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6.xml" ContentType="application/vnd.openxmlformats-officedocument.presentationml.slide+xml"/>
  <Override PartName="/ppt/slides/slide18.xml" ContentType="application/vnd.openxmlformats-officedocument.presentationml.slide+xml"/>
  <Override PartName="/ppt/slides/slide25.xml" ContentType="application/vnd.openxmlformats-officedocument.presentationml.slide+xml"/>
  <Override PartName="/ppt/slides/slide16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0.xml" ContentType="application/vnd.openxmlformats-officedocument.presentationml.slide+xml"/>
  <Override PartName="/ppt/slides/slide17.xml" ContentType="application/vnd.openxmlformats-officedocument.presentationml.slide+xml"/>
  <Override PartName="/ppt/slides/slide12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01" r:id="rId2"/>
    <p:sldId id="304" r:id="rId3"/>
    <p:sldId id="305" r:id="rId4"/>
    <p:sldId id="306" r:id="rId5"/>
    <p:sldId id="307" r:id="rId6"/>
    <p:sldId id="308" r:id="rId7"/>
    <p:sldId id="309" r:id="rId8"/>
    <p:sldId id="310" r:id="rId9"/>
    <p:sldId id="321" r:id="rId10"/>
    <p:sldId id="322" r:id="rId11"/>
    <p:sldId id="323" r:id="rId12"/>
    <p:sldId id="325" r:id="rId13"/>
    <p:sldId id="324" r:id="rId14"/>
    <p:sldId id="311" r:id="rId15"/>
    <p:sldId id="312" r:id="rId16"/>
    <p:sldId id="313" r:id="rId17"/>
    <p:sldId id="314" r:id="rId18"/>
    <p:sldId id="315" r:id="rId19"/>
    <p:sldId id="316" r:id="rId20"/>
    <p:sldId id="317" r:id="rId21"/>
    <p:sldId id="318" r:id="rId22"/>
    <p:sldId id="319" r:id="rId23"/>
    <p:sldId id="327" r:id="rId24"/>
    <p:sldId id="328" r:id="rId25"/>
    <p:sldId id="329" r:id="rId26"/>
    <p:sldId id="330" r:id="rId27"/>
  </p:sldIdLst>
  <p:sldSz cx="9144000" cy="6858000" type="screen4x3"/>
  <p:notesSz cx="9928225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83" autoAdjust="0"/>
    <p:restoredTop sz="94660"/>
  </p:normalViewPr>
  <p:slideViewPr>
    <p:cSldViewPr snapToGrid="0" snapToObjects="1" showGuides="1">
      <p:cViewPr>
        <p:scale>
          <a:sx n="58" d="100"/>
          <a:sy n="58" d="100"/>
        </p:scale>
        <p:origin x="-54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10" d="100"/>
          <a:sy n="110" d="100"/>
        </p:scale>
        <p:origin x="64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openxmlformats.org/officeDocument/2006/relationships/customXml" Target="../customXml/item2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699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43458-52AD-4732-8CDD-1DD0811904F2}" type="datetimeFigureOut">
              <a:rPr lang="en-US" smtClean="0"/>
              <a:t>2/23/2015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6617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699" y="6456617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9C3D32-BE30-4FAD-8B4A-E63DFB82193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1467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5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926" y="5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9933D4-F91A-4EA5-9A61-A67F16632459}" type="datetimeFigureOut">
              <a:rPr lang="en-US" smtClean="0"/>
              <a:t>2/23/2015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191" y="3228979"/>
            <a:ext cx="7943850" cy="30591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6456368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926" y="6456368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5ECFA5-82D6-4FAA-AC71-4FE3398F152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427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ECFA5-82D6-4FAA-AC71-4FE3398F152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079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Espace réservé des commentair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/>
          </a:p>
        </p:txBody>
      </p:sp>
      <p:sp>
        <p:nvSpPr>
          <p:cNvPr id="22532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C30C4A1-F4B6-43CE-ACCB-301BAF2817CA}" type="slidenum">
              <a:rPr lang="fr-FR" altLang="fr-FR" sz="1200" smtClean="0"/>
              <a:pPr eaLnBrk="1" hangingPunct="1"/>
              <a:t>2</a:t>
            </a:fld>
            <a:endParaRPr lang="fr-FR" altLang="fr-FR" sz="12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 cap="flat"/>
        </p:spPr>
      </p:sp>
      <p:sp>
        <p:nvSpPr>
          <p:cNvPr id="2" name="Espace réservé des commentaires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A more granular classification on the basis of service provided </a:t>
            </a:r>
            <a:endParaRPr lang="fr-F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 cap="flat"/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 cap="flat"/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 cap="flat"/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 cap="flat"/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 cap="flat"/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 cap="flat"/>
        </p:spPr>
      </p:sp>
      <p:sp>
        <p:nvSpPr>
          <p:cNvPr id="2" name="Espace réservé des commentaires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006666"/>
                </a:solidFill>
              </a:rPr>
              <a:t>Modeling, analysis, design methods, and tools</a:t>
            </a:r>
            <a:endParaRPr lang="fr-FR" sz="1200" dirty="0" smtClean="0">
              <a:solidFill>
                <a:srgbClr val="006666"/>
              </a:solidFill>
            </a:endParaRPr>
          </a:p>
          <a:p>
            <a:endParaRPr lang="fr-FR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 cap="flat"/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 cap="flat"/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 cap="flat"/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Espace réservé des commentair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/>
          </a:p>
        </p:txBody>
      </p:sp>
      <p:sp>
        <p:nvSpPr>
          <p:cNvPr id="2867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47FD4C4-B1FE-4250-8434-2C8014AEA562}" type="slidenum">
              <a:rPr lang="fr-FR" altLang="fr-FR" sz="1200" smtClean="0"/>
              <a:pPr eaLnBrk="1" hangingPunct="1"/>
              <a:t>14</a:t>
            </a:fld>
            <a:endParaRPr lang="fr-FR" altLang="fr-FR" sz="120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 cap="flat"/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 cap="flat"/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 cap="flat"/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50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944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558ED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459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56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552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232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37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241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059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32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037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283C63E4-F9BE-C24A-B4FF-309EB18BA564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638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14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15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16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12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17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12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83625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endParaRPr lang="en-US" sz="5400" dirty="0">
              <a:solidFill>
                <a:srgbClr val="558ED5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4910596"/>
            <a:ext cx="8229600" cy="7437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85522"/>
            <a:ext cx="8229600" cy="1828800"/>
          </a:xfrm>
        </p:spPr>
        <p:txBody>
          <a:bodyPr>
            <a:noAutofit/>
          </a:bodyPr>
          <a:lstStyle/>
          <a:p>
            <a:r>
              <a:rPr lang="en-US" sz="2800" dirty="0" smtClean="0"/>
              <a:t>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SG13 Regional Workshop for Africa on “ITU-T Standardization Challenges for Developing Countries Working for a Connected Africa” </a:t>
            </a:r>
            <a:br>
              <a:rPr lang="en-US" sz="2800" dirty="0" smtClean="0"/>
            </a:br>
            <a:r>
              <a:rPr lang="en-US" sz="2400" dirty="0" smtClean="0"/>
              <a:t>(Livingstone, Zambia, 23-24 February 2015)</a:t>
            </a:r>
            <a:endParaRPr lang="en-US" sz="24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2451886"/>
            <a:ext cx="8229600" cy="3202433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US" sz="16000" b="1" dirty="0" smtClean="0"/>
              <a:t>Cloud </a:t>
            </a:r>
            <a:r>
              <a:rPr lang="en-US" sz="16000" b="1" dirty="0"/>
              <a:t>Computing and Big Data :</a:t>
            </a:r>
          </a:p>
          <a:p>
            <a:pPr marL="0" indent="0" algn="ctr">
              <a:buNone/>
            </a:pPr>
            <a:r>
              <a:rPr lang="en-US" sz="16000" b="1" dirty="0"/>
              <a:t>current state and opportunities</a:t>
            </a:r>
          </a:p>
          <a:p>
            <a:pPr algn="ctr"/>
            <a:endParaRPr lang="en-US" altLang="fr-FR" sz="9600" b="1" dirty="0">
              <a:solidFill>
                <a:schemeClr val="accent2"/>
              </a:solidFill>
            </a:endParaRPr>
          </a:p>
          <a:p>
            <a:pPr algn="ctr"/>
            <a:endParaRPr lang="en-US" altLang="fr-FR" sz="9600" b="1" dirty="0">
              <a:solidFill>
                <a:schemeClr val="accent2"/>
              </a:solidFill>
            </a:endParaRPr>
          </a:p>
          <a:p>
            <a:pPr marL="0" indent="0" algn="ctr">
              <a:buNone/>
            </a:pPr>
            <a:r>
              <a:rPr lang="en-US" sz="12800" b="1" dirty="0" err="1" smtClean="0"/>
              <a:t>Zièd</a:t>
            </a:r>
            <a:r>
              <a:rPr lang="en-US" sz="12800" b="1" dirty="0" smtClean="0"/>
              <a:t> </a:t>
            </a:r>
            <a:r>
              <a:rPr lang="en-US" sz="12800" b="1" dirty="0" err="1" smtClean="0"/>
              <a:t>Choukair</a:t>
            </a:r>
            <a:r>
              <a:rPr lang="en-US" sz="12800" b="1" dirty="0" smtClean="0"/>
              <a:t>,</a:t>
            </a:r>
            <a:endParaRPr lang="en-US" sz="12800" b="1" dirty="0"/>
          </a:p>
          <a:p>
            <a:pPr marL="0" indent="0" algn="ctr">
              <a:buNone/>
            </a:pPr>
            <a:r>
              <a:rPr lang="en-US" sz="12800" b="1" dirty="0" err="1" smtClean="0"/>
              <a:t>Sup’Com</a:t>
            </a:r>
            <a:r>
              <a:rPr lang="en-US" sz="12800" b="1" dirty="0" smtClean="0"/>
              <a:t> </a:t>
            </a:r>
            <a:r>
              <a:rPr lang="en-US" sz="12800" b="1" dirty="0" smtClean="0"/>
              <a:t>Tunis</a:t>
            </a:r>
          </a:p>
          <a:p>
            <a:pPr marL="0" indent="0" algn="ctr">
              <a:buNone/>
            </a:pPr>
            <a:r>
              <a:rPr lang="en-US" sz="8000" b="1" dirty="0" smtClean="0"/>
              <a:t>zied.choukair@supcom.tn</a:t>
            </a:r>
            <a:endParaRPr lang="en-US" sz="8000" b="1" dirty="0"/>
          </a:p>
          <a:p>
            <a:pPr marL="0" indent="0" algn="ctr">
              <a:buNone/>
            </a:pPr>
            <a:endParaRPr lang="en-US" sz="16000" b="1" i="1" dirty="0"/>
          </a:p>
          <a:p>
            <a:pPr marL="0" indent="0" algn="ctr">
              <a:buNone/>
            </a:pPr>
            <a:r>
              <a:rPr lang="en-US" sz="16000" b="1" i="1" dirty="0" smtClean="0"/>
              <a:t/>
            </a:r>
            <a:br>
              <a:rPr lang="en-US" sz="16000" b="1" i="1" dirty="0" smtClean="0"/>
            </a:br>
            <a:r>
              <a:rPr lang="en-US" sz="2000" b="1" i="1" dirty="0" smtClean="0"/>
              <a:t/>
            </a:r>
            <a:br>
              <a:rPr lang="en-US" sz="2000" b="1" i="1" dirty="0" smtClean="0"/>
            </a:br>
            <a:r>
              <a:rPr lang="en-US" sz="2000" b="1" i="1" dirty="0" smtClean="0"/>
              <a:t/>
            </a:r>
            <a:br>
              <a:rPr lang="en-US" sz="2000" b="1" i="1" dirty="0" smtClean="0"/>
            </a:br>
            <a:r>
              <a:rPr lang="en-US" b="1" i="1" dirty="0" smtClean="0"/>
              <a:t> </a:t>
            </a:r>
            <a:r>
              <a:rPr lang="en-US" dirty="0">
                <a:latin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Calibri" panose="020F0502020204030204" pitchFamily="34" charset="0"/>
                <a:cs typeface="Arial" panose="020B0604020202020204" pitchFamily="34" charset="0"/>
              </a:rPr>
              <a:t>								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1434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16"/>
          <p:cNvSpPr>
            <a:spLocks noChangeArrowheads="1"/>
          </p:cNvSpPr>
          <p:nvPr/>
        </p:nvSpPr>
        <p:spPr bwMode="auto">
          <a:xfrm>
            <a:off x="2195513" y="3128963"/>
            <a:ext cx="5429250" cy="804862"/>
          </a:xfrm>
          <a:prstGeom prst="rect">
            <a:avLst/>
          </a:prstGeom>
          <a:solidFill>
            <a:srgbClr val="FFCC66"/>
          </a:solidFill>
          <a:ln w="25400">
            <a:solidFill>
              <a:srgbClr val="CC6600"/>
            </a:solidFill>
            <a:miter lim="800000"/>
            <a:headEnd/>
            <a:tailEnd/>
          </a:ln>
        </p:spPr>
        <p:txBody>
          <a:bodyPr lIns="18000" tIns="10800" rIns="18000" bIns="10800" anchor="ctr"/>
          <a:lstStyle/>
          <a:p>
            <a:pPr algn="ctr"/>
            <a:r>
              <a:rPr lang="fr-FR" altLang="fr-FR" sz="1400" b="1">
                <a:latin typeface="Arial" charset="0"/>
              </a:rPr>
              <a:t>Cloud Computing</a:t>
            </a:r>
          </a:p>
        </p:txBody>
      </p:sp>
      <p:sp>
        <p:nvSpPr>
          <p:cNvPr id="4100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A8EC803-FE3E-46E4-9353-07107233EB7D}" type="slidenum">
              <a:rPr lang="fr-FR" altLang="fr-FR" sz="1400" smtClean="0"/>
              <a:pPr eaLnBrk="1" hangingPunct="1"/>
              <a:t>2</a:t>
            </a:fld>
            <a:endParaRPr lang="fr-FR" altLang="fr-FR" sz="1400" smtClean="0"/>
          </a:p>
        </p:txBody>
      </p:sp>
    </p:spTree>
    <p:extLst>
      <p:ext uri="{BB962C8B-B14F-4D97-AF65-F5344CB8AC3E}">
        <p14:creationId xmlns:p14="http://schemas.microsoft.com/office/powerpoint/2010/main" val="2066645680"/>
      </p:ext>
    </p:extLst>
  </p:cSld>
  <p:clrMapOvr>
    <a:masterClrMapping/>
  </p:clrMapOvr>
  <p:transition spd="slow" advTm="11632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9851"/>
            <a:ext cx="7981950" cy="1797280"/>
          </a:xfrm>
          <a:noFill/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 smtClean="0"/>
              <a:t>“</a:t>
            </a:r>
            <a:r>
              <a:rPr lang="en-US" sz="2000" dirty="0"/>
              <a:t>Cloud computing: paradigm for enabling network access to a scalable and elastic pool of shareable physical or virtual resources with self-service provisioning and administration on-demand”</a:t>
            </a:r>
            <a:endParaRPr lang="fr-FR" sz="2000" dirty="0"/>
          </a:p>
          <a:p>
            <a:pPr marL="0" indent="0" algn="just">
              <a:buNone/>
            </a:pPr>
            <a:r>
              <a:rPr lang="en-US" sz="1600" dirty="0"/>
              <a:t>NOTE – Examples of resources include servers, operating systems, networks, software, applications, and storage equipment</a:t>
            </a:r>
            <a:r>
              <a:rPr lang="en-US" sz="1600" dirty="0" smtClean="0"/>
              <a:t>. [</a:t>
            </a:r>
            <a:r>
              <a:rPr lang="en-US" sz="1600" dirty="0"/>
              <a:t>Source: ISO/IEC 17788 | Recommendation ITU-T Y.3500 “Information technology - Cloud computing - Overview and vocabulary”,  </a:t>
            </a:r>
            <a:r>
              <a:rPr lang="en-US" sz="1600" dirty="0" smtClean="0"/>
              <a:t>13 </a:t>
            </a:r>
            <a:r>
              <a:rPr lang="en-US" sz="1600" dirty="0"/>
              <a:t>August 2014]</a:t>
            </a:r>
            <a:endParaRPr lang="fr-FR" sz="1600" b="1" dirty="0" smtClean="0"/>
          </a:p>
        </p:txBody>
      </p:sp>
      <p:pic>
        <p:nvPicPr>
          <p:cNvPr id="5124" name="Picture 8" descr="http://upload.wikimedia.org/wikipedia/commons/thumb/b/b5/Cloud_computing.svg/400px-Cloud_computing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28" y="2395393"/>
            <a:ext cx="4932136" cy="3779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3"/>
          <p:cNvSpPr txBox="1">
            <a:spLocks noChangeArrowheads="1"/>
          </p:cNvSpPr>
          <p:nvPr/>
        </p:nvSpPr>
        <p:spPr bwMode="auto">
          <a:xfrm>
            <a:off x="6326159" y="2413096"/>
            <a:ext cx="2699915" cy="3272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fr-FR" sz="1600" dirty="0" smtClean="0"/>
              <a:t>Storage-as-a-service </a:t>
            </a:r>
            <a:endParaRPr lang="fr-FR" sz="1600" dirty="0"/>
          </a:p>
          <a:p>
            <a:pPr algn="ctr"/>
            <a:r>
              <a:rPr lang="fr-FR" sz="1600" dirty="0" err="1" smtClean="0"/>
              <a:t>Database</a:t>
            </a:r>
            <a:r>
              <a:rPr lang="fr-FR" sz="1600" dirty="0" smtClean="0"/>
              <a:t>-as-a-service </a:t>
            </a:r>
            <a:endParaRPr lang="fr-FR" sz="1600" dirty="0"/>
          </a:p>
          <a:p>
            <a:pPr algn="ctr"/>
            <a:r>
              <a:rPr lang="fr-FR" sz="1600" dirty="0" smtClean="0"/>
              <a:t>Information-as-a-service </a:t>
            </a:r>
            <a:endParaRPr lang="fr-FR" sz="1600" dirty="0"/>
          </a:p>
          <a:p>
            <a:pPr algn="ctr"/>
            <a:r>
              <a:rPr lang="fr-FR" sz="1600" dirty="0" err="1" smtClean="0"/>
              <a:t>Process</a:t>
            </a:r>
            <a:r>
              <a:rPr lang="fr-FR" sz="1600" dirty="0" smtClean="0"/>
              <a:t>-as-a-service </a:t>
            </a:r>
            <a:endParaRPr lang="fr-FR" sz="1600" dirty="0"/>
          </a:p>
          <a:p>
            <a:pPr algn="ctr"/>
            <a:r>
              <a:rPr lang="fr-FR" sz="1600" dirty="0" smtClean="0"/>
              <a:t>Application-as-a-service</a:t>
            </a:r>
          </a:p>
          <a:p>
            <a:pPr algn="ctr"/>
            <a:r>
              <a:rPr lang="en-US" sz="1600" dirty="0"/>
              <a:t>Integration-as-a-service </a:t>
            </a:r>
          </a:p>
          <a:p>
            <a:pPr algn="ctr"/>
            <a:r>
              <a:rPr lang="en-US" sz="1600" dirty="0" smtClean="0"/>
              <a:t>Security-as-a-service </a:t>
            </a:r>
            <a:endParaRPr lang="en-US" sz="1600" dirty="0"/>
          </a:p>
          <a:p>
            <a:pPr algn="ctr"/>
            <a:r>
              <a:rPr lang="en-US" sz="1600" dirty="0" err="1" smtClean="0"/>
              <a:t>Mgt</a:t>
            </a:r>
            <a:r>
              <a:rPr lang="en-US" sz="1600" dirty="0" smtClean="0"/>
              <a:t>/Governance-as-a-service </a:t>
            </a:r>
            <a:endParaRPr lang="en-US" sz="1600" dirty="0"/>
          </a:p>
          <a:p>
            <a:pPr algn="ctr"/>
            <a:r>
              <a:rPr lang="en-US" sz="1600" dirty="0" smtClean="0"/>
              <a:t>Testing-as-a-service </a:t>
            </a:r>
            <a:endParaRPr lang="en-US" sz="1600" dirty="0"/>
          </a:p>
          <a:p>
            <a:pPr lvl="0" algn="ctr"/>
            <a:r>
              <a:rPr lang="en-US" sz="1600" dirty="0" smtClean="0"/>
              <a:t>Network-as-a-Service</a:t>
            </a:r>
            <a:endParaRPr lang="fr-FR" sz="1600" dirty="0"/>
          </a:p>
          <a:p>
            <a:pPr lvl="0" algn="ctr"/>
            <a:r>
              <a:rPr lang="en-US" sz="1600" dirty="0" smtClean="0"/>
              <a:t>Testing-as-a-Service</a:t>
            </a:r>
            <a:endParaRPr lang="en-US" sz="1600" dirty="0" smtClean="0"/>
          </a:p>
        </p:txBody>
      </p:sp>
      <p:grpSp>
        <p:nvGrpSpPr>
          <p:cNvPr id="19" name="Group 11"/>
          <p:cNvGrpSpPr>
            <a:grpSpLocks/>
          </p:cNvGrpSpPr>
          <p:nvPr/>
        </p:nvGrpSpPr>
        <p:grpSpPr bwMode="auto">
          <a:xfrm>
            <a:off x="114300" y="561512"/>
            <a:ext cx="503238" cy="5319713"/>
            <a:chOff x="96" y="240"/>
            <a:chExt cx="317" cy="3351"/>
          </a:xfrm>
        </p:grpSpPr>
        <p:pic>
          <p:nvPicPr>
            <p:cNvPr id="20" name="Picture 12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55" b="7964"/>
            <a:stretch>
              <a:fillRect/>
            </a:stretch>
          </p:blipFill>
          <p:spPr bwMode="auto">
            <a:xfrm>
              <a:off x="96" y="2913"/>
              <a:ext cx="317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3" descr="BrainLab mur d'images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" r="5334"/>
            <a:stretch>
              <a:fillRect/>
            </a:stretch>
          </p:blipFill>
          <p:spPr bwMode="auto">
            <a:xfrm>
              <a:off x="96" y="3216"/>
              <a:ext cx="317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4"/>
            <p:cNvPicPr preferRelativeResize="0"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553"/>
              <a:ext cx="317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40"/>
              <a:ext cx="317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16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884"/>
              <a:ext cx="317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17" descr="GATEWAYBARRY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1"/>
            <a:stretch>
              <a:fillRect/>
            </a:stretch>
          </p:blipFill>
          <p:spPr bwMode="auto">
            <a:xfrm>
              <a:off x="96" y="2640"/>
              <a:ext cx="317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6" name="Group 18"/>
            <p:cNvGrpSpPr>
              <a:grpSpLocks/>
            </p:cNvGrpSpPr>
            <p:nvPr/>
          </p:nvGrpSpPr>
          <p:grpSpPr bwMode="auto">
            <a:xfrm>
              <a:off x="96" y="1183"/>
              <a:ext cx="317" cy="1121"/>
              <a:chOff x="96" y="1296"/>
              <a:chExt cx="317" cy="1082"/>
            </a:xfrm>
          </p:grpSpPr>
          <p:pic>
            <p:nvPicPr>
              <p:cNvPr id="28" name="Picture 19"/>
              <p:cNvPicPr preferRelativeResize="0">
                <a:picLocks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87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20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584"/>
                <a:ext cx="317" cy="2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" name="Picture 21"/>
              <p:cNvPicPr preferRelativeResize="0">
                <a:picLocks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296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" name="Picture 22" descr="drreview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2160"/>
                <a:ext cx="317" cy="218"/>
              </a:xfrm>
              <a:prstGeom prst="rect">
                <a:avLst/>
              </a:prstGeom>
              <a:solidFill>
                <a:srgbClr val="00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" name="Picture 23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304"/>
              <a:ext cx="317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2" name="Rectangle 3"/>
          <p:cNvSpPr txBox="1">
            <a:spLocks noChangeArrowheads="1"/>
          </p:cNvSpPr>
          <p:nvPr/>
        </p:nvSpPr>
        <p:spPr bwMode="auto">
          <a:xfrm>
            <a:off x="5360955" y="2532205"/>
            <a:ext cx="1154145" cy="1305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20000"/>
              </a:spcBef>
            </a:pPr>
            <a:r>
              <a:rPr lang="en-US" sz="2000" b="1" dirty="0" err="1"/>
              <a:t>SaaS</a:t>
            </a:r>
            <a:endParaRPr lang="en-US" sz="2000" b="1" dirty="0"/>
          </a:p>
          <a:p>
            <a:pPr algn="ctr">
              <a:lnSpc>
                <a:spcPct val="110000"/>
              </a:lnSpc>
              <a:spcBef>
                <a:spcPct val="20000"/>
              </a:spcBef>
            </a:pPr>
            <a:r>
              <a:rPr lang="en-US" sz="2000" b="1" dirty="0" err="1"/>
              <a:t>PaaS</a:t>
            </a:r>
            <a:endParaRPr lang="en-US" sz="2000" b="1" dirty="0"/>
          </a:p>
          <a:p>
            <a:pPr algn="ctr">
              <a:lnSpc>
                <a:spcPct val="110000"/>
              </a:lnSpc>
              <a:spcBef>
                <a:spcPct val="20000"/>
              </a:spcBef>
            </a:pPr>
            <a:r>
              <a:rPr lang="en-US" sz="2000" b="1" dirty="0" err="1" smtClean="0"/>
              <a:t>IaaS</a:t>
            </a:r>
            <a:endParaRPr lang="en-US" sz="2000" b="1" dirty="0"/>
          </a:p>
        </p:txBody>
      </p:sp>
      <p:sp>
        <p:nvSpPr>
          <p:cNvPr id="33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-26988"/>
            <a:ext cx="7772400" cy="609601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fr-FR" sz="2800" b="1" kern="1200" dirty="0" smtClean="0">
                <a:solidFill>
                  <a:schemeClr val="accent2"/>
                </a:solidFill>
                <a:ea typeface="+mn-ea"/>
                <a:cs typeface="+mn-cs"/>
              </a:rPr>
              <a:t>Cloud </a:t>
            </a:r>
            <a:r>
              <a:rPr lang="fr-FR" sz="2800" b="1" kern="1200" dirty="0" err="1" smtClean="0">
                <a:solidFill>
                  <a:schemeClr val="accent2"/>
                </a:solidFill>
                <a:ea typeface="+mn-ea"/>
                <a:cs typeface="+mn-cs"/>
              </a:rPr>
              <a:t>Computing</a:t>
            </a:r>
            <a:endParaRPr lang="fr-FR" sz="2800" b="1" kern="1200" dirty="0">
              <a:solidFill>
                <a:schemeClr val="accent2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0504302"/>
      </p:ext>
    </p:extLst>
  </p:cSld>
  <p:clrMapOvr>
    <a:masterClrMapping/>
  </p:clrMapOvr>
  <p:transition spd="slow" advTm="3987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-26988"/>
            <a:ext cx="7772400" cy="609601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fr-FR" sz="2800" b="1" kern="1200" dirty="0" smtClean="0">
                <a:solidFill>
                  <a:schemeClr val="accent2"/>
                </a:solidFill>
                <a:ea typeface="+mn-ea"/>
                <a:cs typeface="+mn-cs"/>
              </a:rPr>
              <a:t>Cloud </a:t>
            </a:r>
            <a:r>
              <a:rPr lang="fr-FR" sz="2800" b="1" kern="1200" dirty="0" err="1" smtClean="0">
                <a:solidFill>
                  <a:schemeClr val="accent2"/>
                </a:solidFill>
                <a:ea typeface="+mn-ea"/>
                <a:cs typeface="+mn-cs"/>
              </a:rPr>
              <a:t>Computing</a:t>
            </a:r>
            <a:r>
              <a:rPr lang="fr-FR" sz="2800" b="1" kern="1200" dirty="0" smtClean="0">
                <a:solidFill>
                  <a:schemeClr val="accent2"/>
                </a:solidFill>
                <a:ea typeface="+mn-ea"/>
                <a:cs typeface="+mn-cs"/>
              </a:rPr>
              <a:t> </a:t>
            </a:r>
            <a:r>
              <a:rPr lang="fr-FR" sz="2800" b="1" kern="1200" dirty="0" err="1" smtClean="0">
                <a:solidFill>
                  <a:schemeClr val="accent2"/>
                </a:solidFill>
                <a:ea typeface="+mn-ea"/>
                <a:cs typeface="+mn-cs"/>
              </a:rPr>
              <a:t>evolution</a:t>
            </a:r>
            <a:endParaRPr lang="fr-FR" sz="2800" b="1" kern="1200" dirty="0">
              <a:solidFill>
                <a:schemeClr val="accent2"/>
              </a:solidFill>
              <a:ea typeface="+mn-ea"/>
              <a:cs typeface="+mn-cs"/>
            </a:endParaRPr>
          </a:p>
        </p:txBody>
      </p:sp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196975"/>
            <a:ext cx="8139112" cy="450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7" name="Group 11"/>
          <p:cNvGrpSpPr>
            <a:grpSpLocks/>
          </p:cNvGrpSpPr>
          <p:nvPr/>
        </p:nvGrpSpPr>
        <p:grpSpPr bwMode="auto">
          <a:xfrm>
            <a:off x="114300" y="561512"/>
            <a:ext cx="503238" cy="5319713"/>
            <a:chOff x="96" y="240"/>
            <a:chExt cx="317" cy="3351"/>
          </a:xfrm>
        </p:grpSpPr>
        <p:pic>
          <p:nvPicPr>
            <p:cNvPr id="18" name="Picture 12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55" b="7964"/>
            <a:stretch>
              <a:fillRect/>
            </a:stretch>
          </p:blipFill>
          <p:spPr bwMode="auto">
            <a:xfrm>
              <a:off x="96" y="2913"/>
              <a:ext cx="317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3" descr="BrainLab mur d'images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" r="5334"/>
            <a:stretch>
              <a:fillRect/>
            </a:stretch>
          </p:blipFill>
          <p:spPr bwMode="auto">
            <a:xfrm>
              <a:off x="96" y="3216"/>
              <a:ext cx="317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4"/>
            <p:cNvPicPr preferRelativeResize="0"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553"/>
              <a:ext cx="317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40"/>
              <a:ext cx="317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6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884"/>
              <a:ext cx="317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7" descr="GATEWAYBARRY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1"/>
            <a:stretch>
              <a:fillRect/>
            </a:stretch>
          </p:blipFill>
          <p:spPr bwMode="auto">
            <a:xfrm>
              <a:off x="96" y="2640"/>
              <a:ext cx="317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4" name="Group 18"/>
            <p:cNvGrpSpPr>
              <a:grpSpLocks/>
            </p:cNvGrpSpPr>
            <p:nvPr/>
          </p:nvGrpSpPr>
          <p:grpSpPr bwMode="auto">
            <a:xfrm>
              <a:off x="96" y="1183"/>
              <a:ext cx="317" cy="1121"/>
              <a:chOff x="96" y="1296"/>
              <a:chExt cx="317" cy="1082"/>
            </a:xfrm>
          </p:grpSpPr>
          <p:pic>
            <p:nvPicPr>
              <p:cNvPr id="26" name="Picture 19"/>
              <p:cNvPicPr preferRelativeResize="0">
                <a:picLocks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87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20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584"/>
                <a:ext cx="317" cy="2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21"/>
              <p:cNvPicPr preferRelativeResize="0">
                <a:picLocks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296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22" descr="drreview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2160"/>
                <a:ext cx="317" cy="218"/>
              </a:xfrm>
              <a:prstGeom prst="rect">
                <a:avLst/>
              </a:prstGeom>
              <a:solidFill>
                <a:srgbClr val="00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" name="Picture 23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304"/>
              <a:ext cx="317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9657118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7772400" cy="6096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fr-FR" sz="2800" b="1" kern="1200" dirty="0" err="1" smtClean="0">
                <a:solidFill>
                  <a:schemeClr val="accent2"/>
                </a:solidFill>
                <a:ea typeface="+mn-ea"/>
                <a:cs typeface="+mn-cs"/>
              </a:rPr>
              <a:t>SaaS</a:t>
            </a:r>
            <a:r>
              <a:rPr lang="fr-FR" sz="2800" b="1" kern="1200" dirty="0">
                <a:solidFill>
                  <a:schemeClr val="accent2"/>
                </a:solidFill>
                <a:ea typeface="+mn-ea"/>
                <a:cs typeface="+mn-cs"/>
              </a:rPr>
              <a:t>, </a:t>
            </a:r>
            <a:r>
              <a:rPr lang="fr-FR" sz="2800" b="1" kern="1200" dirty="0" err="1" smtClean="0">
                <a:solidFill>
                  <a:schemeClr val="accent2"/>
                </a:solidFill>
                <a:ea typeface="+mn-ea"/>
                <a:cs typeface="+mn-cs"/>
              </a:rPr>
              <a:t>PaaS</a:t>
            </a:r>
            <a:r>
              <a:rPr lang="fr-FR" sz="2800" b="1" kern="1200" dirty="0">
                <a:solidFill>
                  <a:schemeClr val="accent2"/>
                </a:solidFill>
                <a:ea typeface="+mn-ea"/>
                <a:cs typeface="+mn-cs"/>
              </a:rPr>
              <a:t> </a:t>
            </a:r>
            <a:r>
              <a:rPr lang="fr-FR" sz="2800" b="1" kern="1200" dirty="0" smtClean="0">
                <a:solidFill>
                  <a:schemeClr val="accent2"/>
                </a:solidFill>
                <a:ea typeface="+mn-ea"/>
                <a:cs typeface="+mn-cs"/>
              </a:rPr>
              <a:t>and </a:t>
            </a:r>
            <a:r>
              <a:rPr lang="fr-FR" sz="2800" b="1" kern="1200" dirty="0" err="1" smtClean="0">
                <a:solidFill>
                  <a:schemeClr val="accent2"/>
                </a:solidFill>
                <a:ea typeface="+mn-ea"/>
                <a:cs typeface="+mn-cs"/>
              </a:rPr>
              <a:t>Iaas</a:t>
            </a:r>
            <a:r>
              <a:rPr lang="fr-FR" sz="2800" b="1" kern="1200" dirty="0" smtClean="0">
                <a:solidFill>
                  <a:schemeClr val="accent2"/>
                </a:solidFill>
                <a:ea typeface="+mn-ea"/>
                <a:cs typeface="+mn-cs"/>
              </a:rPr>
              <a:t> applications</a:t>
            </a:r>
            <a:endParaRPr lang="fr-FR" sz="2800" b="1" kern="1200" dirty="0">
              <a:solidFill>
                <a:schemeClr val="accent2"/>
              </a:solidFill>
              <a:ea typeface="+mn-ea"/>
              <a:cs typeface="+mn-cs"/>
            </a:endParaRPr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2025"/>
            <a:ext cx="9109075" cy="513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7" name="Group 11"/>
          <p:cNvGrpSpPr>
            <a:grpSpLocks/>
          </p:cNvGrpSpPr>
          <p:nvPr/>
        </p:nvGrpSpPr>
        <p:grpSpPr bwMode="auto">
          <a:xfrm>
            <a:off x="114300" y="561512"/>
            <a:ext cx="503238" cy="5319713"/>
            <a:chOff x="96" y="240"/>
            <a:chExt cx="317" cy="3351"/>
          </a:xfrm>
        </p:grpSpPr>
        <p:pic>
          <p:nvPicPr>
            <p:cNvPr id="18" name="Picture 12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55" b="7964"/>
            <a:stretch>
              <a:fillRect/>
            </a:stretch>
          </p:blipFill>
          <p:spPr bwMode="auto">
            <a:xfrm>
              <a:off x="96" y="2913"/>
              <a:ext cx="317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3" descr="BrainLab mur d'images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" r="5334"/>
            <a:stretch>
              <a:fillRect/>
            </a:stretch>
          </p:blipFill>
          <p:spPr bwMode="auto">
            <a:xfrm>
              <a:off x="96" y="3216"/>
              <a:ext cx="317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4"/>
            <p:cNvPicPr preferRelativeResize="0"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553"/>
              <a:ext cx="317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40"/>
              <a:ext cx="317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6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884"/>
              <a:ext cx="317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7" descr="GATEWAYBARRY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1"/>
            <a:stretch>
              <a:fillRect/>
            </a:stretch>
          </p:blipFill>
          <p:spPr bwMode="auto">
            <a:xfrm>
              <a:off x="96" y="2640"/>
              <a:ext cx="317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4" name="Group 18"/>
            <p:cNvGrpSpPr>
              <a:grpSpLocks/>
            </p:cNvGrpSpPr>
            <p:nvPr/>
          </p:nvGrpSpPr>
          <p:grpSpPr bwMode="auto">
            <a:xfrm>
              <a:off x="96" y="1183"/>
              <a:ext cx="317" cy="1121"/>
              <a:chOff x="96" y="1296"/>
              <a:chExt cx="317" cy="1082"/>
            </a:xfrm>
          </p:grpSpPr>
          <p:pic>
            <p:nvPicPr>
              <p:cNvPr id="26" name="Picture 19"/>
              <p:cNvPicPr preferRelativeResize="0">
                <a:picLocks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87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20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584"/>
                <a:ext cx="317" cy="2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21"/>
              <p:cNvPicPr preferRelativeResize="0">
                <a:picLocks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296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22" descr="drreview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2160"/>
                <a:ext cx="317" cy="218"/>
              </a:xfrm>
              <a:prstGeom prst="rect">
                <a:avLst/>
              </a:prstGeom>
              <a:solidFill>
                <a:srgbClr val="00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" name="Picture 23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304"/>
              <a:ext cx="317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903674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7772400" cy="6096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fr-FR" sz="2800" b="1" kern="1200" dirty="0" smtClean="0">
                <a:solidFill>
                  <a:schemeClr val="accent2"/>
                </a:solidFill>
                <a:ea typeface="+mn-ea"/>
                <a:cs typeface="+mn-cs"/>
              </a:rPr>
              <a:t>NIST </a:t>
            </a:r>
            <a:r>
              <a:rPr lang="fr-FR" sz="2800" b="1" kern="1200" dirty="0">
                <a:solidFill>
                  <a:schemeClr val="accent2"/>
                </a:solidFill>
              </a:rPr>
              <a:t>Cloud </a:t>
            </a:r>
            <a:r>
              <a:rPr lang="fr-FR" sz="2800" b="1" kern="1200" dirty="0" err="1">
                <a:solidFill>
                  <a:schemeClr val="accent2"/>
                </a:solidFill>
              </a:rPr>
              <a:t>Computing</a:t>
            </a:r>
            <a:r>
              <a:rPr lang="fr-FR" sz="2800" b="1" kern="1200" dirty="0">
                <a:solidFill>
                  <a:schemeClr val="accent2"/>
                </a:solidFill>
              </a:rPr>
              <a:t> </a:t>
            </a:r>
            <a:r>
              <a:rPr lang="fr-FR" sz="2800" b="1" kern="1200" dirty="0" smtClean="0">
                <a:solidFill>
                  <a:schemeClr val="accent2"/>
                </a:solidFill>
                <a:ea typeface="+mn-ea"/>
                <a:cs typeface="+mn-cs"/>
              </a:rPr>
              <a:t>perspective</a:t>
            </a:r>
            <a:endParaRPr lang="fr-FR" sz="2800" b="1" kern="1200" dirty="0">
              <a:solidFill>
                <a:schemeClr val="accent2"/>
              </a:solidFill>
              <a:ea typeface="+mn-ea"/>
              <a:cs typeface="+mn-cs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" y="1125538"/>
            <a:ext cx="8493125" cy="475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7" name="Group 11"/>
          <p:cNvGrpSpPr>
            <a:grpSpLocks/>
          </p:cNvGrpSpPr>
          <p:nvPr/>
        </p:nvGrpSpPr>
        <p:grpSpPr bwMode="auto">
          <a:xfrm>
            <a:off x="114300" y="561512"/>
            <a:ext cx="503238" cy="5319713"/>
            <a:chOff x="96" y="240"/>
            <a:chExt cx="317" cy="3351"/>
          </a:xfrm>
        </p:grpSpPr>
        <p:pic>
          <p:nvPicPr>
            <p:cNvPr id="18" name="Picture 12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55" b="7964"/>
            <a:stretch>
              <a:fillRect/>
            </a:stretch>
          </p:blipFill>
          <p:spPr bwMode="auto">
            <a:xfrm>
              <a:off x="96" y="2913"/>
              <a:ext cx="317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3" descr="BrainLab mur d'images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" r="5334"/>
            <a:stretch>
              <a:fillRect/>
            </a:stretch>
          </p:blipFill>
          <p:spPr bwMode="auto">
            <a:xfrm>
              <a:off x="96" y="3216"/>
              <a:ext cx="317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4"/>
            <p:cNvPicPr preferRelativeResize="0"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553"/>
              <a:ext cx="317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40"/>
              <a:ext cx="317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6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884"/>
              <a:ext cx="317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7" descr="GATEWAYBARRY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1"/>
            <a:stretch>
              <a:fillRect/>
            </a:stretch>
          </p:blipFill>
          <p:spPr bwMode="auto">
            <a:xfrm>
              <a:off x="96" y="2640"/>
              <a:ext cx="317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4" name="Group 18"/>
            <p:cNvGrpSpPr>
              <a:grpSpLocks/>
            </p:cNvGrpSpPr>
            <p:nvPr/>
          </p:nvGrpSpPr>
          <p:grpSpPr bwMode="auto">
            <a:xfrm>
              <a:off x="96" y="1183"/>
              <a:ext cx="317" cy="1121"/>
              <a:chOff x="96" y="1296"/>
              <a:chExt cx="317" cy="1082"/>
            </a:xfrm>
          </p:grpSpPr>
          <p:pic>
            <p:nvPicPr>
              <p:cNvPr id="26" name="Picture 19"/>
              <p:cNvPicPr preferRelativeResize="0">
                <a:picLocks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87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20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584"/>
                <a:ext cx="317" cy="2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21"/>
              <p:cNvPicPr preferRelativeResize="0">
                <a:picLocks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296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22" descr="drreview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2160"/>
                <a:ext cx="317" cy="218"/>
              </a:xfrm>
              <a:prstGeom prst="rect">
                <a:avLst/>
              </a:prstGeom>
              <a:solidFill>
                <a:srgbClr val="00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" name="Picture 23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304"/>
              <a:ext cx="317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2019815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ím 1"/>
          <p:cNvSpPr>
            <a:spLocks noGrp="1"/>
          </p:cNvSpPr>
          <p:nvPr>
            <p:ph type="title"/>
          </p:nvPr>
        </p:nvSpPr>
        <p:spPr>
          <a:xfrm>
            <a:off x="900113" y="115888"/>
            <a:ext cx="7142162" cy="649287"/>
          </a:xfrm>
        </p:spPr>
        <p:txBody>
          <a:bodyPr/>
          <a:lstStyle/>
          <a:p>
            <a:pPr>
              <a:defRPr/>
            </a:pPr>
            <a:r>
              <a:rPr lang="en-US" sz="2800" b="1" kern="1200" dirty="0">
                <a:solidFill>
                  <a:schemeClr val="accent2"/>
                </a:solidFill>
                <a:ea typeface="+mn-ea"/>
                <a:cs typeface="+mn-cs"/>
              </a:rPr>
              <a:t>Cloud characteristics</a:t>
            </a:r>
            <a:endParaRPr lang="hu-HU" sz="2800" b="1" kern="1200" dirty="0">
              <a:solidFill>
                <a:schemeClr val="accent2"/>
              </a:solidFill>
              <a:ea typeface="+mn-ea"/>
              <a:cs typeface="+mn-cs"/>
            </a:endParaRP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733425" y="1341438"/>
          <a:ext cx="8231188" cy="37052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797"/>
                <a:gridCol w="2057797"/>
                <a:gridCol w="2057797"/>
                <a:gridCol w="2057797"/>
              </a:tblGrid>
              <a:tr h="359467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70C0"/>
                          </a:solidFill>
                        </a:rPr>
                        <a:t>Technology</a:t>
                      </a:r>
                      <a:endParaRPr lang="hu-HU" sz="1800" dirty="0">
                        <a:solidFill>
                          <a:srgbClr val="0070C0"/>
                        </a:solidFill>
                      </a:endParaRPr>
                    </a:p>
                  </a:txBody>
                  <a:tcPr marL="82945" marR="82945" marT="41477" marB="41477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70C0"/>
                          </a:solidFill>
                        </a:rPr>
                        <a:t>Business</a:t>
                      </a:r>
                      <a:endParaRPr lang="hu-HU" sz="1800" dirty="0">
                        <a:solidFill>
                          <a:srgbClr val="0070C0"/>
                        </a:solidFill>
                      </a:endParaRPr>
                    </a:p>
                  </a:txBody>
                  <a:tcPr marL="82945" marR="82945" marT="41477" marB="41477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70C0"/>
                          </a:solidFill>
                        </a:rPr>
                        <a:t>Social / Legal</a:t>
                      </a:r>
                      <a:endParaRPr lang="hu-HU" sz="1800" dirty="0">
                        <a:solidFill>
                          <a:srgbClr val="0070C0"/>
                        </a:solidFill>
                      </a:endParaRPr>
                    </a:p>
                  </a:txBody>
                  <a:tcPr marL="82945" marR="82945" marT="41477" marB="41477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70C0"/>
                          </a:solidFill>
                        </a:rPr>
                        <a:t>Other</a:t>
                      </a:r>
                      <a:endParaRPr lang="hu-HU" sz="1800" dirty="0">
                        <a:solidFill>
                          <a:srgbClr val="0070C0"/>
                        </a:solidFill>
                      </a:endParaRPr>
                    </a:p>
                  </a:txBody>
                  <a:tcPr marL="82945" marR="82945" marT="41477" marB="41477"/>
                </a:tc>
              </a:tr>
              <a:tr h="635979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Elasticity</a:t>
                      </a:r>
                      <a:r>
                        <a:rPr lang="en-US" sz="1800" dirty="0" smtClean="0"/>
                        <a:t> / Scalability</a:t>
                      </a:r>
                      <a:endParaRPr lang="hu-HU" sz="1800" dirty="0"/>
                    </a:p>
                  </a:txBody>
                  <a:tcPr marL="82945" marR="82945" marT="41477" marB="41477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Outsourcing</a:t>
                      </a:r>
                      <a:endParaRPr lang="hu-HU" sz="1800" dirty="0"/>
                    </a:p>
                  </a:txBody>
                  <a:tcPr marL="82945" marR="82945" marT="41477" marB="41477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Security</a:t>
                      </a:r>
                      <a:endParaRPr lang="hu-HU" sz="1800" dirty="0"/>
                    </a:p>
                  </a:txBody>
                  <a:tcPr marL="82945" marR="82945" marT="41477" marB="41477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Multi-tenancy</a:t>
                      </a:r>
                      <a:endParaRPr lang="hu-HU" sz="1800" dirty="0">
                        <a:solidFill>
                          <a:schemeClr val="tx1"/>
                        </a:solidFill>
                      </a:endParaRPr>
                    </a:p>
                  </a:txBody>
                  <a:tcPr marL="82945" marR="82945" marT="41477" marB="41477"/>
                </a:tc>
              </a:tr>
              <a:tr h="35946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Virtualization</a:t>
                      </a:r>
                      <a:endParaRPr lang="hu-HU" sz="1800" dirty="0"/>
                    </a:p>
                  </a:txBody>
                  <a:tcPr marL="82945" marR="82945" marT="41477" marB="41477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Pay per use</a:t>
                      </a:r>
                      <a:endParaRPr lang="hu-HU" sz="1800" dirty="0"/>
                    </a:p>
                  </a:txBody>
                  <a:tcPr marL="82945" marR="82945" marT="41477" marB="41477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Provenance</a:t>
                      </a:r>
                      <a:endParaRPr lang="hu-HU" sz="1800" dirty="0"/>
                    </a:p>
                  </a:txBody>
                  <a:tcPr marL="82945" marR="82945" marT="41477" marB="41477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Ease of Use</a:t>
                      </a:r>
                      <a:endParaRPr lang="hu-HU" sz="1800" dirty="0"/>
                    </a:p>
                  </a:txBody>
                  <a:tcPr marL="82945" marR="82945" marT="41477" marB="41477"/>
                </a:tc>
              </a:tr>
              <a:tr h="63597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Agility &amp; adaptability</a:t>
                      </a:r>
                      <a:endParaRPr lang="hu-HU" sz="1800" dirty="0"/>
                    </a:p>
                  </a:txBody>
                  <a:tcPr marL="82945" marR="82945" marT="41477" marB="41477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Resource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utilization</a:t>
                      </a:r>
                      <a:endParaRPr lang="hu-HU" sz="1800" dirty="0">
                        <a:solidFill>
                          <a:schemeClr val="tx1"/>
                        </a:solidFill>
                      </a:endParaRPr>
                    </a:p>
                  </a:txBody>
                  <a:tcPr marL="82945" marR="82945" marT="41477" marB="41477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Privacy</a:t>
                      </a:r>
                      <a:endParaRPr lang="hu-HU" sz="1800" dirty="0"/>
                    </a:p>
                  </a:txBody>
                  <a:tcPr marL="82945" marR="82945" marT="41477" marB="41477"/>
                </a:tc>
                <a:tc>
                  <a:txBody>
                    <a:bodyPr/>
                    <a:lstStyle/>
                    <a:p>
                      <a:endParaRPr lang="hu-HU" sz="1800"/>
                    </a:p>
                  </a:txBody>
                  <a:tcPr marL="82945" marR="82945" marT="41477" marB="41477"/>
                </a:tc>
              </a:tr>
              <a:tr h="359467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Availability</a:t>
                      </a:r>
                      <a:endParaRPr lang="hu-HU" sz="1800" dirty="0">
                        <a:solidFill>
                          <a:schemeClr val="tx1"/>
                        </a:solidFill>
                      </a:endParaRPr>
                    </a:p>
                  </a:txBody>
                  <a:tcPr marL="82945" marR="82945" marT="41477" marB="41477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Energy efficiency</a:t>
                      </a:r>
                      <a:endParaRPr lang="hu-HU" sz="1800" dirty="0"/>
                    </a:p>
                  </a:txBody>
                  <a:tcPr marL="82945" marR="82945" marT="41477" marB="41477"/>
                </a:tc>
                <a:tc>
                  <a:txBody>
                    <a:bodyPr/>
                    <a:lstStyle/>
                    <a:p>
                      <a:endParaRPr lang="hu-HU" sz="1800"/>
                    </a:p>
                  </a:txBody>
                  <a:tcPr marL="82945" marR="82945" marT="41477" marB="41477"/>
                </a:tc>
                <a:tc>
                  <a:txBody>
                    <a:bodyPr/>
                    <a:lstStyle/>
                    <a:p>
                      <a:endParaRPr lang="hu-HU" sz="1800"/>
                    </a:p>
                  </a:txBody>
                  <a:tcPr marL="82945" marR="82945" marT="41477" marB="41477"/>
                </a:tc>
              </a:tr>
              <a:tr h="63593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Data Management</a:t>
                      </a:r>
                      <a:endParaRPr lang="hu-HU" sz="1800" dirty="0"/>
                    </a:p>
                  </a:txBody>
                  <a:tcPr marL="82945" marR="82945" marT="41477" marB="41477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Cost efficiency</a:t>
                      </a:r>
                      <a:endParaRPr lang="hu-HU" sz="1800" dirty="0"/>
                    </a:p>
                  </a:txBody>
                  <a:tcPr marL="82945" marR="82945" marT="41477" marB="41477"/>
                </a:tc>
                <a:tc>
                  <a:txBody>
                    <a:bodyPr/>
                    <a:lstStyle/>
                    <a:p>
                      <a:endParaRPr lang="hu-HU" sz="1800"/>
                    </a:p>
                  </a:txBody>
                  <a:tcPr marL="82945" marR="82945" marT="41477" marB="41477"/>
                </a:tc>
                <a:tc>
                  <a:txBody>
                    <a:bodyPr/>
                    <a:lstStyle/>
                    <a:p>
                      <a:endParaRPr lang="hu-HU" sz="1800"/>
                    </a:p>
                  </a:txBody>
                  <a:tcPr marL="82945" marR="82945" marT="41477" marB="41477"/>
                </a:tc>
              </a:tr>
              <a:tr h="35946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Reliability</a:t>
                      </a:r>
                      <a:endParaRPr lang="hu-HU" sz="1800" dirty="0"/>
                    </a:p>
                  </a:txBody>
                  <a:tcPr marL="82945" marR="82945" marT="41477" marB="41477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Accounting</a:t>
                      </a:r>
                      <a:endParaRPr lang="hu-HU" sz="1800" dirty="0"/>
                    </a:p>
                  </a:txBody>
                  <a:tcPr marL="82945" marR="82945" marT="41477" marB="41477"/>
                </a:tc>
                <a:tc>
                  <a:txBody>
                    <a:bodyPr/>
                    <a:lstStyle/>
                    <a:p>
                      <a:endParaRPr lang="hu-HU" sz="1800"/>
                    </a:p>
                  </a:txBody>
                  <a:tcPr marL="82945" marR="82945" marT="41477" marB="41477"/>
                </a:tc>
                <a:tc>
                  <a:txBody>
                    <a:bodyPr/>
                    <a:lstStyle/>
                    <a:p>
                      <a:endParaRPr lang="hu-HU" sz="1800"/>
                    </a:p>
                  </a:txBody>
                  <a:tcPr marL="82945" marR="82945" marT="41477" marB="41477"/>
                </a:tc>
              </a:tr>
              <a:tr h="35946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Programmability</a:t>
                      </a:r>
                      <a:endParaRPr lang="hu-HU" sz="1800" dirty="0"/>
                    </a:p>
                  </a:txBody>
                  <a:tcPr marL="82945" marR="82945" marT="41477" marB="41477"/>
                </a:tc>
                <a:tc>
                  <a:txBody>
                    <a:bodyPr/>
                    <a:lstStyle/>
                    <a:p>
                      <a:endParaRPr lang="hu-HU" sz="1800"/>
                    </a:p>
                  </a:txBody>
                  <a:tcPr marL="82945" marR="82945" marT="41477" marB="41477"/>
                </a:tc>
                <a:tc>
                  <a:txBody>
                    <a:bodyPr/>
                    <a:lstStyle/>
                    <a:p>
                      <a:endParaRPr lang="hu-HU" sz="1800"/>
                    </a:p>
                  </a:txBody>
                  <a:tcPr marL="82945" marR="82945" marT="41477" marB="41477"/>
                </a:tc>
                <a:tc>
                  <a:txBody>
                    <a:bodyPr/>
                    <a:lstStyle/>
                    <a:p>
                      <a:endParaRPr lang="hu-HU" sz="1800" dirty="0"/>
                    </a:p>
                  </a:txBody>
                  <a:tcPr marL="82945" marR="82945" marT="41477" marB="41477"/>
                </a:tc>
              </a:tr>
            </a:tbl>
          </a:graphicData>
        </a:graphic>
      </p:graphicFrame>
      <p:sp>
        <p:nvSpPr>
          <p:cNvPr id="9266" name="Rectangle 1"/>
          <p:cNvSpPr>
            <a:spLocks noChangeArrowheads="1"/>
          </p:cNvSpPr>
          <p:nvPr/>
        </p:nvSpPr>
        <p:spPr bwMode="auto">
          <a:xfrm>
            <a:off x="722313" y="5589588"/>
            <a:ext cx="8313737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/>
          <a:p>
            <a:pPr>
              <a:lnSpc>
                <a:spcPct val="90000"/>
              </a:lnSpc>
            </a:pPr>
            <a:r>
              <a:rPr lang="hu-HU" sz="1800"/>
              <a:t>K</a:t>
            </a:r>
            <a:r>
              <a:rPr lang="en-US" sz="1800"/>
              <a:t>. Jeffery and B. Neidecker-Lutz: „</a:t>
            </a:r>
            <a:r>
              <a:rPr lang="hu-HU" sz="1800"/>
              <a:t>Advances in Clouds –</a:t>
            </a:r>
            <a:r>
              <a:rPr lang="en-US" sz="1800"/>
              <a:t> Research in Future Cloud Computing</a:t>
            </a:r>
            <a:r>
              <a:rPr lang="ja-JP" altLang="en-US" sz="1800">
                <a:ea typeface="ＭＳ Ｐゴシック" charset="-128"/>
              </a:rPr>
              <a:t>”</a:t>
            </a:r>
            <a:r>
              <a:rPr lang="en-US" altLang="ja-JP" sz="1800">
                <a:ea typeface="ＭＳ Ｐゴシック" charset="-128"/>
              </a:rPr>
              <a:t>. Expert Group Report, 2012.</a:t>
            </a:r>
            <a:endParaRPr lang="en-US" sz="1800"/>
          </a:p>
        </p:txBody>
      </p:sp>
      <p:grpSp>
        <p:nvGrpSpPr>
          <p:cNvPr id="18" name="Group 11"/>
          <p:cNvGrpSpPr>
            <a:grpSpLocks/>
          </p:cNvGrpSpPr>
          <p:nvPr/>
        </p:nvGrpSpPr>
        <p:grpSpPr bwMode="auto">
          <a:xfrm>
            <a:off x="114300" y="561512"/>
            <a:ext cx="503238" cy="5319713"/>
            <a:chOff x="96" y="240"/>
            <a:chExt cx="317" cy="3351"/>
          </a:xfrm>
        </p:grpSpPr>
        <p:pic>
          <p:nvPicPr>
            <p:cNvPr id="19" name="Picture 12"/>
            <p:cNvPicPr preferRelativeResize="0"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55" b="7964"/>
            <a:stretch>
              <a:fillRect/>
            </a:stretch>
          </p:blipFill>
          <p:spPr bwMode="auto">
            <a:xfrm>
              <a:off x="96" y="2913"/>
              <a:ext cx="317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3" descr="BrainLab mur d'images"/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" r="5334"/>
            <a:stretch>
              <a:fillRect/>
            </a:stretch>
          </p:blipFill>
          <p:spPr bwMode="auto">
            <a:xfrm>
              <a:off x="96" y="3216"/>
              <a:ext cx="317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4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553"/>
              <a:ext cx="317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40"/>
              <a:ext cx="317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884"/>
              <a:ext cx="317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17" descr="GATEWAYBARRY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1"/>
            <a:stretch>
              <a:fillRect/>
            </a:stretch>
          </p:blipFill>
          <p:spPr bwMode="auto">
            <a:xfrm>
              <a:off x="96" y="2640"/>
              <a:ext cx="317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5" name="Group 18"/>
            <p:cNvGrpSpPr>
              <a:grpSpLocks/>
            </p:cNvGrpSpPr>
            <p:nvPr/>
          </p:nvGrpSpPr>
          <p:grpSpPr bwMode="auto">
            <a:xfrm>
              <a:off x="96" y="1183"/>
              <a:ext cx="317" cy="1121"/>
              <a:chOff x="96" y="1296"/>
              <a:chExt cx="317" cy="1082"/>
            </a:xfrm>
          </p:grpSpPr>
          <p:pic>
            <p:nvPicPr>
              <p:cNvPr id="27" name="Picture 19"/>
              <p:cNvPicPr preferRelativeResize="0">
                <a:picLocks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87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20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584"/>
                <a:ext cx="317" cy="2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21"/>
              <p:cNvPicPr preferRelativeResize="0">
                <a:picLocks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296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" name="Picture 22" descr="drreview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2160"/>
                <a:ext cx="317" cy="218"/>
              </a:xfrm>
              <a:prstGeom prst="rect">
                <a:avLst/>
              </a:prstGeom>
              <a:solidFill>
                <a:srgbClr val="00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" name="Picture 23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304"/>
              <a:ext cx="317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3798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7772400" cy="6096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fr-FR" sz="2800" b="1" kern="1200" dirty="0" err="1" smtClean="0">
                <a:solidFill>
                  <a:schemeClr val="accent2"/>
                </a:solidFill>
                <a:ea typeface="+mn-ea"/>
                <a:cs typeface="+mn-cs"/>
              </a:rPr>
              <a:t>Identified</a:t>
            </a:r>
            <a:r>
              <a:rPr lang="fr-FR" sz="2800" b="1" kern="1200" dirty="0" smtClean="0">
                <a:solidFill>
                  <a:schemeClr val="accent2"/>
                </a:solidFill>
                <a:ea typeface="+mn-ea"/>
                <a:cs typeface="+mn-cs"/>
              </a:rPr>
              <a:t> </a:t>
            </a:r>
            <a:r>
              <a:rPr lang="fr-FR" sz="2800" b="1" kern="1200" dirty="0" err="1" smtClean="0">
                <a:solidFill>
                  <a:schemeClr val="accent2"/>
                </a:solidFill>
                <a:ea typeface="+mn-ea"/>
                <a:cs typeface="+mn-cs"/>
              </a:rPr>
              <a:t>risks</a:t>
            </a:r>
            <a:endParaRPr lang="fr-FR" sz="2800" b="1" kern="1200" dirty="0">
              <a:solidFill>
                <a:schemeClr val="accent2"/>
              </a:solidFill>
              <a:ea typeface="+mn-ea"/>
              <a:cs typeface="+mn-cs"/>
            </a:endParaRPr>
          </a:p>
        </p:txBody>
      </p:sp>
      <p:pic>
        <p:nvPicPr>
          <p:cNvPr id="10243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650872"/>
            <a:ext cx="7369175" cy="521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oup 11"/>
          <p:cNvGrpSpPr>
            <a:grpSpLocks/>
          </p:cNvGrpSpPr>
          <p:nvPr/>
        </p:nvGrpSpPr>
        <p:grpSpPr bwMode="auto">
          <a:xfrm>
            <a:off x="114300" y="561512"/>
            <a:ext cx="503238" cy="5319713"/>
            <a:chOff x="96" y="240"/>
            <a:chExt cx="317" cy="3351"/>
          </a:xfrm>
        </p:grpSpPr>
        <p:pic>
          <p:nvPicPr>
            <p:cNvPr id="18" name="Picture 12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55" b="7964"/>
            <a:stretch>
              <a:fillRect/>
            </a:stretch>
          </p:blipFill>
          <p:spPr bwMode="auto">
            <a:xfrm>
              <a:off x="96" y="2913"/>
              <a:ext cx="317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3" descr="BrainLab mur d'images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" r="5334"/>
            <a:stretch>
              <a:fillRect/>
            </a:stretch>
          </p:blipFill>
          <p:spPr bwMode="auto">
            <a:xfrm>
              <a:off x="96" y="3216"/>
              <a:ext cx="317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4"/>
            <p:cNvPicPr preferRelativeResize="0"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553"/>
              <a:ext cx="317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40"/>
              <a:ext cx="317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6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884"/>
              <a:ext cx="317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7" descr="GATEWAYBARRY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1"/>
            <a:stretch>
              <a:fillRect/>
            </a:stretch>
          </p:blipFill>
          <p:spPr bwMode="auto">
            <a:xfrm>
              <a:off x="96" y="2640"/>
              <a:ext cx="317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4" name="Group 18"/>
            <p:cNvGrpSpPr>
              <a:grpSpLocks/>
            </p:cNvGrpSpPr>
            <p:nvPr/>
          </p:nvGrpSpPr>
          <p:grpSpPr bwMode="auto">
            <a:xfrm>
              <a:off x="96" y="1183"/>
              <a:ext cx="317" cy="1121"/>
              <a:chOff x="96" y="1296"/>
              <a:chExt cx="317" cy="1082"/>
            </a:xfrm>
          </p:grpSpPr>
          <p:pic>
            <p:nvPicPr>
              <p:cNvPr id="26" name="Picture 19"/>
              <p:cNvPicPr preferRelativeResize="0">
                <a:picLocks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87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20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584"/>
                <a:ext cx="317" cy="2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21"/>
              <p:cNvPicPr preferRelativeResize="0">
                <a:picLocks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296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22" descr="drreview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2160"/>
                <a:ext cx="317" cy="218"/>
              </a:xfrm>
              <a:prstGeom prst="rect">
                <a:avLst/>
              </a:prstGeom>
              <a:solidFill>
                <a:srgbClr val="00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" name="Picture 23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304"/>
              <a:ext cx="317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24128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7772400" cy="6096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fr-FR" sz="2800" b="1" kern="1200" dirty="0" smtClean="0">
                <a:solidFill>
                  <a:schemeClr val="accent2"/>
                </a:solidFill>
                <a:ea typeface="+mn-ea"/>
                <a:cs typeface="+mn-cs"/>
              </a:rPr>
              <a:t>Challenges (1)</a:t>
            </a:r>
            <a:endParaRPr lang="fr-FR" sz="2800" b="1" kern="1200" dirty="0">
              <a:solidFill>
                <a:schemeClr val="accent2"/>
              </a:solidFill>
              <a:ea typeface="+mn-ea"/>
              <a:cs typeface="+mn-cs"/>
            </a:endParaRPr>
          </a:p>
        </p:txBody>
      </p:sp>
      <p:grpSp>
        <p:nvGrpSpPr>
          <p:cNvPr id="17" name="Group 11"/>
          <p:cNvGrpSpPr>
            <a:grpSpLocks/>
          </p:cNvGrpSpPr>
          <p:nvPr/>
        </p:nvGrpSpPr>
        <p:grpSpPr bwMode="auto">
          <a:xfrm>
            <a:off x="114300" y="561512"/>
            <a:ext cx="503238" cy="5319713"/>
            <a:chOff x="96" y="240"/>
            <a:chExt cx="317" cy="3351"/>
          </a:xfrm>
        </p:grpSpPr>
        <p:pic>
          <p:nvPicPr>
            <p:cNvPr id="18" name="Picture 12"/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55" b="7964"/>
            <a:stretch>
              <a:fillRect/>
            </a:stretch>
          </p:blipFill>
          <p:spPr bwMode="auto">
            <a:xfrm>
              <a:off x="96" y="2913"/>
              <a:ext cx="317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3" descr="BrainLab mur d'images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" r="5334"/>
            <a:stretch>
              <a:fillRect/>
            </a:stretch>
          </p:blipFill>
          <p:spPr bwMode="auto">
            <a:xfrm>
              <a:off x="96" y="3216"/>
              <a:ext cx="317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4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553"/>
              <a:ext cx="317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40"/>
              <a:ext cx="317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884"/>
              <a:ext cx="317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7" descr="GATEWAYBARRY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1"/>
            <a:stretch>
              <a:fillRect/>
            </a:stretch>
          </p:blipFill>
          <p:spPr bwMode="auto">
            <a:xfrm>
              <a:off x="96" y="2640"/>
              <a:ext cx="317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4" name="Group 18"/>
            <p:cNvGrpSpPr>
              <a:grpSpLocks/>
            </p:cNvGrpSpPr>
            <p:nvPr/>
          </p:nvGrpSpPr>
          <p:grpSpPr bwMode="auto">
            <a:xfrm>
              <a:off x="96" y="1183"/>
              <a:ext cx="317" cy="1121"/>
              <a:chOff x="96" y="1296"/>
              <a:chExt cx="317" cy="1082"/>
            </a:xfrm>
          </p:grpSpPr>
          <p:pic>
            <p:nvPicPr>
              <p:cNvPr id="26" name="Picture 19"/>
              <p:cNvPicPr preferRelativeResize="0">
                <a:picLocks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87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20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584"/>
                <a:ext cx="317" cy="2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21"/>
              <p:cNvPicPr preferRelativeResize="0">
                <a:picLocks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296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22" descr="drreview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2160"/>
                <a:ext cx="317" cy="218"/>
              </a:xfrm>
              <a:prstGeom prst="rect">
                <a:avLst/>
              </a:prstGeom>
              <a:solidFill>
                <a:srgbClr val="00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" name="Picture 23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304"/>
              <a:ext cx="317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617538" y="1058400"/>
            <a:ext cx="8069262" cy="4741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80000"/>
              </a:lnSpc>
            </a:pPr>
            <a:endParaRPr lang="fr-FR" altLang="fr-FR" sz="2000" b="1" dirty="0"/>
          </a:p>
          <a:p>
            <a:pPr>
              <a:lnSpc>
                <a:spcPct val="80000"/>
              </a:lnSpc>
            </a:pPr>
            <a:r>
              <a:rPr lang="en-US" sz="2400" dirty="0">
                <a:solidFill>
                  <a:srgbClr val="006666"/>
                </a:solidFill>
              </a:rPr>
              <a:t>Cloud Computing Models, Architectures, and </a:t>
            </a:r>
            <a:r>
              <a:rPr lang="en-US" sz="2400" dirty="0" smtClean="0">
                <a:solidFill>
                  <a:srgbClr val="006666"/>
                </a:solidFill>
              </a:rPr>
              <a:t>Platforms</a:t>
            </a:r>
          </a:p>
          <a:p>
            <a:pPr>
              <a:lnSpc>
                <a:spcPct val="80000"/>
              </a:lnSpc>
            </a:pPr>
            <a:endParaRPr lang="fr-FR" sz="2400" dirty="0">
              <a:solidFill>
                <a:srgbClr val="006666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2000" b="1" dirty="0"/>
              <a:t>Resource management, provisioning, and migration</a:t>
            </a:r>
            <a:endParaRPr lang="fr-FR" sz="2000" b="1" dirty="0"/>
          </a:p>
          <a:p>
            <a:pPr lvl="1">
              <a:lnSpc>
                <a:spcPct val="80000"/>
              </a:lnSpc>
            </a:pPr>
            <a:r>
              <a:rPr lang="en-US" sz="2000" b="1" dirty="0"/>
              <a:t>D</a:t>
            </a:r>
            <a:r>
              <a:rPr lang="en-US" sz="2000" b="1" dirty="0" smtClean="0"/>
              <a:t>ata/streams </a:t>
            </a:r>
            <a:r>
              <a:rPr lang="en-US" sz="2000" b="1" dirty="0"/>
              <a:t>and </a:t>
            </a:r>
            <a:r>
              <a:rPr lang="en-US" sz="2000" b="1" dirty="0" smtClean="0"/>
              <a:t>associated retrieval/processing </a:t>
            </a:r>
            <a:r>
              <a:rPr lang="en-US" sz="2000" b="1" dirty="0"/>
              <a:t>techniques</a:t>
            </a:r>
            <a:endParaRPr lang="fr-FR" sz="2000" b="1" dirty="0"/>
          </a:p>
          <a:p>
            <a:pPr lvl="1">
              <a:lnSpc>
                <a:spcPct val="80000"/>
              </a:lnSpc>
            </a:pPr>
            <a:r>
              <a:rPr lang="en-US" sz="2000" b="1" dirty="0"/>
              <a:t>Security architectures, policy </a:t>
            </a:r>
            <a:r>
              <a:rPr lang="en-US" sz="2000" b="1" dirty="0" smtClean="0"/>
              <a:t>enforcement</a:t>
            </a:r>
          </a:p>
          <a:p>
            <a:pPr lvl="1">
              <a:lnSpc>
                <a:spcPct val="80000"/>
              </a:lnSpc>
            </a:pPr>
            <a:r>
              <a:rPr lang="en-US" sz="2000" b="1" dirty="0" smtClean="0"/>
              <a:t>Secrecy</a:t>
            </a:r>
            <a:r>
              <a:rPr lang="en-US" sz="2000" b="1" dirty="0"/>
              <a:t>, privacy, authentication, and integrity</a:t>
            </a:r>
            <a:endParaRPr lang="fr-FR" sz="2000" b="1" dirty="0"/>
          </a:p>
          <a:p>
            <a:pPr lvl="1">
              <a:lnSpc>
                <a:spcPct val="80000"/>
              </a:lnSpc>
            </a:pPr>
            <a:r>
              <a:rPr lang="en-US" sz="2000" b="1" dirty="0"/>
              <a:t>Content delivery, transferring, and </a:t>
            </a:r>
            <a:r>
              <a:rPr lang="en-US" sz="2000" b="1" dirty="0" smtClean="0"/>
              <a:t>migration</a:t>
            </a:r>
          </a:p>
          <a:p>
            <a:pPr lvl="1">
              <a:lnSpc>
                <a:spcPct val="80000"/>
              </a:lnSpc>
            </a:pPr>
            <a:r>
              <a:rPr lang="en-US" sz="2000" b="1" dirty="0"/>
              <a:t>Service </a:t>
            </a:r>
            <a:r>
              <a:rPr lang="en-US" sz="2000" b="1" dirty="0" smtClean="0"/>
              <a:t>models</a:t>
            </a:r>
            <a:endParaRPr lang="fr-FR" sz="2000" b="1" dirty="0"/>
          </a:p>
          <a:p>
            <a:pPr lvl="1">
              <a:lnSpc>
                <a:spcPct val="80000"/>
              </a:lnSpc>
            </a:pPr>
            <a:r>
              <a:rPr lang="en-US" sz="2000" b="1" dirty="0" smtClean="0"/>
              <a:t>User-oriented </a:t>
            </a:r>
            <a:r>
              <a:rPr lang="en-US" sz="2000" b="1" dirty="0"/>
              <a:t>(community, private/public, ad-hoc clouds)</a:t>
            </a:r>
            <a:endParaRPr lang="fr-FR" sz="2000" b="1" dirty="0"/>
          </a:p>
          <a:p>
            <a:pPr lvl="1">
              <a:lnSpc>
                <a:spcPct val="80000"/>
              </a:lnSpc>
            </a:pPr>
            <a:r>
              <a:rPr lang="en-US" sz="2000" b="1" dirty="0"/>
              <a:t>Crowd collaborating models and associated </a:t>
            </a:r>
            <a:r>
              <a:rPr lang="en-US" sz="2000" b="1" dirty="0" smtClean="0"/>
              <a:t>platforms</a:t>
            </a:r>
          </a:p>
          <a:p>
            <a:pPr lvl="1">
              <a:lnSpc>
                <a:spcPct val="80000"/>
              </a:lnSpc>
            </a:pPr>
            <a:r>
              <a:rPr lang="en-US" sz="2000" b="1" dirty="0"/>
              <a:t>Green </a:t>
            </a:r>
            <a:r>
              <a:rPr lang="en-US" sz="2000" b="1" dirty="0" smtClean="0"/>
              <a:t>computing</a:t>
            </a:r>
            <a:endParaRPr lang="fr-FR" sz="2000" b="1" dirty="0"/>
          </a:p>
          <a:p>
            <a:pPr lvl="1">
              <a:lnSpc>
                <a:spcPct val="80000"/>
              </a:lnSpc>
            </a:pPr>
            <a:endParaRPr lang="fr-FR" altLang="fr-FR" sz="2000" b="1" dirty="0" smtClean="0"/>
          </a:p>
          <a:p>
            <a:pPr lvl="1">
              <a:lnSpc>
                <a:spcPct val="80000"/>
              </a:lnSpc>
            </a:pPr>
            <a:endParaRPr lang="fr-FR" altLang="fr-FR" sz="2000" dirty="0" smtClean="0"/>
          </a:p>
        </p:txBody>
      </p:sp>
    </p:spTree>
    <p:extLst>
      <p:ext uri="{BB962C8B-B14F-4D97-AF65-F5344CB8AC3E}">
        <p14:creationId xmlns:p14="http://schemas.microsoft.com/office/powerpoint/2010/main" val="1634967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7772400" cy="6096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fr-FR" sz="2800" b="1" kern="1200" dirty="0" smtClean="0">
                <a:solidFill>
                  <a:schemeClr val="accent2"/>
                </a:solidFill>
                <a:ea typeface="+mn-ea"/>
                <a:cs typeface="+mn-cs"/>
              </a:rPr>
              <a:t>Challenges (2)</a:t>
            </a:r>
            <a:endParaRPr lang="fr-FR" sz="2800" b="1" kern="1200" dirty="0">
              <a:solidFill>
                <a:schemeClr val="accent2"/>
              </a:solidFill>
              <a:ea typeface="+mn-ea"/>
              <a:cs typeface="+mn-cs"/>
            </a:endParaRPr>
          </a:p>
        </p:txBody>
      </p:sp>
      <p:grpSp>
        <p:nvGrpSpPr>
          <p:cNvPr id="17" name="Group 11"/>
          <p:cNvGrpSpPr>
            <a:grpSpLocks/>
          </p:cNvGrpSpPr>
          <p:nvPr/>
        </p:nvGrpSpPr>
        <p:grpSpPr bwMode="auto">
          <a:xfrm>
            <a:off x="114300" y="561512"/>
            <a:ext cx="503238" cy="5319713"/>
            <a:chOff x="96" y="240"/>
            <a:chExt cx="317" cy="3351"/>
          </a:xfrm>
        </p:grpSpPr>
        <p:pic>
          <p:nvPicPr>
            <p:cNvPr id="18" name="Picture 12"/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55" b="7964"/>
            <a:stretch>
              <a:fillRect/>
            </a:stretch>
          </p:blipFill>
          <p:spPr bwMode="auto">
            <a:xfrm>
              <a:off x="96" y="2913"/>
              <a:ext cx="317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3" descr="BrainLab mur d'images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" r="5334"/>
            <a:stretch>
              <a:fillRect/>
            </a:stretch>
          </p:blipFill>
          <p:spPr bwMode="auto">
            <a:xfrm>
              <a:off x="96" y="3216"/>
              <a:ext cx="317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4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553"/>
              <a:ext cx="317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40"/>
              <a:ext cx="317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884"/>
              <a:ext cx="317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7" descr="GATEWAYBARRY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1"/>
            <a:stretch>
              <a:fillRect/>
            </a:stretch>
          </p:blipFill>
          <p:spPr bwMode="auto">
            <a:xfrm>
              <a:off x="96" y="2640"/>
              <a:ext cx="317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4" name="Group 18"/>
            <p:cNvGrpSpPr>
              <a:grpSpLocks/>
            </p:cNvGrpSpPr>
            <p:nvPr/>
          </p:nvGrpSpPr>
          <p:grpSpPr bwMode="auto">
            <a:xfrm>
              <a:off x="96" y="1183"/>
              <a:ext cx="317" cy="1121"/>
              <a:chOff x="96" y="1296"/>
              <a:chExt cx="317" cy="1082"/>
            </a:xfrm>
          </p:grpSpPr>
          <p:pic>
            <p:nvPicPr>
              <p:cNvPr id="26" name="Picture 19"/>
              <p:cNvPicPr preferRelativeResize="0">
                <a:picLocks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87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20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584"/>
                <a:ext cx="317" cy="2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21"/>
              <p:cNvPicPr preferRelativeResize="0">
                <a:picLocks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296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22" descr="drreview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2160"/>
                <a:ext cx="317" cy="218"/>
              </a:xfrm>
              <a:prstGeom prst="rect">
                <a:avLst/>
              </a:prstGeom>
              <a:solidFill>
                <a:srgbClr val="00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" name="Picture 23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304"/>
              <a:ext cx="317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617538" y="1058400"/>
            <a:ext cx="8069262" cy="4741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endParaRPr lang="en-US" sz="2400" dirty="0" smtClean="0">
              <a:solidFill>
                <a:srgbClr val="006666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400" dirty="0" smtClean="0">
                <a:solidFill>
                  <a:srgbClr val="006666"/>
                </a:solidFill>
              </a:rPr>
              <a:t>Cloud-based Systems Engineering</a:t>
            </a:r>
          </a:p>
          <a:p>
            <a:pPr>
              <a:lnSpc>
                <a:spcPct val="80000"/>
              </a:lnSpc>
            </a:pPr>
            <a:endParaRPr lang="fr-FR" sz="2400" dirty="0" smtClean="0">
              <a:solidFill>
                <a:srgbClr val="006666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2100" b="1" dirty="0" smtClean="0"/>
              <a:t>Innovative infrastructures, architectures, and </a:t>
            </a:r>
            <a:r>
              <a:rPr lang="en-US" sz="2100" b="1" dirty="0" err="1" smtClean="0"/>
              <a:t>middlewares</a:t>
            </a:r>
            <a:endParaRPr lang="en-US" sz="2100" b="1" dirty="0" smtClean="0"/>
          </a:p>
          <a:p>
            <a:pPr lvl="1">
              <a:lnSpc>
                <a:spcPct val="80000"/>
              </a:lnSpc>
            </a:pPr>
            <a:r>
              <a:rPr lang="en-US" sz="2100" b="1" dirty="0" smtClean="0"/>
              <a:t>Resource collaboration and management</a:t>
            </a:r>
          </a:p>
          <a:p>
            <a:pPr lvl="1">
              <a:lnSpc>
                <a:spcPct val="80000"/>
              </a:lnSpc>
            </a:pPr>
            <a:r>
              <a:rPr lang="en-US" sz="2100" b="1" dirty="0" smtClean="0"/>
              <a:t>Monitoring solutions and evaluation techniques</a:t>
            </a:r>
          </a:p>
          <a:p>
            <a:pPr lvl="1">
              <a:lnSpc>
                <a:spcPct val="80000"/>
              </a:lnSpc>
            </a:pPr>
            <a:r>
              <a:rPr lang="en-US" sz="2100" b="1" dirty="0"/>
              <a:t>T</a:t>
            </a:r>
            <a:r>
              <a:rPr lang="en-US" sz="2100" b="1" dirty="0" smtClean="0"/>
              <a:t>esting tools and techniques</a:t>
            </a:r>
          </a:p>
          <a:p>
            <a:pPr lvl="1">
              <a:lnSpc>
                <a:spcPct val="80000"/>
              </a:lnSpc>
            </a:pPr>
            <a:r>
              <a:rPr lang="en-US" sz="2100" b="1" dirty="0" smtClean="0"/>
              <a:t>Resource-effective quality of service and applications</a:t>
            </a:r>
          </a:p>
          <a:p>
            <a:pPr lvl="1">
              <a:lnSpc>
                <a:spcPct val="80000"/>
              </a:lnSpc>
            </a:pPr>
            <a:r>
              <a:rPr lang="en-US" sz="2100" b="1" dirty="0"/>
              <a:t>P</a:t>
            </a:r>
            <a:r>
              <a:rPr lang="en-US" sz="2100" b="1" dirty="0" smtClean="0"/>
              <a:t>rotocol optimizations and specific resource scheduling</a:t>
            </a:r>
          </a:p>
          <a:p>
            <a:pPr lvl="1">
              <a:lnSpc>
                <a:spcPct val="80000"/>
              </a:lnSpc>
            </a:pPr>
            <a:r>
              <a:rPr lang="en-US" sz="2100" b="1" dirty="0" smtClean="0"/>
              <a:t>Knowledge engineering and data mining techniques</a:t>
            </a:r>
          </a:p>
          <a:p>
            <a:pPr lvl="1">
              <a:lnSpc>
                <a:spcPct val="80000"/>
              </a:lnSpc>
            </a:pPr>
            <a:r>
              <a:rPr lang="en-US" sz="2100" b="1" dirty="0" smtClean="0"/>
              <a:t>Virtualization of resources</a:t>
            </a:r>
          </a:p>
          <a:p>
            <a:pPr lvl="1">
              <a:lnSpc>
                <a:spcPct val="80000"/>
              </a:lnSpc>
            </a:pPr>
            <a:r>
              <a:rPr lang="en-US" sz="2100" b="1" dirty="0"/>
              <a:t>Bridging the gap between mobile </a:t>
            </a:r>
            <a:r>
              <a:rPr lang="en-US" sz="2100" b="1" dirty="0" smtClean="0"/>
              <a:t>access and cloud</a:t>
            </a:r>
            <a:endParaRPr lang="fr-FR" sz="2000" b="1" dirty="0"/>
          </a:p>
          <a:p>
            <a:pPr lvl="1">
              <a:lnSpc>
                <a:spcPct val="80000"/>
              </a:lnSpc>
            </a:pPr>
            <a:endParaRPr lang="fr-FR" altLang="fr-FR" sz="2000" b="1" dirty="0" smtClean="0"/>
          </a:p>
          <a:p>
            <a:pPr lvl="1">
              <a:lnSpc>
                <a:spcPct val="80000"/>
              </a:lnSpc>
            </a:pPr>
            <a:endParaRPr lang="fr-FR" altLang="fr-FR" sz="2000" dirty="0" smtClean="0"/>
          </a:p>
        </p:txBody>
      </p:sp>
    </p:spTree>
    <p:extLst>
      <p:ext uri="{BB962C8B-B14F-4D97-AF65-F5344CB8AC3E}">
        <p14:creationId xmlns:p14="http://schemas.microsoft.com/office/powerpoint/2010/main" val="213754643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7772400" cy="6096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fr-FR" sz="2800" b="1" kern="1200" dirty="0" smtClean="0">
                <a:solidFill>
                  <a:schemeClr val="accent2"/>
                </a:solidFill>
                <a:ea typeface="+mn-ea"/>
                <a:cs typeface="+mn-cs"/>
              </a:rPr>
              <a:t>Challenges (3)</a:t>
            </a:r>
            <a:endParaRPr lang="fr-FR" sz="2800" b="1" kern="1200" dirty="0">
              <a:solidFill>
                <a:schemeClr val="accent2"/>
              </a:solidFill>
              <a:ea typeface="+mn-ea"/>
              <a:cs typeface="+mn-cs"/>
            </a:endParaRPr>
          </a:p>
        </p:txBody>
      </p:sp>
      <p:grpSp>
        <p:nvGrpSpPr>
          <p:cNvPr id="17" name="Group 11"/>
          <p:cNvGrpSpPr>
            <a:grpSpLocks/>
          </p:cNvGrpSpPr>
          <p:nvPr/>
        </p:nvGrpSpPr>
        <p:grpSpPr bwMode="auto">
          <a:xfrm>
            <a:off x="114300" y="561512"/>
            <a:ext cx="503238" cy="5319713"/>
            <a:chOff x="96" y="240"/>
            <a:chExt cx="317" cy="3351"/>
          </a:xfrm>
        </p:grpSpPr>
        <p:pic>
          <p:nvPicPr>
            <p:cNvPr id="18" name="Picture 12"/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55" b="7964"/>
            <a:stretch>
              <a:fillRect/>
            </a:stretch>
          </p:blipFill>
          <p:spPr bwMode="auto">
            <a:xfrm>
              <a:off x="96" y="2913"/>
              <a:ext cx="317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3" descr="BrainLab mur d'images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" r="5334"/>
            <a:stretch>
              <a:fillRect/>
            </a:stretch>
          </p:blipFill>
          <p:spPr bwMode="auto">
            <a:xfrm>
              <a:off x="96" y="3216"/>
              <a:ext cx="317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4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553"/>
              <a:ext cx="317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40"/>
              <a:ext cx="317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884"/>
              <a:ext cx="317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7" descr="GATEWAYBARRY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1"/>
            <a:stretch>
              <a:fillRect/>
            </a:stretch>
          </p:blipFill>
          <p:spPr bwMode="auto">
            <a:xfrm>
              <a:off x="96" y="2640"/>
              <a:ext cx="317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4" name="Group 18"/>
            <p:cNvGrpSpPr>
              <a:grpSpLocks/>
            </p:cNvGrpSpPr>
            <p:nvPr/>
          </p:nvGrpSpPr>
          <p:grpSpPr bwMode="auto">
            <a:xfrm>
              <a:off x="96" y="1183"/>
              <a:ext cx="317" cy="1121"/>
              <a:chOff x="96" y="1296"/>
              <a:chExt cx="317" cy="1082"/>
            </a:xfrm>
          </p:grpSpPr>
          <p:pic>
            <p:nvPicPr>
              <p:cNvPr id="26" name="Picture 19"/>
              <p:cNvPicPr preferRelativeResize="0">
                <a:picLocks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87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20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584"/>
                <a:ext cx="317" cy="2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21"/>
              <p:cNvPicPr preferRelativeResize="0">
                <a:picLocks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296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22" descr="drreview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2160"/>
                <a:ext cx="317" cy="218"/>
              </a:xfrm>
              <a:prstGeom prst="rect">
                <a:avLst/>
              </a:prstGeom>
              <a:solidFill>
                <a:srgbClr val="00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" name="Picture 23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304"/>
              <a:ext cx="317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617538" y="1058400"/>
            <a:ext cx="8069262" cy="4741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80000"/>
              </a:lnSpc>
            </a:pPr>
            <a:endParaRPr lang="fr-FR" sz="2000" b="1" dirty="0"/>
          </a:p>
          <a:p>
            <a:r>
              <a:rPr lang="en-US" sz="2400" dirty="0">
                <a:solidFill>
                  <a:srgbClr val="006666"/>
                </a:solidFill>
              </a:rPr>
              <a:t>Bridging the gap between mobile and </a:t>
            </a:r>
            <a:r>
              <a:rPr lang="en-US" sz="2400" dirty="0" smtClean="0">
                <a:solidFill>
                  <a:srgbClr val="006666"/>
                </a:solidFill>
              </a:rPr>
              <a:t>cloud</a:t>
            </a:r>
          </a:p>
          <a:p>
            <a:endParaRPr lang="en-US" sz="2400" dirty="0" smtClean="0">
              <a:solidFill>
                <a:srgbClr val="006666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2000" b="1" dirty="0" smtClean="0"/>
              <a:t>Embedded mobile platforms and technologies for mobile clouds</a:t>
            </a:r>
          </a:p>
          <a:p>
            <a:pPr lvl="1">
              <a:lnSpc>
                <a:spcPct val="80000"/>
              </a:lnSpc>
            </a:pPr>
            <a:r>
              <a:rPr lang="en-US" sz="2000" b="1" dirty="0" smtClean="0"/>
              <a:t>Innovative mobile middleware, platforms and client technologies</a:t>
            </a:r>
          </a:p>
          <a:p>
            <a:pPr lvl="1">
              <a:lnSpc>
                <a:spcPct val="80000"/>
              </a:lnSpc>
            </a:pPr>
            <a:r>
              <a:rPr lang="en-US" sz="2000" b="1" dirty="0"/>
              <a:t>S</a:t>
            </a:r>
            <a:r>
              <a:rPr lang="en-US" sz="2000" b="1" dirty="0" smtClean="0"/>
              <a:t>mart sensor platforms and </a:t>
            </a:r>
            <a:r>
              <a:rPr lang="en-US" sz="2000" b="1" dirty="0"/>
              <a:t>Urban (crowd) </a:t>
            </a:r>
            <a:r>
              <a:rPr lang="en-US" sz="2000" b="1" dirty="0" smtClean="0"/>
              <a:t>sensing</a:t>
            </a:r>
          </a:p>
          <a:p>
            <a:pPr lvl="1">
              <a:lnSpc>
                <a:spcPct val="80000"/>
              </a:lnSpc>
            </a:pPr>
            <a:r>
              <a:rPr lang="en-US" sz="2000" b="1" dirty="0" smtClean="0"/>
              <a:t>Emergent barcode/RFID/NFC-based mobile technologies</a:t>
            </a:r>
          </a:p>
          <a:p>
            <a:pPr lvl="1">
              <a:lnSpc>
                <a:spcPct val="80000"/>
              </a:lnSpc>
            </a:pPr>
            <a:r>
              <a:rPr lang="en-US" sz="2000" b="1" dirty="0" smtClean="0"/>
              <a:t>Mobile cloud data centers and storage/persistency technologies</a:t>
            </a:r>
          </a:p>
          <a:p>
            <a:pPr lvl="1">
              <a:lnSpc>
                <a:spcPct val="80000"/>
              </a:lnSpc>
            </a:pPr>
            <a:r>
              <a:rPr lang="en-US" sz="2000" b="1" dirty="0" smtClean="0"/>
              <a:t>Mobile cloud networking, communication, and tunneling</a:t>
            </a:r>
          </a:p>
          <a:p>
            <a:pPr lvl="1">
              <a:lnSpc>
                <a:spcPct val="80000"/>
              </a:lnSpc>
            </a:pPr>
            <a:r>
              <a:rPr lang="en-US" sz="2000" b="1" dirty="0"/>
              <a:t>Energy-saving wireless communication technologies</a:t>
            </a:r>
          </a:p>
          <a:p>
            <a:pPr lvl="1">
              <a:lnSpc>
                <a:spcPct val="80000"/>
              </a:lnSpc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58037741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7772400" cy="6096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fr-FR" sz="2800" b="1" kern="1200" dirty="0" smtClean="0">
                <a:solidFill>
                  <a:schemeClr val="accent2"/>
                </a:solidFill>
                <a:ea typeface="+mn-ea"/>
                <a:cs typeface="+mn-cs"/>
              </a:rPr>
              <a:t>Challenges (4)</a:t>
            </a:r>
            <a:endParaRPr lang="fr-FR" sz="2800" b="1" kern="1200" dirty="0">
              <a:solidFill>
                <a:schemeClr val="accent2"/>
              </a:solidFill>
              <a:ea typeface="+mn-ea"/>
              <a:cs typeface="+mn-cs"/>
            </a:endParaRPr>
          </a:p>
        </p:txBody>
      </p:sp>
      <p:grpSp>
        <p:nvGrpSpPr>
          <p:cNvPr id="17" name="Group 11"/>
          <p:cNvGrpSpPr>
            <a:grpSpLocks/>
          </p:cNvGrpSpPr>
          <p:nvPr/>
        </p:nvGrpSpPr>
        <p:grpSpPr bwMode="auto">
          <a:xfrm>
            <a:off x="114300" y="561512"/>
            <a:ext cx="503238" cy="5319713"/>
            <a:chOff x="96" y="240"/>
            <a:chExt cx="317" cy="3351"/>
          </a:xfrm>
        </p:grpSpPr>
        <p:pic>
          <p:nvPicPr>
            <p:cNvPr id="18" name="Picture 12"/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55" b="7964"/>
            <a:stretch>
              <a:fillRect/>
            </a:stretch>
          </p:blipFill>
          <p:spPr bwMode="auto">
            <a:xfrm>
              <a:off x="96" y="2913"/>
              <a:ext cx="317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3" descr="BrainLab mur d'images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" r="5334"/>
            <a:stretch>
              <a:fillRect/>
            </a:stretch>
          </p:blipFill>
          <p:spPr bwMode="auto">
            <a:xfrm>
              <a:off x="96" y="3216"/>
              <a:ext cx="317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4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553"/>
              <a:ext cx="317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40"/>
              <a:ext cx="317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884"/>
              <a:ext cx="317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7" descr="GATEWAYBARRY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1"/>
            <a:stretch>
              <a:fillRect/>
            </a:stretch>
          </p:blipFill>
          <p:spPr bwMode="auto">
            <a:xfrm>
              <a:off x="96" y="2640"/>
              <a:ext cx="317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4" name="Group 18"/>
            <p:cNvGrpSpPr>
              <a:grpSpLocks/>
            </p:cNvGrpSpPr>
            <p:nvPr/>
          </p:nvGrpSpPr>
          <p:grpSpPr bwMode="auto">
            <a:xfrm>
              <a:off x="96" y="1183"/>
              <a:ext cx="317" cy="1121"/>
              <a:chOff x="96" y="1296"/>
              <a:chExt cx="317" cy="1082"/>
            </a:xfrm>
          </p:grpSpPr>
          <p:pic>
            <p:nvPicPr>
              <p:cNvPr id="26" name="Picture 19"/>
              <p:cNvPicPr preferRelativeResize="0">
                <a:picLocks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87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20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584"/>
                <a:ext cx="317" cy="2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21"/>
              <p:cNvPicPr preferRelativeResize="0">
                <a:picLocks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296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22" descr="drreview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2160"/>
                <a:ext cx="317" cy="218"/>
              </a:xfrm>
              <a:prstGeom prst="rect">
                <a:avLst/>
              </a:prstGeom>
              <a:solidFill>
                <a:srgbClr val="00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" name="Picture 23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304"/>
              <a:ext cx="317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617538" y="1058400"/>
            <a:ext cx="8069262" cy="474126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80000"/>
              </a:lnSpc>
            </a:pPr>
            <a:endParaRPr lang="fr-FR" sz="2000" b="1" dirty="0"/>
          </a:p>
          <a:p>
            <a:r>
              <a:rPr lang="en-US" sz="2400" dirty="0">
                <a:solidFill>
                  <a:srgbClr val="006666"/>
                </a:solidFill>
              </a:rPr>
              <a:t>Bridging the gap between mobile and </a:t>
            </a:r>
            <a:r>
              <a:rPr lang="en-US" sz="2400" dirty="0" smtClean="0">
                <a:solidFill>
                  <a:srgbClr val="006666"/>
                </a:solidFill>
              </a:rPr>
              <a:t>cloud through Middleware</a:t>
            </a:r>
          </a:p>
          <a:p>
            <a:endParaRPr lang="en-US" sz="2400" dirty="0" smtClean="0">
              <a:solidFill>
                <a:srgbClr val="006666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2000" b="1" dirty="0" smtClean="0"/>
              <a:t>Mobility </a:t>
            </a:r>
            <a:r>
              <a:rPr lang="en-US" sz="2000" b="1" dirty="0"/>
              <a:t>identity &amp; access </a:t>
            </a:r>
            <a:r>
              <a:rPr lang="en-US" sz="2000" b="1" dirty="0" smtClean="0"/>
              <a:t>mechanism</a:t>
            </a:r>
          </a:p>
          <a:p>
            <a:pPr lvl="1">
              <a:lnSpc>
                <a:spcPct val="80000"/>
              </a:lnSpc>
            </a:pPr>
            <a:r>
              <a:rPr lang="en-US" sz="2000" b="1" dirty="0" smtClean="0"/>
              <a:t>Context- </a:t>
            </a:r>
            <a:r>
              <a:rPr lang="en-US" sz="2000" b="1" dirty="0"/>
              <a:t>and location-aware </a:t>
            </a:r>
            <a:r>
              <a:rPr lang="en-US" sz="2000" b="1" dirty="0" smtClean="0"/>
              <a:t>middleware</a:t>
            </a:r>
          </a:p>
          <a:p>
            <a:pPr lvl="1">
              <a:lnSpc>
                <a:spcPct val="80000"/>
              </a:lnSpc>
            </a:pPr>
            <a:r>
              <a:rPr lang="en-US" sz="2000" b="1" dirty="0" smtClean="0"/>
              <a:t>Agent </a:t>
            </a:r>
            <a:r>
              <a:rPr lang="en-US" sz="2000" b="1" dirty="0"/>
              <a:t>technologies in ubiquitous, wearable, and mobile </a:t>
            </a:r>
            <a:r>
              <a:rPr lang="en-US" sz="2000" b="1" dirty="0" smtClean="0"/>
              <a:t>services</a:t>
            </a:r>
          </a:p>
          <a:p>
            <a:pPr lvl="1">
              <a:lnSpc>
                <a:spcPct val="80000"/>
              </a:lnSpc>
            </a:pPr>
            <a:r>
              <a:rPr lang="en-US" sz="2000" b="1" dirty="0" smtClean="0"/>
              <a:t>Messaging</a:t>
            </a:r>
            <a:r>
              <a:rPr lang="en-US" sz="2000" b="1" dirty="0"/>
              <a:t>, media streaming, and event management middleware for mobile </a:t>
            </a:r>
            <a:r>
              <a:rPr lang="en-US" sz="2000" b="1" dirty="0" smtClean="0"/>
              <a:t>devices</a:t>
            </a:r>
          </a:p>
          <a:p>
            <a:pPr lvl="1">
              <a:lnSpc>
                <a:spcPct val="80000"/>
              </a:lnSpc>
            </a:pPr>
            <a:r>
              <a:rPr lang="en-US" sz="2000" b="1" dirty="0" smtClean="0"/>
              <a:t>Mobility </a:t>
            </a:r>
            <a:r>
              <a:rPr lang="en-US" sz="2000" b="1" dirty="0"/>
              <a:t>API integration, brokerage, and </a:t>
            </a:r>
            <a:r>
              <a:rPr lang="en-US" sz="2000" b="1" dirty="0" smtClean="0"/>
              <a:t>management</a:t>
            </a:r>
          </a:p>
          <a:p>
            <a:pPr lvl="1">
              <a:lnSpc>
                <a:spcPct val="80000"/>
              </a:lnSpc>
            </a:pPr>
            <a:r>
              <a:rPr lang="en-US" sz="2000" b="1" dirty="0" smtClean="0"/>
              <a:t>Mobile </a:t>
            </a:r>
            <a:r>
              <a:rPr lang="en-US" sz="2000" b="1" dirty="0"/>
              <a:t>backend as a service (</a:t>
            </a:r>
            <a:r>
              <a:rPr lang="en-US" sz="2000" b="1" dirty="0" err="1"/>
              <a:t>MBaaS</a:t>
            </a:r>
            <a:r>
              <a:rPr lang="en-US" sz="2000" b="1" dirty="0"/>
              <a:t>) and mobile app </a:t>
            </a:r>
            <a:r>
              <a:rPr lang="en-US" sz="2000" b="1" dirty="0" smtClean="0"/>
              <a:t>platform</a:t>
            </a:r>
          </a:p>
          <a:p>
            <a:pPr lvl="1">
              <a:lnSpc>
                <a:spcPct val="80000"/>
              </a:lnSpc>
            </a:pPr>
            <a:r>
              <a:rPr lang="en-US" sz="2000" b="1" dirty="0" smtClean="0"/>
              <a:t>Reliability</a:t>
            </a:r>
            <a:r>
              <a:rPr lang="en-US" sz="2000" b="1" dirty="0"/>
              <a:t>, availability, serviceability, scalability, and disaster recovery for mobile </a:t>
            </a:r>
            <a:r>
              <a:rPr lang="en-US" sz="2000" b="1" dirty="0" smtClean="0"/>
              <a:t>services</a:t>
            </a:r>
          </a:p>
          <a:p>
            <a:pPr lvl="1">
              <a:lnSpc>
                <a:spcPct val="80000"/>
              </a:lnSpc>
            </a:pPr>
            <a:r>
              <a:rPr lang="en-US" sz="2000" b="1" dirty="0" smtClean="0"/>
              <a:t>Knowledge </a:t>
            </a:r>
            <a:r>
              <a:rPr lang="en-US" sz="2000" b="1" dirty="0"/>
              <a:t>acquisition, discovery, matching, composition, and analytics for mobile services</a:t>
            </a:r>
          </a:p>
        </p:txBody>
      </p:sp>
    </p:spTree>
    <p:extLst>
      <p:ext uri="{BB962C8B-B14F-4D97-AF65-F5344CB8AC3E}">
        <p14:creationId xmlns:p14="http://schemas.microsoft.com/office/powerpoint/2010/main" val="141928424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7772400" cy="6096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fr-FR" sz="2800" b="1" kern="1200" dirty="0" smtClean="0">
                <a:solidFill>
                  <a:schemeClr val="accent2"/>
                </a:solidFill>
                <a:ea typeface="+mn-ea"/>
                <a:cs typeface="+mn-cs"/>
              </a:rPr>
              <a:t>Challenges (5)</a:t>
            </a:r>
            <a:endParaRPr lang="fr-FR" sz="2800" b="1" kern="1200" dirty="0">
              <a:solidFill>
                <a:schemeClr val="accent2"/>
              </a:solidFill>
              <a:ea typeface="+mn-ea"/>
              <a:cs typeface="+mn-cs"/>
            </a:endParaRPr>
          </a:p>
        </p:txBody>
      </p:sp>
      <p:grpSp>
        <p:nvGrpSpPr>
          <p:cNvPr id="17" name="Group 11"/>
          <p:cNvGrpSpPr>
            <a:grpSpLocks/>
          </p:cNvGrpSpPr>
          <p:nvPr/>
        </p:nvGrpSpPr>
        <p:grpSpPr bwMode="auto">
          <a:xfrm>
            <a:off x="114300" y="561512"/>
            <a:ext cx="503238" cy="5319713"/>
            <a:chOff x="96" y="240"/>
            <a:chExt cx="317" cy="3351"/>
          </a:xfrm>
        </p:grpSpPr>
        <p:pic>
          <p:nvPicPr>
            <p:cNvPr id="18" name="Picture 12"/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55" b="7964"/>
            <a:stretch>
              <a:fillRect/>
            </a:stretch>
          </p:blipFill>
          <p:spPr bwMode="auto">
            <a:xfrm>
              <a:off x="96" y="2913"/>
              <a:ext cx="317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3" descr="BrainLab mur d'images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" r="5334"/>
            <a:stretch>
              <a:fillRect/>
            </a:stretch>
          </p:blipFill>
          <p:spPr bwMode="auto">
            <a:xfrm>
              <a:off x="96" y="3216"/>
              <a:ext cx="317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4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553"/>
              <a:ext cx="317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40"/>
              <a:ext cx="317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884"/>
              <a:ext cx="317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7" descr="GATEWAYBARRY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1"/>
            <a:stretch>
              <a:fillRect/>
            </a:stretch>
          </p:blipFill>
          <p:spPr bwMode="auto">
            <a:xfrm>
              <a:off x="96" y="2640"/>
              <a:ext cx="317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4" name="Group 18"/>
            <p:cNvGrpSpPr>
              <a:grpSpLocks/>
            </p:cNvGrpSpPr>
            <p:nvPr/>
          </p:nvGrpSpPr>
          <p:grpSpPr bwMode="auto">
            <a:xfrm>
              <a:off x="96" y="1183"/>
              <a:ext cx="317" cy="1121"/>
              <a:chOff x="96" y="1296"/>
              <a:chExt cx="317" cy="1082"/>
            </a:xfrm>
          </p:grpSpPr>
          <p:pic>
            <p:nvPicPr>
              <p:cNvPr id="26" name="Picture 19"/>
              <p:cNvPicPr preferRelativeResize="0">
                <a:picLocks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87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20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584"/>
                <a:ext cx="317" cy="2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21"/>
              <p:cNvPicPr preferRelativeResize="0">
                <a:picLocks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296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22" descr="drreview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2160"/>
                <a:ext cx="317" cy="218"/>
              </a:xfrm>
              <a:prstGeom prst="rect">
                <a:avLst/>
              </a:prstGeom>
              <a:solidFill>
                <a:srgbClr val="00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" name="Picture 23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304"/>
              <a:ext cx="317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617538" y="813132"/>
            <a:ext cx="8069262" cy="498653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80000"/>
              </a:lnSpc>
            </a:pPr>
            <a:endParaRPr lang="fr-FR" sz="2000" b="1" dirty="0"/>
          </a:p>
          <a:p>
            <a:pPr>
              <a:lnSpc>
                <a:spcPct val="80000"/>
              </a:lnSpc>
            </a:pPr>
            <a:r>
              <a:rPr lang="en-US" sz="2400" dirty="0" smtClean="0">
                <a:solidFill>
                  <a:srgbClr val="006666"/>
                </a:solidFill>
              </a:rPr>
              <a:t>Disruptively Innovative Applications</a:t>
            </a:r>
          </a:p>
          <a:p>
            <a:pPr>
              <a:lnSpc>
                <a:spcPct val="80000"/>
              </a:lnSpc>
            </a:pPr>
            <a:endParaRPr lang="en-US" sz="2400" dirty="0" smtClean="0">
              <a:solidFill>
                <a:srgbClr val="006666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2100" b="1" dirty="0"/>
              <a:t>Next generation applications enabled by the cloud</a:t>
            </a:r>
          </a:p>
          <a:p>
            <a:pPr lvl="1">
              <a:lnSpc>
                <a:spcPct val="80000"/>
              </a:lnSpc>
            </a:pPr>
            <a:r>
              <a:rPr lang="en-US" sz="2100" b="1" dirty="0"/>
              <a:t>Innovative mobile, ubiquitous, and wearable applications</a:t>
            </a:r>
          </a:p>
          <a:p>
            <a:pPr lvl="1">
              <a:lnSpc>
                <a:spcPct val="80000"/>
              </a:lnSpc>
            </a:pPr>
            <a:r>
              <a:rPr lang="en-US" sz="2100" b="1" dirty="0"/>
              <a:t>Mobile social networking</a:t>
            </a:r>
          </a:p>
          <a:p>
            <a:pPr lvl="1">
              <a:lnSpc>
                <a:spcPct val="80000"/>
              </a:lnSpc>
            </a:pPr>
            <a:r>
              <a:rPr lang="en-US" sz="2100" b="1" dirty="0"/>
              <a:t>Ubiquitous collaborative &amp; social services</a:t>
            </a:r>
          </a:p>
          <a:p>
            <a:pPr lvl="1">
              <a:lnSpc>
                <a:spcPct val="80000"/>
              </a:lnSpc>
            </a:pPr>
            <a:r>
              <a:rPr lang="en-US" sz="2100" b="1" dirty="0"/>
              <a:t>Mobile Web</a:t>
            </a:r>
          </a:p>
          <a:p>
            <a:pPr lvl="1">
              <a:lnSpc>
                <a:spcPct val="80000"/>
              </a:lnSpc>
            </a:pPr>
            <a:r>
              <a:rPr lang="en-US" sz="2100" b="1" dirty="0"/>
              <a:t>Services based on ad hoc and sensor networks</a:t>
            </a:r>
          </a:p>
          <a:p>
            <a:pPr lvl="1">
              <a:lnSpc>
                <a:spcPct val="80000"/>
              </a:lnSpc>
            </a:pPr>
            <a:r>
              <a:rPr lang="en-US" sz="2100" b="1" dirty="0"/>
              <a:t>Community based computing</a:t>
            </a:r>
          </a:p>
          <a:p>
            <a:pPr lvl="1">
              <a:lnSpc>
                <a:spcPct val="80000"/>
              </a:lnSpc>
            </a:pPr>
            <a:r>
              <a:rPr lang="en-US" sz="2100" b="1" dirty="0"/>
              <a:t>Personal-area services and applications </a:t>
            </a:r>
          </a:p>
          <a:p>
            <a:pPr lvl="1">
              <a:lnSpc>
                <a:spcPct val="80000"/>
              </a:lnSpc>
            </a:pPr>
            <a:r>
              <a:rPr lang="en-US" sz="2100" b="1" dirty="0" smtClean="0"/>
              <a:t>Smart </a:t>
            </a:r>
            <a:r>
              <a:rPr lang="en-US" sz="2100" b="1" dirty="0"/>
              <a:t>mobile </a:t>
            </a:r>
            <a:r>
              <a:rPr lang="en-US" sz="2100" b="1" dirty="0" err="1"/>
              <a:t>SaaS</a:t>
            </a:r>
            <a:r>
              <a:rPr lang="en-US" sz="2100" b="1" dirty="0"/>
              <a:t> on clouds</a:t>
            </a:r>
          </a:p>
          <a:p>
            <a:pPr lvl="1">
              <a:lnSpc>
                <a:spcPct val="80000"/>
              </a:lnSpc>
            </a:pPr>
            <a:r>
              <a:rPr lang="en-US" sz="2100" b="1" dirty="0"/>
              <a:t>Mobile virtual and physical interactions and mobile enabled virtual reality</a:t>
            </a:r>
          </a:p>
          <a:p>
            <a:pPr lvl="1">
              <a:lnSpc>
                <a:spcPct val="80000"/>
              </a:lnSpc>
            </a:pPr>
            <a:r>
              <a:rPr lang="en-US" sz="2100" b="1" dirty="0"/>
              <a:t>Mobile context-aware services and computing for clouds</a:t>
            </a:r>
          </a:p>
          <a:p>
            <a:pPr lvl="1">
              <a:lnSpc>
                <a:spcPct val="80000"/>
              </a:lnSpc>
            </a:pPr>
            <a:r>
              <a:rPr lang="en-US" sz="2100" b="1" dirty="0"/>
              <a:t>Cloud-based mobile commerce applications and systems</a:t>
            </a:r>
          </a:p>
          <a:p>
            <a:pPr lvl="1">
              <a:lnSpc>
                <a:spcPct val="80000"/>
              </a:lnSpc>
            </a:pPr>
            <a:r>
              <a:rPr lang="en-US" sz="2100" b="1" dirty="0"/>
              <a:t>Location-aware mobile applications on clouds</a:t>
            </a:r>
          </a:p>
          <a:p>
            <a:pPr lvl="1">
              <a:lnSpc>
                <a:spcPct val="80000"/>
              </a:lnSpc>
            </a:pPr>
            <a:r>
              <a:rPr lang="en-US" sz="2100" b="1" dirty="0"/>
              <a:t>Cloud-based mobile app stores and environments</a:t>
            </a:r>
          </a:p>
          <a:p>
            <a:pPr lvl="1">
              <a:lnSpc>
                <a:spcPct val="80000"/>
              </a:lnSpc>
            </a:pPr>
            <a:r>
              <a:rPr lang="en-US" sz="2100" b="1" dirty="0" smtClean="0"/>
              <a:t>Human-centered </a:t>
            </a:r>
            <a:r>
              <a:rPr lang="en-US" sz="2100" b="1" dirty="0"/>
              <a:t>applications based on wearable computing devices relating to Clouds</a:t>
            </a:r>
          </a:p>
          <a:p>
            <a:pPr lvl="1">
              <a:lnSpc>
                <a:spcPct val="80000"/>
              </a:lnSpc>
            </a:pPr>
            <a:endParaRPr lang="fr-FR" altLang="fr-FR" sz="2000" b="1" dirty="0" smtClean="0"/>
          </a:p>
          <a:p>
            <a:pPr lvl="1">
              <a:lnSpc>
                <a:spcPct val="80000"/>
              </a:lnSpc>
            </a:pPr>
            <a:endParaRPr lang="fr-FR" altLang="fr-FR" sz="2000" dirty="0" smtClean="0"/>
          </a:p>
        </p:txBody>
      </p:sp>
    </p:spTree>
    <p:extLst>
      <p:ext uri="{BB962C8B-B14F-4D97-AF65-F5344CB8AC3E}">
        <p14:creationId xmlns:p14="http://schemas.microsoft.com/office/powerpoint/2010/main" val="137762772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16"/>
          <p:cNvSpPr>
            <a:spLocks noChangeArrowheads="1"/>
          </p:cNvSpPr>
          <p:nvPr/>
        </p:nvSpPr>
        <p:spPr bwMode="auto">
          <a:xfrm>
            <a:off x="2195513" y="3128963"/>
            <a:ext cx="5429250" cy="804862"/>
          </a:xfrm>
          <a:prstGeom prst="rect">
            <a:avLst/>
          </a:prstGeom>
          <a:solidFill>
            <a:srgbClr val="FFCC66"/>
          </a:solidFill>
          <a:ln w="25400">
            <a:solidFill>
              <a:srgbClr val="CC6600"/>
            </a:solidFill>
            <a:miter lim="800000"/>
            <a:headEnd/>
            <a:tailEnd/>
          </a:ln>
        </p:spPr>
        <p:txBody>
          <a:bodyPr lIns="18000" tIns="10800" rIns="18000" bIns="10800" anchor="ctr"/>
          <a:lstStyle/>
          <a:p>
            <a:pPr algn="ctr"/>
            <a:r>
              <a:rPr lang="fr-FR" altLang="fr-FR" sz="1400" b="1">
                <a:latin typeface="Arial" charset="0"/>
              </a:rPr>
              <a:t>Big Data</a:t>
            </a:r>
          </a:p>
        </p:txBody>
      </p:sp>
      <p:sp>
        <p:nvSpPr>
          <p:cNvPr id="11268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F499CED-76F5-4A0D-95DF-B2F867F745BF}" type="slidenum">
              <a:rPr lang="fr-FR" altLang="fr-FR" sz="1400" smtClean="0"/>
              <a:pPr eaLnBrk="1" hangingPunct="1"/>
              <a:t>14</a:t>
            </a:fld>
            <a:endParaRPr lang="fr-FR" altLang="fr-FR" sz="1400" smtClean="0"/>
          </a:p>
        </p:txBody>
      </p:sp>
    </p:spTree>
    <p:extLst>
      <p:ext uri="{BB962C8B-B14F-4D97-AF65-F5344CB8AC3E}">
        <p14:creationId xmlns:p14="http://schemas.microsoft.com/office/powerpoint/2010/main" val="1650949867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14744"/>
            <a:ext cx="7772400" cy="56356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fr-FR" sz="2800" b="1" kern="1200" dirty="0" smtClean="0">
                <a:solidFill>
                  <a:schemeClr val="accent2"/>
                </a:solidFill>
                <a:ea typeface="+mn-ea"/>
                <a:cs typeface="+mn-cs"/>
              </a:rPr>
              <a:t>Big Data</a:t>
            </a:r>
            <a:endParaRPr lang="en-US" altLang="fr-FR" sz="2800" b="1" kern="1200" dirty="0">
              <a:solidFill>
                <a:schemeClr val="accent2"/>
              </a:solidFill>
              <a:ea typeface="+mn-ea"/>
              <a:cs typeface="+mn-cs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884237"/>
            <a:ext cx="7772400" cy="4996987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1800" dirty="0">
                <a:solidFill>
                  <a:srgbClr val="006666"/>
                </a:solidFill>
              </a:rPr>
              <a:t>Big Data is for large data sets (volume, variety, velocity, variability, veracity, complexity) complex to analyze, capture, cure, search, share, store, transfer, visualize, and manage their privacy.</a:t>
            </a:r>
            <a:endParaRPr lang="en-US" altLang="fr-FR" sz="1800" dirty="0">
              <a:solidFill>
                <a:srgbClr val="006666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altLang="fr-FR" sz="1800" dirty="0" smtClean="0">
              <a:solidFill>
                <a:srgbClr val="006666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fr-FR" sz="1800" dirty="0" smtClean="0">
                <a:solidFill>
                  <a:srgbClr val="006666"/>
                </a:solidFill>
              </a:rPr>
              <a:t>Big </a:t>
            </a:r>
            <a:r>
              <a:rPr lang="en-US" altLang="fr-FR" sz="1800" dirty="0">
                <a:solidFill>
                  <a:srgbClr val="006666"/>
                </a:solidFill>
              </a:rPr>
              <a:t>Data Is About</a:t>
            </a:r>
            <a:r>
              <a:rPr lang="en-US" altLang="fr-F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fr-FR" sz="1800" dirty="0">
                <a:solidFill>
                  <a:srgbClr val="006666"/>
                </a:solidFill>
              </a:rPr>
              <a:t>Massive Data Volume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fr-FR" sz="1800" dirty="0">
                <a:solidFill>
                  <a:srgbClr val="006666"/>
                </a:solidFill>
              </a:rPr>
              <a:t>Big Data Means Unstructured Data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fr-FR" sz="1800" dirty="0">
                <a:solidFill>
                  <a:srgbClr val="006666"/>
                </a:solidFill>
              </a:rPr>
              <a:t>Big Data Is for Social Media &amp; Sentiment Analysis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altLang="fr-FR" sz="2000" dirty="0" smtClean="0">
              <a:solidFill>
                <a:srgbClr val="006666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fr-FR" sz="1800" dirty="0">
                <a:solidFill>
                  <a:srgbClr val="006666"/>
                </a:solidFill>
              </a:rPr>
              <a:t>Log data collected from hundreds for distributed servers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fr-FR" sz="1800" dirty="0">
                <a:solidFill>
                  <a:srgbClr val="006666"/>
                </a:solidFill>
              </a:rPr>
              <a:t>Different file format (each CDN has its own format), variable arrival rate …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fr-FR" sz="1800" dirty="0">
                <a:solidFill>
                  <a:srgbClr val="006666"/>
                </a:solidFill>
              </a:rPr>
              <a:t>Different file sizes: from 20MB to few Bytes … (Akamai sends fixed size, Level3 sends us more than 80,000 small files / day, </a:t>
            </a:r>
            <a:r>
              <a:rPr lang="en-US" altLang="fr-FR" sz="1800" dirty="0" err="1">
                <a:solidFill>
                  <a:srgbClr val="006666"/>
                </a:solidFill>
              </a:rPr>
              <a:t>EdgeCast</a:t>
            </a:r>
            <a:r>
              <a:rPr lang="en-US" altLang="fr-FR" sz="1800" dirty="0">
                <a:solidFill>
                  <a:srgbClr val="006666"/>
                </a:solidFill>
              </a:rPr>
              <a:t> Verizon send  variable file size …)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altLang="fr-FR" sz="1800" dirty="0">
              <a:solidFill>
                <a:srgbClr val="006666"/>
              </a:solidFill>
            </a:endParaRPr>
          </a:p>
          <a:p>
            <a:pPr algn="just" eaLnBrk="1" hangingPunct="1">
              <a:lnSpc>
                <a:spcPct val="90000"/>
              </a:lnSpc>
              <a:defRPr/>
            </a:pPr>
            <a:r>
              <a:rPr lang="en-US" sz="1800" dirty="0">
                <a:solidFill>
                  <a:srgbClr val="006666"/>
                </a:solidFill>
              </a:rPr>
              <a:t>Big data uses inductive statistics and concepts from nonlinear system </a:t>
            </a:r>
            <a:r>
              <a:rPr lang="en-US" sz="1800" dirty="0" smtClean="0">
                <a:solidFill>
                  <a:srgbClr val="006666"/>
                </a:solidFill>
              </a:rPr>
              <a:t>identification</a:t>
            </a:r>
            <a:r>
              <a:rPr lang="en-US" sz="1800" dirty="0">
                <a:solidFill>
                  <a:srgbClr val="006666"/>
                </a:solidFill>
              </a:rPr>
              <a:t> to infer laws (regressions, nonlinear relationships, and causal effects) from large sets of data </a:t>
            </a:r>
            <a:r>
              <a:rPr lang="en-US" sz="1800" dirty="0" smtClean="0">
                <a:solidFill>
                  <a:srgbClr val="006666"/>
                </a:solidFill>
              </a:rPr>
              <a:t>to </a:t>
            </a:r>
            <a:r>
              <a:rPr lang="en-US" sz="1800" dirty="0">
                <a:solidFill>
                  <a:srgbClr val="006666"/>
                </a:solidFill>
              </a:rPr>
              <a:t>reveal relationships, dependencies and perform </a:t>
            </a:r>
            <a:r>
              <a:rPr lang="en-US" sz="1800" dirty="0" smtClean="0">
                <a:solidFill>
                  <a:srgbClr val="006666"/>
                </a:solidFill>
              </a:rPr>
              <a:t>predictions.</a:t>
            </a:r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fr-FR" sz="1800" dirty="0">
                <a:solidFill>
                  <a:srgbClr val="006666"/>
                </a:solidFill>
              </a:rPr>
              <a:t/>
            </a:r>
            <a:br>
              <a:rPr lang="en-US" altLang="fr-FR" sz="1800" dirty="0">
                <a:solidFill>
                  <a:srgbClr val="006666"/>
                </a:solidFill>
              </a:rPr>
            </a:br>
            <a:endParaRPr lang="en-US" altLang="fr-FR" sz="1800" dirty="0">
              <a:solidFill>
                <a:srgbClr val="006666"/>
              </a:solidFill>
            </a:endParaRPr>
          </a:p>
        </p:txBody>
      </p:sp>
      <p:grpSp>
        <p:nvGrpSpPr>
          <p:cNvPr id="17" name="Group 11"/>
          <p:cNvGrpSpPr>
            <a:grpSpLocks/>
          </p:cNvGrpSpPr>
          <p:nvPr/>
        </p:nvGrpSpPr>
        <p:grpSpPr bwMode="auto">
          <a:xfrm>
            <a:off x="114300" y="561512"/>
            <a:ext cx="503238" cy="5319713"/>
            <a:chOff x="96" y="240"/>
            <a:chExt cx="317" cy="3351"/>
          </a:xfrm>
        </p:grpSpPr>
        <p:pic>
          <p:nvPicPr>
            <p:cNvPr id="18" name="Picture 12"/>
            <p:cNvPicPr preferRelativeResize="0"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55" b="7964"/>
            <a:stretch>
              <a:fillRect/>
            </a:stretch>
          </p:blipFill>
          <p:spPr bwMode="auto">
            <a:xfrm>
              <a:off x="96" y="2913"/>
              <a:ext cx="317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3" descr="BrainLab mur d'images"/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" r="5334"/>
            <a:stretch>
              <a:fillRect/>
            </a:stretch>
          </p:blipFill>
          <p:spPr bwMode="auto">
            <a:xfrm>
              <a:off x="96" y="3216"/>
              <a:ext cx="317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4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553"/>
              <a:ext cx="317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40"/>
              <a:ext cx="317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884"/>
              <a:ext cx="317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7" descr="GATEWAYBARRY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1"/>
            <a:stretch>
              <a:fillRect/>
            </a:stretch>
          </p:blipFill>
          <p:spPr bwMode="auto">
            <a:xfrm>
              <a:off x="96" y="2640"/>
              <a:ext cx="317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4" name="Group 18"/>
            <p:cNvGrpSpPr>
              <a:grpSpLocks/>
            </p:cNvGrpSpPr>
            <p:nvPr/>
          </p:nvGrpSpPr>
          <p:grpSpPr bwMode="auto">
            <a:xfrm>
              <a:off x="96" y="1183"/>
              <a:ext cx="317" cy="1121"/>
              <a:chOff x="96" y="1296"/>
              <a:chExt cx="317" cy="1082"/>
            </a:xfrm>
          </p:grpSpPr>
          <p:pic>
            <p:nvPicPr>
              <p:cNvPr id="26" name="Picture 19"/>
              <p:cNvPicPr preferRelativeResize="0">
                <a:picLocks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87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20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584"/>
                <a:ext cx="317" cy="2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21"/>
              <p:cNvPicPr preferRelativeResize="0">
                <a:picLocks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296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22" descr="drreview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2160"/>
                <a:ext cx="317" cy="218"/>
              </a:xfrm>
              <a:prstGeom prst="rect">
                <a:avLst/>
              </a:prstGeom>
              <a:solidFill>
                <a:srgbClr val="00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" name="Picture 23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304"/>
              <a:ext cx="317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9028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101386"/>
            <a:ext cx="7772400" cy="808037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fr-FR" sz="2800" b="1" kern="1200" dirty="0">
                <a:solidFill>
                  <a:schemeClr val="accent2"/>
                </a:solidFill>
                <a:ea typeface="+mn-ea"/>
                <a:cs typeface="+mn-cs"/>
              </a:rPr>
              <a:t>Big Data Landscape …</a:t>
            </a: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149350"/>
            <a:ext cx="7129463" cy="539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7" name="Group 11"/>
          <p:cNvGrpSpPr>
            <a:grpSpLocks/>
          </p:cNvGrpSpPr>
          <p:nvPr/>
        </p:nvGrpSpPr>
        <p:grpSpPr bwMode="auto">
          <a:xfrm>
            <a:off x="114300" y="561512"/>
            <a:ext cx="503238" cy="5319713"/>
            <a:chOff x="96" y="240"/>
            <a:chExt cx="317" cy="3351"/>
          </a:xfrm>
        </p:grpSpPr>
        <p:pic>
          <p:nvPicPr>
            <p:cNvPr id="18" name="Picture 12"/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55" b="7964"/>
            <a:stretch>
              <a:fillRect/>
            </a:stretch>
          </p:blipFill>
          <p:spPr bwMode="auto">
            <a:xfrm>
              <a:off x="96" y="2913"/>
              <a:ext cx="317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3" descr="BrainLab mur d'images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" r="5334"/>
            <a:stretch>
              <a:fillRect/>
            </a:stretch>
          </p:blipFill>
          <p:spPr bwMode="auto">
            <a:xfrm>
              <a:off x="96" y="3216"/>
              <a:ext cx="317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4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553"/>
              <a:ext cx="317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40"/>
              <a:ext cx="317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884"/>
              <a:ext cx="317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7" descr="GATEWAYBARRY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1"/>
            <a:stretch>
              <a:fillRect/>
            </a:stretch>
          </p:blipFill>
          <p:spPr bwMode="auto">
            <a:xfrm>
              <a:off x="96" y="2640"/>
              <a:ext cx="317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4" name="Group 18"/>
            <p:cNvGrpSpPr>
              <a:grpSpLocks/>
            </p:cNvGrpSpPr>
            <p:nvPr/>
          </p:nvGrpSpPr>
          <p:grpSpPr bwMode="auto">
            <a:xfrm>
              <a:off x="96" y="1183"/>
              <a:ext cx="317" cy="1121"/>
              <a:chOff x="96" y="1296"/>
              <a:chExt cx="317" cy="1082"/>
            </a:xfrm>
          </p:grpSpPr>
          <p:pic>
            <p:nvPicPr>
              <p:cNvPr id="26" name="Picture 19"/>
              <p:cNvPicPr preferRelativeResize="0">
                <a:picLocks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87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20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584"/>
                <a:ext cx="317" cy="2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21"/>
              <p:cNvPicPr preferRelativeResize="0">
                <a:picLocks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296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22" descr="drreview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2160"/>
                <a:ext cx="317" cy="218"/>
              </a:xfrm>
              <a:prstGeom prst="rect">
                <a:avLst/>
              </a:prstGeom>
              <a:solidFill>
                <a:srgbClr val="00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" name="Picture 23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304"/>
              <a:ext cx="317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3255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33572"/>
            <a:ext cx="7772400" cy="563563"/>
          </a:xfrm>
        </p:spPr>
        <p:txBody>
          <a:bodyPr/>
          <a:lstStyle/>
          <a:p>
            <a:pPr eaLnBrk="1" hangingPunct="1">
              <a:defRPr/>
            </a:pPr>
            <a:r>
              <a:rPr lang="fr-FR" altLang="fr-FR" sz="2800" b="1" kern="1200" dirty="0" err="1" smtClean="0">
                <a:solidFill>
                  <a:schemeClr val="accent2"/>
                </a:solidFill>
                <a:ea typeface="+mn-ea"/>
                <a:cs typeface="+mn-cs"/>
              </a:rPr>
              <a:t>Big</a:t>
            </a:r>
            <a:r>
              <a:rPr lang="fr-FR" altLang="fr-FR" sz="2800" b="1" kern="1200" dirty="0" smtClean="0">
                <a:solidFill>
                  <a:schemeClr val="accent2"/>
                </a:solidFill>
                <a:ea typeface="+mn-ea"/>
                <a:cs typeface="+mn-cs"/>
              </a:rPr>
              <a:t> </a:t>
            </a:r>
            <a:r>
              <a:rPr lang="fr-FR" altLang="fr-FR" sz="2800" b="1" kern="1200" dirty="0">
                <a:solidFill>
                  <a:schemeClr val="accent2"/>
                </a:solidFill>
                <a:ea typeface="+mn-ea"/>
                <a:cs typeface="+mn-cs"/>
              </a:rPr>
              <a:t>Data Use Cases </a:t>
            </a:r>
            <a:r>
              <a:rPr lang="fr-FR" altLang="fr-FR" sz="2800" b="1" kern="1200" dirty="0" smtClean="0">
                <a:solidFill>
                  <a:schemeClr val="accent2"/>
                </a:solidFill>
                <a:ea typeface="+mn-ea"/>
                <a:cs typeface="+mn-cs"/>
              </a:rPr>
              <a:t>(IBM</a:t>
            </a:r>
            <a:r>
              <a:rPr lang="fr-FR" altLang="fr-FR" sz="2800" b="1" kern="1200" dirty="0">
                <a:solidFill>
                  <a:schemeClr val="accent2"/>
                </a:solidFill>
                <a:ea typeface="+mn-ea"/>
                <a:cs typeface="+mn-cs"/>
              </a:rPr>
              <a:t>)</a:t>
            </a:r>
          </a:p>
        </p:txBody>
      </p:sp>
      <p:pic>
        <p:nvPicPr>
          <p:cNvPr id="1433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25538"/>
            <a:ext cx="7861300" cy="523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oup 11"/>
          <p:cNvGrpSpPr>
            <a:grpSpLocks/>
          </p:cNvGrpSpPr>
          <p:nvPr/>
        </p:nvGrpSpPr>
        <p:grpSpPr bwMode="auto">
          <a:xfrm>
            <a:off x="114300" y="561512"/>
            <a:ext cx="503238" cy="5319713"/>
            <a:chOff x="96" y="240"/>
            <a:chExt cx="317" cy="3351"/>
          </a:xfrm>
        </p:grpSpPr>
        <p:pic>
          <p:nvPicPr>
            <p:cNvPr id="18" name="Picture 12"/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55" b="7964"/>
            <a:stretch>
              <a:fillRect/>
            </a:stretch>
          </p:blipFill>
          <p:spPr bwMode="auto">
            <a:xfrm>
              <a:off x="96" y="2913"/>
              <a:ext cx="317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3" descr="BrainLab mur d'images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" r="5334"/>
            <a:stretch>
              <a:fillRect/>
            </a:stretch>
          </p:blipFill>
          <p:spPr bwMode="auto">
            <a:xfrm>
              <a:off x="96" y="3216"/>
              <a:ext cx="317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4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553"/>
              <a:ext cx="317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40"/>
              <a:ext cx="317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884"/>
              <a:ext cx="317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7" descr="GATEWAYBARRY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1"/>
            <a:stretch>
              <a:fillRect/>
            </a:stretch>
          </p:blipFill>
          <p:spPr bwMode="auto">
            <a:xfrm>
              <a:off x="96" y="2640"/>
              <a:ext cx="317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4" name="Group 18"/>
            <p:cNvGrpSpPr>
              <a:grpSpLocks/>
            </p:cNvGrpSpPr>
            <p:nvPr/>
          </p:nvGrpSpPr>
          <p:grpSpPr bwMode="auto">
            <a:xfrm>
              <a:off x="96" y="1183"/>
              <a:ext cx="317" cy="1121"/>
              <a:chOff x="96" y="1296"/>
              <a:chExt cx="317" cy="1082"/>
            </a:xfrm>
          </p:grpSpPr>
          <p:pic>
            <p:nvPicPr>
              <p:cNvPr id="26" name="Picture 19"/>
              <p:cNvPicPr preferRelativeResize="0">
                <a:picLocks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87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20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584"/>
                <a:ext cx="317" cy="2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21"/>
              <p:cNvPicPr preferRelativeResize="0">
                <a:picLocks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296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22" descr="drreview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2160"/>
                <a:ext cx="317" cy="218"/>
              </a:xfrm>
              <a:prstGeom prst="rect">
                <a:avLst/>
              </a:prstGeom>
              <a:solidFill>
                <a:srgbClr val="00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" name="Picture 23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304"/>
              <a:ext cx="317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5130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03288" y="15415"/>
            <a:ext cx="7772400" cy="81438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fr-FR" altLang="fr-FR" sz="2800" b="1" kern="1200" dirty="0" err="1">
                <a:solidFill>
                  <a:schemeClr val="accent2"/>
                </a:solidFill>
                <a:ea typeface="+mn-ea"/>
                <a:cs typeface="+mn-cs"/>
              </a:rPr>
              <a:t>Big</a:t>
            </a:r>
            <a:r>
              <a:rPr lang="fr-FR" altLang="fr-FR" sz="2800" b="1" kern="1200" dirty="0">
                <a:solidFill>
                  <a:schemeClr val="accent2"/>
                </a:solidFill>
                <a:ea typeface="+mn-ea"/>
                <a:cs typeface="+mn-cs"/>
              </a:rPr>
              <a:t> Data Adoption </a:t>
            </a:r>
            <a:r>
              <a:rPr lang="fr-FR" altLang="fr-FR" sz="2800" b="1" kern="1200" dirty="0" err="1">
                <a:solidFill>
                  <a:schemeClr val="accent2"/>
                </a:solidFill>
                <a:ea typeface="+mn-ea"/>
                <a:cs typeface="+mn-cs"/>
              </a:rPr>
              <a:t>Today</a:t>
            </a:r>
            <a:r>
              <a:rPr lang="fr-FR" altLang="fr-FR" sz="2800" b="1" kern="1200" dirty="0">
                <a:solidFill>
                  <a:schemeClr val="accent2"/>
                </a:solidFill>
                <a:ea typeface="+mn-ea"/>
                <a:cs typeface="+mn-cs"/>
              </a:rPr>
              <a:t/>
            </a:r>
            <a:br>
              <a:rPr lang="fr-FR" altLang="fr-FR" sz="2800" b="1" kern="1200" dirty="0">
                <a:solidFill>
                  <a:schemeClr val="accent2"/>
                </a:solidFill>
                <a:ea typeface="+mn-ea"/>
                <a:cs typeface="+mn-cs"/>
              </a:rPr>
            </a:br>
            <a:r>
              <a:rPr lang="fr-FR" altLang="fr-FR" sz="2800" b="1" kern="1200" dirty="0">
                <a:solidFill>
                  <a:schemeClr val="accent2"/>
                </a:solidFill>
                <a:ea typeface="+mn-ea"/>
                <a:cs typeface="+mn-cs"/>
              </a:rPr>
              <a:t>(Source: Gartner Sept 2013)</a:t>
            </a:r>
          </a:p>
        </p:txBody>
      </p:sp>
      <p:pic>
        <p:nvPicPr>
          <p:cNvPr id="15363" name="Picture 7" descr="angusbigdata1-620x3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96988"/>
            <a:ext cx="8297863" cy="508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oup 11"/>
          <p:cNvGrpSpPr>
            <a:grpSpLocks/>
          </p:cNvGrpSpPr>
          <p:nvPr/>
        </p:nvGrpSpPr>
        <p:grpSpPr bwMode="auto">
          <a:xfrm>
            <a:off x="114300" y="561512"/>
            <a:ext cx="503238" cy="5319713"/>
            <a:chOff x="96" y="240"/>
            <a:chExt cx="317" cy="3351"/>
          </a:xfrm>
        </p:grpSpPr>
        <p:pic>
          <p:nvPicPr>
            <p:cNvPr id="18" name="Picture 12"/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55" b="7964"/>
            <a:stretch>
              <a:fillRect/>
            </a:stretch>
          </p:blipFill>
          <p:spPr bwMode="auto">
            <a:xfrm>
              <a:off x="96" y="2913"/>
              <a:ext cx="317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3" descr="BrainLab mur d'images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" r="5334"/>
            <a:stretch>
              <a:fillRect/>
            </a:stretch>
          </p:blipFill>
          <p:spPr bwMode="auto">
            <a:xfrm>
              <a:off x="96" y="3216"/>
              <a:ext cx="317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4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553"/>
              <a:ext cx="317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40"/>
              <a:ext cx="317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884"/>
              <a:ext cx="317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7" descr="GATEWAYBARRY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1"/>
            <a:stretch>
              <a:fillRect/>
            </a:stretch>
          </p:blipFill>
          <p:spPr bwMode="auto">
            <a:xfrm>
              <a:off x="96" y="2640"/>
              <a:ext cx="317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4" name="Group 18"/>
            <p:cNvGrpSpPr>
              <a:grpSpLocks/>
            </p:cNvGrpSpPr>
            <p:nvPr/>
          </p:nvGrpSpPr>
          <p:grpSpPr bwMode="auto">
            <a:xfrm>
              <a:off x="96" y="1183"/>
              <a:ext cx="317" cy="1121"/>
              <a:chOff x="96" y="1296"/>
              <a:chExt cx="317" cy="1082"/>
            </a:xfrm>
          </p:grpSpPr>
          <p:pic>
            <p:nvPicPr>
              <p:cNvPr id="26" name="Picture 19"/>
              <p:cNvPicPr preferRelativeResize="0">
                <a:picLocks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87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20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584"/>
                <a:ext cx="317" cy="2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21"/>
              <p:cNvPicPr preferRelativeResize="0">
                <a:picLocks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296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22" descr="drreview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2160"/>
                <a:ext cx="317" cy="218"/>
              </a:xfrm>
              <a:prstGeom prst="rect">
                <a:avLst/>
              </a:prstGeom>
              <a:solidFill>
                <a:srgbClr val="00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" name="Picture 23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304"/>
              <a:ext cx="317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262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17538" y="249238"/>
            <a:ext cx="7772400" cy="671512"/>
          </a:xfrm>
        </p:spPr>
        <p:txBody>
          <a:bodyPr/>
          <a:lstStyle/>
          <a:p>
            <a:pPr eaLnBrk="1" hangingPunct="1">
              <a:defRPr/>
            </a:pPr>
            <a:r>
              <a:rPr lang="fr-FR" altLang="fr-FR" sz="2800" b="1" kern="1200" dirty="0">
                <a:solidFill>
                  <a:schemeClr val="accent2"/>
                </a:solidFill>
                <a:ea typeface="+mn-ea"/>
                <a:cs typeface="+mn-cs"/>
              </a:rPr>
              <a:t>An </a:t>
            </a:r>
            <a:r>
              <a:rPr lang="fr-FR" altLang="fr-FR" sz="2800" b="1" kern="1200" dirty="0" err="1">
                <a:solidFill>
                  <a:schemeClr val="accent2"/>
                </a:solidFill>
                <a:ea typeface="+mn-ea"/>
                <a:cs typeface="+mn-cs"/>
              </a:rPr>
              <a:t>Abundance</a:t>
            </a:r>
            <a:r>
              <a:rPr lang="fr-FR" altLang="fr-FR" sz="2800" b="1" kern="1200" dirty="0">
                <a:solidFill>
                  <a:schemeClr val="accent2"/>
                </a:solidFill>
                <a:ea typeface="+mn-ea"/>
                <a:cs typeface="+mn-cs"/>
              </a:rPr>
              <a:t> of Technologies …</a:t>
            </a: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 bwMode="auto">
          <a:xfrm>
            <a:off x="638175" y="986962"/>
            <a:ext cx="8505825" cy="467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7" name="Group 11"/>
          <p:cNvGrpSpPr>
            <a:grpSpLocks/>
          </p:cNvGrpSpPr>
          <p:nvPr/>
        </p:nvGrpSpPr>
        <p:grpSpPr bwMode="auto">
          <a:xfrm>
            <a:off x="114300" y="561512"/>
            <a:ext cx="503238" cy="5319713"/>
            <a:chOff x="96" y="240"/>
            <a:chExt cx="317" cy="3351"/>
          </a:xfrm>
        </p:grpSpPr>
        <p:pic>
          <p:nvPicPr>
            <p:cNvPr id="18" name="Picture 12"/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55" b="7964"/>
            <a:stretch>
              <a:fillRect/>
            </a:stretch>
          </p:blipFill>
          <p:spPr bwMode="auto">
            <a:xfrm>
              <a:off x="96" y="2913"/>
              <a:ext cx="317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3" descr="BrainLab mur d'images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" r="5334"/>
            <a:stretch>
              <a:fillRect/>
            </a:stretch>
          </p:blipFill>
          <p:spPr bwMode="auto">
            <a:xfrm>
              <a:off x="96" y="3216"/>
              <a:ext cx="317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4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553"/>
              <a:ext cx="317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40"/>
              <a:ext cx="317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884"/>
              <a:ext cx="317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7" descr="GATEWAYBARRY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1"/>
            <a:stretch>
              <a:fillRect/>
            </a:stretch>
          </p:blipFill>
          <p:spPr bwMode="auto">
            <a:xfrm>
              <a:off x="96" y="2640"/>
              <a:ext cx="317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4" name="Group 18"/>
            <p:cNvGrpSpPr>
              <a:grpSpLocks/>
            </p:cNvGrpSpPr>
            <p:nvPr/>
          </p:nvGrpSpPr>
          <p:grpSpPr bwMode="auto">
            <a:xfrm>
              <a:off x="96" y="1183"/>
              <a:ext cx="317" cy="1121"/>
              <a:chOff x="96" y="1296"/>
              <a:chExt cx="317" cy="1082"/>
            </a:xfrm>
          </p:grpSpPr>
          <p:pic>
            <p:nvPicPr>
              <p:cNvPr id="26" name="Picture 19"/>
              <p:cNvPicPr preferRelativeResize="0">
                <a:picLocks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87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20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584"/>
                <a:ext cx="317" cy="2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21"/>
              <p:cNvPicPr preferRelativeResize="0">
                <a:picLocks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296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22" descr="drreview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2160"/>
                <a:ext cx="317" cy="218"/>
              </a:xfrm>
              <a:prstGeom prst="rect">
                <a:avLst/>
              </a:prstGeom>
              <a:solidFill>
                <a:srgbClr val="00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" name="Picture 23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304"/>
              <a:ext cx="317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6819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65859"/>
            <a:ext cx="8229600" cy="758890"/>
          </a:xfrm>
        </p:spPr>
        <p:txBody>
          <a:bodyPr/>
          <a:lstStyle/>
          <a:p>
            <a:pPr eaLnBrk="1" hangingPunct="1">
              <a:defRPr/>
            </a:pPr>
            <a:r>
              <a:rPr lang="fr-FR" altLang="fr-FR" sz="2800" b="1" kern="1200" dirty="0" err="1">
                <a:solidFill>
                  <a:schemeClr val="accent2"/>
                </a:solidFill>
                <a:ea typeface="+mn-ea"/>
                <a:cs typeface="+mn-cs"/>
              </a:rPr>
              <a:t>Big</a:t>
            </a:r>
            <a:r>
              <a:rPr lang="fr-FR" altLang="fr-FR" sz="2800" b="1" kern="1200" dirty="0">
                <a:solidFill>
                  <a:schemeClr val="accent2"/>
                </a:solidFill>
                <a:ea typeface="+mn-ea"/>
                <a:cs typeface="+mn-cs"/>
              </a:rPr>
              <a:t> Data </a:t>
            </a:r>
            <a:r>
              <a:rPr lang="fr-FR" altLang="fr-FR" sz="2800" b="1" kern="1200" dirty="0" smtClean="0">
                <a:solidFill>
                  <a:schemeClr val="accent2"/>
                </a:solidFill>
                <a:ea typeface="+mn-ea"/>
                <a:cs typeface="+mn-cs"/>
              </a:rPr>
              <a:t>Technologies </a:t>
            </a:r>
            <a:r>
              <a:rPr lang="fr-FR" altLang="fr-FR" sz="2800" b="1" kern="1200" dirty="0">
                <a:solidFill>
                  <a:schemeClr val="accent2"/>
                </a:solidFill>
                <a:ea typeface="+mn-ea"/>
                <a:cs typeface="+mn-cs"/>
              </a:rPr>
              <a:t>…</a:t>
            </a:r>
          </a:p>
        </p:txBody>
      </p:sp>
      <p:pic>
        <p:nvPicPr>
          <p:cNvPr id="1741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219" y="1474995"/>
            <a:ext cx="7799388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oup 11"/>
          <p:cNvGrpSpPr>
            <a:grpSpLocks/>
          </p:cNvGrpSpPr>
          <p:nvPr/>
        </p:nvGrpSpPr>
        <p:grpSpPr bwMode="auto">
          <a:xfrm>
            <a:off x="114300" y="561512"/>
            <a:ext cx="503238" cy="5319713"/>
            <a:chOff x="96" y="240"/>
            <a:chExt cx="317" cy="3351"/>
          </a:xfrm>
        </p:grpSpPr>
        <p:pic>
          <p:nvPicPr>
            <p:cNvPr id="18" name="Picture 12"/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55" b="7964"/>
            <a:stretch>
              <a:fillRect/>
            </a:stretch>
          </p:blipFill>
          <p:spPr bwMode="auto">
            <a:xfrm>
              <a:off x="96" y="2913"/>
              <a:ext cx="317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3" descr="BrainLab mur d'images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" r="5334"/>
            <a:stretch>
              <a:fillRect/>
            </a:stretch>
          </p:blipFill>
          <p:spPr bwMode="auto">
            <a:xfrm>
              <a:off x="96" y="3216"/>
              <a:ext cx="317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4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553"/>
              <a:ext cx="317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40"/>
              <a:ext cx="317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884"/>
              <a:ext cx="317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7" descr="GATEWAYBARRY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1"/>
            <a:stretch>
              <a:fillRect/>
            </a:stretch>
          </p:blipFill>
          <p:spPr bwMode="auto">
            <a:xfrm>
              <a:off x="96" y="2640"/>
              <a:ext cx="317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4" name="Group 18"/>
            <p:cNvGrpSpPr>
              <a:grpSpLocks/>
            </p:cNvGrpSpPr>
            <p:nvPr/>
          </p:nvGrpSpPr>
          <p:grpSpPr bwMode="auto">
            <a:xfrm>
              <a:off x="96" y="1183"/>
              <a:ext cx="317" cy="1121"/>
              <a:chOff x="96" y="1296"/>
              <a:chExt cx="317" cy="1082"/>
            </a:xfrm>
          </p:grpSpPr>
          <p:pic>
            <p:nvPicPr>
              <p:cNvPr id="26" name="Picture 19"/>
              <p:cNvPicPr preferRelativeResize="0">
                <a:picLocks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87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20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584"/>
                <a:ext cx="317" cy="2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21"/>
              <p:cNvPicPr preferRelativeResize="0">
                <a:picLocks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296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22" descr="drreview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2160"/>
                <a:ext cx="317" cy="218"/>
              </a:xfrm>
              <a:prstGeom prst="rect">
                <a:avLst/>
              </a:prstGeom>
              <a:solidFill>
                <a:srgbClr val="00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" name="Picture 23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304"/>
              <a:ext cx="317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0414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831850" y="-17243"/>
            <a:ext cx="7772400" cy="658813"/>
          </a:xfrm>
        </p:spPr>
        <p:txBody>
          <a:bodyPr/>
          <a:lstStyle/>
          <a:p>
            <a:pPr eaLnBrk="1" hangingPunct="1">
              <a:defRPr/>
            </a:pPr>
            <a:r>
              <a:rPr lang="fr-FR" altLang="fr-FR" sz="2800" b="1" kern="1200" dirty="0" err="1">
                <a:solidFill>
                  <a:schemeClr val="accent2"/>
                </a:solidFill>
                <a:ea typeface="+mn-ea"/>
                <a:cs typeface="+mn-cs"/>
              </a:rPr>
              <a:t>Big</a:t>
            </a:r>
            <a:r>
              <a:rPr lang="fr-FR" altLang="fr-FR" sz="2800" b="1" kern="1200" dirty="0">
                <a:solidFill>
                  <a:schemeClr val="accent2"/>
                </a:solidFill>
                <a:ea typeface="+mn-ea"/>
                <a:cs typeface="+mn-cs"/>
              </a:rPr>
              <a:t> </a:t>
            </a:r>
            <a:r>
              <a:rPr lang="fr-FR" altLang="fr-FR" sz="2800" b="1" kern="1200" dirty="0" smtClean="0">
                <a:solidFill>
                  <a:schemeClr val="accent2"/>
                </a:solidFill>
                <a:ea typeface="+mn-ea"/>
                <a:cs typeface="+mn-cs"/>
              </a:rPr>
              <a:t>impact of </a:t>
            </a:r>
            <a:r>
              <a:rPr lang="fr-FR" altLang="fr-FR" sz="2800" b="1" kern="1200" dirty="0" err="1" smtClean="0">
                <a:solidFill>
                  <a:schemeClr val="accent2"/>
                </a:solidFill>
                <a:ea typeface="+mn-ea"/>
                <a:cs typeface="+mn-cs"/>
              </a:rPr>
              <a:t>Big</a:t>
            </a:r>
            <a:r>
              <a:rPr lang="fr-FR" altLang="fr-FR" sz="2800" b="1" kern="1200" dirty="0" smtClean="0">
                <a:solidFill>
                  <a:schemeClr val="accent2"/>
                </a:solidFill>
                <a:ea typeface="+mn-ea"/>
                <a:cs typeface="+mn-cs"/>
              </a:rPr>
              <a:t> Data</a:t>
            </a:r>
            <a:endParaRPr lang="fr-FR" altLang="fr-FR" sz="2800" b="1" kern="1200" dirty="0">
              <a:solidFill>
                <a:schemeClr val="accent2"/>
              </a:solidFill>
              <a:ea typeface="+mn-ea"/>
              <a:cs typeface="+mn-cs"/>
            </a:endParaRPr>
          </a:p>
        </p:txBody>
      </p:sp>
      <p:sp>
        <p:nvSpPr>
          <p:cNvPr id="18436" name="Rectangle 3"/>
          <p:cNvSpPr txBox="1">
            <a:spLocks noChangeArrowheads="1"/>
          </p:cNvSpPr>
          <p:nvPr/>
        </p:nvSpPr>
        <p:spPr bwMode="auto">
          <a:xfrm>
            <a:off x="827088" y="911899"/>
            <a:ext cx="7772400" cy="51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6666"/>
                </a:solidFill>
              </a:rPr>
              <a:t>Business intelligence and analytics (BI&amp;A)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altLang="fr-FR" sz="2000">
              <a:solidFill>
                <a:srgbClr val="006666"/>
              </a:solidFill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4138" y="1267042"/>
            <a:ext cx="4179887" cy="482282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Group 11"/>
          <p:cNvGrpSpPr>
            <a:grpSpLocks/>
          </p:cNvGrpSpPr>
          <p:nvPr/>
        </p:nvGrpSpPr>
        <p:grpSpPr bwMode="auto">
          <a:xfrm>
            <a:off x="114300" y="561512"/>
            <a:ext cx="503238" cy="5319713"/>
            <a:chOff x="96" y="240"/>
            <a:chExt cx="317" cy="3351"/>
          </a:xfrm>
        </p:grpSpPr>
        <p:pic>
          <p:nvPicPr>
            <p:cNvPr id="20" name="Picture 12"/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55" b="7964"/>
            <a:stretch>
              <a:fillRect/>
            </a:stretch>
          </p:blipFill>
          <p:spPr bwMode="auto">
            <a:xfrm>
              <a:off x="96" y="2913"/>
              <a:ext cx="317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3" descr="BrainLab mur d'images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" r="5334"/>
            <a:stretch>
              <a:fillRect/>
            </a:stretch>
          </p:blipFill>
          <p:spPr bwMode="auto">
            <a:xfrm>
              <a:off x="96" y="3216"/>
              <a:ext cx="317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4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553"/>
              <a:ext cx="317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40"/>
              <a:ext cx="317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1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884"/>
              <a:ext cx="317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17" descr="GATEWAYBARRY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1"/>
            <a:stretch>
              <a:fillRect/>
            </a:stretch>
          </p:blipFill>
          <p:spPr bwMode="auto">
            <a:xfrm>
              <a:off x="96" y="2640"/>
              <a:ext cx="317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6" name="Group 18"/>
            <p:cNvGrpSpPr>
              <a:grpSpLocks/>
            </p:cNvGrpSpPr>
            <p:nvPr/>
          </p:nvGrpSpPr>
          <p:grpSpPr bwMode="auto">
            <a:xfrm>
              <a:off x="96" y="1183"/>
              <a:ext cx="317" cy="1121"/>
              <a:chOff x="96" y="1296"/>
              <a:chExt cx="317" cy="1082"/>
            </a:xfrm>
          </p:grpSpPr>
          <p:pic>
            <p:nvPicPr>
              <p:cNvPr id="28" name="Picture 19"/>
              <p:cNvPicPr preferRelativeResize="0">
                <a:picLocks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87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20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584"/>
                <a:ext cx="317" cy="2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" name="Picture 21"/>
              <p:cNvPicPr preferRelativeResize="0">
                <a:picLocks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296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" name="Picture 22" descr="drreview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2160"/>
                <a:ext cx="317" cy="218"/>
              </a:xfrm>
              <a:prstGeom prst="rect">
                <a:avLst/>
              </a:prstGeom>
              <a:solidFill>
                <a:srgbClr val="00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7" name="Picture 23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304"/>
              <a:ext cx="317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9566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831850" y="-17243"/>
            <a:ext cx="7772400" cy="658813"/>
          </a:xfrm>
        </p:spPr>
        <p:txBody>
          <a:bodyPr/>
          <a:lstStyle/>
          <a:p>
            <a:pPr eaLnBrk="1" hangingPunct="1">
              <a:defRPr/>
            </a:pPr>
            <a:r>
              <a:rPr lang="fr-FR" altLang="fr-FR" sz="2800" b="1" kern="1200" dirty="0" err="1">
                <a:solidFill>
                  <a:schemeClr val="accent2"/>
                </a:solidFill>
                <a:ea typeface="+mn-ea"/>
                <a:cs typeface="+mn-cs"/>
              </a:rPr>
              <a:t>Big</a:t>
            </a:r>
            <a:r>
              <a:rPr lang="fr-FR" altLang="fr-FR" sz="2800" b="1" kern="1200" dirty="0">
                <a:solidFill>
                  <a:schemeClr val="accent2"/>
                </a:solidFill>
                <a:ea typeface="+mn-ea"/>
                <a:cs typeface="+mn-cs"/>
              </a:rPr>
              <a:t> </a:t>
            </a:r>
            <a:r>
              <a:rPr lang="fr-FR" altLang="fr-FR" sz="2800" b="1" kern="1200" dirty="0" smtClean="0">
                <a:solidFill>
                  <a:schemeClr val="accent2"/>
                </a:solidFill>
                <a:ea typeface="+mn-ea"/>
                <a:cs typeface="+mn-cs"/>
              </a:rPr>
              <a:t>impact of </a:t>
            </a:r>
            <a:r>
              <a:rPr lang="fr-FR" altLang="fr-FR" sz="2800" b="1" kern="1200" dirty="0" err="1" smtClean="0">
                <a:solidFill>
                  <a:schemeClr val="accent2"/>
                </a:solidFill>
                <a:ea typeface="+mn-ea"/>
                <a:cs typeface="+mn-cs"/>
              </a:rPr>
              <a:t>Big</a:t>
            </a:r>
            <a:r>
              <a:rPr lang="fr-FR" altLang="fr-FR" sz="2800" b="1" kern="1200" dirty="0" smtClean="0">
                <a:solidFill>
                  <a:schemeClr val="accent2"/>
                </a:solidFill>
                <a:ea typeface="+mn-ea"/>
                <a:cs typeface="+mn-cs"/>
              </a:rPr>
              <a:t> Data</a:t>
            </a:r>
            <a:endParaRPr lang="fr-FR" altLang="fr-FR" sz="2800" b="1" kern="1200" dirty="0">
              <a:solidFill>
                <a:schemeClr val="accent2"/>
              </a:solidFill>
              <a:ea typeface="+mn-ea"/>
              <a:cs typeface="+mn-cs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1700" y="1797050"/>
            <a:ext cx="7558088" cy="3719513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oup 11"/>
          <p:cNvGrpSpPr>
            <a:grpSpLocks/>
          </p:cNvGrpSpPr>
          <p:nvPr/>
        </p:nvGrpSpPr>
        <p:grpSpPr bwMode="auto">
          <a:xfrm>
            <a:off x="114300" y="561512"/>
            <a:ext cx="503238" cy="5319713"/>
            <a:chOff x="96" y="240"/>
            <a:chExt cx="317" cy="3351"/>
          </a:xfrm>
        </p:grpSpPr>
        <p:pic>
          <p:nvPicPr>
            <p:cNvPr id="18" name="Picture 12"/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55" b="7964"/>
            <a:stretch>
              <a:fillRect/>
            </a:stretch>
          </p:blipFill>
          <p:spPr bwMode="auto">
            <a:xfrm>
              <a:off x="96" y="2913"/>
              <a:ext cx="317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3" descr="BrainLab mur d'images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" r="5334"/>
            <a:stretch>
              <a:fillRect/>
            </a:stretch>
          </p:blipFill>
          <p:spPr bwMode="auto">
            <a:xfrm>
              <a:off x="96" y="3216"/>
              <a:ext cx="317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4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553"/>
              <a:ext cx="317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40"/>
              <a:ext cx="317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884"/>
              <a:ext cx="317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17" descr="GATEWAYBARRY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1"/>
            <a:stretch>
              <a:fillRect/>
            </a:stretch>
          </p:blipFill>
          <p:spPr bwMode="auto">
            <a:xfrm>
              <a:off x="96" y="2640"/>
              <a:ext cx="317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5" name="Group 18"/>
            <p:cNvGrpSpPr>
              <a:grpSpLocks/>
            </p:cNvGrpSpPr>
            <p:nvPr/>
          </p:nvGrpSpPr>
          <p:grpSpPr bwMode="auto">
            <a:xfrm>
              <a:off x="96" y="1183"/>
              <a:ext cx="317" cy="1121"/>
              <a:chOff x="96" y="1296"/>
              <a:chExt cx="317" cy="1082"/>
            </a:xfrm>
          </p:grpSpPr>
          <p:pic>
            <p:nvPicPr>
              <p:cNvPr id="27" name="Picture 19"/>
              <p:cNvPicPr preferRelativeResize="0">
                <a:picLocks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87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20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584"/>
                <a:ext cx="317" cy="2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21"/>
              <p:cNvPicPr preferRelativeResize="0">
                <a:picLocks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296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" name="Picture 22" descr="drreview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2160"/>
                <a:ext cx="317" cy="218"/>
              </a:xfrm>
              <a:prstGeom prst="rect">
                <a:avLst/>
              </a:prstGeom>
              <a:solidFill>
                <a:srgbClr val="00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6" name="Picture 23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304"/>
              <a:ext cx="317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0964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7772400" cy="6096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fr-FR" sz="2800" b="1" kern="1200" dirty="0" smtClean="0">
                <a:solidFill>
                  <a:schemeClr val="accent2"/>
                </a:solidFill>
                <a:ea typeface="+mn-ea"/>
                <a:cs typeface="+mn-cs"/>
              </a:rPr>
              <a:t>Challenges (1)</a:t>
            </a:r>
            <a:endParaRPr lang="fr-FR" sz="2800" b="1" kern="1200" dirty="0">
              <a:solidFill>
                <a:schemeClr val="accent2"/>
              </a:solidFill>
              <a:ea typeface="+mn-ea"/>
              <a:cs typeface="+mn-cs"/>
            </a:endParaRPr>
          </a:p>
        </p:txBody>
      </p:sp>
      <p:grpSp>
        <p:nvGrpSpPr>
          <p:cNvPr id="17" name="Group 11"/>
          <p:cNvGrpSpPr>
            <a:grpSpLocks/>
          </p:cNvGrpSpPr>
          <p:nvPr/>
        </p:nvGrpSpPr>
        <p:grpSpPr bwMode="auto">
          <a:xfrm>
            <a:off x="114300" y="561512"/>
            <a:ext cx="503238" cy="5319713"/>
            <a:chOff x="96" y="240"/>
            <a:chExt cx="317" cy="3351"/>
          </a:xfrm>
        </p:grpSpPr>
        <p:pic>
          <p:nvPicPr>
            <p:cNvPr id="18" name="Picture 12"/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55" b="7964"/>
            <a:stretch>
              <a:fillRect/>
            </a:stretch>
          </p:blipFill>
          <p:spPr bwMode="auto">
            <a:xfrm>
              <a:off x="96" y="2913"/>
              <a:ext cx="317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3" descr="BrainLab mur d'images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" r="5334"/>
            <a:stretch>
              <a:fillRect/>
            </a:stretch>
          </p:blipFill>
          <p:spPr bwMode="auto">
            <a:xfrm>
              <a:off x="96" y="3216"/>
              <a:ext cx="317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4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553"/>
              <a:ext cx="317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40"/>
              <a:ext cx="317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884"/>
              <a:ext cx="317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7" descr="GATEWAYBARRY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1"/>
            <a:stretch>
              <a:fillRect/>
            </a:stretch>
          </p:blipFill>
          <p:spPr bwMode="auto">
            <a:xfrm>
              <a:off x="96" y="2640"/>
              <a:ext cx="317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4" name="Group 18"/>
            <p:cNvGrpSpPr>
              <a:grpSpLocks/>
            </p:cNvGrpSpPr>
            <p:nvPr/>
          </p:nvGrpSpPr>
          <p:grpSpPr bwMode="auto">
            <a:xfrm>
              <a:off x="96" y="1183"/>
              <a:ext cx="317" cy="1121"/>
              <a:chOff x="96" y="1296"/>
              <a:chExt cx="317" cy="1082"/>
            </a:xfrm>
          </p:grpSpPr>
          <p:pic>
            <p:nvPicPr>
              <p:cNvPr id="26" name="Picture 19"/>
              <p:cNvPicPr preferRelativeResize="0">
                <a:picLocks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87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20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584"/>
                <a:ext cx="317" cy="2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21"/>
              <p:cNvPicPr preferRelativeResize="0">
                <a:picLocks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296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22" descr="drreview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2160"/>
                <a:ext cx="317" cy="218"/>
              </a:xfrm>
              <a:prstGeom prst="rect">
                <a:avLst/>
              </a:prstGeom>
              <a:solidFill>
                <a:srgbClr val="00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" name="Picture 23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304"/>
              <a:ext cx="317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720725" y="641829"/>
            <a:ext cx="8069262" cy="52393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3000" dirty="0">
                <a:solidFill>
                  <a:srgbClr val="006666"/>
                </a:solidFill>
              </a:rPr>
              <a:t>Big </a:t>
            </a:r>
            <a:r>
              <a:rPr lang="en-US" sz="3000" dirty="0">
                <a:solidFill>
                  <a:srgbClr val="006666"/>
                </a:solidFill>
              </a:rPr>
              <a:t>Data</a:t>
            </a:r>
            <a:r>
              <a:rPr lang="en-US" sz="3000" dirty="0">
                <a:solidFill>
                  <a:srgbClr val="006666"/>
                </a:solidFill>
              </a:rPr>
              <a:t> Models and Algorithms </a:t>
            </a:r>
          </a:p>
          <a:p>
            <a:pPr lvl="1">
              <a:lnSpc>
                <a:spcPct val="80000"/>
              </a:lnSpc>
            </a:pPr>
            <a:r>
              <a:rPr lang="en-US" sz="2000" b="1" dirty="0" smtClean="0"/>
              <a:t>Foundational Models</a:t>
            </a:r>
            <a:endParaRPr lang="en-US" sz="2000" b="1" dirty="0" smtClean="0"/>
          </a:p>
          <a:p>
            <a:pPr lvl="1">
              <a:lnSpc>
                <a:spcPct val="80000"/>
              </a:lnSpc>
            </a:pPr>
            <a:r>
              <a:rPr lang="en-US" sz="2000" b="1" dirty="0" smtClean="0"/>
              <a:t>Algorithms and Programming </a:t>
            </a:r>
            <a:r>
              <a:rPr lang="en-US" sz="2000" b="1" dirty="0" smtClean="0"/>
              <a:t>Techniques</a:t>
            </a:r>
            <a:endParaRPr lang="en-US" sz="2000" b="1" dirty="0" smtClean="0"/>
          </a:p>
          <a:p>
            <a:pPr lvl="1">
              <a:lnSpc>
                <a:spcPct val="80000"/>
              </a:lnSpc>
            </a:pPr>
            <a:r>
              <a:rPr lang="en-US" sz="2000" b="1" dirty="0" smtClean="0"/>
              <a:t>Analytics </a:t>
            </a:r>
            <a:r>
              <a:rPr lang="en-US" sz="2000" b="1" dirty="0" smtClean="0"/>
              <a:t>and Metrics</a:t>
            </a:r>
          </a:p>
          <a:p>
            <a:pPr lvl="1">
              <a:lnSpc>
                <a:spcPct val="80000"/>
              </a:lnSpc>
            </a:pPr>
            <a:r>
              <a:rPr lang="en-US" sz="2000" b="1" dirty="0" smtClean="0"/>
              <a:t>Representation Formats for Multimedia Big Data</a:t>
            </a:r>
          </a:p>
          <a:p>
            <a:pPr lvl="1">
              <a:lnSpc>
                <a:spcPct val="80000"/>
              </a:lnSpc>
            </a:pPr>
            <a:endParaRPr lang="en-US" sz="2000" b="1" dirty="0" smtClean="0"/>
          </a:p>
          <a:p>
            <a:pPr marL="342900" lvl="1" indent="-342900">
              <a:lnSpc>
                <a:spcPct val="80000"/>
              </a:lnSpc>
              <a:buFont typeface="Arial"/>
              <a:buChar char="•"/>
            </a:pPr>
            <a:r>
              <a:rPr lang="en-US" sz="3200" dirty="0">
                <a:solidFill>
                  <a:srgbClr val="006666"/>
                </a:solidFill>
              </a:rPr>
              <a:t>Big </a:t>
            </a:r>
            <a:r>
              <a:rPr lang="en-US" sz="3200" dirty="0">
                <a:solidFill>
                  <a:srgbClr val="006666"/>
                </a:solidFill>
              </a:rPr>
              <a:t>Data</a:t>
            </a:r>
            <a:r>
              <a:rPr lang="en-US" sz="3200" dirty="0">
                <a:solidFill>
                  <a:srgbClr val="006666"/>
                </a:solidFill>
              </a:rPr>
              <a:t> Architectures </a:t>
            </a:r>
          </a:p>
          <a:p>
            <a:pPr lvl="1">
              <a:lnSpc>
                <a:spcPct val="80000"/>
              </a:lnSpc>
            </a:pPr>
            <a:r>
              <a:rPr lang="en-US" sz="2000" b="1" dirty="0"/>
              <a:t>Big Data as a Service</a:t>
            </a:r>
          </a:p>
          <a:p>
            <a:pPr lvl="1">
              <a:lnSpc>
                <a:spcPct val="80000"/>
              </a:lnSpc>
            </a:pPr>
            <a:r>
              <a:rPr lang="en-US" sz="2000" b="1" dirty="0" smtClean="0"/>
              <a:t>Cloud </a:t>
            </a:r>
            <a:r>
              <a:rPr lang="en-US" sz="2000" b="1" dirty="0" smtClean="0"/>
              <a:t>Computing Techniques for Big Data</a:t>
            </a:r>
          </a:p>
          <a:p>
            <a:pPr lvl="1">
              <a:lnSpc>
                <a:spcPct val="80000"/>
              </a:lnSpc>
            </a:pPr>
            <a:r>
              <a:rPr lang="en-US" sz="2000" b="1" dirty="0" smtClean="0"/>
              <a:t>Big </a:t>
            </a:r>
            <a:r>
              <a:rPr lang="en-US" sz="2000" b="1" dirty="0" smtClean="0"/>
              <a:t>Data Open Platforms</a:t>
            </a:r>
          </a:p>
          <a:p>
            <a:pPr lvl="1">
              <a:lnSpc>
                <a:spcPct val="80000"/>
              </a:lnSpc>
            </a:pPr>
            <a:r>
              <a:rPr lang="en-US" sz="2000" b="1" dirty="0" smtClean="0"/>
              <a:t>Big Data in Mobile and Pervasive </a:t>
            </a:r>
            <a:r>
              <a:rPr lang="en-US" sz="2000" b="1" dirty="0" smtClean="0"/>
              <a:t>Computing</a:t>
            </a:r>
          </a:p>
          <a:p>
            <a:pPr lvl="1">
              <a:lnSpc>
                <a:spcPct val="80000"/>
              </a:lnSpc>
            </a:pPr>
            <a:endParaRPr lang="en-US" altLang="fr-FR" sz="2000" b="1" dirty="0"/>
          </a:p>
          <a:p>
            <a:r>
              <a:rPr lang="fr-FR" sz="3000" dirty="0" err="1">
                <a:solidFill>
                  <a:srgbClr val="006666"/>
                </a:solidFill>
              </a:rPr>
              <a:t>Big</a:t>
            </a:r>
            <a:r>
              <a:rPr lang="fr-FR" sz="3000" dirty="0">
                <a:solidFill>
                  <a:srgbClr val="006666"/>
                </a:solidFill>
              </a:rPr>
              <a:t> Data </a:t>
            </a:r>
            <a:r>
              <a:rPr lang="fr-FR" sz="3000" dirty="0" err="1">
                <a:solidFill>
                  <a:srgbClr val="006666"/>
                </a:solidFill>
              </a:rPr>
              <a:t>Search</a:t>
            </a:r>
            <a:r>
              <a:rPr lang="fr-FR" sz="3000" dirty="0">
                <a:solidFill>
                  <a:srgbClr val="006666"/>
                </a:solidFill>
              </a:rPr>
              <a:t> and </a:t>
            </a:r>
            <a:r>
              <a:rPr lang="fr-FR" sz="3000" dirty="0" err="1">
                <a:solidFill>
                  <a:srgbClr val="006666"/>
                </a:solidFill>
              </a:rPr>
              <a:t>Mining</a:t>
            </a:r>
            <a:r>
              <a:rPr lang="fr-FR" sz="3000" dirty="0">
                <a:solidFill>
                  <a:srgbClr val="006666"/>
                </a:solidFill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2000" b="1" dirty="0"/>
              <a:t>Algorithms and Systems for Big Data Search</a:t>
            </a:r>
            <a:endParaRPr lang="fr-FR" sz="2000" b="1" dirty="0"/>
          </a:p>
          <a:p>
            <a:pPr lvl="1">
              <a:lnSpc>
                <a:spcPct val="90000"/>
              </a:lnSpc>
            </a:pPr>
            <a:r>
              <a:rPr lang="en-US" sz="2000" b="1" dirty="0"/>
              <a:t>Distributed, and Peer-to-peer Search</a:t>
            </a:r>
            <a:endParaRPr lang="fr-FR" sz="2000" b="1" dirty="0"/>
          </a:p>
          <a:p>
            <a:pPr lvl="1">
              <a:lnSpc>
                <a:spcPct val="90000"/>
              </a:lnSpc>
            </a:pPr>
            <a:r>
              <a:rPr lang="en-US" sz="2000" b="1" dirty="0"/>
              <a:t>Machine learning based on Big Data</a:t>
            </a:r>
            <a:endParaRPr lang="fr-FR" sz="2000" b="1" dirty="0"/>
          </a:p>
          <a:p>
            <a:pPr lvl="1">
              <a:lnSpc>
                <a:spcPct val="90000"/>
              </a:lnSpc>
            </a:pPr>
            <a:r>
              <a:rPr lang="fr-FR" sz="2000" b="1" dirty="0" err="1"/>
              <a:t>Visualization</a:t>
            </a:r>
            <a:r>
              <a:rPr lang="fr-FR" sz="2000" b="1" dirty="0"/>
              <a:t> </a:t>
            </a:r>
            <a:r>
              <a:rPr lang="fr-FR" sz="2000" b="1" dirty="0" err="1"/>
              <a:t>Analytics</a:t>
            </a:r>
            <a:r>
              <a:rPr lang="fr-FR" sz="2000" b="1" dirty="0"/>
              <a:t> for </a:t>
            </a:r>
            <a:r>
              <a:rPr lang="fr-FR" sz="2000" b="1" dirty="0" err="1"/>
              <a:t>Big</a:t>
            </a:r>
            <a:r>
              <a:rPr lang="fr-FR" sz="2000" b="1" dirty="0"/>
              <a:t> Data</a:t>
            </a:r>
          </a:p>
          <a:p>
            <a:pPr lvl="1">
              <a:lnSpc>
                <a:spcPct val="80000"/>
              </a:lnSpc>
            </a:pPr>
            <a:endParaRPr lang="en-US" altLang="fr-FR" sz="2000" b="1" dirty="0" smtClean="0"/>
          </a:p>
          <a:p>
            <a:pPr lvl="1">
              <a:lnSpc>
                <a:spcPct val="80000"/>
              </a:lnSpc>
            </a:pPr>
            <a:endParaRPr lang="en-US" altLang="fr-FR" sz="2000" dirty="0" smtClean="0"/>
          </a:p>
        </p:txBody>
      </p:sp>
    </p:spTree>
    <p:extLst>
      <p:ext uri="{BB962C8B-B14F-4D97-AF65-F5344CB8AC3E}">
        <p14:creationId xmlns:p14="http://schemas.microsoft.com/office/powerpoint/2010/main" val="16154763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7772400" cy="6096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fr-FR" sz="2800" b="1" kern="1200" dirty="0" smtClean="0">
                <a:solidFill>
                  <a:schemeClr val="accent2"/>
                </a:solidFill>
                <a:ea typeface="+mn-ea"/>
                <a:cs typeface="+mn-cs"/>
              </a:rPr>
              <a:t>Challenges (2)</a:t>
            </a:r>
            <a:endParaRPr lang="fr-FR" sz="2800" b="1" kern="1200" dirty="0">
              <a:solidFill>
                <a:schemeClr val="accent2"/>
              </a:solidFill>
              <a:ea typeface="+mn-ea"/>
              <a:cs typeface="+mn-cs"/>
            </a:endParaRPr>
          </a:p>
        </p:txBody>
      </p:sp>
      <p:grpSp>
        <p:nvGrpSpPr>
          <p:cNvPr id="17" name="Group 11"/>
          <p:cNvGrpSpPr>
            <a:grpSpLocks/>
          </p:cNvGrpSpPr>
          <p:nvPr/>
        </p:nvGrpSpPr>
        <p:grpSpPr bwMode="auto">
          <a:xfrm>
            <a:off x="114300" y="561512"/>
            <a:ext cx="503238" cy="5319713"/>
            <a:chOff x="96" y="240"/>
            <a:chExt cx="317" cy="3351"/>
          </a:xfrm>
        </p:grpSpPr>
        <p:pic>
          <p:nvPicPr>
            <p:cNvPr id="18" name="Picture 12"/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55" b="7964"/>
            <a:stretch>
              <a:fillRect/>
            </a:stretch>
          </p:blipFill>
          <p:spPr bwMode="auto">
            <a:xfrm>
              <a:off x="96" y="2913"/>
              <a:ext cx="317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3" descr="BrainLab mur d'images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" r="5334"/>
            <a:stretch>
              <a:fillRect/>
            </a:stretch>
          </p:blipFill>
          <p:spPr bwMode="auto">
            <a:xfrm>
              <a:off x="96" y="3216"/>
              <a:ext cx="317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4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553"/>
              <a:ext cx="317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40"/>
              <a:ext cx="317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884"/>
              <a:ext cx="317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7" descr="GATEWAYBARRY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1"/>
            <a:stretch>
              <a:fillRect/>
            </a:stretch>
          </p:blipFill>
          <p:spPr bwMode="auto">
            <a:xfrm>
              <a:off x="96" y="2640"/>
              <a:ext cx="317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4" name="Group 18"/>
            <p:cNvGrpSpPr>
              <a:grpSpLocks/>
            </p:cNvGrpSpPr>
            <p:nvPr/>
          </p:nvGrpSpPr>
          <p:grpSpPr bwMode="auto">
            <a:xfrm>
              <a:off x="96" y="1183"/>
              <a:ext cx="317" cy="1121"/>
              <a:chOff x="96" y="1296"/>
              <a:chExt cx="317" cy="1082"/>
            </a:xfrm>
          </p:grpSpPr>
          <p:pic>
            <p:nvPicPr>
              <p:cNvPr id="26" name="Picture 19"/>
              <p:cNvPicPr preferRelativeResize="0">
                <a:picLocks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87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20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584"/>
                <a:ext cx="317" cy="2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21"/>
              <p:cNvPicPr preferRelativeResize="0">
                <a:picLocks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296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22" descr="drreview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2160"/>
                <a:ext cx="317" cy="218"/>
              </a:xfrm>
              <a:prstGeom prst="rect">
                <a:avLst/>
              </a:prstGeom>
              <a:solidFill>
                <a:srgbClr val="00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" name="Picture 23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304"/>
              <a:ext cx="317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650195" y="718465"/>
            <a:ext cx="8216219" cy="4894027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80000"/>
              </a:lnSpc>
            </a:pPr>
            <a:endParaRPr lang="fr-FR" altLang="fr-FR" b="1" dirty="0" smtClean="0"/>
          </a:p>
          <a:p>
            <a:r>
              <a:rPr lang="fr-FR" sz="5100" dirty="0" err="1">
                <a:solidFill>
                  <a:srgbClr val="006666"/>
                </a:solidFill>
              </a:rPr>
              <a:t>Big</a:t>
            </a:r>
            <a:r>
              <a:rPr lang="fr-FR" sz="5100" dirty="0">
                <a:solidFill>
                  <a:srgbClr val="006666"/>
                </a:solidFill>
              </a:rPr>
              <a:t> Data Management </a:t>
            </a:r>
          </a:p>
          <a:p>
            <a:pPr lvl="1"/>
            <a:r>
              <a:rPr lang="fr-FR" sz="3600" b="1" dirty="0" err="1"/>
              <a:t>Big</a:t>
            </a:r>
            <a:r>
              <a:rPr lang="fr-FR" sz="3600" b="1" dirty="0"/>
              <a:t> Data </a:t>
            </a:r>
            <a:r>
              <a:rPr lang="fr-FR" sz="3600" b="1" dirty="0" err="1"/>
              <a:t>Persistence</a:t>
            </a:r>
            <a:r>
              <a:rPr lang="fr-FR" sz="3600" b="1" dirty="0"/>
              <a:t> and </a:t>
            </a:r>
            <a:r>
              <a:rPr lang="fr-FR" sz="3600" b="1" dirty="0" err="1"/>
              <a:t>Preservation</a:t>
            </a:r>
            <a:endParaRPr lang="fr-FR" sz="3600" b="1" dirty="0"/>
          </a:p>
          <a:p>
            <a:pPr lvl="1"/>
            <a:r>
              <a:rPr lang="en-US" sz="3600" b="1" dirty="0"/>
              <a:t>Big Data Quality and Provenance Control</a:t>
            </a:r>
            <a:endParaRPr lang="fr-FR" sz="3600" b="1" dirty="0"/>
          </a:p>
          <a:p>
            <a:pPr lvl="1"/>
            <a:r>
              <a:rPr lang="en-US" sz="3600" b="1" dirty="0" smtClean="0"/>
              <a:t>Management Issues of Social Network Big Data</a:t>
            </a:r>
          </a:p>
          <a:p>
            <a:pPr marL="457200" lvl="1" indent="0">
              <a:buNone/>
            </a:pPr>
            <a:endParaRPr lang="fr-FR" sz="3600" b="1" dirty="0" smtClean="0"/>
          </a:p>
          <a:p>
            <a:r>
              <a:rPr lang="en-US" sz="5100" dirty="0">
                <a:solidFill>
                  <a:srgbClr val="006666"/>
                </a:solidFill>
              </a:rPr>
              <a:t>Big Data Protection, Integrity and Privacy </a:t>
            </a:r>
            <a:endParaRPr lang="fr-FR" sz="5100" dirty="0">
              <a:solidFill>
                <a:srgbClr val="006666"/>
              </a:solidFill>
            </a:endParaRPr>
          </a:p>
          <a:p>
            <a:pPr lvl="1"/>
            <a:r>
              <a:rPr lang="en-US" sz="3600" b="1" dirty="0"/>
              <a:t>Models and Languages for Big Data Protection</a:t>
            </a:r>
            <a:endParaRPr lang="fr-FR" sz="3600" b="1" dirty="0"/>
          </a:p>
          <a:p>
            <a:pPr lvl="1"/>
            <a:r>
              <a:rPr lang="fr-FR" sz="3600" b="1" dirty="0" err="1"/>
              <a:t>Privacy</a:t>
            </a:r>
            <a:r>
              <a:rPr lang="fr-FR" sz="3600" b="1" dirty="0"/>
              <a:t> </a:t>
            </a:r>
            <a:r>
              <a:rPr lang="fr-FR" sz="3600" b="1" dirty="0" err="1"/>
              <a:t>Preserving</a:t>
            </a:r>
            <a:r>
              <a:rPr lang="fr-FR" sz="3600" b="1" dirty="0"/>
              <a:t> </a:t>
            </a:r>
            <a:r>
              <a:rPr lang="fr-FR" sz="3600" b="1" dirty="0" err="1"/>
              <a:t>Big</a:t>
            </a:r>
            <a:r>
              <a:rPr lang="fr-FR" sz="3600" b="1" dirty="0"/>
              <a:t> Data </a:t>
            </a:r>
            <a:r>
              <a:rPr lang="fr-FR" sz="3600" b="1" dirty="0" err="1"/>
              <a:t>Analytics</a:t>
            </a:r>
            <a:endParaRPr lang="fr-FR" sz="3600" b="1" dirty="0"/>
          </a:p>
          <a:p>
            <a:pPr lvl="1"/>
            <a:r>
              <a:rPr lang="fr-FR" sz="3600" b="1" dirty="0" err="1"/>
              <a:t>Big</a:t>
            </a:r>
            <a:r>
              <a:rPr lang="fr-FR" sz="3600" b="1" dirty="0"/>
              <a:t> Data </a:t>
            </a:r>
            <a:r>
              <a:rPr lang="fr-FR" sz="3600" b="1" dirty="0" err="1"/>
              <a:t>Encryption</a:t>
            </a:r>
            <a:endParaRPr lang="fr-FR" sz="3600" b="1" dirty="0"/>
          </a:p>
          <a:p>
            <a:pPr lvl="1">
              <a:lnSpc>
                <a:spcPct val="80000"/>
              </a:lnSpc>
            </a:pPr>
            <a:endParaRPr lang="fr-FR" sz="1500" b="1" dirty="0" smtClean="0"/>
          </a:p>
          <a:p>
            <a:r>
              <a:rPr lang="fr-FR" sz="5100" dirty="0">
                <a:solidFill>
                  <a:srgbClr val="006666"/>
                </a:solidFill>
              </a:rPr>
              <a:t>Security Applications of </a:t>
            </a:r>
            <a:r>
              <a:rPr lang="fr-FR" sz="5100" dirty="0" err="1">
                <a:solidFill>
                  <a:srgbClr val="006666"/>
                </a:solidFill>
              </a:rPr>
              <a:t>Big</a:t>
            </a:r>
            <a:r>
              <a:rPr lang="fr-FR" sz="5100" dirty="0">
                <a:solidFill>
                  <a:srgbClr val="006666"/>
                </a:solidFill>
              </a:rPr>
              <a:t> Data </a:t>
            </a:r>
          </a:p>
          <a:p>
            <a:pPr lvl="1"/>
            <a:r>
              <a:rPr lang="en-US" sz="3600" b="1" dirty="0"/>
              <a:t>Anomaly Detection in Very Large Scale Systems</a:t>
            </a:r>
            <a:endParaRPr lang="fr-FR" sz="3600" b="1" dirty="0"/>
          </a:p>
          <a:p>
            <a:pPr lvl="1"/>
            <a:r>
              <a:rPr lang="en-US" sz="3600" b="1" dirty="0"/>
              <a:t>Collaborative Threat Detection using Big Data </a:t>
            </a:r>
            <a:r>
              <a:rPr lang="en-US" sz="3600" b="1" dirty="0" smtClean="0"/>
              <a:t>Analytics</a:t>
            </a:r>
            <a:endParaRPr lang="en-US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1865166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7772400" cy="6096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fr-FR" sz="2800" b="1" kern="1200" dirty="0" smtClean="0">
                <a:solidFill>
                  <a:schemeClr val="accent2"/>
                </a:solidFill>
                <a:ea typeface="+mn-ea"/>
                <a:cs typeface="+mn-cs"/>
              </a:rPr>
              <a:t>Challenges (3)</a:t>
            </a:r>
            <a:endParaRPr lang="fr-FR" sz="2800" b="1" kern="1200" dirty="0">
              <a:solidFill>
                <a:schemeClr val="accent2"/>
              </a:solidFill>
              <a:ea typeface="+mn-ea"/>
              <a:cs typeface="+mn-cs"/>
            </a:endParaRPr>
          </a:p>
        </p:txBody>
      </p:sp>
      <p:grpSp>
        <p:nvGrpSpPr>
          <p:cNvPr id="17" name="Group 11"/>
          <p:cNvGrpSpPr>
            <a:grpSpLocks/>
          </p:cNvGrpSpPr>
          <p:nvPr/>
        </p:nvGrpSpPr>
        <p:grpSpPr bwMode="auto">
          <a:xfrm>
            <a:off x="114300" y="561512"/>
            <a:ext cx="503238" cy="5319713"/>
            <a:chOff x="96" y="240"/>
            <a:chExt cx="317" cy="3351"/>
          </a:xfrm>
        </p:grpSpPr>
        <p:pic>
          <p:nvPicPr>
            <p:cNvPr id="18" name="Picture 12"/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55" b="7964"/>
            <a:stretch>
              <a:fillRect/>
            </a:stretch>
          </p:blipFill>
          <p:spPr bwMode="auto">
            <a:xfrm>
              <a:off x="96" y="2913"/>
              <a:ext cx="317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3" descr="BrainLab mur d'images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" r="5334"/>
            <a:stretch>
              <a:fillRect/>
            </a:stretch>
          </p:blipFill>
          <p:spPr bwMode="auto">
            <a:xfrm>
              <a:off x="96" y="3216"/>
              <a:ext cx="317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4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553"/>
              <a:ext cx="317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40"/>
              <a:ext cx="317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884"/>
              <a:ext cx="317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7" descr="GATEWAYBARRY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1"/>
            <a:stretch>
              <a:fillRect/>
            </a:stretch>
          </p:blipFill>
          <p:spPr bwMode="auto">
            <a:xfrm>
              <a:off x="96" y="2640"/>
              <a:ext cx="317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4" name="Group 18"/>
            <p:cNvGrpSpPr>
              <a:grpSpLocks/>
            </p:cNvGrpSpPr>
            <p:nvPr/>
          </p:nvGrpSpPr>
          <p:grpSpPr bwMode="auto">
            <a:xfrm>
              <a:off x="96" y="1183"/>
              <a:ext cx="317" cy="1121"/>
              <a:chOff x="96" y="1296"/>
              <a:chExt cx="317" cy="1082"/>
            </a:xfrm>
          </p:grpSpPr>
          <p:pic>
            <p:nvPicPr>
              <p:cNvPr id="26" name="Picture 19"/>
              <p:cNvPicPr preferRelativeResize="0">
                <a:picLocks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87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20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584"/>
                <a:ext cx="317" cy="2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21"/>
              <p:cNvPicPr preferRelativeResize="0">
                <a:picLocks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296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22" descr="drreview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2160"/>
                <a:ext cx="317" cy="218"/>
              </a:xfrm>
              <a:prstGeom prst="rect">
                <a:avLst/>
              </a:prstGeom>
              <a:solidFill>
                <a:srgbClr val="00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" name="Picture 23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304"/>
              <a:ext cx="317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617538" y="511626"/>
            <a:ext cx="8069262" cy="5415643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fr-FR" dirty="0"/>
          </a:p>
          <a:p>
            <a:r>
              <a:rPr lang="en-US" sz="11200" dirty="0" smtClean="0">
                <a:solidFill>
                  <a:srgbClr val="006666"/>
                </a:solidFill>
              </a:rPr>
              <a:t>Big </a:t>
            </a:r>
            <a:r>
              <a:rPr lang="en-US" sz="11200" dirty="0">
                <a:solidFill>
                  <a:srgbClr val="006666"/>
                </a:solidFill>
              </a:rPr>
              <a:t>Data for </a:t>
            </a:r>
            <a:r>
              <a:rPr lang="en-US" sz="11200" dirty="0" smtClean="0">
                <a:solidFill>
                  <a:srgbClr val="006666"/>
                </a:solidFill>
              </a:rPr>
              <a:t>Enterprise </a:t>
            </a:r>
            <a:r>
              <a:rPr lang="en-US" sz="11200" dirty="0">
                <a:solidFill>
                  <a:srgbClr val="006666"/>
                </a:solidFill>
              </a:rPr>
              <a:t>and Society </a:t>
            </a:r>
            <a:endParaRPr lang="fr-FR" sz="11200" dirty="0">
              <a:solidFill>
                <a:srgbClr val="006666"/>
              </a:solidFill>
            </a:endParaRPr>
          </a:p>
          <a:p>
            <a:pPr lvl="1"/>
            <a:endParaRPr lang="fr-FR" sz="8000" b="1" dirty="0" smtClean="0"/>
          </a:p>
          <a:p>
            <a:pPr lvl="1"/>
            <a:r>
              <a:rPr lang="en-US" sz="8000" b="1" dirty="0" smtClean="0"/>
              <a:t>Big Data Economics</a:t>
            </a:r>
          </a:p>
          <a:p>
            <a:pPr lvl="1"/>
            <a:r>
              <a:rPr lang="en-US" sz="8000" b="1" dirty="0" smtClean="0"/>
              <a:t>Value Creation through Big Data Analytics</a:t>
            </a:r>
          </a:p>
          <a:p>
            <a:pPr lvl="1"/>
            <a:r>
              <a:rPr lang="en-US" sz="8000" b="1" dirty="0" smtClean="0"/>
              <a:t>Big Data for Business Model Innovation</a:t>
            </a:r>
          </a:p>
          <a:p>
            <a:pPr lvl="1"/>
            <a:r>
              <a:rPr lang="en-US" sz="8000" b="1" dirty="0" smtClean="0"/>
              <a:t>Big Data in Business Performance Management</a:t>
            </a:r>
          </a:p>
          <a:p>
            <a:pPr lvl="1"/>
            <a:r>
              <a:rPr lang="en-US" sz="8000" b="1" dirty="0" smtClean="0"/>
              <a:t>SME-centric Big Data Analytics</a:t>
            </a:r>
          </a:p>
          <a:p>
            <a:pPr lvl="1"/>
            <a:r>
              <a:rPr lang="en-US" sz="8000" b="1" dirty="0" smtClean="0"/>
              <a:t>Big Data for Verticals</a:t>
            </a:r>
          </a:p>
          <a:p>
            <a:pPr lvl="1"/>
            <a:r>
              <a:rPr lang="en-US" sz="8000" b="1" dirty="0" smtClean="0"/>
              <a:t>Scientific Applications of Big Data</a:t>
            </a:r>
          </a:p>
          <a:p>
            <a:pPr lvl="1"/>
            <a:r>
              <a:rPr lang="en-US" sz="8000" b="1" dirty="0" smtClean="0"/>
              <a:t>Large-scale Social Media and Recommendation Systems</a:t>
            </a:r>
          </a:p>
          <a:p>
            <a:pPr lvl="1"/>
            <a:r>
              <a:rPr lang="en-US" sz="8000" b="1" dirty="0" smtClean="0"/>
              <a:t>Big Data in Enterprise Management Models and Practices</a:t>
            </a:r>
          </a:p>
          <a:p>
            <a:pPr lvl="1"/>
            <a:r>
              <a:rPr lang="en-US" sz="8000" b="1" dirty="0" smtClean="0"/>
              <a:t>Big Data in Government Management Models and Practices</a:t>
            </a:r>
          </a:p>
          <a:p>
            <a:pPr lvl="1"/>
            <a:r>
              <a:rPr lang="en-US" sz="8000" b="1" dirty="0" smtClean="0"/>
              <a:t>Big Data in Smart Planet Solutions</a:t>
            </a:r>
          </a:p>
          <a:p>
            <a:pPr lvl="1"/>
            <a:r>
              <a:rPr lang="en-US" sz="8000" b="1" dirty="0" smtClean="0"/>
              <a:t>Big Data for Enterprise Transformation</a:t>
            </a:r>
          </a:p>
          <a:p>
            <a:pPr lvl="1">
              <a:lnSpc>
                <a:spcPct val="80000"/>
              </a:lnSpc>
            </a:pPr>
            <a:endParaRPr lang="en-US" altLang="fr-FR" sz="2000" dirty="0" smtClean="0"/>
          </a:p>
        </p:txBody>
      </p:sp>
    </p:spTree>
    <p:extLst>
      <p:ext uri="{BB962C8B-B14F-4D97-AF65-F5344CB8AC3E}">
        <p14:creationId xmlns:p14="http://schemas.microsoft.com/office/powerpoint/2010/main" val="125484679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0"/>
            <a:ext cx="7772400" cy="6096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>
              <a:defRPr/>
            </a:pPr>
            <a:r>
              <a:rPr lang="en-US" sz="2800" dirty="0" smtClean="0">
                <a:solidFill>
                  <a:schemeClr val="accent2"/>
                </a:solidFill>
                <a:ea typeface="+mn-ea"/>
                <a:cs typeface="+mn-cs"/>
              </a:rPr>
              <a:t>Cloud </a:t>
            </a:r>
            <a:r>
              <a:rPr lang="en-US" sz="2800" dirty="0">
                <a:solidFill>
                  <a:schemeClr val="accent2"/>
                </a:solidFill>
                <a:ea typeface="+mn-ea"/>
                <a:cs typeface="+mn-cs"/>
              </a:rPr>
              <a:t>Computing and Big </a:t>
            </a:r>
            <a:r>
              <a:rPr lang="en-US" sz="2800" dirty="0">
                <a:solidFill>
                  <a:schemeClr val="accent2"/>
                </a:solidFill>
                <a:ea typeface="+mn-ea"/>
                <a:cs typeface="+mn-cs"/>
              </a:rPr>
              <a:t>Data</a:t>
            </a:r>
            <a:endParaRPr lang="fr-FR" sz="2800" dirty="0">
              <a:solidFill>
                <a:schemeClr val="accent2"/>
              </a:solidFill>
              <a:ea typeface="+mn-ea"/>
              <a:cs typeface="+mn-cs"/>
            </a:endParaRPr>
          </a:p>
        </p:txBody>
      </p:sp>
      <p:grpSp>
        <p:nvGrpSpPr>
          <p:cNvPr id="17" name="Group 11"/>
          <p:cNvGrpSpPr>
            <a:grpSpLocks/>
          </p:cNvGrpSpPr>
          <p:nvPr/>
        </p:nvGrpSpPr>
        <p:grpSpPr bwMode="auto">
          <a:xfrm>
            <a:off x="114300" y="561512"/>
            <a:ext cx="503238" cy="5319713"/>
            <a:chOff x="96" y="240"/>
            <a:chExt cx="317" cy="3351"/>
          </a:xfrm>
        </p:grpSpPr>
        <p:pic>
          <p:nvPicPr>
            <p:cNvPr id="18" name="Picture 12"/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55" b="7964"/>
            <a:stretch>
              <a:fillRect/>
            </a:stretch>
          </p:blipFill>
          <p:spPr bwMode="auto">
            <a:xfrm>
              <a:off x="96" y="2913"/>
              <a:ext cx="317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3" descr="BrainLab mur d'images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4" r="5334"/>
            <a:stretch>
              <a:fillRect/>
            </a:stretch>
          </p:blipFill>
          <p:spPr bwMode="auto">
            <a:xfrm>
              <a:off x="96" y="3216"/>
              <a:ext cx="317" cy="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4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553"/>
              <a:ext cx="317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40"/>
              <a:ext cx="317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884"/>
              <a:ext cx="317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7" descr="GATEWAYBARRY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1"/>
            <a:stretch>
              <a:fillRect/>
            </a:stretch>
          </p:blipFill>
          <p:spPr bwMode="auto">
            <a:xfrm>
              <a:off x="96" y="2640"/>
              <a:ext cx="317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4" name="Group 18"/>
            <p:cNvGrpSpPr>
              <a:grpSpLocks/>
            </p:cNvGrpSpPr>
            <p:nvPr/>
          </p:nvGrpSpPr>
          <p:grpSpPr bwMode="auto">
            <a:xfrm>
              <a:off x="96" y="1183"/>
              <a:ext cx="317" cy="1121"/>
              <a:chOff x="96" y="1296"/>
              <a:chExt cx="317" cy="1082"/>
            </a:xfrm>
          </p:grpSpPr>
          <p:pic>
            <p:nvPicPr>
              <p:cNvPr id="26" name="Picture 19"/>
              <p:cNvPicPr preferRelativeResize="0">
                <a:picLocks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87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20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584"/>
                <a:ext cx="317" cy="2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21"/>
              <p:cNvPicPr preferRelativeResize="0">
                <a:picLocks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1296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22" descr="drreview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" y="2160"/>
                <a:ext cx="317" cy="218"/>
              </a:xfrm>
              <a:prstGeom prst="rect">
                <a:avLst/>
              </a:prstGeom>
              <a:solidFill>
                <a:srgbClr val="000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" name="Picture 23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2304"/>
              <a:ext cx="317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865414" y="609600"/>
            <a:ext cx="8278586" cy="519006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buFont typeface="Arial"/>
              <a:buChar char="•"/>
            </a:pPr>
            <a:r>
              <a:rPr lang="en-US" sz="2400" dirty="0">
                <a:solidFill>
                  <a:srgbClr val="006666"/>
                </a:solidFill>
              </a:rPr>
              <a:t>C</a:t>
            </a:r>
            <a:r>
              <a:rPr lang="en-US" sz="2400" dirty="0" smtClean="0">
                <a:solidFill>
                  <a:srgbClr val="006666"/>
                </a:solidFill>
              </a:rPr>
              <a:t>onvergent </a:t>
            </a:r>
            <a:r>
              <a:rPr lang="en-US" sz="2400" dirty="0">
                <a:solidFill>
                  <a:srgbClr val="006666"/>
                </a:solidFill>
              </a:rPr>
              <a:t>models and </a:t>
            </a:r>
            <a:r>
              <a:rPr lang="en-US" sz="2400" dirty="0" smtClean="0">
                <a:solidFill>
                  <a:srgbClr val="006666"/>
                </a:solidFill>
              </a:rPr>
              <a:t>technologies</a:t>
            </a:r>
          </a:p>
          <a:p>
            <a:pPr marL="342900" lvl="1" indent="-342900">
              <a:buFont typeface="Arial"/>
              <a:buChar char="•"/>
            </a:pPr>
            <a:endParaRPr lang="en-US" sz="2400" dirty="0">
              <a:solidFill>
                <a:srgbClr val="006666"/>
              </a:solidFill>
            </a:endParaRPr>
          </a:p>
          <a:p>
            <a:pPr marL="342900" lvl="1" indent="-342900">
              <a:buFont typeface="Arial"/>
              <a:buChar char="•"/>
            </a:pPr>
            <a:r>
              <a:rPr lang="en-US" sz="2400" dirty="0">
                <a:solidFill>
                  <a:srgbClr val="006666"/>
                </a:solidFill>
              </a:rPr>
              <a:t>The cloud as an enable for Big Data Analytics : </a:t>
            </a:r>
            <a:r>
              <a:rPr lang="en-US" sz="2400" dirty="0" err="1" smtClean="0">
                <a:solidFill>
                  <a:srgbClr val="006666"/>
                </a:solidFill>
              </a:rPr>
              <a:t>AaaS</a:t>
            </a:r>
            <a:endParaRPr lang="en-US" sz="2400" dirty="0" smtClean="0">
              <a:solidFill>
                <a:srgbClr val="006666"/>
              </a:solidFill>
            </a:endParaRPr>
          </a:p>
          <a:p>
            <a:pPr marL="342900" lvl="1" indent="-342900">
              <a:buFont typeface="Arial"/>
              <a:buChar char="•"/>
            </a:pPr>
            <a:endParaRPr lang="en-US" sz="2400" dirty="0">
              <a:solidFill>
                <a:srgbClr val="006666"/>
              </a:solidFill>
            </a:endParaRPr>
          </a:p>
          <a:p>
            <a:pPr marL="342900" lvl="1" indent="-342900">
              <a:buFont typeface="Arial"/>
              <a:buChar char="•"/>
            </a:pPr>
            <a:r>
              <a:rPr lang="en-US" sz="2400" dirty="0">
                <a:solidFill>
                  <a:srgbClr val="006666"/>
                </a:solidFill>
              </a:rPr>
              <a:t>A compelling </a:t>
            </a:r>
            <a:r>
              <a:rPr lang="en-US" sz="2400" dirty="0" smtClean="0">
                <a:solidFill>
                  <a:srgbClr val="006666"/>
                </a:solidFill>
              </a:rPr>
              <a:t>compilation</a:t>
            </a:r>
          </a:p>
          <a:p>
            <a:pPr marL="342900" lvl="1" indent="-342900">
              <a:buFont typeface="Arial"/>
              <a:buChar char="•"/>
            </a:pPr>
            <a:endParaRPr lang="en-US" sz="2400" dirty="0">
              <a:solidFill>
                <a:srgbClr val="006666"/>
              </a:solidFill>
            </a:endParaRPr>
          </a:p>
          <a:p>
            <a:pPr marL="342900" lvl="1" indent="-342900">
              <a:buFont typeface="Arial"/>
              <a:buChar char="•"/>
            </a:pPr>
            <a:r>
              <a:rPr lang="en-US" sz="2400" dirty="0">
                <a:solidFill>
                  <a:srgbClr val="006666"/>
                </a:solidFill>
              </a:rPr>
              <a:t>A </a:t>
            </a:r>
            <a:r>
              <a:rPr lang="en-US" sz="2400" dirty="0">
                <a:solidFill>
                  <a:srgbClr val="006666"/>
                </a:solidFill>
              </a:rPr>
              <a:t>symbiosis</a:t>
            </a:r>
            <a:r>
              <a:rPr lang="en-US" sz="2400" dirty="0">
                <a:solidFill>
                  <a:srgbClr val="006666"/>
                </a:solidFill>
              </a:rPr>
              <a:t> between Cloud </a:t>
            </a:r>
            <a:r>
              <a:rPr lang="en-US" sz="2400" dirty="0">
                <a:solidFill>
                  <a:srgbClr val="006666"/>
                </a:solidFill>
              </a:rPr>
              <a:t>Computing, Big Data, and </a:t>
            </a:r>
            <a:r>
              <a:rPr lang="en-US" sz="2400" dirty="0" smtClean="0">
                <a:solidFill>
                  <a:srgbClr val="006666"/>
                </a:solidFill>
              </a:rPr>
              <a:t>Mobile</a:t>
            </a:r>
          </a:p>
          <a:p>
            <a:pPr marL="342900" lvl="1" indent="-342900">
              <a:buFont typeface="Arial"/>
              <a:buChar char="•"/>
            </a:pPr>
            <a:endParaRPr lang="en-US" sz="2400" dirty="0">
              <a:solidFill>
                <a:srgbClr val="006666"/>
              </a:solidFill>
            </a:endParaRPr>
          </a:p>
          <a:p>
            <a:pPr marL="342900" lvl="1" indent="-342900">
              <a:buFont typeface="Arial"/>
              <a:buChar char="•"/>
            </a:pPr>
            <a:r>
              <a:rPr lang="en-US" sz="2400" dirty="0">
                <a:solidFill>
                  <a:srgbClr val="006666"/>
                </a:solidFill>
              </a:rPr>
              <a:t>C</a:t>
            </a:r>
            <a:r>
              <a:rPr lang="en-US" sz="2400" dirty="0" smtClean="0">
                <a:solidFill>
                  <a:srgbClr val="006666"/>
                </a:solidFill>
              </a:rPr>
              <a:t>loud</a:t>
            </a:r>
            <a:r>
              <a:rPr lang="en-US" sz="2400" dirty="0">
                <a:solidFill>
                  <a:srgbClr val="006666"/>
                </a:solidFill>
              </a:rPr>
              <a:t>, big data, and mobile computing are </a:t>
            </a:r>
            <a:r>
              <a:rPr lang="en-US" sz="2400" dirty="0" smtClean="0">
                <a:solidFill>
                  <a:srgbClr val="006666"/>
                </a:solidFill>
              </a:rPr>
              <a:t>related</a:t>
            </a:r>
            <a:r>
              <a:rPr lang="en-US" sz="2400" dirty="0">
                <a:solidFill>
                  <a:srgbClr val="006666"/>
                </a:solidFill>
              </a:rPr>
              <a:t>, and benefit from each </a:t>
            </a:r>
            <a:r>
              <a:rPr lang="en-US" sz="2400" dirty="0" smtClean="0">
                <a:solidFill>
                  <a:srgbClr val="006666"/>
                </a:solidFill>
              </a:rPr>
              <a:t>other : we </a:t>
            </a:r>
            <a:r>
              <a:rPr lang="en-US" sz="2400" dirty="0">
                <a:solidFill>
                  <a:srgbClr val="006666"/>
                </a:solidFill>
              </a:rPr>
              <a:t>should treat these three concepts as </a:t>
            </a:r>
            <a:r>
              <a:rPr lang="en-US" sz="2400" dirty="0" smtClean="0">
                <a:solidFill>
                  <a:srgbClr val="006666"/>
                </a:solidFill>
              </a:rPr>
              <a:t>one</a:t>
            </a:r>
          </a:p>
          <a:p>
            <a:pPr marL="342900" lvl="1" indent="-342900">
              <a:buFont typeface="Arial"/>
              <a:buChar char="•"/>
            </a:pPr>
            <a:endParaRPr lang="en-US" sz="2400" dirty="0">
              <a:solidFill>
                <a:srgbClr val="006666"/>
              </a:solidFill>
            </a:endParaRPr>
          </a:p>
          <a:p>
            <a:pPr marL="342900" lvl="1" indent="-342900" algn="just">
              <a:buFont typeface="Arial"/>
              <a:buChar char="•"/>
            </a:pPr>
            <a:r>
              <a:rPr lang="en-US" sz="2400" dirty="0">
                <a:solidFill>
                  <a:srgbClr val="006666"/>
                </a:solidFill>
              </a:rPr>
              <a:t>Undeniable</a:t>
            </a:r>
            <a:r>
              <a:rPr lang="en-US" sz="2400" dirty="0">
                <a:solidFill>
                  <a:srgbClr val="006666"/>
                </a:solidFill>
              </a:rPr>
              <a:t> </a:t>
            </a:r>
            <a:r>
              <a:rPr lang="en-US" sz="2400" dirty="0">
                <a:solidFill>
                  <a:srgbClr val="006666"/>
                </a:solidFill>
              </a:rPr>
              <a:t>i</a:t>
            </a:r>
            <a:r>
              <a:rPr lang="en-US" sz="2400" dirty="0">
                <a:solidFill>
                  <a:srgbClr val="006666"/>
                </a:solidFill>
              </a:rPr>
              <a:t>nterdependence between cloud computing, big </a:t>
            </a:r>
            <a:r>
              <a:rPr lang="en-US" sz="2400" dirty="0">
                <a:solidFill>
                  <a:srgbClr val="006666"/>
                </a:solidFill>
              </a:rPr>
              <a:t>data and </a:t>
            </a:r>
            <a:r>
              <a:rPr lang="en-US" sz="2400" dirty="0">
                <a:solidFill>
                  <a:srgbClr val="006666"/>
                </a:solidFill>
              </a:rPr>
              <a:t>mobile </a:t>
            </a:r>
            <a:r>
              <a:rPr lang="en-US" sz="2400" dirty="0" smtClean="0">
                <a:solidFill>
                  <a:srgbClr val="006666"/>
                </a:solidFill>
              </a:rPr>
              <a:t>and </a:t>
            </a:r>
            <a:r>
              <a:rPr lang="en-US" sz="2400" dirty="0">
                <a:solidFill>
                  <a:srgbClr val="006666"/>
                </a:solidFill>
              </a:rPr>
              <a:t>multiply </a:t>
            </a:r>
            <a:r>
              <a:rPr lang="en-US" sz="2400" dirty="0">
                <a:solidFill>
                  <a:srgbClr val="006666"/>
                </a:solidFill>
              </a:rPr>
              <a:t>as data growth and mobile use continue</a:t>
            </a:r>
            <a:r>
              <a:rPr lang="en-US" sz="2400" dirty="0">
                <a:solidFill>
                  <a:srgbClr val="006666"/>
                </a:solidFill>
              </a:rPr>
              <a:t>.</a:t>
            </a:r>
            <a:endParaRPr lang="en-US" sz="2400" dirty="0">
              <a:solidFill>
                <a:srgbClr val="00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94271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79C601628F274DB024714CA5F9B57C" ma:contentTypeVersion="1" ma:contentTypeDescription="Create a new document." ma:contentTypeScope="" ma:versionID="de4a45a95305ab2c9412a7b64f589344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14fbf0e8031369555d765dad3cbebad9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4B4D5E-88FA-4CB9-9847-61CB7F719E33}"/>
</file>

<file path=customXml/itemProps2.xml><?xml version="1.0" encoding="utf-8"?>
<ds:datastoreItem xmlns:ds="http://schemas.openxmlformats.org/officeDocument/2006/customXml" ds:itemID="{0DDDBAC4-7620-4F77-90D3-42DDAA629B02}"/>
</file>

<file path=customXml/itemProps3.xml><?xml version="1.0" encoding="utf-8"?>
<ds:datastoreItem xmlns:ds="http://schemas.openxmlformats.org/officeDocument/2006/customXml" ds:itemID="{3215F3BB-E69A-4379-8A25-39E1972B4525}"/>
</file>

<file path=docProps/app.xml><?xml version="1.0" encoding="utf-8"?>
<Properties xmlns="http://schemas.openxmlformats.org/officeDocument/2006/extended-properties" xmlns:vt="http://schemas.openxmlformats.org/officeDocument/2006/docPropsVTypes">
  <TotalTime>5420</TotalTime>
  <Words>893</Words>
  <Application>Microsoft Office PowerPoint</Application>
  <PresentationFormat>Affichage à l'écran (4:3)</PresentationFormat>
  <Paragraphs>214</Paragraphs>
  <Slides>26</Slides>
  <Notes>17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27" baseType="lpstr">
      <vt:lpstr>Office Theme</vt:lpstr>
      <vt:lpstr>3rd SG13 Regional Workshop for Africa on “ITU-T Standardization Challenges for Developing Countries Working for a Connected Africa”  (Livingstone, Zambia, 23-24 February 2015)</vt:lpstr>
      <vt:lpstr>Présentation PowerPoint</vt:lpstr>
      <vt:lpstr>Cloud Computing</vt:lpstr>
      <vt:lpstr>Cloud Computing evolution</vt:lpstr>
      <vt:lpstr>SaaS, PaaS and Iaas applications</vt:lpstr>
      <vt:lpstr>NIST Cloud Computing perspective</vt:lpstr>
      <vt:lpstr>Cloud characteristics</vt:lpstr>
      <vt:lpstr>Identified risks</vt:lpstr>
      <vt:lpstr>Challenges (1)</vt:lpstr>
      <vt:lpstr>Challenges (2)</vt:lpstr>
      <vt:lpstr>Challenges (3)</vt:lpstr>
      <vt:lpstr>Challenges (4)</vt:lpstr>
      <vt:lpstr>Challenges (5)</vt:lpstr>
      <vt:lpstr>Présentation PowerPoint</vt:lpstr>
      <vt:lpstr>Big Data</vt:lpstr>
      <vt:lpstr>Big Data Landscape …</vt:lpstr>
      <vt:lpstr>Big Data Use Cases (IBM)</vt:lpstr>
      <vt:lpstr>Big Data Adoption Today (Source: Gartner Sept 2013)</vt:lpstr>
      <vt:lpstr>An Abundance of Technologies …</vt:lpstr>
      <vt:lpstr>Big Data Technologies …</vt:lpstr>
      <vt:lpstr>Big impact of Big Data</vt:lpstr>
      <vt:lpstr>Big impact of Big Data</vt:lpstr>
      <vt:lpstr>Challenges (1)</vt:lpstr>
      <vt:lpstr>Challenges (2)</vt:lpstr>
      <vt:lpstr>Challenges (3)</vt:lpstr>
      <vt:lpstr>Cloud Computing and Big Data</vt:lpstr>
    </vt:vector>
  </TitlesOfParts>
  <Company>ITU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Alexandra Gaspari</dc:creator>
  <cp:lastModifiedBy>FAB</cp:lastModifiedBy>
  <cp:revision>110</cp:revision>
  <cp:lastPrinted>2015-01-19T16:17:40Z</cp:lastPrinted>
  <dcterms:created xsi:type="dcterms:W3CDTF">2014-09-01T15:38:30Z</dcterms:created>
  <dcterms:modified xsi:type="dcterms:W3CDTF">2015-02-23T16:30:03Z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0x010100DA79C601628F274DB024714CA5F9B57C</vt:lpwstr>
  </property>
</Properties>
</file>