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1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21" r:id="rId10"/>
    <p:sldId id="322" r:id="rId11"/>
    <p:sldId id="323" r:id="rId12"/>
    <p:sldId id="325" r:id="rId13"/>
    <p:sldId id="324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7" r:id="rId24"/>
    <p:sldId id="328" r:id="rId25"/>
    <p:sldId id="329" r:id="rId26"/>
    <p:sldId id="330" r:id="rId2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3" autoAdjust="0"/>
    <p:restoredTop sz="94660"/>
  </p:normalViewPr>
  <p:slideViewPr>
    <p:cSldViewPr snapToGrid="0" snapToObjects="1" showGuides="1">
      <p:cViewPr>
        <p:scale>
          <a:sx n="58" d="100"/>
          <a:sy n="58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7FD4C4-B1FE-4250-8434-2C8014AEA562}" type="slidenum">
              <a:rPr lang="fr-FR" altLang="fr-FR" sz="1200" smtClean="0"/>
              <a:pPr eaLnBrk="1" hangingPunct="1"/>
              <a:t>14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30C4A1-F4B6-43CE-ACCB-301BAF2817CA}" type="slidenum">
              <a:rPr lang="fr-FR" altLang="fr-FR" sz="1200" smtClean="0"/>
              <a:pPr eaLnBrk="1" hangingPunct="1"/>
              <a:t>2</a:t>
            </a:fld>
            <a:endParaRPr lang="fr-FR" altLang="fr-F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more granular classification on the basis of service provided 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6666"/>
                </a:solidFill>
              </a:rPr>
              <a:t>Modeling, analysis, design methods, and tools</a:t>
            </a:r>
            <a:endParaRPr lang="fr-FR" sz="1200" dirty="0" smtClean="0">
              <a:solidFill>
                <a:srgbClr val="006666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SG13 Regional Workshop for Africa on “ITU-T Standardization Challenges for Developing Countries Working for a Connected Africa” </a:t>
            </a:r>
            <a:br>
              <a:rPr lang="en-US" sz="2800" dirty="0" smtClean="0"/>
            </a:br>
            <a:r>
              <a:rPr lang="en-US" sz="2400" dirty="0" smtClean="0"/>
              <a:t>(Livingstone, Zambia, 23-24 February 2015)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>Cloud </a:t>
            </a:r>
            <a:r>
              <a:rPr lang="en-US" sz="16000" b="1" dirty="0"/>
              <a:t>Computing and Big Data :</a:t>
            </a:r>
          </a:p>
          <a:p>
            <a:pPr marL="0" indent="0" algn="ctr">
              <a:buNone/>
            </a:pPr>
            <a:r>
              <a:rPr lang="en-US" sz="16000" b="1" dirty="0"/>
              <a:t>current state and opportunities</a:t>
            </a:r>
          </a:p>
          <a:p>
            <a:pPr algn="ctr"/>
            <a:endParaRPr lang="en-US" altLang="fr-FR" sz="9600" b="1" dirty="0">
              <a:solidFill>
                <a:schemeClr val="accent2"/>
              </a:solidFill>
            </a:endParaRPr>
          </a:p>
          <a:p>
            <a:pPr algn="ctr"/>
            <a:endParaRPr lang="en-US" altLang="fr-FR" sz="96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12800" b="1" dirty="0" err="1" smtClean="0"/>
              <a:t>Zièd</a:t>
            </a:r>
            <a:r>
              <a:rPr lang="en-US" sz="12800" b="1" dirty="0" smtClean="0"/>
              <a:t> </a:t>
            </a:r>
            <a:r>
              <a:rPr lang="en-US" sz="12800" b="1" dirty="0" err="1" smtClean="0"/>
              <a:t>Choukair</a:t>
            </a:r>
            <a:r>
              <a:rPr lang="en-US" sz="12800" b="1" dirty="0" smtClean="0"/>
              <a:t>,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err="1" smtClean="0"/>
              <a:t>Sup’Com</a:t>
            </a:r>
            <a:r>
              <a:rPr lang="en-US" sz="12800" b="1" dirty="0" smtClean="0"/>
              <a:t> </a:t>
            </a:r>
            <a:r>
              <a:rPr lang="en-US" sz="12800" b="1" dirty="0" smtClean="0"/>
              <a:t>Tunis</a:t>
            </a:r>
          </a:p>
          <a:p>
            <a:pPr marL="0" indent="0" algn="ctr">
              <a:buNone/>
            </a:pPr>
            <a:r>
              <a:rPr lang="en-US" sz="8000" b="1" dirty="0" smtClean="0"/>
              <a:t>zied.choukair@supcom.tn</a:t>
            </a:r>
            <a:endParaRPr lang="en-US" sz="80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(2)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7538" y="1058400"/>
            <a:ext cx="8069262" cy="474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0066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6666"/>
                </a:solidFill>
              </a:rPr>
              <a:t>Cloud-based Systems Engineering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srgbClr val="00666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Innovative infrastructures, architectures, and </a:t>
            </a:r>
            <a:r>
              <a:rPr lang="en-US" sz="2100" b="1" dirty="0" err="1" smtClean="0"/>
              <a:t>middlewares</a:t>
            </a:r>
            <a:endParaRPr lang="en-US" sz="2100" b="1" dirty="0" smtClean="0"/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Resource collaboration and management</a:t>
            </a: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Monitoring solutions and evaluation techniques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T</a:t>
            </a:r>
            <a:r>
              <a:rPr lang="en-US" sz="2100" b="1" dirty="0" smtClean="0"/>
              <a:t>esting tools and techniques</a:t>
            </a: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Resource-effective quality of service and applications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P</a:t>
            </a:r>
            <a:r>
              <a:rPr lang="en-US" sz="2100" b="1" dirty="0" smtClean="0"/>
              <a:t>rotocol optimizations and specific resource scheduling</a:t>
            </a: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Knowledge engineering and data mining techniques</a:t>
            </a: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Virtualization of resources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Bridging the gap between mobile </a:t>
            </a:r>
            <a:r>
              <a:rPr lang="en-US" sz="2100" b="1" dirty="0" smtClean="0"/>
              <a:t>access and cloud</a:t>
            </a:r>
            <a:endParaRPr lang="fr-FR" sz="2000" b="1" dirty="0"/>
          </a:p>
          <a:p>
            <a:pPr lvl="1">
              <a:lnSpc>
                <a:spcPct val="80000"/>
              </a:lnSpc>
            </a:pPr>
            <a:endParaRPr lang="fr-FR" altLang="fr-FR" sz="2000" b="1" dirty="0" smtClean="0"/>
          </a:p>
          <a:p>
            <a:pPr lvl="1">
              <a:lnSpc>
                <a:spcPct val="80000"/>
              </a:lnSpc>
            </a:pP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137546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(3)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7538" y="1058400"/>
            <a:ext cx="8069262" cy="474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fr-FR" sz="2000" b="1" dirty="0"/>
          </a:p>
          <a:p>
            <a:r>
              <a:rPr lang="en-US" sz="2400" dirty="0">
                <a:solidFill>
                  <a:srgbClr val="006666"/>
                </a:solidFill>
              </a:rPr>
              <a:t>Bridging the gap between mobile and </a:t>
            </a:r>
            <a:r>
              <a:rPr lang="en-US" sz="2400" dirty="0" smtClean="0">
                <a:solidFill>
                  <a:srgbClr val="006666"/>
                </a:solidFill>
              </a:rPr>
              <a:t>cloud</a:t>
            </a:r>
          </a:p>
          <a:p>
            <a:endParaRPr lang="en-US" sz="2400" dirty="0" smtClean="0">
              <a:solidFill>
                <a:srgbClr val="00666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Embedded mobile platforms and technologies for mobile clouds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Innovative mobile middleware, platforms and client technologies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S</a:t>
            </a:r>
            <a:r>
              <a:rPr lang="en-US" sz="2000" b="1" dirty="0" smtClean="0"/>
              <a:t>mart sensor platforms and </a:t>
            </a:r>
            <a:r>
              <a:rPr lang="en-US" sz="2000" b="1" dirty="0"/>
              <a:t>Urban (crowd) </a:t>
            </a:r>
            <a:r>
              <a:rPr lang="en-US" sz="2000" b="1" dirty="0" smtClean="0"/>
              <a:t>sensing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Emergent barcode/RFID/NFC-based mobile technologies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Mobile cloud data centers and storage/persistency technologies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Mobile cloud networking, communication, and tunneling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Energy-saving wireless communication technologies</a:t>
            </a:r>
          </a:p>
          <a:p>
            <a:pPr lvl="1">
              <a:lnSpc>
                <a:spcPct val="8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80377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(4)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7538" y="1058400"/>
            <a:ext cx="8069262" cy="474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fr-FR" sz="2000" b="1" dirty="0"/>
          </a:p>
          <a:p>
            <a:r>
              <a:rPr lang="en-US" sz="2400" dirty="0">
                <a:solidFill>
                  <a:srgbClr val="006666"/>
                </a:solidFill>
              </a:rPr>
              <a:t>Bridging the gap between mobile and </a:t>
            </a:r>
            <a:r>
              <a:rPr lang="en-US" sz="2400" dirty="0" smtClean="0">
                <a:solidFill>
                  <a:srgbClr val="006666"/>
                </a:solidFill>
              </a:rPr>
              <a:t>cloud through Middleware</a:t>
            </a:r>
          </a:p>
          <a:p>
            <a:endParaRPr lang="en-US" sz="2400" dirty="0" smtClean="0">
              <a:solidFill>
                <a:srgbClr val="00666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Mobility </a:t>
            </a:r>
            <a:r>
              <a:rPr lang="en-US" sz="2000" b="1" dirty="0"/>
              <a:t>identity &amp; access </a:t>
            </a:r>
            <a:r>
              <a:rPr lang="en-US" sz="2000" b="1" dirty="0" smtClean="0"/>
              <a:t>mechanism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Context- </a:t>
            </a:r>
            <a:r>
              <a:rPr lang="en-US" sz="2000" b="1" dirty="0"/>
              <a:t>and location-aware </a:t>
            </a:r>
            <a:r>
              <a:rPr lang="en-US" sz="2000" b="1" dirty="0" smtClean="0"/>
              <a:t>middleware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Agent </a:t>
            </a:r>
            <a:r>
              <a:rPr lang="en-US" sz="2000" b="1" dirty="0"/>
              <a:t>technologies in ubiquitous, wearable, and mobile </a:t>
            </a:r>
            <a:r>
              <a:rPr lang="en-US" sz="2000" b="1" dirty="0" smtClean="0"/>
              <a:t>services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Messaging</a:t>
            </a:r>
            <a:r>
              <a:rPr lang="en-US" sz="2000" b="1" dirty="0"/>
              <a:t>, media streaming, and event management middleware for mobile </a:t>
            </a:r>
            <a:r>
              <a:rPr lang="en-US" sz="2000" b="1" dirty="0" smtClean="0"/>
              <a:t>devices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Mobility </a:t>
            </a:r>
            <a:r>
              <a:rPr lang="en-US" sz="2000" b="1" dirty="0"/>
              <a:t>API integration, brokerage, and </a:t>
            </a:r>
            <a:r>
              <a:rPr lang="en-US" sz="2000" b="1" dirty="0" smtClean="0"/>
              <a:t>management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Mobile </a:t>
            </a:r>
            <a:r>
              <a:rPr lang="en-US" sz="2000" b="1" dirty="0"/>
              <a:t>backend as a service (</a:t>
            </a:r>
            <a:r>
              <a:rPr lang="en-US" sz="2000" b="1" dirty="0" err="1"/>
              <a:t>MBaaS</a:t>
            </a:r>
            <a:r>
              <a:rPr lang="en-US" sz="2000" b="1" dirty="0"/>
              <a:t>) and mobile app </a:t>
            </a:r>
            <a:r>
              <a:rPr lang="en-US" sz="2000" b="1" dirty="0" smtClean="0"/>
              <a:t>platform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Reliability</a:t>
            </a:r>
            <a:r>
              <a:rPr lang="en-US" sz="2000" b="1" dirty="0"/>
              <a:t>, availability, serviceability, scalability, and disaster recovery for mobile </a:t>
            </a:r>
            <a:r>
              <a:rPr lang="en-US" sz="2000" b="1" dirty="0" smtClean="0"/>
              <a:t>services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Knowledge </a:t>
            </a:r>
            <a:r>
              <a:rPr lang="en-US" sz="2000" b="1" dirty="0"/>
              <a:t>acquisition, discovery, matching, composition, and analytics for mobile services</a:t>
            </a:r>
          </a:p>
        </p:txBody>
      </p:sp>
    </p:spTree>
    <p:extLst>
      <p:ext uri="{BB962C8B-B14F-4D97-AF65-F5344CB8AC3E}">
        <p14:creationId xmlns:p14="http://schemas.microsoft.com/office/powerpoint/2010/main" val="1419284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(5)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7538" y="813132"/>
            <a:ext cx="8069262" cy="498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fr-FR" sz="2000" b="1" dirty="0"/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6666"/>
                </a:solidFill>
              </a:rPr>
              <a:t>Disruptively Innovative Applications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00666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100" b="1" dirty="0"/>
              <a:t>Next generation applications enabled by the cloud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Innovative mobile, ubiquitous, and wearable applications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Mobile social networking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Ubiquitous collaborative &amp; social services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Mobile Web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Services based on ad hoc and sensor networks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Community based computing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Personal-area services and applications </a:t>
            </a: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Smart </a:t>
            </a:r>
            <a:r>
              <a:rPr lang="en-US" sz="2100" b="1" dirty="0"/>
              <a:t>mobile </a:t>
            </a:r>
            <a:r>
              <a:rPr lang="en-US" sz="2100" b="1" dirty="0" err="1"/>
              <a:t>SaaS</a:t>
            </a:r>
            <a:r>
              <a:rPr lang="en-US" sz="2100" b="1" dirty="0"/>
              <a:t> on clouds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Mobile virtual and physical interactions and mobile enabled virtual reality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Mobile context-aware services and computing for clouds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Cloud-based mobile commerce applications and systems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Location-aware mobile applications on clouds</a:t>
            </a:r>
          </a:p>
          <a:p>
            <a:pPr lvl="1">
              <a:lnSpc>
                <a:spcPct val="80000"/>
              </a:lnSpc>
            </a:pPr>
            <a:r>
              <a:rPr lang="en-US" sz="2100" b="1" dirty="0"/>
              <a:t>Cloud-based mobile app stores and environments</a:t>
            </a: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Human-centered </a:t>
            </a:r>
            <a:r>
              <a:rPr lang="en-US" sz="2100" b="1" dirty="0"/>
              <a:t>applications based on wearable computing devices relating to Clouds</a:t>
            </a:r>
          </a:p>
          <a:p>
            <a:pPr lvl="1">
              <a:lnSpc>
                <a:spcPct val="80000"/>
              </a:lnSpc>
            </a:pPr>
            <a:endParaRPr lang="fr-FR" altLang="fr-FR" sz="2000" b="1" dirty="0" smtClean="0"/>
          </a:p>
          <a:p>
            <a:pPr lvl="1">
              <a:lnSpc>
                <a:spcPct val="80000"/>
              </a:lnSpc>
            </a:pP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377627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2195513" y="3128963"/>
            <a:ext cx="5429250" cy="804862"/>
          </a:xfrm>
          <a:prstGeom prst="rect">
            <a:avLst/>
          </a:prstGeom>
          <a:solidFill>
            <a:srgbClr val="FFCC66"/>
          </a:solidFill>
          <a:ln w="25400">
            <a:solidFill>
              <a:srgbClr val="CC660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fr-FR" altLang="fr-FR" sz="1400" b="1">
                <a:latin typeface="Arial" charset="0"/>
              </a:rPr>
              <a:t>Big Data</a:t>
            </a:r>
          </a:p>
        </p:txBody>
      </p:sp>
      <p:sp>
        <p:nvSpPr>
          <p:cNvPr id="1126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499CED-76F5-4A0D-95DF-B2F867F745BF}" type="slidenum">
              <a:rPr lang="fr-FR" altLang="fr-FR" sz="1400" smtClean="0"/>
              <a:pPr eaLnBrk="1" hangingPunct="1"/>
              <a:t>14</a:t>
            </a:fld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6509498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744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Big Data</a:t>
            </a:r>
            <a:endParaRPr lang="en-US" alt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884237"/>
            <a:ext cx="7772400" cy="49969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6666"/>
                </a:solidFill>
              </a:rPr>
              <a:t>Big Data is for large data sets (volume, variety, velocity, variability, veracity, complexity) complex to analyze, capture, cure, search, share, store, transfer, visualize, and manage their privacy.</a:t>
            </a:r>
            <a:endParaRPr lang="en-US" altLang="fr-FR" sz="1800" dirty="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fr-FR" sz="1800" dirty="0" smtClean="0">
              <a:solidFill>
                <a:srgbClr val="0066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fr-FR" sz="1800" dirty="0" smtClean="0">
                <a:solidFill>
                  <a:srgbClr val="006666"/>
                </a:solidFill>
              </a:rPr>
              <a:t>Big </a:t>
            </a:r>
            <a:r>
              <a:rPr lang="en-US" altLang="fr-FR" sz="1800" dirty="0">
                <a:solidFill>
                  <a:srgbClr val="006666"/>
                </a:solidFill>
              </a:rPr>
              <a:t>Data Is About</a:t>
            </a:r>
            <a:r>
              <a:rPr lang="en-US" alt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fr-FR" sz="1800" dirty="0">
                <a:solidFill>
                  <a:srgbClr val="006666"/>
                </a:solidFill>
              </a:rPr>
              <a:t>Massive Data Volume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fr-FR" sz="1800" dirty="0">
                <a:solidFill>
                  <a:srgbClr val="006666"/>
                </a:solidFill>
              </a:rPr>
              <a:t>Big Data Means Unstructured Data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fr-FR" sz="1800" dirty="0">
                <a:solidFill>
                  <a:srgbClr val="006666"/>
                </a:solidFill>
              </a:rPr>
              <a:t>Big Data Is for Social Media &amp; Sentiment Analysis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fr-FR" sz="2000" dirty="0" smtClean="0">
              <a:solidFill>
                <a:srgbClr val="0066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fr-FR" sz="1800" dirty="0">
                <a:solidFill>
                  <a:srgbClr val="006666"/>
                </a:solidFill>
              </a:rPr>
              <a:t>Log data collected from hundreds for distributed servers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fr-FR" sz="1800" dirty="0">
                <a:solidFill>
                  <a:srgbClr val="006666"/>
                </a:solidFill>
              </a:rPr>
              <a:t>Different file format (each CDN has its own format), variable arrival rate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fr-FR" sz="1800" dirty="0">
                <a:solidFill>
                  <a:srgbClr val="006666"/>
                </a:solidFill>
              </a:rPr>
              <a:t>Different file sizes: from 20MB to few Bytes … (Akamai sends fixed size, Level3 sends us more than 80,000 small files / day, </a:t>
            </a:r>
            <a:r>
              <a:rPr lang="en-US" altLang="fr-FR" sz="1800" dirty="0" err="1">
                <a:solidFill>
                  <a:srgbClr val="006666"/>
                </a:solidFill>
              </a:rPr>
              <a:t>EdgeCast</a:t>
            </a:r>
            <a:r>
              <a:rPr lang="en-US" altLang="fr-FR" sz="1800" dirty="0">
                <a:solidFill>
                  <a:srgbClr val="006666"/>
                </a:solidFill>
              </a:rPr>
              <a:t> Verizon send  variable file size …)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fr-FR" sz="1800" dirty="0">
              <a:solidFill>
                <a:srgbClr val="006666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6666"/>
                </a:solidFill>
              </a:rPr>
              <a:t>Big data uses inductive statistics and concepts from nonlinear system </a:t>
            </a:r>
            <a:r>
              <a:rPr lang="en-US" sz="1800" dirty="0" smtClean="0">
                <a:solidFill>
                  <a:srgbClr val="006666"/>
                </a:solidFill>
              </a:rPr>
              <a:t>identification</a:t>
            </a:r>
            <a:r>
              <a:rPr lang="en-US" sz="1800" dirty="0">
                <a:solidFill>
                  <a:srgbClr val="006666"/>
                </a:solidFill>
              </a:rPr>
              <a:t> to infer laws (regressions, nonlinear relationships, and causal effects) from large sets of data </a:t>
            </a:r>
            <a:r>
              <a:rPr lang="en-US" sz="1800" dirty="0" smtClean="0">
                <a:solidFill>
                  <a:srgbClr val="006666"/>
                </a:solidFill>
              </a:rPr>
              <a:t>to </a:t>
            </a:r>
            <a:r>
              <a:rPr lang="en-US" sz="1800" dirty="0">
                <a:solidFill>
                  <a:srgbClr val="006666"/>
                </a:solidFill>
              </a:rPr>
              <a:t>reveal relationships, dependencies and perform </a:t>
            </a:r>
            <a:r>
              <a:rPr lang="en-US" sz="1800" dirty="0" smtClean="0">
                <a:solidFill>
                  <a:srgbClr val="006666"/>
                </a:solidFill>
              </a:rPr>
              <a:t>predictions.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fr-FR" sz="1800" dirty="0">
                <a:solidFill>
                  <a:srgbClr val="006666"/>
                </a:solidFill>
              </a:rPr>
              <a:t/>
            </a:r>
            <a:br>
              <a:rPr lang="en-US" altLang="fr-FR" sz="1800" dirty="0">
                <a:solidFill>
                  <a:srgbClr val="006666"/>
                </a:solidFill>
              </a:rPr>
            </a:br>
            <a:endParaRPr lang="en-US" altLang="fr-FR" sz="1800" dirty="0">
              <a:solidFill>
                <a:srgbClr val="006666"/>
              </a:solidFill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1386"/>
            <a:ext cx="7772400" cy="808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Big Data Landscape …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49350"/>
            <a:ext cx="712946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5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3572"/>
            <a:ext cx="7772400" cy="5635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Big</a:t>
            </a:r>
            <a:r>
              <a:rPr lang="fr-FR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Data Use Cases </a:t>
            </a:r>
            <a:r>
              <a:rPr lang="fr-FR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(IBM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)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5538"/>
            <a:ext cx="78613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13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15415"/>
            <a:ext cx="7772400" cy="8143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Big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 Data Adoption </a:t>
            </a:r>
            <a:r>
              <a:rPr lang="fr-FR" altLang="fr-FR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Today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/>
            </a:r>
            <a:b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</a:b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(Source: Gartner Sept 2013)</a:t>
            </a:r>
          </a:p>
        </p:txBody>
      </p:sp>
      <p:pic>
        <p:nvPicPr>
          <p:cNvPr id="15363" name="Picture 7" descr="angusbigdata1-620x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6988"/>
            <a:ext cx="82978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6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249238"/>
            <a:ext cx="7772400" cy="671512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An </a:t>
            </a:r>
            <a:r>
              <a:rPr lang="fr-FR" altLang="fr-FR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Abundance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 of Technologies …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638175" y="986962"/>
            <a:ext cx="850582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81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2195513" y="3128963"/>
            <a:ext cx="5429250" cy="804862"/>
          </a:xfrm>
          <a:prstGeom prst="rect">
            <a:avLst/>
          </a:prstGeom>
          <a:solidFill>
            <a:srgbClr val="FFCC66"/>
          </a:solidFill>
          <a:ln w="25400">
            <a:solidFill>
              <a:srgbClr val="CC660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fr-FR" altLang="fr-FR" sz="1400" b="1">
                <a:latin typeface="Arial" charset="0"/>
              </a:rPr>
              <a:t>Cloud Computing</a:t>
            </a:r>
          </a:p>
        </p:txBody>
      </p:sp>
      <p:sp>
        <p:nvSpPr>
          <p:cNvPr id="410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8EC803-FE3E-46E4-9353-07107233EB7D}" type="slidenum">
              <a:rPr lang="fr-FR" altLang="fr-FR" sz="1400" smtClean="0"/>
              <a:pPr eaLnBrk="1" hangingPunct="1"/>
              <a:t>2</a:t>
            </a:fld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066645680"/>
      </p:ext>
    </p:extLst>
  </p:cSld>
  <p:clrMapOvr>
    <a:masterClrMapping/>
  </p:clrMapOvr>
  <p:transition spd="slow" advTm="11632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5859"/>
            <a:ext cx="8229600" cy="75889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Big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 Data </a:t>
            </a:r>
            <a:r>
              <a:rPr lang="fr-FR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Technologies 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…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9" y="1474995"/>
            <a:ext cx="77993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41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-17243"/>
            <a:ext cx="7772400" cy="65881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Big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fr-FR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impact of </a:t>
            </a:r>
            <a:r>
              <a:rPr lang="fr-FR" alt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Big</a:t>
            </a:r>
            <a:r>
              <a:rPr lang="fr-FR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 Data</a:t>
            </a:r>
            <a:endParaRPr lang="fr-FR" alt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827088" y="911899"/>
            <a:ext cx="77724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6666"/>
                </a:solidFill>
              </a:rPr>
              <a:t>Business intelligence and analytics (BI&amp;A)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fr-FR" sz="2000">
              <a:solidFill>
                <a:srgbClr val="006666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1267042"/>
            <a:ext cx="4179887" cy="4822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20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8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56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-17243"/>
            <a:ext cx="7772400" cy="65881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kern="1200" dirty="0" err="1">
                <a:solidFill>
                  <a:schemeClr val="accent2"/>
                </a:solidFill>
                <a:ea typeface="+mn-ea"/>
                <a:cs typeface="+mn-cs"/>
              </a:rPr>
              <a:t>Big</a:t>
            </a:r>
            <a:r>
              <a:rPr lang="fr-FR" alt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fr-FR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impact of </a:t>
            </a:r>
            <a:r>
              <a:rPr lang="fr-FR" alt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Big</a:t>
            </a:r>
            <a:r>
              <a:rPr lang="fr-FR" alt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 Data</a:t>
            </a:r>
            <a:endParaRPr lang="fr-FR" alt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797050"/>
            <a:ext cx="7558088" cy="37195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7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6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(1)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720725" y="641829"/>
            <a:ext cx="8069262" cy="5239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6666"/>
                </a:solidFill>
              </a:rPr>
              <a:t>Big </a:t>
            </a:r>
            <a:r>
              <a:rPr lang="en-US" sz="3000" dirty="0">
                <a:solidFill>
                  <a:srgbClr val="006666"/>
                </a:solidFill>
              </a:rPr>
              <a:t>Data</a:t>
            </a:r>
            <a:r>
              <a:rPr lang="en-US" sz="3000" dirty="0">
                <a:solidFill>
                  <a:srgbClr val="006666"/>
                </a:solidFill>
              </a:rPr>
              <a:t> Models and Algorithms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Foundational Models</a:t>
            </a:r>
            <a:endParaRPr lang="en-US" sz="2000" b="1" dirty="0" smtClean="0"/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Algorithms and Programming </a:t>
            </a:r>
            <a:r>
              <a:rPr lang="en-US" sz="2000" b="1" dirty="0" smtClean="0"/>
              <a:t>Techniques</a:t>
            </a:r>
            <a:endParaRPr lang="en-US" sz="2000" b="1" dirty="0" smtClean="0"/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Analytics </a:t>
            </a:r>
            <a:r>
              <a:rPr lang="en-US" sz="2000" b="1" dirty="0" smtClean="0"/>
              <a:t>and Metrics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Representation Formats for Multimedia Big Data</a:t>
            </a:r>
          </a:p>
          <a:p>
            <a:pPr lvl="1">
              <a:lnSpc>
                <a:spcPct val="80000"/>
              </a:lnSpc>
            </a:pPr>
            <a:endParaRPr lang="en-US" sz="2000" b="1" dirty="0" smtClean="0"/>
          </a:p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sz="3200" dirty="0">
                <a:solidFill>
                  <a:srgbClr val="006666"/>
                </a:solidFill>
              </a:rPr>
              <a:t>Big </a:t>
            </a:r>
            <a:r>
              <a:rPr lang="en-US" sz="3200" dirty="0">
                <a:solidFill>
                  <a:srgbClr val="006666"/>
                </a:solidFill>
              </a:rPr>
              <a:t>Data</a:t>
            </a:r>
            <a:r>
              <a:rPr lang="en-US" sz="3200" dirty="0">
                <a:solidFill>
                  <a:srgbClr val="006666"/>
                </a:solidFill>
              </a:rPr>
              <a:t> Architectures 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Big Data as a Service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Cloud </a:t>
            </a:r>
            <a:r>
              <a:rPr lang="en-US" sz="2000" b="1" dirty="0" smtClean="0"/>
              <a:t>Computing Techniques for Big Data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Big </a:t>
            </a:r>
            <a:r>
              <a:rPr lang="en-US" sz="2000" b="1" dirty="0" smtClean="0"/>
              <a:t>Data Open Platforms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Big Data in Mobile and Pervasive </a:t>
            </a:r>
            <a:r>
              <a:rPr lang="en-US" sz="2000" b="1" dirty="0" smtClean="0"/>
              <a:t>Computing</a:t>
            </a:r>
          </a:p>
          <a:p>
            <a:pPr lvl="1">
              <a:lnSpc>
                <a:spcPct val="80000"/>
              </a:lnSpc>
            </a:pPr>
            <a:endParaRPr lang="en-US" altLang="fr-FR" sz="2000" b="1" dirty="0"/>
          </a:p>
          <a:p>
            <a:r>
              <a:rPr lang="fr-FR" sz="3000" dirty="0" err="1">
                <a:solidFill>
                  <a:srgbClr val="006666"/>
                </a:solidFill>
              </a:rPr>
              <a:t>Big</a:t>
            </a:r>
            <a:r>
              <a:rPr lang="fr-FR" sz="3000" dirty="0">
                <a:solidFill>
                  <a:srgbClr val="006666"/>
                </a:solidFill>
              </a:rPr>
              <a:t> Data </a:t>
            </a:r>
            <a:r>
              <a:rPr lang="fr-FR" sz="3000" dirty="0" err="1">
                <a:solidFill>
                  <a:srgbClr val="006666"/>
                </a:solidFill>
              </a:rPr>
              <a:t>Search</a:t>
            </a:r>
            <a:r>
              <a:rPr lang="fr-FR" sz="3000" dirty="0">
                <a:solidFill>
                  <a:srgbClr val="006666"/>
                </a:solidFill>
              </a:rPr>
              <a:t> and </a:t>
            </a:r>
            <a:r>
              <a:rPr lang="fr-FR" sz="3000" dirty="0" err="1">
                <a:solidFill>
                  <a:srgbClr val="006666"/>
                </a:solidFill>
              </a:rPr>
              <a:t>Mining</a:t>
            </a:r>
            <a:r>
              <a:rPr lang="fr-FR" sz="3000" dirty="0">
                <a:solidFill>
                  <a:srgbClr val="006666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Algorithms and Systems for Big Data Search</a:t>
            </a:r>
            <a:endParaRPr lang="fr-FR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Distributed, and Peer-to-peer Search</a:t>
            </a:r>
            <a:endParaRPr lang="fr-FR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Machine learning based on Big Data</a:t>
            </a:r>
            <a:endParaRPr lang="fr-FR" sz="2000" b="1" dirty="0"/>
          </a:p>
          <a:p>
            <a:pPr lvl="1">
              <a:lnSpc>
                <a:spcPct val="90000"/>
              </a:lnSpc>
            </a:pPr>
            <a:r>
              <a:rPr lang="fr-FR" sz="2000" b="1" dirty="0" err="1"/>
              <a:t>Visualization</a:t>
            </a:r>
            <a:r>
              <a:rPr lang="fr-FR" sz="2000" b="1" dirty="0"/>
              <a:t> </a:t>
            </a:r>
            <a:r>
              <a:rPr lang="fr-FR" sz="2000" b="1" dirty="0" err="1"/>
              <a:t>Analytics</a:t>
            </a:r>
            <a:r>
              <a:rPr lang="fr-FR" sz="2000" b="1" dirty="0"/>
              <a:t> for </a:t>
            </a:r>
            <a:r>
              <a:rPr lang="fr-FR" sz="2000" b="1" dirty="0" err="1"/>
              <a:t>Big</a:t>
            </a:r>
            <a:r>
              <a:rPr lang="fr-FR" sz="2000" b="1" dirty="0"/>
              <a:t> Data</a:t>
            </a:r>
          </a:p>
          <a:p>
            <a:pPr lvl="1">
              <a:lnSpc>
                <a:spcPct val="80000"/>
              </a:lnSpc>
            </a:pPr>
            <a:endParaRPr lang="en-US" altLang="fr-FR" sz="2000" b="1" dirty="0" smtClean="0"/>
          </a:p>
          <a:p>
            <a:pPr lvl="1">
              <a:lnSpc>
                <a:spcPct val="80000"/>
              </a:lnSpc>
            </a:pPr>
            <a:endParaRPr lang="en-US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61547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(2)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50195" y="718465"/>
            <a:ext cx="8216219" cy="4894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fr-FR" altLang="fr-FR" b="1" dirty="0" smtClean="0"/>
          </a:p>
          <a:p>
            <a:r>
              <a:rPr lang="fr-FR" sz="5100" dirty="0" err="1">
                <a:solidFill>
                  <a:srgbClr val="006666"/>
                </a:solidFill>
              </a:rPr>
              <a:t>Big</a:t>
            </a:r>
            <a:r>
              <a:rPr lang="fr-FR" sz="5100" dirty="0">
                <a:solidFill>
                  <a:srgbClr val="006666"/>
                </a:solidFill>
              </a:rPr>
              <a:t> Data Management </a:t>
            </a:r>
          </a:p>
          <a:p>
            <a:pPr lvl="1"/>
            <a:r>
              <a:rPr lang="fr-FR" sz="3600" b="1" dirty="0" err="1"/>
              <a:t>Big</a:t>
            </a:r>
            <a:r>
              <a:rPr lang="fr-FR" sz="3600" b="1" dirty="0"/>
              <a:t> Data </a:t>
            </a:r>
            <a:r>
              <a:rPr lang="fr-FR" sz="3600" b="1" dirty="0" err="1"/>
              <a:t>Persistence</a:t>
            </a:r>
            <a:r>
              <a:rPr lang="fr-FR" sz="3600" b="1" dirty="0"/>
              <a:t> and </a:t>
            </a:r>
            <a:r>
              <a:rPr lang="fr-FR" sz="3600" b="1" dirty="0" err="1"/>
              <a:t>Preservation</a:t>
            </a:r>
            <a:endParaRPr lang="fr-FR" sz="3600" b="1" dirty="0"/>
          </a:p>
          <a:p>
            <a:pPr lvl="1"/>
            <a:r>
              <a:rPr lang="en-US" sz="3600" b="1" dirty="0"/>
              <a:t>Big Data Quality and Provenance Control</a:t>
            </a:r>
            <a:endParaRPr lang="fr-FR" sz="3600" b="1" dirty="0"/>
          </a:p>
          <a:p>
            <a:pPr lvl="1"/>
            <a:r>
              <a:rPr lang="en-US" sz="3600" b="1" dirty="0" smtClean="0"/>
              <a:t>Management Issues of Social Network Big Data</a:t>
            </a:r>
          </a:p>
          <a:p>
            <a:pPr marL="457200" lvl="1" indent="0">
              <a:buNone/>
            </a:pPr>
            <a:endParaRPr lang="fr-FR" sz="3600" b="1" dirty="0" smtClean="0"/>
          </a:p>
          <a:p>
            <a:r>
              <a:rPr lang="en-US" sz="5100" dirty="0">
                <a:solidFill>
                  <a:srgbClr val="006666"/>
                </a:solidFill>
              </a:rPr>
              <a:t>Big Data Protection, Integrity and Privacy </a:t>
            </a:r>
            <a:endParaRPr lang="fr-FR" sz="5100" dirty="0">
              <a:solidFill>
                <a:srgbClr val="006666"/>
              </a:solidFill>
            </a:endParaRPr>
          </a:p>
          <a:p>
            <a:pPr lvl="1"/>
            <a:r>
              <a:rPr lang="en-US" sz="3600" b="1" dirty="0"/>
              <a:t>Models and Languages for Big Data Protection</a:t>
            </a:r>
            <a:endParaRPr lang="fr-FR" sz="3600" b="1" dirty="0"/>
          </a:p>
          <a:p>
            <a:pPr lvl="1"/>
            <a:r>
              <a:rPr lang="fr-FR" sz="3600" b="1" dirty="0" err="1"/>
              <a:t>Privacy</a:t>
            </a:r>
            <a:r>
              <a:rPr lang="fr-FR" sz="3600" b="1" dirty="0"/>
              <a:t> </a:t>
            </a:r>
            <a:r>
              <a:rPr lang="fr-FR" sz="3600" b="1" dirty="0" err="1"/>
              <a:t>Preserving</a:t>
            </a:r>
            <a:r>
              <a:rPr lang="fr-FR" sz="3600" b="1" dirty="0"/>
              <a:t> </a:t>
            </a:r>
            <a:r>
              <a:rPr lang="fr-FR" sz="3600" b="1" dirty="0" err="1"/>
              <a:t>Big</a:t>
            </a:r>
            <a:r>
              <a:rPr lang="fr-FR" sz="3600" b="1" dirty="0"/>
              <a:t> Data </a:t>
            </a:r>
            <a:r>
              <a:rPr lang="fr-FR" sz="3600" b="1" dirty="0" err="1"/>
              <a:t>Analytics</a:t>
            </a:r>
            <a:endParaRPr lang="fr-FR" sz="3600" b="1" dirty="0"/>
          </a:p>
          <a:p>
            <a:pPr lvl="1"/>
            <a:r>
              <a:rPr lang="fr-FR" sz="3600" b="1" dirty="0" err="1"/>
              <a:t>Big</a:t>
            </a:r>
            <a:r>
              <a:rPr lang="fr-FR" sz="3600" b="1" dirty="0"/>
              <a:t> Data </a:t>
            </a:r>
            <a:r>
              <a:rPr lang="fr-FR" sz="3600" b="1" dirty="0" err="1"/>
              <a:t>Encryption</a:t>
            </a:r>
            <a:endParaRPr lang="fr-FR" sz="3600" b="1" dirty="0"/>
          </a:p>
          <a:p>
            <a:pPr lvl="1">
              <a:lnSpc>
                <a:spcPct val="80000"/>
              </a:lnSpc>
            </a:pPr>
            <a:endParaRPr lang="fr-FR" sz="1500" b="1" dirty="0" smtClean="0"/>
          </a:p>
          <a:p>
            <a:r>
              <a:rPr lang="fr-FR" sz="5100" dirty="0">
                <a:solidFill>
                  <a:srgbClr val="006666"/>
                </a:solidFill>
              </a:rPr>
              <a:t>Security Applications of </a:t>
            </a:r>
            <a:r>
              <a:rPr lang="fr-FR" sz="5100" dirty="0" err="1">
                <a:solidFill>
                  <a:srgbClr val="006666"/>
                </a:solidFill>
              </a:rPr>
              <a:t>Big</a:t>
            </a:r>
            <a:r>
              <a:rPr lang="fr-FR" sz="5100" dirty="0">
                <a:solidFill>
                  <a:srgbClr val="006666"/>
                </a:solidFill>
              </a:rPr>
              <a:t> Data </a:t>
            </a:r>
          </a:p>
          <a:p>
            <a:pPr lvl="1"/>
            <a:r>
              <a:rPr lang="en-US" sz="3600" b="1" dirty="0"/>
              <a:t>Anomaly Detection in Very Large Scale Systems</a:t>
            </a:r>
            <a:endParaRPr lang="fr-FR" sz="3600" b="1" dirty="0"/>
          </a:p>
          <a:p>
            <a:pPr lvl="1"/>
            <a:r>
              <a:rPr lang="en-US" sz="3600" b="1" dirty="0"/>
              <a:t>Collaborative Threat Detection using Big Data </a:t>
            </a:r>
            <a:r>
              <a:rPr lang="en-US" sz="3600" b="1" dirty="0" smtClean="0"/>
              <a:t>Analytics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6516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(3)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7538" y="511626"/>
            <a:ext cx="8069262" cy="5415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dirty="0"/>
          </a:p>
          <a:p>
            <a:r>
              <a:rPr lang="en-US" sz="11200" dirty="0" smtClean="0">
                <a:solidFill>
                  <a:srgbClr val="006666"/>
                </a:solidFill>
              </a:rPr>
              <a:t>Big </a:t>
            </a:r>
            <a:r>
              <a:rPr lang="en-US" sz="11200" dirty="0">
                <a:solidFill>
                  <a:srgbClr val="006666"/>
                </a:solidFill>
              </a:rPr>
              <a:t>Data for </a:t>
            </a:r>
            <a:r>
              <a:rPr lang="en-US" sz="11200" dirty="0" smtClean="0">
                <a:solidFill>
                  <a:srgbClr val="006666"/>
                </a:solidFill>
              </a:rPr>
              <a:t>Enterprise </a:t>
            </a:r>
            <a:r>
              <a:rPr lang="en-US" sz="11200" dirty="0">
                <a:solidFill>
                  <a:srgbClr val="006666"/>
                </a:solidFill>
              </a:rPr>
              <a:t>and Society </a:t>
            </a:r>
            <a:endParaRPr lang="fr-FR" sz="11200" dirty="0">
              <a:solidFill>
                <a:srgbClr val="006666"/>
              </a:solidFill>
            </a:endParaRPr>
          </a:p>
          <a:p>
            <a:pPr lvl="1"/>
            <a:endParaRPr lang="fr-FR" sz="8000" b="1" dirty="0" smtClean="0"/>
          </a:p>
          <a:p>
            <a:pPr lvl="1"/>
            <a:r>
              <a:rPr lang="en-US" sz="8000" b="1" dirty="0" smtClean="0"/>
              <a:t>Big Data Economics</a:t>
            </a:r>
          </a:p>
          <a:p>
            <a:pPr lvl="1"/>
            <a:r>
              <a:rPr lang="en-US" sz="8000" b="1" dirty="0" smtClean="0"/>
              <a:t>Value Creation through Big Data Analytics</a:t>
            </a:r>
          </a:p>
          <a:p>
            <a:pPr lvl="1"/>
            <a:r>
              <a:rPr lang="en-US" sz="8000" b="1" dirty="0" smtClean="0"/>
              <a:t>Big Data for Business Model Innovation</a:t>
            </a:r>
          </a:p>
          <a:p>
            <a:pPr lvl="1"/>
            <a:r>
              <a:rPr lang="en-US" sz="8000" b="1" dirty="0" smtClean="0"/>
              <a:t>Big Data in Business Performance Management</a:t>
            </a:r>
          </a:p>
          <a:p>
            <a:pPr lvl="1"/>
            <a:r>
              <a:rPr lang="en-US" sz="8000" b="1" dirty="0" smtClean="0"/>
              <a:t>SME-centric Big Data Analytics</a:t>
            </a:r>
          </a:p>
          <a:p>
            <a:pPr lvl="1"/>
            <a:r>
              <a:rPr lang="en-US" sz="8000" b="1" dirty="0" smtClean="0"/>
              <a:t>Big Data for Verticals</a:t>
            </a:r>
          </a:p>
          <a:p>
            <a:pPr lvl="1"/>
            <a:r>
              <a:rPr lang="en-US" sz="8000" b="1" dirty="0" smtClean="0"/>
              <a:t>Scientific Applications of Big Data</a:t>
            </a:r>
          </a:p>
          <a:p>
            <a:pPr lvl="1"/>
            <a:r>
              <a:rPr lang="en-US" sz="8000" b="1" dirty="0" smtClean="0"/>
              <a:t>Large-scale Social Media and Recommendation Systems</a:t>
            </a:r>
          </a:p>
          <a:p>
            <a:pPr lvl="1"/>
            <a:r>
              <a:rPr lang="en-US" sz="8000" b="1" dirty="0" smtClean="0"/>
              <a:t>Big Data in Enterprise Management Models and Practices</a:t>
            </a:r>
          </a:p>
          <a:p>
            <a:pPr lvl="1"/>
            <a:r>
              <a:rPr lang="en-US" sz="8000" b="1" dirty="0" smtClean="0"/>
              <a:t>Big Data in Government Management Models and Practices</a:t>
            </a:r>
          </a:p>
          <a:p>
            <a:pPr lvl="1"/>
            <a:r>
              <a:rPr lang="en-US" sz="8000" b="1" dirty="0" smtClean="0"/>
              <a:t>Big Data in Smart Planet Solutions</a:t>
            </a:r>
          </a:p>
          <a:p>
            <a:pPr lvl="1"/>
            <a:r>
              <a:rPr lang="en-US" sz="8000" b="1" dirty="0" smtClean="0"/>
              <a:t>Big Data for Enterprise Transformation</a:t>
            </a:r>
          </a:p>
          <a:p>
            <a:pPr lvl="1">
              <a:lnSpc>
                <a:spcPct val="80000"/>
              </a:lnSpc>
            </a:pPr>
            <a:endParaRPr lang="en-US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254846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/>
                </a:solidFill>
                <a:ea typeface="+mn-ea"/>
                <a:cs typeface="+mn-cs"/>
              </a:rPr>
              <a:t>Cloud </a:t>
            </a:r>
            <a:r>
              <a:rPr lang="en-US" sz="2800" dirty="0">
                <a:solidFill>
                  <a:schemeClr val="accent2"/>
                </a:solidFill>
                <a:ea typeface="+mn-ea"/>
                <a:cs typeface="+mn-cs"/>
              </a:rPr>
              <a:t>Computing and Big </a:t>
            </a:r>
            <a:r>
              <a:rPr lang="en-US" sz="2800" dirty="0">
                <a:solidFill>
                  <a:schemeClr val="accent2"/>
                </a:solidFill>
                <a:ea typeface="+mn-ea"/>
                <a:cs typeface="+mn-cs"/>
              </a:rPr>
              <a:t>Data</a:t>
            </a:r>
            <a:endParaRPr lang="fr-FR" sz="28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865414" y="609600"/>
            <a:ext cx="8278586" cy="5190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6666"/>
                </a:solidFill>
              </a:rPr>
              <a:t>C</a:t>
            </a:r>
            <a:r>
              <a:rPr lang="en-US" sz="2400" dirty="0" smtClean="0">
                <a:solidFill>
                  <a:srgbClr val="006666"/>
                </a:solidFill>
              </a:rPr>
              <a:t>onvergent </a:t>
            </a:r>
            <a:r>
              <a:rPr lang="en-US" sz="2400" dirty="0">
                <a:solidFill>
                  <a:srgbClr val="006666"/>
                </a:solidFill>
              </a:rPr>
              <a:t>models and </a:t>
            </a:r>
            <a:r>
              <a:rPr lang="en-US" sz="2400" dirty="0" smtClean="0">
                <a:solidFill>
                  <a:srgbClr val="006666"/>
                </a:solidFill>
              </a:rPr>
              <a:t>technologies</a:t>
            </a:r>
          </a:p>
          <a:p>
            <a:pPr marL="342900" lvl="1" indent="-342900">
              <a:buFont typeface="Arial"/>
              <a:buChar char="•"/>
            </a:pPr>
            <a:endParaRPr lang="en-US" sz="2400" dirty="0">
              <a:solidFill>
                <a:srgbClr val="006666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6666"/>
                </a:solidFill>
              </a:rPr>
              <a:t>The cloud as an enable for Big Data Analytics : </a:t>
            </a:r>
            <a:r>
              <a:rPr lang="en-US" sz="2400" dirty="0" err="1" smtClean="0">
                <a:solidFill>
                  <a:srgbClr val="006666"/>
                </a:solidFill>
              </a:rPr>
              <a:t>AaaS</a:t>
            </a:r>
            <a:endParaRPr lang="en-US" sz="2400" dirty="0" smtClean="0">
              <a:solidFill>
                <a:srgbClr val="006666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US" sz="2400" dirty="0">
              <a:solidFill>
                <a:srgbClr val="006666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6666"/>
                </a:solidFill>
              </a:rPr>
              <a:t>A compelling </a:t>
            </a:r>
            <a:r>
              <a:rPr lang="en-US" sz="2400" dirty="0" smtClean="0">
                <a:solidFill>
                  <a:srgbClr val="006666"/>
                </a:solidFill>
              </a:rPr>
              <a:t>compilation</a:t>
            </a:r>
          </a:p>
          <a:p>
            <a:pPr marL="342900" lvl="1" indent="-342900">
              <a:buFont typeface="Arial"/>
              <a:buChar char="•"/>
            </a:pPr>
            <a:endParaRPr lang="en-US" sz="2400" dirty="0">
              <a:solidFill>
                <a:srgbClr val="006666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6666"/>
                </a:solidFill>
              </a:rPr>
              <a:t>A </a:t>
            </a:r>
            <a:r>
              <a:rPr lang="en-US" sz="2400" dirty="0">
                <a:solidFill>
                  <a:srgbClr val="006666"/>
                </a:solidFill>
              </a:rPr>
              <a:t>symbiosis</a:t>
            </a:r>
            <a:r>
              <a:rPr lang="en-US" sz="2400" dirty="0">
                <a:solidFill>
                  <a:srgbClr val="006666"/>
                </a:solidFill>
              </a:rPr>
              <a:t> between Cloud </a:t>
            </a:r>
            <a:r>
              <a:rPr lang="en-US" sz="2400" dirty="0">
                <a:solidFill>
                  <a:srgbClr val="006666"/>
                </a:solidFill>
              </a:rPr>
              <a:t>Computing, Big Data, and </a:t>
            </a:r>
            <a:r>
              <a:rPr lang="en-US" sz="2400" dirty="0" smtClean="0">
                <a:solidFill>
                  <a:srgbClr val="006666"/>
                </a:solidFill>
              </a:rPr>
              <a:t>Mobile</a:t>
            </a:r>
          </a:p>
          <a:p>
            <a:pPr marL="342900" lvl="1" indent="-342900">
              <a:buFont typeface="Arial"/>
              <a:buChar char="•"/>
            </a:pPr>
            <a:endParaRPr lang="en-US" sz="2400" dirty="0">
              <a:solidFill>
                <a:srgbClr val="006666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6666"/>
                </a:solidFill>
              </a:rPr>
              <a:t>C</a:t>
            </a:r>
            <a:r>
              <a:rPr lang="en-US" sz="2400" dirty="0" smtClean="0">
                <a:solidFill>
                  <a:srgbClr val="006666"/>
                </a:solidFill>
              </a:rPr>
              <a:t>loud</a:t>
            </a:r>
            <a:r>
              <a:rPr lang="en-US" sz="2400" dirty="0">
                <a:solidFill>
                  <a:srgbClr val="006666"/>
                </a:solidFill>
              </a:rPr>
              <a:t>, big data, and mobile computing are </a:t>
            </a:r>
            <a:r>
              <a:rPr lang="en-US" sz="2400" dirty="0" smtClean="0">
                <a:solidFill>
                  <a:srgbClr val="006666"/>
                </a:solidFill>
              </a:rPr>
              <a:t>related</a:t>
            </a:r>
            <a:r>
              <a:rPr lang="en-US" sz="2400" dirty="0">
                <a:solidFill>
                  <a:srgbClr val="006666"/>
                </a:solidFill>
              </a:rPr>
              <a:t>, and benefit from each </a:t>
            </a:r>
            <a:r>
              <a:rPr lang="en-US" sz="2400" dirty="0" smtClean="0">
                <a:solidFill>
                  <a:srgbClr val="006666"/>
                </a:solidFill>
              </a:rPr>
              <a:t>other : we </a:t>
            </a:r>
            <a:r>
              <a:rPr lang="en-US" sz="2400" dirty="0">
                <a:solidFill>
                  <a:srgbClr val="006666"/>
                </a:solidFill>
              </a:rPr>
              <a:t>should treat these three concepts as </a:t>
            </a:r>
            <a:r>
              <a:rPr lang="en-US" sz="2400" dirty="0" smtClean="0">
                <a:solidFill>
                  <a:srgbClr val="006666"/>
                </a:solidFill>
              </a:rPr>
              <a:t>one</a:t>
            </a:r>
          </a:p>
          <a:p>
            <a:pPr marL="342900" lvl="1" indent="-342900">
              <a:buFont typeface="Arial"/>
              <a:buChar char="•"/>
            </a:pPr>
            <a:endParaRPr lang="en-US" sz="2400" dirty="0">
              <a:solidFill>
                <a:srgbClr val="006666"/>
              </a:solidFill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n-US" sz="2400" dirty="0">
                <a:solidFill>
                  <a:srgbClr val="006666"/>
                </a:solidFill>
              </a:rPr>
              <a:t>Undeniable</a:t>
            </a:r>
            <a:r>
              <a:rPr lang="en-US" sz="2400" dirty="0">
                <a:solidFill>
                  <a:srgbClr val="006666"/>
                </a:solidFill>
              </a:rPr>
              <a:t> </a:t>
            </a:r>
            <a:r>
              <a:rPr lang="en-US" sz="2400" dirty="0">
                <a:solidFill>
                  <a:srgbClr val="006666"/>
                </a:solidFill>
              </a:rPr>
              <a:t>i</a:t>
            </a:r>
            <a:r>
              <a:rPr lang="en-US" sz="2400" dirty="0">
                <a:solidFill>
                  <a:srgbClr val="006666"/>
                </a:solidFill>
              </a:rPr>
              <a:t>nterdependence between cloud computing, big </a:t>
            </a:r>
            <a:r>
              <a:rPr lang="en-US" sz="2400" dirty="0">
                <a:solidFill>
                  <a:srgbClr val="006666"/>
                </a:solidFill>
              </a:rPr>
              <a:t>data and </a:t>
            </a:r>
            <a:r>
              <a:rPr lang="en-US" sz="2400" dirty="0">
                <a:solidFill>
                  <a:srgbClr val="006666"/>
                </a:solidFill>
              </a:rPr>
              <a:t>mobile </a:t>
            </a:r>
            <a:r>
              <a:rPr lang="en-US" sz="2400" dirty="0" smtClean="0">
                <a:solidFill>
                  <a:srgbClr val="006666"/>
                </a:solidFill>
              </a:rPr>
              <a:t>and </a:t>
            </a:r>
            <a:r>
              <a:rPr lang="en-US" sz="2400" dirty="0">
                <a:solidFill>
                  <a:srgbClr val="006666"/>
                </a:solidFill>
              </a:rPr>
              <a:t>multiply </a:t>
            </a:r>
            <a:r>
              <a:rPr lang="en-US" sz="2400" dirty="0">
                <a:solidFill>
                  <a:srgbClr val="006666"/>
                </a:solidFill>
              </a:rPr>
              <a:t>as data growth and mobile use continue</a:t>
            </a:r>
            <a:r>
              <a:rPr lang="en-US" sz="2400" dirty="0">
                <a:solidFill>
                  <a:srgbClr val="006666"/>
                </a:solidFill>
              </a:rPr>
              <a:t>.</a:t>
            </a:r>
            <a:endParaRPr lang="en-US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42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9851"/>
            <a:ext cx="7981950" cy="179728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“</a:t>
            </a:r>
            <a:r>
              <a:rPr lang="en-US" sz="2000" dirty="0"/>
              <a:t>Cloud computing: paradigm for enabling network access to a scalable and elastic pool of shareable physical or virtual resources with self-service provisioning and administration on-demand”</a:t>
            </a:r>
            <a:endParaRPr lang="fr-FR" sz="2000" dirty="0"/>
          </a:p>
          <a:p>
            <a:pPr marL="0" indent="0" algn="just">
              <a:buNone/>
            </a:pPr>
            <a:r>
              <a:rPr lang="en-US" sz="1600" dirty="0"/>
              <a:t>NOTE – Examples of resources include servers, operating systems, networks, software, applications, and storage equipment</a:t>
            </a:r>
            <a:r>
              <a:rPr lang="en-US" sz="1600" dirty="0" smtClean="0"/>
              <a:t>. [</a:t>
            </a:r>
            <a:r>
              <a:rPr lang="en-US" sz="1600" dirty="0"/>
              <a:t>Source: ISO/IEC 17788 | Recommendation ITU-T Y.3500 “Information technology - Cloud computing - Overview and vocabulary”,  </a:t>
            </a:r>
            <a:r>
              <a:rPr lang="en-US" sz="1600" dirty="0" smtClean="0"/>
              <a:t>13 </a:t>
            </a:r>
            <a:r>
              <a:rPr lang="en-US" sz="1600" dirty="0"/>
              <a:t>August 2014]</a:t>
            </a:r>
            <a:endParaRPr lang="fr-FR" sz="1600" b="1" dirty="0" smtClean="0"/>
          </a:p>
        </p:txBody>
      </p:sp>
      <p:pic>
        <p:nvPicPr>
          <p:cNvPr id="5124" name="Picture 8" descr="http://upload.wikimedia.org/wikipedia/commons/thumb/b/b5/Cloud_computing.svg/400px-Cloud_computin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8" y="2395393"/>
            <a:ext cx="4932136" cy="37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6326159" y="2413096"/>
            <a:ext cx="2699915" cy="327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1600" dirty="0" smtClean="0"/>
              <a:t>Storage-as-a-service </a:t>
            </a:r>
            <a:endParaRPr lang="fr-FR" sz="1600" dirty="0"/>
          </a:p>
          <a:p>
            <a:pPr algn="ctr"/>
            <a:r>
              <a:rPr lang="fr-FR" sz="1600" dirty="0" err="1" smtClean="0"/>
              <a:t>Database</a:t>
            </a:r>
            <a:r>
              <a:rPr lang="fr-FR" sz="1600" dirty="0" smtClean="0"/>
              <a:t>-as-a-service </a:t>
            </a:r>
            <a:endParaRPr lang="fr-FR" sz="1600" dirty="0"/>
          </a:p>
          <a:p>
            <a:pPr algn="ctr"/>
            <a:r>
              <a:rPr lang="fr-FR" sz="1600" dirty="0" smtClean="0"/>
              <a:t>Information-as-a-service </a:t>
            </a:r>
            <a:endParaRPr lang="fr-FR" sz="1600" dirty="0"/>
          </a:p>
          <a:p>
            <a:pPr algn="ctr"/>
            <a:r>
              <a:rPr lang="fr-FR" sz="1600" dirty="0" err="1" smtClean="0"/>
              <a:t>Process</a:t>
            </a:r>
            <a:r>
              <a:rPr lang="fr-FR" sz="1600" dirty="0" smtClean="0"/>
              <a:t>-as-a-service </a:t>
            </a:r>
            <a:endParaRPr lang="fr-FR" sz="1600" dirty="0"/>
          </a:p>
          <a:p>
            <a:pPr algn="ctr"/>
            <a:r>
              <a:rPr lang="fr-FR" sz="1600" dirty="0" smtClean="0"/>
              <a:t>Application-as-a-service</a:t>
            </a:r>
          </a:p>
          <a:p>
            <a:pPr algn="ctr"/>
            <a:r>
              <a:rPr lang="en-US" sz="1600" dirty="0"/>
              <a:t>Integration-as-a-service </a:t>
            </a:r>
          </a:p>
          <a:p>
            <a:pPr algn="ctr"/>
            <a:r>
              <a:rPr lang="en-US" sz="1600" dirty="0" smtClean="0"/>
              <a:t>Security-as-a-service </a:t>
            </a:r>
            <a:endParaRPr lang="en-US" sz="1600" dirty="0"/>
          </a:p>
          <a:p>
            <a:pPr algn="ctr"/>
            <a:r>
              <a:rPr lang="en-US" sz="1600" dirty="0" err="1" smtClean="0"/>
              <a:t>Mgt</a:t>
            </a:r>
            <a:r>
              <a:rPr lang="en-US" sz="1600" dirty="0" smtClean="0"/>
              <a:t>/Governance-as-a-service </a:t>
            </a:r>
            <a:endParaRPr lang="en-US" sz="1600" dirty="0"/>
          </a:p>
          <a:p>
            <a:pPr algn="ctr"/>
            <a:r>
              <a:rPr lang="en-US" sz="1600" dirty="0" smtClean="0"/>
              <a:t>Testing-as-a-service </a:t>
            </a:r>
            <a:endParaRPr lang="en-US" sz="1600" dirty="0"/>
          </a:p>
          <a:p>
            <a:pPr lvl="0" algn="ctr"/>
            <a:r>
              <a:rPr lang="en-US" sz="1600" dirty="0" smtClean="0"/>
              <a:t>Network-as-a-Service</a:t>
            </a:r>
            <a:endParaRPr lang="fr-FR" sz="1600" dirty="0"/>
          </a:p>
          <a:p>
            <a:pPr lvl="0" algn="ctr"/>
            <a:r>
              <a:rPr lang="en-US" sz="1600" dirty="0" smtClean="0"/>
              <a:t>Testing-as-a-Service</a:t>
            </a:r>
            <a:endParaRPr lang="en-US" sz="1600" dirty="0" smtClean="0"/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20" name="Picture 1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7" descr="GATEWAYBAR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8" name="Picture 19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1"/>
              <p:cNvPicPr preferRelativeResize="0"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2" descr="drreview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360955" y="2532205"/>
            <a:ext cx="1154145" cy="13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 err="1"/>
              <a:t>SaaS</a:t>
            </a:r>
            <a:endParaRPr lang="en-US" sz="2000" b="1" dirty="0"/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 err="1"/>
              <a:t>PaaS</a:t>
            </a:r>
            <a:endParaRPr lang="en-US" sz="2000" b="1" dirty="0"/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 err="1" smtClean="0"/>
              <a:t>IaaS</a:t>
            </a:r>
            <a:endParaRPr lang="en-US" sz="2000" b="1" dirty="0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-26988"/>
            <a:ext cx="7772400" cy="609601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Cloud </a:t>
            </a: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Computing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04302"/>
      </p:ext>
    </p:extLst>
  </p:cSld>
  <p:clrMapOvr>
    <a:masterClrMapping/>
  </p:clrMapOvr>
  <p:transition spd="slow" advTm="39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-26988"/>
            <a:ext cx="7772400" cy="609601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Cloud </a:t>
            </a: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Computing</a:t>
            </a: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evolution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8139112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571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SaaS</a:t>
            </a:r>
            <a:r>
              <a:rPr 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, </a:t>
            </a: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PaaS</a:t>
            </a:r>
            <a:r>
              <a:rPr lang="fr-FR" sz="2800" b="1" kern="1200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and </a:t>
            </a: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Iaas</a:t>
            </a: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 applications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91090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9036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NIST </a:t>
            </a:r>
            <a:r>
              <a:rPr lang="fr-FR" sz="2800" b="1" kern="1200" dirty="0">
                <a:solidFill>
                  <a:schemeClr val="accent2"/>
                </a:solidFill>
              </a:rPr>
              <a:t>Cloud </a:t>
            </a:r>
            <a:r>
              <a:rPr lang="fr-FR" sz="2800" b="1" kern="1200" dirty="0" err="1">
                <a:solidFill>
                  <a:schemeClr val="accent2"/>
                </a:solidFill>
              </a:rPr>
              <a:t>Computing</a:t>
            </a:r>
            <a:r>
              <a:rPr lang="fr-FR" sz="2800" b="1" kern="1200" dirty="0">
                <a:solidFill>
                  <a:schemeClr val="accent2"/>
                </a:solidFill>
              </a:rPr>
              <a:t> </a:t>
            </a: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perspective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25538"/>
            <a:ext cx="849312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0198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142162" cy="649287"/>
          </a:xfrm>
        </p:spPr>
        <p:txBody>
          <a:bodyPr/>
          <a:lstStyle/>
          <a:p>
            <a:pPr>
              <a:defRPr/>
            </a:pPr>
            <a:r>
              <a:rPr lang="en-US" sz="2800" b="1" kern="1200" dirty="0">
                <a:solidFill>
                  <a:schemeClr val="accent2"/>
                </a:solidFill>
                <a:ea typeface="+mn-ea"/>
                <a:cs typeface="+mn-cs"/>
              </a:rPr>
              <a:t>Cloud characteristics</a:t>
            </a:r>
            <a:endParaRPr lang="hu-HU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733425" y="1341438"/>
          <a:ext cx="8231188" cy="370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797"/>
                <a:gridCol w="2057797"/>
                <a:gridCol w="2057797"/>
                <a:gridCol w="2057797"/>
              </a:tblGrid>
              <a:tr h="3594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Technology</a:t>
                      </a:r>
                      <a:endParaRPr lang="hu-H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Business</a:t>
                      </a:r>
                      <a:endParaRPr lang="hu-H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Social / Legal</a:t>
                      </a:r>
                      <a:endParaRPr lang="hu-H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Other</a:t>
                      </a:r>
                      <a:endParaRPr lang="hu-H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82945" marR="82945" marT="41477" marB="41477"/>
                </a:tc>
              </a:tr>
              <a:tr h="63597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Elasticity</a:t>
                      </a:r>
                      <a:r>
                        <a:rPr lang="en-US" sz="1800" dirty="0" smtClean="0"/>
                        <a:t> / Scalability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Outsourcing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Security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Multi-tenancy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45" marR="82945" marT="41477" marB="41477"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Virtualization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Pay per use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Provenance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Ease of Use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</a:tr>
              <a:tr h="6359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Agility &amp; adaptability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utilization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Privacy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Energy efficiency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</a:tr>
              <a:tr h="635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 Management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 efficiency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Reliability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Accounting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</a:tr>
              <a:tr h="3594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Programmability</a:t>
                      </a:r>
                      <a:endParaRPr lang="hu-HU" sz="1800" dirty="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82945" marR="82945" marT="41477" marB="41477"/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82945" marR="82945" marT="41477" marB="41477"/>
                </a:tc>
              </a:tr>
            </a:tbl>
          </a:graphicData>
        </a:graphic>
      </p:graphicFrame>
      <p:sp>
        <p:nvSpPr>
          <p:cNvPr id="9266" name="Rectangle 1"/>
          <p:cNvSpPr>
            <a:spLocks noChangeArrowheads="1"/>
          </p:cNvSpPr>
          <p:nvPr/>
        </p:nvSpPr>
        <p:spPr bwMode="auto">
          <a:xfrm>
            <a:off x="722313" y="5589588"/>
            <a:ext cx="8313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hu-HU" sz="1800"/>
              <a:t>K</a:t>
            </a:r>
            <a:r>
              <a:rPr lang="en-US" sz="1800"/>
              <a:t>. Jeffery and B. Neidecker-Lutz: „</a:t>
            </a:r>
            <a:r>
              <a:rPr lang="hu-HU" sz="1800"/>
              <a:t>Advances in Clouds –</a:t>
            </a:r>
            <a:r>
              <a:rPr lang="en-US" sz="1800"/>
              <a:t> Research in Future Cloud Computing</a:t>
            </a:r>
            <a:r>
              <a:rPr lang="ja-JP" altLang="en-US" sz="1800">
                <a:ea typeface="ＭＳ Ｐゴシック" charset="-128"/>
              </a:rPr>
              <a:t>”</a:t>
            </a:r>
            <a:r>
              <a:rPr lang="en-US" altLang="ja-JP" sz="1800">
                <a:ea typeface="ＭＳ Ｐゴシック" charset="-128"/>
              </a:rPr>
              <a:t>. Expert Group Report, 2012.</a:t>
            </a:r>
            <a:endParaRPr lang="en-US" sz="1800"/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9" name="Picture 12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7" descr="GATEWAYBARR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7" name="Picture 19"/>
              <p:cNvPicPr preferRelativeResize="0"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1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2" descr="drreview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9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Identified</a:t>
            </a: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fr-FR" sz="2800" b="1" kern="1200" dirty="0" err="1" smtClean="0">
                <a:solidFill>
                  <a:schemeClr val="accent2"/>
                </a:solidFill>
                <a:ea typeface="+mn-ea"/>
                <a:cs typeface="+mn-cs"/>
              </a:rPr>
              <a:t>risks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50872"/>
            <a:ext cx="73691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4128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chemeClr val="accent2"/>
                </a:solidFill>
                <a:ea typeface="+mn-ea"/>
                <a:cs typeface="+mn-cs"/>
              </a:rPr>
              <a:t>Challenges (1)</a:t>
            </a:r>
            <a:endParaRPr lang="fr-FR" sz="2800" b="1" kern="12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4300" y="561512"/>
            <a:ext cx="503238" cy="5319713"/>
            <a:chOff x="96" y="240"/>
            <a:chExt cx="317" cy="3351"/>
          </a:xfrm>
        </p:grpSpPr>
        <p:pic>
          <p:nvPicPr>
            <p:cNvPr id="18" name="Picture 1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" b="7964"/>
            <a:stretch>
              <a:fillRect/>
            </a:stretch>
          </p:blipFill>
          <p:spPr bwMode="auto">
            <a:xfrm>
              <a:off x="96" y="2913"/>
              <a:ext cx="3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BrainLab mur d'images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" r="5334"/>
            <a:stretch>
              <a:fillRect/>
            </a:stretch>
          </p:blipFill>
          <p:spPr bwMode="auto">
            <a:xfrm>
              <a:off x="96" y="3216"/>
              <a:ext cx="31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53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31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84"/>
              <a:ext cx="3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7" descr="GATEWAYBAR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"/>
            <a:stretch>
              <a:fillRect/>
            </a:stretch>
          </p:blipFill>
          <p:spPr bwMode="auto">
            <a:xfrm>
              <a:off x="96" y="2640"/>
              <a:ext cx="31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96" y="1183"/>
              <a:ext cx="317" cy="1121"/>
              <a:chOff x="96" y="1296"/>
              <a:chExt cx="317" cy="1082"/>
            </a:xfrm>
          </p:grpSpPr>
          <p:pic>
            <p:nvPicPr>
              <p:cNvPr id="26" name="Picture 19"/>
              <p:cNvPicPr preferRelativeResize="0"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87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584"/>
                <a:ext cx="317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1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296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2" descr="drreview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60"/>
                <a:ext cx="317" cy="21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04"/>
              <a:ext cx="31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617538" y="1058400"/>
            <a:ext cx="8069262" cy="474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fr-FR" altLang="fr-FR" sz="2000" b="1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6666"/>
                </a:solidFill>
              </a:rPr>
              <a:t>Cloud Computing Models, Architectures, and </a:t>
            </a:r>
            <a:r>
              <a:rPr lang="en-US" sz="2400" dirty="0" smtClean="0">
                <a:solidFill>
                  <a:srgbClr val="006666"/>
                </a:solidFill>
              </a:rPr>
              <a:t>Platforms</a:t>
            </a:r>
          </a:p>
          <a:p>
            <a:pPr>
              <a:lnSpc>
                <a:spcPct val="80000"/>
              </a:lnSpc>
            </a:pPr>
            <a:endParaRPr lang="fr-FR" sz="2400" dirty="0">
              <a:solidFill>
                <a:srgbClr val="00666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b="1" dirty="0"/>
              <a:t>Resource management, provisioning, and migration</a:t>
            </a:r>
            <a:endParaRPr lang="fr-FR" sz="2000" b="1" dirty="0"/>
          </a:p>
          <a:p>
            <a:pPr lvl="1">
              <a:lnSpc>
                <a:spcPct val="80000"/>
              </a:lnSpc>
            </a:pPr>
            <a:r>
              <a:rPr lang="en-US" sz="2000" b="1" dirty="0"/>
              <a:t>D</a:t>
            </a:r>
            <a:r>
              <a:rPr lang="en-US" sz="2000" b="1" dirty="0" smtClean="0"/>
              <a:t>ata/streams </a:t>
            </a:r>
            <a:r>
              <a:rPr lang="en-US" sz="2000" b="1" dirty="0"/>
              <a:t>and </a:t>
            </a:r>
            <a:r>
              <a:rPr lang="en-US" sz="2000" b="1" dirty="0" smtClean="0"/>
              <a:t>associated retrieval/processing </a:t>
            </a:r>
            <a:r>
              <a:rPr lang="en-US" sz="2000" b="1" dirty="0"/>
              <a:t>techniques</a:t>
            </a:r>
            <a:endParaRPr lang="fr-FR" sz="2000" b="1" dirty="0"/>
          </a:p>
          <a:p>
            <a:pPr lvl="1">
              <a:lnSpc>
                <a:spcPct val="80000"/>
              </a:lnSpc>
            </a:pPr>
            <a:r>
              <a:rPr lang="en-US" sz="2000" b="1" dirty="0"/>
              <a:t>Security architectures, policy </a:t>
            </a:r>
            <a:r>
              <a:rPr lang="en-US" sz="2000" b="1" dirty="0" smtClean="0"/>
              <a:t>enforcement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Secrecy</a:t>
            </a:r>
            <a:r>
              <a:rPr lang="en-US" sz="2000" b="1" dirty="0"/>
              <a:t>, privacy, authentication, and integrity</a:t>
            </a:r>
            <a:endParaRPr lang="fr-FR" sz="2000" b="1" dirty="0"/>
          </a:p>
          <a:p>
            <a:pPr lvl="1">
              <a:lnSpc>
                <a:spcPct val="80000"/>
              </a:lnSpc>
            </a:pPr>
            <a:r>
              <a:rPr lang="en-US" sz="2000" b="1" dirty="0"/>
              <a:t>Content delivery, transferring, and </a:t>
            </a:r>
            <a:r>
              <a:rPr lang="en-US" sz="2000" b="1" dirty="0" smtClean="0"/>
              <a:t>migration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Service </a:t>
            </a:r>
            <a:r>
              <a:rPr lang="en-US" sz="2000" b="1" dirty="0" smtClean="0"/>
              <a:t>models</a:t>
            </a:r>
            <a:endParaRPr lang="fr-FR" sz="2000" b="1" dirty="0"/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User-oriented </a:t>
            </a:r>
            <a:r>
              <a:rPr lang="en-US" sz="2000" b="1" dirty="0"/>
              <a:t>(community, private/public, ad-hoc clouds)</a:t>
            </a:r>
            <a:endParaRPr lang="fr-FR" sz="2000" b="1" dirty="0"/>
          </a:p>
          <a:p>
            <a:pPr lvl="1">
              <a:lnSpc>
                <a:spcPct val="80000"/>
              </a:lnSpc>
            </a:pPr>
            <a:r>
              <a:rPr lang="en-US" sz="2000" b="1" dirty="0"/>
              <a:t>Crowd collaborating models and associated </a:t>
            </a:r>
            <a:r>
              <a:rPr lang="en-US" sz="2000" b="1" dirty="0" smtClean="0"/>
              <a:t>platforms</a:t>
            </a:r>
          </a:p>
          <a:p>
            <a:pPr lvl="1">
              <a:lnSpc>
                <a:spcPct val="80000"/>
              </a:lnSpc>
            </a:pPr>
            <a:r>
              <a:rPr lang="en-US" sz="2000" b="1" dirty="0"/>
              <a:t>Green </a:t>
            </a:r>
            <a:r>
              <a:rPr lang="en-US" sz="2000" b="1" dirty="0" smtClean="0"/>
              <a:t>computing</a:t>
            </a:r>
            <a:endParaRPr lang="fr-FR" sz="2000" b="1" dirty="0"/>
          </a:p>
          <a:p>
            <a:pPr lvl="1">
              <a:lnSpc>
                <a:spcPct val="80000"/>
              </a:lnSpc>
            </a:pPr>
            <a:endParaRPr lang="fr-FR" altLang="fr-FR" sz="2000" b="1" dirty="0" smtClean="0"/>
          </a:p>
          <a:p>
            <a:pPr lvl="1">
              <a:lnSpc>
                <a:spcPct val="80000"/>
              </a:lnSpc>
            </a:pP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63496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C601628F274DB024714CA5F9B57C" ma:contentTypeVersion="1" ma:contentTypeDescription="Create a new document." ma:contentTypeScope="" ma:versionID="7523a6281febf06c3664e99369f16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4B4D5E-88FA-4CB9-9847-61CB7F719E33}"/>
</file>

<file path=customXml/itemProps2.xml><?xml version="1.0" encoding="utf-8"?>
<ds:datastoreItem xmlns:ds="http://schemas.openxmlformats.org/officeDocument/2006/customXml" ds:itemID="{5B64EB1C-8CE4-476C-A770-C01EE5BB4038}"/>
</file>

<file path=customXml/itemProps3.xml><?xml version="1.0" encoding="utf-8"?>
<ds:datastoreItem xmlns:ds="http://schemas.openxmlformats.org/officeDocument/2006/customXml" ds:itemID="{3215F3BB-E69A-4379-8A25-39E1972B4525}"/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893</Words>
  <Application>Microsoft Office PowerPoint</Application>
  <PresentationFormat>Affichage à l'écran (4:3)</PresentationFormat>
  <Paragraphs>214</Paragraphs>
  <Slides>26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Office Theme</vt:lpstr>
      <vt:lpstr>3rd SG13 Regional Workshop for Africa on “ITU-T Standardization Challenges for Developing Countries Working for a Connected Africa”  (Livingstone, Zambia, 23-24 February 2015)</vt:lpstr>
      <vt:lpstr>Présentation PowerPoint</vt:lpstr>
      <vt:lpstr>Cloud Computing</vt:lpstr>
      <vt:lpstr>Cloud Computing evolution</vt:lpstr>
      <vt:lpstr>SaaS, PaaS and Iaas applications</vt:lpstr>
      <vt:lpstr>NIST Cloud Computing perspective</vt:lpstr>
      <vt:lpstr>Cloud characteristics</vt:lpstr>
      <vt:lpstr>Identified risks</vt:lpstr>
      <vt:lpstr>Challenges (1)</vt:lpstr>
      <vt:lpstr>Challenges (2)</vt:lpstr>
      <vt:lpstr>Challenges (3)</vt:lpstr>
      <vt:lpstr>Challenges (4)</vt:lpstr>
      <vt:lpstr>Challenges (5)</vt:lpstr>
      <vt:lpstr>Présentation PowerPoint</vt:lpstr>
      <vt:lpstr>Big Data</vt:lpstr>
      <vt:lpstr>Big Data Landscape …</vt:lpstr>
      <vt:lpstr>Big Data Use Cases (IBM)</vt:lpstr>
      <vt:lpstr>Big Data Adoption Today (Source: Gartner Sept 2013)</vt:lpstr>
      <vt:lpstr>An Abundance of Technologies …</vt:lpstr>
      <vt:lpstr>Big Data Technologies …</vt:lpstr>
      <vt:lpstr>Big impact of Big Data</vt:lpstr>
      <vt:lpstr>Big impact of Big Data</vt:lpstr>
      <vt:lpstr>Challenges (1)</vt:lpstr>
      <vt:lpstr>Challenges (2)</vt:lpstr>
      <vt:lpstr>Challenges (3)</vt:lpstr>
      <vt:lpstr>Cloud Computing and Big Data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FAB</cp:lastModifiedBy>
  <cp:revision>110</cp:revision>
  <cp:lastPrinted>2015-01-19T16:17:40Z</cp:lastPrinted>
  <dcterms:created xsi:type="dcterms:W3CDTF">2014-09-01T15:38:30Z</dcterms:created>
  <dcterms:modified xsi:type="dcterms:W3CDTF">2015-02-23T16:30:03Z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0x010100DA79C601628F274DB024714CA5F9B57C</vt:lpwstr>
  </property>
</Properties>
</file>