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1" r:id="rId2"/>
    <p:sldId id="336" r:id="rId3"/>
    <p:sldId id="307" r:id="rId4"/>
    <p:sldId id="341" r:id="rId5"/>
    <p:sldId id="345" r:id="rId6"/>
    <p:sldId id="344" r:id="rId7"/>
    <p:sldId id="310" r:id="rId8"/>
    <p:sldId id="319" r:id="rId9"/>
    <p:sldId id="325" r:id="rId10"/>
    <p:sldId id="326" r:id="rId11"/>
    <p:sldId id="328" r:id="rId12"/>
    <p:sldId id="329" r:id="rId13"/>
    <p:sldId id="330" r:id="rId14"/>
    <p:sldId id="333" r:id="rId15"/>
    <p:sldId id="334" r:id="rId16"/>
    <p:sldId id="335" r:id="rId17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746" autoAdjust="0"/>
    <p:restoredTop sz="94660"/>
  </p:normalViewPr>
  <p:slideViewPr>
    <p:cSldViewPr snapToGrid="0" snapToObjects="1" showGuides="1">
      <p:cViewPr varScale="1">
        <p:scale>
          <a:sx n="88" d="100"/>
          <a:sy n="88" d="100"/>
        </p:scale>
        <p:origin x="9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9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3458-52AD-4732-8CDD-1DD0811904F2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9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3D32-BE30-4FAD-8B4A-E63DFB82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4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6" y="5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933D4-F91A-4EA5-9A61-A67F16632459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91" y="3228979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56368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6" y="645636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CFA5-82D6-4FAA-AC71-4FE3398F1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79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2765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77311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77311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77311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77311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algn="ctr" defTabSz="77311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algn="ctr" defTabSz="77311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algn="ctr" defTabSz="77311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algn="ctr" defTabSz="77311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fld id="{7A0665D5-FC98-4691-8F8A-81BA7355B5EF}" type="slidenum">
              <a:rPr lang="en-US" altLang="ko-KR" sz="1000">
                <a:latin typeface="Arial" panose="020B0604020202020204" pitchFamily="34" charset="0"/>
              </a:rPr>
              <a:pPr/>
              <a:t>2</a:t>
            </a:fld>
            <a:endParaRPr lang="en-US" altLang="ko-KR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56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3482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77311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77311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77311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77311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algn="ctr" defTabSz="77311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algn="ctr" defTabSz="77311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algn="ctr" defTabSz="77311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algn="ctr" defTabSz="77311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fld id="{BD6DC0DF-271C-4472-94E6-D402D9E83229}" type="slidenum">
              <a:rPr lang="en-US" altLang="ko-KR" sz="1000">
                <a:latin typeface="Arial" panose="020B0604020202020204" pitchFamily="34" charset="0"/>
              </a:rPr>
              <a:pPr/>
              <a:t>4</a:t>
            </a:fld>
            <a:endParaRPr lang="en-US" altLang="ko-KR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3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3584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77311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77311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77311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77311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algn="ctr" defTabSz="77311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algn="ctr" defTabSz="77311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algn="ctr" defTabSz="77311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algn="ctr" defTabSz="77311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fld id="{1DFBD2E7-1B0B-4D3A-BFD5-9D127C99D398}" type="slidenum">
              <a:rPr lang="en-US" altLang="ko-KR" sz="1000">
                <a:latin typeface="Arial" panose="020B0604020202020204" pitchFamily="34" charset="0"/>
              </a:rPr>
              <a:pPr/>
              <a:t>9</a:t>
            </a:fld>
            <a:endParaRPr lang="en-US" altLang="ko-KR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267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77311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77311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77311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77311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algn="ctr" defTabSz="77311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algn="ctr" defTabSz="77311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algn="ctr" defTabSz="77311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algn="ctr" defTabSz="77311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fld id="{A8E8D870-4A6C-4CDD-8C78-93939CDE0360}" type="slidenum">
              <a:rPr lang="en-US" altLang="ko-KR" sz="1000">
                <a:latin typeface="Arial" panose="020B0604020202020204" pitchFamily="34" charset="0"/>
              </a:rPr>
              <a:pPr/>
              <a:t>14</a:t>
            </a:fld>
            <a:endParaRPr lang="en-US" altLang="ko-KR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583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 userDrawn="1"/>
        </p:nvSpPr>
        <p:spPr>
          <a:xfrm>
            <a:off x="3505200" y="62029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Visio_2003-2010____1.vsd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5522"/>
            <a:ext cx="8229600" cy="182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SG13 Regional Workshop for Africa on “ITU-T Standardization Challenges for Developing Countries Working for a Connected Africa” </a:t>
            </a:r>
            <a:br>
              <a:rPr lang="en-US" sz="2800" dirty="0" smtClean="0"/>
            </a:br>
            <a:r>
              <a:rPr lang="en-US" sz="2400" dirty="0" smtClean="0"/>
              <a:t>(Livingstone, Zambia, 23-24 February 2015)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451886"/>
            <a:ext cx="8229600" cy="320243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GB" sz="16000" b="1" dirty="0" smtClean="0"/>
              <a:t>Challenges </a:t>
            </a:r>
            <a:r>
              <a:rPr lang="en-GB" sz="16000" b="1" dirty="0"/>
              <a:t>for Standardization on Cloud Computing and Big Data considering the Internet of </a:t>
            </a:r>
            <a:r>
              <a:rPr lang="en-GB" sz="16000" b="1" dirty="0" smtClean="0"/>
              <a:t>Things</a:t>
            </a:r>
            <a:endParaRPr lang="en-US" sz="16000" b="1" dirty="0"/>
          </a:p>
          <a:p>
            <a:pPr marL="0" indent="0" algn="ctr">
              <a:buNone/>
            </a:pPr>
            <a:endParaRPr lang="en-US" sz="12800" b="1" dirty="0" smtClean="0"/>
          </a:p>
          <a:p>
            <a:pPr marL="0" indent="0" algn="ctr">
              <a:buNone/>
            </a:pPr>
            <a:r>
              <a:rPr lang="en-US" sz="12800" b="1" dirty="0" smtClean="0"/>
              <a:t>Gyu Myoung Lee,</a:t>
            </a:r>
            <a:endParaRPr lang="en-US" sz="12800" b="1" dirty="0"/>
          </a:p>
          <a:p>
            <a:pPr marL="0" indent="0" algn="ctr">
              <a:buNone/>
            </a:pPr>
            <a:r>
              <a:rPr lang="en-US" sz="12800" b="1" dirty="0" smtClean="0"/>
              <a:t>Q11/13 &amp; Q16/13 Rapporteur, </a:t>
            </a:r>
          </a:p>
          <a:p>
            <a:pPr marL="0" indent="0" algn="ctr">
              <a:buNone/>
            </a:pPr>
            <a:r>
              <a:rPr lang="en-US" sz="12800" b="1" dirty="0" smtClean="0"/>
              <a:t>LJMU(KAIST), gmlee@kaist.ac.kr</a:t>
            </a:r>
            <a:endParaRPr lang="en-US" sz="12800" b="1" dirty="0"/>
          </a:p>
          <a:p>
            <a:pPr marL="0" indent="0" algn="ctr">
              <a:buNone/>
            </a:pPr>
            <a:endParaRPr lang="en-US" sz="16000" b="1" i="1" dirty="0"/>
          </a:p>
          <a:p>
            <a:pPr marL="0" indent="0" algn="ctr">
              <a:buNone/>
            </a:pPr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43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Integration of Clouds and the </a:t>
            </a:r>
            <a:r>
              <a:rPr lang="en-US" altLang="ko-KR" dirty="0" err="1" smtClean="0"/>
              <a:t>IoT</a:t>
            </a:r>
            <a:endParaRPr lang="ko-KR" altLang="en-US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7008" y="1619251"/>
            <a:ext cx="7772400" cy="442839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ko-KR" dirty="0" smtClean="0"/>
              <a:t>Combining clouds and the </a:t>
            </a:r>
            <a:r>
              <a:rPr lang="en-US" altLang="ko-KR" dirty="0" err="1" smtClean="0"/>
              <a:t>IoT</a:t>
            </a:r>
            <a:endParaRPr lang="en-US" altLang="ko-KR" dirty="0" smtClean="0"/>
          </a:p>
          <a:p>
            <a:pPr lvl="1">
              <a:defRPr/>
            </a:pPr>
            <a:r>
              <a:rPr lang="en-US" altLang="ko-KR" dirty="0" smtClean="0"/>
              <a:t>To </a:t>
            </a:r>
            <a:r>
              <a:rPr lang="en-US" altLang="ko-KR" dirty="0"/>
              <a:t>support required resources to increasing heterogamous </a:t>
            </a:r>
            <a:r>
              <a:rPr lang="en-US" altLang="ko-KR" dirty="0" smtClean="0"/>
              <a:t>objects </a:t>
            </a:r>
          </a:p>
          <a:p>
            <a:pPr lvl="1">
              <a:defRPr/>
            </a:pPr>
            <a:r>
              <a:rPr lang="en-US" altLang="ko-KR" dirty="0" smtClean="0"/>
              <a:t>To meet the dynamic computational needs of environmental applications with existing sensor network technologies</a:t>
            </a:r>
          </a:p>
          <a:p>
            <a:pPr>
              <a:defRPr/>
            </a:pPr>
            <a:r>
              <a:rPr lang="en-US" altLang="ko-KR" dirty="0" smtClean="0"/>
              <a:t>Benefits</a:t>
            </a:r>
          </a:p>
          <a:p>
            <a:pPr lvl="1">
              <a:defRPr/>
            </a:pPr>
            <a:r>
              <a:rPr lang="en-US" altLang="ko-KR" dirty="0" smtClean="0"/>
              <a:t>The </a:t>
            </a:r>
            <a:r>
              <a:rPr lang="en-US" altLang="ko-KR" dirty="0"/>
              <a:t>cloud can work on behalf of the object for increasing availability, maintaining performance and scalability. </a:t>
            </a:r>
            <a:endParaRPr lang="en-US" altLang="ko-KR" dirty="0" smtClean="0"/>
          </a:p>
          <a:p>
            <a:pPr lvl="1">
              <a:defRPr/>
            </a:pPr>
            <a:r>
              <a:rPr lang="en-US" altLang="ko-KR" dirty="0" smtClean="0"/>
              <a:t>The </a:t>
            </a:r>
            <a:r>
              <a:rPr lang="en-US" altLang="ko-KR" dirty="0"/>
              <a:t>cloud can support resource continuity so that objects move freely changing access technologies while using resources from the same cloud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809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mtClean="0"/>
              <a:t>Key features of clouds to support the IoT</a:t>
            </a:r>
            <a:endParaRPr lang="ko-KR" altLang="en-US" smtClean="0"/>
          </a:p>
        </p:txBody>
      </p:sp>
      <p:sp>
        <p:nvSpPr>
          <p:cNvPr id="17411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Several features available in clouds are requirements of </a:t>
            </a:r>
            <a:r>
              <a:rPr lang="en-US" altLang="ko-KR" dirty="0" smtClean="0">
                <a:solidFill>
                  <a:srgbClr val="FF0000"/>
                </a:solidFill>
              </a:rPr>
              <a:t>resource-constrained objects</a:t>
            </a:r>
          </a:p>
          <a:p>
            <a:pPr lvl="1"/>
            <a:r>
              <a:rPr lang="en-US" altLang="ko-KR" dirty="0" smtClean="0"/>
              <a:t>Flexibility of resource allocation </a:t>
            </a:r>
            <a:endParaRPr lang="ko-KR" altLang="ko-KR" smtClean="0"/>
          </a:p>
          <a:p>
            <a:pPr lvl="1"/>
            <a:r>
              <a:rPr lang="en-US" altLang="ko-KR" dirty="0" smtClean="0"/>
              <a:t>More intelligent applications </a:t>
            </a:r>
            <a:endParaRPr lang="ko-KR" altLang="ko-KR" smtClean="0"/>
          </a:p>
          <a:p>
            <a:pPr lvl="1"/>
            <a:r>
              <a:rPr lang="en-US" altLang="ko-KR" dirty="0" smtClean="0"/>
              <a:t>Energy saving </a:t>
            </a:r>
            <a:endParaRPr lang="ko-KR" altLang="ko-KR" smtClean="0"/>
          </a:p>
          <a:p>
            <a:pPr lvl="1"/>
            <a:r>
              <a:rPr lang="en-US" altLang="ko-KR" dirty="0" smtClean="0"/>
              <a:t>No on-site infrastructure </a:t>
            </a:r>
            <a:endParaRPr lang="ko-KR" altLang="ko-KR" smtClean="0"/>
          </a:p>
          <a:p>
            <a:pPr lvl="1"/>
            <a:r>
              <a:rPr lang="en-US" altLang="ko-KR" dirty="0" smtClean="0"/>
              <a:t>Heterogeneity of the smart environment</a:t>
            </a:r>
          </a:p>
          <a:p>
            <a:pPr lvl="1"/>
            <a:r>
              <a:rPr lang="en-US" altLang="ko-KR" dirty="0" smtClean="0"/>
              <a:t>Scalability and agility </a:t>
            </a:r>
            <a:endParaRPr lang="ko-KR" altLang="ko-KR" smtClean="0"/>
          </a:p>
          <a:p>
            <a:pPr lvl="1"/>
            <a:r>
              <a:rPr lang="en-US" altLang="ko-KR" dirty="0" smtClean="0"/>
              <a:t>Virtualization</a:t>
            </a:r>
            <a:endParaRPr lang="ko-KR" altLang="ko-KR" smtClean="0"/>
          </a:p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942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 dirty="0" smtClean="0"/>
              <a:t>A conceptual diagram for the cloud-based Internet of Things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365131" y="3534508"/>
            <a:ext cx="2839915" cy="36048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1662"/>
          </a:p>
        </p:txBody>
      </p:sp>
      <p:grpSp>
        <p:nvGrpSpPr>
          <p:cNvPr id="18437" name="Group 8"/>
          <p:cNvGrpSpPr>
            <a:grpSpLocks noChangeAspect="1"/>
          </p:cNvGrpSpPr>
          <p:nvPr/>
        </p:nvGrpSpPr>
        <p:grpSpPr bwMode="auto">
          <a:xfrm>
            <a:off x="1925516" y="1859581"/>
            <a:ext cx="5388220" cy="4004889"/>
            <a:chOff x="1092" y="924"/>
            <a:chExt cx="3899" cy="2898"/>
          </a:xfrm>
        </p:grpSpPr>
        <p:sp>
          <p:nvSpPr>
            <p:cNvPr id="4" name="AutoShape 7"/>
            <p:cNvSpPr>
              <a:spLocks noChangeAspect="1" noChangeArrowheads="1" noTextEdit="1"/>
            </p:cNvSpPr>
            <p:nvPr/>
          </p:nvSpPr>
          <p:spPr bwMode="auto">
            <a:xfrm>
              <a:off x="1092" y="924"/>
              <a:ext cx="3899" cy="2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ko-KR" altLang="en-US" sz="1662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1097" y="1401"/>
              <a:ext cx="2955" cy="1225"/>
            </a:xfrm>
            <a:custGeom>
              <a:avLst/>
              <a:gdLst>
                <a:gd name="T0" fmla="*/ 0 w 9920"/>
                <a:gd name="T1" fmla="*/ 686 h 4112"/>
                <a:gd name="T2" fmla="*/ 686 w 9920"/>
                <a:gd name="T3" fmla="*/ 0 h 4112"/>
                <a:gd name="T4" fmla="*/ 686 w 9920"/>
                <a:gd name="T5" fmla="*/ 0 h 4112"/>
                <a:gd name="T6" fmla="*/ 686 w 9920"/>
                <a:gd name="T7" fmla="*/ 0 h 4112"/>
                <a:gd name="T8" fmla="*/ 9235 w 9920"/>
                <a:gd name="T9" fmla="*/ 0 h 4112"/>
                <a:gd name="T10" fmla="*/ 9235 w 9920"/>
                <a:gd name="T11" fmla="*/ 0 h 4112"/>
                <a:gd name="T12" fmla="*/ 9920 w 9920"/>
                <a:gd name="T13" fmla="*/ 686 h 4112"/>
                <a:gd name="T14" fmla="*/ 9920 w 9920"/>
                <a:gd name="T15" fmla="*/ 686 h 4112"/>
                <a:gd name="T16" fmla="*/ 9920 w 9920"/>
                <a:gd name="T17" fmla="*/ 686 h 4112"/>
                <a:gd name="T18" fmla="*/ 9920 w 9920"/>
                <a:gd name="T19" fmla="*/ 3427 h 4112"/>
                <a:gd name="T20" fmla="*/ 9920 w 9920"/>
                <a:gd name="T21" fmla="*/ 3427 h 4112"/>
                <a:gd name="T22" fmla="*/ 9235 w 9920"/>
                <a:gd name="T23" fmla="*/ 4112 h 4112"/>
                <a:gd name="T24" fmla="*/ 9235 w 9920"/>
                <a:gd name="T25" fmla="*/ 4112 h 4112"/>
                <a:gd name="T26" fmla="*/ 9235 w 9920"/>
                <a:gd name="T27" fmla="*/ 4112 h 4112"/>
                <a:gd name="T28" fmla="*/ 686 w 9920"/>
                <a:gd name="T29" fmla="*/ 4112 h 4112"/>
                <a:gd name="T30" fmla="*/ 686 w 9920"/>
                <a:gd name="T31" fmla="*/ 4112 h 4112"/>
                <a:gd name="T32" fmla="*/ 0 w 9920"/>
                <a:gd name="T33" fmla="*/ 3427 h 4112"/>
                <a:gd name="T34" fmla="*/ 0 w 9920"/>
                <a:gd name="T35" fmla="*/ 3427 h 4112"/>
                <a:gd name="T36" fmla="*/ 0 w 9920"/>
                <a:gd name="T37" fmla="*/ 686 h 4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20" h="4112">
                  <a:moveTo>
                    <a:pt x="0" y="686"/>
                  </a:moveTo>
                  <a:cubicBezTo>
                    <a:pt x="0" y="307"/>
                    <a:pt x="307" y="0"/>
                    <a:pt x="686" y="0"/>
                  </a:cubicBezTo>
                  <a:cubicBezTo>
                    <a:pt x="686" y="0"/>
                    <a:pt x="686" y="0"/>
                    <a:pt x="686" y="0"/>
                  </a:cubicBezTo>
                  <a:lnTo>
                    <a:pt x="686" y="0"/>
                  </a:lnTo>
                  <a:lnTo>
                    <a:pt x="9235" y="0"/>
                  </a:lnTo>
                  <a:lnTo>
                    <a:pt x="9235" y="0"/>
                  </a:lnTo>
                  <a:cubicBezTo>
                    <a:pt x="9614" y="0"/>
                    <a:pt x="9920" y="307"/>
                    <a:pt x="9920" y="686"/>
                  </a:cubicBezTo>
                  <a:cubicBezTo>
                    <a:pt x="9920" y="686"/>
                    <a:pt x="9920" y="686"/>
                    <a:pt x="9920" y="686"/>
                  </a:cubicBezTo>
                  <a:lnTo>
                    <a:pt x="9920" y="686"/>
                  </a:lnTo>
                  <a:lnTo>
                    <a:pt x="9920" y="3427"/>
                  </a:lnTo>
                  <a:lnTo>
                    <a:pt x="9920" y="3427"/>
                  </a:lnTo>
                  <a:cubicBezTo>
                    <a:pt x="9920" y="3806"/>
                    <a:pt x="9614" y="4112"/>
                    <a:pt x="9235" y="4112"/>
                  </a:cubicBezTo>
                  <a:cubicBezTo>
                    <a:pt x="9235" y="4112"/>
                    <a:pt x="9235" y="4112"/>
                    <a:pt x="9235" y="4112"/>
                  </a:cubicBezTo>
                  <a:lnTo>
                    <a:pt x="9235" y="4112"/>
                  </a:lnTo>
                  <a:lnTo>
                    <a:pt x="686" y="4112"/>
                  </a:lnTo>
                  <a:lnTo>
                    <a:pt x="686" y="4112"/>
                  </a:lnTo>
                  <a:cubicBezTo>
                    <a:pt x="307" y="4112"/>
                    <a:pt x="0" y="3806"/>
                    <a:pt x="0" y="3427"/>
                  </a:cubicBezTo>
                  <a:cubicBezTo>
                    <a:pt x="0" y="3427"/>
                    <a:pt x="0" y="3427"/>
                    <a:pt x="0" y="3427"/>
                  </a:cubicBezTo>
                  <a:lnTo>
                    <a:pt x="0" y="686"/>
                  </a:lnTo>
                  <a:close/>
                </a:path>
              </a:pathLst>
            </a:custGeom>
            <a:solidFill>
              <a:srgbClr val="DBEEF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1662"/>
            </a:p>
          </p:txBody>
        </p:sp>
        <p:sp>
          <p:nvSpPr>
            <p:cNvPr id="7" name="Freeform 10"/>
            <p:cNvSpPr>
              <a:spLocks noEditPoints="1"/>
            </p:cNvSpPr>
            <p:nvPr/>
          </p:nvSpPr>
          <p:spPr bwMode="auto">
            <a:xfrm>
              <a:off x="1094" y="1398"/>
              <a:ext cx="2960" cy="1230"/>
            </a:xfrm>
            <a:custGeom>
              <a:avLst/>
              <a:gdLst>
                <a:gd name="T0" fmla="*/ 15 w 9936"/>
                <a:gd name="T1" fmla="*/ 555 h 4128"/>
                <a:gd name="T2" fmla="*/ 55 w 9936"/>
                <a:gd name="T3" fmla="*/ 424 h 4128"/>
                <a:gd name="T4" fmla="*/ 203 w 9936"/>
                <a:gd name="T5" fmla="*/ 204 h 4128"/>
                <a:gd name="T6" fmla="*/ 307 w 9936"/>
                <a:gd name="T7" fmla="*/ 118 h 4128"/>
                <a:gd name="T8" fmla="*/ 488 w 9936"/>
                <a:gd name="T9" fmla="*/ 32 h 4128"/>
                <a:gd name="T10" fmla="*/ 694 w 9936"/>
                <a:gd name="T11" fmla="*/ 0 h 4128"/>
                <a:gd name="T12" fmla="*/ 9383 w 9936"/>
                <a:gd name="T13" fmla="*/ 15 h 4128"/>
                <a:gd name="T14" fmla="*/ 9514 w 9936"/>
                <a:gd name="T15" fmla="*/ 55 h 4128"/>
                <a:gd name="T16" fmla="*/ 9734 w 9936"/>
                <a:gd name="T17" fmla="*/ 203 h 4128"/>
                <a:gd name="T18" fmla="*/ 9819 w 9936"/>
                <a:gd name="T19" fmla="*/ 307 h 4128"/>
                <a:gd name="T20" fmla="*/ 9905 w 9936"/>
                <a:gd name="T21" fmla="*/ 488 h 4128"/>
                <a:gd name="T22" fmla="*/ 9936 w 9936"/>
                <a:gd name="T23" fmla="*/ 694 h 4128"/>
                <a:gd name="T24" fmla="*/ 9922 w 9936"/>
                <a:gd name="T25" fmla="*/ 3575 h 4128"/>
                <a:gd name="T26" fmla="*/ 9882 w 9936"/>
                <a:gd name="T27" fmla="*/ 3706 h 4128"/>
                <a:gd name="T28" fmla="*/ 9735 w 9936"/>
                <a:gd name="T29" fmla="*/ 3926 h 4128"/>
                <a:gd name="T30" fmla="*/ 9630 w 9936"/>
                <a:gd name="T31" fmla="*/ 4011 h 4128"/>
                <a:gd name="T32" fmla="*/ 9450 w 9936"/>
                <a:gd name="T33" fmla="*/ 4097 h 4128"/>
                <a:gd name="T34" fmla="*/ 9244 w 9936"/>
                <a:gd name="T35" fmla="*/ 4128 h 4128"/>
                <a:gd name="T36" fmla="*/ 555 w 9936"/>
                <a:gd name="T37" fmla="*/ 4114 h 4128"/>
                <a:gd name="T38" fmla="*/ 424 w 9936"/>
                <a:gd name="T39" fmla="*/ 4074 h 4128"/>
                <a:gd name="T40" fmla="*/ 204 w 9936"/>
                <a:gd name="T41" fmla="*/ 3927 h 4128"/>
                <a:gd name="T42" fmla="*/ 118 w 9936"/>
                <a:gd name="T43" fmla="*/ 3822 h 4128"/>
                <a:gd name="T44" fmla="*/ 32 w 9936"/>
                <a:gd name="T45" fmla="*/ 3642 h 4128"/>
                <a:gd name="T46" fmla="*/ 0 w 9936"/>
                <a:gd name="T47" fmla="*/ 3436 h 4128"/>
                <a:gd name="T48" fmla="*/ 20 w 9936"/>
                <a:gd name="T49" fmla="*/ 3504 h 4128"/>
                <a:gd name="T50" fmla="*/ 70 w 9936"/>
                <a:gd name="T51" fmla="*/ 3700 h 4128"/>
                <a:gd name="T52" fmla="*/ 132 w 9936"/>
                <a:gd name="T53" fmla="*/ 3813 h 4128"/>
                <a:gd name="T54" fmla="*/ 316 w 9936"/>
                <a:gd name="T55" fmla="*/ 3997 h 4128"/>
                <a:gd name="T56" fmla="*/ 430 w 9936"/>
                <a:gd name="T57" fmla="*/ 4059 h 4128"/>
                <a:gd name="T58" fmla="*/ 625 w 9936"/>
                <a:gd name="T59" fmla="*/ 4108 h 4128"/>
                <a:gd name="T60" fmla="*/ 9312 w 9936"/>
                <a:gd name="T61" fmla="*/ 4109 h 4128"/>
                <a:gd name="T62" fmla="*/ 9508 w 9936"/>
                <a:gd name="T63" fmla="*/ 4059 h 4128"/>
                <a:gd name="T64" fmla="*/ 9621 w 9936"/>
                <a:gd name="T65" fmla="*/ 3997 h 4128"/>
                <a:gd name="T66" fmla="*/ 9805 w 9936"/>
                <a:gd name="T67" fmla="*/ 3813 h 4128"/>
                <a:gd name="T68" fmla="*/ 9867 w 9936"/>
                <a:gd name="T69" fmla="*/ 3700 h 4128"/>
                <a:gd name="T70" fmla="*/ 9916 w 9936"/>
                <a:gd name="T71" fmla="*/ 3505 h 4128"/>
                <a:gd name="T72" fmla="*/ 9917 w 9936"/>
                <a:gd name="T73" fmla="*/ 626 h 4128"/>
                <a:gd name="T74" fmla="*/ 9867 w 9936"/>
                <a:gd name="T75" fmla="*/ 430 h 4128"/>
                <a:gd name="T76" fmla="*/ 9805 w 9936"/>
                <a:gd name="T77" fmla="*/ 316 h 4128"/>
                <a:gd name="T78" fmla="*/ 9621 w 9936"/>
                <a:gd name="T79" fmla="*/ 132 h 4128"/>
                <a:gd name="T80" fmla="*/ 9508 w 9936"/>
                <a:gd name="T81" fmla="*/ 70 h 4128"/>
                <a:gd name="T82" fmla="*/ 9313 w 9936"/>
                <a:gd name="T83" fmla="*/ 20 h 4128"/>
                <a:gd name="T84" fmla="*/ 626 w 9936"/>
                <a:gd name="T85" fmla="*/ 20 h 4128"/>
                <a:gd name="T86" fmla="*/ 430 w 9936"/>
                <a:gd name="T87" fmla="*/ 70 h 4128"/>
                <a:gd name="T88" fmla="*/ 316 w 9936"/>
                <a:gd name="T89" fmla="*/ 132 h 4128"/>
                <a:gd name="T90" fmla="*/ 132 w 9936"/>
                <a:gd name="T91" fmla="*/ 316 h 4128"/>
                <a:gd name="T92" fmla="*/ 70 w 9936"/>
                <a:gd name="T93" fmla="*/ 430 h 4128"/>
                <a:gd name="T94" fmla="*/ 20 w 9936"/>
                <a:gd name="T95" fmla="*/ 625 h 4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936" h="4128">
                  <a:moveTo>
                    <a:pt x="0" y="694"/>
                  </a:moveTo>
                  <a:lnTo>
                    <a:pt x="4" y="624"/>
                  </a:lnTo>
                  <a:lnTo>
                    <a:pt x="15" y="555"/>
                  </a:lnTo>
                  <a:lnTo>
                    <a:pt x="32" y="488"/>
                  </a:lnTo>
                  <a:lnTo>
                    <a:pt x="55" y="425"/>
                  </a:lnTo>
                  <a:cubicBezTo>
                    <a:pt x="55" y="424"/>
                    <a:pt x="55" y="424"/>
                    <a:pt x="55" y="424"/>
                  </a:cubicBezTo>
                  <a:lnTo>
                    <a:pt x="118" y="307"/>
                  </a:lnTo>
                  <a:cubicBezTo>
                    <a:pt x="119" y="306"/>
                    <a:pt x="119" y="306"/>
                    <a:pt x="119" y="305"/>
                  </a:cubicBezTo>
                  <a:lnTo>
                    <a:pt x="203" y="204"/>
                  </a:lnTo>
                  <a:cubicBezTo>
                    <a:pt x="204" y="204"/>
                    <a:pt x="204" y="204"/>
                    <a:pt x="204" y="203"/>
                  </a:cubicBezTo>
                  <a:lnTo>
                    <a:pt x="305" y="119"/>
                  </a:lnTo>
                  <a:cubicBezTo>
                    <a:pt x="306" y="119"/>
                    <a:pt x="306" y="119"/>
                    <a:pt x="307" y="118"/>
                  </a:cubicBezTo>
                  <a:lnTo>
                    <a:pt x="424" y="55"/>
                  </a:lnTo>
                  <a:cubicBezTo>
                    <a:pt x="424" y="55"/>
                    <a:pt x="424" y="55"/>
                    <a:pt x="425" y="55"/>
                  </a:cubicBezTo>
                  <a:lnTo>
                    <a:pt x="488" y="32"/>
                  </a:lnTo>
                  <a:lnTo>
                    <a:pt x="554" y="15"/>
                  </a:lnTo>
                  <a:lnTo>
                    <a:pt x="623" y="5"/>
                  </a:lnTo>
                  <a:lnTo>
                    <a:pt x="694" y="0"/>
                  </a:lnTo>
                  <a:lnTo>
                    <a:pt x="9243" y="0"/>
                  </a:lnTo>
                  <a:lnTo>
                    <a:pt x="9314" y="4"/>
                  </a:lnTo>
                  <a:lnTo>
                    <a:pt x="9383" y="15"/>
                  </a:lnTo>
                  <a:lnTo>
                    <a:pt x="9449" y="32"/>
                  </a:lnTo>
                  <a:lnTo>
                    <a:pt x="9513" y="55"/>
                  </a:lnTo>
                  <a:cubicBezTo>
                    <a:pt x="9514" y="55"/>
                    <a:pt x="9514" y="55"/>
                    <a:pt x="9514" y="55"/>
                  </a:cubicBezTo>
                  <a:lnTo>
                    <a:pt x="9630" y="118"/>
                  </a:lnTo>
                  <a:cubicBezTo>
                    <a:pt x="9631" y="119"/>
                    <a:pt x="9631" y="119"/>
                    <a:pt x="9632" y="119"/>
                  </a:cubicBezTo>
                  <a:lnTo>
                    <a:pt x="9734" y="203"/>
                  </a:lnTo>
                  <a:cubicBezTo>
                    <a:pt x="9734" y="204"/>
                    <a:pt x="9734" y="204"/>
                    <a:pt x="9735" y="204"/>
                  </a:cubicBezTo>
                  <a:lnTo>
                    <a:pt x="9818" y="305"/>
                  </a:lnTo>
                  <a:cubicBezTo>
                    <a:pt x="9818" y="306"/>
                    <a:pt x="9818" y="306"/>
                    <a:pt x="9819" y="307"/>
                  </a:cubicBezTo>
                  <a:lnTo>
                    <a:pt x="9882" y="424"/>
                  </a:lnTo>
                  <a:cubicBezTo>
                    <a:pt x="9882" y="424"/>
                    <a:pt x="9882" y="424"/>
                    <a:pt x="9882" y="425"/>
                  </a:cubicBezTo>
                  <a:lnTo>
                    <a:pt x="9905" y="488"/>
                  </a:lnTo>
                  <a:lnTo>
                    <a:pt x="9922" y="554"/>
                  </a:lnTo>
                  <a:lnTo>
                    <a:pt x="9932" y="623"/>
                  </a:lnTo>
                  <a:lnTo>
                    <a:pt x="9936" y="694"/>
                  </a:lnTo>
                  <a:lnTo>
                    <a:pt x="9936" y="3435"/>
                  </a:lnTo>
                  <a:lnTo>
                    <a:pt x="9932" y="3506"/>
                  </a:lnTo>
                  <a:lnTo>
                    <a:pt x="9922" y="3575"/>
                  </a:lnTo>
                  <a:lnTo>
                    <a:pt x="9905" y="3641"/>
                  </a:lnTo>
                  <a:lnTo>
                    <a:pt x="9882" y="3705"/>
                  </a:lnTo>
                  <a:cubicBezTo>
                    <a:pt x="9882" y="3706"/>
                    <a:pt x="9882" y="3706"/>
                    <a:pt x="9882" y="3706"/>
                  </a:cubicBezTo>
                  <a:lnTo>
                    <a:pt x="9819" y="3822"/>
                  </a:lnTo>
                  <a:cubicBezTo>
                    <a:pt x="9818" y="3823"/>
                    <a:pt x="9818" y="3823"/>
                    <a:pt x="9818" y="3824"/>
                  </a:cubicBezTo>
                  <a:lnTo>
                    <a:pt x="9735" y="3926"/>
                  </a:lnTo>
                  <a:cubicBezTo>
                    <a:pt x="9734" y="3926"/>
                    <a:pt x="9734" y="3926"/>
                    <a:pt x="9734" y="3927"/>
                  </a:cubicBezTo>
                  <a:lnTo>
                    <a:pt x="9632" y="4010"/>
                  </a:lnTo>
                  <a:cubicBezTo>
                    <a:pt x="9631" y="4010"/>
                    <a:pt x="9631" y="4010"/>
                    <a:pt x="9630" y="4011"/>
                  </a:cubicBezTo>
                  <a:lnTo>
                    <a:pt x="9514" y="4074"/>
                  </a:lnTo>
                  <a:cubicBezTo>
                    <a:pt x="9514" y="4074"/>
                    <a:pt x="9514" y="4074"/>
                    <a:pt x="9513" y="4074"/>
                  </a:cubicBezTo>
                  <a:lnTo>
                    <a:pt x="9450" y="4097"/>
                  </a:lnTo>
                  <a:lnTo>
                    <a:pt x="9383" y="4114"/>
                  </a:lnTo>
                  <a:lnTo>
                    <a:pt x="9315" y="4124"/>
                  </a:lnTo>
                  <a:lnTo>
                    <a:pt x="9244" y="4128"/>
                  </a:lnTo>
                  <a:lnTo>
                    <a:pt x="694" y="4128"/>
                  </a:lnTo>
                  <a:lnTo>
                    <a:pt x="624" y="4124"/>
                  </a:lnTo>
                  <a:lnTo>
                    <a:pt x="555" y="4114"/>
                  </a:lnTo>
                  <a:lnTo>
                    <a:pt x="488" y="4097"/>
                  </a:lnTo>
                  <a:lnTo>
                    <a:pt x="425" y="4074"/>
                  </a:lnTo>
                  <a:cubicBezTo>
                    <a:pt x="424" y="4074"/>
                    <a:pt x="424" y="4074"/>
                    <a:pt x="424" y="4074"/>
                  </a:cubicBezTo>
                  <a:lnTo>
                    <a:pt x="307" y="4011"/>
                  </a:lnTo>
                  <a:cubicBezTo>
                    <a:pt x="306" y="4010"/>
                    <a:pt x="306" y="4010"/>
                    <a:pt x="305" y="4010"/>
                  </a:cubicBezTo>
                  <a:lnTo>
                    <a:pt x="204" y="3927"/>
                  </a:lnTo>
                  <a:cubicBezTo>
                    <a:pt x="204" y="3926"/>
                    <a:pt x="204" y="3926"/>
                    <a:pt x="203" y="3926"/>
                  </a:cubicBezTo>
                  <a:lnTo>
                    <a:pt x="119" y="3824"/>
                  </a:lnTo>
                  <a:cubicBezTo>
                    <a:pt x="119" y="3823"/>
                    <a:pt x="119" y="3823"/>
                    <a:pt x="118" y="3822"/>
                  </a:cubicBezTo>
                  <a:lnTo>
                    <a:pt x="55" y="3706"/>
                  </a:lnTo>
                  <a:cubicBezTo>
                    <a:pt x="55" y="3706"/>
                    <a:pt x="55" y="3706"/>
                    <a:pt x="55" y="3705"/>
                  </a:cubicBezTo>
                  <a:lnTo>
                    <a:pt x="32" y="3642"/>
                  </a:lnTo>
                  <a:lnTo>
                    <a:pt x="15" y="3575"/>
                  </a:lnTo>
                  <a:lnTo>
                    <a:pt x="5" y="3507"/>
                  </a:lnTo>
                  <a:lnTo>
                    <a:pt x="0" y="3436"/>
                  </a:lnTo>
                  <a:lnTo>
                    <a:pt x="0" y="694"/>
                  </a:lnTo>
                  <a:close/>
                  <a:moveTo>
                    <a:pt x="16" y="3435"/>
                  </a:moveTo>
                  <a:lnTo>
                    <a:pt x="20" y="3504"/>
                  </a:lnTo>
                  <a:lnTo>
                    <a:pt x="30" y="3571"/>
                  </a:lnTo>
                  <a:lnTo>
                    <a:pt x="47" y="3637"/>
                  </a:lnTo>
                  <a:lnTo>
                    <a:pt x="70" y="3700"/>
                  </a:lnTo>
                  <a:lnTo>
                    <a:pt x="70" y="3699"/>
                  </a:lnTo>
                  <a:lnTo>
                    <a:pt x="133" y="3815"/>
                  </a:lnTo>
                  <a:lnTo>
                    <a:pt x="132" y="3813"/>
                  </a:lnTo>
                  <a:lnTo>
                    <a:pt x="216" y="3915"/>
                  </a:lnTo>
                  <a:lnTo>
                    <a:pt x="215" y="3914"/>
                  </a:lnTo>
                  <a:lnTo>
                    <a:pt x="316" y="3997"/>
                  </a:lnTo>
                  <a:lnTo>
                    <a:pt x="314" y="3996"/>
                  </a:lnTo>
                  <a:lnTo>
                    <a:pt x="431" y="4059"/>
                  </a:lnTo>
                  <a:lnTo>
                    <a:pt x="430" y="4059"/>
                  </a:lnTo>
                  <a:lnTo>
                    <a:pt x="492" y="4082"/>
                  </a:lnTo>
                  <a:lnTo>
                    <a:pt x="558" y="4099"/>
                  </a:lnTo>
                  <a:lnTo>
                    <a:pt x="625" y="4108"/>
                  </a:lnTo>
                  <a:lnTo>
                    <a:pt x="694" y="4112"/>
                  </a:lnTo>
                  <a:lnTo>
                    <a:pt x="9243" y="4112"/>
                  </a:lnTo>
                  <a:lnTo>
                    <a:pt x="9312" y="4109"/>
                  </a:lnTo>
                  <a:lnTo>
                    <a:pt x="9379" y="4099"/>
                  </a:lnTo>
                  <a:lnTo>
                    <a:pt x="9445" y="4082"/>
                  </a:lnTo>
                  <a:lnTo>
                    <a:pt x="9508" y="4059"/>
                  </a:lnTo>
                  <a:lnTo>
                    <a:pt x="9507" y="4059"/>
                  </a:lnTo>
                  <a:lnTo>
                    <a:pt x="9623" y="3996"/>
                  </a:lnTo>
                  <a:lnTo>
                    <a:pt x="9621" y="3997"/>
                  </a:lnTo>
                  <a:lnTo>
                    <a:pt x="9723" y="3914"/>
                  </a:lnTo>
                  <a:lnTo>
                    <a:pt x="9722" y="3915"/>
                  </a:lnTo>
                  <a:lnTo>
                    <a:pt x="9805" y="3813"/>
                  </a:lnTo>
                  <a:lnTo>
                    <a:pt x="9804" y="3815"/>
                  </a:lnTo>
                  <a:lnTo>
                    <a:pt x="9867" y="3699"/>
                  </a:lnTo>
                  <a:lnTo>
                    <a:pt x="9867" y="3700"/>
                  </a:lnTo>
                  <a:lnTo>
                    <a:pt x="9890" y="3637"/>
                  </a:lnTo>
                  <a:lnTo>
                    <a:pt x="9907" y="3572"/>
                  </a:lnTo>
                  <a:lnTo>
                    <a:pt x="9916" y="3505"/>
                  </a:lnTo>
                  <a:lnTo>
                    <a:pt x="9920" y="3435"/>
                  </a:lnTo>
                  <a:lnTo>
                    <a:pt x="9920" y="695"/>
                  </a:lnTo>
                  <a:lnTo>
                    <a:pt x="9917" y="626"/>
                  </a:lnTo>
                  <a:lnTo>
                    <a:pt x="9907" y="558"/>
                  </a:lnTo>
                  <a:lnTo>
                    <a:pt x="9890" y="493"/>
                  </a:lnTo>
                  <a:lnTo>
                    <a:pt x="9867" y="430"/>
                  </a:lnTo>
                  <a:lnTo>
                    <a:pt x="9867" y="431"/>
                  </a:lnTo>
                  <a:lnTo>
                    <a:pt x="9804" y="314"/>
                  </a:lnTo>
                  <a:lnTo>
                    <a:pt x="9805" y="316"/>
                  </a:lnTo>
                  <a:lnTo>
                    <a:pt x="9722" y="215"/>
                  </a:lnTo>
                  <a:lnTo>
                    <a:pt x="9723" y="216"/>
                  </a:lnTo>
                  <a:lnTo>
                    <a:pt x="9621" y="132"/>
                  </a:lnTo>
                  <a:lnTo>
                    <a:pt x="9623" y="133"/>
                  </a:lnTo>
                  <a:lnTo>
                    <a:pt x="9507" y="70"/>
                  </a:lnTo>
                  <a:lnTo>
                    <a:pt x="9508" y="70"/>
                  </a:lnTo>
                  <a:lnTo>
                    <a:pt x="9445" y="47"/>
                  </a:lnTo>
                  <a:lnTo>
                    <a:pt x="9380" y="30"/>
                  </a:lnTo>
                  <a:lnTo>
                    <a:pt x="9313" y="20"/>
                  </a:lnTo>
                  <a:lnTo>
                    <a:pt x="9243" y="16"/>
                  </a:lnTo>
                  <a:lnTo>
                    <a:pt x="695" y="16"/>
                  </a:lnTo>
                  <a:lnTo>
                    <a:pt x="626" y="20"/>
                  </a:lnTo>
                  <a:lnTo>
                    <a:pt x="558" y="30"/>
                  </a:lnTo>
                  <a:lnTo>
                    <a:pt x="493" y="47"/>
                  </a:lnTo>
                  <a:lnTo>
                    <a:pt x="430" y="70"/>
                  </a:lnTo>
                  <a:lnTo>
                    <a:pt x="431" y="70"/>
                  </a:lnTo>
                  <a:lnTo>
                    <a:pt x="314" y="133"/>
                  </a:lnTo>
                  <a:lnTo>
                    <a:pt x="316" y="132"/>
                  </a:lnTo>
                  <a:lnTo>
                    <a:pt x="215" y="216"/>
                  </a:lnTo>
                  <a:lnTo>
                    <a:pt x="216" y="215"/>
                  </a:lnTo>
                  <a:lnTo>
                    <a:pt x="132" y="316"/>
                  </a:lnTo>
                  <a:lnTo>
                    <a:pt x="133" y="314"/>
                  </a:lnTo>
                  <a:lnTo>
                    <a:pt x="70" y="431"/>
                  </a:lnTo>
                  <a:lnTo>
                    <a:pt x="70" y="430"/>
                  </a:lnTo>
                  <a:lnTo>
                    <a:pt x="47" y="492"/>
                  </a:lnTo>
                  <a:lnTo>
                    <a:pt x="30" y="558"/>
                  </a:lnTo>
                  <a:lnTo>
                    <a:pt x="20" y="625"/>
                  </a:lnTo>
                  <a:lnTo>
                    <a:pt x="16" y="694"/>
                  </a:lnTo>
                  <a:lnTo>
                    <a:pt x="16" y="343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1662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1135" y="3384"/>
              <a:ext cx="1368" cy="433"/>
            </a:xfrm>
            <a:custGeom>
              <a:avLst/>
              <a:gdLst>
                <a:gd name="T0" fmla="*/ 0 w 4592"/>
                <a:gd name="T1" fmla="*/ 243 h 1456"/>
                <a:gd name="T2" fmla="*/ 243 w 4592"/>
                <a:gd name="T3" fmla="*/ 0 h 1456"/>
                <a:gd name="T4" fmla="*/ 243 w 4592"/>
                <a:gd name="T5" fmla="*/ 0 h 1456"/>
                <a:gd name="T6" fmla="*/ 243 w 4592"/>
                <a:gd name="T7" fmla="*/ 0 h 1456"/>
                <a:gd name="T8" fmla="*/ 4350 w 4592"/>
                <a:gd name="T9" fmla="*/ 0 h 1456"/>
                <a:gd name="T10" fmla="*/ 4350 w 4592"/>
                <a:gd name="T11" fmla="*/ 0 h 1456"/>
                <a:gd name="T12" fmla="*/ 4592 w 4592"/>
                <a:gd name="T13" fmla="*/ 243 h 1456"/>
                <a:gd name="T14" fmla="*/ 4592 w 4592"/>
                <a:gd name="T15" fmla="*/ 243 h 1456"/>
                <a:gd name="T16" fmla="*/ 4592 w 4592"/>
                <a:gd name="T17" fmla="*/ 243 h 1456"/>
                <a:gd name="T18" fmla="*/ 4592 w 4592"/>
                <a:gd name="T19" fmla="*/ 1214 h 1456"/>
                <a:gd name="T20" fmla="*/ 4592 w 4592"/>
                <a:gd name="T21" fmla="*/ 1214 h 1456"/>
                <a:gd name="T22" fmla="*/ 4350 w 4592"/>
                <a:gd name="T23" fmla="*/ 1456 h 1456"/>
                <a:gd name="T24" fmla="*/ 4350 w 4592"/>
                <a:gd name="T25" fmla="*/ 1456 h 1456"/>
                <a:gd name="T26" fmla="*/ 4350 w 4592"/>
                <a:gd name="T27" fmla="*/ 1456 h 1456"/>
                <a:gd name="T28" fmla="*/ 243 w 4592"/>
                <a:gd name="T29" fmla="*/ 1456 h 1456"/>
                <a:gd name="T30" fmla="*/ 243 w 4592"/>
                <a:gd name="T31" fmla="*/ 1456 h 1456"/>
                <a:gd name="T32" fmla="*/ 0 w 4592"/>
                <a:gd name="T33" fmla="*/ 1214 h 1456"/>
                <a:gd name="T34" fmla="*/ 0 w 4592"/>
                <a:gd name="T35" fmla="*/ 1214 h 1456"/>
                <a:gd name="T36" fmla="*/ 0 w 4592"/>
                <a:gd name="T37" fmla="*/ 243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92" h="1456">
                  <a:moveTo>
                    <a:pt x="0" y="243"/>
                  </a:moveTo>
                  <a:cubicBezTo>
                    <a:pt x="0" y="109"/>
                    <a:pt x="109" y="0"/>
                    <a:pt x="243" y="0"/>
                  </a:cubicBezTo>
                  <a:cubicBezTo>
                    <a:pt x="243" y="0"/>
                    <a:pt x="243" y="0"/>
                    <a:pt x="243" y="0"/>
                  </a:cubicBezTo>
                  <a:lnTo>
                    <a:pt x="243" y="0"/>
                  </a:lnTo>
                  <a:lnTo>
                    <a:pt x="4350" y="0"/>
                  </a:lnTo>
                  <a:lnTo>
                    <a:pt x="4350" y="0"/>
                  </a:lnTo>
                  <a:cubicBezTo>
                    <a:pt x="4484" y="0"/>
                    <a:pt x="4592" y="109"/>
                    <a:pt x="4592" y="243"/>
                  </a:cubicBezTo>
                  <a:cubicBezTo>
                    <a:pt x="4592" y="243"/>
                    <a:pt x="4592" y="243"/>
                    <a:pt x="4592" y="243"/>
                  </a:cubicBezTo>
                  <a:lnTo>
                    <a:pt x="4592" y="243"/>
                  </a:lnTo>
                  <a:lnTo>
                    <a:pt x="4592" y="1214"/>
                  </a:lnTo>
                  <a:lnTo>
                    <a:pt x="4592" y="1214"/>
                  </a:lnTo>
                  <a:cubicBezTo>
                    <a:pt x="4592" y="1348"/>
                    <a:pt x="4484" y="1456"/>
                    <a:pt x="4350" y="1456"/>
                  </a:cubicBezTo>
                  <a:cubicBezTo>
                    <a:pt x="4350" y="1456"/>
                    <a:pt x="4350" y="1456"/>
                    <a:pt x="4350" y="1456"/>
                  </a:cubicBezTo>
                  <a:lnTo>
                    <a:pt x="4350" y="1456"/>
                  </a:lnTo>
                  <a:lnTo>
                    <a:pt x="243" y="1456"/>
                  </a:lnTo>
                  <a:lnTo>
                    <a:pt x="243" y="1456"/>
                  </a:lnTo>
                  <a:cubicBezTo>
                    <a:pt x="109" y="1456"/>
                    <a:pt x="0" y="1348"/>
                    <a:pt x="0" y="1214"/>
                  </a:cubicBezTo>
                  <a:cubicBezTo>
                    <a:pt x="0" y="1214"/>
                    <a:pt x="0" y="1214"/>
                    <a:pt x="0" y="1214"/>
                  </a:cubicBezTo>
                  <a:lnTo>
                    <a:pt x="0" y="243"/>
                  </a:lnTo>
                  <a:close/>
                </a:path>
              </a:pathLst>
            </a:custGeom>
            <a:solidFill>
              <a:srgbClr val="EBF1D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1662"/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auto">
            <a:xfrm>
              <a:off x="1133" y="3381"/>
              <a:ext cx="1372" cy="439"/>
            </a:xfrm>
            <a:custGeom>
              <a:avLst/>
              <a:gdLst>
                <a:gd name="T0" fmla="*/ 6 w 4608"/>
                <a:gd name="T1" fmla="*/ 200 h 1472"/>
                <a:gd name="T2" fmla="*/ 43 w 4608"/>
                <a:gd name="T3" fmla="*/ 112 h 1472"/>
                <a:gd name="T4" fmla="*/ 74 w 4608"/>
                <a:gd name="T5" fmla="*/ 73 h 1472"/>
                <a:gd name="T6" fmla="*/ 154 w 4608"/>
                <a:gd name="T7" fmla="*/ 20 h 1472"/>
                <a:gd name="T8" fmla="*/ 202 w 4608"/>
                <a:gd name="T9" fmla="*/ 5 h 1472"/>
                <a:gd name="T10" fmla="*/ 4408 w 4608"/>
                <a:gd name="T11" fmla="*/ 5 h 1472"/>
                <a:gd name="T12" fmla="*/ 4456 w 4608"/>
                <a:gd name="T13" fmla="*/ 20 h 1472"/>
                <a:gd name="T14" fmla="*/ 4534 w 4608"/>
                <a:gd name="T15" fmla="*/ 73 h 1472"/>
                <a:gd name="T16" fmla="*/ 4567 w 4608"/>
                <a:gd name="T17" fmla="*/ 112 h 1472"/>
                <a:gd name="T18" fmla="*/ 4603 w 4608"/>
                <a:gd name="T19" fmla="*/ 200 h 1472"/>
                <a:gd name="T20" fmla="*/ 4608 w 4608"/>
                <a:gd name="T21" fmla="*/ 1222 h 1472"/>
                <a:gd name="T22" fmla="*/ 4589 w 4608"/>
                <a:gd name="T23" fmla="*/ 1319 h 1472"/>
                <a:gd name="T24" fmla="*/ 4566 w 4608"/>
                <a:gd name="T25" fmla="*/ 1363 h 1472"/>
                <a:gd name="T26" fmla="*/ 4499 w 4608"/>
                <a:gd name="T27" fmla="*/ 1430 h 1472"/>
                <a:gd name="T28" fmla="*/ 4455 w 4608"/>
                <a:gd name="T29" fmla="*/ 1453 h 1472"/>
                <a:gd name="T30" fmla="*/ 4359 w 4608"/>
                <a:gd name="T31" fmla="*/ 1472 h 1472"/>
                <a:gd name="T32" fmla="*/ 200 w 4608"/>
                <a:gd name="T33" fmla="*/ 1467 h 1472"/>
                <a:gd name="T34" fmla="*/ 112 w 4608"/>
                <a:gd name="T35" fmla="*/ 1431 h 1472"/>
                <a:gd name="T36" fmla="*/ 73 w 4608"/>
                <a:gd name="T37" fmla="*/ 1398 h 1472"/>
                <a:gd name="T38" fmla="*/ 20 w 4608"/>
                <a:gd name="T39" fmla="*/ 1320 h 1472"/>
                <a:gd name="T40" fmla="*/ 6 w 4608"/>
                <a:gd name="T41" fmla="*/ 1272 h 1472"/>
                <a:gd name="T42" fmla="*/ 16 w 4608"/>
                <a:gd name="T43" fmla="*/ 1222 h 1472"/>
                <a:gd name="T44" fmla="*/ 35 w 4608"/>
                <a:gd name="T45" fmla="*/ 1314 h 1472"/>
                <a:gd name="T46" fmla="*/ 57 w 4608"/>
                <a:gd name="T47" fmla="*/ 1352 h 1472"/>
                <a:gd name="T48" fmla="*/ 121 w 4608"/>
                <a:gd name="T49" fmla="*/ 1417 h 1472"/>
                <a:gd name="T50" fmla="*/ 160 w 4608"/>
                <a:gd name="T51" fmla="*/ 1438 h 1472"/>
                <a:gd name="T52" fmla="*/ 251 w 4608"/>
                <a:gd name="T53" fmla="*/ 1456 h 1472"/>
                <a:gd name="T54" fmla="*/ 4405 w 4608"/>
                <a:gd name="T55" fmla="*/ 1452 h 1472"/>
                <a:gd name="T56" fmla="*/ 4490 w 4608"/>
                <a:gd name="T57" fmla="*/ 1416 h 1472"/>
                <a:gd name="T58" fmla="*/ 4523 w 4608"/>
                <a:gd name="T59" fmla="*/ 1388 h 1472"/>
                <a:gd name="T60" fmla="*/ 4574 w 4608"/>
                <a:gd name="T61" fmla="*/ 1313 h 1472"/>
                <a:gd name="T62" fmla="*/ 4588 w 4608"/>
                <a:gd name="T63" fmla="*/ 1271 h 1472"/>
                <a:gd name="T64" fmla="*/ 4588 w 4608"/>
                <a:gd name="T65" fmla="*/ 203 h 1472"/>
                <a:gd name="T66" fmla="*/ 4574 w 4608"/>
                <a:gd name="T67" fmla="*/ 161 h 1472"/>
                <a:gd name="T68" fmla="*/ 4523 w 4608"/>
                <a:gd name="T69" fmla="*/ 85 h 1472"/>
                <a:gd name="T70" fmla="*/ 4490 w 4608"/>
                <a:gd name="T71" fmla="*/ 57 h 1472"/>
                <a:gd name="T72" fmla="*/ 4405 w 4608"/>
                <a:gd name="T73" fmla="*/ 21 h 1472"/>
                <a:gd name="T74" fmla="*/ 252 w 4608"/>
                <a:gd name="T75" fmla="*/ 16 h 1472"/>
                <a:gd name="T76" fmla="*/ 160 w 4608"/>
                <a:gd name="T77" fmla="*/ 35 h 1472"/>
                <a:gd name="T78" fmla="*/ 120 w 4608"/>
                <a:gd name="T79" fmla="*/ 57 h 1472"/>
                <a:gd name="T80" fmla="*/ 57 w 4608"/>
                <a:gd name="T81" fmla="*/ 120 h 1472"/>
                <a:gd name="T82" fmla="*/ 35 w 4608"/>
                <a:gd name="T83" fmla="*/ 160 h 1472"/>
                <a:gd name="T84" fmla="*/ 16 w 4608"/>
                <a:gd name="T85" fmla="*/ 251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08" h="1472">
                  <a:moveTo>
                    <a:pt x="0" y="251"/>
                  </a:moveTo>
                  <a:lnTo>
                    <a:pt x="6" y="202"/>
                  </a:lnTo>
                  <a:cubicBezTo>
                    <a:pt x="6" y="201"/>
                    <a:pt x="6" y="201"/>
                    <a:pt x="6" y="200"/>
                  </a:cubicBezTo>
                  <a:lnTo>
                    <a:pt x="20" y="155"/>
                  </a:lnTo>
                  <a:cubicBezTo>
                    <a:pt x="20" y="155"/>
                    <a:pt x="20" y="154"/>
                    <a:pt x="20" y="154"/>
                  </a:cubicBezTo>
                  <a:lnTo>
                    <a:pt x="43" y="112"/>
                  </a:lnTo>
                  <a:cubicBezTo>
                    <a:pt x="44" y="111"/>
                    <a:pt x="44" y="111"/>
                    <a:pt x="44" y="110"/>
                  </a:cubicBezTo>
                  <a:lnTo>
                    <a:pt x="73" y="74"/>
                  </a:lnTo>
                  <a:cubicBezTo>
                    <a:pt x="74" y="74"/>
                    <a:pt x="74" y="74"/>
                    <a:pt x="74" y="73"/>
                  </a:cubicBezTo>
                  <a:lnTo>
                    <a:pt x="110" y="44"/>
                  </a:lnTo>
                  <a:cubicBezTo>
                    <a:pt x="111" y="44"/>
                    <a:pt x="111" y="44"/>
                    <a:pt x="112" y="43"/>
                  </a:cubicBezTo>
                  <a:lnTo>
                    <a:pt x="154" y="20"/>
                  </a:lnTo>
                  <a:cubicBezTo>
                    <a:pt x="154" y="20"/>
                    <a:pt x="155" y="20"/>
                    <a:pt x="155" y="20"/>
                  </a:cubicBezTo>
                  <a:lnTo>
                    <a:pt x="200" y="6"/>
                  </a:lnTo>
                  <a:cubicBezTo>
                    <a:pt x="201" y="6"/>
                    <a:pt x="201" y="6"/>
                    <a:pt x="202" y="5"/>
                  </a:cubicBezTo>
                  <a:lnTo>
                    <a:pt x="251" y="0"/>
                  </a:lnTo>
                  <a:lnTo>
                    <a:pt x="4358" y="0"/>
                  </a:lnTo>
                  <a:lnTo>
                    <a:pt x="4408" y="5"/>
                  </a:lnTo>
                  <a:cubicBezTo>
                    <a:pt x="4409" y="6"/>
                    <a:pt x="4409" y="6"/>
                    <a:pt x="4410" y="6"/>
                  </a:cubicBezTo>
                  <a:lnTo>
                    <a:pt x="4455" y="20"/>
                  </a:lnTo>
                  <a:cubicBezTo>
                    <a:pt x="4455" y="20"/>
                    <a:pt x="4456" y="20"/>
                    <a:pt x="4456" y="20"/>
                  </a:cubicBezTo>
                  <a:lnTo>
                    <a:pt x="4497" y="43"/>
                  </a:lnTo>
                  <a:cubicBezTo>
                    <a:pt x="4498" y="44"/>
                    <a:pt x="4498" y="44"/>
                    <a:pt x="4498" y="44"/>
                  </a:cubicBezTo>
                  <a:lnTo>
                    <a:pt x="4534" y="73"/>
                  </a:lnTo>
                  <a:cubicBezTo>
                    <a:pt x="4535" y="74"/>
                    <a:pt x="4535" y="74"/>
                    <a:pt x="4536" y="74"/>
                  </a:cubicBezTo>
                  <a:lnTo>
                    <a:pt x="4566" y="110"/>
                  </a:lnTo>
                  <a:cubicBezTo>
                    <a:pt x="4566" y="111"/>
                    <a:pt x="4566" y="111"/>
                    <a:pt x="4567" y="112"/>
                  </a:cubicBezTo>
                  <a:lnTo>
                    <a:pt x="4589" y="154"/>
                  </a:lnTo>
                  <a:cubicBezTo>
                    <a:pt x="4589" y="154"/>
                    <a:pt x="4589" y="155"/>
                    <a:pt x="4589" y="155"/>
                  </a:cubicBezTo>
                  <a:lnTo>
                    <a:pt x="4603" y="200"/>
                  </a:lnTo>
                  <a:cubicBezTo>
                    <a:pt x="4603" y="201"/>
                    <a:pt x="4603" y="201"/>
                    <a:pt x="4603" y="202"/>
                  </a:cubicBezTo>
                  <a:lnTo>
                    <a:pt x="4608" y="251"/>
                  </a:lnTo>
                  <a:lnTo>
                    <a:pt x="4608" y="1222"/>
                  </a:lnTo>
                  <a:lnTo>
                    <a:pt x="4603" y="1272"/>
                  </a:lnTo>
                  <a:cubicBezTo>
                    <a:pt x="4603" y="1273"/>
                    <a:pt x="4603" y="1273"/>
                    <a:pt x="4603" y="1274"/>
                  </a:cubicBezTo>
                  <a:lnTo>
                    <a:pt x="4589" y="1319"/>
                  </a:lnTo>
                  <a:cubicBezTo>
                    <a:pt x="4589" y="1319"/>
                    <a:pt x="4589" y="1320"/>
                    <a:pt x="4589" y="1320"/>
                  </a:cubicBezTo>
                  <a:lnTo>
                    <a:pt x="4567" y="1361"/>
                  </a:lnTo>
                  <a:cubicBezTo>
                    <a:pt x="4566" y="1362"/>
                    <a:pt x="4566" y="1362"/>
                    <a:pt x="4566" y="1363"/>
                  </a:cubicBezTo>
                  <a:lnTo>
                    <a:pt x="4536" y="1399"/>
                  </a:lnTo>
                  <a:cubicBezTo>
                    <a:pt x="4535" y="1399"/>
                    <a:pt x="4535" y="1399"/>
                    <a:pt x="4535" y="1400"/>
                  </a:cubicBezTo>
                  <a:lnTo>
                    <a:pt x="4499" y="1430"/>
                  </a:lnTo>
                  <a:cubicBezTo>
                    <a:pt x="4498" y="1430"/>
                    <a:pt x="4498" y="1430"/>
                    <a:pt x="4497" y="1431"/>
                  </a:cubicBezTo>
                  <a:lnTo>
                    <a:pt x="4456" y="1453"/>
                  </a:lnTo>
                  <a:cubicBezTo>
                    <a:pt x="4456" y="1453"/>
                    <a:pt x="4455" y="1453"/>
                    <a:pt x="4455" y="1453"/>
                  </a:cubicBezTo>
                  <a:lnTo>
                    <a:pt x="4410" y="1467"/>
                  </a:lnTo>
                  <a:cubicBezTo>
                    <a:pt x="4409" y="1467"/>
                    <a:pt x="4409" y="1467"/>
                    <a:pt x="4408" y="1467"/>
                  </a:cubicBezTo>
                  <a:lnTo>
                    <a:pt x="4359" y="1472"/>
                  </a:lnTo>
                  <a:lnTo>
                    <a:pt x="251" y="1472"/>
                  </a:lnTo>
                  <a:lnTo>
                    <a:pt x="202" y="1467"/>
                  </a:lnTo>
                  <a:cubicBezTo>
                    <a:pt x="201" y="1467"/>
                    <a:pt x="201" y="1467"/>
                    <a:pt x="200" y="1467"/>
                  </a:cubicBezTo>
                  <a:lnTo>
                    <a:pt x="155" y="1453"/>
                  </a:lnTo>
                  <a:cubicBezTo>
                    <a:pt x="155" y="1453"/>
                    <a:pt x="154" y="1453"/>
                    <a:pt x="154" y="1453"/>
                  </a:cubicBezTo>
                  <a:lnTo>
                    <a:pt x="112" y="1431"/>
                  </a:lnTo>
                  <a:cubicBezTo>
                    <a:pt x="111" y="1430"/>
                    <a:pt x="111" y="1430"/>
                    <a:pt x="110" y="1430"/>
                  </a:cubicBezTo>
                  <a:lnTo>
                    <a:pt x="74" y="1400"/>
                  </a:lnTo>
                  <a:cubicBezTo>
                    <a:pt x="74" y="1399"/>
                    <a:pt x="74" y="1399"/>
                    <a:pt x="73" y="1398"/>
                  </a:cubicBezTo>
                  <a:lnTo>
                    <a:pt x="44" y="1362"/>
                  </a:lnTo>
                  <a:cubicBezTo>
                    <a:pt x="44" y="1362"/>
                    <a:pt x="44" y="1362"/>
                    <a:pt x="43" y="1361"/>
                  </a:cubicBezTo>
                  <a:lnTo>
                    <a:pt x="20" y="1320"/>
                  </a:lnTo>
                  <a:cubicBezTo>
                    <a:pt x="20" y="1320"/>
                    <a:pt x="20" y="1319"/>
                    <a:pt x="20" y="1319"/>
                  </a:cubicBezTo>
                  <a:lnTo>
                    <a:pt x="6" y="1274"/>
                  </a:lnTo>
                  <a:cubicBezTo>
                    <a:pt x="6" y="1273"/>
                    <a:pt x="6" y="1273"/>
                    <a:pt x="6" y="1272"/>
                  </a:cubicBezTo>
                  <a:lnTo>
                    <a:pt x="1" y="1223"/>
                  </a:lnTo>
                  <a:lnTo>
                    <a:pt x="0" y="251"/>
                  </a:lnTo>
                  <a:close/>
                  <a:moveTo>
                    <a:pt x="16" y="1222"/>
                  </a:moveTo>
                  <a:lnTo>
                    <a:pt x="21" y="1271"/>
                  </a:lnTo>
                  <a:lnTo>
                    <a:pt x="21" y="1269"/>
                  </a:lnTo>
                  <a:lnTo>
                    <a:pt x="35" y="1314"/>
                  </a:lnTo>
                  <a:lnTo>
                    <a:pt x="34" y="1313"/>
                  </a:lnTo>
                  <a:lnTo>
                    <a:pt x="57" y="1354"/>
                  </a:lnTo>
                  <a:lnTo>
                    <a:pt x="57" y="1352"/>
                  </a:lnTo>
                  <a:lnTo>
                    <a:pt x="86" y="1388"/>
                  </a:lnTo>
                  <a:lnTo>
                    <a:pt x="85" y="1387"/>
                  </a:lnTo>
                  <a:lnTo>
                    <a:pt x="121" y="1417"/>
                  </a:lnTo>
                  <a:lnTo>
                    <a:pt x="119" y="1416"/>
                  </a:lnTo>
                  <a:lnTo>
                    <a:pt x="161" y="1438"/>
                  </a:lnTo>
                  <a:lnTo>
                    <a:pt x="160" y="1438"/>
                  </a:lnTo>
                  <a:lnTo>
                    <a:pt x="205" y="1452"/>
                  </a:lnTo>
                  <a:lnTo>
                    <a:pt x="203" y="1451"/>
                  </a:lnTo>
                  <a:lnTo>
                    <a:pt x="251" y="1456"/>
                  </a:lnTo>
                  <a:lnTo>
                    <a:pt x="4358" y="1456"/>
                  </a:lnTo>
                  <a:lnTo>
                    <a:pt x="4407" y="1451"/>
                  </a:lnTo>
                  <a:lnTo>
                    <a:pt x="4405" y="1452"/>
                  </a:lnTo>
                  <a:lnTo>
                    <a:pt x="4450" y="1438"/>
                  </a:lnTo>
                  <a:lnTo>
                    <a:pt x="4449" y="1438"/>
                  </a:lnTo>
                  <a:lnTo>
                    <a:pt x="4490" y="1416"/>
                  </a:lnTo>
                  <a:lnTo>
                    <a:pt x="4488" y="1417"/>
                  </a:lnTo>
                  <a:lnTo>
                    <a:pt x="4524" y="1387"/>
                  </a:lnTo>
                  <a:lnTo>
                    <a:pt x="4523" y="1388"/>
                  </a:lnTo>
                  <a:lnTo>
                    <a:pt x="4553" y="1352"/>
                  </a:lnTo>
                  <a:lnTo>
                    <a:pt x="4552" y="1354"/>
                  </a:lnTo>
                  <a:lnTo>
                    <a:pt x="4574" y="1313"/>
                  </a:lnTo>
                  <a:lnTo>
                    <a:pt x="4574" y="1314"/>
                  </a:lnTo>
                  <a:lnTo>
                    <a:pt x="4588" y="1269"/>
                  </a:lnTo>
                  <a:lnTo>
                    <a:pt x="4588" y="1271"/>
                  </a:lnTo>
                  <a:lnTo>
                    <a:pt x="4592" y="1222"/>
                  </a:lnTo>
                  <a:lnTo>
                    <a:pt x="4592" y="252"/>
                  </a:lnTo>
                  <a:lnTo>
                    <a:pt x="4588" y="203"/>
                  </a:lnTo>
                  <a:lnTo>
                    <a:pt x="4588" y="205"/>
                  </a:lnTo>
                  <a:lnTo>
                    <a:pt x="4574" y="160"/>
                  </a:lnTo>
                  <a:lnTo>
                    <a:pt x="4574" y="161"/>
                  </a:lnTo>
                  <a:lnTo>
                    <a:pt x="4552" y="119"/>
                  </a:lnTo>
                  <a:lnTo>
                    <a:pt x="4553" y="121"/>
                  </a:lnTo>
                  <a:lnTo>
                    <a:pt x="4523" y="85"/>
                  </a:lnTo>
                  <a:lnTo>
                    <a:pt x="4524" y="86"/>
                  </a:lnTo>
                  <a:lnTo>
                    <a:pt x="4488" y="57"/>
                  </a:lnTo>
                  <a:lnTo>
                    <a:pt x="4490" y="57"/>
                  </a:lnTo>
                  <a:lnTo>
                    <a:pt x="4449" y="34"/>
                  </a:lnTo>
                  <a:lnTo>
                    <a:pt x="4450" y="35"/>
                  </a:lnTo>
                  <a:lnTo>
                    <a:pt x="4405" y="21"/>
                  </a:lnTo>
                  <a:lnTo>
                    <a:pt x="4407" y="21"/>
                  </a:lnTo>
                  <a:lnTo>
                    <a:pt x="4358" y="16"/>
                  </a:lnTo>
                  <a:lnTo>
                    <a:pt x="252" y="16"/>
                  </a:lnTo>
                  <a:lnTo>
                    <a:pt x="203" y="21"/>
                  </a:lnTo>
                  <a:lnTo>
                    <a:pt x="205" y="21"/>
                  </a:lnTo>
                  <a:lnTo>
                    <a:pt x="160" y="35"/>
                  </a:lnTo>
                  <a:lnTo>
                    <a:pt x="161" y="34"/>
                  </a:lnTo>
                  <a:lnTo>
                    <a:pt x="119" y="57"/>
                  </a:lnTo>
                  <a:lnTo>
                    <a:pt x="120" y="57"/>
                  </a:lnTo>
                  <a:lnTo>
                    <a:pt x="84" y="86"/>
                  </a:lnTo>
                  <a:lnTo>
                    <a:pt x="86" y="84"/>
                  </a:lnTo>
                  <a:lnTo>
                    <a:pt x="57" y="120"/>
                  </a:lnTo>
                  <a:lnTo>
                    <a:pt x="57" y="119"/>
                  </a:lnTo>
                  <a:lnTo>
                    <a:pt x="34" y="161"/>
                  </a:lnTo>
                  <a:lnTo>
                    <a:pt x="35" y="160"/>
                  </a:lnTo>
                  <a:lnTo>
                    <a:pt x="21" y="205"/>
                  </a:lnTo>
                  <a:lnTo>
                    <a:pt x="21" y="203"/>
                  </a:lnTo>
                  <a:lnTo>
                    <a:pt x="16" y="251"/>
                  </a:lnTo>
                  <a:lnTo>
                    <a:pt x="16" y="122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1662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1239" y="3552"/>
              <a:ext cx="30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ko-KR" sz="1015" b="1">
                  <a:solidFill>
                    <a:srgbClr val="000000"/>
                  </a:solidFill>
                </a:rPr>
                <a:t>Humans</a:t>
              </a:r>
              <a:endParaRPr lang="ko-KR" altLang="ko-KR" sz="1662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1587" y="3552"/>
              <a:ext cx="80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ko-KR" sz="1015">
                  <a:solidFill>
                    <a:srgbClr val="000000"/>
                  </a:solidFill>
                </a:rPr>
                <a:t>with Attached Devices</a:t>
              </a:r>
              <a:endParaRPr lang="ko-KR" altLang="ko-KR" sz="1662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2684" y="3384"/>
              <a:ext cx="1368" cy="433"/>
            </a:xfrm>
            <a:custGeom>
              <a:avLst/>
              <a:gdLst>
                <a:gd name="T0" fmla="*/ 0 w 4592"/>
                <a:gd name="T1" fmla="*/ 243 h 1456"/>
                <a:gd name="T2" fmla="*/ 243 w 4592"/>
                <a:gd name="T3" fmla="*/ 0 h 1456"/>
                <a:gd name="T4" fmla="*/ 243 w 4592"/>
                <a:gd name="T5" fmla="*/ 0 h 1456"/>
                <a:gd name="T6" fmla="*/ 243 w 4592"/>
                <a:gd name="T7" fmla="*/ 0 h 1456"/>
                <a:gd name="T8" fmla="*/ 4350 w 4592"/>
                <a:gd name="T9" fmla="*/ 0 h 1456"/>
                <a:gd name="T10" fmla="*/ 4350 w 4592"/>
                <a:gd name="T11" fmla="*/ 0 h 1456"/>
                <a:gd name="T12" fmla="*/ 4592 w 4592"/>
                <a:gd name="T13" fmla="*/ 243 h 1456"/>
                <a:gd name="T14" fmla="*/ 4592 w 4592"/>
                <a:gd name="T15" fmla="*/ 243 h 1456"/>
                <a:gd name="T16" fmla="*/ 4592 w 4592"/>
                <a:gd name="T17" fmla="*/ 243 h 1456"/>
                <a:gd name="T18" fmla="*/ 4592 w 4592"/>
                <a:gd name="T19" fmla="*/ 1214 h 1456"/>
                <a:gd name="T20" fmla="*/ 4592 w 4592"/>
                <a:gd name="T21" fmla="*/ 1214 h 1456"/>
                <a:gd name="T22" fmla="*/ 4350 w 4592"/>
                <a:gd name="T23" fmla="*/ 1456 h 1456"/>
                <a:gd name="T24" fmla="*/ 4350 w 4592"/>
                <a:gd name="T25" fmla="*/ 1456 h 1456"/>
                <a:gd name="T26" fmla="*/ 4350 w 4592"/>
                <a:gd name="T27" fmla="*/ 1456 h 1456"/>
                <a:gd name="T28" fmla="*/ 243 w 4592"/>
                <a:gd name="T29" fmla="*/ 1456 h 1456"/>
                <a:gd name="T30" fmla="*/ 243 w 4592"/>
                <a:gd name="T31" fmla="*/ 1456 h 1456"/>
                <a:gd name="T32" fmla="*/ 0 w 4592"/>
                <a:gd name="T33" fmla="*/ 1214 h 1456"/>
                <a:gd name="T34" fmla="*/ 0 w 4592"/>
                <a:gd name="T35" fmla="*/ 1214 h 1456"/>
                <a:gd name="T36" fmla="*/ 0 w 4592"/>
                <a:gd name="T37" fmla="*/ 243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92" h="1456">
                  <a:moveTo>
                    <a:pt x="0" y="243"/>
                  </a:moveTo>
                  <a:cubicBezTo>
                    <a:pt x="0" y="109"/>
                    <a:pt x="109" y="0"/>
                    <a:pt x="243" y="0"/>
                  </a:cubicBezTo>
                  <a:cubicBezTo>
                    <a:pt x="243" y="0"/>
                    <a:pt x="243" y="0"/>
                    <a:pt x="243" y="0"/>
                  </a:cubicBezTo>
                  <a:lnTo>
                    <a:pt x="243" y="0"/>
                  </a:lnTo>
                  <a:lnTo>
                    <a:pt x="4350" y="0"/>
                  </a:lnTo>
                  <a:lnTo>
                    <a:pt x="4350" y="0"/>
                  </a:lnTo>
                  <a:cubicBezTo>
                    <a:pt x="4484" y="0"/>
                    <a:pt x="4592" y="109"/>
                    <a:pt x="4592" y="243"/>
                  </a:cubicBezTo>
                  <a:cubicBezTo>
                    <a:pt x="4592" y="243"/>
                    <a:pt x="4592" y="243"/>
                    <a:pt x="4592" y="243"/>
                  </a:cubicBezTo>
                  <a:lnTo>
                    <a:pt x="4592" y="243"/>
                  </a:lnTo>
                  <a:lnTo>
                    <a:pt x="4592" y="1214"/>
                  </a:lnTo>
                  <a:lnTo>
                    <a:pt x="4592" y="1214"/>
                  </a:lnTo>
                  <a:cubicBezTo>
                    <a:pt x="4592" y="1348"/>
                    <a:pt x="4484" y="1456"/>
                    <a:pt x="4350" y="1456"/>
                  </a:cubicBezTo>
                  <a:cubicBezTo>
                    <a:pt x="4350" y="1456"/>
                    <a:pt x="4350" y="1456"/>
                    <a:pt x="4350" y="1456"/>
                  </a:cubicBezTo>
                  <a:lnTo>
                    <a:pt x="4350" y="1456"/>
                  </a:lnTo>
                  <a:lnTo>
                    <a:pt x="243" y="1456"/>
                  </a:lnTo>
                  <a:lnTo>
                    <a:pt x="243" y="1456"/>
                  </a:lnTo>
                  <a:cubicBezTo>
                    <a:pt x="109" y="1456"/>
                    <a:pt x="0" y="1348"/>
                    <a:pt x="0" y="1214"/>
                  </a:cubicBezTo>
                  <a:cubicBezTo>
                    <a:pt x="0" y="1214"/>
                    <a:pt x="0" y="1214"/>
                    <a:pt x="0" y="1214"/>
                  </a:cubicBezTo>
                  <a:lnTo>
                    <a:pt x="0" y="243"/>
                  </a:lnTo>
                  <a:close/>
                </a:path>
              </a:pathLst>
            </a:custGeom>
            <a:solidFill>
              <a:srgbClr val="EBF1D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1662"/>
            </a:p>
          </p:txBody>
        </p:sp>
        <p:sp>
          <p:nvSpPr>
            <p:cNvPr id="13" name="Freeform 16"/>
            <p:cNvSpPr>
              <a:spLocks noEditPoints="1"/>
            </p:cNvSpPr>
            <p:nvPr/>
          </p:nvSpPr>
          <p:spPr bwMode="auto">
            <a:xfrm>
              <a:off x="2682" y="3381"/>
              <a:ext cx="1372" cy="439"/>
            </a:xfrm>
            <a:custGeom>
              <a:avLst/>
              <a:gdLst>
                <a:gd name="T0" fmla="*/ 6 w 4608"/>
                <a:gd name="T1" fmla="*/ 200 h 1472"/>
                <a:gd name="T2" fmla="*/ 43 w 4608"/>
                <a:gd name="T3" fmla="*/ 112 h 1472"/>
                <a:gd name="T4" fmla="*/ 74 w 4608"/>
                <a:gd name="T5" fmla="*/ 73 h 1472"/>
                <a:gd name="T6" fmla="*/ 154 w 4608"/>
                <a:gd name="T7" fmla="*/ 20 h 1472"/>
                <a:gd name="T8" fmla="*/ 202 w 4608"/>
                <a:gd name="T9" fmla="*/ 5 h 1472"/>
                <a:gd name="T10" fmla="*/ 4408 w 4608"/>
                <a:gd name="T11" fmla="*/ 5 h 1472"/>
                <a:gd name="T12" fmla="*/ 4456 w 4608"/>
                <a:gd name="T13" fmla="*/ 20 h 1472"/>
                <a:gd name="T14" fmla="*/ 4534 w 4608"/>
                <a:gd name="T15" fmla="*/ 73 h 1472"/>
                <a:gd name="T16" fmla="*/ 4567 w 4608"/>
                <a:gd name="T17" fmla="*/ 112 h 1472"/>
                <a:gd name="T18" fmla="*/ 4603 w 4608"/>
                <a:gd name="T19" fmla="*/ 200 h 1472"/>
                <a:gd name="T20" fmla="*/ 4608 w 4608"/>
                <a:gd name="T21" fmla="*/ 1222 h 1472"/>
                <a:gd name="T22" fmla="*/ 4589 w 4608"/>
                <a:gd name="T23" fmla="*/ 1319 h 1472"/>
                <a:gd name="T24" fmla="*/ 4566 w 4608"/>
                <a:gd name="T25" fmla="*/ 1363 h 1472"/>
                <a:gd name="T26" fmla="*/ 4499 w 4608"/>
                <a:gd name="T27" fmla="*/ 1430 h 1472"/>
                <a:gd name="T28" fmla="*/ 4455 w 4608"/>
                <a:gd name="T29" fmla="*/ 1453 h 1472"/>
                <a:gd name="T30" fmla="*/ 4359 w 4608"/>
                <a:gd name="T31" fmla="*/ 1472 h 1472"/>
                <a:gd name="T32" fmla="*/ 200 w 4608"/>
                <a:gd name="T33" fmla="*/ 1467 h 1472"/>
                <a:gd name="T34" fmla="*/ 112 w 4608"/>
                <a:gd name="T35" fmla="*/ 1431 h 1472"/>
                <a:gd name="T36" fmla="*/ 73 w 4608"/>
                <a:gd name="T37" fmla="*/ 1398 h 1472"/>
                <a:gd name="T38" fmla="*/ 20 w 4608"/>
                <a:gd name="T39" fmla="*/ 1320 h 1472"/>
                <a:gd name="T40" fmla="*/ 5 w 4608"/>
                <a:gd name="T41" fmla="*/ 1272 h 1472"/>
                <a:gd name="T42" fmla="*/ 16 w 4608"/>
                <a:gd name="T43" fmla="*/ 1222 h 1472"/>
                <a:gd name="T44" fmla="*/ 35 w 4608"/>
                <a:gd name="T45" fmla="*/ 1314 h 1472"/>
                <a:gd name="T46" fmla="*/ 57 w 4608"/>
                <a:gd name="T47" fmla="*/ 1352 h 1472"/>
                <a:gd name="T48" fmla="*/ 121 w 4608"/>
                <a:gd name="T49" fmla="*/ 1417 h 1472"/>
                <a:gd name="T50" fmla="*/ 160 w 4608"/>
                <a:gd name="T51" fmla="*/ 1438 h 1472"/>
                <a:gd name="T52" fmla="*/ 251 w 4608"/>
                <a:gd name="T53" fmla="*/ 1456 h 1472"/>
                <a:gd name="T54" fmla="*/ 4405 w 4608"/>
                <a:gd name="T55" fmla="*/ 1452 h 1472"/>
                <a:gd name="T56" fmla="*/ 4490 w 4608"/>
                <a:gd name="T57" fmla="*/ 1416 h 1472"/>
                <a:gd name="T58" fmla="*/ 4523 w 4608"/>
                <a:gd name="T59" fmla="*/ 1388 h 1472"/>
                <a:gd name="T60" fmla="*/ 4574 w 4608"/>
                <a:gd name="T61" fmla="*/ 1313 h 1472"/>
                <a:gd name="T62" fmla="*/ 4587 w 4608"/>
                <a:gd name="T63" fmla="*/ 1271 h 1472"/>
                <a:gd name="T64" fmla="*/ 4587 w 4608"/>
                <a:gd name="T65" fmla="*/ 203 h 1472"/>
                <a:gd name="T66" fmla="*/ 4574 w 4608"/>
                <a:gd name="T67" fmla="*/ 161 h 1472"/>
                <a:gd name="T68" fmla="*/ 4523 w 4608"/>
                <a:gd name="T69" fmla="*/ 85 h 1472"/>
                <a:gd name="T70" fmla="*/ 4490 w 4608"/>
                <a:gd name="T71" fmla="*/ 57 h 1472"/>
                <a:gd name="T72" fmla="*/ 4405 w 4608"/>
                <a:gd name="T73" fmla="*/ 21 h 1472"/>
                <a:gd name="T74" fmla="*/ 252 w 4608"/>
                <a:gd name="T75" fmla="*/ 16 h 1472"/>
                <a:gd name="T76" fmla="*/ 160 w 4608"/>
                <a:gd name="T77" fmla="*/ 35 h 1472"/>
                <a:gd name="T78" fmla="*/ 120 w 4608"/>
                <a:gd name="T79" fmla="*/ 57 h 1472"/>
                <a:gd name="T80" fmla="*/ 57 w 4608"/>
                <a:gd name="T81" fmla="*/ 120 h 1472"/>
                <a:gd name="T82" fmla="*/ 35 w 4608"/>
                <a:gd name="T83" fmla="*/ 160 h 1472"/>
                <a:gd name="T84" fmla="*/ 16 w 4608"/>
                <a:gd name="T85" fmla="*/ 251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08" h="1472">
                  <a:moveTo>
                    <a:pt x="0" y="251"/>
                  </a:moveTo>
                  <a:lnTo>
                    <a:pt x="5" y="202"/>
                  </a:lnTo>
                  <a:cubicBezTo>
                    <a:pt x="6" y="201"/>
                    <a:pt x="6" y="201"/>
                    <a:pt x="6" y="200"/>
                  </a:cubicBezTo>
                  <a:lnTo>
                    <a:pt x="20" y="155"/>
                  </a:lnTo>
                  <a:cubicBezTo>
                    <a:pt x="20" y="155"/>
                    <a:pt x="20" y="154"/>
                    <a:pt x="20" y="154"/>
                  </a:cubicBezTo>
                  <a:lnTo>
                    <a:pt x="43" y="112"/>
                  </a:lnTo>
                  <a:cubicBezTo>
                    <a:pt x="44" y="111"/>
                    <a:pt x="44" y="111"/>
                    <a:pt x="44" y="110"/>
                  </a:cubicBezTo>
                  <a:lnTo>
                    <a:pt x="73" y="74"/>
                  </a:lnTo>
                  <a:cubicBezTo>
                    <a:pt x="74" y="74"/>
                    <a:pt x="74" y="74"/>
                    <a:pt x="74" y="73"/>
                  </a:cubicBezTo>
                  <a:lnTo>
                    <a:pt x="110" y="44"/>
                  </a:lnTo>
                  <a:cubicBezTo>
                    <a:pt x="111" y="44"/>
                    <a:pt x="111" y="44"/>
                    <a:pt x="112" y="43"/>
                  </a:cubicBezTo>
                  <a:lnTo>
                    <a:pt x="154" y="20"/>
                  </a:lnTo>
                  <a:cubicBezTo>
                    <a:pt x="154" y="20"/>
                    <a:pt x="155" y="20"/>
                    <a:pt x="155" y="20"/>
                  </a:cubicBezTo>
                  <a:lnTo>
                    <a:pt x="200" y="6"/>
                  </a:lnTo>
                  <a:cubicBezTo>
                    <a:pt x="201" y="6"/>
                    <a:pt x="201" y="6"/>
                    <a:pt x="202" y="5"/>
                  </a:cubicBezTo>
                  <a:lnTo>
                    <a:pt x="251" y="0"/>
                  </a:lnTo>
                  <a:lnTo>
                    <a:pt x="4358" y="0"/>
                  </a:lnTo>
                  <a:lnTo>
                    <a:pt x="4408" y="5"/>
                  </a:lnTo>
                  <a:cubicBezTo>
                    <a:pt x="4409" y="6"/>
                    <a:pt x="4409" y="6"/>
                    <a:pt x="4410" y="6"/>
                  </a:cubicBezTo>
                  <a:lnTo>
                    <a:pt x="4455" y="20"/>
                  </a:lnTo>
                  <a:cubicBezTo>
                    <a:pt x="4455" y="20"/>
                    <a:pt x="4456" y="20"/>
                    <a:pt x="4456" y="20"/>
                  </a:cubicBezTo>
                  <a:lnTo>
                    <a:pt x="4497" y="43"/>
                  </a:lnTo>
                  <a:cubicBezTo>
                    <a:pt x="4498" y="44"/>
                    <a:pt x="4498" y="44"/>
                    <a:pt x="4498" y="44"/>
                  </a:cubicBezTo>
                  <a:lnTo>
                    <a:pt x="4534" y="73"/>
                  </a:lnTo>
                  <a:cubicBezTo>
                    <a:pt x="4535" y="74"/>
                    <a:pt x="4535" y="74"/>
                    <a:pt x="4536" y="74"/>
                  </a:cubicBezTo>
                  <a:lnTo>
                    <a:pt x="4566" y="110"/>
                  </a:lnTo>
                  <a:cubicBezTo>
                    <a:pt x="4566" y="111"/>
                    <a:pt x="4566" y="111"/>
                    <a:pt x="4567" y="112"/>
                  </a:cubicBezTo>
                  <a:lnTo>
                    <a:pt x="4589" y="154"/>
                  </a:lnTo>
                  <a:cubicBezTo>
                    <a:pt x="4589" y="154"/>
                    <a:pt x="4589" y="155"/>
                    <a:pt x="4589" y="155"/>
                  </a:cubicBezTo>
                  <a:lnTo>
                    <a:pt x="4603" y="200"/>
                  </a:lnTo>
                  <a:cubicBezTo>
                    <a:pt x="4603" y="201"/>
                    <a:pt x="4603" y="201"/>
                    <a:pt x="4603" y="202"/>
                  </a:cubicBezTo>
                  <a:lnTo>
                    <a:pt x="4608" y="251"/>
                  </a:lnTo>
                  <a:lnTo>
                    <a:pt x="4608" y="1222"/>
                  </a:lnTo>
                  <a:lnTo>
                    <a:pt x="4603" y="1272"/>
                  </a:lnTo>
                  <a:cubicBezTo>
                    <a:pt x="4603" y="1273"/>
                    <a:pt x="4603" y="1273"/>
                    <a:pt x="4603" y="1274"/>
                  </a:cubicBezTo>
                  <a:lnTo>
                    <a:pt x="4589" y="1319"/>
                  </a:lnTo>
                  <a:cubicBezTo>
                    <a:pt x="4589" y="1319"/>
                    <a:pt x="4589" y="1320"/>
                    <a:pt x="4589" y="1320"/>
                  </a:cubicBezTo>
                  <a:lnTo>
                    <a:pt x="4567" y="1361"/>
                  </a:lnTo>
                  <a:cubicBezTo>
                    <a:pt x="4566" y="1362"/>
                    <a:pt x="4566" y="1362"/>
                    <a:pt x="4566" y="1363"/>
                  </a:cubicBezTo>
                  <a:lnTo>
                    <a:pt x="4536" y="1399"/>
                  </a:lnTo>
                  <a:cubicBezTo>
                    <a:pt x="4535" y="1399"/>
                    <a:pt x="4535" y="1399"/>
                    <a:pt x="4535" y="1400"/>
                  </a:cubicBezTo>
                  <a:lnTo>
                    <a:pt x="4499" y="1430"/>
                  </a:lnTo>
                  <a:cubicBezTo>
                    <a:pt x="4498" y="1430"/>
                    <a:pt x="4498" y="1430"/>
                    <a:pt x="4497" y="1431"/>
                  </a:cubicBezTo>
                  <a:lnTo>
                    <a:pt x="4456" y="1453"/>
                  </a:lnTo>
                  <a:cubicBezTo>
                    <a:pt x="4456" y="1453"/>
                    <a:pt x="4455" y="1453"/>
                    <a:pt x="4455" y="1453"/>
                  </a:cubicBezTo>
                  <a:lnTo>
                    <a:pt x="4410" y="1467"/>
                  </a:lnTo>
                  <a:cubicBezTo>
                    <a:pt x="4409" y="1467"/>
                    <a:pt x="4409" y="1467"/>
                    <a:pt x="4408" y="1467"/>
                  </a:cubicBezTo>
                  <a:lnTo>
                    <a:pt x="4359" y="1472"/>
                  </a:lnTo>
                  <a:lnTo>
                    <a:pt x="251" y="1472"/>
                  </a:lnTo>
                  <a:lnTo>
                    <a:pt x="202" y="1467"/>
                  </a:lnTo>
                  <a:cubicBezTo>
                    <a:pt x="201" y="1467"/>
                    <a:pt x="201" y="1467"/>
                    <a:pt x="200" y="1467"/>
                  </a:cubicBezTo>
                  <a:lnTo>
                    <a:pt x="155" y="1453"/>
                  </a:lnTo>
                  <a:cubicBezTo>
                    <a:pt x="155" y="1453"/>
                    <a:pt x="154" y="1453"/>
                    <a:pt x="154" y="1453"/>
                  </a:cubicBezTo>
                  <a:lnTo>
                    <a:pt x="112" y="1431"/>
                  </a:lnTo>
                  <a:cubicBezTo>
                    <a:pt x="111" y="1430"/>
                    <a:pt x="111" y="1430"/>
                    <a:pt x="110" y="1430"/>
                  </a:cubicBezTo>
                  <a:lnTo>
                    <a:pt x="74" y="1400"/>
                  </a:lnTo>
                  <a:cubicBezTo>
                    <a:pt x="74" y="1399"/>
                    <a:pt x="74" y="1399"/>
                    <a:pt x="73" y="1398"/>
                  </a:cubicBezTo>
                  <a:lnTo>
                    <a:pt x="44" y="1362"/>
                  </a:lnTo>
                  <a:cubicBezTo>
                    <a:pt x="44" y="1362"/>
                    <a:pt x="44" y="1362"/>
                    <a:pt x="43" y="1361"/>
                  </a:cubicBezTo>
                  <a:lnTo>
                    <a:pt x="20" y="1320"/>
                  </a:lnTo>
                  <a:cubicBezTo>
                    <a:pt x="20" y="1320"/>
                    <a:pt x="20" y="1319"/>
                    <a:pt x="20" y="1319"/>
                  </a:cubicBezTo>
                  <a:lnTo>
                    <a:pt x="6" y="1274"/>
                  </a:lnTo>
                  <a:cubicBezTo>
                    <a:pt x="6" y="1273"/>
                    <a:pt x="6" y="1273"/>
                    <a:pt x="5" y="1272"/>
                  </a:cubicBezTo>
                  <a:lnTo>
                    <a:pt x="0" y="1223"/>
                  </a:lnTo>
                  <a:lnTo>
                    <a:pt x="0" y="251"/>
                  </a:lnTo>
                  <a:close/>
                  <a:moveTo>
                    <a:pt x="16" y="1222"/>
                  </a:moveTo>
                  <a:lnTo>
                    <a:pt x="21" y="1271"/>
                  </a:lnTo>
                  <a:lnTo>
                    <a:pt x="21" y="1269"/>
                  </a:lnTo>
                  <a:lnTo>
                    <a:pt x="35" y="1314"/>
                  </a:lnTo>
                  <a:lnTo>
                    <a:pt x="34" y="1313"/>
                  </a:lnTo>
                  <a:lnTo>
                    <a:pt x="57" y="1354"/>
                  </a:lnTo>
                  <a:lnTo>
                    <a:pt x="57" y="1352"/>
                  </a:lnTo>
                  <a:lnTo>
                    <a:pt x="86" y="1388"/>
                  </a:lnTo>
                  <a:lnTo>
                    <a:pt x="85" y="1387"/>
                  </a:lnTo>
                  <a:lnTo>
                    <a:pt x="121" y="1417"/>
                  </a:lnTo>
                  <a:lnTo>
                    <a:pt x="119" y="1416"/>
                  </a:lnTo>
                  <a:lnTo>
                    <a:pt x="161" y="1438"/>
                  </a:lnTo>
                  <a:lnTo>
                    <a:pt x="160" y="1438"/>
                  </a:lnTo>
                  <a:lnTo>
                    <a:pt x="205" y="1452"/>
                  </a:lnTo>
                  <a:lnTo>
                    <a:pt x="203" y="1451"/>
                  </a:lnTo>
                  <a:lnTo>
                    <a:pt x="251" y="1456"/>
                  </a:lnTo>
                  <a:lnTo>
                    <a:pt x="4358" y="1456"/>
                  </a:lnTo>
                  <a:lnTo>
                    <a:pt x="4407" y="1451"/>
                  </a:lnTo>
                  <a:lnTo>
                    <a:pt x="4405" y="1452"/>
                  </a:lnTo>
                  <a:lnTo>
                    <a:pt x="4450" y="1438"/>
                  </a:lnTo>
                  <a:lnTo>
                    <a:pt x="4449" y="1438"/>
                  </a:lnTo>
                  <a:lnTo>
                    <a:pt x="4490" y="1416"/>
                  </a:lnTo>
                  <a:lnTo>
                    <a:pt x="4488" y="1417"/>
                  </a:lnTo>
                  <a:lnTo>
                    <a:pt x="4524" y="1387"/>
                  </a:lnTo>
                  <a:lnTo>
                    <a:pt x="4523" y="1388"/>
                  </a:lnTo>
                  <a:lnTo>
                    <a:pt x="4553" y="1352"/>
                  </a:lnTo>
                  <a:lnTo>
                    <a:pt x="4552" y="1354"/>
                  </a:lnTo>
                  <a:lnTo>
                    <a:pt x="4574" y="1313"/>
                  </a:lnTo>
                  <a:lnTo>
                    <a:pt x="4574" y="1314"/>
                  </a:lnTo>
                  <a:lnTo>
                    <a:pt x="4588" y="1269"/>
                  </a:lnTo>
                  <a:lnTo>
                    <a:pt x="4587" y="1271"/>
                  </a:lnTo>
                  <a:lnTo>
                    <a:pt x="4592" y="1222"/>
                  </a:lnTo>
                  <a:lnTo>
                    <a:pt x="4592" y="252"/>
                  </a:lnTo>
                  <a:lnTo>
                    <a:pt x="4587" y="203"/>
                  </a:lnTo>
                  <a:lnTo>
                    <a:pt x="4588" y="205"/>
                  </a:lnTo>
                  <a:lnTo>
                    <a:pt x="4574" y="160"/>
                  </a:lnTo>
                  <a:lnTo>
                    <a:pt x="4574" y="161"/>
                  </a:lnTo>
                  <a:lnTo>
                    <a:pt x="4552" y="119"/>
                  </a:lnTo>
                  <a:lnTo>
                    <a:pt x="4553" y="121"/>
                  </a:lnTo>
                  <a:lnTo>
                    <a:pt x="4523" y="85"/>
                  </a:lnTo>
                  <a:lnTo>
                    <a:pt x="4524" y="86"/>
                  </a:lnTo>
                  <a:lnTo>
                    <a:pt x="4488" y="57"/>
                  </a:lnTo>
                  <a:lnTo>
                    <a:pt x="4490" y="57"/>
                  </a:lnTo>
                  <a:lnTo>
                    <a:pt x="4449" y="34"/>
                  </a:lnTo>
                  <a:lnTo>
                    <a:pt x="4450" y="35"/>
                  </a:lnTo>
                  <a:lnTo>
                    <a:pt x="4405" y="21"/>
                  </a:lnTo>
                  <a:lnTo>
                    <a:pt x="4407" y="21"/>
                  </a:lnTo>
                  <a:lnTo>
                    <a:pt x="4358" y="16"/>
                  </a:lnTo>
                  <a:lnTo>
                    <a:pt x="252" y="16"/>
                  </a:lnTo>
                  <a:lnTo>
                    <a:pt x="203" y="21"/>
                  </a:lnTo>
                  <a:lnTo>
                    <a:pt x="205" y="21"/>
                  </a:lnTo>
                  <a:lnTo>
                    <a:pt x="160" y="35"/>
                  </a:lnTo>
                  <a:lnTo>
                    <a:pt x="161" y="34"/>
                  </a:lnTo>
                  <a:lnTo>
                    <a:pt x="119" y="57"/>
                  </a:lnTo>
                  <a:lnTo>
                    <a:pt x="120" y="57"/>
                  </a:lnTo>
                  <a:lnTo>
                    <a:pt x="84" y="86"/>
                  </a:lnTo>
                  <a:lnTo>
                    <a:pt x="86" y="84"/>
                  </a:lnTo>
                  <a:lnTo>
                    <a:pt x="57" y="120"/>
                  </a:lnTo>
                  <a:lnTo>
                    <a:pt x="57" y="119"/>
                  </a:lnTo>
                  <a:lnTo>
                    <a:pt x="34" y="161"/>
                  </a:lnTo>
                  <a:lnTo>
                    <a:pt x="35" y="160"/>
                  </a:lnTo>
                  <a:lnTo>
                    <a:pt x="21" y="205"/>
                  </a:lnTo>
                  <a:lnTo>
                    <a:pt x="21" y="203"/>
                  </a:lnTo>
                  <a:lnTo>
                    <a:pt x="16" y="251"/>
                  </a:lnTo>
                  <a:lnTo>
                    <a:pt x="16" y="122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1662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2760" y="3499"/>
              <a:ext cx="27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ko-KR" sz="1015" b="1">
                  <a:solidFill>
                    <a:srgbClr val="000000"/>
                  </a:solidFill>
                </a:rPr>
                <a:t>Objects</a:t>
              </a:r>
              <a:endParaRPr lang="ko-KR" altLang="ko-KR" sz="1662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3070" y="3499"/>
              <a:ext cx="91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ko-KR" sz="1015">
                  <a:solidFill>
                    <a:srgbClr val="000000"/>
                  </a:solidFill>
                </a:rPr>
                <a:t>(Remote Monitoring and </a:t>
              </a:r>
              <a:endParaRPr lang="ko-KR" altLang="ko-KR" sz="1662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2798" y="3604"/>
              <a:ext cx="11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ko-KR" sz="1015">
                  <a:solidFill>
                    <a:srgbClr val="000000"/>
                  </a:solidFill>
                </a:rPr>
                <a:t>Information Devices, Contents)</a:t>
              </a:r>
              <a:endParaRPr lang="ko-KR" altLang="ko-KR" sz="1662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1893" y="2807"/>
              <a:ext cx="1368" cy="434"/>
            </a:xfrm>
            <a:custGeom>
              <a:avLst/>
              <a:gdLst>
                <a:gd name="T0" fmla="*/ 0 w 4592"/>
                <a:gd name="T1" fmla="*/ 243 h 1456"/>
                <a:gd name="T2" fmla="*/ 243 w 4592"/>
                <a:gd name="T3" fmla="*/ 0 h 1456"/>
                <a:gd name="T4" fmla="*/ 243 w 4592"/>
                <a:gd name="T5" fmla="*/ 0 h 1456"/>
                <a:gd name="T6" fmla="*/ 243 w 4592"/>
                <a:gd name="T7" fmla="*/ 0 h 1456"/>
                <a:gd name="T8" fmla="*/ 4350 w 4592"/>
                <a:gd name="T9" fmla="*/ 0 h 1456"/>
                <a:gd name="T10" fmla="*/ 4350 w 4592"/>
                <a:gd name="T11" fmla="*/ 0 h 1456"/>
                <a:gd name="T12" fmla="*/ 4592 w 4592"/>
                <a:gd name="T13" fmla="*/ 243 h 1456"/>
                <a:gd name="T14" fmla="*/ 4592 w 4592"/>
                <a:gd name="T15" fmla="*/ 243 h 1456"/>
                <a:gd name="T16" fmla="*/ 4592 w 4592"/>
                <a:gd name="T17" fmla="*/ 243 h 1456"/>
                <a:gd name="T18" fmla="*/ 4592 w 4592"/>
                <a:gd name="T19" fmla="*/ 1214 h 1456"/>
                <a:gd name="T20" fmla="*/ 4592 w 4592"/>
                <a:gd name="T21" fmla="*/ 1214 h 1456"/>
                <a:gd name="T22" fmla="*/ 4350 w 4592"/>
                <a:gd name="T23" fmla="*/ 1456 h 1456"/>
                <a:gd name="T24" fmla="*/ 4350 w 4592"/>
                <a:gd name="T25" fmla="*/ 1456 h 1456"/>
                <a:gd name="T26" fmla="*/ 4350 w 4592"/>
                <a:gd name="T27" fmla="*/ 1456 h 1456"/>
                <a:gd name="T28" fmla="*/ 243 w 4592"/>
                <a:gd name="T29" fmla="*/ 1456 h 1456"/>
                <a:gd name="T30" fmla="*/ 243 w 4592"/>
                <a:gd name="T31" fmla="*/ 1456 h 1456"/>
                <a:gd name="T32" fmla="*/ 0 w 4592"/>
                <a:gd name="T33" fmla="*/ 1214 h 1456"/>
                <a:gd name="T34" fmla="*/ 0 w 4592"/>
                <a:gd name="T35" fmla="*/ 1214 h 1456"/>
                <a:gd name="T36" fmla="*/ 0 w 4592"/>
                <a:gd name="T37" fmla="*/ 243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92" h="1456">
                  <a:moveTo>
                    <a:pt x="0" y="243"/>
                  </a:moveTo>
                  <a:cubicBezTo>
                    <a:pt x="0" y="109"/>
                    <a:pt x="109" y="0"/>
                    <a:pt x="243" y="0"/>
                  </a:cubicBezTo>
                  <a:cubicBezTo>
                    <a:pt x="243" y="0"/>
                    <a:pt x="243" y="0"/>
                    <a:pt x="243" y="0"/>
                  </a:cubicBezTo>
                  <a:lnTo>
                    <a:pt x="243" y="0"/>
                  </a:lnTo>
                  <a:lnTo>
                    <a:pt x="4350" y="0"/>
                  </a:lnTo>
                  <a:lnTo>
                    <a:pt x="4350" y="0"/>
                  </a:lnTo>
                  <a:cubicBezTo>
                    <a:pt x="4484" y="0"/>
                    <a:pt x="4592" y="109"/>
                    <a:pt x="4592" y="243"/>
                  </a:cubicBezTo>
                  <a:cubicBezTo>
                    <a:pt x="4592" y="243"/>
                    <a:pt x="4592" y="243"/>
                    <a:pt x="4592" y="243"/>
                  </a:cubicBezTo>
                  <a:lnTo>
                    <a:pt x="4592" y="243"/>
                  </a:lnTo>
                  <a:lnTo>
                    <a:pt x="4592" y="1214"/>
                  </a:lnTo>
                  <a:lnTo>
                    <a:pt x="4592" y="1214"/>
                  </a:lnTo>
                  <a:cubicBezTo>
                    <a:pt x="4592" y="1348"/>
                    <a:pt x="4484" y="1456"/>
                    <a:pt x="4350" y="1456"/>
                  </a:cubicBezTo>
                  <a:cubicBezTo>
                    <a:pt x="4350" y="1456"/>
                    <a:pt x="4350" y="1456"/>
                    <a:pt x="4350" y="1456"/>
                  </a:cubicBezTo>
                  <a:lnTo>
                    <a:pt x="4350" y="1456"/>
                  </a:lnTo>
                  <a:lnTo>
                    <a:pt x="243" y="1456"/>
                  </a:lnTo>
                  <a:lnTo>
                    <a:pt x="243" y="1456"/>
                  </a:lnTo>
                  <a:cubicBezTo>
                    <a:pt x="109" y="1456"/>
                    <a:pt x="0" y="1348"/>
                    <a:pt x="0" y="1214"/>
                  </a:cubicBezTo>
                  <a:cubicBezTo>
                    <a:pt x="0" y="1214"/>
                    <a:pt x="0" y="1214"/>
                    <a:pt x="0" y="1214"/>
                  </a:cubicBezTo>
                  <a:lnTo>
                    <a:pt x="0" y="243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1662"/>
            </a:p>
          </p:txBody>
        </p:sp>
        <p:sp>
          <p:nvSpPr>
            <p:cNvPr id="18" name="Freeform 21"/>
            <p:cNvSpPr>
              <a:spLocks noEditPoints="1"/>
            </p:cNvSpPr>
            <p:nvPr/>
          </p:nvSpPr>
          <p:spPr bwMode="auto">
            <a:xfrm>
              <a:off x="1890" y="2804"/>
              <a:ext cx="1373" cy="439"/>
            </a:xfrm>
            <a:custGeom>
              <a:avLst/>
              <a:gdLst>
                <a:gd name="T0" fmla="*/ 6 w 4608"/>
                <a:gd name="T1" fmla="*/ 200 h 1472"/>
                <a:gd name="T2" fmla="*/ 43 w 4608"/>
                <a:gd name="T3" fmla="*/ 112 h 1472"/>
                <a:gd name="T4" fmla="*/ 74 w 4608"/>
                <a:gd name="T5" fmla="*/ 73 h 1472"/>
                <a:gd name="T6" fmla="*/ 154 w 4608"/>
                <a:gd name="T7" fmla="*/ 20 h 1472"/>
                <a:gd name="T8" fmla="*/ 202 w 4608"/>
                <a:gd name="T9" fmla="*/ 5 h 1472"/>
                <a:gd name="T10" fmla="*/ 4408 w 4608"/>
                <a:gd name="T11" fmla="*/ 5 h 1472"/>
                <a:gd name="T12" fmla="*/ 4456 w 4608"/>
                <a:gd name="T13" fmla="*/ 20 h 1472"/>
                <a:gd name="T14" fmla="*/ 4534 w 4608"/>
                <a:gd name="T15" fmla="*/ 73 h 1472"/>
                <a:gd name="T16" fmla="*/ 4567 w 4608"/>
                <a:gd name="T17" fmla="*/ 112 h 1472"/>
                <a:gd name="T18" fmla="*/ 4603 w 4608"/>
                <a:gd name="T19" fmla="*/ 200 h 1472"/>
                <a:gd name="T20" fmla="*/ 4608 w 4608"/>
                <a:gd name="T21" fmla="*/ 1222 h 1472"/>
                <a:gd name="T22" fmla="*/ 4589 w 4608"/>
                <a:gd name="T23" fmla="*/ 1319 h 1472"/>
                <a:gd name="T24" fmla="*/ 4566 w 4608"/>
                <a:gd name="T25" fmla="*/ 1363 h 1472"/>
                <a:gd name="T26" fmla="*/ 4499 w 4608"/>
                <a:gd name="T27" fmla="*/ 1430 h 1472"/>
                <a:gd name="T28" fmla="*/ 4455 w 4608"/>
                <a:gd name="T29" fmla="*/ 1453 h 1472"/>
                <a:gd name="T30" fmla="*/ 4359 w 4608"/>
                <a:gd name="T31" fmla="*/ 1472 h 1472"/>
                <a:gd name="T32" fmla="*/ 200 w 4608"/>
                <a:gd name="T33" fmla="*/ 1467 h 1472"/>
                <a:gd name="T34" fmla="*/ 112 w 4608"/>
                <a:gd name="T35" fmla="*/ 1431 h 1472"/>
                <a:gd name="T36" fmla="*/ 73 w 4608"/>
                <a:gd name="T37" fmla="*/ 1398 h 1472"/>
                <a:gd name="T38" fmla="*/ 20 w 4608"/>
                <a:gd name="T39" fmla="*/ 1320 h 1472"/>
                <a:gd name="T40" fmla="*/ 6 w 4608"/>
                <a:gd name="T41" fmla="*/ 1272 h 1472"/>
                <a:gd name="T42" fmla="*/ 16 w 4608"/>
                <a:gd name="T43" fmla="*/ 1222 h 1472"/>
                <a:gd name="T44" fmla="*/ 35 w 4608"/>
                <a:gd name="T45" fmla="*/ 1314 h 1472"/>
                <a:gd name="T46" fmla="*/ 57 w 4608"/>
                <a:gd name="T47" fmla="*/ 1352 h 1472"/>
                <a:gd name="T48" fmla="*/ 121 w 4608"/>
                <a:gd name="T49" fmla="*/ 1417 h 1472"/>
                <a:gd name="T50" fmla="*/ 160 w 4608"/>
                <a:gd name="T51" fmla="*/ 1438 h 1472"/>
                <a:gd name="T52" fmla="*/ 251 w 4608"/>
                <a:gd name="T53" fmla="*/ 1456 h 1472"/>
                <a:gd name="T54" fmla="*/ 4405 w 4608"/>
                <a:gd name="T55" fmla="*/ 1452 h 1472"/>
                <a:gd name="T56" fmla="*/ 4490 w 4608"/>
                <a:gd name="T57" fmla="*/ 1416 h 1472"/>
                <a:gd name="T58" fmla="*/ 4523 w 4608"/>
                <a:gd name="T59" fmla="*/ 1388 h 1472"/>
                <a:gd name="T60" fmla="*/ 4574 w 4608"/>
                <a:gd name="T61" fmla="*/ 1313 h 1472"/>
                <a:gd name="T62" fmla="*/ 4587 w 4608"/>
                <a:gd name="T63" fmla="*/ 1271 h 1472"/>
                <a:gd name="T64" fmla="*/ 4587 w 4608"/>
                <a:gd name="T65" fmla="*/ 203 h 1472"/>
                <a:gd name="T66" fmla="*/ 4574 w 4608"/>
                <a:gd name="T67" fmla="*/ 161 h 1472"/>
                <a:gd name="T68" fmla="*/ 4523 w 4608"/>
                <a:gd name="T69" fmla="*/ 85 h 1472"/>
                <a:gd name="T70" fmla="*/ 4490 w 4608"/>
                <a:gd name="T71" fmla="*/ 57 h 1472"/>
                <a:gd name="T72" fmla="*/ 4405 w 4608"/>
                <a:gd name="T73" fmla="*/ 21 h 1472"/>
                <a:gd name="T74" fmla="*/ 252 w 4608"/>
                <a:gd name="T75" fmla="*/ 16 h 1472"/>
                <a:gd name="T76" fmla="*/ 160 w 4608"/>
                <a:gd name="T77" fmla="*/ 35 h 1472"/>
                <a:gd name="T78" fmla="*/ 120 w 4608"/>
                <a:gd name="T79" fmla="*/ 57 h 1472"/>
                <a:gd name="T80" fmla="*/ 57 w 4608"/>
                <a:gd name="T81" fmla="*/ 120 h 1472"/>
                <a:gd name="T82" fmla="*/ 35 w 4608"/>
                <a:gd name="T83" fmla="*/ 160 h 1472"/>
                <a:gd name="T84" fmla="*/ 16 w 4608"/>
                <a:gd name="T85" fmla="*/ 251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08" h="1472">
                  <a:moveTo>
                    <a:pt x="0" y="251"/>
                  </a:moveTo>
                  <a:lnTo>
                    <a:pt x="6" y="202"/>
                  </a:lnTo>
                  <a:cubicBezTo>
                    <a:pt x="6" y="201"/>
                    <a:pt x="6" y="201"/>
                    <a:pt x="6" y="200"/>
                  </a:cubicBezTo>
                  <a:lnTo>
                    <a:pt x="20" y="155"/>
                  </a:lnTo>
                  <a:cubicBezTo>
                    <a:pt x="20" y="155"/>
                    <a:pt x="20" y="154"/>
                    <a:pt x="20" y="154"/>
                  </a:cubicBezTo>
                  <a:lnTo>
                    <a:pt x="43" y="112"/>
                  </a:lnTo>
                  <a:cubicBezTo>
                    <a:pt x="44" y="111"/>
                    <a:pt x="44" y="111"/>
                    <a:pt x="44" y="110"/>
                  </a:cubicBezTo>
                  <a:lnTo>
                    <a:pt x="73" y="74"/>
                  </a:lnTo>
                  <a:cubicBezTo>
                    <a:pt x="74" y="74"/>
                    <a:pt x="74" y="74"/>
                    <a:pt x="74" y="73"/>
                  </a:cubicBezTo>
                  <a:lnTo>
                    <a:pt x="110" y="44"/>
                  </a:lnTo>
                  <a:cubicBezTo>
                    <a:pt x="111" y="44"/>
                    <a:pt x="111" y="44"/>
                    <a:pt x="112" y="43"/>
                  </a:cubicBezTo>
                  <a:lnTo>
                    <a:pt x="154" y="20"/>
                  </a:lnTo>
                  <a:cubicBezTo>
                    <a:pt x="154" y="20"/>
                    <a:pt x="155" y="20"/>
                    <a:pt x="155" y="20"/>
                  </a:cubicBezTo>
                  <a:lnTo>
                    <a:pt x="200" y="6"/>
                  </a:lnTo>
                  <a:cubicBezTo>
                    <a:pt x="201" y="6"/>
                    <a:pt x="201" y="6"/>
                    <a:pt x="202" y="5"/>
                  </a:cubicBezTo>
                  <a:lnTo>
                    <a:pt x="251" y="0"/>
                  </a:lnTo>
                  <a:lnTo>
                    <a:pt x="4358" y="0"/>
                  </a:lnTo>
                  <a:lnTo>
                    <a:pt x="4408" y="5"/>
                  </a:lnTo>
                  <a:cubicBezTo>
                    <a:pt x="4409" y="6"/>
                    <a:pt x="4409" y="6"/>
                    <a:pt x="4410" y="6"/>
                  </a:cubicBezTo>
                  <a:lnTo>
                    <a:pt x="4455" y="20"/>
                  </a:lnTo>
                  <a:cubicBezTo>
                    <a:pt x="4455" y="20"/>
                    <a:pt x="4456" y="20"/>
                    <a:pt x="4456" y="20"/>
                  </a:cubicBezTo>
                  <a:lnTo>
                    <a:pt x="4497" y="43"/>
                  </a:lnTo>
                  <a:cubicBezTo>
                    <a:pt x="4498" y="44"/>
                    <a:pt x="4498" y="44"/>
                    <a:pt x="4498" y="44"/>
                  </a:cubicBezTo>
                  <a:lnTo>
                    <a:pt x="4534" y="73"/>
                  </a:lnTo>
                  <a:cubicBezTo>
                    <a:pt x="4535" y="74"/>
                    <a:pt x="4535" y="74"/>
                    <a:pt x="4536" y="74"/>
                  </a:cubicBezTo>
                  <a:lnTo>
                    <a:pt x="4566" y="110"/>
                  </a:lnTo>
                  <a:cubicBezTo>
                    <a:pt x="4566" y="111"/>
                    <a:pt x="4566" y="111"/>
                    <a:pt x="4567" y="112"/>
                  </a:cubicBezTo>
                  <a:lnTo>
                    <a:pt x="4589" y="154"/>
                  </a:lnTo>
                  <a:cubicBezTo>
                    <a:pt x="4589" y="154"/>
                    <a:pt x="4589" y="155"/>
                    <a:pt x="4589" y="155"/>
                  </a:cubicBezTo>
                  <a:lnTo>
                    <a:pt x="4603" y="200"/>
                  </a:lnTo>
                  <a:cubicBezTo>
                    <a:pt x="4603" y="201"/>
                    <a:pt x="4603" y="201"/>
                    <a:pt x="4603" y="202"/>
                  </a:cubicBezTo>
                  <a:lnTo>
                    <a:pt x="4608" y="251"/>
                  </a:lnTo>
                  <a:lnTo>
                    <a:pt x="4608" y="1222"/>
                  </a:lnTo>
                  <a:lnTo>
                    <a:pt x="4603" y="1272"/>
                  </a:lnTo>
                  <a:cubicBezTo>
                    <a:pt x="4603" y="1273"/>
                    <a:pt x="4603" y="1273"/>
                    <a:pt x="4603" y="1274"/>
                  </a:cubicBezTo>
                  <a:lnTo>
                    <a:pt x="4589" y="1319"/>
                  </a:lnTo>
                  <a:cubicBezTo>
                    <a:pt x="4589" y="1319"/>
                    <a:pt x="4589" y="1320"/>
                    <a:pt x="4589" y="1320"/>
                  </a:cubicBezTo>
                  <a:lnTo>
                    <a:pt x="4567" y="1361"/>
                  </a:lnTo>
                  <a:cubicBezTo>
                    <a:pt x="4566" y="1362"/>
                    <a:pt x="4566" y="1362"/>
                    <a:pt x="4566" y="1363"/>
                  </a:cubicBezTo>
                  <a:lnTo>
                    <a:pt x="4536" y="1399"/>
                  </a:lnTo>
                  <a:cubicBezTo>
                    <a:pt x="4535" y="1399"/>
                    <a:pt x="4535" y="1399"/>
                    <a:pt x="4535" y="1400"/>
                  </a:cubicBezTo>
                  <a:lnTo>
                    <a:pt x="4499" y="1430"/>
                  </a:lnTo>
                  <a:cubicBezTo>
                    <a:pt x="4498" y="1430"/>
                    <a:pt x="4498" y="1430"/>
                    <a:pt x="4497" y="1431"/>
                  </a:cubicBezTo>
                  <a:lnTo>
                    <a:pt x="4456" y="1453"/>
                  </a:lnTo>
                  <a:cubicBezTo>
                    <a:pt x="4456" y="1453"/>
                    <a:pt x="4455" y="1453"/>
                    <a:pt x="4455" y="1453"/>
                  </a:cubicBezTo>
                  <a:lnTo>
                    <a:pt x="4410" y="1467"/>
                  </a:lnTo>
                  <a:cubicBezTo>
                    <a:pt x="4409" y="1467"/>
                    <a:pt x="4409" y="1467"/>
                    <a:pt x="4408" y="1467"/>
                  </a:cubicBezTo>
                  <a:lnTo>
                    <a:pt x="4359" y="1472"/>
                  </a:lnTo>
                  <a:lnTo>
                    <a:pt x="251" y="1472"/>
                  </a:lnTo>
                  <a:lnTo>
                    <a:pt x="202" y="1467"/>
                  </a:lnTo>
                  <a:cubicBezTo>
                    <a:pt x="201" y="1467"/>
                    <a:pt x="201" y="1467"/>
                    <a:pt x="200" y="1467"/>
                  </a:cubicBezTo>
                  <a:lnTo>
                    <a:pt x="155" y="1453"/>
                  </a:lnTo>
                  <a:cubicBezTo>
                    <a:pt x="155" y="1453"/>
                    <a:pt x="154" y="1453"/>
                    <a:pt x="154" y="1453"/>
                  </a:cubicBezTo>
                  <a:lnTo>
                    <a:pt x="112" y="1431"/>
                  </a:lnTo>
                  <a:cubicBezTo>
                    <a:pt x="111" y="1430"/>
                    <a:pt x="111" y="1430"/>
                    <a:pt x="110" y="1430"/>
                  </a:cubicBezTo>
                  <a:lnTo>
                    <a:pt x="74" y="1400"/>
                  </a:lnTo>
                  <a:cubicBezTo>
                    <a:pt x="74" y="1399"/>
                    <a:pt x="74" y="1399"/>
                    <a:pt x="73" y="1398"/>
                  </a:cubicBezTo>
                  <a:lnTo>
                    <a:pt x="44" y="1362"/>
                  </a:lnTo>
                  <a:cubicBezTo>
                    <a:pt x="44" y="1362"/>
                    <a:pt x="44" y="1362"/>
                    <a:pt x="43" y="1361"/>
                  </a:cubicBezTo>
                  <a:lnTo>
                    <a:pt x="20" y="1320"/>
                  </a:lnTo>
                  <a:cubicBezTo>
                    <a:pt x="20" y="1320"/>
                    <a:pt x="20" y="1319"/>
                    <a:pt x="20" y="1319"/>
                  </a:cubicBezTo>
                  <a:lnTo>
                    <a:pt x="6" y="1274"/>
                  </a:lnTo>
                  <a:cubicBezTo>
                    <a:pt x="6" y="1273"/>
                    <a:pt x="6" y="1273"/>
                    <a:pt x="6" y="1272"/>
                  </a:cubicBezTo>
                  <a:lnTo>
                    <a:pt x="1" y="1223"/>
                  </a:lnTo>
                  <a:lnTo>
                    <a:pt x="0" y="251"/>
                  </a:lnTo>
                  <a:close/>
                  <a:moveTo>
                    <a:pt x="16" y="1222"/>
                  </a:moveTo>
                  <a:lnTo>
                    <a:pt x="21" y="1271"/>
                  </a:lnTo>
                  <a:lnTo>
                    <a:pt x="21" y="1269"/>
                  </a:lnTo>
                  <a:lnTo>
                    <a:pt x="35" y="1314"/>
                  </a:lnTo>
                  <a:lnTo>
                    <a:pt x="34" y="1313"/>
                  </a:lnTo>
                  <a:lnTo>
                    <a:pt x="57" y="1354"/>
                  </a:lnTo>
                  <a:lnTo>
                    <a:pt x="57" y="1352"/>
                  </a:lnTo>
                  <a:lnTo>
                    <a:pt x="86" y="1388"/>
                  </a:lnTo>
                  <a:lnTo>
                    <a:pt x="85" y="1387"/>
                  </a:lnTo>
                  <a:lnTo>
                    <a:pt x="121" y="1417"/>
                  </a:lnTo>
                  <a:lnTo>
                    <a:pt x="119" y="1416"/>
                  </a:lnTo>
                  <a:lnTo>
                    <a:pt x="161" y="1438"/>
                  </a:lnTo>
                  <a:lnTo>
                    <a:pt x="160" y="1438"/>
                  </a:lnTo>
                  <a:lnTo>
                    <a:pt x="205" y="1452"/>
                  </a:lnTo>
                  <a:lnTo>
                    <a:pt x="203" y="1451"/>
                  </a:lnTo>
                  <a:lnTo>
                    <a:pt x="251" y="1456"/>
                  </a:lnTo>
                  <a:lnTo>
                    <a:pt x="4358" y="1456"/>
                  </a:lnTo>
                  <a:lnTo>
                    <a:pt x="4407" y="1451"/>
                  </a:lnTo>
                  <a:lnTo>
                    <a:pt x="4405" y="1452"/>
                  </a:lnTo>
                  <a:lnTo>
                    <a:pt x="4450" y="1438"/>
                  </a:lnTo>
                  <a:lnTo>
                    <a:pt x="4449" y="1438"/>
                  </a:lnTo>
                  <a:lnTo>
                    <a:pt x="4490" y="1416"/>
                  </a:lnTo>
                  <a:lnTo>
                    <a:pt x="4488" y="1417"/>
                  </a:lnTo>
                  <a:lnTo>
                    <a:pt x="4524" y="1387"/>
                  </a:lnTo>
                  <a:lnTo>
                    <a:pt x="4523" y="1388"/>
                  </a:lnTo>
                  <a:lnTo>
                    <a:pt x="4553" y="1352"/>
                  </a:lnTo>
                  <a:lnTo>
                    <a:pt x="4552" y="1354"/>
                  </a:lnTo>
                  <a:lnTo>
                    <a:pt x="4574" y="1313"/>
                  </a:lnTo>
                  <a:lnTo>
                    <a:pt x="4574" y="1314"/>
                  </a:lnTo>
                  <a:lnTo>
                    <a:pt x="4588" y="1269"/>
                  </a:lnTo>
                  <a:lnTo>
                    <a:pt x="4587" y="1271"/>
                  </a:lnTo>
                  <a:lnTo>
                    <a:pt x="4592" y="1222"/>
                  </a:lnTo>
                  <a:lnTo>
                    <a:pt x="4592" y="252"/>
                  </a:lnTo>
                  <a:lnTo>
                    <a:pt x="4587" y="203"/>
                  </a:lnTo>
                  <a:lnTo>
                    <a:pt x="4588" y="205"/>
                  </a:lnTo>
                  <a:lnTo>
                    <a:pt x="4574" y="160"/>
                  </a:lnTo>
                  <a:lnTo>
                    <a:pt x="4574" y="161"/>
                  </a:lnTo>
                  <a:lnTo>
                    <a:pt x="4552" y="119"/>
                  </a:lnTo>
                  <a:lnTo>
                    <a:pt x="4553" y="121"/>
                  </a:lnTo>
                  <a:lnTo>
                    <a:pt x="4523" y="85"/>
                  </a:lnTo>
                  <a:lnTo>
                    <a:pt x="4524" y="86"/>
                  </a:lnTo>
                  <a:lnTo>
                    <a:pt x="4488" y="57"/>
                  </a:lnTo>
                  <a:lnTo>
                    <a:pt x="4490" y="57"/>
                  </a:lnTo>
                  <a:lnTo>
                    <a:pt x="4449" y="34"/>
                  </a:lnTo>
                  <a:lnTo>
                    <a:pt x="4450" y="35"/>
                  </a:lnTo>
                  <a:lnTo>
                    <a:pt x="4405" y="21"/>
                  </a:lnTo>
                  <a:lnTo>
                    <a:pt x="4407" y="21"/>
                  </a:lnTo>
                  <a:lnTo>
                    <a:pt x="4358" y="16"/>
                  </a:lnTo>
                  <a:lnTo>
                    <a:pt x="252" y="16"/>
                  </a:lnTo>
                  <a:lnTo>
                    <a:pt x="203" y="21"/>
                  </a:lnTo>
                  <a:lnTo>
                    <a:pt x="205" y="21"/>
                  </a:lnTo>
                  <a:lnTo>
                    <a:pt x="160" y="35"/>
                  </a:lnTo>
                  <a:lnTo>
                    <a:pt x="161" y="34"/>
                  </a:lnTo>
                  <a:lnTo>
                    <a:pt x="119" y="57"/>
                  </a:lnTo>
                  <a:lnTo>
                    <a:pt x="120" y="57"/>
                  </a:lnTo>
                  <a:lnTo>
                    <a:pt x="84" y="86"/>
                  </a:lnTo>
                  <a:lnTo>
                    <a:pt x="86" y="84"/>
                  </a:lnTo>
                  <a:lnTo>
                    <a:pt x="57" y="120"/>
                  </a:lnTo>
                  <a:lnTo>
                    <a:pt x="57" y="119"/>
                  </a:lnTo>
                  <a:lnTo>
                    <a:pt x="34" y="161"/>
                  </a:lnTo>
                  <a:lnTo>
                    <a:pt x="35" y="160"/>
                  </a:lnTo>
                  <a:lnTo>
                    <a:pt x="21" y="205"/>
                  </a:lnTo>
                  <a:lnTo>
                    <a:pt x="21" y="203"/>
                  </a:lnTo>
                  <a:lnTo>
                    <a:pt x="16" y="251"/>
                  </a:lnTo>
                  <a:lnTo>
                    <a:pt x="16" y="122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1662"/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2264" y="2922"/>
              <a:ext cx="70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ko-KR" sz="1015" b="1" dirty="0">
                  <a:solidFill>
                    <a:srgbClr val="000000"/>
                  </a:solidFill>
                </a:rPr>
                <a:t>Ubiquitous Access</a:t>
              </a:r>
              <a:r>
                <a:rPr lang="ko-KR" altLang="ko-KR" sz="1015" b="1" dirty="0">
                  <a:solidFill>
                    <a:srgbClr val="000000"/>
                  </a:solidFill>
                </a:rPr>
                <a:t>/</a:t>
              </a:r>
              <a:endParaRPr lang="ko-KR" altLang="ko-KR" sz="1662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196" y="3027"/>
              <a:ext cx="82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ko-KR" sz="1015" b="1" dirty="0">
                  <a:solidFill>
                    <a:srgbClr val="000000"/>
                  </a:solidFill>
                </a:rPr>
                <a:t>Seamless Connectivity</a:t>
              </a:r>
              <a:endParaRPr lang="ko-KR" altLang="ko-KR" sz="1662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1135" y="943"/>
              <a:ext cx="2884" cy="291"/>
            </a:xfrm>
            <a:custGeom>
              <a:avLst/>
              <a:gdLst>
                <a:gd name="T0" fmla="*/ 0 w 9680"/>
                <a:gd name="T1" fmla="*/ 488 h 976"/>
                <a:gd name="T2" fmla="*/ 4840 w 9680"/>
                <a:gd name="T3" fmla="*/ 0 h 976"/>
                <a:gd name="T4" fmla="*/ 4840 w 9680"/>
                <a:gd name="T5" fmla="*/ 0 h 976"/>
                <a:gd name="T6" fmla="*/ 9680 w 9680"/>
                <a:gd name="T7" fmla="*/ 488 h 976"/>
                <a:gd name="T8" fmla="*/ 9680 w 9680"/>
                <a:gd name="T9" fmla="*/ 488 h 976"/>
                <a:gd name="T10" fmla="*/ 9680 w 9680"/>
                <a:gd name="T11" fmla="*/ 488 h 976"/>
                <a:gd name="T12" fmla="*/ 4840 w 9680"/>
                <a:gd name="T13" fmla="*/ 976 h 976"/>
                <a:gd name="T14" fmla="*/ 4840 w 9680"/>
                <a:gd name="T15" fmla="*/ 976 h 976"/>
                <a:gd name="T16" fmla="*/ 4840 w 9680"/>
                <a:gd name="T17" fmla="*/ 976 h 976"/>
                <a:gd name="T18" fmla="*/ 0 w 9680"/>
                <a:gd name="T19" fmla="*/ 488 h 976"/>
                <a:gd name="T20" fmla="*/ 0 w 9680"/>
                <a:gd name="T21" fmla="*/ 488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80" h="976">
                  <a:moveTo>
                    <a:pt x="0" y="488"/>
                  </a:moveTo>
                  <a:cubicBezTo>
                    <a:pt x="0" y="219"/>
                    <a:pt x="2167" y="0"/>
                    <a:pt x="4840" y="0"/>
                  </a:cubicBezTo>
                  <a:lnTo>
                    <a:pt x="4840" y="0"/>
                  </a:lnTo>
                  <a:cubicBezTo>
                    <a:pt x="7514" y="0"/>
                    <a:pt x="9680" y="219"/>
                    <a:pt x="9680" y="488"/>
                  </a:cubicBezTo>
                  <a:cubicBezTo>
                    <a:pt x="9680" y="488"/>
                    <a:pt x="9680" y="488"/>
                    <a:pt x="9680" y="488"/>
                  </a:cubicBezTo>
                  <a:lnTo>
                    <a:pt x="9680" y="488"/>
                  </a:lnTo>
                  <a:cubicBezTo>
                    <a:pt x="9680" y="758"/>
                    <a:pt x="7514" y="976"/>
                    <a:pt x="4840" y="976"/>
                  </a:cubicBezTo>
                  <a:cubicBezTo>
                    <a:pt x="4840" y="976"/>
                    <a:pt x="4840" y="976"/>
                    <a:pt x="4840" y="976"/>
                  </a:cubicBezTo>
                  <a:lnTo>
                    <a:pt x="4840" y="976"/>
                  </a:lnTo>
                  <a:cubicBezTo>
                    <a:pt x="2167" y="976"/>
                    <a:pt x="0" y="758"/>
                    <a:pt x="0" y="488"/>
                  </a:cubicBezTo>
                  <a:cubicBezTo>
                    <a:pt x="0" y="488"/>
                    <a:pt x="0" y="488"/>
                    <a:pt x="0" y="488"/>
                  </a:cubicBezTo>
                  <a:close/>
                </a:path>
              </a:pathLst>
            </a:custGeom>
            <a:solidFill>
              <a:srgbClr val="FDEAD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1662"/>
            </a:p>
          </p:txBody>
        </p:sp>
        <p:sp>
          <p:nvSpPr>
            <p:cNvPr id="22" name="Freeform 25"/>
            <p:cNvSpPr>
              <a:spLocks noEditPoints="1"/>
            </p:cNvSpPr>
            <p:nvPr/>
          </p:nvSpPr>
          <p:spPr bwMode="auto">
            <a:xfrm>
              <a:off x="1133" y="941"/>
              <a:ext cx="2888" cy="295"/>
            </a:xfrm>
            <a:custGeom>
              <a:avLst/>
              <a:gdLst>
                <a:gd name="T0" fmla="*/ 8 w 9697"/>
                <a:gd name="T1" fmla="*/ 467 h 992"/>
                <a:gd name="T2" fmla="*/ 102 w 9697"/>
                <a:gd name="T3" fmla="*/ 392 h 992"/>
                <a:gd name="T4" fmla="*/ 386 w 9697"/>
                <a:gd name="T5" fmla="*/ 299 h 992"/>
                <a:gd name="T6" fmla="*/ 834 w 9697"/>
                <a:gd name="T7" fmla="*/ 216 h 992"/>
                <a:gd name="T8" fmla="*/ 1426 w 9697"/>
                <a:gd name="T9" fmla="*/ 144 h 992"/>
                <a:gd name="T10" fmla="*/ 2142 w 9697"/>
                <a:gd name="T11" fmla="*/ 83 h 992"/>
                <a:gd name="T12" fmla="*/ 2964 w 9697"/>
                <a:gd name="T13" fmla="*/ 38 h 992"/>
                <a:gd name="T14" fmla="*/ 4848 w 9697"/>
                <a:gd name="T15" fmla="*/ 0 h 992"/>
                <a:gd name="T16" fmla="*/ 6733 w 9697"/>
                <a:gd name="T17" fmla="*/ 38 h 992"/>
                <a:gd name="T18" fmla="*/ 7556 w 9697"/>
                <a:gd name="T19" fmla="*/ 83 h 992"/>
                <a:gd name="T20" fmla="*/ 8272 w 9697"/>
                <a:gd name="T21" fmla="*/ 143 h 992"/>
                <a:gd name="T22" fmla="*/ 8864 w 9697"/>
                <a:gd name="T23" fmla="*/ 216 h 992"/>
                <a:gd name="T24" fmla="*/ 9310 w 9697"/>
                <a:gd name="T25" fmla="*/ 299 h 992"/>
                <a:gd name="T26" fmla="*/ 9594 w 9697"/>
                <a:gd name="T27" fmla="*/ 391 h 992"/>
                <a:gd name="T28" fmla="*/ 9689 w 9697"/>
                <a:gd name="T29" fmla="*/ 467 h 992"/>
                <a:gd name="T30" fmla="*/ 9690 w 9697"/>
                <a:gd name="T31" fmla="*/ 523 h 992"/>
                <a:gd name="T32" fmla="*/ 9637 w 9697"/>
                <a:gd name="T33" fmla="*/ 577 h 992"/>
                <a:gd name="T34" fmla="*/ 9397 w 9697"/>
                <a:gd name="T35" fmla="*/ 672 h 992"/>
                <a:gd name="T36" fmla="*/ 8990 w 9697"/>
                <a:gd name="T37" fmla="*/ 757 h 992"/>
                <a:gd name="T38" fmla="*/ 8432 w 9697"/>
                <a:gd name="T39" fmla="*/ 832 h 992"/>
                <a:gd name="T40" fmla="*/ 7745 w 9697"/>
                <a:gd name="T41" fmla="*/ 895 h 992"/>
                <a:gd name="T42" fmla="*/ 6948 w 9697"/>
                <a:gd name="T43" fmla="*/ 944 h 992"/>
                <a:gd name="T44" fmla="*/ 5344 w 9697"/>
                <a:gd name="T45" fmla="*/ 989 h 992"/>
                <a:gd name="T46" fmla="*/ 3409 w 9697"/>
                <a:gd name="T47" fmla="*/ 970 h 992"/>
                <a:gd name="T48" fmla="*/ 2338 w 9697"/>
                <a:gd name="T49" fmla="*/ 921 h 992"/>
                <a:gd name="T50" fmla="*/ 1594 w 9697"/>
                <a:gd name="T51" fmla="*/ 865 h 992"/>
                <a:gd name="T52" fmla="*/ 969 w 9697"/>
                <a:gd name="T53" fmla="*/ 796 h 992"/>
                <a:gd name="T54" fmla="*/ 484 w 9697"/>
                <a:gd name="T55" fmla="*/ 716 h 992"/>
                <a:gd name="T56" fmla="*/ 158 w 9697"/>
                <a:gd name="T57" fmla="*/ 626 h 992"/>
                <a:gd name="T58" fmla="*/ 27 w 9697"/>
                <a:gd name="T59" fmla="*/ 551 h 992"/>
                <a:gd name="T60" fmla="*/ 22 w 9697"/>
                <a:gd name="T61" fmla="*/ 520 h 992"/>
                <a:gd name="T62" fmla="*/ 68 w 9697"/>
                <a:gd name="T63" fmla="*/ 564 h 992"/>
                <a:gd name="T64" fmla="*/ 304 w 9697"/>
                <a:gd name="T65" fmla="*/ 657 h 992"/>
                <a:gd name="T66" fmla="*/ 711 w 9697"/>
                <a:gd name="T67" fmla="*/ 742 h 992"/>
                <a:gd name="T68" fmla="*/ 1266 w 9697"/>
                <a:gd name="T69" fmla="*/ 817 h 992"/>
                <a:gd name="T70" fmla="*/ 1953 w 9697"/>
                <a:gd name="T71" fmla="*/ 879 h 992"/>
                <a:gd name="T72" fmla="*/ 2751 w 9697"/>
                <a:gd name="T73" fmla="*/ 928 h 992"/>
                <a:gd name="T74" fmla="*/ 4354 w 9697"/>
                <a:gd name="T75" fmla="*/ 973 h 992"/>
                <a:gd name="T76" fmla="*/ 6288 w 9697"/>
                <a:gd name="T77" fmla="*/ 954 h 992"/>
                <a:gd name="T78" fmla="*/ 7358 w 9697"/>
                <a:gd name="T79" fmla="*/ 905 h 992"/>
                <a:gd name="T80" fmla="*/ 8103 w 9697"/>
                <a:gd name="T81" fmla="*/ 849 h 992"/>
                <a:gd name="T82" fmla="*/ 8726 w 9697"/>
                <a:gd name="T83" fmla="*/ 781 h 992"/>
                <a:gd name="T84" fmla="*/ 9210 w 9697"/>
                <a:gd name="T85" fmla="*/ 701 h 992"/>
                <a:gd name="T86" fmla="*/ 9533 w 9697"/>
                <a:gd name="T87" fmla="*/ 611 h 992"/>
                <a:gd name="T88" fmla="*/ 9657 w 9697"/>
                <a:gd name="T89" fmla="*/ 542 h 992"/>
                <a:gd name="T90" fmla="*/ 9681 w 9697"/>
                <a:gd name="T91" fmla="*/ 498 h 992"/>
                <a:gd name="T92" fmla="*/ 9659 w 9697"/>
                <a:gd name="T93" fmla="*/ 453 h 992"/>
                <a:gd name="T94" fmla="*/ 9468 w 9697"/>
                <a:gd name="T95" fmla="*/ 359 h 992"/>
                <a:gd name="T96" fmla="*/ 9103 w 9697"/>
                <a:gd name="T97" fmla="*/ 272 h 992"/>
                <a:gd name="T98" fmla="*/ 8583 w 9697"/>
                <a:gd name="T99" fmla="*/ 194 h 992"/>
                <a:gd name="T100" fmla="*/ 7927 w 9697"/>
                <a:gd name="T101" fmla="*/ 128 h 992"/>
                <a:gd name="T102" fmla="*/ 7155 w 9697"/>
                <a:gd name="T103" fmla="*/ 75 h 992"/>
                <a:gd name="T104" fmla="*/ 5824 w 9697"/>
                <a:gd name="T105" fmla="*/ 26 h 992"/>
                <a:gd name="T106" fmla="*/ 3873 w 9697"/>
                <a:gd name="T107" fmla="*/ 26 h 992"/>
                <a:gd name="T108" fmla="*/ 2542 w 9697"/>
                <a:gd name="T109" fmla="*/ 75 h 992"/>
                <a:gd name="T110" fmla="*/ 1770 w 9697"/>
                <a:gd name="T111" fmla="*/ 128 h 992"/>
                <a:gd name="T112" fmla="*/ 1114 w 9697"/>
                <a:gd name="T113" fmla="*/ 194 h 992"/>
                <a:gd name="T114" fmla="*/ 594 w 9697"/>
                <a:gd name="T115" fmla="*/ 272 h 992"/>
                <a:gd name="T116" fmla="*/ 229 w 9697"/>
                <a:gd name="T117" fmla="*/ 359 h 992"/>
                <a:gd name="T118" fmla="*/ 38 w 9697"/>
                <a:gd name="T119" fmla="*/ 453 h 992"/>
                <a:gd name="T120" fmla="*/ 16 w 9697"/>
                <a:gd name="T121" fmla="*/ 498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97" h="992">
                  <a:moveTo>
                    <a:pt x="1" y="498"/>
                  </a:moveTo>
                  <a:cubicBezTo>
                    <a:pt x="0" y="497"/>
                    <a:pt x="0" y="496"/>
                    <a:pt x="1" y="495"/>
                  </a:cubicBezTo>
                  <a:lnTo>
                    <a:pt x="7" y="470"/>
                  </a:lnTo>
                  <a:cubicBezTo>
                    <a:pt x="7" y="469"/>
                    <a:pt x="7" y="468"/>
                    <a:pt x="8" y="467"/>
                  </a:cubicBezTo>
                  <a:lnTo>
                    <a:pt x="27" y="442"/>
                  </a:lnTo>
                  <a:cubicBezTo>
                    <a:pt x="28" y="441"/>
                    <a:pt x="28" y="441"/>
                    <a:pt x="29" y="440"/>
                  </a:cubicBezTo>
                  <a:lnTo>
                    <a:pt x="60" y="416"/>
                  </a:lnTo>
                  <a:lnTo>
                    <a:pt x="102" y="392"/>
                  </a:lnTo>
                  <a:lnTo>
                    <a:pt x="157" y="367"/>
                  </a:lnTo>
                  <a:lnTo>
                    <a:pt x="224" y="344"/>
                  </a:lnTo>
                  <a:lnTo>
                    <a:pt x="300" y="321"/>
                  </a:lnTo>
                  <a:lnTo>
                    <a:pt x="386" y="299"/>
                  </a:lnTo>
                  <a:lnTo>
                    <a:pt x="484" y="278"/>
                  </a:lnTo>
                  <a:lnTo>
                    <a:pt x="591" y="257"/>
                  </a:lnTo>
                  <a:lnTo>
                    <a:pt x="708" y="236"/>
                  </a:lnTo>
                  <a:lnTo>
                    <a:pt x="834" y="216"/>
                  </a:lnTo>
                  <a:lnTo>
                    <a:pt x="969" y="197"/>
                  </a:lnTo>
                  <a:lnTo>
                    <a:pt x="1112" y="179"/>
                  </a:lnTo>
                  <a:lnTo>
                    <a:pt x="1265" y="161"/>
                  </a:lnTo>
                  <a:lnTo>
                    <a:pt x="1426" y="144"/>
                  </a:lnTo>
                  <a:lnTo>
                    <a:pt x="1594" y="127"/>
                  </a:lnTo>
                  <a:lnTo>
                    <a:pt x="1769" y="112"/>
                  </a:lnTo>
                  <a:lnTo>
                    <a:pt x="1952" y="97"/>
                  </a:lnTo>
                  <a:lnTo>
                    <a:pt x="2142" y="83"/>
                  </a:lnTo>
                  <a:lnTo>
                    <a:pt x="2338" y="71"/>
                  </a:lnTo>
                  <a:lnTo>
                    <a:pt x="2541" y="59"/>
                  </a:lnTo>
                  <a:lnTo>
                    <a:pt x="2750" y="48"/>
                  </a:lnTo>
                  <a:lnTo>
                    <a:pt x="2964" y="38"/>
                  </a:lnTo>
                  <a:lnTo>
                    <a:pt x="3409" y="22"/>
                  </a:lnTo>
                  <a:lnTo>
                    <a:pt x="3872" y="10"/>
                  </a:lnTo>
                  <a:lnTo>
                    <a:pt x="4353" y="2"/>
                  </a:lnTo>
                  <a:lnTo>
                    <a:pt x="4848" y="0"/>
                  </a:lnTo>
                  <a:lnTo>
                    <a:pt x="5344" y="3"/>
                  </a:lnTo>
                  <a:lnTo>
                    <a:pt x="5825" y="10"/>
                  </a:lnTo>
                  <a:lnTo>
                    <a:pt x="6289" y="22"/>
                  </a:lnTo>
                  <a:lnTo>
                    <a:pt x="6733" y="38"/>
                  </a:lnTo>
                  <a:lnTo>
                    <a:pt x="6948" y="48"/>
                  </a:lnTo>
                  <a:lnTo>
                    <a:pt x="7156" y="59"/>
                  </a:lnTo>
                  <a:lnTo>
                    <a:pt x="7359" y="71"/>
                  </a:lnTo>
                  <a:lnTo>
                    <a:pt x="7556" y="83"/>
                  </a:lnTo>
                  <a:lnTo>
                    <a:pt x="7745" y="97"/>
                  </a:lnTo>
                  <a:lnTo>
                    <a:pt x="7928" y="112"/>
                  </a:lnTo>
                  <a:lnTo>
                    <a:pt x="8104" y="127"/>
                  </a:lnTo>
                  <a:lnTo>
                    <a:pt x="8272" y="143"/>
                  </a:lnTo>
                  <a:lnTo>
                    <a:pt x="8432" y="161"/>
                  </a:lnTo>
                  <a:lnTo>
                    <a:pt x="8584" y="179"/>
                  </a:lnTo>
                  <a:lnTo>
                    <a:pt x="8728" y="197"/>
                  </a:lnTo>
                  <a:lnTo>
                    <a:pt x="8864" y="216"/>
                  </a:lnTo>
                  <a:lnTo>
                    <a:pt x="8990" y="236"/>
                  </a:lnTo>
                  <a:lnTo>
                    <a:pt x="9106" y="257"/>
                  </a:lnTo>
                  <a:lnTo>
                    <a:pt x="9213" y="278"/>
                  </a:lnTo>
                  <a:lnTo>
                    <a:pt x="9310" y="299"/>
                  </a:lnTo>
                  <a:lnTo>
                    <a:pt x="9396" y="321"/>
                  </a:lnTo>
                  <a:lnTo>
                    <a:pt x="9473" y="344"/>
                  </a:lnTo>
                  <a:lnTo>
                    <a:pt x="9539" y="367"/>
                  </a:lnTo>
                  <a:lnTo>
                    <a:pt x="9594" y="391"/>
                  </a:lnTo>
                  <a:lnTo>
                    <a:pt x="9636" y="416"/>
                  </a:lnTo>
                  <a:lnTo>
                    <a:pt x="9668" y="440"/>
                  </a:lnTo>
                  <a:cubicBezTo>
                    <a:pt x="9669" y="441"/>
                    <a:pt x="9669" y="441"/>
                    <a:pt x="9670" y="442"/>
                  </a:cubicBezTo>
                  <a:lnTo>
                    <a:pt x="9689" y="467"/>
                  </a:lnTo>
                  <a:cubicBezTo>
                    <a:pt x="9690" y="468"/>
                    <a:pt x="9690" y="469"/>
                    <a:pt x="9690" y="470"/>
                  </a:cubicBezTo>
                  <a:lnTo>
                    <a:pt x="9696" y="495"/>
                  </a:lnTo>
                  <a:cubicBezTo>
                    <a:pt x="9697" y="496"/>
                    <a:pt x="9697" y="497"/>
                    <a:pt x="9696" y="498"/>
                  </a:cubicBezTo>
                  <a:lnTo>
                    <a:pt x="9690" y="523"/>
                  </a:lnTo>
                  <a:cubicBezTo>
                    <a:pt x="9690" y="524"/>
                    <a:pt x="9690" y="525"/>
                    <a:pt x="9689" y="526"/>
                  </a:cubicBezTo>
                  <a:lnTo>
                    <a:pt x="9670" y="551"/>
                  </a:lnTo>
                  <a:cubicBezTo>
                    <a:pt x="9669" y="552"/>
                    <a:pt x="9669" y="552"/>
                    <a:pt x="9668" y="553"/>
                  </a:cubicBezTo>
                  <a:lnTo>
                    <a:pt x="9637" y="577"/>
                  </a:lnTo>
                  <a:lnTo>
                    <a:pt x="9594" y="601"/>
                  </a:lnTo>
                  <a:lnTo>
                    <a:pt x="9540" y="626"/>
                  </a:lnTo>
                  <a:lnTo>
                    <a:pt x="9473" y="649"/>
                  </a:lnTo>
                  <a:lnTo>
                    <a:pt x="9397" y="672"/>
                  </a:lnTo>
                  <a:lnTo>
                    <a:pt x="9310" y="694"/>
                  </a:lnTo>
                  <a:lnTo>
                    <a:pt x="9213" y="716"/>
                  </a:lnTo>
                  <a:lnTo>
                    <a:pt x="9106" y="737"/>
                  </a:lnTo>
                  <a:lnTo>
                    <a:pt x="8990" y="757"/>
                  </a:lnTo>
                  <a:lnTo>
                    <a:pt x="8864" y="777"/>
                  </a:lnTo>
                  <a:lnTo>
                    <a:pt x="8729" y="796"/>
                  </a:lnTo>
                  <a:lnTo>
                    <a:pt x="8585" y="815"/>
                  </a:lnTo>
                  <a:lnTo>
                    <a:pt x="8432" y="832"/>
                  </a:lnTo>
                  <a:lnTo>
                    <a:pt x="8272" y="849"/>
                  </a:lnTo>
                  <a:lnTo>
                    <a:pt x="8104" y="865"/>
                  </a:lnTo>
                  <a:lnTo>
                    <a:pt x="7928" y="881"/>
                  </a:lnTo>
                  <a:lnTo>
                    <a:pt x="7745" y="895"/>
                  </a:lnTo>
                  <a:lnTo>
                    <a:pt x="7556" y="909"/>
                  </a:lnTo>
                  <a:lnTo>
                    <a:pt x="7359" y="921"/>
                  </a:lnTo>
                  <a:lnTo>
                    <a:pt x="7156" y="933"/>
                  </a:lnTo>
                  <a:lnTo>
                    <a:pt x="6948" y="944"/>
                  </a:lnTo>
                  <a:lnTo>
                    <a:pt x="6733" y="954"/>
                  </a:lnTo>
                  <a:lnTo>
                    <a:pt x="6289" y="970"/>
                  </a:lnTo>
                  <a:lnTo>
                    <a:pt x="5825" y="982"/>
                  </a:lnTo>
                  <a:lnTo>
                    <a:pt x="5344" y="989"/>
                  </a:lnTo>
                  <a:lnTo>
                    <a:pt x="4849" y="992"/>
                  </a:lnTo>
                  <a:lnTo>
                    <a:pt x="4353" y="989"/>
                  </a:lnTo>
                  <a:lnTo>
                    <a:pt x="3873" y="982"/>
                  </a:lnTo>
                  <a:lnTo>
                    <a:pt x="3409" y="970"/>
                  </a:lnTo>
                  <a:lnTo>
                    <a:pt x="2964" y="954"/>
                  </a:lnTo>
                  <a:lnTo>
                    <a:pt x="2750" y="944"/>
                  </a:lnTo>
                  <a:lnTo>
                    <a:pt x="2541" y="933"/>
                  </a:lnTo>
                  <a:lnTo>
                    <a:pt x="2338" y="921"/>
                  </a:lnTo>
                  <a:lnTo>
                    <a:pt x="2142" y="909"/>
                  </a:lnTo>
                  <a:lnTo>
                    <a:pt x="1952" y="895"/>
                  </a:lnTo>
                  <a:lnTo>
                    <a:pt x="1769" y="881"/>
                  </a:lnTo>
                  <a:lnTo>
                    <a:pt x="1594" y="865"/>
                  </a:lnTo>
                  <a:lnTo>
                    <a:pt x="1426" y="849"/>
                  </a:lnTo>
                  <a:lnTo>
                    <a:pt x="1265" y="832"/>
                  </a:lnTo>
                  <a:lnTo>
                    <a:pt x="1113" y="815"/>
                  </a:lnTo>
                  <a:lnTo>
                    <a:pt x="969" y="796"/>
                  </a:lnTo>
                  <a:lnTo>
                    <a:pt x="834" y="777"/>
                  </a:lnTo>
                  <a:lnTo>
                    <a:pt x="708" y="757"/>
                  </a:lnTo>
                  <a:lnTo>
                    <a:pt x="591" y="737"/>
                  </a:lnTo>
                  <a:lnTo>
                    <a:pt x="484" y="716"/>
                  </a:lnTo>
                  <a:lnTo>
                    <a:pt x="387" y="694"/>
                  </a:lnTo>
                  <a:lnTo>
                    <a:pt x="300" y="672"/>
                  </a:lnTo>
                  <a:lnTo>
                    <a:pt x="224" y="649"/>
                  </a:lnTo>
                  <a:lnTo>
                    <a:pt x="158" y="626"/>
                  </a:lnTo>
                  <a:lnTo>
                    <a:pt x="103" y="602"/>
                  </a:lnTo>
                  <a:lnTo>
                    <a:pt x="60" y="577"/>
                  </a:lnTo>
                  <a:lnTo>
                    <a:pt x="29" y="553"/>
                  </a:lnTo>
                  <a:cubicBezTo>
                    <a:pt x="28" y="552"/>
                    <a:pt x="28" y="552"/>
                    <a:pt x="27" y="551"/>
                  </a:cubicBezTo>
                  <a:lnTo>
                    <a:pt x="8" y="526"/>
                  </a:lnTo>
                  <a:cubicBezTo>
                    <a:pt x="7" y="525"/>
                    <a:pt x="7" y="524"/>
                    <a:pt x="7" y="523"/>
                  </a:cubicBezTo>
                  <a:lnTo>
                    <a:pt x="1" y="498"/>
                  </a:lnTo>
                  <a:close/>
                  <a:moveTo>
                    <a:pt x="22" y="520"/>
                  </a:moveTo>
                  <a:lnTo>
                    <a:pt x="21" y="517"/>
                  </a:lnTo>
                  <a:lnTo>
                    <a:pt x="40" y="542"/>
                  </a:lnTo>
                  <a:lnTo>
                    <a:pt x="38" y="540"/>
                  </a:lnTo>
                  <a:lnTo>
                    <a:pt x="68" y="564"/>
                  </a:lnTo>
                  <a:lnTo>
                    <a:pt x="110" y="587"/>
                  </a:lnTo>
                  <a:lnTo>
                    <a:pt x="163" y="611"/>
                  </a:lnTo>
                  <a:lnTo>
                    <a:pt x="229" y="634"/>
                  </a:lnTo>
                  <a:lnTo>
                    <a:pt x="304" y="657"/>
                  </a:lnTo>
                  <a:lnTo>
                    <a:pt x="390" y="679"/>
                  </a:lnTo>
                  <a:lnTo>
                    <a:pt x="487" y="701"/>
                  </a:lnTo>
                  <a:lnTo>
                    <a:pt x="594" y="722"/>
                  </a:lnTo>
                  <a:lnTo>
                    <a:pt x="711" y="742"/>
                  </a:lnTo>
                  <a:lnTo>
                    <a:pt x="837" y="762"/>
                  </a:lnTo>
                  <a:lnTo>
                    <a:pt x="972" y="781"/>
                  </a:lnTo>
                  <a:lnTo>
                    <a:pt x="1114" y="800"/>
                  </a:lnTo>
                  <a:lnTo>
                    <a:pt x="1266" y="817"/>
                  </a:lnTo>
                  <a:lnTo>
                    <a:pt x="1427" y="833"/>
                  </a:lnTo>
                  <a:lnTo>
                    <a:pt x="1595" y="849"/>
                  </a:lnTo>
                  <a:lnTo>
                    <a:pt x="1770" y="865"/>
                  </a:lnTo>
                  <a:lnTo>
                    <a:pt x="1953" y="879"/>
                  </a:lnTo>
                  <a:lnTo>
                    <a:pt x="2143" y="893"/>
                  </a:lnTo>
                  <a:lnTo>
                    <a:pt x="2339" y="905"/>
                  </a:lnTo>
                  <a:lnTo>
                    <a:pt x="2542" y="917"/>
                  </a:lnTo>
                  <a:lnTo>
                    <a:pt x="2751" y="928"/>
                  </a:lnTo>
                  <a:lnTo>
                    <a:pt x="2965" y="938"/>
                  </a:lnTo>
                  <a:lnTo>
                    <a:pt x="3410" y="954"/>
                  </a:lnTo>
                  <a:lnTo>
                    <a:pt x="3874" y="966"/>
                  </a:lnTo>
                  <a:lnTo>
                    <a:pt x="4354" y="973"/>
                  </a:lnTo>
                  <a:lnTo>
                    <a:pt x="4848" y="976"/>
                  </a:lnTo>
                  <a:lnTo>
                    <a:pt x="5343" y="973"/>
                  </a:lnTo>
                  <a:lnTo>
                    <a:pt x="5824" y="966"/>
                  </a:lnTo>
                  <a:lnTo>
                    <a:pt x="6288" y="954"/>
                  </a:lnTo>
                  <a:lnTo>
                    <a:pt x="6732" y="938"/>
                  </a:lnTo>
                  <a:lnTo>
                    <a:pt x="6947" y="928"/>
                  </a:lnTo>
                  <a:lnTo>
                    <a:pt x="7155" y="917"/>
                  </a:lnTo>
                  <a:lnTo>
                    <a:pt x="7358" y="905"/>
                  </a:lnTo>
                  <a:lnTo>
                    <a:pt x="7555" y="893"/>
                  </a:lnTo>
                  <a:lnTo>
                    <a:pt x="7744" y="879"/>
                  </a:lnTo>
                  <a:lnTo>
                    <a:pt x="7927" y="865"/>
                  </a:lnTo>
                  <a:lnTo>
                    <a:pt x="8103" y="849"/>
                  </a:lnTo>
                  <a:lnTo>
                    <a:pt x="8271" y="834"/>
                  </a:lnTo>
                  <a:lnTo>
                    <a:pt x="8431" y="817"/>
                  </a:lnTo>
                  <a:lnTo>
                    <a:pt x="8582" y="800"/>
                  </a:lnTo>
                  <a:lnTo>
                    <a:pt x="8726" y="781"/>
                  </a:lnTo>
                  <a:lnTo>
                    <a:pt x="8861" y="762"/>
                  </a:lnTo>
                  <a:lnTo>
                    <a:pt x="8987" y="742"/>
                  </a:lnTo>
                  <a:lnTo>
                    <a:pt x="9103" y="722"/>
                  </a:lnTo>
                  <a:lnTo>
                    <a:pt x="9210" y="701"/>
                  </a:lnTo>
                  <a:lnTo>
                    <a:pt x="9306" y="679"/>
                  </a:lnTo>
                  <a:lnTo>
                    <a:pt x="9392" y="657"/>
                  </a:lnTo>
                  <a:lnTo>
                    <a:pt x="9468" y="634"/>
                  </a:lnTo>
                  <a:lnTo>
                    <a:pt x="9533" y="611"/>
                  </a:lnTo>
                  <a:lnTo>
                    <a:pt x="9586" y="588"/>
                  </a:lnTo>
                  <a:lnTo>
                    <a:pt x="9628" y="564"/>
                  </a:lnTo>
                  <a:lnTo>
                    <a:pt x="9659" y="540"/>
                  </a:lnTo>
                  <a:lnTo>
                    <a:pt x="9657" y="542"/>
                  </a:lnTo>
                  <a:lnTo>
                    <a:pt x="9676" y="517"/>
                  </a:lnTo>
                  <a:lnTo>
                    <a:pt x="9675" y="520"/>
                  </a:lnTo>
                  <a:lnTo>
                    <a:pt x="9681" y="495"/>
                  </a:lnTo>
                  <a:lnTo>
                    <a:pt x="9681" y="498"/>
                  </a:lnTo>
                  <a:lnTo>
                    <a:pt x="9675" y="473"/>
                  </a:lnTo>
                  <a:lnTo>
                    <a:pt x="9676" y="476"/>
                  </a:lnTo>
                  <a:lnTo>
                    <a:pt x="9657" y="451"/>
                  </a:lnTo>
                  <a:lnTo>
                    <a:pt x="9659" y="453"/>
                  </a:lnTo>
                  <a:lnTo>
                    <a:pt x="9628" y="429"/>
                  </a:lnTo>
                  <a:lnTo>
                    <a:pt x="9587" y="406"/>
                  </a:lnTo>
                  <a:lnTo>
                    <a:pt x="9534" y="382"/>
                  </a:lnTo>
                  <a:lnTo>
                    <a:pt x="9468" y="359"/>
                  </a:lnTo>
                  <a:lnTo>
                    <a:pt x="9392" y="336"/>
                  </a:lnTo>
                  <a:lnTo>
                    <a:pt x="9307" y="314"/>
                  </a:lnTo>
                  <a:lnTo>
                    <a:pt x="9210" y="293"/>
                  </a:lnTo>
                  <a:lnTo>
                    <a:pt x="9103" y="272"/>
                  </a:lnTo>
                  <a:lnTo>
                    <a:pt x="8987" y="251"/>
                  </a:lnTo>
                  <a:lnTo>
                    <a:pt x="8861" y="231"/>
                  </a:lnTo>
                  <a:lnTo>
                    <a:pt x="8726" y="212"/>
                  </a:lnTo>
                  <a:lnTo>
                    <a:pt x="8583" y="194"/>
                  </a:lnTo>
                  <a:lnTo>
                    <a:pt x="8431" y="176"/>
                  </a:lnTo>
                  <a:lnTo>
                    <a:pt x="8271" y="159"/>
                  </a:lnTo>
                  <a:lnTo>
                    <a:pt x="8103" y="143"/>
                  </a:lnTo>
                  <a:lnTo>
                    <a:pt x="7927" y="128"/>
                  </a:lnTo>
                  <a:lnTo>
                    <a:pt x="7744" y="113"/>
                  </a:lnTo>
                  <a:lnTo>
                    <a:pt x="7555" y="99"/>
                  </a:lnTo>
                  <a:lnTo>
                    <a:pt x="7358" y="87"/>
                  </a:lnTo>
                  <a:lnTo>
                    <a:pt x="7155" y="75"/>
                  </a:lnTo>
                  <a:lnTo>
                    <a:pt x="6947" y="64"/>
                  </a:lnTo>
                  <a:lnTo>
                    <a:pt x="6732" y="54"/>
                  </a:lnTo>
                  <a:lnTo>
                    <a:pt x="6288" y="38"/>
                  </a:lnTo>
                  <a:lnTo>
                    <a:pt x="5824" y="26"/>
                  </a:lnTo>
                  <a:lnTo>
                    <a:pt x="5343" y="19"/>
                  </a:lnTo>
                  <a:lnTo>
                    <a:pt x="4848" y="16"/>
                  </a:lnTo>
                  <a:lnTo>
                    <a:pt x="4354" y="18"/>
                  </a:lnTo>
                  <a:lnTo>
                    <a:pt x="3873" y="26"/>
                  </a:lnTo>
                  <a:lnTo>
                    <a:pt x="3410" y="38"/>
                  </a:lnTo>
                  <a:lnTo>
                    <a:pt x="2965" y="54"/>
                  </a:lnTo>
                  <a:lnTo>
                    <a:pt x="2751" y="64"/>
                  </a:lnTo>
                  <a:lnTo>
                    <a:pt x="2542" y="75"/>
                  </a:lnTo>
                  <a:lnTo>
                    <a:pt x="2339" y="87"/>
                  </a:lnTo>
                  <a:lnTo>
                    <a:pt x="2143" y="99"/>
                  </a:lnTo>
                  <a:lnTo>
                    <a:pt x="1953" y="113"/>
                  </a:lnTo>
                  <a:lnTo>
                    <a:pt x="1770" y="128"/>
                  </a:lnTo>
                  <a:lnTo>
                    <a:pt x="1595" y="143"/>
                  </a:lnTo>
                  <a:lnTo>
                    <a:pt x="1427" y="159"/>
                  </a:lnTo>
                  <a:lnTo>
                    <a:pt x="1266" y="176"/>
                  </a:lnTo>
                  <a:lnTo>
                    <a:pt x="1114" y="194"/>
                  </a:lnTo>
                  <a:lnTo>
                    <a:pt x="972" y="212"/>
                  </a:lnTo>
                  <a:lnTo>
                    <a:pt x="837" y="231"/>
                  </a:lnTo>
                  <a:lnTo>
                    <a:pt x="711" y="251"/>
                  </a:lnTo>
                  <a:lnTo>
                    <a:pt x="594" y="272"/>
                  </a:lnTo>
                  <a:lnTo>
                    <a:pt x="487" y="293"/>
                  </a:lnTo>
                  <a:lnTo>
                    <a:pt x="390" y="314"/>
                  </a:lnTo>
                  <a:lnTo>
                    <a:pt x="305" y="336"/>
                  </a:lnTo>
                  <a:lnTo>
                    <a:pt x="229" y="359"/>
                  </a:lnTo>
                  <a:lnTo>
                    <a:pt x="164" y="382"/>
                  </a:lnTo>
                  <a:lnTo>
                    <a:pt x="110" y="405"/>
                  </a:lnTo>
                  <a:lnTo>
                    <a:pt x="69" y="429"/>
                  </a:lnTo>
                  <a:lnTo>
                    <a:pt x="38" y="453"/>
                  </a:lnTo>
                  <a:lnTo>
                    <a:pt x="40" y="451"/>
                  </a:lnTo>
                  <a:lnTo>
                    <a:pt x="21" y="476"/>
                  </a:lnTo>
                  <a:lnTo>
                    <a:pt x="22" y="473"/>
                  </a:lnTo>
                  <a:lnTo>
                    <a:pt x="16" y="498"/>
                  </a:lnTo>
                  <a:lnTo>
                    <a:pt x="16" y="495"/>
                  </a:lnTo>
                  <a:lnTo>
                    <a:pt x="22" y="52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1662"/>
            </a:p>
          </p:txBody>
        </p:sp>
        <p:sp>
          <p:nvSpPr>
            <p:cNvPr id="23" name="Rectangle 26"/>
            <p:cNvSpPr>
              <a:spLocks noChangeArrowheads="1"/>
            </p:cNvSpPr>
            <p:nvPr/>
          </p:nvSpPr>
          <p:spPr bwMode="auto">
            <a:xfrm>
              <a:off x="1974" y="1039"/>
              <a:ext cx="21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ko-KR" sz="1015" b="1">
                  <a:solidFill>
                    <a:srgbClr val="000000"/>
                  </a:solidFill>
                </a:rPr>
                <a:t>Cloud</a:t>
              </a:r>
              <a:endParaRPr lang="ko-KR" altLang="ko-KR" sz="1662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2217" y="1039"/>
              <a:ext cx="2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ko-KR" sz="1015" b="1">
                  <a:solidFill>
                    <a:srgbClr val="000000"/>
                  </a:solidFill>
                </a:rPr>
                <a:t>-</a:t>
              </a:r>
              <a:endParaRPr lang="ko-KR" altLang="ko-KR" sz="1662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5" name="Rectangle 28"/>
            <p:cNvSpPr>
              <a:spLocks noChangeArrowheads="1"/>
            </p:cNvSpPr>
            <p:nvPr/>
          </p:nvSpPr>
          <p:spPr bwMode="auto">
            <a:xfrm>
              <a:off x="2246" y="1039"/>
              <a:ext cx="89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ko-KR" sz="1015" b="1" dirty="0">
                  <a:solidFill>
                    <a:srgbClr val="000000"/>
                  </a:solidFill>
                </a:rPr>
                <a:t>based Services of Things</a:t>
              </a:r>
              <a:endParaRPr lang="ko-KR" altLang="ko-KR" sz="1662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1316" y="1691"/>
              <a:ext cx="753" cy="325"/>
            </a:xfrm>
            <a:custGeom>
              <a:avLst/>
              <a:gdLst>
                <a:gd name="T0" fmla="*/ 0 w 2528"/>
                <a:gd name="T1" fmla="*/ 182 h 1088"/>
                <a:gd name="T2" fmla="*/ 182 w 2528"/>
                <a:gd name="T3" fmla="*/ 0 h 1088"/>
                <a:gd name="T4" fmla="*/ 182 w 2528"/>
                <a:gd name="T5" fmla="*/ 0 h 1088"/>
                <a:gd name="T6" fmla="*/ 182 w 2528"/>
                <a:gd name="T7" fmla="*/ 0 h 1088"/>
                <a:gd name="T8" fmla="*/ 2347 w 2528"/>
                <a:gd name="T9" fmla="*/ 0 h 1088"/>
                <a:gd name="T10" fmla="*/ 2347 w 2528"/>
                <a:gd name="T11" fmla="*/ 0 h 1088"/>
                <a:gd name="T12" fmla="*/ 2528 w 2528"/>
                <a:gd name="T13" fmla="*/ 182 h 1088"/>
                <a:gd name="T14" fmla="*/ 2528 w 2528"/>
                <a:gd name="T15" fmla="*/ 182 h 1088"/>
                <a:gd name="T16" fmla="*/ 2528 w 2528"/>
                <a:gd name="T17" fmla="*/ 182 h 1088"/>
                <a:gd name="T18" fmla="*/ 2528 w 2528"/>
                <a:gd name="T19" fmla="*/ 907 h 1088"/>
                <a:gd name="T20" fmla="*/ 2528 w 2528"/>
                <a:gd name="T21" fmla="*/ 907 h 1088"/>
                <a:gd name="T22" fmla="*/ 2347 w 2528"/>
                <a:gd name="T23" fmla="*/ 1088 h 1088"/>
                <a:gd name="T24" fmla="*/ 2347 w 2528"/>
                <a:gd name="T25" fmla="*/ 1088 h 1088"/>
                <a:gd name="T26" fmla="*/ 2347 w 2528"/>
                <a:gd name="T27" fmla="*/ 1088 h 1088"/>
                <a:gd name="T28" fmla="*/ 182 w 2528"/>
                <a:gd name="T29" fmla="*/ 1088 h 1088"/>
                <a:gd name="T30" fmla="*/ 182 w 2528"/>
                <a:gd name="T31" fmla="*/ 1088 h 1088"/>
                <a:gd name="T32" fmla="*/ 0 w 2528"/>
                <a:gd name="T33" fmla="*/ 907 h 1088"/>
                <a:gd name="T34" fmla="*/ 0 w 2528"/>
                <a:gd name="T35" fmla="*/ 907 h 1088"/>
                <a:gd name="T36" fmla="*/ 0 w 2528"/>
                <a:gd name="T37" fmla="*/ 182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8" h="1088">
                  <a:moveTo>
                    <a:pt x="0" y="182"/>
                  </a:moveTo>
                  <a:cubicBezTo>
                    <a:pt x="0" y="82"/>
                    <a:pt x="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0"/>
                  </a:lnTo>
                  <a:lnTo>
                    <a:pt x="2347" y="0"/>
                  </a:lnTo>
                  <a:lnTo>
                    <a:pt x="2347" y="0"/>
                  </a:lnTo>
                  <a:cubicBezTo>
                    <a:pt x="2447" y="0"/>
                    <a:pt x="2528" y="82"/>
                    <a:pt x="2528" y="182"/>
                  </a:cubicBezTo>
                  <a:cubicBezTo>
                    <a:pt x="2528" y="182"/>
                    <a:pt x="2528" y="182"/>
                    <a:pt x="2528" y="182"/>
                  </a:cubicBezTo>
                  <a:lnTo>
                    <a:pt x="2528" y="182"/>
                  </a:lnTo>
                  <a:lnTo>
                    <a:pt x="2528" y="907"/>
                  </a:lnTo>
                  <a:lnTo>
                    <a:pt x="2528" y="907"/>
                  </a:lnTo>
                  <a:cubicBezTo>
                    <a:pt x="2528" y="1007"/>
                    <a:pt x="2447" y="1088"/>
                    <a:pt x="2347" y="1088"/>
                  </a:cubicBezTo>
                  <a:cubicBezTo>
                    <a:pt x="2347" y="1088"/>
                    <a:pt x="2347" y="1088"/>
                    <a:pt x="2347" y="1088"/>
                  </a:cubicBezTo>
                  <a:lnTo>
                    <a:pt x="2347" y="1088"/>
                  </a:lnTo>
                  <a:lnTo>
                    <a:pt x="182" y="1088"/>
                  </a:lnTo>
                  <a:lnTo>
                    <a:pt x="182" y="1088"/>
                  </a:lnTo>
                  <a:cubicBezTo>
                    <a:pt x="82" y="1088"/>
                    <a:pt x="0" y="1007"/>
                    <a:pt x="0" y="907"/>
                  </a:cubicBezTo>
                  <a:cubicBezTo>
                    <a:pt x="0" y="907"/>
                    <a:pt x="0" y="907"/>
                    <a:pt x="0" y="907"/>
                  </a:cubicBezTo>
                  <a:lnTo>
                    <a:pt x="0" y="18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1662"/>
            </a:p>
          </p:txBody>
        </p:sp>
        <p:sp>
          <p:nvSpPr>
            <p:cNvPr id="27" name="Freeform 30"/>
            <p:cNvSpPr>
              <a:spLocks noEditPoints="1"/>
            </p:cNvSpPr>
            <p:nvPr/>
          </p:nvSpPr>
          <p:spPr bwMode="auto">
            <a:xfrm>
              <a:off x="1314" y="1689"/>
              <a:ext cx="758" cy="329"/>
            </a:xfrm>
            <a:custGeom>
              <a:avLst/>
              <a:gdLst>
                <a:gd name="T0" fmla="*/ 5 w 2544"/>
                <a:gd name="T1" fmla="*/ 151 h 1104"/>
                <a:gd name="T2" fmla="*/ 32 w 2544"/>
                <a:gd name="T3" fmla="*/ 85 h 1104"/>
                <a:gd name="T4" fmla="*/ 83 w 2544"/>
                <a:gd name="T5" fmla="*/ 33 h 1104"/>
                <a:gd name="T6" fmla="*/ 117 w 2544"/>
                <a:gd name="T7" fmla="*/ 15 h 1104"/>
                <a:gd name="T8" fmla="*/ 190 w 2544"/>
                <a:gd name="T9" fmla="*/ 1 h 1104"/>
                <a:gd name="T10" fmla="*/ 2394 w 2544"/>
                <a:gd name="T11" fmla="*/ 5 h 1104"/>
                <a:gd name="T12" fmla="*/ 2460 w 2544"/>
                <a:gd name="T13" fmla="*/ 32 h 1104"/>
                <a:gd name="T14" fmla="*/ 2490 w 2544"/>
                <a:gd name="T15" fmla="*/ 57 h 1104"/>
                <a:gd name="T16" fmla="*/ 2529 w 2544"/>
                <a:gd name="T17" fmla="*/ 116 h 1104"/>
                <a:gd name="T18" fmla="*/ 2540 w 2544"/>
                <a:gd name="T19" fmla="*/ 153 h 1104"/>
                <a:gd name="T20" fmla="*/ 2540 w 2544"/>
                <a:gd name="T21" fmla="*/ 952 h 1104"/>
                <a:gd name="T22" fmla="*/ 2529 w 2544"/>
                <a:gd name="T23" fmla="*/ 989 h 1104"/>
                <a:gd name="T24" fmla="*/ 2490 w 2544"/>
                <a:gd name="T25" fmla="*/ 1049 h 1104"/>
                <a:gd name="T26" fmla="*/ 2460 w 2544"/>
                <a:gd name="T27" fmla="*/ 1072 h 1104"/>
                <a:gd name="T28" fmla="*/ 2394 w 2544"/>
                <a:gd name="T29" fmla="*/ 1100 h 1104"/>
                <a:gd name="T30" fmla="*/ 190 w 2544"/>
                <a:gd name="T31" fmla="*/ 1104 h 1104"/>
                <a:gd name="T32" fmla="*/ 117 w 2544"/>
                <a:gd name="T33" fmla="*/ 1090 h 1104"/>
                <a:gd name="T34" fmla="*/ 83 w 2544"/>
                <a:gd name="T35" fmla="*/ 1072 h 1104"/>
                <a:gd name="T36" fmla="*/ 33 w 2544"/>
                <a:gd name="T37" fmla="*/ 1022 h 1104"/>
                <a:gd name="T38" fmla="*/ 15 w 2544"/>
                <a:gd name="T39" fmla="*/ 988 h 1104"/>
                <a:gd name="T40" fmla="*/ 1 w 2544"/>
                <a:gd name="T41" fmla="*/ 916 h 1104"/>
                <a:gd name="T42" fmla="*/ 20 w 2544"/>
                <a:gd name="T43" fmla="*/ 951 h 1104"/>
                <a:gd name="T44" fmla="*/ 29 w 2544"/>
                <a:gd name="T45" fmla="*/ 982 h 1104"/>
                <a:gd name="T46" fmla="*/ 69 w 2544"/>
                <a:gd name="T47" fmla="*/ 1038 h 1104"/>
                <a:gd name="T48" fmla="*/ 92 w 2544"/>
                <a:gd name="T49" fmla="*/ 1058 h 1104"/>
                <a:gd name="T50" fmla="*/ 156 w 2544"/>
                <a:gd name="T51" fmla="*/ 1085 h 1104"/>
                <a:gd name="T52" fmla="*/ 2355 w 2544"/>
                <a:gd name="T53" fmla="*/ 1089 h 1104"/>
                <a:gd name="T54" fmla="*/ 2423 w 2544"/>
                <a:gd name="T55" fmla="*/ 1075 h 1104"/>
                <a:gd name="T56" fmla="*/ 2451 w 2544"/>
                <a:gd name="T57" fmla="*/ 1059 h 1104"/>
                <a:gd name="T58" fmla="*/ 2499 w 2544"/>
                <a:gd name="T59" fmla="*/ 1011 h 1104"/>
                <a:gd name="T60" fmla="*/ 2515 w 2544"/>
                <a:gd name="T61" fmla="*/ 983 h 1104"/>
                <a:gd name="T62" fmla="*/ 2528 w 2544"/>
                <a:gd name="T63" fmla="*/ 915 h 1104"/>
                <a:gd name="T64" fmla="*/ 2525 w 2544"/>
                <a:gd name="T65" fmla="*/ 156 h 1104"/>
                <a:gd name="T66" fmla="*/ 2498 w 2544"/>
                <a:gd name="T67" fmla="*/ 92 h 1104"/>
                <a:gd name="T68" fmla="*/ 2478 w 2544"/>
                <a:gd name="T69" fmla="*/ 69 h 1104"/>
                <a:gd name="T70" fmla="*/ 2422 w 2544"/>
                <a:gd name="T71" fmla="*/ 29 h 1104"/>
                <a:gd name="T72" fmla="*/ 2391 w 2544"/>
                <a:gd name="T73" fmla="*/ 20 h 1104"/>
                <a:gd name="T74" fmla="*/ 154 w 2544"/>
                <a:gd name="T75" fmla="*/ 20 h 1104"/>
                <a:gd name="T76" fmla="*/ 123 w 2544"/>
                <a:gd name="T77" fmla="*/ 29 h 1104"/>
                <a:gd name="T78" fmla="*/ 68 w 2544"/>
                <a:gd name="T79" fmla="*/ 68 h 1104"/>
                <a:gd name="T80" fmla="*/ 29 w 2544"/>
                <a:gd name="T81" fmla="*/ 123 h 1104"/>
                <a:gd name="T82" fmla="*/ 20 w 2544"/>
                <a:gd name="T83" fmla="*/ 154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44" h="1104">
                  <a:moveTo>
                    <a:pt x="0" y="190"/>
                  </a:moveTo>
                  <a:lnTo>
                    <a:pt x="5" y="153"/>
                  </a:lnTo>
                  <a:cubicBezTo>
                    <a:pt x="5" y="152"/>
                    <a:pt x="5" y="152"/>
                    <a:pt x="5" y="151"/>
                  </a:cubicBezTo>
                  <a:lnTo>
                    <a:pt x="15" y="117"/>
                  </a:lnTo>
                  <a:cubicBezTo>
                    <a:pt x="15" y="117"/>
                    <a:pt x="15" y="116"/>
                    <a:pt x="15" y="116"/>
                  </a:cubicBezTo>
                  <a:lnTo>
                    <a:pt x="32" y="85"/>
                  </a:lnTo>
                  <a:cubicBezTo>
                    <a:pt x="33" y="84"/>
                    <a:pt x="33" y="84"/>
                    <a:pt x="33" y="83"/>
                  </a:cubicBezTo>
                  <a:lnTo>
                    <a:pt x="56" y="57"/>
                  </a:lnTo>
                  <a:lnTo>
                    <a:pt x="83" y="33"/>
                  </a:lnTo>
                  <a:cubicBezTo>
                    <a:pt x="84" y="33"/>
                    <a:pt x="84" y="33"/>
                    <a:pt x="85" y="32"/>
                  </a:cubicBezTo>
                  <a:lnTo>
                    <a:pt x="116" y="15"/>
                  </a:lnTo>
                  <a:cubicBezTo>
                    <a:pt x="116" y="15"/>
                    <a:pt x="117" y="15"/>
                    <a:pt x="117" y="15"/>
                  </a:cubicBezTo>
                  <a:lnTo>
                    <a:pt x="151" y="5"/>
                  </a:lnTo>
                  <a:cubicBezTo>
                    <a:pt x="152" y="5"/>
                    <a:pt x="152" y="5"/>
                    <a:pt x="153" y="5"/>
                  </a:cubicBezTo>
                  <a:lnTo>
                    <a:pt x="190" y="1"/>
                  </a:lnTo>
                  <a:lnTo>
                    <a:pt x="2355" y="0"/>
                  </a:lnTo>
                  <a:lnTo>
                    <a:pt x="2392" y="5"/>
                  </a:lnTo>
                  <a:cubicBezTo>
                    <a:pt x="2393" y="5"/>
                    <a:pt x="2393" y="5"/>
                    <a:pt x="2394" y="5"/>
                  </a:cubicBezTo>
                  <a:lnTo>
                    <a:pt x="2428" y="15"/>
                  </a:lnTo>
                  <a:cubicBezTo>
                    <a:pt x="2428" y="15"/>
                    <a:pt x="2429" y="15"/>
                    <a:pt x="2429" y="15"/>
                  </a:cubicBezTo>
                  <a:lnTo>
                    <a:pt x="2460" y="32"/>
                  </a:lnTo>
                  <a:cubicBezTo>
                    <a:pt x="2461" y="33"/>
                    <a:pt x="2461" y="33"/>
                    <a:pt x="2462" y="33"/>
                  </a:cubicBezTo>
                  <a:lnTo>
                    <a:pt x="2489" y="56"/>
                  </a:lnTo>
                  <a:cubicBezTo>
                    <a:pt x="2489" y="57"/>
                    <a:pt x="2489" y="57"/>
                    <a:pt x="2490" y="57"/>
                  </a:cubicBezTo>
                  <a:lnTo>
                    <a:pt x="2512" y="83"/>
                  </a:lnTo>
                  <a:cubicBezTo>
                    <a:pt x="2512" y="84"/>
                    <a:pt x="2512" y="84"/>
                    <a:pt x="2512" y="85"/>
                  </a:cubicBezTo>
                  <a:lnTo>
                    <a:pt x="2529" y="116"/>
                  </a:lnTo>
                  <a:cubicBezTo>
                    <a:pt x="2530" y="116"/>
                    <a:pt x="2530" y="117"/>
                    <a:pt x="2530" y="117"/>
                  </a:cubicBezTo>
                  <a:lnTo>
                    <a:pt x="2540" y="151"/>
                  </a:lnTo>
                  <a:cubicBezTo>
                    <a:pt x="2540" y="152"/>
                    <a:pt x="2540" y="152"/>
                    <a:pt x="2540" y="153"/>
                  </a:cubicBezTo>
                  <a:lnTo>
                    <a:pt x="2544" y="190"/>
                  </a:lnTo>
                  <a:lnTo>
                    <a:pt x="2544" y="915"/>
                  </a:lnTo>
                  <a:lnTo>
                    <a:pt x="2540" y="952"/>
                  </a:lnTo>
                  <a:cubicBezTo>
                    <a:pt x="2540" y="953"/>
                    <a:pt x="2540" y="953"/>
                    <a:pt x="2540" y="954"/>
                  </a:cubicBezTo>
                  <a:lnTo>
                    <a:pt x="2530" y="988"/>
                  </a:lnTo>
                  <a:cubicBezTo>
                    <a:pt x="2530" y="988"/>
                    <a:pt x="2530" y="989"/>
                    <a:pt x="2529" y="989"/>
                  </a:cubicBezTo>
                  <a:lnTo>
                    <a:pt x="2512" y="1020"/>
                  </a:lnTo>
                  <a:cubicBezTo>
                    <a:pt x="2512" y="1021"/>
                    <a:pt x="2512" y="1021"/>
                    <a:pt x="2512" y="1022"/>
                  </a:cubicBezTo>
                  <a:lnTo>
                    <a:pt x="2490" y="1049"/>
                  </a:lnTo>
                  <a:cubicBezTo>
                    <a:pt x="2489" y="1049"/>
                    <a:pt x="2489" y="1049"/>
                    <a:pt x="2489" y="1050"/>
                  </a:cubicBezTo>
                  <a:lnTo>
                    <a:pt x="2462" y="1072"/>
                  </a:lnTo>
                  <a:cubicBezTo>
                    <a:pt x="2461" y="1072"/>
                    <a:pt x="2461" y="1072"/>
                    <a:pt x="2460" y="1072"/>
                  </a:cubicBezTo>
                  <a:lnTo>
                    <a:pt x="2429" y="1089"/>
                  </a:lnTo>
                  <a:cubicBezTo>
                    <a:pt x="2429" y="1090"/>
                    <a:pt x="2428" y="1090"/>
                    <a:pt x="2428" y="1090"/>
                  </a:cubicBezTo>
                  <a:lnTo>
                    <a:pt x="2394" y="1100"/>
                  </a:lnTo>
                  <a:cubicBezTo>
                    <a:pt x="2393" y="1100"/>
                    <a:pt x="2393" y="1100"/>
                    <a:pt x="2392" y="1100"/>
                  </a:cubicBezTo>
                  <a:lnTo>
                    <a:pt x="2356" y="1104"/>
                  </a:lnTo>
                  <a:lnTo>
                    <a:pt x="190" y="1104"/>
                  </a:lnTo>
                  <a:lnTo>
                    <a:pt x="153" y="1100"/>
                  </a:lnTo>
                  <a:cubicBezTo>
                    <a:pt x="152" y="1100"/>
                    <a:pt x="152" y="1100"/>
                    <a:pt x="151" y="1100"/>
                  </a:cubicBezTo>
                  <a:lnTo>
                    <a:pt x="117" y="1090"/>
                  </a:lnTo>
                  <a:cubicBezTo>
                    <a:pt x="117" y="1090"/>
                    <a:pt x="116" y="1090"/>
                    <a:pt x="116" y="1089"/>
                  </a:cubicBezTo>
                  <a:lnTo>
                    <a:pt x="85" y="1072"/>
                  </a:lnTo>
                  <a:cubicBezTo>
                    <a:pt x="84" y="1072"/>
                    <a:pt x="84" y="1072"/>
                    <a:pt x="83" y="1072"/>
                  </a:cubicBezTo>
                  <a:lnTo>
                    <a:pt x="57" y="1050"/>
                  </a:lnTo>
                  <a:cubicBezTo>
                    <a:pt x="57" y="1049"/>
                    <a:pt x="57" y="1049"/>
                    <a:pt x="56" y="1049"/>
                  </a:cubicBezTo>
                  <a:lnTo>
                    <a:pt x="33" y="1022"/>
                  </a:lnTo>
                  <a:cubicBezTo>
                    <a:pt x="33" y="1021"/>
                    <a:pt x="33" y="1021"/>
                    <a:pt x="32" y="1020"/>
                  </a:cubicBezTo>
                  <a:lnTo>
                    <a:pt x="15" y="989"/>
                  </a:lnTo>
                  <a:cubicBezTo>
                    <a:pt x="15" y="989"/>
                    <a:pt x="15" y="988"/>
                    <a:pt x="15" y="988"/>
                  </a:cubicBezTo>
                  <a:lnTo>
                    <a:pt x="5" y="954"/>
                  </a:lnTo>
                  <a:cubicBezTo>
                    <a:pt x="5" y="953"/>
                    <a:pt x="5" y="953"/>
                    <a:pt x="5" y="952"/>
                  </a:cubicBezTo>
                  <a:lnTo>
                    <a:pt x="1" y="916"/>
                  </a:lnTo>
                  <a:lnTo>
                    <a:pt x="0" y="190"/>
                  </a:lnTo>
                  <a:close/>
                  <a:moveTo>
                    <a:pt x="16" y="915"/>
                  </a:moveTo>
                  <a:lnTo>
                    <a:pt x="20" y="951"/>
                  </a:lnTo>
                  <a:lnTo>
                    <a:pt x="20" y="949"/>
                  </a:lnTo>
                  <a:lnTo>
                    <a:pt x="30" y="983"/>
                  </a:lnTo>
                  <a:lnTo>
                    <a:pt x="29" y="982"/>
                  </a:lnTo>
                  <a:lnTo>
                    <a:pt x="46" y="1013"/>
                  </a:lnTo>
                  <a:lnTo>
                    <a:pt x="46" y="1011"/>
                  </a:lnTo>
                  <a:lnTo>
                    <a:pt x="69" y="1038"/>
                  </a:lnTo>
                  <a:lnTo>
                    <a:pt x="68" y="1037"/>
                  </a:lnTo>
                  <a:lnTo>
                    <a:pt x="94" y="1059"/>
                  </a:lnTo>
                  <a:lnTo>
                    <a:pt x="92" y="1058"/>
                  </a:lnTo>
                  <a:lnTo>
                    <a:pt x="123" y="1075"/>
                  </a:lnTo>
                  <a:lnTo>
                    <a:pt x="122" y="1075"/>
                  </a:lnTo>
                  <a:lnTo>
                    <a:pt x="156" y="1085"/>
                  </a:lnTo>
                  <a:lnTo>
                    <a:pt x="154" y="1085"/>
                  </a:lnTo>
                  <a:lnTo>
                    <a:pt x="190" y="1088"/>
                  </a:lnTo>
                  <a:lnTo>
                    <a:pt x="2355" y="1089"/>
                  </a:lnTo>
                  <a:lnTo>
                    <a:pt x="2391" y="1085"/>
                  </a:lnTo>
                  <a:lnTo>
                    <a:pt x="2389" y="1085"/>
                  </a:lnTo>
                  <a:lnTo>
                    <a:pt x="2423" y="1075"/>
                  </a:lnTo>
                  <a:lnTo>
                    <a:pt x="2422" y="1075"/>
                  </a:lnTo>
                  <a:lnTo>
                    <a:pt x="2453" y="1058"/>
                  </a:lnTo>
                  <a:lnTo>
                    <a:pt x="2451" y="1059"/>
                  </a:lnTo>
                  <a:lnTo>
                    <a:pt x="2478" y="1037"/>
                  </a:lnTo>
                  <a:lnTo>
                    <a:pt x="2477" y="1038"/>
                  </a:lnTo>
                  <a:lnTo>
                    <a:pt x="2499" y="1011"/>
                  </a:lnTo>
                  <a:lnTo>
                    <a:pt x="2498" y="1013"/>
                  </a:lnTo>
                  <a:lnTo>
                    <a:pt x="2515" y="982"/>
                  </a:lnTo>
                  <a:lnTo>
                    <a:pt x="2515" y="983"/>
                  </a:lnTo>
                  <a:lnTo>
                    <a:pt x="2525" y="949"/>
                  </a:lnTo>
                  <a:lnTo>
                    <a:pt x="2525" y="951"/>
                  </a:lnTo>
                  <a:lnTo>
                    <a:pt x="2528" y="915"/>
                  </a:lnTo>
                  <a:lnTo>
                    <a:pt x="2529" y="191"/>
                  </a:lnTo>
                  <a:lnTo>
                    <a:pt x="2525" y="154"/>
                  </a:lnTo>
                  <a:lnTo>
                    <a:pt x="2525" y="156"/>
                  </a:lnTo>
                  <a:lnTo>
                    <a:pt x="2515" y="122"/>
                  </a:lnTo>
                  <a:lnTo>
                    <a:pt x="2515" y="123"/>
                  </a:lnTo>
                  <a:lnTo>
                    <a:pt x="2498" y="92"/>
                  </a:lnTo>
                  <a:lnTo>
                    <a:pt x="2499" y="94"/>
                  </a:lnTo>
                  <a:lnTo>
                    <a:pt x="2477" y="68"/>
                  </a:lnTo>
                  <a:lnTo>
                    <a:pt x="2478" y="69"/>
                  </a:lnTo>
                  <a:lnTo>
                    <a:pt x="2451" y="46"/>
                  </a:lnTo>
                  <a:lnTo>
                    <a:pt x="2453" y="46"/>
                  </a:lnTo>
                  <a:lnTo>
                    <a:pt x="2422" y="29"/>
                  </a:lnTo>
                  <a:lnTo>
                    <a:pt x="2423" y="30"/>
                  </a:lnTo>
                  <a:lnTo>
                    <a:pt x="2389" y="20"/>
                  </a:lnTo>
                  <a:lnTo>
                    <a:pt x="2391" y="20"/>
                  </a:lnTo>
                  <a:lnTo>
                    <a:pt x="2355" y="16"/>
                  </a:lnTo>
                  <a:lnTo>
                    <a:pt x="191" y="16"/>
                  </a:lnTo>
                  <a:lnTo>
                    <a:pt x="154" y="20"/>
                  </a:lnTo>
                  <a:lnTo>
                    <a:pt x="156" y="20"/>
                  </a:lnTo>
                  <a:lnTo>
                    <a:pt x="122" y="30"/>
                  </a:lnTo>
                  <a:lnTo>
                    <a:pt x="123" y="29"/>
                  </a:lnTo>
                  <a:lnTo>
                    <a:pt x="92" y="46"/>
                  </a:lnTo>
                  <a:lnTo>
                    <a:pt x="94" y="45"/>
                  </a:lnTo>
                  <a:lnTo>
                    <a:pt x="68" y="68"/>
                  </a:lnTo>
                  <a:lnTo>
                    <a:pt x="45" y="94"/>
                  </a:lnTo>
                  <a:lnTo>
                    <a:pt x="46" y="92"/>
                  </a:lnTo>
                  <a:lnTo>
                    <a:pt x="29" y="123"/>
                  </a:lnTo>
                  <a:lnTo>
                    <a:pt x="30" y="122"/>
                  </a:lnTo>
                  <a:lnTo>
                    <a:pt x="20" y="156"/>
                  </a:lnTo>
                  <a:lnTo>
                    <a:pt x="20" y="154"/>
                  </a:lnTo>
                  <a:lnTo>
                    <a:pt x="16" y="190"/>
                  </a:lnTo>
                  <a:lnTo>
                    <a:pt x="16" y="91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1662"/>
            </a:p>
          </p:txBody>
        </p:sp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1515" y="1751"/>
              <a:ext cx="33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ko-KR" sz="1015" b="1">
                  <a:solidFill>
                    <a:srgbClr val="000000"/>
                  </a:solidFill>
                </a:rPr>
                <a:t>Software</a:t>
              </a:r>
              <a:endParaRPr lang="ko-KR" altLang="ko-KR" sz="1662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9" name="Rectangle 32"/>
            <p:cNvSpPr>
              <a:spLocks noChangeArrowheads="1"/>
            </p:cNvSpPr>
            <p:nvPr/>
          </p:nvSpPr>
          <p:spPr bwMode="auto">
            <a:xfrm>
              <a:off x="1567" y="1856"/>
              <a:ext cx="2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ko-KR" sz="1015">
                  <a:solidFill>
                    <a:srgbClr val="000000"/>
                  </a:solidFill>
                </a:rPr>
                <a:t>(</a:t>
              </a:r>
              <a:endParaRPr lang="ko-KR" altLang="ko-KR" sz="1662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1596" y="1856"/>
              <a:ext cx="1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ko-KR" sz="1015">
                  <a:solidFill>
                    <a:srgbClr val="000000"/>
                  </a:solidFill>
                </a:rPr>
                <a:t>SaaS</a:t>
              </a:r>
              <a:endParaRPr lang="ko-KR" altLang="ko-KR" sz="1662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1" name="Rectangle 34"/>
            <p:cNvSpPr>
              <a:spLocks noChangeArrowheads="1"/>
            </p:cNvSpPr>
            <p:nvPr/>
          </p:nvSpPr>
          <p:spPr bwMode="auto">
            <a:xfrm>
              <a:off x="1786" y="1856"/>
              <a:ext cx="2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ko-KR" sz="1015">
                  <a:solidFill>
                    <a:srgbClr val="000000"/>
                  </a:solidFill>
                </a:rPr>
                <a:t>)</a:t>
              </a:r>
              <a:endParaRPr lang="ko-KR" altLang="ko-KR" sz="1662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1278" y="2197"/>
              <a:ext cx="2593" cy="357"/>
            </a:xfrm>
            <a:custGeom>
              <a:avLst/>
              <a:gdLst>
                <a:gd name="T0" fmla="*/ 0 w 2593"/>
                <a:gd name="T1" fmla="*/ 0 h 357"/>
                <a:gd name="T2" fmla="*/ 385 w 2593"/>
                <a:gd name="T3" fmla="*/ 357 h 357"/>
                <a:gd name="T4" fmla="*/ 2208 w 2593"/>
                <a:gd name="T5" fmla="*/ 357 h 357"/>
                <a:gd name="T6" fmla="*/ 2593 w 2593"/>
                <a:gd name="T7" fmla="*/ 0 h 357"/>
                <a:gd name="T8" fmla="*/ 0 w 2593"/>
                <a:gd name="T9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3" h="357">
                  <a:moveTo>
                    <a:pt x="0" y="0"/>
                  </a:moveTo>
                  <a:lnTo>
                    <a:pt x="385" y="357"/>
                  </a:lnTo>
                  <a:lnTo>
                    <a:pt x="2208" y="357"/>
                  </a:lnTo>
                  <a:lnTo>
                    <a:pt x="2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ko-KR" altLang="en-US" sz="1662"/>
            </a:p>
          </p:txBody>
        </p:sp>
        <p:sp>
          <p:nvSpPr>
            <p:cNvPr id="33" name="Freeform 36"/>
            <p:cNvSpPr>
              <a:spLocks noEditPoints="1"/>
            </p:cNvSpPr>
            <p:nvPr/>
          </p:nvSpPr>
          <p:spPr bwMode="auto">
            <a:xfrm>
              <a:off x="1276" y="2194"/>
              <a:ext cx="2598" cy="363"/>
            </a:xfrm>
            <a:custGeom>
              <a:avLst/>
              <a:gdLst>
                <a:gd name="T0" fmla="*/ 8 w 8721"/>
                <a:gd name="T1" fmla="*/ 16 h 1216"/>
                <a:gd name="T2" fmla="*/ 14 w 8721"/>
                <a:gd name="T3" fmla="*/ 3 h 1216"/>
                <a:gd name="T4" fmla="*/ 1305 w 8721"/>
                <a:gd name="T5" fmla="*/ 1203 h 1216"/>
                <a:gd name="T6" fmla="*/ 1300 w 8721"/>
                <a:gd name="T7" fmla="*/ 1200 h 1216"/>
                <a:gd name="T8" fmla="*/ 7421 w 8721"/>
                <a:gd name="T9" fmla="*/ 1200 h 1216"/>
                <a:gd name="T10" fmla="*/ 7416 w 8721"/>
                <a:gd name="T11" fmla="*/ 1203 h 1216"/>
                <a:gd name="T12" fmla="*/ 8707 w 8721"/>
                <a:gd name="T13" fmla="*/ 3 h 1216"/>
                <a:gd name="T14" fmla="*/ 8712 w 8721"/>
                <a:gd name="T15" fmla="*/ 16 h 1216"/>
                <a:gd name="T16" fmla="*/ 8 w 8721"/>
                <a:gd name="T17" fmla="*/ 16 h 1216"/>
                <a:gd name="T18" fmla="*/ 8712 w 8721"/>
                <a:gd name="T19" fmla="*/ 0 h 1216"/>
                <a:gd name="T20" fmla="*/ 8720 w 8721"/>
                <a:gd name="T21" fmla="*/ 6 h 1216"/>
                <a:gd name="T22" fmla="*/ 8718 w 8721"/>
                <a:gd name="T23" fmla="*/ 14 h 1216"/>
                <a:gd name="T24" fmla="*/ 7427 w 8721"/>
                <a:gd name="T25" fmla="*/ 1214 h 1216"/>
                <a:gd name="T26" fmla="*/ 7421 w 8721"/>
                <a:gd name="T27" fmla="*/ 1216 h 1216"/>
                <a:gd name="T28" fmla="*/ 1300 w 8721"/>
                <a:gd name="T29" fmla="*/ 1216 h 1216"/>
                <a:gd name="T30" fmla="*/ 1294 w 8721"/>
                <a:gd name="T31" fmla="*/ 1214 h 1216"/>
                <a:gd name="T32" fmla="*/ 3 w 8721"/>
                <a:gd name="T33" fmla="*/ 14 h 1216"/>
                <a:gd name="T34" fmla="*/ 1 w 8721"/>
                <a:gd name="T35" fmla="*/ 6 h 1216"/>
                <a:gd name="T36" fmla="*/ 8 w 8721"/>
                <a:gd name="T37" fmla="*/ 0 h 1216"/>
                <a:gd name="T38" fmla="*/ 8712 w 8721"/>
                <a:gd name="T39" fmla="*/ 0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21" h="1216">
                  <a:moveTo>
                    <a:pt x="8" y="16"/>
                  </a:moveTo>
                  <a:lnTo>
                    <a:pt x="14" y="3"/>
                  </a:lnTo>
                  <a:lnTo>
                    <a:pt x="1305" y="1203"/>
                  </a:lnTo>
                  <a:lnTo>
                    <a:pt x="1300" y="1200"/>
                  </a:lnTo>
                  <a:lnTo>
                    <a:pt x="7421" y="1200"/>
                  </a:lnTo>
                  <a:lnTo>
                    <a:pt x="7416" y="1203"/>
                  </a:lnTo>
                  <a:lnTo>
                    <a:pt x="8707" y="3"/>
                  </a:lnTo>
                  <a:lnTo>
                    <a:pt x="8712" y="16"/>
                  </a:lnTo>
                  <a:lnTo>
                    <a:pt x="8" y="16"/>
                  </a:lnTo>
                  <a:close/>
                  <a:moveTo>
                    <a:pt x="8712" y="0"/>
                  </a:moveTo>
                  <a:cubicBezTo>
                    <a:pt x="8716" y="0"/>
                    <a:pt x="8719" y="2"/>
                    <a:pt x="8720" y="6"/>
                  </a:cubicBezTo>
                  <a:cubicBezTo>
                    <a:pt x="8721" y="9"/>
                    <a:pt x="8720" y="12"/>
                    <a:pt x="8718" y="14"/>
                  </a:cubicBezTo>
                  <a:lnTo>
                    <a:pt x="7427" y="1214"/>
                  </a:lnTo>
                  <a:cubicBezTo>
                    <a:pt x="7425" y="1216"/>
                    <a:pt x="7423" y="1216"/>
                    <a:pt x="7421" y="1216"/>
                  </a:cubicBezTo>
                  <a:lnTo>
                    <a:pt x="1300" y="1216"/>
                  </a:lnTo>
                  <a:cubicBezTo>
                    <a:pt x="1298" y="1216"/>
                    <a:pt x="1296" y="1216"/>
                    <a:pt x="1294" y="1214"/>
                  </a:cubicBezTo>
                  <a:lnTo>
                    <a:pt x="3" y="14"/>
                  </a:lnTo>
                  <a:cubicBezTo>
                    <a:pt x="1" y="12"/>
                    <a:pt x="0" y="9"/>
                    <a:pt x="1" y="6"/>
                  </a:cubicBezTo>
                  <a:cubicBezTo>
                    <a:pt x="2" y="2"/>
                    <a:pt x="5" y="0"/>
                    <a:pt x="8" y="0"/>
                  </a:cubicBezTo>
                  <a:lnTo>
                    <a:pt x="8712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1662"/>
            </a:p>
          </p:txBody>
        </p:sp>
        <p:sp>
          <p:nvSpPr>
            <p:cNvPr id="34" name="Rectangle 37"/>
            <p:cNvSpPr>
              <a:spLocks noChangeArrowheads="1"/>
            </p:cNvSpPr>
            <p:nvPr/>
          </p:nvSpPr>
          <p:spPr bwMode="auto">
            <a:xfrm>
              <a:off x="2225" y="2265"/>
              <a:ext cx="64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ko-KR" sz="1015" b="1" dirty="0">
                  <a:solidFill>
                    <a:srgbClr val="000000"/>
                  </a:solidFill>
                </a:rPr>
                <a:t>Virtual Resources</a:t>
              </a:r>
              <a:endParaRPr lang="ko-KR" altLang="ko-KR" sz="1662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5" name="Rectangle 38"/>
            <p:cNvSpPr>
              <a:spLocks noChangeArrowheads="1"/>
            </p:cNvSpPr>
            <p:nvPr/>
          </p:nvSpPr>
          <p:spPr bwMode="auto">
            <a:xfrm>
              <a:off x="1622" y="2374"/>
              <a:ext cx="195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ko-KR" sz="923" dirty="0">
                  <a:solidFill>
                    <a:srgbClr val="000000"/>
                  </a:solidFill>
                </a:rPr>
                <a:t>(Control, transport, computing &amp; storage, access resources)</a:t>
              </a:r>
              <a:endParaRPr lang="ko-KR" altLang="ko-KR" sz="1662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2179" y="1691"/>
              <a:ext cx="758" cy="325"/>
            </a:xfrm>
            <a:custGeom>
              <a:avLst/>
              <a:gdLst>
                <a:gd name="T0" fmla="*/ 0 w 2544"/>
                <a:gd name="T1" fmla="*/ 182 h 1088"/>
                <a:gd name="T2" fmla="*/ 182 w 2544"/>
                <a:gd name="T3" fmla="*/ 0 h 1088"/>
                <a:gd name="T4" fmla="*/ 182 w 2544"/>
                <a:gd name="T5" fmla="*/ 0 h 1088"/>
                <a:gd name="T6" fmla="*/ 182 w 2544"/>
                <a:gd name="T7" fmla="*/ 0 h 1088"/>
                <a:gd name="T8" fmla="*/ 2363 w 2544"/>
                <a:gd name="T9" fmla="*/ 0 h 1088"/>
                <a:gd name="T10" fmla="*/ 2363 w 2544"/>
                <a:gd name="T11" fmla="*/ 0 h 1088"/>
                <a:gd name="T12" fmla="*/ 2544 w 2544"/>
                <a:gd name="T13" fmla="*/ 182 h 1088"/>
                <a:gd name="T14" fmla="*/ 2544 w 2544"/>
                <a:gd name="T15" fmla="*/ 182 h 1088"/>
                <a:gd name="T16" fmla="*/ 2544 w 2544"/>
                <a:gd name="T17" fmla="*/ 182 h 1088"/>
                <a:gd name="T18" fmla="*/ 2544 w 2544"/>
                <a:gd name="T19" fmla="*/ 907 h 1088"/>
                <a:gd name="T20" fmla="*/ 2544 w 2544"/>
                <a:gd name="T21" fmla="*/ 907 h 1088"/>
                <a:gd name="T22" fmla="*/ 2363 w 2544"/>
                <a:gd name="T23" fmla="*/ 1088 h 1088"/>
                <a:gd name="T24" fmla="*/ 2363 w 2544"/>
                <a:gd name="T25" fmla="*/ 1088 h 1088"/>
                <a:gd name="T26" fmla="*/ 2363 w 2544"/>
                <a:gd name="T27" fmla="*/ 1088 h 1088"/>
                <a:gd name="T28" fmla="*/ 182 w 2544"/>
                <a:gd name="T29" fmla="*/ 1088 h 1088"/>
                <a:gd name="T30" fmla="*/ 182 w 2544"/>
                <a:gd name="T31" fmla="*/ 1088 h 1088"/>
                <a:gd name="T32" fmla="*/ 0 w 2544"/>
                <a:gd name="T33" fmla="*/ 907 h 1088"/>
                <a:gd name="T34" fmla="*/ 0 w 2544"/>
                <a:gd name="T35" fmla="*/ 907 h 1088"/>
                <a:gd name="T36" fmla="*/ 0 w 2544"/>
                <a:gd name="T37" fmla="*/ 182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4" h="1088">
                  <a:moveTo>
                    <a:pt x="0" y="182"/>
                  </a:moveTo>
                  <a:cubicBezTo>
                    <a:pt x="0" y="82"/>
                    <a:pt x="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0"/>
                  </a:lnTo>
                  <a:lnTo>
                    <a:pt x="2363" y="0"/>
                  </a:lnTo>
                  <a:lnTo>
                    <a:pt x="2363" y="0"/>
                  </a:lnTo>
                  <a:cubicBezTo>
                    <a:pt x="2463" y="0"/>
                    <a:pt x="2544" y="82"/>
                    <a:pt x="2544" y="182"/>
                  </a:cubicBezTo>
                  <a:cubicBezTo>
                    <a:pt x="2544" y="182"/>
                    <a:pt x="2544" y="182"/>
                    <a:pt x="2544" y="182"/>
                  </a:cubicBezTo>
                  <a:lnTo>
                    <a:pt x="2544" y="182"/>
                  </a:lnTo>
                  <a:lnTo>
                    <a:pt x="2544" y="907"/>
                  </a:lnTo>
                  <a:lnTo>
                    <a:pt x="2544" y="907"/>
                  </a:lnTo>
                  <a:cubicBezTo>
                    <a:pt x="2544" y="1007"/>
                    <a:pt x="2463" y="1088"/>
                    <a:pt x="2363" y="1088"/>
                  </a:cubicBezTo>
                  <a:cubicBezTo>
                    <a:pt x="2363" y="1088"/>
                    <a:pt x="2363" y="1088"/>
                    <a:pt x="2363" y="1088"/>
                  </a:cubicBezTo>
                  <a:lnTo>
                    <a:pt x="2363" y="1088"/>
                  </a:lnTo>
                  <a:lnTo>
                    <a:pt x="182" y="1088"/>
                  </a:lnTo>
                  <a:lnTo>
                    <a:pt x="182" y="1088"/>
                  </a:lnTo>
                  <a:cubicBezTo>
                    <a:pt x="82" y="1088"/>
                    <a:pt x="0" y="1007"/>
                    <a:pt x="0" y="907"/>
                  </a:cubicBezTo>
                  <a:cubicBezTo>
                    <a:pt x="0" y="907"/>
                    <a:pt x="0" y="907"/>
                    <a:pt x="0" y="907"/>
                  </a:cubicBezTo>
                  <a:lnTo>
                    <a:pt x="0" y="18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1662"/>
            </a:p>
          </p:txBody>
        </p:sp>
        <p:sp>
          <p:nvSpPr>
            <p:cNvPr id="37" name="Freeform 40"/>
            <p:cNvSpPr>
              <a:spLocks noEditPoints="1"/>
            </p:cNvSpPr>
            <p:nvPr/>
          </p:nvSpPr>
          <p:spPr bwMode="auto">
            <a:xfrm>
              <a:off x="2176" y="1689"/>
              <a:ext cx="763" cy="329"/>
            </a:xfrm>
            <a:custGeom>
              <a:avLst/>
              <a:gdLst>
                <a:gd name="T0" fmla="*/ 5 w 2560"/>
                <a:gd name="T1" fmla="*/ 151 h 1104"/>
                <a:gd name="T2" fmla="*/ 32 w 2560"/>
                <a:gd name="T3" fmla="*/ 85 h 1104"/>
                <a:gd name="T4" fmla="*/ 83 w 2560"/>
                <a:gd name="T5" fmla="*/ 33 h 1104"/>
                <a:gd name="T6" fmla="*/ 117 w 2560"/>
                <a:gd name="T7" fmla="*/ 15 h 1104"/>
                <a:gd name="T8" fmla="*/ 190 w 2560"/>
                <a:gd name="T9" fmla="*/ 1 h 1104"/>
                <a:gd name="T10" fmla="*/ 2410 w 2560"/>
                <a:gd name="T11" fmla="*/ 5 h 1104"/>
                <a:gd name="T12" fmla="*/ 2476 w 2560"/>
                <a:gd name="T13" fmla="*/ 32 h 1104"/>
                <a:gd name="T14" fmla="*/ 2506 w 2560"/>
                <a:gd name="T15" fmla="*/ 57 h 1104"/>
                <a:gd name="T16" fmla="*/ 2545 w 2560"/>
                <a:gd name="T17" fmla="*/ 116 h 1104"/>
                <a:gd name="T18" fmla="*/ 2556 w 2560"/>
                <a:gd name="T19" fmla="*/ 153 h 1104"/>
                <a:gd name="T20" fmla="*/ 2556 w 2560"/>
                <a:gd name="T21" fmla="*/ 952 h 1104"/>
                <a:gd name="T22" fmla="*/ 2545 w 2560"/>
                <a:gd name="T23" fmla="*/ 989 h 1104"/>
                <a:gd name="T24" fmla="*/ 2506 w 2560"/>
                <a:gd name="T25" fmla="*/ 1049 h 1104"/>
                <a:gd name="T26" fmla="*/ 2476 w 2560"/>
                <a:gd name="T27" fmla="*/ 1072 h 1104"/>
                <a:gd name="T28" fmla="*/ 2410 w 2560"/>
                <a:gd name="T29" fmla="*/ 1100 h 1104"/>
                <a:gd name="T30" fmla="*/ 190 w 2560"/>
                <a:gd name="T31" fmla="*/ 1104 h 1104"/>
                <a:gd name="T32" fmla="*/ 117 w 2560"/>
                <a:gd name="T33" fmla="*/ 1090 h 1104"/>
                <a:gd name="T34" fmla="*/ 83 w 2560"/>
                <a:gd name="T35" fmla="*/ 1072 h 1104"/>
                <a:gd name="T36" fmla="*/ 33 w 2560"/>
                <a:gd name="T37" fmla="*/ 1022 h 1104"/>
                <a:gd name="T38" fmla="*/ 15 w 2560"/>
                <a:gd name="T39" fmla="*/ 988 h 1104"/>
                <a:gd name="T40" fmla="*/ 1 w 2560"/>
                <a:gd name="T41" fmla="*/ 916 h 1104"/>
                <a:gd name="T42" fmla="*/ 20 w 2560"/>
                <a:gd name="T43" fmla="*/ 951 h 1104"/>
                <a:gd name="T44" fmla="*/ 29 w 2560"/>
                <a:gd name="T45" fmla="*/ 982 h 1104"/>
                <a:gd name="T46" fmla="*/ 69 w 2560"/>
                <a:gd name="T47" fmla="*/ 1038 h 1104"/>
                <a:gd name="T48" fmla="*/ 92 w 2560"/>
                <a:gd name="T49" fmla="*/ 1058 h 1104"/>
                <a:gd name="T50" fmla="*/ 156 w 2560"/>
                <a:gd name="T51" fmla="*/ 1085 h 1104"/>
                <a:gd name="T52" fmla="*/ 2371 w 2560"/>
                <a:gd name="T53" fmla="*/ 1089 h 1104"/>
                <a:gd name="T54" fmla="*/ 2439 w 2560"/>
                <a:gd name="T55" fmla="*/ 1075 h 1104"/>
                <a:gd name="T56" fmla="*/ 2467 w 2560"/>
                <a:gd name="T57" fmla="*/ 1059 h 1104"/>
                <a:gd name="T58" fmla="*/ 2515 w 2560"/>
                <a:gd name="T59" fmla="*/ 1011 h 1104"/>
                <a:gd name="T60" fmla="*/ 2531 w 2560"/>
                <a:gd name="T61" fmla="*/ 983 h 1104"/>
                <a:gd name="T62" fmla="*/ 2544 w 2560"/>
                <a:gd name="T63" fmla="*/ 915 h 1104"/>
                <a:gd name="T64" fmla="*/ 2541 w 2560"/>
                <a:gd name="T65" fmla="*/ 156 h 1104"/>
                <a:gd name="T66" fmla="*/ 2514 w 2560"/>
                <a:gd name="T67" fmla="*/ 92 h 1104"/>
                <a:gd name="T68" fmla="*/ 2494 w 2560"/>
                <a:gd name="T69" fmla="*/ 69 h 1104"/>
                <a:gd name="T70" fmla="*/ 2438 w 2560"/>
                <a:gd name="T71" fmla="*/ 29 h 1104"/>
                <a:gd name="T72" fmla="*/ 2407 w 2560"/>
                <a:gd name="T73" fmla="*/ 20 h 1104"/>
                <a:gd name="T74" fmla="*/ 154 w 2560"/>
                <a:gd name="T75" fmla="*/ 20 h 1104"/>
                <a:gd name="T76" fmla="*/ 123 w 2560"/>
                <a:gd name="T77" fmla="*/ 29 h 1104"/>
                <a:gd name="T78" fmla="*/ 68 w 2560"/>
                <a:gd name="T79" fmla="*/ 68 h 1104"/>
                <a:gd name="T80" fmla="*/ 29 w 2560"/>
                <a:gd name="T81" fmla="*/ 123 h 1104"/>
                <a:gd name="T82" fmla="*/ 20 w 2560"/>
                <a:gd name="T83" fmla="*/ 154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0" h="1104">
                  <a:moveTo>
                    <a:pt x="0" y="190"/>
                  </a:moveTo>
                  <a:lnTo>
                    <a:pt x="5" y="153"/>
                  </a:lnTo>
                  <a:cubicBezTo>
                    <a:pt x="5" y="152"/>
                    <a:pt x="5" y="152"/>
                    <a:pt x="5" y="151"/>
                  </a:cubicBezTo>
                  <a:lnTo>
                    <a:pt x="15" y="117"/>
                  </a:lnTo>
                  <a:cubicBezTo>
                    <a:pt x="15" y="117"/>
                    <a:pt x="15" y="116"/>
                    <a:pt x="15" y="116"/>
                  </a:cubicBezTo>
                  <a:lnTo>
                    <a:pt x="32" y="85"/>
                  </a:lnTo>
                  <a:cubicBezTo>
                    <a:pt x="33" y="84"/>
                    <a:pt x="33" y="84"/>
                    <a:pt x="33" y="83"/>
                  </a:cubicBezTo>
                  <a:lnTo>
                    <a:pt x="56" y="57"/>
                  </a:lnTo>
                  <a:lnTo>
                    <a:pt x="83" y="33"/>
                  </a:lnTo>
                  <a:cubicBezTo>
                    <a:pt x="84" y="33"/>
                    <a:pt x="84" y="33"/>
                    <a:pt x="85" y="32"/>
                  </a:cubicBezTo>
                  <a:lnTo>
                    <a:pt x="116" y="15"/>
                  </a:lnTo>
                  <a:cubicBezTo>
                    <a:pt x="116" y="15"/>
                    <a:pt x="117" y="15"/>
                    <a:pt x="117" y="15"/>
                  </a:cubicBezTo>
                  <a:lnTo>
                    <a:pt x="151" y="5"/>
                  </a:lnTo>
                  <a:cubicBezTo>
                    <a:pt x="152" y="5"/>
                    <a:pt x="152" y="5"/>
                    <a:pt x="153" y="5"/>
                  </a:cubicBezTo>
                  <a:lnTo>
                    <a:pt x="190" y="1"/>
                  </a:lnTo>
                  <a:lnTo>
                    <a:pt x="2371" y="0"/>
                  </a:lnTo>
                  <a:lnTo>
                    <a:pt x="2408" y="5"/>
                  </a:lnTo>
                  <a:cubicBezTo>
                    <a:pt x="2409" y="5"/>
                    <a:pt x="2409" y="5"/>
                    <a:pt x="2410" y="5"/>
                  </a:cubicBezTo>
                  <a:lnTo>
                    <a:pt x="2444" y="15"/>
                  </a:lnTo>
                  <a:cubicBezTo>
                    <a:pt x="2444" y="15"/>
                    <a:pt x="2445" y="15"/>
                    <a:pt x="2445" y="15"/>
                  </a:cubicBezTo>
                  <a:lnTo>
                    <a:pt x="2476" y="32"/>
                  </a:lnTo>
                  <a:cubicBezTo>
                    <a:pt x="2477" y="33"/>
                    <a:pt x="2477" y="33"/>
                    <a:pt x="2478" y="33"/>
                  </a:cubicBezTo>
                  <a:lnTo>
                    <a:pt x="2505" y="56"/>
                  </a:lnTo>
                  <a:cubicBezTo>
                    <a:pt x="2505" y="57"/>
                    <a:pt x="2505" y="57"/>
                    <a:pt x="2506" y="57"/>
                  </a:cubicBezTo>
                  <a:lnTo>
                    <a:pt x="2528" y="83"/>
                  </a:lnTo>
                  <a:cubicBezTo>
                    <a:pt x="2528" y="84"/>
                    <a:pt x="2528" y="84"/>
                    <a:pt x="2528" y="85"/>
                  </a:cubicBezTo>
                  <a:lnTo>
                    <a:pt x="2545" y="116"/>
                  </a:lnTo>
                  <a:cubicBezTo>
                    <a:pt x="2546" y="116"/>
                    <a:pt x="2546" y="117"/>
                    <a:pt x="2546" y="117"/>
                  </a:cubicBezTo>
                  <a:lnTo>
                    <a:pt x="2556" y="151"/>
                  </a:lnTo>
                  <a:cubicBezTo>
                    <a:pt x="2556" y="152"/>
                    <a:pt x="2556" y="152"/>
                    <a:pt x="2556" y="153"/>
                  </a:cubicBezTo>
                  <a:lnTo>
                    <a:pt x="2560" y="190"/>
                  </a:lnTo>
                  <a:lnTo>
                    <a:pt x="2560" y="915"/>
                  </a:lnTo>
                  <a:lnTo>
                    <a:pt x="2556" y="952"/>
                  </a:lnTo>
                  <a:cubicBezTo>
                    <a:pt x="2556" y="953"/>
                    <a:pt x="2556" y="953"/>
                    <a:pt x="2556" y="954"/>
                  </a:cubicBezTo>
                  <a:lnTo>
                    <a:pt x="2546" y="988"/>
                  </a:lnTo>
                  <a:cubicBezTo>
                    <a:pt x="2546" y="988"/>
                    <a:pt x="2546" y="989"/>
                    <a:pt x="2545" y="989"/>
                  </a:cubicBezTo>
                  <a:lnTo>
                    <a:pt x="2528" y="1020"/>
                  </a:lnTo>
                  <a:cubicBezTo>
                    <a:pt x="2528" y="1021"/>
                    <a:pt x="2528" y="1021"/>
                    <a:pt x="2528" y="1022"/>
                  </a:cubicBezTo>
                  <a:lnTo>
                    <a:pt x="2506" y="1049"/>
                  </a:lnTo>
                  <a:cubicBezTo>
                    <a:pt x="2505" y="1049"/>
                    <a:pt x="2505" y="1049"/>
                    <a:pt x="2505" y="1050"/>
                  </a:cubicBezTo>
                  <a:lnTo>
                    <a:pt x="2478" y="1072"/>
                  </a:lnTo>
                  <a:cubicBezTo>
                    <a:pt x="2477" y="1072"/>
                    <a:pt x="2477" y="1072"/>
                    <a:pt x="2476" y="1072"/>
                  </a:cubicBezTo>
                  <a:lnTo>
                    <a:pt x="2445" y="1089"/>
                  </a:lnTo>
                  <a:cubicBezTo>
                    <a:pt x="2445" y="1090"/>
                    <a:pt x="2444" y="1090"/>
                    <a:pt x="2444" y="1090"/>
                  </a:cubicBezTo>
                  <a:lnTo>
                    <a:pt x="2410" y="1100"/>
                  </a:lnTo>
                  <a:cubicBezTo>
                    <a:pt x="2409" y="1100"/>
                    <a:pt x="2409" y="1100"/>
                    <a:pt x="2408" y="1100"/>
                  </a:cubicBezTo>
                  <a:lnTo>
                    <a:pt x="2372" y="1104"/>
                  </a:lnTo>
                  <a:lnTo>
                    <a:pt x="190" y="1104"/>
                  </a:lnTo>
                  <a:lnTo>
                    <a:pt x="153" y="1100"/>
                  </a:lnTo>
                  <a:cubicBezTo>
                    <a:pt x="152" y="1100"/>
                    <a:pt x="152" y="1100"/>
                    <a:pt x="151" y="1100"/>
                  </a:cubicBezTo>
                  <a:lnTo>
                    <a:pt x="117" y="1090"/>
                  </a:lnTo>
                  <a:cubicBezTo>
                    <a:pt x="117" y="1090"/>
                    <a:pt x="116" y="1090"/>
                    <a:pt x="116" y="1089"/>
                  </a:cubicBezTo>
                  <a:lnTo>
                    <a:pt x="85" y="1072"/>
                  </a:lnTo>
                  <a:cubicBezTo>
                    <a:pt x="84" y="1072"/>
                    <a:pt x="84" y="1072"/>
                    <a:pt x="83" y="1072"/>
                  </a:cubicBezTo>
                  <a:lnTo>
                    <a:pt x="57" y="1050"/>
                  </a:lnTo>
                  <a:cubicBezTo>
                    <a:pt x="57" y="1049"/>
                    <a:pt x="57" y="1049"/>
                    <a:pt x="56" y="1049"/>
                  </a:cubicBezTo>
                  <a:lnTo>
                    <a:pt x="33" y="1022"/>
                  </a:lnTo>
                  <a:cubicBezTo>
                    <a:pt x="33" y="1021"/>
                    <a:pt x="33" y="1021"/>
                    <a:pt x="32" y="1020"/>
                  </a:cubicBezTo>
                  <a:lnTo>
                    <a:pt x="15" y="989"/>
                  </a:lnTo>
                  <a:cubicBezTo>
                    <a:pt x="15" y="989"/>
                    <a:pt x="15" y="988"/>
                    <a:pt x="15" y="988"/>
                  </a:cubicBezTo>
                  <a:lnTo>
                    <a:pt x="5" y="954"/>
                  </a:lnTo>
                  <a:cubicBezTo>
                    <a:pt x="5" y="953"/>
                    <a:pt x="5" y="953"/>
                    <a:pt x="5" y="952"/>
                  </a:cubicBezTo>
                  <a:lnTo>
                    <a:pt x="1" y="916"/>
                  </a:lnTo>
                  <a:lnTo>
                    <a:pt x="0" y="190"/>
                  </a:lnTo>
                  <a:close/>
                  <a:moveTo>
                    <a:pt x="16" y="915"/>
                  </a:moveTo>
                  <a:lnTo>
                    <a:pt x="20" y="951"/>
                  </a:lnTo>
                  <a:lnTo>
                    <a:pt x="20" y="949"/>
                  </a:lnTo>
                  <a:lnTo>
                    <a:pt x="30" y="983"/>
                  </a:lnTo>
                  <a:lnTo>
                    <a:pt x="29" y="982"/>
                  </a:lnTo>
                  <a:lnTo>
                    <a:pt x="46" y="1013"/>
                  </a:lnTo>
                  <a:lnTo>
                    <a:pt x="46" y="1011"/>
                  </a:lnTo>
                  <a:lnTo>
                    <a:pt x="69" y="1038"/>
                  </a:lnTo>
                  <a:lnTo>
                    <a:pt x="68" y="1037"/>
                  </a:lnTo>
                  <a:lnTo>
                    <a:pt x="94" y="1059"/>
                  </a:lnTo>
                  <a:lnTo>
                    <a:pt x="92" y="1058"/>
                  </a:lnTo>
                  <a:lnTo>
                    <a:pt x="123" y="1075"/>
                  </a:lnTo>
                  <a:lnTo>
                    <a:pt x="122" y="1075"/>
                  </a:lnTo>
                  <a:lnTo>
                    <a:pt x="156" y="1085"/>
                  </a:lnTo>
                  <a:lnTo>
                    <a:pt x="154" y="1085"/>
                  </a:lnTo>
                  <a:lnTo>
                    <a:pt x="190" y="1088"/>
                  </a:lnTo>
                  <a:lnTo>
                    <a:pt x="2371" y="1089"/>
                  </a:lnTo>
                  <a:lnTo>
                    <a:pt x="2407" y="1085"/>
                  </a:lnTo>
                  <a:lnTo>
                    <a:pt x="2405" y="1085"/>
                  </a:lnTo>
                  <a:lnTo>
                    <a:pt x="2439" y="1075"/>
                  </a:lnTo>
                  <a:lnTo>
                    <a:pt x="2438" y="1075"/>
                  </a:lnTo>
                  <a:lnTo>
                    <a:pt x="2469" y="1058"/>
                  </a:lnTo>
                  <a:lnTo>
                    <a:pt x="2467" y="1059"/>
                  </a:lnTo>
                  <a:lnTo>
                    <a:pt x="2494" y="1037"/>
                  </a:lnTo>
                  <a:lnTo>
                    <a:pt x="2493" y="1038"/>
                  </a:lnTo>
                  <a:lnTo>
                    <a:pt x="2515" y="1011"/>
                  </a:lnTo>
                  <a:lnTo>
                    <a:pt x="2514" y="1013"/>
                  </a:lnTo>
                  <a:lnTo>
                    <a:pt x="2531" y="982"/>
                  </a:lnTo>
                  <a:lnTo>
                    <a:pt x="2531" y="983"/>
                  </a:lnTo>
                  <a:lnTo>
                    <a:pt x="2541" y="949"/>
                  </a:lnTo>
                  <a:lnTo>
                    <a:pt x="2541" y="951"/>
                  </a:lnTo>
                  <a:lnTo>
                    <a:pt x="2544" y="915"/>
                  </a:lnTo>
                  <a:lnTo>
                    <a:pt x="2545" y="191"/>
                  </a:lnTo>
                  <a:lnTo>
                    <a:pt x="2541" y="154"/>
                  </a:lnTo>
                  <a:lnTo>
                    <a:pt x="2541" y="156"/>
                  </a:lnTo>
                  <a:lnTo>
                    <a:pt x="2531" y="122"/>
                  </a:lnTo>
                  <a:lnTo>
                    <a:pt x="2531" y="123"/>
                  </a:lnTo>
                  <a:lnTo>
                    <a:pt x="2514" y="92"/>
                  </a:lnTo>
                  <a:lnTo>
                    <a:pt x="2515" y="94"/>
                  </a:lnTo>
                  <a:lnTo>
                    <a:pt x="2493" y="68"/>
                  </a:lnTo>
                  <a:lnTo>
                    <a:pt x="2494" y="69"/>
                  </a:lnTo>
                  <a:lnTo>
                    <a:pt x="2467" y="46"/>
                  </a:lnTo>
                  <a:lnTo>
                    <a:pt x="2469" y="46"/>
                  </a:lnTo>
                  <a:lnTo>
                    <a:pt x="2438" y="29"/>
                  </a:lnTo>
                  <a:lnTo>
                    <a:pt x="2439" y="30"/>
                  </a:lnTo>
                  <a:lnTo>
                    <a:pt x="2405" y="20"/>
                  </a:lnTo>
                  <a:lnTo>
                    <a:pt x="2407" y="20"/>
                  </a:lnTo>
                  <a:lnTo>
                    <a:pt x="2371" y="16"/>
                  </a:lnTo>
                  <a:lnTo>
                    <a:pt x="191" y="16"/>
                  </a:lnTo>
                  <a:lnTo>
                    <a:pt x="154" y="20"/>
                  </a:lnTo>
                  <a:lnTo>
                    <a:pt x="156" y="20"/>
                  </a:lnTo>
                  <a:lnTo>
                    <a:pt x="122" y="30"/>
                  </a:lnTo>
                  <a:lnTo>
                    <a:pt x="123" y="29"/>
                  </a:lnTo>
                  <a:lnTo>
                    <a:pt x="92" y="46"/>
                  </a:lnTo>
                  <a:lnTo>
                    <a:pt x="94" y="45"/>
                  </a:lnTo>
                  <a:lnTo>
                    <a:pt x="68" y="68"/>
                  </a:lnTo>
                  <a:lnTo>
                    <a:pt x="45" y="94"/>
                  </a:lnTo>
                  <a:lnTo>
                    <a:pt x="46" y="92"/>
                  </a:lnTo>
                  <a:lnTo>
                    <a:pt x="29" y="123"/>
                  </a:lnTo>
                  <a:lnTo>
                    <a:pt x="30" y="122"/>
                  </a:lnTo>
                  <a:lnTo>
                    <a:pt x="20" y="156"/>
                  </a:lnTo>
                  <a:lnTo>
                    <a:pt x="20" y="154"/>
                  </a:lnTo>
                  <a:lnTo>
                    <a:pt x="16" y="190"/>
                  </a:lnTo>
                  <a:lnTo>
                    <a:pt x="16" y="91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1662"/>
            </a:p>
          </p:txBody>
        </p:sp>
        <p:sp>
          <p:nvSpPr>
            <p:cNvPr id="38" name="Rectangle 41"/>
            <p:cNvSpPr>
              <a:spLocks noChangeArrowheads="1"/>
            </p:cNvSpPr>
            <p:nvPr/>
          </p:nvSpPr>
          <p:spPr bwMode="auto">
            <a:xfrm>
              <a:off x="2384" y="1751"/>
              <a:ext cx="3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ko-KR" sz="1015" b="1">
                  <a:solidFill>
                    <a:srgbClr val="000000"/>
                  </a:solidFill>
                </a:rPr>
                <a:t>Platform</a:t>
              </a:r>
              <a:endParaRPr lang="ko-KR" altLang="ko-KR" sz="1662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9" name="Rectangle 42"/>
            <p:cNvSpPr>
              <a:spLocks noChangeArrowheads="1"/>
            </p:cNvSpPr>
            <p:nvPr/>
          </p:nvSpPr>
          <p:spPr bwMode="auto">
            <a:xfrm>
              <a:off x="2432" y="1856"/>
              <a:ext cx="2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ko-KR" sz="1015">
                  <a:solidFill>
                    <a:srgbClr val="000000"/>
                  </a:solidFill>
                </a:rPr>
                <a:t>(</a:t>
              </a:r>
              <a:endParaRPr lang="ko-KR" altLang="ko-KR" sz="1662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>
              <a:off x="2460" y="1856"/>
              <a:ext cx="17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ko-KR" sz="1015">
                  <a:solidFill>
                    <a:srgbClr val="000000"/>
                  </a:solidFill>
                </a:rPr>
                <a:t>PaaS</a:t>
              </a:r>
              <a:endParaRPr lang="ko-KR" altLang="ko-KR" sz="1662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1" name="Rectangle 44"/>
            <p:cNvSpPr>
              <a:spLocks noChangeArrowheads="1"/>
            </p:cNvSpPr>
            <p:nvPr/>
          </p:nvSpPr>
          <p:spPr bwMode="auto">
            <a:xfrm>
              <a:off x="2651" y="1856"/>
              <a:ext cx="2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ko-KR" sz="1015">
                  <a:solidFill>
                    <a:srgbClr val="000000"/>
                  </a:solidFill>
                </a:rPr>
                <a:t>)</a:t>
              </a:r>
              <a:endParaRPr lang="ko-KR" altLang="ko-KR" sz="1662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2" name="Freeform 45"/>
            <p:cNvSpPr>
              <a:spLocks/>
            </p:cNvSpPr>
            <p:nvPr/>
          </p:nvSpPr>
          <p:spPr bwMode="auto">
            <a:xfrm>
              <a:off x="3046" y="1691"/>
              <a:ext cx="753" cy="325"/>
            </a:xfrm>
            <a:custGeom>
              <a:avLst/>
              <a:gdLst>
                <a:gd name="T0" fmla="*/ 0 w 2528"/>
                <a:gd name="T1" fmla="*/ 182 h 1088"/>
                <a:gd name="T2" fmla="*/ 182 w 2528"/>
                <a:gd name="T3" fmla="*/ 0 h 1088"/>
                <a:gd name="T4" fmla="*/ 182 w 2528"/>
                <a:gd name="T5" fmla="*/ 0 h 1088"/>
                <a:gd name="T6" fmla="*/ 182 w 2528"/>
                <a:gd name="T7" fmla="*/ 0 h 1088"/>
                <a:gd name="T8" fmla="*/ 2347 w 2528"/>
                <a:gd name="T9" fmla="*/ 0 h 1088"/>
                <a:gd name="T10" fmla="*/ 2347 w 2528"/>
                <a:gd name="T11" fmla="*/ 0 h 1088"/>
                <a:gd name="T12" fmla="*/ 2528 w 2528"/>
                <a:gd name="T13" fmla="*/ 182 h 1088"/>
                <a:gd name="T14" fmla="*/ 2528 w 2528"/>
                <a:gd name="T15" fmla="*/ 182 h 1088"/>
                <a:gd name="T16" fmla="*/ 2528 w 2528"/>
                <a:gd name="T17" fmla="*/ 182 h 1088"/>
                <a:gd name="T18" fmla="*/ 2528 w 2528"/>
                <a:gd name="T19" fmla="*/ 907 h 1088"/>
                <a:gd name="T20" fmla="*/ 2528 w 2528"/>
                <a:gd name="T21" fmla="*/ 907 h 1088"/>
                <a:gd name="T22" fmla="*/ 2347 w 2528"/>
                <a:gd name="T23" fmla="*/ 1088 h 1088"/>
                <a:gd name="T24" fmla="*/ 2347 w 2528"/>
                <a:gd name="T25" fmla="*/ 1088 h 1088"/>
                <a:gd name="T26" fmla="*/ 2347 w 2528"/>
                <a:gd name="T27" fmla="*/ 1088 h 1088"/>
                <a:gd name="T28" fmla="*/ 182 w 2528"/>
                <a:gd name="T29" fmla="*/ 1088 h 1088"/>
                <a:gd name="T30" fmla="*/ 182 w 2528"/>
                <a:gd name="T31" fmla="*/ 1088 h 1088"/>
                <a:gd name="T32" fmla="*/ 0 w 2528"/>
                <a:gd name="T33" fmla="*/ 907 h 1088"/>
                <a:gd name="T34" fmla="*/ 0 w 2528"/>
                <a:gd name="T35" fmla="*/ 907 h 1088"/>
                <a:gd name="T36" fmla="*/ 0 w 2528"/>
                <a:gd name="T37" fmla="*/ 182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8" h="1088">
                  <a:moveTo>
                    <a:pt x="0" y="182"/>
                  </a:moveTo>
                  <a:cubicBezTo>
                    <a:pt x="0" y="82"/>
                    <a:pt x="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0"/>
                  </a:lnTo>
                  <a:lnTo>
                    <a:pt x="2347" y="0"/>
                  </a:lnTo>
                  <a:lnTo>
                    <a:pt x="2347" y="0"/>
                  </a:lnTo>
                  <a:cubicBezTo>
                    <a:pt x="2447" y="0"/>
                    <a:pt x="2528" y="82"/>
                    <a:pt x="2528" y="182"/>
                  </a:cubicBezTo>
                  <a:cubicBezTo>
                    <a:pt x="2528" y="182"/>
                    <a:pt x="2528" y="182"/>
                    <a:pt x="2528" y="182"/>
                  </a:cubicBezTo>
                  <a:lnTo>
                    <a:pt x="2528" y="182"/>
                  </a:lnTo>
                  <a:lnTo>
                    <a:pt x="2528" y="907"/>
                  </a:lnTo>
                  <a:lnTo>
                    <a:pt x="2528" y="907"/>
                  </a:lnTo>
                  <a:cubicBezTo>
                    <a:pt x="2528" y="1007"/>
                    <a:pt x="2447" y="1088"/>
                    <a:pt x="2347" y="1088"/>
                  </a:cubicBezTo>
                  <a:cubicBezTo>
                    <a:pt x="2347" y="1088"/>
                    <a:pt x="2347" y="1088"/>
                    <a:pt x="2347" y="1088"/>
                  </a:cubicBezTo>
                  <a:lnTo>
                    <a:pt x="2347" y="1088"/>
                  </a:lnTo>
                  <a:lnTo>
                    <a:pt x="182" y="1088"/>
                  </a:lnTo>
                  <a:lnTo>
                    <a:pt x="182" y="1088"/>
                  </a:lnTo>
                  <a:cubicBezTo>
                    <a:pt x="82" y="1088"/>
                    <a:pt x="0" y="1007"/>
                    <a:pt x="0" y="907"/>
                  </a:cubicBezTo>
                  <a:cubicBezTo>
                    <a:pt x="0" y="907"/>
                    <a:pt x="0" y="907"/>
                    <a:pt x="0" y="907"/>
                  </a:cubicBezTo>
                  <a:lnTo>
                    <a:pt x="0" y="18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1662"/>
            </a:p>
          </p:txBody>
        </p:sp>
        <p:sp>
          <p:nvSpPr>
            <p:cNvPr id="43" name="Freeform 46"/>
            <p:cNvSpPr>
              <a:spLocks noEditPoints="1"/>
            </p:cNvSpPr>
            <p:nvPr/>
          </p:nvSpPr>
          <p:spPr bwMode="auto">
            <a:xfrm>
              <a:off x="3044" y="1689"/>
              <a:ext cx="758" cy="329"/>
            </a:xfrm>
            <a:custGeom>
              <a:avLst/>
              <a:gdLst>
                <a:gd name="T0" fmla="*/ 5 w 2544"/>
                <a:gd name="T1" fmla="*/ 151 h 1104"/>
                <a:gd name="T2" fmla="*/ 32 w 2544"/>
                <a:gd name="T3" fmla="*/ 85 h 1104"/>
                <a:gd name="T4" fmla="*/ 83 w 2544"/>
                <a:gd name="T5" fmla="*/ 33 h 1104"/>
                <a:gd name="T6" fmla="*/ 117 w 2544"/>
                <a:gd name="T7" fmla="*/ 15 h 1104"/>
                <a:gd name="T8" fmla="*/ 190 w 2544"/>
                <a:gd name="T9" fmla="*/ 1 h 1104"/>
                <a:gd name="T10" fmla="*/ 2394 w 2544"/>
                <a:gd name="T11" fmla="*/ 5 h 1104"/>
                <a:gd name="T12" fmla="*/ 2460 w 2544"/>
                <a:gd name="T13" fmla="*/ 32 h 1104"/>
                <a:gd name="T14" fmla="*/ 2490 w 2544"/>
                <a:gd name="T15" fmla="*/ 57 h 1104"/>
                <a:gd name="T16" fmla="*/ 2529 w 2544"/>
                <a:gd name="T17" fmla="*/ 116 h 1104"/>
                <a:gd name="T18" fmla="*/ 2540 w 2544"/>
                <a:gd name="T19" fmla="*/ 153 h 1104"/>
                <a:gd name="T20" fmla="*/ 2540 w 2544"/>
                <a:gd name="T21" fmla="*/ 952 h 1104"/>
                <a:gd name="T22" fmla="*/ 2529 w 2544"/>
                <a:gd name="T23" fmla="*/ 989 h 1104"/>
                <a:gd name="T24" fmla="*/ 2490 w 2544"/>
                <a:gd name="T25" fmla="*/ 1049 h 1104"/>
                <a:gd name="T26" fmla="*/ 2460 w 2544"/>
                <a:gd name="T27" fmla="*/ 1072 h 1104"/>
                <a:gd name="T28" fmla="*/ 2394 w 2544"/>
                <a:gd name="T29" fmla="*/ 1100 h 1104"/>
                <a:gd name="T30" fmla="*/ 190 w 2544"/>
                <a:gd name="T31" fmla="*/ 1104 h 1104"/>
                <a:gd name="T32" fmla="*/ 117 w 2544"/>
                <a:gd name="T33" fmla="*/ 1090 h 1104"/>
                <a:gd name="T34" fmla="*/ 83 w 2544"/>
                <a:gd name="T35" fmla="*/ 1072 h 1104"/>
                <a:gd name="T36" fmla="*/ 33 w 2544"/>
                <a:gd name="T37" fmla="*/ 1022 h 1104"/>
                <a:gd name="T38" fmla="*/ 15 w 2544"/>
                <a:gd name="T39" fmla="*/ 988 h 1104"/>
                <a:gd name="T40" fmla="*/ 1 w 2544"/>
                <a:gd name="T41" fmla="*/ 916 h 1104"/>
                <a:gd name="T42" fmla="*/ 20 w 2544"/>
                <a:gd name="T43" fmla="*/ 951 h 1104"/>
                <a:gd name="T44" fmla="*/ 29 w 2544"/>
                <a:gd name="T45" fmla="*/ 982 h 1104"/>
                <a:gd name="T46" fmla="*/ 69 w 2544"/>
                <a:gd name="T47" fmla="*/ 1038 h 1104"/>
                <a:gd name="T48" fmla="*/ 92 w 2544"/>
                <a:gd name="T49" fmla="*/ 1058 h 1104"/>
                <a:gd name="T50" fmla="*/ 156 w 2544"/>
                <a:gd name="T51" fmla="*/ 1085 h 1104"/>
                <a:gd name="T52" fmla="*/ 2355 w 2544"/>
                <a:gd name="T53" fmla="*/ 1089 h 1104"/>
                <a:gd name="T54" fmla="*/ 2423 w 2544"/>
                <a:gd name="T55" fmla="*/ 1075 h 1104"/>
                <a:gd name="T56" fmla="*/ 2451 w 2544"/>
                <a:gd name="T57" fmla="*/ 1059 h 1104"/>
                <a:gd name="T58" fmla="*/ 2499 w 2544"/>
                <a:gd name="T59" fmla="*/ 1011 h 1104"/>
                <a:gd name="T60" fmla="*/ 2515 w 2544"/>
                <a:gd name="T61" fmla="*/ 983 h 1104"/>
                <a:gd name="T62" fmla="*/ 2528 w 2544"/>
                <a:gd name="T63" fmla="*/ 915 h 1104"/>
                <a:gd name="T64" fmla="*/ 2525 w 2544"/>
                <a:gd name="T65" fmla="*/ 156 h 1104"/>
                <a:gd name="T66" fmla="*/ 2498 w 2544"/>
                <a:gd name="T67" fmla="*/ 92 h 1104"/>
                <a:gd name="T68" fmla="*/ 2478 w 2544"/>
                <a:gd name="T69" fmla="*/ 69 h 1104"/>
                <a:gd name="T70" fmla="*/ 2422 w 2544"/>
                <a:gd name="T71" fmla="*/ 29 h 1104"/>
                <a:gd name="T72" fmla="*/ 2391 w 2544"/>
                <a:gd name="T73" fmla="*/ 20 h 1104"/>
                <a:gd name="T74" fmla="*/ 154 w 2544"/>
                <a:gd name="T75" fmla="*/ 20 h 1104"/>
                <a:gd name="T76" fmla="*/ 123 w 2544"/>
                <a:gd name="T77" fmla="*/ 29 h 1104"/>
                <a:gd name="T78" fmla="*/ 68 w 2544"/>
                <a:gd name="T79" fmla="*/ 68 h 1104"/>
                <a:gd name="T80" fmla="*/ 29 w 2544"/>
                <a:gd name="T81" fmla="*/ 123 h 1104"/>
                <a:gd name="T82" fmla="*/ 20 w 2544"/>
                <a:gd name="T83" fmla="*/ 154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44" h="1104">
                  <a:moveTo>
                    <a:pt x="0" y="190"/>
                  </a:moveTo>
                  <a:lnTo>
                    <a:pt x="5" y="153"/>
                  </a:lnTo>
                  <a:cubicBezTo>
                    <a:pt x="5" y="152"/>
                    <a:pt x="5" y="152"/>
                    <a:pt x="5" y="151"/>
                  </a:cubicBezTo>
                  <a:lnTo>
                    <a:pt x="15" y="117"/>
                  </a:lnTo>
                  <a:cubicBezTo>
                    <a:pt x="15" y="117"/>
                    <a:pt x="15" y="116"/>
                    <a:pt x="15" y="116"/>
                  </a:cubicBezTo>
                  <a:lnTo>
                    <a:pt x="32" y="85"/>
                  </a:lnTo>
                  <a:cubicBezTo>
                    <a:pt x="33" y="84"/>
                    <a:pt x="33" y="84"/>
                    <a:pt x="33" y="83"/>
                  </a:cubicBezTo>
                  <a:lnTo>
                    <a:pt x="56" y="57"/>
                  </a:lnTo>
                  <a:lnTo>
                    <a:pt x="83" y="33"/>
                  </a:lnTo>
                  <a:cubicBezTo>
                    <a:pt x="84" y="33"/>
                    <a:pt x="84" y="33"/>
                    <a:pt x="85" y="32"/>
                  </a:cubicBezTo>
                  <a:lnTo>
                    <a:pt x="116" y="15"/>
                  </a:lnTo>
                  <a:cubicBezTo>
                    <a:pt x="116" y="15"/>
                    <a:pt x="117" y="15"/>
                    <a:pt x="117" y="15"/>
                  </a:cubicBezTo>
                  <a:lnTo>
                    <a:pt x="151" y="5"/>
                  </a:lnTo>
                  <a:cubicBezTo>
                    <a:pt x="152" y="5"/>
                    <a:pt x="152" y="5"/>
                    <a:pt x="153" y="5"/>
                  </a:cubicBezTo>
                  <a:lnTo>
                    <a:pt x="190" y="1"/>
                  </a:lnTo>
                  <a:lnTo>
                    <a:pt x="2355" y="0"/>
                  </a:lnTo>
                  <a:lnTo>
                    <a:pt x="2392" y="5"/>
                  </a:lnTo>
                  <a:cubicBezTo>
                    <a:pt x="2393" y="5"/>
                    <a:pt x="2393" y="5"/>
                    <a:pt x="2394" y="5"/>
                  </a:cubicBezTo>
                  <a:lnTo>
                    <a:pt x="2428" y="15"/>
                  </a:lnTo>
                  <a:cubicBezTo>
                    <a:pt x="2428" y="15"/>
                    <a:pt x="2429" y="15"/>
                    <a:pt x="2429" y="15"/>
                  </a:cubicBezTo>
                  <a:lnTo>
                    <a:pt x="2460" y="32"/>
                  </a:lnTo>
                  <a:cubicBezTo>
                    <a:pt x="2461" y="33"/>
                    <a:pt x="2461" y="33"/>
                    <a:pt x="2462" y="33"/>
                  </a:cubicBezTo>
                  <a:lnTo>
                    <a:pt x="2489" y="56"/>
                  </a:lnTo>
                  <a:cubicBezTo>
                    <a:pt x="2489" y="57"/>
                    <a:pt x="2489" y="57"/>
                    <a:pt x="2490" y="57"/>
                  </a:cubicBezTo>
                  <a:lnTo>
                    <a:pt x="2512" y="83"/>
                  </a:lnTo>
                  <a:cubicBezTo>
                    <a:pt x="2512" y="84"/>
                    <a:pt x="2512" y="84"/>
                    <a:pt x="2512" y="85"/>
                  </a:cubicBezTo>
                  <a:lnTo>
                    <a:pt x="2529" y="116"/>
                  </a:lnTo>
                  <a:cubicBezTo>
                    <a:pt x="2530" y="116"/>
                    <a:pt x="2530" y="117"/>
                    <a:pt x="2530" y="117"/>
                  </a:cubicBezTo>
                  <a:lnTo>
                    <a:pt x="2540" y="151"/>
                  </a:lnTo>
                  <a:cubicBezTo>
                    <a:pt x="2540" y="152"/>
                    <a:pt x="2540" y="152"/>
                    <a:pt x="2540" y="153"/>
                  </a:cubicBezTo>
                  <a:lnTo>
                    <a:pt x="2544" y="190"/>
                  </a:lnTo>
                  <a:lnTo>
                    <a:pt x="2544" y="915"/>
                  </a:lnTo>
                  <a:lnTo>
                    <a:pt x="2540" y="952"/>
                  </a:lnTo>
                  <a:cubicBezTo>
                    <a:pt x="2540" y="953"/>
                    <a:pt x="2540" y="953"/>
                    <a:pt x="2540" y="954"/>
                  </a:cubicBezTo>
                  <a:lnTo>
                    <a:pt x="2530" y="988"/>
                  </a:lnTo>
                  <a:cubicBezTo>
                    <a:pt x="2530" y="988"/>
                    <a:pt x="2530" y="989"/>
                    <a:pt x="2529" y="989"/>
                  </a:cubicBezTo>
                  <a:lnTo>
                    <a:pt x="2512" y="1020"/>
                  </a:lnTo>
                  <a:cubicBezTo>
                    <a:pt x="2512" y="1021"/>
                    <a:pt x="2512" y="1021"/>
                    <a:pt x="2512" y="1022"/>
                  </a:cubicBezTo>
                  <a:lnTo>
                    <a:pt x="2490" y="1049"/>
                  </a:lnTo>
                  <a:cubicBezTo>
                    <a:pt x="2489" y="1049"/>
                    <a:pt x="2489" y="1049"/>
                    <a:pt x="2489" y="1050"/>
                  </a:cubicBezTo>
                  <a:lnTo>
                    <a:pt x="2462" y="1072"/>
                  </a:lnTo>
                  <a:cubicBezTo>
                    <a:pt x="2461" y="1072"/>
                    <a:pt x="2461" y="1072"/>
                    <a:pt x="2460" y="1072"/>
                  </a:cubicBezTo>
                  <a:lnTo>
                    <a:pt x="2429" y="1089"/>
                  </a:lnTo>
                  <a:cubicBezTo>
                    <a:pt x="2429" y="1090"/>
                    <a:pt x="2428" y="1090"/>
                    <a:pt x="2428" y="1090"/>
                  </a:cubicBezTo>
                  <a:lnTo>
                    <a:pt x="2394" y="1100"/>
                  </a:lnTo>
                  <a:cubicBezTo>
                    <a:pt x="2393" y="1100"/>
                    <a:pt x="2393" y="1100"/>
                    <a:pt x="2392" y="1100"/>
                  </a:cubicBezTo>
                  <a:lnTo>
                    <a:pt x="2356" y="1104"/>
                  </a:lnTo>
                  <a:lnTo>
                    <a:pt x="190" y="1104"/>
                  </a:lnTo>
                  <a:lnTo>
                    <a:pt x="153" y="1100"/>
                  </a:lnTo>
                  <a:cubicBezTo>
                    <a:pt x="152" y="1100"/>
                    <a:pt x="152" y="1100"/>
                    <a:pt x="151" y="1100"/>
                  </a:cubicBezTo>
                  <a:lnTo>
                    <a:pt x="117" y="1090"/>
                  </a:lnTo>
                  <a:cubicBezTo>
                    <a:pt x="117" y="1090"/>
                    <a:pt x="116" y="1090"/>
                    <a:pt x="116" y="1089"/>
                  </a:cubicBezTo>
                  <a:lnTo>
                    <a:pt x="85" y="1072"/>
                  </a:lnTo>
                  <a:cubicBezTo>
                    <a:pt x="84" y="1072"/>
                    <a:pt x="84" y="1072"/>
                    <a:pt x="83" y="1072"/>
                  </a:cubicBezTo>
                  <a:lnTo>
                    <a:pt x="57" y="1050"/>
                  </a:lnTo>
                  <a:cubicBezTo>
                    <a:pt x="57" y="1049"/>
                    <a:pt x="57" y="1049"/>
                    <a:pt x="56" y="1049"/>
                  </a:cubicBezTo>
                  <a:lnTo>
                    <a:pt x="33" y="1022"/>
                  </a:lnTo>
                  <a:cubicBezTo>
                    <a:pt x="33" y="1021"/>
                    <a:pt x="33" y="1021"/>
                    <a:pt x="32" y="1020"/>
                  </a:cubicBezTo>
                  <a:lnTo>
                    <a:pt x="15" y="989"/>
                  </a:lnTo>
                  <a:cubicBezTo>
                    <a:pt x="15" y="989"/>
                    <a:pt x="15" y="988"/>
                    <a:pt x="15" y="988"/>
                  </a:cubicBezTo>
                  <a:lnTo>
                    <a:pt x="5" y="954"/>
                  </a:lnTo>
                  <a:cubicBezTo>
                    <a:pt x="5" y="953"/>
                    <a:pt x="5" y="953"/>
                    <a:pt x="5" y="952"/>
                  </a:cubicBezTo>
                  <a:lnTo>
                    <a:pt x="1" y="916"/>
                  </a:lnTo>
                  <a:lnTo>
                    <a:pt x="0" y="190"/>
                  </a:lnTo>
                  <a:close/>
                  <a:moveTo>
                    <a:pt x="16" y="915"/>
                  </a:moveTo>
                  <a:lnTo>
                    <a:pt x="20" y="951"/>
                  </a:lnTo>
                  <a:lnTo>
                    <a:pt x="20" y="949"/>
                  </a:lnTo>
                  <a:lnTo>
                    <a:pt x="30" y="983"/>
                  </a:lnTo>
                  <a:lnTo>
                    <a:pt x="29" y="982"/>
                  </a:lnTo>
                  <a:lnTo>
                    <a:pt x="46" y="1013"/>
                  </a:lnTo>
                  <a:lnTo>
                    <a:pt x="46" y="1011"/>
                  </a:lnTo>
                  <a:lnTo>
                    <a:pt x="69" y="1038"/>
                  </a:lnTo>
                  <a:lnTo>
                    <a:pt x="68" y="1037"/>
                  </a:lnTo>
                  <a:lnTo>
                    <a:pt x="94" y="1059"/>
                  </a:lnTo>
                  <a:lnTo>
                    <a:pt x="92" y="1058"/>
                  </a:lnTo>
                  <a:lnTo>
                    <a:pt x="123" y="1075"/>
                  </a:lnTo>
                  <a:lnTo>
                    <a:pt x="122" y="1075"/>
                  </a:lnTo>
                  <a:lnTo>
                    <a:pt x="156" y="1085"/>
                  </a:lnTo>
                  <a:lnTo>
                    <a:pt x="154" y="1085"/>
                  </a:lnTo>
                  <a:lnTo>
                    <a:pt x="190" y="1088"/>
                  </a:lnTo>
                  <a:lnTo>
                    <a:pt x="2355" y="1089"/>
                  </a:lnTo>
                  <a:lnTo>
                    <a:pt x="2391" y="1085"/>
                  </a:lnTo>
                  <a:lnTo>
                    <a:pt x="2389" y="1085"/>
                  </a:lnTo>
                  <a:lnTo>
                    <a:pt x="2423" y="1075"/>
                  </a:lnTo>
                  <a:lnTo>
                    <a:pt x="2422" y="1075"/>
                  </a:lnTo>
                  <a:lnTo>
                    <a:pt x="2453" y="1058"/>
                  </a:lnTo>
                  <a:lnTo>
                    <a:pt x="2451" y="1059"/>
                  </a:lnTo>
                  <a:lnTo>
                    <a:pt x="2478" y="1037"/>
                  </a:lnTo>
                  <a:lnTo>
                    <a:pt x="2477" y="1038"/>
                  </a:lnTo>
                  <a:lnTo>
                    <a:pt x="2499" y="1011"/>
                  </a:lnTo>
                  <a:lnTo>
                    <a:pt x="2498" y="1013"/>
                  </a:lnTo>
                  <a:lnTo>
                    <a:pt x="2515" y="982"/>
                  </a:lnTo>
                  <a:lnTo>
                    <a:pt x="2515" y="983"/>
                  </a:lnTo>
                  <a:lnTo>
                    <a:pt x="2525" y="949"/>
                  </a:lnTo>
                  <a:lnTo>
                    <a:pt x="2525" y="951"/>
                  </a:lnTo>
                  <a:lnTo>
                    <a:pt x="2528" y="915"/>
                  </a:lnTo>
                  <a:lnTo>
                    <a:pt x="2529" y="191"/>
                  </a:lnTo>
                  <a:lnTo>
                    <a:pt x="2525" y="154"/>
                  </a:lnTo>
                  <a:lnTo>
                    <a:pt x="2525" y="156"/>
                  </a:lnTo>
                  <a:lnTo>
                    <a:pt x="2515" y="122"/>
                  </a:lnTo>
                  <a:lnTo>
                    <a:pt x="2515" y="123"/>
                  </a:lnTo>
                  <a:lnTo>
                    <a:pt x="2498" y="92"/>
                  </a:lnTo>
                  <a:lnTo>
                    <a:pt x="2499" y="94"/>
                  </a:lnTo>
                  <a:lnTo>
                    <a:pt x="2477" y="68"/>
                  </a:lnTo>
                  <a:lnTo>
                    <a:pt x="2478" y="69"/>
                  </a:lnTo>
                  <a:lnTo>
                    <a:pt x="2451" y="46"/>
                  </a:lnTo>
                  <a:lnTo>
                    <a:pt x="2453" y="46"/>
                  </a:lnTo>
                  <a:lnTo>
                    <a:pt x="2422" y="29"/>
                  </a:lnTo>
                  <a:lnTo>
                    <a:pt x="2423" y="30"/>
                  </a:lnTo>
                  <a:lnTo>
                    <a:pt x="2389" y="20"/>
                  </a:lnTo>
                  <a:lnTo>
                    <a:pt x="2391" y="20"/>
                  </a:lnTo>
                  <a:lnTo>
                    <a:pt x="2355" y="16"/>
                  </a:lnTo>
                  <a:lnTo>
                    <a:pt x="191" y="16"/>
                  </a:lnTo>
                  <a:lnTo>
                    <a:pt x="154" y="20"/>
                  </a:lnTo>
                  <a:lnTo>
                    <a:pt x="156" y="20"/>
                  </a:lnTo>
                  <a:lnTo>
                    <a:pt x="122" y="30"/>
                  </a:lnTo>
                  <a:lnTo>
                    <a:pt x="123" y="29"/>
                  </a:lnTo>
                  <a:lnTo>
                    <a:pt x="92" y="46"/>
                  </a:lnTo>
                  <a:lnTo>
                    <a:pt x="94" y="45"/>
                  </a:lnTo>
                  <a:lnTo>
                    <a:pt x="68" y="68"/>
                  </a:lnTo>
                  <a:lnTo>
                    <a:pt x="45" y="94"/>
                  </a:lnTo>
                  <a:lnTo>
                    <a:pt x="46" y="92"/>
                  </a:lnTo>
                  <a:lnTo>
                    <a:pt x="29" y="123"/>
                  </a:lnTo>
                  <a:lnTo>
                    <a:pt x="30" y="122"/>
                  </a:lnTo>
                  <a:lnTo>
                    <a:pt x="20" y="156"/>
                  </a:lnTo>
                  <a:lnTo>
                    <a:pt x="20" y="154"/>
                  </a:lnTo>
                  <a:lnTo>
                    <a:pt x="16" y="190"/>
                  </a:lnTo>
                  <a:lnTo>
                    <a:pt x="16" y="91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1662"/>
            </a:p>
          </p:txBody>
        </p:sp>
        <p:sp>
          <p:nvSpPr>
            <p:cNvPr id="44" name="Rectangle 47"/>
            <p:cNvSpPr>
              <a:spLocks noChangeArrowheads="1"/>
            </p:cNvSpPr>
            <p:nvPr/>
          </p:nvSpPr>
          <p:spPr bwMode="auto">
            <a:xfrm>
              <a:off x="3144" y="1751"/>
              <a:ext cx="51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ko-KR" sz="1015" b="1">
                  <a:solidFill>
                    <a:srgbClr val="000000"/>
                  </a:solidFill>
                </a:rPr>
                <a:t>Infrastructure</a:t>
              </a:r>
              <a:endParaRPr lang="ko-KR" altLang="ko-KR" sz="1662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Rectangle 48"/>
            <p:cNvSpPr>
              <a:spLocks noChangeArrowheads="1"/>
            </p:cNvSpPr>
            <p:nvPr/>
          </p:nvSpPr>
          <p:spPr bwMode="auto">
            <a:xfrm>
              <a:off x="3311" y="1856"/>
              <a:ext cx="2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ko-KR" sz="1015">
                  <a:solidFill>
                    <a:srgbClr val="000000"/>
                  </a:solidFill>
                </a:rPr>
                <a:t>(</a:t>
              </a:r>
              <a:endParaRPr lang="ko-KR" altLang="ko-KR" sz="1662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6" name="Rectangle 49"/>
            <p:cNvSpPr>
              <a:spLocks noChangeArrowheads="1"/>
            </p:cNvSpPr>
            <p:nvPr/>
          </p:nvSpPr>
          <p:spPr bwMode="auto">
            <a:xfrm>
              <a:off x="3339" y="1856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ko-KR" sz="1015">
                  <a:solidFill>
                    <a:srgbClr val="000000"/>
                  </a:solidFill>
                </a:rPr>
                <a:t>IaaS</a:t>
              </a:r>
              <a:endParaRPr lang="ko-KR" altLang="ko-KR" sz="1662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7" name="Rectangle 50"/>
            <p:cNvSpPr>
              <a:spLocks noChangeArrowheads="1"/>
            </p:cNvSpPr>
            <p:nvPr/>
          </p:nvSpPr>
          <p:spPr bwMode="auto">
            <a:xfrm>
              <a:off x="3506" y="1856"/>
              <a:ext cx="2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ko-KR" sz="1015">
                  <a:solidFill>
                    <a:srgbClr val="000000"/>
                  </a:solidFill>
                </a:rPr>
                <a:t>)</a:t>
              </a:r>
              <a:endParaRPr lang="ko-KR" altLang="ko-KR" sz="1662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8" name="Rectangle 51"/>
            <p:cNvSpPr>
              <a:spLocks noChangeArrowheads="1"/>
            </p:cNvSpPr>
            <p:nvPr/>
          </p:nvSpPr>
          <p:spPr bwMode="auto">
            <a:xfrm>
              <a:off x="4454" y="3151"/>
              <a:ext cx="24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ko-KR" sz="1015" b="1">
                  <a:solidFill>
                    <a:srgbClr val="000000"/>
                  </a:solidFill>
                </a:rPr>
                <a:t>Smart </a:t>
              </a:r>
              <a:endParaRPr lang="ko-KR" altLang="ko-KR" sz="1662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9" name="Rectangle 52"/>
            <p:cNvSpPr>
              <a:spLocks noChangeArrowheads="1"/>
            </p:cNvSpPr>
            <p:nvPr/>
          </p:nvSpPr>
          <p:spPr bwMode="auto">
            <a:xfrm>
              <a:off x="4315" y="3255"/>
              <a:ext cx="47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ko-KR" sz="1015" b="1">
                  <a:solidFill>
                    <a:srgbClr val="000000"/>
                  </a:solidFill>
                </a:rPr>
                <a:t>Environment</a:t>
              </a:r>
              <a:endParaRPr lang="ko-KR" altLang="ko-KR" sz="1662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0" name="Rectangle 53"/>
            <p:cNvSpPr>
              <a:spLocks noChangeArrowheads="1"/>
            </p:cNvSpPr>
            <p:nvPr/>
          </p:nvSpPr>
          <p:spPr bwMode="auto">
            <a:xfrm>
              <a:off x="4454" y="962"/>
              <a:ext cx="24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ko-KR" sz="1015" b="1">
                  <a:solidFill>
                    <a:srgbClr val="000000"/>
                  </a:solidFill>
                </a:rPr>
                <a:t>Smart </a:t>
              </a:r>
              <a:endParaRPr lang="ko-KR" altLang="ko-KR" sz="1662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1" name="Rectangle 54"/>
            <p:cNvSpPr>
              <a:spLocks noChangeArrowheads="1"/>
            </p:cNvSpPr>
            <p:nvPr/>
          </p:nvSpPr>
          <p:spPr bwMode="auto">
            <a:xfrm>
              <a:off x="4420" y="1067"/>
              <a:ext cx="29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ko-KR" sz="1015" b="1">
                  <a:solidFill>
                    <a:srgbClr val="000000"/>
                  </a:solidFill>
                </a:rPr>
                <a:t>Services</a:t>
              </a:r>
              <a:endParaRPr lang="ko-KR" altLang="ko-KR" sz="1662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2" name="Rectangle 55"/>
            <p:cNvSpPr>
              <a:spLocks noChangeArrowheads="1"/>
            </p:cNvSpPr>
            <p:nvPr/>
          </p:nvSpPr>
          <p:spPr bwMode="auto">
            <a:xfrm>
              <a:off x="4448" y="1623"/>
              <a:ext cx="28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ko-KR" sz="1015" b="1">
                  <a:solidFill>
                    <a:srgbClr val="000000"/>
                  </a:solidFill>
                </a:rPr>
                <a:t>Service </a:t>
              </a:r>
              <a:endParaRPr lang="ko-KR" altLang="ko-KR" sz="1662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3" name="Rectangle 56"/>
            <p:cNvSpPr>
              <a:spLocks noChangeArrowheads="1"/>
            </p:cNvSpPr>
            <p:nvPr/>
          </p:nvSpPr>
          <p:spPr bwMode="auto">
            <a:xfrm>
              <a:off x="4343" y="1728"/>
              <a:ext cx="47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ko-KR" sz="1015" b="1" dirty="0">
                  <a:solidFill>
                    <a:srgbClr val="000000"/>
                  </a:solidFill>
                </a:rPr>
                <a:t>Provisioning </a:t>
              </a:r>
              <a:endParaRPr lang="ko-KR" altLang="ko-KR" sz="1662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4" name="Rectangle 57"/>
            <p:cNvSpPr>
              <a:spLocks noChangeArrowheads="1"/>
            </p:cNvSpPr>
            <p:nvPr/>
          </p:nvSpPr>
          <p:spPr bwMode="auto">
            <a:xfrm>
              <a:off x="4548" y="1837"/>
              <a:ext cx="8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ko-KR" sz="1015" b="1">
                  <a:solidFill>
                    <a:srgbClr val="000000"/>
                  </a:solidFill>
                </a:rPr>
                <a:t>&amp; </a:t>
              </a:r>
              <a:endParaRPr lang="ko-KR" altLang="ko-KR" sz="1662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5" name="Rectangle 58"/>
            <p:cNvSpPr>
              <a:spLocks noChangeArrowheads="1"/>
            </p:cNvSpPr>
            <p:nvPr/>
          </p:nvSpPr>
          <p:spPr bwMode="auto">
            <a:xfrm>
              <a:off x="4334" y="1942"/>
              <a:ext cx="49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ko-KR" sz="1015" b="1">
                  <a:solidFill>
                    <a:srgbClr val="000000"/>
                  </a:solidFill>
                </a:rPr>
                <a:t>Management</a:t>
              </a:r>
              <a:endParaRPr lang="ko-KR" altLang="ko-KR" sz="1662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6" name="Rectangle 59"/>
            <p:cNvSpPr>
              <a:spLocks noChangeArrowheads="1"/>
            </p:cNvSpPr>
            <p:nvPr/>
          </p:nvSpPr>
          <p:spPr bwMode="auto">
            <a:xfrm>
              <a:off x="4334" y="2128"/>
              <a:ext cx="53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ko-KR" sz="923">
                  <a:solidFill>
                    <a:srgbClr val="000000"/>
                  </a:solidFill>
                </a:rPr>
                <a:t>(Security, OAM, </a:t>
              </a:r>
              <a:endParaRPr lang="ko-KR" altLang="ko-KR" sz="1662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7" name="Rectangle 60"/>
            <p:cNvSpPr>
              <a:spLocks noChangeArrowheads="1"/>
            </p:cNvSpPr>
            <p:nvPr/>
          </p:nvSpPr>
          <p:spPr bwMode="auto">
            <a:xfrm>
              <a:off x="4310" y="2218"/>
              <a:ext cx="60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ko-KR" sz="923">
                  <a:solidFill>
                    <a:srgbClr val="000000"/>
                  </a:solidFill>
                </a:rPr>
                <a:t>Self Management)</a:t>
              </a:r>
              <a:endParaRPr lang="ko-KR" altLang="ko-KR" sz="1662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8" name="Freeform 61"/>
            <p:cNvSpPr>
              <a:spLocks noEditPoints="1"/>
            </p:cNvSpPr>
            <p:nvPr/>
          </p:nvSpPr>
          <p:spPr bwMode="auto">
            <a:xfrm>
              <a:off x="1097" y="2700"/>
              <a:ext cx="3892" cy="40"/>
            </a:xfrm>
            <a:custGeom>
              <a:avLst/>
              <a:gdLst>
                <a:gd name="T0" fmla="*/ 33 w 3892"/>
                <a:gd name="T1" fmla="*/ 35 h 40"/>
                <a:gd name="T2" fmla="*/ 100 w 3892"/>
                <a:gd name="T3" fmla="*/ 35 h 40"/>
                <a:gd name="T4" fmla="*/ 167 w 3892"/>
                <a:gd name="T5" fmla="*/ 34 h 40"/>
                <a:gd name="T6" fmla="*/ 234 w 3892"/>
                <a:gd name="T7" fmla="*/ 33 h 40"/>
                <a:gd name="T8" fmla="*/ 300 w 3892"/>
                <a:gd name="T9" fmla="*/ 33 h 40"/>
                <a:gd name="T10" fmla="*/ 367 w 3892"/>
                <a:gd name="T11" fmla="*/ 32 h 40"/>
                <a:gd name="T12" fmla="*/ 434 w 3892"/>
                <a:gd name="T13" fmla="*/ 32 h 40"/>
                <a:gd name="T14" fmla="*/ 501 w 3892"/>
                <a:gd name="T15" fmla="*/ 31 h 40"/>
                <a:gd name="T16" fmla="*/ 568 w 3892"/>
                <a:gd name="T17" fmla="*/ 31 h 40"/>
                <a:gd name="T18" fmla="*/ 634 w 3892"/>
                <a:gd name="T19" fmla="*/ 30 h 40"/>
                <a:gd name="T20" fmla="*/ 701 w 3892"/>
                <a:gd name="T21" fmla="*/ 29 h 40"/>
                <a:gd name="T22" fmla="*/ 768 w 3892"/>
                <a:gd name="T23" fmla="*/ 29 h 40"/>
                <a:gd name="T24" fmla="*/ 835 w 3892"/>
                <a:gd name="T25" fmla="*/ 28 h 40"/>
                <a:gd name="T26" fmla="*/ 902 w 3892"/>
                <a:gd name="T27" fmla="*/ 27 h 40"/>
                <a:gd name="T28" fmla="*/ 969 w 3892"/>
                <a:gd name="T29" fmla="*/ 27 h 40"/>
                <a:gd name="T30" fmla="*/ 1035 w 3892"/>
                <a:gd name="T31" fmla="*/ 26 h 40"/>
                <a:gd name="T32" fmla="*/ 1102 w 3892"/>
                <a:gd name="T33" fmla="*/ 25 h 40"/>
                <a:gd name="T34" fmla="*/ 1169 w 3892"/>
                <a:gd name="T35" fmla="*/ 25 h 40"/>
                <a:gd name="T36" fmla="*/ 1235 w 3892"/>
                <a:gd name="T37" fmla="*/ 24 h 40"/>
                <a:gd name="T38" fmla="*/ 1303 w 3892"/>
                <a:gd name="T39" fmla="*/ 24 h 40"/>
                <a:gd name="T40" fmla="*/ 1369 w 3892"/>
                <a:gd name="T41" fmla="*/ 23 h 40"/>
                <a:gd name="T42" fmla="*/ 1436 w 3892"/>
                <a:gd name="T43" fmla="*/ 22 h 40"/>
                <a:gd name="T44" fmla="*/ 1503 w 3892"/>
                <a:gd name="T45" fmla="*/ 22 h 40"/>
                <a:gd name="T46" fmla="*/ 1569 w 3892"/>
                <a:gd name="T47" fmla="*/ 21 h 40"/>
                <a:gd name="T48" fmla="*/ 1636 w 3892"/>
                <a:gd name="T49" fmla="*/ 21 h 40"/>
                <a:gd name="T50" fmla="*/ 1703 w 3892"/>
                <a:gd name="T51" fmla="*/ 20 h 40"/>
                <a:gd name="T52" fmla="*/ 1770 w 3892"/>
                <a:gd name="T53" fmla="*/ 19 h 40"/>
                <a:gd name="T54" fmla="*/ 1837 w 3892"/>
                <a:gd name="T55" fmla="*/ 19 h 40"/>
                <a:gd name="T56" fmla="*/ 1904 w 3892"/>
                <a:gd name="T57" fmla="*/ 18 h 40"/>
                <a:gd name="T58" fmla="*/ 1970 w 3892"/>
                <a:gd name="T59" fmla="*/ 17 h 40"/>
                <a:gd name="T60" fmla="*/ 2037 w 3892"/>
                <a:gd name="T61" fmla="*/ 17 h 40"/>
                <a:gd name="T62" fmla="*/ 2104 w 3892"/>
                <a:gd name="T63" fmla="*/ 16 h 40"/>
                <a:gd name="T64" fmla="*/ 2171 w 3892"/>
                <a:gd name="T65" fmla="*/ 16 h 40"/>
                <a:gd name="T66" fmla="*/ 2238 w 3892"/>
                <a:gd name="T67" fmla="*/ 15 h 40"/>
                <a:gd name="T68" fmla="*/ 2304 w 3892"/>
                <a:gd name="T69" fmla="*/ 14 h 40"/>
                <a:gd name="T70" fmla="*/ 2371 w 3892"/>
                <a:gd name="T71" fmla="*/ 14 h 40"/>
                <a:gd name="T72" fmla="*/ 2438 w 3892"/>
                <a:gd name="T73" fmla="*/ 13 h 40"/>
                <a:gd name="T74" fmla="*/ 2505 w 3892"/>
                <a:gd name="T75" fmla="*/ 13 h 40"/>
                <a:gd name="T76" fmla="*/ 2572 w 3892"/>
                <a:gd name="T77" fmla="*/ 12 h 40"/>
                <a:gd name="T78" fmla="*/ 2638 w 3892"/>
                <a:gd name="T79" fmla="*/ 11 h 40"/>
                <a:gd name="T80" fmla="*/ 2705 w 3892"/>
                <a:gd name="T81" fmla="*/ 11 h 40"/>
                <a:gd name="T82" fmla="*/ 2772 w 3892"/>
                <a:gd name="T83" fmla="*/ 10 h 40"/>
                <a:gd name="T84" fmla="*/ 2839 w 3892"/>
                <a:gd name="T85" fmla="*/ 9 h 40"/>
                <a:gd name="T86" fmla="*/ 2906 w 3892"/>
                <a:gd name="T87" fmla="*/ 9 h 40"/>
                <a:gd name="T88" fmla="*/ 2972 w 3892"/>
                <a:gd name="T89" fmla="*/ 8 h 40"/>
                <a:gd name="T90" fmla="*/ 3039 w 3892"/>
                <a:gd name="T91" fmla="*/ 8 h 40"/>
                <a:gd name="T92" fmla="*/ 3106 w 3892"/>
                <a:gd name="T93" fmla="*/ 7 h 40"/>
                <a:gd name="T94" fmla="*/ 3173 w 3892"/>
                <a:gd name="T95" fmla="*/ 6 h 40"/>
                <a:gd name="T96" fmla="*/ 3239 w 3892"/>
                <a:gd name="T97" fmla="*/ 6 h 40"/>
                <a:gd name="T98" fmla="*/ 3306 w 3892"/>
                <a:gd name="T99" fmla="*/ 5 h 40"/>
                <a:gd name="T100" fmla="*/ 3373 w 3892"/>
                <a:gd name="T101" fmla="*/ 5 h 40"/>
                <a:gd name="T102" fmla="*/ 3440 w 3892"/>
                <a:gd name="T103" fmla="*/ 4 h 40"/>
                <a:gd name="T104" fmla="*/ 3507 w 3892"/>
                <a:gd name="T105" fmla="*/ 3 h 40"/>
                <a:gd name="T106" fmla="*/ 3573 w 3892"/>
                <a:gd name="T107" fmla="*/ 3 h 40"/>
                <a:gd name="T108" fmla="*/ 3640 w 3892"/>
                <a:gd name="T109" fmla="*/ 2 h 40"/>
                <a:gd name="T110" fmla="*/ 3707 w 3892"/>
                <a:gd name="T111" fmla="*/ 1 h 40"/>
                <a:gd name="T112" fmla="*/ 3774 w 3892"/>
                <a:gd name="T113" fmla="*/ 1 h 40"/>
                <a:gd name="T114" fmla="*/ 3841 w 3892"/>
                <a:gd name="T1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92" h="40">
                  <a:moveTo>
                    <a:pt x="0" y="36"/>
                  </a:moveTo>
                  <a:lnTo>
                    <a:pt x="19" y="36"/>
                  </a:lnTo>
                  <a:lnTo>
                    <a:pt x="19" y="40"/>
                  </a:lnTo>
                  <a:lnTo>
                    <a:pt x="0" y="40"/>
                  </a:lnTo>
                  <a:lnTo>
                    <a:pt x="0" y="36"/>
                  </a:lnTo>
                  <a:close/>
                  <a:moveTo>
                    <a:pt x="33" y="35"/>
                  </a:moveTo>
                  <a:lnTo>
                    <a:pt x="53" y="35"/>
                  </a:lnTo>
                  <a:lnTo>
                    <a:pt x="53" y="40"/>
                  </a:lnTo>
                  <a:lnTo>
                    <a:pt x="33" y="40"/>
                  </a:lnTo>
                  <a:lnTo>
                    <a:pt x="33" y="35"/>
                  </a:lnTo>
                  <a:close/>
                  <a:moveTo>
                    <a:pt x="67" y="35"/>
                  </a:moveTo>
                  <a:lnTo>
                    <a:pt x="86" y="35"/>
                  </a:lnTo>
                  <a:lnTo>
                    <a:pt x="86" y="40"/>
                  </a:lnTo>
                  <a:lnTo>
                    <a:pt x="67" y="40"/>
                  </a:lnTo>
                  <a:lnTo>
                    <a:pt x="67" y="35"/>
                  </a:lnTo>
                  <a:close/>
                  <a:moveTo>
                    <a:pt x="100" y="35"/>
                  </a:moveTo>
                  <a:lnTo>
                    <a:pt x="119" y="35"/>
                  </a:lnTo>
                  <a:lnTo>
                    <a:pt x="119" y="39"/>
                  </a:lnTo>
                  <a:lnTo>
                    <a:pt x="100" y="39"/>
                  </a:lnTo>
                  <a:lnTo>
                    <a:pt x="100" y="35"/>
                  </a:lnTo>
                  <a:close/>
                  <a:moveTo>
                    <a:pt x="134" y="34"/>
                  </a:moveTo>
                  <a:lnTo>
                    <a:pt x="153" y="34"/>
                  </a:lnTo>
                  <a:lnTo>
                    <a:pt x="153" y="39"/>
                  </a:lnTo>
                  <a:lnTo>
                    <a:pt x="134" y="39"/>
                  </a:lnTo>
                  <a:lnTo>
                    <a:pt x="134" y="34"/>
                  </a:lnTo>
                  <a:close/>
                  <a:moveTo>
                    <a:pt x="167" y="34"/>
                  </a:moveTo>
                  <a:lnTo>
                    <a:pt x="186" y="34"/>
                  </a:lnTo>
                  <a:lnTo>
                    <a:pt x="186" y="39"/>
                  </a:lnTo>
                  <a:lnTo>
                    <a:pt x="167" y="39"/>
                  </a:lnTo>
                  <a:lnTo>
                    <a:pt x="167" y="34"/>
                  </a:lnTo>
                  <a:close/>
                  <a:moveTo>
                    <a:pt x="200" y="34"/>
                  </a:moveTo>
                  <a:lnTo>
                    <a:pt x="219" y="34"/>
                  </a:lnTo>
                  <a:lnTo>
                    <a:pt x="219" y="39"/>
                  </a:lnTo>
                  <a:lnTo>
                    <a:pt x="200" y="39"/>
                  </a:lnTo>
                  <a:lnTo>
                    <a:pt x="200" y="34"/>
                  </a:lnTo>
                  <a:close/>
                  <a:moveTo>
                    <a:pt x="234" y="33"/>
                  </a:moveTo>
                  <a:lnTo>
                    <a:pt x="253" y="33"/>
                  </a:lnTo>
                  <a:lnTo>
                    <a:pt x="253" y="38"/>
                  </a:lnTo>
                  <a:lnTo>
                    <a:pt x="234" y="38"/>
                  </a:lnTo>
                  <a:lnTo>
                    <a:pt x="234" y="33"/>
                  </a:lnTo>
                  <a:close/>
                  <a:moveTo>
                    <a:pt x="267" y="33"/>
                  </a:moveTo>
                  <a:lnTo>
                    <a:pt x="286" y="33"/>
                  </a:lnTo>
                  <a:lnTo>
                    <a:pt x="286" y="38"/>
                  </a:lnTo>
                  <a:lnTo>
                    <a:pt x="267" y="38"/>
                  </a:lnTo>
                  <a:lnTo>
                    <a:pt x="267" y="33"/>
                  </a:lnTo>
                  <a:close/>
                  <a:moveTo>
                    <a:pt x="300" y="33"/>
                  </a:moveTo>
                  <a:lnTo>
                    <a:pt x="319" y="33"/>
                  </a:lnTo>
                  <a:lnTo>
                    <a:pt x="320" y="37"/>
                  </a:lnTo>
                  <a:lnTo>
                    <a:pt x="301" y="38"/>
                  </a:lnTo>
                  <a:lnTo>
                    <a:pt x="300" y="33"/>
                  </a:lnTo>
                  <a:close/>
                  <a:moveTo>
                    <a:pt x="334" y="33"/>
                  </a:moveTo>
                  <a:lnTo>
                    <a:pt x="353" y="32"/>
                  </a:lnTo>
                  <a:lnTo>
                    <a:pt x="353" y="37"/>
                  </a:lnTo>
                  <a:lnTo>
                    <a:pt x="334" y="37"/>
                  </a:lnTo>
                  <a:lnTo>
                    <a:pt x="334" y="33"/>
                  </a:lnTo>
                  <a:close/>
                  <a:moveTo>
                    <a:pt x="367" y="32"/>
                  </a:moveTo>
                  <a:lnTo>
                    <a:pt x="386" y="32"/>
                  </a:lnTo>
                  <a:lnTo>
                    <a:pt x="386" y="37"/>
                  </a:lnTo>
                  <a:lnTo>
                    <a:pt x="367" y="37"/>
                  </a:lnTo>
                  <a:lnTo>
                    <a:pt x="367" y="32"/>
                  </a:lnTo>
                  <a:close/>
                  <a:moveTo>
                    <a:pt x="401" y="32"/>
                  </a:moveTo>
                  <a:lnTo>
                    <a:pt x="420" y="32"/>
                  </a:lnTo>
                  <a:lnTo>
                    <a:pt x="420" y="36"/>
                  </a:lnTo>
                  <a:lnTo>
                    <a:pt x="401" y="37"/>
                  </a:lnTo>
                  <a:lnTo>
                    <a:pt x="401" y="32"/>
                  </a:lnTo>
                  <a:close/>
                  <a:moveTo>
                    <a:pt x="434" y="32"/>
                  </a:moveTo>
                  <a:lnTo>
                    <a:pt x="453" y="31"/>
                  </a:lnTo>
                  <a:lnTo>
                    <a:pt x="453" y="36"/>
                  </a:lnTo>
                  <a:lnTo>
                    <a:pt x="434" y="36"/>
                  </a:lnTo>
                  <a:lnTo>
                    <a:pt x="434" y="32"/>
                  </a:lnTo>
                  <a:close/>
                  <a:moveTo>
                    <a:pt x="468" y="31"/>
                  </a:moveTo>
                  <a:lnTo>
                    <a:pt x="487" y="31"/>
                  </a:lnTo>
                  <a:lnTo>
                    <a:pt x="487" y="36"/>
                  </a:lnTo>
                  <a:lnTo>
                    <a:pt x="468" y="36"/>
                  </a:lnTo>
                  <a:lnTo>
                    <a:pt x="468" y="31"/>
                  </a:lnTo>
                  <a:close/>
                  <a:moveTo>
                    <a:pt x="501" y="31"/>
                  </a:moveTo>
                  <a:lnTo>
                    <a:pt x="520" y="31"/>
                  </a:lnTo>
                  <a:lnTo>
                    <a:pt x="520" y="36"/>
                  </a:lnTo>
                  <a:lnTo>
                    <a:pt x="501" y="36"/>
                  </a:lnTo>
                  <a:lnTo>
                    <a:pt x="501" y="31"/>
                  </a:lnTo>
                  <a:close/>
                  <a:moveTo>
                    <a:pt x="534" y="31"/>
                  </a:moveTo>
                  <a:lnTo>
                    <a:pt x="553" y="31"/>
                  </a:lnTo>
                  <a:lnTo>
                    <a:pt x="553" y="35"/>
                  </a:lnTo>
                  <a:lnTo>
                    <a:pt x="534" y="36"/>
                  </a:lnTo>
                  <a:lnTo>
                    <a:pt x="534" y="31"/>
                  </a:lnTo>
                  <a:close/>
                  <a:moveTo>
                    <a:pt x="568" y="31"/>
                  </a:moveTo>
                  <a:lnTo>
                    <a:pt x="587" y="30"/>
                  </a:lnTo>
                  <a:lnTo>
                    <a:pt x="587" y="35"/>
                  </a:lnTo>
                  <a:lnTo>
                    <a:pt x="568" y="35"/>
                  </a:lnTo>
                  <a:lnTo>
                    <a:pt x="568" y="31"/>
                  </a:lnTo>
                  <a:close/>
                  <a:moveTo>
                    <a:pt x="601" y="30"/>
                  </a:moveTo>
                  <a:lnTo>
                    <a:pt x="620" y="30"/>
                  </a:lnTo>
                  <a:lnTo>
                    <a:pt x="620" y="35"/>
                  </a:lnTo>
                  <a:lnTo>
                    <a:pt x="601" y="35"/>
                  </a:lnTo>
                  <a:lnTo>
                    <a:pt x="601" y="30"/>
                  </a:lnTo>
                  <a:close/>
                  <a:moveTo>
                    <a:pt x="634" y="30"/>
                  </a:moveTo>
                  <a:lnTo>
                    <a:pt x="653" y="30"/>
                  </a:lnTo>
                  <a:lnTo>
                    <a:pt x="654" y="34"/>
                  </a:lnTo>
                  <a:lnTo>
                    <a:pt x="635" y="35"/>
                  </a:lnTo>
                  <a:lnTo>
                    <a:pt x="634" y="30"/>
                  </a:lnTo>
                  <a:close/>
                  <a:moveTo>
                    <a:pt x="668" y="30"/>
                  </a:moveTo>
                  <a:lnTo>
                    <a:pt x="687" y="29"/>
                  </a:lnTo>
                  <a:lnTo>
                    <a:pt x="687" y="34"/>
                  </a:lnTo>
                  <a:lnTo>
                    <a:pt x="668" y="34"/>
                  </a:lnTo>
                  <a:lnTo>
                    <a:pt x="668" y="30"/>
                  </a:lnTo>
                  <a:close/>
                  <a:moveTo>
                    <a:pt x="701" y="29"/>
                  </a:moveTo>
                  <a:lnTo>
                    <a:pt x="720" y="29"/>
                  </a:lnTo>
                  <a:lnTo>
                    <a:pt x="720" y="34"/>
                  </a:lnTo>
                  <a:lnTo>
                    <a:pt x="701" y="34"/>
                  </a:lnTo>
                  <a:lnTo>
                    <a:pt x="701" y="29"/>
                  </a:lnTo>
                  <a:close/>
                  <a:moveTo>
                    <a:pt x="735" y="29"/>
                  </a:moveTo>
                  <a:lnTo>
                    <a:pt x="754" y="29"/>
                  </a:lnTo>
                  <a:lnTo>
                    <a:pt x="754" y="33"/>
                  </a:lnTo>
                  <a:lnTo>
                    <a:pt x="735" y="34"/>
                  </a:lnTo>
                  <a:lnTo>
                    <a:pt x="735" y="29"/>
                  </a:lnTo>
                  <a:close/>
                  <a:moveTo>
                    <a:pt x="768" y="29"/>
                  </a:moveTo>
                  <a:lnTo>
                    <a:pt x="787" y="28"/>
                  </a:lnTo>
                  <a:lnTo>
                    <a:pt x="787" y="33"/>
                  </a:lnTo>
                  <a:lnTo>
                    <a:pt x="768" y="33"/>
                  </a:lnTo>
                  <a:lnTo>
                    <a:pt x="768" y="29"/>
                  </a:lnTo>
                  <a:close/>
                  <a:moveTo>
                    <a:pt x="801" y="28"/>
                  </a:moveTo>
                  <a:lnTo>
                    <a:pt x="821" y="28"/>
                  </a:lnTo>
                  <a:lnTo>
                    <a:pt x="821" y="33"/>
                  </a:lnTo>
                  <a:lnTo>
                    <a:pt x="801" y="33"/>
                  </a:lnTo>
                  <a:lnTo>
                    <a:pt x="801" y="28"/>
                  </a:lnTo>
                  <a:close/>
                  <a:moveTo>
                    <a:pt x="835" y="28"/>
                  </a:moveTo>
                  <a:lnTo>
                    <a:pt x="854" y="28"/>
                  </a:lnTo>
                  <a:lnTo>
                    <a:pt x="854" y="33"/>
                  </a:lnTo>
                  <a:lnTo>
                    <a:pt x="835" y="33"/>
                  </a:lnTo>
                  <a:lnTo>
                    <a:pt x="835" y="28"/>
                  </a:lnTo>
                  <a:close/>
                  <a:moveTo>
                    <a:pt x="868" y="28"/>
                  </a:moveTo>
                  <a:lnTo>
                    <a:pt x="887" y="28"/>
                  </a:lnTo>
                  <a:lnTo>
                    <a:pt x="887" y="32"/>
                  </a:lnTo>
                  <a:lnTo>
                    <a:pt x="868" y="32"/>
                  </a:lnTo>
                  <a:lnTo>
                    <a:pt x="868" y="28"/>
                  </a:lnTo>
                  <a:close/>
                  <a:moveTo>
                    <a:pt x="902" y="27"/>
                  </a:moveTo>
                  <a:lnTo>
                    <a:pt x="921" y="27"/>
                  </a:lnTo>
                  <a:lnTo>
                    <a:pt x="921" y="32"/>
                  </a:lnTo>
                  <a:lnTo>
                    <a:pt x="902" y="32"/>
                  </a:lnTo>
                  <a:lnTo>
                    <a:pt x="902" y="27"/>
                  </a:lnTo>
                  <a:close/>
                  <a:moveTo>
                    <a:pt x="935" y="27"/>
                  </a:moveTo>
                  <a:lnTo>
                    <a:pt x="954" y="27"/>
                  </a:lnTo>
                  <a:lnTo>
                    <a:pt x="954" y="32"/>
                  </a:lnTo>
                  <a:lnTo>
                    <a:pt x="935" y="32"/>
                  </a:lnTo>
                  <a:lnTo>
                    <a:pt x="935" y="27"/>
                  </a:lnTo>
                  <a:close/>
                  <a:moveTo>
                    <a:pt x="969" y="27"/>
                  </a:moveTo>
                  <a:lnTo>
                    <a:pt x="988" y="27"/>
                  </a:lnTo>
                  <a:lnTo>
                    <a:pt x="988" y="31"/>
                  </a:lnTo>
                  <a:lnTo>
                    <a:pt x="969" y="31"/>
                  </a:lnTo>
                  <a:lnTo>
                    <a:pt x="969" y="27"/>
                  </a:lnTo>
                  <a:close/>
                  <a:moveTo>
                    <a:pt x="1002" y="26"/>
                  </a:moveTo>
                  <a:lnTo>
                    <a:pt x="1021" y="26"/>
                  </a:lnTo>
                  <a:lnTo>
                    <a:pt x="1021" y="31"/>
                  </a:lnTo>
                  <a:lnTo>
                    <a:pt x="1002" y="31"/>
                  </a:lnTo>
                  <a:lnTo>
                    <a:pt x="1002" y="26"/>
                  </a:lnTo>
                  <a:close/>
                  <a:moveTo>
                    <a:pt x="1035" y="26"/>
                  </a:moveTo>
                  <a:lnTo>
                    <a:pt x="1054" y="26"/>
                  </a:lnTo>
                  <a:lnTo>
                    <a:pt x="1054" y="31"/>
                  </a:lnTo>
                  <a:lnTo>
                    <a:pt x="1035" y="31"/>
                  </a:lnTo>
                  <a:lnTo>
                    <a:pt x="1035" y="26"/>
                  </a:lnTo>
                  <a:close/>
                  <a:moveTo>
                    <a:pt x="1069" y="26"/>
                  </a:moveTo>
                  <a:lnTo>
                    <a:pt x="1088" y="26"/>
                  </a:lnTo>
                  <a:lnTo>
                    <a:pt x="1088" y="31"/>
                  </a:lnTo>
                  <a:lnTo>
                    <a:pt x="1069" y="31"/>
                  </a:lnTo>
                  <a:lnTo>
                    <a:pt x="1069" y="26"/>
                  </a:lnTo>
                  <a:close/>
                  <a:moveTo>
                    <a:pt x="1102" y="25"/>
                  </a:moveTo>
                  <a:lnTo>
                    <a:pt x="1121" y="25"/>
                  </a:lnTo>
                  <a:lnTo>
                    <a:pt x="1121" y="30"/>
                  </a:lnTo>
                  <a:lnTo>
                    <a:pt x="1102" y="30"/>
                  </a:lnTo>
                  <a:lnTo>
                    <a:pt x="1102" y="25"/>
                  </a:lnTo>
                  <a:close/>
                  <a:moveTo>
                    <a:pt x="1135" y="25"/>
                  </a:moveTo>
                  <a:lnTo>
                    <a:pt x="1154" y="25"/>
                  </a:lnTo>
                  <a:lnTo>
                    <a:pt x="1154" y="30"/>
                  </a:lnTo>
                  <a:lnTo>
                    <a:pt x="1135" y="30"/>
                  </a:lnTo>
                  <a:lnTo>
                    <a:pt x="1135" y="25"/>
                  </a:lnTo>
                  <a:close/>
                  <a:moveTo>
                    <a:pt x="1169" y="25"/>
                  </a:moveTo>
                  <a:lnTo>
                    <a:pt x="1188" y="25"/>
                  </a:lnTo>
                  <a:lnTo>
                    <a:pt x="1188" y="29"/>
                  </a:lnTo>
                  <a:lnTo>
                    <a:pt x="1169" y="30"/>
                  </a:lnTo>
                  <a:lnTo>
                    <a:pt x="1169" y="25"/>
                  </a:lnTo>
                  <a:close/>
                  <a:moveTo>
                    <a:pt x="1202" y="25"/>
                  </a:moveTo>
                  <a:lnTo>
                    <a:pt x="1221" y="24"/>
                  </a:lnTo>
                  <a:lnTo>
                    <a:pt x="1221" y="29"/>
                  </a:lnTo>
                  <a:lnTo>
                    <a:pt x="1202" y="29"/>
                  </a:lnTo>
                  <a:lnTo>
                    <a:pt x="1202" y="25"/>
                  </a:lnTo>
                  <a:close/>
                  <a:moveTo>
                    <a:pt x="1235" y="24"/>
                  </a:moveTo>
                  <a:lnTo>
                    <a:pt x="1255" y="24"/>
                  </a:lnTo>
                  <a:lnTo>
                    <a:pt x="1255" y="29"/>
                  </a:lnTo>
                  <a:lnTo>
                    <a:pt x="1236" y="29"/>
                  </a:lnTo>
                  <a:lnTo>
                    <a:pt x="1235" y="24"/>
                  </a:lnTo>
                  <a:close/>
                  <a:moveTo>
                    <a:pt x="1269" y="24"/>
                  </a:moveTo>
                  <a:lnTo>
                    <a:pt x="1288" y="24"/>
                  </a:lnTo>
                  <a:lnTo>
                    <a:pt x="1288" y="28"/>
                  </a:lnTo>
                  <a:lnTo>
                    <a:pt x="1269" y="29"/>
                  </a:lnTo>
                  <a:lnTo>
                    <a:pt x="1269" y="24"/>
                  </a:lnTo>
                  <a:close/>
                  <a:moveTo>
                    <a:pt x="1303" y="24"/>
                  </a:moveTo>
                  <a:lnTo>
                    <a:pt x="1322" y="23"/>
                  </a:lnTo>
                  <a:lnTo>
                    <a:pt x="1322" y="28"/>
                  </a:lnTo>
                  <a:lnTo>
                    <a:pt x="1303" y="28"/>
                  </a:lnTo>
                  <a:lnTo>
                    <a:pt x="1303" y="24"/>
                  </a:lnTo>
                  <a:close/>
                  <a:moveTo>
                    <a:pt x="1336" y="23"/>
                  </a:moveTo>
                  <a:lnTo>
                    <a:pt x="1355" y="23"/>
                  </a:lnTo>
                  <a:lnTo>
                    <a:pt x="1355" y="28"/>
                  </a:lnTo>
                  <a:lnTo>
                    <a:pt x="1336" y="28"/>
                  </a:lnTo>
                  <a:lnTo>
                    <a:pt x="1336" y="23"/>
                  </a:lnTo>
                  <a:close/>
                  <a:moveTo>
                    <a:pt x="1369" y="23"/>
                  </a:moveTo>
                  <a:lnTo>
                    <a:pt x="1388" y="23"/>
                  </a:lnTo>
                  <a:lnTo>
                    <a:pt x="1388" y="28"/>
                  </a:lnTo>
                  <a:lnTo>
                    <a:pt x="1369" y="28"/>
                  </a:lnTo>
                  <a:lnTo>
                    <a:pt x="1369" y="23"/>
                  </a:lnTo>
                  <a:close/>
                  <a:moveTo>
                    <a:pt x="1403" y="23"/>
                  </a:moveTo>
                  <a:lnTo>
                    <a:pt x="1422" y="22"/>
                  </a:lnTo>
                  <a:lnTo>
                    <a:pt x="1422" y="27"/>
                  </a:lnTo>
                  <a:lnTo>
                    <a:pt x="1403" y="28"/>
                  </a:lnTo>
                  <a:lnTo>
                    <a:pt x="1403" y="23"/>
                  </a:lnTo>
                  <a:close/>
                  <a:moveTo>
                    <a:pt x="1436" y="22"/>
                  </a:moveTo>
                  <a:lnTo>
                    <a:pt x="1455" y="22"/>
                  </a:lnTo>
                  <a:lnTo>
                    <a:pt x="1455" y="27"/>
                  </a:lnTo>
                  <a:lnTo>
                    <a:pt x="1436" y="27"/>
                  </a:lnTo>
                  <a:lnTo>
                    <a:pt x="1436" y="22"/>
                  </a:lnTo>
                  <a:close/>
                  <a:moveTo>
                    <a:pt x="1469" y="22"/>
                  </a:moveTo>
                  <a:lnTo>
                    <a:pt x="1488" y="22"/>
                  </a:lnTo>
                  <a:lnTo>
                    <a:pt x="1488" y="27"/>
                  </a:lnTo>
                  <a:lnTo>
                    <a:pt x="1469" y="27"/>
                  </a:lnTo>
                  <a:lnTo>
                    <a:pt x="1469" y="22"/>
                  </a:lnTo>
                  <a:close/>
                  <a:moveTo>
                    <a:pt x="1503" y="22"/>
                  </a:moveTo>
                  <a:lnTo>
                    <a:pt x="1522" y="22"/>
                  </a:lnTo>
                  <a:lnTo>
                    <a:pt x="1522" y="26"/>
                  </a:lnTo>
                  <a:lnTo>
                    <a:pt x="1503" y="27"/>
                  </a:lnTo>
                  <a:lnTo>
                    <a:pt x="1503" y="22"/>
                  </a:lnTo>
                  <a:close/>
                  <a:moveTo>
                    <a:pt x="1536" y="22"/>
                  </a:moveTo>
                  <a:lnTo>
                    <a:pt x="1555" y="21"/>
                  </a:lnTo>
                  <a:lnTo>
                    <a:pt x="1555" y="26"/>
                  </a:lnTo>
                  <a:lnTo>
                    <a:pt x="1536" y="26"/>
                  </a:lnTo>
                  <a:lnTo>
                    <a:pt x="1536" y="22"/>
                  </a:lnTo>
                  <a:close/>
                  <a:moveTo>
                    <a:pt x="1569" y="21"/>
                  </a:moveTo>
                  <a:lnTo>
                    <a:pt x="1589" y="21"/>
                  </a:lnTo>
                  <a:lnTo>
                    <a:pt x="1589" y="26"/>
                  </a:lnTo>
                  <a:lnTo>
                    <a:pt x="1570" y="26"/>
                  </a:lnTo>
                  <a:lnTo>
                    <a:pt x="1569" y="21"/>
                  </a:lnTo>
                  <a:close/>
                  <a:moveTo>
                    <a:pt x="1603" y="21"/>
                  </a:moveTo>
                  <a:lnTo>
                    <a:pt x="1622" y="21"/>
                  </a:lnTo>
                  <a:lnTo>
                    <a:pt x="1622" y="25"/>
                  </a:lnTo>
                  <a:lnTo>
                    <a:pt x="1603" y="26"/>
                  </a:lnTo>
                  <a:lnTo>
                    <a:pt x="1603" y="21"/>
                  </a:lnTo>
                  <a:close/>
                  <a:moveTo>
                    <a:pt x="1636" y="21"/>
                  </a:moveTo>
                  <a:lnTo>
                    <a:pt x="1656" y="20"/>
                  </a:lnTo>
                  <a:lnTo>
                    <a:pt x="1656" y="25"/>
                  </a:lnTo>
                  <a:lnTo>
                    <a:pt x="1636" y="25"/>
                  </a:lnTo>
                  <a:lnTo>
                    <a:pt x="1636" y="21"/>
                  </a:lnTo>
                  <a:close/>
                  <a:moveTo>
                    <a:pt x="1670" y="20"/>
                  </a:moveTo>
                  <a:lnTo>
                    <a:pt x="1689" y="20"/>
                  </a:lnTo>
                  <a:lnTo>
                    <a:pt x="1689" y="25"/>
                  </a:lnTo>
                  <a:lnTo>
                    <a:pt x="1670" y="25"/>
                  </a:lnTo>
                  <a:lnTo>
                    <a:pt x="1670" y="20"/>
                  </a:lnTo>
                  <a:close/>
                  <a:moveTo>
                    <a:pt x="1703" y="20"/>
                  </a:moveTo>
                  <a:lnTo>
                    <a:pt x="1722" y="20"/>
                  </a:lnTo>
                  <a:lnTo>
                    <a:pt x="1722" y="25"/>
                  </a:lnTo>
                  <a:lnTo>
                    <a:pt x="1703" y="25"/>
                  </a:lnTo>
                  <a:lnTo>
                    <a:pt x="1703" y="20"/>
                  </a:lnTo>
                  <a:close/>
                  <a:moveTo>
                    <a:pt x="1737" y="19"/>
                  </a:moveTo>
                  <a:lnTo>
                    <a:pt x="1756" y="19"/>
                  </a:lnTo>
                  <a:lnTo>
                    <a:pt x="1756" y="24"/>
                  </a:lnTo>
                  <a:lnTo>
                    <a:pt x="1737" y="24"/>
                  </a:lnTo>
                  <a:lnTo>
                    <a:pt x="1737" y="19"/>
                  </a:lnTo>
                  <a:close/>
                  <a:moveTo>
                    <a:pt x="1770" y="19"/>
                  </a:moveTo>
                  <a:lnTo>
                    <a:pt x="1789" y="19"/>
                  </a:lnTo>
                  <a:lnTo>
                    <a:pt x="1789" y="24"/>
                  </a:lnTo>
                  <a:lnTo>
                    <a:pt x="1770" y="24"/>
                  </a:lnTo>
                  <a:lnTo>
                    <a:pt x="1770" y="19"/>
                  </a:lnTo>
                  <a:close/>
                  <a:moveTo>
                    <a:pt x="1803" y="19"/>
                  </a:moveTo>
                  <a:lnTo>
                    <a:pt x="1822" y="19"/>
                  </a:lnTo>
                  <a:lnTo>
                    <a:pt x="1822" y="24"/>
                  </a:lnTo>
                  <a:lnTo>
                    <a:pt x="1803" y="24"/>
                  </a:lnTo>
                  <a:lnTo>
                    <a:pt x="1803" y="19"/>
                  </a:lnTo>
                  <a:close/>
                  <a:moveTo>
                    <a:pt x="1837" y="19"/>
                  </a:moveTo>
                  <a:lnTo>
                    <a:pt x="1856" y="19"/>
                  </a:lnTo>
                  <a:lnTo>
                    <a:pt x="1856" y="23"/>
                  </a:lnTo>
                  <a:lnTo>
                    <a:pt x="1837" y="23"/>
                  </a:lnTo>
                  <a:lnTo>
                    <a:pt x="1837" y="19"/>
                  </a:lnTo>
                  <a:close/>
                  <a:moveTo>
                    <a:pt x="1870" y="18"/>
                  </a:moveTo>
                  <a:lnTo>
                    <a:pt x="1889" y="18"/>
                  </a:lnTo>
                  <a:lnTo>
                    <a:pt x="1889" y="23"/>
                  </a:lnTo>
                  <a:lnTo>
                    <a:pt x="1870" y="23"/>
                  </a:lnTo>
                  <a:lnTo>
                    <a:pt x="1870" y="18"/>
                  </a:lnTo>
                  <a:close/>
                  <a:moveTo>
                    <a:pt x="1904" y="18"/>
                  </a:moveTo>
                  <a:lnTo>
                    <a:pt x="1923" y="18"/>
                  </a:lnTo>
                  <a:lnTo>
                    <a:pt x="1923" y="23"/>
                  </a:lnTo>
                  <a:lnTo>
                    <a:pt x="1904" y="23"/>
                  </a:lnTo>
                  <a:lnTo>
                    <a:pt x="1904" y="18"/>
                  </a:lnTo>
                  <a:close/>
                  <a:moveTo>
                    <a:pt x="1937" y="18"/>
                  </a:moveTo>
                  <a:lnTo>
                    <a:pt x="1956" y="18"/>
                  </a:lnTo>
                  <a:lnTo>
                    <a:pt x="1956" y="22"/>
                  </a:lnTo>
                  <a:lnTo>
                    <a:pt x="1937" y="22"/>
                  </a:lnTo>
                  <a:lnTo>
                    <a:pt x="1937" y="18"/>
                  </a:lnTo>
                  <a:close/>
                  <a:moveTo>
                    <a:pt x="1970" y="17"/>
                  </a:moveTo>
                  <a:lnTo>
                    <a:pt x="1989" y="17"/>
                  </a:lnTo>
                  <a:lnTo>
                    <a:pt x="1989" y="22"/>
                  </a:lnTo>
                  <a:lnTo>
                    <a:pt x="1970" y="22"/>
                  </a:lnTo>
                  <a:lnTo>
                    <a:pt x="1970" y="17"/>
                  </a:lnTo>
                  <a:close/>
                  <a:moveTo>
                    <a:pt x="2004" y="17"/>
                  </a:moveTo>
                  <a:lnTo>
                    <a:pt x="2023" y="17"/>
                  </a:lnTo>
                  <a:lnTo>
                    <a:pt x="2023" y="22"/>
                  </a:lnTo>
                  <a:lnTo>
                    <a:pt x="2004" y="22"/>
                  </a:lnTo>
                  <a:lnTo>
                    <a:pt x="2004" y="17"/>
                  </a:lnTo>
                  <a:close/>
                  <a:moveTo>
                    <a:pt x="2037" y="17"/>
                  </a:moveTo>
                  <a:lnTo>
                    <a:pt x="2056" y="17"/>
                  </a:lnTo>
                  <a:lnTo>
                    <a:pt x="2056" y="21"/>
                  </a:lnTo>
                  <a:lnTo>
                    <a:pt x="2037" y="22"/>
                  </a:lnTo>
                  <a:lnTo>
                    <a:pt x="2037" y="17"/>
                  </a:lnTo>
                  <a:close/>
                  <a:moveTo>
                    <a:pt x="2071" y="17"/>
                  </a:moveTo>
                  <a:lnTo>
                    <a:pt x="2090" y="16"/>
                  </a:lnTo>
                  <a:lnTo>
                    <a:pt x="2090" y="21"/>
                  </a:lnTo>
                  <a:lnTo>
                    <a:pt x="2071" y="21"/>
                  </a:lnTo>
                  <a:lnTo>
                    <a:pt x="2071" y="17"/>
                  </a:lnTo>
                  <a:close/>
                  <a:moveTo>
                    <a:pt x="2104" y="16"/>
                  </a:moveTo>
                  <a:lnTo>
                    <a:pt x="2123" y="16"/>
                  </a:lnTo>
                  <a:lnTo>
                    <a:pt x="2123" y="21"/>
                  </a:lnTo>
                  <a:lnTo>
                    <a:pt x="2104" y="21"/>
                  </a:lnTo>
                  <a:lnTo>
                    <a:pt x="2104" y="16"/>
                  </a:lnTo>
                  <a:close/>
                  <a:moveTo>
                    <a:pt x="2137" y="16"/>
                  </a:moveTo>
                  <a:lnTo>
                    <a:pt x="2156" y="16"/>
                  </a:lnTo>
                  <a:lnTo>
                    <a:pt x="2156" y="20"/>
                  </a:lnTo>
                  <a:lnTo>
                    <a:pt x="2137" y="21"/>
                  </a:lnTo>
                  <a:lnTo>
                    <a:pt x="2137" y="16"/>
                  </a:lnTo>
                  <a:close/>
                  <a:moveTo>
                    <a:pt x="2171" y="16"/>
                  </a:moveTo>
                  <a:lnTo>
                    <a:pt x="2190" y="15"/>
                  </a:lnTo>
                  <a:lnTo>
                    <a:pt x="2190" y="20"/>
                  </a:lnTo>
                  <a:lnTo>
                    <a:pt x="2171" y="20"/>
                  </a:lnTo>
                  <a:lnTo>
                    <a:pt x="2171" y="16"/>
                  </a:lnTo>
                  <a:close/>
                  <a:moveTo>
                    <a:pt x="2204" y="15"/>
                  </a:moveTo>
                  <a:lnTo>
                    <a:pt x="2223" y="15"/>
                  </a:lnTo>
                  <a:lnTo>
                    <a:pt x="2223" y="20"/>
                  </a:lnTo>
                  <a:lnTo>
                    <a:pt x="2204" y="20"/>
                  </a:lnTo>
                  <a:lnTo>
                    <a:pt x="2204" y="15"/>
                  </a:lnTo>
                  <a:close/>
                  <a:moveTo>
                    <a:pt x="2238" y="15"/>
                  </a:moveTo>
                  <a:lnTo>
                    <a:pt x="2257" y="15"/>
                  </a:lnTo>
                  <a:lnTo>
                    <a:pt x="2257" y="19"/>
                  </a:lnTo>
                  <a:lnTo>
                    <a:pt x="2238" y="20"/>
                  </a:lnTo>
                  <a:lnTo>
                    <a:pt x="2238" y="15"/>
                  </a:lnTo>
                  <a:close/>
                  <a:moveTo>
                    <a:pt x="2271" y="15"/>
                  </a:moveTo>
                  <a:lnTo>
                    <a:pt x="2290" y="14"/>
                  </a:lnTo>
                  <a:lnTo>
                    <a:pt x="2290" y="19"/>
                  </a:lnTo>
                  <a:lnTo>
                    <a:pt x="2271" y="19"/>
                  </a:lnTo>
                  <a:lnTo>
                    <a:pt x="2271" y="15"/>
                  </a:lnTo>
                  <a:close/>
                  <a:moveTo>
                    <a:pt x="2304" y="14"/>
                  </a:moveTo>
                  <a:lnTo>
                    <a:pt x="2323" y="14"/>
                  </a:lnTo>
                  <a:lnTo>
                    <a:pt x="2323" y="19"/>
                  </a:lnTo>
                  <a:lnTo>
                    <a:pt x="2304" y="19"/>
                  </a:lnTo>
                  <a:lnTo>
                    <a:pt x="2304" y="14"/>
                  </a:lnTo>
                  <a:close/>
                  <a:moveTo>
                    <a:pt x="2338" y="14"/>
                  </a:moveTo>
                  <a:lnTo>
                    <a:pt x="2357" y="14"/>
                  </a:lnTo>
                  <a:lnTo>
                    <a:pt x="2357" y="19"/>
                  </a:lnTo>
                  <a:lnTo>
                    <a:pt x="2338" y="19"/>
                  </a:lnTo>
                  <a:lnTo>
                    <a:pt x="2338" y="14"/>
                  </a:lnTo>
                  <a:close/>
                  <a:moveTo>
                    <a:pt x="2371" y="14"/>
                  </a:moveTo>
                  <a:lnTo>
                    <a:pt x="2390" y="14"/>
                  </a:lnTo>
                  <a:lnTo>
                    <a:pt x="2390" y="18"/>
                  </a:lnTo>
                  <a:lnTo>
                    <a:pt x="2371" y="19"/>
                  </a:lnTo>
                  <a:lnTo>
                    <a:pt x="2371" y="14"/>
                  </a:lnTo>
                  <a:close/>
                  <a:moveTo>
                    <a:pt x="2404" y="14"/>
                  </a:moveTo>
                  <a:lnTo>
                    <a:pt x="2424" y="13"/>
                  </a:lnTo>
                  <a:lnTo>
                    <a:pt x="2424" y="18"/>
                  </a:lnTo>
                  <a:lnTo>
                    <a:pt x="2404" y="18"/>
                  </a:lnTo>
                  <a:lnTo>
                    <a:pt x="2404" y="14"/>
                  </a:lnTo>
                  <a:close/>
                  <a:moveTo>
                    <a:pt x="2438" y="13"/>
                  </a:moveTo>
                  <a:lnTo>
                    <a:pt x="2457" y="13"/>
                  </a:lnTo>
                  <a:lnTo>
                    <a:pt x="2457" y="18"/>
                  </a:lnTo>
                  <a:lnTo>
                    <a:pt x="2438" y="18"/>
                  </a:lnTo>
                  <a:lnTo>
                    <a:pt x="2438" y="13"/>
                  </a:lnTo>
                  <a:close/>
                  <a:moveTo>
                    <a:pt x="2471" y="13"/>
                  </a:moveTo>
                  <a:lnTo>
                    <a:pt x="2490" y="13"/>
                  </a:lnTo>
                  <a:lnTo>
                    <a:pt x="2491" y="17"/>
                  </a:lnTo>
                  <a:lnTo>
                    <a:pt x="2471" y="18"/>
                  </a:lnTo>
                  <a:lnTo>
                    <a:pt x="2471" y="13"/>
                  </a:lnTo>
                  <a:close/>
                  <a:moveTo>
                    <a:pt x="2505" y="13"/>
                  </a:moveTo>
                  <a:lnTo>
                    <a:pt x="2524" y="12"/>
                  </a:lnTo>
                  <a:lnTo>
                    <a:pt x="2524" y="17"/>
                  </a:lnTo>
                  <a:lnTo>
                    <a:pt x="2505" y="17"/>
                  </a:lnTo>
                  <a:lnTo>
                    <a:pt x="2505" y="13"/>
                  </a:lnTo>
                  <a:close/>
                  <a:moveTo>
                    <a:pt x="2538" y="12"/>
                  </a:moveTo>
                  <a:lnTo>
                    <a:pt x="2557" y="12"/>
                  </a:lnTo>
                  <a:lnTo>
                    <a:pt x="2557" y="17"/>
                  </a:lnTo>
                  <a:lnTo>
                    <a:pt x="2538" y="17"/>
                  </a:lnTo>
                  <a:lnTo>
                    <a:pt x="2538" y="12"/>
                  </a:lnTo>
                  <a:close/>
                  <a:moveTo>
                    <a:pt x="2572" y="12"/>
                  </a:moveTo>
                  <a:lnTo>
                    <a:pt x="2591" y="12"/>
                  </a:lnTo>
                  <a:lnTo>
                    <a:pt x="2591" y="17"/>
                  </a:lnTo>
                  <a:lnTo>
                    <a:pt x="2572" y="17"/>
                  </a:lnTo>
                  <a:lnTo>
                    <a:pt x="2572" y="12"/>
                  </a:lnTo>
                  <a:close/>
                  <a:moveTo>
                    <a:pt x="2605" y="11"/>
                  </a:moveTo>
                  <a:lnTo>
                    <a:pt x="2624" y="11"/>
                  </a:lnTo>
                  <a:lnTo>
                    <a:pt x="2624" y="16"/>
                  </a:lnTo>
                  <a:lnTo>
                    <a:pt x="2605" y="16"/>
                  </a:lnTo>
                  <a:lnTo>
                    <a:pt x="2605" y="11"/>
                  </a:lnTo>
                  <a:close/>
                  <a:moveTo>
                    <a:pt x="2638" y="11"/>
                  </a:moveTo>
                  <a:lnTo>
                    <a:pt x="2657" y="11"/>
                  </a:lnTo>
                  <a:lnTo>
                    <a:pt x="2657" y="16"/>
                  </a:lnTo>
                  <a:lnTo>
                    <a:pt x="2638" y="16"/>
                  </a:lnTo>
                  <a:lnTo>
                    <a:pt x="2638" y="11"/>
                  </a:lnTo>
                  <a:close/>
                  <a:moveTo>
                    <a:pt x="2672" y="11"/>
                  </a:moveTo>
                  <a:lnTo>
                    <a:pt x="2691" y="11"/>
                  </a:lnTo>
                  <a:lnTo>
                    <a:pt x="2691" y="16"/>
                  </a:lnTo>
                  <a:lnTo>
                    <a:pt x="2672" y="16"/>
                  </a:lnTo>
                  <a:lnTo>
                    <a:pt x="2672" y="11"/>
                  </a:lnTo>
                  <a:close/>
                  <a:moveTo>
                    <a:pt x="2705" y="11"/>
                  </a:moveTo>
                  <a:lnTo>
                    <a:pt x="2724" y="11"/>
                  </a:lnTo>
                  <a:lnTo>
                    <a:pt x="2724" y="15"/>
                  </a:lnTo>
                  <a:lnTo>
                    <a:pt x="2705" y="15"/>
                  </a:lnTo>
                  <a:lnTo>
                    <a:pt x="2705" y="11"/>
                  </a:lnTo>
                  <a:close/>
                  <a:moveTo>
                    <a:pt x="2738" y="10"/>
                  </a:moveTo>
                  <a:lnTo>
                    <a:pt x="2757" y="10"/>
                  </a:lnTo>
                  <a:lnTo>
                    <a:pt x="2757" y="15"/>
                  </a:lnTo>
                  <a:lnTo>
                    <a:pt x="2738" y="15"/>
                  </a:lnTo>
                  <a:lnTo>
                    <a:pt x="2738" y="10"/>
                  </a:lnTo>
                  <a:close/>
                  <a:moveTo>
                    <a:pt x="2772" y="10"/>
                  </a:moveTo>
                  <a:lnTo>
                    <a:pt x="2791" y="10"/>
                  </a:lnTo>
                  <a:lnTo>
                    <a:pt x="2791" y="15"/>
                  </a:lnTo>
                  <a:lnTo>
                    <a:pt x="2772" y="15"/>
                  </a:lnTo>
                  <a:lnTo>
                    <a:pt x="2772" y="10"/>
                  </a:lnTo>
                  <a:close/>
                  <a:moveTo>
                    <a:pt x="2805" y="10"/>
                  </a:moveTo>
                  <a:lnTo>
                    <a:pt x="2824" y="10"/>
                  </a:lnTo>
                  <a:lnTo>
                    <a:pt x="2825" y="14"/>
                  </a:lnTo>
                  <a:lnTo>
                    <a:pt x="2805" y="14"/>
                  </a:lnTo>
                  <a:lnTo>
                    <a:pt x="2805" y="10"/>
                  </a:lnTo>
                  <a:close/>
                  <a:moveTo>
                    <a:pt x="2839" y="9"/>
                  </a:moveTo>
                  <a:lnTo>
                    <a:pt x="2858" y="9"/>
                  </a:lnTo>
                  <a:lnTo>
                    <a:pt x="2858" y="14"/>
                  </a:lnTo>
                  <a:lnTo>
                    <a:pt x="2839" y="14"/>
                  </a:lnTo>
                  <a:lnTo>
                    <a:pt x="2839" y="9"/>
                  </a:lnTo>
                  <a:close/>
                  <a:moveTo>
                    <a:pt x="2872" y="9"/>
                  </a:moveTo>
                  <a:lnTo>
                    <a:pt x="2891" y="9"/>
                  </a:lnTo>
                  <a:lnTo>
                    <a:pt x="2891" y="14"/>
                  </a:lnTo>
                  <a:lnTo>
                    <a:pt x="2872" y="14"/>
                  </a:lnTo>
                  <a:lnTo>
                    <a:pt x="2872" y="9"/>
                  </a:lnTo>
                  <a:close/>
                  <a:moveTo>
                    <a:pt x="2906" y="9"/>
                  </a:moveTo>
                  <a:lnTo>
                    <a:pt x="2925" y="8"/>
                  </a:lnTo>
                  <a:lnTo>
                    <a:pt x="2925" y="14"/>
                  </a:lnTo>
                  <a:lnTo>
                    <a:pt x="2906" y="14"/>
                  </a:lnTo>
                  <a:lnTo>
                    <a:pt x="2906" y="9"/>
                  </a:lnTo>
                  <a:close/>
                  <a:moveTo>
                    <a:pt x="2939" y="8"/>
                  </a:moveTo>
                  <a:lnTo>
                    <a:pt x="2958" y="8"/>
                  </a:lnTo>
                  <a:lnTo>
                    <a:pt x="2958" y="13"/>
                  </a:lnTo>
                  <a:lnTo>
                    <a:pt x="2939" y="13"/>
                  </a:lnTo>
                  <a:lnTo>
                    <a:pt x="2939" y="8"/>
                  </a:lnTo>
                  <a:close/>
                  <a:moveTo>
                    <a:pt x="2972" y="8"/>
                  </a:moveTo>
                  <a:lnTo>
                    <a:pt x="2991" y="8"/>
                  </a:lnTo>
                  <a:lnTo>
                    <a:pt x="2991" y="13"/>
                  </a:lnTo>
                  <a:lnTo>
                    <a:pt x="2972" y="13"/>
                  </a:lnTo>
                  <a:lnTo>
                    <a:pt x="2972" y="8"/>
                  </a:lnTo>
                  <a:close/>
                  <a:moveTo>
                    <a:pt x="3006" y="8"/>
                  </a:moveTo>
                  <a:lnTo>
                    <a:pt x="3025" y="8"/>
                  </a:lnTo>
                  <a:lnTo>
                    <a:pt x="3025" y="12"/>
                  </a:lnTo>
                  <a:lnTo>
                    <a:pt x="3006" y="13"/>
                  </a:lnTo>
                  <a:lnTo>
                    <a:pt x="3006" y="8"/>
                  </a:lnTo>
                  <a:close/>
                  <a:moveTo>
                    <a:pt x="3039" y="8"/>
                  </a:moveTo>
                  <a:lnTo>
                    <a:pt x="3058" y="7"/>
                  </a:lnTo>
                  <a:lnTo>
                    <a:pt x="3058" y="12"/>
                  </a:lnTo>
                  <a:lnTo>
                    <a:pt x="3039" y="12"/>
                  </a:lnTo>
                  <a:lnTo>
                    <a:pt x="3039" y="8"/>
                  </a:lnTo>
                  <a:close/>
                  <a:moveTo>
                    <a:pt x="3072" y="7"/>
                  </a:moveTo>
                  <a:lnTo>
                    <a:pt x="3091" y="7"/>
                  </a:lnTo>
                  <a:lnTo>
                    <a:pt x="3092" y="12"/>
                  </a:lnTo>
                  <a:lnTo>
                    <a:pt x="3072" y="12"/>
                  </a:lnTo>
                  <a:lnTo>
                    <a:pt x="3072" y="7"/>
                  </a:lnTo>
                  <a:close/>
                  <a:moveTo>
                    <a:pt x="3106" y="7"/>
                  </a:moveTo>
                  <a:lnTo>
                    <a:pt x="3125" y="7"/>
                  </a:lnTo>
                  <a:lnTo>
                    <a:pt x="3125" y="11"/>
                  </a:lnTo>
                  <a:lnTo>
                    <a:pt x="3106" y="12"/>
                  </a:lnTo>
                  <a:lnTo>
                    <a:pt x="3106" y="7"/>
                  </a:lnTo>
                  <a:close/>
                  <a:moveTo>
                    <a:pt x="3139" y="7"/>
                  </a:moveTo>
                  <a:lnTo>
                    <a:pt x="3158" y="6"/>
                  </a:lnTo>
                  <a:lnTo>
                    <a:pt x="3158" y="11"/>
                  </a:lnTo>
                  <a:lnTo>
                    <a:pt x="3139" y="11"/>
                  </a:lnTo>
                  <a:lnTo>
                    <a:pt x="3139" y="7"/>
                  </a:lnTo>
                  <a:close/>
                  <a:moveTo>
                    <a:pt x="3173" y="6"/>
                  </a:moveTo>
                  <a:lnTo>
                    <a:pt x="3192" y="6"/>
                  </a:lnTo>
                  <a:lnTo>
                    <a:pt x="3192" y="11"/>
                  </a:lnTo>
                  <a:lnTo>
                    <a:pt x="3173" y="11"/>
                  </a:lnTo>
                  <a:lnTo>
                    <a:pt x="3173" y="6"/>
                  </a:lnTo>
                  <a:close/>
                  <a:moveTo>
                    <a:pt x="3206" y="6"/>
                  </a:moveTo>
                  <a:lnTo>
                    <a:pt x="3225" y="6"/>
                  </a:lnTo>
                  <a:lnTo>
                    <a:pt x="3225" y="11"/>
                  </a:lnTo>
                  <a:lnTo>
                    <a:pt x="3206" y="11"/>
                  </a:lnTo>
                  <a:lnTo>
                    <a:pt x="3206" y="6"/>
                  </a:lnTo>
                  <a:close/>
                  <a:moveTo>
                    <a:pt x="3239" y="6"/>
                  </a:moveTo>
                  <a:lnTo>
                    <a:pt x="3259" y="5"/>
                  </a:lnTo>
                  <a:lnTo>
                    <a:pt x="3259" y="10"/>
                  </a:lnTo>
                  <a:lnTo>
                    <a:pt x="3239" y="11"/>
                  </a:lnTo>
                  <a:lnTo>
                    <a:pt x="3239" y="6"/>
                  </a:lnTo>
                  <a:close/>
                  <a:moveTo>
                    <a:pt x="3273" y="5"/>
                  </a:moveTo>
                  <a:lnTo>
                    <a:pt x="3292" y="5"/>
                  </a:lnTo>
                  <a:lnTo>
                    <a:pt x="3292" y="10"/>
                  </a:lnTo>
                  <a:lnTo>
                    <a:pt x="3273" y="10"/>
                  </a:lnTo>
                  <a:lnTo>
                    <a:pt x="3273" y="5"/>
                  </a:lnTo>
                  <a:close/>
                  <a:moveTo>
                    <a:pt x="3306" y="5"/>
                  </a:moveTo>
                  <a:lnTo>
                    <a:pt x="3325" y="5"/>
                  </a:lnTo>
                  <a:lnTo>
                    <a:pt x="3325" y="10"/>
                  </a:lnTo>
                  <a:lnTo>
                    <a:pt x="3306" y="10"/>
                  </a:lnTo>
                  <a:lnTo>
                    <a:pt x="3306" y="5"/>
                  </a:lnTo>
                  <a:close/>
                  <a:moveTo>
                    <a:pt x="3340" y="5"/>
                  </a:moveTo>
                  <a:lnTo>
                    <a:pt x="3359" y="5"/>
                  </a:lnTo>
                  <a:lnTo>
                    <a:pt x="3359" y="9"/>
                  </a:lnTo>
                  <a:lnTo>
                    <a:pt x="3340" y="10"/>
                  </a:lnTo>
                  <a:lnTo>
                    <a:pt x="3340" y="5"/>
                  </a:lnTo>
                  <a:close/>
                  <a:moveTo>
                    <a:pt x="3373" y="5"/>
                  </a:moveTo>
                  <a:lnTo>
                    <a:pt x="3392" y="4"/>
                  </a:lnTo>
                  <a:lnTo>
                    <a:pt x="3392" y="9"/>
                  </a:lnTo>
                  <a:lnTo>
                    <a:pt x="3373" y="9"/>
                  </a:lnTo>
                  <a:lnTo>
                    <a:pt x="3373" y="5"/>
                  </a:lnTo>
                  <a:close/>
                  <a:moveTo>
                    <a:pt x="3406" y="4"/>
                  </a:moveTo>
                  <a:lnTo>
                    <a:pt x="3425" y="4"/>
                  </a:lnTo>
                  <a:lnTo>
                    <a:pt x="3426" y="9"/>
                  </a:lnTo>
                  <a:lnTo>
                    <a:pt x="3407" y="9"/>
                  </a:lnTo>
                  <a:lnTo>
                    <a:pt x="3406" y="4"/>
                  </a:lnTo>
                  <a:close/>
                  <a:moveTo>
                    <a:pt x="3440" y="4"/>
                  </a:moveTo>
                  <a:lnTo>
                    <a:pt x="3459" y="4"/>
                  </a:lnTo>
                  <a:lnTo>
                    <a:pt x="3459" y="8"/>
                  </a:lnTo>
                  <a:lnTo>
                    <a:pt x="3440" y="8"/>
                  </a:lnTo>
                  <a:lnTo>
                    <a:pt x="3440" y="4"/>
                  </a:lnTo>
                  <a:close/>
                  <a:moveTo>
                    <a:pt x="3473" y="3"/>
                  </a:moveTo>
                  <a:lnTo>
                    <a:pt x="3492" y="3"/>
                  </a:lnTo>
                  <a:lnTo>
                    <a:pt x="3492" y="8"/>
                  </a:lnTo>
                  <a:lnTo>
                    <a:pt x="3473" y="8"/>
                  </a:lnTo>
                  <a:lnTo>
                    <a:pt x="3473" y="3"/>
                  </a:lnTo>
                  <a:close/>
                  <a:moveTo>
                    <a:pt x="3507" y="3"/>
                  </a:moveTo>
                  <a:lnTo>
                    <a:pt x="3526" y="3"/>
                  </a:lnTo>
                  <a:lnTo>
                    <a:pt x="3526" y="8"/>
                  </a:lnTo>
                  <a:lnTo>
                    <a:pt x="3507" y="8"/>
                  </a:lnTo>
                  <a:lnTo>
                    <a:pt x="3507" y="3"/>
                  </a:lnTo>
                  <a:close/>
                  <a:moveTo>
                    <a:pt x="3540" y="3"/>
                  </a:moveTo>
                  <a:lnTo>
                    <a:pt x="3559" y="3"/>
                  </a:lnTo>
                  <a:lnTo>
                    <a:pt x="3559" y="8"/>
                  </a:lnTo>
                  <a:lnTo>
                    <a:pt x="3540" y="8"/>
                  </a:lnTo>
                  <a:lnTo>
                    <a:pt x="3540" y="3"/>
                  </a:lnTo>
                  <a:close/>
                  <a:moveTo>
                    <a:pt x="3573" y="3"/>
                  </a:moveTo>
                  <a:lnTo>
                    <a:pt x="3593" y="3"/>
                  </a:lnTo>
                  <a:lnTo>
                    <a:pt x="3593" y="7"/>
                  </a:lnTo>
                  <a:lnTo>
                    <a:pt x="3573" y="7"/>
                  </a:lnTo>
                  <a:lnTo>
                    <a:pt x="3573" y="3"/>
                  </a:lnTo>
                  <a:close/>
                  <a:moveTo>
                    <a:pt x="3607" y="2"/>
                  </a:moveTo>
                  <a:lnTo>
                    <a:pt x="3626" y="2"/>
                  </a:lnTo>
                  <a:lnTo>
                    <a:pt x="3626" y="7"/>
                  </a:lnTo>
                  <a:lnTo>
                    <a:pt x="3607" y="7"/>
                  </a:lnTo>
                  <a:lnTo>
                    <a:pt x="3607" y="2"/>
                  </a:lnTo>
                  <a:close/>
                  <a:moveTo>
                    <a:pt x="3640" y="2"/>
                  </a:moveTo>
                  <a:lnTo>
                    <a:pt x="3659" y="2"/>
                  </a:lnTo>
                  <a:lnTo>
                    <a:pt x="3659" y="7"/>
                  </a:lnTo>
                  <a:lnTo>
                    <a:pt x="3640" y="7"/>
                  </a:lnTo>
                  <a:lnTo>
                    <a:pt x="3640" y="2"/>
                  </a:lnTo>
                  <a:close/>
                  <a:moveTo>
                    <a:pt x="3674" y="2"/>
                  </a:moveTo>
                  <a:lnTo>
                    <a:pt x="3693" y="2"/>
                  </a:lnTo>
                  <a:lnTo>
                    <a:pt x="3693" y="6"/>
                  </a:lnTo>
                  <a:lnTo>
                    <a:pt x="3674" y="6"/>
                  </a:lnTo>
                  <a:lnTo>
                    <a:pt x="3674" y="2"/>
                  </a:lnTo>
                  <a:close/>
                  <a:moveTo>
                    <a:pt x="3707" y="1"/>
                  </a:moveTo>
                  <a:lnTo>
                    <a:pt x="3726" y="1"/>
                  </a:lnTo>
                  <a:lnTo>
                    <a:pt x="3726" y="6"/>
                  </a:lnTo>
                  <a:lnTo>
                    <a:pt x="3707" y="6"/>
                  </a:lnTo>
                  <a:lnTo>
                    <a:pt x="3707" y="1"/>
                  </a:lnTo>
                  <a:close/>
                  <a:moveTo>
                    <a:pt x="3740" y="1"/>
                  </a:moveTo>
                  <a:lnTo>
                    <a:pt x="3760" y="1"/>
                  </a:lnTo>
                  <a:lnTo>
                    <a:pt x="3760" y="6"/>
                  </a:lnTo>
                  <a:lnTo>
                    <a:pt x="3741" y="6"/>
                  </a:lnTo>
                  <a:lnTo>
                    <a:pt x="3740" y="1"/>
                  </a:lnTo>
                  <a:close/>
                  <a:moveTo>
                    <a:pt x="3774" y="1"/>
                  </a:moveTo>
                  <a:lnTo>
                    <a:pt x="3793" y="1"/>
                  </a:lnTo>
                  <a:lnTo>
                    <a:pt x="3793" y="5"/>
                  </a:lnTo>
                  <a:lnTo>
                    <a:pt x="3774" y="5"/>
                  </a:lnTo>
                  <a:lnTo>
                    <a:pt x="3774" y="1"/>
                  </a:lnTo>
                  <a:close/>
                  <a:moveTo>
                    <a:pt x="3807" y="0"/>
                  </a:moveTo>
                  <a:lnTo>
                    <a:pt x="3826" y="0"/>
                  </a:lnTo>
                  <a:lnTo>
                    <a:pt x="3826" y="5"/>
                  </a:lnTo>
                  <a:lnTo>
                    <a:pt x="3807" y="5"/>
                  </a:lnTo>
                  <a:lnTo>
                    <a:pt x="3807" y="0"/>
                  </a:lnTo>
                  <a:close/>
                  <a:moveTo>
                    <a:pt x="3841" y="0"/>
                  </a:moveTo>
                  <a:lnTo>
                    <a:pt x="3860" y="0"/>
                  </a:lnTo>
                  <a:lnTo>
                    <a:pt x="3860" y="5"/>
                  </a:lnTo>
                  <a:lnTo>
                    <a:pt x="3841" y="5"/>
                  </a:lnTo>
                  <a:lnTo>
                    <a:pt x="3841" y="0"/>
                  </a:lnTo>
                  <a:close/>
                  <a:moveTo>
                    <a:pt x="3874" y="0"/>
                  </a:moveTo>
                  <a:lnTo>
                    <a:pt x="3892" y="0"/>
                  </a:lnTo>
                  <a:lnTo>
                    <a:pt x="3892" y="4"/>
                  </a:lnTo>
                  <a:lnTo>
                    <a:pt x="3874" y="5"/>
                  </a:lnTo>
                  <a:lnTo>
                    <a:pt x="3874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1662"/>
            </a:p>
          </p:txBody>
        </p:sp>
        <p:sp>
          <p:nvSpPr>
            <p:cNvPr id="59" name="Freeform 62"/>
            <p:cNvSpPr>
              <a:spLocks noEditPoints="1"/>
            </p:cNvSpPr>
            <p:nvPr/>
          </p:nvSpPr>
          <p:spPr bwMode="auto">
            <a:xfrm>
              <a:off x="1097" y="1293"/>
              <a:ext cx="3892" cy="41"/>
            </a:xfrm>
            <a:custGeom>
              <a:avLst/>
              <a:gdLst>
                <a:gd name="T0" fmla="*/ 33 w 3892"/>
                <a:gd name="T1" fmla="*/ 36 h 41"/>
                <a:gd name="T2" fmla="*/ 100 w 3892"/>
                <a:gd name="T3" fmla="*/ 36 h 41"/>
                <a:gd name="T4" fmla="*/ 167 w 3892"/>
                <a:gd name="T5" fmla="*/ 35 h 41"/>
                <a:gd name="T6" fmla="*/ 234 w 3892"/>
                <a:gd name="T7" fmla="*/ 34 h 41"/>
                <a:gd name="T8" fmla="*/ 300 w 3892"/>
                <a:gd name="T9" fmla="*/ 34 h 41"/>
                <a:gd name="T10" fmla="*/ 367 w 3892"/>
                <a:gd name="T11" fmla="*/ 33 h 41"/>
                <a:gd name="T12" fmla="*/ 434 w 3892"/>
                <a:gd name="T13" fmla="*/ 33 h 41"/>
                <a:gd name="T14" fmla="*/ 501 w 3892"/>
                <a:gd name="T15" fmla="*/ 32 h 41"/>
                <a:gd name="T16" fmla="*/ 568 w 3892"/>
                <a:gd name="T17" fmla="*/ 31 h 41"/>
                <a:gd name="T18" fmla="*/ 634 w 3892"/>
                <a:gd name="T19" fmla="*/ 31 h 41"/>
                <a:gd name="T20" fmla="*/ 701 w 3892"/>
                <a:gd name="T21" fmla="*/ 30 h 41"/>
                <a:gd name="T22" fmla="*/ 768 w 3892"/>
                <a:gd name="T23" fmla="*/ 30 h 41"/>
                <a:gd name="T24" fmla="*/ 835 w 3892"/>
                <a:gd name="T25" fmla="*/ 29 h 41"/>
                <a:gd name="T26" fmla="*/ 902 w 3892"/>
                <a:gd name="T27" fmla="*/ 28 h 41"/>
                <a:gd name="T28" fmla="*/ 969 w 3892"/>
                <a:gd name="T29" fmla="*/ 28 h 41"/>
                <a:gd name="T30" fmla="*/ 1035 w 3892"/>
                <a:gd name="T31" fmla="*/ 27 h 41"/>
                <a:gd name="T32" fmla="*/ 1102 w 3892"/>
                <a:gd name="T33" fmla="*/ 26 h 41"/>
                <a:gd name="T34" fmla="*/ 1169 w 3892"/>
                <a:gd name="T35" fmla="*/ 26 h 41"/>
                <a:gd name="T36" fmla="*/ 1235 w 3892"/>
                <a:gd name="T37" fmla="*/ 25 h 41"/>
                <a:gd name="T38" fmla="*/ 1303 w 3892"/>
                <a:gd name="T39" fmla="*/ 25 h 41"/>
                <a:gd name="T40" fmla="*/ 1369 w 3892"/>
                <a:gd name="T41" fmla="*/ 24 h 41"/>
                <a:gd name="T42" fmla="*/ 1436 w 3892"/>
                <a:gd name="T43" fmla="*/ 23 h 41"/>
                <a:gd name="T44" fmla="*/ 1503 w 3892"/>
                <a:gd name="T45" fmla="*/ 23 h 41"/>
                <a:gd name="T46" fmla="*/ 1569 w 3892"/>
                <a:gd name="T47" fmla="*/ 22 h 41"/>
                <a:gd name="T48" fmla="*/ 1636 w 3892"/>
                <a:gd name="T49" fmla="*/ 22 h 41"/>
                <a:gd name="T50" fmla="*/ 1703 w 3892"/>
                <a:gd name="T51" fmla="*/ 21 h 41"/>
                <a:gd name="T52" fmla="*/ 1770 w 3892"/>
                <a:gd name="T53" fmla="*/ 20 h 41"/>
                <a:gd name="T54" fmla="*/ 1837 w 3892"/>
                <a:gd name="T55" fmla="*/ 19 h 41"/>
                <a:gd name="T56" fmla="*/ 1904 w 3892"/>
                <a:gd name="T57" fmla="*/ 19 h 41"/>
                <a:gd name="T58" fmla="*/ 1970 w 3892"/>
                <a:gd name="T59" fmla="*/ 18 h 41"/>
                <a:gd name="T60" fmla="*/ 2037 w 3892"/>
                <a:gd name="T61" fmla="*/ 18 h 41"/>
                <a:gd name="T62" fmla="*/ 2104 w 3892"/>
                <a:gd name="T63" fmla="*/ 17 h 41"/>
                <a:gd name="T64" fmla="*/ 2171 w 3892"/>
                <a:gd name="T65" fmla="*/ 17 h 41"/>
                <a:gd name="T66" fmla="*/ 2238 w 3892"/>
                <a:gd name="T67" fmla="*/ 16 h 41"/>
                <a:gd name="T68" fmla="*/ 2304 w 3892"/>
                <a:gd name="T69" fmla="*/ 15 h 41"/>
                <a:gd name="T70" fmla="*/ 2371 w 3892"/>
                <a:gd name="T71" fmla="*/ 15 h 41"/>
                <a:gd name="T72" fmla="*/ 2438 w 3892"/>
                <a:gd name="T73" fmla="*/ 14 h 41"/>
                <a:gd name="T74" fmla="*/ 2505 w 3892"/>
                <a:gd name="T75" fmla="*/ 14 h 41"/>
                <a:gd name="T76" fmla="*/ 2572 w 3892"/>
                <a:gd name="T77" fmla="*/ 13 h 41"/>
                <a:gd name="T78" fmla="*/ 2638 w 3892"/>
                <a:gd name="T79" fmla="*/ 12 h 41"/>
                <a:gd name="T80" fmla="*/ 2705 w 3892"/>
                <a:gd name="T81" fmla="*/ 11 h 41"/>
                <a:gd name="T82" fmla="*/ 2772 w 3892"/>
                <a:gd name="T83" fmla="*/ 11 h 41"/>
                <a:gd name="T84" fmla="*/ 2839 w 3892"/>
                <a:gd name="T85" fmla="*/ 10 h 41"/>
                <a:gd name="T86" fmla="*/ 2906 w 3892"/>
                <a:gd name="T87" fmla="*/ 10 h 41"/>
                <a:gd name="T88" fmla="*/ 2972 w 3892"/>
                <a:gd name="T89" fmla="*/ 9 h 41"/>
                <a:gd name="T90" fmla="*/ 3039 w 3892"/>
                <a:gd name="T91" fmla="*/ 8 h 41"/>
                <a:gd name="T92" fmla="*/ 3106 w 3892"/>
                <a:gd name="T93" fmla="*/ 8 h 41"/>
                <a:gd name="T94" fmla="*/ 3173 w 3892"/>
                <a:gd name="T95" fmla="*/ 7 h 41"/>
                <a:gd name="T96" fmla="*/ 3239 w 3892"/>
                <a:gd name="T97" fmla="*/ 7 h 41"/>
                <a:gd name="T98" fmla="*/ 3306 w 3892"/>
                <a:gd name="T99" fmla="*/ 6 h 41"/>
                <a:gd name="T100" fmla="*/ 3373 w 3892"/>
                <a:gd name="T101" fmla="*/ 5 h 41"/>
                <a:gd name="T102" fmla="*/ 3440 w 3892"/>
                <a:gd name="T103" fmla="*/ 5 h 41"/>
                <a:gd name="T104" fmla="*/ 3507 w 3892"/>
                <a:gd name="T105" fmla="*/ 4 h 41"/>
                <a:gd name="T106" fmla="*/ 3573 w 3892"/>
                <a:gd name="T107" fmla="*/ 3 h 41"/>
                <a:gd name="T108" fmla="*/ 3640 w 3892"/>
                <a:gd name="T109" fmla="*/ 3 h 41"/>
                <a:gd name="T110" fmla="*/ 3707 w 3892"/>
                <a:gd name="T111" fmla="*/ 2 h 41"/>
                <a:gd name="T112" fmla="*/ 3774 w 3892"/>
                <a:gd name="T113" fmla="*/ 2 h 41"/>
                <a:gd name="T114" fmla="*/ 3841 w 3892"/>
                <a:gd name="T115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92" h="41">
                  <a:moveTo>
                    <a:pt x="0" y="36"/>
                  </a:moveTo>
                  <a:lnTo>
                    <a:pt x="19" y="36"/>
                  </a:lnTo>
                  <a:lnTo>
                    <a:pt x="19" y="41"/>
                  </a:lnTo>
                  <a:lnTo>
                    <a:pt x="0" y="41"/>
                  </a:lnTo>
                  <a:lnTo>
                    <a:pt x="0" y="36"/>
                  </a:lnTo>
                  <a:close/>
                  <a:moveTo>
                    <a:pt x="33" y="36"/>
                  </a:moveTo>
                  <a:lnTo>
                    <a:pt x="53" y="36"/>
                  </a:lnTo>
                  <a:lnTo>
                    <a:pt x="53" y="41"/>
                  </a:lnTo>
                  <a:lnTo>
                    <a:pt x="33" y="41"/>
                  </a:lnTo>
                  <a:lnTo>
                    <a:pt x="33" y="36"/>
                  </a:lnTo>
                  <a:close/>
                  <a:moveTo>
                    <a:pt x="67" y="36"/>
                  </a:moveTo>
                  <a:lnTo>
                    <a:pt x="86" y="36"/>
                  </a:lnTo>
                  <a:lnTo>
                    <a:pt x="86" y="41"/>
                  </a:lnTo>
                  <a:lnTo>
                    <a:pt x="67" y="41"/>
                  </a:lnTo>
                  <a:lnTo>
                    <a:pt x="67" y="36"/>
                  </a:lnTo>
                  <a:close/>
                  <a:moveTo>
                    <a:pt x="100" y="36"/>
                  </a:moveTo>
                  <a:lnTo>
                    <a:pt x="119" y="36"/>
                  </a:lnTo>
                  <a:lnTo>
                    <a:pt x="119" y="40"/>
                  </a:lnTo>
                  <a:lnTo>
                    <a:pt x="100" y="40"/>
                  </a:lnTo>
                  <a:lnTo>
                    <a:pt x="100" y="36"/>
                  </a:lnTo>
                  <a:close/>
                  <a:moveTo>
                    <a:pt x="134" y="35"/>
                  </a:moveTo>
                  <a:lnTo>
                    <a:pt x="153" y="35"/>
                  </a:lnTo>
                  <a:lnTo>
                    <a:pt x="153" y="40"/>
                  </a:lnTo>
                  <a:lnTo>
                    <a:pt x="134" y="40"/>
                  </a:lnTo>
                  <a:lnTo>
                    <a:pt x="134" y="35"/>
                  </a:lnTo>
                  <a:close/>
                  <a:moveTo>
                    <a:pt x="167" y="35"/>
                  </a:moveTo>
                  <a:lnTo>
                    <a:pt x="186" y="35"/>
                  </a:lnTo>
                  <a:lnTo>
                    <a:pt x="186" y="40"/>
                  </a:lnTo>
                  <a:lnTo>
                    <a:pt x="167" y="40"/>
                  </a:lnTo>
                  <a:lnTo>
                    <a:pt x="167" y="35"/>
                  </a:lnTo>
                  <a:close/>
                  <a:moveTo>
                    <a:pt x="200" y="35"/>
                  </a:moveTo>
                  <a:lnTo>
                    <a:pt x="219" y="35"/>
                  </a:lnTo>
                  <a:lnTo>
                    <a:pt x="219" y="39"/>
                  </a:lnTo>
                  <a:lnTo>
                    <a:pt x="200" y="39"/>
                  </a:lnTo>
                  <a:lnTo>
                    <a:pt x="200" y="35"/>
                  </a:lnTo>
                  <a:close/>
                  <a:moveTo>
                    <a:pt x="234" y="34"/>
                  </a:moveTo>
                  <a:lnTo>
                    <a:pt x="253" y="34"/>
                  </a:lnTo>
                  <a:lnTo>
                    <a:pt x="253" y="39"/>
                  </a:lnTo>
                  <a:lnTo>
                    <a:pt x="234" y="39"/>
                  </a:lnTo>
                  <a:lnTo>
                    <a:pt x="234" y="34"/>
                  </a:lnTo>
                  <a:close/>
                  <a:moveTo>
                    <a:pt x="267" y="34"/>
                  </a:moveTo>
                  <a:lnTo>
                    <a:pt x="286" y="34"/>
                  </a:lnTo>
                  <a:lnTo>
                    <a:pt x="286" y="39"/>
                  </a:lnTo>
                  <a:lnTo>
                    <a:pt x="267" y="39"/>
                  </a:lnTo>
                  <a:lnTo>
                    <a:pt x="267" y="34"/>
                  </a:lnTo>
                  <a:close/>
                  <a:moveTo>
                    <a:pt x="300" y="34"/>
                  </a:moveTo>
                  <a:lnTo>
                    <a:pt x="319" y="33"/>
                  </a:lnTo>
                  <a:lnTo>
                    <a:pt x="320" y="38"/>
                  </a:lnTo>
                  <a:lnTo>
                    <a:pt x="301" y="39"/>
                  </a:lnTo>
                  <a:lnTo>
                    <a:pt x="300" y="34"/>
                  </a:lnTo>
                  <a:close/>
                  <a:moveTo>
                    <a:pt x="334" y="33"/>
                  </a:moveTo>
                  <a:lnTo>
                    <a:pt x="353" y="33"/>
                  </a:lnTo>
                  <a:lnTo>
                    <a:pt x="353" y="38"/>
                  </a:lnTo>
                  <a:lnTo>
                    <a:pt x="334" y="38"/>
                  </a:lnTo>
                  <a:lnTo>
                    <a:pt x="334" y="33"/>
                  </a:lnTo>
                  <a:close/>
                  <a:moveTo>
                    <a:pt x="367" y="33"/>
                  </a:moveTo>
                  <a:lnTo>
                    <a:pt x="386" y="33"/>
                  </a:lnTo>
                  <a:lnTo>
                    <a:pt x="386" y="38"/>
                  </a:lnTo>
                  <a:lnTo>
                    <a:pt x="367" y="38"/>
                  </a:lnTo>
                  <a:lnTo>
                    <a:pt x="367" y="33"/>
                  </a:lnTo>
                  <a:close/>
                  <a:moveTo>
                    <a:pt x="401" y="33"/>
                  </a:moveTo>
                  <a:lnTo>
                    <a:pt x="420" y="33"/>
                  </a:lnTo>
                  <a:lnTo>
                    <a:pt x="420" y="37"/>
                  </a:lnTo>
                  <a:lnTo>
                    <a:pt x="401" y="38"/>
                  </a:lnTo>
                  <a:lnTo>
                    <a:pt x="401" y="33"/>
                  </a:lnTo>
                  <a:close/>
                  <a:moveTo>
                    <a:pt x="434" y="33"/>
                  </a:moveTo>
                  <a:lnTo>
                    <a:pt x="453" y="32"/>
                  </a:lnTo>
                  <a:lnTo>
                    <a:pt x="453" y="37"/>
                  </a:lnTo>
                  <a:lnTo>
                    <a:pt x="434" y="37"/>
                  </a:lnTo>
                  <a:lnTo>
                    <a:pt x="434" y="33"/>
                  </a:lnTo>
                  <a:close/>
                  <a:moveTo>
                    <a:pt x="468" y="32"/>
                  </a:moveTo>
                  <a:lnTo>
                    <a:pt x="487" y="32"/>
                  </a:lnTo>
                  <a:lnTo>
                    <a:pt x="487" y="37"/>
                  </a:lnTo>
                  <a:lnTo>
                    <a:pt x="468" y="37"/>
                  </a:lnTo>
                  <a:lnTo>
                    <a:pt x="468" y="32"/>
                  </a:lnTo>
                  <a:close/>
                  <a:moveTo>
                    <a:pt x="501" y="32"/>
                  </a:moveTo>
                  <a:lnTo>
                    <a:pt x="520" y="32"/>
                  </a:lnTo>
                  <a:lnTo>
                    <a:pt x="520" y="36"/>
                  </a:lnTo>
                  <a:lnTo>
                    <a:pt x="501" y="37"/>
                  </a:lnTo>
                  <a:lnTo>
                    <a:pt x="501" y="32"/>
                  </a:lnTo>
                  <a:close/>
                  <a:moveTo>
                    <a:pt x="534" y="32"/>
                  </a:moveTo>
                  <a:lnTo>
                    <a:pt x="553" y="31"/>
                  </a:lnTo>
                  <a:lnTo>
                    <a:pt x="553" y="36"/>
                  </a:lnTo>
                  <a:lnTo>
                    <a:pt x="534" y="36"/>
                  </a:lnTo>
                  <a:lnTo>
                    <a:pt x="534" y="32"/>
                  </a:lnTo>
                  <a:close/>
                  <a:moveTo>
                    <a:pt x="568" y="31"/>
                  </a:moveTo>
                  <a:lnTo>
                    <a:pt x="587" y="31"/>
                  </a:lnTo>
                  <a:lnTo>
                    <a:pt x="587" y="36"/>
                  </a:lnTo>
                  <a:lnTo>
                    <a:pt x="568" y="36"/>
                  </a:lnTo>
                  <a:lnTo>
                    <a:pt x="568" y="31"/>
                  </a:lnTo>
                  <a:close/>
                  <a:moveTo>
                    <a:pt x="601" y="31"/>
                  </a:moveTo>
                  <a:lnTo>
                    <a:pt x="620" y="31"/>
                  </a:lnTo>
                  <a:lnTo>
                    <a:pt x="620" y="36"/>
                  </a:lnTo>
                  <a:lnTo>
                    <a:pt x="601" y="36"/>
                  </a:lnTo>
                  <a:lnTo>
                    <a:pt x="601" y="31"/>
                  </a:lnTo>
                  <a:close/>
                  <a:moveTo>
                    <a:pt x="634" y="31"/>
                  </a:moveTo>
                  <a:lnTo>
                    <a:pt x="653" y="31"/>
                  </a:lnTo>
                  <a:lnTo>
                    <a:pt x="654" y="35"/>
                  </a:lnTo>
                  <a:lnTo>
                    <a:pt x="635" y="36"/>
                  </a:lnTo>
                  <a:lnTo>
                    <a:pt x="634" y="31"/>
                  </a:lnTo>
                  <a:close/>
                  <a:moveTo>
                    <a:pt x="668" y="31"/>
                  </a:moveTo>
                  <a:lnTo>
                    <a:pt x="687" y="30"/>
                  </a:lnTo>
                  <a:lnTo>
                    <a:pt x="687" y="35"/>
                  </a:lnTo>
                  <a:lnTo>
                    <a:pt x="668" y="35"/>
                  </a:lnTo>
                  <a:lnTo>
                    <a:pt x="668" y="31"/>
                  </a:lnTo>
                  <a:close/>
                  <a:moveTo>
                    <a:pt x="701" y="30"/>
                  </a:moveTo>
                  <a:lnTo>
                    <a:pt x="720" y="30"/>
                  </a:lnTo>
                  <a:lnTo>
                    <a:pt x="720" y="35"/>
                  </a:lnTo>
                  <a:lnTo>
                    <a:pt x="701" y="35"/>
                  </a:lnTo>
                  <a:lnTo>
                    <a:pt x="701" y="30"/>
                  </a:lnTo>
                  <a:close/>
                  <a:moveTo>
                    <a:pt x="735" y="30"/>
                  </a:moveTo>
                  <a:lnTo>
                    <a:pt x="754" y="30"/>
                  </a:lnTo>
                  <a:lnTo>
                    <a:pt x="754" y="34"/>
                  </a:lnTo>
                  <a:lnTo>
                    <a:pt x="735" y="35"/>
                  </a:lnTo>
                  <a:lnTo>
                    <a:pt x="735" y="30"/>
                  </a:lnTo>
                  <a:close/>
                  <a:moveTo>
                    <a:pt x="768" y="30"/>
                  </a:moveTo>
                  <a:lnTo>
                    <a:pt x="787" y="29"/>
                  </a:lnTo>
                  <a:lnTo>
                    <a:pt x="787" y="34"/>
                  </a:lnTo>
                  <a:lnTo>
                    <a:pt x="768" y="34"/>
                  </a:lnTo>
                  <a:lnTo>
                    <a:pt x="768" y="30"/>
                  </a:lnTo>
                  <a:close/>
                  <a:moveTo>
                    <a:pt x="801" y="29"/>
                  </a:moveTo>
                  <a:lnTo>
                    <a:pt x="821" y="29"/>
                  </a:lnTo>
                  <a:lnTo>
                    <a:pt x="821" y="34"/>
                  </a:lnTo>
                  <a:lnTo>
                    <a:pt x="801" y="34"/>
                  </a:lnTo>
                  <a:lnTo>
                    <a:pt x="801" y="29"/>
                  </a:lnTo>
                  <a:close/>
                  <a:moveTo>
                    <a:pt x="835" y="29"/>
                  </a:moveTo>
                  <a:lnTo>
                    <a:pt x="854" y="29"/>
                  </a:lnTo>
                  <a:lnTo>
                    <a:pt x="854" y="33"/>
                  </a:lnTo>
                  <a:lnTo>
                    <a:pt x="835" y="33"/>
                  </a:lnTo>
                  <a:lnTo>
                    <a:pt x="835" y="29"/>
                  </a:lnTo>
                  <a:close/>
                  <a:moveTo>
                    <a:pt x="868" y="28"/>
                  </a:moveTo>
                  <a:lnTo>
                    <a:pt x="887" y="28"/>
                  </a:lnTo>
                  <a:lnTo>
                    <a:pt x="887" y="33"/>
                  </a:lnTo>
                  <a:lnTo>
                    <a:pt x="868" y="33"/>
                  </a:lnTo>
                  <a:lnTo>
                    <a:pt x="868" y="28"/>
                  </a:lnTo>
                  <a:close/>
                  <a:moveTo>
                    <a:pt x="902" y="28"/>
                  </a:moveTo>
                  <a:lnTo>
                    <a:pt x="921" y="28"/>
                  </a:lnTo>
                  <a:lnTo>
                    <a:pt x="921" y="33"/>
                  </a:lnTo>
                  <a:lnTo>
                    <a:pt x="902" y="33"/>
                  </a:lnTo>
                  <a:lnTo>
                    <a:pt x="902" y="28"/>
                  </a:lnTo>
                  <a:close/>
                  <a:moveTo>
                    <a:pt x="935" y="28"/>
                  </a:moveTo>
                  <a:lnTo>
                    <a:pt x="954" y="28"/>
                  </a:lnTo>
                  <a:lnTo>
                    <a:pt x="954" y="33"/>
                  </a:lnTo>
                  <a:lnTo>
                    <a:pt x="935" y="33"/>
                  </a:lnTo>
                  <a:lnTo>
                    <a:pt x="935" y="28"/>
                  </a:lnTo>
                  <a:close/>
                  <a:moveTo>
                    <a:pt x="969" y="28"/>
                  </a:moveTo>
                  <a:lnTo>
                    <a:pt x="988" y="28"/>
                  </a:lnTo>
                  <a:lnTo>
                    <a:pt x="988" y="32"/>
                  </a:lnTo>
                  <a:lnTo>
                    <a:pt x="969" y="32"/>
                  </a:lnTo>
                  <a:lnTo>
                    <a:pt x="969" y="28"/>
                  </a:lnTo>
                  <a:close/>
                  <a:moveTo>
                    <a:pt x="1002" y="27"/>
                  </a:moveTo>
                  <a:lnTo>
                    <a:pt x="1021" y="27"/>
                  </a:lnTo>
                  <a:lnTo>
                    <a:pt x="1021" y="32"/>
                  </a:lnTo>
                  <a:lnTo>
                    <a:pt x="1002" y="32"/>
                  </a:lnTo>
                  <a:lnTo>
                    <a:pt x="1002" y="27"/>
                  </a:lnTo>
                  <a:close/>
                  <a:moveTo>
                    <a:pt x="1035" y="27"/>
                  </a:moveTo>
                  <a:lnTo>
                    <a:pt x="1054" y="27"/>
                  </a:lnTo>
                  <a:lnTo>
                    <a:pt x="1054" y="32"/>
                  </a:lnTo>
                  <a:lnTo>
                    <a:pt x="1035" y="32"/>
                  </a:lnTo>
                  <a:lnTo>
                    <a:pt x="1035" y="27"/>
                  </a:lnTo>
                  <a:close/>
                  <a:moveTo>
                    <a:pt x="1069" y="27"/>
                  </a:moveTo>
                  <a:lnTo>
                    <a:pt x="1088" y="27"/>
                  </a:lnTo>
                  <a:lnTo>
                    <a:pt x="1088" y="31"/>
                  </a:lnTo>
                  <a:lnTo>
                    <a:pt x="1069" y="31"/>
                  </a:lnTo>
                  <a:lnTo>
                    <a:pt x="1069" y="27"/>
                  </a:lnTo>
                  <a:close/>
                  <a:moveTo>
                    <a:pt x="1102" y="26"/>
                  </a:moveTo>
                  <a:lnTo>
                    <a:pt x="1121" y="26"/>
                  </a:lnTo>
                  <a:lnTo>
                    <a:pt x="1121" y="31"/>
                  </a:lnTo>
                  <a:lnTo>
                    <a:pt x="1102" y="31"/>
                  </a:lnTo>
                  <a:lnTo>
                    <a:pt x="1102" y="26"/>
                  </a:lnTo>
                  <a:close/>
                  <a:moveTo>
                    <a:pt x="1135" y="26"/>
                  </a:moveTo>
                  <a:lnTo>
                    <a:pt x="1154" y="26"/>
                  </a:lnTo>
                  <a:lnTo>
                    <a:pt x="1154" y="31"/>
                  </a:lnTo>
                  <a:lnTo>
                    <a:pt x="1135" y="31"/>
                  </a:lnTo>
                  <a:lnTo>
                    <a:pt x="1135" y="26"/>
                  </a:lnTo>
                  <a:close/>
                  <a:moveTo>
                    <a:pt x="1169" y="26"/>
                  </a:moveTo>
                  <a:lnTo>
                    <a:pt x="1188" y="25"/>
                  </a:lnTo>
                  <a:lnTo>
                    <a:pt x="1188" y="31"/>
                  </a:lnTo>
                  <a:lnTo>
                    <a:pt x="1169" y="31"/>
                  </a:lnTo>
                  <a:lnTo>
                    <a:pt x="1169" y="26"/>
                  </a:lnTo>
                  <a:close/>
                  <a:moveTo>
                    <a:pt x="1202" y="25"/>
                  </a:moveTo>
                  <a:lnTo>
                    <a:pt x="1221" y="25"/>
                  </a:lnTo>
                  <a:lnTo>
                    <a:pt x="1221" y="30"/>
                  </a:lnTo>
                  <a:lnTo>
                    <a:pt x="1202" y="30"/>
                  </a:lnTo>
                  <a:lnTo>
                    <a:pt x="1202" y="25"/>
                  </a:lnTo>
                  <a:close/>
                  <a:moveTo>
                    <a:pt x="1235" y="25"/>
                  </a:moveTo>
                  <a:lnTo>
                    <a:pt x="1255" y="25"/>
                  </a:lnTo>
                  <a:lnTo>
                    <a:pt x="1255" y="30"/>
                  </a:lnTo>
                  <a:lnTo>
                    <a:pt x="1236" y="30"/>
                  </a:lnTo>
                  <a:lnTo>
                    <a:pt x="1235" y="25"/>
                  </a:lnTo>
                  <a:close/>
                  <a:moveTo>
                    <a:pt x="1269" y="25"/>
                  </a:moveTo>
                  <a:lnTo>
                    <a:pt x="1288" y="25"/>
                  </a:lnTo>
                  <a:lnTo>
                    <a:pt x="1288" y="29"/>
                  </a:lnTo>
                  <a:lnTo>
                    <a:pt x="1269" y="30"/>
                  </a:lnTo>
                  <a:lnTo>
                    <a:pt x="1269" y="25"/>
                  </a:lnTo>
                  <a:close/>
                  <a:moveTo>
                    <a:pt x="1303" y="25"/>
                  </a:moveTo>
                  <a:lnTo>
                    <a:pt x="1322" y="24"/>
                  </a:lnTo>
                  <a:lnTo>
                    <a:pt x="1322" y="29"/>
                  </a:lnTo>
                  <a:lnTo>
                    <a:pt x="1303" y="29"/>
                  </a:lnTo>
                  <a:lnTo>
                    <a:pt x="1303" y="25"/>
                  </a:lnTo>
                  <a:close/>
                  <a:moveTo>
                    <a:pt x="1336" y="24"/>
                  </a:moveTo>
                  <a:lnTo>
                    <a:pt x="1355" y="24"/>
                  </a:lnTo>
                  <a:lnTo>
                    <a:pt x="1355" y="29"/>
                  </a:lnTo>
                  <a:lnTo>
                    <a:pt x="1336" y="29"/>
                  </a:lnTo>
                  <a:lnTo>
                    <a:pt x="1336" y="24"/>
                  </a:lnTo>
                  <a:close/>
                  <a:moveTo>
                    <a:pt x="1369" y="24"/>
                  </a:moveTo>
                  <a:lnTo>
                    <a:pt x="1388" y="24"/>
                  </a:lnTo>
                  <a:lnTo>
                    <a:pt x="1388" y="28"/>
                  </a:lnTo>
                  <a:lnTo>
                    <a:pt x="1369" y="29"/>
                  </a:lnTo>
                  <a:lnTo>
                    <a:pt x="1369" y="24"/>
                  </a:lnTo>
                  <a:close/>
                  <a:moveTo>
                    <a:pt x="1403" y="24"/>
                  </a:moveTo>
                  <a:lnTo>
                    <a:pt x="1422" y="23"/>
                  </a:lnTo>
                  <a:lnTo>
                    <a:pt x="1422" y="28"/>
                  </a:lnTo>
                  <a:lnTo>
                    <a:pt x="1403" y="28"/>
                  </a:lnTo>
                  <a:lnTo>
                    <a:pt x="1403" y="24"/>
                  </a:lnTo>
                  <a:close/>
                  <a:moveTo>
                    <a:pt x="1436" y="23"/>
                  </a:moveTo>
                  <a:lnTo>
                    <a:pt x="1455" y="23"/>
                  </a:lnTo>
                  <a:lnTo>
                    <a:pt x="1455" y="28"/>
                  </a:lnTo>
                  <a:lnTo>
                    <a:pt x="1436" y="28"/>
                  </a:lnTo>
                  <a:lnTo>
                    <a:pt x="1436" y="23"/>
                  </a:lnTo>
                  <a:close/>
                  <a:moveTo>
                    <a:pt x="1469" y="23"/>
                  </a:moveTo>
                  <a:lnTo>
                    <a:pt x="1488" y="23"/>
                  </a:lnTo>
                  <a:lnTo>
                    <a:pt x="1488" y="28"/>
                  </a:lnTo>
                  <a:lnTo>
                    <a:pt x="1469" y="28"/>
                  </a:lnTo>
                  <a:lnTo>
                    <a:pt x="1469" y="23"/>
                  </a:lnTo>
                  <a:close/>
                  <a:moveTo>
                    <a:pt x="1503" y="23"/>
                  </a:moveTo>
                  <a:lnTo>
                    <a:pt x="1522" y="22"/>
                  </a:lnTo>
                  <a:lnTo>
                    <a:pt x="1522" y="27"/>
                  </a:lnTo>
                  <a:lnTo>
                    <a:pt x="1503" y="28"/>
                  </a:lnTo>
                  <a:lnTo>
                    <a:pt x="1503" y="23"/>
                  </a:lnTo>
                  <a:close/>
                  <a:moveTo>
                    <a:pt x="1536" y="22"/>
                  </a:moveTo>
                  <a:lnTo>
                    <a:pt x="1555" y="22"/>
                  </a:lnTo>
                  <a:lnTo>
                    <a:pt x="1555" y="27"/>
                  </a:lnTo>
                  <a:lnTo>
                    <a:pt x="1536" y="27"/>
                  </a:lnTo>
                  <a:lnTo>
                    <a:pt x="1536" y="22"/>
                  </a:lnTo>
                  <a:close/>
                  <a:moveTo>
                    <a:pt x="1569" y="22"/>
                  </a:moveTo>
                  <a:lnTo>
                    <a:pt x="1589" y="22"/>
                  </a:lnTo>
                  <a:lnTo>
                    <a:pt x="1589" y="27"/>
                  </a:lnTo>
                  <a:lnTo>
                    <a:pt x="1570" y="27"/>
                  </a:lnTo>
                  <a:lnTo>
                    <a:pt x="1569" y="22"/>
                  </a:lnTo>
                  <a:close/>
                  <a:moveTo>
                    <a:pt x="1603" y="22"/>
                  </a:moveTo>
                  <a:lnTo>
                    <a:pt x="1622" y="22"/>
                  </a:lnTo>
                  <a:lnTo>
                    <a:pt x="1622" y="26"/>
                  </a:lnTo>
                  <a:lnTo>
                    <a:pt x="1603" y="27"/>
                  </a:lnTo>
                  <a:lnTo>
                    <a:pt x="1603" y="22"/>
                  </a:lnTo>
                  <a:close/>
                  <a:moveTo>
                    <a:pt x="1636" y="22"/>
                  </a:moveTo>
                  <a:lnTo>
                    <a:pt x="1656" y="21"/>
                  </a:lnTo>
                  <a:lnTo>
                    <a:pt x="1656" y="26"/>
                  </a:lnTo>
                  <a:lnTo>
                    <a:pt x="1636" y="26"/>
                  </a:lnTo>
                  <a:lnTo>
                    <a:pt x="1636" y="22"/>
                  </a:lnTo>
                  <a:close/>
                  <a:moveTo>
                    <a:pt x="1670" y="21"/>
                  </a:moveTo>
                  <a:lnTo>
                    <a:pt x="1689" y="21"/>
                  </a:lnTo>
                  <a:lnTo>
                    <a:pt x="1689" y="26"/>
                  </a:lnTo>
                  <a:lnTo>
                    <a:pt x="1670" y="26"/>
                  </a:lnTo>
                  <a:lnTo>
                    <a:pt x="1670" y="21"/>
                  </a:lnTo>
                  <a:close/>
                  <a:moveTo>
                    <a:pt x="1703" y="21"/>
                  </a:moveTo>
                  <a:lnTo>
                    <a:pt x="1722" y="21"/>
                  </a:lnTo>
                  <a:lnTo>
                    <a:pt x="1722" y="25"/>
                  </a:lnTo>
                  <a:lnTo>
                    <a:pt x="1703" y="25"/>
                  </a:lnTo>
                  <a:lnTo>
                    <a:pt x="1703" y="21"/>
                  </a:lnTo>
                  <a:close/>
                  <a:moveTo>
                    <a:pt x="1737" y="20"/>
                  </a:moveTo>
                  <a:lnTo>
                    <a:pt x="1756" y="20"/>
                  </a:lnTo>
                  <a:lnTo>
                    <a:pt x="1756" y="25"/>
                  </a:lnTo>
                  <a:lnTo>
                    <a:pt x="1737" y="25"/>
                  </a:lnTo>
                  <a:lnTo>
                    <a:pt x="1737" y="20"/>
                  </a:lnTo>
                  <a:close/>
                  <a:moveTo>
                    <a:pt x="1770" y="20"/>
                  </a:moveTo>
                  <a:lnTo>
                    <a:pt x="1789" y="20"/>
                  </a:lnTo>
                  <a:lnTo>
                    <a:pt x="1789" y="25"/>
                  </a:lnTo>
                  <a:lnTo>
                    <a:pt x="1770" y="25"/>
                  </a:lnTo>
                  <a:lnTo>
                    <a:pt x="1770" y="20"/>
                  </a:lnTo>
                  <a:close/>
                  <a:moveTo>
                    <a:pt x="1803" y="20"/>
                  </a:moveTo>
                  <a:lnTo>
                    <a:pt x="1822" y="20"/>
                  </a:lnTo>
                  <a:lnTo>
                    <a:pt x="1822" y="25"/>
                  </a:lnTo>
                  <a:lnTo>
                    <a:pt x="1803" y="25"/>
                  </a:lnTo>
                  <a:lnTo>
                    <a:pt x="1803" y="20"/>
                  </a:lnTo>
                  <a:close/>
                  <a:moveTo>
                    <a:pt x="1837" y="19"/>
                  </a:moveTo>
                  <a:lnTo>
                    <a:pt x="1856" y="19"/>
                  </a:lnTo>
                  <a:lnTo>
                    <a:pt x="1856" y="24"/>
                  </a:lnTo>
                  <a:lnTo>
                    <a:pt x="1837" y="24"/>
                  </a:lnTo>
                  <a:lnTo>
                    <a:pt x="1837" y="19"/>
                  </a:lnTo>
                  <a:close/>
                  <a:moveTo>
                    <a:pt x="1870" y="19"/>
                  </a:moveTo>
                  <a:lnTo>
                    <a:pt x="1889" y="19"/>
                  </a:lnTo>
                  <a:lnTo>
                    <a:pt x="1889" y="24"/>
                  </a:lnTo>
                  <a:lnTo>
                    <a:pt x="1870" y="24"/>
                  </a:lnTo>
                  <a:lnTo>
                    <a:pt x="1870" y="19"/>
                  </a:lnTo>
                  <a:close/>
                  <a:moveTo>
                    <a:pt x="1904" y="19"/>
                  </a:moveTo>
                  <a:lnTo>
                    <a:pt x="1923" y="19"/>
                  </a:lnTo>
                  <a:lnTo>
                    <a:pt x="1923" y="24"/>
                  </a:lnTo>
                  <a:lnTo>
                    <a:pt x="1904" y="24"/>
                  </a:lnTo>
                  <a:lnTo>
                    <a:pt x="1904" y="19"/>
                  </a:lnTo>
                  <a:close/>
                  <a:moveTo>
                    <a:pt x="1937" y="19"/>
                  </a:moveTo>
                  <a:lnTo>
                    <a:pt x="1956" y="19"/>
                  </a:lnTo>
                  <a:lnTo>
                    <a:pt x="1956" y="23"/>
                  </a:lnTo>
                  <a:lnTo>
                    <a:pt x="1937" y="23"/>
                  </a:lnTo>
                  <a:lnTo>
                    <a:pt x="1937" y="19"/>
                  </a:lnTo>
                  <a:close/>
                  <a:moveTo>
                    <a:pt x="1970" y="18"/>
                  </a:moveTo>
                  <a:lnTo>
                    <a:pt x="1989" y="18"/>
                  </a:lnTo>
                  <a:lnTo>
                    <a:pt x="1989" y="23"/>
                  </a:lnTo>
                  <a:lnTo>
                    <a:pt x="1970" y="23"/>
                  </a:lnTo>
                  <a:lnTo>
                    <a:pt x="1970" y="18"/>
                  </a:lnTo>
                  <a:close/>
                  <a:moveTo>
                    <a:pt x="2004" y="18"/>
                  </a:moveTo>
                  <a:lnTo>
                    <a:pt x="2023" y="18"/>
                  </a:lnTo>
                  <a:lnTo>
                    <a:pt x="2023" y="23"/>
                  </a:lnTo>
                  <a:lnTo>
                    <a:pt x="2004" y="23"/>
                  </a:lnTo>
                  <a:lnTo>
                    <a:pt x="2004" y="18"/>
                  </a:lnTo>
                  <a:close/>
                  <a:moveTo>
                    <a:pt x="2037" y="18"/>
                  </a:moveTo>
                  <a:lnTo>
                    <a:pt x="2056" y="18"/>
                  </a:lnTo>
                  <a:lnTo>
                    <a:pt x="2056" y="22"/>
                  </a:lnTo>
                  <a:lnTo>
                    <a:pt x="2037" y="22"/>
                  </a:lnTo>
                  <a:lnTo>
                    <a:pt x="2037" y="18"/>
                  </a:lnTo>
                  <a:close/>
                  <a:moveTo>
                    <a:pt x="2071" y="17"/>
                  </a:moveTo>
                  <a:lnTo>
                    <a:pt x="2090" y="17"/>
                  </a:lnTo>
                  <a:lnTo>
                    <a:pt x="2090" y="22"/>
                  </a:lnTo>
                  <a:lnTo>
                    <a:pt x="2071" y="22"/>
                  </a:lnTo>
                  <a:lnTo>
                    <a:pt x="2071" y="17"/>
                  </a:lnTo>
                  <a:close/>
                  <a:moveTo>
                    <a:pt x="2104" y="17"/>
                  </a:moveTo>
                  <a:lnTo>
                    <a:pt x="2123" y="17"/>
                  </a:lnTo>
                  <a:lnTo>
                    <a:pt x="2123" y="22"/>
                  </a:lnTo>
                  <a:lnTo>
                    <a:pt x="2104" y="22"/>
                  </a:lnTo>
                  <a:lnTo>
                    <a:pt x="2104" y="17"/>
                  </a:lnTo>
                  <a:close/>
                  <a:moveTo>
                    <a:pt x="2137" y="17"/>
                  </a:moveTo>
                  <a:lnTo>
                    <a:pt x="2156" y="17"/>
                  </a:lnTo>
                  <a:lnTo>
                    <a:pt x="2156" y="21"/>
                  </a:lnTo>
                  <a:lnTo>
                    <a:pt x="2137" y="22"/>
                  </a:lnTo>
                  <a:lnTo>
                    <a:pt x="2137" y="17"/>
                  </a:lnTo>
                  <a:close/>
                  <a:moveTo>
                    <a:pt x="2171" y="17"/>
                  </a:moveTo>
                  <a:lnTo>
                    <a:pt x="2190" y="16"/>
                  </a:lnTo>
                  <a:lnTo>
                    <a:pt x="2190" y="21"/>
                  </a:lnTo>
                  <a:lnTo>
                    <a:pt x="2171" y="21"/>
                  </a:lnTo>
                  <a:lnTo>
                    <a:pt x="2171" y="17"/>
                  </a:lnTo>
                  <a:close/>
                  <a:moveTo>
                    <a:pt x="2204" y="16"/>
                  </a:moveTo>
                  <a:lnTo>
                    <a:pt x="2223" y="16"/>
                  </a:lnTo>
                  <a:lnTo>
                    <a:pt x="2223" y="21"/>
                  </a:lnTo>
                  <a:lnTo>
                    <a:pt x="2204" y="21"/>
                  </a:lnTo>
                  <a:lnTo>
                    <a:pt x="2204" y="16"/>
                  </a:lnTo>
                  <a:close/>
                  <a:moveTo>
                    <a:pt x="2238" y="16"/>
                  </a:moveTo>
                  <a:lnTo>
                    <a:pt x="2257" y="16"/>
                  </a:lnTo>
                  <a:lnTo>
                    <a:pt x="2257" y="20"/>
                  </a:lnTo>
                  <a:lnTo>
                    <a:pt x="2238" y="21"/>
                  </a:lnTo>
                  <a:lnTo>
                    <a:pt x="2238" y="16"/>
                  </a:lnTo>
                  <a:close/>
                  <a:moveTo>
                    <a:pt x="2271" y="16"/>
                  </a:moveTo>
                  <a:lnTo>
                    <a:pt x="2290" y="15"/>
                  </a:lnTo>
                  <a:lnTo>
                    <a:pt x="2290" y="20"/>
                  </a:lnTo>
                  <a:lnTo>
                    <a:pt x="2271" y="20"/>
                  </a:lnTo>
                  <a:lnTo>
                    <a:pt x="2271" y="16"/>
                  </a:lnTo>
                  <a:close/>
                  <a:moveTo>
                    <a:pt x="2304" y="15"/>
                  </a:moveTo>
                  <a:lnTo>
                    <a:pt x="2323" y="15"/>
                  </a:lnTo>
                  <a:lnTo>
                    <a:pt x="2323" y="20"/>
                  </a:lnTo>
                  <a:lnTo>
                    <a:pt x="2304" y="20"/>
                  </a:lnTo>
                  <a:lnTo>
                    <a:pt x="2304" y="15"/>
                  </a:lnTo>
                  <a:close/>
                  <a:moveTo>
                    <a:pt x="2338" y="15"/>
                  </a:moveTo>
                  <a:lnTo>
                    <a:pt x="2357" y="15"/>
                  </a:lnTo>
                  <a:lnTo>
                    <a:pt x="2357" y="19"/>
                  </a:lnTo>
                  <a:lnTo>
                    <a:pt x="2338" y="20"/>
                  </a:lnTo>
                  <a:lnTo>
                    <a:pt x="2338" y="15"/>
                  </a:lnTo>
                  <a:close/>
                  <a:moveTo>
                    <a:pt x="2371" y="15"/>
                  </a:moveTo>
                  <a:lnTo>
                    <a:pt x="2390" y="14"/>
                  </a:lnTo>
                  <a:lnTo>
                    <a:pt x="2390" y="19"/>
                  </a:lnTo>
                  <a:lnTo>
                    <a:pt x="2371" y="19"/>
                  </a:lnTo>
                  <a:lnTo>
                    <a:pt x="2371" y="15"/>
                  </a:lnTo>
                  <a:close/>
                  <a:moveTo>
                    <a:pt x="2404" y="14"/>
                  </a:moveTo>
                  <a:lnTo>
                    <a:pt x="2424" y="14"/>
                  </a:lnTo>
                  <a:lnTo>
                    <a:pt x="2424" y="19"/>
                  </a:lnTo>
                  <a:lnTo>
                    <a:pt x="2404" y="19"/>
                  </a:lnTo>
                  <a:lnTo>
                    <a:pt x="2404" y="14"/>
                  </a:lnTo>
                  <a:close/>
                  <a:moveTo>
                    <a:pt x="2438" y="14"/>
                  </a:moveTo>
                  <a:lnTo>
                    <a:pt x="2457" y="14"/>
                  </a:lnTo>
                  <a:lnTo>
                    <a:pt x="2457" y="19"/>
                  </a:lnTo>
                  <a:lnTo>
                    <a:pt x="2438" y="19"/>
                  </a:lnTo>
                  <a:lnTo>
                    <a:pt x="2438" y="14"/>
                  </a:lnTo>
                  <a:close/>
                  <a:moveTo>
                    <a:pt x="2471" y="14"/>
                  </a:moveTo>
                  <a:lnTo>
                    <a:pt x="2490" y="14"/>
                  </a:lnTo>
                  <a:lnTo>
                    <a:pt x="2491" y="18"/>
                  </a:lnTo>
                  <a:lnTo>
                    <a:pt x="2471" y="19"/>
                  </a:lnTo>
                  <a:lnTo>
                    <a:pt x="2471" y="14"/>
                  </a:lnTo>
                  <a:close/>
                  <a:moveTo>
                    <a:pt x="2505" y="14"/>
                  </a:moveTo>
                  <a:lnTo>
                    <a:pt x="2524" y="13"/>
                  </a:lnTo>
                  <a:lnTo>
                    <a:pt x="2524" y="18"/>
                  </a:lnTo>
                  <a:lnTo>
                    <a:pt x="2505" y="18"/>
                  </a:lnTo>
                  <a:lnTo>
                    <a:pt x="2505" y="14"/>
                  </a:lnTo>
                  <a:close/>
                  <a:moveTo>
                    <a:pt x="2538" y="13"/>
                  </a:moveTo>
                  <a:lnTo>
                    <a:pt x="2557" y="13"/>
                  </a:lnTo>
                  <a:lnTo>
                    <a:pt x="2557" y="18"/>
                  </a:lnTo>
                  <a:lnTo>
                    <a:pt x="2538" y="18"/>
                  </a:lnTo>
                  <a:lnTo>
                    <a:pt x="2538" y="13"/>
                  </a:lnTo>
                  <a:close/>
                  <a:moveTo>
                    <a:pt x="2572" y="13"/>
                  </a:moveTo>
                  <a:lnTo>
                    <a:pt x="2591" y="13"/>
                  </a:lnTo>
                  <a:lnTo>
                    <a:pt x="2591" y="17"/>
                  </a:lnTo>
                  <a:lnTo>
                    <a:pt x="2572" y="17"/>
                  </a:lnTo>
                  <a:lnTo>
                    <a:pt x="2572" y="13"/>
                  </a:lnTo>
                  <a:close/>
                  <a:moveTo>
                    <a:pt x="2605" y="12"/>
                  </a:moveTo>
                  <a:lnTo>
                    <a:pt x="2624" y="12"/>
                  </a:lnTo>
                  <a:lnTo>
                    <a:pt x="2624" y="17"/>
                  </a:lnTo>
                  <a:lnTo>
                    <a:pt x="2605" y="17"/>
                  </a:lnTo>
                  <a:lnTo>
                    <a:pt x="2605" y="12"/>
                  </a:lnTo>
                  <a:close/>
                  <a:moveTo>
                    <a:pt x="2638" y="12"/>
                  </a:moveTo>
                  <a:lnTo>
                    <a:pt x="2657" y="12"/>
                  </a:lnTo>
                  <a:lnTo>
                    <a:pt x="2657" y="17"/>
                  </a:lnTo>
                  <a:lnTo>
                    <a:pt x="2638" y="17"/>
                  </a:lnTo>
                  <a:lnTo>
                    <a:pt x="2638" y="12"/>
                  </a:lnTo>
                  <a:close/>
                  <a:moveTo>
                    <a:pt x="2672" y="12"/>
                  </a:moveTo>
                  <a:lnTo>
                    <a:pt x="2691" y="12"/>
                  </a:lnTo>
                  <a:lnTo>
                    <a:pt x="2691" y="17"/>
                  </a:lnTo>
                  <a:lnTo>
                    <a:pt x="2672" y="17"/>
                  </a:lnTo>
                  <a:lnTo>
                    <a:pt x="2672" y="12"/>
                  </a:lnTo>
                  <a:close/>
                  <a:moveTo>
                    <a:pt x="2705" y="11"/>
                  </a:moveTo>
                  <a:lnTo>
                    <a:pt x="2724" y="11"/>
                  </a:lnTo>
                  <a:lnTo>
                    <a:pt x="2724" y="16"/>
                  </a:lnTo>
                  <a:lnTo>
                    <a:pt x="2705" y="16"/>
                  </a:lnTo>
                  <a:lnTo>
                    <a:pt x="2705" y="11"/>
                  </a:lnTo>
                  <a:close/>
                  <a:moveTo>
                    <a:pt x="2738" y="11"/>
                  </a:moveTo>
                  <a:lnTo>
                    <a:pt x="2757" y="11"/>
                  </a:lnTo>
                  <a:lnTo>
                    <a:pt x="2757" y="16"/>
                  </a:lnTo>
                  <a:lnTo>
                    <a:pt x="2738" y="16"/>
                  </a:lnTo>
                  <a:lnTo>
                    <a:pt x="2738" y="11"/>
                  </a:lnTo>
                  <a:close/>
                  <a:moveTo>
                    <a:pt x="2772" y="11"/>
                  </a:moveTo>
                  <a:lnTo>
                    <a:pt x="2791" y="11"/>
                  </a:lnTo>
                  <a:lnTo>
                    <a:pt x="2791" y="16"/>
                  </a:lnTo>
                  <a:lnTo>
                    <a:pt x="2772" y="16"/>
                  </a:lnTo>
                  <a:lnTo>
                    <a:pt x="2772" y="11"/>
                  </a:lnTo>
                  <a:close/>
                  <a:moveTo>
                    <a:pt x="2805" y="11"/>
                  </a:moveTo>
                  <a:lnTo>
                    <a:pt x="2824" y="11"/>
                  </a:lnTo>
                  <a:lnTo>
                    <a:pt x="2825" y="15"/>
                  </a:lnTo>
                  <a:lnTo>
                    <a:pt x="2805" y="15"/>
                  </a:lnTo>
                  <a:lnTo>
                    <a:pt x="2805" y="11"/>
                  </a:lnTo>
                  <a:close/>
                  <a:moveTo>
                    <a:pt x="2839" y="10"/>
                  </a:moveTo>
                  <a:lnTo>
                    <a:pt x="2858" y="10"/>
                  </a:lnTo>
                  <a:lnTo>
                    <a:pt x="2858" y="15"/>
                  </a:lnTo>
                  <a:lnTo>
                    <a:pt x="2839" y="15"/>
                  </a:lnTo>
                  <a:lnTo>
                    <a:pt x="2839" y="10"/>
                  </a:lnTo>
                  <a:close/>
                  <a:moveTo>
                    <a:pt x="2872" y="10"/>
                  </a:moveTo>
                  <a:lnTo>
                    <a:pt x="2891" y="10"/>
                  </a:lnTo>
                  <a:lnTo>
                    <a:pt x="2891" y="15"/>
                  </a:lnTo>
                  <a:lnTo>
                    <a:pt x="2872" y="15"/>
                  </a:lnTo>
                  <a:lnTo>
                    <a:pt x="2872" y="10"/>
                  </a:lnTo>
                  <a:close/>
                  <a:moveTo>
                    <a:pt x="2906" y="10"/>
                  </a:moveTo>
                  <a:lnTo>
                    <a:pt x="2925" y="10"/>
                  </a:lnTo>
                  <a:lnTo>
                    <a:pt x="2925" y="14"/>
                  </a:lnTo>
                  <a:lnTo>
                    <a:pt x="2906" y="14"/>
                  </a:lnTo>
                  <a:lnTo>
                    <a:pt x="2906" y="10"/>
                  </a:lnTo>
                  <a:close/>
                  <a:moveTo>
                    <a:pt x="2939" y="9"/>
                  </a:moveTo>
                  <a:lnTo>
                    <a:pt x="2958" y="9"/>
                  </a:lnTo>
                  <a:lnTo>
                    <a:pt x="2958" y="14"/>
                  </a:lnTo>
                  <a:lnTo>
                    <a:pt x="2939" y="14"/>
                  </a:lnTo>
                  <a:lnTo>
                    <a:pt x="2939" y="9"/>
                  </a:lnTo>
                  <a:close/>
                  <a:moveTo>
                    <a:pt x="2972" y="9"/>
                  </a:moveTo>
                  <a:lnTo>
                    <a:pt x="2991" y="9"/>
                  </a:lnTo>
                  <a:lnTo>
                    <a:pt x="2991" y="14"/>
                  </a:lnTo>
                  <a:lnTo>
                    <a:pt x="2972" y="14"/>
                  </a:lnTo>
                  <a:lnTo>
                    <a:pt x="2972" y="9"/>
                  </a:lnTo>
                  <a:close/>
                  <a:moveTo>
                    <a:pt x="3006" y="9"/>
                  </a:moveTo>
                  <a:lnTo>
                    <a:pt x="3025" y="8"/>
                  </a:lnTo>
                  <a:lnTo>
                    <a:pt x="3025" y="13"/>
                  </a:lnTo>
                  <a:lnTo>
                    <a:pt x="3006" y="14"/>
                  </a:lnTo>
                  <a:lnTo>
                    <a:pt x="3006" y="9"/>
                  </a:lnTo>
                  <a:close/>
                  <a:moveTo>
                    <a:pt x="3039" y="8"/>
                  </a:moveTo>
                  <a:lnTo>
                    <a:pt x="3058" y="8"/>
                  </a:lnTo>
                  <a:lnTo>
                    <a:pt x="3058" y="13"/>
                  </a:lnTo>
                  <a:lnTo>
                    <a:pt x="3039" y="13"/>
                  </a:lnTo>
                  <a:lnTo>
                    <a:pt x="3039" y="8"/>
                  </a:lnTo>
                  <a:close/>
                  <a:moveTo>
                    <a:pt x="3072" y="8"/>
                  </a:moveTo>
                  <a:lnTo>
                    <a:pt x="3091" y="8"/>
                  </a:lnTo>
                  <a:lnTo>
                    <a:pt x="3092" y="13"/>
                  </a:lnTo>
                  <a:lnTo>
                    <a:pt x="3072" y="13"/>
                  </a:lnTo>
                  <a:lnTo>
                    <a:pt x="3072" y="8"/>
                  </a:lnTo>
                  <a:close/>
                  <a:moveTo>
                    <a:pt x="3106" y="8"/>
                  </a:moveTo>
                  <a:lnTo>
                    <a:pt x="3125" y="8"/>
                  </a:lnTo>
                  <a:lnTo>
                    <a:pt x="3125" y="12"/>
                  </a:lnTo>
                  <a:lnTo>
                    <a:pt x="3106" y="13"/>
                  </a:lnTo>
                  <a:lnTo>
                    <a:pt x="3106" y="8"/>
                  </a:lnTo>
                  <a:close/>
                  <a:moveTo>
                    <a:pt x="3139" y="8"/>
                  </a:moveTo>
                  <a:lnTo>
                    <a:pt x="3158" y="7"/>
                  </a:lnTo>
                  <a:lnTo>
                    <a:pt x="3158" y="12"/>
                  </a:lnTo>
                  <a:lnTo>
                    <a:pt x="3139" y="12"/>
                  </a:lnTo>
                  <a:lnTo>
                    <a:pt x="3139" y="8"/>
                  </a:lnTo>
                  <a:close/>
                  <a:moveTo>
                    <a:pt x="3173" y="7"/>
                  </a:moveTo>
                  <a:lnTo>
                    <a:pt x="3192" y="7"/>
                  </a:lnTo>
                  <a:lnTo>
                    <a:pt x="3192" y="12"/>
                  </a:lnTo>
                  <a:lnTo>
                    <a:pt x="3173" y="12"/>
                  </a:lnTo>
                  <a:lnTo>
                    <a:pt x="3173" y="7"/>
                  </a:lnTo>
                  <a:close/>
                  <a:moveTo>
                    <a:pt x="3206" y="7"/>
                  </a:moveTo>
                  <a:lnTo>
                    <a:pt x="3225" y="7"/>
                  </a:lnTo>
                  <a:lnTo>
                    <a:pt x="3225" y="11"/>
                  </a:lnTo>
                  <a:lnTo>
                    <a:pt x="3206" y="12"/>
                  </a:lnTo>
                  <a:lnTo>
                    <a:pt x="3206" y="7"/>
                  </a:lnTo>
                  <a:close/>
                  <a:moveTo>
                    <a:pt x="3239" y="7"/>
                  </a:moveTo>
                  <a:lnTo>
                    <a:pt x="3259" y="6"/>
                  </a:lnTo>
                  <a:lnTo>
                    <a:pt x="3259" y="11"/>
                  </a:lnTo>
                  <a:lnTo>
                    <a:pt x="3239" y="11"/>
                  </a:lnTo>
                  <a:lnTo>
                    <a:pt x="3239" y="7"/>
                  </a:lnTo>
                  <a:close/>
                  <a:moveTo>
                    <a:pt x="3273" y="6"/>
                  </a:moveTo>
                  <a:lnTo>
                    <a:pt x="3292" y="6"/>
                  </a:lnTo>
                  <a:lnTo>
                    <a:pt x="3292" y="11"/>
                  </a:lnTo>
                  <a:lnTo>
                    <a:pt x="3273" y="11"/>
                  </a:lnTo>
                  <a:lnTo>
                    <a:pt x="3273" y="6"/>
                  </a:lnTo>
                  <a:close/>
                  <a:moveTo>
                    <a:pt x="3306" y="6"/>
                  </a:moveTo>
                  <a:lnTo>
                    <a:pt x="3325" y="6"/>
                  </a:lnTo>
                  <a:lnTo>
                    <a:pt x="3325" y="11"/>
                  </a:lnTo>
                  <a:lnTo>
                    <a:pt x="3306" y="11"/>
                  </a:lnTo>
                  <a:lnTo>
                    <a:pt x="3306" y="6"/>
                  </a:lnTo>
                  <a:close/>
                  <a:moveTo>
                    <a:pt x="3340" y="6"/>
                  </a:moveTo>
                  <a:lnTo>
                    <a:pt x="3359" y="5"/>
                  </a:lnTo>
                  <a:lnTo>
                    <a:pt x="3359" y="10"/>
                  </a:lnTo>
                  <a:lnTo>
                    <a:pt x="3340" y="11"/>
                  </a:lnTo>
                  <a:lnTo>
                    <a:pt x="3340" y="6"/>
                  </a:lnTo>
                  <a:close/>
                  <a:moveTo>
                    <a:pt x="3373" y="5"/>
                  </a:moveTo>
                  <a:lnTo>
                    <a:pt x="3392" y="5"/>
                  </a:lnTo>
                  <a:lnTo>
                    <a:pt x="3392" y="10"/>
                  </a:lnTo>
                  <a:lnTo>
                    <a:pt x="3373" y="10"/>
                  </a:lnTo>
                  <a:lnTo>
                    <a:pt x="3373" y="5"/>
                  </a:lnTo>
                  <a:close/>
                  <a:moveTo>
                    <a:pt x="3406" y="5"/>
                  </a:moveTo>
                  <a:lnTo>
                    <a:pt x="3425" y="5"/>
                  </a:lnTo>
                  <a:lnTo>
                    <a:pt x="3426" y="10"/>
                  </a:lnTo>
                  <a:lnTo>
                    <a:pt x="3407" y="10"/>
                  </a:lnTo>
                  <a:lnTo>
                    <a:pt x="3406" y="5"/>
                  </a:lnTo>
                  <a:close/>
                  <a:moveTo>
                    <a:pt x="3440" y="5"/>
                  </a:moveTo>
                  <a:lnTo>
                    <a:pt x="3459" y="5"/>
                  </a:lnTo>
                  <a:lnTo>
                    <a:pt x="3459" y="9"/>
                  </a:lnTo>
                  <a:lnTo>
                    <a:pt x="3440" y="10"/>
                  </a:lnTo>
                  <a:lnTo>
                    <a:pt x="3440" y="5"/>
                  </a:lnTo>
                  <a:close/>
                  <a:moveTo>
                    <a:pt x="3473" y="4"/>
                  </a:moveTo>
                  <a:lnTo>
                    <a:pt x="3492" y="4"/>
                  </a:lnTo>
                  <a:lnTo>
                    <a:pt x="3492" y="9"/>
                  </a:lnTo>
                  <a:lnTo>
                    <a:pt x="3473" y="9"/>
                  </a:lnTo>
                  <a:lnTo>
                    <a:pt x="3473" y="4"/>
                  </a:lnTo>
                  <a:close/>
                  <a:moveTo>
                    <a:pt x="3507" y="4"/>
                  </a:moveTo>
                  <a:lnTo>
                    <a:pt x="3526" y="4"/>
                  </a:lnTo>
                  <a:lnTo>
                    <a:pt x="3526" y="9"/>
                  </a:lnTo>
                  <a:lnTo>
                    <a:pt x="3507" y="9"/>
                  </a:lnTo>
                  <a:lnTo>
                    <a:pt x="3507" y="4"/>
                  </a:lnTo>
                  <a:close/>
                  <a:moveTo>
                    <a:pt x="3540" y="4"/>
                  </a:moveTo>
                  <a:lnTo>
                    <a:pt x="3559" y="4"/>
                  </a:lnTo>
                  <a:lnTo>
                    <a:pt x="3559" y="8"/>
                  </a:lnTo>
                  <a:lnTo>
                    <a:pt x="3540" y="8"/>
                  </a:lnTo>
                  <a:lnTo>
                    <a:pt x="3540" y="4"/>
                  </a:lnTo>
                  <a:close/>
                  <a:moveTo>
                    <a:pt x="3573" y="3"/>
                  </a:moveTo>
                  <a:lnTo>
                    <a:pt x="3593" y="3"/>
                  </a:lnTo>
                  <a:lnTo>
                    <a:pt x="3593" y="8"/>
                  </a:lnTo>
                  <a:lnTo>
                    <a:pt x="3573" y="8"/>
                  </a:lnTo>
                  <a:lnTo>
                    <a:pt x="3573" y="3"/>
                  </a:lnTo>
                  <a:close/>
                  <a:moveTo>
                    <a:pt x="3607" y="3"/>
                  </a:moveTo>
                  <a:lnTo>
                    <a:pt x="3626" y="3"/>
                  </a:lnTo>
                  <a:lnTo>
                    <a:pt x="3626" y="8"/>
                  </a:lnTo>
                  <a:lnTo>
                    <a:pt x="3607" y="8"/>
                  </a:lnTo>
                  <a:lnTo>
                    <a:pt x="3607" y="3"/>
                  </a:lnTo>
                  <a:close/>
                  <a:moveTo>
                    <a:pt x="3640" y="3"/>
                  </a:moveTo>
                  <a:lnTo>
                    <a:pt x="3659" y="3"/>
                  </a:lnTo>
                  <a:lnTo>
                    <a:pt x="3659" y="8"/>
                  </a:lnTo>
                  <a:lnTo>
                    <a:pt x="3640" y="8"/>
                  </a:lnTo>
                  <a:lnTo>
                    <a:pt x="3640" y="3"/>
                  </a:lnTo>
                  <a:close/>
                  <a:moveTo>
                    <a:pt x="3674" y="3"/>
                  </a:moveTo>
                  <a:lnTo>
                    <a:pt x="3693" y="3"/>
                  </a:lnTo>
                  <a:lnTo>
                    <a:pt x="3693" y="7"/>
                  </a:lnTo>
                  <a:lnTo>
                    <a:pt x="3674" y="7"/>
                  </a:lnTo>
                  <a:lnTo>
                    <a:pt x="3674" y="3"/>
                  </a:lnTo>
                  <a:close/>
                  <a:moveTo>
                    <a:pt x="3707" y="2"/>
                  </a:moveTo>
                  <a:lnTo>
                    <a:pt x="3726" y="2"/>
                  </a:lnTo>
                  <a:lnTo>
                    <a:pt x="3726" y="7"/>
                  </a:lnTo>
                  <a:lnTo>
                    <a:pt x="3707" y="7"/>
                  </a:lnTo>
                  <a:lnTo>
                    <a:pt x="3707" y="2"/>
                  </a:lnTo>
                  <a:close/>
                  <a:moveTo>
                    <a:pt x="3740" y="2"/>
                  </a:moveTo>
                  <a:lnTo>
                    <a:pt x="3760" y="2"/>
                  </a:lnTo>
                  <a:lnTo>
                    <a:pt x="3760" y="7"/>
                  </a:lnTo>
                  <a:lnTo>
                    <a:pt x="3741" y="7"/>
                  </a:lnTo>
                  <a:lnTo>
                    <a:pt x="3740" y="2"/>
                  </a:lnTo>
                  <a:close/>
                  <a:moveTo>
                    <a:pt x="3774" y="2"/>
                  </a:moveTo>
                  <a:lnTo>
                    <a:pt x="3793" y="2"/>
                  </a:lnTo>
                  <a:lnTo>
                    <a:pt x="3793" y="6"/>
                  </a:lnTo>
                  <a:lnTo>
                    <a:pt x="3774" y="6"/>
                  </a:lnTo>
                  <a:lnTo>
                    <a:pt x="3774" y="2"/>
                  </a:lnTo>
                  <a:close/>
                  <a:moveTo>
                    <a:pt x="3807" y="1"/>
                  </a:moveTo>
                  <a:lnTo>
                    <a:pt x="3826" y="1"/>
                  </a:lnTo>
                  <a:lnTo>
                    <a:pt x="3826" y="6"/>
                  </a:lnTo>
                  <a:lnTo>
                    <a:pt x="3807" y="6"/>
                  </a:lnTo>
                  <a:lnTo>
                    <a:pt x="3807" y="1"/>
                  </a:lnTo>
                  <a:close/>
                  <a:moveTo>
                    <a:pt x="3841" y="1"/>
                  </a:moveTo>
                  <a:lnTo>
                    <a:pt x="3860" y="1"/>
                  </a:lnTo>
                  <a:lnTo>
                    <a:pt x="3860" y="5"/>
                  </a:lnTo>
                  <a:lnTo>
                    <a:pt x="3841" y="6"/>
                  </a:lnTo>
                  <a:lnTo>
                    <a:pt x="3841" y="1"/>
                  </a:lnTo>
                  <a:close/>
                  <a:moveTo>
                    <a:pt x="3874" y="1"/>
                  </a:moveTo>
                  <a:lnTo>
                    <a:pt x="3892" y="0"/>
                  </a:lnTo>
                  <a:lnTo>
                    <a:pt x="3892" y="5"/>
                  </a:lnTo>
                  <a:lnTo>
                    <a:pt x="3874" y="5"/>
                  </a:lnTo>
                  <a:lnTo>
                    <a:pt x="3874" y="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1662"/>
            </a:p>
          </p:txBody>
        </p:sp>
        <p:sp>
          <p:nvSpPr>
            <p:cNvPr id="60" name="Rectangle 63"/>
            <p:cNvSpPr>
              <a:spLocks noChangeArrowheads="1"/>
            </p:cNvSpPr>
            <p:nvPr/>
          </p:nvSpPr>
          <p:spPr bwMode="auto">
            <a:xfrm>
              <a:off x="2195" y="1493"/>
              <a:ext cx="63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ko-KR" sz="1015" b="1" dirty="0">
                  <a:solidFill>
                    <a:srgbClr val="000000"/>
                  </a:solidFill>
                </a:rPr>
                <a:t>Cloud Computing</a:t>
              </a:r>
              <a:endParaRPr lang="ko-KR" altLang="ko-KR" sz="1662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1" name="Freeform 64"/>
            <p:cNvSpPr>
              <a:spLocks/>
            </p:cNvSpPr>
            <p:nvPr/>
          </p:nvSpPr>
          <p:spPr bwMode="auto">
            <a:xfrm>
              <a:off x="1820" y="3238"/>
              <a:ext cx="291" cy="149"/>
            </a:xfrm>
            <a:custGeom>
              <a:avLst/>
              <a:gdLst>
                <a:gd name="T0" fmla="*/ 0 w 291"/>
                <a:gd name="T1" fmla="*/ 145 h 149"/>
                <a:gd name="T2" fmla="*/ 289 w 291"/>
                <a:gd name="T3" fmla="*/ 0 h 149"/>
                <a:gd name="T4" fmla="*/ 291 w 291"/>
                <a:gd name="T5" fmla="*/ 5 h 149"/>
                <a:gd name="T6" fmla="*/ 2 w 291"/>
                <a:gd name="T7" fmla="*/ 149 h 149"/>
                <a:gd name="T8" fmla="*/ 0 w 291"/>
                <a:gd name="T9" fmla="*/ 14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149">
                  <a:moveTo>
                    <a:pt x="0" y="145"/>
                  </a:moveTo>
                  <a:lnTo>
                    <a:pt x="289" y="0"/>
                  </a:lnTo>
                  <a:lnTo>
                    <a:pt x="291" y="5"/>
                  </a:lnTo>
                  <a:lnTo>
                    <a:pt x="2" y="149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1662"/>
            </a:p>
          </p:txBody>
        </p:sp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3079" y="3238"/>
              <a:ext cx="290" cy="149"/>
            </a:xfrm>
            <a:custGeom>
              <a:avLst/>
              <a:gdLst>
                <a:gd name="T0" fmla="*/ 288 w 290"/>
                <a:gd name="T1" fmla="*/ 149 h 149"/>
                <a:gd name="T2" fmla="*/ 0 w 290"/>
                <a:gd name="T3" fmla="*/ 5 h 149"/>
                <a:gd name="T4" fmla="*/ 2 w 290"/>
                <a:gd name="T5" fmla="*/ 0 h 149"/>
                <a:gd name="T6" fmla="*/ 290 w 290"/>
                <a:gd name="T7" fmla="*/ 145 h 149"/>
                <a:gd name="T8" fmla="*/ 288 w 290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149">
                  <a:moveTo>
                    <a:pt x="288" y="149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290" y="145"/>
                  </a:lnTo>
                  <a:lnTo>
                    <a:pt x="288" y="1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1662"/>
            </a:p>
          </p:txBody>
        </p:sp>
        <p:sp>
          <p:nvSpPr>
            <p:cNvPr id="63" name="Rectangle 66"/>
            <p:cNvSpPr>
              <a:spLocks noChangeArrowheads="1"/>
            </p:cNvSpPr>
            <p:nvPr/>
          </p:nvSpPr>
          <p:spPr bwMode="auto">
            <a:xfrm>
              <a:off x="2572" y="2626"/>
              <a:ext cx="5" cy="180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1662"/>
            </a:p>
          </p:txBody>
        </p:sp>
        <p:sp>
          <p:nvSpPr>
            <p:cNvPr id="20480" name="Rectangle 67"/>
            <p:cNvSpPr>
              <a:spLocks noChangeArrowheads="1"/>
            </p:cNvSpPr>
            <p:nvPr/>
          </p:nvSpPr>
          <p:spPr bwMode="auto">
            <a:xfrm>
              <a:off x="2572" y="1234"/>
              <a:ext cx="5" cy="171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1662"/>
            </a:p>
          </p:txBody>
        </p:sp>
        <p:sp>
          <p:nvSpPr>
            <p:cNvPr id="20481" name="Rectangle 68"/>
            <p:cNvSpPr>
              <a:spLocks noChangeArrowheads="1"/>
            </p:cNvSpPr>
            <p:nvPr/>
          </p:nvSpPr>
          <p:spPr bwMode="auto">
            <a:xfrm>
              <a:off x="2069" y="1851"/>
              <a:ext cx="108" cy="5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1662"/>
            </a:p>
          </p:txBody>
        </p:sp>
        <p:sp>
          <p:nvSpPr>
            <p:cNvPr id="20482" name="Rectangle 69"/>
            <p:cNvSpPr>
              <a:spLocks noChangeArrowheads="1"/>
            </p:cNvSpPr>
            <p:nvPr/>
          </p:nvSpPr>
          <p:spPr bwMode="auto">
            <a:xfrm>
              <a:off x="2937" y="1851"/>
              <a:ext cx="108" cy="5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1662"/>
            </a:p>
          </p:txBody>
        </p:sp>
      </p:grpSp>
    </p:spTree>
    <p:extLst>
      <p:ext uri="{BB962C8B-B14F-4D97-AF65-F5344CB8AC3E}">
        <p14:creationId xmlns:p14="http://schemas.microsoft.com/office/powerpoint/2010/main" val="41600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The </a:t>
            </a:r>
            <a:r>
              <a:rPr lang="en-US" altLang="ko-KR" dirty="0" err="1" smtClean="0"/>
              <a:t>IoT</a:t>
            </a:r>
            <a:r>
              <a:rPr lang="en-US" altLang="ko-KR" dirty="0" smtClean="0"/>
              <a:t> using local distributed clouds </a:t>
            </a:r>
            <a:endParaRPr lang="ko-KR" altLang="en-US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89716"/>
            <a:ext cx="184731" cy="348109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 sz="1662"/>
          </a:p>
        </p:txBody>
      </p:sp>
      <p:graphicFrame>
        <p:nvGraphicFramePr>
          <p:cNvPr id="19461" name="내용 개체 틀 6"/>
          <p:cNvGraphicFramePr>
            <a:graphicFrameLocks noGrp="1" noChangeAspect="1"/>
          </p:cNvGraphicFramePr>
          <p:nvPr>
            <p:ph idx="1"/>
          </p:nvPr>
        </p:nvGraphicFramePr>
        <p:xfrm>
          <a:off x="738554" y="1617785"/>
          <a:ext cx="4721469" cy="4325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Visio" r:id="rId4" imgW="6622522" imgH="5719323" progId="Visio.Drawing.11">
                  <p:embed/>
                </p:oleObj>
              </mc:Choice>
              <mc:Fallback>
                <p:oleObj name="Visio" r:id="rId4" imgW="6622522" imgH="5719323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554" y="1617785"/>
                        <a:ext cx="4721469" cy="4325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모서리가 둥근 직사각형 2"/>
          <p:cNvSpPr/>
          <p:nvPr/>
        </p:nvSpPr>
        <p:spPr bwMode="auto">
          <a:xfrm>
            <a:off x="5908431" y="1899139"/>
            <a:ext cx="2593731" cy="852854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 anchorCtr="1"/>
          <a:lstStyle/>
          <a:p>
            <a:pPr>
              <a:defRPr/>
            </a:pPr>
            <a:r>
              <a:rPr lang="en-US" altLang="ko-KR" sz="1477" dirty="0"/>
              <a:t>Public resource management, </a:t>
            </a:r>
            <a:r>
              <a:rPr lang="en-US" altLang="ko-KR" sz="1477" dirty="0" err="1"/>
              <a:t>QoS</a:t>
            </a:r>
            <a:r>
              <a:rPr lang="en-US" altLang="ko-KR" sz="1477" dirty="0"/>
              <a:t> management, Service invocation, Admission control</a:t>
            </a:r>
            <a:endParaRPr lang="ko-KR" altLang="en-US" sz="1477" dirty="0"/>
          </a:p>
        </p:txBody>
      </p:sp>
      <p:cxnSp>
        <p:nvCxnSpPr>
          <p:cNvPr id="19463" name="직선 연결선 5"/>
          <p:cNvCxnSpPr>
            <a:cxnSpLocks noChangeShapeType="1"/>
          </p:cNvCxnSpPr>
          <p:nvPr/>
        </p:nvCxnSpPr>
        <p:spPr bwMode="auto">
          <a:xfrm>
            <a:off x="5908431" y="2866292"/>
            <a:ext cx="2593731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4" name="직선 연결선 9"/>
          <p:cNvCxnSpPr>
            <a:cxnSpLocks noChangeShapeType="1"/>
          </p:cNvCxnSpPr>
          <p:nvPr/>
        </p:nvCxnSpPr>
        <p:spPr bwMode="auto">
          <a:xfrm>
            <a:off x="5926016" y="4079631"/>
            <a:ext cx="2593731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5" name="직선 연결선 10"/>
          <p:cNvCxnSpPr>
            <a:cxnSpLocks noChangeShapeType="1"/>
          </p:cNvCxnSpPr>
          <p:nvPr/>
        </p:nvCxnSpPr>
        <p:spPr bwMode="auto">
          <a:xfrm>
            <a:off x="5917223" y="4826977"/>
            <a:ext cx="2593731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모서리가 둥근 직사각형 11"/>
          <p:cNvSpPr/>
          <p:nvPr/>
        </p:nvSpPr>
        <p:spPr bwMode="auto">
          <a:xfrm>
            <a:off x="5917223" y="2971801"/>
            <a:ext cx="2593731" cy="1011115"/>
          </a:xfrm>
          <a:prstGeom prst="roundRect">
            <a:avLst/>
          </a:prstGeom>
          <a:solidFill>
            <a:srgbClr val="FFD96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 anchorCtr="1"/>
          <a:lstStyle/>
          <a:p>
            <a:pPr>
              <a:defRPr/>
            </a:pPr>
            <a:r>
              <a:rPr lang="en-US" altLang="ko-KR" sz="1477" dirty="0"/>
              <a:t>Location management, Service exposure, Billing, Identity management, Service </a:t>
            </a:r>
          </a:p>
          <a:p>
            <a:pPr>
              <a:defRPr/>
            </a:pPr>
            <a:r>
              <a:rPr lang="en-US" altLang="ko-KR" sz="1477" dirty="0"/>
              <a:t>Support functions</a:t>
            </a:r>
            <a:endParaRPr lang="ko-KR" altLang="en-US" sz="1477" dirty="0"/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5917223" y="4185139"/>
            <a:ext cx="2593731" cy="553915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 anchorCtr="1"/>
          <a:lstStyle/>
          <a:p>
            <a:pPr>
              <a:defRPr/>
            </a:pPr>
            <a:r>
              <a:rPr lang="en-US" altLang="ko-KR" sz="1477" dirty="0"/>
              <a:t>Local resource management, Public cloud interaction</a:t>
            </a:r>
            <a:endParaRPr lang="ko-KR" altLang="en-US" sz="1477" dirty="0"/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917223" y="4897316"/>
            <a:ext cx="2593731" cy="5539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 anchorCtr="1"/>
          <a:lstStyle/>
          <a:p>
            <a:pPr>
              <a:defRPr/>
            </a:pPr>
            <a:r>
              <a:rPr lang="en-US" altLang="ko-KR" sz="1477" dirty="0"/>
              <a:t>Resource exposure, </a:t>
            </a:r>
          </a:p>
          <a:p>
            <a:pPr>
              <a:defRPr/>
            </a:pPr>
            <a:r>
              <a:rPr lang="en-US" altLang="ko-KR" sz="1477" dirty="0"/>
              <a:t>Resource Request </a:t>
            </a:r>
            <a:endParaRPr lang="ko-KR" altLang="en-US" sz="1477" dirty="0"/>
          </a:p>
        </p:txBody>
      </p:sp>
      <p:sp>
        <p:nvSpPr>
          <p:cNvPr id="8" name="오른쪽 화살표 7"/>
          <p:cNvSpPr/>
          <p:nvPr/>
        </p:nvSpPr>
        <p:spPr bwMode="auto">
          <a:xfrm>
            <a:off x="5486400" y="2391508"/>
            <a:ext cx="369277" cy="2664069"/>
          </a:xfrm>
          <a:prstGeom prst="rightArrow">
            <a:avLst/>
          </a:prstGeom>
          <a:solidFill>
            <a:srgbClr val="C1E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1662"/>
          </a:p>
        </p:txBody>
      </p:sp>
    </p:spTree>
    <p:extLst>
      <p:ext uri="{BB962C8B-B14F-4D97-AF65-F5344CB8AC3E}">
        <p14:creationId xmlns:p14="http://schemas.microsoft.com/office/powerpoint/2010/main" val="25227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Challenges for future standardization</a:t>
            </a:r>
            <a:endParaRPr lang="ko-KR" altLang="en-US" smtClean="0"/>
          </a:p>
        </p:txBody>
      </p:sp>
      <p:sp>
        <p:nvSpPr>
          <p:cNvPr id="23555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altLang="ko-KR" dirty="0"/>
              <a:t>Technical </a:t>
            </a:r>
            <a:r>
              <a:rPr lang="en-US" altLang="ko-KR" dirty="0" smtClean="0"/>
              <a:t>consideration </a:t>
            </a:r>
            <a:r>
              <a:rPr lang="en-US" altLang="ko-KR" dirty="0"/>
              <a:t>for </a:t>
            </a:r>
            <a:r>
              <a:rPr lang="en-US" altLang="ko-KR" dirty="0" smtClean="0"/>
              <a:t>standardization</a:t>
            </a:r>
          </a:p>
          <a:p>
            <a:pPr lvl="1">
              <a:defRPr/>
            </a:pPr>
            <a:r>
              <a:rPr lang="en-US" altLang="ko-KR" dirty="0" smtClean="0"/>
              <a:t>Object naming</a:t>
            </a:r>
          </a:p>
          <a:p>
            <a:pPr lvl="1">
              <a:defRPr/>
            </a:pPr>
            <a:r>
              <a:rPr lang="en-US" altLang="ko-KR" dirty="0" smtClean="0"/>
              <a:t>Virtualization</a:t>
            </a:r>
          </a:p>
          <a:p>
            <a:pPr lvl="1">
              <a:defRPr/>
            </a:pPr>
            <a:r>
              <a:rPr lang="en-US" altLang="ko-KR" dirty="0" smtClean="0"/>
              <a:t>Inter-clouds</a:t>
            </a:r>
          </a:p>
          <a:p>
            <a:pPr lvl="1">
              <a:defRPr/>
            </a:pPr>
            <a:r>
              <a:rPr lang="en-US" altLang="ko-KR" dirty="0" smtClean="0"/>
              <a:t>Distributed clouds (edge clouds)</a:t>
            </a:r>
          </a:p>
          <a:p>
            <a:pPr lvl="1">
              <a:defRPr/>
            </a:pPr>
            <a:r>
              <a:rPr lang="en-US" altLang="ko-KR" dirty="0" smtClean="0"/>
              <a:t>Security</a:t>
            </a:r>
          </a:p>
          <a:p>
            <a:pPr lvl="1">
              <a:defRPr/>
            </a:pPr>
            <a:r>
              <a:rPr lang="en-US" altLang="ko-KR" dirty="0" smtClean="0"/>
              <a:t>Geo-distribution</a:t>
            </a:r>
          </a:p>
          <a:p>
            <a:pPr lvl="1">
              <a:defRPr/>
            </a:pPr>
            <a:r>
              <a:rPr lang="en-US" altLang="ko-KR" dirty="0" smtClean="0"/>
              <a:t>Mobility considering mobile objects</a:t>
            </a:r>
          </a:p>
          <a:p>
            <a:pPr lvl="1">
              <a:defRPr/>
            </a:pPr>
            <a:r>
              <a:rPr lang="en-US" altLang="ko-KR" dirty="0" smtClean="0"/>
              <a:t>Resource provisioning for constraint objects</a:t>
            </a:r>
          </a:p>
          <a:p>
            <a:pPr lvl="1">
              <a:defRPr/>
            </a:pPr>
            <a:r>
              <a:rPr lang="en-US" altLang="ko-KR" dirty="0" smtClean="0"/>
              <a:t>Application-awareness</a:t>
            </a:r>
          </a:p>
          <a:p>
            <a:pPr lvl="1">
              <a:defRPr/>
            </a:pPr>
            <a:r>
              <a:rPr lang="en-US" altLang="ko-KR" dirty="0"/>
              <a:t>Big </a:t>
            </a:r>
            <a:r>
              <a:rPr lang="en-US" altLang="ko-KR" dirty="0" smtClean="0"/>
              <a:t>Data considering dynamics </a:t>
            </a:r>
            <a:r>
              <a:rPr lang="en-US" altLang="ko-KR" dirty="0"/>
              <a:t>of traffic pattern</a:t>
            </a:r>
          </a:p>
          <a:p>
            <a:pPr lvl="1">
              <a:defRPr/>
            </a:pPr>
            <a:r>
              <a:rPr lang="en-US" altLang="ko-KR" dirty="0" smtClean="0"/>
              <a:t>Connected objects and interdisciplinary fusion services </a:t>
            </a:r>
          </a:p>
          <a:p>
            <a:pPr>
              <a:defRPr/>
            </a:pP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6143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Conclusion</a:t>
            </a:r>
            <a:endParaRPr lang="ko-KR" altLang="en-US" smtClean="0"/>
          </a:p>
        </p:txBody>
      </p:sp>
      <p:sp>
        <p:nvSpPr>
          <p:cNvPr id="23555" name="내용 개체 틀 2"/>
          <p:cNvSpPr>
            <a:spLocks noGrp="1"/>
          </p:cNvSpPr>
          <p:nvPr>
            <p:ph idx="1"/>
          </p:nvPr>
        </p:nvSpPr>
        <p:spPr>
          <a:xfrm>
            <a:off x="457200" y="1713972"/>
            <a:ext cx="8229600" cy="4085695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The cloud-based </a:t>
            </a:r>
            <a:r>
              <a:rPr lang="en-US" altLang="ko-KR" dirty="0" err="1" smtClean="0"/>
              <a:t>IoT</a:t>
            </a:r>
            <a:r>
              <a:rPr lang="en-US" altLang="ko-KR" dirty="0" smtClean="0"/>
              <a:t> service environment</a:t>
            </a:r>
          </a:p>
          <a:p>
            <a:pPr lvl="1"/>
            <a:r>
              <a:rPr lang="en-US" altLang="ko-KR" dirty="0" smtClean="0"/>
              <a:t>Combines the cloud computing, big data and the </a:t>
            </a:r>
            <a:r>
              <a:rPr lang="en-US" altLang="ko-KR" dirty="0" err="1" smtClean="0"/>
              <a:t>IoT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Aims to efficiently support various services using cloud and analytics technologies from different kinds of objects (e.g., devices, machines, etc.)</a:t>
            </a:r>
            <a:r>
              <a:rPr lang="en-GB" altLang="ko-KR" dirty="0" smtClean="0"/>
              <a:t>. </a:t>
            </a:r>
          </a:p>
          <a:p>
            <a:r>
              <a:rPr lang="en-US" altLang="ko-KR" dirty="0" smtClean="0"/>
              <a:t>Standardization</a:t>
            </a:r>
          </a:p>
          <a:p>
            <a:pPr lvl="1"/>
            <a:r>
              <a:rPr lang="en-US" altLang="ko-KR" dirty="0" smtClean="0"/>
              <a:t>The relevant standardization efforts for realization of the cloud-based </a:t>
            </a:r>
            <a:r>
              <a:rPr lang="en-US" altLang="ko-KR" dirty="0" err="1" smtClean="0"/>
              <a:t>IoT</a:t>
            </a:r>
            <a:r>
              <a:rPr lang="en-US" altLang="ko-KR" dirty="0" smtClean="0"/>
              <a:t> need to be accelerated with special consideration of their commercial viability.</a:t>
            </a:r>
          </a:p>
          <a:p>
            <a:pPr lvl="1"/>
            <a:r>
              <a:rPr lang="en-US" altLang="ko-KR" dirty="0" smtClean="0"/>
              <a:t>Q11/13: a new work item on “cloud-based </a:t>
            </a:r>
            <a:r>
              <a:rPr lang="en-US" altLang="ko-KR" dirty="0" err="1" smtClean="0"/>
              <a:t>IoT</a:t>
            </a:r>
            <a:r>
              <a:rPr lang="en-US" altLang="ko-KR" dirty="0" smtClean="0"/>
              <a:t>” (living list)</a:t>
            </a:r>
          </a:p>
          <a:p>
            <a:pPr lvl="2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044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Q&amp;A</a:t>
            </a:r>
            <a:endParaRPr lang="ko-KR" altLang="en-US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Thank you for your attention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3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Contents</a:t>
            </a:r>
            <a:endParaRPr lang="ko-KR" altLang="en-US" smtClean="0"/>
          </a:p>
        </p:txBody>
      </p:sp>
      <p:sp>
        <p:nvSpPr>
          <p:cNvPr id="3075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Introduction of technology trends</a:t>
            </a:r>
          </a:p>
          <a:p>
            <a:pPr lvl="1"/>
            <a:r>
              <a:rPr lang="en-US" altLang="ko-KR" dirty="0" err="1" smtClean="0"/>
              <a:t>IoT</a:t>
            </a:r>
            <a:r>
              <a:rPr lang="en-US" altLang="ko-KR" dirty="0" smtClean="0"/>
              <a:t>, Cloud Computing and Big data</a:t>
            </a:r>
          </a:p>
          <a:p>
            <a:r>
              <a:rPr lang="en-US" altLang="ko-KR" dirty="0"/>
              <a:t>Integration of </a:t>
            </a:r>
            <a:r>
              <a:rPr lang="en-US" altLang="ko-KR" dirty="0" smtClean="0"/>
              <a:t>Clouds, Big data considering </a:t>
            </a:r>
            <a:r>
              <a:rPr lang="en-US" altLang="ko-KR" dirty="0"/>
              <a:t>the </a:t>
            </a:r>
            <a:r>
              <a:rPr lang="en-US" altLang="ko-KR" dirty="0" err="1" smtClean="0"/>
              <a:t>IoT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Various examples, related activities </a:t>
            </a:r>
          </a:p>
          <a:p>
            <a:r>
              <a:rPr lang="en-US" altLang="ko-KR" dirty="0" smtClean="0"/>
              <a:t>Cloud-based Internet of Things</a:t>
            </a:r>
          </a:p>
          <a:p>
            <a:pPr lvl="1"/>
            <a:r>
              <a:rPr lang="en-US" altLang="ko-KR" dirty="0" smtClean="0"/>
              <a:t>Basic concepts</a:t>
            </a:r>
          </a:p>
          <a:p>
            <a:pPr lvl="1"/>
            <a:r>
              <a:rPr lang="en-US" altLang="ko-KR" dirty="0" smtClean="0"/>
              <a:t>Architectural views </a:t>
            </a:r>
          </a:p>
          <a:p>
            <a:r>
              <a:rPr lang="en-US" altLang="ko-KR" dirty="0" smtClean="0"/>
              <a:t>Challenges for future standardization</a:t>
            </a:r>
          </a:p>
          <a:p>
            <a:r>
              <a:rPr lang="en-US" altLang="ko-KR" dirty="0" smtClean="0"/>
              <a:t>Conclusion</a:t>
            </a:r>
          </a:p>
          <a:p>
            <a:endParaRPr lang="en-US" altLang="ko-KR" dirty="0" smtClean="0"/>
          </a:p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674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Convergence</a:t>
            </a:r>
            <a:endParaRPr lang="en-GB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0274" y="1587500"/>
            <a:ext cx="4043451" cy="38306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490" y="5494338"/>
            <a:ext cx="8359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Ovidiu</a:t>
            </a:r>
            <a:r>
              <a:rPr lang="en-US" sz="1200" dirty="0" smtClean="0"/>
              <a:t> </a:t>
            </a:r>
            <a:r>
              <a:rPr lang="en-US" sz="1200" dirty="0" err="1" smtClean="0"/>
              <a:t>Vermesan</a:t>
            </a:r>
            <a:r>
              <a:rPr lang="en-US" sz="1200" dirty="0" smtClean="0"/>
              <a:t> “Internet of Things – Converging technologies for smart environments and integrated ecosystems” </a:t>
            </a:r>
            <a:r>
              <a:rPr lang="en-US" sz="1200" dirty="0" err="1" smtClean="0"/>
              <a:t>Riverpublishers</a:t>
            </a:r>
            <a:r>
              <a:rPr lang="en-US" sz="1200" dirty="0" smtClean="0"/>
              <a:t>, 2013.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7314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 dirty="0" smtClean="0"/>
              <a:t>From stand alone PC to </a:t>
            </a:r>
            <a:r>
              <a:rPr lang="en-US" altLang="ko-KR" dirty="0"/>
              <a:t>the Cloud-based </a:t>
            </a:r>
            <a:r>
              <a:rPr lang="en-US" altLang="ko-KR" dirty="0" err="1"/>
              <a:t>IoT</a:t>
            </a:r>
            <a:endParaRPr lang="ko-KR" altLang="en-US" dirty="0"/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7285" y="1788661"/>
            <a:ext cx="5766498" cy="4116418"/>
          </a:xfrm>
          <a:noFill/>
        </p:spPr>
      </p:pic>
    </p:spTree>
    <p:extLst>
      <p:ext uri="{BB962C8B-B14F-4D97-AF65-F5344CB8AC3E}">
        <p14:creationId xmlns:p14="http://schemas.microsoft.com/office/powerpoint/2010/main" val="30522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Big Data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968500"/>
            <a:ext cx="8229600" cy="1438729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A </a:t>
            </a:r>
            <a:r>
              <a:rPr lang="en-US" altLang="ko-KR" dirty="0"/>
              <a:t>category of technologies and services where the capabilities provided to collect, store, search, share, </a:t>
            </a:r>
            <a:r>
              <a:rPr lang="en-US" altLang="ko-KR" dirty="0" smtClean="0"/>
              <a:t>analyze </a:t>
            </a:r>
            <a:r>
              <a:rPr lang="en-US" altLang="ko-KR" dirty="0"/>
              <a:t>and visualize data which have the characteristics of high-volume, high-velocity and high-variety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925289" y="4060371"/>
            <a:ext cx="1393371" cy="11647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Data Collection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775860" y="4060372"/>
            <a:ext cx="1393371" cy="11647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Data Processing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659088" y="4060370"/>
            <a:ext cx="1393371" cy="11647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Data Analysis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6531428" y="4060368"/>
            <a:ext cx="1393371" cy="11647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Data Execution</a:t>
            </a:r>
            <a:endParaRPr lang="ko-KR" altLang="en-US" b="1">
              <a:solidFill>
                <a:schemeClr val="tx1"/>
              </a:solidFill>
            </a:endParaRPr>
          </a:p>
        </p:txBody>
      </p:sp>
      <p:cxnSp>
        <p:nvCxnSpPr>
          <p:cNvPr id="10" name="직선 연결선 9"/>
          <p:cNvCxnSpPr>
            <a:stCxn id="5" idx="3"/>
            <a:endCxn id="6" idx="1"/>
          </p:cNvCxnSpPr>
          <p:nvPr/>
        </p:nvCxnSpPr>
        <p:spPr>
          <a:xfrm>
            <a:off x="2318660" y="4642757"/>
            <a:ext cx="4572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4180113" y="4642755"/>
            <a:ext cx="4572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6063338" y="4642756"/>
            <a:ext cx="4572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632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IoT &amp; Big Data</a:t>
            </a:r>
            <a:endParaRPr lang="ko-KR" altLang="en-US" smtClean="0"/>
          </a:p>
        </p:txBody>
      </p:sp>
      <p:sp>
        <p:nvSpPr>
          <p:cNvPr id="100355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Big Data is not just about volume</a:t>
            </a:r>
          </a:p>
          <a:p>
            <a:pPr lvl="1"/>
            <a:r>
              <a:rPr lang="en-US" altLang="ko-KR" dirty="0" smtClean="0"/>
              <a:t>Volume, Velocity, and Variety </a:t>
            </a:r>
          </a:p>
          <a:p>
            <a:pPr lvl="1"/>
            <a:r>
              <a:rPr lang="en-US" altLang="ko-KR" dirty="0" smtClean="0"/>
              <a:t> Geo-distribution from </a:t>
            </a:r>
            <a:r>
              <a:rPr lang="en-US" altLang="ko-KR" dirty="0" err="1" smtClean="0"/>
              <a:t>IoT</a:t>
            </a:r>
            <a:endParaRPr lang="en-US" altLang="ko-KR" dirty="0" smtClean="0"/>
          </a:p>
          <a:p>
            <a:endParaRPr lang="ko-KR" altLang="en-US" b="0" dirty="0" smtClean="0"/>
          </a:p>
          <a:p>
            <a:pPr>
              <a:defRPr/>
            </a:pPr>
            <a:r>
              <a:rPr lang="en-US" altLang="ko-KR" dirty="0" smtClean="0"/>
              <a:t>Technical aspects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Data collected and stored continues to grow exponentially</a:t>
            </a:r>
          </a:p>
          <a:p>
            <a:pPr lvl="1">
              <a:defRPr/>
            </a:pPr>
            <a:r>
              <a:rPr lang="en-US" altLang="ko-KR" dirty="0"/>
              <a:t>Data is increasingly everywhere and in many formats</a:t>
            </a:r>
          </a:p>
          <a:p>
            <a:pPr lvl="1">
              <a:defRPr/>
            </a:pPr>
            <a:r>
              <a:rPr lang="en-US" altLang="ko-KR" dirty="0"/>
              <a:t>Traditional solutions are failing under new </a:t>
            </a:r>
            <a:r>
              <a:rPr lang="en-US" altLang="ko-KR" dirty="0" smtClean="0"/>
              <a:t>requirements</a:t>
            </a:r>
          </a:p>
          <a:p>
            <a:pPr marL="457200" lvl="1" indent="0">
              <a:buNone/>
              <a:defRPr/>
            </a:pPr>
            <a:r>
              <a:rPr lang="en-US" altLang="ko-KR" dirty="0" smtClean="0">
                <a:sym typeface="Wingdings" panose="05000000000000000000" pitchFamily="2" charset="2"/>
              </a:rPr>
              <a:t> </a:t>
            </a:r>
            <a:r>
              <a:rPr lang="en-US" altLang="ko-KR" dirty="0"/>
              <a:t>Aggregate and process data </a:t>
            </a:r>
            <a:r>
              <a:rPr lang="en-US" altLang="ko-KR" dirty="0" smtClean="0"/>
              <a:t>from Things in </a:t>
            </a:r>
            <a:r>
              <a:rPr lang="en-US" altLang="ko-KR" dirty="0"/>
              <a:t>the Cloud </a:t>
            </a:r>
          </a:p>
          <a:p>
            <a:pPr marL="457200" lvl="1" indent="0">
              <a:buNone/>
              <a:defRPr/>
            </a:pPr>
            <a:endParaRPr lang="en-US" altLang="ko-KR" dirty="0"/>
          </a:p>
          <a:p>
            <a:endParaRPr lang="ko-KR" altLang="en-US" dirty="0" smtClean="0"/>
          </a:p>
        </p:txBody>
      </p:sp>
      <p:sp>
        <p:nvSpPr>
          <p:cNvPr id="100356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6815504" y="6019800"/>
            <a:ext cx="1905000" cy="4220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C46A8AD0-C9D2-4C83-8168-79300267ABE2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9200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Exciting new </a:t>
            </a:r>
            <a:r>
              <a:rPr lang="en-US" altLang="ko-KR" dirty="0" smtClean="0"/>
              <a:t>challenges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48" y="1968500"/>
            <a:ext cx="6437103" cy="383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52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 dirty="0" smtClean="0"/>
              <a:t>Vision - Interdisciplinary fusion revolution  </a:t>
            </a:r>
            <a:endParaRPr lang="ko-KR" altLang="en-US" dirty="0"/>
          </a:p>
        </p:txBody>
      </p:sp>
      <p:sp>
        <p:nvSpPr>
          <p:cNvPr id="8195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smtClean="0"/>
              <a:t>Ubiquitous connectivity</a:t>
            </a:r>
          </a:p>
          <a:p>
            <a:pPr lvl="1"/>
            <a:r>
              <a:rPr lang="en-US" altLang="ko-KR" smtClean="0"/>
              <a:t>Allowing for whenever, whoever, wherever, whatever types of communications</a:t>
            </a:r>
            <a:endParaRPr lang="ko-KR" altLang="ko-KR" smtClean="0"/>
          </a:p>
          <a:p>
            <a:r>
              <a:rPr lang="en-US" altLang="ko-KR" smtClean="0"/>
              <a:t>Pervasive reality</a:t>
            </a:r>
          </a:p>
          <a:p>
            <a:pPr lvl="1"/>
            <a:r>
              <a:rPr lang="en-US" altLang="ko-KR" smtClean="0"/>
              <a:t>For effective interface to provide connectable real world environments</a:t>
            </a:r>
            <a:endParaRPr lang="ko-KR" altLang="ko-KR" smtClean="0"/>
          </a:p>
          <a:p>
            <a:r>
              <a:rPr lang="en-US" altLang="ko-KR" smtClean="0"/>
              <a:t>Ambient intelligence</a:t>
            </a:r>
          </a:p>
          <a:p>
            <a:pPr lvl="1"/>
            <a:r>
              <a:rPr lang="en-US" altLang="ko-KR" smtClean="0"/>
              <a:t>Allowing for innovative communications and providing increased value creation.</a:t>
            </a:r>
            <a:endParaRPr lang="ko-KR" altLang="ko-KR" smtClean="0"/>
          </a:p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01844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Clouds, Big data considering the </a:t>
            </a:r>
            <a:r>
              <a:rPr lang="en-US" altLang="ko-KR" dirty="0" err="1" smtClean="0"/>
              <a:t>IoT</a:t>
            </a:r>
            <a:endParaRPr lang="ko-KR" altLang="en-US" smtClean="0"/>
          </a:p>
        </p:txBody>
      </p:sp>
      <p:sp>
        <p:nvSpPr>
          <p:cNvPr id="14339" name="내용 개체 틀 2"/>
          <p:cNvSpPr>
            <a:spLocks noGrp="1"/>
          </p:cNvSpPr>
          <p:nvPr>
            <p:ph idx="1"/>
          </p:nvPr>
        </p:nvSpPr>
        <p:spPr>
          <a:xfrm>
            <a:off x="669681" y="1603131"/>
            <a:ext cx="5527431" cy="4333143"/>
          </a:xfrm>
        </p:spPr>
        <p:txBody>
          <a:bodyPr/>
          <a:lstStyle/>
          <a:p>
            <a:r>
              <a:rPr lang="en-US" altLang="zh-CN" dirty="0" smtClean="0"/>
              <a:t>Data </a:t>
            </a:r>
            <a:r>
              <a:rPr lang="en-US" altLang="zh-CN" dirty="0" smtClean="0">
                <a:solidFill>
                  <a:srgbClr val="FF0000"/>
                </a:solidFill>
              </a:rPr>
              <a:t>stored</a:t>
            </a:r>
            <a:r>
              <a:rPr lang="en-US" altLang="zh-CN" dirty="0" smtClean="0"/>
              <a:t> in the “Cloud”</a:t>
            </a:r>
          </a:p>
          <a:p>
            <a:r>
              <a:rPr lang="en-US" altLang="zh-CN" dirty="0" smtClean="0"/>
              <a:t>Data </a:t>
            </a:r>
            <a:r>
              <a:rPr lang="en-US" altLang="zh-CN" dirty="0" smtClean="0">
                <a:solidFill>
                  <a:srgbClr val="FF0000"/>
                </a:solidFill>
              </a:rPr>
              <a:t>follows</a:t>
            </a:r>
            <a:r>
              <a:rPr lang="en-US" altLang="zh-CN" dirty="0" smtClean="0"/>
              <a:t> you &amp; your devices</a:t>
            </a:r>
          </a:p>
          <a:p>
            <a:r>
              <a:rPr lang="en-US" altLang="zh-CN" dirty="0" smtClean="0"/>
              <a:t>Data </a:t>
            </a:r>
            <a:r>
              <a:rPr lang="en-US" altLang="zh-CN" dirty="0" smtClean="0">
                <a:solidFill>
                  <a:srgbClr val="FF0000"/>
                </a:solidFill>
              </a:rPr>
              <a:t>accessible</a:t>
            </a:r>
            <a:r>
              <a:rPr lang="en-US" altLang="zh-CN" dirty="0" smtClean="0"/>
              <a:t> anywhere</a:t>
            </a:r>
          </a:p>
          <a:p>
            <a:r>
              <a:rPr lang="en-US" altLang="zh-CN" dirty="0" smtClean="0"/>
              <a:t>Data can be </a:t>
            </a:r>
            <a:r>
              <a:rPr lang="en-US" altLang="zh-CN" dirty="0" smtClean="0">
                <a:solidFill>
                  <a:srgbClr val="FF0000"/>
                </a:solidFill>
              </a:rPr>
              <a:t>shared</a:t>
            </a:r>
            <a:r>
              <a:rPr lang="en-US" altLang="zh-CN" dirty="0" smtClean="0"/>
              <a:t> with others</a:t>
            </a:r>
          </a:p>
          <a:p>
            <a:endParaRPr lang="ko-KR" altLang="en-US" dirty="0" smtClean="0"/>
          </a:p>
        </p:txBody>
      </p:sp>
      <p:sp>
        <p:nvSpPr>
          <p:cNvPr id="6" name="직사각형 5"/>
          <p:cNvSpPr/>
          <p:nvPr/>
        </p:nvSpPr>
        <p:spPr bwMode="auto">
          <a:xfrm>
            <a:off x="6371493" y="1651489"/>
            <a:ext cx="1468315" cy="427306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1662"/>
          </a:p>
        </p:txBody>
      </p:sp>
      <p:sp>
        <p:nvSpPr>
          <p:cNvPr id="14342" name="모서리가 둥근 직사각형 3"/>
          <p:cNvSpPr>
            <a:spLocks noChangeArrowheads="1"/>
          </p:cNvSpPr>
          <p:nvPr/>
        </p:nvSpPr>
        <p:spPr bwMode="auto">
          <a:xfrm>
            <a:off x="6512170" y="1756997"/>
            <a:ext cx="1204546" cy="29014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108" b="1">
                <a:solidFill>
                  <a:srgbClr val="FF0000"/>
                </a:solidFill>
              </a:rPr>
              <a:t>C</a:t>
            </a:r>
            <a:r>
              <a:rPr lang="en-US" altLang="ko-KR" sz="1108" b="1"/>
              <a:t>onvergence</a:t>
            </a:r>
            <a:endParaRPr lang="ko-KR" altLang="en-US" sz="1108" b="1"/>
          </a:p>
        </p:txBody>
      </p:sp>
      <p:sp>
        <p:nvSpPr>
          <p:cNvPr id="14343" name="모서리가 둥근 직사각형 4"/>
          <p:cNvSpPr>
            <a:spLocks noChangeArrowheads="1"/>
          </p:cNvSpPr>
          <p:nvPr/>
        </p:nvSpPr>
        <p:spPr bwMode="auto">
          <a:xfrm>
            <a:off x="6512170" y="2117482"/>
            <a:ext cx="1204546" cy="29014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108" b="1">
                <a:solidFill>
                  <a:srgbClr val="FF0000"/>
                </a:solidFill>
              </a:rPr>
              <a:t>C</a:t>
            </a:r>
            <a:r>
              <a:rPr lang="en-US" altLang="ko-KR" sz="1108" b="1"/>
              <a:t>ontents</a:t>
            </a:r>
            <a:endParaRPr lang="ko-KR" altLang="en-US" sz="1108" b="1"/>
          </a:p>
          <a:p>
            <a:endParaRPr lang="ko-KR" altLang="en-US" sz="1108" b="1"/>
          </a:p>
        </p:txBody>
      </p:sp>
      <p:cxnSp>
        <p:nvCxnSpPr>
          <p:cNvPr id="14344" name="직선 연결선 6"/>
          <p:cNvCxnSpPr>
            <a:cxnSpLocks noChangeShapeType="1"/>
            <a:stCxn id="14342" idx="2"/>
            <a:endCxn id="14343" idx="0"/>
          </p:cNvCxnSpPr>
          <p:nvPr/>
        </p:nvCxnSpPr>
        <p:spPr bwMode="auto">
          <a:xfrm rot="5400000">
            <a:off x="7080007" y="2083044"/>
            <a:ext cx="70338" cy="146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5" name="모서리가 둥근 직사각형 14"/>
          <p:cNvSpPr>
            <a:spLocks noChangeArrowheads="1"/>
          </p:cNvSpPr>
          <p:nvPr/>
        </p:nvSpPr>
        <p:spPr bwMode="auto">
          <a:xfrm>
            <a:off x="6512170" y="2477966"/>
            <a:ext cx="1204546" cy="29014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108" b="1">
                <a:solidFill>
                  <a:srgbClr val="FF0000"/>
                </a:solidFill>
              </a:rPr>
              <a:t>C</a:t>
            </a:r>
            <a:r>
              <a:rPr lang="en-US" altLang="ko-KR" sz="1108" b="1"/>
              <a:t>omputing</a:t>
            </a:r>
            <a:endParaRPr lang="ko-KR" altLang="en-US" sz="1108" b="1"/>
          </a:p>
          <a:p>
            <a:endParaRPr lang="ko-KR" altLang="en-US" sz="1108" b="1"/>
          </a:p>
        </p:txBody>
      </p:sp>
      <p:cxnSp>
        <p:nvCxnSpPr>
          <p:cNvPr id="14346" name="직선 연결선 15"/>
          <p:cNvCxnSpPr>
            <a:cxnSpLocks noChangeShapeType="1"/>
            <a:endCxn id="14345" idx="0"/>
          </p:cNvCxnSpPr>
          <p:nvPr/>
        </p:nvCxnSpPr>
        <p:spPr bwMode="auto">
          <a:xfrm rot="5400000">
            <a:off x="7080739" y="2442797"/>
            <a:ext cx="68874" cy="146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7" name="모서리가 둥근 직사각형 16"/>
          <p:cNvSpPr>
            <a:spLocks noChangeArrowheads="1"/>
          </p:cNvSpPr>
          <p:nvPr/>
        </p:nvSpPr>
        <p:spPr bwMode="auto">
          <a:xfrm>
            <a:off x="6512170" y="2838451"/>
            <a:ext cx="1204546" cy="29014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108" b="1">
                <a:solidFill>
                  <a:srgbClr val="FF0000"/>
                </a:solidFill>
              </a:rPr>
              <a:t>C</a:t>
            </a:r>
            <a:r>
              <a:rPr lang="en-US" altLang="ko-KR" sz="1108" b="1"/>
              <a:t>ommunication</a:t>
            </a:r>
            <a:endParaRPr lang="ko-KR" altLang="en-US" sz="1108" b="1"/>
          </a:p>
          <a:p>
            <a:endParaRPr lang="ko-KR" altLang="en-US" sz="1108" b="1"/>
          </a:p>
        </p:txBody>
      </p:sp>
      <p:cxnSp>
        <p:nvCxnSpPr>
          <p:cNvPr id="14348" name="직선 연결선 17"/>
          <p:cNvCxnSpPr>
            <a:cxnSpLocks noChangeShapeType="1"/>
            <a:endCxn id="14347" idx="0"/>
          </p:cNvCxnSpPr>
          <p:nvPr/>
        </p:nvCxnSpPr>
        <p:spPr bwMode="auto">
          <a:xfrm rot="5400000">
            <a:off x="7080739" y="2803282"/>
            <a:ext cx="68874" cy="146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9" name="모서리가 둥근 직사각형 18"/>
          <p:cNvSpPr>
            <a:spLocks noChangeArrowheads="1"/>
          </p:cNvSpPr>
          <p:nvPr/>
        </p:nvSpPr>
        <p:spPr bwMode="auto">
          <a:xfrm>
            <a:off x="6512170" y="3207728"/>
            <a:ext cx="1204546" cy="29014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108" b="1">
                <a:solidFill>
                  <a:srgbClr val="FF0000"/>
                </a:solidFill>
              </a:rPr>
              <a:t>C</a:t>
            </a:r>
            <a:r>
              <a:rPr lang="en-US" altLang="ko-KR" sz="1108" b="1"/>
              <a:t>onnectivity</a:t>
            </a:r>
            <a:endParaRPr lang="ko-KR" altLang="en-US" sz="1108" b="1"/>
          </a:p>
          <a:p>
            <a:endParaRPr lang="ko-KR" altLang="en-US" sz="1108" b="1"/>
          </a:p>
        </p:txBody>
      </p:sp>
      <p:cxnSp>
        <p:nvCxnSpPr>
          <p:cNvPr id="14350" name="직선 연결선 19"/>
          <p:cNvCxnSpPr>
            <a:cxnSpLocks noChangeShapeType="1"/>
            <a:endCxn id="14349" idx="0"/>
          </p:cNvCxnSpPr>
          <p:nvPr/>
        </p:nvCxnSpPr>
        <p:spPr bwMode="auto">
          <a:xfrm rot="5400000">
            <a:off x="7080739" y="3172559"/>
            <a:ext cx="68874" cy="146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1" name="모서리가 둥근 직사각형 20"/>
          <p:cNvSpPr>
            <a:spLocks noChangeArrowheads="1"/>
          </p:cNvSpPr>
          <p:nvPr/>
        </p:nvSpPr>
        <p:spPr bwMode="auto">
          <a:xfrm>
            <a:off x="6512170" y="4060582"/>
            <a:ext cx="1204546" cy="29014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108" b="1">
                <a:solidFill>
                  <a:srgbClr val="FF0000"/>
                </a:solidFill>
              </a:rPr>
              <a:t>Any</a:t>
            </a:r>
            <a:r>
              <a:rPr lang="en-US" altLang="ko-KR" sz="1108" b="1"/>
              <a:t> Time</a:t>
            </a:r>
            <a:endParaRPr lang="ko-KR" altLang="en-US" sz="1108" b="1"/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6512170" y="4421066"/>
            <a:ext cx="1204546" cy="290146"/>
          </a:xfrm>
          <a:prstGeom prst="roundRect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en-US" altLang="ko-KR" sz="1662" b="1" spc="-92" dirty="0">
                <a:solidFill>
                  <a:srgbClr val="FF0000"/>
                </a:solidFill>
              </a:rPr>
              <a:t>Any</a:t>
            </a:r>
            <a:r>
              <a:rPr lang="en-US" altLang="ko-KR" sz="1662" b="1" spc="-92" dirty="0"/>
              <a:t> Where</a:t>
            </a:r>
            <a:endParaRPr lang="ko-KR" altLang="en-US" sz="1662" b="1" spc="-92" dirty="0"/>
          </a:p>
        </p:txBody>
      </p:sp>
      <p:cxnSp>
        <p:nvCxnSpPr>
          <p:cNvPr id="14353" name="직선 연결선 22"/>
          <p:cNvCxnSpPr>
            <a:cxnSpLocks noChangeShapeType="1"/>
            <a:stCxn id="14351" idx="2"/>
            <a:endCxn id="17" idx="0"/>
          </p:cNvCxnSpPr>
          <p:nvPr/>
        </p:nvCxnSpPr>
        <p:spPr bwMode="auto">
          <a:xfrm rot="5400000">
            <a:off x="7080007" y="4386629"/>
            <a:ext cx="70338" cy="146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4" name="모서리가 둥근 직사각형 23"/>
          <p:cNvSpPr>
            <a:spLocks noChangeArrowheads="1"/>
          </p:cNvSpPr>
          <p:nvPr/>
        </p:nvSpPr>
        <p:spPr bwMode="auto">
          <a:xfrm>
            <a:off x="6512170" y="4781551"/>
            <a:ext cx="1204546" cy="29014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108" b="1">
                <a:solidFill>
                  <a:srgbClr val="FF0000"/>
                </a:solidFill>
              </a:rPr>
              <a:t>Any</a:t>
            </a:r>
            <a:r>
              <a:rPr lang="en-US" altLang="ko-KR" sz="1108" b="1"/>
              <a:t> Service</a:t>
            </a:r>
            <a:endParaRPr lang="ko-KR" altLang="en-US" sz="1108" b="1"/>
          </a:p>
        </p:txBody>
      </p:sp>
      <p:cxnSp>
        <p:nvCxnSpPr>
          <p:cNvPr id="14355" name="직선 연결선 24"/>
          <p:cNvCxnSpPr>
            <a:cxnSpLocks noChangeShapeType="1"/>
            <a:endCxn id="14354" idx="0"/>
          </p:cNvCxnSpPr>
          <p:nvPr/>
        </p:nvCxnSpPr>
        <p:spPr bwMode="auto">
          <a:xfrm rot="5400000">
            <a:off x="7080739" y="4746382"/>
            <a:ext cx="68874" cy="146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6" name="모서리가 둥근 직사각형 25"/>
          <p:cNvSpPr>
            <a:spLocks noChangeArrowheads="1"/>
          </p:cNvSpPr>
          <p:nvPr/>
        </p:nvSpPr>
        <p:spPr bwMode="auto">
          <a:xfrm>
            <a:off x="6512170" y="5142036"/>
            <a:ext cx="1204546" cy="29014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108" b="1">
                <a:solidFill>
                  <a:srgbClr val="FF0000"/>
                </a:solidFill>
              </a:rPr>
              <a:t>Any</a:t>
            </a:r>
            <a:r>
              <a:rPr lang="en-US" altLang="ko-KR" sz="1108" b="1"/>
              <a:t> Network</a:t>
            </a:r>
            <a:endParaRPr lang="ko-KR" altLang="en-US" sz="1108" b="1"/>
          </a:p>
          <a:p>
            <a:endParaRPr lang="ko-KR" altLang="en-US" sz="1108" b="1"/>
          </a:p>
        </p:txBody>
      </p:sp>
      <p:cxnSp>
        <p:nvCxnSpPr>
          <p:cNvPr id="14357" name="직선 연결선 26"/>
          <p:cNvCxnSpPr>
            <a:cxnSpLocks noChangeShapeType="1"/>
            <a:endCxn id="14356" idx="0"/>
          </p:cNvCxnSpPr>
          <p:nvPr/>
        </p:nvCxnSpPr>
        <p:spPr bwMode="auto">
          <a:xfrm rot="5400000">
            <a:off x="7080739" y="5106866"/>
            <a:ext cx="68874" cy="146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8" name="모서리가 둥근 직사각형 27"/>
          <p:cNvSpPr>
            <a:spLocks noChangeArrowheads="1"/>
          </p:cNvSpPr>
          <p:nvPr/>
        </p:nvSpPr>
        <p:spPr bwMode="auto">
          <a:xfrm>
            <a:off x="6512170" y="5511313"/>
            <a:ext cx="1204546" cy="29014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108" b="1">
                <a:solidFill>
                  <a:srgbClr val="FF0000"/>
                </a:solidFill>
              </a:rPr>
              <a:t>Any</a:t>
            </a:r>
            <a:r>
              <a:rPr lang="en-US" altLang="ko-KR" sz="1108" b="1"/>
              <a:t> Object</a:t>
            </a:r>
            <a:endParaRPr lang="ko-KR" altLang="en-US" sz="1108" b="1"/>
          </a:p>
        </p:txBody>
      </p:sp>
      <p:cxnSp>
        <p:nvCxnSpPr>
          <p:cNvPr id="14359" name="직선 연결선 28"/>
          <p:cNvCxnSpPr>
            <a:cxnSpLocks noChangeShapeType="1"/>
            <a:endCxn id="14358" idx="0"/>
          </p:cNvCxnSpPr>
          <p:nvPr/>
        </p:nvCxnSpPr>
        <p:spPr bwMode="auto">
          <a:xfrm rot="5400000">
            <a:off x="7080739" y="5476143"/>
            <a:ext cx="68874" cy="146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60" name="타원 29"/>
          <p:cNvSpPr>
            <a:spLocks noChangeArrowheads="1"/>
          </p:cNvSpPr>
          <p:nvPr/>
        </p:nvSpPr>
        <p:spPr bwMode="auto">
          <a:xfrm>
            <a:off x="6494585" y="3559420"/>
            <a:ext cx="1239715" cy="422031"/>
          </a:xfrm>
          <a:prstGeom prst="ellipse">
            <a:avLst/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292" b="1"/>
              <a:t>5C+5Any</a:t>
            </a:r>
            <a:endParaRPr lang="ko-KR" altLang="en-US" sz="1292" b="1"/>
          </a:p>
        </p:txBody>
      </p:sp>
    </p:spTree>
    <p:extLst>
      <p:ext uri="{BB962C8B-B14F-4D97-AF65-F5344CB8AC3E}">
        <p14:creationId xmlns:p14="http://schemas.microsoft.com/office/powerpoint/2010/main" val="3120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9C601628F274DB024714CA5F9B57C" ma:contentTypeVersion="1" ma:contentTypeDescription="Create a new document." ma:contentTypeScope="" ma:versionID="7523a6281febf06c3664e99369f1607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8DF3D53-20C8-4196-93AD-5264607644A3}"/>
</file>

<file path=customXml/itemProps2.xml><?xml version="1.0" encoding="utf-8"?>
<ds:datastoreItem xmlns:ds="http://schemas.openxmlformats.org/officeDocument/2006/customXml" ds:itemID="{C9357CA1-915B-4A87-900C-59B9F5C0AFA7}"/>
</file>

<file path=customXml/itemProps3.xml><?xml version="1.0" encoding="utf-8"?>
<ds:datastoreItem xmlns:ds="http://schemas.openxmlformats.org/officeDocument/2006/customXml" ds:itemID="{A2920A54-B131-4972-B1C2-2752FC398570}"/>
</file>

<file path=docProps/app.xml><?xml version="1.0" encoding="utf-8"?>
<Properties xmlns="http://schemas.openxmlformats.org/officeDocument/2006/extended-properties" xmlns:vt="http://schemas.openxmlformats.org/officeDocument/2006/docPropsVTypes">
  <TotalTime>4126</TotalTime>
  <Words>677</Words>
  <Application>Microsoft Office PowerPoint</Application>
  <PresentationFormat>화면 슬라이드 쇼(4:3)</PresentationFormat>
  <Paragraphs>148</Paragraphs>
  <Slides>16</Slides>
  <Notes>5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5" baseType="lpstr">
      <vt:lpstr>宋体</vt:lpstr>
      <vt:lpstr>돋움</vt:lpstr>
      <vt:lpstr>맑은 고딕</vt:lpstr>
      <vt:lpstr>Arial</vt:lpstr>
      <vt:lpstr>Calibri</vt:lpstr>
      <vt:lpstr>Times New Roman</vt:lpstr>
      <vt:lpstr>Wingdings</vt:lpstr>
      <vt:lpstr>Office Theme</vt:lpstr>
      <vt:lpstr>Visio</vt:lpstr>
      <vt:lpstr>3rd SG13 Regional Workshop for Africa on “ITU-T Standardization Challenges for Developing Countries Working for a Connected Africa”  (Livingstone, Zambia, 23-24 February 2015)</vt:lpstr>
      <vt:lpstr>Contents</vt:lpstr>
      <vt:lpstr>Technology Convergence</vt:lpstr>
      <vt:lpstr>From stand alone PC to the Cloud-based IoT</vt:lpstr>
      <vt:lpstr>Big Data</vt:lpstr>
      <vt:lpstr>IoT &amp; Big Data</vt:lpstr>
      <vt:lpstr>Exciting new challenges</vt:lpstr>
      <vt:lpstr>Vision - Interdisciplinary fusion revolution  </vt:lpstr>
      <vt:lpstr>Clouds, Big data considering the IoT</vt:lpstr>
      <vt:lpstr>Integration of Clouds and the IoT</vt:lpstr>
      <vt:lpstr>Key features of clouds to support the IoT</vt:lpstr>
      <vt:lpstr>A conceptual diagram for the cloud-based Internet of Things</vt:lpstr>
      <vt:lpstr>The IoT using local distributed clouds </vt:lpstr>
      <vt:lpstr>Challenges for future standardization</vt:lpstr>
      <vt:lpstr>Conclusion</vt:lpstr>
      <vt:lpstr>Q&amp;A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gmlee</cp:lastModifiedBy>
  <cp:revision>134</cp:revision>
  <cp:lastPrinted>2015-01-19T16:17:40Z</cp:lastPrinted>
  <dcterms:created xsi:type="dcterms:W3CDTF">2014-09-01T15:38:30Z</dcterms:created>
  <dcterms:modified xsi:type="dcterms:W3CDTF">2015-02-15T19:48:49Z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0x010100DA79C601628F274DB024714CA5F9B57C</vt:lpwstr>
  </property>
</Properties>
</file>