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1" r:id="rId2"/>
    <p:sldId id="304" r:id="rId3"/>
    <p:sldId id="305" r:id="rId4"/>
    <p:sldId id="306" r:id="rId5"/>
    <p:sldId id="307" r:id="rId6"/>
    <p:sldId id="346" r:id="rId7"/>
    <p:sldId id="345" r:id="rId8"/>
    <p:sldId id="342" r:id="rId9"/>
    <p:sldId id="343" r:id="rId10"/>
    <p:sldId id="344" r:id="rId11"/>
    <p:sldId id="309" r:id="rId12"/>
    <p:sldId id="334" r:id="rId13"/>
    <p:sldId id="310" r:id="rId14"/>
    <p:sldId id="311" r:id="rId15"/>
    <p:sldId id="312" r:id="rId16"/>
    <p:sldId id="313" r:id="rId17"/>
    <p:sldId id="314" r:id="rId18"/>
    <p:sldId id="315" r:id="rId19"/>
    <p:sldId id="320" r:id="rId20"/>
    <p:sldId id="321" r:id="rId21"/>
    <p:sldId id="347" r:id="rId22"/>
    <p:sldId id="350" r:id="rId23"/>
    <p:sldId id="349" r:id="rId24"/>
    <p:sldId id="325" r:id="rId25"/>
    <p:sldId id="326" r:id="rId26"/>
    <p:sldId id="329" r:id="rId27"/>
    <p:sldId id="331" r:id="rId28"/>
    <p:sldId id="337" r:id="rId29"/>
    <p:sldId id="338" r:id="rId30"/>
    <p:sldId id="339" r:id="rId31"/>
    <p:sldId id="333" r:id="rId32"/>
    <p:sldId id="348" r:id="rId33"/>
    <p:sldId id="332" r:id="rId34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draft-ietf-oauth-v2-bearer-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6000" b="1" dirty="0" smtClean="0"/>
              <a:t>IDENTITY MANAGEMENT STANDARDIZATION IN THE CLOUD COMPUTING</a:t>
            </a:r>
            <a:endParaRPr lang="en-US" sz="12800" b="1" dirty="0" smtClean="0"/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MOUNIR FERJANI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8000" b="1" dirty="0" smtClean="0"/>
              <a:t>Product Manager</a:t>
            </a:r>
            <a:r>
              <a:rPr lang="en-US" sz="9600" b="1" dirty="0" smtClean="0"/>
              <a:t>, </a:t>
            </a:r>
            <a:r>
              <a:rPr lang="en-US" sz="9600" b="1" dirty="0" err="1" smtClean="0"/>
              <a:t>Huawei</a:t>
            </a:r>
            <a:r>
              <a:rPr lang="en-US" sz="9600" b="1" dirty="0" smtClean="0"/>
              <a:t> Technologies  </a:t>
            </a:r>
          </a:p>
          <a:p>
            <a:pPr marL="0" indent="0" algn="ctr">
              <a:buNone/>
            </a:pPr>
            <a:r>
              <a:rPr lang="en-US" sz="7200" b="1" i="1" u="sng" dirty="0" smtClean="0"/>
              <a:t>mounir.ferjani@huawei.com</a:t>
            </a:r>
            <a:endParaRPr lang="en-US" sz="7200" b="1" i="1" u="sng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77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00" y="4910596"/>
            <a:ext cx="909184" cy="91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1" descr="http://t3.gstatic.com/images?q=tbn:ANd9GcQF1RQ5___-Gbg87cxhuGFDSAgOwjWUqdmSU54o4qxflZqGNBS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872" y="4825389"/>
            <a:ext cx="1355077" cy="10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2756" y="1968500"/>
            <a:ext cx="2577947" cy="1200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Assertion ID</a:t>
            </a:r>
          </a:p>
          <a:p>
            <a:pPr algn="ctr"/>
            <a:r>
              <a:rPr lang="en-US" dirty="0" smtClean="0"/>
              <a:t>Issue Instant</a:t>
            </a:r>
          </a:p>
          <a:p>
            <a:pPr algn="ctr"/>
            <a:r>
              <a:rPr lang="en-US" dirty="0" smtClean="0"/>
              <a:t>Issuer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53778" y="3361980"/>
            <a:ext cx="2577947" cy="1200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</a:t>
            </a:r>
          </a:p>
          <a:p>
            <a:pPr algn="ctr"/>
            <a:r>
              <a:rPr lang="en-US" dirty="0" smtClean="0"/>
              <a:t>Asserted Attributes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82756" y="3361980"/>
            <a:ext cx="2577947" cy="1200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Before</a:t>
            </a:r>
          </a:p>
          <a:p>
            <a:pPr algn="ctr"/>
            <a:r>
              <a:rPr lang="en-US" dirty="0" smtClean="0"/>
              <a:t>Not After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53778" y="1968500"/>
            <a:ext cx="2577947" cy="1200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Subject (user identity)</a:t>
            </a:r>
          </a:p>
          <a:p>
            <a:pPr algn="ctr"/>
            <a:r>
              <a:rPr lang="en-US" dirty="0" smtClean="0"/>
              <a:t>Authentication instant</a:t>
            </a:r>
          </a:p>
          <a:p>
            <a:pPr algn="ctr"/>
            <a:r>
              <a:rPr lang="en-US" dirty="0" smtClean="0"/>
              <a:t>Authentication mechanism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50824" y="4781320"/>
            <a:ext cx="3161841" cy="5728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Signature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00839" y="1713972"/>
            <a:ext cx="6786390" cy="4085695"/>
          </a:xfrm>
          <a:prstGeom prst="rect">
            <a:avLst/>
          </a:prstGeom>
          <a:solidFill>
            <a:schemeClr val="bg1">
              <a:alpha val="0"/>
            </a:schemeClr>
          </a:solidFill>
          <a:ln w="635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Directory services : </a:t>
            </a:r>
          </a:p>
          <a:p>
            <a:pPr lvl="1"/>
            <a:r>
              <a:rPr lang="en-US" dirty="0" smtClean="0"/>
              <a:t>AD, LDAP, RADIUS</a:t>
            </a:r>
          </a:p>
          <a:p>
            <a:r>
              <a:rPr lang="en-US" dirty="0" smtClean="0"/>
              <a:t>Identity providers </a:t>
            </a:r>
          </a:p>
          <a:p>
            <a:pPr lvl="1"/>
            <a:r>
              <a:rPr lang="en-US" dirty="0" smtClean="0"/>
              <a:t>PKI</a:t>
            </a:r>
          </a:p>
          <a:p>
            <a:pPr lvl="1"/>
            <a:r>
              <a:rPr lang="en-US" dirty="0" smtClean="0"/>
              <a:t>SAML : exchange ID via web XML</a:t>
            </a:r>
          </a:p>
          <a:p>
            <a:r>
              <a:rPr lang="en-US" dirty="0" err="1" smtClean="0"/>
              <a:t>OpenID</a:t>
            </a:r>
            <a:endParaRPr lang="en-US" dirty="0" smtClean="0"/>
          </a:p>
          <a:p>
            <a:pPr lvl="1"/>
            <a:r>
              <a:rPr lang="en-US" dirty="0" smtClean="0"/>
              <a:t>RP : Relying parties</a:t>
            </a:r>
          </a:p>
          <a:p>
            <a:r>
              <a:rPr lang="en-US" dirty="0" smtClean="0"/>
              <a:t>WS security : SOAP extension</a:t>
            </a:r>
          </a:p>
          <a:p>
            <a:r>
              <a:rPr lang="en-US" dirty="0" err="1" smtClean="0"/>
              <a:t>Oauth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57"/>
            <a:ext cx="8229600" cy="1143000"/>
          </a:xfrm>
        </p:spPr>
        <p:txBody>
          <a:bodyPr/>
          <a:lstStyle/>
          <a:p>
            <a:r>
              <a:rPr lang="en-US" dirty="0" smtClean="0"/>
              <a:t>Identity Provisioning History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4738" y="1134737"/>
            <a:ext cx="6951644" cy="431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Paradigm for enabling network access to a scalable and elastic pool of shareable physical or virtual resources with self-service provisioning and administration on-demand</a:t>
            </a:r>
          </a:p>
          <a:p>
            <a:pPr lvl="1"/>
            <a:r>
              <a:rPr lang="en-US" sz="2400" dirty="0" smtClean="0"/>
              <a:t>NOTE – Examples of resources include servers, operating systems, networks, software, applications, and storage equipment.</a:t>
            </a:r>
          </a:p>
          <a:p>
            <a:pPr lvl="6"/>
            <a:r>
              <a:rPr lang="en-US" dirty="0" smtClean="0">
                <a:solidFill>
                  <a:srgbClr val="C00000"/>
                </a:solidFill>
              </a:rPr>
              <a:t>ISO/IEC 17788 | Recommendation ITU-T Y.3500</a:t>
            </a:r>
            <a:endParaRPr lang="en-US" i="1" u="sng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93FA-7AB7-4AFC-91EB-C48EE393624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On-demand self-service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93FA-7AB7-4AFC-91EB-C48EE39362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User Ownership change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CSP has a multitenant cloud platform</a:t>
            </a:r>
          </a:p>
          <a:p>
            <a:r>
              <a:rPr lang="en-US" dirty="0" smtClean="0"/>
              <a:t>User 1 and user 2 belong to enterprise</a:t>
            </a:r>
          </a:p>
          <a:p>
            <a:r>
              <a:rPr lang="en-US" dirty="0" smtClean="0"/>
              <a:t>Enterprise is tenant</a:t>
            </a:r>
          </a:p>
          <a:p>
            <a:r>
              <a:rPr lang="en-US" dirty="0" smtClean="0"/>
              <a:t>Enterprise is customer of CSP</a:t>
            </a:r>
          </a:p>
          <a:p>
            <a:r>
              <a:rPr lang="en-US" dirty="0" smtClean="0"/>
              <a:t>User1 and user 2 are entitled with different identities to access subjects (files)</a:t>
            </a:r>
          </a:p>
          <a:p>
            <a:r>
              <a:rPr lang="en-US" dirty="0"/>
              <a:t>I</a:t>
            </a:r>
            <a:r>
              <a:rPr lang="en-US" dirty="0" smtClean="0"/>
              <a:t>f user 1 leaves enterprise, enterprise will ask CSP to change identity ownership to user 2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73296" y="4560982"/>
            <a:ext cx="6610113" cy="1238685"/>
            <a:chOff x="655503" y="2589136"/>
            <a:chExt cx="6610113" cy="20599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6789" y="2589136"/>
              <a:ext cx="2880288" cy="205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503" y="3498569"/>
              <a:ext cx="1132964" cy="115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9612" y="3584166"/>
              <a:ext cx="906004" cy="1064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hape 7"/>
            <p:cNvCxnSpPr>
              <a:stCxn id="6" idx="0"/>
            </p:cNvCxnSpPr>
            <p:nvPr/>
          </p:nvCxnSpPr>
          <p:spPr>
            <a:xfrm rot="16200000" flipH="1">
              <a:off x="3856728" y="863825"/>
              <a:ext cx="85597" cy="5355085"/>
            </a:xfrm>
            <a:prstGeom prst="curvedConnector4">
              <a:avLst>
                <a:gd name="adj1" fmla="val -267065"/>
                <a:gd name="adj2" fmla="val 5528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User Ownership change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/>
          <a:lstStyle/>
          <a:p>
            <a:r>
              <a:rPr lang="en-US" dirty="0" smtClean="0"/>
              <a:t>Requirements : </a:t>
            </a:r>
          </a:p>
          <a:p>
            <a:pPr lvl="1"/>
            <a:r>
              <a:rPr lang="en-US" dirty="0" smtClean="0"/>
              <a:t>Secure communication protocols between tenant and CSPs</a:t>
            </a:r>
          </a:p>
          <a:p>
            <a:pPr lvl="1"/>
            <a:r>
              <a:rPr lang="en-US" dirty="0" smtClean="0"/>
              <a:t>CSP can enforce identity change</a:t>
            </a:r>
          </a:p>
          <a:p>
            <a:pPr lvl="1"/>
            <a:r>
              <a:rPr lang="en-US" dirty="0" smtClean="0"/>
              <a:t>Secure log of all identity change </a:t>
            </a:r>
            <a:r>
              <a:rPr lang="en-US" dirty="0" err="1" smtClean="0"/>
              <a:t>availabe</a:t>
            </a:r>
            <a:r>
              <a:rPr lang="en-US" dirty="0" smtClean="0"/>
              <a:t> for auditing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73296" y="4560982"/>
            <a:ext cx="6610113" cy="1238685"/>
            <a:chOff x="655503" y="2589136"/>
            <a:chExt cx="6610113" cy="20599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6789" y="2589136"/>
              <a:ext cx="2880288" cy="205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503" y="3498569"/>
              <a:ext cx="1132964" cy="115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9612" y="3584166"/>
              <a:ext cx="906004" cy="1064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hape 7"/>
            <p:cNvCxnSpPr>
              <a:stCxn id="6" idx="0"/>
            </p:cNvCxnSpPr>
            <p:nvPr/>
          </p:nvCxnSpPr>
          <p:spPr>
            <a:xfrm rot="16200000" flipH="1">
              <a:off x="3856728" y="863825"/>
              <a:ext cx="85597" cy="5355085"/>
            </a:xfrm>
            <a:prstGeom prst="curvedConnector4">
              <a:avLst>
                <a:gd name="adj1" fmla="val -267065"/>
                <a:gd name="adj2" fmla="val 5528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the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Enterprise is customer of CSP1 and  has app 1 managing identity information. </a:t>
            </a:r>
          </a:p>
          <a:p>
            <a:r>
              <a:rPr lang="en-US" dirty="0" smtClean="0"/>
              <a:t>Enterprise becomes customer of CSP2 and  has app 2 managing identity information.</a:t>
            </a:r>
          </a:p>
          <a:p>
            <a:r>
              <a:rPr lang="en-US" dirty="0" smtClean="0"/>
              <a:t>Applications and CSP providers support the same identity format&amp; protocol standard</a:t>
            </a:r>
          </a:p>
          <a:p>
            <a:pPr lvl="1"/>
            <a:r>
              <a:rPr lang="en-US" dirty="0" smtClean="0"/>
              <a:t>Format of identity</a:t>
            </a:r>
          </a:p>
          <a:p>
            <a:pPr lvl="1"/>
            <a:r>
              <a:rPr lang="en-US" dirty="0" smtClean="0"/>
              <a:t>Protocol for managing identities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Identity federation between cloud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User has an account with application hosted by a CSP1.</a:t>
            </a:r>
          </a:p>
          <a:p>
            <a:r>
              <a:rPr lang="en-US" dirty="0" smtClean="0"/>
              <a:t>User requests a service from an application running on CSP2 relying on user's authentication by CSP1 and using identity information provided by CSP1</a:t>
            </a:r>
          </a:p>
          <a:p>
            <a:r>
              <a:rPr lang="en-US" dirty="0" smtClean="0"/>
              <a:t>Trust model establishment between CSPs : </a:t>
            </a:r>
          </a:p>
          <a:p>
            <a:pPr lvl="1"/>
            <a:r>
              <a:rPr lang="en-US" dirty="0" smtClean="0"/>
              <a:t>How to securely provide identity information (protocol)</a:t>
            </a:r>
          </a:p>
          <a:p>
            <a:pPr lvl="1"/>
            <a:r>
              <a:rPr lang="en-US" dirty="0" smtClean="0"/>
              <a:t>How to verify received identity information</a:t>
            </a:r>
          </a:p>
          <a:p>
            <a:pPr lvl="1"/>
            <a:r>
              <a:rPr lang="en-US" dirty="0" smtClean="0"/>
              <a:t>How to process the identity information received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Cloud Identity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SCIM group : System for Cross-domain Identity Management</a:t>
            </a:r>
          </a:p>
          <a:p>
            <a:pPr lvl="1"/>
            <a:r>
              <a:rPr lang="en-US" dirty="0" smtClean="0"/>
              <a:t>Standardize methods for creating, reading, searching, modifying, and deleting user identities and identity-related objects across administrative domains, with the goal of simplifying common tasks related to user identity management in services and applications.</a:t>
            </a:r>
          </a:p>
          <a:p>
            <a:pPr lvl="1"/>
            <a:r>
              <a:rPr lang="en-US" dirty="0" smtClean="0"/>
              <a:t>SCIM 1.0.</a:t>
            </a:r>
          </a:p>
          <a:p>
            <a:pPr lvl="1"/>
            <a:r>
              <a:rPr lang="en-US" dirty="0" smtClean="0"/>
              <a:t>Protocol : </a:t>
            </a:r>
            <a:r>
              <a:rPr lang="en-US" b="1" dirty="0" smtClean="0">
                <a:solidFill>
                  <a:srgbClr val="C00000"/>
                </a:solidFill>
              </a:rPr>
              <a:t>draft-ietf-scim-api-15</a:t>
            </a:r>
          </a:p>
          <a:p>
            <a:pPr lvl="1"/>
            <a:r>
              <a:rPr lang="en-US" dirty="0" smtClean="0"/>
              <a:t>Schema : </a:t>
            </a:r>
            <a:r>
              <a:rPr lang="en-US" b="1" dirty="0" smtClean="0">
                <a:solidFill>
                  <a:srgbClr val="C00000"/>
                </a:solidFill>
              </a:rPr>
              <a:t>draft-ietf-scim-core-schema-15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Access Control </a:t>
            </a:r>
          </a:p>
          <a:p>
            <a:r>
              <a:rPr lang="en-US" dirty="0" smtClean="0"/>
              <a:t>Identity paradigm  </a:t>
            </a:r>
          </a:p>
          <a:p>
            <a:r>
              <a:rPr lang="en-US" dirty="0" smtClean="0"/>
              <a:t>Cloud identity management Scenarios </a:t>
            </a:r>
          </a:p>
          <a:p>
            <a:r>
              <a:rPr lang="en-US" dirty="0" smtClean="0"/>
              <a:t>Use Cases and Challenges for identity standardization</a:t>
            </a:r>
          </a:p>
          <a:p>
            <a:r>
              <a:rPr lang="en-US" dirty="0" smtClean="0"/>
              <a:t>SCIM core Schema </a:t>
            </a:r>
          </a:p>
          <a:p>
            <a:r>
              <a:rPr lang="en-US" dirty="0" smtClean="0"/>
              <a:t>SCIM Protocols</a:t>
            </a:r>
          </a:p>
          <a:p>
            <a:r>
              <a:rPr lang="en-US" dirty="0" smtClean="0"/>
              <a:t>Shortcomings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SCIM schema provides a minimal core schema for representing users and groups (resources)</a:t>
            </a:r>
          </a:p>
          <a:p>
            <a:r>
              <a:rPr lang="en-US" dirty="0" smtClean="0"/>
              <a:t>Resource is a collection of attributes identified by one or more schemas.</a:t>
            </a:r>
          </a:p>
          <a:p>
            <a:r>
              <a:rPr lang="en-US" dirty="0" smtClean="0"/>
              <a:t>Minimally, an attribute consists of the attribute name and at least one simple or complex value either of which may be multi- valued. </a:t>
            </a:r>
          </a:p>
          <a:p>
            <a:r>
              <a:rPr lang="en-US" dirty="0" smtClean="0"/>
              <a:t>For each attribute, SCIM schema defines the data type, plurality, mutability, and other distinguishing features of an attribute.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2" y="267159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9484" y="1410159"/>
            <a:ext cx="6731306" cy="441776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">
            <a:bevelT w="2286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40665" y="1729643"/>
            <a:ext cx="5277080" cy="6940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 Type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16793" y="2554080"/>
            <a:ext cx="5277080" cy="6940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Schema Attribute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03938" y="3356483"/>
            <a:ext cx="5277080" cy="6940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Common Attributes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02100" y="4147869"/>
            <a:ext cx="5277080" cy="6940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Core Attributes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89245" y="4939255"/>
            <a:ext cx="5277080" cy="69406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Extended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9484" y="1553379"/>
            <a:ext cx="6731306" cy="441776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">
            <a:bevelT w="2286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40665" y="2126255"/>
            <a:ext cx="5277080" cy="355845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34728" y="2853358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21873" y="3358302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4594" y="2406924"/>
            <a:ext cx="15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Resource 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1052" y="3874263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Endpoint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40231" y="4379207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18197" y="4885989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SchemaExtensions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2348" y="1688981"/>
            <a:ext cx="11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Resource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Attributes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9484" y="1553379"/>
            <a:ext cx="6731306" cy="441776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">
            <a:bevelT w="2286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40665" y="2126255"/>
            <a:ext cx="5277080" cy="355845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34728" y="2875392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21873" y="3380336"/>
            <a:ext cx="3800819" cy="4186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3883" y="2406924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Common 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1052" y="3896297"/>
            <a:ext cx="3800819" cy="163417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2348" y="1688981"/>
            <a:ext cx="11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</a:rPr>
              <a:t>Resource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88116" y="4109292"/>
            <a:ext cx="1024568" cy="42965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296578" y="4109292"/>
            <a:ext cx="1782924" cy="42965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 modified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675261" y="4746440"/>
            <a:ext cx="1024568" cy="42965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682171" y="4961268"/>
            <a:ext cx="1024568" cy="42965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resource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 attributes : </a:t>
            </a:r>
          </a:p>
          <a:p>
            <a:pPr lvl="1"/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Name </a:t>
            </a:r>
          </a:p>
          <a:p>
            <a:pPr lvl="1"/>
            <a:r>
              <a:rPr lang="en-US" dirty="0" smtClean="0"/>
              <a:t>Display name</a:t>
            </a:r>
          </a:p>
          <a:p>
            <a:pPr lvl="1"/>
            <a:r>
              <a:rPr lang="en-US" dirty="0" smtClean="0"/>
              <a:t>Nick name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err="1" smtClean="0"/>
              <a:t>Timezone</a:t>
            </a:r>
            <a:endParaRPr lang="en-US" dirty="0" smtClean="0"/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Password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91499" y="1447800"/>
            <a:ext cx="5095301" cy="4314022"/>
          </a:xfrm>
          <a:prstGeom prst="rect">
            <a:avLst/>
          </a:prstGeom>
          <a:noFill/>
          <a:ln w="508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052" y="1489230"/>
            <a:ext cx="5038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&amp; Group resource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 </a:t>
            </a:r>
          </a:p>
          <a:p>
            <a:pPr lvl="1"/>
            <a:r>
              <a:rPr lang="en-US" dirty="0" smtClean="0"/>
              <a:t>Multi-valued attributes </a:t>
            </a:r>
          </a:p>
          <a:p>
            <a:pPr lvl="2"/>
            <a:r>
              <a:rPr lang="en-US" dirty="0" smtClean="0"/>
              <a:t>Emails</a:t>
            </a:r>
          </a:p>
          <a:p>
            <a:pPr lvl="2"/>
            <a:r>
              <a:rPr lang="en-US" dirty="0" smtClean="0"/>
              <a:t>Phone numbers</a:t>
            </a:r>
          </a:p>
          <a:p>
            <a:pPr lvl="2"/>
            <a:r>
              <a:rPr lang="en-US" dirty="0" smtClean="0"/>
              <a:t>Addresses</a:t>
            </a:r>
          </a:p>
          <a:p>
            <a:pPr lvl="2"/>
            <a:r>
              <a:rPr lang="en-US" dirty="0" smtClean="0"/>
              <a:t>Photos</a:t>
            </a:r>
          </a:p>
          <a:p>
            <a:pPr lvl="2"/>
            <a:r>
              <a:rPr lang="en-US" dirty="0" smtClean="0"/>
              <a:t>Groups</a:t>
            </a:r>
          </a:p>
          <a:p>
            <a:pPr lvl="2"/>
            <a:r>
              <a:rPr lang="en-US" dirty="0" smtClean="0"/>
              <a:t>Entitlement</a:t>
            </a:r>
          </a:p>
          <a:p>
            <a:pPr lvl="2"/>
            <a:r>
              <a:rPr lang="en-US" dirty="0" smtClean="0"/>
              <a:t>Certificates (X509)</a:t>
            </a:r>
          </a:p>
          <a:p>
            <a:pPr lvl="2"/>
            <a:r>
              <a:rPr lang="en-US" dirty="0" smtClean="0"/>
              <a:t>Roles</a:t>
            </a:r>
          </a:p>
          <a:p>
            <a:r>
              <a:rPr lang="en-US" dirty="0" smtClean="0"/>
              <a:t>Group </a:t>
            </a:r>
          </a:p>
          <a:p>
            <a:pPr lvl="1"/>
            <a:r>
              <a:rPr lang="en-US" dirty="0" smtClean="0"/>
              <a:t>Display name</a:t>
            </a:r>
          </a:p>
          <a:p>
            <a:pPr lvl="1"/>
            <a:r>
              <a:rPr lang="en-US" dirty="0" smtClean="0"/>
              <a:t>Members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22872" y="4054207"/>
            <a:ext cx="2401677" cy="484742"/>
          </a:xfrm>
          <a:prstGeom prst="round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968500"/>
            <a:ext cx="4285561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922005" y="3855904"/>
            <a:ext cx="649994" cy="683045"/>
          </a:xfrm>
          <a:prstGeom prst="rightArrow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attributes</a:t>
            </a:r>
          </a:p>
          <a:p>
            <a:pPr lvl="1"/>
            <a:r>
              <a:rPr lang="en-US" dirty="0" err="1" smtClean="0"/>
              <a:t>documentationUrl</a:t>
            </a:r>
            <a:endParaRPr lang="en-US" dirty="0" smtClean="0"/>
          </a:p>
          <a:p>
            <a:pPr lvl="1"/>
            <a:r>
              <a:rPr lang="en-US" dirty="0" err="1" smtClean="0"/>
              <a:t>changePassword</a:t>
            </a:r>
            <a:endParaRPr lang="en-US" dirty="0" smtClean="0"/>
          </a:p>
          <a:p>
            <a:pPr lvl="1"/>
            <a:r>
              <a:rPr lang="en-US" dirty="0" err="1" smtClean="0"/>
              <a:t>authenticationSchemes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9625" y="1713972"/>
            <a:ext cx="4032174" cy="3926664"/>
          </a:xfrm>
          <a:prstGeom prst="rect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{ "schemas": [ "urn:ietf:params:scim:schemas:core:2.0:</a:t>
            </a:r>
            <a:r>
              <a:rPr lang="en-US" dirty="0" smtClean="0">
                <a:solidFill>
                  <a:srgbClr val="C00000"/>
                </a:solidFill>
              </a:rPr>
              <a:t>ServiceProviderConfig</a:t>
            </a:r>
            <a:r>
              <a:rPr lang="en-US" dirty="0" smtClean="0">
                <a:solidFill>
                  <a:srgbClr val="0070C0"/>
                </a:solidFill>
              </a:rPr>
              <a:t>" ], "</a:t>
            </a:r>
            <a:r>
              <a:rPr lang="en-US" dirty="0" err="1" smtClean="0">
                <a:solidFill>
                  <a:srgbClr val="0070C0"/>
                </a:solidFill>
              </a:rPr>
              <a:t>documentationUrl</a:t>
            </a:r>
            <a:r>
              <a:rPr lang="en-US" dirty="0" smtClean="0">
                <a:solidFill>
                  <a:srgbClr val="0070C0"/>
                </a:solidFill>
              </a:rPr>
              <a:t>":"http://example.com/help/scim.html",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……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……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"</a:t>
            </a:r>
            <a:r>
              <a:rPr lang="en-US" dirty="0" err="1" smtClean="0">
                <a:solidFill>
                  <a:srgbClr val="C00000"/>
                </a:solidFill>
              </a:rPr>
              <a:t>authenticationSchemes</a:t>
            </a:r>
            <a:r>
              <a:rPr lang="en-US" dirty="0" smtClean="0">
                <a:solidFill>
                  <a:srgbClr val="0070C0"/>
                </a:solidFill>
              </a:rPr>
              <a:t>": [ { "name": "</a:t>
            </a:r>
            <a:r>
              <a:rPr lang="en-US" dirty="0" err="1" smtClean="0">
                <a:solidFill>
                  <a:srgbClr val="0070C0"/>
                </a:solidFill>
              </a:rPr>
              <a:t>OAuth</a:t>
            </a:r>
            <a:r>
              <a:rPr lang="en-US" dirty="0" smtClean="0">
                <a:solidFill>
                  <a:srgbClr val="0070C0"/>
                </a:solidFill>
              </a:rPr>
              <a:t> Bearer Token", "description": "Authentication Scheme using the </a:t>
            </a:r>
            <a:r>
              <a:rPr lang="en-US" dirty="0" err="1" smtClean="0">
                <a:solidFill>
                  <a:srgbClr val="0070C0"/>
                </a:solidFill>
              </a:rPr>
              <a:t>OAuth</a:t>
            </a:r>
            <a:r>
              <a:rPr lang="en-US" dirty="0" smtClean="0">
                <a:solidFill>
                  <a:srgbClr val="0070C0"/>
                </a:solidFill>
              </a:rPr>
              <a:t> Bearer Token Standard", "</a:t>
            </a:r>
            <a:r>
              <a:rPr lang="en-US" dirty="0" err="1" smtClean="0">
                <a:solidFill>
                  <a:srgbClr val="0070C0"/>
                </a:solidFill>
              </a:rPr>
              <a:t>specUrl</a:t>
            </a:r>
            <a:r>
              <a:rPr lang="en-US" dirty="0" smtClean="0">
                <a:solidFill>
                  <a:srgbClr val="0070C0"/>
                </a:solidFill>
              </a:rPr>
              <a:t>": "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http://tools.ietf.org/html/draft-ietf-oauth-v2-bearer-01</a:t>
            </a:r>
            <a:r>
              <a:rPr lang="en-US" dirty="0" smtClean="0">
                <a:solidFill>
                  <a:srgbClr val="0070C0"/>
                </a:solidFill>
              </a:rPr>
              <a:t>", ……….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SCIM protocol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 API </a:t>
            </a:r>
          </a:p>
          <a:p>
            <a:pPr lvl="1"/>
            <a:r>
              <a:rPr lang="en-US" dirty="0" smtClean="0"/>
              <a:t>Create Resource</a:t>
            </a:r>
          </a:p>
          <a:p>
            <a:pPr lvl="1"/>
            <a:r>
              <a:rPr lang="en-US" dirty="0" smtClean="0"/>
              <a:t>Retrieving Resources</a:t>
            </a:r>
          </a:p>
          <a:p>
            <a:pPr lvl="1"/>
            <a:r>
              <a:rPr lang="en-US" dirty="0" smtClean="0"/>
              <a:t>Modifying Resources</a:t>
            </a:r>
          </a:p>
          <a:p>
            <a:pPr lvl="1"/>
            <a:r>
              <a:rPr lang="en-US" dirty="0" smtClean="0"/>
              <a:t>Deleting Resources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696" y="1514105"/>
            <a:ext cx="4770304" cy="41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73696" y="1514105"/>
            <a:ext cx="4616068" cy="4285562"/>
          </a:xfrm>
          <a:prstGeom prst="rect">
            <a:avLst/>
          </a:prstGeom>
          <a:noFill/>
          <a:ln w="793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CSPs need to integrate with existing systems :</a:t>
            </a:r>
          </a:p>
          <a:p>
            <a:pPr lvl="1"/>
            <a:r>
              <a:rPr lang="en-US" dirty="0" smtClean="0"/>
              <a:t>Billing</a:t>
            </a:r>
          </a:p>
          <a:p>
            <a:pPr lvl="1"/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Contract Management </a:t>
            </a:r>
          </a:p>
          <a:p>
            <a:r>
              <a:rPr lang="en-US" dirty="0" smtClean="0"/>
              <a:t>Identity formats </a:t>
            </a:r>
          </a:p>
          <a:p>
            <a:r>
              <a:rPr lang="en-US" dirty="0" smtClean="0"/>
              <a:t>Format exchange protocol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Resources provisioning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Cloud service automatic provisioning</a:t>
            </a:r>
          </a:p>
          <a:p>
            <a:r>
              <a:rPr lang="en-US" dirty="0" smtClean="0"/>
              <a:t>Workflows definition </a:t>
            </a:r>
          </a:p>
          <a:p>
            <a:pPr lvl="1"/>
            <a:r>
              <a:rPr lang="en-US" dirty="0" smtClean="0"/>
              <a:t>Automation layer manage provisioning engines</a:t>
            </a:r>
          </a:p>
          <a:p>
            <a:pPr lvl="1"/>
            <a:r>
              <a:rPr lang="en-US" dirty="0" smtClean="0"/>
              <a:t>Provisioning engines act on resources using APIs</a:t>
            </a:r>
          </a:p>
          <a:p>
            <a:r>
              <a:rPr lang="en-US" dirty="0" smtClean="0"/>
              <a:t>The need to Protection Profile for Hypervisor APIs</a:t>
            </a:r>
          </a:p>
          <a:p>
            <a:pPr lvl="1"/>
            <a:r>
              <a:rPr lang="en-US" dirty="0" smtClean="0"/>
              <a:t>Identity of objects belonging to orchestration</a:t>
            </a:r>
          </a:p>
          <a:p>
            <a:pPr lvl="1"/>
            <a:r>
              <a:rPr lang="en-US" dirty="0" smtClean="0"/>
              <a:t>Protocol for exchange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is concerned with determining the allowed activities of legitimate users, mediating every attempt by a user to access a resource in the system.</a:t>
            </a:r>
          </a:p>
          <a:p>
            <a:pPr algn="r">
              <a:buNone/>
            </a:pPr>
            <a:r>
              <a:rPr lang="en-US" b="1" i="1" u="sng" dirty="0" smtClean="0"/>
              <a:t>NIST 7316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902506"/>
            <a:ext cx="8391525" cy="10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Resources de-provisioning lifecycle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Automatic Cloud service de-provisioning 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Due to contract stopping for postpaid modes</a:t>
            </a:r>
          </a:p>
          <a:p>
            <a:pPr lvl="1"/>
            <a:r>
              <a:rPr lang="en-US" dirty="0" smtClean="0"/>
              <a:t>Due to end of validity period</a:t>
            </a:r>
          </a:p>
          <a:p>
            <a:pPr lvl="2"/>
            <a:r>
              <a:rPr lang="en-US" dirty="0" smtClean="0"/>
              <a:t>Freeze and delete</a:t>
            </a:r>
          </a:p>
          <a:p>
            <a:pPr lvl="2"/>
            <a:r>
              <a:rPr lang="en-US" dirty="0" smtClean="0"/>
              <a:t>Internal : from orchestration linked to time servers</a:t>
            </a:r>
          </a:p>
          <a:p>
            <a:r>
              <a:rPr lang="en-US" dirty="0" smtClean="0"/>
              <a:t>Auto de-provisioning request :</a:t>
            </a:r>
          </a:p>
          <a:p>
            <a:pPr lvl="1"/>
            <a:r>
              <a:rPr lang="en-US" dirty="0" smtClean="0"/>
              <a:t>Identity of time servers</a:t>
            </a:r>
          </a:p>
          <a:p>
            <a:pPr lvl="1"/>
            <a:r>
              <a:rPr lang="en-US" dirty="0" smtClean="0"/>
              <a:t>Identity of external systems (billing, …)</a:t>
            </a:r>
          </a:p>
          <a:p>
            <a:pPr lvl="1"/>
            <a:r>
              <a:rPr lang="en-US" dirty="0" smtClean="0"/>
              <a:t>Identity of objects inside de-provisioning engine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for : </a:t>
            </a:r>
          </a:p>
          <a:p>
            <a:pPr lvl="1"/>
            <a:r>
              <a:rPr lang="en-US" dirty="0" smtClean="0"/>
              <a:t>Open standards for identity and access management in the cloud</a:t>
            </a:r>
          </a:p>
          <a:p>
            <a:pPr lvl="1"/>
            <a:r>
              <a:rPr lang="en-US" dirty="0" smtClean="0"/>
              <a:t>Identity interoperability</a:t>
            </a:r>
          </a:p>
          <a:p>
            <a:pPr lvl="1"/>
            <a:r>
              <a:rPr lang="en-US" dirty="0" smtClean="0"/>
              <a:t>Identity orchestration</a:t>
            </a:r>
          </a:p>
          <a:p>
            <a:r>
              <a:rPr lang="en-US" dirty="0" smtClean="0"/>
              <a:t> Shortcomings of SCIM : </a:t>
            </a:r>
          </a:p>
          <a:p>
            <a:pPr lvl="1"/>
            <a:r>
              <a:rPr lang="en-US" dirty="0" smtClean="0"/>
              <a:t>Do not specify identity for resource pools APIs : like Hypervisor APIs (</a:t>
            </a:r>
            <a:r>
              <a:rPr lang="en-US" dirty="0" err="1" smtClean="0"/>
              <a:t>vdisk</a:t>
            </a:r>
            <a:r>
              <a:rPr lang="en-US" dirty="0" smtClean="0"/>
              <a:t> APIs, storage APIs, VM provision APIs, </a:t>
            </a:r>
            <a:r>
              <a:rPr lang="en-US" dirty="0" err="1" smtClean="0"/>
              <a:t>SaaS</a:t>
            </a:r>
            <a:r>
              <a:rPr lang="en-US" dirty="0" smtClean="0"/>
              <a:t> APIs…) </a:t>
            </a:r>
          </a:p>
          <a:p>
            <a:pPr lvl="1"/>
            <a:r>
              <a:rPr lang="en-US" dirty="0" smtClean="0"/>
              <a:t>Do not define identity for Broker APIs</a:t>
            </a:r>
          </a:p>
          <a:p>
            <a:pPr lvl="1"/>
            <a:r>
              <a:rPr lang="en-US" dirty="0" smtClean="0"/>
              <a:t>Do not define authentication mechanisms : the choice of </a:t>
            </a:r>
            <a:r>
              <a:rPr lang="en-US" i="1" dirty="0" smtClean="0"/>
              <a:t>authentication mechanism will impact interoperability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Proposals to 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a digital identity framework for the cloud computing</a:t>
            </a:r>
          </a:p>
          <a:p>
            <a:pPr lvl="1"/>
            <a:r>
              <a:rPr lang="en-US" dirty="0" smtClean="0"/>
              <a:t>Format, Protocols, APIs,  secure digital identity, interoperable digital identity</a:t>
            </a:r>
          </a:p>
          <a:p>
            <a:r>
              <a:rPr lang="en-US" dirty="0" smtClean="0"/>
              <a:t>Define minimum security requirements for the cloud identity service  (PKI, relying or third parties,…)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34" y="2610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/>
              <a:t>Q&amp;A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253"/>
            <a:ext cx="8229600" cy="1143000"/>
          </a:xfrm>
        </p:spPr>
        <p:txBody>
          <a:bodyPr/>
          <a:lstStyle/>
          <a:p>
            <a:r>
              <a:rPr lang="en-US" dirty="0" smtClean="0"/>
              <a:t>RBAC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263" y="1607078"/>
            <a:ext cx="8229600" cy="38311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Role-based policies require the identification of  roles in the system. A role is a collection of permissions to use resources appropriate to a person's job function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Least privilege : ensure users have access to only the resources they need</a:t>
            </a:r>
          </a:p>
          <a:p>
            <a:r>
              <a:rPr lang="en-US" dirty="0" smtClean="0"/>
              <a:t>automate access certification processes from start to finish to meet ongoing compliance requirements  </a:t>
            </a:r>
          </a:p>
          <a:p>
            <a:pPr lvl="1"/>
            <a:r>
              <a:rPr lang="en-US" dirty="0" smtClean="0"/>
              <a:t>Policies : separation-of-duties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9263" y="929038"/>
            <a:ext cx="8896350" cy="2688167"/>
            <a:chOff x="457200" y="3522662"/>
            <a:chExt cx="8896350" cy="2688167"/>
          </a:xfrm>
        </p:grpSpPr>
        <p:pic>
          <p:nvPicPr>
            <p:cNvPr id="5" name="Picture 4" descr="j0286464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200" y="3979862"/>
              <a:ext cx="1793875" cy="1506538"/>
            </a:xfrm>
            <a:prstGeom prst="rect">
              <a:avLst/>
            </a:prstGeom>
            <a:noFill/>
            <a:ln/>
          </p:spPr>
        </p:pic>
        <p:pic>
          <p:nvPicPr>
            <p:cNvPr id="6" name="Picture 7" descr="j0132997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65400" y="3522662"/>
              <a:ext cx="1998663" cy="1981200"/>
            </a:xfrm>
            <a:prstGeom prst="rect">
              <a:avLst/>
            </a:prstGeom>
            <a:noFill/>
            <a:ln/>
          </p:spPr>
        </p:pic>
        <p:pic>
          <p:nvPicPr>
            <p:cNvPr id="7" name="Picture 14" descr="j0316803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74000" y="3903662"/>
              <a:ext cx="812800" cy="1219200"/>
            </a:xfrm>
            <a:prstGeom prst="rect">
              <a:avLst/>
            </a:prstGeom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33400" y="5503862"/>
              <a:ext cx="14525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Developer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10033" y="5388504"/>
              <a:ext cx="126682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Budget</a:t>
              </a:r>
            </a:p>
            <a:p>
              <a:r>
                <a:rPr lang="en-US"/>
                <a:t>Manager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361237" y="5138737"/>
              <a:ext cx="199231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Help Desk </a:t>
              </a:r>
            </a:p>
            <a:p>
              <a:r>
                <a:rPr lang="en-US" dirty="0"/>
                <a:t>Representative</a:t>
              </a:r>
            </a:p>
          </p:txBody>
        </p:sp>
        <p:pic>
          <p:nvPicPr>
            <p:cNvPr id="11" name="Picture 18" descr="Click To Downloa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97562" y="3903662"/>
              <a:ext cx="1463675" cy="1463675"/>
            </a:xfrm>
            <a:prstGeom prst="rect">
              <a:avLst/>
            </a:prstGeom>
            <a:ln/>
          </p:spPr>
        </p:pic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6162674" y="5367337"/>
              <a:ext cx="11985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Director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19"/>
            <a:ext cx="8229600" cy="1143000"/>
          </a:xfrm>
        </p:spPr>
        <p:txBody>
          <a:bodyPr/>
          <a:lstStyle/>
          <a:p>
            <a:r>
              <a:rPr lang="en-US" dirty="0" smtClean="0"/>
              <a:t>ABAC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9989" y="1035585"/>
            <a:ext cx="5798505" cy="428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8495" y="2347636"/>
            <a:ext cx="223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NIST SP 800-162</a:t>
            </a:r>
            <a:endParaRPr lang="en-US" sz="24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15248" y="1344058"/>
            <a:ext cx="7227065" cy="39660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Authorization and Access control create special challenges for identity management</a:t>
            </a:r>
          </a:p>
          <a:p>
            <a:pPr algn="ctr"/>
            <a:endParaRPr lang="en-US" sz="3200" b="1" dirty="0" smtClean="0"/>
          </a:p>
          <a:p>
            <a:pPr algn="ctr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61012" y="1797050"/>
            <a:ext cx="3260993" cy="21885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The first concept of identity is a set of</a:t>
            </a:r>
          </a:p>
          <a:p>
            <a:r>
              <a:rPr lang="en-US" sz="2000" b="1" dirty="0" smtClean="0"/>
              <a:t>identifiers or attributes.</a:t>
            </a:r>
          </a:p>
          <a:p>
            <a:endParaRPr lang="en-US" dirty="0" smtClean="0"/>
          </a:p>
          <a:p>
            <a:r>
              <a:rPr lang="en-US" b="1" i="1" u="sng" dirty="0" smtClean="0"/>
              <a:t>NIST sp800-103-draft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967288" y="1725613"/>
            <a:ext cx="4176712" cy="4032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121275" y="3937001"/>
            <a:ext cx="962025" cy="3317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ID </a:t>
            </a:r>
            <a:r>
              <a:rPr lang="en-GB" sz="900" b="1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for online</a:t>
            </a:r>
          </a:p>
          <a:p>
            <a:pPr algn="ctr"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/>
                <a:cs typeface="Arial"/>
              </a:rPr>
              <a:t>banking</a:t>
            </a:r>
            <a:endParaRPr lang="en-GB" sz="9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616575" y="2432051"/>
            <a:ext cx="960438" cy="3317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ID to request certificates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22938" y="5138738"/>
            <a:ext cx="1035050" cy="3317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>
                <a:solidFill>
                  <a:schemeClr val="tx2"/>
                </a:solidFill>
                <a:latin typeface="Arial"/>
                <a:ea typeface="+mn-ea"/>
                <a:cs typeface="Arial"/>
              </a:rPr>
              <a:t>ID to purchase flights 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110538" y="4056063"/>
            <a:ext cx="960437" cy="333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>
                <a:solidFill>
                  <a:schemeClr val="tx2"/>
                </a:solidFill>
                <a:latin typeface="Arial"/>
                <a:ea typeface="+mn-ea"/>
                <a:cs typeface="Arial"/>
              </a:rPr>
              <a:t>ID for online magazines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596188" y="2557463"/>
            <a:ext cx="962025" cy="333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>
                <a:solidFill>
                  <a:schemeClr val="tx2"/>
                </a:solidFill>
                <a:latin typeface="Arial"/>
                <a:ea typeface="+mn-ea"/>
                <a:cs typeface="Arial"/>
              </a:rPr>
              <a:t>E-Commerce ID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7308850" y="5353051"/>
            <a:ext cx="960438" cy="333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>
                <a:solidFill>
                  <a:schemeClr val="tx2"/>
                </a:solidFill>
                <a:latin typeface="Arial"/>
                <a:ea typeface="+mn-ea"/>
                <a:cs typeface="Arial"/>
              </a:rPr>
              <a:t>ID for social network</a:t>
            </a:r>
          </a:p>
        </p:txBody>
      </p:sp>
      <p:pic>
        <p:nvPicPr>
          <p:cNvPr id="13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138" y="1820863"/>
            <a:ext cx="74771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4632326"/>
            <a:ext cx="9128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3189288"/>
            <a:ext cx="10318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1965326"/>
            <a:ext cx="10906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8013" y="4487863"/>
            <a:ext cx="11080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1750" y="3144838"/>
            <a:ext cx="9810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5832475" y="2973388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sp>
        <p:nvSpPr>
          <p:cNvPr id="26" name="Rectangle 25"/>
          <p:cNvSpPr/>
          <p:nvPr/>
        </p:nvSpPr>
        <p:spPr>
          <a:xfrm>
            <a:off x="115673" y="4389438"/>
            <a:ext cx="1360583" cy="1368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Identifiers Unique Identity</a:t>
            </a:r>
          </a:p>
          <a:p>
            <a:r>
              <a:rPr lang="en-US" dirty="0" smtClean="0"/>
              <a:t>(ID)</a:t>
            </a:r>
          </a:p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645198" y="4431668"/>
            <a:ext cx="1360583" cy="1368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Attributes</a:t>
            </a:r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41713" y="4431668"/>
            <a:ext cx="1360583" cy="1368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Secret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>
            <a:stCxn id="5" idx="2"/>
            <a:endCxn id="26" idx="0"/>
          </p:cNvCxnSpPr>
          <p:nvPr/>
        </p:nvCxnSpPr>
        <p:spPr>
          <a:xfrm flipH="1">
            <a:off x="795965" y="3985581"/>
            <a:ext cx="1495544" cy="403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27" idx="0"/>
          </p:cNvCxnSpPr>
          <p:nvPr/>
        </p:nvCxnSpPr>
        <p:spPr>
          <a:xfrm>
            <a:off x="2291509" y="3985581"/>
            <a:ext cx="33981" cy="44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2"/>
            <a:endCxn id="28" idx="0"/>
          </p:cNvCxnSpPr>
          <p:nvPr/>
        </p:nvCxnSpPr>
        <p:spPr>
          <a:xfrm>
            <a:off x="2291509" y="3985581"/>
            <a:ext cx="1630496" cy="446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1735" y="1713972"/>
            <a:ext cx="3765065" cy="408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7113" y="22364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4406" y="2522863"/>
            <a:ext cx="2803792" cy="261099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RightUp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Server SSL Certificates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VPN certificates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Digital signature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Encryption Certificates</a:t>
            </a:r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068198" y="3128790"/>
            <a:ext cx="1691089" cy="1123721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3514555"/>
            <a:ext cx="8229600" cy="38311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3219" y="2884842"/>
            <a:ext cx="1112704" cy="17642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684704" y="1371829"/>
            <a:ext cx="1134737" cy="11933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957" y="3259605"/>
            <a:ext cx="1134737" cy="11898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59396" y="4649118"/>
            <a:ext cx="1145754" cy="11946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4924" y="2515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1255923" y="2941504"/>
            <a:ext cx="3645998" cy="1707614"/>
          </a:xfrm>
          <a:prstGeom prst="pl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35987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20330117">
            <a:off x="1542841" y="1970350"/>
            <a:ext cx="3273420" cy="681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ID+Hash</a:t>
            </a:r>
            <a:r>
              <a:rPr lang="en-US" dirty="0" smtClean="0"/>
              <a:t>(password)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20362544">
            <a:off x="1630800" y="2493976"/>
            <a:ext cx="3488422" cy="6309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Client TGS/TGT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>
            <a:off x="2363459" y="3442964"/>
            <a:ext cx="2969351" cy="5251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TGT</a:t>
            </a:r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2363459" y="3968126"/>
            <a:ext cx="2969351" cy="4813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Client-to-server Ticket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969760">
            <a:off x="1255924" y="4649118"/>
            <a:ext cx="2544896" cy="7821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Client-to-server Ticket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4334" y="4803354"/>
            <a:ext cx="4202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Ticket = Client ID, Client network address,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Validity Period,  </a:t>
            </a:r>
            <a:r>
              <a:rPr lang="en-US" b="1" i="1" dirty="0" smtClean="0">
                <a:solidFill>
                  <a:srgbClr val="C00000"/>
                </a:solidFill>
              </a:rPr>
              <a:t>Client/Server Session Key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F6351-6E80-4991-AAC1-01BD7B4F3694}"/>
</file>

<file path=customXml/itemProps2.xml><?xml version="1.0" encoding="utf-8"?>
<ds:datastoreItem xmlns:ds="http://schemas.openxmlformats.org/officeDocument/2006/customXml" ds:itemID="{8922A6E7-C18C-4C9E-B383-9A9AFEC38A4C}"/>
</file>

<file path=customXml/itemProps3.xml><?xml version="1.0" encoding="utf-8"?>
<ds:datastoreItem xmlns:ds="http://schemas.openxmlformats.org/officeDocument/2006/customXml" ds:itemID="{E6A9CFA6-50E3-42AD-88BA-AE2966176BC4}"/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1084</Words>
  <Application>Microsoft Office PowerPoint</Application>
  <PresentationFormat>On-screen Show (4:3)</PresentationFormat>
  <Paragraphs>260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3rd SG13 Regional Workshop for Africa on “ITU-T Standardization Challenges for Developing Countries Working for a Connected Africa”  (Livingstone, Zambia, 23-24 February 2015)</vt:lpstr>
      <vt:lpstr>AGENDA</vt:lpstr>
      <vt:lpstr>Access control</vt:lpstr>
      <vt:lpstr>RBAC</vt:lpstr>
      <vt:lpstr>ABAC</vt:lpstr>
      <vt:lpstr>Slide 6</vt:lpstr>
      <vt:lpstr>Identity</vt:lpstr>
      <vt:lpstr>Certificates</vt:lpstr>
      <vt:lpstr>Kerberos</vt:lpstr>
      <vt:lpstr>SAML Assertions</vt:lpstr>
      <vt:lpstr>Identity Management</vt:lpstr>
      <vt:lpstr>Identity Provisioning History </vt:lpstr>
      <vt:lpstr>Cloud computing</vt:lpstr>
      <vt:lpstr>Characteristics </vt:lpstr>
      <vt:lpstr>Cloud User Ownership change (1)</vt:lpstr>
      <vt:lpstr>Cloud User Ownership change (2)</vt:lpstr>
      <vt:lpstr>Migration of the identities</vt:lpstr>
      <vt:lpstr>Identity federation between cloud providers</vt:lpstr>
      <vt:lpstr>Simple Cloud Identity Management</vt:lpstr>
      <vt:lpstr>Schema</vt:lpstr>
      <vt:lpstr>Resources</vt:lpstr>
      <vt:lpstr>Resource Type</vt:lpstr>
      <vt:lpstr>Common Attributes</vt:lpstr>
      <vt:lpstr>User resource schema</vt:lpstr>
      <vt:lpstr>User &amp; Group resource schema</vt:lpstr>
      <vt:lpstr>Service Provider Schema</vt:lpstr>
      <vt:lpstr>SCIM protocol API</vt:lpstr>
      <vt:lpstr>Identity synchronization</vt:lpstr>
      <vt:lpstr>Cloud Resources provisioning </vt:lpstr>
      <vt:lpstr>Cloud Resources de-provisioning lifecycle </vt:lpstr>
      <vt:lpstr>Summary </vt:lpstr>
      <vt:lpstr>Proposals to ITU</vt:lpstr>
      <vt:lpstr>Thank You  Q&amp;A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M00741299</cp:lastModifiedBy>
  <cp:revision>159</cp:revision>
  <cp:lastPrinted>2015-01-19T16:17:40Z</cp:lastPrinted>
  <dcterms:created xsi:type="dcterms:W3CDTF">2014-09-01T15:38:30Z</dcterms:created>
  <dcterms:modified xsi:type="dcterms:W3CDTF">2015-02-22T11:15:16Z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1424603668</vt:lpwstr>
  </property>
  <property fmtid="{D5CDD505-2E9C-101B-9397-08002B2CF9AE}" pid="3" name="ContentTypeId">
    <vt:lpwstr>0x010100DA79C601628F274DB024714CA5F9B57C</vt:lpwstr>
  </property>
</Properties>
</file>