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01" r:id="rId2"/>
    <p:sldId id="303" r:id="rId3"/>
    <p:sldId id="307" r:id="rId4"/>
    <p:sldId id="306" r:id="rId5"/>
    <p:sldId id="308" r:id="rId6"/>
    <p:sldId id="309" r:id="rId7"/>
    <p:sldId id="310" r:id="rId8"/>
    <p:sldId id="318" r:id="rId9"/>
    <p:sldId id="311" r:id="rId10"/>
    <p:sldId id="312" r:id="rId11"/>
    <p:sldId id="313" r:id="rId12"/>
    <p:sldId id="316" r:id="rId13"/>
    <p:sldId id="314" r:id="rId14"/>
    <p:sldId id="315" r:id="rId15"/>
    <p:sldId id="317" r:id="rId16"/>
    <p:sldId id="321" r:id="rId17"/>
    <p:sldId id="319" r:id="rId18"/>
    <p:sldId id="320" r:id="rId19"/>
    <p:sldId id="322" r:id="rId20"/>
    <p:sldId id="304" r:id="rId21"/>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88" d="100"/>
          <a:sy n="88" d="100"/>
        </p:scale>
        <p:origin x="93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2/15/2015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2/15/2015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3</a:t>
            </a:r>
            <a:r>
              <a:rPr lang="en-US" sz="2800" baseline="30000" dirty="0" smtClean="0"/>
              <a:t>rd</a:t>
            </a:r>
            <a:r>
              <a:rPr lang="en-US" sz="2800" dirty="0" smtClean="0"/>
              <a:t> SG13 Regional Workshop for Africa on “ITU-T Standardization Challenges for Developing Countries Working for a Connected Africa” </a:t>
            </a:r>
            <a:br>
              <a:rPr lang="en-US" sz="2800" dirty="0" smtClean="0"/>
            </a:br>
            <a:r>
              <a:rPr lang="en-US" sz="2400" dirty="0" smtClean="0"/>
              <a:t>(Livingstone, Zambia, 23-24 February 2015)</a:t>
            </a:r>
            <a:endParaRPr lang="en-US" sz="2400"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Standardization </a:t>
            </a:r>
            <a:r>
              <a:rPr lang="en-US" sz="16000" b="1" dirty="0"/>
              <a:t>of </a:t>
            </a:r>
            <a:r>
              <a:rPr lang="en-US" sz="16000" b="1" dirty="0" err="1"/>
              <a:t>IoT</a:t>
            </a:r>
            <a:r>
              <a:rPr lang="en-US" sz="16000" b="1" dirty="0"/>
              <a:t> Applications for Energy </a:t>
            </a:r>
            <a:r>
              <a:rPr lang="en-US" sz="16000" b="1" dirty="0" smtClean="0"/>
              <a:t>Saving</a:t>
            </a:r>
            <a:endParaRPr lang="en-US" sz="12800" b="1" dirty="0" smtClean="0"/>
          </a:p>
          <a:p>
            <a:pPr marL="0" indent="0" algn="ctr">
              <a:buNone/>
            </a:pPr>
            <a:endParaRPr lang="en-US" altLang="ko-KR" sz="12800" b="1" dirty="0" smtClean="0"/>
          </a:p>
          <a:p>
            <a:pPr marL="0" indent="0" algn="ctr">
              <a:buNone/>
            </a:pPr>
            <a:r>
              <a:rPr lang="en-US" altLang="ko-KR" sz="12800" b="1" dirty="0" smtClean="0"/>
              <a:t>Gyu </a:t>
            </a:r>
            <a:r>
              <a:rPr lang="en-US" altLang="ko-KR" sz="12800" b="1" dirty="0"/>
              <a:t>Myoung Lee,</a:t>
            </a:r>
          </a:p>
          <a:p>
            <a:pPr marL="0" indent="0" algn="ctr">
              <a:buNone/>
            </a:pPr>
            <a:r>
              <a:rPr lang="en-US" altLang="ko-KR" sz="12800" b="1" dirty="0"/>
              <a:t>Q11/13 &amp; Q16/13 Rapporteur, </a:t>
            </a:r>
          </a:p>
          <a:p>
            <a:pPr marL="0" indent="0" algn="ctr">
              <a:buNone/>
            </a:pPr>
            <a:r>
              <a:rPr lang="en-US" altLang="ko-KR" sz="12800" b="1" dirty="0"/>
              <a:t>LJMU(KAIST) &amp; gmlee@kaist.ac.kr</a:t>
            </a:r>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슬라이드 번호 개체 틀 4"/>
          <p:cNvSpPr>
            <a:spLocks noGrp="1"/>
          </p:cNvSpPr>
          <p:nvPr>
            <p:ph type="sldNum" sz="quarter" idx="12"/>
          </p:nvPr>
        </p:nvSpPr>
        <p:spPr/>
        <p:txBody>
          <a:bodyPr/>
          <a:lstStyle/>
          <a:p>
            <a:fld id="{283C63E4-F9BE-C24A-B4FF-309EB18BA564}" type="slidenum">
              <a:rPr lang="en-US" smtClean="0"/>
              <a:t>1</a:t>
            </a:fld>
            <a:endParaRPr lang="en-US"/>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GB" altLang="ko-KR" dirty="0" smtClean="0"/>
              <a:t>Y.2</a:t>
            </a:r>
            <a:r>
              <a:rPr lang="en-US" altLang="ko-KR" dirty="0" smtClean="0"/>
              <a:t>070: H</a:t>
            </a:r>
            <a:r>
              <a:rPr lang="en-GB" altLang="ko-KR" dirty="0" err="1" smtClean="0"/>
              <a:t>ome</a:t>
            </a:r>
            <a:r>
              <a:rPr lang="en-GB" altLang="ko-KR" dirty="0" smtClean="0"/>
              <a:t> energy </a:t>
            </a:r>
            <a:r>
              <a:rPr lang="en-GB" altLang="ko-KR" dirty="0"/>
              <a:t>management </a:t>
            </a:r>
            <a:r>
              <a:rPr lang="en-GB" altLang="ko-KR" dirty="0" smtClean="0"/>
              <a:t>system (HEMS)</a:t>
            </a:r>
            <a:endParaRPr lang="ko-KR" altLang="en-US"/>
          </a:p>
        </p:txBody>
      </p:sp>
      <p:sp>
        <p:nvSpPr>
          <p:cNvPr id="3" name="내용 개체 틀 2"/>
          <p:cNvSpPr>
            <a:spLocks noGrp="1"/>
          </p:cNvSpPr>
          <p:nvPr>
            <p:ph idx="1"/>
          </p:nvPr>
        </p:nvSpPr>
        <p:spPr>
          <a:xfrm>
            <a:off x="457200" y="1783438"/>
            <a:ext cx="8229600" cy="4377871"/>
          </a:xfrm>
        </p:spPr>
        <p:txBody>
          <a:bodyPr>
            <a:normAutofit fontScale="62500" lnSpcReduction="20000"/>
          </a:bodyPr>
          <a:lstStyle/>
          <a:p>
            <a:pPr hangingPunct="0"/>
            <a:r>
              <a:rPr lang="en-GB" altLang="ko-KR" dirty="0"/>
              <a:t>This Recommendation covers the followings.</a:t>
            </a:r>
            <a:endParaRPr lang="ko-KR" altLang="ko-KR"/>
          </a:p>
          <a:p>
            <a:pPr lvl="1" hangingPunct="0"/>
            <a:r>
              <a:rPr lang="en-GB" altLang="ko-KR" dirty="0"/>
              <a:t>Overview of the HN service architecture for the HEMS and the other HN services;</a:t>
            </a:r>
            <a:endParaRPr lang="ko-KR" altLang="ko-KR"/>
          </a:p>
          <a:p>
            <a:pPr lvl="1" hangingPunct="0"/>
            <a:r>
              <a:rPr lang="en-GB" altLang="ko-KR" dirty="0"/>
              <a:t>Requirements for the device, the home gateway (HGW) and the management platform (PF) in the HN service architecture as well as for the security required for the architecture;</a:t>
            </a:r>
            <a:endParaRPr lang="ko-KR" altLang="ko-KR"/>
          </a:p>
          <a:p>
            <a:pPr lvl="1" hangingPunct="0"/>
            <a:r>
              <a:rPr lang="en-GB" altLang="ko-KR" dirty="0"/>
              <a:t>Reference Architecture with four ways to connect to the devices from the HGW according to the device types; the basic device (IP based and non-IP based) and the non-basic device (connecting to the HGW directly and through the adapter);</a:t>
            </a:r>
            <a:endParaRPr lang="ko-KR" altLang="ko-KR"/>
          </a:p>
          <a:p>
            <a:pPr lvl="1" hangingPunct="0"/>
            <a:r>
              <a:rPr lang="en-GB" altLang="ko-KR" dirty="0"/>
              <a:t>Functional architecture with the entities; the device, the HGW, the management PF and the application;</a:t>
            </a:r>
            <a:endParaRPr lang="ko-KR" altLang="ko-KR"/>
          </a:p>
          <a:p>
            <a:pPr lvl="1" hangingPunct="0"/>
            <a:r>
              <a:rPr lang="en-GB" altLang="ko-KR" dirty="0"/>
              <a:t>Functional relationship with three functional categories in the functional architecture; the device operation, the application execution and the management;</a:t>
            </a:r>
            <a:endParaRPr lang="ko-KR" altLang="ko-KR"/>
          </a:p>
          <a:p>
            <a:pPr lvl="1" hangingPunct="0"/>
            <a:r>
              <a:rPr lang="en-GB" altLang="ko-KR" dirty="0"/>
              <a:t>Security model and functions for the HN services with mainly describing the HEMS</a:t>
            </a:r>
            <a:r>
              <a:rPr lang="en-GB" altLang="ko-KR" dirty="0" smtClean="0"/>
              <a:t>.</a:t>
            </a:r>
            <a:endParaRPr lang="ko-KR" altLang="en-US"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10</a:t>
            </a:fld>
            <a:endParaRPr lang="en-US"/>
          </a:p>
        </p:txBody>
      </p:sp>
    </p:spTree>
    <p:extLst>
      <p:ext uri="{BB962C8B-B14F-4D97-AF65-F5344CB8AC3E}">
        <p14:creationId xmlns:p14="http://schemas.microsoft.com/office/powerpoint/2010/main" val="166468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Home Network Service Architecture</a:t>
            </a:r>
            <a:endParaRPr lang="ko-KR" altLang="en-US"/>
          </a:p>
        </p:txBody>
      </p:sp>
      <p:pic>
        <p:nvPicPr>
          <p:cNvPr id="4" name="Picture 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3897" y="1968500"/>
            <a:ext cx="6796205" cy="3830638"/>
          </a:xfrm>
          <a:prstGeom prst="rect">
            <a:avLst/>
          </a:prstGeom>
          <a:noFill/>
          <a:ln>
            <a:noFill/>
          </a:ln>
        </p:spPr>
      </p:pic>
      <p:sp>
        <p:nvSpPr>
          <p:cNvPr id="3" name="슬라이드 번호 개체 틀 2"/>
          <p:cNvSpPr>
            <a:spLocks noGrp="1"/>
          </p:cNvSpPr>
          <p:nvPr>
            <p:ph type="sldNum" sz="quarter" idx="12"/>
          </p:nvPr>
        </p:nvSpPr>
        <p:spPr/>
        <p:txBody>
          <a:bodyPr/>
          <a:lstStyle/>
          <a:p>
            <a:fld id="{283C63E4-F9BE-C24A-B4FF-309EB18BA564}" type="slidenum">
              <a:rPr lang="en-US" smtClean="0"/>
              <a:t>11</a:t>
            </a:fld>
            <a:endParaRPr lang="en-US"/>
          </a:p>
        </p:txBody>
      </p:sp>
    </p:spTree>
    <p:extLst>
      <p:ext uri="{BB962C8B-B14F-4D97-AF65-F5344CB8AC3E}">
        <p14:creationId xmlns:p14="http://schemas.microsoft.com/office/powerpoint/2010/main" val="223940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HEMS Examples</a:t>
            </a:r>
            <a:endParaRPr lang="ko-KR" altLang="en-US"/>
          </a:p>
        </p:txBody>
      </p:sp>
      <p:pic>
        <p:nvPicPr>
          <p:cNvPr id="4" name="Picture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19298" y="1974398"/>
            <a:ext cx="6305403" cy="1944459"/>
          </a:xfrm>
          <a:prstGeom prst="rect">
            <a:avLst/>
          </a:prstGeom>
          <a:noFill/>
          <a:ln>
            <a:noFill/>
          </a:ln>
        </p:spPr>
      </p:pic>
      <p:pic>
        <p:nvPicPr>
          <p:cNvPr id="5" name="그림 4"/>
          <p:cNvPicPr>
            <a:picLocks noChangeAspect="1"/>
          </p:cNvPicPr>
          <p:nvPr/>
        </p:nvPicPr>
        <p:blipFill>
          <a:blip r:embed="rId3"/>
          <a:stretch>
            <a:fillRect/>
          </a:stretch>
        </p:blipFill>
        <p:spPr>
          <a:xfrm>
            <a:off x="1904321" y="3918857"/>
            <a:ext cx="5596613" cy="1956986"/>
          </a:xfrm>
          <a:prstGeom prst="rect">
            <a:avLst/>
          </a:prstGeom>
        </p:spPr>
      </p:pic>
      <p:sp>
        <p:nvSpPr>
          <p:cNvPr id="6" name="TextBox 5"/>
          <p:cNvSpPr txBox="1"/>
          <p:nvPr/>
        </p:nvSpPr>
        <p:spPr>
          <a:xfrm>
            <a:off x="457199" y="1545772"/>
            <a:ext cx="6411687" cy="369332"/>
          </a:xfrm>
          <a:prstGeom prst="rect">
            <a:avLst/>
          </a:prstGeom>
          <a:solidFill>
            <a:schemeClr val="accent6">
              <a:lumMod val="40000"/>
              <a:lumOff val="60000"/>
            </a:schemeClr>
          </a:solidFill>
        </p:spPr>
        <p:txBody>
          <a:bodyPr wrap="square" rtlCol="0">
            <a:spAutoFit/>
          </a:bodyPr>
          <a:lstStyle/>
          <a:p>
            <a:r>
              <a:rPr lang="en-GB" altLang="ko-KR" dirty="0" smtClean="0"/>
              <a:t>(1) Visualization </a:t>
            </a:r>
            <a:r>
              <a:rPr lang="en-GB" altLang="ko-KR" dirty="0"/>
              <a:t>of energy consumption with </a:t>
            </a:r>
            <a:r>
              <a:rPr lang="en-GB" altLang="ko-KR" dirty="0" smtClean="0"/>
              <a:t>IHD (In Home Display)</a:t>
            </a:r>
            <a:endParaRPr lang="ko-KR" altLang="en-US"/>
          </a:p>
        </p:txBody>
      </p:sp>
      <p:sp>
        <p:nvSpPr>
          <p:cNvPr id="7" name="TextBox 6"/>
          <p:cNvSpPr txBox="1"/>
          <p:nvPr/>
        </p:nvSpPr>
        <p:spPr>
          <a:xfrm>
            <a:off x="3690257" y="3940625"/>
            <a:ext cx="3940629" cy="369332"/>
          </a:xfrm>
          <a:prstGeom prst="rect">
            <a:avLst/>
          </a:prstGeom>
          <a:solidFill>
            <a:schemeClr val="accent6">
              <a:lumMod val="40000"/>
              <a:lumOff val="60000"/>
            </a:schemeClr>
          </a:solidFill>
        </p:spPr>
        <p:txBody>
          <a:bodyPr wrap="square" rtlCol="0">
            <a:spAutoFit/>
          </a:bodyPr>
          <a:lstStyle/>
          <a:p>
            <a:r>
              <a:rPr lang="en-GB" altLang="ko-KR" dirty="0" smtClean="0"/>
              <a:t>(2) Energy </a:t>
            </a:r>
            <a:r>
              <a:rPr lang="en-GB" altLang="ko-KR" dirty="0"/>
              <a:t>consumption control with </a:t>
            </a:r>
            <a:r>
              <a:rPr lang="en-GB" altLang="ko-KR" dirty="0" smtClean="0"/>
              <a:t>DR</a:t>
            </a:r>
            <a:endParaRPr lang="ko-KR" altLang="en-US"/>
          </a:p>
        </p:txBody>
      </p:sp>
      <p:sp>
        <p:nvSpPr>
          <p:cNvPr id="3" name="슬라이드 번호 개체 틀 2"/>
          <p:cNvSpPr>
            <a:spLocks noGrp="1"/>
          </p:cNvSpPr>
          <p:nvPr>
            <p:ph type="sldNum" sz="quarter" idx="12"/>
          </p:nvPr>
        </p:nvSpPr>
        <p:spPr/>
        <p:txBody>
          <a:bodyPr/>
          <a:lstStyle/>
          <a:p>
            <a:fld id="{283C63E4-F9BE-C24A-B4FF-309EB18BA564}" type="slidenum">
              <a:rPr lang="en-US" smtClean="0"/>
              <a:t>12</a:t>
            </a:fld>
            <a:endParaRPr lang="en-US"/>
          </a:p>
        </p:txBody>
      </p:sp>
    </p:spTree>
    <p:extLst>
      <p:ext uri="{BB962C8B-B14F-4D97-AF65-F5344CB8AC3E}">
        <p14:creationId xmlns:p14="http://schemas.microsoft.com/office/powerpoint/2010/main" val="412911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 architecture</a:t>
            </a:r>
            <a:endParaRPr lang="ko-KR" altLang="en-US"/>
          </a:p>
        </p:txBody>
      </p:sp>
      <p:pic>
        <p:nvPicPr>
          <p:cNvPr id="4" name="Picture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9129" y="2116804"/>
            <a:ext cx="8085742" cy="3534029"/>
          </a:xfrm>
          <a:prstGeom prst="rect">
            <a:avLst/>
          </a:prstGeom>
          <a:noFill/>
          <a:ln>
            <a:noFill/>
          </a:ln>
        </p:spPr>
      </p:pic>
      <p:sp>
        <p:nvSpPr>
          <p:cNvPr id="3" name="슬라이드 번호 개체 틀 2"/>
          <p:cNvSpPr>
            <a:spLocks noGrp="1"/>
          </p:cNvSpPr>
          <p:nvPr>
            <p:ph type="sldNum" sz="quarter" idx="12"/>
          </p:nvPr>
        </p:nvSpPr>
        <p:spPr/>
        <p:txBody>
          <a:bodyPr/>
          <a:lstStyle/>
          <a:p>
            <a:fld id="{283C63E4-F9BE-C24A-B4FF-309EB18BA564}" type="slidenum">
              <a:rPr lang="en-US" smtClean="0"/>
              <a:t>13</a:t>
            </a:fld>
            <a:endParaRPr lang="en-US"/>
          </a:p>
        </p:txBody>
      </p:sp>
    </p:spTree>
    <p:extLst>
      <p:ext uri="{BB962C8B-B14F-4D97-AF65-F5344CB8AC3E}">
        <p14:creationId xmlns:p14="http://schemas.microsoft.com/office/powerpoint/2010/main" val="117936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GB" altLang="ko-KR" dirty="0"/>
              <a:t>Functional architecture for IP based basic device</a:t>
            </a:r>
            <a:endParaRPr lang="ko-KR" altLang="en-US"/>
          </a:p>
        </p:txBody>
      </p:sp>
      <p:pic>
        <p:nvPicPr>
          <p:cNvPr id="4" name="Picture 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46998"/>
            <a:ext cx="8229600" cy="3273641"/>
          </a:xfrm>
          <a:prstGeom prst="rect">
            <a:avLst/>
          </a:prstGeom>
          <a:noFill/>
          <a:ln>
            <a:noFill/>
          </a:ln>
        </p:spPr>
      </p:pic>
      <p:sp>
        <p:nvSpPr>
          <p:cNvPr id="3" name="슬라이드 번호 개체 틀 2"/>
          <p:cNvSpPr>
            <a:spLocks noGrp="1"/>
          </p:cNvSpPr>
          <p:nvPr>
            <p:ph type="sldNum" sz="quarter" idx="12"/>
          </p:nvPr>
        </p:nvSpPr>
        <p:spPr/>
        <p:txBody>
          <a:bodyPr/>
          <a:lstStyle/>
          <a:p>
            <a:fld id="{283C63E4-F9BE-C24A-B4FF-309EB18BA564}" type="slidenum">
              <a:rPr lang="en-US" smtClean="0"/>
              <a:t>14</a:t>
            </a:fld>
            <a:endParaRPr lang="en-US"/>
          </a:p>
        </p:txBody>
      </p:sp>
    </p:spTree>
    <p:extLst>
      <p:ext uri="{BB962C8B-B14F-4D97-AF65-F5344CB8AC3E}">
        <p14:creationId xmlns:p14="http://schemas.microsoft.com/office/powerpoint/2010/main" val="249940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a:t>Y.sfem-WoO</a:t>
            </a:r>
            <a:r>
              <a:rPr lang="en-US" altLang="ko-KR" dirty="0"/>
              <a:t>: </a:t>
            </a:r>
            <a:r>
              <a:rPr lang="en-US" altLang="ko-KR" dirty="0" smtClean="0"/>
              <a:t>Web </a:t>
            </a:r>
            <a:r>
              <a:rPr lang="en-US" altLang="ko-KR" dirty="0"/>
              <a:t>of Objects for Energy Efficiency </a:t>
            </a:r>
            <a:r>
              <a:rPr lang="en-US" altLang="ko-KR" dirty="0" smtClean="0"/>
              <a:t>Management</a:t>
            </a:r>
            <a:endParaRPr lang="ko-KR" altLang="en-US"/>
          </a:p>
        </p:txBody>
      </p:sp>
      <p:sp>
        <p:nvSpPr>
          <p:cNvPr id="3" name="내용 개체 틀 2"/>
          <p:cNvSpPr>
            <a:spLocks noGrp="1"/>
          </p:cNvSpPr>
          <p:nvPr>
            <p:ph idx="1"/>
          </p:nvPr>
        </p:nvSpPr>
        <p:spPr/>
        <p:txBody>
          <a:bodyPr>
            <a:normAutofit fontScale="92500" lnSpcReduction="10000"/>
          </a:bodyPr>
          <a:lstStyle/>
          <a:p>
            <a:pPr hangingPunct="0"/>
            <a:r>
              <a:rPr lang="en-GB" altLang="ko-KR" dirty="0"/>
              <a:t>This draft Recommendation </a:t>
            </a:r>
            <a:r>
              <a:rPr lang="en-US" altLang="ko-KR" dirty="0"/>
              <a:t>identifies the service framework of </a:t>
            </a:r>
            <a:r>
              <a:rPr lang="en-US" altLang="ko-KR" dirty="0" err="1"/>
              <a:t>WoO</a:t>
            </a:r>
            <a:r>
              <a:rPr lang="en-US" altLang="ko-KR" dirty="0"/>
              <a:t> service to support the following objectives.</a:t>
            </a:r>
            <a:endParaRPr lang="ko-KR" altLang="ko-KR"/>
          </a:p>
          <a:p>
            <a:pPr lvl="1" hangingPunct="0"/>
            <a:r>
              <a:rPr lang="en-GB" altLang="ko-KR" dirty="0"/>
              <a:t>p</a:t>
            </a:r>
            <a:r>
              <a:rPr lang="en-US" altLang="ko-KR" dirty="0" err="1"/>
              <a:t>romotion</a:t>
            </a:r>
            <a:r>
              <a:rPr lang="en-US" altLang="ko-KR" dirty="0"/>
              <a:t> of quality of the response in energy/power consumption monitoring and measurement</a:t>
            </a:r>
            <a:endParaRPr lang="ko-KR" altLang="ko-KR"/>
          </a:p>
          <a:p>
            <a:pPr lvl="1" hangingPunct="0"/>
            <a:r>
              <a:rPr lang="en-US" altLang="ko-KR" dirty="0"/>
              <a:t>provision of  intelligent energy efficiency management model</a:t>
            </a:r>
            <a:endParaRPr lang="ko-KR" altLang="ko-KR"/>
          </a:p>
          <a:p>
            <a:pPr lvl="1" hangingPunct="0"/>
            <a:r>
              <a:rPr lang="en-GB" altLang="ko-KR" dirty="0"/>
              <a:t>enhancement of a manageability  in energy </a:t>
            </a:r>
            <a:r>
              <a:rPr lang="en-US" altLang="ko-KR" dirty="0"/>
              <a:t>efficiency</a:t>
            </a:r>
            <a:r>
              <a:rPr lang="en-GB" altLang="ko-KR" dirty="0"/>
              <a:t> management of building, home and factory </a:t>
            </a:r>
            <a:endParaRPr lang="ko-KR" altLang="ko-KR"/>
          </a:p>
          <a:p>
            <a:endParaRPr lang="ko-KR" altLang="en-US"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15</a:t>
            </a:fld>
            <a:endParaRPr lang="en-US"/>
          </a:p>
        </p:txBody>
      </p:sp>
    </p:spTree>
    <p:extLst>
      <p:ext uri="{BB962C8B-B14F-4D97-AF65-F5344CB8AC3E}">
        <p14:creationId xmlns:p14="http://schemas.microsoft.com/office/powerpoint/2010/main" val="342851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GB" altLang="ko-KR" dirty="0"/>
              <a:t>Creation of composite virtual object (CVO) for </a:t>
            </a:r>
            <a:r>
              <a:rPr lang="en-GB" altLang="ko-KR" dirty="0" err="1"/>
              <a:t>WoO</a:t>
            </a:r>
            <a:r>
              <a:rPr lang="en-GB" altLang="ko-KR" dirty="0"/>
              <a:t> based </a:t>
            </a:r>
            <a:r>
              <a:rPr lang="en-GB" altLang="ko-KR" dirty="0" smtClean="0"/>
              <a:t>services</a:t>
            </a:r>
            <a:endParaRPr lang="ko-KR" altLang="en-US"/>
          </a:p>
        </p:txBody>
      </p:sp>
      <p:pic>
        <p:nvPicPr>
          <p:cNvPr id="4" name="내용 개체 틀 3"/>
          <p:cNvPicPr>
            <a:picLocks noGrp="1"/>
          </p:cNvPicPr>
          <p:nvPr>
            <p:ph idx="1"/>
          </p:nvPr>
        </p:nvPicPr>
        <p:blipFill>
          <a:blip r:embed="rId2"/>
          <a:stretch>
            <a:fillRect/>
          </a:stretch>
        </p:blipFill>
        <p:spPr>
          <a:xfrm>
            <a:off x="1336238" y="1968500"/>
            <a:ext cx="6471524" cy="3830638"/>
          </a:xfrm>
          <a:prstGeom prst="rect">
            <a:avLst/>
          </a:prstGeom>
        </p:spPr>
      </p:pic>
      <p:sp>
        <p:nvSpPr>
          <p:cNvPr id="3" name="슬라이드 번호 개체 틀 2"/>
          <p:cNvSpPr>
            <a:spLocks noGrp="1"/>
          </p:cNvSpPr>
          <p:nvPr>
            <p:ph type="sldNum" sz="quarter" idx="12"/>
          </p:nvPr>
        </p:nvSpPr>
        <p:spPr/>
        <p:txBody>
          <a:bodyPr/>
          <a:lstStyle/>
          <a:p>
            <a:fld id="{283C63E4-F9BE-C24A-B4FF-309EB18BA564}" type="slidenum">
              <a:rPr lang="en-US" smtClean="0"/>
              <a:t>16</a:t>
            </a:fld>
            <a:endParaRPr lang="en-US"/>
          </a:p>
        </p:txBody>
      </p:sp>
    </p:spTree>
    <p:extLst>
      <p:ext uri="{BB962C8B-B14F-4D97-AF65-F5344CB8AC3E}">
        <p14:creationId xmlns:p14="http://schemas.microsoft.com/office/powerpoint/2010/main" val="341799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199" y="570972"/>
            <a:ext cx="8229600" cy="1143000"/>
          </a:xfrm>
        </p:spPr>
        <p:txBody>
          <a:bodyPr>
            <a:noAutofit/>
          </a:bodyPr>
          <a:lstStyle/>
          <a:p>
            <a:r>
              <a:rPr lang="en-GB" altLang="ko-KR" sz="3600" dirty="0"/>
              <a:t>Architecture model of </a:t>
            </a:r>
            <a:r>
              <a:rPr lang="en-GB" altLang="ko-KR" sz="3600" dirty="0" err="1"/>
              <a:t>WoO</a:t>
            </a:r>
            <a:r>
              <a:rPr lang="en-GB" altLang="ko-KR" sz="3600" dirty="0"/>
              <a:t> based Energy Efficiency </a:t>
            </a:r>
            <a:r>
              <a:rPr lang="en-GB" altLang="ko-KR" sz="3600" dirty="0" smtClean="0"/>
              <a:t>Management (WEEM</a:t>
            </a:r>
            <a:r>
              <a:rPr lang="en-GB" altLang="ko-KR" sz="3600" dirty="0"/>
              <a:t>)</a:t>
            </a:r>
            <a:endParaRPr lang="ko-KR" altLang="en-US" sz="3600"/>
          </a:p>
        </p:txBody>
      </p:sp>
      <p:pic>
        <p:nvPicPr>
          <p:cNvPr id="4" name="내용 개체 틀 3"/>
          <p:cNvPicPr>
            <a:picLocks noGrp="1"/>
          </p:cNvPicPr>
          <p:nvPr>
            <p:ph idx="1"/>
          </p:nvPr>
        </p:nvPicPr>
        <p:blipFill>
          <a:blip r:embed="rId2"/>
          <a:stretch>
            <a:fillRect/>
          </a:stretch>
        </p:blipFill>
        <p:spPr>
          <a:xfrm>
            <a:off x="1936785" y="1968500"/>
            <a:ext cx="5270429" cy="3830638"/>
          </a:xfrm>
          <a:prstGeom prst="rect">
            <a:avLst/>
          </a:prstGeom>
        </p:spPr>
      </p:pic>
      <p:sp>
        <p:nvSpPr>
          <p:cNvPr id="3" name="슬라이드 번호 개체 틀 2"/>
          <p:cNvSpPr>
            <a:spLocks noGrp="1"/>
          </p:cNvSpPr>
          <p:nvPr>
            <p:ph type="sldNum" sz="quarter" idx="12"/>
          </p:nvPr>
        </p:nvSpPr>
        <p:spPr/>
        <p:txBody>
          <a:bodyPr/>
          <a:lstStyle/>
          <a:p>
            <a:fld id="{283C63E4-F9BE-C24A-B4FF-309EB18BA564}" type="slidenum">
              <a:rPr lang="en-US" smtClean="0"/>
              <a:t>17</a:t>
            </a:fld>
            <a:endParaRPr lang="en-US"/>
          </a:p>
        </p:txBody>
      </p:sp>
    </p:spTree>
    <p:extLst>
      <p:ext uri="{BB962C8B-B14F-4D97-AF65-F5344CB8AC3E}">
        <p14:creationId xmlns:p14="http://schemas.microsoft.com/office/powerpoint/2010/main" val="201607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ko-KR" dirty="0" smtClean="0"/>
              <a:t>Example </a:t>
            </a:r>
            <a:r>
              <a:rPr lang="en-GB" altLang="ko-KR" dirty="0"/>
              <a:t>of WBEEMS Architecture</a:t>
            </a:r>
            <a:endParaRPr lang="ko-KR" altLang="en-US"/>
          </a:p>
        </p:txBody>
      </p:sp>
      <p:pic>
        <p:nvPicPr>
          <p:cNvPr id="4" name="내용 개체 틀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61857"/>
            <a:ext cx="8229600" cy="3643923"/>
          </a:xfrm>
          <a:prstGeom prst="rect">
            <a:avLst/>
          </a:prstGeom>
          <a:noFill/>
          <a:ln>
            <a:noFill/>
          </a:ln>
        </p:spPr>
      </p:pic>
      <p:sp>
        <p:nvSpPr>
          <p:cNvPr id="3" name="슬라이드 번호 개체 틀 2"/>
          <p:cNvSpPr>
            <a:spLocks noGrp="1"/>
          </p:cNvSpPr>
          <p:nvPr>
            <p:ph type="sldNum" sz="quarter" idx="12"/>
          </p:nvPr>
        </p:nvSpPr>
        <p:spPr/>
        <p:txBody>
          <a:bodyPr/>
          <a:lstStyle/>
          <a:p>
            <a:fld id="{283C63E4-F9BE-C24A-B4FF-309EB18BA564}" type="slidenum">
              <a:rPr lang="en-US" smtClean="0"/>
              <a:t>18</a:t>
            </a:fld>
            <a:endParaRPr lang="en-US"/>
          </a:p>
        </p:txBody>
      </p:sp>
    </p:spTree>
    <p:extLst>
      <p:ext uri="{BB962C8B-B14F-4D97-AF65-F5344CB8AC3E}">
        <p14:creationId xmlns:p14="http://schemas.microsoft.com/office/powerpoint/2010/main" val="274654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a:p>
        </p:txBody>
      </p:sp>
      <p:sp>
        <p:nvSpPr>
          <p:cNvPr id="3" name="내용 개체 틀 2"/>
          <p:cNvSpPr>
            <a:spLocks noGrp="1"/>
          </p:cNvSpPr>
          <p:nvPr>
            <p:ph idx="1"/>
          </p:nvPr>
        </p:nvSpPr>
        <p:spPr/>
        <p:txBody>
          <a:bodyPr>
            <a:normAutofit/>
          </a:bodyPr>
          <a:lstStyle/>
          <a:p>
            <a:r>
              <a:rPr lang="en-US" altLang="ko-KR" dirty="0" smtClean="0"/>
              <a:t>Key standardization results </a:t>
            </a:r>
          </a:p>
          <a:p>
            <a:pPr lvl="1"/>
            <a:r>
              <a:rPr lang="en-GB" altLang="ko-KR" dirty="0" smtClean="0"/>
              <a:t>Y.2064, </a:t>
            </a:r>
            <a:r>
              <a:rPr lang="en-US" altLang="ko-KR" dirty="0" smtClean="0"/>
              <a:t>Y.2070 and </a:t>
            </a:r>
            <a:r>
              <a:rPr lang="en-GB" altLang="ko-KR" dirty="0" err="1" smtClean="0"/>
              <a:t>Y.sfem-WoO</a:t>
            </a:r>
            <a:endParaRPr lang="en-GB" altLang="ko-KR" dirty="0" smtClean="0"/>
          </a:p>
          <a:p>
            <a:r>
              <a:rPr lang="en-GB" altLang="ko-KR" dirty="0" smtClean="0"/>
              <a:t>Other standardization activities on energy</a:t>
            </a:r>
          </a:p>
          <a:p>
            <a:pPr lvl="1"/>
            <a:r>
              <a:rPr lang="en-US" altLang="ko-KR" b="1" dirty="0" err="1"/>
              <a:t>Y.meg</a:t>
            </a:r>
            <a:r>
              <a:rPr lang="en-US" altLang="ko-KR" dirty="0"/>
              <a:t> (Framework of micro energy grid)</a:t>
            </a:r>
            <a:endParaRPr lang="ko-KR" altLang="ko-KR"/>
          </a:p>
          <a:p>
            <a:pPr lvl="1"/>
            <a:r>
              <a:rPr lang="en-US" altLang="ko-KR" b="1" dirty="0" err="1" smtClean="0"/>
              <a:t>Y.energy</a:t>
            </a:r>
            <a:r>
              <a:rPr lang="en-US" altLang="ko-KR" b="1" dirty="0" smtClean="0"/>
              <a:t>-platform </a:t>
            </a:r>
            <a:r>
              <a:rPr lang="en-US" altLang="ko-KR" dirty="0" smtClean="0"/>
              <a:t>(Framework </a:t>
            </a:r>
            <a:r>
              <a:rPr lang="en-US" altLang="ko-KR" dirty="0"/>
              <a:t>of energy sharing and trading </a:t>
            </a:r>
            <a:r>
              <a:rPr lang="en-US" altLang="ko-KR" dirty="0" smtClean="0"/>
              <a:t>platform)</a:t>
            </a:r>
            <a:endParaRPr lang="ko-KR" altLang="en-US" dirty="0"/>
          </a:p>
        </p:txBody>
      </p:sp>
      <p:sp>
        <p:nvSpPr>
          <p:cNvPr id="4" name="TextBox 3"/>
          <p:cNvSpPr txBox="1"/>
          <p:nvPr/>
        </p:nvSpPr>
        <p:spPr>
          <a:xfrm>
            <a:off x="870857" y="5138059"/>
            <a:ext cx="7184572" cy="369332"/>
          </a:xfrm>
          <a:prstGeom prst="rect">
            <a:avLst/>
          </a:prstGeom>
          <a:noFill/>
        </p:spPr>
        <p:txBody>
          <a:bodyPr wrap="square" rtlCol="0">
            <a:spAutoFit/>
          </a:bodyPr>
          <a:lstStyle/>
          <a:p>
            <a:r>
              <a:rPr lang="en-US" altLang="ko-KR" dirty="0" smtClean="0"/>
              <a:t>NOTE – Q16/13 developed Y.3022 </a:t>
            </a:r>
            <a:r>
              <a:rPr lang="en-US" altLang="ko-KR" dirty="0"/>
              <a:t>(Measuring energy in networks</a:t>
            </a:r>
            <a:r>
              <a:rPr lang="en-US" altLang="ko-KR" dirty="0" smtClean="0"/>
              <a:t>)</a:t>
            </a:r>
            <a:endParaRPr lang="ko-KR" altLang="en-US"/>
          </a:p>
        </p:txBody>
      </p:sp>
      <p:sp>
        <p:nvSpPr>
          <p:cNvPr id="5" name="슬라이드 번호 개체 틀 4"/>
          <p:cNvSpPr>
            <a:spLocks noGrp="1"/>
          </p:cNvSpPr>
          <p:nvPr>
            <p:ph type="sldNum" sz="quarter" idx="12"/>
          </p:nvPr>
        </p:nvSpPr>
        <p:spPr/>
        <p:txBody>
          <a:bodyPr/>
          <a:lstStyle/>
          <a:p>
            <a:fld id="{283C63E4-F9BE-C24A-B4FF-309EB18BA564}" type="slidenum">
              <a:rPr lang="en-US" smtClean="0"/>
              <a:t>19</a:t>
            </a:fld>
            <a:endParaRPr lang="en-US"/>
          </a:p>
        </p:txBody>
      </p:sp>
    </p:spTree>
    <p:extLst>
      <p:ext uri="{BB962C8B-B14F-4D97-AF65-F5344CB8AC3E}">
        <p14:creationId xmlns:p14="http://schemas.microsoft.com/office/powerpoint/2010/main" val="339617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smtClean="0"/>
              <a:t>Introduction</a:t>
            </a:r>
          </a:p>
          <a:p>
            <a:r>
              <a:rPr lang="en-US" altLang="en-US" dirty="0" smtClean="0"/>
              <a:t>Key standardization results of </a:t>
            </a:r>
            <a:r>
              <a:rPr lang="en-US" altLang="en-US" dirty="0" err="1" smtClean="0"/>
              <a:t>IoT</a:t>
            </a:r>
            <a:r>
              <a:rPr lang="en-US" altLang="en-US" dirty="0" smtClean="0"/>
              <a:t> applications for energy saving</a:t>
            </a:r>
          </a:p>
          <a:p>
            <a:pPr lvl="1"/>
            <a:r>
              <a:rPr lang="en-GB" altLang="ko-KR" b="1" dirty="0"/>
              <a:t>Y.2064</a:t>
            </a:r>
            <a:r>
              <a:rPr lang="en-GB" altLang="ko-KR" dirty="0"/>
              <a:t>: </a:t>
            </a:r>
            <a:r>
              <a:rPr lang="en-US" altLang="ko-KR" dirty="0"/>
              <a:t>Energy saving using smart objects in home networks (01/2014)</a:t>
            </a:r>
          </a:p>
          <a:p>
            <a:pPr lvl="1"/>
            <a:r>
              <a:rPr lang="en-US" altLang="ko-KR" b="1" dirty="0"/>
              <a:t>Y.2070</a:t>
            </a:r>
            <a:r>
              <a:rPr lang="en-US" altLang="ko-KR" dirty="0"/>
              <a:t>: Requirements and architecture of home energy management system and home network services (01/2015)</a:t>
            </a:r>
          </a:p>
          <a:p>
            <a:pPr lvl="1" hangingPunct="0"/>
            <a:r>
              <a:rPr lang="en-GB" altLang="ko-KR" b="1" dirty="0" err="1" smtClean="0"/>
              <a:t>Y.sfem-WoO</a:t>
            </a:r>
            <a:r>
              <a:rPr lang="en-GB" altLang="ko-KR" dirty="0" smtClean="0"/>
              <a:t>: </a:t>
            </a:r>
            <a:r>
              <a:rPr lang="en-GB" altLang="ko-KR" dirty="0"/>
              <a:t>Service </a:t>
            </a:r>
            <a:r>
              <a:rPr lang="en-US" altLang="ko-KR" dirty="0"/>
              <a:t>Framework of Web of Objects for Energy Efficiency </a:t>
            </a:r>
            <a:r>
              <a:rPr lang="en-US" altLang="ko-KR" dirty="0" smtClean="0"/>
              <a:t>Management</a:t>
            </a:r>
            <a:endParaRPr lang="en-US" altLang="en-US"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2</a:t>
            </a:fld>
            <a:endParaRPr lang="en-US"/>
          </a:p>
        </p:txBody>
      </p:sp>
    </p:spTree>
    <p:extLst>
      <p:ext uri="{BB962C8B-B14F-4D97-AF65-F5344CB8AC3E}">
        <p14:creationId xmlns:p14="http://schemas.microsoft.com/office/powerpoint/2010/main" val="423057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Q&amp;A</a:t>
            </a:r>
            <a:endParaRPr lang="en-GB" dirty="0"/>
          </a:p>
        </p:txBody>
      </p:sp>
      <p:sp>
        <p:nvSpPr>
          <p:cNvPr id="5" name="Subtitle 4"/>
          <p:cNvSpPr>
            <a:spLocks noGrp="1"/>
          </p:cNvSpPr>
          <p:nvPr>
            <p:ph type="subTitle" idx="1"/>
          </p:nvPr>
        </p:nvSpPr>
        <p:spPr/>
        <p:txBody>
          <a:bodyPr/>
          <a:lstStyle/>
          <a:p>
            <a:r>
              <a:rPr lang="en-US" dirty="0" smtClean="0"/>
              <a:t>Thank you for your attention</a:t>
            </a:r>
            <a:endParaRPr lang="en-GB" dirty="0"/>
          </a:p>
        </p:txBody>
      </p:sp>
      <p:sp>
        <p:nvSpPr>
          <p:cNvPr id="2" name="슬라이드 번호 개체 틀 1"/>
          <p:cNvSpPr>
            <a:spLocks noGrp="1"/>
          </p:cNvSpPr>
          <p:nvPr>
            <p:ph type="sldNum" sz="quarter" idx="12"/>
          </p:nvPr>
        </p:nvSpPr>
        <p:spPr/>
        <p:txBody>
          <a:bodyPr/>
          <a:lstStyle/>
          <a:p>
            <a:fld id="{283C63E4-F9BE-C24A-B4FF-309EB18BA564}" type="slidenum">
              <a:rPr lang="en-US" smtClean="0"/>
              <a:t>20</a:t>
            </a:fld>
            <a:endParaRPr lang="en-US"/>
          </a:p>
        </p:txBody>
      </p:sp>
    </p:spTree>
    <p:extLst>
      <p:ext uri="{BB962C8B-B14F-4D97-AF65-F5344CB8AC3E}">
        <p14:creationId xmlns:p14="http://schemas.microsoft.com/office/powerpoint/2010/main" val="312081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a:p>
        </p:txBody>
      </p:sp>
      <p:sp>
        <p:nvSpPr>
          <p:cNvPr id="3" name="내용 개체 틀 2"/>
          <p:cNvSpPr>
            <a:spLocks noGrp="1"/>
          </p:cNvSpPr>
          <p:nvPr>
            <p:ph idx="1"/>
          </p:nvPr>
        </p:nvSpPr>
        <p:spPr/>
        <p:txBody>
          <a:bodyPr>
            <a:normAutofit fontScale="92500"/>
          </a:bodyPr>
          <a:lstStyle/>
          <a:p>
            <a:r>
              <a:rPr lang="en-US" altLang="ko-KR" b="1" dirty="0" smtClean="0"/>
              <a:t>Q11/13</a:t>
            </a:r>
            <a:r>
              <a:rPr lang="en-US" altLang="ko-KR" dirty="0" smtClean="0"/>
              <a:t> (</a:t>
            </a:r>
            <a:r>
              <a:rPr lang="en-US" altLang="ko-KR" dirty="0"/>
              <a:t>Evolution of user-centric networking, services, and interworking with networks of the future including Software-Defined </a:t>
            </a:r>
            <a:r>
              <a:rPr lang="en-US" altLang="ko-KR" dirty="0" smtClean="0"/>
              <a:t>Networking)</a:t>
            </a:r>
          </a:p>
          <a:p>
            <a:pPr lvl="1"/>
            <a:r>
              <a:rPr lang="en-US" altLang="ko-KR" dirty="0" smtClean="0"/>
              <a:t>Smart ubiquitous networks</a:t>
            </a:r>
          </a:p>
          <a:p>
            <a:pPr lvl="1"/>
            <a:r>
              <a:rPr lang="en-US" altLang="ko-KR" b="1" dirty="0" smtClean="0"/>
              <a:t>Internet of Things and applications</a:t>
            </a:r>
          </a:p>
          <a:p>
            <a:pPr lvl="2"/>
            <a:r>
              <a:rPr lang="en-US" altLang="ko-KR" dirty="0" smtClean="0"/>
              <a:t>Energy saving, micro energy grid, Web of Things(Objects), social device networking, etc.</a:t>
            </a:r>
          </a:p>
          <a:p>
            <a:pPr lvl="1"/>
            <a:r>
              <a:rPr lang="en-US" altLang="ko-KR" dirty="0" smtClean="0"/>
              <a:t>Interworking</a:t>
            </a:r>
            <a:endParaRPr lang="en-US" altLang="ko-KR" dirty="0"/>
          </a:p>
          <a:p>
            <a:endParaRPr lang="ko-KR" altLang="en-US"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3</a:t>
            </a:fld>
            <a:endParaRPr lang="en-US"/>
          </a:p>
        </p:txBody>
      </p:sp>
    </p:spTree>
    <p:extLst>
      <p:ext uri="{BB962C8B-B14F-4D97-AF65-F5344CB8AC3E}">
        <p14:creationId xmlns:p14="http://schemas.microsoft.com/office/powerpoint/2010/main" val="334277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ko-KR" dirty="0" smtClean="0"/>
              <a:t>Y.2064: Energy </a:t>
            </a:r>
            <a:r>
              <a:rPr lang="en-GB" altLang="ko-KR" dirty="0"/>
              <a:t>saving using smart objects in home networks</a:t>
            </a:r>
            <a:endParaRPr lang="en-GB" dirty="0"/>
          </a:p>
        </p:txBody>
      </p:sp>
      <p:sp>
        <p:nvSpPr>
          <p:cNvPr id="3" name="Content Placeholder 2"/>
          <p:cNvSpPr>
            <a:spLocks noGrp="1"/>
          </p:cNvSpPr>
          <p:nvPr>
            <p:ph idx="1"/>
          </p:nvPr>
        </p:nvSpPr>
        <p:spPr>
          <a:xfrm>
            <a:off x="457200" y="1968500"/>
            <a:ext cx="8229600" cy="4062186"/>
          </a:xfrm>
        </p:spPr>
        <p:txBody>
          <a:bodyPr>
            <a:normAutofit fontScale="85000" lnSpcReduction="20000"/>
          </a:bodyPr>
          <a:lstStyle/>
          <a:p>
            <a:pPr hangingPunct="0"/>
            <a:r>
              <a:rPr lang="en-GB" altLang="ko-KR" dirty="0" smtClean="0"/>
              <a:t>This Recommendation </a:t>
            </a:r>
            <a:r>
              <a:rPr lang="en-GB" altLang="ko-KR" dirty="0"/>
              <a:t>covers the following:</a:t>
            </a:r>
            <a:endParaRPr lang="ko-KR" altLang="ko-KR"/>
          </a:p>
          <a:p>
            <a:pPr lvl="1" hangingPunct="0"/>
            <a:r>
              <a:rPr lang="en-GB" altLang="ko-KR" dirty="0"/>
              <a:t>General overview of energy saving using smart objects in home networks;</a:t>
            </a:r>
            <a:endParaRPr lang="ko-KR" altLang="ko-KR"/>
          </a:p>
          <a:p>
            <a:pPr lvl="1" hangingPunct="0"/>
            <a:r>
              <a:rPr lang="en-US" altLang="ko-KR" dirty="0"/>
              <a:t>Requirements and capabilities for energy saving using smart objects in home networks;</a:t>
            </a:r>
            <a:endParaRPr lang="ko-KR" altLang="ko-KR"/>
          </a:p>
          <a:p>
            <a:pPr lvl="1" hangingPunct="0"/>
            <a:r>
              <a:rPr lang="en-US" altLang="ko-KR" dirty="0"/>
              <a:t>Functional architecture for energy saving using smart objects in home networks.</a:t>
            </a:r>
            <a:endParaRPr lang="ko-KR" altLang="ko-KR"/>
          </a:p>
          <a:p>
            <a:r>
              <a:rPr lang="en-US" altLang="ko-KR" dirty="0" smtClean="0"/>
              <a:t>Considers </a:t>
            </a:r>
            <a:r>
              <a:rPr lang="en-US" altLang="ko-KR" dirty="0"/>
              <a:t>fixed home environment like residential homes/buildings and mobile home environment like networked electric vehicles (EVs) which support ubiquitous networking among smart objects.</a:t>
            </a:r>
            <a:endParaRPr lang="en-GB"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4</a:t>
            </a:fld>
            <a:endParaRPr lang="en-US"/>
          </a:p>
        </p:txBody>
      </p:sp>
    </p:spTree>
    <p:extLst>
      <p:ext uri="{BB962C8B-B14F-4D97-AF65-F5344CB8AC3E}">
        <p14:creationId xmlns:p14="http://schemas.microsoft.com/office/powerpoint/2010/main" val="33413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GB" altLang="ko-KR" sz="3800" dirty="0"/>
              <a:t> </a:t>
            </a:r>
            <a:r>
              <a:rPr lang="en-GB" altLang="ko-KR" sz="3800" dirty="0" smtClean="0"/>
              <a:t>A conceptual </a:t>
            </a:r>
            <a:r>
              <a:rPr lang="en-GB" altLang="ko-KR" sz="3800" dirty="0"/>
              <a:t>diagram for energy saving using smart objects in home networks</a:t>
            </a:r>
            <a:endParaRPr lang="ko-KR" altLang="en-US" sz="3800"/>
          </a:p>
        </p:txBody>
      </p:sp>
      <p:pic>
        <p:nvPicPr>
          <p:cNvPr id="4" name="내용 개체 틀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9908" y="1968500"/>
            <a:ext cx="7164184" cy="3830638"/>
          </a:xfrm>
          <a:prstGeom prst="rect">
            <a:avLst/>
          </a:prstGeom>
          <a:noFill/>
          <a:ln>
            <a:noFill/>
          </a:ln>
        </p:spPr>
      </p:pic>
      <p:sp>
        <p:nvSpPr>
          <p:cNvPr id="3" name="슬라이드 번호 개체 틀 2"/>
          <p:cNvSpPr>
            <a:spLocks noGrp="1"/>
          </p:cNvSpPr>
          <p:nvPr>
            <p:ph type="sldNum" sz="quarter" idx="12"/>
          </p:nvPr>
        </p:nvSpPr>
        <p:spPr/>
        <p:txBody>
          <a:bodyPr/>
          <a:lstStyle/>
          <a:p>
            <a:fld id="{283C63E4-F9BE-C24A-B4FF-309EB18BA564}" type="slidenum">
              <a:rPr lang="en-US" smtClean="0"/>
              <a:t>5</a:t>
            </a:fld>
            <a:endParaRPr lang="en-US"/>
          </a:p>
        </p:txBody>
      </p:sp>
    </p:spTree>
    <p:extLst>
      <p:ext uri="{BB962C8B-B14F-4D97-AF65-F5344CB8AC3E}">
        <p14:creationId xmlns:p14="http://schemas.microsoft.com/office/powerpoint/2010/main" val="123077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Requirements </a:t>
            </a:r>
            <a:r>
              <a:rPr lang="en-US" altLang="ko-KR" dirty="0"/>
              <a:t>for energy saving using smart objects</a:t>
            </a:r>
            <a:endParaRPr lang="ko-KR" altLang="en-US"/>
          </a:p>
        </p:txBody>
      </p:sp>
      <p:sp>
        <p:nvSpPr>
          <p:cNvPr id="3" name="내용 개체 틀 2"/>
          <p:cNvSpPr>
            <a:spLocks noGrp="1"/>
          </p:cNvSpPr>
          <p:nvPr>
            <p:ph idx="1"/>
          </p:nvPr>
        </p:nvSpPr>
        <p:spPr>
          <a:xfrm>
            <a:off x="457200" y="1968500"/>
            <a:ext cx="8229600" cy="4040414"/>
          </a:xfrm>
        </p:spPr>
        <p:txBody>
          <a:bodyPr>
            <a:normAutofit fontScale="77500" lnSpcReduction="20000"/>
          </a:bodyPr>
          <a:lstStyle/>
          <a:p>
            <a:pPr lvl="0" hangingPunct="0"/>
            <a:r>
              <a:rPr lang="en-US" altLang="ko-KR" dirty="0"/>
              <a:t>Home networks are required to </a:t>
            </a:r>
            <a:endParaRPr lang="en-US" altLang="ko-KR" dirty="0" smtClean="0"/>
          </a:p>
          <a:p>
            <a:pPr lvl="1" hangingPunct="0"/>
            <a:r>
              <a:rPr lang="en-US" altLang="ko-KR" dirty="0" smtClean="0"/>
              <a:t>support </a:t>
            </a:r>
            <a:r>
              <a:rPr lang="en-US" altLang="ko-KR" dirty="0"/>
              <a:t>networking using various communication protocols and </a:t>
            </a:r>
            <a:r>
              <a:rPr lang="en-US" altLang="ko-KR" dirty="0" smtClean="0"/>
              <a:t>interfaces</a:t>
            </a:r>
            <a:endParaRPr lang="ko-KR" altLang="ko-KR"/>
          </a:p>
          <a:p>
            <a:pPr lvl="1" hangingPunct="0"/>
            <a:r>
              <a:rPr lang="en-US" altLang="ko-KR" dirty="0" smtClean="0"/>
              <a:t>deliver </a:t>
            </a:r>
            <a:r>
              <a:rPr lang="en-US" altLang="ko-KR" dirty="0"/>
              <a:t>on-demand consumption and other information for </a:t>
            </a:r>
            <a:r>
              <a:rPr lang="en-US" altLang="ko-KR" dirty="0" smtClean="0"/>
              <a:t>customers</a:t>
            </a:r>
            <a:endParaRPr lang="ko-KR" altLang="ko-KR"/>
          </a:p>
          <a:p>
            <a:pPr lvl="1" hangingPunct="0"/>
            <a:r>
              <a:rPr lang="en-US" altLang="ko-KR" dirty="0" smtClean="0"/>
              <a:t>store </a:t>
            </a:r>
            <a:r>
              <a:rPr lang="en-US" altLang="ko-KR" dirty="0"/>
              <a:t>most recent readings on energy </a:t>
            </a:r>
            <a:r>
              <a:rPr lang="en-US" altLang="ko-KR" dirty="0" smtClean="0"/>
              <a:t>consumption</a:t>
            </a:r>
            <a:endParaRPr lang="ko-KR" altLang="ko-KR"/>
          </a:p>
          <a:p>
            <a:pPr lvl="1" hangingPunct="0"/>
            <a:r>
              <a:rPr lang="en-US" altLang="ko-KR" dirty="0" smtClean="0"/>
              <a:t>provide </a:t>
            </a:r>
            <a:r>
              <a:rPr lang="en-US" altLang="ko-KR" dirty="0"/>
              <a:t>periodic energy monitoring information on request by authorized market participant(s</a:t>
            </a:r>
            <a:r>
              <a:rPr lang="en-US" altLang="ko-KR" dirty="0" smtClean="0"/>
              <a:t>)</a:t>
            </a:r>
            <a:endParaRPr lang="ko-KR" altLang="ko-KR"/>
          </a:p>
          <a:p>
            <a:pPr lvl="1" hangingPunct="0"/>
            <a:r>
              <a:rPr lang="en-US" altLang="ko-KR" dirty="0" smtClean="0"/>
              <a:t>support </a:t>
            </a:r>
            <a:r>
              <a:rPr lang="en-US" altLang="ko-KR" dirty="0"/>
              <a:t>remote energy management (e.g., meter status, activation/de-activation capability, error messaging, fraud detection</a:t>
            </a:r>
            <a:r>
              <a:rPr lang="en-US" altLang="ko-KR" dirty="0" smtClean="0"/>
              <a:t>)</a:t>
            </a:r>
            <a:endParaRPr lang="ko-KR" altLang="ko-KR"/>
          </a:p>
          <a:p>
            <a:pPr lvl="1" hangingPunct="0"/>
            <a:r>
              <a:rPr lang="en-US" altLang="ko-KR" dirty="0" smtClean="0"/>
              <a:t>support </a:t>
            </a:r>
            <a:r>
              <a:rPr lang="en-US" altLang="ko-KR" dirty="0"/>
              <a:t>of remote changes of tariff through the interaction with utility </a:t>
            </a:r>
            <a:r>
              <a:rPr lang="en-US" altLang="ko-KR" dirty="0" smtClean="0"/>
              <a:t>company</a:t>
            </a:r>
            <a:endParaRPr lang="ko-KR" altLang="ko-KR"/>
          </a:p>
          <a:p>
            <a:endParaRPr lang="ko-KR" altLang="en-US"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6</a:t>
            </a:fld>
            <a:endParaRPr lang="en-US"/>
          </a:p>
        </p:txBody>
      </p:sp>
    </p:spTree>
    <p:extLst>
      <p:ext uri="{BB962C8B-B14F-4D97-AF65-F5344CB8AC3E}">
        <p14:creationId xmlns:p14="http://schemas.microsoft.com/office/powerpoint/2010/main" val="177237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GB" altLang="ko-KR" dirty="0"/>
              <a:t>Physical configuration of home networks </a:t>
            </a:r>
            <a:r>
              <a:rPr lang="en-GB" altLang="ko-KR" dirty="0" smtClean="0"/>
              <a:t>with </a:t>
            </a:r>
            <a:r>
              <a:rPr lang="en-GB" altLang="ko-KR" dirty="0"/>
              <a:t>outdoor networks</a:t>
            </a:r>
            <a:endParaRPr lang="ko-KR" altLang="en-US"/>
          </a:p>
        </p:txBody>
      </p:sp>
      <p:pic>
        <p:nvPicPr>
          <p:cNvPr id="4" name="내용 개체 틀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257" y="1968500"/>
            <a:ext cx="5617486" cy="3830638"/>
          </a:xfrm>
          <a:prstGeom prst="rect">
            <a:avLst/>
          </a:prstGeom>
          <a:noFill/>
          <a:ln>
            <a:noFill/>
          </a:ln>
        </p:spPr>
      </p:pic>
      <p:sp>
        <p:nvSpPr>
          <p:cNvPr id="3" name="슬라이드 번호 개체 틀 2"/>
          <p:cNvSpPr>
            <a:spLocks noGrp="1"/>
          </p:cNvSpPr>
          <p:nvPr>
            <p:ph type="sldNum" sz="quarter" idx="12"/>
          </p:nvPr>
        </p:nvSpPr>
        <p:spPr/>
        <p:txBody>
          <a:bodyPr/>
          <a:lstStyle/>
          <a:p>
            <a:fld id="{283C63E4-F9BE-C24A-B4FF-309EB18BA564}" type="slidenum">
              <a:rPr lang="en-US" smtClean="0"/>
              <a:t>7</a:t>
            </a:fld>
            <a:endParaRPr lang="en-US"/>
          </a:p>
        </p:txBody>
      </p:sp>
    </p:spTree>
    <p:extLst>
      <p:ext uri="{BB962C8B-B14F-4D97-AF65-F5344CB8AC3E}">
        <p14:creationId xmlns:p14="http://schemas.microsoft.com/office/powerpoint/2010/main" val="275520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GB" altLang="ko-KR" sz="3600" dirty="0"/>
              <a:t>Functional architecture for home network functions to support energy saving</a:t>
            </a:r>
            <a:endParaRPr lang="ko-KR" altLang="en-US" sz="3600"/>
          </a:p>
        </p:txBody>
      </p:sp>
      <p:pic>
        <p:nvPicPr>
          <p:cNvPr id="4" name="내용 개체 틀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3626" y="1968500"/>
            <a:ext cx="4276748" cy="3830638"/>
          </a:xfrm>
          <a:prstGeom prst="rect">
            <a:avLst/>
          </a:prstGeom>
          <a:noFill/>
          <a:ln>
            <a:noFill/>
          </a:ln>
        </p:spPr>
      </p:pic>
      <p:sp>
        <p:nvSpPr>
          <p:cNvPr id="3" name="슬라이드 번호 개체 틀 2"/>
          <p:cNvSpPr>
            <a:spLocks noGrp="1"/>
          </p:cNvSpPr>
          <p:nvPr>
            <p:ph type="sldNum" sz="quarter" idx="12"/>
          </p:nvPr>
        </p:nvSpPr>
        <p:spPr/>
        <p:txBody>
          <a:bodyPr/>
          <a:lstStyle/>
          <a:p>
            <a:fld id="{283C63E4-F9BE-C24A-B4FF-309EB18BA564}" type="slidenum">
              <a:rPr lang="en-US" smtClean="0"/>
              <a:t>8</a:t>
            </a:fld>
            <a:endParaRPr lang="en-US"/>
          </a:p>
        </p:txBody>
      </p:sp>
    </p:spTree>
    <p:extLst>
      <p:ext uri="{BB962C8B-B14F-4D97-AF65-F5344CB8AC3E}">
        <p14:creationId xmlns:p14="http://schemas.microsoft.com/office/powerpoint/2010/main" val="254963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GB" altLang="ko-KR" dirty="0"/>
              <a:t>Energy saving through building energy </a:t>
            </a:r>
            <a:r>
              <a:rPr lang="en-GB" altLang="ko-KR" dirty="0" smtClean="0"/>
              <a:t>management</a:t>
            </a:r>
            <a:endParaRPr lang="ko-KR" altLang="en-US"/>
          </a:p>
        </p:txBody>
      </p:sp>
      <p:sp>
        <p:nvSpPr>
          <p:cNvPr id="3" name="내용 개체 틀 2"/>
          <p:cNvSpPr>
            <a:spLocks noGrp="1"/>
          </p:cNvSpPr>
          <p:nvPr>
            <p:ph idx="1"/>
          </p:nvPr>
        </p:nvSpPr>
        <p:spPr/>
        <p:txBody>
          <a:bodyPr>
            <a:normAutofit fontScale="70000" lnSpcReduction="20000"/>
          </a:bodyPr>
          <a:lstStyle/>
          <a:p>
            <a:pPr lvl="0" fontAlgn="auto" hangingPunct="0"/>
            <a:r>
              <a:rPr lang="en-US" altLang="ko-KR" b="1" dirty="0"/>
              <a:t>Dynamic pricing and metering information transfer</a:t>
            </a:r>
            <a:r>
              <a:rPr lang="en-US" altLang="ko-KR" dirty="0"/>
              <a:t>: To enhance the efficiency of electrical power usage and provide detailed energy usage in </a:t>
            </a:r>
            <a:r>
              <a:rPr lang="en-US" altLang="ko-KR" dirty="0" smtClean="0"/>
              <a:t>building, </a:t>
            </a:r>
            <a:r>
              <a:rPr lang="en-US" altLang="ko-KR" dirty="0"/>
              <a:t>BEMS monitors and manages electric usage for building operation and maintenance based on the input dynamic pricing information and the provided usage information.   </a:t>
            </a:r>
            <a:endParaRPr lang="ko-KR" altLang="ko-KR"/>
          </a:p>
          <a:p>
            <a:pPr lvl="0" fontAlgn="auto" hangingPunct="0"/>
            <a:r>
              <a:rPr lang="en-US" altLang="ko-KR" b="1" dirty="0"/>
              <a:t>Demand response message transfer</a:t>
            </a:r>
            <a:r>
              <a:rPr lang="en-US" altLang="ko-KR" dirty="0"/>
              <a:t>: After receiving the message to reduce demand by consumer with reaching to peak demand, BEMS is able to control electricity usage in the building based on BEMS energy management algorithm and policy. </a:t>
            </a:r>
            <a:endParaRPr lang="ko-KR" altLang="ko-KR"/>
          </a:p>
          <a:p>
            <a:pPr lvl="0" fontAlgn="auto" hangingPunct="0"/>
            <a:r>
              <a:rPr lang="en-US" altLang="ko-KR" b="1" dirty="0"/>
              <a:t>EV information transfer and EV’s electric charge and discharge</a:t>
            </a:r>
            <a:r>
              <a:rPr lang="en-US" altLang="ko-KR" dirty="0"/>
              <a:t>: Based on the information of EV’s state such as storage state, operating schedule, BEMS is able to control EV’s electric charge and discharge in order to optimize energy usage by EV</a:t>
            </a:r>
            <a:r>
              <a:rPr lang="en-US" altLang="ko-KR" dirty="0" smtClean="0"/>
              <a:t>.</a:t>
            </a:r>
            <a:endParaRPr lang="ko-KR" altLang="en-US" dirty="0"/>
          </a:p>
        </p:txBody>
      </p:sp>
      <p:sp>
        <p:nvSpPr>
          <p:cNvPr id="4" name="슬라이드 번호 개체 틀 3"/>
          <p:cNvSpPr>
            <a:spLocks noGrp="1"/>
          </p:cNvSpPr>
          <p:nvPr>
            <p:ph type="sldNum" sz="quarter" idx="12"/>
          </p:nvPr>
        </p:nvSpPr>
        <p:spPr/>
        <p:txBody>
          <a:bodyPr/>
          <a:lstStyle/>
          <a:p>
            <a:fld id="{283C63E4-F9BE-C24A-B4FF-309EB18BA564}" type="slidenum">
              <a:rPr lang="en-US" smtClean="0"/>
              <a:t>9</a:t>
            </a:fld>
            <a:endParaRPr lang="en-US"/>
          </a:p>
        </p:txBody>
      </p:sp>
    </p:spTree>
    <p:extLst>
      <p:ext uri="{BB962C8B-B14F-4D97-AF65-F5344CB8AC3E}">
        <p14:creationId xmlns:p14="http://schemas.microsoft.com/office/powerpoint/2010/main" val="22704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79C601628F274DB024714CA5F9B57C" ma:contentTypeVersion="1" ma:contentTypeDescription="Create a new document." ma:contentTypeScope="" ma:versionID="7523a6281febf06c3664e99369f1607c">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96639-F80D-4109-9C20-24137EF54813}"/>
</file>

<file path=customXml/itemProps2.xml><?xml version="1.0" encoding="utf-8"?>
<ds:datastoreItem xmlns:ds="http://schemas.openxmlformats.org/officeDocument/2006/customXml" ds:itemID="{C3F889F2-361E-451C-8BDD-C512EE3DF749}"/>
</file>

<file path=customXml/itemProps3.xml><?xml version="1.0" encoding="utf-8"?>
<ds:datastoreItem xmlns:ds="http://schemas.openxmlformats.org/officeDocument/2006/customXml" ds:itemID="{23915A2B-EACB-4D61-A7F9-29ED090502D0}"/>
</file>

<file path=docProps/app.xml><?xml version="1.0" encoding="utf-8"?>
<Properties xmlns="http://schemas.openxmlformats.org/officeDocument/2006/extended-properties" xmlns:vt="http://schemas.openxmlformats.org/officeDocument/2006/docPropsVTypes">
  <TotalTime>4160</TotalTime>
  <Words>822</Words>
  <Application>Microsoft Office PowerPoint</Application>
  <PresentationFormat>화면 슬라이드 쇼(4:3)</PresentationFormat>
  <Paragraphs>93</Paragraphs>
  <Slides>20</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20</vt:i4>
      </vt:variant>
    </vt:vector>
  </HeadingPairs>
  <TitlesOfParts>
    <vt:vector size="24" baseType="lpstr">
      <vt:lpstr>맑은 고딕</vt:lpstr>
      <vt:lpstr>Arial</vt:lpstr>
      <vt:lpstr>Calibri</vt:lpstr>
      <vt:lpstr>Office Theme</vt:lpstr>
      <vt:lpstr>3rd SG13 Regional Workshop for Africa on “ITU-T Standardization Challenges for Developing Countries Working for a Connected Africa”  (Livingstone, Zambia, 23-24 February 2015)</vt:lpstr>
      <vt:lpstr>Contents</vt:lpstr>
      <vt:lpstr>Introduction</vt:lpstr>
      <vt:lpstr>Y.2064: Energy saving using smart objects in home networks</vt:lpstr>
      <vt:lpstr> A conceptual diagram for energy saving using smart objects in home networks</vt:lpstr>
      <vt:lpstr>Requirements for energy saving using smart objects</vt:lpstr>
      <vt:lpstr>Physical configuration of home networks with outdoor networks</vt:lpstr>
      <vt:lpstr>Functional architecture for home network functions to support energy saving</vt:lpstr>
      <vt:lpstr>Energy saving through building energy management</vt:lpstr>
      <vt:lpstr>Y.2070: Home energy management system (HEMS)</vt:lpstr>
      <vt:lpstr>Home Network Service Architecture</vt:lpstr>
      <vt:lpstr>HEMS Examples</vt:lpstr>
      <vt:lpstr>Reference architecture</vt:lpstr>
      <vt:lpstr>Functional architecture for IP based basic device</vt:lpstr>
      <vt:lpstr>Y.sfem-WoO: Web of Objects for Energy Efficiency Management</vt:lpstr>
      <vt:lpstr>Creation of composite virtual object (CVO) for WoO based services</vt:lpstr>
      <vt:lpstr>Architecture model of WoO based Energy Efficiency Management (WEEM)</vt:lpstr>
      <vt:lpstr>Example of WBEEMS Architecture</vt:lpstr>
      <vt:lpstr>Conclusion</vt:lpstr>
      <vt:lpstr>Q&amp;A</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gmlee</cp:lastModifiedBy>
  <cp:revision>119</cp:revision>
  <cp:lastPrinted>2015-01-19T16:17:40Z</cp:lastPrinted>
  <dcterms:created xsi:type="dcterms:W3CDTF">2014-09-01T15:38:30Z</dcterms:created>
  <dcterms:modified xsi:type="dcterms:W3CDTF">2015-02-15T16:30:16Z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0x010100DA79C601628F274DB024714CA5F9B57C</vt:lpwstr>
  </property>
</Properties>
</file>