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0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2.xml" ContentType="application/vnd.openxmlformats-officedocument.presentationml.slide+xml"/>
  <Override PartName="/ppt/slides/slide4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2.xml" ContentType="application/vnd.openxmlformats-officedocument.presentationml.slide+xml"/>
  <Override PartName="/ppt/slides/slide37.xml" ContentType="application/vnd.openxmlformats-officedocument.presentationml.slide+xml"/>
  <Override PartName="/ppt/slides/slide39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8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01" r:id="rId2"/>
    <p:sldId id="305" r:id="rId3"/>
    <p:sldId id="306" r:id="rId4"/>
    <p:sldId id="363" r:id="rId5"/>
    <p:sldId id="364" r:id="rId6"/>
    <p:sldId id="365" r:id="rId7"/>
    <p:sldId id="366" r:id="rId8"/>
    <p:sldId id="367" r:id="rId9"/>
    <p:sldId id="312" r:id="rId10"/>
    <p:sldId id="313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23" r:id="rId21"/>
    <p:sldId id="324" r:id="rId22"/>
    <p:sldId id="377" r:id="rId23"/>
    <p:sldId id="378" r:id="rId24"/>
    <p:sldId id="379" r:id="rId25"/>
    <p:sldId id="380" r:id="rId26"/>
    <p:sldId id="381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62" r:id="rId45"/>
    <p:sldId id="361" r:id="rId46"/>
    <p:sldId id="359" r:id="rId47"/>
    <p:sldId id="356" r:id="rId48"/>
    <p:sldId id="357" r:id="rId49"/>
    <p:sldId id="358" r:id="rId50"/>
    <p:sldId id="350" r:id="rId51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2746" autoAdjust="0"/>
    <p:restoredTop sz="99425" autoAdjust="0"/>
  </p:normalViewPr>
  <p:slideViewPr>
    <p:cSldViewPr snapToGrid="0" snapToObjects="1" showGuides="1">
      <p:cViewPr>
        <p:scale>
          <a:sx n="81" d="100"/>
          <a:sy n="81" d="100"/>
        </p:scale>
        <p:origin x="-149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0CD89-E116-48ED-BCEE-3E9AD7CCA130}" type="doc">
      <dgm:prSet loTypeId="urn:microsoft.com/office/officeart/2005/8/layout/radial5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FC4A952C-2ECB-47CC-BCF4-24507A73ECE8}">
      <dgm:prSet phldrT="[Texte]" custT="1"/>
      <dgm:spPr>
        <a:xfrm>
          <a:off x="4701630" y="1816212"/>
          <a:ext cx="1723092" cy="116817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GB" sz="16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E-Health</a:t>
          </a:r>
          <a:r>
            <a:rPr lang="fr-FR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Systems</a:t>
          </a:r>
          <a:endParaRPr lang="fr-FR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4E35DC0-4829-46E9-BD0C-AC2D380EDE17}" type="parTrans" cxnId="{669A395D-A9D2-4F04-A77F-AF0ACF68F6E0}">
      <dgm:prSet/>
      <dgm:spPr/>
      <dgm:t>
        <a:bodyPr/>
        <a:lstStyle/>
        <a:p>
          <a:endParaRPr lang="fr-FR"/>
        </a:p>
      </dgm:t>
    </dgm:pt>
    <dgm:pt modelId="{C5EAFFF8-3CA2-40DB-851D-749F68448568}" type="sibTrans" cxnId="{669A395D-A9D2-4F04-A77F-AF0ACF68F6E0}">
      <dgm:prSet/>
      <dgm:spPr/>
      <dgm:t>
        <a:bodyPr/>
        <a:lstStyle/>
        <a:p>
          <a:endParaRPr lang="fr-FR"/>
        </a:p>
      </dgm:t>
    </dgm:pt>
    <dgm:pt modelId="{108D2EC3-0E67-434B-BE96-1475A15631BE}">
      <dgm:prSet phldrT="[Texte]" custT="1"/>
      <dgm:spPr>
        <a:xfrm>
          <a:off x="5103432" y="4484"/>
          <a:ext cx="919489" cy="919489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400" dirty="0" smtClean="0"/>
            <a:t>Electronic health record</a:t>
          </a:r>
          <a:endParaRPr lang="fr-FR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34B15A4-C43A-44B3-9BEA-B1C3FD145200}" type="parTrans" cxnId="{B904084D-5418-488A-A73D-AD508AB1FEAF}">
      <dgm:prSet/>
      <dgm:spPr>
        <a:xfrm rot="16200000">
          <a:off x="5326733" y="1188085"/>
          <a:ext cx="472886" cy="390783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B271531-BE05-4872-BE47-BC0FCA017F1C}" type="sibTrans" cxnId="{B904084D-5418-488A-A73D-AD508AB1FEAF}">
      <dgm:prSet/>
      <dgm:spPr/>
      <dgm:t>
        <a:bodyPr/>
        <a:lstStyle/>
        <a:p>
          <a:endParaRPr lang="fr-FR"/>
        </a:p>
      </dgm:t>
    </dgm:pt>
    <dgm:pt modelId="{B4FE7D64-9EB8-4AC8-9F80-98CE9304A251}">
      <dgm:prSet phldrT="[Texte]" custT="1"/>
      <dgm:spPr>
        <a:xfrm>
          <a:off x="6888706" y="1342276"/>
          <a:ext cx="1031566" cy="919489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400" dirty="0" smtClean="0"/>
            <a:t>Pharmacy information</a:t>
          </a:r>
          <a:endParaRPr lang="fr-FR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7060C0D-14FB-4A28-AC83-0D1B1AA5CDC3}" type="parTrans" cxnId="{3A6C5B3B-CAC3-411B-85F1-0FA01D053FDB}">
      <dgm:prSet/>
      <dgm:spPr>
        <a:xfrm rot="20520000">
          <a:off x="6459750" y="1861102"/>
          <a:ext cx="323105" cy="390783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16FA120-89E7-41DF-8EBE-FE59729DC0E4}" type="sibTrans" cxnId="{3A6C5B3B-CAC3-411B-85F1-0FA01D053FDB}">
      <dgm:prSet/>
      <dgm:spPr/>
      <dgm:t>
        <a:bodyPr/>
        <a:lstStyle/>
        <a:p>
          <a:endParaRPr lang="fr-FR"/>
        </a:p>
      </dgm:t>
    </dgm:pt>
    <dgm:pt modelId="{5CD60E7D-1862-40A7-B1C3-CF9CABD066C8}">
      <dgm:prSet phldrT="[Texte]" custT="1"/>
      <dgm:spPr>
        <a:xfrm>
          <a:off x="6900641" y="2538833"/>
          <a:ext cx="1007696" cy="919489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400" dirty="0" smtClean="0"/>
            <a:t>Patient registration or scheduling</a:t>
          </a:r>
          <a:endParaRPr lang="fr-FR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9AFC70D-CE1F-4325-B577-0E59D0E38567}" type="parTrans" cxnId="{0B08714C-AFA2-465C-B0A7-974213B8618D}">
      <dgm:prSet/>
      <dgm:spPr>
        <a:xfrm rot="1080000">
          <a:off x="6461801" y="2550280"/>
          <a:ext cx="328643" cy="390783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8DBE344-8F1F-44A8-BC37-C16E06BD8ABA}" type="sibTrans" cxnId="{0B08714C-AFA2-465C-B0A7-974213B8618D}">
      <dgm:prSet/>
      <dgm:spPr/>
      <dgm:t>
        <a:bodyPr/>
        <a:lstStyle/>
        <a:p>
          <a:endParaRPr lang="fr-FR"/>
        </a:p>
      </dgm:t>
    </dgm:pt>
    <dgm:pt modelId="{F278BDDB-BDE9-40F4-AE25-6B8635A67D7B}">
      <dgm:prSet phldrT="[Texte]" custT="1"/>
      <dgm:spPr>
        <a:xfrm>
          <a:off x="5103432" y="3876625"/>
          <a:ext cx="919489" cy="919489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400" dirty="0" smtClean="0"/>
            <a:t>Monitoring, evaluation and patient tracking</a:t>
          </a:r>
          <a:endParaRPr lang="fr-FR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1E0D6EC-9A8F-46EF-A18A-1C1AE2673A44}" type="parTrans" cxnId="{B5B5CF5B-D63E-4118-AAFD-17A4348ADF53}">
      <dgm:prSet/>
      <dgm:spPr>
        <a:xfrm rot="5400000">
          <a:off x="5326733" y="3221731"/>
          <a:ext cx="472886" cy="390783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762B1D3-5C7C-4149-9948-96BF814A312E}" type="sibTrans" cxnId="{B5B5CF5B-D63E-4118-AAFD-17A4348ADF53}">
      <dgm:prSet/>
      <dgm:spPr/>
      <dgm:t>
        <a:bodyPr/>
        <a:lstStyle/>
        <a:p>
          <a:endParaRPr lang="fr-FR"/>
        </a:p>
      </dgm:t>
    </dgm:pt>
    <dgm:pt modelId="{BA9AC689-F03E-4295-AA9A-3C629E7034A6}">
      <dgm:prSet phldrT="[Texte]" custT="1"/>
      <dgm:spPr>
        <a:xfrm>
          <a:off x="3895718" y="3506869"/>
          <a:ext cx="1058930" cy="919489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400" dirty="0" smtClean="0"/>
            <a:t>Clinical decision support</a:t>
          </a:r>
          <a:endParaRPr lang="fr-FR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460DD24-08F0-4858-AFEE-67D18E8C23F0}" type="parTrans" cxnId="{686223DD-7C61-4123-BC50-19F590FD168D}">
      <dgm:prSet/>
      <dgm:spPr>
        <a:xfrm rot="7560000">
          <a:off x="4738148" y="3045832"/>
          <a:ext cx="428122" cy="39078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339F28F-F020-4F2C-8FC4-D22D87365A0A}" type="sibTrans" cxnId="{686223DD-7C61-4123-BC50-19F590FD168D}">
      <dgm:prSet/>
      <dgm:spPr/>
      <dgm:t>
        <a:bodyPr/>
        <a:lstStyle/>
        <a:p>
          <a:endParaRPr lang="fr-FR"/>
        </a:p>
      </dgm:t>
    </dgm:pt>
    <dgm:pt modelId="{292BD827-E266-464C-9527-19309AE80638}">
      <dgm:prSet phldrT="[Texte]" custT="1"/>
      <dgm:spPr>
        <a:xfrm>
          <a:off x="3262119" y="2538833"/>
          <a:ext cx="919489" cy="919489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300" dirty="0" smtClean="0"/>
            <a:t>Patient reminder</a:t>
          </a:r>
          <a:endParaRPr lang="fr-FR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29B7B3F-1B4A-4F67-8DA6-CE494783B485}" type="parTrans" cxnId="{1210087C-51AB-4687-BE08-3037E7517773}">
      <dgm:prSet/>
      <dgm:spPr>
        <a:xfrm rot="9720000">
          <a:off x="4307340" y="2556176"/>
          <a:ext cx="349491" cy="390783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0E66E32-446F-42F8-9361-E3FF3E504281}" type="sibTrans" cxnId="{1210087C-51AB-4687-BE08-3037E7517773}">
      <dgm:prSet/>
      <dgm:spPr/>
      <dgm:t>
        <a:bodyPr/>
        <a:lstStyle/>
        <a:p>
          <a:endParaRPr lang="fr-FR"/>
        </a:p>
      </dgm:t>
    </dgm:pt>
    <dgm:pt modelId="{68EE113E-A12C-4A1A-8891-321484283ED1}">
      <dgm:prSet phldrT="[Texte]" custT="1"/>
      <dgm:spPr>
        <a:xfrm>
          <a:off x="3262119" y="1342276"/>
          <a:ext cx="919489" cy="919489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400" dirty="0" smtClean="0"/>
            <a:t>Research/data collection </a:t>
          </a:r>
          <a:endParaRPr lang="fr-FR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69A7B3B-C667-4EAA-BB2B-8A1FF02BDDD4}" type="parTrans" cxnId="{E4DBCAC7-1370-420C-AA77-7C600F4B3B34}">
      <dgm:prSet/>
      <dgm:spPr>
        <a:xfrm rot="11880000">
          <a:off x="4307340" y="1853640"/>
          <a:ext cx="349491" cy="390783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436E8D7-9430-44A1-B5B7-571354B0A132}" type="sibTrans" cxnId="{E4DBCAC7-1370-420C-AA77-7C600F4B3B34}">
      <dgm:prSet/>
      <dgm:spPr/>
      <dgm:t>
        <a:bodyPr/>
        <a:lstStyle/>
        <a:p>
          <a:endParaRPr lang="fr-FR"/>
        </a:p>
      </dgm:t>
    </dgm:pt>
    <dgm:pt modelId="{AA8B10E8-402D-42EA-88D2-755EE894D084}">
      <dgm:prSet phldrT="[Texte]" custT="1"/>
      <dgm:spPr>
        <a:xfrm>
          <a:off x="6154768" y="374241"/>
          <a:ext cx="1092804" cy="919489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400" dirty="0" smtClean="0"/>
            <a:t>Laboratory information management</a:t>
          </a:r>
          <a:endParaRPr lang="fr-FR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230D899-D64F-42EF-AA2D-55DC68E40061}" type="sibTrans" cxnId="{D03E26D2-C282-4B74-AA0A-F745C47D289A}">
      <dgm:prSet/>
      <dgm:spPr/>
      <dgm:t>
        <a:bodyPr/>
        <a:lstStyle/>
        <a:p>
          <a:endParaRPr lang="fr-FR"/>
        </a:p>
      </dgm:t>
    </dgm:pt>
    <dgm:pt modelId="{A68CE5C4-B7FC-4EA8-8F87-B862D978D6B3}" type="parTrans" cxnId="{D03E26D2-C282-4B74-AA0A-F745C47D289A}">
      <dgm:prSet/>
      <dgm:spPr>
        <a:xfrm rot="18360000">
          <a:off x="5959997" y="1365644"/>
          <a:ext cx="425880" cy="39078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A34FD1B-B57C-45EF-9CB8-71982EC6B9E5}">
      <dgm:prSet custT="1"/>
      <dgm:spPr>
        <a:solidFill>
          <a:srgbClr val="FFCC00"/>
        </a:solidFill>
      </dgm:spPr>
      <dgm:t>
        <a:bodyPr/>
        <a:lstStyle/>
        <a:p>
          <a:r>
            <a:rPr lang="en-GB" sz="1300" noProof="0" dirty="0" smtClean="0"/>
            <a:t>Telemedicine</a:t>
          </a:r>
          <a:endParaRPr lang="en-GB" sz="1300" noProof="0" dirty="0"/>
        </a:p>
      </dgm:t>
    </dgm:pt>
    <dgm:pt modelId="{254F7431-C85D-49BF-9965-496C4627297F}" type="parTrans" cxnId="{F68A8F3C-8337-441E-B6A4-F4B85FFC5B05}">
      <dgm:prSet/>
      <dgm:spPr>
        <a:solidFill>
          <a:srgbClr val="FFCC00"/>
        </a:solidFill>
      </dgm:spPr>
      <dgm:t>
        <a:bodyPr/>
        <a:lstStyle/>
        <a:p>
          <a:endParaRPr lang="fr-FR" dirty="0"/>
        </a:p>
      </dgm:t>
    </dgm:pt>
    <dgm:pt modelId="{8F35ED05-B237-4BB5-9F7B-276D4A257A51}" type="sibTrans" cxnId="{F68A8F3C-8337-441E-B6A4-F4B85FFC5B05}">
      <dgm:prSet/>
      <dgm:spPr/>
      <dgm:t>
        <a:bodyPr/>
        <a:lstStyle/>
        <a:p>
          <a:endParaRPr lang="fr-FR"/>
        </a:p>
      </dgm:t>
    </dgm:pt>
    <dgm:pt modelId="{979DD40F-F558-45CE-BD6E-F307C4D97932}" type="pres">
      <dgm:prSet presAssocID="{26E0CD89-E116-48ED-BCEE-3E9AD7CCA1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01CC097-8DE9-45EF-AC03-3E3A505FB024}" type="pres">
      <dgm:prSet presAssocID="{FC4A952C-2ECB-47CC-BCF4-24507A73ECE8}" presName="centerShape" presStyleLbl="node0" presStyleIdx="0" presStyleCnt="1" custScaleX="122027" custScaleY="65230"/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770C884B-BE2A-4672-96E0-3CC64C18EB43}" type="pres">
      <dgm:prSet presAssocID="{D34B15A4-C43A-44B3-9BEA-B1C3FD145200}" presName="parTrans" presStyleLbl="sibTrans2D1" presStyleIdx="0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fr-FR"/>
        </a:p>
      </dgm:t>
    </dgm:pt>
    <dgm:pt modelId="{386C1171-DD48-45CD-8927-793EB28ACC8B}" type="pres">
      <dgm:prSet presAssocID="{D34B15A4-C43A-44B3-9BEA-B1C3FD145200}" presName="connectorText" presStyleLbl="sibTrans2D1" presStyleIdx="0" presStyleCnt="9"/>
      <dgm:spPr/>
      <dgm:t>
        <a:bodyPr/>
        <a:lstStyle/>
        <a:p>
          <a:endParaRPr lang="fr-FR"/>
        </a:p>
      </dgm:t>
    </dgm:pt>
    <dgm:pt modelId="{22CEE235-1811-4B8E-B083-5DF4A954481D}" type="pres">
      <dgm:prSet presAssocID="{108D2EC3-0E67-434B-BE96-1475A15631BE}" presName="node" presStyleLbl="node1" presStyleIdx="0" presStyleCnt="9" custScaleX="135586" custRadScaleRad="112666" custRadScaleInc="-103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7EC79E39-10C2-41E8-90EB-EFB22EF81A31}" type="pres">
      <dgm:prSet presAssocID="{A68CE5C4-B7FC-4EA8-8F87-B862D978D6B3}" presName="parTrans" presStyleLbl="sibTrans2D1" presStyleIdx="1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fr-FR"/>
        </a:p>
      </dgm:t>
    </dgm:pt>
    <dgm:pt modelId="{FA92E3E4-9201-4E52-A2EB-1D600CA08A99}" type="pres">
      <dgm:prSet presAssocID="{A68CE5C4-B7FC-4EA8-8F87-B862D978D6B3}" presName="connectorText" presStyleLbl="sibTrans2D1" presStyleIdx="1" presStyleCnt="9"/>
      <dgm:spPr/>
      <dgm:t>
        <a:bodyPr/>
        <a:lstStyle/>
        <a:p>
          <a:endParaRPr lang="fr-FR"/>
        </a:p>
      </dgm:t>
    </dgm:pt>
    <dgm:pt modelId="{B3FED3F5-9F2D-46C5-9A11-A000311AF763}" type="pres">
      <dgm:prSet presAssocID="{AA8B10E8-402D-42EA-88D2-755EE894D084}" presName="node" presStyleLbl="node1" presStyleIdx="1" presStyleCnt="9" custScaleX="189413" custRadScaleRad="123145" custRadScaleInc="4612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70288C01-18B4-453F-A1E3-E820FA4BD0D9}" type="pres">
      <dgm:prSet presAssocID="{F7060C0D-14FB-4A28-AC83-0D1B1AA5CDC3}" presName="parTrans" presStyleLbl="sibTrans2D1" presStyleIdx="2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fr-FR"/>
        </a:p>
      </dgm:t>
    </dgm:pt>
    <dgm:pt modelId="{3A0DE3FF-8981-448E-872C-C54CC8C27B86}" type="pres">
      <dgm:prSet presAssocID="{F7060C0D-14FB-4A28-AC83-0D1B1AA5CDC3}" presName="connectorText" presStyleLbl="sibTrans2D1" presStyleIdx="2" presStyleCnt="9"/>
      <dgm:spPr/>
      <dgm:t>
        <a:bodyPr/>
        <a:lstStyle/>
        <a:p>
          <a:endParaRPr lang="fr-FR"/>
        </a:p>
      </dgm:t>
    </dgm:pt>
    <dgm:pt modelId="{A0F7EC35-739A-4B64-9F07-65B906001582}" type="pres">
      <dgm:prSet presAssocID="{B4FE7D64-9EB8-4AC8-9F80-98CE9304A251}" presName="node" presStyleLbl="node1" presStyleIdx="2" presStyleCnt="9" custScaleX="160589" custRadScaleRad="143728" custRadScaleInc="3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B47EE047-5F5C-43B1-AC0A-079393580680}" type="pres">
      <dgm:prSet presAssocID="{69AFC70D-CE1F-4325-B577-0E59D0E38567}" presName="parTrans" presStyleLbl="sibTrans2D1" presStyleIdx="3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fr-FR"/>
        </a:p>
      </dgm:t>
    </dgm:pt>
    <dgm:pt modelId="{715C3138-606E-430B-AF47-471EC4F20ADB}" type="pres">
      <dgm:prSet presAssocID="{69AFC70D-CE1F-4325-B577-0E59D0E38567}" presName="connectorText" presStyleLbl="sibTrans2D1" presStyleIdx="3" presStyleCnt="9"/>
      <dgm:spPr/>
      <dgm:t>
        <a:bodyPr/>
        <a:lstStyle/>
        <a:p>
          <a:endParaRPr lang="fr-FR"/>
        </a:p>
      </dgm:t>
    </dgm:pt>
    <dgm:pt modelId="{63FCDD0D-695F-4BE6-AB25-2C99731E2667}" type="pres">
      <dgm:prSet presAssocID="{5CD60E7D-1862-40A7-B1C3-CF9CABD066C8}" presName="node" presStyleLbl="node1" presStyleIdx="3" presStyleCnt="9" custScaleX="156632" custRadScaleRad="121206" custRadScaleInc="-4494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27DBFC27-F2DC-454D-BE13-86191C4DC846}" type="pres">
      <dgm:prSet presAssocID="{91E0D6EC-9A8F-46EF-A18A-1C1AE2673A44}" presName="parTrans" presStyleLbl="sibTrans2D1" presStyleIdx="4" presStyleCnt="9" custScaleX="12112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fr-FR"/>
        </a:p>
      </dgm:t>
    </dgm:pt>
    <dgm:pt modelId="{AAB6D375-FDC9-491D-A7AB-24C59446B8ED}" type="pres">
      <dgm:prSet presAssocID="{91E0D6EC-9A8F-46EF-A18A-1C1AE2673A44}" presName="connectorText" presStyleLbl="sibTrans2D1" presStyleIdx="4" presStyleCnt="9"/>
      <dgm:spPr/>
      <dgm:t>
        <a:bodyPr/>
        <a:lstStyle/>
        <a:p>
          <a:endParaRPr lang="fr-FR"/>
        </a:p>
      </dgm:t>
    </dgm:pt>
    <dgm:pt modelId="{DD4C5F37-7348-45E6-B83C-4114B70843CC}" type="pres">
      <dgm:prSet presAssocID="{F278BDDB-BDE9-40F4-AE25-6B8635A67D7B}" presName="node" presStyleLbl="node1" presStyleIdx="4" presStyleCnt="9" custScaleX="153269" custRadScaleRad="100163" custRadScaleInc="-2985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2FD597FC-775F-465F-9543-4B56BC435F46}" type="pres">
      <dgm:prSet presAssocID="{F460DD24-08F0-4858-AFEE-67D18E8C23F0}" presName="parTrans" presStyleLbl="sibTrans2D1" presStyleIdx="5" presStyleCnt="9" custScaleX="11724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fr-FR"/>
        </a:p>
      </dgm:t>
    </dgm:pt>
    <dgm:pt modelId="{A98704BB-A42E-489B-BA60-0A2E46398294}" type="pres">
      <dgm:prSet presAssocID="{F460DD24-08F0-4858-AFEE-67D18E8C23F0}" presName="connectorText" presStyleLbl="sibTrans2D1" presStyleIdx="5" presStyleCnt="9"/>
      <dgm:spPr/>
      <dgm:t>
        <a:bodyPr/>
        <a:lstStyle/>
        <a:p>
          <a:endParaRPr lang="fr-FR"/>
        </a:p>
      </dgm:t>
    </dgm:pt>
    <dgm:pt modelId="{0296A2D6-FB87-42F7-8925-E9CA5690CE0F}" type="pres">
      <dgm:prSet presAssocID="{BA9AC689-F03E-4295-AA9A-3C629E7034A6}" presName="node" presStyleLbl="node1" presStyleIdx="5" presStyleCnt="9" custScaleX="154765" custRadScaleRad="103665" custRadScaleInc="5996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715D2B21-0194-4878-9357-B8054F8680AE}" type="pres">
      <dgm:prSet presAssocID="{929B7B3F-1B4A-4F67-8DA6-CE494783B485}" presName="parTrans" presStyleLbl="sibTrans2D1" presStyleIdx="6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fr-FR"/>
        </a:p>
      </dgm:t>
    </dgm:pt>
    <dgm:pt modelId="{139558D8-2815-4D1A-BCF9-98EFC068E24C}" type="pres">
      <dgm:prSet presAssocID="{929B7B3F-1B4A-4F67-8DA6-CE494783B485}" presName="connectorText" presStyleLbl="sibTrans2D1" presStyleIdx="6" presStyleCnt="9"/>
      <dgm:spPr/>
      <dgm:t>
        <a:bodyPr/>
        <a:lstStyle/>
        <a:p>
          <a:endParaRPr lang="fr-FR"/>
        </a:p>
      </dgm:t>
    </dgm:pt>
    <dgm:pt modelId="{2EB9C733-3960-4F6A-A646-6587C4377C1F}" type="pres">
      <dgm:prSet presAssocID="{292BD827-E266-464C-9527-19309AE80638}" presName="node" presStyleLbl="node1" presStyleIdx="6" presStyleCnt="9" custScaleX="144456" custRadScaleRad="130089" custRadScaleInc="5242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305ED1D6-14E1-4C08-975B-718405C0428A}" type="pres">
      <dgm:prSet presAssocID="{254F7431-C85D-49BF-9965-496C4627297F}" presName="parTrans" presStyleLbl="sibTrans2D1" presStyleIdx="7" presStyleCnt="9"/>
      <dgm:spPr/>
      <dgm:t>
        <a:bodyPr/>
        <a:lstStyle/>
        <a:p>
          <a:endParaRPr lang="fr-FR"/>
        </a:p>
      </dgm:t>
    </dgm:pt>
    <dgm:pt modelId="{9DFD0FF3-A9D0-4D22-BFEA-6849925BCC2C}" type="pres">
      <dgm:prSet presAssocID="{254F7431-C85D-49BF-9965-496C4627297F}" presName="connectorText" presStyleLbl="sibTrans2D1" presStyleIdx="7" presStyleCnt="9"/>
      <dgm:spPr/>
      <dgm:t>
        <a:bodyPr/>
        <a:lstStyle/>
        <a:p>
          <a:endParaRPr lang="fr-FR"/>
        </a:p>
      </dgm:t>
    </dgm:pt>
    <dgm:pt modelId="{DA6D8F66-A615-41A2-945D-10FB5B600525}" type="pres">
      <dgm:prSet presAssocID="{2A34FD1B-B57C-45EF-9CB8-71982EC6B9E5}" presName="node" presStyleLbl="node1" presStyleIdx="7" presStyleCnt="9" custScaleX="159522" custRadScaleRad="136955" custRadScaleInc="-120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7EFD33-3D27-4D2A-A19F-B224B3A13F9F}" type="pres">
      <dgm:prSet presAssocID="{969A7B3B-C667-4EAA-BB2B-8A1FF02BDDD4}" presName="parTrans" presStyleLbl="sibTrans2D1" presStyleIdx="8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fr-FR"/>
        </a:p>
      </dgm:t>
    </dgm:pt>
    <dgm:pt modelId="{358D382A-AF55-42F7-8BF0-C945DD9BCDD9}" type="pres">
      <dgm:prSet presAssocID="{969A7B3B-C667-4EAA-BB2B-8A1FF02BDDD4}" presName="connectorText" presStyleLbl="sibTrans2D1" presStyleIdx="8" presStyleCnt="9"/>
      <dgm:spPr/>
      <dgm:t>
        <a:bodyPr/>
        <a:lstStyle/>
        <a:p>
          <a:endParaRPr lang="fr-FR"/>
        </a:p>
      </dgm:t>
    </dgm:pt>
    <dgm:pt modelId="{E238F319-8978-4775-AD34-AD39CCC579AD}" type="pres">
      <dgm:prSet presAssocID="{68EE113E-A12C-4A1A-8891-321484283ED1}" presName="node" presStyleLbl="node1" presStyleIdx="8" presStyleCnt="9" custScaleX="200239" custRadScaleRad="126714" custRadScaleInc="-5104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</dgm:ptLst>
  <dgm:cxnLst>
    <dgm:cxn modelId="{24250472-D201-AA4F-B54B-3B6C46C66F5B}" type="presOf" srcId="{929B7B3F-1B4A-4F67-8DA6-CE494783B485}" destId="{139558D8-2815-4D1A-BCF9-98EFC068E24C}" srcOrd="1" destOrd="0" presId="urn:microsoft.com/office/officeart/2005/8/layout/radial5"/>
    <dgm:cxn modelId="{871205D6-D5E3-3444-BF40-60A50982AA09}" type="presOf" srcId="{254F7431-C85D-49BF-9965-496C4627297F}" destId="{305ED1D6-14E1-4C08-975B-718405C0428A}" srcOrd="0" destOrd="0" presId="urn:microsoft.com/office/officeart/2005/8/layout/radial5"/>
    <dgm:cxn modelId="{B5B5CF5B-D63E-4118-AAFD-17A4348ADF53}" srcId="{FC4A952C-2ECB-47CC-BCF4-24507A73ECE8}" destId="{F278BDDB-BDE9-40F4-AE25-6B8635A67D7B}" srcOrd="4" destOrd="0" parTransId="{91E0D6EC-9A8F-46EF-A18A-1C1AE2673A44}" sibTransId="{F762B1D3-5C7C-4149-9948-96BF814A312E}"/>
    <dgm:cxn modelId="{0544DB2D-3F55-2F49-9CE9-62302F47378B}" type="presOf" srcId="{69AFC70D-CE1F-4325-B577-0E59D0E38567}" destId="{B47EE047-5F5C-43B1-AC0A-079393580680}" srcOrd="0" destOrd="0" presId="urn:microsoft.com/office/officeart/2005/8/layout/radial5"/>
    <dgm:cxn modelId="{B904084D-5418-488A-A73D-AD508AB1FEAF}" srcId="{FC4A952C-2ECB-47CC-BCF4-24507A73ECE8}" destId="{108D2EC3-0E67-434B-BE96-1475A15631BE}" srcOrd="0" destOrd="0" parTransId="{D34B15A4-C43A-44B3-9BEA-B1C3FD145200}" sibTransId="{1B271531-BE05-4872-BE47-BC0FCA017F1C}"/>
    <dgm:cxn modelId="{F68A8F3C-8337-441E-B6A4-F4B85FFC5B05}" srcId="{FC4A952C-2ECB-47CC-BCF4-24507A73ECE8}" destId="{2A34FD1B-B57C-45EF-9CB8-71982EC6B9E5}" srcOrd="7" destOrd="0" parTransId="{254F7431-C85D-49BF-9965-496C4627297F}" sibTransId="{8F35ED05-B237-4BB5-9F7B-276D4A257A51}"/>
    <dgm:cxn modelId="{34635F09-E73B-A64D-AB1C-208CCF6EC721}" type="presOf" srcId="{929B7B3F-1B4A-4F67-8DA6-CE494783B485}" destId="{715D2B21-0194-4878-9357-B8054F8680AE}" srcOrd="0" destOrd="0" presId="urn:microsoft.com/office/officeart/2005/8/layout/radial5"/>
    <dgm:cxn modelId="{686223DD-7C61-4123-BC50-19F590FD168D}" srcId="{FC4A952C-2ECB-47CC-BCF4-24507A73ECE8}" destId="{BA9AC689-F03E-4295-AA9A-3C629E7034A6}" srcOrd="5" destOrd="0" parTransId="{F460DD24-08F0-4858-AFEE-67D18E8C23F0}" sibTransId="{B339F28F-F020-4F2C-8FC4-D22D87365A0A}"/>
    <dgm:cxn modelId="{35FBA954-D912-1840-A24C-FF1F96AB9365}" type="presOf" srcId="{969A7B3B-C667-4EAA-BB2B-8A1FF02BDDD4}" destId="{217EFD33-3D27-4D2A-A19F-B224B3A13F9F}" srcOrd="0" destOrd="0" presId="urn:microsoft.com/office/officeart/2005/8/layout/radial5"/>
    <dgm:cxn modelId="{5C22FAF5-4171-3F43-B141-6D5C01D57D91}" type="presOf" srcId="{F460DD24-08F0-4858-AFEE-67D18E8C23F0}" destId="{A98704BB-A42E-489B-BA60-0A2E46398294}" srcOrd="1" destOrd="0" presId="urn:microsoft.com/office/officeart/2005/8/layout/radial5"/>
    <dgm:cxn modelId="{64DB5C82-E07E-1447-9F9F-CBC2A6A2E87D}" type="presOf" srcId="{91E0D6EC-9A8F-46EF-A18A-1C1AE2673A44}" destId="{27DBFC27-F2DC-454D-BE13-86191C4DC846}" srcOrd="0" destOrd="0" presId="urn:microsoft.com/office/officeart/2005/8/layout/radial5"/>
    <dgm:cxn modelId="{D03E26D2-C282-4B74-AA0A-F745C47D289A}" srcId="{FC4A952C-2ECB-47CC-BCF4-24507A73ECE8}" destId="{AA8B10E8-402D-42EA-88D2-755EE894D084}" srcOrd="1" destOrd="0" parTransId="{A68CE5C4-B7FC-4EA8-8F87-B862D978D6B3}" sibTransId="{9230D899-D64F-42EF-AA2D-55DC68E40061}"/>
    <dgm:cxn modelId="{94AB230E-8206-BC4E-87E2-2737351DF12C}" type="presOf" srcId="{26E0CD89-E116-48ED-BCEE-3E9AD7CCA130}" destId="{979DD40F-F558-45CE-BD6E-F307C4D97932}" srcOrd="0" destOrd="0" presId="urn:microsoft.com/office/officeart/2005/8/layout/radial5"/>
    <dgm:cxn modelId="{006071D7-4C95-3E4A-BB80-A04DFE4AACC0}" type="presOf" srcId="{AA8B10E8-402D-42EA-88D2-755EE894D084}" destId="{B3FED3F5-9F2D-46C5-9A11-A000311AF763}" srcOrd="0" destOrd="0" presId="urn:microsoft.com/office/officeart/2005/8/layout/radial5"/>
    <dgm:cxn modelId="{3FAC4D0C-743A-D644-BDEE-4D44A33BCBDE}" type="presOf" srcId="{969A7B3B-C667-4EAA-BB2B-8A1FF02BDDD4}" destId="{358D382A-AF55-42F7-8BF0-C945DD9BCDD9}" srcOrd="1" destOrd="0" presId="urn:microsoft.com/office/officeart/2005/8/layout/radial5"/>
    <dgm:cxn modelId="{DBE443AD-A268-AB4E-B2AD-444F908BBD50}" type="presOf" srcId="{D34B15A4-C43A-44B3-9BEA-B1C3FD145200}" destId="{386C1171-DD48-45CD-8927-793EB28ACC8B}" srcOrd="1" destOrd="0" presId="urn:microsoft.com/office/officeart/2005/8/layout/radial5"/>
    <dgm:cxn modelId="{63930404-942D-A248-8F41-FBDFD5DB20CA}" type="presOf" srcId="{5CD60E7D-1862-40A7-B1C3-CF9CABD066C8}" destId="{63FCDD0D-695F-4BE6-AB25-2C99731E2667}" srcOrd="0" destOrd="0" presId="urn:microsoft.com/office/officeart/2005/8/layout/radial5"/>
    <dgm:cxn modelId="{C6DB8FD3-6291-CC4E-B446-D7D806BF5874}" type="presOf" srcId="{BA9AC689-F03E-4295-AA9A-3C629E7034A6}" destId="{0296A2D6-FB87-42F7-8925-E9CA5690CE0F}" srcOrd="0" destOrd="0" presId="urn:microsoft.com/office/officeart/2005/8/layout/radial5"/>
    <dgm:cxn modelId="{6F3CBB50-38D8-CA47-9E11-AE961A46DB93}" type="presOf" srcId="{F7060C0D-14FB-4A28-AC83-0D1B1AA5CDC3}" destId="{3A0DE3FF-8981-448E-872C-C54CC8C27B86}" srcOrd="1" destOrd="0" presId="urn:microsoft.com/office/officeart/2005/8/layout/radial5"/>
    <dgm:cxn modelId="{FAC69844-EE77-BA4B-84F8-65D0B2A77C4B}" type="presOf" srcId="{A68CE5C4-B7FC-4EA8-8F87-B862D978D6B3}" destId="{7EC79E39-10C2-41E8-90EB-EFB22EF81A31}" srcOrd="0" destOrd="0" presId="urn:microsoft.com/office/officeart/2005/8/layout/radial5"/>
    <dgm:cxn modelId="{229CB33D-A064-044E-BD42-1530AEC73755}" type="presOf" srcId="{254F7431-C85D-49BF-9965-496C4627297F}" destId="{9DFD0FF3-A9D0-4D22-BFEA-6849925BCC2C}" srcOrd="1" destOrd="0" presId="urn:microsoft.com/office/officeart/2005/8/layout/radial5"/>
    <dgm:cxn modelId="{E4DBCAC7-1370-420C-AA77-7C600F4B3B34}" srcId="{FC4A952C-2ECB-47CC-BCF4-24507A73ECE8}" destId="{68EE113E-A12C-4A1A-8891-321484283ED1}" srcOrd="8" destOrd="0" parTransId="{969A7B3B-C667-4EAA-BB2B-8A1FF02BDDD4}" sibTransId="{6436E8D7-9430-44A1-B5B7-571354B0A132}"/>
    <dgm:cxn modelId="{E1585B02-3C80-1948-AD9E-BE3F2CAB8FE5}" type="presOf" srcId="{D34B15A4-C43A-44B3-9BEA-B1C3FD145200}" destId="{770C884B-BE2A-4672-96E0-3CC64C18EB43}" srcOrd="0" destOrd="0" presId="urn:microsoft.com/office/officeart/2005/8/layout/radial5"/>
    <dgm:cxn modelId="{669A395D-A9D2-4F04-A77F-AF0ACF68F6E0}" srcId="{26E0CD89-E116-48ED-BCEE-3E9AD7CCA130}" destId="{FC4A952C-2ECB-47CC-BCF4-24507A73ECE8}" srcOrd="0" destOrd="0" parTransId="{64E35DC0-4829-46E9-BD0C-AC2D380EDE17}" sibTransId="{C5EAFFF8-3CA2-40DB-851D-749F68448568}"/>
    <dgm:cxn modelId="{CFF55BDD-F679-E94B-A890-C953DF11BC08}" type="presOf" srcId="{A68CE5C4-B7FC-4EA8-8F87-B862D978D6B3}" destId="{FA92E3E4-9201-4E52-A2EB-1D600CA08A99}" srcOrd="1" destOrd="0" presId="urn:microsoft.com/office/officeart/2005/8/layout/radial5"/>
    <dgm:cxn modelId="{A8FEE1B0-320D-904B-98D9-BC3E3FEAE4C2}" type="presOf" srcId="{B4FE7D64-9EB8-4AC8-9F80-98CE9304A251}" destId="{A0F7EC35-739A-4B64-9F07-65B906001582}" srcOrd="0" destOrd="0" presId="urn:microsoft.com/office/officeart/2005/8/layout/radial5"/>
    <dgm:cxn modelId="{9777DDB2-86A1-264B-82EB-90CC450381F4}" type="presOf" srcId="{69AFC70D-CE1F-4325-B577-0E59D0E38567}" destId="{715C3138-606E-430B-AF47-471EC4F20ADB}" srcOrd="1" destOrd="0" presId="urn:microsoft.com/office/officeart/2005/8/layout/radial5"/>
    <dgm:cxn modelId="{0CD22766-1660-6C46-88A4-864B2A9470D0}" type="presOf" srcId="{F460DD24-08F0-4858-AFEE-67D18E8C23F0}" destId="{2FD597FC-775F-465F-9543-4B56BC435F46}" srcOrd="0" destOrd="0" presId="urn:microsoft.com/office/officeart/2005/8/layout/radial5"/>
    <dgm:cxn modelId="{6420C5AA-0D56-5A43-9BE9-89A260972DCC}" type="presOf" srcId="{91E0D6EC-9A8F-46EF-A18A-1C1AE2673A44}" destId="{AAB6D375-FDC9-491D-A7AB-24C59446B8ED}" srcOrd="1" destOrd="0" presId="urn:microsoft.com/office/officeart/2005/8/layout/radial5"/>
    <dgm:cxn modelId="{CF22B102-2CDD-2148-B80C-275D7B144453}" type="presOf" srcId="{F7060C0D-14FB-4A28-AC83-0D1B1AA5CDC3}" destId="{70288C01-18B4-453F-A1E3-E820FA4BD0D9}" srcOrd="0" destOrd="0" presId="urn:microsoft.com/office/officeart/2005/8/layout/radial5"/>
    <dgm:cxn modelId="{D3D5AA20-3879-464F-A174-EEFC6CA536B8}" type="presOf" srcId="{F278BDDB-BDE9-40F4-AE25-6B8635A67D7B}" destId="{DD4C5F37-7348-45E6-B83C-4114B70843CC}" srcOrd="0" destOrd="0" presId="urn:microsoft.com/office/officeart/2005/8/layout/radial5"/>
    <dgm:cxn modelId="{0B08714C-AFA2-465C-B0A7-974213B8618D}" srcId="{FC4A952C-2ECB-47CC-BCF4-24507A73ECE8}" destId="{5CD60E7D-1862-40A7-B1C3-CF9CABD066C8}" srcOrd="3" destOrd="0" parTransId="{69AFC70D-CE1F-4325-B577-0E59D0E38567}" sibTransId="{08DBE344-8F1F-44A8-BC37-C16E06BD8ABA}"/>
    <dgm:cxn modelId="{96667D5C-29B2-ED4E-AFD7-EA1E19C7DEE7}" type="presOf" srcId="{2A34FD1B-B57C-45EF-9CB8-71982EC6B9E5}" destId="{DA6D8F66-A615-41A2-945D-10FB5B600525}" srcOrd="0" destOrd="0" presId="urn:microsoft.com/office/officeart/2005/8/layout/radial5"/>
    <dgm:cxn modelId="{F2C41362-FD71-4D43-8001-BA045A6D63ED}" type="presOf" srcId="{FC4A952C-2ECB-47CC-BCF4-24507A73ECE8}" destId="{D01CC097-8DE9-45EF-AC03-3E3A505FB024}" srcOrd="0" destOrd="0" presId="urn:microsoft.com/office/officeart/2005/8/layout/radial5"/>
    <dgm:cxn modelId="{3A6C5B3B-CAC3-411B-85F1-0FA01D053FDB}" srcId="{FC4A952C-2ECB-47CC-BCF4-24507A73ECE8}" destId="{B4FE7D64-9EB8-4AC8-9F80-98CE9304A251}" srcOrd="2" destOrd="0" parTransId="{F7060C0D-14FB-4A28-AC83-0D1B1AA5CDC3}" sibTransId="{B16FA120-89E7-41DF-8EBE-FE59729DC0E4}"/>
    <dgm:cxn modelId="{D93A930D-4A9C-7248-86D8-94F36FB9DBAE}" type="presOf" srcId="{108D2EC3-0E67-434B-BE96-1475A15631BE}" destId="{22CEE235-1811-4B8E-B083-5DF4A954481D}" srcOrd="0" destOrd="0" presId="urn:microsoft.com/office/officeart/2005/8/layout/radial5"/>
    <dgm:cxn modelId="{4CA1665B-FA01-2B44-BC83-8E5AB4E443EA}" type="presOf" srcId="{292BD827-E266-464C-9527-19309AE80638}" destId="{2EB9C733-3960-4F6A-A646-6587C4377C1F}" srcOrd="0" destOrd="0" presId="urn:microsoft.com/office/officeart/2005/8/layout/radial5"/>
    <dgm:cxn modelId="{B9630B46-14B6-8E4A-9D24-DDA223FD7230}" type="presOf" srcId="{68EE113E-A12C-4A1A-8891-321484283ED1}" destId="{E238F319-8978-4775-AD34-AD39CCC579AD}" srcOrd="0" destOrd="0" presId="urn:microsoft.com/office/officeart/2005/8/layout/radial5"/>
    <dgm:cxn modelId="{1210087C-51AB-4687-BE08-3037E7517773}" srcId="{FC4A952C-2ECB-47CC-BCF4-24507A73ECE8}" destId="{292BD827-E266-464C-9527-19309AE80638}" srcOrd="6" destOrd="0" parTransId="{929B7B3F-1B4A-4F67-8DA6-CE494783B485}" sibTransId="{A0E66E32-446F-42F8-9361-E3FF3E504281}"/>
    <dgm:cxn modelId="{B759D4E9-D458-EE41-8B66-6A6EF4EBCC3E}" type="presParOf" srcId="{979DD40F-F558-45CE-BD6E-F307C4D97932}" destId="{D01CC097-8DE9-45EF-AC03-3E3A505FB024}" srcOrd="0" destOrd="0" presId="urn:microsoft.com/office/officeart/2005/8/layout/radial5"/>
    <dgm:cxn modelId="{00271845-37F8-2948-A319-1446F782AC5E}" type="presParOf" srcId="{979DD40F-F558-45CE-BD6E-F307C4D97932}" destId="{770C884B-BE2A-4672-96E0-3CC64C18EB43}" srcOrd="1" destOrd="0" presId="urn:microsoft.com/office/officeart/2005/8/layout/radial5"/>
    <dgm:cxn modelId="{A754BE74-56DF-4D46-B767-705BB7302094}" type="presParOf" srcId="{770C884B-BE2A-4672-96E0-3CC64C18EB43}" destId="{386C1171-DD48-45CD-8927-793EB28ACC8B}" srcOrd="0" destOrd="0" presId="urn:microsoft.com/office/officeart/2005/8/layout/radial5"/>
    <dgm:cxn modelId="{8C45A2A5-89F5-B048-84FF-AB0563B01807}" type="presParOf" srcId="{979DD40F-F558-45CE-BD6E-F307C4D97932}" destId="{22CEE235-1811-4B8E-B083-5DF4A954481D}" srcOrd="2" destOrd="0" presId="urn:microsoft.com/office/officeart/2005/8/layout/radial5"/>
    <dgm:cxn modelId="{994809CD-E042-FD4B-A0CA-DAFA5A34F65B}" type="presParOf" srcId="{979DD40F-F558-45CE-BD6E-F307C4D97932}" destId="{7EC79E39-10C2-41E8-90EB-EFB22EF81A31}" srcOrd="3" destOrd="0" presId="urn:microsoft.com/office/officeart/2005/8/layout/radial5"/>
    <dgm:cxn modelId="{4D641445-EC7C-B249-8385-50278A8D830A}" type="presParOf" srcId="{7EC79E39-10C2-41E8-90EB-EFB22EF81A31}" destId="{FA92E3E4-9201-4E52-A2EB-1D600CA08A99}" srcOrd="0" destOrd="0" presId="urn:microsoft.com/office/officeart/2005/8/layout/radial5"/>
    <dgm:cxn modelId="{B200D2B8-2371-BC4A-B14F-2587E8C0C0CC}" type="presParOf" srcId="{979DD40F-F558-45CE-BD6E-F307C4D97932}" destId="{B3FED3F5-9F2D-46C5-9A11-A000311AF763}" srcOrd="4" destOrd="0" presId="urn:microsoft.com/office/officeart/2005/8/layout/radial5"/>
    <dgm:cxn modelId="{87B17B50-990E-6F47-A7CB-138FE4C57E67}" type="presParOf" srcId="{979DD40F-F558-45CE-BD6E-F307C4D97932}" destId="{70288C01-18B4-453F-A1E3-E820FA4BD0D9}" srcOrd="5" destOrd="0" presId="urn:microsoft.com/office/officeart/2005/8/layout/radial5"/>
    <dgm:cxn modelId="{C8304227-06B6-4B44-94DF-F1282EE7AB44}" type="presParOf" srcId="{70288C01-18B4-453F-A1E3-E820FA4BD0D9}" destId="{3A0DE3FF-8981-448E-872C-C54CC8C27B86}" srcOrd="0" destOrd="0" presId="urn:microsoft.com/office/officeart/2005/8/layout/radial5"/>
    <dgm:cxn modelId="{C2A70EFF-0842-3A4E-9EDF-E90114CC21CE}" type="presParOf" srcId="{979DD40F-F558-45CE-BD6E-F307C4D97932}" destId="{A0F7EC35-739A-4B64-9F07-65B906001582}" srcOrd="6" destOrd="0" presId="urn:microsoft.com/office/officeart/2005/8/layout/radial5"/>
    <dgm:cxn modelId="{C429C8D8-D4D6-E646-82AB-707608418370}" type="presParOf" srcId="{979DD40F-F558-45CE-BD6E-F307C4D97932}" destId="{B47EE047-5F5C-43B1-AC0A-079393580680}" srcOrd="7" destOrd="0" presId="urn:microsoft.com/office/officeart/2005/8/layout/radial5"/>
    <dgm:cxn modelId="{4DCBF943-0485-E340-ADEF-8B07C19D9EE3}" type="presParOf" srcId="{B47EE047-5F5C-43B1-AC0A-079393580680}" destId="{715C3138-606E-430B-AF47-471EC4F20ADB}" srcOrd="0" destOrd="0" presId="urn:microsoft.com/office/officeart/2005/8/layout/radial5"/>
    <dgm:cxn modelId="{4E159552-73E2-C44A-9364-BCCAA3EC1581}" type="presParOf" srcId="{979DD40F-F558-45CE-BD6E-F307C4D97932}" destId="{63FCDD0D-695F-4BE6-AB25-2C99731E2667}" srcOrd="8" destOrd="0" presId="urn:microsoft.com/office/officeart/2005/8/layout/radial5"/>
    <dgm:cxn modelId="{A30C637B-4FC2-CB40-8D55-5468DE7FAAEA}" type="presParOf" srcId="{979DD40F-F558-45CE-BD6E-F307C4D97932}" destId="{27DBFC27-F2DC-454D-BE13-86191C4DC846}" srcOrd="9" destOrd="0" presId="urn:microsoft.com/office/officeart/2005/8/layout/radial5"/>
    <dgm:cxn modelId="{E1301EFB-72AE-E44F-B489-92BBCC3E3933}" type="presParOf" srcId="{27DBFC27-F2DC-454D-BE13-86191C4DC846}" destId="{AAB6D375-FDC9-491D-A7AB-24C59446B8ED}" srcOrd="0" destOrd="0" presId="urn:microsoft.com/office/officeart/2005/8/layout/radial5"/>
    <dgm:cxn modelId="{556C4D53-8E8D-784F-8578-AF3BEB7C11E7}" type="presParOf" srcId="{979DD40F-F558-45CE-BD6E-F307C4D97932}" destId="{DD4C5F37-7348-45E6-B83C-4114B70843CC}" srcOrd="10" destOrd="0" presId="urn:microsoft.com/office/officeart/2005/8/layout/radial5"/>
    <dgm:cxn modelId="{D2F8A4AA-6BA9-8447-916E-B14059D7B9F9}" type="presParOf" srcId="{979DD40F-F558-45CE-BD6E-F307C4D97932}" destId="{2FD597FC-775F-465F-9543-4B56BC435F46}" srcOrd="11" destOrd="0" presId="urn:microsoft.com/office/officeart/2005/8/layout/radial5"/>
    <dgm:cxn modelId="{05841EF0-F980-0D4B-9967-349165E33797}" type="presParOf" srcId="{2FD597FC-775F-465F-9543-4B56BC435F46}" destId="{A98704BB-A42E-489B-BA60-0A2E46398294}" srcOrd="0" destOrd="0" presId="urn:microsoft.com/office/officeart/2005/8/layout/radial5"/>
    <dgm:cxn modelId="{E68DA57C-698B-E84C-A86E-D020444343A0}" type="presParOf" srcId="{979DD40F-F558-45CE-BD6E-F307C4D97932}" destId="{0296A2D6-FB87-42F7-8925-E9CA5690CE0F}" srcOrd="12" destOrd="0" presId="urn:microsoft.com/office/officeart/2005/8/layout/radial5"/>
    <dgm:cxn modelId="{B97ECDFB-61F9-E44D-8C8C-3693FDBB0E42}" type="presParOf" srcId="{979DD40F-F558-45CE-BD6E-F307C4D97932}" destId="{715D2B21-0194-4878-9357-B8054F8680AE}" srcOrd="13" destOrd="0" presId="urn:microsoft.com/office/officeart/2005/8/layout/radial5"/>
    <dgm:cxn modelId="{0A027780-F47D-D141-96AF-7AC786653823}" type="presParOf" srcId="{715D2B21-0194-4878-9357-B8054F8680AE}" destId="{139558D8-2815-4D1A-BCF9-98EFC068E24C}" srcOrd="0" destOrd="0" presId="urn:microsoft.com/office/officeart/2005/8/layout/radial5"/>
    <dgm:cxn modelId="{928AAFF5-4618-CD4A-8153-8A0BB7AECFB2}" type="presParOf" srcId="{979DD40F-F558-45CE-BD6E-F307C4D97932}" destId="{2EB9C733-3960-4F6A-A646-6587C4377C1F}" srcOrd="14" destOrd="0" presId="urn:microsoft.com/office/officeart/2005/8/layout/radial5"/>
    <dgm:cxn modelId="{1A631AD1-CD8E-8648-B03E-22E30D3A9AA7}" type="presParOf" srcId="{979DD40F-F558-45CE-BD6E-F307C4D97932}" destId="{305ED1D6-14E1-4C08-975B-718405C0428A}" srcOrd="15" destOrd="0" presId="urn:microsoft.com/office/officeart/2005/8/layout/radial5"/>
    <dgm:cxn modelId="{745F574D-3AC3-4C40-B4B8-ADF2A90978DE}" type="presParOf" srcId="{305ED1D6-14E1-4C08-975B-718405C0428A}" destId="{9DFD0FF3-A9D0-4D22-BFEA-6849925BCC2C}" srcOrd="0" destOrd="0" presId="urn:microsoft.com/office/officeart/2005/8/layout/radial5"/>
    <dgm:cxn modelId="{6A85D1A5-E120-C349-9038-667EEB49DF6A}" type="presParOf" srcId="{979DD40F-F558-45CE-BD6E-F307C4D97932}" destId="{DA6D8F66-A615-41A2-945D-10FB5B600525}" srcOrd="16" destOrd="0" presId="urn:microsoft.com/office/officeart/2005/8/layout/radial5"/>
    <dgm:cxn modelId="{974EE60C-16BE-F547-965C-ACB71519B8EF}" type="presParOf" srcId="{979DD40F-F558-45CE-BD6E-F307C4D97932}" destId="{217EFD33-3D27-4D2A-A19F-B224B3A13F9F}" srcOrd="17" destOrd="0" presId="urn:microsoft.com/office/officeart/2005/8/layout/radial5"/>
    <dgm:cxn modelId="{EFA356F2-F216-9F4F-889D-092899061C92}" type="presParOf" srcId="{217EFD33-3D27-4D2A-A19F-B224B3A13F9F}" destId="{358D382A-AF55-42F7-8BF0-C945DD9BCDD9}" srcOrd="0" destOrd="0" presId="urn:microsoft.com/office/officeart/2005/8/layout/radial5"/>
    <dgm:cxn modelId="{C458E7A6-021F-144E-B63B-F82F74ED4859}" type="presParOf" srcId="{979DD40F-F558-45CE-BD6E-F307C4D97932}" destId="{E238F319-8978-4775-AD34-AD39CCC579AD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CC097-8DE9-45EF-AC03-3E3A505FB024}">
      <dsp:nvSpPr>
        <dsp:cNvPr id="0" name=""/>
        <dsp:cNvSpPr/>
      </dsp:nvSpPr>
      <dsp:spPr>
        <a:xfrm>
          <a:off x="3489879" y="1629240"/>
          <a:ext cx="1245484" cy="665778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E-Health</a:t>
          </a:r>
          <a:r>
            <a:rPr lang="fr-FR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Systems</a:t>
          </a:r>
          <a:endParaRPr lang="fr-FR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72276" y="1726741"/>
        <a:ext cx="880690" cy="470776"/>
      </dsp:txXfrm>
    </dsp:sp>
    <dsp:sp modelId="{770C884B-BE2A-4672-96E0-3CC64C18EB43}">
      <dsp:nvSpPr>
        <dsp:cNvPr id="0" name=""/>
        <dsp:cNvSpPr/>
      </dsp:nvSpPr>
      <dsp:spPr>
        <a:xfrm rot="16186088">
          <a:off x="3894309" y="1061562"/>
          <a:ext cx="430740" cy="347025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946573" y="1183020"/>
        <a:ext cx="326633" cy="208215"/>
      </dsp:txXfrm>
    </dsp:sp>
    <dsp:sp modelId="{22CEE235-1811-4B8E-B083-5DF4A954481D}">
      <dsp:nvSpPr>
        <dsp:cNvPr id="0" name=""/>
        <dsp:cNvSpPr/>
      </dsp:nvSpPr>
      <dsp:spPr>
        <a:xfrm>
          <a:off x="3552782" y="0"/>
          <a:ext cx="1107101" cy="816530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Electronic health record</a:t>
          </a:r>
          <a:endParaRPr lang="fr-FR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14913" y="119578"/>
        <a:ext cx="782839" cy="577374"/>
      </dsp:txXfrm>
    </dsp:sp>
    <dsp:sp modelId="{7EC79E39-10C2-41E8-90EB-EFB22EF81A31}">
      <dsp:nvSpPr>
        <dsp:cNvPr id="0" name=""/>
        <dsp:cNvSpPr/>
      </dsp:nvSpPr>
      <dsp:spPr>
        <a:xfrm rot="19153524">
          <a:off x="4537396" y="1206255"/>
          <a:ext cx="501003" cy="347025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50030" y="1309655"/>
        <a:ext cx="396896" cy="208215"/>
      </dsp:txXfrm>
    </dsp:sp>
    <dsp:sp modelId="{B3FED3F5-9F2D-46C5-9A11-A000311AF763}">
      <dsp:nvSpPr>
        <dsp:cNvPr id="0" name=""/>
        <dsp:cNvSpPr/>
      </dsp:nvSpPr>
      <dsp:spPr>
        <a:xfrm>
          <a:off x="4787009" y="305366"/>
          <a:ext cx="1546615" cy="816530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Laboratory information management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13506" y="424944"/>
        <a:ext cx="1093621" cy="577374"/>
      </dsp:txXfrm>
    </dsp:sp>
    <dsp:sp modelId="{70288C01-18B4-453F-A1E3-E820FA4BD0D9}">
      <dsp:nvSpPr>
        <dsp:cNvPr id="0" name=""/>
        <dsp:cNvSpPr/>
      </dsp:nvSpPr>
      <dsp:spPr>
        <a:xfrm rot="21000408">
          <a:off x="4914596" y="1601073"/>
          <a:ext cx="524749" cy="347025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915386" y="1679511"/>
        <a:ext cx="420642" cy="208215"/>
      </dsp:txXfrm>
    </dsp:sp>
    <dsp:sp modelId="{A0F7EC35-739A-4B64-9F07-65B906001582}">
      <dsp:nvSpPr>
        <dsp:cNvPr id="0" name=""/>
        <dsp:cNvSpPr/>
      </dsp:nvSpPr>
      <dsp:spPr>
        <a:xfrm>
          <a:off x="5654363" y="1166677"/>
          <a:ext cx="1311258" cy="816530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Pharmacy information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846392" y="1286255"/>
        <a:ext cx="927200" cy="577374"/>
      </dsp:txXfrm>
    </dsp:sp>
    <dsp:sp modelId="{B47EE047-5F5C-43B1-AC0A-079393580680}">
      <dsp:nvSpPr>
        <dsp:cNvPr id="0" name=""/>
        <dsp:cNvSpPr/>
      </dsp:nvSpPr>
      <dsp:spPr>
        <a:xfrm rot="1260684">
          <a:off x="4759701" y="2113784"/>
          <a:ext cx="399014" cy="347025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63162" y="2164525"/>
        <a:ext cx="294907" cy="208215"/>
      </dsp:txXfrm>
    </dsp:sp>
    <dsp:sp modelId="{63FCDD0D-695F-4BE6-AB25-2C99731E2667}">
      <dsp:nvSpPr>
        <dsp:cNvPr id="0" name=""/>
        <dsp:cNvSpPr/>
      </dsp:nvSpPr>
      <dsp:spPr>
        <a:xfrm>
          <a:off x="5229630" y="2228515"/>
          <a:ext cx="1278948" cy="816530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Patient registration or scheduling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16928" y="2348093"/>
        <a:ext cx="904352" cy="577374"/>
      </dsp:txXfrm>
    </dsp:sp>
    <dsp:sp modelId="{27DBFC27-F2DC-454D-BE13-86191C4DC846}">
      <dsp:nvSpPr>
        <dsp:cNvPr id="0" name=""/>
        <dsp:cNvSpPr/>
      </dsp:nvSpPr>
      <dsp:spPr>
        <a:xfrm rot="3841752">
          <a:off x="4186597" y="2443797"/>
          <a:ext cx="490328" cy="347025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15856" y="2466405"/>
        <a:ext cx="386221" cy="208215"/>
      </dsp:txXfrm>
    </dsp:sp>
    <dsp:sp modelId="{DD4C5F37-7348-45E6-B83C-4114B70843CC}">
      <dsp:nvSpPr>
        <dsp:cNvPr id="0" name=""/>
        <dsp:cNvSpPr/>
      </dsp:nvSpPr>
      <dsp:spPr>
        <a:xfrm>
          <a:off x="4167798" y="2951765"/>
          <a:ext cx="1251488" cy="816530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Monitoring, evaluation and patient tracking</a:t>
          </a:r>
          <a:endParaRPr lang="fr-FR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51074" y="3071343"/>
        <a:ext cx="884936" cy="577374"/>
      </dsp:txXfrm>
    </dsp:sp>
    <dsp:sp modelId="{2FD597FC-775F-465F-9543-4B56BC435F46}">
      <dsp:nvSpPr>
        <dsp:cNvPr id="0" name=""/>
        <dsp:cNvSpPr/>
      </dsp:nvSpPr>
      <dsp:spPr>
        <a:xfrm rot="7319604">
          <a:off x="3466578" y="2429565"/>
          <a:ext cx="491273" cy="347025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546211" y="2454823"/>
        <a:ext cx="387166" cy="208215"/>
      </dsp:txXfrm>
    </dsp:sp>
    <dsp:sp modelId="{0296A2D6-FB87-42F7-8925-E9CA5690CE0F}">
      <dsp:nvSpPr>
        <dsp:cNvPr id="0" name=""/>
        <dsp:cNvSpPr/>
      </dsp:nvSpPr>
      <dsp:spPr>
        <a:xfrm>
          <a:off x="2628135" y="2918714"/>
          <a:ext cx="1263703" cy="816530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Clinical decision support</a:t>
          </a:r>
          <a:endParaRPr lang="fr-FR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13200" y="3038292"/>
        <a:ext cx="893573" cy="577374"/>
      </dsp:txXfrm>
    </dsp:sp>
    <dsp:sp modelId="{715D2B21-0194-4878-9357-B8054F8680AE}">
      <dsp:nvSpPr>
        <dsp:cNvPr id="0" name=""/>
        <dsp:cNvSpPr/>
      </dsp:nvSpPr>
      <dsp:spPr>
        <a:xfrm rot="9629040">
          <a:off x="2935101" y="2120320"/>
          <a:ext cx="483296" cy="347025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036217" y="2172335"/>
        <a:ext cx="379189" cy="208215"/>
      </dsp:txXfrm>
    </dsp:sp>
    <dsp:sp modelId="{2EB9C733-3960-4F6A-A646-6587C4377C1F}">
      <dsp:nvSpPr>
        <dsp:cNvPr id="0" name=""/>
        <dsp:cNvSpPr/>
      </dsp:nvSpPr>
      <dsp:spPr>
        <a:xfrm>
          <a:off x="1619390" y="2228515"/>
          <a:ext cx="1179527" cy="816530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Patient reminder</a:t>
          </a:r>
          <a:endParaRPr lang="fr-FR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92128" y="2348093"/>
        <a:ext cx="834051" cy="577374"/>
      </dsp:txXfrm>
    </dsp:sp>
    <dsp:sp modelId="{305ED1D6-14E1-4C08-975B-718405C0428A}">
      <dsp:nvSpPr>
        <dsp:cNvPr id="0" name=""/>
        <dsp:cNvSpPr/>
      </dsp:nvSpPr>
      <dsp:spPr>
        <a:xfrm rot="11255700">
          <a:off x="2856729" y="1652033"/>
          <a:ext cx="463136" cy="347025"/>
        </a:xfrm>
        <a:prstGeom prst="rightArrow">
          <a:avLst>
            <a:gd name="adj1" fmla="val 60000"/>
            <a:gd name="adj2" fmla="val 50000"/>
          </a:avLst>
        </a:prstGeom>
        <a:solidFill>
          <a:srgbClr val="FF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 rot="10800000">
        <a:off x="2960379" y="1728318"/>
        <a:ext cx="359029" cy="208215"/>
      </dsp:txXfrm>
    </dsp:sp>
    <dsp:sp modelId="{DA6D8F66-A615-41A2-945D-10FB5B600525}">
      <dsp:nvSpPr>
        <dsp:cNvPr id="0" name=""/>
        <dsp:cNvSpPr/>
      </dsp:nvSpPr>
      <dsp:spPr>
        <a:xfrm>
          <a:off x="1353922" y="1272860"/>
          <a:ext cx="1302545" cy="816530"/>
        </a:xfrm>
        <a:prstGeom prst="ellipse">
          <a:avLst/>
        </a:prstGeom>
        <a:solidFill>
          <a:srgbClr val="FF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smtClean="0"/>
            <a:t>Telemedicine</a:t>
          </a:r>
          <a:endParaRPr lang="en-GB" sz="1300" kern="1200" noProof="0" dirty="0"/>
        </a:p>
      </dsp:txBody>
      <dsp:txXfrm>
        <a:off x="1544675" y="1392438"/>
        <a:ext cx="921039" cy="577374"/>
      </dsp:txXfrm>
    </dsp:sp>
    <dsp:sp modelId="{217EFD33-3D27-4D2A-A19F-B224B3A13F9F}">
      <dsp:nvSpPr>
        <dsp:cNvPr id="0" name=""/>
        <dsp:cNvSpPr/>
      </dsp:nvSpPr>
      <dsp:spPr>
        <a:xfrm rot="13187460">
          <a:off x="3149925" y="1203581"/>
          <a:ext cx="520584" cy="347025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241976" y="1306300"/>
        <a:ext cx="416477" cy="208215"/>
      </dsp:txXfrm>
    </dsp:sp>
    <dsp:sp modelId="{E238F319-8978-4775-AD34-AD39CCC579AD}">
      <dsp:nvSpPr>
        <dsp:cNvPr id="0" name=""/>
        <dsp:cNvSpPr/>
      </dsp:nvSpPr>
      <dsp:spPr>
        <a:xfrm>
          <a:off x="1783629" y="294943"/>
          <a:ext cx="1635012" cy="816530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Research/data collection </a:t>
          </a:r>
          <a:endParaRPr lang="fr-FR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023071" y="414521"/>
        <a:ext cx="1156128" cy="57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endParaRPr>
          </a:p>
          <a:p>
            <a:pPr marL="342900" lvl="1" indent="-342900">
              <a:spcBef>
                <a:spcPts val="0"/>
              </a:spcBef>
              <a:buSzPct val="75000"/>
            </a:pPr>
            <a:endParaRPr lang="en-US" sz="1800" kern="1200" dirty="0" smtClean="0">
              <a:solidFill>
                <a:schemeClr val="bg2"/>
              </a:solidFill>
              <a:latin typeface="Verdana" pitchFamily="34" charset="0"/>
              <a:ea typeface="+mn-ea"/>
              <a:cs typeface="Arial" charset="0"/>
            </a:endParaRPr>
          </a:p>
          <a:p>
            <a:pPr marL="342900" lvl="1" indent="-342900">
              <a:spcBef>
                <a:spcPts val="1200"/>
              </a:spcBef>
              <a:buSzPct val="75000"/>
            </a:pPr>
            <a:endParaRPr lang="en-US" altLang="ja-JP" sz="1800" kern="1200" dirty="0" smtClean="0">
              <a:solidFill>
                <a:schemeClr val="bg2"/>
              </a:solidFill>
              <a:latin typeface="Verdana" pitchFamily="34" charset="0"/>
              <a:ea typeface="+mn-ea"/>
              <a:cs typeface="Arial" charset="0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Verdana" pitchFamily="34" charset="0"/>
              <a:ea typeface="+mn-ea"/>
              <a:cs typeface="Arial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6700" indent="-180975">
              <a:buFontTx/>
              <a:buNone/>
            </a:pPr>
            <a:endParaRPr lang="en-US" dirty="0" smtClean="0"/>
          </a:p>
          <a:p>
            <a:pPr marL="266700" indent="-180975"/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endParaRPr lang="en-GB" sz="2000" dirty="0" smtClean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/>
            <a:endParaRPr lang="en-US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 smtClean="0">
              <a:ea typeface="MS PGothic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B8CF5-1879-4E49-B5AC-FBADA50D4D08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 smtClean="0">
              <a:latin typeface="Verdana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BADC7-A87B-4EBE-A0DD-ABE5A68CB1A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her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e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wmf"/><Relationship Id="rId4" Type="http://schemas.openxmlformats.org/officeDocument/2006/relationships/image" Target="../media/image43.png"/><Relationship Id="rId9" Type="http://schemas.openxmlformats.org/officeDocument/2006/relationships/image" Target="../media/image48.wmf"/><Relationship Id="rId1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43.png"/><Relationship Id="rId4" Type="http://schemas.openxmlformats.org/officeDocument/2006/relationships/image" Target="../media/image57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SG13 Regional Workshop for Africa on “ITU-T Standardization Challenges for Developing Countries Working for a Connected Africa” </a:t>
            </a:r>
            <a:br>
              <a:rPr lang="en-US" sz="2800" dirty="0" smtClean="0"/>
            </a:br>
            <a:r>
              <a:rPr lang="en-US" sz="2400" dirty="0" smtClean="0"/>
              <a:t>(Livingstone, Zambia, 23-24 February 2015)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dirty="0"/>
              <a:t/>
            </a:r>
            <a:br>
              <a:rPr lang="en-US" sz="12800" b="1" dirty="0"/>
            </a:br>
            <a:r>
              <a:rPr lang="en-US" sz="12800" b="1" dirty="0"/>
              <a:t>e-Health Applications</a:t>
            </a:r>
            <a:br>
              <a:rPr lang="en-US" sz="12800" b="1" dirty="0"/>
            </a:br>
            <a:r>
              <a:rPr lang="en-US" sz="12800" b="1" dirty="0"/>
              <a:t>&amp; Standardization in Africa</a:t>
            </a:r>
          </a:p>
          <a:p>
            <a:pPr marL="0" indent="0" algn="ctr">
              <a:buNone/>
            </a:pPr>
            <a:endParaRPr lang="en-US" sz="16000" b="1" dirty="0" smtClean="0"/>
          </a:p>
          <a:p>
            <a:pPr marL="0" indent="0" algn="ctr">
              <a:buNone/>
            </a:pPr>
            <a:r>
              <a:rPr lang="en-GB" sz="12800" b="1" dirty="0" err="1" smtClean="0"/>
              <a:t>Dr</a:t>
            </a:r>
            <a:r>
              <a:rPr lang="en-GB" sz="12800" b="1" dirty="0" err="1"/>
              <a:t>.</a:t>
            </a:r>
            <a:r>
              <a:rPr lang="en-GB" sz="12800" b="1" dirty="0"/>
              <a:t> Rim </a:t>
            </a:r>
            <a:r>
              <a:rPr lang="en-GB" sz="12800" b="1" dirty="0" err="1"/>
              <a:t>Belhassine-Cherif</a:t>
            </a:r>
            <a:endParaRPr lang="en-GB" sz="12800" b="1" dirty="0"/>
          </a:p>
          <a:p>
            <a:pPr marL="0" indent="0" algn="ctr">
              <a:buNone/>
            </a:pPr>
            <a:r>
              <a:rPr lang="en-US" sz="9600" b="1" dirty="0"/>
              <a:t>Products and Services Executive Director</a:t>
            </a:r>
            <a:r>
              <a:rPr lang="fr-FR" sz="9600" b="1" dirty="0"/>
              <a:t>, Tunisie Telecom</a:t>
            </a:r>
          </a:p>
          <a:p>
            <a:pPr marL="0" lvl="0" indent="0" algn="ctr">
              <a:buNone/>
            </a:pPr>
            <a:r>
              <a:rPr lang="fr-FR" sz="8000" b="1" dirty="0"/>
              <a:t>SG13 Vice-chair, SG13 RG-AFR Vice-chair, FG Innovation Vice-chair</a:t>
            </a:r>
          </a:p>
          <a:p>
            <a:pPr marL="0" indent="0" algn="ctr">
              <a:buNone/>
            </a:pPr>
            <a:r>
              <a:rPr lang="fr-FR" sz="8000" b="1" dirty="0"/>
              <a:t>r</a:t>
            </a:r>
            <a:r>
              <a:rPr lang="en-GB" sz="8000" b="1" dirty="0" err="1"/>
              <a:t>im.belhassine-cherif@tunisietelecom.tn</a:t>
            </a:r>
            <a:endParaRPr lang="en-US" sz="8000" b="1" dirty="0"/>
          </a:p>
          <a:p>
            <a:pPr marL="0" indent="0" algn="ctr">
              <a:buNone/>
            </a:pPr>
            <a:endParaRPr lang="en-US" sz="12800" b="1" dirty="0" smtClean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8322" y="6088817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8"/>
          <p:cNvSpPr>
            <a:spLocks noChangeArrowheads="1"/>
          </p:cNvSpPr>
          <p:nvPr/>
        </p:nvSpPr>
        <p:spPr bwMode="gray">
          <a:xfrm>
            <a:off x="3335759" y="4214818"/>
            <a:ext cx="4665265" cy="5463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4</a:t>
            </a: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Tunisie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Telecom Experience</a:t>
            </a:r>
          </a:p>
          <a:p>
            <a:pPr marL="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e-Health</a:t>
            </a: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gray">
          <a:xfrm>
            <a:off x="3612370" y="3357562"/>
            <a:ext cx="4932040" cy="5286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3. </a:t>
            </a:r>
            <a:r>
              <a:rPr lang="en-GB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e-Health standardization </a:t>
            </a:r>
          </a:p>
        </p:txBody>
      </p:sp>
      <p:sp>
        <p:nvSpPr>
          <p:cNvPr id="12" name="AutoShape 87"/>
          <p:cNvSpPr>
            <a:spLocks noChangeArrowheads="1"/>
          </p:cNvSpPr>
          <p:nvPr/>
        </p:nvSpPr>
        <p:spPr bwMode="gray">
          <a:xfrm>
            <a:off x="3530316" y="2428868"/>
            <a:ext cx="4896544" cy="5905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fr-FR" sz="1700" b="1" kern="0" dirty="0" smtClean="0">
                <a:solidFill>
                  <a:srgbClr val="C00000"/>
                </a:solidFill>
                <a:latin typeface="Arial" pitchFamily="34" charset="0"/>
              </a:rPr>
              <a:t>. </a:t>
            </a:r>
            <a:r>
              <a:rPr lang="en-US" sz="1700" b="1" kern="0" dirty="0" smtClean="0">
                <a:solidFill>
                  <a:srgbClr val="C00000"/>
                </a:solidFill>
                <a:latin typeface="Arial" pitchFamily="34" charset="0"/>
              </a:rPr>
              <a:t>Examples of e-Health services</a:t>
            </a:r>
          </a:p>
          <a:p>
            <a:pPr marL="514350" lvl="0" indent="-246063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rgbClr val="C00000"/>
                </a:solidFill>
                <a:latin typeface="Arial" pitchFamily="34" charset="0"/>
              </a:rPr>
              <a:t>&amp; applications in African countries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3000364" y="2505068"/>
            <a:ext cx="369069" cy="381000"/>
            <a:chOff x="2078" y="1680"/>
            <a:chExt cx="1615" cy="1615"/>
          </a:xfrm>
        </p:grpSpPr>
        <p:sp>
          <p:nvSpPr>
            <p:cNvPr id="1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6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8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3071802" y="3379266"/>
            <a:ext cx="369069" cy="381000"/>
            <a:chOff x="2078" y="1680"/>
            <a:chExt cx="1615" cy="1615"/>
          </a:xfrm>
        </p:grpSpPr>
        <p:sp>
          <p:nvSpPr>
            <p:cNvPr id="21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3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5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2866300" y="4237294"/>
            <a:ext cx="369069" cy="381000"/>
            <a:chOff x="2078" y="1680"/>
            <a:chExt cx="1615" cy="1615"/>
          </a:xfrm>
        </p:grpSpPr>
        <p:sp>
          <p:nvSpPr>
            <p:cNvPr id="28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9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0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2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34" name="AutoShape 87"/>
          <p:cNvSpPr>
            <a:spLocks noChangeArrowheads="1"/>
          </p:cNvSpPr>
          <p:nvPr/>
        </p:nvSpPr>
        <p:spPr bwMode="gray">
          <a:xfrm>
            <a:off x="3147974" y="1500174"/>
            <a:ext cx="4731589" cy="57624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Why do African Countries need</a:t>
            </a: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	e-Health services?</a:t>
            </a:r>
          </a:p>
        </p:txBody>
      </p:sp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2643174" y="1576374"/>
            <a:ext cx="344464" cy="381000"/>
            <a:chOff x="2078" y="1680"/>
            <a:chExt cx="1615" cy="1615"/>
          </a:xfrm>
        </p:grpSpPr>
        <p:sp>
          <p:nvSpPr>
            <p:cNvPr id="36" name="Oval 1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7" name="Oval 1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8" name="Oval 11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9" name="Oval 1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0" name="Oval 12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1" name="Oval 1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357158" y="1571612"/>
            <a:ext cx="2592288" cy="3714776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4BACC6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4BACC6">
                  <a:lumMod val="20000"/>
                  <a:lumOff val="80000"/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14348" y="292554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Agenda</a:t>
            </a:r>
            <a:endParaRPr lang="fr-FR" sz="3600" b="1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4" name="AutoShape 78"/>
          <p:cNvSpPr>
            <a:spLocks noChangeArrowheads="1"/>
          </p:cNvSpPr>
          <p:nvPr/>
        </p:nvSpPr>
        <p:spPr bwMode="gray">
          <a:xfrm>
            <a:off x="2933486" y="5097226"/>
            <a:ext cx="4665265" cy="53208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5. </a:t>
            </a: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 &amp; </a:t>
            </a:r>
            <a:r>
              <a:rPr lang="en-GB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Recommendations</a:t>
            </a:r>
            <a:endParaRPr kumimoji="0" lang="en-GB" sz="1800" b="1" i="0" u="none" strike="noStrike" kern="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2357422" y="5072074"/>
            <a:ext cx="369069" cy="381000"/>
            <a:chOff x="2078" y="1680"/>
            <a:chExt cx="1615" cy="1615"/>
          </a:xfrm>
        </p:grpSpPr>
        <p:sp>
          <p:nvSpPr>
            <p:cNvPr id="46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8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9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0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2D05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e-health systems</a:t>
            </a:r>
            <a:r>
              <a:rPr lang="fr-FR" dirty="0"/>
              <a:t> </a:t>
            </a:r>
            <a:r>
              <a:rPr lang="en-GB" dirty="0"/>
              <a:t>categories</a:t>
            </a:r>
            <a:endParaRPr lang="fr-FR" dirty="0"/>
          </a:p>
        </p:txBody>
      </p:sp>
      <p:graphicFrame>
        <p:nvGraphicFramePr>
          <p:cNvPr id="3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203035"/>
              </p:ext>
            </p:extLst>
          </p:nvPr>
        </p:nvGraphicFramePr>
        <p:xfrm>
          <a:off x="457200" y="1837109"/>
          <a:ext cx="8229600" cy="383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64953" y="5660638"/>
            <a:ext cx="79401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Source : </a:t>
            </a:r>
            <a:r>
              <a:rPr lang="en-US" sz="1200" dirty="0" smtClean="0"/>
              <a:t>Evaluations of the Impact of e-Health Technologies in Developing Countries: A Systematic Review, July 2008</a:t>
            </a:r>
            <a:endParaRPr lang="en-US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e-Health Services</a:t>
            </a:r>
            <a:br>
              <a:rPr lang="en-US" dirty="0"/>
            </a:br>
            <a:r>
              <a:rPr lang="en-US" dirty="0"/>
              <a:t>&amp; Applications in Africa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400" b="0" i="1" dirty="0" err="1"/>
              <a:t>JustTested</a:t>
            </a:r>
            <a:r>
              <a:rPr lang="fr-FR" sz="2400" b="0" i="1" dirty="0"/>
              <a:t> </a:t>
            </a:r>
            <a:r>
              <a:rPr lang="fr-FR" sz="2400" b="0" dirty="0"/>
              <a:t>(South </a:t>
            </a:r>
            <a:r>
              <a:rPr lang="fr-FR" sz="2400" b="0" dirty="0" err="1"/>
              <a:t>Africa</a:t>
            </a:r>
            <a:r>
              <a:rPr lang="fr-FR" sz="2400" b="0" dirty="0"/>
              <a:t>, May 2012)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2104562"/>
            <a:ext cx="5139209" cy="383116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/>
              <a:t>Objective: </a:t>
            </a:r>
            <a:r>
              <a:rPr lang="en-US" sz="2400" dirty="0"/>
              <a:t>Giving support and information to people who has just tested (regardless of whether they test HIV positive or negative)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The service sends 39 messages over the course of three months on the topics of healthy living and addressing HIV and AIDS related issues</a:t>
            </a:r>
            <a:endParaRPr lang="fr-FR" sz="2400" dirty="0"/>
          </a:p>
          <a:p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359550" y="5480368"/>
            <a:ext cx="831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/>
          </a:p>
          <a:p>
            <a:r>
              <a:rPr lang="en-US" sz="1200" b="1" i="1" dirty="0" smtClean="0"/>
              <a:t>Source : </a:t>
            </a:r>
            <a:r>
              <a:rPr lang="en-US" sz="1200" dirty="0" smtClean="0"/>
              <a:t>m-HEALTH COMPENDIUM, VOL(2), Technical report, Mai 2012</a:t>
            </a:r>
            <a:endParaRPr lang="en-US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3" y="2267716"/>
            <a:ext cx="2357454" cy="344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12</a:t>
            </a:fld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e-Health Services</a:t>
            </a:r>
            <a:br>
              <a:rPr lang="en-US" dirty="0"/>
            </a:br>
            <a:r>
              <a:rPr lang="en-US" dirty="0"/>
              <a:t>&amp; Applications in Africa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400" b="0" i="1" dirty="0"/>
              <a:t>MAMA </a:t>
            </a:r>
            <a:r>
              <a:rPr lang="fr-FR" sz="2400" b="0" dirty="0"/>
              <a:t>(South </a:t>
            </a:r>
            <a:r>
              <a:rPr lang="fr-FR" sz="2400" b="0" dirty="0" err="1"/>
              <a:t>Africa</a:t>
            </a:r>
            <a:r>
              <a:rPr lang="fr-FR" sz="2400" b="0" dirty="0"/>
              <a:t>, May 2013)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Objective: </a:t>
            </a:r>
            <a:r>
              <a:rPr lang="en-US" sz="2400" dirty="0"/>
              <a:t>providing support and information to pregnant women and new mothers through 4 </a:t>
            </a:r>
            <a:r>
              <a:rPr lang="en-US" sz="2400" dirty="0" smtClean="0"/>
              <a:t>channels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Channel1: </a:t>
            </a:r>
            <a:r>
              <a:rPr lang="en-US" sz="2000" dirty="0"/>
              <a:t>SMS text messaging twice a week (with further information for HIV+ mothers)</a:t>
            </a:r>
          </a:p>
          <a:p>
            <a:pPr lvl="1">
              <a:spcBef>
                <a:spcPts val="600"/>
              </a:spcBef>
            </a:pP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Channel2: </a:t>
            </a:r>
            <a:r>
              <a:rPr lang="en-US" sz="2000" dirty="0"/>
              <a:t>Mobile web-based community portal (</a:t>
            </a:r>
            <a:r>
              <a:rPr lang="en-US" sz="2000" dirty="0" err="1"/>
              <a:t>askmama.mobi</a:t>
            </a:r>
            <a:r>
              <a:rPr lang="en-US" sz="200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Channel3: </a:t>
            </a:r>
            <a:r>
              <a:rPr lang="en-US" sz="2000" dirty="0"/>
              <a:t>USSD interactive quizzes twice a week</a:t>
            </a:r>
          </a:p>
          <a:p>
            <a:pPr lvl="1">
              <a:spcBef>
                <a:spcPts val="600"/>
              </a:spcBef>
            </a:pP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Channel4: </a:t>
            </a:r>
            <a:r>
              <a:rPr lang="en-US" sz="2000" dirty="0"/>
              <a:t>educational portal through the </a:t>
            </a:r>
            <a:r>
              <a:rPr lang="en-US" sz="2000" dirty="0" err="1"/>
              <a:t>MXit</a:t>
            </a:r>
            <a:r>
              <a:rPr lang="en-US" sz="2000" dirty="0"/>
              <a:t>                                       social networking </a:t>
            </a:r>
            <a:r>
              <a:rPr lang="en-US" sz="2000" dirty="0" smtClean="0"/>
              <a:t>platform</a:t>
            </a:r>
            <a:endParaRPr lang="en-US" sz="2400" b="1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smtClean="0"/>
              <a:t>Results: </a:t>
            </a:r>
            <a:r>
              <a:rPr lang="en-US" sz="2400" b="1" kern="0" dirty="0">
                <a:solidFill>
                  <a:srgbClr val="C00000"/>
                </a:solidFill>
              </a:rPr>
              <a:t>641</a:t>
            </a:r>
            <a:r>
              <a:rPr lang="fr-FR" sz="2400" b="1" kern="0" dirty="0">
                <a:solidFill>
                  <a:srgbClr val="C00000"/>
                </a:solidFill>
              </a:rPr>
              <a:t>,771 </a:t>
            </a:r>
            <a:r>
              <a:rPr lang="en-GB" sz="2400" dirty="0"/>
              <a:t>users</a:t>
            </a:r>
            <a:r>
              <a:rPr lang="fr-FR" sz="2400" dirty="0"/>
              <a:t> </a:t>
            </a:r>
            <a:r>
              <a:rPr lang="en-GB" sz="2400" dirty="0"/>
              <a:t>in </a:t>
            </a:r>
            <a:r>
              <a:rPr lang="en-GB" sz="2400" dirty="0" smtClean="0"/>
              <a:t>November </a:t>
            </a:r>
            <a:r>
              <a:rPr lang="fr-FR" sz="2400" dirty="0" smtClean="0"/>
              <a:t>2014</a:t>
            </a:r>
            <a:endParaRPr lang="fr-F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0718" y="4023770"/>
            <a:ext cx="1996154" cy="17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378" y="5655048"/>
            <a:ext cx="7286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Source : </a:t>
            </a:r>
            <a:r>
              <a:rPr lang="en-US" sz="1200" dirty="0" smtClean="0"/>
              <a:t>http://www.mobilemamaalliance.org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37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e-Health Services</a:t>
            </a:r>
            <a:br>
              <a:rPr lang="en-US" dirty="0"/>
            </a:br>
            <a:r>
              <a:rPr lang="en-US" dirty="0"/>
              <a:t>&amp; Applications in Africa </a:t>
            </a:r>
            <a:r>
              <a:rPr lang="fr-FR" dirty="0"/>
              <a:t/>
            </a:r>
            <a:br>
              <a:rPr lang="fr-FR" dirty="0"/>
            </a:br>
            <a:r>
              <a:rPr lang="fr-FR" sz="2400" b="0" i="1" dirty="0" err="1"/>
              <a:t>iHRIS</a:t>
            </a:r>
            <a:r>
              <a:rPr lang="fr-FR" sz="2400" b="0" dirty="0"/>
              <a:t> (Uganda, </a:t>
            </a:r>
            <a:r>
              <a:rPr lang="en-GB" sz="2400" b="0" dirty="0"/>
              <a:t>2007</a:t>
            </a:r>
            <a:r>
              <a:rPr lang="fr-FR" sz="2400" b="0" dirty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968500"/>
            <a:ext cx="8358250" cy="3831167"/>
          </a:xfrm>
        </p:spPr>
        <p:txBody>
          <a:bodyPr>
            <a:noAutofit/>
          </a:bodyPr>
          <a:lstStyle/>
          <a:p>
            <a:pPr>
              <a:buSzPct val="75000"/>
            </a:pPr>
            <a:r>
              <a:rPr lang="en-US" sz="2400" b="1" dirty="0" smtClean="0"/>
              <a:t>Objective: </a:t>
            </a:r>
            <a:r>
              <a:rPr lang="en-US" sz="2400" dirty="0"/>
              <a:t>managing health workforce information</a:t>
            </a:r>
          </a:p>
          <a:p>
            <a:pPr lvl="0">
              <a:buSzPct val="75000"/>
            </a:pPr>
            <a:r>
              <a:rPr lang="en-US" sz="2400" b="1" dirty="0" err="1" smtClean="0"/>
              <a:t>iHRIS</a:t>
            </a:r>
            <a:r>
              <a:rPr lang="en-US" sz="2400" b="1" dirty="0" smtClean="0"/>
              <a:t> </a:t>
            </a:r>
            <a:r>
              <a:rPr lang="en-US" sz="2400" b="1" dirty="0"/>
              <a:t>Mobile Reference Dictionary </a:t>
            </a:r>
            <a:r>
              <a:rPr lang="en-US" sz="2400" dirty="0"/>
              <a:t>was developed in </a:t>
            </a:r>
            <a:r>
              <a:rPr lang="en-US" sz="2400" b="1" dirty="0">
                <a:solidFill>
                  <a:srgbClr val="FF0000"/>
                </a:solidFill>
              </a:rPr>
              <a:t>2012</a:t>
            </a:r>
            <a:r>
              <a:rPr lang="en-US" sz="2400" dirty="0"/>
              <a:t> to protect patients from individuals posing as health professionals</a:t>
            </a:r>
          </a:p>
          <a:p>
            <a:pPr lvl="0">
              <a:buSzPct val="75000"/>
            </a:pPr>
            <a:r>
              <a:rPr lang="en-US" sz="2400" b="1" dirty="0" smtClean="0"/>
              <a:t>Results</a:t>
            </a:r>
            <a:endParaRPr lang="en-US" sz="2400" b="1" dirty="0"/>
          </a:p>
          <a:p>
            <a:pPr lvl="1">
              <a:buSzPct val="75000"/>
            </a:pPr>
            <a:r>
              <a:rPr lang="en-US" sz="2000" dirty="0"/>
              <a:t>Currently, </a:t>
            </a:r>
            <a:r>
              <a:rPr lang="en-US" sz="2000" b="1" dirty="0">
                <a:solidFill>
                  <a:srgbClr val="FF0000"/>
                </a:solidFill>
              </a:rPr>
              <a:t>19</a:t>
            </a:r>
            <a:r>
              <a:rPr lang="en-US" sz="2000" dirty="0"/>
              <a:t> countries are using </a:t>
            </a:r>
            <a:r>
              <a:rPr lang="en-US" sz="2000" dirty="0" err="1"/>
              <a:t>iHRIS</a:t>
            </a:r>
            <a:r>
              <a:rPr lang="en-US" sz="2000" dirty="0"/>
              <a:t> with </a:t>
            </a:r>
            <a:r>
              <a:rPr lang="en-US" sz="2000" b="1" dirty="0">
                <a:solidFill>
                  <a:srgbClr val="FF0000"/>
                </a:solidFill>
              </a:rPr>
              <a:t>one</a:t>
            </a:r>
            <a:r>
              <a:rPr lang="en-US" sz="2000" dirty="0"/>
              <a:t> more in the pipeline </a:t>
            </a:r>
          </a:p>
          <a:p>
            <a:pPr lvl="1">
              <a:buSzPct val="75000"/>
            </a:pPr>
            <a:r>
              <a:rPr lang="en-US" sz="2000" dirty="0"/>
              <a:t>More than worldwide </a:t>
            </a:r>
            <a:r>
              <a:rPr lang="en-US" sz="2000" b="1" dirty="0">
                <a:solidFill>
                  <a:srgbClr val="FF0000"/>
                </a:solidFill>
              </a:rPr>
              <a:t>900,000</a:t>
            </a:r>
            <a:r>
              <a:rPr lang="en-US" sz="2000" dirty="0"/>
              <a:t> health worker records are supported</a:t>
            </a:r>
          </a:p>
          <a:p>
            <a:pPr>
              <a:buSzPct val="75000"/>
            </a:pPr>
            <a:r>
              <a:rPr lang="en-US" sz="2400" b="1" dirty="0" smtClean="0"/>
              <a:t>Derivative: </a:t>
            </a:r>
            <a:r>
              <a:rPr lang="en-US" sz="2400" dirty="0">
                <a:hlinkClick r:id="rId2"/>
              </a:rPr>
              <a:t>mHero</a:t>
            </a:r>
            <a:r>
              <a:rPr lang="en-US" sz="2400" dirty="0"/>
              <a:t> (Mobile Health Worker </a:t>
            </a:r>
            <a:r>
              <a:rPr lang="en-US" sz="2400" dirty="0" smtClean="0"/>
              <a:t>Ebola              Response </a:t>
            </a:r>
            <a:r>
              <a:rPr lang="en-US" sz="2400" dirty="0"/>
              <a:t>and Outreach) which allowed to </a:t>
            </a:r>
            <a:r>
              <a:rPr lang="en-US" sz="2400" dirty="0" smtClean="0"/>
              <a:t>instantly                          send </a:t>
            </a:r>
            <a:r>
              <a:rPr lang="en-US" sz="2400" dirty="0"/>
              <a:t>critical information to health workers’ mobile </a:t>
            </a:r>
            <a:r>
              <a:rPr lang="en-US" sz="2400" dirty="0" smtClean="0"/>
              <a:t>                phones </a:t>
            </a:r>
            <a:r>
              <a:rPr lang="en-US" sz="2400" dirty="0"/>
              <a:t>during the outbreak in </a:t>
            </a:r>
            <a:r>
              <a:rPr lang="en-US" sz="2400" dirty="0" smtClean="0"/>
              <a:t>Liberia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172187" y="5434492"/>
            <a:ext cx="2000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/>
              <a:t>iHRS</a:t>
            </a:r>
            <a:r>
              <a:rPr lang="en-US" sz="1200" b="1" dirty="0" smtClean="0"/>
              <a:t> global implementation</a:t>
            </a:r>
            <a:endParaRPr lang="en-US" sz="12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1852" y="4384413"/>
            <a:ext cx="1700934" cy="110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14</a:t>
            </a:fld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9108" y="5667131"/>
            <a:ext cx="20904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1" dirty="0" smtClean="0"/>
              <a:t>Source : </a:t>
            </a:r>
            <a:r>
              <a:rPr lang="en-US" sz="1200" dirty="0" smtClean="0"/>
              <a:t>http://www.ihris.org/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56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kern="0" dirty="0">
                <a:latin typeface="+mj-lt"/>
              </a:rPr>
              <a:t>Examples of e-Health Innovative</a:t>
            </a:r>
            <a:br>
              <a:rPr lang="en-US" kern="0" dirty="0">
                <a:latin typeface="+mj-lt"/>
              </a:rPr>
            </a:br>
            <a:r>
              <a:rPr lang="en-US" dirty="0">
                <a:latin typeface="+mj-lt"/>
              </a:rPr>
              <a:t>Applications</a:t>
            </a:r>
            <a:r>
              <a:rPr lang="en-US" kern="0" dirty="0">
                <a:latin typeface="+mj-lt"/>
              </a:rPr>
              <a:t> in the D.C. </a:t>
            </a:r>
            <a:r>
              <a:rPr lang="fr-FR" kern="0" dirty="0">
                <a:latin typeface="+mj-lt"/>
              </a:rPr>
              <a:t/>
            </a:r>
            <a:br>
              <a:rPr lang="fr-FR" kern="0" dirty="0">
                <a:latin typeface="+mj-lt"/>
              </a:rPr>
            </a:br>
            <a:r>
              <a:rPr lang="fr-FR" sz="2400" b="0" i="1" kern="0" dirty="0" err="1">
                <a:solidFill>
                  <a:srgbClr val="558ED5"/>
                </a:solidFill>
                <a:latin typeface="+mj-lt"/>
              </a:rPr>
              <a:t>Jamii</a:t>
            </a:r>
            <a:r>
              <a:rPr lang="fr-FR" sz="2400" b="0" i="1" kern="0" dirty="0">
                <a:solidFill>
                  <a:srgbClr val="558ED5"/>
                </a:solidFill>
                <a:latin typeface="+mj-lt"/>
              </a:rPr>
              <a:t> Smart </a:t>
            </a:r>
            <a:r>
              <a:rPr lang="fr-FR" sz="2400" b="0" kern="0" dirty="0">
                <a:solidFill>
                  <a:srgbClr val="558ED5"/>
                </a:solidFill>
                <a:latin typeface="+mj-lt"/>
              </a:rPr>
              <a:t>(Kenya</a:t>
            </a:r>
            <a:r>
              <a:rPr lang="fr-FR" sz="2400" b="0" kern="0" dirty="0" smtClean="0">
                <a:solidFill>
                  <a:srgbClr val="558ED5"/>
                </a:solidFill>
                <a:latin typeface="+mj-lt"/>
              </a:rPr>
              <a:t>)</a:t>
            </a:r>
            <a:endParaRPr lang="fr-FR" sz="2400" b="0" dirty="0">
              <a:solidFill>
                <a:srgbClr val="558ED5"/>
              </a:solidFill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Scope:</a:t>
            </a:r>
            <a:endParaRPr lang="en-US" sz="2400" b="1" dirty="0"/>
          </a:p>
          <a:p>
            <a:pPr marL="568325" lvl="1" indent="-284163">
              <a:spcBef>
                <a:spcPts val="1200"/>
              </a:spcBef>
            </a:pPr>
            <a:r>
              <a:rPr lang="en-US" sz="2000" dirty="0"/>
              <a:t>collecting maternal and child health data on an android application</a:t>
            </a:r>
          </a:p>
          <a:p>
            <a:pPr marL="568325" lvl="1" indent="-284163">
              <a:spcBef>
                <a:spcPts val="1200"/>
              </a:spcBef>
            </a:pPr>
            <a:r>
              <a:rPr lang="en-US" sz="2000" dirty="0"/>
              <a:t>aggregating the data on the government’s cloud-based Information Systems</a:t>
            </a:r>
          </a:p>
          <a:p>
            <a:pPr marL="568325" lvl="1" indent="-284163">
              <a:spcBef>
                <a:spcPts val="1200"/>
              </a:spcBef>
            </a:pPr>
            <a:r>
              <a:rPr lang="en-US" sz="2000" dirty="0"/>
              <a:t>sending alerts, reminders and tips to mothers </a:t>
            </a:r>
            <a:r>
              <a:rPr lang="en-US" sz="2000" dirty="0" smtClean="0"/>
              <a:t>                                               and </a:t>
            </a:r>
            <a:r>
              <a:rPr lang="en-US" sz="2000" dirty="0"/>
              <a:t>community health workers</a:t>
            </a:r>
          </a:p>
          <a:p>
            <a:pPr marL="568325" lvl="1" indent="-284163">
              <a:spcBef>
                <a:spcPts val="1200"/>
              </a:spcBef>
            </a:pPr>
            <a:r>
              <a:rPr lang="en-US" sz="2000" b="1" dirty="0"/>
              <a:t>Phase </a:t>
            </a:r>
            <a:r>
              <a:rPr lang="en-US" sz="2000" b="1" dirty="0" smtClean="0"/>
              <a:t>2: </a:t>
            </a:r>
            <a:r>
              <a:rPr lang="en-US" sz="2000" b="1" dirty="0"/>
              <a:t>“Linda </a:t>
            </a:r>
            <a:r>
              <a:rPr lang="en-US" sz="2000" b="1" dirty="0" err="1"/>
              <a:t>Jamii</a:t>
            </a:r>
            <a:r>
              <a:rPr lang="en-US" sz="2000" b="1" dirty="0"/>
              <a:t>” </a:t>
            </a:r>
          </a:p>
          <a:p>
            <a:pPr marL="568325" lvl="1" indent="-284163">
              <a:spcBef>
                <a:spcPts val="600"/>
              </a:spcBef>
              <a:buNone/>
            </a:pPr>
            <a:r>
              <a:rPr lang="en-US" sz="2000" b="1" dirty="0"/>
              <a:t>	</a:t>
            </a:r>
            <a:r>
              <a:rPr lang="en-US" sz="2000" dirty="0"/>
              <a:t>a medical micro-insurance product by </a:t>
            </a:r>
            <a:r>
              <a:rPr lang="en-US" sz="2000" dirty="0" err="1"/>
              <a:t>Safaricom</a:t>
            </a:r>
            <a:r>
              <a:rPr lang="en-US" sz="2000" dirty="0"/>
              <a:t> </a:t>
            </a:r>
            <a:r>
              <a:rPr lang="en-US" sz="2000" dirty="0" smtClean="0"/>
              <a:t>                                        and </a:t>
            </a:r>
            <a:r>
              <a:rPr lang="en-US" sz="2000" dirty="0"/>
              <a:t>partners, and </a:t>
            </a:r>
            <a:r>
              <a:rPr lang="en-US" sz="2000" dirty="0" err="1"/>
              <a:t>mVouchers</a:t>
            </a:r>
            <a:r>
              <a:rPr lang="en-US" sz="2000" dirty="0"/>
              <a:t> to facilitate </a:t>
            </a:r>
            <a:r>
              <a:rPr lang="en-US" sz="2000" dirty="0" smtClean="0"/>
              <a:t>                                    transportation </a:t>
            </a:r>
            <a:r>
              <a:rPr lang="en-US" sz="2000" dirty="0"/>
              <a:t>to health facilities</a:t>
            </a:r>
            <a:endParaRPr lang="fr-FR" sz="2000" dirty="0"/>
          </a:p>
          <a:p>
            <a:endParaRPr lang="fr-FR" sz="2400" b="1" dirty="0">
              <a:latin typeface="Calibri"/>
              <a:ea typeface="+mj-ea"/>
              <a:cs typeface="Calibri"/>
            </a:endParaRPr>
          </a:p>
        </p:txBody>
      </p:sp>
      <p:pic>
        <p:nvPicPr>
          <p:cNvPr id="6" name="Picture 4" descr="Jamii Smart - screenshot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329" y="4192630"/>
            <a:ext cx="1016428" cy="1193533"/>
          </a:xfrm>
          <a:prstGeom prst="rect">
            <a:avLst/>
          </a:prstGeom>
          <a:noFill/>
        </p:spPr>
      </p:pic>
      <p:pic>
        <p:nvPicPr>
          <p:cNvPr id="7" name="Picture 6" descr="Jamii Smart - screenshot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6395" y="3337624"/>
            <a:ext cx="1120405" cy="127318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216737" y="5462565"/>
            <a:ext cx="3470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Source : </a:t>
            </a:r>
            <a:r>
              <a:rPr lang="en-GB" sz="1200" dirty="0" smtClean="0"/>
              <a:t>Analysing</a:t>
            </a:r>
            <a:r>
              <a:rPr lang="en-US" sz="1200" dirty="0" smtClean="0"/>
              <a:t> Progress on Commitments to the Global Strategy for Women’s and Children’s Health</a:t>
            </a:r>
            <a:endParaRPr lang="en-US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15</a:t>
            </a:fld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6562" y="2253703"/>
            <a:ext cx="278608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kern="0" dirty="0">
                <a:latin typeface="+mj-lt"/>
              </a:rPr>
              <a:t>Examples of e-Health Services</a:t>
            </a:r>
            <a:br>
              <a:rPr lang="en-US" kern="0" dirty="0">
                <a:latin typeface="+mj-lt"/>
              </a:rPr>
            </a:br>
            <a:r>
              <a:rPr lang="en-US" kern="0" dirty="0">
                <a:latin typeface="+mj-lt"/>
              </a:rPr>
              <a:t>&amp; Applications in Africa </a:t>
            </a:r>
            <a:br>
              <a:rPr lang="en-US" kern="0" dirty="0">
                <a:latin typeface="+mj-lt"/>
              </a:rPr>
            </a:br>
            <a:r>
              <a:rPr lang="fr-FR" sz="2400" b="0" i="1" kern="0" dirty="0">
                <a:solidFill>
                  <a:srgbClr val="558ED5"/>
                </a:solidFill>
                <a:latin typeface="+mj-lt"/>
              </a:rPr>
              <a:t>TXTALERT </a:t>
            </a:r>
            <a:r>
              <a:rPr lang="fr-FR" sz="2400" b="0" kern="0" dirty="0">
                <a:solidFill>
                  <a:srgbClr val="558ED5"/>
                </a:solidFill>
                <a:latin typeface="+mj-lt"/>
              </a:rPr>
              <a:t>(South </a:t>
            </a:r>
            <a:r>
              <a:rPr lang="fr-FR" sz="2400" b="0" kern="0" dirty="0" err="1">
                <a:solidFill>
                  <a:srgbClr val="558ED5"/>
                </a:solidFill>
                <a:latin typeface="+mj-lt"/>
              </a:rPr>
              <a:t>Africa</a:t>
            </a:r>
            <a:r>
              <a:rPr lang="fr-FR" sz="2400" b="0" kern="0" dirty="0">
                <a:solidFill>
                  <a:srgbClr val="558ED5"/>
                </a:solidFill>
                <a:latin typeface="+mj-lt"/>
              </a:rPr>
              <a:t>, </a:t>
            </a:r>
            <a:r>
              <a:rPr lang="en-GB" sz="2400" b="0" kern="0" dirty="0">
                <a:solidFill>
                  <a:srgbClr val="558ED5"/>
                </a:solidFill>
                <a:latin typeface="+mj-lt"/>
              </a:rPr>
              <a:t>2007</a:t>
            </a:r>
            <a:r>
              <a:rPr lang="fr-FR" sz="2400" b="0" kern="0" dirty="0" smtClean="0">
                <a:solidFill>
                  <a:srgbClr val="558ED5"/>
                </a:solidFill>
                <a:latin typeface="+mj-lt"/>
              </a:rPr>
              <a:t>)</a:t>
            </a:r>
            <a:endParaRPr lang="fr-FR" sz="2400" b="0" kern="0" dirty="0">
              <a:solidFill>
                <a:srgbClr val="558ED5"/>
              </a:solidFill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8500"/>
            <a:ext cx="6039950" cy="448522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Scope:</a:t>
            </a:r>
            <a:endParaRPr lang="en-US" sz="2400" dirty="0"/>
          </a:p>
          <a:p>
            <a:pPr lvl="1"/>
            <a:r>
              <a:rPr lang="en-US" sz="2000" dirty="0"/>
              <a:t>appointment reminder</a:t>
            </a:r>
          </a:p>
          <a:p>
            <a:pPr lvl="1"/>
            <a:r>
              <a:rPr lang="en-US" sz="2000" dirty="0"/>
              <a:t>facility for patients to reschedule or confirm an appointment (with no additional cost)</a:t>
            </a:r>
          </a:p>
          <a:p>
            <a:pPr lvl="1"/>
            <a:r>
              <a:rPr lang="en-US" sz="2000" dirty="0"/>
              <a:t>4 different variants : for simple patient, for HIV patient, for pregnant women and for TB </a:t>
            </a:r>
            <a:r>
              <a:rPr lang="en-US" sz="2000" dirty="0" smtClean="0"/>
              <a:t>patients</a:t>
            </a:r>
          </a:p>
          <a:p>
            <a:pPr lvl="0">
              <a:buSzPct val="100000"/>
            </a:pPr>
            <a:r>
              <a:rPr lang="en-US" sz="2400" b="1" dirty="0"/>
              <a:t>Encouraging </a:t>
            </a:r>
            <a:r>
              <a:rPr lang="en-US" sz="2400" b="1" dirty="0" smtClean="0"/>
              <a:t>results: </a:t>
            </a:r>
            <a:r>
              <a:rPr lang="en-US" sz="2400" dirty="0"/>
              <a:t>(example of </a:t>
            </a:r>
            <a:r>
              <a:rPr lang="en-US" sz="2400" dirty="0" err="1"/>
              <a:t>Theba</a:t>
            </a:r>
            <a:r>
              <a:rPr lang="en-US" sz="2400" dirty="0"/>
              <a:t> </a:t>
            </a:r>
            <a:r>
              <a:rPr lang="en-US" sz="2400" dirty="0" err="1"/>
              <a:t>Lethu</a:t>
            </a:r>
            <a:r>
              <a:rPr lang="en-US" sz="2400" dirty="0"/>
              <a:t> clinic)</a:t>
            </a:r>
          </a:p>
          <a:p>
            <a:pPr lvl="1">
              <a:buSzPct val="70000"/>
              <a:buFont typeface="Arial"/>
              <a:buBlip>
                <a:blip r:embed="rId3"/>
              </a:buBlip>
            </a:pPr>
            <a:r>
              <a:rPr lang="en-US" sz="2000" dirty="0"/>
              <a:t>Missed appointments decrease: </a:t>
            </a:r>
            <a:r>
              <a:rPr lang="en-US" sz="2000" b="1" dirty="0">
                <a:solidFill>
                  <a:srgbClr val="FF0000"/>
                </a:solidFill>
              </a:rPr>
              <a:t>30%</a:t>
            </a:r>
            <a:r>
              <a:rPr lang="en-US" sz="2000" dirty="0"/>
              <a:t> to </a:t>
            </a:r>
            <a:r>
              <a:rPr lang="en-US" sz="2000" b="1" dirty="0">
                <a:solidFill>
                  <a:srgbClr val="FF0000"/>
                </a:solidFill>
              </a:rPr>
              <a:t>4%</a:t>
            </a:r>
          </a:p>
          <a:p>
            <a:pPr lvl="1">
              <a:buSzPct val="70000"/>
              <a:buFont typeface="Arial"/>
              <a:buBlip>
                <a:blip r:embed="rId3"/>
              </a:buBlip>
            </a:pPr>
            <a:r>
              <a:rPr lang="en-US" sz="2000" dirty="0"/>
              <a:t>loss to follow decrease: </a:t>
            </a:r>
            <a:r>
              <a:rPr lang="en-US" sz="2000" b="1" dirty="0">
                <a:solidFill>
                  <a:srgbClr val="FF0000"/>
                </a:solidFill>
              </a:rPr>
              <a:t>27%</a:t>
            </a:r>
            <a:r>
              <a:rPr lang="en-US" sz="2000" dirty="0"/>
              <a:t> to 4%</a:t>
            </a:r>
          </a:p>
          <a:p>
            <a:pPr lvl="1"/>
            <a:endParaRPr lang="en-US" sz="2400" b="1" dirty="0"/>
          </a:p>
          <a:p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3897604" y="5664443"/>
            <a:ext cx="4789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1" dirty="0" smtClean="0"/>
              <a:t>Source : </a:t>
            </a:r>
            <a:r>
              <a:rPr lang="en-US" sz="1200" dirty="0" smtClean="0"/>
              <a:t>m-HEALTH COMPENDIUM, </a:t>
            </a:r>
            <a:r>
              <a:rPr lang="en-US" sz="1200" dirty="0" err="1" smtClean="0"/>
              <a:t>Vol</a:t>
            </a:r>
            <a:r>
              <a:rPr lang="en-US" sz="1200" dirty="0" smtClean="0"/>
              <a:t>(2), Technical report, May 2012</a:t>
            </a:r>
            <a:endParaRPr lang="en-US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16</a:t>
            </a:fld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k74954\Desktop\emoch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402" y="2409296"/>
            <a:ext cx="3643337" cy="342902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kern="0" dirty="0">
                <a:latin typeface="+mj-lt"/>
              </a:rPr>
              <a:t>Examples of e-Health Services</a:t>
            </a:r>
            <a:br>
              <a:rPr lang="en-US" kern="0" dirty="0">
                <a:latin typeface="+mj-lt"/>
              </a:rPr>
            </a:br>
            <a:r>
              <a:rPr lang="en-US" kern="0" dirty="0">
                <a:latin typeface="+mj-lt"/>
              </a:rPr>
              <a:t>&amp; Applications in Africa </a:t>
            </a:r>
            <a:br>
              <a:rPr lang="en-US" kern="0" dirty="0">
                <a:latin typeface="+mj-lt"/>
              </a:rPr>
            </a:br>
            <a:r>
              <a:rPr lang="fr-FR" sz="2400" b="0" i="1" kern="0" dirty="0" err="1">
                <a:solidFill>
                  <a:srgbClr val="558ED5"/>
                </a:solidFill>
                <a:latin typeface="+mj-lt"/>
              </a:rPr>
              <a:t>eMOCHA</a:t>
            </a:r>
            <a:r>
              <a:rPr lang="fr-FR" sz="2400" b="0" i="1" kern="0" dirty="0">
                <a:solidFill>
                  <a:srgbClr val="558ED5"/>
                </a:solidFill>
                <a:latin typeface="+mj-lt"/>
              </a:rPr>
              <a:t> </a:t>
            </a:r>
            <a:r>
              <a:rPr lang="fr-FR" sz="2400" b="0" kern="0" dirty="0">
                <a:solidFill>
                  <a:srgbClr val="558ED5"/>
                </a:solidFill>
                <a:latin typeface="+mj-lt"/>
              </a:rPr>
              <a:t>(Uganda, </a:t>
            </a:r>
            <a:r>
              <a:rPr lang="en-GB" sz="2400" b="0" kern="0" dirty="0">
                <a:solidFill>
                  <a:srgbClr val="558ED5"/>
                </a:solidFill>
                <a:latin typeface="+mj-lt"/>
              </a:rPr>
              <a:t>2009</a:t>
            </a:r>
            <a:r>
              <a:rPr lang="fr-FR" sz="2400" b="0" kern="0" dirty="0">
                <a:solidFill>
                  <a:srgbClr val="558ED5"/>
                </a:solidFill>
                <a:latin typeface="+mj-lt"/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en-GB" sz="2400" b="1" dirty="0" err="1" smtClean="0">
                <a:solidFill>
                  <a:srgbClr val="800000"/>
                </a:solidFill>
              </a:rPr>
              <a:t>eMOCHA</a:t>
            </a:r>
            <a:r>
              <a:rPr lang="en-GB" sz="2400" b="1" dirty="0" smtClean="0">
                <a:solidFill>
                  <a:srgbClr val="800000"/>
                </a:solidFill>
              </a:rPr>
              <a:t>:</a:t>
            </a:r>
            <a:r>
              <a:rPr lang="en-GB" sz="2400" dirty="0" smtClean="0"/>
              <a:t> </a:t>
            </a:r>
            <a:r>
              <a:rPr lang="en-GB" sz="2400" dirty="0"/>
              <a:t>electronic Mobile Open-source Comprehensive Health Application</a:t>
            </a:r>
          </a:p>
          <a:p>
            <a:pPr lvl="1">
              <a:spcBef>
                <a:spcPts val="1200"/>
              </a:spcBef>
            </a:pPr>
            <a:r>
              <a:rPr lang="en-GB" sz="2000" dirty="0"/>
              <a:t>A smartphone app designed to </a:t>
            </a:r>
            <a:r>
              <a:rPr lang="en-GB" sz="2000" dirty="0" smtClean="0"/>
              <a:t>assist health programs </a:t>
            </a:r>
            <a:r>
              <a:rPr lang="en-GB" sz="2000" dirty="0"/>
              <a:t>in resource-</a:t>
            </a:r>
            <a:r>
              <a:rPr lang="en-GB" sz="2000" dirty="0" smtClean="0"/>
              <a:t>limited settings and improve provider </a:t>
            </a:r>
            <a:r>
              <a:rPr lang="en-GB" sz="2000" dirty="0"/>
              <a:t>communication </a:t>
            </a:r>
            <a:r>
              <a:rPr lang="en-GB" sz="2000" dirty="0" smtClean="0"/>
              <a:t>                                         and education</a:t>
            </a:r>
            <a:r>
              <a:rPr lang="en-GB" sz="2000" dirty="0"/>
              <a:t>, as well </a:t>
            </a:r>
            <a:r>
              <a:rPr lang="en-GB" sz="2000" dirty="0" smtClean="0"/>
              <a:t>as patient </a:t>
            </a:r>
            <a:r>
              <a:rPr lang="en-GB" sz="2000" dirty="0"/>
              <a:t>care </a:t>
            </a:r>
          </a:p>
          <a:p>
            <a:pPr lvl="1">
              <a:spcBef>
                <a:spcPts val="1200"/>
              </a:spcBef>
            </a:pPr>
            <a:r>
              <a:rPr lang="en-GB" sz="2000" dirty="0"/>
              <a:t>First version aimed to deliver multi-media </a:t>
            </a:r>
            <a:r>
              <a:rPr lang="en-GB" sz="2000" dirty="0" smtClean="0"/>
              <a:t>                                          training to </a:t>
            </a:r>
            <a:r>
              <a:rPr lang="en-GB" sz="2000" dirty="0"/>
              <a:t>healthcare workers in rural </a:t>
            </a:r>
            <a:r>
              <a:rPr lang="en-GB" sz="2000" dirty="0" smtClean="0"/>
              <a:t>                                                    Uganda </a:t>
            </a:r>
            <a:r>
              <a:rPr lang="en-GB" sz="2000" dirty="0"/>
              <a:t>combating HIV</a:t>
            </a:r>
          </a:p>
          <a:p>
            <a:pPr lvl="1">
              <a:spcBef>
                <a:spcPts val="1200"/>
              </a:spcBef>
            </a:pPr>
            <a:r>
              <a:rPr lang="en-GB" sz="2000" b="1" dirty="0"/>
              <a:t>Used Technologies: </a:t>
            </a:r>
            <a:r>
              <a:rPr lang="en-GB" sz="2000" dirty="0"/>
              <a:t>video, audio, </a:t>
            </a:r>
            <a:r>
              <a:rPr lang="en-GB" sz="2000" dirty="0" smtClean="0"/>
              <a:t>                                                             touch screen quizzes, GPS </a:t>
            </a:r>
            <a:r>
              <a:rPr lang="en-GB" sz="2000" dirty="0"/>
              <a:t>and SMS to collect </a:t>
            </a:r>
            <a:r>
              <a:rPr lang="en-GB" sz="2000" dirty="0" smtClean="0"/>
              <a:t>                                                and analyse large </a:t>
            </a:r>
            <a:r>
              <a:rPr lang="en-GB" sz="2000" dirty="0"/>
              <a:t>amounts </a:t>
            </a:r>
            <a:r>
              <a:rPr lang="en-GB" sz="2000" dirty="0" smtClean="0"/>
              <a:t>of </a:t>
            </a:r>
            <a:r>
              <a:rPr lang="en-GB" sz="2000" dirty="0"/>
              <a:t>health-related data</a:t>
            </a:r>
          </a:p>
          <a:p>
            <a:pPr lvl="0"/>
            <a:endParaRPr lang="en-GB" sz="2400" i="1" kern="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</a:endParaRPr>
          </a:p>
          <a:p>
            <a:endParaRPr lang="fr-F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0466" y="5485764"/>
            <a:ext cx="2179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 :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http://main.ccghe.net/content/emocha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kern="0" dirty="0">
                <a:latin typeface="+mj-lt"/>
              </a:rPr>
              <a:t>Examples of e-Health Services</a:t>
            </a:r>
            <a:br>
              <a:rPr lang="en-US" kern="0" dirty="0">
                <a:latin typeface="+mj-lt"/>
              </a:rPr>
            </a:br>
            <a:r>
              <a:rPr lang="en-US" kern="0" dirty="0">
                <a:latin typeface="+mj-lt"/>
              </a:rPr>
              <a:t>&amp; Applications in Africa </a:t>
            </a:r>
            <a:br>
              <a:rPr lang="en-US" kern="0" dirty="0">
                <a:latin typeface="+mj-lt"/>
              </a:rPr>
            </a:br>
            <a:r>
              <a:rPr lang="fr-FR" sz="2400" b="0" i="1" kern="0" dirty="0">
                <a:latin typeface="+mj-lt"/>
              </a:rPr>
              <a:t>Mobile </a:t>
            </a:r>
            <a:r>
              <a:rPr lang="fr-FR" sz="2400" b="0" i="1" kern="0" dirty="0" err="1" smtClean="0">
                <a:latin typeface="+mj-lt"/>
              </a:rPr>
              <a:t>Telemedicine</a:t>
            </a:r>
            <a:r>
              <a:rPr lang="fr-FR" sz="2400" b="0" i="1" kern="0" dirty="0" smtClean="0">
                <a:latin typeface="+mj-lt"/>
              </a:rPr>
              <a:t> </a:t>
            </a:r>
            <a:r>
              <a:rPr lang="fr-FR" sz="2400" b="0" kern="0" dirty="0" smtClean="0">
                <a:latin typeface="+mj-lt"/>
              </a:rPr>
              <a:t>(</a:t>
            </a:r>
            <a:r>
              <a:rPr lang="fr-FR" sz="2400" b="0" kern="0" dirty="0">
                <a:latin typeface="+mj-lt"/>
              </a:rPr>
              <a:t>Botswana, </a:t>
            </a:r>
            <a:r>
              <a:rPr lang="en-GB" sz="2400" b="0" kern="0" dirty="0">
                <a:latin typeface="+mj-lt"/>
              </a:rPr>
              <a:t>2010</a:t>
            </a:r>
            <a:r>
              <a:rPr lang="fr-FR" sz="2400" b="0" kern="0" dirty="0">
                <a:latin typeface="+mj-lt"/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sz="2400" b="1" dirty="0"/>
              <a:t>Scope:</a:t>
            </a:r>
          </a:p>
          <a:p>
            <a:pPr>
              <a:spcBef>
                <a:spcPts val="1200"/>
              </a:spcBef>
            </a:pPr>
            <a:r>
              <a:rPr lang="en-US" sz="2000" i="1" dirty="0"/>
              <a:t>Access to Specialists (store and forward)</a:t>
            </a:r>
            <a:endParaRPr lang="fr-FR" sz="2000" i="1" dirty="0"/>
          </a:p>
          <a:p>
            <a:pPr lvl="1"/>
            <a:r>
              <a:rPr lang="fr-FR" sz="2000" dirty="0"/>
              <a:t>Mobile Oral </a:t>
            </a:r>
            <a:r>
              <a:rPr lang="fr-FR" sz="2000" dirty="0" err="1"/>
              <a:t>Telemedicine</a:t>
            </a:r>
            <a:endParaRPr lang="fr-FR" sz="2000" dirty="0"/>
          </a:p>
          <a:p>
            <a:pPr lvl="1"/>
            <a:r>
              <a:rPr lang="fr-FR" sz="2000" dirty="0"/>
              <a:t>Mobile Cervical Cancer Screening</a:t>
            </a:r>
          </a:p>
          <a:p>
            <a:pPr lvl="1"/>
            <a:r>
              <a:rPr lang="fr-FR" sz="2000" dirty="0"/>
              <a:t>Mobile </a:t>
            </a:r>
            <a:r>
              <a:rPr lang="fr-FR" sz="2000" dirty="0" err="1"/>
              <a:t>Teledermatology</a:t>
            </a:r>
            <a:endParaRPr lang="fr-FR" sz="2000" dirty="0"/>
          </a:p>
          <a:p>
            <a:pPr lvl="1"/>
            <a:r>
              <a:rPr lang="fr-FR" sz="2000" dirty="0"/>
              <a:t>Mobile </a:t>
            </a:r>
            <a:r>
              <a:rPr lang="fr-FR" sz="2000" dirty="0" err="1"/>
              <a:t>Teleradiology</a:t>
            </a:r>
            <a:endParaRPr lang="fr-FR" sz="2000" dirty="0"/>
          </a:p>
          <a:p>
            <a:pPr>
              <a:spcBef>
                <a:spcPts val="1200"/>
              </a:spcBef>
            </a:pPr>
            <a:r>
              <a:rPr lang="fr-FR" sz="2000" i="1" dirty="0"/>
              <a:t>Access to </a:t>
            </a:r>
            <a:r>
              <a:rPr lang="fr-FR" sz="2000" i="1" dirty="0" err="1"/>
              <a:t>Medical</a:t>
            </a:r>
            <a:r>
              <a:rPr lang="fr-FR" sz="2000" i="1" dirty="0"/>
              <a:t> </a:t>
            </a:r>
            <a:r>
              <a:rPr lang="fr-FR" sz="2000" i="1" dirty="0" err="1"/>
              <a:t>Resources</a:t>
            </a:r>
            <a:endParaRPr lang="fr-FR" sz="2000" i="1" dirty="0"/>
          </a:p>
          <a:p>
            <a:pPr lvl="1"/>
            <a:r>
              <a:rPr lang="fr-FR" sz="2000" dirty="0"/>
              <a:t>National </a:t>
            </a:r>
            <a:r>
              <a:rPr lang="fr-FR" sz="2000" dirty="0" err="1"/>
              <a:t>Treatment</a:t>
            </a:r>
            <a:r>
              <a:rPr lang="fr-FR" sz="2000" dirty="0"/>
              <a:t> Guidelines SMS </a:t>
            </a:r>
            <a:r>
              <a:rPr lang="fr-FR" sz="2000" dirty="0" smtClean="0"/>
              <a:t>                                                         </a:t>
            </a:r>
            <a:r>
              <a:rPr lang="fr-FR" sz="2000" dirty="0" err="1" smtClean="0"/>
              <a:t>Query</a:t>
            </a:r>
            <a:r>
              <a:rPr lang="fr-FR" sz="2000" dirty="0" smtClean="0"/>
              <a:t> System</a:t>
            </a:r>
            <a:endParaRPr lang="fr-FR" sz="2000" dirty="0"/>
          </a:p>
          <a:p>
            <a:pPr lvl="1"/>
            <a:r>
              <a:rPr lang="fr-FR" sz="2000" dirty="0"/>
              <a:t>Mobile </a:t>
            </a:r>
            <a:r>
              <a:rPr lang="fr-FR" sz="2000" dirty="0" err="1" smtClean="0"/>
              <a:t>Telementoring</a:t>
            </a:r>
            <a:endParaRPr lang="fr-F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0242" y="2057108"/>
            <a:ext cx="2556985" cy="360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97604" y="5661167"/>
            <a:ext cx="4789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 :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Mobile </a:t>
            </a: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Telemedicine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Botswana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18</a:t>
            </a:fld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4000" kern="0" dirty="0">
                <a:latin typeface="+mj-lt"/>
              </a:rPr>
              <a:t>Examples of e-Health Services</a:t>
            </a:r>
            <a:br>
              <a:rPr lang="en-US" sz="4000" kern="0" dirty="0">
                <a:latin typeface="+mj-lt"/>
              </a:rPr>
            </a:br>
            <a:r>
              <a:rPr lang="en-US" sz="4000" kern="0" dirty="0">
                <a:latin typeface="+mj-lt"/>
              </a:rPr>
              <a:t>&amp; Applications in Africa </a:t>
            </a:r>
            <a:r>
              <a:rPr lang="en-US" sz="2400" b="0" kern="0" dirty="0">
                <a:latin typeface="+mj-lt"/>
              </a:rPr>
              <a:t/>
            </a:r>
            <a:br>
              <a:rPr lang="en-US" sz="2400" b="0" kern="0" dirty="0">
                <a:latin typeface="+mj-lt"/>
              </a:rPr>
            </a:br>
            <a:r>
              <a:rPr lang="fr-FR" sz="2200" b="0" i="1" kern="0" dirty="0" err="1">
                <a:latin typeface="+mj-lt"/>
              </a:rPr>
              <a:t>medAfrica</a:t>
            </a:r>
            <a:r>
              <a:rPr lang="fr-FR" sz="2200" b="0" kern="0" dirty="0">
                <a:latin typeface="+mj-lt"/>
              </a:rPr>
              <a:t> (Kenya, </a:t>
            </a:r>
            <a:r>
              <a:rPr lang="en-GB" sz="2200" b="0" kern="0" dirty="0">
                <a:latin typeface="+mj-lt"/>
              </a:rPr>
              <a:t>2011</a:t>
            </a:r>
            <a:r>
              <a:rPr lang="fr-FR" sz="2200" b="0" kern="0" dirty="0" smtClean="0">
                <a:latin typeface="+mj-lt"/>
              </a:rPr>
              <a:t>)</a:t>
            </a:r>
            <a:endParaRPr lang="fr-FR" sz="2200" b="0" kern="0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8500"/>
            <a:ext cx="5449299" cy="3831167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400" b="1" dirty="0"/>
              <a:t>Objective: </a:t>
            </a:r>
            <a:r>
              <a:rPr lang="en-US" sz="2400" dirty="0"/>
              <a:t>improve community health by increasing access to healthcare information directly though the </a:t>
            </a:r>
            <a:r>
              <a:rPr lang="en-US" sz="2400" dirty="0" err="1"/>
              <a:t>MedAfrica</a:t>
            </a:r>
            <a:r>
              <a:rPr lang="en-US" sz="2400" dirty="0"/>
              <a:t> app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Accessibility: </a:t>
            </a:r>
            <a:r>
              <a:rPr lang="en-US" sz="2400" dirty="0"/>
              <a:t>via Java, Nokia phones, Android, mobile web and USSD for the low end phones 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Results: </a:t>
            </a:r>
            <a:r>
              <a:rPr lang="en-US" sz="2400" dirty="0">
                <a:solidFill>
                  <a:srgbClr val="C00000"/>
                </a:solidFill>
              </a:rPr>
              <a:t>25,000</a:t>
            </a:r>
            <a:r>
              <a:rPr lang="en-US" sz="2400" dirty="0"/>
              <a:t> downloads after nearly a month from its launch with </a:t>
            </a:r>
            <a:r>
              <a:rPr lang="en-US" sz="2400" dirty="0">
                <a:solidFill>
                  <a:srgbClr val="C00000"/>
                </a:solidFill>
              </a:rPr>
              <a:t>60% </a:t>
            </a:r>
            <a:r>
              <a:rPr lang="en-US" sz="2400" dirty="0"/>
              <a:t>of active users</a:t>
            </a:r>
          </a:p>
          <a:p>
            <a:endParaRPr lang="fr-FR" sz="2400" dirty="0"/>
          </a:p>
        </p:txBody>
      </p:sp>
      <p:pic>
        <p:nvPicPr>
          <p:cNvPr id="4" name="Picture 2" descr="MedAf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4318" y="2091810"/>
            <a:ext cx="2204793" cy="34955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97604" y="5661167"/>
            <a:ext cx="4789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1" dirty="0" smtClean="0"/>
              <a:t>Source : </a:t>
            </a:r>
            <a:r>
              <a:rPr lang="en-US" sz="1200" dirty="0" smtClean="0"/>
              <a:t>m-HEALTH COMPENDIUM, </a:t>
            </a:r>
            <a:r>
              <a:rPr lang="en-US" sz="1200" dirty="0" err="1" smtClean="0"/>
              <a:t>Vol</a:t>
            </a:r>
            <a:r>
              <a:rPr lang="en-US" sz="1200" dirty="0" smtClean="0"/>
              <a:t>(2), Technical report, May 2012</a:t>
            </a:r>
            <a:endParaRPr lang="en-US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19</a:t>
            </a:fld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8"/>
          <p:cNvSpPr>
            <a:spLocks noChangeArrowheads="1"/>
          </p:cNvSpPr>
          <p:nvPr/>
        </p:nvSpPr>
        <p:spPr bwMode="gray">
          <a:xfrm>
            <a:off x="3335759" y="4214818"/>
            <a:ext cx="4665265" cy="5463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4</a:t>
            </a: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Tunisie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Telecom Experience</a:t>
            </a:r>
          </a:p>
          <a:p>
            <a:pPr marL="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e-Health</a:t>
            </a: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gray">
          <a:xfrm>
            <a:off x="3612370" y="3357562"/>
            <a:ext cx="4932040" cy="5286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3. </a:t>
            </a:r>
            <a:r>
              <a:rPr lang="en-GB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e-Health standardization </a:t>
            </a:r>
          </a:p>
        </p:txBody>
      </p:sp>
      <p:sp>
        <p:nvSpPr>
          <p:cNvPr id="12" name="AutoShape 87"/>
          <p:cNvSpPr>
            <a:spLocks noChangeArrowheads="1"/>
          </p:cNvSpPr>
          <p:nvPr/>
        </p:nvSpPr>
        <p:spPr bwMode="gray">
          <a:xfrm>
            <a:off x="3530316" y="2428868"/>
            <a:ext cx="4896544" cy="5905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. 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Examples of e-Health services</a:t>
            </a:r>
          </a:p>
          <a:p>
            <a:pPr marL="514350" lvl="0" indent="-246063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&amp; applications in African countries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3000364" y="2505068"/>
            <a:ext cx="369069" cy="381000"/>
            <a:chOff x="2078" y="1680"/>
            <a:chExt cx="1615" cy="1615"/>
          </a:xfrm>
        </p:grpSpPr>
        <p:sp>
          <p:nvSpPr>
            <p:cNvPr id="1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6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8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3071802" y="3379266"/>
            <a:ext cx="369069" cy="381000"/>
            <a:chOff x="2078" y="1680"/>
            <a:chExt cx="1615" cy="1615"/>
          </a:xfrm>
        </p:grpSpPr>
        <p:sp>
          <p:nvSpPr>
            <p:cNvPr id="21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3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5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2866300" y="4237294"/>
            <a:ext cx="369069" cy="381000"/>
            <a:chOff x="2078" y="1680"/>
            <a:chExt cx="1615" cy="1615"/>
          </a:xfrm>
        </p:grpSpPr>
        <p:sp>
          <p:nvSpPr>
            <p:cNvPr id="28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9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0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2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34" name="AutoShape 87"/>
          <p:cNvSpPr>
            <a:spLocks noChangeArrowheads="1"/>
          </p:cNvSpPr>
          <p:nvPr/>
        </p:nvSpPr>
        <p:spPr bwMode="gray">
          <a:xfrm>
            <a:off x="3147974" y="1500174"/>
            <a:ext cx="4731589" cy="57624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Why do African Countries need</a:t>
            </a: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	e-Health services?</a:t>
            </a:r>
          </a:p>
        </p:txBody>
      </p:sp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2643174" y="1576374"/>
            <a:ext cx="344464" cy="381000"/>
            <a:chOff x="2078" y="1680"/>
            <a:chExt cx="1615" cy="1615"/>
          </a:xfrm>
        </p:grpSpPr>
        <p:sp>
          <p:nvSpPr>
            <p:cNvPr id="36" name="Oval 1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7" name="Oval 1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8" name="Oval 11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9" name="Oval 1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0" name="Oval 12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1" name="Oval 1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357158" y="1571612"/>
            <a:ext cx="2592288" cy="3714776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4BACC6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4BACC6">
                  <a:lumMod val="20000"/>
                  <a:lumOff val="80000"/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14348" y="292554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Agenda</a:t>
            </a:r>
            <a:endParaRPr lang="fr-FR" sz="3600" b="1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4" name="AutoShape 78"/>
          <p:cNvSpPr>
            <a:spLocks noChangeArrowheads="1"/>
          </p:cNvSpPr>
          <p:nvPr/>
        </p:nvSpPr>
        <p:spPr bwMode="gray">
          <a:xfrm>
            <a:off x="2933486" y="5097226"/>
            <a:ext cx="4665265" cy="53208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5. </a:t>
            </a: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 &amp; </a:t>
            </a:r>
            <a:r>
              <a:rPr lang="en-GB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Recommendations</a:t>
            </a:r>
            <a:endParaRPr kumimoji="0" lang="en-GB" sz="1800" b="1" i="0" u="none" strike="noStrike" kern="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2357422" y="5072074"/>
            <a:ext cx="369069" cy="381000"/>
            <a:chOff x="2078" y="1680"/>
            <a:chExt cx="1615" cy="1615"/>
          </a:xfrm>
        </p:grpSpPr>
        <p:sp>
          <p:nvSpPr>
            <p:cNvPr id="46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8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9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0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2D05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8"/>
          <p:cNvSpPr>
            <a:spLocks noChangeArrowheads="1"/>
          </p:cNvSpPr>
          <p:nvPr/>
        </p:nvSpPr>
        <p:spPr bwMode="gray">
          <a:xfrm>
            <a:off x="3335759" y="4214818"/>
            <a:ext cx="4665265" cy="5463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4</a:t>
            </a: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Tunisie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Telecom Experience</a:t>
            </a:r>
          </a:p>
          <a:p>
            <a:pPr marL="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e-Health</a:t>
            </a: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gray">
          <a:xfrm>
            <a:off x="3612370" y="3357562"/>
            <a:ext cx="4932040" cy="5286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3. </a:t>
            </a:r>
            <a:r>
              <a:rPr lang="en-GB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e-Health standardization </a:t>
            </a:r>
          </a:p>
        </p:txBody>
      </p:sp>
      <p:sp>
        <p:nvSpPr>
          <p:cNvPr id="12" name="AutoShape 87"/>
          <p:cNvSpPr>
            <a:spLocks noChangeArrowheads="1"/>
          </p:cNvSpPr>
          <p:nvPr/>
        </p:nvSpPr>
        <p:spPr bwMode="gray">
          <a:xfrm>
            <a:off x="3530316" y="2428868"/>
            <a:ext cx="4896544" cy="5905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. 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Examples of e-Health services</a:t>
            </a:r>
          </a:p>
          <a:p>
            <a:pPr marL="514350" lvl="0" indent="-246063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&amp; applications in African countries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3000364" y="2505068"/>
            <a:ext cx="369069" cy="381000"/>
            <a:chOff x="2078" y="1680"/>
            <a:chExt cx="1615" cy="1615"/>
          </a:xfrm>
        </p:grpSpPr>
        <p:sp>
          <p:nvSpPr>
            <p:cNvPr id="1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6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8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3071802" y="3379266"/>
            <a:ext cx="369069" cy="381000"/>
            <a:chOff x="2078" y="1680"/>
            <a:chExt cx="1615" cy="1615"/>
          </a:xfrm>
        </p:grpSpPr>
        <p:sp>
          <p:nvSpPr>
            <p:cNvPr id="21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3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5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2866300" y="4237294"/>
            <a:ext cx="369069" cy="381000"/>
            <a:chOff x="2078" y="1680"/>
            <a:chExt cx="1615" cy="1615"/>
          </a:xfrm>
        </p:grpSpPr>
        <p:sp>
          <p:nvSpPr>
            <p:cNvPr id="28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9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0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2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34" name="AutoShape 87"/>
          <p:cNvSpPr>
            <a:spLocks noChangeArrowheads="1"/>
          </p:cNvSpPr>
          <p:nvPr/>
        </p:nvSpPr>
        <p:spPr bwMode="gray">
          <a:xfrm>
            <a:off x="3147974" y="1500174"/>
            <a:ext cx="4731589" cy="57624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Why do African Countries need</a:t>
            </a: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	e-Health services?</a:t>
            </a:r>
          </a:p>
        </p:txBody>
      </p:sp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2643174" y="1576374"/>
            <a:ext cx="344464" cy="381000"/>
            <a:chOff x="2078" y="1680"/>
            <a:chExt cx="1615" cy="1615"/>
          </a:xfrm>
        </p:grpSpPr>
        <p:sp>
          <p:nvSpPr>
            <p:cNvPr id="36" name="Oval 1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7" name="Oval 1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8" name="Oval 11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9" name="Oval 1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0" name="Oval 12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1" name="Oval 1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357158" y="1571612"/>
            <a:ext cx="2592288" cy="3714776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4BACC6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4BACC6">
                  <a:lumMod val="20000"/>
                  <a:lumOff val="80000"/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14348" y="292554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Agenda</a:t>
            </a:r>
            <a:endParaRPr lang="fr-FR" sz="3600" b="1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4" name="AutoShape 78"/>
          <p:cNvSpPr>
            <a:spLocks noChangeArrowheads="1"/>
          </p:cNvSpPr>
          <p:nvPr/>
        </p:nvSpPr>
        <p:spPr bwMode="gray">
          <a:xfrm>
            <a:off x="2933486" y="5097226"/>
            <a:ext cx="4665265" cy="53208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5. </a:t>
            </a: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 &amp; </a:t>
            </a:r>
            <a:r>
              <a:rPr lang="en-GB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Recommendations</a:t>
            </a:r>
            <a:endParaRPr kumimoji="0" lang="en-GB" sz="1800" b="1" i="0" u="none" strike="noStrike" kern="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2357422" y="5072074"/>
            <a:ext cx="369069" cy="381000"/>
            <a:chOff x="2078" y="1680"/>
            <a:chExt cx="1615" cy="1615"/>
          </a:xfrm>
        </p:grpSpPr>
        <p:sp>
          <p:nvSpPr>
            <p:cNvPr id="46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8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9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0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2D05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8"/>
          <p:cNvSpPr>
            <a:spLocks noChangeArrowheads="1"/>
          </p:cNvSpPr>
          <p:nvPr/>
        </p:nvSpPr>
        <p:spPr bwMode="gray">
          <a:xfrm>
            <a:off x="3335759" y="4214818"/>
            <a:ext cx="4665265" cy="5463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4</a:t>
            </a: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Tunisie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Telecom Experience</a:t>
            </a:r>
          </a:p>
          <a:p>
            <a:pPr marL="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e-Health</a:t>
            </a: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gray">
          <a:xfrm>
            <a:off x="3612370" y="3357562"/>
            <a:ext cx="4932040" cy="5286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00" b="1" kern="0" dirty="0" smtClean="0">
                <a:solidFill>
                  <a:srgbClr val="C00000"/>
                </a:solidFill>
                <a:latin typeface="Arial" pitchFamily="34" charset="0"/>
              </a:rPr>
              <a:t>3. </a:t>
            </a:r>
            <a:r>
              <a:rPr lang="en-GB" sz="1700" b="1" kern="0" dirty="0" smtClean="0">
                <a:solidFill>
                  <a:srgbClr val="C00000"/>
                </a:solidFill>
                <a:latin typeface="Arial" pitchFamily="34" charset="0"/>
              </a:rPr>
              <a:t>e-Health standardization </a:t>
            </a:r>
          </a:p>
        </p:txBody>
      </p:sp>
      <p:sp>
        <p:nvSpPr>
          <p:cNvPr id="12" name="AutoShape 87"/>
          <p:cNvSpPr>
            <a:spLocks noChangeArrowheads="1"/>
          </p:cNvSpPr>
          <p:nvPr/>
        </p:nvSpPr>
        <p:spPr bwMode="gray">
          <a:xfrm>
            <a:off x="3530316" y="2428868"/>
            <a:ext cx="4896544" cy="5905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. 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Examples of e-Health services</a:t>
            </a:r>
          </a:p>
          <a:p>
            <a:pPr marL="514350" lvl="0" indent="-246063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&amp; applications in African countries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3000364" y="2505068"/>
            <a:ext cx="369069" cy="381000"/>
            <a:chOff x="2078" y="1680"/>
            <a:chExt cx="1615" cy="1615"/>
          </a:xfrm>
        </p:grpSpPr>
        <p:sp>
          <p:nvSpPr>
            <p:cNvPr id="1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6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8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3071802" y="3379266"/>
            <a:ext cx="369069" cy="381000"/>
            <a:chOff x="2078" y="1680"/>
            <a:chExt cx="1615" cy="1615"/>
          </a:xfrm>
        </p:grpSpPr>
        <p:sp>
          <p:nvSpPr>
            <p:cNvPr id="21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3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5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2866300" y="4237294"/>
            <a:ext cx="369069" cy="381000"/>
            <a:chOff x="2078" y="1680"/>
            <a:chExt cx="1615" cy="1615"/>
          </a:xfrm>
        </p:grpSpPr>
        <p:sp>
          <p:nvSpPr>
            <p:cNvPr id="28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9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0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2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34" name="AutoShape 87"/>
          <p:cNvSpPr>
            <a:spLocks noChangeArrowheads="1"/>
          </p:cNvSpPr>
          <p:nvPr/>
        </p:nvSpPr>
        <p:spPr bwMode="gray">
          <a:xfrm>
            <a:off x="3147974" y="1500174"/>
            <a:ext cx="4731589" cy="57624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Why do African Countries need</a:t>
            </a: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	e-Health services?</a:t>
            </a:r>
          </a:p>
        </p:txBody>
      </p:sp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2643174" y="1576374"/>
            <a:ext cx="344464" cy="381000"/>
            <a:chOff x="2078" y="1680"/>
            <a:chExt cx="1615" cy="1615"/>
          </a:xfrm>
        </p:grpSpPr>
        <p:sp>
          <p:nvSpPr>
            <p:cNvPr id="36" name="Oval 1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7" name="Oval 1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8" name="Oval 11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9" name="Oval 1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0" name="Oval 12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1" name="Oval 1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357158" y="1571612"/>
            <a:ext cx="2592288" cy="3714776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4BACC6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4BACC6">
                  <a:lumMod val="20000"/>
                  <a:lumOff val="80000"/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14348" y="292554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Agenda</a:t>
            </a:r>
            <a:endParaRPr lang="fr-FR" sz="3600" b="1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4" name="AutoShape 78"/>
          <p:cNvSpPr>
            <a:spLocks noChangeArrowheads="1"/>
          </p:cNvSpPr>
          <p:nvPr/>
        </p:nvSpPr>
        <p:spPr bwMode="gray">
          <a:xfrm>
            <a:off x="2933486" y="5097226"/>
            <a:ext cx="4665265" cy="53208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5. </a:t>
            </a: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 &amp; </a:t>
            </a:r>
            <a:r>
              <a:rPr lang="en-GB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Recommendations</a:t>
            </a:r>
            <a:endParaRPr kumimoji="0" lang="en-GB" sz="1800" b="1" i="0" u="none" strike="noStrike" kern="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2357422" y="5072074"/>
            <a:ext cx="369069" cy="381000"/>
            <a:chOff x="2078" y="1680"/>
            <a:chExt cx="1615" cy="1615"/>
          </a:xfrm>
        </p:grpSpPr>
        <p:sp>
          <p:nvSpPr>
            <p:cNvPr id="46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8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9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0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2D05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980" y="3972792"/>
            <a:ext cx="1824739" cy="144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e-Health Standardization</a:t>
            </a:r>
            <a:br>
              <a:rPr lang="en-GB" dirty="0"/>
            </a:br>
            <a:r>
              <a:rPr lang="en-GB" sz="2200" b="0" i="1" dirty="0"/>
              <a:t>Standardization Benefits</a:t>
            </a: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/>
              <a:t>Ensure</a:t>
            </a:r>
            <a:r>
              <a:rPr lang="en-GB" sz="2400" dirty="0"/>
              <a:t> </a:t>
            </a:r>
            <a:r>
              <a:rPr lang="en-GB" sz="2400" b="1" dirty="0"/>
              <a:t>interoperability </a:t>
            </a:r>
            <a:r>
              <a:rPr lang="en-GB" sz="2400" dirty="0"/>
              <a:t>among healthcare systems</a:t>
            </a:r>
            <a:endParaRPr lang="en-GB" sz="2400" b="1" dirty="0"/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/>
              <a:buChar char="è"/>
            </a:pPr>
            <a:r>
              <a:rPr lang="en-GB" sz="2000" dirty="0"/>
              <a:t>facilitate</a:t>
            </a:r>
            <a:r>
              <a:rPr lang="fr-FR" sz="2000" dirty="0"/>
              <a:t> information exchange </a:t>
            </a:r>
          </a:p>
          <a:p>
            <a:pPr lvl="1">
              <a:spcBef>
                <a:spcPts val="600"/>
              </a:spcBef>
              <a:buClr>
                <a:srgbClr val="C00000"/>
              </a:buClr>
              <a:buFont typeface="Wingdings"/>
              <a:buChar char="è"/>
            </a:pPr>
            <a:r>
              <a:rPr lang="en-US" sz="2000" dirty="0"/>
              <a:t>avoid single vendor lock-</a:t>
            </a:r>
            <a:r>
              <a:rPr lang="en-US" sz="2000" dirty="0" smtClean="0"/>
              <a:t>in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b="1" dirty="0"/>
              <a:t>Decrease the risks related to new technologies </a:t>
            </a:r>
            <a:r>
              <a:rPr lang="en-GB" sz="2400" b="1" dirty="0"/>
              <a:t>development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Minimize costs </a:t>
            </a:r>
            <a:r>
              <a:rPr lang="en-US" sz="2400" dirty="0"/>
              <a:t>by stimulating market competition and eliminating expensive and personalized solutions </a:t>
            </a:r>
          </a:p>
          <a:p>
            <a:pPr>
              <a:spcBef>
                <a:spcPts val="1200"/>
              </a:spcBef>
            </a:pPr>
            <a:r>
              <a:rPr lang="en-GB" sz="2400" b="1" dirty="0"/>
              <a:t>Widen the spread of solutions’ </a:t>
            </a:r>
            <a:r>
              <a:rPr lang="fr-FR" sz="2400" b="1" dirty="0"/>
              <a:t>adoption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Address specific concerns about e-Health issues </a:t>
            </a:r>
            <a:r>
              <a:rPr lang="en-US" sz="2400" b="1" dirty="0" smtClean="0"/>
              <a:t>             </a:t>
            </a:r>
            <a:r>
              <a:rPr lang="en-US" sz="2400" dirty="0" smtClean="0"/>
              <a:t>(</a:t>
            </a:r>
            <a:r>
              <a:rPr lang="en-US" sz="2400" dirty="0"/>
              <a:t>privacy, security, </a:t>
            </a:r>
            <a:r>
              <a:rPr lang="fr-FR" sz="2400" dirty="0"/>
              <a:t>patient </a:t>
            </a:r>
            <a:r>
              <a:rPr lang="en-GB" sz="2400" dirty="0"/>
              <a:t>recognition,...)</a:t>
            </a:r>
          </a:p>
          <a:p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6674345" y="5301794"/>
            <a:ext cx="2012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Source: </a:t>
            </a:r>
            <a:r>
              <a:rPr lang="en-US" sz="1200" dirty="0" smtClean="0"/>
              <a:t>Standards and </a:t>
            </a:r>
            <a:r>
              <a:rPr lang="en-US" sz="1200" dirty="0" err="1" smtClean="0"/>
              <a:t>eHealth</a:t>
            </a:r>
            <a:r>
              <a:rPr lang="en-US" sz="1200" dirty="0"/>
              <a:t> </a:t>
            </a:r>
            <a:r>
              <a:rPr lang="en-US" sz="1200" dirty="0" smtClean="0"/>
              <a:t>ITU-T Technology Watch Report -January 2011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e-Health Standardization</a:t>
            </a:r>
            <a:br>
              <a:rPr lang="en-GB" dirty="0"/>
            </a:br>
            <a:r>
              <a:rPr lang="en-GB" sz="2200" b="0" i="1" dirty="0"/>
              <a:t>Main </a:t>
            </a:r>
            <a:r>
              <a:rPr lang="fr-FR" sz="2200" b="0" i="1" dirty="0"/>
              <a:t>Challenges</a:t>
            </a: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en-US" sz="2400" b="1" dirty="0" smtClean="0"/>
              <a:t>Many </a:t>
            </a:r>
            <a:r>
              <a:rPr lang="en-US" sz="2400" b="1" dirty="0"/>
              <a:t>stakeholders </a:t>
            </a:r>
            <a:r>
              <a:rPr lang="en-US" sz="2400" dirty="0"/>
              <a:t>(Patients, Hospitals, Pharmacies, primary care physicians, administrative entities…)</a:t>
            </a:r>
          </a:p>
          <a:p>
            <a:pPr marL="536575" indent="-268288">
              <a:spcBef>
                <a:spcPts val="1200"/>
              </a:spcBef>
              <a:buClr>
                <a:srgbClr val="C00000"/>
              </a:buClr>
              <a:buFont typeface="Wingdings"/>
              <a:buChar char="è"/>
            </a:pPr>
            <a:r>
              <a:rPr lang="en-GB" sz="2000" dirty="0">
                <a:sym typeface="Wingdings" pitchFamily="2" charset="2"/>
              </a:rPr>
              <a:t>Different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en-US" sz="2000" dirty="0"/>
              <a:t>technologies, information systems, and medical devices often based on proprietary specifications</a:t>
            </a:r>
          </a:p>
          <a:p>
            <a:pPr marL="536575" indent="-268288">
              <a:spcBef>
                <a:spcPts val="1200"/>
              </a:spcBef>
              <a:buClr>
                <a:srgbClr val="C00000"/>
              </a:buClr>
              <a:buFont typeface="Wingdings"/>
              <a:buChar char="è"/>
            </a:pPr>
            <a:r>
              <a:rPr lang="en-US" sz="2000" dirty="0"/>
              <a:t>Difficulty of technical </a:t>
            </a:r>
            <a:r>
              <a:rPr lang="en-US" sz="2000" dirty="0" smtClean="0"/>
              <a:t>integration</a:t>
            </a:r>
          </a:p>
          <a:p>
            <a:pPr lvl="0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2000" b="1" dirty="0"/>
              <a:t>P</a:t>
            </a:r>
            <a:r>
              <a:rPr lang="en-US" sz="2000" b="1" dirty="0" smtClean="0"/>
              <a:t>rivacy </a:t>
            </a:r>
            <a:r>
              <a:rPr lang="en-US" sz="2000" b="1" dirty="0"/>
              <a:t>protections, quality assurance, and </a:t>
            </a:r>
            <a:r>
              <a:rPr lang="en-US" sz="2000" b="1" dirty="0" smtClean="0"/>
              <a:t>                                               security </a:t>
            </a:r>
            <a:r>
              <a:rPr lang="en-US" sz="2000" b="1" dirty="0"/>
              <a:t>of information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2000" b="1" dirty="0"/>
              <a:t>Very strict national regulations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2000" b="1" dirty="0"/>
              <a:t>Reluctance of health practitioners to adopt the new </a:t>
            </a:r>
            <a:r>
              <a:rPr lang="en-US" sz="2000" b="1" dirty="0" smtClean="0"/>
              <a:t>technologies</a:t>
            </a:r>
            <a:endParaRPr lang="en-US" sz="2000" b="1" kern="0" dirty="0">
              <a:solidFill>
                <a:schemeClr val="bg2"/>
              </a:solidFill>
            </a:endParaRPr>
          </a:p>
          <a:p>
            <a:pPr marL="536575" indent="-268288">
              <a:spcBef>
                <a:spcPts val="1200"/>
              </a:spcBef>
              <a:buClr>
                <a:srgbClr val="C00000"/>
              </a:buClr>
              <a:buFont typeface="Wingdings"/>
              <a:buChar char="è"/>
            </a:pPr>
            <a:endParaRPr lang="en-US" sz="2400" dirty="0"/>
          </a:p>
          <a:p>
            <a:endParaRPr lang="fr-FR" sz="2400" dirty="0"/>
          </a:p>
        </p:txBody>
      </p:sp>
      <p:pic>
        <p:nvPicPr>
          <p:cNvPr id="4" name="Picture 2" descr="http://www.cs.purdue.edu/homes/bertino/IIS-eHealth/images/ehealth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118" y="3293317"/>
            <a:ext cx="2043407" cy="186458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5220" y="5661167"/>
            <a:ext cx="6021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Source: </a:t>
            </a:r>
            <a:r>
              <a:rPr lang="en-US" sz="1200" dirty="0" smtClean="0"/>
              <a:t>Standards and </a:t>
            </a:r>
            <a:r>
              <a:rPr lang="en-US" sz="1200" dirty="0" err="1" smtClean="0"/>
              <a:t>eHealth</a:t>
            </a:r>
            <a:r>
              <a:rPr lang="en-US" sz="1200" dirty="0"/>
              <a:t> </a:t>
            </a:r>
            <a:r>
              <a:rPr lang="en-US" sz="1200" dirty="0" smtClean="0"/>
              <a:t>ITU-T Technology Watch Report -January 2011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e-Health Standardization</a:t>
            </a:r>
            <a:br>
              <a:rPr lang="en-GB" dirty="0"/>
            </a:br>
            <a:r>
              <a:rPr lang="en-GB" sz="2200" b="0" i="1" dirty="0"/>
              <a:t>Standards Areas</a:t>
            </a:r>
            <a:endParaRPr lang="fr-FR" sz="2200" dirty="0"/>
          </a:p>
        </p:txBody>
      </p:sp>
      <p:sp>
        <p:nvSpPr>
          <p:cNvPr id="4" name="ZoneTexte 3"/>
          <p:cNvSpPr txBox="1"/>
          <p:nvPr/>
        </p:nvSpPr>
        <p:spPr>
          <a:xfrm>
            <a:off x="1915931" y="1618318"/>
            <a:ext cx="5230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800000"/>
                </a:solidFill>
              </a:rPr>
              <a:t>e-Health standards focus on 3 main areas </a:t>
            </a:r>
            <a:endParaRPr lang="en-GB" sz="2000" b="1" dirty="0">
              <a:solidFill>
                <a:srgbClr val="8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368604" y="2074080"/>
            <a:ext cx="2471726" cy="378621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Area1:</a:t>
            </a:r>
            <a:r>
              <a:rPr kumimoji="0" lang="en-GB" sz="160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 e-Health Information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9238" y="2931336"/>
            <a:ext cx="2218216" cy="4056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Patient Data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79238" y="3502840"/>
            <a:ext cx="2218216" cy="608499"/>
          </a:xfrm>
          <a:prstGeom prst="rect">
            <a:avLst/>
          </a:prstGeom>
          <a:solidFill>
            <a:srgbClr val="EAE5E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Aggregate Medical Data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79238" y="4288658"/>
            <a:ext cx="2218216" cy="4056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Diagnostic</a:t>
            </a:r>
            <a:r>
              <a: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 Images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79238" y="4860162"/>
            <a:ext cx="2218216" cy="4056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Medical</a:t>
            </a:r>
            <a:r>
              <a: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 </a:t>
            </a: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Research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79238" y="5431666"/>
            <a:ext cx="2218216" cy="4056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Medical Informatics</a:t>
            </a:r>
          </a:p>
        </p:txBody>
      </p:sp>
      <p:sp>
        <p:nvSpPr>
          <p:cNvPr id="11" name="Organigramme : Alternative 29"/>
          <p:cNvSpPr/>
          <p:nvPr/>
        </p:nvSpPr>
        <p:spPr bwMode="auto">
          <a:xfrm>
            <a:off x="3369000" y="2074080"/>
            <a:ext cx="2471726" cy="3786214"/>
          </a:xfrm>
          <a:prstGeom prst="flowChartAlternateProcess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Area2:</a:t>
            </a:r>
            <a:r>
              <a:rPr kumimoji="0" lang="en-GB" sz="160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 e-Health Software Systems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79634" y="2931336"/>
            <a:ext cx="2218216" cy="5408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Information Systems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479634" y="3614184"/>
            <a:ext cx="2218216" cy="473277"/>
          </a:xfrm>
          <a:prstGeom prst="rect">
            <a:avLst/>
          </a:prstGeom>
          <a:solidFill>
            <a:srgbClr val="EAE5E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DBMS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479634" y="4225594"/>
            <a:ext cx="2218216" cy="4056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Diagnostic</a:t>
            </a:r>
            <a:r>
              <a:rPr kumimoji="0" lang="en-GB" sz="160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 Systems</a:t>
            </a:r>
            <a:endParaRPr kumimoji="0" lang="fr-FR" sz="16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79634" y="4741426"/>
            <a:ext cx="2218216" cy="5408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Process Management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479634" y="5431666"/>
            <a:ext cx="2218216" cy="4056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Mobile Apps</a:t>
            </a:r>
          </a:p>
        </p:txBody>
      </p:sp>
      <p:sp>
        <p:nvSpPr>
          <p:cNvPr id="17" name="Organigramme : Alternative 35"/>
          <p:cNvSpPr/>
          <p:nvPr/>
        </p:nvSpPr>
        <p:spPr bwMode="auto">
          <a:xfrm>
            <a:off x="6369396" y="2074080"/>
            <a:ext cx="2471726" cy="3786214"/>
          </a:xfrm>
          <a:prstGeom prst="flowChartAlternateProcess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Area 3:</a:t>
            </a:r>
            <a:r>
              <a:rPr kumimoji="0" lang="en-GB" sz="160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 e-Health Infrastructure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480030" y="2931336"/>
            <a:ext cx="2218216" cy="4056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Mobile Systems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480030" y="3487074"/>
            <a:ext cx="2218216" cy="405666"/>
          </a:xfrm>
          <a:prstGeom prst="rect">
            <a:avLst/>
          </a:prstGeom>
          <a:solidFill>
            <a:srgbClr val="EAE5E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Remote Diagnostics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480030" y="4042812"/>
            <a:ext cx="2218216" cy="4056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Security Systems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480030" y="4598550"/>
            <a:ext cx="2218216" cy="5408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Identification, Authentication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480030" y="5288790"/>
            <a:ext cx="2218216" cy="5408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Systems Management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72076" y="964807"/>
            <a:ext cx="369332" cy="523968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r"/>
            <a:r>
              <a:rPr lang="en-US" sz="1200" b="1" dirty="0" smtClean="0"/>
              <a:t>Source: </a:t>
            </a:r>
            <a:r>
              <a:rPr lang="en-US" sz="1200" dirty="0" smtClean="0"/>
              <a:t>Standards and </a:t>
            </a:r>
            <a:r>
              <a:rPr lang="en-US" sz="1200" dirty="0" err="1" smtClean="0"/>
              <a:t>eHealth</a:t>
            </a:r>
            <a:r>
              <a:rPr lang="en-US" sz="1200" dirty="0"/>
              <a:t> </a:t>
            </a:r>
            <a:r>
              <a:rPr lang="en-US" sz="1200" dirty="0" smtClean="0"/>
              <a:t>ITU-T Technology Watch Report -January 2011</a:t>
            </a:r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e-Health Standardization</a:t>
            </a:r>
            <a:br>
              <a:rPr lang="en-GB" dirty="0"/>
            </a:br>
            <a:r>
              <a:rPr lang="en-GB" sz="2200" b="0" i="1" dirty="0"/>
              <a:t>Standardization Initiatives</a:t>
            </a:r>
            <a:endParaRPr lang="fr-FR" sz="22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460" y="2202794"/>
            <a:ext cx="9286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8492" y="2202794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0" y="1683573"/>
            <a:ext cx="911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800000"/>
                </a:solidFill>
              </a:rPr>
              <a:t>Some standardization initiatives were launched, among which:    </a:t>
            </a:r>
            <a:endParaRPr lang="en-GB" sz="2400" b="1" dirty="0">
              <a:solidFill>
                <a:srgbClr val="80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336" y="4254924"/>
            <a:ext cx="98696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2740" y="4326362"/>
            <a:ext cx="71438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1434" y="4342128"/>
            <a:ext cx="78581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90576" y="2760883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err="1" smtClean="0">
                <a:solidFill>
                  <a:srgbClr val="C00000"/>
                </a:solidFill>
              </a:rPr>
              <a:t>epSOS</a:t>
            </a:r>
            <a:r>
              <a:rPr lang="fr-FR" sz="1500" dirty="0" smtClean="0"/>
              <a:t> </a:t>
            </a:r>
            <a:r>
              <a:rPr lang="fr-FR" sz="1500" i="1" dirty="0" smtClean="0">
                <a:solidFill>
                  <a:srgbClr val="C00000"/>
                </a:solidFill>
              </a:rPr>
              <a:t>(</a:t>
            </a:r>
            <a:r>
              <a:rPr lang="fr-FR" sz="1500" i="1" dirty="0" err="1" smtClean="0">
                <a:solidFill>
                  <a:srgbClr val="C00000"/>
                </a:solidFill>
              </a:rPr>
              <a:t>European</a:t>
            </a:r>
            <a:r>
              <a:rPr lang="fr-FR" sz="1500" i="1" dirty="0" smtClean="0">
                <a:solidFill>
                  <a:srgbClr val="C00000"/>
                </a:solidFill>
              </a:rPr>
              <a:t> Patients Smart Open Services)</a:t>
            </a:r>
          </a:p>
          <a:p>
            <a:endParaRPr lang="en-US" sz="800" dirty="0" smtClean="0"/>
          </a:p>
          <a:p>
            <a:r>
              <a:rPr lang="en-US" sz="1400" dirty="0" smtClean="0"/>
              <a:t>A pilot initiative that focuses on creating an interoperable electronic health </a:t>
            </a:r>
            <a:r>
              <a:rPr lang="fr-FR" sz="1400" dirty="0" smtClean="0"/>
              <a:t>record system </a:t>
            </a:r>
            <a:r>
              <a:rPr lang="en-GB" sz="1400" dirty="0" smtClean="0"/>
              <a:t>across</a:t>
            </a:r>
            <a:r>
              <a:rPr lang="fr-FR" sz="1400" dirty="0" smtClean="0"/>
              <a:t> Europe</a:t>
            </a: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4162542" y="2774298"/>
            <a:ext cx="4572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C00000"/>
                </a:solidFill>
              </a:rPr>
              <a:t>DICOM</a:t>
            </a:r>
            <a:r>
              <a:rPr lang="en-US" sz="1500" b="1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(Digital Imaging and Communications                    in </a:t>
            </a:r>
            <a:r>
              <a:rPr lang="en-GB" sz="1500" i="1" dirty="0" smtClean="0">
                <a:solidFill>
                  <a:srgbClr val="C00000"/>
                </a:solidFill>
              </a:rPr>
              <a:t>Medicine</a:t>
            </a:r>
            <a:r>
              <a:rPr lang="fr-FR" sz="1500" i="1" dirty="0" smtClean="0">
                <a:solidFill>
                  <a:srgbClr val="C00000"/>
                </a:solidFill>
              </a:rPr>
              <a:t>)</a:t>
            </a:r>
          </a:p>
          <a:p>
            <a:endParaRPr lang="fr-FR" sz="800" i="1" dirty="0" smtClean="0">
              <a:solidFill>
                <a:srgbClr val="C00000"/>
              </a:solidFill>
            </a:endParaRPr>
          </a:p>
          <a:p>
            <a:r>
              <a:rPr lang="en-US" sz="1400" dirty="0" smtClean="0">
                <a:latin typeface="+mn-lt"/>
              </a:rPr>
              <a:t>A set of specifications dedicated to the standardization of medical images under the responsibility of the U.S. National Electrical Manufacturers Association</a:t>
            </a:r>
            <a:endParaRPr lang="fr-FR" sz="1400" dirty="0" smtClean="0">
              <a:latin typeface="+mn-lt"/>
            </a:endParaRPr>
          </a:p>
          <a:p>
            <a:endParaRPr lang="fr-FR" sz="1600" i="1" dirty="0" smtClean="0">
              <a:solidFill>
                <a:srgbClr val="C00000"/>
              </a:solidFill>
            </a:endParaRPr>
          </a:p>
          <a:p>
            <a:endParaRPr lang="fr-FR" sz="1600" i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7184" y="4826428"/>
            <a:ext cx="4857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C00000"/>
                </a:solidFill>
              </a:rPr>
              <a:t>Medical /Health Device Communication </a:t>
            </a:r>
            <a:r>
              <a:rPr lang="fr-FR" sz="1500" b="1" dirty="0" smtClean="0">
                <a:solidFill>
                  <a:srgbClr val="C00000"/>
                </a:solidFill>
              </a:rPr>
              <a:t>Standards            </a:t>
            </a:r>
            <a:r>
              <a:rPr lang="fr-FR" sz="1500" i="1" dirty="0" smtClean="0">
                <a:solidFill>
                  <a:srgbClr val="C00000"/>
                </a:solidFill>
              </a:rPr>
              <a:t>(I</a:t>
            </a:r>
            <a:r>
              <a:rPr lang="en-US" sz="1500" i="1" dirty="0" smtClean="0">
                <a:solidFill>
                  <a:srgbClr val="C00000"/>
                </a:solidFill>
              </a:rPr>
              <a:t>SO/IEEE 11073)</a:t>
            </a:r>
            <a:endParaRPr lang="fr-FR" sz="1500" i="1" dirty="0" smtClean="0">
              <a:solidFill>
                <a:srgbClr val="C00000"/>
              </a:solidFill>
            </a:endParaRPr>
          </a:p>
          <a:p>
            <a:endParaRPr lang="en-US" sz="800" dirty="0" smtClean="0"/>
          </a:p>
          <a:p>
            <a:r>
              <a:rPr lang="en-US" sz="1400" dirty="0" smtClean="0"/>
              <a:t>A set of joint ISO, IEEE, and CEN standards for                           medical device interoperability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90576" y="4826428"/>
            <a:ext cx="40719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C00000"/>
                </a:solidFill>
                <a:latin typeface="+mj-lt"/>
              </a:rPr>
              <a:t>Global Observatory for e-Health</a:t>
            </a:r>
            <a:r>
              <a:rPr lang="en-US" sz="15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500" i="1" dirty="0" smtClean="0">
                <a:solidFill>
                  <a:srgbClr val="C00000"/>
                </a:solidFill>
                <a:latin typeface="+mj-lt"/>
              </a:rPr>
              <a:t>(World Health Organization)</a:t>
            </a:r>
          </a:p>
          <a:p>
            <a:endParaRPr lang="en-US" sz="800" i="1" dirty="0" smtClean="0">
              <a:solidFill>
                <a:srgbClr val="C00000"/>
              </a:solidFill>
              <a:latin typeface="Calibri"/>
            </a:endParaRPr>
          </a:p>
          <a:p>
            <a:r>
              <a:rPr lang="en-US" sz="1400" dirty="0" smtClean="0"/>
              <a:t>An initiative dedicated to the study of e-Health, its evolution and impact on health</a:t>
            </a:r>
            <a:endParaRPr lang="fr-FR" sz="1400" dirty="0" smtClean="0"/>
          </a:p>
        </p:txBody>
      </p:sp>
      <p:cxnSp>
        <p:nvCxnSpPr>
          <p:cNvPr id="14" name="Connecteur droit 13"/>
          <p:cNvCxnSpPr/>
          <p:nvPr/>
        </p:nvCxnSpPr>
        <p:spPr bwMode="auto">
          <a:xfrm>
            <a:off x="4020460" y="2203588"/>
            <a:ext cx="0" cy="37308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 bwMode="auto">
          <a:xfrm>
            <a:off x="19138" y="4168718"/>
            <a:ext cx="8715436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608972" y="2539860"/>
            <a:ext cx="553998" cy="3338661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1200" b="1" i="1" dirty="0" smtClean="0">
                <a:solidFill>
                  <a:schemeClr val="bg1">
                    <a:lumMod val="50000"/>
                  </a:schemeClr>
                </a:solidFill>
              </a:rPr>
              <a:t>Source 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E-health Standards and Interoperability ITU-T Technology Watch Report - April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e-Health Standardization</a:t>
            </a:r>
            <a:br>
              <a:rPr lang="en-GB" dirty="0"/>
            </a:br>
            <a:r>
              <a:rPr lang="en-GB" sz="2200" b="0" i="1" dirty="0"/>
              <a:t> Standardization Institutions</a:t>
            </a:r>
            <a:endParaRPr lang="fr-FR" sz="22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60685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800000"/>
                </a:solidFill>
              </a:rPr>
              <a:t>Many institutions are currently active in                                                         e-Health standardization field, among which:  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8646" y="3978530"/>
            <a:ext cx="857256" cy="5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6746" y="2700411"/>
            <a:ext cx="39290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Continua Health Alliance</a:t>
            </a:r>
          </a:p>
          <a:p>
            <a:endParaRPr lang="en-US" sz="800" dirty="0" smtClean="0"/>
          </a:p>
          <a:p>
            <a:r>
              <a:rPr lang="en-US" sz="1400" dirty="0" smtClean="0"/>
              <a:t>A non-profit organization seeking to promote interoperability among personal e-health devices and systems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4088712" y="2698060"/>
            <a:ext cx="4572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HL7</a:t>
            </a:r>
            <a:r>
              <a:rPr lang="en-US" sz="1600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(Health Level Seven International)</a:t>
            </a:r>
            <a:endParaRPr lang="fr-FR" sz="1500" i="1" dirty="0" smtClean="0">
              <a:solidFill>
                <a:srgbClr val="C00000"/>
              </a:solidFill>
            </a:endParaRPr>
          </a:p>
          <a:p>
            <a:pPr algn="just"/>
            <a:endParaRPr lang="fr-FR" sz="800" i="1" dirty="0" smtClean="0">
              <a:solidFill>
                <a:srgbClr val="C00000"/>
              </a:solidFill>
            </a:endParaRPr>
          </a:p>
          <a:p>
            <a:r>
              <a:rPr lang="en-US" sz="1400" dirty="0" smtClean="0"/>
              <a:t>A standards organization specifically devoted to the practice of developing standards related to the exchange, storage, and use of electronic health information</a:t>
            </a:r>
            <a:endParaRPr lang="fr-FR" sz="1600" i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4266" y="4550034"/>
            <a:ext cx="25003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ISO/TC 215</a:t>
            </a:r>
          </a:p>
          <a:p>
            <a:endParaRPr lang="en-US" sz="800" dirty="0" smtClean="0"/>
          </a:p>
          <a:p>
            <a:r>
              <a:rPr lang="en-US" sz="1400" dirty="0" smtClean="0"/>
              <a:t>ISO Technical </a:t>
            </a:r>
            <a:r>
              <a:rPr lang="en-GB" sz="1400" dirty="0" smtClean="0"/>
              <a:t>Committee</a:t>
            </a:r>
            <a:r>
              <a:rPr lang="fr-FR" sz="1400" dirty="0" smtClean="0"/>
              <a:t> 215: “</a:t>
            </a:r>
            <a:r>
              <a:rPr lang="en-GB" sz="1400" dirty="0" smtClean="0"/>
              <a:t>Health Informatics</a:t>
            </a:r>
            <a:r>
              <a:rPr lang="fr-FR" sz="1400" dirty="0" smtClean="0"/>
              <a:t>”</a:t>
            </a: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88184" y="4550034"/>
            <a:ext cx="2786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CEN/TC 251</a:t>
            </a:r>
          </a:p>
          <a:p>
            <a:endParaRPr lang="en-US" sz="800" i="1" dirty="0" smtClean="0">
              <a:solidFill>
                <a:srgbClr val="C00000"/>
              </a:solidFill>
              <a:latin typeface="Calibri"/>
            </a:endParaRPr>
          </a:p>
          <a:p>
            <a:r>
              <a:rPr lang="en-GB" sz="1400" dirty="0" smtClean="0"/>
              <a:t>The Health Informatics Technical Committee of the European Committee for Standardization (CEN)</a:t>
            </a:r>
            <a:endParaRPr lang="en-GB" sz="1400" dirty="0"/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3946630" y="2143116"/>
            <a:ext cx="1" cy="16941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 bwMode="auto">
          <a:xfrm>
            <a:off x="-54692" y="3835654"/>
            <a:ext cx="8715436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 bwMode="auto">
          <a:xfrm rot="5400000">
            <a:off x="1660217" y="4906827"/>
            <a:ext cx="2143140" cy="79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 bwMode="auto">
          <a:xfrm rot="5400000">
            <a:off x="4302629" y="4906827"/>
            <a:ext cx="2143140" cy="79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88910" y="4552010"/>
            <a:ext cx="32861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GS1</a:t>
            </a:r>
          </a:p>
          <a:p>
            <a:r>
              <a:rPr lang="en-GB" sz="1600" b="1" dirty="0" smtClean="0">
                <a:solidFill>
                  <a:srgbClr val="C00000"/>
                </a:solidFill>
              </a:rPr>
              <a:t>Healthcare</a:t>
            </a:r>
          </a:p>
          <a:p>
            <a:endParaRPr lang="en-US" sz="800" dirty="0" smtClean="0"/>
          </a:p>
          <a:p>
            <a:r>
              <a:rPr lang="en-US" sz="1400" dirty="0" smtClean="0"/>
              <a:t>A global non-profit standards association that focuses on the supply </a:t>
            </a:r>
            <a:r>
              <a:rPr lang="en-GB" sz="1400" dirty="0" smtClean="0"/>
              <a:t>chain and care delivery</a:t>
            </a:r>
            <a:endParaRPr lang="en-GB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3720" y="2454530"/>
            <a:ext cx="121444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564" y="3978530"/>
            <a:ext cx="1000132" cy="50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1427" y="2539860"/>
            <a:ext cx="11430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9042" y="3974540"/>
            <a:ext cx="107157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26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608972" y="2539860"/>
            <a:ext cx="553998" cy="3338661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1200" b="1" i="1" dirty="0" smtClean="0">
                <a:solidFill>
                  <a:schemeClr val="bg1">
                    <a:lumMod val="50000"/>
                  </a:schemeClr>
                </a:solidFill>
              </a:rPr>
              <a:t>Source 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E-health Standards and Interoperability ITU-T Technology Watch Report - April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ITU-T Standardization</a:t>
            </a:r>
            <a:br>
              <a:rPr lang="en-GB" dirty="0" smtClean="0"/>
            </a:br>
            <a:r>
              <a:rPr lang="en-GB" dirty="0" smtClean="0"/>
              <a:t>Activities on e-Health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149816" y="567763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sz="1200" b="1" dirty="0" smtClean="0">
                <a:ea typeface="ＭＳ Ｐゴシック" charset="-128"/>
              </a:rPr>
              <a:t>Source: </a:t>
            </a:r>
            <a:r>
              <a:rPr lang="en-US" altLang="ja-JP" sz="1200" dirty="0" smtClean="0">
                <a:ea typeface="ＭＳ Ｐゴシック" charset="-128"/>
              </a:rPr>
              <a:t>ITU-T Work on Standardizing e-Health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0" y="1835034"/>
            <a:ext cx="9144000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54013" lvl="0">
              <a:spcBef>
                <a:spcPts val="0"/>
              </a:spcBef>
              <a:buSzPct val="75000"/>
            </a:pPr>
            <a:r>
              <a:rPr lang="en-US" altLang="ja-JP" sz="1900" b="1" kern="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charset="-128"/>
              </a:rPr>
              <a:t>e-Health standardization from the perspective</a:t>
            </a:r>
          </a:p>
          <a:p>
            <a:pPr marL="354013" lvl="0">
              <a:spcBef>
                <a:spcPts val="0"/>
              </a:spcBef>
              <a:buSzPct val="75000"/>
            </a:pPr>
            <a:r>
              <a:rPr lang="en-US" altLang="ja-JP" sz="1900" b="1" kern="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charset="-128"/>
              </a:rPr>
              <a:t>of general ICT infrastructure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951396"/>
            <a:ext cx="8715404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54013">
              <a:buSzPct val="75000"/>
            </a:pPr>
            <a:r>
              <a:rPr lang="en-US" altLang="ja-JP" sz="1900" b="1" kern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charset="-128"/>
              </a:rPr>
              <a:t>Further Activities</a:t>
            </a:r>
          </a:p>
        </p:txBody>
      </p:sp>
      <p:pic>
        <p:nvPicPr>
          <p:cNvPr id="29698" name="Picture 2" descr="https://encrypted-tbn0.gstatic.com/images?q=tbn:ANd9GcS_Zfy9WlJe_L_PEtWoopJdpqLEpw9Hdmm6WtPKK4ICnd3HJRA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2511" y="3563855"/>
            <a:ext cx="1278469" cy="772262"/>
          </a:xfrm>
          <a:prstGeom prst="rect">
            <a:avLst/>
          </a:prstGeom>
          <a:noFill/>
        </p:spPr>
      </p:pic>
      <p:pic>
        <p:nvPicPr>
          <p:cNvPr id="50178" name="Picture 2" descr="https://encrypted-tbn0.gstatic.com/images?q=tbn:ANd9GcTkUImRkPhInRkjSg95LqH0oMs8_79fV6ly_ADDGVIkTFQlfBF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6755" y="1724955"/>
            <a:ext cx="1293236" cy="787187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816" y="2485380"/>
            <a:ext cx="8402544" cy="3831167"/>
          </a:xfrm>
        </p:spPr>
        <p:txBody>
          <a:bodyPr/>
          <a:lstStyle/>
          <a:p>
            <a:pPr lvl="1">
              <a:buSzPct val="100000"/>
            </a:pPr>
            <a:r>
              <a:rPr lang="en-US" altLang="ja-JP" sz="2000" b="1" dirty="0"/>
              <a:t>SG16–Q28 : </a:t>
            </a:r>
            <a:r>
              <a:rPr lang="en-US" altLang="ja-JP" sz="2000" dirty="0"/>
              <a:t>Multimedia framework for e-Health Applications</a:t>
            </a:r>
          </a:p>
          <a:p>
            <a:pPr lvl="1">
              <a:buSzPct val="100000"/>
            </a:pPr>
            <a:r>
              <a:rPr lang="en-US" altLang="ja-JP" sz="2000" b="1" dirty="0"/>
              <a:t>SG13</a:t>
            </a:r>
            <a:r>
              <a:rPr lang="fr-FR" altLang="ja-JP" sz="2000" b="1" dirty="0"/>
              <a:t>–</a:t>
            </a:r>
            <a:r>
              <a:rPr lang="en-US" altLang="ja-JP" sz="2000" b="1" dirty="0"/>
              <a:t>Q2 : </a:t>
            </a:r>
            <a:r>
              <a:rPr lang="en-US" altLang="ja-JP" sz="2000" dirty="0"/>
              <a:t>Requirements for NGN evolution and its capabilities including support of </a:t>
            </a:r>
            <a:r>
              <a:rPr lang="en-US" altLang="ja-JP" sz="2000" dirty="0" err="1"/>
              <a:t>IoT</a:t>
            </a:r>
            <a:r>
              <a:rPr lang="en-US" altLang="ja-JP" sz="2000" dirty="0"/>
              <a:t> and use of software-defined networking</a:t>
            </a:r>
          </a:p>
          <a:p>
            <a:pPr lvl="1">
              <a:buSzPct val="100000"/>
            </a:pPr>
            <a:r>
              <a:rPr lang="fr-FR" altLang="ja-JP" sz="2000" b="1" dirty="0"/>
              <a:t>SG17–Q9 : </a:t>
            </a:r>
            <a:r>
              <a:rPr lang="fr-FR" altLang="ja-JP" sz="2000" dirty="0" err="1" smtClean="0"/>
              <a:t>Telebiometrics</a:t>
            </a:r>
            <a:endParaRPr lang="fr-FR" altLang="ja-JP" sz="2000" dirty="0" smtClean="0"/>
          </a:p>
          <a:p>
            <a:pPr lvl="1">
              <a:buSzPct val="100000"/>
            </a:pPr>
            <a:endParaRPr lang="en-US" sz="2000" dirty="0" smtClean="0"/>
          </a:p>
          <a:p>
            <a:pPr lvl="1">
              <a:buSzPct val="100000"/>
            </a:pPr>
            <a:r>
              <a:rPr lang="en-US" sz="2000" dirty="0" smtClean="0"/>
              <a:t>e</a:t>
            </a:r>
            <a:r>
              <a:rPr lang="en-US" sz="2000" dirty="0"/>
              <a:t>-Health Standardization Coordination Group</a:t>
            </a:r>
            <a:endParaRPr lang="en-US" altLang="ja-JP" sz="2000" dirty="0"/>
          </a:p>
          <a:p>
            <a:pPr lvl="1">
              <a:buSzPct val="100000"/>
            </a:pPr>
            <a:r>
              <a:rPr lang="en-US" altLang="ja-JP" sz="2000" b="1" dirty="0"/>
              <a:t>FG M2M : </a:t>
            </a:r>
            <a:r>
              <a:rPr lang="en-US" altLang="ja-JP" sz="2000" dirty="0"/>
              <a:t>Requirements and specifications for a common </a:t>
            </a:r>
            <a:r>
              <a:rPr lang="en-GB" altLang="ja-JP" sz="2000" dirty="0"/>
              <a:t>M</a:t>
            </a:r>
            <a:r>
              <a:rPr lang="fr-FR" altLang="ja-JP" sz="2000" dirty="0"/>
              <a:t>2M </a:t>
            </a:r>
            <a:r>
              <a:rPr lang="en-US" altLang="ja-JP" sz="2000" dirty="0"/>
              <a:t>Service Layer with the initial priority on e-Health</a:t>
            </a:r>
          </a:p>
          <a:p>
            <a:pPr lvl="1">
              <a:buSzPct val="100000"/>
            </a:pPr>
            <a:r>
              <a:rPr lang="en-US" altLang="ja-JP" sz="2000" dirty="0"/>
              <a:t>IPTV and mobile application for e-health (Application Challenge on IPTV Apps for e-health, September 2012</a:t>
            </a:r>
            <a:r>
              <a:rPr lang="en-US" altLang="ja-JP" sz="2000" dirty="0" smtClean="0"/>
              <a:t>)</a:t>
            </a:r>
            <a:endParaRPr lang="en-US" altLang="ja-JP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27</a:t>
            </a:fld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ea typeface="ＭＳ Ｐゴシック" charset="-128"/>
              </a:rPr>
              <a:t>ITU-T Standardization</a:t>
            </a:r>
            <a:br>
              <a:rPr lang="en-US" altLang="ja-JP" dirty="0" smtClean="0">
                <a:ea typeface="ＭＳ Ｐゴシック" charset="-128"/>
              </a:rPr>
            </a:br>
            <a:r>
              <a:rPr lang="en-US" altLang="ja-JP" dirty="0" smtClean="0">
                <a:ea typeface="ＭＳ Ｐゴシック" charset="-128"/>
              </a:rPr>
              <a:t>Activities on e-Health  </a:t>
            </a:r>
            <a:endParaRPr lang="fr-FR" sz="2400" b="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6480" y="2457702"/>
            <a:ext cx="8229600" cy="3519181"/>
          </a:xfrm>
        </p:spPr>
        <p:txBody>
          <a:bodyPr>
            <a:noAutofit/>
          </a:bodyPr>
          <a:lstStyle/>
          <a:p>
            <a:pPr marL="271463" indent="-271463">
              <a:spcBef>
                <a:spcPts val="9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000" kern="0" dirty="0" smtClean="0"/>
              <a:t>Identification </a:t>
            </a:r>
            <a:r>
              <a:rPr lang="en-US" sz="2000" kern="0" dirty="0"/>
              <a:t>of user requirements</a:t>
            </a:r>
          </a:p>
          <a:p>
            <a:pPr marL="271463" indent="-271463">
              <a:spcBef>
                <a:spcPts val="9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000" kern="0" dirty="0"/>
              <a:t>Multimedia framework, Generic architecture and Specific system characteristics for e-health applications</a:t>
            </a:r>
          </a:p>
          <a:p>
            <a:pPr marL="271463" indent="-271463">
              <a:spcBef>
                <a:spcPts val="9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000" kern="0" dirty="0"/>
              <a:t>Roadmap for e-health standards</a:t>
            </a:r>
          </a:p>
          <a:p>
            <a:pPr marL="271463" indent="-271463">
              <a:spcBef>
                <a:spcPts val="9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000" kern="0" dirty="0"/>
              <a:t>Databases and knowledge-bases for e-Health (information, expertise, technologies, consultants, specialists, potential customers …)</a:t>
            </a:r>
          </a:p>
          <a:p>
            <a:pPr marL="271463" indent="-271463">
              <a:spcBef>
                <a:spcPts val="9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000" kern="0" dirty="0"/>
              <a:t>Creation of glossary of e-health</a:t>
            </a:r>
          </a:p>
          <a:p>
            <a:pPr marL="271463" indent="-271463">
              <a:spcBef>
                <a:spcPts val="9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000" kern="0" dirty="0"/>
              <a:t>Methods for inputting, transmitting and processing data for e-health</a:t>
            </a:r>
          </a:p>
          <a:p>
            <a:pPr marL="271463" indent="-271463">
              <a:spcBef>
                <a:spcPts val="9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2000" kern="0" dirty="0"/>
              <a:t>Personal terminals for e-health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162" y="1740248"/>
            <a:ext cx="9148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altLang="ja-JP" sz="2400" b="1" dirty="0" smtClean="0">
                <a:solidFill>
                  <a:schemeClr val="accent2"/>
                </a:solidFill>
              </a:rPr>
              <a:t>SG16 – Q28: </a:t>
            </a:r>
            <a:r>
              <a:rPr lang="en-US" sz="2400" b="1" dirty="0" smtClean="0">
                <a:solidFill>
                  <a:schemeClr val="accent2"/>
                </a:solidFill>
              </a:rPr>
              <a:t>Multimedia Framework for e-Health Applications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146821"/>
            <a:ext cx="9144000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54013">
              <a:buSzPct val="75000"/>
            </a:pPr>
            <a:r>
              <a:rPr lang="en-US" sz="1900" b="1" kern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charset="-128"/>
              </a:rPr>
              <a:t> Main Study Items</a:t>
            </a:r>
          </a:p>
        </p:txBody>
      </p:sp>
      <p:pic>
        <p:nvPicPr>
          <p:cNvPr id="52226" name="Picture 2" descr="https://encrypted-tbn0.gstatic.com/images?q=tbn:ANd9GcQ4QbZqb2zujR6ZMZfqHPyCAJrw27KvtGOMYojrdYS4uh3yft39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239" y="4349431"/>
            <a:ext cx="1789289" cy="957062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28</a:t>
            </a:fld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4292" y="2271541"/>
            <a:ext cx="3543887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254000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 item under study</a:t>
            </a:r>
          </a:p>
          <a:p>
            <a:pPr marL="742950" lvl="1" indent="-285750">
              <a:spcBef>
                <a:spcPct val="20000"/>
              </a:spcBef>
              <a:buSzPct val="100000"/>
              <a:buFont typeface="Arial"/>
              <a:buChar char="–"/>
            </a:pPr>
            <a:r>
              <a:rPr lang="en-US" altLang="ja-JP" sz="2000" b="1" dirty="0">
                <a:solidFill>
                  <a:srgbClr val="0000FF"/>
                </a:solidFill>
              </a:rPr>
              <a:t>Y.EHM-cap-framework: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Capability framework for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-health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monitoring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services</a:t>
            </a:r>
          </a:p>
          <a:p>
            <a:pPr marL="342900" lvl="1" indent="-254000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Recommendations</a:t>
            </a:r>
          </a:p>
          <a:p>
            <a:pPr marL="742950" lvl="1" indent="-285750">
              <a:spcBef>
                <a:spcPct val="20000"/>
              </a:spcBef>
              <a:buSzPct val="100000"/>
              <a:buFont typeface="Arial"/>
              <a:buChar char="–"/>
            </a:pPr>
            <a:r>
              <a:rPr lang="en-GB" altLang="ja-JP" sz="2000" b="1" dirty="0" smtClean="0">
                <a:solidFill>
                  <a:srgbClr val="0000FF"/>
                </a:solidFill>
              </a:rPr>
              <a:t>Y</a:t>
            </a:r>
            <a:r>
              <a:rPr lang="en-GB" altLang="ja-JP" sz="2000" b="1" dirty="0">
                <a:solidFill>
                  <a:srgbClr val="0000FF"/>
                </a:solidFill>
              </a:rPr>
              <a:t>.2065: </a:t>
            </a:r>
            <a:r>
              <a:rPr lang="en-US" altLang="ja-JP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“Service and capability requirements for </a:t>
            </a:r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altLang="ja-JP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-health monitoring services</a:t>
            </a:r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  <a:endParaRPr lang="en-US" altLang="ja-JP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http://www.solutions-magazine.com/wp-content/uploads/2014/12/TRENDS-eHEAL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9883" y="3983571"/>
            <a:ext cx="1344319" cy="64789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410999" y="2273495"/>
            <a:ext cx="5742601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254000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Some </a:t>
            </a:r>
            <a:r>
              <a:rPr lang="en-US" altLang="ja-JP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IoT</a:t>
            </a:r>
            <a:r>
              <a:rPr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Related Recommendations</a:t>
            </a:r>
          </a:p>
          <a:p>
            <a:pPr marL="742950" lvl="1" indent="-285750">
              <a:spcBef>
                <a:spcPct val="20000"/>
              </a:spcBef>
              <a:buSzPct val="100000"/>
              <a:buFont typeface="Arial"/>
              <a:buChar char="–"/>
            </a:pPr>
            <a:r>
              <a:rPr lang="en-US" altLang="ja-JP" sz="2000" b="1" dirty="0">
                <a:solidFill>
                  <a:srgbClr val="0000FF"/>
                </a:solidFill>
              </a:rPr>
              <a:t>Y.2061: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Requirements for the support of machine-oriented communication applications in the next generation network environment</a:t>
            </a:r>
          </a:p>
          <a:p>
            <a:pPr marL="742950" lvl="1" indent="-285750">
              <a:spcBef>
                <a:spcPct val="20000"/>
              </a:spcBef>
              <a:buSzPct val="100000"/>
              <a:buFont typeface="Arial"/>
              <a:buChar char="–"/>
            </a:pPr>
            <a:r>
              <a:rPr lang="en-US" altLang="ja-JP" sz="2000" b="1" dirty="0">
                <a:solidFill>
                  <a:srgbClr val="0000FF"/>
                </a:solidFill>
              </a:rPr>
              <a:t>Y.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2213: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NGN service requirements and capabilities for network aspects of applications and services using tag-based identification</a:t>
            </a:r>
          </a:p>
          <a:p>
            <a:pPr marL="742950" lvl="1" indent="-285750">
              <a:spcBef>
                <a:spcPct val="20000"/>
              </a:spcBef>
              <a:buSzPct val="100000"/>
              <a:buFont typeface="Arial"/>
              <a:buChar char="–"/>
            </a:pPr>
            <a:r>
              <a:rPr lang="en-US" altLang="ja-JP" sz="2000" b="1" dirty="0">
                <a:solidFill>
                  <a:srgbClr val="0000FF"/>
                </a:solidFill>
              </a:rPr>
              <a:t>Y.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2221</a:t>
            </a:r>
            <a:r>
              <a:rPr lang="en-US" sz="2000" b="1" dirty="0" smtClean="0">
                <a:solidFill>
                  <a:srgbClr val="0000FF"/>
                </a:solidFill>
              </a:rPr>
              <a:t>: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Requirements for support of ubiquitous sensor network (USN) applications and services in the NGN environment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ea typeface="ＭＳ Ｐゴシック" charset="-128"/>
              </a:rPr>
              <a:t>ITU-T Standardization</a:t>
            </a:r>
            <a:br>
              <a:rPr lang="en-US" altLang="ja-JP" dirty="0" smtClean="0">
                <a:ea typeface="ＭＳ Ｐゴシック" charset="-128"/>
              </a:rPr>
            </a:br>
            <a:r>
              <a:rPr lang="en-US" altLang="ja-JP" dirty="0" smtClean="0">
                <a:ea typeface="ＭＳ Ｐゴシック" charset="-128"/>
              </a:rPr>
              <a:t>Activities on e-Health  </a:t>
            </a:r>
            <a:endParaRPr lang="fr-FR" sz="2400" b="0" i="1" dirty="0"/>
          </a:p>
        </p:txBody>
      </p:sp>
      <p:sp>
        <p:nvSpPr>
          <p:cNvPr id="10" name="Rectangle 9"/>
          <p:cNvSpPr/>
          <p:nvPr/>
        </p:nvSpPr>
        <p:spPr>
          <a:xfrm>
            <a:off x="-2392" y="1695944"/>
            <a:ext cx="9155992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altLang="ja-JP" sz="2400" b="1" dirty="0" smtClean="0">
                <a:solidFill>
                  <a:schemeClr val="accent2"/>
                </a:solidFill>
              </a:rPr>
              <a:t>SG13–Q2 : Requirements for NGN evolution and its capabilities including support of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IoT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and use of software-defined networking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29</a:t>
            </a:fld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8"/>
          <p:cNvSpPr>
            <a:spLocks noChangeArrowheads="1"/>
          </p:cNvSpPr>
          <p:nvPr/>
        </p:nvSpPr>
        <p:spPr bwMode="gray">
          <a:xfrm>
            <a:off x="3335759" y="4214818"/>
            <a:ext cx="4665265" cy="5463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4</a:t>
            </a: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Tunisie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Telecom Experience</a:t>
            </a:r>
          </a:p>
          <a:p>
            <a:pPr marL="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e-Health</a:t>
            </a: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gray">
          <a:xfrm>
            <a:off x="3612370" y="3357562"/>
            <a:ext cx="4932040" cy="5286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3. </a:t>
            </a:r>
            <a:r>
              <a:rPr lang="en-GB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e-Health standardization </a:t>
            </a:r>
          </a:p>
        </p:txBody>
      </p:sp>
      <p:sp>
        <p:nvSpPr>
          <p:cNvPr id="12" name="AutoShape 87"/>
          <p:cNvSpPr>
            <a:spLocks noChangeArrowheads="1"/>
          </p:cNvSpPr>
          <p:nvPr/>
        </p:nvSpPr>
        <p:spPr bwMode="gray">
          <a:xfrm>
            <a:off x="3530316" y="2428868"/>
            <a:ext cx="4896544" cy="5905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. 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Examples of e-Health services</a:t>
            </a:r>
          </a:p>
          <a:p>
            <a:pPr marL="514350" lvl="0" indent="-246063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&amp; applications in African countries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3000364" y="2505068"/>
            <a:ext cx="369069" cy="381000"/>
            <a:chOff x="2078" y="1680"/>
            <a:chExt cx="1615" cy="1615"/>
          </a:xfrm>
        </p:grpSpPr>
        <p:sp>
          <p:nvSpPr>
            <p:cNvPr id="1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6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8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3071802" y="3379266"/>
            <a:ext cx="369069" cy="381000"/>
            <a:chOff x="2078" y="1680"/>
            <a:chExt cx="1615" cy="1615"/>
          </a:xfrm>
        </p:grpSpPr>
        <p:sp>
          <p:nvSpPr>
            <p:cNvPr id="21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3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5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2866300" y="4237294"/>
            <a:ext cx="369069" cy="381000"/>
            <a:chOff x="2078" y="1680"/>
            <a:chExt cx="1615" cy="1615"/>
          </a:xfrm>
        </p:grpSpPr>
        <p:sp>
          <p:nvSpPr>
            <p:cNvPr id="28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9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0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2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34" name="AutoShape 87"/>
          <p:cNvSpPr>
            <a:spLocks noChangeArrowheads="1"/>
          </p:cNvSpPr>
          <p:nvPr/>
        </p:nvSpPr>
        <p:spPr bwMode="gray">
          <a:xfrm>
            <a:off x="3147974" y="1500174"/>
            <a:ext cx="4731589" cy="57624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700" b="1" kern="0" dirty="0" smtClean="0">
                <a:solidFill>
                  <a:srgbClr val="C00000"/>
                </a:solidFill>
                <a:latin typeface="Arial" pitchFamily="34" charset="0"/>
              </a:rPr>
              <a:t>Why do African Countries need</a:t>
            </a: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rgbClr val="C00000"/>
                </a:solidFill>
                <a:latin typeface="Arial" pitchFamily="34" charset="0"/>
              </a:rPr>
              <a:t>	e-Health services?</a:t>
            </a:r>
          </a:p>
        </p:txBody>
      </p:sp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2643174" y="1576374"/>
            <a:ext cx="344464" cy="381000"/>
            <a:chOff x="2078" y="1680"/>
            <a:chExt cx="1615" cy="1615"/>
          </a:xfrm>
        </p:grpSpPr>
        <p:sp>
          <p:nvSpPr>
            <p:cNvPr id="36" name="Oval 1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7" name="Oval 1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8" name="Oval 11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9" name="Oval 1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0" name="Oval 12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1" name="Oval 1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357158" y="1571612"/>
            <a:ext cx="2592288" cy="3714776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4BACC6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4BACC6">
                  <a:lumMod val="20000"/>
                  <a:lumOff val="80000"/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14348" y="292554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Agenda</a:t>
            </a:r>
            <a:endParaRPr lang="fr-FR" sz="3600" b="1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4" name="AutoShape 78"/>
          <p:cNvSpPr>
            <a:spLocks noChangeArrowheads="1"/>
          </p:cNvSpPr>
          <p:nvPr/>
        </p:nvSpPr>
        <p:spPr bwMode="gray">
          <a:xfrm>
            <a:off x="2933486" y="5097226"/>
            <a:ext cx="4665265" cy="53208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5. </a:t>
            </a: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 &amp; </a:t>
            </a:r>
            <a:r>
              <a:rPr lang="en-GB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Recommendations</a:t>
            </a:r>
            <a:endParaRPr kumimoji="0" lang="en-GB" sz="1800" b="1" i="0" u="none" strike="noStrike" kern="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2357422" y="5072074"/>
            <a:ext cx="369069" cy="381000"/>
            <a:chOff x="2078" y="1680"/>
            <a:chExt cx="1615" cy="1615"/>
          </a:xfrm>
        </p:grpSpPr>
        <p:sp>
          <p:nvSpPr>
            <p:cNvPr id="46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8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9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0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2D05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dirty="0">
                <a:ea typeface="ＭＳ Ｐゴシック" charset="-128"/>
              </a:rPr>
              <a:t>ITU-T Standardization</a:t>
            </a:r>
            <a:br>
              <a:rPr lang="en-GB" dirty="0">
                <a:ea typeface="ＭＳ Ｐゴシック" charset="-128"/>
              </a:rPr>
            </a:br>
            <a:r>
              <a:rPr lang="en-GB" dirty="0">
                <a:ea typeface="ＭＳ Ｐゴシック" charset="-128"/>
              </a:rPr>
              <a:t>Activities on e-Health  </a:t>
            </a:r>
            <a:endParaRPr lang="fr-FR" dirty="0">
              <a:ea typeface="ＭＳ Ｐゴシック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298" y="2278628"/>
            <a:ext cx="5060278" cy="3831167"/>
          </a:xfrm>
        </p:spPr>
        <p:txBody>
          <a:bodyPr>
            <a:noAutofit/>
          </a:bodyPr>
          <a:lstStyle/>
          <a:p>
            <a:pPr marL="342900" lvl="1" indent="-254000">
              <a:spcBef>
                <a:spcPts val="0"/>
              </a:spcBef>
              <a:buSzPct val="100000"/>
              <a:buFont typeface="Arial"/>
              <a:buChar char="•"/>
            </a:pPr>
            <a:r>
              <a:rPr lang="it-IT" altLang="ja-JP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ITU-T Rec. X.108x </a:t>
            </a:r>
            <a:r>
              <a:rPr lang="it-IT" altLang="ja-JP" sz="2400" dirty="0" err="1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series</a:t>
            </a:r>
            <a:r>
              <a:rPr lang="it-IT" altLang="ja-JP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it-IT" altLang="ja-JP" sz="2400" dirty="0" smtClean="0">
                <a:ea typeface="ＭＳ Ｐゴシック" charset="-128"/>
              </a:rPr>
              <a:t>on telebiometrics, including security, authentication, interfaces, API and protocols</a:t>
            </a:r>
          </a:p>
          <a:p>
            <a:pPr marL="342900" lvl="1" indent="-254000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GB" altLang="ja-JP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Y.2065</a:t>
            </a:r>
            <a:r>
              <a:rPr lang="en-GB" sz="2400" dirty="0" smtClean="0"/>
              <a:t> </a:t>
            </a:r>
            <a:r>
              <a:rPr lang="en-US" altLang="ja-JP" sz="2400" dirty="0" smtClean="0">
                <a:ea typeface="ＭＳ Ｐゴシック" charset="-128"/>
              </a:rPr>
              <a:t>“Service and capability requirements for e-health monitoring services”</a:t>
            </a:r>
          </a:p>
          <a:p>
            <a:pPr marL="342900" lvl="1" indent="-254000">
              <a:spcBef>
                <a:spcPts val="1200"/>
              </a:spcBef>
              <a:buSzPct val="100000"/>
              <a:buFont typeface="Arial"/>
              <a:buChar char="•"/>
            </a:pPr>
            <a:r>
              <a:rPr lang="fr-FR" altLang="ja-JP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HSTP.EHMSI</a:t>
            </a:r>
            <a:r>
              <a:rPr lang="en-US" altLang="ja-JP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 (draft) </a:t>
            </a:r>
            <a:r>
              <a:rPr lang="en-US" altLang="ja-JP" sz="2400" dirty="0" smtClean="0">
                <a:ea typeface="ＭＳ Ｐゴシック" charset="-128"/>
              </a:rPr>
              <a:t>“</a:t>
            </a:r>
            <a:r>
              <a:rPr lang="it-IT" altLang="ja-JP" sz="2400" dirty="0" smtClean="0">
                <a:ea typeface="ＭＳ Ｐゴシック" charset="-128"/>
              </a:rPr>
              <a:t>Multimedia Service and Interfaces for e-health </a:t>
            </a:r>
            <a:r>
              <a:rPr lang="en-US" altLang="ja-JP" sz="2400" dirty="0" smtClean="0">
                <a:ea typeface="ＭＳ Ｐゴシック" charset="-128"/>
              </a:rPr>
              <a:t>” </a:t>
            </a:r>
          </a:p>
          <a:p>
            <a:pPr>
              <a:buSzPct val="100000"/>
            </a:pPr>
            <a:endParaRPr lang="fr-FR" sz="2400" dirty="0"/>
          </a:p>
        </p:txBody>
      </p:sp>
      <p:pic>
        <p:nvPicPr>
          <p:cNvPr id="28676" name="Picture 4" descr="http://imgv2-2.scribdassets.com/img/word_document/47248412/164x212/4707ed340a/13875794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4754" y="4746316"/>
            <a:ext cx="979623" cy="11256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91128" y="2270839"/>
            <a:ext cx="445287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254000">
              <a:buSzPct val="100000"/>
              <a:buFont typeface="Arial"/>
              <a:buChar char="•"/>
            </a:pPr>
            <a:r>
              <a:rPr lang="en-US" altLang="ja-JP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ITU-T Technology Watch 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Report - January 2011 </a:t>
            </a:r>
            <a:r>
              <a:rPr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“</a:t>
            </a:r>
            <a:r>
              <a:rPr lang="fr-FR" altLang="ja-JP" sz="24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Standards and </a:t>
            </a:r>
            <a:r>
              <a:rPr lang="fr-FR" altLang="ja-JP" sz="2400" dirty="0" err="1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eHealth</a:t>
            </a:r>
            <a:r>
              <a:rPr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”</a:t>
            </a:r>
          </a:p>
          <a:p>
            <a:pPr marL="342900" lvl="1" indent="-254000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ITU-T Technology Watch Report – April 2012  </a:t>
            </a:r>
            <a:r>
              <a:rPr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“E-health Standards and </a:t>
            </a:r>
            <a:r>
              <a:rPr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 Interoperability</a:t>
            </a:r>
            <a:r>
              <a:rPr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”</a:t>
            </a:r>
          </a:p>
        </p:txBody>
      </p:sp>
      <p:pic>
        <p:nvPicPr>
          <p:cNvPr id="28678" name="Picture 6" descr="http://imgv2-1.scribdassets.com/img/word_document/90164400/164x212/ad3a3adfb3/13875806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4377" y="4493357"/>
            <a:ext cx="979623" cy="110710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022164" y="5479013"/>
            <a:ext cx="2124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b="1" dirty="0" smtClean="0">
                <a:ea typeface="ＭＳ Ｐゴシック" charset="-128"/>
              </a:rPr>
              <a:t>Source: </a:t>
            </a:r>
            <a:r>
              <a:rPr lang="en-US" altLang="ja-JP" sz="1200" dirty="0" smtClean="0">
                <a:ea typeface="ＭＳ Ｐゴシック" charset="-128"/>
              </a:rPr>
              <a:t>ITU-T Work on Standardizing e-Health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0" y="1884142"/>
            <a:ext cx="9144000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54013">
              <a:buSzPct val="75000"/>
            </a:pPr>
            <a:r>
              <a:rPr lang="en-US" altLang="ja-JP" sz="1900" b="1" kern="0" dirty="0">
                <a:solidFill>
                  <a:schemeClr val="accent3">
                    <a:lumMod val="50000"/>
                  </a:schemeClr>
                </a:solidFill>
                <a:latin typeface="Verdana"/>
                <a:ea typeface="ＭＳ Ｐゴシック" charset="-128"/>
              </a:rPr>
              <a:t>Some Publications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30</a:t>
            </a:fld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the Adoption </a:t>
            </a:r>
            <a:br>
              <a:rPr lang="en-US" dirty="0" smtClean="0"/>
            </a:br>
            <a:r>
              <a:rPr lang="en-US" dirty="0" smtClean="0"/>
              <a:t>of e-Health Standards in Africa 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161879" y="1968500"/>
            <a:ext cx="5537893" cy="3831167"/>
          </a:xfrm>
        </p:spPr>
        <p:txBody>
          <a:bodyPr>
            <a:noAutofit/>
          </a:bodyPr>
          <a:lstStyle/>
          <a:p>
            <a:pPr indent="-254000">
              <a:spcBef>
                <a:spcPts val="900"/>
              </a:spcBef>
            </a:pPr>
            <a:r>
              <a:rPr lang="en-US" sz="1800" dirty="0" smtClean="0"/>
              <a:t>Large number of standards developed by various SDOs </a:t>
            </a:r>
          </a:p>
          <a:p>
            <a:pPr indent="-254000">
              <a:spcBef>
                <a:spcPts val="900"/>
              </a:spcBef>
            </a:pPr>
            <a:r>
              <a:rPr lang="en-US" sz="1800" dirty="0" smtClean="0"/>
              <a:t>Several areas of technology related to e-Health</a:t>
            </a:r>
          </a:p>
          <a:p>
            <a:pPr indent="-254000">
              <a:spcBef>
                <a:spcPts val="900"/>
              </a:spcBef>
            </a:pPr>
            <a:r>
              <a:rPr lang="en-US" sz="1800" dirty="0" smtClean="0"/>
              <a:t>Existence of conflicting and overlapping standards</a:t>
            </a:r>
          </a:p>
          <a:p>
            <a:pPr indent="-254000">
              <a:spcBef>
                <a:spcPts val="900"/>
              </a:spcBef>
            </a:pPr>
            <a:r>
              <a:rPr lang="en-US" sz="1800" dirty="0" smtClean="0"/>
              <a:t>Difficulty of combining standards from different SDOs</a:t>
            </a:r>
          </a:p>
          <a:p>
            <a:pPr indent="-254000">
              <a:spcBef>
                <a:spcPts val="900"/>
              </a:spcBef>
            </a:pPr>
            <a:r>
              <a:rPr lang="en-US" sz="1800" dirty="0" smtClean="0"/>
              <a:t>High cost of converting to new standard-based solutions</a:t>
            </a:r>
          </a:p>
          <a:p>
            <a:pPr indent="-254000">
              <a:spcBef>
                <a:spcPts val="900"/>
              </a:spcBef>
            </a:pPr>
            <a:r>
              <a:rPr lang="en-US" sz="1800" dirty="0" smtClean="0"/>
              <a:t>Limited </a:t>
            </a:r>
            <a:r>
              <a:rPr lang="en-US" sz="1800" dirty="0"/>
              <a:t>participation in standards development process</a:t>
            </a:r>
          </a:p>
          <a:p>
            <a:pPr lvl="0" indent="-254000">
              <a:spcBef>
                <a:spcPts val="900"/>
              </a:spcBef>
            </a:pPr>
            <a:r>
              <a:rPr lang="en-US" sz="1800" dirty="0"/>
              <a:t>Lack of involvement of diverse users of standards in the development process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0326" y="5487782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Source: </a:t>
            </a:r>
            <a:r>
              <a:rPr lang="en-US" sz="1200" dirty="0" smtClean="0"/>
              <a:t>Barriers and Challenges to the Adoption of E-Health Standards in Africa, </a:t>
            </a:r>
            <a:r>
              <a:rPr lang="fr-FR" sz="1200" dirty="0" smtClean="0"/>
              <a:t>CSIR </a:t>
            </a:r>
            <a:r>
              <a:rPr lang="fr-FR" sz="1200" dirty="0" err="1" smtClean="0"/>
              <a:t>Meraka</a:t>
            </a:r>
            <a:r>
              <a:rPr lang="fr-FR" sz="1200" dirty="0" smtClean="0"/>
              <a:t> Institute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99772" y="1941210"/>
            <a:ext cx="3229946" cy="4131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Lack of understanding of the importance of standards at national level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Lack of foundational infrastructure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Lack of human resource capacity for standards development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Lack of implementation guidelines</a:t>
            </a:r>
          </a:p>
        </p:txBody>
      </p:sp>
      <p:pic>
        <p:nvPicPr>
          <p:cNvPr id="31746" name="Picture 2" descr="https://encrypted-tbn0.gstatic.com/images?q=tbn:ANd9GcTRpqBrfOUvxrSwCUzumsiQwqO_vxXRwORRTmFF2BXkDu2mfeK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0698" y="4873229"/>
            <a:ext cx="1347974" cy="98551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8"/>
          <p:cNvSpPr>
            <a:spLocks noChangeArrowheads="1"/>
          </p:cNvSpPr>
          <p:nvPr/>
        </p:nvSpPr>
        <p:spPr bwMode="gray">
          <a:xfrm>
            <a:off x="3335759" y="4214818"/>
            <a:ext cx="4665265" cy="5463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4</a:t>
            </a: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Tunisie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Telecom Experience</a:t>
            </a:r>
          </a:p>
          <a:p>
            <a:pPr marL="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e-Health</a:t>
            </a: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gray">
          <a:xfrm>
            <a:off x="3612370" y="3357562"/>
            <a:ext cx="4932040" cy="5286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3. </a:t>
            </a:r>
            <a:r>
              <a:rPr lang="en-GB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e-Health standardization </a:t>
            </a:r>
          </a:p>
        </p:txBody>
      </p:sp>
      <p:sp>
        <p:nvSpPr>
          <p:cNvPr id="12" name="AutoShape 87"/>
          <p:cNvSpPr>
            <a:spLocks noChangeArrowheads="1"/>
          </p:cNvSpPr>
          <p:nvPr/>
        </p:nvSpPr>
        <p:spPr bwMode="gray">
          <a:xfrm>
            <a:off x="3530316" y="2428868"/>
            <a:ext cx="4896544" cy="5905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. 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Examples of e-Health services</a:t>
            </a:r>
          </a:p>
          <a:p>
            <a:pPr marL="514350" lvl="0" indent="-246063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&amp; applications in African countries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3000364" y="2505068"/>
            <a:ext cx="369069" cy="381000"/>
            <a:chOff x="2078" y="1680"/>
            <a:chExt cx="1615" cy="1615"/>
          </a:xfrm>
        </p:grpSpPr>
        <p:sp>
          <p:nvSpPr>
            <p:cNvPr id="1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6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8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3071802" y="3379266"/>
            <a:ext cx="369069" cy="381000"/>
            <a:chOff x="2078" y="1680"/>
            <a:chExt cx="1615" cy="1615"/>
          </a:xfrm>
        </p:grpSpPr>
        <p:sp>
          <p:nvSpPr>
            <p:cNvPr id="21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3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5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2866300" y="4237294"/>
            <a:ext cx="369069" cy="381000"/>
            <a:chOff x="2078" y="1680"/>
            <a:chExt cx="1615" cy="1615"/>
          </a:xfrm>
        </p:grpSpPr>
        <p:sp>
          <p:nvSpPr>
            <p:cNvPr id="28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9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0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2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34" name="AutoShape 87"/>
          <p:cNvSpPr>
            <a:spLocks noChangeArrowheads="1"/>
          </p:cNvSpPr>
          <p:nvPr/>
        </p:nvSpPr>
        <p:spPr bwMode="gray">
          <a:xfrm>
            <a:off x="3147974" y="1500174"/>
            <a:ext cx="4731589" cy="57624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Why do African Countries need</a:t>
            </a: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	e-Health services?</a:t>
            </a:r>
          </a:p>
        </p:txBody>
      </p:sp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2643174" y="1576374"/>
            <a:ext cx="344464" cy="381000"/>
            <a:chOff x="2078" y="1680"/>
            <a:chExt cx="1615" cy="1615"/>
          </a:xfrm>
        </p:grpSpPr>
        <p:sp>
          <p:nvSpPr>
            <p:cNvPr id="36" name="Oval 1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7" name="Oval 1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8" name="Oval 11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9" name="Oval 1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0" name="Oval 12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1" name="Oval 1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357158" y="1571612"/>
            <a:ext cx="2592288" cy="3714776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4BACC6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4BACC6">
                  <a:lumMod val="20000"/>
                  <a:lumOff val="80000"/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14348" y="292554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Agenda</a:t>
            </a:r>
            <a:endParaRPr lang="fr-FR" sz="3600" b="1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4" name="AutoShape 78"/>
          <p:cNvSpPr>
            <a:spLocks noChangeArrowheads="1"/>
          </p:cNvSpPr>
          <p:nvPr/>
        </p:nvSpPr>
        <p:spPr bwMode="gray">
          <a:xfrm>
            <a:off x="2933486" y="5097226"/>
            <a:ext cx="4665265" cy="53208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5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 &amp; </a:t>
            </a:r>
            <a:r>
              <a:rPr lang="en-GB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Recommendations</a:t>
            </a:r>
            <a:endParaRPr kumimoji="0" lang="en-GB" sz="1800" b="1" i="0" u="none" strike="noStrike" kern="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2357422" y="5072074"/>
            <a:ext cx="369069" cy="381000"/>
            <a:chOff x="2078" y="1680"/>
            <a:chExt cx="1615" cy="1615"/>
          </a:xfrm>
        </p:grpSpPr>
        <p:sp>
          <p:nvSpPr>
            <p:cNvPr id="46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8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9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0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2D05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8"/>
          <p:cNvSpPr>
            <a:spLocks noChangeArrowheads="1"/>
          </p:cNvSpPr>
          <p:nvPr/>
        </p:nvSpPr>
        <p:spPr bwMode="gray">
          <a:xfrm>
            <a:off x="3335759" y="4214818"/>
            <a:ext cx="4665265" cy="5463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4</a:t>
            </a: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17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Tunisie</a:t>
            </a:r>
            <a:r>
              <a:rPr lang="en-US" sz="17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Telecom Experience</a:t>
            </a:r>
          </a:p>
          <a:p>
            <a:pPr marL="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e-Health</a:t>
            </a: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gray">
          <a:xfrm>
            <a:off x="3612370" y="3357562"/>
            <a:ext cx="4932040" cy="5286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3. </a:t>
            </a:r>
            <a:r>
              <a:rPr lang="en-GB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e-Health standardization </a:t>
            </a:r>
          </a:p>
        </p:txBody>
      </p:sp>
      <p:sp>
        <p:nvSpPr>
          <p:cNvPr id="12" name="AutoShape 87"/>
          <p:cNvSpPr>
            <a:spLocks noChangeArrowheads="1"/>
          </p:cNvSpPr>
          <p:nvPr/>
        </p:nvSpPr>
        <p:spPr bwMode="gray">
          <a:xfrm>
            <a:off x="3530316" y="2428868"/>
            <a:ext cx="4896544" cy="5905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. 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Examples of e-Health services</a:t>
            </a:r>
          </a:p>
          <a:p>
            <a:pPr marL="514350" lvl="0" indent="-246063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&amp; applications in African countries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3000364" y="2505068"/>
            <a:ext cx="369069" cy="381000"/>
            <a:chOff x="2078" y="1680"/>
            <a:chExt cx="1615" cy="1615"/>
          </a:xfrm>
        </p:grpSpPr>
        <p:sp>
          <p:nvSpPr>
            <p:cNvPr id="1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6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8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3071802" y="3379266"/>
            <a:ext cx="369069" cy="381000"/>
            <a:chOff x="2078" y="1680"/>
            <a:chExt cx="1615" cy="1615"/>
          </a:xfrm>
        </p:grpSpPr>
        <p:sp>
          <p:nvSpPr>
            <p:cNvPr id="21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3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5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2866300" y="4237294"/>
            <a:ext cx="369069" cy="381000"/>
            <a:chOff x="2078" y="1680"/>
            <a:chExt cx="1615" cy="1615"/>
          </a:xfrm>
        </p:grpSpPr>
        <p:sp>
          <p:nvSpPr>
            <p:cNvPr id="28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9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0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2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34" name="AutoShape 87"/>
          <p:cNvSpPr>
            <a:spLocks noChangeArrowheads="1"/>
          </p:cNvSpPr>
          <p:nvPr/>
        </p:nvSpPr>
        <p:spPr bwMode="gray">
          <a:xfrm>
            <a:off x="3147974" y="1500174"/>
            <a:ext cx="4731589" cy="57624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Why do African Countries need</a:t>
            </a: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	e-Health services?</a:t>
            </a:r>
          </a:p>
        </p:txBody>
      </p:sp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2643174" y="1576374"/>
            <a:ext cx="344464" cy="381000"/>
            <a:chOff x="2078" y="1680"/>
            <a:chExt cx="1615" cy="1615"/>
          </a:xfrm>
        </p:grpSpPr>
        <p:sp>
          <p:nvSpPr>
            <p:cNvPr id="36" name="Oval 1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7" name="Oval 1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8" name="Oval 11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9" name="Oval 1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0" name="Oval 12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1" name="Oval 1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357158" y="1571612"/>
            <a:ext cx="2592288" cy="3714776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4BACC6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4BACC6">
                  <a:lumMod val="20000"/>
                  <a:lumOff val="80000"/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14348" y="292554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Agenda</a:t>
            </a:r>
            <a:endParaRPr lang="fr-FR" sz="3600" b="1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4" name="AutoShape 78"/>
          <p:cNvSpPr>
            <a:spLocks noChangeArrowheads="1"/>
          </p:cNvSpPr>
          <p:nvPr/>
        </p:nvSpPr>
        <p:spPr bwMode="gray">
          <a:xfrm>
            <a:off x="2933486" y="5097226"/>
            <a:ext cx="4665265" cy="53208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5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 &amp; </a:t>
            </a:r>
            <a:r>
              <a:rPr lang="en-GB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Recommendations</a:t>
            </a:r>
            <a:endParaRPr kumimoji="0" lang="en-GB" sz="1800" b="1" i="0" u="none" strike="noStrike" kern="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2357422" y="5072074"/>
            <a:ext cx="369069" cy="381000"/>
            <a:chOff x="2078" y="1680"/>
            <a:chExt cx="1615" cy="1615"/>
          </a:xfrm>
        </p:grpSpPr>
        <p:sp>
          <p:nvSpPr>
            <p:cNvPr id="46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8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9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0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2D05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TT Approach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3045" y="2658279"/>
            <a:ext cx="7604730" cy="3067547"/>
          </a:xfrm>
        </p:spPr>
        <p:txBody>
          <a:bodyPr>
            <a:normAutofit/>
          </a:bodyPr>
          <a:lstStyle/>
          <a:p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14850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1800" b="1" dirty="0" smtClean="0">
                <a:solidFill>
                  <a:srgbClr val="800000"/>
                </a:solidFill>
                <a:latin typeface="+mn-lt"/>
              </a:rPr>
              <a:t>Aware of the importance of e-Health services, </a:t>
            </a:r>
            <a:r>
              <a:rPr lang="en-GB" sz="1800" b="1" dirty="0" err="1" smtClean="0">
                <a:solidFill>
                  <a:srgbClr val="800000"/>
                </a:solidFill>
                <a:latin typeface="+mn-lt"/>
              </a:rPr>
              <a:t>Tunisie</a:t>
            </a:r>
            <a:r>
              <a:rPr lang="en-GB" sz="1800" b="1" dirty="0" smtClean="0">
                <a:solidFill>
                  <a:srgbClr val="800000"/>
                </a:solidFill>
                <a:latin typeface="+mn-lt"/>
              </a:rPr>
              <a:t> Telecom has </a:t>
            </a:r>
            <a:r>
              <a:rPr lang="en-US" sz="1800" b="1" dirty="0" smtClean="0">
                <a:solidFill>
                  <a:srgbClr val="800000"/>
                </a:solidFill>
                <a:latin typeface="+mn-lt"/>
              </a:rPr>
              <a:t>participated in the implementation of telemedicine projects since 1996</a:t>
            </a:r>
          </a:p>
        </p:txBody>
      </p:sp>
      <p:sp>
        <p:nvSpPr>
          <p:cNvPr id="34" name="Flèche droite 33"/>
          <p:cNvSpPr/>
          <p:nvPr/>
        </p:nvSpPr>
        <p:spPr bwMode="auto">
          <a:xfrm>
            <a:off x="787317" y="3511788"/>
            <a:ext cx="7525566" cy="629190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787448" y="4505040"/>
            <a:ext cx="1716357" cy="1372779"/>
          </a:xfrm>
          <a:prstGeom prst="wedgeRectCallout">
            <a:avLst>
              <a:gd name="adj1" fmla="val -14042"/>
              <a:gd name="adj2" fmla="val -86779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1998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Salah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Azaiez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Tunis Institute &amp;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Lacassagne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Hospital (Nice)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216340" y="4505040"/>
            <a:ext cx="1716357" cy="1372779"/>
          </a:xfrm>
          <a:prstGeom prst="wedgeRectCallout">
            <a:avLst>
              <a:gd name="adj1" fmla="val -13235"/>
              <a:gd name="adj2" fmla="val -83281"/>
            </a:avLst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2004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Charles Nicolle Tunis Hospital &amp;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Cardinelli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Hospital (Naples)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87316" y="2184572"/>
            <a:ext cx="1869421" cy="1086783"/>
          </a:xfrm>
          <a:prstGeom prst="wedgeRectCallout">
            <a:avLst>
              <a:gd name="adj1" fmla="val -16588"/>
              <a:gd name="adj2" fmla="val 82751"/>
            </a:avLst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1996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 Hospital of Tunis &amp; LATIMONE Hospital (Marseille)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216208" y="2184572"/>
            <a:ext cx="1716357" cy="1086783"/>
          </a:xfrm>
          <a:prstGeom prst="wedgeRectCallout">
            <a:avLst>
              <a:gd name="adj1" fmla="val -16588"/>
              <a:gd name="adj2" fmla="val 82751"/>
            </a:avLst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2000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Interconnexion of 4 sites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6716670" y="4505040"/>
            <a:ext cx="1716357" cy="1372779"/>
          </a:xfrm>
          <a:prstGeom prst="wedgeRectCallout">
            <a:avLst>
              <a:gd name="adj1" fmla="val -14042"/>
              <a:gd name="adj2" fmla="val -84156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2008 (September)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Pilot project 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sites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): Optical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Fiber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MPLS,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VoIP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Videoconferencing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716538" y="2184572"/>
            <a:ext cx="1917620" cy="1086783"/>
          </a:xfrm>
          <a:prstGeom prst="wedgeRectCallout">
            <a:avLst>
              <a:gd name="adj1" fmla="val -16588"/>
              <a:gd name="adj2" fmla="val 82751"/>
            </a:avLst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2008 (January)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Positioning System for Ambulances «GPS Tracking »</a:t>
            </a:r>
          </a:p>
        </p:txBody>
      </p:sp>
      <p:sp>
        <p:nvSpPr>
          <p:cNvPr id="41" name="Ellipse 40"/>
          <p:cNvSpPr/>
          <p:nvPr/>
        </p:nvSpPr>
        <p:spPr>
          <a:xfrm>
            <a:off x="1287383" y="3672150"/>
            <a:ext cx="198041" cy="171597"/>
          </a:xfrm>
          <a:prstGeom prst="ellipse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2358953" y="3672150"/>
            <a:ext cx="198041" cy="171597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3716275" y="3672150"/>
            <a:ext cx="198041" cy="171597"/>
          </a:xfrm>
          <a:prstGeom prst="ellipse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4787845" y="3672150"/>
            <a:ext cx="198041" cy="171597"/>
          </a:xfrm>
          <a:prstGeom prst="ellipse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6216605" y="3672150"/>
            <a:ext cx="198041" cy="171597"/>
          </a:xfrm>
          <a:prstGeom prst="ellipse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7288175" y="3672150"/>
            <a:ext cx="198041" cy="171597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34</a:t>
            </a:fld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ea typeface="ＭＳ Ｐゴシック" charset="-128"/>
              </a:rPr>
              <a:t>TT Approach</a:t>
            </a:r>
            <a:br>
              <a:rPr lang="en-US" altLang="ja-JP" dirty="0" smtClean="0">
                <a:ea typeface="ＭＳ Ｐゴシック" charset="-128"/>
              </a:rPr>
            </a:br>
            <a:r>
              <a:rPr lang="en-GB" sz="2200" b="0" i="1" dirty="0" smtClean="0"/>
              <a:t>Mega e-Health project for the Ministry of Health </a:t>
            </a:r>
            <a:endParaRPr lang="fr-FR" sz="2200" b="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114" y="1968500"/>
            <a:ext cx="8229600" cy="4603365"/>
          </a:xfrm>
        </p:spPr>
        <p:txBody>
          <a:bodyPr>
            <a:normAutofit/>
          </a:bodyPr>
          <a:lstStyle/>
          <a:p>
            <a:pPr marL="265113" lvl="1" indent="-265113">
              <a:lnSpc>
                <a:spcPct val="115000"/>
              </a:lnSpc>
              <a:spcBef>
                <a:spcPts val="9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Objective: </a:t>
            </a:r>
            <a:r>
              <a:rPr lang="fr-FR" sz="2000" dirty="0" smtClean="0"/>
              <a:t>Upgrade of the National </a:t>
            </a:r>
            <a:r>
              <a:rPr lang="en-GB" sz="2000" dirty="0" smtClean="0"/>
              <a:t>Health</a:t>
            </a:r>
            <a:r>
              <a:rPr lang="fr-FR" sz="2000" dirty="0" smtClean="0"/>
              <a:t> Network, </a:t>
            </a:r>
            <a:r>
              <a:rPr lang="en-GB" sz="2000" b="1" dirty="0" smtClean="0">
                <a:solidFill>
                  <a:srgbClr val="C00000"/>
                </a:solidFill>
              </a:rPr>
              <a:t>263</a:t>
            </a:r>
            <a:r>
              <a:rPr lang="en-GB" sz="2000" dirty="0" smtClean="0"/>
              <a:t> medical institutions (</a:t>
            </a:r>
            <a:r>
              <a:rPr lang="en-GB" sz="2000" b="1" dirty="0" smtClean="0">
                <a:solidFill>
                  <a:srgbClr val="C00000"/>
                </a:solidFill>
              </a:rPr>
              <a:t>280 </a:t>
            </a:r>
            <a:r>
              <a:rPr lang="en-GB" sz="2000" dirty="0" smtClean="0"/>
              <a:t>sites)</a:t>
            </a:r>
          </a:p>
          <a:p>
            <a:pPr marL="265113" lvl="1" indent="-265113">
              <a:lnSpc>
                <a:spcPct val="115000"/>
              </a:lnSpc>
              <a:spcBef>
                <a:spcPts val="9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/>
              <a:buChar char="•"/>
            </a:pPr>
            <a:r>
              <a:rPr lang="en-GB" sz="2000" dirty="0"/>
              <a:t>N</a:t>
            </a:r>
            <a:r>
              <a:rPr lang="en-GB" sz="2000" dirty="0" smtClean="0"/>
              <a:t>egotiations and the technical                                                                           studies have started since </a:t>
            </a:r>
            <a:r>
              <a:rPr lang="en-GB" sz="2000" b="1" dirty="0" smtClean="0">
                <a:solidFill>
                  <a:srgbClr val="C00000"/>
                </a:solidFill>
              </a:rPr>
              <a:t>2008</a:t>
            </a:r>
          </a:p>
          <a:p>
            <a:pPr marL="265113" lvl="1" indent="-265113">
              <a:lnSpc>
                <a:spcPct val="115000"/>
              </a:lnSpc>
              <a:spcBef>
                <a:spcPts val="9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/>
              <a:buChar char="•"/>
            </a:pPr>
            <a:r>
              <a:rPr lang="en-GB" sz="2000" dirty="0"/>
              <a:t>P</a:t>
            </a:r>
            <a:r>
              <a:rPr lang="en-GB" sz="2000" dirty="0" smtClean="0"/>
              <a:t>roject is performed on phases                                                                         according to sites’ criticality</a:t>
            </a:r>
          </a:p>
          <a:p>
            <a:pPr marL="265113" lvl="1" indent="-265113">
              <a:lnSpc>
                <a:spcPct val="115000"/>
              </a:lnSpc>
              <a:spcBef>
                <a:spcPts val="9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/>
              <a:buChar char="•"/>
            </a:pPr>
            <a:r>
              <a:rPr lang="en-GB" sz="2000" dirty="0" smtClean="0"/>
              <a:t>The installation is </a:t>
            </a:r>
            <a:r>
              <a:rPr lang="en-GB" sz="2000" dirty="0" err="1" smtClean="0"/>
              <a:t>ongoing</a:t>
            </a:r>
            <a:r>
              <a:rPr lang="en-GB" sz="2000" dirty="0" smtClean="0"/>
              <a:t>:                                                                                        More than </a:t>
            </a:r>
            <a:r>
              <a:rPr lang="en-GB" sz="2000" b="1" dirty="0" smtClean="0">
                <a:solidFill>
                  <a:srgbClr val="C00000"/>
                </a:solidFill>
              </a:rPr>
              <a:t>90% </a:t>
            </a:r>
            <a:r>
              <a:rPr lang="en-GB" sz="2000" dirty="0" smtClean="0"/>
              <a:t>of sites are                                                                                                                                                                                 installed</a:t>
            </a:r>
          </a:p>
          <a:p>
            <a:pPr marL="265113" lvl="1" indent="-265113" algn="just">
              <a:lnSpc>
                <a:spcPct val="115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endParaRPr lang="fr-FR" sz="2000" dirty="0" smtClean="0"/>
          </a:p>
          <a:p>
            <a:pPr marL="265113" lvl="1" indent="-265113" algn="just">
              <a:lnSpc>
                <a:spcPct val="115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endParaRPr lang="fr-FR" sz="2000" b="1" dirty="0" smtClean="0"/>
          </a:p>
          <a:p>
            <a:pPr marL="265113" indent="-265113" algn="just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</a:pPr>
            <a:endParaRPr lang="en-GB" sz="2000" dirty="0" smtClean="0"/>
          </a:p>
        </p:txBody>
      </p:sp>
      <p:pic>
        <p:nvPicPr>
          <p:cNvPr id="12" name="Picture 4" descr="http://mail.rns.tn/sante/siglems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0118" y="1847082"/>
            <a:ext cx="570363" cy="570364"/>
          </a:xfrm>
          <a:prstGeom prst="rect">
            <a:avLst/>
          </a:prstGeom>
          <a:noFill/>
        </p:spPr>
      </p:pic>
      <p:sp>
        <p:nvSpPr>
          <p:cNvPr id="16" name="Arrondir un rectangle avec un coin du même côté 15"/>
          <p:cNvSpPr/>
          <p:nvPr/>
        </p:nvSpPr>
        <p:spPr>
          <a:xfrm rot="16200000">
            <a:off x="2584234" y="3945819"/>
            <a:ext cx="3164632" cy="483989"/>
          </a:xfrm>
          <a:prstGeom prst="round2SameRect">
            <a:avLst/>
          </a:prstGeom>
          <a:solidFill>
            <a:srgbClr val="E6BA00"/>
          </a:solidFill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Provided Services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65915" y="2605496"/>
            <a:ext cx="4402499" cy="8771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700" dirty="0" smtClean="0">
                <a:solidFill>
                  <a:srgbClr val="FFFFFF"/>
                </a:solidFill>
                <a:latin typeface="+mn-lt"/>
              </a:rPr>
              <a:t>All the sites will be connected to TT Next generation MPLS : High speed up to 100 Mbps, security, </a:t>
            </a:r>
            <a:r>
              <a:rPr lang="en-US" sz="1700" dirty="0" err="1" smtClean="0">
                <a:solidFill>
                  <a:srgbClr val="FFFFFF"/>
                </a:solidFill>
                <a:latin typeface="+mn-lt"/>
              </a:rPr>
              <a:t>QoS</a:t>
            </a:r>
            <a:r>
              <a:rPr lang="en-US" sz="1700" dirty="0" smtClean="0">
                <a:solidFill>
                  <a:srgbClr val="FFFFFF"/>
                </a:solidFill>
                <a:latin typeface="+mn-lt"/>
              </a:rPr>
              <a:t> aware network, High availability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65914" y="3541396"/>
            <a:ext cx="4402499" cy="8771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700" kern="0" dirty="0" smtClean="0">
                <a:solidFill>
                  <a:srgbClr val="FFFFFF"/>
                </a:solidFill>
                <a:latin typeface="+mn-lt"/>
              </a:rPr>
              <a:t>Legacy Telephony is migrating to Voice over IP, with a unique dial plan, and a local survivability for more than </a:t>
            </a:r>
            <a:r>
              <a:rPr lang="en-US" sz="1700" b="1" kern="0" dirty="0" smtClean="0">
                <a:solidFill>
                  <a:srgbClr val="FF0000"/>
                </a:solidFill>
                <a:latin typeface="+mn-lt"/>
              </a:rPr>
              <a:t>28 000 </a:t>
            </a:r>
            <a:r>
              <a:rPr lang="en-US" sz="1700" kern="0" dirty="0" smtClean="0">
                <a:solidFill>
                  <a:srgbClr val="FFFFFF"/>
                </a:solidFill>
                <a:latin typeface="+mn-lt"/>
              </a:rPr>
              <a:t>users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65914" y="4477296"/>
            <a:ext cx="4402499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700" kern="0" dirty="0" smtClean="0">
                <a:solidFill>
                  <a:srgbClr val="FFFFFF"/>
                </a:solidFill>
                <a:latin typeface="+mn-lt"/>
              </a:rPr>
              <a:t>Wi-Fi and audio conference are provided in many sites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65915" y="5154578"/>
            <a:ext cx="4402498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700" kern="0" dirty="0" smtClean="0">
                <a:solidFill>
                  <a:srgbClr val="FFFFFF"/>
                </a:solidFill>
                <a:latin typeface="+mn-lt"/>
              </a:rPr>
              <a:t>Infrastructure is ready to host more Value Added Services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35</a:t>
            </a:fld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ea typeface="ＭＳ Ｐゴシック" charset="-128"/>
              </a:rPr>
              <a:t>Unified Data &amp; VoIP Infrastructure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6910" y="2071876"/>
            <a:ext cx="7859890" cy="3554821"/>
          </a:xfrm>
        </p:spPr>
        <p:txBody>
          <a:bodyPr/>
          <a:lstStyle/>
          <a:p>
            <a:endParaRPr lang="fr-FR"/>
          </a:p>
        </p:txBody>
      </p:sp>
      <p:cxnSp>
        <p:nvCxnSpPr>
          <p:cNvPr id="7" name="Connecteur droit 81"/>
          <p:cNvCxnSpPr>
            <a:cxnSpLocks noChangeShapeType="1"/>
          </p:cNvCxnSpPr>
          <p:nvPr/>
        </p:nvCxnSpPr>
        <p:spPr bwMode="auto">
          <a:xfrm flipH="1">
            <a:off x="2643174" y="3460936"/>
            <a:ext cx="1500202" cy="85725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Connecteur droit 309"/>
          <p:cNvCxnSpPr>
            <a:cxnSpLocks noChangeShapeType="1"/>
          </p:cNvCxnSpPr>
          <p:nvPr/>
        </p:nvCxnSpPr>
        <p:spPr bwMode="auto">
          <a:xfrm>
            <a:off x="5717145" y="2484047"/>
            <a:ext cx="1715196" cy="5082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Connecteur droit 72"/>
          <p:cNvCxnSpPr>
            <a:cxnSpLocks noChangeShapeType="1"/>
          </p:cNvCxnSpPr>
          <p:nvPr/>
        </p:nvCxnSpPr>
        <p:spPr bwMode="auto">
          <a:xfrm>
            <a:off x="2786050" y="2746558"/>
            <a:ext cx="946377" cy="267341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" name="Connecteur droit 10"/>
          <p:cNvCxnSpPr/>
          <p:nvPr/>
        </p:nvCxnSpPr>
        <p:spPr bwMode="auto">
          <a:xfrm>
            <a:off x="5732034" y="2393297"/>
            <a:ext cx="1878973" cy="535425"/>
          </a:xfrm>
          <a:prstGeom prst="line">
            <a:avLst/>
          </a:prstGeom>
          <a:ln w="19050">
            <a:solidFill>
              <a:srgbClr val="008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309"/>
          <p:cNvCxnSpPr>
            <a:cxnSpLocks noChangeShapeType="1"/>
          </p:cNvCxnSpPr>
          <p:nvPr/>
        </p:nvCxnSpPr>
        <p:spPr bwMode="auto">
          <a:xfrm>
            <a:off x="2858485" y="2605102"/>
            <a:ext cx="713383" cy="21289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Connecteur droit 314"/>
          <p:cNvCxnSpPr>
            <a:cxnSpLocks noChangeShapeType="1"/>
          </p:cNvCxnSpPr>
          <p:nvPr/>
        </p:nvCxnSpPr>
        <p:spPr bwMode="auto">
          <a:xfrm flipH="1">
            <a:off x="2822413" y="3532375"/>
            <a:ext cx="1463837" cy="81313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e 455"/>
          <p:cNvGrpSpPr>
            <a:grpSpLocks/>
          </p:cNvGrpSpPr>
          <p:nvPr/>
        </p:nvGrpSpPr>
        <p:grpSpPr bwMode="auto">
          <a:xfrm>
            <a:off x="3638115" y="1532114"/>
            <a:ext cx="2900477" cy="2095810"/>
            <a:chOff x="3124457" y="2157113"/>
            <a:chExt cx="4013320" cy="2752592"/>
          </a:xfrm>
        </p:grpSpPr>
        <p:pic>
          <p:nvPicPr>
            <p:cNvPr id="45" name="Pictur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29077" y="2894826"/>
              <a:ext cx="2824477" cy="2014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7" descr="Internet-Cloud-1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7601" y="3276600"/>
              <a:ext cx="2209800" cy="1290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 Box 59"/>
            <p:cNvSpPr txBox="1">
              <a:spLocks noChangeArrowheads="1"/>
            </p:cNvSpPr>
            <p:nvPr/>
          </p:nvSpPr>
          <p:spPr bwMode="auto">
            <a:xfrm>
              <a:off x="4039385" y="3658174"/>
              <a:ext cx="1617355" cy="30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050" dirty="0" err="1">
                  <a:solidFill>
                    <a:schemeClr val="bg1"/>
                  </a:solidFill>
                  <a:latin typeface="Calibri" pitchFamily="34" charset="0"/>
                </a:rPr>
                <a:t>Backbone</a:t>
              </a:r>
              <a:r>
                <a:rPr lang="fr-FR" sz="1050" dirty="0">
                  <a:solidFill>
                    <a:schemeClr val="bg1"/>
                  </a:solidFill>
                  <a:latin typeface="Calibri" pitchFamily="34" charset="0"/>
                </a:rPr>
                <a:t> IP/MPLS</a:t>
              </a:r>
            </a:p>
          </p:txBody>
        </p:sp>
        <p:pic>
          <p:nvPicPr>
            <p:cNvPr id="48" name="Picture 435" descr="blue-spher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1568" y="3953610"/>
              <a:ext cx="134923" cy="12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Line 419"/>
            <p:cNvSpPr>
              <a:spLocks noChangeShapeType="1"/>
            </p:cNvSpPr>
            <p:nvPr/>
          </p:nvSpPr>
          <p:spPr bwMode="auto">
            <a:xfrm flipH="1" flipV="1">
              <a:off x="4688688" y="2992778"/>
              <a:ext cx="123957" cy="287539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 sz="1400">
                <a:latin typeface="Calibri" pitchFamily="34" charset="0"/>
              </a:endParaRPr>
            </a:p>
          </p:txBody>
        </p:sp>
        <p:sp>
          <p:nvSpPr>
            <p:cNvPr id="50" name="Line 420"/>
            <p:cNvSpPr>
              <a:spLocks noChangeShapeType="1"/>
            </p:cNvSpPr>
            <p:nvPr/>
          </p:nvSpPr>
          <p:spPr bwMode="auto">
            <a:xfrm flipH="1" flipV="1">
              <a:off x="4688688" y="2987249"/>
              <a:ext cx="159374" cy="123494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 sz="1400">
                <a:latin typeface="Calibri" pitchFamily="34" charset="0"/>
              </a:endParaRPr>
            </a:p>
          </p:txBody>
        </p:sp>
        <p:sp>
          <p:nvSpPr>
            <p:cNvPr id="51" name="Line 421"/>
            <p:cNvSpPr>
              <a:spLocks noChangeShapeType="1"/>
            </p:cNvSpPr>
            <p:nvPr/>
          </p:nvSpPr>
          <p:spPr bwMode="auto">
            <a:xfrm flipV="1">
              <a:off x="4574568" y="2987249"/>
              <a:ext cx="116087" cy="27095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 sz="1400">
                <a:latin typeface="Calibri" pitchFamily="34" charset="0"/>
              </a:endParaRPr>
            </a:p>
          </p:txBody>
        </p:sp>
        <p:sp>
          <p:nvSpPr>
            <p:cNvPr id="52" name="Line 422"/>
            <p:cNvSpPr>
              <a:spLocks noChangeShapeType="1"/>
            </p:cNvSpPr>
            <p:nvPr/>
          </p:nvSpPr>
          <p:spPr bwMode="auto">
            <a:xfrm flipV="1">
              <a:off x="4523411" y="2992778"/>
              <a:ext cx="161342" cy="108749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 sz="1400">
                <a:latin typeface="Calibri" pitchFamily="34" charset="0"/>
              </a:endParaRPr>
            </a:p>
          </p:txBody>
        </p:sp>
        <p:sp>
          <p:nvSpPr>
            <p:cNvPr id="53" name="Line 423"/>
            <p:cNvSpPr>
              <a:spLocks noChangeShapeType="1"/>
            </p:cNvSpPr>
            <p:nvPr/>
          </p:nvSpPr>
          <p:spPr bwMode="auto">
            <a:xfrm flipV="1">
              <a:off x="4529313" y="3107056"/>
              <a:ext cx="306943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 sz="1400">
                <a:latin typeface="Calibri" pitchFamily="34" charset="0"/>
              </a:endParaRPr>
            </a:p>
          </p:txBody>
        </p:sp>
        <p:sp>
          <p:nvSpPr>
            <p:cNvPr id="54" name="Line 424"/>
            <p:cNvSpPr>
              <a:spLocks noChangeShapeType="1"/>
            </p:cNvSpPr>
            <p:nvPr/>
          </p:nvSpPr>
          <p:spPr bwMode="auto">
            <a:xfrm>
              <a:off x="4529313" y="3105214"/>
              <a:ext cx="291203" cy="16220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 sz="1400">
                <a:latin typeface="Calibri" pitchFamily="34" charset="0"/>
              </a:endParaRPr>
            </a:p>
          </p:txBody>
        </p:sp>
        <p:sp>
          <p:nvSpPr>
            <p:cNvPr id="55" name="Line 425"/>
            <p:cNvSpPr>
              <a:spLocks noChangeShapeType="1"/>
            </p:cNvSpPr>
            <p:nvPr/>
          </p:nvSpPr>
          <p:spPr bwMode="auto">
            <a:xfrm>
              <a:off x="4527346" y="3101527"/>
              <a:ext cx="47222" cy="165888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 sz="1400">
                <a:latin typeface="Calibri" pitchFamily="34" charset="0"/>
              </a:endParaRPr>
            </a:p>
          </p:txBody>
        </p:sp>
        <p:sp>
          <p:nvSpPr>
            <p:cNvPr id="56" name="Line 426"/>
            <p:cNvSpPr>
              <a:spLocks noChangeShapeType="1"/>
            </p:cNvSpPr>
            <p:nvPr/>
          </p:nvSpPr>
          <p:spPr bwMode="auto">
            <a:xfrm flipV="1">
              <a:off x="4576535" y="3260043"/>
              <a:ext cx="240045" cy="1843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 sz="1400">
                <a:latin typeface="Calibri" pitchFamily="34" charset="0"/>
              </a:endParaRPr>
            </a:p>
          </p:txBody>
        </p:sp>
        <p:sp>
          <p:nvSpPr>
            <p:cNvPr id="57" name="Line 427"/>
            <p:cNvSpPr>
              <a:spLocks noChangeShapeType="1"/>
            </p:cNvSpPr>
            <p:nvPr/>
          </p:nvSpPr>
          <p:spPr bwMode="auto">
            <a:xfrm flipV="1">
              <a:off x="4576535" y="3099684"/>
              <a:ext cx="277430" cy="16220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 sz="1400">
                <a:latin typeface="Calibri" pitchFamily="34" charset="0"/>
              </a:endParaRPr>
            </a:p>
          </p:txBody>
        </p:sp>
        <p:sp>
          <p:nvSpPr>
            <p:cNvPr id="58" name="Line 428"/>
            <p:cNvSpPr>
              <a:spLocks noChangeShapeType="1"/>
            </p:cNvSpPr>
            <p:nvPr/>
          </p:nvSpPr>
          <p:spPr bwMode="auto">
            <a:xfrm flipV="1">
              <a:off x="4804775" y="3101527"/>
              <a:ext cx="35417" cy="158515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 sz="1400">
                <a:latin typeface="Calibri" pitchFamily="34" charset="0"/>
              </a:endParaRPr>
            </a:p>
          </p:txBody>
        </p:sp>
        <p:pic>
          <p:nvPicPr>
            <p:cNvPr id="59" name="Picture 429" descr="CallManag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23438" y="2903159"/>
              <a:ext cx="139370" cy="109626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</p:spPr>
        </p:pic>
        <p:pic>
          <p:nvPicPr>
            <p:cNvPr id="60" name="Picture 430" descr="CallManag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06307" y="3200120"/>
              <a:ext cx="137888" cy="111013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</p:spPr>
        </p:pic>
        <p:pic>
          <p:nvPicPr>
            <p:cNvPr id="61" name="Picture 431" descr="CallManag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43533" y="3200120"/>
              <a:ext cx="139370" cy="111013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</p:spPr>
        </p:pic>
        <p:pic>
          <p:nvPicPr>
            <p:cNvPr id="62" name="Picture 432" descr="CallManag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69241" y="3053027"/>
              <a:ext cx="139370" cy="111013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</p:spPr>
        </p:pic>
        <p:pic>
          <p:nvPicPr>
            <p:cNvPr id="63" name="Picture 433" descr="CallManag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79117" y="3054415"/>
              <a:ext cx="139370" cy="111013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64" name="Rectangle 434"/>
            <p:cNvSpPr>
              <a:spLocks noChangeArrowheads="1"/>
            </p:cNvSpPr>
            <p:nvPr/>
          </p:nvSpPr>
          <p:spPr bwMode="auto">
            <a:xfrm>
              <a:off x="4397485" y="2895089"/>
              <a:ext cx="546989" cy="4995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lIns="73025" tIns="36512" rIns="73025" bIns="36512" anchor="ctr"/>
            <a:lstStyle/>
            <a:p>
              <a:pPr>
                <a:defRPr/>
              </a:pPr>
              <a:endParaRPr lang="fr-FR" sz="1400">
                <a:latin typeface="Calibri" pitchFamily="34" charset="0"/>
              </a:endParaRPr>
            </a:p>
          </p:txBody>
        </p:sp>
        <p:pic>
          <p:nvPicPr>
            <p:cNvPr id="65" name="Picture 2" descr="C:\Documents and Settings\os73791\Local Settings\Temporary Internet Files\Content.IE5\8GK242P8\MCj02309910000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81400" y="2895600"/>
              <a:ext cx="685800" cy="48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89" descr="0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05400" y="2819400"/>
              <a:ext cx="304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Nuage 66"/>
            <p:cNvSpPr/>
            <p:nvPr/>
          </p:nvSpPr>
          <p:spPr>
            <a:xfrm>
              <a:off x="5766178" y="2157113"/>
              <a:ext cx="1371599" cy="838200"/>
            </a:xfrm>
            <a:prstGeom prst="cloud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accent2">
                  <a:lumMod val="20000"/>
                  <a:lumOff val="80000"/>
                  <a:alpha val="6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>
                <a:defRPr/>
              </a:pPr>
              <a:r>
                <a:rPr lang="fr-FR" sz="1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PSTN/</a:t>
              </a:r>
            </a:p>
            <a:p>
              <a:pPr>
                <a:defRPr/>
              </a:pPr>
              <a:r>
                <a:rPr lang="fr-FR" sz="10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PLMN</a:t>
              </a:r>
              <a:endParaRPr lang="fr-FR" sz="11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8" name="Connecteur droit 67"/>
            <p:cNvCxnSpPr/>
            <p:nvPr/>
          </p:nvCxnSpPr>
          <p:spPr>
            <a:xfrm flipV="1">
              <a:off x="5410791" y="2666532"/>
              <a:ext cx="379745" cy="34283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3124457" y="3733792"/>
              <a:ext cx="609857" cy="461131"/>
              <a:chOff x="469" y="1979"/>
              <a:chExt cx="787" cy="469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567" y="1979"/>
                <a:ext cx="559" cy="431"/>
                <a:chOff x="290" y="3199"/>
                <a:chExt cx="559" cy="431"/>
              </a:xfrm>
            </p:grpSpPr>
            <p:pic>
              <p:nvPicPr>
                <p:cNvPr id="82" name="Picture 26"/>
                <p:cNvPicPr>
                  <a:picLocks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90" y="3294"/>
                  <a:ext cx="555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3" name="Picture 27"/>
                <p:cNvPicPr>
                  <a:picLocks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295" y="3199"/>
                  <a:ext cx="554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81" name="Text Box 28"/>
              <p:cNvSpPr txBox="1">
                <a:spLocks noChangeArrowheads="1"/>
              </p:cNvSpPr>
              <p:nvPr/>
            </p:nvSpPr>
            <p:spPr bwMode="auto">
              <a:xfrm>
                <a:off x="469" y="2212"/>
                <a:ext cx="787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700">
                    <a:latin typeface="Times New Roman" pitchFamily="18" charset="0"/>
                  </a:rPr>
                  <a:t>7609-S</a:t>
                </a:r>
                <a:endParaRPr lang="fr-FR" sz="900">
                  <a:latin typeface="Times New Roman" pitchFamily="18" charset="0"/>
                </a:endParaRPr>
              </a:p>
            </p:txBody>
          </p:sp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3937347" y="4405340"/>
              <a:ext cx="609857" cy="462115"/>
              <a:chOff x="-1825" y="2662"/>
              <a:chExt cx="787" cy="470"/>
            </a:xfrm>
          </p:grpSpPr>
          <p:grpSp>
            <p:nvGrpSpPr>
              <p:cNvPr id="13" name="Group 25"/>
              <p:cNvGrpSpPr>
                <a:grpSpLocks/>
              </p:cNvGrpSpPr>
              <p:nvPr/>
            </p:nvGrpSpPr>
            <p:grpSpPr bwMode="auto">
              <a:xfrm>
                <a:off x="-1651" y="2662"/>
                <a:ext cx="559" cy="431"/>
                <a:chOff x="-1928" y="3882"/>
                <a:chExt cx="559" cy="431"/>
              </a:xfrm>
            </p:grpSpPr>
            <p:pic>
              <p:nvPicPr>
                <p:cNvPr id="78" name="Picture 26"/>
                <p:cNvPicPr>
                  <a:picLocks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-1928" y="3977"/>
                  <a:ext cx="555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9" name="Picture 27"/>
                <p:cNvPicPr>
                  <a:picLocks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-1923" y="3882"/>
                  <a:ext cx="554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77" name="Text Box 28"/>
              <p:cNvSpPr txBox="1">
                <a:spLocks noChangeArrowheads="1"/>
              </p:cNvSpPr>
              <p:nvPr/>
            </p:nvSpPr>
            <p:spPr bwMode="auto">
              <a:xfrm>
                <a:off x="-1825" y="2896"/>
                <a:ext cx="787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700">
                    <a:latin typeface="Times New Roman" pitchFamily="18" charset="0"/>
                  </a:rPr>
                  <a:t>7609-S</a:t>
                </a:r>
                <a:endParaRPr lang="fr-FR" sz="900"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5562599" y="3047995"/>
              <a:ext cx="609857" cy="461131"/>
              <a:chOff x="469" y="1979"/>
              <a:chExt cx="787" cy="469"/>
            </a:xfrm>
          </p:grpSpPr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567" y="1979"/>
                <a:ext cx="559" cy="431"/>
                <a:chOff x="290" y="3199"/>
                <a:chExt cx="559" cy="431"/>
              </a:xfrm>
            </p:grpSpPr>
            <p:pic>
              <p:nvPicPr>
                <p:cNvPr id="74" name="Picture 26"/>
                <p:cNvPicPr>
                  <a:picLocks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90" y="3294"/>
                  <a:ext cx="555" cy="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" name="Picture 27"/>
                <p:cNvPicPr>
                  <a:picLocks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295" y="3199"/>
                  <a:ext cx="554" cy="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73" name="Text Box 28"/>
              <p:cNvSpPr txBox="1">
                <a:spLocks noChangeArrowheads="1"/>
              </p:cNvSpPr>
              <p:nvPr/>
            </p:nvSpPr>
            <p:spPr bwMode="auto">
              <a:xfrm>
                <a:off x="469" y="2212"/>
                <a:ext cx="787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700">
                    <a:latin typeface="Times New Roman" pitchFamily="18" charset="0"/>
                  </a:rPr>
                  <a:t>7609-S</a:t>
                </a:r>
                <a:endParaRPr lang="fr-FR" sz="9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7" name="Groupe 307"/>
          <p:cNvGrpSpPr>
            <a:grpSpLocks/>
          </p:cNvGrpSpPr>
          <p:nvPr/>
        </p:nvGrpSpPr>
        <p:grpSpPr bwMode="auto">
          <a:xfrm>
            <a:off x="485530" y="1879102"/>
            <a:ext cx="2729148" cy="1448141"/>
            <a:chOff x="-76200" y="609600"/>
            <a:chExt cx="3046785" cy="1637461"/>
          </a:xfrm>
        </p:grpSpPr>
        <p:pic>
          <p:nvPicPr>
            <p:cNvPr id="41" name="Image 30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2400" y="609600"/>
              <a:ext cx="2590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e 287"/>
            <p:cNvGrpSpPr>
              <a:grpSpLocks/>
            </p:cNvGrpSpPr>
            <p:nvPr/>
          </p:nvGrpSpPr>
          <p:grpSpPr bwMode="auto">
            <a:xfrm>
              <a:off x="-76200" y="762000"/>
              <a:ext cx="3046785" cy="1485061"/>
              <a:chOff x="609600" y="4495800"/>
              <a:chExt cx="3046785" cy="1485061"/>
            </a:xfrm>
          </p:grpSpPr>
          <p:pic>
            <p:nvPicPr>
              <p:cNvPr id="43" name="Image 28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2940"/>
              <a:stretch>
                <a:fillRect/>
              </a:stretch>
            </p:blipFill>
            <p:spPr bwMode="auto">
              <a:xfrm>
                <a:off x="762000" y="4495800"/>
                <a:ext cx="2514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Rectangle 43"/>
              <p:cNvSpPr/>
              <p:nvPr/>
            </p:nvSpPr>
            <p:spPr>
              <a:xfrm>
                <a:off x="609600" y="5714459"/>
                <a:ext cx="3046785" cy="266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1050" b="1" dirty="0" smtClean="0"/>
                  <a:t>166 </a:t>
                </a:r>
                <a:r>
                  <a:rPr lang="fr-FR" sz="1050" b="1" dirty="0" err="1" smtClean="0"/>
                  <a:t>small</a:t>
                </a:r>
                <a:r>
                  <a:rPr lang="fr-FR" sz="1050" b="1" dirty="0" smtClean="0"/>
                  <a:t> sites : FULL IP Solution</a:t>
                </a:r>
                <a:endParaRPr lang="en-US" sz="1050" b="1" dirty="0"/>
              </a:p>
            </p:txBody>
          </p:sp>
        </p:grpSp>
      </p:grpSp>
      <p:grpSp>
        <p:nvGrpSpPr>
          <p:cNvPr id="19" name="Groupe 304"/>
          <p:cNvGrpSpPr>
            <a:grpSpLocks/>
          </p:cNvGrpSpPr>
          <p:nvPr/>
        </p:nvGrpSpPr>
        <p:grpSpPr bwMode="auto">
          <a:xfrm>
            <a:off x="1346048" y="4345517"/>
            <a:ext cx="4713015" cy="1496204"/>
            <a:chOff x="2895600" y="4419600"/>
            <a:chExt cx="5261579" cy="1693037"/>
          </a:xfrm>
        </p:grpSpPr>
        <p:pic>
          <p:nvPicPr>
            <p:cNvPr id="33" name="Image 298"/>
            <p:cNvPicPr>
              <a:picLocks noChangeAspect="1" noChangeArrowheads="1"/>
            </p:cNvPicPr>
            <p:nvPr/>
          </p:nvPicPr>
          <p:blipFill>
            <a:blip r:embed="rId12"/>
            <a:srcRect r="2632"/>
            <a:stretch>
              <a:fillRect/>
            </a:stretch>
          </p:blipFill>
          <p:spPr bwMode="auto">
            <a:xfrm>
              <a:off x="3200400" y="4419600"/>
              <a:ext cx="28194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e 293"/>
            <p:cNvGrpSpPr>
              <a:grpSpLocks/>
            </p:cNvGrpSpPr>
            <p:nvPr/>
          </p:nvGrpSpPr>
          <p:grpSpPr bwMode="auto">
            <a:xfrm>
              <a:off x="2895600" y="4588637"/>
              <a:ext cx="5261579" cy="1524000"/>
              <a:chOff x="6096000" y="3124200"/>
              <a:chExt cx="5261579" cy="1524000"/>
            </a:xfrm>
          </p:grpSpPr>
          <p:pic>
            <p:nvPicPr>
              <p:cNvPr id="35" name="Image 291"/>
              <p:cNvPicPr>
                <a:picLocks noChangeAspect="1" noChangeArrowheads="1"/>
              </p:cNvPicPr>
              <p:nvPr/>
            </p:nvPicPr>
            <p:blipFill>
              <a:blip r:embed="rId12"/>
              <a:srcRect r="2632"/>
              <a:stretch>
                <a:fillRect/>
              </a:stretch>
            </p:blipFill>
            <p:spPr bwMode="auto">
              <a:xfrm>
                <a:off x="6096000" y="3124200"/>
                <a:ext cx="281940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8309578" y="4345867"/>
                <a:ext cx="3048001" cy="2665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1050" b="1" dirty="0" smtClean="0">
                    <a:solidFill>
                      <a:srgbClr val="000000"/>
                    </a:solidFill>
                  </a:rPr>
                  <a:t>101 importants sites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" name="Groupe 303"/>
          <p:cNvGrpSpPr>
            <a:grpSpLocks/>
          </p:cNvGrpSpPr>
          <p:nvPr/>
        </p:nvGrpSpPr>
        <p:grpSpPr bwMode="auto">
          <a:xfrm>
            <a:off x="6136985" y="2928723"/>
            <a:ext cx="2848263" cy="2121774"/>
            <a:chOff x="5943600" y="2438400"/>
            <a:chExt cx="3179763" cy="2400832"/>
          </a:xfrm>
        </p:grpSpPr>
        <p:pic>
          <p:nvPicPr>
            <p:cNvPr id="29" name="Image 302"/>
            <p:cNvPicPr>
              <a:picLocks noChangeAspect="1" noChangeArrowheads="1"/>
            </p:cNvPicPr>
            <p:nvPr/>
          </p:nvPicPr>
          <p:blipFill>
            <a:blip r:embed="rId13"/>
            <a:srcRect r="2563"/>
            <a:stretch>
              <a:fillRect/>
            </a:stretch>
          </p:blipFill>
          <p:spPr bwMode="auto">
            <a:xfrm>
              <a:off x="6172200" y="2438400"/>
              <a:ext cx="28956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e 296"/>
            <p:cNvGrpSpPr>
              <a:grpSpLocks/>
            </p:cNvGrpSpPr>
            <p:nvPr/>
          </p:nvGrpSpPr>
          <p:grpSpPr bwMode="auto">
            <a:xfrm>
              <a:off x="5943600" y="2667000"/>
              <a:ext cx="3179763" cy="2172232"/>
              <a:chOff x="228600" y="304800"/>
              <a:chExt cx="3636188" cy="2244091"/>
            </a:xfrm>
          </p:grpSpPr>
          <p:pic>
            <p:nvPicPr>
              <p:cNvPr id="31" name="Image 294"/>
              <p:cNvPicPr>
                <a:picLocks noChangeAspect="1" noChangeArrowheads="1"/>
              </p:cNvPicPr>
              <p:nvPr/>
            </p:nvPicPr>
            <p:blipFill>
              <a:blip r:embed="rId13"/>
              <a:srcRect r="2563"/>
              <a:stretch>
                <a:fillRect/>
              </a:stretch>
            </p:blipFill>
            <p:spPr bwMode="auto">
              <a:xfrm>
                <a:off x="228600" y="304800"/>
                <a:ext cx="3311236" cy="1889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664290" y="2273485"/>
                <a:ext cx="3200498" cy="2754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1050" b="1" dirty="0" smtClean="0">
                    <a:solidFill>
                      <a:srgbClr val="000000"/>
                    </a:solidFill>
                  </a:rPr>
                  <a:t>13 </a:t>
                </a:r>
                <a:r>
                  <a:rPr lang="fr-FR" sz="1050" b="1" dirty="0" err="1" smtClean="0">
                    <a:solidFill>
                      <a:srgbClr val="000000"/>
                    </a:solidFill>
                  </a:rPr>
                  <a:t>critical</a:t>
                </a:r>
                <a:r>
                  <a:rPr lang="fr-FR" sz="1050" b="1" dirty="0" smtClean="0">
                    <a:solidFill>
                      <a:srgbClr val="000000"/>
                    </a:solidFill>
                  </a:rPr>
                  <a:t> sites</a:t>
                </a:r>
                <a:endParaRPr lang="en-US" sz="1050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" name="ZoneTexte 320"/>
          <p:cNvSpPr txBox="1">
            <a:spLocks noChangeArrowheads="1"/>
          </p:cNvSpPr>
          <p:nvPr/>
        </p:nvSpPr>
        <p:spPr bwMode="auto">
          <a:xfrm>
            <a:off x="6603524" y="2389368"/>
            <a:ext cx="21833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000" b="1" dirty="0" smtClean="0">
                <a:solidFill>
                  <a:srgbClr val="008000"/>
                </a:solidFill>
              </a:rPr>
              <a:t>Optical </a:t>
            </a:r>
            <a:r>
              <a:rPr lang="en-GB" sz="1000" b="1" dirty="0" err="1" smtClean="0">
                <a:solidFill>
                  <a:srgbClr val="008000"/>
                </a:solidFill>
              </a:rPr>
              <a:t>Fiber</a:t>
            </a:r>
            <a:r>
              <a:rPr lang="fr-FR" sz="1000" b="1" dirty="0" smtClean="0">
                <a:solidFill>
                  <a:srgbClr val="008000"/>
                </a:solidFill>
              </a:rPr>
              <a:t> up to</a:t>
            </a:r>
            <a:r>
              <a:rPr lang="en-US" sz="1000" b="1" dirty="0" smtClean="0">
                <a:solidFill>
                  <a:srgbClr val="008000"/>
                </a:solidFill>
              </a:rPr>
              <a:t>100 </a:t>
            </a:r>
            <a:r>
              <a:rPr lang="en-US" sz="1000" b="1" dirty="0">
                <a:solidFill>
                  <a:srgbClr val="008000"/>
                </a:solidFill>
              </a:rPr>
              <a:t>Mbps</a:t>
            </a:r>
          </a:p>
        </p:txBody>
      </p:sp>
      <p:sp>
        <p:nvSpPr>
          <p:cNvPr id="23" name="ZoneTexte 323"/>
          <p:cNvSpPr txBox="1">
            <a:spLocks noChangeArrowheads="1"/>
          </p:cNvSpPr>
          <p:nvPr/>
        </p:nvSpPr>
        <p:spPr bwMode="auto">
          <a:xfrm>
            <a:off x="3489968" y="3889566"/>
            <a:ext cx="12963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000" b="1" dirty="0" smtClean="0"/>
              <a:t>Copper 2 </a:t>
            </a:r>
            <a:r>
              <a:rPr lang="fr-FR" sz="1000" b="1" dirty="0" err="1" smtClean="0"/>
              <a:t>Mbps</a:t>
            </a:r>
            <a:endParaRPr lang="en-US" sz="1000" b="1" dirty="0"/>
          </a:p>
        </p:txBody>
      </p:sp>
      <p:sp>
        <p:nvSpPr>
          <p:cNvPr id="26" name="ZoneTexte 320"/>
          <p:cNvSpPr txBox="1">
            <a:spLocks noChangeArrowheads="1"/>
          </p:cNvSpPr>
          <p:nvPr/>
        </p:nvSpPr>
        <p:spPr bwMode="auto">
          <a:xfrm>
            <a:off x="2051580" y="3818128"/>
            <a:ext cx="10916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ADSL </a:t>
            </a:r>
            <a:r>
              <a:rPr lang="fr-FR" sz="1000" b="1" dirty="0" smtClean="0">
                <a:solidFill>
                  <a:srgbClr val="FF0000"/>
                </a:solidFill>
              </a:rPr>
              <a:t>Backup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3022147" y="1616051"/>
            <a:ext cx="2319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9900"/>
                </a:solidFill>
              </a:rPr>
              <a:t>Redundant Call Manger Hosted in TT Data </a:t>
            </a:r>
            <a:r>
              <a:rPr lang="en-GB" sz="1200" b="1" dirty="0" err="1" smtClean="0">
                <a:solidFill>
                  <a:srgbClr val="009900"/>
                </a:solidFill>
              </a:rPr>
              <a:t>Center</a:t>
            </a:r>
            <a:endParaRPr lang="en-GB" sz="1200" dirty="0"/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TT Data Centers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495924"/>
            <a:ext cx="8229600" cy="3831167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SzPct val="75000"/>
              <a:buNone/>
              <a:defRPr/>
            </a:pPr>
            <a:r>
              <a:rPr lang="en-US" sz="2000" kern="0" dirty="0" err="1"/>
              <a:t>Tunisie</a:t>
            </a:r>
            <a:r>
              <a:rPr lang="en-US" sz="2000" kern="0" dirty="0"/>
              <a:t> Telecom has focused on the preparation of data centers to host many TT and customers’ platforms, according to </a:t>
            </a:r>
            <a:r>
              <a:rPr lang="fr-FR" sz="2000" b="1" u="sng" kern="0" dirty="0">
                <a:solidFill>
                  <a:srgbClr val="FF0000"/>
                </a:solidFill>
              </a:rPr>
              <a:t>TIA-942 </a:t>
            </a:r>
            <a:r>
              <a:rPr lang="fr-FR" sz="2000" b="1" u="sng" kern="0" dirty="0" smtClean="0">
                <a:solidFill>
                  <a:srgbClr val="FF0000"/>
                </a:solidFill>
              </a:rPr>
              <a:t>Standard</a:t>
            </a:r>
            <a:endParaRPr lang="fr-FR" sz="2000" kern="0" dirty="0">
              <a:solidFill>
                <a:srgbClr val="FF0000"/>
              </a:solidFill>
            </a:endParaRPr>
          </a:p>
          <a:p>
            <a:pPr marL="342900" lvl="1" indent="-254000" fontAlgn="base">
              <a:spcBef>
                <a:spcPts val="600"/>
              </a:spcBef>
              <a:spcAft>
                <a:spcPct val="0"/>
              </a:spcAft>
              <a:buSzPct val="70000"/>
              <a:buFont typeface="Arial"/>
              <a:buChar char="•"/>
              <a:defRPr/>
            </a:pPr>
            <a:r>
              <a:rPr lang="fr-FR" sz="2000" b="1" dirty="0"/>
              <a:t>Kasbah Data Center (First TT DC )</a:t>
            </a:r>
            <a:endParaRPr lang="en-US" sz="2000" b="1" dirty="0"/>
          </a:p>
          <a:p>
            <a:pPr lvl="1" fontAlgn="t">
              <a:spcBef>
                <a:spcPts val="600"/>
              </a:spcBef>
              <a:spcAft>
                <a:spcPct val="0"/>
              </a:spcAft>
              <a:buSzPct val="80000"/>
              <a:tabLst>
                <a:tab pos="34317" algn="ctr"/>
              </a:tabLst>
              <a:defRPr/>
            </a:pPr>
            <a:r>
              <a:rPr lang="en-US" sz="2000" dirty="0"/>
              <a:t>Area: </a:t>
            </a:r>
            <a:r>
              <a:rPr lang="en-US" sz="2000" dirty="0">
                <a:solidFill>
                  <a:srgbClr val="FF0000"/>
                </a:solidFill>
              </a:rPr>
              <a:t>280 m²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92 42U </a:t>
            </a:r>
            <a:r>
              <a:rPr lang="en-US" sz="2000" dirty="0"/>
              <a:t>Racks</a:t>
            </a:r>
          </a:p>
          <a:p>
            <a:pPr lvl="1" fontAlgn="t">
              <a:spcBef>
                <a:spcPts val="600"/>
              </a:spcBef>
              <a:spcAft>
                <a:spcPct val="0"/>
              </a:spcAft>
              <a:buSzPct val="80000"/>
              <a:tabLst>
                <a:tab pos="34317" algn="ctr"/>
              </a:tabLst>
              <a:defRPr/>
            </a:pPr>
            <a:r>
              <a:rPr lang="en-GB" sz="2000" dirty="0"/>
              <a:t>Redundant power and  redundant air conditioning</a:t>
            </a:r>
          </a:p>
          <a:p>
            <a:pPr lvl="1" fontAlgn="t">
              <a:spcBef>
                <a:spcPts val="600"/>
              </a:spcBef>
              <a:spcAft>
                <a:spcPct val="0"/>
              </a:spcAft>
              <a:buSzPct val="80000"/>
              <a:tabLst>
                <a:tab pos="34317" algn="ctr"/>
              </a:tabLst>
              <a:defRPr/>
            </a:pPr>
            <a:r>
              <a:rPr lang="en-GB" sz="2000" dirty="0"/>
              <a:t>Hosts TT </a:t>
            </a:r>
            <a:r>
              <a:rPr lang="en-GB" sz="2000" b="1" dirty="0" err="1"/>
              <a:t>SaaS</a:t>
            </a:r>
            <a:r>
              <a:rPr lang="en-GB" sz="2000" b="1" dirty="0"/>
              <a:t> platform </a:t>
            </a:r>
            <a:r>
              <a:rPr lang="en-GB" sz="2000" dirty="0"/>
              <a:t>and </a:t>
            </a:r>
            <a:r>
              <a:rPr lang="en-GB" sz="2000" b="1" dirty="0"/>
              <a:t>Cloud Platform </a:t>
            </a:r>
            <a:r>
              <a:rPr lang="en-GB" sz="2000" dirty="0"/>
              <a:t>(nearly)</a:t>
            </a:r>
          </a:p>
          <a:p>
            <a:pPr lvl="1" fontAlgn="t">
              <a:spcBef>
                <a:spcPts val="600"/>
              </a:spcBef>
              <a:spcAft>
                <a:spcPct val="0"/>
              </a:spcAft>
              <a:buSzPct val="80000"/>
              <a:tabLst>
                <a:tab pos="34317" algn="ctr"/>
              </a:tabLst>
              <a:defRPr/>
            </a:pPr>
            <a:r>
              <a:rPr lang="en-GB" sz="2000" dirty="0"/>
              <a:t>Used for Corporate Housing TT offers</a:t>
            </a:r>
            <a:endParaRPr lang="fr-FR" sz="2000" dirty="0"/>
          </a:p>
          <a:p>
            <a:pPr marL="342900" lvl="1" indent="-254000" fontAlgn="base">
              <a:spcBef>
                <a:spcPts val="600"/>
              </a:spcBef>
              <a:spcAft>
                <a:spcPct val="0"/>
              </a:spcAft>
              <a:buSzPct val="70000"/>
              <a:buFont typeface="Arial"/>
              <a:buChar char="•"/>
              <a:defRPr/>
            </a:pPr>
            <a:r>
              <a:rPr lang="fr-FR" sz="2000" b="1" dirty="0"/>
              <a:t>Carthage Data Center</a:t>
            </a:r>
          </a:p>
          <a:p>
            <a:pPr lvl="1" fontAlgn="t">
              <a:spcBef>
                <a:spcPts val="600"/>
              </a:spcBef>
              <a:spcAft>
                <a:spcPct val="0"/>
              </a:spcAft>
              <a:buSzPct val="80000"/>
              <a:tabLst>
                <a:tab pos="34317" algn="ctr"/>
              </a:tabLst>
              <a:defRPr/>
            </a:pPr>
            <a:r>
              <a:rPr lang="fr-FR" sz="2000" dirty="0"/>
              <a:t>A second Data Center (For </a:t>
            </a:r>
            <a:r>
              <a:rPr lang="en-GB" sz="2000" dirty="0"/>
              <a:t>load balancing) : Ready since October 2013</a:t>
            </a:r>
          </a:p>
          <a:p>
            <a:pPr marL="342900" lvl="1" indent="-254000" fontAlgn="base">
              <a:spcBef>
                <a:spcPts val="600"/>
              </a:spcBef>
              <a:spcAft>
                <a:spcPct val="0"/>
              </a:spcAft>
              <a:buSzPct val="70000"/>
              <a:buFont typeface="Arial"/>
              <a:buChar char="•"/>
              <a:defRPr/>
            </a:pPr>
            <a:r>
              <a:rPr lang="fr-FR" sz="2000" b="1" dirty="0"/>
              <a:t>Kairouan Data Center</a:t>
            </a:r>
          </a:p>
          <a:p>
            <a:pPr lvl="1" fontAlgn="t">
              <a:spcBef>
                <a:spcPts val="600"/>
              </a:spcBef>
              <a:spcAft>
                <a:spcPct val="0"/>
              </a:spcAft>
              <a:buSzPct val="80000"/>
              <a:tabLst>
                <a:tab pos="34317" algn="ctr"/>
              </a:tabLst>
              <a:defRPr/>
            </a:pPr>
            <a:r>
              <a:rPr lang="en-GB" sz="2000" dirty="0"/>
              <a:t>Data </a:t>
            </a:r>
            <a:r>
              <a:rPr lang="en-GB" sz="2000" dirty="0" err="1"/>
              <a:t>Center</a:t>
            </a:r>
            <a:r>
              <a:rPr lang="en-GB" sz="2000" dirty="0"/>
              <a:t> for «Disaster Recovery»</a:t>
            </a:r>
          </a:p>
          <a:p>
            <a:pPr lvl="1" fontAlgn="t">
              <a:spcBef>
                <a:spcPts val="600"/>
              </a:spcBef>
              <a:spcAft>
                <a:spcPct val="0"/>
              </a:spcAft>
              <a:buSzPct val="80000"/>
              <a:tabLst>
                <a:tab pos="34317" algn="ctr"/>
              </a:tabLst>
              <a:defRPr/>
            </a:pPr>
            <a:r>
              <a:rPr lang="en-GB" sz="2000" dirty="0"/>
              <a:t>Installation is </a:t>
            </a:r>
            <a:r>
              <a:rPr lang="en-GB" sz="2000" dirty="0" err="1"/>
              <a:t>ongoing</a:t>
            </a:r>
            <a:endParaRPr lang="en-GB" sz="2000" dirty="0"/>
          </a:p>
          <a:p>
            <a:pPr lvl="0" algn="just" defTabSz="9144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Blip>
                <a:blip r:embed="rId3"/>
              </a:buBlip>
              <a:defRPr/>
            </a:pPr>
            <a:endParaRPr lang="en-GB" sz="2000" kern="0" dirty="0"/>
          </a:p>
          <a:p>
            <a:endParaRPr lang="fr-FR" sz="20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 l="63118" t="53290" r="18000" b="29941"/>
          <a:stretch>
            <a:fillRect/>
          </a:stretch>
        </p:blipFill>
        <p:spPr bwMode="auto">
          <a:xfrm>
            <a:off x="7855644" y="4788943"/>
            <a:ext cx="831155" cy="97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4" name="Picture 2" descr="https://encrypted-tbn2.gstatic.com/images?q=tbn:ANd9GcSD_OWBvxQv9Xb-wKDR31ErRzToKK8YFFT2Sy4hpK2uSQw8gKn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4335" y="2241756"/>
            <a:ext cx="1437095" cy="1008112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 l="63118" t="53290" r="18000" b="29941"/>
          <a:stretch>
            <a:fillRect/>
          </a:stretch>
        </p:blipFill>
        <p:spPr bwMode="auto">
          <a:xfrm>
            <a:off x="7220694" y="4928843"/>
            <a:ext cx="799139" cy="97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Services Evolution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38311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2400" b="1" dirty="0" smtClean="0"/>
              <a:t>Many services are provided within the present solution</a:t>
            </a:r>
          </a:p>
          <a:p>
            <a:pPr lvl="1"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sz="2000" dirty="0"/>
              <a:t>Voice supplementary services  </a:t>
            </a:r>
          </a:p>
          <a:p>
            <a:pPr lvl="1"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sz="2000" dirty="0"/>
              <a:t>Directory</a:t>
            </a:r>
          </a:p>
          <a:p>
            <a:pPr lvl="1"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sz="2000" dirty="0"/>
              <a:t>Virtual mobility</a:t>
            </a:r>
          </a:p>
          <a:p>
            <a:pPr>
              <a:spcBef>
                <a:spcPts val="600"/>
              </a:spcBef>
              <a:buSzPct val="100000"/>
              <a:defRPr/>
            </a:pPr>
            <a:r>
              <a:rPr lang="en-GB" sz="2400" b="1" dirty="0"/>
              <a:t>e-health solution is scalable and able to support more VAS</a:t>
            </a:r>
          </a:p>
          <a:p>
            <a:pPr lvl="1"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sz="2000" dirty="0"/>
              <a:t>One unified number</a:t>
            </a:r>
          </a:p>
          <a:p>
            <a:pPr lvl="1"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sz="2000" dirty="0" err="1"/>
              <a:t>Telepresence</a:t>
            </a:r>
            <a:endParaRPr lang="en-GB" sz="2000" dirty="0"/>
          </a:p>
          <a:p>
            <a:pPr lvl="1"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sz="2000" dirty="0" err="1"/>
              <a:t>Webex</a:t>
            </a:r>
            <a:r>
              <a:rPr lang="en-GB" sz="2000" dirty="0"/>
              <a:t> for healthcare</a:t>
            </a:r>
          </a:p>
          <a:p>
            <a:pPr lvl="1"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sz="2000" dirty="0"/>
              <a:t>Audio and video Conference</a:t>
            </a:r>
          </a:p>
          <a:p>
            <a:pPr lvl="1"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sz="2000" dirty="0" err="1"/>
              <a:t>WiFi</a:t>
            </a:r>
            <a:r>
              <a:rPr lang="en-GB" sz="2000" dirty="0"/>
              <a:t> - RFID</a:t>
            </a:r>
          </a:p>
          <a:p>
            <a:pPr lvl="1">
              <a:spcBef>
                <a:spcPts val="600"/>
              </a:spcBef>
            </a:pPr>
            <a:endParaRPr lang="en-GB" sz="2400" dirty="0" smtClean="0"/>
          </a:p>
        </p:txBody>
      </p:sp>
      <p:pic>
        <p:nvPicPr>
          <p:cNvPr id="10" name="Picture 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7180" y="4051629"/>
            <a:ext cx="1506711" cy="111725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159814" y="2415954"/>
            <a:ext cx="4572000" cy="363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Wi-Fi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Audioconference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etc.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spcBef>
                <a:spcPts val="600"/>
              </a:spcBef>
              <a:buSzPct val="70000"/>
              <a:buBlip>
                <a:blip r:embed="rId3"/>
              </a:buBlip>
              <a:defRPr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Collaboration services</a:t>
            </a:r>
          </a:p>
          <a:p>
            <a:pPr marL="742950" lvl="1" indent="-285750">
              <a:spcBef>
                <a:spcPts val="600"/>
              </a:spcBef>
              <a:buFont typeface="Arial"/>
              <a:buChar char="–"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Presence</a:t>
            </a:r>
          </a:p>
          <a:p>
            <a:pPr marL="742950" lvl="1" indent="-285750">
              <a:spcBef>
                <a:spcPts val="600"/>
              </a:spcBef>
              <a:buFont typeface="Arial"/>
              <a:buChar char="–"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Document sharing</a:t>
            </a:r>
          </a:p>
          <a:p>
            <a:pPr marL="742950" lvl="1" indent="-285750">
              <a:spcBef>
                <a:spcPts val="600"/>
              </a:spcBef>
              <a:buFont typeface="Arial"/>
              <a:buChar char="–"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Instant messaging</a:t>
            </a:r>
          </a:p>
          <a:p>
            <a:pPr marL="742950" lvl="1" indent="-285750">
              <a:spcBef>
                <a:spcPts val="600"/>
              </a:spcBef>
              <a:buFont typeface="Arial"/>
              <a:buChar char="–"/>
            </a:pP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eHealth</a:t>
            </a:r>
            <a:r>
              <a:rPr lang="en-US" dirty="0" smtClean="0"/>
              <a:t> Mobility </a:t>
            </a:r>
            <a:br>
              <a:rPr lang="en-US" dirty="0" smtClean="0"/>
            </a:br>
            <a:r>
              <a:rPr lang="en-US" sz="2400" b="0" i="1" dirty="0" smtClean="0"/>
              <a:t>Unified Number</a:t>
            </a:r>
          </a:p>
        </p:txBody>
      </p:sp>
      <p:grpSp>
        <p:nvGrpSpPr>
          <p:cNvPr id="3" name="Groupe 23"/>
          <p:cNvGrpSpPr/>
          <p:nvPr/>
        </p:nvGrpSpPr>
        <p:grpSpPr>
          <a:xfrm>
            <a:off x="41943" y="1133795"/>
            <a:ext cx="5072099" cy="4708810"/>
            <a:chOff x="285718" y="1214422"/>
            <a:chExt cx="9001222" cy="5259824"/>
          </a:xfrm>
        </p:grpSpPr>
        <p:sp>
          <p:nvSpPr>
            <p:cNvPr id="66" name="Text Box 11"/>
            <p:cNvSpPr txBox="1">
              <a:spLocks noChangeArrowheads="1"/>
            </p:cNvSpPr>
            <p:nvPr/>
          </p:nvSpPr>
          <p:spPr bwMode="auto">
            <a:xfrm>
              <a:off x="4038601" y="4527813"/>
              <a:ext cx="719138" cy="196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3025" tIns="36512" rIns="73025" bIns="36512">
              <a:spAutoFit/>
            </a:bodyPr>
            <a:lstStyle/>
            <a:p>
              <a:pPr algn="l">
                <a:lnSpc>
                  <a:spcPct val="100000"/>
                </a:lnSpc>
              </a:pPr>
              <a:endParaRPr lang="fr-FR" sz="800"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67" name="Text Box 13"/>
            <p:cNvSpPr txBox="1">
              <a:spLocks noChangeArrowheads="1"/>
            </p:cNvSpPr>
            <p:nvPr/>
          </p:nvSpPr>
          <p:spPr bwMode="auto">
            <a:xfrm>
              <a:off x="285718" y="5429264"/>
              <a:ext cx="3429024" cy="10449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73025" tIns="36512" rIns="73025" bIns="36512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706E"/>
                  </a:solidFill>
                  <a:effectLst/>
                  <a:uLnTx/>
                  <a:uFillTx/>
                </a:rPr>
                <a:t>The nurse called the doctor unified number: 7003 without knowing his location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C706E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pic>
          <p:nvPicPr>
            <p:cNvPr id="68" name="Picture 25" descr="Transition1"/>
            <p:cNvPicPr preferRelativeResize="0">
              <a:picLocks noChangeAspect="1" noChangeArrowheads="1"/>
            </p:cNvPicPr>
            <p:nvPr/>
          </p:nvPicPr>
          <p:blipFill>
            <a:blip r:embed="rId3"/>
            <a:srcRect l="17455"/>
            <a:stretch>
              <a:fillRect/>
            </a:stretch>
          </p:blipFill>
          <p:spPr bwMode="auto">
            <a:xfrm>
              <a:off x="785786" y="4071942"/>
              <a:ext cx="1285884" cy="128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3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51765" y="3081684"/>
              <a:ext cx="1643075" cy="1365814"/>
            </a:xfrm>
            <a:prstGeom prst="rect">
              <a:avLst/>
            </a:prstGeom>
            <a:no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</p:pic>
        <p:pic>
          <p:nvPicPr>
            <p:cNvPr id="70" name="Picture 57" descr="Internet-Cloud-1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868" y="3571875"/>
              <a:ext cx="2643206" cy="1520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2" descr="http://www.cisco.com/image/gif/paws/13920/call_routing1.gif"/>
            <p:cNvPicPr>
              <a:picLocks noChangeAspect="1" noChangeArrowheads="1"/>
            </p:cNvPicPr>
            <p:nvPr/>
          </p:nvPicPr>
          <p:blipFill>
            <a:blip r:embed="rId6"/>
            <a:srcRect l="4245" t="17176" r="71698" b="56107"/>
            <a:stretch>
              <a:fillRect/>
            </a:stretch>
          </p:blipFill>
          <p:spPr bwMode="auto">
            <a:xfrm>
              <a:off x="4572000" y="3571876"/>
              <a:ext cx="566401" cy="412446"/>
            </a:xfrm>
            <a:prstGeom prst="rect">
              <a:avLst/>
            </a:prstGeom>
            <a:noFill/>
          </p:spPr>
        </p:pic>
        <p:sp>
          <p:nvSpPr>
            <p:cNvPr id="72" name="Rectangle 71"/>
            <p:cNvSpPr/>
            <p:nvPr/>
          </p:nvSpPr>
          <p:spPr>
            <a:xfrm>
              <a:off x="4089052" y="3943497"/>
              <a:ext cx="1776612" cy="515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Arial" pitchFamily="34" charset="0"/>
                </a:rPr>
                <a:t>Call Manager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pic>
          <p:nvPicPr>
            <p:cNvPr id="73" name="Picture 5" descr="Selon le député UMP Frédéric Lefebvre, le télétravail, c'est mettre &quot;l'innovation&quot; et &quot;la modernité&quot; au service des salariés © AFP PHOTO THOMAS COEX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42976" y="1214422"/>
              <a:ext cx="2214578" cy="1072343"/>
            </a:xfrm>
            <a:prstGeom prst="rect">
              <a:avLst/>
            </a:prstGeom>
            <a:noFill/>
          </p:spPr>
        </p:pic>
        <p:sp>
          <p:nvSpPr>
            <p:cNvPr id="74" name="Line 38"/>
            <p:cNvSpPr>
              <a:spLocks noChangeShapeType="1"/>
            </p:cNvSpPr>
            <p:nvPr/>
          </p:nvSpPr>
          <p:spPr bwMode="auto">
            <a:xfrm>
              <a:off x="3714744" y="2285992"/>
              <a:ext cx="1143008" cy="1216723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  <p:txBody>
            <a:bodyPr lIns="82124" tIns="41061" rIns="82124" bIns="4106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714347" y="2357430"/>
              <a:ext cx="3143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The </a:t>
              </a:r>
              <a:r>
                <a:rPr kumimoji="0" lang="fr-FR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doctor</a:t>
              </a: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fr-FR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is</a:t>
              </a: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not in </a:t>
              </a:r>
              <a:r>
                <a:rPr kumimoji="0" lang="fr-FR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his</a:t>
              </a: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office </a:t>
              </a:r>
              <a:r>
                <a:rPr kumimoji="0" lang="fr-FR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now</a:t>
              </a: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 </a:t>
              </a: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7003 : 70000003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Line 38"/>
            <p:cNvSpPr>
              <a:spLocks noChangeShapeType="1"/>
            </p:cNvSpPr>
            <p:nvPr/>
          </p:nvSpPr>
          <p:spPr bwMode="auto">
            <a:xfrm flipV="1">
              <a:off x="5143505" y="3735120"/>
              <a:ext cx="2393200" cy="51069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82124" tIns="41061" rIns="82124" bIns="4106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57950" y="4643446"/>
              <a:ext cx="292899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The doctor answers on his mobile</a:t>
              </a:r>
              <a:endPara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7003 : 98000005</a:t>
              </a:r>
              <a:endPara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20003110">
              <a:off x="2384259" y="4523996"/>
              <a:ext cx="1269882" cy="309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7003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Line 38"/>
            <p:cNvSpPr>
              <a:spLocks noChangeShapeType="1"/>
            </p:cNvSpPr>
            <p:nvPr/>
          </p:nvSpPr>
          <p:spPr bwMode="auto">
            <a:xfrm flipH="1">
              <a:off x="2000232" y="3786190"/>
              <a:ext cx="2571768" cy="9286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  <p:txBody>
            <a:bodyPr lIns="82124" tIns="41061" rIns="82124" bIns="4106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0" name="Picture 9" descr="https://encrypted-tbn2.gstatic.com/images?q=tbn:ANd9GcQr2Hz_HiTY0I6DnXv_Mqin9BoUEAkoVs6mPQylxERFxTdTNMc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00562" y="2000240"/>
              <a:ext cx="872512" cy="766423"/>
            </a:xfrm>
            <a:prstGeom prst="rect">
              <a:avLst/>
            </a:prstGeom>
            <a:noFill/>
          </p:spPr>
        </p:pic>
        <p:pic>
          <p:nvPicPr>
            <p:cNvPr id="81" name="Picture 9" descr="https://encrypted-tbn2.gstatic.com/images?q=tbn:ANd9GcQr2Hz_HiTY0I6DnXv_Mqin9BoUEAkoVs6mPQylxERFxTdTNMc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929322" y="2857496"/>
              <a:ext cx="872512" cy="766423"/>
            </a:xfrm>
            <a:prstGeom prst="rect">
              <a:avLst/>
            </a:prstGeom>
            <a:noFill/>
          </p:spPr>
        </p:pic>
        <p:sp>
          <p:nvSpPr>
            <p:cNvPr id="82" name="Rectangle 81"/>
            <p:cNvSpPr/>
            <p:nvPr/>
          </p:nvSpPr>
          <p:spPr>
            <a:xfrm rot="3540891">
              <a:off x="3996973" y="2494419"/>
              <a:ext cx="1261590" cy="484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</a:rPr>
                <a:t>70000003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786466" y="3799861"/>
              <a:ext cx="2000271" cy="309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</a:rPr>
                <a:t>98000005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5190548" y="1820119"/>
            <a:ext cx="3836788" cy="39395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193675">
              <a:spcBef>
                <a:spcPts val="1200"/>
              </a:spcBef>
              <a:buSzPct val="100000"/>
              <a:buFont typeface="Arial"/>
              <a:buChar char="•"/>
            </a:pPr>
            <a:r>
              <a:rPr lang="fr-FR" sz="2000" dirty="0">
                <a:solidFill>
                  <a:schemeClr val="bg1"/>
                </a:solidFill>
                <a:sym typeface="Wingdings" pitchFamily="2" charset="2"/>
              </a:rPr>
              <a:t>One </a:t>
            </a:r>
            <a:r>
              <a:rPr lang="en-GB" sz="2000" dirty="0">
                <a:solidFill>
                  <a:schemeClr val="bg1"/>
                </a:solidFill>
                <a:sym typeface="Wingdings" pitchFamily="2" charset="2"/>
              </a:rPr>
              <a:t>Number</a:t>
            </a:r>
            <a:r>
              <a:rPr lang="fr-FR" sz="2000" dirty="0">
                <a:solidFill>
                  <a:schemeClr val="bg1"/>
                </a:solidFill>
                <a:sym typeface="Wingdings" pitchFamily="2" charset="2"/>
              </a:rPr>
              <a:t> to dial</a:t>
            </a:r>
          </a:p>
          <a:p>
            <a:pPr marL="285750" indent="-193675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Gives users the ability to receive calls from any selected device, such as desktop, cellular phones, etc. </a:t>
            </a:r>
          </a:p>
          <a:p>
            <a:pPr marL="285750" indent="-193675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Users can also transition active calls between desktop and mobile phone without interruption</a:t>
            </a:r>
          </a:p>
          <a:p>
            <a:pPr marL="285750" indent="-193675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  <a:sym typeface="Wingdings" pitchFamily="2" charset="2"/>
              </a:rPr>
              <a:t>Doctors are more available and emergency is better processed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Care Issues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African </a:t>
            </a:r>
            <a:r>
              <a:rPr lang="en-US" dirty="0"/>
              <a:t>Countries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5466"/>
            <a:ext cx="4114800" cy="3831167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1700" b="1" dirty="0" smtClean="0"/>
              <a:t>High child and maternal mortality Rates</a:t>
            </a:r>
          </a:p>
          <a:p>
            <a:pPr>
              <a:spcBef>
                <a:spcPts val="900"/>
              </a:spcBef>
            </a:pPr>
            <a:r>
              <a:rPr lang="en-US" sz="1700" b="1" dirty="0" smtClean="0"/>
              <a:t>Lack of access to safe water supply </a:t>
            </a:r>
            <a:r>
              <a:rPr lang="en-US" sz="1700" dirty="0" smtClean="0"/>
              <a:t>and insufficient sanitation facilities</a:t>
            </a:r>
          </a:p>
          <a:p>
            <a:pPr>
              <a:spcBef>
                <a:spcPts val="900"/>
              </a:spcBef>
            </a:pPr>
            <a:r>
              <a:rPr lang="en-US" sz="1700" b="1" dirty="0" smtClean="0"/>
              <a:t>Infectious Diseases spread </a:t>
            </a:r>
            <a:r>
              <a:rPr lang="en-US" sz="1700" dirty="0" smtClean="0"/>
              <a:t>(HIV/AIDS, Tuberculosis,…)</a:t>
            </a:r>
          </a:p>
          <a:p>
            <a:pPr algn="just">
              <a:spcBef>
                <a:spcPts val="1200"/>
              </a:spcBef>
            </a:pPr>
            <a:endParaRPr lang="en-US" sz="2000" dirty="0" smtClean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4643438" y="1786828"/>
            <a:ext cx="45005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</a:pPr>
            <a:r>
              <a:rPr lang="en-US" sz="1700" b="1" smtClean="0"/>
              <a:t>Critical occupational health </a:t>
            </a:r>
            <a:r>
              <a:rPr lang="en-US" sz="1700" smtClean="0"/>
              <a:t>and environmental pollution</a:t>
            </a:r>
          </a:p>
          <a:p>
            <a:pPr>
              <a:spcBef>
                <a:spcPts val="900"/>
              </a:spcBef>
            </a:pPr>
            <a:r>
              <a:rPr lang="en-US" sz="1700" b="1" smtClean="0"/>
              <a:t>Strained national Finances, vulnerable administrative abilities and inadequate systems</a:t>
            </a:r>
          </a:p>
          <a:p>
            <a:pPr>
              <a:spcBef>
                <a:spcPts val="900"/>
              </a:spcBef>
            </a:pPr>
            <a:r>
              <a:rPr lang="en-US" sz="1700" b="1" smtClean="0"/>
              <a:t>Lack of personnel, institutions and medications </a:t>
            </a:r>
            <a:r>
              <a:rPr lang="en-US" sz="1700" smtClean="0"/>
              <a:t>in public health and medical systems</a:t>
            </a:r>
          </a:p>
          <a:p>
            <a:pPr algn="just">
              <a:spcBef>
                <a:spcPts val="900"/>
              </a:spcBef>
            </a:pPr>
            <a:r>
              <a:rPr lang="en-US" sz="1700" b="1" smtClean="0"/>
              <a:t>Difficult access to health care institutions</a:t>
            </a:r>
          </a:p>
          <a:p>
            <a:pPr algn="just">
              <a:spcBef>
                <a:spcPts val="900"/>
              </a:spcBef>
            </a:pPr>
            <a:r>
              <a:rPr lang="en-US" sz="1700" b="1" smtClean="0"/>
              <a:t>…</a:t>
            </a:r>
          </a:p>
          <a:p>
            <a:pPr>
              <a:buFont typeface="Arial"/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75277" y="5668434"/>
            <a:ext cx="61020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 :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 The Issues of Public Health and Medical Systems in Developing Countries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3352142"/>
            <a:ext cx="515526" cy="252304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100" b="1" i="1" dirty="0" smtClean="0"/>
              <a:t>Tuberculosis Distribution Map 2013</a:t>
            </a:r>
          </a:p>
          <a:p>
            <a:pPr algn="ctr"/>
            <a:r>
              <a:rPr lang="en-US" sz="1050" i="1" dirty="0" smtClean="0"/>
              <a:t>(source: GEDEON Informatics)</a:t>
            </a:r>
            <a:endParaRPr lang="en-US" sz="105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57208"/>
            <a:ext cx="2990720" cy="212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rrondir un rectangle avec un coin diagonal 9"/>
          <p:cNvSpPr/>
          <p:nvPr/>
        </p:nvSpPr>
        <p:spPr bwMode="auto">
          <a:xfrm>
            <a:off x="4572000" y="4953689"/>
            <a:ext cx="4500562" cy="657712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58670" y="4995929"/>
            <a:ext cx="44291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e-Health services can help African Countries find solutions to these health care issues</a:t>
            </a:r>
            <a:endParaRPr lang="en-GB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lèche droite 15"/>
          <p:cNvSpPr/>
          <p:nvPr/>
        </p:nvSpPr>
        <p:spPr bwMode="auto">
          <a:xfrm rot="2693309">
            <a:off x="3938739" y="4354456"/>
            <a:ext cx="786012" cy="571504"/>
          </a:xfrm>
          <a:prstGeom prst="rightArrow">
            <a:avLst/>
          </a:prstGeom>
          <a:solidFill>
            <a:srgbClr val="B11E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e-Health </a:t>
            </a:r>
            <a:r>
              <a:rPr lang="en-GB" dirty="0" err="1" smtClean="0"/>
              <a:t>Telepresence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n-US" sz="2000" dirty="0" smtClean="0">
                <a:sym typeface="Wingdings" pitchFamily="2" charset="2"/>
              </a:rPr>
              <a:t>Provides patients and care providers with </a:t>
            </a:r>
            <a:r>
              <a:rPr lang="en-US" sz="2000" b="1" dirty="0" smtClean="0">
                <a:sym typeface="Wingdings" pitchFamily="2" charset="2"/>
              </a:rPr>
              <a:t>opportunities to consult and collaborate with specialists </a:t>
            </a:r>
            <a:r>
              <a:rPr lang="en-US" sz="2000" dirty="0" smtClean="0">
                <a:sym typeface="Wingdings" pitchFamily="2" charset="2"/>
              </a:rPr>
              <a:t>no matter the location</a:t>
            </a:r>
          </a:p>
          <a:p>
            <a:pPr algn="just">
              <a:spcBef>
                <a:spcPts val="1200"/>
              </a:spcBef>
            </a:pPr>
            <a:r>
              <a:rPr lang="en-US" sz="2000" b="1" dirty="0" smtClean="0">
                <a:sym typeface="Wingdings" pitchFamily="2" charset="2"/>
              </a:rPr>
              <a:t>Make clinical decisions faster, </a:t>
            </a:r>
            <a:r>
              <a:rPr lang="en-US" sz="2000" dirty="0" smtClean="0">
                <a:sym typeface="Wingdings" pitchFamily="2" charset="2"/>
              </a:rPr>
              <a:t>improving patient care and outcomes</a:t>
            </a:r>
          </a:p>
          <a:p>
            <a:pPr algn="just">
              <a:spcBef>
                <a:spcPts val="1200"/>
              </a:spcBef>
            </a:pPr>
            <a:r>
              <a:rPr lang="en-US" sz="2000" b="1" dirty="0" smtClean="0">
                <a:sym typeface="Wingdings" pitchFamily="2" charset="2"/>
              </a:rPr>
              <a:t>Reduce travel costs and time </a:t>
            </a:r>
            <a:r>
              <a:rPr lang="en-US" sz="2000" dirty="0" smtClean="0">
                <a:sym typeface="Wingdings" pitchFamily="2" charset="2"/>
              </a:rPr>
              <a:t>for patients, doctors and specialists</a:t>
            </a:r>
          </a:p>
          <a:p>
            <a:pPr algn="just">
              <a:spcBef>
                <a:spcPts val="1200"/>
              </a:spcBef>
            </a:pPr>
            <a:r>
              <a:rPr lang="en-US" sz="2000" b="1" dirty="0" smtClean="0">
                <a:sym typeface="Wingdings" pitchFamily="2" charset="2"/>
              </a:rPr>
              <a:t>The infrastructure is ready</a:t>
            </a:r>
            <a:r>
              <a:rPr lang="en-US" sz="2000" dirty="0" smtClean="0">
                <a:sym typeface="Wingdings" pitchFamily="2" charset="2"/>
              </a:rPr>
              <a:t>, the service needs arrangement of  rooms</a:t>
            </a:r>
            <a:endParaRPr lang="fr-FR" sz="2000" dirty="0" smtClean="0">
              <a:sym typeface="Wingdings" pitchFamily="2" charset="2"/>
            </a:endParaRPr>
          </a:p>
          <a:p>
            <a:pPr algn="just">
              <a:spcBef>
                <a:spcPts val="1200"/>
              </a:spcBef>
            </a:pPr>
            <a:endParaRPr lang="en-GB" sz="2000" dirty="0" smtClean="0"/>
          </a:p>
        </p:txBody>
      </p:sp>
      <p:pic>
        <p:nvPicPr>
          <p:cNvPr id="11" name="Picture 2" descr="http://yhhiec.org.uk/wp-content/uploads/2011/11/Teleconsultation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822" y="4870126"/>
            <a:ext cx="1889455" cy="1022401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 l="3102" t="17122" r="6928" b="31513"/>
          <a:stretch>
            <a:fillRect/>
          </a:stretch>
        </p:blipFill>
        <p:spPr bwMode="auto">
          <a:xfrm>
            <a:off x="5160460" y="4870125"/>
            <a:ext cx="1889455" cy="102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24759" y="4143380"/>
            <a:ext cx="4836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We highly recommend Hospitals to subscribe to </a:t>
            </a:r>
            <a:r>
              <a:rPr lang="en-US" sz="1800" b="1" dirty="0" err="1" smtClean="0">
                <a:solidFill>
                  <a:srgbClr val="FF0000"/>
                </a:solidFill>
              </a:rPr>
              <a:t>telepresence</a:t>
            </a:r>
            <a:r>
              <a:rPr lang="en-US" sz="1800" b="1" dirty="0" smtClean="0">
                <a:solidFill>
                  <a:srgbClr val="FF0000"/>
                </a:solidFill>
              </a:rPr>
              <a:t> service for their benefit</a:t>
            </a:r>
            <a:endParaRPr lang="en-US" sz="1800" dirty="0" smtClean="0">
              <a:sym typeface="Wingdings" pitchFamily="2" charset="2"/>
            </a:endParaRPr>
          </a:p>
        </p:txBody>
      </p:sp>
      <p:sp>
        <p:nvSpPr>
          <p:cNvPr id="10" name="Flèche droite 9"/>
          <p:cNvSpPr/>
          <p:nvPr/>
        </p:nvSpPr>
        <p:spPr bwMode="auto">
          <a:xfrm>
            <a:off x="1209408" y="4353382"/>
            <a:ext cx="729944" cy="42000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e-</a:t>
            </a:r>
            <a:r>
              <a:rPr lang="fr-FR" dirty="0" err="1" smtClean="0"/>
              <a:t>Health</a:t>
            </a:r>
            <a:r>
              <a:rPr lang="fr-FR" dirty="0" smtClean="0"/>
              <a:t> </a:t>
            </a:r>
            <a:r>
              <a:rPr lang="fr-FR" dirty="0" err="1" smtClean="0"/>
              <a:t>Webex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0356"/>
            <a:ext cx="8229600" cy="3831167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 smtClean="0"/>
              <a:t>TT offers </a:t>
            </a:r>
            <a:r>
              <a:rPr lang="en-US" sz="2400" dirty="0" err="1" smtClean="0"/>
              <a:t>Webex</a:t>
            </a:r>
            <a:r>
              <a:rPr lang="en-US" sz="2400" dirty="0" smtClean="0"/>
              <a:t> service since </a:t>
            </a:r>
            <a:r>
              <a:rPr lang="en-US" sz="2400" b="1" dirty="0" smtClean="0">
                <a:solidFill>
                  <a:srgbClr val="C00000"/>
                </a:solidFill>
              </a:rPr>
              <a:t>2012</a:t>
            </a:r>
            <a:r>
              <a:rPr lang="en-US" sz="2400" dirty="0" smtClean="0"/>
              <a:t>, Hospitals need only subscription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Provides physicians and patients with a </a:t>
            </a:r>
            <a:r>
              <a:rPr lang="en-US" sz="2400" b="1" dirty="0" smtClean="0"/>
              <a:t>highly secure, centralized space to discuss care issues remotely through video conferencing and data sharing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/>
              <a:t>Advantages: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dirty="0" smtClean="0"/>
              <a:t>Increased physician to physician and physician to patient collaboration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dirty="0" smtClean="0"/>
              <a:t>Higher physician productivity through less travel</a:t>
            </a:r>
          </a:p>
          <a:p>
            <a:pPr lvl="1">
              <a:spcBef>
                <a:spcPts val="600"/>
              </a:spcBef>
              <a:defRPr/>
            </a:pPr>
            <a:r>
              <a:rPr lang="en-GB" sz="2000" dirty="0" smtClean="0"/>
              <a:t>Lower costs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dirty="0" smtClean="0"/>
              <a:t>Possibility to invite specialists to discussion session</a:t>
            </a:r>
            <a:endParaRPr lang="fr-FR" sz="2000" dirty="0" smtClean="0"/>
          </a:p>
          <a:p>
            <a:pPr algn="just">
              <a:spcBef>
                <a:spcPts val="1200"/>
              </a:spcBef>
            </a:pPr>
            <a:endParaRPr lang="en-GB" sz="2400" dirty="0" smtClean="0"/>
          </a:p>
        </p:txBody>
      </p:sp>
      <p:grpSp>
        <p:nvGrpSpPr>
          <p:cNvPr id="4" name="Groupe 15"/>
          <p:cNvGrpSpPr/>
          <p:nvPr/>
        </p:nvGrpSpPr>
        <p:grpSpPr>
          <a:xfrm>
            <a:off x="6648046" y="3611164"/>
            <a:ext cx="1502329" cy="837975"/>
            <a:chOff x="1588982" y="4361512"/>
            <a:chExt cx="2082198" cy="1384255"/>
          </a:xfrm>
        </p:grpSpPr>
        <p:pic>
          <p:nvPicPr>
            <p:cNvPr id="10" name="Picture 4" descr="5E7V63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8982" y="4361512"/>
              <a:ext cx="2082198" cy="1384255"/>
            </a:xfrm>
            <a:prstGeom prst="rect">
              <a:avLst/>
            </a:prstGeom>
            <a:noFill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/>
            <a:srcRect l="9697" t="33288" r="65283" b="44713"/>
            <a:stretch>
              <a:fillRect/>
            </a:stretch>
          </p:blipFill>
          <p:spPr bwMode="auto">
            <a:xfrm rot="21179531">
              <a:off x="1660948" y="4401738"/>
              <a:ext cx="582198" cy="563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ZoneTexte 13"/>
          <p:cNvSpPr txBox="1"/>
          <p:nvPr/>
        </p:nvSpPr>
        <p:spPr>
          <a:xfrm>
            <a:off x="8107324" y="3537324"/>
            <a:ext cx="738664" cy="98838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1800" b="1" dirty="0" smtClean="0"/>
              <a:t>Tunis Hospital</a:t>
            </a:r>
            <a:endParaRPr lang="en-GB" sz="1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5464" t="14473" r="8470" b="31976"/>
          <a:stretch>
            <a:fillRect/>
          </a:stretch>
        </p:blipFill>
        <p:spPr bwMode="auto">
          <a:xfrm>
            <a:off x="6705350" y="4946926"/>
            <a:ext cx="1445025" cy="83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8150375" y="4910901"/>
            <a:ext cx="738664" cy="91405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GB" dirty="0" err="1"/>
              <a:t>Gabes</a:t>
            </a:r>
            <a:r>
              <a:rPr lang="en-GB" dirty="0"/>
              <a:t> Hospital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8"/>
          <p:cNvSpPr>
            <a:spLocks noChangeArrowheads="1"/>
          </p:cNvSpPr>
          <p:nvPr/>
        </p:nvSpPr>
        <p:spPr bwMode="gray">
          <a:xfrm>
            <a:off x="3335759" y="4214818"/>
            <a:ext cx="4665265" cy="5463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4</a:t>
            </a: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Tunisie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Telecom Experience</a:t>
            </a:r>
          </a:p>
          <a:p>
            <a:pPr marL="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e-Health</a:t>
            </a: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gray">
          <a:xfrm>
            <a:off x="3612370" y="3357562"/>
            <a:ext cx="4932040" cy="5286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3. </a:t>
            </a:r>
            <a:r>
              <a:rPr lang="en-GB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e-Health standardization </a:t>
            </a:r>
          </a:p>
        </p:txBody>
      </p:sp>
      <p:sp>
        <p:nvSpPr>
          <p:cNvPr id="12" name="AutoShape 87"/>
          <p:cNvSpPr>
            <a:spLocks noChangeArrowheads="1"/>
          </p:cNvSpPr>
          <p:nvPr/>
        </p:nvSpPr>
        <p:spPr bwMode="gray">
          <a:xfrm>
            <a:off x="3530316" y="2428868"/>
            <a:ext cx="4896544" cy="5905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. 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Examples of e-Health services</a:t>
            </a:r>
          </a:p>
          <a:p>
            <a:pPr marL="514350" lvl="0" indent="-246063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&amp; applications in African countries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3000364" y="2505068"/>
            <a:ext cx="369069" cy="381000"/>
            <a:chOff x="2078" y="1680"/>
            <a:chExt cx="1615" cy="1615"/>
          </a:xfrm>
        </p:grpSpPr>
        <p:sp>
          <p:nvSpPr>
            <p:cNvPr id="1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6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8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3071802" y="3379266"/>
            <a:ext cx="369069" cy="381000"/>
            <a:chOff x="2078" y="1680"/>
            <a:chExt cx="1615" cy="1615"/>
          </a:xfrm>
        </p:grpSpPr>
        <p:sp>
          <p:nvSpPr>
            <p:cNvPr id="21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3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5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2866300" y="4237294"/>
            <a:ext cx="369069" cy="381000"/>
            <a:chOff x="2078" y="1680"/>
            <a:chExt cx="1615" cy="1615"/>
          </a:xfrm>
        </p:grpSpPr>
        <p:sp>
          <p:nvSpPr>
            <p:cNvPr id="28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9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0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2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34" name="AutoShape 87"/>
          <p:cNvSpPr>
            <a:spLocks noChangeArrowheads="1"/>
          </p:cNvSpPr>
          <p:nvPr/>
        </p:nvSpPr>
        <p:spPr bwMode="gray">
          <a:xfrm>
            <a:off x="3147974" y="1500174"/>
            <a:ext cx="4731589" cy="57624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Why do African Countries need</a:t>
            </a: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	e-Health services?</a:t>
            </a:r>
          </a:p>
        </p:txBody>
      </p:sp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2643174" y="1576374"/>
            <a:ext cx="344464" cy="381000"/>
            <a:chOff x="2078" y="1680"/>
            <a:chExt cx="1615" cy="1615"/>
          </a:xfrm>
        </p:grpSpPr>
        <p:sp>
          <p:nvSpPr>
            <p:cNvPr id="36" name="Oval 1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7" name="Oval 1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8" name="Oval 11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9" name="Oval 1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0" name="Oval 12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1" name="Oval 1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357158" y="1571612"/>
            <a:ext cx="2592288" cy="3714776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4BACC6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4BACC6">
                  <a:lumMod val="20000"/>
                  <a:lumOff val="80000"/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14348" y="292554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Agenda</a:t>
            </a:r>
            <a:endParaRPr lang="fr-FR" sz="3600" b="1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4" name="AutoShape 78"/>
          <p:cNvSpPr>
            <a:spLocks noChangeArrowheads="1"/>
          </p:cNvSpPr>
          <p:nvPr/>
        </p:nvSpPr>
        <p:spPr bwMode="gray">
          <a:xfrm>
            <a:off x="2933486" y="5097226"/>
            <a:ext cx="4665265" cy="53208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5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 &amp; </a:t>
            </a:r>
            <a:r>
              <a:rPr lang="en-GB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Recommendations</a:t>
            </a:r>
            <a:endParaRPr kumimoji="0" lang="en-GB" sz="1800" b="1" i="0" u="none" strike="noStrike" kern="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2357422" y="5072074"/>
            <a:ext cx="369069" cy="381000"/>
            <a:chOff x="2078" y="1680"/>
            <a:chExt cx="1615" cy="1615"/>
          </a:xfrm>
        </p:grpSpPr>
        <p:sp>
          <p:nvSpPr>
            <p:cNvPr id="46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8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9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0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2D05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8"/>
          <p:cNvSpPr>
            <a:spLocks noChangeArrowheads="1"/>
          </p:cNvSpPr>
          <p:nvPr/>
        </p:nvSpPr>
        <p:spPr bwMode="gray">
          <a:xfrm>
            <a:off x="3335759" y="4214818"/>
            <a:ext cx="4665265" cy="5463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4</a:t>
            </a: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Tunisie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Telecom Experience</a:t>
            </a:r>
          </a:p>
          <a:p>
            <a:pPr marL="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e-Health</a:t>
            </a: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gray">
          <a:xfrm>
            <a:off x="3612370" y="3357562"/>
            <a:ext cx="4932040" cy="5286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3. </a:t>
            </a:r>
            <a:r>
              <a:rPr lang="en-GB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e-Health standardization </a:t>
            </a:r>
          </a:p>
        </p:txBody>
      </p:sp>
      <p:sp>
        <p:nvSpPr>
          <p:cNvPr id="12" name="AutoShape 87"/>
          <p:cNvSpPr>
            <a:spLocks noChangeArrowheads="1"/>
          </p:cNvSpPr>
          <p:nvPr/>
        </p:nvSpPr>
        <p:spPr bwMode="gray">
          <a:xfrm>
            <a:off x="3530316" y="2428868"/>
            <a:ext cx="4896544" cy="5905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. 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Examples of e-Health services</a:t>
            </a:r>
          </a:p>
          <a:p>
            <a:pPr marL="514350" lvl="0" indent="-246063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&amp; applications in African countries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3000364" y="2505068"/>
            <a:ext cx="369069" cy="381000"/>
            <a:chOff x="2078" y="1680"/>
            <a:chExt cx="1615" cy="1615"/>
          </a:xfrm>
        </p:grpSpPr>
        <p:sp>
          <p:nvSpPr>
            <p:cNvPr id="1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6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8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3071802" y="3379266"/>
            <a:ext cx="369069" cy="381000"/>
            <a:chOff x="2078" y="1680"/>
            <a:chExt cx="1615" cy="1615"/>
          </a:xfrm>
        </p:grpSpPr>
        <p:sp>
          <p:nvSpPr>
            <p:cNvPr id="21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3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5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2866300" y="4237294"/>
            <a:ext cx="369069" cy="381000"/>
            <a:chOff x="2078" y="1680"/>
            <a:chExt cx="1615" cy="1615"/>
          </a:xfrm>
        </p:grpSpPr>
        <p:sp>
          <p:nvSpPr>
            <p:cNvPr id="28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9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0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2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34" name="AutoShape 87"/>
          <p:cNvSpPr>
            <a:spLocks noChangeArrowheads="1"/>
          </p:cNvSpPr>
          <p:nvPr/>
        </p:nvSpPr>
        <p:spPr bwMode="gray">
          <a:xfrm>
            <a:off x="3147974" y="1500174"/>
            <a:ext cx="4731589" cy="57624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Why do African Countries need</a:t>
            </a: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	e-Health services?</a:t>
            </a:r>
          </a:p>
        </p:txBody>
      </p:sp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2643174" y="1576374"/>
            <a:ext cx="344464" cy="381000"/>
            <a:chOff x="2078" y="1680"/>
            <a:chExt cx="1615" cy="1615"/>
          </a:xfrm>
        </p:grpSpPr>
        <p:sp>
          <p:nvSpPr>
            <p:cNvPr id="36" name="Oval 1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7" name="Oval 1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8" name="Oval 11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9" name="Oval 1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0" name="Oval 12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1" name="Oval 1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357158" y="1571612"/>
            <a:ext cx="2592288" cy="3714776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4BACC6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4BACC6">
                  <a:lumMod val="20000"/>
                  <a:lumOff val="80000"/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14348" y="292554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Agenda</a:t>
            </a:r>
            <a:endParaRPr lang="fr-FR" sz="3600" b="1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4" name="AutoShape 78"/>
          <p:cNvSpPr>
            <a:spLocks noChangeArrowheads="1"/>
          </p:cNvSpPr>
          <p:nvPr/>
        </p:nvSpPr>
        <p:spPr bwMode="gray">
          <a:xfrm>
            <a:off x="2933486" y="5097226"/>
            <a:ext cx="4665265" cy="53208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 smtClean="0">
                <a:solidFill>
                  <a:srgbClr val="C00000"/>
                </a:solidFill>
                <a:latin typeface="Arial" pitchFamily="34" charset="0"/>
              </a:rPr>
              <a:t>5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fr-FR" sz="18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Conclusion &amp; </a:t>
            </a:r>
            <a:r>
              <a:rPr lang="en-GB" sz="18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Recommendations</a:t>
            </a:r>
            <a:endParaRPr kumimoji="0" lang="en-GB" sz="1800" b="1" i="0" u="none" strike="noStrike" kern="0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2357422" y="5072074"/>
            <a:ext cx="369069" cy="381000"/>
            <a:chOff x="2078" y="1680"/>
            <a:chExt cx="1615" cy="1615"/>
          </a:xfrm>
        </p:grpSpPr>
        <p:sp>
          <p:nvSpPr>
            <p:cNvPr id="46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8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9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0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2D05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kern="0" dirty="0">
                <a:solidFill>
                  <a:srgbClr val="558ED5"/>
                </a:solidFill>
              </a:rPr>
              <a:t>The use of ICT in health care brings many advantages especially to individuals, health care providers and governments, </a:t>
            </a:r>
            <a:r>
              <a:rPr lang="en-US" sz="2400" b="1" kern="0" dirty="0">
                <a:solidFill>
                  <a:srgbClr val="558ED5"/>
                </a:solidFill>
              </a:rPr>
              <a:t>allowing higher quality, safer, more equitable and more efficient health care system </a:t>
            </a:r>
            <a:r>
              <a:rPr lang="en-US" sz="2400" kern="0" dirty="0">
                <a:solidFill>
                  <a:srgbClr val="558ED5"/>
                </a:solidFill>
              </a:rPr>
              <a:t>and </a:t>
            </a:r>
            <a:r>
              <a:rPr lang="en-US" sz="2400" b="1" kern="0" dirty="0">
                <a:solidFill>
                  <a:srgbClr val="558ED5"/>
                </a:solidFill>
              </a:rPr>
              <a:t>helping African countries find solutions  to their health care issues </a:t>
            </a:r>
            <a:r>
              <a:rPr lang="en-US" sz="2400" kern="0" dirty="0">
                <a:solidFill>
                  <a:srgbClr val="558ED5"/>
                </a:solidFill>
              </a:rPr>
              <a:t>(high child and maternal mortality, wide spread of diseases, difficult access to health care institutions,…</a:t>
            </a:r>
            <a:r>
              <a:rPr lang="en-US" sz="2400" kern="0" dirty="0" smtClean="0">
                <a:solidFill>
                  <a:srgbClr val="558ED5"/>
                </a:solidFill>
              </a:rPr>
              <a:t>)</a:t>
            </a:r>
            <a:endParaRPr lang="en-US" sz="2400" b="1" kern="0" dirty="0">
              <a:solidFill>
                <a:srgbClr val="558ED5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7515" y="4727493"/>
            <a:ext cx="174741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kern="0" dirty="0">
                <a:solidFill>
                  <a:srgbClr val="558ED5"/>
                </a:solidFill>
              </a:rPr>
              <a:t>The critical health care situation in African Countries urges national and international organizations and governments to intervene and invest in </a:t>
            </a:r>
            <a:r>
              <a:rPr lang="en-US" sz="2400" b="1" kern="0" dirty="0">
                <a:solidFill>
                  <a:srgbClr val="558ED5"/>
                </a:solidFill>
              </a:rPr>
              <a:t>the development of innovative services and applications that aims to solve, even partially, the main health issues in these countries</a:t>
            </a:r>
            <a:endParaRPr lang="en-US" sz="2400" kern="0" dirty="0">
              <a:solidFill>
                <a:srgbClr val="558ED5"/>
              </a:solidFill>
            </a:endParaRPr>
          </a:p>
          <a:p>
            <a:endParaRPr lang="fr-FR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7515" y="4727493"/>
            <a:ext cx="174741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buSzPct val="100000"/>
              <a:defRPr/>
            </a:pPr>
            <a:r>
              <a:rPr lang="en-US" sz="2400" kern="0" dirty="0">
                <a:solidFill>
                  <a:srgbClr val="558ED5"/>
                </a:solidFill>
              </a:rPr>
              <a:t>In order to ensure more interoperability among Health care systems and reduce technology costs, </a:t>
            </a:r>
            <a:r>
              <a:rPr lang="en-US" sz="2400" b="1" kern="0" dirty="0">
                <a:solidFill>
                  <a:srgbClr val="558ED5"/>
                </a:solidFill>
              </a:rPr>
              <a:t>many international organization have paid an important attention to e-Health standardization </a:t>
            </a:r>
            <a:r>
              <a:rPr lang="en-US" sz="2400" kern="0" dirty="0">
                <a:solidFill>
                  <a:srgbClr val="558ED5"/>
                </a:solidFill>
              </a:rPr>
              <a:t>and launched some initiatives</a:t>
            </a:r>
          </a:p>
          <a:p>
            <a:pPr fontAlgn="base">
              <a:spcAft>
                <a:spcPct val="0"/>
              </a:spcAft>
              <a:buSzPct val="100000"/>
              <a:defRPr/>
            </a:pPr>
            <a:r>
              <a:rPr lang="en-US" sz="2400" kern="0" dirty="0">
                <a:solidFill>
                  <a:srgbClr val="558ED5"/>
                </a:solidFill>
              </a:rPr>
              <a:t>Among these organizations, </a:t>
            </a:r>
            <a:r>
              <a:rPr lang="en-US" sz="2400" b="1" kern="0" dirty="0">
                <a:solidFill>
                  <a:srgbClr val="558ED5"/>
                </a:solidFill>
              </a:rPr>
              <a:t>ITU is accomplishing several activities in the e-Health field</a:t>
            </a:r>
            <a:r>
              <a:rPr lang="en-US" sz="2400" kern="0" dirty="0">
                <a:solidFill>
                  <a:srgbClr val="558ED5"/>
                </a:solidFill>
              </a:rPr>
              <a:t>, and that, mainly through its Study Groups and Focus </a:t>
            </a:r>
            <a:r>
              <a:rPr lang="en-US" sz="2400" kern="0" dirty="0" smtClean="0">
                <a:solidFill>
                  <a:srgbClr val="558ED5"/>
                </a:solidFill>
              </a:rPr>
              <a:t>Groups</a:t>
            </a:r>
            <a:endParaRPr lang="en-US" sz="2400" kern="0" dirty="0">
              <a:solidFill>
                <a:srgbClr val="558ED5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2270" y="4866505"/>
            <a:ext cx="241249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kern="0" dirty="0" err="1">
                <a:solidFill>
                  <a:srgbClr val="558ED5"/>
                </a:solidFill>
              </a:rPr>
              <a:t>Tunisie</a:t>
            </a:r>
            <a:r>
              <a:rPr lang="en-US" sz="2400" kern="0" dirty="0">
                <a:solidFill>
                  <a:srgbClr val="558ED5"/>
                </a:solidFill>
              </a:rPr>
              <a:t> Telecom, as an incumbent operator, is concerned with proposing services for social purposes and </a:t>
            </a:r>
            <a:r>
              <a:rPr lang="en-US" sz="2400" b="1" kern="0" dirty="0">
                <a:solidFill>
                  <a:srgbClr val="558ED5"/>
                </a:solidFill>
              </a:rPr>
              <a:t>it is providing </a:t>
            </a:r>
            <a:r>
              <a:rPr lang="en-GB" sz="2400" b="1" kern="0" dirty="0">
                <a:solidFill>
                  <a:srgbClr val="558ED5"/>
                </a:solidFill>
              </a:rPr>
              <a:t>currently, through </a:t>
            </a:r>
            <a:r>
              <a:rPr lang="en-US" sz="2400" b="1" kern="0" dirty="0">
                <a:solidFill>
                  <a:srgbClr val="558ED5"/>
                </a:solidFill>
              </a:rPr>
              <a:t>its</a:t>
            </a:r>
            <a:r>
              <a:rPr lang="en-US" sz="2400" kern="0" dirty="0">
                <a:solidFill>
                  <a:srgbClr val="558ED5"/>
                </a:solidFill>
              </a:rPr>
              <a:t> </a:t>
            </a:r>
            <a:r>
              <a:rPr lang="en-GB" sz="2400" b="1" kern="0" dirty="0">
                <a:solidFill>
                  <a:srgbClr val="558ED5"/>
                </a:solidFill>
              </a:rPr>
              <a:t>mega e-Health project for the Ministry of Health, a high available, secured and reliable infrastructure platform enabling many e-Health services </a:t>
            </a:r>
            <a:r>
              <a:rPr lang="en-GB" sz="2400" kern="0" dirty="0">
                <a:solidFill>
                  <a:srgbClr val="558ED5"/>
                </a:solidFill>
              </a:rPr>
              <a:t>such as: </a:t>
            </a:r>
            <a:r>
              <a:rPr lang="en-GB" sz="2400" kern="0" dirty="0" err="1">
                <a:solidFill>
                  <a:srgbClr val="558ED5"/>
                </a:solidFill>
              </a:rPr>
              <a:t>teleconsultation</a:t>
            </a:r>
            <a:r>
              <a:rPr lang="en-GB" sz="2400" kern="0" dirty="0">
                <a:solidFill>
                  <a:srgbClr val="558ED5"/>
                </a:solidFill>
              </a:rPr>
              <a:t>, </a:t>
            </a:r>
            <a:r>
              <a:rPr lang="en-GB" sz="2400" kern="0" dirty="0" err="1">
                <a:solidFill>
                  <a:srgbClr val="558ED5"/>
                </a:solidFill>
              </a:rPr>
              <a:t>telediagnosis</a:t>
            </a:r>
            <a:r>
              <a:rPr lang="en-GB" sz="2400" kern="0" dirty="0">
                <a:solidFill>
                  <a:srgbClr val="558ED5"/>
                </a:solidFill>
              </a:rPr>
              <a:t>, </a:t>
            </a:r>
            <a:r>
              <a:rPr lang="en-GB" sz="2400" kern="0" dirty="0" err="1">
                <a:solidFill>
                  <a:srgbClr val="558ED5"/>
                </a:solidFill>
              </a:rPr>
              <a:t>telepathology</a:t>
            </a:r>
            <a:r>
              <a:rPr lang="en-GB" sz="2400" kern="0" dirty="0">
                <a:solidFill>
                  <a:srgbClr val="558ED5"/>
                </a:solidFill>
              </a:rPr>
              <a:t>, </a:t>
            </a:r>
            <a:r>
              <a:rPr lang="en-GB" sz="2400" kern="0" dirty="0" err="1">
                <a:solidFill>
                  <a:srgbClr val="558ED5"/>
                </a:solidFill>
              </a:rPr>
              <a:t>teleradiology</a:t>
            </a:r>
            <a:r>
              <a:rPr lang="en-GB" sz="2400" kern="0" dirty="0">
                <a:solidFill>
                  <a:srgbClr val="558ED5"/>
                </a:solidFill>
              </a:rPr>
              <a:t>, Videoconferencing, </a:t>
            </a:r>
            <a:r>
              <a:rPr lang="en-GB" sz="2400" kern="0" dirty="0" err="1">
                <a:solidFill>
                  <a:srgbClr val="558ED5"/>
                </a:solidFill>
              </a:rPr>
              <a:t>telepresence</a:t>
            </a:r>
            <a:r>
              <a:rPr lang="en-GB" sz="2400" kern="0" dirty="0">
                <a:solidFill>
                  <a:srgbClr val="558ED5"/>
                </a:solidFill>
              </a:rPr>
              <a:t>, etc. </a:t>
            </a:r>
          </a:p>
          <a:p>
            <a:endParaRPr lang="fr-FR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2270" y="4866505"/>
            <a:ext cx="241249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buSzPct val="100000"/>
              <a:defRPr/>
            </a:pPr>
            <a:r>
              <a:rPr lang="en-US" sz="2400" b="1" dirty="0"/>
              <a:t>African countries should take advantage from the mobile telecommunications potential and focus more on the development of mobile health care applications since they are more accessible</a:t>
            </a:r>
          </a:p>
          <a:p>
            <a:pPr fontAlgn="base">
              <a:spcAft>
                <a:spcPct val="0"/>
              </a:spcAft>
              <a:buSzPct val="100000"/>
              <a:defRPr/>
            </a:pPr>
            <a:r>
              <a:rPr lang="en-US" sz="2400" b="1" kern="0" dirty="0"/>
              <a:t>Government in African countries should plan efficient strategies to promote e-Health </a:t>
            </a:r>
            <a:r>
              <a:rPr lang="en-US" sz="2400" kern="0" dirty="0"/>
              <a:t>and encourage industrials, service providers and suppliers to invest in the development of this field </a:t>
            </a:r>
          </a:p>
          <a:p>
            <a:endParaRPr lang="fr-FR" sz="2400" dirty="0"/>
          </a:p>
        </p:txBody>
      </p:sp>
      <p:pic>
        <p:nvPicPr>
          <p:cNvPr id="4" name="Picture 2" descr="https://encrypted-tbn0.gstatic.com/images?q=tbn:ANd9GcRf-4ow6_Y3IcdnPzpiOCohRhEn1Opf7opyn8TKTq5EXVFe_dF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313" y="4870998"/>
            <a:ext cx="1401558" cy="92866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buSzPct val="100000"/>
              <a:defRPr/>
            </a:pPr>
            <a:r>
              <a:rPr lang="en-US" sz="2400" kern="0" dirty="0"/>
              <a:t>Telecom Operators should catch the opportunities of innovative services offered in the e-Health field and </a:t>
            </a:r>
            <a:r>
              <a:rPr lang="en-US" sz="2400" b="1" kern="0" dirty="0"/>
              <a:t>find the most effective and convenient business models for e-Health services providing</a:t>
            </a:r>
          </a:p>
          <a:p>
            <a:pPr fontAlgn="base">
              <a:spcAft>
                <a:spcPct val="0"/>
              </a:spcAft>
              <a:buSzPct val="100000"/>
              <a:defRPr/>
            </a:pPr>
            <a:r>
              <a:rPr lang="en-GB" sz="2400" dirty="0"/>
              <a:t>In order to make the standardization initiatives more effective, </a:t>
            </a:r>
            <a:r>
              <a:rPr lang="en-GB" sz="2400" b="1" dirty="0"/>
              <a:t>a collaborative work between national and international organizations, local authorities and regulators should be established </a:t>
            </a:r>
            <a:r>
              <a:rPr lang="en-GB" sz="2400" dirty="0"/>
              <a:t>in addition to a strong willing from the health practitioners to adopt the new e-Health </a:t>
            </a:r>
            <a:r>
              <a:rPr lang="fr-FR" sz="2400" dirty="0" smtClean="0"/>
              <a:t>technologies</a:t>
            </a:r>
            <a:endParaRPr lang="fr-FR" sz="2400" dirty="0"/>
          </a:p>
          <a:p>
            <a:endParaRPr lang="fr-F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e-Health Advantages</a:t>
            </a:r>
            <a:br>
              <a:rPr lang="en-GB" dirty="0"/>
            </a:br>
            <a:r>
              <a:rPr lang="en-GB" sz="2200" b="0" i="1" dirty="0"/>
              <a:t>for health care stakeholders </a:t>
            </a:r>
            <a:endParaRPr lang="fr-FR" sz="2200" dirty="0"/>
          </a:p>
        </p:txBody>
      </p:sp>
      <p:sp>
        <p:nvSpPr>
          <p:cNvPr id="5" name="Rectangle 4"/>
          <p:cNvSpPr/>
          <p:nvPr/>
        </p:nvSpPr>
        <p:spPr>
          <a:xfrm>
            <a:off x="391356" y="5658378"/>
            <a:ext cx="8028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 :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Socio-Economic Impact of Mobile Health, April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6346" y="2595685"/>
            <a:ext cx="2071702" cy="571504"/>
          </a:xfrm>
          <a:prstGeom prst="rect">
            <a:avLst/>
          </a:prstGeom>
          <a:solidFill>
            <a:srgbClr val="4F81BD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Governments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0330" y="2595685"/>
            <a:ext cx="2143140" cy="571504"/>
          </a:xfrm>
          <a:prstGeom prst="rect">
            <a:avLst/>
          </a:prstGeom>
          <a:solidFill>
            <a:srgbClr val="9BBB59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Healthcare Providers and suppliers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0924" y="2595685"/>
            <a:ext cx="1928794" cy="571504"/>
          </a:xfrm>
          <a:prstGeom prst="rect">
            <a:avLst/>
          </a:prstGeom>
          <a:solidFill>
            <a:srgbClr val="8064A2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NGOs/IGOs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3370" y="3167189"/>
            <a:ext cx="8229600" cy="257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kumimoji="0" lang="en-GB" sz="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Arial"/>
              <a:buChar char="•"/>
              <a:tabLst/>
              <a:defRPr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Enhanced personal health and life quality</a:t>
            </a:r>
          </a:p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Improved access to healthcare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services/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providers</a:t>
            </a:r>
          </a:p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Less waiting time</a:t>
            </a:r>
          </a:p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More autonomy in health management</a:t>
            </a:r>
          </a:p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Tx/>
              <a:buBlip>
                <a:blip r:embed="rId2"/>
              </a:buBlip>
              <a:tabLst/>
              <a:defRPr/>
            </a:pPr>
            <a:endParaRPr kumimoji="0" lang="fr-FR" sz="8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796825"/>
            <a:ext cx="8219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buSzPct val="75000"/>
            </a:pPr>
            <a:r>
              <a:rPr lang="en-US" sz="2000" b="1" kern="0" dirty="0" smtClean="0">
                <a:solidFill>
                  <a:srgbClr val="800000"/>
                </a:solidFill>
                <a:latin typeface="Verdana"/>
              </a:rPr>
              <a:t>e-Health services have positive impacts</a:t>
            </a:r>
          </a:p>
          <a:p>
            <a:pPr lvl="0" algn="ctr">
              <a:spcBef>
                <a:spcPts val="0"/>
              </a:spcBef>
              <a:buSzPct val="75000"/>
            </a:pPr>
            <a:r>
              <a:rPr lang="en-US" sz="2000" b="1" kern="0" dirty="0" smtClean="0">
                <a:solidFill>
                  <a:srgbClr val="800000"/>
                </a:solidFill>
                <a:latin typeface="Verdana"/>
              </a:rPr>
              <a:t>on many health care stakeholders   </a:t>
            </a:r>
          </a:p>
        </p:txBody>
      </p:sp>
      <p:pic>
        <p:nvPicPr>
          <p:cNvPr id="11" name="Picture 2" descr="https://www.openplacement.com/community/wp-content/uploads/2013/06/PatientsCareGiv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423" y="4301945"/>
            <a:ext cx="2057033" cy="159991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14314" y="2595685"/>
            <a:ext cx="2143140" cy="571504"/>
          </a:xfrm>
          <a:prstGeom prst="rect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Individuals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5</a:t>
            </a:fld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478519"/>
            <a:ext cx="9144000" cy="1121931"/>
          </a:xfrm>
          <a:solidFill>
            <a:srgbClr val="EAE5EF"/>
          </a:solidFill>
        </p:spPr>
        <p:txBody>
          <a:bodyPr/>
          <a:lstStyle/>
          <a:p>
            <a:r>
              <a:rPr lang="en-US" dirty="0" smtClean="0"/>
              <a:t>Thank you for your Attention</a:t>
            </a:r>
          </a:p>
        </p:txBody>
      </p:sp>
      <p:sp>
        <p:nvSpPr>
          <p:cNvPr id="10246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0247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0248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0249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0250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altLang="en-US"/>
          </a:p>
        </p:txBody>
      </p:sp>
      <p:pic>
        <p:nvPicPr>
          <p:cNvPr id="10252" name="Imag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0340" y="6192065"/>
            <a:ext cx="10255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5715016"/>
            <a:ext cx="142876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457200" y="485522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800" smtClean="0"/>
              <a:t>3</a:t>
            </a:r>
            <a:r>
              <a:rPr lang="en-US" sz="2800" baseline="30000" smtClean="0"/>
              <a:t>rd</a:t>
            </a:r>
            <a:r>
              <a:rPr lang="en-US" sz="2800" smtClean="0"/>
              <a:t> SG13 Regional Workshop for Africa on “ITU-T Standardization Challenges for Developing Countries Working for a Connected Africa” </a:t>
            </a:r>
            <a:br>
              <a:rPr lang="en-US" sz="2800" smtClean="0"/>
            </a:br>
            <a:r>
              <a:rPr lang="en-US" sz="2400" smtClean="0"/>
              <a:t>(Livingstone, Zambia, 23-24 February 2015)</a:t>
            </a:r>
            <a:endParaRPr lang="en-US" sz="2400" dirty="0"/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457200" y="4150075"/>
            <a:ext cx="8229600" cy="1893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800" b="1" dirty="0" err="1" smtClean="0"/>
              <a:t>Dr.</a:t>
            </a:r>
            <a:r>
              <a:rPr lang="en-GB" sz="12800" b="1" dirty="0" smtClean="0"/>
              <a:t> Rim </a:t>
            </a:r>
            <a:r>
              <a:rPr lang="en-GB" sz="12800" b="1" dirty="0" err="1" smtClean="0"/>
              <a:t>Belhassine-Cherif</a:t>
            </a:r>
            <a:endParaRPr lang="en-GB" sz="12800" b="1" dirty="0" smtClean="0"/>
          </a:p>
          <a:p>
            <a:r>
              <a:rPr lang="en-US" sz="9600" b="1" dirty="0" smtClean="0"/>
              <a:t>Products and Services Executive Director</a:t>
            </a:r>
            <a:r>
              <a:rPr lang="fr-FR" sz="9600" b="1" dirty="0" smtClean="0"/>
              <a:t>, Tunisie Telecom</a:t>
            </a:r>
          </a:p>
          <a:p>
            <a:r>
              <a:rPr lang="fr-FR" sz="8000" b="1" dirty="0" smtClean="0"/>
              <a:t>SG13 Vice-chair, SG13 RG-AFR Vice-chair, FG Innovation Vice-chair</a:t>
            </a:r>
          </a:p>
          <a:p>
            <a:r>
              <a:rPr lang="fr-FR" sz="8000" b="1" dirty="0" smtClean="0"/>
              <a:t>r</a:t>
            </a:r>
            <a:r>
              <a:rPr lang="en-GB" sz="8000" b="1" dirty="0" err="1" smtClean="0"/>
              <a:t>im.belhassine-cherif@tunisietelecom.tn</a:t>
            </a:r>
            <a:endParaRPr lang="en-US" sz="8000" b="1" dirty="0" smtClean="0"/>
          </a:p>
          <a:p>
            <a:endParaRPr lang="en-US" sz="12800" b="1" dirty="0" smtClean="0"/>
          </a:p>
          <a:p>
            <a:endParaRPr lang="en-US" sz="16000" b="1" i="1" dirty="0" smtClean="0"/>
          </a:p>
          <a:p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e-Health Advantages</a:t>
            </a:r>
            <a:br>
              <a:rPr lang="en-GB" dirty="0"/>
            </a:br>
            <a:r>
              <a:rPr lang="en-GB" sz="2200" b="0" i="1" dirty="0"/>
              <a:t>for health care stakeholders </a:t>
            </a:r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389458" y="5658378"/>
            <a:ext cx="8028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 :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Socio-Economic Impact of Mobile Health, April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9458" y="2577001"/>
            <a:ext cx="8683136" cy="301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Better service providing quality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Improved health care efficiency and accuracy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Reduced need for Health care workforce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Updated data and knowledge sharing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Reduced costs per patient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6346" y="1880334"/>
            <a:ext cx="2071702" cy="571504"/>
          </a:xfrm>
          <a:prstGeom prst="rect">
            <a:avLst/>
          </a:prstGeom>
          <a:solidFill>
            <a:srgbClr val="4F81BD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Governments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0330" y="1880334"/>
            <a:ext cx="2143140" cy="571504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GB" sz="1400" kern="0" dirty="0">
                <a:solidFill>
                  <a:sysClr val="window" lastClr="FFFFFF"/>
                </a:solidFill>
                <a:latin typeface="Verdana" pitchFamily="34" charset="0"/>
              </a:rPr>
              <a:t>Healthcare Providers and suppliers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0924" y="1880334"/>
            <a:ext cx="1928794" cy="571504"/>
          </a:xfrm>
          <a:prstGeom prst="rect">
            <a:avLst/>
          </a:prstGeom>
          <a:solidFill>
            <a:srgbClr val="8064A2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NGOs/IGOs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314" y="1880334"/>
            <a:ext cx="2143140" cy="571504"/>
          </a:xfrm>
          <a:prstGeom prst="rect">
            <a:avLst/>
          </a:prstGeom>
          <a:solidFill>
            <a:srgbClr val="C0504D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GB" kern="0" dirty="0">
                <a:solidFill>
                  <a:sysClr val="window" lastClr="FFFFFF"/>
                </a:solidFill>
                <a:latin typeface="Verdana" pitchFamily="34" charset="0"/>
              </a:rPr>
              <a:t>Individuals</a:t>
            </a:r>
          </a:p>
        </p:txBody>
      </p:sp>
      <p:pic>
        <p:nvPicPr>
          <p:cNvPr id="10" name="Picture 2" descr="http://ec.europa.eu/digital-agenda/sites/digital-agenda/files/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5110" y="4301945"/>
            <a:ext cx="2061346" cy="1589629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6</a:t>
            </a:fld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e-Health Advantages</a:t>
            </a:r>
            <a:br>
              <a:rPr lang="en-GB" dirty="0"/>
            </a:br>
            <a:r>
              <a:rPr lang="en-GB" sz="2200" b="0" i="1" dirty="0"/>
              <a:t>for health care stakeholders </a:t>
            </a:r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389458" y="5658378"/>
            <a:ext cx="8028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 :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Socio-Economic Impact of Mobile Health, April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9458" y="2577001"/>
            <a:ext cx="8683136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Help to reach MDG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Ensure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regional equity in healthcare services providing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Reduce health care cost per capita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Reduce pollution and energy consumption (minimize patient transport,…)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Healthier workforce </a:t>
            </a:r>
            <a:r>
              <a:rPr lang="en-US" sz="2400" dirty="0">
                <a:solidFill>
                  <a:srgbClr val="800000"/>
                </a:solidFill>
                <a:sym typeface="Wingdings" pitchFamily="2" charset="2"/>
              </a:rPr>
              <a:t>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increase productivity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Citizens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satisfaction …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Arial"/>
              <a:buChar char="•"/>
              <a:tabLst/>
              <a:defRPr/>
            </a:pP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6346" y="1880334"/>
            <a:ext cx="2071702" cy="571504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GB" kern="0" dirty="0">
                <a:solidFill>
                  <a:sysClr val="window" lastClr="FFFFFF"/>
                </a:solidFill>
                <a:latin typeface="Verdana" pitchFamily="34" charset="0"/>
              </a:rPr>
              <a:t>Governments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0330" y="1880334"/>
            <a:ext cx="2143140" cy="571504"/>
          </a:xfrm>
          <a:prstGeom prst="rect">
            <a:avLst/>
          </a:prstGeom>
          <a:solidFill>
            <a:srgbClr val="9BBB59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GB" sz="1400" kern="0" dirty="0">
                <a:solidFill>
                  <a:sysClr val="window" lastClr="FFFFFF"/>
                </a:solidFill>
                <a:latin typeface="Verdana" pitchFamily="34" charset="0"/>
              </a:rPr>
              <a:t>Healthcare Providers and suppliers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0924" y="1880334"/>
            <a:ext cx="1928794" cy="571504"/>
          </a:xfrm>
          <a:prstGeom prst="rect">
            <a:avLst/>
          </a:prstGeom>
          <a:solidFill>
            <a:srgbClr val="8064A2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NGOs/IGOs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314" y="1880334"/>
            <a:ext cx="2143140" cy="571504"/>
          </a:xfrm>
          <a:prstGeom prst="rect">
            <a:avLst/>
          </a:prstGeom>
          <a:solidFill>
            <a:srgbClr val="C0504D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GB" kern="0" dirty="0">
                <a:solidFill>
                  <a:sysClr val="window" lastClr="FFFFFF"/>
                </a:solidFill>
                <a:latin typeface="Verdana" pitchFamily="34" charset="0"/>
              </a:rPr>
              <a:t>Individuals</a:t>
            </a:r>
          </a:p>
        </p:txBody>
      </p:sp>
      <p:pic>
        <p:nvPicPr>
          <p:cNvPr id="10" name="Picture 2" descr="IMPROVE MATERNAL HEAL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0317" y="5122743"/>
            <a:ext cx="983854" cy="655902"/>
          </a:xfrm>
          <a:prstGeom prst="rect">
            <a:avLst/>
          </a:prstGeom>
          <a:noFill/>
        </p:spPr>
      </p:pic>
      <p:pic>
        <p:nvPicPr>
          <p:cNvPr id="11" name="Picture 4" descr="REDUCE CHILD MORTAL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2244" y="4437643"/>
            <a:ext cx="983854" cy="655902"/>
          </a:xfrm>
          <a:prstGeom prst="rect">
            <a:avLst/>
          </a:prstGeom>
          <a:noFill/>
        </p:spPr>
      </p:pic>
      <p:pic>
        <p:nvPicPr>
          <p:cNvPr id="12" name="Picture 6" descr="COMBAT HIV/AIDS, MALARIA AND OTHER DISEAS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4171" y="5122743"/>
            <a:ext cx="983854" cy="660324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7</a:t>
            </a:fld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e-Health Advantages</a:t>
            </a:r>
            <a:br>
              <a:rPr lang="en-GB" dirty="0"/>
            </a:br>
            <a:r>
              <a:rPr lang="en-GB" sz="2200" b="0" i="1" dirty="0"/>
              <a:t>for health care </a:t>
            </a:r>
            <a:r>
              <a:rPr lang="en-GB" sz="2200" b="0" i="1" dirty="0" smtClean="0"/>
              <a:t>stakeholders</a:t>
            </a:r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389458" y="5658378"/>
            <a:ext cx="8028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 :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Socio-Economic Impact of Mobile Health, April 2012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9458" y="2577001"/>
            <a:ext cx="86831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Provide healthcare institutions with necessary infrastructure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Increase the reach of Health care services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Enhance data collection and sharing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Make healthcare more affordable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Better promote own health agenda/targets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Font typeface="Arial"/>
              <a:buChar char="•"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6346" y="1880334"/>
            <a:ext cx="2071702" cy="571504"/>
          </a:xfrm>
          <a:prstGeom prst="rect">
            <a:avLst/>
          </a:prstGeom>
          <a:solidFill>
            <a:srgbClr val="4F81BD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GB" kern="0" dirty="0">
                <a:solidFill>
                  <a:sysClr val="window" lastClr="FFFFFF"/>
                </a:solidFill>
                <a:latin typeface="Verdana" pitchFamily="34" charset="0"/>
              </a:rPr>
              <a:t>Governments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0330" y="1880334"/>
            <a:ext cx="2143140" cy="571504"/>
          </a:xfrm>
          <a:prstGeom prst="rect">
            <a:avLst/>
          </a:prstGeom>
          <a:solidFill>
            <a:srgbClr val="9BBB59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GB" sz="1400" kern="0" dirty="0">
                <a:solidFill>
                  <a:sysClr val="window" lastClr="FFFFFF"/>
                </a:solidFill>
                <a:latin typeface="Verdana" pitchFamily="34" charset="0"/>
              </a:rPr>
              <a:t>Healthcare Providers and suppliers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0924" y="1880334"/>
            <a:ext cx="1928794" cy="571504"/>
          </a:xfrm>
          <a:prstGeom prst="rect">
            <a:avLst/>
          </a:prstGeom>
          <a:solidFill>
            <a:srgbClr val="8064A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GB" kern="0" dirty="0">
                <a:solidFill>
                  <a:sysClr val="window" lastClr="FFFFFF"/>
                </a:solidFill>
                <a:latin typeface="Verdana" pitchFamily="34" charset="0"/>
              </a:rPr>
              <a:t>NGOs/IGOs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314" y="1880334"/>
            <a:ext cx="2143140" cy="571504"/>
          </a:xfrm>
          <a:prstGeom prst="rect">
            <a:avLst/>
          </a:prstGeom>
          <a:solidFill>
            <a:srgbClr val="C0504D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en-GB" kern="0" dirty="0">
                <a:solidFill>
                  <a:sysClr val="window" lastClr="FFFFFF"/>
                </a:solidFill>
                <a:latin typeface="Verdana" pitchFamily="34" charset="0"/>
              </a:rPr>
              <a:t>Individuals</a:t>
            </a:r>
          </a:p>
        </p:txBody>
      </p:sp>
      <p:pic>
        <p:nvPicPr>
          <p:cNvPr id="10" name="Picture 6" descr="http://t3.gstatic.com/images?q=tbn:ANd9GcQoMwzdXMNYb9_8q_zaBr3Yvt-7M6l37it4fu1ZxZUgoehmt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9440" y="4969361"/>
            <a:ext cx="2736311" cy="555868"/>
          </a:xfrm>
          <a:prstGeom prst="rect">
            <a:avLst/>
          </a:prstGeom>
          <a:noFill/>
        </p:spPr>
      </p:pic>
      <p:pic>
        <p:nvPicPr>
          <p:cNvPr id="11" name="Picture 2" descr="Save the Children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8868" y="3083881"/>
            <a:ext cx="2428892" cy="642942"/>
          </a:xfrm>
          <a:prstGeom prst="rect">
            <a:avLst/>
          </a:prstGeom>
          <a:noFill/>
        </p:spPr>
      </p:pic>
      <p:pic>
        <p:nvPicPr>
          <p:cNvPr id="12" name="Picture 8" descr="http://t0.gstatic.com/images?q=tbn:ANd9GcTXJdJsGdnPwReoixJThA_GEKb2EjyCaAduBtpFqv-TF6e_ixmzZ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0705" y="3886998"/>
            <a:ext cx="2435046" cy="71438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8</a:t>
            </a:fld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8285909" y="83150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78"/>
          <p:cNvSpPr>
            <a:spLocks noChangeArrowheads="1"/>
          </p:cNvSpPr>
          <p:nvPr/>
        </p:nvSpPr>
        <p:spPr bwMode="gray">
          <a:xfrm>
            <a:off x="3335759" y="4214818"/>
            <a:ext cx="4665265" cy="5463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4</a:t>
            </a: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Tunisie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Telecom Experience</a:t>
            </a:r>
          </a:p>
          <a:p>
            <a:pPr marL="355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e-Health</a:t>
            </a:r>
          </a:p>
        </p:txBody>
      </p:sp>
      <p:sp>
        <p:nvSpPr>
          <p:cNvPr id="11" name="AutoShape 81"/>
          <p:cNvSpPr>
            <a:spLocks noChangeArrowheads="1"/>
          </p:cNvSpPr>
          <p:nvPr/>
        </p:nvSpPr>
        <p:spPr bwMode="gray">
          <a:xfrm>
            <a:off x="3612370" y="3357562"/>
            <a:ext cx="4932040" cy="5286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3. </a:t>
            </a:r>
            <a:r>
              <a:rPr lang="en-GB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e-Health standardization </a:t>
            </a:r>
          </a:p>
        </p:txBody>
      </p:sp>
      <p:sp>
        <p:nvSpPr>
          <p:cNvPr id="12" name="AutoShape 87"/>
          <p:cNvSpPr>
            <a:spLocks noChangeArrowheads="1"/>
          </p:cNvSpPr>
          <p:nvPr/>
        </p:nvSpPr>
        <p:spPr bwMode="gray">
          <a:xfrm>
            <a:off x="3530316" y="2428868"/>
            <a:ext cx="4896544" cy="59053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</a:pPr>
            <a:r>
              <a:rPr kumimoji="0" lang="fr-FR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fr-FR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. </a:t>
            </a: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Examples of e-Health services</a:t>
            </a:r>
          </a:p>
          <a:p>
            <a:pPr marL="514350" lvl="0" indent="-246063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&amp; applications in African countries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3000364" y="2505068"/>
            <a:ext cx="369069" cy="381000"/>
            <a:chOff x="2078" y="1680"/>
            <a:chExt cx="1615" cy="1615"/>
          </a:xfrm>
        </p:grpSpPr>
        <p:sp>
          <p:nvSpPr>
            <p:cNvPr id="1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6" name="Oval 9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8" name="Oval 9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3071802" y="3379266"/>
            <a:ext cx="369069" cy="381000"/>
            <a:chOff x="2078" y="1680"/>
            <a:chExt cx="1615" cy="1615"/>
          </a:xfrm>
        </p:grpSpPr>
        <p:sp>
          <p:nvSpPr>
            <p:cNvPr id="21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3" name="Oval 10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5" name="Oval 10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6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2866300" y="4237294"/>
            <a:ext cx="369069" cy="381000"/>
            <a:chOff x="2078" y="1680"/>
            <a:chExt cx="1615" cy="1615"/>
          </a:xfrm>
        </p:grpSpPr>
        <p:sp>
          <p:nvSpPr>
            <p:cNvPr id="28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9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0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1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2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3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34" name="AutoShape 87"/>
          <p:cNvSpPr>
            <a:spLocks noChangeArrowheads="1"/>
          </p:cNvSpPr>
          <p:nvPr/>
        </p:nvSpPr>
        <p:spPr bwMode="gray">
          <a:xfrm>
            <a:off x="3147974" y="1500174"/>
            <a:ext cx="4731589" cy="57624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68288" lvl="0" indent="-268288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Why do African Countries need</a:t>
            </a:r>
          </a:p>
          <a:p>
            <a:pPr marL="268288" lvl="0" indent="-268288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	e-Health services?</a:t>
            </a:r>
          </a:p>
        </p:txBody>
      </p:sp>
      <p:grpSp>
        <p:nvGrpSpPr>
          <p:cNvPr id="7" name="Group 116"/>
          <p:cNvGrpSpPr>
            <a:grpSpLocks/>
          </p:cNvGrpSpPr>
          <p:nvPr/>
        </p:nvGrpSpPr>
        <p:grpSpPr bwMode="auto">
          <a:xfrm>
            <a:off x="2643174" y="1576374"/>
            <a:ext cx="344464" cy="381000"/>
            <a:chOff x="2078" y="1680"/>
            <a:chExt cx="1615" cy="1615"/>
          </a:xfrm>
        </p:grpSpPr>
        <p:sp>
          <p:nvSpPr>
            <p:cNvPr id="36" name="Oval 1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7" name="Oval 1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8" name="Oval 119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9" name="Oval 1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0" name="Oval 121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1" name="Oval 1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357158" y="1571612"/>
            <a:ext cx="2592288" cy="3714776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4BACC6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4BACC6">
                  <a:lumMod val="20000"/>
                  <a:lumOff val="80000"/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14348" y="292554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Agenda</a:t>
            </a:r>
            <a:endParaRPr lang="fr-FR" sz="3600" b="1" dirty="0">
              <a:solidFill>
                <a:schemeClr val="tx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4" name="AutoShape 78"/>
          <p:cNvSpPr>
            <a:spLocks noChangeArrowheads="1"/>
          </p:cNvSpPr>
          <p:nvPr/>
        </p:nvSpPr>
        <p:spPr bwMode="gray">
          <a:xfrm>
            <a:off x="2933486" y="5097226"/>
            <a:ext cx="4665265" cy="53208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5. </a:t>
            </a:r>
            <a:r>
              <a:rPr lang="fr-FR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 &amp; </a:t>
            </a:r>
            <a:r>
              <a:rPr lang="en-GB" sz="18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Recommendations</a:t>
            </a:r>
            <a:endParaRPr kumimoji="0" lang="en-GB" sz="1800" b="1" i="0" u="none" strike="noStrike" kern="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2357422" y="5072074"/>
            <a:ext cx="369069" cy="381000"/>
            <a:chOff x="2078" y="1680"/>
            <a:chExt cx="1615" cy="1615"/>
          </a:xfrm>
        </p:grpSpPr>
        <p:sp>
          <p:nvSpPr>
            <p:cNvPr id="46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7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8" name="Oval 1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tint val="0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49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50" name="Oval 1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54118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92D05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478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9C601628F274DB024714CA5F9B57C" ma:contentTypeVersion="1" ma:contentTypeDescription="Create a new document." ma:contentTypeScope="" ma:versionID="7523a6281febf06c3664e99369f16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E05DCD-763D-4BF2-8E5C-931F8E7E05C8}"/>
</file>

<file path=customXml/itemProps2.xml><?xml version="1.0" encoding="utf-8"?>
<ds:datastoreItem xmlns:ds="http://schemas.openxmlformats.org/officeDocument/2006/customXml" ds:itemID="{C577E6D0-D964-403F-8F6C-7E2492F795F9}"/>
</file>

<file path=customXml/itemProps3.xml><?xml version="1.0" encoding="utf-8"?>
<ds:datastoreItem xmlns:ds="http://schemas.openxmlformats.org/officeDocument/2006/customXml" ds:itemID="{BBB5DF09-7B9C-4EAE-A8F9-04943742E012}"/>
</file>

<file path=docProps/app.xml><?xml version="1.0" encoding="utf-8"?>
<Properties xmlns="http://schemas.openxmlformats.org/officeDocument/2006/extended-properties" xmlns:vt="http://schemas.openxmlformats.org/officeDocument/2006/docPropsVTypes">
  <TotalTime>4532</TotalTime>
  <Words>3233</Words>
  <Application>Microsoft Office PowerPoint</Application>
  <PresentationFormat>Affichage à l'écran (4:3)</PresentationFormat>
  <Paragraphs>580</Paragraphs>
  <Slides>50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Office Theme</vt:lpstr>
      <vt:lpstr>3rd SG13 Regional Workshop for Africa on “ITU-T Standardization Challenges for Developing Countries Working for a Connected Africa”  (Livingstone, Zambia, 23-24 February 2015)</vt:lpstr>
      <vt:lpstr>Présentation PowerPoint</vt:lpstr>
      <vt:lpstr>Présentation PowerPoint</vt:lpstr>
      <vt:lpstr>Health Care Issues in African Countries</vt:lpstr>
      <vt:lpstr>e-Health Advantages for health care stakeholders </vt:lpstr>
      <vt:lpstr>e-Health Advantages for health care stakeholders </vt:lpstr>
      <vt:lpstr>e-Health Advantages for health care stakeholders </vt:lpstr>
      <vt:lpstr>e-Health Advantages for health care stakeholders</vt:lpstr>
      <vt:lpstr>Présentation PowerPoint</vt:lpstr>
      <vt:lpstr>Présentation PowerPoint</vt:lpstr>
      <vt:lpstr>e-health systems categories</vt:lpstr>
      <vt:lpstr>Examples of e-Health Services &amp; Applications in Africa JustTested (South Africa, May 2012)</vt:lpstr>
      <vt:lpstr>Examples of e-Health Services &amp; Applications in Africa MAMA (South Africa, May 2013)</vt:lpstr>
      <vt:lpstr>Examples of e-Health Services &amp; Applications in Africa  iHRIS (Uganda, 2007)</vt:lpstr>
      <vt:lpstr>Examples of e-Health Innovative Applications in the D.C.  Jamii Smart (Kenya)</vt:lpstr>
      <vt:lpstr>Examples of e-Health Services &amp; Applications in Africa  TXTALERT (South Africa, 2007)</vt:lpstr>
      <vt:lpstr>Examples of e-Health Services &amp; Applications in Africa  eMOCHA (Uganda, 2009)</vt:lpstr>
      <vt:lpstr>Examples of e-Health Services &amp; Applications in Africa  Mobile Telemedicine (Botswana, 2010)</vt:lpstr>
      <vt:lpstr>Examples of e-Health Services &amp; Applications in Africa  medAfrica (Kenya, 2011)</vt:lpstr>
      <vt:lpstr>Présentation PowerPoint</vt:lpstr>
      <vt:lpstr>Présentation PowerPoint</vt:lpstr>
      <vt:lpstr>e-Health Standardization Standardization Benefits</vt:lpstr>
      <vt:lpstr>e-Health Standardization Main Challenges</vt:lpstr>
      <vt:lpstr>e-Health Standardization Standards Areas</vt:lpstr>
      <vt:lpstr>e-Health Standardization Standardization Initiatives</vt:lpstr>
      <vt:lpstr>e-Health Standardization  Standardization Institutions</vt:lpstr>
      <vt:lpstr>ITU-T Standardization Activities on e-Health </vt:lpstr>
      <vt:lpstr>ITU-T Standardization Activities on e-Health  </vt:lpstr>
      <vt:lpstr>ITU-T Standardization Activities on e-Health  </vt:lpstr>
      <vt:lpstr>ITU-T Standardization Activities on e-Health  </vt:lpstr>
      <vt:lpstr>Factors Affecting the Adoption  of e-Health Standards in Africa </vt:lpstr>
      <vt:lpstr>Présentation PowerPoint</vt:lpstr>
      <vt:lpstr>Présentation PowerPoint</vt:lpstr>
      <vt:lpstr>TT Approach</vt:lpstr>
      <vt:lpstr>TT Approach Mega e-Health project for the Ministry of Health </vt:lpstr>
      <vt:lpstr>Unified Data &amp; VoIP Infrastructure</vt:lpstr>
      <vt:lpstr>TT Data Centers</vt:lpstr>
      <vt:lpstr>Services Evolution </vt:lpstr>
      <vt:lpstr>eHealth Mobility  Unified Number</vt:lpstr>
      <vt:lpstr>e-Health Telepresence</vt:lpstr>
      <vt:lpstr>e-Health Webex</vt:lpstr>
      <vt:lpstr>Présentation PowerPoint</vt:lpstr>
      <vt:lpstr>Présentation PowerPoint</vt:lpstr>
      <vt:lpstr>Conclusion</vt:lpstr>
      <vt:lpstr>Conclusion</vt:lpstr>
      <vt:lpstr>Conclusion</vt:lpstr>
      <vt:lpstr>Conclusion</vt:lpstr>
      <vt:lpstr>Recommendations</vt:lpstr>
      <vt:lpstr>Recommendations</vt:lpstr>
      <vt:lpstr>Thank you for your Attention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rc60043</cp:lastModifiedBy>
  <cp:revision>157</cp:revision>
  <cp:lastPrinted>2015-01-19T16:17:40Z</cp:lastPrinted>
  <dcterms:created xsi:type="dcterms:W3CDTF">2014-09-01T15:38:30Z</dcterms:created>
  <dcterms:modified xsi:type="dcterms:W3CDTF">2015-02-15T23:14:58Z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0x010100DA79C601628F274DB024714CA5F9B57C</vt:lpwstr>
  </property>
</Properties>
</file>