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36.xml" ContentType="application/vnd.openxmlformats-officedocument.presentationml.slide+xml"/>
  <Override PartName="/ppt/slides/slide17.xml" ContentType="application/vnd.openxmlformats-officedocument.presentationml.slide+xml"/>
  <Override PartName="/ppt/slides/slide40.xml" ContentType="application/vnd.openxmlformats-officedocument.presentationml.slide+xml"/>
  <Override PartName="/ppt/slides/slide27.xml" ContentType="application/vnd.openxmlformats-officedocument.presentationml.slide+xml"/>
  <Override PartName="/ppt/slides/slide3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2.xml" ContentType="application/vnd.openxmlformats-officedocument.drawingml.chart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handoutMasters/handoutMaster1.xml" ContentType="application/vnd.openxmlformats-officedocument.presentationml.handoutMaster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1" r:id="rId2"/>
    <p:sldId id="313" r:id="rId3"/>
    <p:sldId id="323" r:id="rId4"/>
    <p:sldId id="325" r:id="rId5"/>
    <p:sldId id="326" r:id="rId6"/>
    <p:sldId id="333" r:id="rId7"/>
    <p:sldId id="334" r:id="rId8"/>
    <p:sldId id="335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56" r:id="rId17"/>
    <p:sldId id="357" r:id="rId18"/>
    <p:sldId id="359" r:id="rId19"/>
    <p:sldId id="360" r:id="rId20"/>
    <p:sldId id="361" r:id="rId21"/>
    <p:sldId id="416" r:id="rId22"/>
    <p:sldId id="415" r:id="rId23"/>
    <p:sldId id="364" r:id="rId24"/>
    <p:sldId id="365" r:id="rId25"/>
    <p:sldId id="366" r:id="rId26"/>
    <p:sldId id="370" r:id="rId27"/>
    <p:sldId id="373" r:id="rId28"/>
    <p:sldId id="376" r:id="rId29"/>
    <p:sldId id="378" r:id="rId30"/>
    <p:sldId id="379" r:id="rId31"/>
    <p:sldId id="380" r:id="rId32"/>
    <p:sldId id="381" r:id="rId33"/>
    <p:sldId id="413" r:id="rId34"/>
    <p:sldId id="385" r:id="rId35"/>
    <p:sldId id="386" r:id="rId36"/>
    <p:sldId id="387" r:id="rId37"/>
    <p:sldId id="388" r:id="rId38"/>
    <p:sldId id="389" r:id="rId39"/>
    <p:sldId id="390" r:id="rId40"/>
    <p:sldId id="391" r:id="rId41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hD%20THESIS\MY%20THESIS\DRAFT%20THESIS\PRE%20DEFENCE%20PRESENTATION\SIMON's\Cause%20of%20IP%20Network%20Failur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hD%20THESIS\MY%20THESIS\DRAFT%20THESIS\EVALUATION%20RESULTS%20HIGHLOAD%20SELECTION%20METHOD%20-%20LOAD%20ORDER%20METHOD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hD%20THESIS\MY%20THESIS\DRAFT%20THESIS\EVALUATION%20RESULTS%20HIGHLOAD%20SELECTION%20METHOD%20-%20LOAD%20ORDER%20METHOD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939767639339198"/>
          <c:y val="4.7490230387868468E-2"/>
          <c:w val="0.80952380952380965"/>
          <c:h val="0.66116185476815703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Sheet1!$A$4:$A$5</c:f>
              <c:strCache>
                <c:ptCount val="2"/>
                <c:pt idx="0">
                  <c:v>PLANNED FAILURES</c:v>
                </c:pt>
                <c:pt idx="1">
                  <c:v>UNPLANNED FAILURES</c:v>
                </c:pt>
              </c:strCache>
            </c:strRef>
          </c:cat>
          <c:val>
            <c:numRef>
              <c:f>Sheet1!$B$4:$B$5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8044044152015284"/>
          <c:y val="0.70651259842519687"/>
          <c:w val="0.80586092834286127"/>
          <c:h val="0.2179317585301859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(1)</a:t>
            </a:r>
            <a:r>
              <a:rPr lang="en-US" baseline="0" dirty="0" smtClean="0"/>
              <a:t> </a:t>
            </a:r>
            <a:r>
              <a:rPr lang="en-US" dirty="0" smtClean="0"/>
              <a:t>LOAD </a:t>
            </a:r>
            <a:r>
              <a:rPr lang="en-US" dirty="0"/>
              <a:t>ORDER METHOD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'LOAD - DEGREE ORDER'!$C$2</c:f>
              <c:strCache>
                <c:ptCount val="1"/>
                <c:pt idx="0">
                  <c:v>Traffic Volume</c:v>
                </c:pt>
              </c:strCache>
            </c:strRef>
          </c:tx>
          <c:spPr>
            <a:ln w="28575">
              <a:noFill/>
            </a:ln>
          </c:spPr>
          <c:dPt>
            <c:idx val="1"/>
            <c:spPr>
              <a:solidFill>
                <a:schemeClr val="accent4"/>
              </a:solidFill>
              <a:ln w="28575">
                <a:noFill/>
              </a:ln>
            </c:spPr>
          </c:dPt>
          <c:dPt>
            <c:idx val="3"/>
            <c:spPr>
              <a:solidFill>
                <a:schemeClr val="accent4"/>
              </a:solidFill>
              <a:ln w="28575">
                <a:noFill/>
              </a:ln>
            </c:spPr>
          </c:dPt>
          <c:dPt>
            <c:idx val="7"/>
            <c:spPr>
              <a:solidFill>
                <a:schemeClr val="accent4"/>
              </a:solidFill>
              <a:ln w="28575">
                <a:noFill/>
              </a:ln>
            </c:spPr>
          </c:dPt>
          <c:val>
            <c:numRef>
              <c:f>'LOAD - DEGREE ORDER'!$C$3:$C$13</c:f>
              <c:numCache>
                <c:formatCode>General</c:formatCode>
                <c:ptCount val="11"/>
                <c:pt idx="0">
                  <c:v>101.18680000000001</c:v>
                </c:pt>
                <c:pt idx="1">
                  <c:v>909.13070000000005</c:v>
                </c:pt>
                <c:pt idx="2">
                  <c:v>207.66899999999998</c:v>
                </c:pt>
                <c:pt idx="3" formatCode="0.000">
                  <c:v>576.76499999999999</c:v>
                </c:pt>
                <c:pt idx="4">
                  <c:v>182.58220000000145</c:v>
                </c:pt>
                <c:pt idx="5">
                  <c:v>15.3245</c:v>
                </c:pt>
                <c:pt idx="6">
                  <c:v>227.10469999999998</c:v>
                </c:pt>
                <c:pt idx="7">
                  <c:v>383.32849999999894</c:v>
                </c:pt>
                <c:pt idx="8">
                  <c:v>66.772599999999983</c:v>
                </c:pt>
                <c:pt idx="9">
                  <c:v>328.85770000000002</c:v>
                </c:pt>
                <c:pt idx="10">
                  <c:v>243.17369999999912</c:v>
                </c:pt>
              </c:numCache>
            </c:numRef>
          </c:val>
        </c:ser>
        <c:axId val="105851520"/>
        <c:axId val="105857792"/>
      </c:barChart>
      <c:catAx>
        <c:axId val="105851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Node ID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5857792"/>
        <c:crosses val="autoZero"/>
        <c:auto val="1"/>
        <c:lblAlgn val="ctr"/>
        <c:lblOffset val="100"/>
        <c:tickMarkSkip val="1"/>
      </c:catAx>
      <c:valAx>
        <c:axId val="1058577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Traffic Volume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5851520"/>
        <c:crosses val="autoZero"/>
        <c:crossBetween val="between"/>
      </c:valAx>
    </c:plotArea>
    <c:legend>
      <c:legendPos val="b"/>
      <c:layout/>
      <c:txPr>
        <a:bodyPr/>
        <a:lstStyle/>
        <a:p>
          <a:pPr rtl="0">
            <a:defRPr lang="en-US"/>
          </a:pPr>
          <a:endParaRPr lang="en-US"/>
        </a:p>
      </c:txPr>
    </c:legend>
    <c:plotVisOnly val="1"/>
    <c:dispBlanksAs val="gap"/>
  </c:chart>
  <c:spPr>
    <a:solidFill>
      <a:schemeClr val="accent2"/>
    </a:solidFill>
    <a:ln w="55000" cap="flat" cmpd="thickThin" algn="ctr">
      <a:solidFill>
        <a:schemeClr val="accent2">
          <a:shade val="50000"/>
        </a:schemeClr>
      </a:solidFill>
      <a:prstDash val="solid"/>
    </a:ln>
    <a:effectLst/>
  </c:spPr>
  <c:txPr>
    <a:bodyPr/>
    <a:lstStyle/>
    <a:p>
      <a:pPr>
        <a:defRPr sz="1200">
          <a:solidFill>
            <a:schemeClr val="lt1"/>
          </a:solidFill>
          <a:latin typeface="Arial" pitchFamily="34" charset="0"/>
          <a:ea typeface="+mn-ea"/>
          <a:cs typeface="Arial" pitchFamily="34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(2) DEGREE </a:t>
            </a:r>
            <a:r>
              <a:rPr lang="en-US" dirty="0"/>
              <a:t>ORDER METHOD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'LOAD - DEGREE ORDER'!$E$2</c:f>
              <c:strCache>
                <c:ptCount val="1"/>
                <c:pt idx="0">
                  <c:v>Degree Order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7"/>
            <c:spPr>
              <a:solidFill>
                <a:schemeClr val="accent2"/>
              </a:solidFill>
            </c:spPr>
          </c:dPt>
          <c:val>
            <c:numRef>
              <c:f>'LOAD - DEGREE ORDER'!$E$3:$E$13</c:f>
              <c:numCache>
                <c:formatCode>General</c:formatCode>
                <c:ptCount val="11"/>
                <c:pt idx="0">
                  <c:v>2</c:v>
                </c:pt>
                <c:pt idx="1">
                  <c:v>9</c:v>
                </c:pt>
                <c:pt idx="2">
                  <c:v>4</c:v>
                </c:pt>
                <c:pt idx="3" formatCode="0">
                  <c:v>7</c:v>
                </c:pt>
                <c:pt idx="4" formatCode="0">
                  <c:v>3</c:v>
                </c:pt>
                <c:pt idx="5" formatCode="0">
                  <c:v>2</c:v>
                </c:pt>
                <c:pt idx="6" formatCode="0">
                  <c:v>4</c:v>
                </c:pt>
                <c:pt idx="7" formatCode="0">
                  <c:v>7</c:v>
                </c:pt>
                <c:pt idx="8" formatCode="0">
                  <c:v>2</c:v>
                </c:pt>
                <c:pt idx="9" formatCode="0">
                  <c:v>6</c:v>
                </c:pt>
                <c:pt idx="10" formatCode="0">
                  <c:v>4</c:v>
                </c:pt>
              </c:numCache>
            </c:numRef>
          </c:val>
        </c:ser>
        <c:axId val="105875328"/>
        <c:axId val="105881600"/>
      </c:barChart>
      <c:catAx>
        <c:axId val="105875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Node ID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5881600"/>
        <c:crosses val="autoZero"/>
        <c:auto val="1"/>
        <c:lblAlgn val="ctr"/>
        <c:lblOffset val="100"/>
        <c:tickMarkSkip val="1"/>
      </c:catAx>
      <c:valAx>
        <c:axId val="1058816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dirty="0" smtClean="0"/>
                  <a:t>Node Degree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5875328"/>
        <c:crosses val="autoZero"/>
        <c:crossBetween val="between"/>
      </c:valAx>
    </c:plotArea>
    <c:legend>
      <c:legendPos val="b"/>
      <c:layout/>
      <c:txPr>
        <a:bodyPr/>
        <a:lstStyle/>
        <a:p>
          <a:pPr rtl="0">
            <a:defRPr lang="en-US"/>
          </a:pPr>
          <a:endParaRPr lang="en-US"/>
        </a:p>
      </c:txPr>
    </c:legend>
    <c:plotVisOnly val="1"/>
    <c:dispBlanksAs val="gap"/>
  </c:chart>
  <c:spPr>
    <a:solidFill>
      <a:schemeClr val="accent3"/>
    </a:solidFill>
    <a:ln w="55000" cap="flat" cmpd="thickThin" algn="ctr">
      <a:solidFill>
        <a:schemeClr val="accent3">
          <a:shade val="50000"/>
        </a:schemeClr>
      </a:solidFill>
      <a:prstDash val="solid"/>
    </a:ln>
    <a:effectLst/>
  </c:spPr>
  <c:txPr>
    <a:bodyPr/>
    <a:lstStyle/>
    <a:p>
      <a:pPr>
        <a:defRPr sz="1400">
          <a:solidFill>
            <a:schemeClr val="lt1"/>
          </a:solidFill>
          <a:latin typeface="Arial" pitchFamily="34" charset="0"/>
          <a:ea typeface="+mn-ea"/>
          <a:cs typeface="Arial" pitchFamily="34" charset="0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'[PERFORMANCE OF RANDOM METHOD Vs. ULLN METHOD.xls]Sheet1'!$A$4</c:f>
              <c:strCache>
                <c:ptCount val="1"/>
                <c:pt idx="0">
                  <c:v>OPTIMUM ROUTING PERFORMANCE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'[PERFORMANCE OF RANDOM METHOD Vs. ULLN METHOD.xls]Sheet1'!$B$3:$C$3</c:f>
              <c:strCache>
                <c:ptCount val="2"/>
                <c:pt idx="0">
                  <c:v>RANDOM METHOD</c:v>
                </c:pt>
                <c:pt idx="1">
                  <c:v>ULLN METHOD</c:v>
                </c:pt>
              </c:strCache>
            </c:strRef>
          </c:cat>
          <c:val>
            <c:numRef>
              <c:f>'[PERFORMANCE OF RANDOM METHOD Vs. ULLN METHOD.xls]Sheet1'!$B$4:$C$4</c:f>
              <c:numCache>
                <c:formatCode>0%</c:formatCode>
                <c:ptCount val="2"/>
                <c:pt idx="0" formatCode="0.00%">
                  <c:v>0.125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shape val="cylinder"/>
        <c:axId val="105905536"/>
        <c:axId val="106095744"/>
        <c:axId val="0"/>
      </c:bar3DChart>
      <c:catAx>
        <c:axId val="105905536"/>
        <c:scaling>
          <c:orientation val="minMax"/>
        </c:scaling>
        <c:axPos val="b"/>
        <c:tickLblPos val="nextTo"/>
        <c:crossAx val="106095744"/>
        <c:crosses val="autoZero"/>
        <c:auto val="1"/>
        <c:lblAlgn val="ctr"/>
        <c:lblOffset val="100"/>
      </c:catAx>
      <c:valAx>
        <c:axId val="106095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OPTIMUM ROUTING </a:t>
                </a:r>
              </a:p>
            </c:rich>
          </c:tx>
          <c:layout/>
        </c:title>
        <c:numFmt formatCode="0.00%" sourceLinked="1"/>
        <c:tickLblPos val="nextTo"/>
        <c:crossAx val="105905536"/>
        <c:crosses val="autoZero"/>
        <c:crossBetween val="between"/>
      </c:valAx>
    </c:plotArea>
    <c:legend>
      <c:legendPos val="b"/>
      <c:layout/>
    </c:legend>
    <c:plotVisOnly val="1"/>
  </c:chart>
  <c:spPr>
    <a:gradFill rotWithShape="1">
      <a:gsLst>
        <a:gs pos="0">
          <a:schemeClr val="accent6">
            <a:shade val="15000"/>
            <a:satMod val="180000"/>
          </a:schemeClr>
        </a:gs>
        <a:gs pos="50000">
          <a:schemeClr val="accent6">
            <a:shade val="45000"/>
            <a:satMod val="170000"/>
          </a:schemeClr>
        </a:gs>
        <a:gs pos="70000">
          <a:schemeClr val="accent6">
            <a:tint val="99000"/>
            <a:shade val="65000"/>
            <a:satMod val="155000"/>
          </a:schemeClr>
        </a:gs>
        <a:gs pos="100000">
          <a:schemeClr val="accent6">
            <a:tint val="95500"/>
            <a:shade val="100000"/>
            <a:satMod val="155000"/>
          </a:schemeClr>
        </a:gs>
      </a:gsLst>
      <a:lin ang="16200000" scaled="0"/>
    </a:gradFill>
    <a:ln>
      <a:noFill/>
    </a:ln>
    <a:effectLst>
      <a:outerShdw blurRad="63500" dist="38100" dir="5400000" rotWithShape="0">
        <a:srgbClr val="000000">
          <a:alpha val="45000"/>
        </a:srgbClr>
      </a:outerShdw>
    </a:effectLst>
    <a:scene3d>
      <a:camera prst="orthographicFront" fov="0">
        <a:rot lat="0" lon="0" rev="0"/>
      </a:camera>
      <a:lightRig rig="glow" dir="t">
        <a:rot lat="0" lon="0" rev="6360000"/>
      </a:lightRig>
    </a:scene3d>
    <a:sp3d contourW="1000" prstMaterial="flat">
      <a:bevelT w="95250" h="101600"/>
      <a:contourClr>
        <a:schemeClr val="accent6">
          <a:satMod val="300000"/>
        </a:schemeClr>
      </a:contourClr>
    </a:sp3d>
  </c:spPr>
  <c:txPr>
    <a:bodyPr/>
    <a:lstStyle/>
    <a:p>
      <a:pPr>
        <a:defRPr sz="2000"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2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64146-4FEF-4192-85AB-17D171935D86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1EAAF-6709-40C0-A9DF-84E9BE5EE67A}" type="asst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600" b="1" dirty="0" smtClean="0">
              <a:solidFill>
                <a:schemeClr val="tx1"/>
              </a:solidFill>
            </a:rPr>
            <a:t>Unplanned Failures (80%)</a:t>
          </a:r>
        </a:p>
        <a:p>
          <a:r>
            <a:rPr lang="en-US" sz="2600" b="1" smtClean="0">
              <a:solidFill>
                <a:srgbClr val="C00000"/>
              </a:solidFill>
            </a:rPr>
            <a:t>“Not Man made </a:t>
          </a:r>
          <a:r>
            <a:rPr lang="en-US" sz="2600" b="1" dirty="0" smtClean="0">
              <a:solidFill>
                <a:srgbClr val="C00000"/>
              </a:solidFill>
            </a:rPr>
            <a:t>failures” </a:t>
          </a:r>
        </a:p>
      </dgm:t>
    </dgm:pt>
    <dgm:pt modelId="{A97589A4-410A-42AD-9AD3-7C0A6FC58540}" type="parTrans" cxnId="{1456A9B7-2CF9-4C80-AEC0-649F9DB999FE}">
      <dgm:prSet/>
      <dgm:spPr/>
      <dgm:t>
        <a:bodyPr/>
        <a:lstStyle/>
        <a:p>
          <a:endParaRPr lang="en-US" dirty="0"/>
        </a:p>
      </dgm:t>
    </dgm:pt>
    <dgm:pt modelId="{B1033F49-E029-4C99-B30A-DEBF52CCCC60}" type="sibTrans" cxnId="{1456A9B7-2CF9-4C80-AEC0-649F9DB999FE}">
      <dgm:prSet/>
      <dgm:spPr/>
      <dgm:t>
        <a:bodyPr/>
        <a:lstStyle/>
        <a:p>
          <a:endParaRPr lang="en-US"/>
        </a:p>
      </dgm:t>
    </dgm:pt>
    <dgm:pt modelId="{4D63039F-EBFE-485F-83AE-26186E4516A6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600" b="1" dirty="0" smtClean="0">
              <a:solidFill>
                <a:schemeClr val="tx1"/>
              </a:solidFill>
            </a:rPr>
            <a:t>Planned Failures </a:t>
          </a:r>
          <a:r>
            <a:rPr lang="en-US" sz="2600" b="1" i="0" dirty="0" smtClean="0">
              <a:solidFill>
                <a:schemeClr val="tx1"/>
              </a:solidFill>
            </a:rPr>
            <a:t>(20%)</a:t>
          </a:r>
          <a:r>
            <a:rPr lang="en-US" sz="2600" b="1" i="0" dirty="0" smtClean="0">
              <a:solidFill>
                <a:schemeClr val="bg1"/>
              </a:solidFill>
            </a:rPr>
            <a:t> </a:t>
          </a:r>
        </a:p>
        <a:p>
          <a:r>
            <a:rPr lang="en-US" sz="2600" b="1" dirty="0" smtClean="0">
              <a:solidFill>
                <a:srgbClr val="C00000"/>
              </a:solidFill>
            </a:rPr>
            <a:t>“Man made failures”</a:t>
          </a:r>
        </a:p>
      </dgm:t>
    </dgm:pt>
    <dgm:pt modelId="{C4D0D240-72E8-4316-9C95-218C74771C82}" type="parTrans" cxnId="{80A786B9-3F7E-41B8-A53A-F9E1286ACA29}">
      <dgm:prSet/>
      <dgm:spPr/>
      <dgm:t>
        <a:bodyPr/>
        <a:lstStyle/>
        <a:p>
          <a:endParaRPr lang="en-US" dirty="0"/>
        </a:p>
      </dgm:t>
    </dgm:pt>
    <dgm:pt modelId="{5A23AEE6-33B9-4BFE-A27C-E2F970B4220E}" type="sibTrans" cxnId="{80A786B9-3F7E-41B8-A53A-F9E1286ACA29}">
      <dgm:prSet/>
      <dgm:spPr/>
      <dgm:t>
        <a:bodyPr/>
        <a:lstStyle/>
        <a:p>
          <a:endParaRPr lang="en-US"/>
        </a:p>
      </dgm:t>
    </dgm:pt>
    <dgm:pt modelId="{A6DAC995-8646-4261-84D0-4C9FB80719B0}" type="asst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b="1" i="0" u="none" dirty="0" smtClean="0">
              <a:solidFill>
                <a:srgbClr val="C00000"/>
              </a:solidFill>
            </a:rPr>
            <a:t>e.g. System or Equipment Failure</a:t>
          </a:r>
        </a:p>
      </dgm:t>
    </dgm:pt>
    <dgm:pt modelId="{44E255B1-965B-4562-957F-CA313E8404F3}" type="parTrans" cxnId="{E8FC7FBF-F4C5-467A-90C4-04457FA75F96}">
      <dgm:prSet/>
      <dgm:spPr/>
      <dgm:t>
        <a:bodyPr/>
        <a:lstStyle/>
        <a:p>
          <a:endParaRPr lang="en-US" dirty="0"/>
        </a:p>
      </dgm:t>
    </dgm:pt>
    <dgm:pt modelId="{CB04CD54-8FD2-4F7A-8B29-37717F9D4165}" type="sibTrans" cxnId="{E8FC7FBF-F4C5-467A-90C4-04457FA75F96}">
      <dgm:prSet/>
      <dgm:spPr/>
      <dgm:t>
        <a:bodyPr/>
        <a:lstStyle/>
        <a:p>
          <a:endParaRPr lang="en-US"/>
        </a:p>
      </dgm:t>
    </dgm:pt>
    <dgm:pt modelId="{03B4EA0C-640C-4B23-9096-CFF45284BF43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b="1" i="0" u="none" dirty="0" smtClean="0">
              <a:solidFill>
                <a:srgbClr val="C00000"/>
              </a:solidFill>
            </a:rPr>
            <a:t>e.g. Engineers shutting down a Link for Maintenance Routine</a:t>
          </a:r>
          <a:endParaRPr lang="en-US" sz="2800" b="1" i="1" dirty="0">
            <a:solidFill>
              <a:srgbClr val="C00000"/>
            </a:solidFill>
          </a:endParaRPr>
        </a:p>
      </dgm:t>
    </dgm:pt>
    <dgm:pt modelId="{629838BC-8C44-426B-A78D-3BEE5ADEF2ED}" type="parTrans" cxnId="{536FEC2F-2F07-4AE3-9929-9B2AE2058A1B}">
      <dgm:prSet/>
      <dgm:spPr/>
      <dgm:t>
        <a:bodyPr/>
        <a:lstStyle/>
        <a:p>
          <a:endParaRPr lang="en-US" dirty="0"/>
        </a:p>
      </dgm:t>
    </dgm:pt>
    <dgm:pt modelId="{F130C443-BE3C-4D7B-B3EB-7A74CDC811B5}" type="sibTrans" cxnId="{536FEC2F-2F07-4AE3-9929-9B2AE2058A1B}">
      <dgm:prSet/>
      <dgm:spPr/>
      <dgm:t>
        <a:bodyPr/>
        <a:lstStyle/>
        <a:p>
          <a:endParaRPr lang="en-US"/>
        </a:p>
      </dgm:t>
    </dgm:pt>
    <dgm:pt modelId="{01D6C0E9-A837-4A51-951B-02D149AACB25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3200" b="1" dirty="0" smtClean="0"/>
            <a:t>IP Network Failures</a:t>
          </a:r>
          <a:endParaRPr lang="en-US" sz="3200" b="1" dirty="0"/>
        </a:p>
      </dgm:t>
    </dgm:pt>
    <dgm:pt modelId="{B02F32A1-A6D8-4992-9D8F-F5CECE289322}" type="parTrans" cxnId="{D6D4E256-305E-4E5D-BFED-0C14F33A5B1D}">
      <dgm:prSet/>
      <dgm:spPr/>
      <dgm:t>
        <a:bodyPr/>
        <a:lstStyle/>
        <a:p>
          <a:endParaRPr lang="en-US"/>
        </a:p>
      </dgm:t>
    </dgm:pt>
    <dgm:pt modelId="{C27A4C40-49DB-4C5E-B375-2D40776A0D85}" type="sibTrans" cxnId="{D6D4E256-305E-4E5D-BFED-0C14F33A5B1D}">
      <dgm:prSet/>
      <dgm:spPr/>
      <dgm:t>
        <a:bodyPr/>
        <a:lstStyle/>
        <a:p>
          <a:endParaRPr lang="en-US"/>
        </a:p>
      </dgm:t>
    </dgm:pt>
    <dgm:pt modelId="{380621A0-E9F9-49A4-9690-1536AC4D4BDB}" type="pres">
      <dgm:prSet presAssocID="{74764146-4FEF-4192-85AB-17D171935D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987E122E-FB2D-4525-B684-96A5F5D72947}" type="pres">
      <dgm:prSet presAssocID="{01D6C0E9-A837-4A51-951B-02D149AACB25}" presName="hierRoot1" presStyleCnt="0"/>
      <dgm:spPr/>
      <dgm:t>
        <a:bodyPr/>
        <a:lstStyle/>
        <a:p>
          <a:endParaRPr lang="en-US"/>
        </a:p>
      </dgm:t>
    </dgm:pt>
    <dgm:pt modelId="{CDED4AA3-4BDC-4D3D-A66A-B39B7E4F135B}" type="pres">
      <dgm:prSet presAssocID="{01D6C0E9-A837-4A51-951B-02D149AACB25}" presName="composite" presStyleCnt="0"/>
      <dgm:spPr/>
      <dgm:t>
        <a:bodyPr/>
        <a:lstStyle/>
        <a:p>
          <a:endParaRPr lang="en-US"/>
        </a:p>
      </dgm:t>
    </dgm:pt>
    <dgm:pt modelId="{1943253F-FB4E-494C-A6FE-E016012229AD}" type="pres">
      <dgm:prSet presAssocID="{01D6C0E9-A837-4A51-951B-02D149AACB25}" presName="background" presStyleLbl="node0" presStyleIdx="0" presStyleCnt="1"/>
      <dgm:spPr/>
      <dgm:t>
        <a:bodyPr/>
        <a:lstStyle/>
        <a:p>
          <a:endParaRPr lang="en-US"/>
        </a:p>
      </dgm:t>
    </dgm:pt>
    <dgm:pt modelId="{A0C39162-3870-493A-8040-CF551F6EE927}" type="pres">
      <dgm:prSet presAssocID="{01D6C0E9-A837-4A51-951B-02D149AACB25}" presName="text" presStyleLbl="fgAcc0" presStyleIdx="0" presStyleCnt="1" custScaleX="430490" custScaleY="137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6E45A1-D80C-413E-B985-177901A71665}" type="pres">
      <dgm:prSet presAssocID="{01D6C0E9-A837-4A51-951B-02D149AACB25}" presName="hierChild2" presStyleCnt="0"/>
      <dgm:spPr/>
      <dgm:t>
        <a:bodyPr/>
        <a:lstStyle/>
        <a:p>
          <a:endParaRPr lang="en-US"/>
        </a:p>
      </dgm:t>
    </dgm:pt>
    <dgm:pt modelId="{E5B1E58D-5302-469A-BC9F-AE20DF3F633C}" type="pres">
      <dgm:prSet presAssocID="{A97589A4-410A-42AD-9AD3-7C0A6FC58540}" presName="Name10" presStyleLbl="parChTrans1D2" presStyleIdx="0" presStyleCnt="2"/>
      <dgm:spPr/>
      <dgm:t>
        <a:bodyPr/>
        <a:lstStyle/>
        <a:p>
          <a:endParaRPr kumimoji="1" lang="ja-JP" altLang="en-US"/>
        </a:p>
      </dgm:t>
    </dgm:pt>
    <dgm:pt modelId="{56AFE936-E6BA-4FEE-9BAD-D7C6EB058590}" type="pres">
      <dgm:prSet presAssocID="{2FD1EAAF-6709-40C0-A9DF-84E9BE5EE67A}" presName="hierRoot2" presStyleCnt="0"/>
      <dgm:spPr/>
      <dgm:t>
        <a:bodyPr/>
        <a:lstStyle/>
        <a:p>
          <a:endParaRPr lang="en-US"/>
        </a:p>
      </dgm:t>
    </dgm:pt>
    <dgm:pt modelId="{503546DB-4021-40F0-9817-E5562BD8DEF9}" type="pres">
      <dgm:prSet presAssocID="{2FD1EAAF-6709-40C0-A9DF-84E9BE5EE67A}" presName="composite2" presStyleCnt="0"/>
      <dgm:spPr/>
      <dgm:t>
        <a:bodyPr/>
        <a:lstStyle/>
        <a:p>
          <a:endParaRPr lang="en-US"/>
        </a:p>
      </dgm:t>
    </dgm:pt>
    <dgm:pt modelId="{798B1C40-9A3A-47B2-8D0E-9F915FBBF9F6}" type="pres">
      <dgm:prSet presAssocID="{2FD1EAAF-6709-40C0-A9DF-84E9BE5EE67A}" presName="background2" presStyleLbl="asst1" presStyleIdx="0" presStyleCnt="2"/>
      <dgm:spPr/>
      <dgm:t>
        <a:bodyPr/>
        <a:lstStyle/>
        <a:p>
          <a:endParaRPr lang="en-US"/>
        </a:p>
      </dgm:t>
    </dgm:pt>
    <dgm:pt modelId="{8B783814-638D-4111-BC02-CF3281C94A10}" type="pres">
      <dgm:prSet presAssocID="{2FD1EAAF-6709-40C0-A9DF-84E9BE5EE67A}" presName="text2" presStyleLbl="fgAcc2" presStyleIdx="0" presStyleCnt="2" custScaleX="259439" custScaleY="10543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D7BC564-2C48-4BBD-B4E2-8B243B82BA3C}" type="pres">
      <dgm:prSet presAssocID="{2FD1EAAF-6709-40C0-A9DF-84E9BE5EE67A}" presName="hierChild3" presStyleCnt="0"/>
      <dgm:spPr/>
      <dgm:t>
        <a:bodyPr/>
        <a:lstStyle/>
        <a:p>
          <a:endParaRPr lang="en-US"/>
        </a:p>
      </dgm:t>
    </dgm:pt>
    <dgm:pt modelId="{30818667-AF6D-4138-BF20-79597C88C012}" type="pres">
      <dgm:prSet presAssocID="{44E255B1-965B-4562-957F-CA313E8404F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BF85883-2C77-4B4F-8EB2-9434B89CE77E}" type="pres">
      <dgm:prSet presAssocID="{A6DAC995-8646-4261-84D0-4C9FB80719B0}" presName="hierRoot3" presStyleCnt="0"/>
      <dgm:spPr/>
      <dgm:t>
        <a:bodyPr/>
        <a:lstStyle/>
        <a:p>
          <a:endParaRPr lang="en-US"/>
        </a:p>
      </dgm:t>
    </dgm:pt>
    <dgm:pt modelId="{88FAFC17-5A5B-41DE-AFAB-B2271DF10500}" type="pres">
      <dgm:prSet presAssocID="{A6DAC995-8646-4261-84D0-4C9FB80719B0}" presName="composite3" presStyleCnt="0"/>
      <dgm:spPr/>
      <dgm:t>
        <a:bodyPr/>
        <a:lstStyle/>
        <a:p>
          <a:endParaRPr lang="en-US"/>
        </a:p>
      </dgm:t>
    </dgm:pt>
    <dgm:pt modelId="{F86C15B5-1530-4EEA-83DC-3F9C98442101}" type="pres">
      <dgm:prSet presAssocID="{A6DAC995-8646-4261-84D0-4C9FB80719B0}" presName="background3" presStyleLbl="asst1" presStyleIdx="1" presStyleCnt="2"/>
      <dgm:spPr/>
      <dgm:t>
        <a:bodyPr/>
        <a:lstStyle/>
        <a:p>
          <a:endParaRPr lang="en-US"/>
        </a:p>
      </dgm:t>
    </dgm:pt>
    <dgm:pt modelId="{59A9D466-E59C-4AC0-AD0D-84AD4FF8D167}" type="pres">
      <dgm:prSet presAssocID="{A6DAC995-8646-4261-84D0-4C9FB80719B0}" presName="text3" presStyleLbl="fgAcc3" presStyleIdx="0" presStyleCnt="2" custScaleX="259054" custScaleY="1459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5B760B-AE86-4AB7-82DD-7387314A8DBE}" type="pres">
      <dgm:prSet presAssocID="{A6DAC995-8646-4261-84D0-4C9FB80719B0}" presName="hierChild4" presStyleCnt="0"/>
      <dgm:spPr/>
      <dgm:t>
        <a:bodyPr/>
        <a:lstStyle/>
        <a:p>
          <a:endParaRPr lang="en-US"/>
        </a:p>
      </dgm:t>
    </dgm:pt>
    <dgm:pt modelId="{7134F20A-7782-449E-83D7-0A590051013B}" type="pres">
      <dgm:prSet presAssocID="{C4D0D240-72E8-4316-9C95-218C74771C82}" presName="Name10" presStyleLbl="parChTrans1D2" presStyleIdx="1" presStyleCnt="2"/>
      <dgm:spPr/>
      <dgm:t>
        <a:bodyPr/>
        <a:lstStyle/>
        <a:p>
          <a:endParaRPr kumimoji="1" lang="ja-JP" altLang="en-US"/>
        </a:p>
      </dgm:t>
    </dgm:pt>
    <dgm:pt modelId="{83E0E619-38E3-473D-BF13-7DFF72604B83}" type="pres">
      <dgm:prSet presAssocID="{4D63039F-EBFE-485F-83AE-26186E4516A6}" presName="hierRoot2" presStyleCnt="0"/>
      <dgm:spPr/>
      <dgm:t>
        <a:bodyPr/>
        <a:lstStyle/>
        <a:p>
          <a:endParaRPr lang="en-US"/>
        </a:p>
      </dgm:t>
    </dgm:pt>
    <dgm:pt modelId="{474DCFFD-7CB2-4FA3-95C9-95EFFD6F00E6}" type="pres">
      <dgm:prSet presAssocID="{4D63039F-EBFE-485F-83AE-26186E4516A6}" presName="composite2" presStyleCnt="0"/>
      <dgm:spPr/>
      <dgm:t>
        <a:bodyPr/>
        <a:lstStyle/>
        <a:p>
          <a:endParaRPr lang="en-US"/>
        </a:p>
      </dgm:t>
    </dgm:pt>
    <dgm:pt modelId="{3651FDAB-FBD6-4CE5-8743-39E46B02BAB0}" type="pres">
      <dgm:prSet presAssocID="{4D63039F-EBFE-485F-83AE-26186E4516A6}" presName="background2" presStyleLbl="node2" presStyleIdx="0" presStyleCnt="1"/>
      <dgm:spPr/>
      <dgm:t>
        <a:bodyPr/>
        <a:lstStyle/>
        <a:p>
          <a:endParaRPr lang="en-US"/>
        </a:p>
      </dgm:t>
    </dgm:pt>
    <dgm:pt modelId="{DA584394-C360-4801-869D-5FE9405F027A}" type="pres">
      <dgm:prSet presAssocID="{4D63039F-EBFE-485F-83AE-26186E4516A6}" presName="text2" presStyleLbl="fgAcc2" presStyleIdx="1" presStyleCnt="2" custScaleX="261144" custScaleY="10280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D67944D-B8AE-4175-A120-81C88C93BACF}" type="pres">
      <dgm:prSet presAssocID="{4D63039F-EBFE-485F-83AE-26186E4516A6}" presName="hierChild3" presStyleCnt="0"/>
      <dgm:spPr/>
      <dgm:t>
        <a:bodyPr/>
        <a:lstStyle/>
        <a:p>
          <a:endParaRPr lang="en-US"/>
        </a:p>
      </dgm:t>
    </dgm:pt>
    <dgm:pt modelId="{A1397E02-FFB6-4A6D-BE1C-B01B3888C321}" type="pres">
      <dgm:prSet presAssocID="{629838BC-8C44-426B-A78D-3BEE5ADEF2ED}" presName="Name17" presStyleLbl="parChTrans1D3" presStyleIdx="1" presStyleCnt="2"/>
      <dgm:spPr/>
      <dgm:t>
        <a:bodyPr/>
        <a:lstStyle/>
        <a:p>
          <a:endParaRPr lang="en-US"/>
        </a:p>
      </dgm:t>
    </dgm:pt>
    <dgm:pt modelId="{D654B395-32AB-4BBE-A631-A67D3DE62366}" type="pres">
      <dgm:prSet presAssocID="{03B4EA0C-640C-4B23-9096-CFF45284BF43}" presName="hierRoot3" presStyleCnt="0"/>
      <dgm:spPr/>
      <dgm:t>
        <a:bodyPr/>
        <a:lstStyle/>
        <a:p>
          <a:endParaRPr lang="en-US"/>
        </a:p>
      </dgm:t>
    </dgm:pt>
    <dgm:pt modelId="{981E03B0-3280-4B9C-AFFD-3C6011C6AE18}" type="pres">
      <dgm:prSet presAssocID="{03B4EA0C-640C-4B23-9096-CFF45284BF43}" presName="composite3" presStyleCnt="0"/>
      <dgm:spPr/>
      <dgm:t>
        <a:bodyPr/>
        <a:lstStyle/>
        <a:p>
          <a:endParaRPr lang="en-US"/>
        </a:p>
      </dgm:t>
    </dgm:pt>
    <dgm:pt modelId="{8CAC16B3-6085-4582-8FCE-2F60227B1315}" type="pres">
      <dgm:prSet presAssocID="{03B4EA0C-640C-4B23-9096-CFF45284BF43}" presName="background3" presStyleLbl="node3" presStyleIdx="0" presStyleCnt="1"/>
      <dgm:spPr/>
      <dgm:t>
        <a:bodyPr/>
        <a:lstStyle/>
        <a:p>
          <a:endParaRPr lang="en-US"/>
        </a:p>
      </dgm:t>
    </dgm:pt>
    <dgm:pt modelId="{9A3FA136-CC97-4133-9368-DE371A3C09C3}" type="pres">
      <dgm:prSet presAssocID="{03B4EA0C-640C-4B23-9096-CFF45284BF43}" presName="text3" presStyleLbl="fgAcc3" presStyleIdx="1" presStyleCnt="2" custScaleX="261682" custScaleY="139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ACEA2E-D97B-4AE2-AE56-F87550193D2F}" type="pres">
      <dgm:prSet presAssocID="{03B4EA0C-640C-4B23-9096-CFF45284BF43}" presName="hierChild4" presStyleCnt="0"/>
      <dgm:spPr/>
      <dgm:t>
        <a:bodyPr/>
        <a:lstStyle/>
        <a:p>
          <a:endParaRPr lang="en-US"/>
        </a:p>
      </dgm:t>
    </dgm:pt>
  </dgm:ptLst>
  <dgm:cxnLst>
    <dgm:cxn modelId="{82E5C102-99AB-4E1F-A241-6DDA317479FE}" type="presOf" srcId="{74764146-4FEF-4192-85AB-17D171935D86}" destId="{380621A0-E9F9-49A4-9690-1536AC4D4BDB}" srcOrd="0" destOrd="0" presId="urn:microsoft.com/office/officeart/2005/8/layout/hierarchy1"/>
    <dgm:cxn modelId="{33C14C63-3F8A-437F-9123-BDB0F46BA928}" type="presOf" srcId="{01D6C0E9-A837-4A51-951B-02D149AACB25}" destId="{A0C39162-3870-493A-8040-CF551F6EE927}" srcOrd="0" destOrd="0" presId="urn:microsoft.com/office/officeart/2005/8/layout/hierarchy1"/>
    <dgm:cxn modelId="{D81A159D-C451-4B7F-930B-1CCBA83589F1}" type="presOf" srcId="{4D63039F-EBFE-485F-83AE-26186E4516A6}" destId="{DA584394-C360-4801-869D-5FE9405F027A}" srcOrd="0" destOrd="0" presId="urn:microsoft.com/office/officeart/2005/8/layout/hierarchy1"/>
    <dgm:cxn modelId="{1456A9B7-2CF9-4C80-AEC0-649F9DB999FE}" srcId="{01D6C0E9-A837-4A51-951B-02D149AACB25}" destId="{2FD1EAAF-6709-40C0-A9DF-84E9BE5EE67A}" srcOrd="0" destOrd="0" parTransId="{A97589A4-410A-42AD-9AD3-7C0A6FC58540}" sibTransId="{B1033F49-E029-4C99-B30A-DEBF52CCCC60}"/>
    <dgm:cxn modelId="{D6D4E256-305E-4E5D-BFED-0C14F33A5B1D}" srcId="{74764146-4FEF-4192-85AB-17D171935D86}" destId="{01D6C0E9-A837-4A51-951B-02D149AACB25}" srcOrd="0" destOrd="0" parTransId="{B02F32A1-A6D8-4992-9D8F-F5CECE289322}" sibTransId="{C27A4C40-49DB-4C5E-B375-2D40776A0D85}"/>
    <dgm:cxn modelId="{E8FC7FBF-F4C5-467A-90C4-04457FA75F96}" srcId="{2FD1EAAF-6709-40C0-A9DF-84E9BE5EE67A}" destId="{A6DAC995-8646-4261-84D0-4C9FB80719B0}" srcOrd="0" destOrd="0" parTransId="{44E255B1-965B-4562-957F-CA313E8404F3}" sibTransId="{CB04CD54-8FD2-4F7A-8B29-37717F9D4165}"/>
    <dgm:cxn modelId="{F1DD4867-EA2A-44F2-9519-EC2697DE6AD1}" type="presOf" srcId="{2FD1EAAF-6709-40C0-A9DF-84E9BE5EE67A}" destId="{8B783814-638D-4111-BC02-CF3281C94A10}" srcOrd="0" destOrd="0" presId="urn:microsoft.com/office/officeart/2005/8/layout/hierarchy1"/>
    <dgm:cxn modelId="{C8A60B29-43C2-4ECD-BC05-1295EA0254A5}" type="presOf" srcId="{A97589A4-410A-42AD-9AD3-7C0A6FC58540}" destId="{E5B1E58D-5302-469A-BC9F-AE20DF3F633C}" srcOrd="0" destOrd="0" presId="urn:microsoft.com/office/officeart/2005/8/layout/hierarchy1"/>
    <dgm:cxn modelId="{536FEC2F-2F07-4AE3-9929-9B2AE2058A1B}" srcId="{4D63039F-EBFE-485F-83AE-26186E4516A6}" destId="{03B4EA0C-640C-4B23-9096-CFF45284BF43}" srcOrd="0" destOrd="0" parTransId="{629838BC-8C44-426B-A78D-3BEE5ADEF2ED}" sibTransId="{F130C443-BE3C-4D7B-B3EB-7A74CDC811B5}"/>
    <dgm:cxn modelId="{F5D3B729-2239-418C-8BA8-F949DFB95797}" type="presOf" srcId="{A6DAC995-8646-4261-84D0-4C9FB80719B0}" destId="{59A9D466-E59C-4AC0-AD0D-84AD4FF8D167}" srcOrd="0" destOrd="0" presId="urn:microsoft.com/office/officeart/2005/8/layout/hierarchy1"/>
    <dgm:cxn modelId="{C9E0A5A6-99FE-437C-88E0-AEE934BA953E}" type="presOf" srcId="{C4D0D240-72E8-4316-9C95-218C74771C82}" destId="{7134F20A-7782-449E-83D7-0A590051013B}" srcOrd="0" destOrd="0" presId="urn:microsoft.com/office/officeart/2005/8/layout/hierarchy1"/>
    <dgm:cxn modelId="{80A786B9-3F7E-41B8-A53A-F9E1286ACA29}" srcId="{01D6C0E9-A837-4A51-951B-02D149AACB25}" destId="{4D63039F-EBFE-485F-83AE-26186E4516A6}" srcOrd="1" destOrd="0" parTransId="{C4D0D240-72E8-4316-9C95-218C74771C82}" sibTransId="{5A23AEE6-33B9-4BFE-A27C-E2F970B4220E}"/>
    <dgm:cxn modelId="{7F4D657C-8F9A-4940-9578-0923D51F1094}" type="presOf" srcId="{629838BC-8C44-426B-A78D-3BEE5ADEF2ED}" destId="{A1397E02-FFB6-4A6D-BE1C-B01B3888C321}" srcOrd="0" destOrd="0" presId="urn:microsoft.com/office/officeart/2005/8/layout/hierarchy1"/>
    <dgm:cxn modelId="{F2C8E22F-41B0-4F7D-9495-111839F1A1C6}" type="presOf" srcId="{03B4EA0C-640C-4B23-9096-CFF45284BF43}" destId="{9A3FA136-CC97-4133-9368-DE371A3C09C3}" srcOrd="0" destOrd="0" presId="urn:microsoft.com/office/officeart/2005/8/layout/hierarchy1"/>
    <dgm:cxn modelId="{247575DA-396E-4429-A570-79C1B0EC5DF0}" type="presOf" srcId="{44E255B1-965B-4562-957F-CA313E8404F3}" destId="{30818667-AF6D-4138-BF20-79597C88C012}" srcOrd="0" destOrd="0" presId="urn:microsoft.com/office/officeart/2005/8/layout/hierarchy1"/>
    <dgm:cxn modelId="{3DA7B8CC-E140-4F39-A32C-C7B674A11505}" type="presParOf" srcId="{380621A0-E9F9-49A4-9690-1536AC4D4BDB}" destId="{987E122E-FB2D-4525-B684-96A5F5D72947}" srcOrd="0" destOrd="0" presId="urn:microsoft.com/office/officeart/2005/8/layout/hierarchy1"/>
    <dgm:cxn modelId="{2031BA8C-1ECB-4B1F-8145-6139C687F7C1}" type="presParOf" srcId="{987E122E-FB2D-4525-B684-96A5F5D72947}" destId="{CDED4AA3-4BDC-4D3D-A66A-B39B7E4F135B}" srcOrd="0" destOrd="0" presId="urn:microsoft.com/office/officeart/2005/8/layout/hierarchy1"/>
    <dgm:cxn modelId="{8ABCF3C1-AD1F-458F-8879-196E1635BC08}" type="presParOf" srcId="{CDED4AA3-4BDC-4D3D-A66A-B39B7E4F135B}" destId="{1943253F-FB4E-494C-A6FE-E016012229AD}" srcOrd="0" destOrd="0" presId="urn:microsoft.com/office/officeart/2005/8/layout/hierarchy1"/>
    <dgm:cxn modelId="{C14AE92F-04A4-4DFA-B7DB-85E10620D971}" type="presParOf" srcId="{CDED4AA3-4BDC-4D3D-A66A-B39B7E4F135B}" destId="{A0C39162-3870-493A-8040-CF551F6EE927}" srcOrd="1" destOrd="0" presId="urn:microsoft.com/office/officeart/2005/8/layout/hierarchy1"/>
    <dgm:cxn modelId="{BF13EB8D-8B8E-4F8A-935A-EFD30BA67FC5}" type="presParOf" srcId="{987E122E-FB2D-4525-B684-96A5F5D72947}" destId="{996E45A1-D80C-413E-B985-177901A71665}" srcOrd="1" destOrd="0" presId="urn:microsoft.com/office/officeart/2005/8/layout/hierarchy1"/>
    <dgm:cxn modelId="{F00944CD-638D-41A3-A089-4249A7F1C12B}" type="presParOf" srcId="{996E45A1-D80C-413E-B985-177901A71665}" destId="{E5B1E58D-5302-469A-BC9F-AE20DF3F633C}" srcOrd="0" destOrd="0" presId="urn:microsoft.com/office/officeart/2005/8/layout/hierarchy1"/>
    <dgm:cxn modelId="{C53A65B7-20F6-47A1-99FB-E148C8E2A520}" type="presParOf" srcId="{996E45A1-D80C-413E-B985-177901A71665}" destId="{56AFE936-E6BA-4FEE-9BAD-D7C6EB058590}" srcOrd="1" destOrd="0" presId="urn:microsoft.com/office/officeart/2005/8/layout/hierarchy1"/>
    <dgm:cxn modelId="{C4E82C0C-623A-438A-B4C2-D532C05BB4BF}" type="presParOf" srcId="{56AFE936-E6BA-4FEE-9BAD-D7C6EB058590}" destId="{503546DB-4021-40F0-9817-E5562BD8DEF9}" srcOrd="0" destOrd="0" presId="urn:microsoft.com/office/officeart/2005/8/layout/hierarchy1"/>
    <dgm:cxn modelId="{5F5E7A34-C2CD-4F79-97B0-952DDA123C21}" type="presParOf" srcId="{503546DB-4021-40F0-9817-E5562BD8DEF9}" destId="{798B1C40-9A3A-47B2-8D0E-9F915FBBF9F6}" srcOrd="0" destOrd="0" presId="urn:microsoft.com/office/officeart/2005/8/layout/hierarchy1"/>
    <dgm:cxn modelId="{DA19D4B9-6C7E-4C5D-83AA-686E0E03CB72}" type="presParOf" srcId="{503546DB-4021-40F0-9817-E5562BD8DEF9}" destId="{8B783814-638D-4111-BC02-CF3281C94A10}" srcOrd="1" destOrd="0" presId="urn:microsoft.com/office/officeart/2005/8/layout/hierarchy1"/>
    <dgm:cxn modelId="{4DF4DCBA-983C-4451-A17B-4E1FA4877F7B}" type="presParOf" srcId="{56AFE936-E6BA-4FEE-9BAD-D7C6EB058590}" destId="{FD7BC564-2C48-4BBD-B4E2-8B243B82BA3C}" srcOrd="1" destOrd="0" presId="urn:microsoft.com/office/officeart/2005/8/layout/hierarchy1"/>
    <dgm:cxn modelId="{FE9BD32F-7FE8-4455-A251-4138E20CF465}" type="presParOf" srcId="{FD7BC564-2C48-4BBD-B4E2-8B243B82BA3C}" destId="{30818667-AF6D-4138-BF20-79597C88C012}" srcOrd="0" destOrd="0" presId="urn:microsoft.com/office/officeart/2005/8/layout/hierarchy1"/>
    <dgm:cxn modelId="{460E9B42-D219-4BDF-9DB0-38C32D95267C}" type="presParOf" srcId="{FD7BC564-2C48-4BBD-B4E2-8B243B82BA3C}" destId="{3BF85883-2C77-4B4F-8EB2-9434B89CE77E}" srcOrd="1" destOrd="0" presId="urn:microsoft.com/office/officeart/2005/8/layout/hierarchy1"/>
    <dgm:cxn modelId="{FF895AE9-AB28-46E9-A108-098E78DB7480}" type="presParOf" srcId="{3BF85883-2C77-4B4F-8EB2-9434B89CE77E}" destId="{88FAFC17-5A5B-41DE-AFAB-B2271DF10500}" srcOrd="0" destOrd="0" presId="urn:microsoft.com/office/officeart/2005/8/layout/hierarchy1"/>
    <dgm:cxn modelId="{4F402DC3-A831-4ECA-9240-FC8AF626E043}" type="presParOf" srcId="{88FAFC17-5A5B-41DE-AFAB-B2271DF10500}" destId="{F86C15B5-1530-4EEA-83DC-3F9C98442101}" srcOrd="0" destOrd="0" presId="urn:microsoft.com/office/officeart/2005/8/layout/hierarchy1"/>
    <dgm:cxn modelId="{D190C7A0-B794-42B6-A61E-1633525A2199}" type="presParOf" srcId="{88FAFC17-5A5B-41DE-AFAB-B2271DF10500}" destId="{59A9D466-E59C-4AC0-AD0D-84AD4FF8D167}" srcOrd="1" destOrd="0" presId="urn:microsoft.com/office/officeart/2005/8/layout/hierarchy1"/>
    <dgm:cxn modelId="{65E1EBE8-53C7-45EE-9993-99638065ACA5}" type="presParOf" srcId="{3BF85883-2C77-4B4F-8EB2-9434B89CE77E}" destId="{B25B760B-AE86-4AB7-82DD-7387314A8DBE}" srcOrd="1" destOrd="0" presId="urn:microsoft.com/office/officeart/2005/8/layout/hierarchy1"/>
    <dgm:cxn modelId="{34819A1B-A57D-4B39-A03A-CB3833FB4BA8}" type="presParOf" srcId="{996E45A1-D80C-413E-B985-177901A71665}" destId="{7134F20A-7782-449E-83D7-0A590051013B}" srcOrd="2" destOrd="0" presId="urn:microsoft.com/office/officeart/2005/8/layout/hierarchy1"/>
    <dgm:cxn modelId="{56161E8D-C568-43DF-AA21-4407A084A1BE}" type="presParOf" srcId="{996E45A1-D80C-413E-B985-177901A71665}" destId="{83E0E619-38E3-473D-BF13-7DFF72604B83}" srcOrd="3" destOrd="0" presId="urn:microsoft.com/office/officeart/2005/8/layout/hierarchy1"/>
    <dgm:cxn modelId="{7156D765-6DDA-477C-A050-168AA3B75B7B}" type="presParOf" srcId="{83E0E619-38E3-473D-BF13-7DFF72604B83}" destId="{474DCFFD-7CB2-4FA3-95C9-95EFFD6F00E6}" srcOrd="0" destOrd="0" presId="urn:microsoft.com/office/officeart/2005/8/layout/hierarchy1"/>
    <dgm:cxn modelId="{75D3DE9E-6894-4B20-80C6-CC6FA39C6965}" type="presParOf" srcId="{474DCFFD-7CB2-4FA3-95C9-95EFFD6F00E6}" destId="{3651FDAB-FBD6-4CE5-8743-39E46B02BAB0}" srcOrd="0" destOrd="0" presId="urn:microsoft.com/office/officeart/2005/8/layout/hierarchy1"/>
    <dgm:cxn modelId="{DD3D9A27-305A-481E-AF34-D1CDD893F507}" type="presParOf" srcId="{474DCFFD-7CB2-4FA3-95C9-95EFFD6F00E6}" destId="{DA584394-C360-4801-869D-5FE9405F027A}" srcOrd="1" destOrd="0" presId="urn:microsoft.com/office/officeart/2005/8/layout/hierarchy1"/>
    <dgm:cxn modelId="{811EEFE0-A1D6-4BAD-95F8-69022B3D07E2}" type="presParOf" srcId="{83E0E619-38E3-473D-BF13-7DFF72604B83}" destId="{BD67944D-B8AE-4175-A120-81C88C93BACF}" srcOrd="1" destOrd="0" presId="urn:microsoft.com/office/officeart/2005/8/layout/hierarchy1"/>
    <dgm:cxn modelId="{FDD9CFC2-76E2-4C4D-8DBF-A27DCADB71F9}" type="presParOf" srcId="{BD67944D-B8AE-4175-A120-81C88C93BACF}" destId="{A1397E02-FFB6-4A6D-BE1C-B01B3888C321}" srcOrd="0" destOrd="0" presId="urn:microsoft.com/office/officeart/2005/8/layout/hierarchy1"/>
    <dgm:cxn modelId="{F22527B7-BA72-4104-A1E9-E092264FAF90}" type="presParOf" srcId="{BD67944D-B8AE-4175-A120-81C88C93BACF}" destId="{D654B395-32AB-4BBE-A631-A67D3DE62366}" srcOrd="1" destOrd="0" presId="urn:microsoft.com/office/officeart/2005/8/layout/hierarchy1"/>
    <dgm:cxn modelId="{E019CA42-8CA0-49AD-8AF6-8C52B21BCC7F}" type="presParOf" srcId="{D654B395-32AB-4BBE-A631-A67D3DE62366}" destId="{981E03B0-3280-4B9C-AFFD-3C6011C6AE18}" srcOrd="0" destOrd="0" presId="urn:microsoft.com/office/officeart/2005/8/layout/hierarchy1"/>
    <dgm:cxn modelId="{6D71763B-909A-41FB-B922-0CD3B73758EA}" type="presParOf" srcId="{981E03B0-3280-4B9C-AFFD-3C6011C6AE18}" destId="{8CAC16B3-6085-4582-8FCE-2F60227B1315}" srcOrd="0" destOrd="0" presId="urn:microsoft.com/office/officeart/2005/8/layout/hierarchy1"/>
    <dgm:cxn modelId="{3FE0F567-4EBB-4298-834A-2779826724D1}" type="presParOf" srcId="{981E03B0-3280-4B9C-AFFD-3C6011C6AE18}" destId="{9A3FA136-CC97-4133-9368-DE371A3C09C3}" srcOrd="1" destOrd="0" presId="urn:microsoft.com/office/officeart/2005/8/layout/hierarchy1"/>
    <dgm:cxn modelId="{D72A19DF-1073-4733-BA76-4D8F31CEDA12}" type="presParOf" srcId="{D654B395-32AB-4BBE-A631-A67D3DE62366}" destId="{C3ACEA2E-D97B-4AE2-AE56-F87550193D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764146-4FEF-4192-85AB-17D171935D86}" type="doc">
      <dgm:prSet loTypeId="urn:microsoft.com/office/officeart/2005/8/layout/radial4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D1EAAF-6709-40C0-A9DF-84E9BE5EE67A}" type="asst">
      <dgm:prSet phldrT="[Text]" custT="1"/>
      <dgm:spPr/>
      <dgm:t>
        <a:bodyPr/>
        <a:lstStyle/>
        <a:p>
          <a:r>
            <a:rPr lang="en-US" sz="2400" b="1" u="none" dirty="0" smtClean="0"/>
            <a:t>1. Change in Traffic Pattern (e.g. variation in population distribution)</a:t>
          </a:r>
        </a:p>
      </dgm:t>
    </dgm:pt>
    <dgm:pt modelId="{A97589A4-410A-42AD-9AD3-7C0A6FC58540}" type="parTrans" cxnId="{1456A9B7-2CF9-4C80-AEC0-649F9DB999FE}">
      <dgm:prSet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B1033F49-E029-4C99-B30A-DEBF52CCCC60}" type="sibTrans" cxnId="{1456A9B7-2CF9-4C80-AEC0-649F9DB999FE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4D63039F-EBFE-485F-83AE-26186E4516A6}">
      <dgm:prSet phldrT="[Text]" custT="1"/>
      <dgm:spPr/>
      <dgm:t>
        <a:bodyPr/>
        <a:lstStyle/>
        <a:p>
          <a:r>
            <a:rPr lang="en-US" sz="2400" b="1" u="none" dirty="0" smtClean="0"/>
            <a:t>2. Change in Network Topology (e.g. due to network failure)</a:t>
          </a:r>
          <a:endParaRPr lang="en-US" sz="2400" b="1" i="1" u="none" dirty="0"/>
        </a:p>
      </dgm:t>
    </dgm:pt>
    <dgm:pt modelId="{C4D0D240-72E8-4316-9C95-218C74771C82}" type="parTrans" cxnId="{80A786B9-3F7E-41B8-A53A-F9E1286ACA29}">
      <dgm:prSet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5A23AEE6-33B9-4BFE-A27C-E2F970B4220E}" type="sibTrans" cxnId="{80A786B9-3F7E-41B8-A53A-F9E1286ACA29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01D6C0E9-A837-4A51-951B-02D149AACB2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000" b="1" dirty="0" smtClean="0">
              <a:solidFill>
                <a:schemeClr val="bg1"/>
              </a:solidFill>
            </a:rPr>
            <a:t>Causes of Congestion</a:t>
          </a:r>
          <a:endParaRPr lang="en-US" sz="3000" b="1" dirty="0">
            <a:solidFill>
              <a:schemeClr val="bg1"/>
            </a:solidFill>
          </a:endParaRPr>
        </a:p>
      </dgm:t>
    </dgm:pt>
    <dgm:pt modelId="{B02F32A1-A6D8-4992-9D8F-F5CECE289322}" type="parTrans" cxnId="{D6D4E256-305E-4E5D-BFED-0C14F33A5B1D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C27A4C40-49DB-4C5E-B375-2D40776A0D85}" type="sibTrans" cxnId="{D6D4E256-305E-4E5D-BFED-0C14F33A5B1D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989E3F5D-A88B-4E32-8BF0-92D730828C9D}">
      <dgm:prSet phldrT="[Text]" custT="1"/>
      <dgm:spPr/>
      <dgm:t>
        <a:bodyPr/>
        <a:lstStyle/>
        <a:p>
          <a:endParaRPr lang="en-US" dirty="0"/>
        </a:p>
      </dgm:t>
    </dgm:pt>
    <dgm:pt modelId="{CA4A733C-4EE8-4E75-954A-B6258BE19B15}" type="parTrans" cxnId="{DC4A267F-0250-46C3-85A9-3B38B5312A61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009C0733-4658-4C0F-BD15-64A5047AA5BE}" type="sibTrans" cxnId="{DC4A267F-0250-46C3-85A9-3B38B5312A61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4F8AC60E-5BC6-47AB-8016-17590249A70D}" type="pres">
      <dgm:prSet presAssocID="{74764146-4FEF-4192-85AB-17D171935D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26F55A-3426-43DF-92EF-57F88940DE83}" type="pres">
      <dgm:prSet presAssocID="{01D6C0E9-A837-4A51-951B-02D149AACB25}" presName="centerShape" presStyleLbl="node0" presStyleIdx="0" presStyleCnt="1" custLinFactNeighborX="2339" custLinFactNeighborY="-2543"/>
      <dgm:spPr/>
      <dgm:t>
        <a:bodyPr/>
        <a:lstStyle/>
        <a:p>
          <a:endParaRPr lang="en-US"/>
        </a:p>
      </dgm:t>
    </dgm:pt>
    <dgm:pt modelId="{4FE29B24-494D-47CA-9A99-0DC4BCF1963B}" type="pres">
      <dgm:prSet presAssocID="{A97589A4-410A-42AD-9AD3-7C0A6FC58540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E3F70B57-DCA3-4797-89D8-D964F6F04BA2}" type="pres">
      <dgm:prSet presAssocID="{2FD1EAAF-6709-40C0-A9DF-84E9BE5EE67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33157-7669-4B5F-A7B6-6F9CF737F0BB}" type="pres">
      <dgm:prSet presAssocID="{C4D0D240-72E8-4316-9C95-218C74771C82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18163026-1924-4ECB-9639-EC493CC17669}" type="pres">
      <dgm:prSet presAssocID="{4D63039F-EBFE-485F-83AE-26186E4516A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9130C-ED32-4008-99FC-AF74122C76DB}" type="presOf" srcId="{01D6C0E9-A837-4A51-951B-02D149AACB25}" destId="{9E26F55A-3426-43DF-92EF-57F88940DE83}" srcOrd="0" destOrd="0" presId="urn:microsoft.com/office/officeart/2005/8/layout/radial4"/>
    <dgm:cxn modelId="{80A786B9-3F7E-41B8-A53A-F9E1286ACA29}" srcId="{01D6C0E9-A837-4A51-951B-02D149AACB25}" destId="{4D63039F-EBFE-485F-83AE-26186E4516A6}" srcOrd="1" destOrd="0" parTransId="{C4D0D240-72E8-4316-9C95-218C74771C82}" sibTransId="{5A23AEE6-33B9-4BFE-A27C-E2F970B4220E}"/>
    <dgm:cxn modelId="{1456A9B7-2CF9-4C80-AEC0-649F9DB999FE}" srcId="{01D6C0E9-A837-4A51-951B-02D149AACB25}" destId="{2FD1EAAF-6709-40C0-A9DF-84E9BE5EE67A}" srcOrd="0" destOrd="0" parTransId="{A97589A4-410A-42AD-9AD3-7C0A6FC58540}" sibTransId="{B1033F49-E029-4C99-B30A-DEBF52CCCC60}"/>
    <dgm:cxn modelId="{D6D4E256-305E-4E5D-BFED-0C14F33A5B1D}" srcId="{74764146-4FEF-4192-85AB-17D171935D86}" destId="{01D6C0E9-A837-4A51-951B-02D149AACB25}" srcOrd="0" destOrd="0" parTransId="{B02F32A1-A6D8-4992-9D8F-F5CECE289322}" sibTransId="{C27A4C40-49DB-4C5E-B375-2D40776A0D85}"/>
    <dgm:cxn modelId="{DC4A267F-0250-46C3-85A9-3B38B5312A61}" srcId="{74764146-4FEF-4192-85AB-17D171935D86}" destId="{989E3F5D-A88B-4E32-8BF0-92D730828C9D}" srcOrd="1" destOrd="0" parTransId="{CA4A733C-4EE8-4E75-954A-B6258BE19B15}" sibTransId="{009C0733-4658-4C0F-BD15-64A5047AA5BE}"/>
    <dgm:cxn modelId="{47477170-3251-445C-9AAB-C506C74A17F2}" type="presOf" srcId="{74764146-4FEF-4192-85AB-17D171935D86}" destId="{4F8AC60E-5BC6-47AB-8016-17590249A70D}" srcOrd="0" destOrd="0" presId="urn:microsoft.com/office/officeart/2005/8/layout/radial4"/>
    <dgm:cxn modelId="{1E4174B7-A90B-4883-A0ED-E1BDCAAB8DD4}" type="presOf" srcId="{2FD1EAAF-6709-40C0-A9DF-84E9BE5EE67A}" destId="{E3F70B57-DCA3-4797-89D8-D964F6F04BA2}" srcOrd="0" destOrd="0" presId="urn:microsoft.com/office/officeart/2005/8/layout/radial4"/>
    <dgm:cxn modelId="{29DD4812-FC7A-4461-BBD9-0F51CF250F1A}" type="presOf" srcId="{4D63039F-EBFE-485F-83AE-26186E4516A6}" destId="{18163026-1924-4ECB-9639-EC493CC17669}" srcOrd="0" destOrd="0" presId="urn:microsoft.com/office/officeart/2005/8/layout/radial4"/>
    <dgm:cxn modelId="{43A1F369-39DC-4F35-BBC8-D994E8370DE7}" type="presOf" srcId="{A97589A4-410A-42AD-9AD3-7C0A6FC58540}" destId="{4FE29B24-494D-47CA-9A99-0DC4BCF1963B}" srcOrd="0" destOrd="0" presId="urn:microsoft.com/office/officeart/2005/8/layout/radial4"/>
    <dgm:cxn modelId="{6AE1CE53-D3CA-4805-9BBD-CC2325C2197F}" type="presOf" srcId="{C4D0D240-72E8-4316-9C95-218C74771C82}" destId="{72B33157-7669-4B5F-A7B6-6F9CF737F0BB}" srcOrd="0" destOrd="0" presId="urn:microsoft.com/office/officeart/2005/8/layout/radial4"/>
    <dgm:cxn modelId="{878F86AA-6817-4CBE-86FA-71DF63357C94}" type="presParOf" srcId="{4F8AC60E-5BC6-47AB-8016-17590249A70D}" destId="{9E26F55A-3426-43DF-92EF-57F88940DE83}" srcOrd="0" destOrd="0" presId="urn:microsoft.com/office/officeart/2005/8/layout/radial4"/>
    <dgm:cxn modelId="{2B5EA4F6-FFA8-4E06-AFEB-B22AA9D44D16}" type="presParOf" srcId="{4F8AC60E-5BC6-47AB-8016-17590249A70D}" destId="{4FE29B24-494D-47CA-9A99-0DC4BCF1963B}" srcOrd="1" destOrd="0" presId="urn:microsoft.com/office/officeart/2005/8/layout/radial4"/>
    <dgm:cxn modelId="{1CB2D407-845A-4751-8215-4644D8B8370C}" type="presParOf" srcId="{4F8AC60E-5BC6-47AB-8016-17590249A70D}" destId="{E3F70B57-DCA3-4797-89D8-D964F6F04BA2}" srcOrd="2" destOrd="0" presId="urn:microsoft.com/office/officeart/2005/8/layout/radial4"/>
    <dgm:cxn modelId="{B2191342-2EF3-46C3-A0F4-415001CA53E3}" type="presParOf" srcId="{4F8AC60E-5BC6-47AB-8016-17590249A70D}" destId="{72B33157-7669-4B5F-A7B6-6F9CF737F0BB}" srcOrd="3" destOrd="0" presId="urn:microsoft.com/office/officeart/2005/8/layout/radial4"/>
    <dgm:cxn modelId="{05C64093-E616-4D85-A421-9A0EE17C04CC}" type="presParOf" srcId="{4F8AC60E-5BC6-47AB-8016-17590249A70D}" destId="{18163026-1924-4ECB-9639-EC493CC1766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764146-4FEF-4192-85AB-17D171935D86}" type="doc">
      <dgm:prSet loTypeId="urn:microsoft.com/office/officeart/2005/8/layout/matrix1" loCatId="matrix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D1EAAF-6709-40C0-A9DF-84E9BE5EE67A}" type="asst">
      <dgm:prSet phldrT="[Text]" custT="1"/>
      <dgm:spPr/>
      <dgm:t>
        <a:bodyPr/>
        <a:lstStyle/>
        <a:p>
          <a:r>
            <a:rPr lang="en-US" sz="2600" b="1" u="sng" dirty="0" smtClean="0"/>
            <a:t>For Unplanned Failures </a:t>
          </a:r>
        </a:p>
      </dgm:t>
    </dgm:pt>
    <dgm:pt modelId="{A97589A4-410A-42AD-9AD3-7C0A6FC58540}" type="parTrans" cxnId="{1456A9B7-2CF9-4C80-AEC0-649F9DB999FE}">
      <dgm:prSet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B1033F49-E029-4C99-B30A-DEBF52CCCC60}" type="sibTrans" cxnId="{1456A9B7-2CF9-4C80-AEC0-649F9DB999FE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4D63039F-EBFE-485F-83AE-26186E4516A6}">
      <dgm:prSet phldrT="[Text]" custT="1"/>
      <dgm:spPr/>
      <dgm:t>
        <a:bodyPr/>
        <a:lstStyle/>
        <a:p>
          <a:r>
            <a:rPr lang="en-US" sz="2600" b="1" u="sng" dirty="0" smtClean="0"/>
            <a:t>For Planned Failures</a:t>
          </a:r>
          <a:endParaRPr lang="en-US" sz="2600" b="1" i="1" u="sng" dirty="0"/>
        </a:p>
      </dgm:t>
    </dgm:pt>
    <dgm:pt modelId="{C4D0D240-72E8-4316-9C95-218C74771C82}" type="parTrans" cxnId="{80A786B9-3F7E-41B8-A53A-F9E1286ACA29}">
      <dgm:prSet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5A23AEE6-33B9-4BFE-A27C-E2F970B4220E}" type="sibTrans" cxnId="{80A786B9-3F7E-41B8-A53A-F9E1286ACA29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A6DAC995-8646-4261-84D0-4C9FB80719B0}" type="asst">
      <dgm:prSet phldrT="[Text]" custT="1"/>
      <dgm:spPr/>
      <dgm:t>
        <a:bodyPr/>
        <a:lstStyle/>
        <a:p>
          <a:r>
            <a:rPr lang="en-US" sz="2600" b="1" i="0" u="none" dirty="0" smtClean="0"/>
            <a:t>Present an IP Fast Reroute method</a:t>
          </a:r>
        </a:p>
        <a:p>
          <a:r>
            <a:rPr lang="en-US" sz="2600" b="1" i="1" dirty="0" smtClean="0"/>
            <a:t> -To Avoid Congestion due to unplanned failures</a:t>
          </a:r>
        </a:p>
      </dgm:t>
    </dgm:pt>
    <dgm:pt modelId="{44E255B1-965B-4562-957F-CA313E8404F3}" type="parTrans" cxnId="{E8FC7FBF-F4C5-467A-90C4-04457FA75F96}">
      <dgm:prSet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CB04CD54-8FD2-4F7A-8B29-37717F9D4165}" type="sibTrans" cxnId="{E8FC7FBF-F4C5-467A-90C4-04457FA75F96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03B4EA0C-640C-4B23-9096-CFF45284BF43}">
      <dgm:prSet phldrT="[Text]" custT="1"/>
      <dgm:spPr/>
      <dgm:t>
        <a:bodyPr/>
        <a:lstStyle/>
        <a:p>
          <a:r>
            <a:rPr lang="en-US" sz="2600" b="1" i="0" u="none" dirty="0" smtClean="0"/>
            <a:t>Present a Link Cost Update method</a:t>
          </a:r>
        </a:p>
        <a:p>
          <a:r>
            <a:rPr lang="en-US" sz="2600" b="1" i="1" dirty="0" smtClean="0"/>
            <a:t>-</a:t>
          </a:r>
          <a:r>
            <a:rPr lang="en-US" sz="2400" b="1" i="1" dirty="0" smtClean="0"/>
            <a:t>To avoid Congestion due to planned failures</a:t>
          </a:r>
          <a:endParaRPr lang="en-US" sz="2400" b="1" i="1" dirty="0"/>
        </a:p>
      </dgm:t>
    </dgm:pt>
    <dgm:pt modelId="{629838BC-8C44-426B-A78D-3BEE5ADEF2ED}" type="parTrans" cxnId="{536FEC2F-2F07-4AE3-9929-9B2AE2058A1B}">
      <dgm:prSet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F130C443-BE3C-4D7B-B3EB-7A74CDC811B5}" type="sibTrans" cxnId="{536FEC2F-2F07-4AE3-9929-9B2AE2058A1B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01D6C0E9-A837-4A51-951B-02D149AACB25}">
      <dgm:prSet phldrT="[Text]" custT="1"/>
      <dgm:spPr/>
      <dgm:t>
        <a:bodyPr/>
        <a:lstStyle/>
        <a:p>
          <a:r>
            <a:rPr lang="en-US" sz="2200" b="1" smtClean="0"/>
            <a:t>To enhance IP Network Robustness despite these failures</a:t>
          </a:r>
          <a:endParaRPr lang="en-US" sz="2200" b="1" dirty="0"/>
        </a:p>
      </dgm:t>
    </dgm:pt>
    <dgm:pt modelId="{B02F32A1-A6D8-4992-9D8F-F5CECE289322}" type="parTrans" cxnId="{D6D4E256-305E-4E5D-BFED-0C14F33A5B1D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C27A4C40-49DB-4C5E-B375-2D40776A0D85}" type="sibTrans" cxnId="{D6D4E256-305E-4E5D-BFED-0C14F33A5B1D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989E3F5D-A88B-4E32-8BF0-92D730828C9D}">
      <dgm:prSet phldrT="[Text]" custT="1"/>
      <dgm:spPr/>
      <dgm:t>
        <a:bodyPr/>
        <a:lstStyle/>
        <a:p>
          <a:endParaRPr lang="en-US" dirty="0"/>
        </a:p>
      </dgm:t>
    </dgm:pt>
    <dgm:pt modelId="{CA4A733C-4EE8-4E75-954A-B6258BE19B15}" type="parTrans" cxnId="{DC4A267F-0250-46C3-85A9-3B38B5312A61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009C0733-4658-4C0F-BD15-64A5047AA5BE}" type="sibTrans" cxnId="{DC4A267F-0250-46C3-85A9-3B38B5312A61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065BD777-75EA-4FE4-A6E8-FD1C3FC6E344}">
      <dgm:prSet phldrT="[Text]" custT="1"/>
      <dgm:spPr/>
      <dgm:t>
        <a:bodyPr/>
        <a:lstStyle/>
        <a:p>
          <a:endParaRPr lang="en-US" sz="2600" b="1" i="1" dirty="0">
            <a:solidFill>
              <a:srgbClr val="C00000"/>
            </a:solidFill>
          </a:endParaRPr>
        </a:p>
      </dgm:t>
    </dgm:pt>
    <dgm:pt modelId="{2A4D25D6-0395-407A-9448-6C513E1D1582}" type="parTrans" cxnId="{C2A85172-36F9-4B4B-99AE-E0B263415C87}">
      <dgm:prSet/>
      <dgm:spPr/>
      <dgm:t>
        <a:bodyPr/>
        <a:lstStyle/>
        <a:p>
          <a:endParaRPr lang="en-US"/>
        </a:p>
      </dgm:t>
    </dgm:pt>
    <dgm:pt modelId="{1AF03D85-12B9-44C4-8EDE-D958C6ABDB55}" type="sibTrans" cxnId="{C2A85172-36F9-4B4B-99AE-E0B263415C87}">
      <dgm:prSet/>
      <dgm:spPr/>
      <dgm:t>
        <a:bodyPr/>
        <a:lstStyle/>
        <a:p>
          <a:endParaRPr lang="en-US"/>
        </a:p>
      </dgm:t>
    </dgm:pt>
    <dgm:pt modelId="{7E9950F6-192E-478F-BD26-77D9654FC109}">
      <dgm:prSet phldrT="[Text]" custT="1"/>
      <dgm:spPr/>
      <dgm:t>
        <a:bodyPr/>
        <a:lstStyle/>
        <a:p>
          <a:endParaRPr lang="en-US" sz="2600" b="1" i="1" dirty="0">
            <a:solidFill>
              <a:srgbClr val="C00000"/>
            </a:solidFill>
          </a:endParaRPr>
        </a:p>
      </dgm:t>
    </dgm:pt>
    <dgm:pt modelId="{83E66116-1EC9-4F34-890B-27EF01594DC9}" type="parTrans" cxnId="{66213C87-4CC5-41A6-BD86-4797E1C5A8BC}">
      <dgm:prSet/>
      <dgm:spPr/>
      <dgm:t>
        <a:bodyPr/>
        <a:lstStyle/>
        <a:p>
          <a:endParaRPr lang="en-US"/>
        </a:p>
      </dgm:t>
    </dgm:pt>
    <dgm:pt modelId="{BFBBD5D5-171A-4F45-91B2-A807B55F07F6}" type="sibTrans" cxnId="{66213C87-4CC5-41A6-BD86-4797E1C5A8BC}">
      <dgm:prSet/>
      <dgm:spPr/>
      <dgm:t>
        <a:bodyPr/>
        <a:lstStyle/>
        <a:p>
          <a:endParaRPr lang="en-US"/>
        </a:p>
      </dgm:t>
    </dgm:pt>
    <dgm:pt modelId="{A9478A54-20C0-4F9B-90C0-1B98635F9E06}">
      <dgm:prSet phldrT="[Text]" custT="1"/>
      <dgm:spPr/>
      <dgm:t>
        <a:bodyPr/>
        <a:lstStyle/>
        <a:p>
          <a:endParaRPr lang="en-US" sz="2600" b="1" i="1" dirty="0">
            <a:solidFill>
              <a:srgbClr val="C00000"/>
            </a:solidFill>
          </a:endParaRPr>
        </a:p>
      </dgm:t>
    </dgm:pt>
    <dgm:pt modelId="{D2C60221-4122-4A0C-84D9-B6460B7A50C3}" type="parTrans" cxnId="{92214867-E7E7-40B7-977C-E1CD761C4BE3}">
      <dgm:prSet/>
      <dgm:spPr/>
      <dgm:t>
        <a:bodyPr/>
        <a:lstStyle/>
        <a:p>
          <a:endParaRPr lang="en-US"/>
        </a:p>
      </dgm:t>
    </dgm:pt>
    <dgm:pt modelId="{7DFF04C6-D247-416D-9B4B-4944E333A5C0}" type="sibTrans" cxnId="{92214867-E7E7-40B7-977C-E1CD761C4BE3}">
      <dgm:prSet/>
      <dgm:spPr/>
      <dgm:t>
        <a:bodyPr/>
        <a:lstStyle/>
        <a:p>
          <a:endParaRPr lang="en-US"/>
        </a:p>
      </dgm:t>
    </dgm:pt>
    <dgm:pt modelId="{EB65B5DD-4FA3-49DF-A2CB-890284EF4159}">
      <dgm:prSet phldrT="[Text]" custT="1"/>
      <dgm:spPr/>
      <dgm:t>
        <a:bodyPr/>
        <a:lstStyle/>
        <a:p>
          <a:endParaRPr lang="en-US" sz="2600" b="1" i="1" dirty="0">
            <a:solidFill>
              <a:srgbClr val="C00000"/>
            </a:solidFill>
          </a:endParaRPr>
        </a:p>
      </dgm:t>
    </dgm:pt>
    <dgm:pt modelId="{AC12B3DB-BE67-47CF-AF08-F2637660F985}" type="parTrans" cxnId="{B2500D39-E362-45DC-ADC7-DA7684F97C20}">
      <dgm:prSet/>
      <dgm:spPr/>
      <dgm:t>
        <a:bodyPr/>
        <a:lstStyle/>
        <a:p>
          <a:endParaRPr lang="en-US"/>
        </a:p>
      </dgm:t>
    </dgm:pt>
    <dgm:pt modelId="{B6C48F89-314D-4057-8511-3EEF2CDDCACC}" type="sibTrans" cxnId="{B2500D39-E362-45DC-ADC7-DA7684F97C20}">
      <dgm:prSet/>
      <dgm:spPr/>
      <dgm:t>
        <a:bodyPr/>
        <a:lstStyle/>
        <a:p>
          <a:endParaRPr lang="en-US"/>
        </a:p>
      </dgm:t>
    </dgm:pt>
    <dgm:pt modelId="{1329CCB7-739B-443D-B1BA-3F268277904A}">
      <dgm:prSet phldrT="[Text]" custT="1"/>
      <dgm:spPr/>
      <dgm:t>
        <a:bodyPr/>
        <a:lstStyle/>
        <a:p>
          <a:r>
            <a:rPr lang="en-US" sz="2100" b="1" i="0" dirty="0" smtClean="0"/>
            <a:t>To guarantee network availability for Voice, Data, TV Broadcast, Video, Video Games, and online Business Transaction, etc</a:t>
          </a:r>
          <a:endParaRPr lang="en-US" sz="2100" b="1" i="0" dirty="0"/>
        </a:p>
      </dgm:t>
    </dgm:pt>
    <dgm:pt modelId="{E40A7F4C-823D-412D-8E7F-064DF503F8A1}" type="sibTrans" cxnId="{96F711DB-AA23-46EB-9E9C-2D32158C52FE}">
      <dgm:prSet/>
      <dgm:spPr/>
      <dgm:t>
        <a:bodyPr/>
        <a:lstStyle/>
        <a:p>
          <a:endParaRPr lang="en-US"/>
        </a:p>
      </dgm:t>
    </dgm:pt>
    <dgm:pt modelId="{A8D46EE8-25D5-41E4-807A-55EBB1B13685}" type="parTrans" cxnId="{96F711DB-AA23-46EB-9E9C-2D32158C52FE}">
      <dgm:prSet/>
      <dgm:spPr/>
      <dgm:t>
        <a:bodyPr/>
        <a:lstStyle/>
        <a:p>
          <a:endParaRPr lang="en-US"/>
        </a:p>
      </dgm:t>
    </dgm:pt>
    <dgm:pt modelId="{9F1A42C9-4218-40E4-A04C-F4BD95F4743F}" type="pres">
      <dgm:prSet presAssocID="{74764146-4FEF-4192-85AB-17D171935D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F48AC-00DA-410D-BA63-906B6F84EC1F}" type="pres">
      <dgm:prSet presAssocID="{74764146-4FEF-4192-85AB-17D171935D86}" presName="matrix" presStyleCnt="0"/>
      <dgm:spPr/>
      <dgm:t>
        <a:bodyPr/>
        <a:lstStyle/>
        <a:p>
          <a:endParaRPr lang="en-US"/>
        </a:p>
      </dgm:t>
    </dgm:pt>
    <dgm:pt modelId="{9BF7A527-0D99-41B7-AFDA-38E1DCD1DD1A}" type="pres">
      <dgm:prSet presAssocID="{74764146-4FEF-4192-85AB-17D171935D86}" presName="tile1" presStyleLbl="node1" presStyleIdx="0" presStyleCnt="4"/>
      <dgm:spPr/>
      <dgm:t>
        <a:bodyPr/>
        <a:lstStyle/>
        <a:p>
          <a:endParaRPr lang="en-US"/>
        </a:p>
      </dgm:t>
    </dgm:pt>
    <dgm:pt modelId="{ADCA12E1-EA13-44B9-B11B-7395A1C2164B}" type="pres">
      <dgm:prSet presAssocID="{74764146-4FEF-4192-85AB-17D171935D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A4FE5-D477-498C-A003-0E5227561445}" type="pres">
      <dgm:prSet presAssocID="{74764146-4FEF-4192-85AB-17D171935D86}" presName="tile2" presStyleLbl="node1" presStyleIdx="1" presStyleCnt="4"/>
      <dgm:spPr/>
      <dgm:t>
        <a:bodyPr/>
        <a:lstStyle/>
        <a:p>
          <a:endParaRPr lang="en-US"/>
        </a:p>
      </dgm:t>
    </dgm:pt>
    <dgm:pt modelId="{0F004C8A-7E30-4002-9BC4-950A6236FEC2}" type="pres">
      <dgm:prSet presAssocID="{74764146-4FEF-4192-85AB-17D171935D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1707E-BA3D-4B8B-9BDB-8F75B1D77DC4}" type="pres">
      <dgm:prSet presAssocID="{74764146-4FEF-4192-85AB-17D171935D86}" presName="tile3" presStyleLbl="node1" presStyleIdx="2" presStyleCnt="4" custLinFactNeighborX="-11764" custLinFactNeighborY="6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DBA512-0ACB-4C7D-BBF2-619270EBE6DF}" type="pres">
      <dgm:prSet presAssocID="{74764146-4FEF-4192-85AB-17D171935D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2392F-8054-4E3B-AFF2-537B3297C101}" type="pres">
      <dgm:prSet presAssocID="{74764146-4FEF-4192-85AB-17D171935D86}" presName="tile4" presStyleLbl="node1" presStyleIdx="3" presStyleCnt="4"/>
      <dgm:spPr/>
      <dgm:t>
        <a:bodyPr/>
        <a:lstStyle/>
        <a:p>
          <a:endParaRPr lang="en-US"/>
        </a:p>
      </dgm:t>
    </dgm:pt>
    <dgm:pt modelId="{887E0420-CA38-4727-BB56-6926B12D820F}" type="pres">
      <dgm:prSet presAssocID="{74764146-4FEF-4192-85AB-17D171935D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B4687-EBE0-40EE-8C30-C33408B1D86C}" type="pres">
      <dgm:prSet presAssocID="{74764146-4FEF-4192-85AB-17D171935D86}" presName="centerTile" presStyleLbl="fgShp" presStyleIdx="0" presStyleCnt="1" custLinFactNeighborX="19094" custLinFactNeighborY="14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85172-36F9-4B4B-99AE-E0B263415C87}" srcId="{4D63039F-EBFE-485F-83AE-26186E4516A6}" destId="{065BD777-75EA-4FE4-A6E8-FD1C3FC6E344}" srcOrd="4" destOrd="0" parTransId="{2A4D25D6-0395-407A-9448-6C513E1D1582}" sibTransId="{1AF03D85-12B9-44C4-8EDE-D958C6ABDB55}"/>
    <dgm:cxn modelId="{6B9DB931-FDE2-4AE1-823C-373FE1E2343D}" type="presOf" srcId="{7E9950F6-192E-478F-BD26-77D9654FC109}" destId="{0F004C8A-7E30-4002-9BC4-950A6236FEC2}" srcOrd="1" destOrd="3" presId="urn:microsoft.com/office/officeart/2005/8/layout/matrix1"/>
    <dgm:cxn modelId="{8AFB6B9E-4116-46B8-B02D-13AB37FFD381}" type="presOf" srcId="{065BD777-75EA-4FE4-A6E8-FD1C3FC6E344}" destId="{550A4FE5-D477-498C-A003-0E5227561445}" srcOrd="0" destOrd="5" presId="urn:microsoft.com/office/officeart/2005/8/layout/matrix1"/>
    <dgm:cxn modelId="{6D5D2025-736C-4E83-839A-6F96053D7E4B}" type="presOf" srcId="{01D6C0E9-A837-4A51-951B-02D149AACB25}" destId="{D07B4687-EBE0-40EE-8C30-C33408B1D86C}" srcOrd="0" destOrd="0" presId="urn:microsoft.com/office/officeart/2005/8/layout/matrix1"/>
    <dgm:cxn modelId="{951C7556-F54A-41BD-8E51-8D0621A36FF1}" type="presOf" srcId="{1329CCB7-739B-443D-B1BA-3F268277904A}" destId="{0F004C8A-7E30-4002-9BC4-950A6236FEC2}" srcOrd="1" destOrd="6" presId="urn:microsoft.com/office/officeart/2005/8/layout/matrix1"/>
    <dgm:cxn modelId="{3974DC5F-8E7C-461A-A46E-E55AC2A44303}" type="presOf" srcId="{EB65B5DD-4FA3-49DF-A2CB-890284EF4159}" destId="{0F004C8A-7E30-4002-9BC4-950A6236FEC2}" srcOrd="1" destOrd="2" presId="urn:microsoft.com/office/officeart/2005/8/layout/matrix1"/>
    <dgm:cxn modelId="{B2500D39-E362-45DC-ADC7-DA7684F97C20}" srcId="{4D63039F-EBFE-485F-83AE-26186E4516A6}" destId="{EB65B5DD-4FA3-49DF-A2CB-890284EF4159}" srcOrd="1" destOrd="0" parTransId="{AC12B3DB-BE67-47CF-AF08-F2637660F985}" sibTransId="{B6C48F89-314D-4057-8511-3EEF2CDDCACC}"/>
    <dgm:cxn modelId="{66213C87-4CC5-41A6-BD86-4797E1C5A8BC}" srcId="{4D63039F-EBFE-485F-83AE-26186E4516A6}" destId="{7E9950F6-192E-478F-BD26-77D9654FC109}" srcOrd="2" destOrd="0" parTransId="{83E66116-1EC9-4F34-890B-27EF01594DC9}" sibTransId="{BFBBD5D5-171A-4F45-91B2-A807B55F07F6}"/>
    <dgm:cxn modelId="{1456A9B7-2CF9-4C80-AEC0-649F9DB999FE}" srcId="{01D6C0E9-A837-4A51-951B-02D149AACB25}" destId="{2FD1EAAF-6709-40C0-A9DF-84E9BE5EE67A}" srcOrd="0" destOrd="0" parTransId="{A97589A4-410A-42AD-9AD3-7C0A6FC58540}" sibTransId="{B1033F49-E029-4C99-B30A-DEBF52CCCC60}"/>
    <dgm:cxn modelId="{7CC2F1CA-02D0-468A-99EF-E20AAAECE948}" type="presOf" srcId="{A9478A54-20C0-4F9B-90C0-1B98635F9E06}" destId="{550A4FE5-D477-498C-A003-0E5227561445}" srcOrd="0" destOrd="4" presId="urn:microsoft.com/office/officeart/2005/8/layout/matrix1"/>
    <dgm:cxn modelId="{6D279C6A-0CE2-4D5C-944B-6266CBD65727}" type="presOf" srcId="{1329CCB7-739B-443D-B1BA-3F268277904A}" destId="{550A4FE5-D477-498C-A003-0E5227561445}" srcOrd="0" destOrd="6" presId="urn:microsoft.com/office/officeart/2005/8/layout/matrix1"/>
    <dgm:cxn modelId="{8B238E2C-815C-4C0A-876C-06BA1035FE0B}" type="presOf" srcId="{065BD777-75EA-4FE4-A6E8-FD1C3FC6E344}" destId="{0F004C8A-7E30-4002-9BC4-950A6236FEC2}" srcOrd="1" destOrd="5" presId="urn:microsoft.com/office/officeart/2005/8/layout/matrix1"/>
    <dgm:cxn modelId="{BE51AA81-31EC-4166-9C07-7032C23EA53F}" type="presOf" srcId="{EB65B5DD-4FA3-49DF-A2CB-890284EF4159}" destId="{550A4FE5-D477-498C-A003-0E5227561445}" srcOrd="0" destOrd="2" presId="urn:microsoft.com/office/officeart/2005/8/layout/matrix1"/>
    <dgm:cxn modelId="{80A786B9-3F7E-41B8-A53A-F9E1286ACA29}" srcId="{01D6C0E9-A837-4A51-951B-02D149AACB25}" destId="{4D63039F-EBFE-485F-83AE-26186E4516A6}" srcOrd="1" destOrd="0" parTransId="{C4D0D240-72E8-4316-9C95-218C74771C82}" sibTransId="{5A23AEE6-33B9-4BFE-A27C-E2F970B4220E}"/>
    <dgm:cxn modelId="{AAC36EC0-45C7-4A06-8A48-0E98E32911E9}" type="presOf" srcId="{7E9950F6-192E-478F-BD26-77D9654FC109}" destId="{550A4FE5-D477-498C-A003-0E5227561445}" srcOrd="0" destOrd="3" presId="urn:microsoft.com/office/officeart/2005/8/layout/matrix1"/>
    <dgm:cxn modelId="{96F711DB-AA23-46EB-9E9C-2D32158C52FE}" srcId="{4D63039F-EBFE-485F-83AE-26186E4516A6}" destId="{1329CCB7-739B-443D-B1BA-3F268277904A}" srcOrd="5" destOrd="0" parTransId="{A8D46EE8-25D5-41E4-807A-55EBB1B13685}" sibTransId="{E40A7F4C-823D-412D-8E7F-064DF503F8A1}"/>
    <dgm:cxn modelId="{92214867-E7E7-40B7-977C-E1CD761C4BE3}" srcId="{4D63039F-EBFE-485F-83AE-26186E4516A6}" destId="{A9478A54-20C0-4F9B-90C0-1B98635F9E06}" srcOrd="3" destOrd="0" parTransId="{D2C60221-4122-4A0C-84D9-B6460B7A50C3}" sibTransId="{7DFF04C6-D247-416D-9B4B-4944E333A5C0}"/>
    <dgm:cxn modelId="{F06F52D6-F792-4495-B4F5-685F8AA80B49}" type="presOf" srcId="{A6DAC995-8646-4261-84D0-4C9FB80719B0}" destId="{9BF7A527-0D99-41B7-AFDA-38E1DCD1DD1A}" srcOrd="0" destOrd="1" presId="urn:microsoft.com/office/officeart/2005/8/layout/matrix1"/>
    <dgm:cxn modelId="{6E3F7353-2A61-47FE-99A1-C1D80ACA3089}" type="presOf" srcId="{A9478A54-20C0-4F9B-90C0-1B98635F9E06}" destId="{0F004C8A-7E30-4002-9BC4-950A6236FEC2}" srcOrd="1" destOrd="4" presId="urn:microsoft.com/office/officeart/2005/8/layout/matrix1"/>
    <dgm:cxn modelId="{DC4A267F-0250-46C3-85A9-3B38B5312A61}" srcId="{74764146-4FEF-4192-85AB-17D171935D86}" destId="{989E3F5D-A88B-4E32-8BF0-92D730828C9D}" srcOrd="1" destOrd="0" parTransId="{CA4A733C-4EE8-4E75-954A-B6258BE19B15}" sibTransId="{009C0733-4658-4C0F-BD15-64A5047AA5BE}"/>
    <dgm:cxn modelId="{384C785C-21B9-4052-A8C3-BDD666111DC0}" type="presOf" srcId="{03B4EA0C-640C-4B23-9096-CFF45284BF43}" destId="{0F004C8A-7E30-4002-9BC4-950A6236FEC2}" srcOrd="1" destOrd="1" presId="urn:microsoft.com/office/officeart/2005/8/layout/matrix1"/>
    <dgm:cxn modelId="{CBD6C09A-37D7-4B3C-A72E-436ACE8AA546}" type="presOf" srcId="{2FD1EAAF-6709-40C0-A9DF-84E9BE5EE67A}" destId="{9BF7A527-0D99-41B7-AFDA-38E1DCD1DD1A}" srcOrd="0" destOrd="0" presId="urn:microsoft.com/office/officeart/2005/8/layout/matrix1"/>
    <dgm:cxn modelId="{95C191E3-173B-462C-954C-71D500D789F0}" type="presOf" srcId="{4D63039F-EBFE-485F-83AE-26186E4516A6}" destId="{0F004C8A-7E30-4002-9BC4-950A6236FEC2}" srcOrd="1" destOrd="0" presId="urn:microsoft.com/office/officeart/2005/8/layout/matrix1"/>
    <dgm:cxn modelId="{D6D4E256-305E-4E5D-BFED-0C14F33A5B1D}" srcId="{74764146-4FEF-4192-85AB-17D171935D86}" destId="{01D6C0E9-A837-4A51-951B-02D149AACB25}" srcOrd="0" destOrd="0" parTransId="{B02F32A1-A6D8-4992-9D8F-F5CECE289322}" sibTransId="{C27A4C40-49DB-4C5E-B375-2D40776A0D85}"/>
    <dgm:cxn modelId="{E8FC7FBF-F4C5-467A-90C4-04457FA75F96}" srcId="{2FD1EAAF-6709-40C0-A9DF-84E9BE5EE67A}" destId="{A6DAC995-8646-4261-84D0-4C9FB80719B0}" srcOrd="0" destOrd="0" parTransId="{44E255B1-965B-4562-957F-CA313E8404F3}" sibTransId="{CB04CD54-8FD2-4F7A-8B29-37717F9D4165}"/>
    <dgm:cxn modelId="{536FEC2F-2F07-4AE3-9929-9B2AE2058A1B}" srcId="{4D63039F-EBFE-485F-83AE-26186E4516A6}" destId="{03B4EA0C-640C-4B23-9096-CFF45284BF43}" srcOrd="0" destOrd="0" parTransId="{629838BC-8C44-426B-A78D-3BEE5ADEF2ED}" sibTransId="{F130C443-BE3C-4D7B-B3EB-7A74CDC811B5}"/>
    <dgm:cxn modelId="{B0E54F62-5A9A-4B56-B402-BBBADDE012A8}" type="presOf" srcId="{74764146-4FEF-4192-85AB-17D171935D86}" destId="{9F1A42C9-4218-40E4-A04C-F4BD95F4743F}" srcOrd="0" destOrd="0" presId="urn:microsoft.com/office/officeart/2005/8/layout/matrix1"/>
    <dgm:cxn modelId="{93F81E88-479F-4869-B783-65BACEC84AB8}" type="presOf" srcId="{4D63039F-EBFE-485F-83AE-26186E4516A6}" destId="{550A4FE5-D477-498C-A003-0E5227561445}" srcOrd="0" destOrd="0" presId="urn:microsoft.com/office/officeart/2005/8/layout/matrix1"/>
    <dgm:cxn modelId="{93FC774F-7E90-4B7F-9A4C-A41652DE08BC}" type="presOf" srcId="{03B4EA0C-640C-4B23-9096-CFF45284BF43}" destId="{550A4FE5-D477-498C-A003-0E5227561445}" srcOrd="0" destOrd="1" presId="urn:microsoft.com/office/officeart/2005/8/layout/matrix1"/>
    <dgm:cxn modelId="{7C663E1B-BC55-470E-9EB6-FB91B2599FE0}" type="presOf" srcId="{A6DAC995-8646-4261-84D0-4C9FB80719B0}" destId="{ADCA12E1-EA13-44B9-B11B-7395A1C2164B}" srcOrd="1" destOrd="1" presId="urn:microsoft.com/office/officeart/2005/8/layout/matrix1"/>
    <dgm:cxn modelId="{24832606-1ACE-462E-8ABC-DD323AF39DDB}" type="presOf" srcId="{2FD1EAAF-6709-40C0-A9DF-84E9BE5EE67A}" destId="{ADCA12E1-EA13-44B9-B11B-7395A1C2164B}" srcOrd="1" destOrd="0" presId="urn:microsoft.com/office/officeart/2005/8/layout/matrix1"/>
    <dgm:cxn modelId="{09668AB5-6ED5-4073-B7BA-7FAE8EF1DEB8}" type="presParOf" srcId="{9F1A42C9-4218-40E4-A04C-F4BD95F4743F}" destId="{F11F48AC-00DA-410D-BA63-906B6F84EC1F}" srcOrd="0" destOrd="0" presId="urn:microsoft.com/office/officeart/2005/8/layout/matrix1"/>
    <dgm:cxn modelId="{8A4D8CF4-3C01-45A9-8D31-3E7FA9DE48D8}" type="presParOf" srcId="{F11F48AC-00DA-410D-BA63-906B6F84EC1F}" destId="{9BF7A527-0D99-41B7-AFDA-38E1DCD1DD1A}" srcOrd="0" destOrd="0" presId="urn:microsoft.com/office/officeart/2005/8/layout/matrix1"/>
    <dgm:cxn modelId="{3B6A0C10-B29C-466B-9BCC-12BD2C2E39E9}" type="presParOf" srcId="{F11F48AC-00DA-410D-BA63-906B6F84EC1F}" destId="{ADCA12E1-EA13-44B9-B11B-7395A1C2164B}" srcOrd="1" destOrd="0" presId="urn:microsoft.com/office/officeart/2005/8/layout/matrix1"/>
    <dgm:cxn modelId="{9876AE86-FA6E-4BEC-B4F6-182DFA2B20A2}" type="presParOf" srcId="{F11F48AC-00DA-410D-BA63-906B6F84EC1F}" destId="{550A4FE5-D477-498C-A003-0E5227561445}" srcOrd="2" destOrd="0" presId="urn:microsoft.com/office/officeart/2005/8/layout/matrix1"/>
    <dgm:cxn modelId="{9ABFD351-C2F9-4026-8E13-47138607FFA7}" type="presParOf" srcId="{F11F48AC-00DA-410D-BA63-906B6F84EC1F}" destId="{0F004C8A-7E30-4002-9BC4-950A6236FEC2}" srcOrd="3" destOrd="0" presId="urn:microsoft.com/office/officeart/2005/8/layout/matrix1"/>
    <dgm:cxn modelId="{FB4EE919-311C-4A71-8E86-7A92C30BFA35}" type="presParOf" srcId="{F11F48AC-00DA-410D-BA63-906B6F84EC1F}" destId="{A461707E-BA3D-4B8B-9BDB-8F75B1D77DC4}" srcOrd="4" destOrd="0" presId="urn:microsoft.com/office/officeart/2005/8/layout/matrix1"/>
    <dgm:cxn modelId="{36C00830-73D9-49EA-895E-C8D614EF62E9}" type="presParOf" srcId="{F11F48AC-00DA-410D-BA63-906B6F84EC1F}" destId="{2FDBA512-0ACB-4C7D-BBF2-619270EBE6DF}" srcOrd="5" destOrd="0" presId="urn:microsoft.com/office/officeart/2005/8/layout/matrix1"/>
    <dgm:cxn modelId="{BD9CB9B3-23DB-4385-B720-1B043B55FB0C}" type="presParOf" srcId="{F11F48AC-00DA-410D-BA63-906B6F84EC1F}" destId="{42C2392F-8054-4E3B-AFF2-537B3297C101}" srcOrd="6" destOrd="0" presId="urn:microsoft.com/office/officeart/2005/8/layout/matrix1"/>
    <dgm:cxn modelId="{9D05A6B7-D370-42B9-919D-1BE7305A9CC1}" type="presParOf" srcId="{F11F48AC-00DA-410D-BA63-906B6F84EC1F}" destId="{887E0420-CA38-4727-BB56-6926B12D820F}" srcOrd="7" destOrd="0" presId="urn:microsoft.com/office/officeart/2005/8/layout/matrix1"/>
    <dgm:cxn modelId="{A0D5770E-3523-47D8-9907-805EA98D5307}" type="presParOf" srcId="{9F1A42C9-4218-40E4-A04C-F4BD95F4743F}" destId="{D07B4687-EBE0-40EE-8C30-C33408B1D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764146-4FEF-4192-85AB-17D171935D86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6C0E9-A837-4A51-951B-02D149AACB25}">
      <dgm:prSet phldrT="[Text]" custT="1"/>
      <dgm:spPr/>
      <dgm:t>
        <a:bodyPr/>
        <a:lstStyle/>
        <a:p>
          <a:r>
            <a:rPr lang="en-US" sz="2600" b="1" dirty="0" smtClean="0">
              <a:solidFill>
                <a:srgbClr val="C00000"/>
              </a:solidFill>
            </a:rPr>
            <a:t>Research Objective is: </a:t>
          </a:r>
        </a:p>
        <a:p>
          <a:r>
            <a:rPr lang="en-US" sz="3600" b="1" dirty="0" smtClean="0">
              <a:solidFill>
                <a:srgbClr val="002060"/>
              </a:solidFill>
            </a:rPr>
            <a:t>To enhance IP Network Robustness…</a:t>
          </a:r>
        </a:p>
        <a:p>
          <a:r>
            <a:rPr lang="en-US" sz="2600" b="1" dirty="0" smtClean="0">
              <a:solidFill>
                <a:srgbClr val="C00000"/>
              </a:solidFill>
            </a:rPr>
            <a:t>Despite any type of network failures</a:t>
          </a:r>
          <a:endParaRPr lang="en-US" sz="2600" b="1" dirty="0">
            <a:solidFill>
              <a:srgbClr val="C00000"/>
            </a:solidFill>
          </a:endParaRPr>
        </a:p>
      </dgm:t>
    </dgm:pt>
    <dgm:pt modelId="{B02F32A1-A6D8-4992-9D8F-F5CECE289322}" type="parTrans" cxnId="{D6D4E256-305E-4E5D-BFED-0C14F33A5B1D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C27A4C40-49DB-4C5E-B375-2D40776A0D85}" type="sibTrans" cxnId="{D6D4E256-305E-4E5D-BFED-0C14F33A5B1D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954E7086-F5BC-400A-B99F-31B32032522A}" type="pres">
      <dgm:prSet presAssocID="{74764146-4FEF-4192-85AB-17D171935D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566C8-3C87-4A39-92B8-369A5D562BE2}" type="pres">
      <dgm:prSet presAssocID="{01D6C0E9-A837-4A51-951B-02D149AACB25}" presName="centerShape" presStyleLbl="node0" presStyleIdx="0" presStyleCnt="1"/>
      <dgm:spPr/>
      <dgm:t>
        <a:bodyPr/>
        <a:lstStyle/>
        <a:p>
          <a:endParaRPr lang="en-US"/>
        </a:p>
      </dgm:t>
    </dgm:pt>
  </dgm:ptLst>
  <dgm:cxnLst>
    <dgm:cxn modelId="{12CF28F9-FCE8-4117-A7F8-196106E3F3BA}" type="presOf" srcId="{74764146-4FEF-4192-85AB-17D171935D86}" destId="{954E7086-F5BC-400A-B99F-31B32032522A}" srcOrd="0" destOrd="0" presId="urn:microsoft.com/office/officeart/2005/8/layout/radial4"/>
    <dgm:cxn modelId="{30ADC4B7-A26E-47B8-B7C0-7959446BD690}" type="presOf" srcId="{01D6C0E9-A837-4A51-951B-02D149AACB25}" destId="{653566C8-3C87-4A39-92B8-369A5D562BE2}" srcOrd="0" destOrd="0" presId="urn:microsoft.com/office/officeart/2005/8/layout/radial4"/>
    <dgm:cxn modelId="{D6D4E256-305E-4E5D-BFED-0C14F33A5B1D}" srcId="{74764146-4FEF-4192-85AB-17D171935D86}" destId="{01D6C0E9-A837-4A51-951B-02D149AACB25}" srcOrd="0" destOrd="0" parTransId="{B02F32A1-A6D8-4992-9D8F-F5CECE289322}" sibTransId="{C27A4C40-49DB-4C5E-B375-2D40776A0D85}"/>
    <dgm:cxn modelId="{152CEA0E-F5C5-46A3-BD4E-2C39938E86C9}" type="presParOf" srcId="{954E7086-F5BC-400A-B99F-31B32032522A}" destId="{653566C8-3C87-4A39-92B8-369A5D562BE2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764146-4FEF-4192-85AB-17D171935D86}" type="doc">
      <dgm:prSet loTypeId="urn:microsoft.com/office/officeart/2005/8/layout/radial4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D1EAAF-6709-40C0-A9DF-84E9BE5EE67A}" type="asst">
      <dgm:prSet phldrT="[Text]" custT="1"/>
      <dgm:spPr/>
      <dgm:t>
        <a:bodyPr/>
        <a:lstStyle/>
        <a:p>
          <a:r>
            <a:rPr lang="en-US" sz="1800" b="1" dirty="0" smtClean="0"/>
            <a:t>Unplanned Failure </a:t>
          </a:r>
        </a:p>
      </dgm:t>
    </dgm:pt>
    <dgm:pt modelId="{A97589A4-410A-42AD-9AD3-7C0A6FC58540}" type="parTrans" cxnId="{1456A9B7-2CF9-4C80-AEC0-649F9DB999FE}">
      <dgm:prSet/>
      <dgm:spPr/>
      <dgm:t>
        <a:bodyPr/>
        <a:lstStyle/>
        <a:p>
          <a:endParaRPr lang="en-US" sz="1800" dirty="0">
            <a:solidFill>
              <a:srgbClr val="C00000"/>
            </a:solidFill>
          </a:endParaRPr>
        </a:p>
      </dgm:t>
    </dgm:pt>
    <dgm:pt modelId="{B1033F49-E029-4C99-B30A-DEBF52CCCC60}" type="sibTrans" cxnId="{1456A9B7-2CF9-4C80-AEC0-649F9DB999FE}">
      <dgm:prSet/>
      <dgm:spPr/>
      <dgm:t>
        <a:bodyPr/>
        <a:lstStyle/>
        <a:p>
          <a:endParaRPr lang="en-US" sz="1800">
            <a:solidFill>
              <a:srgbClr val="C00000"/>
            </a:solidFill>
          </a:endParaRPr>
        </a:p>
      </dgm:t>
    </dgm:pt>
    <dgm:pt modelId="{4D63039F-EBFE-485F-83AE-26186E4516A6}">
      <dgm:prSet phldrT="[Text]" custT="1"/>
      <dgm:spPr/>
      <dgm:t>
        <a:bodyPr/>
        <a:lstStyle/>
        <a:p>
          <a:r>
            <a:rPr lang="en-US" sz="1800" b="1" dirty="0" smtClean="0"/>
            <a:t>Planned Failure</a:t>
          </a:r>
          <a:endParaRPr lang="en-US" sz="1800" b="1" i="1" dirty="0"/>
        </a:p>
      </dgm:t>
    </dgm:pt>
    <dgm:pt modelId="{C4D0D240-72E8-4316-9C95-218C74771C82}" type="parTrans" cxnId="{80A786B9-3F7E-41B8-A53A-F9E1286ACA29}">
      <dgm:prSet/>
      <dgm:spPr/>
      <dgm:t>
        <a:bodyPr/>
        <a:lstStyle/>
        <a:p>
          <a:endParaRPr lang="en-US" sz="1800" dirty="0">
            <a:solidFill>
              <a:srgbClr val="C00000"/>
            </a:solidFill>
          </a:endParaRPr>
        </a:p>
      </dgm:t>
    </dgm:pt>
    <dgm:pt modelId="{5A23AEE6-33B9-4BFE-A27C-E2F970B4220E}" type="sibTrans" cxnId="{80A786B9-3F7E-41B8-A53A-F9E1286ACA29}">
      <dgm:prSet/>
      <dgm:spPr/>
      <dgm:t>
        <a:bodyPr/>
        <a:lstStyle/>
        <a:p>
          <a:endParaRPr lang="en-US" sz="1800">
            <a:solidFill>
              <a:srgbClr val="C00000"/>
            </a:solidFill>
          </a:endParaRPr>
        </a:p>
      </dgm:t>
    </dgm:pt>
    <dgm:pt modelId="{A6DAC995-8646-4261-84D0-4C9FB80719B0}" type="asst">
      <dgm:prSet phldrT="[Text]" custT="1"/>
      <dgm:spPr/>
      <dgm:t>
        <a:bodyPr/>
        <a:lstStyle/>
        <a:p>
          <a:r>
            <a:rPr lang="en-US" sz="1800" dirty="0" smtClean="0"/>
            <a:t>Presented a new backup topology design method to avoid congestion during IP Fast Reroute</a:t>
          </a:r>
          <a:endParaRPr lang="en-US" sz="1800" b="1" i="1" dirty="0" smtClean="0"/>
        </a:p>
      </dgm:t>
    </dgm:pt>
    <dgm:pt modelId="{44E255B1-965B-4562-957F-CA313E8404F3}" type="parTrans" cxnId="{E8FC7FBF-F4C5-467A-90C4-04457FA75F96}">
      <dgm:prSet/>
      <dgm:spPr/>
      <dgm:t>
        <a:bodyPr/>
        <a:lstStyle/>
        <a:p>
          <a:endParaRPr lang="en-US" sz="1800" dirty="0">
            <a:solidFill>
              <a:srgbClr val="C00000"/>
            </a:solidFill>
          </a:endParaRPr>
        </a:p>
      </dgm:t>
    </dgm:pt>
    <dgm:pt modelId="{CB04CD54-8FD2-4F7A-8B29-37717F9D4165}" type="sibTrans" cxnId="{E8FC7FBF-F4C5-467A-90C4-04457FA75F96}">
      <dgm:prSet/>
      <dgm:spPr/>
      <dgm:t>
        <a:bodyPr/>
        <a:lstStyle/>
        <a:p>
          <a:endParaRPr lang="en-US" sz="1800">
            <a:solidFill>
              <a:srgbClr val="C00000"/>
            </a:solidFill>
          </a:endParaRPr>
        </a:p>
      </dgm:t>
    </dgm:pt>
    <dgm:pt modelId="{03B4EA0C-640C-4B23-9096-CFF45284BF43}">
      <dgm:prSet phldrT="[Text]" custT="1"/>
      <dgm:spPr/>
      <dgm:t>
        <a:bodyPr/>
        <a:lstStyle/>
        <a:p>
          <a:r>
            <a:rPr lang="en-US" sz="1800" dirty="0" smtClean="0"/>
            <a:t>Presented a link cost update method to avoid </a:t>
          </a:r>
          <a:r>
            <a:rPr lang="en-US" sz="1800" dirty="0" smtClean="0">
              <a:ea typeface="ＭＳ Ｐゴシック" pitchFamily="34" charset="-128"/>
              <a:cs typeface="HGｺﾞｼｯｸE" pitchFamily="49" charset="-128"/>
            </a:rPr>
            <a:t>congestion during transient link cost updates.</a:t>
          </a:r>
          <a:endParaRPr lang="en-US" sz="1800" b="1" i="1" dirty="0"/>
        </a:p>
      </dgm:t>
    </dgm:pt>
    <dgm:pt modelId="{629838BC-8C44-426B-A78D-3BEE5ADEF2ED}" type="parTrans" cxnId="{536FEC2F-2F07-4AE3-9929-9B2AE2058A1B}">
      <dgm:prSet/>
      <dgm:spPr/>
      <dgm:t>
        <a:bodyPr/>
        <a:lstStyle/>
        <a:p>
          <a:endParaRPr lang="en-US" sz="1800" dirty="0">
            <a:solidFill>
              <a:srgbClr val="C00000"/>
            </a:solidFill>
          </a:endParaRPr>
        </a:p>
      </dgm:t>
    </dgm:pt>
    <dgm:pt modelId="{F130C443-BE3C-4D7B-B3EB-7A74CDC811B5}" type="sibTrans" cxnId="{536FEC2F-2F07-4AE3-9929-9B2AE2058A1B}">
      <dgm:prSet/>
      <dgm:spPr/>
      <dgm:t>
        <a:bodyPr/>
        <a:lstStyle/>
        <a:p>
          <a:endParaRPr lang="en-US" sz="1800">
            <a:solidFill>
              <a:srgbClr val="C00000"/>
            </a:solidFill>
          </a:endParaRPr>
        </a:p>
      </dgm:t>
    </dgm:pt>
    <dgm:pt modelId="{01D6C0E9-A837-4A51-951B-02D149AACB25}">
      <dgm:prSet phldrT="[Text]" custT="1"/>
      <dgm:spPr/>
      <dgm:t>
        <a:bodyPr/>
        <a:lstStyle/>
        <a:p>
          <a:r>
            <a:rPr lang="en-US" sz="1800" b="1" dirty="0" smtClean="0"/>
            <a:t>To enhance IP Network Robustness</a:t>
          </a:r>
          <a:endParaRPr lang="en-US" sz="1800" b="1" dirty="0"/>
        </a:p>
      </dgm:t>
    </dgm:pt>
    <dgm:pt modelId="{B02F32A1-A6D8-4992-9D8F-F5CECE289322}" type="parTrans" cxnId="{D6D4E256-305E-4E5D-BFED-0C14F33A5B1D}">
      <dgm:prSet/>
      <dgm:spPr/>
      <dgm:t>
        <a:bodyPr/>
        <a:lstStyle/>
        <a:p>
          <a:endParaRPr lang="en-US" sz="1800">
            <a:solidFill>
              <a:srgbClr val="C00000"/>
            </a:solidFill>
          </a:endParaRPr>
        </a:p>
      </dgm:t>
    </dgm:pt>
    <dgm:pt modelId="{C27A4C40-49DB-4C5E-B375-2D40776A0D85}" type="sibTrans" cxnId="{D6D4E256-305E-4E5D-BFED-0C14F33A5B1D}">
      <dgm:prSet/>
      <dgm:spPr/>
      <dgm:t>
        <a:bodyPr/>
        <a:lstStyle/>
        <a:p>
          <a:endParaRPr lang="en-US" sz="1800">
            <a:solidFill>
              <a:srgbClr val="C00000"/>
            </a:solidFill>
          </a:endParaRPr>
        </a:p>
      </dgm:t>
    </dgm:pt>
    <dgm:pt modelId="{954E7086-F5BC-400A-B99F-31B32032522A}" type="pres">
      <dgm:prSet presAssocID="{74764146-4FEF-4192-85AB-17D171935D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566C8-3C87-4A39-92B8-369A5D562BE2}" type="pres">
      <dgm:prSet presAssocID="{01D6C0E9-A837-4A51-951B-02D149AACB25}" presName="centerShape" presStyleLbl="node0" presStyleIdx="0" presStyleCnt="1"/>
      <dgm:spPr/>
      <dgm:t>
        <a:bodyPr/>
        <a:lstStyle/>
        <a:p>
          <a:endParaRPr lang="en-US"/>
        </a:p>
      </dgm:t>
    </dgm:pt>
    <dgm:pt modelId="{62B6DC21-4F85-4F79-BD51-F5FAF6E50FEC}" type="pres">
      <dgm:prSet presAssocID="{A97589A4-410A-42AD-9AD3-7C0A6FC58540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BB983DF5-9C57-40A2-9128-4BAA17988D65}" type="pres">
      <dgm:prSet presAssocID="{2FD1EAAF-6709-40C0-A9DF-84E9BE5EE67A}" presName="node" presStyleLbl="node1" presStyleIdx="0" presStyleCnt="2" custRadScaleRad="105361" custRadScaleInc="-1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24F6-664D-4412-BB85-C65E9EC972AE}" type="pres">
      <dgm:prSet presAssocID="{C4D0D240-72E8-4316-9C95-218C74771C82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0690C27E-4921-4611-BF8A-3B3B6AF317D0}" type="pres">
      <dgm:prSet presAssocID="{4D63039F-EBFE-485F-83AE-26186E4516A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02C72B-74DD-4D69-9170-E495AD5F4090}" type="presOf" srcId="{01D6C0E9-A837-4A51-951B-02D149AACB25}" destId="{653566C8-3C87-4A39-92B8-369A5D562BE2}" srcOrd="0" destOrd="0" presId="urn:microsoft.com/office/officeart/2005/8/layout/radial4"/>
    <dgm:cxn modelId="{80A786B9-3F7E-41B8-A53A-F9E1286ACA29}" srcId="{01D6C0E9-A837-4A51-951B-02D149AACB25}" destId="{4D63039F-EBFE-485F-83AE-26186E4516A6}" srcOrd="1" destOrd="0" parTransId="{C4D0D240-72E8-4316-9C95-218C74771C82}" sibTransId="{5A23AEE6-33B9-4BFE-A27C-E2F970B4220E}"/>
    <dgm:cxn modelId="{1456A9B7-2CF9-4C80-AEC0-649F9DB999FE}" srcId="{01D6C0E9-A837-4A51-951B-02D149AACB25}" destId="{2FD1EAAF-6709-40C0-A9DF-84E9BE5EE67A}" srcOrd="0" destOrd="0" parTransId="{A97589A4-410A-42AD-9AD3-7C0A6FC58540}" sibTransId="{B1033F49-E029-4C99-B30A-DEBF52CCCC60}"/>
    <dgm:cxn modelId="{902D2F96-641C-4222-B340-0B2FD7C70F16}" type="presOf" srcId="{03B4EA0C-640C-4B23-9096-CFF45284BF43}" destId="{0690C27E-4921-4611-BF8A-3B3B6AF317D0}" srcOrd="0" destOrd="1" presId="urn:microsoft.com/office/officeart/2005/8/layout/radial4"/>
    <dgm:cxn modelId="{D6D4E256-305E-4E5D-BFED-0C14F33A5B1D}" srcId="{74764146-4FEF-4192-85AB-17D171935D86}" destId="{01D6C0E9-A837-4A51-951B-02D149AACB25}" srcOrd="0" destOrd="0" parTransId="{B02F32A1-A6D8-4992-9D8F-F5CECE289322}" sibTransId="{C27A4C40-49DB-4C5E-B375-2D40776A0D85}"/>
    <dgm:cxn modelId="{CE48834D-50ED-4710-BADF-208FD330F8AE}" type="presOf" srcId="{A97589A4-410A-42AD-9AD3-7C0A6FC58540}" destId="{62B6DC21-4F85-4F79-BD51-F5FAF6E50FEC}" srcOrd="0" destOrd="0" presId="urn:microsoft.com/office/officeart/2005/8/layout/radial4"/>
    <dgm:cxn modelId="{B4B66009-079D-4399-9315-F3E0267D2DCB}" type="presOf" srcId="{C4D0D240-72E8-4316-9C95-218C74771C82}" destId="{C2BB24F6-664D-4412-BB85-C65E9EC972AE}" srcOrd="0" destOrd="0" presId="urn:microsoft.com/office/officeart/2005/8/layout/radial4"/>
    <dgm:cxn modelId="{4F3288F1-8A68-4D71-A39F-A5D0AF495832}" type="presOf" srcId="{2FD1EAAF-6709-40C0-A9DF-84E9BE5EE67A}" destId="{BB983DF5-9C57-40A2-9128-4BAA17988D65}" srcOrd="0" destOrd="0" presId="urn:microsoft.com/office/officeart/2005/8/layout/radial4"/>
    <dgm:cxn modelId="{91CBE449-2573-4106-9B38-B19EDB769E76}" type="presOf" srcId="{74764146-4FEF-4192-85AB-17D171935D86}" destId="{954E7086-F5BC-400A-B99F-31B32032522A}" srcOrd="0" destOrd="0" presId="urn:microsoft.com/office/officeart/2005/8/layout/radial4"/>
    <dgm:cxn modelId="{536FEC2F-2F07-4AE3-9929-9B2AE2058A1B}" srcId="{4D63039F-EBFE-485F-83AE-26186E4516A6}" destId="{03B4EA0C-640C-4B23-9096-CFF45284BF43}" srcOrd="0" destOrd="0" parTransId="{629838BC-8C44-426B-A78D-3BEE5ADEF2ED}" sibTransId="{F130C443-BE3C-4D7B-B3EB-7A74CDC811B5}"/>
    <dgm:cxn modelId="{500B4F77-B1E5-4650-B119-BAD32A5B29F1}" type="presOf" srcId="{4D63039F-EBFE-485F-83AE-26186E4516A6}" destId="{0690C27E-4921-4611-BF8A-3B3B6AF317D0}" srcOrd="0" destOrd="0" presId="urn:microsoft.com/office/officeart/2005/8/layout/radial4"/>
    <dgm:cxn modelId="{E8FC7FBF-F4C5-467A-90C4-04457FA75F96}" srcId="{2FD1EAAF-6709-40C0-A9DF-84E9BE5EE67A}" destId="{A6DAC995-8646-4261-84D0-4C9FB80719B0}" srcOrd="0" destOrd="0" parTransId="{44E255B1-965B-4562-957F-CA313E8404F3}" sibTransId="{CB04CD54-8FD2-4F7A-8B29-37717F9D4165}"/>
    <dgm:cxn modelId="{62FC11FE-9C78-46C8-A0C1-1142B6DA2859}" type="presOf" srcId="{A6DAC995-8646-4261-84D0-4C9FB80719B0}" destId="{BB983DF5-9C57-40A2-9128-4BAA17988D65}" srcOrd="0" destOrd="1" presId="urn:microsoft.com/office/officeart/2005/8/layout/radial4"/>
    <dgm:cxn modelId="{89A94C1B-4FB5-466C-8C04-5E0794B6BFD9}" type="presParOf" srcId="{954E7086-F5BC-400A-B99F-31B32032522A}" destId="{653566C8-3C87-4A39-92B8-369A5D562BE2}" srcOrd="0" destOrd="0" presId="urn:microsoft.com/office/officeart/2005/8/layout/radial4"/>
    <dgm:cxn modelId="{1D708210-8C17-473B-BA7C-6437BC567961}" type="presParOf" srcId="{954E7086-F5BC-400A-B99F-31B32032522A}" destId="{62B6DC21-4F85-4F79-BD51-F5FAF6E50FEC}" srcOrd="1" destOrd="0" presId="urn:microsoft.com/office/officeart/2005/8/layout/radial4"/>
    <dgm:cxn modelId="{92C259EF-C448-4CBE-913A-11858418626D}" type="presParOf" srcId="{954E7086-F5BC-400A-B99F-31B32032522A}" destId="{BB983DF5-9C57-40A2-9128-4BAA17988D65}" srcOrd="2" destOrd="0" presId="urn:microsoft.com/office/officeart/2005/8/layout/radial4"/>
    <dgm:cxn modelId="{F7A230AC-53A1-4F01-BAF5-2486569F4CA5}" type="presParOf" srcId="{954E7086-F5BC-400A-B99F-31B32032522A}" destId="{C2BB24F6-664D-4412-BB85-C65E9EC972AE}" srcOrd="3" destOrd="0" presId="urn:microsoft.com/office/officeart/2005/8/layout/radial4"/>
    <dgm:cxn modelId="{619D7634-3916-4EDA-9F84-A6BAFF171FF7}" type="presParOf" srcId="{954E7086-F5BC-400A-B99F-31B32032522A}" destId="{0690C27E-4921-4611-BF8A-3B3B6AF317D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397E02-FFB6-4A6D-BE1C-B01B3888C321}">
      <dsp:nvSpPr>
        <dsp:cNvPr id="0" name=""/>
        <dsp:cNvSpPr/>
      </dsp:nvSpPr>
      <dsp:spPr>
        <a:xfrm>
          <a:off x="6277894" y="3223167"/>
          <a:ext cx="91440" cy="446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60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4F20A-7782-449E-83D7-0A590051013B}">
      <dsp:nvSpPr>
        <dsp:cNvPr id="0" name=""/>
        <dsp:cNvSpPr/>
      </dsp:nvSpPr>
      <dsp:spPr>
        <a:xfrm>
          <a:off x="4163300" y="1776056"/>
          <a:ext cx="2160314" cy="44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943"/>
              </a:lnTo>
              <a:lnTo>
                <a:pt x="2160314" y="303943"/>
              </a:lnTo>
              <a:lnTo>
                <a:pt x="2160314" y="4460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18667-AF6D-4138-BF20-79597C88C012}">
      <dsp:nvSpPr>
        <dsp:cNvPr id="0" name=""/>
        <dsp:cNvSpPr/>
      </dsp:nvSpPr>
      <dsp:spPr>
        <a:xfrm>
          <a:off x="1944192" y="3248769"/>
          <a:ext cx="91440" cy="446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60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1E58D-5302-469A-BC9F-AE20DF3F633C}">
      <dsp:nvSpPr>
        <dsp:cNvPr id="0" name=""/>
        <dsp:cNvSpPr/>
      </dsp:nvSpPr>
      <dsp:spPr>
        <a:xfrm>
          <a:off x="1989912" y="1776056"/>
          <a:ext cx="2173388" cy="446011"/>
        </a:xfrm>
        <a:custGeom>
          <a:avLst/>
          <a:gdLst/>
          <a:ahLst/>
          <a:cxnLst/>
          <a:rect l="0" t="0" r="0" b="0"/>
          <a:pathLst>
            <a:path>
              <a:moveTo>
                <a:pt x="2173388" y="0"/>
              </a:moveTo>
              <a:lnTo>
                <a:pt x="2173388" y="303943"/>
              </a:lnTo>
              <a:lnTo>
                <a:pt x="0" y="303943"/>
              </a:lnTo>
              <a:lnTo>
                <a:pt x="0" y="4460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3253F-FB4E-494C-A6FE-E016012229AD}">
      <dsp:nvSpPr>
        <dsp:cNvPr id="0" name=""/>
        <dsp:cNvSpPr/>
      </dsp:nvSpPr>
      <dsp:spPr>
        <a:xfrm>
          <a:off x="862380" y="436703"/>
          <a:ext cx="6601840" cy="1339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C39162-3870-493A-8040-CF551F6EE927}">
      <dsp:nvSpPr>
        <dsp:cNvPr id="0" name=""/>
        <dsp:cNvSpPr/>
      </dsp:nvSpPr>
      <dsp:spPr>
        <a:xfrm>
          <a:off x="1032776" y="598579"/>
          <a:ext cx="6601840" cy="133935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IP Network Failures</a:t>
          </a:r>
          <a:endParaRPr lang="en-US" sz="3200" b="1" kern="1200" dirty="0"/>
        </a:p>
      </dsp:txBody>
      <dsp:txXfrm>
        <a:off x="1032776" y="598579"/>
        <a:ext cx="6601840" cy="1339353"/>
      </dsp:txXfrm>
    </dsp:sp>
    <dsp:sp modelId="{798B1C40-9A3A-47B2-8D0E-9F915FBBF9F6}">
      <dsp:nvSpPr>
        <dsp:cNvPr id="0" name=""/>
        <dsp:cNvSpPr/>
      </dsp:nvSpPr>
      <dsp:spPr>
        <a:xfrm>
          <a:off x="580" y="2222068"/>
          <a:ext cx="3978663" cy="1026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783814-638D-4111-BC02-CF3281C94A10}">
      <dsp:nvSpPr>
        <dsp:cNvPr id="0" name=""/>
        <dsp:cNvSpPr/>
      </dsp:nvSpPr>
      <dsp:spPr>
        <a:xfrm>
          <a:off x="170976" y="2383944"/>
          <a:ext cx="3978663" cy="102670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Unplanned Failures (80%)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>
              <a:solidFill>
                <a:srgbClr val="C00000"/>
              </a:solidFill>
            </a:rPr>
            <a:t>“Not Man made </a:t>
          </a:r>
          <a:r>
            <a:rPr lang="en-US" sz="2600" b="1" kern="1200" dirty="0" smtClean="0">
              <a:solidFill>
                <a:srgbClr val="C00000"/>
              </a:solidFill>
            </a:rPr>
            <a:t>failures” </a:t>
          </a:r>
        </a:p>
      </dsp:txBody>
      <dsp:txXfrm>
        <a:off x="170976" y="2383944"/>
        <a:ext cx="3978663" cy="1026701"/>
      </dsp:txXfrm>
    </dsp:sp>
    <dsp:sp modelId="{F86C15B5-1530-4EEA-83DC-3F9C98442101}">
      <dsp:nvSpPr>
        <dsp:cNvPr id="0" name=""/>
        <dsp:cNvSpPr/>
      </dsp:nvSpPr>
      <dsp:spPr>
        <a:xfrm>
          <a:off x="3532" y="3694780"/>
          <a:ext cx="3972759" cy="1421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A9D466-E59C-4AC0-AD0D-84AD4FF8D167}">
      <dsp:nvSpPr>
        <dsp:cNvPr id="0" name=""/>
        <dsp:cNvSpPr/>
      </dsp:nvSpPr>
      <dsp:spPr>
        <a:xfrm>
          <a:off x="173928" y="3856657"/>
          <a:ext cx="3972759" cy="142167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u="none" kern="1200" dirty="0" smtClean="0">
              <a:solidFill>
                <a:srgbClr val="C00000"/>
              </a:solidFill>
            </a:rPr>
            <a:t>e.g. System or Equipment Failure</a:t>
          </a:r>
        </a:p>
      </dsp:txBody>
      <dsp:txXfrm>
        <a:off x="173928" y="3856657"/>
        <a:ext cx="3972759" cy="1421679"/>
      </dsp:txXfrm>
    </dsp:sp>
    <dsp:sp modelId="{3651FDAB-FBD6-4CE5-8743-39E46B02BAB0}">
      <dsp:nvSpPr>
        <dsp:cNvPr id="0" name=""/>
        <dsp:cNvSpPr/>
      </dsp:nvSpPr>
      <dsp:spPr>
        <a:xfrm>
          <a:off x="4321209" y="2222068"/>
          <a:ext cx="4004810" cy="100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584394-C360-4801-869D-5FE9405F027A}">
      <dsp:nvSpPr>
        <dsp:cNvPr id="0" name=""/>
        <dsp:cNvSpPr/>
      </dsp:nvSpPr>
      <dsp:spPr>
        <a:xfrm>
          <a:off x="4491605" y="2383944"/>
          <a:ext cx="4004810" cy="100109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Planned Failures </a:t>
          </a:r>
          <a:r>
            <a:rPr lang="en-US" sz="2600" b="1" i="0" kern="1200" dirty="0" smtClean="0">
              <a:solidFill>
                <a:schemeClr val="tx1"/>
              </a:solidFill>
            </a:rPr>
            <a:t>(20%)</a:t>
          </a:r>
          <a:r>
            <a:rPr lang="en-US" sz="2600" b="1" i="0" kern="1200" dirty="0" smtClean="0">
              <a:solidFill>
                <a:schemeClr val="bg1"/>
              </a:solidFill>
            </a:rPr>
            <a:t>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C00000"/>
              </a:solidFill>
            </a:rPr>
            <a:t>“Man made failures”</a:t>
          </a:r>
        </a:p>
      </dsp:txBody>
      <dsp:txXfrm>
        <a:off x="4491605" y="2383944"/>
        <a:ext cx="4004810" cy="1001099"/>
      </dsp:txXfrm>
    </dsp:sp>
    <dsp:sp modelId="{8CAC16B3-6085-4582-8FCE-2F60227B1315}">
      <dsp:nvSpPr>
        <dsp:cNvPr id="0" name=""/>
        <dsp:cNvSpPr/>
      </dsp:nvSpPr>
      <dsp:spPr>
        <a:xfrm>
          <a:off x="4317084" y="3669179"/>
          <a:ext cx="4013061" cy="1361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3FA136-CC97-4133-9368-DE371A3C09C3}">
      <dsp:nvSpPr>
        <dsp:cNvPr id="0" name=""/>
        <dsp:cNvSpPr/>
      </dsp:nvSpPr>
      <dsp:spPr>
        <a:xfrm>
          <a:off x="4487480" y="3831055"/>
          <a:ext cx="4013061" cy="136148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u="none" kern="1200" dirty="0" smtClean="0">
              <a:solidFill>
                <a:srgbClr val="C00000"/>
              </a:solidFill>
            </a:rPr>
            <a:t>e.g. Engineers shutting down a Link for Maintenance Routine</a:t>
          </a:r>
          <a:endParaRPr lang="en-US" sz="2800" b="1" i="1" kern="1200" dirty="0">
            <a:solidFill>
              <a:srgbClr val="C00000"/>
            </a:solidFill>
          </a:endParaRPr>
        </a:p>
      </dsp:txBody>
      <dsp:txXfrm>
        <a:off x="4487480" y="3831055"/>
        <a:ext cx="4013061" cy="13614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F55A-3426-43DF-92EF-57F88940DE83}">
      <dsp:nvSpPr>
        <dsp:cNvPr id="0" name=""/>
        <dsp:cNvSpPr/>
      </dsp:nvSpPr>
      <dsp:spPr>
        <a:xfrm>
          <a:off x="3078482" y="2209822"/>
          <a:ext cx="2683166" cy="268316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</a:rPr>
            <a:t>Causes of Congestion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3078482" y="2209822"/>
        <a:ext cx="2683166" cy="2683166"/>
      </dsp:txXfrm>
    </dsp:sp>
    <dsp:sp modelId="{4FE29B24-494D-47CA-9A99-0DC4BCF1963B}">
      <dsp:nvSpPr>
        <dsp:cNvPr id="0" name=""/>
        <dsp:cNvSpPr/>
      </dsp:nvSpPr>
      <dsp:spPr>
        <a:xfrm rot="12667027">
          <a:off x="1124437" y="1842356"/>
          <a:ext cx="2195642" cy="764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F70B57-DCA3-4797-89D8-D964F6F04BA2}">
      <dsp:nvSpPr>
        <dsp:cNvPr id="0" name=""/>
        <dsp:cNvSpPr/>
      </dsp:nvSpPr>
      <dsp:spPr>
        <a:xfrm>
          <a:off x="7895" y="637762"/>
          <a:ext cx="2549008" cy="20392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1. Change in Traffic Pattern (e.g. variation in population distribution)</a:t>
          </a:r>
        </a:p>
      </dsp:txBody>
      <dsp:txXfrm>
        <a:off x="7895" y="637762"/>
        <a:ext cx="2549008" cy="2039206"/>
      </dsp:txXfrm>
    </dsp:sp>
    <dsp:sp modelId="{72B33157-7669-4B5F-A7B6-6F9CF737F0BB}">
      <dsp:nvSpPr>
        <dsp:cNvPr id="0" name=""/>
        <dsp:cNvSpPr/>
      </dsp:nvSpPr>
      <dsp:spPr>
        <a:xfrm rot="19554668">
          <a:off x="5458497" y="1814662"/>
          <a:ext cx="1925668" cy="764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163026-1924-4ECB-9639-EC493CC17669}">
      <dsp:nvSpPr>
        <dsp:cNvPr id="0" name=""/>
        <dsp:cNvSpPr/>
      </dsp:nvSpPr>
      <dsp:spPr>
        <a:xfrm>
          <a:off x="5944217" y="637762"/>
          <a:ext cx="2549008" cy="20392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2. Change in Network Topology (e.g. due to network failure)</a:t>
          </a:r>
          <a:endParaRPr lang="en-US" sz="2400" b="1" i="1" u="none" kern="1200" dirty="0"/>
        </a:p>
      </dsp:txBody>
      <dsp:txXfrm>
        <a:off x="5944217" y="637762"/>
        <a:ext cx="2549008" cy="20392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7A527-0D99-41B7-AFDA-38E1DCD1DD1A}">
      <dsp:nvSpPr>
        <dsp:cNvPr id="0" name=""/>
        <dsp:cNvSpPr/>
      </dsp:nvSpPr>
      <dsp:spPr>
        <a:xfrm rot="16200000">
          <a:off x="696520" y="-696520"/>
          <a:ext cx="2857519" cy="4250561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/>
            <a:t>For Unplanned Failures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i="0" u="none" kern="1200" dirty="0" smtClean="0"/>
            <a:t>Present an IP Fast Reroute method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i="1" kern="1200" dirty="0" smtClean="0"/>
            <a:t> -To Avoid Congestion due to unplanned failures</a:t>
          </a:r>
        </a:p>
      </dsp:txBody>
      <dsp:txXfrm rot="16200000">
        <a:off x="1053710" y="-1053710"/>
        <a:ext cx="2143140" cy="4250561"/>
      </dsp:txXfrm>
    </dsp:sp>
    <dsp:sp modelId="{550A4FE5-D477-498C-A003-0E5227561445}">
      <dsp:nvSpPr>
        <dsp:cNvPr id="0" name=""/>
        <dsp:cNvSpPr/>
      </dsp:nvSpPr>
      <dsp:spPr>
        <a:xfrm>
          <a:off x="4250561" y="0"/>
          <a:ext cx="4250561" cy="285751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/>
            <a:t>For Planned Failures</a:t>
          </a:r>
          <a:endParaRPr lang="en-US" sz="2600" b="1" i="1" u="sng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i="0" u="none" kern="1200" dirty="0" smtClean="0"/>
            <a:t>Present a Link Cost Update method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i="1" kern="1200" dirty="0" smtClean="0"/>
            <a:t>-</a:t>
          </a:r>
          <a:r>
            <a:rPr lang="en-US" sz="2400" b="1" i="1" kern="1200" dirty="0" smtClean="0"/>
            <a:t>To avoid Congestion due to planned failures</a:t>
          </a:r>
          <a:endParaRPr lang="en-US" sz="2400" b="1" i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b="1" i="1" kern="1200" dirty="0">
            <a:solidFill>
              <a:srgbClr val="C000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b="1" i="1" kern="1200" dirty="0">
            <a:solidFill>
              <a:srgbClr val="C000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b="1" i="1" kern="1200" dirty="0">
            <a:solidFill>
              <a:srgbClr val="C000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b="1" i="1" kern="1200" dirty="0">
            <a:solidFill>
              <a:srgbClr val="C000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i="0" kern="1200" dirty="0" smtClean="0"/>
            <a:t>To guarantee network availability for Voice, Data, TV Broadcast, Video, Video Games, and online Business Transaction, etc</a:t>
          </a:r>
          <a:endParaRPr lang="en-US" sz="2100" b="1" i="0" kern="1200" dirty="0"/>
        </a:p>
      </dsp:txBody>
      <dsp:txXfrm>
        <a:off x="4250561" y="0"/>
        <a:ext cx="4250561" cy="2143140"/>
      </dsp:txXfrm>
    </dsp:sp>
    <dsp:sp modelId="{A461707E-BA3D-4B8B-9BDB-8F75B1D77DC4}">
      <dsp:nvSpPr>
        <dsp:cNvPr id="0" name=""/>
        <dsp:cNvSpPr/>
      </dsp:nvSpPr>
      <dsp:spPr>
        <a:xfrm rot="10800000">
          <a:off x="0" y="2857519"/>
          <a:ext cx="4250561" cy="2857519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C2392F-8054-4E3B-AFF2-537B3297C101}">
      <dsp:nvSpPr>
        <dsp:cNvPr id="0" name=""/>
        <dsp:cNvSpPr/>
      </dsp:nvSpPr>
      <dsp:spPr>
        <a:xfrm rot="5400000">
          <a:off x="4947081" y="2160999"/>
          <a:ext cx="2857519" cy="4250561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7B4687-EBE0-40EE-8C30-C33408B1D86C}">
      <dsp:nvSpPr>
        <dsp:cNvPr id="0" name=""/>
        <dsp:cNvSpPr/>
      </dsp:nvSpPr>
      <dsp:spPr>
        <a:xfrm>
          <a:off x="3462353" y="2343166"/>
          <a:ext cx="2550336" cy="142875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To enhance IP Network Robustness despite these failures</a:t>
          </a:r>
          <a:endParaRPr lang="en-US" sz="2200" b="1" kern="1200" dirty="0"/>
        </a:p>
      </dsp:txBody>
      <dsp:txXfrm>
        <a:off x="3462353" y="2343166"/>
        <a:ext cx="2550336" cy="14287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566C8-3C87-4A39-92B8-369A5D562BE2}">
      <dsp:nvSpPr>
        <dsp:cNvPr id="0" name=""/>
        <dsp:cNvSpPr/>
      </dsp:nvSpPr>
      <dsp:spPr>
        <a:xfrm>
          <a:off x="1454488" y="61447"/>
          <a:ext cx="5592144" cy="5592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C00000"/>
              </a:solidFill>
            </a:rPr>
            <a:t>Research Objective is: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2060"/>
              </a:solidFill>
            </a:rPr>
            <a:t>To enhance IP Network Robustness…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C00000"/>
              </a:solidFill>
            </a:rPr>
            <a:t>Despite any type of network failures</a:t>
          </a:r>
          <a:endParaRPr lang="en-US" sz="2600" b="1" kern="1200" dirty="0">
            <a:solidFill>
              <a:srgbClr val="C00000"/>
            </a:solidFill>
          </a:endParaRPr>
        </a:p>
      </dsp:txBody>
      <dsp:txXfrm>
        <a:off x="1454488" y="61447"/>
        <a:ext cx="5592144" cy="55921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566C8-3C87-4A39-92B8-369A5D562BE2}">
      <dsp:nvSpPr>
        <dsp:cNvPr id="0" name=""/>
        <dsp:cNvSpPr/>
      </dsp:nvSpPr>
      <dsp:spPr>
        <a:xfrm>
          <a:off x="2908977" y="2394110"/>
          <a:ext cx="2683166" cy="2683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 enhance IP Network Robustness</a:t>
          </a:r>
          <a:endParaRPr lang="en-US" sz="1800" b="1" kern="1200" dirty="0"/>
        </a:p>
      </dsp:txBody>
      <dsp:txXfrm>
        <a:off x="2908977" y="2394110"/>
        <a:ext cx="2683166" cy="2683166"/>
      </dsp:txXfrm>
    </dsp:sp>
    <dsp:sp modelId="{62B6DC21-4F85-4F79-BD51-F5FAF6E50FEC}">
      <dsp:nvSpPr>
        <dsp:cNvPr id="0" name=""/>
        <dsp:cNvSpPr/>
      </dsp:nvSpPr>
      <dsp:spPr>
        <a:xfrm rot="12932093">
          <a:off x="1070739" y="1863702"/>
          <a:ext cx="2188219" cy="764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983DF5-9C57-40A2-9128-4BAA17988D65}">
      <dsp:nvSpPr>
        <dsp:cNvPr id="0" name=""/>
        <dsp:cNvSpPr/>
      </dsp:nvSpPr>
      <dsp:spPr>
        <a:xfrm>
          <a:off x="0" y="590555"/>
          <a:ext cx="2549008" cy="20392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Unplanned Failure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Presented a new backup topology design method to avoid congestion during IP Fast Reroute</a:t>
          </a:r>
          <a:endParaRPr lang="en-US" sz="1800" b="1" i="1" kern="1200" dirty="0" smtClean="0"/>
        </a:p>
      </dsp:txBody>
      <dsp:txXfrm>
        <a:off x="0" y="590555"/>
        <a:ext cx="2549008" cy="2039206"/>
      </dsp:txXfrm>
    </dsp:sp>
    <dsp:sp modelId="{C2BB24F6-664D-4412-BB85-C65E9EC972AE}">
      <dsp:nvSpPr>
        <dsp:cNvPr id="0" name=""/>
        <dsp:cNvSpPr/>
      </dsp:nvSpPr>
      <dsp:spPr>
        <a:xfrm rot="19500000">
          <a:off x="5257340" y="1893435"/>
          <a:ext cx="2156369" cy="764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90C27E-4921-4611-BF8A-3B3B6AF317D0}">
      <dsp:nvSpPr>
        <dsp:cNvPr id="0" name=""/>
        <dsp:cNvSpPr/>
      </dsp:nvSpPr>
      <dsp:spPr>
        <a:xfrm>
          <a:off x="5944217" y="637762"/>
          <a:ext cx="2549008" cy="20392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Planned Failure</a:t>
          </a:r>
          <a:endParaRPr lang="en-US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Presented a link cost update method to avoid </a:t>
          </a:r>
          <a:r>
            <a:rPr lang="en-US" sz="1800" kern="1200" dirty="0" smtClean="0">
              <a:ea typeface="ＭＳ Ｐゴシック" pitchFamily="34" charset="-128"/>
              <a:cs typeface="HGｺﾞｼｯｸE" pitchFamily="49" charset="-128"/>
            </a:rPr>
            <a:t>congestion during transient link cost updates.</a:t>
          </a:r>
          <a:endParaRPr lang="en-US" sz="1800" b="1" i="1" kern="1200" dirty="0"/>
        </a:p>
      </dsp:txBody>
      <dsp:txXfrm>
        <a:off x="5944217" y="637762"/>
        <a:ext cx="2549008" cy="2039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pPr/>
              <a:t>2015-02-09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pPr/>
              <a:t>2015-02-09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382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EEB193-18CC-4A5A-8873-56BF26A1C96B}" type="slidenum">
              <a:rPr lang="ja-JP" altLang="en-US" smtClean="0"/>
              <a:pPr/>
              <a:t>15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84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A8C819-1CDD-46C6-A851-C464EEC96906}" type="slidenum">
              <a:rPr lang="ja-JP" altLang="en-US" smtClean="0"/>
              <a:pPr/>
              <a:t>16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95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C4EE3E-9A6D-40ED-9992-41BFADD79E4C}" type="slidenum">
              <a:rPr lang="ja-JP" altLang="en-US" smtClean="0"/>
              <a:pPr/>
              <a:t>17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51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311191-9065-4C62-973D-B6F887FC4936}" type="slidenum">
              <a:rPr lang="ja-JP" altLang="en-US" smtClean="0"/>
              <a:pPr/>
              <a:t>20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525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8CB5D1-6548-4BED-9E64-30759A9C6777}" type="slidenum">
              <a:rPr lang="ja-JP" altLang="en-US" smtClean="0"/>
              <a:pPr/>
              <a:t>23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53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CFDC75-542F-4B3D-8BAE-6CC5BC5E47A0}" type="slidenum">
              <a:rPr lang="ja-JP" altLang="en-US" smtClean="0"/>
              <a:pPr/>
              <a:t>25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CA71BD-52C1-4119-AA80-793352CA21F3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58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C6398C-B085-470E-A08A-3B0A24195DF9}" type="slidenum">
              <a:rPr lang="ja-JP" altLang="en-US" smtClean="0"/>
              <a:pPr/>
              <a:t>29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597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CBE8A6-29AE-4490-AC09-EED69F28FC96}" type="slidenum">
              <a:rPr lang="ja-JP" altLang="en-US" smtClean="0"/>
              <a:pPr/>
              <a:t>33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62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4C3EDD-EF3A-43B7-A48C-45A109BA31EE}" type="slidenum">
              <a:rPr lang="ja-JP" altLang="en-US" smtClean="0"/>
              <a:pPr/>
              <a:t>36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C17811-60F4-453F-A432-16D94E31DD62}" type="slidenum">
              <a:rPr lang="ja-JP" altLang="en-US" smtClean="0"/>
              <a:pPr/>
              <a:t>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E4BD48-AF24-4C1C-B66C-088A8E244A56}" type="slidenum">
              <a:rPr lang="ja-JP" altLang="en-US" smtClean="0"/>
              <a:pPr/>
              <a:t>37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B18ADB-9DD1-42EB-AF1A-0EB4353380E5}" type="slidenum">
              <a:rPr lang="ja-JP" altLang="en-US" smtClean="0"/>
              <a:pPr/>
              <a:t>38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AA890E-4E51-4122-B3F8-B101E24772A3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8E1623-0F60-4548-BA82-C47F0546A728}" type="slidenum">
              <a:rPr lang="ja-JP" altLang="en-US" smtClean="0"/>
              <a:pPr/>
              <a:t>5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9FD155-2238-4D56-9813-E49CAC3BD149}" type="slidenum">
              <a:rPr lang="ja-JP" altLang="en-US" smtClean="0"/>
              <a:pPr/>
              <a:t>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290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36677F-3A69-444B-B8E8-C62D86F15C58}" type="slidenum">
              <a:rPr lang="ja-JP" altLang="en-US" smtClean="0"/>
              <a:pPr/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341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F7509B-BCEA-46AD-8B4E-9FB4D62D5B17}" type="slidenum">
              <a:rPr lang="ja-JP" altLang="en-US" smtClean="0"/>
              <a:pPr/>
              <a:t>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351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4DE9F1-815E-4E10-A492-17CE93B4A69D}" type="slidenum">
              <a:rPr lang="ja-JP" altLang="en-US" smtClean="0"/>
              <a:pPr/>
              <a:t>12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4CAF93-C314-426C-974F-78D3008023BC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372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37D82D-4C23-4BAD-A431-B64B2063E4DB}" type="slidenum">
              <a:rPr lang="ja-JP" altLang="en-US" smtClean="0"/>
              <a:pPr/>
              <a:t>14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tembo@unza.zm;simontembo6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ub.org/journal/archive.aspx?journalid=1097" TargetMode="External"/><Relationship Id="rId2" Type="http://schemas.openxmlformats.org/officeDocument/2006/relationships/hyperlink" Target="http://www.manuscriptsystem.com/author/paperdetail.aspx?paperid=1002486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SG13 Regional Workshop for Africa on “ITU-T Standardization Challenges for Developing Countries Working for a Connected Africa” 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(Livingstone, Zambia, 23-24 February 2015)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91175"/>
            <a:ext cx="8229600" cy="416314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1200" dirty="0" smtClean="0">
                <a:solidFill>
                  <a:schemeClr val="tx2">
                    <a:lumMod val="75000"/>
                  </a:schemeClr>
                </a:solidFill>
              </a:rPr>
              <a:t> New Congestion Avoidance Methods during Planned and Unplanned Failures for IP Network Architectures</a:t>
            </a:r>
            <a:endParaRPr lang="en-US" sz="1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6000" b="1" dirty="0"/>
          </a:p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en-US" altLang="ja-JP" sz="9600" b="1" dirty="0" smtClean="0">
                <a:solidFill>
                  <a:schemeClr val="tx1"/>
                </a:solidFill>
                <a:cs typeface="HGｺﾞｼｯｸE" pitchFamily="49" charset="-128"/>
              </a:rPr>
              <a:t>Dr. Simon </a:t>
            </a:r>
            <a:r>
              <a:rPr lang="en-US" altLang="ja-JP" sz="9600" b="1" dirty="0" err="1" smtClean="0">
                <a:solidFill>
                  <a:schemeClr val="tx1"/>
                </a:solidFill>
                <a:cs typeface="HGｺﾞｼｯｸE" pitchFamily="49" charset="-128"/>
              </a:rPr>
              <a:t>Tembo</a:t>
            </a:r>
            <a:endParaRPr lang="en-US" altLang="ja-JP" sz="9600" b="1" dirty="0" smtClean="0">
              <a:solidFill>
                <a:schemeClr val="tx1"/>
              </a:solidFill>
              <a:cs typeface="HGｺﾞｼｯｸE" pitchFamily="49" charset="-128"/>
            </a:endParaRPr>
          </a:p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en-US" altLang="ja-JP" sz="7200" b="1" dirty="0" smtClean="0">
                <a:solidFill>
                  <a:schemeClr val="tx1"/>
                </a:solidFill>
                <a:cs typeface="HGｺﾞｼｯｸE" pitchFamily="49" charset="-128"/>
              </a:rPr>
              <a:t>(</a:t>
            </a:r>
            <a:r>
              <a:rPr lang="en-US" altLang="ja-JP" sz="7200" b="1" dirty="0" err="1" smtClean="0">
                <a:solidFill>
                  <a:schemeClr val="tx1"/>
                </a:solidFill>
                <a:cs typeface="HGｺﾞｼｯｸE" pitchFamily="49" charset="-128"/>
              </a:rPr>
              <a:t>Dr.Eng</a:t>
            </a:r>
            <a:r>
              <a:rPr lang="en-US" altLang="ja-JP" sz="7200" b="1" dirty="0" smtClean="0">
                <a:solidFill>
                  <a:schemeClr val="tx1"/>
                </a:solidFill>
                <a:cs typeface="HGｺﾞｼｯｸE" pitchFamily="49" charset="-128"/>
              </a:rPr>
              <a:t>., </a:t>
            </a:r>
            <a:r>
              <a:rPr lang="en-US" altLang="ja-JP" sz="7200" b="1" dirty="0" err="1" smtClean="0">
                <a:solidFill>
                  <a:schemeClr val="tx1"/>
                </a:solidFill>
                <a:cs typeface="HGｺﾞｼｯｸE" pitchFamily="49" charset="-128"/>
              </a:rPr>
              <a:t>M.Eng</a:t>
            </a:r>
            <a:r>
              <a:rPr lang="en-US" altLang="ja-JP" sz="7200" b="1" dirty="0" smtClean="0">
                <a:solidFill>
                  <a:schemeClr val="tx1"/>
                </a:solidFill>
                <a:cs typeface="HGｺﾞｼｯｸE" pitchFamily="49" charset="-128"/>
              </a:rPr>
              <a:t>., B.Eng., MIEEE, MEIZ, </a:t>
            </a:r>
            <a:r>
              <a:rPr lang="en-US" altLang="ja-JP" sz="7200" b="1" dirty="0" err="1" smtClean="0">
                <a:solidFill>
                  <a:schemeClr val="tx1"/>
                </a:solidFill>
                <a:cs typeface="HGｺﾞｼｯｸE" pitchFamily="49" charset="-128"/>
              </a:rPr>
              <a:t>REng</a:t>
            </a:r>
            <a:r>
              <a:rPr lang="en-US" altLang="ja-JP" sz="7200" dirty="0" smtClean="0">
                <a:solidFill>
                  <a:schemeClr val="tx1"/>
                </a:solidFill>
                <a:cs typeface="HGｺﾞｼｯｸE" pitchFamily="49" charset="-128"/>
              </a:rPr>
              <a:t>)</a:t>
            </a:r>
          </a:p>
          <a:p>
            <a:pPr marL="0" indent="0" algn="ctr">
              <a:buNone/>
            </a:pPr>
            <a:endParaRPr lang="en-US" sz="8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tx1"/>
                </a:solidFill>
              </a:rPr>
              <a:t>Assistant Dean Postgraduate Studies</a:t>
            </a:r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tx1"/>
                </a:solidFill>
              </a:rPr>
              <a:t>School of Engineering</a:t>
            </a:r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tx1"/>
                </a:solidFill>
              </a:rPr>
              <a:t>University of Zambia  </a:t>
            </a:r>
          </a:p>
          <a:p>
            <a:pPr marL="0" indent="0" algn="ctr">
              <a:buNone/>
            </a:pPr>
            <a:r>
              <a:rPr lang="en-US" sz="8000" b="1" dirty="0" smtClean="0">
                <a:hlinkClick r:id="rId3"/>
              </a:rPr>
              <a:t>simon.tembo@unza.zm</a:t>
            </a:r>
          </a:p>
          <a:p>
            <a:pPr marL="0" indent="0" algn="ctr">
              <a:buNone/>
            </a:pPr>
            <a:r>
              <a:rPr lang="en-US" sz="8000" b="1" dirty="0" smtClean="0">
                <a:hlinkClick r:id="rId3"/>
              </a:rPr>
              <a:t>simontembo6@gmail.com</a:t>
            </a:r>
            <a:endParaRPr lang="en-US" sz="8000" b="1" dirty="0" smtClean="0"/>
          </a:p>
          <a:p>
            <a:pPr marL="0" indent="0" algn="ctr">
              <a:buNone/>
            </a:pPr>
            <a:endParaRPr lang="en-US" sz="96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6092" y="5964702"/>
            <a:ext cx="7214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2000" b="1" dirty="0" smtClean="0">
                <a:solidFill>
                  <a:srgbClr val="C00000"/>
                </a:solidFill>
                <a:cs typeface="HGｺﾞｼｯｸE" pitchFamily="49" charset="-128"/>
              </a:rPr>
              <a:t>This Research was a Collaboration and Funded by </a:t>
            </a:r>
            <a:r>
              <a:rPr lang="en-US" sz="2000" b="1" dirty="0" smtClean="0">
                <a:solidFill>
                  <a:srgbClr val="C00000"/>
                </a:solidFill>
                <a:ea typeface="ＭＳ Ｐゴシック" pitchFamily="34" charset="-128"/>
                <a:cs typeface="HGｺﾞｼｯｸE" pitchFamily="49" charset="-128"/>
              </a:rPr>
              <a:t>Nippon Telegraph &amp; Telephone (NTT) Corp. of JAPAN</a:t>
            </a:r>
            <a:r>
              <a:rPr lang="en-US" altLang="ja-JP" sz="2000" b="1" dirty="0" smtClean="0">
                <a:solidFill>
                  <a:srgbClr val="C00000"/>
                </a:solidFill>
                <a:cs typeface="HGｺﾞｼｯｸE" pitchFamily="49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141434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4431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3200" b="1" dirty="0" smtClean="0"/>
              <a:t>INTRODUCTION  </a:t>
            </a:r>
            <a:endParaRPr sz="3200" b="1" dirty="0"/>
          </a:p>
        </p:txBody>
      </p:sp>
      <p:sp>
        <p:nvSpPr>
          <p:cNvPr id="47107" name="Slide Number Placeholder 8"/>
          <p:cNvSpPr>
            <a:spLocks/>
          </p:cNvSpPr>
          <p:nvPr/>
        </p:nvSpPr>
        <p:spPr bwMode="auto">
          <a:xfrm>
            <a:off x="8153400" y="6248400"/>
            <a:ext cx="838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1A4C4D8A-FA91-4553-8628-438DCCEA2A89}" type="slidenum">
              <a:rPr lang="ja-JP" altLang="en-US"/>
              <a:pPr/>
              <a:t>10</a:t>
            </a:fld>
            <a:endParaRPr lang="ja-JP" altLang="en-US"/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0" y="1676400"/>
            <a:ext cx="9144000" cy="3989388"/>
            <a:chOff x="0" y="2895600"/>
            <a:chExt cx="9144000" cy="3524005"/>
          </a:xfrm>
        </p:grpSpPr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0" y="2895600"/>
              <a:ext cx="9144000" cy="3524005"/>
              <a:chOff x="-260178" y="3219450"/>
              <a:chExt cx="10359080" cy="3524005"/>
            </a:xfrm>
          </p:grpSpPr>
          <p:grpSp>
            <p:nvGrpSpPr>
              <p:cNvPr id="5" name="Group 84"/>
              <p:cNvGrpSpPr>
                <a:grpSpLocks/>
              </p:cNvGrpSpPr>
              <p:nvPr/>
            </p:nvGrpSpPr>
            <p:grpSpPr bwMode="auto">
              <a:xfrm>
                <a:off x="5523642" y="3295650"/>
                <a:ext cx="4575260" cy="3447804"/>
                <a:chOff x="5523642" y="3295650"/>
                <a:chExt cx="4575260" cy="3447804"/>
              </a:xfrm>
            </p:grpSpPr>
            <p:grpSp>
              <p:nvGrpSpPr>
                <p:cNvPr id="6" name="グループ化 601"/>
                <p:cNvGrpSpPr>
                  <a:grpSpLocks/>
                </p:cNvGrpSpPr>
                <p:nvPr/>
              </p:nvGrpSpPr>
              <p:grpSpPr bwMode="auto">
                <a:xfrm>
                  <a:off x="6427788" y="4030663"/>
                  <a:ext cx="2755900" cy="1733550"/>
                  <a:chOff x="4241800" y="3251200"/>
                  <a:chExt cx="2755900" cy="1733550"/>
                </a:xfrm>
              </p:grpSpPr>
              <p:cxnSp>
                <p:nvCxnSpPr>
                  <p:cNvPr id="47188" name="直線コネクタ 60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4286251" y="3251200"/>
                    <a:ext cx="889000" cy="547688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7189" name="直線コネクタ 6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30800" y="3251200"/>
                    <a:ext cx="755650" cy="53340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7190" name="直線コネクタ 604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5130800" y="3784600"/>
                    <a:ext cx="755650" cy="48895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7191" name="直線コネクタ 605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4375150" y="3784600"/>
                    <a:ext cx="755650" cy="48895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7192" name="直線コネクタ 606"/>
                  <p:cNvCxnSpPr>
                    <a:cxnSpLocks noChangeShapeType="1"/>
                  </p:cNvCxnSpPr>
                  <p:nvPr/>
                </p:nvCxnSpPr>
                <p:spPr bwMode="auto">
                  <a:xfrm rot="10800000" flipH="1" flipV="1">
                    <a:off x="4241800" y="3798887"/>
                    <a:ext cx="795870" cy="1095289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7193" name="直線コネクタ 60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130800" y="3784600"/>
                    <a:ext cx="1866900" cy="120015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7194" name="直線コネクタ 608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5753100" y="3797300"/>
                    <a:ext cx="1111250" cy="1588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9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523642" y="6449876"/>
                  <a:ext cx="4069688" cy="29357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0" tIns="0" rIns="0" bIns="0">
                  <a:spAutoFit/>
                </a:bodyPr>
                <a:lstStyle/>
                <a:p>
                  <a:pPr defTabSz="1646238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 sz="2400" b="1" dirty="0">
                      <a:solidFill>
                        <a:schemeClr val="tx1"/>
                      </a:solidFill>
                      <a:cs typeface="Arial" pitchFamily="34" charset="0"/>
                    </a:rPr>
                    <a:t>IP FAST REROUTE NETWORK</a:t>
                  </a:r>
                  <a:endParaRPr lang="ja-JP" altLang="en-US" sz="2400" b="1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" name="Oval 62"/>
                <p:cNvSpPr>
                  <a:spLocks noChangeArrowheads="1"/>
                </p:cNvSpPr>
                <p:nvPr/>
              </p:nvSpPr>
              <p:spPr bwMode="auto">
                <a:xfrm>
                  <a:off x="7939088" y="4430713"/>
                  <a:ext cx="273050" cy="2921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defTabSz="1646238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>
                      <a:solidFill>
                        <a:srgbClr val="FFFFFF"/>
                      </a:solidFill>
                      <a:cs typeface="Arial" pitchFamily="34" charset="0"/>
                    </a:rPr>
                    <a:t>5</a:t>
                  </a:r>
                </a:p>
              </p:txBody>
            </p:sp>
            <p:sp>
              <p:nvSpPr>
                <p:cNvPr id="93" name="Oval 63"/>
                <p:cNvSpPr>
                  <a:spLocks noChangeArrowheads="1"/>
                </p:cNvSpPr>
                <p:nvPr/>
              </p:nvSpPr>
              <p:spPr bwMode="auto">
                <a:xfrm>
                  <a:off x="9050338" y="4430713"/>
                  <a:ext cx="274637" cy="2921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defTabSz="1646238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>
                      <a:solidFill>
                        <a:srgbClr val="FFFFFF"/>
                      </a:solidFill>
                      <a:latin typeface="Verdana" pitchFamily="34" charset="0"/>
                      <a:cs typeface="Arial" pitchFamily="34" charset="0"/>
                    </a:rPr>
                    <a:t>6</a:t>
                  </a:r>
                </a:p>
              </p:txBody>
            </p:sp>
            <p:sp>
              <p:nvSpPr>
                <p:cNvPr id="94" name="Oval 64"/>
                <p:cNvSpPr>
                  <a:spLocks noChangeArrowheads="1"/>
                </p:cNvSpPr>
                <p:nvPr/>
              </p:nvSpPr>
              <p:spPr bwMode="auto">
                <a:xfrm>
                  <a:off x="6427788" y="4430713"/>
                  <a:ext cx="274637" cy="29527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defTabSz="1646238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>
                      <a:solidFill>
                        <a:srgbClr val="FFFFFF"/>
                      </a:solidFill>
                      <a:latin typeface="Verdana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95" name="Oval 65"/>
                <p:cNvSpPr>
                  <a:spLocks noChangeArrowheads="1"/>
                </p:cNvSpPr>
                <p:nvPr/>
              </p:nvSpPr>
              <p:spPr bwMode="auto">
                <a:xfrm>
                  <a:off x="7183438" y="3852863"/>
                  <a:ext cx="273050" cy="29527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defTabSz="1646238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>
                      <a:solidFill>
                        <a:srgbClr val="FFFFFF"/>
                      </a:solidFill>
                      <a:latin typeface="Verdana" pitchFamily="34" charset="0"/>
                      <a:cs typeface="Arial" pitchFamily="34" charset="0"/>
                    </a:rPr>
                    <a:t>2</a:t>
                  </a:r>
                </a:p>
              </p:txBody>
            </p:sp>
            <p:sp>
              <p:nvSpPr>
                <p:cNvPr id="96" name="Oval 66"/>
                <p:cNvSpPr>
                  <a:spLocks noChangeArrowheads="1"/>
                </p:cNvSpPr>
                <p:nvPr/>
              </p:nvSpPr>
              <p:spPr bwMode="auto">
                <a:xfrm>
                  <a:off x="7175500" y="4875213"/>
                  <a:ext cx="274638" cy="29527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defTabSz="1646238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>
                      <a:solidFill>
                        <a:srgbClr val="FFFFFF"/>
                      </a:solidFill>
                      <a:latin typeface="Verdana" pitchFamily="34" charset="0"/>
                      <a:cs typeface="Arial" pitchFamily="34" charset="0"/>
                    </a:rPr>
                    <a:t>3</a:t>
                  </a:r>
                </a:p>
              </p:txBody>
            </p:sp>
            <p:sp>
              <p:nvSpPr>
                <p:cNvPr id="97" name="Oval 63"/>
                <p:cNvSpPr>
                  <a:spLocks noChangeArrowheads="1"/>
                </p:cNvSpPr>
                <p:nvPr/>
              </p:nvSpPr>
              <p:spPr bwMode="auto">
                <a:xfrm>
                  <a:off x="7183438" y="5630863"/>
                  <a:ext cx="274637" cy="2921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defTabSz="1646238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>
                      <a:solidFill>
                        <a:srgbClr val="FFFFFF"/>
                      </a:solidFill>
                      <a:latin typeface="Verdana" pitchFamily="34" charset="0"/>
                      <a:cs typeface="Arial" pitchFamily="34" charset="0"/>
                    </a:rPr>
                    <a:t>4</a:t>
                  </a:r>
                </a:p>
              </p:txBody>
            </p:sp>
            <p:sp>
              <p:nvSpPr>
                <p:cNvPr id="47181" name="爆発 2 622"/>
                <p:cNvSpPr>
                  <a:spLocks noChangeArrowheads="1"/>
                </p:cNvSpPr>
                <p:nvPr/>
              </p:nvSpPr>
              <p:spPr bwMode="auto">
                <a:xfrm>
                  <a:off x="7450138" y="4030663"/>
                  <a:ext cx="400050" cy="444500"/>
                </a:xfrm>
                <a:prstGeom prst="irregularSeal2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  <a:buFontTx/>
                    <a:buChar char="•"/>
                  </a:pPr>
                  <a:endParaRPr lang="ja-JP" altLang="en-US"/>
                </a:p>
              </p:txBody>
            </p:sp>
            <p:sp>
              <p:nvSpPr>
                <p:cNvPr id="9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093752" y="3340049"/>
                  <a:ext cx="1702404" cy="244686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0" tIns="0" rIns="0" bIns="0">
                  <a:spAutoFit/>
                </a:bodyPr>
                <a:lstStyle/>
                <a:p>
                  <a:pPr defTabSz="1646238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cs typeface="Arial" pitchFamily="34" charset="0"/>
                    </a:rPr>
                    <a:t>Fault </a:t>
                  </a:r>
                  <a:r>
                    <a:rPr lang="en-US" sz="2000" dirty="0" smtClean="0">
                      <a:solidFill>
                        <a:srgbClr val="FFFFFF"/>
                      </a:solidFill>
                      <a:cs typeface="Arial" pitchFamily="34" charset="0"/>
                    </a:rPr>
                    <a:t>detected</a:t>
                  </a:r>
                  <a:endParaRPr lang="ja-JP" altLang="en-US" sz="2000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フリーフォーム 634"/>
                <p:cNvSpPr>
                  <a:spLocks noChangeArrowheads="1"/>
                </p:cNvSpPr>
                <p:nvPr/>
              </p:nvSpPr>
              <p:spPr bwMode="auto">
                <a:xfrm>
                  <a:off x="6376108" y="3962674"/>
                  <a:ext cx="2710267" cy="1248056"/>
                </a:xfrm>
                <a:custGeom>
                  <a:avLst/>
                  <a:gdLst>
                    <a:gd name="T0" fmla="*/ 0 w 2711669"/>
                    <a:gd name="T1" fmla="*/ 896380 h 1248104"/>
                    <a:gd name="T2" fmla="*/ 1000246 w 2711669"/>
                    <a:gd name="T3" fmla="*/ 252827 h 1248104"/>
                    <a:gd name="T4" fmla="*/ 765815 w 2711669"/>
                    <a:gd name="T5" fmla="*/ 38334 h 1248104"/>
                    <a:gd name="T6" fmla="*/ 125045 w 2711669"/>
                    <a:gd name="T7" fmla="*/ 482665 h 1248104"/>
                    <a:gd name="T8" fmla="*/ 781472 w 2711669"/>
                    <a:gd name="T9" fmla="*/ 1156888 h 1248104"/>
                    <a:gd name="T10" fmla="*/ 1625427 w 2711669"/>
                    <a:gd name="T11" fmla="*/ 819772 h 1248104"/>
                    <a:gd name="T12" fmla="*/ 2688168 w 2711669"/>
                    <a:gd name="T13" fmla="*/ 727838 h 1248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11669"/>
                    <a:gd name="T22" fmla="*/ 0 h 1248104"/>
                    <a:gd name="T23" fmla="*/ 2711669 w 2711669"/>
                    <a:gd name="T24" fmla="*/ 1248104 h 1248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11669" h="1248104">
                      <a:moveTo>
                        <a:pt x="0" y="922283"/>
                      </a:moveTo>
                      <a:cubicBezTo>
                        <a:pt x="440121" y="664780"/>
                        <a:pt x="880242" y="407277"/>
                        <a:pt x="1008994" y="260132"/>
                      </a:cubicBezTo>
                      <a:cubicBezTo>
                        <a:pt x="1137746" y="112987"/>
                        <a:pt x="919656" y="0"/>
                        <a:pt x="772511" y="39414"/>
                      </a:cubicBezTo>
                      <a:cubicBezTo>
                        <a:pt x="625366" y="78828"/>
                        <a:pt x="123498" y="304800"/>
                        <a:pt x="126125" y="496614"/>
                      </a:cubicBezTo>
                      <a:cubicBezTo>
                        <a:pt x="128752" y="688428"/>
                        <a:pt x="536028" y="1132490"/>
                        <a:pt x="788276" y="1190297"/>
                      </a:cubicBezTo>
                      <a:cubicBezTo>
                        <a:pt x="1040524" y="1248104"/>
                        <a:pt x="1319049" y="917028"/>
                        <a:pt x="1639614" y="843456"/>
                      </a:cubicBezTo>
                      <a:cubicBezTo>
                        <a:pt x="1960179" y="769884"/>
                        <a:pt x="2335924" y="759373"/>
                        <a:pt x="2711669" y="748863"/>
                      </a:cubicBezTo>
                    </a:path>
                  </a:pathLst>
                </a:cu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pPr>
                    <a:defRPr/>
                  </a:pPr>
                  <a:endParaRPr lang="en-US" altLang="ja-JP"/>
                </a:p>
              </p:txBody>
            </p:sp>
            <p:sp>
              <p:nvSpPr>
                <p:cNvPr id="101" name="四角形吹き出し 636"/>
                <p:cNvSpPr>
                  <a:spLocks noChangeArrowheads="1"/>
                </p:cNvSpPr>
                <p:nvPr/>
              </p:nvSpPr>
              <p:spPr bwMode="auto">
                <a:xfrm>
                  <a:off x="8285162" y="3295650"/>
                  <a:ext cx="1813740" cy="666750"/>
                </a:xfrm>
                <a:prstGeom prst="wedgeRectCallout">
                  <a:avLst>
                    <a:gd name="adj1" fmla="val -99058"/>
                    <a:gd name="adj2" fmla="val 55845"/>
                  </a:avLst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 sz="1700" b="1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Detour Route</a:t>
                  </a:r>
                  <a:r>
                    <a:rPr lang="en-US" altLang="ja-JP" sz="1700" b="1">
                      <a:solidFill>
                        <a:srgbClr val="FFFFFF"/>
                      </a:solidFill>
                      <a:cs typeface="Arial" pitchFamily="34" charset="0"/>
                    </a:rPr>
                    <a:t/>
                  </a:r>
                  <a:br>
                    <a:rPr lang="en-US" altLang="ja-JP" sz="1700" b="1">
                      <a:solidFill>
                        <a:srgbClr val="FFFFFF"/>
                      </a:solidFill>
                      <a:cs typeface="Arial" pitchFamily="34" charset="0"/>
                    </a:rPr>
                  </a:br>
                  <a:r>
                    <a:rPr lang="en-US" altLang="ja-JP" sz="1700" b="1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Pre-computed</a:t>
                  </a:r>
                </a:p>
              </p:txBody>
            </p:sp>
            <p:sp>
              <p:nvSpPr>
                <p:cNvPr id="47187" name="フリーフォーム 56"/>
                <p:cNvSpPr>
                  <a:spLocks noChangeArrowheads="1"/>
                </p:cNvSpPr>
                <p:nvPr/>
              </p:nvSpPr>
              <p:spPr bwMode="auto">
                <a:xfrm>
                  <a:off x="6880225" y="3625850"/>
                  <a:ext cx="357188" cy="242888"/>
                </a:xfrm>
                <a:custGeom>
                  <a:avLst/>
                  <a:gdLst>
                    <a:gd name="T0" fmla="*/ 0 w 356461"/>
                    <a:gd name="T1" fmla="*/ 0 h 242807"/>
                    <a:gd name="T2" fmla="*/ 88466 w 356461"/>
                    <a:gd name="T3" fmla="*/ 237573 h 242807"/>
                    <a:gd name="T4" fmla="*/ 283087 w 356461"/>
                    <a:gd name="T5" fmla="*/ 63359 h 242807"/>
                    <a:gd name="T6" fmla="*/ 406937 w 356461"/>
                    <a:gd name="T7" fmla="*/ 237573 h 24280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6461"/>
                    <a:gd name="T13" fmla="*/ 0 h 242807"/>
                    <a:gd name="T14" fmla="*/ 356461 w 356461"/>
                    <a:gd name="T15" fmla="*/ 242807 h 24280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6461" h="242807">
                      <a:moveTo>
                        <a:pt x="0" y="0"/>
                      </a:moveTo>
                      <a:cubicBezTo>
                        <a:pt x="18081" y="111071"/>
                        <a:pt x="36163" y="222143"/>
                        <a:pt x="77492" y="232475"/>
                      </a:cubicBezTo>
                      <a:cubicBezTo>
                        <a:pt x="118821" y="242807"/>
                        <a:pt x="201478" y="61994"/>
                        <a:pt x="247973" y="61994"/>
                      </a:cubicBezTo>
                      <a:cubicBezTo>
                        <a:pt x="294468" y="61994"/>
                        <a:pt x="325464" y="147234"/>
                        <a:pt x="356461" y="232475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83"/>
              <p:cNvGrpSpPr>
                <a:grpSpLocks/>
              </p:cNvGrpSpPr>
              <p:nvPr/>
            </p:nvGrpSpPr>
            <p:grpSpPr bwMode="auto">
              <a:xfrm>
                <a:off x="-260178" y="3219450"/>
                <a:ext cx="5703716" cy="3524005"/>
                <a:chOff x="-260178" y="3219450"/>
                <a:chExt cx="5703716" cy="3524005"/>
              </a:xfrm>
            </p:grpSpPr>
            <p:sp>
              <p:nvSpPr>
                <p:cNvPr id="63" name="フリーフォーム 591"/>
                <p:cNvSpPr>
                  <a:spLocks noChangeArrowheads="1"/>
                </p:cNvSpPr>
                <p:nvPr/>
              </p:nvSpPr>
              <p:spPr bwMode="auto">
                <a:xfrm>
                  <a:off x="2617344" y="4712910"/>
                  <a:ext cx="2537616" cy="539889"/>
                </a:xfrm>
                <a:custGeom>
                  <a:avLst/>
                  <a:gdLst>
                    <a:gd name="T0" fmla="*/ 0 w 2538248"/>
                    <a:gd name="T1" fmla="*/ 0 h 538655"/>
                    <a:gd name="T2" fmla="*/ 714416 w 2538248"/>
                    <a:gd name="T3" fmla="*/ 647847 h 538655"/>
                    <a:gd name="T4" fmla="*/ 1571731 w 2538248"/>
                    <a:gd name="T5" fmla="*/ 137417 h 538655"/>
                    <a:gd name="T6" fmla="*/ 2555987 w 2538248"/>
                    <a:gd name="T7" fmla="*/ 58894 h 5386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38248"/>
                    <a:gd name="T13" fmla="*/ 0 h 538655"/>
                    <a:gd name="T14" fmla="*/ 2538248 w 2538248"/>
                    <a:gd name="T15" fmla="*/ 538655 h 5386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38248" h="538655">
                      <a:moveTo>
                        <a:pt x="0" y="0"/>
                      </a:moveTo>
                      <a:cubicBezTo>
                        <a:pt x="224658" y="250934"/>
                        <a:pt x="449317" y="501869"/>
                        <a:pt x="709448" y="520262"/>
                      </a:cubicBezTo>
                      <a:cubicBezTo>
                        <a:pt x="969579" y="538655"/>
                        <a:pt x="1255986" y="189186"/>
                        <a:pt x="1560786" y="110358"/>
                      </a:cubicBezTo>
                      <a:cubicBezTo>
                        <a:pt x="1865586" y="31530"/>
                        <a:pt x="2201917" y="39413"/>
                        <a:pt x="2538248" y="47296"/>
                      </a:cubicBezTo>
                    </a:path>
                  </a:pathLst>
                </a:cu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pPr>
                    <a:defRPr/>
                  </a:pPr>
                  <a:endParaRPr lang="en-US" altLang="ja-JP"/>
                </a:p>
              </p:txBody>
            </p:sp>
            <p:grpSp>
              <p:nvGrpSpPr>
                <p:cNvPr id="8" name="Group 82"/>
                <p:cNvGrpSpPr>
                  <a:grpSpLocks/>
                </p:cNvGrpSpPr>
                <p:nvPr/>
              </p:nvGrpSpPr>
              <p:grpSpPr bwMode="auto">
                <a:xfrm>
                  <a:off x="-260178" y="3219450"/>
                  <a:ext cx="5703716" cy="3524005"/>
                  <a:chOff x="-260178" y="3219450"/>
                  <a:chExt cx="5703716" cy="3524005"/>
                </a:xfrm>
              </p:grpSpPr>
              <p:grpSp>
                <p:nvGrpSpPr>
                  <p:cNvPr id="9" name="グループ化 566"/>
                  <p:cNvGrpSpPr>
                    <a:grpSpLocks/>
                  </p:cNvGrpSpPr>
                  <p:nvPr/>
                </p:nvGrpSpPr>
                <p:grpSpPr bwMode="auto">
                  <a:xfrm>
                    <a:off x="2546350" y="4095750"/>
                    <a:ext cx="2755900" cy="1733550"/>
                    <a:chOff x="4241800" y="3251200"/>
                    <a:chExt cx="2755900" cy="1733550"/>
                  </a:xfrm>
                </p:grpSpPr>
                <p:cxnSp>
                  <p:nvCxnSpPr>
                    <p:cNvPr id="47152" name="直線コネクタ 547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4286251" y="3251200"/>
                      <a:ext cx="889000" cy="547688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153" name="直線コネクタ 54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30800" y="3251200"/>
                      <a:ext cx="755650" cy="53340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154" name="直線コネクタ 551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V="1">
                      <a:off x="5130800" y="3784600"/>
                      <a:ext cx="755650" cy="48895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155" name="直線コネクタ 553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>
                      <a:off x="4375150" y="3784600"/>
                      <a:ext cx="755650" cy="48895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156" name="直線コネクタ 555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 flipV="1">
                      <a:off x="4241800" y="3798887"/>
                      <a:ext cx="795870" cy="1095289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157" name="直線コネクタ 557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130800" y="3784600"/>
                      <a:ext cx="1866900" cy="120015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158" name="直線コネクタ 559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>
                      <a:off x="5753100" y="3797300"/>
                      <a:ext cx="1111250" cy="1588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66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9404" y="6449877"/>
                    <a:ext cx="3920121" cy="293578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>
                    <a:spAutoFit/>
                  </a:bodyPr>
                  <a:lstStyle/>
                  <a:p>
                    <a:pPr defTabSz="1646238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sz="24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TRADITIONAL IP NETWORK</a:t>
                    </a:r>
                    <a:endParaRPr lang="ja-JP" altLang="en-US" sz="2400" b="1"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057650" y="4495800"/>
                    <a:ext cx="273050" cy="2921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 defTabSz="1646238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altLang="ja-JP">
                        <a:solidFill>
                          <a:srgbClr val="FFFFFF"/>
                        </a:solidFill>
                        <a:cs typeface="Arial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68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5168900" y="4495800"/>
                    <a:ext cx="274638" cy="2921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 defTabSz="1646238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altLang="ja-JP">
                        <a:solidFill>
                          <a:srgbClr val="FFFFFF"/>
                        </a:solidFill>
                        <a:latin typeface="Verdana" pitchFamily="34" charset="0"/>
                        <a:cs typeface="Arial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69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546350" y="4495800"/>
                    <a:ext cx="274638" cy="295275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 defTabSz="1646238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altLang="ja-JP">
                        <a:solidFill>
                          <a:srgbClr val="FFFFFF"/>
                        </a:solidFill>
                        <a:latin typeface="Verdana" pitchFamily="34" charset="0"/>
                        <a:cs typeface="Arial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70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302000" y="3917950"/>
                    <a:ext cx="273050" cy="295275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 defTabSz="1646238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altLang="ja-JP">
                        <a:solidFill>
                          <a:srgbClr val="FFFFFF"/>
                        </a:solidFill>
                        <a:latin typeface="Verdana" pitchFamily="34" charset="0"/>
                        <a:cs typeface="Arial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71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294063" y="4940300"/>
                    <a:ext cx="274637" cy="295275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 defTabSz="1646238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altLang="ja-JP">
                        <a:solidFill>
                          <a:srgbClr val="FFFFFF"/>
                        </a:solidFill>
                        <a:latin typeface="Verdana" pitchFamily="34" charset="0"/>
                        <a:cs typeface="Arial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72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302000" y="5695950"/>
                    <a:ext cx="274638" cy="2921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 defTabSz="1646238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altLang="ja-JP">
                        <a:solidFill>
                          <a:srgbClr val="FFFFFF"/>
                        </a:solidFill>
                        <a:latin typeface="Verdana" pitchFamily="34" charset="0"/>
                        <a:cs typeface="Arial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47138" name="爆発 2 567"/>
                  <p:cNvSpPr>
                    <a:spLocks noChangeArrowheads="1"/>
                  </p:cNvSpPr>
                  <p:nvPr/>
                </p:nvSpPr>
                <p:spPr bwMode="auto">
                  <a:xfrm>
                    <a:off x="3568700" y="4095750"/>
                    <a:ext cx="400050" cy="444500"/>
                  </a:xfrm>
                  <a:prstGeom prst="irregularSeal2">
                    <a:avLst/>
                  </a:prstGeom>
                  <a:solidFill>
                    <a:srgbClr val="FF0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>
                      <a:lnSpc>
                        <a:spcPct val="90000"/>
                      </a:lnSpc>
                      <a:spcBef>
                        <a:spcPct val="20000"/>
                      </a:spcBef>
                      <a:buFontTx/>
                      <a:buChar char="•"/>
                    </a:pPr>
                    <a:endParaRPr lang="ja-JP" altLang="en-US"/>
                  </a:p>
                </p:txBody>
              </p:sp>
              <p:cxnSp>
                <p:nvCxnSpPr>
                  <p:cNvPr id="74" name="直線矢印コネクタ 57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2546215" y="4940765"/>
                    <a:ext cx="311313" cy="223008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75" name="直線矢印コネクタ 5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46462" y="4673646"/>
                    <a:ext cx="266171" cy="178093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76" name="直線矢印コネクタ 58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746772" y="5562710"/>
                    <a:ext cx="311133" cy="178093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77" name="直線矢印コネクタ 58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568726" y="4763394"/>
                    <a:ext cx="221209" cy="133219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78" name="直線矢印コネクタ 5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12199" y="4494150"/>
                    <a:ext cx="311133" cy="1402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79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3872" y="3219450"/>
                    <a:ext cx="1908158" cy="244686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lIns="0" tIns="0" rIns="0" bIns="0">
                    <a:spAutoFit/>
                  </a:bodyPr>
                  <a:lstStyle/>
                  <a:p>
                    <a:pPr defTabSz="1646238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dirty="0">
                        <a:solidFill>
                          <a:srgbClr val="FFFFFF"/>
                        </a:solidFill>
                        <a:cs typeface="Arial" pitchFamily="34" charset="0"/>
                      </a:rPr>
                      <a:t>Fault </a:t>
                    </a:r>
                    <a:r>
                      <a:rPr lang="en-US" sz="2000" dirty="0" smtClean="0">
                        <a:solidFill>
                          <a:srgbClr val="FFFFFF"/>
                        </a:solidFill>
                        <a:cs typeface="Arial" pitchFamily="34" charset="0"/>
                      </a:rPr>
                      <a:t>detected</a:t>
                    </a:r>
                    <a:endParaRPr lang="ja-JP" altLang="en-US" sz="2000">
                      <a:solidFill>
                        <a:srgbClr val="FFFFFF"/>
                      </a:solidFill>
                      <a:latin typeface="Verdan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145" name="フリーフォーム 55"/>
                  <p:cNvSpPr>
                    <a:spLocks noChangeArrowheads="1"/>
                  </p:cNvSpPr>
                  <p:nvPr/>
                </p:nvSpPr>
                <p:spPr bwMode="auto">
                  <a:xfrm>
                    <a:off x="3192849" y="3524250"/>
                    <a:ext cx="171063" cy="420689"/>
                  </a:xfrm>
                  <a:custGeom>
                    <a:avLst/>
                    <a:gdLst>
                      <a:gd name="T0" fmla="*/ 0 w 325464"/>
                      <a:gd name="T1" fmla="*/ 0 h 271220"/>
                      <a:gd name="T2" fmla="*/ 1 w 325464"/>
                      <a:gd name="T3" fmla="*/ 742195987 h 271220"/>
                      <a:gd name="T4" fmla="*/ 2 w 325464"/>
                      <a:gd name="T5" fmla="*/ 130974171 h 271220"/>
                      <a:gd name="T6" fmla="*/ 4 w 325464"/>
                      <a:gd name="T7" fmla="*/ 742195987 h 2712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5464"/>
                      <a:gd name="T13" fmla="*/ 0 h 271220"/>
                      <a:gd name="T14" fmla="*/ 325464 w 325464"/>
                      <a:gd name="T15" fmla="*/ 271220 h 2712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5464" h="271220">
                        <a:moveTo>
                          <a:pt x="0" y="0"/>
                        </a:moveTo>
                        <a:cubicBezTo>
                          <a:pt x="23247" y="127861"/>
                          <a:pt x="46494" y="255722"/>
                          <a:pt x="77491" y="263471"/>
                        </a:cubicBezTo>
                        <a:cubicBezTo>
                          <a:pt x="108488" y="271220"/>
                          <a:pt x="144650" y="46495"/>
                          <a:pt x="185979" y="46495"/>
                        </a:cubicBezTo>
                        <a:cubicBezTo>
                          <a:pt x="227308" y="46495"/>
                          <a:pt x="325464" y="263471"/>
                          <a:pt x="325464" y="263471"/>
                        </a:cubicBezTo>
                      </a:path>
                    </a:pathLst>
                  </a:cu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四角形吹き出し 49"/>
                  <p:cNvSpPr/>
                  <p:nvPr/>
                </p:nvSpPr>
                <p:spPr bwMode="auto">
                  <a:xfrm>
                    <a:off x="-1200" y="3295650"/>
                    <a:ext cx="2668202" cy="1063626"/>
                  </a:xfrm>
                  <a:prstGeom prst="wedgeRectCallout">
                    <a:avLst>
                      <a:gd name="adj1" fmla="val 74469"/>
                      <a:gd name="adj2" fmla="val 10676"/>
                    </a:avLst>
                  </a:prstGeom>
                  <a:solidFill>
                    <a:srgbClr val="FF0000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wrap="none" lIns="90000" tIns="46800" rIns="90000" bIns="46800" anchor="ctr"/>
                  <a:lstStyle/>
                  <a:p>
                    <a:pPr marL="0" lvl="1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altLang="ja-JP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rPr>
                      <a:t>After failure,  fault </a:t>
                    </a:r>
                  </a:p>
                  <a:p>
                    <a:pPr marL="0" lvl="1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altLang="ja-JP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rPr>
                      <a:t> notice is sent to </a:t>
                    </a:r>
                  </a:p>
                  <a:p>
                    <a:pPr marL="0" lvl="1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altLang="ja-JP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rPr>
                      <a:t>all routers</a:t>
                    </a:r>
                  </a:p>
                </p:txBody>
              </p:sp>
              <p:sp>
                <p:nvSpPr>
                  <p:cNvPr id="82" name="四角形吹き出し 50"/>
                  <p:cNvSpPr/>
                  <p:nvPr/>
                </p:nvSpPr>
                <p:spPr bwMode="auto">
                  <a:xfrm>
                    <a:off x="-260178" y="4962524"/>
                    <a:ext cx="2935073" cy="1228726"/>
                  </a:xfrm>
                  <a:prstGeom prst="wedgeRectCallout">
                    <a:avLst>
                      <a:gd name="adj1" fmla="val 44970"/>
                      <a:gd name="adj2" fmla="val -71637"/>
                    </a:avLst>
                  </a:prstGeom>
                  <a:solidFill>
                    <a:srgbClr val="FF0000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wrap="none" lIns="90000" tIns="46800" rIns="90000" bIns="46800" anchor="ctr"/>
                  <a:lstStyle/>
                  <a:p>
                    <a:pPr>
                      <a:defRPr/>
                    </a:pPr>
                    <a:endParaRPr lang="en-US" b="1" dirty="0">
                      <a:solidFill>
                        <a:srgbClr val="FFFFFF"/>
                      </a:solidFill>
                      <a:ea typeface="ＭＳ Ｐゴシック" pitchFamily="34" charset="-128"/>
                      <a:cs typeface="Arial" pitchFamily="34" charset="0"/>
                    </a:endParaRPr>
                  </a:p>
                  <a:p>
                    <a:pPr>
                      <a:defRPr/>
                    </a:pPr>
                    <a:endParaRPr lang="en-US" b="1" dirty="0">
                      <a:solidFill>
                        <a:srgbClr val="FFFFFF"/>
                      </a:solidFill>
                      <a:ea typeface="ＭＳ Ｐゴシック" pitchFamily="34" charset="-128"/>
                      <a:cs typeface="Arial" pitchFamily="34" charset="0"/>
                    </a:endParaRPr>
                  </a:p>
                  <a:p>
                    <a:pPr>
                      <a:defRPr/>
                    </a:pPr>
                    <a:r>
                      <a:rPr lang="en-US" b="1" dirty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rPr>
                      <a:t>After receiving the </a:t>
                    </a:r>
                  </a:p>
                  <a:p>
                    <a:pPr>
                      <a:defRPr/>
                    </a:pPr>
                    <a:r>
                      <a:rPr lang="en-US" b="1" dirty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rPr>
                      <a:t>failure notice, Router 1</a:t>
                    </a:r>
                  </a:p>
                  <a:p>
                    <a:pPr>
                      <a:defRPr/>
                    </a:pPr>
                    <a:r>
                      <a:rPr lang="en-US" b="1" dirty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rPr>
                      <a:t>then computes an </a:t>
                    </a:r>
                  </a:p>
                  <a:p>
                    <a:pPr>
                      <a:defRPr/>
                    </a:pPr>
                    <a:r>
                      <a:rPr lang="en-US" b="1" dirty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rPr>
                      <a:t>detour route</a:t>
                    </a:r>
                  </a:p>
                  <a:p>
                    <a:pPr>
                      <a:defRPr/>
                    </a:pPr>
                    <a:r>
                      <a:rPr lang="en-US" b="1" dirty="0">
                        <a:solidFill>
                          <a:srgbClr val="FFFFFF"/>
                        </a:solidFill>
                        <a:ea typeface="ＭＳ Ｐゴシック" pitchFamily="34" charset="-128"/>
                        <a:cs typeface="Arial" pitchFamily="34" charset="0"/>
                      </a:rPr>
                      <a:t/>
                    </a:r>
                    <a:br>
                      <a:rPr lang="en-US" b="1" dirty="0">
                        <a:solidFill>
                          <a:srgbClr val="FFFFFF"/>
                        </a:solidFill>
                        <a:ea typeface="ＭＳ Ｐゴシック" pitchFamily="34" charset="-128"/>
                        <a:cs typeface="Arial" pitchFamily="34" charset="0"/>
                      </a:rPr>
                    </a:br>
                    <a:endParaRPr lang="en-US" altLang="ja-JP" b="1" dirty="0">
                      <a:solidFill>
                        <a:srgbClr val="FF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</p:grpSp>
        <p:cxnSp>
          <p:nvCxnSpPr>
            <p:cNvPr id="110" name="直線矢印コネクタ 574"/>
            <p:cNvCxnSpPr>
              <a:cxnSpLocks noChangeShapeType="1"/>
            </p:cNvCxnSpPr>
            <p:nvPr/>
          </p:nvCxnSpPr>
          <p:spPr bwMode="auto">
            <a:xfrm rot="10800000" flipV="1">
              <a:off x="2667000" y="3809906"/>
              <a:ext cx="311150" cy="178094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12" name="四角形吹き出し 53"/>
          <p:cNvSpPr/>
          <p:nvPr/>
        </p:nvSpPr>
        <p:spPr bwMode="auto">
          <a:xfrm>
            <a:off x="3962400" y="2209800"/>
            <a:ext cx="1447800" cy="457200"/>
          </a:xfrm>
          <a:prstGeom prst="wedgeRectCallout">
            <a:avLst>
              <a:gd name="adj1" fmla="val -71107"/>
              <a:gd name="adj2" fmla="val 87225"/>
            </a:avLst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</a:rPr>
              <a:t>Link Failure</a:t>
            </a:r>
            <a:endParaRPr lang="ja-JP" altLang="en-US" sz="1600" b="1">
              <a:solidFill>
                <a:schemeClr val="bg1"/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381000" y="595598"/>
            <a:ext cx="8763000" cy="443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EXAMPLE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020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3200" b="1" dirty="0" smtClean="0"/>
              <a:t>INTRODUCTION </a:t>
            </a:r>
            <a:endParaRPr sz="1600" b="1" dirty="0"/>
          </a:p>
        </p:txBody>
      </p:sp>
      <p:sp>
        <p:nvSpPr>
          <p:cNvPr id="48131" name="Slide Number Placeholder 8"/>
          <p:cNvSpPr>
            <a:spLocks/>
          </p:cNvSpPr>
          <p:nvPr/>
        </p:nvSpPr>
        <p:spPr bwMode="auto">
          <a:xfrm>
            <a:off x="8305800" y="5943600"/>
            <a:ext cx="838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FB9F3502-96FB-4DBC-8AE5-68A57B824D8F}" type="slidenum">
              <a:rPr lang="ja-JP" altLang="en-US"/>
              <a:pPr/>
              <a:t>11</a:t>
            </a:fld>
            <a:endParaRPr lang="ja-JP" altLang="en-US"/>
          </a:p>
        </p:txBody>
      </p:sp>
      <p:sp>
        <p:nvSpPr>
          <p:cNvPr id="48132" name="テキスト ボックス 115"/>
          <p:cNvSpPr txBox="1">
            <a:spLocks noChangeArrowheads="1"/>
          </p:cNvSpPr>
          <p:nvPr/>
        </p:nvSpPr>
        <p:spPr bwMode="auto">
          <a:xfrm>
            <a:off x="493287" y="6546850"/>
            <a:ext cx="93043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300" b="1" dirty="0"/>
              <a:t>[2] </a:t>
            </a:r>
            <a:r>
              <a:rPr lang="en-US" altLang="ja-JP" sz="1300" b="1" dirty="0" err="1"/>
              <a:t>A.Kvalbein</a:t>
            </a:r>
            <a:r>
              <a:rPr lang="en-US" altLang="ja-JP" sz="1300" b="1" dirty="0"/>
              <a:t>, et.al, “Fast IP Network Recovery using Multiple Routing Configurations,”  IEEE INFOCOM, Apr.2006.</a:t>
            </a: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152400" y="1066800"/>
            <a:ext cx="7424738" cy="5257800"/>
            <a:chOff x="152400" y="1066800"/>
            <a:chExt cx="7424737" cy="525780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57200" y="1066800"/>
              <a:ext cx="7119937" cy="5257800"/>
              <a:chOff x="871538" y="2110864"/>
              <a:chExt cx="8456530" cy="6830446"/>
            </a:xfrm>
          </p:grpSpPr>
          <p:sp>
            <p:nvSpPr>
              <p:cNvPr id="48136" name="円/楕円 27"/>
              <p:cNvSpPr>
                <a:spLocks noChangeArrowheads="1"/>
              </p:cNvSpPr>
              <p:nvPr/>
            </p:nvSpPr>
            <p:spPr bwMode="auto">
              <a:xfrm>
                <a:off x="960438" y="4324350"/>
                <a:ext cx="542925" cy="511175"/>
              </a:xfrm>
              <a:prstGeom prst="ellipse">
                <a:avLst/>
              </a:prstGeom>
              <a:noFill/>
              <a:ln w="28575" algn="ctr">
                <a:solidFill>
                  <a:srgbClr val="0070C0"/>
                </a:solidFill>
                <a:prstDash val="sysDash"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ja-JP" altLang="en-US"/>
              </a:p>
            </p:txBody>
          </p:sp>
          <p:sp>
            <p:nvSpPr>
              <p:cNvPr id="48137" name="円/楕円 174"/>
              <p:cNvSpPr>
                <a:spLocks noChangeArrowheads="1"/>
              </p:cNvSpPr>
              <p:nvPr/>
            </p:nvSpPr>
            <p:spPr bwMode="auto">
              <a:xfrm>
                <a:off x="2228850" y="5932488"/>
                <a:ext cx="542925" cy="512762"/>
              </a:xfrm>
              <a:prstGeom prst="ellipse">
                <a:avLst/>
              </a:prstGeom>
              <a:noFill/>
              <a:ln w="28575" algn="ctr">
                <a:solidFill>
                  <a:srgbClr val="0070C0"/>
                </a:solidFill>
                <a:prstDash val="sysDash"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ja-JP" altLang="en-US"/>
              </a:p>
            </p:txBody>
          </p:sp>
          <p:cxnSp>
            <p:nvCxnSpPr>
              <p:cNvPr id="10" name="直線矢印コネクタ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7253789" y="5516223"/>
                <a:ext cx="554767" cy="339392"/>
              </a:xfrm>
              <a:prstGeom prst="straightConnector1">
                <a:avLst/>
              </a:prstGeom>
              <a:noFill/>
              <a:ln w="76200" algn="ctr">
                <a:solidFill>
                  <a:schemeClr val="accent4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48139" name="円/楕円 198"/>
              <p:cNvSpPr>
                <a:spLocks noChangeArrowheads="1"/>
              </p:cNvSpPr>
              <p:nvPr/>
            </p:nvSpPr>
            <p:spPr bwMode="auto">
              <a:xfrm>
                <a:off x="6181725" y="4337050"/>
                <a:ext cx="541338" cy="511175"/>
              </a:xfrm>
              <a:prstGeom prst="ellipse">
                <a:avLst/>
              </a:prstGeom>
              <a:noFill/>
              <a:ln w="28575" algn="ctr">
                <a:solidFill>
                  <a:srgbClr val="0070C0"/>
                </a:solidFill>
                <a:prstDash val="sysDash"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ja-JP" altLang="en-US"/>
              </a:p>
            </p:txBody>
          </p:sp>
          <p:sp>
            <p:nvSpPr>
              <p:cNvPr id="48140" name="円/楕円 216"/>
              <p:cNvSpPr>
                <a:spLocks noChangeArrowheads="1"/>
              </p:cNvSpPr>
              <p:nvPr/>
            </p:nvSpPr>
            <p:spPr bwMode="auto">
              <a:xfrm>
                <a:off x="7450138" y="5946775"/>
                <a:ext cx="541337" cy="511175"/>
              </a:xfrm>
              <a:prstGeom prst="ellipse">
                <a:avLst/>
              </a:prstGeom>
              <a:noFill/>
              <a:ln w="28575" algn="ctr">
                <a:solidFill>
                  <a:srgbClr val="0070C0"/>
                </a:solidFill>
                <a:prstDash val="sysDash"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ja-JP" altLang="en-US"/>
              </a:p>
            </p:txBody>
          </p:sp>
          <p:sp>
            <p:nvSpPr>
              <p:cNvPr id="48141" name="AutoShape 16"/>
              <p:cNvSpPr>
                <a:spLocks noChangeArrowheads="1"/>
              </p:cNvSpPr>
              <p:nvPr/>
            </p:nvSpPr>
            <p:spPr bwMode="auto">
              <a:xfrm>
                <a:off x="887413" y="5221288"/>
                <a:ext cx="585787" cy="342900"/>
              </a:xfrm>
              <a:prstGeom prst="irregularSeal1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8142" name="直線矢印コネクタ 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60437" y="5053013"/>
                <a:ext cx="341313" cy="1588"/>
              </a:xfrm>
              <a:prstGeom prst="straightConnector1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5" name="直線矢印コネクタ 63"/>
              <p:cNvCxnSpPr>
                <a:cxnSpLocks noChangeShapeType="1"/>
              </p:cNvCxnSpPr>
              <p:nvPr/>
            </p:nvCxnSpPr>
            <p:spPr bwMode="auto">
              <a:xfrm rot="16200000" flipH="1">
                <a:off x="6762763" y="4732389"/>
                <a:ext cx="375345" cy="358248"/>
              </a:xfrm>
              <a:prstGeom prst="straightConnector1">
                <a:avLst/>
              </a:prstGeom>
              <a:noFill/>
              <a:ln w="76200" algn="ctr">
                <a:solidFill>
                  <a:schemeClr val="accent4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5" name="Group 68"/>
              <p:cNvGrpSpPr>
                <a:grpSpLocks/>
              </p:cNvGrpSpPr>
              <p:nvPr/>
            </p:nvGrpSpPr>
            <p:grpSpPr bwMode="auto">
              <a:xfrm>
                <a:off x="871538" y="2110864"/>
                <a:ext cx="8456530" cy="6830446"/>
                <a:chOff x="871538" y="2110864"/>
                <a:chExt cx="8456530" cy="6830446"/>
              </a:xfrm>
            </p:grpSpPr>
            <p:grpSp>
              <p:nvGrpSpPr>
                <p:cNvPr id="6" name="Group 27"/>
                <p:cNvGrpSpPr>
                  <a:grpSpLocks/>
                </p:cNvGrpSpPr>
                <p:nvPr/>
              </p:nvGrpSpPr>
              <p:grpSpPr bwMode="auto">
                <a:xfrm>
                  <a:off x="1038225" y="4384675"/>
                  <a:ext cx="2901950" cy="1963738"/>
                  <a:chOff x="915" y="1994"/>
                  <a:chExt cx="1194" cy="728"/>
                </a:xfrm>
              </p:grpSpPr>
              <p:sp>
                <p:nvSpPr>
                  <p:cNvPr id="5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2066"/>
                    <a:ext cx="108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4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65" y="2047"/>
                    <a:ext cx="261" cy="25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002" y="2062"/>
                    <a:ext cx="288" cy="27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6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7" y="2320"/>
                    <a:ext cx="293" cy="3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7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93" y="2073"/>
                    <a:ext cx="216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8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08" y="2332"/>
                    <a:ext cx="210" cy="30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9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85" y="2352"/>
                    <a:ext cx="227" cy="30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3" y="2345"/>
                    <a:ext cx="306" cy="31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967" y="2645"/>
                    <a:ext cx="108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2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052" y="2056"/>
                    <a:ext cx="1" cy="60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3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86" y="2069"/>
                    <a:ext cx="1" cy="60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4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19" y="1994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445" y="2000"/>
                    <a:ext cx="137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07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915" y="2585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2591"/>
                    <a:ext cx="137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969" y="2598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201" y="2274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341" y="2336"/>
                    <a:ext cx="40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280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8" name="直線矢印コネクタ 25"/>
                <p:cNvCxnSpPr>
                  <a:cxnSpLocks noChangeShapeType="1"/>
                </p:cNvCxnSpPr>
                <p:nvPr/>
              </p:nvCxnSpPr>
              <p:spPr bwMode="auto">
                <a:xfrm>
                  <a:off x="1491873" y="6369582"/>
                  <a:ext cx="673128" cy="2062"/>
                </a:xfrm>
                <a:prstGeom prst="straightConnector1">
                  <a:avLst/>
                </a:prstGeom>
                <a:noFill/>
                <a:ln w="7620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9" name="直線矢印コネクタ 2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40722" y="5467076"/>
                  <a:ext cx="1078601" cy="16970"/>
                </a:xfrm>
                <a:prstGeom prst="straightConnector1">
                  <a:avLst/>
                </a:prstGeom>
                <a:noFill/>
                <a:ln w="7620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20" name="テキスト ボックス 28"/>
                <p:cNvSpPr txBox="1"/>
                <p:nvPr/>
              </p:nvSpPr>
              <p:spPr>
                <a:xfrm>
                  <a:off x="1414566" y="2110864"/>
                  <a:ext cx="2801874" cy="519708"/>
                </a:xfrm>
                <a:prstGeom prst="rect">
                  <a:avLst/>
                </a:prstGeom>
                <a:solidFill>
                  <a:srgbClr val="002060"/>
                </a:solidFill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dirty="0"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rPr>
                    <a:t>Original Topology</a:t>
                  </a:r>
                  <a:endParaRPr lang="ja-JP" altLang="en-US" sz="20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149" name="テキスト ボックス 158"/>
                <p:cNvSpPr txBox="1">
                  <a:spLocks noChangeArrowheads="1"/>
                </p:cNvSpPr>
                <p:nvPr/>
              </p:nvSpPr>
              <p:spPr bwMode="auto">
                <a:xfrm>
                  <a:off x="914400" y="3921125"/>
                  <a:ext cx="56515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/>
                    <a:t>src</a:t>
                  </a:r>
                  <a:endParaRPr lang="ja-JP" altLang="en-US" sz="2000"/>
                </a:p>
              </p:txBody>
            </p:sp>
            <p:sp>
              <p:nvSpPr>
                <p:cNvPr id="48150" name="テキスト ボックス 159"/>
                <p:cNvSpPr txBox="1">
                  <a:spLocks noChangeArrowheads="1"/>
                </p:cNvSpPr>
                <p:nvPr/>
              </p:nvSpPr>
              <p:spPr bwMode="auto">
                <a:xfrm>
                  <a:off x="2151063" y="6335713"/>
                  <a:ext cx="581025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/>
                    <a:t>dst</a:t>
                  </a:r>
                  <a:endParaRPr lang="ja-JP" altLang="en-US" sz="2000"/>
                </a:p>
              </p:txBody>
            </p:sp>
            <p:grpSp>
              <p:nvGrpSpPr>
                <p:cNvPr id="7" name="Group 27"/>
                <p:cNvGrpSpPr>
                  <a:grpSpLocks/>
                </p:cNvGrpSpPr>
                <p:nvPr/>
              </p:nvGrpSpPr>
              <p:grpSpPr bwMode="auto">
                <a:xfrm>
                  <a:off x="6257925" y="4397375"/>
                  <a:ext cx="2905970" cy="1965325"/>
                  <a:chOff x="915" y="1994"/>
                  <a:chExt cx="1195" cy="728"/>
                </a:xfrm>
              </p:grpSpPr>
              <p:sp>
                <p:nvSpPr>
                  <p:cNvPr id="3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980" y="2066"/>
                    <a:ext cx="108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4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65" y="2047"/>
                    <a:ext cx="261" cy="25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002" y="2061"/>
                    <a:ext cx="288" cy="27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" y="2320"/>
                    <a:ext cx="293" cy="3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93" y="2073"/>
                    <a:ext cx="216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08" y="2332"/>
                    <a:ext cx="209" cy="30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85" y="2353"/>
                    <a:ext cx="227" cy="30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4" y="2345"/>
                    <a:ext cx="305" cy="31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967" y="2645"/>
                    <a:ext cx="108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052" y="2055"/>
                    <a:ext cx="2" cy="60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3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87" y="2069"/>
                    <a:ext cx="1" cy="609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4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19" y="1994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2000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974" y="2006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915" y="2586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442" y="2592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969" y="2597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201" y="2275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336"/>
                    <a:ext cx="4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2280"/>
                    <a:ext cx="136" cy="1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8152" name="テキスト ボックス 200"/>
                <p:cNvSpPr txBox="1">
                  <a:spLocks noChangeArrowheads="1"/>
                </p:cNvSpPr>
                <p:nvPr/>
              </p:nvSpPr>
              <p:spPr bwMode="auto">
                <a:xfrm>
                  <a:off x="6134100" y="3933825"/>
                  <a:ext cx="56515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/>
                    <a:t>src</a:t>
                  </a:r>
                  <a:endParaRPr lang="ja-JP" altLang="en-US" sz="2000"/>
                </a:p>
              </p:txBody>
            </p:sp>
            <p:sp>
              <p:nvSpPr>
                <p:cNvPr id="48153" name="テキスト ボックス 201"/>
                <p:cNvSpPr txBox="1">
                  <a:spLocks noChangeArrowheads="1"/>
                </p:cNvSpPr>
                <p:nvPr/>
              </p:nvSpPr>
              <p:spPr bwMode="auto">
                <a:xfrm>
                  <a:off x="7372350" y="6348413"/>
                  <a:ext cx="581025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/>
                    <a:t>dst</a:t>
                  </a:r>
                  <a:endParaRPr lang="ja-JP" altLang="en-US" sz="2000"/>
                </a:p>
              </p:txBody>
            </p:sp>
            <p:sp>
              <p:nvSpPr>
                <p:cNvPr id="26" name="四角形吹き出し 636"/>
                <p:cNvSpPr>
                  <a:spLocks noChangeArrowheads="1"/>
                </p:cNvSpPr>
                <p:nvPr/>
              </p:nvSpPr>
              <p:spPr bwMode="auto">
                <a:xfrm>
                  <a:off x="3315164" y="6748462"/>
                  <a:ext cx="3439177" cy="2192848"/>
                </a:xfrm>
                <a:prstGeom prst="wedgeRectCallout">
                  <a:avLst>
                    <a:gd name="adj1" fmla="val 38898"/>
                    <a:gd name="adj2" fmla="val -116053"/>
                  </a:avLst>
                </a:prstGeom>
                <a:solidFill>
                  <a:srgbClr val="C00000"/>
                </a:solidFill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>
                    <a:defRPr/>
                  </a:pPr>
                  <a:r>
                    <a:rPr lang="en-US" altLang="ja-JP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Link sever has backup</a:t>
                  </a:r>
                </a:p>
                <a:p>
                  <a:pPr>
                    <a:defRPr/>
                  </a:pPr>
                  <a:r>
                    <a:rPr lang="en-US" altLang="ja-JP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topology pre-computed to </a:t>
                  </a:r>
                </a:p>
                <a:p>
                  <a:pPr>
                    <a:defRPr/>
                  </a:pPr>
                  <a:r>
                    <a:rPr lang="en-US" altLang="ja-JP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provide backup route for </a:t>
                  </a:r>
                </a:p>
                <a:p>
                  <a:pPr>
                    <a:defRPr/>
                  </a:pPr>
                  <a:r>
                    <a:rPr lang="en-US" altLang="ja-JP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continuous connectivity</a:t>
                  </a:r>
                </a:p>
                <a:p>
                  <a:pPr>
                    <a:defRPr/>
                  </a:pPr>
                  <a:r>
                    <a:rPr lang="en-US" altLang="ja-JP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when this link fails.</a:t>
                  </a:r>
                </a:p>
              </p:txBody>
            </p:sp>
            <p:sp>
              <p:nvSpPr>
                <p:cNvPr id="27" name="テキスト ボックス 60"/>
                <p:cNvSpPr txBox="1"/>
                <p:nvPr/>
              </p:nvSpPr>
              <p:spPr>
                <a:xfrm>
                  <a:off x="6573332" y="2209856"/>
                  <a:ext cx="2754736" cy="490835"/>
                </a:xfrm>
                <a:prstGeom prst="rect">
                  <a:avLst/>
                </a:prstGeom>
                <a:solidFill>
                  <a:srgbClr val="002060"/>
                </a:solidFill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2000" b="1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Backup Topology</a:t>
                  </a:r>
                  <a:endParaRPr lang="ja-JP" altLang="en-US" sz="20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四角形吹き出し 636"/>
                <p:cNvSpPr>
                  <a:spLocks noChangeArrowheads="1"/>
                </p:cNvSpPr>
                <p:nvPr/>
              </p:nvSpPr>
              <p:spPr bwMode="auto">
                <a:xfrm>
                  <a:off x="1655762" y="3991711"/>
                  <a:ext cx="1840411" cy="380264"/>
                </a:xfrm>
                <a:prstGeom prst="wedgeRectCallout">
                  <a:avLst>
                    <a:gd name="adj1" fmla="val -66399"/>
                    <a:gd name="adj2" fmla="val 5701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 sz="1600" b="1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Fault detected</a:t>
                  </a:r>
                </a:p>
              </p:txBody>
            </p:sp>
            <p:sp>
              <p:nvSpPr>
                <p:cNvPr id="29" name="四角形吹き出し 636"/>
                <p:cNvSpPr>
                  <a:spLocks noChangeArrowheads="1"/>
                </p:cNvSpPr>
                <p:nvPr/>
              </p:nvSpPr>
              <p:spPr bwMode="auto">
                <a:xfrm>
                  <a:off x="6935351" y="3199776"/>
                  <a:ext cx="2353122" cy="825103"/>
                </a:xfrm>
                <a:prstGeom prst="wedgeRectCallout">
                  <a:avLst>
                    <a:gd name="adj1" fmla="val -54025"/>
                    <a:gd name="adj2" fmla="val 153000"/>
                  </a:avLst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 sz="1600" b="1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Traffic is Re-routed</a:t>
                  </a:r>
                </a:p>
              </p:txBody>
            </p:sp>
            <p:sp>
              <p:nvSpPr>
                <p:cNvPr id="3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039201" y="4783647"/>
                  <a:ext cx="1985447" cy="83937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This link </a:t>
                  </a:r>
                </a:p>
                <a:p>
                  <a:pPr>
                    <a:defRPr/>
                  </a:pPr>
                  <a:r>
                    <a:rPr lang="en-US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is protected… </a:t>
                  </a:r>
                  <a:endParaRPr lang="ja-JP" altLang="en-US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auto">
                <a:xfrm>
                  <a:off x="5939799" y="5179615"/>
                  <a:ext cx="452523" cy="164987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73" name="四角形吹き出し 53"/>
            <p:cNvSpPr/>
            <p:nvPr/>
          </p:nvSpPr>
          <p:spPr bwMode="auto">
            <a:xfrm>
              <a:off x="152400" y="4648200"/>
              <a:ext cx="1219200" cy="685800"/>
            </a:xfrm>
            <a:prstGeom prst="wedgeRectCallout">
              <a:avLst>
                <a:gd name="adj1" fmla="val -10059"/>
                <a:gd name="adj2" fmla="val -205523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Link Fails, </a:t>
              </a:r>
            </a:p>
            <a:p>
              <a:pPr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connectivity?</a:t>
              </a:r>
              <a:endParaRPr lang="ja-JP" altLang="en-US" sz="16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4" name="Title 1"/>
          <p:cNvSpPr txBox="1">
            <a:spLocks/>
          </p:cNvSpPr>
          <p:nvPr/>
        </p:nvSpPr>
        <p:spPr>
          <a:xfrm>
            <a:off x="152400" y="402003"/>
            <a:ext cx="8991600" cy="66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Multiple Routing Configurations (MRC)</a:t>
            </a:r>
            <a:r>
              <a:rPr kumimoji="0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altLang="ja-JP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[2]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7065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Creating </a:t>
            </a:r>
            <a:r>
              <a:rPr lang="en-US" sz="2400" u="sng" dirty="0" smtClean="0">
                <a:solidFill>
                  <a:srgbClr val="002060"/>
                </a:solidFill>
              </a:rPr>
              <a:t>Many Backup Topologies </a:t>
            </a:r>
            <a:r>
              <a:rPr lang="en-US" sz="2400" dirty="0" smtClean="0">
                <a:solidFill>
                  <a:srgbClr val="002060"/>
                </a:solidFill>
              </a:rPr>
              <a:t>-&gt;</a:t>
            </a:r>
            <a:r>
              <a:rPr lang="en-US" sz="2400" dirty="0" smtClean="0"/>
              <a:t>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NOT GOOD STRATEGY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Because :-</a:t>
            </a:r>
          </a:p>
          <a:p>
            <a:pPr lvl="2">
              <a:buFont typeface="Calibri" pitchFamily="34" charset="0"/>
              <a:buAutoNum type="arabicParenR"/>
              <a:defRPr/>
            </a:pPr>
            <a:r>
              <a:rPr lang="en-US" sz="2100" dirty="0" smtClean="0">
                <a:solidFill>
                  <a:srgbClr val="002060"/>
                </a:solidFill>
              </a:rPr>
              <a:t>It increases the size of  routing tables kept in routers (Memory Problem).</a:t>
            </a:r>
          </a:p>
          <a:p>
            <a:pPr lvl="2">
              <a:buFont typeface="Calibri" pitchFamily="34" charset="0"/>
              <a:buAutoNum type="arabicParenR"/>
              <a:defRPr/>
            </a:pPr>
            <a:r>
              <a:rPr lang="en-US" sz="2100" dirty="0" smtClean="0">
                <a:solidFill>
                  <a:srgbClr val="002060"/>
                </a:solidFill>
              </a:rPr>
              <a:t>It Increases link-state messages transmitted in the network.</a:t>
            </a:r>
          </a:p>
        </p:txBody>
      </p:sp>
      <p:sp>
        <p:nvSpPr>
          <p:cNvPr id="119" name="四角形吹き出し 53"/>
          <p:cNvSpPr/>
          <p:nvPr/>
        </p:nvSpPr>
        <p:spPr bwMode="auto">
          <a:xfrm>
            <a:off x="0" y="2438400"/>
            <a:ext cx="1447800" cy="457200"/>
          </a:xfrm>
          <a:prstGeom prst="wedgeRectCallout">
            <a:avLst>
              <a:gd name="adj1" fmla="val 45340"/>
              <a:gd name="adj2" fmla="val 215350"/>
            </a:avLst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</a:rPr>
              <a:t>Link Failure</a:t>
            </a: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49156" name="Slide Number Placeholder 8"/>
          <p:cNvSpPr>
            <a:spLocks/>
          </p:cNvSpPr>
          <p:nvPr/>
        </p:nvSpPr>
        <p:spPr bwMode="auto">
          <a:xfrm>
            <a:off x="8229600" y="62484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A95B78AB-3408-4353-9912-0A9DCE25C09F}" type="slidenum">
              <a:rPr lang="ja-JP" altLang="en-US"/>
              <a:pPr/>
              <a:t>12</a:t>
            </a:fld>
            <a:endParaRPr lang="ja-JP" altLang="en-US"/>
          </a:p>
        </p:txBody>
      </p:sp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08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3200" b="1" dirty="0" smtClean="0">
                <a:solidFill>
                  <a:srgbClr val="002060"/>
                </a:solidFill>
              </a:rPr>
              <a:t>INTRODUCTION  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4" name="Group 119"/>
          <p:cNvGrpSpPr>
            <a:grpSpLocks/>
          </p:cNvGrpSpPr>
          <p:nvPr/>
        </p:nvGrpSpPr>
        <p:grpSpPr bwMode="auto">
          <a:xfrm>
            <a:off x="304800" y="2362200"/>
            <a:ext cx="8610600" cy="3784607"/>
            <a:chOff x="304800" y="2819400"/>
            <a:chExt cx="8610600" cy="3784607"/>
          </a:xfrm>
        </p:grpSpPr>
        <p:grpSp>
          <p:nvGrpSpPr>
            <p:cNvPr id="16" name="Group 117"/>
            <p:cNvGrpSpPr>
              <a:grpSpLocks/>
            </p:cNvGrpSpPr>
            <p:nvPr/>
          </p:nvGrpSpPr>
          <p:grpSpPr bwMode="auto">
            <a:xfrm>
              <a:off x="914400" y="2819400"/>
              <a:ext cx="7575550" cy="3784607"/>
              <a:chOff x="533400" y="2819400"/>
              <a:chExt cx="7575605" cy="3784607"/>
            </a:xfrm>
          </p:grpSpPr>
          <p:grpSp>
            <p:nvGrpSpPr>
              <p:cNvPr id="17" name="Group 116"/>
              <p:cNvGrpSpPr>
                <a:grpSpLocks/>
              </p:cNvGrpSpPr>
              <p:nvPr/>
            </p:nvGrpSpPr>
            <p:grpSpPr bwMode="auto">
              <a:xfrm>
                <a:off x="533400" y="3810000"/>
                <a:ext cx="2167597" cy="1956375"/>
                <a:chOff x="63500" y="4054475"/>
                <a:chExt cx="2167597" cy="1956375"/>
              </a:xfrm>
            </p:grpSpPr>
            <p:sp>
              <p:nvSpPr>
                <p:cNvPr id="49249" name="AutoShape 16"/>
                <p:cNvSpPr>
                  <a:spLocks noChangeArrowheads="1"/>
                </p:cNvSpPr>
                <p:nvPr/>
              </p:nvSpPr>
              <p:spPr bwMode="auto">
                <a:xfrm>
                  <a:off x="368300" y="4343400"/>
                  <a:ext cx="393700" cy="336550"/>
                </a:xfrm>
                <a:prstGeom prst="irregularSeal1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8" name="Group 115"/>
                <p:cNvGrpSpPr>
                  <a:grpSpLocks/>
                </p:cNvGrpSpPr>
                <p:nvPr/>
              </p:nvGrpSpPr>
              <p:grpSpPr bwMode="auto">
                <a:xfrm>
                  <a:off x="63500" y="4054475"/>
                  <a:ext cx="2167597" cy="1956375"/>
                  <a:chOff x="63500" y="4054475"/>
                  <a:chExt cx="2167597" cy="1956375"/>
                </a:xfrm>
              </p:grpSpPr>
              <p:sp>
                <p:nvSpPr>
                  <p:cNvPr id="45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500" y="5426075"/>
                    <a:ext cx="2216166" cy="58420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ja-JP" sz="1600" b="1" kern="0" dirty="0">
                        <a:solidFill>
                          <a:schemeClr val="bg1"/>
                        </a:solidFill>
                      </a:rPr>
                      <a:t>Original Topology with </a:t>
                    </a:r>
                  </a:p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ja-JP" sz="1600" b="1" kern="0" dirty="0">
                        <a:solidFill>
                          <a:schemeClr val="bg1"/>
                        </a:solidFill>
                      </a:rPr>
                      <a:t>14 Available Links</a:t>
                    </a:r>
                  </a:p>
                </p:txBody>
              </p:sp>
              <p:grpSp>
                <p:nvGrpSpPr>
                  <p:cNvPr id="19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396877" y="4244975"/>
                    <a:ext cx="777881" cy="889000"/>
                    <a:chOff x="397122" y="4244976"/>
                    <a:chExt cx="778125" cy="889000"/>
                  </a:xfrm>
                </p:grpSpPr>
                <p:cxnSp>
                  <p:nvCxnSpPr>
                    <p:cNvPr id="2" name="直線矢印コネクタ 9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97122" y="5132389"/>
                      <a:ext cx="778125" cy="0"/>
                    </a:xfrm>
                    <a:prstGeom prst="straightConnector1">
                      <a:avLst/>
                    </a:prstGeom>
                    <a:noFill/>
                    <a:ln w="57150" algn="ctr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3" name="直線矢印コネクタ 9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-19587" y="4688682"/>
                      <a:ext cx="889000" cy="1588"/>
                    </a:xfrm>
                    <a:prstGeom prst="straightConnector1">
                      <a:avLst/>
                    </a:prstGeom>
                    <a:noFill/>
                    <a:ln w="571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2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57200" y="4054475"/>
                    <a:ext cx="1751012" cy="1155700"/>
                    <a:chOff x="915" y="1994"/>
                    <a:chExt cx="1194" cy="728"/>
                  </a:xfrm>
                </p:grpSpPr>
                <p:sp>
                  <p:nvSpPr>
                    <p:cNvPr id="5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9" y="2066"/>
                      <a:ext cx="112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67" y="2047"/>
                      <a:ext cx="265" cy="25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2" y="2061"/>
                      <a:ext cx="292" cy="2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68" y="2320"/>
                      <a:ext cx="293" cy="32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" name="Line 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98" y="2073"/>
                      <a:ext cx="225" cy="27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0" name="Line 2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811" y="2332"/>
                      <a:ext cx="212" cy="30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1" name="Line 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85" y="2352"/>
                      <a:ext cx="227" cy="30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2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4" y="2345"/>
                      <a:ext cx="306" cy="31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7" y="2645"/>
                      <a:ext cx="1119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4" name="Line 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085" y="2055"/>
                      <a:ext cx="0" cy="60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5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86" y="2069"/>
                      <a:ext cx="1" cy="60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9587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9" y="1994"/>
                      <a:ext cx="133" cy="125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8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3" y="2000"/>
                      <a:ext cx="132" cy="125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89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3" y="2006"/>
                      <a:ext cx="133" cy="125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90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5" y="2585"/>
                      <a:ext cx="136" cy="125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91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2" y="2591"/>
                      <a:ext cx="135" cy="125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92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0" y="2597"/>
                      <a:ext cx="133" cy="125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93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" y="2274"/>
                      <a:ext cx="136" cy="125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7" y="2336"/>
                      <a:ext cx="41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9595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1" y="2280"/>
                      <a:ext cx="133" cy="125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1" name="Group 145"/>
              <p:cNvGrpSpPr>
                <a:grpSpLocks/>
              </p:cNvGrpSpPr>
              <p:nvPr/>
            </p:nvGrpSpPr>
            <p:grpSpPr bwMode="auto">
              <a:xfrm>
                <a:off x="1346522" y="5965825"/>
                <a:ext cx="2341580" cy="400050"/>
                <a:chOff x="7082080" y="5956300"/>
                <a:chExt cx="2341701" cy="400050"/>
              </a:xfrm>
            </p:grpSpPr>
            <p:sp>
              <p:nvSpPr>
                <p:cNvPr id="19485" name="角丸四角形 239"/>
                <p:cNvSpPr>
                  <a:spLocks noChangeArrowheads="1"/>
                </p:cNvSpPr>
                <p:nvPr/>
              </p:nvSpPr>
              <p:spPr bwMode="auto">
                <a:xfrm>
                  <a:off x="7082080" y="5956300"/>
                  <a:ext cx="2341701" cy="400050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90000" tIns="46800" rIns="90000" bIns="46800" anchor="ctr"/>
                <a:lstStyle/>
                <a:p>
                  <a:pPr>
                    <a:defRPr/>
                  </a:pPr>
                  <a:endParaRPr lang="ja-JP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49247" name="直線コネクタ 237"/>
                <p:cNvCxnSpPr>
                  <a:cxnSpLocks noChangeShapeType="1"/>
                </p:cNvCxnSpPr>
                <p:nvPr/>
              </p:nvCxnSpPr>
              <p:spPr bwMode="auto">
                <a:xfrm>
                  <a:off x="7164142" y="6178550"/>
                  <a:ext cx="492369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</p:cxnSp>
            <p:sp>
              <p:nvSpPr>
                <p:cNvPr id="49248" name="テキスト ボックス 238"/>
                <p:cNvSpPr txBox="1">
                  <a:spLocks noChangeArrowheads="1"/>
                </p:cNvSpPr>
                <p:nvPr/>
              </p:nvSpPr>
              <p:spPr bwMode="auto">
                <a:xfrm>
                  <a:off x="7779603" y="6000750"/>
                  <a:ext cx="149592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>
                      <a:solidFill>
                        <a:srgbClr val="C00000"/>
                      </a:solidFill>
                    </a:rPr>
                    <a:t>Protected Link</a:t>
                  </a:r>
                  <a:endParaRPr lang="ja-JP" altLang="en-US" sz="160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9170" name="右矢印 234"/>
              <p:cNvSpPr>
                <a:spLocks noChangeArrowheads="1"/>
              </p:cNvSpPr>
              <p:nvPr/>
            </p:nvSpPr>
            <p:spPr bwMode="auto">
              <a:xfrm>
                <a:off x="3276600" y="4343400"/>
                <a:ext cx="368300" cy="58896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grpSp>
            <p:nvGrpSpPr>
              <p:cNvPr id="22" name="Group 110"/>
              <p:cNvGrpSpPr>
                <a:grpSpLocks/>
              </p:cNvGrpSpPr>
              <p:nvPr/>
            </p:nvGrpSpPr>
            <p:grpSpPr bwMode="auto">
              <a:xfrm>
                <a:off x="3733823" y="2819400"/>
                <a:ext cx="4375182" cy="3784607"/>
                <a:chOff x="1828823" y="2895600"/>
                <a:chExt cx="4375182" cy="3784607"/>
              </a:xfrm>
            </p:grpSpPr>
            <p:sp>
              <p:nvSpPr>
                <p:cNvPr id="142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1828823" y="2895600"/>
                  <a:ext cx="4375182" cy="5842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600" b="1" dirty="0">
                      <a:solidFill>
                        <a:schemeClr val="bg1"/>
                      </a:solidFill>
                      <a:cs typeface="Arial" pitchFamily="34" charset="0"/>
                    </a:rPr>
                    <a:t>3 Possible Backup Topologies </a:t>
                  </a:r>
                  <a:r>
                    <a:rPr lang="en-US" sz="1600" b="1" dirty="0">
                      <a:solidFill>
                        <a:schemeClr val="bg1"/>
                      </a:solidFill>
                      <a:cs typeface="Arial" pitchFamily="34" charset="0"/>
                    </a:rPr>
                    <a:t>for possible </a:t>
                  </a:r>
                </a:p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cs typeface="Arial" pitchFamily="34" charset="0"/>
                    </a:rPr>
                    <a:t>network failures (with at most 10 Available Links)</a:t>
                  </a:r>
                  <a:endParaRPr lang="en-US" altLang="ja-JP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24" name="Group 109"/>
                <p:cNvGrpSpPr>
                  <a:grpSpLocks/>
                </p:cNvGrpSpPr>
                <p:nvPr/>
              </p:nvGrpSpPr>
              <p:grpSpPr bwMode="auto">
                <a:xfrm>
                  <a:off x="2286027" y="3505200"/>
                  <a:ext cx="3306735" cy="3175007"/>
                  <a:chOff x="2286027" y="3505200"/>
                  <a:chExt cx="3306735" cy="3175007"/>
                </a:xfrm>
              </p:grpSpPr>
              <p:grpSp>
                <p:nvGrpSpPr>
                  <p:cNvPr id="36" name="グループ化 138"/>
                  <p:cNvGrpSpPr>
                    <a:grpSpLocks/>
                  </p:cNvGrpSpPr>
                  <p:nvPr/>
                </p:nvGrpSpPr>
                <p:grpSpPr bwMode="auto">
                  <a:xfrm>
                    <a:off x="2949575" y="3810000"/>
                    <a:ext cx="2051050" cy="1517650"/>
                    <a:chOff x="3186113" y="3638550"/>
                    <a:chExt cx="2222500" cy="1517650"/>
                  </a:xfrm>
                </p:grpSpPr>
                <p:sp>
                  <p:nvSpPr>
                    <p:cNvPr id="2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7506" y="4017963"/>
                      <a:ext cx="172365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26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51642" y="3987800"/>
                      <a:ext cx="414571" cy="3984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2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33630" y="4010025"/>
                      <a:ext cx="457577" cy="43973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28" name="Line 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80304" y="4421188"/>
                      <a:ext cx="464458" cy="51593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29" name="Line 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9386" y="4029075"/>
                      <a:ext cx="342323" cy="4318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0" name="Line 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13469" y="4440238"/>
                      <a:ext cx="333721" cy="4826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1" name="Line 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982606" y="4471988"/>
                      <a:ext cx="361245" cy="482600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2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4607" y="4460875"/>
                      <a:ext cx="486821" cy="5000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3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8583" y="4937125"/>
                      <a:ext cx="1723654" cy="0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4" name="Line 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200518" y="4000500"/>
                      <a:ext cx="1720" cy="9667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5" name="Line 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507827" y="4022725"/>
                      <a:ext cx="1720" cy="966788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9562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2894" y="3903663"/>
                      <a:ext cx="215027" cy="198437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63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8917" y="3913188"/>
                      <a:ext cx="215027" cy="198437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64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4941" y="3922713"/>
                      <a:ext cx="216747" cy="198437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65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6013" y="4841875"/>
                      <a:ext cx="215027" cy="198438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66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2037" y="4851400"/>
                      <a:ext cx="216747" cy="198438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67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9781" y="4860925"/>
                      <a:ext cx="215026" cy="198438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68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0149" y="4348163"/>
                      <a:ext cx="215027" cy="198437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3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73777" y="4446588"/>
                      <a:ext cx="64508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9570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6173" y="4357688"/>
                      <a:ext cx="216747" cy="198437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9241" name="テキスト ボックス 3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55962" y="3683000"/>
                      <a:ext cx="1692895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ja-JP" sz="1200"/>
                        <a:t>Backup Topology #0</a:t>
                      </a:r>
                      <a:endParaRPr lang="ja-JP" altLang="en-US" sz="1200"/>
                    </a:p>
                  </p:txBody>
                </p:sp>
                <p:cxnSp>
                  <p:nvCxnSpPr>
                    <p:cNvPr id="19572" name="直線矢印コネクタ 89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3764106" y="4019583"/>
                      <a:ext cx="266700" cy="266634"/>
                    </a:xfrm>
                    <a:prstGeom prst="straightConnector1">
                      <a:avLst/>
                    </a:prstGeom>
                    <a:noFill/>
                    <a:ln w="57150" algn="ctr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9573" name="直線矢印コネクタ 9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207954" y="4330700"/>
                      <a:ext cx="445536" cy="1588"/>
                    </a:xfrm>
                    <a:prstGeom prst="straightConnector1">
                      <a:avLst/>
                    </a:prstGeom>
                    <a:noFill/>
                    <a:ln w="57150" algn="ctr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9574" name="直線矢印コネクタ 9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319734" y="4530896"/>
                      <a:ext cx="266700" cy="221908"/>
                    </a:xfrm>
                    <a:prstGeom prst="straightConnector1">
                      <a:avLst/>
                    </a:prstGeom>
                    <a:noFill/>
                    <a:ln w="57150" algn="ctr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sp>
                  <p:nvSpPr>
                    <p:cNvPr id="49245" name="正方形/長方形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86113" y="3638550"/>
                      <a:ext cx="2222500" cy="1517650"/>
                    </a:xfrm>
                    <a:prstGeom prst="rect">
                      <a:avLst/>
                    </a:prstGeom>
                    <a:noFill/>
                    <a:ln w="2857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7" name="グループ化 160"/>
                  <p:cNvGrpSpPr>
                    <a:grpSpLocks/>
                  </p:cNvGrpSpPr>
                  <p:nvPr/>
                </p:nvGrpSpPr>
                <p:grpSpPr bwMode="auto">
                  <a:xfrm>
                    <a:off x="2455862" y="5457831"/>
                    <a:ext cx="3136900" cy="1222376"/>
                    <a:chOff x="3253105" y="4583833"/>
                    <a:chExt cx="3021249" cy="933047"/>
                  </a:xfrm>
                </p:grpSpPr>
                <p:sp>
                  <p:nvSpPr>
                    <p:cNvPr id="58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4958" y="4824967"/>
                      <a:ext cx="1082520" cy="0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9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39349" y="4806790"/>
                      <a:ext cx="259927" cy="23992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0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892" y="4820120"/>
                      <a:ext cx="287449" cy="26537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1" name="Line 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44254" y="5068528"/>
                      <a:ext cx="292036" cy="310208"/>
                    </a:xfrm>
                    <a:prstGeom prst="line">
                      <a:avLst/>
                    </a:prstGeom>
                    <a:noFill/>
                    <a:ln w="38100" cap="rnd" cmpd="sng">
                      <a:solidFill>
                        <a:srgbClr val="FF0000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2" name="Line 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66847" y="4832237"/>
                      <a:ext cx="215587" cy="25931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3" name="Line 5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82137" y="5079434"/>
                      <a:ext cx="207942" cy="29082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4" name="Line 5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59225" y="5098822"/>
                      <a:ext cx="226290" cy="29082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5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68696" y="5091551"/>
                      <a:ext cx="304267" cy="30172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6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2726" y="5378735"/>
                      <a:ext cx="108252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7" name="Line 5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523717" y="4815273"/>
                      <a:ext cx="1529" cy="581639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8" name="Line 6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462602" y="4828602"/>
                      <a:ext cx="0" cy="58163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9518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798" y="4755897"/>
                      <a:ext cx="136079" cy="119963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19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1297" y="4761956"/>
                      <a:ext cx="134551" cy="119963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20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5739" y="4768014"/>
                      <a:ext cx="134551" cy="119963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21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0740" y="5321784"/>
                      <a:ext cx="136079" cy="119963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22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6711" y="5327842"/>
                      <a:ext cx="134551" cy="118751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23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1152" y="5332689"/>
                      <a:ext cx="136080" cy="119963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24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6660" y="5023693"/>
                      <a:ext cx="134551" cy="119963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15798" y="5083069"/>
                      <a:ext cx="40671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9526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1102" y="5029752"/>
                      <a:ext cx="136079" cy="119963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8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14521" y="4804367"/>
                      <a:ext cx="108252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9" name="Line 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98912" y="4786191"/>
                      <a:ext cx="259927" cy="239926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0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927" y="4799520"/>
                      <a:ext cx="287449" cy="265373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rgbClr val="FF0000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1" name="Line 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2289" y="5046716"/>
                      <a:ext cx="292035" cy="31142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2" name="Line 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824882" y="4810426"/>
                      <a:ext cx="217116" cy="260526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3" name="Line 7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841700" y="5058834"/>
                      <a:ext cx="207942" cy="29082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4" name="Line 7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318788" y="5078222"/>
                      <a:ext cx="226290" cy="29082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5" name="Line 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28259" y="5070951"/>
                      <a:ext cx="304267" cy="301726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6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00759" y="5358136"/>
                      <a:ext cx="108405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7" name="Line 8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6083280" y="4793461"/>
                      <a:ext cx="1529" cy="58285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8" name="Line 8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20637" y="4806790"/>
                      <a:ext cx="0" cy="58285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9538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3361" y="4735297"/>
                      <a:ext cx="136079" cy="119963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39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9332" y="4741356"/>
                      <a:ext cx="136079" cy="118751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40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05302" y="4747415"/>
                      <a:ext cx="134551" cy="118751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41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8774" y="5301183"/>
                      <a:ext cx="137609" cy="118751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42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4744" y="5306030"/>
                      <a:ext cx="136080" cy="119963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43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00715" y="5312090"/>
                      <a:ext cx="134551" cy="119963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44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6223" y="5003093"/>
                      <a:ext cx="134551" cy="119963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75361" y="5062469"/>
                      <a:ext cx="406710" cy="0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ja-JP" altLang="en-US" sz="20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9546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0665" y="5009152"/>
                      <a:ext cx="134551" cy="118751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ja-JP" altLang="en-US" sz="2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9217" name="テキスト ボックス 3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77035" y="4584525"/>
                      <a:ext cx="1417263" cy="1996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ja-JP" sz="1100"/>
                        <a:t>Backup Topology #1</a:t>
                      </a:r>
                      <a:endParaRPr lang="ja-JP" altLang="en-US" sz="1100"/>
                    </a:p>
                  </p:txBody>
                </p:sp>
                <p:sp>
                  <p:nvSpPr>
                    <p:cNvPr id="49218" name="テキスト ボックス 3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57091" y="4583833"/>
                      <a:ext cx="1417263" cy="19968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ja-JP" sz="1100"/>
                        <a:t>Backup Topology #2</a:t>
                      </a:r>
                      <a:endParaRPr lang="ja-JP" altLang="en-US" sz="1100"/>
                    </a:p>
                  </p:txBody>
                </p:sp>
                <p:sp>
                  <p:nvSpPr>
                    <p:cNvPr id="49219" name="正方形/長方形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7147" y="4602385"/>
                      <a:ext cx="1396013" cy="91449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ja-JP" altLang="en-US" sz="2800"/>
                    </a:p>
                  </p:txBody>
                </p:sp>
                <p:sp>
                  <p:nvSpPr>
                    <p:cNvPr id="49220" name="正方形/長方形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3105" y="4602381"/>
                      <a:ext cx="1396013" cy="91449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ja-JP" altLang="en-US" sz="2800"/>
                    </a:p>
                  </p:txBody>
                </p:sp>
              </p:grpSp>
              <p:sp>
                <p:nvSpPr>
                  <p:cNvPr id="145" name="Right Brace 144"/>
                  <p:cNvSpPr/>
                  <p:nvPr/>
                </p:nvSpPr>
                <p:spPr>
                  <a:xfrm rot="16200000">
                    <a:off x="3695738" y="2095488"/>
                    <a:ext cx="381000" cy="3200423"/>
                  </a:xfrm>
                  <a:prstGeom prst="rightBrac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altLang="ja-JP"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117" name="Up Arrow 116"/>
            <p:cNvSpPr/>
            <p:nvPr/>
          </p:nvSpPr>
          <p:spPr bwMode="auto">
            <a:xfrm rot="5400000">
              <a:off x="457200" y="5334000"/>
              <a:ext cx="228600" cy="533400"/>
            </a:xfrm>
            <a:prstGeom prst="upArrow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2813">
                <a:defRPr/>
              </a:pPr>
              <a:endParaRPr lang="en-US" altLang="ja-JP" sz="2300">
                <a:solidFill>
                  <a:srgbClr val="FFFFFF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Segoe"/>
                <a:cs typeface="Arial" pitchFamily="34" charset="0"/>
              </a:endParaRPr>
            </a:p>
          </p:txBody>
        </p:sp>
        <p:sp>
          <p:nvSpPr>
            <p:cNvPr id="118" name="Up Arrow 117"/>
            <p:cNvSpPr/>
            <p:nvPr/>
          </p:nvSpPr>
          <p:spPr bwMode="auto">
            <a:xfrm rot="16200000" flipH="1">
              <a:off x="8534400" y="2971800"/>
              <a:ext cx="228600" cy="533400"/>
            </a:xfrm>
            <a:prstGeom prst="upArrow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2813">
                <a:defRPr/>
              </a:pPr>
              <a:endParaRPr lang="en-US" altLang="ja-JP" sz="2300">
                <a:solidFill>
                  <a:srgbClr val="FFFFFF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Segoe"/>
                <a:cs typeface="Arial" pitchFamily="34" charset="0"/>
              </a:endParaRPr>
            </a:p>
          </p:txBody>
        </p:sp>
      </p:grpSp>
      <p:sp>
        <p:nvSpPr>
          <p:cNvPr id="49159" name="テキスト ボックス 159"/>
          <p:cNvSpPr txBox="1">
            <a:spLocks noChangeArrowheads="1"/>
          </p:cNvSpPr>
          <p:nvPr/>
        </p:nvSpPr>
        <p:spPr bwMode="auto">
          <a:xfrm>
            <a:off x="2133600" y="4419600"/>
            <a:ext cx="49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/>
              <a:t>dst</a:t>
            </a:r>
            <a:endParaRPr lang="ja-JP" altLang="en-US" sz="1600" b="1"/>
          </a:p>
        </p:txBody>
      </p:sp>
      <p:sp>
        <p:nvSpPr>
          <p:cNvPr id="49160" name="テキスト ボックス 158"/>
          <p:cNvSpPr txBox="1">
            <a:spLocks noChangeArrowheads="1"/>
          </p:cNvSpPr>
          <p:nvPr/>
        </p:nvSpPr>
        <p:spPr bwMode="auto">
          <a:xfrm>
            <a:off x="1295400" y="3048000"/>
            <a:ext cx="49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/>
              <a:t>src</a:t>
            </a:r>
            <a:endParaRPr lang="ja-JP" altLang="en-US" sz="1600" b="1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52400" y="2895600"/>
            <a:ext cx="8763000" cy="2286000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2813">
              <a:defRPr/>
            </a:pPr>
            <a:endParaRPr lang="en-US" altLang="ja-JP" sz="23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/>
              <a:cs typeface="Arial" pitchFamily="34" charset="0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863600"/>
            <a:ext cx="8534400" cy="46291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ja-JP" sz="2300" dirty="0" smtClean="0">
                <a:solidFill>
                  <a:srgbClr val="002060"/>
                </a:solidFill>
              </a:rPr>
              <a:t>Reducing Number of Backup Topologies -&gt;</a:t>
            </a:r>
            <a:r>
              <a:rPr lang="en-US" altLang="ja-JP" sz="23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2300" b="1" u="sng" dirty="0" smtClean="0">
                <a:solidFill>
                  <a:srgbClr val="C00000"/>
                </a:solidFill>
              </a:rPr>
              <a:t>Fairly Good Strategy</a:t>
            </a:r>
          </a:p>
          <a:p>
            <a:pPr lvl="1">
              <a:buFont typeface="Wingdings" pitchFamily="2" charset="2"/>
              <a:buChar char="q"/>
            </a:pPr>
            <a:r>
              <a:rPr lang="en-US" altLang="ja-JP" dirty="0" smtClean="0">
                <a:solidFill>
                  <a:schemeClr val="tx1"/>
                </a:solidFill>
              </a:rPr>
              <a:t>We need to recover traffic with fewer backup topologies for scalability purposes.</a:t>
            </a:r>
            <a:r>
              <a:rPr lang="en-US" altLang="ja-JP" dirty="0" smtClean="0">
                <a:solidFill>
                  <a:srgbClr val="FFFF33"/>
                </a:solidFill>
              </a:rPr>
              <a:t> </a:t>
            </a:r>
          </a:p>
          <a:p>
            <a:pPr lvl="1">
              <a:buFontTx/>
              <a:buNone/>
            </a:pPr>
            <a:endParaRPr lang="en-US" altLang="ja-JP" dirty="0" smtClean="0">
              <a:solidFill>
                <a:srgbClr val="FFFF33"/>
              </a:solidFill>
            </a:endParaRPr>
          </a:p>
          <a:p>
            <a:pPr lvl="2">
              <a:buFont typeface="Wingdings" pitchFamily="2" charset="2"/>
              <a:buChar char="v"/>
            </a:pPr>
            <a:endParaRPr lang="en-US" altLang="ja-JP" sz="2300" dirty="0" smtClean="0">
              <a:solidFill>
                <a:srgbClr val="FFFF33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ja-JP" sz="2800" b="1" dirty="0" smtClean="0">
                <a:solidFill>
                  <a:schemeClr val="bg1"/>
                </a:solidFill>
              </a:rPr>
              <a:t>But reducing the number of backup topologies results in limited available links for back up routes. </a:t>
            </a:r>
          </a:p>
          <a:p>
            <a:pPr>
              <a:buFont typeface="Calibri" pitchFamily="34" charset="0"/>
              <a:buAutoNum type="arabicPeriod"/>
            </a:pPr>
            <a:r>
              <a:rPr lang="en-US" altLang="ja-JP" sz="2800" b="1" dirty="0" smtClean="0">
                <a:solidFill>
                  <a:schemeClr val="bg1"/>
                </a:solidFill>
              </a:rPr>
              <a:t>Due to fewer backup routes, rerouted traffic can cause congestion if not carefully split among the backup routes according to the available capacity.</a:t>
            </a:r>
          </a:p>
          <a:p>
            <a:pPr>
              <a:buFontTx/>
              <a:buNone/>
            </a:pPr>
            <a:endParaRPr lang="en-US" altLang="ja-JP" sz="2800" b="1" dirty="0" smtClean="0">
              <a:solidFill>
                <a:schemeClr val="bg1"/>
              </a:solidFill>
            </a:endParaRPr>
          </a:p>
        </p:txBody>
      </p:sp>
      <p:sp>
        <p:nvSpPr>
          <p:cNvPr id="50180" name="Slide Number Placeholder 8"/>
          <p:cNvSpPr>
            <a:spLocks/>
          </p:cNvSpPr>
          <p:nvPr/>
        </p:nvSpPr>
        <p:spPr bwMode="auto">
          <a:xfrm>
            <a:off x="8305800" y="6400800"/>
            <a:ext cx="838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BDE2A5A5-E39A-491B-A05F-F04DF9663CDC}" type="slidenum">
              <a:rPr lang="ja-JP" altLang="en-US"/>
              <a:pPr/>
              <a:t>13</a:t>
            </a:fld>
            <a:endParaRPr lang="ja-JP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8589"/>
            <a:ext cx="8763000" cy="4431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3200" b="1" dirty="0" smtClean="0">
                <a:solidFill>
                  <a:srgbClr val="002060"/>
                </a:solidFill>
              </a:rPr>
              <a:t>INTRODUCTION – PROBLEM STATEMENT</a:t>
            </a:r>
            <a:endParaRPr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/>
          <p:cNvSpPr/>
          <p:nvPr/>
        </p:nvSpPr>
        <p:spPr bwMode="auto">
          <a:xfrm>
            <a:off x="685800" y="1752600"/>
            <a:ext cx="5562600" cy="914400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2813">
              <a:defRPr/>
            </a:pPr>
            <a:endParaRPr lang="en-US" altLang="ja-JP" sz="23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/>
              <a:cs typeface="Arial" pitchFamily="34" charset="0"/>
            </a:endParaRPr>
          </a:p>
        </p:txBody>
      </p:sp>
      <p:sp>
        <p:nvSpPr>
          <p:cNvPr id="51203" name="コンテンツ プレースホルダ 2"/>
          <p:cNvSpPr>
            <a:spLocks noGrp="1"/>
          </p:cNvSpPr>
          <p:nvPr>
            <p:ph idx="1"/>
          </p:nvPr>
        </p:nvSpPr>
        <p:spPr>
          <a:xfrm>
            <a:off x="271462" y="772318"/>
            <a:ext cx="8624888" cy="196056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600" dirty="0" smtClean="0">
                <a:solidFill>
                  <a:srgbClr val="002060"/>
                </a:solidFill>
              </a:rPr>
              <a:t>Problem with the existing approach (MRC) is the </a:t>
            </a:r>
            <a:r>
              <a:rPr lang="en-US" altLang="ja-JP" sz="2600" dirty="0" smtClean="0">
                <a:solidFill>
                  <a:srgbClr val="C00000"/>
                </a:solidFill>
              </a:rPr>
              <a:t>placement of the fewer available links for backup routes</a:t>
            </a:r>
            <a:r>
              <a:rPr lang="en-US" altLang="ja-JP" sz="2600" dirty="0" smtClean="0">
                <a:solidFill>
                  <a:srgbClr val="002060"/>
                </a:solidFill>
              </a:rPr>
              <a:t>; it lacks diverse routes such that: </a:t>
            </a:r>
          </a:p>
          <a:p>
            <a:pPr marL="1031875" lvl="1" indent="-514350">
              <a:buFont typeface="Calibri" pitchFamily="34" charset="0"/>
              <a:buAutoNum type="arabicParenR"/>
            </a:pPr>
            <a:r>
              <a:rPr lang="en-US" altLang="ja-JP" sz="2600" dirty="0" smtClean="0">
                <a:solidFill>
                  <a:schemeClr val="bg1"/>
                </a:solidFill>
              </a:rPr>
              <a:t>it causes congestion.</a:t>
            </a:r>
          </a:p>
          <a:p>
            <a:pPr marL="1031875" lvl="1" indent="-514350">
              <a:buFont typeface="Calibri" pitchFamily="34" charset="0"/>
              <a:buAutoNum type="arabicParenR"/>
            </a:pPr>
            <a:r>
              <a:rPr lang="en-US" altLang="ja-JP" sz="2600" dirty="0" smtClean="0">
                <a:solidFill>
                  <a:schemeClr val="bg1"/>
                </a:solidFill>
              </a:rPr>
              <a:t>route optimization is not possible.</a:t>
            </a:r>
            <a:endParaRPr lang="ja-JP" altLang="en-US" sz="2600" smtClean="0">
              <a:solidFill>
                <a:schemeClr val="bg1"/>
              </a:solidFill>
              <a:cs typeface="HGｺﾞｼｯｸE" pitchFamily="49" charset="-128"/>
            </a:endParaRPr>
          </a:p>
        </p:txBody>
      </p:sp>
      <p:sp>
        <p:nvSpPr>
          <p:cNvPr id="51204" name="Slide Number Placeholder 13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fld id="{24343CE7-9F16-431F-BC74-EFB6DEDBCCDE}" type="slidenum">
              <a:rPr lang="en-US" altLang="ja-JP" sz="1100"/>
              <a:pPr>
                <a:lnSpc>
                  <a:spcPct val="80000"/>
                </a:lnSpc>
              </a:pPr>
              <a:t>14</a:t>
            </a:fld>
            <a:endParaRPr lang="en-US" altLang="ja-JP" sz="1100"/>
          </a:p>
        </p:txBody>
      </p:sp>
      <p:sp>
        <p:nvSpPr>
          <p:cNvPr id="45" name="Text Box 100"/>
          <p:cNvSpPr txBox="1">
            <a:spLocks noChangeArrowheads="1"/>
          </p:cNvSpPr>
          <p:nvPr/>
        </p:nvSpPr>
        <p:spPr bwMode="auto">
          <a:xfrm>
            <a:off x="381000" y="5410200"/>
            <a:ext cx="1501775" cy="3079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kern="0" dirty="0">
                <a:solidFill>
                  <a:schemeClr val="bg1"/>
                </a:solidFill>
              </a:rPr>
              <a:t>Original Topology</a:t>
            </a:r>
          </a:p>
        </p:txBody>
      </p:sp>
      <p:grpSp>
        <p:nvGrpSpPr>
          <p:cNvPr id="4" name="Group 139"/>
          <p:cNvGrpSpPr>
            <a:grpSpLocks/>
          </p:cNvGrpSpPr>
          <p:nvPr/>
        </p:nvGrpSpPr>
        <p:grpSpPr bwMode="auto">
          <a:xfrm>
            <a:off x="381000" y="4343400"/>
            <a:ext cx="777875" cy="889000"/>
            <a:chOff x="397120" y="4244976"/>
            <a:chExt cx="778119" cy="889000"/>
          </a:xfrm>
        </p:grpSpPr>
        <p:cxnSp>
          <p:nvCxnSpPr>
            <p:cNvPr id="2" name="直線矢印コネクタ 92"/>
            <p:cNvCxnSpPr>
              <a:cxnSpLocks noChangeShapeType="1"/>
            </p:cNvCxnSpPr>
            <p:nvPr/>
          </p:nvCxnSpPr>
          <p:spPr bwMode="auto">
            <a:xfrm>
              <a:off x="397120" y="5132389"/>
              <a:ext cx="778119" cy="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3" name="直線矢印コネクタ 94"/>
            <p:cNvCxnSpPr>
              <a:cxnSpLocks noChangeShapeType="1"/>
            </p:cNvCxnSpPr>
            <p:nvPr/>
          </p:nvCxnSpPr>
          <p:spPr bwMode="auto">
            <a:xfrm rot="5400000">
              <a:off x="-19589" y="4688682"/>
              <a:ext cx="889000" cy="1587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1207" name="AutoShape 16"/>
          <p:cNvSpPr>
            <a:spLocks noChangeArrowheads="1"/>
          </p:cNvSpPr>
          <p:nvPr/>
        </p:nvSpPr>
        <p:spPr bwMode="auto">
          <a:xfrm>
            <a:off x="368300" y="4343400"/>
            <a:ext cx="393700" cy="336550"/>
          </a:xfrm>
          <a:prstGeom prst="irregularSeal1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4" name="四角形吹き出し 53"/>
          <p:cNvSpPr/>
          <p:nvPr/>
        </p:nvSpPr>
        <p:spPr bwMode="auto">
          <a:xfrm>
            <a:off x="7284245" y="2646363"/>
            <a:ext cx="1524000" cy="474663"/>
          </a:xfrm>
          <a:prstGeom prst="wedgeRectCallout">
            <a:avLst>
              <a:gd name="adj1" fmla="val -39221"/>
              <a:gd name="adj2" fmla="val 374247"/>
            </a:avLst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cs typeface="Arial" pitchFamily="34" charset="0"/>
              </a:rPr>
              <a:t>CONGESTION </a:t>
            </a:r>
            <a:endParaRPr lang="ja-JP" altLang="en-US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209" name="円/楕円 230"/>
          <p:cNvSpPr>
            <a:spLocks noChangeArrowheads="1"/>
          </p:cNvSpPr>
          <p:nvPr/>
        </p:nvSpPr>
        <p:spPr bwMode="auto">
          <a:xfrm rot="2467296">
            <a:off x="7124700" y="4800600"/>
            <a:ext cx="611188" cy="1206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cxnSp>
        <p:nvCxnSpPr>
          <p:cNvPr id="19475" name="直線矢印コネクタ 157"/>
          <p:cNvCxnSpPr>
            <a:cxnSpLocks noChangeShapeType="1"/>
          </p:cNvCxnSpPr>
          <p:nvPr/>
        </p:nvCxnSpPr>
        <p:spPr bwMode="auto">
          <a:xfrm rot="5400000">
            <a:off x="7286626" y="4767262"/>
            <a:ext cx="381000" cy="2952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76" name="直線矢印コネクタ 158"/>
          <p:cNvCxnSpPr>
            <a:cxnSpLocks noChangeShapeType="1"/>
          </p:cNvCxnSpPr>
          <p:nvPr/>
        </p:nvCxnSpPr>
        <p:spPr bwMode="auto">
          <a:xfrm>
            <a:off x="6246813" y="3900488"/>
            <a:ext cx="295275" cy="2905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77" name="直線矢印コネクタ 159"/>
          <p:cNvCxnSpPr>
            <a:cxnSpLocks noChangeShapeType="1"/>
          </p:cNvCxnSpPr>
          <p:nvPr/>
        </p:nvCxnSpPr>
        <p:spPr bwMode="auto">
          <a:xfrm>
            <a:off x="6823075" y="4357688"/>
            <a:ext cx="604838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78" name="直線矢印コネクタ 160"/>
          <p:cNvCxnSpPr>
            <a:cxnSpLocks noChangeShapeType="1"/>
          </p:cNvCxnSpPr>
          <p:nvPr/>
        </p:nvCxnSpPr>
        <p:spPr bwMode="auto">
          <a:xfrm rot="5400000" flipH="1" flipV="1">
            <a:off x="6205538" y="4691063"/>
            <a:ext cx="320675" cy="2952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79" name="直線矢印コネクタ 161"/>
          <p:cNvCxnSpPr>
            <a:cxnSpLocks noChangeShapeType="1"/>
          </p:cNvCxnSpPr>
          <p:nvPr/>
        </p:nvCxnSpPr>
        <p:spPr bwMode="auto">
          <a:xfrm>
            <a:off x="6837363" y="4525963"/>
            <a:ext cx="59055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80" name="直線矢印コネクタ 162"/>
          <p:cNvCxnSpPr>
            <a:cxnSpLocks noChangeShapeType="1"/>
          </p:cNvCxnSpPr>
          <p:nvPr/>
        </p:nvCxnSpPr>
        <p:spPr bwMode="auto">
          <a:xfrm rot="5400000">
            <a:off x="7668419" y="3956844"/>
            <a:ext cx="336550" cy="2238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81" name="直線矢印コネクタ 163"/>
          <p:cNvCxnSpPr>
            <a:cxnSpLocks noChangeShapeType="1"/>
          </p:cNvCxnSpPr>
          <p:nvPr/>
        </p:nvCxnSpPr>
        <p:spPr bwMode="auto">
          <a:xfrm rot="5400000">
            <a:off x="7174707" y="4690268"/>
            <a:ext cx="381000" cy="2968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82" name="直線矢印コネクタ 164"/>
          <p:cNvCxnSpPr>
            <a:cxnSpLocks noChangeShapeType="1"/>
          </p:cNvCxnSpPr>
          <p:nvPr/>
        </p:nvCxnSpPr>
        <p:spPr bwMode="auto">
          <a:xfrm rot="5400000">
            <a:off x="7075488" y="4629150"/>
            <a:ext cx="381000" cy="2952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grpSp>
        <p:nvGrpSpPr>
          <p:cNvPr id="16" name="Group 142"/>
          <p:cNvGrpSpPr>
            <a:grpSpLocks/>
          </p:cNvGrpSpPr>
          <p:nvPr/>
        </p:nvGrpSpPr>
        <p:grpSpPr bwMode="auto">
          <a:xfrm>
            <a:off x="459581" y="3664865"/>
            <a:ext cx="8069263" cy="2965450"/>
            <a:chOff x="449263" y="3648073"/>
            <a:chExt cx="8068667" cy="2965452"/>
          </a:xfrm>
        </p:grpSpPr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449263" y="3987800"/>
              <a:ext cx="1751012" cy="1155700"/>
              <a:chOff x="915" y="1994"/>
              <a:chExt cx="1194" cy="728"/>
            </a:xfrm>
          </p:grpSpPr>
          <p:sp>
            <p:nvSpPr>
              <p:cNvPr id="5" name="Line 14"/>
              <p:cNvSpPr>
                <a:spLocks noChangeShapeType="1"/>
              </p:cNvSpPr>
              <p:nvPr/>
            </p:nvSpPr>
            <p:spPr bwMode="auto">
              <a:xfrm>
                <a:off x="979" y="2066"/>
                <a:ext cx="108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Line 15"/>
              <p:cNvSpPr>
                <a:spLocks noChangeShapeType="1"/>
              </p:cNvSpPr>
              <p:nvPr/>
            </p:nvSpPr>
            <p:spPr bwMode="auto">
              <a:xfrm flipV="1">
                <a:off x="1265" y="2047"/>
                <a:ext cx="261" cy="25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Line 16"/>
              <p:cNvSpPr>
                <a:spLocks noChangeShapeType="1"/>
              </p:cNvSpPr>
              <p:nvPr/>
            </p:nvSpPr>
            <p:spPr bwMode="auto">
              <a:xfrm>
                <a:off x="1002" y="2061"/>
                <a:ext cx="288" cy="27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Line 17"/>
              <p:cNvSpPr>
                <a:spLocks noChangeShapeType="1"/>
              </p:cNvSpPr>
              <p:nvPr/>
            </p:nvSpPr>
            <p:spPr bwMode="auto">
              <a:xfrm flipH="1">
                <a:off x="968" y="2320"/>
                <a:ext cx="293" cy="32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 flipH="1">
                <a:off x="1793" y="2073"/>
                <a:ext cx="218" cy="2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 flipH="1" flipV="1">
                <a:off x="1808" y="2332"/>
                <a:ext cx="210" cy="3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 flipH="1" flipV="1">
                <a:off x="1285" y="2352"/>
                <a:ext cx="227" cy="3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V="1">
                <a:off x="1494" y="2345"/>
                <a:ext cx="306" cy="31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>
                <a:off x="967" y="2645"/>
                <a:ext cx="108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 flipH="1" flipV="1">
                <a:off x="2052" y="2055"/>
                <a:ext cx="1" cy="60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 flipH="1" flipV="1">
                <a:off x="986" y="2069"/>
                <a:ext cx="1" cy="60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87" name="Oval 6"/>
              <p:cNvSpPr>
                <a:spLocks noChangeArrowheads="1"/>
              </p:cNvSpPr>
              <p:nvPr/>
            </p:nvSpPr>
            <p:spPr bwMode="auto">
              <a:xfrm>
                <a:off x="919" y="1994"/>
                <a:ext cx="133" cy="125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88" name="Oval 7"/>
              <p:cNvSpPr>
                <a:spLocks noChangeArrowheads="1"/>
              </p:cNvSpPr>
              <p:nvPr/>
            </p:nvSpPr>
            <p:spPr bwMode="auto">
              <a:xfrm>
                <a:off x="1446" y="2000"/>
                <a:ext cx="131" cy="125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89" name="Oval 8"/>
              <p:cNvSpPr>
                <a:spLocks noChangeArrowheads="1"/>
              </p:cNvSpPr>
              <p:nvPr/>
            </p:nvSpPr>
            <p:spPr bwMode="auto">
              <a:xfrm>
                <a:off x="1973" y="2006"/>
                <a:ext cx="136" cy="125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90" name="Oval 9"/>
              <p:cNvSpPr>
                <a:spLocks noChangeArrowheads="1"/>
              </p:cNvSpPr>
              <p:nvPr/>
            </p:nvSpPr>
            <p:spPr bwMode="auto">
              <a:xfrm>
                <a:off x="915" y="2585"/>
                <a:ext cx="136" cy="125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91" name="Oval 10"/>
              <p:cNvSpPr>
                <a:spLocks noChangeArrowheads="1"/>
              </p:cNvSpPr>
              <p:nvPr/>
            </p:nvSpPr>
            <p:spPr bwMode="auto">
              <a:xfrm>
                <a:off x="1442" y="2591"/>
                <a:ext cx="135" cy="125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92" name="Oval 11"/>
              <p:cNvSpPr>
                <a:spLocks noChangeArrowheads="1"/>
              </p:cNvSpPr>
              <p:nvPr/>
            </p:nvSpPr>
            <p:spPr bwMode="auto">
              <a:xfrm>
                <a:off x="1969" y="2597"/>
                <a:ext cx="133" cy="125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93" name="Oval 12"/>
              <p:cNvSpPr>
                <a:spLocks noChangeArrowheads="1"/>
              </p:cNvSpPr>
              <p:nvPr/>
            </p:nvSpPr>
            <p:spPr bwMode="auto">
              <a:xfrm>
                <a:off x="1201" y="2274"/>
                <a:ext cx="136" cy="125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>
                <a:off x="1341" y="2336"/>
                <a:ext cx="40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95" name="Oval 13"/>
              <p:cNvSpPr>
                <a:spLocks noChangeArrowheads="1"/>
              </p:cNvSpPr>
              <p:nvPr/>
            </p:nvSpPr>
            <p:spPr bwMode="auto">
              <a:xfrm>
                <a:off x="1728" y="2280"/>
                <a:ext cx="136" cy="125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グループ化 138"/>
            <p:cNvGrpSpPr>
              <a:grpSpLocks/>
            </p:cNvGrpSpPr>
            <p:nvPr/>
          </p:nvGrpSpPr>
          <p:grpSpPr bwMode="auto">
            <a:xfrm>
              <a:off x="2941638" y="3743325"/>
              <a:ext cx="2051050" cy="1517650"/>
              <a:chOff x="3186113" y="3638550"/>
              <a:chExt cx="2222500" cy="1517650"/>
            </a:xfrm>
          </p:grpSpPr>
          <p:sp>
            <p:nvSpPr>
              <p:cNvPr id="25" name="Line 29"/>
              <p:cNvSpPr>
                <a:spLocks noChangeShapeType="1"/>
              </p:cNvSpPr>
              <p:nvPr/>
            </p:nvSpPr>
            <p:spPr bwMode="auto">
              <a:xfrm>
                <a:off x="3497248" y="4017961"/>
                <a:ext cx="172351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Line 30"/>
              <p:cNvSpPr>
                <a:spLocks noChangeShapeType="1"/>
              </p:cNvSpPr>
              <p:nvPr/>
            </p:nvSpPr>
            <p:spPr bwMode="auto">
              <a:xfrm flipV="1">
                <a:off x="3951347" y="3987798"/>
                <a:ext cx="414537" cy="3984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>
                <a:off x="3533369" y="4010023"/>
                <a:ext cx="457540" cy="43973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Line 32"/>
              <p:cNvSpPr>
                <a:spLocks noChangeShapeType="1"/>
              </p:cNvSpPr>
              <p:nvPr/>
            </p:nvSpPr>
            <p:spPr bwMode="auto">
              <a:xfrm flipH="1">
                <a:off x="3480047" y="4421187"/>
                <a:ext cx="464420" cy="51593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Line 33"/>
              <p:cNvSpPr>
                <a:spLocks noChangeShapeType="1"/>
              </p:cNvSpPr>
              <p:nvPr/>
            </p:nvSpPr>
            <p:spPr bwMode="auto">
              <a:xfrm flipH="1">
                <a:off x="4789022" y="4029073"/>
                <a:ext cx="342295" cy="4318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Line 34"/>
              <p:cNvSpPr>
                <a:spLocks noChangeShapeType="1"/>
              </p:cNvSpPr>
              <p:nvPr/>
            </p:nvSpPr>
            <p:spPr bwMode="auto">
              <a:xfrm flipH="1" flipV="1">
                <a:off x="4813103" y="4440237"/>
                <a:ext cx="333694" cy="4826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 flipV="1">
                <a:off x="3982308" y="4471987"/>
                <a:ext cx="361215" cy="48260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Line 36"/>
              <p:cNvSpPr>
                <a:spLocks noChangeShapeType="1"/>
              </p:cNvSpPr>
              <p:nvPr/>
            </p:nvSpPr>
            <p:spPr bwMode="auto">
              <a:xfrm flipV="1">
                <a:off x="4314282" y="4460874"/>
                <a:ext cx="486781" cy="5000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Line 37"/>
              <p:cNvSpPr>
                <a:spLocks noChangeShapeType="1"/>
              </p:cNvSpPr>
              <p:nvPr/>
            </p:nvSpPr>
            <p:spPr bwMode="auto">
              <a:xfrm>
                <a:off x="3478326" y="4937124"/>
                <a:ext cx="1723514" cy="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Line 38"/>
              <p:cNvSpPr>
                <a:spLocks noChangeShapeType="1"/>
              </p:cNvSpPr>
              <p:nvPr/>
            </p:nvSpPr>
            <p:spPr bwMode="auto">
              <a:xfrm flipH="1" flipV="1">
                <a:off x="5200121" y="4000498"/>
                <a:ext cx="1720" cy="96678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Line 39"/>
              <p:cNvSpPr>
                <a:spLocks noChangeShapeType="1"/>
              </p:cNvSpPr>
              <p:nvPr/>
            </p:nvSpPr>
            <p:spPr bwMode="auto">
              <a:xfrm flipH="1" flipV="1">
                <a:off x="3507568" y="4022723"/>
                <a:ext cx="1720" cy="966789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62" name="Oval 40"/>
              <p:cNvSpPr>
                <a:spLocks noChangeArrowheads="1"/>
              </p:cNvSpPr>
              <p:nvPr/>
            </p:nvSpPr>
            <p:spPr bwMode="auto">
              <a:xfrm>
                <a:off x="3402643" y="3903661"/>
                <a:ext cx="215010" cy="198437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3" name="Oval 41"/>
              <p:cNvSpPr>
                <a:spLocks noChangeArrowheads="1"/>
              </p:cNvSpPr>
              <p:nvPr/>
            </p:nvSpPr>
            <p:spPr bwMode="auto">
              <a:xfrm>
                <a:off x="4238599" y="3913186"/>
                <a:ext cx="215010" cy="198437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4" name="Oval 42"/>
              <p:cNvSpPr>
                <a:spLocks noChangeArrowheads="1"/>
              </p:cNvSpPr>
              <p:nvPr/>
            </p:nvSpPr>
            <p:spPr bwMode="auto">
              <a:xfrm>
                <a:off x="5074555" y="3922711"/>
                <a:ext cx="216729" cy="198437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5" name="Oval 43"/>
              <p:cNvSpPr>
                <a:spLocks noChangeArrowheads="1"/>
              </p:cNvSpPr>
              <p:nvPr/>
            </p:nvSpPr>
            <p:spPr bwMode="auto">
              <a:xfrm>
                <a:off x="3395763" y="4841874"/>
                <a:ext cx="215010" cy="19843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6" name="Oval 44"/>
              <p:cNvSpPr>
                <a:spLocks noChangeArrowheads="1"/>
              </p:cNvSpPr>
              <p:nvPr/>
            </p:nvSpPr>
            <p:spPr bwMode="auto">
              <a:xfrm>
                <a:off x="4231718" y="4851399"/>
                <a:ext cx="216729" cy="19843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7" name="Oval 45"/>
              <p:cNvSpPr>
                <a:spLocks noChangeArrowheads="1"/>
              </p:cNvSpPr>
              <p:nvPr/>
            </p:nvSpPr>
            <p:spPr bwMode="auto">
              <a:xfrm>
                <a:off x="5069395" y="4860924"/>
                <a:ext cx="215009" cy="19843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8" name="Oval 46"/>
              <p:cNvSpPr>
                <a:spLocks noChangeArrowheads="1"/>
              </p:cNvSpPr>
              <p:nvPr/>
            </p:nvSpPr>
            <p:spPr bwMode="auto">
              <a:xfrm>
                <a:off x="3849862" y="4348161"/>
                <a:ext cx="215010" cy="198437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>
                <a:off x="4073472" y="4446587"/>
                <a:ext cx="6450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70" name="Oval 48"/>
              <p:cNvSpPr>
                <a:spLocks noChangeArrowheads="1"/>
              </p:cNvSpPr>
              <p:nvPr/>
            </p:nvSpPr>
            <p:spPr bwMode="auto">
              <a:xfrm>
                <a:off x="4685818" y="4357686"/>
                <a:ext cx="216729" cy="198437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22" name="テキスト ボックス 368"/>
              <p:cNvSpPr txBox="1">
                <a:spLocks noChangeArrowheads="1"/>
              </p:cNvSpPr>
              <p:nvPr/>
            </p:nvSpPr>
            <p:spPr bwMode="auto">
              <a:xfrm>
                <a:off x="3255963" y="3683000"/>
                <a:ext cx="1692895" cy="27699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Backup Topology #0</a:t>
                </a:r>
                <a:endParaRPr lang="ja-JP" altLang="en-US" sz="1200"/>
              </a:p>
            </p:txBody>
          </p:sp>
          <p:cxnSp>
            <p:nvCxnSpPr>
              <p:cNvPr id="19572" name="直線矢印コネクタ 89"/>
              <p:cNvCxnSpPr>
                <a:cxnSpLocks noChangeShapeType="1"/>
              </p:cNvCxnSpPr>
              <p:nvPr/>
            </p:nvCxnSpPr>
            <p:spPr bwMode="auto">
              <a:xfrm rot="16200000" flipH="1">
                <a:off x="3763815" y="4019592"/>
                <a:ext cx="266700" cy="266612"/>
              </a:xfrm>
              <a:prstGeom prst="straightConnector1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直線矢印コネクタ 90"/>
              <p:cNvCxnSpPr>
                <a:cxnSpLocks noChangeShapeType="1"/>
              </p:cNvCxnSpPr>
              <p:nvPr/>
            </p:nvCxnSpPr>
            <p:spPr bwMode="auto">
              <a:xfrm>
                <a:off x="4207637" y="4330698"/>
                <a:ext cx="445500" cy="1588"/>
              </a:xfrm>
              <a:prstGeom prst="straightConnector1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4" name="直線矢印コネクタ 91"/>
              <p:cNvCxnSpPr>
                <a:cxnSpLocks noChangeShapeType="1"/>
              </p:cNvCxnSpPr>
              <p:nvPr/>
            </p:nvCxnSpPr>
            <p:spPr bwMode="auto">
              <a:xfrm rot="5400000">
                <a:off x="4319398" y="4530904"/>
                <a:ext cx="266700" cy="221890"/>
              </a:xfrm>
              <a:prstGeom prst="straightConnector1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1326" name="正方形/長方形 109"/>
              <p:cNvSpPr>
                <a:spLocks noChangeArrowheads="1"/>
              </p:cNvSpPr>
              <p:nvPr/>
            </p:nvSpPr>
            <p:spPr bwMode="auto">
              <a:xfrm>
                <a:off x="3186113" y="3638550"/>
                <a:ext cx="2222500" cy="1517650"/>
              </a:xfrm>
              <a:prstGeom prst="rect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</p:grpSp>
        <p:sp>
          <p:nvSpPr>
            <p:cNvPr id="51230" name="右矢印 234"/>
            <p:cNvSpPr>
              <a:spLocks noChangeArrowheads="1"/>
            </p:cNvSpPr>
            <p:nvPr/>
          </p:nvSpPr>
          <p:spPr bwMode="auto">
            <a:xfrm>
              <a:off x="5230813" y="4271963"/>
              <a:ext cx="369887" cy="58896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grpSp>
          <p:nvGrpSpPr>
            <p:cNvPr id="20" name="グループ化 160"/>
            <p:cNvGrpSpPr>
              <a:grpSpLocks/>
            </p:cNvGrpSpPr>
            <p:nvPr/>
          </p:nvGrpSpPr>
          <p:grpSpPr bwMode="auto">
            <a:xfrm>
              <a:off x="2447925" y="5391150"/>
              <a:ext cx="3136900" cy="1222375"/>
              <a:chOff x="3253105" y="4583833"/>
              <a:chExt cx="3021249" cy="933047"/>
            </a:xfrm>
          </p:grpSpPr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3454773" y="4824971"/>
                <a:ext cx="1082432" cy="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flipV="1">
                <a:off x="3739141" y="4806794"/>
                <a:ext cx="259906" cy="2399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Line 52"/>
              <p:cNvSpPr>
                <a:spLocks noChangeShapeType="1"/>
              </p:cNvSpPr>
              <p:nvPr/>
            </p:nvSpPr>
            <p:spPr bwMode="auto">
              <a:xfrm>
                <a:off x="3477705" y="4820124"/>
                <a:ext cx="287426" cy="26537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Line 53"/>
              <p:cNvSpPr>
                <a:spLocks noChangeShapeType="1"/>
              </p:cNvSpPr>
              <p:nvPr/>
            </p:nvSpPr>
            <p:spPr bwMode="auto">
              <a:xfrm flipH="1">
                <a:off x="3444070" y="5068532"/>
                <a:ext cx="292013" cy="310208"/>
              </a:xfrm>
              <a:prstGeom prst="line">
                <a:avLst/>
              </a:prstGeom>
              <a:noFill/>
              <a:ln w="38100" cap="rnd" cmpd="sng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Line 54"/>
              <p:cNvSpPr>
                <a:spLocks noChangeShapeType="1"/>
              </p:cNvSpPr>
              <p:nvPr/>
            </p:nvSpPr>
            <p:spPr bwMode="auto">
              <a:xfrm flipH="1">
                <a:off x="4266597" y="4832241"/>
                <a:ext cx="215570" cy="25931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Line 55"/>
              <p:cNvSpPr>
                <a:spLocks noChangeShapeType="1"/>
              </p:cNvSpPr>
              <p:nvPr/>
            </p:nvSpPr>
            <p:spPr bwMode="auto">
              <a:xfrm flipH="1" flipV="1">
                <a:off x="4281885" y="5079439"/>
                <a:ext cx="207925" cy="2908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Line 56"/>
              <p:cNvSpPr>
                <a:spLocks noChangeShapeType="1"/>
              </p:cNvSpPr>
              <p:nvPr/>
            </p:nvSpPr>
            <p:spPr bwMode="auto">
              <a:xfrm flipH="1" flipV="1">
                <a:off x="3759015" y="5098827"/>
                <a:ext cx="226271" cy="2908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Line 57"/>
              <p:cNvSpPr>
                <a:spLocks noChangeShapeType="1"/>
              </p:cNvSpPr>
              <p:nvPr/>
            </p:nvSpPr>
            <p:spPr bwMode="auto">
              <a:xfrm flipV="1">
                <a:off x="3968469" y="5091556"/>
                <a:ext cx="304242" cy="30172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Line 58"/>
              <p:cNvSpPr>
                <a:spLocks noChangeShapeType="1"/>
              </p:cNvSpPr>
              <p:nvPr/>
            </p:nvSpPr>
            <p:spPr bwMode="auto">
              <a:xfrm>
                <a:off x="3442542" y="5378740"/>
                <a:ext cx="108243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Line 59"/>
              <p:cNvSpPr>
                <a:spLocks noChangeShapeType="1"/>
              </p:cNvSpPr>
              <p:nvPr/>
            </p:nvSpPr>
            <p:spPr bwMode="auto">
              <a:xfrm flipH="1" flipV="1">
                <a:off x="4523445" y="4815277"/>
                <a:ext cx="1529" cy="58164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Line 60"/>
              <p:cNvSpPr>
                <a:spLocks noChangeShapeType="1"/>
              </p:cNvSpPr>
              <p:nvPr/>
            </p:nvSpPr>
            <p:spPr bwMode="auto">
              <a:xfrm flipH="1" flipV="1">
                <a:off x="3462417" y="4828606"/>
                <a:ext cx="0" cy="5816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18" name="Oval 61"/>
              <p:cNvSpPr>
                <a:spLocks noChangeArrowheads="1"/>
              </p:cNvSpPr>
              <p:nvPr/>
            </p:nvSpPr>
            <p:spPr bwMode="auto">
              <a:xfrm>
                <a:off x="3393618" y="4755901"/>
                <a:ext cx="136068" cy="11996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9" name="Oval 62"/>
              <p:cNvSpPr>
                <a:spLocks noChangeArrowheads="1"/>
              </p:cNvSpPr>
              <p:nvPr/>
            </p:nvSpPr>
            <p:spPr bwMode="auto">
              <a:xfrm>
                <a:off x="3921074" y="4761960"/>
                <a:ext cx="134540" cy="11996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0" name="Oval 63"/>
              <p:cNvSpPr>
                <a:spLocks noChangeArrowheads="1"/>
              </p:cNvSpPr>
              <p:nvPr/>
            </p:nvSpPr>
            <p:spPr bwMode="auto">
              <a:xfrm>
                <a:off x="4445474" y="4768018"/>
                <a:ext cx="134540" cy="11996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1" name="Oval 64"/>
              <p:cNvSpPr>
                <a:spLocks noChangeArrowheads="1"/>
              </p:cNvSpPr>
              <p:nvPr/>
            </p:nvSpPr>
            <p:spPr bwMode="auto">
              <a:xfrm>
                <a:off x="3390561" y="5321789"/>
                <a:ext cx="136068" cy="11996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2" name="Oval 65"/>
              <p:cNvSpPr>
                <a:spLocks noChangeArrowheads="1"/>
              </p:cNvSpPr>
              <p:nvPr/>
            </p:nvSpPr>
            <p:spPr bwMode="auto">
              <a:xfrm>
                <a:off x="3916488" y="5327847"/>
                <a:ext cx="134540" cy="11875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3" name="Oval 66"/>
              <p:cNvSpPr>
                <a:spLocks noChangeArrowheads="1"/>
              </p:cNvSpPr>
              <p:nvPr/>
            </p:nvSpPr>
            <p:spPr bwMode="auto">
              <a:xfrm>
                <a:off x="4440886" y="5332694"/>
                <a:ext cx="136069" cy="11996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4" name="Oval 67"/>
              <p:cNvSpPr>
                <a:spLocks noChangeArrowheads="1"/>
              </p:cNvSpPr>
              <p:nvPr/>
            </p:nvSpPr>
            <p:spPr bwMode="auto">
              <a:xfrm>
                <a:off x="3676457" y="5023698"/>
                <a:ext cx="134540" cy="11996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Line 68"/>
              <p:cNvSpPr>
                <a:spLocks noChangeShapeType="1"/>
              </p:cNvSpPr>
              <p:nvPr/>
            </p:nvSpPr>
            <p:spPr bwMode="auto">
              <a:xfrm>
                <a:off x="3815584" y="5083073"/>
                <a:ext cx="40667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26" name="Oval 69"/>
              <p:cNvSpPr>
                <a:spLocks noChangeArrowheads="1"/>
              </p:cNvSpPr>
              <p:nvPr/>
            </p:nvSpPr>
            <p:spPr bwMode="auto">
              <a:xfrm>
                <a:off x="4200856" y="5029756"/>
                <a:ext cx="136068" cy="11996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Line 71"/>
              <p:cNvSpPr>
                <a:spLocks noChangeShapeType="1"/>
              </p:cNvSpPr>
              <p:nvPr/>
            </p:nvSpPr>
            <p:spPr bwMode="auto">
              <a:xfrm>
                <a:off x="5014209" y="4804371"/>
                <a:ext cx="108243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Line 72"/>
              <p:cNvSpPr>
                <a:spLocks noChangeShapeType="1"/>
              </p:cNvSpPr>
              <p:nvPr/>
            </p:nvSpPr>
            <p:spPr bwMode="auto">
              <a:xfrm flipV="1">
                <a:off x="5298577" y="4786195"/>
                <a:ext cx="259906" cy="239927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Line 73"/>
              <p:cNvSpPr>
                <a:spLocks noChangeShapeType="1"/>
              </p:cNvSpPr>
              <p:nvPr/>
            </p:nvSpPr>
            <p:spPr bwMode="auto">
              <a:xfrm>
                <a:off x="5035613" y="4799524"/>
                <a:ext cx="287426" cy="265374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Line 74"/>
              <p:cNvSpPr>
                <a:spLocks noChangeShapeType="1"/>
              </p:cNvSpPr>
              <p:nvPr/>
            </p:nvSpPr>
            <p:spPr bwMode="auto">
              <a:xfrm flipH="1">
                <a:off x="5001978" y="5046721"/>
                <a:ext cx="292012" cy="3114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Line 75"/>
              <p:cNvSpPr>
                <a:spLocks noChangeShapeType="1"/>
              </p:cNvSpPr>
              <p:nvPr/>
            </p:nvSpPr>
            <p:spPr bwMode="auto">
              <a:xfrm flipH="1">
                <a:off x="5824504" y="4810430"/>
                <a:ext cx="217098" cy="260526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Line 76"/>
              <p:cNvSpPr>
                <a:spLocks noChangeShapeType="1"/>
              </p:cNvSpPr>
              <p:nvPr/>
            </p:nvSpPr>
            <p:spPr bwMode="auto">
              <a:xfrm flipH="1" flipV="1">
                <a:off x="5841321" y="5058838"/>
                <a:ext cx="207925" cy="2908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Line 77"/>
              <p:cNvSpPr>
                <a:spLocks noChangeShapeType="1"/>
              </p:cNvSpPr>
              <p:nvPr/>
            </p:nvSpPr>
            <p:spPr bwMode="auto">
              <a:xfrm flipH="1" flipV="1">
                <a:off x="5318452" y="5078226"/>
                <a:ext cx="226271" cy="2908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Line 78"/>
              <p:cNvSpPr>
                <a:spLocks noChangeShapeType="1"/>
              </p:cNvSpPr>
              <p:nvPr/>
            </p:nvSpPr>
            <p:spPr bwMode="auto">
              <a:xfrm flipV="1">
                <a:off x="5527906" y="5070956"/>
                <a:ext cx="304242" cy="301726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Line 79"/>
              <p:cNvSpPr>
                <a:spLocks noChangeShapeType="1"/>
              </p:cNvSpPr>
              <p:nvPr/>
            </p:nvSpPr>
            <p:spPr bwMode="auto">
              <a:xfrm>
                <a:off x="5000449" y="5358141"/>
                <a:ext cx="108396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Line 80"/>
              <p:cNvSpPr>
                <a:spLocks noChangeShapeType="1"/>
              </p:cNvSpPr>
              <p:nvPr/>
            </p:nvSpPr>
            <p:spPr bwMode="auto">
              <a:xfrm flipH="1" flipV="1">
                <a:off x="6082881" y="4793465"/>
                <a:ext cx="1529" cy="58285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Line 81"/>
              <p:cNvSpPr>
                <a:spLocks noChangeShapeType="1"/>
              </p:cNvSpPr>
              <p:nvPr/>
            </p:nvSpPr>
            <p:spPr bwMode="auto">
              <a:xfrm flipH="1" flipV="1">
                <a:off x="5020325" y="4806794"/>
                <a:ext cx="0" cy="58285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38" name="Oval 82"/>
              <p:cNvSpPr>
                <a:spLocks noChangeArrowheads="1"/>
              </p:cNvSpPr>
              <p:nvPr/>
            </p:nvSpPr>
            <p:spPr bwMode="auto">
              <a:xfrm>
                <a:off x="4953055" y="4735301"/>
                <a:ext cx="136068" cy="11996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9" name="Oval 83"/>
              <p:cNvSpPr>
                <a:spLocks noChangeArrowheads="1"/>
              </p:cNvSpPr>
              <p:nvPr/>
            </p:nvSpPr>
            <p:spPr bwMode="auto">
              <a:xfrm>
                <a:off x="5478982" y="4741360"/>
                <a:ext cx="136068" cy="11875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40" name="Oval 84"/>
              <p:cNvSpPr>
                <a:spLocks noChangeArrowheads="1"/>
              </p:cNvSpPr>
              <p:nvPr/>
            </p:nvSpPr>
            <p:spPr bwMode="auto">
              <a:xfrm>
                <a:off x="6004910" y="4747419"/>
                <a:ext cx="134540" cy="11875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41" name="Oval 85"/>
              <p:cNvSpPr>
                <a:spLocks noChangeArrowheads="1"/>
              </p:cNvSpPr>
              <p:nvPr/>
            </p:nvSpPr>
            <p:spPr bwMode="auto">
              <a:xfrm>
                <a:off x="4948468" y="5301188"/>
                <a:ext cx="137597" cy="11875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42" name="Oval 86"/>
              <p:cNvSpPr>
                <a:spLocks noChangeArrowheads="1"/>
              </p:cNvSpPr>
              <p:nvPr/>
            </p:nvSpPr>
            <p:spPr bwMode="auto">
              <a:xfrm>
                <a:off x="5474395" y="5306035"/>
                <a:ext cx="136069" cy="11996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43" name="Oval 87"/>
              <p:cNvSpPr>
                <a:spLocks noChangeArrowheads="1"/>
              </p:cNvSpPr>
              <p:nvPr/>
            </p:nvSpPr>
            <p:spPr bwMode="auto">
              <a:xfrm>
                <a:off x="6000323" y="5312095"/>
                <a:ext cx="134540" cy="11996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44" name="Oval 88"/>
              <p:cNvSpPr>
                <a:spLocks noChangeArrowheads="1"/>
              </p:cNvSpPr>
              <p:nvPr/>
            </p:nvSpPr>
            <p:spPr bwMode="auto">
              <a:xfrm>
                <a:off x="5235893" y="5003098"/>
                <a:ext cx="134540" cy="11996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Line 89"/>
              <p:cNvSpPr>
                <a:spLocks noChangeShapeType="1"/>
              </p:cNvSpPr>
              <p:nvPr/>
            </p:nvSpPr>
            <p:spPr bwMode="auto">
              <a:xfrm>
                <a:off x="5375020" y="5062474"/>
                <a:ext cx="406677" cy="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46" name="Oval 90"/>
              <p:cNvSpPr>
                <a:spLocks noChangeArrowheads="1"/>
              </p:cNvSpPr>
              <p:nvPr/>
            </p:nvSpPr>
            <p:spPr bwMode="auto">
              <a:xfrm>
                <a:off x="5760292" y="5009157"/>
                <a:ext cx="134540" cy="11875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98" name="テキスト ボックス 369"/>
              <p:cNvSpPr txBox="1">
                <a:spLocks noChangeArrowheads="1"/>
              </p:cNvSpPr>
              <p:nvPr/>
            </p:nvSpPr>
            <p:spPr bwMode="auto">
              <a:xfrm>
                <a:off x="3277036" y="4584530"/>
                <a:ext cx="1417263" cy="19968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100"/>
                  <a:t>Backup Topology #1</a:t>
                </a:r>
                <a:endParaRPr lang="ja-JP" altLang="en-US" sz="1100"/>
              </a:p>
            </p:txBody>
          </p:sp>
          <p:sp>
            <p:nvSpPr>
              <p:cNvPr id="51299" name="テキスト ボックス 370"/>
              <p:cNvSpPr txBox="1">
                <a:spLocks noChangeArrowheads="1"/>
              </p:cNvSpPr>
              <p:nvPr/>
            </p:nvSpPr>
            <p:spPr bwMode="auto">
              <a:xfrm>
                <a:off x="4857091" y="4583833"/>
                <a:ext cx="1417263" cy="19968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100"/>
                  <a:t>Backup Topology #2</a:t>
                </a:r>
                <a:endParaRPr lang="ja-JP" altLang="en-US" sz="1100"/>
              </a:p>
            </p:txBody>
          </p:sp>
          <p:sp>
            <p:nvSpPr>
              <p:cNvPr id="51300" name="正方形/長方形 109"/>
              <p:cNvSpPr>
                <a:spLocks noChangeArrowheads="1"/>
              </p:cNvSpPr>
              <p:nvPr/>
            </p:nvSpPr>
            <p:spPr bwMode="auto">
              <a:xfrm>
                <a:off x="4837147" y="4602385"/>
                <a:ext cx="1396013" cy="914495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 sz="2800"/>
              </a:p>
            </p:txBody>
          </p:sp>
          <p:sp>
            <p:nvSpPr>
              <p:cNvPr id="51301" name="正方形/長方形 109"/>
              <p:cNvSpPr>
                <a:spLocks noChangeArrowheads="1"/>
              </p:cNvSpPr>
              <p:nvPr/>
            </p:nvSpPr>
            <p:spPr bwMode="auto">
              <a:xfrm>
                <a:off x="3253105" y="4602385"/>
                <a:ext cx="1396013" cy="914495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 sz="2800"/>
              </a:p>
            </p:txBody>
          </p:sp>
        </p:grpSp>
        <p:grpSp>
          <p:nvGrpSpPr>
            <p:cNvPr id="22" name="グループ化 197"/>
            <p:cNvGrpSpPr>
              <a:grpSpLocks/>
            </p:cNvGrpSpPr>
            <p:nvPr/>
          </p:nvGrpSpPr>
          <p:grpSpPr bwMode="auto">
            <a:xfrm>
              <a:off x="5863827" y="3648073"/>
              <a:ext cx="2450919" cy="1674813"/>
              <a:chOff x="6522130" y="4183063"/>
              <a:chExt cx="1887998" cy="1145925"/>
            </a:xfrm>
          </p:grpSpPr>
          <p:sp>
            <p:nvSpPr>
              <p:cNvPr id="103" name="Line 29"/>
              <p:cNvSpPr>
                <a:spLocks noChangeShapeType="1"/>
              </p:cNvSpPr>
              <p:nvPr/>
            </p:nvSpPr>
            <p:spPr bwMode="auto">
              <a:xfrm>
                <a:off x="6616284" y="4297113"/>
                <a:ext cx="17241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Line 30"/>
              <p:cNvSpPr>
                <a:spLocks noChangeShapeType="1"/>
              </p:cNvSpPr>
              <p:nvPr/>
            </p:nvSpPr>
            <p:spPr bwMode="auto">
              <a:xfrm flipV="1">
                <a:off x="7069942" y="4266700"/>
                <a:ext cx="414528" cy="3986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Line 31"/>
              <p:cNvSpPr>
                <a:spLocks noChangeShapeType="1"/>
              </p:cNvSpPr>
              <p:nvPr/>
            </p:nvSpPr>
            <p:spPr bwMode="auto">
              <a:xfrm>
                <a:off x="6652968" y="4289509"/>
                <a:ext cx="457326" cy="4399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Line 32"/>
              <p:cNvSpPr>
                <a:spLocks noChangeShapeType="1"/>
              </p:cNvSpPr>
              <p:nvPr/>
            </p:nvSpPr>
            <p:spPr bwMode="auto">
              <a:xfrm flipH="1">
                <a:off x="6599165" y="4700087"/>
                <a:ext cx="464663" cy="515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Line 33"/>
              <p:cNvSpPr>
                <a:spLocks noChangeShapeType="1"/>
              </p:cNvSpPr>
              <p:nvPr/>
            </p:nvSpPr>
            <p:spPr bwMode="auto">
              <a:xfrm flipH="1">
                <a:off x="7907557" y="4307975"/>
                <a:ext cx="343606" cy="4323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Line 34"/>
              <p:cNvSpPr>
                <a:spLocks noChangeShapeType="1"/>
              </p:cNvSpPr>
              <p:nvPr/>
            </p:nvSpPr>
            <p:spPr bwMode="auto">
              <a:xfrm flipH="1" flipV="1">
                <a:off x="7932013" y="4719638"/>
                <a:ext cx="333824" cy="4822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Line 35"/>
              <p:cNvSpPr>
                <a:spLocks noChangeShapeType="1"/>
              </p:cNvSpPr>
              <p:nvPr/>
            </p:nvSpPr>
            <p:spPr bwMode="auto">
              <a:xfrm flipH="1" flipV="1">
                <a:off x="7102957" y="4751138"/>
                <a:ext cx="359502" cy="483352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Line 36"/>
              <p:cNvSpPr>
                <a:spLocks noChangeShapeType="1"/>
              </p:cNvSpPr>
              <p:nvPr/>
            </p:nvSpPr>
            <p:spPr bwMode="auto">
              <a:xfrm flipV="1">
                <a:off x="7434336" y="4740276"/>
                <a:ext cx="485450" cy="4996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Line 37"/>
              <p:cNvSpPr>
                <a:spLocks noChangeShapeType="1"/>
              </p:cNvSpPr>
              <p:nvPr/>
            </p:nvSpPr>
            <p:spPr bwMode="auto">
              <a:xfrm>
                <a:off x="6596719" y="5216025"/>
                <a:ext cx="1724143" cy="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H="1" flipV="1">
                <a:off x="8319640" y="4279734"/>
                <a:ext cx="1222" cy="9667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 flipH="1" flipV="1">
                <a:off x="6627290" y="4302543"/>
                <a:ext cx="1222" cy="966705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251" name="Oval 40"/>
              <p:cNvSpPr>
                <a:spLocks noChangeArrowheads="1"/>
              </p:cNvSpPr>
              <p:nvPr/>
            </p:nvSpPr>
            <p:spPr bwMode="auto">
              <a:xfrm>
                <a:off x="6522130" y="4183063"/>
                <a:ext cx="215212" cy="198772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600" b="1">
                    <a:solidFill>
                      <a:srgbClr val="000000"/>
                    </a:solidFill>
                  </a:rPr>
                  <a:t>1</a:t>
                </a:r>
                <a:endParaRPr lang="ja-JP" altLang="en-US" sz="1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9" name="Oval 41"/>
              <p:cNvSpPr>
                <a:spLocks noChangeArrowheads="1"/>
              </p:cNvSpPr>
              <p:nvPr/>
            </p:nvSpPr>
            <p:spPr bwMode="auto">
              <a:xfrm>
                <a:off x="7357299" y="4192839"/>
                <a:ext cx="215212" cy="197686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ja-JP" sz="1600" b="1" dirty="0">
                    <a:solidFill>
                      <a:schemeClr val="bg1"/>
                    </a:solidFill>
                  </a:rPr>
                  <a:t>2</a:t>
                </a:r>
                <a:endParaRPr lang="ja-JP" alt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253" name="Oval 42"/>
              <p:cNvSpPr>
                <a:spLocks noChangeArrowheads="1"/>
              </p:cNvSpPr>
              <p:nvPr/>
            </p:nvSpPr>
            <p:spPr bwMode="auto">
              <a:xfrm>
                <a:off x="8194916" y="4202614"/>
                <a:ext cx="215212" cy="197686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600" b="1" dirty="0">
                    <a:solidFill>
                      <a:srgbClr val="000000"/>
                    </a:solidFill>
                  </a:rPr>
                  <a:t>3</a:t>
                </a:r>
                <a:endParaRPr lang="ja-JP" altLang="en-US" sz="1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254" name="Oval 44"/>
              <p:cNvSpPr>
                <a:spLocks noChangeArrowheads="1"/>
              </p:cNvSpPr>
              <p:nvPr/>
            </p:nvSpPr>
            <p:spPr bwMode="auto">
              <a:xfrm>
                <a:off x="7352268" y="5131302"/>
                <a:ext cx="215497" cy="19768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600" b="1">
                    <a:solidFill>
                      <a:schemeClr val="bg1"/>
                    </a:solidFill>
                  </a:rPr>
                  <a:t>7</a:t>
                </a:r>
                <a:endParaRPr lang="ja-JP" alt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46"/>
              <p:cNvSpPr>
                <a:spLocks noChangeArrowheads="1"/>
              </p:cNvSpPr>
              <p:nvPr/>
            </p:nvSpPr>
            <p:spPr bwMode="auto">
              <a:xfrm>
                <a:off x="6968450" y="4627313"/>
                <a:ext cx="216435" cy="19877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ja-JP" sz="1600" b="1" dirty="0">
                    <a:solidFill>
                      <a:schemeClr val="bg1"/>
                    </a:solidFill>
                  </a:rPr>
                  <a:t>4</a:t>
                </a:r>
                <a:endParaRPr lang="ja-JP" alt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Line 47"/>
              <p:cNvSpPr>
                <a:spLocks noChangeShapeType="1"/>
              </p:cNvSpPr>
              <p:nvPr/>
            </p:nvSpPr>
            <p:spPr bwMode="auto">
              <a:xfrm>
                <a:off x="7192222" y="4726156"/>
                <a:ext cx="6456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06" name="Oval 48"/>
              <p:cNvSpPr>
                <a:spLocks noChangeArrowheads="1"/>
              </p:cNvSpPr>
              <p:nvPr/>
            </p:nvSpPr>
            <p:spPr bwMode="auto">
              <a:xfrm>
                <a:off x="7804843" y="4637088"/>
                <a:ext cx="216435" cy="19877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ja-JP" b="1" dirty="0">
                    <a:solidFill>
                      <a:schemeClr val="bg1"/>
                    </a:solidFill>
                  </a:rPr>
                  <a:t>5</a:t>
                </a:r>
                <a:endParaRPr lang="ja-JP" altLang="en-US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233" name="テキスト ボックス 231"/>
            <p:cNvSpPr txBox="1">
              <a:spLocks noChangeArrowheads="1"/>
            </p:cNvSpPr>
            <p:nvPr/>
          </p:nvSpPr>
          <p:spPr bwMode="auto">
            <a:xfrm>
              <a:off x="6205538" y="5568950"/>
              <a:ext cx="1749425" cy="3698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High-load node</a:t>
              </a:r>
              <a:endParaRPr lang="ja-JP" altLang="en-US"/>
            </a:p>
          </p:txBody>
        </p:sp>
        <p:cxnSp>
          <p:nvCxnSpPr>
            <p:cNvPr id="51234" name="直線矢印コネクタ 191"/>
            <p:cNvCxnSpPr>
              <a:cxnSpLocks noChangeShapeType="1"/>
            </p:cNvCxnSpPr>
            <p:nvPr/>
          </p:nvCxnSpPr>
          <p:spPr bwMode="auto">
            <a:xfrm flipV="1">
              <a:off x="6672263" y="5291138"/>
              <a:ext cx="290512" cy="280987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grpSp>
          <p:nvGrpSpPr>
            <p:cNvPr id="36" name="Group 145"/>
            <p:cNvGrpSpPr>
              <a:grpSpLocks/>
            </p:cNvGrpSpPr>
            <p:nvPr/>
          </p:nvGrpSpPr>
          <p:grpSpPr bwMode="auto">
            <a:xfrm>
              <a:off x="6163841" y="6162675"/>
              <a:ext cx="2354089" cy="400050"/>
              <a:chOff x="6108150" y="6229350"/>
              <a:chExt cx="2354211" cy="400050"/>
            </a:xfrm>
          </p:grpSpPr>
          <p:sp>
            <p:nvSpPr>
              <p:cNvPr id="24" name="角丸四角形 239"/>
              <p:cNvSpPr>
                <a:spLocks noChangeArrowheads="1"/>
              </p:cNvSpPr>
              <p:nvPr/>
            </p:nvSpPr>
            <p:spPr bwMode="auto">
              <a:xfrm>
                <a:off x="6108150" y="6229350"/>
                <a:ext cx="2341511" cy="400050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cxnSp>
            <p:nvCxnSpPr>
              <p:cNvPr id="51238" name="直線コネクタ 237"/>
              <p:cNvCxnSpPr>
                <a:cxnSpLocks noChangeShapeType="1"/>
              </p:cNvCxnSpPr>
              <p:nvPr/>
            </p:nvCxnSpPr>
            <p:spPr bwMode="auto">
              <a:xfrm>
                <a:off x="6350977" y="6461125"/>
                <a:ext cx="492369" cy="1588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51239" name="テキスト ボックス 238"/>
              <p:cNvSpPr txBox="1">
                <a:spLocks noChangeArrowheads="1"/>
              </p:cNvSpPr>
              <p:nvPr/>
            </p:nvSpPr>
            <p:spPr bwMode="auto">
              <a:xfrm>
                <a:off x="6966439" y="6283325"/>
                <a:ext cx="1495922" cy="33855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solidFill>
                      <a:srgbClr val="C00000"/>
                    </a:solidFill>
                  </a:rPr>
                  <a:t>Protected Link</a:t>
                </a:r>
                <a:endParaRPr lang="ja-JP" altLang="en-US" sz="16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1236" name="右矢印 234"/>
            <p:cNvSpPr>
              <a:spLocks noChangeArrowheads="1"/>
            </p:cNvSpPr>
            <p:nvPr/>
          </p:nvSpPr>
          <p:spPr bwMode="auto">
            <a:xfrm>
              <a:off x="2390775" y="4241800"/>
              <a:ext cx="368300" cy="5889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145" name="Right Brace 144"/>
          <p:cNvSpPr/>
          <p:nvPr/>
        </p:nvSpPr>
        <p:spPr>
          <a:xfrm rot="16200000">
            <a:off x="3695700" y="2095500"/>
            <a:ext cx="381000" cy="3200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altLang="ja-JP">
              <a:cs typeface="Arial" pitchFamily="34" charset="0"/>
            </a:endParaRPr>
          </a:p>
        </p:txBody>
      </p:sp>
      <p:sp>
        <p:nvSpPr>
          <p:cNvPr id="144" name="Text Box 100"/>
          <p:cNvSpPr txBox="1">
            <a:spLocks noChangeArrowheads="1"/>
          </p:cNvSpPr>
          <p:nvPr/>
        </p:nvSpPr>
        <p:spPr bwMode="auto">
          <a:xfrm>
            <a:off x="2514600" y="2895600"/>
            <a:ext cx="2655888" cy="523875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>
                <a:solidFill>
                  <a:schemeClr val="bg1"/>
                </a:solidFill>
                <a:cs typeface="Arial" pitchFamily="34" charset="0"/>
              </a:rPr>
              <a:t>3 Possible Backup Topologies </a:t>
            </a: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for </a:t>
            </a:r>
          </a:p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all possible network failures</a:t>
            </a:r>
            <a:endParaRPr lang="en-US" altLang="ja-JP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221" name="Slide Number Placeholder 8"/>
          <p:cNvSpPr>
            <a:spLocks/>
          </p:cNvSpPr>
          <p:nvPr/>
        </p:nvSpPr>
        <p:spPr bwMode="auto">
          <a:xfrm>
            <a:off x="8458200" y="6248400"/>
            <a:ext cx="6858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72F0A9A4-BFA1-42D9-8E68-95AC46451086}" type="slidenum">
              <a:rPr lang="ja-JP" altLang="en-US"/>
              <a:pPr/>
              <a:t>14</a:t>
            </a:fld>
            <a:endParaRPr lang="ja-JP" altLang="en-US"/>
          </a:p>
        </p:txBody>
      </p:sp>
      <p:sp>
        <p:nvSpPr>
          <p:cNvPr id="148" name="Title 1"/>
          <p:cNvSpPr>
            <a:spLocks noGrp="1"/>
          </p:cNvSpPr>
          <p:nvPr>
            <p:ph type="title"/>
          </p:nvPr>
        </p:nvSpPr>
        <p:spPr>
          <a:xfrm>
            <a:off x="133350" y="8589"/>
            <a:ext cx="8763000" cy="4431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3200" b="1" dirty="0" smtClean="0">
                <a:solidFill>
                  <a:srgbClr val="002060"/>
                </a:solidFill>
              </a:rPr>
              <a:t>INTRODUCTION – PROBLEM STATEMENT</a:t>
            </a: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147" name="Oval 42"/>
          <p:cNvSpPr>
            <a:spLocks noChangeArrowheads="1"/>
          </p:cNvSpPr>
          <p:nvPr/>
        </p:nvSpPr>
        <p:spPr bwMode="auto">
          <a:xfrm>
            <a:off x="8077200" y="5105400"/>
            <a:ext cx="279400" cy="288925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ja-JP" sz="1600" b="1">
                <a:solidFill>
                  <a:schemeClr val="bg1"/>
                </a:solidFill>
              </a:rPr>
              <a:t>8</a:t>
            </a:r>
            <a:endParaRPr lang="ja-JP" altLang="en-US" sz="1600" b="1">
              <a:solidFill>
                <a:schemeClr val="bg1"/>
              </a:solidFill>
            </a:endParaRPr>
          </a:p>
        </p:txBody>
      </p:sp>
      <p:sp>
        <p:nvSpPr>
          <p:cNvPr id="51224" name="Oval 42"/>
          <p:cNvSpPr>
            <a:spLocks noChangeArrowheads="1"/>
          </p:cNvSpPr>
          <p:nvPr/>
        </p:nvSpPr>
        <p:spPr bwMode="auto">
          <a:xfrm>
            <a:off x="5867400" y="5105400"/>
            <a:ext cx="279400" cy="2889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600" b="1">
                <a:solidFill>
                  <a:srgbClr val="000000"/>
                </a:solidFill>
              </a:rPr>
              <a:t>6</a:t>
            </a: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146" name="四角形吹き出し 53"/>
          <p:cNvSpPr/>
          <p:nvPr/>
        </p:nvSpPr>
        <p:spPr bwMode="auto">
          <a:xfrm>
            <a:off x="152400" y="3200400"/>
            <a:ext cx="2286000" cy="474663"/>
          </a:xfrm>
          <a:prstGeom prst="wedgeRectCallout">
            <a:avLst>
              <a:gd name="adj1" fmla="val 78748"/>
              <a:gd name="adj2" fmla="val 173481"/>
            </a:avLst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</a:rPr>
              <a:t>Backup Topology #0</a:t>
            </a:r>
          </a:p>
          <a:p>
            <a:pPr>
              <a:defRPr/>
            </a:pPr>
            <a:r>
              <a:rPr lang="en-US" sz="1400" b="1">
                <a:solidFill>
                  <a:schemeClr val="bg1"/>
                </a:solidFill>
              </a:rPr>
              <a:t> is Selected</a:t>
            </a:r>
            <a:endParaRPr lang="ja-JP" altLang="en-US" sz="1400" b="1">
              <a:solidFill>
                <a:schemeClr val="bg1"/>
              </a:solidFill>
            </a:endParaRPr>
          </a:p>
        </p:txBody>
      </p:sp>
      <p:sp>
        <p:nvSpPr>
          <p:cNvPr id="51226" name="テキスト ボックス 159"/>
          <p:cNvSpPr txBox="1">
            <a:spLocks noChangeArrowheads="1"/>
          </p:cNvSpPr>
          <p:nvPr/>
        </p:nvSpPr>
        <p:spPr bwMode="auto">
          <a:xfrm>
            <a:off x="1219200" y="5105400"/>
            <a:ext cx="49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/>
              <a:t>dst</a:t>
            </a:r>
            <a:endParaRPr lang="ja-JP" altLang="en-US" sz="1600" b="1"/>
          </a:p>
        </p:txBody>
      </p:sp>
      <p:sp>
        <p:nvSpPr>
          <p:cNvPr id="51227" name="テキスト ボックス 158"/>
          <p:cNvSpPr txBox="1">
            <a:spLocks noChangeArrowheads="1"/>
          </p:cNvSpPr>
          <p:nvPr/>
        </p:nvSpPr>
        <p:spPr bwMode="auto">
          <a:xfrm>
            <a:off x="381000" y="3733800"/>
            <a:ext cx="49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/>
              <a:t>src</a:t>
            </a:r>
            <a:endParaRPr lang="ja-JP" altLang="en-US" sz="1600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1534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dirty="0" smtClean="0">
                <a:solidFill>
                  <a:srgbClr val="002060"/>
                </a:solidFill>
              </a:rPr>
              <a:t>RESEARCH APPROACH- RESEARCH ORIGINALITY</a:t>
            </a:r>
            <a:endParaRPr lang="ja-JP" altLang="en-US" sz="3200" smtClean="0">
              <a:solidFill>
                <a:srgbClr val="002060"/>
              </a:solidFill>
            </a:endParaRPr>
          </a:p>
        </p:txBody>
      </p:sp>
      <p:sp>
        <p:nvSpPr>
          <p:cNvPr id="52227" name="コンテンツ プレースホルダ 76"/>
          <p:cNvSpPr>
            <a:spLocks noGrp="1"/>
          </p:cNvSpPr>
          <p:nvPr>
            <p:ph idx="1"/>
          </p:nvPr>
        </p:nvSpPr>
        <p:spPr>
          <a:xfrm>
            <a:off x="304800" y="685800"/>
            <a:ext cx="8659813" cy="9540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altLang="ja-JP" sz="2000" dirty="0" smtClean="0">
                <a:solidFill>
                  <a:srgbClr val="002060"/>
                </a:solidFill>
              </a:rPr>
              <a:t>Proposed approach is to </a:t>
            </a:r>
            <a:r>
              <a:rPr lang="en-US" altLang="ja-JP" sz="2000" u="sng" dirty="0" smtClean="0">
                <a:solidFill>
                  <a:srgbClr val="002060"/>
                </a:solidFill>
              </a:rPr>
              <a:t>optimize the placement of protected links</a:t>
            </a:r>
            <a:r>
              <a:rPr lang="en-US" altLang="ja-JP" sz="2000" dirty="0" smtClean="0">
                <a:solidFill>
                  <a:srgbClr val="002060"/>
                </a:solidFill>
              </a:rPr>
              <a:t> by:</a:t>
            </a:r>
          </a:p>
          <a:p>
            <a:pPr marL="857250" lvl="1" indent="-457200">
              <a:buFont typeface="Calibri" pitchFamily="34" charset="0"/>
              <a:buAutoNum type="arabicParenR"/>
            </a:pPr>
            <a:r>
              <a:rPr lang="en-US" altLang="ja-JP" sz="2000" dirty="0" smtClean="0">
                <a:solidFill>
                  <a:srgbClr val="002060"/>
                </a:solidFill>
              </a:rPr>
              <a:t>Maximizing available links to overloaded nodes. </a:t>
            </a:r>
          </a:p>
          <a:p>
            <a:pPr marL="857250" lvl="1" indent="-457200">
              <a:buFont typeface="Franklin Gothic Medium" pitchFamily="34" charset="0"/>
              <a:buAutoNum type="arabicParenR"/>
            </a:pPr>
            <a:r>
              <a:rPr lang="en-US" altLang="ja-JP" sz="2000" dirty="0" smtClean="0">
                <a:solidFill>
                  <a:srgbClr val="002060"/>
                </a:solidFill>
              </a:rPr>
              <a:t>Splitting traffic on high load links to other links.</a:t>
            </a: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57200" y="1752601"/>
            <a:ext cx="8229600" cy="3300413"/>
            <a:chOff x="533400" y="3352800"/>
            <a:chExt cx="8229600" cy="3300469"/>
          </a:xfrm>
        </p:grpSpPr>
        <p:cxnSp>
          <p:nvCxnSpPr>
            <p:cNvPr id="3" name="直線矢印コネクタ 191"/>
            <p:cNvCxnSpPr>
              <a:cxnSpLocks noChangeShapeType="1"/>
            </p:cNvCxnSpPr>
            <p:nvPr/>
          </p:nvCxnSpPr>
          <p:spPr bwMode="auto">
            <a:xfrm flipV="1">
              <a:off x="6705600" y="5562638"/>
              <a:ext cx="246063" cy="381006"/>
            </a:xfrm>
            <a:prstGeom prst="straightConnector1">
              <a:avLst/>
            </a:prstGeom>
            <a:noFill/>
            <a:ln w="28575" algn="ctr">
              <a:solidFill>
                <a:schemeClr val="accent4"/>
              </a:solidFill>
              <a:round/>
              <a:headEnd/>
              <a:tailEnd type="arrow" w="med" len="med"/>
            </a:ln>
          </p:spPr>
        </p:cxnSp>
        <p:grpSp>
          <p:nvGrpSpPr>
            <p:cNvPr id="6" name="Group 76"/>
            <p:cNvGrpSpPr>
              <a:grpSpLocks/>
            </p:cNvGrpSpPr>
            <p:nvPr/>
          </p:nvGrpSpPr>
          <p:grpSpPr bwMode="auto">
            <a:xfrm>
              <a:off x="533400" y="3352800"/>
              <a:ext cx="8229600" cy="3300469"/>
              <a:chOff x="508000" y="2973388"/>
              <a:chExt cx="8229600" cy="3393144"/>
            </a:xfrm>
          </p:grpSpPr>
          <p:sp>
            <p:nvSpPr>
              <p:cNvPr id="52233" name="右矢印 157"/>
              <p:cNvSpPr>
                <a:spLocks noChangeArrowheads="1"/>
              </p:cNvSpPr>
              <p:nvPr/>
            </p:nvSpPr>
            <p:spPr bwMode="auto">
              <a:xfrm>
                <a:off x="3505200" y="4572000"/>
                <a:ext cx="1587500" cy="292100"/>
              </a:xfrm>
              <a:prstGeom prst="rightArrow">
                <a:avLst>
                  <a:gd name="adj1" fmla="val 58269"/>
                  <a:gd name="adj2" fmla="val 79559"/>
                </a:avLst>
              </a:prstGeom>
              <a:solidFill>
                <a:srgbClr val="00B05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9" name="Rectangle 134"/>
              <p:cNvSpPr>
                <a:spLocks noChangeArrowheads="1"/>
              </p:cNvSpPr>
              <p:nvPr/>
            </p:nvSpPr>
            <p:spPr bwMode="auto">
              <a:xfrm>
                <a:off x="3048000" y="3521775"/>
                <a:ext cx="2565400" cy="894393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solidFill>
                  <a:schemeClr val="accent4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bg1"/>
                    </a:solidFill>
                  </a:rPr>
                  <a:t> Maximizing available 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bg1"/>
                    </a:solidFill>
                  </a:rPr>
                  <a:t>links to 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bg1"/>
                    </a:solidFill>
                  </a:rPr>
                  <a:t>Overloaded Nodes</a:t>
                </a:r>
                <a:endParaRPr lang="en-US" altLang="ja-JP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235" name="テキスト ボックス 231"/>
              <p:cNvSpPr txBox="1">
                <a:spLocks noChangeArrowheads="1"/>
              </p:cNvSpPr>
              <p:nvPr/>
            </p:nvSpPr>
            <p:spPr bwMode="auto">
              <a:xfrm>
                <a:off x="1101725" y="5383213"/>
                <a:ext cx="1573213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/>
                  <a:t>High-load node</a:t>
                </a:r>
                <a:endParaRPr lang="ja-JP" altLang="en-US" sz="1600" b="1"/>
              </a:p>
            </p:txBody>
          </p:sp>
          <p:grpSp>
            <p:nvGrpSpPr>
              <p:cNvPr id="7" name="グループ化 74"/>
              <p:cNvGrpSpPr>
                <a:grpSpLocks/>
              </p:cNvGrpSpPr>
              <p:nvPr/>
            </p:nvGrpSpPr>
            <p:grpSpPr bwMode="auto">
              <a:xfrm>
                <a:off x="5743575" y="3544888"/>
                <a:ext cx="2452688" cy="1903412"/>
                <a:chOff x="6221413" y="3544888"/>
                <a:chExt cx="2657475" cy="1903412"/>
              </a:xfrm>
            </p:grpSpPr>
            <p:cxnSp>
              <p:nvCxnSpPr>
                <p:cNvPr id="52273" name="直線コネクタ 138"/>
                <p:cNvCxnSpPr>
                  <a:cxnSpLocks noChangeShapeType="1"/>
                </p:cNvCxnSpPr>
                <p:nvPr/>
              </p:nvCxnSpPr>
              <p:spPr bwMode="auto">
                <a:xfrm>
                  <a:off x="7500938" y="5110163"/>
                  <a:ext cx="1139825" cy="3175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</p:cxnSp>
            <p:cxnSp>
              <p:nvCxnSpPr>
                <p:cNvPr id="52274" name="直線コネクタ 130"/>
                <p:cNvCxnSpPr>
                  <a:cxnSpLocks noChangeShapeType="1"/>
                </p:cNvCxnSpPr>
                <p:nvPr/>
              </p:nvCxnSpPr>
              <p:spPr bwMode="auto">
                <a:xfrm>
                  <a:off x="6373813" y="3708400"/>
                  <a:ext cx="1139825" cy="3175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275" name="直線コネクタ 135"/>
                <p:cNvCxnSpPr>
                  <a:cxnSpLocks noChangeShapeType="1"/>
                </p:cNvCxnSpPr>
                <p:nvPr/>
              </p:nvCxnSpPr>
              <p:spPr bwMode="auto">
                <a:xfrm>
                  <a:off x="7608888" y="3708400"/>
                  <a:ext cx="1138237" cy="3175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</p:cxnSp>
            <p:cxnSp>
              <p:nvCxnSpPr>
                <p:cNvPr id="52276" name="直線コネクタ 152"/>
                <p:cNvCxnSpPr>
                  <a:cxnSpLocks noChangeShapeType="1"/>
                </p:cNvCxnSpPr>
                <p:nvPr/>
              </p:nvCxnSpPr>
              <p:spPr bwMode="auto">
                <a:xfrm>
                  <a:off x="6357938" y="5089525"/>
                  <a:ext cx="1162050" cy="1588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6993715" y="3681722"/>
                  <a:ext cx="583096" cy="58266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Line 31"/>
                <p:cNvSpPr>
                  <a:spLocks noChangeShapeType="1"/>
                </p:cNvSpPr>
                <p:nvPr/>
              </p:nvSpPr>
              <p:spPr bwMode="auto">
                <a:xfrm>
                  <a:off x="6405459" y="3714364"/>
                  <a:ext cx="645018" cy="64304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6331496" y="4314978"/>
                  <a:ext cx="653618" cy="7540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8171948" y="3742110"/>
                  <a:ext cx="483334" cy="6316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8206349" y="4342724"/>
                  <a:ext cx="469574" cy="70506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7038436" y="4388423"/>
                  <a:ext cx="507414" cy="706701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7506290" y="4373734"/>
                  <a:ext cx="682859" cy="72955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8751604" y="3699675"/>
                  <a:ext cx="1720" cy="141340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6371058" y="3733949"/>
                  <a:ext cx="1720" cy="1411771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563" name="Oval 40"/>
                <p:cNvSpPr>
                  <a:spLocks noChangeArrowheads="1"/>
                </p:cNvSpPr>
                <p:nvPr/>
              </p:nvSpPr>
              <p:spPr bwMode="auto">
                <a:xfrm>
                  <a:off x="6221413" y="3559314"/>
                  <a:ext cx="302728" cy="290515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64" name="Oval 42"/>
                <p:cNvSpPr>
                  <a:spLocks noChangeArrowheads="1"/>
                </p:cNvSpPr>
                <p:nvPr/>
              </p:nvSpPr>
              <p:spPr bwMode="auto">
                <a:xfrm>
                  <a:off x="8576160" y="3587060"/>
                  <a:ext cx="302728" cy="288883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288" name="Oval 44"/>
                <p:cNvSpPr>
                  <a:spLocks noChangeArrowheads="1"/>
                </p:cNvSpPr>
                <p:nvPr/>
              </p:nvSpPr>
              <p:spPr bwMode="auto">
                <a:xfrm>
                  <a:off x="7389813" y="4945063"/>
                  <a:ext cx="303212" cy="28892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" name="Oval 45"/>
                <p:cNvSpPr>
                  <a:spLocks noChangeArrowheads="1"/>
                </p:cNvSpPr>
                <p:nvPr/>
              </p:nvSpPr>
              <p:spPr bwMode="auto">
                <a:xfrm>
                  <a:off x="8565839" y="4958027"/>
                  <a:ext cx="302728" cy="288883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67" name="Oval 46"/>
                <p:cNvSpPr>
                  <a:spLocks noChangeArrowheads="1"/>
                </p:cNvSpPr>
                <p:nvPr/>
              </p:nvSpPr>
              <p:spPr bwMode="auto">
                <a:xfrm>
                  <a:off x="6849231" y="4207259"/>
                  <a:ext cx="306169" cy="290515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Line 47"/>
                <p:cNvSpPr>
                  <a:spLocks noChangeShapeType="1"/>
                </p:cNvSpPr>
                <p:nvPr/>
              </p:nvSpPr>
              <p:spPr bwMode="auto">
                <a:xfrm>
                  <a:off x="7165720" y="4352517"/>
                  <a:ext cx="90818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569" name="Oval 48"/>
                <p:cNvSpPr>
                  <a:spLocks noChangeArrowheads="1"/>
                </p:cNvSpPr>
                <p:nvPr/>
              </p:nvSpPr>
              <p:spPr bwMode="auto">
                <a:xfrm>
                  <a:off x="8027464" y="4221949"/>
                  <a:ext cx="304449" cy="290515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70" name="Oval 43"/>
                <p:cNvSpPr>
                  <a:spLocks noChangeArrowheads="1"/>
                </p:cNvSpPr>
                <p:nvPr/>
              </p:nvSpPr>
              <p:spPr bwMode="auto">
                <a:xfrm>
                  <a:off x="7341165" y="3544625"/>
                  <a:ext cx="302728" cy="288883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71" name="Oval 40"/>
                <p:cNvSpPr>
                  <a:spLocks noChangeArrowheads="1"/>
                </p:cNvSpPr>
                <p:nvPr/>
              </p:nvSpPr>
              <p:spPr bwMode="auto">
                <a:xfrm>
                  <a:off x="6240334" y="4920489"/>
                  <a:ext cx="302728" cy="290515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1572" name="直線矢印コネクタ 123"/>
                <p:cNvCxnSpPr>
                  <a:cxnSpLocks noChangeShapeType="1"/>
                </p:cNvCxnSpPr>
                <p:nvPr/>
              </p:nvCxnSpPr>
              <p:spPr bwMode="auto">
                <a:xfrm>
                  <a:off x="6582623" y="5204475"/>
                  <a:ext cx="792943" cy="1632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573" name="直線矢印コネクタ 125"/>
                <p:cNvCxnSpPr>
                  <a:cxnSpLocks noChangeShapeType="1"/>
                </p:cNvCxnSpPr>
                <p:nvPr/>
              </p:nvCxnSpPr>
              <p:spPr bwMode="auto">
                <a:xfrm>
                  <a:off x="6660026" y="3817187"/>
                  <a:ext cx="333689" cy="288882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574" name="直線矢印コネクタ 12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002636" y="4648701"/>
                  <a:ext cx="394969" cy="288968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575" name="直線矢印コネクタ 1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137961" y="3864054"/>
                  <a:ext cx="334581" cy="273488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576" name="直線矢印コネクタ 1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620226" y="4549539"/>
                  <a:ext cx="334581" cy="273487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52300" name="円/楕円 134"/>
                <p:cNvSpPr>
                  <a:spLocks noChangeArrowheads="1"/>
                </p:cNvSpPr>
                <p:nvPr/>
              </p:nvSpPr>
              <p:spPr bwMode="auto">
                <a:xfrm>
                  <a:off x="7026275" y="4672013"/>
                  <a:ext cx="1004888" cy="776287"/>
                </a:xfrm>
                <a:prstGeom prst="ellipse">
                  <a:avLst/>
                </a:prstGeom>
                <a:noFill/>
                <a:ln w="38100" algn="ctr">
                  <a:solidFill>
                    <a:srgbClr val="C00000"/>
                  </a:solidFill>
                  <a:prstDash val="sysDash"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71" name="Rectangle 134"/>
              <p:cNvSpPr>
                <a:spLocks noChangeArrowheads="1"/>
              </p:cNvSpPr>
              <p:nvPr/>
            </p:nvSpPr>
            <p:spPr bwMode="auto">
              <a:xfrm>
                <a:off x="3860800" y="5638614"/>
                <a:ext cx="4876800" cy="727918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000000"/>
                    </a:solidFill>
                    <a:cs typeface="Arial" pitchFamily="34" charset="0"/>
                  </a:rPr>
                  <a:t>Special Node: Identify High-load node and </a:t>
                </a:r>
                <a:br>
                  <a:rPr lang="en-US" sz="2000" b="1" dirty="0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en-US" sz="2000" b="1" dirty="0">
                    <a:solidFill>
                      <a:srgbClr val="000000"/>
                    </a:solidFill>
                    <a:cs typeface="Arial" pitchFamily="34" charset="0"/>
                  </a:rPr>
                  <a:t>maximize the number of the available links</a:t>
                </a:r>
                <a:endParaRPr lang="ja-JP" altLang="en-US" sz="20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8" name="グループ化 75"/>
              <p:cNvGrpSpPr>
                <a:grpSpLocks/>
              </p:cNvGrpSpPr>
              <p:nvPr/>
            </p:nvGrpSpPr>
            <p:grpSpPr bwMode="auto">
              <a:xfrm>
                <a:off x="508000" y="3544888"/>
                <a:ext cx="2462213" cy="1819275"/>
                <a:chOff x="550863" y="3595688"/>
                <a:chExt cx="2667000" cy="1819275"/>
              </a:xfrm>
            </p:grpSpPr>
            <p:grpSp>
              <p:nvGrpSpPr>
                <p:cNvPr id="10" name="グループ化 197"/>
                <p:cNvGrpSpPr>
                  <a:grpSpLocks/>
                </p:cNvGrpSpPr>
                <p:nvPr/>
              </p:nvGrpSpPr>
              <p:grpSpPr bwMode="auto">
                <a:xfrm>
                  <a:off x="550863" y="3595688"/>
                  <a:ext cx="2667000" cy="1689100"/>
                  <a:chOff x="6515100" y="4183063"/>
                  <a:chExt cx="1895475" cy="1155700"/>
                </a:xfrm>
              </p:grpSpPr>
              <p:sp>
                <p:nvSpPr>
                  <p:cNvPr id="15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34118" y="4740118"/>
                    <a:ext cx="485173" cy="49916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225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7352268" y="5131301"/>
                    <a:ext cx="215497" cy="19768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6616535" y="4296787"/>
                    <a:ext cx="17243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8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69933" y="4266636"/>
                    <a:ext cx="415513" cy="39866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6653198" y="4288970"/>
                    <a:ext cx="457065" cy="43998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99425" y="4699916"/>
                    <a:ext cx="465619" cy="51591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1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08292" y="4307954"/>
                    <a:ext cx="343410" cy="43216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2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932734" y="4720017"/>
                    <a:ext cx="333633" cy="48129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3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102930" y="4751285"/>
                    <a:ext cx="360519" cy="483532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FF0000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6596981" y="5215833"/>
                    <a:ext cx="1724380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FF0000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20140" y="4280036"/>
                    <a:ext cx="1222" cy="9659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627533" y="4302370"/>
                    <a:ext cx="1222" cy="967064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FF0000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1542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6522433" y="4182883"/>
                    <a:ext cx="215089" cy="198773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43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7358348" y="4192934"/>
                    <a:ext cx="215089" cy="197656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44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8195486" y="4202984"/>
                    <a:ext cx="215089" cy="197657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45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6515100" y="5120913"/>
                    <a:ext cx="215089" cy="197657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46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8188153" y="5139897"/>
                    <a:ext cx="215089" cy="198773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47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968499" y="4627330"/>
                    <a:ext cx="216311" cy="198773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7193365" y="4725600"/>
                    <a:ext cx="6452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1549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7805636" y="4637381"/>
                    <a:ext cx="215089" cy="198773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2243" name="円/楕円 230"/>
                <p:cNvSpPr>
                  <a:spLocks noChangeArrowheads="1"/>
                </p:cNvSpPr>
                <p:nvPr/>
              </p:nvSpPr>
              <p:spPr bwMode="auto">
                <a:xfrm rot="2467296">
                  <a:off x="1927225" y="4748213"/>
                  <a:ext cx="661988" cy="119062"/>
                </a:xfrm>
                <a:prstGeom prst="ellips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cxnSp>
              <p:nvCxnSpPr>
                <p:cNvPr id="4" name="直線矢印コネクタ 7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18948" y="4703696"/>
                  <a:ext cx="380281" cy="318115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522" name="直線矢印コネクタ 73"/>
                <p:cNvCxnSpPr>
                  <a:cxnSpLocks noChangeShapeType="1"/>
                </p:cNvCxnSpPr>
                <p:nvPr/>
              </p:nvCxnSpPr>
              <p:spPr bwMode="auto">
                <a:xfrm>
                  <a:off x="973869" y="3848401"/>
                  <a:ext cx="321554" cy="290514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523" name="直線矢印コネクタ 95"/>
                <p:cNvCxnSpPr>
                  <a:cxnSpLocks noChangeShapeType="1"/>
                </p:cNvCxnSpPr>
                <p:nvPr/>
              </p:nvCxnSpPr>
              <p:spPr bwMode="auto">
                <a:xfrm>
                  <a:off x="1599780" y="4305390"/>
                  <a:ext cx="656863" cy="1632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524" name="直線矢印コネクタ 9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44608" y="4625312"/>
                  <a:ext cx="319892" cy="319834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525" name="直線矢印コネクタ 100"/>
                <p:cNvCxnSpPr>
                  <a:cxnSpLocks noChangeShapeType="1"/>
                </p:cNvCxnSpPr>
                <p:nvPr/>
              </p:nvCxnSpPr>
              <p:spPr bwMode="auto">
                <a:xfrm>
                  <a:off x="1615256" y="4473497"/>
                  <a:ext cx="641386" cy="1633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526" name="直線矢印コネクタ 10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529553" y="3893605"/>
                  <a:ext cx="334581" cy="244174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527" name="直線矢印コネクタ 1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996861" y="4626988"/>
                  <a:ext cx="380280" cy="318114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528" name="直線矢印コネクタ 1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89434" y="4565784"/>
                  <a:ext cx="381912" cy="318114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3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52252" name="直線矢印コネクタ 191"/>
                <p:cNvCxnSpPr>
                  <a:cxnSpLocks noChangeShapeType="1"/>
                  <a:endCxn id="52254" idx="3"/>
                </p:cNvCxnSpPr>
                <p:nvPr/>
              </p:nvCxnSpPr>
              <p:spPr bwMode="auto">
                <a:xfrm flipV="1">
                  <a:off x="1587500" y="5229225"/>
                  <a:ext cx="185738" cy="18573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21517" name="テキスト ボックス 231"/>
              <p:cNvSpPr txBox="1">
                <a:spLocks noChangeArrowheads="1"/>
              </p:cNvSpPr>
              <p:nvPr/>
            </p:nvSpPr>
            <p:spPr bwMode="auto">
              <a:xfrm>
                <a:off x="768350" y="3059890"/>
                <a:ext cx="2214563" cy="3688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bg1"/>
                    </a:solidFill>
                  </a:rPr>
                  <a:t>Existing Approach</a:t>
                </a:r>
                <a:endParaRPr lang="ja-JP" altLang="en-US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グループ化 73"/>
              <p:cNvGrpSpPr>
                <a:grpSpLocks/>
              </p:cNvGrpSpPr>
              <p:nvPr/>
            </p:nvGrpSpPr>
            <p:grpSpPr bwMode="auto">
              <a:xfrm>
                <a:off x="1019297" y="5950295"/>
                <a:ext cx="2286000" cy="411345"/>
                <a:chOff x="1382051" y="6136033"/>
                <a:chExt cx="2476498" cy="411345"/>
              </a:xfrm>
              <a:solidFill>
                <a:schemeClr val="tx1"/>
              </a:solidFill>
            </p:grpSpPr>
            <p:sp>
              <p:nvSpPr>
                <p:cNvPr id="21580" name="角丸四角形 239"/>
                <p:cNvSpPr>
                  <a:spLocks noChangeArrowheads="1"/>
                </p:cNvSpPr>
                <p:nvPr/>
              </p:nvSpPr>
              <p:spPr bwMode="auto">
                <a:xfrm>
                  <a:off x="1382051" y="6136033"/>
                  <a:ext cx="1633537" cy="391696"/>
                </a:xfrm>
                <a:prstGeom prst="roundRect">
                  <a:avLst>
                    <a:gd name="adj" fmla="val 16667"/>
                  </a:avLst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>
                    <a:defRPr/>
                  </a:pPr>
                  <a:endParaRPr lang="ja-JP" altLang="en-US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1578" name="直線コネクタ 237"/>
                <p:cNvCxnSpPr>
                  <a:cxnSpLocks noChangeShapeType="1"/>
                </p:cNvCxnSpPr>
                <p:nvPr/>
              </p:nvCxnSpPr>
              <p:spPr bwMode="auto">
                <a:xfrm>
                  <a:off x="1464601" y="6292712"/>
                  <a:ext cx="336550" cy="3175"/>
                </a:xfrm>
                <a:prstGeom prst="line">
                  <a:avLst/>
                </a:prstGeom>
                <a:grpFill/>
                <a:ln w="38100" algn="ctr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</p:cxnSp>
            <p:sp>
              <p:nvSpPr>
                <p:cNvPr id="21579" name="テキスト ボックス 238"/>
                <p:cNvSpPr txBox="1">
                  <a:spLocks noChangeArrowheads="1"/>
                </p:cNvSpPr>
                <p:nvPr/>
              </p:nvSpPr>
              <p:spPr bwMode="auto">
                <a:xfrm>
                  <a:off x="1877350" y="6136033"/>
                  <a:ext cx="1981199" cy="411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dirty="0">
                      <a:solidFill>
                        <a:srgbClr val="C00000"/>
                      </a:solidFill>
                    </a:rPr>
                    <a:t>Protected Link</a:t>
                  </a:r>
                  <a:endParaRPr lang="ja-JP" altLang="en-US" sz="200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1518" name="テキスト ボックス 231"/>
              <p:cNvSpPr txBox="1">
                <a:spLocks noChangeArrowheads="1"/>
              </p:cNvSpPr>
              <p:nvPr/>
            </p:nvSpPr>
            <p:spPr bwMode="auto">
              <a:xfrm>
                <a:off x="5822950" y="2973388"/>
                <a:ext cx="2382838" cy="3704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bg1"/>
                    </a:solidFill>
                  </a:rPr>
                  <a:t>Proposed Approach</a:t>
                </a:r>
                <a:endParaRPr lang="ja-JP" altLang="en-US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229" name="Slide Number Placeholder 8"/>
          <p:cNvSpPr>
            <a:spLocks/>
          </p:cNvSpPr>
          <p:nvPr/>
        </p:nvSpPr>
        <p:spPr bwMode="auto">
          <a:xfrm>
            <a:off x="8382000" y="64008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C471E0E0-74C1-4C4F-B2EE-8112BF1C8441}" type="slidenum">
              <a:rPr lang="ja-JP" altLang="en-US"/>
              <a:pPr/>
              <a:t>15</a:t>
            </a:fld>
            <a:endParaRPr lang="ja-JP" altLang="en-US"/>
          </a:p>
        </p:txBody>
      </p:sp>
      <p:sp>
        <p:nvSpPr>
          <p:cNvPr id="52230" name="Rectangle 79"/>
          <p:cNvSpPr>
            <a:spLocks noChangeArrowheads="1"/>
          </p:cNvSpPr>
          <p:nvPr/>
        </p:nvSpPr>
        <p:spPr bwMode="auto">
          <a:xfrm>
            <a:off x="304800" y="5053013"/>
            <a:ext cx="876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ja-JP" sz="2000" dirty="0">
                <a:latin typeface="Calibri" pitchFamily="34" charset="0"/>
              </a:rPr>
              <a:t>The key idea is the establishment of a </a:t>
            </a:r>
            <a:r>
              <a:rPr lang="en-US" altLang="ja-JP" sz="2000" u="sng" dirty="0">
                <a:solidFill>
                  <a:srgbClr val="C00000"/>
                </a:solidFill>
                <a:latin typeface="Calibri" pitchFamily="34" charset="0"/>
              </a:rPr>
              <a:t>SPECIAL NODE</a:t>
            </a:r>
            <a:r>
              <a:rPr lang="en-US" altLang="ja-JP" sz="2000" dirty="0">
                <a:latin typeface="Calibri" pitchFamily="34" charset="0"/>
              </a:rPr>
              <a:t>;  i.e.  </a:t>
            </a:r>
            <a:r>
              <a:rPr lang="en-US" altLang="ja-JP" sz="2000" dirty="0"/>
              <a:t>Node with</a:t>
            </a:r>
            <a:endParaRPr lang="en-US" altLang="ja-JP" sz="2000" dirty="0">
              <a:latin typeface="Calibri" pitchFamily="34" charset="0"/>
            </a:endParaRPr>
          </a:p>
          <a:p>
            <a:pPr>
              <a:buFont typeface="Calibri" pitchFamily="34" charset="0"/>
              <a:buAutoNum type="arabicParenR"/>
            </a:pPr>
            <a:r>
              <a:rPr lang="en-US" altLang="ja-JP" sz="2000" dirty="0">
                <a:latin typeface="Calibri" pitchFamily="34" charset="0"/>
              </a:rPr>
              <a:t>High Traffic</a:t>
            </a:r>
            <a:r>
              <a:rPr lang="en-US" altLang="ja-JP" sz="2000" i="1" dirty="0">
                <a:latin typeface="Calibri" pitchFamily="34" charset="0"/>
              </a:rPr>
              <a:t>  </a:t>
            </a:r>
            <a:r>
              <a:rPr lang="en-US" altLang="ja-JP" sz="2000" dirty="0">
                <a:latin typeface="Calibri" pitchFamily="34" charset="0"/>
              </a:rPr>
              <a:t>Volume</a:t>
            </a:r>
            <a:r>
              <a:rPr lang="en-US" altLang="ja-JP" sz="2000" i="1" dirty="0">
                <a:latin typeface="Calibri" pitchFamily="34" charset="0"/>
              </a:rPr>
              <a:t> - </a:t>
            </a:r>
            <a:r>
              <a:rPr lang="en-US" altLang="ja-JP" sz="2000" dirty="0">
                <a:solidFill>
                  <a:srgbClr val="C00000"/>
                </a:solidFill>
                <a:latin typeface="Calibri" pitchFamily="34" charset="0"/>
              </a:rPr>
              <a:t>LOAD ORDER METHOD</a:t>
            </a:r>
          </a:p>
          <a:p>
            <a:pPr>
              <a:buFont typeface="Calibri" pitchFamily="34" charset="0"/>
              <a:buAutoNum type="arabicParenR"/>
            </a:pPr>
            <a:r>
              <a:rPr lang="en-US" altLang="ja-JP" sz="2000" dirty="0">
                <a:latin typeface="Calibri" pitchFamily="34" charset="0"/>
              </a:rPr>
              <a:t>High Node Degree – </a:t>
            </a:r>
            <a:r>
              <a:rPr lang="en-US" altLang="ja-JP" sz="2000" dirty="0">
                <a:solidFill>
                  <a:srgbClr val="C00000"/>
                </a:solidFill>
                <a:latin typeface="Calibri" pitchFamily="34" charset="0"/>
              </a:rPr>
              <a:t>DEGREE ORDER METHOD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タイトル 1"/>
          <p:cNvSpPr>
            <a:spLocks noGrp="1"/>
          </p:cNvSpPr>
          <p:nvPr>
            <p:ph type="title"/>
          </p:nvPr>
        </p:nvSpPr>
        <p:spPr>
          <a:xfrm>
            <a:off x="381000" y="0"/>
            <a:ext cx="8411308" cy="72019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sz="2600" smtClean="0"/>
              <a:t>EXAMPLE OF SPECIAL NODE FOR  LOAD ORDER &amp; DEGREE ORDER METHODS   (HLDA  NETWORK MODEL)</a:t>
            </a:r>
            <a:endParaRPr lang="ja-JP" altLang="en-US" sz="2600" smtClean="0"/>
          </a:p>
        </p:txBody>
      </p:sp>
      <p:grpSp>
        <p:nvGrpSpPr>
          <p:cNvPr id="2" name="グループ化 3"/>
          <p:cNvGrpSpPr>
            <a:grpSpLocks/>
          </p:cNvGrpSpPr>
          <p:nvPr/>
        </p:nvGrpSpPr>
        <p:grpSpPr bwMode="auto">
          <a:xfrm>
            <a:off x="457200" y="1295400"/>
            <a:ext cx="3727450" cy="3248025"/>
            <a:chOff x="2247900" y="1911350"/>
            <a:chExt cx="4537075" cy="3476625"/>
          </a:xfrm>
        </p:grpSpPr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4746384" y="3187472"/>
              <a:ext cx="313035" cy="278674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2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ja-JP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2412147" y="2684500"/>
              <a:ext cx="311102" cy="27697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200" b="1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ja-JP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55084" y="1923245"/>
              <a:ext cx="311103" cy="27697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200" b="1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ja-JP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5606263" y="2404127"/>
              <a:ext cx="313035" cy="276975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200" b="1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ja-JP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auto">
            <a:xfrm>
              <a:off x="4475859" y="5111001"/>
              <a:ext cx="313035" cy="27697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200" b="1">
                  <a:solidFill>
                    <a:schemeClr val="bg1"/>
                  </a:solidFill>
                  <a:cs typeface="Arial" pitchFamily="34" charset="0"/>
                </a:rPr>
                <a:t>7</a:t>
              </a:r>
              <a:endParaRPr lang="ja-JP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Oval 6"/>
            <p:cNvSpPr>
              <a:spLocks noChangeArrowheads="1"/>
            </p:cNvSpPr>
            <p:nvPr/>
          </p:nvSpPr>
          <p:spPr bwMode="auto">
            <a:xfrm>
              <a:off x="6473873" y="3938532"/>
              <a:ext cx="311102" cy="27867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200" b="1" dirty="0">
                  <a:solidFill>
                    <a:schemeClr val="bg1"/>
                  </a:solidFill>
                  <a:cs typeface="Arial" pitchFamily="34" charset="0"/>
                </a:rPr>
                <a:t>10</a:t>
              </a:r>
              <a:endParaRPr lang="ja-JP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Oval 6"/>
            <p:cNvSpPr>
              <a:spLocks noChangeArrowheads="1"/>
            </p:cNvSpPr>
            <p:nvPr/>
          </p:nvSpPr>
          <p:spPr bwMode="auto">
            <a:xfrm>
              <a:off x="5432355" y="4883304"/>
              <a:ext cx="313035" cy="27697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200" b="1">
                  <a:solidFill>
                    <a:schemeClr val="bg1"/>
                  </a:solidFill>
                  <a:cs typeface="Arial" pitchFamily="34" charset="0"/>
                </a:rPr>
                <a:t>11</a:t>
              </a:r>
              <a:endParaRPr lang="ja-JP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Oval 6"/>
            <p:cNvSpPr>
              <a:spLocks noChangeArrowheads="1"/>
            </p:cNvSpPr>
            <p:nvPr/>
          </p:nvSpPr>
          <p:spPr bwMode="auto">
            <a:xfrm>
              <a:off x="3513567" y="1911350"/>
              <a:ext cx="313035" cy="276975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200" b="1">
                  <a:solidFill>
                    <a:schemeClr val="bg1"/>
                  </a:solidFill>
                  <a:cs typeface="Arial" pitchFamily="34" charset="0"/>
                </a:rPr>
                <a:t>9</a:t>
              </a:r>
              <a:endParaRPr lang="ja-JP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2247900" y="4393926"/>
              <a:ext cx="313035" cy="278674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200" b="1">
                  <a:solidFill>
                    <a:schemeClr val="bg1"/>
                  </a:solidFill>
                  <a:cs typeface="Arial" pitchFamily="34" charset="0"/>
                </a:rPr>
                <a:t>8</a:t>
              </a:r>
              <a:endParaRPr lang="ja-JP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Oval 6"/>
            <p:cNvSpPr>
              <a:spLocks noChangeArrowheads="1"/>
            </p:cNvSpPr>
            <p:nvPr/>
          </p:nvSpPr>
          <p:spPr bwMode="auto">
            <a:xfrm>
              <a:off x="3474920" y="3540912"/>
              <a:ext cx="313035" cy="27867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200" b="1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ja-JP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3358982" y="5111001"/>
              <a:ext cx="313035" cy="27697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200" b="1">
                  <a:solidFill>
                    <a:schemeClr val="bg1"/>
                  </a:solidFill>
                  <a:cs typeface="Arial" pitchFamily="34" charset="0"/>
                </a:rPr>
                <a:t>6</a:t>
              </a:r>
              <a:endParaRPr lang="ja-JP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58" name="直線コネクタ 41"/>
            <p:cNvCxnSpPr>
              <a:cxnSpLocks noChangeShapeType="1"/>
              <a:stCxn id="0" idx="6"/>
              <a:endCxn id="0" idx="2"/>
            </p:cNvCxnSpPr>
            <p:nvPr/>
          </p:nvCxnSpPr>
          <p:spPr bwMode="auto">
            <a:xfrm flipV="1">
              <a:off x="5059419" y="2543464"/>
              <a:ext cx="546844" cy="781646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9" name="直線コネクタ 43"/>
            <p:cNvCxnSpPr>
              <a:cxnSpLocks noChangeShapeType="1"/>
              <a:stCxn id="0" idx="5"/>
              <a:endCxn id="0" idx="7"/>
            </p:cNvCxnSpPr>
            <p:nvPr/>
          </p:nvCxnSpPr>
          <p:spPr bwMode="auto">
            <a:xfrm rot="5400000">
              <a:off x="3258279" y="2679945"/>
              <a:ext cx="1011043" cy="2498484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0" name="直線コネクタ 47"/>
            <p:cNvCxnSpPr>
              <a:cxnSpLocks noChangeShapeType="1"/>
              <a:stCxn id="0" idx="5"/>
              <a:endCxn id="0" idx="2"/>
            </p:cNvCxnSpPr>
            <p:nvPr/>
          </p:nvCxnSpPr>
          <p:spPr bwMode="auto">
            <a:xfrm rot="16200000" flipH="1">
              <a:off x="5416356" y="3020352"/>
              <a:ext cx="654204" cy="1460830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1" name="直線コネクタ 49"/>
            <p:cNvCxnSpPr>
              <a:cxnSpLocks noChangeShapeType="1"/>
              <a:stCxn id="0" idx="4"/>
              <a:endCxn id="0" idx="2"/>
            </p:cNvCxnSpPr>
            <p:nvPr/>
          </p:nvCxnSpPr>
          <p:spPr bwMode="auto">
            <a:xfrm rot="16200000" flipH="1">
              <a:off x="4390231" y="3978816"/>
              <a:ext cx="1554795" cy="529454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2" name="直線コネクタ 51"/>
            <p:cNvCxnSpPr>
              <a:cxnSpLocks noChangeShapeType="1"/>
              <a:endCxn id="0" idx="2"/>
            </p:cNvCxnSpPr>
            <p:nvPr/>
          </p:nvCxnSpPr>
          <p:spPr bwMode="auto">
            <a:xfrm rot="5400000">
              <a:off x="3825056" y="4161130"/>
              <a:ext cx="1738312" cy="436703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3" name="直線コネクタ 53"/>
            <p:cNvCxnSpPr>
              <a:cxnSpLocks noChangeShapeType="1"/>
              <a:stCxn id="0" idx="2"/>
              <a:endCxn id="0" idx="6"/>
            </p:cNvCxnSpPr>
            <p:nvPr/>
          </p:nvCxnSpPr>
          <p:spPr bwMode="auto">
            <a:xfrm rot="10800000">
              <a:off x="2723249" y="2823837"/>
              <a:ext cx="2023134" cy="501272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4" name="直線コネクタ 55"/>
            <p:cNvCxnSpPr>
              <a:cxnSpLocks noChangeShapeType="1"/>
              <a:stCxn id="0" idx="1"/>
              <a:endCxn id="0" idx="6"/>
            </p:cNvCxnSpPr>
            <p:nvPr/>
          </p:nvCxnSpPr>
          <p:spPr bwMode="auto">
            <a:xfrm rot="16200000" flipV="1">
              <a:off x="2673036" y="4419462"/>
              <a:ext cx="620220" cy="844422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5" name="直線コネクタ 57"/>
            <p:cNvCxnSpPr>
              <a:cxnSpLocks noChangeShapeType="1"/>
              <a:stCxn id="0" idx="7"/>
              <a:endCxn id="0" idx="3"/>
            </p:cNvCxnSpPr>
            <p:nvPr/>
          </p:nvCxnSpPr>
          <p:spPr bwMode="auto">
            <a:xfrm rot="5400000" flipH="1" flipV="1">
              <a:off x="4188155" y="2977090"/>
              <a:ext cx="158029" cy="1051179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6" name="直線コネクタ 59"/>
            <p:cNvCxnSpPr>
              <a:cxnSpLocks noChangeShapeType="1"/>
              <a:stCxn id="0" idx="4"/>
              <a:endCxn id="0" idx="0"/>
            </p:cNvCxnSpPr>
            <p:nvPr/>
          </p:nvCxnSpPr>
          <p:spPr bwMode="auto">
            <a:xfrm rot="16200000" flipH="1">
              <a:off x="5566904" y="2876978"/>
              <a:ext cx="1257430" cy="865677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7" name="直線コネクタ 61"/>
            <p:cNvCxnSpPr>
              <a:cxnSpLocks noChangeShapeType="1"/>
              <a:stCxn id="0" idx="2"/>
              <a:endCxn id="0" idx="7"/>
            </p:cNvCxnSpPr>
            <p:nvPr/>
          </p:nvCxnSpPr>
          <p:spPr bwMode="auto">
            <a:xfrm rot="10800000" flipH="1" flipV="1">
              <a:off x="5606263" y="2543464"/>
              <a:ext cx="92751" cy="2378922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8" name="直線コネクタ 63"/>
            <p:cNvCxnSpPr>
              <a:cxnSpLocks noChangeShapeType="1"/>
              <a:stCxn id="0" idx="7"/>
              <a:endCxn id="0" idx="2"/>
            </p:cNvCxnSpPr>
            <p:nvPr/>
          </p:nvCxnSpPr>
          <p:spPr bwMode="auto">
            <a:xfrm rot="16200000" flipH="1">
              <a:off x="4002322" y="4775102"/>
              <a:ext cx="96856" cy="850218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9" name="直線コネクタ 65"/>
            <p:cNvCxnSpPr>
              <a:cxnSpLocks noChangeShapeType="1"/>
              <a:stCxn id="0" idx="7"/>
              <a:endCxn id="0" idx="2"/>
            </p:cNvCxnSpPr>
            <p:nvPr/>
          </p:nvCxnSpPr>
          <p:spPr bwMode="auto">
            <a:xfrm rot="5400000" flipH="1" flipV="1">
              <a:off x="4315796" y="2276632"/>
              <a:ext cx="356838" cy="3959314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0" name="直線コネクタ 67"/>
            <p:cNvCxnSpPr>
              <a:cxnSpLocks noChangeShapeType="1"/>
              <a:stCxn id="0" idx="6"/>
              <a:endCxn id="0" idx="2"/>
            </p:cNvCxnSpPr>
            <p:nvPr/>
          </p:nvCxnSpPr>
          <p:spPr bwMode="auto">
            <a:xfrm flipV="1">
              <a:off x="2723249" y="2543464"/>
              <a:ext cx="2883014" cy="280374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1" name="直線コネクタ 69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rot="10800000" flipH="1" flipV="1">
              <a:off x="4555084" y="2062582"/>
              <a:ext cx="347817" cy="1124890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2" name="直線コネクタ 71"/>
            <p:cNvCxnSpPr>
              <a:cxnSpLocks noChangeShapeType="1"/>
              <a:stCxn id="0" idx="2"/>
              <a:endCxn id="0" idx="7"/>
            </p:cNvCxnSpPr>
            <p:nvPr/>
          </p:nvCxnSpPr>
          <p:spPr bwMode="auto">
            <a:xfrm rot="10800000" flipV="1">
              <a:off x="3741580" y="2543464"/>
              <a:ext cx="1864683" cy="1038230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3" name="直線コネクタ 73"/>
            <p:cNvCxnSpPr>
              <a:cxnSpLocks noChangeShapeType="1"/>
              <a:stCxn id="0" idx="6"/>
              <a:endCxn id="0" idx="2"/>
            </p:cNvCxnSpPr>
            <p:nvPr/>
          </p:nvCxnSpPr>
          <p:spPr bwMode="auto">
            <a:xfrm>
              <a:off x="2560935" y="4531563"/>
              <a:ext cx="2871420" cy="489378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4" name="直線コネクタ 75"/>
            <p:cNvCxnSpPr>
              <a:cxnSpLocks noChangeShapeType="1"/>
              <a:stCxn id="0" idx="2"/>
              <a:endCxn id="0" idx="6"/>
            </p:cNvCxnSpPr>
            <p:nvPr/>
          </p:nvCxnSpPr>
          <p:spPr bwMode="auto">
            <a:xfrm rot="10800000">
              <a:off x="2560935" y="4531563"/>
              <a:ext cx="1914925" cy="717075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5" name="直線コネクタ 77"/>
            <p:cNvCxnSpPr>
              <a:cxnSpLocks noChangeShapeType="1"/>
              <a:stCxn id="0" idx="0"/>
              <a:endCxn id="0" idx="5"/>
            </p:cNvCxnSpPr>
            <p:nvPr/>
          </p:nvCxnSpPr>
          <p:spPr bwMode="auto">
            <a:xfrm rot="16200000" flipV="1">
              <a:off x="3822448" y="2107020"/>
              <a:ext cx="1038230" cy="1122674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6" name="直線コネクタ 79"/>
            <p:cNvCxnSpPr>
              <a:cxnSpLocks noChangeShapeType="1"/>
              <a:stCxn id="0" idx="4"/>
              <a:endCxn id="0" idx="7"/>
            </p:cNvCxnSpPr>
            <p:nvPr/>
          </p:nvCxnSpPr>
          <p:spPr bwMode="auto">
            <a:xfrm rot="5400000">
              <a:off x="1804029" y="3672004"/>
              <a:ext cx="1473233" cy="52173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7" name="直線コネクタ 81"/>
            <p:cNvCxnSpPr>
              <a:cxnSpLocks noChangeShapeType="1"/>
              <a:stCxn id="0" idx="6"/>
              <a:endCxn id="0" idx="4"/>
            </p:cNvCxnSpPr>
            <p:nvPr/>
          </p:nvCxnSpPr>
          <p:spPr bwMode="auto">
            <a:xfrm flipV="1">
              <a:off x="5745390" y="4217206"/>
              <a:ext cx="883068" cy="803735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8" name="直線コネクタ 83"/>
            <p:cNvCxnSpPr>
              <a:cxnSpLocks noChangeShapeType="1"/>
              <a:stCxn id="0" idx="0"/>
              <a:endCxn id="0" idx="2"/>
            </p:cNvCxnSpPr>
            <p:nvPr/>
          </p:nvCxnSpPr>
          <p:spPr bwMode="auto">
            <a:xfrm rot="5400000" flipH="1" flipV="1">
              <a:off x="5037525" y="3674653"/>
              <a:ext cx="1033132" cy="1839564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9" name="直線コネクタ 85"/>
            <p:cNvCxnSpPr>
              <a:cxnSpLocks noChangeShapeType="1"/>
              <a:stCxn id="0" idx="4"/>
              <a:endCxn id="0" idx="7"/>
            </p:cNvCxnSpPr>
            <p:nvPr/>
          </p:nvCxnSpPr>
          <p:spPr bwMode="auto">
            <a:xfrm rot="5400000">
              <a:off x="2765438" y="3568708"/>
              <a:ext cx="615121" cy="1116878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0" name="直線コネクタ 87"/>
            <p:cNvCxnSpPr>
              <a:cxnSpLocks noChangeShapeType="1"/>
              <a:stCxn id="0" idx="5"/>
              <a:endCxn id="0" idx="2"/>
            </p:cNvCxnSpPr>
            <p:nvPr/>
          </p:nvCxnSpPr>
          <p:spPr bwMode="auto">
            <a:xfrm rot="16200000" flipH="1">
              <a:off x="3998602" y="1602598"/>
              <a:ext cx="1155477" cy="3795066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1" name="直線コネクタ 89"/>
            <p:cNvCxnSpPr>
              <a:cxnSpLocks noChangeShapeType="1"/>
              <a:stCxn id="0" idx="6"/>
              <a:endCxn id="0" idx="1"/>
            </p:cNvCxnSpPr>
            <p:nvPr/>
          </p:nvCxnSpPr>
          <p:spPr bwMode="auto">
            <a:xfrm>
              <a:off x="4866187" y="2062582"/>
              <a:ext cx="786451" cy="382326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2" name="直線コネクタ 42"/>
            <p:cNvCxnSpPr>
              <a:cxnSpLocks noChangeShapeType="1"/>
              <a:stCxn id="0" idx="5"/>
              <a:endCxn id="0" idx="2"/>
            </p:cNvCxnSpPr>
            <p:nvPr/>
          </p:nvCxnSpPr>
          <p:spPr bwMode="auto">
            <a:xfrm rot="16200000" flipH="1">
              <a:off x="4496135" y="1433334"/>
              <a:ext cx="394221" cy="1826037"/>
            </a:xfrm>
            <a:prstGeom prst="line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aphicFrame>
        <p:nvGraphicFramePr>
          <p:cNvPr id="83" name="Chart 82"/>
          <p:cNvGraphicFramePr>
            <a:graphicFrameLocks/>
          </p:cNvGraphicFramePr>
          <p:nvPr/>
        </p:nvGraphicFramePr>
        <p:xfrm>
          <a:off x="4419600" y="1066800"/>
          <a:ext cx="4572000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4" name="Chart 83"/>
          <p:cNvGraphicFramePr>
            <a:graphicFrameLocks/>
          </p:cNvGraphicFramePr>
          <p:nvPr/>
        </p:nvGraphicFramePr>
        <p:xfrm>
          <a:off x="4419600" y="381000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Rectangle 44"/>
          <p:cNvSpPr/>
          <p:nvPr/>
        </p:nvSpPr>
        <p:spPr bwMode="auto">
          <a:xfrm>
            <a:off x="4724400" y="685800"/>
            <a:ext cx="3600601" cy="338554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chemeClr val="bg1"/>
                </a:solidFill>
                <a:cs typeface="Arial" pitchFamily="34" charset="0"/>
              </a:rPr>
              <a:t>2 METHODS OF DECIDING SPECIAL NODE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152400" y="4648200"/>
            <a:ext cx="3678571" cy="338554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>
                <a:solidFill>
                  <a:schemeClr val="bg1"/>
                </a:solidFill>
                <a:cs typeface="Arial" pitchFamily="34" charset="0"/>
              </a:rPr>
              <a:t>2 METHODS OF SELECTING SPECIAL NODE</a:t>
            </a:r>
          </a:p>
        </p:txBody>
      </p:sp>
      <p:sp>
        <p:nvSpPr>
          <p:cNvPr id="86" name="テキスト ボックス 78"/>
          <p:cNvSpPr txBox="1">
            <a:spLocks noChangeArrowheads="1"/>
          </p:cNvSpPr>
          <p:nvPr/>
        </p:nvSpPr>
        <p:spPr bwMode="auto">
          <a:xfrm>
            <a:off x="457200" y="685800"/>
            <a:ext cx="1361783" cy="30777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>
                <a:solidFill>
                  <a:schemeClr val="bg1"/>
                </a:solidFill>
                <a:cs typeface="Arial" pitchFamily="34" charset="0"/>
              </a:rPr>
              <a:t>Top K Nodes = 3</a:t>
            </a:r>
            <a:endParaRPr lang="ja-JP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0" name="Straight Arrow Connector 89"/>
          <p:cNvCxnSpPr>
            <a:stCxn id="0" idx="2"/>
            <a:endCxn id="0" idx="2"/>
          </p:cNvCxnSpPr>
          <p:nvPr/>
        </p:nvCxnSpPr>
        <p:spPr>
          <a:xfrm>
            <a:off x="1093788" y="993775"/>
            <a:ext cx="2122487" cy="89217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0" idx="2"/>
            <a:endCxn id="0" idx="0"/>
          </p:cNvCxnSpPr>
          <p:nvPr/>
        </p:nvCxnSpPr>
        <p:spPr>
          <a:xfrm flipH="1">
            <a:off x="585788" y="993775"/>
            <a:ext cx="508000" cy="262096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0" idx="1"/>
          </p:cNvCxnSpPr>
          <p:nvPr/>
        </p:nvCxnSpPr>
        <p:spPr>
          <a:xfrm>
            <a:off x="1066800" y="990600"/>
            <a:ext cx="1481138" cy="15351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0" y="5042118"/>
            <a:ext cx="4038600" cy="181588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  <a:defRPr/>
            </a:pPr>
            <a:r>
              <a:rPr lang="en-US" sz="1600" b="1" u="sng" dirty="0">
                <a:solidFill>
                  <a:schemeClr val="bg1"/>
                </a:solidFill>
              </a:rPr>
              <a:t>Top K method</a:t>
            </a:r>
            <a:r>
              <a:rPr lang="en-US" sz="1600" dirty="0">
                <a:solidFill>
                  <a:schemeClr val="bg1"/>
                </a:solidFill>
              </a:rPr>
              <a:t>:  Top-K influential nodes (i.e. most influential nodes).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1600" b="1" u="sng" dirty="0">
                <a:solidFill>
                  <a:schemeClr val="bg1"/>
                </a:solidFill>
              </a:rPr>
              <a:t>Swapping K method</a:t>
            </a:r>
            <a:r>
              <a:rPr lang="en-US" sz="1600" dirty="0">
                <a:solidFill>
                  <a:schemeClr val="bg1"/>
                </a:solidFill>
              </a:rPr>
              <a:t>: Takes into consideration the node position, when selecting from the  Top-K influential nodes </a:t>
            </a:r>
          </a:p>
          <a:p>
            <a:pPr lvl="1">
              <a:defRPr/>
            </a:pPr>
            <a:r>
              <a:rPr lang="en-US" altLang="ja-JP" sz="1600" dirty="0">
                <a:solidFill>
                  <a:schemeClr val="bg1"/>
                </a:solidFill>
              </a:rPr>
              <a:t>※A</a:t>
            </a:r>
            <a:r>
              <a:rPr lang="en-US" sz="1600" dirty="0">
                <a:solidFill>
                  <a:schemeClr val="bg1"/>
                </a:solidFill>
              </a:rPr>
              <a:t>void selecting Neighbor node as Special Node to that already chosen.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タイトル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0"/>
            <a:ext cx="7169150" cy="365760"/>
          </a:xfrm>
        </p:spPr>
      </p:pic>
      <p:sp>
        <p:nvSpPr>
          <p:cNvPr id="63492" name="正方形/長方形 39"/>
          <p:cNvSpPr>
            <a:spLocks noChangeArrowheads="1"/>
          </p:cNvSpPr>
          <p:nvPr/>
        </p:nvSpPr>
        <p:spPr bwMode="auto">
          <a:xfrm>
            <a:off x="141288" y="2762250"/>
            <a:ext cx="3384550" cy="3349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ja-JP" altLang="en-US"/>
          </a:p>
        </p:txBody>
      </p:sp>
      <p:sp>
        <p:nvSpPr>
          <p:cNvPr id="63512" name="Rectangle 71"/>
          <p:cNvSpPr>
            <a:spLocks noChangeArrowheads="1"/>
          </p:cNvSpPr>
          <p:nvPr/>
        </p:nvSpPr>
        <p:spPr bwMode="auto">
          <a:xfrm>
            <a:off x="287338" y="-111294"/>
            <a:ext cx="8528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RESEARCH APPROACH – ALGORITHM OVERVIEW</a:t>
            </a:r>
            <a:b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</a:br>
            <a:endParaRPr lang="en-US" altLang="ja-JP" sz="28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90772" y="1835150"/>
            <a:ext cx="6970541" cy="3943350"/>
            <a:chOff x="-373111" y="1905000"/>
            <a:chExt cx="7126336" cy="4806950"/>
          </a:xfrm>
        </p:grpSpPr>
        <p:sp>
          <p:nvSpPr>
            <p:cNvPr id="11" name="正方形/長方形 10"/>
            <p:cNvSpPr>
              <a:spLocks noChangeArrowheads="1"/>
            </p:cNvSpPr>
            <p:nvPr/>
          </p:nvSpPr>
          <p:spPr bwMode="auto">
            <a:xfrm>
              <a:off x="4276725" y="3805238"/>
              <a:ext cx="2146300" cy="4476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200" b="1">
                  <a:solidFill>
                    <a:schemeClr val="bg1"/>
                  </a:solidFill>
                </a:rPr>
                <a:t>Selection of Special Node</a:t>
              </a:r>
              <a:endParaRPr lang="en-US" altLang="ja-JP" sz="1200" b="1">
                <a:solidFill>
                  <a:schemeClr val="bg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-373111" y="2725259"/>
              <a:ext cx="7126336" cy="3986691"/>
              <a:chOff x="-373111" y="2725259"/>
              <a:chExt cx="7126336" cy="3986691"/>
            </a:xfrm>
          </p:grpSpPr>
          <p:cxnSp>
            <p:nvCxnSpPr>
              <p:cNvPr id="63493" name="直線矢印コネクタ 292"/>
              <p:cNvCxnSpPr>
                <a:cxnSpLocks noChangeShapeType="1"/>
                <a:stCxn id="85" idx="2"/>
                <a:endCxn id="20" idx="0"/>
              </p:cNvCxnSpPr>
              <p:nvPr/>
            </p:nvCxnSpPr>
            <p:spPr bwMode="auto">
              <a:xfrm rot="16200000" flipH="1">
                <a:off x="3900488" y="4872038"/>
                <a:ext cx="2933700" cy="508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" name="正方形/長方形 278"/>
              <p:cNvSpPr>
                <a:spLocks noChangeArrowheads="1"/>
              </p:cNvSpPr>
              <p:nvPr/>
            </p:nvSpPr>
            <p:spPr bwMode="auto">
              <a:xfrm>
                <a:off x="4295775" y="4552950"/>
                <a:ext cx="2116138" cy="62706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1200" b="1">
                    <a:solidFill>
                      <a:schemeClr val="bg1"/>
                    </a:solidFill>
                  </a:rPr>
                  <a:t>Special Nodes</a:t>
                </a:r>
                <a:br>
                  <a:rPr lang="en-US" sz="1200" b="1">
                    <a:solidFill>
                      <a:schemeClr val="bg1"/>
                    </a:solidFill>
                  </a:rPr>
                </a:br>
                <a:r>
                  <a:rPr lang="en-US" sz="1200" b="1">
                    <a:solidFill>
                      <a:schemeClr val="bg1"/>
                    </a:solidFill>
                  </a:rPr>
                  <a:t>Link protection arrangement</a:t>
                </a:r>
                <a:endParaRPr lang="ja-JP" altLang="en-US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正方形/長方形 256"/>
              <p:cNvSpPr>
                <a:spLocks noChangeArrowheads="1"/>
              </p:cNvSpPr>
              <p:nvPr/>
            </p:nvSpPr>
            <p:spPr bwMode="auto">
              <a:xfrm>
                <a:off x="4030663" y="6364288"/>
                <a:ext cx="2722562" cy="347662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ja-JP" sz="1400" b="1"/>
                  <a:t>Backup Topology</a:t>
                </a:r>
                <a:endParaRPr lang="ja-JP" altLang="en-US" sz="1400" b="1"/>
              </a:p>
            </p:txBody>
          </p:sp>
          <p:sp>
            <p:nvSpPr>
              <p:cNvPr id="63500" name="右矢印 86"/>
              <p:cNvSpPr>
                <a:spLocks noChangeArrowheads="1"/>
              </p:cNvSpPr>
              <p:nvPr/>
            </p:nvSpPr>
            <p:spPr bwMode="auto">
              <a:xfrm>
                <a:off x="3033713" y="4446588"/>
                <a:ext cx="1001712" cy="554037"/>
              </a:xfrm>
              <a:prstGeom prst="rightArrow">
                <a:avLst>
                  <a:gd name="adj1" fmla="val 50000"/>
                  <a:gd name="adj2" fmla="val 50022"/>
                </a:avLst>
              </a:prstGeom>
              <a:solidFill>
                <a:srgbClr val="00B05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ja-JP" altLang="en-US"/>
              </a:p>
            </p:txBody>
          </p:sp>
          <p:sp>
            <p:nvSpPr>
              <p:cNvPr id="63501" name="テキスト ボックス 100"/>
              <p:cNvSpPr txBox="1">
                <a:spLocks noChangeArrowheads="1"/>
              </p:cNvSpPr>
              <p:nvPr/>
            </p:nvSpPr>
            <p:spPr bwMode="auto">
              <a:xfrm>
                <a:off x="4038600" y="3505200"/>
                <a:ext cx="8318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/>
                  <a:t>STEP1</a:t>
                </a:r>
                <a:endParaRPr lang="ja-JP" altLang="en-US" sz="1600"/>
              </a:p>
            </p:txBody>
          </p:sp>
          <p:sp>
            <p:nvSpPr>
              <p:cNvPr id="63502" name="テキスト ボックス 101"/>
              <p:cNvSpPr txBox="1">
                <a:spLocks noChangeArrowheads="1"/>
              </p:cNvSpPr>
              <p:nvPr/>
            </p:nvSpPr>
            <p:spPr bwMode="auto">
              <a:xfrm>
                <a:off x="3962400" y="4267200"/>
                <a:ext cx="8318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/>
                  <a:t>STEP2</a:t>
                </a:r>
                <a:endParaRPr lang="ja-JP" altLang="en-US" sz="160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-373111" y="2725259"/>
                <a:ext cx="3611611" cy="3986691"/>
                <a:chOff x="-373111" y="2725259"/>
                <a:chExt cx="3611611" cy="3986691"/>
              </a:xfrm>
            </p:grpSpPr>
            <p:cxnSp>
              <p:nvCxnSpPr>
                <p:cNvPr id="63490" name="直線矢印コネクタ 130"/>
                <p:cNvCxnSpPr>
                  <a:cxnSpLocks noChangeShapeType="1"/>
                  <a:stCxn id="17" idx="2"/>
                  <a:endCxn id="16" idx="0"/>
                </p:cNvCxnSpPr>
                <p:nvPr/>
              </p:nvCxnSpPr>
              <p:spPr bwMode="auto">
                <a:xfrm>
                  <a:off x="1868488" y="3430588"/>
                  <a:ext cx="9525" cy="293370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4" name="正方形/長方形 278"/>
                <p:cNvSpPr>
                  <a:spLocks noChangeArrowheads="1"/>
                </p:cNvSpPr>
                <p:nvPr/>
              </p:nvSpPr>
              <p:spPr bwMode="auto">
                <a:xfrm>
                  <a:off x="804863" y="4037013"/>
                  <a:ext cx="2136775" cy="161290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 sz="1400">
                      <a:solidFill>
                        <a:schemeClr val="bg1"/>
                      </a:solidFill>
                    </a:rPr>
                    <a:t>All nodes will have </a:t>
                  </a:r>
                  <a:br>
                    <a:rPr lang="en-US" altLang="ja-JP" sz="1400">
                      <a:solidFill>
                        <a:schemeClr val="bg1"/>
                      </a:solidFill>
                    </a:rPr>
                  </a:br>
                  <a:r>
                    <a:rPr lang="en-US" altLang="ja-JP" sz="1400">
                      <a:solidFill>
                        <a:schemeClr val="bg1"/>
                      </a:solidFill>
                    </a:rPr>
                    <a:t>Link protection </a:t>
                  </a:r>
                </a:p>
                <a:p>
                  <a:pPr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 sz="1400">
                      <a:solidFill>
                        <a:schemeClr val="bg1"/>
                      </a:solidFill>
                    </a:rPr>
                    <a:t>arrangement</a:t>
                  </a:r>
                  <a:endParaRPr lang="ja-JP" alt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正方形/長方形 256"/>
                <p:cNvSpPr>
                  <a:spLocks noChangeArrowheads="1"/>
                </p:cNvSpPr>
                <p:nvPr/>
              </p:nvSpPr>
              <p:spPr bwMode="auto">
                <a:xfrm>
                  <a:off x="517525" y="6364288"/>
                  <a:ext cx="2720975" cy="347662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altLang="ja-JP" sz="1400" b="1"/>
                    <a:t>Backup Topology</a:t>
                  </a:r>
                  <a:endParaRPr lang="ja-JP" altLang="en-US" sz="1400" b="1"/>
                </a:p>
              </p:txBody>
            </p:sp>
            <p:sp>
              <p:nvSpPr>
                <p:cNvPr id="17" name="正方形/長方形 237"/>
                <p:cNvSpPr>
                  <a:spLocks noChangeArrowheads="1"/>
                </p:cNvSpPr>
                <p:nvPr/>
              </p:nvSpPr>
              <p:spPr bwMode="auto">
                <a:xfrm>
                  <a:off x="1238250" y="2825750"/>
                  <a:ext cx="1260475" cy="604838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sz="1400" b="1" dirty="0"/>
                    <a:t>Topology </a:t>
                  </a:r>
                </a:p>
                <a:p>
                  <a:pPr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sz="1400" b="1" dirty="0"/>
                    <a:t>information</a:t>
                  </a:r>
                  <a:endParaRPr lang="ja-JP" altLang="en-US" sz="1400" b="1"/>
                </a:p>
              </p:txBody>
            </p:sp>
            <p:sp>
              <p:nvSpPr>
                <p:cNvPr id="63503" name="テキスト ボックス 102"/>
                <p:cNvSpPr txBox="1">
                  <a:spLocks noChangeArrowheads="1"/>
                </p:cNvSpPr>
                <p:nvPr/>
              </p:nvSpPr>
              <p:spPr bwMode="auto">
                <a:xfrm>
                  <a:off x="-373111" y="2725259"/>
                  <a:ext cx="1320897" cy="794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dirty="0"/>
                    <a:t>Input </a:t>
                  </a:r>
                </a:p>
                <a:p>
                  <a:r>
                    <a:rPr lang="en-US" altLang="ja-JP" dirty="0"/>
                    <a:t>information</a:t>
                  </a:r>
                  <a:endParaRPr lang="ja-JP" altLang="en-US"/>
                </a:p>
              </p:txBody>
            </p:sp>
            <p:sp>
              <p:nvSpPr>
                <p:cNvPr id="63504" name="テキスト ボックス 103"/>
                <p:cNvSpPr txBox="1">
                  <a:spLocks noChangeArrowheads="1"/>
                </p:cNvSpPr>
                <p:nvPr/>
              </p:nvSpPr>
              <p:spPr bwMode="auto">
                <a:xfrm>
                  <a:off x="0" y="5848350"/>
                  <a:ext cx="2066566" cy="450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Output Information</a:t>
                  </a:r>
                  <a:endParaRPr lang="ja-JP" altLang="en-US"/>
                </a:p>
              </p:txBody>
            </p:sp>
            <p:sp>
              <p:nvSpPr>
                <p:cNvPr id="63505" name="フリーフォーム 104"/>
                <p:cNvSpPr>
                  <a:spLocks noChangeArrowheads="1"/>
                </p:cNvSpPr>
                <p:nvPr/>
              </p:nvSpPr>
              <p:spPr bwMode="auto">
                <a:xfrm>
                  <a:off x="795338" y="3321050"/>
                  <a:ext cx="412750" cy="198438"/>
                </a:xfrm>
                <a:custGeom>
                  <a:avLst/>
                  <a:gdLst>
                    <a:gd name="T0" fmla="*/ 0 w 546100"/>
                    <a:gd name="T1" fmla="*/ 2 h 256117"/>
                    <a:gd name="T2" fmla="*/ 2 w 546100"/>
                    <a:gd name="T3" fmla="*/ 2 h 256117"/>
                    <a:gd name="T4" fmla="*/ 2 w 546100"/>
                    <a:gd name="T5" fmla="*/ 2 h 256117"/>
                    <a:gd name="T6" fmla="*/ 2 w 546100"/>
                    <a:gd name="T7" fmla="*/ 2 h 2561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256117"/>
                    <a:gd name="T14" fmla="*/ 546100 w 546100"/>
                    <a:gd name="T15" fmla="*/ 256117 h 2561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256117">
                      <a:moveTo>
                        <a:pt x="0" y="38100"/>
                      </a:moveTo>
                      <a:cubicBezTo>
                        <a:pt x="123825" y="147108"/>
                        <a:pt x="247650" y="256117"/>
                        <a:pt x="304800" y="254000"/>
                      </a:cubicBezTo>
                      <a:cubicBezTo>
                        <a:pt x="361950" y="251883"/>
                        <a:pt x="302683" y="50800"/>
                        <a:pt x="342900" y="25400"/>
                      </a:cubicBezTo>
                      <a:cubicBezTo>
                        <a:pt x="383117" y="0"/>
                        <a:pt x="464608" y="50800"/>
                        <a:pt x="546100" y="101600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en-US"/>
                </a:p>
              </p:txBody>
            </p:sp>
            <p:sp>
              <p:nvSpPr>
                <p:cNvPr id="63506" name="フリーフォーム 105"/>
                <p:cNvSpPr>
                  <a:spLocks noChangeArrowheads="1"/>
                </p:cNvSpPr>
                <p:nvPr/>
              </p:nvSpPr>
              <p:spPr bwMode="auto">
                <a:xfrm>
                  <a:off x="287338" y="6124575"/>
                  <a:ext cx="392112" cy="217488"/>
                </a:xfrm>
                <a:custGeom>
                  <a:avLst/>
                  <a:gdLst>
                    <a:gd name="T0" fmla="*/ 0 w 520700"/>
                    <a:gd name="T1" fmla="*/ 0 h 279400"/>
                    <a:gd name="T2" fmla="*/ 2 w 520700"/>
                    <a:gd name="T3" fmla="*/ 2 h 279400"/>
                    <a:gd name="T4" fmla="*/ 2 w 520700"/>
                    <a:gd name="T5" fmla="*/ 2 h 279400"/>
                    <a:gd name="T6" fmla="*/ 2 w 520700"/>
                    <a:gd name="T7" fmla="*/ 2 h 2794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0700"/>
                    <a:gd name="T13" fmla="*/ 0 h 279400"/>
                    <a:gd name="T14" fmla="*/ 520700 w 520700"/>
                    <a:gd name="T15" fmla="*/ 279400 h 2794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0700" h="279400">
                      <a:moveTo>
                        <a:pt x="0" y="0"/>
                      </a:moveTo>
                      <a:cubicBezTo>
                        <a:pt x="68791" y="127000"/>
                        <a:pt x="137583" y="254000"/>
                        <a:pt x="177800" y="266700"/>
                      </a:cubicBezTo>
                      <a:cubicBezTo>
                        <a:pt x="218017" y="279400"/>
                        <a:pt x="184150" y="74083"/>
                        <a:pt x="241300" y="76200"/>
                      </a:cubicBezTo>
                      <a:cubicBezTo>
                        <a:pt x="298450" y="78317"/>
                        <a:pt x="409575" y="178858"/>
                        <a:pt x="520700" y="279400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正方形/長方形 278"/>
              <p:cNvSpPr>
                <a:spLocks noChangeArrowheads="1"/>
              </p:cNvSpPr>
              <p:nvPr/>
            </p:nvSpPr>
            <p:spPr bwMode="auto">
              <a:xfrm>
                <a:off x="4310063" y="5472113"/>
                <a:ext cx="2116137" cy="627062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1200" b="1">
                    <a:solidFill>
                      <a:schemeClr val="bg1"/>
                    </a:solidFill>
                  </a:rPr>
                  <a:t>Other nodes</a:t>
                </a:r>
                <a:br>
                  <a:rPr lang="en-US" sz="1200" b="1">
                    <a:solidFill>
                      <a:schemeClr val="bg1"/>
                    </a:solidFill>
                  </a:rPr>
                </a:br>
                <a:r>
                  <a:rPr lang="en-US" sz="1200" b="1">
                    <a:solidFill>
                      <a:schemeClr val="bg1"/>
                    </a:solidFill>
                  </a:rPr>
                  <a:t>Link protection arrangement</a:t>
                </a:r>
                <a:endParaRPr lang="ja-JP" altLang="en-US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3508" name="テキスト ボックス 101"/>
              <p:cNvSpPr txBox="1">
                <a:spLocks noChangeArrowheads="1"/>
              </p:cNvSpPr>
              <p:nvPr/>
            </p:nvSpPr>
            <p:spPr bwMode="auto">
              <a:xfrm>
                <a:off x="4030663" y="5133977"/>
                <a:ext cx="831850" cy="338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 dirty="0"/>
                  <a:t>STEP3</a:t>
                </a:r>
                <a:endParaRPr lang="ja-JP" altLang="en-US" sz="1600"/>
              </a:p>
            </p:txBody>
          </p:sp>
          <p:sp>
            <p:nvSpPr>
              <p:cNvPr id="85" name="正方形/長方形 237"/>
              <p:cNvSpPr>
                <a:spLocks noChangeArrowheads="1"/>
              </p:cNvSpPr>
              <p:nvPr/>
            </p:nvSpPr>
            <p:spPr bwMode="auto">
              <a:xfrm>
                <a:off x="4289425" y="2819400"/>
                <a:ext cx="2101850" cy="61118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ja-JP" sz="1400" b="1"/>
                  <a:t>Topology information</a:t>
                </a:r>
                <a:r>
                  <a:rPr lang="ja-JP" altLang="en-US" sz="1400" b="1"/>
                  <a:t>＋</a:t>
                </a:r>
                <a:endParaRPr lang="en-US" altLang="ja-JP" sz="1400" b="1"/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ja-JP" altLang="en-US" sz="1400" b="1"/>
                  <a:t> </a:t>
                </a:r>
                <a:r>
                  <a:rPr lang="en-US" altLang="ja-JP" sz="1400" b="1"/>
                  <a:t>Traffic Exchange</a:t>
                </a:r>
                <a:endParaRPr lang="ja-JP" altLang="en-US" sz="1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3510" name="テキスト ボックス 69"/>
              <p:cNvSpPr txBox="1">
                <a:spLocks noChangeArrowheads="1"/>
              </p:cNvSpPr>
              <p:nvPr/>
            </p:nvSpPr>
            <p:spPr bwMode="auto">
              <a:xfrm>
                <a:off x="3051175" y="3857625"/>
                <a:ext cx="1280255" cy="450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Subdivision</a:t>
                </a:r>
                <a:endParaRPr lang="ja-JP" altLang="en-US"/>
              </a:p>
            </p:txBody>
          </p:sp>
          <p:sp>
            <p:nvSpPr>
              <p:cNvPr id="63511" name="フリーフォーム 74"/>
              <p:cNvSpPr>
                <a:spLocks/>
              </p:cNvSpPr>
              <p:nvPr/>
            </p:nvSpPr>
            <p:spPr bwMode="auto">
              <a:xfrm>
                <a:off x="3298825" y="4238625"/>
                <a:ext cx="222250" cy="304800"/>
              </a:xfrm>
              <a:custGeom>
                <a:avLst/>
                <a:gdLst>
                  <a:gd name="T0" fmla="*/ 457 w 241299"/>
                  <a:gd name="T1" fmla="*/ 0 h 304800"/>
                  <a:gd name="T2" fmla="*/ 21 w 241299"/>
                  <a:gd name="T3" fmla="*/ 123825 h 304800"/>
                  <a:gd name="T4" fmla="*/ 585 w 241299"/>
                  <a:gd name="T5" fmla="*/ 104775 h 304800"/>
                  <a:gd name="T6" fmla="*/ 405 w 241299"/>
                  <a:gd name="T7" fmla="*/ 304800 h 3048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1299"/>
                  <a:gd name="T13" fmla="*/ 0 h 304800"/>
                  <a:gd name="T14" fmla="*/ 241299 w 241299"/>
                  <a:gd name="T15" fmla="*/ 304800 h 3048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1299" h="304800">
                    <a:moveTo>
                      <a:pt x="169862" y="0"/>
                    </a:moveTo>
                    <a:cubicBezTo>
                      <a:pt x="84931" y="53181"/>
                      <a:pt x="0" y="106363"/>
                      <a:pt x="7937" y="123825"/>
                    </a:cubicBezTo>
                    <a:cubicBezTo>
                      <a:pt x="15874" y="141287"/>
                      <a:pt x="193675" y="74613"/>
                      <a:pt x="217487" y="104775"/>
                    </a:cubicBezTo>
                    <a:cubicBezTo>
                      <a:pt x="241299" y="134937"/>
                      <a:pt x="196055" y="219868"/>
                      <a:pt x="150812" y="304800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</p:grpSp>
        <p:sp>
          <p:nvSpPr>
            <p:cNvPr id="75" name="テキスト ボックス 231"/>
            <p:cNvSpPr txBox="1">
              <a:spLocks noChangeArrowheads="1"/>
            </p:cNvSpPr>
            <p:nvPr/>
          </p:nvSpPr>
          <p:spPr bwMode="auto">
            <a:xfrm>
              <a:off x="762000" y="1905000"/>
              <a:ext cx="2214563" cy="3698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</a:rPr>
                <a:t>Existing Approach</a:t>
              </a:r>
              <a:endParaRPr lang="ja-JP" altLang="en-US" b="1">
                <a:solidFill>
                  <a:schemeClr val="bg1"/>
                </a:solidFill>
              </a:endParaRPr>
            </a:p>
          </p:txBody>
        </p:sp>
        <p:sp>
          <p:nvSpPr>
            <p:cNvPr id="77" name="テキスト ボックス 231"/>
            <p:cNvSpPr txBox="1">
              <a:spLocks noChangeArrowheads="1"/>
            </p:cNvSpPr>
            <p:nvPr/>
          </p:nvSpPr>
          <p:spPr bwMode="auto">
            <a:xfrm>
              <a:off x="4038600" y="1905000"/>
              <a:ext cx="2382838" cy="3698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Proposed Approach</a:t>
              </a:r>
              <a:endParaRPr lang="ja-JP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609600" y="685800"/>
            <a:ext cx="6400800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C00000"/>
                </a:solidFill>
              </a:rPr>
              <a:t>PROPOSED ALGORITHM STARTS BY</a:t>
            </a:r>
            <a:r>
              <a:rPr lang="en-US" dirty="0">
                <a:solidFill>
                  <a:srgbClr val="C00000"/>
                </a:solidFill>
              </a:rPr>
              <a:t>: </a:t>
            </a:r>
          </a:p>
          <a:p>
            <a:pPr>
              <a:buFont typeface="Franklin Gothic Medium" pitchFamily="34" charset="0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</a:rPr>
              <a:t> Choosing the Special Node  </a:t>
            </a:r>
          </a:p>
          <a:p>
            <a:pPr>
              <a:buFont typeface="Franklin Gothic Medium" pitchFamily="34" charset="0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</a:rPr>
              <a:t> Then maximize number of available links to the Special Node. </a:t>
            </a:r>
          </a:p>
        </p:txBody>
      </p:sp>
      <p:sp>
        <p:nvSpPr>
          <p:cNvPr id="63516" name="Slide Number Placeholder 8"/>
          <p:cNvSpPr>
            <a:spLocks/>
          </p:cNvSpPr>
          <p:nvPr/>
        </p:nvSpPr>
        <p:spPr bwMode="auto">
          <a:xfrm>
            <a:off x="8382000" y="64008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90917087-5890-4A9D-9A3A-67FEE9AB623C}" type="slidenum">
              <a:rPr lang="ja-JP" altLang="en-US"/>
              <a:pPr/>
              <a:t>17</a:t>
            </a:fld>
            <a:endParaRPr lang="ja-JP" alt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 txBox="1">
            <a:spLocks/>
          </p:cNvSpPr>
          <p:nvPr/>
        </p:nvSpPr>
        <p:spPr bwMode="auto">
          <a:xfrm>
            <a:off x="8458200" y="6308725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0FFCE00-7A93-4D59-A1E3-18C7318FD395}" type="slidenum">
              <a:rPr lang="en-US" b="1">
                <a:latin typeface="ＭＳ Ｐゴシック" pitchFamily="34" charset="-128"/>
                <a:ea typeface="ＭＳ Ｐゴシック" pitchFamily="34" charset="-128"/>
              </a:rPr>
              <a:pPr/>
              <a:t>18</a:t>
            </a:fld>
            <a:endParaRPr lang="en-US" b="1">
              <a:latin typeface="ＭＳ Ｐゴシック" pitchFamily="34" charset="-128"/>
              <a:ea typeface="ＭＳ Ｐゴシック" pitchFamily="34" charset="-128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066800" y="1569660"/>
            <a:ext cx="6958013" cy="4935914"/>
            <a:chOff x="2411760" y="1407238"/>
            <a:chExt cx="4904492" cy="3586278"/>
          </a:xfrm>
        </p:grpSpPr>
        <p:grpSp>
          <p:nvGrpSpPr>
            <p:cNvPr id="3" name="グループ化 45"/>
            <p:cNvGrpSpPr>
              <a:grpSpLocks/>
            </p:cNvGrpSpPr>
            <p:nvPr/>
          </p:nvGrpSpPr>
          <p:grpSpPr bwMode="auto">
            <a:xfrm>
              <a:off x="2916238" y="1773238"/>
              <a:ext cx="3694112" cy="2901950"/>
              <a:chOff x="457201" y="3328987"/>
              <a:chExt cx="3149600" cy="2332037"/>
            </a:xfrm>
          </p:grpSpPr>
          <p:sp>
            <p:nvSpPr>
              <p:cNvPr id="43025" name="Oval 6"/>
              <p:cNvSpPr>
                <a:spLocks noChangeArrowheads="1"/>
              </p:cNvSpPr>
              <p:nvPr/>
            </p:nvSpPr>
            <p:spPr bwMode="auto">
              <a:xfrm>
                <a:off x="457201" y="3994919"/>
                <a:ext cx="216560" cy="19901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7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26" name="Oval 6"/>
              <p:cNvSpPr>
                <a:spLocks noChangeArrowheads="1"/>
              </p:cNvSpPr>
              <p:nvPr/>
            </p:nvSpPr>
            <p:spPr bwMode="auto">
              <a:xfrm>
                <a:off x="1391118" y="4039570"/>
                <a:ext cx="215206" cy="197738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5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27" name="Oval 6"/>
              <p:cNvSpPr>
                <a:spLocks noChangeArrowheads="1"/>
              </p:cNvSpPr>
              <p:nvPr/>
            </p:nvSpPr>
            <p:spPr bwMode="auto">
              <a:xfrm>
                <a:off x="2279015" y="3328987"/>
                <a:ext cx="216560" cy="197739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6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28" name="Oval 6"/>
              <p:cNvSpPr>
                <a:spLocks noChangeArrowheads="1"/>
              </p:cNvSpPr>
              <p:nvPr/>
            </p:nvSpPr>
            <p:spPr bwMode="auto">
              <a:xfrm>
                <a:off x="3169620" y="3818868"/>
                <a:ext cx="213853" cy="197739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3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29" name="Oval 6"/>
              <p:cNvSpPr>
                <a:spLocks noChangeArrowheads="1"/>
              </p:cNvSpPr>
              <p:nvPr/>
            </p:nvSpPr>
            <p:spPr bwMode="auto">
              <a:xfrm>
                <a:off x="2724317" y="4395498"/>
                <a:ext cx="215207" cy="19901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2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0" name="Oval 6"/>
              <p:cNvSpPr>
                <a:spLocks noChangeArrowheads="1"/>
              </p:cNvSpPr>
              <p:nvPr/>
            </p:nvSpPr>
            <p:spPr bwMode="auto">
              <a:xfrm>
                <a:off x="3390241" y="5016780"/>
                <a:ext cx="216560" cy="19901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0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1" name="Oval 6"/>
              <p:cNvSpPr>
                <a:spLocks noChangeArrowheads="1"/>
              </p:cNvSpPr>
              <p:nvPr/>
            </p:nvSpPr>
            <p:spPr bwMode="auto">
              <a:xfrm>
                <a:off x="2235703" y="5463286"/>
                <a:ext cx="215206" cy="197738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10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2" name="Oval 6"/>
              <p:cNvSpPr>
                <a:spLocks noChangeArrowheads="1"/>
              </p:cNvSpPr>
              <p:nvPr/>
            </p:nvSpPr>
            <p:spPr bwMode="auto">
              <a:xfrm>
                <a:off x="2192391" y="4973405"/>
                <a:ext cx="215206" cy="197738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3" name="Oval 6"/>
              <p:cNvSpPr>
                <a:spLocks noChangeArrowheads="1"/>
              </p:cNvSpPr>
              <p:nvPr/>
            </p:nvSpPr>
            <p:spPr bwMode="auto">
              <a:xfrm>
                <a:off x="901150" y="5107357"/>
                <a:ext cx="216560" cy="197739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9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4" name="Oval 6"/>
              <p:cNvSpPr>
                <a:spLocks noChangeArrowheads="1"/>
              </p:cNvSpPr>
              <p:nvPr/>
            </p:nvSpPr>
            <p:spPr bwMode="auto">
              <a:xfrm>
                <a:off x="1212455" y="4484800"/>
                <a:ext cx="213853" cy="197739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8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5" name="Oval 6"/>
              <p:cNvSpPr>
                <a:spLocks noChangeArrowheads="1"/>
              </p:cNvSpPr>
              <p:nvPr/>
            </p:nvSpPr>
            <p:spPr bwMode="auto">
              <a:xfrm>
                <a:off x="1790401" y="4395498"/>
                <a:ext cx="215207" cy="19901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4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65610" name="直線コネクタ 4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162844" y="2907506"/>
                <a:ext cx="595313" cy="16383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11" name="直線コネクタ 42"/>
              <p:cNvCxnSpPr>
                <a:cxnSpLocks noChangeShapeType="1"/>
              </p:cNvCxnSpPr>
              <p:nvPr/>
            </p:nvCxnSpPr>
            <p:spPr bwMode="auto">
              <a:xfrm rot="5400000">
                <a:off x="1658144" y="3415506"/>
                <a:ext cx="569913" cy="736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12" name="直線コネクタ 44"/>
              <p:cNvCxnSpPr>
                <a:cxnSpLocks noChangeShapeType="1"/>
              </p:cNvCxnSpPr>
              <p:nvPr/>
            </p:nvCxnSpPr>
            <p:spPr bwMode="auto">
              <a:xfrm rot="10800000">
                <a:off x="673101" y="4095749"/>
                <a:ext cx="717550" cy="444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13" name="直線コネクタ 46"/>
              <p:cNvCxnSpPr>
                <a:cxnSpLocks noChangeShapeType="1"/>
              </p:cNvCxnSpPr>
              <p:nvPr/>
            </p:nvCxnSpPr>
            <p:spPr bwMode="auto">
              <a:xfrm rot="16200000" flipH="1">
                <a:off x="717551" y="4089399"/>
                <a:ext cx="419100" cy="571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14" name="直線コネクタ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330994" y="4428331"/>
                <a:ext cx="912813" cy="4445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15" name="直線コネクタ 5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77107" y="4791868"/>
                <a:ext cx="452438" cy="2349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16" name="直線コネクタ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310482" y="4325143"/>
                <a:ext cx="274638" cy="101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17" name="直線コネクタ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1567657" y="4169568"/>
                <a:ext cx="185738" cy="3238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18" name="直線コネクタ 56"/>
              <p:cNvCxnSpPr>
                <a:cxnSpLocks noChangeShapeType="1"/>
              </p:cNvCxnSpPr>
              <p:nvPr/>
            </p:nvCxnSpPr>
            <p:spPr bwMode="auto">
              <a:xfrm rot="10800000" flipV="1">
                <a:off x="1428751" y="4495799"/>
                <a:ext cx="361950" cy="889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19" name="直線コネクタ 58"/>
              <p:cNvCxnSpPr>
                <a:cxnSpLocks noChangeShapeType="1"/>
              </p:cNvCxnSpPr>
              <p:nvPr/>
            </p:nvCxnSpPr>
            <p:spPr bwMode="auto">
              <a:xfrm rot="16200000" flipH="1">
                <a:off x="1362076" y="4689473"/>
                <a:ext cx="908050" cy="838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20" name="直線コネクタ 60"/>
              <p:cNvCxnSpPr>
                <a:cxnSpLocks noChangeShapeType="1"/>
              </p:cNvCxnSpPr>
              <p:nvPr/>
            </p:nvCxnSpPr>
            <p:spPr bwMode="auto">
              <a:xfrm rot="16200000" flipV="1">
                <a:off x="2175669" y="5295106"/>
                <a:ext cx="290513" cy="444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21" name="直線コネクタ 62"/>
              <p:cNvCxnSpPr>
                <a:cxnSpLocks noChangeShapeType="1"/>
              </p:cNvCxnSpPr>
              <p:nvPr/>
            </p:nvCxnSpPr>
            <p:spPr bwMode="auto">
              <a:xfrm rot="16200000" flipV="1">
                <a:off x="1932782" y="4607718"/>
                <a:ext cx="407988" cy="3238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22" name="直線コネクタ 64"/>
              <p:cNvCxnSpPr>
                <a:cxnSpLocks noChangeShapeType="1"/>
              </p:cNvCxnSpPr>
              <p:nvPr/>
            </p:nvCxnSpPr>
            <p:spPr bwMode="auto">
              <a:xfrm>
                <a:off x="2006601" y="4495799"/>
                <a:ext cx="71755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23" name="直線コネクタ 66"/>
              <p:cNvCxnSpPr>
                <a:cxnSpLocks noChangeShapeType="1"/>
              </p:cNvCxnSpPr>
              <p:nvPr/>
            </p:nvCxnSpPr>
            <p:spPr bwMode="auto">
              <a:xfrm rot="16200000" flipV="1">
                <a:off x="2199482" y="3763168"/>
                <a:ext cx="896938" cy="3683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24" name="直線コネクタ 68"/>
              <p:cNvCxnSpPr>
                <a:cxnSpLocks noChangeShapeType="1"/>
              </p:cNvCxnSpPr>
              <p:nvPr/>
            </p:nvCxnSpPr>
            <p:spPr bwMode="auto">
              <a:xfrm>
                <a:off x="2495551" y="3428999"/>
                <a:ext cx="673100" cy="4889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25" name="直線コネクタ 70"/>
              <p:cNvCxnSpPr>
                <a:cxnSpLocks noChangeShapeType="1"/>
              </p:cNvCxnSpPr>
              <p:nvPr/>
            </p:nvCxnSpPr>
            <p:spPr bwMode="auto">
              <a:xfrm rot="10800000" flipV="1">
                <a:off x="1606551" y="3917949"/>
                <a:ext cx="156210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26" name="直線コネクタ 72"/>
              <p:cNvCxnSpPr>
                <a:cxnSpLocks noChangeShapeType="1"/>
              </p:cNvCxnSpPr>
              <p:nvPr/>
            </p:nvCxnSpPr>
            <p:spPr bwMode="auto">
              <a:xfrm rot="5400000">
                <a:off x="2836069" y="4060031"/>
                <a:ext cx="436563" cy="2921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27" name="直線コネクタ 74"/>
              <p:cNvCxnSpPr>
                <a:cxnSpLocks noChangeShapeType="1"/>
              </p:cNvCxnSpPr>
              <p:nvPr/>
            </p:nvCxnSpPr>
            <p:spPr bwMode="auto">
              <a:xfrm rot="16200000" flipH="1">
                <a:off x="2886869" y="4406106"/>
                <a:ext cx="1001713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28" name="直線コネクタ 76"/>
              <p:cNvCxnSpPr>
                <a:cxnSpLocks noChangeShapeType="1"/>
              </p:cNvCxnSpPr>
              <p:nvPr/>
            </p:nvCxnSpPr>
            <p:spPr bwMode="auto">
              <a:xfrm rot="10800000">
                <a:off x="2908301" y="4565649"/>
                <a:ext cx="482600" cy="5524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29" name="直線コネクタ 78"/>
              <p:cNvCxnSpPr>
                <a:cxnSpLocks noChangeShapeType="1"/>
              </p:cNvCxnSpPr>
              <p:nvPr/>
            </p:nvCxnSpPr>
            <p:spPr bwMode="auto">
              <a:xfrm>
                <a:off x="2406651" y="5073649"/>
                <a:ext cx="1016000" cy="1143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30" name="直線コネクタ 8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323307" y="4541043"/>
                <a:ext cx="407988" cy="457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31" name="直線コネクタ 82"/>
              <p:cNvCxnSpPr>
                <a:cxnSpLocks noChangeShapeType="1"/>
              </p:cNvCxnSpPr>
              <p:nvPr/>
            </p:nvCxnSpPr>
            <p:spPr bwMode="auto">
              <a:xfrm flipV="1">
                <a:off x="2451101" y="5187949"/>
                <a:ext cx="971550" cy="3746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32" name="直線コネクタ 84"/>
              <p:cNvCxnSpPr>
                <a:cxnSpLocks noChangeShapeType="1"/>
              </p:cNvCxnSpPr>
              <p:nvPr/>
            </p:nvCxnSpPr>
            <p:spPr bwMode="auto">
              <a:xfrm rot="10800000">
                <a:off x="1085851" y="5276849"/>
                <a:ext cx="1149350" cy="2857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33" name="直線コネクタ 86"/>
              <p:cNvCxnSpPr>
                <a:cxnSpLocks noChangeShapeType="1"/>
              </p:cNvCxnSpPr>
              <p:nvPr/>
            </p:nvCxnSpPr>
            <p:spPr bwMode="auto">
              <a:xfrm flipV="1">
                <a:off x="1117601" y="5073649"/>
                <a:ext cx="1073150" cy="133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634" name="直線コネクタ 88"/>
              <p:cNvCxnSpPr>
                <a:cxnSpLocks noChangeShapeType="1"/>
              </p:cNvCxnSpPr>
              <p:nvPr/>
            </p:nvCxnSpPr>
            <p:spPr bwMode="auto">
              <a:xfrm rot="10800000" flipV="1">
                <a:off x="1117601" y="3917949"/>
                <a:ext cx="2051050" cy="12890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3014" name="テキスト ボックス 78"/>
            <p:cNvSpPr txBox="1">
              <a:spLocks noChangeArrowheads="1"/>
            </p:cNvSpPr>
            <p:nvPr/>
          </p:nvSpPr>
          <p:spPr bwMode="auto">
            <a:xfrm>
              <a:off x="6654959" y="3921146"/>
              <a:ext cx="661293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VIENNA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15" name="テキスト ボックス 78"/>
            <p:cNvSpPr txBox="1">
              <a:spLocks noChangeArrowheads="1"/>
            </p:cNvSpPr>
            <p:nvPr/>
          </p:nvSpPr>
          <p:spPr bwMode="auto">
            <a:xfrm>
              <a:off x="5827712" y="3067456"/>
              <a:ext cx="694336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PRAGUE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16" name="テキスト ボックス 78"/>
            <p:cNvSpPr txBox="1">
              <a:spLocks noChangeArrowheads="1"/>
            </p:cNvSpPr>
            <p:nvPr/>
          </p:nvSpPr>
          <p:spPr bwMode="auto">
            <a:xfrm>
              <a:off x="6386402" y="2426106"/>
              <a:ext cx="611572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BERLIN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17" name="テキスト ボックス 78"/>
            <p:cNvSpPr txBox="1">
              <a:spLocks noChangeArrowheads="1"/>
            </p:cNvSpPr>
            <p:nvPr/>
          </p:nvSpPr>
          <p:spPr bwMode="auto">
            <a:xfrm>
              <a:off x="5204752" y="3699659"/>
              <a:ext cx="637563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>
                  <a:solidFill>
                    <a:srgbClr val="FFFFFF"/>
                  </a:solidFill>
                  <a:cs typeface="Arial" pitchFamily="34" charset="0"/>
                </a:rPr>
                <a:t>ZURICH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18" name="テキスト ボックス 78"/>
            <p:cNvSpPr txBox="1">
              <a:spLocks noChangeArrowheads="1"/>
            </p:cNvSpPr>
            <p:nvPr/>
          </p:nvSpPr>
          <p:spPr bwMode="auto">
            <a:xfrm>
              <a:off x="4860033" y="4725144"/>
              <a:ext cx="590102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MILAN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19" name="テキスト ボックス 78"/>
            <p:cNvSpPr txBox="1">
              <a:spLocks noChangeArrowheads="1"/>
            </p:cNvSpPr>
            <p:nvPr/>
          </p:nvSpPr>
          <p:spPr bwMode="auto">
            <a:xfrm>
              <a:off x="2987824" y="4221088"/>
              <a:ext cx="515791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/>
                <a:t>PARIS</a:t>
              </a:r>
            </a:p>
          </p:txBody>
        </p:sp>
        <p:sp>
          <p:nvSpPr>
            <p:cNvPr id="43020" name="テキスト ボックス 78"/>
            <p:cNvSpPr txBox="1">
              <a:spLocks noChangeArrowheads="1"/>
            </p:cNvSpPr>
            <p:nvPr/>
          </p:nvSpPr>
          <p:spPr bwMode="auto">
            <a:xfrm>
              <a:off x="4696264" y="1407238"/>
              <a:ext cx="1087540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>
                  <a:solidFill>
                    <a:srgbClr val="FFFFFF"/>
                  </a:solidFill>
                  <a:cs typeface="Arial" pitchFamily="34" charset="0"/>
                </a:rPr>
                <a:t>COPENHAGEN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21" name="テキスト ボックス 78"/>
            <p:cNvSpPr txBox="1">
              <a:spLocks noChangeArrowheads="1"/>
            </p:cNvSpPr>
            <p:nvPr/>
          </p:nvSpPr>
          <p:spPr bwMode="auto">
            <a:xfrm>
              <a:off x="3696768" y="2382839"/>
              <a:ext cx="1036734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>
                  <a:solidFill>
                    <a:srgbClr val="FFFFFF"/>
                  </a:solidFill>
                  <a:cs typeface="Arial" pitchFamily="34" charset="0"/>
                </a:rPr>
                <a:t>AMSTERDAM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22" name="テキスト ボックス 78"/>
            <p:cNvSpPr txBox="1">
              <a:spLocks noChangeArrowheads="1"/>
            </p:cNvSpPr>
            <p:nvPr/>
          </p:nvSpPr>
          <p:spPr bwMode="auto">
            <a:xfrm>
              <a:off x="4399283" y="2758298"/>
              <a:ext cx="1113712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>
                  <a:solidFill>
                    <a:srgbClr val="FFFFFF"/>
                  </a:solidFill>
                  <a:cs typeface="Arial" pitchFamily="34" charset="0"/>
                </a:rPr>
                <a:t>LUXEMBOURG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23" name="テキスト ボックス 78"/>
            <p:cNvSpPr txBox="1">
              <a:spLocks noChangeArrowheads="1"/>
            </p:cNvSpPr>
            <p:nvPr/>
          </p:nvSpPr>
          <p:spPr bwMode="auto">
            <a:xfrm>
              <a:off x="2411760" y="2348880"/>
              <a:ext cx="733028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LONDON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24" name="テキスト ボックス 78"/>
            <p:cNvSpPr txBox="1">
              <a:spLocks noChangeArrowheads="1"/>
            </p:cNvSpPr>
            <p:nvPr/>
          </p:nvSpPr>
          <p:spPr bwMode="auto">
            <a:xfrm>
              <a:off x="2987824" y="3348038"/>
              <a:ext cx="798027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>
                  <a:solidFill>
                    <a:srgbClr val="FFFFFF"/>
                  </a:solidFill>
                  <a:cs typeface="Arial" pitchFamily="34" charset="0"/>
                </a:rPr>
                <a:t>BRUSSELS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52400" y="0"/>
            <a:ext cx="8763000" cy="156966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COST 239 – Actual European Network Model </a:t>
            </a:r>
            <a:r>
              <a:rPr lang="en-US" sz="2000" dirty="0"/>
              <a:t>(i.e. 11 nodes, 50 links)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Evaluation involves q</a:t>
            </a:r>
            <a:r>
              <a:rPr lang="en-US" altLang="ja-JP" sz="2400" dirty="0"/>
              <a:t>uantitative measure of the link load after a link failure</a:t>
            </a:r>
            <a:endParaRPr lang="en-US" altLang="ja-JP" sz="2400" dirty="0">
              <a:cs typeface="HGｺﾞｼｯｸE" pitchFamily="49" charset="-128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0"/>
            <a:ext cx="8077199" cy="169277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/>
              <a:t>COST 266 – Actual European Network Model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/>
              <a:t>(i.e. 26 nodes, 100 links)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/>
              <a:t>The Evaluation involves q</a:t>
            </a:r>
            <a:r>
              <a:rPr lang="en-US" altLang="ja-JP" sz="2600" dirty="0"/>
              <a:t>uantitative measure of the link load after a link failure</a:t>
            </a:r>
            <a:endParaRPr lang="en-US" sz="2600" dirty="0"/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2" cstate="print"/>
          <a:srcRect l="30666" t="11440" r="29506" b="23964"/>
          <a:stretch>
            <a:fillRect/>
          </a:stretch>
        </p:blipFill>
        <p:spPr bwMode="auto">
          <a:xfrm>
            <a:off x="295421" y="1752600"/>
            <a:ext cx="846757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457200"/>
          </a:xfrm>
        </p:spPr>
        <p:txBody>
          <a:bodyPr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sz="4000" dirty="0" smtClean="0">
                <a:solidFill>
                  <a:schemeClr val="tx2"/>
                </a:solidFill>
              </a:rPr>
              <a:t>PRESENTATION OUTLINE</a:t>
            </a:r>
            <a:endParaRPr sz="400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18435" name="Slide Number Placeholder 8"/>
          <p:cNvSpPr>
            <a:spLocks/>
          </p:cNvSpPr>
          <p:nvPr/>
        </p:nvSpPr>
        <p:spPr bwMode="auto">
          <a:xfrm>
            <a:off x="8382000" y="64008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3FA86534-4334-4D50-8794-D399F8DA7A1A}" type="slidenum">
              <a:rPr lang="ja-JP" altLang="en-US"/>
              <a:pPr/>
              <a:t>2</a:t>
            </a:fld>
            <a:endParaRPr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304800" y="762000"/>
            <a:ext cx="8534400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altLang="ja-JP" sz="2300" dirty="0"/>
              <a:t>BACKGROUND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altLang="ja-JP" sz="2300" dirty="0"/>
              <a:t>OBJECTIVES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altLang="ja-JP" sz="2300" dirty="0"/>
              <a:t>PRESENT TWO CONGESTION AVOIDANCE METHODS:</a:t>
            </a:r>
          </a:p>
          <a:p>
            <a:pPr marL="974725" lvl="1" indent="-457200">
              <a:defRPr/>
            </a:pPr>
            <a:r>
              <a:rPr lang="en-US" altLang="ja-JP" sz="2000" b="1" dirty="0"/>
              <a:t>(1)  </a:t>
            </a:r>
            <a:r>
              <a:rPr lang="en-US" altLang="ja-JP" sz="2000" b="1" u="sng" dirty="0" smtClean="0"/>
              <a:t>For </a:t>
            </a:r>
            <a:r>
              <a:rPr lang="en-US" altLang="ja-JP" sz="2000" b="1" u="sng" dirty="0"/>
              <a:t>Unplanned </a:t>
            </a:r>
            <a:r>
              <a:rPr lang="en-US" altLang="ja-JP" sz="2000" b="1" u="sng" dirty="0" smtClean="0"/>
              <a:t>Failures </a:t>
            </a:r>
            <a:endParaRPr lang="en-US" altLang="ja-JP" sz="2000" b="1" u="sng" dirty="0"/>
          </a:p>
          <a:p>
            <a:pPr marL="1319213" lvl="2" indent="-457200">
              <a:buFont typeface="Wingdings" pitchFamily="2" charset="2"/>
              <a:buChar char="q"/>
              <a:defRPr/>
            </a:pPr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</a:rPr>
              <a:t>A New Backup Topology Design Method for Congestion Avoidance in IP Fast Reroute</a:t>
            </a:r>
          </a:p>
          <a:p>
            <a:pPr marL="1319213" lvl="2" indent="-457200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FF0000"/>
                </a:solidFill>
              </a:rPr>
              <a:t>International Journal of Networks and Communications 2012, Vol.2, No.5, pp. 123-131, September 2012</a:t>
            </a:r>
          </a:p>
          <a:p>
            <a:pPr marL="974725" lvl="1" indent="-457200">
              <a:defRPr/>
            </a:pPr>
            <a:r>
              <a:rPr lang="en-US" altLang="ja-JP" sz="2000" b="1" dirty="0"/>
              <a:t>(2)  </a:t>
            </a:r>
            <a:r>
              <a:rPr lang="en-US" altLang="ja-JP" sz="2000" b="1" u="sng" dirty="0" smtClean="0"/>
              <a:t>For </a:t>
            </a:r>
            <a:r>
              <a:rPr lang="en-US" altLang="ja-JP" sz="2000" b="1" u="sng" dirty="0"/>
              <a:t>Planned </a:t>
            </a:r>
            <a:r>
              <a:rPr lang="en-US" altLang="ja-JP" sz="2000" b="1" u="sng" dirty="0" smtClean="0"/>
              <a:t>Failures </a:t>
            </a:r>
            <a:endParaRPr lang="en-US" altLang="ja-JP" sz="2000" b="1" u="sng" dirty="0"/>
          </a:p>
          <a:p>
            <a:pPr marL="1319213" lvl="2" indent="-457200">
              <a:buFont typeface="Wingdings" pitchFamily="2" charset="2"/>
              <a:buChar char="q"/>
              <a:defRPr/>
            </a:pPr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</a:rPr>
              <a:t>A Method to Avoid Congestion during Transient Link Cost Update in IP Networks</a:t>
            </a:r>
            <a:endParaRPr lang="en-US" altLang="ja-JP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1208088" lvl="2" indent="-457200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FF0000"/>
                </a:solidFill>
              </a:rPr>
              <a:t>Plans to Submit for publication to the IEICE Transaction on Communications, Japan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altLang="ja-JP" sz="2300" dirty="0" smtClean="0"/>
              <a:t>SUMMARY</a:t>
            </a:r>
            <a:endParaRPr lang="en-US" altLang="ja-JP" sz="2300" dirty="0"/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altLang="ja-JP" sz="2300" dirty="0"/>
              <a:t>ACKNOWLEDGEMENTS</a:t>
            </a:r>
          </a:p>
          <a:p>
            <a:pPr marL="971550" lvl="1" indent="-514350">
              <a:defRPr/>
            </a:pPr>
            <a:endParaRPr lang="en-US" altLang="ja-JP" sz="25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1019908" y="71438"/>
            <a:ext cx="7772400" cy="4985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dirty="0" smtClean="0">
                <a:solidFill>
                  <a:srgbClr val="002060"/>
                </a:solidFill>
              </a:rPr>
              <a:t>PERFORMANCE EVALUATION</a:t>
            </a:r>
            <a:endParaRPr lang="ja-JP" altLang="en-US" sz="3600" smtClean="0">
              <a:solidFill>
                <a:srgbClr val="002060"/>
              </a:solidFill>
            </a:endParaRPr>
          </a:p>
        </p:txBody>
      </p:sp>
      <p:sp>
        <p:nvSpPr>
          <p:cNvPr id="67587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13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ja-JP" sz="2400" b="1" dirty="0" smtClean="0">
                <a:solidFill>
                  <a:srgbClr val="C00000"/>
                </a:solidFill>
              </a:rPr>
              <a:t>Evaluation Method</a:t>
            </a:r>
            <a:endParaRPr lang="en-US" altLang="ja-JP" sz="24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2060"/>
                </a:solidFill>
              </a:rPr>
              <a:t>Quantitative evaluation of the link load after a link failure</a:t>
            </a:r>
            <a:endParaRPr lang="en-US" altLang="ja-JP" sz="2400" dirty="0" smtClean="0">
              <a:solidFill>
                <a:srgbClr val="002060"/>
              </a:solidFill>
              <a:cs typeface="HGｺﾞｼｯｸE" pitchFamily="49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ja-JP" sz="2400" b="1" dirty="0" smtClean="0">
                <a:solidFill>
                  <a:srgbClr val="C00000"/>
                </a:solidFill>
              </a:rPr>
              <a:t>Evaluated :  Proposed Algorithm vs. Existing Algorithm</a:t>
            </a:r>
            <a:endParaRPr lang="en-US" altLang="ja-JP" sz="24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ja-JP" sz="2400" b="1" u="sng" dirty="0" smtClean="0">
                <a:solidFill>
                  <a:srgbClr val="002060"/>
                </a:solidFill>
              </a:rPr>
              <a:t>Proposed</a:t>
            </a:r>
            <a:r>
              <a:rPr lang="en-US" altLang="ja-JP" sz="2400" dirty="0" smtClean="0">
                <a:solidFill>
                  <a:srgbClr val="002060"/>
                </a:solidFill>
              </a:rPr>
              <a:t> :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(Load Order Method and Degree Order Method)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b="1" u="sng" dirty="0" smtClean="0">
                <a:solidFill>
                  <a:srgbClr val="002060"/>
                </a:solidFill>
              </a:rPr>
              <a:t>Conventional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 : Existing Method with no Special Node (K = 0)</a:t>
            </a:r>
            <a:endParaRPr lang="en-US" altLang="ja-JP" sz="2400" b="1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altLang="ja-JP" sz="2400" b="1" dirty="0" smtClean="0">
                <a:solidFill>
                  <a:srgbClr val="C00000"/>
                </a:solidFill>
              </a:rPr>
              <a:t>Evaluation Index</a:t>
            </a:r>
            <a:endParaRPr lang="en-US" altLang="ja-JP" sz="24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ja-JP" sz="2400" b="1" u="sng" dirty="0" smtClean="0">
                <a:solidFill>
                  <a:srgbClr val="002060"/>
                </a:solidFill>
              </a:rPr>
              <a:t>Link load</a:t>
            </a:r>
            <a:r>
              <a:rPr lang="en-US" altLang="ja-JP" sz="2400" dirty="0" smtClean="0">
                <a:solidFill>
                  <a:srgbClr val="002060"/>
                </a:solidFill>
              </a:rPr>
              <a:t>: total amount of traffic received in the link</a:t>
            </a:r>
          </a:p>
          <a:p>
            <a:pPr>
              <a:buFont typeface="Wingdings" pitchFamily="2" charset="2"/>
              <a:buChar char="q"/>
            </a:pPr>
            <a:r>
              <a:rPr lang="en-US" altLang="ja-JP" sz="2400" b="1" dirty="0" smtClean="0">
                <a:solidFill>
                  <a:srgbClr val="C00000"/>
                </a:solidFill>
              </a:rPr>
              <a:t>Evaluation Criteria</a:t>
            </a:r>
            <a:endParaRPr lang="en-US" altLang="ja-JP" sz="24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Actual European Network Model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en-US" altLang="ja-JP" dirty="0" smtClean="0">
                <a:solidFill>
                  <a:srgbClr val="002060"/>
                </a:solidFill>
              </a:rPr>
              <a:t>COST 239 (Smaller Network)</a:t>
            </a:r>
          </a:p>
          <a:p>
            <a:pPr lvl="2">
              <a:buFont typeface="Wingdings" pitchFamily="2" charset="2"/>
              <a:buChar char="v"/>
            </a:pPr>
            <a:r>
              <a:rPr lang="en-US" altLang="ja-JP" dirty="0" smtClean="0">
                <a:solidFill>
                  <a:srgbClr val="002060"/>
                </a:solidFill>
              </a:rPr>
              <a:t>COST 266 (Larger Network)</a:t>
            </a:r>
            <a:endParaRPr lang="en-US" altLang="ja-JP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2060"/>
                </a:solidFill>
              </a:rPr>
              <a:t>Traffic Model: Gravity model according to the population </a:t>
            </a:r>
          </a:p>
          <a:p>
            <a:pPr lvl="1">
              <a:buFontTx/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         distribution</a:t>
            </a:r>
          </a:p>
          <a:p>
            <a:pPr lvl="1">
              <a:buFontTx/>
              <a:buNone/>
            </a:pPr>
            <a:endParaRPr lang="en-US" altLang="ja-JP" sz="2400" dirty="0" smtClean="0"/>
          </a:p>
        </p:txBody>
      </p:sp>
      <p:sp>
        <p:nvSpPr>
          <p:cNvPr id="67588" name="Slide Number Placeholder 8"/>
          <p:cNvSpPr>
            <a:spLocks/>
          </p:cNvSpPr>
          <p:nvPr/>
        </p:nvSpPr>
        <p:spPr bwMode="auto">
          <a:xfrm>
            <a:off x="8229600" y="62484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3FE1C192-0E87-4F88-89F8-D5B06250D85F}" type="slidenum">
              <a:rPr lang="ja-JP" altLang="en-US"/>
              <a:pPr/>
              <a:t>20</a:t>
            </a:fld>
            <a:endParaRPr lang="ja-JP" alt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8"/>
          <p:cNvSpPr txBox="1">
            <a:spLocks noChangeArrowheads="1"/>
          </p:cNvSpPr>
          <p:nvPr/>
        </p:nvSpPr>
        <p:spPr bwMode="auto">
          <a:xfrm>
            <a:off x="381000" y="1066800"/>
            <a:ext cx="4114800" cy="64611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</a:rPr>
              <a:t>Top K Method – For unplanned</a:t>
            </a:r>
          </a:p>
          <a:p>
            <a:r>
              <a:rPr lang="en-US" altLang="ja-JP" b="1">
                <a:solidFill>
                  <a:schemeClr val="bg1"/>
                </a:solidFill>
              </a:rPr>
              <a:t>failure able to Avoid Congestion </a:t>
            </a:r>
          </a:p>
        </p:txBody>
      </p:sp>
      <p:sp>
        <p:nvSpPr>
          <p:cNvPr id="68612" name="TextBox 8"/>
          <p:cNvSpPr txBox="1">
            <a:spLocks noChangeArrowheads="1"/>
          </p:cNvSpPr>
          <p:nvPr/>
        </p:nvSpPr>
        <p:spPr bwMode="auto">
          <a:xfrm>
            <a:off x="4953000" y="1066582"/>
            <a:ext cx="3962400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</a:rPr>
              <a:t>Swapping K Method – For unplanned failure able to Avoid Congestion </a:t>
            </a:r>
          </a:p>
        </p:txBody>
      </p:sp>
      <p:sp>
        <p:nvSpPr>
          <p:cNvPr id="68613" name="Slide Number Placeholder 8"/>
          <p:cNvSpPr>
            <a:spLocks/>
          </p:cNvSpPr>
          <p:nvPr/>
        </p:nvSpPr>
        <p:spPr bwMode="auto">
          <a:xfrm>
            <a:off x="8229600" y="62484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038A8977-47F0-444A-9DAC-08761B743DB2}" type="slidenum">
              <a:rPr lang="ja-JP" altLang="en-US"/>
              <a:pPr/>
              <a:t>21</a:t>
            </a:fld>
            <a:endParaRPr lang="ja-JP" altLang="en-US"/>
          </a:p>
        </p:txBody>
      </p:sp>
      <p:grpSp>
        <p:nvGrpSpPr>
          <p:cNvPr id="34" name="Group 33"/>
          <p:cNvGrpSpPr/>
          <p:nvPr/>
        </p:nvGrpSpPr>
        <p:grpSpPr>
          <a:xfrm>
            <a:off x="0" y="1752600"/>
            <a:ext cx="8991600" cy="4724400"/>
            <a:chOff x="0" y="2133600"/>
            <a:chExt cx="8991600" cy="4724400"/>
          </a:xfrm>
        </p:grpSpPr>
        <p:grpSp>
          <p:nvGrpSpPr>
            <p:cNvPr id="2" name="Group 25"/>
            <p:cNvGrpSpPr>
              <a:grpSpLocks/>
            </p:cNvGrpSpPr>
            <p:nvPr/>
          </p:nvGrpSpPr>
          <p:grpSpPr bwMode="auto">
            <a:xfrm>
              <a:off x="0" y="2133600"/>
              <a:ext cx="8991600" cy="4724400"/>
              <a:chOff x="0" y="2133600"/>
              <a:chExt cx="8991600" cy="4724400"/>
            </a:xfrm>
          </p:grpSpPr>
          <p:grpSp>
            <p:nvGrpSpPr>
              <p:cNvPr id="3" name="Group 25"/>
              <p:cNvGrpSpPr>
                <a:grpSpLocks/>
              </p:cNvGrpSpPr>
              <p:nvPr/>
            </p:nvGrpSpPr>
            <p:grpSpPr bwMode="auto">
              <a:xfrm>
                <a:off x="228600" y="2133600"/>
                <a:ext cx="8763000" cy="4724400"/>
                <a:chOff x="228600" y="2133600"/>
                <a:chExt cx="8763000" cy="4723796"/>
              </a:xfrm>
            </p:grpSpPr>
            <p:grpSp>
              <p:nvGrpSpPr>
                <p:cNvPr id="4" name="Group 24"/>
                <p:cNvGrpSpPr>
                  <a:grpSpLocks/>
                </p:cNvGrpSpPr>
                <p:nvPr/>
              </p:nvGrpSpPr>
              <p:grpSpPr bwMode="auto">
                <a:xfrm>
                  <a:off x="228600" y="2133600"/>
                  <a:ext cx="8763000" cy="3733800"/>
                  <a:chOff x="228600" y="2133600"/>
                  <a:chExt cx="8763000" cy="3733800"/>
                </a:xfrm>
              </p:grpSpPr>
              <p:pic>
                <p:nvPicPr>
                  <p:cNvPr id="68630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28600" y="2133600"/>
                    <a:ext cx="4343400" cy="3657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863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4724400" y="2133600"/>
                    <a:ext cx="4267200" cy="3733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2209800" y="4343118"/>
                    <a:ext cx="304800" cy="304761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990600" y="2819312"/>
                    <a:ext cx="304800" cy="304761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6705600" y="4419308"/>
                    <a:ext cx="304800" cy="304761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5486400" y="2819312"/>
                    <a:ext cx="304800" cy="304761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2743200" y="3885976"/>
                    <a:ext cx="304800" cy="304761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6096000" y="3428835"/>
                    <a:ext cx="304800" cy="304761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2285999" y="5933589"/>
                  <a:ext cx="2819400" cy="923807"/>
                  <a:chOff x="2104768" y="5933589"/>
                  <a:chExt cx="2514600" cy="923807"/>
                </a:xfrm>
              </p:grpSpPr>
              <p:sp>
                <p:nvSpPr>
                  <p:cNvPr id="17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4769" y="5933589"/>
                    <a:ext cx="2514600" cy="923807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 dirty="0">
                        <a:solidFill>
                          <a:srgbClr val="C00000"/>
                        </a:solidFill>
                      </a:rPr>
                      <a:t>    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Conventional Method</a:t>
                    </a:r>
                  </a:p>
                  <a:p>
                    <a:pPr>
                      <a:defRPr/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    Load Order Method</a:t>
                    </a:r>
                  </a:p>
                  <a:p>
                    <a:pPr>
                      <a:defRPr/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    Degree Order Method</a:t>
                    </a: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 bwMode="auto">
                  <a:xfrm>
                    <a:off x="2172731" y="6324064"/>
                    <a:ext cx="151499" cy="152381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2172731" y="6019303"/>
                    <a:ext cx="151499" cy="152381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 bwMode="auto">
                  <a:xfrm>
                    <a:off x="2172731" y="6552635"/>
                    <a:ext cx="151499" cy="152381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6638" name="角丸四角形吹き出し 58"/>
              <p:cNvSpPr>
                <a:spLocks noChangeArrowheads="1"/>
              </p:cNvSpPr>
              <p:nvPr/>
            </p:nvSpPr>
            <p:spPr bwMode="auto">
              <a:xfrm>
                <a:off x="5334000" y="5943600"/>
                <a:ext cx="2438400" cy="685800"/>
              </a:xfrm>
              <a:prstGeom prst="wedgeRoundRectCallout">
                <a:avLst>
                  <a:gd name="adj1" fmla="val -32117"/>
                  <a:gd name="adj2" fmla="val -246453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cs typeface="Arial" pitchFamily="34" charset="0"/>
                  </a:rPr>
                  <a:t>CONGESTION FREE;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ja-JP" sz="2000" b="1" dirty="0">
                    <a:solidFill>
                      <a:schemeClr val="bg1"/>
                    </a:solidFill>
                    <a:cs typeface="Arial" pitchFamily="34" charset="0"/>
                  </a:rPr>
                  <a:t>NORMAL CONDITION</a:t>
                </a:r>
                <a:endParaRPr lang="ja-JP" altLang="en-US" sz="2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639" name="角丸四角形吹き出し 58"/>
              <p:cNvSpPr>
                <a:spLocks noChangeArrowheads="1"/>
              </p:cNvSpPr>
              <p:nvPr/>
            </p:nvSpPr>
            <p:spPr bwMode="auto">
              <a:xfrm>
                <a:off x="0" y="5791200"/>
                <a:ext cx="2286000" cy="457200"/>
              </a:xfrm>
              <a:prstGeom prst="wedgeRoundRectCallout">
                <a:avLst>
                  <a:gd name="adj1" fmla="val -1305"/>
                  <a:gd name="adj2" fmla="val -161866"/>
                  <a:gd name="adj3" fmla="val 16667"/>
                </a:avLst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1600" b="1">
                    <a:solidFill>
                      <a:schemeClr val="bg1"/>
                    </a:solidFill>
                    <a:cs typeface="Arial" pitchFamily="34" charset="0"/>
                  </a:rPr>
                  <a:t>CONVENTIONAL METHOD</a:t>
                </a:r>
                <a:endParaRPr lang="ja-JP" altLang="en-US" sz="16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914400" y="4495800"/>
              <a:ext cx="35052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34000" y="4572000"/>
              <a:ext cx="35052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eft Brace 25"/>
            <p:cNvSpPr/>
            <p:nvPr/>
          </p:nvSpPr>
          <p:spPr>
            <a:xfrm flipH="1">
              <a:off x="990600" y="2971800"/>
              <a:ext cx="46038" cy="1524000"/>
            </a:xfrm>
            <a:prstGeom prst="leftBrac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>
                <a:cs typeface="Arial" pitchFamily="34" charset="0"/>
              </a:endParaRPr>
            </a:p>
          </p:txBody>
        </p:sp>
        <p:sp>
          <p:nvSpPr>
            <p:cNvPr id="29" name="角丸四角形吹き出し 58"/>
            <p:cNvSpPr>
              <a:spLocks noChangeArrowheads="1"/>
            </p:cNvSpPr>
            <p:nvPr/>
          </p:nvSpPr>
          <p:spPr bwMode="auto">
            <a:xfrm>
              <a:off x="1676400" y="2667000"/>
              <a:ext cx="1600200" cy="330200"/>
            </a:xfrm>
            <a:prstGeom prst="wedgeRoundRectCallout">
              <a:avLst>
                <a:gd name="adj1" fmla="val -87763"/>
                <a:gd name="adj2" fmla="val 264228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 b="1">
                  <a:solidFill>
                    <a:srgbClr val="FF0000"/>
                  </a:solidFill>
                  <a:cs typeface="Arial" pitchFamily="34" charset="0"/>
                </a:rPr>
                <a:t>75%  Load Reduction</a:t>
              </a:r>
              <a:endParaRPr lang="ja-JP" altLang="en-US" sz="1400" b="1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0" name="Left Brace 29"/>
            <p:cNvSpPr/>
            <p:nvPr/>
          </p:nvSpPr>
          <p:spPr>
            <a:xfrm flipH="1">
              <a:off x="5410200" y="2971800"/>
              <a:ext cx="46038" cy="1524000"/>
            </a:xfrm>
            <a:prstGeom prst="leftBrac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>
                <a:cs typeface="Arial" pitchFamily="34" charset="0"/>
              </a:endParaRPr>
            </a:p>
          </p:txBody>
        </p:sp>
        <p:sp>
          <p:nvSpPr>
            <p:cNvPr id="31" name="角丸四角形吹き出し 58"/>
            <p:cNvSpPr>
              <a:spLocks noChangeArrowheads="1"/>
            </p:cNvSpPr>
            <p:nvPr/>
          </p:nvSpPr>
          <p:spPr bwMode="auto">
            <a:xfrm>
              <a:off x="6096000" y="2667000"/>
              <a:ext cx="1600200" cy="330200"/>
            </a:xfrm>
            <a:prstGeom prst="wedgeRoundRectCallout">
              <a:avLst>
                <a:gd name="adj1" fmla="val -87763"/>
                <a:gd name="adj2" fmla="val 264228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 b="1">
                  <a:solidFill>
                    <a:srgbClr val="FF0000"/>
                  </a:solidFill>
                  <a:cs typeface="Arial" pitchFamily="34" charset="0"/>
                </a:rPr>
                <a:t>75% Load Reduction</a:t>
              </a:r>
              <a:endParaRPr lang="ja-JP" altLang="en-US" sz="1400" b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98938" y="166688"/>
            <a:ext cx="8686800" cy="7858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900" dirty="0" smtClean="0">
                <a:solidFill>
                  <a:srgbClr val="002060"/>
                </a:solidFill>
              </a:rPr>
              <a:t>RESEARCH RESULTS - LINK LOAD FOR COST 239 MODEL</a:t>
            </a:r>
            <a:br>
              <a:rPr sz="2900" dirty="0" smtClean="0">
                <a:solidFill>
                  <a:srgbClr val="002060"/>
                </a:solidFill>
              </a:rPr>
            </a:br>
            <a:r>
              <a:rPr sz="2900" dirty="0" smtClean="0">
                <a:solidFill>
                  <a:srgbClr val="002060"/>
                </a:solidFill>
              </a:rPr>
              <a:t> (</a:t>
            </a:r>
            <a:r>
              <a:rPr lang="en-US" sz="2900" dirty="0" smtClean="0">
                <a:solidFill>
                  <a:srgbClr val="002060"/>
                </a:solidFill>
              </a:rPr>
              <a:t>with </a:t>
            </a:r>
            <a:r>
              <a:rPr sz="2900" dirty="0" smtClean="0">
                <a:solidFill>
                  <a:srgbClr val="002060"/>
                </a:solidFill>
              </a:rPr>
              <a:t>3 Backup Topologies )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Box 8"/>
          <p:cNvSpPr txBox="1">
            <a:spLocks noChangeArrowheads="1"/>
          </p:cNvSpPr>
          <p:nvPr/>
        </p:nvSpPr>
        <p:spPr bwMode="auto">
          <a:xfrm>
            <a:off x="297603" y="838200"/>
            <a:ext cx="3436197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</a:rPr>
              <a:t>Top K Method –For unplanned</a:t>
            </a:r>
          </a:p>
          <a:p>
            <a:r>
              <a:rPr lang="en-US" altLang="ja-JP" b="1">
                <a:solidFill>
                  <a:schemeClr val="bg1"/>
                </a:solidFill>
              </a:rPr>
              <a:t>failure able to Reduce Congestion</a:t>
            </a:r>
            <a:r>
              <a:rPr lang="en-US" altLang="ja-JP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9636" name="TextBox 10"/>
          <p:cNvSpPr txBox="1">
            <a:spLocks noChangeArrowheads="1"/>
          </p:cNvSpPr>
          <p:nvPr/>
        </p:nvSpPr>
        <p:spPr bwMode="auto">
          <a:xfrm>
            <a:off x="4641003" y="838200"/>
            <a:ext cx="3716658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</a:rPr>
              <a:t>Swapping K Method – For unplanned</a:t>
            </a:r>
          </a:p>
          <a:p>
            <a:r>
              <a:rPr lang="en-US" altLang="ja-JP" b="1">
                <a:solidFill>
                  <a:schemeClr val="bg1"/>
                </a:solidFill>
              </a:rPr>
              <a:t>failure able to Avoid Congestion </a:t>
            </a:r>
          </a:p>
        </p:txBody>
      </p:sp>
      <p:sp>
        <p:nvSpPr>
          <p:cNvPr id="69638" name="Slide Number Placeholder 8"/>
          <p:cNvSpPr>
            <a:spLocks/>
          </p:cNvSpPr>
          <p:nvPr/>
        </p:nvSpPr>
        <p:spPr bwMode="auto">
          <a:xfrm>
            <a:off x="8229600" y="62484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3BD7420A-E5A4-4D49-A93F-7FEFA5D64015}" type="slidenum">
              <a:rPr lang="ja-JP" altLang="en-US"/>
              <a:pPr/>
              <a:t>22</a:t>
            </a:fld>
            <a:endParaRPr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14400" y="3352800"/>
            <a:ext cx="3505200" cy="0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98938" y="166688"/>
            <a:ext cx="8686800" cy="7858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>
                <a:solidFill>
                  <a:srgbClr val="002060"/>
                </a:solidFill>
              </a:rPr>
              <a:t>RESULTS AND DISCUSSION-LINK LOAD  FOR COST 266 MODEL</a:t>
            </a:r>
            <a:br>
              <a:rPr sz="2400" dirty="0" smtClean="0">
                <a:solidFill>
                  <a:srgbClr val="002060"/>
                </a:solidFill>
              </a:rPr>
            </a:br>
            <a:r>
              <a:rPr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smtClean="0">
                <a:solidFill>
                  <a:srgbClr val="002060"/>
                </a:solidFill>
              </a:rPr>
              <a:t>with </a:t>
            </a:r>
            <a:r>
              <a:rPr sz="2400" dirty="0" smtClean="0">
                <a:solidFill>
                  <a:srgbClr val="002060"/>
                </a:solidFill>
              </a:rPr>
              <a:t>4 Backup Topologies )</a:t>
            </a:r>
            <a:br>
              <a:rPr sz="2400" dirty="0" smtClean="0">
                <a:solidFill>
                  <a:srgbClr val="002060"/>
                </a:solidFill>
              </a:rPr>
            </a:br>
            <a:r>
              <a:rPr sz="2400" dirty="0" smtClean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0" y="1524000"/>
            <a:ext cx="8991600" cy="5105400"/>
            <a:chOff x="0" y="1524000"/>
            <a:chExt cx="8991600" cy="5105400"/>
          </a:xfrm>
        </p:grpSpPr>
        <p:grpSp>
          <p:nvGrpSpPr>
            <p:cNvPr id="36" name="Group 35"/>
            <p:cNvGrpSpPr/>
            <p:nvPr/>
          </p:nvGrpSpPr>
          <p:grpSpPr>
            <a:xfrm>
              <a:off x="0" y="1524000"/>
              <a:ext cx="8991600" cy="5105400"/>
              <a:chOff x="0" y="1752600"/>
              <a:chExt cx="8991600" cy="5105400"/>
            </a:xfrm>
          </p:grpSpPr>
          <p:grpSp>
            <p:nvGrpSpPr>
              <p:cNvPr id="2" name="Group 23"/>
              <p:cNvGrpSpPr>
                <a:grpSpLocks/>
              </p:cNvGrpSpPr>
              <p:nvPr/>
            </p:nvGrpSpPr>
            <p:grpSpPr bwMode="auto">
              <a:xfrm>
                <a:off x="304800" y="1752600"/>
                <a:ext cx="8686800" cy="5105400"/>
                <a:chOff x="304800" y="1752600"/>
                <a:chExt cx="8686800" cy="5104797"/>
              </a:xfrm>
            </p:grpSpPr>
            <p:pic>
              <p:nvPicPr>
                <p:cNvPr id="69648" name="Picture 6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04800" y="1752600"/>
                  <a:ext cx="4267200" cy="396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649" name="Picture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724400" y="1752600"/>
                  <a:ext cx="4267200" cy="381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Oval 11"/>
                <p:cNvSpPr/>
                <p:nvPr/>
              </p:nvSpPr>
              <p:spPr bwMode="auto">
                <a:xfrm>
                  <a:off x="1066800" y="2438319"/>
                  <a:ext cx="304800" cy="304764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91436" tIns="45718" rIns="91436" bIns="45718" anchor="ctr"/>
                <a:lstStyle/>
                <a:p>
                  <a:pPr algn="ctr" defTabSz="912813">
                    <a:defRPr/>
                  </a:pPr>
                  <a:endParaRPr lang="en-US" altLang="ja-JP" sz="23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50595"/>
                      </a:outerShdw>
                    </a:effectLst>
                    <a:latin typeface="Segoe"/>
                    <a:cs typeface="Arial" pitchFamily="34" charset="0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 bwMode="auto">
                <a:xfrm>
                  <a:off x="5486400" y="2438319"/>
                  <a:ext cx="304800" cy="304764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91436" tIns="45718" rIns="91436" bIns="45718" anchor="ctr"/>
                <a:lstStyle/>
                <a:p>
                  <a:pPr algn="ctr" defTabSz="912813">
                    <a:defRPr/>
                  </a:pPr>
                  <a:endParaRPr lang="en-US" altLang="ja-JP" sz="23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50595"/>
                      </a:outerShdw>
                    </a:effectLst>
                    <a:latin typeface="Segoe"/>
                    <a:cs typeface="Arial" pitchFamily="34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3429000" y="3276420"/>
                  <a:ext cx="304800" cy="304764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91436" tIns="45718" rIns="91436" bIns="45718" anchor="ctr"/>
                <a:lstStyle/>
                <a:p>
                  <a:pPr algn="ctr" defTabSz="912813">
                    <a:defRPr/>
                  </a:pPr>
                  <a:endParaRPr lang="en-US" altLang="ja-JP" sz="23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50595"/>
                      </a:outerShdw>
                    </a:effectLst>
                    <a:latin typeface="Segoe"/>
                    <a:cs typeface="Arial" pitchFamily="34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7848600" y="3504993"/>
                  <a:ext cx="304800" cy="304764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91436" tIns="45718" rIns="91436" bIns="45718" anchor="ctr"/>
                <a:lstStyle/>
                <a:p>
                  <a:pPr algn="ctr" defTabSz="912813">
                    <a:defRPr/>
                  </a:pPr>
                  <a:endParaRPr lang="en-US" altLang="ja-JP" sz="23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50595"/>
                      </a:outerShdw>
                    </a:effectLst>
                    <a:latin typeface="Segoe"/>
                    <a:cs typeface="Arial" pitchFamily="34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6096000" y="3124038"/>
                  <a:ext cx="304800" cy="304764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91436" tIns="45718" rIns="91436" bIns="45718" anchor="ctr"/>
                <a:lstStyle/>
                <a:p>
                  <a:pPr algn="ctr" defTabSz="912813">
                    <a:defRPr/>
                  </a:pPr>
                  <a:endParaRPr lang="en-US" altLang="ja-JP" sz="23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50595"/>
                      </a:outerShdw>
                    </a:effectLst>
                    <a:latin typeface="Segoe"/>
                    <a:cs typeface="Arial" pitchFamily="34" charset="0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1676400" y="2971656"/>
                  <a:ext cx="304800" cy="304764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91436" tIns="45718" rIns="91436" bIns="45718" anchor="ctr"/>
                <a:lstStyle/>
                <a:p>
                  <a:pPr algn="ctr" defTabSz="912813">
                    <a:defRPr/>
                  </a:pPr>
                  <a:endParaRPr lang="en-US" altLang="ja-JP" sz="23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50595"/>
                      </a:outerShdw>
                    </a:effectLst>
                    <a:latin typeface="Segoe"/>
                    <a:cs typeface="Arial" pitchFamily="34" charset="0"/>
                  </a:endParaRPr>
                </a:p>
              </p:txBody>
            </p:sp>
            <p:grpSp>
              <p:nvGrpSpPr>
                <p:cNvPr id="3" name="Group 18"/>
                <p:cNvGrpSpPr>
                  <a:grpSpLocks/>
                </p:cNvGrpSpPr>
                <p:nvPr/>
              </p:nvGrpSpPr>
              <p:grpSpPr bwMode="auto">
                <a:xfrm>
                  <a:off x="2438401" y="5933581"/>
                  <a:ext cx="2819400" cy="923816"/>
                  <a:chOff x="2240692" y="5933579"/>
                  <a:chExt cx="2514600" cy="923816"/>
                </a:xfrm>
              </p:grpSpPr>
              <p:sp>
                <p:nvSpPr>
                  <p:cNvPr id="20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0691" y="5933579"/>
                    <a:ext cx="2514600" cy="923816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 dirty="0">
                        <a:solidFill>
                          <a:srgbClr val="C00000"/>
                        </a:solidFill>
                      </a:rPr>
                      <a:t>    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Conventional Method</a:t>
                    </a:r>
                  </a:p>
                  <a:p>
                    <a:pPr>
                      <a:defRPr/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    Load Order Method</a:t>
                    </a:r>
                  </a:p>
                  <a:p>
                    <a:pPr>
                      <a:defRPr/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    Degree Order Method</a:t>
                    </a: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2308653" y="6324058"/>
                    <a:ext cx="151499" cy="152382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 bwMode="auto">
                  <a:xfrm>
                    <a:off x="2308653" y="6019294"/>
                    <a:ext cx="151499" cy="152382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2308653" y="6552631"/>
                    <a:ext cx="151499" cy="152382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91436" tIns="45718" rIns="91436" bIns="45718" anchor="ctr"/>
                  <a:lstStyle/>
                  <a:p>
                    <a:pPr algn="ctr" defTabSz="912813">
                      <a:defRPr/>
                    </a:pPr>
                    <a:endParaRPr lang="en-US" altLang="ja-JP" sz="23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50595"/>
                        </a:outerShdw>
                      </a:effectLst>
                      <a:latin typeface="Segoe"/>
                      <a:cs typeface="Arial" pitchFamily="34" charset="0"/>
                    </a:endParaRPr>
                  </a:p>
                </p:txBody>
              </p:sp>
            </p:grp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914400" y="3657600"/>
                <a:ext cx="35052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334000" y="3581400"/>
                <a:ext cx="35052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Left Brace 23"/>
              <p:cNvSpPr/>
              <p:nvPr/>
            </p:nvSpPr>
            <p:spPr>
              <a:xfrm flipH="1">
                <a:off x="990600" y="2590800"/>
                <a:ext cx="46038" cy="762000"/>
              </a:xfrm>
              <a:prstGeom prst="leftBrac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ja-JP">
                  <a:cs typeface="Arial" pitchFamily="34" charset="0"/>
                </a:endParaRPr>
              </a:p>
            </p:txBody>
          </p:sp>
          <p:sp>
            <p:nvSpPr>
              <p:cNvPr id="25" name="Left Brace 24"/>
              <p:cNvSpPr/>
              <p:nvPr/>
            </p:nvSpPr>
            <p:spPr>
              <a:xfrm>
                <a:off x="5456238" y="2590800"/>
                <a:ext cx="46037" cy="990600"/>
              </a:xfrm>
              <a:prstGeom prst="leftBrac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ja-JP">
                  <a:cs typeface="Arial" pitchFamily="34" charset="0"/>
                </a:endParaRPr>
              </a:p>
            </p:txBody>
          </p:sp>
          <p:sp>
            <p:nvSpPr>
              <p:cNvPr id="26" name="角丸四角形吹き出し 58"/>
              <p:cNvSpPr>
                <a:spLocks noChangeArrowheads="1"/>
              </p:cNvSpPr>
              <p:nvPr/>
            </p:nvSpPr>
            <p:spPr bwMode="auto">
              <a:xfrm>
                <a:off x="2667000" y="2209800"/>
                <a:ext cx="1600200" cy="330200"/>
              </a:xfrm>
              <a:prstGeom prst="wedgeRoundRectCallout">
                <a:avLst>
                  <a:gd name="adj1" fmla="val -151832"/>
                  <a:gd name="adj2" fmla="val 149543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1400" b="1">
                    <a:solidFill>
                      <a:srgbClr val="FF0000"/>
                    </a:solidFill>
                    <a:cs typeface="Arial" pitchFamily="34" charset="0"/>
                  </a:rPr>
                  <a:t>33%  Load Reduction</a:t>
                </a:r>
                <a:endParaRPr lang="ja-JP" altLang="en-US" sz="1400" b="1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角丸四角形吹き出し 58"/>
              <p:cNvSpPr>
                <a:spLocks noChangeArrowheads="1"/>
              </p:cNvSpPr>
              <p:nvPr/>
            </p:nvSpPr>
            <p:spPr bwMode="auto">
              <a:xfrm>
                <a:off x="6096000" y="2286000"/>
                <a:ext cx="1600200" cy="330200"/>
              </a:xfrm>
              <a:prstGeom prst="wedgeRoundRectCallout">
                <a:avLst>
                  <a:gd name="adj1" fmla="val -87186"/>
                  <a:gd name="adj2" fmla="val 188704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1400" b="1">
                    <a:solidFill>
                      <a:srgbClr val="FF0000"/>
                    </a:solidFill>
                    <a:cs typeface="Arial" pitchFamily="34" charset="0"/>
                  </a:rPr>
                  <a:t>44% Load Reduction</a:t>
                </a:r>
                <a:endParaRPr lang="ja-JP" altLang="en-US" sz="1400" b="1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角丸四角形吹き出し 58"/>
              <p:cNvSpPr>
                <a:spLocks noChangeArrowheads="1"/>
              </p:cNvSpPr>
              <p:nvPr/>
            </p:nvSpPr>
            <p:spPr bwMode="auto">
              <a:xfrm>
                <a:off x="0" y="5791200"/>
                <a:ext cx="2286000" cy="457200"/>
              </a:xfrm>
              <a:prstGeom prst="wedgeRoundRectCallout">
                <a:avLst>
                  <a:gd name="adj1" fmla="val -1305"/>
                  <a:gd name="adj2" fmla="val -183741"/>
                  <a:gd name="adj3" fmla="val 16667"/>
                </a:avLst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1600" b="1">
                    <a:solidFill>
                      <a:schemeClr val="bg1"/>
                    </a:solidFill>
                    <a:cs typeface="Arial" pitchFamily="34" charset="0"/>
                  </a:rPr>
                  <a:t>CONVENTIONAL METHOD</a:t>
                </a:r>
                <a:endParaRPr lang="ja-JP" altLang="en-US" sz="16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角丸四角形吹き出し 58"/>
              <p:cNvSpPr>
                <a:spLocks noChangeArrowheads="1"/>
              </p:cNvSpPr>
              <p:nvPr/>
            </p:nvSpPr>
            <p:spPr bwMode="auto">
              <a:xfrm>
                <a:off x="5334000" y="5943600"/>
                <a:ext cx="2438400" cy="685800"/>
              </a:xfrm>
              <a:prstGeom prst="wedgeRoundRectCallout">
                <a:avLst>
                  <a:gd name="adj1" fmla="val -1648"/>
                  <a:gd name="adj2" fmla="val -398536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cs typeface="Arial" pitchFamily="34" charset="0"/>
                  </a:rPr>
                  <a:t>CONGESTION FREE;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ja-JP" sz="2000" b="1" dirty="0">
                    <a:solidFill>
                      <a:schemeClr val="bg1"/>
                    </a:solidFill>
                    <a:cs typeface="Arial" pitchFamily="34" charset="0"/>
                  </a:rPr>
                  <a:t>NORMAL CONDITION</a:t>
                </a:r>
                <a:endParaRPr lang="ja-JP" altLang="en-US" sz="2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931863" y="3124200"/>
              <a:ext cx="3505200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>
          <a:xfrm>
            <a:off x="762000" y="0"/>
            <a:ext cx="7369175" cy="395288"/>
          </a:xfrm>
          <a:solidFill>
            <a:schemeClr val="tx2"/>
          </a:solidFill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sz="2600" b="1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RESULTS AND DISCUSSION – COST 239 &amp; COST266 MODELS</a:t>
            </a:r>
            <a:endParaRPr lang="ja-JP" altLang="en-US" sz="2600" b="1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70659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533400"/>
            <a:ext cx="8369300" cy="5967413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altLang="ja-JP" sz="2400" dirty="0" smtClean="0">
                <a:solidFill>
                  <a:srgbClr val="002060"/>
                </a:solidFill>
              </a:rPr>
              <a:t>The Proposed IPFRR method provides Congestion Avoidance compared to  the Existing IPFRR method (MRC method). </a:t>
            </a:r>
          </a:p>
          <a:p>
            <a:pPr marL="514350" indent="-514350">
              <a:buFontTx/>
              <a:buNone/>
            </a:pPr>
            <a:endParaRPr lang="en-US" altLang="ja-JP" sz="2000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altLang="ja-JP" sz="2000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altLang="ja-JP" sz="2000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altLang="ja-JP" sz="2000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altLang="ja-JP" sz="2000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altLang="ja-JP" sz="2000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altLang="ja-JP" sz="2000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altLang="ja-JP" sz="2000" dirty="0" smtClean="0"/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en-US" altLang="ja-JP" sz="2400" dirty="0" smtClean="0">
                <a:solidFill>
                  <a:srgbClr val="C00000"/>
                </a:solidFill>
              </a:rPr>
              <a:t>In both European Network Models: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002060"/>
                </a:solidFill>
              </a:rPr>
              <a:t>Load Order does Avoid Congestion during unplanned failure than the Degree Order.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en-US" altLang="ja-JP" sz="2400" dirty="0" smtClean="0">
                <a:solidFill>
                  <a:srgbClr val="C00000"/>
                </a:solidFill>
              </a:rPr>
              <a:t>In Larger Networks: </a:t>
            </a:r>
            <a:r>
              <a:rPr lang="en-US" altLang="ja-JP" sz="2400" dirty="0" smtClean="0">
                <a:solidFill>
                  <a:srgbClr val="002060"/>
                </a:solidFill>
              </a:rPr>
              <a:t>Load Order is only better than Degree Order when node position of Special Nodes is considered</a:t>
            </a:r>
            <a:r>
              <a:rPr lang="en-US" altLang="ja-JP" sz="2400" dirty="0" smtClean="0">
                <a:solidFill>
                  <a:srgbClr val="FFFF00"/>
                </a:solidFill>
              </a:rPr>
              <a:t>.</a:t>
            </a:r>
          </a:p>
          <a:p>
            <a:pPr marL="514350" indent="-514350" algn="just">
              <a:buFontTx/>
              <a:buNone/>
            </a:pPr>
            <a:endParaRPr lang="en-US" altLang="ja-JP" sz="2400" dirty="0" smtClean="0"/>
          </a:p>
          <a:p>
            <a:pPr marL="514350" indent="-514350">
              <a:buFontTx/>
              <a:buNone/>
            </a:pPr>
            <a:endParaRPr lang="en-US" altLang="ja-JP" sz="2200" dirty="0" smtClean="0"/>
          </a:p>
        </p:txBody>
      </p:sp>
      <p:sp>
        <p:nvSpPr>
          <p:cNvPr id="70660" name="Slide Number Placeholder 8"/>
          <p:cNvSpPr>
            <a:spLocks/>
          </p:cNvSpPr>
          <p:nvPr/>
        </p:nvSpPr>
        <p:spPr bwMode="auto">
          <a:xfrm>
            <a:off x="8229600" y="62484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547D3EF6-9F96-4ECE-A631-2120FEE52251}" type="slidenum">
              <a:rPr lang="ja-JP" altLang="en-US"/>
              <a:pPr/>
              <a:t>23</a:t>
            </a:fld>
            <a:endParaRPr lang="ja-JP" altLang="en-US"/>
          </a:p>
        </p:txBody>
      </p:sp>
      <p:graphicFrame>
        <p:nvGraphicFramePr>
          <p:cNvPr id="6" name="表 17"/>
          <p:cNvGraphicFramePr>
            <a:graphicFrameLocks noGrp="1"/>
          </p:cNvGraphicFramePr>
          <p:nvPr/>
        </p:nvGraphicFramePr>
        <p:xfrm>
          <a:off x="1143000" y="1447800"/>
          <a:ext cx="6781803" cy="25629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438400"/>
                <a:gridCol w="1828802"/>
                <a:gridCol w="2514601"/>
              </a:tblGrid>
              <a:tr h="856099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Load Order</a:t>
                      </a:r>
                    </a:p>
                    <a:p>
                      <a:r>
                        <a:rPr kumimoji="1" lang="en-US" altLang="ja-JP" sz="2000" dirty="0" smtClean="0"/>
                        <a:t>(Traffic Volume)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Degree Order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(Node Degree)</a:t>
                      </a:r>
                      <a:endParaRPr kumimoji="1" lang="ja-JP" altLang="en-US" sz="200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824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COST239</a:t>
                      </a:r>
                    </a:p>
                    <a:p>
                      <a:pPr algn="ctr"/>
                      <a:r>
                        <a:rPr kumimoji="1" lang="en-US" altLang="ja-JP" sz="2200" b="1" dirty="0" smtClean="0"/>
                        <a:t>(Smaller)</a:t>
                      </a:r>
                      <a:endParaRPr kumimoji="1" lang="ja-JP" altLang="en-US" sz="22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smtClean="0"/>
                        <a:t>○</a:t>
                      </a:r>
                      <a:endParaRPr kumimoji="1" lang="ja-JP" altLang="en-US" sz="2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smtClean="0"/>
                        <a:t>△</a:t>
                      </a:r>
                      <a:endParaRPr kumimoji="1" lang="ja-JP" altLang="en-US" sz="2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COST</a:t>
                      </a:r>
                      <a:r>
                        <a:rPr kumimoji="1" lang="en-US" altLang="ja-JP" sz="2800" baseline="0" dirty="0" smtClean="0"/>
                        <a:t> 266</a:t>
                      </a:r>
                    </a:p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b="1" dirty="0" smtClean="0"/>
                        <a:t>(Larger)</a:t>
                      </a:r>
                      <a:endParaRPr kumimoji="1" lang="ja-JP" altLang="en-US" sz="2200" b="1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smtClean="0"/>
                        <a:t>○</a:t>
                      </a:r>
                      <a:endParaRPr kumimoji="1" lang="ja-JP" altLang="en-US" sz="2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smtClean="0"/>
                        <a:t>△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コンテンツ プレースホルダ 2"/>
          <p:cNvSpPr txBox="1">
            <a:spLocks/>
          </p:cNvSpPr>
          <p:nvPr/>
        </p:nvSpPr>
        <p:spPr bwMode="auto">
          <a:xfrm>
            <a:off x="1143000" y="1447800"/>
            <a:ext cx="2438400" cy="914400"/>
          </a:xfrm>
          <a:prstGeom prst="rect">
            <a:avLst/>
          </a:prstGeom>
          <a:noFill/>
          <a:ln w="952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74625" indent="-174625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Network Model</a:t>
            </a:r>
            <a:r>
              <a:rPr lang="ja-JP" altLang="en-US" sz="2400">
                <a:solidFill>
                  <a:schemeClr val="tx1"/>
                </a:solidFill>
                <a:cs typeface="Arial" pitchFamily="34" charset="0"/>
              </a:rPr>
              <a:t>　</a:t>
            </a:r>
            <a:endParaRPr lang="en-US" altLang="ja-JP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4813" y="5937582"/>
            <a:ext cx="546999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ctr">
              <a:spcBef>
                <a:spcPct val="20000"/>
              </a:spcBef>
              <a:defRPr/>
            </a:pPr>
            <a:r>
              <a:rPr lang="en-US" sz="2400" b="1" u="sng" dirty="0" smtClean="0">
                <a:solidFill>
                  <a:srgbClr val="C00000"/>
                </a:solidFill>
                <a:cs typeface="Arial" pitchFamily="34" charset="0"/>
              </a:rPr>
              <a:t>DEFINITION OF SYMBOL</a:t>
            </a:r>
          </a:p>
          <a:p>
            <a:pPr marL="174625" indent="-174625">
              <a:spcBef>
                <a:spcPct val="20000"/>
              </a:spcBef>
              <a:defRPr/>
            </a:pPr>
            <a:r>
              <a:rPr lang="ja-JP" altLang="en-US" b="1" smtClean="0">
                <a:cs typeface="Arial" pitchFamily="34" charset="0"/>
              </a:rPr>
              <a:t>○</a:t>
            </a:r>
            <a:r>
              <a:rPr lang="ja-JP" altLang="en-US" smtClean="0">
                <a:cs typeface="Arial" pitchFamily="34" charset="0"/>
              </a:rPr>
              <a:t>：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AVOID  CONGESTION</a:t>
            </a:r>
            <a:r>
              <a:rPr lang="ja-JP" altLang="en-US" smtClean="0">
                <a:cs typeface="Arial" pitchFamily="34" charset="0"/>
              </a:rPr>
              <a:t>　 </a:t>
            </a:r>
            <a:r>
              <a:rPr lang="ja-JP" altLang="en-US" b="1" smtClean="0">
                <a:cs typeface="Arial" pitchFamily="34" charset="0"/>
              </a:rPr>
              <a:t>△</a:t>
            </a:r>
            <a:r>
              <a:rPr lang="ja-JP" altLang="en-US" smtClean="0">
                <a:cs typeface="Arial" pitchFamily="34" charset="0"/>
              </a:rPr>
              <a:t>：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REDUCE CONGESTION </a:t>
            </a:r>
            <a:endParaRPr lang="en-US" dirty="0" smtClean="0">
              <a:solidFill>
                <a:srgbClr val="002060"/>
              </a:solidFill>
            </a:endParaRPr>
          </a:p>
          <a:p>
            <a:pPr marL="174625" indent="-174625">
              <a:spcBef>
                <a:spcPct val="20000"/>
              </a:spcBef>
              <a:defRPr/>
            </a:pPr>
            <a:endParaRPr lang="en-US" altLang="ja-JP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400" dirty="0" smtClean="0">
                <a:solidFill>
                  <a:srgbClr val="002060"/>
                </a:solidFill>
              </a:rPr>
              <a:t>CONCLUSION – PART 1</a:t>
            </a:r>
            <a:br>
              <a:rPr sz="4400" dirty="0" smtClean="0">
                <a:solidFill>
                  <a:srgbClr val="002060"/>
                </a:solidFill>
              </a:rPr>
            </a:br>
            <a:endParaRPr sz="4400" dirty="0" smtClean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838200"/>
            <a:ext cx="8382000" cy="24749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Presented the Backup Topology design method to avoid congestion for efficient IP Fast Reroute (IPFRR) during unplanned failures.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The key idea of the method is the establishment of a Special Node in a backup topology.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Using the proposed method we able to effect a load reduction to about 75% as compared to existing method. </a:t>
            </a:r>
          </a:p>
        </p:txBody>
      </p:sp>
      <p:sp>
        <p:nvSpPr>
          <p:cNvPr id="71684" name="Slide Number Placeholder 8"/>
          <p:cNvSpPr>
            <a:spLocks/>
          </p:cNvSpPr>
          <p:nvPr/>
        </p:nvSpPr>
        <p:spPr bwMode="auto">
          <a:xfrm>
            <a:off x="8077200" y="6248400"/>
            <a:ext cx="9144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A6C8C99E-4064-417A-9699-A712AC334664}" type="slidenum">
              <a:rPr lang="ja-JP" altLang="en-US"/>
              <a:pPr/>
              <a:t>24</a:t>
            </a:fld>
            <a:endParaRPr lang="ja-JP" alt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0637" y="3601626"/>
            <a:ext cx="92508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en-US" altLang="ja-JP" dirty="0">
                <a:solidFill>
                  <a:srgbClr val="C00000"/>
                </a:solidFill>
                <a:latin typeface="Calibri" pitchFamily="34" charset="0"/>
                <a:ea typeface="MS Mincho" pitchFamily="49" charset="-128"/>
              </a:rPr>
              <a:t>Paper:-</a:t>
            </a:r>
            <a:r>
              <a:rPr lang="en-US" altLang="ja-JP" dirty="0">
                <a:solidFill>
                  <a:srgbClr val="FFFF33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dirty="0" smtClean="0">
                <a:latin typeface="Calibri" pitchFamily="34" charset="0"/>
                <a:ea typeface="MS Mincho" pitchFamily="49" charset="-128"/>
              </a:rPr>
              <a:t>S. </a:t>
            </a:r>
            <a:r>
              <a:rPr lang="en-US" altLang="ja-JP" dirty="0" err="1">
                <a:latin typeface="Calibri" pitchFamily="34" charset="0"/>
                <a:ea typeface="MS Mincho" pitchFamily="49" charset="-128"/>
              </a:rPr>
              <a:t>Tembo</a:t>
            </a:r>
            <a:r>
              <a:rPr lang="en-US" altLang="ja-JP" dirty="0">
                <a:latin typeface="Calibri" pitchFamily="34" charset="0"/>
                <a:ea typeface="MS Mincho" pitchFamily="49" charset="-128"/>
              </a:rPr>
              <a:t>, et. al. “</a:t>
            </a:r>
            <a:r>
              <a:rPr lang="en-US" altLang="ja-JP" dirty="0">
                <a:latin typeface="Calibri" pitchFamily="34" charset="0"/>
                <a:ea typeface="MS Mincho" pitchFamily="49" charset="-128"/>
                <a:hlinkClick r:id="rId2"/>
              </a:rPr>
              <a:t>A New Backup Topology Design Method for Congestion Avoidance in </a:t>
            </a:r>
          </a:p>
          <a:p>
            <a:pPr eaLnBrk="0" hangingPunct="0"/>
            <a:r>
              <a:rPr lang="en-US" altLang="ja-JP" dirty="0">
                <a:latin typeface="Calibri" pitchFamily="34" charset="0"/>
                <a:ea typeface="MS Mincho" pitchFamily="49" charset="-128"/>
                <a:hlinkClick r:id="rId2"/>
              </a:rPr>
              <a:t>IP Fast Reroute</a:t>
            </a:r>
            <a:r>
              <a:rPr lang="en-US" altLang="ja-JP" dirty="0">
                <a:latin typeface="Calibri" pitchFamily="34" charset="0"/>
                <a:ea typeface="MS Mincho" pitchFamily="49" charset="-128"/>
              </a:rPr>
              <a:t>”, International Journal of Networks and Communications 2012, Vol.2, No.5, </a:t>
            </a:r>
          </a:p>
          <a:p>
            <a:pPr eaLnBrk="0" hangingPunct="0"/>
            <a:r>
              <a:rPr lang="en-US" altLang="ja-JP" dirty="0">
                <a:latin typeface="Calibri" pitchFamily="34" charset="0"/>
                <a:ea typeface="MS Mincho" pitchFamily="49" charset="-128"/>
              </a:rPr>
              <a:t>pp. 123-131, September 2012, (</a:t>
            </a:r>
            <a:r>
              <a:rPr lang="en-US" altLang="ja-JP" dirty="0">
                <a:latin typeface="Calibri" pitchFamily="34" charset="0"/>
                <a:ea typeface="MS Mincho" pitchFamily="49" charset="-128"/>
                <a:hlinkClick r:id="rId3"/>
              </a:rPr>
              <a:t>http://www.sapub.org/journal/archive.aspx?journalid=1097</a:t>
            </a:r>
            <a:r>
              <a:rPr lang="en-US" altLang="ja-JP" dirty="0">
                <a:latin typeface="Calibri" pitchFamily="34" charset="0"/>
                <a:ea typeface="MS Mincho" pitchFamily="49" charset="-128"/>
              </a:rPr>
              <a:t>).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95837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buFont typeface="Wingdings" pitchFamily="2" charset="2"/>
              <a:buChar char="q"/>
              <a:defRPr/>
            </a:pPr>
            <a:r>
              <a:rPr lang="en-US" altLang="ja-JP" dirty="0">
                <a:solidFill>
                  <a:srgbClr val="C00000"/>
                </a:solidFill>
                <a:latin typeface="+mn-lt"/>
                <a:ea typeface="MS Mincho" pitchFamily="49" charset="-128"/>
              </a:rPr>
              <a:t>Conference: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+mn-lt"/>
                <a:ea typeface="MS Mincho" pitchFamily="49" charset="-128"/>
              </a:rPr>
              <a:t>- </a:t>
            </a:r>
            <a:r>
              <a:rPr lang="en-US" dirty="0">
                <a:latin typeface="+mn-lt"/>
              </a:rPr>
              <a:t>S. Tembo, et. al. “</a:t>
            </a:r>
            <a:r>
              <a:rPr lang="en-US" dirty="0">
                <a:latin typeface="+mn-lt"/>
                <a:hlinkClick r:id="rId2"/>
              </a:rPr>
              <a:t>Dispersing Hotspot Traffic in Backup Topology for IP Fast </a:t>
            </a:r>
          </a:p>
          <a:p>
            <a:pPr fontAlgn="auto">
              <a:defRPr/>
            </a:pPr>
            <a:r>
              <a:rPr lang="en-US" dirty="0">
                <a:latin typeface="+mn-lt"/>
                <a:hlinkClick r:id="rId2"/>
              </a:rPr>
              <a:t>Reroute</a:t>
            </a:r>
            <a:r>
              <a:rPr lang="en-US" dirty="0">
                <a:latin typeface="+mn-lt"/>
              </a:rPr>
              <a:t>”, Proceedings of IEEE International Conference on Communications 2011 </a:t>
            </a:r>
          </a:p>
          <a:p>
            <a:pPr fontAlgn="auto">
              <a:defRPr/>
            </a:pPr>
            <a:r>
              <a:rPr lang="en-US" dirty="0">
                <a:latin typeface="+mn-lt"/>
              </a:rPr>
              <a:t>(IEEE ICC 2011), 5-9 June, Kyoto, Japan.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04800" y="138113"/>
            <a:ext cx="8458200" cy="11633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2800" b="1" dirty="0" smtClean="0">
                <a:solidFill>
                  <a:srgbClr val="002060"/>
                </a:solidFill>
              </a:rPr>
              <a:t>PART  2:-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CONGESTION AVOIDANCE FOR PLANNED FAILURES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sz="2800" b="1" dirty="0" smtClean="0">
                <a:solidFill>
                  <a:srgbClr val="002060"/>
                </a:solidFill>
              </a:rPr>
              <a:t/>
            </a:r>
            <a:br>
              <a:rPr sz="2800" b="1" dirty="0" smtClean="0">
                <a:solidFill>
                  <a:srgbClr val="002060"/>
                </a:solidFill>
              </a:rPr>
            </a:br>
            <a:endParaRPr sz="2800" b="1" dirty="0" smtClean="0">
              <a:solidFill>
                <a:srgbClr val="002060"/>
              </a:solidFill>
            </a:endParaRPr>
          </a:p>
        </p:txBody>
      </p:sp>
      <p:sp>
        <p:nvSpPr>
          <p:cNvPr id="72707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447800"/>
            <a:ext cx="8369300" cy="4954588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buFont typeface="Comic Sans MS" pitchFamily="66" charset="0"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INTRODUCTION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 altLang="ja-JP" sz="2400" dirty="0" smtClean="0">
                <a:solidFill>
                  <a:srgbClr val="002060"/>
                </a:solidFill>
              </a:rPr>
              <a:t>Example of Link Cost Update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 altLang="ja-JP" sz="2400" dirty="0" smtClean="0">
                <a:solidFill>
                  <a:srgbClr val="002060"/>
                </a:solidFill>
              </a:rPr>
              <a:t>Problem Statement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 altLang="ja-JP" sz="2400" dirty="0" smtClean="0">
                <a:solidFill>
                  <a:srgbClr val="002060"/>
                </a:solidFill>
              </a:rPr>
              <a:t>Research Originality </a:t>
            </a:r>
          </a:p>
          <a:p>
            <a:pPr>
              <a:lnSpc>
                <a:spcPct val="80000"/>
              </a:lnSpc>
              <a:buFont typeface="Comic Sans MS" pitchFamily="66" charset="0"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RESEARCH APPROACH 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ja-JP" dirty="0" smtClean="0">
                <a:solidFill>
                  <a:srgbClr val="002060"/>
                </a:solidFill>
              </a:rPr>
              <a:t>Overview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ja-JP" dirty="0" smtClean="0">
                <a:solidFill>
                  <a:srgbClr val="002060"/>
                </a:solidFill>
              </a:rPr>
              <a:t>Algorithm</a:t>
            </a:r>
          </a:p>
          <a:p>
            <a:pPr>
              <a:lnSpc>
                <a:spcPct val="130000"/>
              </a:lnSpc>
              <a:buFont typeface="Comic Sans MS" pitchFamily="66" charset="0"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RESULTS  &amp; DISCUSSION</a:t>
            </a:r>
          </a:p>
          <a:p>
            <a:pPr>
              <a:lnSpc>
                <a:spcPct val="130000"/>
              </a:lnSpc>
              <a:buFont typeface="Comic Sans MS" pitchFamily="66" charset="0"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CONCLUSION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ja-JP" sz="1900" dirty="0" smtClean="0">
                <a:solidFill>
                  <a:srgbClr val="002060"/>
                </a:solidFill>
              </a:rPr>
              <a:t/>
            </a:r>
            <a:br>
              <a:rPr lang="en-US" altLang="ja-JP" sz="1900" dirty="0" smtClean="0">
                <a:solidFill>
                  <a:srgbClr val="002060"/>
                </a:solidFill>
              </a:rPr>
            </a:br>
            <a:endParaRPr lang="en-US" altLang="ja-JP" sz="1900" dirty="0" smtClean="0">
              <a:solidFill>
                <a:srgbClr val="002060"/>
              </a:solidFill>
            </a:endParaRPr>
          </a:p>
        </p:txBody>
      </p:sp>
      <p:sp>
        <p:nvSpPr>
          <p:cNvPr id="72708" name="Slide Number Placeholder 8"/>
          <p:cNvSpPr>
            <a:spLocks/>
          </p:cNvSpPr>
          <p:nvPr/>
        </p:nvSpPr>
        <p:spPr bwMode="auto">
          <a:xfrm>
            <a:off x="8229600" y="62484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B321DCEA-CD2A-404A-989C-75EFE22AB17E}" type="slidenum">
              <a:rPr lang="ja-JP" altLang="en-US"/>
              <a:pPr/>
              <a:t>25</a:t>
            </a:fld>
            <a:endParaRPr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81000" y="478302"/>
            <a:ext cx="8458200" cy="1163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 Method to Avoid Congestion during Transient Link Cost Update in IP Networks 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title"/>
          </p:nvPr>
        </p:nvSpPr>
        <p:spPr>
          <a:xfrm>
            <a:off x="260350" y="90202"/>
            <a:ext cx="8686800" cy="443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b="1" dirty="0" smtClean="0">
                <a:solidFill>
                  <a:srgbClr val="002060"/>
                </a:solidFill>
              </a:rPr>
              <a:t>INTRODUCTION – EXAMPLE OF LINK COST UPDATE</a:t>
            </a:r>
            <a:endParaRPr lang="ja-JP" altLang="en-US" sz="3200" smtClean="0">
              <a:solidFill>
                <a:srgbClr val="002060"/>
              </a:solidFill>
            </a:endParaRPr>
          </a:p>
        </p:txBody>
      </p:sp>
      <p:sp>
        <p:nvSpPr>
          <p:cNvPr id="80899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6651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altLang="ja-JP" sz="2400" dirty="0" smtClean="0">
                <a:solidFill>
                  <a:srgbClr val="FF0000"/>
                </a:solidFill>
                <a:cs typeface="HGｺﾞｼｯｸE" pitchFamily="49" charset="-128"/>
              </a:rPr>
              <a:t>Example of link cost update from Initial Link Cost state to Target Link Cost state for Traffic Engineering (TE) reason.</a:t>
            </a:r>
          </a:p>
        </p:txBody>
      </p:sp>
      <p:sp>
        <p:nvSpPr>
          <p:cNvPr id="76805" name="Slide Number Placeholder 8"/>
          <p:cNvSpPr>
            <a:spLocks/>
          </p:cNvSpPr>
          <p:nvPr/>
        </p:nvSpPr>
        <p:spPr bwMode="auto">
          <a:xfrm>
            <a:off x="8229600" y="62484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F520EAD9-3668-4774-A321-5F1D34FC0943}" type="slidenum">
              <a:rPr lang="ja-JP" altLang="en-US"/>
              <a:pPr/>
              <a:t>26</a:t>
            </a:fld>
            <a:endParaRPr lang="ja-JP" alt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160337" y="1440624"/>
            <a:ext cx="8831263" cy="4925199"/>
            <a:chOff x="152400" y="2209800"/>
            <a:chExt cx="8831263" cy="4925199"/>
          </a:xfrm>
        </p:grpSpPr>
        <p:grpSp>
          <p:nvGrpSpPr>
            <p:cNvPr id="2" name="Group 235"/>
            <p:cNvGrpSpPr>
              <a:grpSpLocks/>
            </p:cNvGrpSpPr>
            <p:nvPr/>
          </p:nvGrpSpPr>
          <p:grpSpPr bwMode="auto">
            <a:xfrm>
              <a:off x="304800" y="2209800"/>
              <a:ext cx="8678863" cy="4314825"/>
              <a:chOff x="128962" y="2773736"/>
              <a:chExt cx="9232481" cy="4316082"/>
            </a:xfrm>
          </p:grpSpPr>
          <p:sp>
            <p:nvSpPr>
              <p:cNvPr id="76816" name="テキスト ボックス 167"/>
              <p:cNvSpPr txBox="1">
                <a:spLocks noChangeArrowheads="1"/>
              </p:cNvSpPr>
              <p:nvPr/>
            </p:nvSpPr>
            <p:spPr bwMode="auto">
              <a:xfrm>
                <a:off x="7258049" y="4951414"/>
                <a:ext cx="281733" cy="307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400">
                    <a:latin typeface="Comic Sans MS" pitchFamily="66" charset="0"/>
                  </a:rPr>
                  <a:t>1</a:t>
                </a:r>
                <a:endParaRPr kumimoji="1" lang="ja-JP" altLang="en-US" sz="1400">
                  <a:latin typeface="Comic Sans MS" pitchFamily="66" charset="0"/>
                </a:endParaRPr>
              </a:p>
            </p:txBody>
          </p:sp>
          <p:grpSp>
            <p:nvGrpSpPr>
              <p:cNvPr id="3" name="Group 237"/>
              <p:cNvGrpSpPr>
                <a:grpSpLocks/>
              </p:cNvGrpSpPr>
              <p:nvPr/>
            </p:nvGrpSpPr>
            <p:grpSpPr bwMode="auto">
              <a:xfrm>
                <a:off x="128962" y="2773736"/>
                <a:ext cx="9232481" cy="4316082"/>
                <a:chOff x="128962" y="2773736"/>
                <a:chExt cx="9232481" cy="4316082"/>
              </a:xfrm>
            </p:grpSpPr>
            <p:sp>
              <p:nvSpPr>
                <p:cNvPr id="76818" name="フリーフォーム 177"/>
                <p:cNvSpPr>
                  <a:spLocks noChangeArrowheads="1"/>
                </p:cNvSpPr>
                <p:nvPr/>
              </p:nvSpPr>
              <p:spPr bwMode="auto">
                <a:xfrm>
                  <a:off x="6946900" y="5097463"/>
                  <a:ext cx="2046288" cy="457200"/>
                </a:xfrm>
                <a:custGeom>
                  <a:avLst/>
                  <a:gdLst>
                    <a:gd name="T0" fmla="*/ 0 w 2047165"/>
                    <a:gd name="T1" fmla="*/ 457276 h 457199"/>
                    <a:gd name="T2" fmla="*/ 198076 w 2047165"/>
                    <a:gd name="T3" fmla="*/ 116005 h 457199"/>
                    <a:gd name="T4" fmla="*/ 620635 w 2047165"/>
                    <a:gd name="T5" fmla="*/ 34119 h 457199"/>
                    <a:gd name="T6" fmla="*/ 884723 w 2047165"/>
                    <a:gd name="T7" fmla="*/ 320799 h 457199"/>
                    <a:gd name="T8" fmla="*/ 1980724 w 2047165"/>
                    <a:gd name="T9" fmla="*/ 457276 h 4571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47165"/>
                    <a:gd name="T16" fmla="*/ 0 h 457199"/>
                    <a:gd name="T17" fmla="*/ 2047165 w 2047165"/>
                    <a:gd name="T18" fmla="*/ 457199 h 4571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47165" h="457199">
                      <a:moveTo>
                        <a:pt x="0" y="457199"/>
                      </a:moveTo>
                      <a:cubicBezTo>
                        <a:pt x="48905" y="321858"/>
                        <a:pt x="97810" y="186518"/>
                        <a:pt x="204717" y="116005"/>
                      </a:cubicBezTo>
                      <a:cubicBezTo>
                        <a:pt x="311625" y="45492"/>
                        <a:pt x="523165" y="0"/>
                        <a:pt x="641445" y="34119"/>
                      </a:cubicBezTo>
                      <a:cubicBezTo>
                        <a:pt x="759725" y="68238"/>
                        <a:pt x="680113" y="250209"/>
                        <a:pt x="914400" y="320722"/>
                      </a:cubicBezTo>
                      <a:cubicBezTo>
                        <a:pt x="1148687" y="391235"/>
                        <a:pt x="1597926" y="424217"/>
                        <a:pt x="2047165" y="457199"/>
                      </a:cubicBezTo>
                    </a:path>
                  </a:pathLst>
                </a:custGeom>
                <a:noFill/>
                <a:ln w="38100" algn="ctr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en-US"/>
                </a:p>
              </p:txBody>
            </p:sp>
            <p:grpSp>
              <p:nvGrpSpPr>
                <p:cNvPr id="4" name="Group 240"/>
                <p:cNvGrpSpPr>
                  <a:grpSpLocks/>
                </p:cNvGrpSpPr>
                <p:nvPr/>
              </p:nvGrpSpPr>
              <p:grpSpPr bwMode="auto">
                <a:xfrm>
                  <a:off x="128962" y="2773736"/>
                  <a:ext cx="9232481" cy="4316082"/>
                  <a:chOff x="128962" y="2773736"/>
                  <a:chExt cx="9232481" cy="4316082"/>
                </a:xfrm>
              </p:grpSpPr>
              <p:sp>
                <p:nvSpPr>
                  <p:cNvPr id="76820" name="テキスト ボックス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6788" y="5611814"/>
                    <a:ext cx="281733" cy="3078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1" lang="en-US" altLang="ja-JP" sz="1400">
                        <a:latin typeface="Comic Sans MS" pitchFamily="66" charset="0"/>
                      </a:rPr>
                      <a:t>1</a:t>
                    </a:r>
                    <a:endParaRPr kumimoji="1" lang="ja-JP" altLang="en-US" sz="1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80912" name="テキスト ボックス 1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1246" y="5670180"/>
                    <a:ext cx="396860" cy="308065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kumimoji="1" lang="en-US" altLang="ja-JP" sz="1400" dirty="0">
                        <a:solidFill>
                          <a:srgbClr val="FF0000"/>
                        </a:solidFill>
                        <a:latin typeface="Comic Sans MS" pitchFamily="66" charset="0"/>
                      </a:rPr>
                      <a:t>10</a:t>
                    </a:r>
                    <a:endParaRPr kumimoji="1" lang="ja-JP" altLang="en-US" sz="1400">
                      <a:solidFill>
                        <a:srgbClr val="FF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22" name="テキスト ボックス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75450" y="5180013"/>
                    <a:ext cx="281733" cy="3078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1" lang="en-US" altLang="ja-JP" sz="1400">
                        <a:latin typeface="Comic Sans MS" pitchFamily="66" charset="0"/>
                      </a:rPr>
                      <a:t>1</a:t>
                    </a:r>
                    <a:endParaRPr kumimoji="1" lang="ja-JP" altLang="en-US" sz="1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23" name="テキスト ボックス 1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83413" y="4649788"/>
                    <a:ext cx="281733" cy="3078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1" lang="en-US" altLang="ja-JP" sz="1400">
                        <a:latin typeface="Comic Sans MS" pitchFamily="66" charset="0"/>
                      </a:rPr>
                      <a:t>1</a:t>
                    </a:r>
                    <a:endParaRPr kumimoji="1" lang="ja-JP" altLang="en-US" sz="1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736" name="テキスト ボックス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90891" y="4263245"/>
                    <a:ext cx="312421" cy="308065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kumimoji="1" lang="en-US" altLang="ja-JP" sz="1400" dirty="0">
                        <a:solidFill>
                          <a:srgbClr val="FF0000"/>
                        </a:solidFill>
                        <a:latin typeface="Comic Sans MS" pitchFamily="66" charset="0"/>
                      </a:rPr>
                      <a:t>5</a:t>
                    </a:r>
                    <a:endParaRPr kumimoji="1" lang="ja-JP" altLang="en-US" sz="1400">
                      <a:solidFill>
                        <a:srgbClr val="FF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25" name="テキスト ボックス 1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48750" y="4735513"/>
                    <a:ext cx="281733" cy="3078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1" lang="en-US" altLang="ja-JP" sz="1400">
                        <a:latin typeface="Comic Sans MS" pitchFamily="66" charset="0"/>
                      </a:rPr>
                      <a:t>1</a:t>
                    </a:r>
                    <a:endParaRPr kumimoji="1" lang="ja-JP" altLang="en-US" sz="1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26" name="テキスト ボックス 1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72463" y="5106988"/>
                    <a:ext cx="312430" cy="3078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1" lang="en-US" altLang="ja-JP" sz="1400">
                        <a:latin typeface="Comic Sans MS" pitchFamily="66" charset="0"/>
                      </a:rPr>
                      <a:t>2</a:t>
                    </a:r>
                    <a:endParaRPr kumimoji="1" lang="ja-JP" altLang="en-US" sz="1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27" name="テキスト ボックス 1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0450" y="4640263"/>
                    <a:ext cx="281733" cy="3078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1" lang="en-US" altLang="ja-JP" sz="1400">
                        <a:latin typeface="Comic Sans MS" pitchFamily="66" charset="0"/>
                      </a:rPr>
                      <a:t>1</a:t>
                    </a:r>
                    <a:endParaRPr kumimoji="1" lang="ja-JP" altLang="en-US" sz="1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28" name="テキスト ボックス 1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67638" y="5024438"/>
                    <a:ext cx="312430" cy="3078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1" lang="en-US" altLang="ja-JP" sz="1400">
                        <a:latin typeface="Comic Sans MS" pitchFamily="66" charset="0"/>
                      </a:rPr>
                      <a:t>2</a:t>
                    </a:r>
                    <a:endParaRPr kumimoji="1" lang="ja-JP" altLang="en-US" sz="1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29" name="テキスト ボックス 1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34401" y="4562475"/>
                    <a:ext cx="281733" cy="3078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1" lang="en-US" altLang="ja-JP" sz="1400">
                        <a:latin typeface="Comic Sans MS" pitchFamily="66" charset="0"/>
                      </a:rPr>
                      <a:t>1</a:t>
                    </a:r>
                    <a:endParaRPr kumimoji="1" lang="ja-JP" altLang="en-US" sz="1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30" name="テキスト ボックス 1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24813" y="4722813"/>
                    <a:ext cx="312430" cy="3078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1" lang="en-US" altLang="ja-JP" sz="1400">
                        <a:latin typeface="Comic Sans MS" pitchFamily="66" charset="0"/>
                      </a:rPr>
                      <a:t>2</a:t>
                    </a:r>
                    <a:endParaRPr kumimoji="1" lang="ja-JP" altLang="en-US" sz="1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31" name="テキスト ボックス 1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77288" y="5038725"/>
                    <a:ext cx="312430" cy="3078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1" lang="en-US" altLang="ja-JP" sz="1400">
                        <a:latin typeface="Comic Sans MS" pitchFamily="66" charset="0"/>
                      </a:rPr>
                      <a:t>2</a:t>
                    </a:r>
                    <a:endParaRPr kumimoji="1" lang="ja-JP" altLang="en-US" sz="1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832" name="円/楕円 182"/>
                  <p:cNvSpPr>
                    <a:spLocks noChangeArrowheads="1"/>
                  </p:cNvSpPr>
                  <p:nvPr/>
                </p:nvSpPr>
                <p:spPr bwMode="auto">
                  <a:xfrm>
                    <a:off x="8234363" y="4194175"/>
                    <a:ext cx="163512" cy="463550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>
                      <a:lnSpc>
                        <a:spcPct val="90000"/>
                      </a:lnSpc>
                      <a:spcBef>
                        <a:spcPct val="20000"/>
                      </a:spcBef>
                      <a:buFontTx/>
                      <a:buChar char="•"/>
                    </a:pPr>
                    <a:endParaRPr kumimoji="1" lang="ja-JP" altLang="en-US" sz="1400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5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128962" y="2773736"/>
                    <a:ext cx="9232481" cy="4316082"/>
                    <a:chOff x="128962" y="2773736"/>
                    <a:chExt cx="9232481" cy="4316082"/>
                  </a:xfrm>
                </p:grpSpPr>
                <p:grpSp>
                  <p:nvGrpSpPr>
                    <p:cNvPr id="6" name="グループ化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6550" y="4351341"/>
                      <a:ext cx="2636838" cy="1397001"/>
                      <a:chOff x="3054256" y="4471395"/>
                      <a:chExt cx="2366963" cy="1247775"/>
                    </a:xfrm>
                  </p:grpSpPr>
                  <p:sp>
                    <p:nvSpPr>
                      <p:cNvPr id="164" name="Oval 3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3162" y="4656520"/>
                        <a:ext cx="187975" cy="167364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r>
                          <a:rPr lang="en-US" altLang="ja-JP" sz="1400">
                            <a:solidFill>
                              <a:srgbClr val="000000"/>
                            </a:solidFill>
                            <a:latin typeface="Comic Sans MS" pitchFamily="66" charset="0"/>
                          </a:rPr>
                          <a:t>3</a:t>
                        </a:r>
                        <a:endParaRPr lang="ja-JP" altLang="en-US" sz="140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65" name="Oval 3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38500" y="4470718"/>
                        <a:ext cx="187975" cy="167364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r>
                          <a:rPr lang="en-US" altLang="ja-JP" sz="1400">
                            <a:solidFill>
                              <a:srgbClr val="000000"/>
                            </a:solidFill>
                            <a:latin typeface="Comic Sans MS" pitchFamily="66" charset="0"/>
                          </a:rPr>
                          <a:t>7</a:t>
                        </a:r>
                        <a:endParaRPr lang="ja-JP" altLang="en-US" sz="140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66" name="Oval 3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0423" y="4957207"/>
                        <a:ext cx="187975" cy="164527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r>
                          <a:rPr lang="en-US" altLang="ja-JP" sz="1400">
                            <a:solidFill>
                              <a:srgbClr val="000000"/>
                            </a:solidFill>
                            <a:latin typeface="Comic Sans MS" pitchFamily="66" charset="0"/>
                          </a:rPr>
                          <a:t>6</a:t>
                        </a:r>
                        <a:endParaRPr lang="ja-JP" altLang="en-US" sz="140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67" name="Oval 3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31022" y="5477738"/>
                        <a:ext cx="189490" cy="165945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r>
                          <a:rPr lang="en-US" altLang="ja-JP" sz="1400">
                            <a:solidFill>
                              <a:srgbClr val="000000"/>
                            </a:solidFill>
                            <a:latin typeface="Comic Sans MS" pitchFamily="66" charset="0"/>
                          </a:rPr>
                          <a:t>8</a:t>
                        </a:r>
                        <a:endParaRPr lang="ja-JP" altLang="en-US" sz="140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68" name="Oval 3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2003" y="5440861"/>
                        <a:ext cx="189490" cy="167364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r>
                          <a:rPr lang="en-US" altLang="ja-JP" sz="1400">
                            <a:solidFill>
                              <a:srgbClr val="000000"/>
                            </a:solidFill>
                            <a:latin typeface="Comic Sans MS" pitchFamily="66" charset="0"/>
                          </a:rPr>
                          <a:t>5</a:t>
                        </a:r>
                        <a:endParaRPr lang="ja-JP" altLang="en-US" sz="140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69" name="Oval 3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4156" y="5551492"/>
                        <a:ext cx="189490" cy="167364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r>
                          <a:rPr lang="en-US" altLang="ja-JP" sz="1400">
                            <a:solidFill>
                              <a:srgbClr val="000000"/>
                            </a:solidFill>
                            <a:latin typeface="Comic Sans MS" pitchFamily="66" charset="0"/>
                          </a:rPr>
                          <a:t>1</a:t>
                        </a:r>
                        <a:endParaRPr lang="ja-JP" altLang="en-US" sz="140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0" name="Oval 3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25506" y="5029543"/>
                        <a:ext cx="189491" cy="167364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r>
                          <a:rPr lang="en-US" altLang="ja-JP" sz="1400">
                            <a:solidFill>
                              <a:srgbClr val="000000"/>
                            </a:solidFill>
                            <a:latin typeface="Comic Sans MS" pitchFamily="66" charset="0"/>
                          </a:rPr>
                          <a:t>2</a:t>
                        </a:r>
                        <a:endParaRPr lang="ja-JP" altLang="en-US" sz="140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1" name="Oval 3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1824" y="4957207"/>
                        <a:ext cx="187975" cy="164527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r>
                          <a:rPr lang="en-US" altLang="ja-JP" sz="1400">
                            <a:solidFill>
                              <a:srgbClr val="000000"/>
                            </a:solidFill>
                            <a:latin typeface="Comic Sans MS" pitchFamily="66" charset="0"/>
                          </a:rPr>
                          <a:t>4</a:t>
                        </a:r>
                        <a:endParaRPr lang="ja-JP" altLang="en-US" sz="140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cxnSp>
                    <p:nvCxnSpPr>
                      <p:cNvPr id="76894" name="直線コネクタ 50"/>
                      <p:cNvCxnSpPr>
                        <a:cxnSpLocks noChangeShapeType="1"/>
                        <a:stCxn id="169" idx="7"/>
                        <a:endCxn id="170" idx="4"/>
                      </p:cNvCxnSpPr>
                      <p:nvPr/>
                    </p:nvCxnSpPr>
                    <p:spPr bwMode="auto">
                      <a:xfrm rot="5400000" flipH="1" flipV="1">
                        <a:off x="3128456" y="5284420"/>
                        <a:ext cx="379444" cy="205581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895" name="直線コネクタ 52"/>
                      <p:cNvCxnSpPr>
                        <a:cxnSpLocks noChangeShapeType="1"/>
                        <a:stCxn id="170" idx="7"/>
                        <a:endCxn id="164" idx="4"/>
                      </p:cNvCxnSpPr>
                      <p:nvPr/>
                    </p:nvCxnSpPr>
                    <p:spPr bwMode="auto">
                      <a:xfrm rot="5400000" flipH="1" flipV="1">
                        <a:off x="3416929" y="4895416"/>
                        <a:ext cx="230330" cy="8890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896" name="直線コネクタ 54"/>
                      <p:cNvCxnSpPr>
                        <a:cxnSpLocks noChangeShapeType="1"/>
                        <a:stCxn id="164" idx="4"/>
                        <a:endCxn id="171" idx="1"/>
                      </p:cNvCxnSpPr>
                      <p:nvPr/>
                    </p:nvCxnSpPr>
                    <p:spPr bwMode="auto">
                      <a:xfrm rot="16200000" flipH="1">
                        <a:off x="3640342" y="4760903"/>
                        <a:ext cx="155772" cy="283369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897" name="直線コネクタ 56"/>
                      <p:cNvCxnSpPr>
                        <a:cxnSpLocks noChangeShapeType="1"/>
                        <a:stCxn id="171" idx="2"/>
                        <a:endCxn id="170" idx="6"/>
                      </p:cNvCxnSpPr>
                      <p:nvPr/>
                    </p:nvCxnSpPr>
                    <p:spPr bwMode="auto">
                      <a:xfrm rot="10800000" flipV="1">
                        <a:off x="3515425" y="5040385"/>
                        <a:ext cx="316706" cy="74557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898" name="直線コネクタ 62"/>
                      <p:cNvCxnSpPr>
                        <a:cxnSpLocks noChangeShapeType="1"/>
                        <a:stCxn id="168" idx="0"/>
                        <a:endCxn id="171" idx="5"/>
                      </p:cNvCxnSpPr>
                      <p:nvPr/>
                    </p:nvCxnSpPr>
                    <p:spPr bwMode="auto">
                      <a:xfrm rot="16200000" flipV="1">
                        <a:off x="3963864" y="5128365"/>
                        <a:ext cx="342166" cy="283369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899" name="直線コネクタ 64"/>
                      <p:cNvCxnSpPr>
                        <a:cxnSpLocks noChangeShapeType="1"/>
                        <a:stCxn id="171" idx="6"/>
                        <a:endCxn id="166" idx="2"/>
                      </p:cNvCxnSpPr>
                      <p:nvPr/>
                    </p:nvCxnSpPr>
                    <p:spPr bwMode="auto">
                      <a:xfrm>
                        <a:off x="4021044" y="5040385"/>
                        <a:ext cx="627856" cy="1332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900" name="直線コネクタ 70"/>
                      <p:cNvCxnSpPr>
                        <a:cxnSpLocks noChangeShapeType="1"/>
                        <a:stCxn id="165" idx="2"/>
                        <a:endCxn id="164" idx="6"/>
                      </p:cNvCxnSpPr>
                      <p:nvPr/>
                    </p:nvCxnSpPr>
                    <p:spPr bwMode="auto">
                      <a:xfrm rot="10800000" flipV="1">
                        <a:off x="3671000" y="4555762"/>
                        <a:ext cx="1366838" cy="186394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901" name="直線コネクタ 72"/>
                      <p:cNvCxnSpPr>
                        <a:cxnSpLocks noChangeShapeType="1"/>
                        <a:stCxn id="165" idx="3"/>
                        <a:endCxn id="166" idx="7"/>
                      </p:cNvCxnSpPr>
                      <p:nvPr/>
                    </p:nvCxnSpPr>
                    <p:spPr bwMode="auto">
                      <a:xfrm rot="5400000">
                        <a:off x="4754760" y="4669615"/>
                        <a:ext cx="366131" cy="255588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902" name="直線コネクタ 74"/>
                      <p:cNvCxnSpPr>
                        <a:cxnSpLocks noChangeShapeType="1"/>
                        <a:stCxn id="165" idx="4"/>
                        <a:endCxn id="167" idx="0"/>
                      </p:cNvCxnSpPr>
                      <p:nvPr/>
                    </p:nvCxnSpPr>
                    <p:spPr bwMode="auto">
                      <a:xfrm rot="16200000" flipH="1">
                        <a:off x="4809477" y="4961125"/>
                        <a:ext cx="840103" cy="194469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903" name="直線コネクタ 76"/>
                      <p:cNvCxnSpPr>
                        <a:cxnSpLocks noChangeShapeType="1"/>
                        <a:stCxn id="167" idx="2"/>
                        <a:endCxn id="166" idx="5"/>
                      </p:cNvCxnSpPr>
                      <p:nvPr/>
                    </p:nvCxnSpPr>
                    <p:spPr bwMode="auto">
                      <a:xfrm rot="10800000">
                        <a:off x="4810032" y="5098966"/>
                        <a:ext cx="422275" cy="463321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904" name="直線コネクタ 78"/>
                      <p:cNvCxnSpPr>
                        <a:cxnSpLocks noChangeShapeType="1"/>
                        <a:stCxn id="168" idx="6"/>
                        <a:endCxn id="167" idx="3"/>
                      </p:cNvCxnSpPr>
                      <p:nvPr/>
                    </p:nvCxnSpPr>
                    <p:spPr bwMode="auto">
                      <a:xfrm>
                        <a:off x="4371088" y="5525009"/>
                        <a:ext cx="889000" cy="9586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905" name="直線コネクタ 80"/>
                      <p:cNvCxnSpPr>
                        <a:cxnSpLocks noChangeShapeType="1"/>
                        <a:stCxn id="168" idx="0"/>
                        <a:endCxn id="166" idx="3"/>
                      </p:cNvCxnSpPr>
                      <p:nvPr/>
                    </p:nvCxnSpPr>
                    <p:spPr bwMode="auto">
                      <a:xfrm rot="5400000" flipH="1" flipV="1">
                        <a:off x="4305574" y="5070024"/>
                        <a:ext cx="342166" cy="40005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76906" name="直線コネクタ 86"/>
                      <p:cNvCxnSpPr>
                        <a:cxnSpLocks noChangeShapeType="1"/>
                        <a:stCxn id="169" idx="6"/>
                        <a:endCxn id="168" idx="2"/>
                      </p:cNvCxnSpPr>
                      <p:nvPr/>
                    </p:nvCxnSpPr>
                    <p:spPr bwMode="auto">
                      <a:xfrm flipV="1">
                        <a:off x="3243169" y="5525009"/>
                        <a:ext cx="939006" cy="111836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32" name="テキスト ボックス 2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51700" y="2773736"/>
                      <a:ext cx="2899611" cy="308065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headEnd/>
                      <a:tailEnd/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TARGET LINK COST STATE</a:t>
                      </a:r>
                      <a:endParaRPr kumimoji="1" lang="ja-JP" altLang="en-US" sz="1400" b="1">
                        <a:solidFill>
                          <a:schemeClr val="bg1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836" name="フリーフォーム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23730" y="5513294"/>
                      <a:ext cx="460562" cy="496047"/>
                    </a:xfrm>
                    <a:custGeom>
                      <a:avLst/>
                      <a:gdLst>
                        <a:gd name="T0" fmla="*/ 0 w 218364"/>
                        <a:gd name="T1" fmla="*/ 0 h 218364"/>
                        <a:gd name="T2" fmla="*/ 2147483647 w 218364"/>
                        <a:gd name="T3" fmla="*/ 2147483647 h 218364"/>
                        <a:gd name="T4" fmla="*/ 2147483647 w 218364"/>
                        <a:gd name="T5" fmla="*/ 2147483647 h 218364"/>
                        <a:gd name="T6" fmla="*/ 2147483647 w 218364"/>
                        <a:gd name="T7" fmla="*/ 2147483647 h 21836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8364"/>
                        <a:gd name="T13" fmla="*/ 0 h 218364"/>
                        <a:gd name="T14" fmla="*/ 218364 w 218364"/>
                        <a:gd name="T15" fmla="*/ 218364 h 21836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8364" h="218364">
                          <a:moveTo>
                            <a:pt x="0" y="0"/>
                          </a:moveTo>
                          <a:cubicBezTo>
                            <a:pt x="38668" y="80749"/>
                            <a:pt x="77337" y="161498"/>
                            <a:pt x="95534" y="177420"/>
                          </a:cubicBezTo>
                          <a:cubicBezTo>
                            <a:pt x="113731" y="193342"/>
                            <a:pt x="88710" y="88710"/>
                            <a:pt x="109182" y="95534"/>
                          </a:cubicBezTo>
                          <a:cubicBezTo>
                            <a:pt x="129654" y="102358"/>
                            <a:pt x="174009" y="160361"/>
                            <a:pt x="218364" y="218364"/>
                          </a:cubicBezTo>
                        </a:path>
                      </a:pathLst>
                    </a:cu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37" name="テキスト ボックス 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98483" y="6019516"/>
                      <a:ext cx="862960" cy="308063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1" lang="en-US" altLang="ja-JP" sz="1400" b="1" dirty="0">
                          <a:solidFill>
                            <a:srgbClr val="0D0D0D"/>
                          </a:solidFill>
                          <a:latin typeface="Comic Sans MS" pitchFamily="66" charset="0"/>
                        </a:rPr>
                        <a:t>Routing</a:t>
                      </a:r>
                      <a:endParaRPr kumimoji="1" lang="ja-JP" altLang="en-US" sz="1400">
                        <a:solidFill>
                          <a:srgbClr val="0D0D0D"/>
                        </a:solidFill>
                        <a:latin typeface="Comic Sans MS" pitchFamily="66" charset="0"/>
                      </a:endParaRPr>
                    </a:p>
                  </p:txBody>
                </p:sp>
                <p:grpSp>
                  <p:nvGrpSpPr>
                    <p:cNvPr id="7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8962" y="2889658"/>
                      <a:ext cx="3267761" cy="4200160"/>
                      <a:chOff x="128962" y="2889658"/>
                      <a:chExt cx="3267761" cy="4200160"/>
                    </a:xfrm>
                  </p:grpSpPr>
                  <p:sp>
                    <p:nvSpPr>
                      <p:cNvPr id="76839" name="テキスト ボックス 1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96988" y="5103815"/>
                        <a:ext cx="312430" cy="3078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kumimoji="1" lang="en-US" altLang="ja-JP" sz="1400">
                            <a:latin typeface="Comic Sans MS" pitchFamily="66" charset="0"/>
                          </a:rPr>
                          <a:t>2</a:t>
                        </a:r>
                        <a:endParaRPr kumimoji="1" lang="ja-JP" altLang="en-US" sz="1400">
                          <a:latin typeface="Comic Sans MS" pitchFamily="66" charset="0"/>
                        </a:endParaRPr>
                      </a:p>
                    </p:txBody>
                  </p:sp>
                  <p:grpSp>
                    <p:nvGrpSpPr>
                      <p:cNvPr id="8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8962" y="2889658"/>
                        <a:ext cx="3267761" cy="4200160"/>
                        <a:chOff x="128962" y="2889658"/>
                        <a:chExt cx="3267761" cy="4200160"/>
                      </a:xfrm>
                    </p:grpSpPr>
                    <p:sp>
                      <p:nvSpPr>
                        <p:cNvPr id="76841" name="テキスト ボックス 1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2019" y="5663814"/>
                          <a:ext cx="282024" cy="308063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kumimoji="1" lang="en-US" altLang="ja-JP" sz="1400">
                              <a:latin typeface="Comic Sans MS" pitchFamily="66" charset="0"/>
                            </a:rPr>
                            <a:t>1</a:t>
                          </a:r>
                          <a:endParaRPr kumimoji="1" lang="ja-JP" altLang="en-US" sz="14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76842" name="テキスト ボックス 1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12938" y="5665790"/>
                          <a:ext cx="281732" cy="3078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kumimoji="1" lang="en-US" altLang="ja-JP" sz="1400">
                              <a:latin typeface="Comic Sans MS" pitchFamily="66" charset="0"/>
                            </a:rPr>
                            <a:t>1</a:t>
                          </a:r>
                          <a:endParaRPr kumimoji="1" lang="ja-JP" altLang="en-US" sz="14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76843" name="テキスト ボックス 1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4800" y="5259390"/>
                          <a:ext cx="281732" cy="3078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kumimoji="1" lang="en-US" altLang="ja-JP" sz="1400">
                              <a:latin typeface="Comic Sans MS" pitchFamily="66" charset="0"/>
                            </a:rPr>
                            <a:t>1</a:t>
                          </a:r>
                          <a:endParaRPr kumimoji="1" lang="ja-JP" altLang="en-US" sz="14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76844" name="テキスト ボックス 12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3812" y="4374394"/>
                          <a:ext cx="282024" cy="306476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kumimoji="1" lang="en-US" altLang="ja-JP" sz="1400">
                              <a:latin typeface="Comic Sans MS" pitchFamily="66" charset="0"/>
                            </a:rPr>
                            <a:t>1</a:t>
                          </a:r>
                          <a:endParaRPr kumimoji="1" lang="ja-JP" altLang="en-US" sz="14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76845" name="テキスト ボックス 12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76513" y="4814889"/>
                          <a:ext cx="281732" cy="3078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kumimoji="1" lang="en-US" altLang="ja-JP" sz="1400">
                              <a:latin typeface="Comic Sans MS" pitchFamily="66" charset="0"/>
                            </a:rPr>
                            <a:t>1</a:t>
                          </a:r>
                          <a:endParaRPr kumimoji="1" lang="ja-JP" altLang="en-US" sz="14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76846" name="テキスト ボックス 1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01813" y="5186365"/>
                          <a:ext cx="312430" cy="3078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kumimoji="1" lang="en-US" altLang="ja-JP" sz="1400">
                              <a:latin typeface="Comic Sans MS" pitchFamily="66" charset="0"/>
                            </a:rPr>
                            <a:t>2</a:t>
                          </a:r>
                          <a:endParaRPr kumimoji="1" lang="ja-JP" altLang="en-US" sz="14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76847" name="テキスト ボックス 1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7400" y="5030790"/>
                          <a:ext cx="281732" cy="3078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kumimoji="1" lang="en-US" altLang="ja-JP" sz="1400">
                              <a:latin typeface="Comic Sans MS" pitchFamily="66" charset="0"/>
                            </a:rPr>
                            <a:t>1</a:t>
                          </a:r>
                          <a:endParaRPr kumimoji="1" lang="ja-JP" altLang="en-US" sz="14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76848" name="テキスト ボックス 13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3749" y="4641852"/>
                          <a:ext cx="281732" cy="3078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kumimoji="1" lang="en-US" altLang="ja-JP" sz="1400">
                              <a:latin typeface="Comic Sans MS" pitchFamily="66" charset="0"/>
                            </a:rPr>
                            <a:t>1</a:t>
                          </a:r>
                          <a:endParaRPr kumimoji="1" lang="ja-JP" altLang="en-US" sz="14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76849" name="テキスト ボックス 13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4162" y="4802189"/>
                          <a:ext cx="312430" cy="3078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kumimoji="1" lang="en-US" altLang="ja-JP" sz="1400">
                              <a:latin typeface="Comic Sans MS" pitchFamily="66" charset="0"/>
                            </a:rPr>
                            <a:t>2</a:t>
                          </a:r>
                          <a:endParaRPr kumimoji="1" lang="ja-JP" altLang="en-US" sz="14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76850" name="テキスト ボックス 1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06637" y="5118101"/>
                          <a:ext cx="312430" cy="3078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kumimoji="1" lang="en-US" altLang="ja-JP" sz="1400">
                              <a:latin typeface="Comic Sans MS" pitchFamily="66" charset="0"/>
                            </a:rPr>
                            <a:t>2</a:t>
                          </a:r>
                          <a:endParaRPr kumimoji="1" lang="ja-JP" altLang="en-US" sz="14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76851" name="フリーフォーム 1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0850" y="5522913"/>
                          <a:ext cx="2251075" cy="141287"/>
                        </a:xfrm>
                        <a:custGeom>
                          <a:avLst/>
                          <a:gdLst>
                            <a:gd name="T0" fmla="*/ 0 w 2251880"/>
                            <a:gd name="T1" fmla="*/ 162513 h 141027"/>
                            <a:gd name="T2" fmla="*/ 1102007 w 2251880"/>
                            <a:gd name="T3" fmla="*/ 5242 h 141027"/>
                            <a:gd name="T4" fmla="*/ 2190697 w 2251880"/>
                            <a:gd name="T5" fmla="*/ 131062 h 141027"/>
                            <a:gd name="T6" fmla="*/ 0 60000 65536"/>
                            <a:gd name="T7" fmla="*/ 0 60000 65536"/>
                            <a:gd name="T8" fmla="*/ 0 60000 65536"/>
                            <a:gd name="T9" fmla="*/ 0 w 2251880"/>
                            <a:gd name="T10" fmla="*/ 0 h 141027"/>
                            <a:gd name="T11" fmla="*/ 2251880 w 2251880"/>
                            <a:gd name="T12" fmla="*/ 141027 h 14102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251880" h="141027">
                              <a:moveTo>
                                <a:pt x="0" y="141027"/>
                              </a:moveTo>
                              <a:cubicBezTo>
                                <a:pt x="378725" y="75062"/>
                                <a:pt x="757451" y="9098"/>
                                <a:pt x="1132764" y="4549"/>
                              </a:cubicBezTo>
                              <a:cubicBezTo>
                                <a:pt x="1508077" y="0"/>
                                <a:pt x="1879978" y="56866"/>
                                <a:pt x="2251880" y="113732"/>
                              </a:cubicBezTo>
                            </a:path>
                          </a:pathLst>
                        </a:custGeom>
                        <a:noFill/>
                        <a:ln w="57150" algn="ctr">
                          <a:solidFill>
                            <a:schemeClr val="accent1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 wrap="none" lIns="90000" tIns="46800" rIns="90000" bIns="4680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" name="テキスト ボックス 2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8962" y="2889658"/>
                          <a:ext cx="2967162" cy="308065"/>
                        </a:xfrm>
                        <a:prstGeom prst="rect">
                          <a:avLst/>
                        </a:prstGeom>
                        <a:solidFill>
                          <a:srgbClr val="002060"/>
                        </a:solidFill>
                        <a:ln>
                          <a:headEnd/>
                          <a:tailEnd/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kumimoji="1" lang="en-US" altLang="ja-JP" sz="1400" b="1" dirty="0">
                              <a:solidFill>
                                <a:schemeClr val="bg1"/>
                              </a:solidFill>
                              <a:latin typeface="Comic Sans MS" pitchFamily="66" charset="0"/>
                              <a:cs typeface="Arial" pitchFamily="34" charset="0"/>
                            </a:rPr>
                            <a:t>INITIAL LINK COST STATE</a:t>
                          </a:r>
                          <a:endParaRPr kumimoji="1" lang="ja-JP" altLang="en-US" sz="1400" b="1">
                            <a:solidFill>
                              <a:schemeClr val="bg1"/>
                            </a:solidFill>
                            <a:latin typeface="Comic Sans MS" pitchFamily="66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9" name="Group 2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5900" y="3932943"/>
                          <a:ext cx="3180823" cy="3156875"/>
                          <a:chOff x="215900" y="3932943"/>
                          <a:chExt cx="3180823" cy="3156875"/>
                        </a:xfrm>
                      </p:grpSpPr>
                      <p:grpSp>
                        <p:nvGrpSpPr>
                          <p:cNvPr id="10" name="グループ化 1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5900" y="4430716"/>
                            <a:ext cx="2636838" cy="1397001"/>
                            <a:chOff x="3054256" y="4471395"/>
                            <a:chExt cx="2366963" cy="1247775"/>
                          </a:xfrm>
                        </p:grpSpPr>
                        <p:sp>
                          <p:nvSpPr>
                            <p:cNvPr id="71" name="Oval 2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82534" y="4657960"/>
                              <a:ext cx="187975" cy="167364"/>
                            </a:xfrm>
                            <a:prstGeom prst="ellipse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en-US" altLang="ja-JP" sz="1400">
                                  <a:solidFill>
                                    <a:srgbClr val="000000"/>
                                  </a:solidFill>
                                  <a:latin typeface="Comic Sans MS" pitchFamily="66" charset="0"/>
                                </a:rPr>
                                <a:t>3</a:t>
                              </a:r>
                              <a:endParaRPr lang="ja-JP" altLang="en-US" sz="1400">
                                <a:solidFill>
                                  <a:srgbClr val="000000"/>
                                </a:solidFill>
                                <a:latin typeface="Comic Sans MS" pitchFamily="66" charset="0"/>
                              </a:endParaRPr>
                            </a:p>
                          </p:txBody>
                        </p:sp>
                        <p:sp>
                          <p:nvSpPr>
                            <p:cNvPr id="72" name="Oval 29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039389" y="4526054"/>
                              <a:ext cx="187975" cy="113467"/>
                            </a:xfrm>
                            <a:prstGeom prst="ellipse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en-US" altLang="ja-JP" sz="1400">
                                  <a:solidFill>
                                    <a:srgbClr val="000000"/>
                                  </a:solidFill>
                                  <a:latin typeface="Comic Sans MS" pitchFamily="66" charset="0"/>
                                </a:rPr>
                                <a:t>7</a:t>
                              </a:r>
                              <a:endParaRPr lang="ja-JP" altLang="en-US" sz="1400">
                                <a:solidFill>
                                  <a:srgbClr val="000000"/>
                                </a:solidFill>
                                <a:latin typeface="Comic Sans MS" pitchFamily="66" charset="0"/>
                              </a:endParaRPr>
                            </a:p>
                          </p:txBody>
                        </p:sp>
                        <p:sp>
                          <p:nvSpPr>
                            <p:cNvPr id="73" name="Oval 30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649796" y="4958648"/>
                              <a:ext cx="187975" cy="163108"/>
                            </a:xfrm>
                            <a:prstGeom prst="ellipse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en-US" altLang="ja-JP" sz="1400">
                                  <a:solidFill>
                                    <a:srgbClr val="000000"/>
                                  </a:solidFill>
                                  <a:latin typeface="Comic Sans MS" pitchFamily="66" charset="0"/>
                                </a:rPr>
                                <a:t>6</a:t>
                              </a:r>
                              <a:endParaRPr lang="ja-JP" altLang="en-US" sz="1400">
                                <a:solidFill>
                                  <a:srgbClr val="000000"/>
                                </a:solidFill>
                                <a:latin typeface="Comic Sans MS" pitchFamily="66" charset="0"/>
                              </a:endParaRPr>
                            </a:p>
                          </p:txBody>
                        </p:sp>
                        <p:sp>
                          <p:nvSpPr>
                            <p:cNvPr id="74" name="Oval 30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31910" y="5477759"/>
                              <a:ext cx="189491" cy="165945"/>
                            </a:xfrm>
                            <a:prstGeom prst="ellipse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en-US" altLang="ja-JP" sz="1400">
                                  <a:solidFill>
                                    <a:srgbClr val="000000"/>
                                  </a:solidFill>
                                  <a:latin typeface="Comic Sans MS" pitchFamily="66" charset="0"/>
                                </a:rPr>
                                <a:t>8</a:t>
                              </a:r>
                              <a:endParaRPr lang="ja-JP" altLang="en-US" sz="1400">
                                <a:solidFill>
                                  <a:srgbClr val="000000"/>
                                </a:solidFill>
                                <a:latin typeface="Comic Sans MS" pitchFamily="66" charset="0"/>
                              </a:endParaRPr>
                            </a:p>
                          </p:txBody>
                        </p:sp>
                        <p:sp>
                          <p:nvSpPr>
                            <p:cNvPr id="75" name="Oval 30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82891" y="5440883"/>
                              <a:ext cx="189491" cy="167364"/>
                            </a:xfrm>
                            <a:prstGeom prst="ellipse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en-US" altLang="ja-JP" sz="1400">
                                  <a:solidFill>
                                    <a:srgbClr val="000000"/>
                                  </a:solidFill>
                                  <a:latin typeface="Comic Sans MS" pitchFamily="66" charset="0"/>
                                </a:rPr>
                                <a:t>5</a:t>
                              </a:r>
                              <a:endParaRPr lang="ja-JP" altLang="en-US" sz="1400">
                                <a:solidFill>
                                  <a:srgbClr val="000000"/>
                                </a:solidFill>
                                <a:latin typeface="Comic Sans MS" pitchFamily="66" charset="0"/>
                              </a:endParaRPr>
                            </a:p>
                          </p:txBody>
                        </p:sp>
                        <p:sp>
                          <p:nvSpPr>
                            <p:cNvPr id="76" name="Oval 30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53528" y="5551513"/>
                              <a:ext cx="189490" cy="167364"/>
                            </a:xfrm>
                            <a:prstGeom prst="ellipse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en-US" altLang="ja-JP" sz="1400">
                                  <a:solidFill>
                                    <a:srgbClr val="000000"/>
                                  </a:solidFill>
                                  <a:latin typeface="Comic Sans MS" pitchFamily="66" charset="0"/>
                                </a:rPr>
                                <a:t>1</a:t>
                              </a:r>
                              <a:endParaRPr lang="ja-JP" altLang="en-US" sz="1400">
                                <a:solidFill>
                                  <a:srgbClr val="000000"/>
                                </a:solidFill>
                                <a:latin typeface="Comic Sans MS" pitchFamily="66" charset="0"/>
                              </a:endParaRPr>
                            </a:p>
                          </p:txBody>
                        </p:sp>
                        <p:sp>
                          <p:nvSpPr>
                            <p:cNvPr id="77" name="Oval 30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24878" y="5030982"/>
                              <a:ext cx="189491" cy="165946"/>
                            </a:xfrm>
                            <a:prstGeom prst="ellipse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en-US" altLang="ja-JP" sz="1400">
                                  <a:solidFill>
                                    <a:srgbClr val="000000"/>
                                  </a:solidFill>
                                  <a:latin typeface="Comic Sans MS" pitchFamily="66" charset="0"/>
                                </a:rPr>
                                <a:t>2</a:t>
                              </a:r>
                              <a:endParaRPr lang="ja-JP" altLang="en-US" sz="1400">
                                <a:solidFill>
                                  <a:srgbClr val="000000"/>
                                </a:solidFill>
                                <a:latin typeface="Comic Sans MS" pitchFamily="66" charset="0"/>
                              </a:endParaRPr>
                            </a:p>
                          </p:txBody>
                        </p:sp>
                        <p:sp>
                          <p:nvSpPr>
                            <p:cNvPr id="78" name="Oval 30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31197" y="4958648"/>
                              <a:ext cx="189491" cy="163108"/>
                            </a:xfrm>
                            <a:prstGeom prst="ellipse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en-US" altLang="ja-JP" sz="1400">
                                  <a:solidFill>
                                    <a:srgbClr val="000000"/>
                                  </a:solidFill>
                                  <a:latin typeface="Comic Sans MS" pitchFamily="66" charset="0"/>
                                </a:rPr>
                                <a:t>4</a:t>
                              </a:r>
                              <a:endParaRPr lang="ja-JP" altLang="en-US" sz="1400">
                                <a:solidFill>
                                  <a:srgbClr val="000000"/>
                                </a:solidFill>
                                <a:latin typeface="Comic Sans MS" pitchFamily="66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76873" name="直線コネクタ 50"/>
                            <p:cNvCxnSpPr>
                              <a:cxnSpLocks noChangeShapeType="1"/>
                              <a:stCxn id="76" idx="7"/>
                              <a:endCxn id="77" idx="4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3128456" y="5284420"/>
                              <a:ext cx="379444" cy="205581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74" name="直線コネクタ 52"/>
                            <p:cNvCxnSpPr>
                              <a:cxnSpLocks noChangeShapeType="1"/>
                              <a:stCxn id="77" idx="7"/>
                              <a:endCxn id="71" idx="4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3416929" y="4895416"/>
                              <a:ext cx="230330" cy="88900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75" name="直線コネクタ 54"/>
                            <p:cNvCxnSpPr>
                              <a:cxnSpLocks noChangeShapeType="1"/>
                              <a:stCxn id="71" idx="4"/>
                              <a:endCxn id="78" idx="1"/>
                            </p:cNvCxnSpPr>
                            <p:nvPr/>
                          </p:nvCxnSpPr>
                          <p:spPr bwMode="auto">
                            <a:xfrm rot="16200000" flipH="1">
                              <a:off x="3640342" y="4760903"/>
                              <a:ext cx="155772" cy="283369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76" name="直線コネクタ 56"/>
                            <p:cNvCxnSpPr>
                              <a:cxnSpLocks noChangeShapeType="1"/>
                              <a:stCxn id="78" idx="2"/>
                              <a:endCxn id="77" idx="6"/>
                            </p:cNvCxnSpPr>
                            <p:nvPr/>
                          </p:nvCxnSpPr>
                          <p:spPr bwMode="auto">
                            <a:xfrm rot="10800000" flipV="1">
                              <a:off x="3515425" y="5040385"/>
                              <a:ext cx="316706" cy="74557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77" name="直線コネクタ 62"/>
                            <p:cNvCxnSpPr>
                              <a:cxnSpLocks noChangeShapeType="1"/>
                              <a:stCxn id="75" idx="0"/>
                              <a:endCxn id="78" idx="5"/>
                            </p:cNvCxnSpPr>
                            <p:nvPr/>
                          </p:nvCxnSpPr>
                          <p:spPr bwMode="auto">
                            <a:xfrm rot="16200000" flipV="1">
                              <a:off x="3963864" y="5128365"/>
                              <a:ext cx="342166" cy="283369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78" name="直線コネクタ 64"/>
                            <p:cNvCxnSpPr>
                              <a:cxnSpLocks noChangeShapeType="1"/>
                              <a:stCxn id="78" idx="6"/>
                              <a:endCxn id="73" idx="2"/>
                            </p:cNvCxnSpPr>
                            <p:nvPr/>
                          </p:nvCxnSpPr>
                          <p:spPr bwMode="auto">
                            <a:xfrm>
                              <a:off x="4021044" y="5040385"/>
                              <a:ext cx="627856" cy="1332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79" name="直線コネクタ 70"/>
                            <p:cNvCxnSpPr>
                              <a:cxnSpLocks noChangeShapeType="1"/>
                              <a:stCxn id="72" idx="2"/>
                              <a:endCxn id="71" idx="6"/>
                            </p:cNvCxnSpPr>
                            <p:nvPr/>
                          </p:nvCxnSpPr>
                          <p:spPr bwMode="auto">
                            <a:xfrm rot="10800000" flipV="1">
                              <a:off x="3671000" y="4555762"/>
                              <a:ext cx="1366838" cy="186394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80" name="直線コネクタ 72"/>
                            <p:cNvCxnSpPr>
                              <a:cxnSpLocks noChangeShapeType="1"/>
                              <a:stCxn id="72" idx="3"/>
                              <a:endCxn id="73" idx="7"/>
                            </p:cNvCxnSpPr>
                            <p:nvPr/>
                          </p:nvCxnSpPr>
                          <p:spPr bwMode="auto">
                            <a:xfrm rot="5400000">
                              <a:off x="4754760" y="4669615"/>
                              <a:ext cx="366131" cy="255588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81" name="直線コネクタ 74"/>
                            <p:cNvCxnSpPr>
                              <a:cxnSpLocks noChangeShapeType="1"/>
                              <a:stCxn id="72" idx="4"/>
                              <a:endCxn id="74" idx="0"/>
                            </p:cNvCxnSpPr>
                            <p:nvPr/>
                          </p:nvCxnSpPr>
                          <p:spPr bwMode="auto">
                            <a:xfrm rot="16200000" flipH="1">
                              <a:off x="4809477" y="4961125"/>
                              <a:ext cx="840103" cy="194469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82" name="直線コネクタ 76"/>
                            <p:cNvCxnSpPr>
                              <a:cxnSpLocks noChangeShapeType="1"/>
                              <a:stCxn id="74" idx="2"/>
                              <a:endCxn id="73" idx="5"/>
                            </p:cNvCxnSpPr>
                            <p:nvPr/>
                          </p:nvCxnSpPr>
                          <p:spPr bwMode="auto">
                            <a:xfrm rot="10800000">
                              <a:off x="4810032" y="5098966"/>
                              <a:ext cx="422275" cy="463321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83" name="直線コネクタ 78"/>
                            <p:cNvCxnSpPr>
                              <a:cxnSpLocks noChangeShapeType="1"/>
                              <a:stCxn id="75" idx="6"/>
                              <a:endCxn id="74" idx="3"/>
                            </p:cNvCxnSpPr>
                            <p:nvPr/>
                          </p:nvCxnSpPr>
                          <p:spPr bwMode="auto">
                            <a:xfrm>
                              <a:off x="4371088" y="5525009"/>
                              <a:ext cx="889000" cy="95860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84" name="直線コネクタ 80"/>
                            <p:cNvCxnSpPr>
                              <a:cxnSpLocks noChangeShapeType="1"/>
                              <a:stCxn id="75" idx="0"/>
                              <a:endCxn id="73" idx="3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4305574" y="5070024"/>
                              <a:ext cx="342166" cy="400050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76885" name="直線コネクタ 86"/>
                            <p:cNvCxnSpPr>
                              <a:cxnSpLocks noChangeShapeType="1"/>
                              <a:stCxn id="76" idx="6"/>
                              <a:endCxn id="75" idx="2"/>
                            </p:cNvCxnSpPr>
                            <p:nvPr/>
                          </p:nvCxnSpPr>
                          <p:spPr bwMode="auto">
                            <a:xfrm flipV="1">
                              <a:off x="3243169" y="5525009"/>
                              <a:ext cx="939006" cy="111836"/>
                            </a:xfrm>
                            <a:prstGeom prst="line">
                              <a:avLst/>
                            </a:prstGeom>
                            <a:noFill/>
                            <a:ln w="1270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</p:grpSp>
                      <p:sp>
                        <p:nvSpPr>
                          <p:cNvPr id="76855" name="テキスト ボックス 12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1175" y="4729164"/>
                            <a:ext cx="281732" cy="30787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kumimoji="1" lang="en-US" altLang="ja-JP" sz="1400">
                                <a:latin typeface="Comic Sans MS" pitchFamily="66" charset="0"/>
                              </a:rPr>
                              <a:t>1</a:t>
                            </a:r>
                            <a:endParaRPr kumimoji="1" lang="ja-JP" altLang="en-US" sz="1400">
                              <a:latin typeface="Comic Sans MS" pitchFamily="66" charset="0"/>
                            </a:endParaRPr>
                          </a:p>
                        </p:txBody>
                      </p:sp>
                      <p:sp>
                        <p:nvSpPr>
                          <p:cNvPr id="76856" name="テキスト ボックス 13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800" y="4719639"/>
                            <a:ext cx="281732" cy="30787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kumimoji="1" lang="en-US" altLang="ja-JP" sz="1400">
                                <a:latin typeface="Comic Sans MS" pitchFamily="66" charset="0"/>
                              </a:rPr>
                              <a:t>1</a:t>
                            </a:r>
                            <a:endParaRPr kumimoji="1" lang="ja-JP" altLang="en-US" sz="1400">
                              <a:latin typeface="Comic Sans MS" pitchFamily="66" charset="0"/>
                            </a:endParaRPr>
                          </a:p>
                        </p:txBody>
                      </p:sp>
                      <p:sp>
                        <p:nvSpPr>
                          <p:cNvPr id="76857" name="円/楕円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62125" y="4329113"/>
                            <a:ext cx="165100" cy="463550"/>
                          </a:xfrm>
                          <a:prstGeom prst="ellipse">
                            <a:avLst/>
                          </a:prstGeom>
                          <a:noFill/>
                          <a:ln w="9525" algn="ctr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0000" tIns="46800" rIns="90000" bIns="46800" anchor="ctr"/>
                          <a:lstStyle/>
                          <a:p>
                            <a:pPr>
                              <a:lnSpc>
                                <a:spcPct val="90000"/>
                              </a:lnSpc>
                              <a:spcBef>
                                <a:spcPct val="20000"/>
                              </a:spcBef>
                              <a:buFontTx/>
                              <a:buChar char="•"/>
                            </a:pPr>
                            <a:endParaRPr kumimoji="1" lang="ja-JP" altLang="en-US" sz="1400">
                              <a:latin typeface="Comic Sans MS" pitchFamily="66" charset="0"/>
                            </a:endParaRPr>
                          </a:p>
                        </p:txBody>
                      </p:sp>
                      <p:sp>
                        <p:nvSpPr>
                          <p:cNvPr id="64" name="テキスト ボックス 17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0888" y="3932949"/>
                            <a:ext cx="1562109" cy="308065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>
                              <a:defRPr/>
                            </a:pPr>
                            <a:r>
                              <a:rPr kumimoji="1" lang="en-US" altLang="ja-JP" sz="1400" b="1">
                                <a:solidFill>
                                  <a:schemeClr val="bg1"/>
                                </a:solidFill>
                                <a:latin typeface="Comic Sans MS" pitchFamily="66" charset="0"/>
                              </a:rPr>
                              <a:t>High Load Link</a:t>
                            </a:r>
                            <a:endParaRPr kumimoji="1" lang="ja-JP" altLang="en-US" sz="1400" b="1">
                              <a:solidFill>
                                <a:schemeClr val="bg1"/>
                              </a:solidFill>
                              <a:latin typeface="Comic Sans MS" pitchFamily="66" charset="0"/>
                            </a:endParaRPr>
                          </a:p>
                        </p:txBody>
                      </p:sp>
                      <p:sp>
                        <p:nvSpPr>
                          <p:cNvPr id="76859" name="フリーフォーム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01775" y="4203700"/>
                            <a:ext cx="231775" cy="285750"/>
                          </a:xfrm>
                          <a:custGeom>
                            <a:avLst/>
                            <a:gdLst>
                              <a:gd name="T0" fmla="*/ 0 w 232012"/>
                              <a:gd name="T1" fmla="*/ 0 h 286603"/>
                              <a:gd name="T2" fmla="*/ 75690 w 232012"/>
                              <a:gd name="T3" fmla="*/ 141033 h 286603"/>
                              <a:gd name="T4" fmla="*/ 100920 w 232012"/>
                              <a:gd name="T5" fmla="*/ 54246 h 286603"/>
                              <a:gd name="T6" fmla="*/ 214453 w 232012"/>
                              <a:gd name="T7" fmla="*/ 227829 h 28660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32012"/>
                              <a:gd name="T13" fmla="*/ 0 h 286603"/>
                              <a:gd name="T14" fmla="*/ 232012 w 232012"/>
                              <a:gd name="T15" fmla="*/ 286603 h 28660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32012" h="286603">
                                <a:moveTo>
                                  <a:pt x="0" y="0"/>
                                </a:moveTo>
                                <a:cubicBezTo>
                                  <a:pt x="31845" y="83024"/>
                                  <a:pt x="63690" y="166048"/>
                                  <a:pt x="81887" y="177421"/>
                                </a:cubicBezTo>
                                <a:cubicBezTo>
                                  <a:pt x="100084" y="188794"/>
                                  <a:pt x="84161" y="50042"/>
                                  <a:pt x="109182" y="68239"/>
                                </a:cubicBezTo>
                                <a:cubicBezTo>
                                  <a:pt x="134203" y="86436"/>
                                  <a:pt x="183107" y="186519"/>
                                  <a:pt x="232012" y="286603"/>
                                </a:cubicBezTo>
                              </a:path>
                            </a:pathLst>
                          </a:custGeom>
                          <a:noFill/>
                          <a:ln w="9525" algn="ctr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0000" tIns="46800" rIns="90000" bIns="4680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6860" name="テキスト ボックス 23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88306" y="6135437"/>
                            <a:ext cx="1548715" cy="954381"/>
                          </a:xfrm>
                          <a:prstGeom prst="rect">
                            <a:avLst/>
                          </a:prstGeom>
                          <a:solidFill>
                            <a:srgbClr val="00B0F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kumimoji="1" lang="en-US" altLang="ja-JP" sz="1400" b="1">
                                <a:solidFill>
                                  <a:srgbClr val="0D0D0D"/>
                                </a:solidFill>
                                <a:latin typeface="Comic Sans MS" pitchFamily="66" charset="0"/>
                              </a:rPr>
                              <a:t>Link 1-5 is </a:t>
                            </a:r>
                          </a:p>
                          <a:p>
                            <a:r>
                              <a:rPr kumimoji="1" lang="en-US" altLang="ja-JP" sz="1400" b="1">
                                <a:solidFill>
                                  <a:srgbClr val="0D0D0D"/>
                                </a:solidFill>
                                <a:latin typeface="Comic Sans MS" pitchFamily="66" charset="0"/>
                              </a:rPr>
                              <a:t>scheduled for </a:t>
                            </a:r>
                          </a:p>
                          <a:p>
                            <a:r>
                              <a:rPr kumimoji="1" lang="en-US" altLang="ja-JP" sz="1400" b="1">
                                <a:solidFill>
                                  <a:srgbClr val="0D0D0D"/>
                                </a:solidFill>
                                <a:latin typeface="Comic Sans MS" pitchFamily="66" charset="0"/>
                              </a:rPr>
                              <a:t>Maintenance</a:t>
                            </a:r>
                          </a:p>
                          <a:p>
                            <a:r>
                              <a:rPr kumimoji="1" lang="en-US" altLang="ja-JP" sz="1400" b="1">
                                <a:solidFill>
                                  <a:srgbClr val="0D0D0D"/>
                                </a:solidFill>
                                <a:latin typeface="Comic Sans MS" pitchFamily="66" charset="0"/>
                              </a:rPr>
                              <a:t> Routine</a:t>
                            </a:r>
                            <a:endParaRPr kumimoji="1" lang="ja-JP" altLang="en-US" sz="1400" b="1">
                              <a:solidFill>
                                <a:srgbClr val="0D0D0D"/>
                              </a:solidFill>
                              <a:latin typeface="Comic Sans MS" pitchFamily="66" charset="0"/>
                            </a:endParaRPr>
                          </a:p>
                        </p:txBody>
                      </p:sp>
                      <p:sp>
                        <p:nvSpPr>
                          <p:cNvPr id="76861" name="テキスト ボックス 23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2675" y="6022976"/>
                            <a:ext cx="1044048" cy="30787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kumimoji="1" lang="en-US" altLang="ja-JP" sz="1400" b="1">
                                <a:latin typeface="Comic Sans MS" pitchFamily="66" charset="0"/>
                              </a:rPr>
                              <a:t>Link Cost</a:t>
                            </a:r>
                            <a:endParaRPr kumimoji="1" lang="ja-JP" altLang="en-US" sz="1400" b="1">
                              <a:latin typeface="Comic Sans MS" pitchFamily="66" charset="0"/>
                            </a:endParaRPr>
                          </a:p>
                        </p:txBody>
                      </p:sp>
                      <p:cxnSp>
                        <p:nvCxnSpPr>
                          <p:cNvPr id="76862" name="直線矢印コネクタ 23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 flipV="1">
                            <a:off x="2121507" y="5847711"/>
                            <a:ext cx="459646" cy="216092"/>
                          </a:xfrm>
                          <a:prstGeom prst="straightConnector1">
                            <a:avLst/>
                          </a:prstGeom>
                          <a:noFill/>
                          <a:ln w="9525" algn="ctr">
                            <a:solidFill>
                              <a:schemeClr val="tx1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</p:cxnSp>
                      <p:sp>
                        <p:nvSpPr>
                          <p:cNvPr id="76863" name="爆発 1 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5159" y="5505018"/>
                            <a:ext cx="496497" cy="355702"/>
                          </a:xfrm>
                          <a:prstGeom prst="irregularSeal1">
                            <a:avLst/>
                          </a:prstGeom>
                          <a:solidFill>
                            <a:schemeClr val="accent1"/>
                          </a:solidFill>
                          <a:ln w="9525" algn="ctr">
                            <a:solidFill>
                              <a:schemeClr val="accent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0000" tIns="46800" rIns="90000" bIns="46800" anchor="ctr"/>
                          <a:lstStyle/>
                          <a:p>
                            <a:pPr>
                              <a:lnSpc>
                                <a:spcPct val="90000"/>
                              </a:lnSpc>
                              <a:spcBef>
                                <a:spcPct val="20000"/>
                              </a:spcBef>
                            </a:pPr>
                            <a:endParaRPr kumimoji="1" lang="ja-JP" altLang="en-US" sz="1400">
                              <a:latin typeface="Comic Sans MS" pitchFamily="66" charset="0"/>
                            </a:endParaRPr>
                          </a:p>
                        </p:txBody>
                      </p:sp>
                      <p:sp>
                        <p:nvSpPr>
                          <p:cNvPr id="76864" name="フリーフォーム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02845" y="5687358"/>
                            <a:ext cx="335990" cy="431053"/>
                          </a:xfrm>
                          <a:custGeom>
                            <a:avLst/>
                            <a:gdLst>
                              <a:gd name="T0" fmla="*/ 0 w 232012"/>
                              <a:gd name="T1" fmla="*/ 0 h 286603"/>
                              <a:gd name="T2" fmla="*/ 2147483647 w 232012"/>
                              <a:gd name="T3" fmla="*/ 2147483647 h 286603"/>
                              <a:gd name="T4" fmla="*/ 2147483647 w 232012"/>
                              <a:gd name="T5" fmla="*/ 2147483647 h 286603"/>
                              <a:gd name="T6" fmla="*/ 2147483647 w 232012"/>
                              <a:gd name="T7" fmla="*/ 2147483647 h 28660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32012"/>
                              <a:gd name="T13" fmla="*/ 0 h 286603"/>
                              <a:gd name="T14" fmla="*/ 232012 w 232012"/>
                              <a:gd name="T15" fmla="*/ 286603 h 28660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32012" h="286603">
                                <a:moveTo>
                                  <a:pt x="0" y="0"/>
                                </a:moveTo>
                                <a:cubicBezTo>
                                  <a:pt x="31845" y="83024"/>
                                  <a:pt x="63690" y="166048"/>
                                  <a:pt x="81887" y="177421"/>
                                </a:cubicBezTo>
                                <a:cubicBezTo>
                                  <a:pt x="100084" y="188794"/>
                                  <a:pt x="84161" y="50042"/>
                                  <a:pt x="109182" y="68239"/>
                                </a:cubicBezTo>
                                <a:cubicBezTo>
                                  <a:pt x="134203" y="86436"/>
                                  <a:pt x="183107" y="186519"/>
                                  <a:pt x="232012" y="286603"/>
                                </a:cubicBezTo>
                              </a:path>
                            </a:pathLst>
                          </a:custGeom>
                          <a:noFill/>
                          <a:ln w="9525" algn="ctr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0000" tIns="46800" rIns="90000" bIns="4680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183" name="Right Arrow 182"/>
            <p:cNvSpPr/>
            <p:nvPr/>
          </p:nvSpPr>
          <p:spPr bwMode="auto">
            <a:xfrm>
              <a:off x="4267200" y="4343400"/>
              <a:ext cx="914400" cy="381000"/>
            </a:xfrm>
            <a:prstGeom prst="rightArrow">
              <a:avLst/>
            </a:prstGeom>
            <a:solidFill>
              <a:schemeClr val="accent4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2813">
                <a:defRPr/>
              </a:pPr>
              <a:endParaRPr lang="en-US" altLang="ja-JP" sz="2300">
                <a:solidFill>
                  <a:srgbClr val="FFFFFF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Segoe"/>
                <a:cs typeface="Arial" pitchFamily="34" charset="0"/>
              </a:endParaRPr>
            </a:p>
          </p:txBody>
        </p:sp>
        <p:sp>
          <p:nvSpPr>
            <p:cNvPr id="76809" name="テキスト ボックス 158"/>
            <p:cNvSpPr txBox="1">
              <a:spLocks noChangeArrowheads="1"/>
            </p:cNvSpPr>
            <p:nvPr/>
          </p:nvSpPr>
          <p:spPr bwMode="auto">
            <a:xfrm>
              <a:off x="152400" y="5257800"/>
              <a:ext cx="4762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/>
                <a:t>src</a:t>
              </a:r>
              <a:endParaRPr lang="ja-JP" altLang="en-US" sz="2000"/>
            </a:p>
          </p:txBody>
        </p:sp>
        <p:sp>
          <p:nvSpPr>
            <p:cNvPr id="76810" name="テキスト ボックス 201"/>
            <p:cNvSpPr txBox="1">
              <a:spLocks noChangeArrowheads="1"/>
            </p:cNvSpPr>
            <p:nvPr/>
          </p:nvSpPr>
          <p:spPr bwMode="auto">
            <a:xfrm>
              <a:off x="2895600" y="4953000"/>
              <a:ext cx="4889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/>
                <a:t>dst</a:t>
              </a:r>
              <a:endParaRPr lang="ja-JP" altLang="en-US" sz="2000"/>
            </a:p>
          </p:txBody>
        </p:sp>
        <p:sp>
          <p:nvSpPr>
            <p:cNvPr id="100" name="テキスト ボックス 179"/>
            <p:cNvSpPr txBox="1">
              <a:spLocks noChangeArrowheads="1"/>
            </p:cNvSpPr>
            <p:nvPr/>
          </p:nvSpPr>
          <p:spPr bwMode="auto">
            <a:xfrm>
              <a:off x="6934200" y="3124200"/>
              <a:ext cx="1468438" cy="3079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sz="1400" b="1" dirty="0">
                  <a:solidFill>
                    <a:schemeClr val="bg1"/>
                  </a:solidFill>
                  <a:latin typeface="Comic Sans MS" pitchFamily="66" charset="0"/>
                </a:rPr>
                <a:t>High Load Link</a:t>
              </a:r>
              <a:endParaRPr kumimoji="1" lang="ja-JP" altLang="en-US" sz="1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76812" name="フリーフォーム 180"/>
            <p:cNvSpPr>
              <a:spLocks noChangeArrowheads="1"/>
            </p:cNvSpPr>
            <p:nvPr/>
          </p:nvSpPr>
          <p:spPr bwMode="auto">
            <a:xfrm>
              <a:off x="7696200" y="3352800"/>
              <a:ext cx="217488" cy="285750"/>
            </a:xfrm>
            <a:custGeom>
              <a:avLst/>
              <a:gdLst>
                <a:gd name="T0" fmla="*/ 0 w 232012"/>
                <a:gd name="T1" fmla="*/ 0 h 286603"/>
                <a:gd name="T2" fmla="*/ 58788 w 232012"/>
                <a:gd name="T3" fmla="*/ 140993 h 286603"/>
                <a:gd name="T4" fmla="*/ 78384 w 232012"/>
                <a:gd name="T5" fmla="*/ 54230 h 286603"/>
                <a:gd name="T6" fmla="*/ 166565 w 232012"/>
                <a:gd name="T7" fmla="*/ 227762 h 2866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012"/>
                <a:gd name="T13" fmla="*/ 0 h 286603"/>
                <a:gd name="T14" fmla="*/ 232012 w 232012"/>
                <a:gd name="T15" fmla="*/ 286603 h 2866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012" h="286603">
                  <a:moveTo>
                    <a:pt x="0" y="0"/>
                  </a:moveTo>
                  <a:cubicBezTo>
                    <a:pt x="31845" y="83024"/>
                    <a:pt x="63690" y="166048"/>
                    <a:pt x="81887" y="177421"/>
                  </a:cubicBezTo>
                  <a:cubicBezTo>
                    <a:pt x="100084" y="188794"/>
                    <a:pt x="84161" y="50042"/>
                    <a:pt x="109182" y="68239"/>
                  </a:cubicBezTo>
                  <a:cubicBezTo>
                    <a:pt x="134203" y="86436"/>
                    <a:pt x="183107" y="186519"/>
                    <a:pt x="232012" y="286603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05" name="テキスト ボックス 182"/>
            <p:cNvSpPr txBox="1">
              <a:spLocks noChangeArrowheads="1"/>
            </p:cNvSpPr>
            <p:nvPr/>
          </p:nvSpPr>
          <p:spPr bwMode="auto">
            <a:xfrm>
              <a:off x="3200400" y="5934670"/>
              <a:ext cx="4495800" cy="120032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dirty="0">
                  <a:solidFill>
                    <a:srgbClr val="0D0D0D"/>
                  </a:solidFill>
                  <a:latin typeface="Comic Sans MS" pitchFamily="66" charset="0"/>
                </a:rPr>
                <a:t>There are 2 links needed to be updated. Which link do we update 1st between  Link 1-5 &amp; Link </a:t>
              </a:r>
              <a:r>
                <a:rPr kumimoji="1" lang="en-US" altLang="ja-JP" dirty="0" smtClean="0">
                  <a:solidFill>
                    <a:srgbClr val="0D0D0D"/>
                  </a:solidFill>
                  <a:latin typeface="Comic Sans MS" pitchFamily="66" charset="0"/>
                </a:rPr>
                <a:t>3-7 to avoid congestion in  link 3-7?</a:t>
              </a:r>
              <a:endParaRPr kumimoji="1" lang="ja-JP" altLang="en-US">
                <a:solidFill>
                  <a:srgbClr val="0D0D0D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title"/>
          </p:nvPr>
        </p:nvSpPr>
        <p:spPr>
          <a:xfrm>
            <a:off x="296008" y="0"/>
            <a:ext cx="8686800" cy="443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b="1" dirty="0" smtClean="0">
                <a:solidFill>
                  <a:srgbClr val="002060"/>
                </a:solidFill>
              </a:rPr>
              <a:t>INTRODUCTION – EXAMPLE OF LINK COST UPDATE</a:t>
            </a:r>
            <a:endParaRPr lang="ja-JP" altLang="en-US" sz="3200" smtClean="0">
              <a:solidFill>
                <a:srgbClr val="002060"/>
              </a:solidFill>
            </a:endParaRPr>
          </a:p>
        </p:txBody>
      </p:sp>
      <p:sp>
        <p:nvSpPr>
          <p:cNvPr id="83971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6070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altLang="ja-JP" dirty="0" smtClean="0">
                <a:solidFill>
                  <a:srgbClr val="002060"/>
                </a:solidFill>
                <a:cs typeface="HGｺﾞｼｯｸE" pitchFamily="49" charset="-128"/>
              </a:rPr>
              <a:t>Performing link cost updates for several different links is a Permutation Problem.   </a:t>
            </a:r>
          </a:p>
          <a:p>
            <a:pPr>
              <a:buFontTx/>
              <a:buNone/>
              <a:defRPr/>
            </a:pPr>
            <a:endParaRPr lang="en-US" altLang="ja-JP" dirty="0" smtClean="0">
              <a:solidFill>
                <a:srgbClr val="002060"/>
              </a:solidFill>
              <a:cs typeface="HGｺﾞｼｯｸE" pitchFamily="49" charset="-128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Example: For 3 different letters say A, B, C the permutations are 6: i.e. 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ABC </a:t>
            </a:r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ACB</a:t>
            </a:r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BAC</a:t>
            </a:r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BCA </a:t>
            </a:r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CAB </a:t>
            </a:r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CBA</a:t>
            </a:r>
          </a:p>
          <a:p>
            <a:pPr lvl="1">
              <a:buFont typeface="Wingdings" pitchFamily="2" charset="2"/>
              <a:buChar char="v"/>
              <a:defRPr/>
            </a:pPr>
            <a:endParaRPr lang="en-US" altLang="ja-JP" dirty="0" smtClean="0">
              <a:solidFill>
                <a:srgbClr val="002060"/>
              </a:solidFill>
            </a:endParaRPr>
          </a:p>
        </p:txBody>
      </p:sp>
      <p:sp>
        <p:nvSpPr>
          <p:cNvPr id="79876" name="Slide Number Placeholder 8"/>
          <p:cNvSpPr>
            <a:spLocks/>
          </p:cNvSpPr>
          <p:nvPr/>
        </p:nvSpPr>
        <p:spPr bwMode="auto">
          <a:xfrm>
            <a:off x="8229600" y="62484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ED5FF2D9-278D-4C94-BD16-19F07DFFB635}" type="slidenum">
              <a:rPr lang="ja-JP" altLang="en-US"/>
              <a:pPr/>
              <a:t>27</a:t>
            </a:fld>
            <a:endParaRPr lang="ja-JP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title"/>
          </p:nvPr>
        </p:nvSpPr>
        <p:spPr>
          <a:xfrm>
            <a:off x="296008" y="31465"/>
            <a:ext cx="8686800" cy="443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b="1" dirty="0" smtClean="0">
                <a:solidFill>
                  <a:srgbClr val="002060"/>
                </a:solidFill>
              </a:rPr>
              <a:t>INTRODUCTION  - PROBLEM STATEMENT</a:t>
            </a:r>
            <a:endParaRPr lang="ja-JP" altLang="en-US" sz="3200" smtClean="0">
              <a:solidFill>
                <a:srgbClr val="002060"/>
              </a:solidFill>
            </a:endParaRPr>
          </a:p>
        </p:txBody>
      </p:sp>
      <p:sp>
        <p:nvSpPr>
          <p:cNvPr id="91139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474663"/>
            <a:ext cx="9144000" cy="5497512"/>
          </a:xfrm>
        </p:spPr>
        <p:txBody>
          <a:bodyPr/>
          <a:lstStyle/>
          <a:p>
            <a:pPr marL="396875" lvl="1">
              <a:buFont typeface="Wingdings" pitchFamily="2" charset="2"/>
              <a:buChar char="q"/>
              <a:defRPr/>
            </a:pPr>
            <a:r>
              <a:rPr lang="en-US" altLang="ja-JP" sz="2600" b="1" dirty="0" smtClean="0">
                <a:solidFill>
                  <a:srgbClr val="C00000"/>
                </a:solidFill>
                <a:cs typeface="HGｺﾞｼｯｸE" pitchFamily="49" charset="-128"/>
              </a:rPr>
              <a:t>PROBLEM STATEMENT</a:t>
            </a:r>
            <a:endParaRPr lang="en-US" altLang="ja-JP" sz="2600" dirty="0" smtClean="0">
              <a:solidFill>
                <a:srgbClr val="C00000"/>
              </a:solidFill>
              <a:cs typeface="HGｺﾞｼｯｸE" pitchFamily="49" charset="-128"/>
            </a:endParaRPr>
          </a:p>
          <a:p>
            <a:pPr marL="396875" lvl="1">
              <a:buFont typeface="Wingdings" pitchFamily="2" charset="2"/>
              <a:buChar char="v"/>
              <a:defRPr/>
            </a:pPr>
            <a:r>
              <a:rPr lang="en-US" altLang="ja-JP" dirty="0" smtClean="0">
                <a:solidFill>
                  <a:srgbClr val="002060"/>
                </a:solidFill>
                <a:cs typeface="HGｺﾞｼｯｸE" pitchFamily="49" charset="-128"/>
              </a:rPr>
              <a:t>Performing a link cost update for several different links for TE purpose is a big challenge for Service Providers.</a:t>
            </a:r>
          </a:p>
          <a:p>
            <a:pPr marL="741363" lvl="2">
              <a:buFont typeface="Wingdings" pitchFamily="2" charset="2"/>
              <a:buChar char="v"/>
              <a:defRPr/>
            </a:pPr>
            <a:r>
              <a:rPr lang="en-US" altLang="ja-JP" dirty="0" smtClean="0">
                <a:solidFill>
                  <a:srgbClr val="002060"/>
                </a:solidFill>
                <a:cs typeface="HGｺﾞｼｯｸE" pitchFamily="49" charset="-128"/>
              </a:rPr>
              <a:t>Finding a link cost update sequence order which is Congestion free is not a practical computation time for Huge Permutations. </a:t>
            </a:r>
          </a:p>
          <a:p>
            <a:pPr marL="741363" lvl="2">
              <a:buFont typeface="Wingdings" pitchFamily="2" charset="2"/>
              <a:buChar char="v"/>
              <a:defRPr/>
            </a:pPr>
            <a:r>
              <a:rPr lang="en-US" altLang="ja-JP" dirty="0" smtClean="0">
                <a:solidFill>
                  <a:srgbClr val="002060"/>
                </a:solidFill>
                <a:cs typeface="HGｺﾞｼｯｸE" pitchFamily="49" charset="-128"/>
              </a:rPr>
              <a:t>For Evaluation we use COST 239 (An European Network Model): </a:t>
            </a:r>
          </a:p>
          <a:p>
            <a:pPr marL="1087438" lvl="3">
              <a:buFont typeface="Wingdings" pitchFamily="2" charset="2"/>
              <a:buChar char="q"/>
              <a:defRPr/>
            </a:pPr>
            <a:r>
              <a:rPr lang="en-US" altLang="ja-JP" sz="2800" dirty="0" smtClean="0">
                <a:solidFill>
                  <a:srgbClr val="C00000"/>
                </a:solidFill>
                <a:cs typeface="HGｺﾞｼｯｸE" pitchFamily="49" charset="-128"/>
              </a:rPr>
              <a:t>Present a method to avoid congestion free during transient states.</a:t>
            </a:r>
          </a:p>
          <a:p>
            <a:pPr marL="396875" lvl="1">
              <a:buFontTx/>
              <a:buNone/>
              <a:defRPr/>
            </a:pPr>
            <a:endParaRPr lang="en-US" altLang="ja-JP" sz="2200" dirty="0" smtClean="0">
              <a:solidFill>
                <a:schemeClr val="accent1"/>
              </a:solidFill>
              <a:cs typeface="HGｺﾞｼｯｸE" pitchFamily="49" charset="-128"/>
            </a:endParaRPr>
          </a:p>
          <a:p>
            <a:pPr marL="396875" lvl="1">
              <a:buFont typeface="Wingdings" pitchFamily="2" charset="2"/>
              <a:buChar char="v"/>
              <a:defRPr/>
            </a:pPr>
            <a:endParaRPr lang="en-US" altLang="ja-JP" sz="2200" dirty="0" smtClean="0">
              <a:solidFill>
                <a:schemeClr val="accent1"/>
              </a:solidFill>
              <a:cs typeface="HGｺﾞｼｯｸE" pitchFamily="49" charset="-128"/>
            </a:endParaRPr>
          </a:p>
          <a:p>
            <a:pPr marL="396875" lvl="1">
              <a:buFont typeface="Wingdings" pitchFamily="2" charset="2"/>
              <a:buChar char="v"/>
              <a:defRPr/>
            </a:pPr>
            <a:endParaRPr lang="en-US" altLang="ja-JP" sz="2200" dirty="0" smtClean="0">
              <a:solidFill>
                <a:schemeClr val="accent1"/>
              </a:solidFill>
              <a:cs typeface="HGｺﾞｼｯｸE" pitchFamily="49" charset="-128"/>
            </a:endParaRPr>
          </a:p>
          <a:p>
            <a:pPr marL="396875" lvl="1">
              <a:buFont typeface="Wingdings" pitchFamily="2" charset="2"/>
              <a:buChar char="v"/>
              <a:defRPr/>
            </a:pPr>
            <a:endParaRPr lang="en-US" altLang="ja-JP" sz="2200" dirty="0" smtClean="0">
              <a:solidFill>
                <a:schemeClr val="accent1"/>
              </a:solidFill>
              <a:cs typeface="HGｺﾞｼｯｸE" pitchFamily="49" charset="-128"/>
            </a:endParaRPr>
          </a:p>
          <a:p>
            <a:pPr marL="396875" lvl="1">
              <a:buFont typeface="Wingdings" pitchFamily="2" charset="2"/>
              <a:buChar char="v"/>
              <a:defRPr/>
            </a:pPr>
            <a:endParaRPr lang="en-US" altLang="ja-JP" sz="2200" dirty="0" smtClean="0">
              <a:solidFill>
                <a:schemeClr val="accent1"/>
              </a:solidFill>
              <a:cs typeface="HGｺﾞｼｯｸE" pitchFamily="49" charset="-128"/>
            </a:endParaRPr>
          </a:p>
          <a:p>
            <a:pPr>
              <a:buFontTx/>
              <a:buNone/>
              <a:defRPr/>
            </a:pPr>
            <a:endParaRPr lang="en-US" altLang="ja-JP" sz="2400" dirty="0" smtClean="0">
              <a:solidFill>
                <a:srgbClr val="C00000"/>
              </a:solidFill>
            </a:endParaRPr>
          </a:p>
        </p:txBody>
      </p:sp>
      <p:sp>
        <p:nvSpPr>
          <p:cNvPr id="82948" name="Slide Number Placeholder 8"/>
          <p:cNvSpPr>
            <a:spLocks/>
          </p:cNvSpPr>
          <p:nvPr/>
        </p:nvSpPr>
        <p:spPr bwMode="auto">
          <a:xfrm>
            <a:off x="8305800" y="64008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E120BDEC-1565-4224-9083-3F0503195581}" type="slidenum">
              <a:rPr lang="ja-JP" altLang="en-US"/>
              <a:pPr/>
              <a:t>28</a:t>
            </a:fld>
            <a:endParaRPr lang="ja-JP" alt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107766"/>
          <a:ext cx="8610601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2120"/>
                <a:gridCol w="1325880"/>
                <a:gridCol w="1219200"/>
                <a:gridCol w="1905000"/>
                <a:gridCol w="2438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NODES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UPDATABLE LINKS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PERMUTATIONS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239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720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四角形吹き出し 53"/>
          <p:cNvSpPr/>
          <p:nvPr/>
        </p:nvSpPr>
        <p:spPr bwMode="auto">
          <a:xfrm>
            <a:off x="5219114" y="6146007"/>
            <a:ext cx="2514600" cy="474662"/>
          </a:xfrm>
          <a:prstGeom prst="wedgeRectCallout">
            <a:avLst>
              <a:gd name="adj1" fmla="val 9804"/>
              <a:gd name="adj2" fmla="val -21178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ja-JP" sz="2000" b="1" dirty="0">
                <a:solidFill>
                  <a:schemeClr val="tx1"/>
                </a:solidFill>
              </a:rPr>
              <a:t>HUGE PERMUTATIONS</a:t>
            </a:r>
            <a:endParaRPr lang="ja-JP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1019908" y="71438"/>
            <a:ext cx="7772400" cy="443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b="1" dirty="0" smtClean="0">
                <a:solidFill>
                  <a:srgbClr val="002060"/>
                </a:solidFill>
              </a:rPr>
              <a:t>PERFORMANCE EVALUATION </a:t>
            </a:r>
            <a:endParaRPr lang="ja-JP" altLang="en-US" sz="3200" smtClean="0">
              <a:solidFill>
                <a:srgbClr val="002060"/>
              </a:solidFill>
            </a:endParaRPr>
          </a:p>
        </p:txBody>
      </p:sp>
      <p:sp>
        <p:nvSpPr>
          <p:cNvPr id="102403" name="コンテンツ プレースホルダ 2"/>
          <p:cNvSpPr>
            <a:spLocks noGrp="1"/>
          </p:cNvSpPr>
          <p:nvPr>
            <p:ph idx="1"/>
          </p:nvPr>
        </p:nvSpPr>
        <p:spPr>
          <a:xfrm>
            <a:off x="219808" y="514636"/>
            <a:ext cx="8572500" cy="59896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altLang="ja-JP" sz="1800" b="1" dirty="0" smtClean="0">
                <a:solidFill>
                  <a:srgbClr val="C00000"/>
                </a:solidFill>
              </a:rPr>
              <a:t>EVALUATION METHOD</a:t>
            </a:r>
            <a:endParaRPr lang="en-US" altLang="ja-JP" sz="18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ja-JP" sz="2000" dirty="0" smtClean="0">
                <a:solidFill>
                  <a:srgbClr val="002060"/>
                </a:solidFill>
              </a:rPr>
              <a:t>Quantitative Evaluation of the Maximum Link Load </a:t>
            </a:r>
            <a:endParaRPr lang="en-US" altLang="ja-JP" sz="2000" dirty="0" smtClean="0">
              <a:solidFill>
                <a:srgbClr val="002060"/>
              </a:solidFill>
              <a:cs typeface="HGｺﾞｼｯｸE" pitchFamily="49" charset="-128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altLang="ja-JP" sz="1800" b="1" dirty="0" smtClean="0">
                <a:solidFill>
                  <a:srgbClr val="C00000"/>
                </a:solidFill>
              </a:rPr>
              <a:t>EVALUATED :  OUR ALGORITHMS VS. RANDOM ALGORITHM</a:t>
            </a:r>
            <a:endParaRPr lang="en-US" altLang="ja-JP" sz="18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ja-JP" sz="2000" b="1" dirty="0" smtClean="0">
                <a:solidFill>
                  <a:srgbClr val="002060"/>
                </a:solidFill>
              </a:rPr>
              <a:t>Random Method : </a:t>
            </a:r>
            <a:r>
              <a:rPr lang="en-US" altLang="ja-JP" sz="2000" dirty="0" smtClean="0">
                <a:solidFill>
                  <a:srgbClr val="002060"/>
                </a:solidFill>
              </a:rPr>
              <a:t>Using Brute Force approach </a:t>
            </a:r>
            <a:r>
              <a:rPr lang="en-US" altLang="ja-JP" sz="2000" u="sng" dirty="0" smtClean="0">
                <a:solidFill>
                  <a:srgbClr val="002060"/>
                </a:solidFill>
              </a:rPr>
              <a:t>without</a:t>
            </a:r>
            <a:r>
              <a:rPr lang="en-US" altLang="ja-JP" sz="2000" dirty="0" smtClean="0">
                <a:solidFill>
                  <a:srgbClr val="002060"/>
                </a:solidFill>
              </a:rPr>
              <a:t> applying the Our Priority Link Cost Update Sequence Order (ULLN) method 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ja-JP" sz="2000" b="1" dirty="0" smtClean="0">
                <a:solidFill>
                  <a:srgbClr val="002060"/>
                </a:solidFill>
              </a:rPr>
              <a:t>Proposed </a:t>
            </a:r>
            <a:r>
              <a:rPr lang="en-US" altLang="ja-JP" sz="2000" dirty="0" smtClean="0">
                <a:solidFill>
                  <a:srgbClr val="002060"/>
                </a:solidFill>
              </a:rPr>
              <a:t>: Using Brute Force 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[4]</a:t>
            </a:r>
            <a:r>
              <a:rPr lang="en-US" altLang="ja-JP" sz="2000" dirty="0" smtClean="0">
                <a:solidFill>
                  <a:srgbClr val="002060"/>
                </a:solidFill>
              </a:rPr>
              <a:t> approach together </a:t>
            </a:r>
            <a:r>
              <a:rPr lang="en-US" altLang="ja-JP" sz="2000" u="sng" dirty="0" smtClean="0">
                <a:solidFill>
                  <a:srgbClr val="002060"/>
                </a:solidFill>
              </a:rPr>
              <a:t>with</a:t>
            </a:r>
            <a:r>
              <a:rPr lang="en-US" altLang="ja-JP" sz="2000" dirty="0" smtClean="0">
                <a:solidFill>
                  <a:srgbClr val="002060"/>
                </a:solidFill>
              </a:rPr>
              <a:t> Our Priority Link Cost Update Sequence Order (ULLN) method </a:t>
            </a:r>
            <a:r>
              <a:rPr lang="en-US" altLang="ja-JP" sz="2000" dirty="0" smtClean="0"/>
              <a:t>.</a:t>
            </a:r>
            <a:endParaRPr lang="en-US" altLang="ja-JP" sz="2000" b="1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n-US" altLang="ja-JP" sz="1800" b="1" dirty="0" smtClean="0">
                <a:solidFill>
                  <a:srgbClr val="C00000"/>
                </a:solidFill>
              </a:rPr>
              <a:t>EVALUATION INDEX</a:t>
            </a:r>
            <a:endParaRPr lang="en-US" altLang="ja-JP" sz="18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ja-JP" sz="2000" dirty="0" smtClean="0">
                <a:solidFill>
                  <a:srgbClr val="002060"/>
                </a:solidFill>
              </a:rPr>
              <a:t>Maximum Load  in the Network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ja-JP" sz="1800" b="1" dirty="0" smtClean="0">
                <a:solidFill>
                  <a:srgbClr val="C00000"/>
                </a:solidFill>
              </a:rPr>
              <a:t>EVALUATION CRITERIA</a:t>
            </a:r>
            <a:endParaRPr lang="en-US" altLang="ja-JP" sz="18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ja-JP" sz="2000" dirty="0" smtClean="0">
                <a:solidFill>
                  <a:srgbClr val="002060"/>
                </a:solidFill>
              </a:rPr>
              <a:t>Topology network model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lang="en-US" altLang="ja-JP" sz="2000" dirty="0" smtClean="0">
                <a:solidFill>
                  <a:srgbClr val="002060"/>
                </a:solidFill>
              </a:rPr>
              <a:t>COST 239  (A European Network Model)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ja-JP" sz="2000" dirty="0" smtClean="0">
                <a:solidFill>
                  <a:srgbClr val="002060"/>
                </a:solidFill>
              </a:rPr>
              <a:t>Traffic Model: Gravity Model according to the population distribution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ja-JP" sz="2000" dirty="0" smtClean="0">
                <a:solidFill>
                  <a:srgbClr val="002060"/>
                </a:solidFill>
              </a:rPr>
              <a:t>Configuration : Initial Link Cost &amp; Target Link Cost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ja-JP" sz="1800" b="1" dirty="0" smtClean="0">
                <a:solidFill>
                  <a:srgbClr val="C00000"/>
                </a:solidFill>
              </a:rPr>
              <a:t>DEFINITION OF OPTIMUM ROUTING AND CONGESTION</a:t>
            </a:r>
            <a:endParaRPr lang="en-US" altLang="ja-JP" sz="1800" dirty="0" smtClean="0">
              <a:solidFill>
                <a:srgbClr val="C00000"/>
              </a:solidFill>
            </a:endParaRPr>
          </a:p>
          <a:p>
            <a:pPr>
              <a:buFont typeface="Franklin Gothic Medium" pitchFamily="34" charset="0"/>
              <a:buAutoNum type="arabicParenR"/>
              <a:defRPr/>
            </a:pPr>
            <a:r>
              <a:rPr lang="en-US" altLang="ja-JP" sz="2000" dirty="0" smtClean="0">
                <a:solidFill>
                  <a:srgbClr val="002060"/>
                </a:solidFill>
              </a:rPr>
              <a:t>Optimum routing is when we have minimum maximum load in the Network. </a:t>
            </a:r>
          </a:p>
          <a:p>
            <a:pPr>
              <a:buFont typeface="Franklin Gothic Medium" pitchFamily="34" charset="0"/>
              <a:buAutoNum type="arabicParenR"/>
              <a:defRPr/>
            </a:pPr>
            <a:r>
              <a:rPr lang="en-US" altLang="ja-JP" sz="2000" dirty="0" smtClean="0">
                <a:solidFill>
                  <a:srgbClr val="002060"/>
                </a:solidFill>
              </a:rPr>
              <a:t>Congestion occurs when the transient maximum load exceeds that of the initial state.</a:t>
            </a:r>
          </a:p>
          <a:p>
            <a:pPr lvl="1">
              <a:buFont typeface="Wingdings" pitchFamily="2" charset="2"/>
              <a:buChar char="Ø"/>
              <a:defRPr/>
            </a:pPr>
            <a:endParaRPr lang="ja-JP" altLang="en-US" sz="1800" smtClean="0"/>
          </a:p>
        </p:txBody>
      </p:sp>
      <p:sp>
        <p:nvSpPr>
          <p:cNvPr id="84996" name="Picture 188"/>
          <p:cNvSpPr>
            <a:spLocks noChangeAspect="1" noChangeArrowheads="1"/>
          </p:cNvSpPr>
          <p:nvPr/>
        </p:nvSpPr>
        <p:spPr bwMode="auto">
          <a:xfrm>
            <a:off x="4905375" y="3514725"/>
            <a:ext cx="38433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84997" name="Slide Number Placeholder 8"/>
          <p:cNvSpPr>
            <a:spLocks/>
          </p:cNvSpPr>
          <p:nvPr/>
        </p:nvSpPr>
        <p:spPr bwMode="auto">
          <a:xfrm>
            <a:off x="8153400" y="6248400"/>
            <a:ext cx="838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453E64E8-AB10-449E-811D-E30B3FF598A9}" type="slidenum">
              <a:rPr lang="ja-JP" altLang="en-US"/>
              <a:pPr/>
              <a:t>29</a:t>
            </a:fld>
            <a:endParaRPr lang="ja-JP" altLang="en-US"/>
          </a:p>
        </p:txBody>
      </p:sp>
      <p:sp>
        <p:nvSpPr>
          <p:cNvPr id="84998" name="Rectangle 4"/>
          <p:cNvSpPr>
            <a:spLocks noChangeArrowheads="1"/>
          </p:cNvSpPr>
          <p:nvPr/>
        </p:nvSpPr>
        <p:spPr bwMode="auto">
          <a:xfrm>
            <a:off x="2432843" y="6567487"/>
            <a:ext cx="4347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dirty="0">
                <a:solidFill>
                  <a:srgbClr val="002060"/>
                </a:solidFill>
              </a:rPr>
              <a:t>[4] : Software Development by NTT Network Service Laboratories</a:t>
            </a:r>
            <a:endParaRPr lang="ja-JP" altLang="en-US" sz="1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457200"/>
          </a:xfrm>
        </p:spPr>
        <p:txBody>
          <a:bodyPr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sz="3200" b="1" dirty="0" smtClean="0">
                <a:solidFill>
                  <a:schemeClr val="tx2"/>
                </a:solidFill>
              </a:rPr>
              <a:t>BACKGROUND</a:t>
            </a:r>
            <a:r>
              <a:rPr sz="3200" b="1" dirty="0" smtClean="0">
                <a:solidFill>
                  <a:schemeClr val="tx2"/>
                </a:solidFill>
                <a:effectLst/>
              </a:rPr>
              <a:t> </a:t>
            </a:r>
            <a:endParaRPr sz="300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371600" y="2590800"/>
          <a:ext cx="5562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7" name="Slide Number Placeholder 8"/>
          <p:cNvSpPr>
            <a:spLocks/>
          </p:cNvSpPr>
          <p:nvPr/>
        </p:nvSpPr>
        <p:spPr bwMode="auto">
          <a:xfrm>
            <a:off x="8382000" y="6400800"/>
            <a:ext cx="7620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F3995E94-EEC5-495F-9DC5-401588108259}" type="slidenum">
              <a:rPr lang="ja-JP" altLang="en-US"/>
              <a:pPr/>
              <a:t>3</a:t>
            </a:fld>
            <a:endParaRPr lang="ja-JP" altLang="en-US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1698625" y="6538912"/>
            <a:ext cx="7445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dirty="0"/>
              <a:t>[1] : Characterization of Failures in an IP Backbone, by A. </a:t>
            </a:r>
            <a:r>
              <a:rPr lang="en-US" altLang="ja-JP" sz="1200" b="1" dirty="0" err="1"/>
              <a:t>Markopoulou</a:t>
            </a:r>
            <a:r>
              <a:rPr lang="en-US" altLang="ja-JP" sz="1200" b="1" dirty="0"/>
              <a:t> et. al , IEEE INFOCOM 2004 </a:t>
            </a:r>
            <a:endParaRPr lang="ja-JP" altLang="en-US" sz="1200" b="1"/>
          </a:p>
        </p:txBody>
      </p:sp>
      <p:sp>
        <p:nvSpPr>
          <p:cNvPr id="7" name="角丸四角形吹き出し 58"/>
          <p:cNvSpPr>
            <a:spLocks noChangeArrowheads="1"/>
          </p:cNvSpPr>
          <p:nvPr/>
        </p:nvSpPr>
        <p:spPr bwMode="auto">
          <a:xfrm>
            <a:off x="6858000" y="2590800"/>
            <a:ext cx="1752600" cy="838200"/>
          </a:xfrm>
          <a:prstGeom prst="wedgeRoundRectCallout">
            <a:avLst>
              <a:gd name="adj1" fmla="val -111733"/>
              <a:gd name="adj2" fmla="val 13252"/>
              <a:gd name="adj3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Planned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Failures</a:t>
            </a:r>
            <a:endParaRPr lang="ja-JP" altLang="en-US" sz="2400" b="1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" name="角丸四角形吹き出し 58"/>
          <p:cNvSpPr>
            <a:spLocks noChangeArrowheads="1"/>
          </p:cNvSpPr>
          <p:nvPr/>
        </p:nvSpPr>
        <p:spPr bwMode="auto">
          <a:xfrm>
            <a:off x="228600" y="3124200"/>
            <a:ext cx="1600200" cy="914400"/>
          </a:xfrm>
          <a:prstGeom prst="wedgeRoundRectCallout">
            <a:avLst>
              <a:gd name="adj1" fmla="val 85040"/>
              <a:gd name="adj2" fmla="val 76392"/>
              <a:gd name="adj3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Unplanned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Failures</a:t>
            </a:r>
            <a:endParaRPr lang="ja-JP" altLang="en-US" sz="24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18318"/>
            <a:ext cx="8642252" cy="1249363"/>
          </a:xfrm>
          <a:noFill/>
        </p:spPr>
        <p:txBody>
          <a:bodyPr>
            <a:noAutofit/>
          </a:bodyPr>
          <a:lstStyle/>
          <a:p>
            <a:pPr marL="339725" indent="-339725">
              <a:buFont typeface="Wingdings" pitchFamily="2" charset="2"/>
              <a:buChar char="q"/>
              <a:defRPr/>
            </a:pPr>
            <a:r>
              <a:rPr lang="en-AU" sz="2400" dirty="0" smtClean="0">
                <a:solidFill>
                  <a:schemeClr val="tx2"/>
                </a:solidFill>
              </a:rPr>
              <a:t>Due to increase in the use of Internet Backbones by carrying Voice, Video and Data traffics, ISPs have SLAs with Customers to guarantee Quality of </a:t>
            </a:r>
            <a:r>
              <a:rPr lang="en-AU" sz="2400" dirty="0" smtClean="0">
                <a:solidFill>
                  <a:srgbClr val="002060"/>
                </a:solidFill>
              </a:rPr>
              <a:t>Service </a:t>
            </a:r>
            <a:r>
              <a:rPr lang="en-AU" sz="2400" dirty="0" smtClean="0">
                <a:solidFill>
                  <a:srgbClr val="FF0000"/>
                </a:solidFill>
              </a:rPr>
              <a:t>(e.g. 99.999% Network Availability).</a:t>
            </a:r>
          </a:p>
          <a:p>
            <a:pPr marL="339725" indent="-339725">
              <a:buFont typeface="Wingdings" pitchFamily="2" charset="2"/>
              <a:buChar char="q"/>
              <a:defRPr/>
            </a:pPr>
            <a:r>
              <a:rPr lang="en-AU" sz="2400" dirty="0" smtClean="0">
                <a:solidFill>
                  <a:schemeClr val="tx2"/>
                </a:solidFill>
              </a:rPr>
              <a:t>Research shows that there are 2 Major Classes of Network failures in IP Network Architecture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 </a:t>
            </a:r>
            <a:r>
              <a:rPr lang="en-US" altLang="ja-JP" sz="1200" b="1" dirty="0" smtClean="0">
                <a:solidFill>
                  <a:schemeClr val="tx1"/>
                </a:solidFill>
              </a:rPr>
              <a:t>[1]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 </a:t>
            </a:r>
            <a:r>
              <a:rPr lang="en-AU" sz="2400" dirty="0" smtClean="0"/>
              <a:t>:</a:t>
            </a:r>
            <a:endParaRPr lang="en-US" altLang="ja-JP" sz="2400" dirty="0" smtClean="0"/>
          </a:p>
          <a:p>
            <a:pPr marL="339725" indent="-339725">
              <a:buFontTx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 txBox="1">
            <a:spLocks/>
          </p:cNvSpPr>
          <p:nvPr/>
        </p:nvSpPr>
        <p:spPr bwMode="auto">
          <a:xfrm>
            <a:off x="8458200" y="6308725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745CB76-2E1F-4A70-8BA2-ECC569405EB3}" type="slidenum">
              <a:rPr lang="en-US" b="1">
                <a:latin typeface="ＭＳ Ｐゴシック" pitchFamily="34" charset="-128"/>
                <a:ea typeface="ＭＳ Ｐゴシック" pitchFamily="34" charset="-128"/>
              </a:rPr>
              <a:pPr/>
              <a:t>30</a:t>
            </a:fld>
            <a:endParaRPr lang="en-US" b="1">
              <a:latin typeface="ＭＳ Ｐゴシック" pitchFamily="34" charset="-128"/>
              <a:ea typeface="ＭＳ Ｐゴシック" pitchFamily="34" charset="-128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201376" y="1200329"/>
            <a:ext cx="6975838" cy="4924246"/>
            <a:chOff x="2399196" y="1415716"/>
            <a:chExt cx="4917056" cy="3577800"/>
          </a:xfrm>
        </p:grpSpPr>
        <p:grpSp>
          <p:nvGrpSpPr>
            <p:cNvPr id="3" name="グループ化 45"/>
            <p:cNvGrpSpPr>
              <a:grpSpLocks/>
            </p:cNvGrpSpPr>
            <p:nvPr/>
          </p:nvGrpSpPr>
          <p:grpSpPr bwMode="auto">
            <a:xfrm>
              <a:off x="2916238" y="1773238"/>
              <a:ext cx="3694112" cy="2901950"/>
              <a:chOff x="457201" y="3328987"/>
              <a:chExt cx="3149600" cy="2332037"/>
            </a:xfrm>
          </p:grpSpPr>
          <p:sp>
            <p:nvSpPr>
              <p:cNvPr id="43025" name="Oval 6"/>
              <p:cNvSpPr>
                <a:spLocks noChangeArrowheads="1"/>
              </p:cNvSpPr>
              <p:nvPr/>
            </p:nvSpPr>
            <p:spPr bwMode="auto">
              <a:xfrm>
                <a:off x="457201" y="3994919"/>
                <a:ext cx="216560" cy="19901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b="1" dirty="0">
                    <a:solidFill>
                      <a:schemeClr val="bg1"/>
                    </a:solidFill>
                    <a:cs typeface="Arial" pitchFamily="34" charset="0"/>
                  </a:rPr>
                  <a:t>7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26" name="Oval 6"/>
              <p:cNvSpPr>
                <a:spLocks noChangeArrowheads="1"/>
              </p:cNvSpPr>
              <p:nvPr/>
            </p:nvSpPr>
            <p:spPr bwMode="auto">
              <a:xfrm>
                <a:off x="1391118" y="4039570"/>
                <a:ext cx="215206" cy="197738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5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27" name="Oval 6"/>
              <p:cNvSpPr>
                <a:spLocks noChangeArrowheads="1"/>
              </p:cNvSpPr>
              <p:nvPr/>
            </p:nvSpPr>
            <p:spPr bwMode="auto">
              <a:xfrm>
                <a:off x="2279015" y="3328987"/>
                <a:ext cx="216560" cy="197739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6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28" name="Oval 6"/>
              <p:cNvSpPr>
                <a:spLocks noChangeArrowheads="1"/>
              </p:cNvSpPr>
              <p:nvPr/>
            </p:nvSpPr>
            <p:spPr bwMode="auto">
              <a:xfrm>
                <a:off x="3169620" y="3818868"/>
                <a:ext cx="213853" cy="197739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3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29" name="Oval 6"/>
              <p:cNvSpPr>
                <a:spLocks noChangeArrowheads="1"/>
              </p:cNvSpPr>
              <p:nvPr/>
            </p:nvSpPr>
            <p:spPr bwMode="auto">
              <a:xfrm>
                <a:off x="2724317" y="4395498"/>
                <a:ext cx="215207" cy="19901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2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0" name="Oval 6"/>
              <p:cNvSpPr>
                <a:spLocks noChangeArrowheads="1"/>
              </p:cNvSpPr>
              <p:nvPr/>
            </p:nvSpPr>
            <p:spPr bwMode="auto">
              <a:xfrm>
                <a:off x="3390241" y="5016780"/>
                <a:ext cx="216560" cy="19901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0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1" name="Oval 6"/>
              <p:cNvSpPr>
                <a:spLocks noChangeArrowheads="1"/>
              </p:cNvSpPr>
              <p:nvPr/>
            </p:nvSpPr>
            <p:spPr bwMode="auto">
              <a:xfrm>
                <a:off x="2235703" y="5463286"/>
                <a:ext cx="215206" cy="197738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10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2" name="Oval 6"/>
              <p:cNvSpPr>
                <a:spLocks noChangeArrowheads="1"/>
              </p:cNvSpPr>
              <p:nvPr/>
            </p:nvSpPr>
            <p:spPr bwMode="auto">
              <a:xfrm>
                <a:off x="2192391" y="4973405"/>
                <a:ext cx="215206" cy="197738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3" name="Oval 6"/>
              <p:cNvSpPr>
                <a:spLocks noChangeArrowheads="1"/>
              </p:cNvSpPr>
              <p:nvPr/>
            </p:nvSpPr>
            <p:spPr bwMode="auto">
              <a:xfrm>
                <a:off x="901150" y="5107357"/>
                <a:ext cx="216560" cy="197739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9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4" name="Oval 6"/>
              <p:cNvSpPr>
                <a:spLocks noChangeArrowheads="1"/>
              </p:cNvSpPr>
              <p:nvPr/>
            </p:nvSpPr>
            <p:spPr bwMode="auto">
              <a:xfrm>
                <a:off x="1212455" y="4484800"/>
                <a:ext cx="213853" cy="197739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8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035" name="Oval 6"/>
              <p:cNvSpPr>
                <a:spLocks noChangeArrowheads="1"/>
              </p:cNvSpPr>
              <p:nvPr/>
            </p:nvSpPr>
            <p:spPr bwMode="auto">
              <a:xfrm>
                <a:off x="1790401" y="4395498"/>
                <a:ext cx="215207" cy="19901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b="1">
                    <a:solidFill>
                      <a:schemeClr val="bg1"/>
                    </a:solidFill>
                    <a:cs typeface="Arial" pitchFamily="34" charset="0"/>
                  </a:rPr>
                  <a:t>4</a:t>
                </a:r>
                <a:endParaRPr lang="ja-JP" altLang="en-US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86093" name="直線コネクタ 4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162844" y="2907506"/>
                <a:ext cx="595313" cy="16383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094" name="直線コネクタ 42"/>
              <p:cNvCxnSpPr>
                <a:cxnSpLocks noChangeShapeType="1"/>
              </p:cNvCxnSpPr>
              <p:nvPr/>
            </p:nvCxnSpPr>
            <p:spPr bwMode="auto">
              <a:xfrm rot="5400000">
                <a:off x="1658144" y="3415506"/>
                <a:ext cx="569913" cy="736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095" name="直線コネクタ 44"/>
              <p:cNvCxnSpPr>
                <a:cxnSpLocks noChangeShapeType="1"/>
              </p:cNvCxnSpPr>
              <p:nvPr/>
            </p:nvCxnSpPr>
            <p:spPr bwMode="auto">
              <a:xfrm rot="10800000">
                <a:off x="673101" y="4095749"/>
                <a:ext cx="717550" cy="444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096" name="直線コネクタ 46"/>
              <p:cNvCxnSpPr>
                <a:cxnSpLocks noChangeShapeType="1"/>
              </p:cNvCxnSpPr>
              <p:nvPr/>
            </p:nvCxnSpPr>
            <p:spPr bwMode="auto">
              <a:xfrm rot="16200000" flipH="1">
                <a:off x="717551" y="4089399"/>
                <a:ext cx="419100" cy="571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097" name="直線コネクタ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330994" y="4428331"/>
                <a:ext cx="912813" cy="4445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098" name="直線コネクタ 5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77107" y="4791868"/>
                <a:ext cx="452438" cy="2349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099" name="直線コネクタ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310482" y="4325143"/>
                <a:ext cx="274638" cy="101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00" name="直線コネクタ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1567657" y="4169568"/>
                <a:ext cx="185738" cy="3238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01" name="直線コネクタ 56"/>
              <p:cNvCxnSpPr>
                <a:cxnSpLocks noChangeShapeType="1"/>
              </p:cNvCxnSpPr>
              <p:nvPr/>
            </p:nvCxnSpPr>
            <p:spPr bwMode="auto">
              <a:xfrm rot="10800000" flipV="1">
                <a:off x="1428751" y="4495799"/>
                <a:ext cx="361950" cy="889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02" name="直線コネクタ 58"/>
              <p:cNvCxnSpPr>
                <a:cxnSpLocks noChangeShapeType="1"/>
              </p:cNvCxnSpPr>
              <p:nvPr/>
            </p:nvCxnSpPr>
            <p:spPr bwMode="auto">
              <a:xfrm rot="16200000" flipH="1">
                <a:off x="1362076" y="4689474"/>
                <a:ext cx="908050" cy="838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03" name="直線コネクタ 60"/>
              <p:cNvCxnSpPr>
                <a:cxnSpLocks noChangeShapeType="1"/>
              </p:cNvCxnSpPr>
              <p:nvPr/>
            </p:nvCxnSpPr>
            <p:spPr bwMode="auto">
              <a:xfrm rot="16200000" flipV="1">
                <a:off x="2175669" y="5295106"/>
                <a:ext cx="290513" cy="444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04" name="直線コネクタ 62"/>
              <p:cNvCxnSpPr>
                <a:cxnSpLocks noChangeShapeType="1"/>
              </p:cNvCxnSpPr>
              <p:nvPr/>
            </p:nvCxnSpPr>
            <p:spPr bwMode="auto">
              <a:xfrm rot="16200000" flipV="1">
                <a:off x="1932782" y="4607718"/>
                <a:ext cx="407988" cy="3238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05" name="直線コネクタ 64"/>
              <p:cNvCxnSpPr>
                <a:cxnSpLocks noChangeShapeType="1"/>
              </p:cNvCxnSpPr>
              <p:nvPr/>
            </p:nvCxnSpPr>
            <p:spPr bwMode="auto">
              <a:xfrm>
                <a:off x="2006601" y="4495799"/>
                <a:ext cx="71755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06" name="直線コネクタ 66"/>
              <p:cNvCxnSpPr>
                <a:cxnSpLocks noChangeShapeType="1"/>
              </p:cNvCxnSpPr>
              <p:nvPr/>
            </p:nvCxnSpPr>
            <p:spPr bwMode="auto">
              <a:xfrm rot="16200000" flipV="1">
                <a:off x="2199482" y="3763168"/>
                <a:ext cx="896938" cy="3683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07" name="直線コネクタ 68"/>
              <p:cNvCxnSpPr>
                <a:cxnSpLocks noChangeShapeType="1"/>
              </p:cNvCxnSpPr>
              <p:nvPr/>
            </p:nvCxnSpPr>
            <p:spPr bwMode="auto">
              <a:xfrm>
                <a:off x="2495551" y="3428999"/>
                <a:ext cx="673100" cy="4889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08" name="直線コネクタ 70"/>
              <p:cNvCxnSpPr>
                <a:cxnSpLocks noChangeShapeType="1"/>
              </p:cNvCxnSpPr>
              <p:nvPr/>
            </p:nvCxnSpPr>
            <p:spPr bwMode="auto">
              <a:xfrm rot="10800000" flipV="1">
                <a:off x="1606551" y="3917949"/>
                <a:ext cx="156210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09" name="直線コネクタ 72"/>
              <p:cNvCxnSpPr>
                <a:cxnSpLocks noChangeShapeType="1"/>
              </p:cNvCxnSpPr>
              <p:nvPr/>
            </p:nvCxnSpPr>
            <p:spPr bwMode="auto">
              <a:xfrm rot="5400000">
                <a:off x="2836069" y="4060031"/>
                <a:ext cx="436563" cy="2921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10" name="直線コネクタ 74"/>
              <p:cNvCxnSpPr>
                <a:cxnSpLocks noChangeShapeType="1"/>
              </p:cNvCxnSpPr>
              <p:nvPr/>
            </p:nvCxnSpPr>
            <p:spPr bwMode="auto">
              <a:xfrm rot="16200000" flipH="1">
                <a:off x="2886869" y="4406106"/>
                <a:ext cx="1001713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11" name="直線コネクタ 76"/>
              <p:cNvCxnSpPr>
                <a:cxnSpLocks noChangeShapeType="1"/>
              </p:cNvCxnSpPr>
              <p:nvPr/>
            </p:nvCxnSpPr>
            <p:spPr bwMode="auto">
              <a:xfrm rot="10800000">
                <a:off x="2908301" y="4565649"/>
                <a:ext cx="482600" cy="5524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12" name="直線コネクタ 78"/>
              <p:cNvCxnSpPr>
                <a:cxnSpLocks noChangeShapeType="1"/>
              </p:cNvCxnSpPr>
              <p:nvPr/>
            </p:nvCxnSpPr>
            <p:spPr bwMode="auto">
              <a:xfrm>
                <a:off x="2406651" y="5073649"/>
                <a:ext cx="1016000" cy="1143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13" name="直線コネクタ 8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323307" y="4541043"/>
                <a:ext cx="407988" cy="457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14" name="直線コネクタ 82"/>
              <p:cNvCxnSpPr>
                <a:cxnSpLocks noChangeShapeType="1"/>
              </p:cNvCxnSpPr>
              <p:nvPr/>
            </p:nvCxnSpPr>
            <p:spPr bwMode="auto">
              <a:xfrm flipV="1">
                <a:off x="2451101" y="5187949"/>
                <a:ext cx="971550" cy="3746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15" name="直線コネクタ 84"/>
              <p:cNvCxnSpPr>
                <a:cxnSpLocks noChangeShapeType="1"/>
              </p:cNvCxnSpPr>
              <p:nvPr/>
            </p:nvCxnSpPr>
            <p:spPr bwMode="auto">
              <a:xfrm rot="10800000">
                <a:off x="1085851" y="5276849"/>
                <a:ext cx="1149350" cy="2857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16" name="直線コネクタ 86"/>
              <p:cNvCxnSpPr>
                <a:cxnSpLocks noChangeShapeType="1"/>
              </p:cNvCxnSpPr>
              <p:nvPr/>
            </p:nvCxnSpPr>
            <p:spPr bwMode="auto">
              <a:xfrm flipV="1">
                <a:off x="1117601" y="5073649"/>
                <a:ext cx="1073150" cy="133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117" name="直線コネクタ 88"/>
              <p:cNvCxnSpPr>
                <a:cxnSpLocks noChangeShapeType="1"/>
              </p:cNvCxnSpPr>
              <p:nvPr/>
            </p:nvCxnSpPr>
            <p:spPr bwMode="auto">
              <a:xfrm rot="10800000" flipV="1">
                <a:off x="1117601" y="3917949"/>
                <a:ext cx="2051050" cy="12890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3014" name="テキスト ボックス 78"/>
            <p:cNvSpPr txBox="1">
              <a:spLocks noChangeArrowheads="1"/>
            </p:cNvSpPr>
            <p:nvPr/>
          </p:nvSpPr>
          <p:spPr bwMode="auto">
            <a:xfrm>
              <a:off x="6654959" y="3921146"/>
              <a:ext cx="661293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VIENNA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15" name="テキスト ボックス 78"/>
            <p:cNvSpPr txBox="1">
              <a:spLocks noChangeArrowheads="1"/>
            </p:cNvSpPr>
            <p:nvPr/>
          </p:nvSpPr>
          <p:spPr bwMode="auto">
            <a:xfrm>
              <a:off x="5842315" y="3067456"/>
              <a:ext cx="694336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PRAGUE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16" name="テキスト ボックス 78"/>
            <p:cNvSpPr txBox="1">
              <a:spLocks noChangeArrowheads="1"/>
            </p:cNvSpPr>
            <p:nvPr/>
          </p:nvSpPr>
          <p:spPr bwMode="auto">
            <a:xfrm>
              <a:off x="6386402" y="2426106"/>
              <a:ext cx="611572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BERLIN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17" name="テキスト ボックス 78"/>
            <p:cNvSpPr txBox="1">
              <a:spLocks noChangeArrowheads="1"/>
            </p:cNvSpPr>
            <p:nvPr/>
          </p:nvSpPr>
          <p:spPr bwMode="auto">
            <a:xfrm>
              <a:off x="5204752" y="3699659"/>
              <a:ext cx="637563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ZURICH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18" name="テキスト ボックス 78"/>
            <p:cNvSpPr txBox="1">
              <a:spLocks noChangeArrowheads="1"/>
            </p:cNvSpPr>
            <p:nvPr/>
          </p:nvSpPr>
          <p:spPr bwMode="auto">
            <a:xfrm>
              <a:off x="4860033" y="4725144"/>
              <a:ext cx="590102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MILAN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19" name="テキスト ボックス 78"/>
            <p:cNvSpPr txBox="1">
              <a:spLocks noChangeArrowheads="1"/>
            </p:cNvSpPr>
            <p:nvPr/>
          </p:nvSpPr>
          <p:spPr bwMode="auto">
            <a:xfrm>
              <a:off x="2987824" y="4221088"/>
              <a:ext cx="515791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/>
                <a:t>PARIS</a:t>
              </a:r>
            </a:p>
          </p:txBody>
        </p:sp>
        <p:sp>
          <p:nvSpPr>
            <p:cNvPr id="43020" name="テキスト ボックス 78"/>
            <p:cNvSpPr txBox="1">
              <a:spLocks noChangeArrowheads="1"/>
            </p:cNvSpPr>
            <p:nvPr/>
          </p:nvSpPr>
          <p:spPr bwMode="auto">
            <a:xfrm>
              <a:off x="4710854" y="1415716"/>
              <a:ext cx="1087540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>
                  <a:solidFill>
                    <a:srgbClr val="FFFFFF"/>
                  </a:solidFill>
                  <a:cs typeface="Arial" pitchFamily="34" charset="0"/>
                </a:rPr>
                <a:t>COPENHAGEN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21" name="テキスト ボックス 78"/>
            <p:cNvSpPr txBox="1">
              <a:spLocks noChangeArrowheads="1"/>
            </p:cNvSpPr>
            <p:nvPr/>
          </p:nvSpPr>
          <p:spPr bwMode="auto">
            <a:xfrm>
              <a:off x="3714265" y="2360241"/>
              <a:ext cx="1036734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>
                  <a:solidFill>
                    <a:srgbClr val="FFFFFF"/>
                  </a:solidFill>
                  <a:cs typeface="Arial" pitchFamily="34" charset="0"/>
                </a:rPr>
                <a:t>AMSTERDAM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22" name="テキスト ボックス 78"/>
            <p:cNvSpPr txBox="1">
              <a:spLocks noChangeArrowheads="1"/>
            </p:cNvSpPr>
            <p:nvPr/>
          </p:nvSpPr>
          <p:spPr bwMode="auto">
            <a:xfrm>
              <a:off x="4399283" y="2758298"/>
              <a:ext cx="1113712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LUXEMBOURG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23" name="テキスト ボックス 78"/>
            <p:cNvSpPr txBox="1">
              <a:spLocks noChangeArrowheads="1"/>
            </p:cNvSpPr>
            <p:nvPr/>
          </p:nvSpPr>
          <p:spPr bwMode="auto">
            <a:xfrm>
              <a:off x="2399196" y="2286702"/>
              <a:ext cx="733028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>
                  <a:solidFill>
                    <a:srgbClr val="FFFFFF"/>
                  </a:solidFill>
                  <a:cs typeface="Arial" pitchFamily="34" charset="0"/>
                </a:rPr>
                <a:t>LONDON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024" name="テキスト ボックス 78"/>
            <p:cNvSpPr txBox="1">
              <a:spLocks noChangeArrowheads="1"/>
            </p:cNvSpPr>
            <p:nvPr/>
          </p:nvSpPr>
          <p:spPr bwMode="auto">
            <a:xfrm>
              <a:off x="2916238" y="3246931"/>
              <a:ext cx="798027" cy="26837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>
                  <a:solidFill>
                    <a:srgbClr val="FFFFFF"/>
                  </a:solidFill>
                  <a:cs typeface="Arial" pitchFamily="34" charset="0"/>
                </a:rPr>
                <a:t>BRUSSELS</a:t>
              </a:r>
              <a:endParaRPr lang="ja-JP" altLang="en-US" b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85800" y="0"/>
            <a:ext cx="8077199" cy="83099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en-US" sz="2400" dirty="0"/>
              <a:t>COST 239 – A European Network Model</a:t>
            </a:r>
          </a:p>
          <a:p>
            <a:pPr lvl="1" algn="ctr">
              <a:defRPr/>
            </a:pPr>
            <a:r>
              <a:rPr lang="en-US" sz="2400" dirty="0" smtClean="0"/>
              <a:t>Which 6 links when updated gives Optimum Routing?</a:t>
            </a: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991600" cy="124649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altLang="ja-JP" sz="3000" b="1" dirty="0" smtClean="0">
                <a:solidFill>
                  <a:srgbClr val="002060"/>
                </a:solidFill>
              </a:rPr>
              <a:t>RANDOM UPDATE METHOD: USING </a:t>
            </a:r>
            <a:r>
              <a:rPr sz="3000" b="1" dirty="0" smtClean="0">
                <a:solidFill>
                  <a:srgbClr val="002060"/>
                </a:solidFill>
                <a:effectLst/>
              </a:rPr>
              <a:t>BRUTE FORCE </a:t>
            </a:r>
            <a:r>
              <a:rPr sz="3000" b="1" dirty="0" smtClean="0">
                <a:solidFill>
                  <a:srgbClr val="002060"/>
                </a:solidFill>
              </a:rPr>
              <a:t>WITHOUT APPLYING PROPOSED</a:t>
            </a:r>
            <a:r>
              <a:rPr altLang="ja-JP" sz="3000" b="1" dirty="0" smtClean="0">
                <a:solidFill>
                  <a:srgbClr val="002060"/>
                </a:solidFill>
              </a:rPr>
              <a:t> METHOD</a:t>
            </a:r>
            <a:br>
              <a:rPr altLang="ja-JP" sz="3000" b="1" dirty="0" smtClean="0">
                <a:solidFill>
                  <a:srgbClr val="002060"/>
                </a:solidFill>
              </a:rPr>
            </a:b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E821C67-E929-4DB0-A37F-26408A9E1A8B}" type="slidenum">
              <a:rPr lang="ja-JP" altLang="en-US"/>
              <a:pPr/>
              <a:t>31</a:t>
            </a:fld>
            <a:endParaRPr lang="en-US" altLang="ja-JP"/>
          </a:p>
        </p:txBody>
      </p:sp>
      <p:pic>
        <p:nvPicPr>
          <p:cNvPr id="634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153275" cy="426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11" name="四角形吹き出し 53"/>
          <p:cNvSpPr/>
          <p:nvPr/>
        </p:nvSpPr>
        <p:spPr bwMode="auto">
          <a:xfrm>
            <a:off x="7010400" y="1371600"/>
            <a:ext cx="1676400" cy="474663"/>
          </a:xfrm>
          <a:prstGeom prst="wedgeRectCallout">
            <a:avLst>
              <a:gd name="adj1" fmla="val -120890"/>
              <a:gd name="adj2" fmla="val 6639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ja-JP" sz="2000" b="1" dirty="0">
                <a:solidFill>
                  <a:srgbClr val="C00000"/>
                </a:solidFill>
              </a:rPr>
              <a:t>CONGESTION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914400"/>
            <a:ext cx="8991600" cy="4000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</a:rPr>
              <a:t>Congestion occurs when the transient maximum load exceeds that of the initial state.</a:t>
            </a:r>
          </a:p>
        </p:txBody>
      </p:sp>
      <p:sp>
        <p:nvSpPr>
          <p:cNvPr id="14" name="四角形吹き出し 53"/>
          <p:cNvSpPr/>
          <p:nvPr/>
        </p:nvSpPr>
        <p:spPr bwMode="auto">
          <a:xfrm>
            <a:off x="2133600" y="4495800"/>
            <a:ext cx="1676400" cy="474663"/>
          </a:xfrm>
          <a:prstGeom prst="wedgeRectCallout">
            <a:avLst>
              <a:gd name="adj1" fmla="val -38220"/>
              <a:gd name="adj2" fmla="val -40617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ja-JP" sz="2000" b="1" dirty="0">
                <a:solidFill>
                  <a:srgbClr val="C00000"/>
                </a:solidFill>
              </a:rPr>
              <a:t>INITIAL STATE </a:t>
            </a:r>
          </a:p>
        </p:txBody>
      </p:sp>
      <p:sp>
        <p:nvSpPr>
          <p:cNvPr id="15" name="Rectangle 121"/>
          <p:cNvSpPr>
            <a:spLocks noChangeArrowheads="1"/>
          </p:cNvSpPr>
          <p:nvPr/>
        </p:nvSpPr>
        <p:spPr bwMode="auto">
          <a:xfrm>
            <a:off x="0" y="5888419"/>
            <a:ext cx="8863012" cy="9695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en-US" sz="1900" b="1" dirty="0"/>
              <a:t>Congestion occurs during transient link cost update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sz="1900" b="1" dirty="0"/>
              <a:t>Only 3 out of 24 patterns achieve optimum routing,(i.e. patterns 13, 16, &amp; 22). 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sz="1900" b="1" dirty="0"/>
              <a:t>Optimum Routing Performance is 12.5% (3/24).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991600" cy="124649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altLang="ja-JP" sz="3000" b="1" dirty="0" smtClean="0">
                <a:solidFill>
                  <a:srgbClr val="002060"/>
                </a:solidFill>
              </a:rPr>
              <a:t>ANOTHER RANDOM UPDATE METHOD: USING </a:t>
            </a:r>
            <a:r>
              <a:rPr sz="3000" b="1" dirty="0" smtClean="0">
                <a:solidFill>
                  <a:srgbClr val="002060"/>
                </a:solidFill>
                <a:effectLst/>
              </a:rPr>
              <a:t>BRUTE FORCE </a:t>
            </a:r>
            <a:r>
              <a:rPr sz="3000" b="1" dirty="0" smtClean="0">
                <a:solidFill>
                  <a:srgbClr val="002060"/>
                </a:solidFill>
              </a:rPr>
              <a:t>WITHOUT APPLYING PROPOSED</a:t>
            </a:r>
            <a:r>
              <a:rPr altLang="ja-JP" sz="3000" b="1" dirty="0" smtClean="0">
                <a:solidFill>
                  <a:srgbClr val="002060"/>
                </a:solidFill>
              </a:rPr>
              <a:t> METHOD</a:t>
            </a:r>
            <a:br>
              <a:rPr altLang="ja-JP" sz="3000" b="1" dirty="0" smtClean="0">
                <a:solidFill>
                  <a:srgbClr val="002060"/>
                </a:solidFill>
              </a:rPr>
            </a:b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F4304F6-919A-4B5D-A258-CD0A546C63AF}" type="slidenum">
              <a:rPr lang="ja-JP" altLang="en-US"/>
              <a:pPr/>
              <a:t>32</a:t>
            </a:fld>
            <a:endParaRPr lang="en-US" altLang="ja-JP"/>
          </a:p>
        </p:txBody>
      </p:sp>
      <p:sp>
        <p:nvSpPr>
          <p:cNvPr id="13" name="Rectangle 12"/>
          <p:cNvSpPr/>
          <p:nvPr/>
        </p:nvSpPr>
        <p:spPr>
          <a:xfrm>
            <a:off x="0" y="914400"/>
            <a:ext cx="8991600" cy="4000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</a:rPr>
              <a:t>Congestion occurs when the transient maximum load exceeds that of the initial state.</a:t>
            </a:r>
          </a:p>
        </p:txBody>
      </p:sp>
      <p:sp>
        <p:nvSpPr>
          <p:cNvPr id="15" name="Rectangle 121"/>
          <p:cNvSpPr>
            <a:spLocks noChangeArrowheads="1"/>
          </p:cNvSpPr>
          <p:nvPr/>
        </p:nvSpPr>
        <p:spPr bwMode="auto">
          <a:xfrm>
            <a:off x="0" y="5888419"/>
            <a:ext cx="8863012" cy="10002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en-US" sz="1900" b="1" dirty="0">
                <a:solidFill>
                  <a:schemeClr val="tx1"/>
                </a:solidFill>
              </a:rPr>
              <a:t>Congestion occurs during transient link cost update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In this setup, it is not possible to achieve the optimum routing. 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Therefore the optimum routing performance is 0% (i.e. 0/24). </a:t>
            </a:r>
          </a:p>
        </p:txBody>
      </p:sp>
      <p:pic>
        <p:nvPicPr>
          <p:cNvPr id="880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848600" cy="4495800"/>
          </a:xfrm>
          <a:prstGeom prst="rect">
            <a:avLst/>
          </a:prstGeom>
          <a:noFill/>
          <a:ln w="9525">
            <a:solidFill>
              <a:srgbClr val="4002EE"/>
            </a:solidFill>
            <a:miter lim="800000"/>
            <a:headEnd/>
            <a:tailEnd/>
          </a:ln>
        </p:spPr>
      </p:pic>
      <p:sp>
        <p:nvSpPr>
          <p:cNvPr id="11" name="四角形吹き出し 53"/>
          <p:cNvSpPr/>
          <p:nvPr/>
        </p:nvSpPr>
        <p:spPr bwMode="auto">
          <a:xfrm>
            <a:off x="6553200" y="3962400"/>
            <a:ext cx="1676400" cy="474663"/>
          </a:xfrm>
          <a:prstGeom prst="wedgeRectCallout">
            <a:avLst>
              <a:gd name="adj1" fmla="val -159243"/>
              <a:gd name="adj2" fmla="val -496480"/>
            </a:avLst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CONGESTION </a:t>
            </a:r>
          </a:p>
        </p:txBody>
      </p:sp>
      <p:sp>
        <p:nvSpPr>
          <p:cNvPr id="14" name="四角形吹き出し 53"/>
          <p:cNvSpPr/>
          <p:nvPr/>
        </p:nvSpPr>
        <p:spPr bwMode="auto">
          <a:xfrm>
            <a:off x="3048000" y="4191000"/>
            <a:ext cx="1676400" cy="474663"/>
          </a:xfrm>
          <a:prstGeom prst="wedgeRectCallout">
            <a:avLst>
              <a:gd name="adj1" fmla="val -99584"/>
              <a:gd name="adj2" fmla="val -26470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ja-JP" sz="2000" b="1" dirty="0">
                <a:solidFill>
                  <a:srgbClr val="C00000"/>
                </a:solidFill>
              </a:rPr>
              <a:t>INITIAL STATE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タイトル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7169150" cy="762000"/>
          </a:xfrm>
        </p:spPr>
      </p:pic>
      <p:sp>
        <p:nvSpPr>
          <p:cNvPr id="89091" name="正方形/長方形 39"/>
          <p:cNvSpPr>
            <a:spLocks noChangeArrowheads="1"/>
          </p:cNvSpPr>
          <p:nvPr/>
        </p:nvSpPr>
        <p:spPr bwMode="auto">
          <a:xfrm>
            <a:off x="141288" y="2762250"/>
            <a:ext cx="3384550" cy="3349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ja-JP" altLang="en-US"/>
          </a:p>
        </p:txBody>
      </p:sp>
      <p:sp>
        <p:nvSpPr>
          <p:cNvPr id="89092" name="Rectangle 71"/>
          <p:cNvSpPr>
            <a:spLocks noChangeArrowheads="1"/>
          </p:cNvSpPr>
          <p:nvPr/>
        </p:nvSpPr>
        <p:spPr bwMode="auto">
          <a:xfrm>
            <a:off x="304800" y="0"/>
            <a:ext cx="8528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PROPOSED METHOD </a:t>
            </a:r>
            <a:r>
              <a:rPr lang="en-US" altLang="ja-JP" sz="2400" b="1" dirty="0">
                <a:solidFill>
                  <a:schemeClr val="tx2"/>
                </a:solidFill>
              </a:rPr>
              <a:t>TO DETERMINE UPDATABLE LINKS FOR OPTIMUM ROUTING</a:t>
            </a:r>
            <a:endParaRPr lang="en-US" sz="2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89093" name="Slide Number Placeholder 8"/>
          <p:cNvSpPr>
            <a:spLocks/>
          </p:cNvSpPr>
          <p:nvPr/>
        </p:nvSpPr>
        <p:spPr bwMode="auto">
          <a:xfrm>
            <a:off x="8229600" y="6400800"/>
            <a:ext cx="9144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7511679F-8B0B-4519-AA84-18CDFE494393}" type="slidenum">
              <a:rPr lang="ja-JP" altLang="en-US"/>
              <a:pPr/>
              <a:t>33</a:t>
            </a:fld>
            <a:endParaRPr lang="ja-JP" alt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4800" y="1219200"/>
            <a:ext cx="8077200" cy="4953000"/>
            <a:chOff x="-501805" y="2438400"/>
            <a:chExt cx="4616605" cy="4102100"/>
          </a:xfrm>
        </p:grpSpPr>
        <p:sp>
          <p:nvSpPr>
            <p:cNvPr id="20" name="正方形/長方形 256"/>
            <p:cNvSpPr>
              <a:spLocks noChangeArrowheads="1"/>
            </p:cNvSpPr>
            <p:nvPr/>
          </p:nvSpPr>
          <p:spPr bwMode="auto">
            <a:xfrm>
              <a:off x="1315147" y="6192706"/>
              <a:ext cx="2723337" cy="34779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ja-JP" sz="2000">
                  <a:solidFill>
                    <a:srgbClr val="FFFFFF"/>
                  </a:solidFill>
                  <a:cs typeface="Arial" pitchFamily="34" charset="0"/>
                </a:rPr>
                <a:t>Optimum Routing Updatable Topology</a:t>
              </a:r>
              <a:endParaRPr lang="ja-JP" alt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9576" name="テキスト ボックス 102"/>
            <p:cNvSpPr txBox="1">
              <a:spLocks noChangeArrowheads="1"/>
            </p:cNvSpPr>
            <p:nvPr/>
          </p:nvSpPr>
          <p:spPr bwMode="auto">
            <a:xfrm>
              <a:off x="-200722" y="2438400"/>
              <a:ext cx="903249" cy="48431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FFFF"/>
                  </a:solidFill>
                  <a:cs typeface="Arial" pitchFamily="34" charset="0"/>
                </a:rPr>
                <a:t>INPUT </a:t>
              </a:r>
            </a:p>
            <a:p>
              <a:pPr>
                <a:defRPr/>
              </a:pPr>
              <a:r>
                <a:rPr lang="en-US" sz="1600" b="1">
                  <a:solidFill>
                    <a:srgbClr val="FFFFFF"/>
                  </a:solidFill>
                  <a:cs typeface="Arial" pitchFamily="34" charset="0"/>
                </a:rPr>
                <a:t>INFORMATION</a:t>
              </a:r>
              <a:endParaRPr lang="ja-JP" altLang="en-US" sz="1600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9577" name="テキスト ボックス 103"/>
            <p:cNvSpPr txBox="1">
              <a:spLocks noChangeArrowheads="1"/>
            </p:cNvSpPr>
            <p:nvPr/>
          </p:nvSpPr>
          <p:spPr bwMode="auto">
            <a:xfrm>
              <a:off x="-501805" y="5772150"/>
              <a:ext cx="1354874" cy="2803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FFFF"/>
                  </a:solidFill>
                  <a:cs typeface="Arial" pitchFamily="34" charset="0"/>
                </a:rPr>
                <a:t>OUTPUT INFORMATION</a:t>
              </a:r>
              <a:endParaRPr lang="ja-JP" altLang="en-US" sz="1600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9104" name="フリーフォーム 104"/>
            <p:cNvSpPr>
              <a:spLocks noChangeArrowheads="1"/>
            </p:cNvSpPr>
            <p:nvPr/>
          </p:nvSpPr>
          <p:spPr bwMode="auto">
            <a:xfrm>
              <a:off x="702527" y="2698751"/>
              <a:ext cx="897674" cy="196851"/>
            </a:xfrm>
            <a:custGeom>
              <a:avLst/>
              <a:gdLst>
                <a:gd name="T0" fmla="*/ 0 w 546100"/>
                <a:gd name="T1" fmla="*/ 1 h 256117"/>
                <a:gd name="T2" fmla="*/ 95 w 546100"/>
                <a:gd name="T3" fmla="*/ 1 h 256117"/>
                <a:gd name="T4" fmla="*/ 95 w 546100"/>
                <a:gd name="T5" fmla="*/ 1 h 256117"/>
                <a:gd name="T6" fmla="*/ 95 w 546100"/>
                <a:gd name="T7" fmla="*/ 1 h 256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100"/>
                <a:gd name="T13" fmla="*/ 0 h 256117"/>
                <a:gd name="T14" fmla="*/ 546100 w 546100"/>
                <a:gd name="T15" fmla="*/ 256117 h 256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100" h="256117">
                  <a:moveTo>
                    <a:pt x="0" y="38100"/>
                  </a:moveTo>
                  <a:cubicBezTo>
                    <a:pt x="123825" y="147108"/>
                    <a:pt x="247650" y="256117"/>
                    <a:pt x="304800" y="254000"/>
                  </a:cubicBezTo>
                  <a:cubicBezTo>
                    <a:pt x="361950" y="251883"/>
                    <a:pt x="302683" y="50800"/>
                    <a:pt x="342900" y="25400"/>
                  </a:cubicBezTo>
                  <a:cubicBezTo>
                    <a:pt x="383117" y="0"/>
                    <a:pt x="464608" y="50800"/>
                    <a:pt x="546100" y="101600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89105" name="フリーフォーム 105"/>
            <p:cNvSpPr>
              <a:spLocks noChangeArrowheads="1"/>
            </p:cNvSpPr>
            <p:nvPr/>
          </p:nvSpPr>
          <p:spPr bwMode="auto">
            <a:xfrm>
              <a:off x="602166" y="6051550"/>
              <a:ext cx="685800" cy="368300"/>
            </a:xfrm>
            <a:custGeom>
              <a:avLst/>
              <a:gdLst>
                <a:gd name="T0" fmla="*/ 0 w 520700"/>
                <a:gd name="T1" fmla="*/ 0 h 279400"/>
                <a:gd name="T2" fmla="*/ 65 w 520700"/>
                <a:gd name="T3" fmla="*/ 21 h 279400"/>
                <a:gd name="T4" fmla="*/ 65 w 520700"/>
                <a:gd name="T5" fmla="*/ 21 h 279400"/>
                <a:gd name="T6" fmla="*/ 65 w 520700"/>
                <a:gd name="T7" fmla="*/ 21 h 279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700"/>
                <a:gd name="T13" fmla="*/ 0 h 279400"/>
                <a:gd name="T14" fmla="*/ 520700 w 520700"/>
                <a:gd name="T15" fmla="*/ 279400 h 279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700" h="279400">
                  <a:moveTo>
                    <a:pt x="0" y="0"/>
                  </a:moveTo>
                  <a:cubicBezTo>
                    <a:pt x="68791" y="127000"/>
                    <a:pt x="137583" y="254000"/>
                    <a:pt x="177800" y="266700"/>
                  </a:cubicBezTo>
                  <a:cubicBezTo>
                    <a:pt x="218017" y="279400"/>
                    <a:pt x="184150" y="74083"/>
                    <a:pt x="241300" y="76200"/>
                  </a:cubicBezTo>
                  <a:cubicBezTo>
                    <a:pt x="298450" y="78317"/>
                    <a:pt x="409575" y="178858"/>
                    <a:pt x="520700" y="279400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cxnSp>
          <p:nvCxnSpPr>
            <p:cNvPr id="89106" name="直線矢印コネクタ 292"/>
            <p:cNvCxnSpPr>
              <a:cxnSpLocks noChangeShapeType="1"/>
            </p:cNvCxnSpPr>
            <p:nvPr/>
          </p:nvCxnSpPr>
          <p:spPr bwMode="auto">
            <a:xfrm rot="16200000" flipH="1">
              <a:off x="1233488" y="4719638"/>
              <a:ext cx="2933700" cy="508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0" name="正方形/長方形 10"/>
            <p:cNvSpPr>
              <a:spLocks noChangeArrowheads="1"/>
            </p:cNvSpPr>
            <p:nvPr/>
          </p:nvSpPr>
          <p:spPr bwMode="auto">
            <a:xfrm>
              <a:off x="1608912" y="3582062"/>
              <a:ext cx="2505888" cy="518054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Identify High Load Link +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Construct Forwarding Tree</a:t>
              </a:r>
              <a:endParaRPr lang="en-US" altLang="ja-JP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正方形/長方形 278"/>
            <p:cNvSpPr>
              <a:spLocks noChangeArrowheads="1"/>
            </p:cNvSpPr>
            <p:nvPr/>
          </p:nvSpPr>
          <p:spPr bwMode="auto">
            <a:xfrm>
              <a:off x="1523187" y="4401344"/>
              <a:ext cx="2591613" cy="62719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Identify Leaf Nodes, then select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Link-Leaf Node, which if updated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will optimize maximum load</a:t>
              </a:r>
              <a:endParaRPr lang="ja-JP" altLang="en-US" sz="16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9583" name="テキスト ボックス 100"/>
            <p:cNvSpPr txBox="1">
              <a:spLocks noChangeArrowheads="1"/>
            </p:cNvSpPr>
            <p:nvPr/>
          </p:nvSpPr>
          <p:spPr bwMode="auto">
            <a:xfrm>
              <a:off x="726688" y="3752850"/>
              <a:ext cx="419918" cy="280392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>
                  <a:solidFill>
                    <a:schemeClr val="bg1"/>
                  </a:solidFill>
                  <a:cs typeface="Arial" pitchFamily="34" charset="0"/>
                </a:rPr>
                <a:t>STEP 1</a:t>
              </a:r>
              <a:endParaRPr lang="ja-JP" altLang="en-US" sz="16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9584" name="テキスト ボックス 101"/>
            <p:cNvSpPr txBox="1">
              <a:spLocks noChangeArrowheads="1"/>
            </p:cNvSpPr>
            <p:nvPr/>
          </p:nvSpPr>
          <p:spPr bwMode="auto">
            <a:xfrm>
              <a:off x="726749" y="4514431"/>
              <a:ext cx="420104" cy="28136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>
                  <a:solidFill>
                    <a:srgbClr val="FFFFFF"/>
                  </a:solidFill>
                  <a:cs typeface="Arial" pitchFamily="34" charset="0"/>
                </a:rPr>
                <a:t>STEP 2</a:t>
              </a:r>
              <a:endParaRPr lang="ja-JP" altLang="en-US" sz="16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9585" name="テキスト ボックス 101"/>
            <p:cNvSpPr txBox="1">
              <a:spLocks noChangeArrowheads="1"/>
            </p:cNvSpPr>
            <p:nvPr/>
          </p:nvSpPr>
          <p:spPr bwMode="auto">
            <a:xfrm>
              <a:off x="802967" y="5353258"/>
              <a:ext cx="420104" cy="280047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>
                  <a:solidFill>
                    <a:schemeClr val="bg1"/>
                  </a:solidFill>
                  <a:cs typeface="Arial" pitchFamily="34" charset="0"/>
                </a:rPr>
                <a:t>STEP 3</a:t>
              </a:r>
              <a:endParaRPr lang="ja-JP" altLang="en-US" sz="16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正方形/長方形 237"/>
            <p:cNvSpPr>
              <a:spLocks noChangeArrowheads="1"/>
            </p:cNvSpPr>
            <p:nvPr/>
          </p:nvSpPr>
          <p:spPr bwMode="auto">
            <a:xfrm>
              <a:off x="1622502" y="2668191"/>
              <a:ext cx="2101308" cy="60973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dirty="0">
                  <a:solidFill>
                    <a:srgbClr val="FFFFFF"/>
                  </a:solidFill>
                  <a:cs typeface="Arial" pitchFamily="34" charset="0"/>
                </a:rPr>
                <a:t>Topology information</a:t>
              </a:r>
              <a:r>
                <a:rPr lang="ja-JP" altLang="en-US" sz="2000">
                  <a:solidFill>
                    <a:srgbClr val="FFFFFF"/>
                  </a:solidFill>
                  <a:cs typeface="Arial" pitchFamily="34" charset="0"/>
                </a:rPr>
                <a:t>＋</a:t>
              </a:r>
              <a:endParaRPr lang="en-US" altLang="ja-JP" sz="2000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dirty="0">
                  <a:solidFill>
                    <a:srgbClr val="FFFFFF"/>
                  </a:solidFill>
                  <a:cs typeface="Arial" pitchFamily="34" charset="0"/>
                </a:rPr>
                <a:t> Traffic Information</a:t>
              </a:r>
              <a:endParaRPr lang="ja-JP" altLang="en-US" sz="2000" b="1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81" name="正方形/長方形 278"/>
            <p:cNvSpPr>
              <a:spLocks noChangeArrowheads="1"/>
            </p:cNvSpPr>
            <p:nvPr/>
          </p:nvSpPr>
          <p:spPr bwMode="auto">
            <a:xfrm>
              <a:off x="1555596" y="5300663"/>
              <a:ext cx="2358484" cy="627195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Link then qualifies as Updatable Link</a:t>
              </a:r>
              <a:endParaRPr lang="ja-JP" alt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36623" cy="77559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altLang="ja-JP" sz="2800" b="1" dirty="0" smtClean="0">
                <a:solidFill>
                  <a:srgbClr val="002060"/>
                </a:solidFill>
              </a:rPr>
              <a:t>PROPOSED UPDATE METHOD: USING </a:t>
            </a:r>
            <a:r>
              <a:rPr sz="2800" b="1" dirty="0" smtClean="0">
                <a:solidFill>
                  <a:srgbClr val="002060"/>
                </a:solidFill>
                <a:effectLst/>
              </a:rPr>
              <a:t>BRUTE FORCE TOGETHER </a:t>
            </a:r>
            <a:r>
              <a:rPr sz="2800" b="1" dirty="0" smtClean="0">
                <a:solidFill>
                  <a:srgbClr val="002060"/>
                </a:solidFill>
              </a:rPr>
              <a:t>WITH OUR PRIORITY LINK COST UPDATE </a:t>
            </a:r>
            <a:r>
              <a:rPr altLang="ja-JP" sz="2800" b="1" dirty="0" smtClean="0">
                <a:solidFill>
                  <a:srgbClr val="002060"/>
                </a:solidFill>
              </a:rPr>
              <a:t>METHOD</a:t>
            </a:r>
            <a:endParaRPr sz="2700" dirty="0">
              <a:solidFill>
                <a:srgbClr val="002060"/>
              </a:solidFill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8919DE6-E91E-4455-803C-0F52CD3ACFF1}" type="slidenum">
              <a:rPr lang="ja-JP" altLang="en-US"/>
              <a:pPr/>
              <a:t>34</a:t>
            </a:fld>
            <a:endParaRPr lang="en-US" altLang="ja-JP"/>
          </a:p>
        </p:txBody>
      </p:sp>
      <p:sp>
        <p:nvSpPr>
          <p:cNvPr id="14344" name="Rectangle 121"/>
          <p:cNvSpPr>
            <a:spLocks noChangeArrowheads="1"/>
          </p:cNvSpPr>
          <p:nvPr/>
        </p:nvSpPr>
        <p:spPr bwMode="auto">
          <a:xfrm>
            <a:off x="1208649" y="5791200"/>
            <a:ext cx="6781800" cy="10160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en-US" sz="2000" b="1" dirty="0"/>
              <a:t>No Congestion Occurs 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sz="2000" b="1" dirty="0"/>
              <a:t>All 24 patterns give Optimum Routing. 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sz="2000" b="1" dirty="0"/>
              <a:t>The Optimum Routing Performance is 100% (i.e. 24/24).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077200" cy="487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3" name="四角形吹き出し 53"/>
          <p:cNvSpPr/>
          <p:nvPr/>
        </p:nvSpPr>
        <p:spPr bwMode="auto">
          <a:xfrm>
            <a:off x="4191000" y="2209800"/>
            <a:ext cx="1676400" cy="474663"/>
          </a:xfrm>
          <a:prstGeom prst="wedgeRectCallout">
            <a:avLst>
              <a:gd name="adj1" fmla="val -177140"/>
              <a:gd name="adj2" fmla="val -2075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ja-JP" sz="2000" b="1" dirty="0">
                <a:solidFill>
                  <a:srgbClr val="C00000"/>
                </a:solidFill>
              </a:rPr>
              <a:t>INITIAL STATE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69057"/>
            <a:ext cx="8763000" cy="360362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2600" dirty="0" smtClean="0">
                <a:solidFill>
                  <a:srgbClr val="002060"/>
                </a:solidFill>
              </a:rPr>
              <a:t>PERFORMANCE OF RANDOM METHOD Vs. PROPOSED METHOD</a:t>
            </a:r>
          </a:p>
        </p:txBody>
      </p:sp>
      <p:sp>
        <p:nvSpPr>
          <p:cNvPr id="93187" name="Slide Number Placeholder 8"/>
          <p:cNvSpPr>
            <a:spLocks/>
          </p:cNvSpPr>
          <p:nvPr/>
        </p:nvSpPr>
        <p:spPr bwMode="auto">
          <a:xfrm>
            <a:off x="8153400" y="6248400"/>
            <a:ext cx="838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2E6B34CD-13AA-4EC3-BAFA-AD500AC0B6FD}" type="slidenum">
              <a:rPr lang="ja-JP" altLang="en-US"/>
              <a:pPr/>
              <a:t>35</a:t>
            </a:fld>
            <a:endParaRPr lang="ja-JP" alt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762000" y="1735015"/>
          <a:ext cx="7734886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367" y="429419"/>
          <a:ext cx="6096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0435"/>
                <a:gridCol w="34455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METHOD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CONGESTION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RANDOM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CONGESTION OCCURS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PROPOSED  (ULLN)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CONGESTION FREE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1012581" y="1"/>
            <a:ext cx="6117980" cy="102694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rgbClr val="002060"/>
                </a:solidFill>
              </a:rPr>
              <a:t>CONCLUSION – PART 2</a:t>
            </a:r>
            <a:br>
              <a:rPr dirty="0" smtClean="0">
                <a:solidFill>
                  <a:srgbClr val="002060"/>
                </a:solidFill>
              </a:rPr>
            </a:br>
            <a:endParaRPr b="1" dirty="0" smtClean="0">
              <a:solidFill>
                <a:srgbClr val="002060"/>
              </a:solidFill>
            </a:endParaRPr>
          </a:p>
        </p:txBody>
      </p:sp>
      <p:sp>
        <p:nvSpPr>
          <p:cNvPr id="94211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566737"/>
            <a:ext cx="8610600" cy="62912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altLang="ja-JP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Presented is a Link Cost Update</a:t>
            </a:r>
            <a:r>
              <a:rPr lang="en-US" altLang="ja-JP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method to avoid congestion </a:t>
            </a:r>
            <a:r>
              <a:rPr lang="en-US" altLang="ja-JP" sz="2800" dirty="0" smtClean="0">
                <a:solidFill>
                  <a:srgbClr val="002060"/>
                </a:solidFill>
                <a:cs typeface="Arial" pitchFamily="34" charset="0"/>
              </a:rPr>
              <a:t>during planned failures. </a:t>
            </a:r>
            <a:r>
              <a:rPr lang="en-US" altLang="ja-JP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altLang="ja-JP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Using this method we can achieve 100% optimum routing</a:t>
            </a:r>
          </a:p>
          <a:p>
            <a:pPr marL="457200" indent="-457200">
              <a:buFont typeface="Franklin Gothic Medium" pitchFamily="34" charset="0"/>
              <a:buAutoNum type="arabicParenR"/>
            </a:pP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Franklin Gothic Medium" pitchFamily="34" charset="0"/>
              <a:buAutoNum type="arabicParenR"/>
            </a:pP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Franklin Gothic Medium" pitchFamily="34" charset="0"/>
              <a:buAutoNum type="arabicParenR"/>
            </a:pP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Franklin Gothic Medium" pitchFamily="34" charset="0"/>
              <a:buAutoNum type="arabicParenR"/>
            </a:pP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Franklin Gothic Medium" pitchFamily="34" charset="0"/>
              <a:buAutoNum type="arabicParenR"/>
            </a:pP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Franklin Gothic Medium" pitchFamily="34" charset="0"/>
              <a:buAutoNum type="arabicParenR"/>
            </a:pP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Franklin Gothic Medium" pitchFamily="34" charset="0"/>
              <a:buAutoNum type="arabicParenR"/>
            </a:pP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Franklin Gothic Medium" pitchFamily="34" charset="0"/>
              <a:buAutoNum type="arabicParenR"/>
            </a:pP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Franklin Gothic Medium" pitchFamily="34" charset="0"/>
              <a:buAutoNum type="arabicParenR"/>
            </a:pP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None/>
            </a:pP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None/>
            </a:pPr>
            <a:endParaRPr lang="en-US" altLang="ja-JP" sz="1800" b="1" dirty="0" smtClean="0">
              <a:cs typeface="Arial" pitchFamily="34" charset="0"/>
            </a:endParaRPr>
          </a:p>
          <a:p>
            <a:pPr marL="457200" indent="-457200">
              <a:buFont typeface="Franklin Gothic Medium" pitchFamily="34" charset="0"/>
              <a:buAutoNum type="arabicPeriod"/>
            </a:pPr>
            <a:endParaRPr lang="en-US" altLang="ja-JP" sz="1800" dirty="0" smtClean="0">
              <a:cs typeface="Arial" pitchFamily="34" charset="0"/>
            </a:endParaRPr>
          </a:p>
          <a:p>
            <a:pPr lvl="1" eaLnBrk="1" hangingPunct="1">
              <a:lnSpc>
                <a:spcPct val="60000"/>
              </a:lnSpc>
              <a:buFont typeface="Wingdings 2" pitchFamily="18" charset="2"/>
              <a:buNone/>
            </a:pPr>
            <a:endParaRPr lang="en-US" altLang="ja-JP" sz="1800" b="1" dirty="0" smtClean="0">
              <a:solidFill>
                <a:srgbClr val="603B14"/>
              </a:solidFill>
              <a:cs typeface="Arial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None/>
            </a:pPr>
            <a:r>
              <a:rPr lang="en-US" altLang="ja-JP" sz="1800" dirty="0" smtClean="0">
                <a:cs typeface="Arial" pitchFamily="34" charset="0"/>
              </a:rPr>
              <a:t/>
            </a:r>
            <a:br>
              <a:rPr lang="en-US" altLang="ja-JP" sz="1800" dirty="0" smtClean="0">
                <a:cs typeface="Arial" pitchFamily="34" charset="0"/>
              </a:rPr>
            </a:br>
            <a:endParaRPr lang="en-US" altLang="ja-JP" sz="1800" dirty="0" smtClean="0">
              <a:cs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726112B-C29B-4A43-B88D-6899DF52B874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4881915"/>
            <a:ext cx="8430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buFont typeface="Wingdings" pitchFamily="2" charset="2"/>
              <a:buChar char="q"/>
              <a:defRPr/>
            </a:pPr>
            <a:r>
              <a:rPr lang="en-US" altLang="ja-JP" sz="1600" dirty="0">
                <a:solidFill>
                  <a:srgbClr val="C00000"/>
                </a:solidFill>
                <a:latin typeface="+mn-lt"/>
                <a:ea typeface="MS Mincho" pitchFamily="49" charset="-128"/>
              </a:rPr>
              <a:t>Paper:</a:t>
            </a:r>
            <a:r>
              <a:rPr lang="en-US" altLang="ja-JP" sz="1600" dirty="0">
                <a:solidFill>
                  <a:srgbClr val="FFFF33"/>
                </a:solidFill>
                <a:latin typeface="+mn-lt"/>
                <a:ea typeface="MS Mincho" pitchFamily="49" charset="-128"/>
              </a:rPr>
              <a:t>- </a:t>
            </a:r>
            <a:r>
              <a:rPr lang="en-US" altLang="ja-JP" sz="1600" dirty="0">
                <a:latin typeface="+mn-lt"/>
                <a:ea typeface="MS Mincho" pitchFamily="49" charset="-128"/>
              </a:rPr>
              <a:t>S. Tembo, et. al. “</a:t>
            </a:r>
            <a:r>
              <a:rPr lang="en-US" sz="1600" u="sng" dirty="0">
                <a:solidFill>
                  <a:schemeClr val="accent1"/>
                </a:solidFill>
                <a:latin typeface="+mn-lt"/>
              </a:rPr>
              <a:t>A Method to Avoid Link Overflow During Transient Link Cost Update </a:t>
            </a:r>
          </a:p>
          <a:p>
            <a:pPr fontAlgn="auto">
              <a:defRPr/>
            </a:pPr>
            <a:r>
              <a:rPr lang="en-US" sz="1600" u="sng" dirty="0">
                <a:solidFill>
                  <a:schemeClr val="accent1"/>
                </a:solidFill>
                <a:latin typeface="+mn-lt"/>
              </a:rPr>
              <a:t>in IP Networks</a:t>
            </a:r>
            <a:r>
              <a:rPr lang="en-US" sz="1600" dirty="0">
                <a:latin typeface="+mn-lt"/>
              </a:rPr>
              <a:t>”. </a:t>
            </a:r>
            <a:r>
              <a:rPr lang="en-US" sz="1600" dirty="0" smtClean="0">
                <a:latin typeface="+mn-lt"/>
              </a:rPr>
              <a:t>Planning to Submit </a:t>
            </a:r>
            <a:r>
              <a:rPr lang="en-US" sz="1600" dirty="0">
                <a:latin typeface="+mn-lt"/>
              </a:rPr>
              <a:t>for publication to the IEICE Transaction on Communications. </a:t>
            </a:r>
          </a:p>
          <a:p>
            <a:pPr fontAlgn="auto">
              <a:defRPr/>
            </a:pPr>
            <a:endParaRPr lang="en-US" sz="1600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602523"/>
          <a:ext cx="8382000" cy="152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7001"/>
                <a:gridCol w="3174999"/>
                <a:gridCol w="25400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METHOD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CONGESTION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PERFOMANCE</a:t>
                      </a:r>
                      <a:endParaRPr lang="en-US" sz="2400" b="1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RANDOM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OCCURS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12.5%</a:t>
                      </a:r>
                      <a:endParaRPr lang="en-US" sz="2400" b="1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PROPOSED (ULLN 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NOTHING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100%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00034" y="857232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5235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248400"/>
            <a:ext cx="9144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7F5E8A6C-7449-484D-BC35-80E1ACD7D155}" type="slidenum">
              <a:rPr lang="ja-JP" altLang="en-US"/>
              <a:pPr/>
              <a:t>37</a:t>
            </a:fld>
            <a:endParaRPr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-46811"/>
            <a:ext cx="8382000" cy="5539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sz="4000" b="1" dirty="0" smtClean="0">
                <a:solidFill>
                  <a:srgbClr val="002060"/>
                </a:solidFill>
              </a:rPr>
              <a:t>SUMMARY</a:t>
            </a:r>
            <a:endParaRPr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00034" y="857232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6259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248400"/>
            <a:ext cx="9144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737A3EB2-9830-419F-BBA0-89ADBEB989A0}" type="slidenum">
              <a:rPr lang="ja-JP" altLang="en-US"/>
              <a:pPr/>
              <a:t>38</a:t>
            </a:fld>
            <a:endParaRPr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-46811"/>
            <a:ext cx="8382000" cy="5539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sz="4000" b="1" dirty="0" smtClean="0">
                <a:solidFill>
                  <a:srgbClr val="002060"/>
                </a:solidFill>
              </a:rPr>
              <a:t>SUMMARY</a:t>
            </a:r>
            <a:endParaRPr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 smtClean="0">
                <a:solidFill>
                  <a:srgbClr val="002060"/>
                </a:solidFill>
              </a:rPr>
              <a:t>Acknowledgements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506437"/>
            <a:ext cx="8763000" cy="50228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ja-JP" sz="2800" dirty="0" smtClean="0">
                <a:solidFill>
                  <a:srgbClr val="002060"/>
                </a:solidFill>
              </a:rPr>
              <a:t>My gratitude goes to the Doctoral Supervisory Committee members at Akita University (Japan):</a:t>
            </a:r>
          </a:p>
          <a:p>
            <a:pPr marL="1031875" lvl="1" indent="-514350">
              <a:buFont typeface="Calibri" pitchFamily="34" charset="0"/>
              <a:buAutoNum type="arabicPeriod"/>
            </a:pPr>
            <a:r>
              <a:rPr lang="en-US" altLang="ja-JP" dirty="0" smtClean="0">
                <a:solidFill>
                  <a:srgbClr val="002060"/>
                </a:solidFill>
              </a:rPr>
              <a:t>Prof. Ken-</a:t>
            </a:r>
            <a:r>
              <a:rPr lang="en-US" altLang="ja-JP" dirty="0" err="1" smtClean="0">
                <a:solidFill>
                  <a:srgbClr val="002060"/>
                </a:solidFill>
              </a:rPr>
              <a:t>ichi</a:t>
            </a:r>
            <a:r>
              <a:rPr lang="en-US" altLang="ja-JP" dirty="0" smtClean="0">
                <a:solidFill>
                  <a:srgbClr val="002060"/>
                </a:solidFill>
              </a:rPr>
              <a:t> YUKIMATSU, </a:t>
            </a:r>
          </a:p>
          <a:p>
            <a:pPr marL="1031875" lvl="1" indent="-514350">
              <a:buFont typeface="Calibri" pitchFamily="34" charset="0"/>
              <a:buAutoNum type="arabicPeriod"/>
            </a:pPr>
            <a:r>
              <a:rPr lang="en-US" altLang="ja-JP" dirty="0" smtClean="0">
                <a:solidFill>
                  <a:srgbClr val="002060"/>
                </a:solidFill>
              </a:rPr>
              <a:t>Prof. </a:t>
            </a:r>
            <a:r>
              <a:rPr lang="en-US" dirty="0" smtClean="0">
                <a:solidFill>
                  <a:srgbClr val="002060"/>
                </a:solidFill>
              </a:rPr>
              <a:t>Hideo </a:t>
            </a:r>
            <a:r>
              <a:rPr lang="en-US" altLang="ja-JP" dirty="0" smtClean="0">
                <a:solidFill>
                  <a:srgbClr val="002060"/>
                </a:solidFill>
              </a:rPr>
              <a:t>TAMAMOTO, </a:t>
            </a:r>
          </a:p>
          <a:p>
            <a:pPr marL="1031875" lvl="1" indent="-514350">
              <a:buFont typeface="Calibri" pitchFamily="34" charset="0"/>
              <a:buAutoNum type="arabicPeriod"/>
            </a:pPr>
            <a:r>
              <a:rPr lang="en-US" altLang="ja-JP" dirty="0" smtClean="0">
                <a:solidFill>
                  <a:srgbClr val="002060"/>
                </a:solidFill>
              </a:rPr>
              <a:t>Prof. </a:t>
            </a:r>
            <a:r>
              <a:rPr lang="en-US" dirty="0" smtClean="0">
                <a:solidFill>
                  <a:srgbClr val="002060"/>
                </a:solidFill>
              </a:rPr>
              <a:t>Akihiro YAMAMURA and </a:t>
            </a:r>
            <a:r>
              <a:rPr lang="en-US" altLang="ja-JP" dirty="0" smtClean="0">
                <a:solidFill>
                  <a:srgbClr val="002060"/>
                </a:solidFill>
              </a:rPr>
              <a:t> </a:t>
            </a:r>
          </a:p>
          <a:p>
            <a:pPr marL="1031875" lvl="1" indent="-514350">
              <a:buFont typeface="Calibri" pitchFamily="34" charset="0"/>
              <a:buAutoNum type="arabicPeriod"/>
            </a:pPr>
            <a:r>
              <a:rPr lang="en-US" altLang="ja-JP" dirty="0" smtClean="0">
                <a:solidFill>
                  <a:srgbClr val="002060"/>
                </a:solidFill>
              </a:rPr>
              <a:t>Prof. </a:t>
            </a:r>
            <a:r>
              <a:rPr lang="en-US" dirty="0" smtClean="0">
                <a:solidFill>
                  <a:srgbClr val="002060"/>
                </a:solidFill>
              </a:rPr>
              <a:t>Hitoshi OBARA</a:t>
            </a:r>
            <a:r>
              <a:rPr lang="en-US" altLang="ja-JP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ja-JP" dirty="0" smtClean="0">
                <a:solidFill>
                  <a:srgbClr val="002060"/>
                </a:solidFill>
              </a:rPr>
              <a:t>     for their Academic advise and support. </a:t>
            </a:r>
          </a:p>
          <a:p>
            <a:pPr>
              <a:buFont typeface="Wingdings" pitchFamily="2" charset="2"/>
              <a:buChar char="q"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altLang="ja-JP" sz="2800" dirty="0" smtClean="0">
                <a:solidFill>
                  <a:srgbClr val="002060"/>
                </a:solidFill>
              </a:rPr>
              <a:t>I would like to sincerely thank NTT for funding the research.</a:t>
            </a:r>
          </a:p>
          <a:p>
            <a:pPr>
              <a:buFontTx/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</p:txBody>
      </p:sp>
      <p:sp>
        <p:nvSpPr>
          <p:cNvPr id="97284" name="Slide Number Placeholder 8"/>
          <p:cNvSpPr>
            <a:spLocks/>
          </p:cNvSpPr>
          <p:nvPr/>
        </p:nvSpPr>
        <p:spPr bwMode="auto">
          <a:xfrm>
            <a:off x="8382000" y="6400800"/>
            <a:ext cx="9144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927AAD49-159A-4C1F-99B8-086A41D6017B}" type="slidenum">
              <a:rPr lang="ja-JP" altLang="en-US"/>
              <a:pPr/>
              <a:t>39</a:t>
            </a:fld>
            <a:endParaRPr lang="ja-JP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90478" y="590843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3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248400"/>
            <a:ext cx="7620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AF8FF5C1-C2C7-407F-9EB5-427B5CCFF999}" type="slidenum">
              <a:rPr lang="ja-JP" altLang="en-US"/>
              <a:pPr/>
              <a:t>4</a:t>
            </a:fld>
            <a:endParaRPr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9084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sz="4000" b="1" dirty="0" smtClean="0">
                <a:solidFill>
                  <a:schemeClr val="tx2"/>
                </a:solidFill>
              </a:rPr>
              <a:t>BACKGROUND</a:t>
            </a:r>
            <a:r>
              <a:rPr sz="4000" b="1" dirty="0" smtClean="0">
                <a:solidFill>
                  <a:schemeClr val="tx2"/>
                </a:solidFill>
                <a:effectLst/>
              </a:rPr>
              <a:t> </a:t>
            </a:r>
            <a:endParaRPr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915" y="2600325"/>
            <a:ext cx="2362316" cy="132959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dirty="0" smtClean="0">
                <a:solidFill>
                  <a:srgbClr val="002060"/>
                </a:solidFill>
              </a:rPr>
              <a:t>THANK YOU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98307" name="Slide Number Placeholder 8"/>
          <p:cNvSpPr>
            <a:spLocks/>
          </p:cNvSpPr>
          <p:nvPr/>
        </p:nvSpPr>
        <p:spPr bwMode="auto">
          <a:xfrm>
            <a:off x="8077200" y="6248400"/>
            <a:ext cx="9144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2C0F8BAD-BFE8-422A-87CF-F05E407F2DED}" type="slidenum">
              <a:rPr lang="ja-JP" altLang="en-US"/>
              <a:pPr/>
              <a:t>40</a:t>
            </a:fld>
            <a:endParaRPr lang="ja-JP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762000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248400"/>
            <a:ext cx="7620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13F38FE4-3D60-4016-9CA8-C1C249CF22C4}" type="slidenum">
              <a:rPr lang="ja-JP" altLang="en-US"/>
              <a:pPr/>
              <a:t>5</a:t>
            </a:fld>
            <a:endParaRPr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-1"/>
            <a:ext cx="8382000" cy="59084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sz="4000" b="1" dirty="0" smtClean="0">
                <a:solidFill>
                  <a:schemeClr val="tx2"/>
                </a:solidFill>
              </a:rPr>
              <a:t>BACKGROUND</a:t>
            </a:r>
            <a:r>
              <a:rPr sz="4000" b="1" dirty="0" smtClean="0">
                <a:solidFill>
                  <a:schemeClr val="tx2"/>
                </a:solidFill>
                <a:effectLst/>
              </a:rPr>
              <a:t> 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90843"/>
            <a:ext cx="8382000" cy="703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2 MAJOR OF CAUSES OF CONGESTION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762000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5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248400"/>
            <a:ext cx="7620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600E96DF-345A-4211-AB1A-3DDA0F0641C9}" type="slidenum">
              <a:rPr lang="ja-JP" altLang="en-US"/>
              <a:pPr/>
              <a:t>6</a:t>
            </a:fld>
            <a:endParaRPr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539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sz="4000" b="1" dirty="0" smtClean="0">
                <a:solidFill>
                  <a:schemeClr val="tx2"/>
                </a:solidFill>
              </a:rPr>
              <a:t>OBJECTIVE</a:t>
            </a:r>
            <a:endParaRPr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539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 dirty="0" smtClean="0">
                <a:solidFill>
                  <a:schemeClr val="tx2"/>
                </a:solidFill>
              </a:rPr>
              <a:t>RESEARCH PARTS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553998"/>
            <a:ext cx="8686800" cy="5949950"/>
          </a:xfrm>
        </p:spPr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altLang="ja-JP" sz="2800" b="1" u="sng" dirty="0" smtClean="0">
                <a:solidFill>
                  <a:srgbClr val="002060"/>
                </a:solidFill>
              </a:rPr>
              <a:t>Unplanned Failures </a:t>
            </a:r>
            <a:r>
              <a:rPr lang="en-US" altLang="ja-JP" sz="2800" dirty="0" smtClean="0">
                <a:solidFill>
                  <a:srgbClr val="002060"/>
                </a:solidFill>
              </a:rPr>
              <a:t>: Present a new backup topology design method to avoid congestion during IP Fast Reroute (IPFRR): </a:t>
            </a:r>
          </a:p>
          <a:p>
            <a:pPr marL="1031875" lvl="1" indent="-514350">
              <a:buFont typeface="Wingdings" pitchFamily="2" charset="2"/>
              <a:buChar char="v"/>
              <a:defRPr/>
            </a:pPr>
            <a:r>
              <a:rPr lang="en-US" altLang="ja-JP" sz="2600" dirty="0" smtClean="0">
                <a:solidFill>
                  <a:srgbClr val="002060"/>
                </a:solidFill>
              </a:rPr>
              <a:t>by using fewer backup topologies to reduce the size of routing tables (i.e. reducing the router memory size)</a:t>
            </a:r>
          </a:p>
          <a:p>
            <a:pPr marL="514350" indent="-514350">
              <a:lnSpc>
                <a:spcPct val="100000"/>
              </a:lnSpc>
              <a:buFont typeface="Comic Sans MS" pitchFamily="66" charset="0"/>
              <a:buAutoNum type="arabicPeriod"/>
              <a:defRPr/>
            </a:pPr>
            <a:r>
              <a:rPr lang="en-US" altLang="ja-JP" sz="2800" b="1" u="sng" dirty="0" smtClean="0">
                <a:solidFill>
                  <a:srgbClr val="002060"/>
                </a:solidFill>
              </a:rPr>
              <a:t>Planned Failures :</a:t>
            </a:r>
            <a:r>
              <a:rPr lang="en-US" altLang="ja-JP" sz="28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2800" dirty="0" smtClean="0">
                <a:solidFill>
                  <a:srgbClr val="002060"/>
                </a:solidFill>
              </a:rPr>
              <a:t>Present  a link cost update method to avoid congestion </a:t>
            </a:r>
            <a:r>
              <a:rPr lang="en-US" altLang="ja-JP" sz="2800" dirty="0" smtClean="0">
                <a:solidFill>
                  <a:srgbClr val="002060"/>
                </a:solidFill>
                <a:cs typeface="HGｺﾞｼｯｸE" pitchFamily="49" charset="-128"/>
              </a:rPr>
              <a:t>during transient link cost updates</a:t>
            </a:r>
            <a:r>
              <a:rPr lang="en-US" altLang="ja-JP" sz="2800" dirty="0" smtClean="0">
                <a:solidFill>
                  <a:srgbClr val="002060"/>
                </a:solidFill>
              </a:rPr>
              <a:t>: </a:t>
            </a:r>
          </a:p>
          <a:p>
            <a:pPr marL="1031875" lvl="1" indent="-514350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en-US" altLang="ja-JP" sz="2600" dirty="0" smtClean="0">
                <a:solidFill>
                  <a:srgbClr val="002060"/>
                </a:solidFill>
              </a:rPr>
              <a:t>Performing link cost updates  is a  Permutation Problem; </a:t>
            </a:r>
          </a:p>
          <a:p>
            <a:pPr marL="1031875" lvl="1" indent="-514350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en-US" altLang="ja-JP" sz="2600" dirty="0" smtClean="0">
                <a:solidFill>
                  <a:srgbClr val="002060"/>
                </a:solidFill>
              </a:rPr>
              <a:t> But selecting a congestion free link cost update during transient period for Huge Permutations is a big challenge for ISPs.</a:t>
            </a:r>
          </a:p>
          <a:p>
            <a:pPr marL="514350" indent="-514350">
              <a:buFontTx/>
              <a:buNone/>
              <a:defRPr/>
            </a:pPr>
            <a:endParaRPr lang="en-US" altLang="ja-JP" sz="2400" dirty="0" smtClean="0">
              <a:solidFill>
                <a:srgbClr val="002060"/>
              </a:solidFill>
            </a:endParaRPr>
          </a:p>
        </p:txBody>
      </p:sp>
      <p:sp>
        <p:nvSpPr>
          <p:cNvPr id="39940" name="Slide Number Placeholder 8"/>
          <p:cNvSpPr>
            <a:spLocks/>
          </p:cNvSpPr>
          <p:nvPr/>
        </p:nvSpPr>
        <p:spPr bwMode="auto">
          <a:xfrm>
            <a:off x="8305800" y="6248400"/>
            <a:ext cx="6858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0D4892E1-D5C7-46D6-9C9A-08BC24D5C2FA}" type="slidenum">
              <a:rPr lang="ja-JP" altLang="en-US"/>
              <a:pPr/>
              <a:t>7</a:t>
            </a:fld>
            <a:endParaRPr lang="ja-JP" alt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04800" y="218049"/>
            <a:ext cx="8458200" cy="43609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2800" b="1" dirty="0" smtClean="0">
                <a:solidFill>
                  <a:srgbClr val="002060"/>
                </a:solidFill>
                <a:effectLst/>
              </a:rPr>
              <a:t>PART 1: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 CONGESTION AVOIDANCE FOR UNPLANNED FAILURE</a:t>
            </a:r>
            <a:r>
              <a:rPr sz="2800" b="1" dirty="0" smtClean="0">
                <a:solidFill>
                  <a:schemeClr val="tx2"/>
                </a:solidFill>
                <a:effectLst/>
              </a:rPr>
              <a:t>  </a:t>
            </a:r>
            <a:br>
              <a:rPr sz="2800" b="1" dirty="0" smtClean="0">
                <a:solidFill>
                  <a:schemeClr val="tx2"/>
                </a:solidFill>
                <a:effectLst/>
              </a:rPr>
            </a:br>
            <a:endParaRPr sz="2800" b="1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4096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47800"/>
            <a:ext cx="8369300" cy="52197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buFont typeface="Comic Sans MS" pitchFamily="66" charset="0"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INTRODUCTION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 altLang="ja-JP" sz="2400" dirty="0" smtClean="0">
                <a:solidFill>
                  <a:srgbClr val="002060"/>
                </a:solidFill>
              </a:rPr>
              <a:t>Existing Method: Multiple Routing Configurations (MRC)  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 altLang="ja-JP" sz="2400" dirty="0" smtClean="0">
                <a:solidFill>
                  <a:srgbClr val="002060"/>
                </a:solidFill>
              </a:rPr>
              <a:t>Problem Statement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 altLang="ja-JP" sz="2400" dirty="0" smtClean="0">
                <a:solidFill>
                  <a:srgbClr val="002060"/>
                </a:solidFill>
              </a:rPr>
              <a:t>Research Originality</a:t>
            </a:r>
          </a:p>
          <a:p>
            <a:pPr lvl="1">
              <a:lnSpc>
                <a:spcPct val="60000"/>
              </a:lnSpc>
              <a:buFont typeface="Wingdings 2" pitchFamily="18" charset="2"/>
              <a:buNone/>
            </a:pPr>
            <a:endParaRPr lang="en-US" altLang="ja-JP" sz="24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Comic Sans MS" pitchFamily="66" charset="0"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RESEARCH APPROACH 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ja-JP" dirty="0" smtClean="0">
                <a:solidFill>
                  <a:srgbClr val="002060"/>
                </a:solidFill>
              </a:rPr>
              <a:t>Overview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ja-JP" dirty="0" smtClean="0">
                <a:solidFill>
                  <a:srgbClr val="002060"/>
                </a:solidFill>
              </a:rPr>
              <a:t>Algorithm</a:t>
            </a:r>
          </a:p>
          <a:p>
            <a:pPr>
              <a:lnSpc>
                <a:spcPct val="130000"/>
              </a:lnSpc>
              <a:buFont typeface="Comic Sans MS" pitchFamily="66" charset="0"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RESULTS  &amp; DISCUSSION</a:t>
            </a:r>
          </a:p>
          <a:p>
            <a:pPr>
              <a:lnSpc>
                <a:spcPct val="130000"/>
              </a:lnSpc>
              <a:buFont typeface="Comic Sans MS" pitchFamily="66" charset="0"/>
              <a:buAutoNum type="arabicPeriod"/>
            </a:pPr>
            <a:r>
              <a:rPr lang="en-US" altLang="ja-JP" sz="2400" dirty="0" smtClean="0">
                <a:solidFill>
                  <a:srgbClr val="002060"/>
                </a:solidFill>
              </a:rPr>
              <a:t>CONCLUSION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ja-JP" sz="1900" dirty="0" smtClean="0">
                <a:solidFill>
                  <a:srgbClr val="002060"/>
                </a:solidFill>
              </a:rPr>
              <a:t/>
            </a:r>
            <a:br>
              <a:rPr lang="en-US" altLang="ja-JP" sz="1900" dirty="0" smtClean="0">
                <a:solidFill>
                  <a:srgbClr val="002060"/>
                </a:solidFill>
              </a:rPr>
            </a:br>
            <a:endParaRPr lang="en-US" altLang="ja-JP" sz="1900" dirty="0" smtClean="0">
              <a:solidFill>
                <a:srgbClr val="002060"/>
              </a:solidFill>
            </a:endParaRPr>
          </a:p>
        </p:txBody>
      </p:sp>
      <p:sp>
        <p:nvSpPr>
          <p:cNvPr id="40964" name="Slide Number Placeholder 8"/>
          <p:cNvSpPr>
            <a:spLocks/>
          </p:cNvSpPr>
          <p:nvPr/>
        </p:nvSpPr>
        <p:spPr bwMode="auto">
          <a:xfrm>
            <a:off x="8305800" y="6248400"/>
            <a:ext cx="6858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fld id="{2881F0FF-B827-4912-BF4F-A3F6BBB5B111}" type="slidenum">
              <a:rPr lang="ja-JP" altLang="en-US"/>
              <a:pPr/>
              <a:t>8</a:t>
            </a:fld>
            <a:endParaRPr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33400" y="1053904"/>
            <a:ext cx="8458200" cy="787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A New Backup Topology Design Method for Congestion Avoidance in IP Fast Reroute 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タイトル 1"/>
          <p:cNvSpPr>
            <a:spLocks noGrp="1"/>
          </p:cNvSpPr>
          <p:nvPr>
            <p:ph type="title"/>
          </p:nvPr>
        </p:nvSpPr>
        <p:spPr>
          <a:xfrm>
            <a:off x="1381858" y="147639"/>
            <a:ext cx="4104542" cy="766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b="1" dirty="0" smtClean="0">
                <a:solidFill>
                  <a:schemeClr val="tx2"/>
                </a:solidFill>
              </a:rPr>
              <a:t>INTRODUCTION </a:t>
            </a:r>
            <a:r>
              <a:rPr dirty="0" smtClean="0">
                <a:solidFill>
                  <a:schemeClr val="tx2"/>
                </a:solidFill>
              </a:rPr>
              <a:t/>
            </a:r>
            <a:br>
              <a:rPr dirty="0" smtClean="0">
                <a:solidFill>
                  <a:schemeClr val="tx2"/>
                </a:solidFill>
              </a:rPr>
            </a:br>
            <a:endParaRPr lang="ja-JP" altLang="en-US" smtClean="0">
              <a:solidFill>
                <a:schemeClr val="tx2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914400"/>
            <a:ext cx="9188450" cy="4211638"/>
            <a:chOff x="-244475" y="2886075"/>
            <a:chExt cx="10003423" cy="4212738"/>
          </a:xfrm>
        </p:grpSpPr>
        <p:cxnSp>
          <p:nvCxnSpPr>
            <p:cNvPr id="46087" name="直線矢印コネクタ 14"/>
            <p:cNvCxnSpPr>
              <a:cxnSpLocks noChangeShapeType="1"/>
            </p:cNvCxnSpPr>
            <p:nvPr/>
          </p:nvCxnSpPr>
          <p:spPr bwMode="auto">
            <a:xfrm>
              <a:off x="1958976" y="4074319"/>
              <a:ext cx="5886448" cy="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3800" name="AutoShape 16"/>
            <p:cNvSpPr>
              <a:spLocks noChangeArrowheads="1"/>
            </p:cNvSpPr>
            <p:nvPr/>
          </p:nvSpPr>
          <p:spPr bwMode="auto">
            <a:xfrm>
              <a:off x="625475" y="3640138"/>
              <a:ext cx="622300" cy="411162"/>
            </a:xfrm>
            <a:prstGeom prst="irregularSeal1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ja-JP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270" name="Rectangle 9"/>
            <p:cNvSpPr>
              <a:spLocks noChangeArrowheads="1"/>
            </p:cNvSpPr>
            <p:nvPr/>
          </p:nvSpPr>
          <p:spPr bwMode="auto">
            <a:xfrm>
              <a:off x="7845975" y="3876803"/>
              <a:ext cx="1597796" cy="3953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en-US" altLang="ja-JP" sz="2000">
                  <a:solidFill>
                    <a:srgbClr val="000000"/>
                  </a:solidFill>
                  <a:ea typeface="HGPｺﾞｼｯｸE" pitchFamily="50" charset="-128"/>
                  <a:cs typeface="Arial" pitchFamily="34" charset="0"/>
                </a:rPr>
                <a:t>Re-Routing</a:t>
              </a:r>
              <a:endParaRPr lang="ja-JP" altLang="en-US" sz="2000">
                <a:solidFill>
                  <a:srgbClr val="000000"/>
                </a:solidFill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11271" name="Rectangle 10"/>
            <p:cNvSpPr>
              <a:spLocks noChangeArrowheads="1"/>
            </p:cNvSpPr>
            <p:nvPr/>
          </p:nvSpPr>
          <p:spPr bwMode="auto">
            <a:xfrm>
              <a:off x="3192" y="3876803"/>
              <a:ext cx="1955537" cy="3953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 anchorCtr="1"/>
            <a:lstStyle/>
            <a:p>
              <a:pPr>
                <a:defRPr/>
              </a:pPr>
              <a:r>
                <a:rPr lang="en-US" sz="2000">
                  <a:solidFill>
                    <a:srgbClr val="000000"/>
                  </a:solidFill>
                  <a:cs typeface="Arial" pitchFamily="34" charset="0"/>
                </a:rPr>
                <a:t>Failure occurred</a:t>
              </a:r>
              <a:endParaRPr lang="ja-JP" altLang="en-US" sz="2000">
                <a:solidFill>
                  <a:srgbClr val="000000"/>
                </a:solidFill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11272" name="テキスト ボックス 67"/>
            <p:cNvSpPr txBox="1">
              <a:spLocks noChangeArrowheads="1"/>
            </p:cNvSpPr>
            <p:nvPr/>
          </p:nvSpPr>
          <p:spPr bwMode="auto">
            <a:xfrm>
              <a:off x="-244475" y="2886075"/>
              <a:ext cx="10003423" cy="40021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FFFFFF"/>
                  </a:solidFill>
                  <a:cs typeface="Arial" pitchFamily="34" charset="0"/>
                </a:rPr>
                <a:t>TRADITIONAL IP NETWORKS – </a:t>
              </a:r>
              <a:r>
                <a:rPr lang="en-US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Backup</a:t>
              </a:r>
              <a:r>
                <a:rPr lang="en-US" sz="2000" b="1" dirty="0">
                  <a:solidFill>
                    <a:srgbClr val="FFFFFF"/>
                  </a:solidFill>
                  <a:cs typeface="Arial" pitchFamily="34" charset="0"/>
                </a:rPr>
                <a:t> </a:t>
              </a:r>
              <a:r>
                <a:rPr lang="en-US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path is calculated after Network Failure</a:t>
              </a:r>
              <a:endParaRPr lang="ja-JP" altLang="en-US" sz="2000" b="1" u="sng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273" name="テキスト ボックス 12"/>
            <p:cNvSpPr txBox="1">
              <a:spLocks noChangeArrowheads="1"/>
            </p:cNvSpPr>
            <p:nvPr/>
          </p:nvSpPr>
          <p:spPr bwMode="auto">
            <a:xfrm>
              <a:off x="-244475" y="4867531"/>
              <a:ext cx="9630935" cy="384821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00" b="1" dirty="0">
                  <a:solidFill>
                    <a:srgbClr val="FFFFFF"/>
                  </a:solidFill>
                  <a:cs typeface="Arial" pitchFamily="34" charset="0"/>
                </a:rPr>
                <a:t>IP FAST REROUTE METHOD – </a:t>
              </a:r>
              <a:r>
                <a:rPr lang="en-US" sz="19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Backup path is calculated before Network Failure</a:t>
              </a:r>
              <a:endParaRPr lang="ja-JP" altLang="en-US" sz="1900" b="1" u="sng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428263" y="3752962"/>
              <a:ext cx="2249642" cy="584928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Fault Notification to sent all routers</a:t>
              </a:r>
              <a:endParaRPr lang="ja-JP" altLang="en-US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873973" y="3724383"/>
              <a:ext cx="2641780" cy="584928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Computation process to recalculate the new path</a:t>
              </a:r>
              <a:endParaRPr lang="en-US" altLang="ja-JP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109" name="直線矢印コネクタ 19"/>
            <p:cNvCxnSpPr>
              <a:cxnSpLocks noChangeShapeType="1"/>
            </p:cNvCxnSpPr>
            <p:nvPr/>
          </p:nvCxnSpPr>
          <p:spPr bwMode="auto">
            <a:xfrm>
              <a:off x="2066925" y="5781675"/>
              <a:ext cx="5302518" cy="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277" name="Rectangle 9"/>
            <p:cNvSpPr>
              <a:spLocks noChangeArrowheads="1"/>
            </p:cNvSpPr>
            <p:nvPr/>
          </p:nvSpPr>
          <p:spPr bwMode="auto">
            <a:xfrm>
              <a:off x="7369561" y="5583587"/>
              <a:ext cx="1597795" cy="39533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en-US" altLang="ja-JP" sz="2000">
                  <a:solidFill>
                    <a:srgbClr val="000000"/>
                  </a:solidFill>
                  <a:ea typeface="HGPｺﾞｼｯｸE" pitchFamily="50" charset="-128"/>
                  <a:cs typeface="Arial" pitchFamily="34" charset="0"/>
                </a:rPr>
                <a:t>Re-Routing</a:t>
              </a:r>
              <a:endParaRPr lang="ja-JP" altLang="en-US" sz="2000">
                <a:solidFill>
                  <a:srgbClr val="000000"/>
                </a:solidFill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33809" name="AutoShape 16"/>
            <p:cNvSpPr>
              <a:spLocks noChangeArrowheads="1"/>
            </p:cNvSpPr>
            <p:nvPr/>
          </p:nvSpPr>
          <p:spPr bwMode="auto">
            <a:xfrm>
              <a:off x="679449" y="5355431"/>
              <a:ext cx="622300" cy="411162"/>
            </a:xfrm>
            <a:prstGeom prst="irregularSeal1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ja-JP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279" name="Rectangle 10"/>
            <p:cNvSpPr>
              <a:spLocks noChangeArrowheads="1"/>
            </p:cNvSpPr>
            <p:nvPr/>
          </p:nvSpPr>
          <p:spPr bwMode="auto">
            <a:xfrm>
              <a:off x="101227" y="5583587"/>
              <a:ext cx="1965855" cy="39533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cs typeface="Arial" pitchFamily="34" charset="0"/>
                </a:rPr>
                <a:t>Failure occurs</a:t>
              </a:r>
              <a:endParaRPr lang="ja-JP" altLang="en-US" sz="2000">
                <a:solidFill>
                  <a:srgbClr val="000000"/>
                </a:solidFill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11281" name="テキスト ボックス 27"/>
            <p:cNvSpPr>
              <a:spLocks noChangeArrowheads="1"/>
            </p:cNvSpPr>
            <p:nvPr/>
          </p:nvSpPr>
          <p:spPr bwMode="auto">
            <a:xfrm>
              <a:off x="1819415" y="6315519"/>
              <a:ext cx="4074985" cy="78329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Backup path is pre-arranged to shortening the processing</a:t>
              </a:r>
              <a:endParaRPr lang="ja-JP" alt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22" name="フリーフォーム 28"/>
            <p:cNvSpPr>
              <a:spLocks/>
            </p:cNvSpPr>
            <p:nvPr/>
          </p:nvSpPr>
          <p:spPr bwMode="auto">
            <a:xfrm>
              <a:off x="4130973" y="5784055"/>
              <a:ext cx="561677" cy="531464"/>
            </a:xfrm>
            <a:custGeom>
              <a:avLst/>
              <a:gdLst>
                <a:gd name="T0" fmla="*/ 57 w 1447800"/>
                <a:gd name="T1" fmla="*/ 0 h 533400"/>
                <a:gd name="T2" fmla="*/ 26 w 1447800"/>
                <a:gd name="T3" fmla="*/ 339414 h 533400"/>
                <a:gd name="T4" fmla="*/ 78 w 1447800"/>
                <a:gd name="T5" fmla="*/ 882483 h 533400"/>
                <a:gd name="T6" fmla="*/ 0 w 1447800"/>
                <a:gd name="T7" fmla="*/ 1900733 h 533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7800"/>
                <a:gd name="T13" fmla="*/ 0 h 533400"/>
                <a:gd name="T14" fmla="*/ 1447800 w 1447800"/>
                <a:gd name="T15" fmla="*/ 533400 h 533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7800" h="533400">
                  <a:moveTo>
                    <a:pt x="990600" y="0"/>
                  </a:moveTo>
                  <a:cubicBezTo>
                    <a:pt x="692150" y="26987"/>
                    <a:pt x="393700" y="53975"/>
                    <a:pt x="457200" y="95250"/>
                  </a:cubicBezTo>
                  <a:cubicBezTo>
                    <a:pt x="520700" y="136525"/>
                    <a:pt x="1447800" y="174625"/>
                    <a:pt x="1371600" y="247650"/>
                  </a:cubicBezTo>
                  <a:cubicBezTo>
                    <a:pt x="1295400" y="320675"/>
                    <a:pt x="647700" y="427037"/>
                    <a:pt x="0" y="533400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20" name="Text Placeholder 6"/>
          <p:cNvSpPr txBox="1">
            <a:spLocks/>
          </p:cNvSpPr>
          <p:nvPr/>
        </p:nvSpPr>
        <p:spPr>
          <a:xfrm>
            <a:off x="0" y="5562600"/>
            <a:ext cx="9144000" cy="10636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74625" indent="-174625" defTabSz="91281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/>
                </a:solidFill>
              </a:rPr>
              <a:t>In Traditional IP networks, failure recovery takes time. </a:t>
            </a:r>
          </a:p>
          <a:p>
            <a:pPr marL="174625" indent="-174625" defTabSz="91281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/>
                </a:solidFill>
              </a:rPr>
              <a:t>IP Fast Reroute method, failure recovery is faster 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9C601628F274DB024714CA5F9B57C" ma:contentTypeVersion="1" ma:contentTypeDescription="Create a new document." ma:contentTypeScope="" ma:versionID="7523a6281febf06c3664e99369f16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A71C21C-0B00-44B8-8751-A2BEA50DAE44}"/>
</file>

<file path=customXml/itemProps2.xml><?xml version="1.0" encoding="utf-8"?>
<ds:datastoreItem xmlns:ds="http://schemas.openxmlformats.org/officeDocument/2006/customXml" ds:itemID="{904BD17C-DCD3-4A7C-98DD-DD84266E8B23}"/>
</file>

<file path=customXml/itemProps3.xml><?xml version="1.0" encoding="utf-8"?>
<ds:datastoreItem xmlns:ds="http://schemas.openxmlformats.org/officeDocument/2006/customXml" ds:itemID="{3A7CAD6C-0741-4F95-80D2-99A85CCC0BF0}"/>
</file>

<file path=docProps/app.xml><?xml version="1.0" encoding="utf-8"?>
<Properties xmlns="http://schemas.openxmlformats.org/officeDocument/2006/extended-properties" xmlns:vt="http://schemas.openxmlformats.org/officeDocument/2006/docPropsVTypes">
  <TotalTime>5672</TotalTime>
  <Words>2303</Words>
  <Application>Microsoft Office PowerPoint</Application>
  <PresentationFormat>On-screen Show (4:3)</PresentationFormat>
  <Paragraphs>643</Paragraphs>
  <Slides>40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3rd SG13 Regional Workshop for Africa on “ITU-T Standardization Challenges for Developing Countries Working for a Connected Africa”  (Livingstone, Zambia, 23-24 February 2015)</vt:lpstr>
      <vt:lpstr>PRESENTATION OUTLINE</vt:lpstr>
      <vt:lpstr>BACKGROUND </vt:lpstr>
      <vt:lpstr>BACKGROUND </vt:lpstr>
      <vt:lpstr>BACKGROUND </vt:lpstr>
      <vt:lpstr>OBJECTIVE</vt:lpstr>
      <vt:lpstr>RESEARCH PARTS</vt:lpstr>
      <vt:lpstr>PART 1: CONGESTION AVOIDANCE FOR UNPLANNED FAILURE   </vt:lpstr>
      <vt:lpstr>INTRODUCTION  </vt:lpstr>
      <vt:lpstr>INTRODUCTION  </vt:lpstr>
      <vt:lpstr>INTRODUCTION </vt:lpstr>
      <vt:lpstr>INTRODUCTION  </vt:lpstr>
      <vt:lpstr>INTRODUCTION – PROBLEM STATEMENT</vt:lpstr>
      <vt:lpstr>INTRODUCTION – PROBLEM STATEMENT</vt:lpstr>
      <vt:lpstr>RESEARCH APPROACH- RESEARCH ORIGINALITY</vt:lpstr>
      <vt:lpstr>EXAMPLE OF SPECIAL NODE FOR  LOAD ORDER &amp; DEGREE ORDER METHODS   (HLDA  NETWORK MODEL)</vt:lpstr>
      <vt:lpstr>Slide 17</vt:lpstr>
      <vt:lpstr>Slide 18</vt:lpstr>
      <vt:lpstr>Slide 19</vt:lpstr>
      <vt:lpstr>PERFORMANCE EVALUATION</vt:lpstr>
      <vt:lpstr>RESEARCH RESULTS - LINK LOAD FOR COST 239 MODEL  (with 3 Backup Topologies )</vt:lpstr>
      <vt:lpstr>RESULTS AND DISCUSSION-LINK LOAD  FOR COST 266 MODEL  (with 4 Backup Topologies )  </vt:lpstr>
      <vt:lpstr>RESULTS AND DISCUSSION – COST 239 &amp; COST266 MODELS</vt:lpstr>
      <vt:lpstr>CONCLUSION – PART 1 </vt:lpstr>
      <vt:lpstr>PART  2:-  CONGESTION AVOIDANCE FOR PLANNED FAILURES    </vt:lpstr>
      <vt:lpstr>INTRODUCTION – EXAMPLE OF LINK COST UPDATE</vt:lpstr>
      <vt:lpstr>INTRODUCTION – EXAMPLE OF LINK COST UPDATE</vt:lpstr>
      <vt:lpstr>INTRODUCTION  - PROBLEM STATEMENT</vt:lpstr>
      <vt:lpstr>PERFORMANCE EVALUATION </vt:lpstr>
      <vt:lpstr>Slide 30</vt:lpstr>
      <vt:lpstr>RANDOM UPDATE METHOD: USING BRUTE FORCE WITHOUT APPLYING PROPOSED METHOD </vt:lpstr>
      <vt:lpstr>ANOTHER RANDOM UPDATE METHOD: USING BRUTE FORCE WITHOUT APPLYING PROPOSED METHOD </vt:lpstr>
      <vt:lpstr>Slide 33</vt:lpstr>
      <vt:lpstr>PROPOSED UPDATE METHOD: USING BRUTE FORCE TOGETHER WITH OUR PRIORITY LINK COST UPDATE METHOD</vt:lpstr>
      <vt:lpstr>Slide 35</vt:lpstr>
      <vt:lpstr>CONCLUSION – PART 2 </vt:lpstr>
      <vt:lpstr>SUMMARY</vt:lpstr>
      <vt:lpstr>SUMMARY</vt:lpstr>
      <vt:lpstr>Acknowledgements</vt:lpstr>
      <vt:lpstr>THANK YOU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Tembo</cp:lastModifiedBy>
  <cp:revision>197</cp:revision>
  <cp:lastPrinted>2015-01-19T16:17:40Z</cp:lastPrinted>
  <dcterms:created xsi:type="dcterms:W3CDTF">2014-09-01T15:38:30Z</dcterms:created>
  <dcterms:modified xsi:type="dcterms:W3CDTF">2015-02-09T06:47:06Z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0x010100DA79C601628F274DB024714CA5F9B57C</vt:lpwstr>
  </property>
</Properties>
</file>