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2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diagrams/quickStyle1.xml" ContentType="application/vnd.openxmlformats-officedocument.drawingml.diagramStyle+xml"/>
  <Override PartName="/ppt/diagrams/layout1.xml" ContentType="application/vnd.openxmlformats-officedocument.drawingml.diagramLayout+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01" r:id="rId2"/>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Lst>
  <p:sldSz cx="9144000" cy="6858000" type="screen4x3"/>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ricia Maluti" initials="P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746" autoAdjust="0"/>
    <p:restoredTop sz="94660"/>
  </p:normalViewPr>
  <p:slideViewPr>
    <p:cSldViewPr snapToGrid="0" snapToObjects="1" showGuides="1">
      <p:cViewPr varScale="1">
        <p:scale>
          <a:sx n="83" d="100"/>
          <a:sy n="83" d="100"/>
        </p:scale>
        <p:origin x="72" y="403"/>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10" d="100"/>
          <a:sy n="110" d="100"/>
        </p:scale>
        <p:origin x="64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2-16T11:52:56.910" idx="3">
    <p:pos x="4730" y="506"/>
    <p:text>I propose that this slide comes after slide 17...</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4F247B-11E0-4128-9D56-51A3CC075D6F}" type="doc">
      <dgm:prSet loTypeId="urn:microsoft.com/office/officeart/2005/8/layout/pyramid2" loCatId="list" qsTypeId="urn:microsoft.com/office/officeart/2005/8/quickstyle/simple3" qsCatId="simple" csTypeId="urn:microsoft.com/office/officeart/2005/8/colors/accent1_2" csCatId="accent1" phldr="1"/>
      <dgm:spPr/>
    </dgm:pt>
    <dgm:pt modelId="{BD1D55C4-E9A3-43F2-8357-CB2661B055CF}">
      <dgm:prSet phldrT="[Text]"/>
      <dgm:spPr/>
      <dgm:t>
        <a:bodyPr/>
        <a:lstStyle/>
        <a:p>
          <a:r>
            <a:rPr lang="en-US" dirty="0" smtClean="0"/>
            <a:t>Procurement-Specifications</a:t>
          </a:r>
          <a:endParaRPr lang="en-GB" dirty="0"/>
        </a:p>
      </dgm:t>
    </dgm:pt>
    <dgm:pt modelId="{F7631F4A-DF2C-45F3-8D66-448FFEDF0BB2}" type="parTrans" cxnId="{C4A2FDDE-3E87-446B-941C-24B8E0252238}">
      <dgm:prSet/>
      <dgm:spPr/>
      <dgm:t>
        <a:bodyPr/>
        <a:lstStyle/>
        <a:p>
          <a:endParaRPr lang="en-GB"/>
        </a:p>
      </dgm:t>
    </dgm:pt>
    <dgm:pt modelId="{A130771D-A5E9-4DC7-8571-89B78B935D3D}" type="sibTrans" cxnId="{C4A2FDDE-3E87-446B-941C-24B8E0252238}">
      <dgm:prSet/>
      <dgm:spPr/>
      <dgm:t>
        <a:bodyPr/>
        <a:lstStyle/>
        <a:p>
          <a:endParaRPr lang="en-GB"/>
        </a:p>
      </dgm:t>
    </dgm:pt>
    <dgm:pt modelId="{E29E7650-ED95-438C-873C-657821091141}">
      <dgm:prSet phldrT="[Text]"/>
      <dgm:spPr/>
      <dgm:t>
        <a:bodyPr/>
        <a:lstStyle/>
        <a:p>
          <a:r>
            <a:rPr lang="en-US" dirty="0" smtClean="0"/>
            <a:t>Certification Programs</a:t>
          </a:r>
          <a:endParaRPr lang="en-GB" dirty="0"/>
        </a:p>
      </dgm:t>
    </dgm:pt>
    <dgm:pt modelId="{4FC2BABA-04E1-4B49-8EE9-EBE742E46C4D}" type="parTrans" cxnId="{30B98FB1-17EB-4FF0-AF16-14D01F8B8E44}">
      <dgm:prSet/>
      <dgm:spPr/>
      <dgm:t>
        <a:bodyPr/>
        <a:lstStyle/>
        <a:p>
          <a:endParaRPr lang="en-GB"/>
        </a:p>
      </dgm:t>
    </dgm:pt>
    <dgm:pt modelId="{0FF33D37-B52B-439E-9C5B-5CB6205FE945}" type="sibTrans" cxnId="{30B98FB1-17EB-4FF0-AF16-14D01F8B8E44}">
      <dgm:prSet/>
      <dgm:spPr/>
      <dgm:t>
        <a:bodyPr/>
        <a:lstStyle/>
        <a:p>
          <a:endParaRPr lang="en-GB"/>
        </a:p>
      </dgm:t>
    </dgm:pt>
    <dgm:pt modelId="{CF2A3EAB-A55D-4BFF-B6EB-CCB26C1EC183}">
      <dgm:prSet phldrT="[Text]"/>
      <dgm:spPr/>
      <dgm:t>
        <a:bodyPr/>
        <a:lstStyle/>
        <a:p>
          <a:r>
            <a:rPr lang="en-US" dirty="0" smtClean="0"/>
            <a:t>Regulations &amp; Guidelines</a:t>
          </a:r>
          <a:endParaRPr lang="en-GB" dirty="0"/>
        </a:p>
      </dgm:t>
    </dgm:pt>
    <dgm:pt modelId="{3A3450E6-64AE-41AC-87A8-135936B20290}" type="parTrans" cxnId="{F916D68C-30C8-42A9-845B-849DFDC1D7B0}">
      <dgm:prSet/>
      <dgm:spPr/>
      <dgm:t>
        <a:bodyPr/>
        <a:lstStyle/>
        <a:p>
          <a:endParaRPr lang="en-GB"/>
        </a:p>
      </dgm:t>
    </dgm:pt>
    <dgm:pt modelId="{4C0403B6-7B1C-4623-94CD-2D70F5BF76DC}" type="sibTrans" cxnId="{F916D68C-30C8-42A9-845B-849DFDC1D7B0}">
      <dgm:prSet/>
      <dgm:spPr/>
      <dgm:t>
        <a:bodyPr/>
        <a:lstStyle/>
        <a:p>
          <a:endParaRPr lang="en-GB"/>
        </a:p>
      </dgm:t>
    </dgm:pt>
    <dgm:pt modelId="{453F9137-24B0-4430-9C45-E13C20012031}">
      <dgm:prSet phldrT="[Text]"/>
      <dgm:spPr/>
      <dgm:t>
        <a:bodyPr/>
        <a:lstStyle/>
        <a:p>
          <a:r>
            <a:rPr lang="en-GB" dirty="0" smtClean="0"/>
            <a:t>Codes of Practice</a:t>
          </a:r>
          <a:endParaRPr lang="en-GB" dirty="0"/>
        </a:p>
      </dgm:t>
    </dgm:pt>
    <dgm:pt modelId="{FAEDE9B5-D9AF-4901-98BA-AD6630042629}" type="parTrans" cxnId="{99F80308-420A-481D-8146-A62F943BD692}">
      <dgm:prSet/>
      <dgm:spPr/>
      <dgm:t>
        <a:bodyPr/>
        <a:lstStyle/>
        <a:p>
          <a:endParaRPr lang="en-US"/>
        </a:p>
      </dgm:t>
    </dgm:pt>
    <dgm:pt modelId="{CFE36A8A-39DF-44B5-9784-132804798D34}" type="sibTrans" cxnId="{99F80308-420A-481D-8146-A62F943BD692}">
      <dgm:prSet/>
      <dgm:spPr/>
      <dgm:t>
        <a:bodyPr/>
        <a:lstStyle/>
        <a:p>
          <a:endParaRPr lang="en-US"/>
        </a:p>
      </dgm:t>
    </dgm:pt>
    <dgm:pt modelId="{32AA6E29-937D-469E-9153-2F960005225D}" type="pres">
      <dgm:prSet presAssocID="{154F247B-11E0-4128-9D56-51A3CC075D6F}" presName="compositeShape" presStyleCnt="0">
        <dgm:presLayoutVars>
          <dgm:dir/>
          <dgm:resizeHandles/>
        </dgm:presLayoutVars>
      </dgm:prSet>
      <dgm:spPr/>
    </dgm:pt>
    <dgm:pt modelId="{2CB4A96E-14B0-49DD-9178-EA081B548598}" type="pres">
      <dgm:prSet presAssocID="{154F247B-11E0-4128-9D56-51A3CC075D6F}" presName="pyramid" presStyleLbl="node1" presStyleIdx="0" presStyleCnt="1"/>
      <dgm:spPr/>
    </dgm:pt>
    <dgm:pt modelId="{51524B09-B606-4205-86D5-008CE13DFA66}" type="pres">
      <dgm:prSet presAssocID="{154F247B-11E0-4128-9D56-51A3CC075D6F}" presName="theList" presStyleCnt="0"/>
      <dgm:spPr/>
    </dgm:pt>
    <dgm:pt modelId="{9DC1A832-315C-4875-A0A4-9A5AD2463B67}" type="pres">
      <dgm:prSet presAssocID="{BD1D55C4-E9A3-43F2-8357-CB2661B055CF}" presName="aNode" presStyleLbl="fgAcc1" presStyleIdx="0" presStyleCnt="4">
        <dgm:presLayoutVars>
          <dgm:bulletEnabled val="1"/>
        </dgm:presLayoutVars>
      </dgm:prSet>
      <dgm:spPr/>
      <dgm:t>
        <a:bodyPr/>
        <a:lstStyle/>
        <a:p>
          <a:endParaRPr lang="en-GB"/>
        </a:p>
      </dgm:t>
    </dgm:pt>
    <dgm:pt modelId="{9B626C10-27B4-4F5C-A75A-C402CA9BE499}" type="pres">
      <dgm:prSet presAssocID="{BD1D55C4-E9A3-43F2-8357-CB2661B055CF}" presName="aSpace" presStyleCnt="0"/>
      <dgm:spPr/>
    </dgm:pt>
    <dgm:pt modelId="{FF27A99D-AAB6-48DA-8851-5174826E5B92}" type="pres">
      <dgm:prSet presAssocID="{E29E7650-ED95-438C-873C-657821091141}" presName="aNode" presStyleLbl="fgAcc1" presStyleIdx="1" presStyleCnt="4">
        <dgm:presLayoutVars>
          <dgm:bulletEnabled val="1"/>
        </dgm:presLayoutVars>
      </dgm:prSet>
      <dgm:spPr/>
      <dgm:t>
        <a:bodyPr/>
        <a:lstStyle/>
        <a:p>
          <a:endParaRPr lang="en-GB"/>
        </a:p>
      </dgm:t>
    </dgm:pt>
    <dgm:pt modelId="{7BC5B673-92A0-46C4-B457-82C96FA671C0}" type="pres">
      <dgm:prSet presAssocID="{E29E7650-ED95-438C-873C-657821091141}" presName="aSpace" presStyleCnt="0"/>
      <dgm:spPr/>
    </dgm:pt>
    <dgm:pt modelId="{00E54D8E-1954-464E-8DC1-16D6DFB99707}" type="pres">
      <dgm:prSet presAssocID="{CF2A3EAB-A55D-4BFF-B6EB-CCB26C1EC183}" presName="aNode" presStyleLbl="fgAcc1" presStyleIdx="2" presStyleCnt="4">
        <dgm:presLayoutVars>
          <dgm:bulletEnabled val="1"/>
        </dgm:presLayoutVars>
      </dgm:prSet>
      <dgm:spPr/>
      <dgm:t>
        <a:bodyPr/>
        <a:lstStyle/>
        <a:p>
          <a:endParaRPr lang="en-GB"/>
        </a:p>
      </dgm:t>
    </dgm:pt>
    <dgm:pt modelId="{93D28D64-27FB-41E1-AA87-F4A28B3623DF}" type="pres">
      <dgm:prSet presAssocID="{CF2A3EAB-A55D-4BFF-B6EB-CCB26C1EC183}" presName="aSpace" presStyleCnt="0"/>
      <dgm:spPr/>
    </dgm:pt>
    <dgm:pt modelId="{70C01C06-FA34-4F51-A166-9D115BCAC6C1}" type="pres">
      <dgm:prSet presAssocID="{453F9137-24B0-4430-9C45-E13C20012031}" presName="aNode" presStyleLbl="fgAcc1" presStyleIdx="3" presStyleCnt="4">
        <dgm:presLayoutVars>
          <dgm:bulletEnabled val="1"/>
        </dgm:presLayoutVars>
      </dgm:prSet>
      <dgm:spPr/>
      <dgm:t>
        <a:bodyPr/>
        <a:lstStyle/>
        <a:p>
          <a:endParaRPr lang="en-US"/>
        </a:p>
      </dgm:t>
    </dgm:pt>
    <dgm:pt modelId="{F85E6ED3-D105-428C-99F5-0AADAAC49DC5}" type="pres">
      <dgm:prSet presAssocID="{453F9137-24B0-4430-9C45-E13C20012031}" presName="aSpace" presStyleCnt="0"/>
      <dgm:spPr/>
    </dgm:pt>
  </dgm:ptLst>
  <dgm:cxnLst>
    <dgm:cxn modelId="{C4A2FDDE-3E87-446B-941C-24B8E0252238}" srcId="{154F247B-11E0-4128-9D56-51A3CC075D6F}" destId="{BD1D55C4-E9A3-43F2-8357-CB2661B055CF}" srcOrd="0" destOrd="0" parTransId="{F7631F4A-DF2C-45F3-8D66-448FFEDF0BB2}" sibTransId="{A130771D-A5E9-4DC7-8571-89B78B935D3D}"/>
    <dgm:cxn modelId="{F916D68C-30C8-42A9-845B-849DFDC1D7B0}" srcId="{154F247B-11E0-4128-9D56-51A3CC075D6F}" destId="{CF2A3EAB-A55D-4BFF-B6EB-CCB26C1EC183}" srcOrd="2" destOrd="0" parTransId="{3A3450E6-64AE-41AC-87A8-135936B20290}" sibTransId="{4C0403B6-7B1C-4623-94CD-2D70F5BF76DC}"/>
    <dgm:cxn modelId="{E55C1458-59E4-490E-8705-06BBFEC44582}" type="presOf" srcId="{154F247B-11E0-4128-9D56-51A3CC075D6F}" destId="{32AA6E29-937D-469E-9153-2F960005225D}" srcOrd="0" destOrd="0" presId="urn:microsoft.com/office/officeart/2005/8/layout/pyramid2"/>
    <dgm:cxn modelId="{3E58F126-C274-4742-813F-65710EB0E773}" type="presOf" srcId="{BD1D55C4-E9A3-43F2-8357-CB2661B055CF}" destId="{9DC1A832-315C-4875-A0A4-9A5AD2463B67}" srcOrd="0" destOrd="0" presId="urn:microsoft.com/office/officeart/2005/8/layout/pyramid2"/>
    <dgm:cxn modelId="{B337839C-0E40-402C-886B-5217A86F8C1A}" type="presOf" srcId="{CF2A3EAB-A55D-4BFF-B6EB-CCB26C1EC183}" destId="{00E54D8E-1954-464E-8DC1-16D6DFB99707}" srcOrd="0" destOrd="0" presId="urn:microsoft.com/office/officeart/2005/8/layout/pyramid2"/>
    <dgm:cxn modelId="{99F80308-420A-481D-8146-A62F943BD692}" srcId="{154F247B-11E0-4128-9D56-51A3CC075D6F}" destId="{453F9137-24B0-4430-9C45-E13C20012031}" srcOrd="3" destOrd="0" parTransId="{FAEDE9B5-D9AF-4901-98BA-AD6630042629}" sibTransId="{CFE36A8A-39DF-44B5-9784-132804798D34}"/>
    <dgm:cxn modelId="{30B98FB1-17EB-4FF0-AF16-14D01F8B8E44}" srcId="{154F247B-11E0-4128-9D56-51A3CC075D6F}" destId="{E29E7650-ED95-438C-873C-657821091141}" srcOrd="1" destOrd="0" parTransId="{4FC2BABA-04E1-4B49-8EE9-EBE742E46C4D}" sibTransId="{0FF33D37-B52B-439E-9C5B-5CB6205FE945}"/>
    <dgm:cxn modelId="{8B2D314A-8815-42C2-9B8D-44BF0E0FB938}" type="presOf" srcId="{453F9137-24B0-4430-9C45-E13C20012031}" destId="{70C01C06-FA34-4F51-A166-9D115BCAC6C1}" srcOrd="0" destOrd="0" presId="urn:microsoft.com/office/officeart/2005/8/layout/pyramid2"/>
    <dgm:cxn modelId="{9E304E41-9C6D-438B-B448-D1DC90EFE29C}" type="presOf" srcId="{E29E7650-ED95-438C-873C-657821091141}" destId="{FF27A99D-AAB6-48DA-8851-5174826E5B92}" srcOrd="0" destOrd="0" presId="urn:microsoft.com/office/officeart/2005/8/layout/pyramid2"/>
    <dgm:cxn modelId="{E250FA8D-6B9C-44FE-A87C-C297E4E87C94}" type="presParOf" srcId="{32AA6E29-937D-469E-9153-2F960005225D}" destId="{2CB4A96E-14B0-49DD-9178-EA081B548598}" srcOrd="0" destOrd="0" presId="urn:microsoft.com/office/officeart/2005/8/layout/pyramid2"/>
    <dgm:cxn modelId="{4DB50AE4-F0B9-4735-9880-68E22DEFECEC}" type="presParOf" srcId="{32AA6E29-937D-469E-9153-2F960005225D}" destId="{51524B09-B606-4205-86D5-008CE13DFA66}" srcOrd="1" destOrd="0" presId="urn:microsoft.com/office/officeart/2005/8/layout/pyramid2"/>
    <dgm:cxn modelId="{0B81B848-5218-4495-9655-6D306C1DC847}" type="presParOf" srcId="{51524B09-B606-4205-86D5-008CE13DFA66}" destId="{9DC1A832-315C-4875-A0A4-9A5AD2463B67}" srcOrd="0" destOrd="0" presId="urn:microsoft.com/office/officeart/2005/8/layout/pyramid2"/>
    <dgm:cxn modelId="{84383DBC-CEE5-47D9-8CB7-1FD4A9D05915}" type="presParOf" srcId="{51524B09-B606-4205-86D5-008CE13DFA66}" destId="{9B626C10-27B4-4F5C-A75A-C402CA9BE499}" srcOrd="1" destOrd="0" presId="urn:microsoft.com/office/officeart/2005/8/layout/pyramid2"/>
    <dgm:cxn modelId="{1F5C4B69-B315-432F-B965-00F5611D4554}" type="presParOf" srcId="{51524B09-B606-4205-86D5-008CE13DFA66}" destId="{FF27A99D-AAB6-48DA-8851-5174826E5B92}" srcOrd="2" destOrd="0" presId="urn:microsoft.com/office/officeart/2005/8/layout/pyramid2"/>
    <dgm:cxn modelId="{E27091BB-9364-433F-AFEB-63FEE1E7ECC6}" type="presParOf" srcId="{51524B09-B606-4205-86D5-008CE13DFA66}" destId="{7BC5B673-92A0-46C4-B457-82C96FA671C0}" srcOrd="3" destOrd="0" presId="urn:microsoft.com/office/officeart/2005/8/layout/pyramid2"/>
    <dgm:cxn modelId="{15EAFEDA-E839-4CF3-B4C4-1A66270C0C94}" type="presParOf" srcId="{51524B09-B606-4205-86D5-008CE13DFA66}" destId="{00E54D8E-1954-464E-8DC1-16D6DFB99707}" srcOrd="4" destOrd="0" presId="urn:microsoft.com/office/officeart/2005/8/layout/pyramid2"/>
    <dgm:cxn modelId="{BEF2D635-EDF7-4594-849A-E91261B3B318}" type="presParOf" srcId="{51524B09-B606-4205-86D5-008CE13DFA66}" destId="{93D28D64-27FB-41E1-AA87-F4A28B3623DF}" srcOrd="5" destOrd="0" presId="urn:microsoft.com/office/officeart/2005/8/layout/pyramid2"/>
    <dgm:cxn modelId="{912CF56C-C720-4164-BE38-9C717EAC6B77}" type="presParOf" srcId="{51524B09-B606-4205-86D5-008CE13DFA66}" destId="{70C01C06-FA34-4F51-A166-9D115BCAC6C1}" srcOrd="6" destOrd="0" presId="urn:microsoft.com/office/officeart/2005/8/layout/pyramid2"/>
    <dgm:cxn modelId="{E1680DC5-1EE6-4285-B3F8-CDF37A34A0B6}" type="presParOf" srcId="{51524B09-B606-4205-86D5-008CE13DFA66}" destId="{F85E6ED3-D105-428C-99F5-0AADAAC49DC5}"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B4A96E-14B0-49DD-9178-EA081B548598}">
      <dsp:nvSpPr>
        <dsp:cNvPr id="0" name=""/>
        <dsp:cNvSpPr/>
      </dsp:nvSpPr>
      <dsp:spPr>
        <a:xfrm>
          <a:off x="711199" y="0"/>
          <a:ext cx="4064000" cy="4064000"/>
        </a:xfrm>
        <a:prstGeom prst="triangl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DC1A832-315C-4875-A0A4-9A5AD2463B67}">
      <dsp:nvSpPr>
        <dsp:cNvPr id="0" name=""/>
        <dsp:cNvSpPr/>
      </dsp:nvSpPr>
      <dsp:spPr>
        <a:xfrm>
          <a:off x="2743199" y="406796"/>
          <a:ext cx="2641600" cy="72231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Procurement-Specifications</a:t>
          </a:r>
          <a:endParaRPr lang="en-GB" sz="1800" kern="1200" dirty="0"/>
        </a:p>
      </dsp:txBody>
      <dsp:txXfrm>
        <a:off x="2778459" y="442056"/>
        <a:ext cx="2571080" cy="651792"/>
      </dsp:txXfrm>
    </dsp:sp>
    <dsp:sp modelId="{FF27A99D-AAB6-48DA-8851-5174826E5B92}">
      <dsp:nvSpPr>
        <dsp:cNvPr id="0" name=""/>
        <dsp:cNvSpPr/>
      </dsp:nvSpPr>
      <dsp:spPr>
        <a:xfrm>
          <a:off x="2743199" y="1219398"/>
          <a:ext cx="2641600" cy="72231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Certification Programs</a:t>
          </a:r>
          <a:endParaRPr lang="en-GB" sz="1800" kern="1200" dirty="0"/>
        </a:p>
      </dsp:txBody>
      <dsp:txXfrm>
        <a:off x="2778459" y="1254658"/>
        <a:ext cx="2571080" cy="651792"/>
      </dsp:txXfrm>
    </dsp:sp>
    <dsp:sp modelId="{00E54D8E-1954-464E-8DC1-16D6DFB99707}">
      <dsp:nvSpPr>
        <dsp:cNvPr id="0" name=""/>
        <dsp:cNvSpPr/>
      </dsp:nvSpPr>
      <dsp:spPr>
        <a:xfrm>
          <a:off x="2743199" y="2032000"/>
          <a:ext cx="2641600" cy="72231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Regulations &amp; Guidelines</a:t>
          </a:r>
          <a:endParaRPr lang="en-GB" sz="1800" kern="1200" dirty="0"/>
        </a:p>
      </dsp:txBody>
      <dsp:txXfrm>
        <a:off x="2778459" y="2067260"/>
        <a:ext cx="2571080" cy="651792"/>
      </dsp:txXfrm>
    </dsp:sp>
    <dsp:sp modelId="{70C01C06-FA34-4F51-A166-9D115BCAC6C1}">
      <dsp:nvSpPr>
        <dsp:cNvPr id="0" name=""/>
        <dsp:cNvSpPr/>
      </dsp:nvSpPr>
      <dsp:spPr>
        <a:xfrm>
          <a:off x="2743199" y="2844601"/>
          <a:ext cx="2641600" cy="72231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Codes of Practice</a:t>
          </a:r>
          <a:endParaRPr lang="en-GB" sz="1800" kern="1200" dirty="0"/>
        </a:p>
      </dsp:txBody>
      <dsp:txXfrm>
        <a:off x="2778459" y="2879861"/>
        <a:ext cx="2571080" cy="65179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2231"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23699" y="1"/>
            <a:ext cx="4302231" cy="341064"/>
          </a:xfrm>
          <a:prstGeom prst="rect">
            <a:avLst/>
          </a:prstGeom>
        </p:spPr>
        <p:txBody>
          <a:bodyPr vert="horz" lIns="91440" tIns="45720" rIns="91440" bIns="45720" rtlCol="0"/>
          <a:lstStyle>
            <a:lvl1pPr algn="r">
              <a:defRPr sz="1200"/>
            </a:lvl1pPr>
          </a:lstStyle>
          <a:p>
            <a:fld id="{19043458-52AD-4732-8CDD-1DD0811904F2}" type="datetimeFigureOut">
              <a:rPr lang="en-US" smtClean="0"/>
              <a:t>19/02/2015</a:t>
            </a:fld>
            <a:endParaRPr lang="en-US"/>
          </a:p>
        </p:txBody>
      </p:sp>
      <p:sp>
        <p:nvSpPr>
          <p:cNvPr id="4" name="Footer Placeholder 3"/>
          <p:cNvSpPr>
            <a:spLocks noGrp="1"/>
          </p:cNvSpPr>
          <p:nvPr>
            <p:ph type="ftr" sz="quarter" idx="2"/>
          </p:nvPr>
        </p:nvSpPr>
        <p:spPr>
          <a:xfrm>
            <a:off x="1" y="6456617"/>
            <a:ext cx="4302231"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9" y="6456617"/>
            <a:ext cx="4302231" cy="341063"/>
          </a:xfrm>
          <a:prstGeom prst="rect">
            <a:avLst/>
          </a:prstGeom>
        </p:spPr>
        <p:txBody>
          <a:bodyPr vert="horz" lIns="91440" tIns="45720" rIns="91440" bIns="45720" rtlCol="0" anchor="b"/>
          <a:lstStyle>
            <a:lvl1pPr algn="r">
              <a:defRPr sz="1200"/>
            </a:lvl1pPr>
          </a:lstStyle>
          <a:p>
            <a:fld id="{B39C3D32-BE30-4FAD-8B4A-E63DFB82193F}" type="slidenum">
              <a:rPr lang="en-US" smtClean="0"/>
              <a:t>‹#›</a:t>
            </a:fld>
            <a:endParaRPr lang="en-US"/>
          </a:p>
        </p:txBody>
      </p:sp>
    </p:spTree>
    <p:extLst>
      <p:ext uri="{BB962C8B-B14F-4D97-AF65-F5344CB8AC3E}">
        <p14:creationId xmlns:p14="http://schemas.microsoft.com/office/powerpoint/2010/main" val="44714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5"/>
            <a:ext cx="4302125" cy="339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926" y="5"/>
            <a:ext cx="4303713" cy="339725"/>
          </a:xfrm>
          <a:prstGeom prst="rect">
            <a:avLst/>
          </a:prstGeom>
        </p:spPr>
        <p:txBody>
          <a:bodyPr vert="horz" lIns="91440" tIns="45720" rIns="91440" bIns="45720" rtlCol="0"/>
          <a:lstStyle>
            <a:lvl1pPr algn="r">
              <a:defRPr sz="1200"/>
            </a:lvl1pPr>
          </a:lstStyle>
          <a:p>
            <a:fld id="{989933D4-F91A-4EA5-9A61-A67F16632459}" type="datetimeFigureOut">
              <a:rPr lang="en-US" smtClean="0"/>
              <a:t>19/02/2015</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191" y="3228979"/>
            <a:ext cx="7943850" cy="30591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6456368"/>
            <a:ext cx="4302125" cy="339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926" y="6456368"/>
            <a:ext cx="4303713" cy="339725"/>
          </a:xfrm>
          <a:prstGeom prst="rect">
            <a:avLst/>
          </a:prstGeom>
        </p:spPr>
        <p:txBody>
          <a:bodyPr vert="horz" lIns="91440" tIns="45720" rIns="91440" bIns="45720" rtlCol="0" anchor="b"/>
          <a:lstStyle>
            <a:lvl1pPr algn="r">
              <a:defRPr sz="1200"/>
            </a:lvl1pPr>
          </a:lstStyle>
          <a:p>
            <a:fld id="{245ECFA5-82D6-4FAA-AC71-4FE3398F1523}" type="slidenum">
              <a:rPr lang="en-US" smtClean="0"/>
              <a:t>‹#›</a:t>
            </a:fld>
            <a:endParaRPr lang="en-US"/>
          </a:p>
        </p:txBody>
      </p:sp>
    </p:spTree>
    <p:extLst>
      <p:ext uri="{BB962C8B-B14F-4D97-AF65-F5344CB8AC3E}">
        <p14:creationId xmlns:p14="http://schemas.microsoft.com/office/powerpoint/2010/main" val="7004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ECFA5-82D6-4FAA-AC71-4FE3398F1523}" type="slidenum">
              <a:rPr lang="en-US" smtClean="0"/>
              <a:t>1</a:t>
            </a:fld>
            <a:endParaRPr lang="en-US"/>
          </a:p>
        </p:txBody>
      </p:sp>
    </p:spTree>
    <p:extLst>
      <p:ext uri="{BB962C8B-B14F-4D97-AF65-F5344CB8AC3E}">
        <p14:creationId xmlns:p14="http://schemas.microsoft.com/office/powerpoint/2010/main" val="1070079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mwenya@zicta.z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jpe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jpeg"/></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83625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5400" dirty="0">
              <a:solidFill>
                <a:srgbClr val="558ED5"/>
              </a:solidFill>
            </a:endParaRPr>
          </a:p>
        </p:txBody>
      </p:sp>
      <p:sp>
        <p:nvSpPr>
          <p:cNvPr id="3" name="Title 1"/>
          <p:cNvSpPr txBox="1">
            <a:spLocks/>
          </p:cNvSpPr>
          <p:nvPr/>
        </p:nvSpPr>
        <p:spPr>
          <a:xfrm>
            <a:off x="457200" y="4910596"/>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pPr>
              <a:lnSpc>
                <a:spcPct val="107000"/>
              </a:lnSpc>
              <a:spcAft>
                <a:spcPts val="800"/>
              </a:spcAft>
            </a:pPr>
            <a:endParaRPr lang="en-US" sz="2800" dirty="0">
              <a:solidFill>
                <a:schemeClr val="tx2">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4" name="Title 3"/>
          <p:cNvSpPr>
            <a:spLocks noGrp="1"/>
          </p:cNvSpPr>
          <p:nvPr>
            <p:ph type="title"/>
          </p:nvPr>
        </p:nvSpPr>
        <p:spPr>
          <a:xfrm>
            <a:off x="457200" y="485522"/>
            <a:ext cx="8229600" cy="1828800"/>
          </a:xfrm>
        </p:spPr>
        <p:txBody>
          <a:bodyPr>
            <a:noAutofit/>
          </a:bodyPr>
          <a:lstStyle/>
          <a:p>
            <a:r>
              <a:rPr lang="en-US" sz="2800" dirty="0" smtClean="0"/>
              <a:t>3</a:t>
            </a:r>
            <a:r>
              <a:rPr lang="en-US" sz="2800" baseline="30000" dirty="0" smtClean="0"/>
              <a:t>rd</a:t>
            </a:r>
            <a:r>
              <a:rPr lang="en-US" sz="2800" dirty="0" smtClean="0"/>
              <a:t> SG13 Regional Workshop for Africa on “ITU-T Standardization Challenges for Developing Countries Working for a Connected Africa” </a:t>
            </a:r>
            <a:br>
              <a:rPr lang="en-US" sz="2800" dirty="0" smtClean="0"/>
            </a:br>
            <a:r>
              <a:rPr lang="en-US" sz="2400" dirty="0" smtClean="0"/>
              <a:t>(Livingstone, Zambia, 23-24 February 2015)</a:t>
            </a:r>
            <a:endParaRPr lang="en-US" sz="2400" dirty="0"/>
          </a:p>
        </p:txBody>
      </p:sp>
      <p:sp>
        <p:nvSpPr>
          <p:cNvPr id="9" name="Content Placeholder 8"/>
          <p:cNvSpPr>
            <a:spLocks noGrp="1"/>
          </p:cNvSpPr>
          <p:nvPr>
            <p:ph idx="1"/>
          </p:nvPr>
        </p:nvSpPr>
        <p:spPr>
          <a:xfrm>
            <a:off x="457200" y="2451886"/>
            <a:ext cx="8229600" cy="3202433"/>
          </a:xfrm>
        </p:spPr>
        <p:txBody>
          <a:bodyPr>
            <a:normAutofit fontScale="25000" lnSpcReduction="20000"/>
          </a:bodyPr>
          <a:lstStyle/>
          <a:p>
            <a:pPr marL="0" indent="0" algn="ctr">
              <a:buNone/>
            </a:pPr>
            <a:r>
              <a:rPr lang="en-US" sz="16000" b="1" dirty="0" smtClean="0"/>
              <a:t/>
            </a:r>
            <a:br>
              <a:rPr lang="en-US" sz="16000" b="1" dirty="0" smtClean="0"/>
            </a:br>
            <a:r>
              <a:rPr lang="en-US" sz="12800" b="1" dirty="0"/>
              <a:t>ICT standardization including Cloud Computing in Zambia</a:t>
            </a:r>
            <a:endParaRPr lang="en-US" sz="12800" b="1" dirty="0" smtClean="0"/>
          </a:p>
          <a:p>
            <a:pPr marL="0" indent="0" algn="ctr">
              <a:buNone/>
            </a:pPr>
            <a:endParaRPr lang="en-US" sz="16000" b="1" dirty="0"/>
          </a:p>
          <a:p>
            <a:pPr marL="0" indent="0" algn="ctr">
              <a:buNone/>
            </a:pPr>
            <a:r>
              <a:rPr lang="en-US" sz="12800" b="1" dirty="0" smtClean="0"/>
              <a:t>Mwenya Mutale,</a:t>
            </a:r>
            <a:endParaRPr lang="en-US" sz="12800" b="1" dirty="0"/>
          </a:p>
          <a:p>
            <a:pPr marL="0" indent="0" algn="ctr">
              <a:buNone/>
            </a:pPr>
            <a:r>
              <a:rPr lang="en-US" sz="12800" b="1" dirty="0" smtClean="0"/>
              <a:t>Manager Standards and Type Approval, ZICTA, </a:t>
            </a:r>
            <a:r>
              <a:rPr lang="en-US" sz="12800" b="1" dirty="0" smtClean="0">
                <a:hlinkClick r:id="rId3"/>
              </a:rPr>
              <a:t>mmwenya@zicta.zm</a:t>
            </a:r>
            <a:r>
              <a:rPr lang="en-US" sz="12800" b="1" dirty="0" smtClean="0"/>
              <a:t> </a:t>
            </a:r>
            <a:endParaRPr lang="en-US" sz="12800" b="1" dirty="0"/>
          </a:p>
          <a:p>
            <a:pPr marL="0" indent="0" algn="ctr">
              <a:buNone/>
            </a:pPr>
            <a:endParaRPr lang="en-US" sz="16000" b="1" i="1" dirty="0"/>
          </a:p>
          <a:p>
            <a:pPr marL="0" indent="0" algn="ctr">
              <a:buNone/>
            </a:pPr>
            <a:r>
              <a:rPr lang="en-US" sz="16000" b="1" i="1" dirty="0" smtClean="0"/>
              <a:t/>
            </a:r>
            <a:br>
              <a:rPr lang="en-US" sz="16000" b="1" i="1" dirty="0" smtClean="0"/>
            </a:br>
            <a:r>
              <a:rPr lang="en-US" sz="2000" b="1" i="1" dirty="0" smtClean="0"/>
              <a:t/>
            </a:r>
            <a:br>
              <a:rPr lang="en-US" sz="2000" b="1" i="1" dirty="0" smtClean="0"/>
            </a:br>
            <a:r>
              <a:rPr lang="en-US" sz="2000" b="1" i="1" dirty="0" smtClean="0"/>
              <a:t/>
            </a:r>
            <a:br>
              <a:rPr lang="en-US" sz="2000" b="1" i="1" dirty="0" smtClean="0"/>
            </a:br>
            <a:r>
              <a:rPr lang="en-US" b="1" i="1" dirty="0" smtClean="0"/>
              <a:t> </a:t>
            </a:r>
            <a:r>
              <a:rPr lang="en-US" dirty="0">
                <a:latin typeface="Calibri" panose="020F0502020204030204" pitchFamily="34" charset="0"/>
                <a:cs typeface="Arial" panose="020B0604020202020204" pitchFamily="34" charset="0"/>
              </a:rPr>
              <a:t/>
            </a:r>
            <a:br>
              <a:rPr lang="en-US" dirty="0">
                <a:latin typeface="Calibri" panose="020F0502020204030204" pitchFamily="34" charset="0"/>
                <a:cs typeface="Arial" panose="020B0604020202020204" pitchFamily="34" charset="0"/>
              </a:rPr>
            </a:br>
            <a:r>
              <a:rPr lang="en-US" dirty="0" smtClean="0">
                <a:latin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14143445"/>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TC5 and Cloud Computing</a:t>
            </a:r>
            <a:endParaRPr lang="en-US" dirty="0"/>
          </a:p>
        </p:txBody>
      </p:sp>
      <p:sp>
        <p:nvSpPr>
          <p:cNvPr id="3" name="Content Placeholder 2"/>
          <p:cNvSpPr>
            <a:spLocks noGrp="1"/>
          </p:cNvSpPr>
          <p:nvPr>
            <p:ph idx="1"/>
          </p:nvPr>
        </p:nvSpPr>
        <p:spPr/>
        <p:txBody>
          <a:bodyPr>
            <a:normAutofit/>
          </a:bodyPr>
          <a:lstStyle/>
          <a:p>
            <a:r>
              <a:rPr lang="en-US" dirty="0"/>
              <a:t>Technical Committee 5 </a:t>
            </a:r>
            <a:r>
              <a:rPr lang="en-US" dirty="0" smtClean="0"/>
              <a:t>is the lead TC for Cybersecurity</a:t>
            </a:r>
          </a:p>
          <a:p>
            <a:r>
              <a:rPr lang="en-US" dirty="0" smtClean="0"/>
              <a:t>It looks at security issues for ICT sector</a:t>
            </a:r>
          </a:p>
          <a:p>
            <a:r>
              <a:rPr lang="en-US" dirty="0" smtClean="0"/>
              <a:t>Intends to develop security standards for cloud computing</a:t>
            </a:r>
          </a:p>
          <a:p>
            <a:r>
              <a:rPr lang="en-US" dirty="0" smtClean="0"/>
              <a:t>Held a cloud computing forum with stakeholders </a:t>
            </a:r>
            <a:endParaRPr lang="en-US" dirty="0"/>
          </a:p>
        </p:txBody>
      </p:sp>
    </p:spTree>
    <p:extLst>
      <p:ext uri="{BB962C8B-B14F-4D97-AF65-F5344CB8AC3E}">
        <p14:creationId xmlns:p14="http://schemas.microsoft.com/office/powerpoint/2010/main" val="375168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Computing Forum</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Objectives</a:t>
            </a:r>
          </a:p>
          <a:p>
            <a:r>
              <a:rPr lang="en-US" dirty="0" smtClean="0"/>
              <a:t>To </a:t>
            </a:r>
            <a:r>
              <a:rPr lang="en-US" dirty="0"/>
              <a:t>discuss matters pertaining to cloud services such as security, data protection and </a:t>
            </a:r>
            <a:r>
              <a:rPr lang="en-US" dirty="0" smtClean="0"/>
              <a:t>standardization </a:t>
            </a:r>
            <a:r>
              <a:rPr lang="en-US" dirty="0"/>
              <a:t>of the sector and to develop recommendations for further action.</a:t>
            </a:r>
          </a:p>
          <a:p>
            <a:r>
              <a:rPr lang="en-US" dirty="0" smtClean="0"/>
              <a:t>To </a:t>
            </a:r>
            <a:r>
              <a:rPr lang="en-US" dirty="0"/>
              <a:t>explore the potential of cloud based services for the Zambian ICT sector.</a:t>
            </a:r>
          </a:p>
          <a:p>
            <a:r>
              <a:rPr lang="en-US" dirty="0" smtClean="0"/>
              <a:t>Explore </a:t>
            </a:r>
            <a:r>
              <a:rPr lang="en-US" dirty="0"/>
              <a:t>the risks and subsequently enhance on development of mitigation measures for security in the cloud.</a:t>
            </a:r>
          </a:p>
          <a:p>
            <a:r>
              <a:rPr lang="en-US" dirty="0" smtClean="0"/>
              <a:t>To </a:t>
            </a:r>
            <a:r>
              <a:rPr lang="en-US" dirty="0"/>
              <a:t>develop a strategy for educating the public on the usage of cloud services.</a:t>
            </a:r>
          </a:p>
          <a:p>
            <a:endParaRPr lang="en-US" dirty="0"/>
          </a:p>
        </p:txBody>
      </p:sp>
    </p:spTree>
    <p:extLst>
      <p:ext uri="{BB962C8B-B14F-4D97-AF65-F5344CB8AC3E}">
        <p14:creationId xmlns:p14="http://schemas.microsoft.com/office/powerpoint/2010/main" val="4155836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Services in Zambia</a:t>
            </a:r>
            <a:endParaRPr lang="en-US" dirty="0"/>
          </a:p>
        </p:txBody>
      </p:sp>
      <p:sp>
        <p:nvSpPr>
          <p:cNvPr id="3" name="Content Placeholder 2"/>
          <p:cNvSpPr>
            <a:spLocks noGrp="1"/>
          </p:cNvSpPr>
          <p:nvPr>
            <p:ph idx="1"/>
          </p:nvPr>
        </p:nvSpPr>
        <p:spPr/>
        <p:txBody>
          <a:bodyPr/>
          <a:lstStyle/>
          <a:p>
            <a:r>
              <a:rPr lang="en-US" dirty="0" smtClean="0"/>
              <a:t>Service Providers:</a:t>
            </a:r>
          </a:p>
          <a:p>
            <a:r>
              <a:rPr lang="en-US" dirty="0" err="1" smtClean="0"/>
              <a:t>NetOne</a:t>
            </a:r>
            <a:r>
              <a:rPr lang="en-GB" dirty="0" smtClean="0"/>
              <a:t>, </a:t>
            </a:r>
          </a:p>
          <a:p>
            <a:r>
              <a:rPr lang="en-GB" dirty="0" smtClean="0"/>
              <a:t>Complete </a:t>
            </a:r>
            <a:r>
              <a:rPr lang="en-GB" dirty="0"/>
              <a:t>Enterprise Solutions (CES) and </a:t>
            </a:r>
            <a:endParaRPr lang="en-GB" dirty="0" smtClean="0"/>
          </a:p>
          <a:p>
            <a:r>
              <a:rPr lang="en-GB" dirty="0" smtClean="0"/>
              <a:t>MTN </a:t>
            </a:r>
            <a:r>
              <a:rPr lang="en-GB" dirty="0"/>
              <a:t>Business Zambia </a:t>
            </a:r>
            <a:endParaRPr lang="en-US" dirty="0"/>
          </a:p>
        </p:txBody>
      </p:sp>
    </p:spTree>
    <p:extLst>
      <p:ext uri="{BB962C8B-B14F-4D97-AF65-F5344CB8AC3E}">
        <p14:creationId xmlns:p14="http://schemas.microsoft.com/office/powerpoint/2010/main" val="1655019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MTN Cloud Ecosystem</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400" y="1531134"/>
            <a:ext cx="8153400" cy="4383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572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CES Cloud Service Range</a:t>
            </a:r>
            <a:endParaRPr lang="en-US" dirty="0"/>
          </a:p>
        </p:txBody>
      </p:sp>
      <p:grpSp>
        <p:nvGrpSpPr>
          <p:cNvPr id="37" name="Group 36"/>
          <p:cNvGrpSpPr/>
          <p:nvPr/>
        </p:nvGrpSpPr>
        <p:grpSpPr>
          <a:xfrm>
            <a:off x="531154" y="1643048"/>
            <a:ext cx="8072524" cy="4120484"/>
            <a:chOff x="364894" y="396098"/>
            <a:chExt cx="7407505" cy="3242452"/>
          </a:xfrm>
        </p:grpSpPr>
        <p:sp>
          <p:nvSpPr>
            <p:cNvPr id="38" name="Rectangle 37"/>
            <p:cNvSpPr/>
            <p:nvPr/>
          </p:nvSpPr>
          <p:spPr>
            <a:xfrm>
              <a:off x="364894" y="807239"/>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tx1"/>
                </a:solidFill>
              </a:endParaRPr>
            </a:p>
          </p:txBody>
        </p:sp>
        <p:sp>
          <p:nvSpPr>
            <p:cNvPr id="39" name="Rectangle 38"/>
            <p:cNvSpPr/>
            <p:nvPr/>
          </p:nvSpPr>
          <p:spPr>
            <a:xfrm>
              <a:off x="364894" y="1216070"/>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tx1"/>
                </a:solidFill>
              </a:endParaRPr>
            </a:p>
          </p:txBody>
        </p:sp>
        <p:sp>
          <p:nvSpPr>
            <p:cNvPr id="40" name="Rectangle 39"/>
            <p:cNvSpPr/>
            <p:nvPr/>
          </p:nvSpPr>
          <p:spPr>
            <a:xfrm>
              <a:off x="364894" y="1624901"/>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tx1"/>
                </a:solidFill>
              </a:endParaRPr>
            </a:p>
          </p:txBody>
        </p:sp>
        <p:sp>
          <p:nvSpPr>
            <p:cNvPr id="41" name="Rectangle 40"/>
            <p:cNvSpPr/>
            <p:nvPr/>
          </p:nvSpPr>
          <p:spPr>
            <a:xfrm>
              <a:off x="364894" y="2033732"/>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tx1"/>
                </a:solidFill>
              </a:endParaRPr>
            </a:p>
          </p:txBody>
        </p:sp>
        <p:sp>
          <p:nvSpPr>
            <p:cNvPr id="42" name="Rectangle 41"/>
            <p:cNvSpPr/>
            <p:nvPr/>
          </p:nvSpPr>
          <p:spPr>
            <a:xfrm>
              <a:off x="364894" y="2442563"/>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tx1"/>
                </a:solidFill>
              </a:endParaRPr>
            </a:p>
          </p:txBody>
        </p:sp>
        <p:sp>
          <p:nvSpPr>
            <p:cNvPr id="43" name="Rectangle 42"/>
            <p:cNvSpPr/>
            <p:nvPr/>
          </p:nvSpPr>
          <p:spPr>
            <a:xfrm>
              <a:off x="364894" y="2851394"/>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b="1" dirty="0">
                <a:solidFill>
                  <a:schemeClr val="tx1"/>
                </a:solidFill>
              </a:endParaRPr>
            </a:p>
          </p:txBody>
        </p:sp>
        <p:pic>
          <p:nvPicPr>
            <p:cNvPr id="44" name="Picture 43" descr="VMW_09Q3_LOGO_Corp_Gray.eps"/>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98615" y="1310179"/>
              <a:ext cx="1310389" cy="213319"/>
            </a:xfrm>
            <a:prstGeom prst="rect">
              <a:avLst/>
            </a:prstGeom>
            <a:solidFill>
              <a:schemeClr val="accent4"/>
            </a:solidFill>
          </p:spPr>
        </p:pic>
        <p:pic>
          <p:nvPicPr>
            <p:cNvPr id="45" name="Picture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07756" y="1292886"/>
              <a:ext cx="1160804" cy="248123"/>
            </a:xfrm>
            <a:prstGeom prst="rect">
              <a:avLst/>
            </a:prstGeom>
            <a:solidFill>
              <a:schemeClr val="accent4"/>
            </a:solidFill>
          </p:spPr>
        </p:pic>
        <p:pic>
          <p:nvPicPr>
            <p:cNvPr id="46" name="Picture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07756" y="890578"/>
              <a:ext cx="1160804" cy="248123"/>
            </a:xfrm>
            <a:prstGeom prst="rect">
              <a:avLst/>
            </a:prstGeom>
            <a:solidFill>
              <a:schemeClr val="accent4"/>
            </a:solidFill>
          </p:spPr>
        </p:pic>
        <p:pic>
          <p:nvPicPr>
            <p:cNvPr id="47" name="Picture 4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651461" y="1224434"/>
              <a:ext cx="902532" cy="362818"/>
            </a:xfrm>
            <a:prstGeom prst="rect">
              <a:avLst/>
            </a:prstGeom>
            <a:solidFill>
              <a:schemeClr val="accent4"/>
            </a:solidFill>
          </p:spPr>
        </p:pic>
        <p:pic>
          <p:nvPicPr>
            <p:cNvPr id="48" name="Picture 47"/>
            <p:cNvPicPr>
              <a:picLocks noChangeAspect="1"/>
            </p:cNvPicPr>
            <p:nvPr/>
          </p:nvPicPr>
          <p:blipFill>
            <a:blip r:embed="rId5" cstate="screen">
              <a:clrChange>
                <a:clrFrom>
                  <a:srgbClr val="FEFEFE"/>
                </a:clrFrom>
                <a:clrTo>
                  <a:srgbClr val="FEFEFE">
                    <a:alpha val="0"/>
                  </a:srgbClr>
                </a:clrTo>
              </a:clrChange>
              <a:grayscl/>
              <a:alphaModFix amt="30000"/>
              <a:extLst>
                <a:ext uri="{28A0092B-C50C-407E-A947-70E740481C1C}">
                  <a14:useLocalDpi xmlns:a14="http://schemas.microsoft.com/office/drawing/2010/main"/>
                </a:ext>
              </a:extLst>
            </a:blip>
            <a:stretch>
              <a:fillRect/>
            </a:stretch>
          </p:blipFill>
          <p:spPr>
            <a:xfrm>
              <a:off x="2427415" y="1691531"/>
              <a:ext cx="1003498" cy="293503"/>
            </a:xfrm>
            <a:prstGeom prst="rect">
              <a:avLst/>
            </a:prstGeom>
            <a:solidFill>
              <a:schemeClr val="accent4"/>
            </a:solidFill>
            <a:ln>
              <a:noFill/>
            </a:ln>
          </p:spPr>
        </p:pic>
        <p:pic>
          <p:nvPicPr>
            <p:cNvPr id="49" name="Picture 48"/>
            <p:cNvPicPr>
              <a:picLocks noChangeAspect="1"/>
            </p:cNvPicPr>
            <p:nvPr/>
          </p:nvPicPr>
          <p:blipFill>
            <a:blip r:embed="rId6" cstate="screen">
              <a:clrChange>
                <a:clrFrom>
                  <a:srgbClr val="FFFFFF"/>
                </a:clrFrom>
                <a:clrTo>
                  <a:srgbClr val="FFFFFF">
                    <a:alpha val="0"/>
                  </a:srgbClr>
                </a:clrTo>
              </a:clrChange>
              <a:grayscl/>
              <a:alphaModFix amt="30000"/>
              <a:extLst>
                <a:ext uri="{28A0092B-C50C-407E-A947-70E740481C1C}">
                  <a14:useLocalDpi xmlns:a14="http://schemas.microsoft.com/office/drawing/2010/main"/>
                </a:ext>
              </a:extLst>
            </a:blip>
            <a:stretch>
              <a:fillRect/>
            </a:stretch>
          </p:blipFill>
          <p:spPr>
            <a:xfrm>
              <a:off x="3494215" y="1638189"/>
              <a:ext cx="521158" cy="368436"/>
            </a:xfrm>
            <a:prstGeom prst="rect">
              <a:avLst/>
            </a:prstGeom>
            <a:solidFill>
              <a:schemeClr val="accent4"/>
            </a:solidFill>
          </p:spPr>
        </p:pic>
        <p:pic>
          <p:nvPicPr>
            <p:cNvPr id="50" name="Picture 49"/>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46215" y="1637410"/>
              <a:ext cx="685800" cy="362102"/>
            </a:xfrm>
            <a:prstGeom prst="rect">
              <a:avLst/>
            </a:prstGeom>
            <a:solidFill>
              <a:schemeClr val="accent4"/>
            </a:solidFill>
          </p:spPr>
        </p:pic>
        <p:pic>
          <p:nvPicPr>
            <p:cNvPr id="51" name="Picture 50"/>
            <p:cNvPicPr>
              <a:picLocks noChangeAspect="1"/>
            </p:cNvPicPr>
            <p:nvPr/>
          </p:nvPicPr>
          <p:blipFill>
            <a:blip r:embed="rId8" cstate="print">
              <a:biLevel thresh="50000"/>
            </a:blip>
            <a:stretch>
              <a:fillRect/>
            </a:stretch>
          </p:blipFill>
          <p:spPr>
            <a:xfrm>
              <a:off x="1208215" y="1700803"/>
              <a:ext cx="1177636" cy="274957"/>
            </a:xfrm>
            <a:prstGeom prst="rect">
              <a:avLst/>
            </a:prstGeom>
            <a:solidFill>
              <a:schemeClr val="accent4"/>
            </a:solidFill>
          </p:spPr>
        </p:pic>
        <p:pic>
          <p:nvPicPr>
            <p:cNvPr id="52" name="Picture 51"/>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46215" y="2047371"/>
              <a:ext cx="685800" cy="362102"/>
            </a:xfrm>
            <a:prstGeom prst="rect">
              <a:avLst/>
            </a:prstGeom>
            <a:solidFill>
              <a:schemeClr val="accent4"/>
            </a:solidFill>
          </p:spPr>
        </p:pic>
        <p:pic>
          <p:nvPicPr>
            <p:cNvPr id="53" name="Picture 6" descr="http://i.dell.com/sites/imagecontent/business/large-business/merchandizing/en/PublishingImages/networking-NIC-brocade-1.jpg"/>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1219200" y="2049251"/>
              <a:ext cx="1082431" cy="369747"/>
            </a:xfrm>
            <a:prstGeom prst="rect">
              <a:avLst/>
            </a:prstGeom>
            <a:solidFill>
              <a:schemeClr val="accent4"/>
            </a:solidFill>
          </p:spPr>
        </p:pic>
        <p:pic>
          <p:nvPicPr>
            <p:cNvPr id="54" name="Picture 5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06310" y="2488697"/>
              <a:ext cx="825845" cy="265907"/>
            </a:xfrm>
            <a:prstGeom prst="rect">
              <a:avLst/>
            </a:prstGeom>
            <a:solidFill>
              <a:schemeClr val="accent4"/>
            </a:solidFill>
          </p:spPr>
        </p:pic>
        <p:pic>
          <p:nvPicPr>
            <p:cNvPr id="55" name="Picture 5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06310" y="2915443"/>
              <a:ext cx="825845" cy="265907"/>
            </a:xfrm>
            <a:prstGeom prst="rect">
              <a:avLst/>
            </a:prstGeom>
            <a:solidFill>
              <a:schemeClr val="accent4"/>
            </a:solidFill>
          </p:spPr>
        </p:pic>
        <p:sp>
          <p:nvSpPr>
            <p:cNvPr id="56" name="Rectangle 55"/>
            <p:cNvSpPr/>
            <p:nvPr/>
          </p:nvSpPr>
          <p:spPr>
            <a:xfrm>
              <a:off x="364894" y="3260222"/>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tx1"/>
                </a:solidFill>
              </a:endParaRPr>
            </a:p>
          </p:txBody>
        </p:sp>
        <p:sp>
          <p:nvSpPr>
            <p:cNvPr id="57" name="Rectangle 56"/>
            <p:cNvSpPr/>
            <p:nvPr/>
          </p:nvSpPr>
          <p:spPr>
            <a:xfrm>
              <a:off x="364894" y="396098"/>
              <a:ext cx="7407505" cy="378328"/>
            </a:xfrm>
            <a:prstGeom prst="rect">
              <a:avLst/>
            </a:prstGeom>
            <a:solidFill>
              <a:schemeClr val="accent4">
                <a:alpha val="4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solidFill>
                  <a:schemeClr val="tx1"/>
                </a:solidFill>
              </a:endParaRPr>
            </a:p>
          </p:txBody>
        </p:sp>
        <p:pic>
          <p:nvPicPr>
            <p:cNvPr id="58" name="Picture 57" descr="VMW_09Q3_LOGO_Corp_Gray.eps"/>
            <p:cNvPicPr>
              <a:picLocks noChangeAspect="1"/>
            </p:cNvPicPr>
            <p:nvPr/>
          </p:nvPicPr>
          <p:blipFill>
            <a:blip r:embed="rId2" cstate="print">
              <a:clrChange>
                <a:clrFrom>
                  <a:srgbClr val="B5B7BA"/>
                </a:clrFrom>
                <a:clrTo>
                  <a:srgbClr val="B5B7BA">
                    <a:alpha val="0"/>
                  </a:srgbClr>
                </a:clrTo>
              </a:clrChange>
              <a:extLst>
                <a:ext uri="{28A0092B-C50C-407E-A947-70E740481C1C}">
                  <a14:useLocalDpi xmlns:a14="http://schemas.microsoft.com/office/drawing/2010/main"/>
                </a:ext>
              </a:extLst>
            </a:blip>
            <a:stretch>
              <a:fillRect/>
            </a:stretch>
          </p:blipFill>
          <p:spPr>
            <a:xfrm>
              <a:off x="598615" y="496730"/>
              <a:ext cx="1310389" cy="213319"/>
            </a:xfrm>
            <a:prstGeom prst="rect">
              <a:avLst/>
            </a:prstGeom>
            <a:solidFill>
              <a:schemeClr val="accent4"/>
            </a:solidFill>
          </p:spPr>
        </p:pic>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07756" y="479437"/>
              <a:ext cx="1160804" cy="248123"/>
            </a:xfrm>
            <a:prstGeom prst="rect">
              <a:avLst/>
            </a:prstGeom>
            <a:solidFill>
              <a:schemeClr val="accent4"/>
            </a:solidFill>
          </p:spPr>
        </p:pic>
        <p:pic>
          <p:nvPicPr>
            <p:cNvPr id="60" name="Picture 5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78964" y="885208"/>
              <a:ext cx="1258501" cy="250407"/>
            </a:xfrm>
            <a:prstGeom prst="rect">
              <a:avLst/>
            </a:prstGeom>
            <a:solidFill>
              <a:schemeClr val="accent4"/>
            </a:solidFill>
          </p:spPr>
        </p:pic>
        <p:pic>
          <p:nvPicPr>
            <p:cNvPr id="61" name="Picture 6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8964" y="3290654"/>
              <a:ext cx="586366" cy="294156"/>
            </a:xfrm>
            <a:prstGeom prst="rect">
              <a:avLst/>
            </a:prstGeom>
            <a:solidFill>
              <a:schemeClr val="accent4"/>
            </a:solidFill>
          </p:spPr>
        </p:pic>
        <p:sp>
          <p:nvSpPr>
            <p:cNvPr id="62" name="TextBox 61"/>
            <p:cNvSpPr txBox="1"/>
            <p:nvPr/>
          </p:nvSpPr>
          <p:spPr>
            <a:xfrm>
              <a:off x="4987556" y="399296"/>
              <a:ext cx="1770726" cy="363289"/>
            </a:xfrm>
            <a:prstGeom prst="rect">
              <a:avLst/>
            </a:prstGeom>
            <a:noFill/>
          </p:spPr>
          <p:txBody>
            <a:bodyPr wrap="none" rtlCol="0">
              <a:spAutoFit/>
            </a:bodyPr>
            <a:lstStyle/>
            <a:p>
              <a:r>
                <a:rPr lang="en-US" sz="2400" dirty="0" smtClean="0"/>
                <a:t>Management </a:t>
              </a:r>
            </a:p>
          </p:txBody>
        </p:sp>
        <p:sp>
          <p:nvSpPr>
            <p:cNvPr id="63" name="TextBox 62"/>
            <p:cNvSpPr txBox="1"/>
            <p:nvPr/>
          </p:nvSpPr>
          <p:spPr>
            <a:xfrm>
              <a:off x="4987556" y="789735"/>
              <a:ext cx="2404704" cy="363289"/>
            </a:xfrm>
            <a:prstGeom prst="rect">
              <a:avLst/>
            </a:prstGeom>
            <a:noFill/>
          </p:spPr>
          <p:txBody>
            <a:bodyPr wrap="none" rtlCol="0">
              <a:spAutoFit/>
            </a:bodyPr>
            <a:lstStyle/>
            <a:p>
              <a:r>
                <a:rPr lang="en-US" sz="2400" dirty="0" smtClean="0"/>
                <a:t>Virtual Applications</a:t>
              </a:r>
            </a:p>
          </p:txBody>
        </p:sp>
        <p:sp>
          <p:nvSpPr>
            <p:cNvPr id="64" name="TextBox 63"/>
            <p:cNvSpPr txBox="1"/>
            <p:nvPr/>
          </p:nvSpPr>
          <p:spPr>
            <a:xfrm>
              <a:off x="4987556" y="1208201"/>
              <a:ext cx="1696296" cy="363289"/>
            </a:xfrm>
            <a:prstGeom prst="rect">
              <a:avLst/>
            </a:prstGeom>
            <a:noFill/>
          </p:spPr>
          <p:txBody>
            <a:bodyPr wrap="none" rtlCol="0">
              <a:spAutoFit/>
            </a:bodyPr>
            <a:lstStyle/>
            <a:p>
              <a:r>
                <a:rPr lang="en-US" sz="2400" dirty="0" smtClean="0"/>
                <a:t>Virtualization</a:t>
              </a:r>
            </a:p>
          </p:txBody>
        </p:sp>
        <p:sp>
          <p:nvSpPr>
            <p:cNvPr id="65" name="TextBox 64"/>
            <p:cNvSpPr txBox="1"/>
            <p:nvPr/>
          </p:nvSpPr>
          <p:spPr>
            <a:xfrm>
              <a:off x="4987556" y="1599402"/>
              <a:ext cx="1222533" cy="363289"/>
            </a:xfrm>
            <a:prstGeom prst="rect">
              <a:avLst/>
            </a:prstGeom>
            <a:noFill/>
          </p:spPr>
          <p:txBody>
            <a:bodyPr wrap="none" rtlCol="0">
              <a:spAutoFit/>
            </a:bodyPr>
            <a:lstStyle/>
            <a:p>
              <a:r>
                <a:rPr lang="en-US" sz="2400" dirty="0"/>
                <a:t>C</a:t>
              </a:r>
              <a:r>
                <a:rPr lang="en-US" sz="2400" dirty="0" smtClean="0"/>
                <a:t>ompute</a:t>
              </a:r>
            </a:p>
          </p:txBody>
        </p:sp>
        <p:sp>
          <p:nvSpPr>
            <p:cNvPr id="66" name="TextBox 65"/>
            <p:cNvSpPr txBox="1"/>
            <p:nvPr/>
          </p:nvSpPr>
          <p:spPr>
            <a:xfrm>
              <a:off x="4987556" y="2024177"/>
              <a:ext cx="1159636" cy="363289"/>
            </a:xfrm>
            <a:prstGeom prst="rect">
              <a:avLst/>
            </a:prstGeom>
            <a:noFill/>
          </p:spPr>
          <p:txBody>
            <a:bodyPr wrap="none" rtlCol="0">
              <a:spAutoFit/>
            </a:bodyPr>
            <a:lstStyle/>
            <a:p>
              <a:r>
                <a:rPr lang="en-US" sz="2400" dirty="0" smtClean="0"/>
                <a:t>Network</a:t>
              </a:r>
            </a:p>
          </p:txBody>
        </p:sp>
        <p:sp>
          <p:nvSpPr>
            <p:cNvPr id="67" name="TextBox 66"/>
            <p:cNvSpPr txBox="1"/>
            <p:nvPr/>
          </p:nvSpPr>
          <p:spPr>
            <a:xfrm>
              <a:off x="4987556" y="2436987"/>
              <a:ext cx="1694237" cy="363289"/>
            </a:xfrm>
            <a:prstGeom prst="rect">
              <a:avLst/>
            </a:prstGeom>
            <a:noFill/>
          </p:spPr>
          <p:txBody>
            <a:bodyPr wrap="none" rtlCol="0">
              <a:spAutoFit/>
            </a:bodyPr>
            <a:lstStyle/>
            <a:p>
              <a:r>
                <a:rPr lang="en-US" sz="2400" dirty="0" smtClean="0"/>
                <a:t>EMC Storage </a:t>
              </a:r>
            </a:p>
          </p:txBody>
        </p:sp>
        <p:sp>
          <p:nvSpPr>
            <p:cNvPr id="68" name="TextBox 67"/>
            <p:cNvSpPr txBox="1"/>
            <p:nvPr/>
          </p:nvSpPr>
          <p:spPr>
            <a:xfrm>
              <a:off x="4987556" y="2799613"/>
              <a:ext cx="2666767" cy="363289"/>
            </a:xfrm>
            <a:prstGeom prst="rect">
              <a:avLst/>
            </a:prstGeom>
            <a:noFill/>
          </p:spPr>
          <p:txBody>
            <a:bodyPr wrap="none" rtlCol="0">
              <a:spAutoFit/>
            </a:bodyPr>
            <a:lstStyle/>
            <a:p>
              <a:r>
                <a:rPr lang="en-US" sz="2400" dirty="0" smtClean="0"/>
                <a:t>EMC Powered Backup</a:t>
              </a:r>
            </a:p>
          </p:txBody>
        </p:sp>
        <p:sp>
          <p:nvSpPr>
            <p:cNvPr id="69" name="TextBox 68"/>
            <p:cNvSpPr txBox="1"/>
            <p:nvPr/>
          </p:nvSpPr>
          <p:spPr>
            <a:xfrm>
              <a:off x="4987556" y="3226927"/>
              <a:ext cx="1596389" cy="363289"/>
            </a:xfrm>
            <a:prstGeom prst="rect">
              <a:avLst/>
            </a:prstGeom>
            <a:noFill/>
          </p:spPr>
          <p:txBody>
            <a:bodyPr wrap="none" rtlCol="0">
              <a:spAutoFit/>
            </a:bodyPr>
            <a:lstStyle/>
            <a:p>
              <a:r>
                <a:rPr lang="en-US" sz="2400" dirty="0" smtClean="0"/>
                <a:t>RSA Security</a:t>
              </a:r>
            </a:p>
          </p:txBody>
        </p:sp>
        <p:pic>
          <p:nvPicPr>
            <p:cNvPr id="70" name="Picture 69"/>
            <p:cNvPicPr>
              <a:picLocks noChangeAspect="1"/>
            </p:cNvPicPr>
            <p:nvPr/>
          </p:nvPicPr>
          <p:blipFill>
            <a:blip r:embed="rId13" cstate="screen">
              <a:clrChange>
                <a:clrFrom>
                  <a:srgbClr val="FFFFFF"/>
                </a:clrFrom>
                <a:clrTo>
                  <a:srgbClr val="FFFFFF">
                    <a:alpha val="0"/>
                  </a:srgbClr>
                </a:clrTo>
              </a:clrChange>
              <a:grayscl/>
              <a:alphaModFix amt="30000"/>
              <a:extLst>
                <a:ext uri="{28A0092B-C50C-407E-A947-70E740481C1C}">
                  <a14:useLocalDpi xmlns:a14="http://schemas.microsoft.com/office/drawing/2010/main"/>
                </a:ext>
              </a:extLst>
            </a:blip>
            <a:stretch>
              <a:fillRect/>
            </a:stretch>
          </p:blipFill>
          <p:spPr>
            <a:xfrm>
              <a:off x="4046594" y="1704975"/>
              <a:ext cx="819221" cy="257175"/>
            </a:xfrm>
            <a:prstGeom prst="rect">
              <a:avLst/>
            </a:prstGeom>
            <a:solidFill>
              <a:schemeClr val="accent4"/>
            </a:solidFill>
          </p:spPr>
        </p:pic>
      </p:grpSp>
    </p:spTree>
    <p:extLst>
      <p:ext uri="{BB962C8B-B14F-4D97-AF65-F5344CB8AC3E}">
        <p14:creationId xmlns:p14="http://schemas.microsoft.com/office/powerpoint/2010/main" val="3475557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NetOne</a:t>
            </a:r>
            <a:r>
              <a:rPr lang="en-US" dirty="0" smtClean="0"/>
              <a:t> Cloud Service Portfolio</a:t>
            </a:r>
            <a:endParaRPr lang="en-US" dirty="0"/>
          </a:p>
        </p:txBody>
      </p:sp>
      <p:sp>
        <p:nvSpPr>
          <p:cNvPr id="4" name="Title 3"/>
          <p:cNvSpPr txBox="1">
            <a:spLocks/>
          </p:cNvSpPr>
          <p:nvPr/>
        </p:nvSpPr>
        <p:spPr>
          <a:xfrm>
            <a:off x="831255" y="1177655"/>
            <a:ext cx="7772400" cy="83073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a:lstStyle>
          <a:p>
            <a:pPr>
              <a:spcBef>
                <a:spcPts val="0"/>
              </a:spcBef>
            </a:pPr>
            <a:r>
              <a:rPr lang="en-US" sz="4000" dirty="0" smtClean="0">
                <a:solidFill>
                  <a:prstClr val="black">
                    <a:lumMod val="85000"/>
                    <a:lumOff val="15000"/>
                  </a:prstClr>
                </a:solidFill>
                <a:latin typeface="Eurostile"/>
                <a:ea typeface="+mn-ea"/>
                <a:cs typeface="Eurostile"/>
              </a:rPr>
              <a:t/>
            </a:r>
            <a:br>
              <a:rPr lang="en-US" sz="4000" dirty="0" smtClean="0">
                <a:solidFill>
                  <a:prstClr val="black">
                    <a:lumMod val="85000"/>
                    <a:lumOff val="15000"/>
                  </a:prstClr>
                </a:solidFill>
                <a:latin typeface="Eurostile"/>
                <a:ea typeface="+mn-ea"/>
                <a:cs typeface="Eurostile"/>
              </a:rPr>
            </a:br>
            <a:r>
              <a:rPr lang="en-US" sz="3200" dirty="0" smtClean="0">
                <a:solidFill>
                  <a:prstClr val="black">
                    <a:lumMod val="85000"/>
                    <a:lumOff val="15000"/>
                  </a:prstClr>
                </a:solidFill>
                <a:latin typeface="Eurostile"/>
                <a:ea typeface="+mn-ea"/>
                <a:cs typeface="Eurostile"/>
              </a:rPr>
              <a:t>Pay as you </a:t>
            </a:r>
            <a:r>
              <a:rPr lang="en-US" sz="3200" dirty="0" err="1" smtClean="0">
                <a:solidFill>
                  <a:prstClr val="black">
                    <a:lumMod val="85000"/>
                    <a:lumOff val="15000"/>
                  </a:prstClr>
                </a:solidFill>
                <a:latin typeface="Eurostile"/>
                <a:ea typeface="+mn-ea"/>
                <a:cs typeface="Eurostile"/>
              </a:rPr>
              <a:t>GoService</a:t>
            </a:r>
            <a:r>
              <a:rPr lang="en-US" sz="3200" dirty="0" smtClean="0">
                <a:solidFill>
                  <a:prstClr val="black">
                    <a:lumMod val="85000"/>
                    <a:lumOff val="15000"/>
                  </a:prstClr>
                </a:solidFill>
                <a:latin typeface="Eurostile"/>
                <a:ea typeface="+mn-ea"/>
                <a:cs typeface="Eurostile"/>
              </a:rPr>
              <a:t> Offerings</a:t>
            </a:r>
            <a:endParaRPr lang="en-US" sz="3200" dirty="0">
              <a:latin typeface="Eurostile"/>
              <a:cs typeface="Eurostile"/>
            </a:endParaRPr>
          </a:p>
        </p:txBody>
      </p:sp>
      <p:sp>
        <p:nvSpPr>
          <p:cNvPr id="5" name="Text Placeholder 1"/>
          <p:cNvSpPr txBox="1">
            <a:spLocks/>
          </p:cNvSpPr>
          <p:nvPr/>
        </p:nvSpPr>
        <p:spPr>
          <a:xfrm>
            <a:off x="3269655" y="2473055"/>
            <a:ext cx="5446713" cy="3200400"/>
          </a:xfrm>
          <a:prstGeom prst="rect">
            <a:avLst/>
          </a:prstGeom>
        </p:spPr>
        <p:txBody>
          <a:bodyPr vert="horz" lIns="45720" rIns="45720" anchor="t">
            <a:normAutofit/>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200" b="1" i="0" u="none" strike="noStrike" kern="1200" cap="none" spc="0" normalizeH="0" baseline="0" noProof="0" dirty="0" err="1" smtClean="0">
                <a:ln>
                  <a:noFill/>
                </a:ln>
                <a:solidFill>
                  <a:srgbClr val="C00000"/>
                </a:solidFill>
                <a:effectLst/>
                <a:uLnTx/>
                <a:uFillTx/>
                <a:latin typeface="Eurostile"/>
                <a:ea typeface="+mn-ea"/>
                <a:cs typeface="Eurostile"/>
              </a:rPr>
              <a:t>NetBackup</a:t>
            </a:r>
            <a:r>
              <a:rPr kumimoji="0" lang="en-US" sz="2200" b="1" i="0" u="none" strike="noStrike" kern="1200" cap="none" spc="0" normalizeH="0" baseline="0" noProof="0" dirty="0" smtClean="0">
                <a:ln>
                  <a:noFill/>
                </a:ln>
                <a:solidFill>
                  <a:srgbClr val="C00000"/>
                </a:solidFill>
                <a:effectLst/>
                <a:uLnTx/>
                <a:uFillTx/>
                <a:latin typeface="Eurostile"/>
                <a:ea typeface="+mn-ea"/>
                <a:cs typeface="Eurostile"/>
              </a:rPr>
              <a:t> </a:t>
            </a:r>
            <a:r>
              <a:rPr kumimoji="0" lang="en-US" sz="2200" b="0" i="0" u="none" strike="noStrike" kern="1200" cap="none" spc="0" normalizeH="0" baseline="0" noProof="0" dirty="0" smtClean="0">
                <a:ln>
                  <a:noFill/>
                </a:ln>
                <a:solidFill>
                  <a:schemeClr val="tx1"/>
                </a:solidFill>
                <a:effectLst/>
                <a:uLnTx/>
                <a:uFillTx/>
                <a:latin typeface="Eurostile"/>
                <a:ea typeface="+mn-ea"/>
                <a:cs typeface="Eurostile"/>
              </a:rPr>
              <a:t>–Online backup and recovery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200" b="1" i="0" u="none" strike="noStrike" kern="1200" cap="none" spc="0" normalizeH="0" baseline="0" noProof="0" dirty="0" smtClean="0">
                <a:ln>
                  <a:noFill/>
                </a:ln>
                <a:solidFill>
                  <a:srgbClr val="C00000"/>
                </a:solidFill>
                <a:effectLst/>
                <a:uLnTx/>
                <a:uFillTx/>
                <a:latin typeface="Eurostile"/>
                <a:ea typeface="+mn-ea"/>
                <a:cs typeface="Eurostile"/>
              </a:rPr>
              <a:t>Mail Archiving </a:t>
            </a:r>
            <a:r>
              <a:rPr kumimoji="0" lang="en-US" sz="2200" b="0" i="0" u="none" strike="noStrike" kern="1200" cap="none" spc="0" normalizeH="0" baseline="0" noProof="0" dirty="0" smtClean="0">
                <a:ln>
                  <a:noFill/>
                </a:ln>
                <a:solidFill>
                  <a:schemeClr val="tx1"/>
                </a:solidFill>
                <a:effectLst/>
                <a:uLnTx/>
                <a:uFillTx/>
                <a:latin typeface="Eurostile"/>
                <a:ea typeface="+mn-ea"/>
                <a:cs typeface="Eurostile"/>
              </a:rPr>
              <a:t>–Email backup and archiving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200" b="1" i="0" u="none" strike="noStrike" kern="1200" cap="none" spc="0" normalizeH="0" baseline="0" noProof="0" dirty="0" err="1" smtClean="0">
                <a:ln>
                  <a:noFill/>
                </a:ln>
                <a:solidFill>
                  <a:srgbClr val="C00000"/>
                </a:solidFill>
                <a:effectLst/>
                <a:uLnTx/>
                <a:uFillTx/>
                <a:latin typeface="Eurostile"/>
                <a:ea typeface="+mn-ea"/>
                <a:cs typeface="Eurostile"/>
              </a:rPr>
              <a:t>EndPoint</a:t>
            </a:r>
            <a:r>
              <a:rPr kumimoji="0" lang="en-US" sz="2200" b="1" i="0" u="none" strike="noStrike" kern="1200" cap="none" spc="0" normalizeH="0" baseline="0" noProof="0" dirty="0" smtClean="0">
                <a:ln>
                  <a:noFill/>
                </a:ln>
                <a:solidFill>
                  <a:srgbClr val="C00000"/>
                </a:solidFill>
                <a:effectLst/>
                <a:uLnTx/>
                <a:uFillTx/>
                <a:latin typeface="Eurostile"/>
                <a:ea typeface="+mn-ea"/>
                <a:cs typeface="Eurostile"/>
              </a:rPr>
              <a:t> Protection </a:t>
            </a:r>
            <a:r>
              <a:rPr kumimoji="0" lang="en-US" sz="2200" b="0" i="0" u="none" strike="noStrike" kern="1200" cap="none" spc="0" normalizeH="0" baseline="0" noProof="0" dirty="0" smtClean="0">
                <a:ln>
                  <a:noFill/>
                </a:ln>
                <a:solidFill>
                  <a:schemeClr val="tx1"/>
                </a:solidFill>
                <a:effectLst/>
                <a:uLnTx/>
                <a:uFillTx/>
                <a:latin typeface="Eurostile"/>
                <a:ea typeface="+mn-ea"/>
                <a:cs typeface="Eurostile"/>
              </a:rPr>
              <a:t>–Antivirus &amp; </a:t>
            </a:r>
            <a:r>
              <a:rPr kumimoji="0" lang="en-US" sz="2200" b="0" i="0" u="none" strike="noStrike" kern="1200" cap="none" spc="0" normalizeH="0" baseline="0" noProof="0" dirty="0" err="1" smtClean="0">
                <a:ln>
                  <a:noFill/>
                </a:ln>
                <a:solidFill>
                  <a:schemeClr val="tx1"/>
                </a:solidFill>
                <a:effectLst/>
                <a:uLnTx/>
                <a:uFillTx/>
                <a:latin typeface="Eurostile"/>
                <a:ea typeface="+mn-ea"/>
                <a:cs typeface="Eurostile"/>
              </a:rPr>
              <a:t>Anitspam</a:t>
            </a:r>
            <a:r>
              <a:rPr kumimoji="0" lang="en-US" sz="2200" b="0" i="0" u="none" strike="noStrike" kern="1200" cap="none" spc="0" normalizeH="0" baseline="0" noProof="0" dirty="0" smtClean="0">
                <a:ln>
                  <a:noFill/>
                </a:ln>
                <a:solidFill>
                  <a:schemeClr val="tx1"/>
                </a:solidFill>
                <a:effectLst/>
                <a:uLnTx/>
                <a:uFillTx/>
                <a:latin typeface="Eurostile"/>
                <a:ea typeface="+mn-ea"/>
                <a:cs typeface="Eurostile"/>
              </a:rPr>
              <a:t>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200" b="1" i="0" u="none" strike="noStrike" kern="1200" cap="none" spc="0" normalizeH="0" baseline="0" noProof="0" dirty="0" smtClean="0">
                <a:ln>
                  <a:noFill/>
                </a:ln>
                <a:solidFill>
                  <a:srgbClr val="C00000"/>
                </a:solidFill>
                <a:effectLst/>
                <a:uLnTx/>
                <a:uFillTx/>
                <a:latin typeface="Eurostile"/>
                <a:ea typeface="+mn-ea"/>
                <a:cs typeface="Eurostile"/>
              </a:rPr>
              <a:t>Firewall </a:t>
            </a:r>
            <a:r>
              <a:rPr kumimoji="0" lang="en-US" sz="2200" b="0" i="0" u="none" strike="noStrike" kern="1200" cap="none" spc="0" normalizeH="0" baseline="0" noProof="0" dirty="0" smtClean="0">
                <a:ln>
                  <a:noFill/>
                </a:ln>
                <a:solidFill>
                  <a:schemeClr val="tx1"/>
                </a:solidFill>
                <a:effectLst/>
                <a:uLnTx/>
                <a:uFillTx/>
                <a:latin typeface="Eurostile"/>
                <a:ea typeface="+mn-ea"/>
                <a:cs typeface="Eurostile"/>
              </a:rPr>
              <a:t>– Intrusion protection </a:t>
            </a:r>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200" b="0" i="0" u="none" strike="noStrike" kern="1200" cap="none" spc="0" normalizeH="0" baseline="0" noProof="0" dirty="0">
              <a:ln>
                <a:noFill/>
              </a:ln>
              <a:solidFill>
                <a:schemeClr val="tx1"/>
              </a:solidFill>
              <a:effectLst/>
              <a:uLnTx/>
              <a:uFillTx/>
              <a:latin typeface="Eurostile"/>
              <a:ea typeface="+mn-ea"/>
              <a:cs typeface="Eurostile"/>
            </a:endParaRPr>
          </a:p>
        </p:txBody>
      </p:sp>
      <p:pic>
        <p:nvPicPr>
          <p:cNvPr id="6" name="Picture 5"/>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5455" y="2473055"/>
            <a:ext cx="2590542" cy="680165"/>
          </a:xfrm>
          <a:prstGeom prst="rect">
            <a:avLst/>
          </a:prstGeom>
        </p:spPr>
      </p:pic>
    </p:spTree>
    <p:extLst>
      <p:ext uri="{BB962C8B-B14F-4D97-AF65-F5344CB8AC3E}">
        <p14:creationId xmlns:p14="http://schemas.microsoft.com/office/powerpoint/2010/main" val="1713916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NetOne</a:t>
            </a:r>
            <a:r>
              <a:rPr lang="en-US" dirty="0"/>
              <a:t> Cloud Service Portfolio</a:t>
            </a:r>
          </a:p>
        </p:txBody>
      </p:sp>
      <p:sp>
        <p:nvSpPr>
          <p:cNvPr id="4" name="TextBox 3"/>
          <p:cNvSpPr txBox="1"/>
          <p:nvPr/>
        </p:nvSpPr>
        <p:spPr>
          <a:xfrm>
            <a:off x="533400" y="3096550"/>
            <a:ext cx="8153400" cy="2794570"/>
          </a:xfrm>
          <a:prstGeom prst="rect">
            <a:avLst/>
          </a:prstGeom>
          <a:noFill/>
        </p:spPr>
        <p:txBody>
          <a:bodyPr wrap="square" rtlCol="0">
            <a:normAutofit fontScale="77500" lnSpcReduction="20000"/>
          </a:bodyPr>
          <a:lstStyle/>
          <a:p>
            <a:pPr>
              <a:lnSpc>
                <a:spcPct val="170000"/>
              </a:lnSpc>
            </a:pPr>
            <a:r>
              <a:rPr lang="en-US" sz="2000" b="1" dirty="0" smtClean="0">
                <a:solidFill>
                  <a:srgbClr val="C00000"/>
                </a:solidFill>
                <a:latin typeface="Eurostile"/>
                <a:cs typeface="Eurostile"/>
              </a:rPr>
              <a:t>MS Windows Server 2012 </a:t>
            </a:r>
            <a:r>
              <a:rPr lang="en-US" sz="2000" dirty="0">
                <a:solidFill>
                  <a:prstClr val="black">
                    <a:lumMod val="85000"/>
                    <a:lumOff val="15000"/>
                  </a:prstClr>
                </a:solidFill>
                <a:latin typeface="Eurostile"/>
                <a:cs typeface="Eurostile"/>
              </a:rPr>
              <a:t>– Full Server 2012 capabilities including Data Center Edition </a:t>
            </a:r>
          </a:p>
          <a:p>
            <a:pPr>
              <a:lnSpc>
                <a:spcPct val="170000"/>
              </a:lnSpc>
            </a:pPr>
            <a:r>
              <a:rPr lang="en-US" sz="2000" b="1" dirty="0" smtClean="0">
                <a:solidFill>
                  <a:srgbClr val="C00000"/>
                </a:solidFill>
                <a:latin typeface="Eurostile"/>
                <a:cs typeface="Eurostile"/>
              </a:rPr>
              <a:t>MS Exchange 2013 </a:t>
            </a:r>
            <a:r>
              <a:rPr lang="en-US" sz="2000" dirty="0" smtClean="0">
                <a:solidFill>
                  <a:prstClr val="black">
                    <a:lumMod val="85000"/>
                    <a:lumOff val="15000"/>
                  </a:prstClr>
                </a:solidFill>
                <a:latin typeface="Eurostile"/>
                <a:cs typeface="Eurostile"/>
              </a:rPr>
              <a:t>– Hosted Email services with full exchange capabilities </a:t>
            </a:r>
          </a:p>
          <a:p>
            <a:pPr>
              <a:lnSpc>
                <a:spcPct val="170000"/>
              </a:lnSpc>
            </a:pPr>
            <a:r>
              <a:rPr lang="en-US" sz="2000" b="1" dirty="0">
                <a:solidFill>
                  <a:srgbClr val="C00000"/>
                </a:solidFill>
                <a:latin typeface="Eurostile"/>
                <a:cs typeface="Eurostile"/>
              </a:rPr>
              <a:t>MS Office 2013 </a:t>
            </a:r>
            <a:r>
              <a:rPr lang="en-US" sz="2000" dirty="0" smtClean="0">
                <a:solidFill>
                  <a:prstClr val="black">
                    <a:lumMod val="85000"/>
                    <a:lumOff val="15000"/>
                  </a:prstClr>
                </a:solidFill>
                <a:latin typeface="Eurostile"/>
                <a:cs typeface="Eurostile"/>
              </a:rPr>
              <a:t>– Office Online</a:t>
            </a:r>
          </a:p>
          <a:p>
            <a:pPr>
              <a:lnSpc>
                <a:spcPct val="170000"/>
              </a:lnSpc>
            </a:pPr>
            <a:r>
              <a:rPr lang="en-US" sz="2000" b="1" dirty="0">
                <a:solidFill>
                  <a:srgbClr val="C00000"/>
                </a:solidFill>
                <a:latin typeface="Eurostile"/>
                <a:cs typeface="Eurostile"/>
              </a:rPr>
              <a:t>MS Lync </a:t>
            </a:r>
            <a:r>
              <a:rPr lang="en-US" sz="2000" dirty="0" smtClean="0">
                <a:solidFill>
                  <a:prstClr val="black">
                    <a:lumMod val="85000"/>
                    <a:lumOff val="15000"/>
                  </a:prstClr>
                </a:solidFill>
                <a:latin typeface="Eurostile"/>
                <a:cs typeface="Eurostile"/>
              </a:rPr>
              <a:t>- </a:t>
            </a:r>
            <a:r>
              <a:rPr lang="en-US" sz="2000" dirty="0">
                <a:solidFill>
                  <a:prstClr val="black">
                    <a:lumMod val="85000"/>
                    <a:lumOff val="15000"/>
                  </a:prstClr>
                </a:solidFill>
                <a:latin typeface="Eurostile"/>
                <a:cs typeface="Eurostile"/>
              </a:rPr>
              <a:t>V</a:t>
            </a:r>
            <a:r>
              <a:rPr lang="en-US" sz="2000" dirty="0" smtClean="0">
                <a:solidFill>
                  <a:prstClr val="black">
                    <a:lumMod val="85000"/>
                    <a:lumOff val="15000"/>
                  </a:prstClr>
                </a:solidFill>
                <a:latin typeface="Eurostile"/>
                <a:cs typeface="Eurostile"/>
              </a:rPr>
              <a:t>oice Collaboration </a:t>
            </a:r>
          </a:p>
          <a:p>
            <a:pPr>
              <a:lnSpc>
                <a:spcPct val="170000"/>
              </a:lnSpc>
            </a:pPr>
            <a:r>
              <a:rPr lang="en-US" sz="2000" b="1" dirty="0">
                <a:solidFill>
                  <a:srgbClr val="C00000"/>
                </a:solidFill>
                <a:latin typeface="Eurostile"/>
                <a:cs typeface="Eurostile"/>
              </a:rPr>
              <a:t>MS SharePoint </a:t>
            </a:r>
            <a:r>
              <a:rPr lang="en-US" sz="2000" dirty="0" smtClean="0">
                <a:solidFill>
                  <a:prstClr val="black">
                    <a:lumMod val="85000"/>
                    <a:lumOff val="15000"/>
                  </a:prstClr>
                </a:solidFill>
                <a:latin typeface="Eurostile"/>
                <a:cs typeface="Eurostile"/>
              </a:rPr>
              <a:t>– Document and workflow sharing </a:t>
            </a:r>
          </a:p>
          <a:p>
            <a:pPr>
              <a:lnSpc>
                <a:spcPct val="170000"/>
              </a:lnSpc>
            </a:pPr>
            <a:r>
              <a:rPr lang="en-US" sz="2000" b="1" dirty="0">
                <a:solidFill>
                  <a:srgbClr val="C00000"/>
                </a:solidFill>
                <a:latin typeface="Eurostile"/>
                <a:cs typeface="Eurostile"/>
              </a:rPr>
              <a:t>CRM </a:t>
            </a:r>
            <a:r>
              <a:rPr lang="en-US" sz="2000" dirty="0" smtClean="0">
                <a:solidFill>
                  <a:prstClr val="black">
                    <a:lumMod val="85000"/>
                    <a:lumOff val="15000"/>
                  </a:prstClr>
                </a:solidFill>
                <a:latin typeface="Eurostile"/>
                <a:cs typeface="Eurostile"/>
              </a:rPr>
              <a:t>– Customer management and relationship </a:t>
            </a:r>
          </a:p>
          <a:p>
            <a:pPr>
              <a:lnSpc>
                <a:spcPct val="170000"/>
              </a:lnSpc>
            </a:pPr>
            <a:endParaRPr lang="en-US" dirty="0">
              <a:solidFill>
                <a:prstClr val="black">
                  <a:lumMod val="85000"/>
                  <a:lumOff val="15000"/>
                </a:prstClr>
              </a:solidFill>
              <a:latin typeface="Eurostile"/>
              <a:cs typeface="Eurostile"/>
            </a:endParaRPr>
          </a:p>
        </p:txBody>
      </p:sp>
      <p:pic>
        <p:nvPicPr>
          <p:cNvPr id="5" name="Picture 4" descr="ttp://www.wistp.org/fileadmin/wistp/wistp2014/Logos/ms/microsoft_logo.jp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1000" y="1420150"/>
            <a:ext cx="2610361" cy="1628637"/>
          </a:xfrm>
          <a:prstGeom prst="rect">
            <a:avLst/>
          </a:prstGeom>
          <a:noFill/>
        </p:spPr>
      </p:pic>
    </p:spTree>
    <p:extLst>
      <p:ext uri="{BB962C8B-B14F-4D97-AF65-F5344CB8AC3E}">
        <p14:creationId xmlns:p14="http://schemas.microsoft.com/office/powerpoint/2010/main" val="1704558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NetOne</a:t>
            </a:r>
            <a:r>
              <a:rPr lang="en-US" dirty="0"/>
              <a:t> Cloud Service Portfolio</a:t>
            </a:r>
          </a:p>
        </p:txBody>
      </p:sp>
      <p:sp>
        <p:nvSpPr>
          <p:cNvPr id="4" name="TextBox 3"/>
          <p:cNvSpPr txBox="1"/>
          <p:nvPr/>
        </p:nvSpPr>
        <p:spPr>
          <a:xfrm>
            <a:off x="381000" y="2514600"/>
            <a:ext cx="4953000" cy="2654573"/>
          </a:xfrm>
          <a:prstGeom prst="rect">
            <a:avLst/>
          </a:prstGeom>
          <a:noFill/>
        </p:spPr>
        <p:txBody>
          <a:bodyPr wrap="square" rtlCol="0">
            <a:normAutofit/>
          </a:bodyPr>
          <a:lstStyle/>
          <a:p>
            <a:pPr>
              <a:spcBef>
                <a:spcPts val="100"/>
              </a:spcBef>
            </a:pPr>
            <a:r>
              <a:rPr lang="en-US" sz="2000" dirty="0" smtClean="0">
                <a:solidFill>
                  <a:prstClr val="white"/>
                </a:solidFill>
                <a:latin typeface="Eurostile"/>
                <a:cs typeface="Eurostile"/>
              </a:rPr>
              <a:t>Hosted Payroll and Human Resource Management Offerings </a:t>
            </a:r>
            <a:endParaRPr lang="en-US" sz="2400" dirty="0">
              <a:solidFill>
                <a:prstClr val="black"/>
              </a:solidFill>
              <a:latin typeface="Eurostile"/>
              <a:cs typeface="Eurostile"/>
            </a:endParaRPr>
          </a:p>
        </p:txBody>
      </p:sp>
      <p:sp>
        <p:nvSpPr>
          <p:cNvPr id="5" name="TextBox 4"/>
          <p:cNvSpPr txBox="1"/>
          <p:nvPr/>
        </p:nvSpPr>
        <p:spPr>
          <a:xfrm>
            <a:off x="399588" y="68759"/>
            <a:ext cx="4648200" cy="2369641"/>
          </a:xfrm>
          <a:prstGeom prst="rect">
            <a:avLst/>
          </a:prstGeom>
          <a:noFill/>
        </p:spPr>
        <p:txBody>
          <a:bodyPr wrap="square" rtlCol="0" anchor="b">
            <a:normAutofit/>
          </a:bodyPr>
          <a:lstStyle/>
          <a:p>
            <a:r>
              <a:rPr lang="en-US" sz="4400" b="1" dirty="0" smtClean="0">
                <a:solidFill>
                  <a:srgbClr val="7BCF27"/>
                </a:solidFill>
                <a:latin typeface="Eurostile"/>
                <a:cs typeface="Eurostile"/>
              </a:rPr>
              <a:t>Sage </a:t>
            </a:r>
            <a:r>
              <a:rPr lang="en-US" sz="4400" b="1" dirty="0" err="1" smtClean="0">
                <a:solidFill>
                  <a:srgbClr val="7BCF27"/>
                </a:solidFill>
                <a:latin typeface="Eurostile"/>
                <a:cs typeface="Eurostile"/>
              </a:rPr>
              <a:t>HR</a:t>
            </a:r>
            <a:r>
              <a:rPr lang="en-US" sz="4400" b="1" dirty="0" smtClean="0">
                <a:solidFill>
                  <a:srgbClr val="7BCF27"/>
                </a:solidFill>
                <a:latin typeface="Eurostile"/>
                <a:cs typeface="Eurostile"/>
              </a:rPr>
              <a:t> </a:t>
            </a:r>
            <a:endParaRPr lang="en-US" sz="4400" b="1" dirty="0">
              <a:solidFill>
                <a:srgbClr val="7BCF27"/>
              </a:solidFill>
              <a:latin typeface="Eurostile"/>
              <a:cs typeface="Eurostile"/>
            </a:endParaRPr>
          </a:p>
        </p:txBody>
      </p:sp>
      <p:pic>
        <p:nvPicPr>
          <p:cNvPr id="6" name="Picture 5"/>
          <p:cNvPicPr>
            <a:picLocks noChangeAspect="1"/>
          </p:cNvPicPr>
          <p:nvPr/>
        </p:nvPicPr>
        <p:blipFill>
          <a:blip r:embed="rId2" cstate="print"/>
          <a:stretch>
            <a:fillRect/>
          </a:stretch>
        </p:blipFill>
        <p:spPr>
          <a:xfrm>
            <a:off x="3800380" y="3226213"/>
            <a:ext cx="1584446" cy="2438400"/>
          </a:xfrm>
          <a:prstGeom prst="rect">
            <a:avLst/>
          </a:prstGeom>
        </p:spPr>
      </p:pic>
      <p:pic>
        <p:nvPicPr>
          <p:cNvPr id="8" name="Picture 7"/>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386797" y="3841886"/>
            <a:ext cx="2559832" cy="1919874"/>
          </a:xfrm>
          <a:prstGeom prst="rect">
            <a:avLst/>
          </a:prstGeom>
        </p:spPr>
      </p:pic>
      <p:sp>
        <p:nvSpPr>
          <p:cNvPr id="7" name="TextBox 6"/>
          <p:cNvSpPr txBox="1"/>
          <p:nvPr/>
        </p:nvSpPr>
        <p:spPr>
          <a:xfrm>
            <a:off x="5633218" y="2514600"/>
            <a:ext cx="3223959" cy="923330"/>
          </a:xfrm>
          <a:prstGeom prst="rect">
            <a:avLst/>
          </a:prstGeom>
          <a:noFill/>
        </p:spPr>
        <p:txBody>
          <a:bodyPr wrap="none" rtlCol="0">
            <a:spAutoFit/>
          </a:bodyPr>
          <a:lstStyle/>
          <a:p>
            <a:r>
              <a:rPr lang="en-US" dirty="0" smtClean="0">
                <a:latin typeface="Eurostile"/>
                <a:cs typeface="Eurostile"/>
              </a:rPr>
              <a:t>Premier Payroll </a:t>
            </a:r>
          </a:p>
          <a:p>
            <a:r>
              <a:rPr lang="en-US" dirty="0" smtClean="0">
                <a:latin typeface="Eurostile"/>
                <a:cs typeface="Eurostile"/>
              </a:rPr>
              <a:t>Human Resource Management </a:t>
            </a:r>
          </a:p>
          <a:p>
            <a:r>
              <a:rPr lang="en-US" dirty="0" smtClean="0">
                <a:latin typeface="Eurostile"/>
                <a:cs typeface="Eurostile"/>
              </a:rPr>
              <a:t>Employee Self Service </a:t>
            </a:r>
            <a:endParaRPr lang="en-US" dirty="0">
              <a:latin typeface="Eurostile"/>
              <a:cs typeface="Eurostile"/>
            </a:endParaRPr>
          </a:p>
        </p:txBody>
      </p:sp>
    </p:spTree>
    <p:extLst>
      <p:ext uri="{BB962C8B-B14F-4D97-AF65-F5344CB8AC3E}">
        <p14:creationId xmlns:p14="http://schemas.microsoft.com/office/powerpoint/2010/main" val="114655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Concerns</a:t>
            </a:r>
            <a:endParaRPr lang="en-US" dirty="0"/>
          </a:p>
        </p:txBody>
      </p:sp>
      <p:sp>
        <p:nvSpPr>
          <p:cNvPr id="3" name="Content Placeholder 2"/>
          <p:cNvSpPr>
            <a:spLocks noGrp="1"/>
          </p:cNvSpPr>
          <p:nvPr>
            <p:ph idx="1"/>
          </p:nvPr>
        </p:nvSpPr>
        <p:spPr/>
        <p:txBody>
          <a:bodyPr/>
          <a:lstStyle/>
          <a:p>
            <a:r>
              <a:rPr lang="en-US" dirty="0" smtClean="0"/>
              <a:t>Security and Privacy</a:t>
            </a:r>
          </a:p>
          <a:p>
            <a:r>
              <a:rPr lang="en-US" dirty="0" smtClean="0"/>
              <a:t>Connectivity</a:t>
            </a:r>
          </a:p>
          <a:p>
            <a:r>
              <a:rPr lang="en-US" dirty="0" smtClean="0"/>
              <a:t>Certification</a:t>
            </a:r>
          </a:p>
          <a:p>
            <a:r>
              <a:rPr lang="en-US" dirty="0" smtClean="0"/>
              <a:t>Data Storage</a:t>
            </a:r>
            <a:endParaRPr lang="en-US" dirty="0"/>
          </a:p>
        </p:txBody>
      </p:sp>
    </p:spTree>
    <p:extLst>
      <p:ext uri="{BB962C8B-B14F-4D97-AF65-F5344CB8AC3E}">
        <p14:creationId xmlns:p14="http://schemas.microsoft.com/office/powerpoint/2010/main" val="1681388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Privacy</a:t>
            </a:r>
            <a:endParaRPr lang="en-US" dirty="0"/>
          </a:p>
        </p:txBody>
      </p:sp>
      <p:sp>
        <p:nvSpPr>
          <p:cNvPr id="3" name="Content Placeholder 2"/>
          <p:cNvSpPr>
            <a:spLocks noGrp="1"/>
          </p:cNvSpPr>
          <p:nvPr>
            <p:ph idx="1"/>
          </p:nvPr>
        </p:nvSpPr>
        <p:spPr/>
        <p:txBody>
          <a:bodyPr>
            <a:normAutofit lnSpcReduction="10000"/>
          </a:bodyPr>
          <a:lstStyle/>
          <a:p>
            <a:pPr algn="just"/>
            <a:r>
              <a:rPr lang="en-GB" dirty="0"/>
              <a:t>This has been the most significant concern and users tend to be sceptical about handing over their data to a third party. Among things sited are confidentiality of company information, handling of data and what happens to the data after one has migrated to another provider or when the contract comes to end.</a:t>
            </a:r>
            <a:endParaRPr lang="en-US" dirty="0"/>
          </a:p>
        </p:txBody>
      </p:sp>
    </p:spTree>
    <p:extLst>
      <p:ext uri="{BB962C8B-B14F-4D97-AF65-F5344CB8AC3E}">
        <p14:creationId xmlns:p14="http://schemas.microsoft.com/office/powerpoint/2010/main" val="1943729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Analysis </a:t>
            </a:r>
            <a:endParaRPr lang="en-US" dirty="0"/>
          </a:p>
        </p:txBody>
      </p:sp>
      <p:sp>
        <p:nvSpPr>
          <p:cNvPr id="3" name="Content Placeholder 2"/>
          <p:cNvSpPr>
            <a:spLocks noGrp="1"/>
          </p:cNvSpPr>
          <p:nvPr>
            <p:ph idx="1"/>
          </p:nvPr>
        </p:nvSpPr>
        <p:spPr/>
        <p:txBody>
          <a:bodyPr>
            <a:normAutofit/>
          </a:bodyPr>
          <a:lstStyle/>
          <a:p>
            <a:endParaRPr lang="en-US" altLang="en-US" dirty="0"/>
          </a:p>
        </p:txBody>
      </p:sp>
      <p:grpSp>
        <p:nvGrpSpPr>
          <p:cNvPr id="4" name="Group 3"/>
          <p:cNvGrpSpPr/>
          <p:nvPr/>
        </p:nvGrpSpPr>
        <p:grpSpPr>
          <a:xfrm>
            <a:off x="166255" y="1553734"/>
            <a:ext cx="8645235" cy="4437438"/>
            <a:chOff x="785786" y="1000108"/>
            <a:chExt cx="6786610" cy="5214974"/>
          </a:xfrm>
        </p:grpSpPr>
        <p:sp>
          <p:nvSpPr>
            <p:cNvPr id="5" name="Rectangle 4"/>
            <p:cNvSpPr/>
            <p:nvPr/>
          </p:nvSpPr>
          <p:spPr>
            <a:xfrm rot="10800000">
              <a:off x="4071934" y="3571876"/>
              <a:ext cx="3500462" cy="264320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0"/>
            <p:cNvGrpSpPr/>
            <p:nvPr/>
          </p:nvGrpSpPr>
          <p:grpSpPr>
            <a:xfrm>
              <a:off x="785786" y="1000108"/>
              <a:ext cx="6786610" cy="5214974"/>
              <a:chOff x="785786" y="1000108"/>
              <a:chExt cx="6786610" cy="5214974"/>
            </a:xfrm>
          </p:grpSpPr>
          <p:grpSp>
            <p:nvGrpSpPr>
              <p:cNvPr id="7" name="Group 48"/>
              <p:cNvGrpSpPr/>
              <p:nvPr/>
            </p:nvGrpSpPr>
            <p:grpSpPr>
              <a:xfrm>
                <a:off x="785786" y="1000108"/>
                <a:ext cx="3429024" cy="2643206"/>
                <a:chOff x="785786" y="1000108"/>
                <a:chExt cx="3429024" cy="2643206"/>
              </a:xfrm>
            </p:grpSpPr>
            <p:sp>
              <p:nvSpPr>
                <p:cNvPr id="30" name="Rectangle 29"/>
                <p:cNvSpPr/>
                <p:nvPr/>
              </p:nvSpPr>
              <p:spPr>
                <a:xfrm>
                  <a:off x="785786" y="1000108"/>
                  <a:ext cx="3429024" cy="264320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p:nvSpPr>
              <p:spPr>
                <a:xfrm>
                  <a:off x="785786" y="1000108"/>
                  <a:ext cx="2571768" cy="285752"/>
                </a:xfrm>
                <a:prstGeom prst="roundRect">
                  <a:avLst/>
                </a:prstGeom>
                <a:gradFill>
                  <a:gsLst>
                    <a:gs pos="0">
                      <a:schemeClr val="tx1">
                        <a:lumMod val="95000"/>
                        <a:lumOff val="5000"/>
                      </a:schemeClr>
                    </a:gs>
                    <a:gs pos="50000">
                      <a:schemeClr val="tx1">
                        <a:lumMod val="75000"/>
                        <a:lumOff val="25000"/>
                      </a:schemeClr>
                    </a:gs>
                    <a:gs pos="100000">
                      <a:schemeClr val="bg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Policy Environment</a:t>
                  </a:r>
                  <a:endParaRPr lang="en-US" dirty="0">
                    <a:solidFill>
                      <a:srgbClr val="FFC000"/>
                    </a:solidFill>
                  </a:endParaRPr>
                </a:p>
              </p:txBody>
            </p:sp>
            <p:sp>
              <p:nvSpPr>
                <p:cNvPr id="32" name="Rectangle 31"/>
                <p:cNvSpPr/>
                <p:nvPr/>
              </p:nvSpPr>
              <p:spPr>
                <a:xfrm>
                  <a:off x="857224" y="1357298"/>
                  <a:ext cx="3214710" cy="2214578"/>
                </a:xfrm>
                <a:prstGeom prst="rect">
                  <a:avLst/>
                </a:prstGeom>
                <a:solidFill>
                  <a:schemeClr val="bg1"/>
                </a:solidFill>
                <a:ln>
                  <a:solidFill>
                    <a:srgbClr val="002060">
                      <a:alpha val="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923965" y="1428736"/>
                  <a:ext cx="2357454" cy="369332"/>
                </a:xfrm>
                <a:prstGeom prst="rect">
                  <a:avLst/>
                </a:prstGeom>
                <a:noFill/>
              </p:spPr>
              <p:txBody>
                <a:bodyPr wrap="square" rtlCol="0">
                  <a:spAutoFit/>
                </a:bodyPr>
                <a:lstStyle/>
                <a:p>
                  <a:r>
                    <a:rPr lang="en-US" dirty="0" smtClean="0"/>
                    <a:t>ICT Policy of 2006</a:t>
                  </a:r>
                  <a:endParaRPr lang="en-US" dirty="0"/>
                </a:p>
              </p:txBody>
            </p:sp>
            <p:sp>
              <p:nvSpPr>
                <p:cNvPr id="34" name="TextBox 33"/>
                <p:cNvSpPr txBox="1"/>
                <p:nvPr/>
              </p:nvSpPr>
              <p:spPr>
                <a:xfrm>
                  <a:off x="928662" y="1782258"/>
                  <a:ext cx="3071834" cy="369332"/>
                </a:xfrm>
                <a:prstGeom prst="rect">
                  <a:avLst/>
                </a:prstGeom>
                <a:noFill/>
              </p:spPr>
              <p:txBody>
                <a:bodyPr wrap="square" rtlCol="0">
                  <a:spAutoFit/>
                </a:bodyPr>
                <a:lstStyle/>
                <a:p>
                  <a:r>
                    <a:rPr lang="en-US" dirty="0" smtClean="0"/>
                    <a:t>National Quality Policy of 2010</a:t>
                  </a:r>
                  <a:endParaRPr lang="en-US" dirty="0"/>
                </a:p>
              </p:txBody>
            </p:sp>
            <p:sp>
              <p:nvSpPr>
                <p:cNvPr id="35" name="TextBox 34"/>
                <p:cNvSpPr txBox="1"/>
                <p:nvPr/>
              </p:nvSpPr>
              <p:spPr>
                <a:xfrm>
                  <a:off x="930146" y="2129472"/>
                  <a:ext cx="2786082" cy="369332"/>
                </a:xfrm>
                <a:prstGeom prst="rect">
                  <a:avLst/>
                </a:prstGeom>
                <a:noFill/>
              </p:spPr>
              <p:txBody>
                <a:bodyPr wrap="square" rtlCol="0">
                  <a:spAutoFit/>
                </a:bodyPr>
                <a:lstStyle/>
                <a:p>
                  <a:r>
                    <a:rPr lang="en-US" dirty="0" smtClean="0"/>
                    <a:t>ICT Act No. 15 of 2009</a:t>
                  </a:r>
                  <a:endParaRPr lang="en-US" dirty="0"/>
                </a:p>
              </p:txBody>
            </p:sp>
            <p:sp>
              <p:nvSpPr>
                <p:cNvPr id="36" name="TextBox 35"/>
                <p:cNvSpPr txBox="1"/>
                <p:nvPr/>
              </p:nvSpPr>
              <p:spPr>
                <a:xfrm>
                  <a:off x="923965" y="2460404"/>
                  <a:ext cx="2571768" cy="369332"/>
                </a:xfrm>
                <a:prstGeom prst="rect">
                  <a:avLst/>
                </a:prstGeom>
                <a:noFill/>
              </p:spPr>
              <p:txBody>
                <a:bodyPr wrap="square" rtlCol="0">
                  <a:spAutoFit/>
                </a:bodyPr>
                <a:lstStyle/>
                <a:p>
                  <a:r>
                    <a:rPr lang="en-US" dirty="0" smtClean="0"/>
                    <a:t>ZABS Act of 1994</a:t>
                  </a:r>
                  <a:endParaRPr lang="en-US" dirty="0"/>
                </a:p>
              </p:txBody>
            </p:sp>
          </p:grpSp>
          <p:grpSp>
            <p:nvGrpSpPr>
              <p:cNvPr id="8" name="Group 49"/>
              <p:cNvGrpSpPr/>
              <p:nvPr/>
            </p:nvGrpSpPr>
            <p:grpSpPr>
              <a:xfrm>
                <a:off x="4143372" y="1000108"/>
                <a:ext cx="3429024" cy="2643206"/>
                <a:chOff x="4143372" y="1000108"/>
                <a:chExt cx="3429024" cy="2643206"/>
              </a:xfrm>
            </p:grpSpPr>
            <p:sp>
              <p:nvSpPr>
                <p:cNvPr id="24" name="Rectangle 23"/>
                <p:cNvSpPr/>
                <p:nvPr/>
              </p:nvSpPr>
              <p:spPr>
                <a:xfrm>
                  <a:off x="4143372" y="1000108"/>
                  <a:ext cx="3429024" cy="264320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ounded Rectangle 24"/>
                <p:cNvSpPr/>
                <p:nvPr/>
              </p:nvSpPr>
              <p:spPr>
                <a:xfrm>
                  <a:off x="4143372" y="1000108"/>
                  <a:ext cx="2571768" cy="285752"/>
                </a:xfrm>
                <a:prstGeom prst="roundRect">
                  <a:avLst/>
                </a:prstGeom>
                <a:gradFill>
                  <a:gsLst>
                    <a:gs pos="0">
                      <a:schemeClr val="tx1">
                        <a:lumMod val="95000"/>
                        <a:lumOff val="5000"/>
                      </a:schemeClr>
                    </a:gs>
                    <a:gs pos="50000">
                      <a:schemeClr val="tx1">
                        <a:lumMod val="75000"/>
                        <a:lumOff val="25000"/>
                      </a:schemeClr>
                    </a:gs>
                    <a:gs pos="100000">
                      <a:schemeClr val="bg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Economic</a:t>
                  </a:r>
                  <a:endParaRPr lang="en-US" dirty="0">
                    <a:solidFill>
                      <a:srgbClr val="FFC000"/>
                    </a:solidFill>
                  </a:endParaRPr>
                </a:p>
              </p:txBody>
            </p:sp>
            <p:sp>
              <p:nvSpPr>
                <p:cNvPr id="26" name="Rectangle 25"/>
                <p:cNvSpPr/>
                <p:nvPr/>
              </p:nvSpPr>
              <p:spPr>
                <a:xfrm>
                  <a:off x="4143372" y="1357298"/>
                  <a:ext cx="3357586" cy="2214578"/>
                </a:xfrm>
                <a:prstGeom prst="rect">
                  <a:avLst/>
                </a:prstGeom>
                <a:solidFill>
                  <a:schemeClr val="bg1"/>
                </a:solidFill>
                <a:ln>
                  <a:solidFill>
                    <a:srgbClr val="002060">
                      <a:alpha val="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4357686" y="1428736"/>
                  <a:ext cx="2571768" cy="369332"/>
                </a:xfrm>
                <a:prstGeom prst="rect">
                  <a:avLst/>
                </a:prstGeom>
                <a:noFill/>
              </p:spPr>
              <p:txBody>
                <a:bodyPr wrap="square" rtlCol="0">
                  <a:spAutoFit/>
                </a:bodyPr>
                <a:lstStyle/>
                <a:p>
                  <a:r>
                    <a:rPr lang="en-US" dirty="0" smtClean="0"/>
                    <a:t>Slowing Global economy</a:t>
                  </a:r>
                  <a:endParaRPr lang="en-US" dirty="0"/>
                </a:p>
              </p:txBody>
            </p:sp>
            <p:sp>
              <p:nvSpPr>
                <p:cNvPr id="28" name="TextBox 27"/>
                <p:cNvSpPr txBox="1"/>
                <p:nvPr/>
              </p:nvSpPr>
              <p:spPr>
                <a:xfrm>
                  <a:off x="4374742" y="1879954"/>
                  <a:ext cx="2643206" cy="369332"/>
                </a:xfrm>
                <a:prstGeom prst="rect">
                  <a:avLst/>
                </a:prstGeom>
                <a:noFill/>
              </p:spPr>
              <p:txBody>
                <a:bodyPr wrap="square" rtlCol="0">
                  <a:spAutoFit/>
                </a:bodyPr>
                <a:lstStyle/>
                <a:p>
                  <a:r>
                    <a:rPr lang="en-US" dirty="0" smtClean="0"/>
                    <a:t>Unbalanced global trade</a:t>
                  </a:r>
                  <a:endParaRPr lang="en-US" dirty="0"/>
                </a:p>
              </p:txBody>
            </p:sp>
            <p:sp>
              <p:nvSpPr>
                <p:cNvPr id="29" name="TextBox 28"/>
                <p:cNvSpPr txBox="1"/>
                <p:nvPr/>
              </p:nvSpPr>
              <p:spPr>
                <a:xfrm>
                  <a:off x="4385618" y="2357430"/>
                  <a:ext cx="2786082" cy="646331"/>
                </a:xfrm>
                <a:prstGeom prst="rect">
                  <a:avLst/>
                </a:prstGeom>
                <a:noFill/>
              </p:spPr>
              <p:txBody>
                <a:bodyPr wrap="square" rtlCol="0">
                  <a:spAutoFit/>
                </a:bodyPr>
                <a:lstStyle/>
                <a:p>
                  <a:r>
                    <a:rPr lang="en-US" dirty="0" smtClean="0"/>
                    <a:t>ICTs contribute &lt; 2% GDP growing@6 %av.</a:t>
                  </a:r>
                  <a:endParaRPr lang="en-US" dirty="0"/>
                </a:p>
              </p:txBody>
            </p:sp>
          </p:grpSp>
          <p:grpSp>
            <p:nvGrpSpPr>
              <p:cNvPr id="9" name="Group 47"/>
              <p:cNvGrpSpPr/>
              <p:nvPr/>
            </p:nvGrpSpPr>
            <p:grpSpPr>
              <a:xfrm>
                <a:off x="785786" y="3571876"/>
                <a:ext cx="6715172" cy="2643206"/>
                <a:chOff x="785786" y="3571876"/>
                <a:chExt cx="6715172" cy="2643206"/>
              </a:xfrm>
            </p:grpSpPr>
            <p:sp>
              <p:nvSpPr>
                <p:cNvPr id="10" name="Rectangle 9"/>
                <p:cNvSpPr/>
                <p:nvPr/>
              </p:nvSpPr>
              <p:spPr>
                <a:xfrm>
                  <a:off x="785786" y="3571876"/>
                  <a:ext cx="3286148" cy="264320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p:cNvSpPr/>
                <p:nvPr/>
              </p:nvSpPr>
              <p:spPr>
                <a:xfrm>
                  <a:off x="785786" y="3643314"/>
                  <a:ext cx="2571768" cy="285752"/>
                </a:xfrm>
                <a:prstGeom prst="roundRect">
                  <a:avLst/>
                </a:prstGeom>
                <a:gradFill>
                  <a:gsLst>
                    <a:gs pos="0">
                      <a:schemeClr val="tx1">
                        <a:lumMod val="95000"/>
                        <a:lumOff val="5000"/>
                      </a:schemeClr>
                    </a:gs>
                    <a:gs pos="50000">
                      <a:schemeClr val="tx1">
                        <a:lumMod val="75000"/>
                        <a:lumOff val="25000"/>
                      </a:schemeClr>
                    </a:gs>
                    <a:gs pos="100000">
                      <a:schemeClr val="bg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Social/Cultural</a:t>
                  </a:r>
                  <a:endParaRPr lang="en-US" dirty="0">
                    <a:solidFill>
                      <a:srgbClr val="FFC000"/>
                    </a:solidFill>
                  </a:endParaRPr>
                </a:p>
              </p:txBody>
            </p:sp>
            <p:sp>
              <p:nvSpPr>
                <p:cNvPr id="12" name="Rectangle 11"/>
                <p:cNvSpPr/>
                <p:nvPr/>
              </p:nvSpPr>
              <p:spPr>
                <a:xfrm>
                  <a:off x="857224" y="4000504"/>
                  <a:ext cx="3214710" cy="2143140"/>
                </a:xfrm>
                <a:prstGeom prst="rect">
                  <a:avLst/>
                </a:prstGeom>
                <a:solidFill>
                  <a:schemeClr val="bg1"/>
                </a:solidFill>
                <a:ln>
                  <a:solidFill>
                    <a:srgbClr val="002060">
                      <a:alpha val="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000100" y="4071942"/>
                  <a:ext cx="2928958" cy="369332"/>
                </a:xfrm>
                <a:prstGeom prst="rect">
                  <a:avLst/>
                </a:prstGeom>
                <a:noFill/>
              </p:spPr>
              <p:txBody>
                <a:bodyPr wrap="square" rtlCol="0">
                  <a:spAutoFit/>
                </a:bodyPr>
                <a:lstStyle/>
                <a:p>
                  <a:r>
                    <a:rPr lang="en-US" dirty="0" smtClean="0"/>
                    <a:t>Information Society, WSIS</a:t>
                  </a:r>
                  <a:endParaRPr lang="en-US" dirty="0"/>
                </a:p>
              </p:txBody>
            </p:sp>
            <p:sp>
              <p:nvSpPr>
                <p:cNvPr id="14" name="TextBox 13"/>
                <p:cNvSpPr txBox="1"/>
                <p:nvPr/>
              </p:nvSpPr>
              <p:spPr>
                <a:xfrm>
                  <a:off x="1000100" y="4572008"/>
                  <a:ext cx="2928958" cy="369332"/>
                </a:xfrm>
                <a:prstGeom prst="rect">
                  <a:avLst/>
                </a:prstGeom>
                <a:noFill/>
              </p:spPr>
              <p:txBody>
                <a:bodyPr wrap="square" rtlCol="0">
                  <a:spAutoFit/>
                </a:bodyPr>
                <a:lstStyle/>
                <a:p>
                  <a:r>
                    <a:rPr lang="en-US" dirty="0" smtClean="0"/>
                    <a:t>Social Media</a:t>
                  </a:r>
                  <a:endParaRPr lang="en-US" dirty="0"/>
                </a:p>
              </p:txBody>
            </p:sp>
            <p:sp>
              <p:nvSpPr>
                <p:cNvPr id="15" name="TextBox 14"/>
                <p:cNvSpPr txBox="1"/>
                <p:nvPr/>
              </p:nvSpPr>
              <p:spPr>
                <a:xfrm>
                  <a:off x="1000100" y="5072074"/>
                  <a:ext cx="3000396" cy="369332"/>
                </a:xfrm>
                <a:prstGeom prst="rect">
                  <a:avLst/>
                </a:prstGeom>
                <a:noFill/>
              </p:spPr>
              <p:txBody>
                <a:bodyPr wrap="square" rtlCol="0">
                  <a:spAutoFit/>
                </a:bodyPr>
                <a:lstStyle/>
                <a:p>
                  <a:r>
                    <a:rPr lang="en-US" dirty="0" smtClean="0"/>
                    <a:t>Increasing Digital awareness</a:t>
                  </a:r>
                  <a:endParaRPr lang="en-US" dirty="0"/>
                </a:p>
              </p:txBody>
            </p:sp>
            <p:grpSp>
              <p:nvGrpSpPr>
                <p:cNvPr id="16" name="Group 46"/>
                <p:cNvGrpSpPr/>
                <p:nvPr/>
              </p:nvGrpSpPr>
              <p:grpSpPr>
                <a:xfrm>
                  <a:off x="4143372" y="3643314"/>
                  <a:ext cx="3357586" cy="2500330"/>
                  <a:chOff x="4143372" y="3643314"/>
                  <a:chExt cx="3357586" cy="2500330"/>
                </a:xfrm>
              </p:grpSpPr>
              <p:sp>
                <p:nvSpPr>
                  <p:cNvPr id="17" name="Rounded Rectangle 16"/>
                  <p:cNvSpPr/>
                  <p:nvPr/>
                </p:nvSpPr>
                <p:spPr>
                  <a:xfrm>
                    <a:off x="4214810" y="3643314"/>
                    <a:ext cx="2571768" cy="285752"/>
                  </a:xfrm>
                  <a:prstGeom prst="roundRect">
                    <a:avLst/>
                  </a:prstGeom>
                  <a:gradFill>
                    <a:gsLst>
                      <a:gs pos="0">
                        <a:schemeClr val="tx1">
                          <a:lumMod val="95000"/>
                          <a:lumOff val="5000"/>
                        </a:schemeClr>
                      </a:gs>
                      <a:gs pos="50000">
                        <a:schemeClr val="tx1">
                          <a:lumMod val="75000"/>
                          <a:lumOff val="25000"/>
                        </a:schemeClr>
                      </a:gs>
                      <a:gs pos="100000">
                        <a:schemeClr val="bg2">
                          <a:lumMod val="7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C000"/>
                        </a:solidFill>
                      </a:rPr>
                      <a:t>Technological</a:t>
                    </a:r>
                    <a:endParaRPr lang="en-US" dirty="0">
                      <a:solidFill>
                        <a:srgbClr val="FFC000"/>
                      </a:solidFill>
                    </a:endParaRPr>
                  </a:p>
                </p:txBody>
              </p:sp>
              <p:sp>
                <p:nvSpPr>
                  <p:cNvPr id="18" name="Rectangle 17"/>
                  <p:cNvSpPr/>
                  <p:nvPr/>
                </p:nvSpPr>
                <p:spPr>
                  <a:xfrm>
                    <a:off x="4143372" y="4000504"/>
                    <a:ext cx="3357586" cy="2143140"/>
                  </a:xfrm>
                  <a:prstGeom prst="rect">
                    <a:avLst/>
                  </a:prstGeom>
                  <a:solidFill>
                    <a:schemeClr val="bg1"/>
                  </a:solidFill>
                  <a:ln>
                    <a:solidFill>
                      <a:srgbClr val="002060">
                        <a:alpha val="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4335933" y="5579925"/>
                    <a:ext cx="2357454" cy="369332"/>
                  </a:xfrm>
                  <a:prstGeom prst="rect">
                    <a:avLst/>
                  </a:prstGeom>
                  <a:noFill/>
                </p:spPr>
                <p:txBody>
                  <a:bodyPr wrap="square" rtlCol="0">
                    <a:spAutoFit/>
                  </a:bodyPr>
                  <a:lstStyle/>
                  <a:p>
                    <a:r>
                      <a:rPr lang="en-US" dirty="0" smtClean="0"/>
                      <a:t>Convergence</a:t>
                    </a:r>
                    <a:endParaRPr lang="en-US" dirty="0"/>
                  </a:p>
                </p:txBody>
              </p:sp>
              <p:sp>
                <p:nvSpPr>
                  <p:cNvPr id="20" name="TextBox 19"/>
                  <p:cNvSpPr txBox="1"/>
                  <p:nvPr/>
                </p:nvSpPr>
                <p:spPr>
                  <a:xfrm>
                    <a:off x="4352990" y="3989499"/>
                    <a:ext cx="2357454" cy="434047"/>
                  </a:xfrm>
                  <a:prstGeom prst="rect">
                    <a:avLst/>
                  </a:prstGeom>
                  <a:noFill/>
                </p:spPr>
                <p:txBody>
                  <a:bodyPr wrap="square" rtlCol="0">
                    <a:spAutoFit/>
                  </a:bodyPr>
                  <a:lstStyle/>
                  <a:p>
                    <a:r>
                      <a:rPr lang="en-US" dirty="0" smtClean="0"/>
                      <a:t>Big Data</a:t>
                    </a:r>
                    <a:endParaRPr lang="en-US" dirty="0"/>
                  </a:p>
                </p:txBody>
              </p:sp>
              <p:sp>
                <p:nvSpPr>
                  <p:cNvPr id="21" name="TextBox 20"/>
                  <p:cNvSpPr txBox="1"/>
                  <p:nvPr/>
                </p:nvSpPr>
                <p:spPr>
                  <a:xfrm>
                    <a:off x="4342113" y="5264828"/>
                    <a:ext cx="2357454" cy="369332"/>
                  </a:xfrm>
                  <a:prstGeom prst="rect">
                    <a:avLst/>
                  </a:prstGeom>
                  <a:noFill/>
                </p:spPr>
                <p:txBody>
                  <a:bodyPr wrap="square" rtlCol="0">
                    <a:spAutoFit/>
                  </a:bodyPr>
                  <a:lstStyle/>
                  <a:p>
                    <a:r>
                      <a:rPr lang="en-US" dirty="0" smtClean="0"/>
                      <a:t>Broadband ?</a:t>
                    </a:r>
                    <a:endParaRPr lang="en-US" dirty="0"/>
                  </a:p>
                </p:txBody>
              </p:sp>
              <p:sp>
                <p:nvSpPr>
                  <p:cNvPr id="22" name="TextBox 21"/>
                  <p:cNvSpPr txBox="1"/>
                  <p:nvPr/>
                </p:nvSpPr>
                <p:spPr>
                  <a:xfrm>
                    <a:off x="4331237" y="4934474"/>
                    <a:ext cx="2928958" cy="369332"/>
                  </a:xfrm>
                  <a:prstGeom prst="rect">
                    <a:avLst/>
                  </a:prstGeom>
                  <a:noFill/>
                </p:spPr>
                <p:txBody>
                  <a:bodyPr wrap="square" rtlCol="0">
                    <a:spAutoFit/>
                  </a:bodyPr>
                  <a:lstStyle/>
                  <a:p>
                    <a:r>
                      <a:rPr lang="en-US" dirty="0" smtClean="0"/>
                      <a:t>NGN &amp; DTT Migration ??</a:t>
                    </a:r>
                    <a:endParaRPr lang="en-US" dirty="0"/>
                  </a:p>
                </p:txBody>
              </p:sp>
              <p:sp>
                <p:nvSpPr>
                  <p:cNvPr id="23" name="TextBox 22"/>
                  <p:cNvSpPr txBox="1"/>
                  <p:nvPr/>
                </p:nvSpPr>
                <p:spPr>
                  <a:xfrm>
                    <a:off x="4331237" y="4337292"/>
                    <a:ext cx="2714644" cy="434047"/>
                  </a:xfrm>
                  <a:prstGeom prst="rect">
                    <a:avLst/>
                  </a:prstGeom>
                  <a:noFill/>
                </p:spPr>
                <p:txBody>
                  <a:bodyPr wrap="square" rtlCol="0">
                    <a:spAutoFit/>
                  </a:bodyPr>
                  <a:lstStyle/>
                  <a:p>
                    <a:r>
                      <a:rPr lang="en-US" dirty="0" smtClean="0"/>
                      <a:t>Cloud Computing</a:t>
                    </a:r>
                    <a:endParaRPr lang="en-US" dirty="0"/>
                  </a:p>
                </p:txBody>
              </p:sp>
            </p:grpSp>
          </p:grpSp>
        </p:grpSp>
      </p:grpSp>
      <p:sp>
        <p:nvSpPr>
          <p:cNvPr id="37" name="TextBox 36"/>
          <p:cNvSpPr txBox="1"/>
          <p:nvPr/>
        </p:nvSpPr>
        <p:spPr>
          <a:xfrm>
            <a:off x="342272" y="3087254"/>
            <a:ext cx="3276089" cy="369332"/>
          </a:xfrm>
          <a:prstGeom prst="rect">
            <a:avLst/>
          </a:prstGeom>
          <a:noFill/>
        </p:spPr>
        <p:txBody>
          <a:bodyPr wrap="square" rtlCol="0">
            <a:spAutoFit/>
          </a:bodyPr>
          <a:lstStyle/>
          <a:p>
            <a:r>
              <a:rPr lang="en-US" dirty="0" smtClean="0"/>
              <a:t>ICT Standardization Policy 2011</a:t>
            </a:r>
            <a:endParaRPr lang="en-US" dirty="0"/>
          </a:p>
        </p:txBody>
      </p:sp>
      <p:sp>
        <p:nvSpPr>
          <p:cNvPr id="38" name="TextBox 37"/>
          <p:cNvSpPr txBox="1"/>
          <p:nvPr/>
        </p:nvSpPr>
        <p:spPr>
          <a:xfrm>
            <a:off x="4682682" y="4638249"/>
            <a:ext cx="3731102" cy="369332"/>
          </a:xfrm>
          <a:prstGeom prst="rect">
            <a:avLst/>
          </a:prstGeom>
          <a:noFill/>
        </p:spPr>
        <p:txBody>
          <a:bodyPr wrap="square" rtlCol="0">
            <a:spAutoFit/>
          </a:bodyPr>
          <a:lstStyle/>
          <a:p>
            <a:r>
              <a:rPr lang="en-US" dirty="0"/>
              <a:t>I</a:t>
            </a:r>
            <a:r>
              <a:rPr lang="en-US" dirty="0" smtClean="0"/>
              <a:t>nternet of Things</a:t>
            </a:r>
            <a:endParaRPr lang="en-US" dirty="0"/>
          </a:p>
        </p:txBody>
      </p:sp>
    </p:spTree>
    <p:extLst>
      <p:ext uri="{BB962C8B-B14F-4D97-AF65-F5344CB8AC3E}">
        <p14:creationId xmlns:p14="http://schemas.microsoft.com/office/powerpoint/2010/main" val="423057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Connectivity</a:t>
            </a:r>
            <a:endParaRPr lang="en-US" dirty="0"/>
          </a:p>
        </p:txBody>
      </p:sp>
      <p:sp>
        <p:nvSpPr>
          <p:cNvPr id="3" name="Content Placeholder 2"/>
          <p:cNvSpPr>
            <a:spLocks noGrp="1"/>
          </p:cNvSpPr>
          <p:nvPr>
            <p:ph idx="1"/>
          </p:nvPr>
        </p:nvSpPr>
        <p:spPr/>
        <p:txBody>
          <a:bodyPr>
            <a:normAutofit lnSpcReduction="10000"/>
          </a:bodyPr>
          <a:lstStyle/>
          <a:p>
            <a:pPr algn="just"/>
            <a:r>
              <a:rPr lang="en-GB" dirty="0"/>
              <a:t>There has been a general concern from the Cloud Service Providers (CSPs) and consumers about the unreliable and low speed internet connection over which cloud services are provided. Lack of Internet exchange points (IXP) has also resulted in users paying high international bandwidth prices thereby negatively affecting cloud service provision.</a:t>
            </a:r>
            <a:endParaRPr lang="en-US" dirty="0"/>
          </a:p>
        </p:txBody>
      </p:sp>
    </p:spTree>
    <p:extLst>
      <p:ext uri="{BB962C8B-B14F-4D97-AF65-F5344CB8AC3E}">
        <p14:creationId xmlns:p14="http://schemas.microsoft.com/office/powerpoint/2010/main" val="3546534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Certification</a:t>
            </a:r>
            <a:endParaRPr lang="en-US" dirty="0"/>
          </a:p>
        </p:txBody>
      </p:sp>
      <p:sp>
        <p:nvSpPr>
          <p:cNvPr id="3" name="Content Placeholder 2"/>
          <p:cNvSpPr>
            <a:spLocks noGrp="1"/>
          </p:cNvSpPr>
          <p:nvPr>
            <p:ph idx="1"/>
          </p:nvPr>
        </p:nvSpPr>
        <p:spPr/>
        <p:txBody>
          <a:bodyPr/>
          <a:lstStyle/>
          <a:p>
            <a:pPr lvl="0"/>
            <a:r>
              <a:rPr lang="en-GB" dirty="0"/>
              <a:t>The CSPs are not being certified for the level, quality and standard of service provision.</a:t>
            </a:r>
            <a:endParaRPr lang="en-US" dirty="0"/>
          </a:p>
          <a:p>
            <a:endParaRPr lang="en-US" dirty="0"/>
          </a:p>
        </p:txBody>
      </p:sp>
    </p:spTree>
    <p:extLst>
      <p:ext uri="{BB962C8B-B14F-4D97-AF65-F5344CB8AC3E}">
        <p14:creationId xmlns:p14="http://schemas.microsoft.com/office/powerpoint/2010/main" val="1191392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Storage</a:t>
            </a:r>
            <a:endParaRPr lang="en-US" dirty="0"/>
          </a:p>
        </p:txBody>
      </p:sp>
      <p:sp>
        <p:nvSpPr>
          <p:cNvPr id="3" name="Content Placeholder 2"/>
          <p:cNvSpPr>
            <a:spLocks noGrp="1"/>
          </p:cNvSpPr>
          <p:nvPr>
            <p:ph idx="1"/>
          </p:nvPr>
        </p:nvSpPr>
        <p:spPr/>
        <p:txBody>
          <a:bodyPr>
            <a:normAutofit fontScale="92500"/>
          </a:bodyPr>
          <a:lstStyle/>
          <a:p>
            <a:pPr algn="just"/>
            <a:r>
              <a:rPr lang="en-GB" dirty="0"/>
              <a:t>The geographical location of the data centres has raised a lot of speculation on how that data will be handled when providers house their data centres overseas. The local Authorities may not have jurisdiction over this information and users are concerned on how they will be protected in such instances or indeed what the country’s strategy is in this regard.</a:t>
            </a:r>
            <a:endParaRPr lang="en-US" dirty="0"/>
          </a:p>
        </p:txBody>
      </p:sp>
    </p:spTree>
    <p:extLst>
      <p:ext uri="{BB962C8B-B14F-4D97-AF65-F5344CB8AC3E}">
        <p14:creationId xmlns:p14="http://schemas.microsoft.com/office/powerpoint/2010/main" val="2693949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Forum Recommendations</a:t>
            </a:r>
            <a:endParaRPr lang="en-US" dirty="0"/>
          </a:p>
        </p:txBody>
      </p:sp>
      <p:sp>
        <p:nvSpPr>
          <p:cNvPr id="3" name="Content Placeholder 2"/>
          <p:cNvSpPr>
            <a:spLocks noGrp="1"/>
          </p:cNvSpPr>
          <p:nvPr>
            <p:ph idx="1"/>
          </p:nvPr>
        </p:nvSpPr>
        <p:spPr>
          <a:xfrm>
            <a:off x="1" y="1507524"/>
            <a:ext cx="9144000" cy="4292143"/>
          </a:xfrm>
        </p:spPr>
        <p:txBody>
          <a:bodyPr>
            <a:normAutofit fontScale="92500" lnSpcReduction="10000"/>
          </a:bodyPr>
          <a:lstStyle/>
          <a:p>
            <a:r>
              <a:rPr lang="en-US" dirty="0" smtClean="0"/>
              <a:t>Build human capacity in Standards Development, Regulation, Auditing, Management and application development</a:t>
            </a:r>
          </a:p>
          <a:p>
            <a:r>
              <a:rPr lang="en-US" dirty="0" smtClean="0"/>
              <a:t>Scoping study of the viability of cloud services in Zamia</a:t>
            </a:r>
          </a:p>
          <a:p>
            <a:r>
              <a:rPr lang="en-US" dirty="0" smtClean="0"/>
              <a:t>Adopt, adapt and develop standards to be used for regulation and infrastructure installation</a:t>
            </a:r>
          </a:p>
          <a:p>
            <a:r>
              <a:rPr lang="en-US" dirty="0" smtClean="0"/>
              <a:t>Licensing of Cloud Service Providers</a:t>
            </a:r>
          </a:p>
          <a:p>
            <a:r>
              <a:rPr lang="en-US" dirty="0" smtClean="0"/>
              <a:t>Hold awareness campaigns so as to instill confidence in consumers of cloud services </a:t>
            </a:r>
          </a:p>
          <a:p>
            <a:endParaRPr lang="en-US" dirty="0"/>
          </a:p>
        </p:txBody>
      </p:sp>
    </p:spTree>
    <p:extLst>
      <p:ext uri="{BB962C8B-B14F-4D97-AF65-F5344CB8AC3E}">
        <p14:creationId xmlns:p14="http://schemas.microsoft.com/office/powerpoint/2010/main" val="855536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More effort required by Africa in standards development</a:t>
            </a:r>
          </a:p>
          <a:p>
            <a:r>
              <a:rPr lang="en-US" dirty="0" smtClean="0"/>
              <a:t>Standards to have relevance to the Africa’s needs</a:t>
            </a:r>
            <a:endParaRPr lang="en-US" dirty="0"/>
          </a:p>
          <a:p>
            <a:r>
              <a:rPr lang="en-US" dirty="0" smtClean="0"/>
              <a:t>Sensitization required to encourage uptake of emerging services, need for quality </a:t>
            </a:r>
            <a:r>
              <a:rPr lang="en-US" dirty="0" err="1" smtClean="0"/>
              <a:t>etc</a:t>
            </a:r>
            <a:endParaRPr lang="en-US" dirty="0" smtClean="0"/>
          </a:p>
          <a:p>
            <a:r>
              <a:rPr lang="en-US" dirty="0" smtClean="0"/>
              <a:t>Synergies with SDOs should be established</a:t>
            </a:r>
            <a:endParaRPr lang="en-US" dirty="0"/>
          </a:p>
        </p:txBody>
      </p:sp>
    </p:spTree>
    <p:extLst>
      <p:ext uri="{BB962C8B-B14F-4D97-AF65-F5344CB8AC3E}">
        <p14:creationId xmlns:p14="http://schemas.microsoft.com/office/powerpoint/2010/main" val="2440540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a:t> Limited industry participation</a:t>
            </a:r>
          </a:p>
          <a:p>
            <a:r>
              <a:rPr lang="en-US" dirty="0"/>
              <a:t> lack of  full access to international standards</a:t>
            </a:r>
          </a:p>
          <a:p>
            <a:r>
              <a:rPr lang="en-US" dirty="0"/>
              <a:t> inadequate  R&amp;D Capacity in  Zambia</a:t>
            </a:r>
          </a:p>
          <a:p>
            <a:r>
              <a:rPr lang="en-US" dirty="0"/>
              <a:t>Lack of human resources</a:t>
            </a:r>
          </a:p>
          <a:p>
            <a:r>
              <a:rPr lang="en-US" dirty="0"/>
              <a:t>No standards education</a:t>
            </a:r>
          </a:p>
          <a:p>
            <a:r>
              <a:rPr lang="en-US" dirty="0"/>
              <a:t>Low  industrialization</a:t>
            </a:r>
          </a:p>
          <a:p>
            <a:endParaRPr lang="en-US" dirty="0"/>
          </a:p>
        </p:txBody>
      </p:sp>
    </p:spTree>
    <p:extLst>
      <p:ext uri="{BB962C8B-B14F-4D97-AF65-F5344CB8AC3E}">
        <p14:creationId xmlns:p14="http://schemas.microsoft.com/office/powerpoint/2010/main" val="426862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normAutofit/>
          </a:bodyPr>
          <a:lstStyle/>
          <a:p>
            <a:r>
              <a:rPr lang="en-US" dirty="0"/>
              <a:t>Participation in ITU </a:t>
            </a:r>
            <a:r>
              <a:rPr lang="en-US" dirty="0" smtClean="0"/>
              <a:t>activities such as SGs, </a:t>
            </a:r>
            <a:r>
              <a:rPr lang="en-US" dirty="0"/>
              <a:t>World Telecom Standardization </a:t>
            </a:r>
            <a:r>
              <a:rPr lang="en-US" dirty="0" smtClean="0"/>
              <a:t>Assembly, </a:t>
            </a:r>
            <a:endParaRPr lang="en-US" dirty="0"/>
          </a:p>
          <a:p>
            <a:r>
              <a:rPr lang="en-US" dirty="0" smtClean="0"/>
              <a:t>improved </a:t>
            </a:r>
            <a:r>
              <a:rPr lang="en-US" dirty="0"/>
              <a:t>specifications for procuring network </a:t>
            </a:r>
            <a:r>
              <a:rPr lang="en-US" dirty="0" smtClean="0"/>
              <a:t>systems</a:t>
            </a:r>
          </a:p>
          <a:p>
            <a:r>
              <a:rPr lang="en-US" dirty="0" smtClean="0"/>
              <a:t>ICT Standardization Scoping Study </a:t>
            </a:r>
            <a:endParaRPr lang="en-US" dirty="0"/>
          </a:p>
          <a:p>
            <a:endParaRPr lang="en-US" dirty="0"/>
          </a:p>
        </p:txBody>
      </p:sp>
    </p:spTree>
    <p:extLst>
      <p:ext uri="{BB962C8B-B14F-4D97-AF65-F5344CB8AC3E}">
        <p14:creationId xmlns:p14="http://schemas.microsoft.com/office/powerpoint/2010/main" val="319333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ICT Standards Policy 2011</a:t>
            </a:r>
            <a:endParaRPr lang="en-US" dirty="0"/>
          </a:p>
        </p:txBody>
      </p:sp>
      <p:sp>
        <p:nvSpPr>
          <p:cNvPr id="3" name="Content Placeholder 2"/>
          <p:cNvSpPr>
            <a:spLocks noGrp="1"/>
          </p:cNvSpPr>
          <p:nvPr>
            <p:ph idx="1"/>
          </p:nvPr>
        </p:nvSpPr>
        <p:spPr/>
        <p:txBody>
          <a:bodyPr>
            <a:normAutofit/>
          </a:bodyPr>
          <a:lstStyle/>
          <a:p>
            <a:r>
              <a:rPr lang="en-US" b="1" dirty="0" smtClean="0"/>
              <a:t>VISION:</a:t>
            </a:r>
            <a:r>
              <a:rPr lang="en-US" dirty="0" smtClean="0"/>
              <a:t> An </a:t>
            </a:r>
            <a:r>
              <a:rPr lang="en-US" dirty="0"/>
              <a:t>efficient and advanced ICT sector offering quality and affordable services and products that are safe, environmental friendly and inter-operable.</a:t>
            </a:r>
          </a:p>
          <a:p>
            <a:r>
              <a:rPr lang="en-US" b="1" dirty="0" smtClean="0"/>
              <a:t>STAKEHOLDERS:</a:t>
            </a:r>
            <a:r>
              <a:rPr lang="en-US" dirty="0" smtClean="0"/>
              <a:t> Engineers, Suppliers, Consumers, Operators etc.</a:t>
            </a:r>
            <a:endParaRPr lang="en-US" dirty="0"/>
          </a:p>
        </p:txBody>
      </p:sp>
    </p:spTree>
    <p:extLst>
      <p:ext uri="{BB962C8B-B14F-4D97-AF65-F5344CB8AC3E}">
        <p14:creationId xmlns:p14="http://schemas.microsoft.com/office/powerpoint/2010/main" val="1010455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ICT Standards Policy 2011</a:t>
            </a:r>
          </a:p>
        </p:txBody>
      </p:sp>
      <p:sp>
        <p:nvSpPr>
          <p:cNvPr id="3" name="Content Placeholder 2"/>
          <p:cNvSpPr>
            <a:spLocks noGrp="1"/>
          </p:cNvSpPr>
          <p:nvPr>
            <p:ph idx="1"/>
          </p:nvPr>
        </p:nvSpPr>
        <p:spPr/>
        <p:txBody>
          <a:bodyPr>
            <a:normAutofit fontScale="70000" lnSpcReduction="20000"/>
          </a:bodyPr>
          <a:lstStyle/>
          <a:p>
            <a:pPr marL="0" indent="0">
              <a:buNone/>
            </a:pPr>
            <a:r>
              <a:rPr lang="en-US" sz="3400" b="1" dirty="0" smtClean="0"/>
              <a:t>Objectives</a:t>
            </a:r>
          </a:p>
          <a:p>
            <a:r>
              <a:rPr lang="en-US" b="1" dirty="0" smtClean="0"/>
              <a:t>Improve </a:t>
            </a:r>
            <a:r>
              <a:rPr lang="en-US" b="1" dirty="0"/>
              <a:t>the effective functioning of ICT sector</a:t>
            </a:r>
            <a:r>
              <a:rPr lang="en-US" dirty="0"/>
              <a:t> through adoption of high-quality and interoperable standards for ICT infrastructures in order to increase the efficiency of service delivery. </a:t>
            </a:r>
          </a:p>
          <a:p>
            <a:r>
              <a:rPr lang="en-US" b="1" dirty="0" smtClean="0"/>
              <a:t>Increase </a:t>
            </a:r>
            <a:r>
              <a:rPr lang="en-US" b="1" dirty="0"/>
              <a:t>access to ICT standards </a:t>
            </a:r>
            <a:r>
              <a:rPr lang="en-US" dirty="0"/>
              <a:t>so as to boost innovation, economic competitiveness, and global trade. </a:t>
            </a:r>
          </a:p>
          <a:p>
            <a:r>
              <a:rPr lang="en-US" b="1" dirty="0" smtClean="0"/>
              <a:t>Increase </a:t>
            </a:r>
            <a:r>
              <a:rPr lang="en-US" b="1" dirty="0"/>
              <a:t>Global Access to Knowledge </a:t>
            </a:r>
            <a:r>
              <a:rPr lang="en-US" dirty="0"/>
              <a:t>through interoperability standards enabling new forms of knowledge exchange such as digital education, medical and health diagnostic information, and to participate more actively in cultural and political life.</a:t>
            </a:r>
          </a:p>
        </p:txBody>
      </p:sp>
    </p:spTree>
    <p:extLst>
      <p:ext uri="{BB962C8B-B14F-4D97-AF65-F5344CB8AC3E}">
        <p14:creationId xmlns:p14="http://schemas.microsoft.com/office/powerpoint/2010/main" val="4173416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597"/>
            <a:ext cx="8229600" cy="1143000"/>
          </a:xfrm>
        </p:spPr>
        <p:txBody>
          <a:bodyPr/>
          <a:lstStyle/>
          <a:p>
            <a:r>
              <a:rPr lang="en-US" dirty="0" smtClean="0"/>
              <a:t>Institutional Framework</a:t>
            </a:r>
            <a:endParaRPr lang="en-US" dirty="0"/>
          </a:p>
        </p:txBody>
      </p:sp>
      <p:grpSp>
        <p:nvGrpSpPr>
          <p:cNvPr id="4" name="Group 14"/>
          <p:cNvGrpSpPr>
            <a:grpSpLocks noChangeAspect="1"/>
          </p:cNvGrpSpPr>
          <p:nvPr/>
        </p:nvGrpSpPr>
        <p:grpSpPr>
          <a:xfrm>
            <a:off x="290945" y="1693183"/>
            <a:ext cx="4724400" cy="4221462"/>
            <a:chOff x="2427755" y="2166807"/>
            <a:chExt cx="4430768" cy="3959090"/>
          </a:xfrm>
        </p:grpSpPr>
        <p:sp>
          <p:nvSpPr>
            <p:cNvPr id="5" name="Block Arc 4"/>
            <p:cNvSpPr/>
            <p:nvPr/>
          </p:nvSpPr>
          <p:spPr>
            <a:xfrm>
              <a:off x="2823120" y="2166807"/>
              <a:ext cx="3497759" cy="3497759"/>
            </a:xfrm>
            <a:prstGeom prst="blockArc">
              <a:avLst>
                <a:gd name="adj1" fmla="val 9000000"/>
                <a:gd name="adj2" fmla="val 16200000"/>
                <a:gd name="adj3" fmla="val 4639"/>
              </a:avLst>
            </a:prstGeom>
            <a:solidFill>
              <a:schemeClr val="bg1">
                <a:lumMod val="65000"/>
                <a:alpha val="75000"/>
              </a:schemeClr>
            </a:solidFill>
            <a:scene3d>
              <a:camera prst="orthographicFront"/>
              <a:lightRig rig="threePt" dir="t"/>
            </a:scene3d>
            <a:sp3d/>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2823120" y="2166807"/>
              <a:ext cx="3497759" cy="3497759"/>
            </a:xfrm>
            <a:prstGeom prst="blockArc">
              <a:avLst>
                <a:gd name="adj1" fmla="val 1800000"/>
                <a:gd name="adj2" fmla="val 9000000"/>
                <a:gd name="adj3" fmla="val 4639"/>
              </a:avLst>
            </a:prstGeom>
            <a:solidFill>
              <a:schemeClr val="bg1">
                <a:lumMod val="65000"/>
                <a:alpha val="81000"/>
              </a:schemeClr>
            </a:solidFill>
            <a:scene3d>
              <a:camera prst="orthographicFront"/>
              <a:lightRig rig="threePt" dir="t"/>
            </a:scene3d>
            <a:sp3d prstMaterial="matte"/>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2823120" y="2166807"/>
              <a:ext cx="3497759" cy="3497759"/>
            </a:xfrm>
            <a:prstGeom prst="blockArc">
              <a:avLst>
                <a:gd name="adj1" fmla="val 16200000"/>
                <a:gd name="adj2" fmla="val 1800000"/>
                <a:gd name="adj3" fmla="val 4639"/>
              </a:avLst>
            </a:prstGeom>
            <a:solidFill>
              <a:schemeClr val="bg1">
                <a:lumMod val="75000"/>
              </a:schemeClr>
            </a:solidFill>
            <a:ln>
              <a:noFill/>
            </a:ln>
            <a:scene3d>
              <a:camera prst="orthographicFront"/>
              <a:lightRig rig="balanced" dir="t"/>
            </a:scene3d>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Policy"/>
            <p:cNvSpPr/>
            <p:nvPr/>
          </p:nvSpPr>
          <p:spPr>
            <a:xfrm>
              <a:off x="3728119" y="2993917"/>
              <a:ext cx="1720912" cy="1687687"/>
            </a:xfrm>
            <a:custGeom>
              <a:avLst/>
              <a:gdLst>
                <a:gd name="connsiteX0" fmla="*/ 0 w 1609796"/>
                <a:gd name="connsiteY0" fmla="*/ 804898 h 1609796"/>
                <a:gd name="connsiteX1" fmla="*/ 235750 w 1609796"/>
                <a:gd name="connsiteY1" fmla="*/ 235749 h 1609796"/>
                <a:gd name="connsiteX2" fmla="*/ 804899 w 1609796"/>
                <a:gd name="connsiteY2" fmla="*/ 1 h 1609796"/>
                <a:gd name="connsiteX3" fmla="*/ 1374048 w 1609796"/>
                <a:gd name="connsiteY3" fmla="*/ 235751 h 1609796"/>
                <a:gd name="connsiteX4" fmla="*/ 1609796 w 1609796"/>
                <a:gd name="connsiteY4" fmla="*/ 804900 h 1609796"/>
                <a:gd name="connsiteX5" fmla="*/ 1374047 w 1609796"/>
                <a:gd name="connsiteY5" fmla="*/ 1374049 h 1609796"/>
                <a:gd name="connsiteX6" fmla="*/ 804898 w 1609796"/>
                <a:gd name="connsiteY6" fmla="*/ 1609798 h 1609796"/>
                <a:gd name="connsiteX7" fmla="*/ 235749 w 1609796"/>
                <a:gd name="connsiteY7" fmla="*/ 1374048 h 1609796"/>
                <a:gd name="connsiteX8" fmla="*/ 0 w 1609796"/>
                <a:gd name="connsiteY8" fmla="*/ 804899 h 1609796"/>
                <a:gd name="connsiteX9" fmla="*/ 0 w 1609796"/>
                <a:gd name="connsiteY9" fmla="*/ 804898 h 160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9796" h="1609796">
                  <a:moveTo>
                    <a:pt x="0" y="804898"/>
                  </a:moveTo>
                  <a:cubicBezTo>
                    <a:pt x="0" y="591426"/>
                    <a:pt x="84802" y="386697"/>
                    <a:pt x="235750" y="235749"/>
                  </a:cubicBezTo>
                  <a:cubicBezTo>
                    <a:pt x="386698" y="84802"/>
                    <a:pt x="591427" y="0"/>
                    <a:pt x="804899" y="1"/>
                  </a:cubicBezTo>
                  <a:cubicBezTo>
                    <a:pt x="1018371" y="1"/>
                    <a:pt x="1223100" y="84803"/>
                    <a:pt x="1374048" y="235751"/>
                  </a:cubicBezTo>
                  <a:cubicBezTo>
                    <a:pt x="1524995" y="386699"/>
                    <a:pt x="1609797" y="591428"/>
                    <a:pt x="1609796" y="804900"/>
                  </a:cubicBezTo>
                  <a:cubicBezTo>
                    <a:pt x="1609796" y="1018372"/>
                    <a:pt x="1524994" y="1223101"/>
                    <a:pt x="1374047" y="1374049"/>
                  </a:cubicBezTo>
                  <a:cubicBezTo>
                    <a:pt x="1223099" y="1524997"/>
                    <a:pt x="1018370" y="1609798"/>
                    <a:pt x="804898" y="1609798"/>
                  </a:cubicBezTo>
                  <a:cubicBezTo>
                    <a:pt x="591426" y="1609798"/>
                    <a:pt x="386697" y="1524996"/>
                    <a:pt x="235749" y="1374048"/>
                  </a:cubicBezTo>
                  <a:cubicBezTo>
                    <a:pt x="84801" y="1223100"/>
                    <a:pt x="0" y="1018371"/>
                    <a:pt x="0" y="804899"/>
                  </a:cubicBezTo>
                  <a:lnTo>
                    <a:pt x="0" y="804898"/>
                  </a:lnTo>
                  <a:close/>
                </a:path>
              </a:pathLst>
            </a:custGeom>
            <a:solidFill>
              <a:schemeClr val="accent4">
                <a:lumMod val="75000"/>
                <a:alpha val="89000"/>
              </a:schemeClr>
            </a:solidFill>
            <a:scene3d>
              <a:camera prst="orthographicFront"/>
              <a:lightRig rig="soft" dir="t"/>
            </a:scene3d>
            <a:sp3d prstMaterial="meta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73849" tIns="273849" rIns="273849" bIns="273849" numCol="1" spcCol="1270" anchor="ctr" anchorCtr="0">
              <a:noAutofit/>
            </a:bodyPr>
            <a:lstStyle/>
            <a:p>
              <a:pPr lvl="0" algn="ctr" defTabSz="1333500">
                <a:lnSpc>
                  <a:spcPct val="90000"/>
                </a:lnSpc>
                <a:spcBef>
                  <a:spcPct val="0"/>
                </a:spcBef>
                <a:spcAft>
                  <a:spcPct val="35000"/>
                </a:spcAft>
              </a:pPr>
              <a:r>
                <a:rPr lang="en-US"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ICT Steering Committee</a:t>
              </a:r>
              <a:endParaRPr lang="en-GB" b="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Freeform Mission"/>
            <p:cNvSpPr/>
            <p:nvPr/>
          </p:nvSpPr>
          <p:spPr>
            <a:xfrm>
              <a:off x="2427755" y="2592506"/>
              <a:ext cx="1491720" cy="1126857"/>
            </a:xfrm>
            <a:custGeom>
              <a:avLst/>
              <a:gdLst>
                <a:gd name="connsiteX0" fmla="*/ 0 w 1126857"/>
                <a:gd name="connsiteY0" fmla="*/ 563429 h 1126857"/>
                <a:gd name="connsiteX1" fmla="*/ 165025 w 1126857"/>
                <a:gd name="connsiteY1" fmla="*/ 165025 h 1126857"/>
                <a:gd name="connsiteX2" fmla="*/ 563430 w 1126857"/>
                <a:gd name="connsiteY2" fmla="*/ 1 h 1126857"/>
                <a:gd name="connsiteX3" fmla="*/ 961834 w 1126857"/>
                <a:gd name="connsiteY3" fmla="*/ 165026 h 1126857"/>
                <a:gd name="connsiteX4" fmla="*/ 1126858 w 1126857"/>
                <a:gd name="connsiteY4" fmla="*/ 563431 h 1126857"/>
                <a:gd name="connsiteX5" fmla="*/ 961833 w 1126857"/>
                <a:gd name="connsiteY5" fmla="*/ 961836 h 1126857"/>
                <a:gd name="connsiteX6" fmla="*/ 563428 w 1126857"/>
                <a:gd name="connsiteY6" fmla="*/ 1126860 h 1126857"/>
                <a:gd name="connsiteX7" fmla="*/ 165024 w 1126857"/>
                <a:gd name="connsiteY7" fmla="*/ 961835 h 1126857"/>
                <a:gd name="connsiteX8" fmla="*/ 0 w 1126857"/>
                <a:gd name="connsiteY8" fmla="*/ 563430 h 1126857"/>
                <a:gd name="connsiteX9" fmla="*/ 0 w 1126857"/>
                <a:gd name="connsiteY9" fmla="*/ 563429 h 112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6857" h="1126857">
                  <a:moveTo>
                    <a:pt x="0" y="563429"/>
                  </a:moveTo>
                  <a:cubicBezTo>
                    <a:pt x="0" y="413998"/>
                    <a:pt x="59361" y="270688"/>
                    <a:pt x="165025" y="165025"/>
                  </a:cubicBezTo>
                  <a:cubicBezTo>
                    <a:pt x="270689" y="59362"/>
                    <a:pt x="413999" y="1"/>
                    <a:pt x="563430" y="1"/>
                  </a:cubicBezTo>
                  <a:cubicBezTo>
                    <a:pt x="712861" y="1"/>
                    <a:pt x="856171" y="59362"/>
                    <a:pt x="961834" y="165026"/>
                  </a:cubicBezTo>
                  <a:cubicBezTo>
                    <a:pt x="1067497" y="270690"/>
                    <a:pt x="1126858" y="414000"/>
                    <a:pt x="1126858" y="563431"/>
                  </a:cubicBezTo>
                  <a:cubicBezTo>
                    <a:pt x="1126858" y="712862"/>
                    <a:pt x="1067497" y="856172"/>
                    <a:pt x="961833" y="961836"/>
                  </a:cubicBezTo>
                  <a:cubicBezTo>
                    <a:pt x="856169" y="1067499"/>
                    <a:pt x="712859" y="1126861"/>
                    <a:pt x="563428" y="1126860"/>
                  </a:cubicBezTo>
                  <a:cubicBezTo>
                    <a:pt x="413997" y="1126860"/>
                    <a:pt x="270687" y="1067499"/>
                    <a:pt x="165024" y="961835"/>
                  </a:cubicBezTo>
                  <a:cubicBezTo>
                    <a:pt x="59361" y="856171"/>
                    <a:pt x="0" y="712861"/>
                    <a:pt x="0" y="563430"/>
                  </a:cubicBezTo>
                  <a:lnTo>
                    <a:pt x="0" y="563429"/>
                  </a:lnTo>
                  <a:close/>
                </a:path>
              </a:pathLst>
            </a:custGeom>
            <a:ln>
              <a:noFill/>
            </a:ln>
            <a:scene3d>
              <a:camera prst="orthographicFront"/>
              <a:lightRig rig="glow" dir="t"/>
            </a:scene3d>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5345" tIns="185344" rIns="185345" bIns="185344" numCol="1" spcCol="1270" anchor="ctr" anchorCtr="0">
              <a:noAutofit/>
            </a:bodyPr>
            <a:lstStyle/>
            <a:p>
              <a:pPr lvl="0" algn="ctr" defTabSz="711200">
                <a:lnSpc>
                  <a:spcPct val="90000"/>
                </a:lnSpc>
                <a:spcBef>
                  <a:spcPct val="0"/>
                </a:spcBef>
                <a:spcAft>
                  <a:spcPct val="35000"/>
                </a:spcAft>
              </a:pPr>
              <a:r>
                <a:rPr lang="en-US" sz="1600" b="1" kern="1200" dirty="0" smtClean="0">
                  <a:latin typeface="Arial" panose="020B0604020202020204" pitchFamily="34" charset="0"/>
                  <a:cs typeface="Arial" panose="020B0604020202020204" pitchFamily="34" charset="0"/>
                </a:rPr>
                <a:t>ISC Conference</a:t>
              </a:r>
              <a:endParaRPr lang="en-GB" sz="1600" b="1" kern="1200" dirty="0">
                <a:latin typeface="Arial" panose="020B0604020202020204" pitchFamily="34" charset="0"/>
                <a:cs typeface="Arial" panose="020B0604020202020204" pitchFamily="34" charset="0"/>
              </a:endParaRPr>
            </a:p>
          </p:txBody>
        </p:sp>
        <p:sp>
          <p:nvSpPr>
            <p:cNvPr id="10" name="Freeform Defn"/>
            <p:cNvSpPr/>
            <p:nvPr/>
          </p:nvSpPr>
          <p:spPr>
            <a:xfrm>
              <a:off x="5423041" y="2595176"/>
              <a:ext cx="1435482" cy="1126857"/>
            </a:xfrm>
            <a:custGeom>
              <a:avLst/>
              <a:gdLst>
                <a:gd name="connsiteX0" fmla="*/ 0 w 1126857"/>
                <a:gd name="connsiteY0" fmla="*/ 563429 h 1126857"/>
                <a:gd name="connsiteX1" fmla="*/ 165025 w 1126857"/>
                <a:gd name="connsiteY1" fmla="*/ 165025 h 1126857"/>
                <a:gd name="connsiteX2" fmla="*/ 563430 w 1126857"/>
                <a:gd name="connsiteY2" fmla="*/ 1 h 1126857"/>
                <a:gd name="connsiteX3" fmla="*/ 961834 w 1126857"/>
                <a:gd name="connsiteY3" fmla="*/ 165026 h 1126857"/>
                <a:gd name="connsiteX4" fmla="*/ 1126858 w 1126857"/>
                <a:gd name="connsiteY4" fmla="*/ 563431 h 1126857"/>
                <a:gd name="connsiteX5" fmla="*/ 961833 w 1126857"/>
                <a:gd name="connsiteY5" fmla="*/ 961836 h 1126857"/>
                <a:gd name="connsiteX6" fmla="*/ 563428 w 1126857"/>
                <a:gd name="connsiteY6" fmla="*/ 1126860 h 1126857"/>
                <a:gd name="connsiteX7" fmla="*/ 165024 w 1126857"/>
                <a:gd name="connsiteY7" fmla="*/ 961835 h 1126857"/>
                <a:gd name="connsiteX8" fmla="*/ 0 w 1126857"/>
                <a:gd name="connsiteY8" fmla="*/ 563430 h 1126857"/>
                <a:gd name="connsiteX9" fmla="*/ 0 w 1126857"/>
                <a:gd name="connsiteY9" fmla="*/ 563429 h 112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6857" h="1126857">
                  <a:moveTo>
                    <a:pt x="0" y="563429"/>
                  </a:moveTo>
                  <a:cubicBezTo>
                    <a:pt x="0" y="413998"/>
                    <a:pt x="59361" y="270688"/>
                    <a:pt x="165025" y="165025"/>
                  </a:cubicBezTo>
                  <a:cubicBezTo>
                    <a:pt x="270689" y="59362"/>
                    <a:pt x="413999" y="1"/>
                    <a:pt x="563430" y="1"/>
                  </a:cubicBezTo>
                  <a:cubicBezTo>
                    <a:pt x="712861" y="1"/>
                    <a:pt x="856171" y="59362"/>
                    <a:pt x="961834" y="165026"/>
                  </a:cubicBezTo>
                  <a:cubicBezTo>
                    <a:pt x="1067497" y="270690"/>
                    <a:pt x="1126858" y="414000"/>
                    <a:pt x="1126858" y="563431"/>
                  </a:cubicBezTo>
                  <a:cubicBezTo>
                    <a:pt x="1126858" y="712862"/>
                    <a:pt x="1067497" y="856172"/>
                    <a:pt x="961833" y="961836"/>
                  </a:cubicBezTo>
                  <a:cubicBezTo>
                    <a:pt x="856169" y="1067499"/>
                    <a:pt x="712859" y="1126861"/>
                    <a:pt x="563428" y="1126860"/>
                  </a:cubicBezTo>
                  <a:cubicBezTo>
                    <a:pt x="413997" y="1126860"/>
                    <a:pt x="270687" y="1067499"/>
                    <a:pt x="165024" y="961835"/>
                  </a:cubicBezTo>
                  <a:cubicBezTo>
                    <a:pt x="59361" y="856171"/>
                    <a:pt x="0" y="712861"/>
                    <a:pt x="0" y="563430"/>
                  </a:cubicBezTo>
                  <a:lnTo>
                    <a:pt x="0" y="563429"/>
                  </a:lnTo>
                  <a:close/>
                </a:path>
              </a:pathLst>
            </a:custGeom>
            <a:solidFill>
              <a:schemeClr val="tx2">
                <a:lumMod val="75000"/>
              </a:schemeClr>
            </a:solidFill>
            <a:ln>
              <a:noFill/>
            </a:ln>
            <a:scene3d>
              <a:camera prst="orthographicFront"/>
              <a:lightRig rig="threePt" dir="t"/>
            </a:scene3d>
            <a:sp3d prstMaterial="dkEdge"/>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85345" tIns="185344" rIns="185345" bIns="185344" numCol="1" spcCol="1270" anchor="ctr" anchorCtr="0">
              <a:noAutofit/>
            </a:bodyPr>
            <a:lstStyle/>
            <a:p>
              <a:pPr lvl="0" algn="ctr" defTabSz="711200">
                <a:lnSpc>
                  <a:spcPct val="90000"/>
                </a:lnSpc>
                <a:spcBef>
                  <a:spcPct val="0"/>
                </a:spcBef>
                <a:spcAft>
                  <a:spcPct val="35000"/>
                </a:spcAft>
              </a:pPr>
              <a:r>
                <a:rPr lang="en-US" sz="1600" b="1" dirty="0" smtClean="0">
                  <a:latin typeface="Arial" panose="020B0604020202020204" pitchFamily="34" charset="0"/>
                  <a:cs typeface="Arial" panose="020B0604020202020204" pitchFamily="34" charset="0"/>
                </a:rPr>
                <a:t>Secretariat</a:t>
              </a:r>
              <a:endParaRPr lang="en-GB" sz="1600" b="1" kern="1200" dirty="0">
                <a:latin typeface="Arial" panose="020B0604020202020204" pitchFamily="34" charset="0"/>
                <a:cs typeface="Arial" panose="020B0604020202020204" pitchFamily="34" charset="0"/>
              </a:endParaRPr>
            </a:p>
          </p:txBody>
        </p:sp>
        <p:sp>
          <p:nvSpPr>
            <p:cNvPr id="11" name="Freeform Framework"/>
            <p:cNvSpPr/>
            <p:nvPr/>
          </p:nvSpPr>
          <p:spPr>
            <a:xfrm>
              <a:off x="3919473" y="4879699"/>
              <a:ext cx="1529557" cy="1246198"/>
            </a:xfrm>
            <a:custGeom>
              <a:avLst/>
              <a:gdLst>
                <a:gd name="connsiteX0" fmla="*/ 0 w 1126857"/>
                <a:gd name="connsiteY0" fmla="*/ 563429 h 1126857"/>
                <a:gd name="connsiteX1" fmla="*/ 165025 w 1126857"/>
                <a:gd name="connsiteY1" fmla="*/ 165025 h 1126857"/>
                <a:gd name="connsiteX2" fmla="*/ 563430 w 1126857"/>
                <a:gd name="connsiteY2" fmla="*/ 1 h 1126857"/>
                <a:gd name="connsiteX3" fmla="*/ 961834 w 1126857"/>
                <a:gd name="connsiteY3" fmla="*/ 165026 h 1126857"/>
                <a:gd name="connsiteX4" fmla="*/ 1126858 w 1126857"/>
                <a:gd name="connsiteY4" fmla="*/ 563431 h 1126857"/>
                <a:gd name="connsiteX5" fmla="*/ 961833 w 1126857"/>
                <a:gd name="connsiteY5" fmla="*/ 961836 h 1126857"/>
                <a:gd name="connsiteX6" fmla="*/ 563428 w 1126857"/>
                <a:gd name="connsiteY6" fmla="*/ 1126860 h 1126857"/>
                <a:gd name="connsiteX7" fmla="*/ 165024 w 1126857"/>
                <a:gd name="connsiteY7" fmla="*/ 961835 h 1126857"/>
                <a:gd name="connsiteX8" fmla="*/ 0 w 1126857"/>
                <a:gd name="connsiteY8" fmla="*/ 563430 h 1126857"/>
                <a:gd name="connsiteX9" fmla="*/ 0 w 1126857"/>
                <a:gd name="connsiteY9" fmla="*/ 563429 h 112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6857" h="1126857">
                  <a:moveTo>
                    <a:pt x="0" y="563429"/>
                  </a:moveTo>
                  <a:cubicBezTo>
                    <a:pt x="0" y="413998"/>
                    <a:pt x="59361" y="270688"/>
                    <a:pt x="165025" y="165025"/>
                  </a:cubicBezTo>
                  <a:cubicBezTo>
                    <a:pt x="270689" y="59362"/>
                    <a:pt x="413999" y="1"/>
                    <a:pt x="563430" y="1"/>
                  </a:cubicBezTo>
                  <a:cubicBezTo>
                    <a:pt x="712861" y="1"/>
                    <a:pt x="856171" y="59362"/>
                    <a:pt x="961834" y="165026"/>
                  </a:cubicBezTo>
                  <a:cubicBezTo>
                    <a:pt x="1067497" y="270690"/>
                    <a:pt x="1126858" y="414000"/>
                    <a:pt x="1126858" y="563431"/>
                  </a:cubicBezTo>
                  <a:cubicBezTo>
                    <a:pt x="1126858" y="712862"/>
                    <a:pt x="1067497" y="856172"/>
                    <a:pt x="961833" y="961836"/>
                  </a:cubicBezTo>
                  <a:cubicBezTo>
                    <a:pt x="856169" y="1067499"/>
                    <a:pt x="712859" y="1126861"/>
                    <a:pt x="563428" y="1126860"/>
                  </a:cubicBezTo>
                  <a:cubicBezTo>
                    <a:pt x="413997" y="1126860"/>
                    <a:pt x="270687" y="1067499"/>
                    <a:pt x="165024" y="961835"/>
                  </a:cubicBezTo>
                  <a:cubicBezTo>
                    <a:pt x="59361" y="856171"/>
                    <a:pt x="0" y="712861"/>
                    <a:pt x="0" y="563430"/>
                  </a:cubicBezTo>
                  <a:lnTo>
                    <a:pt x="0" y="563429"/>
                  </a:lnTo>
                  <a:close/>
                </a:path>
              </a:pathLst>
            </a:custGeom>
            <a:solidFill>
              <a:schemeClr val="accent2">
                <a:lumMod val="50000"/>
              </a:schemeClr>
            </a:solidFill>
            <a:ln>
              <a:noFill/>
            </a:ln>
            <a:scene3d>
              <a:camera prst="orthographicFront"/>
              <a:lightRig rig="threePt" dir="t"/>
            </a:scene3d>
            <a:sp3d prstMaterial="matte"/>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82805" tIns="182804" rIns="182805" bIns="182804" numCol="1" spcCol="1270" anchor="ctr" anchorCtr="0">
              <a:noAutofit/>
            </a:bodyPr>
            <a:lstStyle/>
            <a:p>
              <a:pPr lvl="0" algn="ctr" defTabSz="622300">
                <a:lnSpc>
                  <a:spcPct val="90000"/>
                </a:lnSpc>
                <a:spcBef>
                  <a:spcPct val="0"/>
                </a:spcBef>
                <a:spcAft>
                  <a:spcPct val="35000"/>
                </a:spcAft>
              </a:pPr>
              <a:r>
                <a:rPr lang="en-US" sz="1400" b="1" kern="1200" dirty="0" smtClean="0">
                  <a:latin typeface="Arial" panose="020B0604020202020204" pitchFamily="34" charset="0"/>
                  <a:cs typeface="Arial" panose="020B0604020202020204" pitchFamily="34" charset="0"/>
                </a:rPr>
                <a:t>Technical Committees</a:t>
              </a:r>
              <a:endParaRPr lang="en-GB" sz="1400" b="1" kern="1200" dirty="0">
                <a:latin typeface="Arial" panose="020B0604020202020204" pitchFamily="34" charset="0"/>
                <a:cs typeface="Arial" panose="020B0604020202020204" pitchFamily="34" charset="0"/>
              </a:endParaRPr>
            </a:p>
          </p:txBody>
        </p:sp>
      </p:grpSp>
      <p:sp>
        <p:nvSpPr>
          <p:cNvPr id="12" name="Rectangular Callout Mission"/>
          <p:cNvSpPr/>
          <p:nvPr/>
        </p:nvSpPr>
        <p:spPr>
          <a:xfrm>
            <a:off x="3101053" y="1110813"/>
            <a:ext cx="4143251" cy="548429"/>
          </a:xfrm>
          <a:prstGeom prst="wedgeRectCallout">
            <a:avLst>
              <a:gd name="adj1" fmla="val -83819"/>
              <a:gd name="adj2" fmla="val 172675"/>
            </a:avLst>
          </a:prstGeom>
          <a:gradFill>
            <a:gsLst>
              <a:gs pos="0">
                <a:schemeClr val="tx1">
                  <a:lumMod val="85000"/>
                  <a:lumOff val="15000"/>
                </a:schemeClr>
              </a:gs>
              <a:gs pos="50000">
                <a:schemeClr val="bg1">
                  <a:lumMod val="50000"/>
                </a:schemeClr>
              </a:gs>
              <a:gs pos="100000">
                <a:schemeClr val="tx1">
                  <a:lumMod val="65000"/>
                  <a:lumOff val="35000"/>
                  <a:alpha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latin typeface="Arial" panose="020B0604020202020204" pitchFamily="34" charset="0"/>
                <a:cs typeface="Arial" panose="020B0604020202020204" pitchFamily="34" charset="0"/>
              </a:rPr>
              <a:t>Sets long term Standards Roadmap.</a:t>
            </a:r>
            <a:endParaRPr lang="en-GB" dirty="0">
              <a:latin typeface="Arial" panose="020B0604020202020204" pitchFamily="34" charset="0"/>
              <a:cs typeface="Arial" panose="020B0604020202020204" pitchFamily="34" charset="0"/>
            </a:endParaRPr>
          </a:p>
        </p:txBody>
      </p:sp>
      <p:sp>
        <p:nvSpPr>
          <p:cNvPr id="13" name="Rectangular Callout Defn"/>
          <p:cNvSpPr/>
          <p:nvPr/>
        </p:nvSpPr>
        <p:spPr>
          <a:xfrm>
            <a:off x="3940573" y="5028187"/>
            <a:ext cx="4233657" cy="832259"/>
          </a:xfrm>
          <a:prstGeom prst="wedgeRectCallout">
            <a:avLst>
              <a:gd name="adj1" fmla="val -58714"/>
              <a:gd name="adj2" fmla="val -15532"/>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latin typeface="Arial" panose="020B0604020202020204" pitchFamily="34" charset="0"/>
                <a:cs typeface="Arial" panose="020B0604020202020204" pitchFamily="34" charset="0"/>
              </a:rPr>
              <a:t>Assigned Topics of Study by ISC. May form subcommittees. Prepares standards for adoption</a:t>
            </a:r>
            <a:endParaRPr lang="en-GB" dirty="0">
              <a:latin typeface="Arial" panose="020B0604020202020204" pitchFamily="34" charset="0"/>
              <a:cs typeface="Arial" panose="020B0604020202020204" pitchFamily="34" charset="0"/>
            </a:endParaRPr>
          </a:p>
        </p:txBody>
      </p:sp>
      <p:grpSp>
        <p:nvGrpSpPr>
          <p:cNvPr id="19" name="Group 18"/>
          <p:cNvGrpSpPr/>
          <p:nvPr/>
        </p:nvGrpSpPr>
        <p:grpSpPr>
          <a:xfrm>
            <a:off x="5389418" y="2012185"/>
            <a:ext cx="3590927" cy="2623028"/>
            <a:chOff x="5389418" y="2012185"/>
            <a:chExt cx="3590927" cy="2623028"/>
          </a:xfrm>
        </p:grpSpPr>
        <p:sp>
          <p:nvSpPr>
            <p:cNvPr id="18" name="Rectangular CalloutObj"/>
            <p:cNvSpPr/>
            <p:nvPr/>
          </p:nvSpPr>
          <p:spPr>
            <a:xfrm>
              <a:off x="5539246" y="2012185"/>
              <a:ext cx="3441099" cy="1112850"/>
            </a:xfrm>
            <a:prstGeom prst="wedgeRectCallout">
              <a:avLst>
                <a:gd name="adj1" fmla="val -65466"/>
                <a:gd name="adj2" fmla="val 19122"/>
              </a:avLst>
            </a:prstGeom>
            <a:gradFill>
              <a:gsLst>
                <a:gs pos="0">
                  <a:schemeClr val="accent2">
                    <a:lumMod val="40000"/>
                    <a:lumOff val="60000"/>
                    <a:alpha val="83000"/>
                  </a:schemeClr>
                </a:gs>
                <a:gs pos="50000">
                  <a:schemeClr val="accent2">
                    <a:lumMod val="20000"/>
                    <a:lumOff val="80000"/>
                    <a:alpha val="81000"/>
                  </a:schemeClr>
                </a:gs>
                <a:gs pos="100000">
                  <a:schemeClr val="tx1">
                    <a:lumMod val="65000"/>
                    <a:lumOff val="35000"/>
                    <a:alpha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endParaRPr lang="en-GB" sz="1600" dirty="0" smtClean="0">
                <a:latin typeface="Agency FB" pitchFamily="34" charset="0"/>
              </a:endParaRPr>
            </a:p>
          </p:txBody>
        </p:sp>
        <p:grpSp>
          <p:nvGrpSpPr>
            <p:cNvPr id="14" name="Group 36"/>
            <p:cNvGrpSpPr/>
            <p:nvPr/>
          </p:nvGrpSpPr>
          <p:grpSpPr>
            <a:xfrm>
              <a:off x="5389418" y="2067627"/>
              <a:ext cx="3577077" cy="2567586"/>
              <a:chOff x="5289575" y="2577650"/>
              <a:chExt cx="3854425" cy="2696973"/>
            </a:xfrm>
          </p:grpSpPr>
          <p:sp>
            <p:nvSpPr>
              <p:cNvPr id="15" name="Rectangular CalloutObj"/>
              <p:cNvSpPr/>
              <p:nvPr/>
            </p:nvSpPr>
            <p:spPr>
              <a:xfrm>
                <a:off x="5436096" y="4102250"/>
                <a:ext cx="3707904" cy="1172373"/>
              </a:xfrm>
              <a:prstGeom prst="wedgeRectCallout">
                <a:avLst>
                  <a:gd name="adj1" fmla="val -114987"/>
                  <a:gd name="adj2" fmla="val -10091"/>
                </a:avLst>
              </a:prstGeom>
              <a:gradFill>
                <a:gsLst>
                  <a:gs pos="0">
                    <a:schemeClr val="accent2">
                      <a:lumMod val="40000"/>
                      <a:lumOff val="60000"/>
                      <a:alpha val="83000"/>
                    </a:schemeClr>
                  </a:gs>
                  <a:gs pos="50000">
                    <a:schemeClr val="accent2">
                      <a:lumMod val="20000"/>
                      <a:lumOff val="80000"/>
                      <a:alpha val="81000"/>
                    </a:schemeClr>
                  </a:gs>
                  <a:gs pos="100000">
                    <a:schemeClr val="tx1">
                      <a:lumMod val="65000"/>
                      <a:lumOff val="35000"/>
                      <a:alpha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endParaRPr lang="en-GB" sz="1600" dirty="0" smtClean="0">
                  <a:latin typeface="Agency FB" pitchFamily="34" charset="0"/>
                </a:endParaRPr>
              </a:p>
            </p:txBody>
          </p:sp>
          <p:sp>
            <p:nvSpPr>
              <p:cNvPr id="16" name="Vertical Scroll 15"/>
              <p:cNvSpPr/>
              <p:nvPr/>
            </p:nvSpPr>
            <p:spPr>
              <a:xfrm>
                <a:off x="5289575" y="4218688"/>
                <a:ext cx="3848725" cy="990794"/>
              </a:xfrm>
              <a:prstGeom prst="verticalScroll">
                <a:avLst>
                  <a:gd name="adj" fmla="val 12368"/>
                </a:avLst>
              </a:prstGeom>
              <a:gradFill>
                <a:gsLst>
                  <a:gs pos="0">
                    <a:schemeClr val="tx1">
                      <a:lumMod val="95000"/>
                      <a:lumOff val="5000"/>
                      <a:alpha val="65000"/>
                    </a:schemeClr>
                  </a:gs>
                  <a:gs pos="50000">
                    <a:schemeClr val="tx1">
                      <a:lumMod val="95000"/>
                      <a:lumOff val="5000"/>
                      <a:alpha val="57000"/>
                    </a:schemeClr>
                  </a:gs>
                  <a:gs pos="100000">
                    <a:schemeClr val="tx1">
                      <a:lumMod val="95000"/>
                      <a:lumOff val="5000"/>
                      <a:alpha val="72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latin typeface="Arial" panose="020B0604020202020204" pitchFamily="34" charset="0"/>
                    <a:cs typeface="Arial" panose="020B0604020202020204" pitchFamily="34" charset="0"/>
                  </a:rPr>
                  <a:t>Approve the output of the TCs as well as  set standards agenda. Recommend standards for gazette</a:t>
                </a:r>
                <a:endParaRPr lang="en-GB" sz="1600" dirty="0">
                  <a:latin typeface="Arial" panose="020B0604020202020204" pitchFamily="34" charset="0"/>
                  <a:cs typeface="Arial" panose="020B0604020202020204" pitchFamily="34" charset="0"/>
                </a:endParaRPr>
              </a:p>
            </p:txBody>
          </p:sp>
          <p:sp>
            <p:nvSpPr>
              <p:cNvPr id="17" name="Vertical Scroll 16"/>
              <p:cNvSpPr/>
              <p:nvPr/>
            </p:nvSpPr>
            <p:spPr>
              <a:xfrm>
                <a:off x="5430396" y="2577650"/>
                <a:ext cx="3635896" cy="1071570"/>
              </a:xfrm>
              <a:prstGeom prst="verticalScroll">
                <a:avLst>
                  <a:gd name="adj" fmla="val 12368"/>
                </a:avLst>
              </a:prstGeom>
              <a:gradFill>
                <a:gsLst>
                  <a:gs pos="0">
                    <a:schemeClr val="tx1">
                      <a:lumMod val="95000"/>
                      <a:lumOff val="5000"/>
                      <a:alpha val="65000"/>
                    </a:schemeClr>
                  </a:gs>
                  <a:gs pos="50000">
                    <a:schemeClr val="tx1">
                      <a:lumMod val="95000"/>
                      <a:lumOff val="5000"/>
                      <a:alpha val="57000"/>
                    </a:schemeClr>
                  </a:gs>
                  <a:gs pos="100000">
                    <a:schemeClr val="tx1">
                      <a:lumMod val="95000"/>
                      <a:lumOff val="5000"/>
                      <a:alpha val="72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smtClean="0">
                    <a:latin typeface="Arial" panose="020B0604020202020204" pitchFamily="34" charset="0"/>
                    <a:cs typeface="Arial" panose="020B0604020202020204" pitchFamily="34" charset="0"/>
                  </a:rPr>
                  <a:t>Executive wing of the ISC. Day to day implementatation of  Policy &amp; RoadMap</a:t>
                </a:r>
                <a:endParaRPr lang="en-GB" sz="1600" dirty="0">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21381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2422"/>
            <a:ext cx="8229600" cy="1143000"/>
          </a:xfrm>
        </p:spPr>
        <p:txBody>
          <a:bodyPr>
            <a:normAutofit fontScale="90000"/>
          </a:bodyPr>
          <a:lstStyle/>
          <a:p>
            <a:r>
              <a:rPr lang="en-US" dirty="0" smtClean="0"/>
              <a:t>Implementation Plan of Zambia Standards</a:t>
            </a:r>
            <a:endParaRPr lang="en-US" dirty="0"/>
          </a:p>
        </p:txBody>
      </p:sp>
      <p:grpSp>
        <p:nvGrpSpPr>
          <p:cNvPr id="4" name="Group 3"/>
          <p:cNvGrpSpPr/>
          <p:nvPr/>
        </p:nvGrpSpPr>
        <p:grpSpPr>
          <a:xfrm>
            <a:off x="179512" y="1745296"/>
            <a:ext cx="8321578" cy="4064000"/>
            <a:chOff x="179512" y="1412776"/>
            <a:chExt cx="8321578" cy="4064000"/>
          </a:xfrm>
        </p:grpSpPr>
        <p:graphicFrame>
          <p:nvGraphicFramePr>
            <p:cNvPr id="5" name="Diagram 4"/>
            <p:cNvGraphicFramePr/>
            <p:nvPr/>
          </p:nvGraphicFramePr>
          <p:xfrm>
            <a:off x="179512"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17"/>
            <p:cNvGrpSpPr/>
            <p:nvPr/>
          </p:nvGrpSpPr>
          <p:grpSpPr>
            <a:xfrm>
              <a:off x="5929322" y="1772816"/>
              <a:ext cx="2571768" cy="2590578"/>
              <a:chOff x="5929322" y="1772816"/>
              <a:chExt cx="2571768" cy="2590578"/>
            </a:xfrm>
          </p:grpSpPr>
          <p:sp>
            <p:nvSpPr>
              <p:cNvPr id="7" name="Rounded Rectangular Callout 6"/>
              <p:cNvSpPr/>
              <p:nvPr/>
            </p:nvSpPr>
            <p:spPr>
              <a:xfrm>
                <a:off x="5940152" y="1772816"/>
                <a:ext cx="2376264" cy="720080"/>
              </a:xfrm>
              <a:prstGeom prst="wedgeRoundRectCallout">
                <a:avLst>
                  <a:gd name="adj1" fmla="val -70943"/>
                  <a:gd name="adj2" fmla="val 389"/>
                  <a:gd name="adj3" fmla="val 16667"/>
                </a:avLst>
              </a:prstGeom>
              <a:gradFill flip="none" rotWithShape="1">
                <a:gsLst>
                  <a:gs pos="0">
                    <a:schemeClr val="tx1">
                      <a:lumMod val="95000"/>
                      <a:lumOff val="5000"/>
                      <a:alpha val="59000"/>
                    </a:schemeClr>
                  </a:gs>
                  <a:gs pos="50000">
                    <a:schemeClr val="tx1">
                      <a:lumMod val="50000"/>
                      <a:lumOff val="50000"/>
                      <a:alpha val="84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panose="020B0604020202020204" pitchFamily="34" charset="0"/>
                    <a:cs typeface="Arial" panose="020B0604020202020204" pitchFamily="34" charset="0"/>
                  </a:rPr>
                  <a:t>Government +Private</a:t>
                </a:r>
                <a:endParaRPr lang="en-GB" sz="2000" dirty="0">
                  <a:solidFill>
                    <a:srgbClr val="FFFF00"/>
                  </a:solidFill>
                  <a:latin typeface="Arial" panose="020B0604020202020204" pitchFamily="34" charset="0"/>
                  <a:cs typeface="Arial" panose="020B0604020202020204" pitchFamily="34" charset="0"/>
                </a:endParaRPr>
              </a:p>
            </p:txBody>
          </p:sp>
          <p:sp>
            <p:nvSpPr>
              <p:cNvPr id="8" name="Rounded Rectangular Callout 7"/>
              <p:cNvSpPr/>
              <p:nvPr/>
            </p:nvSpPr>
            <p:spPr>
              <a:xfrm>
                <a:off x="6000760" y="2643182"/>
                <a:ext cx="2376264" cy="720080"/>
              </a:xfrm>
              <a:prstGeom prst="wedgeRoundRectCallout">
                <a:avLst>
                  <a:gd name="adj1" fmla="val -70943"/>
                  <a:gd name="adj2" fmla="val 389"/>
                  <a:gd name="adj3" fmla="val 16667"/>
                </a:avLst>
              </a:prstGeom>
              <a:gradFill flip="none" rotWithShape="1">
                <a:gsLst>
                  <a:gs pos="0">
                    <a:schemeClr val="tx1">
                      <a:lumMod val="95000"/>
                      <a:lumOff val="5000"/>
                      <a:alpha val="59000"/>
                    </a:schemeClr>
                  </a:gs>
                  <a:gs pos="50000">
                    <a:schemeClr val="tx1">
                      <a:lumMod val="50000"/>
                      <a:lumOff val="50000"/>
                      <a:alpha val="84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panose="020B0604020202020204" pitchFamily="34" charset="0"/>
                    <a:cs typeface="Arial" panose="020B0604020202020204" pitchFamily="34" charset="0"/>
                  </a:rPr>
                  <a:t>Dealers &amp; Type Approval</a:t>
                </a:r>
                <a:endParaRPr lang="en-GB" sz="2000" dirty="0">
                  <a:solidFill>
                    <a:srgbClr val="FFFF00"/>
                  </a:solidFill>
                  <a:latin typeface="Arial" panose="020B0604020202020204" pitchFamily="34" charset="0"/>
                  <a:cs typeface="Arial" panose="020B0604020202020204" pitchFamily="34" charset="0"/>
                </a:endParaRPr>
              </a:p>
            </p:txBody>
          </p:sp>
          <p:sp>
            <p:nvSpPr>
              <p:cNvPr id="9" name="Rounded Rectangular Callout 8"/>
              <p:cNvSpPr/>
              <p:nvPr/>
            </p:nvSpPr>
            <p:spPr>
              <a:xfrm>
                <a:off x="5929322" y="3500438"/>
                <a:ext cx="2571768" cy="862956"/>
              </a:xfrm>
              <a:prstGeom prst="wedgeRoundRectCallout">
                <a:avLst>
                  <a:gd name="adj1" fmla="val -70943"/>
                  <a:gd name="adj2" fmla="val 389"/>
                  <a:gd name="adj3" fmla="val 16667"/>
                </a:avLst>
              </a:prstGeom>
              <a:gradFill flip="none" rotWithShape="1">
                <a:gsLst>
                  <a:gs pos="0">
                    <a:schemeClr val="tx1">
                      <a:lumMod val="95000"/>
                      <a:lumOff val="5000"/>
                      <a:alpha val="59000"/>
                    </a:schemeClr>
                  </a:gs>
                  <a:gs pos="50000">
                    <a:schemeClr val="tx1">
                      <a:lumMod val="50000"/>
                      <a:lumOff val="50000"/>
                      <a:alpha val="84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panose="020B0604020202020204" pitchFamily="34" charset="0"/>
                    <a:cs typeface="Arial" panose="020B0604020202020204" pitchFamily="34" charset="0"/>
                  </a:rPr>
                  <a:t>e.g. Qos Guidelines, Interconnection etc.</a:t>
                </a:r>
                <a:endParaRPr lang="en-GB" sz="2000" dirty="0">
                  <a:solidFill>
                    <a:srgbClr val="FFFF00"/>
                  </a:solidFill>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1366139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Developed</a:t>
            </a:r>
            <a:endParaRPr lang="en-US" dirty="0"/>
          </a:p>
        </p:txBody>
      </p:sp>
      <p:sp>
        <p:nvSpPr>
          <p:cNvPr id="3" name="Content Placeholder 2"/>
          <p:cNvSpPr>
            <a:spLocks noGrp="1"/>
          </p:cNvSpPr>
          <p:nvPr>
            <p:ph idx="1"/>
          </p:nvPr>
        </p:nvSpPr>
        <p:spPr/>
        <p:txBody>
          <a:bodyPr/>
          <a:lstStyle/>
          <a:p>
            <a:r>
              <a:rPr lang="en-US" dirty="0" smtClean="0"/>
              <a:t>Over </a:t>
            </a:r>
            <a:r>
              <a:rPr lang="en-US" smtClean="0"/>
              <a:t>160 developed/Adapted/Adopted</a:t>
            </a:r>
          </a:p>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16996424"/>
              </p:ext>
            </p:extLst>
          </p:nvPr>
        </p:nvGraphicFramePr>
        <p:xfrm>
          <a:off x="623454" y="2576943"/>
          <a:ext cx="7610609" cy="2776770"/>
        </p:xfrm>
        <a:graphic>
          <a:graphicData uri="http://schemas.openxmlformats.org/drawingml/2006/table">
            <a:tbl>
              <a:tblPr/>
              <a:tblGrid>
                <a:gridCol w="1366212"/>
                <a:gridCol w="4665216"/>
                <a:gridCol w="1579181"/>
              </a:tblGrid>
              <a:tr h="462795">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ETSI TS 102 250-1 </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Part 1: Identification of </a:t>
                      </a:r>
                      <a:r>
                        <a:rPr lang="en-GB" sz="1100" u="none" strike="noStrike" dirty="0" err="1">
                          <a:effectLst/>
                        </a:rPr>
                        <a:t>QoS</a:t>
                      </a:r>
                      <a:r>
                        <a:rPr lang="en-GB" sz="1100" u="none" strike="noStrike" dirty="0">
                          <a:effectLst/>
                        </a:rPr>
                        <a:t> aspects</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fi-FI" sz="1100" u="none" strike="noStrike" dirty="0">
                          <a:effectLst/>
                        </a:rPr>
                        <a:t>ZS ETSI TS 102 250-1 </a:t>
                      </a:r>
                      <a:endParaRPr lang="fi-FI"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r>
              <a:tr h="462795">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ETSI TS 102 250-2</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Part 2: Definition of </a:t>
                      </a:r>
                      <a:r>
                        <a:rPr lang="en-GB" sz="1100" u="none" strike="noStrike" dirty="0" err="1">
                          <a:effectLst/>
                        </a:rPr>
                        <a:t>QoS</a:t>
                      </a:r>
                      <a:r>
                        <a:rPr lang="en-GB" sz="1100" u="none" strike="noStrike" dirty="0">
                          <a:effectLst/>
                        </a:rPr>
                        <a:t> parameters and their computation</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fi-FI" sz="1100" u="none" strike="noStrike">
                          <a:effectLst/>
                        </a:rPr>
                        <a:t>ZS ETSI TS 102 250-2</a:t>
                      </a:r>
                      <a:endParaRPr lang="fi-FI" sz="1100" b="0" i="0" u="none" strike="noStrike">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r>
              <a:tr h="462795">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a:effectLst/>
                        </a:rPr>
                        <a:t>ETSI TS 102 250-3</a:t>
                      </a:r>
                      <a:endParaRPr lang="en-GB" sz="1100" b="0" i="0" u="none" strike="noStrike">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Part 3: Typical Procedures for </a:t>
                      </a:r>
                      <a:r>
                        <a:rPr lang="en-GB" sz="1100" u="none" strike="noStrike" dirty="0" err="1">
                          <a:effectLst/>
                        </a:rPr>
                        <a:t>QoS</a:t>
                      </a:r>
                      <a:r>
                        <a:rPr lang="en-GB" sz="1100" u="none" strike="noStrike" dirty="0">
                          <a:effectLst/>
                        </a:rPr>
                        <a:t> measurement equipment</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fi-FI" sz="1100" u="none" strike="noStrike">
                          <a:effectLst/>
                        </a:rPr>
                        <a:t>ZS ETSI TS 102 250-3</a:t>
                      </a:r>
                      <a:endParaRPr lang="fi-FI" sz="1100" b="0" i="0" u="none" strike="noStrike">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r>
              <a:tr h="462795">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ETSI TS 102 250-4</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Part 4: Requirement for </a:t>
                      </a:r>
                      <a:r>
                        <a:rPr lang="en-GB" sz="1100" u="none" strike="noStrike" dirty="0" err="1">
                          <a:effectLst/>
                        </a:rPr>
                        <a:t>QoS</a:t>
                      </a:r>
                      <a:r>
                        <a:rPr lang="en-GB" sz="1100" u="none" strike="noStrike" dirty="0">
                          <a:effectLst/>
                        </a:rPr>
                        <a:t> measurement equipment</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fi-FI" sz="1100" u="none" strike="noStrike">
                          <a:effectLst/>
                        </a:rPr>
                        <a:t>ZS ETSI TS 102 250-4</a:t>
                      </a:r>
                      <a:endParaRPr lang="fi-FI" sz="1100" b="0" i="0" u="none" strike="noStrike">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r>
              <a:tr h="462795">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a:effectLst/>
                        </a:rPr>
                        <a:t>ETSI TS 102 250-5</a:t>
                      </a:r>
                      <a:endParaRPr lang="en-GB" sz="1100" b="0" i="0" u="none" strike="noStrike">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Part 5: Definition of typical measurement profiles</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fi-FI" sz="1100" u="none" strike="noStrike" dirty="0">
                          <a:effectLst/>
                        </a:rPr>
                        <a:t>ZS ETSI TS 102 250-5</a:t>
                      </a:r>
                      <a:endParaRPr lang="fi-FI"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r>
              <a:tr h="462795">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ETSI TS 102 250-6</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en-GB" sz="1100" u="none" strike="noStrike" dirty="0">
                          <a:effectLst/>
                        </a:rPr>
                        <a:t>Part 6: Post processing and statistical methods</a:t>
                      </a:r>
                      <a:endParaRPr lang="en-GB"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c>
                  <a:txBody>
                    <a:bodyPr/>
                    <a:lstStyle>
                      <a:lvl1pPr marL="0" algn="l" defTabSz="457200" rtl="0" eaLnBrk="1" latinLnBrk="0" hangingPunct="1">
                        <a:defRPr sz="1800" kern="1200">
                          <a:solidFill>
                            <a:schemeClr val="dk1"/>
                          </a:solidFill>
                          <a:latin typeface="Lucida Sans Unicode"/>
                          <a:ea typeface=""/>
                          <a:cs typeface=""/>
                        </a:defRPr>
                      </a:lvl1pPr>
                      <a:lvl2pPr marL="457200" algn="l" defTabSz="457200" rtl="0" eaLnBrk="1" latinLnBrk="0" hangingPunct="1">
                        <a:defRPr sz="1800" kern="1200">
                          <a:solidFill>
                            <a:schemeClr val="dk1"/>
                          </a:solidFill>
                          <a:latin typeface="Lucida Sans Unicode"/>
                          <a:ea typeface=""/>
                          <a:cs typeface=""/>
                        </a:defRPr>
                      </a:lvl2pPr>
                      <a:lvl3pPr marL="914400" algn="l" defTabSz="457200" rtl="0" eaLnBrk="1" latinLnBrk="0" hangingPunct="1">
                        <a:defRPr sz="1800" kern="1200">
                          <a:solidFill>
                            <a:schemeClr val="dk1"/>
                          </a:solidFill>
                          <a:latin typeface="Lucida Sans Unicode"/>
                          <a:ea typeface=""/>
                          <a:cs typeface=""/>
                        </a:defRPr>
                      </a:lvl3pPr>
                      <a:lvl4pPr marL="1371600" algn="l" defTabSz="457200" rtl="0" eaLnBrk="1" latinLnBrk="0" hangingPunct="1">
                        <a:defRPr sz="1800" kern="1200">
                          <a:solidFill>
                            <a:schemeClr val="dk1"/>
                          </a:solidFill>
                          <a:latin typeface="Lucida Sans Unicode"/>
                          <a:ea typeface=""/>
                          <a:cs typeface=""/>
                        </a:defRPr>
                      </a:lvl4pPr>
                      <a:lvl5pPr marL="1828800" algn="l" defTabSz="457200" rtl="0" eaLnBrk="1" latinLnBrk="0" hangingPunct="1">
                        <a:defRPr sz="1800" kern="1200">
                          <a:solidFill>
                            <a:schemeClr val="dk1"/>
                          </a:solidFill>
                          <a:latin typeface="Lucida Sans Unicode"/>
                          <a:ea typeface=""/>
                          <a:cs typeface=""/>
                        </a:defRPr>
                      </a:lvl5pPr>
                      <a:lvl6pPr marL="2286000" algn="l" defTabSz="457200" rtl="0" eaLnBrk="1" latinLnBrk="0" hangingPunct="1">
                        <a:defRPr sz="1800" kern="1200">
                          <a:solidFill>
                            <a:schemeClr val="dk1"/>
                          </a:solidFill>
                          <a:latin typeface="Lucida Sans Unicode"/>
                          <a:ea typeface=""/>
                          <a:cs typeface=""/>
                        </a:defRPr>
                      </a:lvl6pPr>
                      <a:lvl7pPr marL="2743200" algn="l" defTabSz="457200" rtl="0" eaLnBrk="1" latinLnBrk="0" hangingPunct="1">
                        <a:defRPr sz="1800" kern="1200">
                          <a:solidFill>
                            <a:schemeClr val="dk1"/>
                          </a:solidFill>
                          <a:latin typeface="Lucida Sans Unicode"/>
                          <a:ea typeface=""/>
                          <a:cs typeface=""/>
                        </a:defRPr>
                      </a:lvl7pPr>
                      <a:lvl8pPr marL="3200400" algn="l" defTabSz="457200" rtl="0" eaLnBrk="1" latinLnBrk="0" hangingPunct="1">
                        <a:defRPr sz="1800" kern="1200">
                          <a:solidFill>
                            <a:schemeClr val="dk1"/>
                          </a:solidFill>
                          <a:latin typeface="Lucida Sans Unicode"/>
                          <a:ea typeface=""/>
                          <a:cs typeface=""/>
                        </a:defRPr>
                      </a:lvl8pPr>
                      <a:lvl9pPr marL="3657600" algn="l" defTabSz="457200" rtl="0" eaLnBrk="1" latinLnBrk="0" hangingPunct="1">
                        <a:defRPr sz="1800" kern="1200">
                          <a:solidFill>
                            <a:schemeClr val="dk1"/>
                          </a:solidFill>
                          <a:latin typeface="Lucida Sans Unicode"/>
                          <a:ea typeface=""/>
                          <a:cs typeface=""/>
                        </a:defRPr>
                      </a:lvl9pPr>
                    </a:lstStyle>
                    <a:p>
                      <a:pPr algn="l" fontAlgn="b"/>
                      <a:r>
                        <a:rPr lang="fi-FI" sz="1100" u="none" strike="noStrike" dirty="0">
                          <a:effectLst/>
                        </a:rPr>
                        <a:t>ZS ETSI TS 102 250-6</a:t>
                      </a:r>
                      <a:endParaRPr lang="fi-FI" sz="1100" b="0" i="0" u="none" strike="noStrike" dirty="0">
                        <a:solidFill>
                          <a:srgbClr val="000000"/>
                        </a:solidFill>
                        <a:effectLst/>
                        <a:latin typeface="Calibri"/>
                      </a:endParaRPr>
                    </a:p>
                  </a:txBody>
                  <a:tcPr marL="9525" marR="9525" marT="9525"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20000"/>
                      </a:srgbClr>
                    </a:solidFill>
                  </a:tcPr>
                </a:tc>
              </a:tr>
            </a:tbl>
          </a:graphicData>
        </a:graphic>
      </p:graphicFrame>
    </p:spTree>
    <p:extLst>
      <p:ext uri="{BB962C8B-B14F-4D97-AF65-F5344CB8AC3E}">
        <p14:creationId xmlns:p14="http://schemas.microsoft.com/office/powerpoint/2010/main" val="301644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79C601628F274DB024714CA5F9B57C" ma:contentTypeVersion="1" ma:contentTypeDescription="Create a new document." ma:contentTypeScope="" ma:versionID="7523a6281febf06c3664e99369f1607c">
  <xsd:schema xmlns:xsd="http://www.w3.org/2001/XMLSchema" xmlns:xs="http://www.w3.org/2001/XMLSchema" xmlns:p="http://schemas.microsoft.com/office/2006/metadata/properties" xmlns:ns1="http://schemas.microsoft.com/sharepoint/v3" targetNamespace="http://schemas.microsoft.com/office/2006/metadata/properties" ma:root="true" ma:fieldsID="11556d0edaacd44299612f6ec025f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F4CF19-6564-497E-B326-F1D07BD4CDA4}"/>
</file>

<file path=customXml/itemProps2.xml><?xml version="1.0" encoding="utf-8"?>
<ds:datastoreItem xmlns:ds="http://schemas.openxmlformats.org/officeDocument/2006/customXml" ds:itemID="{920812BC-48E1-4239-A2D9-330BEF6312FA}"/>
</file>

<file path=customXml/itemProps3.xml><?xml version="1.0" encoding="utf-8"?>
<ds:datastoreItem xmlns:ds="http://schemas.openxmlformats.org/officeDocument/2006/customXml" ds:itemID="{6DDC7D74-03FE-42F9-BD55-CED5E22A6A77}"/>
</file>

<file path=docProps/app.xml><?xml version="1.0" encoding="utf-8"?>
<Properties xmlns="http://schemas.openxmlformats.org/officeDocument/2006/extended-properties" xmlns:vt="http://schemas.openxmlformats.org/officeDocument/2006/docPropsVTypes">
  <TotalTime>5833</TotalTime>
  <Words>1024</Words>
  <Application>Microsoft Office PowerPoint</Application>
  <PresentationFormat>On-screen Show (4:3)</PresentationFormat>
  <Paragraphs>155</Paragraphs>
  <Slides>24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Agency FB</vt:lpstr>
      <vt:lpstr>Eurostile</vt:lpstr>
      <vt:lpstr>Arial</vt:lpstr>
      <vt:lpstr>Calibri</vt:lpstr>
      <vt:lpstr>Lucida Sans Unicode</vt:lpstr>
      <vt:lpstr>Wingdings 2</vt:lpstr>
      <vt:lpstr>Office Theme</vt:lpstr>
      <vt:lpstr>3rd SG13 Regional Workshop for Africa on “ITU-T Standardization Challenges for Developing Countries Working for a Connected Africa”  (Livingstone, Zambia, 23-24 February 2015)</vt:lpstr>
      <vt:lpstr>Situational Analysis </vt:lpstr>
      <vt:lpstr>Challenges</vt:lpstr>
      <vt:lpstr>Opportunities</vt:lpstr>
      <vt:lpstr>ICT Standards Policy 2011</vt:lpstr>
      <vt:lpstr>ICT Standards Policy 2011</vt:lpstr>
      <vt:lpstr>Institutional Framework</vt:lpstr>
      <vt:lpstr>Implementation Plan of Zambia Standards</vt:lpstr>
      <vt:lpstr>Standards Developed</vt:lpstr>
      <vt:lpstr>TC5 and Cloud Computing</vt:lpstr>
      <vt:lpstr>Cloud Computing Forum</vt:lpstr>
      <vt:lpstr>Cloud Services in Zambia</vt:lpstr>
      <vt:lpstr>MTN Cloud Ecosystem</vt:lpstr>
      <vt:lpstr>CES Cloud Service Range</vt:lpstr>
      <vt:lpstr>NetOne Cloud Service Portfolio</vt:lpstr>
      <vt:lpstr>NetOne Cloud Service Portfolio</vt:lpstr>
      <vt:lpstr>NetOne Cloud Service Portfolio</vt:lpstr>
      <vt:lpstr>Stakeholder Concerns</vt:lpstr>
      <vt:lpstr>Security and Privacy</vt:lpstr>
      <vt:lpstr>Connectivity</vt:lpstr>
      <vt:lpstr>Certification</vt:lpstr>
      <vt:lpstr>Data Storage</vt:lpstr>
      <vt:lpstr>Forum Recommendations</vt:lpstr>
      <vt:lpstr>In Conclusion….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Gaspari</dc:creator>
  <cp:lastModifiedBy>Kurakova, Tatiana</cp:lastModifiedBy>
  <cp:revision>123</cp:revision>
  <cp:lastPrinted>2015-01-19T16:17:40Z</cp:lastPrinted>
  <dcterms:created xsi:type="dcterms:W3CDTF">2014-09-01T15:38:30Z</dcterms:created>
  <dcterms:modified xsi:type="dcterms:W3CDTF">2015-02-19T14:20:21Z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0x010100DA79C601628F274DB024714CA5F9B57C</vt:lpwstr>
  </property>
</Properties>
</file>