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111" r:id="rId4"/>
  </p:sldMasterIdLst>
  <p:notesMasterIdLst>
    <p:notesMasterId r:id="rId52"/>
  </p:notesMasterIdLst>
  <p:handoutMasterIdLst>
    <p:handoutMasterId r:id="rId53"/>
  </p:handoutMasterIdLst>
  <p:sldIdLst>
    <p:sldId id="695" r:id="rId5"/>
    <p:sldId id="703" r:id="rId6"/>
    <p:sldId id="760" r:id="rId7"/>
    <p:sldId id="761" r:id="rId8"/>
    <p:sldId id="762" r:id="rId9"/>
    <p:sldId id="763" r:id="rId10"/>
    <p:sldId id="699" r:id="rId11"/>
    <p:sldId id="712" r:id="rId12"/>
    <p:sldId id="713" r:id="rId13"/>
    <p:sldId id="714" r:id="rId14"/>
    <p:sldId id="715" r:id="rId15"/>
    <p:sldId id="716" r:id="rId16"/>
    <p:sldId id="718" r:id="rId17"/>
    <p:sldId id="717" r:id="rId18"/>
    <p:sldId id="719" r:id="rId19"/>
    <p:sldId id="779" r:id="rId20"/>
    <p:sldId id="780" r:id="rId21"/>
    <p:sldId id="764" r:id="rId22"/>
    <p:sldId id="765" r:id="rId23"/>
    <p:sldId id="766" r:id="rId24"/>
    <p:sldId id="767" r:id="rId25"/>
    <p:sldId id="768" r:id="rId26"/>
    <p:sldId id="771" r:id="rId27"/>
    <p:sldId id="773" r:id="rId28"/>
    <p:sldId id="733" r:id="rId29"/>
    <p:sldId id="737" r:id="rId30"/>
    <p:sldId id="739" r:id="rId31"/>
    <p:sldId id="740" r:id="rId32"/>
    <p:sldId id="781" r:id="rId33"/>
    <p:sldId id="782" r:id="rId34"/>
    <p:sldId id="744" r:id="rId35"/>
    <p:sldId id="778" r:id="rId36"/>
    <p:sldId id="700" r:id="rId37"/>
    <p:sldId id="745" r:id="rId38"/>
    <p:sldId id="746" r:id="rId39"/>
    <p:sldId id="747" r:id="rId40"/>
    <p:sldId id="748" r:id="rId41"/>
    <p:sldId id="749" r:id="rId42"/>
    <p:sldId id="750" r:id="rId43"/>
    <p:sldId id="751" r:id="rId44"/>
    <p:sldId id="783" r:id="rId45"/>
    <p:sldId id="784" r:id="rId46"/>
    <p:sldId id="752" r:id="rId47"/>
    <p:sldId id="753" r:id="rId48"/>
    <p:sldId id="754" r:id="rId49"/>
    <p:sldId id="755" r:id="rId50"/>
    <p:sldId id="698" r:id="rId51"/>
  </p:sldIdLst>
  <p:sldSz cx="9144000" cy="6858000" type="screen4x3"/>
  <p:notesSz cx="6669088" cy="9928225"/>
  <p:defaultTextStyle>
    <a:defPPr>
      <a:defRPr lang="en-US"/>
    </a:defPPr>
    <a:lvl1pPr algn="l" rtl="0" eaLnBrk="0" fontAlgn="base" hangingPunct="0">
      <a:spcBef>
        <a:spcPct val="0"/>
      </a:spcBef>
      <a:spcAft>
        <a:spcPct val="0"/>
      </a:spcAft>
      <a:defRPr sz="32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32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32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Verdana" pitchFamily="34" charset="0"/>
        <a:ea typeface="+mn-ea"/>
        <a:cs typeface="+mn-cs"/>
      </a:defRPr>
    </a:lvl5pPr>
    <a:lvl6pPr marL="2286000" algn="l" defTabSz="914400" rtl="0" eaLnBrk="1" latinLnBrk="0" hangingPunct="1">
      <a:defRPr sz="3200" kern="1200">
        <a:solidFill>
          <a:schemeClr val="tx1"/>
        </a:solidFill>
        <a:latin typeface="Verdana" pitchFamily="34" charset="0"/>
        <a:ea typeface="+mn-ea"/>
        <a:cs typeface="+mn-cs"/>
      </a:defRPr>
    </a:lvl6pPr>
    <a:lvl7pPr marL="2743200" algn="l" defTabSz="914400" rtl="0" eaLnBrk="1" latinLnBrk="0" hangingPunct="1">
      <a:defRPr sz="3200" kern="1200">
        <a:solidFill>
          <a:schemeClr val="tx1"/>
        </a:solidFill>
        <a:latin typeface="Verdana" pitchFamily="34" charset="0"/>
        <a:ea typeface="+mn-ea"/>
        <a:cs typeface="+mn-cs"/>
      </a:defRPr>
    </a:lvl7pPr>
    <a:lvl8pPr marL="3200400" algn="l" defTabSz="914400" rtl="0" eaLnBrk="1" latinLnBrk="0" hangingPunct="1">
      <a:defRPr sz="3200" kern="1200">
        <a:solidFill>
          <a:schemeClr val="tx1"/>
        </a:solidFill>
        <a:latin typeface="Verdana" pitchFamily="34" charset="0"/>
        <a:ea typeface="+mn-ea"/>
        <a:cs typeface="+mn-cs"/>
      </a:defRPr>
    </a:lvl8pPr>
    <a:lvl9pPr marL="3657600" algn="l" defTabSz="914400" rtl="0" eaLnBrk="1" latinLnBrk="0" hangingPunct="1">
      <a:defRPr sz="32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EBFF"/>
    <a:srgbClr val="AFDFFF"/>
    <a:srgbClr val="FFFFAF"/>
    <a:srgbClr val="FFFFA3"/>
    <a:srgbClr val="FFFF99"/>
    <a:srgbClr val="008000"/>
    <a:srgbClr val="800080"/>
    <a:srgbClr val="0066FF"/>
    <a:srgbClr val="E7E7FD"/>
    <a:srgbClr val="E5F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1115" autoAdjust="0"/>
    <p:restoredTop sz="99164" autoAdjust="0"/>
  </p:normalViewPr>
  <p:slideViewPr>
    <p:cSldViewPr>
      <p:cViewPr>
        <p:scale>
          <a:sx n="90" d="100"/>
          <a:sy n="90" d="100"/>
        </p:scale>
        <p:origin x="-1266" y="144"/>
      </p:cViewPr>
      <p:guideLst>
        <p:guide orient="horz" pos="2160"/>
        <p:guide pos="2880"/>
      </p:guideLst>
    </p:cSldViewPr>
  </p:slideViewPr>
  <p:outlineViewPr>
    <p:cViewPr>
      <p:scale>
        <a:sx n="33" d="100"/>
        <a:sy n="33" d="100"/>
      </p:scale>
      <p:origin x="0" y="972"/>
    </p:cViewPr>
  </p:outlineViewPr>
  <p:notesTextViewPr>
    <p:cViewPr>
      <p:scale>
        <a:sx n="100" d="100"/>
        <a:sy n="100" d="100"/>
      </p:scale>
      <p:origin x="0" y="0"/>
    </p:cViewPr>
  </p:notesTextViewPr>
  <p:sorterViewPr>
    <p:cViewPr>
      <p:scale>
        <a:sx n="66" d="100"/>
        <a:sy n="66" d="100"/>
      </p:scale>
      <p:origin x="0" y="936"/>
    </p:cViewPr>
  </p:sorterViewPr>
  <p:notesViewPr>
    <p:cSldViewPr>
      <p:cViewPr>
        <p:scale>
          <a:sx n="50" d="100"/>
          <a:sy n="50" d="100"/>
        </p:scale>
        <p:origin x="-2916" y="-48"/>
      </p:cViewPr>
      <p:guideLst>
        <p:guide orient="horz" pos="3128"/>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p>
        </p:txBody>
      </p:sp>
      <p:sp>
        <p:nvSpPr>
          <p:cNvPr id="28675" name="Rectangle 3"/>
          <p:cNvSpPr>
            <a:spLocks noGrp="1" noChangeArrowheads="1"/>
          </p:cNvSpPr>
          <p:nvPr>
            <p:ph type="dt" sz="quarter" idx="1"/>
          </p:nvPr>
        </p:nvSpPr>
        <p:spPr bwMode="auto">
          <a:xfrm>
            <a:off x="377825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a:p>
        </p:txBody>
      </p:sp>
      <p:sp>
        <p:nvSpPr>
          <p:cNvPr id="28676" name="Rectangle 4"/>
          <p:cNvSpPr>
            <a:spLocks noGrp="1" noChangeArrowheads="1"/>
          </p:cNvSpPr>
          <p:nvPr>
            <p:ph type="ftr" sz="quarter" idx="2"/>
          </p:nvPr>
        </p:nvSpPr>
        <p:spPr bwMode="auto">
          <a:xfrm>
            <a:off x="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p>
        </p:txBody>
      </p:sp>
      <p:sp>
        <p:nvSpPr>
          <p:cNvPr id="28677" name="Rectangle 5"/>
          <p:cNvSpPr>
            <a:spLocks noGrp="1" noChangeArrowheads="1"/>
          </p:cNvSpPr>
          <p:nvPr>
            <p:ph type="sldNum" sz="quarter" idx="3"/>
          </p:nvPr>
        </p:nvSpPr>
        <p:spPr bwMode="auto">
          <a:xfrm>
            <a:off x="377825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D760B54F-653F-483E-96D4-127C69DA564F}" type="slidenum">
              <a:rPr lang="en-US"/>
              <a:pPr>
                <a:defRPr/>
              </a:pPr>
              <a:t>‹N°›</a:t>
            </a:fld>
            <a:endParaRPr lang="en-US"/>
          </a:p>
        </p:txBody>
      </p:sp>
    </p:spTree>
    <p:extLst>
      <p:ext uri="{BB962C8B-B14F-4D97-AF65-F5344CB8AC3E}">
        <p14:creationId xmlns:p14="http://schemas.microsoft.com/office/powerpoint/2010/main" val="287911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p>
        </p:txBody>
      </p:sp>
      <p:sp>
        <p:nvSpPr>
          <p:cNvPr id="48131" name="Rectangle 3"/>
          <p:cNvSpPr>
            <a:spLocks noGrp="1" noChangeArrowheads="1"/>
          </p:cNvSpPr>
          <p:nvPr>
            <p:ph type="dt" idx="1"/>
          </p:nvPr>
        </p:nvSpPr>
        <p:spPr bwMode="auto">
          <a:xfrm>
            <a:off x="377825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a:p>
        </p:txBody>
      </p:sp>
      <p:sp>
        <p:nvSpPr>
          <p:cNvPr id="15364"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889000" y="4714875"/>
            <a:ext cx="4891088" cy="4468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p>
        </p:txBody>
      </p:sp>
      <p:sp>
        <p:nvSpPr>
          <p:cNvPr id="48135" name="Rectangle 7"/>
          <p:cNvSpPr>
            <a:spLocks noGrp="1" noChangeArrowheads="1"/>
          </p:cNvSpPr>
          <p:nvPr>
            <p:ph type="sldNum" sz="quarter" idx="5"/>
          </p:nvPr>
        </p:nvSpPr>
        <p:spPr bwMode="auto">
          <a:xfrm>
            <a:off x="377825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D4BADC7-A87B-4EBE-A0DD-ABE5A68CB1AA}" type="slidenum">
              <a:rPr lang="en-US"/>
              <a:pPr>
                <a:defRPr/>
              </a:pPr>
              <a:t>‹N°›</a:t>
            </a:fld>
            <a:endParaRPr lang="en-US"/>
          </a:p>
        </p:txBody>
      </p:sp>
    </p:spTree>
    <p:extLst>
      <p:ext uri="{BB962C8B-B14F-4D97-AF65-F5344CB8AC3E}">
        <p14:creationId xmlns:p14="http://schemas.microsoft.com/office/powerpoint/2010/main" val="4825539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pPr/>
              <a:t>1</a:t>
            </a:fld>
            <a:endParaRPr lang="en-US"/>
          </a:p>
        </p:txBody>
      </p:sp>
    </p:spTree>
    <p:extLst>
      <p:ext uri="{BB962C8B-B14F-4D97-AF65-F5344CB8AC3E}">
        <p14:creationId xmlns:p14="http://schemas.microsoft.com/office/powerpoint/2010/main" val="1070079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26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27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28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pPr/>
              <a:t>29</a:t>
            </a:fld>
            <a:endParaRPr lang="en-US"/>
          </a:p>
        </p:txBody>
      </p:sp>
    </p:spTree>
    <p:extLst>
      <p:ext uri="{BB962C8B-B14F-4D97-AF65-F5344CB8AC3E}">
        <p14:creationId xmlns:p14="http://schemas.microsoft.com/office/powerpoint/2010/main" val="1070079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pPr/>
              <a:t>30</a:t>
            </a:fld>
            <a:endParaRPr lang="en-US"/>
          </a:p>
        </p:txBody>
      </p:sp>
    </p:spTree>
    <p:extLst>
      <p:ext uri="{BB962C8B-B14F-4D97-AF65-F5344CB8AC3E}">
        <p14:creationId xmlns:p14="http://schemas.microsoft.com/office/powerpoint/2010/main" val="1070079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31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32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34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pPr/>
              <a:t>2</a:t>
            </a:fld>
            <a:endParaRPr lang="en-US"/>
          </a:p>
        </p:txBody>
      </p:sp>
    </p:spTree>
    <p:extLst>
      <p:ext uri="{BB962C8B-B14F-4D97-AF65-F5344CB8AC3E}">
        <p14:creationId xmlns:p14="http://schemas.microsoft.com/office/powerpoint/2010/main" val="1070079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36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37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38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39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40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pPr/>
              <a:t>41</a:t>
            </a:fld>
            <a:endParaRPr lang="en-US"/>
          </a:p>
        </p:txBody>
      </p:sp>
    </p:spTree>
    <p:extLst>
      <p:ext uri="{BB962C8B-B14F-4D97-AF65-F5344CB8AC3E}">
        <p14:creationId xmlns:p14="http://schemas.microsoft.com/office/powerpoint/2010/main" val="1070079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pPr/>
              <a:t>42</a:t>
            </a:fld>
            <a:endParaRPr lang="en-US"/>
          </a:p>
        </p:txBody>
      </p:sp>
    </p:spTree>
    <p:extLst>
      <p:ext uri="{BB962C8B-B14F-4D97-AF65-F5344CB8AC3E}">
        <p14:creationId xmlns:p14="http://schemas.microsoft.com/office/powerpoint/2010/main" val="1070079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43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44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45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pPr/>
              <a:t>3</a:t>
            </a:fld>
            <a:endParaRPr lang="en-US"/>
          </a:p>
        </p:txBody>
      </p:sp>
    </p:spTree>
    <p:extLst>
      <p:ext uri="{BB962C8B-B14F-4D97-AF65-F5344CB8AC3E}">
        <p14:creationId xmlns:p14="http://schemas.microsoft.com/office/powerpoint/2010/main" val="10700791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46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pPr/>
              <a:t>47</a:t>
            </a:fld>
            <a:endParaRPr lang="en-US"/>
          </a:p>
        </p:txBody>
      </p:sp>
    </p:spTree>
    <p:extLst>
      <p:ext uri="{BB962C8B-B14F-4D97-AF65-F5344CB8AC3E}">
        <p14:creationId xmlns:p14="http://schemas.microsoft.com/office/powerpoint/2010/main" val="1070079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pPr/>
              <a:t>16</a:t>
            </a:fld>
            <a:endParaRPr lang="en-US"/>
          </a:p>
        </p:txBody>
      </p:sp>
    </p:spTree>
    <p:extLst>
      <p:ext uri="{BB962C8B-B14F-4D97-AF65-F5344CB8AC3E}">
        <p14:creationId xmlns:p14="http://schemas.microsoft.com/office/powerpoint/2010/main" val="1070079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pPr/>
              <a:t>17</a:t>
            </a:fld>
            <a:endParaRPr lang="en-US"/>
          </a:p>
        </p:txBody>
      </p:sp>
    </p:spTree>
    <p:extLst>
      <p:ext uri="{BB962C8B-B14F-4D97-AF65-F5344CB8AC3E}">
        <p14:creationId xmlns:p14="http://schemas.microsoft.com/office/powerpoint/2010/main" val="1070079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pPr/>
              <a:t>20</a:t>
            </a:fld>
            <a:endParaRPr lang="en-US"/>
          </a:p>
        </p:txBody>
      </p:sp>
    </p:spTree>
    <p:extLst>
      <p:ext uri="{BB962C8B-B14F-4D97-AF65-F5344CB8AC3E}">
        <p14:creationId xmlns:p14="http://schemas.microsoft.com/office/powerpoint/2010/main" val="1070079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pPr/>
              <a:t>21</a:t>
            </a:fld>
            <a:endParaRPr lang="en-US"/>
          </a:p>
        </p:txBody>
      </p:sp>
    </p:spTree>
    <p:extLst>
      <p:ext uri="{BB962C8B-B14F-4D97-AF65-F5344CB8AC3E}">
        <p14:creationId xmlns:p14="http://schemas.microsoft.com/office/powerpoint/2010/main" val="1070079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pPr/>
              <a:t>22</a:t>
            </a:fld>
            <a:endParaRPr lang="en-US"/>
          </a:p>
        </p:txBody>
      </p:sp>
    </p:spTree>
    <p:extLst>
      <p:ext uri="{BB962C8B-B14F-4D97-AF65-F5344CB8AC3E}">
        <p14:creationId xmlns:p14="http://schemas.microsoft.com/office/powerpoint/2010/main" val="1070079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‹N°›</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hf hdr="0" ftr="0" dt="0"/>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1.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jpeg"/><Relationship Id="rId11" Type="http://schemas.openxmlformats.org/officeDocument/2006/relationships/image" Target="../media/image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4.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2.png"/><Relationship Id="rId7" Type="http://schemas.openxmlformats.org/officeDocument/2006/relationships/image" Target="../media/image2.png"/><Relationship Id="rId12" Type="http://schemas.openxmlformats.org/officeDocument/2006/relationships/image" Target="../media/image50.png"/><Relationship Id="rId17" Type="http://schemas.openxmlformats.org/officeDocument/2006/relationships/image" Target="../media/image55.png"/><Relationship Id="rId2" Type="http://schemas.openxmlformats.org/officeDocument/2006/relationships/notesSlide" Target="../notesSlides/notesSlide9.xml"/><Relationship Id="rId16"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49.png"/><Relationship Id="rId5" Type="http://schemas.openxmlformats.org/officeDocument/2006/relationships/image" Target="../media/image44.png"/><Relationship Id="rId15" Type="http://schemas.openxmlformats.org/officeDocument/2006/relationships/image" Target="../media/image53.jpeg"/><Relationship Id="rId10" Type="http://schemas.openxmlformats.org/officeDocument/2006/relationships/image" Target="../media/image48.png"/><Relationship Id="rId4" Type="http://schemas.openxmlformats.org/officeDocument/2006/relationships/image" Target="../media/image43.jpeg"/><Relationship Id="rId9" Type="http://schemas.openxmlformats.org/officeDocument/2006/relationships/image" Target="../media/image47.jpeg"/><Relationship Id="rId1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6.jpeg"/><Relationship Id="rId4" Type="http://schemas.openxmlformats.org/officeDocument/2006/relationships/hyperlink" Target="http://www.itu.int/md/T09-TSB-CIR-0261/en"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7.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8.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3.jpeg"/></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7.jpeg"/><Relationship Id="rId4" Type="http://schemas.openxmlformats.org/officeDocument/2006/relationships/image" Target="../media/image66.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9.png"/><Relationship Id="rId4" Type="http://schemas.openxmlformats.org/officeDocument/2006/relationships/image" Target="../media/image68.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0.png"/></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2.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5.png"/><Relationship Id="rId4" Type="http://schemas.openxmlformats.org/officeDocument/2006/relationships/image" Target="../media/image74.jpeg"/></Relationships>
</file>

<file path=ppt/slides/_rels/slide3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4.jpeg"/></Relationships>
</file>

<file path=ppt/slides/_rels/slide4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2.png"/><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3" name="Title 1"/>
          <p:cNvSpPr txBox="1">
            <a:spLocks/>
          </p:cNvSpPr>
          <p:nvPr/>
        </p:nvSpPr>
        <p:spPr>
          <a:xfrm>
            <a:off x="457200" y="4910596"/>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tx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4" name="Title 3"/>
          <p:cNvSpPr>
            <a:spLocks noGrp="1"/>
          </p:cNvSpPr>
          <p:nvPr>
            <p:ph type="title"/>
          </p:nvPr>
        </p:nvSpPr>
        <p:spPr>
          <a:xfrm>
            <a:off x="457200" y="485522"/>
            <a:ext cx="8229600" cy="1828800"/>
          </a:xfrm>
        </p:spPr>
        <p:txBody>
          <a:bodyPr>
            <a:noAutofit/>
          </a:bodyPr>
          <a:lstStyle/>
          <a:p>
            <a:r>
              <a:rPr lang="en-US" sz="2800" dirty="0" smtClean="0"/>
              <a:t>3</a:t>
            </a:r>
            <a:r>
              <a:rPr lang="en-US" sz="2800" baseline="30000" dirty="0" smtClean="0"/>
              <a:t>rd</a:t>
            </a:r>
            <a:r>
              <a:rPr lang="en-US" sz="2800" dirty="0" smtClean="0"/>
              <a:t> SG13 Regional Workshop for Africa on “ITU-T Standardization Challenges for Developing Countries Working for a Connected Africa” </a:t>
            </a:r>
            <a:br>
              <a:rPr lang="en-US" sz="2800" dirty="0" smtClean="0"/>
            </a:br>
            <a:r>
              <a:rPr lang="en-US" sz="2400" dirty="0" smtClean="0"/>
              <a:t>(Livingstone, Zambia, 23-24 February 2015)</a:t>
            </a:r>
            <a:endParaRPr lang="en-US" sz="2400" dirty="0"/>
          </a:p>
        </p:txBody>
      </p:sp>
      <p:sp>
        <p:nvSpPr>
          <p:cNvPr id="9" name="Content Placeholder 8"/>
          <p:cNvSpPr>
            <a:spLocks noGrp="1"/>
          </p:cNvSpPr>
          <p:nvPr>
            <p:ph idx="1"/>
          </p:nvPr>
        </p:nvSpPr>
        <p:spPr>
          <a:xfrm>
            <a:off x="457200" y="2451886"/>
            <a:ext cx="8229600" cy="3202433"/>
          </a:xfrm>
        </p:spPr>
        <p:txBody>
          <a:bodyPr>
            <a:normAutofit fontScale="25000" lnSpcReduction="20000"/>
          </a:bodyPr>
          <a:lstStyle/>
          <a:p>
            <a:pPr marL="0" indent="0" algn="ctr">
              <a:buNone/>
            </a:pPr>
            <a:r>
              <a:rPr lang="en-US" sz="16000" b="1" dirty="0" smtClean="0"/>
              <a:t/>
            </a:r>
            <a:br>
              <a:rPr lang="en-US" sz="16000" b="1" dirty="0" smtClean="0"/>
            </a:br>
            <a:r>
              <a:rPr lang="en-US" sz="12800" b="1" dirty="0" smtClean="0"/>
              <a:t>Why do African Countries need Standardization? </a:t>
            </a:r>
            <a:br>
              <a:rPr lang="en-US" sz="12800" b="1" dirty="0" smtClean="0"/>
            </a:br>
            <a:r>
              <a:rPr lang="en-US" sz="12800" b="1" dirty="0" smtClean="0"/>
              <a:t>Example of Cloud Computing Standardization</a:t>
            </a:r>
          </a:p>
          <a:p>
            <a:pPr marL="0" indent="0" algn="ctr">
              <a:buNone/>
            </a:pPr>
            <a:endParaRPr lang="en-US" sz="16000" b="1" dirty="0"/>
          </a:p>
          <a:p>
            <a:pPr marL="0" indent="0" algn="ctr">
              <a:buNone/>
            </a:pPr>
            <a:r>
              <a:rPr lang="en-US" sz="11200" b="1" dirty="0" smtClean="0"/>
              <a:t>Dr. Rim Belhassine-Cherif</a:t>
            </a:r>
          </a:p>
          <a:p>
            <a:pPr marL="0" indent="0" algn="ctr">
              <a:buNone/>
            </a:pPr>
            <a:r>
              <a:rPr lang="en-US" sz="8000" b="1" dirty="0" smtClean="0"/>
              <a:t>Products and Services Executive Director, Tunisie Telecom</a:t>
            </a:r>
          </a:p>
          <a:p>
            <a:pPr marL="0" indent="0" algn="ctr">
              <a:buNone/>
            </a:pPr>
            <a:r>
              <a:rPr lang="en-US" sz="8000" b="1" dirty="0" smtClean="0"/>
              <a:t>SG13 Vice-chair, SG13 RG-AFR Vice-chair, FG Innovation Vice-chair</a:t>
            </a:r>
          </a:p>
          <a:p>
            <a:pPr marL="0" indent="0" algn="ctr">
              <a:buNone/>
            </a:pPr>
            <a:endParaRPr lang="en-US" sz="16000" b="1" i="1" dirty="0"/>
          </a:p>
          <a:p>
            <a:pPr marL="0" indent="0" algn="ctr">
              <a:buNone/>
            </a:pPr>
            <a:r>
              <a:rPr lang="en-US" sz="16000" b="1" i="1" dirty="0" smtClean="0"/>
              <a:t/>
            </a:r>
            <a:br>
              <a:rPr lang="en-US" sz="16000" b="1" i="1" dirty="0" smtClean="0"/>
            </a:br>
            <a:r>
              <a:rPr lang="en-US" sz="2000" b="1" i="1" dirty="0" smtClean="0"/>
              <a:t/>
            </a:r>
            <a:br>
              <a:rPr lang="en-US" sz="2000" b="1" i="1" dirty="0" smtClean="0"/>
            </a:br>
            <a:r>
              <a:rPr lang="en-US" sz="2000" b="1" i="1" dirty="0" smtClean="0"/>
              <a:t/>
            </a:r>
            <a:br>
              <a:rPr lang="en-US" sz="2000" b="1" i="1" dirty="0" smtClean="0"/>
            </a:br>
            <a:r>
              <a:rPr lang="en-US" b="1" i="1" dirty="0" smtClean="0"/>
              <a:t> </a:t>
            </a:r>
            <a:r>
              <a:rPr lang="en-US" dirty="0">
                <a:latin typeface="Calibri" panose="020F0502020204030204" pitchFamily="34" charset="0"/>
                <a:cs typeface="Arial" panose="020B0604020202020204" pitchFamily="34" charset="0"/>
              </a:rPr>
              <a:t/>
            </a:r>
            <a:br>
              <a:rPr lang="en-US" dirty="0">
                <a:latin typeface="Calibri" panose="020F0502020204030204" pitchFamily="34" charset="0"/>
                <a:cs typeface="Arial" panose="020B0604020202020204" pitchFamily="34" charset="0"/>
              </a:rPr>
            </a:br>
            <a:r>
              <a:rPr lang="en-US" dirty="0" smtClean="0">
                <a:latin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6" name="Espace réservé du numéro de diapositive 5"/>
          <p:cNvSpPr>
            <a:spLocks noGrp="1"/>
          </p:cNvSpPr>
          <p:nvPr>
            <p:ph type="sldNum" sz="quarter" idx="12"/>
          </p:nvPr>
        </p:nvSpPr>
        <p:spPr/>
        <p:txBody>
          <a:bodyPr/>
          <a:lstStyle/>
          <a:p>
            <a:fld id="{283C63E4-F9BE-C24A-B4FF-309EB18BA564}" type="slidenum">
              <a:rPr lang="en-US" smtClean="0"/>
              <a:pPr/>
              <a:t>1</a:t>
            </a:fld>
            <a:endParaRPr lang="en-US"/>
          </a:p>
        </p:txBody>
      </p:sp>
    </p:spTree>
    <p:extLst>
      <p:ext uri="{BB962C8B-B14F-4D97-AF65-F5344CB8AC3E}">
        <p14:creationId xmlns:p14="http://schemas.microsoft.com/office/powerpoint/2010/main" val="141414344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GB" dirty="0" smtClean="0"/>
              <a:t>CC Opportunities</a:t>
            </a:r>
            <a:br>
              <a:rPr lang="en-GB" dirty="0" smtClean="0"/>
            </a:br>
            <a:r>
              <a:rPr lang="en-GB" sz="3100" b="0" i="1" dirty="0" smtClean="0"/>
              <a:t>For African Countries</a:t>
            </a:r>
            <a:endParaRPr lang="en-US"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3</a:t>
            </a: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10</a:t>
            </a:fld>
            <a:endParaRPr lang="en-US"/>
          </a:p>
        </p:txBody>
      </p:sp>
      <p:pic>
        <p:nvPicPr>
          <p:cNvPr id="15" name="Picture 1"/>
          <p:cNvPicPr>
            <a:picLocks noChangeAspect="1" noChangeArrowheads="1"/>
          </p:cNvPicPr>
          <p:nvPr/>
        </p:nvPicPr>
        <p:blipFill>
          <a:blip r:embed="rId2"/>
          <a:srcRect/>
          <a:stretch>
            <a:fillRect/>
          </a:stretch>
        </p:blipFill>
        <p:spPr bwMode="auto">
          <a:xfrm>
            <a:off x="5572132" y="2845590"/>
            <a:ext cx="3286148" cy="3012302"/>
          </a:xfrm>
          <a:prstGeom prst="rect">
            <a:avLst/>
          </a:prstGeom>
          <a:noFill/>
          <a:ln w="9525">
            <a:noFill/>
            <a:miter lim="800000"/>
            <a:headEnd/>
            <a:tailEnd/>
          </a:ln>
          <a:effectLst/>
        </p:spPr>
      </p:pic>
      <p:grpSp>
        <p:nvGrpSpPr>
          <p:cNvPr id="16" name="Grouper 1"/>
          <p:cNvGrpSpPr/>
          <p:nvPr/>
        </p:nvGrpSpPr>
        <p:grpSpPr>
          <a:xfrm>
            <a:off x="214282" y="1714488"/>
            <a:ext cx="2357454" cy="1428760"/>
            <a:chOff x="-36512" y="1571612"/>
            <a:chExt cx="2571768" cy="1500198"/>
          </a:xfrm>
        </p:grpSpPr>
        <p:pic>
          <p:nvPicPr>
            <p:cNvPr id="19" name="Picture 5" descr="http://www.ilisys.com.au/uploads/images/ilisys-cloud-home-logo.jpg"/>
            <p:cNvPicPr>
              <a:picLocks noChangeAspect="1" noChangeArrowheads="1"/>
            </p:cNvPicPr>
            <p:nvPr/>
          </p:nvPicPr>
          <p:blipFill>
            <a:blip r:embed="rId3"/>
            <a:srcRect/>
            <a:stretch>
              <a:fillRect/>
            </a:stretch>
          </p:blipFill>
          <p:spPr bwMode="auto">
            <a:xfrm>
              <a:off x="285720" y="1571612"/>
              <a:ext cx="2071702" cy="1500198"/>
            </a:xfrm>
            <a:prstGeom prst="rect">
              <a:avLst/>
            </a:prstGeom>
            <a:noFill/>
          </p:spPr>
        </p:pic>
        <p:sp>
          <p:nvSpPr>
            <p:cNvPr id="20" name="ZoneTexte 19"/>
            <p:cNvSpPr txBox="1"/>
            <p:nvPr/>
          </p:nvSpPr>
          <p:spPr>
            <a:xfrm>
              <a:off x="-36512" y="2241935"/>
              <a:ext cx="2571768" cy="454825"/>
            </a:xfrm>
            <a:prstGeom prst="rect">
              <a:avLst/>
            </a:prstGeom>
            <a:noFill/>
          </p:spPr>
          <p:txBody>
            <a:bodyPr wrap="square" rtlCol="0">
              <a:spAutoFit/>
            </a:bodyPr>
            <a:lstStyle/>
            <a:p>
              <a:pPr algn="ctr"/>
              <a:r>
                <a:rPr lang="fr-FR" sz="1600" b="1" dirty="0" smtClean="0">
                  <a:solidFill>
                    <a:schemeClr val="bg1">
                      <a:lumMod val="50000"/>
                    </a:schemeClr>
                  </a:solidFill>
                </a:rPr>
                <a:t>New Jobs</a:t>
              </a:r>
            </a:p>
            <a:p>
              <a:pPr algn="ctr"/>
              <a:r>
                <a:rPr lang="fr-FR" sz="1600" b="1" dirty="0" smtClean="0">
                  <a:solidFill>
                    <a:schemeClr val="bg1">
                      <a:lumMod val="50000"/>
                    </a:schemeClr>
                  </a:solidFill>
                </a:rPr>
                <a:t> </a:t>
              </a:r>
              <a:r>
                <a:rPr lang="fr-FR" sz="1600" b="1" dirty="0" err="1" smtClean="0">
                  <a:solidFill>
                    <a:schemeClr val="bg1">
                      <a:lumMod val="50000"/>
                    </a:schemeClr>
                  </a:solidFill>
                </a:rPr>
                <a:t>Creation</a:t>
              </a:r>
              <a:endParaRPr lang="fr-FR" sz="1600" b="1" dirty="0">
                <a:solidFill>
                  <a:schemeClr val="bg1">
                    <a:lumMod val="50000"/>
                  </a:schemeClr>
                </a:solidFill>
              </a:endParaRPr>
            </a:p>
          </p:txBody>
        </p:sp>
      </p:grpSp>
      <p:sp>
        <p:nvSpPr>
          <p:cNvPr id="21" name="Espace réservé du contenu 8"/>
          <p:cNvSpPr>
            <a:spLocks noGrp="1"/>
          </p:cNvSpPr>
          <p:nvPr>
            <p:ph idx="1"/>
          </p:nvPr>
        </p:nvSpPr>
        <p:spPr>
          <a:xfrm>
            <a:off x="2500298" y="2071678"/>
            <a:ext cx="6357982" cy="857256"/>
          </a:xfrm>
          <a:noFill/>
        </p:spPr>
        <p:txBody>
          <a:bodyPr/>
          <a:lstStyle/>
          <a:p>
            <a:pPr marL="0" indent="0">
              <a:lnSpc>
                <a:spcPct val="120000"/>
              </a:lnSpc>
              <a:spcBef>
                <a:spcPts val="1200"/>
              </a:spcBef>
              <a:buNone/>
            </a:pPr>
            <a:r>
              <a:rPr lang="en-GB" sz="1800" b="1" dirty="0" smtClean="0">
                <a:solidFill>
                  <a:srgbClr val="C00000"/>
                </a:solidFill>
                <a:cs typeface="Cambria"/>
              </a:rPr>
              <a:t>13.8 M </a:t>
            </a:r>
            <a:r>
              <a:rPr lang="en-GB" sz="1800" dirty="0" smtClean="0">
                <a:cs typeface="Cambria"/>
              </a:rPr>
              <a:t>new jobs based on Cloud Computing will be created </a:t>
            </a:r>
            <a:r>
              <a:rPr lang="fr-FR" sz="1800" dirty="0" smtClean="0">
                <a:cs typeface="Cambria"/>
              </a:rPr>
              <a:t>by </a:t>
            </a:r>
            <a:r>
              <a:rPr lang="fr-FR" sz="1800" b="1" dirty="0" smtClean="0">
                <a:solidFill>
                  <a:srgbClr val="C00000"/>
                </a:solidFill>
                <a:cs typeface="Cambria"/>
              </a:rPr>
              <a:t>2015</a:t>
            </a:r>
            <a:r>
              <a:rPr lang="fr-FR" sz="1800" b="1" dirty="0" smtClean="0">
                <a:solidFill>
                  <a:srgbClr val="000099"/>
                </a:solidFill>
                <a:cs typeface="Cambria"/>
              </a:rPr>
              <a:t> </a:t>
            </a:r>
            <a:r>
              <a:rPr lang="fr-FR" sz="1800" b="1" i="1" dirty="0" smtClean="0">
                <a:solidFill>
                  <a:schemeClr val="tx2"/>
                </a:solidFill>
                <a:cs typeface="Cambria"/>
              </a:rPr>
              <a:t>[IDC, 2012]</a:t>
            </a:r>
          </a:p>
        </p:txBody>
      </p:sp>
      <p:sp>
        <p:nvSpPr>
          <p:cNvPr id="22" name="Rectangle 21"/>
          <p:cNvSpPr/>
          <p:nvPr/>
        </p:nvSpPr>
        <p:spPr>
          <a:xfrm>
            <a:off x="428596" y="3210506"/>
            <a:ext cx="5214974" cy="1575816"/>
          </a:xfrm>
          <a:prstGeom prst="rect">
            <a:avLst/>
          </a:prstGeom>
        </p:spPr>
        <p:txBody>
          <a:bodyPr wrap="square">
            <a:spAutoFit/>
          </a:bodyPr>
          <a:lstStyle/>
          <a:p>
            <a:pPr marL="185738" lvl="0" indent="-185738">
              <a:lnSpc>
                <a:spcPct val="120000"/>
              </a:lnSpc>
              <a:spcBef>
                <a:spcPts val="1200"/>
              </a:spcBef>
              <a:buSzPct val="75000"/>
              <a:buBlip>
                <a:blip r:embed="rId4"/>
              </a:buBlip>
            </a:pPr>
            <a:r>
              <a:rPr lang="fr-FR" sz="1800" kern="0" dirty="0" smtClean="0">
                <a:solidFill>
                  <a:schemeClr val="tx2">
                    <a:lumMod val="60000"/>
                    <a:lumOff val="40000"/>
                  </a:schemeClr>
                </a:solidFill>
                <a:latin typeface="+mn-lt"/>
                <a:cs typeface="Cambria"/>
              </a:rPr>
              <a:t>The </a:t>
            </a:r>
            <a:r>
              <a:rPr lang="en-GB" sz="1800" kern="0" dirty="0" smtClean="0">
                <a:solidFill>
                  <a:schemeClr val="tx2">
                    <a:lumMod val="60000"/>
                    <a:lumOff val="40000"/>
                  </a:schemeClr>
                </a:solidFill>
                <a:latin typeface="+mn-lt"/>
                <a:cs typeface="Cambria"/>
              </a:rPr>
              <a:t>share of South Africa will be around </a:t>
            </a:r>
            <a:r>
              <a:rPr lang="fr-FR" sz="1800" b="1" kern="0" dirty="0" smtClean="0">
                <a:solidFill>
                  <a:schemeClr val="tx2">
                    <a:lumMod val="60000"/>
                    <a:lumOff val="40000"/>
                  </a:schemeClr>
                </a:solidFill>
                <a:latin typeface="+mn-lt"/>
                <a:cs typeface="Cambria"/>
              </a:rPr>
              <a:t>145K </a:t>
            </a:r>
            <a:r>
              <a:rPr lang="fr-FR" sz="1800" kern="0" dirty="0" smtClean="0">
                <a:solidFill>
                  <a:schemeClr val="tx2">
                    <a:lumMod val="60000"/>
                    <a:lumOff val="40000"/>
                  </a:schemeClr>
                </a:solidFill>
                <a:latin typeface="+mn-lt"/>
                <a:cs typeface="Cambria"/>
              </a:rPr>
              <a:t>new jobs by </a:t>
            </a:r>
            <a:r>
              <a:rPr lang="en-US" sz="1800" b="1" kern="0" dirty="0" smtClean="0">
                <a:solidFill>
                  <a:srgbClr val="C00000"/>
                </a:solidFill>
                <a:latin typeface="+mn-lt"/>
                <a:cs typeface="Cambria"/>
              </a:rPr>
              <a:t>2015</a:t>
            </a:r>
            <a:r>
              <a:rPr lang="en-US" sz="1800" b="1" kern="0" dirty="0" smtClean="0">
                <a:solidFill>
                  <a:srgbClr val="000099"/>
                </a:solidFill>
                <a:latin typeface="+mn-lt"/>
                <a:cs typeface="Cambria"/>
              </a:rPr>
              <a:t> </a:t>
            </a:r>
            <a:r>
              <a:rPr lang="en-US" sz="1800" kern="0" dirty="0" smtClean="0">
                <a:solidFill>
                  <a:schemeClr val="tx2">
                    <a:lumMod val="60000"/>
                    <a:lumOff val="40000"/>
                  </a:schemeClr>
                </a:solidFill>
                <a:latin typeface="+mn-lt"/>
                <a:cs typeface="Cambria"/>
              </a:rPr>
              <a:t>(will double </a:t>
            </a:r>
            <a:r>
              <a:rPr lang="en-US" sz="1800" b="1" kern="0" dirty="0" smtClean="0">
                <a:solidFill>
                  <a:srgbClr val="C00000"/>
                </a:solidFill>
                <a:latin typeface="+mn-lt"/>
                <a:cs typeface="Cambria"/>
              </a:rPr>
              <a:t>7</a:t>
            </a:r>
            <a:r>
              <a:rPr lang="en-US" sz="1800" kern="0" dirty="0" smtClean="0">
                <a:solidFill>
                  <a:srgbClr val="000099"/>
                </a:solidFill>
                <a:latin typeface="+mn-lt"/>
                <a:cs typeface="Cambria"/>
              </a:rPr>
              <a:t> </a:t>
            </a:r>
            <a:r>
              <a:rPr lang="en-US" sz="1800" kern="0" dirty="0" smtClean="0">
                <a:solidFill>
                  <a:schemeClr val="tx2">
                    <a:lumMod val="60000"/>
                    <a:lumOff val="40000"/>
                  </a:schemeClr>
                </a:solidFill>
                <a:latin typeface="+mn-lt"/>
                <a:cs typeface="Cambria"/>
              </a:rPr>
              <a:t>times % </a:t>
            </a:r>
            <a:r>
              <a:rPr lang="en-US" sz="1800" b="1" kern="0" dirty="0" smtClean="0">
                <a:solidFill>
                  <a:srgbClr val="C00000"/>
                </a:solidFill>
                <a:latin typeface="+mn-lt"/>
                <a:cs typeface="Cambria"/>
              </a:rPr>
              <a:t>2012</a:t>
            </a:r>
            <a:r>
              <a:rPr lang="en-US" sz="1800" kern="0" dirty="0" smtClean="0">
                <a:solidFill>
                  <a:srgbClr val="000099"/>
                </a:solidFill>
                <a:latin typeface="+mn-lt"/>
                <a:cs typeface="Cambria"/>
              </a:rPr>
              <a:t>)</a:t>
            </a:r>
            <a:endParaRPr lang="en-US" sz="1800" b="1" kern="0" dirty="0" smtClean="0">
              <a:solidFill>
                <a:srgbClr val="C00000"/>
              </a:solidFill>
              <a:latin typeface="+mn-lt"/>
              <a:cs typeface="Cambria"/>
            </a:endParaRPr>
          </a:p>
          <a:p>
            <a:pPr marL="185738" lvl="0" indent="-185738">
              <a:lnSpc>
                <a:spcPct val="120000"/>
              </a:lnSpc>
              <a:spcBef>
                <a:spcPts val="1200"/>
              </a:spcBef>
              <a:buSzPct val="75000"/>
              <a:buBlip>
                <a:blip r:embed="rId4"/>
              </a:buBlip>
            </a:pPr>
            <a:r>
              <a:rPr lang="en-US" sz="1800" kern="0" dirty="0" smtClean="0">
                <a:solidFill>
                  <a:schemeClr val="tx2">
                    <a:lumMod val="60000"/>
                    <a:lumOff val="40000"/>
                  </a:schemeClr>
                </a:solidFill>
                <a:latin typeface="+mn-lt"/>
                <a:cs typeface="Cambria"/>
              </a:rPr>
              <a:t>The share of Egypt will be around</a:t>
            </a:r>
            <a:r>
              <a:rPr lang="en-US" sz="1800" kern="0" dirty="0" smtClean="0">
                <a:solidFill>
                  <a:schemeClr val="bg2"/>
                </a:solidFill>
                <a:latin typeface="+mn-lt"/>
                <a:cs typeface="Cambria"/>
              </a:rPr>
              <a:t> </a:t>
            </a:r>
            <a:r>
              <a:rPr lang="en-US" sz="1800" b="1" kern="0" dirty="0" smtClean="0">
                <a:solidFill>
                  <a:srgbClr val="C00000"/>
                </a:solidFill>
                <a:latin typeface="+mn-lt"/>
                <a:cs typeface="Cambria"/>
              </a:rPr>
              <a:t>112K </a:t>
            </a:r>
            <a:r>
              <a:rPr lang="fr-FR" sz="1800" kern="0" dirty="0" smtClean="0">
                <a:solidFill>
                  <a:schemeClr val="tx2">
                    <a:lumMod val="60000"/>
                    <a:lumOff val="40000"/>
                  </a:schemeClr>
                </a:solidFill>
                <a:latin typeface="+mn-lt"/>
                <a:cs typeface="Cambria"/>
              </a:rPr>
              <a:t>new jobs by </a:t>
            </a:r>
            <a:r>
              <a:rPr lang="en-US" sz="1800" b="1" kern="0" dirty="0" smtClean="0">
                <a:solidFill>
                  <a:srgbClr val="C00000"/>
                </a:solidFill>
                <a:latin typeface="+mn-lt"/>
                <a:cs typeface="Cambria"/>
              </a:rPr>
              <a:t>2015</a:t>
            </a:r>
            <a:r>
              <a:rPr lang="en-US" sz="1800" b="1" kern="0" dirty="0" smtClean="0">
                <a:solidFill>
                  <a:srgbClr val="000099"/>
                </a:solidFill>
                <a:latin typeface="+mn-lt"/>
                <a:cs typeface="Cambria"/>
              </a:rPr>
              <a:t> </a:t>
            </a:r>
            <a:endParaRPr lang="en-US" sz="1800" b="1" kern="0" dirty="0" smtClean="0">
              <a:solidFill>
                <a:srgbClr val="C00000"/>
              </a:solidFill>
              <a:latin typeface="+mn-lt"/>
              <a:cs typeface="Cambria"/>
            </a:endParaRPr>
          </a:p>
        </p:txBody>
      </p:sp>
      <p:pic>
        <p:nvPicPr>
          <p:cNvPr id="23" name="Picture 2" descr="Résultat de recherche d'images pour &quot;new job&quot;"/>
          <p:cNvPicPr>
            <a:picLocks noChangeAspect="1" noChangeArrowheads="1"/>
          </p:cNvPicPr>
          <p:nvPr/>
        </p:nvPicPr>
        <p:blipFill>
          <a:blip r:embed="rId5"/>
          <a:srcRect/>
          <a:stretch>
            <a:fillRect/>
          </a:stretch>
        </p:blipFill>
        <p:spPr bwMode="auto">
          <a:xfrm>
            <a:off x="1857356" y="4500570"/>
            <a:ext cx="2357454" cy="1357322"/>
          </a:xfrm>
          <a:prstGeom prst="rect">
            <a:avLst/>
          </a:prstGeom>
          <a:noFill/>
        </p:spPr>
      </p:pic>
      <p:pic>
        <p:nvPicPr>
          <p:cNvPr id="17" name="Picture 2"/>
          <p:cNvPicPr>
            <a:picLocks noChangeAspect="1" noChangeArrowheads="1"/>
          </p:cNvPicPr>
          <p:nvPr/>
        </p:nvPicPr>
        <p:blipFill>
          <a:blip r:embed="rId6"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val="4230579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GB" dirty="0" smtClean="0"/>
              <a:t>CC Opportunities</a:t>
            </a:r>
            <a:br>
              <a:rPr lang="en-GB" dirty="0" smtClean="0"/>
            </a:br>
            <a:r>
              <a:rPr lang="en-GB" sz="3100" b="0" i="1" dirty="0" smtClean="0"/>
              <a:t>For African Countries</a:t>
            </a:r>
            <a:endParaRPr lang="en-US"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4</a:t>
            </a: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11</a:t>
            </a:fld>
            <a:endParaRPr lang="en-US"/>
          </a:p>
        </p:txBody>
      </p:sp>
      <p:grpSp>
        <p:nvGrpSpPr>
          <p:cNvPr id="27" name="Grouper 1"/>
          <p:cNvGrpSpPr/>
          <p:nvPr/>
        </p:nvGrpSpPr>
        <p:grpSpPr>
          <a:xfrm>
            <a:off x="285720" y="1643050"/>
            <a:ext cx="2571768" cy="1285884"/>
            <a:chOff x="33598" y="1142984"/>
            <a:chExt cx="2571768" cy="1285884"/>
          </a:xfrm>
        </p:grpSpPr>
        <p:pic>
          <p:nvPicPr>
            <p:cNvPr id="28" name="Picture 5" descr="http://www.ilisys.com.au/uploads/images/ilisys-cloud-home-logo.jpg"/>
            <p:cNvPicPr>
              <a:picLocks noChangeAspect="1" noChangeArrowheads="1"/>
            </p:cNvPicPr>
            <p:nvPr/>
          </p:nvPicPr>
          <p:blipFill>
            <a:blip r:embed="rId2"/>
            <a:srcRect/>
            <a:stretch>
              <a:fillRect/>
            </a:stretch>
          </p:blipFill>
          <p:spPr bwMode="auto">
            <a:xfrm>
              <a:off x="285720" y="1142984"/>
              <a:ext cx="2071702" cy="1285884"/>
            </a:xfrm>
            <a:prstGeom prst="rect">
              <a:avLst/>
            </a:prstGeom>
            <a:noFill/>
          </p:spPr>
        </p:pic>
        <p:sp>
          <p:nvSpPr>
            <p:cNvPr id="29" name="ZoneTexte 28"/>
            <p:cNvSpPr txBox="1"/>
            <p:nvPr/>
          </p:nvSpPr>
          <p:spPr>
            <a:xfrm>
              <a:off x="33598" y="1643050"/>
              <a:ext cx="2571768" cy="523220"/>
            </a:xfrm>
            <a:prstGeom prst="rect">
              <a:avLst/>
            </a:prstGeom>
            <a:noFill/>
          </p:spPr>
          <p:txBody>
            <a:bodyPr wrap="square" rtlCol="0">
              <a:spAutoFit/>
            </a:bodyPr>
            <a:lstStyle/>
            <a:p>
              <a:pPr algn="ctr"/>
              <a:r>
                <a:rPr lang="fr-FR" sz="1400" b="1" dirty="0" smtClean="0">
                  <a:solidFill>
                    <a:schemeClr val="bg1">
                      <a:lumMod val="50000"/>
                    </a:schemeClr>
                  </a:solidFill>
                </a:rPr>
                <a:t>Mobile Cloud</a:t>
              </a:r>
            </a:p>
            <a:p>
              <a:pPr algn="ctr"/>
              <a:r>
                <a:rPr lang="en-GB" sz="1400" b="1" dirty="0" smtClean="0">
                  <a:solidFill>
                    <a:schemeClr val="bg1">
                      <a:lumMod val="50000"/>
                    </a:schemeClr>
                  </a:solidFill>
                </a:rPr>
                <a:t> Potential</a:t>
              </a:r>
              <a:endParaRPr lang="en-GB" sz="1400" b="1" dirty="0">
                <a:solidFill>
                  <a:schemeClr val="bg1">
                    <a:lumMod val="50000"/>
                  </a:schemeClr>
                </a:solidFill>
              </a:endParaRPr>
            </a:p>
          </p:txBody>
        </p:sp>
      </p:grpSp>
      <p:sp>
        <p:nvSpPr>
          <p:cNvPr id="30" name="Espace réservé du contenu 8"/>
          <p:cNvSpPr txBox="1">
            <a:spLocks/>
          </p:cNvSpPr>
          <p:nvPr/>
        </p:nvSpPr>
        <p:spPr bwMode="auto">
          <a:xfrm>
            <a:off x="2643174" y="1857364"/>
            <a:ext cx="6336704" cy="10001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Pct val="75000"/>
              <a:buFontTx/>
              <a:buNone/>
              <a:tabLst/>
              <a:defRPr/>
            </a:pPr>
            <a:r>
              <a:rPr lang="fr-FR" sz="1800" b="1" i="1" kern="0" dirty="0" smtClean="0">
                <a:solidFill>
                  <a:schemeClr val="tx2">
                    <a:lumMod val="60000"/>
                    <a:lumOff val="40000"/>
                  </a:schemeClr>
                </a:solidFill>
                <a:latin typeface="+mn-lt"/>
                <a:cs typeface="Cambria"/>
              </a:rPr>
              <a:t>Efficient </a:t>
            </a:r>
            <a:r>
              <a:rPr lang="en-GB" sz="1800" b="1" i="1" kern="0" dirty="0" smtClean="0">
                <a:solidFill>
                  <a:schemeClr val="tx2">
                    <a:lumMod val="60000"/>
                    <a:lumOff val="40000"/>
                  </a:schemeClr>
                </a:solidFill>
                <a:latin typeface="+mn-lt"/>
                <a:cs typeface="Cambria"/>
              </a:rPr>
              <a:t>tool for socio-economic development</a:t>
            </a:r>
            <a:endParaRPr kumimoji="0" lang="en-GB" sz="1800" b="1" i="1" u="none" strike="noStrike" kern="0" cap="none" spc="0" normalizeH="0" baseline="0" noProof="0" dirty="0" smtClean="0">
              <a:ln>
                <a:noFill/>
              </a:ln>
              <a:solidFill>
                <a:schemeClr val="tx2">
                  <a:lumMod val="60000"/>
                  <a:lumOff val="40000"/>
                </a:schemeClr>
              </a:solidFill>
              <a:effectLst/>
              <a:uLnTx/>
              <a:uFillTx/>
              <a:latin typeface="+mn-lt"/>
              <a:cs typeface="Cambria"/>
            </a:endParaRPr>
          </a:p>
          <a:p>
            <a:pPr marL="0" marR="0" lvl="0" indent="0" algn="l" defTabSz="914400" rtl="0" eaLnBrk="0" fontAlgn="base" latinLnBrk="0" hangingPunct="0">
              <a:lnSpc>
                <a:spcPct val="100000"/>
              </a:lnSpc>
              <a:spcBef>
                <a:spcPct val="20000"/>
              </a:spcBef>
              <a:spcAft>
                <a:spcPct val="0"/>
              </a:spcAft>
              <a:buClrTx/>
              <a:buSzPct val="75000"/>
              <a:buFontTx/>
              <a:buNone/>
              <a:tabLst/>
              <a:defRPr/>
            </a:pPr>
            <a:r>
              <a:rPr lang="en-GB" sz="1800" i="1" kern="0" dirty="0" smtClean="0">
                <a:solidFill>
                  <a:srgbClr val="C00000"/>
                </a:solidFill>
                <a:latin typeface="+mn-lt"/>
                <a:cs typeface="Cambria"/>
                <a:sym typeface="Wingdings" pitchFamily="2" charset="2"/>
              </a:rPr>
              <a:t> </a:t>
            </a:r>
            <a:r>
              <a:rPr lang="en-GB" sz="1800" i="1" kern="0" dirty="0" smtClean="0">
                <a:solidFill>
                  <a:schemeClr val="tx2">
                    <a:lumMod val="60000"/>
                    <a:lumOff val="40000"/>
                  </a:schemeClr>
                </a:solidFill>
                <a:latin typeface="+mn-lt"/>
                <a:cs typeface="Cambria"/>
                <a:sym typeface="Wingdings" pitchFamily="2" charset="2"/>
              </a:rPr>
              <a:t>Development of beneficial applications in the fields of health care, education</a:t>
            </a:r>
            <a:r>
              <a:rPr lang="fr-FR" sz="1800" i="1" kern="0" dirty="0" smtClean="0">
                <a:solidFill>
                  <a:schemeClr val="tx2">
                    <a:lumMod val="60000"/>
                    <a:lumOff val="40000"/>
                  </a:schemeClr>
                </a:solidFill>
                <a:latin typeface="+mn-lt"/>
                <a:cs typeface="Cambria"/>
                <a:sym typeface="Wingdings" pitchFamily="2" charset="2"/>
              </a:rPr>
              <a:t>, agriculture, etc.</a:t>
            </a:r>
            <a:endParaRPr kumimoji="0" lang="fr-FR" sz="1800" b="0" i="1" u="none" strike="noStrike" kern="0" cap="none" spc="0" normalizeH="0" baseline="0" noProof="0" dirty="0">
              <a:ln>
                <a:noFill/>
              </a:ln>
              <a:solidFill>
                <a:schemeClr val="tx2">
                  <a:lumMod val="60000"/>
                  <a:lumOff val="40000"/>
                </a:schemeClr>
              </a:solidFill>
              <a:effectLst/>
              <a:uLnTx/>
              <a:uFillTx/>
              <a:latin typeface="+mn-lt"/>
              <a:cs typeface="Cambria"/>
            </a:endParaRPr>
          </a:p>
        </p:txBody>
      </p:sp>
      <p:sp>
        <p:nvSpPr>
          <p:cNvPr id="31" name="Espace réservé du contenu 2"/>
          <p:cNvSpPr>
            <a:spLocks noGrp="1"/>
          </p:cNvSpPr>
          <p:nvPr>
            <p:ph idx="1"/>
          </p:nvPr>
        </p:nvSpPr>
        <p:spPr>
          <a:xfrm>
            <a:off x="571472" y="3000372"/>
            <a:ext cx="8429684" cy="3071834"/>
          </a:xfrm>
        </p:spPr>
        <p:txBody>
          <a:bodyPr>
            <a:normAutofit/>
          </a:bodyPr>
          <a:lstStyle/>
          <a:p>
            <a:pPr>
              <a:spcBef>
                <a:spcPts val="900"/>
              </a:spcBef>
              <a:buNone/>
            </a:pPr>
            <a:r>
              <a:rPr lang="fr-FR" sz="1800" b="1" i="1" dirty="0" smtClean="0">
                <a:solidFill>
                  <a:schemeClr val="tx2"/>
                </a:solidFill>
                <a:cs typeface="Cambria"/>
              </a:rPr>
              <a:t>Main Drivers:</a:t>
            </a:r>
          </a:p>
          <a:p>
            <a:pPr indent="-247650">
              <a:spcBef>
                <a:spcPts val="900"/>
              </a:spcBef>
            </a:pPr>
            <a:r>
              <a:rPr lang="fr-FR" sz="1800" dirty="0" smtClean="0">
                <a:cs typeface="Cambria"/>
              </a:rPr>
              <a:t>Mobile phone </a:t>
            </a:r>
            <a:r>
              <a:rPr lang="en-GB" sz="1800" dirty="0" smtClean="0">
                <a:cs typeface="Cambria"/>
              </a:rPr>
              <a:t>users number in Africa </a:t>
            </a:r>
            <a:r>
              <a:rPr lang="en-GB" sz="1800" dirty="0" smtClean="0">
                <a:solidFill>
                  <a:srgbClr val="C00000"/>
                </a:solidFill>
                <a:cs typeface="Cambria"/>
              </a:rPr>
              <a:t>(&gt;</a:t>
            </a:r>
            <a:r>
              <a:rPr lang="en-GB" sz="1800" b="1" dirty="0" smtClean="0">
                <a:solidFill>
                  <a:srgbClr val="C00000"/>
                </a:solidFill>
                <a:cs typeface="Cambria"/>
              </a:rPr>
              <a:t>600M</a:t>
            </a:r>
            <a:r>
              <a:rPr lang="en-GB" sz="1800" dirty="0" smtClean="0">
                <a:solidFill>
                  <a:srgbClr val="C00000"/>
                </a:solidFill>
                <a:cs typeface="Cambria"/>
              </a:rPr>
              <a:t>) </a:t>
            </a:r>
            <a:r>
              <a:rPr lang="en-GB" sz="1800" dirty="0" smtClean="0">
                <a:cs typeface="Cambria"/>
              </a:rPr>
              <a:t>exceeds the number of Internet users </a:t>
            </a:r>
            <a:r>
              <a:rPr lang="fr-FR" sz="1800" dirty="0" smtClean="0">
                <a:solidFill>
                  <a:srgbClr val="C00000"/>
                </a:solidFill>
                <a:cs typeface="Cambria"/>
              </a:rPr>
              <a:t>(&gt;</a:t>
            </a:r>
            <a:r>
              <a:rPr lang="fr-FR" sz="1800" b="1" dirty="0" smtClean="0">
                <a:solidFill>
                  <a:srgbClr val="C00000"/>
                </a:solidFill>
                <a:cs typeface="Cambria"/>
              </a:rPr>
              <a:t>140M</a:t>
            </a:r>
            <a:r>
              <a:rPr lang="fr-FR" sz="1800" dirty="0" smtClean="0">
                <a:solidFill>
                  <a:srgbClr val="C00000"/>
                </a:solidFill>
                <a:cs typeface="Cambria"/>
              </a:rPr>
              <a:t>) </a:t>
            </a:r>
            <a:r>
              <a:rPr lang="fr-FR" sz="1800" b="1" i="1" dirty="0" smtClean="0">
                <a:solidFill>
                  <a:schemeClr val="tx2"/>
                </a:solidFill>
                <a:cs typeface="Cambria"/>
              </a:rPr>
              <a:t>[World Bank, 2012]</a:t>
            </a:r>
            <a:endParaRPr lang="fr-FR" sz="1800" b="1" i="1" dirty="0" smtClean="0">
              <a:solidFill>
                <a:schemeClr val="tx2"/>
              </a:solidFill>
              <a:cs typeface="Cambria"/>
              <a:sym typeface="Wingdings" pitchFamily="2" charset="2"/>
            </a:endParaRPr>
          </a:p>
          <a:p>
            <a:pPr indent="-247650">
              <a:spcBef>
                <a:spcPts val="900"/>
              </a:spcBef>
            </a:pPr>
            <a:r>
              <a:rPr lang="en-GB" sz="1800" dirty="0" smtClean="0">
                <a:cs typeface="Cambria"/>
              </a:rPr>
              <a:t>Launch of many initiatives for applications development for Africa (ex: </a:t>
            </a:r>
            <a:r>
              <a:rPr lang="en-GB" sz="1800" dirty="0" smtClean="0">
                <a:solidFill>
                  <a:srgbClr val="C00000"/>
                </a:solidFill>
                <a:cs typeface="Cambria"/>
              </a:rPr>
              <a:t>Apps4Africa</a:t>
            </a:r>
            <a:r>
              <a:rPr lang="en-GB" sz="1800" dirty="0" smtClean="0">
                <a:cs typeface="Cambria"/>
              </a:rPr>
              <a:t>)</a:t>
            </a:r>
            <a:endParaRPr lang="en-GB" sz="1800" dirty="0" smtClean="0">
              <a:cs typeface="Cambria"/>
              <a:sym typeface="Wingdings" pitchFamily="2" charset="2"/>
            </a:endParaRPr>
          </a:p>
          <a:p>
            <a:pPr>
              <a:spcBef>
                <a:spcPts val="900"/>
              </a:spcBef>
              <a:buNone/>
            </a:pPr>
            <a:r>
              <a:rPr lang="en-GB" sz="1800" b="1" i="1" dirty="0" smtClean="0">
                <a:solidFill>
                  <a:schemeClr val="tx2"/>
                </a:solidFill>
                <a:cs typeface="Cambria"/>
              </a:rPr>
              <a:t>Popular </a:t>
            </a:r>
            <a:r>
              <a:rPr lang="fr-FR" sz="1800" b="1" i="1" dirty="0" smtClean="0">
                <a:solidFill>
                  <a:schemeClr val="tx2"/>
                </a:solidFill>
                <a:cs typeface="Cambria"/>
              </a:rPr>
              <a:t>Applications: </a:t>
            </a:r>
          </a:p>
          <a:p>
            <a:pPr marL="531813" lvl="1" indent="-258763">
              <a:spcBef>
                <a:spcPts val="600"/>
              </a:spcBef>
            </a:pPr>
            <a:r>
              <a:rPr lang="en-GB" sz="1800" b="1" dirty="0" err="1" smtClean="0">
                <a:cs typeface="Cambria"/>
              </a:rPr>
              <a:t>iCow</a:t>
            </a:r>
            <a:r>
              <a:rPr lang="en-GB" sz="1800" b="1" dirty="0" smtClean="0">
                <a:cs typeface="Cambria"/>
              </a:rPr>
              <a:t> </a:t>
            </a:r>
            <a:r>
              <a:rPr lang="en-GB" sz="1800" i="1" kern="0" dirty="0" smtClean="0">
                <a:solidFill>
                  <a:srgbClr val="FFCC00">
                    <a:lumMod val="50000"/>
                  </a:srgbClr>
                </a:solidFill>
                <a:cs typeface="Cambria"/>
              </a:rPr>
              <a:t>(Tanzania, since 2010)</a:t>
            </a:r>
          </a:p>
          <a:p>
            <a:pPr marL="531813" lvl="1" indent="-258763">
              <a:spcBef>
                <a:spcPts val="600"/>
              </a:spcBef>
            </a:pPr>
            <a:r>
              <a:rPr lang="en-GB" sz="1800" b="1" dirty="0" err="1" smtClean="0">
                <a:cs typeface="Cambria"/>
              </a:rPr>
              <a:t>medAfrica</a:t>
            </a:r>
            <a:r>
              <a:rPr lang="en-GB" sz="1800" b="1" dirty="0" smtClean="0">
                <a:cs typeface="Cambria"/>
              </a:rPr>
              <a:t> mobile health platform </a:t>
            </a:r>
            <a:r>
              <a:rPr lang="en-GB" sz="1800" i="1" kern="0" dirty="0" smtClean="0">
                <a:solidFill>
                  <a:srgbClr val="FFCC00">
                    <a:lumMod val="50000"/>
                  </a:srgbClr>
                </a:solidFill>
                <a:cs typeface="Cambria"/>
              </a:rPr>
              <a:t>(Kenya, 2011)</a:t>
            </a:r>
          </a:p>
          <a:p>
            <a:pPr marL="531813" lvl="1" indent="-258763">
              <a:spcBef>
                <a:spcPts val="600"/>
              </a:spcBef>
            </a:pPr>
            <a:r>
              <a:rPr lang="en-GB" sz="1800" b="1" dirty="0" smtClean="0">
                <a:cs typeface="Cambria"/>
              </a:rPr>
              <a:t>M-PESA</a:t>
            </a:r>
            <a:r>
              <a:rPr lang="en-GB" sz="1800" dirty="0" smtClean="0">
                <a:solidFill>
                  <a:srgbClr val="0070C0"/>
                </a:solidFill>
                <a:cs typeface="Cambria"/>
              </a:rPr>
              <a:t> </a:t>
            </a:r>
            <a:r>
              <a:rPr lang="en-GB" sz="1800" i="1" kern="0" dirty="0" smtClean="0">
                <a:solidFill>
                  <a:srgbClr val="FFCC00">
                    <a:lumMod val="50000"/>
                  </a:srgbClr>
                </a:solidFill>
                <a:cs typeface="Cambria"/>
              </a:rPr>
              <a:t>(Kenya, since 2007)</a:t>
            </a:r>
          </a:p>
          <a:p>
            <a:pPr lvl="1">
              <a:spcBef>
                <a:spcPts val="600"/>
              </a:spcBef>
              <a:buNone/>
            </a:pPr>
            <a:endParaRPr lang="fr-FR" sz="1800" b="1" dirty="0" smtClean="0">
              <a:latin typeface="Cambria"/>
              <a:cs typeface="Cambria"/>
            </a:endParaRPr>
          </a:p>
        </p:txBody>
      </p:sp>
      <p:pic>
        <p:nvPicPr>
          <p:cNvPr id="32" name="Picture 6"/>
          <p:cNvPicPr>
            <a:picLocks noChangeAspect="1" noChangeArrowheads="1"/>
          </p:cNvPicPr>
          <p:nvPr/>
        </p:nvPicPr>
        <p:blipFill>
          <a:blip r:embed="rId3"/>
          <a:srcRect/>
          <a:stretch>
            <a:fillRect/>
          </a:stretch>
        </p:blipFill>
        <p:spPr bwMode="auto">
          <a:xfrm>
            <a:off x="6000760" y="4429132"/>
            <a:ext cx="2571768" cy="1500198"/>
          </a:xfrm>
          <a:prstGeom prst="rect">
            <a:avLst/>
          </a:prstGeom>
          <a:noFill/>
          <a:ln w="9525">
            <a:noFill/>
            <a:miter lim="800000"/>
            <a:headEnd/>
            <a:tailEnd/>
          </a:ln>
          <a:effectLst/>
        </p:spPr>
      </p:pic>
      <p:pic>
        <p:nvPicPr>
          <p:cNvPr id="12" name="Picture 2"/>
          <p:cNvPicPr>
            <a:picLocks noChangeAspect="1" noChangeArrowheads="1"/>
          </p:cNvPicPr>
          <p:nvPr/>
        </p:nvPicPr>
        <p:blipFill>
          <a:blip r:embed="rId4"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val="4230579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 descr="http://www.ilisys.com.au/uploads/images/ilisys-cloud-home-logo.jpg"/>
          <p:cNvPicPr>
            <a:picLocks noChangeAspect="1" noChangeArrowheads="1"/>
          </p:cNvPicPr>
          <p:nvPr/>
        </p:nvPicPr>
        <p:blipFill>
          <a:blip r:embed="rId2"/>
          <a:srcRect/>
          <a:stretch>
            <a:fillRect/>
          </a:stretch>
        </p:blipFill>
        <p:spPr bwMode="auto">
          <a:xfrm>
            <a:off x="5354398" y="3857628"/>
            <a:ext cx="2000264" cy="1071570"/>
          </a:xfrm>
          <a:prstGeom prst="rect">
            <a:avLst/>
          </a:prstGeom>
          <a:noFill/>
        </p:spPr>
      </p:pic>
      <p:sp>
        <p:nvSpPr>
          <p:cNvPr id="2" name="Title 1"/>
          <p:cNvSpPr>
            <a:spLocks noGrp="1"/>
          </p:cNvSpPr>
          <p:nvPr>
            <p:ph type="title"/>
          </p:nvPr>
        </p:nvSpPr>
        <p:spPr/>
        <p:txBody>
          <a:bodyPr>
            <a:normAutofit fontScale="90000"/>
          </a:bodyPr>
          <a:lstStyle/>
          <a:p>
            <a:pPr algn="r"/>
            <a:r>
              <a:rPr lang="en-GB" dirty="0" smtClean="0"/>
              <a:t>CC Opportunities</a:t>
            </a:r>
            <a:br>
              <a:rPr lang="en-GB" dirty="0" smtClean="0"/>
            </a:br>
            <a:r>
              <a:rPr lang="en-GB" sz="3100" b="0" i="1" dirty="0" smtClean="0"/>
              <a:t>For African Countries</a:t>
            </a:r>
            <a:endParaRPr lang="en-US"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5</a:t>
            </a: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12</a:t>
            </a:fld>
            <a:endParaRPr lang="en-US"/>
          </a:p>
        </p:txBody>
      </p:sp>
      <p:cxnSp>
        <p:nvCxnSpPr>
          <p:cNvPr id="12" name="Connecteur droit 11"/>
          <p:cNvCxnSpPr/>
          <p:nvPr/>
        </p:nvCxnSpPr>
        <p:spPr bwMode="auto">
          <a:xfrm rot="5400000">
            <a:off x="1963718" y="3893348"/>
            <a:ext cx="4072762" cy="794"/>
          </a:xfrm>
          <a:prstGeom prst="line">
            <a:avLst/>
          </a:prstGeom>
          <a:ln w="19050">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bwMode="auto">
          <a:xfrm>
            <a:off x="214282" y="3842392"/>
            <a:ext cx="8715436" cy="1588"/>
          </a:xfrm>
          <a:prstGeom prst="line">
            <a:avLst/>
          </a:prstGeom>
          <a:ln w="19050">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6" name="Groupe 28"/>
          <p:cNvGrpSpPr/>
          <p:nvPr/>
        </p:nvGrpSpPr>
        <p:grpSpPr>
          <a:xfrm>
            <a:off x="642910" y="1719852"/>
            <a:ext cx="2714644" cy="1049229"/>
            <a:chOff x="-2377022" y="199470"/>
            <a:chExt cx="2377022" cy="1167871"/>
          </a:xfrm>
        </p:grpSpPr>
        <p:pic>
          <p:nvPicPr>
            <p:cNvPr id="17" name="Picture 5" descr="http://www.ilisys.com.au/uploads/images/ilisys-cloud-home-logo.jpg"/>
            <p:cNvPicPr>
              <a:picLocks noChangeAspect="1" noChangeArrowheads="1"/>
            </p:cNvPicPr>
            <p:nvPr/>
          </p:nvPicPr>
          <p:blipFill>
            <a:blip r:embed="rId2"/>
            <a:srcRect/>
            <a:stretch>
              <a:fillRect/>
            </a:stretch>
          </p:blipFill>
          <p:spPr bwMode="auto">
            <a:xfrm>
              <a:off x="-2098750" y="199470"/>
              <a:ext cx="1848795" cy="1167871"/>
            </a:xfrm>
            <a:prstGeom prst="rect">
              <a:avLst/>
            </a:prstGeom>
            <a:noFill/>
          </p:spPr>
        </p:pic>
        <p:sp>
          <p:nvSpPr>
            <p:cNvPr id="18" name="ZoneTexte 17"/>
            <p:cNvSpPr txBox="1"/>
            <p:nvPr/>
          </p:nvSpPr>
          <p:spPr>
            <a:xfrm>
              <a:off x="-2377022" y="785794"/>
              <a:ext cx="2377022" cy="445353"/>
            </a:xfrm>
            <a:prstGeom prst="rect">
              <a:avLst/>
            </a:prstGeom>
            <a:noFill/>
          </p:spPr>
          <p:txBody>
            <a:bodyPr wrap="square" rtlCol="0">
              <a:spAutoFit/>
            </a:bodyPr>
            <a:lstStyle/>
            <a:p>
              <a:pPr algn="ctr"/>
              <a:r>
                <a:rPr lang="en-GB" sz="2000" b="1" dirty="0" smtClean="0">
                  <a:solidFill>
                    <a:schemeClr val="bg1">
                      <a:lumMod val="50000"/>
                    </a:schemeClr>
                  </a:solidFill>
                  <a:latin typeface="Cambria"/>
                  <a:cs typeface="Cambria"/>
                </a:rPr>
                <a:t>Flexibility</a:t>
              </a:r>
              <a:endParaRPr lang="en-GB" sz="2000" b="1" dirty="0">
                <a:solidFill>
                  <a:schemeClr val="bg1">
                    <a:lumMod val="50000"/>
                  </a:schemeClr>
                </a:solidFill>
                <a:latin typeface="Cambria"/>
                <a:cs typeface="Cambria"/>
              </a:endParaRPr>
            </a:p>
          </p:txBody>
        </p:sp>
      </p:grpSp>
      <p:sp>
        <p:nvSpPr>
          <p:cNvPr id="19" name="Rectangle 18"/>
          <p:cNvSpPr/>
          <p:nvPr/>
        </p:nvSpPr>
        <p:spPr>
          <a:xfrm>
            <a:off x="428596" y="2934298"/>
            <a:ext cx="3286148" cy="646331"/>
          </a:xfrm>
          <a:prstGeom prst="rect">
            <a:avLst/>
          </a:prstGeom>
        </p:spPr>
        <p:txBody>
          <a:bodyPr wrap="square">
            <a:spAutoFit/>
          </a:bodyPr>
          <a:lstStyle/>
          <a:p>
            <a:pPr algn="ctr"/>
            <a:r>
              <a:rPr lang="en-GB" sz="1800" b="1" dirty="0" smtClean="0">
                <a:solidFill>
                  <a:schemeClr val="tx2">
                    <a:lumMod val="60000"/>
                    <a:lumOff val="40000"/>
                  </a:schemeClr>
                </a:solidFill>
                <a:latin typeface="+mn-lt"/>
                <a:cs typeface="Cambria"/>
              </a:rPr>
              <a:t>Ability to rapidly respond to enterprises’ requirements</a:t>
            </a:r>
            <a:endParaRPr lang="en-GB" sz="1800" b="1" dirty="0">
              <a:solidFill>
                <a:schemeClr val="tx2">
                  <a:lumMod val="60000"/>
                  <a:lumOff val="40000"/>
                </a:schemeClr>
              </a:solidFill>
              <a:latin typeface="+mn-lt"/>
              <a:cs typeface="Cambria"/>
            </a:endParaRPr>
          </a:p>
        </p:txBody>
      </p:sp>
      <p:sp>
        <p:nvSpPr>
          <p:cNvPr id="20" name="Rectangle 19"/>
          <p:cNvSpPr/>
          <p:nvPr/>
        </p:nvSpPr>
        <p:spPr>
          <a:xfrm>
            <a:off x="4214810" y="2934298"/>
            <a:ext cx="4714876" cy="923330"/>
          </a:xfrm>
          <a:prstGeom prst="rect">
            <a:avLst/>
          </a:prstGeom>
        </p:spPr>
        <p:txBody>
          <a:bodyPr wrap="square">
            <a:spAutoFit/>
          </a:bodyPr>
          <a:lstStyle/>
          <a:p>
            <a:pPr algn="ctr">
              <a:spcBef>
                <a:spcPts val="1200"/>
              </a:spcBef>
              <a:buSzPct val="75000"/>
            </a:pPr>
            <a:r>
              <a:rPr lang="en-GB" sz="1800" b="1" kern="0" dirty="0" smtClean="0">
                <a:solidFill>
                  <a:schemeClr val="tx2">
                    <a:lumMod val="60000"/>
                    <a:lumOff val="40000"/>
                  </a:schemeClr>
                </a:solidFill>
                <a:latin typeface="+mn-lt"/>
                <a:cs typeface="Cambria"/>
              </a:rPr>
              <a:t>Increase the potential of companies in competitiveness </a:t>
            </a:r>
            <a:r>
              <a:rPr lang="en-GB" sz="1800" kern="0" dirty="0" smtClean="0">
                <a:solidFill>
                  <a:srgbClr val="C00000"/>
                </a:solidFill>
                <a:latin typeface="+mn-lt"/>
                <a:cs typeface="Cambria"/>
                <a:sym typeface="Wingdings" pitchFamily="2" charset="2"/>
              </a:rPr>
              <a:t></a:t>
            </a:r>
            <a:r>
              <a:rPr lang="en-GB" sz="1800" kern="0" dirty="0" smtClean="0">
                <a:solidFill>
                  <a:schemeClr val="bg2"/>
                </a:solidFill>
                <a:latin typeface="+mn-lt"/>
                <a:cs typeface="Cambria"/>
                <a:sym typeface="Wingdings" pitchFamily="2" charset="2"/>
              </a:rPr>
              <a:t> </a:t>
            </a:r>
            <a:r>
              <a:rPr lang="en-GB" sz="1800" dirty="0" smtClean="0">
                <a:solidFill>
                  <a:schemeClr val="tx2">
                    <a:lumMod val="60000"/>
                    <a:lumOff val="40000"/>
                  </a:schemeClr>
                </a:solidFill>
                <a:latin typeface="+mn-lt"/>
                <a:cs typeface="Cambria"/>
              </a:rPr>
              <a:t>reduce the prices of end-users services</a:t>
            </a:r>
          </a:p>
        </p:txBody>
      </p:sp>
      <p:pic>
        <p:nvPicPr>
          <p:cNvPr id="21" name="Picture 5" descr="http://www.ilisys.com.au/uploads/images/ilisys-cloud-home-logo.jpg"/>
          <p:cNvPicPr>
            <a:picLocks noChangeAspect="1" noChangeArrowheads="1"/>
          </p:cNvPicPr>
          <p:nvPr/>
        </p:nvPicPr>
        <p:blipFill>
          <a:blip r:embed="rId2"/>
          <a:srcRect/>
          <a:stretch>
            <a:fillRect/>
          </a:stretch>
        </p:blipFill>
        <p:spPr bwMode="auto">
          <a:xfrm>
            <a:off x="5214942" y="1728226"/>
            <a:ext cx="2286016" cy="1071570"/>
          </a:xfrm>
          <a:prstGeom prst="rect">
            <a:avLst/>
          </a:prstGeom>
          <a:noFill/>
        </p:spPr>
      </p:pic>
      <p:sp>
        <p:nvSpPr>
          <p:cNvPr id="22" name="ZoneTexte 21"/>
          <p:cNvSpPr txBox="1"/>
          <p:nvPr/>
        </p:nvSpPr>
        <p:spPr>
          <a:xfrm>
            <a:off x="5072066" y="2189186"/>
            <a:ext cx="2571768" cy="400110"/>
          </a:xfrm>
          <a:prstGeom prst="rect">
            <a:avLst/>
          </a:prstGeom>
          <a:noFill/>
        </p:spPr>
        <p:txBody>
          <a:bodyPr wrap="square" rtlCol="0">
            <a:spAutoFit/>
          </a:bodyPr>
          <a:lstStyle/>
          <a:p>
            <a:pPr algn="ctr"/>
            <a:r>
              <a:rPr lang="en-GB" sz="2000" b="1" dirty="0" smtClean="0">
                <a:solidFill>
                  <a:schemeClr val="bg1">
                    <a:lumMod val="50000"/>
                  </a:schemeClr>
                </a:solidFill>
                <a:latin typeface="Cambria"/>
                <a:cs typeface="Cambria"/>
              </a:rPr>
              <a:t>Competitiveness</a:t>
            </a:r>
            <a:endParaRPr lang="en-GB" sz="2000" b="1" dirty="0">
              <a:solidFill>
                <a:schemeClr val="bg1">
                  <a:lumMod val="50000"/>
                </a:schemeClr>
              </a:solidFill>
              <a:latin typeface="Cambria"/>
              <a:cs typeface="Cambria"/>
            </a:endParaRPr>
          </a:p>
        </p:txBody>
      </p:sp>
      <p:pic>
        <p:nvPicPr>
          <p:cNvPr id="23" name="Picture 5" descr="http://www.ilisys.com.au/uploads/images/ilisys-cloud-home-logo.jpg"/>
          <p:cNvPicPr>
            <a:picLocks noChangeAspect="1" noChangeArrowheads="1"/>
          </p:cNvPicPr>
          <p:nvPr/>
        </p:nvPicPr>
        <p:blipFill>
          <a:blip r:embed="rId2"/>
          <a:srcRect/>
          <a:stretch>
            <a:fillRect/>
          </a:stretch>
        </p:blipFill>
        <p:spPr bwMode="auto">
          <a:xfrm>
            <a:off x="928662" y="3857628"/>
            <a:ext cx="2071702" cy="1071570"/>
          </a:xfrm>
          <a:prstGeom prst="rect">
            <a:avLst/>
          </a:prstGeom>
          <a:noFill/>
        </p:spPr>
      </p:pic>
      <p:sp>
        <p:nvSpPr>
          <p:cNvPr id="24" name="ZoneTexte 23"/>
          <p:cNvSpPr txBox="1"/>
          <p:nvPr/>
        </p:nvSpPr>
        <p:spPr>
          <a:xfrm>
            <a:off x="1000100" y="4143380"/>
            <a:ext cx="1857388" cy="646331"/>
          </a:xfrm>
          <a:prstGeom prst="rect">
            <a:avLst/>
          </a:prstGeom>
          <a:noFill/>
        </p:spPr>
        <p:txBody>
          <a:bodyPr wrap="square" rtlCol="0">
            <a:spAutoFit/>
          </a:bodyPr>
          <a:lstStyle/>
          <a:p>
            <a:pPr algn="ctr"/>
            <a:r>
              <a:rPr lang="fr-FR" sz="1800" b="1" dirty="0" smtClean="0">
                <a:solidFill>
                  <a:schemeClr val="bg1">
                    <a:lumMod val="50000"/>
                  </a:schemeClr>
                </a:solidFill>
                <a:latin typeface="Cambria"/>
                <a:cs typeface="Cambria"/>
              </a:rPr>
              <a:t>Data </a:t>
            </a:r>
          </a:p>
          <a:p>
            <a:pPr algn="ctr"/>
            <a:r>
              <a:rPr lang="en-GB" sz="1800" b="1" dirty="0" smtClean="0">
                <a:solidFill>
                  <a:schemeClr val="bg1">
                    <a:lumMod val="50000"/>
                  </a:schemeClr>
                </a:solidFill>
                <a:latin typeface="Cambria"/>
                <a:cs typeface="Cambria"/>
              </a:rPr>
              <a:t>Recovery</a:t>
            </a:r>
            <a:endParaRPr lang="en-GB" sz="1800" b="1" dirty="0">
              <a:solidFill>
                <a:schemeClr val="bg1">
                  <a:lumMod val="50000"/>
                </a:schemeClr>
              </a:solidFill>
              <a:latin typeface="Cambria"/>
              <a:cs typeface="Cambria"/>
            </a:endParaRPr>
          </a:p>
        </p:txBody>
      </p:sp>
      <p:sp>
        <p:nvSpPr>
          <p:cNvPr id="25" name="Rectangle 24"/>
          <p:cNvSpPr/>
          <p:nvPr/>
        </p:nvSpPr>
        <p:spPr>
          <a:xfrm>
            <a:off x="500034" y="5072074"/>
            <a:ext cx="3143272" cy="646331"/>
          </a:xfrm>
          <a:prstGeom prst="rect">
            <a:avLst/>
          </a:prstGeom>
        </p:spPr>
        <p:txBody>
          <a:bodyPr wrap="square">
            <a:spAutoFit/>
          </a:bodyPr>
          <a:lstStyle/>
          <a:p>
            <a:pPr algn="ctr"/>
            <a:r>
              <a:rPr lang="en-GB" sz="1800" b="1" dirty="0" smtClean="0">
                <a:solidFill>
                  <a:schemeClr val="tx2">
                    <a:lumMod val="60000"/>
                    <a:lumOff val="40000"/>
                  </a:schemeClr>
                </a:solidFill>
                <a:latin typeface="+mn-lt"/>
                <a:cs typeface="Cambria"/>
              </a:rPr>
              <a:t>In case of natural disaster or breakdown</a:t>
            </a:r>
            <a:endParaRPr lang="en-GB" sz="1800" b="1" dirty="0">
              <a:solidFill>
                <a:schemeClr val="tx2">
                  <a:lumMod val="60000"/>
                  <a:lumOff val="40000"/>
                </a:schemeClr>
              </a:solidFill>
              <a:latin typeface="+mn-lt"/>
              <a:cs typeface="Cambria"/>
            </a:endParaRPr>
          </a:p>
        </p:txBody>
      </p:sp>
      <p:sp>
        <p:nvSpPr>
          <p:cNvPr id="27" name="ZoneTexte 26"/>
          <p:cNvSpPr txBox="1"/>
          <p:nvPr/>
        </p:nvSpPr>
        <p:spPr>
          <a:xfrm>
            <a:off x="5715008" y="4243336"/>
            <a:ext cx="1857388" cy="400110"/>
          </a:xfrm>
          <a:prstGeom prst="rect">
            <a:avLst/>
          </a:prstGeom>
          <a:noFill/>
        </p:spPr>
        <p:txBody>
          <a:bodyPr wrap="square" rtlCol="0">
            <a:spAutoFit/>
          </a:bodyPr>
          <a:lstStyle/>
          <a:p>
            <a:r>
              <a:rPr lang="en-US" sz="2000" b="1" dirty="0" smtClean="0">
                <a:solidFill>
                  <a:schemeClr val="bg1">
                    <a:lumMod val="50000"/>
                  </a:schemeClr>
                </a:solidFill>
                <a:latin typeface="Cambria"/>
                <a:cs typeface="Cambria"/>
              </a:rPr>
              <a:t>Mobility</a:t>
            </a:r>
            <a:endParaRPr lang="en-US" sz="2000" b="1" dirty="0">
              <a:solidFill>
                <a:schemeClr val="bg1">
                  <a:lumMod val="50000"/>
                </a:schemeClr>
              </a:solidFill>
              <a:latin typeface="Cambria"/>
              <a:cs typeface="Cambria"/>
            </a:endParaRPr>
          </a:p>
        </p:txBody>
      </p:sp>
      <p:sp>
        <p:nvSpPr>
          <p:cNvPr id="33" name="Rectangle 32"/>
          <p:cNvSpPr/>
          <p:nvPr/>
        </p:nvSpPr>
        <p:spPr>
          <a:xfrm>
            <a:off x="3929058" y="5072074"/>
            <a:ext cx="5000660" cy="923330"/>
          </a:xfrm>
          <a:prstGeom prst="rect">
            <a:avLst/>
          </a:prstGeom>
        </p:spPr>
        <p:txBody>
          <a:bodyPr wrap="square">
            <a:spAutoFit/>
          </a:bodyPr>
          <a:lstStyle/>
          <a:p>
            <a:pPr algn="ctr"/>
            <a:r>
              <a:rPr lang="fr-FR" sz="1800" b="1" dirty="0" smtClean="0">
                <a:solidFill>
                  <a:schemeClr val="tx2">
                    <a:lumMod val="60000"/>
                    <a:lumOff val="40000"/>
                  </a:schemeClr>
                </a:solidFill>
                <a:latin typeface="+mn-lt"/>
                <a:cs typeface="Cambria"/>
              </a:rPr>
              <a:t>Positive impact on the balance </a:t>
            </a:r>
            <a:r>
              <a:rPr lang="en-GB" sz="1800" b="1" dirty="0" smtClean="0">
                <a:solidFill>
                  <a:schemeClr val="tx2">
                    <a:lumMod val="60000"/>
                    <a:lumOff val="40000"/>
                  </a:schemeClr>
                </a:solidFill>
                <a:latin typeface="+mn-lt"/>
                <a:cs typeface="Cambria"/>
              </a:rPr>
              <a:t>between private life and professional life of employees </a:t>
            </a:r>
            <a:r>
              <a:rPr lang="en-GB" sz="1800" dirty="0" smtClean="0">
                <a:solidFill>
                  <a:schemeClr val="tx2">
                    <a:lumMod val="60000"/>
                    <a:lumOff val="40000"/>
                  </a:schemeClr>
                </a:solidFill>
                <a:latin typeface="+mn-lt"/>
                <a:cs typeface="Cambria"/>
              </a:rPr>
              <a:t>and</a:t>
            </a:r>
            <a:r>
              <a:rPr lang="en-GB" sz="1800" b="1" dirty="0" smtClean="0">
                <a:solidFill>
                  <a:schemeClr val="tx2">
                    <a:lumMod val="60000"/>
                    <a:lumOff val="40000"/>
                  </a:schemeClr>
                </a:solidFill>
                <a:latin typeface="+mn-lt"/>
                <a:cs typeface="Cambria"/>
              </a:rPr>
              <a:t> </a:t>
            </a:r>
            <a:r>
              <a:rPr lang="en-GB" sz="1800" dirty="0" smtClean="0">
                <a:solidFill>
                  <a:schemeClr val="tx2">
                    <a:lumMod val="60000"/>
                    <a:lumOff val="40000"/>
                  </a:schemeClr>
                </a:solidFill>
                <a:latin typeface="+mn-lt"/>
                <a:cs typeface="Cambria"/>
              </a:rPr>
              <a:t>on</a:t>
            </a:r>
            <a:r>
              <a:rPr lang="en-GB" sz="1800" b="1" dirty="0" smtClean="0">
                <a:solidFill>
                  <a:schemeClr val="tx2">
                    <a:lumMod val="60000"/>
                    <a:lumOff val="40000"/>
                  </a:schemeClr>
                </a:solidFill>
                <a:latin typeface="+mn-lt"/>
                <a:cs typeface="Cambria"/>
              </a:rPr>
              <a:t> </a:t>
            </a:r>
            <a:r>
              <a:rPr lang="en-GB" sz="1800" dirty="0" smtClean="0">
                <a:solidFill>
                  <a:schemeClr val="tx2">
                    <a:lumMod val="60000"/>
                    <a:lumOff val="40000"/>
                  </a:schemeClr>
                </a:solidFill>
                <a:latin typeface="+mn-lt"/>
                <a:cs typeface="Cambria"/>
              </a:rPr>
              <a:t>companies’ productivity</a:t>
            </a:r>
            <a:endParaRPr lang="en-GB" sz="1800" dirty="0">
              <a:solidFill>
                <a:schemeClr val="tx2">
                  <a:lumMod val="60000"/>
                  <a:lumOff val="40000"/>
                </a:schemeClr>
              </a:solidFill>
              <a:latin typeface="+mn-lt"/>
              <a:cs typeface="Cambria"/>
            </a:endParaRPr>
          </a:p>
        </p:txBody>
      </p:sp>
      <p:pic>
        <p:nvPicPr>
          <p:cNvPr id="34" name="Picture 3"/>
          <p:cNvPicPr>
            <a:picLocks noChangeAspect="1" noChangeArrowheads="1"/>
          </p:cNvPicPr>
          <p:nvPr/>
        </p:nvPicPr>
        <p:blipFill>
          <a:blip r:embed="rId3"/>
          <a:srcRect/>
          <a:stretch>
            <a:fillRect/>
          </a:stretch>
        </p:blipFill>
        <p:spPr bwMode="auto">
          <a:xfrm>
            <a:off x="2987824" y="620688"/>
            <a:ext cx="1285860" cy="1285860"/>
          </a:xfrm>
          <a:prstGeom prst="rect">
            <a:avLst/>
          </a:prstGeom>
          <a:noFill/>
          <a:ln w="9525">
            <a:noFill/>
            <a:miter lim="800000"/>
            <a:headEnd/>
            <a:tailEnd/>
          </a:ln>
          <a:effectLst/>
        </p:spPr>
      </p:pic>
      <p:pic>
        <p:nvPicPr>
          <p:cNvPr id="28" name="Picture 2"/>
          <p:cNvPicPr>
            <a:picLocks noChangeAspect="1" noChangeArrowheads="1"/>
          </p:cNvPicPr>
          <p:nvPr/>
        </p:nvPicPr>
        <p:blipFill>
          <a:blip r:embed="rId4"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val="4230579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5" descr="http://www.ilisys.com.au/uploads/images/ilisys-cloud-home-logo.jpg"/>
          <p:cNvPicPr>
            <a:picLocks noChangeAspect="1" noChangeArrowheads="1"/>
          </p:cNvPicPr>
          <p:nvPr/>
        </p:nvPicPr>
        <p:blipFill>
          <a:blip r:embed="rId2"/>
          <a:srcRect/>
          <a:stretch>
            <a:fillRect/>
          </a:stretch>
        </p:blipFill>
        <p:spPr bwMode="auto">
          <a:xfrm>
            <a:off x="1142976" y="4000504"/>
            <a:ext cx="1928826" cy="1000132"/>
          </a:xfrm>
          <a:prstGeom prst="rect">
            <a:avLst/>
          </a:prstGeom>
          <a:noFill/>
        </p:spPr>
      </p:pic>
      <p:pic>
        <p:nvPicPr>
          <p:cNvPr id="42" name="Picture 5" descr="http://www.ilisys.com.au/uploads/images/ilisys-cloud-home-logo.jpg"/>
          <p:cNvPicPr>
            <a:picLocks noChangeAspect="1" noChangeArrowheads="1"/>
          </p:cNvPicPr>
          <p:nvPr/>
        </p:nvPicPr>
        <p:blipFill>
          <a:blip r:embed="rId2"/>
          <a:srcRect/>
          <a:stretch>
            <a:fillRect/>
          </a:stretch>
        </p:blipFill>
        <p:spPr bwMode="auto">
          <a:xfrm>
            <a:off x="5500694" y="4000504"/>
            <a:ext cx="2000264" cy="1071570"/>
          </a:xfrm>
          <a:prstGeom prst="rect">
            <a:avLst/>
          </a:prstGeom>
          <a:noFill/>
        </p:spPr>
      </p:pic>
      <p:sp>
        <p:nvSpPr>
          <p:cNvPr id="2" name="Title 1"/>
          <p:cNvSpPr>
            <a:spLocks noGrp="1"/>
          </p:cNvSpPr>
          <p:nvPr>
            <p:ph type="title"/>
          </p:nvPr>
        </p:nvSpPr>
        <p:spPr/>
        <p:txBody>
          <a:bodyPr>
            <a:normAutofit fontScale="90000"/>
          </a:bodyPr>
          <a:lstStyle/>
          <a:p>
            <a:pPr algn="r"/>
            <a:r>
              <a:rPr lang="en-GB" dirty="0" smtClean="0"/>
              <a:t>CC Opportunities</a:t>
            </a:r>
            <a:br>
              <a:rPr lang="en-GB" dirty="0" smtClean="0"/>
            </a:br>
            <a:r>
              <a:rPr lang="en-GB" sz="3100" b="0" i="1" dirty="0" smtClean="0"/>
              <a:t>For African Countries</a:t>
            </a:r>
            <a:endParaRPr lang="en-US"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6</a:t>
            </a: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13</a:t>
            </a:fld>
            <a:endParaRPr lang="en-US"/>
          </a:p>
        </p:txBody>
      </p:sp>
      <p:cxnSp>
        <p:nvCxnSpPr>
          <p:cNvPr id="28" name="Connecteur droit 27"/>
          <p:cNvCxnSpPr/>
          <p:nvPr/>
        </p:nvCxnSpPr>
        <p:spPr bwMode="auto">
          <a:xfrm rot="5400000">
            <a:off x="2036745" y="3749677"/>
            <a:ext cx="4214842" cy="1588"/>
          </a:xfrm>
          <a:prstGeom prst="line">
            <a:avLst/>
          </a:prstGeom>
          <a:ln w="19050">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bwMode="auto">
          <a:xfrm>
            <a:off x="214282" y="3973208"/>
            <a:ext cx="8715436" cy="1588"/>
          </a:xfrm>
          <a:prstGeom prst="line">
            <a:avLst/>
          </a:prstGeom>
          <a:ln w="19050">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 name="Groupe 28"/>
          <p:cNvGrpSpPr/>
          <p:nvPr/>
        </p:nvGrpSpPr>
        <p:grpSpPr>
          <a:xfrm>
            <a:off x="909094" y="1784338"/>
            <a:ext cx="2377022" cy="1049229"/>
            <a:chOff x="-2377022" y="199470"/>
            <a:chExt cx="2377022" cy="1167871"/>
          </a:xfrm>
        </p:grpSpPr>
        <p:pic>
          <p:nvPicPr>
            <p:cNvPr id="31" name="Picture 5" descr="http://www.ilisys.com.au/uploads/images/ilisys-cloud-home-logo.jpg"/>
            <p:cNvPicPr>
              <a:picLocks noChangeAspect="1" noChangeArrowheads="1"/>
            </p:cNvPicPr>
            <p:nvPr/>
          </p:nvPicPr>
          <p:blipFill>
            <a:blip r:embed="rId2"/>
            <a:srcRect/>
            <a:stretch>
              <a:fillRect/>
            </a:stretch>
          </p:blipFill>
          <p:spPr bwMode="auto">
            <a:xfrm>
              <a:off x="-2098750" y="199470"/>
              <a:ext cx="1848795" cy="1167871"/>
            </a:xfrm>
            <a:prstGeom prst="rect">
              <a:avLst/>
            </a:prstGeom>
            <a:noFill/>
          </p:spPr>
        </p:pic>
        <p:sp>
          <p:nvSpPr>
            <p:cNvPr id="32" name="ZoneTexte 31"/>
            <p:cNvSpPr txBox="1"/>
            <p:nvPr/>
          </p:nvSpPr>
          <p:spPr>
            <a:xfrm>
              <a:off x="-2377022" y="785794"/>
              <a:ext cx="2377022" cy="411094"/>
            </a:xfrm>
            <a:prstGeom prst="rect">
              <a:avLst/>
            </a:prstGeom>
            <a:noFill/>
          </p:spPr>
          <p:txBody>
            <a:bodyPr wrap="square" rtlCol="0">
              <a:spAutoFit/>
            </a:bodyPr>
            <a:lstStyle/>
            <a:p>
              <a:pPr algn="ctr"/>
              <a:r>
                <a:rPr lang="fr-FR" sz="1800" b="1" dirty="0" smtClean="0">
                  <a:solidFill>
                    <a:schemeClr val="bg1">
                      <a:lumMod val="50000"/>
                    </a:schemeClr>
                  </a:solidFill>
                  <a:latin typeface="Cambria"/>
                  <a:cs typeface="Cambria"/>
                </a:rPr>
                <a:t>Innovation</a:t>
              </a:r>
              <a:endParaRPr lang="fr-FR" sz="1800" b="1" dirty="0">
                <a:solidFill>
                  <a:schemeClr val="bg1">
                    <a:lumMod val="50000"/>
                  </a:schemeClr>
                </a:solidFill>
                <a:latin typeface="Cambria"/>
                <a:cs typeface="Cambria"/>
              </a:endParaRPr>
            </a:p>
          </p:txBody>
        </p:sp>
      </p:grpSp>
      <p:sp>
        <p:nvSpPr>
          <p:cNvPr id="35" name="Rectangle 34"/>
          <p:cNvSpPr/>
          <p:nvPr/>
        </p:nvSpPr>
        <p:spPr>
          <a:xfrm>
            <a:off x="500034" y="2998784"/>
            <a:ext cx="3500462" cy="923330"/>
          </a:xfrm>
          <a:prstGeom prst="rect">
            <a:avLst/>
          </a:prstGeom>
        </p:spPr>
        <p:txBody>
          <a:bodyPr wrap="square">
            <a:spAutoFit/>
          </a:bodyPr>
          <a:lstStyle/>
          <a:p>
            <a:pPr algn="ctr"/>
            <a:r>
              <a:rPr lang="en-US" sz="1800" b="1" dirty="0" smtClean="0">
                <a:solidFill>
                  <a:schemeClr val="tx2">
                    <a:lumMod val="60000"/>
                    <a:lumOff val="40000"/>
                  </a:schemeClr>
                </a:solidFill>
                <a:latin typeface="+mn-lt"/>
                <a:cs typeface="Cambria"/>
              </a:rPr>
              <a:t>Access to cutting edge technologies </a:t>
            </a:r>
            <a:r>
              <a:rPr lang="en-US" sz="1800" dirty="0" smtClean="0">
                <a:solidFill>
                  <a:schemeClr val="tx2">
                    <a:lumMod val="60000"/>
                    <a:lumOff val="40000"/>
                  </a:schemeClr>
                </a:solidFill>
                <a:latin typeface="+mn-lt"/>
                <a:cs typeface="Cambria"/>
              </a:rPr>
              <a:t>used by multinational companies</a:t>
            </a:r>
          </a:p>
        </p:txBody>
      </p:sp>
      <p:pic>
        <p:nvPicPr>
          <p:cNvPr id="36" name="Picture 5" descr="http://www.ilisys.com.au/uploads/images/ilisys-cloud-home-logo.jpg"/>
          <p:cNvPicPr>
            <a:picLocks noChangeAspect="1" noChangeArrowheads="1"/>
          </p:cNvPicPr>
          <p:nvPr/>
        </p:nvPicPr>
        <p:blipFill>
          <a:blip r:embed="rId2"/>
          <a:srcRect/>
          <a:stretch>
            <a:fillRect/>
          </a:stretch>
        </p:blipFill>
        <p:spPr bwMode="auto">
          <a:xfrm>
            <a:off x="5500694" y="1738502"/>
            <a:ext cx="2000264" cy="1188844"/>
          </a:xfrm>
          <a:prstGeom prst="rect">
            <a:avLst/>
          </a:prstGeom>
          <a:noFill/>
        </p:spPr>
      </p:pic>
      <p:sp>
        <p:nvSpPr>
          <p:cNvPr id="37" name="ZoneTexte 36"/>
          <p:cNvSpPr txBox="1"/>
          <p:nvPr/>
        </p:nvSpPr>
        <p:spPr>
          <a:xfrm>
            <a:off x="5211602" y="2141528"/>
            <a:ext cx="2571768" cy="584775"/>
          </a:xfrm>
          <a:prstGeom prst="rect">
            <a:avLst/>
          </a:prstGeom>
          <a:noFill/>
        </p:spPr>
        <p:txBody>
          <a:bodyPr wrap="square" rtlCol="0">
            <a:spAutoFit/>
          </a:bodyPr>
          <a:lstStyle/>
          <a:p>
            <a:pPr algn="ctr"/>
            <a:r>
              <a:rPr lang="en-US" sz="1600" b="1" dirty="0" smtClean="0">
                <a:solidFill>
                  <a:schemeClr val="bg1">
                    <a:lumMod val="50000"/>
                  </a:schemeClr>
                </a:solidFill>
                <a:latin typeface="Cambria"/>
                <a:cs typeface="Cambria"/>
              </a:rPr>
              <a:t>Increased</a:t>
            </a:r>
          </a:p>
          <a:p>
            <a:pPr algn="ctr"/>
            <a:r>
              <a:rPr lang="fr-FR" sz="1600" b="1" dirty="0" smtClean="0">
                <a:solidFill>
                  <a:schemeClr val="bg1">
                    <a:lumMod val="50000"/>
                  </a:schemeClr>
                </a:solidFill>
                <a:latin typeface="Cambria"/>
                <a:cs typeface="Cambria"/>
              </a:rPr>
              <a:t>Collaboration</a:t>
            </a:r>
          </a:p>
        </p:txBody>
      </p:sp>
      <p:sp>
        <p:nvSpPr>
          <p:cNvPr id="38" name="Rectangle 37"/>
          <p:cNvSpPr/>
          <p:nvPr/>
        </p:nvSpPr>
        <p:spPr>
          <a:xfrm>
            <a:off x="4500530" y="2998784"/>
            <a:ext cx="3929122" cy="923330"/>
          </a:xfrm>
          <a:prstGeom prst="rect">
            <a:avLst/>
          </a:prstGeom>
        </p:spPr>
        <p:txBody>
          <a:bodyPr wrap="square">
            <a:spAutoFit/>
          </a:bodyPr>
          <a:lstStyle/>
          <a:p>
            <a:pPr algn="ctr">
              <a:spcBef>
                <a:spcPts val="1200"/>
              </a:spcBef>
              <a:buSzPct val="75000"/>
            </a:pPr>
            <a:r>
              <a:rPr lang="fr-FR" sz="1800" b="1" kern="0" dirty="0" smtClean="0">
                <a:solidFill>
                  <a:schemeClr val="tx2">
                    <a:lumMod val="60000"/>
                    <a:lumOff val="40000"/>
                  </a:schemeClr>
                </a:solidFill>
                <a:latin typeface="+mn-lt"/>
                <a:cs typeface="Cambria"/>
              </a:rPr>
              <a:t>Synchronisation of actions </a:t>
            </a:r>
            <a:r>
              <a:rPr lang="fr-FR" sz="1800" b="1" kern="0" dirty="0" smtClean="0">
                <a:solidFill>
                  <a:srgbClr val="C00000"/>
                </a:solidFill>
                <a:latin typeface="+mn-lt"/>
                <a:cs typeface="Cambria"/>
              </a:rPr>
              <a:t>+</a:t>
            </a:r>
            <a:r>
              <a:rPr lang="fr-FR" sz="1800" b="1" kern="0" dirty="0" smtClean="0">
                <a:solidFill>
                  <a:schemeClr val="bg2"/>
                </a:solidFill>
                <a:latin typeface="+mn-lt"/>
                <a:cs typeface="Cambria"/>
              </a:rPr>
              <a:t> </a:t>
            </a:r>
            <a:r>
              <a:rPr lang="en-GB" sz="1800" b="1" kern="0" dirty="0" smtClean="0">
                <a:solidFill>
                  <a:schemeClr val="tx2">
                    <a:lumMod val="60000"/>
                    <a:lumOff val="40000"/>
                  </a:schemeClr>
                </a:solidFill>
                <a:latin typeface="+mn-lt"/>
                <a:cs typeface="Cambria"/>
              </a:rPr>
              <a:t>share of documents and applications</a:t>
            </a:r>
            <a:r>
              <a:rPr lang="en-GB" sz="1800" b="1" kern="0" dirty="0" smtClean="0">
                <a:solidFill>
                  <a:schemeClr val="bg2"/>
                </a:solidFill>
                <a:latin typeface="+mn-lt"/>
                <a:cs typeface="Cambria"/>
              </a:rPr>
              <a:t> </a:t>
            </a:r>
            <a:r>
              <a:rPr lang="en-GB" sz="1800" kern="0" dirty="0" smtClean="0">
                <a:solidFill>
                  <a:srgbClr val="C00000"/>
                </a:solidFill>
                <a:latin typeface="+mn-lt"/>
                <a:cs typeface="Cambria"/>
                <a:sym typeface="Wingdings" pitchFamily="2" charset="2"/>
              </a:rPr>
              <a:t></a:t>
            </a:r>
            <a:r>
              <a:rPr lang="en-GB" sz="1800" b="1" kern="0" dirty="0" smtClean="0">
                <a:solidFill>
                  <a:schemeClr val="bg2"/>
                </a:solidFill>
                <a:latin typeface="+mn-lt"/>
                <a:cs typeface="Cambria"/>
                <a:sym typeface="Wingdings" pitchFamily="2" charset="2"/>
              </a:rPr>
              <a:t> </a:t>
            </a:r>
            <a:r>
              <a:rPr lang="en-GB" sz="1800" kern="0" dirty="0" smtClean="0">
                <a:solidFill>
                  <a:schemeClr val="tx2">
                    <a:lumMod val="60000"/>
                    <a:lumOff val="40000"/>
                  </a:schemeClr>
                </a:solidFill>
                <a:latin typeface="+mn-lt"/>
                <a:cs typeface="Cambria"/>
                <a:sym typeface="Wingdings" pitchFamily="2" charset="2"/>
              </a:rPr>
              <a:t>more efficiency</a:t>
            </a:r>
            <a:endParaRPr lang="en-GB" sz="1800" dirty="0" smtClean="0">
              <a:solidFill>
                <a:schemeClr val="tx2">
                  <a:lumMod val="60000"/>
                  <a:lumOff val="40000"/>
                </a:schemeClr>
              </a:solidFill>
              <a:latin typeface="+mn-lt"/>
              <a:cs typeface="Cambria"/>
            </a:endParaRPr>
          </a:p>
        </p:txBody>
      </p:sp>
      <p:sp>
        <p:nvSpPr>
          <p:cNvPr id="39" name="Rectangle 38"/>
          <p:cNvSpPr/>
          <p:nvPr/>
        </p:nvSpPr>
        <p:spPr>
          <a:xfrm>
            <a:off x="357158" y="5000636"/>
            <a:ext cx="3500462" cy="923330"/>
          </a:xfrm>
          <a:prstGeom prst="rect">
            <a:avLst/>
          </a:prstGeom>
        </p:spPr>
        <p:txBody>
          <a:bodyPr wrap="square">
            <a:spAutoFit/>
          </a:bodyPr>
          <a:lstStyle/>
          <a:p>
            <a:pPr lvl="0" algn="ctr">
              <a:spcBef>
                <a:spcPts val="1200"/>
              </a:spcBef>
              <a:buSzPct val="75000"/>
            </a:pPr>
            <a:r>
              <a:rPr lang="fr-FR" sz="1800" b="1" kern="0" dirty="0" smtClean="0">
                <a:solidFill>
                  <a:schemeClr val="tx2">
                    <a:lumMod val="60000"/>
                    <a:lumOff val="40000"/>
                  </a:schemeClr>
                </a:solidFill>
                <a:latin typeface="+mn-lt"/>
                <a:cs typeface="Cambria"/>
              </a:rPr>
              <a:t>Data </a:t>
            </a:r>
            <a:r>
              <a:rPr lang="en-GB" sz="1800" b="1" kern="0" dirty="0" smtClean="0">
                <a:solidFill>
                  <a:schemeClr val="tx2">
                    <a:lumMod val="60000"/>
                    <a:lumOff val="40000"/>
                  </a:schemeClr>
                </a:solidFill>
                <a:latin typeface="+mn-lt"/>
                <a:cs typeface="Cambria"/>
              </a:rPr>
              <a:t>storage in the Cloud = </a:t>
            </a:r>
            <a:r>
              <a:rPr lang="en-GB" sz="1800" kern="0" dirty="0" smtClean="0">
                <a:solidFill>
                  <a:schemeClr val="tx2">
                    <a:lumMod val="60000"/>
                    <a:lumOff val="40000"/>
                  </a:schemeClr>
                </a:solidFill>
                <a:latin typeface="+mn-lt"/>
                <a:cs typeface="Cambria"/>
                <a:sym typeface="Wingdings" pitchFamily="2" charset="2"/>
              </a:rPr>
              <a:t>guaranty against security problem in some </a:t>
            </a:r>
            <a:r>
              <a:rPr lang="fr-FR" sz="1800" kern="0" dirty="0" smtClean="0">
                <a:solidFill>
                  <a:schemeClr val="tx2">
                    <a:lumMod val="60000"/>
                    <a:lumOff val="40000"/>
                  </a:schemeClr>
                </a:solidFill>
                <a:latin typeface="+mn-lt"/>
                <a:cs typeface="Cambria"/>
                <a:sym typeface="Wingdings" pitchFamily="2" charset="2"/>
              </a:rPr>
              <a:t>countries</a:t>
            </a:r>
          </a:p>
        </p:txBody>
      </p:sp>
      <p:sp>
        <p:nvSpPr>
          <p:cNvPr id="41" name="ZoneTexte 40"/>
          <p:cNvSpPr txBox="1"/>
          <p:nvPr/>
        </p:nvSpPr>
        <p:spPr>
          <a:xfrm>
            <a:off x="1142976" y="4488428"/>
            <a:ext cx="1857388" cy="369332"/>
          </a:xfrm>
          <a:prstGeom prst="rect">
            <a:avLst/>
          </a:prstGeom>
          <a:noFill/>
        </p:spPr>
        <p:txBody>
          <a:bodyPr wrap="square" rtlCol="0">
            <a:spAutoFit/>
          </a:bodyPr>
          <a:lstStyle/>
          <a:p>
            <a:pPr algn="ctr"/>
            <a:r>
              <a:rPr lang="fr-FR" sz="1800" b="1" dirty="0" smtClean="0">
                <a:solidFill>
                  <a:schemeClr val="bg1">
                    <a:lumMod val="50000"/>
                  </a:schemeClr>
                </a:solidFill>
                <a:latin typeface="Cambria"/>
                <a:cs typeface="Cambria"/>
              </a:rPr>
              <a:t>Security</a:t>
            </a:r>
            <a:endParaRPr lang="fr-FR" sz="1800" b="1" dirty="0">
              <a:solidFill>
                <a:schemeClr val="bg1">
                  <a:lumMod val="50000"/>
                </a:schemeClr>
              </a:solidFill>
              <a:latin typeface="Cambria"/>
              <a:cs typeface="Cambria"/>
            </a:endParaRPr>
          </a:p>
        </p:txBody>
      </p:sp>
      <p:sp>
        <p:nvSpPr>
          <p:cNvPr id="43" name="ZoneTexte 42"/>
          <p:cNvSpPr txBox="1"/>
          <p:nvPr/>
        </p:nvSpPr>
        <p:spPr>
          <a:xfrm>
            <a:off x="5429256" y="4344423"/>
            <a:ext cx="2143140" cy="584775"/>
          </a:xfrm>
          <a:prstGeom prst="rect">
            <a:avLst/>
          </a:prstGeom>
          <a:noFill/>
        </p:spPr>
        <p:txBody>
          <a:bodyPr wrap="square" rtlCol="0">
            <a:spAutoFit/>
          </a:bodyPr>
          <a:lstStyle/>
          <a:p>
            <a:pPr algn="ctr"/>
            <a:r>
              <a:rPr lang="fr-FR" sz="1600" b="1" dirty="0" smtClean="0">
                <a:solidFill>
                  <a:schemeClr val="bg1">
                    <a:lumMod val="50000"/>
                  </a:schemeClr>
                </a:solidFill>
                <a:latin typeface="Cambria"/>
                <a:cs typeface="Cambria"/>
              </a:rPr>
              <a:t>Respect of Environnement</a:t>
            </a:r>
            <a:endParaRPr lang="fr-FR" sz="1600" b="1" dirty="0">
              <a:solidFill>
                <a:schemeClr val="bg1">
                  <a:lumMod val="50000"/>
                </a:schemeClr>
              </a:solidFill>
              <a:latin typeface="Cambria"/>
              <a:cs typeface="Cambria"/>
            </a:endParaRPr>
          </a:p>
        </p:txBody>
      </p:sp>
      <p:sp>
        <p:nvSpPr>
          <p:cNvPr id="44" name="Rectangle 43"/>
          <p:cNvSpPr/>
          <p:nvPr/>
        </p:nvSpPr>
        <p:spPr>
          <a:xfrm>
            <a:off x="4500562" y="5006000"/>
            <a:ext cx="4071966" cy="923330"/>
          </a:xfrm>
          <a:prstGeom prst="rect">
            <a:avLst/>
          </a:prstGeom>
        </p:spPr>
        <p:txBody>
          <a:bodyPr wrap="square">
            <a:spAutoFit/>
          </a:bodyPr>
          <a:lstStyle/>
          <a:p>
            <a:pPr lvl="0" algn="ctr">
              <a:spcBef>
                <a:spcPts val="1200"/>
              </a:spcBef>
              <a:buSzPct val="75000"/>
            </a:pPr>
            <a:r>
              <a:rPr lang="en-GB" sz="1800" b="1" dirty="0" smtClean="0">
                <a:solidFill>
                  <a:schemeClr val="tx2">
                    <a:lumMod val="60000"/>
                    <a:lumOff val="40000"/>
                  </a:schemeClr>
                </a:solidFill>
                <a:latin typeface="+mn-lt"/>
                <a:cs typeface="Cambria"/>
              </a:rPr>
              <a:t>Reduction of IT wastes </a:t>
            </a:r>
            <a:r>
              <a:rPr lang="en-GB" sz="1800" kern="0" dirty="0" smtClean="0">
                <a:solidFill>
                  <a:schemeClr val="tx2">
                    <a:lumMod val="60000"/>
                    <a:lumOff val="40000"/>
                  </a:schemeClr>
                </a:solidFill>
                <a:latin typeface="+mn-lt"/>
                <a:cs typeface="Cambria"/>
                <a:sym typeface="Wingdings" pitchFamily="2" charset="2"/>
              </a:rPr>
              <a:t>(the use of one virtual server reduces</a:t>
            </a:r>
            <a:r>
              <a:rPr lang="en-GB" sz="1800" kern="0" dirty="0" smtClean="0">
                <a:solidFill>
                  <a:srgbClr val="000099"/>
                </a:solidFill>
                <a:latin typeface="+mn-lt"/>
                <a:cs typeface="Cambria"/>
                <a:sym typeface="Wingdings" pitchFamily="2" charset="2"/>
              </a:rPr>
              <a:t> </a:t>
            </a:r>
            <a:r>
              <a:rPr lang="fr-FR" sz="1800" b="1" kern="0" dirty="0" smtClean="0">
                <a:solidFill>
                  <a:srgbClr val="C00000"/>
                </a:solidFill>
                <a:latin typeface="+mn-lt"/>
                <a:cs typeface="Cambria"/>
                <a:sym typeface="Wingdings" pitchFamily="2" charset="2"/>
              </a:rPr>
              <a:t>4 tons</a:t>
            </a:r>
            <a:r>
              <a:rPr lang="fr-FR" sz="1800" kern="0" dirty="0" smtClean="0">
                <a:solidFill>
                  <a:srgbClr val="000099"/>
                </a:solidFill>
                <a:latin typeface="+mn-lt"/>
                <a:cs typeface="Cambria"/>
                <a:sym typeface="Wingdings" pitchFamily="2" charset="2"/>
              </a:rPr>
              <a:t> </a:t>
            </a:r>
            <a:r>
              <a:rPr lang="fr-FR" sz="1800" kern="0" dirty="0" smtClean="0">
                <a:solidFill>
                  <a:schemeClr val="tx2">
                    <a:lumMod val="60000"/>
                    <a:lumOff val="40000"/>
                  </a:schemeClr>
                </a:solidFill>
                <a:latin typeface="+mn-lt"/>
                <a:cs typeface="Cambria"/>
                <a:sym typeface="Wingdings" pitchFamily="2" charset="2"/>
              </a:rPr>
              <a:t>of CO</a:t>
            </a:r>
            <a:r>
              <a:rPr lang="fr-FR" sz="1800" kern="0" baseline="-25000" dirty="0" smtClean="0">
                <a:solidFill>
                  <a:schemeClr val="tx2">
                    <a:lumMod val="60000"/>
                    <a:lumOff val="40000"/>
                  </a:schemeClr>
                </a:solidFill>
                <a:latin typeface="+mn-lt"/>
                <a:cs typeface="Cambria"/>
                <a:sym typeface="Wingdings" pitchFamily="2" charset="2"/>
              </a:rPr>
              <a:t>2</a:t>
            </a:r>
            <a:r>
              <a:rPr lang="fr-FR" sz="1800" kern="0" dirty="0" smtClean="0">
                <a:solidFill>
                  <a:schemeClr val="tx2">
                    <a:lumMod val="60000"/>
                    <a:lumOff val="40000"/>
                  </a:schemeClr>
                </a:solidFill>
                <a:latin typeface="+mn-lt"/>
                <a:cs typeface="Cambria"/>
                <a:sym typeface="Wingdings" pitchFamily="2" charset="2"/>
              </a:rPr>
              <a:t> </a:t>
            </a:r>
            <a:r>
              <a:rPr lang="fr-FR" sz="1800" b="1" kern="0" dirty="0" smtClean="0">
                <a:solidFill>
                  <a:schemeClr val="tx2"/>
                </a:solidFill>
                <a:latin typeface="+mn-lt"/>
                <a:cs typeface="Cambria"/>
                <a:sym typeface="Wingdings" pitchFamily="2" charset="2"/>
              </a:rPr>
              <a:t>[</a:t>
            </a:r>
            <a:r>
              <a:rPr lang="fr-FR" sz="1800" b="1" kern="0" dirty="0" err="1" smtClean="0">
                <a:solidFill>
                  <a:schemeClr val="tx2"/>
                </a:solidFill>
                <a:latin typeface="+mn-lt"/>
                <a:cs typeface="Cambria"/>
                <a:sym typeface="Wingdings" pitchFamily="2" charset="2"/>
              </a:rPr>
              <a:t>Vmware</a:t>
            </a:r>
            <a:r>
              <a:rPr lang="fr-FR" sz="1800" b="1" kern="0" dirty="0" smtClean="0">
                <a:solidFill>
                  <a:schemeClr val="tx2"/>
                </a:solidFill>
                <a:latin typeface="+mn-lt"/>
                <a:cs typeface="Cambria"/>
                <a:sym typeface="Wingdings" pitchFamily="2" charset="2"/>
              </a:rPr>
              <a:t>]</a:t>
            </a:r>
            <a:r>
              <a:rPr lang="fr-FR" sz="1800" kern="0" dirty="0" smtClean="0">
                <a:solidFill>
                  <a:schemeClr val="tx2">
                    <a:lumMod val="60000"/>
                    <a:lumOff val="40000"/>
                  </a:schemeClr>
                </a:solidFill>
                <a:latin typeface="+mn-lt"/>
                <a:cs typeface="Cambria"/>
                <a:sym typeface="Wingdings" pitchFamily="2" charset="2"/>
              </a:rPr>
              <a:t>)</a:t>
            </a:r>
          </a:p>
        </p:txBody>
      </p:sp>
      <p:pic>
        <p:nvPicPr>
          <p:cNvPr id="45" name="Picture 2"/>
          <p:cNvPicPr>
            <a:picLocks noChangeAspect="1" noChangeArrowheads="1"/>
          </p:cNvPicPr>
          <p:nvPr/>
        </p:nvPicPr>
        <p:blipFill>
          <a:blip r:embed="rId3"/>
          <a:srcRect/>
          <a:stretch>
            <a:fillRect/>
          </a:stretch>
        </p:blipFill>
        <p:spPr bwMode="auto">
          <a:xfrm>
            <a:off x="2555776" y="548680"/>
            <a:ext cx="1857388" cy="1506797"/>
          </a:xfrm>
          <a:prstGeom prst="rect">
            <a:avLst/>
          </a:prstGeom>
          <a:noFill/>
          <a:ln w="9525">
            <a:noFill/>
            <a:miter lim="800000"/>
            <a:headEnd/>
            <a:tailEnd/>
          </a:ln>
          <a:effectLst/>
        </p:spPr>
      </p:pic>
      <p:pic>
        <p:nvPicPr>
          <p:cNvPr id="23" name="Picture 2"/>
          <p:cNvPicPr>
            <a:picLocks noChangeAspect="1" noChangeArrowheads="1"/>
          </p:cNvPicPr>
          <p:nvPr/>
        </p:nvPicPr>
        <p:blipFill>
          <a:blip r:embed="rId4"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val="4230579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6"/>
          <p:cNvPicPr>
            <a:picLocks noChangeAspect="1" noChangeArrowheads="1"/>
          </p:cNvPicPr>
          <p:nvPr/>
        </p:nvPicPr>
        <p:blipFill>
          <a:blip r:embed="rId2"/>
          <a:srcRect/>
          <a:stretch>
            <a:fillRect/>
          </a:stretch>
        </p:blipFill>
        <p:spPr bwMode="auto">
          <a:xfrm>
            <a:off x="4283968" y="548680"/>
            <a:ext cx="1487774" cy="942240"/>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pPr algn="r"/>
            <a:r>
              <a:rPr lang="en-GB" dirty="0" smtClean="0"/>
              <a:t>CC In Africa</a:t>
            </a:r>
            <a:br>
              <a:rPr lang="en-GB" dirty="0" smtClean="0"/>
            </a:br>
            <a:r>
              <a:rPr lang="en-GB" sz="3100" b="0" i="1" dirty="0" smtClean="0"/>
              <a:t>Some Key Figures</a:t>
            </a:r>
            <a:endParaRPr lang="en-US"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14</a:t>
            </a:fld>
            <a:endParaRPr lang="en-US"/>
          </a:p>
        </p:txBody>
      </p:sp>
      <p:sp>
        <p:nvSpPr>
          <p:cNvPr id="46" name="Rectangle à coins arrondis 45"/>
          <p:cNvSpPr/>
          <p:nvPr/>
        </p:nvSpPr>
        <p:spPr bwMode="auto">
          <a:xfrm>
            <a:off x="206808" y="1142984"/>
            <a:ext cx="3603820" cy="1214446"/>
          </a:xfrm>
          <a:prstGeom prst="roundRect">
            <a:avLst/>
          </a:prstGeom>
          <a:noFill/>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lvl="0">
              <a:spcBef>
                <a:spcPts val="1200"/>
              </a:spcBef>
              <a:buSzPct val="75000"/>
            </a:pPr>
            <a:r>
              <a:rPr lang="fr-FR" sz="1700" kern="0" dirty="0" smtClean="0">
                <a:solidFill>
                  <a:schemeClr val="tx2">
                    <a:lumMod val="60000"/>
                    <a:lumOff val="40000"/>
                  </a:schemeClr>
                </a:solidFill>
                <a:latin typeface="+mn-lt"/>
                <a:cs typeface="Cambria"/>
              </a:rPr>
              <a:t>In </a:t>
            </a:r>
            <a:r>
              <a:rPr lang="fr-FR" sz="1700" b="1" kern="0" dirty="0" smtClean="0">
                <a:solidFill>
                  <a:srgbClr val="C00000"/>
                </a:solidFill>
                <a:latin typeface="+mn-lt"/>
                <a:cs typeface="Cambria"/>
              </a:rPr>
              <a:t>2013</a:t>
            </a:r>
            <a:r>
              <a:rPr lang="fr-FR" sz="1700" kern="0" dirty="0" smtClean="0">
                <a:solidFill>
                  <a:srgbClr val="000099"/>
                </a:solidFill>
                <a:latin typeface="+mn-lt"/>
                <a:cs typeface="Cambria"/>
              </a:rPr>
              <a:t>, </a:t>
            </a:r>
            <a:r>
              <a:rPr lang="fr-FR" sz="1700" b="1" kern="0" dirty="0" smtClean="0">
                <a:solidFill>
                  <a:srgbClr val="C00000"/>
                </a:solidFill>
                <a:latin typeface="+mn-lt"/>
                <a:cs typeface="Cambria"/>
              </a:rPr>
              <a:t>50%</a:t>
            </a:r>
            <a:r>
              <a:rPr lang="fr-FR" sz="1700" kern="0" dirty="0" smtClean="0">
                <a:solidFill>
                  <a:srgbClr val="000099"/>
                </a:solidFill>
                <a:latin typeface="+mn-lt"/>
                <a:cs typeface="Cambria"/>
              </a:rPr>
              <a:t> </a:t>
            </a:r>
            <a:r>
              <a:rPr lang="fr-FR" sz="1700" kern="0" dirty="0" smtClean="0">
                <a:solidFill>
                  <a:schemeClr val="tx2">
                    <a:lumMod val="60000"/>
                    <a:lumOff val="40000"/>
                  </a:schemeClr>
                </a:solidFill>
                <a:latin typeface="+mn-lt"/>
                <a:cs typeface="Cambria"/>
              </a:rPr>
              <a:t>of medium and large </a:t>
            </a:r>
            <a:r>
              <a:rPr lang="en-GB" sz="1700" kern="0" dirty="0" smtClean="0">
                <a:solidFill>
                  <a:schemeClr val="tx2">
                    <a:lumMod val="60000"/>
                    <a:lumOff val="40000"/>
                  </a:schemeClr>
                </a:solidFill>
                <a:latin typeface="+mn-lt"/>
                <a:cs typeface="Cambria"/>
              </a:rPr>
              <a:t>enterprises in South Africa </a:t>
            </a:r>
            <a:r>
              <a:rPr lang="fr-FR" sz="1700" kern="0" dirty="0" smtClean="0">
                <a:solidFill>
                  <a:schemeClr val="tx2">
                    <a:lumMod val="60000"/>
                    <a:lumOff val="40000"/>
                  </a:schemeClr>
                </a:solidFill>
                <a:latin typeface="+mn-lt"/>
                <a:cs typeface="Cambria"/>
              </a:rPr>
              <a:t>use CC, </a:t>
            </a:r>
            <a:r>
              <a:rPr lang="fr-FR" sz="1700" b="1" kern="0" dirty="0" smtClean="0">
                <a:solidFill>
                  <a:srgbClr val="C00000"/>
                </a:solidFill>
                <a:latin typeface="+mn-lt"/>
                <a:cs typeface="Cambria"/>
              </a:rPr>
              <a:t>48% </a:t>
            </a:r>
            <a:r>
              <a:rPr lang="fr-FR" sz="1700" kern="0" dirty="0" smtClean="0">
                <a:solidFill>
                  <a:schemeClr val="tx2">
                    <a:lumMod val="60000"/>
                    <a:lumOff val="40000"/>
                  </a:schemeClr>
                </a:solidFill>
                <a:latin typeface="+mn-lt"/>
                <a:cs typeface="Cambria"/>
              </a:rPr>
              <a:t>in Kenya and </a:t>
            </a:r>
            <a:r>
              <a:rPr lang="fr-FR" sz="1700" b="1" kern="0" dirty="0" smtClean="0">
                <a:solidFill>
                  <a:srgbClr val="C00000"/>
                </a:solidFill>
                <a:latin typeface="+mn-lt"/>
                <a:cs typeface="Cambria"/>
              </a:rPr>
              <a:t>36% </a:t>
            </a:r>
            <a:r>
              <a:rPr lang="fr-FR" sz="1700" kern="0" dirty="0" smtClean="0">
                <a:solidFill>
                  <a:schemeClr val="tx2">
                    <a:lumMod val="60000"/>
                    <a:lumOff val="40000"/>
                  </a:schemeClr>
                </a:solidFill>
                <a:latin typeface="+mn-lt"/>
                <a:cs typeface="Cambria"/>
              </a:rPr>
              <a:t>in Nigeria</a:t>
            </a:r>
            <a:endParaRPr lang="fr-FR" sz="1700" b="1" kern="0" dirty="0" smtClean="0">
              <a:solidFill>
                <a:schemeClr val="tx2">
                  <a:lumMod val="60000"/>
                  <a:lumOff val="40000"/>
                </a:schemeClr>
              </a:solidFill>
              <a:latin typeface="+mn-lt"/>
              <a:cs typeface="Cambria"/>
            </a:endParaRPr>
          </a:p>
        </p:txBody>
      </p:sp>
      <p:sp>
        <p:nvSpPr>
          <p:cNvPr id="47" name="Rectangle à coins arrondis 46"/>
          <p:cNvSpPr/>
          <p:nvPr/>
        </p:nvSpPr>
        <p:spPr bwMode="auto">
          <a:xfrm>
            <a:off x="179512" y="2786058"/>
            <a:ext cx="3714776" cy="1217644"/>
          </a:xfrm>
          <a:prstGeom prst="roundRect">
            <a:avLst/>
          </a:prstGeom>
          <a:noFill/>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lvl="0">
              <a:spcBef>
                <a:spcPts val="1200"/>
              </a:spcBef>
              <a:buSzPct val="75000"/>
            </a:pPr>
            <a:r>
              <a:rPr lang="fr-FR" sz="1700" b="1" kern="0" dirty="0" smtClean="0">
                <a:solidFill>
                  <a:srgbClr val="C00000"/>
                </a:solidFill>
                <a:latin typeface="+mn-lt"/>
                <a:cs typeface="Cambria"/>
              </a:rPr>
              <a:t>44%</a:t>
            </a:r>
            <a:r>
              <a:rPr lang="fr-FR" sz="1700" kern="0" dirty="0" smtClean="0">
                <a:solidFill>
                  <a:srgbClr val="000099"/>
                </a:solidFill>
                <a:latin typeface="+mn-lt"/>
                <a:cs typeface="Cambria"/>
              </a:rPr>
              <a:t> </a:t>
            </a:r>
            <a:r>
              <a:rPr lang="fr-FR" sz="1700" kern="0" dirty="0" smtClean="0">
                <a:solidFill>
                  <a:schemeClr val="tx2">
                    <a:lumMod val="60000"/>
                    <a:lumOff val="40000"/>
                  </a:schemeClr>
                </a:solidFill>
                <a:latin typeface="+mn-lt"/>
                <a:cs typeface="Cambria"/>
              </a:rPr>
              <a:t>of </a:t>
            </a:r>
            <a:r>
              <a:rPr lang="en-GB" sz="1700" kern="0" dirty="0" smtClean="0">
                <a:solidFill>
                  <a:schemeClr val="tx2">
                    <a:lumMod val="60000"/>
                    <a:lumOff val="40000"/>
                  </a:schemeClr>
                </a:solidFill>
                <a:latin typeface="+mn-lt"/>
                <a:cs typeface="Cambria"/>
              </a:rPr>
              <a:t>Nigerian enterprises migrated to the Cloud in </a:t>
            </a:r>
            <a:r>
              <a:rPr lang="en-GB" sz="1700" b="1" kern="0" dirty="0" smtClean="0">
                <a:solidFill>
                  <a:srgbClr val="C00000"/>
                </a:solidFill>
                <a:latin typeface="+mn-lt"/>
                <a:cs typeface="Cambria"/>
              </a:rPr>
              <a:t>2014</a:t>
            </a:r>
            <a:r>
              <a:rPr lang="en-GB" sz="1700" kern="0" dirty="0" smtClean="0">
                <a:solidFill>
                  <a:srgbClr val="000099"/>
                </a:solidFill>
                <a:latin typeface="+mn-lt"/>
                <a:cs typeface="Cambria"/>
              </a:rPr>
              <a:t> </a:t>
            </a:r>
            <a:r>
              <a:rPr lang="en-GB" sz="1700" kern="0" dirty="0" smtClean="0">
                <a:solidFill>
                  <a:schemeClr val="tx2">
                    <a:lumMod val="60000"/>
                    <a:lumOff val="40000"/>
                  </a:schemeClr>
                </a:solidFill>
                <a:latin typeface="+mn-lt"/>
                <a:cs typeface="Cambria"/>
              </a:rPr>
              <a:t>versus</a:t>
            </a:r>
            <a:r>
              <a:rPr lang="en-GB" sz="1700" kern="0" dirty="0" smtClean="0">
                <a:solidFill>
                  <a:srgbClr val="000099"/>
                </a:solidFill>
                <a:latin typeface="+mn-lt"/>
                <a:cs typeface="Cambria"/>
              </a:rPr>
              <a:t> </a:t>
            </a:r>
            <a:r>
              <a:rPr lang="en-GB" sz="1700" b="1" kern="0" dirty="0" smtClean="0">
                <a:solidFill>
                  <a:srgbClr val="C00000"/>
                </a:solidFill>
                <a:latin typeface="+mn-lt"/>
                <a:cs typeface="Cambria"/>
              </a:rPr>
              <a:t>24%</a:t>
            </a:r>
            <a:r>
              <a:rPr lang="en-GB" sz="1700" kern="0" dirty="0" smtClean="0">
                <a:solidFill>
                  <a:srgbClr val="000099"/>
                </a:solidFill>
                <a:latin typeface="+mn-lt"/>
                <a:cs typeface="Cambria"/>
              </a:rPr>
              <a:t> </a:t>
            </a:r>
            <a:r>
              <a:rPr lang="en-GB" sz="1700" kern="0" dirty="0" smtClean="0">
                <a:solidFill>
                  <a:schemeClr val="tx2">
                    <a:lumMod val="60000"/>
                    <a:lumOff val="40000"/>
                  </a:schemeClr>
                </a:solidFill>
                <a:latin typeface="+mn-lt"/>
                <a:cs typeface="Cambria"/>
              </a:rPr>
              <a:t>in Kenya and only </a:t>
            </a:r>
            <a:r>
              <a:rPr lang="en-GB" sz="1700" b="1" kern="0" dirty="0" smtClean="0">
                <a:solidFill>
                  <a:srgbClr val="C00000"/>
                </a:solidFill>
                <a:latin typeface="+mn-lt"/>
                <a:cs typeface="Cambria"/>
              </a:rPr>
              <a:t>16%</a:t>
            </a:r>
            <a:r>
              <a:rPr lang="en-GB" sz="1700" kern="0" dirty="0" smtClean="0">
                <a:solidFill>
                  <a:srgbClr val="000099"/>
                </a:solidFill>
                <a:latin typeface="+mn-lt"/>
                <a:cs typeface="Cambria"/>
              </a:rPr>
              <a:t> </a:t>
            </a:r>
            <a:r>
              <a:rPr lang="en-GB" sz="1700" kern="0" dirty="0" smtClean="0">
                <a:solidFill>
                  <a:schemeClr val="tx2">
                    <a:lumMod val="60000"/>
                    <a:lumOff val="40000"/>
                  </a:schemeClr>
                </a:solidFill>
                <a:latin typeface="+mn-lt"/>
                <a:cs typeface="Cambria"/>
              </a:rPr>
              <a:t>in South Africa</a:t>
            </a:r>
          </a:p>
        </p:txBody>
      </p:sp>
      <p:sp>
        <p:nvSpPr>
          <p:cNvPr id="48" name="Rectangle à coins arrondis 47"/>
          <p:cNvSpPr/>
          <p:nvPr/>
        </p:nvSpPr>
        <p:spPr bwMode="auto">
          <a:xfrm>
            <a:off x="4421650" y="1792714"/>
            <a:ext cx="3857652" cy="1571636"/>
          </a:xfrm>
          <a:prstGeom prst="roundRect">
            <a:avLst/>
          </a:prstGeom>
          <a:noFill/>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lvl="0">
              <a:spcBef>
                <a:spcPts val="1200"/>
              </a:spcBef>
              <a:buSzPct val="75000"/>
            </a:pPr>
            <a:r>
              <a:rPr lang="fr-FR" sz="1700" kern="0" dirty="0" smtClean="0">
                <a:solidFill>
                  <a:schemeClr val="tx2">
                    <a:lumMod val="60000"/>
                    <a:lumOff val="40000"/>
                  </a:schemeClr>
                </a:solidFill>
                <a:latin typeface="+mn-lt"/>
                <a:cs typeface="Cambria"/>
              </a:rPr>
              <a:t>In</a:t>
            </a:r>
            <a:r>
              <a:rPr lang="fr-FR" sz="1700" kern="0" dirty="0" smtClean="0">
                <a:solidFill>
                  <a:srgbClr val="000099"/>
                </a:solidFill>
                <a:latin typeface="+mn-lt"/>
                <a:cs typeface="Cambria"/>
              </a:rPr>
              <a:t> </a:t>
            </a:r>
            <a:r>
              <a:rPr lang="fr-FR" sz="1700" b="1" kern="0" dirty="0" smtClean="0">
                <a:solidFill>
                  <a:srgbClr val="C00000"/>
                </a:solidFill>
                <a:latin typeface="+mn-lt"/>
                <a:cs typeface="Cambria"/>
              </a:rPr>
              <a:t>2013</a:t>
            </a:r>
            <a:r>
              <a:rPr lang="fr-FR" sz="1700" kern="0" dirty="0" smtClean="0">
                <a:solidFill>
                  <a:schemeClr val="tx2">
                    <a:lumMod val="60000"/>
                    <a:lumOff val="40000"/>
                  </a:schemeClr>
                </a:solidFill>
                <a:latin typeface="+mn-lt"/>
                <a:cs typeface="Cambria"/>
              </a:rPr>
              <a:t>, </a:t>
            </a:r>
            <a:r>
              <a:rPr lang="en-GB" sz="1700" kern="0" dirty="0" smtClean="0">
                <a:solidFill>
                  <a:schemeClr val="tx2">
                    <a:lumMod val="60000"/>
                    <a:lumOff val="40000"/>
                  </a:schemeClr>
                </a:solidFill>
                <a:latin typeface="+mn-lt"/>
                <a:cs typeface="Cambria"/>
              </a:rPr>
              <a:t>private Cloud is the most widespread with </a:t>
            </a:r>
            <a:r>
              <a:rPr lang="en-GB" sz="1700" b="1" kern="0" dirty="0" smtClean="0">
                <a:solidFill>
                  <a:srgbClr val="C00000"/>
                </a:solidFill>
                <a:latin typeface="+mn-lt"/>
                <a:cs typeface="Cambria"/>
              </a:rPr>
              <a:t>25</a:t>
            </a:r>
            <a:r>
              <a:rPr lang="en-GB" sz="1700" b="1" kern="0" dirty="0" smtClean="0">
                <a:solidFill>
                  <a:schemeClr val="tx2">
                    <a:lumMod val="60000"/>
                    <a:lumOff val="40000"/>
                  </a:schemeClr>
                </a:solidFill>
                <a:latin typeface="+mn-lt"/>
                <a:cs typeface="Cambria"/>
              </a:rPr>
              <a:t>%</a:t>
            </a:r>
            <a:r>
              <a:rPr lang="en-GB" sz="1700" kern="0" dirty="0" smtClean="0">
                <a:solidFill>
                  <a:schemeClr val="tx2">
                    <a:lumMod val="60000"/>
                    <a:lumOff val="40000"/>
                  </a:schemeClr>
                </a:solidFill>
                <a:latin typeface="+mn-lt"/>
                <a:cs typeface="Cambria"/>
              </a:rPr>
              <a:t> of questioned organisations,</a:t>
            </a:r>
            <a:r>
              <a:rPr lang="en-GB" sz="1700" kern="0" dirty="0" smtClean="0">
                <a:solidFill>
                  <a:srgbClr val="000099"/>
                </a:solidFill>
                <a:latin typeface="+mn-lt"/>
                <a:cs typeface="Cambria"/>
              </a:rPr>
              <a:t> </a:t>
            </a:r>
            <a:r>
              <a:rPr lang="en-GB" sz="1700" b="1" kern="0" dirty="0" smtClean="0">
                <a:solidFill>
                  <a:srgbClr val="C00000"/>
                </a:solidFill>
                <a:latin typeface="+mn-lt"/>
                <a:cs typeface="Cambria"/>
              </a:rPr>
              <a:t>13%</a:t>
            </a:r>
            <a:r>
              <a:rPr lang="en-GB" sz="1700" kern="0" dirty="0" smtClean="0">
                <a:solidFill>
                  <a:srgbClr val="000099"/>
                </a:solidFill>
                <a:latin typeface="+mn-lt"/>
                <a:cs typeface="Cambria"/>
              </a:rPr>
              <a:t> </a:t>
            </a:r>
            <a:r>
              <a:rPr lang="en-GB" sz="1700" kern="0" dirty="0" smtClean="0">
                <a:solidFill>
                  <a:schemeClr val="tx2">
                    <a:lumMod val="60000"/>
                    <a:lumOff val="40000"/>
                  </a:schemeClr>
                </a:solidFill>
                <a:latin typeface="+mn-lt"/>
                <a:cs typeface="Cambria"/>
              </a:rPr>
              <a:t>opt for hybrid </a:t>
            </a:r>
            <a:r>
              <a:rPr lang="fr-FR" sz="1700" kern="0" dirty="0" smtClean="0">
                <a:solidFill>
                  <a:schemeClr val="tx2">
                    <a:lumMod val="60000"/>
                    <a:lumOff val="40000"/>
                  </a:schemeClr>
                </a:solidFill>
                <a:latin typeface="+mn-lt"/>
                <a:cs typeface="Cambria"/>
              </a:rPr>
              <a:t>Cloud and</a:t>
            </a:r>
            <a:r>
              <a:rPr lang="fr-FR" sz="1700" kern="0" dirty="0" smtClean="0">
                <a:solidFill>
                  <a:srgbClr val="000099"/>
                </a:solidFill>
                <a:latin typeface="+mn-lt"/>
                <a:cs typeface="Cambria"/>
              </a:rPr>
              <a:t> </a:t>
            </a:r>
            <a:r>
              <a:rPr lang="fr-FR" sz="1700" b="1" kern="0" dirty="0" smtClean="0">
                <a:solidFill>
                  <a:srgbClr val="C00000"/>
                </a:solidFill>
                <a:latin typeface="+mn-lt"/>
                <a:cs typeface="Cambria"/>
              </a:rPr>
              <a:t>7% </a:t>
            </a:r>
            <a:r>
              <a:rPr lang="fr-FR" sz="1700" kern="0" dirty="0" smtClean="0">
                <a:solidFill>
                  <a:schemeClr val="tx2">
                    <a:lumMod val="60000"/>
                    <a:lumOff val="40000"/>
                  </a:schemeClr>
                </a:solidFill>
                <a:latin typeface="+mn-lt"/>
                <a:cs typeface="Cambria"/>
              </a:rPr>
              <a:t>for public Cloud</a:t>
            </a:r>
          </a:p>
        </p:txBody>
      </p:sp>
      <p:sp>
        <p:nvSpPr>
          <p:cNvPr id="49" name="Rectangle à coins arrondis 48"/>
          <p:cNvSpPr/>
          <p:nvPr/>
        </p:nvSpPr>
        <p:spPr bwMode="auto">
          <a:xfrm>
            <a:off x="179512" y="4425934"/>
            <a:ext cx="3786214" cy="1289082"/>
          </a:xfrm>
          <a:prstGeom prst="roundRect">
            <a:avLst/>
          </a:prstGeom>
          <a:noFill/>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lvl="0">
              <a:spcBef>
                <a:spcPts val="1200"/>
              </a:spcBef>
              <a:buSzPct val="75000"/>
            </a:pPr>
            <a:endParaRPr lang="fr-FR" sz="1700" kern="0" dirty="0" smtClean="0">
              <a:solidFill>
                <a:srgbClr val="000099"/>
              </a:solidFill>
              <a:latin typeface="+mn-lt"/>
              <a:cs typeface="Cambria"/>
            </a:endParaRPr>
          </a:p>
          <a:p>
            <a:pPr lvl="0">
              <a:spcBef>
                <a:spcPts val="1200"/>
              </a:spcBef>
              <a:buSzPct val="75000"/>
            </a:pPr>
            <a:r>
              <a:rPr lang="fr-FR" sz="1700" kern="0" dirty="0" smtClean="0">
                <a:solidFill>
                  <a:schemeClr val="tx2">
                    <a:lumMod val="60000"/>
                    <a:lumOff val="40000"/>
                  </a:schemeClr>
                </a:solidFill>
                <a:latin typeface="+mn-lt"/>
                <a:cs typeface="Cambria"/>
              </a:rPr>
              <a:t>The </a:t>
            </a:r>
            <a:r>
              <a:rPr lang="en-GB" sz="1700" kern="0" dirty="0" smtClean="0">
                <a:solidFill>
                  <a:schemeClr val="tx2">
                    <a:lumMod val="60000"/>
                    <a:lumOff val="40000"/>
                  </a:schemeClr>
                </a:solidFill>
                <a:latin typeface="+mn-lt"/>
                <a:cs typeface="Cambria"/>
              </a:rPr>
              <a:t>most used cloud service is storage </a:t>
            </a:r>
            <a:r>
              <a:rPr lang="en-GB" sz="1700" kern="0" dirty="0" smtClean="0">
                <a:solidFill>
                  <a:srgbClr val="000099"/>
                </a:solidFill>
                <a:latin typeface="+mn-lt"/>
                <a:cs typeface="Cambria"/>
              </a:rPr>
              <a:t>(</a:t>
            </a:r>
            <a:r>
              <a:rPr lang="en-GB" sz="1700" b="1" kern="0" dirty="0" smtClean="0">
                <a:solidFill>
                  <a:srgbClr val="C00000"/>
                </a:solidFill>
                <a:latin typeface="+mn-lt"/>
                <a:cs typeface="Cambria"/>
              </a:rPr>
              <a:t>28%</a:t>
            </a:r>
            <a:r>
              <a:rPr lang="en-GB" sz="1700" kern="0" dirty="0" smtClean="0">
                <a:solidFill>
                  <a:srgbClr val="C00000"/>
                </a:solidFill>
                <a:latin typeface="+mn-lt"/>
                <a:cs typeface="Cambria"/>
              </a:rPr>
              <a:t> </a:t>
            </a:r>
            <a:r>
              <a:rPr lang="en-GB" sz="1700" kern="0" dirty="0" smtClean="0">
                <a:solidFill>
                  <a:schemeClr val="tx2">
                    <a:lumMod val="60000"/>
                    <a:lumOff val="40000"/>
                  </a:schemeClr>
                </a:solidFill>
                <a:latin typeface="+mn-lt"/>
                <a:cs typeface="Cambria"/>
              </a:rPr>
              <a:t>of questioned enterprises) followed by </a:t>
            </a:r>
            <a:r>
              <a:rPr lang="en-GB" sz="1700" kern="0" dirty="0" err="1" smtClean="0">
                <a:solidFill>
                  <a:schemeClr val="tx2">
                    <a:lumMod val="60000"/>
                    <a:lumOff val="40000"/>
                  </a:schemeClr>
                </a:solidFill>
                <a:latin typeface="+mn-lt"/>
                <a:cs typeface="Cambria"/>
              </a:rPr>
              <a:t>SaaS</a:t>
            </a:r>
            <a:r>
              <a:rPr lang="en-GB" sz="1700" kern="0" dirty="0" smtClean="0">
                <a:solidFill>
                  <a:schemeClr val="tx2">
                    <a:lumMod val="60000"/>
                    <a:lumOff val="40000"/>
                  </a:schemeClr>
                </a:solidFill>
                <a:latin typeface="+mn-lt"/>
                <a:cs typeface="Cambria"/>
              </a:rPr>
              <a:t> (</a:t>
            </a:r>
            <a:r>
              <a:rPr lang="en-GB" sz="1700" b="1" kern="0" dirty="0" smtClean="0">
                <a:solidFill>
                  <a:srgbClr val="C00000"/>
                </a:solidFill>
                <a:latin typeface="+mn-lt"/>
                <a:cs typeface="Cambria"/>
              </a:rPr>
              <a:t>10%</a:t>
            </a:r>
            <a:r>
              <a:rPr lang="en-GB" sz="1700" kern="0" dirty="0" smtClean="0">
                <a:solidFill>
                  <a:srgbClr val="000099"/>
                </a:solidFill>
                <a:latin typeface="+mn-lt"/>
                <a:cs typeface="Cambria"/>
              </a:rPr>
              <a:t> </a:t>
            </a:r>
            <a:r>
              <a:rPr lang="en-GB" sz="1700" kern="0" dirty="0" smtClean="0">
                <a:solidFill>
                  <a:schemeClr val="tx2">
                    <a:lumMod val="60000"/>
                    <a:lumOff val="40000"/>
                  </a:schemeClr>
                </a:solidFill>
                <a:cs typeface="Cambria"/>
              </a:rPr>
              <a:t>of questioned enterprises</a:t>
            </a:r>
            <a:r>
              <a:rPr lang="en-GB" sz="1700" kern="0" dirty="0" smtClean="0">
                <a:solidFill>
                  <a:schemeClr val="tx2">
                    <a:lumMod val="60000"/>
                    <a:lumOff val="40000"/>
                  </a:schemeClr>
                </a:solidFill>
                <a:latin typeface="+mn-lt"/>
                <a:cs typeface="Cambria"/>
              </a:rPr>
              <a:t>)</a:t>
            </a:r>
          </a:p>
          <a:p>
            <a:pPr lvl="0">
              <a:spcBef>
                <a:spcPts val="1200"/>
              </a:spcBef>
              <a:buSzPct val="75000"/>
            </a:pPr>
            <a:endParaRPr lang="en-GB" sz="1700" kern="0" dirty="0" smtClean="0">
              <a:solidFill>
                <a:srgbClr val="000099"/>
              </a:solidFill>
              <a:latin typeface="+mn-lt"/>
              <a:cs typeface="Cambria"/>
            </a:endParaRPr>
          </a:p>
        </p:txBody>
      </p:sp>
      <p:sp>
        <p:nvSpPr>
          <p:cNvPr id="50" name="Rectangle à coins arrondis 49"/>
          <p:cNvSpPr/>
          <p:nvPr/>
        </p:nvSpPr>
        <p:spPr bwMode="auto">
          <a:xfrm>
            <a:off x="4421650" y="3650102"/>
            <a:ext cx="3889572" cy="1707724"/>
          </a:xfrm>
          <a:prstGeom prst="roundRect">
            <a:avLst/>
          </a:prstGeom>
          <a:noFill/>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lvl="0">
              <a:spcBef>
                <a:spcPts val="1200"/>
              </a:spcBef>
              <a:buSzPct val="75000"/>
            </a:pPr>
            <a:r>
              <a:rPr lang="fr-FR" sz="1700" kern="0" dirty="0" smtClean="0">
                <a:solidFill>
                  <a:schemeClr val="tx2">
                    <a:lumMod val="60000"/>
                    <a:lumOff val="40000"/>
                  </a:schemeClr>
                </a:solidFill>
                <a:latin typeface="+mn-lt"/>
                <a:cs typeface="Cambria"/>
              </a:rPr>
              <a:t>In</a:t>
            </a:r>
            <a:r>
              <a:rPr lang="fr-FR" sz="1700" kern="0" dirty="0" smtClean="0">
                <a:solidFill>
                  <a:srgbClr val="000099"/>
                </a:solidFill>
                <a:latin typeface="+mn-lt"/>
                <a:cs typeface="Cambria"/>
              </a:rPr>
              <a:t> </a:t>
            </a:r>
            <a:r>
              <a:rPr lang="fr-FR" sz="1700" b="1" kern="0" dirty="0" smtClean="0">
                <a:solidFill>
                  <a:srgbClr val="C00000"/>
                </a:solidFill>
                <a:latin typeface="+mn-lt"/>
                <a:cs typeface="Cambria"/>
              </a:rPr>
              <a:t>2017</a:t>
            </a:r>
            <a:r>
              <a:rPr lang="fr-FR" sz="1700" kern="0" dirty="0" smtClean="0">
                <a:solidFill>
                  <a:schemeClr val="tx2">
                    <a:lumMod val="60000"/>
                    <a:lumOff val="40000"/>
                  </a:schemeClr>
                </a:solidFill>
                <a:latin typeface="+mn-lt"/>
                <a:cs typeface="Cambria"/>
              </a:rPr>
              <a:t>, </a:t>
            </a:r>
            <a:r>
              <a:rPr lang="en-GB" sz="1700" kern="0" dirty="0" smtClean="0">
                <a:solidFill>
                  <a:schemeClr val="tx2">
                    <a:lumMod val="60000"/>
                    <a:lumOff val="40000"/>
                  </a:schemeClr>
                </a:solidFill>
                <a:latin typeface="+mn-lt"/>
                <a:cs typeface="Cambria"/>
              </a:rPr>
              <a:t>Africa and middle East will have the most important growth rates of Cloud traffic (</a:t>
            </a:r>
            <a:r>
              <a:rPr lang="en-GB" sz="1700" b="1" kern="0" dirty="0" smtClean="0">
                <a:solidFill>
                  <a:srgbClr val="C00000"/>
                </a:solidFill>
                <a:latin typeface="+mn-lt"/>
                <a:cs typeface="Cambria"/>
              </a:rPr>
              <a:t>57 % CAGR</a:t>
            </a:r>
            <a:r>
              <a:rPr lang="en-GB" sz="1700" kern="0" dirty="0" smtClean="0">
                <a:solidFill>
                  <a:schemeClr val="tx2">
                    <a:lumMod val="60000"/>
                    <a:lumOff val="40000"/>
                  </a:schemeClr>
                </a:solidFill>
                <a:latin typeface="+mn-lt"/>
                <a:cs typeface="Cambria"/>
              </a:rPr>
              <a:t>), followed by Asia pacific (</a:t>
            </a:r>
            <a:r>
              <a:rPr lang="en-GB" sz="1700" b="1" kern="0" dirty="0" smtClean="0">
                <a:solidFill>
                  <a:srgbClr val="C00000"/>
                </a:solidFill>
                <a:latin typeface="+mn-lt"/>
                <a:cs typeface="Cambria"/>
              </a:rPr>
              <a:t>43 % CAGR</a:t>
            </a:r>
            <a:r>
              <a:rPr lang="en-GB" sz="1700" kern="0" dirty="0" smtClean="0">
                <a:solidFill>
                  <a:schemeClr val="tx2">
                    <a:lumMod val="60000"/>
                    <a:lumOff val="40000"/>
                  </a:schemeClr>
                </a:solidFill>
                <a:latin typeface="+mn-lt"/>
                <a:cs typeface="Cambria"/>
              </a:rPr>
              <a:t>) and Central and Eastern </a:t>
            </a:r>
            <a:r>
              <a:rPr lang="fr-FR" sz="1700" kern="0" dirty="0" smtClean="0">
                <a:solidFill>
                  <a:schemeClr val="tx2">
                    <a:lumMod val="60000"/>
                    <a:lumOff val="40000"/>
                  </a:schemeClr>
                </a:solidFill>
                <a:latin typeface="+mn-lt"/>
                <a:cs typeface="Cambria"/>
              </a:rPr>
              <a:t>Europe (</a:t>
            </a:r>
            <a:r>
              <a:rPr lang="fr-FR" sz="1700" b="1" kern="0" dirty="0" smtClean="0">
                <a:solidFill>
                  <a:srgbClr val="C00000"/>
                </a:solidFill>
                <a:latin typeface="+mn-lt"/>
                <a:cs typeface="Cambria"/>
              </a:rPr>
              <a:t>36% CAGR</a:t>
            </a:r>
            <a:r>
              <a:rPr lang="fr-FR" sz="1700" kern="0" dirty="0" smtClean="0">
                <a:solidFill>
                  <a:schemeClr val="tx2">
                    <a:lumMod val="60000"/>
                    <a:lumOff val="40000"/>
                  </a:schemeClr>
                </a:solidFill>
                <a:latin typeface="+mn-lt"/>
                <a:cs typeface="Cambria"/>
              </a:rPr>
              <a:t>)</a:t>
            </a:r>
          </a:p>
        </p:txBody>
      </p:sp>
      <p:sp>
        <p:nvSpPr>
          <p:cNvPr id="51" name="Rectangle 50"/>
          <p:cNvSpPr/>
          <p:nvPr/>
        </p:nvSpPr>
        <p:spPr>
          <a:xfrm>
            <a:off x="4457178" y="5643578"/>
            <a:ext cx="4536504" cy="338554"/>
          </a:xfrm>
          <a:prstGeom prst="rect">
            <a:avLst/>
          </a:prstGeom>
        </p:spPr>
        <p:txBody>
          <a:bodyPr wrap="square" anchor="ctr">
            <a:spAutoFit/>
          </a:bodyPr>
          <a:lstStyle/>
          <a:p>
            <a:r>
              <a:rPr lang="fr-FR" sz="1600" b="1" dirty="0" smtClean="0">
                <a:solidFill>
                  <a:schemeClr val="accent2"/>
                </a:solidFill>
                <a:latin typeface="Cambria"/>
                <a:cs typeface="Cambria"/>
              </a:rPr>
              <a:t>CAGR : </a:t>
            </a:r>
            <a:r>
              <a:rPr lang="fr-FR" sz="1600" dirty="0" smtClean="0">
                <a:solidFill>
                  <a:schemeClr val="accent2"/>
                </a:solidFill>
                <a:latin typeface="Cambria"/>
                <a:cs typeface="Cambria"/>
              </a:rPr>
              <a:t>Compound </a:t>
            </a:r>
            <a:r>
              <a:rPr lang="en-GB" sz="1600" dirty="0" smtClean="0">
                <a:solidFill>
                  <a:schemeClr val="accent2"/>
                </a:solidFill>
                <a:latin typeface="Cambria"/>
                <a:cs typeface="Cambria"/>
              </a:rPr>
              <a:t>Annual Growth </a:t>
            </a:r>
            <a:r>
              <a:rPr lang="fr-FR" sz="1600" dirty="0" smtClean="0">
                <a:solidFill>
                  <a:schemeClr val="accent2"/>
                </a:solidFill>
                <a:latin typeface="Cambria"/>
                <a:cs typeface="Cambria"/>
              </a:rPr>
              <a:t>Rate</a:t>
            </a:r>
            <a:endParaRPr lang="fr-FR" sz="1600" dirty="0">
              <a:solidFill>
                <a:schemeClr val="accent2"/>
              </a:solidFill>
              <a:latin typeface="Cambria"/>
              <a:cs typeface="Cambria"/>
            </a:endParaRPr>
          </a:p>
        </p:txBody>
      </p:sp>
      <p:sp>
        <p:nvSpPr>
          <p:cNvPr id="52" name="Rectangle 51"/>
          <p:cNvSpPr/>
          <p:nvPr/>
        </p:nvSpPr>
        <p:spPr>
          <a:xfrm>
            <a:off x="8532440" y="2132856"/>
            <a:ext cx="507831" cy="3782560"/>
          </a:xfrm>
          <a:prstGeom prst="rect">
            <a:avLst/>
          </a:prstGeom>
        </p:spPr>
        <p:txBody>
          <a:bodyPr vert="vert270" wrap="square" anchor="ctr">
            <a:spAutoFit/>
          </a:bodyPr>
          <a:lstStyle/>
          <a:p>
            <a:r>
              <a:rPr lang="en-US" sz="1050" b="1" i="1" dirty="0">
                <a:solidFill>
                  <a:schemeClr val="tx1">
                    <a:lumMod val="65000"/>
                    <a:lumOff val="35000"/>
                  </a:schemeClr>
                </a:solidFill>
              </a:rPr>
              <a:t>Source</a:t>
            </a:r>
            <a:r>
              <a:rPr lang="en-US" sz="1050" b="1" dirty="0">
                <a:solidFill>
                  <a:schemeClr val="tx1">
                    <a:lumMod val="65000"/>
                    <a:lumOff val="35000"/>
                  </a:schemeClr>
                </a:solidFill>
              </a:rPr>
              <a:t>: </a:t>
            </a:r>
            <a:r>
              <a:rPr lang="en-US" sz="1050" dirty="0">
                <a:solidFill>
                  <a:schemeClr val="tx1">
                    <a:lumMod val="65000"/>
                    <a:lumOff val="35000"/>
                  </a:schemeClr>
                </a:solidFill>
              </a:rPr>
              <a:t>Cloud in </a:t>
            </a:r>
            <a:r>
              <a:rPr lang="en-US" sz="1050" dirty="0" smtClean="0">
                <a:solidFill>
                  <a:schemeClr val="tx1">
                    <a:lumMod val="65000"/>
                    <a:lumOff val="35000"/>
                  </a:schemeClr>
                </a:solidFill>
              </a:rPr>
              <a:t>Africa: Reality </a:t>
            </a:r>
            <a:r>
              <a:rPr lang="en-US" sz="1050" dirty="0">
                <a:solidFill>
                  <a:schemeClr val="tx1">
                    <a:lumMod val="65000"/>
                    <a:lumOff val="35000"/>
                  </a:schemeClr>
                </a:solidFill>
              </a:rPr>
              <a:t>Check 2013 research </a:t>
            </a:r>
            <a:r>
              <a:rPr lang="en-US" sz="1050" dirty="0" smtClean="0">
                <a:solidFill>
                  <a:schemeClr val="tx1">
                    <a:lumMod val="65000"/>
                    <a:lumOff val="35000"/>
                  </a:schemeClr>
                </a:solidFill>
              </a:rPr>
              <a:t>study, World </a:t>
            </a:r>
            <a:r>
              <a:rPr lang="en-US" sz="1050" dirty="0">
                <a:solidFill>
                  <a:schemeClr val="tx1">
                    <a:lumMod val="65000"/>
                    <a:lumOff val="35000"/>
                  </a:schemeClr>
                </a:solidFill>
              </a:rPr>
              <a:t>Wide </a:t>
            </a:r>
            <a:r>
              <a:rPr lang="en-US" sz="1050" dirty="0" err="1">
                <a:solidFill>
                  <a:schemeClr val="tx1">
                    <a:lumMod val="65000"/>
                    <a:lumOff val="35000"/>
                  </a:schemeClr>
                </a:solidFill>
              </a:rPr>
              <a:t>Worx</a:t>
            </a:r>
            <a:r>
              <a:rPr lang="en-US" sz="1050" dirty="0">
                <a:solidFill>
                  <a:schemeClr val="tx1">
                    <a:lumMod val="65000"/>
                    <a:lumOff val="35000"/>
                  </a:schemeClr>
                </a:solidFill>
              </a:rPr>
              <a:t> &amp; Cisco, November 2013</a:t>
            </a:r>
            <a:endParaRPr lang="fr-FR" sz="1050" dirty="0">
              <a:solidFill>
                <a:schemeClr val="tx1">
                  <a:lumMod val="65000"/>
                  <a:lumOff val="35000"/>
                </a:schemeClr>
              </a:solidFill>
            </a:endParaRPr>
          </a:p>
        </p:txBody>
      </p:sp>
      <p:pic>
        <p:nvPicPr>
          <p:cNvPr id="53" name="Picture 2" descr="Résultat de recherche d'images pour &quot;statistics&quot;"/>
          <p:cNvPicPr>
            <a:picLocks noChangeAspect="1" noChangeArrowheads="1"/>
          </p:cNvPicPr>
          <p:nvPr/>
        </p:nvPicPr>
        <p:blipFill>
          <a:blip r:embed="rId3"/>
          <a:srcRect/>
          <a:stretch>
            <a:fillRect/>
          </a:stretch>
        </p:blipFill>
        <p:spPr bwMode="auto">
          <a:xfrm>
            <a:off x="3037032" y="3751850"/>
            <a:ext cx="928694" cy="605844"/>
          </a:xfrm>
          <a:prstGeom prst="rect">
            <a:avLst/>
          </a:prstGeom>
          <a:noFill/>
        </p:spPr>
      </p:pic>
      <p:pic>
        <p:nvPicPr>
          <p:cNvPr id="54" name="Picture 2" descr="Résultat de recherche d'images pour &quot;statistics&quot;"/>
          <p:cNvPicPr>
            <a:picLocks noChangeAspect="1" noChangeArrowheads="1"/>
          </p:cNvPicPr>
          <p:nvPr/>
        </p:nvPicPr>
        <p:blipFill>
          <a:blip r:embed="rId3"/>
          <a:srcRect/>
          <a:stretch>
            <a:fillRect/>
          </a:stretch>
        </p:blipFill>
        <p:spPr bwMode="auto">
          <a:xfrm>
            <a:off x="3029258" y="5286388"/>
            <a:ext cx="963764" cy="605844"/>
          </a:xfrm>
          <a:prstGeom prst="rect">
            <a:avLst/>
          </a:prstGeom>
          <a:noFill/>
        </p:spPr>
      </p:pic>
      <p:pic>
        <p:nvPicPr>
          <p:cNvPr id="55" name="Picture 2" descr="Résultat de recherche d'images pour &quot;statistics&quot;"/>
          <p:cNvPicPr>
            <a:picLocks noChangeAspect="1" noChangeArrowheads="1"/>
          </p:cNvPicPr>
          <p:nvPr/>
        </p:nvPicPr>
        <p:blipFill>
          <a:blip r:embed="rId3"/>
          <a:srcRect/>
          <a:stretch>
            <a:fillRect/>
          </a:stretch>
        </p:blipFill>
        <p:spPr bwMode="auto">
          <a:xfrm>
            <a:off x="2992890" y="2139918"/>
            <a:ext cx="1000132" cy="605844"/>
          </a:xfrm>
          <a:prstGeom prst="rect">
            <a:avLst/>
          </a:prstGeom>
          <a:noFill/>
        </p:spPr>
      </p:pic>
      <p:pic>
        <p:nvPicPr>
          <p:cNvPr id="56" name="Picture 2" descr="Résultat de recherche d'images pour &quot;statistics&quot;"/>
          <p:cNvPicPr>
            <a:picLocks noChangeAspect="1" noChangeArrowheads="1"/>
          </p:cNvPicPr>
          <p:nvPr/>
        </p:nvPicPr>
        <p:blipFill>
          <a:blip r:embed="rId3"/>
          <a:srcRect/>
          <a:stretch>
            <a:fillRect/>
          </a:stretch>
        </p:blipFill>
        <p:spPr bwMode="auto">
          <a:xfrm>
            <a:off x="7564922" y="2935722"/>
            <a:ext cx="1000132" cy="605844"/>
          </a:xfrm>
          <a:prstGeom prst="rect">
            <a:avLst/>
          </a:prstGeom>
          <a:noFill/>
        </p:spPr>
      </p:pic>
      <p:pic>
        <p:nvPicPr>
          <p:cNvPr id="57" name="Picture 2" descr="Résultat de recherche d'images pour &quot;statistics&quot;"/>
          <p:cNvPicPr>
            <a:picLocks noChangeAspect="1" noChangeArrowheads="1"/>
          </p:cNvPicPr>
          <p:nvPr/>
        </p:nvPicPr>
        <p:blipFill>
          <a:blip r:embed="rId3"/>
          <a:srcRect/>
          <a:stretch>
            <a:fillRect/>
          </a:stretch>
        </p:blipFill>
        <p:spPr bwMode="auto">
          <a:xfrm>
            <a:off x="7564922" y="5072074"/>
            <a:ext cx="1000132" cy="605844"/>
          </a:xfrm>
          <a:prstGeom prst="rect">
            <a:avLst/>
          </a:prstGeom>
          <a:noFill/>
        </p:spPr>
      </p:pic>
      <p:pic>
        <p:nvPicPr>
          <p:cNvPr id="19" name="Picture 2"/>
          <p:cNvPicPr>
            <a:picLocks noChangeAspect="1" noChangeArrowheads="1"/>
          </p:cNvPicPr>
          <p:nvPr/>
        </p:nvPicPr>
        <p:blipFill>
          <a:blip r:embed="rId4"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val="4230579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3"/>
          <p:cNvPicPr>
            <a:picLocks noChangeAspect="1" noChangeArrowheads="1"/>
          </p:cNvPicPr>
          <p:nvPr/>
        </p:nvPicPr>
        <p:blipFill>
          <a:blip r:embed="rId2"/>
          <a:srcRect/>
          <a:stretch>
            <a:fillRect/>
          </a:stretch>
        </p:blipFill>
        <p:spPr bwMode="auto">
          <a:xfrm>
            <a:off x="1857356" y="500042"/>
            <a:ext cx="3028950" cy="1571636"/>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pPr algn="r"/>
            <a:r>
              <a:rPr lang="en-GB" dirty="0" smtClean="0"/>
              <a:t>CC In Africa</a:t>
            </a:r>
            <a:br>
              <a:rPr lang="en-GB" dirty="0" smtClean="0"/>
            </a:br>
            <a:r>
              <a:rPr lang="en-GB" sz="3100" b="0" i="1" dirty="0" smtClean="0"/>
              <a:t>Main Challenges</a:t>
            </a:r>
            <a:endParaRPr lang="en-US"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15</a:t>
            </a:fld>
            <a:endParaRPr lang="en-US"/>
          </a:p>
        </p:txBody>
      </p:sp>
      <p:sp>
        <p:nvSpPr>
          <p:cNvPr id="19" name="Rectangle 18"/>
          <p:cNvSpPr/>
          <p:nvPr/>
        </p:nvSpPr>
        <p:spPr>
          <a:xfrm>
            <a:off x="8388424" y="2060848"/>
            <a:ext cx="669414" cy="3868928"/>
          </a:xfrm>
          <a:prstGeom prst="rect">
            <a:avLst/>
          </a:prstGeom>
        </p:spPr>
        <p:txBody>
          <a:bodyPr vert="vert270" wrap="square" anchor="ctr">
            <a:spAutoFit/>
          </a:bodyPr>
          <a:lstStyle/>
          <a:p>
            <a:r>
              <a:rPr lang="fr-FR" sz="1050" b="1" i="1" dirty="0" smtClean="0">
                <a:solidFill>
                  <a:schemeClr val="tx1">
                    <a:lumMod val="65000"/>
                    <a:lumOff val="35000"/>
                  </a:schemeClr>
                </a:solidFill>
              </a:rPr>
              <a:t>Source</a:t>
            </a:r>
            <a:r>
              <a:rPr lang="fr-FR" sz="1050" b="1" dirty="0">
                <a:solidFill>
                  <a:schemeClr val="tx1">
                    <a:lumMod val="65000"/>
                    <a:lumOff val="35000"/>
                  </a:schemeClr>
                </a:solidFill>
              </a:rPr>
              <a:t>:</a:t>
            </a:r>
            <a:r>
              <a:rPr lang="fr-FR" sz="1050" dirty="0">
                <a:solidFill>
                  <a:schemeClr val="tx1">
                    <a:lumMod val="65000"/>
                    <a:lumOff val="35000"/>
                  </a:schemeClr>
                </a:solidFill>
              </a:rPr>
              <a:t> </a:t>
            </a:r>
            <a:r>
              <a:rPr lang="en-US" sz="1050" dirty="0">
                <a:solidFill>
                  <a:schemeClr val="tx1">
                    <a:lumMod val="65000"/>
                    <a:lumOff val="35000"/>
                  </a:schemeClr>
                </a:solidFill>
              </a:rPr>
              <a:t>Developing Economies and Cloud Security: A Study of Africa</a:t>
            </a:r>
            <a:r>
              <a:rPr lang="en-US" sz="1050" dirty="0" smtClean="0">
                <a:solidFill>
                  <a:schemeClr val="tx1">
                    <a:lumMod val="65000"/>
                    <a:lumOff val="35000"/>
                  </a:schemeClr>
                </a:solidFill>
              </a:rPr>
              <a:t>, Journal </a:t>
            </a:r>
            <a:r>
              <a:rPr lang="en-US" sz="1050" dirty="0">
                <a:solidFill>
                  <a:schemeClr val="tx1">
                    <a:lumMod val="65000"/>
                    <a:lumOff val="35000"/>
                  </a:schemeClr>
                </a:solidFill>
              </a:rPr>
              <a:t>of Emerging Trends in Computing and Information Sciences</a:t>
            </a:r>
            <a:r>
              <a:rPr lang="en-US" sz="1050" dirty="0" smtClean="0">
                <a:solidFill>
                  <a:schemeClr val="tx1">
                    <a:lumMod val="65000"/>
                    <a:lumOff val="35000"/>
                  </a:schemeClr>
                </a:solidFill>
              </a:rPr>
              <a:t>, August </a:t>
            </a:r>
            <a:r>
              <a:rPr lang="en-US" sz="1050" dirty="0">
                <a:solidFill>
                  <a:schemeClr val="tx1">
                    <a:lumMod val="65000"/>
                    <a:lumOff val="35000"/>
                  </a:schemeClr>
                </a:solidFill>
              </a:rPr>
              <a:t>2012</a:t>
            </a:r>
            <a:endParaRPr lang="fr-FR" sz="1050" dirty="0">
              <a:solidFill>
                <a:schemeClr val="tx1">
                  <a:lumMod val="65000"/>
                  <a:lumOff val="35000"/>
                </a:schemeClr>
              </a:solidFill>
            </a:endParaRPr>
          </a:p>
        </p:txBody>
      </p:sp>
      <p:sp>
        <p:nvSpPr>
          <p:cNvPr id="20" name="Espace réservé du contenu 2"/>
          <p:cNvSpPr>
            <a:spLocks noGrp="1"/>
          </p:cNvSpPr>
          <p:nvPr>
            <p:ph idx="1"/>
          </p:nvPr>
        </p:nvSpPr>
        <p:spPr>
          <a:xfrm>
            <a:off x="571472" y="1711349"/>
            <a:ext cx="8249000" cy="4525963"/>
          </a:xfrm>
        </p:spPr>
        <p:txBody>
          <a:bodyPr>
            <a:normAutofit/>
          </a:bodyPr>
          <a:lstStyle/>
          <a:p>
            <a:r>
              <a:rPr lang="en-GB" sz="2000" b="1" dirty="0" smtClean="0">
                <a:cs typeface="Cambria"/>
              </a:rPr>
              <a:t>Lack of basic infrastructure in rural communities </a:t>
            </a:r>
            <a:r>
              <a:rPr lang="en-GB" sz="2000" dirty="0" smtClean="0">
                <a:cs typeface="Cambria"/>
              </a:rPr>
              <a:t>(roads, t</a:t>
            </a:r>
            <a:r>
              <a:rPr lang="en-GB" sz="2000" dirty="0" smtClean="0"/>
              <a:t>elecommunications, electricity, </a:t>
            </a:r>
            <a:r>
              <a:rPr lang="fr-FR" sz="2000" dirty="0" smtClean="0"/>
              <a:t>water, </a:t>
            </a:r>
            <a:r>
              <a:rPr lang="fr-FR" sz="2000" dirty="0" smtClean="0">
                <a:cs typeface="Cambria"/>
              </a:rPr>
              <a:t>etc.)</a:t>
            </a:r>
          </a:p>
          <a:p>
            <a:pPr>
              <a:spcBef>
                <a:spcPts val="1200"/>
              </a:spcBef>
            </a:pPr>
            <a:r>
              <a:rPr lang="en-GB" sz="2000" b="1" dirty="0" smtClean="0">
                <a:cs typeface="Cambria"/>
              </a:rPr>
              <a:t>Lack of PC for Internet access </a:t>
            </a:r>
            <a:r>
              <a:rPr lang="en-GB" sz="2000" dirty="0" smtClean="0">
                <a:cs typeface="Cambria"/>
              </a:rPr>
              <a:t>(predominance </a:t>
            </a:r>
            <a:r>
              <a:rPr lang="fr-FR" sz="2000" dirty="0" smtClean="0">
                <a:cs typeface="Cambria"/>
              </a:rPr>
              <a:t>of Mobile Internet)</a:t>
            </a:r>
          </a:p>
          <a:p>
            <a:pPr>
              <a:spcBef>
                <a:spcPts val="1200"/>
              </a:spcBef>
            </a:pPr>
            <a:r>
              <a:rPr lang="en-GB" sz="2000" b="1" dirty="0" smtClean="0">
                <a:cs typeface="Cambria"/>
              </a:rPr>
              <a:t>Poor Internet coverage </a:t>
            </a:r>
            <a:r>
              <a:rPr lang="en-GB" sz="2000" dirty="0" smtClean="0">
                <a:cs typeface="Cambria"/>
              </a:rPr>
              <a:t>(penetration </a:t>
            </a:r>
            <a:r>
              <a:rPr lang="fr-FR" sz="2000" dirty="0" smtClean="0">
                <a:cs typeface="Cambria"/>
              </a:rPr>
              <a:t>rate of </a:t>
            </a:r>
            <a:r>
              <a:rPr lang="fr-FR" sz="2000" b="1" dirty="0" smtClean="0">
                <a:solidFill>
                  <a:srgbClr val="C00000"/>
                </a:solidFill>
                <a:cs typeface="Cambria"/>
              </a:rPr>
              <a:t>20% </a:t>
            </a:r>
            <a:r>
              <a:rPr lang="fr-FR" sz="2000" dirty="0" smtClean="0">
                <a:cs typeface="Cambria"/>
              </a:rPr>
              <a:t>in </a:t>
            </a:r>
            <a:r>
              <a:rPr lang="fr-FR" sz="2000" b="1" dirty="0" smtClean="0">
                <a:solidFill>
                  <a:srgbClr val="C00000"/>
                </a:solidFill>
                <a:cs typeface="Cambria"/>
              </a:rPr>
              <a:t>2014</a:t>
            </a:r>
            <a:r>
              <a:rPr lang="fr-FR" sz="2000" dirty="0" smtClean="0">
                <a:cs typeface="Cambria"/>
              </a:rPr>
              <a:t>)</a:t>
            </a:r>
          </a:p>
          <a:p>
            <a:pPr>
              <a:spcBef>
                <a:spcPts val="1200"/>
              </a:spcBef>
            </a:pPr>
            <a:r>
              <a:rPr lang="en-GB" sz="2000" b="1" dirty="0" smtClean="0">
                <a:cs typeface="Cambria"/>
              </a:rPr>
              <a:t>Insufficiency of qualified human </a:t>
            </a:r>
            <a:r>
              <a:rPr lang="fr-FR" sz="2000" b="1" dirty="0" smtClean="0">
                <a:cs typeface="Cambria"/>
              </a:rPr>
              <a:t>ressources</a:t>
            </a:r>
            <a:endParaRPr lang="en-US" sz="2000" b="1" dirty="0" smtClean="0">
              <a:cs typeface="Cambria"/>
            </a:endParaRPr>
          </a:p>
          <a:p>
            <a:pPr>
              <a:spcBef>
                <a:spcPts val="1200"/>
              </a:spcBef>
            </a:pPr>
            <a:r>
              <a:rPr lang="en-GB" sz="2000" b="1" dirty="0" smtClean="0">
                <a:cs typeface="Cambria"/>
              </a:rPr>
              <a:t>Data security issues </a:t>
            </a:r>
            <a:r>
              <a:rPr lang="en-GB" sz="2000" dirty="0" smtClean="0">
                <a:cs typeface="Cambria"/>
              </a:rPr>
              <a:t>(serious efforts are required in the field of security </a:t>
            </a:r>
            <a:r>
              <a:rPr lang="fr-FR" sz="2000" dirty="0" smtClean="0">
                <a:cs typeface="Cambria"/>
              </a:rPr>
              <a:t>and </a:t>
            </a:r>
            <a:r>
              <a:rPr lang="en-US" sz="2000" dirty="0" smtClean="0">
                <a:cs typeface="Cambria"/>
              </a:rPr>
              <a:t>the fight against data piracy and computer attacks</a:t>
            </a:r>
            <a:r>
              <a:rPr lang="fr-FR" sz="2000" dirty="0" smtClean="0">
                <a:cs typeface="Cambria"/>
              </a:rPr>
              <a:t>)</a:t>
            </a:r>
            <a:endParaRPr lang="en-US" sz="2000" b="1" dirty="0" smtClean="0">
              <a:cs typeface="Cambria"/>
            </a:endParaRPr>
          </a:p>
        </p:txBody>
      </p:sp>
      <p:sp>
        <p:nvSpPr>
          <p:cNvPr id="21" name="ZoneTexte 20"/>
          <p:cNvSpPr txBox="1"/>
          <p:nvPr/>
        </p:nvSpPr>
        <p:spPr>
          <a:xfrm>
            <a:off x="428596" y="4572008"/>
            <a:ext cx="7527780" cy="1285884"/>
          </a:xfrm>
          <a:prstGeom prst="rect">
            <a:avLst/>
          </a:prstGeom>
          <a:solidFill>
            <a:srgbClr val="041F70">
              <a:alpha val="66000"/>
            </a:srgb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1439863" lvl="0">
              <a:defRPr sz="2000">
                <a:solidFill>
                  <a:schemeClr val="bg1"/>
                </a:solidFill>
                <a:latin typeface="Cambria"/>
                <a:cs typeface="Cambria"/>
              </a:defRPr>
            </a:lvl1pPr>
          </a:lstStyle>
          <a:p>
            <a:pPr marL="901700" lvl="1" indent="-279400">
              <a:spcBef>
                <a:spcPts val="1200"/>
              </a:spcBef>
              <a:buFont typeface="Wingdings" pitchFamily="2" charset="2"/>
              <a:buChar char="ü"/>
            </a:pPr>
            <a:r>
              <a:rPr lang="en-US" sz="1700" b="1" dirty="0" smtClean="0">
                <a:solidFill>
                  <a:schemeClr val="bg1"/>
                </a:solidFill>
                <a:latin typeface="+mn-lt"/>
                <a:cs typeface="Cambria"/>
              </a:rPr>
              <a:t>Need for a coherent regulatory framework that ensures transparency, protection and integrity respect of data</a:t>
            </a:r>
          </a:p>
          <a:p>
            <a:pPr marL="901700" lvl="1" indent="-279400">
              <a:spcBef>
                <a:spcPts val="1200"/>
              </a:spcBef>
              <a:buFont typeface="Wingdings" pitchFamily="2" charset="2"/>
              <a:buChar char="ü"/>
            </a:pPr>
            <a:r>
              <a:rPr lang="en-US" sz="1700" b="1" dirty="0" smtClean="0">
                <a:solidFill>
                  <a:schemeClr val="bg1"/>
                </a:solidFill>
                <a:latin typeface="+mn-lt"/>
                <a:cs typeface="Cambria"/>
              </a:rPr>
              <a:t>Importance of standardization to overcome such issues</a:t>
            </a:r>
          </a:p>
        </p:txBody>
      </p:sp>
      <p:sp>
        <p:nvSpPr>
          <p:cNvPr id="22" name="Flèche vers le bas 21"/>
          <p:cNvSpPr/>
          <p:nvPr/>
        </p:nvSpPr>
        <p:spPr bwMode="auto">
          <a:xfrm rot="16200000">
            <a:off x="623055" y="4872484"/>
            <a:ext cx="391769" cy="648073"/>
          </a:xfrm>
          <a:prstGeom prst="downArrow">
            <a:avLst/>
          </a:prstGeom>
          <a:solidFill>
            <a:srgbClr val="FFC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Cambria"/>
              <a:cs typeface="Cambria"/>
            </a:endParaRPr>
          </a:p>
        </p:txBody>
      </p:sp>
      <p:pic>
        <p:nvPicPr>
          <p:cNvPr id="11" name="Picture 2"/>
          <p:cNvPicPr>
            <a:picLocks noChangeAspect="1" noChangeArrowheads="1"/>
          </p:cNvPicPr>
          <p:nvPr/>
        </p:nvPicPr>
        <p:blipFill>
          <a:blip r:embed="rId3"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val="4230579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6" name="Espace réservé du numéro de diapositive 5"/>
          <p:cNvSpPr>
            <a:spLocks noGrp="1"/>
          </p:cNvSpPr>
          <p:nvPr>
            <p:ph type="sldNum" sz="quarter" idx="12"/>
          </p:nvPr>
        </p:nvSpPr>
        <p:spPr/>
        <p:txBody>
          <a:bodyPr/>
          <a:lstStyle/>
          <a:p>
            <a:fld id="{283C63E4-F9BE-C24A-B4FF-309EB18BA564}" type="slidenum">
              <a:rPr lang="en-US" smtClean="0"/>
              <a:pPr/>
              <a:t>16</a:t>
            </a:fld>
            <a:endParaRPr lang="en-US"/>
          </a:p>
        </p:txBody>
      </p:sp>
      <p:sp>
        <p:nvSpPr>
          <p:cNvPr id="5" name="AutoShape 78"/>
          <p:cNvSpPr>
            <a:spLocks noChangeArrowheads="1"/>
          </p:cNvSpPr>
          <p:nvPr/>
        </p:nvSpPr>
        <p:spPr bwMode="gray">
          <a:xfrm>
            <a:off x="3692949" y="3643314"/>
            <a:ext cx="4665265" cy="546372"/>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177800" indent="-177800" eaLnBrk="1" fontAlgn="auto" hangingPunct="1">
              <a:spcBef>
                <a:spcPts val="0"/>
              </a:spcBef>
              <a:spcAft>
                <a:spcPts val="0"/>
              </a:spcAft>
              <a:tabLst>
                <a:tab pos="273050" algn="l"/>
              </a:tabLst>
              <a:defRPr/>
            </a:pPr>
            <a:r>
              <a:rPr kumimoji="0" lang="fr-FR" sz="1800" b="1" i="0" u="none" strike="noStrike" kern="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3</a:t>
            </a:r>
            <a:r>
              <a:rPr kumimoji="0" lang="fr-FR" sz="1700" b="1" i="0" u="none" strike="noStrike" kern="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a:t>
            </a:r>
            <a:r>
              <a:rPr lang="en-US" sz="1700" b="1" kern="0" dirty="0" smtClean="0">
                <a:solidFill>
                  <a:schemeClr val="bg1">
                    <a:lumMod val="50000"/>
                  </a:schemeClr>
                </a:solidFill>
                <a:latin typeface="Arial" pitchFamily="34" charset="0"/>
                <a:cs typeface="Arial" pitchFamily="34" charset="0"/>
              </a:rPr>
              <a:t> </a:t>
            </a:r>
            <a:r>
              <a:rPr lang="fr-FR" sz="1700" b="1" kern="0" dirty="0" smtClean="0">
                <a:solidFill>
                  <a:schemeClr val="bg1">
                    <a:lumMod val="50000"/>
                  </a:schemeClr>
                </a:solidFill>
                <a:latin typeface="Arial" pitchFamily="34" charset="0"/>
                <a:cs typeface="Arial" pitchFamily="34" charset="0"/>
              </a:rPr>
              <a:t>Tunisie</a:t>
            </a:r>
            <a:r>
              <a:rPr lang="en-US" sz="1700" b="1" kern="0" dirty="0" smtClean="0">
                <a:solidFill>
                  <a:schemeClr val="bg1">
                    <a:lumMod val="50000"/>
                  </a:schemeClr>
                </a:solidFill>
                <a:latin typeface="Arial" pitchFamily="34" charset="0"/>
                <a:cs typeface="Arial" pitchFamily="34" charset="0"/>
              </a:rPr>
              <a:t> Telecom Experience</a:t>
            </a:r>
          </a:p>
          <a:p>
            <a:pPr marL="177800" indent="95250" eaLnBrk="1" fontAlgn="auto" hangingPunct="1">
              <a:spcBef>
                <a:spcPts val="0"/>
              </a:spcBef>
              <a:spcAft>
                <a:spcPts val="0"/>
              </a:spcAft>
              <a:tabLst>
                <a:tab pos="273050" algn="l"/>
              </a:tabLst>
              <a:defRPr/>
            </a:pPr>
            <a:r>
              <a:rPr lang="en-US" sz="1700" b="1" kern="0" dirty="0" smtClean="0">
                <a:solidFill>
                  <a:schemeClr val="bg1">
                    <a:lumMod val="50000"/>
                  </a:schemeClr>
                </a:solidFill>
                <a:latin typeface="Arial" pitchFamily="34" charset="0"/>
                <a:cs typeface="Arial" pitchFamily="34" charset="0"/>
              </a:rPr>
              <a:t>in Cloud Computing </a:t>
            </a:r>
          </a:p>
        </p:txBody>
      </p:sp>
      <p:sp>
        <p:nvSpPr>
          <p:cNvPr id="8" name="AutoShape 87"/>
          <p:cNvSpPr>
            <a:spLocks noChangeArrowheads="1"/>
          </p:cNvSpPr>
          <p:nvPr/>
        </p:nvSpPr>
        <p:spPr bwMode="gray">
          <a:xfrm>
            <a:off x="3604546" y="2643182"/>
            <a:ext cx="4896544" cy="590536"/>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355600" lvl="0" indent="-355600" fontAlgn="auto">
              <a:spcBef>
                <a:spcPts val="0"/>
              </a:spcBef>
              <a:spcAft>
                <a:spcPts val="0"/>
              </a:spcAft>
            </a:pPr>
            <a:r>
              <a:rPr kumimoji="0" lang="fr-FR" sz="1700" b="1" i="0" u="none" strike="noStrike" kern="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2</a:t>
            </a:r>
            <a:r>
              <a:rPr lang="fr-FR" sz="1700" b="1" kern="0" dirty="0" smtClean="0">
                <a:solidFill>
                  <a:schemeClr val="bg1">
                    <a:lumMod val="50000"/>
                  </a:schemeClr>
                </a:solidFill>
                <a:latin typeface="Arial" pitchFamily="34" charset="0"/>
              </a:rPr>
              <a:t>. </a:t>
            </a:r>
            <a:r>
              <a:rPr lang="en-US" sz="1700" b="1" kern="0" dirty="0" smtClean="0">
                <a:solidFill>
                  <a:schemeClr val="bg1">
                    <a:lumMod val="50000"/>
                  </a:schemeClr>
                </a:solidFill>
                <a:latin typeface="Arial" pitchFamily="34" charset="0"/>
              </a:rPr>
              <a:t>Importance of Cloud Computing </a:t>
            </a:r>
          </a:p>
          <a:p>
            <a:pPr marL="355600" lvl="0" indent="-82550" fontAlgn="auto">
              <a:spcBef>
                <a:spcPts val="0"/>
              </a:spcBef>
              <a:spcAft>
                <a:spcPts val="0"/>
              </a:spcAft>
            </a:pPr>
            <a:r>
              <a:rPr lang="en-US" sz="1700" b="1" kern="0" dirty="0" smtClean="0">
                <a:solidFill>
                  <a:schemeClr val="bg1">
                    <a:lumMod val="50000"/>
                  </a:schemeClr>
                </a:solidFill>
                <a:latin typeface="Arial" pitchFamily="34" charset="0"/>
              </a:rPr>
              <a:t>Standardization for African Countries</a:t>
            </a:r>
            <a:r>
              <a:rPr lang="fr-FR" sz="1700" b="1" kern="0" dirty="0" smtClean="0">
                <a:solidFill>
                  <a:schemeClr val="bg1">
                    <a:lumMod val="50000"/>
                  </a:schemeClr>
                </a:solidFill>
                <a:latin typeface="Arial" pitchFamily="34" charset="0"/>
              </a:rPr>
              <a:t> </a:t>
            </a:r>
            <a:endParaRPr lang="en-US" sz="1700" b="1" kern="0" dirty="0" smtClean="0">
              <a:solidFill>
                <a:schemeClr val="bg1">
                  <a:lumMod val="50000"/>
                </a:schemeClr>
              </a:solidFill>
              <a:latin typeface="Arial" pitchFamily="34" charset="0"/>
            </a:endParaRPr>
          </a:p>
        </p:txBody>
      </p:sp>
      <p:grpSp>
        <p:nvGrpSpPr>
          <p:cNvPr id="3" name="Group 88"/>
          <p:cNvGrpSpPr>
            <a:grpSpLocks/>
          </p:cNvGrpSpPr>
          <p:nvPr/>
        </p:nvGrpSpPr>
        <p:grpSpPr bwMode="auto">
          <a:xfrm>
            <a:off x="3074594" y="2719382"/>
            <a:ext cx="369069" cy="381000"/>
            <a:chOff x="2078" y="1680"/>
            <a:chExt cx="1615" cy="1615"/>
          </a:xfrm>
        </p:grpSpPr>
        <p:sp>
          <p:nvSpPr>
            <p:cNvPr id="10" name="Oval 8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1" name="Oval 9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2" name="Oval 91"/>
            <p:cNvSpPr>
              <a:spLocks noChangeArrowheads="1"/>
            </p:cNvSpPr>
            <p:nvPr/>
          </p:nvSpPr>
          <p:spPr bwMode="gray">
            <a:xfrm>
              <a:off x="2253" y="1855"/>
              <a:ext cx="1265"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13" name="Oval 92"/>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4" name="Oval 93"/>
            <p:cNvSpPr>
              <a:spLocks noChangeArrowheads="1"/>
            </p:cNvSpPr>
            <p:nvPr/>
          </p:nvSpPr>
          <p:spPr bwMode="gray">
            <a:xfrm>
              <a:off x="2334" y="1936"/>
              <a:ext cx="1097"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15" name="Oval 94"/>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grpSp>
      <p:grpSp>
        <p:nvGrpSpPr>
          <p:cNvPr id="4" name="Group 102"/>
          <p:cNvGrpSpPr>
            <a:grpSpLocks/>
          </p:cNvGrpSpPr>
          <p:nvPr/>
        </p:nvGrpSpPr>
        <p:grpSpPr bwMode="auto">
          <a:xfrm>
            <a:off x="3071802" y="3736456"/>
            <a:ext cx="369069" cy="381000"/>
            <a:chOff x="2078" y="1680"/>
            <a:chExt cx="1615" cy="1615"/>
          </a:xfrm>
        </p:grpSpPr>
        <p:sp>
          <p:nvSpPr>
            <p:cNvPr id="17" name="Oval 10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8" name="Oval 10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9" name="Oval 105"/>
            <p:cNvSpPr>
              <a:spLocks noChangeArrowheads="1"/>
            </p:cNvSpPr>
            <p:nvPr/>
          </p:nvSpPr>
          <p:spPr bwMode="gray">
            <a:xfrm>
              <a:off x="2253" y="1855"/>
              <a:ext cx="1265"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20" name="Oval 106"/>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21" name="Oval 107"/>
            <p:cNvSpPr>
              <a:spLocks noChangeArrowheads="1"/>
            </p:cNvSpPr>
            <p:nvPr/>
          </p:nvSpPr>
          <p:spPr bwMode="gray">
            <a:xfrm>
              <a:off x="2334" y="1936"/>
              <a:ext cx="1097"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22" name="Oval 108"/>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grpSp>
      <p:grpSp>
        <p:nvGrpSpPr>
          <p:cNvPr id="7" name="Group 109"/>
          <p:cNvGrpSpPr>
            <a:grpSpLocks/>
          </p:cNvGrpSpPr>
          <p:nvPr/>
        </p:nvGrpSpPr>
        <p:grpSpPr bwMode="auto">
          <a:xfrm>
            <a:off x="2786050" y="4705340"/>
            <a:ext cx="369069" cy="381000"/>
            <a:chOff x="2078" y="1680"/>
            <a:chExt cx="1615" cy="1615"/>
          </a:xfrm>
        </p:grpSpPr>
        <p:sp>
          <p:nvSpPr>
            <p:cNvPr id="24" name="Oval 11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25" name="Oval 11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26" name="Oval 112"/>
            <p:cNvSpPr>
              <a:spLocks noChangeArrowheads="1"/>
            </p:cNvSpPr>
            <p:nvPr/>
          </p:nvSpPr>
          <p:spPr bwMode="gray">
            <a:xfrm>
              <a:off x="2253" y="1855"/>
              <a:ext cx="1265"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27" name="Oval 113"/>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28" name="Oval 114"/>
            <p:cNvSpPr>
              <a:spLocks noChangeArrowheads="1"/>
            </p:cNvSpPr>
            <p:nvPr/>
          </p:nvSpPr>
          <p:spPr bwMode="gray">
            <a:xfrm>
              <a:off x="2334" y="1936"/>
              <a:ext cx="1097"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29" name="Oval 115"/>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grpSp>
      <p:sp>
        <p:nvSpPr>
          <p:cNvPr id="30" name="AutoShape 87"/>
          <p:cNvSpPr>
            <a:spLocks noChangeArrowheads="1"/>
          </p:cNvSpPr>
          <p:nvPr/>
        </p:nvSpPr>
        <p:spPr bwMode="gray">
          <a:xfrm>
            <a:off x="3269435" y="1638312"/>
            <a:ext cx="4731589" cy="576242"/>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355600" lvl="0" indent="-355600" fontAlgn="auto">
              <a:spcBef>
                <a:spcPts val="0"/>
              </a:spcBef>
              <a:spcAft>
                <a:spcPts val="0"/>
              </a:spcAft>
              <a:buAutoNum type="arabicPeriod"/>
            </a:pPr>
            <a:r>
              <a:rPr lang="en-US" sz="1700" b="1" kern="0" dirty="0" smtClean="0">
                <a:solidFill>
                  <a:schemeClr val="tx1">
                    <a:lumMod val="50000"/>
                    <a:lumOff val="50000"/>
                  </a:schemeClr>
                </a:solidFill>
                <a:latin typeface="Arial" pitchFamily="34" charset="0"/>
              </a:rPr>
              <a:t>Cloud Computing &amp; its opportunities</a:t>
            </a:r>
          </a:p>
          <a:p>
            <a:pPr marL="355600" lvl="0" indent="-355600" fontAlgn="auto">
              <a:spcBef>
                <a:spcPts val="0"/>
              </a:spcBef>
              <a:spcAft>
                <a:spcPts val="0"/>
              </a:spcAft>
            </a:pPr>
            <a:r>
              <a:rPr lang="en-US" sz="1700" b="1" kern="0" dirty="0" smtClean="0">
                <a:solidFill>
                  <a:schemeClr val="tx1">
                    <a:lumMod val="50000"/>
                    <a:lumOff val="50000"/>
                  </a:schemeClr>
                </a:solidFill>
                <a:latin typeface="Arial" pitchFamily="34" charset="0"/>
              </a:rPr>
              <a:t>	 for African Countries </a:t>
            </a:r>
          </a:p>
        </p:txBody>
      </p:sp>
      <p:grpSp>
        <p:nvGrpSpPr>
          <p:cNvPr id="9" name="Group 116"/>
          <p:cNvGrpSpPr>
            <a:grpSpLocks/>
          </p:cNvGrpSpPr>
          <p:nvPr/>
        </p:nvGrpSpPr>
        <p:grpSpPr bwMode="auto">
          <a:xfrm>
            <a:off x="2764635" y="1714512"/>
            <a:ext cx="344464" cy="381000"/>
            <a:chOff x="2078" y="1680"/>
            <a:chExt cx="1615" cy="1615"/>
          </a:xfrm>
        </p:grpSpPr>
        <p:sp>
          <p:nvSpPr>
            <p:cNvPr id="32" name="Oval 11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33" name="Oval 11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34" name="Oval 119"/>
            <p:cNvSpPr>
              <a:spLocks noChangeArrowheads="1"/>
            </p:cNvSpPr>
            <p:nvPr/>
          </p:nvSpPr>
          <p:spPr bwMode="gray">
            <a:xfrm>
              <a:off x="2251" y="1855"/>
              <a:ext cx="1262"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35" name="Oval 120"/>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36" name="Oval 121"/>
            <p:cNvSpPr>
              <a:spLocks noChangeArrowheads="1"/>
            </p:cNvSpPr>
            <p:nvPr/>
          </p:nvSpPr>
          <p:spPr bwMode="gray">
            <a:xfrm>
              <a:off x="2338" y="1936"/>
              <a:ext cx="1096"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37" name="Oval 122"/>
            <p:cNvSpPr>
              <a:spLocks noChangeArrowheads="1"/>
            </p:cNvSpPr>
            <p:nvPr/>
          </p:nvSpPr>
          <p:spPr bwMode="gray">
            <a:xfrm>
              <a:off x="2337" y="1939"/>
              <a:ext cx="1096" cy="1098"/>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38" name="Ellipse 37"/>
          <p:cNvSpPr/>
          <p:nvPr/>
        </p:nvSpPr>
        <p:spPr>
          <a:xfrm>
            <a:off x="357158" y="1571612"/>
            <a:ext cx="2592288" cy="3714776"/>
          </a:xfrm>
          <a:prstGeom prst="ellipse">
            <a:avLst/>
          </a:prstGeom>
          <a:gradFill flip="none" rotWithShape="1">
            <a:gsLst>
              <a:gs pos="0">
                <a:srgbClr val="4BACC6">
                  <a:lumMod val="20000"/>
                  <a:lumOff val="80000"/>
                  <a:shade val="30000"/>
                  <a:satMod val="115000"/>
                </a:srgbClr>
              </a:gs>
              <a:gs pos="50000">
                <a:srgbClr val="4BACC6">
                  <a:lumMod val="20000"/>
                  <a:lumOff val="80000"/>
                  <a:shade val="67500"/>
                  <a:satMod val="115000"/>
                </a:srgbClr>
              </a:gs>
              <a:gs pos="100000">
                <a:srgbClr val="4BACC6">
                  <a:lumMod val="20000"/>
                  <a:lumOff val="80000"/>
                  <a:shade val="100000"/>
                  <a:satMod val="115000"/>
                </a:srgbClr>
              </a:gs>
            </a:gsLst>
            <a:lin ang="10800000" scaled="1"/>
            <a:tileRect/>
          </a:gradFill>
          <a:ln w="25400" cap="flat" cmpd="sng" algn="ctr">
            <a:noFill/>
            <a:prstDash val="solid"/>
          </a:ln>
          <a:effectLst/>
          <a:scene3d>
            <a:camera prst="orthographicFront"/>
            <a:lightRig rig="threePt" dir="t"/>
          </a:scene3d>
          <a:sp3d>
            <a:bevelT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ZoneTexte 38"/>
          <p:cNvSpPr txBox="1"/>
          <p:nvPr/>
        </p:nvSpPr>
        <p:spPr>
          <a:xfrm>
            <a:off x="714348" y="2925545"/>
            <a:ext cx="1944216" cy="646331"/>
          </a:xfrm>
          <a:prstGeom prst="rect">
            <a:avLst/>
          </a:prstGeom>
          <a:noFill/>
        </p:spPr>
        <p:txBody>
          <a:bodyPr wrap="square" rtlCol="0">
            <a:spAutoFit/>
          </a:bodyPr>
          <a:lstStyle/>
          <a:p>
            <a:r>
              <a:rPr lang="fr-FR" sz="3600" b="1" dirty="0" smtClean="0">
                <a:solidFill>
                  <a:schemeClr val="tx1">
                    <a:lumMod val="50000"/>
                  </a:schemeClr>
                </a:solidFill>
                <a:latin typeface="Arial" pitchFamily="34" charset="0"/>
              </a:rPr>
              <a:t>Agenda</a:t>
            </a:r>
            <a:endParaRPr lang="fr-FR" sz="3600" b="1" dirty="0">
              <a:solidFill>
                <a:schemeClr val="tx1">
                  <a:lumMod val="50000"/>
                </a:schemeClr>
              </a:solidFill>
              <a:latin typeface="Arial" pitchFamily="34" charset="0"/>
            </a:endParaRPr>
          </a:p>
        </p:txBody>
      </p:sp>
      <p:sp>
        <p:nvSpPr>
          <p:cNvPr id="40" name="AutoShape 78"/>
          <p:cNvSpPr>
            <a:spLocks noChangeArrowheads="1"/>
          </p:cNvSpPr>
          <p:nvPr/>
        </p:nvSpPr>
        <p:spPr bwMode="gray">
          <a:xfrm>
            <a:off x="3420180" y="4611426"/>
            <a:ext cx="4665265" cy="532086"/>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514350" indent="-514350" eaLnBrk="1" fontAlgn="auto" hangingPunct="1">
              <a:lnSpc>
                <a:spcPct val="150000"/>
              </a:lnSpc>
              <a:spcBef>
                <a:spcPts val="0"/>
              </a:spcBef>
              <a:spcAft>
                <a:spcPts val="0"/>
              </a:spcAft>
              <a:defRPr/>
            </a:pPr>
            <a:r>
              <a:rPr kumimoji="0" lang="fr-FR" sz="1800" b="1" i="0" u="none" strike="noStrike" kern="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4. </a:t>
            </a:r>
            <a:r>
              <a:rPr lang="fr-FR" sz="1800" b="1" kern="0" dirty="0" smtClean="0">
                <a:solidFill>
                  <a:schemeClr val="bg1">
                    <a:lumMod val="50000"/>
                  </a:schemeClr>
                </a:solidFill>
                <a:latin typeface="Arial" pitchFamily="34" charset="0"/>
                <a:cs typeface="Arial" pitchFamily="34" charset="0"/>
              </a:rPr>
              <a:t>Conclusion &amp; </a:t>
            </a:r>
            <a:r>
              <a:rPr lang="en-GB" sz="1800" b="1" kern="0" dirty="0" smtClean="0">
                <a:solidFill>
                  <a:schemeClr val="bg1">
                    <a:lumMod val="50000"/>
                  </a:schemeClr>
                </a:solidFill>
                <a:latin typeface="Arial" pitchFamily="34" charset="0"/>
                <a:cs typeface="Arial" pitchFamily="34" charset="0"/>
              </a:rPr>
              <a:t>Recommendations</a:t>
            </a:r>
            <a:endParaRPr kumimoji="0" lang="en-GB" sz="1800" b="1" i="0" u="none" strike="noStrike" kern="0" cap="none" spc="0" normalizeH="0" baseline="0" dirty="0" smtClean="0">
              <a:ln>
                <a:noFill/>
              </a:ln>
              <a:solidFill>
                <a:schemeClr val="bg1">
                  <a:lumMod val="50000"/>
                </a:schemeClr>
              </a:solidFill>
              <a:effectLst/>
              <a:uLnTx/>
              <a:uFillTx/>
              <a:latin typeface="Arial" pitchFamily="34" charset="0"/>
              <a:ea typeface="+mn-ea"/>
              <a:cs typeface="Arial" pitchFamily="34" charset="0"/>
            </a:endParaRPr>
          </a:p>
        </p:txBody>
      </p:sp>
      <p:pic>
        <p:nvPicPr>
          <p:cNvPr id="49" name="Picture 2"/>
          <p:cNvPicPr>
            <a:picLocks noChangeAspect="1" noChangeArrowheads="1"/>
          </p:cNvPicPr>
          <p:nvPr/>
        </p:nvPicPr>
        <p:blipFill>
          <a:blip r:embed="rId3"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val="1414143445"/>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6" name="Espace réservé du numéro de diapositive 5"/>
          <p:cNvSpPr>
            <a:spLocks noGrp="1"/>
          </p:cNvSpPr>
          <p:nvPr>
            <p:ph type="sldNum" sz="quarter" idx="12"/>
          </p:nvPr>
        </p:nvSpPr>
        <p:spPr/>
        <p:txBody>
          <a:bodyPr/>
          <a:lstStyle/>
          <a:p>
            <a:fld id="{283C63E4-F9BE-C24A-B4FF-309EB18BA564}" type="slidenum">
              <a:rPr lang="en-US" smtClean="0"/>
              <a:pPr/>
              <a:t>17</a:t>
            </a:fld>
            <a:endParaRPr lang="en-US"/>
          </a:p>
        </p:txBody>
      </p:sp>
      <p:sp>
        <p:nvSpPr>
          <p:cNvPr id="5" name="AutoShape 78"/>
          <p:cNvSpPr>
            <a:spLocks noChangeArrowheads="1"/>
          </p:cNvSpPr>
          <p:nvPr/>
        </p:nvSpPr>
        <p:spPr bwMode="gray">
          <a:xfrm>
            <a:off x="3692949" y="3643314"/>
            <a:ext cx="4665265" cy="546372"/>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177800" indent="-177800" eaLnBrk="1" fontAlgn="auto" hangingPunct="1">
              <a:spcBef>
                <a:spcPts val="0"/>
              </a:spcBef>
              <a:spcAft>
                <a:spcPts val="0"/>
              </a:spcAft>
              <a:tabLst>
                <a:tab pos="273050" algn="l"/>
              </a:tabLst>
              <a:defRPr/>
            </a:pPr>
            <a:r>
              <a:rPr kumimoji="0" lang="fr-FR" sz="1800" b="1" i="0" u="none" strike="noStrike" kern="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3</a:t>
            </a:r>
            <a:r>
              <a:rPr kumimoji="0" lang="fr-FR" sz="1700" b="1" i="0" u="none" strike="noStrike" kern="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a:t>
            </a:r>
            <a:r>
              <a:rPr lang="en-US" sz="1700" b="1" kern="0" dirty="0" smtClean="0">
                <a:solidFill>
                  <a:schemeClr val="bg1">
                    <a:lumMod val="50000"/>
                  </a:schemeClr>
                </a:solidFill>
                <a:latin typeface="Arial" pitchFamily="34" charset="0"/>
                <a:cs typeface="Arial" pitchFamily="34" charset="0"/>
              </a:rPr>
              <a:t> </a:t>
            </a:r>
            <a:r>
              <a:rPr lang="fr-FR" sz="1700" b="1" kern="0" dirty="0" smtClean="0">
                <a:solidFill>
                  <a:schemeClr val="bg1">
                    <a:lumMod val="50000"/>
                  </a:schemeClr>
                </a:solidFill>
                <a:latin typeface="Arial" pitchFamily="34" charset="0"/>
                <a:cs typeface="Arial" pitchFamily="34" charset="0"/>
              </a:rPr>
              <a:t>Tunisie</a:t>
            </a:r>
            <a:r>
              <a:rPr lang="en-US" sz="1700" b="1" kern="0" dirty="0" smtClean="0">
                <a:solidFill>
                  <a:schemeClr val="bg1">
                    <a:lumMod val="50000"/>
                  </a:schemeClr>
                </a:solidFill>
                <a:latin typeface="Arial" pitchFamily="34" charset="0"/>
                <a:cs typeface="Arial" pitchFamily="34" charset="0"/>
              </a:rPr>
              <a:t> Telecom Experience</a:t>
            </a:r>
          </a:p>
          <a:p>
            <a:pPr marL="177800" indent="95250" eaLnBrk="1" fontAlgn="auto" hangingPunct="1">
              <a:spcBef>
                <a:spcPts val="0"/>
              </a:spcBef>
              <a:spcAft>
                <a:spcPts val="0"/>
              </a:spcAft>
              <a:tabLst>
                <a:tab pos="273050" algn="l"/>
              </a:tabLst>
              <a:defRPr/>
            </a:pPr>
            <a:r>
              <a:rPr lang="en-US" sz="1700" b="1" kern="0" dirty="0" smtClean="0">
                <a:solidFill>
                  <a:schemeClr val="bg1">
                    <a:lumMod val="50000"/>
                  </a:schemeClr>
                </a:solidFill>
                <a:latin typeface="Arial" pitchFamily="34" charset="0"/>
                <a:cs typeface="Arial" pitchFamily="34" charset="0"/>
              </a:rPr>
              <a:t>in Cloud Computing </a:t>
            </a:r>
          </a:p>
        </p:txBody>
      </p:sp>
      <p:sp>
        <p:nvSpPr>
          <p:cNvPr id="8" name="AutoShape 87"/>
          <p:cNvSpPr>
            <a:spLocks noChangeArrowheads="1"/>
          </p:cNvSpPr>
          <p:nvPr/>
        </p:nvSpPr>
        <p:spPr bwMode="gray">
          <a:xfrm>
            <a:off x="3604546" y="2643182"/>
            <a:ext cx="4896544" cy="590536"/>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355600" lvl="0" indent="-355600" fontAlgn="auto">
              <a:spcBef>
                <a:spcPts val="0"/>
              </a:spcBef>
              <a:spcAft>
                <a:spcPts val="0"/>
              </a:spcAft>
            </a:pPr>
            <a:r>
              <a:rPr kumimoji="0" lang="fr-FR" sz="1700" b="1" i="0" u="none" strike="noStrike" kern="0" cap="none" spc="0" normalizeH="0" baseline="0" noProof="0" dirty="0" smtClean="0">
                <a:ln>
                  <a:noFill/>
                </a:ln>
                <a:solidFill>
                  <a:srgbClr val="C00000"/>
                </a:solidFill>
                <a:effectLst/>
                <a:uLnTx/>
                <a:uFillTx/>
                <a:latin typeface="Arial" pitchFamily="34" charset="0"/>
                <a:ea typeface="+mn-ea"/>
                <a:cs typeface="Arial" pitchFamily="34" charset="0"/>
              </a:rPr>
              <a:t>2</a:t>
            </a:r>
            <a:r>
              <a:rPr lang="fr-FR" sz="1700" b="1" kern="0" dirty="0" smtClean="0">
                <a:solidFill>
                  <a:srgbClr val="C00000"/>
                </a:solidFill>
                <a:latin typeface="Arial" pitchFamily="34" charset="0"/>
              </a:rPr>
              <a:t>. </a:t>
            </a:r>
            <a:r>
              <a:rPr lang="en-US" sz="1700" b="1" kern="0" dirty="0" smtClean="0">
                <a:solidFill>
                  <a:srgbClr val="C00000"/>
                </a:solidFill>
                <a:latin typeface="Arial" pitchFamily="34" charset="0"/>
              </a:rPr>
              <a:t>Importance of Cloud Computing </a:t>
            </a:r>
          </a:p>
          <a:p>
            <a:pPr marL="355600" lvl="0" indent="-82550" fontAlgn="auto">
              <a:spcBef>
                <a:spcPts val="0"/>
              </a:spcBef>
              <a:spcAft>
                <a:spcPts val="0"/>
              </a:spcAft>
            </a:pPr>
            <a:r>
              <a:rPr lang="en-US" sz="1700" b="1" kern="0" dirty="0" smtClean="0">
                <a:solidFill>
                  <a:srgbClr val="C00000"/>
                </a:solidFill>
                <a:latin typeface="Arial" pitchFamily="34" charset="0"/>
              </a:rPr>
              <a:t>Standardization for African Countries</a:t>
            </a:r>
            <a:r>
              <a:rPr lang="fr-FR" sz="1700" b="1" kern="0" dirty="0" smtClean="0">
                <a:solidFill>
                  <a:srgbClr val="C00000"/>
                </a:solidFill>
                <a:latin typeface="Arial" pitchFamily="34" charset="0"/>
              </a:rPr>
              <a:t> </a:t>
            </a:r>
            <a:endParaRPr lang="en-US" sz="1700" b="1" kern="0" dirty="0" smtClean="0">
              <a:solidFill>
                <a:srgbClr val="C00000"/>
              </a:solidFill>
              <a:latin typeface="Arial" pitchFamily="34" charset="0"/>
            </a:endParaRPr>
          </a:p>
        </p:txBody>
      </p:sp>
      <p:grpSp>
        <p:nvGrpSpPr>
          <p:cNvPr id="3" name="Group 88"/>
          <p:cNvGrpSpPr>
            <a:grpSpLocks/>
          </p:cNvGrpSpPr>
          <p:nvPr/>
        </p:nvGrpSpPr>
        <p:grpSpPr bwMode="auto">
          <a:xfrm>
            <a:off x="3074594" y="2719382"/>
            <a:ext cx="369069" cy="381000"/>
            <a:chOff x="2078" y="1680"/>
            <a:chExt cx="1615" cy="1615"/>
          </a:xfrm>
        </p:grpSpPr>
        <p:sp>
          <p:nvSpPr>
            <p:cNvPr id="10" name="Oval 8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1" name="Oval 9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2" name="Oval 91"/>
            <p:cNvSpPr>
              <a:spLocks noChangeArrowheads="1"/>
            </p:cNvSpPr>
            <p:nvPr/>
          </p:nvSpPr>
          <p:spPr bwMode="gray">
            <a:xfrm>
              <a:off x="2253" y="1855"/>
              <a:ext cx="1265"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13" name="Oval 92"/>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4" name="Oval 93"/>
            <p:cNvSpPr>
              <a:spLocks noChangeArrowheads="1"/>
            </p:cNvSpPr>
            <p:nvPr/>
          </p:nvSpPr>
          <p:spPr bwMode="gray">
            <a:xfrm>
              <a:off x="2334" y="1936"/>
              <a:ext cx="1097"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15" name="Oval 94"/>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grpSp>
      <p:grpSp>
        <p:nvGrpSpPr>
          <p:cNvPr id="4" name="Group 102"/>
          <p:cNvGrpSpPr>
            <a:grpSpLocks/>
          </p:cNvGrpSpPr>
          <p:nvPr/>
        </p:nvGrpSpPr>
        <p:grpSpPr bwMode="auto">
          <a:xfrm>
            <a:off x="3071802" y="3736456"/>
            <a:ext cx="369069" cy="381000"/>
            <a:chOff x="2078" y="1680"/>
            <a:chExt cx="1615" cy="1615"/>
          </a:xfrm>
        </p:grpSpPr>
        <p:sp>
          <p:nvSpPr>
            <p:cNvPr id="17" name="Oval 10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8" name="Oval 10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9" name="Oval 105"/>
            <p:cNvSpPr>
              <a:spLocks noChangeArrowheads="1"/>
            </p:cNvSpPr>
            <p:nvPr/>
          </p:nvSpPr>
          <p:spPr bwMode="gray">
            <a:xfrm>
              <a:off x="2253" y="1855"/>
              <a:ext cx="1265"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20" name="Oval 106"/>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21" name="Oval 107"/>
            <p:cNvSpPr>
              <a:spLocks noChangeArrowheads="1"/>
            </p:cNvSpPr>
            <p:nvPr/>
          </p:nvSpPr>
          <p:spPr bwMode="gray">
            <a:xfrm>
              <a:off x="2334" y="1936"/>
              <a:ext cx="1097"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22" name="Oval 108"/>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grpSp>
      <p:grpSp>
        <p:nvGrpSpPr>
          <p:cNvPr id="7" name="Group 109"/>
          <p:cNvGrpSpPr>
            <a:grpSpLocks/>
          </p:cNvGrpSpPr>
          <p:nvPr/>
        </p:nvGrpSpPr>
        <p:grpSpPr bwMode="auto">
          <a:xfrm>
            <a:off x="2786050" y="4705340"/>
            <a:ext cx="369069" cy="381000"/>
            <a:chOff x="2078" y="1680"/>
            <a:chExt cx="1615" cy="1615"/>
          </a:xfrm>
        </p:grpSpPr>
        <p:sp>
          <p:nvSpPr>
            <p:cNvPr id="24" name="Oval 11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25" name="Oval 11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26" name="Oval 112"/>
            <p:cNvSpPr>
              <a:spLocks noChangeArrowheads="1"/>
            </p:cNvSpPr>
            <p:nvPr/>
          </p:nvSpPr>
          <p:spPr bwMode="gray">
            <a:xfrm>
              <a:off x="2253" y="1855"/>
              <a:ext cx="1265"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27" name="Oval 113"/>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28" name="Oval 114"/>
            <p:cNvSpPr>
              <a:spLocks noChangeArrowheads="1"/>
            </p:cNvSpPr>
            <p:nvPr/>
          </p:nvSpPr>
          <p:spPr bwMode="gray">
            <a:xfrm>
              <a:off x="2334" y="1936"/>
              <a:ext cx="1097"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29" name="Oval 115"/>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grpSp>
      <p:sp>
        <p:nvSpPr>
          <p:cNvPr id="30" name="AutoShape 87"/>
          <p:cNvSpPr>
            <a:spLocks noChangeArrowheads="1"/>
          </p:cNvSpPr>
          <p:nvPr/>
        </p:nvSpPr>
        <p:spPr bwMode="gray">
          <a:xfrm>
            <a:off x="3269435" y="1638312"/>
            <a:ext cx="4731589" cy="576242"/>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355600" lvl="0" indent="-355600" fontAlgn="auto">
              <a:spcBef>
                <a:spcPts val="0"/>
              </a:spcBef>
              <a:spcAft>
                <a:spcPts val="0"/>
              </a:spcAft>
              <a:buAutoNum type="arabicPeriod"/>
            </a:pPr>
            <a:r>
              <a:rPr lang="en-US" sz="1700" b="1" kern="0" dirty="0" smtClean="0">
                <a:solidFill>
                  <a:schemeClr val="tx1">
                    <a:lumMod val="50000"/>
                    <a:lumOff val="50000"/>
                  </a:schemeClr>
                </a:solidFill>
                <a:latin typeface="Arial" pitchFamily="34" charset="0"/>
              </a:rPr>
              <a:t>Cloud Computing &amp; its opportunities</a:t>
            </a:r>
          </a:p>
          <a:p>
            <a:pPr marL="355600" lvl="0" indent="-355600" fontAlgn="auto">
              <a:spcBef>
                <a:spcPts val="0"/>
              </a:spcBef>
              <a:spcAft>
                <a:spcPts val="0"/>
              </a:spcAft>
            </a:pPr>
            <a:r>
              <a:rPr lang="en-US" sz="1700" b="1" kern="0" dirty="0" smtClean="0">
                <a:solidFill>
                  <a:schemeClr val="tx1">
                    <a:lumMod val="50000"/>
                    <a:lumOff val="50000"/>
                  </a:schemeClr>
                </a:solidFill>
                <a:latin typeface="Arial" pitchFamily="34" charset="0"/>
              </a:rPr>
              <a:t>	 for African Countries </a:t>
            </a:r>
          </a:p>
        </p:txBody>
      </p:sp>
      <p:grpSp>
        <p:nvGrpSpPr>
          <p:cNvPr id="9" name="Group 116"/>
          <p:cNvGrpSpPr>
            <a:grpSpLocks/>
          </p:cNvGrpSpPr>
          <p:nvPr/>
        </p:nvGrpSpPr>
        <p:grpSpPr bwMode="auto">
          <a:xfrm>
            <a:off x="2764635" y="1714512"/>
            <a:ext cx="344464" cy="381000"/>
            <a:chOff x="2078" y="1680"/>
            <a:chExt cx="1615" cy="1615"/>
          </a:xfrm>
        </p:grpSpPr>
        <p:sp>
          <p:nvSpPr>
            <p:cNvPr id="32" name="Oval 11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33" name="Oval 11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34" name="Oval 119"/>
            <p:cNvSpPr>
              <a:spLocks noChangeArrowheads="1"/>
            </p:cNvSpPr>
            <p:nvPr/>
          </p:nvSpPr>
          <p:spPr bwMode="gray">
            <a:xfrm>
              <a:off x="2251" y="1855"/>
              <a:ext cx="1262"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35" name="Oval 120"/>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36" name="Oval 121"/>
            <p:cNvSpPr>
              <a:spLocks noChangeArrowheads="1"/>
            </p:cNvSpPr>
            <p:nvPr/>
          </p:nvSpPr>
          <p:spPr bwMode="gray">
            <a:xfrm>
              <a:off x="2338" y="1936"/>
              <a:ext cx="1096"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37" name="Oval 122"/>
            <p:cNvSpPr>
              <a:spLocks noChangeArrowheads="1"/>
            </p:cNvSpPr>
            <p:nvPr/>
          </p:nvSpPr>
          <p:spPr bwMode="gray">
            <a:xfrm>
              <a:off x="2337" y="1939"/>
              <a:ext cx="1096" cy="1098"/>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38" name="Ellipse 37"/>
          <p:cNvSpPr/>
          <p:nvPr/>
        </p:nvSpPr>
        <p:spPr>
          <a:xfrm>
            <a:off x="357158" y="1571612"/>
            <a:ext cx="2592288" cy="3714776"/>
          </a:xfrm>
          <a:prstGeom prst="ellipse">
            <a:avLst/>
          </a:prstGeom>
          <a:gradFill flip="none" rotWithShape="1">
            <a:gsLst>
              <a:gs pos="0">
                <a:srgbClr val="4BACC6">
                  <a:lumMod val="20000"/>
                  <a:lumOff val="80000"/>
                  <a:shade val="30000"/>
                  <a:satMod val="115000"/>
                </a:srgbClr>
              </a:gs>
              <a:gs pos="50000">
                <a:srgbClr val="4BACC6">
                  <a:lumMod val="20000"/>
                  <a:lumOff val="80000"/>
                  <a:shade val="67500"/>
                  <a:satMod val="115000"/>
                </a:srgbClr>
              </a:gs>
              <a:gs pos="100000">
                <a:srgbClr val="4BACC6">
                  <a:lumMod val="20000"/>
                  <a:lumOff val="80000"/>
                  <a:shade val="100000"/>
                  <a:satMod val="115000"/>
                </a:srgbClr>
              </a:gs>
            </a:gsLst>
            <a:lin ang="10800000" scaled="1"/>
            <a:tileRect/>
          </a:gradFill>
          <a:ln w="25400" cap="flat" cmpd="sng" algn="ctr">
            <a:noFill/>
            <a:prstDash val="solid"/>
          </a:ln>
          <a:effectLst/>
          <a:scene3d>
            <a:camera prst="orthographicFront"/>
            <a:lightRig rig="threePt" dir="t"/>
          </a:scene3d>
          <a:sp3d>
            <a:bevelT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ZoneTexte 38"/>
          <p:cNvSpPr txBox="1"/>
          <p:nvPr/>
        </p:nvSpPr>
        <p:spPr>
          <a:xfrm>
            <a:off x="714348" y="2925545"/>
            <a:ext cx="1944216" cy="646331"/>
          </a:xfrm>
          <a:prstGeom prst="rect">
            <a:avLst/>
          </a:prstGeom>
          <a:noFill/>
        </p:spPr>
        <p:txBody>
          <a:bodyPr wrap="square" rtlCol="0">
            <a:spAutoFit/>
          </a:bodyPr>
          <a:lstStyle/>
          <a:p>
            <a:r>
              <a:rPr lang="fr-FR" sz="3600" b="1" dirty="0" smtClean="0">
                <a:solidFill>
                  <a:schemeClr val="tx1">
                    <a:lumMod val="50000"/>
                  </a:schemeClr>
                </a:solidFill>
                <a:latin typeface="Arial" pitchFamily="34" charset="0"/>
              </a:rPr>
              <a:t>Agenda</a:t>
            </a:r>
            <a:endParaRPr lang="fr-FR" sz="3600" b="1" dirty="0">
              <a:solidFill>
                <a:schemeClr val="tx1">
                  <a:lumMod val="50000"/>
                </a:schemeClr>
              </a:solidFill>
              <a:latin typeface="Arial" pitchFamily="34" charset="0"/>
            </a:endParaRPr>
          </a:p>
        </p:txBody>
      </p:sp>
      <p:sp>
        <p:nvSpPr>
          <p:cNvPr id="40" name="AutoShape 78"/>
          <p:cNvSpPr>
            <a:spLocks noChangeArrowheads="1"/>
          </p:cNvSpPr>
          <p:nvPr/>
        </p:nvSpPr>
        <p:spPr bwMode="gray">
          <a:xfrm>
            <a:off x="3420180" y="4611426"/>
            <a:ext cx="4665265" cy="532086"/>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514350" indent="-514350" eaLnBrk="1" fontAlgn="auto" hangingPunct="1">
              <a:lnSpc>
                <a:spcPct val="150000"/>
              </a:lnSpc>
              <a:spcBef>
                <a:spcPts val="0"/>
              </a:spcBef>
              <a:spcAft>
                <a:spcPts val="0"/>
              </a:spcAft>
              <a:defRPr/>
            </a:pPr>
            <a:r>
              <a:rPr kumimoji="0" lang="fr-FR" sz="1800" b="1" i="0" u="none" strike="noStrike" kern="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4. </a:t>
            </a:r>
            <a:r>
              <a:rPr lang="fr-FR" sz="1800" b="1" kern="0" dirty="0" smtClean="0">
                <a:solidFill>
                  <a:schemeClr val="bg1">
                    <a:lumMod val="50000"/>
                  </a:schemeClr>
                </a:solidFill>
                <a:latin typeface="Arial" pitchFamily="34" charset="0"/>
                <a:cs typeface="Arial" pitchFamily="34" charset="0"/>
              </a:rPr>
              <a:t>Conclusion &amp; </a:t>
            </a:r>
            <a:r>
              <a:rPr lang="en-GB" sz="1800" b="1" kern="0" dirty="0" smtClean="0">
                <a:solidFill>
                  <a:schemeClr val="bg1">
                    <a:lumMod val="50000"/>
                  </a:schemeClr>
                </a:solidFill>
                <a:latin typeface="Arial" pitchFamily="34" charset="0"/>
                <a:cs typeface="Arial" pitchFamily="34" charset="0"/>
              </a:rPr>
              <a:t>Recommendations</a:t>
            </a:r>
            <a:endParaRPr kumimoji="0" lang="en-GB" sz="1800" b="1" i="0" u="none" strike="noStrike" kern="0" cap="none" spc="0" normalizeH="0" baseline="0" dirty="0" smtClean="0">
              <a:ln>
                <a:noFill/>
              </a:ln>
              <a:solidFill>
                <a:schemeClr val="bg1">
                  <a:lumMod val="50000"/>
                </a:schemeClr>
              </a:solidFill>
              <a:effectLst/>
              <a:uLnTx/>
              <a:uFillTx/>
              <a:latin typeface="Arial" pitchFamily="34" charset="0"/>
              <a:ea typeface="+mn-ea"/>
              <a:cs typeface="Arial" pitchFamily="34" charset="0"/>
            </a:endParaRPr>
          </a:p>
        </p:txBody>
      </p:sp>
      <p:pic>
        <p:nvPicPr>
          <p:cNvPr id="49" name="Picture 2"/>
          <p:cNvPicPr>
            <a:picLocks noChangeAspect="1" noChangeArrowheads="1"/>
          </p:cNvPicPr>
          <p:nvPr/>
        </p:nvPicPr>
        <p:blipFill>
          <a:blip r:embed="rId3"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val="1414143445"/>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Imagine a World </a:t>
            </a:r>
            <a:br>
              <a:rPr lang="en-US" dirty="0" smtClean="0"/>
            </a:br>
            <a:r>
              <a:rPr lang="en-US" dirty="0" smtClean="0"/>
              <a:t>without standards?</a:t>
            </a:r>
            <a:endParaRPr lang="en-US" dirty="0"/>
          </a:p>
        </p:txBody>
      </p:sp>
      <p:sp>
        <p:nvSpPr>
          <p:cNvPr id="3" name="Content Placeholder 2"/>
          <p:cNvSpPr>
            <a:spLocks noGrp="1"/>
          </p:cNvSpPr>
          <p:nvPr>
            <p:ph idx="1"/>
          </p:nvPr>
        </p:nvSpPr>
        <p:spPr>
          <a:xfrm>
            <a:off x="457200" y="2214554"/>
            <a:ext cx="8401080" cy="3831167"/>
          </a:xfrm>
        </p:spPr>
        <p:txBody>
          <a:bodyPr>
            <a:normAutofit/>
          </a:bodyPr>
          <a:lstStyle/>
          <a:p>
            <a:pPr eaLnBrk="0" fontAlgn="base" hangingPunct="0">
              <a:spcBef>
                <a:spcPts val="1200"/>
              </a:spcBef>
              <a:spcAft>
                <a:spcPct val="0"/>
              </a:spcAft>
              <a:buSzPct val="75000"/>
              <a:buBlip>
                <a:blip r:embed="rId2"/>
              </a:buBlip>
              <a:defRPr/>
            </a:pPr>
            <a:r>
              <a:rPr lang="en-US" sz="1900" kern="0" dirty="0" smtClean="0"/>
              <a:t>Manufacturers would be obliged to </a:t>
            </a:r>
            <a:r>
              <a:rPr lang="en-US" sz="1900" b="1" kern="0" dirty="0" smtClean="0"/>
              <a:t>invent their own individual solutions to even the simplest needs</a:t>
            </a:r>
          </a:p>
          <a:p>
            <a:pPr eaLnBrk="0" fontAlgn="base" hangingPunct="0">
              <a:spcBef>
                <a:spcPts val="1200"/>
              </a:spcBef>
              <a:spcAft>
                <a:spcPct val="0"/>
              </a:spcAft>
              <a:buSzPct val="75000"/>
              <a:buBlip>
                <a:blip r:embed="rId2"/>
              </a:buBlip>
              <a:defRPr/>
            </a:pPr>
            <a:r>
              <a:rPr lang="en-US" sz="1900" kern="0" dirty="0" smtClean="0"/>
              <a:t>Customers would be </a:t>
            </a:r>
            <a:r>
              <a:rPr lang="en-US" sz="1900" b="1" kern="0" dirty="0" smtClean="0"/>
              <a:t>restricted to one manufacturer </a:t>
            </a:r>
            <a:r>
              <a:rPr lang="en-US" sz="1900" kern="0" dirty="0" smtClean="0"/>
              <a:t>or supplier</a:t>
            </a:r>
          </a:p>
          <a:p>
            <a:pPr eaLnBrk="0" fontAlgn="base" hangingPunct="0">
              <a:spcBef>
                <a:spcPts val="1200"/>
              </a:spcBef>
              <a:spcAft>
                <a:spcPct val="0"/>
              </a:spcAft>
              <a:buSzPct val="75000"/>
              <a:buBlip>
                <a:blip r:embed="rId2"/>
              </a:buBlip>
              <a:defRPr/>
            </a:pPr>
            <a:r>
              <a:rPr lang="en-US" sz="1900" kern="0" dirty="0" smtClean="0"/>
              <a:t>Products may not work as expected and may have </a:t>
            </a:r>
            <a:r>
              <a:rPr lang="en-US" sz="1900" b="1" kern="0" dirty="0" smtClean="0"/>
              <a:t>inferior quality</a:t>
            </a:r>
          </a:p>
          <a:p>
            <a:pPr eaLnBrk="0" fontAlgn="base" hangingPunct="0">
              <a:spcBef>
                <a:spcPts val="1200"/>
              </a:spcBef>
              <a:spcAft>
                <a:spcPct val="0"/>
              </a:spcAft>
              <a:buSzPct val="75000"/>
              <a:buBlip>
                <a:blip r:embed="rId2"/>
              </a:buBlip>
              <a:defRPr/>
            </a:pPr>
            <a:r>
              <a:rPr lang="en-US" sz="1900" kern="0" dirty="0" smtClean="0"/>
              <a:t>Products may be </a:t>
            </a:r>
            <a:r>
              <a:rPr lang="en-US" sz="1900" b="1" kern="0" dirty="0" smtClean="0"/>
              <a:t>incompatible</a:t>
            </a:r>
            <a:r>
              <a:rPr lang="en-US" sz="1900" kern="0" dirty="0" smtClean="0"/>
              <a:t> with each others and may not even interconnect</a:t>
            </a:r>
          </a:p>
          <a:p>
            <a:pPr eaLnBrk="0" fontAlgn="base" hangingPunct="0">
              <a:spcBef>
                <a:spcPts val="1200"/>
              </a:spcBef>
              <a:spcAft>
                <a:spcPct val="0"/>
              </a:spcAft>
              <a:buSzPct val="75000"/>
              <a:buBlip>
                <a:blip r:embed="rId2"/>
              </a:buBlip>
              <a:defRPr/>
            </a:pPr>
            <a:r>
              <a:rPr lang="en-US" sz="1900" kern="0" dirty="0" smtClean="0"/>
              <a:t>Non-standardized products may be </a:t>
            </a:r>
            <a:r>
              <a:rPr lang="en-US" sz="1900" b="1" kern="0" dirty="0" smtClean="0"/>
              <a:t>dangerous</a:t>
            </a:r>
          </a:p>
          <a:p>
            <a:endParaRPr lang="en-US" altLang="en-US" dirty="0"/>
          </a:p>
        </p:txBody>
      </p:sp>
      <p:sp>
        <p:nvSpPr>
          <p:cNvPr id="8" name="ZoneTexte 7"/>
          <p:cNvSpPr txBox="1"/>
          <p:nvPr/>
        </p:nvSpPr>
        <p:spPr>
          <a:xfrm>
            <a:off x="395536" y="4941168"/>
            <a:ext cx="8001056" cy="792088"/>
          </a:xfrm>
          <a:prstGeom prst="rect">
            <a:avLst/>
          </a:prstGeom>
          <a:solidFill>
            <a:srgbClr val="2D2DB9">
              <a:alpha val="66000"/>
            </a:srgb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lvl="0">
              <a:defRPr sz="1050">
                <a:solidFill>
                  <a:srgbClr val="000000"/>
                </a:solidFill>
                <a:latin typeface="Cambria"/>
                <a:cs typeface="Cambria"/>
              </a:defRPr>
            </a:lvl1pPr>
          </a:lstStyle>
          <a:p>
            <a:pPr marL="1084263"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uLnTx/>
                <a:uFillTx/>
                <a:latin typeface="Verdana"/>
              </a:rPr>
              <a:t>Standards  are essential in all aspects of our daily lives including ICT</a:t>
            </a:r>
            <a:r>
              <a:rPr kumimoji="0" lang="en-US" sz="2000" b="0" i="0" u="none" strike="noStrike" kern="0" cap="none" spc="0" normalizeH="0" noProof="0" dirty="0" smtClean="0">
                <a:ln>
                  <a:noFill/>
                </a:ln>
                <a:solidFill>
                  <a:srgbClr val="FFFFFF"/>
                </a:solidFill>
                <a:effectLst/>
                <a:uLnTx/>
                <a:uFillTx/>
                <a:latin typeface="Verdana"/>
              </a:rPr>
              <a:t> </a:t>
            </a:r>
            <a:endParaRPr kumimoji="0" lang="en-GB" sz="2000" b="0" i="0" u="none" strike="noStrike" kern="0" cap="none" spc="0" normalizeH="0" baseline="0" noProof="0" dirty="0">
              <a:ln>
                <a:noFill/>
              </a:ln>
              <a:solidFill>
                <a:srgbClr val="FFFFFF"/>
              </a:solidFill>
              <a:effectLst/>
              <a:uLnTx/>
              <a:uFillTx/>
              <a:latin typeface="Verdana"/>
            </a:endParaRPr>
          </a:p>
        </p:txBody>
      </p:sp>
      <p:sp>
        <p:nvSpPr>
          <p:cNvPr id="9" name="Flèche vers le bas 8"/>
          <p:cNvSpPr/>
          <p:nvPr/>
        </p:nvSpPr>
        <p:spPr bwMode="auto">
          <a:xfrm rot="16200000">
            <a:off x="770587" y="4959027"/>
            <a:ext cx="535785" cy="714380"/>
          </a:xfrm>
          <a:prstGeom prst="downArrow">
            <a:avLst/>
          </a:prstGeom>
          <a:solidFill>
            <a:srgbClr val="FFCC00">
              <a:lumMod val="75000"/>
            </a:srgb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3200" b="0" i="0" u="none" strike="noStrike" kern="0" cap="none" spc="0" normalizeH="0" baseline="0" noProof="0" dirty="0" smtClean="0">
              <a:ln>
                <a:noFill/>
              </a:ln>
              <a:solidFill>
                <a:srgbClr val="000000"/>
              </a:solidFill>
              <a:effectLst/>
              <a:uLnTx/>
              <a:uFillTx/>
              <a:latin typeface="Verdana" pitchFamily="34" charset="0"/>
            </a:endParaRPr>
          </a:p>
        </p:txBody>
      </p:sp>
      <p:pic>
        <p:nvPicPr>
          <p:cNvPr id="10" name="Picture 2" descr="Résultat de recherche d'images pour &quot;standards&quot;"/>
          <p:cNvPicPr>
            <a:picLocks noChangeAspect="1" noChangeArrowheads="1"/>
          </p:cNvPicPr>
          <p:nvPr/>
        </p:nvPicPr>
        <p:blipFill>
          <a:blip r:embed="rId3"/>
          <a:srcRect/>
          <a:stretch>
            <a:fillRect/>
          </a:stretch>
        </p:blipFill>
        <p:spPr bwMode="auto">
          <a:xfrm>
            <a:off x="2285984" y="571480"/>
            <a:ext cx="1785950" cy="1242400"/>
          </a:xfrm>
          <a:prstGeom prst="rect">
            <a:avLst/>
          </a:prstGeom>
          <a:noFill/>
        </p:spPr>
      </p:pic>
      <p:sp>
        <p:nvSpPr>
          <p:cNvPr id="11" name="Espace réservé du numéro de diapositive 10"/>
          <p:cNvSpPr>
            <a:spLocks noGrp="1"/>
          </p:cNvSpPr>
          <p:nvPr>
            <p:ph type="sldNum" sz="quarter" idx="12"/>
          </p:nvPr>
        </p:nvSpPr>
        <p:spPr/>
        <p:txBody>
          <a:bodyPr/>
          <a:lstStyle/>
          <a:p>
            <a:fld id="{283C63E4-F9BE-C24A-B4FF-309EB18BA564}" type="slidenum">
              <a:rPr lang="en-US" smtClean="0"/>
              <a:pPr/>
              <a:t>18</a:t>
            </a:fld>
            <a:endParaRPr lang="en-US"/>
          </a:p>
        </p:txBody>
      </p:sp>
      <p:sp>
        <p:nvSpPr>
          <p:cNvPr id="13" name="Rectangle 12"/>
          <p:cNvSpPr/>
          <p:nvPr/>
        </p:nvSpPr>
        <p:spPr>
          <a:xfrm>
            <a:off x="8604448" y="3573016"/>
            <a:ext cx="369332" cy="2347770"/>
          </a:xfrm>
          <a:prstGeom prst="rect">
            <a:avLst/>
          </a:prstGeom>
        </p:spPr>
        <p:txBody>
          <a:bodyPr vert="vert270" wrap="none">
            <a:spAutoFit/>
          </a:bodyPr>
          <a:lstStyle/>
          <a:p>
            <a:r>
              <a:rPr lang="fr-FR" sz="1200" b="1" i="1" dirty="0" smtClean="0">
                <a:solidFill>
                  <a:schemeClr val="tx1">
                    <a:lumMod val="65000"/>
                    <a:lumOff val="35000"/>
                  </a:schemeClr>
                </a:solidFill>
              </a:rPr>
              <a:t>Source: </a:t>
            </a:r>
            <a:r>
              <a:rPr lang="fr-FR" sz="1200" dirty="0" smtClean="0">
                <a:solidFill>
                  <a:schemeClr val="tx1">
                    <a:lumMod val="65000"/>
                    <a:lumOff val="35000"/>
                  </a:schemeClr>
                </a:solidFill>
              </a:rPr>
              <a:t>http://www.etsi.org</a:t>
            </a:r>
            <a:endParaRPr lang="fr-FR" sz="1200" dirty="0">
              <a:solidFill>
                <a:schemeClr val="tx1">
                  <a:lumMod val="65000"/>
                  <a:lumOff val="35000"/>
                </a:schemeClr>
              </a:solidFill>
            </a:endParaRPr>
          </a:p>
        </p:txBody>
      </p:sp>
      <p:pic>
        <p:nvPicPr>
          <p:cNvPr id="14" name="Picture 2"/>
          <p:cNvPicPr>
            <a:picLocks noChangeAspect="1" noChangeArrowheads="1"/>
          </p:cNvPicPr>
          <p:nvPr/>
        </p:nvPicPr>
        <p:blipFill>
          <a:blip r:embed="rId4"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val="4230579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GB" dirty="0" smtClean="0"/>
              <a:t>Standards Advantages</a:t>
            </a:r>
            <a:br>
              <a:rPr lang="en-GB" dirty="0" smtClean="0"/>
            </a:br>
            <a:r>
              <a:rPr lang="en-GB" sz="3600" b="0" i="1" dirty="0" smtClean="0"/>
              <a:t>for Governments</a:t>
            </a:r>
            <a:endParaRPr lang="en-US" dirty="0"/>
          </a:p>
        </p:txBody>
      </p:sp>
      <p:sp>
        <p:nvSpPr>
          <p:cNvPr id="3" name="Content Placeholder 2"/>
          <p:cNvSpPr>
            <a:spLocks noGrp="1"/>
          </p:cNvSpPr>
          <p:nvPr>
            <p:ph idx="1"/>
          </p:nvPr>
        </p:nvSpPr>
        <p:spPr>
          <a:xfrm>
            <a:off x="457200" y="2000240"/>
            <a:ext cx="8229600" cy="3317888"/>
          </a:xfrm>
        </p:spPr>
        <p:txBody>
          <a:bodyPr>
            <a:normAutofit lnSpcReduction="10000"/>
          </a:bodyPr>
          <a:lstStyle/>
          <a:p>
            <a:pPr lvl="0" eaLnBrk="0" fontAlgn="base" hangingPunct="0">
              <a:spcBef>
                <a:spcPts val="1200"/>
              </a:spcBef>
              <a:spcAft>
                <a:spcPct val="0"/>
              </a:spcAft>
              <a:buSzPct val="75000"/>
              <a:buBlip>
                <a:blip r:embed="rId2"/>
              </a:buBlip>
              <a:defRPr/>
            </a:pPr>
            <a:r>
              <a:rPr lang="en-US" sz="1800" b="1" kern="0" dirty="0" smtClean="0"/>
              <a:t>Complement regulation and promote international trade</a:t>
            </a:r>
          </a:p>
          <a:p>
            <a:pPr lvl="0" eaLnBrk="0" fontAlgn="base" hangingPunct="0">
              <a:spcBef>
                <a:spcPts val="1200"/>
              </a:spcBef>
              <a:spcAft>
                <a:spcPct val="0"/>
              </a:spcAft>
              <a:buSzPct val="75000"/>
              <a:buBlip>
                <a:blip r:embed="rId2"/>
              </a:buBlip>
              <a:defRPr/>
            </a:pPr>
            <a:r>
              <a:rPr lang="en-US" sz="1800" b="1" kern="0" dirty="0" smtClean="0"/>
              <a:t>Reduce technical barriers to international trade</a:t>
            </a:r>
            <a:r>
              <a:rPr lang="en-US" sz="1800" kern="0" dirty="0" smtClean="0"/>
              <a:t> and position the country’s industry to compete in the world economy</a:t>
            </a:r>
          </a:p>
          <a:p>
            <a:pPr lvl="0" eaLnBrk="0" fontAlgn="base" hangingPunct="0">
              <a:spcBef>
                <a:spcPts val="1200"/>
              </a:spcBef>
              <a:spcAft>
                <a:spcPct val="0"/>
              </a:spcAft>
              <a:buSzPct val="75000"/>
              <a:buBlip>
                <a:blip r:embed="rId2"/>
              </a:buBlip>
              <a:defRPr/>
            </a:pPr>
            <a:r>
              <a:rPr lang="en-US" sz="1800" b="1" kern="0" dirty="0" smtClean="0"/>
              <a:t>Regulate and monitor industry </a:t>
            </a:r>
            <a:r>
              <a:rPr lang="en-US" sz="1800" kern="0" dirty="0" smtClean="0"/>
              <a:t>so as to prevent adverse business practices</a:t>
            </a:r>
          </a:p>
          <a:p>
            <a:pPr lvl="0" eaLnBrk="0" fontAlgn="base" hangingPunct="0">
              <a:spcBef>
                <a:spcPts val="1200"/>
              </a:spcBef>
              <a:spcAft>
                <a:spcPct val="0"/>
              </a:spcAft>
              <a:buSzPct val="75000"/>
              <a:buBlip>
                <a:blip r:embed="rId2"/>
              </a:buBlip>
              <a:defRPr/>
            </a:pPr>
            <a:r>
              <a:rPr lang="en-GB" sz="1800" b="1" kern="0" dirty="0" smtClean="0"/>
              <a:t>Offer an alternative to regulation </a:t>
            </a:r>
            <a:r>
              <a:rPr lang="en-GB" sz="1800" kern="0" dirty="0" smtClean="0"/>
              <a:t>with less red tape and business costs, while still ensuring that products and services are safe and healthy</a:t>
            </a:r>
          </a:p>
          <a:p>
            <a:pPr lvl="0" eaLnBrk="0" fontAlgn="base" hangingPunct="0">
              <a:spcBef>
                <a:spcPts val="1200"/>
              </a:spcBef>
              <a:spcAft>
                <a:spcPct val="0"/>
              </a:spcAft>
              <a:buSzPct val="75000"/>
              <a:buBlip>
                <a:blip r:embed="rId2"/>
              </a:buBlip>
              <a:defRPr/>
            </a:pPr>
            <a:r>
              <a:rPr lang="en-US" sz="1800" kern="0" dirty="0" smtClean="0"/>
              <a:t>Help developing countries in </a:t>
            </a:r>
            <a:r>
              <a:rPr lang="en-US" sz="1800" b="1" kern="0" dirty="0" smtClean="0"/>
              <a:t>building their infrastructure and encouraging economic development</a:t>
            </a:r>
            <a:endParaRPr lang="en-GB" sz="1800" b="1" kern="0" dirty="0" smtClean="0"/>
          </a:p>
          <a:p>
            <a:pPr lvl="0" eaLnBrk="0" fontAlgn="base" hangingPunct="0">
              <a:spcBef>
                <a:spcPts val="1200"/>
              </a:spcBef>
              <a:spcAft>
                <a:spcPct val="0"/>
              </a:spcAft>
              <a:buSzPct val="75000"/>
              <a:buBlip>
                <a:blip r:embed="rId2"/>
              </a:buBlip>
              <a:defRPr/>
            </a:pPr>
            <a:r>
              <a:rPr lang="en-US" sz="1800" b="1" kern="0" dirty="0" smtClean="0"/>
              <a:t>Help make laws consistent</a:t>
            </a:r>
          </a:p>
          <a:p>
            <a:pPr lvl="0" algn="just" fontAlgn="base">
              <a:spcBef>
                <a:spcPts val="1200"/>
              </a:spcBef>
              <a:spcAft>
                <a:spcPct val="0"/>
              </a:spcAft>
              <a:buSzPct val="75000"/>
              <a:defRPr/>
            </a:pPr>
            <a:endParaRPr lang="en-US" sz="2000" dirty="0" smtClean="0"/>
          </a:p>
          <a:p>
            <a:pPr lvl="0" defTabSz="914400" eaLnBrk="0" fontAlgn="base" hangingPunct="0">
              <a:spcBef>
                <a:spcPts val="900"/>
              </a:spcBef>
              <a:spcAft>
                <a:spcPct val="0"/>
              </a:spcAft>
              <a:buSzPct val="75000"/>
              <a:buBlip>
                <a:blip r:embed="rId2"/>
              </a:buBlip>
              <a:defRPr/>
            </a:pPr>
            <a:endParaRPr lang="en-US" sz="1700" b="1" kern="0" dirty="0" smtClean="0">
              <a:solidFill>
                <a:srgbClr val="000099"/>
              </a:solidFill>
              <a:latin typeface="Verdana" pitchFamily="34" charset="0"/>
            </a:endParaRPr>
          </a:p>
          <a:p>
            <a:pPr lvl="0" defTabSz="914400" eaLnBrk="0" fontAlgn="base" hangingPunct="0">
              <a:spcBef>
                <a:spcPts val="900"/>
              </a:spcBef>
              <a:spcAft>
                <a:spcPct val="0"/>
              </a:spcAft>
              <a:buSzPct val="75000"/>
              <a:buBlip>
                <a:blip r:embed="rId2"/>
              </a:buBlip>
              <a:defRPr/>
            </a:pPr>
            <a:endParaRPr lang="en-US" sz="1800" b="1" kern="0" dirty="0" smtClean="0">
              <a:solidFill>
                <a:srgbClr val="000099"/>
              </a:solidFill>
              <a:latin typeface="Verdana" pitchFamily="34" charset="0"/>
            </a:endParaRPr>
          </a:p>
          <a:p>
            <a:endParaRPr lang="en-US" altLang="en-US" dirty="0"/>
          </a:p>
        </p:txBody>
      </p:sp>
      <p:pic>
        <p:nvPicPr>
          <p:cNvPr id="7" name="Picture 8" descr="http://blog.heartland.org/wp-content/uploads/2013/11/Rules_and_Regulations.jpg"/>
          <p:cNvPicPr>
            <a:picLocks noChangeAspect="1" noChangeArrowheads="1"/>
          </p:cNvPicPr>
          <p:nvPr/>
        </p:nvPicPr>
        <p:blipFill>
          <a:blip r:embed="rId3"/>
          <a:srcRect/>
          <a:stretch>
            <a:fillRect/>
          </a:stretch>
        </p:blipFill>
        <p:spPr bwMode="auto">
          <a:xfrm>
            <a:off x="1794849" y="571480"/>
            <a:ext cx="1848457" cy="1285884"/>
          </a:xfrm>
          <a:prstGeom prst="rect">
            <a:avLst/>
          </a:prstGeom>
          <a:noFill/>
        </p:spPr>
      </p:pic>
      <p:sp>
        <p:nvSpPr>
          <p:cNvPr id="12" name="Rectangle 11"/>
          <p:cNvSpPr/>
          <p:nvPr/>
        </p:nvSpPr>
        <p:spPr>
          <a:xfrm>
            <a:off x="469141" y="5098333"/>
            <a:ext cx="8234388" cy="830997"/>
          </a:xfrm>
          <a:prstGeom prst="rect">
            <a:avLst/>
          </a:prstGeom>
        </p:spPr>
        <p:txBody>
          <a:bodyPr wrap="square">
            <a:spAutoFit/>
          </a:bodyPr>
          <a:lstStyle/>
          <a:p>
            <a:pPr marL="342900" indent="-342900" defTabSz="457200">
              <a:spcBef>
                <a:spcPts val="1200"/>
              </a:spcBef>
              <a:buSzPct val="75000"/>
              <a:buBlip>
                <a:blip r:embed="rId2"/>
              </a:buBlip>
              <a:defRPr/>
            </a:pPr>
            <a:r>
              <a:rPr lang="en-US" sz="1800" b="1" kern="0" dirty="0" smtClean="0">
                <a:solidFill>
                  <a:schemeClr val="tx2">
                    <a:lumMod val="60000"/>
                    <a:lumOff val="40000"/>
                  </a:schemeClr>
                </a:solidFill>
                <a:latin typeface="+mn-lt"/>
              </a:rPr>
              <a:t>Reduce negative impacts on the environment</a:t>
            </a:r>
          </a:p>
          <a:p>
            <a:pPr marL="342900" lvl="0" indent="-342900" defTabSz="457200">
              <a:spcBef>
                <a:spcPts val="1200"/>
              </a:spcBef>
              <a:buSzPct val="75000"/>
              <a:buBlip>
                <a:blip r:embed="rId2"/>
              </a:buBlip>
              <a:defRPr/>
            </a:pPr>
            <a:r>
              <a:rPr lang="en-US" sz="1800" b="1" kern="0" dirty="0" smtClean="0">
                <a:solidFill>
                  <a:schemeClr val="tx2">
                    <a:lumMod val="60000"/>
                    <a:lumOff val="40000"/>
                  </a:schemeClr>
                </a:solidFill>
                <a:latin typeface="+mn-lt"/>
              </a:rPr>
              <a:t>Encourage technology transfer </a:t>
            </a:r>
            <a:r>
              <a:rPr lang="en-US" sz="1800" kern="0" dirty="0" smtClean="0">
                <a:solidFill>
                  <a:schemeClr val="tx2">
                    <a:lumMod val="60000"/>
                    <a:lumOff val="40000"/>
                  </a:schemeClr>
                </a:solidFill>
                <a:latin typeface="+mn-lt"/>
              </a:rPr>
              <a:t>from technology leaders to developing nations</a:t>
            </a:r>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1</a:t>
            </a: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19</a:t>
            </a:fld>
            <a:endParaRPr lang="en-US"/>
          </a:p>
        </p:txBody>
      </p:sp>
      <p:sp>
        <p:nvSpPr>
          <p:cNvPr id="10" name="Rectangle 9"/>
          <p:cNvSpPr/>
          <p:nvPr/>
        </p:nvSpPr>
        <p:spPr>
          <a:xfrm>
            <a:off x="8595156" y="2708920"/>
            <a:ext cx="369332" cy="3217560"/>
          </a:xfrm>
          <a:prstGeom prst="rect">
            <a:avLst/>
          </a:prstGeom>
        </p:spPr>
        <p:txBody>
          <a:bodyPr vert="vert270" wrap="square">
            <a:spAutoFit/>
          </a:bodyPr>
          <a:lstStyle/>
          <a:p>
            <a:r>
              <a:rPr lang="en-US" sz="1200" b="1" i="1" dirty="0" smtClean="0">
                <a:solidFill>
                  <a:schemeClr val="tx1">
                    <a:lumMod val="65000"/>
                    <a:lumOff val="35000"/>
                  </a:schemeClr>
                </a:solidFill>
              </a:rPr>
              <a:t>Source: </a:t>
            </a:r>
            <a:r>
              <a:rPr lang="en-US" sz="1200" i="1" dirty="0" smtClean="0">
                <a:solidFill>
                  <a:schemeClr val="tx1">
                    <a:lumMod val="65000"/>
                    <a:lumOff val="35000"/>
                  </a:schemeClr>
                </a:solidFill>
              </a:rPr>
              <a:t>www.sabs.co.za</a:t>
            </a:r>
            <a:endParaRPr lang="en-US" sz="1200" i="1" dirty="0">
              <a:solidFill>
                <a:schemeClr val="tx1">
                  <a:lumMod val="65000"/>
                  <a:lumOff val="35000"/>
                </a:schemeClr>
              </a:solidFill>
            </a:endParaRPr>
          </a:p>
        </p:txBody>
      </p:sp>
      <p:pic>
        <p:nvPicPr>
          <p:cNvPr id="15" name="Picture 2"/>
          <p:cNvPicPr>
            <a:picLocks noChangeAspect="1" noChangeArrowheads="1"/>
          </p:cNvPicPr>
          <p:nvPr/>
        </p:nvPicPr>
        <p:blipFill>
          <a:blip r:embed="rId4"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val="4230579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6" name="Espace réservé du numéro de diapositive 5"/>
          <p:cNvSpPr>
            <a:spLocks noGrp="1"/>
          </p:cNvSpPr>
          <p:nvPr>
            <p:ph type="sldNum" sz="quarter" idx="12"/>
          </p:nvPr>
        </p:nvSpPr>
        <p:spPr/>
        <p:txBody>
          <a:bodyPr/>
          <a:lstStyle/>
          <a:p>
            <a:fld id="{283C63E4-F9BE-C24A-B4FF-309EB18BA564}" type="slidenum">
              <a:rPr lang="en-US" smtClean="0"/>
              <a:pPr/>
              <a:t>2</a:t>
            </a:fld>
            <a:endParaRPr lang="en-US"/>
          </a:p>
        </p:txBody>
      </p:sp>
      <p:sp>
        <p:nvSpPr>
          <p:cNvPr id="5" name="AutoShape 78"/>
          <p:cNvSpPr>
            <a:spLocks noChangeArrowheads="1"/>
          </p:cNvSpPr>
          <p:nvPr/>
        </p:nvSpPr>
        <p:spPr bwMode="gray">
          <a:xfrm>
            <a:off x="3692949" y="3643314"/>
            <a:ext cx="4665265" cy="546372"/>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177800" indent="-177800" eaLnBrk="1" fontAlgn="auto" hangingPunct="1">
              <a:spcBef>
                <a:spcPts val="0"/>
              </a:spcBef>
              <a:spcAft>
                <a:spcPts val="0"/>
              </a:spcAft>
              <a:tabLst>
                <a:tab pos="273050" algn="l"/>
              </a:tabLst>
              <a:defRPr/>
            </a:pPr>
            <a:r>
              <a:rPr kumimoji="0" lang="fr-FR" sz="1800" b="1" i="0" u="none" strike="noStrike" kern="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3</a:t>
            </a:r>
            <a:r>
              <a:rPr kumimoji="0" lang="fr-FR" sz="1700" b="1" i="0" u="none" strike="noStrike" kern="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a:t>
            </a:r>
            <a:r>
              <a:rPr lang="en-US" sz="1700" b="1" kern="0" dirty="0" smtClean="0">
                <a:solidFill>
                  <a:schemeClr val="bg1">
                    <a:lumMod val="50000"/>
                  </a:schemeClr>
                </a:solidFill>
                <a:latin typeface="Arial" pitchFamily="34" charset="0"/>
                <a:cs typeface="Arial" pitchFamily="34" charset="0"/>
              </a:rPr>
              <a:t> </a:t>
            </a:r>
            <a:r>
              <a:rPr lang="fr-FR" sz="1700" b="1" kern="0" dirty="0" smtClean="0">
                <a:solidFill>
                  <a:schemeClr val="bg1">
                    <a:lumMod val="50000"/>
                  </a:schemeClr>
                </a:solidFill>
                <a:latin typeface="Arial" pitchFamily="34" charset="0"/>
                <a:cs typeface="Arial" pitchFamily="34" charset="0"/>
              </a:rPr>
              <a:t>Tunisie</a:t>
            </a:r>
            <a:r>
              <a:rPr lang="en-US" sz="1700" b="1" kern="0" dirty="0" smtClean="0">
                <a:solidFill>
                  <a:schemeClr val="bg1">
                    <a:lumMod val="50000"/>
                  </a:schemeClr>
                </a:solidFill>
                <a:latin typeface="Arial" pitchFamily="34" charset="0"/>
                <a:cs typeface="Arial" pitchFamily="34" charset="0"/>
              </a:rPr>
              <a:t> Telecom Experience</a:t>
            </a:r>
          </a:p>
          <a:p>
            <a:pPr marL="177800" indent="95250" eaLnBrk="1" fontAlgn="auto" hangingPunct="1">
              <a:spcBef>
                <a:spcPts val="0"/>
              </a:spcBef>
              <a:spcAft>
                <a:spcPts val="0"/>
              </a:spcAft>
              <a:tabLst>
                <a:tab pos="273050" algn="l"/>
              </a:tabLst>
              <a:defRPr/>
            </a:pPr>
            <a:r>
              <a:rPr lang="en-US" sz="1700" b="1" kern="0" dirty="0" smtClean="0">
                <a:solidFill>
                  <a:schemeClr val="bg1">
                    <a:lumMod val="50000"/>
                  </a:schemeClr>
                </a:solidFill>
                <a:latin typeface="Arial" pitchFamily="34" charset="0"/>
                <a:cs typeface="Arial" pitchFamily="34" charset="0"/>
              </a:rPr>
              <a:t>in Cloud Computing </a:t>
            </a:r>
          </a:p>
        </p:txBody>
      </p:sp>
      <p:sp>
        <p:nvSpPr>
          <p:cNvPr id="8" name="AutoShape 87"/>
          <p:cNvSpPr>
            <a:spLocks noChangeArrowheads="1"/>
          </p:cNvSpPr>
          <p:nvPr/>
        </p:nvSpPr>
        <p:spPr bwMode="gray">
          <a:xfrm>
            <a:off x="3604546" y="2643182"/>
            <a:ext cx="4896544" cy="590536"/>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355600" lvl="0" indent="-355600" fontAlgn="auto">
              <a:spcBef>
                <a:spcPts val="0"/>
              </a:spcBef>
              <a:spcAft>
                <a:spcPts val="0"/>
              </a:spcAft>
            </a:pPr>
            <a:r>
              <a:rPr kumimoji="0" lang="fr-FR" sz="1700" b="1" i="0" u="none" strike="noStrike" kern="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2</a:t>
            </a:r>
            <a:r>
              <a:rPr lang="fr-FR" sz="1700" b="1" kern="0" dirty="0" smtClean="0">
                <a:solidFill>
                  <a:schemeClr val="bg1">
                    <a:lumMod val="50000"/>
                  </a:schemeClr>
                </a:solidFill>
                <a:latin typeface="Arial" pitchFamily="34" charset="0"/>
              </a:rPr>
              <a:t>. </a:t>
            </a:r>
            <a:r>
              <a:rPr lang="en-US" sz="1700" b="1" kern="0" dirty="0" smtClean="0">
                <a:solidFill>
                  <a:schemeClr val="bg1">
                    <a:lumMod val="50000"/>
                  </a:schemeClr>
                </a:solidFill>
                <a:latin typeface="Arial" pitchFamily="34" charset="0"/>
              </a:rPr>
              <a:t>Importance of Cloud Computing </a:t>
            </a:r>
          </a:p>
          <a:p>
            <a:pPr marL="355600" lvl="0" indent="-82550" fontAlgn="auto">
              <a:spcBef>
                <a:spcPts val="0"/>
              </a:spcBef>
              <a:spcAft>
                <a:spcPts val="0"/>
              </a:spcAft>
            </a:pPr>
            <a:r>
              <a:rPr lang="en-US" sz="1700" b="1" kern="0" dirty="0" smtClean="0">
                <a:solidFill>
                  <a:schemeClr val="bg1">
                    <a:lumMod val="50000"/>
                  </a:schemeClr>
                </a:solidFill>
                <a:latin typeface="Arial" pitchFamily="34" charset="0"/>
              </a:rPr>
              <a:t>Standardization for African Countries</a:t>
            </a:r>
            <a:r>
              <a:rPr lang="fr-FR" sz="1700" b="1" kern="0" dirty="0" smtClean="0">
                <a:solidFill>
                  <a:schemeClr val="bg1">
                    <a:lumMod val="50000"/>
                  </a:schemeClr>
                </a:solidFill>
                <a:latin typeface="Arial" pitchFamily="34" charset="0"/>
              </a:rPr>
              <a:t> </a:t>
            </a:r>
            <a:endParaRPr lang="en-US" sz="1700" b="1" kern="0" dirty="0" smtClean="0">
              <a:solidFill>
                <a:schemeClr val="bg1">
                  <a:lumMod val="50000"/>
                </a:schemeClr>
              </a:solidFill>
              <a:latin typeface="Arial" pitchFamily="34" charset="0"/>
            </a:endParaRPr>
          </a:p>
        </p:txBody>
      </p:sp>
      <p:grpSp>
        <p:nvGrpSpPr>
          <p:cNvPr id="9" name="Group 88"/>
          <p:cNvGrpSpPr>
            <a:grpSpLocks/>
          </p:cNvGrpSpPr>
          <p:nvPr/>
        </p:nvGrpSpPr>
        <p:grpSpPr bwMode="auto">
          <a:xfrm>
            <a:off x="3074594" y="2719382"/>
            <a:ext cx="369069" cy="381000"/>
            <a:chOff x="2078" y="1680"/>
            <a:chExt cx="1615" cy="1615"/>
          </a:xfrm>
        </p:grpSpPr>
        <p:sp>
          <p:nvSpPr>
            <p:cNvPr id="10" name="Oval 8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1" name="Oval 9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2" name="Oval 91"/>
            <p:cNvSpPr>
              <a:spLocks noChangeArrowheads="1"/>
            </p:cNvSpPr>
            <p:nvPr/>
          </p:nvSpPr>
          <p:spPr bwMode="gray">
            <a:xfrm>
              <a:off x="2253" y="1855"/>
              <a:ext cx="1265"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13" name="Oval 92"/>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4" name="Oval 93"/>
            <p:cNvSpPr>
              <a:spLocks noChangeArrowheads="1"/>
            </p:cNvSpPr>
            <p:nvPr/>
          </p:nvSpPr>
          <p:spPr bwMode="gray">
            <a:xfrm>
              <a:off x="2334" y="1936"/>
              <a:ext cx="1097"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15" name="Oval 94"/>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grpSp>
      <p:grpSp>
        <p:nvGrpSpPr>
          <p:cNvPr id="16" name="Group 102"/>
          <p:cNvGrpSpPr>
            <a:grpSpLocks/>
          </p:cNvGrpSpPr>
          <p:nvPr/>
        </p:nvGrpSpPr>
        <p:grpSpPr bwMode="auto">
          <a:xfrm>
            <a:off x="3071802" y="3736456"/>
            <a:ext cx="369069" cy="381000"/>
            <a:chOff x="2078" y="1680"/>
            <a:chExt cx="1615" cy="1615"/>
          </a:xfrm>
        </p:grpSpPr>
        <p:sp>
          <p:nvSpPr>
            <p:cNvPr id="17" name="Oval 10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8" name="Oval 10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9" name="Oval 105"/>
            <p:cNvSpPr>
              <a:spLocks noChangeArrowheads="1"/>
            </p:cNvSpPr>
            <p:nvPr/>
          </p:nvSpPr>
          <p:spPr bwMode="gray">
            <a:xfrm>
              <a:off x="2253" y="1855"/>
              <a:ext cx="1265"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20" name="Oval 106"/>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21" name="Oval 107"/>
            <p:cNvSpPr>
              <a:spLocks noChangeArrowheads="1"/>
            </p:cNvSpPr>
            <p:nvPr/>
          </p:nvSpPr>
          <p:spPr bwMode="gray">
            <a:xfrm>
              <a:off x="2334" y="1936"/>
              <a:ext cx="1097"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22" name="Oval 108"/>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grpSp>
      <p:grpSp>
        <p:nvGrpSpPr>
          <p:cNvPr id="23" name="Group 109"/>
          <p:cNvGrpSpPr>
            <a:grpSpLocks/>
          </p:cNvGrpSpPr>
          <p:nvPr/>
        </p:nvGrpSpPr>
        <p:grpSpPr bwMode="auto">
          <a:xfrm>
            <a:off x="2786050" y="4705340"/>
            <a:ext cx="369069" cy="381000"/>
            <a:chOff x="2078" y="1680"/>
            <a:chExt cx="1615" cy="1615"/>
          </a:xfrm>
        </p:grpSpPr>
        <p:sp>
          <p:nvSpPr>
            <p:cNvPr id="24" name="Oval 11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25" name="Oval 11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26" name="Oval 112"/>
            <p:cNvSpPr>
              <a:spLocks noChangeArrowheads="1"/>
            </p:cNvSpPr>
            <p:nvPr/>
          </p:nvSpPr>
          <p:spPr bwMode="gray">
            <a:xfrm>
              <a:off x="2253" y="1855"/>
              <a:ext cx="1265"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27" name="Oval 113"/>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28" name="Oval 114"/>
            <p:cNvSpPr>
              <a:spLocks noChangeArrowheads="1"/>
            </p:cNvSpPr>
            <p:nvPr/>
          </p:nvSpPr>
          <p:spPr bwMode="gray">
            <a:xfrm>
              <a:off x="2334" y="1936"/>
              <a:ext cx="1097"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29" name="Oval 115"/>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grpSp>
      <p:sp>
        <p:nvSpPr>
          <p:cNvPr id="30" name="AutoShape 87"/>
          <p:cNvSpPr>
            <a:spLocks noChangeArrowheads="1"/>
          </p:cNvSpPr>
          <p:nvPr/>
        </p:nvSpPr>
        <p:spPr bwMode="gray">
          <a:xfrm>
            <a:off x="3269435" y="1638312"/>
            <a:ext cx="4731589" cy="576242"/>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355600" lvl="0" indent="-355600" fontAlgn="auto">
              <a:spcBef>
                <a:spcPts val="0"/>
              </a:spcBef>
              <a:spcAft>
                <a:spcPts val="0"/>
              </a:spcAft>
              <a:buAutoNum type="arabicPeriod"/>
            </a:pPr>
            <a:r>
              <a:rPr lang="en-US" sz="1700" b="1" kern="0" dirty="0" smtClean="0">
                <a:solidFill>
                  <a:schemeClr val="tx1">
                    <a:lumMod val="50000"/>
                    <a:lumOff val="50000"/>
                  </a:schemeClr>
                </a:solidFill>
                <a:latin typeface="Arial" pitchFamily="34" charset="0"/>
              </a:rPr>
              <a:t>Cloud Computing &amp; its opportunities</a:t>
            </a:r>
          </a:p>
          <a:p>
            <a:pPr marL="355600" lvl="0" indent="-355600" fontAlgn="auto">
              <a:spcBef>
                <a:spcPts val="0"/>
              </a:spcBef>
              <a:spcAft>
                <a:spcPts val="0"/>
              </a:spcAft>
            </a:pPr>
            <a:r>
              <a:rPr lang="en-US" sz="1700" b="1" kern="0" dirty="0" smtClean="0">
                <a:solidFill>
                  <a:schemeClr val="tx1">
                    <a:lumMod val="50000"/>
                    <a:lumOff val="50000"/>
                  </a:schemeClr>
                </a:solidFill>
                <a:latin typeface="Arial" pitchFamily="34" charset="0"/>
              </a:rPr>
              <a:t>	 for African Countries </a:t>
            </a:r>
          </a:p>
        </p:txBody>
      </p:sp>
      <p:grpSp>
        <p:nvGrpSpPr>
          <p:cNvPr id="31" name="Group 116"/>
          <p:cNvGrpSpPr>
            <a:grpSpLocks/>
          </p:cNvGrpSpPr>
          <p:nvPr/>
        </p:nvGrpSpPr>
        <p:grpSpPr bwMode="auto">
          <a:xfrm>
            <a:off x="2764635" y="1714512"/>
            <a:ext cx="344464" cy="381000"/>
            <a:chOff x="2078" y="1680"/>
            <a:chExt cx="1615" cy="1615"/>
          </a:xfrm>
        </p:grpSpPr>
        <p:sp>
          <p:nvSpPr>
            <p:cNvPr id="32" name="Oval 11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33" name="Oval 11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34" name="Oval 119"/>
            <p:cNvSpPr>
              <a:spLocks noChangeArrowheads="1"/>
            </p:cNvSpPr>
            <p:nvPr/>
          </p:nvSpPr>
          <p:spPr bwMode="gray">
            <a:xfrm>
              <a:off x="2251" y="1855"/>
              <a:ext cx="1262"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35" name="Oval 120"/>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36" name="Oval 121"/>
            <p:cNvSpPr>
              <a:spLocks noChangeArrowheads="1"/>
            </p:cNvSpPr>
            <p:nvPr/>
          </p:nvSpPr>
          <p:spPr bwMode="gray">
            <a:xfrm>
              <a:off x="2338" y="1936"/>
              <a:ext cx="1096"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37" name="Oval 122"/>
            <p:cNvSpPr>
              <a:spLocks noChangeArrowheads="1"/>
            </p:cNvSpPr>
            <p:nvPr/>
          </p:nvSpPr>
          <p:spPr bwMode="gray">
            <a:xfrm>
              <a:off x="2337" y="1939"/>
              <a:ext cx="1096" cy="1098"/>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38" name="Ellipse 37"/>
          <p:cNvSpPr/>
          <p:nvPr/>
        </p:nvSpPr>
        <p:spPr>
          <a:xfrm>
            <a:off x="357158" y="1571612"/>
            <a:ext cx="2592288" cy="3714776"/>
          </a:xfrm>
          <a:prstGeom prst="ellipse">
            <a:avLst/>
          </a:prstGeom>
          <a:gradFill flip="none" rotWithShape="1">
            <a:gsLst>
              <a:gs pos="0">
                <a:srgbClr val="4BACC6">
                  <a:lumMod val="20000"/>
                  <a:lumOff val="80000"/>
                  <a:shade val="30000"/>
                  <a:satMod val="115000"/>
                </a:srgbClr>
              </a:gs>
              <a:gs pos="50000">
                <a:srgbClr val="4BACC6">
                  <a:lumMod val="20000"/>
                  <a:lumOff val="80000"/>
                  <a:shade val="67500"/>
                  <a:satMod val="115000"/>
                </a:srgbClr>
              </a:gs>
              <a:gs pos="100000">
                <a:srgbClr val="4BACC6">
                  <a:lumMod val="20000"/>
                  <a:lumOff val="80000"/>
                  <a:shade val="100000"/>
                  <a:satMod val="115000"/>
                </a:srgbClr>
              </a:gs>
            </a:gsLst>
            <a:lin ang="10800000" scaled="1"/>
            <a:tileRect/>
          </a:gradFill>
          <a:ln w="25400" cap="flat" cmpd="sng" algn="ctr">
            <a:noFill/>
            <a:prstDash val="solid"/>
          </a:ln>
          <a:effectLst/>
          <a:scene3d>
            <a:camera prst="orthographicFront"/>
            <a:lightRig rig="threePt" dir="t"/>
          </a:scene3d>
          <a:sp3d>
            <a:bevelT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ZoneTexte 38"/>
          <p:cNvSpPr txBox="1"/>
          <p:nvPr/>
        </p:nvSpPr>
        <p:spPr>
          <a:xfrm>
            <a:off x="714348" y="2925545"/>
            <a:ext cx="1944216" cy="646331"/>
          </a:xfrm>
          <a:prstGeom prst="rect">
            <a:avLst/>
          </a:prstGeom>
          <a:noFill/>
        </p:spPr>
        <p:txBody>
          <a:bodyPr wrap="square" rtlCol="0">
            <a:spAutoFit/>
          </a:bodyPr>
          <a:lstStyle/>
          <a:p>
            <a:r>
              <a:rPr lang="fr-FR" sz="3600" b="1" dirty="0" smtClean="0">
                <a:solidFill>
                  <a:schemeClr val="tx1">
                    <a:lumMod val="50000"/>
                  </a:schemeClr>
                </a:solidFill>
                <a:latin typeface="Arial" pitchFamily="34" charset="0"/>
              </a:rPr>
              <a:t>Agenda</a:t>
            </a:r>
            <a:endParaRPr lang="fr-FR" sz="3600" b="1" dirty="0">
              <a:solidFill>
                <a:schemeClr val="tx1">
                  <a:lumMod val="50000"/>
                </a:schemeClr>
              </a:solidFill>
              <a:latin typeface="Arial" pitchFamily="34" charset="0"/>
            </a:endParaRPr>
          </a:p>
        </p:txBody>
      </p:sp>
      <p:sp>
        <p:nvSpPr>
          <p:cNvPr id="40" name="AutoShape 78"/>
          <p:cNvSpPr>
            <a:spLocks noChangeArrowheads="1"/>
          </p:cNvSpPr>
          <p:nvPr/>
        </p:nvSpPr>
        <p:spPr bwMode="gray">
          <a:xfrm>
            <a:off x="3420180" y="4611426"/>
            <a:ext cx="4665265" cy="532086"/>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514350" indent="-514350" eaLnBrk="1" fontAlgn="auto" hangingPunct="1">
              <a:lnSpc>
                <a:spcPct val="150000"/>
              </a:lnSpc>
              <a:spcBef>
                <a:spcPts val="0"/>
              </a:spcBef>
              <a:spcAft>
                <a:spcPts val="0"/>
              </a:spcAft>
              <a:defRPr/>
            </a:pPr>
            <a:r>
              <a:rPr kumimoji="0" lang="fr-FR" sz="1800" b="1" i="0" u="none" strike="noStrike" kern="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4. </a:t>
            </a:r>
            <a:r>
              <a:rPr lang="fr-FR" sz="1800" b="1" kern="0" dirty="0" smtClean="0">
                <a:solidFill>
                  <a:schemeClr val="bg1">
                    <a:lumMod val="50000"/>
                  </a:schemeClr>
                </a:solidFill>
                <a:latin typeface="Arial" pitchFamily="34" charset="0"/>
                <a:cs typeface="Arial" pitchFamily="34" charset="0"/>
              </a:rPr>
              <a:t>Conclusion &amp; </a:t>
            </a:r>
            <a:r>
              <a:rPr lang="en-GB" sz="1800" b="1" kern="0" dirty="0" smtClean="0">
                <a:solidFill>
                  <a:schemeClr val="bg1">
                    <a:lumMod val="50000"/>
                  </a:schemeClr>
                </a:solidFill>
                <a:latin typeface="Arial" pitchFamily="34" charset="0"/>
                <a:cs typeface="Arial" pitchFamily="34" charset="0"/>
              </a:rPr>
              <a:t>Recommendations</a:t>
            </a:r>
            <a:endParaRPr kumimoji="0" lang="en-GB" sz="1800" b="1" i="0" u="none" strike="noStrike" kern="0" cap="none" spc="0" normalizeH="0" baseline="0" dirty="0" smtClean="0">
              <a:ln>
                <a:noFill/>
              </a:ln>
              <a:solidFill>
                <a:schemeClr val="bg1">
                  <a:lumMod val="50000"/>
                </a:schemeClr>
              </a:solidFill>
              <a:effectLst/>
              <a:uLnTx/>
              <a:uFillTx/>
              <a:latin typeface="Arial" pitchFamily="34" charset="0"/>
              <a:ea typeface="+mn-ea"/>
              <a:cs typeface="Arial" pitchFamily="34" charset="0"/>
            </a:endParaRPr>
          </a:p>
        </p:txBody>
      </p:sp>
      <p:pic>
        <p:nvPicPr>
          <p:cNvPr id="49" name="Picture 2"/>
          <p:cNvPicPr>
            <a:picLocks noChangeAspect="1" noChangeArrowheads="1"/>
          </p:cNvPicPr>
          <p:nvPr/>
        </p:nvPicPr>
        <p:blipFill>
          <a:blip r:embed="rId3"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val="1414143445"/>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3" name="Title 1"/>
          <p:cNvSpPr txBox="1">
            <a:spLocks/>
          </p:cNvSpPr>
          <p:nvPr/>
        </p:nvSpPr>
        <p:spPr>
          <a:xfrm>
            <a:off x="457200" y="4910596"/>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tx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6" name="Espace réservé du numéro de diapositive 5"/>
          <p:cNvSpPr>
            <a:spLocks noGrp="1"/>
          </p:cNvSpPr>
          <p:nvPr>
            <p:ph type="sldNum" sz="quarter" idx="12"/>
          </p:nvPr>
        </p:nvSpPr>
        <p:spPr/>
        <p:txBody>
          <a:bodyPr/>
          <a:lstStyle/>
          <a:p>
            <a:fld id="{283C63E4-F9BE-C24A-B4FF-309EB18BA564}" type="slidenum">
              <a:rPr lang="en-US" smtClean="0"/>
              <a:pPr/>
              <a:t>20</a:t>
            </a:fld>
            <a:endParaRPr lang="en-US"/>
          </a:p>
        </p:txBody>
      </p:sp>
      <p:sp>
        <p:nvSpPr>
          <p:cNvPr id="5" name="ZoneTexte 4"/>
          <p:cNvSpPr txBox="1"/>
          <p:nvPr/>
        </p:nvSpPr>
        <p:spPr>
          <a:xfrm>
            <a:off x="285720" y="1500174"/>
            <a:ext cx="4357718" cy="5386090"/>
          </a:xfrm>
          <a:prstGeom prst="rect">
            <a:avLst/>
          </a:prstGeom>
          <a:noFill/>
        </p:spPr>
        <p:txBody>
          <a:bodyPr wrap="square" rtlCol="0">
            <a:spAutoFit/>
          </a:bodyPr>
          <a:lstStyle/>
          <a:p>
            <a:pPr marL="342900" indent="-342900">
              <a:spcBef>
                <a:spcPts val="1200"/>
              </a:spcBef>
              <a:buSzPct val="75000"/>
              <a:buBlip>
                <a:blip r:embed="rId3"/>
              </a:buBlip>
              <a:defRPr/>
            </a:pPr>
            <a:r>
              <a:rPr lang="fr-FR" sz="1900" b="1" kern="0" dirty="0" smtClean="0">
                <a:solidFill>
                  <a:schemeClr val="tx2">
                    <a:lumMod val="60000"/>
                    <a:lumOff val="40000"/>
                  </a:schemeClr>
                </a:solidFill>
                <a:latin typeface="+mn-lt"/>
              </a:rPr>
              <a:t>Save </a:t>
            </a:r>
            <a:r>
              <a:rPr lang="en-GB" sz="1900" b="1" kern="0" dirty="0" smtClean="0">
                <a:solidFill>
                  <a:schemeClr val="tx2">
                    <a:lumMod val="60000"/>
                    <a:lumOff val="40000"/>
                  </a:schemeClr>
                </a:solidFill>
                <a:latin typeface="+mn-lt"/>
              </a:rPr>
              <a:t>costs</a:t>
            </a:r>
            <a:r>
              <a:rPr lang="fr-FR" sz="1900" b="1" kern="0" dirty="0" smtClean="0">
                <a:solidFill>
                  <a:schemeClr val="tx2">
                    <a:lumMod val="60000"/>
                    <a:lumOff val="40000"/>
                  </a:schemeClr>
                </a:solidFill>
                <a:latin typeface="+mn-lt"/>
              </a:rPr>
              <a:t> </a:t>
            </a:r>
            <a:r>
              <a:rPr lang="en-US" sz="1900" kern="0" dirty="0" smtClean="0">
                <a:solidFill>
                  <a:schemeClr val="tx2">
                    <a:lumMod val="60000"/>
                    <a:lumOff val="40000"/>
                  </a:schemeClr>
                </a:solidFill>
                <a:latin typeface="+mn-lt"/>
              </a:rPr>
              <a:t>by </a:t>
            </a:r>
            <a:r>
              <a:rPr lang="en-GB" sz="1900" kern="0" dirty="0" smtClean="0">
                <a:solidFill>
                  <a:schemeClr val="tx2">
                    <a:lumMod val="60000"/>
                    <a:lumOff val="40000"/>
                  </a:schemeClr>
                </a:solidFill>
                <a:latin typeface="+mn-lt"/>
              </a:rPr>
              <a:t>optimising</a:t>
            </a:r>
            <a:r>
              <a:rPr lang="en-US" sz="1900" kern="0" dirty="0" smtClean="0">
                <a:solidFill>
                  <a:schemeClr val="tx2">
                    <a:lumMod val="60000"/>
                    <a:lumOff val="40000"/>
                  </a:schemeClr>
                </a:solidFill>
                <a:latin typeface="+mn-lt"/>
              </a:rPr>
              <a:t> operations and therefore improve the bottom line</a:t>
            </a:r>
            <a:endParaRPr lang="fr-FR" sz="1900" kern="0" baseline="0" dirty="0" smtClean="0">
              <a:solidFill>
                <a:schemeClr val="tx2">
                  <a:lumMod val="60000"/>
                  <a:lumOff val="40000"/>
                </a:schemeClr>
              </a:solidFill>
              <a:latin typeface="+mn-lt"/>
            </a:endParaRPr>
          </a:p>
          <a:p>
            <a:pPr marL="342900" marR="0" lvl="0" indent="-342900" defTabSz="914400" eaLnBrk="0" fontAlgn="base" latinLnBrk="0" hangingPunct="0">
              <a:lnSpc>
                <a:spcPct val="100000"/>
              </a:lnSpc>
              <a:spcBef>
                <a:spcPts val="1200"/>
              </a:spcBef>
              <a:spcAft>
                <a:spcPct val="0"/>
              </a:spcAft>
              <a:buClrTx/>
              <a:buSzPct val="75000"/>
              <a:buFontTx/>
              <a:buBlip>
                <a:blip r:embed="rId3"/>
              </a:buBlip>
              <a:tabLst/>
              <a:defRPr/>
            </a:pPr>
            <a:r>
              <a:rPr lang="fr-FR" sz="1900" kern="0" baseline="0" dirty="0" smtClean="0">
                <a:solidFill>
                  <a:schemeClr val="tx2">
                    <a:lumMod val="60000"/>
                    <a:lumOff val="40000"/>
                  </a:schemeClr>
                </a:solidFill>
                <a:latin typeface="+mn-lt"/>
              </a:rPr>
              <a:t>Inspire </a:t>
            </a:r>
            <a:r>
              <a:rPr lang="en-GB" sz="1900" b="1" kern="0" baseline="0" dirty="0" smtClean="0">
                <a:solidFill>
                  <a:schemeClr val="tx2">
                    <a:lumMod val="60000"/>
                    <a:lumOff val="40000"/>
                  </a:schemeClr>
                </a:solidFill>
                <a:latin typeface="+mn-lt"/>
              </a:rPr>
              <a:t>added trust</a:t>
            </a:r>
            <a:r>
              <a:rPr lang="en-GB" sz="1900" b="1" kern="0" dirty="0" smtClean="0">
                <a:solidFill>
                  <a:schemeClr val="tx2">
                    <a:lumMod val="60000"/>
                    <a:lumOff val="40000"/>
                  </a:schemeClr>
                </a:solidFill>
                <a:latin typeface="+mn-lt"/>
              </a:rPr>
              <a:t> </a:t>
            </a:r>
            <a:r>
              <a:rPr lang="en-GB" sz="1900" kern="0" dirty="0" smtClean="0">
                <a:solidFill>
                  <a:schemeClr val="tx2">
                    <a:lumMod val="60000"/>
                    <a:lumOff val="40000"/>
                  </a:schemeClr>
                </a:solidFill>
                <a:latin typeface="+mn-lt"/>
              </a:rPr>
              <a:t>in companies </a:t>
            </a:r>
            <a:r>
              <a:rPr lang="fr-FR" sz="1900" kern="0" dirty="0" smtClean="0">
                <a:solidFill>
                  <a:schemeClr val="tx2">
                    <a:lumMod val="60000"/>
                    <a:lumOff val="40000"/>
                  </a:schemeClr>
                </a:solidFill>
                <a:latin typeface="+mn-lt"/>
              </a:rPr>
              <a:t>business</a:t>
            </a:r>
          </a:p>
          <a:p>
            <a:pPr marL="342900" marR="0" lvl="0" indent="-342900" defTabSz="914400" eaLnBrk="0" fontAlgn="base" latinLnBrk="0" hangingPunct="0">
              <a:lnSpc>
                <a:spcPct val="100000"/>
              </a:lnSpc>
              <a:spcBef>
                <a:spcPts val="1200"/>
              </a:spcBef>
              <a:spcAft>
                <a:spcPct val="0"/>
              </a:spcAft>
              <a:buClrTx/>
              <a:buSzPct val="75000"/>
              <a:buFontTx/>
              <a:buBlip>
                <a:blip r:embed="rId3"/>
              </a:buBlip>
              <a:tabLst/>
              <a:defRPr/>
            </a:pPr>
            <a:r>
              <a:rPr lang="en-GB" sz="1900" kern="0" dirty="0" smtClean="0">
                <a:solidFill>
                  <a:schemeClr val="tx2">
                    <a:lumMod val="60000"/>
                    <a:lumOff val="40000"/>
                  </a:schemeClr>
                </a:solidFill>
                <a:latin typeface="+mn-lt"/>
              </a:rPr>
              <a:t>Assist business to </a:t>
            </a:r>
            <a:r>
              <a:rPr lang="en-GB" sz="1900" b="1" kern="0" dirty="0" smtClean="0">
                <a:solidFill>
                  <a:schemeClr val="tx2">
                    <a:lumMod val="60000"/>
                    <a:lumOff val="40000"/>
                  </a:schemeClr>
                </a:solidFill>
                <a:latin typeface="+mn-lt"/>
              </a:rPr>
              <a:t>meet mandatory regulations</a:t>
            </a:r>
          </a:p>
          <a:p>
            <a:pPr marL="342900" lvl="0" indent="-342900">
              <a:spcBef>
                <a:spcPts val="1200"/>
              </a:spcBef>
              <a:buSzPct val="75000"/>
              <a:buBlip>
                <a:blip r:embed="rId3"/>
              </a:buBlip>
              <a:defRPr/>
            </a:pPr>
            <a:r>
              <a:rPr lang="en-GB" sz="1900" b="1" kern="0" dirty="0" smtClean="0">
                <a:solidFill>
                  <a:schemeClr val="tx2">
                    <a:lumMod val="60000"/>
                    <a:lumOff val="40000"/>
                  </a:schemeClr>
                </a:solidFill>
                <a:latin typeface="+mn-lt"/>
              </a:rPr>
              <a:t>Improve</a:t>
            </a:r>
            <a:r>
              <a:rPr lang="fr-FR" sz="1900" b="1" kern="0" dirty="0" smtClean="0">
                <a:solidFill>
                  <a:schemeClr val="tx2">
                    <a:lumMod val="60000"/>
                    <a:lumOff val="40000"/>
                  </a:schemeClr>
                </a:solidFill>
                <a:latin typeface="+mn-lt"/>
              </a:rPr>
              <a:t> </a:t>
            </a:r>
            <a:r>
              <a:rPr lang="en-GB" sz="1900" b="1" kern="0" dirty="0" smtClean="0">
                <a:solidFill>
                  <a:schemeClr val="tx2">
                    <a:lumMod val="60000"/>
                    <a:lumOff val="40000"/>
                  </a:schemeClr>
                </a:solidFill>
                <a:latin typeface="+mn-lt"/>
              </a:rPr>
              <a:t>quality and reliability</a:t>
            </a:r>
            <a:r>
              <a:rPr lang="en-GB" sz="1900" b="1" kern="0" dirty="0" smtClean="0">
                <a:solidFill>
                  <a:schemeClr val="bg2"/>
                </a:solidFill>
                <a:latin typeface="+mn-lt"/>
              </a:rPr>
              <a:t> </a:t>
            </a:r>
            <a:r>
              <a:rPr lang="en-GB" sz="1900" kern="0" dirty="0" smtClean="0">
                <a:solidFill>
                  <a:srgbClr val="C00000"/>
                </a:solidFill>
                <a:latin typeface="+mn-lt"/>
                <a:sym typeface="Wingdings" pitchFamily="2" charset="2"/>
              </a:rPr>
              <a:t> </a:t>
            </a:r>
            <a:r>
              <a:rPr lang="en-GB" sz="1900" kern="0" dirty="0" smtClean="0">
                <a:solidFill>
                  <a:schemeClr val="tx2">
                    <a:lumMod val="60000"/>
                    <a:lumOff val="40000"/>
                  </a:schemeClr>
                </a:solidFill>
                <a:latin typeface="+mn-lt"/>
                <a:sym typeface="Wingdings" pitchFamily="2" charset="2"/>
              </a:rPr>
              <a:t>enhance customer </a:t>
            </a:r>
            <a:r>
              <a:rPr lang="fr-FR" sz="1900" kern="0" dirty="0" smtClean="0">
                <a:solidFill>
                  <a:schemeClr val="tx2">
                    <a:lumMod val="60000"/>
                    <a:lumOff val="40000"/>
                  </a:schemeClr>
                </a:solidFill>
                <a:latin typeface="+mn-lt"/>
                <a:sym typeface="Wingdings" pitchFamily="2" charset="2"/>
              </a:rPr>
              <a:t>satisfaction </a:t>
            </a:r>
            <a:r>
              <a:rPr lang="en-US" sz="1900" kern="0" dirty="0" smtClean="0">
                <a:solidFill>
                  <a:schemeClr val="tx2">
                    <a:lumMod val="60000"/>
                    <a:lumOff val="40000"/>
                  </a:schemeClr>
                </a:solidFill>
                <a:latin typeface="+mn-lt"/>
                <a:sym typeface="Wingdings" pitchFamily="2" charset="2"/>
              </a:rPr>
              <a:t>and increase sales</a:t>
            </a:r>
            <a:endParaRPr lang="fr-FR" sz="1900" kern="0" dirty="0" smtClean="0">
              <a:solidFill>
                <a:schemeClr val="tx2">
                  <a:lumMod val="60000"/>
                  <a:lumOff val="40000"/>
                </a:schemeClr>
              </a:solidFill>
              <a:latin typeface="+mn-lt"/>
              <a:sym typeface="Wingdings" pitchFamily="2" charset="2"/>
            </a:endParaRPr>
          </a:p>
          <a:p>
            <a:pPr marL="342900" marR="0" lvl="0" indent="-342900" defTabSz="914400" eaLnBrk="0" fontAlgn="base" latinLnBrk="0" hangingPunct="0">
              <a:lnSpc>
                <a:spcPct val="100000"/>
              </a:lnSpc>
              <a:spcBef>
                <a:spcPts val="1200"/>
              </a:spcBef>
              <a:spcAft>
                <a:spcPct val="0"/>
              </a:spcAft>
              <a:buClrTx/>
              <a:buSzPct val="75000"/>
              <a:buFontTx/>
              <a:buBlip>
                <a:blip r:embed="rId3"/>
              </a:buBlip>
              <a:tabLst/>
              <a:defRPr/>
            </a:pPr>
            <a:r>
              <a:rPr lang="en-GB" sz="1900" b="1" kern="0" dirty="0" smtClean="0">
                <a:solidFill>
                  <a:schemeClr val="tx2">
                    <a:lumMod val="60000"/>
                    <a:lumOff val="40000"/>
                  </a:schemeClr>
                </a:solidFill>
                <a:latin typeface="+mn-lt"/>
              </a:rPr>
              <a:t>Create a competitive advantage </a:t>
            </a:r>
            <a:r>
              <a:rPr lang="en-GB" sz="1900" kern="0" dirty="0" smtClean="0">
                <a:solidFill>
                  <a:schemeClr val="tx2">
                    <a:lumMod val="60000"/>
                    <a:lumOff val="40000"/>
                  </a:schemeClr>
                </a:solidFill>
                <a:latin typeface="+mn-lt"/>
              </a:rPr>
              <a:t>by improving the quality of products </a:t>
            </a:r>
            <a:r>
              <a:rPr lang="fr-FR" sz="1900" kern="0" dirty="0" smtClean="0">
                <a:solidFill>
                  <a:schemeClr val="tx2">
                    <a:lumMod val="60000"/>
                    <a:lumOff val="40000"/>
                  </a:schemeClr>
                </a:solidFill>
                <a:latin typeface="+mn-lt"/>
              </a:rPr>
              <a:t>and services</a:t>
            </a:r>
          </a:p>
          <a:p>
            <a:pPr marL="342900" marR="0" lvl="0" indent="-342900" defTabSz="914400" eaLnBrk="0" fontAlgn="base" latinLnBrk="0" hangingPunct="0">
              <a:lnSpc>
                <a:spcPct val="100000"/>
              </a:lnSpc>
              <a:spcBef>
                <a:spcPts val="1200"/>
              </a:spcBef>
              <a:spcAft>
                <a:spcPct val="0"/>
              </a:spcAft>
              <a:buClrTx/>
              <a:buSzPct val="75000"/>
              <a:tabLst/>
              <a:defRPr/>
            </a:pPr>
            <a:endParaRPr lang="fr-FR" sz="1800" kern="0" dirty="0" smtClean="0">
              <a:solidFill>
                <a:schemeClr val="bg2"/>
              </a:solidFill>
            </a:endParaRPr>
          </a:p>
          <a:p>
            <a:pPr marL="342900" marR="0" lvl="0" indent="-342900" defTabSz="914400" eaLnBrk="0" fontAlgn="base" latinLnBrk="0" hangingPunct="0">
              <a:lnSpc>
                <a:spcPct val="100000"/>
              </a:lnSpc>
              <a:spcBef>
                <a:spcPts val="600"/>
              </a:spcBef>
              <a:spcAft>
                <a:spcPct val="0"/>
              </a:spcAft>
              <a:buClrTx/>
              <a:buSzPct val="75000"/>
              <a:buFontTx/>
              <a:buBlip>
                <a:blip r:embed="rId3"/>
              </a:buBlip>
              <a:tabLst/>
              <a:defRPr/>
            </a:pPr>
            <a:endParaRPr lang="en-GB" sz="2000" kern="0" dirty="0" smtClean="0">
              <a:solidFill>
                <a:schemeClr val="bg2"/>
              </a:solidFill>
            </a:endParaRPr>
          </a:p>
          <a:p>
            <a:pPr marL="342900" marR="0" lvl="0" indent="-342900" defTabSz="914400" eaLnBrk="0" fontAlgn="base" latinLnBrk="0" hangingPunct="0">
              <a:lnSpc>
                <a:spcPct val="100000"/>
              </a:lnSpc>
              <a:spcBef>
                <a:spcPts val="600"/>
              </a:spcBef>
              <a:spcAft>
                <a:spcPct val="0"/>
              </a:spcAft>
              <a:buClrTx/>
              <a:buSzPct val="75000"/>
              <a:tabLst/>
              <a:defRPr/>
            </a:pPr>
            <a:endParaRPr kumimoji="0" lang="fr-FR" sz="1800" b="0" i="0" u="none" strike="noStrike" kern="0" cap="none" spc="0" normalizeH="0" baseline="0" noProof="0" dirty="0">
              <a:ln>
                <a:noFill/>
              </a:ln>
              <a:solidFill>
                <a:sysClr val="windowText" lastClr="000000"/>
              </a:solidFill>
              <a:effectLst/>
              <a:uLnTx/>
              <a:uFillTx/>
            </a:endParaRPr>
          </a:p>
        </p:txBody>
      </p:sp>
      <p:sp>
        <p:nvSpPr>
          <p:cNvPr id="7" name="Rectangle 6"/>
          <p:cNvSpPr/>
          <p:nvPr/>
        </p:nvSpPr>
        <p:spPr>
          <a:xfrm>
            <a:off x="4572000" y="1955907"/>
            <a:ext cx="4357718" cy="2739211"/>
          </a:xfrm>
          <a:prstGeom prst="rect">
            <a:avLst/>
          </a:prstGeom>
        </p:spPr>
        <p:txBody>
          <a:bodyPr wrap="square">
            <a:spAutoFit/>
          </a:bodyPr>
          <a:lstStyle/>
          <a:p>
            <a:pPr marL="342900" indent="-342900">
              <a:spcBef>
                <a:spcPts val="1200"/>
              </a:spcBef>
              <a:buSzPct val="75000"/>
              <a:buBlip>
                <a:blip r:embed="rId3"/>
              </a:buBlip>
              <a:defRPr/>
            </a:pPr>
            <a:r>
              <a:rPr lang="en-US" sz="1900" b="1" kern="0" dirty="0" smtClean="0">
                <a:solidFill>
                  <a:schemeClr val="tx2">
                    <a:lumMod val="60000"/>
                    <a:lumOff val="40000"/>
                  </a:schemeClr>
                </a:solidFill>
                <a:latin typeface="+mn-lt"/>
              </a:rPr>
              <a:t>Help access to new markets </a:t>
            </a:r>
            <a:r>
              <a:rPr lang="en-US" sz="1900" kern="0" dirty="0" smtClean="0">
                <a:solidFill>
                  <a:schemeClr val="tx2">
                    <a:lumMod val="60000"/>
                    <a:lumOff val="40000"/>
                  </a:schemeClr>
                </a:solidFill>
                <a:latin typeface="+mn-lt"/>
              </a:rPr>
              <a:t>by preventing trade barriers and opening up global markets</a:t>
            </a:r>
          </a:p>
          <a:p>
            <a:pPr marL="342900" indent="-342900">
              <a:spcBef>
                <a:spcPts val="1200"/>
              </a:spcBef>
              <a:buSzPct val="75000"/>
              <a:buBlip>
                <a:blip r:embed="rId3"/>
              </a:buBlip>
              <a:defRPr/>
            </a:pPr>
            <a:r>
              <a:rPr lang="en-US" sz="1900" b="1" kern="0" dirty="0" smtClean="0">
                <a:solidFill>
                  <a:schemeClr val="tx2">
                    <a:lumMod val="60000"/>
                    <a:lumOff val="40000"/>
                  </a:schemeClr>
                </a:solidFill>
                <a:latin typeface="+mn-lt"/>
              </a:rPr>
              <a:t>Increase market share </a:t>
            </a:r>
            <a:r>
              <a:rPr lang="en-US" sz="1900" kern="0" dirty="0" smtClean="0">
                <a:solidFill>
                  <a:schemeClr val="tx2">
                    <a:lumMod val="60000"/>
                    <a:lumOff val="40000"/>
                  </a:schemeClr>
                </a:solidFill>
                <a:latin typeface="+mn-lt"/>
              </a:rPr>
              <a:t>by increasing productivity and competitive advantage</a:t>
            </a:r>
          </a:p>
          <a:p>
            <a:pPr marL="342900" indent="-342900">
              <a:spcBef>
                <a:spcPts val="1200"/>
              </a:spcBef>
              <a:buSzPct val="75000"/>
              <a:buBlip>
                <a:blip r:embed="rId3"/>
              </a:buBlip>
              <a:defRPr/>
            </a:pPr>
            <a:r>
              <a:rPr lang="en-GB" sz="1900" b="1" kern="0" dirty="0" smtClean="0">
                <a:solidFill>
                  <a:schemeClr val="tx2">
                    <a:lumMod val="60000"/>
                    <a:lumOff val="40000"/>
                  </a:schemeClr>
                </a:solidFill>
                <a:latin typeface="+mn-lt"/>
              </a:rPr>
              <a:t>Improve internal risk </a:t>
            </a:r>
            <a:r>
              <a:rPr lang="fr-FR" sz="1900" b="1" kern="0" dirty="0" smtClean="0">
                <a:solidFill>
                  <a:schemeClr val="tx2">
                    <a:lumMod val="60000"/>
                    <a:lumOff val="40000"/>
                  </a:schemeClr>
                </a:solidFill>
                <a:latin typeface="+mn-lt"/>
              </a:rPr>
              <a:t>management </a:t>
            </a:r>
            <a:r>
              <a:rPr lang="en-US" sz="1900" b="1" kern="0" dirty="0" smtClean="0">
                <a:solidFill>
                  <a:schemeClr val="tx2">
                    <a:lumMod val="60000"/>
                    <a:lumOff val="40000"/>
                  </a:schemeClr>
                </a:solidFill>
                <a:latin typeface="+mn-lt"/>
              </a:rPr>
              <a:t>and planning </a:t>
            </a:r>
          </a:p>
        </p:txBody>
      </p:sp>
      <p:sp>
        <p:nvSpPr>
          <p:cNvPr id="10" name="Title 1"/>
          <p:cNvSpPr>
            <a:spLocks noGrp="1"/>
          </p:cNvSpPr>
          <p:nvPr>
            <p:ph type="title"/>
          </p:nvPr>
        </p:nvSpPr>
        <p:spPr>
          <a:xfrm>
            <a:off x="457200" y="570972"/>
            <a:ext cx="8229600" cy="1143000"/>
          </a:xfrm>
        </p:spPr>
        <p:txBody>
          <a:bodyPr>
            <a:normAutofit fontScale="90000"/>
          </a:bodyPr>
          <a:lstStyle/>
          <a:p>
            <a:pPr algn="r"/>
            <a:r>
              <a:rPr lang="en-GB" dirty="0" smtClean="0"/>
              <a:t>Standards Advantages</a:t>
            </a:r>
            <a:br>
              <a:rPr lang="en-GB" dirty="0" smtClean="0"/>
            </a:br>
            <a:r>
              <a:rPr lang="en-GB" sz="3600" b="0" i="1" dirty="0" smtClean="0"/>
              <a:t>for Business</a:t>
            </a:r>
            <a:endParaRPr lang="en-US" dirty="0"/>
          </a:p>
        </p:txBody>
      </p:sp>
      <p:pic>
        <p:nvPicPr>
          <p:cNvPr id="11" name="Picture 2" descr="Résultat de recherche d'images pour &quot;standards business enterprise&quot;"/>
          <p:cNvPicPr>
            <a:picLocks noChangeAspect="1" noChangeArrowheads="1"/>
          </p:cNvPicPr>
          <p:nvPr/>
        </p:nvPicPr>
        <p:blipFill>
          <a:blip r:embed="rId4"/>
          <a:srcRect/>
          <a:stretch>
            <a:fillRect/>
          </a:stretch>
        </p:blipFill>
        <p:spPr bwMode="auto">
          <a:xfrm>
            <a:off x="5940152" y="4702821"/>
            <a:ext cx="1989434" cy="1202059"/>
          </a:xfrm>
          <a:prstGeom prst="rect">
            <a:avLst/>
          </a:prstGeom>
          <a:noFill/>
        </p:spPr>
      </p:pic>
      <p:sp>
        <p:nvSpPr>
          <p:cNvPr id="12"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2</a:t>
            </a:r>
          </a:p>
        </p:txBody>
      </p:sp>
      <p:sp>
        <p:nvSpPr>
          <p:cNvPr id="13" name="Rectangle 12"/>
          <p:cNvSpPr/>
          <p:nvPr/>
        </p:nvSpPr>
        <p:spPr>
          <a:xfrm>
            <a:off x="8604448" y="2996952"/>
            <a:ext cx="369332" cy="2929528"/>
          </a:xfrm>
          <a:prstGeom prst="rect">
            <a:avLst/>
          </a:prstGeom>
        </p:spPr>
        <p:txBody>
          <a:bodyPr vert="vert270" wrap="square">
            <a:spAutoFit/>
          </a:bodyPr>
          <a:lstStyle/>
          <a:p>
            <a:r>
              <a:rPr lang="en-US" sz="1200" b="1" i="1" dirty="0" smtClean="0">
                <a:solidFill>
                  <a:schemeClr val="tx1">
                    <a:lumMod val="65000"/>
                    <a:lumOff val="35000"/>
                  </a:schemeClr>
                </a:solidFill>
              </a:rPr>
              <a:t>Source: </a:t>
            </a:r>
            <a:r>
              <a:rPr lang="en-US" sz="1200" i="1" dirty="0">
                <a:solidFill>
                  <a:schemeClr val="tx1">
                    <a:lumMod val="65000"/>
                    <a:lumOff val="35000"/>
                  </a:schemeClr>
                </a:solidFill>
              </a:rPr>
              <a:t>www.iso.org</a:t>
            </a:r>
          </a:p>
        </p:txBody>
      </p:sp>
      <p:pic>
        <p:nvPicPr>
          <p:cNvPr id="15" name="Picture 2"/>
          <p:cNvPicPr>
            <a:picLocks noChangeAspect="1" noChangeArrowheads="1"/>
          </p:cNvPicPr>
          <p:nvPr/>
        </p:nvPicPr>
        <p:blipFill>
          <a:blip r:embed="rId5"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val="1414143445"/>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3" name="Title 1"/>
          <p:cNvSpPr txBox="1">
            <a:spLocks/>
          </p:cNvSpPr>
          <p:nvPr/>
        </p:nvSpPr>
        <p:spPr>
          <a:xfrm>
            <a:off x="457200" y="4910596"/>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tx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6" name="Espace réservé du numéro de diapositive 5"/>
          <p:cNvSpPr>
            <a:spLocks noGrp="1"/>
          </p:cNvSpPr>
          <p:nvPr>
            <p:ph type="sldNum" sz="quarter" idx="12"/>
          </p:nvPr>
        </p:nvSpPr>
        <p:spPr/>
        <p:txBody>
          <a:bodyPr/>
          <a:lstStyle/>
          <a:p>
            <a:fld id="{283C63E4-F9BE-C24A-B4FF-309EB18BA564}" type="slidenum">
              <a:rPr lang="en-US" smtClean="0"/>
              <a:pPr/>
              <a:t>21</a:t>
            </a:fld>
            <a:endParaRPr lang="en-US"/>
          </a:p>
        </p:txBody>
      </p:sp>
      <p:sp>
        <p:nvSpPr>
          <p:cNvPr id="10" name="Title 1"/>
          <p:cNvSpPr>
            <a:spLocks noGrp="1"/>
          </p:cNvSpPr>
          <p:nvPr>
            <p:ph type="title"/>
          </p:nvPr>
        </p:nvSpPr>
        <p:spPr>
          <a:xfrm>
            <a:off x="457200" y="570972"/>
            <a:ext cx="8229600" cy="1143000"/>
          </a:xfrm>
        </p:spPr>
        <p:txBody>
          <a:bodyPr>
            <a:normAutofit fontScale="90000"/>
          </a:bodyPr>
          <a:lstStyle/>
          <a:p>
            <a:pPr algn="r"/>
            <a:r>
              <a:rPr lang="en-GB" dirty="0" smtClean="0"/>
              <a:t>Standards Advantages</a:t>
            </a:r>
            <a:br>
              <a:rPr lang="en-GB" dirty="0" smtClean="0"/>
            </a:br>
            <a:r>
              <a:rPr lang="en-GB" sz="3600" b="0" i="1" dirty="0" smtClean="0"/>
              <a:t>for Consumers</a:t>
            </a:r>
            <a:endParaRPr lang="en-US" dirty="0"/>
          </a:p>
        </p:txBody>
      </p:sp>
      <p:sp>
        <p:nvSpPr>
          <p:cNvPr id="9" name="ZoneTexte 8"/>
          <p:cNvSpPr txBox="1"/>
          <p:nvPr/>
        </p:nvSpPr>
        <p:spPr>
          <a:xfrm>
            <a:off x="428564" y="2152573"/>
            <a:ext cx="8715436" cy="3062377"/>
          </a:xfrm>
          <a:prstGeom prst="rect">
            <a:avLst/>
          </a:prstGeom>
          <a:noFill/>
        </p:spPr>
        <p:txBody>
          <a:bodyPr wrap="square" rtlCol="0">
            <a:spAutoFit/>
          </a:bodyPr>
          <a:lstStyle/>
          <a:p>
            <a:pPr marL="342900" marR="0" lvl="0" indent="-342900" defTabSz="914400" eaLnBrk="0" fontAlgn="base" latinLnBrk="0" hangingPunct="0">
              <a:lnSpc>
                <a:spcPct val="100000"/>
              </a:lnSpc>
              <a:spcBef>
                <a:spcPts val="1200"/>
              </a:spcBef>
              <a:spcAft>
                <a:spcPct val="0"/>
              </a:spcAft>
              <a:buClrTx/>
              <a:buSzPct val="75000"/>
              <a:buFontTx/>
              <a:buBlip>
                <a:blip r:embed="rId3"/>
              </a:buBlip>
              <a:tabLst/>
              <a:defRPr/>
            </a:pPr>
            <a:r>
              <a:rPr kumimoji="0" lang="en-US" sz="2000" b="0" i="0" u="none" strike="noStrike" kern="0" cap="none" spc="0" normalizeH="0" baseline="0" noProof="0" dirty="0" smtClean="0">
                <a:ln>
                  <a:noFill/>
                </a:ln>
                <a:solidFill>
                  <a:schemeClr val="tx2">
                    <a:lumMod val="60000"/>
                    <a:lumOff val="40000"/>
                  </a:schemeClr>
                </a:solidFill>
                <a:effectLst/>
                <a:uLnTx/>
                <a:uFillTx/>
                <a:latin typeface="+mn-lt"/>
              </a:rPr>
              <a:t>Ensure the </a:t>
            </a:r>
            <a:r>
              <a:rPr kumimoji="0" lang="en-US" sz="2000" b="1" i="0" u="none" strike="noStrike" kern="0" cap="none" spc="0" normalizeH="0" baseline="0" noProof="0" dirty="0" smtClean="0">
                <a:ln>
                  <a:noFill/>
                </a:ln>
                <a:solidFill>
                  <a:schemeClr val="tx2">
                    <a:lumMod val="60000"/>
                    <a:lumOff val="40000"/>
                  </a:schemeClr>
                </a:solidFill>
                <a:effectLst/>
                <a:uLnTx/>
                <a:uFillTx/>
                <a:latin typeface="+mn-lt"/>
              </a:rPr>
              <a:t>protection of consumers from hazards to their health and safety</a:t>
            </a:r>
          </a:p>
          <a:p>
            <a:pPr marL="342900" marR="0" lvl="0" indent="-342900" defTabSz="914400" eaLnBrk="0" fontAlgn="base" latinLnBrk="0" hangingPunct="0">
              <a:lnSpc>
                <a:spcPct val="100000"/>
              </a:lnSpc>
              <a:spcBef>
                <a:spcPts val="1200"/>
              </a:spcBef>
              <a:spcAft>
                <a:spcPct val="0"/>
              </a:spcAft>
              <a:buClrTx/>
              <a:buSzPct val="75000"/>
              <a:buFontTx/>
              <a:buBlip>
                <a:blip r:embed="rId3"/>
              </a:buBlip>
              <a:tabLst/>
              <a:defRPr/>
            </a:pPr>
            <a:r>
              <a:rPr lang="en-US" sz="2000" b="1" kern="0" dirty="0" smtClean="0">
                <a:solidFill>
                  <a:schemeClr val="tx2">
                    <a:lumMod val="60000"/>
                    <a:lumOff val="40000"/>
                  </a:schemeClr>
                </a:solidFill>
                <a:latin typeface="+mn-lt"/>
              </a:rPr>
              <a:t>Promote and protect economic interests </a:t>
            </a:r>
            <a:r>
              <a:rPr lang="en-US" sz="2000" kern="0" dirty="0" smtClean="0">
                <a:solidFill>
                  <a:schemeClr val="tx2">
                    <a:lumMod val="60000"/>
                    <a:lumOff val="40000"/>
                  </a:schemeClr>
                </a:solidFill>
                <a:latin typeface="+mn-lt"/>
              </a:rPr>
              <a:t>of consumers</a:t>
            </a:r>
          </a:p>
          <a:p>
            <a:pPr marL="342900" marR="0" lvl="0" indent="-342900" defTabSz="914400" eaLnBrk="0" fontAlgn="base" latinLnBrk="0" hangingPunct="0">
              <a:lnSpc>
                <a:spcPct val="100000"/>
              </a:lnSpc>
              <a:spcBef>
                <a:spcPts val="1200"/>
              </a:spcBef>
              <a:spcAft>
                <a:spcPct val="0"/>
              </a:spcAft>
              <a:buClrTx/>
              <a:buSzPct val="75000"/>
              <a:buFontTx/>
              <a:buBlip>
                <a:blip r:embed="rId3"/>
              </a:buBlip>
              <a:tabLst/>
              <a:defRPr/>
            </a:pPr>
            <a:r>
              <a:rPr kumimoji="0" lang="en-US" sz="2000" b="0" i="0" u="none" strike="noStrike" kern="0" cap="none" spc="0" normalizeH="0" baseline="0" noProof="0" dirty="0" smtClean="0">
                <a:ln>
                  <a:noFill/>
                </a:ln>
                <a:solidFill>
                  <a:schemeClr val="tx2">
                    <a:lumMod val="60000"/>
                    <a:lumOff val="40000"/>
                  </a:schemeClr>
                </a:solidFill>
                <a:effectLst/>
                <a:uLnTx/>
                <a:uFillTx/>
                <a:latin typeface="+mn-lt"/>
              </a:rPr>
              <a:t>Guarantee an </a:t>
            </a:r>
            <a:r>
              <a:rPr kumimoji="0" lang="en-US" sz="2000" b="1" i="0" u="none" strike="noStrike" kern="0" cap="none" spc="0" normalizeH="0" baseline="0" noProof="0" dirty="0" smtClean="0">
                <a:ln>
                  <a:noFill/>
                </a:ln>
                <a:solidFill>
                  <a:schemeClr val="tx2">
                    <a:lumMod val="60000"/>
                    <a:lumOff val="40000"/>
                  </a:schemeClr>
                </a:solidFill>
                <a:effectLst/>
                <a:uLnTx/>
                <a:uFillTx/>
                <a:latin typeface="+mn-lt"/>
              </a:rPr>
              <a:t>easier access </a:t>
            </a:r>
            <a:r>
              <a:rPr kumimoji="0" lang="en-US" sz="2000" b="0" i="0" u="none" strike="noStrike" kern="0" cap="none" spc="0" normalizeH="0" baseline="0" noProof="0" dirty="0" smtClean="0">
                <a:ln>
                  <a:noFill/>
                </a:ln>
                <a:solidFill>
                  <a:schemeClr val="tx2">
                    <a:lumMod val="60000"/>
                    <a:lumOff val="40000"/>
                  </a:schemeClr>
                </a:solidFill>
                <a:effectLst/>
                <a:uLnTx/>
                <a:uFillTx/>
                <a:latin typeface="+mn-lt"/>
              </a:rPr>
              <a:t>to and </a:t>
            </a:r>
            <a:r>
              <a:rPr kumimoji="0" lang="en-US" sz="2000" b="1" i="0" u="none" strike="noStrike" kern="0" cap="none" spc="0" normalizeH="0" baseline="0" noProof="0" dirty="0" smtClean="0">
                <a:ln>
                  <a:noFill/>
                </a:ln>
                <a:solidFill>
                  <a:schemeClr val="tx2">
                    <a:lumMod val="60000"/>
                    <a:lumOff val="40000"/>
                  </a:schemeClr>
                </a:solidFill>
                <a:effectLst/>
                <a:uLnTx/>
                <a:uFillTx/>
                <a:latin typeface="+mn-lt"/>
              </a:rPr>
              <a:t>greater choice</a:t>
            </a:r>
            <a:r>
              <a:rPr kumimoji="0" lang="en-US" sz="2000" b="0" i="0" u="none" strike="noStrike" kern="0" cap="none" spc="0" normalizeH="0" baseline="0" noProof="0" dirty="0" smtClean="0">
                <a:ln>
                  <a:noFill/>
                </a:ln>
                <a:solidFill>
                  <a:schemeClr val="tx2">
                    <a:lumMod val="60000"/>
                    <a:lumOff val="40000"/>
                  </a:schemeClr>
                </a:solidFill>
                <a:effectLst/>
                <a:uLnTx/>
                <a:uFillTx/>
                <a:latin typeface="+mn-lt"/>
              </a:rPr>
              <a:t> in products and services</a:t>
            </a:r>
          </a:p>
          <a:p>
            <a:pPr marL="342900" marR="0" lvl="0" indent="-342900" defTabSz="914400" eaLnBrk="0" fontAlgn="base" latinLnBrk="0" hangingPunct="0">
              <a:lnSpc>
                <a:spcPct val="100000"/>
              </a:lnSpc>
              <a:spcBef>
                <a:spcPts val="1200"/>
              </a:spcBef>
              <a:spcAft>
                <a:spcPct val="0"/>
              </a:spcAft>
              <a:buClrTx/>
              <a:buSzPct val="75000"/>
              <a:buFontTx/>
              <a:buBlip>
                <a:blip r:embed="rId3"/>
              </a:buBlip>
              <a:tabLst/>
              <a:defRPr/>
            </a:pPr>
            <a:r>
              <a:rPr kumimoji="0" lang="en-US" sz="2000" b="0" i="0" u="none" strike="noStrike" kern="0" cap="none" spc="0" normalizeH="0" baseline="0" noProof="0" dirty="0" smtClean="0">
                <a:ln>
                  <a:noFill/>
                </a:ln>
                <a:solidFill>
                  <a:schemeClr val="tx2">
                    <a:lumMod val="60000"/>
                    <a:lumOff val="40000"/>
                  </a:schemeClr>
                </a:solidFill>
                <a:effectLst/>
                <a:uLnTx/>
                <a:uFillTx/>
                <a:latin typeface="+mn-lt"/>
              </a:rPr>
              <a:t>Ensure </a:t>
            </a:r>
            <a:r>
              <a:rPr kumimoji="0" lang="en-US" sz="2000" b="1" i="0" u="none" strike="noStrike" kern="0" cap="none" spc="0" normalizeH="0" baseline="0" noProof="0" dirty="0" smtClean="0">
                <a:ln>
                  <a:noFill/>
                </a:ln>
                <a:solidFill>
                  <a:schemeClr val="tx2">
                    <a:lumMod val="60000"/>
                    <a:lumOff val="40000"/>
                  </a:schemeClr>
                </a:solidFill>
                <a:effectLst/>
                <a:uLnTx/>
                <a:uFillTx/>
                <a:latin typeface="+mn-lt"/>
              </a:rPr>
              <a:t>improved quality </a:t>
            </a:r>
            <a:r>
              <a:rPr kumimoji="0" lang="en-US" sz="2000" b="0" i="0" u="none" strike="noStrike" kern="0" cap="none" spc="0" normalizeH="0" baseline="0" noProof="0" dirty="0" smtClean="0">
                <a:ln>
                  <a:noFill/>
                </a:ln>
                <a:solidFill>
                  <a:schemeClr val="tx2">
                    <a:lumMod val="60000"/>
                    <a:lumOff val="40000"/>
                  </a:schemeClr>
                </a:solidFill>
                <a:effectLst/>
                <a:uLnTx/>
                <a:uFillTx/>
                <a:latin typeface="+mn-lt"/>
              </a:rPr>
              <a:t>and </a:t>
            </a:r>
            <a:r>
              <a:rPr kumimoji="0" lang="en-US" sz="2000" b="1" i="0" u="none" strike="noStrike" kern="0" cap="none" spc="0" normalizeH="0" baseline="0" noProof="0" dirty="0" smtClean="0">
                <a:ln>
                  <a:noFill/>
                </a:ln>
                <a:solidFill>
                  <a:schemeClr val="tx2">
                    <a:lumMod val="60000"/>
                    <a:lumOff val="40000"/>
                  </a:schemeClr>
                </a:solidFill>
                <a:effectLst/>
                <a:uLnTx/>
                <a:uFillTx/>
                <a:latin typeface="+mn-lt"/>
              </a:rPr>
              <a:t>reliability</a:t>
            </a:r>
          </a:p>
          <a:p>
            <a:pPr marL="342900" marR="0" lvl="0" indent="-342900" defTabSz="914400" eaLnBrk="0" fontAlgn="base" latinLnBrk="0" hangingPunct="0">
              <a:lnSpc>
                <a:spcPct val="100000"/>
              </a:lnSpc>
              <a:spcBef>
                <a:spcPts val="1200"/>
              </a:spcBef>
              <a:spcAft>
                <a:spcPct val="0"/>
              </a:spcAft>
              <a:buClrTx/>
              <a:buSzPct val="75000"/>
              <a:buFontTx/>
              <a:buBlip>
                <a:blip r:embed="rId3"/>
              </a:buBlip>
              <a:tabLst/>
              <a:defRPr/>
            </a:pPr>
            <a:r>
              <a:rPr lang="en-US" sz="2000" kern="0" dirty="0" smtClean="0">
                <a:solidFill>
                  <a:schemeClr val="tx2">
                    <a:lumMod val="60000"/>
                    <a:lumOff val="40000"/>
                  </a:schemeClr>
                </a:solidFill>
                <a:latin typeface="+mn-lt"/>
              </a:rPr>
              <a:t>Ensure </a:t>
            </a:r>
            <a:r>
              <a:rPr lang="en-US" sz="2000" b="1" kern="0" dirty="0" smtClean="0">
                <a:solidFill>
                  <a:schemeClr val="tx2">
                    <a:lumMod val="60000"/>
                    <a:lumOff val="40000"/>
                  </a:schemeClr>
                </a:solidFill>
                <a:latin typeface="+mn-lt"/>
              </a:rPr>
              <a:t>better operation and compatibility </a:t>
            </a:r>
            <a:r>
              <a:rPr lang="en-US" sz="2000" kern="0" dirty="0" smtClean="0">
                <a:solidFill>
                  <a:schemeClr val="tx2">
                    <a:lumMod val="60000"/>
                    <a:lumOff val="40000"/>
                  </a:schemeClr>
                </a:solidFill>
                <a:latin typeface="+mn-lt"/>
              </a:rPr>
              <a:t>between products and services</a:t>
            </a:r>
          </a:p>
          <a:p>
            <a:pPr marL="342900" indent="-342900">
              <a:spcBef>
                <a:spcPts val="1200"/>
              </a:spcBef>
              <a:buSzPct val="75000"/>
              <a:buBlip>
                <a:blip r:embed="rId3"/>
              </a:buBlip>
              <a:defRPr/>
            </a:pPr>
            <a:r>
              <a:rPr lang="en-GB" sz="2000" b="1" kern="0" dirty="0" smtClean="0">
                <a:solidFill>
                  <a:schemeClr val="tx2">
                    <a:lumMod val="60000"/>
                    <a:lumOff val="40000"/>
                  </a:schemeClr>
                </a:solidFill>
                <a:latin typeface="+mn-lt"/>
              </a:rPr>
              <a:t>Enhance purchasing power </a:t>
            </a:r>
          </a:p>
          <a:p>
            <a:pPr marL="342900" marR="0" lvl="0" indent="-342900" defTabSz="914400" eaLnBrk="0" fontAlgn="base" latinLnBrk="0" hangingPunct="0">
              <a:lnSpc>
                <a:spcPct val="100000"/>
              </a:lnSpc>
              <a:spcBef>
                <a:spcPts val="600"/>
              </a:spcBef>
              <a:spcAft>
                <a:spcPct val="0"/>
              </a:spcAft>
              <a:buClrTx/>
              <a:buSzPct val="75000"/>
              <a:tabLst/>
              <a:defRPr/>
            </a:pPr>
            <a:endParaRPr kumimoji="0" lang="fr-FR" sz="1800" b="0" i="0" u="none" strike="noStrike" kern="0" cap="none" spc="0" normalizeH="0" baseline="0" noProof="0" dirty="0">
              <a:ln>
                <a:noFill/>
              </a:ln>
              <a:solidFill>
                <a:schemeClr val="tx2">
                  <a:lumMod val="60000"/>
                  <a:lumOff val="40000"/>
                </a:schemeClr>
              </a:solidFill>
              <a:effectLst/>
              <a:uLnTx/>
              <a:uFillTx/>
            </a:endParaRPr>
          </a:p>
        </p:txBody>
      </p:sp>
      <p:sp>
        <p:nvSpPr>
          <p:cNvPr id="12" name="Rectangle 11"/>
          <p:cNvSpPr/>
          <p:nvPr/>
        </p:nvSpPr>
        <p:spPr>
          <a:xfrm>
            <a:off x="8604448" y="2348880"/>
            <a:ext cx="369332" cy="3589367"/>
          </a:xfrm>
          <a:prstGeom prst="rect">
            <a:avLst/>
          </a:prstGeom>
        </p:spPr>
        <p:txBody>
          <a:bodyPr vert="vert270" wrap="square">
            <a:spAutoFit/>
          </a:bodyPr>
          <a:lstStyle/>
          <a:p>
            <a:r>
              <a:rPr lang="en-US" sz="1200" b="1" i="1" dirty="0" smtClean="0">
                <a:solidFill>
                  <a:schemeClr val="tx1">
                    <a:lumMod val="65000"/>
                    <a:lumOff val="35000"/>
                  </a:schemeClr>
                </a:solidFill>
              </a:rPr>
              <a:t>Source: </a:t>
            </a:r>
            <a:r>
              <a:rPr lang="en-US" sz="1200" i="1" dirty="0" smtClean="0">
                <a:solidFill>
                  <a:schemeClr val="tx1">
                    <a:lumMod val="65000"/>
                    <a:lumOff val="35000"/>
                  </a:schemeClr>
                </a:solidFill>
              </a:rPr>
              <a:t>www.sabs.co.za</a:t>
            </a:r>
            <a:endParaRPr lang="en-US" sz="1200" i="1" dirty="0">
              <a:solidFill>
                <a:schemeClr val="tx1">
                  <a:lumMod val="65000"/>
                  <a:lumOff val="35000"/>
                </a:schemeClr>
              </a:solidFill>
            </a:endParaRPr>
          </a:p>
        </p:txBody>
      </p:sp>
      <p:pic>
        <p:nvPicPr>
          <p:cNvPr id="13" name="Picture 3" descr="http://www.ccnow.com/files/consumer-protection.jpg"/>
          <p:cNvPicPr>
            <a:picLocks noChangeAspect="1" noChangeArrowheads="1"/>
          </p:cNvPicPr>
          <p:nvPr/>
        </p:nvPicPr>
        <p:blipFill>
          <a:blip r:embed="rId4" cstate="print"/>
          <a:srcRect/>
          <a:stretch>
            <a:fillRect/>
          </a:stretch>
        </p:blipFill>
        <p:spPr bwMode="auto">
          <a:xfrm>
            <a:off x="5000628" y="4429132"/>
            <a:ext cx="2857520" cy="1428760"/>
          </a:xfrm>
          <a:prstGeom prst="rect">
            <a:avLst/>
          </a:prstGeom>
          <a:noFill/>
        </p:spPr>
      </p:pic>
      <p:sp>
        <p:nvSpPr>
          <p:cNvPr id="14"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3</a:t>
            </a:r>
          </a:p>
        </p:txBody>
      </p:sp>
      <p:pic>
        <p:nvPicPr>
          <p:cNvPr id="15" name="Picture 2"/>
          <p:cNvPicPr>
            <a:picLocks noChangeAspect="1" noChangeArrowheads="1"/>
          </p:cNvPicPr>
          <p:nvPr/>
        </p:nvPicPr>
        <p:blipFill>
          <a:blip r:embed="rId5"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val="1414143445"/>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3" name="Title 1"/>
          <p:cNvSpPr txBox="1">
            <a:spLocks/>
          </p:cNvSpPr>
          <p:nvPr/>
        </p:nvSpPr>
        <p:spPr>
          <a:xfrm>
            <a:off x="457200" y="4910596"/>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tx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6" name="Espace réservé du numéro de diapositive 5"/>
          <p:cNvSpPr>
            <a:spLocks noGrp="1"/>
          </p:cNvSpPr>
          <p:nvPr>
            <p:ph type="sldNum" sz="quarter" idx="12"/>
          </p:nvPr>
        </p:nvSpPr>
        <p:spPr/>
        <p:txBody>
          <a:bodyPr/>
          <a:lstStyle/>
          <a:p>
            <a:fld id="{283C63E4-F9BE-C24A-B4FF-309EB18BA564}" type="slidenum">
              <a:rPr lang="en-US" smtClean="0"/>
              <a:pPr/>
              <a:t>22</a:t>
            </a:fld>
            <a:endParaRPr lang="en-US" dirty="0"/>
          </a:p>
        </p:txBody>
      </p:sp>
      <p:sp>
        <p:nvSpPr>
          <p:cNvPr id="10" name="Title 1"/>
          <p:cNvSpPr>
            <a:spLocks noGrp="1"/>
          </p:cNvSpPr>
          <p:nvPr>
            <p:ph type="title"/>
          </p:nvPr>
        </p:nvSpPr>
        <p:spPr>
          <a:xfrm>
            <a:off x="457200" y="570972"/>
            <a:ext cx="8229600" cy="1143000"/>
          </a:xfrm>
        </p:spPr>
        <p:txBody>
          <a:bodyPr>
            <a:normAutofit fontScale="90000"/>
          </a:bodyPr>
          <a:lstStyle/>
          <a:p>
            <a:pPr algn="r"/>
            <a:r>
              <a:rPr lang="en-GB" dirty="0" smtClean="0"/>
              <a:t>Standards Advantages</a:t>
            </a:r>
            <a:br>
              <a:rPr lang="en-GB" dirty="0" smtClean="0"/>
            </a:br>
            <a:r>
              <a:rPr lang="en-GB" sz="3600" b="0" i="1" dirty="0" smtClean="0"/>
              <a:t>for Innovation</a:t>
            </a:r>
            <a:endParaRPr lang="en-US" dirty="0"/>
          </a:p>
        </p:txBody>
      </p:sp>
      <p:sp>
        <p:nvSpPr>
          <p:cNvPr id="14"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4</a:t>
            </a:r>
          </a:p>
        </p:txBody>
      </p:sp>
      <p:sp>
        <p:nvSpPr>
          <p:cNvPr id="11" name="ZoneTexte 10"/>
          <p:cNvSpPr txBox="1"/>
          <p:nvPr/>
        </p:nvSpPr>
        <p:spPr>
          <a:xfrm>
            <a:off x="440439" y="2029980"/>
            <a:ext cx="8072526" cy="2185214"/>
          </a:xfrm>
          <a:prstGeom prst="rect">
            <a:avLst/>
          </a:prstGeom>
          <a:noFill/>
        </p:spPr>
        <p:txBody>
          <a:bodyPr wrap="square" rtlCol="0">
            <a:spAutoFit/>
          </a:bodyPr>
          <a:lstStyle/>
          <a:p>
            <a:pPr marL="342900" indent="-342900" algn="just">
              <a:spcBef>
                <a:spcPts val="1200"/>
              </a:spcBef>
              <a:buSzPct val="75000"/>
              <a:buBlip>
                <a:blip r:embed="rId3"/>
              </a:buBlip>
              <a:defRPr/>
            </a:pPr>
            <a:r>
              <a:rPr lang="en-US" sz="1800" b="1" kern="0" dirty="0" smtClean="0">
                <a:solidFill>
                  <a:schemeClr val="tx2">
                    <a:lumMod val="60000"/>
                    <a:lumOff val="40000"/>
                  </a:schemeClr>
                </a:solidFill>
                <a:latin typeface="+mn-lt"/>
              </a:rPr>
              <a:t>Create a common framework for innovation that encourages the sharing of knowledge </a:t>
            </a:r>
            <a:r>
              <a:rPr lang="en-US" sz="1800" kern="0" dirty="0" smtClean="0">
                <a:solidFill>
                  <a:schemeClr val="tx2">
                    <a:lumMod val="60000"/>
                    <a:lumOff val="40000"/>
                  </a:schemeClr>
                </a:solidFill>
                <a:latin typeface="+mn-lt"/>
              </a:rPr>
              <a:t>(by defining common vocabularies, establishing essential characteristics of a product or service, providing a means to disseminate results of R&amp;D)</a:t>
            </a:r>
          </a:p>
          <a:p>
            <a:pPr marL="342900" indent="-342900" algn="just">
              <a:spcBef>
                <a:spcPts val="1200"/>
              </a:spcBef>
              <a:buSzPct val="75000"/>
              <a:buBlip>
                <a:blip r:embed="rId3"/>
              </a:buBlip>
              <a:defRPr/>
            </a:pPr>
            <a:r>
              <a:rPr lang="en-US" sz="1800" b="1" kern="0" dirty="0" smtClean="0">
                <a:solidFill>
                  <a:schemeClr val="tx2">
                    <a:lumMod val="60000"/>
                    <a:lumOff val="40000"/>
                  </a:schemeClr>
                </a:solidFill>
                <a:latin typeface="+mn-lt"/>
              </a:rPr>
              <a:t>Provide a framework for moving from the development bench into production </a:t>
            </a:r>
            <a:r>
              <a:rPr lang="en-US" sz="1800" kern="0" dirty="0" smtClean="0">
                <a:solidFill>
                  <a:schemeClr val="tx2">
                    <a:lumMod val="60000"/>
                    <a:lumOff val="40000"/>
                  </a:schemeClr>
                </a:solidFill>
                <a:latin typeface="+mn-lt"/>
              </a:rPr>
              <a:t>(defining essential parameters, safety considerations, testing, prototyping and scale-up)</a:t>
            </a:r>
          </a:p>
        </p:txBody>
      </p:sp>
      <p:sp>
        <p:nvSpPr>
          <p:cNvPr id="15" name="Rectangle 14"/>
          <p:cNvSpPr/>
          <p:nvPr/>
        </p:nvSpPr>
        <p:spPr>
          <a:xfrm>
            <a:off x="428596" y="4214818"/>
            <a:ext cx="6000792" cy="1508105"/>
          </a:xfrm>
          <a:prstGeom prst="rect">
            <a:avLst/>
          </a:prstGeom>
        </p:spPr>
        <p:txBody>
          <a:bodyPr wrap="square">
            <a:spAutoFit/>
          </a:bodyPr>
          <a:lstStyle/>
          <a:p>
            <a:pPr marL="342900" lvl="0" indent="-342900" algn="just">
              <a:spcBef>
                <a:spcPts val="1200"/>
              </a:spcBef>
              <a:buSzPct val="75000"/>
              <a:buBlip>
                <a:blip r:embed="rId3"/>
              </a:buBlip>
              <a:defRPr/>
            </a:pPr>
            <a:r>
              <a:rPr lang="en-US" sz="1800" b="1" kern="0" dirty="0" smtClean="0">
                <a:solidFill>
                  <a:schemeClr val="tx2">
                    <a:lumMod val="60000"/>
                    <a:lumOff val="40000"/>
                  </a:schemeClr>
                </a:solidFill>
                <a:latin typeface="+mn-lt"/>
              </a:rPr>
              <a:t>Minimize duplication during R&amp;D </a:t>
            </a:r>
            <a:r>
              <a:rPr lang="en-US" sz="1800" b="1" kern="0" dirty="0" smtClean="0">
                <a:solidFill>
                  <a:srgbClr val="C00000"/>
                </a:solidFill>
                <a:sym typeface="Wingdings" pitchFamily="2" charset="2"/>
              </a:rPr>
              <a:t></a:t>
            </a:r>
            <a:r>
              <a:rPr lang="en-US" sz="1800" b="1" kern="0" dirty="0" smtClean="0">
                <a:solidFill>
                  <a:srgbClr val="000099"/>
                </a:solidFill>
                <a:sym typeface="Wingdings" pitchFamily="2" charset="2"/>
              </a:rPr>
              <a:t> </a:t>
            </a:r>
            <a:r>
              <a:rPr lang="en-US" sz="1800" kern="0" dirty="0" smtClean="0">
                <a:solidFill>
                  <a:schemeClr val="tx2">
                    <a:lumMod val="60000"/>
                    <a:lumOff val="40000"/>
                  </a:schemeClr>
                </a:solidFill>
                <a:latin typeface="+mn-lt"/>
              </a:rPr>
              <a:t>increasing efficiency</a:t>
            </a:r>
          </a:p>
          <a:p>
            <a:pPr marL="342900" lvl="0" indent="-342900" algn="just">
              <a:spcBef>
                <a:spcPts val="1200"/>
              </a:spcBef>
              <a:buSzPct val="75000"/>
              <a:buBlip>
                <a:blip r:embed="rId3"/>
              </a:buBlip>
              <a:defRPr/>
            </a:pPr>
            <a:r>
              <a:rPr lang="en-US" sz="1800" b="1" kern="0" dirty="0" smtClean="0">
                <a:solidFill>
                  <a:schemeClr val="tx2">
                    <a:lumMod val="60000"/>
                    <a:lumOff val="40000"/>
                  </a:schemeClr>
                </a:solidFill>
                <a:latin typeface="+mn-lt"/>
              </a:rPr>
              <a:t>Maximize the ability of a product to be used in conjunction with others</a:t>
            </a:r>
          </a:p>
          <a:p>
            <a:pPr marL="342900" lvl="0" indent="-342900" algn="just">
              <a:spcBef>
                <a:spcPts val="1200"/>
              </a:spcBef>
              <a:buSzPct val="75000"/>
              <a:buBlip>
                <a:blip r:embed="rId3"/>
              </a:buBlip>
              <a:defRPr/>
            </a:pPr>
            <a:r>
              <a:rPr lang="en-US" sz="1800" b="1" kern="0" dirty="0" smtClean="0">
                <a:solidFill>
                  <a:schemeClr val="tx2">
                    <a:lumMod val="60000"/>
                    <a:lumOff val="40000"/>
                  </a:schemeClr>
                </a:solidFill>
                <a:latin typeface="+mn-lt"/>
              </a:rPr>
              <a:t>Reduce unnecessary variance</a:t>
            </a:r>
          </a:p>
        </p:txBody>
      </p:sp>
      <p:pic>
        <p:nvPicPr>
          <p:cNvPr id="16" name="Picture 4"/>
          <p:cNvPicPr>
            <a:picLocks noChangeAspect="1" noChangeArrowheads="1"/>
          </p:cNvPicPr>
          <p:nvPr/>
        </p:nvPicPr>
        <p:blipFill>
          <a:blip r:embed="rId4"/>
          <a:srcRect/>
          <a:stretch>
            <a:fillRect/>
          </a:stretch>
        </p:blipFill>
        <p:spPr bwMode="auto">
          <a:xfrm>
            <a:off x="6588224" y="4149080"/>
            <a:ext cx="1567076" cy="1462604"/>
          </a:xfrm>
          <a:prstGeom prst="rect">
            <a:avLst/>
          </a:prstGeom>
          <a:noFill/>
          <a:ln w="9525">
            <a:noFill/>
            <a:miter lim="800000"/>
            <a:headEnd/>
            <a:tailEnd/>
          </a:ln>
          <a:effectLst/>
        </p:spPr>
      </p:pic>
      <p:sp>
        <p:nvSpPr>
          <p:cNvPr id="17" name="Rectangle 16"/>
          <p:cNvSpPr/>
          <p:nvPr/>
        </p:nvSpPr>
        <p:spPr>
          <a:xfrm>
            <a:off x="8604448" y="1764289"/>
            <a:ext cx="369332" cy="4184991"/>
          </a:xfrm>
          <a:prstGeom prst="rect">
            <a:avLst/>
          </a:prstGeom>
        </p:spPr>
        <p:txBody>
          <a:bodyPr vert="vert270" wrap="square">
            <a:spAutoFit/>
          </a:bodyPr>
          <a:lstStyle/>
          <a:p>
            <a:r>
              <a:rPr lang="en-US" sz="1200" b="1" i="1" dirty="0" smtClean="0">
                <a:solidFill>
                  <a:schemeClr val="tx1">
                    <a:lumMod val="65000"/>
                    <a:lumOff val="35000"/>
                  </a:schemeClr>
                </a:solidFill>
              </a:rPr>
              <a:t>Source: </a:t>
            </a:r>
            <a:r>
              <a:rPr lang="en-US" sz="1200" i="1" dirty="0">
                <a:solidFill>
                  <a:schemeClr val="tx1">
                    <a:lumMod val="65000"/>
                    <a:lumOff val="35000"/>
                  </a:schemeClr>
                </a:solidFill>
              </a:rPr>
              <a:t>www.bsigroup.com</a:t>
            </a:r>
          </a:p>
        </p:txBody>
      </p:sp>
      <p:pic>
        <p:nvPicPr>
          <p:cNvPr id="12" name="Picture 2"/>
          <p:cNvPicPr>
            <a:picLocks noChangeAspect="1" noChangeArrowheads="1"/>
          </p:cNvPicPr>
          <p:nvPr/>
        </p:nvPicPr>
        <p:blipFill>
          <a:blip r:embed="rId5"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val="1414143445"/>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GB" dirty="0" smtClean="0"/>
              <a:t>CC Standardization</a:t>
            </a:r>
            <a:br>
              <a:rPr lang="en-GB" dirty="0" smtClean="0"/>
            </a:br>
            <a:r>
              <a:rPr lang="en-GB" sz="3100" b="0" i="1" dirty="0" smtClean="0"/>
              <a:t>Main Challenges</a:t>
            </a:r>
            <a:endParaRPr lang="en-US"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23</a:t>
            </a:fld>
            <a:endParaRPr lang="en-US"/>
          </a:p>
        </p:txBody>
      </p:sp>
      <p:pic>
        <p:nvPicPr>
          <p:cNvPr id="48" name="Picture 3"/>
          <p:cNvPicPr>
            <a:picLocks noChangeAspect="1" noChangeArrowheads="1"/>
          </p:cNvPicPr>
          <p:nvPr/>
        </p:nvPicPr>
        <p:blipFill>
          <a:blip r:embed="rId2"/>
          <a:srcRect/>
          <a:stretch>
            <a:fillRect/>
          </a:stretch>
        </p:blipFill>
        <p:spPr bwMode="auto">
          <a:xfrm>
            <a:off x="714348" y="1071546"/>
            <a:ext cx="938633" cy="985779"/>
          </a:xfrm>
          <a:prstGeom prst="rect">
            <a:avLst/>
          </a:prstGeom>
          <a:noFill/>
          <a:ln w="9525">
            <a:noFill/>
            <a:miter lim="800000"/>
            <a:headEnd/>
            <a:tailEnd/>
          </a:ln>
          <a:effectLst/>
        </p:spPr>
      </p:pic>
      <p:pic>
        <p:nvPicPr>
          <p:cNvPr id="49" name="Picture 7" descr="https://encrypted-tbn1.gstatic.com/images?q=tbn:ANd9GcSQZPtE_klQVY77Vb9pVHFG_Y8Cz5BHAMDaSemUm1ZX81w9zkgrYg"/>
          <p:cNvPicPr>
            <a:picLocks noChangeAspect="1" noChangeArrowheads="1"/>
          </p:cNvPicPr>
          <p:nvPr/>
        </p:nvPicPr>
        <p:blipFill>
          <a:blip r:embed="rId3"/>
          <a:srcRect/>
          <a:stretch>
            <a:fillRect/>
          </a:stretch>
        </p:blipFill>
        <p:spPr bwMode="auto">
          <a:xfrm>
            <a:off x="714348" y="3071809"/>
            <a:ext cx="1000132" cy="1000133"/>
          </a:xfrm>
          <a:prstGeom prst="rect">
            <a:avLst/>
          </a:prstGeom>
          <a:noFill/>
        </p:spPr>
      </p:pic>
      <p:pic>
        <p:nvPicPr>
          <p:cNvPr id="50" name="Picture 19"/>
          <p:cNvPicPr>
            <a:picLocks noChangeAspect="1" noChangeArrowheads="1"/>
          </p:cNvPicPr>
          <p:nvPr/>
        </p:nvPicPr>
        <p:blipFill>
          <a:blip r:embed="rId4"/>
          <a:srcRect/>
          <a:stretch>
            <a:fillRect/>
          </a:stretch>
        </p:blipFill>
        <p:spPr bwMode="auto">
          <a:xfrm>
            <a:off x="4786314" y="2857496"/>
            <a:ext cx="1071554" cy="812903"/>
          </a:xfrm>
          <a:prstGeom prst="rect">
            <a:avLst/>
          </a:prstGeom>
          <a:noFill/>
          <a:ln w="9525">
            <a:noFill/>
            <a:miter lim="800000"/>
            <a:headEnd/>
            <a:tailEnd/>
          </a:ln>
          <a:effectLst/>
        </p:spPr>
      </p:pic>
      <p:pic>
        <p:nvPicPr>
          <p:cNvPr id="51" name="Picture 27"/>
          <p:cNvPicPr>
            <a:picLocks noChangeAspect="1" noChangeArrowheads="1"/>
          </p:cNvPicPr>
          <p:nvPr/>
        </p:nvPicPr>
        <p:blipFill>
          <a:blip r:embed="rId5"/>
          <a:srcRect/>
          <a:stretch>
            <a:fillRect/>
          </a:stretch>
        </p:blipFill>
        <p:spPr bwMode="auto">
          <a:xfrm>
            <a:off x="785786" y="4077763"/>
            <a:ext cx="785817" cy="785818"/>
          </a:xfrm>
          <a:prstGeom prst="rect">
            <a:avLst/>
          </a:prstGeom>
          <a:noFill/>
          <a:ln w="9525">
            <a:noFill/>
            <a:miter lim="800000"/>
            <a:headEnd/>
            <a:tailEnd/>
          </a:ln>
          <a:effectLst/>
        </p:spPr>
      </p:pic>
      <p:sp>
        <p:nvSpPr>
          <p:cNvPr id="52" name="Rectangle 51"/>
          <p:cNvSpPr/>
          <p:nvPr/>
        </p:nvSpPr>
        <p:spPr>
          <a:xfrm>
            <a:off x="1428728" y="1149478"/>
            <a:ext cx="2786082" cy="677108"/>
          </a:xfrm>
          <a:prstGeom prst="rect">
            <a:avLst/>
          </a:prstGeom>
        </p:spPr>
        <p:txBody>
          <a:bodyPr wrap="square">
            <a:spAutoFit/>
          </a:bodyPr>
          <a:lstStyle/>
          <a:p>
            <a:pPr lvl="1"/>
            <a:r>
              <a:rPr lang="en-GB" sz="1900" b="1" dirty="0" smtClean="0">
                <a:solidFill>
                  <a:schemeClr val="tx2">
                    <a:lumMod val="60000"/>
                    <a:lumOff val="40000"/>
                  </a:schemeClr>
                </a:solidFill>
                <a:latin typeface="+mn-lt"/>
              </a:rPr>
              <a:t>Efficiency of Service Provisioning</a:t>
            </a:r>
            <a:endParaRPr lang="en-GB" sz="1900" b="1" dirty="0" smtClean="0">
              <a:solidFill>
                <a:schemeClr val="tx2">
                  <a:lumMod val="60000"/>
                  <a:lumOff val="40000"/>
                </a:schemeClr>
              </a:solidFill>
              <a:latin typeface="+mn-lt"/>
              <a:cs typeface="Cambria"/>
            </a:endParaRPr>
          </a:p>
        </p:txBody>
      </p:sp>
      <p:sp>
        <p:nvSpPr>
          <p:cNvPr id="53" name="Rectangle 52"/>
          <p:cNvSpPr/>
          <p:nvPr/>
        </p:nvSpPr>
        <p:spPr>
          <a:xfrm>
            <a:off x="1897755" y="2108950"/>
            <a:ext cx="2102741" cy="677108"/>
          </a:xfrm>
          <a:prstGeom prst="rect">
            <a:avLst/>
          </a:prstGeom>
        </p:spPr>
        <p:txBody>
          <a:bodyPr wrap="square">
            <a:spAutoFit/>
          </a:bodyPr>
          <a:lstStyle/>
          <a:p>
            <a:r>
              <a:rPr lang="fr-FR" sz="1900" b="1" dirty="0" smtClean="0">
                <a:solidFill>
                  <a:schemeClr val="tx2">
                    <a:lumMod val="60000"/>
                    <a:lumOff val="40000"/>
                  </a:schemeClr>
                </a:solidFill>
                <a:latin typeface="+mn-lt"/>
              </a:rPr>
              <a:t>Information Security</a:t>
            </a:r>
            <a:endParaRPr lang="fr-FR" sz="1900" b="1" dirty="0">
              <a:solidFill>
                <a:schemeClr val="tx2">
                  <a:lumMod val="60000"/>
                  <a:lumOff val="40000"/>
                </a:schemeClr>
              </a:solidFill>
              <a:latin typeface="+mn-lt"/>
            </a:endParaRPr>
          </a:p>
        </p:txBody>
      </p:sp>
      <p:sp>
        <p:nvSpPr>
          <p:cNvPr id="54" name="Rectangle 53"/>
          <p:cNvSpPr/>
          <p:nvPr/>
        </p:nvSpPr>
        <p:spPr>
          <a:xfrm>
            <a:off x="1857356" y="3031008"/>
            <a:ext cx="2357454" cy="969496"/>
          </a:xfrm>
          <a:prstGeom prst="rect">
            <a:avLst/>
          </a:prstGeom>
        </p:spPr>
        <p:txBody>
          <a:bodyPr wrap="square">
            <a:spAutoFit/>
          </a:bodyPr>
          <a:lstStyle/>
          <a:p>
            <a:r>
              <a:rPr lang="en-US" sz="1900" b="1" dirty="0" smtClean="0">
                <a:solidFill>
                  <a:schemeClr val="tx2">
                    <a:lumMod val="60000"/>
                    <a:lumOff val="40000"/>
                  </a:schemeClr>
                </a:solidFill>
                <a:latin typeface="+mn-lt"/>
              </a:rPr>
              <a:t>Transparency of Service Delivery &amp; Billing</a:t>
            </a:r>
            <a:endParaRPr lang="fr-FR" sz="1900" b="1" dirty="0">
              <a:solidFill>
                <a:schemeClr val="tx2">
                  <a:lumMod val="60000"/>
                  <a:lumOff val="40000"/>
                </a:schemeClr>
              </a:solidFill>
              <a:latin typeface="+mn-lt"/>
            </a:endParaRPr>
          </a:p>
        </p:txBody>
      </p:sp>
      <p:sp>
        <p:nvSpPr>
          <p:cNvPr id="55" name="Rectangle 54"/>
          <p:cNvSpPr/>
          <p:nvPr/>
        </p:nvSpPr>
        <p:spPr>
          <a:xfrm>
            <a:off x="1857356" y="4180652"/>
            <a:ext cx="2571768" cy="677108"/>
          </a:xfrm>
          <a:prstGeom prst="rect">
            <a:avLst/>
          </a:prstGeom>
        </p:spPr>
        <p:txBody>
          <a:bodyPr wrap="square">
            <a:spAutoFit/>
          </a:bodyPr>
          <a:lstStyle/>
          <a:p>
            <a:r>
              <a:rPr lang="en-US" sz="1900" b="1" dirty="0" smtClean="0">
                <a:solidFill>
                  <a:schemeClr val="tx2">
                    <a:lumMod val="60000"/>
                    <a:lumOff val="40000"/>
                  </a:schemeClr>
                </a:solidFill>
                <a:latin typeface="+mn-lt"/>
              </a:rPr>
              <a:t>Effectiveness of Service Usage &amp; Control</a:t>
            </a:r>
            <a:endParaRPr lang="fr-FR" sz="1900" b="1" dirty="0">
              <a:solidFill>
                <a:schemeClr val="tx2">
                  <a:lumMod val="60000"/>
                  <a:lumOff val="40000"/>
                </a:schemeClr>
              </a:solidFill>
              <a:latin typeface="+mn-lt"/>
            </a:endParaRPr>
          </a:p>
        </p:txBody>
      </p:sp>
      <p:sp>
        <p:nvSpPr>
          <p:cNvPr id="56" name="Rectangle 55"/>
          <p:cNvSpPr/>
          <p:nvPr/>
        </p:nvSpPr>
        <p:spPr>
          <a:xfrm>
            <a:off x="1857356" y="5289635"/>
            <a:ext cx="2000264" cy="384721"/>
          </a:xfrm>
          <a:prstGeom prst="rect">
            <a:avLst/>
          </a:prstGeom>
        </p:spPr>
        <p:txBody>
          <a:bodyPr wrap="square">
            <a:spAutoFit/>
          </a:bodyPr>
          <a:lstStyle/>
          <a:p>
            <a:r>
              <a:rPr lang="en-GB" sz="1900" b="1" dirty="0" smtClean="0">
                <a:solidFill>
                  <a:schemeClr val="tx2">
                    <a:lumMod val="60000"/>
                    <a:lumOff val="40000"/>
                  </a:schemeClr>
                </a:solidFill>
                <a:latin typeface="+mn-lt"/>
              </a:rPr>
              <a:t>Data Privacy</a:t>
            </a:r>
            <a:endParaRPr lang="en-GB" sz="1900" b="1" dirty="0">
              <a:solidFill>
                <a:schemeClr val="tx2">
                  <a:lumMod val="60000"/>
                  <a:lumOff val="40000"/>
                </a:schemeClr>
              </a:solidFill>
              <a:latin typeface="+mn-lt"/>
            </a:endParaRPr>
          </a:p>
        </p:txBody>
      </p:sp>
      <p:sp>
        <p:nvSpPr>
          <p:cNvPr id="57" name="Rectangle 56"/>
          <p:cNvSpPr/>
          <p:nvPr/>
        </p:nvSpPr>
        <p:spPr>
          <a:xfrm>
            <a:off x="6020521" y="2208290"/>
            <a:ext cx="1766189" cy="384721"/>
          </a:xfrm>
          <a:prstGeom prst="rect">
            <a:avLst/>
          </a:prstGeom>
        </p:spPr>
        <p:txBody>
          <a:bodyPr wrap="none">
            <a:spAutoFit/>
          </a:bodyPr>
          <a:lstStyle/>
          <a:p>
            <a:r>
              <a:rPr lang="en-GB" sz="1900" b="1" dirty="0" smtClean="0">
                <a:solidFill>
                  <a:schemeClr val="tx2">
                    <a:lumMod val="60000"/>
                    <a:lumOff val="40000"/>
                  </a:schemeClr>
                </a:solidFill>
                <a:latin typeface="+mn-lt"/>
              </a:rPr>
              <a:t>Interoperability</a:t>
            </a:r>
            <a:endParaRPr lang="en-GB" sz="1900" b="1" dirty="0">
              <a:solidFill>
                <a:schemeClr val="tx2">
                  <a:lumMod val="60000"/>
                  <a:lumOff val="40000"/>
                </a:schemeClr>
              </a:solidFill>
              <a:latin typeface="+mn-lt"/>
            </a:endParaRPr>
          </a:p>
        </p:txBody>
      </p:sp>
      <p:sp>
        <p:nvSpPr>
          <p:cNvPr id="58" name="Rectangle 57"/>
          <p:cNvSpPr/>
          <p:nvPr/>
        </p:nvSpPr>
        <p:spPr>
          <a:xfrm>
            <a:off x="6000776" y="2816694"/>
            <a:ext cx="1785950" cy="969496"/>
          </a:xfrm>
          <a:prstGeom prst="rect">
            <a:avLst/>
          </a:prstGeom>
        </p:spPr>
        <p:txBody>
          <a:bodyPr wrap="square">
            <a:spAutoFit/>
          </a:bodyPr>
          <a:lstStyle/>
          <a:p>
            <a:r>
              <a:rPr lang="en-GB" sz="1900" b="1" dirty="0" smtClean="0">
                <a:solidFill>
                  <a:schemeClr val="tx2">
                    <a:lumMod val="60000"/>
                    <a:lumOff val="40000"/>
                  </a:schemeClr>
                </a:solidFill>
                <a:latin typeface="+mn-lt"/>
              </a:rPr>
              <a:t>Portability Between Providers</a:t>
            </a:r>
            <a:endParaRPr lang="en-GB" sz="1900" b="1" dirty="0">
              <a:solidFill>
                <a:schemeClr val="tx2">
                  <a:lumMod val="60000"/>
                  <a:lumOff val="40000"/>
                </a:schemeClr>
              </a:solidFill>
              <a:latin typeface="+mn-lt"/>
            </a:endParaRPr>
          </a:p>
        </p:txBody>
      </p:sp>
      <p:sp>
        <p:nvSpPr>
          <p:cNvPr id="60" name="Rectangle 59"/>
          <p:cNvSpPr/>
          <p:nvPr/>
        </p:nvSpPr>
        <p:spPr>
          <a:xfrm>
            <a:off x="6000776" y="3889627"/>
            <a:ext cx="2000248" cy="969496"/>
          </a:xfrm>
          <a:prstGeom prst="rect">
            <a:avLst/>
          </a:prstGeom>
        </p:spPr>
        <p:txBody>
          <a:bodyPr wrap="square">
            <a:spAutoFit/>
          </a:bodyPr>
          <a:lstStyle/>
          <a:p>
            <a:r>
              <a:rPr lang="en-US" sz="1900" b="1" dirty="0" smtClean="0">
                <a:solidFill>
                  <a:schemeClr val="tx2">
                    <a:lumMod val="60000"/>
                    <a:lumOff val="40000"/>
                  </a:schemeClr>
                </a:solidFill>
                <a:latin typeface="+mn-lt"/>
              </a:rPr>
              <a:t>Ensuring Fair Competition in the Market</a:t>
            </a:r>
            <a:endParaRPr lang="fr-FR" sz="1900" b="1" dirty="0">
              <a:solidFill>
                <a:schemeClr val="tx2">
                  <a:lumMod val="60000"/>
                  <a:lumOff val="40000"/>
                </a:schemeClr>
              </a:solidFill>
              <a:latin typeface="+mn-lt"/>
            </a:endParaRPr>
          </a:p>
        </p:txBody>
      </p:sp>
      <p:sp>
        <p:nvSpPr>
          <p:cNvPr id="61" name="Rectangle 60"/>
          <p:cNvSpPr/>
          <p:nvPr/>
        </p:nvSpPr>
        <p:spPr>
          <a:xfrm>
            <a:off x="6000760" y="4961197"/>
            <a:ext cx="2286016" cy="969496"/>
          </a:xfrm>
          <a:prstGeom prst="rect">
            <a:avLst/>
          </a:prstGeom>
        </p:spPr>
        <p:txBody>
          <a:bodyPr wrap="square">
            <a:spAutoFit/>
          </a:bodyPr>
          <a:lstStyle/>
          <a:p>
            <a:r>
              <a:rPr lang="en-GB" sz="1900" b="1" dirty="0" smtClean="0">
                <a:solidFill>
                  <a:schemeClr val="tx2">
                    <a:lumMod val="60000"/>
                    <a:lumOff val="40000"/>
                  </a:schemeClr>
                </a:solidFill>
                <a:latin typeface="+mn-lt"/>
              </a:rPr>
              <a:t>Compliance with Regulatory Requirements</a:t>
            </a:r>
            <a:endParaRPr lang="en-GB" sz="1900" b="1" dirty="0">
              <a:solidFill>
                <a:schemeClr val="tx2">
                  <a:lumMod val="60000"/>
                  <a:lumOff val="40000"/>
                </a:schemeClr>
              </a:solidFill>
              <a:latin typeface="+mn-lt"/>
            </a:endParaRPr>
          </a:p>
        </p:txBody>
      </p:sp>
      <p:sp>
        <p:nvSpPr>
          <p:cNvPr id="62" name="Rectangle 61"/>
          <p:cNvSpPr/>
          <p:nvPr/>
        </p:nvSpPr>
        <p:spPr>
          <a:xfrm>
            <a:off x="8460432" y="3140968"/>
            <a:ext cx="507831" cy="2782880"/>
          </a:xfrm>
          <a:prstGeom prst="rect">
            <a:avLst/>
          </a:prstGeom>
        </p:spPr>
        <p:txBody>
          <a:bodyPr vert="vert270" wrap="square" anchor="ctr">
            <a:spAutoFit/>
          </a:bodyPr>
          <a:lstStyle/>
          <a:p>
            <a:r>
              <a:rPr lang="fr-FR" sz="1050" b="1" i="1" dirty="0">
                <a:solidFill>
                  <a:schemeClr val="tx1">
                    <a:lumMod val="65000"/>
                    <a:lumOff val="35000"/>
                  </a:schemeClr>
                </a:solidFill>
              </a:rPr>
              <a:t>Source: </a:t>
            </a:r>
            <a:r>
              <a:rPr lang="en-US" sz="1050" i="1" dirty="0">
                <a:solidFill>
                  <a:schemeClr val="tx1">
                    <a:lumMod val="65000"/>
                    <a:lumOff val="35000"/>
                  </a:schemeClr>
                </a:solidFill>
              </a:rPr>
              <a:t>Standardizing the Cloud, A Call to Action, Booz &amp; Company </a:t>
            </a:r>
            <a:r>
              <a:rPr lang="fr-FR" sz="1050" i="1" dirty="0">
                <a:solidFill>
                  <a:schemeClr val="tx1">
                    <a:lumMod val="65000"/>
                    <a:lumOff val="35000"/>
                  </a:schemeClr>
                </a:solidFill>
              </a:rPr>
              <a:t>2012 </a:t>
            </a:r>
          </a:p>
        </p:txBody>
      </p:sp>
      <p:pic>
        <p:nvPicPr>
          <p:cNvPr id="63" name="Picture 4" descr="Résultat de recherche d'images pour &quot;information security&quot;"/>
          <p:cNvPicPr>
            <a:picLocks noChangeAspect="1" noChangeArrowheads="1"/>
          </p:cNvPicPr>
          <p:nvPr/>
        </p:nvPicPr>
        <p:blipFill>
          <a:blip r:embed="rId6"/>
          <a:srcRect/>
          <a:stretch>
            <a:fillRect/>
          </a:stretch>
        </p:blipFill>
        <p:spPr bwMode="auto">
          <a:xfrm>
            <a:off x="785786" y="2143116"/>
            <a:ext cx="855914" cy="785818"/>
          </a:xfrm>
          <a:prstGeom prst="rect">
            <a:avLst/>
          </a:prstGeom>
          <a:noFill/>
        </p:spPr>
      </p:pic>
      <p:pic>
        <p:nvPicPr>
          <p:cNvPr id="64" name="Picture 7"/>
          <p:cNvPicPr>
            <a:picLocks noChangeAspect="1" noChangeArrowheads="1"/>
          </p:cNvPicPr>
          <p:nvPr/>
        </p:nvPicPr>
        <p:blipFill>
          <a:blip r:embed="rId7"/>
          <a:srcRect/>
          <a:stretch>
            <a:fillRect/>
          </a:stretch>
        </p:blipFill>
        <p:spPr bwMode="auto">
          <a:xfrm>
            <a:off x="714348" y="5072075"/>
            <a:ext cx="1071570" cy="757864"/>
          </a:xfrm>
          <a:prstGeom prst="rect">
            <a:avLst/>
          </a:prstGeom>
          <a:noFill/>
          <a:ln w="9525">
            <a:noFill/>
            <a:miter lim="800000"/>
            <a:headEnd/>
            <a:tailEnd/>
          </a:ln>
          <a:effectLst/>
        </p:spPr>
      </p:pic>
      <p:pic>
        <p:nvPicPr>
          <p:cNvPr id="65" name="Picture 10"/>
          <p:cNvPicPr>
            <a:picLocks noChangeAspect="1" noChangeArrowheads="1"/>
          </p:cNvPicPr>
          <p:nvPr/>
        </p:nvPicPr>
        <p:blipFill>
          <a:blip r:embed="rId8"/>
          <a:srcRect/>
          <a:stretch>
            <a:fillRect/>
          </a:stretch>
        </p:blipFill>
        <p:spPr bwMode="auto">
          <a:xfrm>
            <a:off x="4857752" y="5052542"/>
            <a:ext cx="1094168" cy="765911"/>
          </a:xfrm>
          <a:prstGeom prst="rect">
            <a:avLst/>
          </a:prstGeom>
          <a:noFill/>
          <a:ln w="9525">
            <a:noFill/>
            <a:miter lim="800000"/>
            <a:headEnd/>
            <a:tailEnd/>
          </a:ln>
          <a:effectLst/>
        </p:spPr>
      </p:pic>
      <p:pic>
        <p:nvPicPr>
          <p:cNvPr id="66" name="Picture 13"/>
          <p:cNvPicPr>
            <a:picLocks noChangeAspect="1" noChangeArrowheads="1"/>
          </p:cNvPicPr>
          <p:nvPr/>
        </p:nvPicPr>
        <p:blipFill>
          <a:blip r:embed="rId9"/>
          <a:srcRect/>
          <a:stretch>
            <a:fillRect/>
          </a:stretch>
        </p:blipFill>
        <p:spPr bwMode="auto">
          <a:xfrm>
            <a:off x="4857769" y="3932232"/>
            <a:ext cx="1071554" cy="901316"/>
          </a:xfrm>
          <a:prstGeom prst="rect">
            <a:avLst/>
          </a:prstGeom>
          <a:noFill/>
          <a:ln w="9525">
            <a:noFill/>
            <a:miter lim="800000"/>
            <a:headEnd/>
            <a:tailEnd/>
          </a:ln>
          <a:effectLst/>
        </p:spPr>
      </p:pic>
      <p:pic>
        <p:nvPicPr>
          <p:cNvPr id="67" name="Picture 14"/>
          <p:cNvPicPr>
            <a:picLocks noChangeAspect="1" noChangeArrowheads="1"/>
          </p:cNvPicPr>
          <p:nvPr/>
        </p:nvPicPr>
        <p:blipFill>
          <a:blip r:embed="rId10"/>
          <a:srcRect/>
          <a:stretch>
            <a:fillRect/>
          </a:stretch>
        </p:blipFill>
        <p:spPr bwMode="auto">
          <a:xfrm>
            <a:off x="4786314" y="1919291"/>
            <a:ext cx="1000116" cy="866767"/>
          </a:xfrm>
          <a:prstGeom prst="rect">
            <a:avLst/>
          </a:prstGeom>
          <a:noFill/>
          <a:ln w="9525">
            <a:noFill/>
            <a:miter lim="800000"/>
            <a:headEnd/>
            <a:tailEnd/>
          </a:ln>
          <a:effectLst/>
        </p:spPr>
      </p:pic>
      <p:pic>
        <p:nvPicPr>
          <p:cNvPr id="25" name="Picture 2"/>
          <p:cNvPicPr>
            <a:picLocks noChangeAspect="1" noChangeArrowheads="1"/>
          </p:cNvPicPr>
          <p:nvPr/>
        </p:nvPicPr>
        <p:blipFill>
          <a:blip r:embed="rId11"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val="42305797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Active Organizations</a:t>
            </a:r>
            <a:br>
              <a:rPr lang="en-US" dirty="0" smtClean="0"/>
            </a:br>
            <a:r>
              <a:rPr lang="en-US" dirty="0" smtClean="0"/>
              <a:t> in cloud standards</a:t>
            </a:r>
            <a:endParaRPr lang="en-US"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24</a:t>
            </a:fld>
            <a:endParaRPr lang="en-US"/>
          </a:p>
        </p:txBody>
      </p:sp>
      <p:pic>
        <p:nvPicPr>
          <p:cNvPr id="37" name="Picture 13"/>
          <p:cNvPicPr>
            <a:picLocks noChangeAspect="1" noChangeArrowheads="1"/>
          </p:cNvPicPr>
          <p:nvPr/>
        </p:nvPicPr>
        <p:blipFill>
          <a:blip r:embed="rId3" cstate="print"/>
          <a:srcRect/>
          <a:stretch>
            <a:fillRect/>
          </a:stretch>
        </p:blipFill>
        <p:spPr bwMode="auto">
          <a:xfrm>
            <a:off x="5429256" y="2786058"/>
            <a:ext cx="1209858" cy="604929"/>
          </a:xfrm>
          <a:prstGeom prst="rect">
            <a:avLst/>
          </a:prstGeom>
          <a:noFill/>
          <a:ln w="9525">
            <a:noFill/>
            <a:miter lim="800000"/>
            <a:headEnd/>
            <a:tailEnd/>
          </a:ln>
          <a:effectLst/>
        </p:spPr>
      </p:pic>
      <p:pic>
        <p:nvPicPr>
          <p:cNvPr id="38" name="Picture 16"/>
          <p:cNvPicPr>
            <a:picLocks noChangeAspect="1" noChangeArrowheads="1"/>
          </p:cNvPicPr>
          <p:nvPr/>
        </p:nvPicPr>
        <p:blipFill>
          <a:blip r:embed="rId4" cstate="print"/>
          <a:srcRect/>
          <a:stretch>
            <a:fillRect/>
          </a:stretch>
        </p:blipFill>
        <p:spPr bwMode="auto">
          <a:xfrm>
            <a:off x="3714744" y="2000240"/>
            <a:ext cx="1225091" cy="1000132"/>
          </a:xfrm>
          <a:prstGeom prst="rect">
            <a:avLst/>
          </a:prstGeom>
          <a:noFill/>
          <a:ln w="9525">
            <a:noFill/>
            <a:miter lim="800000"/>
            <a:headEnd/>
            <a:tailEnd/>
          </a:ln>
          <a:effectLst/>
        </p:spPr>
      </p:pic>
      <p:pic>
        <p:nvPicPr>
          <p:cNvPr id="44" name="Picture 5"/>
          <p:cNvPicPr>
            <a:picLocks noChangeAspect="1" noChangeArrowheads="1"/>
          </p:cNvPicPr>
          <p:nvPr/>
        </p:nvPicPr>
        <p:blipFill>
          <a:blip r:embed="rId5"/>
          <a:srcRect/>
          <a:stretch>
            <a:fillRect/>
          </a:stretch>
        </p:blipFill>
        <p:spPr bwMode="auto">
          <a:xfrm>
            <a:off x="4357685" y="3214686"/>
            <a:ext cx="903781" cy="642942"/>
          </a:xfrm>
          <a:prstGeom prst="rect">
            <a:avLst/>
          </a:prstGeom>
          <a:noFill/>
          <a:ln w="9525">
            <a:noFill/>
            <a:miter lim="800000"/>
            <a:headEnd/>
            <a:tailEnd/>
          </a:ln>
          <a:effectLst/>
        </p:spPr>
      </p:pic>
      <p:pic>
        <p:nvPicPr>
          <p:cNvPr id="47" name="Picture 8"/>
          <p:cNvPicPr>
            <a:picLocks noChangeAspect="1" noChangeArrowheads="1"/>
          </p:cNvPicPr>
          <p:nvPr/>
        </p:nvPicPr>
        <p:blipFill>
          <a:blip r:embed="rId6"/>
          <a:srcRect/>
          <a:stretch>
            <a:fillRect/>
          </a:stretch>
        </p:blipFill>
        <p:spPr bwMode="auto">
          <a:xfrm>
            <a:off x="5500694" y="5072074"/>
            <a:ext cx="1566530" cy="857256"/>
          </a:xfrm>
          <a:prstGeom prst="rect">
            <a:avLst/>
          </a:prstGeom>
          <a:noFill/>
          <a:ln w="9525">
            <a:noFill/>
            <a:miter lim="800000"/>
            <a:headEnd/>
            <a:tailEnd/>
          </a:ln>
          <a:effectLst/>
        </p:spPr>
      </p:pic>
      <p:sp>
        <p:nvSpPr>
          <p:cNvPr id="48" name="Rectangle 47"/>
          <p:cNvSpPr/>
          <p:nvPr/>
        </p:nvSpPr>
        <p:spPr>
          <a:xfrm>
            <a:off x="8604448" y="2996952"/>
            <a:ext cx="493725" cy="2952328"/>
          </a:xfrm>
          <a:prstGeom prst="rect">
            <a:avLst/>
          </a:prstGeom>
        </p:spPr>
        <p:txBody>
          <a:bodyPr vert="vert270" wrap="square" anchor="ctr">
            <a:spAutoFit/>
          </a:bodyPr>
          <a:lstStyle/>
          <a:p>
            <a:pPr>
              <a:lnSpc>
                <a:spcPts val="1200"/>
              </a:lnSpc>
            </a:pPr>
            <a:r>
              <a:rPr lang="fr-FR" sz="1050" b="1" i="1" dirty="0" smtClean="0">
                <a:solidFill>
                  <a:schemeClr val="tx1">
                    <a:lumMod val="65000"/>
                    <a:lumOff val="35000"/>
                  </a:schemeClr>
                </a:solidFill>
              </a:rPr>
              <a:t>Source: </a:t>
            </a:r>
            <a:r>
              <a:rPr lang="en-US" sz="1050" dirty="0" smtClean="0">
                <a:solidFill>
                  <a:schemeClr val="tx1">
                    <a:lumMod val="65000"/>
                    <a:lumOff val="35000"/>
                  </a:schemeClr>
                </a:solidFill>
              </a:rPr>
              <a:t>Standardizing the Cloud,           A Call to Action, Booz &amp; Company </a:t>
            </a:r>
            <a:r>
              <a:rPr lang="fr-FR" sz="1050" dirty="0" smtClean="0">
                <a:solidFill>
                  <a:schemeClr val="tx1">
                    <a:lumMod val="65000"/>
                    <a:lumOff val="35000"/>
                  </a:schemeClr>
                </a:solidFill>
              </a:rPr>
              <a:t>2012 </a:t>
            </a:r>
            <a:endParaRPr lang="fr-FR" sz="1050" dirty="0">
              <a:solidFill>
                <a:schemeClr val="tx1">
                  <a:lumMod val="65000"/>
                  <a:lumOff val="35000"/>
                </a:schemeClr>
              </a:solidFill>
            </a:endParaRPr>
          </a:p>
        </p:txBody>
      </p:sp>
      <p:pic>
        <p:nvPicPr>
          <p:cNvPr id="21" name="Picture 2"/>
          <p:cNvPicPr>
            <a:picLocks noChangeAspect="1" noChangeArrowheads="1"/>
          </p:cNvPicPr>
          <p:nvPr/>
        </p:nvPicPr>
        <p:blipFill>
          <a:blip r:embed="rId7" cstate="print"/>
          <a:srcRect/>
          <a:stretch>
            <a:fillRect/>
          </a:stretch>
        </p:blipFill>
        <p:spPr bwMode="auto">
          <a:xfrm>
            <a:off x="0" y="162478"/>
            <a:ext cx="1071570" cy="642942"/>
          </a:xfrm>
          <a:prstGeom prst="rect">
            <a:avLst/>
          </a:prstGeom>
          <a:noFill/>
          <a:ln w="9525">
            <a:noFill/>
            <a:miter lim="800000"/>
            <a:headEnd/>
            <a:tailEnd/>
          </a:ln>
          <a:effectLst/>
        </p:spPr>
      </p:pic>
      <p:sp>
        <p:nvSpPr>
          <p:cNvPr id="2050" name="AutoShape 2" descr="Résultat de recherche d'images pour &quot;IS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51" name="Picture 3"/>
          <p:cNvPicPr>
            <a:picLocks noChangeAspect="1" noChangeArrowheads="1"/>
          </p:cNvPicPr>
          <p:nvPr/>
        </p:nvPicPr>
        <p:blipFill>
          <a:blip r:embed="rId8"/>
          <a:srcRect/>
          <a:stretch>
            <a:fillRect/>
          </a:stretch>
        </p:blipFill>
        <p:spPr bwMode="auto">
          <a:xfrm>
            <a:off x="2000232" y="1785926"/>
            <a:ext cx="1088516" cy="785817"/>
          </a:xfrm>
          <a:prstGeom prst="rect">
            <a:avLst/>
          </a:prstGeom>
          <a:noFill/>
          <a:ln w="9525">
            <a:noFill/>
            <a:miter lim="800000"/>
            <a:headEnd/>
            <a:tailEnd/>
          </a:ln>
          <a:effectLst/>
        </p:spPr>
      </p:pic>
      <p:pic>
        <p:nvPicPr>
          <p:cNvPr id="2053" name="Picture 5" descr="Résultat de recherche d'images pour &quot;nist&quot;"/>
          <p:cNvPicPr>
            <a:picLocks noChangeAspect="1" noChangeArrowheads="1"/>
          </p:cNvPicPr>
          <p:nvPr/>
        </p:nvPicPr>
        <p:blipFill>
          <a:blip r:embed="rId9"/>
          <a:srcRect/>
          <a:stretch>
            <a:fillRect/>
          </a:stretch>
        </p:blipFill>
        <p:spPr bwMode="auto">
          <a:xfrm>
            <a:off x="2500298" y="3286124"/>
            <a:ext cx="1637708" cy="600076"/>
          </a:xfrm>
          <a:prstGeom prst="rect">
            <a:avLst/>
          </a:prstGeom>
          <a:noFill/>
        </p:spPr>
      </p:pic>
      <p:sp>
        <p:nvSpPr>
          <p:cNvPr id="2055" name="AutoShape 7" descr="Résultat de recherche d'images pour &quot;open grid for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56" name="Picture 8"/>
          <p:cNvPicPr>
            <a:picLocks noChangeAspect="1" noChangeArrowheads="1"/>
          </p:cNvPicPr>
          <p:nvPr/>
        </p:nvPicPr>
        <p:blipFill>
          <a:blip r:embed="rId10"/>
          <a:srcRect/>
          <a:stretch>
            <a:fillRect/>
          </a:stretch>
        </p:blipFill>
        <p:spPr bwMode="auto">
          <a:xfrm>
            <a:off x="2214546" y="5072074"/>
            <a:ext cx="1590675" cy="781050"/>
          </a:xfrm>
          <a:prstGeom prst="rect">
            <a:avLst/>
          </a:prstGeom>
          <a:noFill/>
          <a:ln w="9525">
            <a:noFill/>
            <a:miter lim="800000"/>
            <a:headEnd/>
            <a:tailEnd/>
          </a:ln>
          <a:effectLst/>
        </p:spPr>
      </p:pic>
      <p:pic>
        <p:nvPicPr>
          <p:cNvPr id="2058" name="Picture 10" descr="Résultat de recherche d'images pour &quot;snia&quot;"/>
          <p:cNvPicPr>
            <a:picLocks noChangeAspect="1" noChangeArrowheads="1"/>
          </p:cNvPicPr>
          <p:nvPr/>
        </p:nvPicPr>
        <p:blipFill>
          <a:blip r:embed="rId11"/>
          <a:srcRect/>
          <a:stretch>
            <a:fillRect/>
          </a:stretch>
        </p:blipFill>
        <p:spPr bwMode="auto">
          <a:xfrm>
            <a:off x="500034" y="2357430"/>
            <a:ext cx="1214446" cy="1214446"/>
          </a:xfrm>
          <a:prstGeom prst="rect">
            <a:avLst/>
          </a:prstGeom>
          <a:noFill/>
        </p:spPr>
      </p:pic>
      <p:sp>
        <p:nvSpPr>
          <p:cNvPr id="2060" name="AutoShape 12" descr="Résultat de recherche d'images pour &quot;dmtf&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61" name="Picture 13"/>
          <p:cNvPicPr>
            <a:picLocks noChangeAspect="1" noChangeArrowheads="1"/>
          </p:cNvPicPr>
          <p:nvPr/>
        </p:nvPicPr>
        <p:blipFill>
          <a:blip r:embed="rId12"/>
          <a:srcRect/>
          <a:stretch>
            <a:fillRect/>
          </a:stretch>
        </p:blipFill>
        <p:spPr bwMode="auto">
          <a:xfrm>
            <a:off x="571472" y="4143380"/>
            <a:ext cx="2000264" cy="708427"/>
          </a:xfrm>
          <a:prstGeom prst="rect">
            <a:avLst/>
          </a:prstGeom>
          <a:noFill/>
          <a:ln w="9525">
            <a:noFill/>
            <a:miter lim="800000"/>
            <a:headEnd/>
            <a:tailEnd/>
          </a:ln>
          <a:effectLst/>
        </p:spPr>
      </p:pic>
      <p:pic>
        <p:nvPicPr>
          <p:cNvPr id="2063" name="Picture 15" descr="Résultat de recherche d'images pour &quot;oasis cloud sdo&quot;"/>
          <p:cNvPicPr>
            <a:picLocks noChangeAspect="1" noChangeArrowheads="1"/>
          </p:cNvPicPr>
          <p:nvPr/>
        </p:nvPicPr>
        <p:blipFill>
          <a:blip r:embed="rId13"/>
          <a:srcRect/>
          <a:stretch>
            <a:fillRect/>
          </a:stretch>
        </p:blipFill>
        <p:spPr bwMode="auto">
          <a:xfrm>
            <a:off x="5857884" y="2000240"/>
            <a:ext cx="2590800" cy="438151"/>
          </a:xfrm>
          <a:prstGeom prst="rect">
            <a:avLst/>
          </a:prstGeom>
          <a:noFill/>
        </p:spPr>
      </p:pic>
      <p:sp>
        <p:nvSpPr>
          <p:cNvPr id="2065" name="AutoShape 17" descr="Résultat de recherche d'images pour &quot;Iee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66" name="Picture 18"/>
          <p:cNvPicPr>
            <a:picLocks noChangeAspect="1" noChangeArrowheads="1"/>
          </p:cNvPicPr>
          <p:nvPr/>
        </p:nvPicPr>
        <p:blipFill>
          <a:blip r:embed="rId14"/>
          <a:srcRect/>
          <a:stretch>
            <a:fillRect/>
          </a:stretch>
        </p:blipFill>
        <p:spPr bwMode="auto">
          <a:xfrm>
            <a:off x="4857753" y="4323738"/>
            <a:ext cx="2214578" cy="710231"/>
          </a:xfrm>
          <a:prstGeom prst="rect">
            <a:avLst/>
          </a:prstGeom>
          <a:noFill/>
          <a:ln w="9525">
            <a:noFill/>
            <a:miter lim="800000"/>
            <a:headEnd/>
            <a:tailEnd/>
          </a:ln>
          <a:effectLst/>
        </p:spPr>
      </p:pic>
      <p:pic>
        <p:nvPicPr>
          <p:cNvPr id="2068" name="Picture 20" descr="Résultat de recherche d'images pour &quot;etsi&quot;"/>
          <p:cNvPicPr>
            <a:picLocks noChangeAspect="1" noChangeArrowheads="1"/>
          </p:cNvPicPr>
          <p:nvPr/>
        </p:nvPicPr>
        <p:blipFill>
          <a:blip r:embed="rId15"/>
          <a:srcRect/>
          <a:stretch>
            <a:fillRect/>
          </a:stretch>
        </p:blipFill>
        <p:spPr bwMode="auto">
          <a:xfrm>
            <a:off x="6929454" y="2571744"/>
            <a:ext cx="1396612" cy="1214446"/>
          </a:xfrm>
          <a:prstGeom prst="rect">
            <a:avLst/>
          </a:prstGeom>
          <a:noFill/>
        </p:spPr>
      </p:pic>
      <p:sp>
        <p:nvSpPr>
          <p:cNvPr id="2070" name="AutoShape 22" descr="Résultat de recherche d'images pour &quot;TM for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71" name="Picture 23"/>
          <p:cNvPicPr>
            <a:picLocks noChangeAspect="1" noChangeArrowheads="1"/>
          </p:cNvPicPr>
          <p:nvPr/>
        </p:nvPicPr>
        <p:blipFill>
          <a:blip r:embed="rId16"/>
          <a:srcRect/>
          <a:stretch>
            <a:fillRect/>
          </a:stretch>
        </p:blipFill>
        <p:spPr bwMode="auto">
          <a:xfrm>
            <a:off x="3071802" y="4071942"/>
            <a:ext cx="1643074" cy="934852"/>
          </a:xfrm>
          <a:prstGeom prst="rect">
            <a:avLst/>
          </a:prstGeom>
          <a:noFill/>
          <a:ln w="9525">
            <a:noFill/>
            <a:miter lim="800000"/>
            <a:headEnd/>
            <a:tailEnd/>
          </a:ln>
          <a:effectLst/>
        </p:spPr>
      </p:pic>
      <p:pic>
        <p:nvPicPr>
          <p:cNvPr id="39" name="Picture 19"/>
          <p:cNvPicPr>
            <a:picLocks noChangeAspect="1" noChangeArrowheads="1"/>
          </p:cNvPicPr>
          <p:nvPr/>
        </p:nvPicPr>
        <p:blipFill>
          <a:blip r:embed="rId17" cstate="print"/>
          <a:srcRect/>
          <a:stretch>
            <a:fillRect/>
          </a:stretch>
        </p:blipFill>
        <p:spPr bwMode="auto">
          <a:xfrm>
            <a:off x="6572264" y="3714752"/>
            <a:ext cx="1198362" cy="642942"/>
          </a:xfrm>
          <a:prstGeom prst="rect">
            <a:avLst/>
          </a:prstGeom>
          <a:noFill/>
          <a:ln w="9525">
            <a:noFill/>
            <a:miter lim="800000"/>
            <a:headEnd/>
            <a:tailEnd/>
          </a:ln>
          <a:effectLst/>
        </p:spPr>
      </p:pic>
    </p:spTree>
    <p:extLst>
      <p:ext uri="{BB962C8B-B14F-4D97-AF65-F5344CB8AC3E}">
        <p14:creationId xmlns:p14="http://schemas.microsoft.com/office/powerpoint/2010/main" val="42305797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r-FR" dirty="0" smtClean="0"/>
              <a:t>ITU-T </a:t>
            </a:r>
            <a:r>
              <a:rPr lang="en-GB" dirty="0" smtClean="0"/>
              <a:t>Work</a:t>
            </a:r>
            <a:r>
              <a:rPr lang="fr-FR" dirty="0" smtClean="0"/>
              <a:t> on CC </a:t>
            </a:r>
            <a:br>
              <a:rPr lang="fr-FR" dirty="0" smtClean="0"/>
            </a:br>
            <a:r>
              <a:rPr lang="fr-FR" sz="3100" b="0" i="1" dirty="0" err="1" smtClean="0"/>
              <a:t>Study</a:t>
            </a:r>
            <a:r>
              <a:rPr lang="fr-FR" sz="3100" b="0" i="1" dirty="0" smtClean="0"/>
              <a:t> Group 13</a:t>
            </a:r>
            <a:endParaRPr lang="en-US" sz="4000"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25</a:t>
            </a:fld>
            <a:endParaRPr lang="en-US"/>
          </a:p>
        </p:txBody>
      </p:sp>
      <p:sp>
        <p:nvSpPr>
          <p:cNvPr id="10" name="Rectangle 2"/>
          <p:cNvSpPr txBox="1">
            <a:spLocks noChangeArrowheads="1"/>
          </p:cNvSpPr>
          <p:nvPr/>
        </p:nvSpPr>
        <p:spPr bwMode="auto">
          <a:xfrm>
            <a:off x="8639976" y="458236"/>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1</a:t>
            </a:r>
          </a:p>
        </p:txBody>
      </p:sp>
      <p:sp>
        <p:nvSpPr>
          <p:cNvPr id="39" name="Espace réservé du contenu 2"/>
          <p:cNvSpPr>
            <a:spLocks noGrp="1"/>
          </p:cNvSpPr>
          <p:nvPr>
            <p:ph idx="1"/>
          </p:nvPr>
        </p:nvSpPr>
        <p:spPr>
          <a:xfrm>
            <a:off x="357158" y="2117747"/>
            <a:ext cx="8358246" cy="1454129"/>
          </a:xfrm>
          <a:prstGeom prst="rect">
            <a:avLst/>
          </a:prstGeom>
        </p:spPr>
        <p:txBody>
          <a:bodyPr>
            <a:normAutofit fontScale="92500" lnSpcReduction="10000"/>
          </a:bodyPr>
          <a:lstStyle/>
          <a:p>
            <a:pPr algn="just" defTabSz="914400">
              <a:spcBef>
                <a:spcPts val="600"/>
              </a:spcBef>
              <a:buSzPct val="75000"/>
              <a:buBlip>
                <a:blip r:embed="rId3"/>
              </a:buBlip>
            </a:pPr>
            <a:r>
              <a:rPr lang="en-US" sz="2400" b="1" dirty="0" smtClean="0"/>
              <a:t>ITU-T SG13: </a:t>
            </a:r>
            <a:r>
              <a:rPr lang="en-US" sz="2400" b="1" i="1" dirty="0" smtClean="0">
                <a:solidFill>
                  <a:schemeClr val="tx2"/>
                </a:solidFill>
              </a:rPr>
              <a:t>Future networks including cloud computing, mobile and next-generation networks</a:t>
            </a:r>
            <a:endParaRPr lang="en-US" sz="2400" i="1" kern="0" dirty="0" smtClean="0">
              <a:solidFill>
                <a:schemeClr val="tx2"/>
              </a:solidFill>
            </a:endParaRPr>
          </a:p>
          <a:p>
            <a:pPr algn="just" defTabSz="914400">
              <a:spcBef>
                <a:spcPts val="600"/>
              </a:spcBef>
              <a:buSzPct val="75000"/>
              <a:buBlip>
                <a:blip r:embed="rId3"/>
              </a:buBlip>
            </a:pPr>
            <a:r>
              <a:rPr lang="en-US" sz="2400" kern="0" dirty="0" smtClean="0"/>
              <a:t>3 questions on CC under the scope o</a:t>
            </a:r>
            <a:r>
              <a:rPr lang="en-US" sz="2400" i="1" kern="0" dirty="0" smtClean="0"/>
              <a:t>f </a:t>
            </a:r>
            <a:r>
              <a:rPr lang="en-US" sz="2400" b="1" i="1" kern="0" dirty="0" smtClean="0"/>
              <a:t>WP 2/13 </a:t>
            </a:r>
            <a:r>
              <a:rPr lang="en-US" sz="2400" i="1" kern="0" dirty="0" smtClean="0"/>
              <a:t>: </a:t>
            </a:r>
            <a:r>
              <a:rPr lang="en-US" sz="2400" b="1" i="1" kern="0" dirty="0" smtClean="0"/>
              <a:t>Cloud Computing and Common Capabilities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FFCC00">
                  <a:lumMod val="50000"/>
                </a:srgbClr>
              </a:solidFill>
              <a:effectLst/>
              <a:uLnTx/>
              <a:uFillTx/>
              <a:latin typeface="Verdana"/>
              <a:ea typeface="+mn-ea"/>
              <a:cs typeface="+mn-cs"/>
            </a:endParaRPr>
          </a:p>
        </p:txBody>
      </p:sp>
      <p:sp>
        <p:nvSpPr>
          <p:cNvPr id="40" name="Rectangle 39"/>
          <p:cNvSpPr/>
          <p:nvPr/>
        </p:nvSpPr>
        <p:spPr>
          <a:xfrm>
            <a:off x="428596" y="4071942"/>
            <a:ext cx="2643206" cy="1000132"/>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smtClean="0">
                <a:ln>
                  <a:noFill/>
                </a:ln>
                <a:solidFill>
                  <a:sysClr val="windowText" lastClr="000000">
                    <a:lumMod val="50000"/>
                    <a:lumOff val="50000"/>
                  </a:sysClr>
                </a:solidFill>
                <a:effectLst/>
                <a:uLnTx/>
                <a:uFillTx/>
                <a:latin typeface="Calibri"/>
                <a:ea typeface="+mn-ea"/>
                <a:cs typeface="+mn-cs"/>
              </a:rPr>
              <a:t>Cloud computing ecosystem, general requirements, and capabilities</a:t>
            </a:r>
          </a:p>
        </p:txBody>
      </p:sp>
      <p:sp>
        <p:nvSpPr>
          <p:cNvPr id="41" name="Rogner un rectangle avec un coin du même côté 40"/>
          <p:cNvSpPr/>
          <p:nvPr/>
        </p:nvSpPr>
        <p:spPr>
          <a:xfrm>
            <a:off x="428596" y="3558228"/>
            <a:ext cx="2643206" cy="428628"/>
          </a:xfrm>
          <a:prstGeom prst="snip2Same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EEECE1"/>
                </a:solidFill>
                <a:effectLst/>
                <a:uLnTx/>
                <a:uFillTx/>
                <a:latin typeface="Calibri"/>
                <a:ea typeface="+mn-ea"/>
                <a:cs typeface="+mn-cs"/>
              </a:rPr>
              <a:t>Q17/13</a:t>
            </a:r>
            <a:endParaRPr kumimoji="0" lang="fr-FR" sz="2400" b="1" i="0" u="none" strike="noStrike" kern="0" cap="none" spc="0" normalizeH="0" baseline="0" noProof="0" dirty="0" smtClean="0">
              <a:ln>
                <a:noFill/>
              </a:ln>
              <a:solidFill>
                <a:sysClr val="window" lastClr="FFFFFF"/>
              </a:solidFill>
              <a:effectLst/>
              <a:uLnTx/>
              <a:uFillTx/>
              <a:latin typeface="Calibri"/>
              <a:ea typeface="+mn-ea"/>
              <a:cs typeface="+mn-cs"/>
            </a:endParaRPr>
          </a:p>
        </p:txBody>
      </p:sp>
      <p:sp>
        <p:nvSpPr>
          <p:cNvPr id="42" name="Rectangle 41"/>
          <p:cNvSpPr/>
          <p:nvPr/>
        </p:nvSpPr>
        <p:spPr>
          <a:xfrm>
            <a:off x="3330660" y="4071942"/>
            <a:ext cx="2643206" cy="100013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a:ln>
                  <a:noFill/>
                </a:ln>
                <a:solidFill>
                  <a:sysClr val="windowText" lastClr="000000">
                    <a:lumMod val="50000"/>
                    <a:lumOff val="50000"/>
                  </a:sysClr>
                </a:solidFill>
                <a:effectLst/>
                <a:uLnTx/>
                <a:uFillTx/>
                <a:latin typeface="Calibri"/>
              </a:rPr>
              <a:t>Cloud functional architecture, infrastructure and </a:t>
            </a:r>
            <a:r>
              <a:rPr kumimoji="0" lang="en-US" sz="1700" b="1" i="0" u="none" strike="noStrike" kern="0" cap="none" spc="0" normalizeH="0" baseline="0" noProof="0" dirty="0" smtClean="0">
                <a:ln>
                  <a:noFill/>
                </a:ln>
                <a:solidFill>
                  <a:sysClr val="windowText" lastClr="000000">
                    <a:lumMod val="50000"/>
                    <a:lumOff val="50000"/>
                  </a:sysClr>
                </a:solidFill>
                <a:effectLst/>
                <a:uLnTx/>
                <a:uFillTx/>
                <a:latin typeface="Calibri"/>
              </a:rPr>
              <a:t>networking</a:t>
            </a:r>
          </a:p>
        </p:txBody>
      </p:sp>
      <p:sp>
        <p:nvSpPr>
          <p:cNvPr id="43" name="Rogner un rectangle avec un coin du même côté 42"/>
          <p:cNvSpPr/>
          <p:nvPr/>
        </p:nvSpPr>
        <p:spPr>
          <a:xfrm>
            <a:off x="3330660" y="3558228"/>
            <a:ext cx="2643206" cy="428628"/>
          </a:xfrm>
          <a:prstGeom prst="snip2Same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EEECE1"/>
                </a:solidFill>
                <a:effectLst/>
                <a:uLnTx/>
                <a:uFillTx/>
                <a:latin typeface="Calibri"/>
                <a:ea typeface="+mn-ea"/>
                <a:cs typeface="+mn-cs"/>
              </a:rPr>
              <a:t>Q18/13</a:t>
            </a:r>
            <a:endParaRPr kumimoji="0" lang="fr-FR" sz="2400" b="1" i="0" u="none" strike="noStrike" kern="0" cap="none" spc="0" normalizeH="0" baseline="0" noProof="0" dirty="0" smtClean="0">
              <a:ln>
                <a:noFill/>
              </a:ln>
              <a:solidFill>
                <a:sysClr val="window" lastClr="FFFFFF"/>
              </a:solidFill>
              <a:effectLst/>
              <a:uLnTx/>
              <a:uFillTx/>
              <a:latin typeface="Calibri"/>
              <a:ea typeface="+mn-ea"/>
              <a:cs typeface="+mn-cs"/>
            </a:endParaRPr>
          </a:p>
        </p:txBody>
      </p:sp>
      <p:sp>
        <p:nvSpPr>
          <p:cNvPr id="44" name="Rectangle 43"/>
          <p:cNvSpPr/>
          <p:nvPr/>
        </p:nvSpPr>
        <p:spPr>
          <a:xfrm>
            <a:off x="6215074" y="4071942"/>
            <a:ext cx="2643206" cy="1000132"/>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a:ln>
                  <a:noFill/>
                </a:ln>
                <a:solidFill>
                  <a:sysClr val="windowText" lastClr="000000">
                    <a:lumMod val="50000"/>
                    <a:lumOff val="50000"/>
                  </a:sysClr>
                </a:solidFill>
                <a:effectLst/>
                <a:uLnTx/>
                <a:uFillTx/>
                <a:latin typeface="Calibri"/>
              </a:rPr>
              <a:t>End-to-end Cloud computing service and resource </a:t>
            </a:r>
            <a:r>
              <a:rPr kumimoji="0" lang="en-US" sz="1700" b="1" i="0" u="none" strike="noStrike" kern="0" cap="none" spc="0" normalizeH="0" baseline="0" noProof="0" dirty="0" smtClean="0">
                <a:ln>
                  <a:noFill/>
                </a:ln>
                <a:solidFill>
                  <a:sysClr val="windowText" lastClr="000000">
                    <a:lumMod val="50000"/>
                    <a:lumOff val="50000"/>
                  </a:sysClr>
                </a:solidFill>
                <a:effectLst/>
                <a:uLnTx/>
                <a:uFillTx/>
                <a:latin typeface="Calibri"/>
              </a:rPr>
              <a:t>management</a:t>
            </a:r>
          </a:p>
        </p:txBody>
      </p:sp>
      <p:sp>
        <p:nvSpPr>
          <p:cNvPr id="45" name="Rogner un rectangle avec un coin du même côté 44"/>
          <p:cNvSpPr/>
          <p:nvPr/>
        </p:nvSpPr>
        <p:spPr>
          <a:xfrm>
            <a:off x="6215074" y="3558228"/>
            <a:ext cx="2643206" cy="428628"/>
          </a:xfrm>
          <a:prstGeom prst="snip2SameRect">
            <a:avLst/>
          </a:prstGeom>
          <a:solidFill>
            <a:srgbClr val="8064A2"/>
          </a:solidFill>
          <a:ln w="25400" cap="flat" cmpd="sng" algn="ctr">
            <a:solidFill>
              <a:srgbClr val="8064A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EEECE1"/>
                </a:solidFill>
                <a:effectLst/>
                <a:uLnTx/>
                <a:uFillTx/>
                <a:latin typeface="Calibri"/>
                <a:ea typeface="+mn-ea"/>
                <a:cs typeface="+mn-cs"/>
              </a:rPr>
              <a:t>Q19/13</a:t>
            </a:r>
            <a:endParaRPr kumimoji="0" lang="fr-FR" sz="2400" b="1" i="0" u="none" strike="noStrike" kern="0" cap="none" spc="0" normalizeH="0" baseline="0" noProof="0" dirty="0" smtClean="0">
              <a:ln>
                <a:noFill/>
              </a:ln>
              <a:solidFill>
                <a:sysClr val="window" lastClr="FFFFFF"/>
              </a:solidFill>
              <a:effectLst/>
              <a:uLnTx/>
              <a:uFillTx/>
              <a:latin typeface="Calibri"/>
              <a:ea typeface="+mn-ea"/>
              <a:cs typeface="+mn-cs"/>
            </a:endParaRPr>
          </a:p>
        </p:txBody>
      </p:sp>
      <p:sp>
        <p:nvSpPr>
          <p:cNvPr id="46" name="Rectangle 45"/>
          <p:cNvSpPr/>
          <p:nvPr/>
        </p:nvSpPr>
        <p:spPr>
          <a:xfrm>
            <a:off x="428596" y="5214950"/>
            <a:ext cx="8429684" cy="707886"/>
          </a:xfrm>
          <a:prstGeom prst="rect">
            <a:avLst/>
          </a:prstGeom>
        </p:spPr>
        <p:txBody>
          <a:bodyPr wrap="square">
            <a:spAutoFit/>
          </a:bodyPr>
          <a:lstStyle/>
          <a:p>
            <a:pPr marL="342900" marR="0" lvl="0" indent="-342900" algn="just" defTabSz="914400" eaLnBrk="1" fontAlgn="auto" latinLnBrk="0" hangingPunct="1">
              <a:lnSpc>
                <a:spcPct val="100000"/>
              </a:lnSpc>
              <a:spcBef>
                <a:spcPts val="1200"/>
              </a:spcBef>
              <a:spcAft>
                <a:spcPts val="0"/>
              </a:spcAft>
              <a:buClrTx/>
              <a:buSzPct val="75000"/>
              <a:buFontTx/>
              <a:buBlip>
                <a:blip r:embed="rId3"/>
              </a:buBlip>
              <a:tabLst/>
              <a:defRPr/>
            </a:pPr>
            <a:r>
              <a:rPr kumimoji="0" lang="en-GB" sz="2000" b="1" i="1" u="none" strike="noStrike" kern="0" cap="none" spc="0" normalizeH="0" baseline="0" noProof="0" dirty="0" smtClean="0">
                <a:ln>
                  <a:noFill/>
                </a:ln>
                <a:solidFill>
                  <a:schemeClr val="tx2">
                    <a:lumMod val="60000"/>
                    <a:lumOff val="40000"/>
                  </a:schemeClr>
                </a:solidFill>
                <a:effectLst/>
                <a:uLnTx/>
                <a:uFillTx/>
                <a:latin typeface="+mn-lt"/>
              </a:rPr>
              <a:t>Common task: </a:t>
            </a:r>
            <a:r>
              <a:rPr kumimoji="0" lang="en-US" sz="2000" b="0" u="none" strike="noStrike" kern="0" cap="none" spc="0" normalizeH="0" baseline="0" noProof="0" dirty="0" smtClean="0">
                <a:ln>
                  <a:noFill/>
                </a:ln>
                <a:solidFill>
                  <a:schemeClr val="tx2">
                    <a:lumMod val="60000"/>
                    <a:lumOff val="40000"/>
                  </a:schemeClr>
                </a:solidFill>
                <a:effectLst/>
                <a:uLnTx/>
                <a:uFillTx/>
                <a:latin typeface="+mn-lt"/>
              </a:rPr>
              <a:t>Providing </a:t>
            </a:r>
            <a:r>
              <a:rPr kumimoji="0" lang="en-GB" sz="2000" b="0" u="none" strike="noStrike" kern="0" cap="none" spc="0" normalizeH="0" baseline="0" noProof="0" dirty="0" smtClean="0">
                <a:ln>
                  <a:noFill/>
                </a:ln>
                <a:solidFill>
                  <a:schemeClr val="tx2">
                    <a:lumMod val="60000"/>
                    <a:lumOff val="40000"/>
                  </a:schemeClr>
                </a:solidFill>
                <a:effectLst/>
                <a:uLnTx/>
                <a:uFillTx/>
                <a:latin typeface="+mn-lt"/>
              </a:rPr>
              <a:t>necessary collaboration with external SDOs, consortia and forums working on CC</a:t>
            </a:r>
            <a:endParaRPr kumimoji="0" lang="en-US" sz="2000" b="0" u="none" strike="noStrike" kern="0" cap="none" spc="0" normalizeH="0" baseline="0" noProof="0" dirty="0" smtClean="0">
              <a:ln>
                <a:noFill/>
              </a:ln>
              <a:solidFill>
                <a:schemeClr val="tx2">
                  <a:lumMod val="60000"/>
                  <a:lumOff val="40000"/>
                </a:schemeClr>
              </a:solidFill>
              <a:effectLst/>
              <a:uLnTx/>
              <a:uFillTx/>
              <a:latin typeface="+mn-lt"/>
            </a:endParaRPr>
          </a:p>
        </p:txBody>
      </p:sp>
      <p:pic>
        <p:nvPicPr>
          <p:cNvPr id="15" name="Picture 2"/>
          <p:cNvPicPr>
            <a:picLocks noChangeAspect="1" noChangeArrowheads="1"/>
          </p:cNvPicPr>
          <p:nvPr/>
        </p:nvPicPr>
        <p:blipFill>
          <a:blip r:embed="rId4"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val="42305797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r-FR" dirty="0" smtClean="0"/>
              <a:t>ITU-T </a:t>
            </a:r>
            <a:r>
              <a:rPr lang="en-GB" dirty="0" smtClean="0"/>
              <a:t>Work</a:t>
            </a:r>
            <a:r>
              <a:rPr lang="fr-FR" dirty="0" smtClean="0"/>
              <a:t> on CC </a:t>
            </a:r>
            <a:br>
              <a:rPr lang="fr-FR" dirty="0" smtClean="0"/>
            </a:br>
            <a:r>
              <a:rPr lang="en-GB" sz="3100" b="0" i="1" dirty="0" smtClean="0"/>
              <a:t> </a:t>
            </a:r>
            <a:r>
              <a:rPr lang="en-US" sz="3100" b="0" i="1" dirty="0" smtClean="0"/>
              <a:t>Joint Coordination Activity </a:t>
            </a:r>
            <a:br>
              <a:rPr lang="en-US" sz="3100" b="0" i="1" dirty="0" smtClean="0"/>
            </a:br>
            <a:r>
              <a:rPr lang="en-US" sz="3100" b="0" i="1" dirty="0" smtClean="0"/>
              <a:t>for Cloud Computing (JCA-Cloud)</a:t>
            </a:r>
            <a:endParaRPr lang="en-US" sz="3100"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26</a:t>
            </a:fld>
            <a:endParaRPr lang="en-US"/>
          </a:p>
        </p:txBody>
      </p:sp>
      <p:sp>
        <p:nvSpPr>
          <p:cNvPr id="10" name="Rectangle 2"/>
          <p:cNvSpPr txBox="1">
            <a:spLocks noChangeArrowheads="1"/>
          </p:cNvSpPr>
          <p:nvPr/>
        </p:nvSpPr>
        <p:spPr bwMode="auto">
          <a:xfrm>
            <a:off x="8639976" y="458236"/>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2</a:t>
            </a:r>
          </a:p>
        </p:txBody>
      </p:sp>
      <p:sp>
        <p:nvSpPr>
          <p:cNvPr id="12" name="Espace réservé du contenu 2"/>
          <p:cNvSpPr>
            <a:spLocks noGrp="1"/>
          </p:cNvSpPr>
          <p:nvPr>
            <p:ph idx="1"/>
          </p:nvPr>
        </p:nvSpPr>
        <p:spPr>
          <a:xfrm>
            <a:off x="500034" y="2117747"/>
            <a:ext cx="8286808" cy="4525963"/>
          </a:xfrm>
        </p:spPr>
        <p:txBody>
          <a:bodyPr/>
          <a:lstStyle/>
          <a:p>
            <a:pPr defTabSz="914400" eaLnBrk="0" fontAlgn="base" hangingPunct="0">
              <a:spcAft>
                <a:spcPct val="0"/>
              </a:spcAft>
              <a:buSzPct val="75000"/>
              <a:buBlip>
                <a:blip r:embed="rId3"/>
              </a:buBlip>
            </a:pPr>
            <a:r>
              <a:rPr lang="en-US" sz="2200" kern="0" dirty="0" smtClean="0"/>
              <a:t>Established after the TSAG agreement in </a:t>
            </a:r>
            <a:r>
              <a:rPr lang="en-US" sz="2200" b="1" kern="0" dirty="0" smtClean="0">
                <a:solidFill>
                  <a:srgbClr val="C00000"/>
                </a:solidFill>
              </a:rPr>
              <a:t>January 2012 </a:t>
            </a:r>
            <a:r>
              <a:rPr lang="en-US" sz="2200" kern="0" dirty="0" smtClean="0"/>
              <a:t>meeting </a:t>
            </a:r>
            <a:r>
              <a:rPr lang="en-US" sz="2200" b="1" kern="0" dirty="0" smtClean="0"/>
              <a:t>with SG13 as parent group</a:t>
            </a:r>
            <a:r>
              <a:rPr lang="en-US" sz="2200" kern="0" dirty="0" smtClean="0"/>
              <a:t> (Cf. </a:t>
            </a:r>
            <a:r>
              <a:rPr lang="en-US" sz="2200" kern="0" dirty="0" smtClean="0">
                <a:hlinkClick r:id="rId4"/>
              </a:rPr>
              <a:t>TSB Circular 261</a:t>
            </a:r>
            <a:r>
              <a:rPr lang="en-US" sz="2200" kern="0" dirty="0" smtClean="0"/>
              <a:t>)</a:t>
            </a:r>
          </a:p>
          <a:p>
            <a:pPr defTabSz="914400" eaLnBrk="0" fontAlgn="base" hangingPunct="0">
              <a:spcAft>
                <a:spcPct val="0"/>
              </a:spcAft>
              <a:buSzPct val="75000"/>
              <a:buBlip>
                <a:blip r:embed="rId3"/>
              </a:buBlip>
            </a:pPr>
            <a:r>
              <a:rPr lang="en-US" sz="2200" b="1" kern="0" dirty="0" smtClean="0">
                <a:solidFill>
                  <a:schemeClr val="tx2"/>
                </a:solidFill>
              </a:rPr>
              <a:t>Scope :</a:t>
            </a:r>
          </a:p>
          <a:p>
            <a:pPr lvl="1"/>
            <a:r>
              <a:rPr lang="en-US" sz="2000" b="1" dirty="0" smtClean="0"/>
              <a:t>coordination of the ITU-T cloud computing standardization work within ITU-T </a:t>
            </a:r>
          </a:p>
          <a:p>
            <a:pPr lvl="1">
              <a:buNone/>
            </a:pPr>
            <a:r>
              <a:rPr lang="en-US" sz="2000" dirty="0" smtClean="0"/>
              <a:t>	</a:t>
            </a:r>
            <a:r>
              <a:rPr lang="en-US" sz="1800" i="1" dirty="0" smtClean="0"/>
              <a:t>For example: SG2 on telecommunication management, SG5 on ICT and climate change, SG11 on protocols and interoperability, SG12 on QoS and SG17 on security</a:t>
            </a:r>
            <a:endParaRPr lang="en-US" sz="1600" i="1" dirty="0" smtClean="0"/>
          </a:p>
          <a:p>
            <a:pPr lvl="1">
              <a:buNone/>
            </a:pPr>
            <a:endParaRPr lang="en-US" sz="600" dirty="0" smtClean="0"/>
          </a:p>
          <a:p>
            <a:pPr lvl="1"/>
            <a:r>
              <a:rPr lang="en-US" sz="2000" b="1" dirty="0" smtClean="0"/>
              <a:t>coordination of the communication with standards development organizations and forums </a:t>
            </a:r>
            <a:r>
              <a:rPr lang="en-US" sz="2000" dirty="0" smtClean="0"/>
              <a:t>working on Cloud Computing protocols and standards</a:t>
            </a:r>
            <a:endParaRPr lang="fr-FR" dirty="0" smtClean="0"/>
          </a:p>
        </p:txBody>
      </p:sp>
      <p:pic>
        <p:nvPicPr>
          <p:cNvPr id="15" name="Picture 2" descr="http://www.trainsignal.com/blog/wp-content/uploads/2012/10/standard-cloud-computing.jpg"/>
          <p:cNvPicPr>
            <a:picLocks noChangeAspect="1" noChangeArrowheads="1"/>
          </p:cNvPicPr>
          <p:nvPr/>
        </p:nvPicPr>
        <p:blipFill>
          <a:blip r:embed="rId5" cstate="print"/>
          <a:srcRect/>
          <a:stretch>
            <a:fillRect/>
          </a:stretch>
        </p:blipFill>
        <p:spPr bwMode="auto">
          <a:xfrm>
            <a:off x="1785918" y="714356"/>
            <a:ext cx="1715380" cy="1200766"/>
          </a:xfrm>
          <a:prstGeom prst="rect">
            <a:avLst/>
          </a:prstGeom>
          <a:noFill/>
        </p:spPr>
      </p:pic>
      <p:pic>
        <p:nvPicPr>
          <p:cNvPr id="9" name="Picture 2"/>
          <p:cNvPicPr>
            <a:picLocks noChangeAspect="1" noChangeArrowheads="1"/>
          </p:cNvPicPr>
          <p:nvPr/>
        </p:nvPicPr>
        <p:blipFill>
          <a:blip r:embed="rId6"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val="42305797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r-FR" dirty="0" smtClean="0"/>
              <a:t>ITU-T </a:t>
            </a:r>
            <a:r>
              <a:rPr lang="en-GB" dirty="0" smtClean="0"/>
              <a:t>Work</a:t>
            </a:r>
            <a:r>
              <a:rPr lang="fr-FR" dirty="0" smtClean="0"/>
              <a:t> on CC </a:t>
            </a:r>
            <a:br>
              <a:rPr lang="fr-FR" dirty="0" smtClean="0"/>
            </a:br>
            <a:r>
              <a:rPr lang="en-US" sz="3100" b="0" i="1" dirty="0" smtClean="0"/>
              <a:t>Focus Group on Aviation Applications of Cloud </a:t>
            </a:r>
            <a:br>
              <a:rPr lang="en-US" sz="3100" b="0" i="1" dirty="0" smtClean="0"/>
            </a:br>
            <a:r>
              <a:rPr lang="en-US" sz="3100" b="0" i="1" dirty="0" smtClean="0"/>
              <a:t>Computing for Flight Data Monitoring (FG AC)</a:t>
            </a:r>
            <a:endParaRPr lang="en-US" sz="3100"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27</a:t>
            </a:fld>
            <a:endParaRPr lang="en-US"/>
          </a:p>
        </p:txBody>
      </p:sp>
      <p:sp>
        <p:nvSpPr>
          <p:cNvPr id="10" name="Rectangle 2"/>
          <p:cNvSpPr txBox="1">
            <a:spLocks noChangeArrowheads="1"/>
          </p:cNvSpPr>
          <p:nvPr/>
        </p:nvSpPr>
        <p:spPr bwMode="auto">
          <a:xfrm>
            <a:off x="8639976" y="458236"/>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3</a:t>
            </a:r>
          </a:p>
        </p:txBody>
      </p:sp>
      <p:sp>
        <p:nvSpPr>
          <p:cNvPr id="12" name="Espace réservé du contenu 2"/>
          <p:cNvSpPr>
            <a:spLocks noGrp="1"/>
          </p:cNvSpPr>
          <p:nvPr>
            <p:ph idx="1"/>
          </p:nvPr>
        </p:nvSpPr>
        <p:spPr>
          <a:xfrm>
            <a:off x="571472" y="2143116"/>
            <a:ext cx="8143932" cy="2214578"/>
          </a:xfrm>
        </p:spPr>
        <p:txBody>
          <a:bodyPr>
            <a:normAutofit/>
          </a:bodyPr>
          <a:lstStyle/>
          <a:p>
            <a:pPr defTabSz="914400" eaLnBrk="0" fontAlgn="base" hangingPunct="0">
              <a:spcAft>
                <a:spcPct val="0"/>
              </a:spcAft>
              <a:buSzPct val="75000"/>
              <a:buBlip>
                <a:blip r:embed="rId3"/>
              </a:buBlip>
            </a:pPr>
            <a:r>
              <a:rPr lang="en-US" sz="2000" kern="0" dirty="0" smtClean="0"/>
              <a:t>Established after the TSAG agreement in June 2014</a:t>
            </a:r>
          </a:p>
          <a:p>
            <a:pPr defTabSz="914400" eaLnBrk="0" fontAlgn="base" hangingPunct="0">
              <a:spcAft>
                <a:spcPct val="0"/>
              </a:spcAft>
              <a:buSzPct val="75000"/>
              <a:buBlip>
                <a:blip r:embed="rId3"/>
              </a:buBlip>
            </a:pPr>
            <a:endParaRPr lang="en-US" sz="900" kern="0" dirty="0" smtClean="0"/>
          </a:p>
          <a:p>
            <a:pPr defTabSz="914400" eaLnBrk="0" fontAlgn="base" hangingPunct="0">
              <a:spcAft>
                <a:spcPct val="0"/>
              </a:spcAft>
              <a:buSzPct val="75000"/>
              <a:buBlip>
                <a:blip r:embed="rId3"/>
              </a:buBlip>
            </a:pPr>
            <a:r>
              <a:rPr lang="en-US" sz="2000" kern="0" dirty="0" smtClean="0"/>
              <a:t>This FG should work in close collaboration with the International Civil Aviation Organization  and other international organizations, relevant ITU-T study groups, ISO/IEC JTC 1, ISO TC 20, key stakeholders (ICT solution providers, aircraft manufacturers, airlines)…</a:t>
            </a:r>
          </a:p>
          <a:p>
            <a:pPr algn="just">
              <a:buNone/>
            </a:pPr>
            <a:endParaRPr lang="en-US" sz="800" dirty="0" smtClean="0"/>
          </a:p>
        </p:txBody>
      </p:sp>
      <p:pic>
        <p:nvPicPr>
          <p:cNvPr id="15" name="Picture 2" descr="Résultat de recherche d'images pour &quot;Flight Data Monitoring&quot;"/>
          <p:cNvPicPr>
            <a:picLocks noChangeAspect="1" noChangeArrowheads="1"/>
          </p:cNvPicPr>
          <p:nvPr/>
        </p:nvPicPr>
        <p:blipFill>
          <a:blip r:embed="rId4"/>
          <a:srcRect/>
          <a:stretch>
            <a:fillRect/>
          </a:stretch>
        </p:blipFill>
        <p:spPr bwMode="auto">
          <a:xfrm>
            <a:off x="6286512" y="4071942"/>
            <a:ext cx="2528884" cy="1785950"/>
          </a:xfrm>
          <a:prstGeom prst="rect">
            <a:avLst/>
          </a:prstGeom>
          <a:noFill/>
        </p:spPr>
      </p:pic>
      <p:sp>
        <p:nvSpPr>
          <p:cNvPr id="16" name="Rectangle 15"/>
          <p:cNvSpPr/>
          <p:nvPr/>
        </p:nvSpPr>
        <p:spPr>
          <a:xfrm>
            <a:off x="585120" y="3986856"/>
            <a:ext cx="5429288" cy="2000548"/>
          </a:xfrm>
          <a:prstGeom prst="rect">
            <a:avLst/>
          </a:prstGeom>
        </p:spPr>
        <p:txBody>
          <a:bodyPr wrap="square">
            <a:spAutoFit/>
          </a:bodyPr>
          <a:lstStyle/>
          <a:p>
            <a:pPr marL="342900" lvl="0" indent="-342900" algn="just">
              <a:spcBef>
                <a:spcPts val="1200"/>
              </a:spcBef>
              <a:buSzPct val="75000"/>
              <a:buBlip>
                <a:blip r:embed="rId3"/>
              </a:buBlip>
            </a:pPr>
            <a:r>
              <a:rPr lang="en-US" sz="2000" b="1" i="1" kern="0" dirty="0" smtClean="0">
                <a:solidFill>
                  <a:srgbClr val="FFCC00">
                    <a:lumMod val="50000"/>
                  </a:srgbClr>
                </a:solidFill>
                <a:latin typeface="+mn-lt"/>
              </a:rPr>
              <a:t>Objective :</a:t>
            </a:r>
          </a:p>
          <a:p>
            <a:pPr marL="441325" lvl="1" indent="15875" algn="just">
              <a:spcBef>
                <a:spcPct val="20000"/>
              </a:spcBef>
              <a:buSzPct val="70000"/>
            </a:pPr>
            <a:r>
              <a:rPr lang="en-US" sz="2000" kern="0" dirty="0" smtClean="0">
                <a:solidFill>
                  <a:schemeClr val="tx2">
                    <a:lumMod val="60000"/>
                    <a:lumOff val="40000"/>
                  </a:schemeClr>
                </a:solidFill>
                <a:latin typeface="+mn-lt"/>
              </a:rPr>
              <a:t>Identify the requirements for telecommunication standards for an aviation cloud for real-time monitoring of flight data (protection and security, data ownership and access to flight data,…)</a:t>
            </a:r>
            <a:endParaRPr lang="fr-FR" sz="2800" kern="0" dirty="0" smtClean="0">
              <a:solidFill>
                <a:schemeClr val="tx2">
                  <a:lumMod val="60000"/>
                  <a:lumOff val="40000"/>
                </a:schemeClr>
              </a:solidFill>
              <a:latin typeface="+mn-lt"/>
            </a:endParaRPr>
          </a:p>
        </p:txBody>
      </p:sp>
      <p:pic>
        <p:nvPicPr>
          <p:cNvPr id="11" name="Picture 2"/>
          <p:cNvPicPr>
            <a:picLocks noChangeAspect="1" noChangeArrowheads="1"/>
          </p:cNvPicPr>
          <p:nvPr/>
        </p:nvPicPr>
        <p:blipFill>
          <a:blip r:embed="rId5"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val="42305797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r-FR" dirty="0" smtClean="0"/>
              <a:t>ITU-T </a:t>
            </a:r>
            <a:r>
              <a:rPr lang="en-GB" dirty="0" smtClean="0"/>
              <a:t>Work</a:t>
            </a:r>
            <a:r>
              <a:rPr lang="fr-FR" dirty="0" smtClean="0"/>
              <a:t> on CC </a:t>
            </a:r>
            <a:br>
              <a:rPr lang="fr-FR" dirty="0" smtClean="0"/>
            </a:br>
            <a:r>
              <a:rPr lang="fr-FR" sz="3100" b="0" i="1" dirty="0" smtClean="0"/>
              <a:t> </a:t>
            </a:r>
            <a:r>
              <a:rPr lang="en-US" sz="3100" b="0" i="1" dirty="0" smtClean="0"/>
              <a:t>Examples of Past Workshops</a:t>
            </a:r>
            <a:endParaRPr lang="en-US" sz="3100"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28</a:t>
            </a:fld>
            <a:endParaRPr lang="en-US"/>
          </a:p>
        </p:txBody>
      </p:sp>
      <p:sp>
        <p:nvSpPr>
          <p:cNvPr id="10" name="Rectangle 2"/>
          <p:cNvSpPr txBox="1">
            <a:spLocks noChangeArrowheads="1"/>
          </p:cNvSpPr>
          <p:nvPr/>
        </p:nvSpPr>
        <p:spPr bwMode="auto">
          <a:xfrm>
            <a:off x="8639976" y="458236"/>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4</a:t>
            </a:r>
          </a:p>
        </p:txBody>
      </p:sp>
      <p:sp>
        <p:nvSpPr>
          <p:cNvPr id="29" name="Espace réservé du contenu 2"/>
          <p:cNvSpPr>
            <a:spLocks noGrp="1"/>
          </p:cNvSpPr>
          <p:nvPr>
            <p:ph idx="1"/>
          </p:nvPr>
        </p:nvSpPr>
        <p:spPr>
          <a:xfrm>
            <a:off x="285720" y="2071678"/>
            <a:ext cx="8342448" cy="2286016"/>
          </a:xfrm>
          <a:prstGeom prst="rect">
            <a:avLst/>
          </a:prstGeom>
        </p:spPr>
        <p:txBody>
          <a:bodyPr>
            <a:noAutofit/>
          </a:bodyPr>
          <a:lstStyle/>
          <a:p>
            <a:pPr marL="173038" marR="0" indent="-173038" algn="just" defTabSz="914400" eaLnBrk="0" fontAlgn="base" latinLnBrk="0" hangingPunct="0">
              <a:lnSpc>
                <a:spcPct val="100000"/>
              </a:lnSpc>
              <a:spcBef>
                <a:spcPts val="1800"/>
              </a:spcBef>
              <a:spcAft>
                <a:spcPct val="0"/>
              </a:spcAft>
              <a:buClrTx/>
              <a:buSzPct val="75000"/>
              <a:buBlip>
                <a:blip r:embed="rId3"/>
              </a:buBlip>
              <a:tabLst/>
              <a:defRPr/>
            </a:pPr>
            <a:r>
              <a:rPr lang="en-US" altLang="en-US" sz="2000" kern="0" dirty="0" smtClean="0"/>
              <a:t>ITU Workshop on </a:t>
            </a:r>
            <a:r>
              <a:rPr lang="en-US" altLang="en-US" sz="2000" b="1" kern="0" dirty="0" smtClean="0"/>
              <a:t>"Cloud Computing Standards - Today and the Future”, </a:t>
            </a:r>
            <a:r>
              <a:rPr lang="en-US" altLang="en-US" sz="2000" kern="0" dirty="0" smtClean="0">
                <a:solidFill>
                  <a:schemeClr val="tx2"/>
                </a:solidFill>
              </a:rPr>
              <a:t>Geneva, Switzerland, 14 November 2014</a:t>
            </a:r>
          </a:p>
          <a:p>
            <a:pPr marL="173038" marR="0" indent="-173038" algn="just" defTabSz="914400" eaLnBrk="0" fontAlgn="base" latinLnBrk="0" hangingPunct="0">
              <a:lnSpc>
                <a:spcPct val="100000"/>
              </a:lnSpc>
              <a:spcBef>
                <a:spcPts val="1800"/>
              </a:spcBef>
              <a:spcAft>
                <a:spcPct val="0"/>
              </a:spcAft>
              <a:buClrTx/>
              <a:buSzPct val="75000"/>
              <a:buBlip>
                <a:blip r:embed="rId3"/>
              </a:buBlip>
              <a:tabLst/>
              <a:defRPr/>
            </a:pPr>
            <a:r>
              <a:rPr lang="en-US" altLang="ko-KR" sz="2000" kern="0" dirty="0" smtClean="0"/>
              <a:t>2nd SG13 Regional Workshop for Africa on </a:t>
            </a:r>
            <a:r>
              <a:rPr lang="en-US" altLang="ko-KR" sz="2000" b="1" kern="0" dirty="0" smtClean="0"/>
              <a:t>"Future Networks: Cloud Computing, Energy Saving, Security &amp; Virtualization”</a:t>
            </a:r>
            <a:r>
              <a:rPr lang="en-US" altLang="ko-KR" sz="2000" kern="0" dirty="0" smtClean="0"/>
              <a:t>, </a:t>
            </a:r>
            <a:r>
              <a:rPr lang="en-US" altLang="ko-KR" sz="2000" kern="0" dirty="0" smtClean="0">
                <a:solidFill>
                  <a:schemeClr val="tx2"/>
                </a:solidFill>
              </a:rPr>
              <a:t>Tunis, Tunisia, 28 April 2014 </a:t>
            </a:r>
          </a:p>
          <a:p>
            <a:pPr marL="173038" marR="0" indent="-173038" algn="just" defTabSz="914400" eaLnBrk="0" fontAlgn="base" latinLnBrk="0" hangingPunct="0">
              <a:lnSpc>
                <a:spcPct val="100000"/>
              </a:lnSpc>
              <a:spcBef>
                <a:spcPts val="1800"/>
              </a:spcBef>
              <a:spcAft>
                <a:spcPct val="0"/>
              </a:spcAft>
              <a:buClrTx/>
              <a:buSzPct val="75000"/>
              <a:buBlip>
                <a:blip r:embed="rId3"/>
              </a:buBlip>
              <a:tabLst/>
              <a:defRPr/>
            </a:pPr>
            <a:r>
              <a:rPr lang="en-US" altLang="ko-KR" sz="2000" kern="0" dirty="0" smtClean="0"/>
              <a:t>ITU Workshop on </a:t>
            </a:r>
            <a:r>
              <a:rPr lang="en-US" altLang="ko-KR" sz="2000" b="1" kern="0" dirty="0" smtClean="0"/>
              <a:t>“Standardization on IMT, M2M, </a:t>
            </a:r>
            <a:r>
              <a:rPr lang="en-US" altLang="ko-KR" sz="2000" b="1" kern="0" dirty="0" err="1" smtClean="0"/>
              <a:t>IoT</a:t>
            </a:r>
            <a:r>
              <a:rPr lang="en-US" altLang="ko-KR" sz="2000" b="1" kern="0" dirty="0" smtClean="0"/>
              <a:t>, Cloud Computing and SDN​”, </a:t>
            </a:r>
            <a:r>
              <a:rPr lang="en-US" altLang="ko-KR" sz="2000" kern="0" dirty="0" smtClean="0">
                <a:solidFill>
                  <a:schemeClr val="tx2"/>
                </a:solidFill>
              </a:rPr>
              <a:t>Algiers, Algeria, 8 September 2013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2000" b="0" i="0" u="none" strike="noStrike" kern="0" cap="none" spc="0" normalizeH="0" baseline="0" noProof="0" dirty="0" smtClean="0">
              <a:ln>
                <a:noFill/>
              </a:ln>
              <a:solidFill>
                <a:sysClr val="windowText" lastClr="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ysClr val="windowText" lastClr="000000"/>
              </a:solidFill>
              <a:effectLst/>
              <a:uLnTx/>
              <a:uFillTx/>
            </a:endParaRPr>
          </a:p>
        </p:txBody>
      </p:sp>
      <p:pic>
        <p:nvPicPr>
          <p:cNvPr id="30" name="Picture 2" descr="TT-ITU-Banniere"/>
          <p:cNvPicPr>
            <a:picLocks noChangeAspect="1" noChangeArrowheads="1"/>
          </p:cNvPicPr>
          <p:nvPr/>
        </p:nvPicPr>
        <p:blipFill>
          <a:blip r:embed="rId4"/>
          <a:srcRect/>
          <a:stretch>
            <a:fillRect/>
          </a:stretch>
        </p:blipFill>
        <p:spPr bwMode="auto">
          <a:xfrm>
            <a:off x="5868144" y="4435613"/>
            <a:ext cx="2232248" cy="1441660"/>
          </a:xfrm>
          <a:prstGeom prst="rect">
            <a:avLst/>
          </a:prstGeom>
          <a:noFill/>
        </p:spPr>
      </p:pic>
      <p:sp>
        <p:nvSpPr>
          <p:cNvPr id="31" name="Rectangle 30"/>
          <p:cNvSpPr/>
          <p:nvPr/>
        </p:nvSpPr>
        <p:spPr>
          <a:xfrm>
            <a:off x="302598" y="4933252"/>
            <a:ext cx="4572000" cy="707886"/>
          </a:xfrm>
          <a:prstGeom prst="rect">
            <a:avLst/>
          </a:prstGeom>
        </p:spPr>
        <p:txBody>
          <a:bodyPr>
            <a:spAutoFit/>
          </a:bodyPr>
          <a:lstStyle/>
          <a:p>
            <a:pPr marL="173038" lvl="0" indent="-173038" algn="just">
              <a:spcBef>
                <a:spcPts val="1800"/>
              </a:spcBef>
              <a:buSzPct val="75000"/>
              <a:buBlip>
                <a:blip r:embed="rId3"/>
              </a:buBlip>
            </a:pPr>
            <a:r>
              <a:rPr lang="en-US" altLang="en-US" sz="2000" kern="0" dirty="0" smtClean="0">
                <a:solidFill>
                  <a:schemeClr val="tx2">
                    <a:lumMod val="60000"/>
                    <a:lumOff val="40000"/>
                  </a:schemeClr>
                </a:solidFill>
                <a:latin typeface="+mn-lt"/>
              </a:rPr>
              <a:t>ITU Workshop on</a:t>
            </a:r>
            <a:r>
              <a:rPr lang="en-US" altLang="en-US" sz="2000" b="1" i="1" kern="0" dirty="0" smtClean="0">
                <a:solidFill>
                  <a:schemeClr val="tx2">
                    <a:lumMod val="60000"/>
                    <a:lumOff val="40000"/>
                  </a:schemeClr>
                </a:solidFill>
                <a:latin typeface="+mn-lt"/>
              </a:rPr>
              <a:t> Cloud Computing</a:t>
            </a:r>
            <a:r>
              <a:rPr lang="en-US" altLang="en-US" sz="2000" kern="0" dirty="0" smtClean="0">
                <a:solidFill>
                  <a:schemeClr val="tx2">
                    <a:lumMod val="60000"/>
                    <a:lumOff val="40000"/>
                  </a:schemeClr>
                </a:solidFill>
                <a:latin typeface="+mn-lt"/>
              </a:rPr>
              <a:t>, </a:t>
            </a:r>
            <a:r>
              <a:rPr lang="en-US" altLang="en-US" sz="2000" kern="0" dirty="0" smtClean="0">
                <a:solidFill>
                  <a:schemeClr val="tx2"/>
                </a:solidFill>
                <a:latin typeface="+mn-lt"/>
              </a:rPr>
              <a:t>Tunis, Tunisia, 18-19 June 2012</a:t>
            </a:r>
          </a:p>
        </p:txBody>
      </p:sp>
      <p:pic>
        <p:nvPicPr>
          <p:cNvPr id="11" name="Picture 2"/>
          <p:cNvPicPr>
            <a:picLocks noChangeAspect="1" noChangeArrowheads="1"/>
          </p:cNvPicPr>
          <p:nvPr/>
        </p:nvPicPr>
        <p:blipFill>
          <a:blip r:embed="rId5"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val="42305797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6" name="Espace réservé du numéro de diapositive 5"/>
          <p:cNvSpPr>
            <a:spLocks noGrp="1"/>
          </p:cNvSpPr>
          <p:nvPr>
            <p:ph type="sldNum" sz="quarter" idx="12"/>
          </p:nvPr>
        </p:nvSpPr>
        <p:spPr/>
        <p:txBody>
          <a:bodyPr/>
          <a:lstStyle/>
          <a:p>
            <a:fld id="{283C63E4-F9BE-C24A-B4FF-309EB18BA564}" type="slidenum">
              <a:rPr lang="en-US" smtClean="0"/>
              <a:pPr/>
              <a:t>29</a:t>
            </a:fld>
            <a:endParaRPr lang="en-US"/>
          </a:p>
        </p:txBody>
      </p:sp>
      <p:sp>
        <p:nvSpPr>
          <p:cNvPr id="5" name="AutoShape 78"/>
          <p:cNvSpPr>
            <a:spLocks noChangeArrowheads="1"/>
          </p:cNvSpPr>
          <p:nvPr/>
        </p:nvSpPr>
        <p:spPr bwMode="gray">
          <a:xfrm>
            <a:off x="3692949" y="3643314"/>
            <a:ext cx="4665265" cy="546372"/>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177800" indent="-177800" eaLnBrk="1" fontAlgn="auto" hangingPunct="1">
              <a:spcBef>
                <a:spcPts val="0"/>
              </a:spcBef>
              <a:spcAft>
                <a:spcPts val="0"/>
              </a:spcAft>
              <a:tabLst>
                <a:tab pos="273050" algn="l"/>
              </a:tabLst>
              <a:defRPr/>
            </a:pPr>
            <a:r>
              <a:rPr kumimoji="0" lang="fr-FR" sz="1800" b="1" i="0" u="none" strike="noStrike" kern="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3</a:t>
            </a:r>
            <a:r>
              <a:rPr kumimoji="0" lang="fr-FR" sz="1700" b="1" i="0" u="none" strike="noStrike" kern="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a:t>
            </a:r>
            <a:r>
              <a:rPr lang="en-US" sz="1700" b="1" kern="0" dirty="0" smtClean="0">
                <a:solidFill>
                  <a:schemeClr val="bg1">
                    <a:lumMod val="50000"/>
                  </a:schemeClr>
                </a:solidFill>
                <a:latin typeface="Arial" pitchFamily="34" charset="0"/>
                <a:cs typeface="Arial" pitchFamily="34" charset="0"/>
              </a:rPr>
              <a:t> </a:t>
            </a:r>
            <a:r>
              <a:rPr lang="fr-FR" sz="1700" b="1" kern="0" dirty="0" smtClean="0">
                <a:solidFill>
                  <a:schemeClr val="bg1">
                    <a:lumMod val="50000"/>
                  </a:schemeClr>
                </a:solidFill>
                <a:latin typeface="Arial" pitchFamily="34" charset="0"/>
                <a:cs typeface="Arial" pitchFamily="34" charset="0"/>
              </a:rPr>
              <a:t>Tunisie</a:t>
            </a:r>
            <a:r>
              <a:rPr lang="en-US" sz="1700" b="1" kern="0" dirty="0" smtClean="0">
                <a:solidFill>
                  <a:schemeClr val="bg1">
                    <a:lumMod val="50000"/>
                  </a:schemeClr>
                </a:solidFill>
                <a:latin typeface="Arial" pitchFamily="34" charset="0"/>
                <a:cs typeface="Arial" pitchFamily="34" charset="0"/>
              </a:rPr>
              <a:t> Telecom Experience</a:t>
            </a:r>
          </a:p>
          <a:p>
            <a:pPr marL="177800" indent="95250" eaLnBrk="1" fontAlgn="auto" hangingPunct="1">
              <a:spcBef>
                <a:spcPts val="0"/>
              </a:spcBef>
              <a:spcAft>
                <a:spcPts val="0"/>
              </a:spcAft>
              <a:tabLst>
                <a:tab pos="273050" algn="l"/>
              </a:tabLst>
              <a:defRPr/>
            </a:pPr>
            <a:r>
              <a:rPr lang="en-US" sz="1700" b="1" kern="0" dirty="0" smtClean="0">
                <a:solidFill>
                  <a:schemeClr val="bg1">
                    <a:lumMod val="50000"/>
                  </a:schemeClr>
                </a:solidFill>
                <a:latin typeface="Arial" pitchFamily="34" charset="0"/>
                <a:cs typeface="Arial" pitchFamily="34" charset="0"/>
              </a:rPr>
              <a:t>in Cloud Computing </a:t>
            </a:r>
          </a:p>
        </p:txBody>
      </p:sp>
      <p:sp>
        <p:nvSpPr>
          <p:cNvPr id="8" name="AutoShape 87"/>
          <p:cNvSpPr>
            <a:spLocks noChangeArrowheads="1"/>
          </p:cNvSpPr>
          <p:nvPr/>
        </p:nvSpPr>
        <p:spPr bwMode="gray">
          <a:xfrm>
            <a:off x="3604546" y="2643182"/>
            <a:ext cx="4896544" cy="590536"/>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355600" lvl="0" indent="-355600" fontAlgn="auto">
              <a:spcBef>
                <a:spcPts val="0"/>
              </a:spcBef>
              <a:spcAft>
                <a:spcPts val="0"/>
              </a:spcAft>
            </a:pPr>
            <a:r>
              <a:rPr kumimoji="0" lang="fr-FR" sz="1700" b="1" i="0" u="none" strike="noStrike" kern="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2</a:t>
            </a:r>
            <a:r>
              <a:rPr lang="fr-FR" sz="1700" b="1" kern="0" dirty="0" smtClean="0">
                <a:solidFill>
                  <a:schemeClr val="bg1">
                    <a:lumMod val="50000"/>
                  </a:schemeClr>
                </a:solidFill>
                <a:latin typeface="Arial" pitchFamily="34" charset="0"/>
              </a:rPr>
              <a:t>. </a:t>
            </a:r>
            <a:r>
              <a:rPr lang="en-US" sz="1700" b="1" kern="0" dirty="0" smtClean="0">
                <a:solidFill>
                  <a:schemeClr val="bg1">
                    <a:lumMod val="50000"/>
                  </a:schemeClr>
                </a:solidFill>
                <a:latin typeface="Arial" pitchFamily="34" charset="0"/>
              </a:rPr>
              <a:t>Importance of Cloud Computing </a:t>
            </a:r>
          </a:p>
          <a:p>
            <a:pPr marL="355600" lvl="0" indent="-82550" fontAlgn="auto">
              <a:spcBef>
                <a:spcPts val="0"/>
              </a:spcBef>
              <a:spcAft>
                <a:spcPts val="0"/>
              </a:spcAft>
            </a:pPr>
            <a:r>
              <a:rPr lang="en-US" sz="1700" b="1" kern="0" dirty="0" smtClean="0">
                <a:solidFill>
                  <a:schemeClr val="bg1">
                    <a:lumMod val="50000"/>
                  </a:schemeClr>
                </a:solidFill>
                <a:latin typeface="Arial" pitchFamily="34" charset="0"/>
              </a:rPr>
              <a:t>Standardization for African Countries</a:t>
            </a:r>
            <a:r>
              <a:rPr lang="fr-FR" sz="1700" b="1" kern="0" dirty="0" smtClean="0">
                <a:solidFill>
                  <a:schemeClr val="bg1">
                    <a:lumMod val="50000"/>
                  </a:schemeClr>
                </a:solidFill>
                <a:latin typeface="Arial" pitchFamily="34" charset="0"/>
              </a:rPr>
              <a:t> </a:t>
            </a:r>
            <a:endParaRPr lang="en-US" sz="1700" b="1" kern="0" dirty="0" smtClean="0">
              <a:solidFill>
                <a:schemeClr val="bg1">
                  <a:lumMod val="50000"/>
                </a:schemeClr>
              </a:solidFill>
              <a:latin typeface="Arial" pitchFamily="34" charset="0"/>
            </a:endParaRPr>
          </a:p>
        </p:txBody>
      </p:sp>
      <p:grpSp>
        <p:nvGrpSpPr>
          <p:cNvPr id="3" name="Group 88"/>
          <p:cNvGrpSpPr>
            <a:grpSpLocks/>
          </p:cNvGrpSpPr>
          <p:nvPr/>
        </p:nvGrpSpPr>
        <p:grpSpPr bwMode="auto">
          <a:xfrm>
            <a:off x="3074594" y="2719382"/>
            <a:ext cx="369069" cy="381000"/>
            <a:chOff x="2078" y="1680"/>
            <a:chExt cx="1615" cy="1615"/>
          </a:xfrm>
        </p:grpSpPr>
        <p:sp>
          <p:nvSpPr>
            <p:cNvPr id="10" name="Oval 8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1" name="Oval 9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2" name="Oval 91"/>
            <p:cNvSpPr>
              <a:spLocks noChangeArrowheads="1"/>
            </p:cNvSpPr>
            <p:nvPr/>
          </p:nvSpPr>
          <p:spPr bwMode="gray">
            <a:xfrm>
              <a:off x="2253" y="1855"/>
              <a:ext cx="1265"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13" name="Oval 92"/>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4" name="Oval 93"/>
            <p:cNvSpPr>
              <a:spLocks noChangeArrowheads="1"/>
            </p:cNvSpPr>
            <p:nvPr/>
          </p:nvSpPr>
          <p:spPr bwMode="gray">
            <a:xfrm>
              <a:off x="2334" y="1936"/>
              <a:ext cx="1097"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15" name="Oval 94"/>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grpSp>
      <p:grpSp>
        <p:nvGrpSpPr>
          <p:cNvPr id="4" name="Group 102"/>
          <p:cNvGrpSpPr>
            <a:grpSpLocks/>
          </p:cNvGrpSpPr>
          <p:nvPr/>
        </p:nvGrpSpPr>
        <p:grpSpPr bwMode="auto">
          <a:xfrm>
            <a:off x="3071802" y="3736456"/>
            <a:ext cx="369069" cy="381000"/>
            <a:chOff x="2078" y="1680"/>
            <a:chExt cx="1615" cy="1615"/>
          </a:xfrm>
        </p:grpSpPr>
        <p:sp>
          <p:nvSpPr>
            <p:cNvPr id="17" name="Oval 10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8" name="Oval 10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9" name="Oval 105"/>
            <p:cNvSpPr>
              <a:spLocks noChangeArrowheads="1"/>
            </p:cNvSpPr>
            <p:nvPr/>
          </p:nvSpPr>
          <p:spPr bwMode="gray">
            <a:xfrm>
              <a:off x="2253" y="1855"/>
              <a:ext cx="1265"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20" name="Oval 106"/>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21" name="Oval 107"/>
            <p:cNvSpPr>
              <a:spLocks noChangeArrowheads="1"/>
            </p:cNvSpPr>
            <p:nvPr/>
          </p:nvSpPr>
          <p:spPr bwMode="gray">
            <a:xfrm>
              <a:off x="2334" y="1936"/>
              <a:ext cx="1097"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22" name="Oval 108"/>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grpSp>
      <p:grpSp>
        <p:nvGrpSpPr>
          <p:cNvPr id="7" name="Group 109"/>
          <p:cNvGrpSpPr>
            <a:grpSpLocks/>
          </p:cNvGrpSpPr>
          <p:nvPr/>
        </p:nvGrpSpPr>
        <p:grpSpPr bwMode="auto">
          <a:xfrm>
            <a:off x="2786050" y="4705340"/>
            <a:ext cx="369069" cy="381000"/>
            <a:chOff x="2078" y="1680"/>
            <a:chExt cx="1615" cy="1615"/>
          </a:xfrm>
        </p:grpSpPr>
        <p:sp>
          <p:nvSpPr>
            <p:cNvPr id="24" name="Oval 11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25" name="Oval 11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26" name="Oval 112"/>
            <p:cNvSpPr>
              <a:spLocks noChangeArrowheads="1"/>
            </p:cNvSpPr>
            <p:nvPr/>
          </p:nvSpPr>
          <p:spPr bwMode="gray">
            <a:xfrm>
              <a:off x="2253" y="1855"/>
              <a:ext cx="1265"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27" name="Oval 113"/>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28" name="Oval 114"/>
            <p:cNvSpPr>
              <a:spLocks noChangeArrowheads="1"/>
            </p:cNvSpPr>
            <p:nvPr/>
          </p:nvSpPr>
          <p:spPr bwMode="gray">
            <a:xfrm>
              <a:off x="2334" y="1936"/>
              <a:ext cx="1097"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29" name="Oval 115"/>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grpSp>
      <p:sp>
        <p:nvSpPr>
          <p:cNvPr id="30" name="AutoShape 87"/>
          <p:cNvSpPr>
            <a:spLocks noChangeArrowheads="1"/>
          </p:cNvSpPr>
          <p:nvPr/>
        </p:nvSpPr>
        <p:spPr bwMode="gray">
          <a:xfrm>
            <a:off x="3269435" y="1638312"/>
            <a:ext cx="4731589" cy="576242"/>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355600" lvl="0" indent="-355600" fontAlgn="auto">
              <a:spcBef>
                <a:spcPts val="0"/>
              </a:spcBef>
              <a:spcAft>
                <a:spcPts val="0"/>
              </a:spcAft>
              <a:buAutoNum type="arabicPeriod"/>
            </a:pPr>
            <a:r>
              <a:rPr lang="en-US" sz="1700" b="1" kern="0" dirty="0" smtClean="0">
                <a:solidFill>
                  <a:schemeClr val="tx1">
                    <a:lumMod val="50000"/>
                    <a:lumOff val="50000"/>
                  </a:schemeClr>
                </a:solidFill>
                <a:latin typeface="Arial" pitchFamily="34" charset="0"/>
              </a:rPr>
              <a:t>Cloud Computing &amp; its opportunities</a:t>
            </a:r>
          </a:p>
          <a:p>
            <a:pPr marL="355600" lvl="0" indent="-355600" fontAlgn="auto">
              <a:spcBef>
                <a:spcPts val="0"/>
              </a:spcBef>
              <a:spcAft>
                <a:spcPts val="0"/>
              </a:spcAft>
            </a:pPr>
            <a:r>
              <a:rPr lang="en-US" sz="1700" b="1" kern="0" dirty="0" smtClean="0">
                <a:solidFill>
                  <a:schemeClr val="tx1">
                    <a:lumMod val="50000"/>
                    <a:lumOff val="50000"/>
                  </a:schemeClr>
                </a:solidFill>
                <a:latin typeface="Arial" pitchFamily="34" charset="0"/>
              </a:rPr>
              <a:t>	 for African Countries </a:t>
            </a:r>
          </a:p>
        </p:txBody>
      </p:sp>
      <p:grpSp>
        <p:nvGrpSpPr>
          <p:cNvPr id="9" name="Group 116"/>
          <p:cNvGrpSpPr>
            <a:grpSpLocks/>
          </p:cNvGrpSpPr>
          <p:nvPr/>
        </p:nvGrpSpPr>
        <p:grpSpPr bwMode="auto">
          <a:xfrm>
            <a:off x="2764635" y="1714512"/>
            <a:ext cx="344464" cy="381000"/>
            <a:chOff x="2078" y="1680"/>
            <a:chExt cx="1615" cy="1615"/>
          </a:xfrm>
        </p:grpSpPr>
        <p:sp>
          <p:nvSpPr>
            <p:cNvPr id="32" name="Oval 11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33" name="Oval 11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34" name="Oval 119"/>
            <p:cNvSpPr>
              <a:spLocks noChangeArrowheads="1"/>
            </p:cNvSpPr>
            <p:nvPr/>
          </p:nvSpPr>
          <p:spPr bwMode="gray">
            <a:xfrm>
              <a:off x="2251" y="1855"/>
              <a:ext cx="1262"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35" name="Oval 120"/>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36" name="Oval 121"/>
            <p:cNvSpPr>
              <a:spLocks noChangeArrowheads="1"/>
            </p:cNvSpPr>
            <p:nvPr/>
          </p:nvSpPr>
          <p:spPr bwMode="gray">
            <a:xfrm>
              <a:off x="2338" y="1936"/>
              <a:ext cx="1096"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37" name="Oval 122"/>
            <p:cNvSpPr>
              <a:spLocks noChangeArrowheads="1"/>
            </p:cNvSpPr>
            <p:nvPr/>
          </p:nvSpPr>
          <p:spPr bwMode="gray">
            <a:xfrm>
              <a:off x="2337" y="1939"/>
              <a:ext cx="1096" cy="1098"/>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38" name="Ellipse 37"/>
          <p:cNvSpPr/>
          <p:nvPr/>
        </p:nvSpPr>
        <p:spPr>
          <a:xfrm>
            <a:off x="357158" y="1571612"/>
            <a:ext cx="2592288" cy="3714776"/>
          </a:xfrm>
          <a:prstGeom prst="ellipse">
            <a:avLst/>
          </a:prstGeom>
          <a:gradFill flip="none" rotWithShape="1">
            <a:gsLst>
              <a:gs pos="0">
                <a:srgbClr val="4BACC6">
                  <a:lumMod val="20000"/>
                  <a:lumOff val="80000"/>
                  <a:shade val="30000"/>
                  <a:satMod val="115000"/>
                </a:srgbClr>
              </a:gs>
              <a:gs pos="50000">
                <a:srgbClr val="4BACC6">
                  <a:lumMod val="20000"/>
                  <a:lumOff val="80000"/>
                  <a:shade val="67500"/>
                  <a:satMod val="115000"/>
                </a:srgbClr>
              </a:gs>
              <a:gs pos="100000">
                <a:srgbClr val="4BACC6">
                  <a:lumMod val="20000"/>
                  <a:lumOff val="80000"/>
                  <a:shade val="100000"/>
                  <a:satMod val="115000"/>
                </a:srgbClr>
              </a:gs>
            </a:gsLst>
            <a:lin ang="10800000" scaled="1"/>
            <a:tileRect/>
          </a:gradFill>
          <a:ln w="25400" cap="flat" cmpd="sng" algn="ctr">
            <a:noFill/>
            <a:prstDash val="solid"/>
          </a:ln>
          <a:effectLst/>
          <a:scene3d>
            <a:camera prst="orthographicFront"/>
            <a:lightRig rig="threePt" dir="t"/>
          </a:scene3d>
          <a:sp3d>
            <a:bevelT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ZoneTexte 38"/>
          <p:cNvSpPr txBox="1"/>
          <p:nvPr/>
        </p:nvSpPr>
        <p:spPr>
          <a:xfrm>
            <a:off x="714348" y="2925545"/>
            <a:ext cx="1944216" cy="646331"/>
          </a:xfrm>
          <a:prstGeom prst="rect">
            <a:avLst/>
          </a:prstGeom>
          <a:noFill/>
        </p:spPr>
        <p:txBody>
          <a:bodyPr wrap="square" rtlCol="0">
            <a:spAutoFit/>
          </a:bodyPr>
          <a:lstStyle/>
          <a:p>
            <a:r>
              <a:rPr lang="fr-FR" sz="3600" b="1" dirty="0" smtClean="0">
                <a:solidFill>
                  <a:schemeClr val="tx1">
                    <a:lumMod val="50000"/>
                  </a:schemeClr>
                </a:solidFill>
                <a:latin typeface="Arial" pitchFamily="34" charset="0"/>
              </a:rPr>
              <a:t>Agenda</a:t>
            </a:r>
            <a:endParaRPr lang="fr-FR" sz="3600" b="1" dirty="0">
              <a:solidFill>
                <a:schemeClr val="tx1">
                  <a:lumMod val="50000"/>
                </a:schemeClr>
              </a:solidFill>
              <a:latin typeface="Arial" pitchFamily="34" charset="0"/>
            </a:endParaRPr>
          </a:p>
        </p:txBody>
      </p:sp>
      <p:sp>
        <p:nvSpPr>
          <p:cNvPr id="40" name="AutoShape 78"/>
          <p:cNvSpPr>
            <a:spLocks noChangeArrowheads="1"/>
          </p:cNvSpPr>
          <p:nvPr/>
        </p:nvSpPr>
        <p:spPr bwMode="gray">
          <a:xfrm>
            <a:off x="3420180" y="4611426"/>
            <a:ext cx="4665265" cy="532086"/>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514350" indent="-514350" eaLnBrk="1" fontAlgn="auto" hangingPunct="1">
              <a:lnSpc>
                <a:spcPct val="150000"/>
              </a:lnSpc>
              <a:spcBef>
                <a:spcPts val="0"/>
              </a:spcBef>
              <a:spcAft>
                <a:spcPts val="0"/>
              </a:spcAft>
              <a:defRPr/>
            </a:pPr>
            <a:r>
              <a:rPr kumimoji="0" lang="fr-FR" sz="1800" b="1" i="0" u="none" strike="noStrike" kern="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4. </a:t>
            </a:r>
            <a:r>
              <a:rPr lang="fr-FR" sz="1800" b="1" kern="0" dirty="0" smtClean="0">
                <a:solidFill>
                  <a:schemeClr val="bg1">
                    <a:lumMod val="50000"/>
                  </a:schemeClr>
                </a:solidFill>
                <a:latin typeface="Arial" pitchFamily="34" charset="0"/>
                <a:cs typeface="Arial" pitchFamily="34" charset="0"/>
              </a:rPr>
              <a:t>Conclusion &amp; </a:t>
            </a:r>
            <a:r>
              <a:rPr lang="en-GB" sz="1800" b="1" kern="0" dirty="0" smtClean="0">
                <a:solidFill>
                  <a:schemeClr val="bg1">
                    <a:lumMod val="50000"/>
                  </a:schemeClr>
                </a:solidFill>
                <a:latin typeface="Arial" pitchFamily="34" charset="0"/>
                <a:cs typeface="Arial" pitchFamily="34" charset="0"/>
              </a:rPr>
              <a:t>Recommendations</a:t>
            </a:r>
            <a:endParaRPr kumimoji="0" lang="en-GB" sz="1800" b="1" i="0" u="none" strike="noStrike" kern="0" cap="none" spc="0" normalizeH="0" baseline="0" dirty="0" smtClean="0">
              <a:ln>
                <a:noFill/>
              </a:ln>
              <a:solidFill>
                <a:schemeClr val="bg1">
                  <a:lumMod val="50000"/>
                </a:schemeClr>
              </a:solidFill>
              <a:effectLst/>
              <a:uLnTx/>
              <a:uFillTx/>
              <a:latin typeface="Arial" pitchFamily="34" charset="0"/>
              <a:ea typeface="+mn-ea"/>
              <a:cs typeface="Arial" pitchFamily="34" charset="0"/>
            </a:endParaRPr>
          </a:p>
        </p:txBody>
      </p:sp>
      <p:pic>
        <p:nvPicPr>
          <p:cNvPr id="49" name="Picture 2"/>
          <p:cNvPicPr>
            <a:picLocks noChangeAspect="1" noChangeArrowheads="1"/>
          </p:cNvPicPr>
          <p:nvPr/>
        </p:nvPicPr>
        <p:blipFill>
          <a:blip r:embed="rId3"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val="1414143445"/>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6" name="Espace réservé du numéro de diapositive 5"/>
          <p:cNvSpPr>
            <a:spLocks noGrp="1"/>
          </p:cNvSpPr>
          <p:nvPr>
            <p:ph type="sldNum" sz="quarter" idx="12"/>
          </p:nvPr>
        </p:nvSpPr>
        <p:spPr/>
        <p:txBody>
          <a:bodyPr/>
          <a:lstStyle/>
          <a:p>
            <a:fld id="{283C63E4-F9BE-C24A-B4FF-309EB18BA564}" type="slidenum">
              <a:rPr lang="en-US" smtClean="0"/>
              <a:pPr/>
              <a:t>3</a:t>
            </a:fld>
            <a:endParaRPr lang="en-US"/>
          </a:p>
        </p:txBody>
      </p:sp>
      <p:sp>
        <p:nvSpPr>
          <p:cNvPr id="5" name="AutoShape 78"/>
          <p:cNvSpPr>
            <a:spLocks noChangeArrowheads="1"/>
          </p:cNvSpPr>
          <p:nvPr/>
        </p:nvSpPr>
        <p:spPr bwMode="gray">
          <a:xfrm>
            <a:off x="3692949" y="3643314"/>
            <a:ext cx="4665265" cy="546372"/>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177800" indent="-177800" eaLnBrk="1" fontAlgn="auto" hangingPunct="1">
              <a:spcBef>
                <a:spcPts val="0"/>
              </a:spcBef>
              <a:spcAft>
                <a:spcPts val="0"/>
              </a:spcAft>
              <a:tabLst>
                <a:tab pos="273050" algn="l"/>
              </a:tabLst>
              <a:defRPr/>
            </a:pPr>
            <a:r>
              <a:rPr kumimoji="0" lang="fr-FR" sz="1800" b="1" i="0" u="none" strike="noStrike" kern="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3</a:t>
            </a:r>
            <a:r>
              <a:rPr kumimoji="0" lang="fr-FR" sz="1700" b="1" i="0" u="none" strike="noStrike" kern="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a:t>
            </a:r>
            <a:r>
              <a:rPr lang="en-US" sz="1700" b="1" kern="0" dirty="0" smtClean="0">
                <a:solidFill>
                  <a:schemeClr val="bg1">
                    <a:lumMod val="50000"/>
                  </a:schemeClr>
                </a:solidFill>
                <a:latin typeface="Arial" pitchFamily="34" charset="0"/>
                <a:cs typeface="Arial" pitchFamily="34" charset="0"/>
              </a:rPr>
              <a:t> </a:t>
            </a:r>
            <a:r>
              <a:rPr lang="fr-FR" sz="1700" b="1" kern="0" dirty="0" smtClean="0">
                <a:solidFill>
                  <a:schemeClr val="bg1">
                    <a:lumMod val="50000"/>
                  </a:schemeClr>
                </a:solidFill>
                <a:latin typeface="Arial" pitchFamily="34" charset="0"/>
                <a:cs typeface="Arial" pitchFamily="34" charset="0"/>
              </a:rPr>
              <a:t>Tunisie</a:t>
            </a:r>
            <a:r>
              <a:rPr lang="en-US" sz="1700" b="1" kern="0" dirty="0" smtClean="0">
                <a:solidFill>
                  <a:schemeClr val="bg1">
                    <a:lumMod val="50000"/>
                  </a:schemeClr>
                </a:solidFill>
                <a:latin typeface="Arial" pitchFamily="34" charset="0"/>
                <a:cs typeface="Arial" pitchFamily="34" charset="0"/>
              </a:rPr>
              <a:t> Telecom Experience</a:t>
            </a:r>
          </a:p>
          <a:p>
            <a:pPr marL="177800" indent="95250" eaLnBrk="1" fontAlgn="auto" hangingPunct="1">
              <a:spcBef>
                <a:spcPts val="0"/>
              </a:spcBef>
              <a:spcAft>
                <a:spcPts val="0"/>
              </a:spcAft>
              <a:tabLst>
                <a:tab pos="273050" algn="l"/>
              </a:tabLst>
              <a:defRPr/>
            </a:pPr>
            <a:r>
              <a:rPr lang="en-US" sz="1700" b="1" kern="0" dirty="0" smtClean="0">
                <a:solidFill>
                  <a:schemeClr val="bg1">
                    <a:lumMod val="50000"/>
                  </a:schemeClr>
                </a:solidFill>
                <a:latin typeface="Arial" pitchFamily="34" charset="0"/>
                <a:cs typeface="Arial" pitchFamily="34" charset="0"/>
              </a:rPr>
              <a:t>in Cloud Computing </a:t>
            </a:r>
          </a:p>
        </p:txBody>
      </p:sp>
      <p:sp>
        <p:nvSpPr>
          <p:cNvPr id="8" name="AutoShape 87"/>
          <p:cNvSpPr>
            <a:spLocks noChangeArrowheads="1"/>
          </p:cNvSpPr>
          <p:nvPr/>
        </p:nvSpPr>
        <p:spPr bwMode="gray">
          <a:xfrm>
            <a:off x="3604546" y="2643182"/>
            <a:ext cx="4896544" cy="590536"/>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355600" lvl="0" indent="-355600" fontAlgn="auto">
              <a:spcBef>
                <a:spcPts val="0"/>
              </a:spcBef>
              <a:spcAft>
                <a:spcPts val="0"/>
              </a:spcAft>
            </a:pPr>
            <a:r>
              <a:rPr kumimoji="0" lang="fr-FR" sz="1700" b="1" i="0" u="none" strike="noStrike" kern="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2</a:t>
            </a:r>
            <a:r>
              <a:rPr lang="fr-FR" sz="1700" b="1" kern="0" dirty="0" smtClean="0">
                <a:solidFill>
                  <a:schemeClr val="bg1">
                    <a:lumMod val="50000"/>
                  </a:schemeClr>
                </a:solidFill>
                <a:latin typeface="Arial" pitchFamily="34" charset="0"/>
              </a:rPr>
              <a:t>. </a:t>
            </a:r>
            <a:r>
              <a:rPr lang="en-US" sz="1700" b="1" kern="0" dirty="0" smtClean="0">
                <a:solidFill>
                  <a:schemeClr val="bg1">
                    <a:lumMod val="50000"/>
                  </a:schemeClr>
                </a:solidFill>
                <a:latin typeface="Arial" pitchFamily="34" charset="0"/>
              </a:rPr>
              <a:t>Importance of Cloud Computing </a:t>
            </a:r>
          </a:p>
          <a:p>
            <a:pPr marL="355600" lvl="0" indent="-82550" fontAlgn="auto">
              <a:spcBef>
                <a:spcPts val="0"/>
              </a:spcBef>
              <a:spcAft>
                <a:spcPts val="0"/>
              </a:spcAft>
            </a:pPr>
            <a:r>
              <a:rPr lang="en-US" sz="1700" b="1" kern="0" dirty="0" smtClean="0">
                <a:solidFill>
                  <a:schemeClr val="bg1">
                    <a:lumMod val="50000"/>
                  </a:schemeClr>
                </a:solidFill>
                <a:latin typeface="Arial" pitchFamily="34" charset="0"/>
              </a:rPr>
              <a:t>Standardization for African Countries</a:t>
            </a:r>
            <a:r>
              <a:rPr lang="fr-FR" sz="1700" b="1" kern="0" dirty="0" smtClean="0">
                <a:solidFill>
                  <a:schemeClr val="bg1">
                    <a:lumMod val="50000"/>
                  </a:schemeClr>
                </a:solidFill>
                <a:latin typeface="Arial" pitchFamily="34" charset="0"/>
              </a:rPr>
              <a:t> </a:t>
            </a:r>
            <a:endParaRPr lang="en-US" sz="1700" b="1" kern="0" dirty="0" smtClean="0">
              <a:solidFill>
                <a:schemeClr val="bg1">
                  <a:lumMod val="50000"/>
                </a:schemeClr>
              </a:solidFill>
              <a:latin typeface="Arial" pitchFamily="34" charset="0"/>
            </a:endParaRPr>
          </a:p>
        </p:txBody>
      </p:sp>
      <p:grpSp>
        <p:nvGrpSpPr>
          <p:cNvPr id="3" name="Group 88"/>
          <p:cNvGrpSpPr>
            <a:grpSpLocks/>
          </p:cNvGrpSpPr>
          <p:nvPr/>
        </p:nvGrpSpPr>
        <p:grpSpPr bwMode="auto">
          <a:xfrm>
            <a:off x="3074594" y="2719382"/>
            <a:ext cx="369069" cy="381000"/>
            <a:chOff x="2078" y="1680"/>
            <a:chExt cx="1615" cy="1615"/>
          </a:xfrm>
        </p:grpSpPr>
        <p:sp>
          <p:nvSpPr>
            <p:cNvPr id="10" name="Oval 8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1" name="Oval 9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2" name="Oval 91"/>
            <p:cNvSpPr>
              <a:spLocks noChangeArrowheads="1"/>
            </p:cNvSpPr>
            <p:nvPr/>
          </p:nvSpPr>
          <p:spPr bwMode="gray">
            <a:xfrm>
              <a:off x="2253" y="1855"/>
              <a:ext cx="1265"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13" name="Oval 92"/>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4" name="Oval 93"/>
            <p:cNvSpPr>
              <a:spLocks noChangeArrowheads="1"/>
            </p:cNvSpPr>
            <p:nvPr/>
          </p:nvSpPr>
          <p:spPr bwMode="gray">
            <a:xfrm>
              <a:off x="2334" y="1936"/>
              <a:ext cx="1097"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15" name="Oval 94"/>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grpSp>
      <p:grpSp>
        <p:nvGrpSpPr>
          <p:cNvPr id="4" name="Group 102"/>
          <p:cNvGrpSpPr>
            <a:grpSpLocks/>
          </p:cNvGrpSpPr>
          <p:nvPr/>
        </p:nvGrpSpPr>
        <p:grpSpPr bwMode="auto">
          <a:xfrm>
            <a:off x="3071802" y="3736456"/>
            <a:ext cx="369069" cy="381000"/>
            <a:chOff x="2078" y="1680"/>
            <a:chExt cx="1615" cy="1615"/>
          </a:xfrm>
        </p:grpSpPr>
        <p:sp>
          <p:nvSpPr>
            <p:cNvPr id="17" name="Oval 10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8" name="Oval 10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9" name="Oval 105"/>
            <p:cNvSpPr>
              <a:spLocks noChangeArrowheads="1"/>
            </p:cNvSpPr>
            <p:nvPr/>
          </p:nvSpPr>
          <p:spPr bwMode="gray">
            <a:xfrm>
              <a:off x="2253" y="1855"/>
              <a:ext cx="1265"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20" name="Oval 106"/>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21" name="Oval 107"/>
            <p:cNvSpPr>
              <a:spLocks noChangeArrowheads="1"/>
            </p:cNvSpPr>
            <p:nvPr/>
          </p:nvSpPr>
          <p:spPr bwMode="gray">
            <a:xfrm>
              <a:off x="2334" y="1936"/>
              <a:ext cx="1097"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22" name="Oval 108"/>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grpSp>
      <p:grpSp>
        <p:nvGrpSpPr>
          <p:cNvPr id="7" name="Group 109"/>
          <p:cNvGrpSpPr>
            <a:grpSpLocks/>
          </p:cNvGrpSpPr>
          <p:nvPr/>
        </p:nvGrpSpPr>
        <p:grpSpPr bwMode="auto">
          <a:xfrm>
            <a:off x="2786050" y="4705340"/>
            <a:ext cx="369069" cy="381000"/>
            <a:chOff x="2078" y="1680"/>
            <a:chExt cx="1615" cy="1615"/>
          </a:xfrm>
        </p:grpSpPr>
        <p:sp>
          <p:nvSpPr>
            <p:cNvPr id="24" name="Oval 11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25" name="Oval 11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26" name="Oval 112"/>
            <p:cNvSpPr>
              <a:spLocks noChangeArrowheads="1"/>
            </p:cNvSpPr>
            <p:nvPr/>
          </p:nvSpPr>
          <p:spPr bwMode="gray">
            <a:xfrm>
              <a:off x="2253" y="1855"/>
              <a:ext cx="1265"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27" name="Oval 113"/>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28" name="Oval 114"/>
            <p:cNvSpPr>
              <a:spLocks noChangeArrowheads="1"/>
            </p:cNvSpPr>
            <p:nvPr/>
          </p:nvSpPr>
          <p:spPr bwMode="gray">
            <a:xfrm>
              <a:off x="2334" y="1936"/>
              <a:ext cx="1097"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29" name="Oval 115"/>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grpSp>
      <p:sp>
        <p:nvSpPr>
          <p:cNvPr id="30" name="AutoShape 87"/>
          <p:cNvSpPr>
            <a:spLocks noChangeArrowheads="1"/>
          </p:cNvSpPr>
          <p:nvPr/>
        </p:nvSpPr>
        <p:spPr bwMode="gray">
          <a:xfrm>
            <a:off x="3269435" y="1638312"/>
            <a:ext cx="4731589" cy="576242"/>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355600" lvl="0" indent="-355600" fontAlgn="auto">
              <a:spcBef>
                <a:spcPts val="0"/>
              </a:spcBef>
              <a:spcAft>
                <a:spcPts val="0"/>
              </a:spcAft>
              <a:buAutoNum type="arabicPeriod"/>
            </a:pPr>
            <a:r>
              <a:rPr lang="en-US" sz="1700" b="1" kern="0" dirty="0" smtClean="0">
                <a:solidFill>
                  <a:srgbClr val="C00000"/>
                </a:solidFill>
                <a:latin typeface="Arial" pitchFamily="34" charset="0"/>
              </a:rPr>
              <a:t>Cloud Computing &amp; its opportunities</a:t>
            </a:r>
          </a:p>
          <a:p>
            <a:pPr marL="355600" lvl="0" indent="-355600" fontAlgn="auto">
              <a:spcBef>
                <a:spcPts val="0"/>
              </a:spcBef>
              <a:spcAft>
                <a:spcPts val="0"/>
              </a:spcAft>
            </a:pPr>
            <a:r>
              <a:rPr lang="en-US" sz="1700" b="1" kern="0" dirty="0" smtClean="0">
                <a:solidFill>
                  <a:srgbClr val="C00000"/>
                </a:solidFill>
                <a:latin typeface="Arial" pitchFamily="34" charset="0"/>
              </a:rPr>
              <a:t>	 for African Countries </a:t>
            </a:r>
          </a:p>
        </p:txBody>
      </p:sp>
      <p:grpSp>
        <p:nvGrpSpPr>
          <p:cNvPr id="9" name="Group 116"/>
          <p:cNvGrpSpPr>
            <a:grpSpLocks/>
          </p:cNvGrpSpPr>
          <p:nvPr/>
        </p:nvGrpSpPr>
        <p:grpSpPr bwMode="auto">
          <a:xfrm>
            <a:off x="2764635" y="1714512"/>
            <a:ext cx="344464" cy="381000"/>
            <a:chOff x="2078" y="1680"/>
            <a:chExt cx="1615" cy="1615"/>
          </a:xfrm>
        </p:grpSpPr>
        <p:sp>
          <p:nvSpPr>
            <p:cNvPr id="32" name="Oval 11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33" name="Oval 11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34" name="Oval 119"/>
            <p:cNvSpPr>
              <a:spLocks noChangeArrowheads="1"/>
            </p:cNvSpPr>
            <p:nvPr/>
          </p:nvSpPr>
          <p:spPr bwMode="gray">
            <a:xfrm>
              <a:off x="2251" y="1855"/>
              <a:ext cx="1262"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35" name="Oval 120"/>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36" name="Oval 121"/>
            <p:cNvSpPr>
              <a:spLocks noChangeArrowheads="1"/>
            </p:cNvSpPr>
            <p:nvPr/>
          </p:nvSpPr>
          <p:spPr bwMode="gray">
            <a:xfrm>
              <a:off x="2338" y="1936"/>
              <a:ext cx="1096"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37" name="Oval 122"/>
            <p:cNvSpPr>
              <a:spLocks noChangeArrowheads="1"/>
            </p:cNvSpPr>
            <p:nvPr/>
          </p:nvSpPr>
          <p:spPr bwMode="gray">
            <a:xfrm>
              <a:off x="2337" y="1939"/>
              <a:ext cx="1096" cy="1098"/>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38" name="Ellipse 37"/>
          <p:cNvSpPr/>
          <p:nvPr/>
        </p:nvSpPr>
        <p:spPr>
          <a:xfrm>
            <a:off x="357158" y="1571612"/>
            <a:ext cx="2592288" cy="3714776"/>
          </a:xfrm>
          <a:prstGeom prst="ellipse">
            <a:avLst/>
          </a:prstGeom>
          <a:gradFill flip="none" rotWithShape="1">
            <a:gsLst>
              <a:gs pos="0">
                <a:srgbClr val="4BACC6">
                  <a:lumMod val="20000"/>
                  <a:lumOff val="80000"/>
                  <a:shade val="30000"/>
                  <a:satMod val="115000"/>
                </a:srgbClr>
              </a:gs>
              <a:gs pos="50000">
                <a:srgbClr val="4BACC6">
                  <a:lumMod val="20000"/>
                  <a:lumOff val="80000"/>
                  <a:shade val="67500"/>
                  <a:satMod val="115000"/>
                </a:srgbClr>
              </a:gs>
              <a:gs pos="100000">
                <a:srgbClr val="4BACC6">
                  <a:lumMod val="20000"/>
                  <a:lumOff val="80000"/>
                  <a:shade val="100000"/>
                  <a:satMod val="115000"/>
                </a:srgbClr>
              </a:gs>
            </a:gsLst>
            <a:lin ang="10800000" scaled="1"/>
            <a:tileRect/>
          </a:gradFill>
          <a:ln w="25400" cap="flat" cmpd="sng" algn="ctr">
            <a:noFill/>
            <a:prstDash val="solid"/>
          </a:ln>
          <a:effectLst/>
          <a:scene3d>
            <a:camera prst="orthographicFront"/>
            <a:lightRig rig="threePt" dir="t"/>
          </a:scene3d>
          <a:sp3d>
            <a:bevelT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ZoneTexte 38"/>
          <p:cNvSpPr txBox="1"/>
          <p:nvPr/>
        </p:nvSpPr>
        <p:spPr>
          <a:xfrm>
            <a:off x="714348" y="2925545"/>
            <a:ext cx="1944216" cy="646331"/>
          </a:xfrm>
          <a:prstGeom prst="rect">
            <a:avLst/>
          </a:prstGeom>
          <a:noFill/>
        </p:spPr>
        <p:txBody>
          <a:bodyPr wrap="square" rtlCol="0">
            <a:spAutoFit/>
          </a:bodyPr>
          <a:lstStyle/>
          <a:p>
            <a:r>
              <a:rPr lang="fr-FR" sz="3600" b="1" dirty="0" smtClean="0">
                <a:solidFill>
                  <a:schemeClr val="tx1">
                    <a:lumMod val="50000"/>
                  </a:schemeClr>
                </a:solidFill>
                <a:latin typeface="Arial" pitchFamily="34" charset="0"/>
              </a:rPr>
              <a:t>Agenda</a:t>
            </a:r>
            <a:endParaRPr lang="fr-FR" sz="3600" b="1" dirty="0">
              <a:solidFill>
                <a:schemeClr val="tx1">
                  <a:lumMod val="50000"/>
                </a:schemeClr>
              </a:solidFill>
              <a:latin typeface="Arial" pitchFamily="34" charset="0"/>
            </a:endParaRPr>
          </a:p>
        </p:txBody>
      </p:sp>
      <p:sp>
        <p:nvSpPr>
          <p:cNvPr id="40" name="AutoShape 78"/>
          <p:cNvSpPr>
            <a:spLocks noChangeArrowheads="1"/>
          </p:cNvSpPr>
          <p:nvPr/>
        </p:nvSpPr>
        <p:spPr bwMode="gray">
          <a:xfrm>
            <a:off x="3420180" y="4611426"/>
            <a:ext cx="4665265" cy="532086"/>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514350" indent="-514350" eaLnBrk="1" fontAlgn="auto" hangingPunct="1">
              <a:lnSpc>
                <a:spcPct val="150000"/>
              </a:lnSpc>
              <a:spcBef>
                <a:spcPts val="0"/>
              </a:spcBef>
              <a:spcAft>
                <a:spcPts val="0"/>
              </a:spcAft>
              <a:defRPr/>
            </a:pPr>
            <a:r>
              <a:rPr kumimoji="0" lang="fr-FR" sz="1800" b="1" i="0" u="none" strike="noStrike" kern="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4. </a:t>
            </a:r>
            <a:r>
              <a:rPr lang="fr-FR" sz="1800" b="1" kern="0" dirty="0" smtClean="0">
                <a:solidFill>
                  <a:schemeClr val="bg1">
                    <a:lumMod val="50000"/>
                  </a:schemeClr>
                </a:solidFill>
                <a:latin typeface="Arial" pitchFamily="34" charset="0"/>
                <a:cs typeface="Arial" pitchFamily="34" charset="0"/>
              </a:rPr>
              <a:t>Conclusion &amp; </a:t>
            </a:r>
            <a:r>
              <a:rPr lang="en-GB" sz="1800" b="1" kern="0" dirty="0" smtClean="0">
                <a:solidFill>
                  <a:schemeClr val="bg1">
                    <a:lumMod val="50000"/>
                  </a:schemeClr>
                </a:solidFill>
                <a:latin typeface="Arial" pitchFamily="34" charset="0"/>
                <a:cs typeface="Arial" pitchFamily="34" charset="0"/>
              </a:rPr>
              <a:t>Recommendations</a:t>
            </a:r>
            <a:endParaRPr kumimoji="0" lang="en-GB" sz="1800" b="1" i="0" u="none" strike="noStrike" kern="0" cap="none" spc="0" normalizeH="0" baseline="0" dirty="0" smtClean="0">
              <a:ln>
                <a:noFill/>
              </a:ln>
              <a:solidFill>
                <a:schemeClr val="bg1">
                  <a:lumMod val="50000"/>
                </a:schemeClr>
              </a:solidFill>
              <a:effectLst/>
              <a:uLnTx/>
              <a:uFillTx/>
              <a:latin typeface="Arial" pitchFamily="34" charset="0"/>
              <a:ea typeface="+mn-ea"/>
              <a:cs typeface="Arial" pitchFamily="34" charset="0"/>
            </a:endParaRPr>
          </a:p>
        </p:txBody>
      </p:sp>
      <p:pic>
        <p:nvPicPr>
          <p:cNvPr id="49" name="Picture 2"/>
          <p:cNvPicPr>
            <a:picLocks noChangeAspect="1" noChangeArrowheads="1"/>
          </p:cNvPicPr>
          <p:nvPr/>
        </p:nvPicPr>
        <p:blipFill>
          <a:blip r:embed="rId3"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val="1414143445"/>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6" name="Espace réservé du numéro de diapositive 5"/>
          <p:cNvSpPr>
            <a:spLocks noGrp="1"/>
          </p:cNvSpPr>
          <p:nvPr>
            <p:ph type="sldNum" sz="quarter" idx="12"/>
          </p:nvPr>
        </p:nvSpPr>
        <p:spPr/>
        <p:txBody>
          <a:bodyPr/>
          <a:lstStyle/>
          <a:p>
            <a:fld id="{283C63E4-F9BE-C24A-B4FF-309EB18BA564}" type="slidenum">
              <a:rPr lang="en-US" smtClean="0"/>
              <a:pPr/>
              <a:t>30</a:t>
            </a:fld>
            <a:endParaRPr lang="en-US"/>
          </a:p>
        </p:txBody>
      </p:sp>
      <p:sp>
        <p:nvSpPr>
          <p:cNvPr id="5" name="AutoShape 78"/>
          <p:cNvSpPr>
            <a:spLocks noChangeArrowheads="1"/>
          </p:cNvSpPr>
          <p:nvPr/>
        </p:nvSpPr>
        <p:spPr bwMode="gray">
          <a:xfrm>
            <a:off x="3692949" y="3643314"/>
            <a:ext cx="4665265" cy="546372"/>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177800" indent="-177800" eaLnBrk="1" fontAlgn="auto" hangingPunct="1">
              <a:spcBef>
                <a:spcPts val="0"/>
              </a:spcBef>
              <a:spcAft>
                <a:spcPts val="0"/>
              </a:spcAft>
              <a:tabLst>
                <a:tab pos="273050" algn="l"/>
              </a:tabLst>
              <a:defRPr/>
            </a:pPr>
            <a:r>
              <a:rPr kumimoji="0" lang="fr-FR" sz="1800" b="1" i="0" u="none" strike="noStrike" kern="0" cap="none" spc="0" normalizeH="0" baseline="0" noProof="0" dirty="0" smtClean="0">
                <a:ln>
                  <a:noFill/>
                </a:ln>
                <a:solidFill>
                  <a:srgbClr val="C00000"/>
                </a:solidFill>
                <a:effectLst/>
                <a:uLnTx/>
                <a:uFillTx/>
                <a:latin typeface="Arial" pitchFamily="34" charset="0"/>
                <a:ea typeface="+mn-ea"/>
                <a:cs typeface="Arial" pitchFamily="34" charset="0"/>
              </a:rPr>
              <a:t>3</a:t>
            </a:r>
            <a:r>
              <a:rPr kumimoji="0" lang="fr-FR" sz="1700" b="1" i="0" u="none" strike="noStrike" kern="0" cap="none" spc="0" normalizeH="0" baseline="0" noProof="0" dirty="0" smtClean="0">
                <a:ln>
                  <a:noFill/>
                </a:ln>
                <a:solidFill>
                  <a:srgbClr val="C00000"/>
                </a:solidFill>
                <a:effectLst/>
                <a:uLnTx/>
                <a:uFillTx/>
                <a:latin typeface="Arial" pitchFamily="34" charset="0"/>
                <a:ea typeface="+mn-ea"/>
                <a:cs typeface="Arial" pitchFamily="34" charset="0"/>
              </a:rPr>
              <a:t>.</a:t>
            </a:r>
            <a:r>
              <a:rPr lang="en-US" sz="1700" b="1" kern="0" dirty="0" smtClean="0">
                <a:solidFill>
                  <a:srgbClr val="C00000"/>
                </a:solidFill>
                <a:latin typeface="Arial" pitchFamily="34" charset="0"/>
                <a:cs typeface="Arial" pitchFamily="34" charset="0"/>
              </a:rPr>
              <a:t> </a:t>
            </a:r>
            <a:r>
              <a:rPr lang="fr-FR" sz="1700" b="1" kern="0" dirty="0" smtClean="0">
                <a:solidFill>
                  <a:srgbClr val="C00000"/>
                </a:solidFill>
                <a:latin typeface="Arial" pitchFamily="34" charset="0"/>
                <a:cs typeface="Arial" pitchFamily="34" charset="0"/>
              </a:rPr>
              <a:t>Tunisie</a:t>
            </a:r>
            <a:r>
              <a:rPr lang="en-US" sz="1700" b="1" kern="0" dirty="0" smtClean="0">
                <a:solidFill>
                  <a:srgbClr val="C00000"/>
                </a:solidFill>
                <a:latin typeface="Arial" pitchFamily="34" charset="0"/>
                <a:cs typeface="Arial" pitchFamily="34" charset="0"/>
              </a:rPr>
              <a:t> Telecom Experience</a:t>
            </a:r>
          </a:p>
          <a:p>
            <a:pPr marL="177800" indent="95250" eaLnBrk="1" fontAlgn="auto" hangingPunct="1">
              <a:spcBef>
                <a:spcPts val="0"/>
              </a:spcBef>
              <a:spcAft>
                <a:spcPts val="0"/>
              </a:spcAft>
              <a:tabLst>
                <a:tab pos="273050" algn="l"/>
              </a:tabLst>
              <a:defRPr/>
            </a:pPr>
            <a:r>
              <a:rPr lang="en-US" sz="1700" b="1" kern="0" dirty="0" smtClean="0">
                <a:solidFill>
                  <a:srgbClr val="C00000"/>
                </a:solidFill>
                <a:latin typeface="Arial" pitchFamily="34" charset="0"/>
                <a:cs typeface="Arial" pitchFamily="34" charset="0"/>
              </a:rPr>
              <a:t>in Cloud Computing </a:t>
            </a:r>
          </a:p>
        </p:txBody>
      </p:sp>
      <p:sp>
        <p:nvSpPr>
          <p:cNvPr id="8" name="AutoShape 87"/>
          <p:cNvSpPr>
            <a:spLocks noChangeArrowheads="1"/>
          </p:cNvSpPr>
          <p:nvPr/>
        </p:nvSpPr>
        <p:spPr bwMode="gray">
          <a:xfrm>
            <a:off x="3604546" y="2643182"/>
            <a:ext cx="4896544" cy="590536"/>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355600" lvl="0" indent="-355600" fontAlgn="auto">
              <a:spcBef>
                <a:spcPts val="0"/>
              </a:spcBef>
              <a:spcAft>
                <a:spcPts val="0"/>
              </a:spcAft>
            </a:pPr>
            <a:r>
              <a:rPr kumimoji="0" lang="fr-FR" sz="1700" b="1" i="0" u="none" strike="noStrike" kern="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2</a:t>
            </a:r>
            <a:r>
              <a:rPr lang="fr-FR" sz="1700" b="1" kern="0" dirty="0" smtClean="0">
                <a:solidFill>
                  <a:schemeClr val="bg1">
                    <a:lumMod val="50000"/>
                  </a:schemeClr>
                </a:solidFill>
                <a:latin typeface="Arial" pitchFamily="34" charset="0"/>
              </a:rPr>
              <a:t>. </a:t>
            </a:r>
            <a:r>
              <a:rPr lang="en-US" sz="1700" b="1" kern="0" dirty="0" smtClean="0">
                <a:solidFill>
                  <a:schemeClr val="bg1">
                    <a:lumMod val="50000"/>
                  </a:schemeClr>
                </a:solidFill>
                <a:latin typeface="Arial" pitchFamily="34" charset="0"/>
              </a:rPr>
              <a:t>Importance of Cloud Computing </a:t>
            </a:r>
          </a:p>
          <a:p>
            <a:pPr marL="355600" lvl="0" indent="-82550" fontAlgn="auto">
              <a:spcBef>
                <a:spcPts val="0"/>
              </a:spcBef>
              <a:spcAft>
                <a:spcPts val="0"/>
              </a:spcAft>
            </a:pPr>
            <a:r>
              <a:rPr lang="en-US" sz="1700" b="1" kern="0" dirty="0" smtClean="0">
                <a:solidFill>
                  <a:schemeClr val="bg1">
                    <a:lumMod val="50000"/>
                  </a:schemeClr>
                </a:solidFill>
                <a:latin typeface="Arial" pitchFamily="34" charset="0"/>
              </a:rPr>
              <a:t>Standardization for African Countries</a:t>
            </a:r>
            <a:r>
              <a:rPr lang="fr-FR" sz="1700" b="1" kern="0" dirty="0" smtClean="0">
                <a:solidFill>
                  <a:schemeClr val="bg1">
                    <a:lumMod val="50000"/>
                  </a:schemeClr>
                </a:solidFill>
                <a:latin typeface="Arial" pitchFamily="34" charset="0"/>
              </a:rPr>
              <a:t> </a:t>
            </a:r>
            <a:endParaRPr lang="en-US" sz="1700" b="1" kern="0" dirty="0" smtClean="0">
              <a:solidFill>
                <a:schemeClr val="bg1">
                  <a:lumMod val="50000"/>
                </a:schemeClr>
              </a:solidFill>
              <a:latin typeface="Arial" pitchFamily="34" charset="0"/>
            </a:endParaRPr>
          </a:p>
        </p:txBody>
      </p:sp>
      <p:grpSp>
        <p:nvGrpSpPr>
          <p:cNvPr id="3" name="Group 88"/>
          <p:cNvGrpSpPr>
            <a:grpSpLocks/>
          </p:cNvGrpSpPr>
          <p:nvPr/>
        </p:nvGrpSpPr>
        <p:grpSpPr bwMode="auto">
          <a:xfrm>
            <a:off x="3074594" y="2719382"/>
            <a:ext cx="369069" cy="381000"/>
            <a:chOff x="2078" y="1680"/>
            <a:chExt cx="1615" cy="1615"/>
          </a:xfrm>
        </p:grpSpPr>
        <p:sp>
          <p:nvSpPr>
            <p:cNvPr id="10" name="Oval 8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1" name="Oval 9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2" name="Oval 91"/>
            <p:cNvSpPr>
              <a:spLocks noChangeArrowheads="1"/>
            </p:cNvSpPr>
            <p:nvPr/>
          </p:nvSpPr>
          <p:spPr bwMode="gray">
            <a:xfrm>
              <a:off x="2253" y="1855"/>
              <a:ext cx="1265"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13" name="Oval 92"/>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4" name="Oval 93"/>
            <p:cNvSpPr>
              <a:spLocks noChangeArrowheads="1"/>
            </p:cNvSpPr>
            <p:nvPr/>
          </p:nvSpPr>
          <p:spPr bwMode="gray">
            <a:xfrm>
              <a:off x="2334" y="1936"/>
              <a:ext cx="1097"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15" name="Oval 94"/>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grpSp>
      <p:grpSp>
        <p:nvGrpSpPr>
          <p:cNvPr id="4" name="Group 102"/>
          <p:cNvGrpSpPr>
            <a:grpSpLocks/>
          </p:cNvGrpSpPr>
          <p:nvPr/>
        </p:nvGrpSpPr>
        <p:grpSpPr bwMode="auto">
          <a:xfrm>
            <a:off x="3071802" y="3736456"/>
            <a:ext cx="369069" cy="381000"/>
            <a:chOff x="2078" y="1680"/>
            <a:chExt cx="1615" cy="1615"/>
          </a:xfrm>
        </p:grpSpPr>
        <p:sp>
          <p:nvSpPr>
            <p:cNvPr id="17" name="Oval 10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8" name="Oval 10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9" name="Oval 105"/>
            <p:cNvSpPr>
              <a:spLocks noChangeArrowheads="1"/>
            </p:cNvSpPr>
            <p:nvPr/>
          </p:nvSpPr>
          <p:spPr bwMode="gray">
            <a:xfrm>
              <a:off x="2253" y="1855"/>
              <a:ext cx="1265"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20" name="Oval 106"/>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21" name="Oval 107"/>
            <p:cNvSpPr>
              <a:spLocks noChangeArrowheads="1"/>
            </p:cNvSpPr>
            <p:nvPr/>
          </p:nvSpPr>
          <p:spPr bwMode="gray">
            <a:xfrm>
              <a:off x="2334" y="1936"/>
              <a:ext cx="1097"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22" name="Oval 108"/>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grpSp>
      <p:grpSp>
        <p:nvGrpSpPr>
          <p:cNvPr id="7" name="Group 109"/>
          <p:cNvGrpSpPr>
            <a:grpSpLocks/>
          </p:cNvGrpSpPr>
          <p:nvPr/>
        </p:nvGrpSpPr>
        <p:grpSpPr bwMode="auto">
          <a:xfrm>
            <a:off x="2786050" y="4705340"/>
            <a:ext cx="369069" cy="381000"/>
            <a:chOff x="2078" y="1680"/>
            <a:chExt cx="1615" cy="1615"/>
          </a:xfrm>
        </p:grpSpPr>
        <p:sp>
          <p:nvSpPr>
            <p:cNvPr id="24" name="Oval 11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25" name="Oval 11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26" name="Oval 112"/>
            <p:cNvSpPr>
              <a:spLocks noChangeArrowheads="1"/>
            </p:cNvSpPr>
            <p:nvPr/>
          </p:nvSpPr>
          <p:spPr bwMode="gray">
            <a:xfrm>
              <a:off x="2253" y="1855"/>
              <a:ext cx="1265"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27" name="Oval 113"/>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28" name="Oval 114"/>
            <p:cNvSpPr>
              <a:spLocks noChangeArrowheads="1"/>
            </p:cNvSpPr>
            <p:nvPr/>
          </p:nvSpPr>
          <p:spPr bwMode="gray">
            <a:xfrm>
              <a:off x="2334" y="1936"/>
              <a:ext cx="1097"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29" name="Oval 115"/>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grpSp>
      <p:sp>
        <p:nvSpPr>
          <p:cNvPr id="30" name="AutoShape 87"/>
          <p:cNvSpPr>
            <a:spLocks noChangeArrowheads="1"/>
          </p:cNvSpPr>
          <p:nvPr/>
        </p:nvSpPr>
        <p:spPr bwMode="gray">
          <a:xfrm>
            <a:off x="3269435" y="1638312"/>
            <a:ext cx="4731589" cy="576242"/>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355600" lvl="0" indent="-355600" fontAlgn="auto">
              <a:spcBef>
                <a:spcPts val="0"/>
              </a:spcBef>
              <a:spcAft>
                <a:spcPts val="0"/>
              </a:spcAft>
              <a:buAutoNum type="arabicPeriod"/>
            </a:pPr>
            <a:r>
              <a:rPr lang="en-US" sz="1700" b="1" kern="0" dirty="0" smtClean="0">
                <a:solidFill>
                  <a:schemeClr val="tx1">
                    <a:lumMod val="50000"/>
                    <a:lumOff val="50000"/>
                  </a:schemeClr>
                </a:solidFill>
                <a:latin typeface="Arial" pitchFamily="34" charset="0"/>
              </a:rPr>
              <a:t>Cloud Computing &amp; its opportunities</a:t>
            </a:r>
          </a:p>
          <a:p>
            <a:pPr marL="355600" lvl="0" indent="-355600" fontAlgn="auto">
              <a:spcBef>
                <a:spcPts val="0"/>
              </a:spcBef>
              <a:spcAft>
                <a:spcPts val="0"/>
              </a:spcAft>
            </a:pPr>
            <a:r>
              <a:rPr lang="en-US" sz="1700" b="1" kern="0" dirty="0" smtClean="0">
                <a:solidFill>
                  <a:schemeClr val="tx1">
                    <a:lumMod val="50000"/>
                    <a:lumOff val="50000"/>
                  </a:schemeClr>
                </a:solidFill>
                <a:latin typeface="Arial" pitchFamily="34" charset="0"/>
              </a:rPr>
              <a:t>	 for African Countries </a:t>
            </a:r>
          </a:p>
        </p:txBody>
      </p:sp>
      <p:grpSp>
        <p:nvGrpSpPr>
          <p:cNvPr id="9" name="Group 116"/>
          <p:cNvGrpSpPr>
            <a:grpSpLocks/>
          </p:cNvGrpSpPr>
          <p:nvPr/>
        </p:nvGrpSpPr>
        <p:grpSpPr bwMode="auto">
          <a:xfrm>
            <a:off x="2764635" y="1714512"/>
            <a:ext cx="344464" cy="381000"/>
            <a:chOff x="2078" y="1680"/>
            <a:chExt cx="1615" cy="1615"/>
          </a:xfrm>
        </p:grpSpPr>
        <p:sp>
          <p:nvSpPr>
            <p:cNvPr id="32" name="Oval 11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33" name="Oval 11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34" name="Oval 119"/>
            <p:cNvSpPr>
              <a:spLocks noChangeArrowheads="1"/>
            </p:cNvSpPr>
            <p:nvPr/>
          </p:nvSpPr>
          <p:spPr bwMode="gray">
            <a:xfrm>
              <a:off x="2251" y="1855"/>
              <a:ext cx="1262"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35" name="Oval 120"/>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36" name="Oval 121"/>
            <p:cNvSpPr>
              <a:spLocks noChangeArrowheads="1"/>
            </p:cNvSpPr>
            <p:nvPr/>
          </p:nvSpPr>
          <p:spPr bwMode="gray">
            <a:xfrm>
              <a:off x="2338" y="1936"/>
              <a:ext cx="1096"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37" name="Oval 122"/>
            <p:cNvSpPr>
              <a:spLocks noChangeArrowheads="1"/>
            </p:cNvSpPr>
            <p:nvPr/>
          </p:nvSpPr>
          <p:spPr bwMode="gray">
            <a:xfrm>
              <a:off x="2337" y="1939"/>
              <a:ext cx="1096" cy="1098"/>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38" name="Ellipse 37"/>
          <p:cNvSpPr/>
          <p:nvPr/>
        </p:nvSpPr>
        <p:spPr>
          <a:xfrm>
            <a:off x="357158" y="1571612"/>
            <a:ext cx="2592288" cy="3714776"/>
          </a:xfrm>
          <a:prstGeom prst="ellipse">
            <a:avLst/>
          </a:prstGeom>
          <a:gradFill flip="none" rotWithShape="1">
            <a:gsLst>
              <a:gs pos="0">
                <a:srgbClr val="4BACC6">
                  <a:lumMod val="20000"/>
                  <a:lumOff val="80000"/>
                  <a:shade val="30000"/>
                  <a:satMod val="115000"/>
                </a:srgbClr>
              </a:gs>
              <a:gs pos="50000">
                <a:srgbClr val="4BACC6">
                  <a:lumMod val="20000"/>
                  <a:lumOff val="80000"/>
                  <a:shade val="67500"/>
                  <a:satMod val="115000"/>
                </a:srgbClr>
              </a:gs>
              <a:gs pos="100000">
                <a:srgbClr val="4BACC6">
                  <a:lumMod val="20000"/>
                  <a:lumOff val="80000"/>
                  <a:shade val="100000"/>
                  <a:satMod val="115000"/>
                </a:srgbClr>
              </a:gs>
            </a:gsLst>
            <a:lin ang="10800000" scaled="1"/>
            <a:tileRect/>
          </a:gradFill>
          <a:ln w="25400" cap="flat" cmpd="sng" algn="ctr">
            <a:noFill/>
            <a:prstDash val="solid"/>
          </a:ln>
          <a:effectLst/>
          <a:scene3d>
            <a:camera prst="orthographicFront"/>
            <a:lightRig rig="threePt" dir="t"/>
          </a:scene3d>
          <a:sp3d>
            <a:bevelT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ZoneTexte 38"/>
          <p:cNvSpPr txBox="1"/>
          <p:nvPr/>
        </p:nvSpPr>
        <p:spPr>
          <a:xfrm>
            <a:off x="714348" y="2925545"/>
            <a:ext cx="1944216" cy="646331"/>
          </a:xfrm>
          <a:prstGeom prst="rect">
            <a:avLst/>
          </a:prstGeom>
          <a:noFill/>
        </p:spPr>
        <p:txBody>
          <a:bodyPr wrap="square" rtlCol="0">
            <a:spAutoFit/>
          </a:bodyPr>
          <a:lstStyle/>
          <a:p>
            <a:r>
              <a:rPr lang="fr-FR" sz="3600" b="1" dirty="0" smtClean="0">
                <a:solidFill>
                  <a:schemeClr val="tx1">
                    <a:lumMod val="50000"/>
                  </a:schemeClr>
                </a:solidFill>
                <a:latin typeface="Arial" pitchFamily="34" charset="0"/>
              </a:rPr>
              <a:t>Agenda</a:t>
            </a:r>
            <a:endParaRPr lang="fr-FR" sz="3600" b="1" dirty="0">
              <a:solidFill>
                <a:schemeClr val="tx1">
                  <a:lumMod val="50000"/>
                </a:schemeClr>
              </a:solidFill>
              <a:latin typeface="Arial" pitchFamily="34" charset="0"/>
            </a:endParaRPr>
          </a:p>
        </p:txBody>
      </p:sp>
      <p:sp>
        <p:nvSpPr>
          <p:cNvPr id="40" name="AutoShape 78"/>
          <p:cNvSpPr>
            <a:spLocks noChangeArrowheads="1"/>
          </p:cNvSpPr>
          <p:nvPr/>
        </p:nvSpPr>
        <p:spPr bwMode="gray">
          <a:xfrm>
            <a:off x="3420180" y="4611426"/>
            <a:ext cx="4665265" cy="532086"/>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514350" indent="-514350" eaLnBrk="1" fontAlgn="auto" hangingPunct="1">
              <a:lnSpc>
                <a:spcPct val="150000"/>
              </a:lnSpc>
              <a:spcBef>
                <a:spcPts val="0"/>
              </a:spcBef>
              <a:spcAft>
                <a:spcPts val="0"/>
              </a:spcAft>
              <a:defRPr/>
            </a:pPr>
            <a:r>
              <a:rPr kumimoji="0" lang="fr-FR" sz="1800" b="1" i="0" u="none" strike="noStrike" kern="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4. </a:t>
            </a:r>
            <a:r>
              <a:rPr lang="fr-FR" sz="1800" b="1" kern="0" dirty="0" smtClean="0">
                <a:solidFill>
                  <a:schemeClr val="bg1">
                    <a:lumMod val="50000"/>
                  </a:schemeClr>
                </a:solidFill>
                <a:latin typeface="Arial" pitchFamily="34" charset="0"/>
                <a:cs typeface="Arial" pitchFamily="34" charset="0"/>
              </a:rPr>
              <a:t>Conclusion &amp; </a:t>
            </a:r>
            <a:r>
              <a:rPr lang="en-GB" sz="1800" b="1" kern="0" dirty="0" smtClean="0">
                <a:solidFill>
                  <a:schemeClr val="bg1">
                    <a:lumMod val="50000"/>
                  </a:schemeClr>
                </a:solidFill>
                <a:latin typeface="Arial" pitchFamily="34" charset="0"/>
                <a:cs typeface="Arial" pitchFamily="34" charset="0"/>
              </a:rPr>
              <a:t>Recommendations</a:t>
            </a:r>
            <a:endParaRPr kumimoji="0" lang="en-GB" sz="1800" b="1" i="0" u="none" strike="noStrike" kern="0" cap="none" spc="0" normalizeH="0" baseline="0" dirty="0" smtClean="0">
              <a:ln>
                <a:noFill/>
              </a:ln>
              <a:solidFill>
                <a:schemeClr val="bg1">
                  <a:lumMod val="50000"/>
                </a:schemeClr>
              </a:solidFill>
              <a:effectLst/>
              <a:uLnTx/>
              <a:uFillTx/>
              <a:latin typeface="Arial" pitchFamily="34" charset="0"/>
              <a:ea typeface="+mn-ea"/>
              <a:cs typeface="Arial" pitchFamily="34" charset="0"/>
            </a:endParaRPr>
          </a:p>
        </p:txBody>
      </p:sp>
      <p:pic>
        <p:nvPicPr>
          <p:cNvPr id="49" name="Picture 2"/>
          <p:cNvPicPr>
            <a:picLocks noChangeAspect="1" noChangeArrowheads="1"/>
          </p:cNvPicPr>
          <p:nvPr/>
        </p:nvPicPr>
        <p:blipFill>
          <a:blip r:embed="rId3"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val="1414143445"/>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4000" dirty="0" smtClean="0"/>
              <a:t>TT Sectors</a:t>
            </a:r>
            <a:endParaRPr lang="en-US" sz="2800"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31</a:t>
            </a:fld>
            <a:endParaRPr lang="en-US"/>
          </a:p>
        </p:txBody>
      </p:sp>
      <p:pic>
        <p:nvPicPr>
          <p:cNvPr id="8" name="Picture 2"/>
          <p:cNvPicPr>
            <a:picLocks noChangeAspect="1" noChangeArrowheads="1"/>
          </p:cNvPicPr>
          <p:nvPr/>
        </p:nvPicPr>
        <p:blipFill>
          <a:blip r:embed="rId3" cstate="print"/>
          <a:srcRect/>
          <a:stretch>
            <a:fillRect/>
          </a:stretch>
        </p:blipFill>
        <p:spPr bwMode="auto">
          <a:xfrm>
            <a:off x="0" y="162478"/>
            <a:ext cx="1071570" cy="642942"/>
          </a:xfrm>
          <a:prstGeom prst="rect">
            <a:avLst/>
          </a:prstGeom>
          <a:noFill/>
          <a:ln w="9525">
            <a:noFill/>
            <a:miter lim="800000"/>
            <a:headEnd/>
            <a:tailEnd/>
          </a:ln>
          <a:effectLst/>
        </p:spPr>
      </p:pic>
      <p:grpSp>
        <p:nvGrpSpPr>
          <p:cNvPr id="15" name="Groupe 22"/>
          <p:cNvGrpSpPr/>
          <p:nvPr/>
        </p:nvGrpSpPr>
        <p:grpSpPr>
          <a:xfrm>
            <a:off x="6143636" y="1825406"/>
            <a:ext cx="2499514" cy="2032222"/>
            <a:chOff x="2720558" y="4122923"/>
            <a:chExt cx="2499514" cy="2032222"/>
          </a:xfrm>
        </p:grpSpPr>
        <p:pic>
          <p:nvPicPr>
            <p:cNvPr id="16" name="Image 15"/>
            <p:cNvPicPr>
              <a:picLocks noChangeAspect="1"/>
            </p:cNvPicPr>
            <p:nvPr/>
          </p:nvPicPr>
          <p:blipFill>
            <a:blip r:embed="rId4" cstate="print"/>
            <a:stretch>
              <a:fillRect/>
            </a:stretch>
          </p:blipFill>
          <p:spPr>
            <a:xfrm>
              <a:off x="3203848" y="4122923"/>
              <a:ext cx="1588412" cy="1103528"/>
            </a:xfrm>
            <a:prstGeom prst="rect">
              <a:avLst/>
            </a:prstGeom>
          </p:spPr>
        </p:pic>
        <p:sp>
          <p:nvSpPr>
            <p:cNvPr id="17" name="Rectangle 16"/>
            <p:cNvSpPr/>
            <p:nvPr/>
          </p:nvSpPr>
          <p:spPr>
            <a:xfrm>
              <a:off x="2720558" y="5139482"/>
              <a:ext cx="2499514" cy="1015663"/>
            </a:xfrm>
            <a:prstGeom prst="rect">
              <a:avLst/>
            </a:prstGeom>
          </p:spPr>
          <p:txBody>
            <a:bodyPr wrap="square">
              <a:spAutoFit/>
            </a:bodyPr>
            <a:lstStyle/>
            <a:p>
              <a:pPr algn="ctr"/>
              <a:r>
                <a:rPr lang="fr-FR" altLang="zh-CN" sz="1200" b="1" dirty="0" smtClean="0">
                  <a:solidFill>
                    <a:schemeClr val="tx2"/>
                  </a:solidFill>
                </a:rPr>
                <a:t>Data : </a:t>
              </a:r>
              <a:r>
                <a:rPr lang="fr-FR" altLang="zh-CN" sz="1200" dirty="0" smtClean="0">
                  <a:solidFill>
                    <a:schemeClr val="tx2"/>
                  </a:solidFill>
                </a:rPr>
                <a:t>ADSL, Internet 3G</a:t>
              </a:r>
              <a:r>
                <a:rPr lang="fr-FR" altLang="zh-CN" sz="1200" b="1" dirty="0" smtClean="0">
                  <a:solidFill>
                    <a:schemeClr val="tx2"/>
                  </a:solidFill>
                </a:rPr>
                <a:t>,</a:t>
              </a:r>
            </a:p>
            <a:p>
              <a:pPr algn="ctr"/>
              <a:r>
                <a:rPr lang="fr-FR" altLang="zh-CN" sz="1200" b="1" dirty="0" err="1" smtClean="0">
                  <a:solidFill>
                    <a:schemeClr val="tx2"/>
                  </a:solidFill>
                </a:rPr>
                <a:t>Managed</a:t>
              </a:r>
              <a:r>
                <a:rPr lang="fr-FR" altLang="zh-CN" sz="1200" b="1" dirty="0" smtClean="0">
                  <a:solidFill>
                    <a:schemeClr val="tx2"/>
                  </a:solidFill>
                </a:rPr>
                <a:t> Services : </a:t>
              </a:r>
              <a:r>
                <a:rPr lang="fr-FR" altLang="zh-CN" sz="1200" dirty="0" err="1" smtClean="0">
                  <a:solidFill>
                    <a:schemeClr val="tx2"/>
                  </a:solidFill>
                </a:rPr>
                <a:t>Housing</a:t>
              </a:r>
              <a:r>
                <a:rPr lang="fr-FR" sz="1200" dirty="0" smtClean="0">
                  <a:solidFill>
                    <a:schemeClr val="tx2"/>
                  </a:solidFill>
                </a:rPr>
                <a:t>, </a:t>
              </a:r>
              <a:r>
                <a:rPr lang="fr-FR" sz="1200" dirty="0">
                  <a:solidFill>
                    <a:schemeClr val="tx2"/>
                  </a:solidFill>
                </a:rPr>
                <a:t>Business </a:t>
              </a:r>
              <a:r>
                <a:rPr lang="en-US" sz="1200" dirty="0">
                  <a:solidFill>
                    <a:schemeClr val="tx2"/>
                  </a:solidFill>
                </a:rPr>
                <a:t>Continuity, </a:t>
              </a:r>
              <a:r>
                <a:rPr lang="fr-FR" sz="1200" dirty="0">
                  <a:solidFill>
                    <a:schemeClr val="tx2"/>
                  </a:solidFill>
                </a:rPr>
                <a:t>Business Applications, </a:t>
              </a:r>
              <a:r>
                <a:rPr lang="fr-FR" sz="1200" dirty="0" err="1">
                  <a:solidFill>
                    <a:schemeClr val="tx2"/>
                  </a:solidFill>
                </a:rPr>
                <a:t>Unified</a:t>
              </a:r>
              <a:r>
                <a:rPr lang="fr-FR" sz="1200" dirty="0">
                  <a:solidFill>
                    <a:schemeClr val="tx2"/>
                  </a:solidFill>
                </a:rPr>
                <a:t> Communication</a:t>
              </a:r>
            </a:p>
          </p:txBody>
        </p:sp>
      </p:grpSp>
      <p:grpSp>
        <p:nvGrpSpPr>
          <p:cNvPr id="18" name="Groupe 21"/>
          <p:cNvGrpSpPr/>
          <p:nvPr/>
        </p:nvGrpSpPr>
        <p:grpSpPr>
          <a:xfrm>
            <a:off x="4357686" y="1750380"/>
            <a:ext cx="1944724" cy="1733212"/>
            <a:chOff x="6371692" y="1915999"/>
            <a:chExt cx="1944724" cy="1733212"/>
          </a:xfrm>
        </p:grpSpPr>
        <p:pic>
          <p:nvPicPr>
            <p:cNvPr id="19" name="Imag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1915999"/>
              <a:ext cx="1381607" cy="1112821"/>
            </a:xfrm>
            <a:prstGeom prst="rect">
              <a:avLst/>
            </a:prstGeom>
          </p:spPr>
        </p:pic>
        <p:sp>
          <p:nvSpPr>
            <p:cNvPr id="20" name="Rectangle 19"/>
            <p:cNvSpPr/>
            <p:nvPr/>
          </p:nvSpPr>
          <p:spPr>
            <a:xfrm>
              <a:off x="6371692" y="3002880"/>
              <a:ext cx="1944724" cy="646331"/>
            </a:xfrm>
            <a:prstGeom prst="rect">
              <a:avLst/>
            </a:prstGeom>
          </p:spPr>
          <p:txBody>
            <a:bodyPr wrap="square">
              <a:spAutoFit/>
            </a:bodyPr>
            <a:lstStyle/>
            <a:p>
              <a:pPr lvl="0" algn="ctr"/>
              <a:r>
                <a:rPr lang="fr-FR" altLang="zh-CN" sz="1200" b="1" dirty="0" smtClean="0">
                  <a:solidFill>
                    <a:schemeClr val="tx2"/>
                  </a:solidFill>
                </a:rPr>
                <a:t>Interconnexion services : </a:t>
              </a:r>
              <a:r>
                <a:rPr lang="fr-FR" altLang="zh-CN" sz="1200" dirty="0" smtClean="0">
                  <a:solidFill>
                    <a:schemeClr val="tx2"/>
                  </a:solidFill>
                </a:rPr>
                <a:t>for Hole sale et international</a:t>
              </a:r>
              <a:endParaRPr lang="fr-FR" sz="1200" dirty="0">
                <a:solidFill>
                  <a:schemeClr val="tx2"/>
                </a:solidFill>
              </a:endParaRPr>
            </a:p>
          </p:txBody>
        </p:sp>
      </p:grpSp>
      <p:grpSp>
        <p:nvGrpSpPr>
          <p:cNvPr id="21" name="Groupe 19"/>
          <p:cNvGrpSpPr/>
          <p:nvPr/>
        </p:nvGrpSpPr>
        <p:grpSpPr>
          <a:xfrm>
            <a:off x="500034" y="1722378"/>
            <a:ext cx="1883949" cy="1827958"/>
            <a:chOff x="1205596" y="1738201"/>
            <a:chExt cx="1883949" cy="1827958"/>
          </a:xfrm>
        </p:grpSpPr>
        <p:pic>
          <p:nvPicPr>
            <p:cNvPr id="22" name="Image 21"/>
            <p:cNvPicPr>
              <a:picLocks noChangeAspect="1"/>
            </p:cNvPicPr>
            <p:nvPr/>
          </p:nvPicPr>
          <p:blipFill>
            <a:blip r:embed="rId6" cstate="print"/>
            <a:stretch>
              <a:fillRect/>
            </a:stretch>
          </p:blipFill>
          <p:spPr>
            <a:xfrm>
              <a:off x="1348472" y="1738201"/>
              <a:ext cx="1510894" cy="1181628"/>
            </a:xfrm>
            <a:prstGeom prst="rect">
              <a:avLst/>
            </a:prstGeom>
          </p:spPr>
        </p:pic>
        <p:sp>
          <p:nvSpPr>
            <p:cNvPr id="23" name="Rectangle 22"/>
            <p:cNvSpPr/>
            <p:nvPr/>
          </p:nvSpPr>
          <p:spPr>
            <a:xfrm>
              <a:off x="1205596" y="2919828"/>
              <a:ext cx="1883949" cy="646331"/>
            </a:xfrm>
            <a:prstGeom prst="rect">
              <a:avLst/>
            </a:prstGeom>
          </p:spPr>
          <p:txBody>
            <a:bodyPr wrap="square">
              <a:spAutoFit/>
            </a:bodyPr>
            <a:lstStyle/>
            <a:p>
              <a:pPr lvl="0" algn="ctr"/>
              <a:r>
                <a:rPr lang="en-US" altLang="zh-CN" sz="1200" b="1" dirty="0" smtClean="0">
                  <a:solidFill>
                    <a:schemeClr val="tx2"/>
                  </a:solidFill>
                </a:rPr>
                <a:t>Fixed</a:t>
              </a:r>
              <a:r>
                <a:rPr lang="fr-FR" altLang="zh-CN" sz="1200" b="1" dirty="0" smtClean="0">
                  <a:solidFill>
                    <a:schemeClr val="tx2"/>
                  </a:solidFill>
                </a:rPr>
                <a:t> </a:t>
              </a:r>
              <a:r>
                <a:rPr lang="en-US" altLang="zh-CN" sz="1200" b="1" dirty="0" smtClean="0">
                  <a:solidFill>
                    <a:schemeClr val="tx2"/>
                  </a:solidFill>
                </a:rPr>
                <a:t>Telephony for mass market and Business</a:t>
              </a:r>
              <a:endParaRPr lang="en-US" sz="1200" dirty="0">
                <a:solidFill>
                  <a:schemeClr val="tx2"/>
                </a:solidFill>
              </a:endParaRPr>
            </a:p>
          </p:txBody>
        </p:sp>
      </p:grpSp>
      <p:grpSp>
        <p:nvGrpSpPr>
          <p:cNvPr id="24" name="Groupe 20"/>
          <p:cNvGrpSpPr/>
          <p:nvPr/>
        </p:nvGrpSpPr>
        <p:grpSpPr>
          <a:xfrm>
            <a:off x="2571736" y="1793815"/>
            <a:ext cx="1699592" cy="1754750"/>
            <a:chOff x="4093559" y="1809638"/>
            <a:chExt cx="1699592" cy="1754750"/>
          </a:xfrm>
        </p:grpSpPr>
        <p:pic>
          <p:nvPicPr>
            <p:cNvPr id="25" name="Image 24"/>
            <p:cNvPicPr>
              <a:picLocks noChangeAspect="1"/>
            </p:cNvPicPr>
            <p:nvPr/>
          </p:nvPicPr>
          <p:blipFill>
            <a:blip r:embed="rId7" cstate="print"/>
            <a:stretch>
              <a:fillRect/>
            </a:stretch>
          </p:blipFill>
          <p:spPr>
            <a:xfrm>
              <a:off x="4093559" y="1809638"/>
              <a:ext cx="1592019" cy="1135579"/>
            </a:xfrm>
            <a:prstGeom prst="rect">
              <a:avLst/>
            </a:prstGeom>
          </p:spPr>
        </p:pic>
        <p:sp>
          <p:nvSpPr>
            <p:cNvPr id="26" name="Rectangle 25"/>
            <p:cNvSpPr/>
            <p:nvPr/>
          </p:nvSpPr>
          <p:spPr>
            <a:xfrm>
              <a:off x="4093559" y="2918057"/>
              <a:ext cx="1699592" cy="646331"/>
            </a:xfrm>
            <a:prstGeom prst="rect">
              <a:avLst/>
            </a:prstGeom>
          </p:spPr>
          <p:txBody>
            <a:bodyPr wrap="square">
              <a:spAutoFit/>
            </a:bodyPr>
            <a:lstStyle/>
            <a:p>
              <a:pPr algn="ctr"/>
              <a:r>
                <a:rPr lang="en-US" altLang="zh-CN" sz="1200" b="1" dirty="0" smtClean="0">
                  <a:solidFill>
                    <a:schemeClr val="tx2"/>
                  </a:solidFill>
                </a:rPr>
                <a:t>Mobile</a:t>
              </a:r>
              <a:r>
                <a:rPr lang="fr-FR" altLang="zh-CN" sz="1200" b="1" dirty="0" smtClean="0">
                  <a:solidFill>
                    <a:schemeClr val="tx2"/>
                  </a:solidFill>
                </a:rPr>
                <a:t> </a:t>
              </a:r>
              <a:r>
                <a:rPr lang="en-US" altLang="zh-CN" sz="1200" b="1" dirty="0">
                  <a:solidFill>
                    <a:schemeClr val="tx2"/>
                  </a:solidFill>
                </a:rPr>
                <a:t>Telephony for </a:t>
              </a:r>
              <a:r>
                <a:rPr lang="en-US" altLang="zh-CN" sz="1200" b="1" dirty="0" smtClean="0">
                  <a:solidFill>
                    <a:schemeClr val="tx2"/>
                  </a:solidFill>
                </a:rPr>
                <a:t>mass market and Business</a:t>
              </a:r>
              <a:endParaRPr lang="en-US" sz="1200" dirty="0">
                <a:solidFill>
                  <a:schemeClr val="tx2"/>
                </a:solidFill>
              </a:endParaRPr>
            </a:p>
          </p:txBody>
        </p:sp>
      </p:grpSp>
      <p:sp>
        <p:nvSpPr>
          <p:cNvPr id="27" name="Rectangle 26"/>
          <p:cNvSpPr/>
          <p:nvPr/>
        </p:nvSpPr>
        <p:spPr>
          <a:xfrm>
            <a:off x="357158" y="3944171"/>
            <a:ext cx="8572560" cy="1985159"/>
          </a:xfrm>
          <a:prstGeom prst="rect">
            <a:avLst/>
          </a:prstGeom>
        </p:spPr>
        <p:txBody>
          <a:bodyPr wrap="square">
            <a:spAutoFit/>
          </a:bodyPr>
          <a:lstStyle/>
          <a:p>
            <a:pPr marL="342900" lvl="1" indent="-342900" algn="just" defTabSz="457200" eaLnBrk="1" hangingPunct="1">
              <a:spcBef>
                <a:spcPts val="600"/>
              </a:spcBef>
              <a:buSzPct val="75000"/>
              <a:buBlip>
                <a:blip r:embed="rId8"/>
              </a:buBlip>
            </a:pPr>
            <a:r>
              <a:rPr lang="en-US" sz="1800" b="1" dirty="0" smtClean="0">
                <a:solidFill>
                  <a:schemeClr val="tx2">
                    <a:lumMod val="60000"/>
                    <a:lumOff val="40000"/>
                  </a:schemeClr>
                </a:solidFill>
                <a:latin typeface="+mn-lt"/>
              </a:rPr>
              <a:t>Wide fiber optic network </a:t>
            </a:r>
            <a:r>
              <a:rPr lang="en-US" sz="1800" dirty="0" smtClean="0">
                <a:solidFill>
                  <a:schemeClr val="tx2">
                    <a:lumMod val="60000"/>
                    <a:lumOff val="40000"/>
                  </a:schemeClr>
                </a:solidFill>
                <a:latin typeface="+mn-lt"/>
              </a:rPr>
              <a:t>+ </a:t>
            </a:r>
            <a:r>
              <a:rPr lang="en-US" sz="1800" dirty="0">
                <a:solidFill>
                  <a:srgbClr val="C00000"/>
                </a:solidFill>
                <a:latin typeface="+mn-lt"/>
              </a:rPr>
              <a:t>16 000 km </a:t>
            </a:r>
            <a:r>
              <a:rPr lang="en-US" sz="1800" dirty="0" smtClean="0">
                <a:solidFill>
                  <a:schemeClr val="tx2">
                    <a:lumMod val="60000"/>
                    <a:lumOff val="40000"/>
                  </a:schemeClr>
                </a:solidFill>
                <a:latin typeface="+mn-lt"/>
              </a:rPr>
              <a:t>of fiber optic installed in urban and interurban, covering a large part of Tunisia</a:t>
            </a:r>
          </a:p>
          <a:p>
            <a:pPr marL="342900" lvl="1" indent="-342900" algn="just" defTabSz="457200" eaLnBrk="1" hangingPunct="1">
              <a:spcBef>
                <a:spcPts val="600"/>
              </a:spcBef>
              <a:buSzPct val="75000"/>
              <a:buBlip>
                <a:blip r:embed="rId8"/>
              </a:buBlip>
            </a:pPr>
            <a:r>
              <a:rPr lang="en-US" sz="1800" b="1" dirty="0" smtClean="0">
                <a:solidFill>
                  <a:schemeClr val="tx2">
                    <a:lumMod val="60000"/>
                    <a:lumOff val="40000"/>
                  </a:schemeClr>
                </a:solidFill>
                <a:latin typeface="+mn-lt"/>
              </a:rPr>
              <a:t>More than </a:t>
            </a:r>
            <a:r>
              <a:rPr lang="en-US" sz="1800" dirty="0" smtClean="0">
                <a:solidFill>
                  <a:srgbClr val="C00000"/>
                </a:solidFill>
                <a:latin typeface="+mn-lt"/>
              </a:rPr>
              <a:t>200 </a:t>
            </a:r>
            <a:r>
              <a:rPr lang="en-US" sz="1800" b="1" dirty="0" smtClean="0">
                <a:solidFill>
                  <a:schemeClr val="tx2">
                    <a:lumMod val="60000"/>
                    <a:lumOff val="40000"/>
                  </a:schemeClr>
                </a:solidFill>
                <a:latin typeface="+mn-lt"/>
              </a:rPr>
              <a:t>business areas</a:t>
            </a:r>
            <a:r>
              <a:rPr lang="en-US" sz="1800" dirty="0" smtClean="0">
                <a:solidFill>
                  <a:schemeClr val="tx2">
                    <a:lumMod val="60000"/>
                    <a:lumOff val="40000"/>
                  </a:schemeClr>
                </a:solidFill>
                <a:latin typeface="+mn-lt"/>
              </a:rPr>
              <a:t> served by fiber optics (Metro Ethernet) throughout the country</a:t>
            </a:r>
          </a:p>
          <a:p>
            <a:pPr marL="342900" lvl="1" indent="-342900" algn="just" defTabSz="457200" eaLnBrk="1" hangingPunct="1">
              <a:spcBef>
                <a:spcPts val="600"/>
              </a:spcBef>
              <a:buSzPct val="75000"/>
              <a:buBlip>
                <a:blip r:embed="rId8"/>
              </a:buBlip>
            </a:pPr>
            <a:r>
              <a:rPr lang="en-US" sz="1800" b="1" dirty="0" smtClean="0">
                <a:solidFill>
                  <a:schemeClr val="tx2">
                    <a:lumMod val="60000"/>
                    <a:lumOff val="40000"/>
                  </a:schemeClr>
                </a:solidFill>
                <a:latin typeface="+mn-lt"/>
              </a:rPr>
              <a:t>GSM coverage rate: </a:t>
            </a:r>
            <a:r>
              <a:rPr lang="en-US" sz="1800" dirty="0" smtClean="0">
                <a:solidFill>
                  <a:srgbClr val="C00000"/>
                </a:solidFill>
                <a:latin typeface="+mn-lt"/>
              </a:rPr>
              <a:t>&gt; 99</a:t>
            </a:r>
            <a:r>
              <a:rPr lang="en-US" sz="1800" dirty="0">
                <a:solidFill>
                  <a:srgbClr val="C00000"/>
                </a:solidFill>
                <a:latin typeface="+mn-lt"/>
              </a:rPr>
              <a:t>% </a:t>
            </a:r>
          </a:p>
          <a:p>
            <a:pPr marL="342900" lvl="1" indent="-342900" algn="just" defTabSz="457200" eaLnBrk="1" hangingPunct="1">
              <a:spcBef>
                <a:spcPts val="600"/>
              </a:spcBef>
              <a:buSzPct val="75000"/>
              <a:buBlip>
                <a:blip r:embed="rId8"/>
              </a:buBlip>
            </a:pPr>
            <a:r>
              <a:rPr lang="en-US" sz="1800" b="1" dirty="0" smtClean="0">
                <a:solidFill>
                  <a:schemeClr val="tx2">
                    <a:lumMod val="60000"/>
                    <a:lumOff val="40000"/>
                  </a:schemeClr>
                </a:solidFill>
                <a:latin typeface="+mn-lt"/>
              </a:rPr>
              <a:t>Mobile Data coverage rate </a:t>
            </a:r>
            <a:r>
              <a:rPr lang="en-US" sz="1800" dirty="0" smtClean="0">
                <a:solidFill>
                  <a:schemeClr val="tx2">
                    <a:lumMod val="60000"/>
                    <a:lumOff val="40000"/>
                  </a:schemeClr>
                </a:solidFill>
                <a:latin typeface="+mn-lt"/>
              </a:rPr>
              <a:t>(Edge / 3G ) : </a:t>
            </a:r>
            <a:r>
              <a:rPr lang="en-US" sz="1800" dirty="0">
                <a:solidFill>
                  <a:srgbClr val="C00000"/>
                </a:solidFill>
                <a:latin typeface="+mn-lt"/>
              </a:rPr>
              <a:t>82</a:t>
            </a:r>
            <a:r>
              <a:rPr lang="en-US" sz="1800" dirty="0" smtClean="0">
                <a:solidFill>
                  <a:srgbClr val="C00000"/>
                </a:solidFill>
                <a:latin typeface="+mn-lt"/>
              </a:rPr>
              <a:t>%</a:t>
            </a:r>
            <a:endParaRPr lang="fr-FR" sz="1800" dirty="0">
              <a:solidFill>
                <a:srgbClr val="C00000"/>
              </a:solidFill>
              <a:latin typeface="+mn-lt"/>
            </a:endParaRPr>
          </a:p>
        </p:txBody>
      </p:sp>
    </p:spTree>
    <p:extLst>
      <p:ext uri="{BB962C8B-B14F-4D97-AF65-F5344CB8AC3E}">
        <p14:creationId xmlns:p14="http://schemas.microsoft.com/office/powerpoint/2010/main" val="42305797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4000" dirty="0" smtClean="0"/>
              <a:t>TT Strategy for Cloud Solutions</a:t>
            </a:r>
            <a:endParaRPr lang="en-US" sz="2800"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32</a:t>
            </a:fld>
            <a:endParaRPr lang="en-US"/>
          </a:p>
        </p:txBody>
      </p:sp>
      <p:sp>
        <p:nvSpPr>
          <p:cNvPr id="11" name="Espace réservé du contenu 2"/>
          <p:cNvSpPr>
            <a:spLocks noGrp="1"/>
          </p:cNvSpPr>
          <p:nvPr>
            <p:ph idx="1"/>
          </p:nvPr>
        </p:nvSpPr>
        <p:spPr>
          <a:xfrm>
            <a:off x="357158" y="2071678"/>
            <a:ext cx="7572428" cy="3143272"/>
          </a:xfrm>
        </p:spPr>
        <p:txBody>
          <a:bodyPr>
            <a:normAutofit/>
          </a:bodyPr>
          <a:lstStyle/>
          <a:p>
            <a:pPr marL="342900" lvl="1" indent="-342900" algn="just">
              <a:spcBef>
                <a:spcPts val="1200"/>
              </a:spcBef>
              <a:buSzPct val="75000"/>
              <a:buBlip>
                <a:blip r:embed="rId3"/>
              </a:buBlip>
            </a:pPr>
            <a:r>
              <a:rPr lang="en-US" sz="2400" dirty="0" smtClean="0">
                <a:ea typeface="+mn-ea"/>
                <a:cs typeface="+mn-cs"/>
              </a:rPr>
              <a:t>Offer </a:t>
            </a:r>
            <a:r>
              <a:rPr lang="en-US" sz="2400" b="1" dirty="0" smtClean="0">
                <a:ea typeface="+mn-ea"/>
                <a:cs typeface="+mn-cs"/>
              </a:rPr>
              <a:t>innovative services </a:t>
            </a:r>
            <a:r>
              <a:rPr lang="en-US" sz="2400" dirty="0" smtClean="0">
                <a:ea typeface="+mn-ea"/>
                <a:cs typeface="+mn-cs"/>
              </a:rPr>
              <a:t>and match the market trends</a:t>
            </a:r>
          </a:p>
          <a:p>
            <a:pPr marL="342900" lvl="1" indent="-342900" algn="just">
              <a:spcBef>
                <a:spcPts val="1200"/>
              </a:spcBef>
              <a:buSzPct val="75000"/>
              <a:buBlip>
                <a:blip r:embed="rId3"/>
              </a:buBlip>
            </a:pPr>
            <a:r>
              <a:rPr lang="en-US" sz="2400" b="1" dirty="0" smtClean="0">
                <a:ea typeface="+mn-ea"/>
                <a:cs typeface="+mn-cs"/>
              </a:rPr>
              <a:t>Enrich</a:t>
            </a:r>
            <a:r>
              <a:rPr lang="en-US" sz="2400" dirty="0" smtClean="0">
                <a:ea typeface="+mn-ea"/>
                <a:cs typeface="+mn-cs"/>
              </a:rPr>
              <a:t> its service portfolio </a:t>
            </a:r>
          </a:p>
          <a:p>
            <a:pPr marL="342900" lvl="1" indent="-342900" algn="just">
              <a:spcBef>
                <a:spcPts val="1200"/>
              </a:spcBef>
              <a:buSzPct val="75000"/>
              <a:buBlip>
                <a:blip r:embed="rId3"/>
              </a:buBlip>
            </a:pPr>
            <a:r>
              <a:rPr lang="en-US" sz="2400" dirty="0" smtClean="0">
                <a:ea typeface="+mn-ea"/>
                <a:cs typeface="+mn-cs"/>
              </a:rPr>
              <a:t>Maintain its position as an “incumbent Operator" and be </a:t>
            </a:r>
            <a:r>
              <a:rPr lang="en-US" sz="2400" b="1" dirty="0" smtClean="0">
                <a:ea typeface="+mn-ea"/>
                <a:cs typeface="+mn-cs"/>
              </a:rPr>
              <a:t>a leader </a:t>
            </a:r>
            <a:r>
              <a:rPr lang="en-US" sz="2400" dirty="0" smtClean="0">
                <a:ea typeface="+mn-ea"/>
                <a:cs typeface="+mn-cs"/>
              </a:rPr>
              <a:t>in the local market</a:t>
            </a:r>
            <a:endParaRPr lang="fr-FR" sz="2400" dirty="0" smtClean="0">
              <a:ea typeface="+mn-ea"/>
              <a:cs typeface="+mn-cs"/>
            </a:endParaRPr>
          </a:p>
          <a:p>
            <a:pPr marL="342900" lvl="1" indent="-342900" algn="just">
              <a:spcBef>
                <a:spcPts val="1200"/>
              </a:spcBef>
              <a:buSzPct val="75000"/>
              <a:buBlip>
                <a:blip r:embed="rId3"/>
              </a:buBlip>
            </a:pPr>
            <a:r>
              <a:rPr lang="en-US" sz="2400" b="1" dirty="0" smtClean="0">
                <a:ea typeface="+mn-ea"/>
                <a:cs typeface="+mn-cs"/>
              </a:rPr>
              <a:t>Reduce</a:t>
            </a:r>
            <a:r>
              <a:rPr lang="en-US" sz="2400" dirty="0" smtClean="0">
                <a:ea typeface="+mn-ea"/>
                <a:cs typeface="+mn-cs"/>
              </a:rPr>
              <a:t> Opex and Capex</a:t>
            </a:r>
          </a:p>
        </p:txBody>
      </p:sp>
      <p:pic>
        <p:nvPicPr>
          <p:cNvPr id="12" name="Picture 4" descr="Résultat de recherche d'images pour &quot;cloud computing solution&quot;"/>
          <p:cNvPicPr>
            <a:picLocks noChangeAspect="1" noChangeArrowheads="1"/>
          </p:cNvPicPr>
          <p:nvPr/>
        </p:nvPicPr>
        <p:blipFill>
          <a:blip r:embed="rId4"/>
          <a:srcRect/>
          <a:stretch>
            <a:fillRect/>
          </a:stretch>
        </p:blipFill>
        <p:spPr bwMode="auto">
          <a:xfrm>
            <a:off x="5500694" y="3714752"/>
            <a:ext cx="2575081" cy="1928826"/>
          </a:xfrm>
          <a:prstGeom prst="rect">
            <a:avLst/>
          </a:prstGeom>
          <a:noFill/>
        </p:spPr>
      </p:pic>
      <p:pic>
        <p:nvPicPr>
          <p:cNvPr id="8" name="Picture 2"/>
          <p:cNvPicPr>
            <a:picLocks noChangeAspect="1" noChangeArrowheads="1"/>
          </p:cNvPicPr>
          <p:nvPr/>
        </p:nvPicPr>
        <p:blipFill>
          <a:blip r:embed="rId5"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val="42305797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3600" dirty="0" smtClean="0"/>
              <a:t>Existing TT Cloud Computing Offers</a:t>
            </a:r>
            <a:endParaRPr lang="en-US" sz="3600" dirty="0"/>
          </a:p>
        </p:txBody>
      </p:sp>
      <p:sp>
        <p:nvSpPr>
          <p:cNvPr id="14" name="Espace réservé du numéro de diapositive 13"/>
          <p:cNvSpPr>
            <a:spLocks noGrp="1"/>
          </p:cNvSpPr>
          <p:nvPr>
            <p:ph type="sldNum" sz="quarter" idx="12"/>
          </p:nvPr>
        </p:nvSpPr>
        <p:spPr>
          <a:xfrm>
            <a:off x="3505200" y="6033557"/>
            <a:ext cx="2133600" cy="365125"/>
          </a:xfrm>
        </p:spPr>
        <p:txBody>
          <a:bodyPr/>
          <a:lstStyle/>
          <a:p>
            <a:fld id="{283C63E4-F9BE-C24A-B4FF-309EB18BA564}" type="slidenum">
              <a:rPr lang="en-US" smtClean="0"/>
              <a:pPr/>
              <a:t>33</a:t>
            </a:fld>
            <a:endParaRPr lang="en-US"/>
          </a:p>
        </p:txBody>
      </p:sp>
      <p:pic>
        <p:nvPicPr>
          <p:cNvPr id="39" name="Picture 8"/>
          <p:cNvPicPr>
            <a:picLocks noChangeAspect="1" noChangeArrowheads="1"/>
          </p:cNvPicPr>
          <p:nvPr/>
        </p:nvPicPr>
        <p:blipFill>
          <a:blip r:embed="rId2"/>
          <a:srcRect/>
          <a:stretch>
            <a:fillRect/>
          </a:stretch>
        </p:blipFill>
        <p:spPr bwMode="auto">
          <a:xfrm>
            <a:off x="6572264" y="2714620"/>
            <a:ext cx="2357454" cy="1143008"/>
          </a:xfrm>
          <a:prstGeom prst="rect">
            <a:avLst/>
          </a:prstGeom>
          <a:noFill/>
          <a:ln w="9525">
            <a:noFill/>
            <a:miter lim="800000"/>
            <a:headEnd/>
            <a:tailEnd/>
          </a:ln>
          <a:effectLst/>
        </p:spPr>
      </p:pic>
      <p:sp>
        <p:nvSpPr>
          <p:cNvPr id="40" name="Espace réservé du contenu 2"/>
          <p:cNvSpPr>
            <a:spLocks noGrp="1"/>
          </p:cNvSpPr>
          <p:nvPr>
            <p:ph idx="1"/>
          </p:nvPr>
        </p:nvSpPr>
        <p:spPr bwMode="auto">
          <a:xfrm>
            <a:off x="4572000" y="4500546"/>
            <a:ext cx="4572000" cy="1643098"/>
          </a:xfrm>
          <a:prstGeom prst="rect">
            <a:avLst/>
          </a:prstGeom>
          <a:noFill/>
          <a:ln w="9525">
            <a:noFill/>
            <a:miter lim="800000"/>
            <a:headEnd/>
            <a:tailEnd/>
          </a:ln>
        </p:spPr>
        <p:txBody>
          <a:bodyPr>
            <a:normAutofit/>
          </a:bodyPr>
          <a:lstStyle/>
          <a:p>
            <a:pPr marL="173038" lvl="1" indent="176213" eaLnBrk="1" fontAlgn="auto" hangingPunct="1">
              <a:spcBef>
                <a:spcPts val="600"/>
              </a:spcBef>
              <a:spcAft>
                <a:spcPts val="0"/>
              </a:spcAft>
              <a:buClr>
                <a:srgbClr val="C00000"/>
              </a:buClr>
              <a:buSzTx/>
              <a:buFont typeface="Wingdings" pitchFamily="2" charset="2"/>
              <a:buChar char="§"/>
              <a:defRPr/>
            </a:pPr>
            <a:r>
              <a:rPr lang="en-GB" sz="1800" dirty="0" smtClean="0">
                <a:ea typeface="+mn-ea"/>
                <a:cs typeface="+mn-cs"/>
              </a:rPr>
              <a:t>Audio conference</a:t>
            </a:r>
          </a:p>
          <a:p>
            <a:pPr marL="173038" lvl="1" indent="176213" eaLnBrk="1" fontAlgn="auto" hangingPunct="1">
              <a:spcBef>
                <a:spcPts val="600"/>
              </a:spcBef>
              <a:spcAft>
                <a:spcPts val="0"/>
              </a:spcAft>
              <a:buClr>
                <a:srgbClr val="C00000"/>
              </a:buClr>
              <a:buSzTx/>
              <a:buFont typeface="Wingdings" pitchFamily="2" charset="2"/>
              <a:buChar char="§"/>
              <a:defRPr/>
            </a:pPr>
            <a:r>
              <a:rPr lang="en-GB" sz="1800" dirty="0" smtClean="0">
                <a:ea typeface="+mn-ea"/>
                <a:cs typeface="+mn-cs"/>
              </a:rPr>
              <a:t>Video conference </a:t>
            </a:r>
          </a:p>
          <a:p>
            <a:pPr marL="173038" lvl="1" indent="176213" eaLnBrk="1" fontAlgn="auto" hangingPunct="1">
              <a:spcBef>
                <a:spcPts val="600"/>
              </a:spcBef>
              <a:spcAft>
                <a:spcPts val="0"/>
              </a:spcAft>
              <a:buClr>
                <a:srgbClr val="C00000"/>
              </a:buClr>
              <a:buSzTx/>
              <a:buFont typeface="Wingdings" pitchFamily="2" charset="2"/>
              <a:buChar char="§"/>
              <a:defRPr/>
            </a:pPr>
            <a:r>
              <a:rPr lang="fr-FR" sz="1800" dirty="0" smtClean="0">
                <a:ea typeface="+mn-ea"/>
                <a:cs typeface="+mn-cs"/>
              </a:rPr>
              <a:t>Web Meeting</a:t>
            </a:r>
            <a:endParaRPr lang="fr-FR" sz="1800" dirty="0">
              <a:ea typeface="+mn-ea"/>
              <a:cs typeface="+mn-cs"/>
            </a:endParaRPr>
          </a:p>
        </p:txBody>
      </p:sp>
      <p:sp>
        <p:nvSpPr>
          <p:cNvPr id="41" name="Rectangle 40"/>
          <p:cNvSpPr/>
          <p:nvPr/>
        </p:nvSpPr>
        <p:spPr>
          <a:xfrm>
            <a:off x="0" y="1514291"/>
            <a:ext cx="4574312" cy="464871"/>
          </a:xfrm>
          <a:prstGeom prst="rect">
            <a:avLst/>
          </a:prstGeom>
          <a:solidFill>
            <a:srgbClr val="4F81BD"/>
          </a:solidFill>
        </p:spPr>
        <p:txBody>
          <a:bodyPr wrap="square" anchor="ctr">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GB" sz="1800" b="1" i="0" u="none" strike="noStrike" kern="0" cap="none" spc="0" normalizeH="0" baseline="0" dirty="0" smtClean="0">
                <a:ln>
                  <a:noFill/>
                </a:ln>
                <a:solidFill>
                  <a:sysClr val="window" lastClr="FFFFFF"/>
                </a:solidFill>
                <a:effectLst/>
                <a:uLnTx/>
                <a:uFillTx/>
                <a:latin typeface="+mn-lt"/>
              </a:rPr>
              <a:t>Corporate Housing</a:t>
            </a:r>
          </a:p>
        </p:txBody>
      </p:sp>
      <p:sp>
        <p:nvSpPr>
          <p:cNvPr id="42" name="Rectangle 41"/>
          <p:cNvSpPr/>
          <p:nvPr/>
        </p:nvSpPr>
        <p:spPr>
          <a:xfrm>
            <a:off x="0" y="4000504"/>
            <a:ext cx="4574312" cy="464871"/>
          </a:xfrm>
          <a:prstGeom prst="rect">
            <a:avLst/>
          </a:prstGeom>
          <a:solidFill>
            <a:srgbClr val="33CC33"/>
          </a:solidFill>
        </p:spPr>
        <p:txBody>
          <a:bodyPr wrap="square" anchor="ctr">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ysClr val="window" lastClr="FFFFFF"/>
                </a:solidFill>
                <a:effectLst/>
                <a:uLnTx/>
                <a:uFillTx/>
                <a:latin typeface="+mn-lt"/>
              </a:rPr>
              <a:t>SaaS « Software as a Service » </a:t>
            </a:r>
          </a:p>
        </p:txBody>
      </p:sp>
      <p:sp>
        <p:nvSpPr>
          <p:cNvPr id="43" name="Rectangle 42"/>
          <p:cNvSpPr/>
          <p:nvPr/>
        </p:nvSpPr>
        <p:spPr>
          <a:xfrm>
            <a:off x="4582981" y="1928802"/>
            <a:ext cx="4561019" cy="923330"/>
          </a:xfrm>
          <a:prstGeom prst="rect">
            <a:avLst/>
          </a:prstGeom>
        </p:spPr>
        <p:txBody>
          <a:bodyPr wrap="square">
            <a:spAutoFit/>
          </a:bodyPr>
          <a:lstStyle/>
          <a:p>
            <a:pPr marL="0" marR="0" lvl="0" indent="17463"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chemeClr val="tx2">
                    <a:lumMod val="60000"/>
                    <a:lumOff val="40000"/>
                  </a:schemeClr>
                </a:solidFill>
                <a:effectLst/>
                <a:uLnTx/>
                <a:uFillTx/>
                <a:latin typeface="+mn-lt"/>
              </a:rPr>
              <a:t>DaaS: </a:t>
            </a:r>
            <a:r>
              <a:rPr kumimoji="0" lang="en-US" sz="1800" b="0" i="0" u="none" strike="noStrike" kern="0" cap="none" spc="0" normalizeH="0" baseline="0" noProof="0" dirty="0" smtClean="0">
                <a:ln>
                  <a:noFill/>
                </a:ln>
                <a:solidFill>
                  <a:schemeClr val="tx2">
                    <a:lumMod val="60000"/>
                    <a:lumOff val="40000"/>
                  </a:schemeClr>
                </a:solidFill>
                <a:effectLst/>
                <a:uLnTx/>
                <a:uFillTx/>
                <a:latin typeface="+mn-lt"/>
              </a:rPr>
              <a:t>A thin Client is provided to customer while the back-end of a virtual desktop infrastructure (VDI) is hosted by TT cloud</a:t>
            </a:r>
            <a:endParaRPr kumimoji="0" lang="fr-FR" sz="1800" b="0" i="0" u="none" strike="noStrike" kern="0" cap="none" spc="0" normalizeH="0" baseline="0" noProof="0" dirty="0" smtClean="0">
              <a:ln>
                <a:noFill/>
              </a:ln>
              <a:solidFill>
                <a:schemeClr val="tx2">
                  <a:lumMod val="60000"/>
                  <a:lumOff val="40000"/>
                </a:schemeClr>
              </a:solidFill>
              <a:effectLst/>
              <a:uLnTx/>
              <a:uFillTx/>
              <a:latin typeface="+mn-lt"/>
            </a:endParaRPr>
          </a:p>
        </p:txBody>
      </p:sp>
      <p:sp>
        <p:nvSpPr>
          <p:cNvPr id="44" name="Rectangle 43"/>
          <p:cNvSpPr/>
          <p:nvPr/>
        </p:nvSpPr>
        <p:spPr>
          <a:xfrm>
            <a:off x="0" y="1928802"/>
            <a:ext cx="4574312" cy="120032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dirty="0" smtClean="0">
                <a:ln>
                  <a:noFill/>
                </a:ln>
                <a:solidFill>
                  <a:schemeClr val="tx2">
                    <a:lumMod val="60000"/>
                    <a:lumOff val="40000"/>
                  </a:schemeClr>
                </a:solidFill>
                <a:effectLst/>
                <a:uLnTx/>
                <a:uFillTx/>
                <a:latin typeface="+mn-lt"/>
              </a:rPr>
              <a:t>Housing</a:t>
            </a:r>
            <a:r>
              <a:rPr kumimoji="0" lang="fr-FR" sz="1800" b="0" i="0" u="none" strike="noStrike" kern="0" cap="none" spc="0" normalizeH="0" baseline="0" noProof="0" dirty="0" smtClean="0">
                <a:ln>
                  <a:noFill/>
                </a:ln>
                <a:solidFill>
                  <a:schemeClr val="tx2">
                    <a:lumMod val="60000"/>
                    <a:lumOff val="40000"/>
                  </a:schemeClr>
                </a:solidFill>
                <a:effectLst/>
                <a:uLnTx/>
                <a:uFillTx/>
                <a:latin typeface="+mn-lt"/>
              </a:rPr>
              <a:t> service </a:t>
            </a:r>
            <a:r>
              <a:rPr kumimoji="0" lang="en-US" sz="1800" b="0" i="0" u="none" strike="noStrike" kern="0" cap="none" spc="0" normalizeH="0" baseline="0" noProof="0" dirty="0" smtClean="0">
                <a:ln>
                  <a:noFill/>
                </a:ln>
                <a:solidFill>
                  <a:schemeClr val="tx2">
                    <a:lumMod val="60000"/>
                    <a:lumOff val="40000"/>
                  </a:schemeClr>
                </a:solidFill>
                <a:effectLst/>
                <a:uLnTx/>
                <a:uFillTx/>
                <a:latin typeface="+mn-lt"/>
              </a:rPr>
              <a:t>provides Corporate Customers with space, power, cooling, and physical security for their server, storage, and networking equipment in TT </a:t>
            </a:r>
            <a:r>
              <a:rPr kumimoji="0" lang="fr-FR" sz="1800" b="0" i="0" u="none" strike="noStrike" kern="0" cap="none" spc="0" normalizeH="0" baseline="0" noProof="0" dirty="0" smtClean="0">
                <a:ln>
                  <a:noFill/>
                </a:ln>
                <a:solidFill>
                  <a:schemeClr val="tx2">
                    <a:lumMod val="60000"/>
                    <a:lumOff val="40000"/>
                  </a:schemeClr>
                </a:solidFill>
                <a:effectLst/>
                <a:uLnTx/>
                <a:uFillTx/>
                <a:latin typeface="+mn-lt"/>
              </a:rPr>
              <a:t>Data Center </a:t>
            </a:r>
          </a:p>
        </p:txBody>
      </p:sp>
      <p:sp>
        <p:nvSpPr>
          <p:cNvPr id="45" name="Rectangle 44"/>
          <p:cNvSpPr/>
          <p:nvPr/>
        </p:nvSpPr>
        <p:spPr>
          <a:xfrm>
            <a:off x="4572000" y="1514292"/>
            <a:ext cx="4572000" cy="464871"/>
          </a:xfrm>
          <a:prstGeom prst="rect">
            <a:avLst/>
          </a:prstGeom>
          <a:solidFill>
            <a:srgbClr val="4BACC6"/>
          </a:solidFill>
        </p:spPr>
        <p:txBody>
          <a:bodyPr wrap="square" anchor="ctr">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ysClr val="window" lastClr="FFFFFF"/>
                </a:solidFill>
                <a:effectLst/>
                <a:uLnTx/>
                <a:uFillTx/>
                <a:latin typeface="+mn-lt"/>
              </a:rPr>
              <a:t>DaaS « Desktop as a Service»</a:t>
            </a:r>
          </a:p>
        </p:txBody>
      </p:sp>
      <p:sp>
        <p:nvSpPr>
          <p:cNvPr id="46" name="Rectangle 45"/>
          <p:cNvSpPr/>
          <p:nvPr/>
        </p:nvSpPr>
        <p:spPr>
          <a:xfrm>
            <a:off x="-19200" y="4429132"/>
            <a:ext cx="4591200" cy="147732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chemeClr val="tx2">
                    <a:lumMod val="60000"/>
                    <a:lumOff val="40000"/>
                  </a:schemeClr>
                </a:solidFill>
                <a:effectLst/>
                <a:uLnTx/>
                <a:uFillTx/>
                <a:latin typeface="+mn-lt"/>
              </a:rPr>
              <a:t>Microsoft MCS2010 </a:t>
            </a:r>
            <a:r>
              <a:rPr kumimoji="0" lang="en-GB" sz="1800" b="0" i="0" u="none" strike="noStrike" kern="0" cap="none" spc="0" normalizeH="0" baseline="0" dirty="0" smtClean="0">
                <a:ln>
                  <a:noFill/>
                </a:ln>
                <a:solidFill>
                  <a:schemeClr val="tx2">
                    <a:lumMod val="60000"/>
                    <a:lumOff val="40000"/>
                  </a:schemeClr>
                </a:solidFill>
                <a:effectLst/>
                <a:uLnTx/>
                <a:uFillTx/>
                <a:latin typeface="+mn-lt"/>
              </a:rPr>
              <a:t>platform based Solution. The following services are provided: </a:t>
            </a:r>
          </a:p>
          <a:p>
            <a:pPr marL="173038" marR="0" lvl="1" defTabSz="914400" eaLnBrk="1" fontAlgn="auto" latinLnBrk="0" hangingPunct="1">
              <a:lnSpc>
                <a:spcPct val="100000"/>
              </a:lnSpc>
              <a:spcBef>
                <a:spcPts val="0"/>
              </a:spcBef>
              <a:spcAft>
                <a:spcPts val="0"/>
              </a:spcAft>
              <a:buClr>
                <a:srgbClr val="C00000"/>
              </a:buClr>
              <a:buSzTx/>
              <a:buFont typeface="Wingdings" pitchFamily="2" charset="2"/>
              <a:buChar char="§"/>
              <a:tabLst/>
              <a:defRPr/>
            </a:pPr>
            <a:r>
              <a:rPr kumimoji="0" lang="fr-FR" sz="1800" b="0" i="0" u="none" strike="noStrike" kern="0" cap="none" spc="0" normalizeH="0" baseline="0" noProof="0" dirty="0" smtClean="0">
                <a:ln>
                  <a:noFill/>
                </a:ln>
                <a:solidFill>
                  <a:schemeClr val="tx2">
                    <a:lumMod val="60000"/>
                    <a:lumOff val="40000"/>
                  </a:schemeClr>
                </a:solidFill>
                <a:effectLst/>
                <a:uLnTx/>
                <a:uFillTx/>
                <a:latin typeface="+mn-lt"/>
              </a:rPr>
              <a:t> Exchange </a:t>
            </a:r>
          </a:p>
          <a:p>
            <a:pPr marL="173038" marR="0" lvl="1" defTabSz="914400" eaLnBrk="1" fontAlgn="auto" latinLnBrk="0" hangingPunct="1">
              <a:lnSpc>
                <a:spcPct val="100000"/>
              </a:lnSpc>
              <a:spcBef>
                <a:spcPts val="0"/>
              </a:spcBef>
              <a:spcAft>
                <a:spcPts val="0"/>
              </a:spcAft>
              <a:buClr>
                <a:srgbClr val="C00000"/>
              </a:buClr>
              <a:buSzTx/>
              <a:buFont typeface="Wingdings" pitchFamily="2" charset="2"/>
              <a:buChar char="§"/>
              <a:tabLst/>
              <a:defRPr/>
            </a:pPr>
            <a:r>
              <a:rPr lang="fr-FR" sz="1800" kern="0" dirty="0" smtClean="0">
                <a:solidFill>
                  <a:schemeClr val="tx2">
                    <a:lumMod val="60000"/>
                    <a:lumOff val="40000"/>
                  </a:schemeClr>
                </a:solidFill>
                <a:latin typeface="+mn-lt"/>
              </a:rPr>
              <a:t> </a:t>
            </a:r>
            <a:r>
              <a:rPr kumimoji="0" lang="fr-FR" sz="1800" b="0" i="0" u="none" strike="noStrike" kern="0" cap="none" spc="0" normalizeH="0" baseline="0" noProof="0" dirty="0" smtClean="0">
                <a:ln>
                  <a:noFill/>
                </a:ln>
                <a:solidFill>
                  <a:schemeClr val="tx2">
                    <a:lumMod val="60000"/>
                    <a:lumOff val="40000"/>
                  </a:schemeClr>
                </a:solidFill>
                <a:effectLst/>
                <a:uLnTx/>
                <a:uFillTx/>
                <a:latin typeface="+mn-lt"/>
              </a:rPr>
              <a:t>Link</a:t>
            </a:r>
          </a:p>
          <a:p>
            <a:pPr marL="173038" marR="0" lvl="1" defTabSz="914400" eaLnBrk="1" fontAlgn="auto" latinLnBrk="0" hangingPunct="1">
              <a:lnSpc>
                <a:spcPct val="100000"/>
              </a:lnSpc>
              <a:spcBef>
                <a:spcPts val="0"/>
              </a:spcBef>
              <a:spcAft>
                <a:spcPts val="0"/>
              </a:spcAft>
              <a:buClr>
                <a:srgbClr val="C00000"/>
              </a:buClr>
              <a:buSzTx/>
              <a:buFont typeface="Wingdings" pitchFamily="2" charset="2"/>
              <a:buChar char="§"/>
              <a:tabLst/>
              <a:defRPr/>
            </a:pPr>
            <a:r>
              <a:rPr kumimoji="0" lang="en-GB" sz="1800" b="0" i="0" u="none" strike="noStrike" kern="0" cap="none" spc="0" normalizeH="0" dirty="0" smtClean="0">
                <a:ln>
                  <a:noFill/>
                </a:ln>
                <a:solidFill>
                  <a:schemeClr val="tx2">
                    <a:lumMod val="60000"/>
                    <a:lumOff val="40000"/>
                  </a:schemeClr>
                </a:solidFill>
                <a:effectLst/>
                <a:uLnTx/>
                <a:uFillTx/>
                <a:latin typeface="+mn-lt"/>
              </a:rPr>
              <a:t> </a:t>
            </a:r>
            <a:r>
              <a:rPr kumimoji="0" lang="en-GB" sz="1800" b="0" i="0" u="none" strike="noStrike" kern="0" cap="none" spc="0" normalizeH="0" baseline="0" dirty="0" err="1" smtClean="0">
                <a:ln>
                  <a:noFill/>
                </a:ln>
                <a:solidFill>
                  <a:schemeClr val="tx2">
                    <a:lumMod val="60000"/>
                    <a:lumOff val="40000"/>
                  </a:schemeClr>
                </a:solidFill>
                <a:effectLst/>
                <a:uLnTx/>
                <a:uFillTx/>
                <a:latin typeface="+mn-lt"/>
              </a:rPr>
              <a:t>Share</a:t>
            </a:r>
            <a:r>
              <a:rPr kumimoji="0" lang="en-GB" sz="1800" b="0" i="0" u="none" strike="noStrike" kern="0" cap="none" spc="0" normalizeH="0" baseline="0" dirty="0" err="1" smtClean="0">
                <a:ln>
                  <a:noFill/>
                </a:ln>
                <a:solidFill>
                  <a:schemeClr val="tx2">
                    <a:lumMod val="60000"/>
                    <a:lumOff val="40000"/>
                  </a:schemeClr>
                </a:solidFill>
                <a:effectLst/>
                <a:uLnTx/>
                <a:uFillTx/>
              </a:rPr>
              <a:t>point</a:t>
            </a:r>
            <a:endParaRPr kumimoji="0" lang="en-GB" sz="1800" b="0" i="0" u="none" strike="noStrike" kern="0" cap="none" spc="0" normalizeH="0" baseline="0" dirty="0" smtClean="0">
              <a:ln>
                <a:noFill/>
              </a:ln>
              <a:solidFill>
                <a:schemeClr val="tx2">
                  <a:lumMod val="60000"/>
                  <a:lumOff val="40000"/>
                </a:schemeClr>
              </a:solidFill>
              <a:effectLst/>
              <a:uLnTx/>
              <a:uFillTx/>
            </a:endParaRPr>
          </a:p>
        </p:txBody>
      </p:sp>
      <p:sp>
        <p:nvSpPr>
          <p:cNvPr id="47" name="Rectangle 46"/>
          <p:cNvSpPr/>
          <p:nvPr/>
        </p:nvSpPr>
        <p:spPr>
          <a:xfrm>
            <a:off x="4572000" y="4000504"/>
            <a:ext cx="4572000" cy="464871"/>
          </a:xfrm>
          <a:prstGeom prst="rect">
            <a:avLst/>
          </a:prstGeom>
          <a:solidFill>
            <a:srgbClr val="FF9933"/>
          </a:solidFill>
        </p:spPr>
        <p:txBody>
          <a:bodyPr wrap="square" anchor="ctr">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GB" sz="1800" b="1" i="0" u="none" strike="noStrike" kern="0" cap="none" spc="0" normalizeH="0" baseline="0" dirty="0" smtClean="0">
                <a:ln>
                  <a:noFill/>
                </a:ln>
                <a:solidFill>
                  <a:sysClr val="window" lastClr="FFFFFF"/>
                </a:solidFill>
                <a:effectLst/>
                <a:uLnTx/>
                <a:uFillTx/>
                <a:latin typeface="+mn-lt"/>
              </a:rPr>
              <a:t>Hosted Conferencing Solutions</a:t>
            </a:r>
          </a:p>
        </p:txBody>
      </p:sp>
      <p:pic>
        <p:nvPicPr>
          <p:cNvPr id="48" name="Picture 6"/>
          <p:cNvPicPr>
            <a:picLocks noChangeAspect="1" noChangeArrowheads="1"/>
          </p:cNvPicPr>
          <p:nvPr/>
        </p:nvPicPr>
        <p:blipFill>
          <a:blip r:embed="rId3" cstate="print"/>
          <a:srcRect l="61719" t="75163" r="18291" b="8797"/>
          <a:stretch>
            <a:fillRect/>
          </a:stretch>
        </p:blipFill>
        <p:spPr bwMode="auto">
          <a:xfrm>
            <a:off x="2072842" y="3071810"/>
            <a:ext cx="2287156" cy="857255"/>
          </a:xfrm>
          <a:prstGeom prst="rect">
            <a:avLst/>
          </a:prstGeom>
          <a:ln>
            <a:noFill/>
          </a:ln>
          <a:effectLst>
            <a:outerShdw blurRad="292100" dist="139700" dir="2700000" algn="tl" rotWithShape="0">
              <a:srgbClr val="333333">
                <a:alpha val="65000"/>
              </a:srgbClr>
            </a:outerShdw>
          </a:effectLst>
        </p:spPr>
      </p:pic>
      <p:pic>
        <p:nvPicPr>
          <p:cNvPr id="49" name="Picture 3"/>
          <p:cNvPicPr>
            <a:picLocks noChangeAspect="1" noChangeArrowheads="1"/>
          </p:cNvPicPr>
          <p:nvPr/>
        </p:nvPicPr>
        <p:blipFill>
          <a:blip r:embed="rId4"/>
          <a:srcRect/>
          <a:stretch>
            <a:fillRect/>
          </a:stretch>
        </p:blipFill>
        <p:spPr bwMode="auto">
          <a:xfrm>
            <a:off x="2143108" y="5072074"/>
            <a:ext cx="2092349" cy="785818"/>
          </a:xfrm>
          <a:prstGeom prst="rect">
            <a:avLst/>
          </a:prstGeom>
          <a:noFill/>
          <a:ln w="9525">
            <a:noFill/>
            <a:miter lim="800000"/>
            <a:headEnd/>
            <a:tailEnd/>
          </a:ln>
          <a:effectLst/>
        </p:spPr>
      </p:pic>
      <p:pic>
        <p:nvPicPr>
          <p:cNvPr id="50" name="Picture 5" descr="Résultat de recherche d'images pour &quot;conferencing&quot;"/>
          <p:cNvPicPr>
            <a:picLocks noChangeAspect="1" noChangeArrowheads="1"/>
          </p:cNvPicPr>
          <p:nvPr/>
        </p:nvPicPr>
        <p:blipFill>
          <a:blip r:embed="rId5"/>
          <a:srcRect/>
          <a:stretch>
            <a:fillRect/>
          </a:stretch>
        </p:blipFill>
        <p:spPr bwMode="auto">
          <a:xfrm>
            <a:off x="7000892" y="4643446"/>
            <a:ext cx="1928826" cy="1030383"/>
          </a:xfrm>
          <a:prstGeom prst="rect">
            <a:avLst/>
          </a:prstGeom>
          <a:noFill/>
        </p:spPr>
      </p:pic>
      <p:pic>
        <p:nvPicPr>
          <p:cNvPr id="16" name="Picture 2"/>
          <p:cNvPicPr>
            <a:picLocks noChangeAspect="1" noChangeArrowheads="1"/>
          </p:cNvPicPr>
          <p:nvPr/>
        </p:nvPicPr>
        <p:blipFill>
          <a:blip r:embed="rId6"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val="42305797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GB" dirty="0" smtClean="0"/>
              <a:t>Future TT</a:t>
            </a:r>
            <a:br>
              <a:rPr lang="en-GB" dirty="0" smtClean="0"/>
            </a:br>
            <a:r>
              <a:rPr lang="en-GB" dirty="0" smtClean="0"/>
              <a:t> Cloud Computing services</a:t>
            </a:r>
            <a:endParaRPr lang="en-US" sz="3100"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34</a:t>
            </a:fld>
            <a:endParaRPr lang="en-US"/>
          </a:p>
        </p:txBody>
      </p:sp>
      <p:sp>
        <p:nvSpPr>
          <p:cNvPr id="15" name="Espace réservé du contenu 2"/>
          <p:cNvSpPr>
            <a:spLocks noGrp="1"/>
          </p:cNvSpPr>
          <p:nvPr>
            <p:ph idx="1"/>
          </p:nvPr>
        </p:nvSpPr>
        <p:spPr>
          <a:xfrm>
            <a:off x="395536" y="1963760"/>
            <a:ext cx="8362702" cy="4608512"/>
          </a:xfrm>
          <a:prstGeom prst="rect">
            <a:avLst/>
          </a:prstGeom>
        </p:spPr>
        <p:txBody>
          <a:bodyPr/>
          <a:lstStyle/>
          <a:p>
            <a:pPr marL="342900" marR="0" lvl="1" indent="-342900" algn="just" fontAlgn="auto">
              <a:lnSpc>
                <a:spcPct val="100000"/>
              </a:lnSpc>
              <a:spcBef>
                <a:spcPts val="1200"/>
              </a:spcBef>
              <a:spcAft>
                <a:spcPts val="0"/>
              </a:spcAft>
              <a:buClrTx/>
              <a:buSzPct val="75000"/>
              <a:buBlip>
                <a:blip r:embed="rId3"/>
              </a:buBlip>
              <a:tabLst/>
              <a:defRPr/>
            </a:pPr>
            <a:r>
              <a:rPr lang="en-GB" sz="2400" dirty="0" smtClean="0"/>
              <a:t>Tunisie Telecom is implementing a Cloud Computing platform being </a:t>
            </a:r>
            <a:r>
              <a:rPr lang="en-GB" sz="2400" b="1" dirty="0" smtClean="0"/>
              <a:t>secured, scalable and efficient</a:t>
            </a:r>
          </a:p>
          <a:p>
            <a:pPr marL="342900" marR="0" lvl="1" indent="-342900" algn="just" fontAlgn="auto">
              <a:lnSpc>
                <a:spcPct val="100000"/>
              </a:lnSpc>
              <a:spcBef>
                <a:spcPts val="1200"/>
              </a:spcBef>
              <a:spcAft>
                <a:spcPts val="0"/>
              </a:spcAft>
              <a:buClrTx/>
              <a:buSzPct val="75000"/>
              <a:buBlip>
                <a:blip r:embed="rId3"/>
              </a:buBlip>
              <a:tabLst/>
              <a:defRPr/>
            </a:pPr>
            <a:r>
              <a:rPr lang="en-GB" sz="2400" dirty="0" smtClean="0"/>
              <a:t>In the first phase, the following services will be provided:</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dirty="0" smtClean="0">
              <a:ln>
                <a:noFill/>
              </a:ln>
              <a:solidFill>
                <a:srgbClr val="000000">
                  <a:lumMod val="75000"/>
                </a:srgbClr>
              </a:solidFill>
              <a:effectLst/>
              <a:uLnTx/>
              <a:uFillTx/>
            </a:endParaRPr>
          </a:p>
          <a:p>
            <a:pPr marL="989013" marR="0" lvl="1" indent="-358775" defTabSz="914400" eaLnBrk="0" fontAlgn="base" latinLnBrk="0" hangingPunct="0">
              <a:lnSpc>
                <a:spcPct val="100000"/>
              </a:lnSpc>
              <a:spcBef>
                <a:spcPts val="0"/>
              </a:spcBef>
              <a:spcAft>
                <a:spcPct val="0"/>
              </a:spcAft>
              <a:buClrTx/>
              <a:buSzPct val="70000"/>
              <a:buBlip>
                <a:blip r:embed="rId4"/>
              </a:buBlip>
              <a:tabLst/>
              <a:defRPr/>
            </a:pPr>
            <a:r>
              <a:rPr lang="en-GB" sz="2000" b="1" dirty="0" err="1" smtClean="0">
                <a:solidFill>
                  <a:srgbClr val="C00000"/>
                </a:solidFill>
              </a:rPr>
              <a:t>IaaS</a:t>
            </a:r>
            <a:r>
              <a:rPr lang="en-GB" sz="2000" b="1" dirty="0" smtClean="0">
                <a:solidFill>
                  <a:srgbClr val="C00000"/>
                </a:solidFill>
              </a:rPr>
              <a:t>: </a:t>
            </a:r>
            <a:r>
              <a:rPr lang="en-GB" sz="2000" dirty="0" smtClean="0"/>
              <a:t>Infrastructure as a Service (DS, VPS, Storage)</a:t>
            </a:r>
          </a:p>
          <a:p>
            <a:pPr marL="989013" marR="0" lvl="1" indent="-358775" defTabSz="914400" eaLnBrk="0" fontAlgn="base" latinLnBrk="0" hangingPunct="0">
              <a:lnSpc>
                <a:spcPct val="160000"/>
              </a:lnSpc>
              <a:spcBef>
                <a:spcPts val="0"/>
              </a:spcBef>
              <a:spcAft>
                <a:spcPct val="0"/>
              </a:spcAft>
              <a:buClrTx/>
              <a:buSzPct val="70000"/>
              <a:buBlip>
                <a:blip r:embed="rId4"/>
              </a:buBlip>
              <a:tabLst/>
              <a:defRPr/>
            </a:pPr>
            <a:r>
              <a:rPr lang="en-GB" sz="2000" b="1" dirty="0" err="1" smtClean="0">
                <a:solidFill>
                  <a:srgbClr val="C00000"/>
                </a:solidFill>
              </a:rPr>
              <a:t>BaaS</a:t>
            </a:r>
            <a:r>
              <a:rPr lang="en-GB" sz="2000" b="1" dirty="0" smtClean="0">
                <a:solidFill>
                  <a:srgbClr val="C00000"/>
                </a:solidFill>
              </a:rPr>
              <a:t>:</a:t>
            </a:r>
            <a:r>
              <a:rPr lang="en-GB" sz="2000" dirty="0" smtClean="0"/>
              <a:t> Backup as a Service</a:t>
            </a:r>
          </a:p>
          <a:p>
            <a:pPr marL="989013" marR="0" lvl="1" indent="-358775" defTabSz="914400" eaLnBrk="0" fontAlgn="base" latinLnBrk="0" hangingPunct="0">
              <a:lnSpc>
                <a:spcPct val="160000"/>
              </a:lnSpc>
              <a:spcBef>
                <a:spcPts val="0"/>
              </a:spcBef>
              <a:spcAft>
                <a:spcPct val="0"/>
              </a:spcAft>
              <a:buClrTx/>
              <a:buSzPct val="70000"/>
              <a:buBlip>
                <a:blip r:embed="rId4"/>
              </a:buBlip>
              <a:tabLst/>
              <a:defRPr/>
            </a:pPr>
            <a:r>
              <a:rPr lang="en-GB" sz="2000" b="1" dirty="0" smtClean="0">
                <a:solidFill>
                  <a:srgbClr val="C00000"/>
                </a:solidFill>
              </a:rPr>
              <a:t>Web Hosting</a:t>
            </a:r>
          </a:p>
          <a:p>
            <a:pPr marL="989013" marR="0" lvl="1" indent="-358775" defTabSz="914400" eaLnBrk="0" fontAlgn="base" latinLnBrk="0" hangingPunct="0">
              <a:lnSpc>
                <a:spcPct val="160000"/>
              </a:lnSpc>
              <a:spcBef>
                <a:spcPts val="0"/>
              </a:spcBef>
              <a:spcAft>
                <a:spcPct val="0"/>
              </a:spcAft>
              <a:buClrTx/>
              <a:buSzPct val="70000"/>
              <a:buBlip>
                <a:blip r:embed="rId4"/>
              </a:buBlip>
              <a:tabLst/>
              <a:defRPr/>
            </a:pPr>
            <a:r>
              <a:rPr lang="en-GB" sz="2000" b="1" dirty="0" smtClean="0">
                <a:solidFill>
                  <a:srgbClr val="C00000"/>
                </a:solidFill>
              </a:rPr>
              <a:t>Firewalling as a Service</a:t>
            </a:r>
          </a:p>
          <a:p>
            <a:pPr marL="989013" marR="0" lvl="1" indent="-358775" defTabSz="914400" eaLnBrk="0" fontAlgn="base" latinLnBrk="0" hangingPunct="0">
              <a:lnSpc>
                <a:spcPct val="160000"/>
              </a:lnSpc>
              <a:spcBef>
                <a:spcPts val="0"/>
              </a:spcBef>
              <a:spcAft>
                <a:spcPct val="0"/>
              </a:spcAft>
              <a:buClrTx/>
              <a:buSzPct val="70000"/>
              <a:buBlip>
                <a:blip r:embed="rId4"/>
              </a:buBlip>
              <a:tabLst/>
              <a:defRPr/>
            </a:pPr>
            <a:r>
              <a:rPr lang="en-GB" sz="2000" b="1" dirty="0" smtClean="0">
                <a:solidFill>
                  <a:srgbClr val="C00000"/>
                </a:solidFill>
              </a:rPr>
              <a:t>Load Balancing as a Service</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a:ln>
                <a:noFill/>
              </a:ln>
              <a:solidFill>
                <a:sysClr val="windowText" lastClr="000000"/>
              </a:solidFill>
              <a:effectLst/>
              <a:uLnTx/>
              <a:uFillTx/>
            </a:endParaRPr>
          </a:p>
        </p:txBody>
      </p:sp>
      <p:pic>
        <p:nvPicPr>
          <p:cNvPr id="16" name="Picture 1"/>
          <p:cNvPicPr>
            <a:picLocks noChangeAspect="1" noChangeArrowheads="1"/>
          </p:cNvPicPr>
          <p:nvPr/>
        </p:nvPicPr>
        <p:blipFill>
          <a:blip r:embed="rId5"/>
          <a:srcRect/>
          <a:stretch>
            <a:fillRect/>
          </a:stretch>
        </p:blipFill>
        <p:spPr bwMode="auto">
          <a:xfrm>
            <a:off x="5572132" y="3857628"/>
            <a:ext cx="2399691" cy="1857388"/>
          </a:xfrm>
          <a:prstGeom prst="rect">
            <a:avLst/>
          </a:prstGeom>
          <a:noFill/>
          <a:ln w="9525">
            <a:noFill/>
            <a:miter lim="800000"/>
            <a:headEnd/>
            <a:tailEnd/>
          </a:ln>
          <a:effectLst/>
        </p:spPr>
      </p:pic>
      <p:sp>
        <p:nvSpPr>
          <p:cNvPr id="17" name="Rectangle 2"/>
          <p:cNvSpPr txBox="1">
            <a:spLocks noChangeArrowheads="1"/>
          </p:cNvSpPr>
          <p:nvPr/>
        </p:nvSpPr>
        <p:spPr bwMode="auto">
          <a:xfrm>
            <a:off x="8639976" y="458236"/>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1</a:t>
            </a:r>
          </a:p>
        </p:txBody>
      </p:sp>
      <p:pic>
        <p:nvPicPr>
          <p:cNvPr id="9" name="Picture 2"/>
          <p:cNvPicPr>
            <a:picLocks noChangeAspect="1" noChangeArrowheads="1"/>
          </p:cNvPicPr>
          <p:nvPr/>
        </p:nvPicPr>
        <p:blipFill>
          <a:blip r:embed="rId6"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val="42305797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GB" dirty="0" smtClean="0"/>
              <a:t>Future TT</a:t>
            </a:r>
            <a:br>
              <a:rPr lang="en-GB" dirty="0" smtClean="0"/>
            </a:br>
            <a:r>
              <a:rPr lang="en-GB" dirty="0" smtClean="0"/>
              <a:t> Cloud Computing services</a:t>
            </a:r>
            <a:endParaRPr lang="en-US" sz="3100"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35</a:t>
            </a:fld>
            <a:endParaRPr lang="en-US"/>
          </a:p>
        </p:txBody>
      </p:sp>
      <p:sp>
        <p:nvSpPr>
          <p:cNvPr id="10" name="Rectangle 2"/>
          <p:cNvSpPr txBox="1">
            <a:spLocks noChangeArrowheads="1"/>
          </p:cNvSpPr>
          <p:nvPr/>
        </p:nvSpPr>
        <p:spPr bwMode="auto">
          <a:xfrm>
            <a:off x="8639976" y="458236"/>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2</a:t>
            </a:r>
          </a:p>
        </p:txBody>
      </p:sp>
      <p:sp>
        <p:nvSpPr>
          <p:cNvPr id="7" name="Espace réservé du contenu 2"/>
          <p:cNvSpPr>
            <a:spLocks noGrp="1"/>
          </p:cNvSpPr>
          <p:nvPr>
            <p:ph idx="1"/>
          </p:nvPr>
        </p:nvSpPr>
        <p:spPr>
          <a:xfrm>
            <a:off x="395536" y="2000240"/>
            <a:ext cx="8362702" cy="3786214"/>
          </a:xfrm>
        </p:spPr>
        <p:txBody>
          <a:bodyPr>
            <a:normAutofit/>
          </a:bodyPr>
          <a:lstStyle/>
          <a:p>
            <a:pPr marL="0" indent="0">
              <a:lnSpc>
                <a:spcPct val="80000"/>
              </a:lnSpc>
              <a:buNone/>
            </a:pPr>
            <a:r>
              <a:rPr lang="fr-FR" sz="2600" dirty="0" smtClean="0">
                <a:solidFill>
                  <a:schemeClr val="tx2"/>
                </a:solidFill>
              </a:rPr>
              <a:t>The </a:t>
            </a:r>
            <a:r>
              <a:rPr lang="en-GB" sz="2600" dirty="0" smtClean="0">
                <a:solidFill>
                  <a:schemeClr val="tx2"/>
                </a:solidFill>
              </a:rPr>
              <a:t>platform is characterized by the following features: </a:t>
            </a:r>
          </a:p>
          <a:p>
            <a:pPr marL="0" indent="0">
              <a:lnSpc>
                <a:spcPct val="80000"/>
              </a:lnSpc>
              <a:buNone/>
            </a:pPr>
            <a:endParaRPr lang="fr-FR" sz="1400" dirty="0" smtClean="0"/>
          </a:p>
          <a:p>
            <a:pPr marL="539750" lvl="1" indent="-360363">
              <a:lnSpc>
                <a:spcPct val="80000"/>
              </a:lnSpc>
              <a:spcBef>
                <a:spcPts val="1800"/>
              </a:spcBef>
              <a:buSzPct val="75000"/>
              <a:buBlip>
                <a:blip r:embed="rId3"/>
              </a:buBlip>
            </a:pPr>
            <a:r>
              <a:rPr lang="en-US" sz="2400" b="1" dirty="0" smtClean="0">
                <a:ea typeface="+mn-ea"/>
                <a:cs typeface="+mn-cs"/>
              </a:rPr>
              <a:t>High availability</a:t>
            </a:r>
          </a:p>
          <a:p>
            <a:pPr marL="539750" lvl="1" indent="-360363">
              <a:lnSpc>
                <a:spcPct val="80000"/>
              </a:lnSpc>
              <a:spcBef>
                <a:spcPts val="1800"/>
              </a:spcBef>
              <a:buSzPct val="75000"/>
              <a:buBlip>
                <a:blip r:embed="rId3"/>
              </a:buBlip>
            </a:pPr>
            <a:r>
              <a:rPr lang="en-US" sz="2400" b="1" dirty="0" smtClean="0">
                <a:ea typeface="+mn-ea"/>
                <a:cs typeface="+mn-cs"/>
              </a:rPr>
              <a:t>Flexibility and scalability </a:t>
            </a:r>
          </a:p>
          <a:p>
            <a:pPr marL="539750" lvl="1" indent="-360363">
              <a:lnSpc>
                <a:spcPct val="80000"/>
              </a:lnSpc>
              <a:spcBef>
                <a:spcPts val="1800"/>
              </a:spcBef>
              <a:buSzPct val="75000"/>
              <a:buBlip>
                <a:blip r:embed="rId3"/>
              </a:buBlip>
            </a:pPr>
            <a:r>
              <a:rPr lang="en-US" sz="2400" b="1" dirty="0" smtClean="0">
                <a:ea typeface="+mn-ea"/>
                <a:cs typeface="+mn-cs"/>
              </a:rPr>
              <a:t>High security</a:t>
            </a:r>
          </a:p>
          <a:p>
            <a:pPr marL="539750" lvl="1" indent="0">
              <a:lnSpc>
                <a:spcPct val="80000"/>
              </a:lnSpc>
              <a:spcBef>
                <a:spcPts val="600"/>
              </a:spcBef>
              <a:buSzPct val="75000"/>
              <a:buNone/>
            </a:pPr>
            <a:r>
              <a:rPr lang="en-US" sz="2400" dirty="0" smtClean="0">
                <a:ea typeface="+mn-ea"/>
                <a:cs typeface="+mn-cs"/>
              </a:rPr>
              <a:t>end-to-end physical and logical security</a:t>
            </a:r>
          </a:p>
          <a:p>
            <a:pPr marL="539750" lvl="1" indent="-360363">
              <a:lnSpc>
                <a:spcPct val="80000"/>
              </a:lnSpc>
              <a:spcBef>
                <a:spcPts val="1800"/>
              </a:spcBef>
              <a:buSzPct val="75000"/>
              <a:buBlip>
                <a:blip r:embed="rId3"/>
              </a:buBlip>
            </a:pPr>
            <a:r>
              <a:rPr lang="en-US" sz="2400" b="1" dirty="0" smtClean="0">
                <a:ea typeface="+mn-ea"/>
                <a:cs typeface="+mn-cs"/>
              </a:rPr>
              <a:t>Fully automatic service provisioning</a:t>
            </a:r>
          </a:p>
          <a:p>
            <a:pPr marL="539750" lvl="1" indent="0">
              <a:lnSpc>
                <a:spcPct val="80000"/>
              </a:lnSpc>
              <a:spcBef>
                <a:spcPts val="600"/>
              </a:spcBef>
              <a:buSzPct val="75000"/>
              <a:buNone/>
            </a:pPr>
            <a:r>
              <a:rPr lang="en-US" sz="2400" b="1" dirty="0" smtClean="0">
                <a:ea typeface="+mn-ea"/>
                <a:cs typeface="+mn-cs"/>
                <a:sym typeface="Wingdings" pitchFamily="2" charset="2"/>
              </a:rPr>
              <a:t> </a:t>
            </a:r>
            <a:r>
              <a:rPr lang="en-US" sz="2400" dirty="0" smtClean="0">
                <a:ea typeface="+mn-ea"/>
                <a:cs typeface="+mn-cs"/>
              </a:rPr>
              <a:t>reduce activation time</a:t>
            </a:r>
            <a:endParaRPr lang="fr-FR" sz="2400" dirty="0" smtClean="0">
              <a:ea typeface="+mn-ea"/>
              <a:cs typeface="+mn-cs"/>
            </a:endParaRPr>
          </a:p>
          <a:p>
            <a:pPr algn="just">
              <a:buNone/>
            </a:pPr>
            <a:endParaRPr lang="fr-FR" sz="2000" dirty="0"/>
          </a:p>
        </p:txBody>
      </p:sp>
      <p:pic>
        <p:nvPicPr>
          <p:cNvPr id="8" name="Picture 3"/>
          <p:cNvPicPr>
            <a:picLocks noChangeAspect="1" noChangeArrowheads="1"/>
          </p:cNvPicPr>
          <p:nvPr/>
        </p:nvPicPr>
        <p:blipFill>
          <a:blip r:embed="rId4"/>
          <a:srcRect/>
          <a:stretch>
            <a:fillRect/>
          </a:stretch>
        </p:blipFill>
        <p:spPr bwMode="auto">
          <a:xfrm>
            <a:off x="6215074" y="3500438"/>
            <a:ext cx="2466975" cy="1847850"/>
          </a:xfrm>
          <a:prstGeom prst="rect">
            <a:avLst/>
          </a:prstGeom>
          <a:noFill/>
          <a:ln w="9525">
            <a:noFill/>
            <a:miter lim="800000"/>
            <a:headEnd/>
            <a:tailEnd/>
          </a:ln>
          <a:effectLst/>
        </p:spPr>
      </p:pic>
      <p:pic>
        <p:nvPicPr>
          <p:cNvPr id="9" name="Picture 2"/>
          <p:cNvPicPr>
            <a:picLocks noChangeAspect="1" noChangeArrowheads="1"/>
          </p:cNvPicPr>
          <p:nvPr/>
        </p:nvPicPr>
        <p:blipFill>
          <a:blip r:embed="rId5"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val="42305797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4000" dirty="0" smtClean="0"/>
              <a:t>TT DATA </a:t>
            </a:r>
            <a:r>
              <a:rPr lang="en-US" sz="4000" dirty="0" smtClean="0"/>
              <a:t>Centers</a:t>
            </a:r>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36</a:t>
            </a:fld>
            <a:endParaRPr lang="en-US"/>
          </a:p>
        </p:txBody>
      </p:sp>
      <p:sp>
        <p:nvSpPr>
          <p:cNvPr id="10" name="Rectangle 2"/>
          <p:cNvSpPr txBox="1">
            <a:spLocks noChangeArrowheads="1"/>
          </p:cNvSpPr>
          <p:nvPr/>
        </p:nvSpPr>
        <p:spPr bwMode="auto">
          <a:xfrm>
            <a:off x="8639976" y="458236"/>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1</a:t>
            </a:r>
          </a:p>
        </p:txBody>
      </p:sp>
      <p:sp>
        <p:nvSpPr>
          <p:cNvPr id="7" name="Espace réservé du contenu 2"/>
          <p:cNvSpPr>
            <a:spLocks noGrp="1"/>
          </p:cNvSpPr>
          <p:nvPr>
            <p:ph idx="1"/>
          </p:nvPr>
        </p:nvSpPr>
        <p:spPr>
          <a:xfrm>
            <a:off x="395536" y="1428736"/>
            <a:ext cx="8352928" cy="4525963"/>
          </a:xfrm>
        </p:spPr>
        <p:txBody>
          <a:bodyPr/>
          <a:lstStyle/>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r>
              <a:rPr lang="en-GB" sz="2000" b="1" i="1" dirty="0" smtClean="0">
                <a:solidFill>
                  <a:srgbClr val="C00000"/>
                </a:solidFill>
              </a:rPr>
              <a:t>Primary DC: </a:t>
            </a:r>
            <a:r>
              <a:rPr lang="en-GB" sz="2000" dirty="0" smtClean="0"/>
              <a:t>Kasbah</a:t>
            </a:r>
          </a:p>
          <a:p>
            <a:r>
              <a:rPr lang="en-GB" sz="2000" b="1" i="1" dirty="0" smtClean="0">
                <a:solidFill>
                  <a:srgbClr val="C00000"/>
                </a:solidFill>
              </a:rPr>
              <a:t>Secondary DC: </a:t>
            </a:r>
            <a:r>
              <a:rPr lang="en-GB" sz="2000" dirty="0" smtClean="0"/>
              <a:t>Carthage : 20 Km far from the primary DC</a:t>
            </a:r>
          </a:p>
          <a:p>
            <a:r>
              <a:rPr lang="en-GB" sz="2000" b="1" i="1" dirty="0" smtClean="0">
                <a:solidFill>
                  <a:srgbClr val="C00000"/>
                </a:solidFill>
              </a:rPr>
              <a:t>Disaster Recovery DC: </a:t>
            </a:r>
            <a:r>
              <a:rPr lang="en-GB" sz="2000" dirty="0" err="1" smtClean="0"/>
              <a:t>Kairouan</a:t>
            </a:r>
            <a:r>
              <a:rPr lang="en-GB" sz="2000" dirty="0" smtClean="0"/>
              <a:t>: 160 Km far from the primary DC</a:t>
            </a:r>
          </a:p>
          <a:p>
            <a:endParaRPr lang="fr-FR" sz="2000" dirty="0"/>
          </a:p>
        </p:txBody>
      </p:sp>
      <p:pic>
        <p:nvPicPr>
          <p:cNvPr id="8" name="Picture 2"/>
          <p:cNvPicPr>
            <a:picLocks noChangeAspect="1" noChangeArrowheads="1"/>
          </p:cNvPicPr>
          <p:nvPr/>
        </p:nvPicPr>
        <p:blipFill>
          <a:blip r:embed="rId3"/>
          <a:srcRect/>
          <a:stretch>
            <a:fillRect/>
          </a:stretch>
        </p:blipFill>
        <p:spPr bwMode="auto">
          <a:xfrm>
            <a:off x="-2918" y="1556792"/>
            <a:ext cx="9146918" cy="3214710"/>
          </a:xfrm>
          <a:prstGeom prst="rect">
            <a:avLst/>
          </a:prstGeom>
          <a:noFill/>
          <a:ln w="9525">
            <a:noFill/>
            <a:miter lim="800000"/>
            <a:headEnd/>
            <a:tailEnd/>
          </a:ln>
          <a:effectLst/>
        </p:spPr>
      </p:pic>
      <p:pic>
        <p:nvPicPr>
          <p:cNvPr id="9" name="Picture 2"/>
          <p:cNvPicPr>
            <a:picLocks noChangeAspect="1" noChangeArrowheads="1"/>
          </p:cNvPicPr>
          <p:nvPr/>
        </p:nvPicPr>
        <p:blipFill>
          <a:blip r:embed="rId4"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val="42305797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4000" dirty="0" smtClean="0"/>
              <a:t>TT DATA </a:t>
            </a:r>
            <a:r>
              <a:rPr lang="en-US" sz="4000" dirty="0" smtClean="0"/>
              <a:t>Centers</a:t>
            </a:r>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37</a:t>
            </a:fld>
            <a:endParaRPr lang="en-US"/>
          </a:p>
        </p:txBody>
      </p:sp>
      <p:sp>
        <p:nvSpPr>
          <p:cNvPr id="10" name="Rectangle 2"/>
          <p:cNvSpPr txBox="1">
            <a:spLocks noChangeArrowheads="1"/>
          </p:cNvSpPr>
          <p:nvPr/>
        </p:nvSpPr>
        <p:spPr bwMode="auto">
          <a:xfrm>
            <a:off x="8639976" y="458236"/>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2</a:t>
            </a:r>
          </a:p>
        </p:txBody>
      </p:sp>
      <p:sp>
        <p:nvSpPr>
          <p:cNvPr id="17" name="Espace réservé du contenu 2"/>
          <p:cNvSpPr>
            <a:spLocks noGrp="1"/>
          </p:cNvSpPr>
          <p:nvPr>
            <p:ph idx="1"/>
          </p:nvPr>
        </p:nvSpPr>
        <p:spPr>
          <a:xfrm>
            <a:off x="395536" y="1645900"/>
            <a:ext cx="8352928" cy="2354604"/>
          </a:xfrm>
          <a:prstGeom prst="rect">
            <a:avLst/>
          </a:prstGeom>
        </p:spPr>
        <p:txBody>
          <a:body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fr-FR" sz="2000" b="1" i="0" u="sng" strike="noStrike" kern="0" cap="none" spc="0" normalizeH="0" baseline="0" noProof="0" dirty="0" smtClean="0">
                <a:ln>
                  <a:noFill/>
                </a:ln>
                <a:solidFill>
                  <a:schemeClr val="tx2"/>
                </a:solidFill>
                <a:effectLst/>
                <a:uLnTx/>
                <a:uFillTx/>
              </a:rPr>
              <a:t>TIA-942 Standard</a:t>
            </a:r>
            <a:endParaRPr kumimoji="0" lang="fr-FR" sz="2000" b="0" i="0" u="none" strike="noStrike" kern="0" cap="none" spc="0" normalizeH="0" baseline="0" noProof="0" dirty="0" smtClean="0">
              <a:ln>
                <a:noFill/>
              </a:ln>
              <a:solidFill>
                <a:schemeClr val="tx2"/>
              </a:solidFill>
              <a:effectLst/>
              <a:uLnTx/>
              <a:uFillTx/>
            </a:endParaRPr>
          </a:p>
          <a:p>
            <a:pPr marR="0" defTabSz="914400" eaLnBrk="0" fontAlgn="base" latinLnBrk="0" hangingPunct="0">
              <a:lnSpc>
                <a:spcPct val="100000"/>
              </a:lnSpc>
              <a:spcAft>
                <a:spcPct val="0"/>
              </a:spcAft>
              <a:buClrTx/>
              <a:buSzPct val="75000"/>
              <a:buBlip>
                <a:blip r:embed="rId3"/>
              </a:buBlip>
              <a:tabLst/>
              <a:defRPr/>
            </a:pPr>
            <a:r>
              <a:rPr lang="fr-FR" sz="2000" b="1" kern="0" dirty="0" smtClean="0"/>
              <a:t>Kasbah Data Center (First TT DC )</a:t>
            </a:r>
            <a:endParaRPr lang="en-US" sz="2000" b="1" kern="0" dirty="0" smtClean="0"/>
          </a:p>
          <a:p>
            <a:pPr marR="0" lvl="1" defTabSz="914400" eaLnBrk="0" fontAlgn="base" latinLnBrk="0" hangingPunct="0">
              <a:lnSpc>
                <a:spcPct val="100000"/>
              </a:lnSpc>
              <a:spcAft>
                <a:spcPct val="0"/>
              </a:spcAft>
              <a:buClrTx/>
              <a:buSzPct val="70000"/>
              <a:buBlip>
                <a:blip r:embed="rId4"/>
              </a:buBlip>
              <a:tabLst>
                <a:tab pos="34317" algn="ctr"/>
              </a:tabLst>
              <a:defRPr/>
            </a:pPr>
            <a:r>
              <a:rPr lang="en-US" sz="1900" kern="0" dirty="0" smtClean="0"/>
              <a:t>Area: 280 m², 92 42U Racks</a:t>
            </a:r>
          </a:p>
          <a:p>
            <a:pPr marR="0" lvl="1" defTabSz="914400" eaLnBrk="0" fontAlgn="base" latinLnBrk="0" hangingPunct="0">
              <a:lnSpc>
                <a:spcPct val="100000"/>
              </a:lnSpc>
              <a:spcAft>
                <a:spcPct val="0"/>
              </a:spcAft>
              <a:buClrTx/>
              <a:buSzPct val="70000"/>
              <a:buBlip>
                <a:blip r:embed="rId4"/>
              </a:buBlip>
              <a:tabLst>
                <a:tab pos="34317" algn="ctr"/>
              </a:tabLst>
              <a:defRPr/>
            </a:pPr>
            <a:r>
              <a:rPr lang="en-GB" sz="1900" kern="0" dirty="0" smtClean="0"/>
              <a:t>Redundant power and redundant air conditioning</a:t>
            </a:r>
          </a:p>
          <a:p>
            <a:pPr marR="0" lvl="1" defTabSz="914400" eaLnBrk="0" fontAlgn="base" latinLnBrk="0" hangingPunct="0">
              <a:lnSpc>
                <a:spcPct val="100000"/>
              </a:lnSpc>
              <a:spcAft>
                <a:spcPct val="0"/>
              </a:spcAft>
              <a:buClrTx/>
              <a:buSzPct val="70000"/>
              <a:buBlip>
                <a:blip r:embed="rId4"/>
              </a:buBlip>
              <a:tabLst>
                <a:tab pos="34317" algn="ctr"/>
              </a:tabLst>
              <a:defRPr/>
            </a:pPr>
            <a:r>
              <a:rPr lang="en-GB" sz="1900" kern="0" dirty="0" smtClean="0"/>
              <a:t>Hosts TT SaaS platform and Cloud Platform (nearly)</a:t>
            </a:r>
          </a:p>
          <a:p>
            <a:pPr marR="0" lvl="1" defTabSz="914400" eaLnBrk="0" fontAlgn="base" latinLnBrk="0" hangingPunct="0">
              <a:lnSpc>
                <a:spcPct val="100000"/>
              </a:lnSpc>
              <a:spcAft>
                <a:spcPct val="0"/>
              </a:spcAft>
              <a:buClrTx/>
              <a:buSzPct val="70000"/>
              <a:buBlip>
                <a:blip r:embed="rId4"/>
              </a:buBlip>
              <a:tabLst>
                <a:tab pos="34317" algn="ctr"/>
              </a:tabLst>
              <a:defRPr/>
            </a:pPr>
            <a:r>
              <a:rPr lang="en-GB" sz="1900" kern="0" dirty="0" smtClean="0"/>
              <a:t>Used for Corporate Housing TT offers</a:t>
            </a:r>
            <a:endParaRPr lang="fr-FR" sz="1900" kern="0" dirty="0" smtClean="0"/>
          </a:p>
          <a:p>
            <a:pPr marL="0" marR="0" lvl="1" indent="0"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a:ln>
                <a:noFill/>
              </a:ln>
              <a:solidFill>
                <a:sysClr val="windowText" lastClr="000000"/>
              </a:solidFill>
              <a:effectLst/>
              <a:uLnTx/>
              <a:uFillTx/>
            </a:endParaRPr>
          </a:p>
        </p:txBody>
      </p:sp>
      <p:pic>
        <p:nvPicPr>
          <p:cNvPr id="18" name="Picture 1"/>
          <p:cNvPicPr>
            <a:picLocks noChangeAspect="1" noChangeArrowheads="1"/>
          </p:cNvPicPr>
          <p:nvPr/>
        </p:nvPicPr>
        <p:blipFill>
          <a:blip r:embed="rId5"/>
          <a:srcRect/>
          <a:stretch>
            <a:fillRect/>
          </a:stretch>
        </p:blipFill>
        <p:spPr bwMode="auto">
          <a:xfrm>
            <a:off x="6429388" y="2143116"/>
            <a:ext cx="2382302" cy="1857388"/>
          </a:xfrm>
          <a:prstGeom prst="rect">
            <a:avLst/>
          </a:prstGeom>
          <a:noFill/>
          <a:ln w="9525">
            <a:noFill/>
            <a:miter lim="800000"/>
            <a:headEnd/>
            <a:tailEnd/>
          </a:ln>
          <a:effectLst/>
        </p:spPr>
      </p:pic>
      <p:sp>
        <p:nvSpPr>
          <p:cNvPr id="19" name="Rectangle 18"/>
          <p:cNvSpPr/>
          <p:nvPr/>
        </p:nvSpPr>
        <p:spPr>
          <a:xfrm>
            <a:off x="414948" y="3857628"/>
            <a:ext cx="6943134" cy="2151358"/>
          </a:xfrm>
          <a:prstGeom prst="rect">
            <a:avLst/>
          </a:prstGeom>
        </p:spPr>
        <p:txBody>
          <a:bodyPr wrap="square">
            <a:spAutoFit/>
          </a:bodyPr>
          <a:lstStyle/>
          <a:p>
            <a:pPr marL="342900" lvl="0" indent="-342900">
              <a:spcBef>
                <a:spcPct val="20000"/>
              </a:spcBef>
              <a:buSzPct val="75000"/>
              <a:buBlip>
                <a:blip r:embed="rId3"/>
              </a:buBlip>
              <a:defRPr/>
            </a:pPr>
            <a:r>
              <a:rPr lang="fr-FR" sz="2000" b="1" kern="0" dirty="0" smtClean="0">
                <a:solidFill>
                  <a:schemeClr val="tx2">
                    <a:lumMod val="60000"/>
                    <a:lumOff val="40000"/>
                  </a:schemeClr>
                </a:solidFill>
                <a:latin typeface="+mn-lt"/>
              </a:rPr>
              <a:t>Carthage Data Center</a:t>
            </a:r>
          </a:p>
          <a:p>
            <a:pPr marL="742950" lvl="1" indent="-285750">
              <a:spcBef>
                <a:spcPct val="20000"/>
              </a:spcBef>
              <a:buSzPct val="70000"/>
              <a:buBlip>
                <a:blip r:embed="rId4"/>
              </a:buBlip>
              <a:defRPr/>
            </a:pPr>
            <a:r>
              <a:rPr lang="fr-FR" sz="1900" kern="0" dirty="0" smtClean="0">
                <a:solidFill>
                  <a:schemeClr val="tx2">
                    <a:lumMod val="60000"/>
                    <a:lumOff val="40000"/>
                  </a:schemeClr>
                </a:solidFill>
                <a:latin typeface="+mn-lt"/>
              </a:rPr>
              <a:t>A second Data Center: </a:t>
            </a:r>
            <a:r>
              <a:rPr lang="en-GB" sz="1900" kern="0" dirty="0" smtClean="0">
                <a:solidFill>
                  <a:schemeClr val="tx2">
                    <a:lumMod val="60000"/>
                    <a:lumOff val="40000"/>
                  </a:schemeClr>
                </a:solidFill>
                <a:latin typeface="+mn-lt"/>
              </a:rPr>
              <a:t>Hosts new platforms and can be used  </a:t>
            </a:r>
            <a:r>
              <a:rPr lang="fr-FR" sz="1900" kern="0" dirty="0" smtClean="0">
                <a:solidFill>
                  <a:schemeClr val="tx2">
                    <a:lumMod val="60000"/>
                    <a:lumOff val="40000"/>
                  </a:schemeClr>
                </a:solidFill>
                <a:latin typeface="+mn-lt"/>
              </a:rPr>
              <a:t>for </a:t>
            </a:r>
            <a:r>
              <a:rPr lang="en-GB" sz="1900" kern="0" dirty="0" smtClean="0">
                <a:solidFill>
                  <a:schemeClr val="tx2">
                    <a:lumMod val="60000"/>
                    <a:lumOff val="40000"/>
                  </a:schemeClr>
                </a:solidFill>
                <a:latin typeface="+mn-lt"/>
              </a:rPr>
              <a:t>load balancing. This DC is ready since October 2013</a:t>
            </a:r>
          </a:p>
          <a:p>
            <a:pPr marL="342900" lvl="0" indent="-342900">
              <a:spcBef>
                <a:spcPct val="20000"/>
              </a:spcBef>
              <a:buSzPct val="75000"/>
              <a:buBlip>
                <a:blip r:embed="rId3"/>
              </a:buBlip>
              <a:defRPr/>
            </a:pPr>
            <a:r>
              <a:rPr lang="fr-FR" sz="2000" b="1" kern="0" dirty="0" smtClean="0">
                <a:solidFill>
                  <a:schemeClr val="tx2">
                    <a:lumMod val="60000"/>
                    <a:lumOff val="40000"/>
                  </a:schemeClr>
                </a:solidFill>
                <a:latin typeface="+mn-lt"/>
              </a:rPr>
              <a:t>Kairouan Data Center</a:t>
            </a:r>
          </a:p>
          <a:p>
            <a:pPr marL="742950" lvl="1" indent="-285750">
              <a:spcBef>
                <a:spcPct val="20000"/>
              </a:spcBef>
              <a:buSzPct val="70000"/>
              <a:buBlip>
                <a:blip r:embed="rId4"/>
              </a:buBlip>
              <a:defRPr/>
            </a:pPr>
            <a:r>
              <a:rPr lang="fr-FR" sz="1900" kern="0" dirty="0" smtClean="0">
                <a:solidFill>
                  <a:schemeClr val="tx2">
                    <a:lumMod val="60000"/>
                    <a:lumOff val="40000"/>
                  </a:schemeClr>
                </a:solidFill>
                <a:latin typeface="+mn-lt"/>
              </a:rPr>
              <a:t>Data Center for </a:t>
            </a:r>
            <a:r>
              <a:rPr lang="en-GB" sz="1900" kern="0" dirty="0" smtClean="0">
                <a:solidFill>
                  <a:schemeClr val="tx2">
                    <a:lumMod val="60000"/>
                    <a:lumOff val="40000"/>
                  </a:schemeClr>
                </a:solidFill>
                <a:latin typeface="+mn-lt"/>
              </a:rPr>
              <a:t>«Disaster Recovery»</a:t>
            </a:r>
          </a:p>
          <a:p>
            <a:pPr marL="742950" lvl="1" indent="-285750">
              <a:spcBef>
                <a:spcPct val="20000"/>
              </a:spcBef>
              <a:buSzPct val="70000"/>
              <a:buBlip>
                <a:blip r:embed="rId4"/>
              </a:buBlip>
              <a:defRPr/>
            </a:pPr>
            <a:r>
              <a:rPr lang="fr-FR" sz="1900" kern="0" dirty="0" smtClean="0">
                <a:solidFill>
                  <a:schemeClr val="tx2">
                    <a:lumMod val="60000"/>
                    <a:lumOff val="40000"/>
                  </a:schemeClr>
                </a:solidFill>
                <a:latin typeface="+mn-lt"/>
              </a:rPr>
              <a:t>Installation </a:t>
            </a:r>
            <a:r>
              <a:rPr lang="en-GB" sz="1900" kern="0" dirty="0" smtClean="0">
                <a:solidFill>
                  <a:schemeClr val="tx2">
                    <a:lumMod val="60000"/>
                    <a:lumOff val="40000"/>
                  </a:schemeClr>
                </a:solidFill>
                <a:latin typeface="+mn-lt"/>
              </a:rPr>
              <a:t>is ongoing</a:t>
            </a:r>
            <a:endParaRPr lang="en-GB" sz="1900" kern="0" dirty="0">
              <a:solidFill>
                <a:schemeClr val="tx2">
                  <a:lumMod val="60000"/>
                  <a:lumOff val="40000"/>
                </a:schemeClr>
              </a:solidFill>
              <a:latin typeface="+mn-lt"/>
            </a:endParaRPr>
          </a:p>
        </p:txBody>
      </p:sp>
      <p:pic>
        <p:nvPicPr>
          <p:cNvPr id="11" name="Picture 2"/>
          <p:cNvPicPr>
            <a:picLocks noChangeAspect="1" noChangeArrowheads="1"/>
          </p:cNvPicPr>
          <p:nvPr/>
        </p:nvPicPr>
        <p:blipFill>
          <a:blip r:embed="rId6"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val="42305797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r-FR" dirty="0" smtClean="0"/>
              <a:t>New </a:t>
            </a:r>
            <a:r>
              <a:rPr lang="en-GB" dirty="0" smtClean="0"/>
              <a:t>TT DATA </a:t>
            </a:r>
            <a:r>
              <a:rPr lang="en-US" dirty="0" smtClean="0"/>
              <a:t>Centers</a:t>
            </a:r>
            <a:r>
              <a:rPr lang="en-GB" dirty="0" smtClean="0"/>
              <a:t/>
            </a:r>
            <a:br>
              <a:rPr lang="en-GB" dirty="0" smtClean="0"/>
            </a:br>
            <a:r>
              <a:rPr lang="fr-FR" sz="3100" b="0" i="1" dirty="0" smtClean="0"/>
              <a:t>Carthage Data Center</a:t>
            </a:r>
            <a:endParaRPr lang="fr-FR" b="0" i="1"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38</a:t>
            </a:fld>
            <a:endParaRPr lang="en-US"/>
          </a:p>
        </p:txBody>
      </p:sp>
      <p:sp>
        <p:nvSpPr>
          <p:cNvPr id="10" name="Rectangle 2"/>
          <p:cNvSpPr txBox="1">
            <a:spLocks noChangeArrowheads="1"/>
          </p:cNvSpPr>
          <p:nvPr/>
        </p:nvSpPr>
        <p:spPr bwMode="auto">
          <a:xfrm>
            <a:off x="8639976" y="458236"/>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1</a:t>
            </a:r>
          </a:p>
        </p:txBody>
      </p:sp>
      <p:pic>
        <p:nvPicPr>
          <p:cNvPr id="7" name="Picture 2" descr="C:\Users\n.ghali\AppData\Local\Microsoft\Windows\Temporary Internet Files\Content.Outlook\LMHJIHI1\DSC04401.jpg"/>
          <p:cNvPicPr>
            <a:picLocks noChangeAspect="1" noChangeArrowheads="1"/>
          </p:cNvPicPr>
          <p:nvPr/>
        </p:nvPicPr>
        <p:blipFill>
          <a:blip r:embed="rId3"/>
          <a:srcRect/>
          <a:stretch>
            <a:fillRect/>
          </a:stretch>
        </p:blipFill>
        <p:spPr bwMode="auto">
          <a:xfrm>
            <a:off x="0" y="1714489"/>
            <a:ext cx="9144000" cy="3286148"/>
          </a:xfrm>
          <a:prstGeom prst="rect">
            <a:avLst/>
          </a:prstGeom>
          <a:noFill/>
        </p:spPr>
      </p:pic>
      <p:sp>
        <p:nvSpPr>
          <p:cNvPr id="8" name="Espace réservé du contenu 2"/>
          <p:cNvSpPr>
            <a:spLocks noGrp="1"/>
          </p:cNvSpPr>
          <p:nvPr>
            <p:ph idx="1"/>
          </p:nvPr>
        </p:nvSpPr>
        <p:spPr>
          <a:xfrm>
            <a:off x="466974" y="5072050"/>
            <a:ext cx="8319868" cy="1143032"/>
          </a:xfrm>
        </p:spPr>
        <p:txBody>
          <a:bodyPr>
            <a:normAutofit/>
          </a:bodyPr>
          <a:lstStyle/>
          <a:p>
            <a:pPr algn="ctr">
              <a:buNone/>
            </a:pPr>
            <a:r>
              <a:rPr lang="en-GB" sz="2400" b="1" dirty="0" smtClean="0"/>
              <a:t>Tier III and ISO 27001 certification: </a:t>
            </a:r>
          </a:p>
          <a:p>
            <a:pPr algn="ctr">
              <a:buNone/>
            </a:pPr>
            <a:r>
              <a:rPr lang="en-GB" sz="2400" b="1" dirty="0" smtClean="0"/>
              <a:t>Process ongoing</a:t>
            </a:r>
            <a:endParaRPr lang="en-GB" sz="2400" b="1" dirty="0"/>
          </a:p>
        </p:txBody>
      </p:sp>
      <p:pic>
        <p:nvPicPr>
          <p:cNvPr id="9" name="Picture 2" descr="http://www.compassdatacenters.com/wp-content/uploads/2013/08/certifications2.jpg"/>
          <p:cNvPicPr>
            <a:picLocks noChangeAspect="1" noChangeArrowheads="1"/>
          </p:cNvPicPr>
          <p:nvPr/>
        </p:nvPicPr>
        <p:blipFill rotWithShape="1">
          <a:blip r:embed="rId4">
            <a:extLst>
              <a:ext uri="{28A0092B-C50C-407E-A947-70E740481C1C}">
                <a14:useLocalDpi xmlns:a14="http://schemas.microsoft.com/office/drawing/2010/main" val="0"/>
              </a:ext>
            </a:extLst>
          </a:blip>
          <a:srcRect l="18468" r="54194" b="5889"/>
          <a:stretch/>
        </p:blipFill>
        <p:spPr bwMode="auto">
          <a:xfrm>
            <a:off x="1066828" y="5000636"/>
            <a:ext cx="933404" cy="9286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comcen.nus.edu.sg/qat4/wp-content/uploads/2014/03/ISO_logo_blanc1-150x15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68" y="5000636"/>
            <a:ext cx="939170" cy="9391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6"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val="42305797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r-FR" dirty="0" smtClean="0"/>
              <a:t>New </a:t>
            </a:r>
            <a:r>
              <a:rPr lang="en-GB" dirty="0" smtClean="0"/>
              <a:t>TT DATA </a:t>
            </a:r>
            <a:r>
              <a:rPr lang="en-US" dirty="0" smtClean="0"/>
              <a:t>Centers</a:t>
            </a:r>
            <a:r>
              <a:rPr lang="en-GB" dirty="0" smtClean="0"/>
              <a:t/>
            </a:r>
            <a:br>
              <a:rPr lang="en-GB" dirty="0" smtClean="0"/>
            </a:br>
            <a:r>
              <a:rPr lang="fr-FR" sz="3100" b="0" i="1" dirty="0" smtClean="0"/>
              <a:t>Carthage Data Center</a:t>
            </a:r>
            <a:endParaRPr lang="en-US" sz="3100"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39</a:t>
            </a:fld>
            <a:endParaRPr lang="en-US"/>
          </a:p>
        </p:txBody>
      </p:sp>
      <p:sp>
        <p:nvSpPr>
          <p:cNvPr id="10" name="Rectangle 2"/>
          <p:cNvSpPr txBox="1">
            <a:spLocks noChangeArrowheads="1"/>
          </p:cNvSpPr>
          <p:nvPr/>
        </p:nvSpPr>
        <p:spPr bwMode="auto">
          <a:xfrm>
            <a:off x="8639976" y="458236"/>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2</a:t>
            </a:r>
          </a:p>
        </p:txBody>
      </p:sp>
      <p:sp>
        <p:nvSpPr>
          <p:cNvPr id="7" name="Espace réservé du contenu 2"/>
          <p:cNvSpPr>
            <a:spLocks noGrp="1"/>
          </p:cNvSpPr>
          <p:nvPr>
            <p:ph idx="1"/>
          </p:nvPr>
        </p:nvSpPr>
        <p:spPr>
          <a:xfrm>
            <a:off x="428596" y="5500702"/>
            <a:ext cx="8229600" cy="714380"/>
          </a:xfrm>
        </p:spPr>
        <p:txBody>
          <a:bodyPr/>
          <a:lstStyle/>
          <a:p>
            <a:pPr algn="ctr">
              <a:buNone/>
            </a:pPr>
            <a:r>
              <a:rPr lang="fr-FR" sz="2400" dirty="0" smtClean="0">
                <a:solidFill>
                  <a:srgbClr val="C00000"/>
                </a:solidFill>
              </a:rPr>
              <a:t>Cloud </a:t>
            </a:r>
            <a:r>
              <a:rPr lang="en-GB" sz="2400" dirty="0" smtClean="0">
                <a:solidFill>
                  <a:srgbClr val="C00000"/>
                </a:solidFill>
              </a:rPr>
              <a:t>Ready</a:t>
            </a:r>
            <a:r>
              <a:rPr lang="fr-FR" sz="2400" dirty="0" smtClean="0">
                <a:solidFill>
                  <a:srgbClr val="C00000"/>
                </a:solidFill>
              </a:rPr>
              <a:t> Data Center</a:t>
            </a:r>
            <a:endParaRPr lang="fr-FR" sz="2400" dirty="0">
              <a:solidFill>
                <a:srgbClr val="C00000"/>
              </a:solidFill>
            </a:endParaRPr>
          </a:p>
        </p:txBody>
      </p:sp>
      <p:pic>
        <p:nvPicPr>
          <p:cNvPr id="8" name="Picture 1"/>
          <p:cNvPicPr>
            <a:picLocks noChangeAspect="1" noChangeArrowheads="1"/>
          </p:cNvPicPr>
          <p:nvPr/>
        </p:nvPicPr>
        <p:blipFill>
          <a:blip r:embed="rId3"/>
          <a:srcRect/>
          <a:stretch>
            <a:fillRect/>
          </a:stretch>
        </p:blipFill>
        <p:spPr bwMode="auto">
          <a:xfrm>
            <a:off x="428596" y="1785926"/>
            <a:ext cx="2714644" cy="1785950"/>
          </a:xfrm>
          <a:prstGeom prst="rect">
            <a:avLst/>
          </a:prstGeom>
          <a:noFill/>
          <a:ln w="9525">
            <a:noFill/>
            <a:miter lim="800000"/>
            <a:headEnd/>
            <a:tailEnd/>
          </a:ln>
          <a:effectLst/>
        </p:spPr>
      </p:pic>
      <p:pic>
        <p:nvPicPr>
          <p:cNvPr id="9" name="Picture 3"/>
          <p:cNvPicPr>
            <a:picLocks noChangeAspect="1" noChangeArrowheads="1"/>
          </p:cNvPicPr>
          <p:nvPr/>
        </p:nvPicPr>
        <p:blipFill>
          <a:blip r:embed="rId4"/>
          <a:srcRect/>
          <a:stretch>
            <a:fillRect/>
          </a:stretch>
        </p:blipFill>
        <p:spPr bwMode="auto">
          <a:xfrm>
            <a:off x="3254042" y="1857364"/>
            <a:ext cx="2603842" cy="3214710"/>
          </a:xfrm>
          <a:prstGeom prst="rect">
            <a:avLst/>
          </a:prstGeom>
          <a:noFill/>
          <a:ln w="9525">
            <a:noFill/>
            <a:miter lim="800000"/>
            <a:headEnd/>
            <a:tailEnd/>
          </a:ln>
          <a:effectLst/>
        </p:spPr>
      </p:pic>
      <p:pic>
        <p:nvPicPr>
          <p:cNvPr id="11" name="Picture 4"/>
          <p:cNvPicPr>
            <a:picLocks noChangeAspect="1" noChangeArrowheads="1"/>
          </p:cNvPicPr>
          <p:nvPr/>
        </p:nvPicPr>
        <p:blipFill>
          <a:blip r:embed="rId5"/>
          <a:srcRect/>
          <a:stretch>
            <a:fillRect/>
          </a:stretch>
        </p:blipFill>
        <p:spPr bwMode="auto">
          <a:xfrm>
            <a:off x="428596" y="3714752"/>
            <a:ext cx="2714643" cy="1785950"/>
          </a:xfrm>
          <a:prstGeom prst="rect">
            <a:avLst/>
          </a:prstGeom>
          <a:noFill/>
          <a:ln w="9525">
            <a:noFill/>
            <a:miter lim="800000"/>
            <a:headEnd/>
            <a:tailEnd/>
          </a:ln>
          <a:effectLst/>
        </p:spPr>
      </p:pic>
      <p:pic>
        <p:nvPicPr>
          <p:cNvPr id="12" name="Picture 5"/>
          <p:cNvPicPr>
            <a:picLocks noChangeAspect="1" noChangeArrowheads="1"/>
          </p:cNvPicPr>
          <p:nvPr/>
        </p:nvPicPr>
        <p:blipFill>
          <a:blip r:embed="rId6"/>
          <a:srcRect/>
          <a:stretch>
            <a:fillRect/>
          </a:stretch>
        </p:blipFill>
        <p:spPr bwMode="auto">
          <a:xfrm>
            <a:off x="6000760" y="3714752"/>
            <a:ext cx="2714644" cy="1785950"/>
          </a:xfrm>
          <a:prstGeom prst="rect">
            <a:avLst/>
          </a:prstGeom>
          <a:noFill/>
          <a:ln w="9525">
            <a:noFill/>
            <a:miter lim="800000"/>
            <a:headEnd/>
            <a:tailEnd/>
          </a:ln>
          <a:effectLst/>
        </p:spPr>
      </p:pic>
      <p:pic>
        <p:nvPicPr>
          <p:cNvPr id="15" name="Picture 6"/>
          <p:cNvPicPr>
            <a:picLocks noChangeAspect="1" noChangeArrowheads="1"/>
          </p:cNvPicPr>
          <p:nvPr/>
        </p:nvPicPr>
        <p:blipFill>
          <a:blip r:embed="rId7"/>
          <a:srcRect/>
          <a:stretch>
            <a:fillRect/>
          </a:stretch>
        </p:blipFill>
        <p:spPr bwMode="auto">
          <a:xfrm>
            <a:off x="6000760" y="1785926"/>
            <a:ext cx="2714644" cy="1785949"/>
          </a:xfrm>
          <a:prstGeom prst="rect">
            <a:avLst/>
          </a:prstGeom>
          <a:noFill/>
          <a:ln w="9525">
            <a:noFill/>
            <a:miter lim="800000"/>
            <a:headEnd/>
            <a:tailEnd/>
          </a:ln>
          <a:effectLst/>
        </p:spPr>
      </p:pic>
      <p:pic>
        <p:nvPicPr>
          <p:cNvPr id="16" name="Picture 2"/>
          <p:cNvPicPr>
            <a:picLocks noChangeAspect="1" noChangeArrowheads="1"/>
          </p:cNvPicPr>
          <p:nvPr/>
        </p:nvPicPr>
        <p:blipFill>
          <a:blip r:embed="rId8"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val="4230579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4000" dirty="0" smtClean="0"/>
              <a:t>What is Cloud Computing ?</a:t>
            </a:r>
            <a:endParaRPr lang="en-US" sz="4000"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1</a:t>
            </a: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4</a:t>
            </a:fld>
            <a:endParaRPr lang="en-US"/>
          </a:p>
        </p:txBody>
      </p:sp>
      <p:pic>
        <p:nvPicPr>
          <p:cNvPr id="15" name="Picture 2"/>
          <p:cNvPicPr>
            <a:picLocks noChangeAspect="1" noChangeArrowheads="1"/>
          </p:cNvPicPr>
          <p:nvPr/>
        </p:nvPicPr>
        <p:blipFill>
          <a:blip r:embed="rId2" cstate="print"/>
          <a:srcRect/>
          <a:stretch>
            <a:fillRect/>
          </a:stretch>
        </p:blipFill>
        <p:spPr bwMode="auto">
          <a:xfrm>
            <a:off x="0" y="162478"/>
            <a:ext cx="1071570" cy="642942"/>
          </a:xfrm>
          <a:prstGeom prst="rect">
            <a:avLst/>
          </a:prstGeom>
          <a:noFill/>
          <a:ln w="9525">
            <a:noFill/>
            <a:miter lim="800000"/>
            <a:headEnd/>
            <a:tailEnd/>
          </a:ln>
          <a:effectLst/>
        </p:spPr>
      </p:pic>
      <p:sp>
        <p:nvSpPr>
          <p:cNvPr id="16" name="Espace réservé du contenu 2"/>
          <p:cNvSpPr>
            <a:spLocks noGrp="1"/>
          </p:cNvSpPr>
          <p:nvPr>
            <p:ph idx="1"/>
          </p:nvPr>
        </p:nvSpPr>
        <p:spPr>
          <a:xfrm>
            <a:off x="428596" y="1880633"/>
            <a:ext cx="8358246" cy="4977391"/>
          </a:xfrm>
        </p:spPr>
        <p:txBody>
          <a:bodyPr/>
          <a:lstStyle/>
          <a:p>
            <a:pPr marL="185738" indent="-185738" algn="just" eaLnBrk="0" fontAlgn="base" hangingPunct="0">
              <a:lnSpc>
                <a:spcPct val="120000"/>
              </a:lnSpc>
              <a:spcBef>
                <a:spcPts val="1200"/>
              </a:spcBef>
              <a:spcAft>
                <a:spcPct val="0"/>
              </a:spcAft>
              <a:buSzPct val="75000"/>
              <a:buBlip>
                <a:blip r:embed="rId3"/>
              </a:buBlip>
            </a:pPr>
            <a:r>
              <a:rPr lang="en-US" sz="2200" b="1" i="1" kern="0" dirty="0" smtClean="0">
                <a:solidFill>
                  <a:schemeClr val="accent2"/>
                </a:solidFill>
                <a:cs typeface="Cambria"/>
              </a:rPr>
              <a:t>Cloud computing: </a:t>
            </a:r>
            <a:r>
              <a:rPr lang="en-US" sz="2200" kern="0" dirty="0" smtClean="0">
                <a:cs typeface="Cambria"/>
              </a:rPr>
              <a:t>“</a:t>
            </a:r>
            <a:r>
              <a:rPr lang="en-US" sz="2200" i="1" kern="0" dirty="0" smtClean="0">
                <a:cs typeface="Cambria"/>
              </a:rPr>
              <a:t>Paradigm for enabling </a:t>
            </a:r>
            <a:r>
              <a:rPr lang="en-US" sz="2200" b="1" i="1" kern="0" dirty="0" smtClean="0">
                <a:cs typeface="Cambria"/>
              </a:rPr>
              <a:t>network access to a scalable and elastic pool of shareable physical or virtual resources </a:t>
            </a:r>
            <a:r>
              <a:rPr lang="en-US" sz="2200" i="1" kern="0" dirty="0" smtClean="0">
                <a:cs typeface="Cambria"/>
              </a:rPr>
              <a:t>with </a:t>
            </a:r>
            <a:r>
              <a:rPr lang="en-US" sz="2200" b="1" i="1" kern="0" dirty="0" smtClean="0">
                <a:cs typeface="Cambria"/>
              </a:rPr>
              <a:t>self-service provisioning and administration on-demand</a:t>
            </a:r>
            <a:r>
              <a:rPr lang="en-US" sz="2200" kern="0" dirty="0" smtClean="0">
                <a:cs typeface="Cambria"/>
              </a:rPr>
              <a:t>”</a:t>
            </a:r>
          </a:p>
          <a:p>
            <a:pPr marL="185738" indent="-185738" algn="just" eaLnBrk="0" fontAlgn="base" hangingPunct="0">
              <a:lnSpc>
                <a:spcPct val="120000"/>
              </a:lnSpc>
              <a:spcBef>
                <a:spcPts val="1200"/>
              </a:spcBef>
              <a:spcAft>
                <a:spcPct val="0"/>
              </a:spcAft>
              <a:buSzPct val="75000"/>
              <a:buBlip>
                <a:blip r:embed="rId3"/>
              </a:buBlip>
            </a:pPr>
            <a:r>
              <a:rPr lang="en-US" sz="2200" dirty="0" smtClean="0"/>
              <a:t>Examples of resources include </a:t>
            </a:r>
            <a:r>
              <a:rPr lang="en-US" sz="2200" b="1" dirty="0" smtClean="0"/>
              <a:t>servers, operating systems, networks, software, applications, and storage equipment</a:t>
            </a:r>
            <a:endParaRPr lang="en-US" sz="2200" b="1" i="1" dirty="0" smtClean="0"/>
          </a:p>
          <a:p>
            <a:endParaRPr lang="en-US" sz="2000" dirty="0" smtClean="0"/>
          </a:p>
        </p:txBody>
      </p:sp>
      <p:sp>
        <p:nvSpPr>
          <p:cNvPr id="17" name="Rectangle 16"/>
          <p:cNvSpPr/>
          <p:nvPr/>
        </p:nvSpPr>
        <p:spPr>
          <a:xfrm>
            <a:off x="500034" y="5072074"/>
            <a:ext cx="5357850" cy="738664"/>
          </a:xfrm>
          <a:prstGeom prst="rect">
            <a:avLst/>
          </a:prstGeom>
        </p:spPr>
        <p:txBody>
          <a:bodyPr wrap="square">
            <a:spAutoFit/>
          </a:bodyPr>
          <a:lstStyle/>
          <a:p>
            <a:pPr algn="just"/>
            <a:r>
              <a:rPr lang="en-US" sz="1400" b="1" i="1" dirty="0" smtClean="0">
                <a:solidFill>
                  <a:schemeClr val="tx1">
                    <a:lumMod val="65000"/>
                    <a:lumOff val="35000"/>
                  </a:schemeClr>
                </a:solidFill>
              </a:rPr>
              <a:t>Source: </a:t>
            </a:r>
            <a:r>
              <a:rPr lang="en-US" sz="1400" dirty="0" smtClean="0">
                <a:solidFill>
                  <a:schemeClr val="tx1">
                    <a:lumMod val="65000"/>
                    <a:lumOff val="35000"/>
                  </a:schemeClr>
                </a:solidFill>
              </a:rPr>
              <a:t>ISO/IEC 17788 | Recommendation ITU-T Y.3500 “Information technology - Cloud computing - Overview and vocabulary”</a:t>
            </a:r>
            <a:endParaRPr lang="fr-FR" sz="1400" dirty="0">
              <a:solidFill>
                <a:schemeClr val="tx1">
                  <a:lumMod val="65000"/>
                  <a:lumOff val="35000"/>
                </a:schemeClr>
              </a:solidFill>
            </a:endParaRPr>
          </a:p>
        </p:txBody>
      </p:sp>
      <p:pic>
        <p:nvPicPr>
          <p:cNvPr id="18" name="Picture 2" descr="File:Cloud computing.svg"/>
          <p:cNvPicPr>
            <a:picLocks noChangeAspect="1" noChangeArrowheads="1"/>
          </p:cNvPicPr>
          <p:nvPr/>
        </p:nvPicPr>
        <p:blipFill>
          <a:blip r:embed="rId4" cstate="print"/>
          <a:srcRect/>
          <a:stretch>
            <a:fillRect/>
          </a:stretch>
        </p:blipFill>
        <p:spPr bwMode="auto">
          <a:xfrm>
            <a:off x="6143636" y="3643314"/>
            <a:ext cx="2714644" cy="2214578"/>
          </a:xfrm>
          <a:prstGeom prst="rect">
            <a:avLst/>
          </a:prstGeom>
          <a:noFill/>
        </p:spPr>
      </p:pic>
    </p:spTree>
    <p:extLst>
      <p:ext uri="{BB962C8B-B14F-4D97-AF65-F5344CB8AC3E}">
        <p14:creationId xmlns:p14="http://schemas.microsoft.com/office/powerpoint/2010/main" val="42305797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r-FR" sz="4000" dirty="0" smtClean="0"/>
              <a:t>TT </a:t>
            </a:r>
            <a:r>
              <a:rPr lang="en-GB" sz="4000" dirty="0" smtClean="0"/>
              <a:t>Preparations</a:t>
            </a:r>
            <a:r>
              <a:rPr lang="fr-FR" sz="4000" dirty="0" smtClean="0"/>
              <a:t> for the Cloud</a:t>
            </a:r>
            <a:endParaRPr lang="en-US" sz="4000" dirty="0" smtClean="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40</a:t>
            </a:fld>
            <a:endParaRPr lang="en-US"/>
          </a:p>
        </p:txBody>
      </p:sp>
      <p:sp>
        <p:nvSpPr>
          <p:cNvPr id="23" name="Espace réservé du contenu 2"/>
          <p:cNvSpPr>
            <a:spLocks noGrp="1"/>
          </p:cNvSpPr>
          <p:nvPr>
            <p:ph idx="1"/>
          </p:nvPr>
        </p:nvSpPr>
        <p:spPr>
          <a:xfrm>
            <a:off x="395536" y="1924812"/>
            <a:ext cx="8362702" cy="2290006"/>
          </a:xfrm>
        </p:spPr>
        <p:txBody>
          <a:bodyPr>
            <a:normAutofit/>
          </a:bodyPr>
          <a:lstStyle/>
          <a:p>
            <a:pPr marL="457200" lvl="0" indent="-457200">
              <a:buClr>
                <a:schemeClr val="accent2"/>
              </a:buClr>
              <a:buSzTx/>
              <a:buFont typeface="+mj-lt"/>
              <a:buAutoNum type="arabicPeriod"/>
              <a:defRPr/>
            </a:pPr>
            <a:r>
              <a:rPr lang="en-GB" sz="2400" kern="0" dirty="0" smtClean="0"/>
              <a:t>Qualification and certification of TT Team in many technical fields (Networks, Security, Infrastructure, virtualization, storage…)</a:t>
            </a:r>
          </a:p>
          <a:p>
            <a:pPr marL="457200" lvl="0" indent="-457200">
              <a:buClr>
                <a:schemeClr val="accent2"/>
              </a:buClr>
              <a:buSzTx/>
              <a:buFont typeface="+mj-lt"/>
              <a:buAutoNum type="arabicPeriod"/>
              <a:defRPr/>
            </a:pPr>
            <a:endParaRPr lang="fr-FR" sz="800" kern="0" dirty="0" smtClean="0"/>
          </a:p>
          <a:p>
            <a:pPr marL="457200" lvl="0" indent="-457200">
              <a:buClr>
                <a:schemeClr val="accent2"/>
              </a:buClr>
              <a:buSzTx/>
              <a:buFont typeface="+mj-lt"/>
              <a:buAutoNum type="arabicPeriod"/>
              <a:defRPr/>
            </a:pPr>
            <a:r>
              <a:rPr lang="en-GB" sz="2400" kern="0" dirty="0" smtClean="0"/>
              <a:t>Network and Data Center Monitoring </a:t>
            </a:r>
            <a:r>
              <a:rPr lang="en-US" sz="2400" kern="0" dirty="0" smtClean="0"/>
              <a:t>centers</a:t>
            </a:r>
            <a:r>
              <a:rPr lang="en-GB" sz="2400" kern="0" dirty="0" smtClean="0"/>
              <a:t> (24 x 7)</a:t>
            </a:r>
          </a:p>
          <a:p>
            <a:pPr marL="457200" lvl="0" indent="-457200" eaLnBrk="1" fontAlgn="auto" hangingPunct="1">
              <a:spcAft>
                <a:spcPts val="0"/>
              </a:spcAft>
              <a:buSzTx/>
              <a:buFont typeface="+mj-lt"/>
              <a:buAutoNum type="arabicPeriod"/>
              <a:defRPr/>
            </a:pPr>
            <a:endParaRPr lang="fr-FR" sz="1200" dirty="0" smtClean="0"/>
          </a:p>
          <a:p>
            <a:pPr marL="457200" lvl="0" indent="-457200" eaLnBrk="1" fontAlgn="auto" hangingPunct="1">
              <a:lnSpc>
                <a:spcPct val="80000"/>
              </a:lnSpc>
              <a:spcAft>
                <a:spcPts val="0"/>
              </a:spcAft>
              <a:buSzTx/>
              <a:buFont typeface="+mj-lt"/>
              <a:buAutoNum type="arabicPeriod"/>
              <a:defRPr/>
            </a:pPr>
            <a:endParaRPr lang="fr-FR" sz="2400" kern="1200" dirty="0" smtClean="0">
              <a:solidFill>
                <a:srgbClr val="1F497D">
                  <a:lumMod val="75000"/>
                </a:srgbClr>
              </a:solidFill>
              <a:latin typeface="Calibri"/>
            </a:endParaRPr>
          </a:p>
          <a:p>
            <a:pPr algn="just">
              <a:buNone/>
            </a:pPr>
            <a:endParaRPr lang="fr-FR" sz="2000" dirty="0"/>
          </a:p>
        </p:txBody>
      </p:sp>
      <p:sp>
        <p:nvSpPr>
          <p:cNvPr id="24" name="Rectangle 23"/>
          <p:cNvSpPr/>
          <p:nvPr/>
        </p:nvSpPr>
        <p:spPr>
          <a:xfrm>
            <a:off x="395536" y="3852318"/>
            <a:ext cx="6105290" cy="1791260"/>
          </a:xfrm>
          <a:prstGeom prst="rect">
            <a:avLst/>
          </a:prstGeom>
        </p:spPr>
        <p:txBody>
          <a:bodyPr wrap="square">
            <a:spAutoFit/>
          </a:bodyPr>
          <a:lstStyle/>
          <a:p>
            <a:pPr marL="457200" indent="-457200" eaLnBrk="1" fontAlgn="auto" hangingPunct="1">
              <a:spcBef>
                <a:spcPct val="20000"/>
              </a:spcBef>
              <a:spcAft>
                <a:spcPts val="0"/>
              </a:spcAft>
              <a:buClr>
                <a:schemeClr val="accent2"/>
              </a:buClr>
              <a:buFont typeface="+mj-lt"/>
              <a:buAutoNum type="arabicPeriod" startAt="3"/>
              <a:defRPr/>
            </a:pPr>
            <a:r>
              <a:rPr lang="en-GB" sz="2400" kern="0" dirty="0" smtClean="0">
                <a:solidFill>
                  <a:schemeClr val="tx2">
                    <a:lumMod val="60000"/>
                    <a:lumOff val="40000"/>
                  </a:schemeClr>
                </a:solidFill>
                <a:latin typeface="+mn-lt"/>
              </a:rPr>
              <a:t>Processes for services , conform to international standards (ITIL or eTOM)</a:t>
            </a:r>
          </a:p>
          <a:p>
            <a:pPr marL="457200" indent="-457200" eaLnBrk="1" fontAlgn="auto" hangingPunct="1">
              <a:spcBef>
                <a:spcPct val="20000"/>
              </a:spcBef>
              <a:spcAft>
                <a:spcPts val="0"/>
              </a:spcAft>
              <a:buClr>
                <a:schemeClr val="accent2"/>
              </a:buClr>
              <a:buFont typeface="+mj-lt"/>
              <a:buAutoNum type="arabicPeriod" startAt="3"/>
              <a:defRPr/>
            </a:pPr>
            <a:endParaRPr lang="fr-FR" sz="800" kern="0" dirty="0" smtClean="0">
              <a:solidFill>
                <a:schemeClr val="tx2">
                  <a:lumMod val="60000"/>
                  <a:lumOff val="40000"/>
                </a:schemeClr>
              </a:solidFill>
              <a:latin typeface="+mn-lt"/>
            </a:endParaRPr>
          </a:p>
          <a:p>
            <a:pPr marL="457200" indent="-457200" eaLnBrk="1" fontAlgn="auto" hangingPunct="1">
              <a:spcBef>
                <a:spcPct val="20000"/>
              </a:spcBef>
              <a:spcAft>
                <a:spcPts val="0"/>
              </a:spcAft>
              <a:buClr>
                <a:schemeClr val="accent2"/>
              </a:buClr>
              <a:buFont typeface="+mj-lt"/>
              <a:buAutoNum type="arabicPeriod" startAt="3"/>
              <a:defRPr/>
            </a:pPr>
            <a:r>
              <a:rPr lang="en-US" sz="2400" kern="0" dirty="0" smtClean="0">
                <a:solidFill>
                  <a:schemeClr val="tx2">
                    <a:lumMod val="60000"/>
                    <a:lumOff val="40000"/>
                  </a:schemeClr>
                </a:solidFill>
                <a:latin typeface="+mn-lt"/>
              </a:rPr>
              <a:t>Assisting the companies as a long-term partner for telecom  and IT services</a:t>
            </a:r>
            <a:endParaRPr lang="fr-FR" sz="2400" kern="0" dirty="0" smtClean="0">
              <a:solidFill>
                <a:schemeClr val="tx2">
                  <a:lumMod val="60000"/>
                  <a:lumOff val="40000"/>
                </a:schemeClr>
              </a:solidFill>
              <a:latin typeface="+mn-lt"/>
            </a:endParaRPr>
          </a:p>
        </p:txBody>
      </p:sp>
      <p:pic>
        <p:nvPicPr>
          <p:cNvPr id="25" name="Picture 2" descr="Résultat de recherche d'images pour &quot;cloud computing&quot;"/>
          <p:cNvPicPr>
            <a:picLocks noChangeAspect="1" noChangeArrowheads="1"/>
          </p:cNvPicPr>
          <p:nvPr/>
        </p:nvPicPr>
        <p:blipFill>
          <a:blip r:embed="rId3"/>
          <a:srcRect/>
          <a:stretch>
            <a:fillRect/>
          </a:stretch>
        </p:blipFill>
        <p:spPr bwMode="auto">
          <a:xfrm>
            <a:off x="6000760" y="3857628"/>
            <a:ext cx="2676525" cy="1928814"/>
          </a:xfrm>
          <a:prstGeom prst="rect">
            <a:avLst/>
          </a:prstGeom>
          <a:noFill/>
        </p:spPr>
      </p:pic>
      <p:pic>
        <p:nvPicPr>
          <p:cNvPr id="9" name="Picture 2"/>
          <p:cNvPicPr>
            <a:picLocks noChangeAspect="1" noChangeArrowheads="1"/>
          </p:cNvPicPr>
          <p:nvPr/>
        </p:nvPicPr>
        <p:blipFill>
          <a:blip r:embed="rId4"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val="42305797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6" name="Espace réservé du numéro de diapositive 5"/>
          <p:cNvSpPr>
            <a:spLocks noGrp="1"/>
          </p:cNvSpPr>
          <p:nvPr>
            <p:ph type="sldNum" sz="quarter" idx="12"/>
          </p:nvPr>
        </p:nvSpPr>
        <p:spPr/>
        <p:txBody>
          <a:bodyPr/>
          <a:lstStyle/>
          <a:p>
            <a:fld id="{283C63E4-F9BE-C24A-B4FF-309EB18BA564}" type="slidenum">
              <a:rPr lang="en-US" smtClean="0"/>
              <a:pPr/>
              <a:t>41</a:t>
            </a:fld>
            <a:endParaRPr lang="en-US"/>
          </a:p>
        </p:txBody>
      </p:sp>
      <p:sp>
        <p:nvSpPr>
          <p:cNvPr id="5" name="AutoShape 78"/>
          <p:cNvSpPr>
            <a:spLocks noChangeArrowheads="1"/>
          </p:cNvSpPr>
          <p:nvPr/>
        </p:nvSpPr>
        <p:spPr bwMode="gray">
          <a:xfrm>
            <a:off x="3692949" y="3643314"/>
            <a:ext cx="4665265" cy="546372"/>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177800" indent="-177800" eaLnBrk="1" fontAlgn="auto" hangingPunct="1">
              <a:spcBef>
                <a:spcPts val="0"/>
              </a:spcBef>
              <a:spcAft>
                <a:spcPts val="0"/>
              </a:spcAft>
              <a:tabLst>
                <a:tab pos="273050" algn="l"/>
              </a:tabLst>
              <a:defRPr/>
            </a:pPr>
            <a:r>
              <a:rPr kumimoji="0" lang="fr-FR" sz="1800" b="1" i="0" u="none" strike="noStrike" kern="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3</a:t>
            </a:r>
            <a:r>
              <a:rPr kumimoji="0" lang="fr-FR" sz="1700" b="1" i="0" u="none" strike="noStrike" kern="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a:t>
            </a:r>
            <a:r>
              <a:rPr lang="en-US" sz="1700" b="1" kern="0" dirty="0" smtClean="0">
                <a:solidFill>
                  <a:schemeClr val="bg1">
                    <a:lumMod val="50000"/>
                  </a:schemeClr>
                </a:solidFill>
                <a:latin typeface="Arial" pitchFamily="34" charset="0"/>
                <a:cs typeface="Arial" pitchFamily="34" charset="0"/>
              </a:rPr>
              <a:t> </a:t>
            </a:r>
            <a:r>
              <a:rPr lang="fr-FR" sz="1700" b="1" kern="0" dirty="0" smtClean="0">
                <a:solidFill>
                  <a:schemeClr val="bg1">
                    <a:lumMod val="50000"/>
                  </a:schemeClr>
                </a:solidFill>
                <a:latin typeface="Arial" pitchFamily="34" charset="0"/>
                <a:cs typeface="Arial" pitchFamily="34" charset="0"/>
              </a:rPr>
              <a:t>Tunisie</a:t>
            </a:r>
            <a:r>
              <a:rPr lang="en-US" sz="1700" b="1" kern="0" dirty="0" smtClean="0">
                <a:solidFill>
                  <a:schemeClr val="bg1">
                    <a:lumMod val="50000"/>
                  </a:schemeClr>
                </a:solidFill>
                <a:latin typeface="Arial" pitchFamily="34" charset="0"/>
                <a:cs typeface="Arial" pitchFamily="34" charset="0"/>
              </a:rPr>
              <a:t> Telecom Experience</a:t>
            </a:r>
          </a:p>
          <a:p>
            <a:pPr marL="177800" indent="95250" eaLnBrk="1" fontAlgn="auto" hangingPunct="1">
              <a:spcBef>
                <a:spcPts val="0"/>
              </a:spcBef>
              <a:spcAft>
                <a:spcPts val="0"/>
              </a:spcAft>
              <a:tabLst>
                <a:tab pos="273050" algn="l"/>
              </a:tabLst>
              <a:defRPr/>
            </a:pPr>
            <a:r>
              <a:rPr lang="en-US" sz="1700" b="1" kern="0" dirty="0" smtClean="0">
                <a:solidFill>
                  <a:schemeClr val="bg1">
                    <a:lumMod val="50000"/>
                  </a:schemeClr>
                </a:solidFill>
                <a:latin typeface="Arial" pitchFamily="34" charset="0"/>
                <a:cs typeface="Arial" pitchFamily="34" charset="0"/>
              </a:rPr>
              <a:t>in Cloud Computing </a:t>
            </a:r>
          </a:p>
        </p:txBody>
      </p:sp>
      <p:sp>
        <p:nvSpPr>
          <p:cNvPr id="8" name="AutoShape 87"/>
          <p:cNvSpPr>
            <a:spLocks noChangeArrowheads="1"/>
          </p:cNvSpPr>
          <p:nvPr/>
        </p:nvSpPr>
        <p:spPr bwMode="gray">
          <a:xfrm>
            <a:off x="3604546" y="2643182"/>
            <a:ext cx="4896544" cy="590536"/>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355600" lvl="0" indent="-355600" fontAlgn="auto">
              <a:spcBef>
                <a:spcPts val="0"/>
              </a:spcBef>
              <a:spcAft>
                <a:spcPts val="0"/>
              </a:spcAft>
            </a:pPr>
            <a:r>
              <a:rPr kumimoji="0" lang="fr-FR" sz="1700" b="1" i="0" u="none" strike="noStrike" kern="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2</a:t>
            </a:r>
            <a:r>
              <a:rPr lang="fr-FR" sz="1700" b="1" kern="0" dirty="0" smtClean="0">
                <a:solidFill>
                  <a:schemeClr val="bg1">
                    <a:lumMod val="50000"/>
                  </a:schemeClr>
                </a:solidFill>
                <a:latin typeface="Arial" pitchFamily="34" charset="0"/>
              </a:rPr>
              <a:t>. </a:t>
            </a:r>
            <a:r>
              <a:rPr lang="en-US" sz="1700" b="1" kern="0" dirty="0" smtClean="0">
                <a:solidFill>
                  <a:schemeClr val="bg1">
                    <a:lumMod val="50000"/>
                  </a:schemeClr>
                </a:solidFill>
                <a:latin typeface="Arial" pitchFamily="34" charset="0"/>
              </a:rPr>
              <a:t>Importance of Cloud Computing </a:t>
            </a:r>
          </a:p>
          <a:p>
            <a:pPr marL="355600" lvl="0" indent="-82550" fontAlgn="auto">
              <a:spcBef>
                <a:spcPts val="0"/>
              </a:spcBef>
              <a:spcAft>
                <a:spcPts val="0"/>
              </a:spcAft>
            </a:pPr>
            <a:r>
              <a:rPr lang="en-US" sz="1700" b="1" kern="0" dirty="0" smtClean="0">
                <a:solidFill>
                  <a:schemeClr val="bg1">
                    <a:lumMod val="50000"/>
                  </a:schemeClr>
                </a:solidFill>
                <a:latin typeface="Arial" pitchFamily="34" charset="0"/>
              </a:rPr>
              <a:t>Standardization for African Countries</a:t>
            </a:r>
            <a:r>
              <a:rPr lang="fr-FR" sz="1700" b="1" kern="0" dirty="0" smtClean="0">
                <a:solidFill>
                  <a:schemeClr val="bg1">
                    <a:lumMod val="50000"/>
                  </a:schemeClr>
                </a:solidFill>
                <a:latin typeface="Arial" pitchFamily="34" charset="0"/>
              </a:rPr>
              <a:t> </a:t>
            </a:r>
            <a:endParaRPr lang="en-US" sz="1700" b="1" kern="0" dirty="0" smtClean="0">
              <a:solidFill>
                <a:schemeClr val="bg1">
                  <a:lumMod val="50000"/>
                </a:schemeClr>
              </a:solidFill>
              <a:latin typeface="Arial" pitchFamily="34" charset="0"/>
            </a:endParaRPr>
          </a:p>
        </p:txBody>
      </p:sp>
      <p:grpSp>
        <p:nvGrpSpPr>
          <p:cNvPr id="3" name="Group 88"/>
          <p:cNvGrpSpPr>
            <a:grpSpLocks/>
          </p:cNvGrpSpPr>
          <p:nvPr/>
        </p:nvGrpSpPr>
        <p:grpSpPr bwMode="auto">
          <a:xfrm>
            <a:off x="3074594" y="2719382"/>
            <a:ext cx="369069" cy="381000"/>
            <a:chOff x="2078" y="1680"/>
            <a:chExt cx="1615" cy="1615"/>
          </a:xfrm>
        </p:grpSpPr>
        <p:sp>
          <p:nvSpPr>
            <p:cNvPr id="10" name="Oval 8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1" name="Oval 9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2" name="Oval 91"/>
            <p:cNvSpPr>
              <a:spLocks noChangeArrowheads="1"/>
            </p:cNvSpPr>
            <p:nvPr/>
          </p:nvSpPr>
          <p:spPr bwMode="gray">
            <a:xfrm>
              <a:off x="2253" y="1855"/>
              <a:ext cx="1265"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13" name="Oval 92"/>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4" name="Oval 93"/>
            <p:cNvSpPr>
              <a:spLocks noChangeArrowheads="1"/>
            </p:cNvSpPr>
            <p:nvPr/>
          </p:nvSpPr>
          <p:spPr bwMode="gray">
            <a:xfrm>
              <a:off x="2334" y="1936"/>
              <a:ext cx="1097"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15" name="Oval 94"/>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grpSp>
      <p:grpSp>
        <p:nvGrpSpPr>
          <p:cNvPr id="4" name="Group 102"/>
          <p:cNvGrpSpPr>
            <a:grpSpLocks/>
          </p:cNvGrpSpPr>
          <p:nvPr/>
        </p:nvGrpSpPr>
        <p:grpSpPr bwMode="auto">
          <a:xfrm>
            <a:off x="3071802" y="3736456"/>
            <a:ext cx="369069" cy="381000"/>
            <a:chOff x="2078" y="1680"/>
            <a:chExt cx="1615" cy="1615"/>
          </a:xfrm>
        </p:grpSpPr>
        <p:sp>
          <p:nvSpPr>
            <p:cNvPr id="17" name="Oval 10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8" name="Oval 10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9" name="Oval 105"/>
            <p:cNvSpPr>
              <a:spLocks noChangeArrowheads="1"/>
            </p:cNvSpPr>
            <p:nvPr/>
          </p:nvSpPr>
          <p:spPr bwMode="gray">
            <a:xfrm>
              <a:off x="2253" y="1855"/>
              <a:ext cx="1265"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20" name="Oval 106"/>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21" name="Oval 107"/>
            <p:cNvSpPr>
              <a:spLocks noChangeArrowheads="1"/>
            </p:cNvSpPr>
            <p:nvPr/>
          </p:nvSpPr>
          <p:spPr bwMode="gray">
            <a:xfrm>
              <a:off x="2334" y="1936"/>
              <a:ext cx="1097"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22" name="Oval 108"/>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grpSp>
      <p:grpSp>
        <p:nvGrpSpPr>
          <p:cNvPr id="7" name="Group 109"/>
          <p:cNvGrpSpPr>
            <a:grpSpLocks/>
          </p:cNvGrpSpPr>
          <p:nvPr/>
        </p:nvGrpSpPr>
        <p:grpSpPr bwMode="auto">
          <a:xfrm>
            <a:off x="2786050" y="4705340"/>
            <a:ext cx="369069" cy="381000"/>
            <a:chOff x="2078" y="1680"/>
            <a:chExt cx="1615" cy="1615"/>
          </a:xfrm>
        </p:grpSpPr>
        <p:sp>
          <p:nvSpPr>
            <p:cNvPr id="24" name="Oval 11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25" name="Oval 11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26" name="Oval 112"/>
            <p:cNvSpPr>
              <a:spLocks noChangeArrowheads="1"/>
            </p:cNvSpPr>
            <p:nvPr/>
          </p:nvSpPr>
          <p:spPr bwMode="gray">
            <a:xfrm>
              <a:off x="2253" y="1855"/>
              <a:ext cx="1265"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27" name="Oval 113"/>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28" name="Oval 114"/>
            <p:cNvSpPr>
              <a:spLocks noChangeArrowheads="1"/>
            </p:cNvSpPr>
            <p:nvPr/>
          </p:nvSpPr>
          <p:spPr bwMode="gray">
            <a:xfrm>
              <a:off x="2334" y="1936"/>
              <a:ext cx="1097"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29" name="Oval 115"/>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grpSp>
      <p:sp>
        <p:nvSpPr>
          <p:cNvPr id="30" name="AutoShape 87"/>
          <p:cNvSpPr>
            <a:spLocks noChangeArrowheads="1"/>
          </p:cNvSpPr>
          <p:nvPr/>
        </p:nvSpPr>
        <p:spPr bwMode="gray">
          <a:xfrm>
            <a:off x="3269435" y="1638312"/>
            <a:ext cx="4731589" cy="576242"/>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355600" lvl="0" indent="-355600" fontAlgn="auto">
              <a:spcBef>
                <a:spcPts val="0"/>
              </a:spcBef>
              <a:spcAft>
                <a:spcPts val="0"/>
              </a:spcAft>
              <a:buAutoNum type="arabicPeriod"/>
            </a:pPr>
            <a:r>
              <a:rPr lang="en-US" sz="1700" b="1" kern="0" dirty="0" smtClean="0">
                <a:solidFill>
                  <a:schemeClr val="tx1">
                    <a:lumMod val="50000"/>
                    <a:lumOff val="50000"/>
                  </a:schemeClr>
                </a:solidFill>
                <a:latin typeface="Arial" pitchFamily="34" charset="0"/>
              </a:rPr>
              <a:t>Cloud Computing &amp; its opportunities</a:t>
            </a:r>
          </a:p>
          <a:p>
            <a:pPr marL="355600" lvl="0" indent="-355600" fontAlgn="auto">
              <a:spcBef>
                <a:spcPts val="0"/>
              </a:spcBef>
              <a:spcAft>
                <a:spcPts val="0"/>
              </a:spcAft>
            </a:pPr>
            <a:r>
              <a:rPr lang="en-US" sz="1700" b="1" kern="0" dirty="0" smtClean="0">
                <a:solidFill>
                  <a:schemeClr val="tx1">
                    <a:lumMod val="50000"/>
                    <a:lumOff val="50000"/>
                  </a:schemeClr>
                </a:solidFill>
                <a:latin typeface="Arial" pitchFamily="34" charset="0"/>
              </a:rPr>
              <a:t>	 for African Countries </a:t>
            </a:r>
          </a:p>
        </p:txBody>
      </p:sp>
      <p:grpSp>
        <p:nvGrpSpPr>
          <p:cNvPr id="9" name="Group 116"/>
          <p:cNvGrpSpPr>
            <a:grpSpLocks/>
          </p:cNvGrpSpPr>
          <p:nvPr/>
        </p:nvGrpSpPr>
        <p:grpSpPr bwMode="auto">
          <a:xfrm>
            <a:off x="2764635" y="1714512"/>
            <a:ext cx="344464" cy="381000"/>
            <a:chOff x="2078" y="1680"/>
            <a:chExt cx="1615" cy="1615"/>
          </a:xfrm>
        </p:grpSpPr>
        <p:sp>
          <p:nvSpPr>
            <p:cNvPr id="32" name="Oval 11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33" name="Oval 11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34" name="Oval 119"/>
            <p:cNvSpPr>
              <a:spLocks noChangeArrowheads="1"/>
            </p:cNvSpPr>
            <p:nvPr/>
          </p:nvSpPr>
          <p:spPr bwMode="gray">
            <a:xfrm>
              <a:off x="2251" y="1855"/>
              <a:ext cx="1262"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35" name="Oval 120"/>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36" name="Oval 121"/>
            <p:cNvSpPr>
              <a:spLocks noChangeArrowheads="1"/>
            </p:cNvSpPr>
            <p:nvPr/>
          </p:nvSpPr>
          <p:spPr bwMode="gray">
            <a:xfrm>
              <a:off x="2338" y="1936"/>
              <a:ext cx="1096"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37" name="Oval 122"/>
            <p:cNvSpPr>
              <a:spLocks noChangeArrowheads="1"/>
            </p:cNvSpPr>
            <p:nvPr/>
          </p:nvSpPr>
          <p:spPr bwMode="gray">
            <a:xfrm>
              <a:off x="2337" y="1939"/>
              <a:ext cx="1096" cy="1098"/>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38" name="Ellipse 37"/>
          <p:cNvSpPr/>
          <p:nvPr/>
        </p:nvSpPr>
        <p:spPr>
          <a:xfrm>
            <a:off x="357158" y="1571612"/>
            <a:ext cx="2592288" cy="3714776"/>
          </a:xfrm>
          <a:prstGeom prst="ellipse">
            <a:avLst/>
          </a:prstGeom>
          <a:gradFill flip="none" rotWithShape="1">
            <a:gsLst>
              <a:gs pos="0">
                <a:srgbClr val="4BACC6">
                  <a:lumMod val="20000"/>
                  <a:lumOff val="80000"/>
                  <a:shade val="30000"/>
                  <a:satMod val="115000"/>
                </a:srgbClr>
              </a:gs>
              <a:gs pos="50000">
                <a:srgbClr val="4BACC6">
                  <a:lumMod val="20000"/>
                  <a:lumOff val="80000"/>
                  <a:shade val="67500"/>
                  <a:satMod val="115000"/>
                </a:srgbClr>
              </a:gs>
              <a:gs pos="100000">
                <a:srgbClr val="4BACC6">
                  <a:lumMod val="20000"/>
                  <a:lumOff val="80000"/>
                  <a:shade val="100000"/>
                  <a:satMod val="115000"/>
                </a:srgbClr>
              </a:gs>
            </a:gsLst>
            <a:lin ang="10800000" scaled="1"/>
            <a:tileRect/>
          </a:gradFill>
          <a:ln w="25400" cap="flat" cmpd="sng" algn="ctr">
            <a:noFill/>
            <a:prstDash val="solid"/>
          </a:ln>
          <a:effectLst/>
          <a:scene3d>
            <a:camera prst="orthographicFront"/>
            <a:lightRig rig="threePt" dir="t"/>
          </a:scene3d>
          <a:sp3d>
            <a:bevelT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ZoneTexte 38"/>
          <p:cNvSpPr txBox="1"/>
          <p:nvPr/>
        </p:nvSpPr>
        <p:spPr>
          <a:xfrm>
            <a:off x="714348" y="2925545"/>
            <a:ext cx="1944216" cy="646331"/>
          </a:xfrm>
          <a:prstGeom prst="rect">
            <a:avLst/>
          </a:prstGeom>
          <a:noFill/>
        </p:spPr>
        <p:txBody>
          <a:bodyPr wrap="square" rtlCol="0">
            <a:spAutoFit/>
          </a:bodyPr>
          <a:lstStyle/>
          <a:p>
            <a:r>
              <a:rPr lang="fr-FR" sz="3600" b="1" dirty="0" smtClean="0">
                <a:solidFill>
                  <a:schemeClr val="tx1">
                    <a:lumMod val="50000"/>
                  </a:schemeClr>
                </a:solidFill>
                <a:latin typeface="Arial" pitchFamily="34" charset="0"/>
              </a:rPr>
              <a:t>Agenda</a:t>
            </a:r>
            <a:endParaRPr lang="fr-FR" sz="3600" b="1" dirty="0">
              <a:solidFill>
                <a:schemeClr val="tx1">
                  <a:lumMod val="50000"/>
                </a:schemeClr>
              </a:solidFill>
              <a:latin typeface="Arial" pitchFamily="34" charset="0"/>
            </a:endParaRPr>
          </a:p>
        </p:txBody>
      </p:sp>
      <p:sp>
        <p:nvSpPr>
          <p:cNvPr id="40" name="AutoShape 78"/>
          <p:cNvSpPr>
            <a:spLocks noChangeArrowheads="1"/>
          </p:cNvSpPr>
          <p:nvPr/>
        </p:nvSpPr>
        <p:spPr bwMode="gray">
          <a:xfrm>
            <a:off x="3420180" y="4611426"/>
            <a:ext cx="4665265" cy="532086"/>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514350" indent="-514350" eaLnBrk="1" fontAlgn="auto" hangingPunct="1">
              <a:lnSpc>
                <a:spcPct val="150000"/>
              </a:lnSpc>
              <a:spcBef>
                <a:spcPts val="0"/>
              </a:spcBef>
              <a:spcAft>
                <a:spcPts val="0"/>
              </a:spcAft>
              <a:defRPr/>
            </a:pPr>
            <a:r>
              <a:rPr kumimoji="0" lang="fr-FR" sz="1800" b="1" i="0" u="none" strike="noStrike" kern="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4. </a:t>
            </a:r>
            <a:r>
              <a:rPr lang="fr-FR" sz="1800" b="1" kern="0" dirty="0" smtClean="0">
                <a:solidFill>
                  <a:schemeClr val="bg1">
                    <a:lumMod val="50000"/>
                  </a:schemeClr>
                </a:solidFill>
                <a:latin typeface="Arial" pitchFamily="34" charset="0"/>
                <a:cs typeface="Arial" pitchFamily="34" charset="0"/>
              </a:rPr>
              <a:t>Conclusion &amp; </a:t>
            </a:r>
            <a:r>
              <a:rPr lang="en-GB" sz="1800" b="1" kern="0" dirty="0" smtClean="0">
                <a:solidFill>
                  <a:schemeClr val="bg1">
                    <a:lumMod val="50000"/>
                  </a:schemeClr>
                </a:solidFill>
                <a:latin typeface="Arial" pitchFamily="34" charset="0"/>
                <a:cs typeface="Arial" pitchFamily="34" charset="0"/>
              </a:rPr>
              <a:t>Recommendations</a:t>
            </a:r>
            <a:endParaRPr kumimoji="0" lang="en-GB" sz="1800" b="1" i="0" u="none" strike="noStrike" kern="0" cap="none" spc="0" normalizeH="0" baseline="0" dirty="0" smtClean="0">
              <a:ln>
                <a:noFill/>
              </a:ln>
              <a:solidFill>
                <a:schemeClr val="bg1">
                  <a:lumMod val="50000"/>
                </a:schemeClr>
              </a:solidFill>
              <a:effectLst/>
              <a:uLnTx/>
              <a:uFillTx/>
              <a:latin typeface="Arial" pitchFamily="34" charset="0"/>
              <a:ea typeface="+mn-ea"/>
              <a:cs typeface="Arial" pitchFamily="34" charset="0"/>
            </a:endParaRPr>
          </a:p>
        </p:txBody>
      </p:sp>
      <p:pic>
        <p:nvPicPr>
          <p:cNvPr id="49" name="Picture 2"/>
          <p:cNvPicPr>
            <a:picLocks noChangeAspect="1" noChangeArrowheads="1"/>
          </p:cNvPicPr>
          <p:nvPr/>
        </p:nvPicPr>
        <p:blipFill>
          <a:blip r:embed="rId3"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val="1414143445"/>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6" name="Espace réservé du numéro de diapositive 5"/>
          <p:cNvSpPr>
            <a:spLocks noGrp="1"/>
          </p:cNvSpPr>
          <p:nvPr>
            <p:ph type="sldNum" sz="quarter" idx="12"/>
          </p:nvPr>
        </p:nvSpPr>
        <p:spPr/>
        <p:txBody>
          <a:bodyPr/>
          <a:lstStyle/>
          <a:p>
            <a:fld id="{283C63E4-F9BE-C24A-B4FF-309EB18BA564}" type="slidenum">
              <a:rPr lang="en-US" smtClean="0"/>
              <a:pPr/>
              <a:t>42</a:t>
            </a:fld>
            <a:endParaRPr lang="en-US"/>
          </a:p>
        </p:txBody>
      </p:sp>
      <p:sp>
        <p:nvSpPr>
          <p:cNvPr id="5" name="AutoShape 78"/>
          <p:cNvSpPr>
            <a:spLocks noChangeArrowheads="1"/>
          </p:cNvSpPr>
          <p:nvPr/>
        </p:nvSpPr>
        <p:spPr bwMode="gray">
          <a:xfrm>
            <a:off x="3692949" y="3643314"/>
            <a:ext cx="4665265" cy="546372"/>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177800" indent="-177800" eaLnBrk="1" fontAlgn="auto" hangingPunct="1">
              <a:spcBef>
                <a:spcPts val="0"/>
              </a:spcBef>
              <a:spcAft>
                <a:spcPts val="0"/>
              </a:spcAft>
              <a:tabLst>
                <a:tab pos="273050" algn="l"/>
              </a:tabLst>
              <a:defRPr/>
            </a:pPr>
            <a:r>
              <a:rPr kumimoji="0" lang="fr-FR" sz="1800" b="1" i="0" u="none" strike="noStrike" kern="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3</a:t>
            </a:r>
            <a:r>
              <a:rPr kumimoji="0" lang="fr-FR" sz="1700" b="1" i="0" u="none" strike="noStrike" kern="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a:t>
            </a:r>
            <a:r>
              <a:rPr lang="en-US" sz="1700" b="1" kern="0" dirty="0" smtClean="0">
                <a:solidFill>
                  <a:schemeClr val="bg1">
                    <a:lumMod val="50000"/>
                  </a:schemeClr>
                </a:solidFill>
                <a:latin typeface="Arial" pitchFamily="34" charset="0"/>
                <a:cs typeface="Arial" pitchFamily="34" charset="0"/>
              </a:rPr>
              <a:t> </a:t>
            </a:r>
            <a:r>
              <a:rPr lang="fr-FR" sz="1700" b="1" kern="0" dirty="0" smtClean="0">
                <a:solidFill>
                  <a:schemeClr val="bg1">
                    <a:lumMod val="50000"/>
                  </a:schemeClr>
                </a:solidFill>
                <a:latin typeface="Arial" pitchFamily="34" charset="0"/>
                <a:cs typeface="Arial" pitchFamily="34" charset="0"/>
              </a:rPr>
              <a:t>Tunisie</a:t>
            </a:r>
            <a:r>
              <a:rPr lang="en-US" sz="1700" b="1" kern="0" dirty="0" smtClean="0">
                <a:solidFill>
                  <a:schemeClr val="bg1">
                    <a:lumMod val="50000"/>
                  </a:schemeClr>
                </a:solidFill>
                <a:latin typeface="Arial" pitchFamily="34" charset="0"/>
                <a:cs typeface="Arial" pitchFamily="34" charset="0"/>
              </a:rPr>
              <a:t> Telecom Experience</a:t>
            </a:r>
          </a:p>
          <a:p>
            <a:pPr marL="177800" indent="95250" eaLnBrk="1" fontAlgn="auto" hangingPunct="1">
              <a:spcBef>
                <a:spcPts val="0"/>
              </a:spcBef>
              <a:spcAft>
                <a:spcPts val="0"/>
              </a:spcAft>
              <a:tabLst>
                <a:tab pos="273050" algn="l"/>
              </a:tabLst>
              <a:defRPr/>
            </a:pPr>
            <a:r>
              <a:rPr lang="en-US" sz="1700" b="1" kern="0" dirty="0" smtClean="0">
                <a:solidFill>
                  <a:schemeClr val="bg1">
                    <a:lumMod val="50000"/>
                  </a:schemeClr>
                </a:solidFill>
                <a:latin typeface="Arial" pitchFamily="34" charset="0"/>
                <a:cs typeface="Arial" pitchFamily="34" charset="0"/>
              </a:rPr>
              <a:t>in Cloud Computing </a:t>
            </a:r>
          </a:p>
        </p:txBody>
      </p:sp>
      <p:sp>
        <p:nvSpPr>
          <p:cNvPr id="8" name="AutoShape 87"/>
          <p:cNvSpPr>
            <a:spLocks noChangeArrowheads="1"/>
          </p:cNvSpPr>
          <p:nvPr/>
        </p:nvSpPr>
        <p:spPr bwMode="gray">
          <a:xfrm>
            <a:off x="3604546" y="2643182"/>
            <a:ext cx="4896544" cy="590536"/>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355600" lvl="0" indent="-355600" fontAlgn="auto">
              <a:spcBef>
                <a:spcPts val="0"/>
              </a:spcBef>
              <a:spcAft>
                <a:spcPts val="0"/>
              </a:spcAft>
            </a:pPr>
            <a:r>
              <a:rPr kumimoji="0" lang="fr-FR" sz="1700" b="1" i="0" u="none" strike="noStrike" kern="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2</a:t>
            </a:r>
            <a:r>
              <a:rPr lang="fr-FR" sz="1700" b="1" kern="0" dirty="0" smtClean="0">
                <a:solidFill>
                  <a:schemeClr val="bg1">
                    <a:lumMod val="50000"/>
                  </a:schemeClr>
                </a:solidFill>
                <a:latin typeface="Arial" pitchFamily="34" charset="0"/>
              </a:rPr>
              <a:t>. </a:t>
            </a:r>
            <a:r>
              <a:rPr lang="en-US" sz="1700" b="1" kern="0" dirty="0" smtClean="0">
                <a:solidFill>
                  <a:schemeClr val="bg1">
                    <a:lumMod val="50000"/>
                  </a:schemeClr>
                </a:solidFill>
                <a:latin typeface="Arial" pitchFamily="34" charset="0"/>
              </a:rPr>
              <a:t>Importance of Cloud Computing </a:t>
            </a:r>
          </a:p>
          <a:p>
            <a:pPr marL="355600" lvl="0" indent="-82550" fontAlgn="auto">
              <a:spcBef>
                <a:spcPts val="0"/>
              </a:spcBef>
              <a:spcAft>
                <a:spcPts val="0"/>
              </a:spcAft>
            </a:pPr>
            <a:r>
              <a:rPr lang="en-US" sz="1700" b="1" kern="0" dirty="0" smtClean="0">
                <a:solidFill>
                  <a:schemeClr val="bg1">
                    <a:lumMod val="50000"/>
                  </a:schemeClr>
                </a:solidFill>
                <a:latin typeface="Arial" pitchFamily="34" charset="0"/>
              </a:rPr>
              <a:t>Standardization for African Countries</a:t>
            </a:r>
            <a:r>
              <a:rPr lang="fr-FR" sz="1700" b="1" kern="0" dirty="0" smtClean="0">
                <a:solidFill>
                  <a:schemeClr val="bg1">
                    <a:lumMod val="50000"/>
                  </a:schemeClr>
                </a:solidFill>
                <a:latin typeface="Arial" pitchFamily="34" charset="0"/>
              </a:rPr>
              <a:t> </a:t>
            </a:r>
            <a:endParaRPr lang="en-US" sz="1700" b="1" kern="0" dirty="0" smtClean="0">
              <a:solidFill>
                <a:schemeClr val="bg1">
                  <a:lumMod val="50000"/>
                </a:schemeClr>
              </a:solidFill>
              <a:latin typeface="Arial" pitchFamily="34" charset="0"/>
            </a:endParaRPr>
          </a:p>
        </p:txBody>
      </p:sp>
      <p:grpSp>
        <p:nvGrpSpPr>
          <p:cNvPr id="3" name="Group 88"/>
          <p:cNvGrpSpPr>
            <a:grpSpLocks/>
          </p:cNvGrpSpPr>
          <p:nvPr/>
        </p:nvGrpSpPr>
        <p:grpSpPr bwMode="auto">
          <a:xfrm>
            <a:off x="3074594" y="2719382"/>
            <a:ext cx="369069" cy="381000"/>
            <a:chOff x="2078" y="1680"/>
            <a:chExt cx="1615" cy="1615"/>
          </a:xfrm>
        </p:grpSpPr>
        <p:sp>
          <p:nvSpPr>
            <p:cNvPr id="10" name="Oval 8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1" name="Oval 9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2" name="Oval 91"/>
            <p:cNvSpPr>
              <a:spLocks noChangeArrowheads="1"/>
            </p:cNvSpPr>
            <p:nvPr/>
          </p:nvSpPr>
          <p:spPr bwMode="gray">
            <a:xfrm>
              <a:off x="2253" y="1855"/>
              <a:ext cx="1265"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13" name="Oval 92"/>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4" name="Oval 93"/>
            <p:cNvSpPr>
              <a:spLocks noChangeArrowheads="1"/>
            </p:cNvSpPr>
            <p:nvPr/>
          </p:nvSpPr>
          <p:spPr bwMode="gray">
            <a:xfrm>
              <a:off x="2334" y="1936"/>
              <a:ext cx="1097"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15" name="Oval 94"/>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grpSp>
      <p:grpSp>
        <p:nvGrpSpPr>
          <p:cNvPr id="4" name="Group 102"/>
          <p:cNvGrpSpPr>
            <a:grpSpLocks/>
          </p:cNvGrpSpPr>
          <p:nvPr/>
        </p:nvGrpSpPr>
        <p:grpSpPr bwMode="auto">
          <a:xfrm>
            <a:off x="3071802" y="3736456"/>
            <a:ext cx="369069" cy="381000"/>
            <a:chOff x="2078" y="1680"/>
            <a:chExt cx="1615" cy="1615"/>
          </a:xfrm>
        </p:grpSpPr>
        <p:sp>
          <p:nvSpPr>
            <p:cNvPr id="17" name="Oval 10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8" name="Oval 10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9" name="Oval 105"/>
            <p:cNvSpPr>
              <a:spLocks noChangeArrowheads="1"/>
            </p:cNvSpPr>
            <p:nvPr/>
          </p:nvSpPr>
          <p:spPr bwMode="gray">
            <a:xfrm>
              <a:off x="2253" y="1855"/>
              <a:ext cx="1265"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20" name="Oval 106"/>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21" name="Oval 107"/>
            <p:cNvSpPr>
              <a:spLocks noChangeArrowheads="1"/>
            </p:cNvSpPr>
            <p:nvPr/>
          </p:nvSpPr>
          <p:spPr bwMode="gray">
            <a:xfrm>
              <a:off x="2334" y="1936"/>
              <a:ext cx="1097"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22" name="Oval 108"/>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grpSp>
      <p:grpSp>
        <p:nvGrpSpPr>
          <p:cNvPr id="7" name="Group 109"/>
          <p:cNvGrpSpPr>
            <a:grpSpLocks/>
          </p:cNvGrpSpPr>
          <p:nvPr/>
        </p:nvGrpSpPr>
        <p:grpSpPr bwMode="auto">
          <a:xfrm>
            <a:off x="2786050" y="4705340"/>
            <a:ext cx="369069" cy="381000"/>
            <a:chOff x="2078" y="1680"/>
            <a:chExt cx="1615" cy="1615"/>
          </a:xfrm>
        </p:grpSpPr>
        <p:sp>
          <p:nvSpPr>
            <p:cNvPr id="24" name="Oval 11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25" name="Oval 11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26" name="Oval 112"/>
            <p:cNvSpPr>
              <a:spLocks noChangeArrowheads="1"/>
            </p:cNvSpPr>
            <p:nvPr/>
          </p:nvSpPr>
          <p:spPr bwMode="gray">
            <a:xfrm>
              <a:off x="2253" y="1855"/>
              <a:ext cx="1265"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27" name="Oval 113"/>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28" name="Oval 114"/>
            <p:cNvSpPr>
              <a:spLocks noChangeArrowheads="1"/>
            </p:cNvSpPr>
            <p:nvPr/>
          </p:nvSpPr>
          <p:spPr bwMode="gray">
            <a:xfrm>
              <a:off x="2334" y="1936"/>
              <a:ext cx="1097"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29" name="Oval 115"/>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grpSp>
      <p:sp>
        <p:nvSpPr>
          <p:cNvPr id="30" name="AutoShape 87"/>
          <p:cNvSpPr>
            <a:spLocks noChangeArrowheads="1"/>
          </p:cNvSpPr>
          <p:nvPr/>
        </p:nvSpPr>
        <p:spPr bwMode="gray">
          <a:xfrm>
            <a:off x="3269435" y="1638312"/>
            <a:ext cx="4731589" cy="576242"/>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355600" lvl="0" indent="-355600" fontAlgn="auto">
              <a:spcBef>
                <a:spcPts val="0"/>
              </a:spcBef>
              <a:spcAft>
                <a:spcPts val="0"/>
              </a:spcAft>
              <a:buAutoNum type="arabicPeriod"/>
            </a:pPr>
            <a:r>
              <a:rPr lang="en-US" sz="1700" b="1" kern="0" dirty="0" smtClean="0">
                <a:solidFill>
                  <a:schemeClr val="tx1">
                    <a:lumMod val="50000"/>
                    <a:lumOff val="50000"/>
                  </a:schemeClr>
                </a:solidFill>
                <a:latin typeface="Arial" pitchFamily="34" charset="0"/>
              </a:rPr>
              <a:t>Cloud Computing &amp; its opportunities</a:t>
            </a:r>
          </a:p>
          <a:p>
            <a:pPr marL="355600" lvl="0" indent="-355600" fontAlgn="auto">
              <a:spcBef>
                <a:spcPts val="0"/>
              </a:spcBef>
              <a:spcAft>
                <a:spcPts val="0"/>
              </a:spcAft>
            </a:pPr>
            <a:r>
              <a:rPr lang="en-US" sz="1700" b="1" kern="0" dirty="0" smtClean="0">
                <a:solidFill>
                  <a:schemeClr val="tx1">
                    <a:lumMod val="50000"/>
                    <a:lumOff val="50000"/>
                  </a:schemeClr>
                </a:solidFill>
                <a:latin typeface="Arial" pitchFamily="34" charset="0"/>
              </a:rPr>
              <a:t>	 for African Countries </a:t>
            </a:r>
          </a:p>
        </p:txBody>
      </p:sp>
      <p:grpSp>
        <p:nvGrpSpPr>
          <p:cNvPr id="9" name="Group 116"/>
          <p:cNvGrpSpPr>
            <a:grpSpLocks/>
          </p:cNvGrpSpPr>
          <p:nvPr/>
        </p:nvGrpSpPr>
        <p:grpSpPr bwMode="auto">
          <a:xfrm>
            <a:off x="2764635" y="1714512"/>
            <a:ext cx="344464" cy="381000"/>
            <a:chOff x="2078" y="1680"/>
            <a:chExt cx="1615" cy="1615"/>
          </a:xfrm>
        </p:grpSpPr>
        <p:sp>
          <p:nvSpPr>
            <p:cNvPr id="32" name="Oval 11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33" name="Oval 11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34" name="Oval 119"/>
            <p:cNvSpPr>
              <a:spLocks noChangeArrowheads="1"/>
            </p:cNvSpPr>
            <p:nvPr/>
          </p:nvSpPr>
          <p:spPr bwMode="gray">
            <a:xfrm>
              <a:off x="2251" y="1855"/>
              <a:ext cx="1262"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35" name="Oval 120"/>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36" name="Oval 121"/>
            <p:cNvSpPr>
              <a:spLocks noChangeArrowheads="1"/>
            </p:cNvSpPr>
            <p:nvPr/>
          </p:nvSpPr>
          <p:spPr bwMode="gray">
            <a:xfrm>
              <a:off x="2338" y="1936"/>
              <a:ext cx="1096"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cs typeface="+mn-cs"/>
              </a:endParaRPr>
            </a:p>
          </p:txBody>
        </p:sp>
        <p:sp>
          <p:nvSpPr>
            <p:cNvPr id="37" name="Oval 122"/>
            <p:cNvSpPr>
              <a:spLocks noChangeArrowheads="1"/>
            </p:cNvSpPr>
            <p:nvPr/>
          </p:nvSpPr>
          <p:spPr bwMode="gray">
            <a:xfrm>
              <a:off x="2337" y="1939"/>
              <a:ext cx="1096" cy="1098"/>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38" name="Ellipse 37"/>
          <p:cNvSpPr/>
          <p:nvPr/>
        </p:nvSpPr>
        <p:spPr>
          <a:xfrm>
            <a:off x="357158" y="1571612"/>
            <a:ext cx="2592288" cy="3714776"/>
          </a:xfrm>
          <a:prstGeom prst="ellipse">
            <a:avLst/>
          </a:prstGeom>
          <a:gradFill flip="none" rotWithShape="1">
            <a:gsLst>
              <a:gs pos="0">
                <a:srgbClr val="4BACC6">
                  <a:lumMod val="20000"/>
                  <a:lumOff val="80000"/>
                  <a:shade val="30000"/>
                  <a:satMod val="115000"/>
                </a:srgbClr>
              </a:gs>
              <a:gs pos="50000">
                <a:srgbClr val="4BACC6">
                  <a:lumMod val="20000"/>
                  <a:lumOff val="80000"/>
                  <a:shade val="67500"/>
                  <a:satMod val="115000"/>
                </a:srgbClr>
              </a:gs>
              <a:gs pos="100000">
                <a:srgbClr val="4BACC6">
                  <a:lumMod val="20000"/>
                  <a:lumOff val="80000"/>
                  <a:shade val="100000"/>
                  <a:satMod val="115000"/>
                </a:srgbClr>
              </a:gs>
            </a:gsLst>
            <a:lin ang="10800000" scaled="1"/>
            <a:tileRect/>
          </a:gradFill>
          <a:ln w="25400" cap="flat" cmpd="sng" algn="ctr">
            <a:noFill/>
            <a:prstDash val="solid"/>
          </a:ln>
          <a:effectLst/>
          <a:scene3d>
            <a:camera prst="orthographicFront"/>
            <a:lightRig rig="threePt" dir="t"/>
          </a:scene3d>
          <a:sp3d>
            <a:bevelT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ZoneTexte 38"/>
          <p:cNvSpPr txBox="1"/>
          <p:nvPr/>
        </p:nvSpPr>
        <p:spPr>
          <a:xfrm>
            <a:off x="714348" y="2925545"/>
            <a:ext cx="1944216" cy="646331"/>
          </a:xfrm>
          <a:prstGeom prst="rect">
            <a:avLst/>
          </a:prstGeom>
          <a:noFill/>
        </p:spPr>
        <p:txBody>
          <a:bodyPr wrap="square" rtlCol="0">
            <a:spAutoFit/>
          </a:bodyPr>
          <a:lstStyle/>
          <a:p>
            <a:r>
              <a:rPr lang="fr-FR" sz="3600" b="1" dirty="0" smtClean="0">
                <a:solidFill>
                  <a:schemeClr val="tx1">
                    <a:lumMod val="50000"/>
                  </a:schemeClr>
                </a:solidFill>
                <a:latin typeface="Arial" pitchFamily="34" charset="0"/>
              </a:rPr>
              <a:t>Agenda</a:t>
            </a:r>
            <a:endParaRPr lang="fr-FR" sz="3600" b="1" dirty="0">
              <a:solidFill>
                <a:schemeClr val="tx1">
                  <a:lumMod val="50000"/>
                </a:schemeClr>
              </a:solidFill>
              <a:latin typeface="Arial" pitchFamily="34" charset="0"/>
            </a:endParaRPr>
          </a:p>
        </p:txBody>
      </p:sp>
      <p:sp>
        <p:nvSpPr>
          <p:cNvPr id="40" name="AutoShape 78"/>
          <p:cNvSpPr>
            <a:spLocks noChangeArrowheads="1"/>
          </p:cNvSpPr>
          <p:nvPr/>
        </p:nvSpPr>
        <p:spPr bwMode="gray">
          <a:xfrm>
            <a:off x="3420180" y="4611426"/>
            <a:ext cx="4665265" cy="532086"/>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514350" indent="-514350" eaLnBrk="1" fontAlgn="auto" hangingPunct="1">
              <a:lnSpc>
                <a:spcPct val="150000"/>
              </a:lnSpc>
              <a:spcBef>
                <a:spcPts val="0"/>
              </a:spcBef>
              <a:spcAft>
                <a:spcPts val="0"/>
              </a:spcAft>
              <a:defRPr/>
            </a:pPr>
            <a:r>
              <a:rPr kumimoji="0" lang="fr-FR" sz="1800" b="1" i="0" u="none" strike="noStrike" kern="0" cap="none" spc="0" normalizeH="0" baseline="0" noProof="0" dirty="0" smtClean="0">
                <a:ln>
                  <a:noFill/>
                </a:ln>
                <a:solidFill>
                  <a:srgbClr val="C00000"/>
                </a:solidFill>
                <a:effectLst/>
                <a:uLnTx/>
                <a:uFillTx/>
                <a:latin typeface="Arial" pitchFamily="34" charset="0"/>
                <a:ea typeface="+mn-ea"/>
                <a:cs typeface="Arial" pitchFamily="34" charset="0"/>
              </a:rPr>
              <a:t>4. </a:t>
            </a:r>
            <a:r>
              <a:rPr lang="fr-FR" sz="1800" b="1" kern="0" dirty="0" smtClean="0">
                <a:solidFill>
                  <a:srgbClr val="C00000"/>
                </a:solidFill>
                <a:latin typeface="Arial" pitchFamily="34" charset="0"/>
                <a:cs typeface="Arial" pitchFamily="34" charset="0"/>
              </a:rPr>
              <a:t>Conclusion &amp; </a:t>
            </a:r>
            <a:r>
              <a:rPr lang="en-GB" sz="1800" b="1" kern="0" dirty="0" smtClean="0">
                <a:solidFill>
                  <a:srgbClr val="C00000"/>
                </a:solidFill>
                <a:latin typeface="Arial" pitchFamily="34" charset="0"/>
                <a:cs typeface="Arial" pitchFamily="34" charset="0"/>
              </a:rPr>
              <a:t>Recommendations</a:t>
            </a:r>
            <a:endParaRPr kumimoji="0" lang="en-GB" sz="1800" b="1" i="0" u="none" strike="noStrike" kern="0" cap="none" spc="0" normalizeH="0" baseline="0" dirty="0" smtClean="0">
              <a:ln>
                <a:noFill/>
              </a:ln>
              <a:solidFill>
                <a:srgbClr val="C00000"/>
              </a:solidFill>
              <a:effectLst/>
              <a:uLnTx/>
              <a:uFillTx/>
              <a:latin typeface="Arial" pitchFamily="34" charset="0"/>
              <a:ea typeface="+mn-ea"/>
              <a:cs typeface="Arial" pitchFamily="34" charset="0"/>
            </a:endParaRPr>
          </a:p>
        </p:txBody>
      </p:sp>
      <p:pic>
        <p:nvPicPr>
          <p:cNvPr id="49" name="Picture 2"/>
          <p:cNvPicPr>
            <a:picLocks noChangeAspect="1" noChangeArrowheads="1"/>
          </p:cNvPicPr>
          <p:nvPr/>
        </p:nvPicPr>
        <p:blipFill>
          <a:blip r:embed="rId3"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val="1414143445"/>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noChangeArrowheads="1"/>
          </p:cNvPicPr>
          <p:nvPr/>
        </p:nvPicPr>
        <p:blipFill>
          <a:blip r:embed="rId3"/>
          <a:srcRect/>
          <a:stretch>
            <a:fillRect/>
          </a:stretch>
        </p:blipFill>
        <p:spPr bwMode="auto">
          <a:xfrm>
            <a:off x="4071934" y="535570"/>
            <a:ext cx="1604417" cy="1597286"/>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pPr algn="r"/>
            <a:r>
              <a:rPr lang="fr-FR" sz="4000" dirty="0" smtClean="0"/>
              <a:t>Conclusion</a:t>
            </a:r>
            <a:endParaRPr lang="en-US" sz="4000" dirty="0" smtClean="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43</a:t>
            </a:fld>
            <a:endParaRPr lang="en-US"/>
          </a:p>
        </p:txBody>
      </p:sp>
      <p:sp>
        <p:nvSpPr>
          <p:cNvPr id="16" name="Espace réservé du contenu 2"/>
          <p:cNvSpPr>
            <a:spLocks noGrp="1"/>
          </p:cNvSpPr>
          <p:nvPr>
            <p:ph idx="1"/>
          </p:nvPr>
        </p:nvSpPr>
        <p:spPr>
          <a:xfrm>
            <a:off x="285720" y="1714488"/>
            <a:ext cx="8472518" cy="4357718"/>
          </a:xfrm>
        </p:spPr>
        <p:txBody>
          <a:bodyPr>
            <a:normAutofit fontScale="92500" lnSpcReduction="10000"/>
          </a:bodyPr>
          <a:lstStyle/>
          <a:p>
            <a:pPr algn="just" defTabSz="914400" eaLnBrk="0" fontAlgn="base" hangingPunct="0">
              <a:spcAft>
                <a:spcPct val="0"/>
              </a:spcAft>
              <a:buSzPct val="75000"/>
              <a:buBlip>
                <a:blip r:embed="rId4"/>
              </a:buBlip>
              <a:defRPr/>
            </a:pPr>
            <a:r>
              <a:rPr lang="en-GB" sz="2000" b="1" kern="0" dirty="0" smtClean="0"/>
              <a:t>Standards are essential elements in our daily live and in the global infrastructure of </a:t>
            </a:r>
            <a:r>
              <a:rPr lang="en-GB" sz="2000" b="1" kern="0" dirty="0" err="1" smtClean="0"/>
              <a:t>ICTs</a:t>
            </a:r>
            <a:r>
              <a:rPr lang="en-GB" sz="2000" b="1" kern="0" dirty="0" smtClean="0"/>
              <a:t> </a:t>
            </a:r>
            <a:r>
              <a:rPr lang="en-GB" sz="2000" kern="0" dirty="0" smtClean="0"/>
              <a:t>which allow a large number of players to interoperate and innovate, leading to expand commercial business, accelerate technology progress and allow end users to enjoy wider choice range, richer functionalities and lower costs</a:t>
            </a:r>
          </a:p>
          <a:p>
            <a:pPr algn="just" defTabSz="914400" eaLnBrk="0" fontAlgn="base" hangingPunct="0">
              <a:spcAft>
                <a:spcPct val="0"/>
              </a:spcAft>
              <a:buSzPct val="75000"/>
              <a:buBlip>
                <a:blip r:embed="rId4"/>
              </a:buBlip>
              <a:defRPr/>
            </a:pPr>
            <a:endParaRPr lang="en-GB" sz="2000" b="1" kern="0" dirty="0" smtClean="0"/>
          </a:p>
          <a:p>
            <a:pPr algn="just" defTabSz="914400" eaLnBrk="0" fontAlgn="base" hangingPunct="0">
              <a:spcAft>
                <a:spcPct val="0"/>
              </a:spcAft>
              <a:buSzPct val="75000"/>
              <a:buBlip>
                <a:blip r:embed="rId4"/>
              </a:buBlip>
              <a:defRPr/>
            </a:pPr>
            <a:r>
              <a:rPr lang="en-GB" sz="2000" kern="0" dirty="0" smtClean="0"/>
              <a:t>In the field of Cloud Computing, which offer several opportunities for African countries and stimulate economic and social development, </a:t>
            </a:r>
            <a:r>
              <a:rPr lang="en-GB" sz="2000" b="1" kern="0" dirty="0" smtClean="0"/>
              <a:t>standards can help these countries rapidly adopt CC services and technologies, benefit from their multiple advantages, and </a:t>
            </a:r>
            <a:r>
              <a:rPr lang="en-US" sz="2000" b="1" kern="0" dirty="0" smtClean="0"/>
              <a:t>overcome related </a:t>
            </a:r>
            <a:r>
              <a:rPr lang="en-GB" sz="2000" b="1" kern="0" dirty="0" smtClean="0"/>
              <a:t>challenges</a:t>
            </a:r>
          </a:p>
          <a:p>
            <a:pPr algn="just" defTabSz="914400" eaLnBrk="0" fontAlgn="base" hangingPunct="0">
              <a:spcAft>
                <a:spcPct val="0"/>
              </a:spcAft>
              <a:buSzPct val="75000"/>
              <a:buBlip>
                <a:blip r:embed="rId4"/>
              </a:buBlip>
              <a:defRPr/>
            </a:pPr>
            <a:endParaRPr lang="fr-FR" sz="2000" b="1" kern="0" dirty="0" smtClean="0"/>
          </a:p>
          <a:p>
            <a:pPr algn="just" defTabSz="914400" eaLnBrk="0" fontAlgn="base" hangingPunct="0">
              <a:spcAft>
                <a:spcPct val="0"/>
              </a:spcAft>
              <a:buSzPct val="75000"/>
              <a:buBlip>
                <a:blip r:embed="rId4"/>
              </a:buBlip>
              <a:defRPr/>
            </a:pPr>
            <a:r>
              <a:rPr lang="fr-FR" sz="2000" b="1" kern="0" dirty="0" smtClean="0"/>
              <a:t>ITU-T, as </a:t>
            </a:r>
            <a:r>
              <a:rPr lang="en-GB" sz="2000" b="1" kern="0" dirty="0" smtClean="0"/>
              <a:t>other worldwide SDOs, was interested in the Cloud Computing concept, and that, since 2010 </a:t>
            </a:r>
            <a:r>
              <a:rPr lang="en-GB" sz="2000" kern="0" dirty="0" smtClean="0"/>
              <a:t>and it is continuing its work on Cloud Computing under the lead of its Study </a:t>
            </a:r>
            <a:r>
              <a:rPr lang="fr-FR" sz="2000" kern="0" dirty="0" smtClean="0"/>
              <a:t>Group 13</a:t>
            </a:r>
          </a:p>
          <a:p>
            <a:pPr algn="just">
              <a:buNone/>
            </a:pPr>
            <a:endParaRPr lang="fr-FR" sz="800" dirty="0" smtClean="0"/>
          </a:p>
          <a:p>
            <a:pPr algn="just"/>
            <a:endParaRPr lang="fr-FR" sz="2000" dirty="0"/>
          </a:p>
        </p:txBody>
      </p:sp>
      <p:sp>
        <p:nvSpPr>
          <p:cNvPr id="17" name="Rectangle 2"/>
          <p:cNvSpPr txBox="1">
            <a:spLocks noChangeArrowheads="1"/>
          </p:cNvSpPr>
          <p:nvPr/>
        </p:nvSpPr>
        <p:spPr bwMode="auto">
          <a:xfrm>
            <a:off x="8639976" y="458236"/>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1</a:t>
            </a:r>
          </a:p>
        </p:txBody>
      </p:sp>
      <p:pic>
        <p:nvPicPr>
          <p:cNvPr id="9" name="Picture 2"/>
          <p:cNvPicPr>
            <a:picLocks noChangeAspect="1" noChangeArrowheads="1"/>
          </p:cNvPicPr>
          <p:nvPr/>
        </p:nvPicPr>
        <p:blipFill>
          <a:blip r:embed="rId5"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val="42305797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r-FR" sz="4000" dirty="0" smtClean="0"/>
              <a:t>Conclusion</a:t>
            </a:r>
            <a:endParaRPr lang="en-US" sz="4000" dirty="0" smtClean="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44</a:t>
            </a:fld>
            <a:endParaRPr lang="en-US"/>
          </a:p>
        </p:txBody>
      </p:sp>
      <p:sp>
        <p:nvSpPr>
          <p:cNvPr id="16" name="Espace réservé du contenu 2"/>
          <p:cNvSpPr>
            <a:spLocks noGrp="1"/>
          </p:cNvSpPr>
          <p:nvPr>
            <p:ph idx="1"/>
          </p:nvPr>
        </p:nvSpPr>
        <p:spPr>
          <a:xfrm>
            <a:off x="285720" y="1714488"/>
            <a:ext cx="8472518" cy="4357718"/>
          </a:xfrm>
        </p:spPr>
        <p:txBody>
          <a:bodyPr>
            <a:normAutofit/>
          </a:bodyPr>
          <a:lstStyle/>
          <a:p>
            <a:pPr lvl="0" algn="just" defTabSz="914400" eaLnBrk="0" fontAlgn="base" hangingPunct="0">
              <a:spcAft>
                <a:spcPct val="0"/>
              </a:spcAft>
              <a:buSzPct val="75000"/>
              <a:buBlip>
                <a:blip r:embed="rId3"/>
              </a:buBlip>
            </a:pPr>
            <a:r>
              <a:rPr lang="en-GB" sz="1900" b="1" kern="0" dirty="0" smtClean="0"/>
              <a:t>SG13 is deploying serious efforts in developing standards </a:t>
            </a:r>
            <a:r>
              <a:rPr lang="en-GB" sz="1900" kern="0" dirty="0" smtClean="0"/>
              <a:t>that encloses many Cloud Computing-related </a:t>
            </a:r>
            <a:r>
              <a:rPr lang="fr-FR" sz="1900" kern="0" dirty="0" smtClean="0"/>
              <a:t>aspect (</a:t>
            </a:r>
            <a:r>
              <a:rPr lang="en-GB" sz="1900" kern="0" dirty="0" smtClean="0"/>
              <a:t>definition, </a:t>
            </a:r>
            <a:r>
              <a:rPr lang="en-US" sz="1900" kern="0" dirty="0" smtClean="0"/>
              <a:t>ecosystem, general requirements, Reference Architecture, </a:t>
            </a:r>
            <a:r>
              <a:rPr lang="fr-FR" sz="1900" kern="0" dirty="0" smtClean="0"/>
              <a:t>Infrastructure</a:t>
            </a:r>
            <a:r>
              <a:rPr lang="en-GB" sz="1900" kern="0" dirty="0" smtClean="0"/>
              <a:t>, </a:t>
            </a:r>
            <a:r>
              <a:rPr lang="fr-FR" sz="1900" kern="0" dirty="0" smtClean="0"/>
              <a:t>Resource Management, </a:t>
            </a:r>
            <a:r>
              <a:rPr lang="en-GB" sz="1900" kern="0" dirty="0" err="1" smtClean="0"/>
              <a:t>DaaS</a:t>
            </a:r>
            <a:r>
              <a:rPr lang="en-GB" sz="1900" kern="0" dirty="0" smtClean="0"/>
              <a:t>,...) and that, </a:t>
            </a:r>
            <a:r>
              <a:rPr lang="en-GB" sz="1900" b="1" kern="0" dirty="0" smtClean="0"/>
              <a:t>in collaboration with other study groups through the </a:t>
            </a:r>
            <a:r>
              <a:rPr lang="en-US" sz="1900" b="1" kern="0" dirty="0" smtClean="0"/>
              <a:t>JCA-Cloud</a:t>
            </a:r>
            <a:endParaRPr lang="en-GB" sz="1900" b="1" kern="0" dirty="0" smtClean="0"/>
          </a:p>
          <a:p>
            <a:pPr lvl="0" algn="just" defTabSz="914400" eaLnBrk="0" fontAlgn="base" hangingPunct="0">
              <a:spcAft>
                <a:spcPct val="0"/>
              </a:spcAft>
              <a:buSzPct val="75000"/>
              <a:buBlip>
                <a:blip r:embed="rId3"/>
              </a:buBlip>
            </a:pPr>
            <a:endParaRPr lang="fr-FR" sz="1900" b="1" kern="0" dirty="0" smtClean="0"/>
          </a:p>
          <a:p>
            <a:pPr lvl="0" algn="just" defTabSz="914400" eaLnBrk="0" fontAlgn="base" hangingPunct="0">
              <a:spcAft>
                <a:spcPct val="0"/>
              </a:spcAft>
              <a:buSzPct val="75000"/>
              <a:buBlip>
                <a:blip r:embed="rId3"/>
              </a:buBlip>
            </a:pPr>
            <a:r>
              <a:rPr lang="en-US" sz="1900" b="1" kern="0" dirty="0" err="1" smtClean="0"/>
              <a:t>Tunisie</a:t>
            </a:r>
            <a:r>
              <a:rPr lang="en-US" sz="1900" b="1" kern="0" dirty="0" smtClean="0"/>
              <a:t> Telecom is aware of the emergence of cloud computing </a:t>
            </a:r>
            <a:r>
              <a:rPr lang="en-US" sz="1900" kern="0" dirty="0" smtClean="0"/>
              <a:t>and it is investing in Cloud computing infrastructure in the objective of offering high quality cloud services and ensuring customer satisfaction. </a:t>
            </a:r>
            <a:r>
              <a:rPr lang="en-US" sz="1900" b="1" kern="0" dirty="0" err="1" smtClean="0"/>
              <a:t>Tunisie</a:t>
            </a:r>
            <a:r>
              <a:rPr lang="en-US" sz="1900" b="1" kern="0" dirty="0" smtClean="0"/>
              <a:t> Telecom is also conscious about the importance of standards in the field of Cloud Computing</a:t>
            </a:r>
            <a:r>
              <a:rPr lang="en-US" sz="1900" kern="0" dirty="0" smtClean="0"/>
              <a:t>;</a:t>
            </a:r>
            <a:r>
              <a:rPr lang="en-US" sz="1900" b="1" kern="0" dirty="0" smtClean="0"/>
              <a:t> </a:t>
            </a:r>
            <a:r>
              <a:rPr lang="en-US" sz="1900" kern="0" dirty="0" smtClean="0"/>
              <a:t>for this reason it focused on</a:t>
            </a:r>
            <a:r>
              <a:rPr lang="en-US" sz="1900" b="1" kern="0" dirty="0" smtClean="0"/>
              <a:t> building its Data Centers in accordance with international standards</a:t>
            </a:r>
            <a:endParaRPr lang="en-GB" sz="1900" kern="0" dirty="0" smtClean="0"/>
          </a:p>
          <a:p>
            <a:pPr algn="just">
              <a:buNone/>
            </a:pPr>
            <a:endParaRPr lang="fr-FR" sz="800" dirty="0" smtClean="0"/>
          </a:p>
          <a:p>
            <a:pPr algn="just"/>
            <a:endParaRPr lang="fr-FR" sz="2000" dirty="0"/>
          </a:p>
        </p:txBody>
      </p:sp>
      <p:sp>
        <p:nvSpPr>
          <p:cNvPr id="17" name="Rectangle 2"/>
          <p:cNvSpPr txBox="1">
            <a:spLocks noChangeArrowheads="1"/>
          </p:cNvSpPr>
          <p:nvPr/>
        </p:nvSpPr>
        <p:spPr bwMode="auto">
          <a:xfrm>
            <a:off x="8639976" y="458236"/>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2</a:t>
            </a:r>
          </a:p>
        </p:txBody>
      </p:sp>
      <p:pic>
        <p:nvPicPr>
          <p:cNvPr id="9" name="Picture 2"/>
          <p:cNvPicPr>
            <a:picLocks noChangeAspect="1" noChangeArrowheads="1"/>
          </p:cNvPicPr>
          <p:nvPr/>
        </p:nvPicPr>
        <p:blipFill>
          <a:blip r:embed="rId4" cstate="print"/>
          <a:srcRect/>
          <a:stretch>
            <a:fillRect/>
          </a:stretch>
        </p:blipFill>
        <p:spPr bwMode="auto">
          <a:xfrm>
            <a:off x="4071934" y="571480"/>
            <a:ext cx="1785950" cy="938663"/>
          </a:xfrm>
          <a:prstGeom prst="rect">
            <a:avLst/>
          </a:prstGeom>
          <a:noFill/>
          <a:ln w="9525">
            <a:noFill/>
            <a:miter lim="800000"/>
            <a:headEnd/>
            <a:tailEnd/>
          </a:ln>
          <a:effectLst/>
        </p:spPr>
      </p:pic>
      <p:pic>
        <p:nvPicPr>
          <p:cNvPr id="10" name="Picture 2"/>
          <p:cNvPicPr>
            <a:picLocks noChangeAspect="1" noChangeArrowheads="1"/>
          </p:cNvPicPr>
          <p:nvPr/>
        </p:nvPicPr>
        <p:blipFill>
          <a:blip r:embed="rId5"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val="42305797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4000" dirty="0" smtClean="0"/>
              <a:t>Recommendations</a:t>
            </a:r>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45</a:t>
            </a:fld>
            <a:endParaRPr lang="en-US"/>
          </a:p>
        </p:txBody>
      </p:sp>
      <p:sp>
        <p:nvSpPr>
          <p:cNvPr id="17" name="Rectangle 2"/>
          <p:cNvSpPr txBox="1">
            <a:spLocks noChangeArrowheads="1"/>
          </p:cNvSpPr>
          <p:nvPr/>
        </p:nvSpPr>
        <p:spPr bwMode="auto">
          <a:xfrm>
            <a:off x="8639976" y="458236"/>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1</a:t>
            </a:r>
          </a:p>
        </p:txBody>
      </p:sp>
      <p:sp>
        <p:nvSpPr>
          <p:cNvPr id="11" name="Espace réservé du contenu 2"/>
          <p:cNvSpPr>
            <a:spLocks noGrp="1"/>
          </p:cNvSpPr>
          <p:nvPr>
            <p:ph idx="1"/>
          </p:nvPr>
        </p:nvSpPr>
        <p:spPr>
          <a:xfrm>
            <a:off x="285720" y="1714488"/>
            <a:ext cx="8615394" cy="1311253"/>
          </a:xfrm>
          <a:solidFill>
            <a:srgbClr val="CDEBFF"/>
          </a:solidFill>
          <a:ln>
            <a:solidFill>
              <a:schemeClr val="tx2"/>
            </a:solidFill>
          </a:ln>
        </p:spPr>
        <p:txBody>
          <a:bodyPr/>
          <a:lstStyle/>
          <a:p>
            <a:pPr marL="0" indent="0" algn="just" eaLnBrk="0" fontAlgn="base" hangingPunct="0">
              <a:spcAft>
                <a:spcPct val="0"/>
              </a:spcAft>
              <a:buSzPct val="75000"/>
              <a:buNone/>
            </a:pPr>
            <a:r>
              <a:rPr lang="en-GB" sz="1800" b="1" kern="0" dirty="0" smtClean="0">
                <a:solidFill>
                  <a:srgbClr val="000099"/>
                </a:solidFill>
              </a:rPr>
              <a:t>Awareness regarding the importance of standards, especially for innovation, should be more an more raised in African countries </a:t>
            </a:r>
            <a:r>
              <a:rPr lang="en-GB" sz="1800" kern="0" dirty="0" smtClean="0">
                <a:solidFill>
                  <a:srgbClr val="000099"/>
                </a:solidFill>
              </a:rPr>
              <a:t>in order to enhance their participation in the Standardization activities of international </a:t>
            </a:r>
            <a:r>
              <a:rPr lang="en-GB" sz="1800" kern="0" dirty="0" err="1" smtClean="0">
                <a:solidFill>
                  <a:srgbClr val="000099"/>
                </a:solidFill>
              </a:rPr>
              <a:t>SDOs</a:t>
            </a:r>
            <a:r>
              <a:rPr lang="en-GB" sz="1800" kern="0" dirty="0" smtClean="0">
                <a:solidFill>
                  <a:srgbClr val="000099"/>
                </a:solidFill>
              </a:rPr>
              <a:t> while setting mechanisms to encourage the participation of SME, start-ups and academia from these countries</a:t>
            </a:r>
          </a:p>
          <a:p>
            <a:pPr algn="just"/>
            <a:endParaRPr lang="en-US" sz="800" b="1" dirty="0" smtClean="0"/>
          </a:p>
          <a:p>
            <a:pPr algn="just"/>
            <a:endParaRPr lang="en-US" sz="800" dirty="0" smtClean="0"/>
          </a:p>
          <a:p>
            <a:pPr algn="just"/>
            <a:endParaRPr lang="en-US" sz="800" dirty="0" smtClean="0"/>
          </a:p>
          <a:p>
            <a:pPr algn="just"/>
            <a:endParaRPr lang="en-US" sz="800" dirty="0" smtClean="0"/>
          </a:p>
          <a:p>
            <a:pPr algn="just">
              <a:spcBef>
                <a:spcPts val="600"/>
              </a:spcBef>
            </a:pPr>
            <a:endParaRPr lang="en-US" sz="800" dirty="0" smtClean="0"/>
          </a:p>
          <a:p>
            <a:endParaRPr lang="en-US" sz="2000" dirty="0" smtClean="0"/>
          </a:p>
          <a:p>
            <a:pPr algn="just"/>
            <a:endParaRPr lang="en-US" sz="2000" dirty="0" smtClean="0"/>
          </a:p>
          <a:p>
            <a:pPr algn="just"/>
            <a:endParaRPr lang="en-US" sz="2000" dirty="0" smtClean="0"/>
          </a:p>
          <a:p>
            <a:pPr algn="just"/>
            <a:endParaRPr lang="fr-FR" sz="2000" dirty="0"/>
          </a:p>
        </p:txBody>
      </p:sp>
      <p:sp>
        <p:nvSpPr>
          <p:cNvPr id="12" name="Rectangle 11"/>
          <p:cNvSpPr/>
          <p:nvPr/>
        </p:nvSpPr>
        <p:spPr>
          <a:xfrm>
            <a:off x="285720" y="3214686"/>
            <a:ext cx="8643998" cy="830997"/>
          </a:xfrm>
          <a:prstGeom prst="rect">
            <a:avLst/>
          </a:prstGeom>
          <a:solidFill>
            <a:srgbClr val="CDEBFF"/>
          </a:solidFill>
          <a:ln>
            <a:solidFill>
              <a:schemeClr val="tx2"/>
            </a:solidFill>
          </a:ln>
        </p:spPr>
        <p:txBody>
          <a:bodyPr wrap="square">
            <a:spAutoFit/>
          </a:bodyPr>
          <a:lstStyle/>
          <a:p>
            <a:pPr lvl="0" algn="just">
              <a:spcBef>
                <a:spcPct val="20000"/>
              </a:spcBef>
              <a:buSzPct val="75000"/>
            </a:pPr>
            <a:r>
              <a:rPr lang="en-US" sz="1600" b="1" kern="0" dirty="0" smtClean="0">
                <a:solidFill>
                  <a:srgbClr val="000099"/>
                </a:solidFill>
                <a:latin typeface="+mn-lt"/>
              </a:rPr>
              <a:t>Cloud Computing standards should follow the accelerating rhythm of Cloud Computing growth and evolution </a:t>
            </a:r>
            <a:r>
              <a:rPr lang="en-US" sz="1600" kern="0" dirty="0" smtClean="0">
                <a:solidFill>
                  <a:srgbClr val="000099"/>
                </a:solidFill>
                <a:latin typeface="+mn-lt"/>
              </a:rPr>
              <a:t>and that, in order to make it reach its full potential, become universally accepted and implemented and avoid service provider lock-in </a:t>
            </a:r>
          </a:p>
        </p:txBody>
      </p:sp>
      <p:sp>
        <p:nvSpPr>
          <p:cNvPr id="15" name="Rectangle 14"/>
          <p:cNvSpPr/>
          <p:nvPr/>
        </p:nvSpPr>
        <p:spPr>
          <a:xfrm>
            <a:off x="285720" y="4286256"/>
            <a:ext cx="8643998" cy="830997"/>
          </a:xfrm>
          <a:prstGeom prst="rect">
            <a:avLst/>
          </a:prstGeom>
          <a:solidFill>
            <a:srgbClr val="CDEBFF"/>
          </a:solidFill>
          <a:ln>
            <a:solidFill>
              <a:schemeClr val="tx2"/>
            </a:solidFill>
          </a:ln>
        </p:spPr>
        <p:txBody>
          <a:bodyPr wrap="square">
            <a:spAutoFit/>
          </a:bodyPr>
          <a:lstStyle/>
          <a:p>
            <a:pPr lvl="0" algn="just">
              <a:spcBef>
                <a:spcPts val="600"/>
              </a:spcBef>
              <a:buSzPct val="75000"/>
            </a:pPr>
            <a:r>
              <a:rPr lang="en-US" sz="1600" b="1" kern="0" dirty="0" smtClean="0">
                <a:solidFill>
                  <a:srgbClr val="000099"/>
                </a:solidFill>
                <a:latin typeface="+mn-lt"/>
              </a:rPr>
              <a:t>Cloud computing standardization should be managed to support both innovation and competition</a:t>
            </a:r>
            <a:r>
              <a:rPr lang="en-US" sz="1600" kern="0" dirty="0" smtClean="0">
                <a:solidFill>
                  <a:srgbClr val="000099"/>
                </a:solidFill>
                <a:latin typeface="+mn-lt"/>
              </a:rPr>
              <a:t>, maximize contribution in the standardization process and minimize incompatibility of competing cloud services</a:t>
            </a:r>
          </a:p>
        </p:txBody>
      </p:sp>
      <p:sp>
        <p:nvSpPr>
          <p:cNvPr id="18" name="Espace réservé du contenu 2"/>
          <p:cNvSpPr txBox="1">
            <a:spLocks/>
          </p:cNvSpPr>
          <p:nvPr/>
        </p:nvSpPr>
        <p:spPr bwMode="auto">
          <a:xfrm>
            <a:off x="285720" y="5286388"/>
            <a:ext cx="8643998" cy="571504"/>
          </a:xfrm>
          <a:prstGeom prst="rect">
            <a:avLst/>
          </a:prstGeom>
          <a:solidFill>
            <a:srgbClr val="CDEBFF"/>
          </a:solidFill>
          <a:ln w="9525">
            <a:solidFill>
              <a:schemeClr val="tx2"/>
            </a:solidFill>
            <a:miter lim="800000"/>
            <a:headEnd/>
            <a:tailEnd/>
          </a:ln>
        </p:spPr>
        <p:txBody>
          <a:bodyPr vert="horz" wrap="square" lIns="91440" tIns="45720" rIns="91440" bIns="45720" numCol="1" anchor="t" anchorCtr="0" compatLnSpc="1">
            <a:prstTxWarp prst="textNoShape">
              <a:avLst/>
            </a:prstTxWarp>
          </a:bodyPr>
          <a:lstStyle/>
          <a:p>
            <a:pPr marR="0" lvl="0" algn="just" defTabSz="914400" rtl="0" eaLnBrk="0" fontAlgn="base" latinLnBrk="0" hangingPunct="0">
              <a:lnSpc>
                <a:spcPct val="100000"/>
              </a:lnSpc>
              <a:spcBef>
                <a:spcPct val="20000"/>
              </a:spcBef>
              <a:spcAft>
                <a:spcPct val="0"/>
              </a:spcAft>
              <a:buClrTx/>
              <a:buSzPct val="75000"/>
              <a:tabLst/>
              <a:defRPr/>
            </a:pPr>
            <a:r>
              <a:rPr lang="en-US" sz="1600" b="1" kern="0" dirty="0" smtClean="0">
                <a:solidFill>
                  <a:srgbClr val="000099"/>
                </a:solidFill>
                <a:latin typeface="+mn-lt"/>
              </a:rPr>
              <a:t>Cloud Computing standardization stakeholders should further collaborate and work together </a:t>
            </a:r>
            <a:r>
              <a:rPr lang="en-US" sz="1600" kern="0" dirty="0" smtClean="0">
                <a:solidFill>
                  <a:srgbClr val="000099"/>
                </a:solidFill>
                <a:latin typeface="+mn-lt"/>
              </a:rPr>
              <a:t>in order to avoid standards fragmentation</a:t>
            </a:r>
          </a:p>
          <a:p>
            <a:pPr marL="342900" marR="0" lvl="0" indent="-342900" algn="just" defTabSz="914400" rtl="0" eaLnBrk="0" fontAlgn="base" latinLnBrk="0" hangingPunct="0">
              <a:lnSpc>
                <a:spcPct val="100000"/>
              </a:lnSpc>
              <a:spcBef>
                <a:spcPct val="20000"/>
              </a:spcBef>
              <a:spcAft>
                <a:spcPct val="0"/>
              </a:spcAft>
              <a:buClrTx/>
              <a:buSzPct val="75000"/>
              <a:buFontTx/>
              <a:buNone/>
              <a:tabLst/>
              <a:defRPr/>
            </a:pPr>
            <a:endParaRPr kumimoji="0" lang="en-US" sz="800" b="0" i="0" u="none" strike="noStrike" kern="0" cap="none" spc="0" normalizeH="0" baseline="0" noProof="0" dirty="0" smtClean="0">
              <a:ln>
                <a:noFill/>
              </a:ln>
              <a:solidFill>
                <a:schemeClr val="bg2"/>
              </a:solidFill>
              <a:effectLst/>
              <a:uLnTx/>
              <a:uFillTx/>
              <a:latin typeface="+mn-lt"/>
              <a:ea typeface="+mn-ea"/>
              <a:cs typeface="+mn-cs"/>
            </a:endParaRPr>
          </a:p>
          <a:p>
            <a:pPr marL="342900" marR="0" lvl="0" indent="-342900" algn="just" defTabSz="914400" rtl="0" eaLnBrk="0" fontAlgn="base" latinLnBrk="0" hangingPunct="0">
              <a:lnSpc>
                <a:spcPct val="100000"/>
              </a:lnSpc>
              <a:spcBef>
                <a:spcPct val="20000"/>
              </a:spcBef>
              <a:spcAft>
                <a:spcPct val="0"/>
              </a:spcAft>
              <a:buClrTx/>
              <a:buSzPct val="75000"/>
              <a:buFontTx/>
              <a:buNone/>
              <a:tabLst/>
              <a:defRPr/>
            </a:pPr>
            <a:endParaRPr kumimoji="0" lang="en-US" sz="800" b="0" i="0" u="none" strike="noStrike" kern="0" cap="none" spc="0" normalizeH="0" baseline="0" noProof="0" dirty="0" smtClean="0">
              <a:ln>
                <a:noFill/>
              </a:ln>
              <a:solidFill>
                <a:schemeClr val="bg2"/>
              </a:solidFill>
              <a:effectLst/>
              <a:uLnTx/>
              <a:uFillTx/>
              <a:latin typeface="+mn-lt"/>
              <a:ea typeface="+mn-ea"/>
              <a:cs typeface="+mn-cs"/>
            </a:endParaRPr>
          </a:p>
          <a:p>
            <a:pPr marL="342900" marR="0" lvl="0" indent="-342900" algn="just" defTabSz="914400" rtl="0" eaLnBrk="0" fontAlgn="base" latinLnBrk="0" hangingPunct="0">
              <a:lnSpc>
                <a:spcPct val="100000"/>
              </a:lnSpc>
              <a:spcBef>
                <a:spcPct val="20000"/>
              </a:spcBef>
              <a:spcAft>
                <a:spcPct val="0"/>
              </a:spcAft>
              <a:buClrTx/>
              <a:buSzPct val="75000"/>
              <a:buFontTx/>
              <a:buBlip>
                <a:blip r:embed="rId3"/>
              </a:buBlip>
              <a:tabLst/>
              <a:defRPr/>
            </a:pPr>
            <a:endParaRPr kumimoji="0" lang="en-US" sz="1600" b="1" i="0" u="none" strike="noStrike" kern="0" cap="none" spc="0" normalizeH="0" baseline="0" noProof="0" dirty="0" smtClean="0">
              <a:ln>
                <a:noFill/>
              </a:ln>
              <a:solidFill>
                <a:schemeClr val="bg2"/>
              </a:solidFill>
              <a:effectLst/>
              <a:uLnTx/>
              <a:uFillTx/>
              <a:latin typeface="+mn-lt"/>
              <a:ea typeface="+mn-ea"/>
              <a:cs typeface="+mn-cs"/>
            </a:endParaRPr>
          </a:p>
          <a:p>
            <a:pPr marL="342900" marR="0" lvl="0" indent="-342900" algn="just" defTabSz="914400" rtl="0" eaLnBrk="0" fontAlgn="base" latinLnBrk="0" hangingPunct="0">
              <a:lnSpc>
                <a:spcPct val="100000"/>
              </a:lnSpc>
              <a:spcBef>
                <a:spcPct val="20000"/>
              </a:spcBef>
              <a:spcAft>
                <a:spcPct val="0"/>
              </a:spcAft>
              <a:buClrTx/>
              <a:buSzPct val="75000"/>
              <a:buFontTx/>
              <a:buNone/>
              <a:tabLst/>
              <a:defRPr/>
            </a:pPr>
            <a:endParaRPr kumimoji="0" lang="en-US" sz="1200" b="0" i="0" u="none" strike="noStrike" kern="0" cap="none" spc="0" normalizeH="0" baseline="0" noProof="0" dirty="0" smtClean="0">
              <a:ln>
                <a:noFill/>
              </a:ln>
              <a:solidFill>
                <a:schemeClr val="bg2"/>
              </a:solidFill>
              <a:effectLst/>
              <a:uLnTx/>
              <a:uFillTx/>
              <a:latin typeface="+mn-lt"/>
              <a:ea typeface="+mn-ea"/>
              <a:cs typeface="+mn-cs"/>
            </a:endParaRPr>
          </a:p>
        </p:txBody>
      </p:sp>
      <p:pic>
        <p:nvPicPr>
          <p:cNvPr id="19" name="Picture 2" descr="http://aimdanismanlik.files.wordpress.com/2011/09/i_2-4-filter-standardization.jpg"/>
          <p:cNvPicPr>
            <a:picLocks noChangeAspect="1" noChangeArrowheads="1"/>
          </p:cNvPicPr>
          <p:nvPr/>
        </p:nvPicPr>
        <p:blipFill>
          <a:blip r:embed="rId4"/>
          <a:srcRect/>
          <a:stretch>
            <a:fillRect/>
          </a:stretch>
        </p:blipFill>
        <p:spPr bwMode="auto">
          <a:xfrm>
            <a:off x="2672316" y="574330"/>
            <a:ext cx="1720439" cy="1126478"/>
          </a:xfrm>
          <a:prstGeom prst="rect">
            <a:avLst/>
          </a:prstGeom>
          <a:noFill/>
        </p:spPr>
      </p:pic>
      <p:pic>
        <p:nvPicPr>
          <p:cNvPr id="16" name="Picture 2"/>
          <p:cNvPicPr>
            <a:picLocks noChangeAspect="1" noChangeArrowheads="1"/>
          </p:cNvPicPr>
          <p:nvPr/>
        </p:nvPicPr>
        <p:blipFill>
          <a:blip r:embed="rId5"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val="42305797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4000" dirty="0" smtClean="0"/>
              <a:t>Recommendations</a:t>
            </a:r>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46</a:t>
            </a:fld>
            <a:endParaRPr lang="en-US"/>
          </a:p>
        </p:txBody>
      </p:sp>
      <p:sp>
        <p:nvSpPr>
          <p:cNvPr id="17" name="Rectangle 2"/>
          <p:cNvSpPr txBox="1">
            <a:spLocks noChangeArrowheads="1"/>
          </p:cNvSpPr>
          <p:nvPr/>
        </p:nvSpPr>
        <p:spPr bwMode="auto">
          <a:xfrm>
            <a:off x="8639976" y="458236"/>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2</a:t>
            </a:r>
          </a:p>
        </p:txBody>
      </p:sp>
      <p:sp>
        <p:nvSpPr>
          <p:cNvPr id="19" name="Rectangle 18"/>
          <p:cNvSpPr/>
          <p:nvPr/>
        </p:nvSpPr>
        <p:spPr>
          <a:xfrm>
            <a:off x="214282" y="4857760"/>
            <a:ext cx="8643998" cy="646331"/>
          </a:xfrm>
          <a:prstGeom prst="rect">
            <a:avLst/>
          </a:prstGeom>
          <a:solidFill>
            <a:srgbClr val="CDEBFF"/>
          </a:solidFill>
          <a:ln>
            <a:solidFill>
              <a:schemeClr val="tx2"/>
            </a:solidFill>
          </a:ln>
        </p:spPr>
        <p:txBody>
          <a:bodyPr wrap="square">
            <a:spAutoFit/>
          </a:bodyPr>
          <a:lstStyle/>
          <a:p>
            <a:pPr lvl="0" algn="just">
              <a:spcBef>
                <a:spcPct val="20000"/>
              </a:spcBef>
              <a:buSzPct val="75000"/>
            </a:pPr>
            <a:r>
              <a:rPr lang="en-US" sz="1800" b="1" kern="0" dirty="0" smtClean="0">
                <a:solidFill>
                  <a:srgbClr val="000099"/>
                </a:solidFill>
                <a:latin typeface="+mn-lt"/>
              </a:rPr>
              <a:t>Governments need to promulgate legal and regulatory standards</a:t>
            </a:r>
            <a:r>
              <a:rPr lang="en-US" sz="1800" kern="0" dirty="0" smtClean="0">
                <a:solidFill>
                  <a:srgbClr val="000099"/>
                </a:solidFill>
                <a:latin typeface="+mn-lt"/>
              </a:rPr>
              <a:t> to ensure the consistent regulatory environment to concentrate on specific CC issues such as privacy</a:t>
            </a:r>
          </a:p>
        </p:txBody>
      </p:sp>
      <p:sp>
        <p:nvSpPr>
          <p:cNvPr id="20" name="Rectangle 19"/>
          <p:cNvSpPr/>
          <p:nvPr/>
        </p:nvSpPr>
        <p:spPr>
          <a:xfrm>
            <a:off x="214282" y="3429000"/>
            <a:ext cx="8643998" cy="1200329"/>
          </a:xfrm>
          <a:prstGeom prst="rect">
            <a:avLst/>
          </a:prstGeom>
          <a:solidFill>
            <a:srgbClr val="CDEBFF"/>
          </a:solidFill>
          <a:ln>
            <a:solidFill>
              <a:schemeClr val="tx2"/>
            </a:solidFill>
          </a:ln>
        </p:spPr>
        <p:txBody>
          <a:bodyPr wrap="square">
            <a:spAutoFit/>
          </a:bodyPr>
          <a:lstStyle/>
          <a:p>
            <a:pPr algn="just">
              <a:spcBef>
                <a:spcPct val="20000"/>
              </a:spcBef>
              <a:buSzPct val="75000"/>
            </a:pPr>
            <a:r>
              <a:rPr lang="en-US" sz="1800" b="1" kern="0" dirty="0" smtClean="0">
                <a:solidFill>
                  <a:srgbClr val="000099"/>
                </a:solidFill>
                <a:latin typeface="+mn-lt"/>
              </a:rPr>
              <a:t>The creation of datacenters respecting the international standards </a:t>
            </a:r>
            <a:r>
              <a:rPr lang="en-US" sz="1800" kern="0" dirty="0" smtClean="0">
                <a:solidFill>
                  <a:srgbClr val="000099"/>
                </a:solidFill>
                <a:latin typeface="+mn-lt"/>
              </a:rPr>
              <a:t>offers guarantees of service continuity, rapid accessibility and secure data backup, and helps provide technological requirements services to the business activities on time and at the right price</a:t>
            </a:r>
          </a:p>
        </p:txBody>
      </p:sp>
      <p:sp>
        <p:nvSpPr>
          <p:cNvPr id="21" name="Rectangle 20"/>
          <p:cNvSpPr/>
          <p:nvPr/>
        </p:nvSpPr>
        <p:spPr>
          <a:xfrm>
            <a:off x="214282" y="1992616"/>
            <a:ext cx="8643998" cy="1200329"/>
          </a:xfrm>
          <a:prstGeom prst="rect">
            <a:avLst/>
          </a:prstGeom>
          <a:solidFill>
            <a:srgbClr val="CDEBFF"/>
          </a:solidFill>
          <a:ln>
            <a:solidFill>
              <a:schemeClr val="tx2"/>
            </a:solidFill>
          </a:ln>
        </p:spPr>
        <p:txBody>
          <a:bodyPr wrap="square">
            <a:spAutoFit/>
          </a:bodyPr>
          <a:lstStyle/>
          <a:p>
            <a:pPr algn="just">
              <a:spcBef>
                <a:spcPct val="20000"/>
              </a:spcBef>
              <a:buSzPct val="75000"/>
            </a:pPr>
            <a:r>
              <a:rPr lang="en-US" sz="1800" b="1" kern="0" dirty="0" smtClean="0">
                <a:solidFill>
                  <a:srgbClr val="000099"/>
                </a:solidFill>
                <a:latin typeface="+mn-lt"/>
              </a:rPr>
              <a:t>Standardization should focus on the most important challenges of Cloud Computing </a:t>
            </a:r>
            <a:r>
              <a:rPr lang="en-US" sz="1800" kern="0" dirty="0" smtClean="0">
                <a:solidFill>
                  <a:srgbClr val="000099"/>
                </a:solidFill>
                <a:latin typeface="+mn-lt"/>
              </a:rPr>
              <a:t>(efficiency of service provisioning, effectiveness of service usage and control, information security, data privacy, interoperability, portability between providers, …) which are slowing down the adoption of Cloud Computing in markets around the world</a:t>
            </a:r>
          </a:p>
        </p:txBody>
      </p:sp>
      <p:pic>
        <p:nvPicPr>
          <p:cNvPr id="22" name="Picture 4" descr="http://www.4-tell.com/wp-content/uploads/Recommended_stamp.png"/>
          <p:cNvPicPr>
            <a:picLocks noChangeAspect="1" noChangeArrowheads="1"/>
          </p:cNvPicPr>
          <p:nvPr/>
        </p:nvPicPr>
        <p:blipFill>
          <a:blip r:embed="rId3"/>
          <a:srcRect/>
          <a:stretch>
            <a:fillRect/>
          </a:stretch>
        </p:blipFill>
        <p:spPr bwMode="auto">
          <a:xfrm>
            <a:off x="2786050" y="594210"/>
            <a:ext cx="1500198" cy="1295626"/>
          </a:xfrm>
          <a:prstGeom prst="rect">
            <a:avLst/>
          </a:prstGeom>
          <a:noFill/>
        </p:spPr>
      </p:pic>
      <p:pic>
        <p:nvPicPr>
          <p:cNvPr id="11" name="Picture 2"/>
          <p:cNvPicPr>
            <a:picLocks noChangeAspect="1" noChangeArrowheads="1"/>
          </p:cNvPicPr>
          <p:nvPr/>
        </p:nvPicPr>
        <p:blipFill>
          <a:blip r:embed="rId4"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val="42305797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3" name="Title 1"/>
          <p:cNvSpPr txBox="1">
            <a:spLocks/>
          </p:cNvSpPr>
          <p:nvPr/>
        </p:nvSpPr>
        <p:spPr>
          <a:xfrm>
            <a:off x="457200" y="4910596"/>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tx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4" name="Title 3"/>
          <p:cNvSpPr>
            <a:spLocks noGrp="1"/>
          </p:cNvSpPr>
          <p:nvPr>
            <p:ph type="title"/>
          </p:nvPr>
        </p:nvSpPr>
        <p:spPr>
          <a:xfrm>
            <a:off x="457200" y="485522"/>
            <a:ext cx="8229600" cy="1828800"/>
          </a:xfrm>
        </p:spPr>
        <p:txBody>
          <a:bodyPr>
            <a:noAutofit/>
          </a:bodyPr>
          <a:lstStyle/>
          <a:p>
            <a:r>
              <a:rPr lang="en-US" sz="2800" dirty="0" smtClean="0"/>
              <a:t>3</a:t>
            </a:r>
            <a:r>
              <a:rPr lang="en-US" sz="2800" baseline="30000" dirty="0" smtClean="0"/>
              <a:t>rd</a:t>
            </a:r>
            <a:r>
              <a:rPr lang="en-US" sz="2800" dirty="0" smtClean="0"/>
              <a:t> SG13 Regional Workshop for Africa on “ITU-T Standardization Challenges for Developing Countries Working for a Connected Africa” </a:t>
            </a:r>
            <a:br>
              <a:rPr lang="en-US" sz="2800" dirty="0" smtClean="0"/>
            </a:br>
            <a:r>
              <a:rPr lang="en-US" sz="2400" dirty="0" smtClean="0"/>
              <a:t>(Livingstone, Zambia, 23-24 February 2015)</a:t>
            </a:r>
            <a:endParaRPr lang="en-US" sz="2400" dirty="0"/>
          </a:p>
        </p:txBody>
      </p:sp>
      <p:sp>
        <p:nvSpPr>
          <p:cNvPr id="9" name="Content Placeholder 8"/>
          <p:cNvSpPr>
            <a:spLocks noGrp="1"/>
          </p:cNvSpPr>
          <p:nvPr>
            <p:ph idx="1"/>
          </p:nvPr>
        </p:nvSpPr>
        <p:spPr>
          <a:xfrm>
            <a:off x="457200" y="2451886"/>
            <a:ext cx="8229600" cy="3202433"/>
          </a:xfrm>
        </p:spPr>
        <p:txBody>
          <a:bodyPr>
            <a:normAutofit fontScale="25000" lnSpcReduction="20000"/>
          </a:bodyPr>
          <a:lstStyle/>
          <a:p>
            <a:pPr marL="0" indent="0" algn="ctr">
              <a:buNone/>
            </a:pPr>
            <a:r>
              <a:rPr lang="en-US" sz="16000" b="1" dirty="0" smtClean="0"/>
              <a:t/>
            </a:r>
            <a:br>
              <a:rPr lang="en-US" sz="16000" b="1" dirty="0" smtClean="0"/>
            </a:br>
            <a:r>
              <a:rPr lang="en-US" sz="12800" b="1" dirty="0" smtClean="0"/>
              <a:t>Thank You For Your Attention</a:t>
            </a:r>
          </a:p>
          <a:p>
            <a:pPr marL="0" indent="0" algn="ctr">
              <a:buNone/>
            </a:pPr>
            <a:endParaRPr lang="en-US" sz="16000" b="1" dirty="0"/>
          </a:p>
          <a:p>
            <a:pPr marL="0" indent="0" algn="ctr">
              <a:buNone/>
            </a:pPr>
            <a:r>
              <a:rPr lang="en-US" sz="11200" b="1" dirty="0" smtClean="0"/>
              <a:t>Dr. Rim Belhassine-Cherif</a:t>
            </a:r>
          </a:p>
          <a:p>
            <a:pPr marL="0" indent="0" algn="ctr">
              <a:buNone/>
            </a:pPr>
            <a:r>
              <a:rPr lang="en-US" sz="8000" b="1" dirty="0" smtClean="0"/>
              <a:t>rim.belhassine-cherif@tunisietelecom.tn</a:t>
            </a:r>
          </a:p>
          <a:p>
            <a:pPr marL="0" indent="0" algn="ctr">
              <a:buNone/>
            </a:pPr>
            <a:endParaRPr lang="en-US" sz="16000" b="1" i="1" dirty="0"/>
          </a:p>
          <a:p>
            <a:pPr marL="0" indent="0" algn="ctr">
              <a:buNone/>
            </a:pPr>
            <a:r>
              <a:rPr lang="en-US" sz="16000" b="1" i="1" dirty="0" smtClean="0"/>
              <a:t/>
            </a:r>
            <a:br>
              <a:rPr lang="en-US" sz="16000" b="1" i="1" dirty="0" smtClean="0"/>
            </a:br>
            <a:r>
              <a:rPr lang="en-US" sz="2000" b="1" i="1" dirty="0" smtClean="0"/>
              <a:t/>
            </a:r>
            <a:br>
              <a:rPr lang="en-US" sz="2000" b="1" i="1" dirty="0" smtClean="0"/>
            </a:br>
            <a:r>
              <a:rPr lang="en-US" sz="2000" b="1" i="1" dirty="0" smtClean="0"/>
              <a:t/>
            </a:r>
            <a:br>
              <a:rPr lang="en-US" sz="2000" b="1" i="1" dirty="0" smtClean="0"/>
            </a:br>
            <a:r>
              <a:rPr lang="en-US" b="1" i="1" dirty="0" smtClean="0"/>
              <a:t> </a:t>
            </a:r>
            <a:r>
              <a:rPr lang="en-US" dirty="0">
                <a:latin typeface="Calibri" panose="020F0502020204030204" pitchFamily="34" charset="0"/>
                <a:cs typeface="Arial" panose="020B0604020202020204" pitchFamily="34" charset="0"/>
              </a:rPr>
              <a:t/>
            </a:r>
            <a:br>
              <a:rPr lang="en-US" dirty="0">
                <a:latin typeface="Calibri" panose="020F0502020204030204" pitchFamily="34" charset="0"/>
                <a:cs typeface="Arial" panose="020B0604020202020204" pitchFamily="34" charset="0"/>
              </a:rPr>
            </a:br>
            <a:r>
              <a:rPr lang="en-US" dirty="0" smtClean="0">
                <a:latin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7" name="Picture 2"/>
          <p:cNvPicPr>
            <a:picLocks noChangeAspect="1" noChangeArrowheads="1"/>
          </p:cNvPicPr>
          <p:nvPr/>
        </p:nvPicPr>
        <p:blipFill>
          <a:blip r:embed="rId3" cstate="print"/>
          <a:srcRect/>
          <a:stretch>
            <a:fillRect/>
          </a:stretch>
        </p:blipFill>
        <p:spPr bwMode="auto">
          <a:xfrm>
            <a:off x="4139952" y="5085184"/>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val="1414143445"/>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GB" dirty="0" smtClean="0"/>
              <a:t>What is Cloud Computing ?</a:t>
            </a:r>
            <a:br>
              <a:rPr lang="en-GB" dirty="0" smtClean="0"/>
            </a:br>
            <a:r>
              <a:rPr lang="en-GB" sz="3600" b="0" i="1" dirty="0" smtClean="0"/>
              <a:t> Main Characteristics</a:t>
            </a:r>
            <a:endParaRPr lang="en-US" sz="4000"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2</a:t>
            </a: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5</a:t>
            </a:fld>
            <a:endParaRPr lang="en-US"/>
          </a:p>
        </p:txBody>
      </p:sp>
      <p:pic>
        <p:nvPicPr>
          <p:cNvPr id="15" name="Picture 2"/>
          <p:cNvPicPr>
            <a:picLocks noChangeAspect="1" noChangeArrowheads="1"/>
          </p:cNvPicPr>
          <p:nvPr/>
        </p:nvPicPr>
        <p:blipFill>
          <a:blip r:embed="rId2" cstate="print"/>
          <a:srcRect/>
          <a:stretch>
            <a:fillRect/>
          </a:stretch>
        </p:blipFill>
        <p:spPr bwMode="auto">
          <a:xfrm>
            <a:off x="0" y="162478"/>
            <a:ext cx="1071570" cy="642942"/>
          </a:xfrm>
          <a:prstGeom prst="rect">
            <a:avLst/>
          </a:prstGeom>
          <a:noFill/>
          <a:ln w="9525">
            <a:noFill/>
            <a:miter lim="800000"/>
            <a:headEnd/>
            <a:tailEnd/>
          </a:ln>
          <a:effectLst/>
        </p:spPr>
      </p:pic>
      <p:sp>
        <p:nvSpPr>
          <p:cNvPr id="11" name="ZoneTexte 10"/>
          <p:cNvSpPr txBox="1"/>
          <p:nvPr/>
        </p:nvSpPr>
        <p:spPr>
          <a:xfrm>
            <a:off x="571472" y="3957584"/>
            <a:ext cx="4000528" cy="40011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 lastClr="FFFFFF"/>
                </a:solidFill>
                <a:effectLst/>
                <a:uLnTx/>
                <a:uFillTx/>
                <a:latin typeface="Calibri"/>
                <a:ea typeface="+mn-ea"/>
                <a:cs typeface="+mn-cs"/>
              </a:rPr>
              <a:t>On-demand self-service </a:t>
            </a:r>
            <a:endParaRPr kumimoji="0" lang="en-US" sz="20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2" name="ZoneTexte 11"/>
          <p:cNvSpPr txBox="1"/>
          <p:nvPr/>
        </p:nvSpPr>
        <p:spPr>
          <a:xfrm>
            <a:off x="571472" y="2714620"/>
            <a:ext cx="4000528" cy="4001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 lastClr="FFFFFF"/>
                </a:solidFill>
                <a:effectLst/>
                <a:uLnTx/>
                <a:uFillTx/>
                <a:latin typeface="Calibri"/>
                <a:ea typeface="+mn-ea"/>
                <a:cs typeface="+mn-cs"/>
              </a:rPr>
              <a:t>Broad network access</a:t>
            </a:r>
          </a:p>
        </p:txBody>
      </p:sp>
      <p:sp>
        <p:nvSpPr>
          <p:cNvPr id="19" name="ZoneTexte 18"/>
          <p:cNvSpPr txBox="1"/>
          <p:nvPr/>
        </p:nvSpPr>
        <p:spPr>
          <a:xfrm>
            <a:off x="571472" y="3314642"/>
            <a:ext cx="4000528" cy="40011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 lastClr="FFFFFF"/>
                </a:solidFill>
                <a:effectLst/>
                <a:uLnTx/>
                <a:uFillTx/>
                <a:latin typeface="Calibri"/>
                <a:ea typeface="+mn-ea"/>
                <a:cs typeface="+mn-cs"/>
              </a:rPr>
              <a:t>Multi-</a:t>
            </a:r>
            <a:r>
              <a:rPr kumimoji="0" lang="en-US" sz="2000" b="1" i="0" u="none" strike="noStrike" kern="0" cap="none" spc="0" normalizeH="0" baseline="0" noProof="0" dirty="0" err="1" smtClean="0">
                <a:ln>
                  <a:noFill/>
                </a:ln>
                <a:solidFill>
                  <a:sysClr val="window" lastClr="FFFFFF"/>
                </a:solidFill>
                <a:effectLst/>
                <a:uLnTx/>
                <a:uFillTx/>
                <a:latin typeface="Calibri"/>
                <a:ea typeface="+mn-ea"/>
                <a:cs typeface="+mn-cs"/>
              </a:rPr>
              <a:t>tenacy</a:t>
            </a:r>
            <a:endParaRPr kumimoji="0" lang="en-US" sz="2000" b="1" i="0" u="none" strike="noStrike" kern="0" cap="none" spc="0" normalizeH="0" baseline="0" noProof="0" dirty="0" smtClean="0">
              <a:ln>
                <a:noFill/>
              </a:ln>
              <a:solidFill>
                <a:sysClr val="window" lastClr="FFFFFF"/>
              </a:solidFill>
              <a:effectLst/>
              <a:uLnTx/>
              <a:uFillTx/>
              <a:latin typeface="Calibri"/>
              <a:ea typeface="+mn-ea"/>
              <a:cs typeface="+mn-cs"/>
            </a:endParaRPr>
          </a:p>
        </p:txBody>
      </p:sp>
      <p:sp>
        <p:nvSpPr>
          <p:cNvPr id="20" name="ZoneTexte 19"/>
          <p:cNvSpPr txBox="1"/>
          <p:nvPr/>
        </p:nvSpPr>
        <p:spPr>
          <a:xfrm>
            <a:off x="571472" y="4572008"/>
            <a:ext cx="4000528" cy="40011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 lastClr="FFFFFF"/>
                </a:solidFill>
                <a:effectLst/>
                <a:uLnTx/>
                <a:uFillTx/>
                <a:latin typeface="Calibri"/>
                <a:ea typeface="+mn-ea"/>
                <a:cs typeface="+mn-cs"/>
              </a:rPr>
              <a:t>Rapid Elasticity &amp; Scalability</a:t>
            </a:r>
          </a:p>
        </p:txBody>
      </p:sp>
      <p:sp>
        <p:nvSpPr>
          <p:cNvPr id="21" name="ZoneTexte 20"/>
          <p:cNvSpPr txBox="1"/>
          <p:nvPr/>
        </p:nvSpPr>
        <p:spPr>
          <a:xfrm>
            <a:off x="571472" y="5243468"/>
            <a:ext cx="4000528" cy="40011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smtClean="0">
                <a:solidFill>
                  <a:sysClr val="window" lastClr="FFFFFF"/>
                </a:solidFill>
              </a:rPr>
              <a:t> resource pooling</a:t>
            </a:r>
            <a:endParaRPr kumimoji="0" lang="en-US" sz="2000" b="1" i="0" u="none" strike="noStrike" kern="0" cap="none" spc="0" normalizeH="0" baseline="0" noProof="0" dirty="0" smtClean="0">
              <a:ln>
                <a:noFill/>
              </a:ln>
              <a:solidFill>
                <a:sysClr val="window" lastClr="FFFFFF"/>
              </a:solidFill>
              <a:effectLst/>
              <a:uLnTx/>
              <a:uFillTx/>
              <a:latin typeface="Calibri"/>
              <a:ea typeface="+mn-ea"/>
              <a:cs typeface="+mn-cs"/>
            </a:endParaRPr>
          </a:p>
        </p:txBody>
      </p:sp>
      <p:pic>
        <p:nvPicPr>
          <p:cNvPr id="1026" name="Picture 2" descr="http://cdn.xenlife.com.au/wp-content/uploads/nuvem.jpg"/>
          <p:cNvPicPr>
            <a:picLocks noChangeAspect="1" noChangeArrowheads="1"/>
          </p:cNvPicPr>
          <p:nvPr/>
        </p:nvPicPr>
        <p:blipFill>
          <a:blip r:embed="rId3"/>
          <a:srcRect/>
          <a:stretch>
            <a:fillRect/>
          </a:stretch>
        </p:blipFill>
        <p:spPr bwMode="auto">
          <a:xfrm>
            <a:off x="4786314" y="1928802"/>
            <a:ext cx="3571900" cy="3857628"/>
          </a:xfrm>
          <a:prstGeom prst="rect">
            <a:avLst/>
          </a:prstGeom>
          <a:noFill/>
        </p:spPr>
      </p:pic>
      <p:sp>
        <p:nvSpPr>
          <p:cNvPr id="16" name="ZoneTexte 15"/>
          <p:cNvSpPr txBox="1"/>
          <p:nvPr/>
        </p:nvSpPr>
        <p:spPr>
          <a:xfrm>
            <a:off x="571472" y="2071678"/>
            <a:ext cx="4000528" cy="40011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 lastClr="FFFFFF"/>
                </a:solidFill>
                <a:effectLst/>
                <a:uLnTx/>
                <a:uFillTx/>
                <a:latin typeface="Calibri"/>
                <a:ea typeface="+mn-ea"/>
                <a:cs typeface="+mn-cs"/>
              </a:rPr>
              <a:t>Measured Service</a:t>
            </a:r>
            <a:endParaRPr kumimoji="0" lang="en-US" sz="20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7" name="Rectangle 16"/>
          <p:cNvSpPr/>
          <p:nvPr/>
        </p:nvSpPr>
        <p:spPr>
          <a:xfrm rot="16200000">
            <a:off x="6825098" y="3676256"/>
            <a:ext cx="3929066" cy="577081"/>
          </a:xfrm>
          <a:prstGeom prst="rect">
            <a:avLst/>
          </a:prstGeom>
        </p:spPr>
        <p:txBody>
          <a:bodyPr wrap="square">
            <a:spAutoFit/>
          </a:bodyPr>
          <a:lstStyle/>
          <a:p>
            <a:pPr algn="just"/>
            <a:r>
              <a:rPr lang="en-US" sz="1050" b="1" i="1" dirty="0" smtClean="0">
                <a:solidFill>
                  <a:schemeClr val="tx1">
                    <a:lumMod val="65000"/>
                    <a:lumOff val="35000"/>
                  </a:schemeClr>
                </a:solidFill>
                <a:ea typeface="Verdana" pitchFamily="34" charset="0"/>
                <a:cs typeface="Verdana" pitchFamily="34" charset="0"/>
              </a:rPr>
              <a:t>Source: </a:t>
            </a:r>
            <a:r>
              <a:rPr lang="en-US" sz="1050" dirty="0" smtClean="0">
                <a:solidFill>
                  <a:schemeClr val="tx1">
                    <a:lumMod val="65000"/>
                    <a:lumOff val="35000"/>
                  </a:schemeClr>
                </a:solidFill>
                <a:ea typeface="Verdana" pitchFamily="34" charset="0"/>
                <a:cs typeface="Verdana" pitchFamily="34" charset="0"/>
              </a:rPr>
              <a:t>ISO/IEC 17788 | Recommendation ITU-T Y.3500 “Information technology - Cloud computing - Overview and vocabulary”</a:t>
            </a:r>
            <a:endParaRPr lang="fr-FR" sz="1050" dirty="0">
              <a:solidFill>
                <a:schemeClr val="tx1">
                  <a:lumMod val="65000"/>
                  <a:lumOff val="35000"/>
                </a:schemeClr>
              </a:solidFill>
              <a:ea typeface="Verdana" pitchFamily="34" charset="0"/>
              <a:cs typeface="Verdana" pitchFamily="34" charset="0"/>
            </a:endParaRPr>
          </a:p>
        </p:txBody>
      </p:sp>
    </p:spTree>
    <p:extLst>
      <p:ext uri="{BB962C8B-B14F-4D97-AF65-F5344CB8AC3E}">
        <p14:creationId xmlns:p14="http://schemas.microsoft.com/office/powerpoint/2010/main" val="4230579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 descr="image002"/>
          <p:cNvPicPr>
            <a:picLocks noChangeAspect="1" noChangeArrowheads="1"/>
          </p:cNvPicPr>
          <p:nvPr/>
        </p:nvPicPr>
        <p:blipFill>
          <a:blip r:embed="rId2" cstate="print"/>
          <a:srcRect/>
          <a:stretch>
            <a:fillRect/>
          </a:stretch>
        </p:blipFill>
        <p:spPr bwMode="auto">
          <a:xfrm>
            <a:off x="792591" y="1428736"/>
            <a:ext cx="4565227" cy="4357718"/>
          </a:xfrm>
          <a:prstGeom prst="rect">
            <a:avLst/>
          </a:prstGeom>
          <a:solidFill>
            <a:srgbClr val="C0504D">
              <a:lumMod val="20000"/>
              <a:lumOff val="80000"/>
            </a:srgbClr>
          </a:solidFill>
          <a:ln w="9525">
            <a:noFill/>
            <a:miter lim="800000"/>
            <a:headEnd/>
            <a:tailEnd/>
          </a:ln>
        </p:spPr>
      </p:pic>
      <p:sp>
        <p:nvSpPr>
          <p:cNvPr id="2" name="Title 1"/>
          <p:cNvSpPr>
            <a:spLocks noGrp="1"/>
          </p:cNvSpPr>
          <p:nvPr>
            <p:ph type="title"/>
          </p:nvPr>
        </p:nvSpPr>
        <p:spPr/>
        <p:txBody>
          <a:bodyPr>
            <a:normAutofit fontScale="90000"/>
          </a:bodyPr>
          <a:lstStyle/>
          <a:p>
            <a:pPr algn="r"/>
            <a:r>
              <a:rPr lang="en-GB" dirty="0" smtClean="0"/>
              <a:t>What is Cloud Computing ?</a:t>
            </a:r>
            <a:br>
              <a:rPr lang="en-GB" dirty="0" smtClean="0"/>
            </a:br>
            <a:r>
              <a:rPr lang="en-GB" sz="3600" b="0" i="1" dirty="0" smtClean="0"/>
              <a:t> Service Models</a:t>
            </a:r>
            <a:endParaRPr lang="en-US" sz="4000"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3</a:t>
            </a: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6</a:t>
            </a:fld>
            <a:endParaRPr lang="en-US"/>
          </a:p>
        </p:txBody>
      </p:sp>
      <p:pic>
        <p:nvPicPr>
          <p:cNvPr id="15" name="Picture 2"/>
          <p:cNvPicPr>
            <a:picLocks noChangeAspect="1" noChangeArrowheads="1"/>
          </p:cNvPicPr>
          <p:nvPr/>
        </p:nvPicPr>
        <p:blipFill>
          <a:blip r:embed="rId3" cstate="print"/>
          <a:srcRect/>
          <a:stretch>
            <a:fillRect/>
          </a:stretch>
        </p:blipFill>
        <p:spPr bwMode="auto">
          <a:xfrm>
            <a:off x="0" y="162478"/>
            <a:ext cx="1071570" cy="642942"/>
          </a:xfrm>
          <a:prstGeom prst="rect">
            <a:avLst/>
          </a:prstGeom>
          <a:noFill/>
          <a:ln w="9525">
            <a:noFill/>
            <a:miter lim="800000"/>
            <a:headEnd/>
            <a:tailEnd/>
          </a:ln>
          <a:effectLst/>
        </p:spPr>
      </p:pic>
      <p:sp>
        <p:nvSpPr>
          <p:cNvPr id="16" name="Rectangle 3"/>
          <p:cNvSpPr>
            <a:spLocks noGrp="1" noChangeArrowheads="1"/>
          </p:cNvSpPr>
          <p:nvPr>
            <p:ph idx="1"/>
          </p:nvPr>
        </p:nvSpPr>
        <p:spPr bwMode="auto">
          <a:xfrm>
            <a:off x="5429256" y="2000240"/>
            <a:ext cx="3500462" cy="3600466"/>
          </a:xfrm>
          <a:prstGeom prst="rect">
            <a:avLst/>
          </a:prstGeom>
          <a:noFill/>
          <a:ln w="9525">
            <a:noFill/>
            <a:miter lim="800000"/>
            <a:headEnd/>
            <a:tailEnd/>
          </a:ln>
        </p:spPr>
        <p:txBody>
          <a:bodyPr>
            <a:normAutofit/>
          </a:bodyPr>
          <a:lstStyle/>
          <a:p>
            <a:pPr marL="0" marR="0" lvl="1" indent="269875" defTabSz="914400" eaLnBrk="1" fontAlgn="auto" latinLnBrk="0" hangingPunct="1">
              <a:lnSpc>
                <a:spcPct val="80000"/>
              </a:lnSpc>
              <a:spcBef>
                <a:spcPts val="0"/>
              </a:spcBef>
              <a:spcAft>
                <a:spcPts val="0"/>
              </a:spcAft>
              <a:buClrTx/>
              <a:buSzTx/>
              <a:buFont typeface="Wingdings" pitchFamily="2" charset="2"/>
              <a:buChar char="§"/>
              <a:tabLst/>
              <a:defRPr/>
            </a:pPr>
            <a:r>
              <a:rPr kumimoji="0" lang="en-US" altLang="ja-JP" sz="2000" b="1" i="0" u="none" strike="noStrike" kern="0" cap="none" spc="0" normalizeH="0" baseline="0" noProof="0" dirty="0" smtClean="0">
                <a:ln>
                  <a:noFill/>
                </a:ln>
                <a:solidFill>
                  <a:srgbClr val="4F81BD"/>
                </a:solidFill>
                <a:effectLst/>
                <a:uLnTx/>
                <a:uFillTx/>
                <a:ea typeface="ＭＳ Ｐゴシック" pitchFamily="34" charset="-128"/>
              </a:rPr>
              <a:t>SaaS</a:t>
            </a:r>
            <a:endParaRPr lang="en-US" altLang="ja-JP" sz="2000" b="1" dirty="0" smtClean="0">
              <a:solidFill>
                <a:srgbClr val="4F81BD"/>
              </a:solidFill>
              <a:ea typeface="ＭＳ Ｐゴシック" pitchFamily="34" charset="-128"/>
            </a:endParaRPr>
          </a:p>
          <a:p>
            <a:pPr marL="269875" marR="0" lvl="1" indent="0" defTabSz="914400" eaLnBrk="1" fontAlgn="auto" latinLnBrk="0" hangingPunct="1">
              <a:lnSpc>
                <a:spcPct val="80000"/>
              </a:lnSpc>
              <a:spcBef>
                <a:spcPts val="600"/>
              </a:spcBef>
              <a:spcAft>
                <a:spcPts val="0"/>
              </a:spcAft>
              <a:buClrTx/>
              <a:buSzTx/>
              <a:buNone/>
              <a:tabLst/>
              <a:defRPr/>
            </a:pPr>
            <a:r>
              <a:rPr kumimoji="0" lang="en-US" altLang="ja-JP" sz="2000" i="0" u="none" strike="noStrike" kern="0" cap="none" spc="0" normalizeH="0" baseline="0" noProof="0" dirty="0" smtClean="0">
                <a:ln>
                  <a:noFill/>
                </a:ln>
                <a:solidFill>
                  <a:srgbClr val="4F81BD"/>
                </a:solidFill>
                <a:effectLst/>
                <a:uLnTx/>
                <a:uFillTx/>
                <a:ea typeface="ＭＳ Ｐゴシック" pitchFamily="34" charset="-128"/>
              </a:rPr>
              <a:t>Use </a:t>
            </a:r>
            <a:r>
              <a:rPr kumimoji="0" lang="en-US" altLang="ja-JP" sz="2000" i="0" u="none" strike="noStrike" kern="0" cap="none" spc="0" normalizeH="0" baseline="0" noProof="0" dirty="0">
                <a:ln>
                  <a:noFill/>
                </a:ln>
                <a:solidFill>
                  <a:srgbClr val="4F81BD"/>
                </a:solidFill>
                <a:effectLst/>
                <a:uLnTx/>
                <a:uFillTx/>
                <a:ea typeface="ＭＳ Ｐゴシック" pitchFamily="34" charset="-128"/>
              </a:rPr>
              <a:t>provider’s applications over a network </a:t>
            </a:r>
            <a:endParaRPr kumimoji="0" lang="en-US" altLang="ja-JP" sz="2000" i="0" u="none" strike="noStrike" kern="0" cap="none" spc="0" normalizeH="0" baseline="0" noProof="0" dirty="0" smtClean="0">
              <a:ln>
                <a:noFill/>
              </a:ln>
              <a:solidFill>
                <a:srgbClr val="4F81BD"/>
              </a:solidFill>
              <a:effectLst/>
              <a:uLnTx/>
              <a:uFillTx/>
              <a:ea typeface="ＭＳ Ｐゴシック" pitchFamily="34" charset="-128"/>
            </a:endParaRPr>
          </a:p>
          <a:p>
            <a:pPr marL="0" marR="0" lvl="1" indent="269875" defTabSz="914400" eaLnBrk="1" fontAlgn="auto" latinLnBrk="0" hangingPunct="1">
              <a:lnSpc>
                <a:spcPct val="80000"/>
              </a:lnSpc>
              <a:spcBef>
                <a:spcPts val="0"/>
              </a:spcBef>
              <a:spcAft>
                <a:spcPts val="0"/>
              </a:spcAft>
              <a:buClrTx/>
              <a:buSzTx/>
              <a:buFont typeface="Wingdings" pitchFamily="2" charset="2"/>
              <a:buChar char="§"/>
              <a:tabLst/>
              <a:defRPr/>
            </a:pPr>
            <a:endParaRPr kumimoji="0" lang="en-US" altLang="ja-JP" sz="2000" b="1" i="0" u="none" strike="noStrike" kern="0" cap="none" spc="0" normalizeH="0" baseline="0" noProof="0" dirty="0" smtClean="0">
              <a:ln>
                <a:noFill/>
              </a:ln>
              <a:solidFill>
                <a:sysClr val="windowText" lastClr="000000"/>
              </a:solidFill>
              <a:effectLst/>
              <a:uLnTx/>
              <a:uFillTx/>
              <a:ea typeface="ＭＳ Ｐゴシック" pitchFamily="34" charset="-128"/>
            </a:endParaRPr>
          </a:p>
          <a:p>
            <a:pPr marL="0" marR="0" lvl="1" indent="269875" defTabSz="914400" eaLnBrk="1" fontAlgn="auto" latinLnBrk="0" hangingPunct="1">
              <a:lnSpc>
                <a:spcPct val="80000"/>
              </a:lnSpc>
              <a:spcBef>
                <a:spcPts val="0"/>
              </a:spcBef>
              <a:spcAft>
                <a:spcPts val="600"/>
              </a:spcAft>
              <a:buClrTx/>
              <a:buSzTx/>
              <a:buFont typeface="Wingdings" pitchFamily="2" charset="2"/>
              <a:buChar char="§"/>
              <a:tabLst/>
              <a:defRPr/>
            </a:pPr>
            <a:r>
              <a:rPr kumimoji="0" lang="en-US" altLang="ja-JP" sz="2000" b="1" i="0" u="none" strike="noStrike" kern="0" cap="none" spc="0" normalizeH="0" baseline="0" noProof="0" dirty="0" smtClean="0">
                <a:ln>
                  <a:noFill/>
                </a:ln>
                <a:solidFill>
                  <a:srgbClr val="33CC33"/>
                </a:solidFill>
                <a:effectLst/>
                <a:uLnTx/>
                <a:uFillTx/>
                <a:ea typeface="ＭＳ Ｐゴシック" pitchFamily="34" charset="-128"/>
              </a:rPr>
              <a:t>PaaS</a:t>
            </a:r>
            <a:endParaRPr lang="en-US" altLang="ja-JP" sz="2000" b="1" dirty="0" smtClean="0">
              <a:solidFill>
                <a:srgbClr val="33CC33"/>
              </a:solidFill>
              <a:ea typeface="ＭＳ Ｐゴシック" pitchFamily="34" charset="-128"/>
            </a:endParaRPr>
          </a:p>
          <a:p>
            <a:pPr marL="269875" marR="0" lvl="1" indent="0" defTabSz="914400" eaLnBrk="1" fontAlgn="auto" latinLnBrk="0" hangingPunct="1">
              <a:lnSpc>
                <a:spcPct val="80000"/>
              </a:lnSpc>
              <a:spcBef>
                <a:spcPts val="0"/>
              </a:spcBef>
              <a:spcAft>
                <a:spcPts val="0"/>
              </a:spcAft>
              <a:buClrTx/>
              <a:buSzTx/>
              <a:buNone/>
              <a:tabLst/>
              <a:defRPr/>
            </a:pPr>
            <a:r>
              <a:rPr kumimoji="0" lang="en-US" altLang="ja-JP" sz="2000" i="0" u="none" strike="noStrike" kern="0" cap="none" spc="0" normalizeH="0" baseline="0" noProof="0" dirty="0" smtClean="0">
                <a:ln>
                  <a:noFill/>
                </a:ln>
                <a:solidFill>
                  <a:srgbClr val="33CC33"/>
                </a:solidFill>
                <a:effectLst/>
                <a:uLnTx/>
                <a:uFillTx/>
                <a:ea typeface="ＭＳ Ｐゴシック" pitchFamily="34" charset="-128"/>
              </a:rPr>
              <a:t>Deploy </a:t>
            </a:r>
            <a:r>
              <a:rPr kumimoji="0" lang="en-US" sz="2000" i="0" u="none" strike="noStrike" kern="0" cap="none" spc="0" normalizeH="0" baseline="0" noProof="0" dirty="0">
                <a:ln>
                  <a:noFill/>
                </a:ln>
                <a:solidFill>
                  <a:srgbClr val="33CC33"/>
                </a:solidFill>
                <a:effectLst/>
                <a:uLnTx/>
                <a:uFillTx/>
              </a:rPr>
              <a:t>customer-created applications to a cloud </a:t>
            </a:r>
            <a:endParaRPr kumimoji="0" lang="en-US" sz="2000" i="0" u="none" strike="noStrike" kern="0" cap="none" spc="0" normalizeH="0" baseline="0" noProof="0" dirty="0" smtClean="0">
              <a:ln>
                <a:noFill/>
              </a:ln>
              <a:solidFill>
                <a:srgbClr val="33CC33"/>
              </a:solidFill>
              <a:effectLst/>
              <a:uLnTx/>
              <a:uFillTx/>
            </a:endParaRPr>
          </a:p>
          <a:p>
            <a:pPr marL="0" marR="0" lvl="1" indent="269875" defTabSz="914400" eaLnBrk="1" fontAlgn="auto" latinLnBrk="0" hangingPunct="1">
              <a:lnSpc>
                <a:spcPct val="80000"/>
              </a:lnSpc>
              <a:spcBef>
                <a:spcPts val="0"/>
              </a:spcBef>
              <a:spcAft>
                <a:spcPts val="0"/>
              </a:spcAft>
              <a:buClrTx/>
              <a:buSzTx/>
              <a:buFont typeface="Wingdings" pitchFamily="2" charset="2"/>
              <a:buChar char="§"/>
              <a:tabLst/>
              <a:defRPr/>
            </a:pPr>
            <a:endParaRPr kumimoji="0" lang="en-US" sz="2000" b="1" i="0" u="none" strike="noStrike" kern="0" cap="none" spc="0" normalizeH="0" baseline="0" noProof="0" dirty="0" smtClean="0">
              <a:ln>
                <a:noFill/>
              </a:ln>
              <a:solidFill>
                <a:sysClr val="windowText" lastClr="000000"/>
              </a:solidFill>
              <a:effectLst/>
              <a:uLnTx/>
              <a:uFillTx/>
            </a:endParaRPr>
          </a:p>
          <a:p>
            <a:pPr marL="0" marR="0" lvl="1" indent="269875" defTabSz="914400" eaLnBrk="1" fontAlgn="auto" latinLnBrk="0" hangingPunct="1">
              <a:lnSpc>
                <a:spcPct val="80000"/>
              </a:lnSpc>
              <a:spcBef>
                <a:spcPts val="0"/>
              </a:spcBef>
              <a:spcAft>
                <a:spcPts val="600"/>
              </a:spcAft>
              <a:buClrTx/>
              <a:buSzTx/>
              <a:buFont typeface="Wingdings" pitchFamily="2" charset="2"/>
              <a:buChar char="§"/>
              <a:tabLst/>
              <a:defRPr/>
            </a:pPr>
            <a:r>
              <a:rPr kumimoji="0" lang="en-US" sz="2000" b="1" i="0" u="none" strike="noStrike" kern="0" cap="none" spc="0" normalizeH="0" baseline="0" noProof="0" dirty="0" smtClean="0">
                <a:ln>
                  <a:noFill/>
                </a:ln>
                <a:solidFill>
                  <a:srgbClr val="FF9933"/>
                </a:solidFill>
                <a:effectLst/>
                <a:uLnTx/>
                <a:uFillTx/>
              </a:rPr>
              <a:t>IaaS: </a:t>
            </a:r>
          </a:p>
          <a:p>
            <a:pPr marL="269875" marR="0" lvl="1" indent="0" defTabSz="914400" eaLnBrk="1" fontAlgn="auto" latinLnBrk="0" hangingPunct="1">
              <a:lnSpc>
                <a:spcPct val="80000"/>
              </a:lnSpc>
              <a:spcBef>
                <a:spcPts val="0"/>
              </a:spcBef>
              <a:spcAft>
                <a:spcPts val="0"/>
              </a:spcAft>
              <a:buClrTx/>
              <a:buSzTx/>
              <a:buNone/>
              <a:tabLst/>
              <a:defRPr/>
            </a:pPr>
            <a:r>
              <a:rPr kumimoji="0" lang="en-US" sz="2000" i="0" u="none" strike="noStrike" kern="0" cap="none" spc="0" normalizeH="0" baseline="0" noProof="0" dirty="0" smtClean="0">
                <a:ln>
                  <a:noFill/>
                </a:ln>
                <a:solidFill>
                  <a:srgbClr val="FF9933"/>
                </a:solidFill>
                <a:effectLst/>
                <a:uLnTx/>
                <a:uFillTx/>
              </a:rPr>
              <a:t>Rent </a:t>
            </a:r>
            <a:r>
              <a:rPr kumimoji="0" lang="en-US" sz="2000" i="0" u="none" strike="noStrike" kern="0" cap="none" spc="0" normalizeH="0" baseline="0" noProof="0" dirty="0">
                <a:ln>
                  <a:noFill/>
                </a:ln>
                <a:solidFill>
                  <a:srgbClr val="FF9933"/>
                </a:solidFill>
                <a:effectLst/>
                <a:uLnTx/>
                <a:uFillTx/>
              </a:rPr>
              <a:t>processing, storage, network capacity, and other fundamental computing </a:t>
            </a:r>
            <a:r>
              <a:rPr kumimoji="0" lang="en-US" sz="2000" i="0" u="none" strike="noStrike" kern="0" cap="none" spc="0" normalizeH="0" baseline="0" noProof="0" dirty="0" smtClean="0">
                <a:ln>
                  <a:noFill/>
                </a:ln>
                <a:solidFill>
                  <a:srgbClr val="FF9933"/>
                </a:solidFill>
                <a:effectLst/>
                <a:uLnTx/>
                <a:uFillTx/>
              </a:rPr>
              <a:t>resources</a:t>
            </a:r>
          </a:p>
        </p:txBody>
      </p:sp>
    </p:spTree>
    <p:extLst>
      <p:ext uri="{BB962C8B-B14F-4D97-AF65-F5344CB8AC3E}">
        <p14:creationId xmlns:p14="http://schemas.microsoft.com/office/powerpoint/2010/main" val="4230579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5"/>
          <p:cNvPicPr>
            <a:picLocks noChangeAspect="1" noChangeArrowheads="1"/>
          </p:cNvPicPr>
          <p:nvPr/>
        </p:nvPicPr>
        <p:blipFill>
          <a:blip r:embed="rId2" cstate="print"/>
          <a:srcRect/>
          <a:stretch>
            <a:fillRect/>
          </a:stretch>
        </p:blipFill>
        <p:spPr bwMode="auto">
          <a:xfrm>
            <a:off x="3571868" y="4293096"/>
            <a:ext cx="581740" cy="540481"/>
          </a:xfrm>
          <a:prstGeom prst="rect">
            <a:avLst/>
          </a:prstGeom>
          <a:noFill/>
          <a:ln w="9525">
            <a:noFill/>
            <a:miter lim="800000"/>
            <a:headEnd/>
            <a:tailEnd/>
          </a:ln>
          <a:effectLst/>
        </p:spPr>
      </p:pic>
      <p:pic>
        <p:nvPicPr>
          <p:cNvPr id="108" name="Picture 1"/>
          <p:cNvPicPr>
            <a:picLocks noChangeAspect="1" noChangeArrowheads="1"/>
          </p:cNvPicPr>
          <p:nvPr/>
        </p:nvPicPr>
        <p:blipFill>
          <a:blip r:embed="rId3"/>
          <a:srcRect/>
          <a:stretch>
            <a:fillRect/>
          </a:stretch>
        </p:blipFill>
        <p:spPr bwMode="auto">
          <a:xfrm>
            <a:off x="3250777" y="1268760"/>
            <a:ext cx="2057816" cy="1153017"/>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pPr algn="r"/>
            <a:r>
              <a:rPr lang="en-GB" dirty="0" smtClean="0"/>
              <a:t>CC Opportunities</a:t>
            </a:r>
            <a:br>
              <a:rPr lang="en-GB" dirty="0" smtClean="0"/>
            </a:br>
            <a:r>
              <a:rPr lang="en-GB" sz="3100" b="0" i="1" dirty="0" smtClean="0"/>
              <a:t>For African Countries</a:t>
            </a:r>
            <a:endParaRPr lang="en-US"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1</a:t>
            </a: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7</a:t>
            </a:fld>
            <a:endParaRPr lang="en-US"/>
          </a:p>
        </p:txBody>
      </p:sp>
      <p:pic>
        <p:nvPicPr>
          <p:cNvPr id="78" name="Picture 15"/>
          <p:cNvPicPr>
            <a:picLocks noChangeAspect="1" noChangeArrowheads="1"/>
          </p:cNvPicPr>
          <p:nvPr/>
        </p:nvPicPr>
        <p:blipFill>
          <a:blip r:embed="rId4"/>
          <a:srcRect/>
          <a:stretch>
            <a:fillRect/>
          </a:stretch>
        </p:blipFill>
        <p:spPr bwMode="auto">
          <a:xfrm>
            <a:off x="107504" y="3276325"/>
            <a:ext cx="660588" cy="832575"/>
          </a:xfrm>
          <a:prstGeom prst="rect">
            <a:avLst/>
          </a:prstGeom>
          <a:noFill/>
          <a:ln w="9525">
            <a:noFill/>
            <a:miter lim="800000"/>
            <a:headEnd/>
            <a:tailEnd/>
          </a:ln>
          <a:effectLst/>
        </p:spPr>
      </p:pic>
      <p:pic>
        <p:nvPicPr>
          <p:cNvPr id="79" name="Picture 20"/>
          <p:cNvPicPr>
            <a:picLocks noChangeAspect="1" noChangeArrowheads="1"/>
          </p:cNvPicPr>
          <p:nvPr/>
        </p:nvPicPr>
        <p:blipFill>
          <a:blip r:embed="rId5" cstate="print"/>
          <a:srcRect/>
          <a:stretch>
            <a:fillRect/>
          </a:stretch>
        </p:blipFill>
        <p:spPr bwMode="auto">
          <a:xfrm>
            <a:off x="7965652" y="4047765"/>
            <a:ext cx="780694" cy="756725"/>
          </a:xfrm>
          <a:prstGeom prst="rect">
            <a:avLst/>
          </a:prstGeom>
          <a:noFill/>
          <a:ln w="9525">
            <a:noFill/>
            <a:miter lim="800000"/>
            <a:headEnd/>
            <a:tailEnd/>
          </a:ln>
          <a:effectLst/>
        </p:spPr>
      </p:pic>
      <p:sp>
        <p:nvSpPr>
          <p:cNvPr id="80" name="ZoneTexte 79"/>
          <p:cNvSpPr txBox="1"/>
          <p:nvPr/>
        </p:nvSpPr>
        <p:spPr>
          <a:xfrm>
            <a:off x="4427984" y="4437112"/>
            <a:ext cx="1627122"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2D2DB9"/>
                </a:solidFill>
                <a:effectLst/>
                <a:uLnTx/>
                <a:uFillTx/>
                <a:latin typeface="Cambria"/>
                <a:cs typeface="Cambria"/>
              </a:rPr>
              <a:t>DATA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2D2DB9"/>
                </a:solidFill>
                <a:effectLst/>
                <a:uLnTx/>
                <a:uFillTx/>
                <a:latin typeface="Cambria"/>
                <a:cs typeface="Cambria"/>
              </a:rPr>
              <a:t>Recovery</a:t>
            </a:r>
            <a:endParaRPr kumimoji="0" lang="en-GB" sz="1800" b="1" i="0" u="none" strike="noStrike" kern="0" cap="none" spc="0" normalizeH="0" baseline="0" noProof="0" dirty="0">
              <a:ln>
                <a:noFill/>
              </a:ln>
              <a:solidFill>
                <a:srgbClr val="2D2DB9"/>
              </a:solidFill>
              <a:effectLst/>
              <a:uLnTx/>
              <a:uFillTx/>
              <a:latin typeface="Cambria"/>
              <a:cs typeface="Cambria"/>
            </a:endParaRPr>
          </a:p>
        </p:txBody>
      </p:sp>
      <p:sp>
        <p:nvSpPr>
          <p:cNvPr id="81" name="ZoneTexte 80"/>
          <p:cNvSpPr txBox="1"/>
          <p:nvPr/>
        </p:nvSpPr>
        <p:spPr>
          <a:xfrm>
            <a:off x="5251009" y="3491716"/>
            <a:ext cx="110224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2D2DB9"/>
                </a:solidFill>
                <a:effectLst/>
                <a:uLnTx/>
                <a:uFillTx/>
                <a:latin typeface="Cambria"/>
                <a:cs typeface="Cambria"/>
              </a:rPr>
              <a:t>Security</a:t>
            </a:r>
            <a:endParaRPr kumimoji="0" lang="fr-FR" sz="1800" b="1" i="0" u="none" strike="noStrike" kern="0" cap="none" spc="0" normalizeH="0" baseline="0" noProof="0" dirty="0">
              <a:ln>
                <a:noFill/>
              </a:ln>
              <a:solidFill>
                <a:srgbClr val="2D2DB9"/>
              </a:solidFill>
              <a:effectLst/>
              <a:uLnTx/>
              <a:uFillTx/>
              <a:latin typeface="Cambria"/>
              <a:cs typeface="Cambria"/>
            </a:endParaRPr>
          </a:p>
        </p:txBody>
      </p:sp>
      <p:sp>
        <p:nvSpPr>
          <p:cNvPr id="82" name="ZoneTexte 81"/>
          <p:cNvSpPr txBox="1"/>
          <p:nvPr/>
        </p:nvSpPr>
        <p:spPr>
          <a:xfrm>
            <a:off x="251520" y="2177685"/>
            <a:ext cx="207479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2D2DB9"/>
                </a:solidFill>
                <a:effectLst/>
                <a:uLnTx/>
                <a:uFillTx/>
                <a:latin typeface="Cambria"/>
                <a:cs typeface="Cambria"/>
              </a:rPr>
              <a:t>Competitiveness</a:t>
            </a:r>
            <a:endParaRPr kumimoji="0" lang="en-GB" sz="1800" b="1" i="0" u="none" strike="noStrike" kern="0" cap="none" spc="0" normalizeH="0" baseline="0" noProof="0" dirty="0">
              <a:ln>
                <a:noFill/>
              </a:ln>
              <a:solidFill>
                <a:srgbClr val="2D2DB9"/>
              </a:solidFill>
              <a:effectLst/>
              <a:uLnTx/>
              <a:uFillTx/>
              <a:latin typeface="Cambria"/>
              <a:cs typeface="Cambria"/>
            </a:endParaRPr>
          </a:p>
        </p:txBody>
      </p:sp>
      <p:sp>
        <p:nvSpPr>
          <p:cNvPr id="83" name="ZoneTexte 82"/>
          <p:cNvSpPr txBox="1"/>
          <p:nvPr/>
        </p:nvSpPr>
        <p:spPr>
          <a:xfrm>
            <a:off x="6108265" y="2199843"/>
            <a:ext cx="173207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2D2DB9"/>
                </a:solidFill>
                <a:effectLst/>
                <a:uLnTx/>
                <a:uFillTx/>
                <a:latin typeface="Cambria"/>
                <a:cs typeface="Cambria"/>
              </a:rPr>
              <a:t>Collaboration</a:t>
            </a:r>
            <a:endParaRPr kumimoji="0" lang="fr-FR" sz="1800" b="1" i="0" u="none" strike="noStrike" kern="0" cap="none" spc="0" normalizeH="0" baseline="0" noProof="0" dirty="0">
              <a:ln>
                <a:noFill/>
              </a:ln>
              <a:solidFill>
                <a:srgbClr val="2D2DB9"/>
              </a:solidFill>
              <a:effectLst/>
              <a:uLnTx/>
              <a:uFillTx/>
              <a:latin typeface="Cambria"/>
              <a:cs typeface="Cambria"/>
            </a:endParaRPr>
          </a:p>
        </p:txBody>
      </p:sp>
      <p:sp>
        <p:nvSpPr>
          <p:cNvPr id="84" name="ZoneTexte 83"/>
          <p:cNvSpPr txBox="1"/>
          <p:nvPr/>
        </p:nvSpPr>
        <p:spPr>
          <a:xfrm>
            <a:off x="2464927" y="3700041"/>
            <a:ext cx="110224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2D2DB9"/>
                </a:solidFill>
                <a:effectLst/>
                <a:uLnTx/>
                <a:uFillTx/>
                <a:latin typeface="Cambria"/>
                <a:cs typeface="Cambria"/>
              </a:rPr>
              <a:t>Mobility</a:t>
            </a:r>
            <a:endParaRPr kumimoji="0" lang="en-GB" sz="1800" b="1" i="0" u="none" strike="noStrike" kern="0" cap="none" spc="0" normalizeH="0" baseline="0" noProof="0" dirty="0">
              <a:ln>
                <a:noFill/>
              </a:ln>
              <a:solidFill>
                <a:srgbClr val="2D2DB9"/>
              </a:solidFill>
              <a:effectLst/>
              <a:uLnTx/>
              <a:uFillTx/>
              <a:latin typeface="Cambria"/>
              <a:cs typeface="Cambria"/>
            </a:endParaRPr>
          </a:p>
        </p:txBody>
      </p:sp>
      <p:sp>
        <p:nvSpPr>
          <p:cNvPr id="85" name="Rectangle 84"/>
          <p:cNvSpPr/>
          <p:nvPr/>
        </p:nvSpPr>
        <p:spPr>
          <a:xfrm>
            <a:off x="6179702" y="3171794"/>
            <a:ext cx="1942049"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2D2DB9"/>
                </a:solidFill>
                <a:effectLst/>
                <a:uLnTx/>
                <a:uFillTx/>
                <a:latin typeface="Cambria"/>
                <a:cs typeface="Cambria"/>
              </a:rPr>
              <a:t>New jobs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2D2DB9"/>
                </a:solidFill>
                <a:effectLst/>
                <a:uLnTx/>
                <a:uFillTx/>
                <a:latin typeface="Cambria"/>
                <a:cs typeface="Cambria"/>
              </a:rPr>
              <a:t>Creation</a:t>
            </a:r>
          </a:p>
        </p:txBody>
      </p:sp>
      <p:sp>
        <p:nvSpPr>
          <p:cNvPr id="86" name="ZoneTexte 85"/>
          <p:cNvSpPr txBox="1"/>
          <p:nvPr/>
        </p:nvSpPr>
        <p:spPr>
          <a:xfrm>
            <a:off x="6536892" y="4029050"/>
            <a:ext cx="1522147"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2D2DB9"/>
                </a:solidFill>
                <a:effectLst/>
                <a:uLnTx/>
                <a:uFillTx/>
                <a:latin typeface="Cambria"/>
                <a:cs typeface="Cambria"/>
              </a:rPr>
              <a:t>Mobiles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2D2DB9"/>
                </a:solidFill>
                <a:effectLst/>
                <a:uLnTx/>
                <a:uFillTx/>
                <a:latin typeface="Cambria"/>
                <a:cs typeface="Cambria"/>
              </a:rPr>
              <a:t>Applications</a:t>
            </a:r>
            <a:endParaRPr kumimoji="0" lang="fr-FR" sz="1800" b="1" i="0" u="none" strike="noStrike" kern="0" cap="none" spc="0" normalizeH="0" baseline="0" noProof="0" dirty="0">
              <a:ln>
                <a:noFill/>
              </a:ln>
              <a:solidFill>
                <a:srgbClr val="2D2DB9"/>
              </a:solidFill>
              <a:effectLst/>
              <a:uLnTx/>
              <a:uFillTx/>
              <a:latin typeface="Cambria"/>
              <a:cs typeface="Cambria"/>
            </a:endParaRPr>
          </a:p>
        </p:txBody>
      </p:sp>
      <p:sp>
        <p:nvSpPr>
          <p:cNvPr id="87" name="Rectangle 86"/>
          <p:cNvSpPr/>
          <p:nvPr/>
        </p:nvSpPr>
        <p:spPr>
          <a:xfrm>
            <a:off x="321786" y="3528984"/>
            <a:ext cx="2047025"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2D2DB9"/>
                </a:solidFill>
                <a:effectLst/>
                <a:uLnTx/>
                <a:uFillTx/>
                <a:latin typeface="Cambria"/>
                <a:cs typeface="Cambria"/>
              </a:rPr>
              <a:t>Environment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2D2DB9"/>
                </a:solidFill>
                <a:effectLst/>
                <a:uLnTx/>
                <a:uFillTx/>
                <a:latin typeface="Cambria"/>
                <a:cs typeface="Cambria"/>
              </a:rPr>
              <a:t>Respect</a:t>
            </a:r>
          </a:p>
        </p:txBody>
      </p:sp>
      <p:sp>
        <p:nvSpPr>
          <p:cNvPr id="88" name="ZoneTexte 87"/>
          <p:cNvSpPr txBox="1"/>
          <p:nvPr/>
        </p:nvSpPr>
        <p:spPr>
          <a:xfrm>
            <a:off x="964728" y="4414421"/>
            <a:ext cx="126112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2D2DB9"/>
                </a:solidFill>
                <a:effectLst/>
                <a:uLnTx/>
                <a:uFillTx/>
                <a:latin typeface="Cambria"/>
                <a:cs typeface="Cambria"/>
              </a:rPr>
              <a:t>Flexibility</a:t>
            </a:r>
            <a:endParaRPr kumimoji="0" lang="en-GB" sz="1800" b="1" i="0" u="none" strike="noStrike" kern="0" cap="none" spc="0" normalizeH="0" baseline="0" noProof="0" dirty="0">
              <a:ln>
                <a:noFill/>
              </a:ln>
              <a:solidFill>
                <a:srgbClr val="2D2DB9"/>
              </a:solidFill>
              <a:effectLst/>
              <a:uLnTx/>
              <a:uFillTx/>
              <a:latin typeface="Cambria"/>
              <a:cs typeface="Cambria"/>
            </a:endParaRPr>
          </a:p>
        </p:txBody>
      </p:sp>
      <p:pic>
        <p:nvPicPr>
          <p:cNvPr id="90" name="Picture 19" descr="https://encrypted-tbn1.gstatic.com/images?q=tbn:ANd9GcS5GZHSB1kw63PHp4RXkPfpg5zmLvmwZ4vV1-IGk0mTqblyPEm59A"/>
          <p:cNvPicPr>
            <a:picLocks noChangeAspect="1" noChangeArrowheads="1"/>
          </p:cNvPicPr>
          <p:nvPr/>
        </p:nvPicPr>
        <p:blipFill>
          <a:blip r:embed="rId6"/>
          <a:srcRect/>
          <a:stretch>
            <a:fillRect/>
          </a:stretch>
        </p:blipFill>
        <p:spPr bwMode="auto">
          <a:xfrm>
            <a:off x="1036166" y="4778102"/>
            <a:ext cx="600534" cy="464062"/>
          </a:xfrm>
          <a:prstGeom prst="rect">
            <a:avLst/>
          </a:prstGeom>
          <a:noFill/>
        </p:spPr>
      </p:pic>
      <p:pic>
        <p:nvPicPr>
          <p:cNvPr id="91" name="Picture 2" descr="Résultat de recherche d'images pour &quot;mobility&quot;"/>
          <p:cNvPicPr>
            <a:picLocks noChangeAspect="1" noChangeArrowheads="1"/>
          </p:cNvPicPr>
          <p:nvPr/>
        </p:nvPicPr>
        <p:blipFill>
          <a:blip r:embed="rId7"/>
          <a:srcRect/>
          <a:stretch>
            <a:fillRect/>
          </a:stretch>
        </p:blipFill>
        <p:spPr bwMode="auto">
          <a:xfrm>
            <a:off x="2464926" y="3944336"/>
            <a:ext cx="780694" cy="587970"/>
          </a:xfrm>
          <a:prstGeom prst="rect">
            <a:avLst/>
          </a:prstGeom>
          <a:noFill/>
        </p:spPr>
      </p:pic>
      <p:pic>
        <p:nvPicPr>
          <p:cNvPr id="92" name="Picture 8" descr="http://www.corepointsgroup.com/images/Competitiveness%20Consulting%20Runner.jpg"/>
          <p:cNvPicPr>
            <a:picLocks noChangeAspect="1" noChangeArrowheads="1"/>
          </p:cNvPicPr>
          <p:nvPr/>
        </p:nvPicPr>
        <p:blipFill>
          <a:blip r:embed="rId8" cstate="print"/>
          <a:srcRect/>
          <a:stretch>
            <a:fillRect/>
          </a:stretch>
        </p:blipFill>
        <p:spPr bwMode="auto">
          <a:xfrm>
            <a:off x="899592" y="2564904"/>
            <a:ext cx="960855" cy="619162"/>
          </a:xfrm>
          <a:prstGeom prst="rect">
            <a:avLst/>
          </a:prstGeom>
          <a:noFill/>
        </p:spPr>
      </p:pic>
      <p:pic>
        <p:nvPicPr>
          <p:cNvPr id="93" name="Picture 17" descr="Résultat de recherche d'images pour &quot;security&quot;"/>
          <p:cNvPicPr>
            <a:picLocks noChangeAspect="1" noChangeArrowheads="1"/>
          </p:cNvPicPr>
          <p:nvPr/>
        </p:nvPicPr>
        <p:blipFill>
          <a:blip r:embed="rId9" cstate="print"/>
          <a:srcRect/>
          <a:stretch>
            <a:fillRect/>
          </a:stretch>
        </p:blipFill>
        <p:spPr bwMode="auto">
          <a:xfrm>
            <a:off x="5508104" y="3861048"/>
            <a:ext cx="540481" cy="540481"/>
          </a:xfrm>
          <a:prstGeom prst="rect">
            <a:avLst/>
          </a:prstGeom>
          <a:noFill/>
        </p:spPr>
      </p:pic>
      <p:pic>
        <p:nvPicPr>
          <p:cNvPr id="94" name="Picture 21"/>
          <p:cNvPicPr>
            <a:picLocks noChangeAspect="1" noChangeArrowheads="1"/>
          </p:cNvPicPr>
          <p:nvPr/>
        </p:nvPicPr>
        <p:blipFill>
          <a:blip r:embed="rId10" cstate="print"/>
          <a:srcRect/>
          <a:stretch>
            <a:fillRect/>
          </a:stretch>
        </p:blipFill>
        <p:spPr bwMode="auto">
          <a:xfrm>
            <a:off x="5796136" y="4509120"/>
            <a:ext cx="810561" cy="463260"/>
          </a:xfrm>
          <a:prstGeom prst="rect">
            <a:avLst/>
          </a:prstGeom>
          <a:noFill/>
          <a:ln w="9525">
            <a:noFill/>
            <a:miter lim="800000"/>
            <a:headEnd/>
            <a:tailEnd/>
          </a:ln>
          <a:effectLst/>
        </p:spPr>
      </p:pic>
      <p:pic>
        <p:nvPicPr>
          <p:cNvPr id="95" name="Picture 24"/>
          <p:cNvPicPr>
            <a:picLocks noChangeAspect="1" noChangeArrowheads="1"/>
          </p:cNvPicPr>
          <p:nvPr/>
        </p:nvPicPr>
        <p:blipFill>
          <a:blip r:embed="rId11" cstate="print"/>
          <a:srcRect/>
          <a:stretch>
            <a:fillRect/>
          </a:stretch>
        </p:blipFill>
        <p:spPr bwMode="auto">
          <a:xfrm>
            <a:off x="7894214" y="2946585"/>
            <a:ext cx="936211" cy="600534"/>
          </a:xfrm>
          <a:prstGeom prst="rect">
            <a:avLst/>
          </a:prstGeom>
          <a:noFill/>
          <a:ln w="9525">
            <a:noFill/>
            <a:miter lim="800000"/>
            <a:headEnd/>
            <a:tailEnd/>
          </a:ln>
          <a:effectLst/>
        </p:spPr>
      </p:pic>
      <p:pic>
        <p:nvPicPr>
          <p:cNvPr id="96" name="Picture 27"/>
          <p:cNvPicPr>
            <a:picLocks noChangeAspect="1" noChangeArrowheads="1"/>
          </p:cNvPicPr>
          <p:nvPr/>
        </p:nvPicPr>
        <p:blipFill>
          <a:blip r:embed="rId12" cstate="print"/>
          <a:srcRect/>
          <a:stretch>
            <a:fillRect/>
          </a:stretch>
        </p:blipFill>
        <p:spPr bwMode="auto">
          <a:xfrm>
            <a:off x="7894214" y="2091209"/>
            <a:ext cx="900828" cy="610451"/>
          </a:xfrm>
          <a:prstGeom prst="rect">
            <a:avLst/>
          </a:prstGeom>
          <a:noFill/>
          <a:ln w="9525">
            <a:noFill/>
            <a:miter lim="800000"/>
            <a:headEnd/>
            <a:tailEnd/>
          </a:ln>
          <a:effectLst/>
        </p:spPr>
      </p:pic>
      <p:sp>
        <p:nvSpPr>
          <p:cNvPr id="97" name="ZoneTexte 96"/>
          <p:cNvSpPr txBox="1"/>
          <p:nvPr/>
        </p:nvSpPr>
        <p:spPr>
          <a:xfrm>
            <a:off x="2483768" y="4438853"/>
            <a:ext cx="1621442"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2D2DB9"/>
                </a:solidFill>
                <a:effectLst/>
                <a:uLnTx/>
                <a:uFillTx/>
                <a:latin typeface="Cambria"/>
                <a:cs typeface="Cambria"/>
              </a:rPr>
              <a:t>Cost</a:t>
            </a:r>
            <a:endParaRPr kumimoji="0" lang="fr-FR" sz="1800" b="1" i="0" u="none" strike="noStrike" kern="0" cap="none" spc="0" normalizeH="0" baseline="0" noProof="0" dirty="0" smtClean="0">
              <a:ln>
                <a:noFill/>
              </a:ln>
              <a:solidFill>
                <a:srgbClr val="2D2DB9"/>
              </a:solidFill>
              <a:effectLst/>
              <a:uLnTx/>
              <a:uFillTx/>
              <a:latin typeface="Cambria"/>
              <a:cs typeface="Cambri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2D2DB9"/>
                </a:solidFill>
                <a:effectLst/>
                <a:uLnTx/>
                <a:uFillTx/>
                <a:latin typeface="Cambria"/>
                <a:cs typeface="Cambria"/>
              </a:rPr>
              <a:t>Optimisation</a:t>
            </a:r>
          </a:p>
        </p:txBody>
      </p:sp>
      <p:cxnSp>
        <p:nvCxnSpPr>
          <p:cNvPr id="98" name="Connecteur droit 97"/>
          <p:cNvCxnSpPr/>
          <p:nvPr/>
        </p:nvCxnSpPr>
        <p:spPr bwMode="auto">
          <a:xfrm flipH="1">
            <a:off x="2393488" y="2046921"/>
            <a:ext cx="785818" cy="214314"/>
          </a:xfrm>
          <a:prstGeom prst="line">
            <a:avLst/>
          </a:prstGeom>
          <a:solidFill>
            <a:srgbClr val="FFCC00"/>
          </a:solidFill>
          <a:ln w="9525" cap="flat" cmpd="sng" algn="ctr">
            <a:solidFill>
              <a:srgbClr val="0066FF"/>
            </a:solidFill>
            <a:prstDash val="dash"/>
            <a:round/>
            <a:headEnd type="none" w="med" len="med"/>
            <a:tailEnd type="none" w="med" len="med"/>
          </a:ln>
          <a:effectLst/>
        </p:spPr>
      </p:cxnSp>
      <p:cxnSp>
        <p:nvCxnSpPr>
          <p:cNvPr id="99" name="Connecteur droit 98"/>
          <p:cNvCxnSpPr/>
          <p:nvPr/>
        </p:nvCxnSpPr>
        <p:spPr bwMode="auto">
          <a:xfrm flipH="1">
            <a:off x="3822248" y="2475549"/>
            <a:ext cx="429422" cy="1857388"/>
          </a:xfrm>
          <a:prstGeom prst="line">
            <a:avLst/>
          </a:prstGeom>
          <a:solidFill>
            <a:srgbClr val="FFCC00"/>
          </a:solidFill>
          <a:ln w="9525" cap="flat" cmpd="sng" algn="ctr">
            <a:solidFill>
              <a:srgbClr val="0066FF"/>
            </a:solidFill>
            <a:prstDash val="dash"/>
            <a:round/>
            <a:headEnd type="none" w="med" len="med"/>
            <a:tailEnd type="none" w="med" len="med"/>
          </a:ln>
          <a:effectLst/>
        </p:spPr>
      </p:cxnSp>
      <p:cxnSp>
        <p:nvCxnSpPr>
          <p:cNvPr id="100" name="Connecteur droit 99"/>
          <p:cNvCxnSpPr/>
          <p:nvPr/>
        </p:nvCxnSpPr>
        <p:spPr bwMode="auto">
          <a:xfrm flipH="1">
            <a:off x="1964860" y="2332673"/>
            <a:ext cx="1357322" cy="857256"/>
          </a:xfrm>
          <a:prstGeom prst="line">
            <a:avLst/>
          </a:prstGeom>
          <a:solidFill>
            <a:srgbClr val="FFCC00"/>
          </a:solidFill>
          <a:ln w="9525" cap="flat" cmpd="sng" algn="ctr">
            <a:solidFill>
              <a:srgbClr val="0066FF"/>
            </a:solidFill>
            <a:prstDash val="dash"/>
            <a:round/>
            <a:headEnd type="none" w="med" len="med"/>
            <a:tailEnd type="none" w="med" len="med"/>
          </a:ln>
          <a:effectLst/>
        </p:spPr>
      </p:cxnSp>
      <p:cxnSp>
        <p:nvCxnSpPr>
          <p:cNvPr id="101" name="Connecteur droit 100"/>
          <p:cNvCxnSpPr/>
          <p:nvPr/>
        </p:nvCxnSpPr>
        <p:spPr bwMode="auto">
          <a:xfrm>
            <a:off x="4965256" y="2546987"/>
            <a:ext cx="500066" cy="1000132"/>
          </a:xfrm>
          <a:prstGeom prst="line">
            <a:avLst/>
          </a:prstGeom>
          <a:solidFill>
            <a:srgbClr val="FFCC00"/>
          </a:solidFill>
          <a:ln w="9525" cap="flat" cmpd="sng" algn="ctr">
            <a:solidFill>
              <a:srgbClr val="0066FF"/>
            </a:solidFill>
            <a:prstDash val="dash"/>
            <a:round/>
            <a:headEnd type="none" w="med" len="med"/>
            <a:tailEnd type="none" w="med" len="med"/>
          </a:ln>
          <a:effectLst/>
        </p:spPr>
      </p:cxnSp>
      <p:cxnSp>
        <p:nvCxnSpPr>
          <p:cNvPr id="102" name="Connecteur droit 101"/>
          <p:cNvCxnSpPr/>
          <p:nvPr/>
        </p:nvCxnSpPr>
        <p:spPr bwMode="auto">
          <a:xfrm flipH="1">
            <a:off x="3250744" y="2475549"/>
            <a:ext cx="571504" cy="1000132"/>
          </a:xfrm>
          <a:prstGeom prst="line">
            <a:avLst/>
          </a:prstGeom>
          <a:solidFill>
            <a:srgbClr val="FFCC00"/>
          </a:solidFill>
          <a:ln w="9525" cap="flat" cmpd="sng" algn="ctr">
            <a:solidFill>
              <a:srgbClr val="0066FF"/>
            </a:solidFill>
            <a:prstDash val="dash"/>
            <a:round/>
            <a:headEnd type="none" w="med" len="med"/>
            <a:tailEnd type="none" w="med" len="med"/>
          </a:ln>
          <a:effectLst/>
        </p:spPr>
      </p:cxnSp>
      <p:cxnSp>
        <p:nvCxnSpPr>
          <p:cNvPr id="103" name="Connecteur droit 102"/>
          <p:cNvCxnSpPr/>
          <p:nvPr/>
        </p:nvCxnSpPr>
        <p:spPr bwMode="auto">
          <a:xfrm flipH="1">
            <a:off x="1893425" y="2475552"/>
            <a:ext cx="1500199" cy="1714511"/>
          </a:xfrm>
          <a:prstGeom prst="line">
            <a:avLst/>
          </a:prstGeom>
          <a:solidFill>
            <a:srgbClr val="FFCC00"/>
          </a:solidFill>
          <a:ln w="9525" cap="flat" cmpd="sng" algn="ctr">
            <a:solidFill>
              <a:srgbClr val="0066FF"/>
            </a:solidFill>
            <a:prstDash val="dash"/>
            <a:round/>
            <a:headEnd type="none" w="med" len="med"/>
            <a:tailEnd type="none" w="med" len="med"/>
          </a:ln>
          <a:effectLst/>
        </p:spPr>
      </p:cxnSp>
      <p:cxnSp>
        <p:nvCxnSpPr>
          <p:cNvPr id="104" name="Connecteur droit 103"/>
          <p:cNvCxnSpPr/>
          <p:nvPr/>
        </p:nvCxnSpPr>
        <p:spPr bwMode="auto">
          <a:xfrm>
            <a:off x="4608066" y="2546987"/>
            <a:ext cx="714380" cy="2143140"/>
          </a:xfrm>
          <a:prstGeom prst="line">
            <a:avLst/>
          </a:prstGeom>
          <a:solidFill>
            <a:srgbClr val="FFCC00"/>
          </a:solidFill>
          <a:ln w="9525" cap="flat" cmpd="sng" algn="ctr">
            <a:solidFill>
              <a:srgbClr val="0066FF"/>
            </a:solidFill>
            <a:prstDash val="dash"/>
            <a:round/>
            <a:headEnd type="none" w="med" len="med"/>
            <a:tailEnd type="none" w="med" len="med"/>
          </a:ln>
          <a:effectLst/>
        </p:spPr>
      </p:cxnSp>
      <p:cxnSp>
        <p:nvCxnSpPr>
          <p:cNvPr id="105" name="Connecteur droit 104"/>
          <p:cNvCxnSpPr/>
          <p:nvPr/>
        </p:nvCxnSpPr>
        <p:spPr bwMode="auto">
          <a:xfrm>
            <a:off x="5322446" y="2475549"/>
            <a:ext cx="1500198" cy="1428760"/>
          </a:xfrm>
          <a:prstGeom prst="line">
            <a:avLst/>
          </a:prstGeom>
          <a:solidFill>
            <a:srgbClr val="FFCC00"/>
          </a:solidFill>
          <a:ln w="9525" cap="flat" cmpd="sng" algn="ctr">
            <a:solidFill>
              <a:srgbClr val="0066FF"/>
            </a:solidFill>
            <a:prstDash val="dash"/>
            <a:round/>
            <a:headEnd type="none" w="med" len="med"/>
            <a:tailEnd type="none" w="med" len="med"/>
          </a:ln>
          <a:effectLst/>
        </p:spPr>
      </p:cxnSp>
      <p:cxnSp>
        <p:nvCxnSpPr>
          <p:cNvPr id="106" name="Connecteur droit 105"/>
          <p:cNvCxnSpPr/>
          <p:nvPr/>
        </p:nvCxnSpPr>
        <p:spPr bwMode="auto">
          <a:xfrm>
            <a:off x="5536760" y="2261235"/>
            <a:ext cx="1214446" cy="857256"/>
          </a:xfrm>
          <a:prstGeom prst="line">
            <a:avLst/>
          </a:prstGeom>
          <a:solidFill>
            <a:srgbClr val="FFCC00"/>
          </a:solidFill>
          <a:ln w="9525" cap="flat" cmpd="sng" algn="ctr">
            <a:solidFill>
              <a:srgbClr val="0066FF"/>
            </a:solidFill>
            <a:prstDash val="dash"/>
            <a:round/>
            <a:headEnd type="none" w="med" len="med"/>
            <a:tailEnd type="none" w="med" len="med"/>
          </a:ln>
          <a:effectLst/>
        </p:spPr>
      </p:cxnSp>
      <p:cxnSp>
        <p:nvCxnSpPr>
          <p:cNvPr id="107" name="Connecteur droit 106"/>
          <p:cNvCxnSpPr/>
          <p:nvPr/>
        </p:nvCxnSpPr>
        <p:spPr bwMode="auto">
          <a:xfrm>
            <a:off x="5751074" y="2046921"/>
            <a:ext cx="500066" cy="142876"/>
          </a:xfrm>
          <a:prstGeom prst="line">
            <a:avLst/>
          </a:prstGeom>
          <a:solidFill>
            <a:srgbClr val="FFCC00"/>
          </a:solidFill>
          <a:ln w="9525" cap="flat" cmpd="sng" algn="ctr">
            <a:solidFill>
              <a:srgbClr val="0066FF"/>
            </a:solidFill>
            <a:prstDash val="dash"/>
            <a:round/>
            <a:headEnd type="none" w="med" len="med"/>
            <a:tailEnd type="none" w="med" len="med"/>
          </a:ln>
          <a:effectLst/>
        </p:spPr>
      </p:cxnSp>
      <p:sp>
        <p:nvSpPr>
          <p:cNvPr id="109" name="ZoneTexte 108"/>
          <p:cNvSpPr txBox="1"/>
          <p:nvPr/>
        </p:nvSpPr>
        <p:spPr>
          <a:xfrm>
            <a:off x="2981366" y="1445875"/>
            <a:ext cx="2598746"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smtClean="0">
                <a:ln>
                  <a:noFill/>
                </a:ln>
                <a:solidFill>
                  <a:srgbClr val="000000">
                    <a:lumMod val="75000"/>
                    <a:lumOff val="25000"/>
                  </a:srgbClr>
                </a:solidFill>
                <a:effectLst/>
                <a:uLnTx/>
                <a:uFillTx/>
                <a:latin typeface="Cambria"/>
                <a:cs typeface="Cambria"/>
              </a:rPr>
              <a:t>Cloud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smtClean="0">
                <a:ln>
                  <a:noFill/>
                </a:ln>
                <a:solidFill>
                  <a:srgbClr val="000000">
                    <a:lumMod val="75000"/>
                    <a:lumOff val="25000"/>
                  </a:srgbClr>
                </a:solidFill>
                <a:effectLst/>
                <a:uLnTx/>
                <a:uFillTx/>
                <a:latin typeface="Cambria"/>
                <a:cs typeface="Cambria"/>
              </a:rPr>
              <a:t>Computing</a:t>
            </a:r>
            <a:endParaRPr kumimoji="0" lang="en-GB" sz="2400" b="1" i="0" u="none" strike="noStrike" kern="0" cap="none" spc="0" normalizeH="0" baseline="0" noProof="0" dirty="0">
              <a:ln>
                <a:noFill/>
              </a:ln>
              <a:solidFill>
                <a:srgbClr val="000000">
                  <a:lumMod val="75000"/>
                  <a:lumOff val="25000"/>
                </a:srgbClr>
              </a:solidFill>
              <a:effectLst/>
              <a:uLnTx/>
              <a:uFillTx/>
              <a:latin typeface="Cambria"/>
              <a:cs typeface="Cambria"/>
            </a:endParaRPr>
          </a:p>
        </p:txBody>
      </p:sp>
      <p:sp>
        <p:nvSpPr>
          <p:cNvPr id="112" name="ZoneTexte 111"/>
          <p:cNvSpPr txBox="1"/>
          <p:nvPr/>
        </p:nvSpPr>
        <p:spPr>
          <a:xfrm>
            <a:off x="1835696" y="5085184"/>
            <a:ext cx="5786478" cy="792088"/>
          </a:xfrm>
          <a:prstGeom prst="rect">
            <a:avLst/>
          </a:prstGeom>
          <a:solidFill>
            <a:srgbClr val="2D2DB9">
              <a:alpha val="66000"/>
            </a:srgb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lvl="0">
              <a:defRPr sz="1050">
                <a:solidFill>
                  <a:srgbClr val="000000"/>
                </a:solidFill>
                <a:latin typeface="Cambria"/>
                <a:cs typeface="Cambria"/>
              </a:defRPr>
            </a:lvl1pPr>
          </a:lstStyle>
          <a:p>
            <a:pPr marL="1084263"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srgbClr val="FFFFFF"/>
                </a:solidFill>
                <a:effectLst/>
                <a:uLnTx/>
                <a:uFillTx/>
                <a:latin typeface="+mn-lt"/>
              </a:rPr>
              <a:t>Opportunities for business that have socio-economic impact on African </a:t>
            </a:r>
            <a:r>
              <a:rPr kumimoji="0" lang="fr-FR" sz="2000" b="0" i="0" u="none" strike="noStrike" kern="0" cap="none" spc="0" normalizeH="0" baseline="0" noProof="0" dirty="0" smtClean="0">
                <a:ln>
                  <a:noFill/>
                </a:ln>
                <a:solidFill>
                  <a:srgbClr val="FFFFFF"/>
                </a:solidFill>
                <a:effectLst/>
                <a:uLnTx/>
                <a:uFillTx/>
                <a:latin typeface="+mn-lt"/>
              </a:rPr>
              <a:t>Countries</a:t>
            </a:r>
            <a:endParaRPr kumimoji="0" lang="fr-FR" sz="2000" b="0" i="0" u="none" strike="noStrike" kern="0" cap="none" spc="0" normalizeH="0" baseline="0" noProof="0" dirty="0">
              <a:ln>
                <a:noFill/>
              </a:ln>
              <a:solidFill>
                <a:srgbClr val="FFFFFF"/>
              </a:solidFill>
              <a:effectLst/>
              <a:uLnTx/>
              <a:uFillTx/>
              <a:latin typeface="+mn-lt"/>
            </a:endParaRPr>
          </a:p>
        </p:txBody>
      </p:sp>
      <p:sp>
        <p:nvSpPr>
          <p:cNvPr id="113" name="Flèche vers le bas 112"/>
          <p:cNvSpPr/>
          <p:nvPr/>
        </p:nvSpPr>
        <p:spPr bwMode="auto">
          <a:xfrm rot="16200000">
            <a:off x="2111882" y="5243896"/>
            <a:ext cx="535785" cy="516652"/>
          </a:xfrm>
          <a:prstGeom prst="downArrow">
            <a:avLst/>
          </a:prstGeom>
          <a:solidFill>
            <a:srgbClr val="FFCC00">
              <a:lumMod val="75000"/>
            </a:srgb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3200" b="0" i="0" u="none" strike="noStrike" kern="0" cap="none" spc="0" normalizeH="0" baseline="0" noProof="0" dirty="0" smtClean="0">
              <a:ln>
                <a:noFill/>
              </a:ln>
              <a:solidFill>
                <a:srgbClr val="000000"/>
              </a:solidFill>
              <a:effectLst/>
              <a:uLnTx/>
              <a:uFillTx/>
              <a:latin typeface="Verdana" pitchFamily="34" charset="0"/>
            </a:endParaRPr>
          </a:p>
        </p:txBody>
      </p:sp>
      <p:pic>
        <p:nvPicPr>
          <p:cNvPr id="40" name="Picture 2"/>
          <p:cNvPicPr>
            <a:picLocks noChangeAspect="1" noChangeArrowheads="1"/>
          </p:cNvPicPr>
          <p:nvPr/>
        </p:nvPicPr>
        <p:blipFill>
          <a:blip r:embed="rId13"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val="4230579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2" descr="http://www.addit.pl/new/images/stories/cost%20reduction%20projects.jpg"/>
          <p:cNvPicPr>
            <a:picLocks noChangeAspect="1" noChangeArrowheads="1"/>
          </p:cNvPicPr>
          <p:nvPr/>
        </p:nvPicPr>
        <p:blipFill>
          <a:blip r:embed="rId2" cstate="print"/>
          <a:srcRect/>
          <a:stretch>
            <a:fillRect/>
          </a:stretch>
        </p:blipFill>
        <p:spPr bwMode="auto">
          <a:xfrm>
            <a:off x="6572264" y="2714620"/>
            <a:ext cx="2571736" cy="1285884"/>
          </a:xfrm>
          <a:prstGeom prst="rect">
            <a:avLst/>
          </a:prstGeom>
          <a:noFill/>
        </p:spPr>
      </p:pic>
      <p:sp>
        <p:nvSpPr>
          <p:cNvPr id="2" name="Title 1"/>
          <p:cNvSpPr>
            <a:spLocks noGrp="1"/>
          </p:cNvSpPr>
          <p:nvPr>
            <p:ph type="title"/>
          </p:nvPr>
        </p:nvSpPr>
        <p:spPr/>
        <p:txBody>
          <a:bodyPr>
            <a:normAutofit fontScale="90000"/>
          </a:bodyPr>
          <a:lstStyle/>
          <a:p>
            <a:pPr algn="r"/>
            <a:r>
              <a:rPr lang="en-GB" dirty="0" smtClean="0"/>
              <a:t>CC Opportunities</a:t>
            </a:r>
            <a:br>
              <a:rPr lang="en-GB" dirty="0" smtClean="0"/>
            </a:br>
            <a:r>
              <a:rPr lang="en-GB" sz="3100" b="0" i="1" dirty="0" smtClean="0"/>
              <a:t>For African Countries</a:t>
            </a:r>
            <a:endParaRPr lang="en-US"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2</a:t>
            </a: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8</a:t>
            </a:fld>
            <a:endParaRPr lang="en-US"/>
          </a:p>
        </p:txBody>
      </p:sp>
      <p:grpSp>
        <p:nvGrpSpPr>
          <p:cNvPr id="3" name="Groupe 28"/>
          <p:cNvGrpSpPr/>
          <p:nvPr/>
        </p:nvGrpSpPr>
        <p:grpSpPr>
          <a:xfrm>
            <a:off x="142844" y="1665391"/>
            <a:ext cx="2377022" cy="1406419"/>
            <a:chOff x="-2377022" y="199470"/>
            <a:chExt cx="2377022" cy="1406419"/>
          </a:xfrm>
        </p:grpSpPr>
        <p:pic>
          <p:nvPicPr>
            <p:cNvPr id="40" name="Picture 5" descr="http://www.ilisys.com.au/uploads/images/ilisys-cloud-home-logo.jpg"/>
            <p:cNvPicPr>
              <a:picLocks noChangeAspect="1" noChangeArrowheads="1"/>
            </p:cNvPicPr>
            <p:nvPr/>
          </p:nvPicPr>
          <p:blipFill>
            <a:blip r:embed="rId3"/>
            <a:srcRect/>
            <a:stretch>
              <a:fillRect/>
            </a:stretch>
          </p:blipFill>
          <p:spPr bwMode="auto">
            <a:xfrm>
              <a:off x="-2098750" y="199470"/>
              <a:ext cx="1848795" cy="1406419"/>
            </a:xfrm>
            <a:prstGeom prst="rect">
              <a:avLst/>
            </a:prstGeom>
            <a:noFill/>
          </p:spPr>
        </p:pic>
        <p:sp>
          <p:nvSpPr>
            <p:cNvPr id="41" name="ZoneTexte 40"/>
            <p:cNvSpPr txBox="1"/>
            <p:nvPr/>
          </p:nvSpPr>
          <p:spPr>
            <a:xfrm>
              <a:off x="-2377022" y="785794"/>
              <a:ext cx="2377022" cy="584775"/>
            </a:xfrm>
            <a:prstGeom prst="rect">
              <a:avLst/>
            </a:prstGeom>
            <a:noFill/>
          </p:spPr>
          <p:txBody>
            <a:bodyPr wrap="square" rtlCol="0">
              <a:spAutoFit/>
            </a:bodyPr>
            <a:lstStyle/>
            <a:p>
              <a:pPr algn="ctr"/>
              <a:r>
                <a:rPr lang="fr-FR" sz="1600" b="1" dirty="0" err="1" smtClean="0">
                  <a:solidFill>
                    <a:schemeClr val="bg1">
                      <a:lumMod val="50000"/>
                    </a:schemeClr>
                  </a:solidFill>
                  <a:latin typeface="Cambria"/>
                  <a:cs typeface="Cambria"/>
                </a:rPr>
                <a:t>Cost</a:t>
              </a:r>
              <a:r>
                <a:rPr lang="fr-FR" sz="1600" b="1" dirty="0" smtClean="0">
                  <a:solidFill>
                    <a:schemeClr val="bg1">
                      <a:lumMod val="50000"/>
                    </a:schemeClr>
                  </a:solidFill>
                  <a:latin typeface="Cambria"/>
                  <a:cs typeface="Cambria"/>
                </a:rPr>
                <a:t> </a:t>
              </a:r>
            </a:p>
            <a:p>
              <a:pPr algn="ctr"/>
              <a:r>
                <a:rPr lang="fr-FR" sz="1600" b="1" dirty="0" smtClean="0">
                  <a:solidFill>
                    <a:schemeClr val="bg1">
                      <a:lumMod val="50000"/>
                    </a:schemeClr>
                  </a:solidFill>
                  <a:latin typeface="Cambria"/>
                  <a:cs typeface="Cambria"/>
                </a:rPr>
                <a:t>Optimisation</a:t>
              </a:r>
              <a:endParaRPr lang="fr-FR" sz="1600" b="1" dirty="0">
                <a:solidFill>
                  <a:schemeClr val="bg1">
                    <a:lumMod val="50000"/>
                  </a:schemeClr>
                </a:solidFill>
                <a:latin typeface="Cambria"/>
                <a:cs typeface="Cambria"/>
              </a:endParaRPr>
            </a:p>
          </p:txBody>
        </p:sp>
      </p:grpSp>
      <p:sp>
        <p:nvSpPr>
          <p:cNvPr id="42" name="Rectangle 41"/>
          <p:cNvSpPr/>
          <p:nvPr/>
        </p:nvSpPr>
        <p:spPr>
          <a:xfrm>
            <a:off x="1214414" y="1840704"/>
            <a:ext cx="7715304" cy="1077218"/>
          </a:xfrm>
          <a:prstGeom prst="rect">
            <a:avLst/>
          </a:prstGeom>
          <a:noFill/>
          <a:ln>
            <a:noFill/>
          </a:ln>
        </p:spPr>
        <p:txBody>
          <a:bodyPr wrap="square">
            <a:spAutoFit/>
          </a:bodyPr>
          <a:lstStyle/>
          <a:p>
            <a:pPr marL="1081088" lvl="2">
              <a:spcBef>
                <a:spcPts val="600"/>
              </a:spcBef>
              <a:buSzPct val="75000"/>
              <a:buBlip>
                <a:blip r:embed="rId4"/>
              </a:buBlip>
            </a:pPr>
            <a:r>
              <a:rPr lang="en-US" sz="1800" b="1" kern="0" dirty="0" smtClean="0">
                <a:solidFill>
                  <a:schemeClr val="tx2">
                    <a:lumMod val="60000"/>
                    <a:lumOff val="40000"/>
                  </a:schemeClr>
                </a:solidFill>
                <a:latin typeface="+mn-lt"/>
                <a:cs typeface="Cambria"/>
              </a:rPr>
              <a:t>"On Demand": </a:t>
            </a:r>
            <a:r>
              <a:rPr lang="en-US" sz="1800" kern="0" dirty="0" smtClean="0">
                <a:solidFill>
                  <a:schemeClr val="tx2">
                    <a:lumMod val="60000"/>
                    <a:lumOff val="40000"/>
                  </a:schemeClr>
                </a:solidFill>
                <a:latin typeface="+mn-lt"/>
                <a:cs typeface="Cambria"/>
              </a:rPr>
              <a:t>You pay only for the service you consume</a:t>
            </a:r>
          </a:p>
          <a:p>
            <a:pPr marL="1258888" lvl="2" indent="-177800">
              <a:spcBef>
                <a:spcPts val="600"/>
              </a:spcBef>
              <a:buSzPct val="75000"/>
              <a:buBlip>
                <a:blip r:embed="rId4"/>
              </a:buBlip>
            </a:pPr>
            <a:r>
              <a:rPr lang="en-US" sz="1800" b="1" kern="0" dirty="0" smtClean="0">
                <a:solidFill>
                  <a:schemeClr val="tx2">
                    <a:lumMod val="60000"/>
                    <a:lumOff val="40000"/>
                  </a:schemeClr>
                </a:solidFill>
                <a:latin typeface="+mn-lt"/>
                <a:cs typeface="Cambria"/>
              </a:rPr>
              <a:t>Significant cost savings </a:t>
            </a:r>
            <a:r>
              <a:rPr lang="en-US" sz="1800" kern="0" dirty="0" smtClean="0">
                <a:solidFill>
                  <a:schemeClr val="tx2">
                    <a:lumMod val="60000"/>
                    <a:lumOff val="40000"/>
                  </a:schemeClr>
                </a:solidFill>
                <a:latin typeface="+mn-lt"/>
                <a:cs typeface="Cambria"/>
              </a:rPr>
              <a:t>through the pooling of technical resources</a:t>
            </a:r>
            <a:endParaRPr lang="fr-FR" sz="1800" kern="0" dirty="0" smtClean="0">
              <a:solidFill>
                <a:schemeClr val="tx2">
                  <a:lumMod val="60000"/>
                  <a:lumOff val="40000"/>
                </a:schemeClr>
              </a:solidFill>
              <a:latin typeface="+mn-lt"/>
              <a:cs typeface="Cambria"/>
            </a:endParaRPr>
          </a:p>
          <a:p>
            <a:pPr marL="1081088" indent="177800">
              <a:spcBef>
                <a:spcPts val="600"/>
              </a:spcBef>
              <a:buSzPct val="75000"/>
              <a:buBlip>
                <a:blip r:embed="rId4"/>
              </a:buBlip>
            </a:pPr>
            <a:r>
              <a:rPr lang="en-GB" sz="1800" b="1" kern="0" dirty="0" smtClean="0">
                <a:solidFill>
                  <a:schemeClr val="tx2">
                    <a:lumMod val="60000"/>
                    <a:lumOff val="40000"/>
                  </a:schemeClr>
                </a:solidFill>
                <a:latin typeface="+mn-lt"/>
                <a:cs typeface="Cambria"/>
              </a:rPr>
              <a:t>Less energy consumption</a:t>
            </a:r>
          </a:p>
        </p:txBody>
      </p:sp>
      <p:sp>
        <p:nvSpPr>
          <p:cNvPr id="45" name="Rectangle 44"/>
          <p:cNvSpPr/>
          <p:nvPr/>
        </p:nvSpPr>
        <p:spPr>
          <a:xfrm>
            <a:off x="357158" y="3214686"/>
            <a:ext cx="8280920" cy="2406813"/>
          </a:xfrm>
          <a:prstGeom prst="rect">
            <a:avLst/>
          </a:prstGeom>
        </p:spPr>
        <p:txBody>
          <a:bodyPr wrap="square">
            <a:spAutoFit/>
          </a:bodyPr>
          <a:lstStyle/>
          <a:p>
            <a:pPr marL="449263" indent="-263525">
              <a:spcBef>
                <a:spcPts val="600"/>
              </a:spcBef>
              <a:buClr>
                <a:srgbClr val="C00000"/>
              </a:buClr>
              <a:buSzPct val="75000"/>
              <a:buFont typeface="Wingdings"/>
              <a:buChar char="è"/>
            </a:pPr>
            <a:r>
              <a:rPr lang="en-US" sz="1800" b="1" i="1" kern="0" dirty="0" smtClean="0">
                <a:solidFill>
                  <a:schemeClr val="tx2">
                    <a:lumMod val="60000"/>
                    <a:lumOff val="40000"/>
                  </a:schemeClr>
                </a:solidFill>
                <a:latin typeface="+mn-lt"/>
                <a:cs typeface="Cambria"/>
              </a:rPr>
              <a:t>Discharge of ICT Budget with around </a:t>
            </a:r>
            <a:r>
              <a:rPr lang="en-US" sz="1800" b="1" i="1" kern="0" dirty="0" smtClean="0">
                <a:solidFill>
                  <a:srgbClr val="C00000"/>
                </a:solidFill>
                <a:latin typeface="+mn-lt"/>
                <a:cs typeface="Cambria"/>
              </a:rPr>
              <a:t>30% </a:t>
            </a:r>
            <a:r>
              <a:rPr lang="en-US" sz="1800" b="1" i="1" kern="0" dirty="0" smtClean="0">
                <a:solidFill>
                  <a:schemeClr val="tx2"/>
                </a:solidFill>
                <a:latin typeface="+mn-lt"/>
                <a:cs typeface="Cambria"/>
              </a:rPr>
              <a:t>[Microsoft, 2012]</a:t>
            </a:r>
            <a:endParaRPr lang="en-US" sz="1800" b="1" i="1" kern="0" dirty="0" smtClean="0">
              <a:solidFill>
                <a:schemeClr val="tx2"/>
              </a:solidFill>
              <a:latin typeface="+mn-lt"/>
              <a:cs typeface="Cambria"/>
              <a:sym typeface="Wingdings" pitchFamily="2" charset="2"/>
            </a:endParaRPr>
          </a:p>
          <a:p>
            <a:pPr marL="449263" lvl="0" indent="-263525">
              <a:spcBef>
                <a:spcPts val="600"/>
              </a:spcBef>
              <a:buClr>
                <a:srgbClr val="C00000"/>
              </a:buClr>
              <a:buSzPct val="75000"/>
              <a:buFont typeface="Wingdings"/>
              <a:buChar char="è"/>
            </a:pPr>
            <a:r>
              <a:rPr lang="en-US" sz="1800" b="1" i="1" kern="0" dirty="0" smtClean="0">
                <a:solidFill>
                  <a:schemeClr val="tx2">
                    <a:lumMod val="60000"/>
                    <a:lumOff val="40000"/>
                  </a:schemeClr>
                </a:solidFill>
                <a:latin typeface="+mn-lt"/>
                <a:cs typeface="Cambria"/>
                <a:sym typeface="Wingdings" pitchFamily="2" charset="2"/>
              </a:rPr>
              <a:t>More financial resources for value added processes + innovation</a:t>
            </a:r>
            <a:endParaRPr lang="en-US" sz="1800" b="1" i="1" kern="0" dirty="0" smtClean="0">
              <a:solidFill>
                <a:schemeClr val="tx2">
                  <a:lumMod val="60000"/>
                  <a:lumOff val="40000"/>
                </a:schemeClr>
              </a:solidFill>
              <a:latin typeface="+mn-lt"/>
              <a:cs typeface="Cambria"/>
            </a:endParaRPr>
          </a:p>
          <a:p>
            <a:pPr marL="449263" lvl="0" indent="-263525">
              <a:spcBef>
                <a:spcPts val="600"/>
              </a:spcBef>
              <a:buClr>
                <a:srgbClr val="C00000"/>
              </a:buClr>
              <a:buSzPct val="75000"/>
              <a:buFont typeface="Wingdings"/>
              <a:buChar char="è"/>
            </a:pPr>
            <a:r>
              <a:rPr lang="en-US" sz="1800" b="1" i="1" kern="0" dirty="0" smtClean="0">
                <a:solidFill>
                  <a:schemeClr val="tx2">
                    <a:lumMod val="60000"/>
                    <a:lumOff val="40000"/>
                  </a:schemeClr>
                </a:solidFill>
                <a:latin typeface="+mn-lt"/>
                <a:cs typeface="Cambria"/>
              </a:rPr>
              <a:t>Less investments </a:t>
            </a:r>
            <a:r>
              <a:rPr lang="fr-FR" sz="1800" b="1" i="1" kern="0" dirty="0" smtClean="0">
                <a:solidFill>
                  <a:schemeClr val="tx2">
                    <a:lumMod val="60000"/>
                    <a:lumOff val="40000"/>
                  </a:schemeClr>
                </a:solidFill>
                <a:latin typeface="+mn-lt"/>
                <a:cs typeface="Cambria"/>
              </a:rPr>
              <a:t>for new entrants (SME)</a:t>
            </a:r>
          </a:p>
          <a:p>
            <a:pPr marL="449263" indent="96838">
              <a:spcBef>
                <a:spcPct val="20000"/>
              </a:spcBef>
              <a:buClr>
                <a:srgbClr val="C00000"/>
              </a:buClr>
              <a:buSzPct val="75000"/>
            </a:pPr>
            <a:endParaRPr lang="fr-FR" sz="1800" dirty="0" smtClean="0">
              <a:latin typeface="Cambria"/>
              <a:cs typeface="Cambria"/>
            </a:endParaRPr>
          </a:p>
          <a:p>
            <a:pPr marL="449263" indent="-263525">
              <a:spcBef>
                <a:spcPct val="20000"/>
              </a:spcBef>
              <a:buClr>
                <a:srgbClr val="C00000"/>
              </a:buClr>
              <a:buSzPct val="75000"/>
            </a:pPr>
            <a:endParaRPr lang="fr-FR" sz="1800" b="1" dirty="0" smtClean="0">
              <a:solidFill>
                <a:srgbClr val="C00000"/>
              </a:solidFill>
              <a:latin typeface="Cambria"/>
              <a:cs typeface="Cambria"/>
            </a:endParaRPr>
          </a:p>
          <a:p>
            <a:pPr marL="449263" lvl="0" indent="-263525">
              <a:spcBef>
                <a:spcPct val="20000"/>
              </a:spcBef>
              <a:buClr>
                <a:srgbClr val="C00000"/>
              </a:buClr>
              <a:buSzPct val="75000"/>
              <a:buFont typeface="Wingdings"/>
              <a:buChar char="è"/>
            </a:pPr>
            <a:endParaRPr lang="fr-FR" sz="1800" b="1" i="1" kern="0" dirty="0" smtClean="0">
              <a:solidFill>
                <a:srgbClr val="000099"/>
              </a:solidFill>
              <a:latin typeface="Cambria"/>
              <a:cs typeface="Cambria"/>
            </a:endParaRPr>
          </a:p>
          <a:p>
            <a:pPr marL="449263" lvl="0" indent="-263525">
              <a:spcBef>
                <a:spcPct val="20000"/>
              </a:spcBef>
              <a:buClr>
                <a:srgbClr val="C00000"/>
              </a:buClr>
              <a:buSzPct val="75000"/>
            </a:pPr>
            <a:endParaRPr lang="fr-FR" sz="1800" b="1" i="1" kern="0" dirty="0" smtClean="0">
              <a:solidFill>
                <a:srgbClr val="000099"/>
              </a:solidFill>
              <a:latin typeface="Cambria"/>
              <a:cs typeface="Cambria"/>
            </a:endParaRPr>
          </a:p>
        </p:txBody>
      </p:sp>
      <p:sp>
        <p:nvSpPr>
          <p:cNvPr id="47" name="Rectangle 46"/>
          <p:cNvSpPr/>
          <p:nvPr/>
        </p:nvSpPr>
        <p:spPr>
          <a:xfrm>
            <a:off x="358868" y="4643446"/>
            <a:ext cx="8285098" cy="400110"/>
          </a:xfrm>
          <a:prstGeom prst="rect">
            <a:avLst/>
          </a:prstGeom>
        </p:spPr>
        <p:txBody>
          <a:bodyPr wrap="square">
            <a:spAutoFit/>
          </a:bodyPr>
          <a:lstStyle/>
          <a:p>
            <a:pPr marL="173038" indent="12700" algn="ctr">
              <a:spcBef>
                <a:spcPct val="20000"/>
              </a:spcBef>
              <a:buClr>
                <a:srgbClr val="C00000"/>
              </a:buClr>
              <a:buSzPct val="75000"/>
            </a:pPr>
            <a:r>
              <a:rPr lang="fr-FR" sz="2000" b="1" dirty="0" smtClean="0">
                <a:solidFill>
                  <a:srgbClr val="A80000"/>
                </a:solidFill>
                <a:latin typeface="+mn-lt"/>
                <a:cs typeface="Cambria"/>
              </a:rPr>
              <a:t>Contribution to national </a:t>
            </a:r>
            <a:r>
              <a:rPr lang="en-GB" sz="2000" b="1" dirty="0" smtClean="0">
                <a:solidFill>
                  <a:srgbClr val="A80000"/>
                </a:solidFill>
                <a:latin typeface="+mn-lt"/>
                <a:cs typeface="Cambria"/>
              </a:rPr>
              <a:t>economic growth</a:t>
            </a:r>
          </a:p>
        </p:txBody>
      </p:sp>
      <p:sp>
        <p:nvSpPr>
          <p:cNvPr id="48" name="Flèche vers le bas 47"/>
          <p:cNvSpPr/>
          <p:nvPr/>
        </p:nvSpPr>
        <p:spPr bwMode="auto">
          <a:xfrm>
            <a:off x="4283968" y="4293096"/>
            <a:ext cx="502346" cy="421788"/>
          </a:xfrm>
          <a:prstGeom prst="down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3200" b="0" i="0" u="none" strike="noStrike" cap="none" normalizeH="0" baseline="0" smtClean="0">
              <a:ln>
                <a:noFill/>
              </a:ln>
              <a:solidFill>
                <a:schemeClr val="tx1"/>
              </a:solidFill>
              <a:effectLst/>
              <a:latin typeface="Verdana" pitchFamily="34" charset="0"/>
            </a:endParaRPr>
          </a:p>
        </p:txBody>
      </p:sp>
      <p:sp>
        <p:nvSpPr>
          <p:cNvPr id="15" name="ZoneTexte 14"/>
          <p:cNvSpPr txBox="1"/>
          <p:nvPr/>
        </p:nvSpPr>
        <p:spPr>
          <a:xfrm>
            <a:off x="1087116" y="5013176"/>
            <a:ext cx="7056784" cy="857256"/>
          </a:xfrm>
          <a:prstGeom prst="rect">
            <a:avLst/>
          </a:prstGeom>
          <a:solidFill>
            <a:srgbClr val="041F70">
              <a:alpha val="66000"/>
            </a:srgb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1439863" lvl="0">
              <a:defRPr sz="2000">
                <a:solidFill>
                  <a:schemeClr val="bg1"/>
                </a:solidFill>
                <a:latin typeface="Cambria"/>
                <a:cs typeface="Cambria"/>
              </a:defRPr>
            </a:lvl1pPr>
          </a:lstStyle>
          <a:p>
            <a:pPr marL="711200" algn="ctr"/>
            <a:r>
              <a:rPr lang="fr-FR" sz="1600" dirty="0" smtClean="0">
                <a:latin typeface="+mn-lt"/>
                <a:ea typeface="Verdana" pitchFamily="34" charset="0"/>
              </a:rPr>
              <a:t>The turnover of online </a:t>
            </a:r>
            <a:r>
              <a:rPr lang="en-GB" sz="1600" dirty="0" smtClean="0">
                <a:latin typeface="+mn-lt"/>
                <a:ea typeface="Verdana" pitchFamily="34" charset="0"/>
              </a:rPr>
              <a:t>storage services in South Africa in 2017 can reach 245 M$ (versus 72 M$ in 2011) </a:t>
            </a:r>
            <a:r>
              <a:rPr lang="en-GB" sz="1600" i="1" dirty="0" smtClean="0">
                <a:solidFill>
                  <a:srgbClr val="FFC000"/>
                </a:solidFill>
                <a:latin typeface="+mn-lt"/>
                <a:ea typeface="Verdana" pitchFamily="34" charset="0"/>
              </a:rPr>
              <a:t>[Pyramid Research, </a:t>
            </a:r>
            <a:r>
              <a:rPr lang="fr-FR" sz="1600" i="1" dirty="0" smtClean="0">
                <a:solidFill>
                  <a:srgbClr val="FFC000"/>
                </a:solidFill>
                <a:latin typeface="+mn-lt"/>
                <a:ea typeface="Verdana" pitchFamily="34" charset="0"/>
              </a:rPr>
              <a:t>2013</a:t>
            </a:r>
            <a:r>
              <a:rPr lang="fr-FR" sz="1600" i="1" dirty="0">
                <a:solidFill>
                  <a:srgbClr val="FFC000"/>
                </a:solidFill>
                <a:latin typeface="+mn-lt"/>
                <a:ea typeface="Verdana" pitchFamily="34" charset="0"/>
              </a:rPr>
              <a:t>]</a:t>
            </a:r>
          </a:p>
        </p:txBody>
      </p:sp>
      <p:sp>
        <p:nvSpPr>
          <p:cNvPr id="16" name="ZoneTexte 15"/>
          <p:cNvSpPr txBox="1"/>
          <p:nvPr/>
        </p:nvSpPr>
        <p:spPr>
          <a:xfrm>
            <a:off x="1069279" y="4929198"/>
            <a:ext cx="430887" cy="1124744"/>
          </a:xfrm>
          <a:prstGeom prst="rect">
            <a:avLst/>
          </a:prstGeom>
          <a:noFill/>
        </p:spPr>
        <p:txBody>
          <a:bodyPr vert="vert270" wrap="square" rtlCol="0">
            <a:spAutoFit/>
          </a:bodyPr>
          <a:lstStyle/>
          <a:p>
            <a:pPr algn="ctr"/>
            <a:r>
              <a:rPr lang="fr-FR" sz="1600" b="1" dirty="0" smtClean="0">
                <a:solidFill>
                  <a:srgbClr val="FFC021"/>
                </a:solidFill>
                <a:latin typeface="+mn-lt"/>
                <a:ea typeface="Verdana" pitchFamily="34" charset="0"/>
                <a:cs typeface="Cambria"/>
              </a:rPr>
              <a:t>Exemple</a:t>
            </a:r>
            <a:endParaRPr lang="fr-FR" sz="1600" b="1" dirty="0">
              <a:solidFill>
                <a:srgbClr val="FFC021"/>
              </a:solidFill>
              <a:latin typeface="+mn-lt"/>
              <a:ea typeface="Verdana" pitchFamily="34" charset="0"/>
              <a:cs typeface="Cambria"/>
            </a:endParaRPr>
          </a:p>
        </p:txBody>
      </p:sp>
      <p:pic>
        <p:nvPicPr>
          <p:cNvPr id="18" name="Picture 2"/>
          <p:cNvPicPr>
            <a:picLocks noChangeAspect="1" noChangeArrowheads="1"/>
          </p:cNvPicPr>
          <p:nvPr/>
        </p:nvPicPr>
        <p:blipFill>
          <a:blip r:embed="rId5"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val="4230579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2" descr="http://www.addit.pl/new/images/stories/cost%20reduction%20projects.jpg"/>
          <p:cNvPicPr>
            <a:picLocks noChangeAspect="1" noChangeArrowheads="1"/>
          </p:cNvPicPr>
          <p:nvPr/>
        </p:nvPicPr>
        <p:blipFill>
          <a:blip r:embed="rId2" cstate="print"/>
          <a:srcRect/>
          <a:stretch>
            <a:fillRect/>
          </a:stretch>
        </p:blipFill>
        <p:spPr bwMode="auto">
          <a:xfrm>
            <a:off x="6572264" y="2714620"/>
            <a:ext cx="2571736" cy="1285884"/>
          </a:xfrm>
          <a:prstGeom prst="rect">
            <a:avLst/>
          </a:prstGeom>
          <a:noFill/>
        </p:spPr>
      </p:pic>
      <p:sp>
        <p:nvSpPr>
          <p:cNvPr id="2" name="Title 1"/>
          <p:cNvSpPr>
            <a:spLocks noGrp="1"/>
          </p:cNvSpPr>
          <p:nvPr>
            <p:ph type="title"/>
          </p:nvPr>
        </p:nvSpPr>
        <p:spPr/>
        <p:txBody>
          <a:bodyPr>
            <a:normAutofit fontScale="90000"/>
          </a:bodyPr>
          <a:lstStyle/>
          <a:p>
            <a:pPr algn="r"/>
            <a:r>
              <a:rPr lang="en-GB" dirty="0" smtClean="0"/>
              <a:t>CC Opportunities</a:t>
            </a:r>
            <a:br>
              <a:rPr lang="en-GB" dirty="0" smtClean="0"/>
            </a:br>
            <a:r>
              <a:rPr lang="en-GB" sz="3100" b="0" i="1" dirty="0" smtClean="0"/>
              <a:t>For African Countries</a:t>
            </a:r>
            <a:endParaRPr lang="en-US"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2</a:t>
            </a: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9</a:t>
            </a:fld>
            <a:endParaRPr lang="en-US"/>
          </a:p>
        </p:txBody>
      </p:sp>
      <p:grpSp>
        <p:nvGrpSpPr>
          <p:cNvPr id="3" name="Groupe 28"/>
          <p:cNvGrpSpPr/>
          <p:nvPr/>
        </p:nvGrpSpPr>
        <p:grpSpPr>
          <a:xfrm>
            <a:off x="142844" y="1665391"/>
            <a:ext cx="2377022" cy="1406419"/>
            <a:chOff x="-2377022" y="199470"/>
            <a:chExt cx="2377022" cy="1406419"/>
          </a:xfrm>
        </p:grpSpPr>
        <p:pic>
          <p:nvPicPr>
            <p:cNvPr id="40" name="Picture 5" descr="http://www.ilisys.com.au/uploads/images/ilisys-cloud-home-logo.jpg"/>
            <p:cNvPicPr>
              <a:picLocks noChangeAspect="1" noChangeArrowheads="1"/>
            </p:cNvPicPr>
            <p:nvPr/>
          </p:nvPicPr>
          <p:blipFill>
            <a:blip r:embed="rId3"/>
            <a:srcRect/>
            <a:stretch>
              <a:fillRect/>
            </a:stretch>
          </p:blipFill>
          <p:spPr bwMode="auto">
            <a:xfrm>
              <a:off x="-2098750" y="199470"/>
              <a:ext cx="1848795" cy="1406419"/>
            </a:xfrm>
            <a:prstGeom prst="rect">
              <a:avLst/>
            </a:prstGeom>
            <a:noFill/>
          </p:spPr>
        </p:pic>
        <p:sp>
          <p:nvSpPr>
            <p:cNvPr id="41" name="ZoneTexte 40"/>
            <p:cNvSpPr txBox="1"/>
            <p:nvPr/>
          </p:nvSpPr>
          <p:spPr>
            <a:xfrm>
              <a:off x="-2377022" y="785794"/>
              <a:ext cx="2377022" cy="584775"/>
            </a:xfrm>
            <a:prstGeom prst="rect">
              <a:avLst/>
            </a:prstGeom>
            <a:noFill/>
          </p:spPr>
          <p:txBody>
            <a:bodyPr wrap="square" rtlCol="0">
              <a:spAutoFit/>
            </a:bodyPr>
            <a:lstStyle/>
            <a:p>
              <a:pPr algn="ctr"/>
              <a:r>
                <a:rPr lang="fr-FR" sz="1600" b="1" dirty="0" err="1" smtClean="0">
                  <a:solidFill>
                    <a:schemeClr val="bg1">
                      <a:lumMod val="50000"/>
                    </a:schemeClr>
                  </a:solidFill>
                  <a:latin typeface="Cambria"/>
                  <a:cs typeface="Cambria"/>
                </a:rPr>
                <a:t>Cost</a:t>
              </a:r>
              <a:r>
                <a:rPr lang="fr-FR" sz="1600" b="1" dirty="0" smtClean="0">
                  <a:solidFill>
                    <a:schemeClr val="bg1">
                      <a:lumMod val="50000"/>
                    </a:schemeClr>
                  </a:solidFill>
                  <a:latin typeface="Cambria"/>
                  <a:cs typeface="Cambria"/>
                </a:rPr>
                <a:t> </a:t>
              </a:r>
            </a:p>
            <a:p>
              <a:pPr algn="ctr"/>
              <a:r>
                <a:rPr lang="fr-FR" sz="1600" b="1" dirty="0" smtClean="0">
                  <a:solidFill>
                    <a:schemeClr val="bg1">
                      <a:lumMod val="50000"/>
                    </a:schemeClr>
                  </a:solidFill>
                  <a:latin typeface="Cambria"/>
                  <a:cs typeface="Cambria"/>
                </a:rPr>
                <a:t>Optimisation</a:t>
              </a:r>
              <a:endParaRPr lang="fr-FR" sz="1600" b="1" dirty="0">
                <a:solidFill>
                  <a:schemeClr val="bg1">
                    <a:lumMod val="50000"/>
                  </a:schemeClr>
                </a:solidFill>
                <a:latin typeface="Cambria"/>
                <a:cs typeface="Cambria"/>
              </a:endParaRPr>
            </a:p>
          </p:txBody>
        </p:sp>
      </p:grpSp>
      <p:sp>
        <p:nvSpPr>
          <p:cNvPr id="42" name="Rectangle 41"/>
          <p:cNvSpPr/>
          <p:nvPr/>
        </p:nvSpPr>
        <p:spPr>
          <a:xfrm>
            <a:off x="1214414" y="1840704"/>
            <a:ext cx="7715304" cy="1077218"/>
          </a:xfrm>
          <a:prstGeom prst="rect">
            <a:avLst/>
          </a:prstGeom>
          <a:noFill/>
          <a:ln>
            <a:noFill/>
          </a:ln>
        </p:spPr>
        <p:txBody>
          <a:bodyPr wrap="square">
            <a:spAutoFit/>
          </a:bodyPr>
          <a:lstStyle/>
          <a:p>
            <a:pPr marL="1081088" lvl="2">
              <a:spcBef>
                <a:spcPts val="600"/>
              </a:spcBef>
              <a:buSzPct val="75000"/>
              <a:buBlip>
                <a:blip r:embed="rId4"/>
              </a:buBlip>
            </a:pPr>
            <a:r>
              <a:rPr lang="en-US" sz="1800" b="1" kern="0" dirty="0" smtClean="0">
                <a:solidFill>
                  <a:schemeClr val="tx2">
                    <a:lumMod val="60000"/>
                    <a:lumOff val="40000"/>
                  </a:schemeClr>
                </a:solidFill>
                <a:latin typeface="+mn-lt"/>
                <a:cs typeface="Cambria"/>
              </a:rPr>
              <a:t>"On Demand": </a:t>
            </a:r>
            <a:r>
              <a:rPr lang="en-US" sz="1800" kern="0" dirty="0" smtClean="0">
                <a:solidFill>
                  <a:schemeClr val="tx2">
                    <a:lumMod val="60000"/>
                    <a:lumOff val="40000"/>
                  </a:schemeClr>
                </a:solidFill>
                <a:latin typeface="+mn-lt"/>
                <a:cs typeface="Cambria"/>
              </a:rPr>
              <a:t>You pay only for the service you consume</a:t>
            </a:r>
          </a:p>
          <a:p>
            <a:pPr marL="1258888" lvl="2" indent="-177800">
              <a:spcBef>
                <a:spcPts val="600"/>
              </a:spcBef>
              <a:buSzPct val="75000"/>
              <a:buBlip>
                <a:blip r:embed="rId4"/>
              </a:buBlip>
            </a:pPr>
            <a:r>
              <a:rPr lang="en-US" sz="1800" b="1" kern="0" dirty="0" smtClean="0">
                <a:solidFill>
                  <a:schemeClr val="tx2">
                    <a:lumMod val="60000"/>
                    <a:lumOff val="40000"/>
                  </a:schemeClr>
                </a:solidFill>
                <a:latin typeface="+mn-lt"/>
                <a:cs typeface="Cambria"/>
              </a:rPr>
              <a:t>Significant cost savings </a:t>
            </a:r>
            <a:r>
              <a:rPr lang="en-US" sz="1800" kern="0" dirty="0" smtClean="0">
                <a:solidFill>
                  <a:schemeClr val="tx2">
                    <a:lumMod val="60000"/>
                    <a:lumOff val="40000"/>
                  </a:schemeClr>
                </a:solidFill>
                <a:latin typeface="+mn-lt"/>
                <a:cs typeface="Cambria"/>
              </a:rPr>
              <a:t>through the pooling of technical resources</a:t>
            </a:r>
            <a:endParaRPr lang="fr-FR" sz="1800" kern="0" dirty="0" smtClean="0">
              <a:solidFill>
                <a:schemeClr val="tx2">
                  <a:lumMod val="60000"/>
                  <a:lumOff val="40000"/>
                </a:schemeClr>
              </a:solidFill>
              <a:latin typeface="+mn-lt"/>
              <a:cs typeface="Cambria"/>
            </a:endParaRPr>
          </a:p>
          <a:p>
            <a:pPr marL="1081088" indent="177800">
              <a:spcBef>
                <a:spcPts val="600"/>
              </a:spcBef>
              <a:buSzPct val="75000"/>
              <a:buBlip>
                <a:blip r:embed="rId4"/>
              </a:buBlip>
            </a:pPr>
            <a:r>
              <a:rPr lang="en-GB" sz="1800" b="1" kern="0" dirty="0" smtClean="0">
                <a:solidFill>
                  <a:schemeClr val="tx2">
                    <a:lumMod val="60000"/>
                    <a:lumOff val="40000"/>
                  </a:schemeClr>
                </a:solidFill>
                <a:latin typeface="+mn-lt"/>
                <a:cs typeface="Cambria"/>
              </a:rPr>
              <a:t>Less energy consumption</a:t>
            </a:r>
          </a:p>
        </p:txBody>
      </p:sp>
      <p:sp>
        <p:nvSpPr>
          <p:cNvPr id="45" name="Rectangle 44"/>
          <p:cNvSpPr/>
          <p:nvPr/>
        </p:nvSpPr>
        <p:spPr>
          <a:xfrm>
            <a:off x="357158" y="3214686"/>
            <a:ext cx="8280920" cy="2406813"/>
          </a:xfrm>
          <a:prstGeom prst="rect">
            <a:avLst/>
          </a:prstGeom>
        </p:spPr>
        <p:txBody>
          <a:bodyPr wrap="square">
            <a:spAutoFit/>
          </a:bodyPr>
          <a:lstStyle/>
          <a:p>
            <a:pPr marL="449263" indent="-263525">
              <a:spcBef>
                <a:spcPts val="600"/>
              </a:spcBef>
              <a:buClr>
                <a:srgbClr val="C00000"/>
              </a:buClr>
              <a:buSzPct val="75000"/>
              <a:buFont typeface="Wingdings"/>
              <a:buChar char="è"/>
            </a:pPr>
            <a:r>
              <a:rPr lang="en-US" sz="1800" b="1" i="1" kern="0" dirty="0" smtClean="0">
                <a:solidFill>
                  <a:schemeClr val="tx2">
                    <a:lumMod val="60000"/>
                    <a:lumOff val="40000"/>
                  </a:schemeClr>
                </a:solidFill>
                <a:latin typeface="+mn-lt"/>
                <a:cs typeface="Cambria"/>
              </a:rPr>
              <a:t>Discharge of ICT Budget with around </a:t>
            </a:r>
            <a:r>
              <a:rPr lang="en-US" sz="1800" b="1" i="1" kern="0" dirty="0" smtClean="0">
                <a:solidFill>
                  <a:srgbClr val="C00000"/>
                </a:solidFill>
                <a:latin typeface="+mn-lt"/>
                <a:cs typeface="Cambria"/>
              </a:rPr>
              <a:t>30% </a:t>
            </a:r>
            <a:r>
              <a:rPr lang="en-US" sz="1800" b="1" i="1" kern="0" dirty="0" smtClean="0">
                <a:solidFill>
                  <a:schemeClr val="tx2"/>
                </a:solidFill>
                <a:latin typeface="+mn-lt"/>
                <a:cs typeface="Cambria"/>
              </a:rPr>
              <a:t>[Microsoft, 2012]</a:t>
            </a:r>
            <a:endParaRPr lang="en-US" sz="1800" b="1" i="1" kern="0" dirty="0" smtClean="0">
              <a:solidFill>
                <a:schemeClr val="tx2"/>
              </a:solidFill>
              <a:latin typeface="+mn-lt"/>
              <a:cs typeface="Cambria"/>
              <a:sym typeface="Wingdings" pitchFamily="2" charset="2"/>
            </a:endParaRPr>
          </a:p>
          <a:p>
            <a:pPr marL="449263" lvl="0" indent="-263525">
              <a:spcBef>
                <a:spcPts val="600"/>
              </a:spcBef>
              <a:buClr>
                <a:srgbClr val="C00000"/>
              </a:buClr>
              <a:buSzPct val="75000"/>
              <a:buFont typeface="Wingdings"/>
              <a:buChar char="è"/>
            </a:pPr>
            <a:r>
              <a:rPr lang="en-US" sz="1800" b="1" i="1" kern="0" dirty="0" smtClean="0">
                <a:solidFill>
                  <a:schemeClr val="tx2">
                    <a:lumMod val="60000"/>
                    <a:lumOff val="40000"/>
                  </a:schemeClr>
                </a:solidFill>
                <a:latin typeface="+mn-lt"/>
                <a:cs typeface="Cambria"/>
                <a:sym typeface="Wingdings" pitchFamily="2" charset="2"/>
              </a:rPr>
              <a:t>More financial resources for value added processes + innovation</a:t>
            </a:r>
            <a:endParaRPr lang="en-US" sz="1800" b="1" i="1" kern="0" dirty="0" smtClean="0">
              <a:solidFill>
                <a:schemeClr val="tx2">
                  <a:lumMod val="60000"/>
                  <a:lumOff val="40000"/>
                </a:schemeClr>
              </a:solidFill>
              <a:latin typeface="+mn-lt"/>
              <a:cs typeface="Cambria"/>
            </a:endParaRPr>
          </a:p>
          <a:p>
            <a:pPr marL="449263" lvl="0" indent="-263525">
              <a:spcBef>
                <a:spcPts val="600"/>
              </a:spcBef>
              <a:buClr>
                <a:srgbClr val="C00000"/>
              </a:buClr>
              <a:buSzPct val="75000"/>
              <a:buFont typeface="Wingdings"/>
              <a:buChar char="è"/>
            </a:pPr>
            <a:r>
              <a:rPr lang="en-US" sz="1800" b="1" i="1" kern="0" dirty="0" smtClean="0">
                <a:solidFill>
                  <a:schemeClr val="tx2">
                    <a:lumMod val="60000"/>
                    <a:lumOff val="40000"/>
                  </a:schemeClr>
                </a:solidFill>
                <a:latin typeface="+mn-lt"/>
                <a:cs typeface="Cambria"/>
              </a:rPr>
              <a:t>Less investments </a:t>
            </a:r>
            <a:r>
              <a:rPr lang="fr-FR" sz="1800" b="1" i="1" kern="0" dirty="0" smtClean="0">
                <a:solidFill>
                  <a:schemeClr val="tx2">
                    <a:lumMod val="60000"/>
                    <a:lumOff val="40000"/>
                  </a:schemeClr>
                </a:solidFill>
                <a:latin typeface="+mn-lt"/>
                <a:cs typeface="Cambria"/>
              </a:rPr>
              <a:t>for new entrants (SME)</a:t>
            </a:r>
          </a:p>
          <a:p>
            <a:pPr marL="449263" indent="96838">
              <a:spcBef>
                <a:spcPct val="20000"/>
              </a:spcBef>
              <a:buClr>
                <a:srgbClr val="C00000"/>
              </a:buClr>
              <a:buSzPct val="75000"/>
            </a:pPr>
            <a:endParaRPr lang="fr-FR" sz="1800" dirty="0" smtClean="0">
              <a:latin typeface="Cambria"/>
              <a:cs typeface="Cambria"/>
            </a:endParaRPr>
          </a:p>
          <a:p>
            <a:pPr marL="449263" indent="-263525">
              <a:spcBef>
                <a:spcPct val="20000"/>
              </a:spcBef>
              <a:buClr>
                <a:srgbClr val="C00000"/>
              </a:buClr>
              <a:buSzPct val="75000"/>
            </a:pPr>
            <a:endParaRPr lang="fr-FR" sz="1800" b="1" dirty="0" smtClean="0">
              <a:solidFill>
                <a:srgbClr val="C00000"/>
              </a:solidFill>
              <a:latin typeface="Cambria"/>
              <a:cs typeface="Cambria"/>
            </a:endParaRPr>
          </a:p>
          <a:p>
            <a:pPr marL="449263" lvl="0" indent="-263525">
              <a:spcBef>
                <a:spcPct val="20000"/>
              </a:spcBef>
              <a:buClr>
                <a:srgbClr val="C00000"/>
              </a:buClr>
              <a:buSzPct val="75000"/>
              <a:buFont typeface="Wingdings"/>
              <a:buChar char="è"/>
            </a:pPr>
            <a:endParaRPr lang="fr-FR" sz="1800" b="1" i="1" kern="0" dirty="0" smtClean="0">
              <a:solidFill>
                <a:srgbClr val="000099"/>
              </a:solidFill>
              <a:latin typeface="Cambria"/>
              <a:cs typeface="Cambria"/>
            </a:endParaRPr>
          </a:p>
          <a:p>
            <a:pPr marL="449263" lvl="0" indent="-263525">
              <a:spcBef>
                <a:spcPct val="20000"/>
              </a:spcBef>
              <a:buClr>
                <a:srgbClr val="C00000"/>
              </a:buClr>
              <a:buSzPct val="75000"/>
            </a:pPr>
            <a:endParaRPr lang="fr-FR" sz="1800" b="1" i="1" kern="0" dirty="0" smtClean="0">
              <a:solidFill>
                <a:srgbClr val="000099"/>
              </a:solidFill>
              <a:latin typeface="Cambria"/>
              <a:cs typeface="Cambria"/>
            </a:endParaRPr>
          </a:p>
        </p:txBody>
      </p:sp>
      <p:sp>
        <p:nvSpPr>
          <p:cNvPr id="47" name="Rectangle 46"/>
          <p:cNvSpPr/>
          <p:nvPr/>
        </p:nvSpPr>
        <p:spPr>
          <a:xfrm>
            <a:off x="358868" y="4643446"/>
            <a:ext cx="8285098" cy="400110"/>
          </a:xfrm>
          <a:prstGeom prst="rect">
            <a:avLst/>
          </a:prstGeom>
        </p:spPr>
        <p:txBody>
          <a:bodyPr wrap="square">
            <a:spAutoFit/>
          </a:bodyPr>
          <a:lstStyle/>
          <a:p>
            <a:pPr marL="173038" indent="12700" algn="ctr">
              <a:spcBef>
                <a:spcPct val="20000"/>
              </a:spcBef>
              <a:buClr>
                <a:srgbClr val="C00000"/>
              </a:buClr>
              <a:buSzPct val="75000"/>
            </a:pPr>
            <a:r>
              <a:rPr lang="fr-FR" sz="2000" b="1" dirty="0" smtClean="0">
                <a:solidFill>
                  <a:srgbClr val="A80000"/>
                </a:solidFill>
                <a:latin typeface="+mn-lt"/>
                <a:cs typeface="Cambria"/>
              </a:rPr>
              <a:t>Contribution to national </a:t>
            </a:r>
            <a:r>
              <a:rPr lang="en-GB" sz="2000" b="1" dirty="0" smtClean="0">
                <a:solidFill>
                  <a:srgbClr val="A80000"/>
                </a:solidFill>
                <a:latin typeface="+mn-lt"/>
                <a:cs typeface="Cambria"/>
              </a:rPr>
              <a:t>economic growth</a:t>
            </a:r>
          </a:p>
        </p:txBody>
      </p:sp>
      <p:sp>
        <p:nvSpPr>
          <p:cNvPr id="48" name="Flèche vers le bas 47"/>
          <p:cNvSpPr/>
          <p:nvPr/>
        </p:nvSpPr>
        <p:spPr bwMode="auto">
          <a:xfrm>
            <a:off x="4283968" y="4282836"/>
            <a:ext cx="502346" cy="432048"/>
          </a:xfrm>
          <a:prstGeom prst="down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3200" b="0" i="0" u="none" strike="noStrike" cap="none" normalizeH="0" baseline="0" smtClean="0">
              <a:ln>
                <a:noFill/>
              </a:ln>
              <a:solidFill>
                <a:schemeClr val="tx1"/>
              </a:solidFill>
              <a:effectLst/>
              <a:latin typeface="Verdana" pitchFamily="34" charset="0"/>
            </a:endParaRPr>
          </a:p>
        </p:txBody>
      </p:sp>
      <p:sp>
        <p:nvSpPr>
          <p:cNvPr id="17" name="ZoneTexte 16"/>
          <p:cNvSpPr txBox="1"/>
          <p:nvPr/>
        </p:nvSpPr>
        <p:spPr>
          <a:xfrm>
            <a:off x="1214414" y="5013176"/>
            <a:ext cx="6842470" cy="866376"/>
          </a:xfrm>
          <a:prstGeom prst="rect">
            <a:avLst/>
          </a:prstGeom>
          <a:solidFill>
            <a:srgbClr val="041F70">
              <a:alpha val="66000"/>
            </a:srgb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1439863" lvl="0">
              <a:defRPr sz="2000">
                <a:solidFill>
                  <a:schemeClr val="bg1"/>
                </a:solidFill>
                <a:latin typeface="Cambria"/>
                <a:cs typeface="Cambria"/>
              </a:defRPr>
            </a:lvl1pPr>
          </a:lstStyle>
          <a:p>
            <a:pPr marL="711200" algn="ctr"/>
            <a:r>
              <a:rPr lang="fr-FR" sz="1600" dirty="0" smtClean="0">
                <a:latin typeface="+mn-lt"/>
              </a:rPr>
              <a:t>Revenues </a:t>
            </a:r>
            <a:r>
              <a:rPr lang="en-GB" sz="1600" dirty="0" smtClean="0">
                <a:latin typeface="+mn-lt"/>
              </a:rPr>
              <a:t>resulting from innovations in Cloud Computing can reach </a:t>
            </a:r>
          </a:p>
          <a:p>
            <a:pPr marL="711200" algn="ctr"/>
            <a:r>
              <a:rPr lang="en-GB" sz="1600" dirty="0" smtClean="0">
                <a:latin typeface="+mn-lt"/>
              </a:rPr>
              <a:t>1.1 B$ per year </a:t>
            </a:r>
            <a:r>
              <a:rPr lang="fr-FR" sz="1600" dirty="0" smtClean="0">
                <a:latin typeface="+mn-lt"/>
              </a:rPr>
              <a:t>by 2015 </a:t>
            </a:r>
            <a:r>
              <a:rPr lang="fr-FR" sz="1600" i="1" dirty="0" smtClean="0">
                <a:solidFill>
                  <a:srgbClr val="FFC000"/>
                </a:solidFill>
                <a:latin typeface="+mn-lt"/>
                <a:ea typeface="Verdana" pitchFamily="34" charset="0"/>
              </a:rPr>
              <a:t>[IDC, 2012]</a:t>
            </a:r>
            <a:endParaRPr lang="fr-FR" sz="1600" i="1" dirty="0">
              <a:solidFill>
                <a:srgbClr val="FFC000"/>
              </a:solidFill>
              <a:latin typeface="+mn-lt"/>
              <a:ea typeface="Verdana" pitchFamily="34" charset="0"/>
            </a:endParaRPr>
          </a:p>
        </p:txBody>
      </p:sp>
      <p:sp>
        <p:nvSpPr>
          <p:cNvPr id="18" name="ZoneTexte 17"/>
          <p:cNvSpPr txBox="1"/>
          <p:nvPr/>
        </p:nvSpPr>
        <p:spPr>
          <a:xfrm>
            <a:off x="1171494" y="4881510"/>
            <a:ext cx="400110" cy="1214446"/>
          </a:xfrm>
          <a:prstGeom prst="rect">
            <a:avLst/>
          </a:prstGeom>
          <a:noFill/>
        </p:spPr>
        <p:txBody>
          <a:bodyPr vert="vert270" wrap="square" rtlCol="0">
            <a:spAutoFit/>
          </a:bodyPr>
          <a:lstStyle/>
          <a:p>
            <a:pPr algn="ctr"/>
            <a:r>
              <a:rPr lang="fr-FR" sz="1400" b="1" dirty="0" smtClean="0">
                <a:solidFill>
                  <a:srgbClr val="FFC021"/>
                </a:solidFill>
                <a:latin typeface="+mn-lt"/>
                <a:ea typeface="Verdana" pitchFamily="34" charset="0"/>
                <a:cs typeface="Cambria"/>
              </a:rPr>
              <a:t>Estimation</a:t>
            </a:r>
            <a:endParaRPr lang="fr-FR" sz="1400" b="1" dirty="0">
              <a:solidFill>
                <a:srgbClr val="FFC021"/>
              </a:solidFill>
              <a:latin typeface="+mn-lt"/>
              <a:ea typeface="Verdana" pitchFamily="34" charset="0"/>
              <a:cs typeface="Cambria"/>
            </a:endParaRPr>
          </a:p>
        </p:txBody>
      </p:sp>
      <p:pic>
        <p:nvPicPr>
          <p:cNvPr id="16" name="Picture 2"/>
          <p:cNvPicPr>
            <a:picLocks noChangeAspect="1" noChangeArrowheads="1"/>
          </p:cNvPicPr>
          <p:nvPr/>
        </p:nvPicPr>
        <p:blipFill>
          <a:blip r:embed="rId5"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val="42305797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79C601628F274DB024714CA5F9B57C" ma:contentTypeVersion="1" ma:contentTypeDescription="Create a new document." ma:contentTypeScope="" ma:versionID="7523a6281febf06c3664e99369f1607c">
  <xsd:schema xmlns:xsd="http://www.w3.org/2001/XMLSchema" xmlns:xs="http://www.w3.org/2001/XMLSchema" xmlns:p="http://schemas.microsoft.com/office/2006/metadata/properties" xmlns:ns1="http://schemas.microsoft.com/sharepoint/v3" targetNamespace="http://schemas.microsoft.com/office/2006/metadata/properties" ma:root="true" ma:fieldsID="11556d0edaacd44299612f6ec025f07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8900993-C324-4498-8FE9-0D7767162587}"/>
</file>

<file path=customXml/itemProps2.xml><?xml version="1.0" encoding="utf-8"?>
<ds:datastoreItem xmlns:ds="http://schemas.openxmlformats.org/officeDocument/2006/customXml" ds:itemID="{33A2B6E1-03E3-4D0A-B7E1-FA35E026E822}"/>
</file>

<file path=customXml/itemProps3.xml><?xml version="1.0" encoding="utf-8"?>
<ds:datastoreItem xmlns:ds="http://schemas.openxmlformats.org/officeDocument/2006/customXml" ds:itemID="{D0349C85-3A0E-4597-879D-6031B8E2ACD7}"/>
</file>

<file path=docProps/app.xml><?xml version="1.0" encoding="utf-8"?>
<Properties xmlns="http://schemas.openxmlformats.org/officeDocument/2006/extended-properties" xmlns:vt="http://schemas.openxmlformats.org/officeDocument/2006/docPropsVTypes">
  <Template>ITU-e</Template>
  <TotalTime>23934</TotalTime>
  <Words>3042</Words>
  <Application>Microsoft Office PowerPoint</Application>
  <PresentationFormat>Affichage à l'écran (4:3)</PresentationFormat>
  <Paragraphs>509</Paragraphs>
  <Slides>47</Slides>
  <Notes>31</Notes>
  <HiddenSlides>0</HiddenSlides>
  <MMClips>0</MMClips>
  <ScaleCrop>false</ScaleCrop>
  <HeadingPairs>
    <vt:vector size="4" baseType="variant">
      <vt:variant>
        <vt:lpstr>Thème</vt:lpstr>
      </vt:variant>
      <vt:variant>
        <vt:i4>1</vt:i4>
      </vt:variant>
      <vt:variant>
        <vt:lpstr>Titres des diapositives</vt:lpstr>
      </vt:variant>
      <vt:variant>
        <vt:i4>47</vt:i4>
      </vt:variant>
    </vt:vector>
  </HeadingPairs>
  <TitlesOfParts>
    <vt:vector size="48" baseType="lpstr">
      <vt:lpstr>Office Theme</vt:lpstr>
      <vt:lpstr>3rd SG13 Regional Workshop for Africa on “ITU-T Standardization Challenges for Developing Countries Working for a Connected Africa”  (Livingstone, Zambia, 23-24 February 2015)</vt:lpstr>
      <vt:lpstr>Présentation PowerPoint</vt:lpstr>
      <vt:lpstr>Présentation PowerPoint</vt:lpstr>
      <vt:lpstr>What is Cloud Computing ?</vt:lpstr>
      <vt:lpstr>What is Cloud Computing ?  Main Characteristics</vt:lpstr>
      <vt:lpstr>What is Cloud Computing ?  Service Models</vt:lpstr>
      <vt:lpstr>CC Opportunities For African Countries</vt:lpstr>
      <vt:lpstr>CC Opportunities For African Countries</vt:lpstr>
      <vt:lpstr>CC Opportunities For African Countries</vt:lpstr>
      <vt:lpstr>CC Opportunities For African Countries</vt:lpstr>
      <vt:lpstr>CC Opportunities For African Countries</vt:lpstr>
      <vt:lpstr>CC Opportunities For African Countries</vt:lpstr>
      <vt:lpstr>CC Opportunities For African Countries</vt:lpstr>
      <vt:lpstr>CC In Africa Some Key Figures</vt:lpstr>
      <vt:lpstr>CC In Africa Main Challenges</vt:lpstr>
      <vt:lpstr>Présentation PowerPoint</vt:lpstr>
      <vt:lpstr>Présentation PowerPoint</vt:lpstr>
      <vt:lpstr>Imagine a World  without standards?</vt:lpstr>
      <vt:lpstr>Standards Advantages for Governments</vt:lpstr>
      <vt:lpstr>Standards Advantages for Business</vt:lpstr>
      <vt:lpstr>Standards Advantages for Consumers</vt:lpstr>
      <vt:lpstr>Standards Advantages for Innovation</vt:lpstr>
      <vt:lpstr>CC Standardization Main Challenges</vt:lpstr>
      <vt:lpstr>Active Organizations  in cloud standards</vt:lpstr>
      <vt:lpstr>ITU-T Work on CC  Study Group 13</vt:lpstr>
      <vt:lpstr>ITU-T Work on CC   Joint Coordination Activity  for Cloud Computing (JCA-Cloud)</vt:lpstr>
      <vt:lpstr>ITU-T Work on CC  Focus Group on Aviation Applications of Cloud  Computing for Flight Data Monitoring (FG AC)</vt:lpstr>
      <vt:lpstr>ITU-T Work on CC   Examples of Past Workshops</vt:lpstr>
      <vt:lpstr>Présentation PowerPoint</vt:lpstr>
      <vt:lpstr>Présentation PowerPoint</vt:lpstr>
      <vt:lpstr>TT Sectors</vt:lpstr>
      <vt:lpstr>TT Strategy for Cloud Solutions</vt:lpstr>
      <vt:lpstr>Existing TT Cloud Computing Offers</vt:lpstr>
      <vt:lpstr>Future TT  Cloud Computing services</vt:lpstr>
      <vt:lpstr>Future TT  Cloud Computing services</vt:lpstr>
      <vt:lpstr>TT DATA Centers</vt:lpstr>
      <vt:lpstr>TT DATA Centers</vt:lpstr>
      <vt:lpstr>New TT DATA Centers Carthage Data Center</vt:lpstr>
      <vt:lpstr>New TT DATA Centers Carthage Data Center</vt:lpstr>
      <vt:lpstr>TT Preparations for the Cloud</vt:lpstr>
      <vt:lpstr>Présentation PowerPoint</vt:lpstr>
      <vt:lpstr>Présentation PowerPoint</vt:lpstr>
      <vt:lpstr>Conclusion</vt:lpstr>
      <vt:lpstr>Conclusion</vt:lpstr>
      <vt:lpstr>Recommendations</vt:lpstr>
      <vt:lpstr>Recommendations</vt:lpstr>
      <vt:lpstr>3rd SG13 Regional Workshop for Africa on “ITU-T Standardization Challenges for Developing Countries Working for a Connected Africa”  (Livingstone, Zambia, 23-24 February 2015)</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Telecommunication  Union</dc:title>
  <dc:creator>P.Rosa</dc:creator>
  <cp:lastModifiedBy>rc60043</cp:lastModifiedBy>
  <cp:revision>681</cp:revision>
  <cp:lastPrinted>2001-11-25T13:41:09Z</cp:lastPrinted>
  <dcterms:created xsi:type="dcterms:W3CDTF">2007-02-20T15:47:31Z</dcterms:created>
  <dcterms:modified xsi:type="dcterms:W3CDTF">2015-02-17T20:25:54Z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0x010100DA79C601628F274DB024714CA5F9B57C</vt:lpwstr>
  </property>
</Properties>
</file>