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3.xml" ContentType="application/vnd.openxmlformats-officedocument.drawingml.chart+xml"/>
  <Override PartName="/ppt/notesMasters/notesMaster1.xml" ContentType="application/vnd.openxmlformats-officedocument.presentationml.notesMaster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1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-1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Responses%20to%20questionnaire%20copy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Responses%20to%20questionnaire%20copy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Classeur1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657162227501432"/>
          <c:y val="4.9671717171717179E-2"/>
          <c:w val="0.66210727813180303"/>
          <c:h val="0.89424242424242462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CatName val="1"/>
            <c:showPercent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Regulators!$D$62:$E$62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Regulators!$D$63:$E$63</c:f>
              <c:numCache>
                <c:formatCode>0</c:formatCode>
                <c:ptCount val="2"/>
                <c:pt idx="0">
                  <c:v>16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Regulators!$A$62</c:f>
              <c:strCache>
                <c:ptCount val="1"/>
                <c:pt idx="0">
                  <c:v>Awarenes of SG 13 work on Future Networks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CatName val="1"/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Regulators!$D$62:$E$62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Regulators!$B$62:$C$62</c:f>
              <c:numCache>
                <c:formatCode>General</c:formatCode>
                <c:ptCount val="2"/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spPr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549722904338262"/>
          <c:y val="0"/>
          <c:w val="0.716097235561028"/>
          <c:h val="0.96080246913580269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CatName val="1"/>
            <c:showPercent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Regulators!$C$137:$D$137</c:f>
              <c:strCache>
                <c:ptCount val="2"/>
                <c:pt idx="0">
                  <c:v>Yes </c:v>
                </c:pt>
                <c:pt idx="1">
                  <c:v>No </c:v>
                </c:pt>
              </c:strCache>
            </c:strRef>
          </c:cat>
          <c:val>
            <c:numRef>
              <c:f>Regulators!$C$138:$D$138</c:f>
              <c:numCache>
                <c:formatCode>0</c:formatCode>
                <c:ptCount val="2"/>
                <c:pt idx="0">
                  <c:v>20</c:v>
                </c:pt>
                <c:pt idx="1">
                  <c:v>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spPr>
    <a:ln>
      <a:noFill/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159037646134474E-2"/>
          <c:y val="2.8846085650027546E-2"/>
          <c:w val="0.57245356886438448"/>
          <c:h val="0.94645314818443949"/>
        </c:manualLayout>
      </c:layout>
      <c:pieChart>
        <c:varyColors val="1"/>
        <c:ser>
          <c:idx val="0"/>
          <c:order val="0"/>
          <c:tx>
            <c:strRef>
              <c:f>Feuil1!$A$2</c:f>
              <c:strCache>
                <c:ptCount val="1"/>
                <c:pt idx="0">
                  <c:v>Current Mobile Networks Deployments in 53 countries of Africa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Percent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Feuil1!$B$1:$E$1</c:f>
              <c:strCache>
                <c:ptCount val="4"/>
                <c:pt idx="0">
                  <c:v>Countries with 2G</c:v>
                </c:pt>
                <c:pt idx="1">
                  <c:v>Countries  with 3G</c:v>
                </c:pt>
                <c:pt idx="2">
                  <c:v>Countries with 4G LTE</c:v>
                </c:pt>
                <c:pt idx="3">
                  <c:v>Countries with 2G,3G,4G LTE</c:v>
                </c:pt>
              </c:strCache>
            </c:strRef>
          </c:cat>
          <c:val>
            <c:numRef>
              <c:f>Feuil1!$B$2:$E$2</c:f>
              <c:numCache>
                <c:formatCode>General</c:formatCode>
                <c:ptCount val="4"/>
                <c:pt idx="0">
                  <c:v>53</c:v>
                </c:pt>
                <c:pt idx="1">
                  <c:v>34</c:v>
                </c:pt>
                <c:pt idx="2">
                  <c:v>15</c:v>
                </c:pt>
                <c:pt idx="3">
                  <c:v>15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333869082846856"/>
          <c:y val="0.27284072024747003"/>
          <c:w val="0.34080734187402895"/>
          <c:h val="0.39256923076923206"/>
        </c:manualLayout>
      </c:layout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</c:chart>
  <c:spPr>
    <a:ln>
      <a:noFill/>
    </a:ln>
  </c:sp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00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00B4CA-755F-4D6E-AC5B-3B38E2D31C6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SG13 Regional Workshop for Africa on “ITU-T Standardization Challenges for Developing Countries Working for a Connected Africa” </a:t>
            </a:r>
            <a:br>
              <a:rPr lang="en-US" sz="2800" dirty="0" smtClean="0"/>
            </a:br>
            <a:r>
              <a:rPr lang="en-US" sz="2400" dirty="0" smtClean="0"/>
              <a:t>(Livingstone, Zambia, 23-24 February 2015)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2800" dirty="0" smtClean="0"/>
              <a:t>AN OVERVIEW PRESENTATION OF Q.SUP66</a:t>
            </a:r>
            <a:r>
              <a:rPr lang="en-US" sz="2800" dirty="0" smtClean="0"/>
              <a:t> </a:t>
            </a:r>
            <a:endParaRPr lang="en-US" sz="12800" b="1" dirty="0" smtClean="0"/>
          </a:p>
          <a:p>
            <a:pPr marL="0" indent="0" algn="ctr">
              <a:buNone/>
            </a:pPr>
            <a:endParaRPr lang="en-US" sz="16000" b="1" dirty="0"/>
          </a:p>
          <a:p>
            <a:pPr algn="ctr">
              <a:buNone/>
            </a:pPr>
            <a:r>
              <a:rPr lang="en-GB" altLang="en-US" sz="12800" b="1" dirty="0" smtClean="0"/>
              <a:t>BUGABA SIMON</a:t>
            </a:r>
          </a:p>
          <a:p>
            <a:pPr algn="ctr">
              <a:buNone/>
            </a:pPr>
            <a:r>
              <a:rPr lang="en-GB" altLang="en-US" sz="12800" b="1" dirty="0" smtClean="0"/>
              <a:t>Head/Regional Operations-UCC</a:t>
            </a:r>
          </a:p>
          <a:p>
            <a:pPr algn="ctr">
              <a:buNone/>
            </a:pPr>
            <a:r>
              <a:rPr lang="en-GB" altLang="en-US" sz="12800" b="1" dirty="0" smtClean="0"/>
              <a:t>stripleb@ucc.co.ug</a:t>
            </a:r>
            <a:endParaRPr lang="en-US" sz="128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FINDINGS</a:t>
            </a:r>
            <a:r>
              <a:rPr lang="en-GB" dirty="0" smtClean="0"/>
              <a:t>: Awareness of the work of SG 13 on future networks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576367" y="6453188"/>
            <a:ext cx="4669559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Livingstone, Zambia, 23-24 February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C4E29660-16E2-418E-AB57-8B0815B1C027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FINDINGS :</a:t>
            </a:r>
            <a:r>
              <a:rPr lang="en-GB" dirty="0" smtClean="0"/>
              <a:t>Awareness of the work of SG 13 on IMT and IMS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576368" y="6453188"/>
            <a:ext cx="4780396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Livingstone, Zambia, 23-24 February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C4E29660-16E2-418E-AB57-8B0815B1C027}" type="slidenum">
              <a:rPr lang="en-US" altLang="en-US" smtClean="0"/>
              <a:pPr/>
              <a:t>11</a:t>
            </a:fld>
            <a:endParaRPr lang="en-US" alt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9144000" cy="1143000"/>
          </a:xfrm>
        </p:spPr>
        <p:txBody>
          <a:bodyPr/>
          <a:lstStyle/>
          <a:p>
            <a:r>
              <a:rPr lang="en-GB" sz="2400" dirty="0" smtClean="0">
                <a:solidFill>
                  <a:srgbClr val="FF0000"/>
                </a:solidFill>
              </a:rPr>
              <a:t>FINDINGS :</a:t>
            </a:r>
            <a:r>
              <a:rPr lang="en-GB" sz="2400" dirty="0" smtClean="0"/>
              <a:t>Deployment of mobile networks in 53 African countries (2014)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964295" y="6453188"/>
            <a:ext cx="4787468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Livingstone, Zambia, 23-24 February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C4E29660-16E2-418E-AB57-8B0815B1C027}" type="slidenum">
              <a:rPr lang="en-US" altLang="en-US" smtClean="0"/>
              <a:pPr/>
              <a:t>12</a:t>
            </a:fld>
            <a:endParaRPr lang="en-US" altLang="en-US"/>
          </a:p>
        </p:txBody>
      </p:sp>
      <p:graphicFrame>
        <p:nvGraphicFramePr>
          <p:cNvPr id="6" name="Graphique 6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885828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FINDINGS :</a:t>
            </a:r>
            <a:r>
              <a:rPr lang="en-GB" dirty="0" smtClean="0"/>
              <a:t>3G and 4G LTE mobile networks with IMT capabilities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904424" y="6545263"/>
            <a:ext cx="5847339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Livingstone, Zambia, 23-24 February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C4E29660-16E2-418E-AB57-8B0815B1C027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14349" y="1357298"/>
            <a:ext cx="5857916" cy="464346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FINDINGS :</a:t>
            </a:r>
            <a:r>
              <a:rPr lang="en-GB" dirty="0" smtClean="0"/>
              <a:t>Challenges to implementing IMT and IMS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Livingstone, Zambia, 23-24 February 2015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C4E29660-16E2-418E-AB57-8B0815B1C027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000100" y="1428736"/>
            <a:ext cx="7000923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570972"/>
            <a:ext cx="8770648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General recommendations on implementing IMT and IMS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98072"/>
            <a:ext cx="8229600" cy="4388447"/>
          </a:xfrm>
        </p:spPr>
        <p:txBody>
          <a:bodyPr/>
          <a:lstStyle/>
          <a:p>
            <a:r>
              <a:rPr lang="en-GB" dirty="0" smtClean="0"/>
              <a:t>IMT &amp; IMS are stable therefore recommendable</a:t>
            </a:r>
          </a:p>
          <a:p>
            <a:r>
              <a:rPr lang="en-GB" dirty="0" smtClean="0"/>
              <a:t>IMT and IMS both make implementation sense.</a:t>
            </a:r>
          </a:p>
          <a:p>
            <a:r>
              <a:rPr lang="en-GB" dirty="0" smtClean="0"/>
              <a:t>IMT networks are more cost effective </a:t>
            </a:r>
          </a:p>
          <a:p>
            <a:r>
              <a:rPr lang="en-GB" dirty="0" smtClean="0"/>
              <a:t>Offer better </a:t>
            </a:r>
            <a:r>
              <a:rPr lang="en-GB" dirty="0" err="1" smtClean="0"/>
              <a:t>QoS</a:t>
            </a:r>
            <a:r>
              <a:rPr lang="en-GB" dirty="0" smtClean="0"/>
              <a:t> and </a:t>
            </a:r>
            <a:r>
              <a:rPr lang="en-GB" dirty="0" err="1" smtClean="0"/>
              <a:t>QoE</a:t>
            </a:r>
            <a:r>
              <a:rPr lang="en-GB" dirty="0" smtClean="0"/>
              <a:t> </a:t>
            </a:r>
          </a:p>
          <a:p>
            <a:r>
              <a:rPr lang="en-GB" dirty="0" smtClean="0"/>
              <a:t>New services and choice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534805" y="6453188"/>
            <a:ext cx="4946650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Livingstone, Zambia, 23-24 February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C4E29660-16E2-418E-AB57-8B0815B1C027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786773"/>
          </a:xfrm>
        </p:spPr>
        <p:txBody>
          <a:bodyPr/>
          <a:lstStyle/>
          <a:p>
            <a:r>
              <a:rPr lang="en-US" altLang="en-US" dirty="0" smtClean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3972"/>
            <a:ext cx="8229600" cy="457254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IMT &amp; IMS to thrive, developing countries need to;</a:t>
            </a:r>
          </a:p>
          <a:p>
            <a:r>
              <a:rPr lang="en-US" sz="2800" dirty="0" smtClean="0"/>
              <a:t>Develop &amp; Adopt new products, standards &amp; Application</a:t>
            </a:r>
          </a:p>
          <a:p>
            <a:r>
              <a:rPr lang="en-US" sz="2800" dirty="0" err="1" smtClean="0"/>
              <a:t>Govt</a:t>
            </a:r>
            <a:r>
              <a:rPr lang="en-US" sz="2800" dirty="0" smtClean="0"/>
              <a:t>, Regulators, operators and consumers to cooperate</a:t>
            </a:r>
          </a:p>
          <a:p>
            <a:r>
              <a:rPr lang="en-US" sz="2800" dirty="0" smtClean="0"/>
              <a:t>Manpower issues &amp; capacity to be addressed </a:t>
            </a:r>
          </a:p>
          <a:p>
            <a:r>
              <a:rPr lang="en-US" sz="2800" dirty="0" smtClean="0"/>
              <a:t>Increase participation of developing countries in standardization work of ITU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31786" y="6453188"/>
            <a:ext cx="4932796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Livingstone, Zambia, 23-24 February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C4E29660-16E2-418E-AB57-8B0815B1C027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After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IMT &amp; IMS are for yesterday, how are developing countries prepared to adopt and adapt to new standards products, applications for the benefit of all?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282949" y="6453188"/>
            <a:ext cx="4669559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Livingstone, Zambia, 23-24 February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C4E29660-16E2-418E-AB57-8B0815B1C027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      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THANK YOU FOR YOUR ATTENTION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770332" y="6545263"/>
            <a:ext cx="4738832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Livingstone, Zambia, 23-24 February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C4E29660-16E2-418E-AB57-8B0815B1C027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2195513" y="6453188"/>
            <a:ext cx="4032250" cy="31273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 sz="1400" dirty="0"/>
              <a:t>Livingstone, Zambia, 23-24 February 2015</a:t>
            </a:r>
          </a:p>
          <a:p>
            <a:endParaRPr lang="en-US" altLang="en-US" sz="1400" dirty="0"/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94793435-A61E-4C3A-B92A-3091DDAB5416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0972"/>
            <a:ext cx="8229600" cy="66208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dirty="0" smtClean="0"/>
              <a:t>Agenda;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3055"/>
            <a:ext cx="8229600" cy="4691082"/>
          </a:xfrm>
        </p:spPr>
        <p:txBody>
          <a:bodyPr/>
          <a:lstStyle/>
          <a:p>
            <a:r>
              <a:rPr lang="en-US" altLang="en-US" sz="2800" dirty="0" smtClean="0"/>
              <a:t>Background</a:t>
            </a:r>
          </a:p>
          <a:p>
            <a:r>
              <a:rPr lang="en-US" altLang="en-US" sz="2800" dirty="0" smtClean="0"/>
              <a:t>The study work</a:t>
            </a:r>
          </a:p>
          <a:p>
            <a:r>
              <a:rPr lang="en-US" altLang="en-US" sz="2800" dirty="0" smtClean="0"/>
              <a:t>Justification for IMT &amp; IMS</a:t>
            </a:r>
          </a:p>
          <a:p>
            <a:r>
              <a:rPr lang="en-US" altLang="en-US" sz="2800" dirty="0" smtClean="0"/>
              <a:t>Considerations for implementation of IMT &amp; IMS</a:t>
            </a:r>
          </a:p>
          <a:p>
            <a:r>
              <a:rPr lang="en-US" altLang="en-US" sz="2800" dirty="0" smtClean="0"/>
              <a:t>Review of IMT &amp; IMS in African states</a:t>
            </a:r>
          </a:p>
          <a:p>
            <a:r>
              <a:rPr lang="en-US" altLang="en-US" sz="2800" dirty="0" smtClean="0"/>
              <a:t>Findings</a:t>
            </a:r>
          </a:p>
          <a:p>
            <a:r>
              <a:rPr lang="en-US" altLang="en-US" sz="2800" dirty="0" smtClean="0"/>
              <a:t>Recommendations</a:t>
            </a:r>
          </a:p>
          <a:p>
            <a:r>
              <a:rPr lang="en-US" altLang="en-US" sz="2800" dirty="0" smtClean="0"/>
              <a:t>After thoughts</a:t>
            </a:r>
          </a:p>
          <a:p>
            <a:r>
              <a:rPr lang="en-US" altLang="en-US" sz="2800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68979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60764"/>
            <a:ext cx="8586790" cy="4249902"/>
          </a:xfrm>
        </p:spPr>
        <p:txBody>
          <a:bodyPr/>
          <a:lstStyle/>
          <a:p>
            <a:r>
              <a:rPr lang="en-US" dirty="0" smtClean="0"/>
              <a:t>Developing Countries’ request to WTSA-08 ITU-T to study implementation of  IMT and IMS in mobile networks</a:t>
            </a:r>
          </a:p>
          <a:p>
            <a:r>
              <a:rPr lang="en-US" dirty="0" smtClean="0"/>
              <a:t>Work was assigned to SG 13, ( </a:t>
            </a:r>
            <a:r>
              <a:rPr lang="en-US" dirty="0" err="1" smtClean="0"/>
              <a:t>Qstn</a:t>
            </a:r>
            <a:r>
              <a:rPr lang="en-US" dirty="0" smtClean="0"/>
              <a:t>.  15 then        Qstn.5)</a:t>
            </a:r>
          </a:p>
          <a:p>
            <a:r>
              <a:rPr lang="en-US" dirty="0" smtClean="0"/>
              <a:t>Created relations with ITU-D, ITU-R, 3GPPP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423825" y="6545263"/>
            <a:ext cx="4032250" cy="3127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altLang="en-US" dirty="0" smtClean="0"/>
              <a:t>Livingstone, Zambia, 23-24 February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C4E29660-16E2-418E-AB57-8B0815B1C02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842192"/>
          </a:xfrm>
        </p:spPr>
        <p:txBody>
          <a:bodyPr/>
          <a:lstStyle/>
          <a:p>
            <a:r>
              <a:rPr lang="en-US" altLang="en-US" dirty="0" smtClean="0"/>
              <a:t>The study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13164"/>
            <a:ext cx="8229600" cy="47154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Articulated and defined the scope of requirements</a:t>
            </a:r>
          </a:p>
          <a:p>
            <a:r>
              <a:rPr lang="en-US" dirty="0" smtClean="0"/>
              <a:t>Solicited for contributions</a:t>
            </a:r>
          </a:p>
          <a:p>
            <a:r>
              <a:rPr lang="en-US" dirty="0" smtClean="0"/>
              <a:t>Sent out an ITU-T Circular on subject</a:t>
            </a:r>
          </a:p>
          <a:p>
            <a:r>
              <a:rPr lang="en-US" dirty="0" smtClean="0"/>
              <a:t>Collected current statistics  and trends in IMT and IMS</a:t>
            </a:r>
          </a:p>
          <a:p>
            <a:r>
              <a:rPr lang="en-US" dirty="0" smtClean="0"/>
              <a:t>Collaborated with other studies under ITU-D, ITU-R and 3 GPPP</a:t>
            </a:r>
          </a:p>
          <a:p>
            <a:r>
              <a:rPr lang="en-US" dirty="0" smtClean="0"/>
              <a:t>Held workshops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368549" y="6453188"/>
            <a:ext cx="4461741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Livingstone, Zambia, 23-24 February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C4E29660-16E2-418E-AB57-8B0815B1C02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Justification-IMT &amp; 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000660"/>
          </a:xfrm>
        </p:spPr>
        <p:txBody>
          <a:bodyPr/>
          <a:lstStyle/>
          <a:p>
            <a:r>
              <a:rPr lang="en-GB" dirty="0" smtClean="0"/>
              <a:t>Economical solutions for rural ICT  needs;</a:t>
            </a:r>
            <a:endParaRPr lang="en-US" dirty="0" smtClean="0"/>
          </a:p>
          <a:p>
            <a:r>
              <a:rPr lang="en-GB" dirty="0" smtClean="0"/>
              <a:t>Billing accuracy;</a:t>
            </a:r>
            <a:endParaRPr lang="en-US" dirty="0" smtClean="0"/>
          </a:p>
          <a:p>
            <a:r>
              <a:rPr lang="en-GB" dirty="0" smtClean="0"/>
              <a:t>Improved </a:t>
            </a:r>
            <a:r>
              <a:rPr lang="en-GB" dirty="0" err="1" smtClean="0"/>
              <a:t>QoE</a:t>
            </a:r>
            <a:r>
              <a:rPr lang="en-GB" dirty="0" smtClean="0"/>
              <a:t> &amp; </a:t>
            </a:r>
            <a:r>
              <a:rPr lang="en-GB" dirty="0" err="1" smtClean="0"/>
              <a:t>QoS</a:t>
            </a:r>
            <a:r>
              <a:rPr lang="en-GB" dirty="0" smtClean="0"/>
              <a:t>;</a:t>
            </a:r>
            <a:endParaRPr lang="en-US" dirty="0" smtClean="0"/>
          </a:p>
          <a:p>
            <a:r>
              <a:rPr lang="en-GB" dirty="0" smtClean="0"/>
              <a:t>Improved security;</a:t>
            </a:r>
            <a:endParaRPr lang="en-US" dirty="0" smtClean="0"/>
          </a:p>
          <a:p>
            <a:r>
              <a:rPr lang="en-GB" dirty="0" smtClean="0"/>
              <a:t>Spectrum efficiency for wireless technologies;</a:t>
            </a:r>
            <a:endParaRPr lang="en-US" dirty="0" smtClean="0"/>
          </a:p>
          <a:p>
            <a:r>
              <a:rPr lang="en-GB" dirty="0" smtClean="0"/>
              <a:t>Increasing revenue streams from mobile operations.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195512" y="6296819"/>
            <a:ext cx="4468523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Livingstone, Zambia, 23-24 February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C4E29660-16E2-418E-AB57-8B0815B1C02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828337"/>
          </a:xfrm>
        </p:spPr>
        <p:txBody>
          <a:bodyPr/>
          <a:lstStyle/>
          <a:p>
            <a:r>
              <a:rPr lang="en-US" dirty="0" smtClean="0"/>
              <a:t>Justification-IMT &amp; IMS….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99309"/>
            <a:ext cx="8229600" cy="4572548"/>
          </a:xfrm>
        </p:spPr>
        <p:txBody>
          <a:bodyPr/>
          <a:lstStyle/>
          <a:p>
            <a:r>
              <a:rPr lang="en-GB" dirty="0" smtClean="0"/>
              <a:t>Addressing convergence between mobile and fixed services;</a:t>
            </a:r>
            <a:endParaRPr lang="en-US" dirty="0" smtClean="0"/>
          </a:p>
          <a:p>
            <a:r>
              <a:rPr lang="en-GB" dirty="0" smtClean="0"/>
              <a:t>Backward compatibility with existing networks;</a:t>
            </a:r>
            <a:endParaRPr lang="en-US" dirty="0" smtClean="0"/>
          </a:p>
          <a:p>
            <a:r>
              <a:rPr lang="en-GB" dirty="0" smtClean="0"/>
              <a:t>Support modern applications</a:t>
            </a:r>
            <a:endParaRPr lang="en-US" dirty="0" smtClean="0"/>
          </a:p>
          <a:p>
            <a:r>
              <a:rPr lang="en-GB" dirty="0" smtClean="0"/>
              <a:t>Efficient utilization of electricity;</a:t>
            </a:r>
            <a:endParaRPr lang="en-US" dirty="0" smtClean="0"/>
          </a:p>
          <a:p>
            <a:r>
              <a:rPr lang="en-GB" dirty="0" smtClean="0"/>
              <a:t>Support of modern services (data and multimedia) while maintaining voice services;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855788" y="6296819"/>
            <a:ext cx="4988357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Livingstone, Zambia, 23-24 February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C4E29660-16E2-418E-AB57-8B0815B1C027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Considerations for implementing IMT &amp; 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State of existing networks;</a:t>
            </a:r>
            <a:endParaRPr lang="en-US" dirty="0" smtClean="0"/>
          </a:p>
          <a:p>
            <a:r>
              <a:rPr lang="en-GB" dirty="0" smtClean="0"/>
              <a:t>Availability of IMT spectrum;</a:t>
            </a:r>
            <a:endParaRPr lang="en-US" dirty="0" smtClean="0"/>
          </a:p>
          <a:p>
            <a:r>
              <a:rPr lang="en-GB" dirty="0" smtClean="0"/>
              <a:t>Capital.</a:t>
            </a:r>
          </a:p>
          <a:p>
            <a:r>
              <a:rPr lang="en-GB" dirty="0" smtClean="0"/>
              <a:t>Expansion requirements for the network to underserved areas;</a:t>
            </a:r>
            <a:endParaRPr lang="en-US" dirty="0" smtClean="0"/>
          </a:p>
          <a:p>
            <a:r>
              <a:rPr lang="en-GB" dirty="0" err="1" smtClean="0"/>
              <a:t>QoS</a:t>
            </a:r>
            <a:r>
              <a:rPr lang="en-GB" dirty="0" smtClean="0"/>
              <a:t> &amp; 	</a:t>
            </a:r>
            <a:r>
              <a:rPr lang="en-GB" dirty="0" err="1" smtClean="0"/>
              <a:t>QoE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Livingstone, Zambia, 23-24 February 2015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C4E29660-16E2-418E-AB57-8B0815B1C02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7729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of IMT &amp; IMS in African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3972"/>
            <a:ext cx="8229600" cy="4186770"/>
          </a:xfrm>
        </p:spPr>
        <p:txBody>
          <a:bodyPr/>
          <a:lstStyle/>
          <a:p>
            <a:r>
              <a:rPr lang="en-GB" dirty="0" smtClean="0"/>
              <a:t>Low rate of implementation : Reasons;</a:t>
            </a:r>
          </a:p>
          <a:p>
            <a:pPr lvl="1"/>
            <a:r>
              <a:rPr lang="en-GB" sz="2400" dirty="0" smtClean="0"/>
              <a:t>Insufficient information on the benefits of the new technologies and systems;</a:t>
            </a:r>
            <a:endParaRPr lang="en-US" sz="2400" dirty="0" smtClean="0"/>
          </a:p>
          <a:p>
            <a:pPr lvl="1"/>
            <a:r>
              <a:rPr lang="en-GB" sz="2400" dirty="0" smtClean="0"/>
              <a:t>Lack of required capital;</a:t>
            </a:r>
            <a:endParaRPr lang="en-US" sz="2400" dirty="0" smtClean="0"/>
          </a:p>
          <a:p>
            <a:pPr lvl="1"/>
            <a:r>
              <a:rPr lang="en-GB" sz="2400" dirty="0" smtClean="0"/>
              <a:t>Inability to pursue network owners to implement the technology;</a:t>
            </a:r>
            <a:endParaRPr lang="en-US" sz="2400" dirty="0" smtClean="0"/>
          </a:p>
          <a:p>
            <a:pPr lvl="1"/>
            <a:r>
              <a:rPr lang="en-GB" sz="2400" dirty="0" smtClean="0"/>
              <a:t>Lack of infrastructure;</a:t>
            </a:r>
          </a:p>
          <a:p>
            <a:pPr lvl="1"/>
            <a:r>
              <a:rPr lang="en-GB" sz="2400" dirty="0" smtClean="0"/>
              <a:t>Expensive spectrum;</a:t>
            </a:r>
            <a:endParaRPr lang="en-US" sz="2400" dirty="0" smtClean="0"/>
          </a:p>
          <a:p>
            <a:pPr lvl="1"/>
            <a:r>
              <a:rPr lang="en-GB" sz="2400" dirty="0" smtClean="0"/>
              <a:t>Unavailability of required spectrum;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195513" y="6296819"/>
            <a:ext cx="4648632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Livingstone, Zambia, 23-24 February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C4E29660-16E2-418E-AB57-8B0815B1C02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236"/>
            <a:ext cx="8229600" cy="92825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Review of IMT &amp; IMS in African states..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713972"/>
            <a:ext cx="8858312" cy="4429672"/>
          </a:xfrm>
        </p:spPr>
        <p:txBody>
          <a:bodyPr/>
          <a:lstStyle/>
          <a:p>
            <a:r>
              <a:rPr lang="en-US" dirty="0" smtClean="0"/>
              <a:t>Different appreciation of (ITU) standardization among operators, regulators and users. </a:t>
            </a:r>
            <a:r>
              <a:rPr lang="en-US" dirty="0" err="1" smtClean="0"/>
              <a:t>E.g</a:t>
            </a:r>
            <a:r>
              <a:rPr lang="en-US" dirty="0" smtClean="0"/>
              <a:t>;</a:t>
            </a:r>
          </a:p>
          <a:p>
            <a:pPr marL="742950" lvl="2" indent="-342900">
              <a:buSzPct val="75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Regulators want the use of standards but do not know much about them and do not own the mobile networks</a:t>
            </a:r>
          </a:p>
          <a:p>
            <a:pPr marL="742950" lvl="2" indent="-342900">
              <a:buSzPct val="75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Operators know about standards but are reluctant to invest</a:t>
            </a:r>
          </a:p>
          <a:p>
            <a:pPr marL="742950" lvl="2" indent="-342900">
              <a:buSzPct val="75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Users want to use new applications but are “powerless”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195513" y="6453188"/>
            <a:ext cx="4898014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Livingstone, Zambia, 23-24 February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C4E29660-16E2-418E-AB57-8B0815B1C02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9C601628F274DB024714CA5F9B57C" ma:contentTypeVersion="1" ma:contentTypeDescription="Create a new document." ma:contentTypeScope="" ma:versionID="7523a6281febf06c3664e99369f160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15B4B0-E64E-495E-BA41-4067B408E003}"/>
</file>

<file path=customXml/itemProps2.xml><?xml version="1.0" encoding="utf-8"?>
<ds:datastoreItem xmlns:ds="http://schemas.openxmlformats.org/officeDocument/2006/customXml" ds:itemID="{550B1CBF-0A3B-46B0-9B6B-1989C16053A8}"/>
</file>

<file path=customXml/itemProps3.xml><?xml version="1.0" encoding="utf-8"?>
<ds:datastoreItem xmlns:ds="http://schemas.openxmlformats.org/officeDocument/2006/customXml" ds:itemID="{1E58071B-9664-4EDB-BEFA-BD8CF629715C}"/>
</file>

<file path=docProps/app.xml><?xml version="1.0" encoding="utf-8"?>
<Properties xmlns="http://schemas.openxmlformats.org/officeDocument/2006/extended-properties" xmlns:vt="http://schemas.openxmlformats.org/officeDocument/2006/docPropsVTypes">
  <TotalTime>3968</TotalTime>
  <Words>668</Words>
  <Application>Microsoft Office PowerPoint</Application>
  <PresentationFormat>On-screen Show (4:3)</PresentationFormat>
  <Paragraphs>121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3rd SG13 Regional Workshop for Africa on “ITU-T Standardization Challenges for Developing Countries Working for a Connected Africa”  (Livingstone, Zambia, 23-24 February 2015)</vt:lpstr>
      <vt:lpstr>Agenda;</vt:lpstr>
      <vt:lpstr>Background</vt:lpstr>
      <vt:lpstr>The study work</vt:lpstr>
      <vt:lpstr>Justification-IMT &amp; IMS</vt:lpstr>
      <vt:lpstr>Justification-IMT &amp; IMS….</vt:lpstr>
      <vt:lpstr>Considerations for implementing IMT &amp; IMS</vt:lpstr>
      <vt:lpstr>Review of IMT &amp; IMS in African states</vt:lpstr>
      <vt:lpstr>Review of IMT &amp; IMS in African states..</vt:lpstr>
      <vt:lpstr>FINDINGS: Awareness of the work of SG 13 on future networks</vt:lpstr>
      <vt:lpstr>FINDINGS :Awareness of the work of SG 13 on IMT and IMS</vt:lpstr>
      <vt:lpstr>FINDINGS :Deployment of mobile networks in 53 African countries (2014)</vt:lpstr>
      <vt:lpstr>FINDINGS :3G and 4G LTE mobile networks with IMT capabilities</vt:lpstr>
      <vt:lpstr>FINDINGS :Challenges to implementing IMT and IMS </vt:lpstr>
      <vt:lpstr>General recommendations on implementing IMT and IMS</vt:lpstr>
      <vt:lpstr>Conclusions</vt:lpstr>
      <vt:lpstr>After thoughts</vt:lpstr>
      <vt:lpstr>END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bugaba</cp:lastModifiedBy>
  <cp:revision>87</cp:revision>
  <cp:lastPrinted>2015-01-19T16:17:40Z</cp:lastPrinted>
  <dcterms:created xsi:type="dcterms:W3CDTF">2014-09-01T15:38:30Z</dcterms:created>
  <dcterms:modified xsi:type="dcterms:W3CDTF">2015-02-16T12:38:18Z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0x010100DA79C601628F274DB024714CA5F9B57C</vt:lpwstr>
  </property>
</Properties>
</file>