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Default Extension="tiff" ContentType="image/tiff"/>
  <Default Extension="jpg" ContentType="image/jpeg"/>
  <Override PartName="/ppt/slides/slide24.xml" ContentType="application/vnd.openxmlformats-officedocument.presentationml.slide+xml"/>
  <Override PartName="/ppt/drawings/drawing1.xml" ContentType="application/vnd.openxmlformats-officedocument.drawingml.chartshapes+xml"/>
  <Override PartName="/ppt/slides/slide25.xml" ContentType="application/vnd.openxmlformats-officedocument.presentationml.slide+xml"/>
  <Override PartName="/ppt/presentation.xml" ContentType="application/vnd.openxmlformats-officedocument.presentationml.presentation.main+xml"/>
  <Override PartName="/ppt/slides/slide2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0.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8.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5.xml" ContentType="application/vnd.openxmlformats-officedocument.themeOverride+xml"/>
  <Override PartName="/ppt/theme/themeOverride16.xml" ContentType="application/vnd.openxmlformats-officedocument.themeOverride+xml"/>
  <Override PartName="/ppt/theme/themeOverride18.xml" ContentType="application/vnd.openxmlformats-officedocument.themeOverride+xml"/>
  <Override PartName="/ppt/theme/themeOverride17.xml" ContentType="application/vnd.openxmlformats-officedocument.themeOverride+xml"/>
  <Override PartName="/ppt/charts/chart5.xml" ContentType="application/vnd.openxmlformats-officedocument.drawingml.chart+xml"/>
  <Override PartName="/ppt/charts/chart4.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heme/themeOverride3.xml" ContentType="application/vnd.openxmlformats-officedocument.themeOverride+xml"/>
  <Override PartName="/ppt/theme/themeOverride2.xml" ContentType="application/vnd.openxmlformats-officedocument.themeOverride+xml"/>
  <Override PartName="/ppt/theme/themeOverride4.xml" ContentType="application/vnd.openxmlformats-officedocument.themeOverride+xml"/>
  <Override PartName="/ppt/theme/themeOverride14.xml" ContentType="application/vnd.openxmlformats-officedocument.themeOverride+xml"/>
  <Override PartName="/ppt/theme/themeOverride5.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3.xml" ContentType="application/vnd.openxmlformats-officedocument.themeOverride+xml"/>
  <Override PartName="/ppt/theme/themeOverride12.xml" ContentType="application/vnd.openxmlformats-officedocument.themeOverride+xml"/>
  <Override PartName="/ppt/theme/themeOverride8.xml" ContentType="application/vnd.openxmlformats-officedocument.themeOverride+xml"/>
  <Override PartName="/ppt/theme/themeOverride7.xml" ContentType="application/vnd.openxmlformats-officedocument.themeOverride+xml"/>
  <Override PartName="/ppt/theme/themeOverride6.xml" ContentType="application/vnd.openxmlformats-officedocument.themeOverride+xml"/>
  <Override PartName="/ppt/theme/themeOverride9.xml" ContentType="application/vnd.openxmlformats-officedocument.themeOverrid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30"/>
  </p:notesMasterIdLst>
  <p:handoutMasterIdLst>
    <p:handoutMasterId r:id="rId31"/>
  </p:handoutMasterIdLst>
  <p:sldIdLst>
    <p:sldId id="430" r:id="rId5"/>
    <p:sldId id="412" r:id="rId6"/>
    <p:sldId id="458" r:id="rId7"/>
    <p:sldId id="465" r:id="rId8"/>
    <p:sldId id="460" r:id="rId9"/>
    <p:sldId id="461" r:id="rId10"/>
    <p:sldId id="463" r:id="rId11"/>
    <p:sldId id="487" r:id="rId12"/>
    <p:sldId id="464" r:id="rId13"/>
    <p:sldId id="471" r:id="rId14"/>
    <p:sldId id="459" r:id="rId15"/>
    <p:sldId id="478" r:id="rId16"/>
    <p:sldId id="480" r:id="rId17"/>
    <p:sldId id="474" r:id="rId18"/>
    <p:sldId id="475" r:id="rId19"/>
    <p:sldId id="476" r:id="rId20"/>
    <p:sldId id="472" r:id="rId21"/>
    <p:sldId id="481" r:id="rId22"/>
    <p:sldId id="482" r:id="rId23"/>
    <p:sldId id="483" r:id="rId24"/>
    <p:sldId id="484" r:id="rId25"/>
    <p:sldId id="486" r:id="rId26"/>
    <p:sldId id="485" r:id="rId27"/>
    <p:sldId id="427" r:id="rId28"/>
    <p:sldId id="443" r:id="rId29"/>
  </p:sldIdLst>
  <p:sldSz cx="9144000" cy="6858000" type="screen4x3"/>
  <p:notesSz cx="6669088" cy="9928225"/>
  <p:defaultTextStyle>
    <a:defPPr>
      <a:defRPr lang="en-US"/>
    </a:defPPr>
    <a:lvl1pPr algn="l" rtl="0" eaLnBrk="0" fontAlgn="base" hangingPunct="0">
      <a:spcBef>
        <a:spcPct val="0"/>
      </a:spcBef>
      <a:spcAft>
        <a:spcPct val="0"/>
      </a:spcAft>
      <a:defRPr sz="3200"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sz="3200"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sz="3200"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sz="3200"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sz="3200" kern="1200">
        <a:solidFill>
          <a:schemeClr val="tx1"/>
        </a:solidFill>
        <a:latin typeface="Verdana" pitchFamily="34" charset="0"/>
        <a:ea typeface="+mn-ea"/>
        <a:cs typeface="+mn-cs"/>
      </a:defRPr>
    </a:lvl5pPr>
    <a:lvl6pPr marL="2286000" algn="l" defTabSz="914400" rtl="0" eaLnBrk="1" latinLnBrk="0" hangingPunct="1">
      <a:defRPr sz="3200" kern="1200">
        <a:solidFill>
          <a:schemeClr val="tx1"/>
        </a:solidFill>
        <a:latin typeface="Verdana" pitchFamily="34" charset="0"/>
        <a:ea typeface="+mn-ea"/>
        <a:cs typeface="+mn-cs"/>
      </a:defRPr>
    </a:lvl6pPr>
    <a:lvl7pPr marL="2743200" algn="l" defTabSz="914400" rtl="0" eaLnBrk="1" latinLnBrk="0" hangingPunct="1">
      <a:defRPr sz="3200" kern="1200">
        <a:solidFill>
          <a:schemeClr val="tx1"/>
        </a:solidFill>
        <a:latin typeface="Verdana" pitchFamily="34" charset="0"/>
        <a:ea typeface="+mn-ea"/>
        <a:cs typeface="+mn-cs"/>
      </a:defRPr>
    </a:lvl7pPr>
    <a:lvl8pPr marL="3200400" algn="l" defTabSz="914400" rtl="0" eaLnBrk="1" latinLnBrk="0" hangingPunct="1">
      <a:defRPr sz="3200" kern="1200">
        <a:solidFill>
          <a:schemeClr val="tx1"/>
        </a:solidFill>
        <a:latin typeface="Verdana" pitchFamily="34" charset="0"/>
        <a:ea typeface="+mn-ea"/>
        <a:cs typeface="+mn-cs"/>
      </a:defRPr>
    </a:lvl8pPr>
    <a:lvl9pPr marL="3657600" algn="l" defTabSz="914400" rtl="0" eaLnBrk="1" latinLnBrk="0" hangingPunct="1">
      <a:defRPr sz="3200"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0099CC"/>
    <a:srgbClr val="33CCFF"/>
    <a:srgbClr val="0E438A"/>
    <a:srgbClr val="000066"/>
    <a:srgbClr val="FF3300"/>
    <a:srgbClr val="5251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9118" autoAdjust="0"/>
    <p:restoredTop sz="90941" autoAdjust="0"/>
  </p:normalViewPr>
  <p:slideViewPr>
    <p:cSldViewPr showGuides="1">
      <p:cViewPr varScale="1">
        <p:scale>
          <a:sx n="63" d="100"/>
          <a:sy n="63" d="100"/>
        </p:scale>
        <p:origin x="-21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notesViewPr>
    <p:cSldViewPr showGuides="1">
      <p:cViewPr varScale="1">
        <p:scale>
          <a:sx n="51" d="100"/>
          <a:sy n="51" d="100"/>
        </p:scale>
        <p:origin x="-3030" y="-108"/>
      </p:cViewPr>
      <p:guideLst>
        <p:guide orient="horz" pos="3128"/>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ruben.mendiguchia\Desktop\Rub&#233;n\Smart%20city\Benchmarking%20cities_countries\M2M_Smart_Cities_Countries_Benchmarking_v1.01.xlsx" TargetMode="External"/><Relationship Id="rId1" Type="http://schemas.openxmlformats.org/officeDocument/2006/relationships/themeOverride" Target="../theme/themeOverride16.xml"/></Relationships>
</file>

<file path=ppt/charts/_rels/chart2.xml.rels><?xml version="1.0" encoding="UTF-8" standalone="yes"?>
<Relationships xmlns="http://schemas.openxmlformats.org/package/2006/relationships"><Relationship Id="rId1" Type="http://schemas.openxmlformats.org/officeDocument/2006/relationships/oleObject" Target="file:///D:\BackUp\@Digital\Smart%20Cities\Eventos\Gr&#225;fico%20de%20crecimiento.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BackUp\@Digital\Smart%20Cities\Eventos\Gr&#225;fico%20de%20crecimiento.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BackUp\@Digital\Smart%20Cities\Eventos\Gr&#225;fico%20de%20crecimiento.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BackUp\@Digital\Smart%20Cities\Eventos\Abel%20Magui&#241;a\Gr&#225;fico%20de%20crecimiento.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PE"/>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title>
      <c:tx>
        <c:rich>
          <a:bodyPr/>
          <a:lstStyle/>
          <a:p>
            <a:pPr>
              <a:defRPr lang="es-PE" sz="1050" noProof="0"/>
            </a:pPr>
            <a:r>
              <a:rPr lang="es-PE" sz="1050" noProof="0" smtClean="0"/>
              <a:t>Crecimiento poblacion</a:t>
            </a:r>
            <a:r>
              <a:rPr lang="es-PE" sz="1050" baseline="0" noProof="0" smtClean="0"/>
              <a:t> urbana</a:t>
            </a:r>
            <a:endParaRPr lang="es-PE" sz="1050" noProof="0"/>
          </a:p>
        </c:rich>
      </c:tx>
      <c:layout>
        <c:manualLayout>
          <c:xMode val="edge"/>
          <c:yMode val="edge"/>
          <c:x val="5.3325673934876021E-2"/>
          <c:y val="4.4042933189991501E-2"/>
        </c:manualLayout>
      </c:layout>
      <c:overlay val="0"/>
    </c:title>
    <c:autoTitleDeleted val="0"/>
    <c:plotArea>
      <c:layout/>
      <c:barChart>
        <c:barDir val="col"/>
        <c:grouping val="clustered"/>
        <c:varyColors val="0"/>
        <c:ser>
          <c:idx val="0"/>
          <c:order val="0"/>
          <c:tx>
            <c:strRef>
              <c:f>Peru!$Q$16</c:f>
              <c:strCache>
                <c:ptCount val="1"/>
                <c:pt idx="0">
                  <c:v>Urban Population Growth</c:v>
                </c:pt>
              </c:strCache>
            </c:strRef>
          </c:tx>
          <c:spPr>
            <a:solidFill>
              <a:schemeClr val="accent1"/>
            </a:solidFill>
          </c:spPr>
          <c:invertIfNegative val="0"/>
          <c:dLbls>
            <c:dLbl>
              <c:idx val="0"/>
              <c:layout/>
              <c:tx>
                <c:rich>
                  <a:bodyPr/>
                  <a:lstStyle/>
                  <a:p>
                    <a:r>
                      <a:rPr lang="en-US" sz="800" dirty="0"/>
                      <a:t> 22.688.000   </a:t>
                    </a:r>
                    <a:endParaRPr lang="en-US" dirty="0"/>
                  </a:p>
                </c:rich>
              </c:tx>
              <c:showLegendKey val="0"/>
              <c:showVal val="1"/>
              <c:showCatName val="0"/>
              <c:showSerName val="0"/>
              <c:showPercent val="0"/>
              <c:showBubbleSize val="0"/>
            </c:dLbl>
            <c:dLbl>
              <c:idx val="1"/>
              <c:layout/>
              <c:tx>
                <c:rich>
                  <a:bodyPr/>
                  <a:lstStyle/>
                  <a:p>
                    <a:r>
                      <a:rPr lang="en-US" sz="800" dirty="0"/>
                      <a:t> 24.540.000   </a:t>
                    </a:r>
                    <a:endParaRPr lang="en-US" dirty="0"/>
                  </a:p>
                </c:rich>
              </c:tx>
              <c:showLegendKey val="0"/>
              <c:showVal val="1"/>
              <c:showCatName val="0"/>
              <c:showSerName val="0"/>
              <c:showPercent val="0"/>
              <c:showBubbleSize val="0"/>
            </c:dLbl>
            <c:dLbl>
              <c:idx val="2"/>
              <c:layout/>
              <c:tx>
                <c:rich>
                  <a:bodyPr/>
                  <a:lstStyle/>
                  <a:p>
                    <a:r>
                      <a:rPr lang="en-US" sz="800" dirty="0"/>
                      <a:t> 26.389.000   </a:t>
                    </a:r>
                    <a:endParaRPr lang="en-US" dirty="0"/>
                  </a:p>
                </c:rich>
              </c:tx>
              <c:showLegendKey val="0"/>
              <c:showVal val="1"/>
              <c:showCatName val="0"/>
              <c:showSerName val="0"/>
              <c:showPercent val="0"/>
              <c:showBubbleSize val="0"/>
            </c:dLbl>
            <c:dLbl>
              <c:idx val="3"/>
              <c:layout/>
              <c:tx>
                <c:rich>
                  <a:bodyPr/>
                  <a:lstStyle/>
                  <a:p>
                    <a:r>
                      <a:rPr lang="en-US" sz="800" dirty="0"/>
                      <a:t> 28.215.000   </a:t>
                    </a:r>
                    <a:endParaRPr lang="en-US" dirty="0"/>
                  </a:p>
                </c:rich>
              </c:tx>
              <c:showLegendKey val="0"/>
              <c:showVal val="1"/>
              <c:showCatName val="0"/>
              <c:showSerName val="0"/>
              <c:showPercent val="0"/>
              <c:showBubbleSize val="0"/>
            </c:dLbl>
            <c:txPr>
              <a:bodyPr/>
              <a:lstStyle/>
              <a:p>
                <a:pPr>
                  <a:defRPr sz="800"/>
                </a:pPr>
                <a:endParaRPr lang="es-PE"/>
              </a:p>
            </c:txPr>
            <c:showLegendKey val="0"/>
            <c:showVal val="1"/>
            <c:showCatName val="0"/>
            <c:showSerName val="0"/>
            <c:showPercent val="0"/>
            <c:showBubbleSize val="0"/>
            <c:showLeaderLines val="0"/>
          </c:dLbls>
          <c:cat>
            <c:numRef>
              <c:f>Peru!$R$15:$U$15</c:f>
              <c:numCache>
                <c:formatCode>General</c:formatCode>
                <c:ptCount val="4"/>
                <c:pt idx="0">
                  <c:v>2010</c:v>
                </c:pt>
                <c:pt idx="1">
                  <c:v>2015</c:v>
                </c:pt>
                <c:pt idx="2">
                  <c:v>2020</c:v>
                </c:pt>
                <c:pt idx="3">
                  <c:v>2025</c:v>
                </c:pt>
              </c:numCache>
            </c:numRef>
          </c:cat>
          <c:val>
            <c:numRef>
              <c:f>Peru!$R$16:$U$16</c:f>
              <c:numCache>
                <c:formatCode>_-* #,##0\ _€_-;\-* #,##0\ _€_-;_-* "-"??\ _€_-;_-@_-</c:formatCode>
                <c:ptCount val="4"/>
                <c:pt idx="0">
                  <c:v>22688000</c:v>
                </c:pt>
                <c:pt idx="1">
                  <c:v>24540000</c:v>
                </c:pt>
                <c:pt idx="2">
                  <c:v>26389000</c:v>
                </c:pt>
                <c:pt idx="3">
                  <c:v>28215000</c:v>
                </c:pt>
              </c:numCache>
            </c:numRef>
          </c:val>
        </c:ser>
        <c:dLbls>
          <c:showLegendKey val="0"/>
          <c:showVal val="1"/>
          <c:showCatName val="0"/>
          <c:showSerName val="0"/>
          <c:showPercent val="0"/>
          <c:showBubbleSize val="0"/>
        </c:dLbls>
        <c:gapWidth val="150"/>
        <c:overlap val="-25"/>
        <c:axId val="102648832"/>
        <c:axId val="113215360"/>
      </c:barChart>
      <c:catAx>
        <c:axId val="102648832"/>
        <c:scaling>
          <c:orientation val="minMax"/>
        </c:scaling>
        <c:delete val="0"/>
        <c:axPos val="b"/>
        <c:numFmt formatCode="General" sourceLinked="1"/>
        <c:majorTickMark val="none"/>
        <c:minorTickMark val="none"/>
        <c:tickLblPos val="nextTo"/>
        <c:crossAx val="113215360"/>
        <c:crosses val="autoZero"/>
        <c:auto val="1"/>
        <c:lblAlgn val="ctr"/>
        <c:lblOffset val="100"/>
        <c:noMultiLvlLbl val="0"/>
      </c:catAx>
      <c:valAx>
        <c:axId val="113215360"/>
        <c:scaling>
          <c:orientation val="minMax"/>
        </c:scaling>
        <c:delete val="1"/>
        <c:axPos val="l"/>
        <c:numFmt formatCode="_-* #,##0\ _€_-;\-* #,##0\ _€_-;_-* &quot;-&quot;??\ _€_-;_-@_-" sourceLinked="1"/>
        <c:majorTickMark val="out"/>
        <c:minorTickMark val="none"/>
        <c:tickLblPos val="none"/>
        <c:crossAx val="102648832"/>
        <c:crosses val="autoZero"/>
        <c:crossBetween val="between"/>
      </c:valAx>
    </c:plotArea>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P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s-PE" sz="1600" noProof="0"/>
            </a:pPr>
            <a:r>
              <a:rPr lang="es-PE" sz="1600" noProof="0" smtClean="0"/>
              <a:t>Acceso </a:t>
            </a:r>
            <a:r>
              <a:rPr lang="es-PE" sz="1600" noProof="0"/>
              <a:t>a </a:t>
            </a:r>
            <a:r>
              <a:rPr lang="es-PE" sz="1600" noProof="0" smtClean="0"/>
              <a:t>Internet para ciudades más</a:t>
            </a:r>
            <a:r>
              <a:rPr lang="es-PE" sz="1600" baseline="0" noProof="0" smtClean="0"/>
              <a:t> pobres</a:t>
            </a:r>
            <a:endParaRPr lang="es-PE" sz="1600" noProof="0"/>
          </a:p>
        </c:rich>
      </c:tx>
      <c:layout>
        <c:manualLayout>
          <c:xMode val="edge"/>
          <c:yMode val="edge"/>
          <c:x val="0.12563452112655377"/>
          <c:y val="4.1622281620124997E-2"/>
        </c:manualLayout>
      </c:layout>
      <c:overlay val="0"/>
    </c:title>
    <c:autoTitleDeleted val="0"/>
    <c:view3D>
      <c:rotX val="15"/>
      <c:rotY val="20"/>
      <c:rAngAx val="0"/>
      <c:perspective val="30"/>
    </c:view3D>
    <c:floor>
      <c:thickness val="0"/>
    </c:floor>
    <c:sideWall>
      <c:thickness val="0"/>
    </c:sideWall>
    <c:backWall>
      <c:thickness val="0"/>
    </c:backWall>
    <c:plotArea>
      <c:layout>
        <c:manualLayout>
          <c:layoutTarget val="inner"/>
          <c:xMode val="edge"/>
          <c:yMode val="edge"/>
          <c:x val="8.7790342326179716E-2"/>
          <c:y val="0.1080420627866745"/>
          <c:w val="0.86985374369631485"/>
          <c:h val="0.77597787455375444"/>
        </c:manualLayout>
      </c:layout>
      <c:bar3DChart>
        <c:barDir val="col"/>
        <c:grouping val="standard"/>
        <c:varyColors val="0"/>
        <c:ser>
          <c:idx val="0"/>
          <c:order val="0"/>
          <c:tx>
            <c:strRef>
              <c:f>Hoja1!$C$47</c:f>
              <c:strCache>
                <c:ptCount val="1"/>
                <c:pt idx="0">
                  <c:v>Ciudades con mayor pobreza en capitales de Distrito</c:v>
                </c:pt>
              </c:strCache>
            </c:strRef>
          </c:tx>
          <c:spPr>
            <a:solidFill>
              <a:srgbClr val="FFFF00"/>
            </a:solidFill>
          </c:spPr>
          <c:invertIfNegative val="0"/>
          <c:dLbls>
            <c:dLbl>
              <c:idx val="0"/>
              <c:layout>
                <c:manualLayout>
                  <c:x val="2.0089378875586147E-2"/>
                  <c:y val="-2.8345064834066055E-2"/>
                </c:manualLayout>
              </c:layout>
              <c:showLegendKey val="0"/>
              <c:showVal val="1"/>
              <c:showCatName val="0"/>
              <c:showSerName val="0"/>
              <c:showPercent val="0"/>
              <c:showBubbleSize val="0"/>
            </c:dLbl>
            <c:dLbl>
              <c:idx val="1"/>
              <c:layout>
                <c:manualLayout>
                  <c:x val="1.2362694692668456E-2"/>
                  <c:y val="-1.574725824114781E-2"/>
                </c:manualLayout>
              </c:layout>
              <c:showLegendKey val="0"/>
              <c:showVal val="1"/>
              <c:showCatName val="0"/>
              <c:showSerName val="0"/>
              <c:showPercent val="0"/>
              <c:showBubbleSize val="0"/>
            </c:dLbl>
            <c:dLbl>
              <c:idx val="2"/>
              <c:layout>
                <c:manualLayout>
                  <c:x val="2.0089378875586147E-2"/>
                  <c:y val="-1.8896709889377371E-2"/>
                </c:manualLayout>
              </c:layout>
              <c:showLegendKey val="0"/>
              <c:showVal val="1"/>
              <c:showCatName val="0"/>
              <c:showSerName val="0"/>
              <c:showPercent val="0"/>
              <c:showBubbleSize val="0"/>
            </c:dLbl>
            <c:dLbl>
              <c:idx val="3"/>
              <c:layout>
                <c:manualLayout>
                  <c:x val="1.3908031529251949E-2"/>
                  <c:y val="-3.1494516482295593E-2"/>
                </c:manualLayout>
              </c:layout>
              <c:showLegendKey val="0"/>
              <c:showVal val="1"/>
              <c:showCatName val="0"/>
              <c:showSerName val="0"/>
              <c:showPercent val="0"/>
              <c:showBubbleSize val="0"/>
            </c:dLbl>
            <c:txPr>
              <a:bodyPr/>
              <a:lstStyle/>
              <a:p>
                <a:pPr>
                  <a:defRPr sz="1200" b="1"/>
                </a:pPr>
                <a:endParaRPr lang="es-PE"/>
              </a:p>
            </c:txPr>
            <c:showLegendKey val="0"/>
            <c:showVal val="1"/>
            <c:showCatName val="0"/>
            <c:showSerName val="0"/>
            <c:showPercent val="0"/>
            <c:showBubbleSize val="0"/>
            <c:showLeaderLines val="0"/>
          </c:dLbls>
          <c:cat>
            <c:numRef>
              <c:f>Hoja1!$C$48:$F$48</c:f>
              <c:numCache>
                <c:formatCode>General</c:formatCode>
                <c:ptCount val="4"/>
                <c:pt idx="0">
                  <c:v>2014</c:v>
                </c:pt>
                <c:pt idx="1">
                  <c:v>2015</c:v>
                </c:pt>
                <c:pt idx="2">
                  <c:v>2016</c:v>
                </c:pt>
                <c:pt idx="3">
                  <c:v>2017</c:v>
                </c:pt>
              </c:numCache>
            </c:numRef>
          </c:cat>
          <c:val>
            <c:numRef>
              <c:f>Hoja1!$C$49:$F$49</c:f>
              <c:numCache>
                <c:formatCode>General</c:formatCode>
                <c:ptCount val="4"/>
                <c:pt idx="0">
                  <c:v>168</c:v>
                </c:pt>
                <c:pt idx="1">
                  <c:v>472</c:v>
                </c:pt>
                <c:pt idx="2">
                  <c:v>967</c:v>
                </c:pt>
                <c:pt idx="3">
                  <c:v>1162</c:v>
                </c:pt>
              </c:numCache>
            </c:numRef>
          </c:val>
        </c:ser>
        <c:dLbls>
          <c:showLegendKey val="0"/>
          <c:showVal val="0"/>
          <c:showCatName val="0"/>
          <c:showSerName val="0"/>
          <c:showPercent val="0"/>
          <c:showBubbleSize val="0"/>
        </c:dLbls>
        <c:gapWidth val="150"/>
        <c:shape val="cylinder"/>
        <c:axId val="102672256"/>
        <c:axId val="102673792"/>
        <c:axId val="113158336"/>
      </c:bar3DChart>
      <c:catAx>
        <c:axId val="102672256"/>
        <c:scaling>
          <c:orientation val="minMax"/>
        </c:scaling>
        <c:delete val="0"/>
        <c:axPos val="b"/>
        <c:numFmt formatCode="General" sourceLinked="1"/>
        <c:majorTickMark val="out"/>
        <c:minorTickMark val="none"/>
        <c:tickLblPos val="nextTo"/>
        <c:crossAx val="102673792"/>
        <c:crosses val="autoZero"/>
        <c:auto val="1"/>
        <c:lblAlgn val="ctr"/>
        <c:lblOffset val="100"/>
        <c:noMultiLvlLbl val="0"/>
      </c:catAx>
      <c:valAx>
        <c:axId val="102673792"/>
        <c:scaling>
          <c:orientation val="minMax"/>
        </c:scaling>
        <c:delete val="0"/>
        <c:axPos val="l"/>
        <c:majorGridlines/>
        <c:numFmt formatCode="General" sourceLinked="1"/>
        <c:majorTickMark val="out"/>
        <c:minorTickMark val="none"/>
        <c:tickLblPos val="nextTo"/>
        <c:crossAx val="102672256"/>
        <c:crosses val="autoZero"/>
        <c:crossBetween val="between"/>
      </c:valAx>
      <c:serAx>
        <c:axId val="113158336"/>
        <c:scaling>
          <c:orientation val="minMax"/>
        </c:scaling>
        <c:delete val="1"/>
        <c:axPos val="b"/>
        <c:majorTickMark val="out"/>
        <c:minorTickMark val="none"/>
        <c:tickLblPos val="nextTo"/>
        <c:crossAx val="102673792"/>
        <c:crosses val="autoZero"/>
      </c:serAx>
    </c:plotArea>
    <c:legend>
      <c:legendPos val="r"/>
      <c:legendEntry>
        <c:idx val="0"/>
        <c:txPr>
          <a:bodyPr/>
          <a:lstStyle/>
          <a:p>
            <a:pPr>
              <a:defRPr sz="1200"/>
            </a:pPr>
            <a:endParaRPr lang="es-PE"/>
          </a:p>
        </c:txPr>
      </c:legendEntry>
      <c:layout>
        <c:manualLayout>
          <c:xMode val="edge"/>
          <c:yMode val="edge"/>
          <c:x val="3.9269844272887953E-2"/>
          <c:y val="0.80545625649437647"/>
          <c:w val="0.80195238380642164"/>
          <c:h val="0.14484526520862762"/>
        </c:manualLayout>
      </c:layout>
      <c:overlay val="0"/>
      <c:txPr>
        <a:bodyPr/>
        <a:lstStyle/>
        <a:p>
          <a:pPr>
            <a:defRPr sz="1200"/>
          </a:pPr>
          <a:endParaRPr lang="es-PE"/>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PE"/>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a:lstStyle/>
          <a:p>
            <a:pPr>
              <a:defRPr lang="es-PE" sz="1600" noProof="0"/>
            </a:pPr>
            <a:r>
              <a:rPr lang="es-PE" sz="1600" noProof="0" smtClean="0"/>
              <a:t>Acceso </a:t>
            </a:r>
            <a:r>
              <a:rPr lang="es-PE" sz="1600" noProof="0"/>
              <a:t>a Internet </a:t>
            </a:r>
            <a:r>
              <a:rPr lang="es-PE" sz="1600" noProof="0" smtClean="0"/>
              <a:t>para Entidades estatales</a:t>
            </a:r>
            <a:endParaRPr lang="es-PE" sz="1600" noProof="0"/>
          </a:p>
        </c:rich>
      </c:tx>
      <c:layout>
        <c:manualLayout>
          <c:xMode val="edge"/>
          <c:yMode val="edge"/>
          <c:x val="0.2104537117708169"/>
          <c:y val="4.9498761086233148E-2"/>
        </c:manualLayout>
      </c:layout>
      <c:overlay val="0"/>
    </c:title>
    <c:autoTitleDeleted val="0"/>
    <c:view3D>
      <c:rotX val="15"/>
      <c:rotY val="20"/>
      <c:rAngAx val="0"/>
      <c:perspective val="30"/>
    </c:view3D>
    <c:floor>
      <c:thickness val="0"/>
    </c:floor>
    <c:sideWall>
      <c:thickness val="0"/>
    </c:sideWall>
    <c:backWall>
      <c:thickness val="0"/>
    </c:backWall>
    <c:plotArea>
      <c:layout>
        <c:manualLayout>
          <c:layoutTarget val="inner"/>
          <c:xMode val="edge"/>
          <c:yMode val="edge"/>
          <c:x val="8.2755901518188804E-2"/>
          <c:y val="0.12363684736783631"/>
          <c:w val="0.89030566652014509"/>
          <c:h val="0.81936971729772534"/>
        </c:manualLayout>
      </c:layout>
      <c:bar3DChart>
        <c:barDir val="col"/>
        <c:grouping val="standard"/>
        <c:varyColors val="0"/>
        <c:ser>
          <c:idx val="2"/>
          <c:order val="0"/>
          <c:tx>
            <c:strRef>
              <c:f>Hoja1!$C$32</c:f>
              <c:strCache>
                <c:ptCount val="1"/>
                <c:pt idx="0">
                  <c:v>Ciudades con acceso a Internet en capitales de Provincia</c:v>
                </c:pt>
              </c:strCache>
            </c:strRef>
          </c:tx>
          <c:invertIfNegative val="0"/>
          <c:dPt>
            <c:idx val="0"/>
            <c:invertIfNegative val="0"/>
            <c:bubble3D val="0"/>
            <c:spPr>
              <a:solidFill>
                <a:schemeClr val="bg2">
                  <a:lumMod val="40000"/>
                  <a:lumOff val="60000"/>
                </a:schemeClr>
              </a:solidFill>
            </c:spPr>
          </c:dPt>
          <c:dPt>
            <c:idx val="1"/>
            <c:invertIfNegative val="0"/>
            <c:bubble3D val="0"/>
            <c:spPr>
              <a:solidFill>
                <a:schemeClr val="bg2">
                  <a:lumMod val="40000"/>
                  <a:lumOff val="60000"/>
                </a:schemeClr>
              </a:solidFill>
            </c:spPr>
          </c:dPt>
          <c:dPt>
            <c:idx val="2"/>
            <c:invertIfNegative val="0"/>
            <c:bubble3D val="0"/>
            <c:spPr>
              <a:solidFill>
                <a:schemeClr val="bg2">
                  <a:lumMod val="40000"/>
                  <a:lumOff val="60000"/>
                </a:schemeClr>
              </a:solidFill>
            </c:spPr>
          </c:dPt>
          <c:dPt>
            <c:idx val="3"/>
            <c:invertIfNegative val="0"/>
            <c:bubble3D val="0"/>
            <c:spPr>
              <a:solidFill>
                <a:schemeClr val="bg2">
                  <a:lumMod val="40000"/>
                  <a:lumOff val="60000"/>
                </a:schemeClr>
              </a:solidFill>
            </c:spPr>
          </c:dPt>
          <c:dLbls>
            <c:dLbl>
              <c:idx val="0"/>
              <c:layout>
                <c:manualLayout>
                  <c:x val="3.0672920400149056E-3"/>
                  <c:y val="-1.6797075457224381E-2"/>
                </c:manualLayout>
              </c:layout>
              <c:showLegendKey val="0"/>
              <c:showVal val="1"/>
              <c:showCatName val="0"/>
              <c:showSerName val="0"/>
              <c:showPercent val="0"/>
              <c:showBubbleSize val="0"/>
            </c:dLbl>
            <c:dLbl>
              <c:idx val="1"/>
              <c:layout>
                <c:manualLayout>
                  <c:x val="1.3802814180066949E-2"/>
                  <c:y val="-2.5195613185836494E-2"/>
                </c:manualLayout>
              </c:layout>
              <c:showLegendKey val="0"/>
              <c:showVal val="1"/>
              <c:showCatName val="0"/>
              <c:showSerName val="0"/>
              <c:showPercent val="0"/>
              <c:showBubbleSize val="0"/>
            </c:dLbl>
            <c:dLbl>
              <c:idx val="2"/>
              <c:layout>
                <c:manualLayout>
                  <c:x val="1.2269168160059509E-2"/>
                  <c:y val="-1.8565188663247943E-2"/>
                </c:manualLayout>
              </c:layout>
              <c:showLegendKey val="0"/>
              <c:showVal val="1"/>
              <c:showCatName val="0"/>
              <c:showSerName val="0"/>
              <c:showPercent val="0"/>
              <c:showBubbleSize val="0"/>
            </c:dLbl>
            <c:dLbl>
              <c:idx val="3"/>
              <c:layout>
                <c:manualLayout>
                  <c:x val="1.6870106220081827E-2"/>
                  <c:y val="-3.403617921595456E-2"/>
                </c:manualLayout>
              </c:layout>
              <c:showLegendKey val="0"/>
              <c:showVal val="1"/>
              <c:showCatName val="0"/>
              <c:showSerName val="0"/>
              <c:showPercent val="0"/>
              <c:showBubbleSize val="0"/>
            </c:dLbl>
            <c:txPr>
              <a:bodyPr/>
              <a:lstStyle/>
              <a:p>
                <a:pPr>
                  <a:defRPr sz="1200" b="1"/>
                </a:pPr>
                <a:endParaRPr lang="es-PE"/>
              </a:p>
            </c:txPr>
            <c:showLegendKey val="0"/>
            <c:showVal val="1"/>
            <c:showCatName val="0"/>
            <c:showSerName val="0"/>
            <c:showPercent val="0"/>
            <c:showBubbleSize val="0"/>
            <c:showLeaderLines val="0"/>
          </c:dLbls>
          <c:cat>
            <c:numRef>
              <c:f>Hoja1!$C$33:$F$33</c:f>
              <c:numCache>
                <c:formatCode>General</c:formatCode>
                <c:ptCount val="4"/>
                <c:pt idx="0">
                  <c:v>2014</c:v>
                </c:pt>
                <c:pt idx="1">
                  <c:v>2015</c:v>
                </c:pt>
                <c:pt idx="2">
                  <c:v>2016</c:v>
                </c:pt>
                <c:pt idx="3">
                  <c:v>2017</c:v>
                </c:pt>
              </c:numCache>
            </c:numRef>
          </c:cat>
          <c:val>
            <c:numRef>
              <c:f>Hoja1!$C$34:$F$34</c:f>
              <c:numCache>
                <c:formatCode>General</c:formatCode>
                <c:ptCount val="4"/>
                <c:pt idx="0">
                  <c:v>3708</c:v>
                </c:pt>
                <c:pt idx="1">
                  <c:v>8813</c:v>
                </c:pt>
                <c:pt idx="2">
                  <c:v>9906</c:v>
                </c:pt>
                <c:pt idx="3">
                  <c:v>11000</c:v>
                </c:pt>
              </c:numCache>
            </c:numRef>
          </c:val>
        </c:ser>
        <c:dLbls>
          <c:showLegendKey val="0"/>
          <c:showVal val="0"/>
          <c:showCatName val="0"/>
          <c:showSerName val="0"/>
          <c:showPercent val="0"/>
          <c:showBubbleSize val="0"/>
        </c:dLbls>
        <c:gapWidth val="150"/>
        <c:shape val="cylinder"/>
        <c:axId val="78101888"/>
        <c:axId val="78107776"/>
        <c:axId val="102686720"/>
      </c:bar3DChart>
      <c:catAx>
        <c:axId val="78101888"/>
        <c:scaling>
          <c:orientation val="minMax"/>
        </c:scaling>
        <c:delete val="0"/>
        <c:axPos val="b"/>
        <c:numFmt formatCode="General" sourceLinked="1"/>
        <c:majorTickMark val="out"/>
        <c:minorTickMark val="none"/>
        <c:tickLblPos val="nextTo"/>
        <c:crossAx val="78107776"/>
        <c:crosses val="autoZero"/>
        <c:auto val="1"/>
        <c:lblAlgn val="ctr"/>
        <c:lblOffset val="100"/>
        <c:noMultiLvlLbl val="0"/>
      </c:catAx>
      <c:valAx>
        <c:axId val="78107776"/>
        <c:scaling>
          <c:orientation val="minMax"/>
        </c:scaling>
        <c:delete val="0"/>
        <c:axPos val="l"/>
        <c:majorGridlines/>
        <c:numFmt formatCode="General" sourceLinked="1"/>
        <c:majorTickMark val="out"/>
        <c:minorTickMark val="none"/>
        <c:tickLblPos val="nextTo"/>
        <c:crossAx val="78101888"/>
        <c:crosses val="autoZero"/>
        <c:crossBetween val="between"/>
      </c:valAx>
      <c:serAx>
        <c:axId val="102686720"/>
        <c:scaling>
          <c:orientation val="minMax"/>
        </c:scaling>
        <c:delete val="1"/>
        <c:axPos val="b"/>
        <c:majorTickMark val="out"/>
        <c:minorTickMark val="none"/>
        <c:tickLblPos val="nextTo"/>
        <c:crossAx val="78107776"/>
        <c:crosses val="autoZero"/>
      </c:serAx>
    </c:plotArea>
    <c:plotVisOnly val="1"/>
    <c:dispBlanksAs val="gap"/>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PE"/>
  <c:roundedCorners val="0"/>
  <mc:AlternateContent xmlns:mc="http://schemas.openxmlformats.org/markup-compatibility/2006">
    <mc:Choice xmlns:c14="http://schemas.microsoft.com/office/drawing/2007/8/2/chart" Requires="c14">
      <c14:style val="124"/>
    </mc:Choice>
    <mc:Fallback>
      <c:style val="24"/>
    </mc:Fallback>
  </mc:AlternateContent>
  <c:chart>
    <c:title>
      <c:tx>
        <c:rich>
          <a:bodyPr/>
          <a:lstStyle/>
          <a:p>
            <a:pPr>
              <a:defRPr lang="es-PE" sz="1600" noProof="0"/>
            </a:pPr>
            <a:r>
              <a:rPr lang="es-PE" sz="1600" noProof="0"/>
              <a:t>Ciudades con acceso a </a:t>
            </a:r>
            <a:endParaRPr lang="es-PE" sz="1600" noProof="0" smtClean="0"/>
          </a:p>
          <a:p>
            <a:pPr>
              <a:defRPr lang="es-PE" sz="1600" noProof="0"/>
            </a:pPr>
            <a:r>
              <a:rPr lang="es-PE" sz="1600" noProof="0" smtClean="0"/>
              <a:t>Red </a:t>
            </a:r>
            <a:r>
              <a:rPr lang="es-PE" sz="1600" noProof="0"/>
              <a:t>de Microondas</a:t>
            </a:r>
          </a:p>
        </c:rich>
      </c:tx>
      <c:layout>
        <c:manualLayout>
          <c:xMode val="edge"/>
          <c:yMode val="edge"/>
          <c:x val="0.13375336768136872"/>
          <c:y val="3.898499210216446E-2"/>
        </c:manualLayout>
      </c:layout>
      <c:overlay val="0"/>
    </c:title>
    <c:autoTitleDeleted val="0"/>
    <c:view3D>
      <c:rotX val="15"/>
      <c:rotY val="20"/>
      <c:rAngAx val="0"/>
      <c:perspective val="30"/>
    </c:view3D>
    <c:floor>
      <c:thickness val="0"/>
    </c:floor>
    <c:sideWall>
      <c:thickness val="0"/>
    </c:sideWall>
    <c:backWall>
      <c:thickness val="0"/>
    </c:backWall>
    <c:plotArea>
      <c:layout>
        <c:manualLayout>
          <c:layoutTarget val="inner"/>
          <c:xMode val="edge"/>
          <c:yMode val="edge"/>
          <c:x val="6.9761316539216925E-2"/>
          <c:y val="8.895088654866809E-2"/>
          <c:w val="0.90054071204894359"/>
          <c:h val="0.83140615954952368"/>
        </c:manualLayout>
      </c:layout>
      <c:bar3DChart>
        <c:barDir val="col"/>
        <c:grouping val="standard"/>
        <c:varyColors val="0"/>
        <c:ser>
          <c:idx val="0"/>
          <c:order val="0"/>
          <c:tx>
            <c:strRef>
              <c:f>Hoja1!$C$17</c:f>
              <c:strCache>
                <c:ptCount val="1"/>
                <c:pt idx="0">
                  <c:v>Ciudades en la Selva con enlaces terrestre (Microondas)</c:v>
                </c:pt>
              </c:strCache>
            </c:strRef>
          </c:tx>
          <c:spPr>
            <a:solidFill>
              <a:srgbClr val="00B050"/>
            </a:solidFill>
          </c:spPr>
          <c:invertIfNegative val="0"/>
          <c:dLbls>
            <c:dLbl>
              <c:idx val="0"/>
              <c:layout>
                <c:manualLayout>
                  <c:x val="1.6441205214486526E-2"/>
                  <c:y val="-4.2710190670981911E-2"/>
                </c:manualLayout>
              </c:layout>
              <c:showLegendKey val="0"/>
              <c:showVal val="1"/>
              <c:showCatName val="0"/>
              <c:showSerName val="0"/>
              <c:showPercent val="0"/>
              <c:showBubbleSize val="0"/>
            </c:dLbl>
            <c:dLbl>
              <c:idx val="1"/>
              <c:layout>
                <c:manualLayout>
                  <c:x val="1.4946550194987696E-2"/>
                  <c:y val="-3.0941917200456779E-2"/>
                </c:manualLayout>
              </c:layout>
              <c:showLegendKey val="0"/>
              <c:showVal val="1"/>
              <c:showCatName val="0"/>
              <c:showSerName val="0"/>
              <c:showPercent val="0"/>
              <c:showBubbleSize val="0"/>
            </c:dLbl>
            <c:dLbl>
              <c:idx val="2"/>
              <c:layout>
                <c:manualLayout>
                  <c:x val="1.9430515253484076E-2"/>
                  <c:y val="-3.7130437237392566E-2"/>
                </c:manualLayout>
              </c:layout>
              <c:showLegendKey val="0"/>
              <c:showVal val="1"/>
              <c:showCatName val="0"/>
              <c:showSerName val="0"/>
              <c:showPercent val="0"/>
              <c:showBubbleSize val="0"/>
            </c:dLbl>
            <c:dLbl>
              <c:idx val="3"/>
              <c:layout>
                <c:manualLayout>
                  <c:x val="5.9786200779951004E-3"/>
                  <c:y val="-3.7130377326495885E-2"/>
                </c:manualLayout>
              </c:layout>
              <c:showLegendKey val="0"/>
              <c:showVal val="1"/>
              <c:showCatName val="0"/>
              <c:showSerName val="0"/>
              <c:showPercent val="0"/>
              <c:showBubbleSize val="0"/>
            </c:dLbl>
            <c:txPr>
              <a:bodyPr/>
              <a:lstStyle/>
              <a:p>
                <a:pPr>
                  <a:defRPr sz="1100" b="1"/>
                </a:pPr>
                <a:endParaRPr lang="es-PE"/>
              </a:p>
            </c:txPr>
            <c:showLegendKey val="0"/>
            <c:showVal val="1"/>
            <c:showCatName val="0"/>
            <c:showSerName val="0"/>
            <c:showPercent val="0"/>
            <c:showBubbleSize val="0"/>
            <c:showLeaderLines val="0"/>
          </c:dLbls>
          <c:cat>
            <c:numRef>
              <c:f>Hoja1!$C$18:$F$18</c:f>
              <c:numCache>
                <c:formatCode>General</c:formatCode>
                <c:ptCount val="4"/>
                <c:pt idx="0">
                  <c:v>2014</c:v>
                </c:pt>
                <c:pt idx="1">
                  <c:v>2015</c:v>
                </c:pt>
                <c:pt idx="2">
                  <c:v>2016</c:v>
                </c:pt>
              </c:numCache>
            </c:numRef>
          </c:cat>
          <c:val>
            <c:numRef>
              <c:f>Hoja1!$C$19:$F$19</c:f>
              <c:numCache>
                <c:formatCode>General</c:formatCode>
                <c:ptCount val="4"/>
                <c:pt idx="0">
                  <c:v>0</c:v>
                </c:pt>
                <c:pt idx="1">
                  <c:v>159</c:v>
                </c:pt>
                <c:pt idx="2">
                  <c:v>259</c:v>
                </c:pt>
              </c:numCache>
            </c:numRef>
          </c:val>
        </c:ser>
        <c:dLbls>
          <c:showLegendKey val="0"/>
          <c:showVal val="0"/>
          <c:showCatName val="0"/>
          <c:showSerName val="0"/>
          <c:showPercent val="0"/>
          <c:showBubbleSize val="0"/>
        </c:dLbls>
        <c:gapWidth val="150"/>
        <c:shape val="cylinder"/>
        <c:axId val="90900736"/>
        <c:axId val="90906624"/>
        <c:axId val="113159232"/>
      </c:bar3DChart>
      <c:catAx>
        <c:axId val="90900736"/>
        <c:scaling>
          <c:orientation val="minMax"/>
        </c:scaling>
        <c:delete val="0"/>
        <c:axPos val="b"/>
        <c:numFmt formatCode="General" sourceLinked="1"/>
        <c:majorTickMark val="out"/>
        <c:minorTickMark val="none"/>
        <c:tickLblPos val="nextTo"/>
        <c:crossAx val="90906624"/>
        <c:crosses val="autoZero"/>
        <c:auto val="1"/>
        <c:lblAlgn val="ctr"/>
        <c:lblOffset val="100"/>
        <c:noMultiLvlLbl val="0"/>
      </c:catAx>
      <c:valAx>
        <c:axId val="90906624"/>
        <c:scaling>
          <c:orientation val="minMax"/>
        </c:scaling>
        <c:delete val="0"/>
        <c:axPos val="l"/>
        <c:majorGridlines/>
        <c:numFmt formatCode="General" sourceLinked="1"/>
        <c:majorTickMark val="out"/>
        <c:minorTickMark val="none"/>
        <c:tickLblPos val="nextTo"/>
        <c:crossAx val="90900736"/>
        <c:crosses val="autoZero"/>
        <c:crossBetween val="between"/>
      </c:valAx>
      <c:serAx>
        <c:axId val="113159232"/>
        <c:scaling>
          <c:orientation val="minMax"/>
        </c:scaling>
        <c:delete val="1"/>
        <c:axPos val="b"/>
        <c:majorTickMark val="out"/>
        <c:minorTickMark val="none"/>
        <c:tickLblPos val="nextTo"/>
        <c:crossAx val="90906624"/>
        <c:crosses val="autoZero"/>
      </c:serAx>
    </c:plotArea>
    <c:legend>
      <c:legendPos val="r"/>
      <c:layout>
        <c:manualLayout>
          <c:xMode val="edge"/>
          <c:yMode val="edge"/>
          <c:x val="0.12105621076824798"/>
          <c:y val="0.85167133103121639"/>
          <c:w val="0.66799478877346963"/>
          <c:h val="0.1255006675567423"/>
        </c:manualLayout>
      </c:layout>
      <c:overlay val="0"/>
      <c:txPr>
        <a:bodyPr/>
        <a:lstStyle/>
        <a:p>
          <a:pPr>
            <a:defRPr sz="1200"/>
          </a:pPr>
          <a:endParaRPr lang="es-PE"/>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PE"/>
  <c:roundedCorners val="0"/>
  <mc:AlternateContent xmlns:mc="http://schemas.openxmlformats.org/markup-compatibility/2006">
    <mc:Choice xmlns:c14="http://schemas.microsoft.com/office/drawing/2007/8/2/chart" Requires="c14">
      <c14:style val="121"/>
    </mc:Choice>
    <mc:Fallback>
      <c:style val="21"/>
    </mc:Fallback>
  </mc:AlternateContent>
  <c:chart>
    <c:title>
      <c:tx>
        <c:rich>
          <a:bodyPr/>
          <a:lstStyle/>
          <a:p>
            <a:pPr algn="ctr" rtl="0">
              <a:defRPr lang="es-PE" sz="1600" b="1" i="0" u="none" strike="noStrike" kern="1200" baseline="0" noProof="0">
                <a:solidFill>
                  <a:srgbClr val="000000"/>
                </a:solidFill>
                <a:latin typeface="+mn-lt"/>
                <a:ea typeface="+mn-ea"/>
                <a:cs typeface="+mn-cs"/>
              </a:defRPr>
            </a:pPr>
            <a:r>
              <a:rPr lang="es-PE" sz="1600" b="1" i="0" u="none" strike="noStrike" kern="1200" baseline="0" noProof="0">
                <a:solidFill>
                  <a:srgbClr val="000000"/>
                </a:solidFill>
                <a:latin typeface="+mn-lt"/>
                <a:ea typeface="+mn-ea"/>
                <a:cs typeface="+mn-cs"/>
              </a:rPr>
              <a:t>Ciudades con acceso a Red METRO</a:t>
            </a:r>
          </a:p>
        </c:rich>
      </c:tx>
      <c:layout>
        <c:manualLayout>
          <c:xMode val="edge"/>
          <c:yMode val="edge"/>
          <c:x val="0.11969395457186577"/>
          <c:y val="6.8072330214725252E-2"/>
        </c:manualLayout>
      </c:layout>
      <c:overlay val="0"/>
    </c:title>
    <c:autoTitleDeleted val="0"/>
    <c:view3D>
      <c:rotX val="15"/>
      <c:rotY val="20"/>
      <c:rAngAx val="0"/>
      <c:perspective val="30"/>
    </c:view3D>
    <c:floor>
      <c:thickness val="0"/>
    </c:floor>
    <c:sideWall>
      <c:thickness val="0"/>
    </c:sideWall>
    <c:backWall>
      <c:thickness val="0"/>
    </c:backWall>
    <c:plotArea>
      <c:layout>
        <c:manualLayout>
          <c:layoutTarget val="inner"/>
          <c:xMode val="edge"/>
          <c:yMode val="edge"/>
          <c:x val="8.5426722133754671E-2"/>
          <c:y val="0.20653047279568718"/>
          <c:w val="0.88198829245310206"/>
          <c:h val="0.67050778781644693"/>
        </c:manualLayout>
      </c:layout>
      <c:bar3DChart>
        <c:barDir val="col"/>
        <c:grouping val="standard"/>
        <c:varyColors val="0"/>
        <c:ser>
          <c:idx val="0"/>
          <c:order val="0"/>
          <c:tx>
            <c:strRef>
              <c:f>Hoja1!$C$2</c:f>
              <c:strCache>
                <c:ptCount val="1"/>
                <c:pt idx="0">
                  <c:v>Ciudades con acceso a Broadband</c:v>
                </c:pt>
              </c:strCache>
            </c:strRef>
          </c:tx>
          <c:spPr>
            <a:solidFill>
              <a:srgbClr val="0070C0"/>
            </a:solidFill>
          </c:spPr>
          <c:invertIfNegative val="0"/>
          <c:dLbls>
            <c:dLbl>
              <c:idx val="0"/>
              <c:layout>
                <c:manualLayout>
                  <c:x val="1.4946550194987751E-2"/>
                  <c:y val="-2.1659386773789209E-2"/>
                </c:manualLayout>
              </c:layout>
              <c:showLegendKey val="0"/>
              <c:showVal val="1"/>
              <c:showCatName val="0"/>
              <c:showSerName val="0"/>
              <c:showPercent val="0"/>
              <c:showBubbleSize val="0"/>
            </c:dLbl>
            <c:dLbl>
              <c:idx val="1"/>
              <c:layout>
                <c:manualLayout>
                  <c:x val="2.2419825292481627E-2"/>
                  <c:y val="-2.475358488433059E-2"/>
                </c:manualLayout>
              </c:layout>
              <c:showLegendKey val="0"/>
              <c:showVal val="1"/>
              <c:showCatName val="0"/>
              <c:showSerName val="0"/>
              <c:showPercent val="0"/>
              <c:showBubbleSize val="0"/>
            </c:dLbl>
            <c:dLbl>
              <c:idx val="2"/>
              <c:layout>
                <c:manualLayout>
                  <c:x val="1.3451895175488976E-2"/>
                  <c:y val="-3.0941981105413296E-2"/>
                </c:manualLayout>
              </c:layout>
              <c:showLegendKey val="0"/>
              <c:showVal val="1"/>
              <c:showCatName val="0"/>
              <c:showSerName val="0"/>
              <c:showPercent val="0"/>
              <c:showBubbleSize val="0"/>
            </c:dLbl>
            <c:dLbl>
              <c:idx val="3"/>
              <c:layout>
                <c:manualLayout>
                  <c:x val="1.1957240155990201E-2"/>
                  <c:y val="-4.0224575437037211E-2"/>
                </c:manualLayout>
              </c:layout>
              <c:showLegendKey val="0"/>
              <c:showVal val="1"/>
              <c:showCatName val="0"/>
              <c:showSerName val="0"/>
              <c:showPercent val="0"/>
              <c:showBubbleSize val="0"/>
            </c:dLbl>
            <c:txPr>
              <a:bodyPr/>
              <a:lstStyle/>
              <a:p>
                <a:pPr>
                  <a:defRPr sz="1100"/>
                </a:pPr>
                <a:endParaRPr lang="es-PE"/>
              </a:p>
            </c:txPr>
            <c:showLegendKey val="0"/>
            <c:showVal val="1"/>
            <c:showCatName val="0"/>
            <c:showSerName val="0"/>
            <c:showPercent val="0"/>
            <c:showBubbleSize val="0"/>
            <c:showLeaderLines val="0"/>
          </c:dLbls>
          <c:cat>
            <c:numRef>
              <c:f>Hoja1!$C$3:$F$3</c:f>
              <c:numCache>
                <c:formatCode>General</c:formatCode>
                <c:ptCount val="4"/>
                <c:pt idx="0">
                  <c:v>2013</c:v>
                </c:pt>
                <c:pt idx="1">
                  <c:v>2014</c:v>
                </c:pt>
                <c:pt idx="2">
                  <c:v>2015</c:v>
                </c:pt>
                <c:pt idx="3">
                  <c:v>2016</c:v>
                </c:pt>
              </c:numCache>
            </c:numRef>
          </c:cat>
          <c:val>
            <c:numRef>
              <c:f>Hoja1!$C$4:$F$4</c:f>
              <c:numCache>
                <c:formatCode>General</c:formatCode>
                <c:ptCount val="4"/>
                <c:pt idx="0">
                  <c:v>24</c:v>
                </c:pt>
                <c:pt idx="1">
                  <c:v>123</c:v>
                </c:pt>
                <c:pt idx="2">
                  <c:v>228</c:v>
                </c:pt>
                <c:pt idx="3">
                  <c:v>327</c:v>
                </c:pt>
              </c:numCache>
            </c:numRef>
          </c:val>
        </c:ser>
        <c:dLbls>
          <c:showLegendKey val="0"/>
          <c:showVal val="0"/>
          <c:showCatName val="0"/>
          <c:showSerName val="0"/>
          <c:showPercent val="0"/>
          <c:showBubbleSize val="0"/>
        </c:dLbls>
        <c:gapWidth val="150"/>
        <c:shape val="cylinder"/>
        <c:axId val="258038400"/>
        <c:axId val="258053632"/>
        <c:axId val="215417280"/>
      </c:bar3DChart>
      <c:catAx>
        <c:axId val="258038400"/>
        <c:scaling>
          <c:orientation val="minMax"/>
        </c:scaling>
        <c:delete val="0"/>
        <c:axPos val="b"/>
        <c:numFmt formatCode="General" sourceLinked="1"/>
        <c:majorTickMark val="out"/>
        <c:minorTickMark val="none"/>
        <c:tickLblPos val="nextTo"/>
        <c:txPr>
          <a:bodyPr/>
          <a:lstStyle/>
          <a:p>
            <a:pPr>
              <a:defRPr sz="1200"/>
            </a:pPr>
            <a:endParaRPr lang="es-PE"/>
          </a:p>
        </c:txPr>
        <c:crossAx val="258053632"/>
        <c:crosses val="autoZero"/>
        <c:auto val="1"/>
        <c:lblAlgn val="ctr"/>
        <c:lblOffset val="100"/>
        <c:noMultiLvlLbl val="0"/>
      </c:catAx>
      <c:valAx>
        <c:axId val="258053632"/>
        <c:scaling>
          <c:orientation val="minMax"/>
        </c:scaling>
        <c:delete val="0"/>
        <c:axPos val="l"/>
        <c:majorGridlines/>
        <c:numFmt formatCode="General" sourceLinked="1"/>
        <c:majorTickMark val="out"/>
        <c:minorTickMark val="none"/>
        <c:tickLblPos val="nextTo"/>
        <c:crossAx val="258038400"/>
        <c:crosses val="autoZero"/>
        <c:crossBetween val="between"/>
      </c:valAx>
      <c:serAx>
        <c:axId val="215417280"/>
        <c:scaling>
          <c:orientation val="minMax"/>
        </c:scaling>
        <c:delete val="1"/>
        <c:axPos val="b"/>
        <c:majorTickMark val="out"/>
        <c:minorTickMark val="none"/>
        <c:tickLblPos val="nextTo"/>
        <c:crossAx val="258053632"/>
        <c:crosses val="autoZero"/>
      </c:serAx>
    </c:plotArea>
    <c:legend>
      <c:legendPos val="r"/>
      <c:layout>
        <c:manualLayout>
          <c:xMode val="edge"/>
          <c:yMode val="edge"/>
          <c:x val="8.4321972064739417E-2"/>
          <c:y val="0.86062521096042166"/>
          <c:w val="0.74993520396050817"/>
          <c:h val="7.2790570691291495E-2"/>
        </c:manualLayout>
      </c:layout>
      <c:overlay val="0"/>
      <c:txPr>
        <a:bodyPr/>
        <a:lstStyle/>
        <a:p>
          <a:pPr>
            <a:defRPr sz="1200"/>
          </a:pPr>
          <a:endParaRPr lang="es-PE"/>
        </a:p>
      </c:txPr>
    </c:legend>
    <c:plotVisOnly val="1"/>
    <c:dispBlanksAs val="gap"/>
    <c:showDLblsOverMax val="0"/>
  </c:chart>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0.11592</cdr:x>
      <cdr:y>0.83868</cdr:y>
    </cdr:from>
    <cdr:to>
      <cdr:x>0.78537</cdr:x>
      <cdr:y>0.981</cdr:y>
    </cdr:to>
    <cdr:sp macro="" textlink="">
      <cdr:nvSpPr>
        <cdr:cNvPr id="2" name="1 CuadroTexto"/>
        <cdr:cNvSpPr txBox="1"/>
      </cdr:nvSpPr>
      <cdr:spPr>
        <a:xfrm xmlns:a="http://schemas.openxmlformats.org/drawingml/2006/main">
          <a:off x="475798" y="3178285"/>
          <a:ext cx="2747704" cy="53931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s-PE" sz="1600" dirty="0" smtClean="0">
              <a:solidFill>
                <a:srgbClr val="0099CC"/>
              </a:solidFill>
            </a:rPr>
            <a:t>•</a:t>
          </a:r>
          <a:r>
            <a:rPr lang="es-PE" sz="1200" dirty="0" smtClean="0"/>
            <a:t> Ciudades </a:t>
          </a:r>
          <a:r>
            <a:rPr lang="es-PE" sz="1200" dirty="0"/>
            <a:t>con acceso a Internet </a:t>
          </a:r>
          <a:endParaRPr lang="es-PE" sz="1200" dirty="0" smtClean="0"/>
        </a:p>
        <a:p xmlns:a="http://schemas.openxmlformats.org/drawingml/2006/main">
          <a:r>
            <a:rPr lang="es-PE" sz="1200" dirty="0" smtClean="0"/>
            <a:t>en </a:t>
          </a:r>
          <a:r>
            <a:rPr lang="es-PE" sz="1200" dirty="0"/>
            <a:t>capitales de Provincia</a:t>
          </a:r>
          <a:endParaRPr lang="en-US" sz="12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PE" altLang="es-PE"/>
          </a:p>
        </p:txBody>
      </p:sp>
      <p:sp>
        <p:nvSpPr>
          <p:cNvPr id="28675" name="Rectangle 3"/>
          <p:cNvSpPr>
            <a:spLocks noGrp="1" noChangeArrowheads="1"/>
          </p:cNvSpPr>
          <p:nvPr>
            <p:ph type="dt" sz="quarter" idx="1"/>
          </p:nvPr>
        </p:nvSpPr>
        <p:spPr bwMode="auto">
          <a:xfrm>
            <a:off x="377825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PE" altLang="es-PE"/>
          </a:p>
        </p:txBody>
      </p:sp>
      <p:sp>
        <p:nvSpPr>
          <p:cNvPr id="28676" name="Rectangle 4"/>
          <p:cNvSpPr>
            <a:spLocks noGrp="1" noChangeArrowheads="1"/>
          </p:cNvSpPr>
          <p:nvPr>
            <p:ph type="ftr" sz="quarter" idx="2"/>
          </p:nvPr>
        </p:nvSpPr>
        <p:spPr bwMode="auto">
          <a:xfrm>
            <a:off x="0" y="9431338"/>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PE" altLang="es-PE"/>
          </a:p>
        </p:txBody>
      </p:sp>
      <p:sp>
        <p:nvSpPr>
          <p:cNvPr id="28677" name="Rectangle 5"/>
          <p:cNvSpPr>
            <a:spLocks noGrp="1" noChangeArrowheads="1"/>
          </p:cNvSpPr>
          <p:nvPr>
            <p:ph type="sldNum" sz="quarter" idx="3"/>
          </p:nvPr>
        </p:nvSpPr>
        <p:spPr bwMode="auto">
          <a:xfrm>
            <a:off x="3778250" y="9431338"/>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E8BDC7E-8040-462C-B185-F7E20ACDF780}" type="slidenum">
              <a:rPr lang="en-US" altLang="es-PE"/>
              <a:pPr/>
              <a:t>‹Nº›</a:t>
            </a:fld>
            <a:endParaRPr lang="en-US" altLang="es-PE"/>
          </a:p>
        </p:txBody>
      </p:sp>
    </p:spTree>
    <p:extLst>
      <p:ext uri="{BB962C8B-B14F-4D97-AF65-F5344CB8AC3E}">
        <p14:creationId xmlns:p14="http://schemas.microsoft.com/office/powerpoint/2010/main" val="35599185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PE" altLang="es-PE"/>
          </a:p>
        </p:txBody>
      </p:sp>
      <p:sp>
        <p:nvSpPr>
          <p:cNvPr id="48131" name="Rectangle 3"/>
          <p:cNvSpPr>
            <a:spLocks noGrp="1" noChangeArrowheads="1"/>
          </p:cNvSpPr>
          <p:nvPr>
            <p:ph type="dt" idx="1"/>
          </p:nvPr>
        </p:nvSpPr>
        <p:spPr bwMode="auto">
          <a:xfrm>
            <a:off x="377825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PE" altLang="es-PE"/>
          </a:p>
        </p:txBody>
      </p:sp>
      <p:sp>
        <p:nvSpPr>
          <p:cNvPr id="9220" name="Rectangle 4"/>
          <p:cNvSpPr>
            <a:spLocks noGrp="1" noRot="1" noChangeAspec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3" name="Rectangle 5"/>
          <p:cNvSpPr>
            <a:spLocks noGrp="1" noChangeArrowheads="1"/>
          </p:cNvSpPr>
          <p:nvPr>
            <p:ph type="body" sz="quarter" idx="3"/>
          </p:nvPr>
        </p:nvSpPr>
        <p:spPr bwMode="auto">
          <a:xfrm>
            <a:off x="889000" y="4714875"/>
            <a:ext cx="4891088"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8134" name="Rectangle 6"/>
          <p:cNvSpPr>
            <a:spLocks noGrp="1" noChangeArrowheads="1"/>
          </p:cNvSpPr>
          <p:nvPr>
            <p:ph type="ftr" sz="quarter" idx="4"/>
          </p:nvPr>
        </p:nvSpPr>
        <p:spPr bwMode="auto">
          <a:xfrm>
            <a:off x="0" y="9431338"/>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PE" altLang="es-PE"/>
          </a:p>
        </p:txBody>
      </p:sp>
      <p:sp>
        <p:nvSpPr>
          <p:cNvPr id="48135" name="Rectangle 7"/>
          <p:cNvSpPr>
            <a:spLocks noGrp="1" noChangeArrowheads="1"/>
          </p:cNvSpPr>
          <p:nvPr>
            <p:ph type="sldNum" sz="quarter" idx="5"/>
          </p:nvPr>
        </p:nvSpPr>
        <p:spPr bwMode="auto">
          <a:xfrm>
            <a:off x="3778250" y="9431338"/>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33F8ADA-F6B3-4492-8269-259E5FFF265B}" type="slidenum">
              <a:rPr lang="en-US" altLang="es-PE"/>
              <a:pPr/>
              <a:t>‹Nº›</a:t>
            </a:fld>
            <a:endParaRPr lang="en-US" altLang="es-PE"/>
          </a:p>
        </p:txBody>
      </p:sp>
    </p:spTree>
    <p:extLst>
      <p:ext uri="{BB962C8B-B14F-4D97-AF65-F5344CB8AC3E}">
        <p14:creationId xmlns:p14="http://schemas.microsoft.com/office/powerpoint/2010/main" val="9763132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Verdana"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Verdana"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Verdana"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71AAEC32-0CB7-49AE-8615-5702C864A416}" type="slidenum">
              <a:rPr lang="en-US" altLang="en-US" sz="1200"/>
              <a:pPr/>
              <a:t>1</a:t>
            </a:fld>
            <a:endParaRPr lang="en-US" altLang="en-US" sz="120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71AAEC32-0CB7-49AE-8615-5702C864A416}" type="slidenum">
              <a:rPr lang="en-US" altLang="en-US" sz="1200"/>
              <a:pPr/>
              <a:t>2</a:t>
            </a:fld>
            <a:endParaRPr lang="en-US" altLang="en-US" sz="120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538163" y="314325"/>
            <a:ext cx="5719762" cy="4291013"/>
          </a:xfrm>
          <a:ln/>
        </p:spPr>
      </p:sp>
      <p:sp>
        <p:nvSpPr>
          <p:cNvPr id="2" name="1 Marcador de notas"/>
          <p:cNvSpPr>
            <a:spLocks noGrp="1"/>
          </p:cNvSpPr>
          <p:nvPr>
            <p:ph type="body" idx="1"/>
          </p:nvPr>
        </p:nvSpPr>
        <p:spPr/>
        <p:txBody>
          <a:bodyPr/>
          <a:lstStyle/>
          <a:p>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ES" dirty="0" smtClean="0"/>
              <a:t>Todas las ciudades</a:t>
            </a:r>
            <a:r>
              <a:rPr lang="es-ES" baseline="0" dirty="0" smtClean="0"/>
              <a:t> del mundo tienen distintos retos que </a:t>
            </a:r>
            <a:r>
              <a:rPr lang="es-ES" baseline="0" dirty="0" err="1" smtClean="0"/>
              <a:t>solventar.l</a:t>
            </a:r>
            <a:r>
              <a:rPr lang="es-ES" baseline="0" dirty="0" smtClean="0"/>
              <a:t> Algunos son comunes otros un poco más específicos. Gracias a la experiencia y presencia global de Telefónica hemos podido conocer de nuestros clientes – LAS CIUDADES – sus necesidades.</a:t>
            </a:r>
            <a:endParaRPr lang="es-ES" dirty="0"/>
          </a:p>
        </p:txBody>
      </p:sp>
      <p:sp>
        <p:nvSpPr>
          <p:cNvPr id="4" name="3 Marcador de número de diapositiva"/>
          <p:cNvSpPr>
            <a:spLocks noGrp="1"/>
          </p:cNvSpPr>
          <p:nvPr>
            <p:ph type="sldNum" sz="quarter" idx="10"/>
          </p:nvPr>
        </p:nvSpPr>
        <p:spPr/>
        <p:txBody>
          <a:bodyPr/>
          <a:lstStyle/>
          <a:p>
            <a:fld id="{133F8ADA-F6B3-4492-8269-259E5FFF265B}" type="slidenum">
              <a:rPr lang="en-US" altLang="es-PE" smtClean="0"/>
              <a:pPr/>
              <a:t>4</a:t>
            </a:fld>
            <a:endParaRPr lang="en-US" altLang="es-PE"/>
          </a:p>
        </p:txBody>
      </p:sp>
    </p:spTree>
    <p:extLst>
      <p:ext uri="{BB962C8B-B14F-4D97-AF65-F5344CB8AC3E}">
        <p14:creationId xmlns:p14="http://schemas.microsoft.com/office/powerpoint/2010/main" val="92061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xfrm>
            <a:off x="852488" y="744538"/>
            <a:ext cx="4964112" cy="3722687"/>
          </a:xfrm>
          <a:ln/>
        </p:spPr>
      </p:sp>
      <p:sp>
        <p:nvSpPr>
          <p:cNvPr id="73731" name="3 Marcador de número de diapositiva"/>
          <p:cNvSpPr txBox="1">
            <a:spLocks noGrp="1"/>
          </p:cNvSpPr>
          <p:nvPr/>
        </p:nvSpPr>
        <p:spPr bwMode="auto">
          <a:xfrm>
            <a:off x="3779981" y="9433411"/>
            <a:ext cx="2889107" cy="49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715" tIns="45859" rIns="91715" bIns="45859" anchor="b"/>
          <a:lstStyle>
            <a:lvl1pPr defTabSz="915988" eaLnBrk="0" hangingPunct="0">
              <a:defRPr sz="1200" b="1">
                <a:solidFill>
                  <a:schemeClr val="tx1"/>
                </a:solidFill>
                <a:latin typeface="TheSansCorrespondence" pitchFamily="34" charset="0"/>
                <a:ea typeface="ＭＳ Ｐゴシック" pitchFamily="34" charset="-128"/>
              </a:defRPr>
            </a:lvl1pPr>
            <a:lvl2pPr marL="742950" indent="-285750" defTabSz="915988" eaLnBrk="0" hangingPunct="0">
              <a:defRPr sz="1200" b="1">
                <a:solidFill>
                  <a:schemeClr val="tx1"/>
                </a:solidFill>
                <a:latin typeface="TheSansCorrespondence" pitchFamily="34" charset="0"/>
                <a:ea typeface="ＭＳ Ｐゴシック" pitchFamily="34" charset="-128"/>
              </a:defRPr>
            </a:lvl2pPr>
            <a:lvl3pPr marL="1143000" indent="-228600" defTabSz="915988" eaLnBrk="0" hangingPunct="0">
              <a:defRPr sz="1200" b="1">
                <a:solidFill>
                  <a:schemeClr val="tx1"/>
                </a:solidFill>
                <a:latin typeface="TheSansCorrespondence" pitchFamily="34" charset="0"/>
                <a:ea typeface="ＭＳ Ｐゴシック" pitchFamily="34" charset="-128"/>
              </a:defRPr>
            </a:lvl3pPr>
            <a:lvl4pPr marL="1600200" indent="-228600" defTabSz="915988" eaLnBrk="0" hangingPunct="0">
              <a:defRPr sz="1200" b="1">
                <a:solidFill>
                  <a:schemeClr val="tx1"/>
                </a:solidFill>
                <a:latin typeface="TheSansCorrespondence" pitchFamily="34" charset="0"/>
                <a:ea typeface="ＭＳ Ｐゴシック" pitchFamily="34" charset="-128"/>
              </a:defRPr>
            </a:lvl4pPr>
            <a:lvl5pPr marL="2057400" indent="-228600" defTabSz="915988" eaLnBrk="0" hangingPunct="0">
              <a:defRPr sz="1200" b="1">
                <a:solidFill>
                  <a:schemeClr val="tx1"/>
                </a:solidFill>
                <a:latin typeface="TheSansCorrespondence" pitchFamily="34" charset="0"/>
                <a:ea typeface="ＭＳ Ｐゴシック" pitchFamily="34" charset="-128"/>
              </a:defRPr>
            </a:lvl5pPr>
            <a:lvl6pPr marL="25146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6pPr>
            <a:lvl7pPr marL="29718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7pPr>
            <a:lvl8pPr marL="34290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8pPr>
            <a:lvl9pPr marL="38862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9pPr>
          </a:lstStyle>
          <a:p>
            <a:pPr algn="r"/>
            <a:fld id="{ECC319AD-8AAD-40A6-B4EF-3ADF9F37A3FF}" type="slidenum">
              <a:rPr lang="en-US" sz="1100">
                <a:solidFill>
                  <a:srgbClr val="000000"/>
                </a:solidFill>
                <a:sym typeface="Gill Sans" charset="0"/>
              </a:rPr>
              <a:pPr algn="r"/>
              <a:t>5</a:t>
            </a:fld>
            <a:endParaRPr lang="en-US" sz="1100" dirty="0">
              <a:solidFill>
                <a:srgbClr val="000000"/>
              </a:solidFill>
              <a:sym typeface="Gill Sans" charset="0"/>
            </a:endParaRPr>
          </a:p>
        </p:txBody>
      </p:sp>
      <p:sp>
        <p:nvSpPr>
          <p:cNvPr id="2" name="1 Marcador de notas"/>
          <p:cNvSpPr>
            <a:spLocks noGrp="1"/>
          </p:cNvSpPr>
          <p:nvPr>
            <p:ph type="body" idx="1"/>
          </p:nvPr>
        </p:nvSpPr>
        <p:spPr>
          <a:xfrm>
            <a:off x="367417" y="4715907"/>
            <a:ext cx="5934253" cy="4467701"/>
          </a:xfrm>
        </p:spPr>
        <p:txBody>
          <a:bodyPr vert="horz" lIns="91440" tIns="45720" rIns="91440" bIns="45720" rtlCol="0"/>
          <a:lstStyle/>
          <a:p>
            <a:pPr algn="just"/>
            <a:r>
              <a:rPr lang="es-ES" baseline="0" dirty="0" smtClean="0"/>
              <a:t>Desde entonces se ha producido una</a:t>
            </a:r>
            <a:r>
              <a:rPr lang="es-ES" b="1" dirty="0" smtClean="0"/>
              <a:t> explosión tecnológica</a:t>
            </a:r>
            <a:r>
              <a:rPr lang="es-ES" b="0" baseline="0" dirty="0" smtClean="0"/>
              <a:t> </a:t>
            </a:r>
            <a:r>
              <a:rPr lang="es-ES" b="1" dirty="0" smtClean="0"/>
              <a:t>en la vida de las personas</a:t>
            </a:r>
            <a:r>
              <a:rPr lang="es-ES" dirty="0" smtClean="0"/>
              <a:t>.</a:t>
            </a:r>
            <a:endParaRPr lang="es-ES" dirty="0"/>
          </a:p>
          <a:p>
            <a:pPr algn="just"/>
            <a:endParaRPr lang="es-ES" dirty="0" smtClean="0"/>
          </a:p>
          <a:p>
            <a:pPr marL="171450" indent="-171450" algn="just">
              <a:buFont typeface="Arial" pitchFamily="34" charset="0"/>
              <a:buChar char="•"/>
            </a:pPr>
            <a:r>
              <a:rPr lang="es-ES" dirty="0" smtClean="0"/>
              <a:t>España ocupa la primera posición europea en penetración de </a:t>
            </a:r>
            <a:r>
              <a:rPr lang="es-ES" i="0" dirty="0" err="1" smtClean="0"/>
              <a:t>smartphones</a:t>
            </a:r>
            <a:r>
              <a:rPr lang="es-ES" i="1" dirty="0" smtClean="0"/>
              <a:t>,</a:t>
            </a:r>
            <a:r>
              <a:rPr lang="es-ES" dirty="0" smtClean="0"/>
              <a:t> con el 55,2% del parque móvil</a:t>
            </a:r>
            <a:r>
              <a:rPr lang="es-ES" baseline="0" dirty="0" smtClean="0"/>
              <a:t> </a:t>
            </a:r>
            <a:r>
              <a:rPr lang="es-ES" dirty="0" smtClean="0"/>
              <a:t>(</a:t>
            </a:r>
            <a:r>
              <a:rPr lang="es-ES" dirty="0" err="1" smtClean="0"/>
              <a:t>ComScore</a:t>
            </a:r>
            <a:r>
              <a:rPr lang="es-ES" dirty="0" smtClean="0"/>
              <a:t>,</a:t>
            </a:r>
            <a:r>
              <a:rPr lang="es-ES" baseline="0" dirty="0" smtClean="0"/>
              <a:t> junio 2012)</a:t>
            </a:r>
          </a:p>
          <a:p>
            <a:pPr marL="171450" marR="0" indent="-171450" algn="just" defTabSz="914400" rtl="0" eaLnBrk="1" fontAlgn="auto" latinLnBrk="0" hangingPunct="1">
              <a:lnSpc>
                <a:spcPct val="100000"/>
              </a:lnSpc>
              <a:spcBef>
                <a:spcPts val="0"/>
              </a:spcBef>
              <a:spcAft>
                <a:spcPts val="0"/>
              </a:spcAft>
              <a:buClrTx/>
              <a:buSzTx/>
              <a:buFont typeface="Arial" pitchFamily="34" charset="0"/>
              <a:buChar char="•"/>
              <a:tabLst/>
              <a:defRPr/>
            </a:pPr>
            <a:r>
              <a:rPr lang="es-ES" sz="1200" b="0" i="0" u="none" strike="noStrike" kern="1200" baseline="0" dirty="0" smtClean="0">
                <a:solidFill>
                  <a:schemeClr val="tx1"/>
                </a:solidFill>
                <a:latin typeface="+mn-lt"/>
                <a:ea typeface="+mn-ea"/>
                <a:cs typeface="+mn-cs"/>
              </a:rPr>
              <a:t>En España se descargan al día 2,7millones Apps</a:t>
            </a:r>
            <a:r>
              <a:rPr lang="es-ES" baseline="0" dirty="0" smtClean="0"/>
              <a:t>... 30 por segundo (</a:t>
            </a:r>
            <a:r>
              <a:rPr lang="es-ES" baseline="0" dirty="0" err="1" smtClean="0"/>
              <a:t>The</a:t>
            </a:r>
            <a:r>
              <a:rPr lang="es-ES" baseline="0" dirty="0" smtClean="0"/>
              <a:t> App Date, septiembre 2012)</a:t>
            </a:r>
          </a:p>
          <a:p>
            <a:pPr marL="171450" indent="-171450" algn="just">
              <a:buFont typeface="Arial" pitchFamily="34" charset="0"/>
              <a:buChar char="•"/>
            </a:pPr>
            <a:r>
              <a:rPr lang="es-ES" dirty="0" smtClean="0"/>
              <a:t>Como resumen lo que ocurre en las plataformas más importantes cada 60 segundos, en YouTube se ven 2 millones de vídeos,</a:t>
            </a:r>
            <a:r>
              <a:rPr lang="es-ES" baseline="0" dirty="0" smtClean="0"/>
              <a:t> </a:t>
            </a:r>
            <a:r>
              <a:rPr lang="es-ES" dirty="0" smtClean="0"/>
              <a:t>en Facebook se mandan 700.000 mensajes, y en Twitter se publican 175.000 tweets </a:t>
            </a:r>
            <a:r>
              <a:rPr lang="es-ES" baseline="0" dirty="0" smtClean="0"/>
              <a:t>(Social </a:t>
            </a:r>
            <a:r>
              <a:rPr lang="es-ES" baseline="0" dirty="0" err="1" smtClean="0"/>
              <a:t>Jumpstart</a:t>
            </a:r>
            <a:r>
              <a:rPr lang="es-ES" baseline="0" dirty="0" smtClean="0"/>
              <a:t>, marzo 2012)</a:t>
            </a:r>
            <a:endParaRPr lang="es-E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xfrm>
            <a:off x="852488" y="744538"/>
            <a:ext cx="4964112" cy="3722687"/>
          </a:xfrm>
          <a:ln/>
        </p:spPr>
      </p:sp>
      <p:sp>
        <p:nvSpPr>
          <p:cNvPr id="73731" name="3 Marcador de número de diapositiva"/>
          <p:cNvSpPr txBox="1">
            <a:spLocks noGrp="1"/>
          </p:cNvSpPr>
          <p:nvPr/>
        </p:nvSpPr>
        <p:spPr bwMode="auto">
          <a:xfrm>
            <a:off x="3779981" y="9433411"/>
            <a:ext cx="2889107" cy="49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715" tIns="45859" rIns="91715" bIns="45859" anchor="b"/>
          <a:lstStyle>
            <a:lvl1pPr defTabSz="915988" eaLnBrk="0" hangingPunct="0">
              <a:defRPr sz="1200" b="1">
                <a:solidFill>
                  <a:schemeClr val="tx1"/>
                </a:solidFill>
                <a:latin typeface="TheSansCorrespondence" pitchFamily="34" charset="0"/>
                <a:ea typeface="ＭＳ Ｐゴシック" pitchFamily="34" charset="-128"/>
              </a:defRPr>
            </a:lvl1pPr>
            <a:lvl2pPr marL="742950" indent="-285750" defTabSz="915988" eaLnBrk="0" hangingPunct="0">
              <a:defRPr sz="1200" b="1">
                <a:solidFill>
                  <a:schemeClr val="tx1"/>
                </a:solidFill>
                <a:latin typeface="TheSansCorrespondence" pitchFamily="34" charset="0"/>
                <a:ea typeface="ＭＳ Ｐゴシック" pitchFamily="34" charset="-128"/>
              </a:defRPr>
            </a:lvl2pPr>
            <a:lvl3pPr marL="1143000" indent="-228600" defTabSz="915988" eaLnBrk="0" hangingPunct="0">
              <a:defRPr sz="1200" b="1">
                <a:solidFill>
                  <a:schemeClr val="tx1"/>
                </a:solidFill>
                <a:latin typeface="TheSansCorrespondence" pitchFamily="34" charset="0"/>
                <a:ea typeface="ＭＳ Ｐゴシック" pitchFamily="34" charset="-128"/>
              </a:defRPr>
            </a:lvl3pPr>
            <a:lvl4pPr marL="1600200" indent="-228600" defTabSz="915988" eaLnBrk="0" hangingPunct="0">
              <a:defRPr sz="1200" b="1">
                <a:solidFill>
                  <a:schemeClr val="tx1"/>
                </a:solidFill>
                <a:latin typeface="TheSansCorrespondence" pitchFamily="34" charset="0"/>
                <a:ea typeface="ＭＳ Ｐゴシック" pitchFamily="34" charset="-128"/>
              </a:defRPr>
            </a:lvl4pPr>
            <a:lvl5pPr marL="2057400" indent="-228600" defTabSz="915988" eaLnBrk="0" hangingPunct="0">
              <a:defRPr sz="1200" b="1">
                <a:solidFill>
                  <a:schemeClr val="tx1"/>
                </a:solidFill>
                <a:latin typeface="TheSansCorrespondence" pitchFamily="34" charset="0"/>
                <a:ea typeface="ＭＳ Ｐゴシック" pitchFamily="34" charset="-128"/>
              </a:defRPr>
            </a:lvl5pPr>
            <a:lvl6pPr marL="25146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6pPr>
            <a:lvl7pPr marL="29718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7pPr>
            <a:lvl8pPr marL="34290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8pPr>
            <a:lvl9pPr marL="38862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9pPr>
          </a:lstStyle>
          <a:p>
            <a:pPr algn="r"/>
            <a:fld id="{ECC319AD-8AAD-40A6-B4EF-3ADF9F37A3FF}" type="slidenum">
              <a:rPr lang="en-US" sz="1100">
                <a:solidFill>
                  <a:srgbClr val="000000"/>
                </a:solidFill>
                <a:sym typeface="Gill Sans" charset="0"/>
              </a:rPr>
              <a:pPr algn="r"/>
              <a:t>6</a:t>
            </a:fld>
            <a:endParaRPr lang="en-US" sz="1100" dirty="0">
              <a:solidFill>
                <a:srgbClr val="000000"/>
              </a:solidFill>
              <a:sym typeface="Gill Sans" charset="0"/>
            </a:endParaRPr>
          </a:p>
        </p:txBody>
      </p:sp>
      <p:sp>
        <p:nvSpPr>
          <p:cNvPr id="2" name="1 Marcador de notas"/>
          <p:cNvSpPr>
            <a:spLocks noGrp="1"/>
          </p:cNvSpPr>
          <p:nvPr>
            <p:ph type="body" idx="1"/>
          </p:nvPr>
        </p:nvSpPr>
        <p:spPr>
          <a:xfrm>
            <a:off x="367417" y="4715907"/>
            <a:ext cx="5934253" cy="4467701"/>
          </a:xfrm>
        </p:spPr>
        <p:txBody>
          <a:bodyPr vert="horz" lIns="91440" tIns="45720" rIns="91440" bIns="45720" rtlCol="0"/>
          <a:lstStyle/>
          <a:p>
            <a:pPr algn="just"/>
            <a:r>
              <a:rPr lang="es-ES" dirty="0" smtClean="0"/>
              <a:t>Pero esto es sólo el principio. Estamos viendo cómo la siguiente oleada de transformación viene de la mano</a:t>
            </a:r>
            <a:r>
              <a:rPr lang="es-ES" baseline="0" dirty="0" smtClean="0"/>
              <a:t> de la conectividad entre máquinas. </a:t>
            </a:r>
            <a:r>
              <a:rPr lang="es-ES" dirty="0" smtClean="0"/>
              <a:t>Hoy en día </a:t>
            </a:r>
            <a:r>
              <a:rPr lang="es-ES" b="1" dirty="0" smtClean="0"/>
              <a:t>cualquier dispositivo puede disponer de capacidad para transmitir información en tiempo real</a:t>
            </a:r>
            <a:r>
              <a:rPr lang="es-ES" dirty="0" smtClean="0"/>
              <a:t>. </a:t>
            </a:r>
          </a:p>
          <a:p>
            <a:pPr algn="just"/>
            <a:endParaRPr lang="es-ES" sz="1200" kern="1200" dirty="0" smtClean="0">
              <a:solidFill>
                <a:schemeClr val="tx1"/>
              </a:solidFill>
              <a:latin typeface="+mn-lt"/>
              <a:ea typeface="+mn-ea"/>
              <a:cs typeface="+mn-cs"/>
            </a:endParaRPr>
          </a:p>
          <a:p>
            <a:pPr marL="171450" indent="-171450">
              <a:buFont typeface="Arial" pitchFamily="34" charset="0"/>
              <a:buChar char="•"/>
            </a:pPr>
            <a:r>
              <a:rPr lang="es-ES" sz="1200" dirty="0" smtClean="0"/>
              <a:t>Para poner en números la relevancia de este fenómeno sólo tenemos que ver que en 2012 </a:t>
            </a:r>
            <a:r>
              <a:rPr lang="es-ES" sz="1200" baseline="0" dirty="0" smtClean="0"/>
              <a:t> se espera alcanzar </a:t>
            </a:r>
            <a:r>
              <a:rPr lang="es-ES" sz="1200" dirty="0" smtClean="0"/>
              <a:t> la cifra de 200 millones de conexiones M2M en el mundo, creciendo a un ritmo de un 20% anual. (Fuente: </a:t>
            </a:r>
            <a:r>
              <a:rPr lang="es-ES" sz="1200" dirty="0" err="1" smtClean="0"/>
              <a:t>Gartner</a:t>
            </a:r>
            <a:r>
              <a:rPr lang="es-ES" sz="1200" dirty="0" smtClean="0"/>
              <a:t>)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s-ES" sz="1200" kern="1200" dirty="0" smtClean="0">
                <a:solidFill>
                  <a:schemeClr val="tx1"/>
                </a:solidFill>
                <a:latin typeface="+mn-lt"/>
                <a:ea typeface="+mn-ea"/>
                <a:cs typeface="+mn-cs"/>
              </a:rPr>
              <a:t>Un total de 50 mil millones de dispositivos conectados a la red habrá en todo el mundo para el año 2020, según la visión del estudio Sociedad Conectada de Ericsson.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s-ES" sz="1200" kern="1200" dirty="0" smtClean="0">
                <a:solidFill>
                  <a:schemeClr val="tx1"/>
                </a:solidFill>
                <a:latin typeface="+mn-lt"/>
                <a:ea typeface="+mn-ea"/>
                <a:cs typeface="+mn-cs"/>
              </a:rPr>
              <a:t>Cada día se crean 2,5 quintillones de datos</a:t>
            </a:r>
            <a:r>
              <a:rPr lang="es-ES" sz="1200" kern="1200" baseline="0" dirty="0" smtClean="0">
                <a:solidFill>
                  <a:schemeClr val="tx1"/>
                </a:solidFill>
                <a:latin typeface="+mn-lt"/>
                <a:ea typeface="+mn-ea"/>
                <a:cs typeface="+mn-cs"/>
              </a:rPr>
              <a:t> de distintas fuentes, incluyendo sensores, social media y billones de dispositivos móviles en el mundo, haciendo cada vez más difícil el almacenamiento y análisis de la información, pero esto sin duda presenta una oportunidad en términos de mejora de competitividad, eficiencia, y nuevas fuentes de ingresos. (IBM, octubre 2012)</a:t>
            </a:r>
            <a:endParaRPr lang="en-US" sz="1200" kern="1200" dirty="0" smtClean="0">
              <a:solidFill>
                <a:schemeClr val="tx1"/>
              </a:solidFill>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s-ES" sz="1200" kern="1200" dirty="0" smtClean="0">
              <a:solidFill>
                <a:schemeClr val="tx1"/>
              </a:solidFill>
              <a:latin typeface="+mn-lt"/>
              <a:ea typeface="+mn-ea"/>
              <a:cs typeface="+mn-cs"/>
            </a:endParaRPr>
          </a:p>
          <a:p>
            <a:pPr algn="just"/>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Responsable</a:t>
            </a:r>
            <a:r>
              <a:rPr lang="en-US" baseline="0" dirty="0" smtClean="0"/>
              <a:t>: Juan </a:t>
            </a:r>
            <a:r>
              <a:rPr lang="en-US" baseline="0" dirty="0" err="1" smtClean="0"/>
              <a:t>Campillo</a:t>
            </a:r>
            <a:r>
              <a:rPr lang="en-US" baseline="0" dirty="0" smtClean="0"/>
              <a:t> [</a:t>
            </a:r>
            <a:r>
              <a:rPr lang="en-US" baseline="0" dirty="0" err="1" smtClean="0"/>
              <a:t>Revisado</a:t>
            </a:r>
            <a:r>
              <a:rPr lang="en-US" baseline="0" dirty="0" smtClean="0"/>
              <a:t> OK]</a:t>
            </a:r>
            <a:endParaRPr lang="en-US" dirty="0"/>
          </a:p>
        </p:txBody>
      </p:sp>
      <p:sp>
        <p:nvSpPr>
          <p:cNvPr id="4" name="Slide Number Placeholder 3"/>
          <p:cNvSpPr>
            <a:spLocks noGrp="1"/>
          </p:cNvSpPr>
          <p:nvPr>
            <p:ph type="sldNum" sz="quarter" idx="10"/>
          </p:nvPr>
        </p:nvSpPr>
        <p:spPr/>
        <p:txBody>
          <a:bodyPr/>
          <a:lstStyle/>
          <a:p>
            <a:pPr>
              <a:defRPr/>
            </a:pPr>
            <a:fld id="{8316CDD4-9E44-48A7-9175-10F8F9636FB6}" type="slidenum">
              <a:rPr lang="en-GB" smtClean="0"/>
              <a:pPr>
                <a:defRPr/>
              </a:pPr>
              <a:t>7</a:t>
            </a:fld>
            <a:endParaRPr lang="en-GB" dirty="0"/>
          </a:p>
        </p:txBody>
      </p:sp>
    </p:spTree>
    <p:extLst>
      <p:ext uri="{BB962C8B-B14F-4D97-AF65-F5344CB8AC3E}">
        <p14:creationId xmlns:p14="http://schemas.microsoft.com/office/powerpoint/2010/main" val="1329026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Responsable</a:t>
            </a:r>
            <a:r>
              <a:rPr lang="en-US" baseline="0" dirty="0" smtClean="0"/>
              <a:t>: Juan </a:t>
            </a:r>
            <a:r>
              <a:rPr lang="en-US" baseline="0" dirty="0" err="1" smtClean="0"/>
              <a:t>Campillo</a:t>
            </a:r>
            <a:r>
              <a:rPr lang="en-US" baseline="0" dirty="0" smtClean="0"/>
              <a:t> [</a:t>
            </a:r>
            <a:r>
              <a:rPr lang="en-US" baseline="0" dirty="0" err="1" smtClean="0"/>
              <a:t>Revisado</a:t>
            </a:r>
            <a:r>
              <a:rPr lang="en-US" baseline="0" dirty="0" smtClean="0"/>
              <a:t> OK]</a:t>
            </a:r>
            <a:endParaRPr lang="en-US" dirty="0"/>
          </a:p>
        </p:txBody>
      </p:sp>
      <p:sp>
        <p:nvSpPr>
          <p:cNvPr id="4" name="Slide Number Placeholder 3"/>
          <p:cNvSpPr>
            <a:spLocks noGrp="1"/>
          </p:cNvSpPr>
          <p:nvPr>
            <p:ph type="sldNum" sz="quarter" idx="10"/>
          </p:nvPr>
        </p:nvSpPr>
        <p:spPr/>
        <p:txBody>
          <a:bodyPr/>
          <a:lstStyle/>
          <a:p>
            <a:pPr>
              <a:defRPr/>
            </a:pPr>
            <a:fld id="{8316CDD4-9E44-48A7-9175-10F8F9636FB6}" type="slidenum">
              <a:rPr lang="en-GB" smtClean="0"/>
              <a:pPr>
                <a:defRPr/>
              </a:pPr>
              <a:t>8</a:t>
            </a:fld>
            <a:endParaRPr lang="en-GB" dirty="0"/>
          </a:p>
        </p:txBody>
      </p:sp>
    </p:spTree>
    <p:extLst>
      <p:ext uri="{BB962C8B-B14F-4D97-AF65-F5344CB8AC3E}">
        <p14:creationId xmlns:p14="http://schemas.microsoft.com/office/powerpoint/2010/main" val="13290265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ln/>
        </p:spPr>
      </p:sp>
      <p:sp>
        <p:nvSpPr>
          <p:cNvPr id="73731" name="3 Marcador de número de diapositiva"/>
          <p:cNvSpPr txBox="1">
            <a:spLocks noGrp="1"/>
          </p:cNvSpPr>
          <p:nvPr/>
        </p:nvSpPr>
        <p:spPr bwMode="auto">
          <a:xfrm>
            <a:off x="3779981" y="9433411"/>
            <a:ext cx="2889107" cy="49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715" tIns="45859" rIns="91715" bIns="45859" anchor="b"/>
          <a:lstStyle>
            <a:lvl1pPr defTabSz="915988" eaLnBrk="0" hangingPunct="0">
              <a:defRPr sz="1200" b="1">
                <a:solidFill>
                  <a:schemeClr val="tx1"/>
                </a:solidFill>
                <a:latin typeface="TheSansCorrespondence" pitchFamily="34" charset="0"/>
                <a:ea typeface="ＭＳ Ｐゴシック" pitchFamily="34" charset="-128"/>
              </a:defRPr>
            </a:lvl1pPr>
            <a:lvl2pPr marL="742950" indent="-285750" defTabSz="915988" eaLnBrk="0" hangingPunct="0">
              <a:defRPr sz="1200" b="1">
                <a:solidFill>
                  <a:schemeClr val="tx1"/>
                </a:solidFill>
                <a:latin typeface="TheSansCorrespondence" pitchFamily="34" charset="0"/>
                <a:ea typeface="ＭＳ Ｐゴシック" pitchFamily="34" charset="-128"/>
              </a:defRPr>
            </a:lvl2pPr>
            <a:lvl3pPr marL="1143000" indent="-228600" defTabSz="915988" eaLnBrk="0" hangingPunct="0">
              <a:defRPr sz="1200" b="1">
                <a:solidFill>
                  <a:schemeClr val="tx1"/>
                </a:solidFill>
                <a:latin typeface="TheSansCorrespondence" pitchFamily="34" charset="0"/>
                <a:ea typeface="ＭＳ Ｐゴシック" pitchFamily="34" charset="-128"/>
              </a:defRPr>
            </a:lvl3pPr>
            <a:lvl4pPr marL="1600200" indent="-228600" defTabSz="915988" eaLnBrk="0" hangingPunct="0">
              <a:defRPr sz="1200" b="1">
                <a:solidFill>
                  <a:schemeClr val="tx1"/>
                </a:solidFill>
                <a:latin typeface="TheSansCorrespondence" pitchFamily="34" charset="0"/>
                <a:ea typeface="ＭＳ Ｐゴシック" pitchFamily="34" charset="-128"/>
              </a:defRPr>
            </a:lvl4pPr>
            <a:lvl5pPr marL="2057400" indent="-228600" defTabSz="915988" eaLnBrk="0" hangingPunct="0">
              <a:defRPr sz="1200" b="1">
                <a:solidFill>
                  <a:schemeClr val="tx1"/>
                </a:solidFill>
                <a:latin typeface="TheSansCorrespondence" pitchFamily="34" charset="0"/>
                <a:ea typeface="ＭＳ Ｐゴシック" pitchFamily="34" charset="-128"/>
              </a:defRPr>
            </a:lvl5pPr>
            <a:lvl6pPr marL="25146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6pPr>
            <a:lvl7pPr marL="29718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7pPr>
            <a:lvl8pPr marL="34290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8pPr>
            <a:lvl9pPr marL="38862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9pPr>
          </a:lstStyle>
          <a:p>
            <a:pPr algn="r"/>
            <a:fld id="{ECC319AD-8AAD-40A6-B4EF-3ADF9F37A3FF}" type="slidenum">
              <a:rPr lang="en-US" sz="1100">
                <a:solidFill>
                  <a:srgbClr val="000000"/>
                </a:solidFill>
              </a:rPr>
              <a:pPr algn="r"/>
              <a:t>10</a:t>
            </a:fld>
            <a:endParaRPr lang="en-US" sz="1100" dirty="0">
              <a:solidFill>
                <a:srgbClr val="000000"/>
              </a:solidFill>
            </a:endParaRPr>
          </a:p>
        </p:txBody>
      </p:sp>
      <p:sp>
        <p:nvSpPr>
          <p:cNvPr id="73732" name="1 Marcador de notas"/>
          <p:cNvSpPr>
            <a:spLocks noGrp="1"/>
          </p:cNvSpPr>
          <p:nvPr/>
        </p:nvSpPr>
        <p:spPr bwMode="auto">
          <a:xfrm>
            <a:off x="889316" y="4716706"/>
            <a:ext cx="4890457" cy="446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424" tIns="46213" rIns="92424" bIns="46213"/>
          <a:lstStyle/>
          <a:p>
            <a:pPr eaLnBrk="0" hangingPunct="0">
              <a:spcBef>
                <a:spcPct val="30000"/>
              </a:spcBef>
            </a:pPr>
            <a:endParaRPr lang="es-ES" sz="1000" dirty="0">
              <a:solidFill>
                <a:prstClr val="black"/>
              </a:solidFill>
            </a:endParaRPr>
          </a:p>
        </p:txBody>
      </p:sp>
      <p:sp>
        <p:nvSpPr>
          <p:cNvPr id="2" name="1 Marcador de notas"/>
          <p:cNvSpPr>
            <a:spLocks noGrp="1"/>
          </p:cNvSpPr>
          <p:nvPr>
            <p:ph type="body" idx="1"/>
          </p:nvPr>
        </p:nvSpPr>
        <p:spPr/>
        <p:txBody>
          <a:bodyPr/>
          <a:lstStyle/>
          <a:p>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10000"/>
          </a:bodyPr>
          <a:lstStyle/>
          <a:p>
            <a:r>
              <a:rPr lang="es-ES" sz="1200" dirty="0" smtClean="0">
                <a:solidFill>
                  <a:srgbClr val="0070C0"/>
                </a:solidFill>
                <a:latin typeface="Telefonica Text" pitchFamily="50" charset="0"/>
                <a:ea typeface="MS PGothic" pitchFamily="34" charset="-128"/>
                <a:sym typeface="Telefonica Headline Light" charset="0"/>
              </a:rPr>
              <a:t>Transversalidad , </a:t>
            </a:r>
            <a:r>
              <a:rPr lang="es-PE" sz="1200" dirty="0" smtClean="0">
                <a:solidFill>
                  <a:srgbClr val="0070C0"/>
                </a:solidFill>
                <a:latin typeface="Telefonica Text" pitchFamily="50" charset="0"/>
                <a:ea typeface="MS PGothic" pitchFamily="34" charset="-128"/>
                <a:sym typeface="Telefonica Headline Light" charset="0"/>
              </a:rPr>
              <a:t>instrumento globalizante de carácter interdisciplinario que recorre la totalidad de las disciplinas organizando sistemas alrededor de un determinado eje.</a:t>
            </a:r>
            <a:endParaRPr lang="es-ES" dirty="0"/>
          </a:p>
        </p:txBody>
      </p:sp>
      <p:sp>
        <p:nvSpPr>
          <p:cNvPr id="4" name="3 Marcador de número de diapositiva"/>
          <p:cNvSpPr>
            <a:spLocks noGrp="1"/>
          </p:cNvSpPr>
          <p:nvPr>
            <p:ph type="sldNum" sz="quarter" idx="10"/>
          </p:nvPr>
        </p:nvSpPr>
        <p:spPr/>
        <p:txBody>
          <a:bodyPr/>
          <a:lstStyle/>
          <a:p>
            <a:pPr>
              <a:defRPr/>
            </a:pPr>
            <a:fld id="{B18DF6F5-5385-4607-8AD9-0F1B7B7A3A74}" type="slidenum">
              <a:rPr lang="en-GB" smtClean="0"/>
              <a:pPr>
                <a:defRPr/>
              </a:pPr>
              <a:t>12</a:t>
            </a:fld>
            <a:endParaRPr lang="en-GB" dirty="0"/>
          </a:p>
        </p:txBody>
      </p:sp>
    </p:spTree>
    <p:extLst>
      <p:ext uri="{BB962C8B-B14F-4D97-AF65-F5344CB8AC3E}">
        <p14:creationId xmlns:p14="http://schemas.microsoft.com/office/powerpoint/2010/main" val="4101517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10000"/>
          </a:bodyPr>
          <a:lstStyle/>
          <a:p>
            <a:endParaRPr lang="es-ES" dirty="0"/>
          </a:p>
        </p:txBody>
      </p:sp>
      <p:sp>
        <p:nvSpPr>
          <p:cNvPr id="4" name="3 Marcador de número de diapositiva"/>
          <p:cNvSpPr>
            <a:spLocks noGrp="1"/>
          </p:cNvSpPr>
          <p:nvPr>
            <p:ph type="sldNum" sz="quarter" idx="10"/>
          </p:nvPr>
        </p:nvSpPr>
        <p:spPr/>
        <p:txBody>
          <a:bodyPr/>
          <a:lstStyle/>
          <a:p>
            <a:pPr>
              <a:defRPr/>
            </a:pPr>
            <a:fld id="{B18DF6F5-5385-4607-8AD9-0F1B7B7A3A74}" type="slidenum">
              <a:rPr lang="en-GB" smtClean="0"/>
              <a:pPr>
                <a:defRPr/>
              </a:pPr>
              <a:t>13</a:t>
            </a:fld>
            <a:endParaRPr lang="en-GB" dirty="0"/>
          </a:p>
        </p:txBody>
      </p:sp>
    </p:spTree>
    <p:extLst>
      <p:ext uri="{BB962C8B-B14F-4D97-AF65-F5344CB8AC3E}">
        <p14:creationId xmlns:p14="http://schemas.microsoft.com/office/powerpoint/2010/main" val="4101517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10000"/>
          </a:bodyPr>
          <a:lstStyle/>
          <a:p>
            <a:endParaRPr lang="es-ES" dirty="0"/>
          </a:p>
        </p:txBody>
      </p:sp>
      <p:sp>
        <p:nvSpPr>
          <p:cNvPr id="4" name="3 Marcador de número de diapositiva"/>
          <p:cNvSpPr>
            <a:spLocks noGrp="1"/>
          </p:cNvSpPr>
          <p:nvPr>
            <p:ph type="sldNum" sz="quarter" idx="10"/>
          </p:nvPr>
        </p:nvSpPr>
        <p:spPr/>
        <p:txBody>
          <a:bodyPr/>
          <a:lstStyle/>
          <a:p>
            <a:pPr>
              <a:defRPr/>
            </a:pPr>
            <a:fld id="{B18DF6F5-5385-4607-8AD9-0F1B7B7A3A74}" type="slidenum">
              <a:rPr lang="en-GB" smtClean="0"/>
              <a:pPr>
                <a:defRPr/>
              </a:pPr>
              <a:t>14</a:t>
            </a:fld>
            <a:endParaRPr lang="en-GB" dirty="0"/>
          </a:p>
        </p:txBody>
      </p:sp>
    </p:spTree>
    <p:extLst>
      <p:ext uri="{BB962C8B-B14F-4D97-AF65-F5344CB8AC3E}">
        <p14:creationId xmlns:p14="http://schemas.microsoft.com/office/powerpoint/2010/main" val="41015175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10000"/>
          </a:bodyPr>
          <a:lstStyle/>
          <a:p>
            <a:pPr algn="l" eaLnBrk="0" fontAlgn="base" hangingPunct="0">
              <a:lnSpc>
                <a:spcPct val="110000"/>
              </a:lnSpc>
              <a:spcBef>
                <a:spcPct val="0"/>
              </a:spcBef>
              <a:spcAft>
                <a:spcPct val="0"/>
              </a:spcAft>
            </a:pPr>
            <a:r>
              <a:rPr lang="es-ES_tradnl" sz="800" b="1" dirty="0" smtClean="0">
                <a:solidFill>
                  <a:schemeClr val="bg1"/>
                </a:solidFill>
                <a:cs typeface="Arial" charset="0"/>
                <a:sym typeface="Gill Sans" charset="0"/>
              </a:rPr>
              <a:t>Sensorización básica</a:t>
            </a:r>
            <a:r>
              <a:rPr lang="es-ES_tradnl" sz="800" b="1" baseline="0" dirty="0" smtClean="0">
                <a:solidFill>
                  <a:schemeClr val="bg1"/>
                </a:solidFill>
                <a:cs typeface="Arial" charset="0"/>
                <a:sym typeface="Gill Sans" charset="0"/>
              </a:rPr>
              <a:t>   </a:t>
            </a:r>
            <a:r>
              <a:rPr lang="es-ES_tradnl" sz="800" dirty="0" smtClean="0">
                <a:solidFill>
                  <a:schemeClr val="bg1"/>
                </a:solidFill>
                <a:cs typeface="Arial" charset="0"/>
              </a:rPr>
              <a:t>(offiline)</a:t>
            </a:r>
            <a:endParaRPr lang="es-ES_tradnl" sz="800" dirty="0" smtClean="0">
              <a:solidFill>
                <a:srgbClr val="002776"/>
              </a:solidFill>
              <a:latin typeface="+mn-lt"/>
              <a:cs typeface="Arial" charset="0"/>
              <a:sym typeface="Gill Sans" charset="0"/>
            </a:endParaRPr>
          </a:p>
          <a:p>
            <a:pPr marL="171450" indent="-171450" algn="l" eaLnBrk="0" fontAlgn="base" hangingPunct="0">
              <a:lnSpc>
                <a:spcPct val="110000"/>
              </a:lnSpc>
              <a:spcBef>
                <a:spcPct val="0"/>
              </a:spcBef>
              <a:spcAft>
                <a:spcPct val="0"/>
              </a:spcAft>
              <a:buClr>
                <a:schemeClr val="tx1">
                  <a:lumMod val="50000"/>
                  <a:lumOff val="50000"/>
                </a:schemeClr>
              </a:buClr>
              <a:buFont typeface="Wingdings" pitchFamily="2" charset="2"/>
              <a:buChar char="§"/>
            </a:pPr>
            <a:r>
              <a:rPr lang="es-ES_tradnl" sz="800" dirty="0" smtClean="0">
                <a:solidFill>
                  <a:srgbClr val="002776"/>
                </a:solidFill>
                <a:latin typeface="+mn-lt"/>
                <a:cs typeface="Arial" charset="0"/>
                <a:sym typeface="Gill Sans" charset="0"/>
              </a:rPr>
              <a:t>Se instalan dispositivos RFID en todos los contenedores</a:t>
            </a:r>
          </a:p>
          <a:p>
            <a:pPr marL="171450" indent="-171450" algn="l" eaLnBrk="0" fontAlgn="base" hangingPunct="0">
              <a:lnSpc>
                <a:spcPct val="110000"/>
              </a:lnSpc>
              <a:spcBef>
                <a:spcPct val="0"/>
              </a:spcBef>
              <a:spcAft>
                <a:spcPct val="0"/>
              </a:spcAft>
              <a:buClr>
                <a:schemeClr val="tx1">
                  <a:lumMod val="50000"/>
                  <a:lumOff val="50000"/>
                </a:schemeClr>
              </a:buClr>
              <a:buFont typeface="Wingdings" pitchFamily="2" charset="2"/>
              <a:buChar char="§"/>
            </a:pPr>
            <a:r>
              <a:rPr lang="es-ES_tradnl" sz="800" dirty="0" smtClean="0">
                <a:solidFill>
                  <a:srgbClr val="002776"/>
                </a:solidFill>
                <a:latin typeface="+mn-lt"/>
                <a:cs typeface="Arial" charset="0"/>
                <a:sym typeface="Gill Sans" charset="0"/>
              </a:rPr>
              <a:t>Los camiones recolectores pesan los contenedores </a:t>
            </a:r>
          </a:p>
          <a:p>
            <a:pPr marL="171450" indent="-171450" algn="l" eaLnBrk="0" fontAlgn="base" hangingPunct="0">
              <a:lnSpc>
                <a:spcPct val="110000"/>
              </a:lnSpc>
              <a:spcBef>
                <a:spcPct val="0"/>
              </a:spcBef>
              <a:spcAft>
                <a:spcPct val="0"/>
              </a:spcAft>
              <a:buClr>
                <a:schemeClr val="tx1">
                  <a:lumMod val="50000"/>
                  <a:lumOff val="50000"/>
                </a:schemeClr>
              </a:buClr>
              <a:buFont typeface="Wingdings" pitchFamily="2" charset="2"/>
              <a:buChar char="§"/>
            </a:pPr>
            <a:r>
              <a:rPr lang="es-ES_tradnl" sz="800" dirty="0" smtClean="0">
                <a:solidFill>
                  <a:srgbClr val="002776"/>
                </a:solidFill>
                <a:latin typeface="+mn-lt"/>
                <a:cs typeface="Arial" charset="0"/>
                <a:sym typeface="Gill Sans" charset="0"/>
              </a:rPr>
              <a:t>Con los datos recolectados podemos definir nuevos patrones de recogida basados en los comportamientos de los ciudadanos</a:t>
            </a:r>
          </a:p>
          <a:p>
            <a:endParaRPr lang="es-ES" dirty="0" smtClean="0"/>
          </a:p>
          <a:p>
            <a:pPr eaLnBrk="0" hangingPunct="0">
              <a:lnSpc>
                <a:spcPct val="110000"/>
              </a:lnSpc>
            </a:pPr>
            <a:r>
              <a:rPr lang="es-ES_tradnl" sz="800" b="1" kern="1200" dirty="0" smtClean="0">
                <a:solidFill>
                  <a:schemeClr val="bg1"/>
                </a:solidFill>
                <a:latin typeface="+mn-lt"/>
                <a:ea typeface="MS PGothic" pitchFamily="34" charset="-128"/>
                <a:cs typeface="Arial" charset="0"/>
              </a:rPr>
              <a:t>Sensorización avanzada</a:t>
            </a:r>
            <a:r>
              <a:rPr lang="es-ES_tradnl" sz="800" b="1" kern="1200" baseline="0" dirty="0" smtClean="0">
                <a:solidFill>
                  <a:schemeClr val="bg1"/>
                </a:solidFill>
                <a:latin typeface="+mn-lt"/>
                <a:ea typeface="MS PGothic" pitchFamily="34" charset="-128"/>
                <a:cs typeface="Arial" charset="0"/>
              </a:rPr>
              <a:t> </a:t>
            </a:r>
            <a:r>
              <a:rPr lang="es-ES_tradnl" sz="800" b="1" kern="1200" dirty="0" smtClean="0">
                <a:solidFill>
                  <a:schemeClr val="bg1"/>
                </a:solidFill>
                <a:latin typeface="+mn-lt"/>
                <a:ea typeface="MS PGothic" pitchFamily="34" charset="-128"/>
                <a:cs typeface="Arial" charset="0"/>
              </a:rPr>
              <a:t>(online)</a:t>
            </a:r>
          </a:p>
          <a:p>
            <a:pPr marL="0" marR="0" indent="0" algn="l" defTabSz="914400" rtl="0" eaLnBrk="0" fontAlgn="base" latinLnBrk="0" hangingPunct="0">
              <a:lnSpc>
                <a:spcPct val="100000"/>
              </a:lnSpc>
              <a:spcBef>
                <a:spcPct val="30000"/>
              </a:spcBef>
              <a:spcAft>
                <a:spcPct val="0"/>
              </a:spcAft>
              <a:buClrTx/>
              <a:buSzTx/>
              <a:buFontTx/>
              <a:buNone/>
              <a:tabLst/>
              <a:defRPr/>
            </a:pPr>
            <a:r>
              <a:rPr lang="es-ES_tradnl" sz="800" dirty="0" smtClean="0">
                <a:solidFill>
                  <a:srgbClr val="002776"/>
                </a:solidFill>
                <a:latin typeface="+mn-lt"/>
                <a:cs typeface="Arial" charset="0"/>
              </a:rPr>
              <a:t>Mediante sensores instalados en los contenedores conocemos real time la ocupación y podemos diseñar rutas dinámicas de recolección. Optimizamos la ruta, el numero de camiones necesarios y conocemos el estado de los contendores, mejorando la calidad del servicio.</a:t>
            </a:r>
          </a:p>
          <a:p>
            <a:endParaRPr lang="es-ES" dirty="0"/>
          </a:p>
        </p:txBody>
      </p:sp>
      <p:sp>
        <p:nvSpPr>
          <p:cNvPr id="4" name="3 Marcador de número de diapositiva"/>
          <p:cNvSpPr>
            <a:spLocks noGrp="1"/>
          </p:cNvSpPr>
          <p:nvPr>
            <p:ph type="sldNum" sz="quarter" idx="10"/>
          </p:nvPr>
        </p:nvSpPr>
        <p:spPr/>
        <p:txBody>
          <a:bodyPr/>
          <a:lstStyle/>
          <a:p>
            <a:pPr>
              <a:defRPr/>
            </a:pPr>
            <a:fld id="{B18DF6F5-5385-4607-8AD9-0F1B7B7A3A74}" type="slidenum">
              <a:rPr lang="en-GB" smtClean="0"/>
              <a:pPr>
                <a:defRPr/>
              </a:pPr>
              <a:t>15</a:t>
            </a:fld>
            <a:endParaRPr lang="en-GB" dirty="0"/>
          </a:p>
        </p:txBody>
      </p:sp>
    </p:spTree>
    <p:extLst>
      <p:ext uri="{BB962C8B-B14F-4D97-AF65-F5344CB8AC3E}">
        <p14:creationId xmlns:p14="http://schemas.microsoft.com/office/powerpoint/2010/main" val="41015175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10000"/>
          </a:bodyPr>
          <a:lstStyle/>
          <a:p>
            <a:pPr marL="180975" indent="-180975" algn="l" defTabSz="622300">
              <a:buClr>
                <a:srgbClr val="65C3D4"/>
              </a:buClr>
              <a:buSzPct val="150000"/>
              <a:buFont typeface="Wingdings" pitchFamily="2" charset="2"/>
              <a:buChar char="§"/>
            </a:pPr>
            <a:r>
              <a:rPr lang="es-ES" sz="800" dirty="0" smtClean="0">
                <a:solidFill>
                  <a:srgbClr val="0A2F40"/>
                </a:solidFill>
                <a:ea typeface="SimSun" pitchFamily="2" charset="-122"/>
              </a:rPr>
              <a:t>Aplicación </a:t>
            </a:r>
            <a:r>
              <a:rPr lang="es-ES" sz="800" b="1" dirty="0" smtClean="0">
                <a:solidFill>
                  <a:srgbClr val="0A2F40"/>
                </a:solidFill>
                <a:ea typeface="SimSun" pitchFamily="2" charset="-122"/>
              </a:rPr>
              <a:t>ahorro de agua  y energía </a:t>
            </a:r>
            <a:r>
              <a:rPr lang="es-ES" sz="800" dirty="0" smtClean="0">
                <a:solidFill>
                  <a:srgbClr val="0A2F40"/>
                </a:solidFill>
                <a:ea typeface="SimSun" pitchFamily="2" charset="-122"/>
              </a:rPr>
              <a:t>(meteorología, fugas de agua, consumos anormales, roturas de tuberías,  etc.)</a:t>
            </a:r>
            <a:endParaRPr lang="es-ES" sz="800" dirty="0" smtClean="0">
              <a:solidFill>
                <a:srgbClr val="0A2F40"/>
              </a:solidFill>
              <a:latin typeface="+mn-lt"/>
              <a:ea typeface="SimSun" pitchFamily="2" charset="-122"/>
            </a:endParaRPr>
          </a:p>
          <a:p>
            <a:pPr marL="180975" indent="-180975" algn="l" defTabSz="622300">
              <a:buClr>
                <a:srgbClr val="65C3D4"/>
              </a:buClr>
              <a:buSzPct val="150000"/>
              <a:buFont typeface="Wingdings" pitchFamily="2" charset="2"/>
              <a:buChar char="§"/>
            </a:pPr>
            <a:r>
              <a:rPr lang="es-ES" sz="800" dirty="0" smtClean="0">
                <a:solidFill>
                  <a:srgbClr val="0A2F40"/>
                </a:solidFill>
                <a:latin typeface="+mn-lt"/>
                <a:ea typeface="SimSun" pitchFamily="2" charset="-122"/>
              </a:rPr>
              <a:t>Información de </a:t>
            </a:r>
            <a:r>
              <a:rPr lang="es-ES" sz="800" b="1" dirty="0" smtClean="0">
                <a:solidFill>
                  <a:srgbClr val="0A2F40"/>
                </a:solidFill>
                <a:latin typeface="+mn-lt"/>
                <a:ea typeface="SimSun" pitchFamily="2" charset="-122"/>
              </a:rPr>
              <a:t>consumos de agua por sectores, acumulados históricos </a:t>
            </a:r>
          </a:p>
          <a:p>
            <a:pPr marL="180975" indent="-180975" algn="l" defTabSz="622300">
              <a:buClr>
                <a:srgbClr val="65C3D4"/>
              </a:buClr>
              <a:buSzPct val="150000"/>
              <a:buFont typeface="Wingdings" pitchFamily="2" charset="2"/>
              <a:buChar char="§"/>
            </a:pPr>
            <a:r>
              <a:rPr lang="es-ES" sz="800" dirty="0" smtClean="0">
                <a:solidFill>
                  <a:srgbClr val="0A2F40"/>
                </a:solidFill>
                <a:latin typeface="+mn-lt"/>
                <a:ea typeface="SimSun" pitchFamily="2" charset="-122"/>
              </a:rPr>
              <a:t>Comparativa entre </a:t>
            </a:r>
            <a:r>
              <a:rPr lang="es-ES" sz="800" b="1" dirty="0" smtClean="0">
                <a:solidFill>
                  <a:srgbClr val="0A2F40"/>
                </a:solidFill>
                <a:latin typeface="+mn-lt"/>
                <a:ea typeface="SimSun" pitchFamily="2" charset="-122"/>
              </a:rPr>
              <a:t>consumo real y teórico. </a:t>
            </a:r>
          </a:p>
          <a:p>
            <a:pPr marL="180975" indent="-180975" algn="l" defTabSz="622300">
              <a:buClr>
                <a:srgbClr val="65C3D4"/>
              </a:buClr>
              <a:buSzPct val="150000"/>
              <a:buFont typeface="Wingdings" pitchFamily="2" charset="2"/>
              <a:buChar char="§"/>
            </a:pPr>
            <a:r>
              <a:rPr lang="es-ES" sz="800" b="1" dirty="0" smtClean="0">
                <a:solidFill>
                  <a:srgbClr val="0A2F40"/>
                </a:solidFill>
                <a:latin typeface="+mn-lt"/>
                <a:ea typeface="SimSun" pitchFamily="2" charset="-122"/>
              </a:rPr>
              <a:t>Políticas de riego </a:t>
            </a:r>
            <a:r>
              <a:rPr lang="es-ES" sz="800" dirty="0" smtClean="0">
                <a:solidFill>
                  <a:srgbClr val="0A2F40"/>
                </a:solidFill>
                <a:latin typeface="+mn-lt"/>
                <a:ea typeface="SimSun" pitchFamily="2" charset="-122"/>
              </a:rPr>
              <a:t>aplicadas según </a:t>
            </a:r>
            <a:r>
              <a:rPr lang="es-ES" sz="800" b="1" dirty="0" smtClean="0">
                <a:solidFill>
                  <a:srgbClr val="0A2F40"/>
                </a:solidFill>
                <a:ea typeface="SimSun" pitchFamily="2" charset="-122"/>
              </a:rPr>
              <a:t>meteorología</a:t>
            </a:r>
            <a:r>
              <a:rPr lang="es-ES" sz="800" dirty="0" smtClean="0">
                <a:solidFill>
                  <a:srgbClr val="0A2F40"/>
                </a:solidFill>
                <a:ea typeface="SimSun" pitchFamily="2" charset="-122"/>
              </a:rPr>
              <a:t> (lluvia, temperatura, viento, humedad…) estado de la vegetación y de la zona</a:t>
            </a:r>
            <a:endParaRPr lang="es-ES" sz="800" dirty="0" smtClean="0">
              <a:solidFill>
                <a:srgbClr val="0A2F40"/>
              </a:solidFill>
              <a:latin typeface="+mn-lt"/>
              <a:ea typeface="SimSun" pitchFamily="2" charset="-122"/>
            </a:endParaRPr>
          </a:p>
          <a:p>
            <a:pPr marL="180975" indent="-180975" algn="l" defTabSz="622300">
              <a:buClr>
                <a:srgbClr val="65C3D4"/>
              </a:buClr>
              <a:buSzPct val="150000"/>
              <a:buFont typeface="Wingdings" pitchFamily="2" charset="2"/>
              <a:buChar char="§"/>
            </a:pPr>
            <a:r>
              <a:rPr lang="es-ES" sz="800" b="1" dirty="0" smtClean="0">
                <a:solidFill>
                  <a:srgbClr val="0A2F40"/>
                </a:solidFill>
                <a:latin typeface="+mn-lt"/>
                <a:ea typeface="SimSun" pitchFamily="2" charset="-122"/>
              </a:rPr>
              <a:t>Alarmas </a:t>
            </a:r>
            <a:r>
              <a:rPr lang="es-ES" sz="800" dirty="0" smtClean="0">
                <a:solidFill>
                  <a:srgbClr val="0A2F40"/>
                </a:solidFill>
                <a:latin typeface="+mn-lt"/>
                <a:ea typeface="SimSun" pitchFamily="2" charset="-122"/>
              </a:rPr>
              <a:t>de riego por sobre / sub caudal , fugas y/o roturas</a:t>
            </a:r>
          </a:p>
          <a:p>
            <a:pPr marL="180975" indent="-180975" algn="l" defTabSz="622300">
              <a:buClr>
                <a:srgbClr val="65C3D4"/>
              </a:buClr>
              <a:buSzPct val="150000"/>
              <a:buFont typeface="Wingdings" pitchFamily="2" charset="2"/>
              <a:buChar char="§"/>
            </a:pPr>
            <a:r>
              <a:rPr lang="es-ES" sz="800" b="1" dirty="0" smtClean="0">
                <a:solidFill>
                  <a:srgbClr val="0A2F40"/>
                </a:solidFill>
                <a:latin typeface="+mn-lt"/>
                <a:ea typeface="SimSun" pitchFamily="2" charset="-122"/>
              </a:rPr>
              <a:t>Equipos de bajo consumo y bajo mantenimiento </a:t>
            </a:r>
            <a:r>
              <a:rPr lang="es-ES" sz="800" dirty="0" smtClean="0">
                <a:solidFill>
                  <a:srgbClr val="0A2F40"/>
                </a:solidFill>
                <a:latin typeface="+mn-lt"/>
                <a:ea typeface="SimSun" pitchFamily="2" charset="-122"/>
              </a:rPr>
              <a:t>(sostenibles)</a:t>
            </a:r>
          </a:p>
          <a:p>
            <a:pPr marL="180975" indent="-180975" algn="l" defTabSz="622300">
              <a:buClr>
                <a:srgbClr val="65C3D4"/>
              </a:buClr>
              <a:buSzPct val="150000"/>
              <a:buFont typeface="Wingdings" pitchFamily="2" charset="2"/>
              <a:buChar char="§"/>
            </a:pPr>
            <a:r>
              <a:rPr lang="es-ES" sz="800" b="1" dirty="0" smtClean="0">
                <a:solidFill>
                  <a:srgbClr val="0A2F40"/>
                </a:solidFill>
                <a:latin typeface="+mn-lt"/>
                <a:ea typeface="SimSun" pitchFamily="2" charset="-122"/>
              </a:rPr>
              <a:t>Inteligencia en los equipos </a:t>
            </a:r>
            <a:r>
              <a:rPr lang="es-ES" sz="800" dirty="0" smtClean="0">
                <a:solidFill>
                  <a:srgbClr val="0A2F40"/>
                </a:solidFill>
                <a:latin typeface="+mn-lt"/>
                <a:ea typeface="SimSun" pitchFamily="2" charset="-122"/>
              </a:rPr>
              <a:t>en origen (independizar la operatividad de los sistemas de comunicación) </a:t>
            </a:r>
          </a:p>
          <a:p>
            <a:pPr marL="180975" indent="-180975" algn="l" defTabSz="622300">
              <a:buClr>
                <a:srgbClr val="65C3D4"/>
              </a:buClr>
              <a:buSzPct val="150000"/>
              <a:buFont typeface="Wingdings" pitchFamily="2" charset="2"/>
              <a:buChar char="§"/>
            </a:pPr>
            <a:endParaRPr lang="es-ES" sz="800" dirty="0" smtClean="0">
              <a:solidFill>
                <a:srgbClr val="0A2F40"/>
              </a:solidFill>
              <a:latin typeface="+mn-lt"/>
              <a:ea typeface="SimSun" pitchFamily="2" charset="-122"/>
            </a:endParaRPr>
          </a:p>
          <a:p>
            <a:endParaRPr lang="es-ES" dirty="0"/>
          </a:p>
        </p:txBody>
      </p:sp>
      <p:sp>
        <p:nvSpPr>
          <p:cNvPr id="4" name="3 Marcador de número de diapositiva"/>
          <p:cNvSpPr>
            <a:spLocks noGrp="1"/>
          </p:cNvSpPr>
          <p:nvPr>
            <p:ph type="sldNum" sz="quarter" idx="10"/>
          </p:nvPr>
        </p:nvSpPr>
        <p:spPr/>
        <p:txBody>
          <a:bodyPr/>
          <a:lstStyle/>
          <a:p>
            <a:pPr>
              <a:defRPr/>
            </a:pPr>
            <a:fld id="{B18DF6F5-5385-4607-8AD9-0F1B7B7A3A74}" type="slidenum">
              <a:rPr lang="en-GB" smtClean="0"/>
              <a:pPr>
                <a:defRPr/>
              </a:pPr>
              <a:t>16</a:t>
            </a:fld>
            <a:endParaRPr lang="en-GB" dirty="0"/>
          </a:p>
        </p:txBody>
      </p:sp>
    </p:spTree>
    <p:extLst>
      <p:ext uri="{BB962C8B-B14F-4D97-AF65-F5344CB8AC3E}">
        <p14:creationId xmlns:p14="http://schemas.microsoft.com/office/powerpoint/2010/main" val="4101517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ln/>
        </p:spPr>
      </p:sp>
      <p:sp>
        <p:nvSpPr>
          <p:cNvPr id="73731" name="3 Marcador de número de diapositiva"/>
          <p:cNvSpPr txBox="1">
            <a:spLocks noGrp="1"/>
          </p:cNvSpPr>
          <p:nvPr/>
        </p:nvSpPr>
        <p:spPr bwMode="auto">
          <a:xfrm>
            <a:off x="3779981" y="9433411"/>
            <a:ext cx="2889107" cy="49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715" tIns="45859" rIns="91715" bIns="45859" anchor="b"/>
          <a:lstStyle>
            <a:lvl1pPr defTabSz="915988" eaLnBrk="0" hangingPunct="0">
              <a:defRPr sz="1200" b="1">
                <a:solidFill>
                  <a:schemeClr val="tx1"/>
                </a:solidFill>
                <a:latin typeface="TheSansCorrespondence" pitchFamily="34" charset="0"/>
                <a:ea typeface="ＭＳ Ｐゴシック" pitchFamily="34" charset="-128"/>
              </a:defRPr>
            </a:lvl1pPr>
            <a:lvl2pPr marL="742950" indent="-285750" defTabSz="915988" eaLnBrk="0" hangingPunct="0">
              <a:defRPr sz="1200" b="1">
                <a:solidFill>
                  <a:schemeClr val="tx1"/>
                </a:solidFill>
                <a:latin typeface="TheSansCorrespondence" pitchFamily="34" charset="0"/>
                <a:ea typeface="ＭＳ Ｐゴシック" pitchFamily="34" charset="-128"/>
              </a:defRPr>
            </a:lvl2pPr>
            <a:lvl3pPr marL="1143000" indent="-228600" defTabSz="915988" eaLnBrk="0" hangingPunct="0">
              <a:defRPr sz="1200" b="1">
                <a:solidFill>
                  <a:schemeClr val="tx1"/>
                </a:solidFill>
                <a:latin typeface="TheSansCorrespondence" pitchFamily="34" charset="0"/>
                <a:ea typeface="ＭＳ Ｐゴシック" pitchFamily="34" charset="-128"/>
              </a:defRPr>
            </a:lvl3pPr>
            <a:lvl4pPr marL="1600200" indent="-228600" defTabSz="915988" eaLnBrk="0" hangingPunct="0">
              <a:defRPr sz="1200" b="1">
                <a:solidFill>
                  <a:schemeClr val="tx1"/>
                </a:solidFill>
                <a:latin typeface="TheSansCorrespondence" pitchFamily="34" charset="0"/>
                <a:ea typeface="ＭＳ Ｐゴシック" pitchFamily="34" charset="-128"/>
              </a:defRPr>
            </a:lvl4pPr>
            <a:lvl5pPr marL="2057400" indent="-228600" defTabSz="915988" eaLnBrk="0" hangingPunct="0">
              <a:defRPr sz="1200" b="1">
                <a:solidFill>
                  <a:schemeClr val="tx1"/>
                </a:solidFill>
                <a:latin typeface="TheSansCorrespondence" pitchFamily="34" charset="0"/>
                <a:ea typeface="ＭＳ Ｐゴシック" pitchFamily="34" charset="-128"/>
              </a:defRPr>
            </a:lvl5pPr>
            <a:lvl6pPr marL="25146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6pPr>
            <a:lvl7pPr marL="29718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7pPr>
            <a:lvl8pPr marL="34290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8pPr>
            <a:lvl9pPr marL="38862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9pPr>
          </a:lstStyle>
          <a:p>
            <a:pPr algn="r"/>
            <a:fld id="{ECC319AD-8AAD-40A6-B4EF-3ADF9F37A3FF}" type="slidenum">
              <a:rPr lang="en-US" sz="1100">
                <a:solidFill>
                  <a:srgbClr val="000000"/>
                </a:solidFill>
              </a:rPr>
              <a:pPr algn="r"/>
              <a:t>17</a:t>
            </a:fld>
            <a:endParaRPr lang="en-US" sz="1100" dirty="0">
              <a:solidFill>
                <a:srgbClr val="000000"/>
              </a:solidFill>
            </a:endParaRPr>
          </a:p>
        </p:txBody>
      </p:sp>
      <p:sp>
        <p:nvSpPr>
          <p:cNvPr id="73732" name="1 Marcador de notas"/>
          <p:cNvSpPr>
            <a:spLocks noGrp="1"/>
          </p:cNvSpPr>
          <p:nvPr/>
        </p:nvSpPr>
        <p:spPr bwMode="auto">
          <a:xfrm>
            <a:off x="889316" y="4716706"/>
            <a:ext cx="4890457" cy="446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424" tIns="46213" rIns="92424" bIns="46213"/>
          <a:lstStyle/>
          <a:p>
            <a:pPr eaLnBrk="0" hangingPunct="0">
              <a:spcBef>
                <a:spcPct val="30000"/>
              </a:spcBef>
            </a:pPr>
            <a:endParaRPr lang="es-ES" sz="1000" dirty="0">
              <a:solidFill>
                <a:prstClr val="black"/>
              </a:solidFill>
            </a:endParaRPr>
          </a:p>
        </p:txBody>
      </p:sp>
      <p:sp>
        <p:nvSpPr>
          <p:cNvPr id="2" name="1 Marcador de notas"/>
          <p:cNvSpPr>
            <a:spLocks noGrp="1"/>
          </p:cNvSpPr>
          <p:nvPr>
            <p:ph type="body" idx="1"/>
          </p:nvPr>
        </p:nvSpPr>
        <p:spPr/>
        <p:txBody>
          <a:bodyPr/>
          <a:lstStyle/>
          <a:p>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268057-64B3-4441-ADF2-571D3BAF6B71}" type="slidenum">
              <a:rPr lang="en-GB">
                <a:ea typeface="ＭＳ Ｐゴシック"/>
                <a:cs typeface="ＭＳ Ｐゴシック"/>
              </a:rPr>
              <a:pPr fontAlgn="base">
                <a:spcBef>
                  <a:spcPct val="0"/>
                </a:spcBef>
                <a:spcAft>
                  <a:spcPct val="0"/>
                </a:spcAft>
              </a:pPr>
              <a:t>18</a:t>
            </a:fld>
            <a:endParaRPr lang="en-GB" dirty="0">
              <a:ea typeface="ＭＳ Ｐゴシック"/>
              <a:cs typeface="ＭＳ Ｐゴシック"/>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268057-64B3-4441-ADF2-571D3BAF6B71}" type="slidenum">
              <a:rPr lang="en-GB">
                <a:ea typeface="ＭＳ Ｐゴシック"/>
                <a:cs typeface="ＭＳ Ｐゴシック"/>
              </a:rPr>
              <a:pPr fontAlgn="base">
                <a:spcBef>
                  <a:spcPct val="0"/>
                </a:spcBef>
                <a:spcAft>
                  <a:spcPct val="0"/>
                </a:spcAft>
              </a:pPr>
              <a:t>19</a:t>
            </a:fld>
            <a:endParaRPr lang="en-GB" dirty="0">
              <a:ea typeface="ＭＳ Ｐゴシック"/>
              <a:cs typeface="ＭＳ Ｐゴシック"/>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268057-64B3-4441-ADF2-571D3BAF6B71}" type="slidenum">
              <a:rPr lang="en-GB">
                <a:ea typeface="ＭＳ Ｐゴシック"/>
                <a:cs typeface="ＭＳ Ｐゴシック"/>
              </a:rPr>
              <a:pPr fontAlgn="base">
                <a:spcBef>
                  <a:spcPct val="0"/>
                </a:spcBef>
                <a:spcAft>
                  <a:spcPct val="0"/>
                </a:spcAft>
              </a:pPr>
              <a:t>20</a:t>
            </a:fld>
            <a:endParaRPr lang="en-GB" dirty="0">
              <a:ea typeface="ＭＳ Ｐゴシック"/>
              <a:cs typeface="ＭＳ Ｐゴシック"/>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268057-64B3-4441-ADF2-571D3BAF6B71}" type="slidenum">
              <a:rPr lang="en-GB">
                <a:ea typeface="ＭＳ Ｐゴシック"/>
                <a:cs typeface="ＭＳ Ｐゴシック"/>
              </a:rPr>
              <a:pPr fontAlgn="base">
                <a:spcBef>
                  <a:spcPct val="0"/>
                </a:spcBef>
                <a:spcAft>
                  <a:spcPct val="0"/>
                </a:spcAft>
              </a:pPr>
              <a:t>21</a:t>
            </a:fld>
            <a:endParaRPr lang="en-GB" dirty="0">
              <a:ea typeface="ＭＳ Ｐゴシック"/>
              <a:cs typeface="ＭＳ Ｐゴシック"/>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dirty="0" smtClean="0"/>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268057-64B3-4441-ADF2-571D3BAF6B71}" type="slidenum">
              <a:rPr lang="en-GB">
                <a:ea typeface="ＭＳ Ｐゴシック"/>
                <a:cs typeface="ＭＳ Ｐゴシック"/>
              </a:rPr>
              <a:pPr fontAlgn="base">
                <a:spcBef>
                  <a:spcPct val="0"/>
                </a:spcBef>
                <a:spcAft>
                  <a:spcPct val="0"/>
                </a:spcAft>
              </a:pPr>
              <a:t>22</a:t>
            </a:fld>
            <a:endParaRPr lang="en-GB" dirty="0">
              <a:ea typeface="ＭＳ Ｐゴシック"/>
              <a:cs typeface="ＭＳ Ｐゴシック"/>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ln/>
        </p:spPr>
      </p:sp>
      <p:sp>
        <p:nvSpPr>
          <p:cNvPr id="73731" name="3 Marcador de número de diapositiva"/>
          <p:cNvSpPr txBox="1">
            <a:spLocks noGrp="1"/>
          </p:cNvSpPr>
          <p:nvPr/>
        </p:nvSpPr>
        <p:spPr bwMode="auto">
          <a:xfrm>
            <a:off x="3779981" y="9433411"/>
            <a:ext cx="2889107" cy="49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715" tIns="45859" rIns="91715" bIns="45859" anchor="b"/>
          <a:lstStyle>
            <a:lvl1pPr defTabSz="915988" eaLnBrk="0" hangingPunct="0">
              <a:defRPr sz="1200" b="1">
                <a:solidFill>
                  <a:schemeClr val="tx1"/>
                </a:solidFill>
                <a:latin typeface="TheSansCorrespondence" pitchFamily="34" charset="0"/>
                <a:ea typeface="ＭＳ Ｐゴシック" pitchFamily="34" charset="-128"/>
              </a:defRPr>
            </a:lvl1pPr>
            <a:lvl2pPr marL="742950" indent="-285750" defTabSz="915988" eaLnBrk="0" hangingPunct="0">
              <a:defRPr sz="1200" b="1">
                <a:solidFill>
                  <a:schemeClr val="tx1"/>
                </a:solidFill>
                <a:latin typeface="TheSansCorrespondence" pitchFamily="34" charset="0"/>
                <a:ea typeface="ＭＳ Ｐゴシック" pitchFamily="34" charset="-128"/>
              </a:defRPr>
            </a:lvl2pPr>
            <a:lvl3pPr marL="1143000" indent="-228600" defTabSz="915988" eaLnBrk="0" hangingPunct="0">
              <a:defRPr sz="1200" b="1">
                <a:solidFill>
                  <a:schemeClr val="tx1"/>
                </a:solidFill>
                <a:latin typeface="TheSansCorrespondence" pitchFamily="34" charset="0"/>
                <a:ea typeface="ＭＳ Ｐゴシック" pitchFamily="34" charset="-128"/>
              </a:defRPr>
            </a:lvl3pPr>
            <a:lvl4pPr marL="1600200" indent="-228600" defTabSz="915988" eaLnBrk="0" hangingPunct="0">
              <a:defRPr sz="1200" b="1">
                <a:solidFill>
                  <a:schemeClr val="tx1"/>
                </a:solidFill>
                <a:latin typeface="TheSansCorrespondence" pitchFamily="34" charset="0"/>
                <a:ea typeface="ＭＳ Ｐゴシック" pitchFamily="34" charset="-128"/>
              </a:defRPr>
            </a:lvl4pPr>
            <a:lvl5pPr marL="2057400" indent="-228600" defTabSz="915988" eaLnBrk="0" hangingPunct="0">
              <a:defRPr sz="1200" b="1">
                <a:solidFill>
                  <a:schemeClr val="tx1"/>
                </a:solidFill>
                <a:latin typeface="TheSansCorrespondence" pitchFamily="34" charset="0"/>
                <a:ea typeface="ＭＳ Ｐゴシック" pitchFamily="34" charset="-128"/>
              </a:defRPr>
            </a:lvl5pPr>
            <a:lvl6pPr marL="25146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6pPr>
            <a:lvl7pPr marL="29718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7pPr>
            <a:lvl8pPr marL="34290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8pPr>
            <a:lvl9pPr marL="3886200" indent="-228600" defTabSz="915988" eaLnBrk="0" fontAlgn="base" hangingPunct="0">
              <a:spcBef>
                <a:spcPct val="0"/>
              </a:spcBef>
              <a:spcAft>
                <a:spcPct val="0"/>
              </a:spcAft>
              <a:defRPr sz="1200" b="1">
                <a:solidFill>
                  <a:schemeClr val="tx1"/>
                </a:solidFill>
                <a:latin typeface="TheSansCorrespondence" pitchFamily="34" charset="0"/>
                <a:ea typeface="ＭＳ Ｐゴシック" pitchFamily="34" charset="-128"/>
              </a:defRPr>
            </a:lvl9pPr>
          </a:lstStyle>
          <a:p>
            <a:pPr algn="r"/>
            <a:fld id="{ECC319AD-8AAD-40A6-B4EF-3ADF9F37A3FF}" type="slidenum">
              <a:rPr lang="en-US" sz="1100">
                <a:solidFill>
                  <a:srgbClr val="000000"/>
                </a:solidFill>
              </a:rPr>
              <a:pPr algn="r"/>
              <a:t>23</a:t>
            </a:fld>
            <a:endParaRPr lang="en-US" sz="1100" dirty="0">
              <a:solidFill>
                <a:srgbClr val="000000"/>
              </a:solidFill>
            </a:endParaRPr>
          </a:p>
        </p:txBody>
      </p:sp>
      <p:sp>
        <p:nvSpPr>
          <p:cNvPr id="73732" name="1 Marcador de notas"/>
          <p:cNvSpPr>
            <a:spLocks noGrp="1"/>
          </p:cNvSpPr>
          <p:nvPr/>
        </p:nvSpPr>
        <p:spPr bwMode="auto">
          <a:xfrm>
            <a:off x="889316" y="4716706"/>
            <a:ext cx="4890457" cy="446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424" tIns="46213" rIns="92424" bIns="46213"/>
          <a:lstStyle/>
          <a:p>
            <a:pPr eaLnBrk="0" hangingPunct="0">
              <a:spcBef>
                <a:spcPct val="30000"/>
              </a:spcBef>
            </a:pPr>
            <a:endParaRPr lang="es-ES" sz="1000" dirty="0">
              <a:solidFill>
                <a:prstClr val="black"/>
              </a:solidFill>
            </a:endParaRPr>
          </a:p>
        </p:txBody>
      </p:sp>
      <p:sp>
        <p:nvSpPr>
          <p:cNvPr id="2" name="1 Marcador de notas"/>
          <p:cNvSpPr>
            <a:spLocks noGrp="1"/>
          </p:cNvSpPr>
          <p:nvPr>
            <p:ph type="body" idx="1"/>
          </p:nvPr>
        </p:nvSpPr>
        <p:spPr/>
        <p:txBody>
          <a:bodyPr/>
          <a:lstStyle/>
          <a:p>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2BEDBDBA-AE51-460A-8264-8DA707251A84}" type="slidenum">
              <a:rPr lang="en-US" altLang="en-US" sz="1200"/>
              <a:pPr/>
              <a:t>24</a:t>
            </a:fld>
            <a:endParaRPr lang="en-US"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2BEDBDBA-AE51-460A-8264-8DA707251A84}" type="slidenum">
              <a:rPr lang="en-US" altLang="en-US" sz="1200"/>
              <a:pPr/>
              <a:t>25</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Watermark"/>
          <p:cNvPicPr>
            <a:picLocks noChangeAspect="1" noChangeArrowheads="1"/>
          </p:cNvPicPr>
          <p:nvPr/>
        </p:nvPicPr>
        <p:blipFill>
          <a:blip r:embed="rId2">
            <a:extLst>
              <a:ext uri="{28A0092B-C50C-407E-A947-70E740481C1C}">
                <a14:useLocalDpi xmlns:a14="http://schemas.microsoft.com/office/drawing/2010/main" val="0"/>
              </a:ext>
            </a:extLst>
          </a:blip>
          <a:srcRect l="6723" b="12773"/>
          <a:stretch>
            <a:fillRect/>
          </a:stretch>
        </p:blipFill>
        <p:spPr bwMode="auto">
          <a:xfrm>
            <a:off x="0" y="765175"/>
            <a:ext cx="6467475"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p:cNvSpPr txBox="1">
            <a:spLocks noChangeArrowheads="1"/>
          </p:cNvSpPr>
          <p:nvPr/>
        </p:nvSpPr>
        <p:spPr bwMode="auto">
          <a:xfrm>
            <a:off x="8027988" y="6237288"/>
            <a:ext cx="184150" cy="365125"/>
          </a:xfrm>
          <a:prstGeom prst="rect">
            <a:avLst/>
          </a:prstGeom>
          <a:noFill/>
          <a:ln>
            <a:noFill/>
          </a:ln>
          <a:extLst/>
        </p:spPr>
        <p:txBody>
          <a:bodyPr wrap="none">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lnSpc>
                <a:spcPct val="90000"/>
              </a:lnSpc>
            </a:pPr>
            <a:r>
              <a:rPr lang="en-US" altLang="es-PE" sz="1000">
                <a:solidFill>
                  <a:schemeClr val="bg1"/>
                </a:solidFill>
                <a:latin typeface="Univers" pitchFamily="34" charset="0"/>
              </a:rPr>
              <a:t/>
            </a:r>
            <a:br>
              <a:rPr lang="en-US" altLang="es-PE" sz="1000">
                <a:solidFill>
                  <a:schemeClr val="bg1"/>
                </a:solidFill>
                <a:latin typeface="Univers" pitchFamily="34" charset="0"/>
              </a:rPr>
            </a:br>
            <a:endParaRPr lang="en-US" altLang="es-PE" sz="1000">
              <a:solidFill>
                <a:schemeClr val="bg1"/>
              </a:solidFill>
              <a:latin typeface="Univers" pitchFamily="34" charset="0"/>
            </a:endParaRPr>
          </a:p>
        </p:txBody>
      </p:sp>
      <p:sp>
        <p:nvSpPr>
          <p:cNvPr id="6" name="Rectangle 7"/>
          <p:cNvSpPr>
            <a:spLocks noChangeArrowheads="1"/>
          </p:cNvSpPr>
          <p:nvPr/>
        </p:nvSpPr>
        <p:spPr bwMode="auto">
          <a:xfrm>
            <a:off x="6426200" y="4343400"/>
            <a:ext cx="52388" cy="182563"/>
          </a:xfrm>
          <a:prstGeom prst="rect">
            <a:avLst/>
          </a:prstGeom>
          <a:noFill/>
          <a:ln>
            <a:noFill/>
          </a:ln>
          <a:extLst/>
        </p:spPr>
        <p:txBody>
          <a:bodyPr wrap="none" lIns="0" tIns="0" rIns="0" bIns="0">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r>
              <a:rPr lang="en-US" altLang="en-US" sz="1200" b="1">
                <a:solidFill>
                  <a:srgbClr val="0C4B84"/>
                </a:solidFill>
              </a:rPr>
              <a:t> </a:t>
            </a:r>
            <a:endParaRPr lang="en-US" altLang="en-US" sz="2400"/>
          </a:p>
        </p:txBody>
      </p:sp>
      <p:sp>
        <p:nvSpPr>
          <p:cNvPr id="7" name="Rectangle 8"/>
          <p:cNvSpPr>
            <a:spLocks noChangeArrowheads="1"/>
          </p:cNvSpPr>
          <p:nvPr/>
        </p:nvSpPr>
        <p:spPr bwMode="auto">
          <a:xfrm>
            <a:off x="7319963" y="4524375"/>
            <a:ext cx="52387" cy="182563"/>
          </a:xfrm>
          <a:prstGeom prst="rect">
            <a:avLst/>
          </a:prstGeom>
          <a:noFill/>
          <a:ln>
            <a:noFill/>
          </a:ln>
          <a:extLst/>
        </p:spPr>
        <p:txBody>
          <a:bodyPr wrap="none" lIns="0" tIns="0" rIns="0" bIns="0">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r>
              <a:rPr lang="en-US" altLang="en-US" sz="1200" b="1">
                <a:solidFill>
                  <a:srgbClr val="0C4B84"/>
                </a:solidFill>
              </a:rPr>
              <a:t> </a:t>
            </a:r>
            <a:endParaRPr lang="en-US" altLang="en-US" sz="2400"/>
          </a:p>
        </p:txBody>
      </p:sp>
      <p:sp>
        <p:nvSpPr>
          <p:cNvPr id="8" name="Rectangle 9"/>
          <p:cNvSpPr>
            <a:spLocks noChangeArrowheads="1"/>
          </p:cNvSpPr>
          <p:nvPr/>
        </p:nvSpPr>
        <p:spPr bwMode="auto">
          <a:xfrm>
            <a:off x="5280025" y="4802188"/>
            <a:ext cx="44450" cy="152400"/>
          </a:xfrm>
          <a:prstGeom prst="rect">
            <a:avLst/>
          </a:prstGeom>
          <a:noFill/>
          <a:ln>
            <a:noFill/>
          </a:ln>
          <a:extLst/>
        </p:spPr>
        <p:txBody>
          <a:bodyPr wrap="none" lIns="0" tIns="0" rIns="0" bIns="0">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r>
              <a:rPr lang="en-US" altLang="en-US" sz="1000">
                <a:solidFill>
                  <a:srgbClr val="000000"/>
                </a:solidFill>
              </a:rPr>
              <a:t> </a:t>
            </a:r>
            <a:endParaRPr lang="en-US" altLang="en-US" sz="2400"/>
          </a:p>
        </p:txBody>
      </p:sp>
      <p:sp>
        <p:nvSpPr>
          <p:cNvPr id="9" name="AutoShape 18" descr="image002"/>
          <p:cNvSpPr>
            <a:spLocks noChangeAspect="1" noChangeArrowheads="1"/>
          </p:cNvSpPr>
          <p:nvPr userDrawn="1"/>
        </p:nvSpPr>
        <p:spPr bwMode="auto">
          <a:xfrm>
            <a:off x="3857625" y="2928938"/>
            <a:ext cx="1428750" cy="1000125"/>
          </a:xfrm>
          <a:prstGeom prst="rect">
            <a:avLst/>
          </a:prstGeom>
          <a:noFill/>
          <a:ln>
            <a:noFill/>
          </a:ln>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10" name="AutoShape 20" descr="image002"/>
          <p:cNvSpPr>
            <a:spLocks noChangeAspect="1" noChangeArrowheads="1"/>
          </p:cNvSpPr>
          <p:nvPr userDrawn="1"/>
        </p:nvSpPr>
        <p:spPr bwMode="auto">
          <a:xfrm>
            <a:off x="3857625" y="2928938"/>
            <a:ext cx="1428750" cy="1000125"/>
          </a:xfrm>
          <a:prstGeom prst="rect">
            <a:avLst/>
          </a:prstGeom>
          <a:noFill/>
          <a:ln>
            <a:noFill/>
          </a:ln>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11" name="AutoShape 23" descr="image002"/>
          <p:cNvSpPr>
            <a:spLocks noChangeAspect="1" noChangeArrowheads="1"/>
          </p:cNvSpPr>
          <p:nvPr userDrawn="1"/>
        </p:nvSpPr>
        <p:spPr bwMode="auto">
          <a:xfrm>
            <a:off x="200025" y="46038"/>
            <a:ext cx="1428750" cy="1000125"/>
          </a:xfrm>
          <a:prstGeom prst="rect">
            <a:avLst/>
          </a:prstGeom>
          <a:noFill/>
          <a:ln>
            <a:noFill/>
          </a:ln>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12" name="AutoShape 25" descr="image002"/>
          <p:cNvSpPr>
            <a:spLocks noChangeAspect="1" noChangeArrowheads="1"/>
          </p:cNvSpPr>
          <p:nvPr userDrawn="1"/>
        </p:nvSpPr>
        <p:spPr bwMode="auto">
          <a:xfrm>
            <a:off x="3857625" y="2928938"/>
            <a:ext cx="1428750" cy="1000125"/>
          </a:xfrm>
          <a:prstGeom prst="rect">
            <a:avLst/>
          </a:prstGeom>
          <a:noFill/>
          <a:ln>
            <a:noFill/>
          </a:ln>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pic>
        <p:nvPicPr>
          <p:cNvPr id="13" name="Picture 26" descr="Picture1"/>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122738" y="3132138"/>
            <a:ext cx="896937"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2803" name="Rectangle 3"/>
          <p:cNvSpPr>
            <a:spLocks noGrp="1" noChangeArrowheads="1"/>
          </p:cNvSpPr>
          <p:nvPr>
            <p:ph type="ctrTitle"/>
          </p:nvPr>
        </p:nvSpPr>
        <p:spPr>
          <a:xfrm>
            <a:off x="0" y="2130425"/>
            <a:ext cx="9144000" cy="1470025"/>
          </a:xfrm>
        </p:spPr>
        <p:txBody>
          <a:bodyPr/>
          <a:lstStyle>
            <a:lvl1pPr>
              <a:defRPr/>
            </a:lvl1pPr>
          </a:lstStyle>
          <a:p>
            <a:r>
              <a:rPr lang="en-US" dirty="0"/>
              <a:t>Title of presentation</a:t>
            </a:r>
          </a:p>
        </p:txBody>
      </p:sp>
      <p:sp>
        <p:nvSpPr>
          <p:cNvPr id="332810" name="Rectangle 10"/>
          <p:cNvSpPr>
            <a:spLocks noGrp="1" noChangeArrowheads="1"/>
          </p:cNvSpPr>
          <p:nvPr>
            <p:ph type="subTitle" idx="1"/>
          </p:nvPr>
        </p:nvSpPr>
        <p:spPr>
          <a:xfrm>
            <a:off x="1371600" y="3886200"/>
            <a:ext cx="6400800" cy="1752600"/>
          </a:xfrm>
        </p:spPr>
        <p:txBody>
          <a:bodyPr>
            <a:noAutofit/>
          </a:bodyPr>
          <a:lstStyle>
            <a:lvl1pPr marL="0" indent="0" algn="ctr">
              <a:buFontTx/>
              <a:buNone/>
              <a:defRPr sz="2400"/>
            </a:lvl1pPr>
          </a:lstStyle>
          <a:p>
            <a:r>
              <a:rPr lang="en-US" smtClean="0"/>
              <a:t>Click to edit Master subtitle style</a:t>
            </a:r>
            <a:endParaRPr lang="en-US" dirty="0"/>
          </a:p>
        </p:txBody>
      </p:sp>
      <p:sp>
        <p:nvSpPr>
          <p:cNvPr id="14" name="Rectangle 4"/>
          <p:cNvSpPr>
            <a:spLocks noGrp="1" noChangeArrowheads="1"/>
          </p:cNvSpPr>
          <p:nvPr>
            <p:ph type="dt" sz="quarter" idx="10"/>
          </p:nvPr>
        </p:nvSpPr>
        <p:spPr/>
        <p:txBody>
          <a:bodyPr/>
          <a:lstStyle>
            <a:lvl1pPr>
              <a:defRPr sz="1400" dirty="0" smtClean="0">
                <a:solidFill>
                  <a:schemeClr val="tx1"/>
                </a:solidFill>
                <a:latin typeface="Univers"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2136322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36"/>
          <p:cNvSpPr>
            <a:spLocks noGrp="1" noChangeArrowheads="1"/>
          </p:cNvSpPr>
          <p:nvPr>
            <p:ph type="sldNum" sz="quarter" idx="10"/>
          </p:nvPr>
        </p:nvSpPr>
        <p:spPr>
          <a:xfrm>
            <a:off x="7751763" y="6381328"/>
            <a:ext cx="1366837" cy="431800"/>
          </a:xfrm>
          <a:ln/>
        </p:spPr>
        <p:txBody>
          <a:bodyPr/>
          <a:lstStyle>
            <a:lvl1pPr>
              <a:defRPr/>
            </a:lvl1pPr>
          </a:lstStyle>
          <a:p>
            <a:fld id="{CC87C5E4-B576-4CAC-9A0E-4487E7D4E814}" type="slidenum">
              <a:rPr lang="en-US" altLang="es-PE"/>
              <a:pPr/>
              <a:t>‹Nº›</a:t>
            </a:fld>
            <a:endParaRPr lang="en-US" altLang="es-PE"/>
          </a:p>
        </p:txBody>
      </p:sp>
      <p:sp>
        <p:nvSpPr>
          <p:cNvPr id="5"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1458587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6"/>
          <p:cNvSpPr>
            <a:spLocks noGrp="1" noChangeArrowheads="1"/>
          </p:cNvSpPr>
          <p:nvPr>
            <p:ph type="sldNum" sz="quarter" idx="10"/>
          </p:nvPr>
        </p:nvSpPr>
        <p:spPr>
          <a:ln/>
        </p:spPr>
        <p:txBody>
          <a:bodyPr/>
          <a:lstStyle>
            <a:lvl1pPr>
              <a:defRPr/>
            </a:lvl1pPr>
          </a:lstStyle>
          <a:p>
            <a:fld id="{BA5612E5-4776-4473-B98B-8034A3384F9D}" type="slidenum">
              <a:rPr lang="en-US" altLang="es-PE"/>
              <a:pPr/>
              <a:t>‹Nº›</a:t>
            </a:fld>
            <a:endParaRPr lang="en-US" altLang="es-PE"/>
          </a:p>
        </p:txBody>
      </p:sp>
      <p:sp>
        <p:nvSpPr>
          <p:cNvPr id="5"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1552913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36"/>
          <p:cNvSpPr>
            <a:spLocks noGrp="1" noChangeArrowheads="1"/>
          </p:cNvSpPr>
          <p:nvPr>
            <p:ph type="sldNum" sz="quarter" idx="10"/>
          </p:nvPr>
        </p:nvSpPr>
        <p:spPr>
          <a:ln/>
        </p:spPr>
        <p:txBody>
          <a:bodyPr/>
          <a:lstStyle>
            <a:lvl1pPr>
              <a:defRPr/>
            </a:lvl1pPr>
          </a:lstStyle>
          <a:p>
            <a:fld id="{F82991C7-F4A1-4528-8E8C-F201A96A5987}" type="slidenum">
              <a:rPr lang="en-US" altLang="es-PE"/>
              <a:pPr/>
              <a:t>‹Nº›</a:t>
            </a:fld>
            <a:endParaRPr lang="en-US" altLang="es-PE"/>
          </a:p>
        </p:txBody>
      </p:sp>
      <p:sp>
        <p:nvSpPr>
          <p:cNvPr id="6"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2470175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36"/>
          <p:cNvSpPr>
            <a:spLocks noGrp="1" noChangeArrowheads="1"/>
          </p:cNvSpPr>
          <p:nvPr>
            <p:ph type="sldNum" sz="quarter" idx="10"/>
          </p:nvPr>
        </p:nvSpPr>
        <p:spPr>
          <a:ln/>
        </p:spPr>
        <p:txBody>
          <a:bodyPr/>
          <a:lstStyle>
            <a:lvl1pPr>
              <a:defRPr/>
            </a:lvl1pPr>
          </a:lstStyle>
          <a:p>
            <a:fld id="{61F6ECF0-A7C7-4051-98D2-ACCF0F3C6C93}" type="slidenum">
              <a:rPr lang="en-US" altLang="es-PE"/>
              <a:pPr/>
              <a:t>‹Nº›</a:t>
            </a:fld>
            <a:endParaRPr lang="en-US" altLang="es-PE"/>
          </a:p>
        </p:txBody>
      </p:sp>
      <p:sp>
        <p:nvSpPr>
          <p:cNvPr id="8"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3328698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36"/>
          <p:cNvSpPr>
            <a:spLocks noGrp="1" noChangeArrowheads="1"/>
          </p:cNvSpPr>
          <p:nvPr>
            <p:ph type="sldNum" sz="quarter" idx="10"/>
          </p:nvPr>
        </p:nvSpPr>
        <p:spPr>
          <a:ln/>
        </p:spPr>
        <p:txBody>
          <a:bodyPr/>
          <a:lstStyle>
            <a:lvl1pPr>
              <a:defRPr/>
            </a:lvl1pPr>
          </a:lstStyle>
          <a:p>
            <a:fld id="{5A93154B-D19B-4D4D-B84E-F0704A429448}" type="slidenum">
              <a:rPr lang="en-US" altLang="es-PE"/>
              <a:pPr/>
              <a:t>‹Nº›</a:t>
            </a:fld>
            <a:endParaRPr lang="en-US" altLang="es-PE"/>
          </a:p>
        </p:txBody>
      </p:sp>
      <p:sp>
        <p:nvSpPr>
          <p:cNvPr id="4"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186666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6"/>
          <p:cNvSpPr>
            <a:spLocks noGrp="1" noChangeArrowheads="1"/>
          </p:cNvSpPr>
          <p:nvPr>
            <p:ph type="sldNum" sz="quarter" idx="10"/>
          </p:nvPr>
        </p:nvSpPr>
        <p:spPr>
          <a:ln/>
        </p:spPr>
        <p:txBody>
          <a:bodyPr/>
          <a:lstStyle>
            <a:lvl1pPr>
              <a:defRPr/>
            </a:lvl1pPr>
          </a:lstStyle>
          <a:p>
            <a:fld id="{67C2B89F-620E-45D0-A409-5AAFA783C3CD}" type="slidenum">
              <a:rPr lang="en-US" altLang="es-PE"/>
              <a:pPr/>
              <a:t>‹Nº›</a:t>
            </a:fld>
            <a:endParaRPr lang="en-US" altLang="es-PE"/>
          </a:p>
        </p:txBody>
      </p:sp>
      <p:sp>
        <p:nvSpPr>
          <p:cNvPr id="3"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3221645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6"/>
          <p:cNvSpPr>
            <a:spLocks noGrp="1" noChangeArrowheads="1"/>
          </p:cNvSpPr>
          <p:nvPr>
            <p:ph type="sldNum" sz="quarter" idx="10"/>
          </p:nvPr>
        </p:nvSpPr>
        <p:spPr>
          <a:ln/>
        </p:spPr>
        <p:txBody>
          <a:bodyPr/>
          <a:lstStyle>
            <a:lvl1pPr>
              <a:defRPr/>
            </a:lvl1pPr>
          </a:lstStyle>
          <a:p>
            <a:fld id="{818334A3-9337-423F-A4E7-1BCA66605B08}" type="slidenum">
              <a:rPr lang="en-US" altLang="es-PE"/>
              <a:pPr/>
              <a:t>‹Nº›</a:t>
            </a:fld>
            <a:endParaRPr lang="en-US" altLang="es-PE"/>
          </a:p>
        </p:txBody>
      </p:sp>
      <p:sp>
        <p:nvSpPr>
          <p:cNvPr id="6"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1962386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6"/>
          <p:cNvSpPr>
            <a:spLocks noGrp="1" noChangeArrowheads="1"/>
          </p:cNvSpPr>
          <p:nvPr>
            <p:ph type="sldNum" sz="quarter" idx="10"/>
          </p:nvPr>
        </p:nvSpPr>
        <p:spPr>
          <a:ln/>
        </p:spPr>
        <p:txBody>
          <a:bodyPr/>
          <a:lstStyle>
            <a:lvl1pPr>
              <a:defRPr/>
            </a:lvl1pPr>
          </a:lstStyle>
          <a:p>
            <a:fld id="{914BE4C5-978C-4AC1-A095-6316400601D8}" type="slidenum">
              <a:rPr lang="en-US" altLang="es-PE"/>
              <a:pPr/>
              <a:t>‹Nº›</a:t>
            </a:fld>
            <a:endParaRPr lang="en-US" altLang="es-PE"/>
          </a:p>
        </p:txBody>
      </p:sp>
      <p:sp>
        <p:nvSpPr>
          <p:cNvPr id="6"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3450803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36"/>
          <p:cNvSpPr>
            <a:spLocks noGrp="1" noChangeArrowheads="1"/>
          </p:cNvSpPr>
          <p:nvPr>
            <p:ph type="sldNum" sz="quarter" idx="10"/>
          </p:nvPr>
        </p:nvSpPr>
        <p:spPr>
          <a:ln/>
        </p:spPr>
        <p:txBody>
          <a:bodyPr/>
          <a:lstStyle>
            <a:lvl1pPr>
              <a:defRPr/>
            </a:lvl1pPr>
          </a:lstStyle>
          <a:p>
            <a:fld id="{E5F40BB2-1241-4A81-B656-C4970EEF89F7}" type="slidenum">
              <a:rPr lang="en-US" altLang="es-PE"/>
              <a:pPr/>
              <a:t>‹Nº›</a:t>
            </a:fld>
            <a:endParaRPr lang="en-US" altLang="es-PE"/>
          </a:p>
        </p:txBody>
      </p:sp>
      <p:sp>
        <p:nvSpPr>
          <p:cNvPr id="5"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3307602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1261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0" y="0"/>
            <a:ext cx="6705600" cy="6126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36"/>
          <p:cNvSpPr>
            <a:spLocks noGrp="1" noChangeArrowheads="1"/>
          </p:cNvSpPr>
          <p:nvPr>
            <p:ph type="sldNum" sz="quarter" idx="10"/>
          </p:nvPr>
        </p:nvSpPr>
        <p:spPr>
          <a:ln/>
        </p:spPr>
        <p:txBody>
          <a:bodyPr/>
          <a:lstStyle>
            <a:lvl1pPr>
              <a:defRPr/>
            </a:lvl1pPr>
          </a:lstStyle>
          <a:p>
            <a:fld id="{C46B4B14-70F4-4829-B157-CC4221A7E62C}" type="slidenum">
              <a:rPr lang="en-US" altLang="es-PE"/>
              <a:pPr/>
              <a:t>‹Nº›</a:t>
            </a:fld>
            <a:endParaRPr lang="en-US" altLang="es-PE"/>
          </a:p>
        </p:txBody>
      </p:sp>
      <p:sp>
        <p:nvSpPr>
          <p:cNvPr id="5" name="Rectangle 4"/>
          <p:cNvSpPr>
            <a:spLocks noGrp="1" noChangeArrowheads="1"/>
          </p:cNvSpPr>
          <p:nvPr>
            <p:ph type="dt" sz="quarter" idx="11"/>
          </p:nvPr>
        </p:nvSpPr>
        <p:spPr/>
        <p:txBody>
          <a:bodyPr/>
          <a:lstStyle>
            <a:lvl1pPr>
              <a:defRPr/>
            </a:lvl1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1326271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3938588"/>
            <a:ext cx="8229600" cy="2187575"/>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Rectangle 36"/>
          <p:cNvSpPr>
            <a:spLocks noGrp="1" noChangeArrowheads="1"/>
          </p:cNvSpPr>
          <p:nvPr>
            <p:ph type="sldNum" sz="quarter" idx="10"/>
          </p:nvPr>
        </p:nvSpPr>
        <p:spPr>
          <a:xfrm>
            <a:off x="7747000" y="6453188"/>
            <a:ext cx="1366838" cy="288925"/>
          </a:xfrm>
        </p:spPr>
        <p:txBody>
          <a:bodyPr/>
          <a:lstStyle>
            <a:lvl1pPr>
              <a:defRPr/>
            </a:lvl1pPr>
          </a:lstStyle>
          <a:p>
            <a:fld id="{132474A8-8B43-4F37-9320-CF9ED027F97C}" type="slidenum">
              <a:rPr lang="en-US" altLang="es-PE"/>
              <a:pPr/>
              <a:t>‹Nº›</a:t>
            </a:fld>
            <a:endParaRPr lang="en-US" altLang="es-PE"/>
          </a:p>
        </p:txBody>
      </p:sp>
      <p:sp>
        <p:nvSpPr>
          <p:cNvPr id="6" name="Rectangle 4"/>
          <p:cNvSpPr>
            <a:spLocks noGrp="1" noChangeArrowheads="1"/>
          </p:cNvSpPr>
          <p:nvPr>
            <p:ph type="dt" sz="quarter" idx="11"/>
          </p:nvPr>
        </p:nvSpPr>
        <p:spPr/>
        <p:txBody>
          <a:bodyPr/>
          <a:lstStyle>
            <a:lvl1pPr>
              <a:defRPr sz="1400" dirty="0" smtClean="0">
                <a:solidFill>
                  <a:schemeClr val="tx1"/>
                </a:solidFill>
                <a:latin typeface="Univers"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defRPr/>
            </a:pPr>
            <a:r>
              <a:rPr lang="es-PE" altLang="en-US" smtClean="0"/>
              <a:t>Lima, Peru, 5 December 2013</a:t>
            </a:r>
            <a:endParaRPr lang="en-US" altLang="en-US"/>
          </a:p>
        </p:txBody>
      </p:sp>
    </p:spTree>
    <p:extLst>
      <p:ext uri="{BB962C8B-B14F-4D97-AF65-F5344CB8AC3E}">
        <p14:creationId xmlns:p14="http://schemas.microsoft.com/office/powerpoint/2010/main" val="25463087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En blanco">
    <p:spTree>
      <p:nvGrpSpPr>
        <p:cNvPr id="1" name=""/>
        <p:cNvGrpSpPr/>
        <p:nvPr/>
      </p:nvGrpSpPr>
      <p:grpSpPr>
        <a:xfrm>
          <a:off x="0" y="0"/>
          <a:ext cx="0" cy="0"/>
          <a:chOff x="0" y="0"/>
          <a:chExt cx="0" cy="0"/>
        </a:xfrm>
      </p:grpSpPr>
      <p:sp>
        <p:nvSpPr>
          <p:cNvPr id="2" name="Rectangle 36"/>
          <p:cNvSpPr>
            <a:spLocks noGrp="1" noChangeArrowheads="1"/>
          </p:cNvSpPr>
          <p:nvPr>
            <p:ph type="sldNum" sz="quarter" idx="10"/>
          </p:nvPr>
        </p:nvSpPr>
        <p:spPr>
          <a:xfrm>
            <a:off x="7747000" y="6453188"/>
            <a:ext cx="1366838" cy="288925"/>
          </a:xfrm>
        </p:spPr>
        <p:txBody>
          <a:bodyPr/>
          <a:lstStyle>
            <a:lvl1pPr>
              <a:defRPr/>
            </a:lvl1pPr>
          </a:lstStyle>
          <a:p>
            <a:fld id="{132474A8-8B43-4F37-9320-CF9ED027F97C}" type="slidenum">
              <a:rPr lang="en-US" altLang="es-PE"/>
              <a:pPr/>
              <a:t>‹Nº›</a:t>
            </a:fld>
            <a:endParaRPr lang="en-US" altLang="es-PE"/>
          </a:p>
        </p:txBody>
      </p:sp>
      <p:sp>
        <p:nvSpPr>
          <p:cNvPr id="3" name="Rectangle 4"/>
          <p:cNvSpPr>
            <a:spLocks noGrp="1" noChangeArrowheads="1"/>
          </p:cNvSpPr>
          <p:nvPr>
            <p:ph type="dt" sz="quarter" idx="11"/>
          </p:nvPr>
        </p:nvSpPr>
        <p:spPr>
          <a:xfrm>
            <a:off x="250825" y="6381750"/>
            <a:ext cx="3827463" cy="268288"/>
          </a:xfrm>
        </p:spPr>
        <p:txBody>
          <a:bodyPr/>
          <a:lstStyle>
            <a:lvl1pPr>
              <a:defRPr sz="1400" dirty="0" smtClean="0">
                <a:solidFill>
                  <a:schemeClr val="tx1"/>
                </a:solidFill>
                <a:latin typeface="Univers"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defRPr/>
            </a:pPr>
            <a:r>
              <a:rPr lang="es-PE" altLang="en-US" smtClean="0"/>
              <a:t>Lima, Peru, 5 December 2013</a:t>
            </a:r>
            <a:endParaRPr lang="en-US" altLang="en-US"/>
          </a:p>
        </p:txBody>
      </p:sp>
      <p:sp>
        <p:nvSpPr>
          <p:cNvPr id="4" name="Title 1"/>
          <p:cNvSpPr>
            <a:spLocks noGrp="1"/>
          </p:cNvSpPr>
          <p:nvPr>
            <p:ph type="title"/>
          </p:nvPr>
        </p:nvSpPr>
        <p:spPr>
          <a:xfrm>
            <a:off x="0" y="0"/>
            <a:ext cx="9144000" cy="1143000"/>
          </a:xfrm>
        </p:spPr>
        <p:txBody>
          <a:bodyPr/>
          <a:lstStyle/>
          <a:p>
            <a:r>
              <a:rPr lang="en-US" smtClean="0"/>
              <a:t>Click to edit Master title style</a:t>
            </a:r>
            <a:endParaRPr lang="en-GB"/>
          </a:p>
        </p:txBody>
      </p:sp>
    </p:spTree>
    <p:extLst>
      <p:ext uri="{BB962C8B-B14F-4D97-AF65-F5344CB8AC3E}">
        <p14:creationId xmlns:p14="http://schemas.microsoft.com/office/powerpoint/2010/main" val="380660253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0" descr="Watermark"/>
          <p:cNvPicPr>
            <a:picLocks noChangeAspect="1" noChangeArrowheads="1"/>
          </p:cNvPicPr>
          <p:nvPr/>
        </p:nvPicPr>
        <p:blipFill>
          <a:blip r:embed="rId15">
            <a:extLst>
              <a:ext uri="{28A0092B-C50C-407E-A947-70E740481C1C}">
                <a14:useLocalDpi xmlns:a14="http://schemas.microsoft.com/office/drawing/2010/main" val="0"/>
              </a:ext>
            </a:extLst>
          </a:blip>
          <a:srcRect l="6723" b="12773"/>
          <a:stretch>
            <a:fillRect/>
          </a:stretch>
        </p:blipFill>
        <p:spPr bwMode="auto">
          <a:xfrm>
            <a:off x="0" y="765175"/>
            <a:ext cx="6443663"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Grp="1" noChangeArrowheads="1"/>
          </p:cNvSpPr>
          <p:nvPr>
            <p:ph type="title"/>
          </p:nvPr>
        </p:nvSpPr>
        <p:spPr bwMode="auto">
          <a:xfrm>
            <a:off x="0" y="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60" name="Rectangle 36"/>
          <p:cNvSpPr>
            <a:spLocks noGrp="1" noChangeArrowheads="1"/>
          </p:cNvSpPr>
          <p:nvPr>
            <p:ph type="sldNum" sz="quarter" idx="4"/>
          </p:nvPr>
        </p:nvSpPr>
        <p:spPr bwMode="auto">
          <a:xfrm>
            <a:off x="7751763" y="6453188"/>
            <a:ext cx="1366837" cy="431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7B87BBAE-EB16-49A9-9CB0-709101DE7356}" type="slidenum">
              <a:rPr lang="en-US" altLang="es-PE"/>
              <a:pPr/>
              <a:t>‹Nº›</a:t>
            </a:fld>
            <a:endParaRPr lang="en-US" altLang="es-PE"/>
          </a:p>
        </p:txBody>
      </p:sp>
      <p:sp>
        <p:nvSpPr>
          <p:cNvPr id="2053" name="Rectangle 37"/>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quarter" idx="2"/>
          </p:nvPr>
        </p:nvSpPr>
        <p:spPr>
          <a:xfrm>
            <a:off x="250825" y="6381750"/>
            <a:ext cx="3827463" cy="268288"/>
          </a:xfrm>
          <a:prstGeom prst="rect">
            <a:avLst/>
          </a:prstGeom>
          <a:noFill/>
          <a:ln/>
          <a:extLst/>
        </p:spPr>
        <p:txBody>
          <a:bodyPr/>
          <a:lstStyle>
            <a:lvl1pPr>
              <a:defRPr sz="1400" dirty="0" smtClean="0">
                <a:solidFill>
                  <a:schemeClr val="tx1"/>
                </a:solidFill>
                <a:latin typeface="Univers"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defRPr/>
            </a:pPr>
            <a:r>
              <a:rPr lang="es-PE" altLang="en-US" smtClean="0"/>
              <a:t>Lima, Peru, 5 December 2013</a:t>
            </a:r>
            <a:endParaRPr lang="en-US" altLang="en-US"/>
          </a:p>
        </p:txBody>
      </p:sp>
    </p:spTree>
  </p:cSld>
  <p:clrMap bg1="lt1" tx1="dk1" bg2="lt2" tx2="dk2" accent1="accent1" accent2="accent2" accent3="accent3" accent4="accent4" accent5="accent5" accent6="accent6" hlink="hlink" folHlink="folHlink"/>
  <p:sldLayoutIdLst>
    <p:sldLayoutId id="2147484137"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 id="2147484138" r:id="rId12"/>
    <p:sldLayoutId id="2147484160"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bg2"/>
          </a:solidFill>
          <a:latin typeface="+mj-lt"/>
          <a:ea typeface="+mj-ea"/>
          <a:cs typeface="+mj-cs"/>
        </a:defRPr>
      </a:lvl1pPr>
      <a:lvl2pPr algn="ctr" rtl="0" eaLnBrk="0" fontAlgn="base" hangingPunct="0">
        <a:spcBef>
          <a:spcPct val="0"/>
        </a:spcBef>
        <a:spcAft>
          <a:spcPct val="0"/>
        </a:spcAft>
        <a:defRPr sz="3200" b="1">
          <a:solidFill>
            <a:schemeClr val="bg2"/>
          </a:solidFill>
          <a:latin typeface="Verdana" pitchFamily="34" charset="0"/>
        </a:defRPr>
      </a:lvl2pPr>
      <a:lvl3pPr algn="ctr" rtl="0" eaLnBrk="0" fontAlgn="base" hangingPunct="0">
        <a:spcBef>
          <a:spcPct val="0"/>
        </a:spcBef>
        <a:spcAft>
          <a:spcPct val="0"/>
        </a:spcAft>
        <a:defRPr sz="3200" b="1">
          <a:solidFill>
            <a:schemeClr val="bg2"/>
          </a:solidFill>
          <a:latin typeface="Verdana" pitchFamily="34" charset="0"/>
        </a:defRPr>
      </a:lvl3pPr>
      <a:lvl4pPr algn="ctr" rtl="0" eaLnBrk="0" fontAlgn="base" hangingPunct="0">
        <a:spcBef>
          <a:spcPct val="0"/>
        </a:spcBef>
        <a:spcAft>
          <a:spcPct val="0"/>
        </a:spcAft>
        <a:defRPr sz="3200" b="1">
          <a:solidFill>
            <a:schemeClr val="bg2"/>
          </a:solidFill>
          <a:latin typeface="Verdana" pitchFamily="34" charset="0"/>
        </a:defRPr>
      </a:lvl4pPr>
      <a:lvl5pPr algn="ctr" rtl="0" eaLnBrk="0" fontAlgn="base" hangingPunct="0">
        <a:spcBef>
          <a:spcPct val="0"/>
        </a:spcBef>
        <a:spcAft>
          <a:spcPct val="0"/>
        </a:spcAft>
        <a:defRPr sz="3200" b="1">
          <a:solidFill>
            <a:schemeClr val="bg2"/>
          </a:solidFill>
          <a:latin typeface="Verdana" pitchFamily="34" charset="0"/>
        </a:defRPr>
      </a:lvl5pPr>
      <a:lvl6pPr marL="457200" algn="ctr" rtl="0" eaLnBrk="0" fontAlgn="base" hangingPunct="0">
        <a:spcBef>
          <a:spcPct val="0"/>
        </a:spcBef>
        <a:spcAft>
          <a:spcPct val="0"/>
        </a:spcAft>
        <a:defRPr sz="3200" b="1">
          <a:solidFill>
            <a:schemeClr val="bg2"/>
          </a:solidFill>
          <a:latin typeface="Verdana" pitchFamily="34" charset="0"/>
        </a:defRPr>
      </a:lvl6pPr>
      <a:lvl7pPr marL="914400" algn="ctr" rtl="0" eaLnBrk="0" fontAlgn="base" hangingPunct="0">
        <a:spcBef>
          <a:spcPct val="0"/>
        </a:spcBef>
        <a:spcAft>
          <a:spcPct val="0"/>
        </a:spcAft>
        <a:defRPr sz="3200" b="1">
          <a:solidFill>
            <a:schemeClr val="bg2"/>
          </a:solidFill>
          <a:latin typeface="Verdana" pitchFamily="34" charset="0"/>
        </a:defRPr>
      </a:lvl7pPr>
      <a:lvl8pPr marL="1371600" algn="ctr" rtl="0" eaLnBrk="0" fontAlgn="base" hangingPunct="0">
        <a:spcBef>
          <a:spcPct val="0"/>
        </a:spcBef>
        <a:spcAft>
          <a:spcPct val="0"/>
        </a:spcAft>
        <a:defRPr sz="3200" b="1">
          <a:solidFill>
            <a:schemeClr val="bg2"/>
          </a:solidFill>
          <a:latin typeface="Verdana" pitchFamily="34" charset="0"/>
        </a:defRPr>
      </a:lvl8pPr>
      <a:lvl9pPr marL="1828800" algn="ctr" rtl="0" eaLnBrk="0" fontAlgn="base" hangingPunct="0">
        <a:spcBef>
          <a:spcPct val="0"/>
        </a:spcBef>
        <a:spcAft>
          <a:spcPct val="0"/>
        </a:spcAft>
        <a:defRPr sz="3200" b="1">
          <a:solidFill>
            <a:schemeClr val="bg2"/>
          </a:solidFill>
          <a:latin typeface="Verdana" pitchFamily="34" charset="0"/>
        </a:defRPr>
      </a:lvl9pPr>
    </p:titleStyle>
    <p:bodyStyle>
      <a:lvl1pPr marL="342900" indent="-342900" algn="l" rtl="0" eaLnBrk="0" fontAlgn="base" hangingPunct="0">
        <a:spcBef>
          <a:spcPct val="20000"/>
        </a:spcBef>
        <a:spcAft>
          <a:spcPct val="0"/>
        </a:spcAft>
        <a:buSzPct val="75000"/>
        <a:buBlip>
          <a:blip r:embed="rId16"/>
        </a:buBlip>
        <a:defRPr sz="3200">
          <a:solidFill>
            <a:schemeClr val="bg2"/>
          </a:solidFill>
          <a:latin typeface="+mn-lt"/>
          <a:ea typeface="+mn-ea"/>
          <a:cs typeface="+mn-cs"/>
        </a:defRPr>
      </a:lvl1pPr>
      <a:lvl2pPr marL="742950" indent="-285750" algn="l" rtl="0" eaLnBrk="0" fontAlgn="base" hangingPunct="0">
        <a:spcBef>
          <a:spcPct val="20000"/>
        </a:spcBef>
        <a:spcAft>
          <a:spcPct val="0"/>
        </a:spcAft>
        <a:buSzPct val="70000"/>
        <a:buFont typeface="ZapfDingbats BT" pitchFamily="18" charset="2"/>
        <a:buBlip>
          <a:blip r:embed="rId17"/>
        </a:buBlip>
        <a:defRPr sz="2800">
          <a:solidFill>
            <a:schemeClr val="bg2"/>
          </a:solidFill>
          <a:latin typeface="+mn-lt"/>
        </a:defRPr>
      </a:lvl2pPr>
      <a:lvl3pPr marL="1143000" indent="-228600" algn="l" rtl="0" eaLnBrk="0" fontAlgn="base" hangingPunct="0">
        <a:spcBef>
          <a:spcPct val="20000"/>
        </a:spcBef>
        <a:spcAft>
          <a:spcPct val="0"/>
        </a:spcAft>
        <a:buSzPct val="60000"/>
        <a:buBlip>
          <a:blip r:embed="rId16"/>
        </a:buBlip>
        <a:defRPr sz="2400">
          <a:solidFill>
            <a:schemeClr val="bg2"/>
          </a:solidFill>
          <a:latin typeface="+mn-lt"/>
        </a:defRPr>
      </a:lvl3pPr>
      <a:lvl4pPr marL="1600200" indent="-228600" algn="l" rtl="0" eaLnBrk="0" fontAlgn="base" hangingPunct="0">
        <a:spcBef>
          <a:spcPct val="20000"/>
        </a:spcBef>
        <a:spcAft>
          <a:spcPct val="0"/>
        </a:spcAft>
        <a:buSzPct val="70000"/>
        <a:buFont typeface="ZapfDingbats BT" pitchFamily="18" charset="2"/>
        <a:buBlip>
          <a:blip r:embed="rId17"/>
        </a:buBlip>
        <a:defRPr sz="2000">
          <a:solidFill>
            <a:schemeClr val="bg2"/>
          </a:solidFill>
          <a:latin typeface="+mn-lt"/>
        </a:defRPr>
      </a:lvl4pPr>
      <a:lvl5pPr marL="2057400" indent="-228600" algn="l" rtl="0" eaLnBrk="0" fontAlgn="base" hangingPunct="0">
        <a:spcBef>
          <a:spcPct val="20000"/>
        </a:spcBef>
        <a:spcAft>
          <a:spcPct val="0"/>
        </a:spcAft>
        <a:buSzPct val="60000"/>
        <a:buBlip>
          <a:blip r:embed="rId16"/>
        </a:buBlip>
        <a:defRPr sz="2000">
          <a:solidFill>
            <a:schemeClr val="bg2"/>
          </a:solidFill>
          <a:latin typeface="+mn-lt"/>
        </a:defRPr>
      </a:lvl5pPr>
      <a:lvl6pPr marL="2514600" indent="-228600" algn="l" rtl="0" eaLnBrk="0" fontAlgn="base" hangingPunct="0">
        <a:spcBef>
          <a:spcPct val="20000"/>
        </a:spcBef>
        <a:spcAft>
          <a:spcPct val="0"/>
        </a:spcAft>
        <a:buSzPct val="60000"/>
        <a:buBlip>
          <a:blip r:embed="rId16"/>
        </a:buBlip>
        <a:defRPr sz="2000">
          <a:solidFill>
            <a:schemeClr val="bg2"/>
          </a:solidFill>
          <a:latin typeface="+mn-lt"/>
        </a:defRPr>
      </a:lvl6pPr>
      <a:lvl7pPr marL="2971800" indent="-228600" algn="l" rtl="0" eaLnBrk="0" fontAlgn="base" hangingPunct="0">
        <a:spcBef>
          <a:spcPct val="20000"/>
        </a:spcBef>
        <a:spcAft>
          <a:spcPct val="0"/>
        </a:spcAft>
        <a:buSzPct val="60000"/>
        <a:buBlip>
          <a:blip r:embed="rId16"/>
        </a:buBlip>
        <a:defRPr sz="2000">
          <a:solidFill>
            <a:schemeClr val="bg2"/>
          </a:solidFill>
          <a:latin typeface="+mn-lt"/>
        </a:defRPr>
      </a:lvl7pPr>
      <a:lvl8pPr marL="3429000" indent="-228600" algn="l" rtl="0" eaLnBrk="0" fontAlgn="base" hangingPunct="0">
        <a:spcBef>
          <a:spcPct val="20000"/>
        </a:spcBef>
        <a:spcAft>
          <a:spcPct val="0"/>
        </a:spcAft>
        <a:buSzPct val="60000"/>
        <a:buBlip>
          <a:blip r:embed="rId16"/>
        </a:buBlip>
        <a:defRPr sz="2000">
          <a:solidFill>
            <a:schemeClr val="bg2"/>
          </a:solidFill>
          <a:latin typeface="+mn-lt"/>
        </a:defRPr>
      </a:lvl8pPr>
      <a:lvl9pPr marL="3886200" indent="-228600" algn="l" rtl="0" eaLnBrk="0" fontAlgn="base" hangingPunct="0">
        <a:spcBef>
          <a:spcPct val="20000"/>
        </a:spcBef>
        <a:spcAft>
          <a:spcPct val="0"/>
        </a:spcAft>
        <a:buSzPct val="60000"/>
        <a:buBlip>
          <a:blip r:embed="rId16"/>
        </a:buBlip>
        <a:defRPr sz="20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jpeg"/><Relationship Id="rId3" Type="http://schemas.openxmlformats.org/officeDocument/2006/relationships/notesSlide" Target="../notesSlides/notesSlide4.xml"/><Relationship Id="rId7" Type="http://schemas.openxmlformats.org/officeDocument/2006/relationships/image" Target="../media/image11.png"/><Relationship Id="rId12" Type="http://schemas.openxmlformats.org/officeDocument/2006/relationships/image" Target="../media/image16.jpeg"/><Relationship Id="rId2" Type="http://schemas.openxmlformats.org/officeDocument/2006/relationships/slideLayout" Target="../slideLayouts/slideLayout6.xml"/><Relationship Id="rId16" Type="http://schemas.openxmlformats.org/officeDocument/2006/relationships/image" Target="../media/image20.jpeg"/><Relationship Id="rId1" Type="http://schemas.openxmlformats.org/officeDocument/2006/relationships/themeOverride" Target="../theme/themeOverride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jpeg"/></Relationships>
</file>

<file path=ppt/slides/_rels/slide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notesSlide" Target="../notesSlides/notesSlide5.xml"/><Relationship Id="rId7" Type="http://schemas.openxmlformats.org/officeDocument/2006/relationships/hyperlink" Target="http://www.google.es/imgres?imgurl=http://creators.ning.com/images/facebook_logo.png&amp;imgrefurl=http://www.ning.com/help/?page_id=1198&amp;usg=__LIrmxjELZ45F3GV2bR784LIRO8A=&amp;h=311&amp;w=311&amp;sz=54&amp;hl=es&amp;start=1&amp;zoom=1&amp;tbnid=b_65DXkKSdvnIM:&amp;tbnh=117&amp;tbnw=117&amp;ei=VJuPUNTNKuqh0QW24IGABw&amp;prev=/search?q=logo+facebook+app&amp;hl=es&amp;sa=X&amp;tbo=1&amp;rlz=1T4ADFA_esES454ES454&amp;tbas=0&amp;tbm=isch&amp;itbs=1" TargetMode="External"/><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23.jpeg"/><Relationship Id="rId5" Type="http://schemas.openxmlformats.org/officeDocument/2006/relationships/image" Target="../media/image22.png"/><Relationship Id="rId10" Type="http://schemas.openxmlformats.org/officeDocument/2006/relationships/image" Target="../media/image26.jpeg"/><Relationship Id="rId4" Type="http://schemas.openxmlformats.org/officeDocument/2006/relationships/image" Target="../media/image21.jpeg"/><Relationship Id="rId9"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3.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themeOverride" Target="../theme/themeOverride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jpeg"/><Relationship Id="rId18" Type="http://schemas.openxmlformats.org/officeDocument/2006/relationships/image" Target="../media/image34.jpeg"/><Relationship Id="rId26" Type="http://schemas.openxmlformats.org/officeDocument/2006/relationships/image" Target="../media/image39.jpeg"/><Relationship Id="rId3" Type="http://schemas.openxmlformats.org/officeDocument/2006/relationships/notesSlide" Target="../notesSlides/notesSlide8.xml"/><Relationship Id="rId21" Type="http://schemas.openxmlformats.org/officeDocument/2006/relationships/image" Target="../media/image24.jpeg"/><Relationship Id="rId7" Type="http://schemas.openxmlformats.org/officeDocument/2006/relationships/image" Target="../media/image11.png"/><Relationship Id="rId12" Type="http://schemas.openxmlformats.org/officeDocument/2006/relationships/image" Target="../media/image16.jpeg"/><Relationship Id="rId17" Type="http://schemas.openxmlformats.org/officeDocument/2006/relationships/image" Target="../media/image33.png"/><Relationship Id="rId25" Type="http://schemas.openxmlformats.org/officeDocument/2006/relationships/image" Target="../media/image38.jpeg"/><Relationship Id="rId2" Type="http://schemas.openxmlformats.org/officeDocument/2006/relationships/slideLayout" Target="../slideLayouts/slideLayout6.xml"/><Relationship Id="rId16" Type="http://schemas.openxmlformats.org/officeDocument/2006/relationships/image" Target="../media/image20.jpeg"/><Relationship Id="rId20" Type="http://schemas.openxmlformats.org/officeDocument/2006/relationships/hyperlink" Target="http://www.google.es/imgres?imgurl=http://creators.ning.com/images/facebook_logo.png&amp;imgrefurl=http://www.ning.com/help/?page_id=1198&amp;usg=__LIrmxjELZ45F3GV2bR784LIRO8A=&amp;h=311&amp;w=311&amp;sz=54&amp;hl=es&amp;start=1&amp;zoom=1&amp;tbnid=b_65DXkKSdvnIM:&amp;tbnh=117&amp;tbnw=117&amp;ei=VJuPUNTNKuqh0QW24IGABw&amp;prev=/search?q=logo+facebook+app&amp;hl=es&amp;sa=X&amp;tbo=1&amp;rlz=1T4ADFA_esES454ES454&amp;tbas=0&amp;tbm=isch&amp;itbs=1" TargetMode="External"/><Relationship Id="rId29" Type="http://schemas.openxmlformats.org/officeDocument/2006/relationships/image" Target="../media/image42.jpeg"/><Relationship Id="rId1" Type="http://schemas.openxmlformats.org/officeDocument/2006/relationships/themeOverride" Target="../theme/themeOverride5.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7.pn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37.jpeg"/><Relationship Id="rId28" Type="http://schemas.openxmlformats.org/officeDocument/2006/relationships/image" Target="../media/image41.jpeg"/><Relationship Id="rId10" Type="http://schemas.openxmlformats.org/officeDocument/2006/relationships/image" Target="../media/image14.png"/><Relationship Id="rId19" Type="http://schemas.openxmlformats.org/officeDocument/2006/relationships/image" Target="../media/image35.jpe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jpeg"/><Relationship Id="rId22" Type="http://schemas.openxmlformats.org/officeDocument/2006/relationships/image" Target="../media/image36.png"/><Relationship Id="rId27" Type="http://schemas.openxmlformats.org/officeDocument/2006/relationships/image" Target="../media/image40.jpeg"/></Relationships>
</file>

<file path=ppt/slides/_rels/slide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44.jpeg"/></Relationships>
</file>

<file path=ppt/slides/_rels/slide11.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slideLayout" Target="../slideLayouts/slideLayout6.xml"/><Relationship Id="rId1" Type="http://schemas.openxmlformats.org/officeDocument/2006/relationships/themeOverride" Target="../theme/themeOverride8.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jpeg"/></Relationships>
</file>

<file path=ppt/slides/_rels/slide1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slideLayout" Target="../slideLayouts/slideLayout13.xml"/><Relationship Id="rId7" Type="http://schemas.openxmlformats.org/officeDocument/2006/relationships/image" Target="../media/image53.jpeg"/><Relationship Id="rId2" Type="http://schemas.openxmlformats.org/officeDocument/2006/relationships/tags" Target="../tags/tag1.xml"/><Relationship Id="rId1" Type="http://schemas.openxmlformats.org/officeDocument/2006/relationships/themeOverride" Target="../theme/themeOverride9.xml"/><Relationship Id="rId6" Type="http://schemas.openxmlformats.org/officeDocument/2006/relationships/hyperlink" Target="http://www.corbisimages.com/stock-photo/royalty-free/42-26839325/100-dollar-bills-growing-in-grass" TargetMode="External"/><Relationship Id="rId11" Type="http://schemas.openxmlformats.org/officeDocument/2006/relationships/image" Target="../media/image57.png"/><Relationship Id="rId5" Type="http://schemas.openxmlformats.org/officeDocument/2006/relationships/image" Target="../media/image52.png"/><Relationship Id="rId10" Type="http://schemas.openxmlformats.org/officeDocument/2006/relationships/image" Target="../media/image56.png"/><Relationship Id="rId4" Type="http://schemas.openxmlformats.org/officeDocument/2006/relationships/notesSlide" Target="../notesSlides/notesSlide10.xml"/><Relationship Id="rId9" Type="http://schemas.openxmlformats.org/officeDocument/2006/relationships/image" Target="../media/image55.png"/></Relationships>
</file>

<file path=ppt/slides/_rels/slide1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notesSlide" Target="../notesSlides/notesSlide12.xml"/><Relationship Id="rId7" Type="http://schemas.openxmlformats.org/officeDocument/2006/relationships/image" Target="../media/image62.jpeg"/><Relationship Id="rId2" Type="http://schemas.openxmlformats.org/officeDocument/2006/relationships/slideLayout" Target="../slideLayouts/slideLayout13.xml"/><Relationship Id="rId1" Type="http://schemas.openxmlformats.org/officeDocument/2006/relationships/themeOverride" Target="../theme/themeOverride10.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 Id="rId9" Type="http://schemas.openxmlformats.org/officeDocument/2006/relationships/image" Target="../media/image6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66.jpeg"/><Relationship Id="rId4" Type="http://schemas.openxmlformats.org/officeDocument/2006/relationships/image" Target="../media/image65.png"/></Relationships>
</file>

<file path=ppt/slides/_rels/slide16.xml.rels><?xml version="1.0" encoding="UTF-8" standalone="yes"?>
<Relationships xmlns="http://schemas.openxmlformats.org/package/2006/relationships"><Relationship Id="rId8" Type="http://schemas.openxmlformats.org/officeDocument/2006/relationships/image" Target="../media/image71.jpeg"/><Relationship Id="rId13" Type="http://schemas.openxmlformats.org/officeDocument/2006/relationships/image" Target="../media/image76.jpeg"/><Relationship Id="rId3" Type="http://schemas.openxmlformats.org/officeDocument/2006/relationships/notesSlide" Target="../notesSlides/notesSlide14.xml"/><Relationship Id="rId7" Type="http://schemas.openxmlformats.org/officeDocument/2006/relationships/image" Target="../media/image70.tiff"/><Relationship Id="rId12" Type="http://schemas.openxmlformats.org/officeDocument/2006/relationships/image" Target="../media/image75.jpeg"/><Relationship Id="rId2" Type="http://schemas.openxmlformats.org/officeDocument/2006/relationships/slideLayout" Target="../slideLayouts/slideLayout13.xml"/><Relationship Id="rId1" Type="http://schemas.openxmlformats.org/officeDocument/2006/relationships/themeOverride" Target="../theme/themeOverride12.xml"/><Relationship Id="rId6" Type="http://schemas.openxmlformats.org/officeDocument/2006/relationships/image" Target="../media/image69.png"/><Relationship Id="rId11" Type="http://schemas.openxmlformats.org/officeDocument/2006/relationships/image" Target="../media/image74.jpeg"/><Relationship Id="rId5" Type="http://schemas.openxmlformats.org/officeDocument/2006/relationships/image" Target="../media/image68.jpe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3.xml"/><Relationship Id="rId4" Type="http://schemas.openxmlformats.org/officeDocument/2006/relationships/image" Target="../media/image77.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hemeOverride" Target="../theme/themeOverride14.xml"/><Relationship Id="rId5" Type="http://schemas.openxmlformats.org/officeDocument/2006/relationships/image" Target="../media/image79.png"/><Relationship Id="rId4" Type="http://schemas.openxmlformats.org/officeDocument/2006/relationships/image" Target="../media/image78.jpeg"/></Relationships>
</file>

<file path=ppt/slides/_rels/slide19.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image" Target="../media/image88.jpeg"/><Relationship Id="rId3" Type="http://schemas.openxmlformats.org/officeDocument/2006/relationships/notesSlide" Target="../notesSlides/notesSlide17.xml"/><Relationship Id="rId7" Type="http://schemas.openxmlformats.org/officeDocument/2006/relationships/chart" Target="../charts/chart1.xml"/><Relationship Id="rId12" Type="http://schemas.openxmlformats.org/officeDocument/2006/relationships/image" Target="../media/image87.png"/><Relationship Id="rId2" Type="http://schemas.openxmlformats.org/officeDocument/2006/relationships/slideLayout" Target="../slideLayouts/slideLayout6.xml"/><Relationship Id="rId1" Type="http://schemas.openxmlformats.org/officeDocument/2006/relationships/themeOverride" Target="../theme/themeOverride15.xml"/><Relationship Id="rId6" Type="http://schemas.openxmlformats.org/officeDocument/2006/relationships/image" Target="../media/image82.jpeg"/><Relationship Id="rId11" Type="http://schemas.openxmlformats.org/officeDocument/2006/relationships/image" Target="../media/image86.jpeg"/><Relationship Id="rId5" Type="http://schemas.openxmlformats.org/officeDocument/2006/relationships/image" Target="../media/image81.png"/><Relationship Id="rId10" Type="http://schemas.openxmlformats.org/officeDocument/2006/relationships/image" Target="../media/image85.png"/><Relationship Id="rId4" Type="http://schemas.openxmlformats.org/officeDocument/2006/relationships/image" Target="../media/image80.png"/><Relationship Id="rId9" Type="http://schemas.openxmlformats.org/officeDocument/2006/relationships/image" Target="../media/image84.png"/><Relationship Id="rId14" Type="http://schemas.openxmlformats.org/officeDocument/2006/relationships/image" Target="../media/image89.jpeg"/></Relationships>
</file>

<file path=ppt/slides/_rels/slide2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90.jpeg"/><Relationship Id="rId4" Type="http://schemas.openxmlformats.org/officeDocument/2006/relationships/image" Target="../media/image63.png"/></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17.xml"/><Relationship Id="rId4" Type="http://schemas.openxmlformats.org/officeDocument/2006/relationships/image" Target="../media/image91.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hemeOverride" Target="../theme/themeOverride18.xml"/><Relationship Id="rId4" Type="http://schemas.openxmlformats.org/officeDocument/2006/relationships/image" Target="../media/image92.png"/></Relationships>
</file>

<file path=ppt/slides/_rels/slide25.x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6" name="AutoShape 18"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7" name="AutoShape 20"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8" name="AutoShape 22"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9" name="AutoShape 24"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30" name="Rectangle 26"/>
          <p:cNvSpPr>
            <a:spLocks noChangeArrowheads="1"/>
          </p:cNvSpPr>
          <p:nvPr/>
        </p:nvSpPr>
        <p:spPr bwMode="auto">
          <a:xfrm>
            <a:off x="0" y="29289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pic>
        <p:nvPicPr>
          <p:cNvPr id="5131" name="Picture 16" descr="ITUseries"/>
          <p:cNvPicPr>
            <a:picLocks noChangeAspect="1" noChangeArrowheads="1"/>
          </p:cNvPicPr>
          <p:nvPr/>
        </p:nvPicPr>
        <p:blipFill>
          <a:blip r:embed="rId5">
            <a:extLst>
              <a:ext uri="{28A0092B-C50C-407E-A947-70E740481C1C}">
                <a14:useLocalDpi xmlns:a14="http://schemas.microsoft.com/office/drawing/2010/main" val="0"/>
              </a:ext>
            </a:extLst>
          </a:blip>
          <a:srcRect t="17264" b="69327"/>
          <a:stretch>
            <a:fillRect/>
          </a:stretch>
        </p:blipFill>
        <p:spPr bwMode="auto">
          <a:xfrm>
            <a:off x="7308850" y="6038850"/>
            <a:ext cx="1638300"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ítulo"/>
          <p:cNvSpPr>
            <a:spLocks noGrp="1"/>
          </p:cNvSpPr>
          <p:nvPr>
            <p:ph type="ctrTitle"/>
          </p:nvPr>
        </p:nvSpPr>
        <p:spPr>
          <a:xfrm>
            <a:off x="0" y="404664"/>
            <a:ext cx="9144000" cy="1470025"/>
          </a:xfrm>
        </p:spPr>
        <p:txBody>
          <a:bodyPr/>
          <a:lstStyle/>
          <a:p>
            <a:r>
              <a:rPr lang="en-US" dirty="0" smtClean="0">
                <a:solidFill>
                  <a:schemeClr val="accent2">
                    <a:lumMod val="60000"/>
                    <a:lumOff val="40000"/>
                  </a:schemeClr>
                </a:solidFill>
              </a:rPr>
              <a:t>Guidelines</a:t>
            </a:r>
            <a:endParaRPr lang="en-US" dirty="0">
              <a:solidFill>
                <a:schemeClr val="accent2">
                  <a:lumMod val="60000"/>
                  <a:lumOff val="40000"/>
                </a:schemeClr>
              </a:solidFill>
            </a:endParaRPr>
          </a:p>
        </p:txBody>
      </p:sp>
      <p:sp>
        <p:nvSpPr>
          <p:cNvPr id="3" name="2 Subtítulo"/>
          <p:cNvSpPr>
            <a:spLocks noGrp="1"/>
          </p:cNvSpPr>
          <p:nvPr>
            <p:ph type="subTitle" idx="1"/>
          </p:nvPr>
        </p:nvSpPr>
        <p:spPr>
          <a:xfrm>
            <a:off x="467544" y="1484784"/>
            <a:ext cx="8208912" cy="4392488"/>
          </a:xfrm>
          <a:solidFill>
            <a:schemeClr val="accent1">
              <a:lumMod val="60000"/>
              <a:lumOff val="40000"/>
            </a:schemeClr>
          </a:solidFill>
        </p:spPr>
        <p:txBody>
          <a:bodyPr/>
          <a:lstStyle/>
          <a:p>
            <a:r>
              <a:rPr lang="en-US" dirty="0">
                <a:solidFill>
                  <a:schemeClr val="accent2">
                    <a:lumMod val="60000"/>
                    <a:lumOff val="40000"/>
                  </a:schemeClr>
                </a:solidFill>
              </a:rPr>
              <a:t>Panel Discussion 2 - Panel Discussion: The Industry Response </a:t>
            </a:r>
          </a:p>
          <a:p>
            <a:endParaRPr lang="en-US" dirty="0">
              <a:solidFill>
                <a:schemeClr val="accent2">
                  <a:lumMod val="60000"/>
                  <a:lumOff val="40000"/>
                </a:schemeClr>
              </a:solidFill>
            </a:endParaRPr>
          </a:p>
          <a:p>
            <a:r>
              <a:rPr lang="en-US" dirty="0">
                <a:solidFill>
                  <a:schemeClr val="accent2">
                    <a:lumMod val="60000"/>
                    <a:lumOff val="40000"/>
                  </a:schemeClr>
                </a:solidFill>
              </a:rPr>
              <a:t>ICT and the ICT sector form the backbones of a smart sustainable city where economic growth and quality of life are complementary to each other through careful urban planning strategies. This session will explore the role that ICTs and the ICT sector play in shaping smart sustainable cities. This session will also look at how ICT solutions can be integrated in the context of Latin America.</a:t>
            </a:r>
          </a:p>
        </p:txBody>
      </p:sp>
      <p:pic>
        <p:nvPicPr>
          <p:cNvPr id="4" name="3 Aud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712803184"/>
      </p:ext>
    </p:extLst>
  </p:cSld>
  <p:clrMapOvr>
    <a:masterClrMapping/>
  </p:clrMapOvr>
  <mc:AlternateContent xmlns:mc="http://schemas.openxmlformats.org/markup-compatibility/2006">
    <mc:Choice xmlns:p14="http://schemas.microsoft.com/office/powerpoint/2010/main" Requires="p14">
      <p:transition spd="slow" p14:dur="2000" advTm="2327"/>
    </mc:Choice>
    <mc:Fallback>
      <p:transition spd="slow" advTm="2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10"/>
          <p:cNvSpPr>
            <a:spLocks noGrp="1" noChangeArrowheads="1"/>
          </p:cNvSpPr>
          <p:nvPr>
            <p:ph type="ctrTitle"/>
          </p:nvPr>
        </p:nvSpPr>
        <p:spPr/>
        <p:txBody>
          <a:bodyPr/>
          <a:lstStyle/>
          <a:p>
            <a:r>
              <a:rPr lang="es-PE" altLang="en-US" dirty="0" smtClean="0"/>
              <a:t>Las TELCOS como proveedores del entorno de desarrollo de Ciudades Inteligentes y Sostenibles</a:t>
            </a:r>
          </a:p>
        </p:txBody>
      </p:sp>
      <p:sp>
        <p:nvSpPr>
          <p:cNvPr id="5124" name="Rectangle 11"/>
          <p:cNvSpPr>
            <a:spLocks noGrp="1" noChangeArrowheads="1"/>
          </p:cNvSpPr>
          <p:nvPr>
            <p:ph type="subTitle" idx="1"/>
          </p:nvPr>
        </p:nvSpPr>
        <p:spPr/>
        <p:txBody>
          <a:bodyPr/>
          <a:lstStyle/>
          <a:p>
            <a:r>
              <a:rPr lang="en-GB" altLang="en-US" sz="2000" b="1" dirty="0" smtClean="0"/>
              <a:t>Abel Maguiña R.</a:t>
            </a:r>
          </a:p>
          <a:p>
            <a:r>
              <a:rPr lang="en-GB" altLang="en-US" sz="2000" b="1" dirty="0" smtClean="0"/>
              <a:t>Safety Services Manager</a:t>
            </a:r>
          </a:p>
          <a:p>
            <a:r>
              <a:rPr lang="en-GB" altLang="en-US" sz="2000" b="1" dirty="0" smtClean="0"/>
              <a:t>Telefonica del Peru</a:t>
            </a:r>
          </a:p>
          <a:p>
            <a:r>
              <a:rPr lang="en-GB" altLang="en-US" sz="2000" b="1" dirty="0" smtClean="0"/>
              <a:t>abel.maguina@telefonica.com</a:t>
            </a:r>
          </a:p>
        </p:txBody>
      </p:sp>
      <p:sp>
        <p:nvSpPr>
          <p:cNvPr id="5125" name="Rectangle 13"/>
          <p:cNvSpPr>
            <a:spLocks noChangeArrowheads="1"/>
          </p:cNvSpPr>
          <p:nvPr/>
        </p:nvSpPr>
        <p:spPr bwMode="auto">
          <a:xfrm>
            <a:off x="0" y="404813"/>
            <a:ext cx="9144000" cy="1655762"/>
          </a:xfrm>
          <a:prstGeom prst="rect">
            <a:avLst/>
          </a:prstGeom>
          <a:noFill/>
          <a:ln w="9525">
            <a:noFill/>
            <a:miter lim="800000"/>
            <a:headEnd/>
            <a:tailEnd/>
          </a:ln>
        </p:spPr>
        <p:txBody>
          <a:bodyPr anchor="ct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pPr algn="ctr">
              <a:lnSpc>
                <a:spcPct val="80000"/>
              </a:lnSpc>
            </a:pPr>
            <a:r>
              <a:rPr lang="en-US" altLang="es-PE" sz="2400" b="1" dirty="0">
                <a:solidFill>
                  <a:schemeClr val="bg2"/>
                </a:solidFill>
              </a:rPr>
              <a:t>ITU Workshop on </a:t>
            </a:r>
            <a:br>
              <a:rPr lang="en-US" altLang="es-PE" sz="2400" b="1" dirty="0">
                <a:solidFill>
                  <a:schemeClr val="bg2"/>
                </a:solidFill>
              </a:rPr>
            </a:br>
            <a:r>
              <a:rPr lang="en-US" altLang="es-PE" sz="2400" b="1" dirty="0">
                <a:solidFill>
                  <a:schemeClr val="bg2"/>
                </a:solidFill>
              </a:rPr>
              <a:t>Shaping Smart Sustainable Cities (SCC)</a:t>
            </a:r>
            <a:br>
              <a:rPr lang="en-US" altLang="es-PE" sz="2400" b="1" dirty="0">
                <a:solidFill>
                  <a:schemeClr val="bg2"/>
                </a:solidFill>
              </a:rPr>
            </a:br>
            <a:r>
              <a:rPr lang="en-US" altLang="es-PE" sz="2400" b="1" dirty="0">
                <a:solidFill>
                  <a:schemeClr val="bg2"/>
                </a:solidFill>
              </a:rPr>
              <a:t>in Latin America </a:t>
            </a:r>
            <a:endParaRPr lang="en-US" altLang="es-PE" sz="2400" b="1" dirty="0">
              <a:solidFill>
                <a:srgbClr val="22228B"/>
              </a:solidFill>
            </a:endParaRPr>
          </a:p>
          <a:p>
            <a:pPr algn="ctr">
              <a:lnSpc>
                <a:spcPct val="80000"/>
              </a:lnSpc>
            </a:pPr>
            <a:endParaRPr lang="en-US" altLang="es-PE" sz="2400" b="1" dirty="0">
              <a:solidFill>
                <a:srgbClr val="22228B"/>
              </a:solidFill>
            </a:endParaRPr>
          </a:p>
          <a:p>
            <a:pPr algn="ctr">
              <a:lnSpc>
                <a:spcPct val="80000"/>
              </a:lnSpc>
            </a:pPr>
            <a:r>
              <a:rPr lang="en-US" altLang="es-PE" sz="1800" b="1" dirty="0">
                <a:solidFill>
                  <a:srgbClr val="22228B"/>
                </a:solidFill>
              </a:rPr>
              <a:t>(Lima, Peru, 5 December 2013)</a:t>
            </a:r>
            <a:endParaRPr lang="en-US" altLang="es-PE" sz="1800" b="1" dirty="0">
              <a:solidFill>
                <a:schemeClr val="bg2"/>
              </a:solidFill>
            </a:endParaRPr>
          </a:p>
        </p:txBody>
      </p:sp>
      <p:sp>
        <p:nvSpPr>
          <p:cNvPr id="5126" name="AutoShape 18"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7" name="AutoShape 20"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8" name="AutoShape 22"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29" name="AutoShape 24" descr="image002"/>
          <p:cNvSpPr>
            <a:spLocks noChangeAspect="1" noChangeArrowheads="1"/>
          </p:cNvSpPr>
          <p:nvPr/>
        </p:nvSpPr>
        <p:spPr bwMode="auto">
          <a:xfrm>
            <a:off x="3857625" y="2928938"/>
            <a:ext cx="14287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sp>
        <p:nvSpPr>
          <p:cNvPr id="5130" name="Rectangle 26"/>
          <p:cNvSpPr>
            <a:spLocks noChangeArrowheads="1"/>
          </p:cNvSpPr>
          <p:nvPr/>
        </p:nvSpPr>
        <p:spPr bwMode="auto">
          <a:xfrm>
            <a:off x="0" y="29289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endParaRPr lang="en-GB" altLang="en-US"/>
          </a:p>
        </p:txBody>
      </p:sp>
      <p:pic>
        <p:nvPicPr>
          <p:cNvPr id="5131" name="Picture 16" descr="ITUseries"/>
          <p:cNvPicPr>
            <a:picLocks noChangeAspect="1" noChangeArrowheads="1"/>
          </p:cNvPicPr>
          <p:nvPr/>
        </p:nvPicPr>
        <p:blipFill>
          <a:blip r:embed="rId3">
            <a:extLst>
              <a:ext uri="{28A0092B-C50C-407E-A947-70E740481C1C}">
                <a14:useLocalDpi xmlns:a14="http://schemas.microsoft.com/office/drawing/2010/main" val="0"/>
              </a:ext>
            </a:extLst>
          </a:blip>
          <a:srcRect t="17264" b="69327"/>
          <a:stretch>
            <a:fillRect/>
          </a:stretch>
        </p:blipFill>
        <p:spPr bwMode="auto">
          <a:xfrm>
            <a:off x="7308850" y="6038850"/>
            <a:ext cx="1638300"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2017"/>
    </mc:Choice>
    <mc:Fallback>
      <p:transition spd="slow" advTm="201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0"/>
          </p:nvPr>
        </p:nvSpPr>
        <p:spPr/>
        <p:txBody>
          <a:bodyPr/>
          <a:lstStyle/>
          <a:p>
            <a:fld id="{67C2B89F-620E-45D0-A409-5AAFA783C3CD}" type="slidenum">
              <a:rPr lang="en-US" altLang="es-PE" smtClean="0"/>
              <a:pPr/>
              <a:t>3</a:t>
            </a:fld>
            <a:endParaRPr lang="en-US" altLang="es-PE" dirty="0"/>
          </a:p>
        </p:txBody>
      </p:sp>
      <p:pic>
        <p:nvPicPr>
          <p:cNvPr id="33794" name="Picture 2" descr="D:\Plantillas\Imágenes\porta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 y="0"/>
            <a:ext cx="9178919"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2 Rectángulo"/>
          <p:cNvSpPr/>
          <p:nvPr/>
        </p:nvSpPr>
        <p:spPr bwMode="auto">
          <a:xfrm>
            <a:off x="-34918" y="2385136"/>
            <a:ext cx="9178156" cy="2268000"/>
          </a:xfrm>
          <a:prstGeom prst="rect">
            <a:avLst/>
          </a:prstGeom>
          <a:gradFill rotWithShape="0">
            <a:gsLst>
              <a:gs pos="0">
                <a:srgbClr val="0C2128"/>
              </a:gs>
              <a:gs pos="100000">
                <a:srgbClr val="216085"/>
              </a:gs>
            </a:gsLst>
            <a:lin ang="3240000" scaled="1"/>
          </a:gra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solidFill>
                <a:srgbClr val="043F52"/>
              </a:solidFill>
            </a:endParaRPr>
          </a:p>
        </p:txBody>
      </p:sp>
      <p:sp>
        <p:nvSpPr>
          <p:cNvPr id="33798" name="Text Box 4"/>
          <p:cNvSpPr txBox="1">
            <a:spLocks noChangeArrowheads="1"/>
          </p:cNvSpPr>
          <p:nvPr/>
        </p:nvSpPr>
        <p:spPr bwMode="gray">
          <a:xfrm>
            <a:off x="27296" y="2428424"/>
            <a:ext cx="9036495" cy="221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54" tIns="45678" rIns="91354" bIns="45678">
            <a:spAutoFit/>
          </a:bodyPr>
          <a:lstStyle>
            <a:lvl1pPr eaLnBrk="0" hangingPunct="0">
              <a:defRPr sz="1200" b="1">
                <a:solidFill>
                  <a:schemeClr val="tx1"/>
                </a:solidFill>
                <a:latin typeface="TheSansCorrespondence" pitchFamily="34" charset="0"/>
                <a:ea typeface="MS PGothic" pitchFamily="34" charset="-128"/>
              </a:defRPr>
            </a:lvl1pPr>
            <a:lvl2pPr marL="742950" indent="-285750" eaLnBrk="0" hangingPunct="0">
              <a:defRPr sz="1200" b="1">
                <a:solidFill>
                  <a:schemeClr val="tx1"/>
                </a:solidFill>
                <a:latin typeface="TheSansCorrespondence" pitchFamily="34" charset="0"/>
                <a:ea typeface="MS PGothic" pitchFamily="34" charset="-128"/>
              </a:defRPr>
            </a:lvl2pPr>
            <a:lvl3pPr marL="1143000" indent="-228600" eaLnBrk="0" hangingPunct="0">
              <a:defRPr sz="1200" b="1">
                <a:solidFill>
                  <a:schemeClr val="tx1"/>
                </a:solidFill>
                <a:latin typeface="TheSansCorrespondence" pitchFamily="34" charset="0"/>
                <a:ea typeface="MS PGothic" pitchFamily="34" charset="-128"/>
              </a:defRPr>
            </a:lvl3pPr>
            <a:lvl4pPr marL="1600200" indent="-228600" eaLnBrk="0" hangingPunct="0">
              <a:defRPr sz="1200" b="1">
                <a:solidFill>
                  <a:schemeClr val="tx1"/>
                </a:solidFill>
                <a:latin typeface="TheSansCorrespondence" pitchFamily="34" charset="0"/>
                <a:ea typeface="MS PGothic" pitchFamily="34" charset="-128"/>
              </a:defRPr>
            </a:lvl4pPr>
            <a:lvl5pPr marL="2057400" indent="-228600" eaLnBrk="0" hangingPunct="0">
              <a:defRPr sz="1200" b="1">
                <a:solidFill>
                  <a:schemeClr val="tx1"/>
                </a:solidFill>
                <a:latin typeface="TheSansCorrespondence" pitchFamily="34" charset="0"/>
                <a:ea typeface="MS PGothic" pitchFamily="34" charset="-128"/>
              </a:defRPr>
            </a:lvl5pPr>
            <a:lvl6pPr marL="2514600" indent="-228600" eaLnBrk="0" fontAlgn="base" hangingPunct="0">
              <a:spcBef>
                <a:spcPct val="0"/>
              </a:spcBef>
              <a:spcAft>
                <a:spcPct val="0"/>
              </a:spcAft>
              <a:defRPr sz="1200" b="1">
                <a:solidFill>
                  <a:schemeClr val="tx1"/>
                </a:solidFill>
                <a:latin typeface="TheSansCorrespondence" pitchFamily="34" charset="0"/>
                <a:ea typeface="MS PGothic" pitchFamily="34" charset="-128"/>
              </a:defRPr>
            </a:lvl6pPr>
            <a:lvl7pPr marL="2971800" indent="-228600" eaLnBrk="0" fontAlgn="base" hangingPunct="0">
              <a:spcBef>
                <a:spcPct val="0"/>
              </a:spcBef>
              <a:spcAft>
                <a:spcPct val="0"/>
              </a:spcAft>
              <a:defRPr sz="1200" b="1">
                <a:solidFill>
                  <a:schemeClr val="tx1"/>
                </a:solidFill>
                <a:latin typeface="TheSansCorrespondence" pitchFamily="34" charset="0"/>
                <a:ea typeface="MS PGothic" pitchFamily="34" charset="-128"/>
              </a:defRPr>
            </a:lvl7pPr>
            <a:lvl8pPr marL="3429000" indent="-228600" eaLnBrk="0" fontAlgn="base" hangingPunct="0">
              <a:spcBef>
                <a:spcPct val="0"/>
              </a:spcBef>
              <a:spcAft>
                <a:spcPct val="0"/>
              </a:spcAft>
              <a:defRPr sz="1200" b="1">
                <a:solidFill>
                  <a:schemeClr val="tx1"/>
                </a:solidFill>
                <a:latin typeface="TheSansCorrespondence" pitchFamily="34" charset="0"/>
                <a:ea typeface="MS PGothic" pitchFamily="34" charset="-128"/>
              </a:defRPr>
            </a:lvl8pPr>
            <a:lvl9pPr marL="3886200" indent="-228600" eaLnBrk="0" fontAlgn="base" hangingPunct="0">
              <a:spcBef>
                <a:spcPct val="0"/>
              </a:spcBef>
              <a:spcAft>
                <a:spcPct val="0"/>
              </a:spcAft>
              <a:defRPr sz="1200" b="1">
                <a:solidFill>
                  <a:schemeClr val="tx1"/>
                </a:solidFill>
                <a:latin typeface="TheSansCorrespondence" pitchFamily="34" charset="0"/>
                <a:ea typeface="MS PGothic" pitchFamily="34" charset="-128"/>
              </a:defRPr>
            </a:lvl9pPr>
          </a:lstStyle>
          <a:p>
            <a:pPr algn="l" eaLnBrk="1" hangingPunct="1">
              <a:spcBef>
                <a:spcPts val="600"/>
              </a:spcBef>
              <a:buClr>
                <a:srgbClr val="D0F500"/>
              </a:buClr>
              <a:buSzPct val="80000"/>
            </a:pPr>
            <a:r>
              <a:rPr lang="es-ES" sz="4000" dirty="0" smtClean="0">
                <a:solidFill>
                  <a:srgbClr val="FFFFFF"/>
                </a:solidFill>
                <a:latin typeface="Arial" pitchFamily="34" charset="0"/>
              </a:rPr>
              <a:t>Telefónica</a:t>
            </a:r>
            <a:r>
              <a:rPr lang="es-ES" sz="4000" dirty="0" smtClean="0">
                <a:solidFill>
                  <a:srgbClr val="FFC000"/>
                </a:solidFill>
                <a:latin typeface="Arial" pitchFamily="34" charset="0"/>
              </a:rPr>
              <a:t>_</a:t>
            </a:r>
          </a:p>
          <a:p>
            <a:pPr algn="l" eaLnBrk="1" hangingPunct="1">
              <a:spcBef>
                <a:spcPts val="600"/>
              </a:spcBef>
              <a:buClr>
                <a:srgbClr val="D0F500"/>
              </a:buClr>
              <a:buSzPct val="80000"/>
            </a:pPr>
            <a:r>
              <a:rPr lang="es-ES" sz="3200" dirty="0" smtClean="0">
                <a:solidFill>
                  <a:srgbClr val="FFFFFF"/>
                </a:solidFill>
                <a:latin typeface="Arial" pitchFamily="34" charset="0"/>
              </a:rPr>
              <a:t>Infraestructura y Servicios Digitales para Smart Cities</a:t>
            </a:r>
          </a:p>
          <a:p>
            <a:pPr algn="l" eaLnBrk="1" hangingPunct="1">
              <a:spcBef>
                <a:spcPts val="600"/>
              </a:spcBef>
              <a:buClr>
                <a:srgbClr val="D0F500"/>
              </a:buClr>
              <a:buSzPct val="80000"/>
            </a:pPr>
            <a:r>
              <a:rPr lang="es-ES" sz="2400" dirty="0" smtClean="0">
                <a:solidFill>
                  <a:srgbClr val="FFFFFF"/>
                </a:solidFill>
                <a:latin typeface="Arial" pitchFamily="34" charset="0"/>
              </a:rPr>
              <a:t>Lima, Perú.  </a:t>
            </a:r>
            <a:r>
              <a:rPr lang="es-ES" sz="1800" dirty="0" smtClean="0">
                <a:solidFill>
                  <a:srgbClr val="FFFFFF"/>
                </a:solidFill>
                <a:latin typeface="Arial" pitchFamily="34" charset="0"/>
              </a:rPr>
              <a:t>Diciembre 2013</a:t>
            </a:r>
            <a:endParaRPr lang="es-ES" sz="2400" dirty="0">
              <a:solidFill>
                <a:srgbClr val="FFFFFF"/>
              </a:solidFill>
              <a:latin typeface="Arial" pitchFamily="34" charset="0"/>
            </a:endParaRPr>
          </a:p>
        </p:txBody>
      </p:sp>
    </p:spTree>
    <p:extLst>
      <p:ext uri="{BB962C8B-B14F-4D97-AF65-F5344CB8AC3E}">
        <p14:creationId xmlns:p14="http://schemas.microsoft.com/office/powerpoint/2010/main" val="1767696809"/>
      </p:ext>
    </p:extLst>
  </p:cSld>
  <p:clrMapOvr>
    <a:masterClrMapping/>
  </p:clrMapOvr>
  <mc:AlternateContent xmlns:mc="http://schemas.openxmlformats.org/markup-compatibility/2006">
    <mc:Choice xmlns:p14="http://schemas.microsoft.com/office/powerpoint/2010/main" Requires="p14">
      <p:transition spd="slow" p14:dur="2000" advTm="3354"/>
    </mc:Choice>
    <mc:Fallback>
      <p:transition spd="slow" advTm="335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AutoShape 2"/>
          <p:cNvSpPr>
            <a:spLocks noChangeArrowheads="1"/>
          </p:cNvSpPr>
          <p:nvPr/>
        </p:nvSpPr>
        <p:spPr bwMode="auto">
          <a:xfrm>
            <a:off x="107181" y="0"/>
            <a:ext cx="8929315" cy="116443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a:solidFill>
                  <a:schemeClr val="bg2"/>
                </a:solidFill>
                <a:latin typeface="+mj-lt"/>
                <a:ea typeface="+mj-ea"/>
                <a:cs typeface="+mj-cs"/>
                <a:sym typeface="Gill Sans" charset="0"/>
              </a:rPr>
              <a:t>Todas las ciudades tienen retos de sostenibilidad que gestionar</a:t>
            </a:r>
          </a:p>
        </p:txBody>
      </p:sp>
      <p:grpSp>
        <p:nvGrpSpPr>
          <p:cNvPr id="15" name="Group 53"/>
          <p:cNvGrpSpPr>
            <a:grpSpLocks/>
          </p:cNvGrpSpPr>
          <p:nvPr/>
        </p:nvGrpSpPr>
        <p:grpSpPr bwMode="auto">
          <a:xfrm>
            <a:off x="1991890" y="1681163"/>
            <a:ext cx="5172075" cy="3830638"/>
            <a:chOff x="1243" y="1059"/>
            <a:chExt cx="3259" cy="2413"/>
          </a:xfrm>
        </p:grpSpPr>
        <p:grpSp>
          <p:nvGrpSpPr>
            <p:cNvPr id="21" name="Group 16"/>
            <p:cNvGrpSpPr>
              <a:grpSpLocks/>
            </p:cNvGrpSpPr>
            <p:nvPr/>
          </p:nvGrpSpPr>
          <p:grpSpPr bwMode="auto">
            <a:xfrm>
              <a:off x="1243" y="1059"/>
              <a:ext cx="3259" cy="2413"/>
              <a:chOff x="0" y="288"/>
              <a:chExt cx="4502" cy="3332"/>
            </a:xfrm>
          </p:grpSpPr>
          <p:pic>
            <p:nvPicPr>
              <p:cNvPr id="25" name="Picture 1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6" y="1883"/>
                <a:ext cx="1960"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6" name="Picture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2" y="2148"/>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7" name="Picture 19"/>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50" y="288"/>
                <a:ext cx="1960" cy="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8" name="Picture 20"/>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42" y="478"/>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 name="Picture 21"/>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379"/>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grpSp>
          <p:nvGrpSpPr>
            <p:cNvPr id="22" name="Group 51"/>
            <p:cNvGrpSpPr>
              <a:grpSpLocks/>
            </p:cNvGrpSpPr>
            <p:nvPr/>
          </p:nvGrpSpPr>
          <p:grpSpPr bwMode="auto">
            <a:xfrm>
              <a:off x="2264" y="1537"/>
              <a:ext cx="1357" cy="1406"/>
              <a:chOff x="2264" y="1537"/>
              <a:chExt cx="1357" cy="1406"/>
            </a:xfrm>
          </p:grpSpPr>
          <p:sp>
            <p:nvSpPr>
              <p:cNvPr id="23" name="Oval 5"/>
              <p:cNvSpPr>
                <a:spLocks noChangeArrowheads="1"/>
              </p:cNvSpPr>
              <p:nvPr/>
            </p:nvSpPr>
            <p:spPr bwMode="gray">
              <a:xfrm>
                <a:off x="2264" y="1537"/>
                <a:ext cx="1357" cy="1406"/>
              </a:xfrm>
              <a:prstGeom prst="ellipse">
                <a:avLst/>
              </a:prstGeom>
              <a:gradFill rotWithShape="1">
                <a:gsLst>
                  <a:gs pos="0">
                    <a:srgbClr val="FFFFFF"/>
                  </a:gs>
                  <a:gs pos="100000">
                    <a:srgbClr val="B2B2B2"/>
                  </a:gs>
                </a:gsLst>
                <a:path path="shape">
                  <a:fillToRect l="50000" t="50000" r="50000" b="50000"/>
                </a:path>
              </a:gradFill>
              <a:ln>
                <a:noFill/>
              </a:ln>
              <a:extLst>
                <a:ext uri="{91240B29-F687-4F45-9708-019B960494DF}">
                  <a14:hiddenLine xmlns:a14="http://schemas.microsoft.com/office/drawing/2010/main" w="19050" algn="ctr">
                    <a:solidFill>
                      <a:srgbClr val="000000"/>
                    </a:solidFill>
                    <a:round/>
                    <a:headEnd/>
                    <a:tailEnd/>
                  </a14:hiddenLine>
                </a:ext>
              </a:extLst>
            </p:spPr>
            <p:txBody>
              <a:bodyPr wrap="none" lIns="63279" tIns="63279" rIns="50623" bIns="63279" anchor="ctr"/>
              <a:lstStyle/>
              <a:p>
                <a:pPr algn="ctr"/>
                <a:endParaRPr lang="es-ES" sz="1600" dirty="0">
                  <a:solidFill>
                    <a:srgbClr val="000000"/>
                  </a:solidFill>
                  <a:latin typeface="+mn-lt"/>
                </a:endParaRPr>
              </a:p>
            </p:txBody>
          </p:sp>
          <p:sp>
            <p:nvSpPr>
              <p:cNvPr id="24" name="438 CuadroTexto"/>
              <p:cNvSpPr txBox="1">
                <a:spLocks noChangeArrowheads="1"/>
              </p:cNvSpPr>
              <p:nvPr/>
            </p:nvSpPr>
            <p:spPr bwMode="auto">
              <a:xfrm>
                <a:off x="2356" y="1842"/>
                <a:ext cx="1173" cy="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ts val="0"/>
                  </a:spcBef>
                </a:pPr>
                <a:r>
                  <a:rPr lang="es-ES" sz="2000" dirty="0" smtClean="0">
                    <a:solidFill>
                      <a:srgbClr val="285561"/>
                    </a:solidFill>
                    <a:latin typeface="+mn-lt"/>
                    <a:ea typeface="MS PGothic" pitchFamily="34" charset="-128"/>
                  </a:rPr>
                  <a:t>Distintos intereses y retos de las ciudades</a:t>
                </a:r>
                <a:endParaRPr lang="es-ES" sz="2000" dirty="0">
                  <a:solidFill>
                    <a:srgbClr val="285561"/>
                  </a:solidFill>
                  <a:latin typeface="+mn-lt"/>
                  <a:ea typeface="MS PGothic" pitchFamily="34" charset="-128"/>
                </a:endParaRPr>
              </a:p>
            </p:txBody>
          </p:sp>
        </p:grpSp>
      </p:grpSp>
      <p:pic>
        <p:nvPicPr>
          <p:cNvPr id="30" name="Picture 5"/>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gray">
          <a:xfrm>
            <a:off x="2823840" y="5517232"/>
            <a:ext cx="3722687"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38 CuadroTexto"/>
          <p:cNvSpPr txBox="1">
            <a:spLocks noChangeArrowheads="1"/>
          </p:cNvSpPr>
          <p:nvPr/>
        </p:nvSpPr>
        <p:spPr bwMode="auto">
          <a:xfrm>
            <a:off x="279986" y="6062994"/>
            <a:ext cx="8577262" cy="361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26788" tIns="26788" rIns="26788" bIns="26788" anchor="b">
            <a:spAutoFit/>
          </a:bodyPr>
          <a:lstStyle>
            <a:lvl1pPr defTabSz="642938">
              <a:defRPr>
                <a:solidFill>
                  <a:schemeClr val="tx1"/>
                </a:solidFill>
                <a:latin typeface="Calibri" pitchFamily="34" charset="0"/>
              </a:defRPr>
            </a:lvl1pPr>
            <a:lvl2pPr marL="742950" indent="-285750" defTabSz="642938">
              <a:defRPr>
                <a:solidFill>
                  <a:schemeClr val="tx1"/>
                </a:solidFill>
                <a:latin typeface="Calibri" pitchFamily="34" charset="0"/>
              </a:defRPr>
            </a:lvl2pPr>
            <a:lvl3pPr marL="1143000" indent="-228600" defTabSz="642938">
              <a:defRPr>
                <a:solidFill>
                  <a:schemeClr val="tx1"/>
                </a:solidFill>
                <a:latin typeface="Calibri" pitchFamily="34" charset="0"/>
              </a:defRPr>
            </a:lvl3pPr>
            <a:lvl4pPr marL="1600200" indent="-228600" defTabSz="642938">
              <a:defRPr>
                <a:solidFill>
                  <a:schemeClr val="tx1"/>
                </a:solidFill>
                <a:latin typeface="Calibri" pitchFamily="34" charset="0"/>
              </a:defRPr>
            </a:lvl4pPr>
            <a:lvl5pPr marL="2057400" indent="-228600" defTabSz="642938">
              <a:defRPr>
                <a:solidFill>
                  <a:schemeClr val="tx1"/>
                </a:solidFill>
                <a:latin typeface="Calibri" pitchFamily="34" charset="0"/>
              </a:defRPr>
            </a:lvl5pPr>
            <a:lvl6pPr marL="2514600" indent="-228600" defTabSz="642938" fontAlgn="base">
              <a:spcBef>
                <a:spcPct val="0"/>
              </a:spcBef>
              <a:spcAft>
                <a:spcPct val="0"/>
              </a:spcAft>
              <a:defRPr>
                <a:solidFill>
                  <a:schemeClr val="tx1"/>
                </a:solidFill>
                <a:latin typeface="Calibri" pitchFamily="34" charset="0"/>
              </a:defRPr>
            </a:lvl6pPr>
            <a:lvl7pPr marL="2971800" indent="-228600" defTabSz="642938" fontAlgn="base">
              <a:spcBef>
                <a:spcPct val="0"/>
              </a:spcBef>
              <a:spcAft>
                <a:spcPct val="0"/>
              </a:spcAft>
              <a:defRPr>
                <a:solidFill>
                  <a:schemeClr val="tx1"/>
                </a:solidFill>
                <a:latin typeface="Calibri" pitchFamily="34" charset="0"/>
              </a:defRPr>
            </a:lvl7pPr>
            <a:lvl8pPr marL="3429000" indent="-228600" defTabSz="642938" fontAlgn="base">
              <a:spcBef>
                <a:spcPct val="0"/>
              </a:spcBef>
              <a:spcAft>
                <a:spcPct val="0"/>
              </a:spcAft>
              <a:defRPr>
                <a:solidFill>
                  <a:schemeClr val="tx1"/>
                </a:solidFill>
                <a:latin typeface="Calibri" pitchFamily="34" charset="0"/>
              </a:defRPr>
            </a:lvl8pPr>
            <a:lvl9pPr marL="3886200" indent="-228600" defTabSz="642938" fontAlgn="base">
              <a:spcBef>
                <a:spcPct val="0"/>
              </a:spcBef>
              <a:spcAft>
                <a:spcPct val="0"/>
              </a:spcAft>
              <a:defRPr>
                <a:solidFill>
                  <a:schemeClr val="tx1"/>
                </a:solidFill>
                <a:latin typeface="Calibri" pitchFamily="34" charset="0"/>
              </a:defRPr>
            </a:lvl9pPr>
          </a:lstStyle>
          <a:p>
            <a:pPr algn="ctr"/>
            <a:r>
              <a:rPr lang="en-US" sz="1000" dirty="0" smtClean="0">
                <a:solidFill>
                  <a:srgbClr val="193D4F"/>
                </a:solidFill>
                <a:latin typeface="+mn-lt"/>
                <a:ea typeface="ヒラギノ角ゴ ProN W3" charset="-128"/>
                <a:sym typeface="Telefonica Text Bold"/>
              </a:rPr>
              <a:t>Fuentes</a:t>
            </a:r>
            <a:r>
              <a:rPr lang="en-US" sz="1000" dirty="0">
                <a:solidFill>
                  <a:srgbClr val="193D4F"/>
                </a:solidFill>
                <a:latin typeface="+mn-lt"/>
                <a:ea typeface="ヒラギノ角ゴ ProN W3" charset="-128"/>
                <a:sym typeface="Telefonica Text Bold"/>
              </a:rPr>
              <a:t>: (1) McKinsey Global Institute - Big Data Report, May 2011. (2) 2012E, Strategy Analytics , Global Social Network Market Forecast, Oct 2011. (3) United Nations, April 2010, (4) </a:t>
            </a:r>
            <a:r>
              <a:rPr lang="en-US" sz="1000" dirty="0" err="1">
                <a:solidFill>
                  <a:srgbClr val="193D4F"/>
                </a:solidFill>
                <a:latin typeface="+mn-lt"/>
                <a:ea typeface="ヒラギノ角ゴ ProN W3" charset="-128"/>
                <a:sym typeface="Telefonica Text Bold"/>
              </a:rPr>
              <a:t>Youtube</a:t>
            </a:r>
            <a:r>
              <a:rPr lang="en-US" sz="1000" dirty="0">
                <a:solidFill>
                  <a:srgbClr val="193D4F"/>
                </a:solidFill>
                <a:latin typeface="+mn-lt"/>
                <a:ea typeface="ヒラギノ角ゴ ProN W3" charset="-128"/>
                <a:sym typeface="Telefonica Text Bold"/>
              </a:rPr>
              <a:t> 2011</a:t>
            </a:r>
          </a:p>
        </p:txBody>
      </p:sp>
      <p:grpSp>
        <p:nvGrpSpPr>
          <p:cNvPr id="4" name="3 Grupo"/>
          <p:cNvGrpSpPr/>
          <p:nvPr/>
        </p:nvGrpSpPr>
        <p:grpSpPr>
          <a:xfrm>
            <a:off x="742627" y="1242516"/>
            <a:ext cx="3062786" cy="1322388"/>
            <a:chOff x="742950" y="1242516"/>
            <a:chExt cx="3062786" cy="1322388"/>
          </a:xfrm>
        </p:grpSpPr>
        <p:grpSp>
          <p:nvGrpSpPr>
            <p:cNvPr id="52" name="Group 52"/>
            <p:cNvGrpSpPr>
              <a:grpSpLocks/>
            </p:cNvGrpSpPr>
            <p:nvPr/>
          </p:nvGrpSpPr>
          <p:grpSpPr bwMode="auto">
            <a:xfrm>
              <a:off x="742950" y="1242516"/>
              <a:ext cx="3062786" cy="1322388"/>
              <a:chOff x="416" y="709"/>
              <a:chExt cx="1792" cy="833"/>
            </a:xfrm>
          </p:grpSpPr>
          <p:sp>
            <p:nvSpPr>
              <p:cNvPr id="53" name="103 Rectángulo"/>
              <p:cNvSpPr>
                <a:spLocks noChangeArrowheads="1"/>
              </p:cNvSpPr>
              <p:nvPr/>
            </p:nvSpPr>
            <p:spPr bwMode="auto">
              <a:xfrm>
                <a:off x="416" y="709"/>
                <a:ext cx="1792"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54" name="Rectangle 14"/>
              <p:cNvSpPr>
                <a:spLocks/>
              </p:cNvSpPr>
              <p:nvPr/>
            </p:nvSpPr>
            <p:spPr bwMode="auto">
              <a:xfrm>
                <a:off x="1102" y="805"/>
                <a:ext cx="1081"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35717" tIns="35717" rIns="64289" bIns="35717" anchor="ctr">
                <a:spAutoFit/>
              </a:bodyPr>
              <a:lstStyle/>
              <a:p>
                <a:pPr algn="ctr" defTabSz="642938"/>
                <a:r>
                  <a:rPr lang="es-ES" sz="1600" dirty="0" smtClean="0">
                    <a:solidFill>
                      <a:srgbClr val="034769"/>
                    </a:solidFill>
                    <a:latin typeface="+mn-lt"/>
                  </a:rPr>
                  <a:t>Gestión de Residuos</a:t>
                </a:r>
                <a:endParaRPr lang="es-ES" sz="1000" dirty="0">
                  <a:solidFill>
                    <a:srgbClr val="034769"/>
                  </a:solidFill>
                  <a:latin typeface="+mn-lt"/>
                </a:endParaRPr>
              </a:p>
            </p:txBody>
          </p:sp>
        </p:grpSp>
        <p:pic>
          <p:nvPicPr>
            <p:cNvPr id="60" name="Picture 11"/>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03275" y="1418727"/>
              <a:ext cx="105251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113 Rectángulo"/>
            <p:cNvSpPr>
              <a:spLocks noChangeArrowheads="1"/>
            </p:cNvSpPr>
            <p:nvPr/>
          </p:nvSpPr>
          <p:spPr bwMode="auto">
            <a:xfrm>
              <a:off x="1893513" y="1989823"/>
              <a:ext cx="1890713" cy="388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PE" sz="1050" smtClean="0">
                  <a:solidFill>
                    <a:srgbClr val="285561"/>
                  </a:solidFill>
                  <a:latin typeface="+mn-lt"/>
                </a:rPr>
                <a:t>Ej. San Pablo, Bogotá, San José de Costa Rica  </a:t>
              </a:r>
              <a:endParaRPr lang="es-PE" sz="900" baseline="30000">
                <a:solidFill>
                  <a:srgbClr val="285561"/>
                </a:solidFill>
                <a:latin typeface="+mn-lt"/>
              </a:endParaRPr>
            </a:p>
          </p:txBody>
        </p:sp>
      </p:grpSp>
      <p:grpSp>
        <p:nvGrpSpPr>
          <p:cNvPr id="8" name="7 Grupo"/>
          <p:cNvGrpSpPr/>
          <p:nvPr/>
        </p:nvGrpSpPr>
        <p:grpSpPr>
          <a:xfrm>
            <a:off x="201366" y="2970708"/>
            <a:ext cx="3276000" cy="1322388"/>
            <a:chOff x="107950" y="2970708"/>
            <a:chExt cx="3335341" cy="1322388"/>
          </a:xfrm>
        </p:grpSpPr>
        <p:grpSp>
          <p:nvGrpSpPr>
            <p:cNvPr id="43" name="Group 31"/>
            <p:cNvGrpSpPr>
              <a:grpSpLocks/>
            </p:cNvGrpSpPr>
            <p:nvPr/>
          </p:nvGrpSpPr>
          <p:grpSpPr bwMode="auto">
            <a:xfrm>
              <a:off x="107950" y="2970708"/>
              <a:ext cx="3335341" cy="1322388"/>
              <a:chOff x="140" y="1805"/>
              <a:chExt cx="2101" cy="833"/>
            </a:xfrm>
          </p:grpSpPr>
          <p:sp>
            <p:nvSpPr>
              <p:cNvPr id="49" name="129 Rectángulo"/>
              <p:cNvSpPr>
                <a:spLocks noChangeArrowheads="1"/>
              </p:cNvSpPr>
              <p:nvPr/>
            </p:nvSpPr>
            <p:spPr bwMode="auto">
              <a:xfrm>
                <a:off x="140" y="1805"/>
                <a:ext cx="2101"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50" name="Rectangle 14"/>
              <p:cNvSpPr>
                <a:spLocks/>
              </p:cNvSpPr>
              <p:nvPr/>
            </p:nvSpPr>
            <p:spPr bwMode="auto">
              <a:xfrm>
                <a:off x="1138" y="1910"/>
                <a:ext cx="1007"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1600" dirty="0" smtClean="0">
                    <a:solidFill>
                      <a:srgbClr val="034769"/>
                    </a:solidFill>
                    <a:latin typeface="+mn-lt"/>
                  </a:rPr>
                  <a:t>Tráfico y movilidad</a:t>
                </a:r>
                <a:endParaRPr lang="es-ES" sz="1600" dirty="0">
                  <a:solidFill>
                    <a:srgbClr val="034769"/>
                  </a:solidFill>
                  <a:latin typeface="+mn-lt"/>
                </a:endParaRPr>
              </a:p>
            </p:txBody>
          </p:sp>
          <p:sp>
            <p:nvSpPr>
              <p:cNvPr id="51" name="144 Rectángulo"/>
              <p:cNvSpPr>
                <a:spLocks noChangeArrowheads="1"/>
              </p:cNvSpPr>
              <p:nvPr/>
            </p:nvSpPr>
            <p:spPr bwMode="auto">
              <a:xfrm>
                <a:off x="1228" y="2287"/>
                <a:ext cx="82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a:r>
                  <a:rPr lang="es-ES" sz="1050" smtClean="0">
                    <a:solidFill>
                      <a:srgbClr val="285561"/>
                    </a:solidFill>
                    <a:latin typeface="+mn-lt"/>
                  </a:rPr>
                  <a:t>Ej. Barcelona,  Quito, Santander</a:t>
                </a:r>
                <a:endParaRPr lang="es-ES" sz="900" baseline="30000" dirty="0">
                  <a:solidFill>
                    <a:srgbClr val="285561"/>
                  </a:solidFill>
                  <a:latin typeface="+mn-lt"/>
                </a:endParaRPr>
              </a:p>
            </p:txBody>
          </p:sp>
        </p:grpSp>
        <p:pic>
          <p:nvPicPr>
            <p:cNvPr id="61" name="Picture 15"/>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316706" y="3042143"/>
              <a:ext cx="757238" cy="1135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il_fi" descr="http://motor.terra.es/addon/img/motor/160d059velocidad_radar_599p.jp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695325" y="3693018"/>
              <a:ext cx="86042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6 Grupo"/>
          <p:cNvGrpSpPr/>
          <p:nvPr/>
        </p:nvGrpSpPr>
        <p:grpSpPr>
          <a:xfrm>
            <a:off x="979930" y="4670425"/>
            <a:ext cx="3109916" cy="1322388"/>
            <a:chOff x="980253" y="4670425"/>
            <a:chExt cx="3109916" cy="1322388"/>
          </a:xfrm>
        </p:grpSpPr>
        <p:grpSp>
          <p:nvGrpSpPr>
            <p:cNvPr id="31" name="Group 9"/>
            <p:cNvGrpSpPr>
              <a:grpSpLocks/>
            </p:cNvGrpSpPr>
            <p:nvPr/>
          </p:nvGrpSpPr>
          <p:grpSpPr bwMode="auto">
            <a:xfrm>
              <a:off x="980253" y="4670425"/>
              <a:ext cx="3109916" cy="1322388"/>
              <a:chOff x="416" y="2942"/>
              <a:chExt cx="1959" cy="833"/>
            </a:xfrm>
          </p:grpSpPr>
          <p:sp>
            <p:nvSpPr>
              <p:cNvPr id="32" name="155 Rectángulo"/>
              <p:cNvSpPr>
                <a:spLocks noChangeArrowheads="1"/>
              </p:cNvSpPr>
              <p:nvPr/>
            </p:nvSpPr>
            <p:spPr bwMode="auto">
              <a:xfrm>
                <a:off x="416" y="2942"/>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33" name="Rectangle 14"/>
              <p:cNvSpPr>
                <a:spLocks/>
              </p:cNvSpPr>
              <p:nvPr/>
            </p:nvSpPr>
            <p:spPr bwMode="auto">
              <a:xfrm>
                <a:off x="1176" y="2993"/>
                <a:ext cx="1199"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35717" tIns="35717" rIns="64289" bIns="35717" anchor="ctr">
                <a:spAutoFit/>
              </a:bodyPr>
              <a:lstStyle/>
              <a:p>
                <a:pPr algn="ctr" defTabSz="642938"/>
                <a:r>
                  <a:rPr lang="es-ES" sz="1400" dirty="0" smtClean="0">
                    <a:solidFill>
                      <a:srgbClr val="034769"/>
                    </a:solidFill>
                    <a:latin typeface="+mn-lt"/>
                  </a:rPr>
                  <a:t>Calidad de Vida</a:t>
                </a:r>
              </a:p>
              <a:p>
                <a:pPr algn="ctr" defTabSz="642938"/>
                <a:r>
                  <a:rPr lang="es-ES" sz="1400" dirty="0" smtClean="0">
                    <a:solidFill>
                      <a:srgbClr val="034769"/>
                    </a:solidFill>
                    <a:latin typeface="+mn-lt"/>
                  </a:rPr>
                  <a:t>(seguridad, salud y </a:t>
                </a:r>
              </a:p>
              <a:p>
                <a:pPr algn="ctr" defTabSz="642938"/>
                <a:r>
                  <a:rPr lang="es-ES" sz="1400" dirty="0">
                    <a:solidFill>
                      <a:srgbClr val="034769"/>
                    </a:solidFill>
                    <a:latin typeface="+mn-lt"/>
                  </a:rPr>
                  <a:t>e</a:t>
                </a:r>
                <a:r>
                  <a:rPr lang="es-ES" sz="1400" dirty="0" smtClean="0">
                    <a:solidFill>
                      <a:srgbClr val="034769"/>
                    </a:solidFill>
                    <a:latin typeface="+mn-lt"/>
                  </a:rPr>
                  <a:t>ducación)</a:t>
                </a:r>
                <a:endParaRPr lang="es-ES" sz="1400" dirty="0">
                  <a:solidFill>
                    <a:srgbClr val="034769"/>
                  </a:solidFill>
                  <a:latin typeface="+mn-lt"/>
                </a:endParaRPr>
              </a:p>
            </p:txBody>
          </p:sp>
          <p:sp>
            <p:nvSpPr>
              <p:cNvPr id="34" name="163 Rectángulo"/>
              <p:cNvSpPr>
                <a:spLocks noChangeArrowheads="1"/>
              </p:cNvSpPr>
              <p:nvPr/>
            </p:nvSpPr>
            <p:spPr bwMode="auto">
              <a:xfrm>
                <a:off x="1206" y="3458"/>
                <a:ext cx="114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a:r>
                  <a:rPr lang="es-ES" sz="1050" dirty="0" smtClean="0">
                    <a:solidFill>
                      <a:srgbClr val="285561"/>
                    </a:solidFill>
                    <a:latin typeface="+mn-lt"/>
                  </a:rPr>
                  <a:t>Ej. Santiago de Chile, Rio de Janeiro, </a:t>
                </a:r>
                <a:r>
                  <a:rPr lang="es-ES" sz="1000" dirty="0">
                    <a:solidFill>
                      <a:srgbClr val="285561"/>
                    </a:solidFill>
                  </a:rPr>
                  <a:t>Lima</a:t>
                </a:r>
                <a:endParaRPr lang="es-ES" sz="1000" baseline="30000" dirty="0">
                  <a:solidFill>
                    <a:srgbClr val="285561"/>
                  </a:solidFill>
                  <a:latin typeface="+mn-lt"/>
                </a:endParaRPr>
              </a:p>
            </p:txBody>
          </p:sp>
        </p:grpSp>
        <p:pic>
          <p:nvPicPr>
            <p:cNvPr id="64" name="Picture 8"/>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1065978" y="4894263"/>
              <a:ext cx="1079500" cy="87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4 Grupo"/>
          <p:cNvGrpSpPr/>
          <p:nvPr/>
        </p:nvGrpSpPr>
        <p:grpSpPr>
          <a:xfrm>
            <a:off x="5480519" y="1215477"/>
            <a:ext cx="3195614" cy="1322388"/>
            <a:chOff x="5480842" y="1215477"/>
            <a:chExt cx="3195614" cy="1322388"/>
          </a:xfrm>
        </p:grpSpPr>
        <p:grpSp>
          <p:nvGrpSpPr>
            <p:cNvPr id="55" name="Group 43"/>
            <p:cNvGrpSpPr>
              <a:grpSpLocks/>
            </p:cNvGrpSpPr>
            <p:nvPr/>
          </p:nvGrpSpPr>
          <p:grpSpPr bwMode="auto">
            <a:xfrm>
              <a:off x="5480842" y="1215477"/>
              <a:ext cx="3195614" cy="1322388"/>
              <a:chOff x="3281" y="709"/>
              <a:chExt cx="1944" cy="833"/>
            </a:xfrm>
          </p:grpSpPr>
          <p:sp>
            <p:nvSpPr>
              <p:cNvPr id="56" name="108 Rectángulo"/>
              <p:cNvSpPr>
                <a:spLocks noChangeArrowheads="1"/>
              </p:cNvSpPr>
              <p:nvPr/>
            </p:nvSpPr>
            <p:spPr bwMode="auto">
              <a:xfrm>
                <a:off x="3281" y="709"/>
                <a:ext cx="1944"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57" name="Rectangle 14"/>
              <p:cNvSpPr>
                <a:spLocks/>
              </p:cNvSpPr>
              <p:nvPr/>
            </p:nvSpPr>
            <p:spPr bwMode="auto">
              <a:xfrm>
                <a:off x="4120" y="741"/>
                <a:ext cx="1018" cy="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1600" dirty="0" smtClean="0">
                    <a:solidFill>
                      <a:srgbClr val="034769"/>
                    </a:solidFill>
                    <a:latin typeface="+mn-lt"/>
                  </a:rPr>
                  <a:t>Monitoreo y control de la contaminación</a:t>
                </a:r>
                <a:endParaRPr lang="es-ES" sz="1600" dirty="0">
                  <a:solidFill>
                    <a:srgbClr val="034769"/>
                  </a:solidFill>
                  <a:latin typeface="+mn-lt"/>
                </a:endParaRPr>
              </a:p>
            </p:txBody>
          </p:sp>
          <p:sp>
            <p:nvSpPr>
              <p:cNvPr id="58" name="113 Rectángulo"/>
              <p:cNvSpPr>
                <a:spLocks noChangeArrowheads="1"/>
              </p:cNvSpPr>
              <p:nvPr/>
            </p:nvSpPr>
            <p:spPr bwMode="auto">
              <a:xfrm>
                <a:off x="4151" y="1273"/>
                <a:ext cx="955"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291" tIns="32146" rIns="64291" bIns="32146">
                <a:spAutoFit/>
              </a:bodyPr>
              <a:lstStyle/>
              <a:p>
                <a:pPr algn="ctr" defTabSz="642938"/>
                <a:r>
                  <a:rPr lang="es-ES" sz="1050" dirty="0" smtClean="0">
                    <a:solidFill>
                      <a:srgbClr val="285561"/>
                    </a:solidFill>
                    <a:latin typeface="+mn-lt"/>
                  </a:rPr>
                  <a:t>Ej. México City, Santiago de Chile</a:t>
                </a:r>
                <a:endParaRPr lang="es-ES" sz="900" baseline="30000" dirty="0">
                  <a:solidFill>
                    <a:srgbClr val="285561"/>
                  </a:solidFill>
                  <a:latin typeface="+mn-lt"/>
                </a:endParaRPr>
              </a:p>
            </p:txBody>
          </p:sp>
        </p:grpSp>
        <p:pic>
          <p:nvPicPr>
            <p:cNvPr id="66" name="65 Imagen"/>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5740977" y="1366970"/>
              <a:ext cx="977201" cy="973292"/>
            </a:xfrm>
            <a:prstGeom prst="rect">
              <a:avLst/>
            </a:prstGeom>
          </p:spPr>
        </p:pic>
      </p:grpSp>
      <p:grpSp>
        <p:nvGrpSpPr>
          <p:cNvPr id="9" name="8 Grupo"/>
          <p:cNvGrpSpPr/>
          <p:nvPr/>
        </p:nvGrpSpPr>
        <p:grpSpPr>
          <a:xfrm>
            <a:off x="5219749" y="4698900"/>
            <a:ext cx="3087689" cy="1322388"/>
            <a:chOff x="5220072" y="4698900"/>
            <a:chExt cx="3087689" cy="1322388"/>
          </a:xfrm>
        </p:grpSpPr>
        <p:grpSp>
          <p:nvGrpSpPr>
            <p:cNvPr id="35" name="Group 18"/>
            <p:cNvGrpSpPr>
              <a:grpSpLocks/>
            </p:cNvGrpSpPr>
            <p:nvPr/>
          </p:nvGrpSpPr>
          <p:grpSpPr bwMode="auto">
            <a:xfrm>
              <a:off x="5220072" y="4698900"/>
              <a:ext cx="3087689" cy="1322388"/>
              <a:chOff x="3281" y="2942"/>
              <a:chExt cx="1945" cy="833"/>
            </a:xfrm>
          </p:grpSpPr>
          <p:sp>
            <p:nvSpPr>
              <p:cNvPr id="36" name="165 Rectángulo"/>
              <p:cNvSpPr>
                <a:spLocks noChangeArrowheads="1"/>
              </p:cNvSpPr>
              <p:nvPr/>
            </p:nvSpPr>
            <p:spPr bwMode="auto">
              <a:xfrm>
                <a:off x="3281" y="2942"/>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37" name="Rectangle 14"/>
              <p:cNvSpPr>
                <a:spLocks/>
              </p:cNvSpPr>
              <p:nvPr/>
            </p:nvSpPr>
            <p:spPr bwMode="auto">
              <a:xfrm>
                <a:off x="4066" y="3016"/>
                <a:ext cx="999"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1600" dirty="0" smtClean="0">
                    <a:solidFill>
                      <a:srgbClr val="034769"/>
                    </a:solidFill>
                    <a:latin typeface="+mn-lt"/>
                  </a:rPr>
                  <a:t>Agua y saneamiento</a:t>
                </a:r>
                <a:endParaRPr lang="es-ES" sz="1000" dirty="0">
                  <a:solidFill>
                    <a:srgbClr val="034769"/>
                  </a:solidFill>
                  <a:latin typeface="+mn-lt"/>
                </a:endParaRPr>
              </a:p>
            </p:txBody>
          </p:sp>
          <p:sp>
            <p:nvSpPr>
              <p:cNvPr id="38" name="169 Rectángulo"/>
              <p:cNvSpPr>
                <a:spLocks noChangeArrowheads="1"/>
              </p:cNvSpPr>
              <p:nvPr/>
            </p:nvSpPr>
            <p:spPr bwMode="auto">
              <a:xfrm>
                <a:off x="3959" y="3422"/>
                <a:ext cx="1209"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ES" sz="1050" dirty="0" smtClean="0">
                    <a:solidFill>
                      <a:srgbClr val="285561"/>
                    </a:solidFill>
                    <a:latin typeface="+mn-lt"/>
                  </a:rPr>
                  <a:t>Ej. Rio de Janeiro, </a:t>
                </a:r>
              </a:p>
              <a:p>
                <a:pPr algn="ctr" defTabSz="642938"/>
                <a:r>
                  <a:rPr lang="es-ES" sz="1050" dirty="0" smtClean="0">
                    <a:solidFill>
                      <a:srgbClr val="285561"/>
                    </a:solidFill>
                    <a:latin typeface="+mn-lt"/>
                  </a:rPr>
                  <a:t>Madrid, México</a:t>
                </a:r>
                <a:endParaRPr lang="es-ES" sz="900" baseline="30000" dirty="0">
                  <a:solidFill>
                    <a:srgbClr val="285561"/>
                  </a:solidFill>
                  <a:latin typeface="+mn-lt"/>
                </a:endParaRPr>
              </a:p>
            </p:txBody>
          </p:sp>
          <p:sp>
            <p:nvSpPr>
              <p:cNvPr id="39" name="Oval 3"/>
              <p:cNvSpPr>
                <a:spLocks/>
              </p:cNvSpPr>
              <p:nvPr/>
            </p:nvSpPr>
            <p:spPr bwMode="auto">
              <a:xfrm>
                <a:off x="3455" y="3633"/>
                <a:ext cx="383" cy="85"/>
              </a:xfrm>
              <a:prstGeom prst="ellipse">
                <a:avLst/>
              </a:prstGeom>
              <a:gradFill rotWithShape="1">
                <a:gsLst>
                  <a:gs pos="0">
                    <a:srgbClr val="000000">
                      <a:alpha val="29999"/>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25400">
                    <a:solidFill>
                      <a:srgbClr val="000000"/>
                    </a:solidFill>
                    <a:miter lim="800000"/>
                    <a:headEnd/>
                    <a:tailEnd/>
                  </a14:hiddenLine>
                </a:ext>
              </a:extLst>
            </p:spPr>
            <p:txBody>
              <a:bodyPr lIns="0" tIns="0" rIns="0" bIns="0"/>
              <a:lstStyle/>
              <a:p>
                <a:pPr algn="ctr" defTabSz="642938"/>
                <a:endParaRPr lang="es-ES" sz="1000" dirty="0">
                  <a:latin typeface="+mn-lt"/>
                </a:endParaRPr>
              </a:p>
            </p:txBody>
          </p:sp>
        </p:grpSp>
        <p:pic>
          <p:nvPicPr>
            <p:cNvPr id="67" name="66 Imagen"/>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5416701" y="4962332"/>
              <a:ext cx="942624" cy="768443"/>
            </a:xfrm>
            <a:prstGeom prst="rect">
              <a:avLst/>
            </a:prstGeom>
          </p:spPr>
        </p:pic>
      </p:grpSp>
      <p:grpSp>
        <p:nvGrpSpPr>
          <p:cNvPr id="6" name="5 Grupo"/>
          <p:cNvGrpSpPr/>
          <p:nvPr/>
        </p:nvGrpSpPr>
        <p:grpSpPr>
          <a:xfrm>
            <a:off x="5862313" y="2970706"/>
            <a:ext cx="3087686" cy="1322387"/>
            <a:chOff x="5862636" y="2970706"/>
            <a:chExt cx="3087686" cy="1322387"/>
          </a:xfrm>
        </p:grpSpPr>
        <p:grpSp>
          <p:nvGrpSpPr>
            <p:cNvPr id="2" name="1 Grupo"/>
            <p:cNvGrpSpPr/>
            <p:nvPr/>
          </p:nvGrpSpPr>
          <p:grpSpPr>
            <a:xfrm>
              <a:off x="5862636" y="2970706"/>
              <a:ext cx="3087686" cy="1322387"/>
              <a:chOff x="5862636" y="2970706"/>
              <a:chExt cx="3087686" cy="1322387"/>
            </a:xfrm>
          </p:grpSpPr>
          <p:grpSp>
            <p:nvGrpSpPr>
              <p:cNvPr id="40" name="Group 25"/>
              <p:cNvGrpSpPr>
                <a:grpSpLocks/>
              </p:cNvGrpSpPr>
              <p:nvPr/>
            </p:nvGrpSpPr>
            <p:grpSpPr bwMode="auto">
              <a:xfrm>
                <a:off x="5862636" y="2970706"/>
                <a:ext cx="3087686" cy="1322387"/>
                <a:chOff x="3674" y="1805"/>
                <a:chExt cx="1945" cy="833"/>
              </a:xfrm>
            </p:grpSpPr>
            <p:sp>
              <p:nvSpPr>
                <p:cNvPr id="41" name="147 Rectángulo"/>
                <p:cNvSpPr>
                  <a:spLocks noChangeArrowheads="1"/>
                </p:cNvSpPr>
                <p:nvPr/>
              </p:nvSpPr>
              <p:spPr bwMode="auto">
                <a:xfrm>
                  <a:off x="3674" y="1805"/>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1600" dirty="0">
                    <a:solidFill>
                      <a:srgbClr val="000000"/>
                    </a:solidFill>
                    <a:latin typeface="+mn-lt"/>
                    <a:ea typeface="ヒラギノ角ゴ ProN W3" charset="-128"/>
                    <a:sym typeface="Gill Sans" charset="0"/>
                  </a:endParaRPr>
                </a:p>
              </p:txBody>
            </p:sp>
            <p:sp>
              <p:nvSpPr>
                <p:cNvPr id="42" name="Rectangle 14"/>
                <p:cNvSpPr>
                  <a:spLocks/>
                </p:cNvSpPr>
                <p:nvPr/>
              </p:nvSpPr>
              <p:spPr bwMode="auto">
                <a:xfrm>
                  <a:off x="4567" y="1912"/>
                  <a:ext cx="1016"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1600" dirty="0" smtClean="0">
                      <a:solidFill>
                        <a:srgbClr val="034769"/>
                      </a:solidFill>
                      <a:latin typeface="+mn-lt"/>
                    </a:rPr>
                    <a:t>Diversificación de energía</a:t>
                  </a:r>
                </a:p>
              </p:txBody>
            </p:sp>
          </p:grpSp>
          <p:sp>
            <p:nvSpPr>
              <p:cNvPr id="65" name="113 Rectángulo"/>
              <p:cNvSpPr>
                <a:spLocks noChangeArrowheads="1"/>
              </p:cNvSpPr>
              <p:nvPr/>
            </p:nvSpPr>
            <p:spPr bwMode="auto">
              <a:xfrm>
                <a:off x="7350700" y="3789040"/>
                <a:ext cx="1472045" cy="388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ES" sz="1050" dirty="0" smtClean="0">
                    <a:solidFill>
                      <a:srgbClr val="285561"/>
                    </a:solidFill>
                    <a:latin typeface="+mn-lt"/>
                  </a:rPr>
                  <a:t>Ej. Múnich,</a:t>
                </a:r>
              </a:p>
              <a:p>
                <a:pPr algn="ctr" defTabSz="642938"/>
                <a:r>
                  <a:rPr lang="es-ES" sz="1050" dirty="0" smtClean="0">
                    <a:solidFill>
                      <a:srgbClr val="285561"/>
                    </a:solidFill>
                    <a:latin typeface="+mn-lt"/>
                  </a:rPr>
                  <a:t> Ámsterdam  </a:t>
                </a:r>
                <a:endParaRPr lang="es-ES" sz="900" baseline="30000" dirty="0">
                  <a:solidFill>
                    <a:srgbClr val="285561"/>
                  </a:solidFill>
                  <a:latin typeface="+mn-lt"/>
                </a:endParaRPr>
              </a:p>
            </p:txBody>
          </p:sp>
        </p:grpSp>
        <p:pic>
          <p:nvPicPr>
            <p:cNvPr id="68" name="67 Imagen"/>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6012722" y="3206792"/>
              <a:ext cx="1243441" cy="839788"/>
            </a:xfrm>
            <a:prstGeom prst="rect">
              <a:avLst/>
            </a:prstGeom>
          </p:spPr>
        </p:pic>
      </p:grpSp>
      <p:sp>
        <p:nvSpPr>
          <p:cNvPr id="3" name="2 Marcador de número de diapositiva"/>
          <p:cNvSpPr>
            <a:spLocks noGrp="1"/>
          </p:cNvSpPr>
          <p:nvPr>
            <p:ph type="sldNum" sz="quarter" idx="10"/>
          </p:nvPr>
        </p:nvSpPr>
        <p:spPr/>
        <p:txBody>
          <a:bodyPr/>
          <a:lstStyle/>
          <a:p>
            <a:fld id="{5A93154B-D19B-4D4D-B84E-F0704A429448}" type="slidenum">
              <a:rPr lang="en-US" altLang="es-PE" smtClean="0"/>
              <a:pPr/>
              <a:t>4</a:t>
            </a:fld>
            <a:endParaRPr lang="en-US" altLang="es-PE"/>
          </a:p>
        </p:txBody>
      </p:sp>
    </p:spTree>
    <p:extLst>
      <p:ext uri="{BB962C8B-B14F-4D97-AF65-F5344CB8AC3E}">
        <p14:creationId xmlns:p14="http://schemas.microsoft.com/office/powerpoint/2010/main" val="31568990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1026"/>
    </mc:Choice>
    <mc:Fallback>
      <p:transition spd="slow" advTm="11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1000"/>
                            </p:stCondLst>
                            <p:childTnLst>
                              <p:par>
                                <p:cTn id="11" presetID="53" presetClass="entr" presetSubtype="16" fill="hold" nodeType="after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2000"/>
                            </p:stCondLst>
                            <p:childTnLst>
                              <p:par>
                                <p:cTn id="17" presetID="53" presetClass="entr" presetSubtype="16"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3000"/>
                            </p:stCondLst>
                            <p:childTnLst>
                              <p:par>
                                <p:cTn id="23" presetID="53" presetClass="entr" presetSubtype="16" fill="hold" nodeType="afterEffect">
                                  <p:stCondLst>
                                    <p:cond delay="50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4000"/>
                            </p:stCondLst>
                            <p:childTnLst>
                              <p:par>
                                <p:cTn id="29" presetID="53" presetClass="entr" presetSubtype="16" fill="hold" nodeType="afterEffect">
                                  <p:stCondLst>
                                    <p:cond delay="5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par>
                          <p:cTn id="34" fill="hold">
                            <p:stCondLst>
                              <p:cond delay="5000"/>
                            </p:stCondLst>
                            <p:childTnLst>
                              <p:par>
                                <p:cTn id="35" presetID="53" presetClass="entr" presetSubtype="16"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28 Rectángulo"/>
          <p:cNvSpPr/>
          <p:nvPr/>
        </p:nvSpPr>
        <p:spPr>
          <a:xfrm>
            <a:off x="79038" y="14514"/>
            <a:ext cx="8963725" cy="1052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smtClean="0">
                <a:solidFill>
                  <a:schemeClr val="bg2"/>
                </a:solidFill>
                <a:latin typeface="+mj-lt"/>
                <a:ea typeface="+mj-ea"/>
                <a:cs typeface="+mj-cs"/>
                <a:sym typeface="Gill Sans" charset="0"/>
              </a:rPr>
              <a:t>Hoy nuestras </a:t>
            </a:r>
            <a:r>
              <a:rPr lang="es-ES" sz="2800" b="1" dirty="0">
                <a:solidFill>
                  <a:schemeClr val="bg2"/>
                </a:solidFill>
                <a:latin typeface="+mj-lt"/>
                <a:ea typeface="+mj-ea"/>
                <a:cs typeface="+mj-cs"/>
                <a:sym typeface="Gill Sans" charset="0"/>
              </a:rPr>
              <a:t>vidas se han convertido en digitales</a:t>
            </a:r>
          </a:p>
        </p:txBody>
      </p:sp>
      <p:grpSp>
        <p:nvGrpSpPr>
          <p:cNvPr id="5" name="4 Grupo"/>
          <p:cNvGrpSpPr/>
          <p:nvPr/>
        </p:nvGrpSpPr>
        <p:grpSpPr>
          <a:xfrm>
            <a:off x="309211" y="1384048"/>
            <a:ext cx="4743997" cy="1913428"/>
            <a:chOff x="309211" y="1382237"/>
            <a:chExt cx="4226730" cy="1864869"/>
          </a:xfrm>
        </p:grpSpPr>
        <p:sp>
          <p:nvSpPr>
            <p:cNvPr id="2" name="1 Rectángulo"/>
            <p:cNvSpPr/>
            <p:nvPr/>
          </p:nvSpPr>
          <p:spPr>
            <a:xfrm>
              <a:off x="1342149" y="1638126"/>
              <a:ext cx="3193792" cy="1169867"/>
            </a:xfrm>
            <a:prstGeom prst="rect">
              <a:avLst/>
            </a:prstGeom>
          </p:spPr>
          <p:txBody>
            <a:bodyPr wrap="square" anchor="ctr">
              <a:spAutoFit/>
            </a:bodyPr>
            <a:lstStyle/>
            <a:p>
              <a:pPr algn="ctr" eaLnBrk="1" hangingPunct="1">
                <a:lnSpc>
                  <a:spcPct val="150000"/>
                </a:lnSpc>
              </a:pPr>
              <a:r>
                <a:rPr lang="es-ES" sz="1600" b="1" dirty="0" smtClean="0">
                  <a:solidFill>
                    <a:srgbClr val="123E51">
                      <a:lumMod val="90000"/>
                      <a:lumOff val="10000"/>
                    </a:srgbClr>
                  </a:solidFill>
                  <a:latin typeface="Arial" pitchFamily="34" charset="0"/>
                  <a:ea typeface="MS PGothic" pitchFamily="34" charset="-128"/>
                  <a:sym typeface="Telefonica Text" charset="0"/>
                </a:rPr>
                <a:t>Con la </a:t>
              </a:r>
              <a:r>
                <a:rPr lang="es-ES" sz="2400" b="1" dirty="0" smtClean="0">
                  <a:solidFill>
                    <a:srgbClr val="123E51">
                      <a:lumMod val="50000"/>
                      <a:lumOff val="50000"/>
                    </a:srgbClr>
                  </a:solidFill>
                  <a:latin typeface="Arial" pitchFamily="34" charset="0"/>
                  <a:ea typeface="MS PGothic"/>
                  <a:cs typeface="Arial" pitchFamily="34" charset="0"/>
                  <a:sym typeface="Telefonica Text" charset="0"/>
                </a:rPr>
                <a:t>penetración</a:t>
              </a:r>
              <a:br>
                <a:rPr lang="es-ES" sz="2400" b="1" dirty="0" smtClean="0">
                  <a:solidFill>
                    <a:srgbClr val="123E51">
                      <a:lumMod val="50000"/>
                      <a:lumOff val="50000"/>
                    </a:srgbClr>
                  </a:solidFill>
                  <a:latin typeface="Arial" pitchFamily="34" charset="0"/>
                  <a:ea typeface="MS PGothic"/>
                  <a:cs typeface="Arial" pitchFamily="34" charset="0"/>
                  <a:sym typeface="Telefonica Text" charset="0"/>
                </a:rPr>
              </a:br>
              <a:r>
                <a:rPr lang="es-ES" sz="1600" b="1" dirty="0" smtClean="0">
                  <a:solidFill>
                    <a:srgbClr val="123E51">
                      <a:lumMod val="90000"/>
                      <a:lumOff val="10000"/>
                    </a:srgbClr>
                  </a:solidFill>
                  <a:latin typeface="Arial" pitchFamily="34" charset="0"/>
                  <a:ea typeface="MS PGothic" pitchFamily="34" charset="-128"/>
                  <a:sym typeface="Telefonica Text" charset="0"/>
                </a:rPr>
                <a:t>masiva de </a:t>
              </a:r>
              <a:r>
                <a:rPr lang="es-ES" sz="2400" b="1" dirty="0" smtClean="0">
                  <a:solidFill>
                    <a:srgbClr val="123E51">
                      <a:lumMod val="50000"/>
                      <a:lumOff val="50000"/>
                    </a:srgbClr>
                  </a:solidFill>
                  <a:latin typeface="Arial" pitchFamily="34" charset="0"/>
                  <a:ea typeface="MS PGothic"/>
                  <a:cs typeface="Arial" pitchFamily="34" charset="0"/>
                  <a:sym typeface="Telefonica Text" charset="0"/>
                </a:rPr>
                <a:t>Smartphones</a:t>
              </a:r>
              <a:endParaRPr lang="es-ES" sz="2800" b="1" dirty="0">
                <a:solidFill>
                  <a:srgbClr val="123E51">
                    <a:lumMod val="50000"/>
                    <a:lumOff val="50000"/>
                  </a:srgbClr>
                </a:solidFill>
                <a:latin typeface="Arial" pitchFamily="34" charset="0"/>
                <a:ea typeface="MS PGothic"/>
                <a:cs typeface="Arial" pitchFamily="34" charset="0"/>
                <a:sym typeface="Gill Sans" charset="0"/>
              </a:endParaRPr>
            </a:p>
          </p:txBody>
        </p:sp>
        <p:pic>
          <p:nvPicPr>
            <p:cNvPr id="1028" name="Picture 4" descr="http://infotarget.files.wordpress.com/2011/02/iphone-5.jpeg"/>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7723" t="7375" r="55632" b="7389"/>
            <a:stretch/>
          </p:blipFill>
          <p:spPr bwMode="auto">
            <a:xfrm rot="21174308">
              <a:off x="309211" y="1382237"/>
              <a:ext cx="931221" cy="186486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6 Grupo"/>
          <p:cNvGrpSpPr/>
          <p:nvPr/>
        </p:nvGrpSpPr>
        <p:grpSpPr>
          <a:xfrm>
            <a:off x="5436096" y="3601038"/>
            <a:ext cx="3538513" cy="794821"/>
            <a:chOff x="5504251" y="3268294"/>
            <a:chExt cx="3538513" cy="794821"/>
          </a:xfrm>
        </p:grpSpPr>
        <p:pic>
          <p:nvPicPr>
            <p:cNvPr id="21" name="Picture 6" descr="http://odstatic.com/ojointernet.com/Youtube-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233765">
              <a:off x="5504251" y="3268294"/>
              <a:ext cx="755826" cy="794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8"/>
            <p:cNvSpPr>
              <a:spLocks/>
            </p:cNvSpPr>
            <p:nvPr/>
          </p:nvSpPr>
          <p:spPr bwMode="auto">
            <a:xfrm>
              <a:off x="5944432" y="3370640"/>
              <a:ext cx="3098332" cy="6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2 </a:t>
              </a:r>
              <a:r>
                <a:rPr lang="es-ES" sz="28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millones</a:t>
              </a:r>
              <a:r>
                <a:rPr lang="es-ES" sz="1400" b="1" dirty="0" smtClean="0">
                  <a:solidFill>
                    <a:srgbClr val="123E51">
                      <a:lumMod val="50000"/>
                      <a:lumOff val="50000"/>
                    </a:srgbClr>
                  </a:solidFill>
                  <a:latin typeface="Arial" pitchFamily="34" charset="0"/>
                  <a:ea typeface="MS PGothic" pitchFamily="34" charset="-128"/>
                  <a:sym typeface="Movistar Text" pitchFamily="2" charset="0"/>
                </a:rPr>
                <a:t> </a:t>
              </a:r>
              <a:r>
                <a:rPr lang="es-ES" sz="1600" b="1" dirty="0" smtClean="0">
                  <a:solidFill>
                    <a:srgbClr val="123E51">
                      <a:lumMod val="90000"/>
                      <a:lumOff val="10000"/>
                    </a:srgbClr>
                  </a:solidFill>
                  <a:latin typeface="Arial" pitchFamily="34" charset="0"/>
                  <a:ea typeface="MS PGothic" pitchFamily="34" charset="-128"/>
                  <a:sym typeface="Movistar Text" pitchFamily="2" charset="0"/>
                </a:rPr>
                <a:t>vídeos </a:t>
              </a:r>
              <a:endParaRPr lang="es-ES" sz="1600" b="1" dirty="0">
                <a:solidFill>
                  <a:srgbClr val="123E51">
                    <a:lumMod val="90000"/>
                    <a:lumOff val="10000"/>
                  </a:srgbClr>
                </a:solidFill>
                <a:latin typeface="Arial" pitchFamily="34" charset="0"/>
                <a:ea typeface="MS PGothic" pitchFamily="34" charset="-128"/>
                <a:sym typeface="Movistar Text" pitchFamily="2" charset="0"/>
              </a:endParaRPr>
            </a:p>
          </p:txBody>
        </p:sp>
      </p:grpSp>
      <p:grpSp>
        <p:nvGrpSpPr>
          <p:cNvPr id="4" name="3 Grupo"/>
          <p:cNvGrpSpPr/>
          <p:nvPr/>
        </p:nvGrpSpPr>
        <p:grpSpPr>
          <a:xfrm>
            <a:off x="4932040" y="1764087"/>
            <a:ext cx="4028484" cy="1148624"/>
            <a:chOff x="4932040" y="1764087"/>
            <a:chExt cx="4028484" cy="1148624"/>
          </a:xfrm>
        </p:grpSpPr>
        <p:sp>
          <p:nvSpPr>
            <p:cNvPr id="16" name="Rectangle 18"/>
            <p:cNvSpPr>
              <a:spLocks/>
            </p:cNvSpPr>
            <p:nvPr/>
          </p:nvSpPr>
          <p:spPr bwMode="auto">
            <a:xfrm>
              <a:off x="4932040" y="1764087"/>
              <a:ext cx="2558424" cy="68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eaLnBrk="1" hangingPunct="1"/>
              <a:r>
                <a:rPr lang="es-ES" sz="1600" b="1" dirty="0" smtClean="0">
                  <a:solidFill>
                    <a:srgbClr val="123E51">
                      <a:lumMod val="90000"/>
                      <a:lumOff val="10000"/>
                    </a:srgbClr>
                  </a:solidFill>
                  <a:latin typeface="Arial" pitchFamily="34" charset="0"/>
                  <a:ea typeface="MS PGothic" pitchFamily="34" charset="-128"/>
                  <a:sym typeface="Movistar Text" pitchFamily="2" charset="0"/>
                </a:rPr>
                <a:t>Cada </a:t>
              </a:r>
              <a:r>
                <a:rPr lang="es-ES"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60 </a:t>
              </a:r>
              <a:r>
                <a:rPr lang="es-ES" sz="1800" b="1" dirty="0" smtClean="0">
                  <a:solidFill>
                    <a:srgbClr val="123E51">
                      <a:lumMod val="50000"/>
                      <a:lumOff val="50000"/>
                    </a:srgbClr>
                  </a:solidFill>
                  <a:latin typeface="Arial" pitchFamily="34" charset="0"/>
                  <a:ea typeface="MS PGothic" pitchFamily="34" charset="-128"/>
                  <a:sym typeface="Movistar Text" pitchFamily="2" charset="0"/>
                </a:rPr>
                <a:t>segundos</a:t>
              </a:r>
              <a:r>
                <a:rPr lang="es-ES" sz="1600" b="1" dirty="0" smtClean="0">
                  <a:solidFill>
                    <a:srgbClr val="123E51">
                      <a:lumMod val="90000"/>
                      <a:lumOff val="10000"/>
                    </a:srgbClr>
                  </a:solidFill>
                  <a:latin typeface="Arial" pitchFamily="34" charset="0"/>
                  <a:ea typeface="MS PGothic" pitchFamily="34" charset="-128"/>
                  <a:sym typeface="Movistar Text" pitchFamily="2" charset="0"/>
                </a:rPr>
                <a:t>…</a:t>
              </a:r>
              <a:endParaRPr lang="es-ES" sz="1600" b="1" dirty="0">
                <a:solidFill>
                  <a:srgbClr val="123E51">
                    <a:lumMod val="90000"/>
                    <a:lumOff val="10000"/>
                  </a:srgbClr>
                </a:solidFill>
                <a:latin typeface="Arial" pitchFamily="34" charset="0"/>
                <a:ea typeface="MS PGothic" pitchFamily="34" charset="-128"/>
                <a:sym typeface="Movistar Text" pitchFamily="2" charset="0"/>
              </a:endParaRPr>
            </a:p>
          </p:txBody>
        </p:sp>
        <p:pic>
          <p:nvPicPr>
            <p:cNvPr id="2052" name="Picture 4" descr="http://www.benitez62.com/wp-content/uploads/2011/08/cronometro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44336">
              <a:off x="7272084" y="1817637"/>
              <a:ext cx="1688440" cy="1095074"/>
            </a:xfrm>
            <a:prstGeom prst="rect">
              <a:avLst/>
            </a:prstGeom>
            <a:solidFill>
              <a:srgbClr val="FFFFFF">
                <a:shade val="85000"/>
              </a:srgbClr>
            </a:solidFill>
            <a:ln w="127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grpSp>
      <p:grpSp>
        <p:nvGrpSpPr>
          <p:cNvPr id="8" name="7 Grupo"/>
          <p:cNvGrpSpPr/>
          <p:nvPr/>
        </p:nvGrpSpPr>
        <p:grpSpPr>
          <a:xfrm>
            <a:off x="5556240" y="4677947"/>
            <a:ext cx="3418368" cy="701856"/>
            <a:chOff x="5624395" y="4345203"/>
            <a:chExt cx="3418368" cy="701856"/>
          </a:xfrm>
        </p:grpSpPr>
        <p:sp>
          <p:nvSpPr>
            <p:cNvPr id="22" name="Rectangle 18"/>
            <p:cNvSpPr>
              <a:spLocks/>
            </p:cNvSpPr>
            <p:nvPr/>
          </p:nvSpPr>
          <p:spPr bwMode="auto">
            <a:xfrm>
              <a:off x="5944432" y="4374984"/>
              <a:ext cx="3098331" cy="6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700.000</a:t>
              </a:r>
              <a:r>
                <a:rPr lang="es-ES" b="1" dirty="0" smtClean="0">
                  <a:solidFill>
                    <a:srgbClr val="123E51">
                      <a:lumMod val="90000"/>
                      <a:lumOff val="10000"/>
                    </a:srgbClr>
                  </a:solidFill>
                  <a:latin typeface="Arial" pitchFamily="34" charset="0"/>
                  <a:ea typeface="Arial Unicode MS" pitchFamily="34" charset="-128"/>
                  <a:cs typeface="Arial Unicode MS" pitchFamily="34" charset="-128"/>
                  <a:sym typeface="Movistar Text" pitchFamily="2" charset="0"/>
                </a:rPr>
                <a:t> </a:t>
              </a:r>
              <a:r>
                <a:rPr lang="es-ES" sz="1600" b="1" dirty="0" smtClean="0">
                  <a:solidFill>
                    <a:srgbClr val="123E51">
                      <a:lumMod val="90000"/>
                      <a:lumOff val="10000"/>
                    </a:srgbClr>
                  </a:solidFill>
                  <a:latin typeface="Arial" pitchFamily="34" charset="0"/>
                  <a:ea typeface="MS PGothic" pitchFamily="34" charset="-128"/>
                  <a:sym typeface="Movistar Text" pitchFamily="2" charset="0"/>
                </a:rPr>
                <a:t>mensajes</a:t>
              </a:r>
              <a:endParaRPr lang="es-ES" sz="1600" b="1" dirty="0">
                <a:solidFill>
                  <a:srgbClr val="123E51">
                    <a:lumMod val="90000"/>
                    <a:lumOff val="10000"/>
                  </a:srgbClr>
                </a:solidFill>
                <a:latin typeface="Arial" pitchFamily="34" charset="0"/>
                <a:ea typeface="MS PGothic" pitchFamily="34" charset="-128"/>
                <a:sym typeface="Movistar Text" pitchFamily="2" charset="0"/>
              </a:endParaRPr>
            </a:p>
          </p:txBody>
        </p:sp>
        <p:pic>
          <p:nvPicPr>
            <p:cNvPr id="2054" name="Picture 6" descr="http://t1.gstatic.com/images?q=tbn:ANd9GcSz2szLDjF8meR0STtVz9cO16ghifJJEnJ7KLvHeTjQ9PMeqftp1N3bkP8">
              <a:hlinkClick r:id="rId7"/>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920" t="3140" r="4245" b="4714"/>
            <a:stretch/>
          </p:blipFill>
          <p:spPr bwMode="auto">
            <a:xfrm>
              <a:off x="5624395" y="4345203"/>
              <a:ext cx="538182" cy="567860"/>
            </a:xfrm>
            <a:prstGeom prst="roundRect">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grpSp>
      <p:grpSp>
        <p:nvGrpSpPr>
          <p:cNvPr id="9" name="8 Grupo"/>
          <p:cNvGrpSpPr/>
          <p:nvPr/>
        </p:nvGrpSpPr>
        <p:grpSpPr>
          <a:xfrm>
            <a:off x="5527151" y="5656425"/>
            <a:ext cx="3441191" cy="724903"/>
            <a:chOff x="5595306" y="5323681"/>
            <a:chExt cx="3441191" cy="724903"/>
          </a:xfrm>
        </p:grpSpPr>
        <p:sp>
          <p:nvSpPr>
            <p:cNvPr id="27" name="Rectangle 18"/>
            <p:cNvSpPr>
              <a:spLocks/>
            </p:cNvSpPr>
            <p:nvPr/>
          </p:nvSpPr>
          <p:spPr bwMode="auto">
            <a:xfrm>
              <a:off x="5944432" y="5376509"/>
              <a:ext cx="3092065" cy="6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175.000</a:t>
              </a:r>
              <a:r>
                <a:rPr lang="es-ES" b="1" dirty="0" smtClean="0">
                  <a:solidFill>
                    <a:srgbClr val="123E51">
                      <a:lumMod val="90000"/>
                      <a:lumOff val="10000"/>
                    </a:srgbClr>
                  </a:solidFill>
                  <a:latin typeface="Arial" pitchFamily="34" charset="0"/>
                  <a:ea typeface="Arial Unicode MS" pitchFamily="34" charset="-128"/>
                  <a:cs typeface="Arial Unicode MS" pitchFamily="34" charset="-128"/>
                  <a:sym typeface="Movistar Text" pitchFamily="2" charset="0"/>
                </a:rPr>
                <a:t> </a:t>
              </a:r>
              <a:r>
                <a:rPr lang="es-ES" sz="1600" b="1" dirty="0" smtClean="0">
                  <a:solidFill>
                    <a:srgbClr val="123E51">
                      <a:lumMod val="90000"/>
                      <a:lumOff val="10000"/>
                    </a:srgbClr>
                  </a:solidFill>
                  <a:latin typeface="Arial" pitchFamily="34" charset="0"/>
                  <a:ea typeface="MS PGothic" pitchFamily="34" charset="-128"/>
                  <a:sym typeface="Movistar Text" pitchFamily="2" charset="0"/>
                </a:rPr>
                <a:t>tweets</a:t>
              </a:r>
              <a:endParaRPr lang="es-ES" sz="1600" b="1" dirty="0">
                <a:solidFill>
                  <a:srgbClr val="123E51">
                    <a:lumMod val="90000"/>
                    <a:lumOff val="10000"/>
                  </a:srgbClr>
                </a:solidFill>
                <a:latin typeface="Arial" pitchFamily="34" charset="0"/>
                <a:ea typeface="MS PGothic" pitchFamily="34" charset="-128"/>
                <a:sym typeface="Movistar Text" pitchFamily="2" charset="0"/>
              </a:endParaRPr>
            </a:p>
          </p:txBody>
        </p:sp>
        <p:pic>
          <p:nvPicPr>
            <p:cNvPr id="2056" name="Picture 8" descr="http://androinica.com/wp-content/uploads/2010/04/twitter_log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95306" y="5323681"/>
              <a:ext cx="596360" cy="6271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grpSp>
      <p:grpSp>
        <p:nvGrpSpPr>
          <p:cNvPr id="6" name="5 Grupo"/>
          <p:cNvGrpSpPr/>
          <p:nvPr/>
        </p:nvGrpSpPr>
        <p:grpSpPr>
          <a:xfrm>
            <a:off x="107504" y="4077525"/>
            <a:ext cx="5271085" cy="1511715"/>
            <a:chOff x="107504" y="4077525"/>
            <a:chExt cx="5271085" cy="1511715"/>
          </a:xfrm>
        </p:grpSpPr>
        <p:sp>
          <p:nvSpPr>
            <p:cNvPr id="18" name="Text Box 10"/>
            <p:cNvSpPr txBox="1">
              <a:spLocks noChangeArrowheads="1"/>
            </p:cNvSpPr>
            <p:nvPr/>
          </p:nvSpPr>
          <p:spPr bwMode="gray">
            <a:xfrm>
              <a:off x="1855712" y="4197086"/>
              <a:ext cx="3522877"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200" b="1">
                  <a:solidFill>
                    <a:schemeClr val="tx1"/>
                  </a:solidFill>
                  <a:latin typeface="Arial" pitchFamily="34" charset="0"/>
                  <a:ea typeface="MS PGothic" pitchFamily="34" charset="-128"/>
                </a:defRPr>
              </a:lvl1pPr>
              <a:lvl2pPr marL="742950" indent="-285750" eaLnBrk="0" hangingPunct="0">
                <a:defRPr sz="1200" b="1">
                  <a:solidFill>
                    <a:schemeClr val="tx1"/>
                  </a:solidFill>
                  <a:latin typeface="Arial" pitchFamily="34" charset="0"/>
                  <a:ea typeface="MS PGothic" pitchFamily="34" charset="-128"/>
                </a:defRPr>
              </a:lvl2pPr>
              <a:lvl3pPr marL="1143000" indent="-228600" eaLnBrk="0" hangingPunct="0">
                <a:defRPr sz="1200" b="1">
                  <a:solidFill>
                    <a:schemeClr val="tx1"/>
                  </a:solidFill>
                  <a:latin typeface="Arial" pitchFamily="34" charset="0"/>
                  <a:ea typeface="MS PGothic" pitchFamily="34" charset="-128"/>
                </a:defRPr>
              </a:lvl3pPr>
              <a:lvl4pPr marL="1600200" indent="-228600" eaLnBrk="0" hangingPunct="0">
                <a:defRPr sz="1200" b="1">
                  <a:solidFill>
                    <a:schemeClr val="tx1"/>
                  </a:solidFill>
                  <a:latin typeface="Arial" pitchFamily="34" charset="0"/>
                  <a:ea typeface="MS PGothic" pitchFamily="34" charset="-128"/>
                </a:defRPr>
              </a:lvl4pPr>
              <a:lvl5pPr marL="2057400" indent="-228600" eaLnBrk="0" hangingPunct="0">
                <a:defRPr sz="1200" b="1">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1200" b="1">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1200" b="1">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1200" b="1">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1200" b="1">
                  <a:solidFill>
                    <a:schemeClr val="tx1"/>
                  </a:solidFill>
                  <a:latin typeface="Arial" pitchFamily="34" charset="0"/>
                  <a:ea typeface="MS PGothic" pitchFamily="34" charset="-128"/>
                </a:defRPr>
              </a:lvl9pPr>
            </a:lstStyle>
            <a:p>
              <a:pPr algn="ctr" eaLnBrk="1" hangingPunct="1"/>
              <a:r>
                <a:rPr lang="es-ES" sz="1600" dirty="0" smtClean="0">
                  <a:solidFill>
                    <a:srgbClr val="123E51">
                      <a:lumMod val="90000"/>
                      <a:lumOff val="10000"/>
                    </a:srgbClr>
                  </a:solidFill>
                  <a:sym typeface="Gill Sans" charset="0"/>
                </a:rPr>
                <a:t>En España se </a:t>
              </a:r>
              <a:r>
                <a:rPr lang="es-ES" sz="2400" dirty="0" smtClean="0">
                  <a:solidFill>
                    <a:srgbClr val="123E51">
                      <a:lumMod val="50000"/>
                      <a:lumOff val="50000"/>
                    </a:srgbClr>
                  </a:solidFill>
                  <a:ea typeface="MS PGothic"/>
                  <a:cs typeface="Arial" pitchFamily="34" charset="0"/>
                  <a:sym typeface="Gill Sans" charset="0"/>
                </a:rPr>
                <a:t>descargan</a:t>
              </a:r>
              <a:r>
                <a:rPr lang="es-ES" sz="2400" dirty="0" smtClean="0">
                  <a:solidFill>
                    <a:srgbClr val="123E51">
                      <a:lumMod val="90000"/>
                      <a:lumOff val="10000"/>
                    </a:srgbClr>
                  </a:solidFill>
                  <a:ea typeface="MS PGothic"/>
                  <a:cs typeface="Arial" pitchFamily="34" charset="0"/>
                  <a:sym typeface="Gill Sans" charset="0"/>
                </a:rPr>
                <a:t> </a:t>
              </a:r>
              <a:r>
                <a:rPr lang="es-ES" sz="1800" dirty="0" smtClean="0">
                  <a:solidFill>
                    <a:srgbClr val="123E51">
                      <a:lumMod val="90000"/>
                      <a:lumOff val="10000"/>
                    </a:srgbClr>
                  </a:solidFill>
                  <a:sym typeface="Gill Sans" charset="0"/>
                </a:rPr>
                <a:t>al día </a:t>
              </a:r>
              <a:r>
                <a:rPr lang="es-ES" sz="3200" dirty="0" smtClean="0">
                  <a:solidFill>
                    <a:srgbClr val="123E51">
                      <a:lumMod val="50000"/>
                      <a:lumOff val="50000"/>
                    </a:srgbClr>
                  </a:solidFill>
                  <a:ea typeface="Arial Unicode MS" pitchFamily="34" charset="-128"/>
                  <a:cs typeface="Arial Unicode MS" pitchFamily="34" charset="-128"/>
                  <a:sym typeface="Gill Sans" charset="0"/>
                </a:rPr>
                <a:t>2,7millones</a:t>
              </a:r>
              <a:r>
                <a:rPr lang="es-ES" sz="1600" dirty="0" smtClean="0">
                  <a:solidFill>
                    <a:srgbClr val="123E51">
                      <a:lumMod val="90000"/>
                      <a:lumOff val="10000"/>
                    </a:srgbClr>
                  </a:solidFill>
                  <a:sym typeface="Gill Sans" charset="0"/>
                </a:rPr>
                <a:t> </a:t>
              </a:r>
              <a:r>
                <a:rPr lang="es-ES" sz="2000" dirty="0" smtClean="0">
                  <a:solidFill>
                    <a:srgbClr val="123E51">
                      <a:lumMod val="50000"/>
                      <a:lumOff val="50000"/>
                    </a:srgbClr>
                  </a:solidFill>
                  <a:sym typeface="Gill Sans" charset="0"/>
                </a:rPr>
                <a:t>Apps</a:t>
              </a:r>
              <a:endParaRPr lang="es-ES" sz="1600" dirty="0" smtClean="0">
                <a:solidFill>
                  <a:srgbClr val="123E51">
                    <a:lumMod val="50000"/>
                    <a:lumOff val="50000"/>
                  </a:srgbClr>
                </a:solidFill>
                <a:ea typeface="MS PGothic"/>
                <a:cs typeface="Arial" pitchFamily="34" charset="0"/>
                <a:sym typeface="Gill Sans" charset="0"/>
              </a:endParaRPr>
            </a:p>
            <a:p>
              <a:pPr algn="ctr" eaLnBrk="1" hangingPunct="1"/>
              <a:r>
                <a:rPr lang="es-ES" sz="1400" dirty="0" smtClean="0">
                  <a:solidFill>
                    <a:srgbClr val="123E51">
                      <a:lumMod val="90000"/>
                      <a:lumOff val="10000"/>
                    </a:srgbClr>
                  </a:solidFill>
                  <a:sym typeface="Gill Sans" charset="0"/>
                </a:rPr>
                <a:t> </a:t>
              </a:r>
              <a:r>
                <a:rPr lang="es-ES" sz="1800" dirty="0" smtClean="0">
                  <a:solidFill>
                    <a:srgbClr val="123E51">
                      <a:lumMod val="90000"/>
                      <a:lumOff val="10000"/>
                    </a:srgbClr>
                  </a:solidFill>
                  <a:sym typeface="Gill Sans" charset="0"/>
                </a:rPr>
                <a:t>30 Apps por segundo!!!</a:t>
              </a:r>
            </a:p>
          </p:txBody>
        </p:sp>
        <p:pic>
          <p:nvPicPr>
            <p:cNvPr id="2058" name="Picture 10" descr="http://sokhcn.baria-vungtau.gov.vn/dostbrvt/UserUpload/Img/connected_device-100005883-large.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7504" y="4077525"/>
              <a:ext cx="1719299" cy="1511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sp>
        <p:nvSpPr>
          <p:cNvPr id="17" name="16 Pentágono"/>
          <p:cNvSpPr/>
          <p:nvPr/>
        </p:nvSpPr>
        <p:spPr bwMode="auto">
          <a:xfrm flipV="1">
            <a:off x="2452037" y="3331838"/>
            <a:ext cx="3780000" cy="45719"/>
          </a:xfrm>
          <a:prstGeom prst="homePlate">
            <a:avLst/>
          </a:prstGeom>
          <a:gradFill flip="none" rotWithShape="1">
            <a:gsLst>
              <a:gs pos="0">
                <a:schemeClr val="bg1"/>
              </a:gs>
              <a:gs pos="50000">
                <a:srgbClr val="06607C"/>
              </a:gs>
              <a:gs pos="100000">
                <a:schemeClr val="accent1"/>
              </a:gs>
            </a:gsLst>
            <a:lin ang="0" scaled="1"/>
            <a:tileRect/>
          </a:gradFill>
          <a:ln w="9525" cap="flat" cmpd="sng" algn="ctr">
            <a:noFill/>
            <a:prstDash val="solid"/>
            <a:round/>
            <a:headEnd type="none" w="med" len="med"/>
            <a:tailEnd type="none" w="med" len="med"/>
          </a:ln>
          <a:effectLst/>
        </p:spPr>
        <p:txBody>
          <a:bodyPr wrap="none" lIns="0" tIns="0" rIns="0" bIns="0" anchor="ctr"/>
          <a:lstStyle/>
          <a:p>
            <a:pPr algn="ctr" defTabSz="914323">
              <a:defRPr/>
            </a:pPr>
            <a:endParaRPr lang="es-ES" sz="1600">
              <a:solidFill>
                <a:srgbClr val="043F52"/>
              </a:solidFill>
              <a:latin typeface="Arial" pitchFamily="34" charset="0"/>
              <a:ea typeface="ヒラギノ角ゴ ProN W3" charset="-128"/>
              <a:sym typeface="Gill Sans" charset="0"/>
            </a:endParaRPr>
          </a:p>
        </p:txBody>
      </p:sp>
      <p:sp>
        <p:nvSpPr>
          <p:cNvPr id="3" name="2 Marcador de número de diapositiva"/>
          <p:cNvSpPr>
            <a:spLocks noGrp="1"/>
          </p:cNvSpPr>
          <p:nvPr>
            <p:ph type="sldNum" sz="quarter" idx="10"/>
          </p:nvPr>
        </p:nvSpPr>
        <p:spPr/>
        <p:txBody>
          <a:bodyPr/>
          <a:lstStyle/>
          <a:p>
            <a:fld id="{67C2B89F-620E-45D0-A409-5AAFA783C3CD}" type="slidenum">
              <a:rPr lang="en-US" altLang="es-PE" smtClean="0"/>
              <a:pPr/>
              <a:t>5</a:t>
            </a:fld>
            <a:endParaRPr lang="en-US" altLang="es-PE"/>
          </a:p>
        </p:txBody>
      </p:sp>
    </p:spTree>
    <p:extLst>
      <p:ext uri="{BB962C8B-B14F-4D97-AF65-F5344CB8AC3E}">
        <p14:creationId xmlns:p14="http://schemas.microsoft.com/office/powerpoint/2010/main" val="42649757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8315"/>
    </mc:Choice>
    <mc:Fallback>
      <p:transition spd="slow" advTm="8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500"/>
                            </p:stCondLst>
                            <p:childTnLst>
                              <p:par>
                                <p:cTn id="11" presetID="14" presetClass="entr" presetSubtype="10" fill="hold"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par>
                          <p:cTn id="14" fill="hold">
                            <p:stCondLst>
                              <p:cond delay="2500"/>
                            </p:stCondLst>
                            <p:childTnLst>
                              <p:par>
                                <p:cTn id="15" presetID="2" presetClass="entr" presetSubtype="8" fill="hold" grpId="0" nodeType="afterEffect">
                                  <p:stCondLst>
                                    <p:cond delay="50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3500"/>
                            </p:stCondLst>
                            <p:childTnLst>
                              <p:par>
                                <p:cTn id="20" presetID="53" presetClass="entr" presetSubtype="16" fill="hold" nodeType="afterEffect">
                                  <p:stCondLst>
                                    <p:cond delay="5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4500"/>
                            </p:stCondLst>
                            <p:childTnLst>
                              <p:par>
                                <p:cTn id="26" presetID="53" presetClass="entr" presetSubtype="16" fill="hold" nodeType="afterEffect">
                                  <p:stCondLst>
                                    <p:cond delay="50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par>
                          <p:cTn id="31" fill="hold">
                            <p:stCondLst>
                              <p:cond delay="5500"/>
                            </p:stCondLst>
                            <p:childTnLst>
                              <p:par>
                                <p:cTn id="32" presetID="53" presetClass="entr" presetSubtype="16" fill="hold" nodeType="after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childTnLst>
                                </p:cTn>
                              </p:par>
                            </p:childTnLst>
                          </p:cTn>
                        </p:par>
                        <p:par>
                          <p:cTn id="37" fill="hold">
                            <p:stCondLst>
                              <p:cond delay="6500"/>
                            </p:stCondLst>
                            <p:childTnLst>
                              <p:par>
                                <p:cTn id="38" presetID="53" presetClass="entr" presetSubtype="16" fill="hold" nodeType="afterEffect">
                                  <p:stCondLst>
                                    <p:cond delay="50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28 Rectángulo"/>
          <p:cNvSpPr/>
          <p:nvPr/>
        </p:nvSpPr>
        <p:spPr>
          <a:xfrm>
            <a:off x="180283" y="26621"/>
            <a:ext cx="878420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a:solidFill>
                  <a:schemeClr val="bg2"/>
                </a:solidFill>
                <a:latin typeface="+mj-lt"/>
                <a:ea typeface="+mj-ea"/>
                <a:cs typeface="+mj-cs"/>
                <a:sym typeface="Gill Sans" charset="0"/>
              </a:rPr>
              <a:t>Pero esto es sólo el inicio, la siguiente oleada es la revolución de las máquinas</a:t>
            </a:r>
          </a:p>
        </p:txBody>
      </p:sp>
      <p:grpSp>
        <p:nvGrpSpPr>
          <p:cNvPr id="3" name="2 Grupo"/>
          <p:cNvGrpSpPr/>
          <p:nvPr/>
        </p:nvGrpSpPr>
        <p:grpSpPr>
          <a:xfrm>
            <a:off x="229820" y="1124744"/>
            <a:ext cx="3354998" cy="3038750"/>
            <a:chOff x="229820" y="1124744"/>
            <a:chExt cx="3354998" cy="3038750"/>
          </a:xfrm>
        </p:grpSpPr>
        <p:pic>
          <p:nvPicPr>
            <p:cNvPr id="40" name="Picture 69" descr="mapa-del-mund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1155" y="2291494"/>
              <a:ext cx="2952328" cy="18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8"/>
            <p:cNvSpPr>
              <a:spLocks/>
            </p:cNvSpPr>
            <p:nvPr/>
          </p:nvSpPr>
          <p:spPr bwMode="auto">
            <a:xfrm>
              <a:off x="229820" y="1124744"/>
              <a:ext cx="3354998" cy="954107"/>
            </a:xfrm>
            <a:prstGeom prst="rect">
              <a:avLst/>
            </a:prstGeom>
            <a:extLst/>
          </p:spPr>
          <p:txBody>
            <a:bodyPr wrap="square">
              <a:spAutoFit/>
            </a:bodyPr>
            <a:lstStyle/>
            <a:p>
              <a:pPr algn="ctr" eaLnBrk="1" hangingPunct="1"/>
              <a:r>
                <a:rPr lang="es-ES" b="1" dirty="0" smtClean="0">
                  <a:solidFill>
                    <a:srgbClr val="123E51">
                      <a:lumMod val="50000"/>
                      <a:lumOff val="50000"/>
                    </a:srgbClr>
                  </a:solidFill>
                  <a:latin typeface="Arial" pitchFamily="34" charset="0"/>
                  <a:ea typeface="MS PGothic"/>
                  <a:cs typeface="Arial" pitchFamily="34" charset="0"/>
                  <a:sym typeface="Movistar Text" pitchFamily="2" charset="0"/>
                </a:rPr>
                <a:t>200 </a:t>
              </a:r>
              <a:r>
                <a:rPr lang="es-ES" sz="2400" b="1" dirty="0" smtClean="0">
                  <a:solidFill>
                    <a:srgbClr val="123E51">
                      <a:lumMod val="50000"/>
                      <a:lumOff val="50000"/>
                    </a:srgbClr>
                  </a:solidFill>
                  <a:latin typeface="Arial" pitchFamily="34" charset="0"/>
                  <a:ea typeface="MS PGothic"/>
                  <a:cs typeface="Arial" pitchFamily="34" charset="0"/>
                  <a:sym typeface="Movistar Text" pitchFamily="2" charset="0"/>
                </a:rPr>
                <a:t>millones </a:t>
              </a:r>
              <a:r>
                <a:rPr lang="es-ES" sz="1800" b="1" dirty="0" smtClean="0">
                  <a:solidFill>
                    <a:srgbClr val="123E51">
                      <a:lumMod val="90000"/>
                      <a:lumOff val="10000"/>
                    </a:srgbClr>
                  </a:solidFill>
                  <a:latin typeface="Arial" pitchFamily="34" charset="0"/>
                  <a:ea typeface="MS PGothic"/>
                  <a:cs typeface="Arial" pitchFamily="34" charset="0"/>
                  <a:sym typeface="Movistar Text" pitchFamily="2" charset="0"/>
                </a:rPr>
                <a:t>conexiones M2M al </a:t>
              </a:r>
              <a:r>
                <a:rPr lang="es-ES" sz="2400" b="1" dirty="0" smtClean="0">
                  <a:solidFill>
                    <a:srgbClr val="123E51">
                      <a:lumMod val="50000"/>
                      <a:lumOff val="50000"/>
                    </a:srgbClr>
                  </a:solidFill>
                  <a:latin typeface="Arial" pitchFamily="34" charset="0"/>
                  <a:ea typeface="MS PGothic"/>
                  <a:cs typeface="Arial" pitchFamily="34" charset="0"/>
                  <a:sym typeface="Movistar Text" pitchFamily="2" charset="0"/>
                </a:rPr>
                <a:t>2012</a:t>
              </a:r>
              <a:r>
                <a:rPr lang="es-ES" sz="1800" b="1" dirty="0" smtClean="0">
                  <a:solidFill>
                    <a:srgbClr val="123E51">
                      <a:lumMod val="90000"/>
                      <a:lumOff val="10000"/>
                    </a:srgbClr>
                  </a:solidFill>
                  <a:latin typeface="Arial" pitchFamily="34" charset="0"/>
                  <a:ea typeface="MS PGothic"/>
                  <a:cs typeface="Arial" pitchFamily="34" charset="0"/>
                  <a:sym typeface="Movistar Text" pitchFamily="2" charset="0"/>
                </a:rPr>
                <a:t>  </a:t>
              </a:r>
              <a:endParaRPr lang="es-ES" sz="1800" b="1" dirty="0">
                <a:solidFill>
                  <a:srgbClr val="123E51">
                    <a:lumMod val="90000"/>
                    <a:lumOff val="10000"/>
                  </a:srgbClr>
                </a:solidFill>
                <a:latin typeface="Arial" pitchFamily="34" charset="0"/>
                <a:ea typeface="MS PGothic"/>
                <a:cs typeface="Arial" pitchFamily="34" charset="0"/>
                <a:sym typeface="Movistar Text" pitchFamily="2" charset="0"/>
              </a:endParaRPr>
            </a:p>
          </p:txBody>
        </p:sp>
      </p:grpSp>
      <p:grpSp>
        <p:nvGrpSpPr>
          <p:cNvPr id="4" name="3 Grupo"/>
          <p:cNvGrpSpPr/>
          <p:nvPr/>
        </p:nvGrpSpPr>
        <p:grpSpPr>
          <a:xfrm>
            <a:off x="180283" y="2174862"/>
            <a:ext cx="5767296" cy="3432381"/>
            <a:chOff x="180283" y="2174862"/>
            <a:chExt cx="5767296" cy="3432381"/>
          </a:xfrm>
        </p:grpSpPr>
        <p:sp>
          <p:nvSpPr>
            <p:cNvPr id="45" name="Rectangle 18"/>
            <p:cNvSpPr>
              <a:spLocks/>
            </p:cNvSpPr>
            <p:nvPr/>
          </p:nvSpPr>
          <p:spPr bwMode="auto">
            <a:xfrm>
              <a:off x="180283" y="4376137"/>
              <a:ext cx="3404536" cy="1231106"/>
            </a:xfrm>
            <a:prstGeom prst="rect">
              <a:avLst/>
            </a:prstGeom>
            <a:extLst/>
          </p:spPr>
          <p:txBody>
            <a:bodyPr wrap="square">
              <a:spAutoFit/>
            </a:bodyPr>
            <a:lstStyle/>
            <a:p>
              <a:pPr algn="ctr" eaLnBrk="1" hangingPunct="1"/>
              <a:r>
                <a:rPr lang="es-ES" b="1" dirty="0" smtClean="0">
                  <a:solidFill>
                    <a:srgbClr val="123E51">
                      <a:lumMod val="50000"/>
                      <a:lumOff val="50000"/>
                    </a:srgbClr>
                  </a:solidFill>
                  <a:latin typeface="Arial" pitchFamily="34" charset="0"/>
                  <a:ea typeface="MS PGothic"/>
                  <a:cs typeface="Arial" pitchFamily="34" charset="0"/>
                  <a:sym typeface="Movistar Text" pitchFamily="2" charset="0"/>
                </a:rPr>
                <a:t>50.000 </a:t>
              </a:r>
              <a:r>
                <a:rPr lang="es-ES" sz="2400" b="1" dirty="0" smtClean="0">
                  <a:solidFill>
                    <a:srgbClr val="123E51">
                      <a:lumMod val="50000"/>
                      <a:lumOff val="50000"/>
                    </a:srgbClr>
                  </a:solidFill>
                  <a:latin typeface="Arial" pitchFamily="34" charset="0"/>
                  <a:ea typeface="MS PGothic"/>
                  <a:cs typeface="Arial" pitchFamily="34" charset="0"/>
                  <a:sym typeface="Movistar Text" pitchFamily="2" charset="0"/>
                </a:rPr>
                <a:t>millones </a:t>
              </a:r>
            </a:p>
            <a:p>
              <a:pPr algn="ctr" eaLnBrk="1" hangingPunct="1"/>
              <a:r>
                <a:rPr lang="es-ES" sz="1800" b="1" dirty="0" smtClean="0">
                  <a:solidFill>
                    <a:srgbClr val="123E51">
                      <a:lumMod val="90000"/>
                      <a:lumOff val="10000"/>
                    </a:srgbClr>
                  </a:solidFill>
                  <a:latin typeface="Arial" pitchFamily="34" charset="0"/>
                  <a:ea typeface="MS PGothic"/>
                  <a:cs typeface="Arial" pitchFamily="34" charset="0"/>
                  <a:sym typeface="Movistar Text" pitchFamily="2" charset="0"/>
                </a:rPr>
                <a:t>de dispositivos conectados en </a:t>
              </a:r>
              <a:r>
                <a:rPr lang="es-ES" sz="2400" b="1" dirty="0" smtClean="0">
                  <a:solidFill>
                    <a:srgbClr val="123E51">
                      <a:lumMod val="50000"/>
                      <a:lumOff val="50000"/>
                    </a:srgbClr>
                  </a:solidFill>
                  <a:latin typeface="Arial" pitchFamily="34" charset="0"/>
                  <a:ea typeface="MS PGothic"/>
                  <a:cs typeface="Arial" pitchFamily="34" charset="0"/>
                  <a:sym typeface="Movistar Text" pitchFamily="2" charset="0"/>
                </a:rPr>
                <a:t>2020</a:t>
              </a:r>
              <a:endParaRPr lang="es-ES" sz="2400" b="1" dirty="0">
                <a:solidFill>
                  <a:srgbClr val="123E51">
                    <a:lumMod val="50000"/>
                    <a:lumOff val="50000"/>
                  </a:srgbClr>
                </a:solidFill>
                <a:latin typeface="Arial" pitchFamily="34" charset="0"/>
                <a:ea typeface="MS PGothic"/>
                <a:cs typeface="Arial" pitchFamily="34" charset="0"/>
                <a:sym typeface="Movistar Text" pitchFamily="2" charset="0"/>
              </a:endParaRPr>
            </a:p>
          </p:txBody>
        </p:sp>
        <p:pic>
          <p:nvPicPr>
            <p:cNvPr id="3076" name="Picture 4" descr="http://www.robotshop.com/blog/images/internet-of-thing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2174862"/>
              <a:ext cx="2167667" cy="1824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grpSp>
        <p:nvGrpSpPr>
          <p:cNvPr id="5" name="4 Grupo"/>
          <p:cNvGrpSpPr/>
          <p:nvPr/>
        </p:nvGrpSpPr>
        <p:grpSpPr>
          <a:xfrm>
            <a:off x="5976664" y="1189057"/>
            <a:ext cx="3167336" cy="3533282"/>
            <a:chOff x="5976664" y="1189057"/>
            <a:chExt cx="3167336" cy="3533282"/>
          </a:xfrm>
        </p:grpSpPr>
        <p:pic>
          <p:nvPicPr>
            <p:cNvPr id="3074" name="Picture 2" descr="http://www.eweek.com/imagesvr_ce/7936/346x214bigdata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00" y="1189057"/>
              <a:ext cx="1980000" cy="1488165"/>
            </a:xfrm>
            <a:prstGeom prst="snip2DiagRect">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28" name="Text Box 10"/>
            <p:cNvSpPr txBox="1">
              <a:spLocks noChangeArrowheads="1"/>
            </p:cNvSpPr>
            <p:nvPr/>
          </p:nvSpPr>
          <p:spPr bwMode="gray">
            <a:xfrm>
              <a:off x="5976664" y="3275789"/>
              <a:ext cx="3167336" cy="1446550"/>
            </a:xfrm>
            <a:prstGeom prst="rect">
              <a:avLst/>
            </a:prstGeom>
            <a:extLst/>
          </p:spPr>
          <p:txBody>
            <a:bodyPr wrap="square">
              <a:spAutoFit/>
            </a:bodyPr>
            <a:lstStyle>
              <a:defPPr>
                <a:defRPr lang="en-US"/>
              </a:defPPr>
              <a:lvl1pPr>
                <a:defRPr sz="1800" b="1">
                  <a:solidFill>
                    <a:schemeClr val="tx1">
                      <a:lumMod val="90000"/>
                      <a:lumOff val="10000"/>
                    </a:schemeClr>
                  </a:solidFill>
                  <a:ea typeface="MS PGothic"/>
                  <a:cs typeface="Arial" pitchFamily="34" charset="0"/>
                </a:defRPr>
              </a:lvl1pPr>
            </a:lstStyle>
            <a:p>
              <a:pPr algn="ctr" eaLnBrk="1" hangingPunct="1"/>
              <a:r>
                <a:rPr lang="es-ES" dirty="0" smtClean="0">
                  <a:solidFill>
                    <a:srgbClr val="123E51">
                      <a:lumMod val="90000"/>
                      <a:lumOff val="10000"/>
                    </a:srgbClr>
                  </a:solidFill>
                  <a:latin typeface="Arial" pitchFamily="34" charset="0"/>
                  <a:sym typeface="Gill Sans" charset="0"/>
                </a:rPr>
                <a:t>Cada día se generan </a:t>
              </a:r>
            </a:p>
            <a:p>
              <a:pPr algn="ctr" eaLnBrk="1" hangingPunct="1"/>
              <a:r>
                <a:rPr lang="es-ES" sz="3200" dirty="0" smtClean="0">
                  <a:solidFill>
                    <a:srgbClr val="123E51">
                      <a:lumMod val="50000"/>
                      <a:lumOff val="50000"/>
                    </a:srgbClr>
                  </a:solidFill>
                  <a:latin typeface="Arial" pitchFamily="34" charset="0"/>
                  <a:sym typeface="Gill Sans" charset="0"/>
                </a:rPr>
                <a:t>2,5</a:t>
              </a:r>
              <a:r>
                <a:rPr lang="es-ES" sz="2400" dirty="0" smtClean="0">
                  <a:solidFill>
                    <a:srgbClr val="123E51">
                      <a:lumMod val="50000"/>
                      <a:lumOff val="50000"/>
                    </a:srgbClr>
                  </a:solidFill>
                  <a:latin typeface="Arial" pitchFamily="34" charset="0"/>
                  <a:sym typeface="Gill Sans" charset="0"/>
                </a:rPr>
                <a:t> quintillones</a:t>
              </a:r>
              <a:r>
                <a:rPr lang="es-ES" dirty="0" smtClean="0">
                  <a:solidFill>
                    <a:srgbClr val="123E51">
                      <a:lumMod val="90000"/>
                      <a:lumOff val="10000"/>
                    </a:srgbClr>
                  </a:solidFill>
                  <a:latin typeface="Arial" pitchFamily="34" charset="0"/>
                  <a:sym typeface="Gill Sans" charset="0"/>
                </a:rPr>
                <a:t> de bytes en el mundo</a:t>
              </a:r>
            </a:p>
            <a:p>
              <a:pPr algn="ctr" eaLnBrk="1" hangingPunct="1"/>
              <a:r>
                <a:rPr lang="es-ES" sz="2000" dirty="0" smtClean="0">
                  <a:solidFill>
                    <a:srgbClr val="123E51">
                      <a:lumMod val="90000"/>
                      <a:lumOff val="10000"/>
                    </a:srgbClr>
                  </a:solidFill>
                  <a:latin typeface="Arial" pitchFamily="34" charset="0"/>
                  <a:sym typeface="Gill Sans" charset="0"/>
                </a:rPr>
                <a:t>(1 quintillón = 10</a:t>
              </a:r>
              <a:r>
                <a:rPr lang="es-ES" sz="2000" baseline="30000" dirty="0" smtClean="0">
                  <a:solidFill>
                    <a:srgbClr val="123E51">
                      <a:lumMod val="90000"/>
                      <a:lumOff val="10000"/>
                    </a:srgbClr>
                  </a:solidFill>
                  <a:latin typeface="Arial" pitchFamily="34" charset="0"/>
                  <a:sym typeface="Gill Sans" charset="0"/>
                </a:rPr>
                <a:t>30</a:t>
              </a:r>
              <a:r>
                <a:rPr lang="es-ES" sz="2000" dirty="0" smtClean="0">
                  <a:solidFill>
                    <a:srgbClr val="123E51">
                      <a:lumMod val="90000"/>
                      <a:lumOff val="10000"/>
                    </a:srgbClr>
                  </a:solidFill>
                  <a:latin typeface="Arial" pitchFamily="34" charset="0"/>
                  <a:sym typeface="Gill Sans" charset="0"/>
                </a:rPr>
                <a:t>)</a:t>
              </a:r>
              <a:endParaRPr lang="es-ES" sz="2000" dirty="0">
                <a:solidFill>
                  <a:srgbClr val="123E51">
                    <a:lumMod val="90000"/>
                    <a:lumOff val="10000"/>
                  </a:srgbClr>
                </a:solidFill>
                <a:latin typeface="Arial" pitchFamily="34" charset="0"/>
                <a:sym typeface="Gill Sans" charset="0"/>
              </a:endParaRPr>
            </a:p>
          </p:txBody>
        </p:sp>
      </p:grpSp>
      <p:sp>
        <p:nvSpPr>
          <p:cNvPr id="9" name="Text Box 10"/>
          <p:cNvSpPr txBox="1">
            <a:spLocks noChangeArrowheads="1"/>
          </p:cNvSpPr>
          <p:nvPr/>
        </p:nvSpPr>
        <p:spPr bwMode="gray">
          <a:xfrm>
            <a:off x="4355976" y="4991690"/>
            <a:ext cx="4032448" cy="1138773"/>
          </a:xfrm>
          <a:prstGeom prst="rect">
            <a:avLst/>
          </a:prstGeom>
          <a:extLst/>
        </p:spPr>
        <p:txBody>
          <a:bodyPr wrap="square">
            <a:spAutoFit/>
          </a:bodyPr>
          <a:lstStyle>
            <a:defPPr>
              <a:defRPr lang="en-US"/>
            </a:defPPr>
            <a:lvl1pPr>
              <a:defRPr sz="1800" b="1">
                <a:solidFill>
                  <a:schemeClr val="tx1">
                    <a:lumMod val="90000"/>
                    <a:lumOff val="10000"/>
                  </a:schemeClr>
                </a:solidFill>
                <a:ea typeface="MS PGothic"/>
                <a:cs typeface="Arial" pitchFamily="34" charset="0"/>
              </a:defRPr>
            </a:lvl1pPr>
          </a:lstStyle>
          <a:p>
            <a:pPr algn="ctr" eaLnBrk="1" hangingPunct="1"/>
            <a:r>
              <a:rPr lang="es-ES" dirty="0" smtClean="0">
                <a:solidFill>
                  <a:srgbClr val="123E51">
                    <a:lumMod val="90000"/>
                    <a:lumOff val="10000"/>
                  </a:srgbClr>
                </a:solidFill>
                <a:latin typeface="Arial" pitchFamily="34" charset="0"/>
                <a:sym typeface="Gill Sans" charset="0"/>
              </a:rPr>
              <a:t>…y la mayoría de estas conexiones se desarrollarán en </a:t>
            </a:r>
          </a:p>
          <a:p>
            <a:pPr algn="ctr" eaLnBrk="1" hangingPunct="1"/>
            <a:r>
              <a:rPr lang="es-ES" sz="3200" dirty="0" smtClean="0">
                <a:solidFill>
                  <a:srgbClr val="123E51">
                    <a:lumMod val="50000"/>
                    <a:lumOff val="50000"/>
                  </a:srgbClr>
                </a:solidFill>
                <a:latin typeface="Arial" pitchFamily="34" charset="0"/>
                <a:sym typeface="Gill Sans" charset="0"/>
              </a:rPr>
              <a:t>CIUDADES</a:t>
            </a:r>
            <a:endParaRPr lang="es-ES" sz="2000" dirty="0">
              <a:solidFill>
                <a:srgbClr val="123E51">
                  <a:lumMod val="90000"/>
                  <a:lumOff val="10000"/>
                </a:srgbClr>
              </a:solidFill>
              <a:latin typeface="Arial" pitchFamily="34" charset="0"/>
              <a:sym typeface="Gill Sans" charset="0"/>
            </a:endParaRPr>
          </a:p>
        </p:txBody>
      </p:sp>
      <p:sp>
        <p:nvSpPr>
          <p:cNvPr id="2" name="1 Marcador de número de diapositiva"/>
          <p:cNvSpPr>
            <a:spLocks noGrp="1"/>
          </p:cNvSpPr>
          <p:nvPr>
            <p:ph type="sldNum" sz="quarter" idx="10"/>
          </p:nvPr>
        </p:nvSpPr>
        <p:spPr/>
        <p:txBody>
          <a:bodyPr/>
          <a:lstStyle/>
          <a:p>
            <a:fld id="{67C2B89F-620E-45D0-A409-5AAFA783C3CD}" type="slidenum">
              <a:rPr lang="en-US" altLang="es-PE" smtClean="0"/>
              <a:pPr/>
              <a:t>6</a:t>
            </a:fld>
            <a:endParaRPr lang="en-US" altLang="es-PE"/>
          </a:p>
        </p:txBody>
      </p:sp>
    </p:spTree>
    <p:extLst>
      <p:ext uri="{BB962C8B-B14F-4D97-AF65-F5344CB8AC3E}">
        <p14:creationId xmlns:p14="http://schemas.microsoft.com/office/powerpoint/2010/main" val="27140487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1307"/>
    </mc:Choice>
    <mc:Fallback>
      <p:transition spd="slow" advTm="11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nodeType="after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childTnLst>
                          </p:cTn>
                        </p:par>
                        <p:par>
                          <p:cTn id="15" fill="hold">
                            <p:stCondLst>
                              <p:cond delay="2500"/>
                            </p:stCondLst>
                            <p:childTnLst>
                              <p:par>
                                <p:cTn id="16" presetID="53" presetClass="entr" presetSubtype="16" fill="hold"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Effect transition="in" filter="fade">
                                      <p:cBhvr>
                                        <p:cTn id="20" dur="1000"/>
                                        <p:tgtEl>
                                          <p:spTgt spid="5"/>
                                        </p:tgtEl>
                                      </p:cBhvr>
                                    </p:animEffect>
                                  </p:childTnLst>
                                </p:cTn>
                              </p:par>
                            </p:childTnLst>
                          </p:cTn>
                        </p:par>
                        <p:par>
                          <p:cTn id="21" fill="hold">
                            <p:stCondLst>
                              <p:cond delay="4000"/>
                            </p:stCondLst>
                            <p:childTnLst>
                              <p:par>
                                <p:cTn id="22" presetID="53" presetClass="entr" presetSubtype="16" fill="hold" grpId="0" nodeType="after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AutoShape 2"/>
          <p:cNvSpPr>
            <a:spLocks noChangeArrowheads="1"/>
          </p:cNvSpPr>
          <p:nvPr/>
        </p:nvSpPr>
        <p:spPr bwMode="auto">
          <a:xfrm>
            <a:off x="257151" y="72008"/>
            <a:ext cx="8607425" cy="98072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smtClean="0">
                <a:solidFill>
                  <a:schemeClr val="bg2"/>
                </a:solidFill>
                <a:latin typeface="+mj-lt"/>
                <a:ea typeface="+mj-ea"/>
                <a:cs typeface="+mj-cs"/>
                <a:sym typeface="Gill Sans" charset="0"/>
              </a:rPr>
              <a:t>Es necesario integrar las tecnologías en la reflexión estratégica de la ciudad</a:t>
            </a:r>
            <a:endParaRPr lang="es-ES" sz="2800" b="1" dirty="0">
              <a:solidFill>
                <a:schemeClr val="bg2"/>
              </a:solidFill>
              <a:latin typeface="+mj-lt"/>
              <a:ea typeface="+mj-ea"/>
              <a:cs typeface="+mj-cs"/>
              <a:sym typeface="Gill Sans" charset="0"/>
            </a:endParaRPr>
          </a:p>
        </p:txBody>
      </p:sp>
      <p:sp>
        <p:nvSpPr>
          <p:cNvPr id="30" name="29 Pentágono"/>
          <p:cNvSpPr/>
          <p:nvPr/>
        </p:nvSpPr>
        <p:spPr bwMode="auto">
          <a:xfrm rot="16200000" flipV="1">
            <a:off x="2794859" y="4774492"/>
            <a:ext cx="3600000" cy="45719"/>
          </a:xfrm>
          <a:prstGeom prst="homePlate">
            <a:avLst/>
          </a:prstGeom>
          <a:gradFill flip="none" rotWithShape="1">
            <a:gsLst>
              <a:gs pos="0">
                <a:schemeClr val="bg1"/>
              </a:gs>
              <a:gs pos="50000">
                <a:srgbClr val="06607C"/>
              </a:gs>
              <a:gs pos="100000">
                <a:schemeClr val="accent1"/>
              </a:gs>
            </a:gsLst>
            <a:lin ang="0" scaled="1"/>
            <a:tileRect/>
          </a:gradFill>
          <a:ln w="9525" cap="flat" cmpd="sng" algn="ctr">
            <a:noFill/>
            <a:prstDash val="solid"/>
            <a:round/>
            <a:headEnd type="none" w="med" len="med"/>
            <a:tailEnd type="none" w="med" len="med"/>
          </a:ln>
          <a:effectLst/>
        </p:spPr>
        <p:txBody>
          <a:bodyPr wrap="none" lIns="0" tIns="0" rIns="0" bIns="0" anchor="ctr"/>
          <a:lstStyle/>
          <a:p>
            <a:pPr algn="ctr" defTabSz="914323">
              <a:defRPr/>
            </a:pPr>
            <a:endParaRPr lang="es-ES" sz="1600">
              <a:solidFill>
                <a:srgbClr val="043F52"/>
              </a:solidFill>
              <a:latin typeface="Telefonica Headline Light" pitchFamily="50" charset="0"/>
              <a:ea typeface="ヒラギノ角ゴ ProN W3" charset="-128"/>
              <a:sym typeface="Gill Sans" charset="0"/>
            </a:endParaRPr>
          </a:p>
        </p:txBody>
      </p:sp>
      <p:grpSp>
        <p:nvGrpSpPr>
          <p:cNvPr id="2" name="1 Grupo"/>
          <p:cNvGrpSpPr/>
          <p:nvPr/>
        </p:nvGrpSpPr>
        <p:grpSpPr>
          <a:xfrm>
            <a:off x="141040" y="2915652"/>
            <a:ext cx="4303712" cy="3186936"/>
            <a:chOff x="141040" y="2915652"/>
            <a:chExt cx="4303712" cy="3186936"/>
          </a:xfrm>
        </p:grpSpPr>
        <p:sp>
          <p:nvSpPr>
            <p:cNvPr id="33" name="Rectangle 4"/>
            <p:cNvSpPr>
              <a:spLocks/>
            </p:cNvSpPr>
            <p:nvPr/>
          </p:nvSpPr>
          <p:spPr bwMode="auto">
            <a:xfrm>
              <a:off x="323528" y="2915652"/>
              <a:ext cx="3932095" cy="369332"/>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Aspectos tecnológicos</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sp>
          <p:nvSpPr>
            <p:cNvPr id="35" name="34 Rectángulo"/>
            <p:cNvSpPr/>
            <p:nvPr/>
          </p:nvSpPr>
          <p:spPr>
            <a:xfrm>
              <a:off x="486590" y="3491716"/>
              <a:ext cx="3605971" cy="369332"/>
            </a:xfrm>
            <a:prstGeom prst="rect">
              <a:avLst/>
            </a:prstGeom>
          </p:spPr>
          <p:txBody>
            <a:bodyPr wrap="square">
              <a:spAutoFit/>
            </a:bodyPr>
            <a:lstStyle/>
            <a:p>
              <a:pPr algn="ctr" eaLnBrk="1" hangingPunct="1"/>
              <a:r>
                <a:rPr lang="es-ES" sz="1800" b="1" dirty="0" err="1">
                  <a:solidFill>
                    <a:srgbClr val="123E51">
                      <a:lumMod val="50000"/>
                      <a:lumOff val="50000"/>
                    </a:srgbClr>
                  </a:solidFill>
                  <a:latin typeface="Telefonica Headline Light" pitchFamily="50" charset="0"/>
                  <a:ea typeface="MS PGothic"/>
                  <a:cs typeface="Arial" pitchFamily="34" charset="0"/>
                  <a:sym typeface="Gill Sans" charset="0"/>
                </a:rPr>
                <a:t>APIs</a:t>
              </a:r>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 y Estándares Abiertos </a:t>
              </a:r>
            </a:p>
          </p:txBody>
        </p:sp>
        <p:sp>
          <p:nvSpPr>
            <p:cNvPr id="36" name="35 Rectángulo"/>
            <p:cNvSpPr/>
            <p:nvPr/>
          </p:nvSpPr>
          <p:spPr>
            <a:xfrm>
              <a:off x="486590" y="3947282"/>
              <a:ext cx="3605971" cy="369332"/>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Arquitectura de Referencia</a:t>
              </a:r>
            </a:p>
          </p:txBody>
        </p:sp>
        <p:sp>
          <p:nvSpPr>
            <p:cNvPr id="37" name="36 Rectángulo"/>
            <p:cNvSpPr/>
            <p:nvPr/>
          </p:nvSpPr>
          <p:spPr>
            <a:xfrm>
              <a:off x="141040" y="4402848"/>
              <a:ext cx="4303712" cy="369332"/>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Escalabilidad, Modularidad, Flexibilidad</a:t>
              </a:r>
            </a:p>
          </p:txBody>
        </p:sp>
        <p:sp>
          <p:nvSpPr>
            <p:cNvPr id="39" name="38 Rectángulo"/>
            <p:cNvSpPr/>
            <p:nvPr/>
          </p:nvSpPr>
          <p:spPr>
            <a:xfrm>
              <a:off x="486590" y="4941168"/>
              <a:ext cx="3605971" cy="646331"/>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Conocimiento </a:t>
              </a:r>
              <a:r>
                <a:rPr lang="es-ES" sz="1800" b="1" dirty="0" smtClean="0">
                  <a:solidFill>
                    <a:srgbClr val="123E51">
                      <a:lumMod val="50000"/>
                      <a:lumOff val="50000"/>
                    </a:srgbClr>
                  </a:solidFill>
                  <a:latin typeface="Telefonica Headline Light" pitchFamily="50" charset="0"/>
                  <a:ea typeface="MS PGothic"/>
                  <a:cs typeface="Arial" pitchFamily="34" charset="0"/>
                  <a:sym typeface="Gill Sans" charset="0"/>
                </a:rPr>
                <a:t>Técnico y Experiencia</a:t>
              </a:r>
              <a:endParaRPr lang="es-ES" sz="1800" b="1" dirty="0">
                <a:solidFill>
                  <a:srgbClr val="123E51">
                    <a:lumMod val="50000"/>
                    <a:lumOff val="50000"/>
                  </a:srgbClr>
                </a:solidFill>
                <a:latin typeface="Telefonica Headline Light" pitchFamily="50" charset="0"/>
                <a:ea typeface="MS PGothic"/>
                <a:cs typeface="Arial" pitchFamily="34" charset="0"/>
                <a:sym typeface="Gill Sans" charset="0"/>
              </a:endParaRPr>
            </a:p>
          </p:txBody>
        </p:sp>
        <p:sp>
          <p:nvSpPr>
            <p:cNvPr id="40" name="39 Rectángulo"/>
            <p:cNvSpPr/>
            <p:nvPr/>
          </p:nvSpPr>
          <p:spPr>
            <a:xfrm>
              <a:off x="486590" y="5733256"/>
              <a:ext cx="3605971" cy="369332"/>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Excelencia en Investigación</a:t>
              </a:r>
            </a:p>
          </p:txBody>
        </p:sp>
      </p:grpSp>
      <p:pic>
        <p:nvPicPr>
          <p:cNvPr id="8196" name="Picture 4" descr="http://3.bp.blogspot.com/_WI3yLzxFOmU/TPUiobgz3II/AAAAAAAAABo/T0wJb-kcblw/s1600/valores.JPG"/>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11573" b="9740"/>
          <a:stretch/>
        </p:blipFill>
        <p:spPr bwMode="auto">
          <a:xfrm>
            <a:off x="7024573" y="1182659"/>
            <a:ext cx="1803612" cy="1475118"/>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www.noticias365.com.ve/wp-content/uploads/2010/03/tecnologi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0889" y="1304380"/>
            <a:ext cx="1772196" cy="1231676"/>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ttp://www.domonetio.com/sites/default/files/users/isimo/smart-city-1.jpg"/>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1245" y="1272118"/>
            <a:ext cx="3267011" cy="177067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4749551" y="2915652"/>
            <a:ext cx="4303712" cy="3321660"/>
            <a:chOff x="4749551" y="2915652"/>
            <a:chExt cx="4303712" cy="3321660"/>
          </a:xfrm>
        </p:grpSpPr>
        <p:sp>
          <p:nvSpPr>
            <p:cNvPr id="34" name="Rectangle 4"/>
            <p:cNvSpPr>
              <a:spLocks/>
            </p:cNvSpPr>
            <p:nvPr/>
          </p:nvSpPr>
          <p:spPr bwMode="auto">
            <a:xfrm>
              <a:off x="4932040" y="2915652"/>
              <a:ext cx="3932095" cy="369332"/>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Aspectos no tecnológicos</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sp>
          <p:nvSpPr>
            <p:cNvPr id="41" name="40 Rectángulo"/>
            <p:cNvSpPr/>
            <p:nvPr/>
          </p:nvSpPr>
          <p:spPr>
            <a:xfrm>
              <a:off x="5095101" y="3491716"/>
              <a:ext cx="3605971" cy="369332"/>
            </a:xfrm>
            <a:prstGeom prst="rect">
              <a:avLst/>
            </a:prstGeom>
          </p:spPr>
          <p:txBody>
            <a:bodyPr wrap="square">
              <a:spAutoFit/>
            </a:bodyPr>
            <a:lstStyle/>
            <a:p>
              <a:pPr algn="ctr" eaLnBrk="1" hangingPunct="1"/>
              <a:r>
                <a:rPr lang="es-ES" sz="1800" b="1" dirty="0" smtClean="0">
                  <a:solidFill>
                    <a:srgbClr val="123E51">
                      <a:lumMod val="50000"/>
                      <a:lumOff val="50000"/>
                    </a:srgbClr>
                  </a:solidFill>
                  <a:latin typeface="Telefonica Headline Light" pitchFamily="50" charset="0"/>
                  <a:ea typeface="MS PGothic"/>
                  <a:cs typeface="Arial" pitchFamily="34" charset="0"/>
                  <a:sym typeface="Gill Sans" charset="0"/>
                </a:rPr>
                <a:t>Modelo Abierto </a:t>
              </a:r>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a Terceros</a:t>
              </a:r>
            </a:p>
          </p:txBody>
        </p:sp>
        <p:sp>
          <p:nvSpPr>
            <p:cNvPr id="42" name="41 Rectángulo"/>
            <p:cNvSpPr/>
            <p:nvPr/>
          </p:nvSpPr>
          <p:spPr>
            <a:xfrm>
              <a:off x="4749551" y="3954977"/>
              <a:ext cx="4303712" cy="615553"/>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Enfoque Holístico </a:t>
              </a:r>
              <a:r>
                <a:rPr lang="es-ES" sz="1600" b="1" dirty="0">
                  <a:solidFill>
                    <a:srgbClr val="123E51">
                      <a:lumMod val="50000"/>
                      <a:lumOff val="50000"/>
                    </a:srgbClr>
                  </a:solidFill>
                  <a:latin typeface="Telefonica Headline Light" pitchFamily="50" charset="0"/>
                  <a:ea typeface="MS PGothic"/>
                  <a:cs typeface="Arial" pitchFamily="34" charset="0"/>
                  <a:sym typeface="Gill Sans" charset="0"/>
                </a:rPr>
                <a:t>(</a:t>
              </a:r>
              <a:r>
                <a:rPr lang="es-ES" sz="1600" b="1" dirty="0" smtClean="0">
                  <a:solidFill>
                    <a:srgbClr val="123E51">
                      <a:lumMod val="50000"/>
                      <a:lumOff val="50000"/>
                    </a:srgbClr>
                  </a:solidFill>
                  <a:latin typeface="Telefonica Headline Light" pitchFamily="50" charset="0"/>
                  <a:ea typeface="MS PGothic"/>
                  <a:cs typeface="Arial" pitchFamily="34" charset="0"/>
                  <a:sym typeface="Gill Sans" charset="0"/>
                </a:rPr>
                <a:t>tecnológico, operativo, financiero </a:t>
              </a:r>
              <a:r>
                <a:rPr lang="es-ES" sz="1600" b="1" dirty="0">
                  <a:solidFill>
                    <a:srgbClr val="123E51">
                      <a:lumMod val="50000"/>
                      <a:lumOff val="50000"/>
                    </a:srgbClr>
                  </a:solidFill>
                  <a:latin typeface="Telefonica Headline Light" pitchFamily="50" charset="0"/>
                  <a:ea typeface="MS PGothic"/>
                  <a:cs typeface="Arial" pitchFamily="34" charset="0"/>
                  <a:sym typeface="Gill Sans" charset="0"/>
                </a:rPr>
                <a:t>y </a:t>
              </a:r>
              <a:r>
                <a:rPr lang="es-ES" sz="1600" b="1" dirty="0" smtClean="0">
                  <a:solidFill>
                    <a:srgbClr val="123E51">
                      <a:lumMod val="50000"/>
                      <a:lumOff val="50000"/>
                    </a:srgbClr>
                  </a:solidFill>
                  <a:latin typeface="Telefonica Headline Light" pitchFamily="50" charset="0"/>
                  <a:ea typeface="MS PGothic"/>
                  <a:cs typeface="Arial" pitchFamily="34" charset="0"/>
                  <a:sym typeface="Gill Sans" charset="0"/>
                </a:rPr>
                <a:t>legal/regulatorio)</a:t>
              </a:r>
              <a:endParaRPr lang="es-ES" sz="1600" b="1" dirty="0">
                <a:solidFill>
                  <a:srgbClr val="123E51">
                    <a:lumMod val="50000"/>
                    <a:lumOff val="50000"/>
                  </a:srgbClr>
                </a:solidFill>
                <a:latin typeface="Telefonica Headline Light" pitchFamily="50" charset="0"/>
                <a:ea typeface="MS PGothic"/>
                <a:cs typeface="Arial" pitchFamily="34" charset="0"/>
                <a:sym typeface="Gill Sans" charset="0"/>
              </a:endParaRPr>
            </a:p>
          </p:txBody>
        </p:sp>
        <p:sp>
          <p:nvSpPr>
            <p:cNvPr id="43" name="42 Rectángulo"/>
            <p:cNvSpPr/>
            <p:nvPr/>
          </p:nvSpPr>
          <p:spPr>
            <a:xfrm>
              <a:off x="4749551" y="4664459"/>
              <a:ext cx="4303712" cy="369332"/>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Valor para el Ciudadano</a:t>
              </a:r>
            </a:p>
          </p:txBody>
        </p:sp>
        <p:sp>
          <p:nvSpPr>
            <p:cNvPr id="44" name="43 Rectángulo"/>
            <p:cNvSpPr/>
            <p:nvPr/>
          </p:nvSpPr>
          <p:spPr>
            <a:xfrm>
              <a:off x="5095101" y="5127720"/>
              <a:ext cx="3605971" cy="646331"/>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Foco en Economía Local</a:t>
              </a:r>
              <a:b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br>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con Ambición Global</a:t>
              </a:r>
            </a:p>
          </p:txBody>
        </p:sp>
        <p:sp>
          <p:nvSpPr>
            <p:cNvPr id="45" name="44 Rectángulo"/>
            <p:cNvSpPr/>
            <p:nvPr/>
          </p:nvSpPr>
          <p:spPr>
            <a:xfrm>
              <a:off x="5095101" y="5867980"/>
              <a:ext cx="3605971" cy="369332"/>
            </a:xfrm>
            <a:prstGeom prst="rect">
              <a:avLst/>
            </a:prstGeom>
          </p:spPr>
          <p:txBody>
            <a:bodyPr wrap="square">
              <a:spAutoFit/>
            </a:bodyPr>
            <a:lstStyle/>
            <a:p>
              <a:pPr algn="ctr" eaLnBrk="1" hangingPunct="1"/>
              <a:r>
                <a:rPr lang="es-ES" sz="1800" b="1" dirty="0">
                  <a:solidFill>
                    <a:srgbClr val="123E51">
                      <a:lumMod val="50000"/>
                      <a:lumOff val="50000"/>
                    </a:srgbClr>
                  </a:solidFill>
                  <a:latin typeface="Telefonica Headline Light" pitchFamily="50" charset="0"/>
                  <a:ea typeface="MS PGothic"/>
                  <a:cs typeface="Arial" pitchFamily="34" charset="0"/>
                  <a:sym typeface="Gill Sans" charset="0"/>
                </a:rPr>
                <a:t>Valor-Compromiso-Garantías</a:t>
              </a:r>
            </a:p>
          </p:txBody>
        </p:sp>
      </p:grpSp>
      <p:sp>
        <p:nvSpPr>
          <p:cNvPr id="4" name="3 Marcador de número de diapositiva"/>
          <p:cNvSpPr>
            <a:spLocks noGrp="1"/>
          </p:cNvSpPr>
          <p:nvPr>
            <p:ph type="sldNum" sz="quarter" idx="10"/>
          </p:nvPr>
        </p:nvSpPr>
        <p:spPr/>
        <p:txBody>
          <a:bodyPr/>
          <a:lstStyle/>
          <a:p>
            <a:fld id="{5A93154B-D19B-4D4D-B84E-F0704A429448}" type="slidenum">
              <a:rPr lang="en-US" altLang="es-PE" smtClean="0"/>
              <a:pPr/>
              <a:t>7</a:t>
            </a:fld>
            <a:endParaRPr lang="en-US" altLang="es-PE"/>
          </a:p>
        </p:txBody>
      </p:sp>
    </p:spTree>
    <p:extLst>
      <p:ext uri="{BB962C8B-B14F-4D97-AF65-F5344CB8AC3E}">
        <p14:creationId xmlns:p14="http://schemas.microsoft.com/office/powerpoint/2010/main" val="18934350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0376"/>
    </mc:Choice>
    <mc:Fallback>
      <p:transition spd="slow" advTm="20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0"/>
                            </p:stCondLst>
                            <p:childTnLst>
                              <p:par>
                                <p:cTn id="10" presetID="2" presetClass="entr" presetSubtype="2" fill="hold" nodeType="after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1+#ppt_w/2"/>
                                          </p:val>
                                        </p:tav>
                                        <p:tav tm="100000">
                                          <p:val>
                                            <p:strVal val="#ppt_x"/>
                                          </p:val>
                                        </p:tav>
                                      </p:tavLst>
                                    </p:anim>
                                    <p:anim calcmode="lin" valueType="num">
                                      <p:cBhvr additive="base">
                                        <p:cTn id="13"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 name="2 Grupo"/>
          <p:cNvGrpSpPr/>
          <p:nvPr/>
        </p:nvGrpSpPr>
        <p:grpSpPr>
          <a:xfrm>
            <a:off x="107504" y="908960"/>
            <a:ext cx="4148119" cy="2520040"/>
            <a:chOff x="107504" y="908960"/>
            <a:chExt cx="4148119" cy="2520040"/>
          </a:xfrm>
        </p:grpSpPr>
        <p:grpSp>
          <p:nvGrpSpPr>
            <p:cNvPr id="2" name="1 Grupo"/>
            <p:cNvGrpSpPr/>
            <p:nvPr/>
          </p:nvGrpSpPr>
          <p:grpSpPr>
            <a:xfrm>
              <a:off x="449006" y="908960"/>
              <a:ext cx="3600000" cy="2160000"/>
              <a:chOff x="201366" y="1215476"/>
              <a:chExt cx="8748633" cy="5209393"/>
            </a:xfrm>
          </p:grpSpPr>
          <p:grpSp>
            <p:nvGrpSpPr>
              <p:cNvPr id="20" name="Group 53"/>
              <p:cNvGrpSpPr>
                <a:grpSpLocks/>
              </p:cNvGrpSpPr>
              <p:nvPr/>
            </p:nvGrpSpPr>
            <p:grpSpPr bwMode="auto">
              <a:xfrm>
                <a:off x="1991890" y="1681163"/>
                <a:ext cx="5172075" cy="3830638"/>
                <a:chOff x="1243" y="1059"/>
                <a:chExt cx="3259" cy="2413"/>
              </a:xfrm>
            </p:grpSpPr>
            <p:grpSp>
              <p:nvGrpSpPr>
                <p:cNvPr id="21" name="Group 16"/>
                <p:cNvGrpSpPr>
                  <a:grpSpLocks/>
                </p:cNvGrpSpPr>
                <p:nvPr/>
              </p:nvGrpSpPr>
              <p:grpSpPr bwMode="auto">
                <a:xfrm>
                  <a:off x="1243" y="1059"/>
                  <a:ext cx="3259" cy="2413"/>
                  <a:chOff x="0" y="288"/>
                  <a:chExt cx="4502" cy="3332"/>
                </a:xfrm>
              </p:grpSpPr>
              <p:pic>
                <p:nvPicPr>
                  <p:cNvPr id="25" name="Picture 1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6" y="1883"/>
                    <a:ext cx="1960"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6" name="Picture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2" y="2148"/>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7" name="Picture 19"/>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50" y="288"/>
                    <a:ext cx="1960" cy="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8" name="Picture 20"/>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42" y="478"/>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 name="Picture 21"/>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379"/>
                    <a:ext cx="1960" cy="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grpSp>
              <p:nvGrpSpPr>
                <p:cNvPr id="22" name="Group 51"/>
                <p:cNvGrpSpPr>
                  <a:grpSpLocks/>
                </p:cNvGrpSpPr>
                <p:nvPr/>
              </p:nvGrpSpPr>
              <p:grpSpPr bwMode="auto">
                <a:xfrm>
                  <a:off x="2264" y="1537"/>
                  <a:ext cx="1357" cy="1406"/>
                  <a:chOff x="2264" y="1537"/>
                  <a:chExt cx="1357" cy="1406"/>
                </a:xfrm>
              </p:grpSpPr>
              <p:sp>
                <p:nvSpPr>
                  <p:cNvPr id="23" name="Oval 5"/>
                  <p:cNvSpPr>
                    <a:spLocks noChangeArrowheads="1"/>
                  </p:cNvSpPr>
                  <p:nvPr/>
                </p:nvSpPr>
                <p:spPr bwMode="gray">
                  <a:xfrm>
                    <a:off x="2264" y="1537"/>
                    <a:ext cx="1357" cy="1406"/>
                  </a:xfrm>
                  <a:prstGeom prst="ellipse">
                    <a:avLst/>
                  </a:prstGeom>
                  <a:gradFill rotWithShape="1">
                    <a:gsLst>
                      <a:gs pos="0">
                        <a:srgbClr val="FFFFFF"/>
                      </a:gs>
                      <a:gs pos="100000">
                        <a:srgbClr val="B2B2B2"/>
                      </a:gs>
                    </a:gsLst>
                    <a:path path="shape">
                      <a:fillToRect l="50000" t="50000" r="50000" b="50000"/>
                    </a:path>
                  </a:gradFill>
                  <a:ln>
                    <a:noFill/>
                  </a:ln>
                  <a:extLst>
                    <a:ext uri="{91240B29-F687-4F45-9708-019B960494DF}">
                      <a14:hiddenLine xmlns:a14="http://schemas.microsoft.com/office/drawing/2010/main" w="19050" algn="ctr">
                        <a:solidFill>
                          <a:srgbClr val="000000"/>
                        </a:solidFill>
                        <a:round/>
                        <a:headEnd/>
                        <a:tailEnd/>
                      </a14:hiddenLine>
                    </a:ext>
                  </a:extLst>
                </p:spPr>
                <p:txBody>
                  <a:bodyPr wrap="none" lIns="63279" tIns="63279" rIns="50623" bIns="63279" anchor="ctr"/>
                  <a:lstStyle/>
                  <a:p>
                    <a:pPr algn="ctr"/>
                    <a:endParaRPr lang="es-ES" sz="600" dirty="0">
                      <a:solidFill>
                        <a:srgbClr val="000000"/>
                      </a:solidFill>
                      <a:latin typeface="+mn-lt"/>
                    </a:endParaRPr>
                  </a:p>
                </p:txBody>
              </p:sp>
              <p:sp>
                <p:nvSpPr>
                  <p:cNvPr id="24" name="438 CuadroTexto"/>
                  <p:cNvSpPr txBox="1">
                    <a:spLocks noChangeArrowheads="1"/>
                  </p:cNvSpPr>
                  <p:nvPr/>
                </p:nvSpPr>
                <p:spPr bwMode="auto">
                  <a:xfrm>
                    <a:off x="2356" y="1656"/>
                    <a:ext cx="1173" cy="1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ts val="0"/>
                      </a:spcBef>
                    </a:pPr>
                    <a:r>
                      <a:rPr lang="es-ES" sz="900" dirty="0" smtClean="0">
                        <a:solidFill>
                          <a:srgbClr val="285561"/>
                        </a:solidFill>
                        <a:latin typeface="+mn-lt"/>
                        <a:ea typeface="MS PGothic" pitchFamily="34" charset="-128"/>
                      </a:rPr>
                      <a:t>Distintos intereses y retos de las ciudades</a:t>
                    </a:r>
                    <a:endParaRPr lang="es-ES" sz="900" dirty="0">
                      <a:solidFill>
                        <a:srgbClr val="285561"/>
                      </a:solidFill>
                      <a:latin typeface="+mn-lt"/>
                      <a:ea typeface="MS PGothic" pitchFamily="34" charset="-128"/>
                    </a:endParaRPr>
                  </a:p>
                </p:txBody>
              </p:sp>
            </p:grpSp>
          </p:grpSp>
          <p:pic>
            <p:nvPicPr>
              <p:cNvPr id="31" name="Picture 5"/>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gray">
              <a:xfrm>
                <a:off x="2823840" y="5517232"/>
                <a:ext cx="3722687"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38 CuadroTexto"/>
              <p:cNvSpPr txBox="1">
                <a:spLocks noChangeArrowheads="1"/>
              </p:cNvSpPr>
              <p:nvPr/>
            </p:nvSpPr>
            <p:spPr bwMode="auto">
              <a:xfrm>
                <a:off x="279985" y="6065611"/>
                <a:ext cx="8577263" cy="359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26788" tIns="26788" rIns="26788" bIns="26788" anchor="b">
                <a:spAutoFit/>
              </a:bodyPr>
              <a:lstStyle>
                <a:lvl1pPr defTabSz="642938">
                  <a:defRPr>
                    <a:solidFill>
                      <a:schemeClr val="tx1"/>
                    </a:solidFill>
                    <a:latin typeface="Calibri" pitchFamily="34" charset="0"/>
                  </a:defRPr>
                </a:lvl1pPr>
                <a:lvl2pPr marL="742950" indent="-285750" defTabSz="642938">
                  <a:defRPr>
                    <a:solidFill>
                      <a:schemeClr val="tx1"/>
                    </a:solidFill>
                    <a:latin typeface="Calibri" pitchFamily="34" charset="0"/>
                  </a:defRPr>
                </a:lvl2pPr>
                <a:lvl3pPr marL="1143000" indent="-228600" defTabSz="642938">
                  <a:defRPr>
                    <a:solidFill>
                      <a:schemeClr val="tx1"/>
                    </a:solidFill>
                    <a:latin typeface="Calibri" pitchFamily="34" charset="0"/>
                  </a:defRPr>
                </a:lvl3pPr>
                <a:lvl4pPr marL="1600200" indent="-228600" defTabSz="642938">
                  <a:defRPr>
                    <a:solidFill>
                      <a:schemeClr val="tx1"/>
                    </a:solidFill>
                    <a:latin typeface="Calibri" pitchFamily="34" charset="0"/>
                  </a:defRPr>
                </a:lvl4pPr>
                <a:lvl5pPr marL="2057400" indent="-228600" defTabSz="642938">
                  <a:defRPr>
                    <a:solidFill>
                      <a:schemeClr val="tx1"/>
                    </a:solidFill>
                    <a:latin typeface="Calibri" pitchFamily="34" charset="0"/>
                  </a:defRPr>
                </a:lvl5pPr>
                <a:lvl6pPr marL="2514600" indent="-228600" defTabSz="642938" fontAlgn="base">
                  <a:spcBef>
                    <a:spcPct val="0"/>
                  </a:spcBef>
                  <a:spcAft>
                    <a:spcPct val="0"/>
                  </a:spcAft>
                  <a:defRPr>
                    <a:solidFill>
                      <a:schemeClr val="tx1"/>
                    </a:solidFill>
                    <a:latin typeface="Calibri" pitchFamily="34" charset="0"/>
                  </a:defRPr>
                </a:lvl6pPr>
                <a:lvl7pPr marL="2971800" indent="-228600" defTabSz="642938" fontAlgn="base">
                  <a:spcBef>
                    <a:spcPct val="0"/>
                  </a:spcBef>
                  <a:spcAft>
                    <a:spcPct val="0"/>
                  </a:spcAft>
                  <a:defRPr>
                    <a:solidFill>
                      <a:schemeClr val="tx1"/>
                    </a:solidFill>
                    <a:latin typeface="Calibri" pitchFamily="34" charset="0"/>
                  </a:defRPr>
                </a:lvl7pPr>
                <a:lvl8pPr marL="3429000" indent="-228600" defTabSz="642938" fontAlgn="base">
                  <a:spcBef>
                    <a:spcPct val="0"/>
                  </a:spcBef>
                  <a:spcAft>
                    <a:spcPct val="0"/>
                  </a:spcAft>
                  <a:defRPr>
                    <a:solidFill>
                      <a:schemeClr val="tx1"/>
                    </a:solidFill>
                    <a:latin typeface="Calibri" pitchFamily="34" charset="0"/>
                  </a:defRPr>
                </a:lvl8pPr>
                <a:lvl9pPr marL="3886200" indent="-228600" defTabSz="642938" fontAlgn="base">
                  <a:spcBef>
                    <a:spcPct val="0"/>
                  </a:spcBef>
                  <a:spcAft>
                    <a:spcPct val="0"/>
                  </a:spcAft>
                  <a:defRPr>
                    <a:solidFill>
                      <a:schemeClr val="tx1"/>
                    </a:solidFill>
                    <a:latin typeface="Calibri" pitchFamily="34" charset="0"/>
                  </a:defRPr>
                </a:lvl9pPr>
              </a:lstStyle>
              <a:p>
                <a:pPr algn="ctr"/>
                <a:r>
                  <a:rPr lang="en-US" sz="300" dirty="0" smtClean="0">
                    <a:solidFill>
                      <a:srgbClr val="193D4F"/>
                    </a:solidFill>
                    <a:latin typeface="+mn-lt"/>
                    <a:ea typeface="ヒラギノ角ゴ ProN W3" charset="-128"/>
                    <a:sym typeface="Telefonica Text Bold"/>
                  </a:rPr>
                  <a:t>Fuentes</a:t>
                </a:r>
                <a:r>
                  <a:rPr lang="en-US" sz="300" dirty="0">
                    <a:solidFill>
                      <a:srgbClr val="193D4F"/>
                    </a:solidFill>
                    <a:latin typeface="+mn-lt"/>
                    <a:ea typeface="ヒラギノ角ゴ ProN W3" charset="-128"/>
                    <a:sym typeface="Telefonica Text Bold"/>
                  </a:rPr>
                  <a:t>: (1) McKinsey Global Institute - Big Data Report, May 2011. (2) 2012E, Strategy Analytics , Global Social Network Market Forecast, Oct 2011. (3) United Nations, April 2010, (4) </a:t>
                </a:r>
                <a:r>
                  <a:rPr lang="en-US" sz="300" dirty="0" err="1">
                    <a:solidFill>
                      <a:srgbClr val="193D4F"/>
                    </a:solidFill>
                    <a:latin typeface="+mn-lt"/>
                    <a:ea typeface="ヒラギノ角ゴ ProN W3" charset="-128"/>
                    <a:sym typeface="Telefonica Text Bold"/>
                  </a:rPr>
                  <a:t>Youtube</a:t>
                </a:r>
                <a:r>
                  <a:rPr lang="en-US" sz="300" dirty="0">
                    <a:solidFill>
                      <a:srgbClr val="193D4F"/>
                    </a:solidFill>
                    <a:latin typeface="+mn-lt"/>
                    <a:ea typeface="ヒラギノ角ゴ ProN W3" charset="-128"/>
                    <a:sym typeface="Telefonica Text Bold"/>
                  </a:rPr>
                  <a:t> 2011</a:t>
                </a:r>
              </a:p>
            </p:txBody>
          </p:sp>
          <p:grpSp>
            <p:nvGrpSpPr>
              <p:cNvPr id="46" name="45 Grupo"/>
              <p:cNvGrpSpPr/>
              <p:nvPr/>
            </p:nvGrpSpPr>
            <p:grpSpPr>
              <a:xfrm>
                <a:off x="742627" y="1242516"/>
                <a:ext cx="3062786" cy="1322388"/>
                <a:chOff x="742950" y="1242516"/>
                <a:chExt cx="3062786" cy="1322388"/>
              </a:xfrm>
            </p:grpSpPr>
            <p:grpSp>
              <p:nvGrpSpPr>
                <p:cNvPr id="47" name="Group 52"/>
                <p:cNvGrpSpPr>
                  <a:grpSpLocks/>
                </p:cNvGrpSpPr>
                <p:nvPr/>
              </p:nvGrpSpPr>
              <p:grpSpPr bwMode="auto">
                <a:xfrm>
                  <a:off x="742950" y="1242516"/>
                  <a:ext cx="3062786" cy="1322388"/>
                  <a:chOff x="416" y="709"/>
                  <a:chExt cx="1792" cy="833"/>
                </a:xfrm>
              </p:grpSpPr>
              <p:sp>
                <p:nvSpPr>
                  <p:cNvPr id="50" name="103 Rectángulo"/>
                  <p:cNvSpPr>
                    <a:spLocks noChangeArrowheads="1"/>
                  </p:cNvSpPr>
                  <p:nvPr/>
                </p:nvSpPr>
                <p:spPr bwMode="auto">
                  <a:xfrm>
                    <a:off x="416" y="709"/>
                    <a:ext cx="1792"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51" name="Rectangle 14"/>
                  <p:cNvSpPr>
                    <a:spLocks/>
                  </p:cNvSpPr>
                  <p:nvPr/>
                </p:nvSpPr>
                <p:spPr bwMode="auto">
                  <a:xfrm>
                    <a:off x="1102" y="784"/>
                    <a:ext cx="1081"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35717" tIns="35717" rIns="64289" bIns="35717" anchor="ctr">
                    <a:spAutoFit/>
                  </a:bodyPr>
                  <a:lstStyle/>
                  <a:p>
                    <a:pPr algn="ctr" defTabSz="642938"/>
                    <a:r>
                      <a:rPr lang="es-ES" sz="600" dirty="0" smtClean="0">
                        <a:solidFill>
                          <a:srgbClr val="034769"/>
                        </a:solidFill>
                        <a:latin typeface="+mn-lt"/>
                      </a:rPr>
                      <a:t>Gestión de Residuos</a:t>
                    </a:r>
                    <a:endParaRPr lang="es-ES" sz="300" dirty="0">
                      <a:solidFill>
                        <a:srgbClr val="034769"/>
                      </a:solidFill>
                      <a:latin typeface="+mn-lt"/>
                    </a:endParaRPr>
                  </a:p>
                </p:txBody>
              </p:sp>
            </p:grpSp>
            <p:pic>
              <p:nvPicPr>
                <p:cNvPr id="48" name="Picture 11"/>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03275" y="1418727"/>
                  <a:ext cx="105251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113 Rectángulo"/>
                <p:cNvSpPr>
                  <a:spLocks noChangeArrowheads="1"/>
                </p:cNvSpPr>
                <p:nvPr/>
              </p:nvSpPr>
              <p:spPr bwMode="auto">
                <a:xfrm>
                  <a:off x="1893513" y="1989821"/>
                  <a:ext cx="1890714" cy="38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PE" sz="300" smtClean="0">
                      <a:solidFill>
                        <a:srgbClr val="285561"/>
                      </a:solidFill>
                      <a:latin typeface="+mn-lt"/>
                    </a:rPr>
                    <a:t>Ej. San Pablo, Bogotá, San José de Costa Rica  </a:t>
                  </a:r>
                  <a:endParaRPr lang="es-PE" sz="300" baseline="30000">
                    <a:solidFill>
                      <a:srgbClr val="285561"/>
                    </a:solidFill>
                    <a:latin typeface="+mn-lt"/>
                  </a:endParaRPr>
                </a:p>
              </p:txBody>
            </p:sp>
          </p:grpSp>
          <p:grpSp>
            <p:nvGrpSpPr>
              <p:cNvPr id="52" name="51 Grupo"/>
              <p:cNvGrpSpPr/>
              <p:nvPr/>
            </p:nvGrpSpPr>
            <p:grpSpPr>
              <a:xfrm>
                <a:off x="201366" y="2970708"/>
                <a:ext cx="3276000" cy="1322388"/>
                <a:chOff x="107950" y="2970708"/>
                <a:chExt cx="3335341" cy="1322388"/>
              </a:xfrm>
            </p:grpSpPr>
            <p:grpSp>
              <p:nvGrpSpPr>
                <p:cNvPr id="53" name="Group 31"/>
                <p:cNvGrpSpPr>
                  <a:grpSpLocks/>
                </p:cNvGrpSpPr>
                <p:nvPr/>
              </p:nvGrpSpPr>
              <p:grpSpPr bwMode="auto">
                <a:xfrm>
                  <a:off x="107950" y="2970708"/>
                  <a:ext cx="3335341" cy="1322388"/>
                  <a:chOff x="140" y="1805"/>
                  <a:chExt cx="2101" cy="833"/>
                </a:xfrm>
              </p:grpSpPr>
              <p:sp>
                <p:nvSpPr>
                  <p:cNvPr id="56" name="129 Rectángulo"/>
                  <p:cNvSpPr>
                    <a:spLocks noChangeArrowheads="1"/>
                  </p:cNvSpPr>
                  <p:nvPr/>
                </p:nvSpPr>
                <p:spPr bwMode="auto">
                  <a:xfrm>
                    <a:off x="140" y="1805"/>
                    <a:ext cx="2101"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57" name="Rectangle 14"/>
                  <p:cNvSpPr>
                    <a:spLocks/>
                  </p:cNvSpPr>
                  <p:nvPr/>
                </p:nvSpPr>
                <p:spPr bwMode="auto">
                  <a:xfrm>
                    <a:off x="1138" y="1891"/>
                    <a:ext cx="1007"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600" dirty="0" smtClean="0">
                        <a:solidFill>
                          <a:srgbClr val="034769"/>
                        </a:solidFill>
                        <a:latin typeface="+mn-lt"/>
                      </a:rPr>
                      <a:t>Tráfico y movilidad</a:t>
                    </a:r>
                    <a:endParaRPr lang="es-ES" sz="600" dirty="0">
                      <a:solidFill>
                        <a:srgbClr val="034769"/>
                      </a:solidFill>
                      <a:latin typeface="+mn-lt"/>
                    </a:endParaRPr>
                  </a:p>
                </p:txBody>
              </p:sp>
              <p:sp>
                <p:nvSpPr>
                  <p:cNvPr id="58" name="144 Rectángulo"/>
                  <p:cNvSpPr>
                    <a:spLocks noChangeArrowheads="1"/>
                  </p:cNvSpPr>
                  <p:nvPr/>
                </p:nvSpPr>
                <p:spPr bwMode="auto">
                  <a:xfrm>
                    <a:off x="1228" y="2287"/>
                    <a:ext cx="827"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a:r>
                      <a:rPr lang="es-ES" sz="300" dirty="0" smtClean="0">
                        <a:solidFill>
                          <a:srgbClr val="285561"/>
                        </a:solidFill>
                        <a:latin typeface="+mn-lt"/>
                      </a:rPr>
                      <a:t>Ej. Barcelona,  Quito, Santander</a:t>
                    </a:r>
                    <a:endParaRPr lang="es-ES" sz="300" baseline="30000" dirty="0">
                      <a:solidFill>
                        <a:srgbClr val="285561"/>
                      </a:solidFill>
                      <a:latin typeface="+mn-lt"/>
                    </a:endParaRPr>
                  </a:p>
                </p:txBody>
              </p:sp>
            </p:grpSp>
            <p:pic>
              <p:nvPicPr>
                <p:cNvPr id="54" name="Picture 15"/>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316706" y="3042143"/>
                  <a:ext cx="757238" cy="1135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il_fi" descr="http://motor.terra.es/addon/img/motor/160d059velocidad_radar_599p.jpg"/>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695325" y="3693018"/>
                  <a:ext cx="86042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9" name="58 Grupo"/>
              <p:cNvGrpSpPr/>
              <p:nvPr/>
            </p:nvGrpSpPr>
            <p:grpSpPr>
              <a:xfrm>
                <a:off x="979930" y="4670426"/>
                <a:ext cx="3087690" cy="1322388"/>
                <a:chOff x="980253" y="4670426"/>
                <a:chExt cx="3087690" cy="1322388"/>
              </a:xfrm>
            </p:grpSpPr>
            <p:grpSp>
              <p:nvGrpSpPr>
                <p:cNvPr id="60" name="Group 9"/>
                <p:cNvGrpSpPr>
                  <a:grpSpLocks/>
                </p:cNvGrpSpPr>
                <p:nvPr/>
              </p:nvGrpSpPr>
              <p:grpSpPr bwMode="auto">
                <a:xfrm>
                  <a:off x="980253" y="4670426"/>
                  <a:ext cx="3087690" cy="1322388"/>
                  <a:chOff x="416" y="2942"/>
                  <a:chExt cx="1945" cy="833"/>
                </a:xfrm>
              </p:grpSpPr>
              <p:sp>
                <p:nvSpPr>
                  <p:cNvPr id="62" name="155 Rectángulo"/>
                  <p:cNvSpPr>
                    <a:spLocks noChangeArrowheads="1"/>
                  </p:cNvSpPr>
                  <p:nvPr/>
                </p:nvSpPr>
                <p:spPr bwMode="auto">
                  <a:xfrm>
                    <a:off x="416" y="2942"/>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63" name="Rectangle 14"/>
                  <p:cNvSpPr>
                    <a:spLocks/>
                  </p:cNvSpPr>
                  <p:nvPr/>
                </p:nvSpPr>
                <p:spPr bwMode="auto">
                  <a:xfrm>
                    <a:off x="1206" y="2986"/>
                    <a:ext cx="1142" cy="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35717" tIns="35717" rIns="64289" bIns="35717" anchor="ctr">
                    <a:spAutoFit/>
                  </a:bodyPr>
                  <a:lstStyle/>
                  <a:p>
                    <a:pPr algn="ctr" defTabSz="642938"/>
                    <a:r>
                      <a:rPr lang="es-ES" sz="500" dirty="0" smtClean="0">
                        <a:solidFill>
                          <a:srgbClr val="034769"/>
                        </a:solidFill>
                        <a:latin typeface="+mn-lt"/>
                      </a:rPr>
                      <a:t>Calidad de Vida</a:t>
                    </a:r>
                  </a:p>
                  <a:p>
                    <a:pPr algn="ctr" defTabSz="642938"/>
                    <a:r>
                      <a:rPr lang="es-ES" sz="500" dirty="0" smtClean="0">
                        <a:solidFill>
                          <a:srgbClr val="034769"/>
                        </a:solidFill>
                        <a:latin typeface="+mn-lt"/>
                      </a:rPr>
                      <a:t>(seguridad, salud y </a:t>
                    </a:r>
                  </a:p>
                  <a:p>
                    <a:pPr algn="ctr" defTabSz="642938"/>
                    <a:r>
                      <a:rPr lang="es-ES" sz="500" dirty="0">
                        <a:solidFill>
                          <a:srgbClr val="034769"/>
                        </a:solidFill>
                        <a:latin typeface="+mn-lt"/>
                      </a:rPr>
                      <a:t>e</a:t>
                    </a:r>
                    <a:r>
                      <a:rPr lang="es-ES" sz="500" dirty="0" smtClean="0">
                        <a:solidFill>
                          <a:srgbClr val="034769"/>
                        </a:solidFill>
                        <a:latin typeface="+mn-lt"/>
                      </a:rPr>
                      <a:t>ducación)</a:t>
                    </a:r>
                    <a:endParaRPr lang="es-ES" sz="500" dirty="0">
                      <a:solidFill>
                        <a:srgbClr val="034769"/>
                      </a:solidFill>
                      <a:latin typeface="+mn-lt"/>
                    </a:endParaRPr>
                  </a:p>
                </p:txBody>
              </p:sp>
              <p:sp>
                <p:nvSpPr>
                  <p:cNvPr id="64" name="163 Rectángulo"/>
                  <p:cNvSpPr>
                    <a:spLocks noChangeArrowheads="1"/>
                  </p:cNvSpPr>
                  <p:nvPr/>
                </p:nvSpPr>
                <p:spPr bwMode="auto">
                  <a:xfrm>
                    <a:off x="1206" y="3458"/>
                    <a:ext cx="1140"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a:r>
                      <a:rPr lang="es-ES" sz="300" dirty="0" smtClean="0">
                        <a:solidFill>
                          <a:srgbClr val="285561"/>
                        </a:solidFill>
                        <a:latin typeface="+mn-lt"/>
                      </a:rPr>
                      <a:t>Ej. Santiago de Chile, Rio de Janeiro, </a:t>
                    </a:r>
                    <a:r>
                      <a:rPr lang="es-ES" sz="300" dirty="0">
                        <a:solidFill>
                          <a:srgbClr val="285561"/>
                        </a:solidFill>
                      </a:rPr>
                      <a:t>Lima</a:t>
                    </a:r>
                    <a:endParaRPr lang="es-ES" sz="300" baseline="30000" dirty="0">
                      <a:solidFill>
                        <a:srgbClr val="285561"/>
                      </a:solidFill>
                      <a:latin typeface="+mn-lt"/>
                    </a:endParaRPr>
                  </a:p>
                </p:txBody>
              </p:sp>
            </p:grpSp>
            <p:pic>
              <p:nvPicPr>
                <p:cNvPr id="61" name="Picture 8"/>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1065978" y="4894263"/>
                  <a:ext cx="1079500" cy="87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5" name="64 Grupo"/>
              <p:cNvGrpSpPr/>
              <p:nvPr/>
            </p:nvGrpSpPr>
            <p:grpSpPr>
              <a:xfrm>
                <a:off x="5480519" y="1215476"/>
                <a:ext cx="3195614" cy="1322388"/>
                <a:chOff x="5480842" y="1215476"/>
                <a:chExt cx="3195614" cy="1322388"/>
              </a:xfrm>
            </p:grpSpPr>
            <p:grpSp>
              <p:nvGrpSpPr>
                <p:cNvPr id="66" name="Group 43"/>
                <p:cNvGrpSpPr>
                  <a:grpSpLocks/>
                </p:cNvGrpSpPr>
                <p:nvPr/>
              </p:nvGrpSpPr>
              <p:grpSpPr bwMode="auto">
                <a:xfrm>
                  <a:off x="5480842" y="1215476"/>
                  <a:ext cx="3195614" cy="1322388"/>
                  <a:chOff x="3281" y="709"/>
                  <a:chExt cx="1944" cy="833"/>
                </a:xfrm>
              </p:grpSpPr>
              <p:sp>
                <p:nvSpPr>
                  <p:cNvPr id="68" name="108 Rectángulo"/>
                  <p:cNvSpPr>
                    <a:spLocks noChangeArrowheads="1"/>
                  </p:cNvSpPr>
                  <p:nvPr/>
                </p:nvSpPr>
                <p:spPr bwMode="auto">
                  <a:xfrm>
                    <a:off x="3281" y="709"/>
                    <a:ext cx="1944"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69" name="Rectangle 14"/>
                  <p:cNvSpPr>
                    <a:spLocks/>
                  </p:cNvSpPr>
                  <p:nvPr/>
                </p:nvSpPr>
                <p:spPr bwMode="auto">
                  <a:xfrm>
                    <a:off x="4120" y="727"/>
                    <a:ext cx="1018"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600" dirty="0" smtClean="0">
                        <a:solidFill>
                          <a:srgbClr val="034769"/>
                        </a:solidFill>
                        <a:latin typeface="+mn-lt"/>
                      </a:rPr>
                      <a:t>Monitoreo y control de la contaminación</a:t>
                    </a:r>
                    <a:endParaRPr lang="es-ES" sz="600" dirty="0">
                      <a:solidFill>
                        <a:srgbClr val="034769"/>
                      </a:solidFill>
                      <a:latin typeface="+mn-lt"/>
                    </a:endParaRPr>
                  </a:p>
                </p:txBody>
              </p:sp>
              <p:sp>
                <p:nvSpPr>
                  <p:cNvPr id="70" name="113 Rectángulo"/>
                  <p:cNvSpPr>
                    <a:spLocks noChangeArrowheads="1"/>
                  </p:cNvSpPr>
                  <p:nvPr/>
                </p:nvSpPr>
                <p:spPr bwMode="auto">
                  <a:xfrm>
                    <a:off x="4151" y="1273"/>
                    <a:ext cx="955"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291" tIns="32146" rIns="64291" bIns="32146">
                    <a:spAutoFit/>
                  </a:bodyPr>
                  <a:lstStyle/>
                  <a:p>
                    <a:pPr algn="ctr" defTabSz="642938"/>
                    <a:r>
                      <a:rPr lang="es-ES" sz="300" dirty="0" smtClean="0">
                        <a:solidFill>
                          <a:srgbClr val="285561"/>
                        </a:solidFill>
                        <a:latin typeface="+mn-lt"/>
                      </a:rPr>
                      <a:t>Ej. México City, Santiago de Chile</a:t>
                    </a:r>
                    <a:endParaRPr lang="es-ES" sz="300" baseline="30000" dirty="0">
                      <a:solidFill>
                        <a:srgbClr val="285561"/>
                      </a:solidFill>
                      <a:latin typeface="+mn-lt"/>
                    </a:endParaRPr>
                  </a:p>
                </p:txBody>
              </p:sp>
            </p:grpSp>
            <p:pic>
              <p:nvPicPr>
                <p:cNvPr id="67" name="66 Imagen"/>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5740977" y="1366970"/>
                  <a:ext cx="977201" cy="973292"/>
                </a:xfrm>
                <a:prstGeom prst="rect">
                  <a:avLst/>
                </a:prstGeom>
              </p:spPr>
            </p:pic>
          </p:grpSp>
          <p:grpSp>
            <p:nvGrpSpPr>
              <p:cNvPr id="71" name="70 Grupo"/>
              <p:cNvGrpSpPr/>
              <p:nvPr/>
            </p:nvGrpSpPr>
            <p:grpSpPr>
              <a:xfrm>
                <a:off x="5219749" y="4698900"/>
                <a:ext cx="3087689" cy="1322388"/>
                <a:chOff x="5220072" y="4698900"/>
                <a:chExt cx="3087689" cy="1322388"/>
              </a:xfrm>
            </p:grpSpPr>
            <p:grpSp>
              <p:nvGrpSpPr>
                <p:cNvPr id="72" name="Group 18"/>
                <p:cNvGrpSpPr>
                  <a:grpSpLocks/>
                </p:cNvGrpSpPr>
                <p:nvPr/>
              </p:nvGrpSpPr>
              <p:grpSpPr bwMode="auto">
                <a:xfrm>
                  <a:off x="5220072" y="4698900"/>
                  <a:ext cx="3087689" cy="1322388"/>
                  <a:chOff x="3281" y="2942"/>
                  <a:chExt cx="1945" cy="833"/>
                </a:xfrm>
              </p:grpSpPr>
              <p:sp>
                <p:nvSpPr>
                  <p:cNvPr id="74" name="165 Rectángulo"/>
                  <p:cNvSpPr>
                    <a:spLocks noChangeArrowheads="1"/>
                  </p:cNvSpPr>
                  <p:nvPr/>
                </p:nvSpPr>
                <p:spPr bwMode="auto">
                  <a:xfrm>
                    <a:off x="3281" y="2942"/>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75" name="Rectangle 14"/>
                  <p:cNvSpPr>
                    <a:spLocks/>
                  </p:cNvSpPr>
                  <p:nvPr/>
                </p:nvSpPr>
                <p:spPr bwMode="auto">
                  <a:xfrm>
                    <a:off x="4066" y="2997"/>
                    <a:ext cx="999"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600" dirty="0" smtClean="0">
                        <a:solidFill>
                          <a:srgbClr val="034769"/>
                        </a:solidFill>
                        <a:latin typeface="+mn-lt"/>
                      </a:rPr>
                      <a:t>Agua y saneamiento</a:t>
                    </a:r>
                    <a:endParaRPr lang="es-ES" sz="300" dirty="0">
                      <a:solidFill>
                        <a:srgbClr val="034769"/>
                      </a:solidFill>
                      <a:latin typeface="+mn-lt"/>
                    </a:endParaRPr>
                  </a:p>
                </p:txBody>
              </p:sp>
              <p:sp>
                <p:nvSpPr>
                  <p:cNvPr id="76" name="169 Rectángulo"/>
                  <p:cNvSpPr>
                    <a:spLocks noChangeArrowheads="1"/>
                  </p:cNvSpPr>
                  <p:nvPr/>
                </p:nvSpPr>
                <p:spPr bwMode="auto">
                  <a:xfrm>
                    <a:off x="3959" y="3422"/>
                    <a:ext cx="1209"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ES" sz="300" dirty="0" smtClean="0">
                        <a:solidFill>
                          <a:srgbClr val="285561"/>
                        </a:solidFill>
                        <a:latin typeface="+mn-lt"/>
                      </a:rPr>
                      <a:t>Ej. Rio de Janeiro, </a:t>
                    </a:r>
                  </a:p>
                  <a:p>
                    <a:pPr algn="ctr" defTabSz="642938"/>
                    <a:r>
                      <a:rPr lang="es-ES" sz="300" dirty="0" smtClean="0">
                        <a:solidFill>
                          <a:srgbClr val="285561"/>
                        </a:solidFill>
                        <a:latin typeface="+mn-lt"/>
                      </a:rPr>
                      <a:t>Madrid, México</a:t>
                    </a:r>
                    <a:endParaRPr lang="es-ES" sz="300" baseline="30000" dirty="0">
                      <a:solidFill>
                        <a:srgbClr val="285561"/>
                      </a:solidFill>
                      <a:latin typeface="+mn-lt"/>
                    </a:endParaRPr>
                  </a:p>
                </p:txBody>
              </p:sp>
              <p:sp>
                <p:nvSpPr>
                  <p:cNvPr id="77" name="Oval 3"/>
                  <p:cNvSpPr>
                    <a:spLocks/>
                  </p:cNvSpPr>
                  <p:nvPr/>
                </p:nvSpPr>
                <p:spPr bwMode="auto">
                  <a:xfrm>
                    <a:off x="3455" y="3633"/>
                    <a:ext cx="383" cy="85"/>
                  </a:xfrm>
                  <a:prstGeom prst="ellipse">
                    <a:avLst/>
                  </a:prstGeom>
                  <a:gradFill rotWithShape="1">
                    <a:gsLst>
                      <a:gs pos="0">
                        <a:srgbClr val="000000">
                          <a:alpha val="29999"/>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25400">
                        <a:solidFill>
                          <a:srgbClr val="000000"/>
                        </a:solidFill>
                        <a:miter lim="800000"/>
                        <a:headEnd/>
                        <a:tailEnd/>
                      </a14:hiddenLine>
                    </a:ext>
                  </a:extLst>
                </p:spPr>
                <p:txBody>
                  <a:bodyPr lIns="0" tIns="0" rIns="0" bIns="0"/>
                  <a:lstStyle/>
                  <a:p>
                    <a:pPr algn="ctr" defTabSz="642938"/>
                    <a:endParaRPr lang="es-ES" sz="300" dirty="0">
                      <a:latin typeface="+mn-lt"/>
                    </a:endParaRPr>
                  </a:p>
                </p:txBody>
              </p:sp>
            </p:grpSp>
            <p:pic>
              <p:nvPicPr>
                <p:cNvPr id="73" name="72 Imagen"/>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5416701" y="4962332"/>
                  <a:ext cx="942624" cy="768443"/>
                </a:xfrm>
                <a:prstGeom prst="rect">
                  <a:avLst/>
                </a:prstGeom>
              </p:spPr>
            </p:pic>
          </p:grpSp>
          <p:grpSp>
            <p:nvGrpSpPr>
              <p:cNvPr id="78" name="77 Grupo"/>
              <p:cNvGrpSpPr/>
              <p:nvPr/>
            </p:nvGrpSpPr>
            <p:grpSpPr>
              <a:xfrm>
                <a:off x="5862313" y="2970709"/>
                <a:ext cx="3087686" cy="1322388"/>
                <a:chOff x="5862636" y="2970709"/>
                <a:chExt cx="3087686" cy="1322388"/>
              </a:xfrm>
            </p:grpSpPr>
            <p:grpSp>
              <p:nvGrpSpPr>
                <p:cNvPr id="79" name="78 Grupo"/>
                <p:cNvGrpSpPr/>
                <p:nvPr/>
              </p:nvGrpSpPr>
              <p:grpSpPr>
                <a:xfrm>
                  <a:off x="5862636" y="2970709"/>
                  <a:ext cx="3087686" cy="1322388"/>
                  <a:chOff x="5862636" y="2970709"/>
                  <a:chExt cx="3087686" cy="1322388"/>
                </a:xfrm>
              </p:grpSpPr>
              <p:grpSp>
                <p:nvGrpSpPr>
                  <p:cNvPr id="81" name="Group 25"/>
                  <p:cNvGrpSpPr>
                    <a:grpSpLocks/>
                  </p:cNvGrpSpPr>
                  <p:nvPr/>
                </p:nvGrpSpPr>
                <p:grpSpPr bwMode="auto">
                  <a:xfrm>
                    <a:off x="5862636" y="2970709"/>
                    <a:ext cx="3087686" cy="1322388"/>
                    <a:chOff x="3674" y="1805"/>
                    <a:chExt cx="1945" cy="833"/>
                  </a:xfrm>
                </p:grpSpPr>
                <p:sp>
                  <p:nvSpPr>
                    <p:cNvPr id="83" name="147 Rectángulo"/>
                    <p:cNvSpPr>
                      <a:spLocks noChangeArrowheads="1"/>
                    </p:cNvSpPr>
                    <p:nvPr/>
                  </p:nvSpPr>
                  <p:spPr bwMode="auto">
                    <a:xfrm>
                      <a:off x="3674" y="1805"/>
                      <a:ext cx="1945" cy="833"/>
                    </a:xfrm>
                    <a:prstGeom prst="rect">
                      <a:avLst/>
                    </a:prstGeom>
                    <a:solidFill>
                      <a:srgbClr val="D5EDFA"/>
                    </a:solidFill>
                    <a:ln>
                      <a:noFill/>
                    </a:ln>
                    <a:extLst>
                      <a:ext uri="{91240B29-F687-4F45-9708-019B960494DF}">
                        <a14:hiddenLine xmlns:a14="http://schemas.microsoft.com/office/drawing/2010/main" w="25400" algn="ctr">
                          <a:solidFill>
                            <a:srgbClr val="000000"/>
                          </a:solidFill>
                          <a:round/>
                          <a:headEnd/>
                          <a:tailEnd/>
                        </a14:hiddenLine>
                      </a:ext>
                    </a:extLst>
                  </p:spPr>
                  <p:txBody>
                    <a:bodyPr lIns="64291" tIns="32146" rIns="64291" bIns="32146"/>
                    <a:lstStyle/>
                    <a:p>
                      <a:pPr algn="ctr" defTabSz="642938"/>
                      <a:endParaRPr lang="es-ES" sz="600" dirty="0">
                        <a:solidFill>
                          <a:srgbClr val="000000"/>
                        </a:solidFill>
                        <a:latin typeface="+mn-lt"/>
                        <a:ea typeface="ヒラギノ角ゴ ProN W3" charset="-128"/>
                        <a:sym typeface="Gill Sans" charset="0"/>
                      </a:endParaRPr>
                    </a:p>
                  </p:txBody>
                </p:sp>
                <p:sp>
                  <p:nvSpPr>
                    <p:cNvPr id="84" name="Rectangle 14"/>
                    <p:cNvSpPr>
                      <a:spLocks/>
                    </p:cNvSpPr>
                    <p:nvPr/>
                  </p:nvSpPr>
                  <p:spPr bwMode="auto">
                    <a:xfrm>
                      <a:off x="4567" y="1894"/>
                      <a:ext cx="1016"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35717" tIns="35717" rIns="64289" bIns="35717" anchor="ctr">
                      <a:spAutoFit/>
                    </a:bodyPr>
                    <a:lstStyle/>
                    <a:p>
                      <a:pPr algn="ctr" defTabSz="642938"/>
                      <a:r>
                        <a:rPr lang="es-ES" sz="600" dirty="0" smtClean="0">
                          <a:solidFill>
                            <a:srgbClr val="034769"/>
                          </a:solidFill>
                          <a:latin typeface="+mn-lt"/>
                        </a:rPr>
                        <a:t>Diversificación de energía</a:t>
                      </a:r>
                    </a:p>
                  </p:txBody>
                </p:sp>
              </p:grpSp>
              <p:sp>
                <p:nvSpPr>
                  <p:cNvPr id="82" name="113 Rectángulo"/>
                  <p:cNvSpPr>
                    <a:spLocks noChangeArrowheads="1"/>
                  </p:cNvSpPr>
                  <p:nvPr/>
                </p:nvSpPr>
                <p:spPr bwMode="auto">
                  <a:xfrm>
                    <a:off x="7350700" y="3789038"/>
                    <a:ext cx="1472045" cy="38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p>
                    <a:pPr algn="ctr" defTabSz="642938"/>
                    <a:r>
                      <a:rPr lang="es-ES" sz="300" dirty="0" smtClean="0">
                        <a:solidFill>
                          <a:srgbClr val="285561"/>
                        </a:solidFill>
                        <a:latin typeface="+mn-lt"/>
                      </a:rPr>
                      <a:t>Ej. Múnich,</a:t>
                    </a:r>
                  </a:p>
                  <a:p>
                    <a:pPr algn="ctr" defTabSz="642938"/>
                    <a:r>
                      <a:rPr lang="es-ES" sz="300" dirty="0" smtClean="0">
                        <a:solidFill>
                          <a:srgbClr val="285561"/>
                        </a:solidFill>
                        <a:latin typeface="+mn-lt"/>
                      </a:rPr>
                      <a:t> Ámsterdam  </a:t>
                    </a:r>
                    <a:endParaRPr lang="es-ES" sz="300" baseline="30000" dirty="0">
                      <a:solidFill>
                        <a:srgbClr val="285561"/>
                      </a:solidFill>
                      <a:latin typeface="+mn-lt"/>
                    </a:endParaRPr>
                  </a:p>
                </p:txBody>
              </p:sp>
            </p:grpSp>
            <p:pic>
              <p:nvPicPr>
                <p:cNvPr id="80" name="79 Imagen"/>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6012722" y="3206792"/>
                  <a:ext cx="1243441" cy="839788"/>
                </a:xfrm>
                <a:prstGeom prst="rect">
                  <a:avLst/>
                </a:prstGeom>
              </p:spPr>
            </p:pic>
          </p:grpSp>
        </p:grpSp>
        <p:sp>
          <p:nvSpPr>
            <p:cNvPr id="85" name="Rectangle 4"/>
            <p:cNvSpPr>
              <a:spLocks/>
            </p:cNvSpPr>
            <p:nvPr/>
          </p:nvSpPr>
          <p:spPr bwMode="auto">
            <a:xfrm>
              <a:off x="107504" y="3059668"/>
              <a:ext cx="4148119" cy="369332"/>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Necesidades de las Ciudades</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grpSp>
      <p:grpSp>
        <p:nvGrpSpPr>
          <p:cNvPr id="4" name="3 Grupo"/>
          <p:cNvGrpSpPr/>
          <p:nvPr/>
        </p:nvGrpSpPr>
        <p:grpSpPr>
          <a:xfrm>
            <a:off x="4499992" y="908960"/>
            <a:ext cx="4436592" cy="2498268"/>
            <a:chOff x="4499992" y="908960"/>
            <a:chExt cx="4436592" cy="2498268"/>
          </a:xfrm>
        </p:grpSpPr>
        <p:grpSp>
          <p:nvGrpSpPr>
            <p:cNvPr id="100" name="99 Grupo"/>
            <p:cNvGrpSpPr/>
            <p:nvPr/>
          </p:nvGrpSpPr>
          <p:grpSpPr>
            <a:xfrm>
              <a:off x="4860032" y="908960"/>
              <a:ext cx="3731536" cy="2052990"/>
              <a:chOff x="259904" y="1465098"/>
              <a:chExt cx="9247864" cy="5296229"/>
            </a:xfrm>
          </p:grpSpPr>
          <p:sp>
            <p:nvSpPr>
              <p:cNvPr id="101" name="Text Box 10"/>
              <p:cNvSpPr txBox="1">
                <a:spLocks noChangeArrowheads="1"/>
              </p:cNvSpPr>
              <p:nvPr/>
            </p:nvSpPr>
            <p:spPr bwMode="gray">
              <a:xfrm>
                <a:off x="2008111" y="4349486"/>
                <a:ext cx="3522878" cy="2411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200" b="1">
                    <a:solidFill>
                      <a:schemeClr val="tx1"/>
                    </a:solidFill>
                    <a:latin typeface="Arial" pitchFamily="34" charset="0"/>
                    <a:ea typeface="MS PGothic" pitchFamily="34" charset="-128"/>
                  </a:defRPr>
                </a:lvl1pPr>
                <a:lvl2pPr marL="742950" indent="-285750" eaLnBrk="0" hangingPunct="0">
                  <a:defRPr sz="1200" b="1">
                    <a:solidFill>
                      <a:schemeClr val="tx1"/>
                    </a:solidFill>
                    <a:latin typeface="Arial" pitchFamily="34" charset="0"/>
                    <a:ea typeface="MS PGothic" pitchFamily="34" charset="-128"/>
                  </a:defRPr>
                </a:lvl2pPr>
                <a:lvl3pPr marL="1143000" indent="-228600" eaLnBrk="0" hangingPunct="0">
                  <a:defRPr sz="1200" b="1">
                    <a:solidFill>
                      <a:schemeClr val="tx1"/>
                    </a:solidFill>
                    <a:latin typeface="Arial" pitchFamily="34" charset="0"/>
                    <a:ea typeface="MS PGothic" pitchFamily="34" charset="-128"/>
                  </a:defRPr>
                </a:lvl3pPr>
                <a:lvl4pPr marL="1600200" indent="-228600" eaLnBrk="0" hangingPunct="0">
                  <a:defRPr sz="1200" b="1">
                    <a:solidFill>
                      <a:schemeClr val="tx1"/>
                    </a:solidFill>
                    <a:latin typeface="Arial" pitchFamily="34" charset="0"/>
                    <a:ea typeface="MS PGothic" pitchFamily="34" charset="-128"/>
                  </a:defRPr>
                </a:lvl4pPr>
                <a:lvl5pPr marL="2057400" indent="-228600" eaLnBrk="0" hangingPunct="0">
                  <a:defRPr sz="1200" b="1">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1200" b="1">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1200" b="1">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1200" b="1">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1200" b="1">
                    <a:solidFill>
                      <a:schemeClr val="tx1"/>
                    </a:solidFill>
                    <a:latin typeface="Arial" pitchFamily="34" charset="0"/>
                    <a:ea typeface="MS PGothic" pitchFamily="34" charset="-128"/>
                  </a:defRPr>
                </a:lvl9pPr>
              </a:lstStyle>
              <a:p>
                <a:pPr algn="ctr" eaLnBrk="1" hangingPunct="1"/>
                <a:r>
                  <a:rPr lang="es-ES" sz="900" dirty="0" smtClean="0">
                    <a:solidFill>
                      <a:srgbClr val="123E51">
                        <a:lumMod val="90000"/>
                        <a:lumOff val="10000"/>
                      </a:srgbClr>
                    </a:solidFill>
                    <a:sym typeface="Gill Sans" charset="0"/>
                  </a:rPr>
                  <a:t>En España se </a:t>
                </a:r>
                <a:r>
                  <a:rPr lang="es-ES" sz="1100" dirty="0" smtClean="0">
                    <a:solidFill>
                      <a:srgbClr val="123E51">
                        <a:lumMod val="50000"/>
                        <a:lumOff val="50000"/>
                      </a:srgbClr>
                    </a:solidFill>
                    <a:ea typeface="MS PGothic"/>
                    <a:cs typeface="Arial" pitchFamily="34" charset="0"/>
                    <a:sym typeface="Gill Sans" charset="0"/>
                  </a:rPr>
                  <a:t>descargan</a:t>
                </a:r>
                <a:r>
                  <a:rPr lang="es-ES" sz="1100" dirty="0" smtClean="0">
                    <a:solidFill>
                      <a:srgbClr val="123E51">
                        <a:lumMod val="90000"/>
                        <a:lumOff val="10000"/>
                      </a:srgbClr>
                    </a:solidFill>
                    <a:ea typeface="MS PGothic"/>
                    <a:cs typeface="Arial" pitchFamily="34" charset="0"/>
                    <a:sym typeface="Gill Sans" charset="0"/>
                  </a:rPr>
                  <a:t> </a:t>
                </a:r>
                <a:r>
                  <a:rPr lang="es-ES" sz="1000" dirty="0" smtClean="0">
                    <a:solidFill>
                      <a:srgbClr val="123E51">
                        <a:lumMod val="90000"/>
                        <a:lumOff val="10000"/>
                      </a:srgbClr>
                    </a:solidFill>
                    <a:sym typeface="Gill Sans" charset="0"/>
                  </a:rPr>
                  <a:t>al día </a:t>
                </a:r>
                <a:r>
                  <a:rPr lang="es-ES" sz="1400" dirty="0" smtClean="0">
                    <a:solidFill>
                      <a:srgbClr val="123E51">
                        <a:lumMod val="50000"/>
                        <a:lumOff val="50000"/>
                      </a:srgbClr>
                    </a:solidFill>
                    <a:ea typeface="Arial Unicode MS" pitchFamily="34" charset="-128"/>
                    <a:cs typeface="Arial Unicode MS" pitchFamily="34" charset="-128"/>
                    <a:sym typeface="Gill Sans" charset="0"/>
                  </a:rPr>
                  <a:t>2,7millones</a:t>
                </a:r>
                <a:r>
                  <a:rPr lang="es-ES" sz="900" dirty="0" smtClean="0">
                    <a:solidFill>
                      <a:srgbClr val="123E51">
                        <a:lumMod val="90000"/>
                        <a:lumOff val="10000"/>
                      </a:srgbClr>
                    </a:solidFill>
                    <a:sym typeface="Gill Sans" charset="0"/>
                  </a:rPr>
                  <a:t> </a:t>
                </a:r>
                <a:r>
                  <a:rPr lang="es-ES" sz="1050" dirty="0" smtClean="0">
                    <a:solidFill>
                      <a:srgbClr val="123E51">
                        <a:lumMod val="50000"/>
                        <a:lumOff val="50000"/>
                      </a:srgbClr>
                    </a:solidFill>
                    <a:sym typeface="Gill Sans" charset="0"/>
                  </a:rPr>
                  <a:t>Apps</a:t>
                </a:r>
                <a:endParaRPr lang="es-ES" sz="900" dirty="0" smtClean="0">
                  <a:solidFill>
                    <a:srgbClr val="123E51">
                      <a:lumMod val="50000"/>
                      <a:lumOff val="50000"/>
                    </a:srgbClr>
                  </a:solidFill>
                  <a:ea typeface="MS PGothic"/>
                  <a:cs typeface="Arial" pitchFamily="34" charset="0"/>
                  <a:sym typeface="Gill Sans" charset="0"/>
                </a:endParaRPr>
              </a:p>
              <a:p>
                <a:pPr algn="ctr" eaLnBrk="1" hangingPunct="1"/>
                <a:r>
                  <a:rPr lang="es-ES" sz="800" dirty="0" smtClean="0">
                    <a:solidFill>
                      <a:srgbClr val="123E51">
                        <a:lumMod val="90000"/>
                        <a:lumOff val="10000"/>
                      </a:srgbClr>
                    </a:solidFill>
                    <a:sym typeface="Gill Sans" charset="0"/>
                  </a:rPr>
                  <a:t> </a:t>
                </a:r>
                <a:r>
                  <a:rPr lang="es-ES" sz="1000" dirty="0" smtClean="0">
                    <a:solidFill>
                      <a:srgbClr val="123E51">
                        <a:lumMod val="90000"/>
                        <a:lumOff val="10000"/>
                      </a:srgbClr>
                    </a:solidFill>
                    <a:sym typeface="Gill Sans" charset="0"/>
                  </a:rPr>
                  <a:t>30 Apps por segundo!!!</a:t>
                </a:r>
              </a:p>
            </p:txBody>
          </p:sp>
          <p:sp>
            <p:nvSpPr>
              <p:cNvPr id="102" name="101 Rectángulo"/>
              <p:cNvSpPr/>
              <p:nvPr/>
            </p:nvSpPr>
            <p:spPr>
              <a:xfrm>
                <a:off x="1579061" y="1465098"/>
                <a:ext cx="2713290" cy="2028459"/>
              </a:xfrm>
              <a:prstGeom prst="rect">
                <a:avLst/>
              </a:prstGeom>
            </p:spPr>
            <p:txBody>
              <a:bodyPr wrap="square">
                <a:spAutoFit/>
              </a:bodyPr>
              <a:lstStyle/>
              <a:p>
                <a:pPr algn="ctr" eaLnBrk="1" hangingPunct="1">
                  <a:lnSpc>
                    <a:spcPct val="150000"/>
                  </a:lnSpc>
                </a:pPr>
                <a:r>
                  <a:rPr lang="es-ES" sz="1100" b="1" dirty="0" smtClean="0">
                    <a:solidFill>
                      <a:srgbClr val="123E51">
                        <a:lumMod val="50000"/>
                        <a:lumOff val="50000"/>
                      </a:srgbClr>
                    </a:solidFill>
                    <a:latin typeface="Arial" pitchFamily="34" charset="0"/>
                    <a:ea typeface="MS PGothic"/>
                    <a:cs typeface="Arial" pitchFamily="34" charset="0"/>
                    <a:sym typeface="Telefonica Text" charset="0"/>
                  </a:rPr>
                  <a:t>Penetración </a:t>
                </a:r>
                <a:r>
                  <a:rPr lang="es-ES" sz="900" b="1" dirty="0" smtClean="0">
                    <a:solidFill>
                      <a:srgbClr val="123E51">
                        <a:lumMod val="90000"/>
                        <a:lumOff val="10000"/>
                      </a:srgbClr>
                    </a:solidFill>
                    <a:latin typeface="Arial" pitchFamily="34" charset="0"/>
                    <a:ea typeface="MS PGothic" pitchFamily="34" charset="-128"/>
                    <a:sym typeface="Telefonica Text" charset="0"/>
                  </a:rPr>
                  <a:t> masiva de </a:t>
                </a:r>
                <a:r>
                  <a:rPr lang="es-ES" sz="1100" b="1" dirty="0" smtClean="0">
                    <a:solidFill>
                      <a:srgbClr val="123E51">
                        <a:lumMod val="50000"/>
                        <a:lumOff val="50000"/>
                      </a:srgbClr>
                    </a:solidFill>
                    <a:latin typeface="Arial" pitchFamily="34" charset="0"/>
                    <a:ea typeface="MS PGothic"/>
                    <a:cs typeface="Arial" pitchFamily="34" charset="0"/>
                    <a:sym typeface="Telefonica Text" charset="0"/>
                  </a:rPr>
                  <a:t>Smartphones</a:t>
                </a:r>
                <a:endParaRPr lang="es-ES" sz="1200" b="1" dirty="0">
                  <a:solidFill>
                    <a:srgbClr val="123E51">
                      <a:lumMod val="50000"/>
                      <a:lumOff val="50000"/>
                    </a:srgbClr>
                  </a:solidFill>
                  <a:latin typeface="Arial" pitchFamily="34" charset="0"/>
                  <a:ea typeface="MS PGothic"/>
                  <a:cs typeface="Arial" pitchFamily="34" charset="0"/>
                  <a:sym typeface="Gill Sans" charset="0"/>
                </a:endParaRPr>
              </a:p>
            </p:txBody>
          </p:sp>
          <p:sp>
            <p:nvSpPr>
              <p:cNvPr id="103" name="Rectangle 18"/>
              <p:cNvSpPr>
                <a:spLocks/>
              </p:cNvSpPr>
              <p:nvPr/>
            </p:nvSpPr>
            <p:spPr bwMode="auto">
              <a:xfrm>
                <a:off x="4471953" y="1916487"/>
                <a:ext cx="3170912" cy="68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eaLnBrk="1" hangingPunct="1"/>
                <a:r>
                  <a:rPr lang="es-ES" sz="900" b="1" dirty="0" smtClean="0">
                    <a:solidFill>
                      <a:srgbClr val="123E51">
                        <a:lumMod val="90000"/>
                        <a:lumOff val="10000"/>
                      </a:srgbClr>
                    </a:solidFill>
                    <a:latin typeface="Arial" pitchFamily="34" charset="0"/>
                    <a:ea typeface="MS PGothic" pitchFamily="34" charset="-128"/>
                    <a:sym typeface="Movistar Text" pitchFamily="2" charset="0"/>
                  </a:rPr>
                  <a:t>Cada </a:t>
                </a:r>
                <a:r>
                  <a:rPr lang="es-ES" sz="14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60 </a:t>
                </a:r>
                <a:r>
                  <a:rPr lang="es-ES" sz="1000" b="1" dirty="0" smtClean="0">
                    <a:solidFill>
                      <a:srgbClr val="123E51">
                        <a:lumMod val="50000"/>
                        <a:lumOff val="50000"/>
                      </a:srgbClr>
                    </a:solidFill>
                    <a:latin typeface="Arial" pitchFamily="34" charset="0"/>
                    <a:ea typeface="MS PGothic" pitchFamily="34" charset="-128"/>
                    <a:sym typeface="Movistar Text" pitchFamily="2" charset="0"/>
                  </a:rPr>
                  <a:t>segundos</a:t>
                </a:r>
                <a:r>
                  <a:rPr lang="es-ES" sz="900" b="1" dirty="0" smtClean="0">
                    <a:solidFill>
                      <a:srgbClr val="123E51">
                        <a:lumMod val="90000"/>
                        <a:lumOff val="10000"/>
                      </a:srgbClr>
                    </a:solidFill>
                    <a:latin typeface="Arial" pitchFamily="34" charset="0"/>
                    <a:ea typeface="MS PGothic" pitchFamily="34" charset="-128"/>
                    <a:sym typeface="Movistar Text" pitchFamily="2" charset="0"/>
                  </a:rPr>
                  <a:t>…</a:t>
                </a:r>
                <a:endParaRPr lang="es-ES" sz="900" b="1" dirty="0">
                  <a:solidFill>
                    <a:srgbClr val="123E51">
                      <a:lumMod val="90000"/>
                      <a:lumOff val="10000"/>
                    </a:srgbClr>
                  </a:solidFill>
                  <a:latin typeface="Arial" pitchFamily="34" charset="0"/>
                  <a:ea typeface="MS PGothic" pitchFamily="34" charset="-128"/>
                  <a:sym typeface="Movistar Text" pitchFamily="2" charset="0"/>
                </a:endParaRPr>
              </a:p>
            </p:txBody>
          </p:sp>
          <p:pic>
            <p:nvPicPr>
              <p:cNvPr id="104" name="Picture 6" descr="http://odstatic.com/ojointernet.com/Youtube-Logo.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rot="21233765">
                <a:off x="5656651" y="3420694"/>
                <a:ext cx="755826" cy="794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Picture 4" descr="http://infotarget.files.wordpress.com/2011/02/iphone-5.jpeg"/>
              <p:cNvPicPr>
                <a:picLocks noChangeAspect="1" noChangeArrowheads="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7723" t="7375" r="55632" b="7389"/>
              <a:stretch/>
            </p:blipFill>
            <p:spPr bwMode="auto">
              <a:xfrm rot="21174308">
                <a:off x="461611" y="1534637"/>
                <a:ext cx="931221" cy="1864869"/>
              </a:xfrm>
              <a:prstGeom prst="rect">
                <a:avLst/>
              </a:prstGeom>
              <a:noFill/>
              <a:extLst>
                <a:ext uri="{909E8E84-426E-40DD-AFC4-6F175D3DCCD1}">
                  <a14:hiddenFill xmlns:a14="http://schemas.microsoft.com/office/drawing/2010/main">
                    <a:solidFill>
                      <a:srgbClr val="FFFFFF"/>
                    </a:solidFill>
                  </a14:hiddenFill>
                </a:ext>
              </a:extLst>
            </p:spPr>
          </p:pic>
          <p:sp>
            <p:nvSpPr>
              <p:cNvPr id="106" name="Rectangle 18"/>
              <p:cNvSpPr>
                <a:spLocks/>
              </p:cNvSpPr>
              <p:nvPr/>
            </p:nvSpPr>
            <p:spPr bwMode="auto">
              <a:xfrm>
                <a:off x="6096832" y="3523038"/>
                <a:ext cx="3410936" cy="826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sz="14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2 </a:t>
                </a:r>
                <a:r>
                  <a:rPr lang="es-ES" sz="12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millones</a:t>
                </a:r>
                <a:r>
                  <a:rPr lang="es-ES" sz="800" b="1" dirty="0" smtClean="0">
                    <a:solidFill>
                      <a:srgbClr val="123E51">
                        <a:lumMod val="50000"/>
                        <a:lumOff val="50000"/>
                      </a:srgbClr>
                    </a:solidFill>
                    <a:latin typeface="Arial" pitchFamily="34" charset="0"/>
                    <a:ea typeface="MS PGothic" pitchFamily="34" charset="-128"/>
                    <a:sym typeface="Movistar Text" pitchFamily="2" charset="0"/>
                  </a:rPr>
                  <a:t> </a:t>
                </a:r>
                <a:r>
                  <a:rPr lang="es-ES" sz="900" b="1" dirty="0" smtClean="0">
                    <a:solidFill>
                      <a:srgbClr val="123E51">
                        <a:lumMod val="90000"/>
                        <a:lumOff val="10000"/>
                      </a:srgbClr>
                    </a:solidFill>
                    <a:latin typeface="Arial" pitchFamily="34" charset="0"/>
                    <a:ea typeface="MS PGothic" pitchFamily="34" charset="-128"/>
                    <a:sym typeface="Movistar Text" pitchFamily="2" charset="0"/>
                  </a:rPr>
                  <a:t>vídeos </a:t>
                </a:r>
                <a:endParaRPr lang="es-ES" sz="900" b="1" dirty="0">
                  <a:solidFill>
                    <a:srgbClr val="123E51">
                      <a:lumMod val="90000"/>
                      <a:lumOff val="10000"/>
                    </a:srgbClr>
                  </a:solidFill>
                  <a:latin typeface="Arial" pitchFamily="34" charset="0"/>
                  <a:ea typeface="MS PGothic" pitchFamily="34" charset="-128"/>
                  <a:sym typeface="Movistar Text" pitchFamily="2" charset="0"/>
                </a:endParaRPr>
              </a:p>
            </p:txBody>
          </p:sp>
          <p:sp>
            <p:nvSpPr>
              <p:cNvPr id="107" name="Rectangle 18"/>
              <p:cNvSpPr>
                <a:spLocks/>
              </p:cNvSpPr>
              <p:nvPr/>
            </p:nvSpPr>
            <p:spPr bwMode="auto">
              <a:xfrm>
                <a:off x="6013564" y="4525880"/>
                <a:ext cx="3494204" cy="849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sz="14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700.000</a:t>
                </a:r>
                <a:r>
                  <a:rPr lang="es-ES" sz="1400" b="1" dirty="0" smtClean="0">
                    <a:solidFill>
                      <a:srgbClr val="123E51">
                        <a:lumMod val="90000"/>
                        <a:lumOff val="10000"/>
                      </a:srgbClr>
                    </a:solidFill>
                    <a:latin typeface="Arial" pitchFamily="34" charset="0"/>
                    <a:ea typeface="Arial Unicode MS" pitchFamily="34" charset="-128"/>
                    <a:cs typeface="Arial Unicode MS" pitchFamily="34" charset="-128"/>
                    <a:sym typeface="Movistar Text" pitchFamily="2" charset="0"/>
                  </a:rPr>
                  <a:t> </a:t>
                </a:r>
                <a:r>
                  <a:rPr lang="es-ES" sz="900" b="1" dirty="0" smtClean="0">
                    <a:solidFill>
                      <a:srgbClr val="123E51">
                        <a:lumMod val="90000"/>
                        <a:lumOff val="10000"/>
                      </a:srgbClr>
                    </a:solidFill>
                    <a:latin typeface="Arial" pitchFamily="34" charset="0"/>
                    <a:ea typeface="MS PGothic" pitchFamily="34" charset="-128"/>
                    <a:sym typeface="Movistar Text" pitchFamily="2" charset="0"/>
                  </a:rPr>
                  <a:t>mensajes</a:t>
                </a:r>
                <a:endParaRPr lang="es-ES" sz="900" b="1" dirty="0">
                  <a:solidFill>
                    <a:srgbClr val="123E51">
                      <a:lumMod val="90000"/>
                      <a:lumOff val="10000"/>
                    </a:srgbClr>
                  </a:solidFill>
                  <a:latin typeface="Arial" pitchFamily="34" charset="0"/>
                  <a:ea typeface="MS PGothic" pitchFamily="34" charset="-128"/>
                  <a:sym typeface="Movistar Text" pitchFamily="2" charset="0"/>
                </a:endParaRPr>
              </a:p>
            </p:txBody>
          </p:sp>
          <p:sp>
            <p:nvSpPr>
              <p:cNvPr id="108" name="Rectangle 18"/>
              <p:cNvSpPr>
                <a:spLocks/>
              </p:cNvSpPr>
              <p:nvPr/>
            </p:nvSpPr>
            <p:spPr bwMode="auto">
              <a:xfrm>
                <a:off x="6096832" y="5528909"/>
                <a:ext cx="3092065" cy="6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177800" algn="ctr" eaLnBrk="1" hangingPunct="1"/>
                <a:r>
                  <a:rPr lang="es-ES" sz="1400" b="1" dirty="0" smtClean="0">
                    <a:solidFill>
                      <a:srgbClr val="123E51">
                        <a:lumMod val="50000"/>
                        <a:lumOff val="50000"/>
                      </a:srgbClr>
                    </a:solidFill>
                    <a:latin typeface="Arial" pitchFamily="34" charset="0"/>
                    <a:ea typeface="Arial Unicode MS" pitchFamily="34" charset="-128"/>
                    <a:cs typeface="Arial Unicode MS" pitchFamily="34" charset="-128"/>
                    <a:sym typeface="Movistar Text" pitchFamily="2" charset="0"/>
                  </a:rPr>
                  <a:t>175.000</a:t>
                </a:r>
                <a:r>
                  <a:rPr lang="es-ES" sz="1400" b="1" dirty="0" smtClean="0">
                    <a:solidFill>
                      <a:srgbClr val="123E51">
                        <a:lumMod val="90000"/>
                        <a:lumOff val="10000"/>
                      </a:srgbClr>
                    </a:solidFill>
                    <a:latin typeface="Arial" pitchFamily="34" charset="0"/>
                    <a:ea typeface="Arial Unicode MS" pitchFamily="34" charset="-128"/>
                    <a:cs typeface="Arial Unicode MS" pitchFamily="34" charset="-128"/>
                    <a:sym typeface="Movistar Text" pitchFamily="2" charset="0"/>
                  </a:rPr>
                  <a:t> </a:t>
                </a:r>
                <a:r>
                  <a:rPr lang="es-ES" sz="900" b="1" dirty="0" smtClean="0">
                    <a:solidFill>
                      <a:srgbClr val="123E51">
                        <a:lumMod val="90000"/>
                        <a:lumOff val="10000"/>
                      </a:srgbClr>
                    </a:solidFill>
                    <a:latin typeface="Arial" pitchFamily="34" charset="0"/>
                    <a:ea typeface="MS PGothic" pitchFamily="34" charset="-128"/>
                    <a:sym typeface="Movistar Text" pitchFamily="2" charset="0"/>
                  </a:rPr>
                  <a:t>tweets</a:t>
                </a:r>
                <a:endParaRPr lang="es-ES" sz="900" b="1" dirty="0">
                  <a:solidFill>
                    <a:srgbClr val="123E51">
                      <a:lumMod val="90000"/>
                      <a:lumOff val="10000"/>
                    </a:srgbClr>
                  </a:solidFill>
                  <a:latin typeface="Arial" pitchFamily="34" charset="0"/>
                  <a:ea typeface="MS PGothic" pitchFamily="34" charset="-128"/>
                  <a:sym typeface="Movistar Text" pitchFamily="2" charset="0"/>
                </a:endParaRPr>
              </a:p>
            </p:txBody>
          </p:sp>
          <p:pic>
            <p:nvPicPr>
              <p:cNvPr id="109" name="Picture 4" descr="http://www.benitez62.com/wp-content/uploads/2011/08/cronometro1.jp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rot="844336">
                <a:off x="7424484" y="1970037"/>
                <a:ext cx="1688440" cy="1095074"/>
              </a:xfrm>
              <a:prstGeom prst="rect">
                <a:avLst/>
              </a:prstGeom>
              <a:solidFill>
                <a:srgbClr val="FFFFFF">
                  <a:shade val="85000"/>
                </a:srgbClr>
              </a:solidFill>
              <a:ln w="127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10" name="Picture 6" descr="http://t1.gstatic.com/images?q=tbn:ANd9GcSz2szLDjF8meR0STtVz9cO16ghifJJEnJ7KLvHeTjQ9PMeqftp1N3bkP8">
                <a:hlinkClick r:id="rId20"/>
              </p:cNvPr>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l="3920" t="3140" r="4245" b="4714"/>
              <a:stretch/>
            </p:blipFill>
            <p:spPr bwMode="auto">
              <a:xfrm>
                <a:off x="5776795" y="4497603"/>
                <a:ext cx="538182" cy="567860"/>
              </a:xfrm>
              <a:prstGeom prst="roundRect">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11" name="Picture 8" descr="http://androinica.com/wp-content/uploads/2010/04/twitter_logo.pn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5747706" y="5476081"/>
                <a:ext cx="596360" cy="6271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12" name="Picture 10" descr="http://sokhcn.baria-vungtau.gov.vn/dostbrvt/UserUpload/Img/connected_device-100005883-large.jp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59904" y="4229925"/>
                <a:ext cx="1719299" cy="1511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13" name="112 Pentágono"/>
              <p:cNvSpPr/>
              <p:nvPr/>
            </p:nvSpPr>
            <p:spPr bwMode="auto">
              <a:xfrm flipV="1">
                <a:off x="691952" y="3632497"/>
                <a:ext cx="3780000" cy="45719"/>
              </a:xfrm>
              <a:prstGeom prst="homePlate">
                <a:avLst/>
              </a:prstGeom>
              <a:gradFill flip="none" rotWithShape="1">
                <a:gsLst>
                  <a:gs pos="0">
                    <a:schemeClr val="bg1"/>
                  </a:gs>
                  <a:gs pos="50000">
                    <a:srgbClr val="06607C"/>
                  </a:gs>
                  <a:gs pos="100000">
                    <a:schemeClr val="accent1"/>
                  </a:gs>
                </a:gsLst>
                <a:lin ang="0" scaled="1"/>
                <a:tileRect/>
              </a:gradFill>
              <a:ln w="9525" cap="flat" cmpd="sng" algn="ctr">
                <a:noFill/>
                <a:prstDash val="solid"/>
                <a:round/>
                <a:headEnd type="none" w="med" len="med"/>
                <a:tailEnd type="none" w="med" len="med"/>
              </a:ln>
              <a:effectLst/>
            </p:spPr>
            <p:txBody>
              <a:bodyPr wrap="none" lIns="0" tIns="0" rIns="0" bIns="0" anchor="ctr"/>
              <a:lstStyle/>
              <a:p>
                <a:pPr algn="ctr" defTabSz="914323">
                  <a:defRPr/>
                </a:pPr>
                <a:endParaRPr lang="es-ES" sz="900">
                  <a:solidFill>
                    <a:srgbClr val="043F52"/>
                  </a:solidFill>
                  <a:latin typeface="Arial" pitchFamily="34" charset="0"/>
                  <a:ea typeface="ヒラギノ角ゴ ProN W3" charset="-128"/>
                  <a:sym typeface="Gill Sans" charset="0"/>
                </a:endParaRPr>
              </a:p>
            </p:txBody>
          </p:sp>
        </p:grpSp>
        <p:sp>
          <p:nvSpPr>
            <p:cNvPr id="115" name="Rectangle 4"/>
            <p:cNvSpPr>
              <a:spLocks/>
            </p:cNvSpPr>
            <p:nvPr/>
          </p:nvSpPr>
          <p:spPr bwMode="auto">
            <a:xfrm>
              <a:off x="4499992" y="3037896"/>
              <a:ext cx="4436592" cy="369332"/>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Tendencia y Medios</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grpSp>
      <p:grpSp>
        <p:nvGrpSpPr>
          <p:cNvPr id="5" name="4 Grupo"/>
          <p:cNvGrpSpPr/>
          <p:nvPr/>
        </p:nvGrpSpPr>
        <p:grpSpPr>
          <a:xfrm>
            <a:off x="323528" y="3717032"/>
            <a:ext cx="3932095" cy="2448272"/>
            <a:chOff x="323528" y="3717032"/>
            <a:chExt cx="3932095" cy="2448272"/>
          </a:xfrm>
        </p:grpSpPr>
        <p:grpSp>
          <p:nvGrpSpPr>
            <p:cNvPr id="116" name="115 Grupo"/>
            <p:cNvGrpSpPr/>
            <p:nvPr/>
          </p:nvGrpSpPr>
          <p:grpSpPr>
            <a:xfrm>
              <a:off x="449006" y="3717032"/>
              <a:ext cx="3600000" cy="2160000"/>
              <a:chOff x="332683" y="1277144"/>
              <a:chExt cx="8963717" cy="5590567"/>
            </a:xfrm>
          </p:grpSpPr>
          <p:pic>
            <p:nvPicPr>
              <p:cNvPr id="117" name="Picture 69" descr="mapa-del-mundo"/>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83555" y="2443894"/>
                <a:ext cx="2952328" cy="18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Rectangle 18"/>
              <p:cNvSpPr>
                <a:spLocks/>
              </p:cNvSpPr>
              <p:nvPr/>
            </p:nvSpPr>
            <p:spPr bwMode="auto">
              <a:xfrm>
                <a:off x="332683" y="4528538"/>
                <a:ext cx="3404537" cy="1456870"/>
              </a:xfrm>
              <a:prstGeom prst="rect">
                <a:avLst/>
              </a:prstGeom>
              <a:extLst/>
            </p:spPr>
            <p:txBody>
              <a:bodyPr wrap="square">
                <a:spAutoFit/>
              </a:bodyPr>
              <a:lstStyle/>
              <a:p>
                <a:pPr algn="ctr" eaLnBrk="1" hangingPunct="1"/>
                <a:r>
                  <a:rPr lang="es-ES" sz="1100" b="1" smtClean="0">
                    <a:solidFill>
                      <a:srgbClr val="123E51">
                        <a:lumMod val="50000"/>
                        <a:lumOff val="50000"/>
                      </a:srgbClr>
                    </a:solidFill>
                    <a:latin typeface="Arial" pitchFamily="34" charset="0"/>
                    <a:ea typeface="MS PGothic"/>
                    <a:cs typeface="Arial" pitchFamily="34" charset="0"/>
                    <a:sym typeface="Movistar Text" pitchFamily="2" charset="0"/>
                  </a:rPr>
                  <a:t>50.000 </a:t>
                </a:r>
                <a:r>
                  <a:rPr lang="es-ES" sz="1000" b="1" smtClean="0">
                    <a:solidFill>
                      <a:srgbClr val="123E51">
                        <a:lumMod val="50000"/>
                        <a:lumOff val="50000"/>
                      </a:srgbClr>
                    </a:solidFill>
                    <a:latin typeface="Arial" pitchFamily="34" charset="0"/>
                    <a:ea typeface="MS PGothic"/>
                    <a:cs typeface="Arial" pitchFamily="34" charset="0"/>
                    <a:sym typeface="Movistar Text" pitchFamily="2" charset="0"/>
                  </a:rPr>
                  <a:t>millones </a:t>
                </a:r>
              </a:p>
              <a:p>
                <a:pPr algn="ctr" eaLnBrk="1" hangingPunct="1"/>
                <a:r>
                  <a:rPr lang="es-ES" sz="800" b="1" smtClean="0">
                    <a:solidFill>
                      <a:srgbClr val="123E51">
                        <a:lumMod val="90000"/>
                        <a:lumOff val="10000"/>
                      </a:srgbClr>
                    </a:solidFill>
                    <a:latin typeface="Arial" pitchFamily="34" charset="0"/>
                    <a:ea typeface="MS PGothic"/>
                    <a:cs typeface="Arial" pitchFamily="34" charset="0"/>
                    <a:sym typeface="Movistar Text" pitchFamily="2" charset="0"/>
                  </a:rPr>
                  <a:t>de dispositivos conectados en </a:t>
                </a:r>
                <a:r>
                  <a:rPr lang="es-ES" sz="1000" b="1" smtClean="0">
                    <a:solidFill>
                      <a:srgbClr val="123E51">
                        <a:lumMod val="50000"/>
                        <a:lumOff val="50000"/>
                      </a:srgbClr>
                    </a:solidFill>
                    <a:latin typeface="Arial" pitchFamily="34" charset="0"/>
                    <a:ea typeface="MS PGothic"/>
                    <a:cs typeface="Arial" pitchFamily="34" charset="0"/>
                    <a:sym typeface="Movistar Text" pitchFamily="2" charset="0"/>
                  </a:rPr>
                  <a:t>2020</a:t>
                </a:r>
                <a:endParaRPr lang="es-ES" sz="1000" b="1">
                  <a:solidFill>
                    <a:srgbClr val="123E51">
                      <a:lumMod val="50000"/>
                      <a:lumOff val="50000"/>
                    </a:srgbClr>
                  </a:solidFill>
                  <a:latin typeface="Arial" pitchFamily="34" charset="0"/>
                  <a:ea typeface="MS PGothic"/>
                  <a:cs typeface="Arial" pitchFamily="34" charset="0"/>
                  <a:sym typeface="Movistar Text" pitchFamily="2" charset="0"/>
                </a:endParaRPr>
              </a:p>
            </p:txBody>
          </p:sp>
          <p:sp>
            <p:nvSpPr>
              <p:cNvPr id="119" name="Rectangle 18"/>
              <p:cNvSpPr>
                <a:spLocks/>
              </p:cNvSpPr>
              <p:nvPr/>
            </p:nvSpPr>
            <p:spPr bwMode="auto">
              <a:xfrm>
                <a:off x="382220" y="1277144"/>
                <a:ext cx="3354997" cy="1456870"/>
              </a:xfrm>
              <a:prstGeom prst="rect">
                <a:avLst/>
              </a:prstGeom>
              <a:extLst/>
            </p:spPr>
            <p:txBody>
              <a:bodyPr wrap="square">
                <a:spAutoFit/>
              </a:bodyPr>
              <a:lstStyle/>
              <a:p>
                <a:pPr algn="ctr" eaLnBrk="1" hangingPunct="1"/>
                <a:r>
                  <a:rPr lang="es-ES" sz="1100" b="1" dirty="0" smtClean="0">
                    <a:solidFill>
                      <a:srgbClr val="123E51">
                        <a:lumMod val="50000"/>
                        <a:lumOff val="50000"/>
                      </a:srgbClr>
                    </a:solidFill>
                    <a:latin typeface="Arial" pitchFamily="34" charset="0"/>
                    <a:ea typeface="MS PGothic"/>
                    <a:cs typeface="Arial" pitchFamily="34" charset="0"/>
                    <a:sym typeface="Movistar Text" pitchFamily="2" charset="0"/>
                  </a:rPr>
                  <a:t>200 </a:t>
                </a:r>
                <a:r>
                  <a:rPr lang="es-ES" sz="1000" b="1" dirty="0" smtClean="0">
                    <a:solidFill>
                      <a:srgbClr val="123E51">
                        <a:lumMod val="50000"/>
                        <a:lumOff val="50000"/>
                      </a:srgbClr>
                    </a:solidFill>
                    <a:latin typeface="Arial" pitchFamily="34" charset="0"/>
                    <a:ea typeface="MS PGothic"/>
                    <a:cs typeface="Arial" pitchFamily="34" charset="0"/>
                    <a:sym typeface="Movistar Text" pitchFamily="2" charset="0"/>
                  </a:rPr>
                  <a:t>millones </a:t>
                </a:r>
                <a:r>
                  <a:rPr lang="es-ES" sz="800" b="1" dirty="0" smtClean="0">
                    <a:solidFill>
                      <a:srgbClr val="123E51">
                        <a:lumMod val="90000"/>
                        <a:lumOff val="10000"/>
                      </a:srgbClr>
                    </a:solidFill>
                    <a:latin typeface="Arial" pitchFamily="34" charset="0"/>
                    <a:ea typeface="MS PGothic"/>
                    <a:cs typeface="Arial" pitchFamily="34" charset="0"/>
                    <a:sym typeface="Movistar Text" pitchFamily="2" charset="0"/>
                  </a:rPr>
                  <a:t>conexiones M2M en </a:t>
                </a:r>
                <a:r>
                  <a:rPr lang="es-ES" sz="1000" b="1" dirty="0" smtClean="0">
                    <a:solidFill>
                      <a:srgbClr val="123E51">
                        <a:lumMod val="50000"/>
                        <a:lumOff val="50000"/>
                      </a:srgbClr>
                    </a:solidFill>
                    <a:latin typeface="Arial" pitchFamily="34" charset="0"/>
                    <a:ea typeface="MS PGothic"/>
                    <a:cs typeface="Arial" pitchFamily="34" charset="0"/>
                    <a:sym typeface="Movistar Text" pitchFamily="2" charset="0"/>
                  </a:rPr>
                  <a:t>2012</a:t>
                </a:r>
                <a:r>
                  <a:rPr lang="es-ES" sz="800" b="1" dirty="0" smtClean="0">
                    <a:solidFill>
                      <a:srgbClr val="123E51">
                        <a:lumMod val="90000"/>
                        <a:lumOff val="10000"/>
                      </a:srgbClr>
                    </a:solidFill>
                    <a:latin typeface="Arial" pitchFamily="34" charset="0"/>
                    <a:ea typeface="MS PGothic"/>
                    <a:cs typeface="Arial" pitchFamily="34" charset="0"/>
                    <a:sym typeface="Movistar Text" pitchFamily="2" charset="0"/>
                  </a:rPr>
                  <a:t>  </a:t>
                </a:r>
                <a:endParaRPr lang="es-ES" sz="800" b="1" dirty="0">
                  <a:solidFill>
                    <a:srgbClr val="123E51">
                      <a:lumMod val="90000"/>
                      <a:lumOff val="10000"/>
                    </a:srgbClr>
                  </a:solidFill>
                  <a:latin typeface="Arial" pitchFamily="34" charset="0"/>
                  <a:ea typeface="MS PGothic"/>
                  <a:cs typeface="Arial" pitchFamily="34" charset="0"/>
                  <a:sym typeface="Movistar Text" pitchFamily="2" charset="0"/>
                </a:endParaRPr>
              </a:p>
            </p:txBody>
          </p:sp>
          <p:pic>
            <p:nvPicPr>
              <p:cNvPr id="120" name="Picture 2" descr="http://www.eweek.com/imagesvr_ce/7936/346x214bigdata3.jp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524600" y="1341457"/>
                <a:ext cx="1980000" cy="1488165"/>
              </a:xfrm>
              <a:prstGeom prst="snip2DiagRect">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21" name="Picture 4" descr="http://www.robotshop.com/blog/images/internet-of-things.jp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3932312" y="2327262"/>
                <a:ext cx="2167667" cy="1824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2" name="Text Box 10"/>
              <p:cNvSpPr txBox="1">
                <a:spLocks noChangeArrowheads="1"/>
              </p:cNvSpPr>
              <p:nvPr/>
            </p:nvSpPr>
            <p:spPr bwMode="gray">
              <a:xfrm>
                <a:off x="6129063" y="3428190"/>
                <a:ext cx="3167337" cy="1723622"/>
              </a:xfrm>
              <a:prstGeom prst="rect">
                <a:avLst/>
              </a:prstGeom>
              <a:extLst/>
            </p:spPr>
            <p:txBody>
              <a:bodyPr wrap="square">
                <a:spAutoFit/>
              </a:bodyPr>
              <a:lstStyle>
                <a:defPPr>
                  <a:defRPr lang="en-US"/>
                </a:defPPr>
                <a:lvl1pPr>
                  <a:defRPr sz="1800" b="1">
                    <a:solidFill>
                      <a:schemeClr val="tx1">
                        <a:lumMod val="90000"/>
                        <a:lumOff val="10000"/>
                      </a:schemeClr>
                    </a:solidFill>
                    <a:ea typeface="MS PGothic"/>
                    <a:cs typeface="Arial" pitchFamily="34" charset="0"/>
                  </a:defRPr>
                </a:lvl1pPr>
              </a:lstStyle>
              <a:p>
                <a:pPr algn="ctr" eaLnBrk="1" hangingPunct="1"/>
                <a:r>
                  <a:rPr lang="es-ES" sz="800" dirty="0" smtClean="0">
                    <a:solidFill>
                      <a:srgbClr val="123E51">
                        <a:lumMod val="90000"/>
                        <a:lumOff val="10000"/>
                      </a:srgbClr>
                    </a:solidFill>
                    <a:latin typeface="Arial" pitchFamily="34" charset="0"/>
                    <a:sym typeface="Gill Sans" charset="0"/>
                  </a:rPr>
                  <a:t>Cada día se generan </a:t>
                </a:r>
              </a:p>
              <a:p>
                <a:pPr algn="ctr" eaLnBrk="1" hangingPunct="1"/>
                <a:r>
                  <a:rPr lang="es-ES" sz="1100" dirty="0" smtClean="0">
                    <a:solidFill>
                      <a:srgbClr val="123E51">
                        <a:lumMod val="50000"/>
                        <a:lumOff val="50000"/>
                      </a:srgbClr>
                    </a:solidFill>
                    <a:latin typeface="Arial" pitchFamily="34" charset="0"/>
                    <a:sym typeface="Gill Sans" charset="0"/>
                  </a:rPr>
                  <a:t>2,5</a:t>
                </a:r>
                <a:r>
                  <a:rPr lang="es-ES" sz="1000" dirty="0" smtClean="0">
                    <a:solidFill>
                      <a:srgbClr val="123E51">
                        <a:lumMod val="50000"/>
                        <a:lumOff val="50000"/>
                      </a:srgbClr>
                    </a:solidFill>
                    <a:latin typeface="Arial" pitchFamily="34" charset="0"/>
                    <a:sym typeface="Gill Sans" charset="0"/>
                  </a:rPr>
                  <a:t> quintillones</a:t>
                </a:r>
                <a:r>
                  <a:rPr lang="es-ES" sz="800" dirty="0" smtClean="0">
                    <a:solidFill>
                      <a:srgbClr val="123E51">
                        <a:lumMod val="90000"/>
                        <a:lumOff val="10000"/>
                      </a:srgbClr>
                    </a:solidFill>
                    <a:latin typeface="Arial" pitchFamily="34" charset="0"/>
                    <a:sym typeface="Gill Sans" charset="0"/>
                  </a:rPr>
                  <a:t> de bytes en el mundo</a:t>
                </a:r>
              </a:p>
              <a:p>
                <a:pPr algn="ctr" eaLnBrk="1" hangingPunct="1"/>
                <a:r>
                  <a:rPr lang="es-ES" sz="900" dirty="0" smtClean="0">
                    <a:solidFill>
                      <a:srgbClr val="123E51">
                        <a:lumMod val="90000"/>
                        <a:lumOff val="10000"/>
                      </a:srgbClr>
                    </a:solidFill>
                    <a:latin typeface="Arial" pitchFamily="34" charset="0"/>
                    <a:sym typeface="Gill Sans" charset="0"/>
                  </a:rPr>
                  <a:t>(1 quintillón = 10</a:t>
                </a:r>
                <a:r>
                  <a:rPr lang="es-ES" sz="900" baseline="30000" dirty="0" smtClean="0">
                    <a:solidFill>
                      <a:srgbClr val="123E51">
                        <a:lumMod val="90000"/>
                        <a:lumOff val="10000"/>
                      </a:srgbClr>
                    </a:solidFill>
                    <a:latin typeface="Arial" pitchFamily="34" charset="0"/>
                    <a:sym typeface="Gill Sans" charset="0"/>
                  </a:rPr>
                  <a:t>30</a:t>
                </a:r>
                <a:r>
                  <a:rPr lang="es-ES" sz="900" dirty="0" smtClean="0">
                    <a:solidFill>
                      <a:srgbClr val="123E51">
                        <a:lumMod val="90000"/>
                        <a:lumOff val="10000"/>
                      </a:srgbClr>
                    </a:solidFill>
                    <a:latin typeface="Arial" pitchFamily="34" charset="0"/>
                    <a:sym typeface="Gill Sans" charset="0"/>
                  </a:rPr>
                  <a:t>)</a:t>
                </a:r>
                <a:endParaRPr lang="es-ES" sz="900" dirty="0">
                  <a:solidFill>
                    <a:srgbClr val="123E51">
                      <a:lumMod val="90000"/>
                      <a:lumOff val="10000"/>
                    </a:srgbClr>
                  </a:solidFill>
                  <a:latin typeface="Arial" pitchFamily="34" charset="0"/>
                  <a:sym typeface="Gill Sans" charset="0"/>
                </a:endParaRPr>
              </a:p>
            </p:txBody>
          </p:sp>
          <p:sp>
            <p:nvSpPr>
              <p:cNvPr id="123" name="Text Box 10"/>
              <p:cNvSpPr txBox="1">
                <a:spLocks noChangeArrowheads="1"/>
              </p:cNvSpPr>
              <p:nvPr/>
            </p:nvSpPr>
            <p:spPr bwMode="gray">
              <a:xfrm>
                <a:off x="4112839" y="5144089"/>
                <a:ext cx="4032448" cy="1723622"/>
              </a:xfrm>
              <a:prstGeom prst="rect">
                <a:avLst/>
              </a:prstGeom>
              <a:extLst/>
            </p:spPr>
            <p:txBody>
              <a:bodyPr wrap="square">
                <a:spAutoFit/>
              </a:bodyPr>
              <a:lstStyle>
                <a:defPPr>
                  <a:defRPr lang="en-US"/>
                </a:defPPr>
                <a:lvl1pPr>
                  <a:defRPr sz="1800" b="1">
                    <a:solidFill>
                      <a:schemeClr val="tx1">
                        <a:lumMod val="90000"/>
                        <a:lumOff val="10000"/>
                      </a:schemeClr>
                    </a:solidFill>
                    <a:ea typeface="MS PGothic"/>
                    <a:cs typeface="Arial" pitchFamily="34" charset="0"/>
                  </a:defRPr>
                </a:lvl1pPr>
              </a:lstStyle>
              <a:p>
                <a:pPr algn="ctr" eaLnBrk="1" hangingPunct="1"/>
                <a:r>
                  <a:rPr lang="es-ES" sz="800" smtClean="0">
                    <a:solidFill>
                      <a:srgbClr val="123E51">
                        <a:lumMod val="90000"/>
                        <a:lumOff val="10000"/>
                      </a:srgbClr>
                    </a:solidFill>
                    <a:latin typeface="Arial" pitchFamily="34" charset="0"/>
                    <a:sym typeface="Gill Sans" charset="0"/>
                  </a:rPr>
                  <a:t>La mayoría de estas conexiones se desarrollarán en </a:t>
                </a:r>
              </a:p>
              <a:p>
                <a:pPr algn="ctr" eaLnBrk="1" hangingPunct="1"/>
                <a:r>
                  <a:rPr lang="es-ES" sz="1100" smtClean="0">
                    <a:solidFill>
                      <a:srgbClr val="123E51">
                        <a:lumMod val="50000"/>
                        <a:lumOff val="50000"/>
                      </a:srgbClr>
                    </a:solidFill>
                    <a:latin typeface="Arial" pitchFamily="34" charset="0"/>
                    <a:sym typeface="Gill Sans" charset="0"/>
                  </a:rPr>
                  <a:t>CIUDADES</a:t>
                </a:r>
                <a:endParaRPr lang="es-ES" sz="900">
                  <a:solidFill>
                    <a:srgbClr val="123E51">
                      <a:lumMod val="90000"/>
                      <a:lumOff val="10000"/>
                    </a:srgbClr>
                  </a:solidFill>
                  <a:latin typeface="Arial" pitchFamily="34" charset="0"/>
                  <a:sym typeface="Gill Sans" charset="0"/>
                </a:endParaRPr>
              </a:p>
            </p:txBody>
          </p:sp>
        </p:grpSp>
        <p:sp>
          <p:nvSpPr>
            <p:cNvPr id="125" name="Rectangle 4"/>
            <p:cNvSpPr>
              <a:spLocks/>
            </p:cNvSpPr>
            <p:nvPr/>
          </p:nvSpPr>
          <p:spPr bwMode="auto">
            <a:xfrm>
              <a:off x="323528" y="5795972"/>
              <a:ext cx="3932095" cy="369332"/>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Indicadores de digitalización</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grpSp>
      <p:grpSp>
        <p:nvGrpSpPr>
          <p:cNvPr id="6" name="5 Grupo"/>
          <p:cNvGrpSpPr/>
          <p:nvPr/>
        </p:nvGrpSpPr>
        <p:grpSpPr>
          <a:xfrm>
            <a:off x="4788024" y="3717032"/>
            <a:ext cx="3932095" cy="2812382"/>
            <a:chOff x="4788024" y="3717032"/>
            <a:chExt cx="3932095" cy="2812382"/>
          </a:xfrm>
        </p:grpSpPr>
        <p:grpSp>
          <p:nvGrpSpPr>
            <p:cNvPr id="126" name="125 Grupo"/>
            <p:cNvGrpSpPr/>
            <p:nvPr/>
          </p:nvGrpSpPr>
          <p:grpSpPr>
            <a:xfrm>
              <a:off x="4954292" y="3717032"/>
              <a:ext cx="3637276" cy="2144097"/>
              <a:chOff x="293440" y="1335059"/>
              <a:chExt cx="9070518" cy="5660345"/>
            </a:xfrm>
          </p:grpSpPr>
          <p:sp>
            <p:nvSpPr>
              <p:cNvPr id="127" name="126 Pentágono"/>
              <p:cNvSpPr/>
              <p:nvPr/>
            </p:nvSpPr>
            <p:spPr bwMode="auto">
              <a:xfrm rot="16200000" flipV="1">
                <a:off x="2947259" y="4926892"/>
                <a:ext cx="3600000" cy="45719"/>
              </a:xfrm>
              <a:prstGeom prst="homePlate">
                <a:avLst/>
              </a:prstGeom>
              <a:gradFill flip="none" rotWithShape="1">
                <a:gsLst>
                  <a:gs pos="0">
                    <a:schemeClr val="bg1"/>
                  </a:gs>
                  <a:gs pos="50000">
                    <a:srgbClr val="06607C"/>
                  </a:gs>
                  <a:gs pos="100000">
                    <a:schemeClr val="accent1"/>
                  </a:gs>
                </a:gsLst>
                <a:lin ang="0" scaled="1"/>
                <a:tileRect/>
              </a:gradFill>
              <a:ln w="9525" cap="flat" cmpd="sng" algn="ctr">
                <a:noFill/>
                <a:prstDash val="solid"/>
                <a:round/>
                <a:headEnd type="none" w="med" len="med"/>
                <a:tailEnd type="none" w="med" len="med"/>
              </a:ln>
              <a:effectLst/>
            </p:spPr>
            <p:txBody>
              <a:bodyPr wrap="none" lIns="0" tIns="0" rIns="0" bIns="0" anchor="ctr"/>
              <a:lstStyle/>
              <a:p>
                <a:pPr algn="ctr" defTabSz="914323">
                  <a:defRPr/>
                </a:pPr>
                <a:endParaRPr lang="es-ES" sz="800">
                  <a:solidFill>
                    <a:srgbClr val="043F52"/>
                  </a:solidFill>
                  <a:latin typeface="Telefonica Headline Light" pitchFamily="50" charset="0"/>
                  <a:ea typeface="ヒラギノ角ゴ ProN W3" charset="-128"/>
                  <a:sym typeface="Gill Sans" charset="0"/>
                </a:endParaRPr>
              </a:p>
            </p:txBody>
          </p:sp>
          <p:sp>
            <p:nvSpPr>
              <p:cNvPr id="128" name="Rectangle 4"/>
              <p:cNvSpPr>
                <a:spLocks/>
              </p:cNvSpPr>
              <p:nvPr/>
            </p:nvSpPr>
            <p:spPr bwMode="auto">
              <a:xfrm>
                <a:off x="475929" y="3068052"/>
                <a:ext cx="3932094" cy="426574"/>
              </a:xfrm>
              <a:prstGeom prst="rect">
                <a:avLst/>
              </a:prstGeom>
              <a:extLst/>
            </p:spPr>
            <p:txBody>
              <a:bodyPr wrap="square" lIns="0" tIns="0" rIns="0" bIns="0">
                <a:spAutoFit/>
              </a:bodyPr>
              <a:lstStyle/>
              <a:p>
                <a:pPr algn="ctr" eaLnBrk="1" hangingPunct="1"/>
                <a:r>
                  <a:rPr lang="es-ES" sz="1050" dirty="0" smtClean="0">
                    <a:solidFill>
                      <a:srgbClr val="123E51">
                        <a:lumMod val="90000"/>
                        <a:lumOff val="10000"/>
                      </a:srgbClr>
                    </a:solidFill>
                    <a:latin typeface="Telefonica Headline Light" pitchFamily="50" charset="0"/>
                    <a:ea typeface="MS PGothic"/>
                    <a:cs typeface="Arial" pitchFamily="34" charset="0"/>
                    <a:sym typeface="Telefonica Text" charset="0"/>
                  </a:rPr>
                  <a:t>Aspectos tecnológicos</a:t>
                </a:r>
                <a:endParaRPr lang="es-ES" sz="1050"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sp>
            <p:nvSpPr>
              <p:cNvPr id="129" name="Rectangle 4"/>
              <p:cNvSpPr>
                <a:spLocks/>
              </p:cNvSpPr>
              <p:nvPr/>
            </p:nvSpPr>
            <p:spPr bwMode="auto">
              <a:xfrm>
                <a:off x="5084440" y="3068052"/>
                <a:ext cx="3932094" cy="426574"/>
              </a:xfrm>
              <a:prstGeom prst="rect">
                <a:avLst/>
              </a:prstGeom>
              <a:extLst/>
            </p:spPr>
            <p:txBody>
              <a:bodyPr wrap="square" lIns="0" tIns="0" rIns="0" bIns="0">
                <a:spAutoFit/>
              </a:bodyPr>
              <a:lstStyle/>
              <a:p>
                <a:pPr algn="ctr" eaLnBrk="1" hangingPunct="1"/>
                <a:r>
                  <a:rPr lang="es-ES" sz="1050" dirty="0" smtClean="0">
                    <a:solidFill>
                      <a:srgbClr val="123E51">
                        <a:lumMod val="90000"/>
                        <a:lumOff val="10000"/>
                      </a:srgbClr>
                    </a:solidFill>
                    <a:latin typeface="Telefonica Headline Light" pitchFamily="50" charset="0"/>
                    <a:ea typeface="MS PGothic"/>
                    <a:cs typeface="Arial" pitchFamily="34" charset="0"/>
                    <a:sym typeface="Telefonica Text" charset="0"/>
                  </a:rPr>
                  <a:t>Aspectos no tecnológicos</a:t>
                </a:r>
                <a:endParaRPr lang="es-ES" sz="1050"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sp>
            <p:nvSpPr>
              <p:cNvPr id="130" name="129 Rectángulo"/>
              <p:cNvSpPr/>
              <p:nvPr/>
            </p:nvSpPr>
            <p:spPr>
              <a:xfrm>
                <a:off x="638989" y="3644117"/>
                <a:ext cx="3605972" cy="609389"/>
              </a:xfrm>
              <a:prstGeom prst="rect">
                <a:avLst/>
              </a:prstGeom>
            </p:spPr>
            <p:txBody>
              <a:bodyPr wrap="square">
                <a:spAutoFit/>
              </a:bodyPr>
              <a:lstStyle/>
              <a:p>
                <a:pPr algn="ctr" eaLnBrk="1" hangingPunct="1"/>
                <a:r>
                  <a:rPr lang="es-ES" sz="900" dirty="0" err="1">
                    <a:solidFill>
                      <a:srgbClr val="123E51">
                        <a:lumMod val="50000"/>
                        <a:lumOff val="50000"/>
                      </a:srgbClr>
                    </a:solidFill>
                    <a:latin typeface="Telefonica Headline Light" pitchFamily="50" charset="0"/>
                    <a:ea typeface="MS PGothic"/>
                    <a:cs typeface="Arial" pitchFamily="34" charset="0"/>
                    <a:sym typeface="Gill Sans" charset="0"/>
                  </a:rPr>
                  <a:t>APIs</a:t>
                </a:r>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 y Estándares Abiertos </a:t>
                </a:r>
              </a:p>
            </p:txBody>
          </p:sp>
          <p:sp>
            <p:nvSpPr>
              <p:cNvPr id="131" name="130 Rectángulo"/>
              <p:cNvSpPr/>
              <p:nvPr/>
            </p:nvSpPr>
            <p:spPr>
              <a:xfrm>
                <a:off x="638989" y="4099683"/>
                <a:ext cx="3605972" cy="609389"/>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Arquitectura de Referencia</a:t>
                </a:r>
              </a:p>
            </p:txBody>
          </p:sp>
          <p:sp>
            <p:nvSpPr>
              <p:cNvPr id="132" name="131 Rectángulo"/>
              <p:cNvSpPr/>
              <p:nvPr/>
            </p:nvSpPr>
            <p:spPr>
              <a:xfrm>
                <a:off x="293440" y="4555249"/>
                <a:ext cx="4303713" cy="975024"/>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Escalabilidad, Modularidad, Flexibilidad</a:t>
                </a:r>
              </a:p>
            </p:txBody>
          </p:sp>
          <p:sp>
            <p:nvSpPr>
              <p:cNvPr id="133" name="132 Rectángulo"/>
              <p:cNvSpPr/>
              <p:nvPr/>
            </p:nvSpPr>
            <p:spPr>
              <a:xfrm>
                <a:off x="638989" y="5287813"/>
                <a:ext cx="3605972" cy="975024"/>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Conocimiento </a:t>
                </a:r>
                <a:r>
                  <a:rPr lang="es-ES" sz="900" dirty="0" smtClean="0">
                    <a:solidFill>
                      <a:srgbClr val="123E51">
                        <a:lumMod val="50000"/>
                        <a:lumOff val="50000"/>
                      </a:srgbClr>
                    </a:solidFill>
                    <a:latin typeface="Telefonica Headline Light" pitchFamily="50" charset="0"/>
                    <a:ea typeface="MS PGothic"/>
                    <a:cs typeface="Arial" pitchFamily="34" charset="0"/>
                    <a:sym typeface="Gill Sans" charset="0"/>
                  </a:rPr>
                  <a:t>Técnico y Experiencia</a:t>
                </a:r>
                <a:endParaRPr lang="es-ES" sz="900" dirty="0">
                  <a:solidFill>
                    <a:srgbClr val="123E51">
                      <a:lumMod val="50000"/>
                      <a:lumOff val="50000"/>
                    </a:srgbClr>
                  </a:solidFill>
                  <a:latin typeface="Telefonica Headline Light" pitchFamily="50" charset="0"/>
                  <a:ea typeface="MS PGothic"/>
                  <a:cs typeface="Arial" pitchFamily="34" charset="0"/>
                  <a:sym typeface="Gill Sans" charset="0"/>
                </a:endParaRPr>
              </a:p>
            </p:txBody>
          </p:sp>
          <p:sp>
            <p:nvSpPr>
              <p:cNvPr id="134" name="133 Rectángulo"/>
              <p:cNvSpPr/>
              <p:nvPr/>
            </p:nvSpPr>
            <p:spPr>
              <a:xfrm>
                <a:off x="638989" y="6020380"/>
                <a:ext cx="3605972" cy="609389"/>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Excelencia en Investigación</a:t>
                </a:r>
              </a:p>
            </p:txBody>
          </p:sp>
          <p:pic>
            <p:nvPicPr>
              <p:cNvPr id="135" name="Picture 4" descr="http://3.bp.blogspot.com/_WI3yLzxFOmU/TPUiobgz3II/AAAAAAAAABo/T0wJb-kcblw/s1600/valores.JPG"/>
              <p:cNvPicPr>
                <a:picLocks noChangeAspect="1" noChangeArrowheads="1"/>
              </p:cNvPicPr>
              <p:nvPr/>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r="11573" b="9740"/>
              <a:stretch/>
            </p:blipFill>
            <p:spPr bwMode="auto">
              <a:xfrm>
                <a:off x="7176973" y="1335059"/>
                <a:ext cx="1803612" cy="1475118"/>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6" descr="http://www.noticias365.com.ve/wp-content/uploads/2010/03/tecnologia.jp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563289" y="1456780"/>
                <a:ext cx="1772196" cy="1231676"/>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8" descr="http://www.domonetio.com/sites/default/files/users/isimo/smart-city-1.jpg"/>
              <p:cNvPicPr>
                <a:picLocks noChangeAspect="1" noChangeArrowheads="1"/>
              </p:cNvPicPr>
              <p:nvPr/>
            </p:nvPicPr>
            <p:blipFill>
              <a:blip r:embed="rId2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63645" y="1424518"/>
                <a:ext cx="3267011" cy="1770670"/>
              </a:xfrm>
              <a:prstGeom prst="rect">
                <a:avLst/>
              </a:prstGeom>
              <a:noFill/>
              <a:extLst>
                <a:ext uri="{909E8E84-426E-40DD-AFC4-6F175D3DCCD1}">
                  <a14:hiddenFill xmlns:a14="http://schemas.microsoft.com/office/drawing/2010/main">
                    <a:solidFill>
                      <a:srgbClr val="FFFFFF"/>
                    </a:solidFill>
                  </a14:hiddenFill>
                </a:ext>
              </a:extLst>
            </p:spPr>
          </p:pic>
          <p:sp>
            <p:nvSpPr>
              <p:cNvPr id="138" name="137 Rectángulo"/>
              <p:cNvSpPr/>
              <p:nvPr/>
            </p:nvSpPr>
            <p:spPr>
              <a:xfrm>
                <a:off x="5247502" y="3644117"/>
                <a:ext cx="3605972" cy="609389"/>
              </a:xfrm>
              <a:prstGeom prst="rect">
                <a:avLst/>
              </a:prstGeom>
            </p:spPr>
            <p:txBody>
              <a:bodyPr wrap="square">
                <a:spAutoFit/>
              </a:bodyPr>
              <a:lstStyle/>
              <a:p>
                <a:pPr algn="ctr" eaLnBrk="1" hangingPunct="1"/>
                <a:r>
                  <a:rPr lang="es-ES" sz="900" dirty="0" smtClean="0">
                    <a:solidFill>
                      <a:srgbClr val="123E51">
                        <a:lumMod val="50000"/>
                        <a:lumOff val="50000"/>
                      </a:srgbClr>
                    </a:solidFill>
                    <a:latin typeface="Telefonica Headline Light" pitchFamily="50" charset="0"/>
                    <a:ea typeface="MS PGothic"/>
                    <a:cs typeface="Arial" pitchFamily="34" charset="0"/>
                    <a:sym typeface="Gill Sans" charset="0"/>
                  </a:rPr>
                  <a:t>Modelo Abierto </a:t>
                </a:r>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a Terceros</a:t>
                </a:r>
              </a:p>
            </p:txBody>
          </p:sp>
          <p:sp>
            <p:nvSpPr>
              <p:cNvPr id="139" name="138 Rectángulo"/>
              <p:cNvSpPr/>
              <p:nvPr/>
            </p:nvSpPr>
            <p:spPr>
              <a:xfrm>
                <a:off x="4724400" y="4046733"/>
                <a:ext cx="4639558" cy="934398"/>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Enfoque Holístico </a:t>
                </a:r>
                <a:r>
                  <a:rPr lang="es-ES" sz="800" dirty="0">
                    <a:solidFill>
                      <a:srgbClr val="123E51">
                        <a:lumMod val="50000"/>
                        <a:lumOff val="50000"/>
                      </a:srgbClr>
                    </a:solidFill>
                    <a:latin typeface="Telefonica Headline Light" pitchFamily="50" charset="0"/>
                    <a:ea typeface="MS PGothic"/>
                    <a:cs typeface="Arial" pitchFamily="34" charset="0"/>
                    <a:sym typeface="Gill Sans" charset="0"/>
                  </a:rPr>
                  <a:t>(</a:t>
                </a:r>
                <a:r>
                  <a:rPr lang="es-ES" sz="800" dirty="0" smtClean="0">
                    <a:solidFill>
                      <a:srgbClr val="123E51">
                        <a:lumMod val="50000"/>
                        <a:lumOff val="50000"/>
                      </a:srgbClr>
                    </a:solidFill>
                    <a:latin typeface="Telefonica Headline Light" pitchFamily="50" charset="0"/>
                    <a:ea typeface="MS PGothic"/>
                    <a:cs typeface="Arial" pitchFamily="34" charset="0"/>
                    <a:sym typeface="Gill Sans" charset="0"/>
                  </a:rPr>
                  <a:t>tecnológico, operativo, financiero </a:t>
                </a:r>
                <a:r>
                  <a:rPr lang="es-ES" sz="800" dirty="0">
                    <a:solidFill>
                      <a:srgbClr val="123E51">
                        <a:lumMod val="50000"/>
                        <a:lumOff val="50000"/>
                      </a:srgbClr>
                    </a:solidFill>
                    <a:latin typeface="Telefonica Headline Light" pitchFamily="50" charset="0"/>
                    <a:ea typeface="MS PGothic"/>
                    <a:cs typeface="Arial" pitchFamily="34" charset="0"/>
                    <a:sym typeface="Gill Sans" charset="0"/>
                  </a:rPr>
                  <a:t>y </a:t>
                </a:r>
                <a:r>
                  <a:rPr lang="es-ES" sz="800" dirty="0" smtClean="0">
                    <a:solidFill>
                      <a:srgbClr val="123E51">
                        <a:lumMod val="50000"/>
                        <a:lumOff val="50000"/>
                      </a:srgbClr>
                    </a:solidFill>
                    <a:latin typeface="Telefonica Headline Light" pitchFamily="50" charset="0"/>
                    <a:ea typeface="MS PGothic"/>
                    <a:cs typeface="Arial" pitchFamily="34" charset="0"/>
                    <a:sym typeface="Gill Sans" charset="0"/>
                  </a:rPr>
                  <a:t>legal/regulatorio)</a:t>
                </a:r>
                <a:endParaRPr lang="es-ES" sz="800" dirty="0">
                  <a:solidFill>
                    <a:srgbClr val="123E51">
                      <a:lumMod val="50000"/>
                      <a:lumOff val="50000"/>
                    </a:srgbClr>
                  </a:solidFill>
                  <a:latin typeface="Telefonica Headline Light" pitchFamily="50" charset="0"/>
                  <a:ea typeface="MS PGothic"/>
                  <a:cs typeface="Arial" pitchFamily="34" charset="0"/>
                  <a:sym typeface="Gill Sans" charset="0"/>
                </a:endParaRPr>
              </a:p>
            </p:txBody>
          </p:sp>
          <p:sp>
            <p:nvSpPr>
              <p:cNvPr id="140" name="139 Rectángulo"/>
              <p:cNvSpPr/>
              <p:nvPr/>
            </p:nvSpPr>
            <p:spPr>
              <a:xfrm>
                <a:off x="4901951" y="4816859"/>
                <a:ext cx="4303713" cy="609389"/>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Valor para el Ciudadano</a:t>
                </a:r>
              </a:p>
            </p:txBody>
          </p:sp>
          <p:sp>
            <p:nvSpPr>
              <p:cNvPr id="141" name="140 Rectángulo"/>
              <p:cNvSpPr/>
              <p:nvPr/>
            </p:nvSpPr>
            <p:spPr>
              <a:xfrm>
                <a:off x="5247502" y="5280120"/>
                <a:ext cx="3605972" cy="975024"/>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Foco en Economía Local</a:t>
                </a:r>
                <a:br>
                  <a:rPr lang="es-ES" sz="900" dirty="0">
                    <a:solidFill>
                      <a:srgbClr val="123E51">
                        <a:lumMod val="50000"/>
                        <a:lumOff val="50000"/>
                      </a:srgbClr>
                    </a:solidFill>
                    <a:latin typeface="Telefonica Headline Light" pitchFamily="50" charset="0"/>
                    <a:ea typeface="MS PGothic"/>
                    <a:cs typeface="Arial" pitchFamily="34" charset="0"/>
                    <a:sym typeface="Gill Sans" charset="0"/>
                  </a:rPr>
                </a:br>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con Ambición Global</a:t>
                </a:r>
              </a:p>
            </p:txBody>
          </p:sp>
          <p:sp>
            <p:nvSpPr>
              <p:cNvPr id="142" name="141 Rectángulo"/>
              <p:cNvSpPr/>
              <p:nvPr/>
            </p:nvSpPr>
            <p:spPr>
              <a:xfrm>
                <a:off x="5247502" y="6020380"/>
                <a:ext cx="3605972" cy="975024"/>
              </a:xfrm>
              <a:prstGeom prst="rect">
                <a:avLst/>
              </a:prstGeom>
            </p:spPr>
            <p:txBody>
              <a:bodyPr wrap="square">
                <a:spAutoFit/>
              </a:bodyPr>
              <a:lstStyle/>
              <a:p>
                <a:pPr algn="ctr" eaLnBrk="1" hangingPunct="1"/>
                <a:r>
                  <a:rPr lang="es-ES" sz="900" dirty="0">
                    <a:solidFill>
                      <a:srgbClr val="123E51">
                        <a:lumMod val="50000"/>
                        <a:lumOff val="50000"/>
                      </a:srgbClr>
                    </a:solidFill>
                    <a:latin typeface="Telefonica Headline Light" pitchFamily="50" charset="0"/>
                    <a:ea typeface="MS PGothic"/>
                    <a:cs typeface="Arial" pitchFamily="34" charset="0"/>
                    <a:sym typeface="Gill Sans" charset="0"/>
                  </a:rPr>
                  <a:t>Valor-Compromiso-Garantías</a:t>
                </a:r>
              </a:p>
            </p:txBody>
          </p:sp>
        </p:grpSp>
        <p:sp>
          <p:nvSpPr>
            <p:cNvPr id="144" name="Rectangle 4"/>
            <p:cNvSpPr>
              <a:spLocks/>
            </p:cNvSpPr>
            <p:nvPr/>
          </p:nvSpPr>
          <p:spPr bwMode="auto">
            <a:xfrm>
              <a:off x="4788024" y="5790750"/>
              <a:ext cx="3932095" cy="738664"/>
            </a:xfrm>
            <a:prstGeom prst="rect">
              <a:avLst/>
            </a:prstGeom>
            <a:extLst/>
          </p:spPr>
          <p:txBody>
            <a:bodyPr wrap="square" lIns="0" tIns="0" rIns="0" bIns="0">
              <a:spAutoFit/>
            </a:bodyPr>
            <a:lstStyle/>
            <a:p>
              <a:pPr algn="ctr" eaLnBrk="1" hangingPunct="1"/>
              <a:r>
                <a:rPr lang="es-ES" sz="2400" b="1" dirty="0" smtClean="0">
                  <a:solidFill>
                    <a:srgbClr val="123E51">
                      <a:lumMod val="90000"/>
                      <a:lumOff val="10000"/>
                    </a:srgbClr>
                  </a:solidFill>
                  <a:latin typeface="Telefonica Headline Light" pitchFamily="50" charset="0"/>
                  <a:ea typeface="MS PGothic"/>
                  <a:cs typeface="Arial" pitchFamily="34" charset="0"/>
                  <a:sym typeface="Telefonica Text" charset="0"/>
                </a:rPr>
                <a:t>Consideraciones para el modelamiento  </a:t>
              </a:r>
              <a:endParaRPr lang="es-ES" sz="2400" b="1" dirty="0">
                <a:solidFill>
                  <a:srgbClr val="123E51">
                    <a:lumMod val="90000"/>
                    <a:lumOff val="10000"/>
                  </a:srgbClr>
                </a:solidFill>
                <a:latin typeface="Telefonica Headline Light" pitchFamily="50" charset="0"/>
                <a:ea typeface="MS PGothic"/>
                <a:cs typeface="Arial" pitchFamily="34" charset="0"/>
                <a:sym typeface="Telefonica Text" charset="0"/>
              </a:endParaRPr>
            </a:p>
          </p:txBody>
        </p:sp>
      </p:grpSp>
      <p:sp>
        <p:nvSpPr>
          <p:cNvPr id="146" name="Rectangle 20"/>
          <p:cNvSpPr>
            <a:spLocks noGrp="1" noChangeArrowheads="1"/>
          </p:cNvSpPr>
          <p:nvPr>
            <p:ph type="title"/>
          </p:nvPr>
        </p:nvSpPr>
        <p:spPr>
          <a:xfrm>
            <a:off x="170770" y="1"/>
            <a:ext cx="8780042" cy="62068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a:r>
              <a:rPr lang="es-ES" sz="2800" kern="1200" dirty="0" smtClean="0">
                <a:sym typeface="Gill Sans" charset="0"/>
              </a:rPr>
              <a:t>En resumen…</a:t>
            </a:r>
            <a:endParaRPr lang="es-ES" sz="2800" kern="1200" dirty="0">
              <a:sym typeface="Gill Sans" charset="0"/>
            </a:endParaRPr>
          </a:p>
        </p:txBody>
      </p:sp>
    </p:spTree>
    <p:extLst>
      <p:ext uri="{BB962C8B-B14F-4D97-AF65-F5344CB8AC3E}">
        <p14:creationId xmlns:p14="http://schemas.microsoft.com/office/powerpoint/2010/main" val="16344054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4282"/>
    </mc:Choice>
    <mc:Fallback>
      <p:transition spd="slow" advTm="142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childTnLst>
                                </p:cTn>
                              </p:par>
                            </p:childTnLst>
                          </p:cTn>
                        </p:par>
                        <p:par>
                          <p:cTn id="10" fill="hold">
                            <p:stCondLst>
                              <p:cond delay="2000"/>
                            </p:stCondLst>
                            <p:childTnLst>
                              <p:par>
                                <p:cTn id="11" presetID="53" presetClass="entr" presetSubtype="16" fill="hold" nodeType="afterEffect">
                                  <p:stCondLst>
                                    <p:cond delay="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1500" fill="hold"/>
                                        <p:tgtEl>
                                          <p:spTgt spid="4"/>
                                        </p:tgtEl>
                                        <p:attrNameLst>
                                          <p:attrName>ppt_w</p:attrName>
                                        </p:attrNameLst>
                                      </p:cBhvr>
                                      <p:tavLst>
                                        <p:tav tm="0">
                                          <p:val>
                                            <p:fltVal val="0"/>
                                          </p:val>
                                        </p:tav>
                                        <p:tav tm="100000">
                                          <p:val>
                                            <p:strVal val="#ppt_w"/>
                                          </p:val>
                                        </p:tav>
                                      </p:tavLst>
                                    </p:anim>
                                    <p:anim calcmode="lin" valueType="num">
                                      <p:cBhvr>
                                        <p:cTn id="14" dur="1500" fill="hold"/>
                                        <p:tgtEl>
                                          <p:spTgt spid="4"/>
                                        </p:tgtEl>
                                        <p:attrNameLst>
                                          <p:attrName>ppt_h</p:attrName>
                                        </p:attrNameLst>
                                      </p:cBhvr>
                                      <p:tavLst>
                                        <p:tav tm="0">
                                          <p:val>
                                            <p:fltVal val="0"/>
                                          </p:val>
                                        </p:tav>
                                        <p:tav tm="100000">
                                          <p:val>
                                            <p:strVal val="#ppt_h"/>
                                          </p:val>
                                        </p:tav>
                                      </p:tavLst>
                                    </p:anim>
                                    <p:animEffect transition="in" filter="fade">
                                      <p:cBhvr>
                                        <p:cTn id="15" dur="1500"/>
                                        <p:tgtEl>
                                          <p:spTgt spid="4"/>
                                        </p:tgtEl>
                                      </p:cBhvr>
                                    </p:animEffect>
                                  </p:childTnLst>
                                </p:cTn>
                              </p:par>
                            </p:childTnLst>
                          </p:cTn>
                        </p:par>
                        <p:par>
                          <p:cTn id="16" fill="hold">
                            <p:stCondLst>
                              <p:cond delay="4000"/>
                            </p:stCondLst>
                            <p:childTnLst>
                              <p:par>
                                <p:cTn id="17" presetID="53" presetClass="entr" presetSubtype="16" fill="hold" nodeType="after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1500" fill="hold"/>
                                        <p:tgtEl>
                                          <p:spTgt spid="5"/>
                                        </p:tgtEl>
                                        <p:attrNameLst>
                                          <p:attrName>ppt_w</p:attrName>
                                        </p:attrNameLst>
                                      </p:cBhvr>
                                      <p:tavLst>
                                        <p:tav tm="0">
                                          <p:val>
                                            <p:fltVal val="0"/>
                                          </p:val>
                                        </p:tav>
                                        <p:tav tm="100000">
                                          <p:val>
                                            <p:strVal val="#ppt_w"/>
                                          </p:val>
                                        </p:tav>
                                      </p:tavLst>
                                    </p:anim>
                                    <p:anim calcmode="lin" valueType="num">
                                      <p:cBhvr>
                                        <p:cTn id="20" dur="1500" fill="hold"/>
                                        <p:tgtEl>
                                          <p:spTgt spid="5"/>
                                        </p:tgtEl>
                                        <p:attrNameLst>
                                          <p:attrName>ppt_h</p:attrName>
                                        </p:attrNameLst>
                                      </p:cBhvr>
                                      <p:tavLst>
                                        <p:tav tm="0">
                                          <p:val>
                                            <p:fltVal val="0"/>
                                          </p:val>
                                        </p:tav>
                                        <p:tav tm="100000">
                                          <p:val>
                                            <p:strVal val="#ppt_h"/>
                                          </p:val>
                                        </p:tav>
                                      </p:tavLst>
                                    </p:anim>
                                    <p:animEffect transition="in" filter="fade">
                                      <p:cBhvr>
                                        <p:cTn id="21" dur="1500"/>
                                        <p:tgtEl>
                                          <p:spTgt spid="5"/>
                                        </p:tgtEl>
                                      </p:cBhvr>
                                    </p:animEffect>
                                  </p:childTnLst>
                                </p:cTn>
                              </p:par>
                            </p:childTnLst>
                          </p:cTn>
                        </p:par>
                        <p:par>
                          <p:cTn id="22" fill="hold">
                            <p:stCondLst>
                              <p:cond delay="6000"/>
                            </p:stCondLst>
                            <p:childTnLst>
                              <p:par>
                                <p:cTn id="23" presetID="53" presetClass="entr" presetSubtype="16" fill="hold" nodeType="afterEffect">
                                  <p:stCondLst>
                                    <p:cond delay="500"/>
                                  </p:stCondLst>
                                  <p:childTnLst>
                                    <p:set>
                                      <p:cBhvr>
                                        <p:cTn id="24" dur="1" fill="hold">
                                          <p:stCondLst>
                                            <p:cond delay="0"/>
                                          </p:stCondLst>
                                        </p:cTn>
                                        <p:tgtEl>
                                          <p:spTgt spid="6"/>
                                        </p:tgtEl>
                                        <p:attrNameLst>
                                          <p:attrName>style.visibility</p:attrName>
                                        </p:attrNameLst>
                                      </p:cBhvr>
                                      <p:to>
                                        <p:strVal val="visible"/>
                                      </p:to>
                                    </p:set>
                                    <p:anim calcmode="lin" valueType="num">
                                      <p:cBhvr>
                                        <p:cTn id="25" dur="1500" fill="hold"/>
                                        <p:tgtEl>
                                          <p:spTgt spid="6"/>
                                        </p:tgtEl>
                                        <p:attrNameLst>
                                          <p:attrName>ppt_w</p:attrName>
                                        </p:attrNameLst>
                                      </p:cBhvr>
                                      <p:tavLst>
                                        <p:tav tm="0">
                                          <p:val>
                                            <p:fltVal val="0"/>
                                          </p:val>
                                        </p:tav>
                                        <p:tav tm="100000">
                                          <p:val>
                                            <p:strVal val="#ppt_w"/>
                                          </p:val>
                                        </p:tav>
                                      </p:tavLst>
                                    </p:anim>
                                    <p:anim calcmode="lin" valueType="num">
                                      <p:cBhvr>
                                        <p:cTn id="26" dur="1500" fill="hold"/>
                                        <p:tgtEl>
                                          <p:spTgt spid="6"/>
                                        </p:tgtEl>
                                        <p:attrNameLst>
                                          <p:attrName>ppt_h</p:attrName>
                                        </p:attrNameLst>
                                      </p:cBhvr>
                                      <p:tavLst>
                                        <p:tav tm="0">
                                          <p:val>
                                            <p:fltVal val="0"/>
                                          </p:val>
                                        </p:tav>
                                        <p:tav tm="100000">
                                          <p:val>
                                            <p:strVal val="#ppt_h"/>
                                          </p:val>
                                        </p:tav>
                                      </p:tavLst>
                                    </p:anim>
                                    <p:animEffect transition="in" filter="fade">
                                      <p:cBhvr>
                                        <p:cTn id="2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96" name="Rectangle 20"/>
          <p:cNvSpPr>
            <a:spLocks noGrp="1" noChangeArrowheads="1"/>
          </p:cNvSpPr>
          <p:nvPr>
            <p:ph type="title"/>
          </p:nvPr>
        </p:nvSpPr>
        <p:spPr>
          <a:xfrm>
            <a:off x="170770" y="0"/>
            <a:ext cx="8780042" cy="99873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s-ES" sz="2800" kern="1200" dirty="0">
                <a:sym typeface="Gill Sans" charset="0"/>
              </a:rPr>
              <a:t>Apostando por la transversalidad como clave para transformar la ciudad…</a:t>
            </a:r>
          </a:p>
        </p:txBody>
      </p:sp>
      <p:grpSp>
        <p:nvGrpSpPr>
          <p:cNvPr id="3" name="2 Grupo"/>
          <p:cNvGrpSpPr/>
          <p:nvPr/>
        </p:nvGrpSpPr>
        <p:grpSpPr>
          <a:xfrm>
            <a:off x="107504" y="1233320"/>
            <a:ext cx="8886850" cy="5076000"/>
            <a:chOff x="107504" y="1233320"/>
            <a:chExt cx="8886850" cy="5076000"/>
          </a:xfrm>
        </p:grpSpPr>
        <p:pic>
          <p:nvPicPr>
            <p:cNvPr id="49" name="48 Imagen"/>
            <p:cNvPicPr>
              <a:picLocks noChangeAspect="1"/>
            </p:cNvPicPr>
            <p:nvPr/>
          </p:nvPicPr>
          <p:blipFill rotWithShape="1">
            <a:blip r:embed="rId3">
              <a:extLst>
                <a:ext uri="{28A0092B-C50C-407E-A947-70E740481C1C}">
                  <a14:useLocalDpi xmlns:a14="http://schemas.microsoft.com/office/drawing/2010/main" val="0"/>
                </a:ext>
              </a:extLst>
            </a:blip>
            <a:srcRect t="19772"/>
            <a:stretch/>
          </p:blipFill>
          <p:spPr>
            <a:xfrm>
              <a:off x="107504" y="1233320"/>
              <a:ext cx="8886850" cy="5076000"/>
            </a:xfrm>
            <a:prstGeom prst="rect">
              <a:avLst/>
            </a:prstGeom>
          </p:spPr>
        </p:pic>
        <p:sp>
          <p:nvSpPr>
            <p:cNvPr id="24577" name="Freeform 1"/>
            <p:cNvSpPr>
              <a:spLocks/>
            </p:cNvSpPr>
            <p:nvPr/>
          </p:nvSpPr>
          <p:spPr bwMode="auto">
            <a:xfrm>
              <a:off x="1475656" y="1240598"/>
              <a:ext cx="900000" cy="1153974"/>
            </a:xfrm>
            <a:custGeom>
              <a:avLst/>
              <a:gdLst>
                <a:gd name="T0" fmla="*/ 19643 w 21600"/>
                <a:gd name="T1" fmla="*/ 0 h 21600"/>
                <a:gd name="T2" fmla="*/ 21600 w 21600"/>
                <a:gd name="T3" fmla="*/ 10835 h 21600"/>
                <a:gd name="T4" fmla="*/ 19557 w 21600"/>
                <a:gd name="T5" fmla="*/ 21302 h 21600"/>
                <a:gd name="T6" fmla="*/ 162 w 21600"/>
                <a:gd name="T7" fmla="*/ 21600 h 21600"/>
                <a:gd name="T8" fmla="*/ 0 w 21600"/>
                <a:gd name="T9" fmla="*/ 0 h 21600"/>
                <a:gd name="T10" fmla="*/ 19643 w 21600"/>
                <a:gd name="T11" fmla="*/ 0 h 21600"/>
                <a:gd name="T12" fmla="*/ 19643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9643" y="0"/>
                  </a:moveTo>
                  <a:lnTo>
                    <a:pt x="21600" y="10835"/>
                  </a:lnTo>
                  <a:lnTo>
                    <a:pt x="19557" y="21302"/>
                  </a:lnTo>
                  <a:lnTo>
                    <a:pt x="162" y="21600"/>
                  </a:lnTo>
                  <a:lnTo>
                    <a:pt x="0" y="0"/>
                  </a:lnTo>
                  <a:lnTo>
                    <a:pt x="19643" y="0"/>
                  </a:lnTo>
                  <a:close/>
                  <a:moveTo>
                    <a:pt x="19643" y="0"/>
                  </a:moveTo>
                </a:path>
              </a:pathLst>
            </a:custGeom>
            <a:gradFill rotWithShape="0">
              <a:gsLst>
                <a:gs pos="0">
                  <a:srgbClr val="183D53">
                    <a:alpha val="0"/>
                  </a:srgbClr>
                </a:gs>
                <a:gs pos="100000">
                  <a:srgbClr val="FFFFFF"/>
                </a:gs>
              </a:gsLst>
              <a:lin ang="0" scaled="1"/>
            </a:gradFill>
            <a:ln>
              <a:noFill/>
            </a:ln>
            <a:extLst>
              <a:ext uri="{91240B29-F687-4F45-9708-019B960494DF}">
                <a14:hiddenLine xmlns:a14="http://schemas.microsoft.com/office/drawing/2010/main" w="38100" cap="flat">
                  <a:solidFill>
                    <a:schemeClr val="tx1"/>
                  </a:solidFill>
                  <a:miter lim="800000"/>
                  <a:headEnd type="none" w="med" len="med"/>
                  <a:tailEnd type="none" w="med" len="med"/>
                </a14:hiddenLine>
              </a:ext>
            </a:extLst>
          </p:spPr>
          <p:txBody>
            <a:bodyPr lIns="0" tIns="0" rIns="0" bIns="0"/>
            <a:lstStyle/>
            <a:p>
              <a:pPr algn="ctr" eaLnBrk="1" hangingPunct="1"/>
              <a:endParaRPr lang="es-ES" sz="2100">
                <a:solidFill>
                  <a:srgbClr val="000000"/>
                </a:solidFill>
                <a:latin typeface="Gill Sans" charset="0"/>
                <a:ea typeface="ヒラギノ角ゴ ProN W3" charset="0"/>
                <a:sym typeface="Gill Sans" charset="0"/>
              </a:endParaRPr>
            </a:p>
          </p:txBody>
        </p:sp>
        <p:sp>
          <p:nvSpPr>
            <p:cNvPr id="24579" name="Freeform 3"/>
            <p:cNvSpPr>
              <a:spLocks/>
            </p:cNvSpPr>
            <p:nvPr/>
          </p:nvSpPr>
          <p:spPr bwMode="auto">
            <a:xfrm>
              <a:off x="1475656" y="2420888"/>
              <a:ext cx="900000" cy="1620000"/>
            </a:xfrm>
            <a:custGeom>
              <a:avLst/>
              <a:gdLst>
                <a:gd name="T0" fmla="*/ 19643 w 21600"/>
                <a:gd name="T1" fmla="*/ 0 h 21600"/>
                <a:gd name="T2" fmla="*/ 21600 w 21600"/>
                <a:gd name="T3" fmla="*/ 10835 h 21600"/>
                <a:gd name="T4" fmla="*/ 19557 w 21600"/>
                <a:gd name="T5" fmla="*/ 21302 h 21600"/>
                <a:gd name="T6" fmla="*/ 162 w 21600"/>
                <a:gd name="T7" fmla="*/ 21600 h 21600"/>
                <a:gd name="T8" fmla="*/ 0 w 21600"/>
                <a:gd name="T9" fmla="*/ 0 h 21600"/>
                <a:gd name="T10" fmla="*/ 19643 w 21600"/>
                <a:gd name="T11" fmla="*/ 0 h 21600"/>
                <a:gd name="T12" fmla="*/ 19643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9643" y="0"/>
                  </a:moveTo>
                  <a:lnTo>
                    <a:pt x="21600" y="10835"/>
                  </a:lnTo>
                  <a:lnTo>
                    <a:pt x="19557" y="21302"/>
                  </a:lnTo>
                  <a:lnTo>
                    <a:pt x="162" y="21600"/>
                  </a:lnTo>
                  <a:lnTo>
                    <a:pt x="0" y="0"/>
                  </a:lnTo>
                  <a:lnTo>
                    <a:pt x="19643" y="0"/>
                  </a:lnTo>
                  <a:close/>
                  <a:moveTo>
                    <a:pt x="19643" y="0"/>
                  </a:moveTo>
                </a:path>
              </a:pathLst>
            </a:custGeom>
            <a:gradFill rotWithShape="0">
              <a:gsLst>
                <a:gs pos="0">
                  <a:srgbClr val="183D53">
                    <a:alpha val="0"/>
                  </a:srgbClr>
                </a:gs>
                <a:gs pos="100000">
                  <a:srgbClr val="FFFFFF"/>
                </a:gs>
              </a:gsLst>
              <a:lin ang="0" scaled="1"/>
            </a:gradFill>
            <a:ln>
              <a:noFill/>
            </a:ln>
            <a:extLst>
              <a:ext uri="{91240B29-F687-4F45-9708-019B960494DF}">
                <a14:hiddenLine xmlns:a14="http://schemas.microsoft.com/office/drawing/2010/main" w="38100" cap="flat">
                  <a:solidFill>
                    <a:schemeClr val="tx1"/>
                  </a:solidFill>
                  <a:miter lim="800000"/>
                  <a:headEnd type="none" w="med" len="med"/>
                  <a:tailEnd type="none" w="med" len="med"/>
                </a14:hiddenLine>
              </a:ext>
            </a:extLst>
          </p:spPr>
          <p:txBody>
            <a:bodyPr lIns="0" tIns="0" rIns="0" bIns="0"/>
            <a:lstStyle/>
            <a:p>
              <a:pPr algn="ctr" eaLnBrk="1" hangingPunct="1"/>
              <a:endParaRPr lang="es-ES" sz="2100">
                <a:solidFill>
                  <a:srgbClr val="000000"/>
                </a:solidFill>
                <a:latin typeface="Gill Sans" charset="0"/>
                <a:ea typeface="ヒラギノ角ゴ ProN W3" charset="0"/>
                <a:sym typeface="Gill Sans" charset="0"/>
              </a:endParaRPr>
            </a:p>
          </p:txBody>
        </p:sp>
        <p:sp>
          <p:nvSpPr>
            <p:cNvPr id="24581" name="Freeform 5"/>
            <p:cNvSpPr>
              <a:spLocks/>
            </p:cNvSpPr>
            <p:nvPr/>
          </p:nvSpPr>
          <p:spPr bwMode="auto">
            <a:xfrm>
              <a:off x="1475656" y="4060712"/>
              <a:ext cx="900000" cy="954000"/>
            </a:xfrm>
            <a:custGeom>
              <a:avLst/>
              <a:gdLst>
                <a:gd name="T0" fmla="*/ 19643 w 21600"/>
                <a:gd name="T1" fmla="*/ 0 h 21600"/>
                <a:gd name="T2" fmla="*/ 21600 w 21600"/>
                <a:gd name="T3" fmla="*/ 10835 h 21600"/>
                <a:gd name="T4" fmla="*/ 19557 w 21600"/>
                <a:gd name="T5" fmla="*/ 21302 h 21600"/>
                <a:gd name="T6" fmla="*/ 162 w 21600"/>
                <a:gd name="T7" fmla="*/ 21600 h 21600"/>
                <a:gd name="T8" fmla="*/ 0 w 21600"/>
                <a:gd name="T9" fmla="*/ 0 h 21600"/>
                <a:gd name="T10" fmla="*/ 19643 w 21600"/>
                <a:gd name="T11" fmla="*/ 0 h 21600"/>
                <a:gd name="T12" fmla="*/ 19643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9643" y="0"/>
                  </a:moveTo>
                  <a:lnTo>
                    <a:pt x="21600" y="10835"/>
                  </a:lnTo>
                  <a:lnTo>
                    <a:pt x="19557" y="21302"/>
                  </a:lnTo>
                  <a:lnTo>
                    <a:pt x="162" y="21600"/>
                  </a:lnTo>
                  <a:lnTo>
                    <a:pt x="0" y="0"/>
                  </a:lnTo>
                  <a:lnTo>
                    <a:pt x="19643" y="0"/>
                  </a:lnTo>
                  <a:close/>
                  <a:moveTo>
                    <a:pt x="19643" y="0"/>
                  </a:moveTo>
                </a:path>
              </a:pathLst>
            </a:custGeom>
            <a:gradFill rotWithShape="0">
              <a:gsLst>
                <a:gs pos="0">
                  <a:srgbClr val="183D53">
                    <a:alpha val="0"/>
                  </a:srgbClr>
                </a:gs>
                <a:gs pos="100000">
                  <a:srgbClr val="FFFFFF"/>
                </a:gs>
              </a:gsLst>
              <a:lin ang="0" scaled="1"/>
            </a:gradFill>
            <a:ln>
              <a:noFill/>
            </a:ln>
            <a:extLst>
              <a:ext uri="{91240B29-F687-4F45-9708-019B960494DF}">
                <a14:hiddenLine xmlns:a14="http://schemas.microsoft.com/office/drawing/2010/main" w="38100" cap="flat">
                  <a:solidFill>
                    <a:schemeClr val="tx1"/>
                  </a:solidFill>
                  <a:miter lim="800000"/>
                  <a:headEnd type="none" w="med" len="med"/>
                  <a:tailEnd type="none" w="med" len="med"/>
                </a14:hiddenLine>
              </a:ext>
            </a:extLst>
          </p:spPr>
          <p:txBody>
            <a:bodyPr lIns="0" tIns="0" rIns="0" bIns="0"/>
            <a:lstStyle/>
            <a:p>
              <a:pPr algn="ctr" eaLnBrk="1" hangingPunct="1"/>
              <a:endParaRPr lang="es-ES" sz="2100">
                <a:solidFill>
                  <a:srgbClr val="000000"/>
                </a:solidFill>
                <a:latin typeface="Gill Sans" charset="0"/>
                <a:ea typeface="ヒラギノ角ゴ ProN W3" charset="0"/>
                <a:sym typeface="Gill Sans" charset="0"/>
              </a:endParaRPr>
            </a:p>
          </p:txBody>
        </p:sp>
        <p:sp>
          <p:nvSpPr>
            <p:cNvPr id="24583" name="Freeform 7"/>
            <p:cNvSpPr>
              <a:spLocks/>
            </p:cNvSpPr>
            <p:nvPr/>
          </p:nvSpPr>
          <p:spPr bwMode="auto">
            <a:xfrm>
              <a:off x="1475656" y="5041642"/>
              <a:ext cx="900000" cy="1260000"/>
            </a:xfrm>
            <a:custGeom>
              <a:avLst/>
              <a:gdLst>
                <a:gd name="T0" fmla="*/ 19643 w 21600"/>
                <a:gd name="T1" fmla="*/ 0 h 21600"/>
                <a:gd name="T2" fmla="*/ 21600 w 21600"/>
                <a:gd name="T3" fmla="*/ 10835 h 21600"/>
                <a:gd name="T4" fmla="*/ 19557 w 21600"/>
                <a:gd name="T5" fmla="*/ 21302 h 21600"/>
                <a:gd name="T6" fmla="*/ 162 w 21600"/>
                <a:gd name="T7" fmla="*/ 21600 h 21600"/>
                <a:gd name="T8" fmla="*/ 0 w 21600"/>
                <a:gd name="T9" fmla="*/ 0 h 21600"/>
                <a:gd name="T10" fmla="*/ 19643 w 21600"/>
                <a:gd name="T11" fmla="*/ 0 h 21600"/>
                <a:gd name="T12" fmla="*/ 19643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19643" y="0"/>
                  </a:moveTo>
                  <a:lnTo>
                    <a:pt x="21600" y="10835"/>
                  </a:lnTo>
                  <a:lnTo>
                    <a:pt x="19557" y="21302"/>
                  </a:lnTo>
                  <a:lnTo>
                    <a:pt x="162" y="21600"/>
                  </a:lnTo>
                  <a:lnTo>
                    <a:pt x="0" y="0"/>
                  </a:lnTo>
                  <a:lnTo>
                    <a:pt x="19643" y="0"/>
                  </a:lnTo>
                  <a:close/>
                  <a:moveTo>
                    <a:pt x="19643" y="0"/>
                  </a:moveTo>
                </a:path>
              </a:pathLst>
            </a:custGeom>
            <a:gradFill rotWithShape="0">
              <a:gsLst>
                <a:gs pos="0">
                  <a:srgbClr val="183D53">
                    <a:alpha val="0"/>
                  </a:srgbClr>
                </a:gs>
                <a:gs pos="100000">
                  <a:srgbClr val="FFFFFF"/>
                </a:gs>
              </a:gsLst>
              <a:lin ang="0" scaled="1"/>
            </a:gradFill>
            <a:ln>
              <a:noFill/>
            </a:ln>
            <a:extLst>
              <a:ext uri="{91240B29-F687-4F45-9708-019B960494DF}">
                <a14:hiddenLine xmlns:a14="http://schemas.microsoft.com/office/drawing/2010/main" w="38100" cap="flat">
                  <a:solidFill>
                    <a:schemeClr val="tx1"/>
                  </a:solidFill>
                  <a:miter lim="800000"/>
                  <a:headEnd type="none" w="med" len="med"/>
                  <a:tailEnd type="none" w="med" len="med"/>
                </a14:hiddenLine>
              </a:ext>
            </a:extLst>
          </p:spPr>
          <p:txBody>
            <a:bodyPr lIns="0" tIns="0" rIns="0" bIns="0"/>
            <a:lstStyle/>
            <a:p>
              <a:pPr algn="ctr" eaLnBrk="1" hangingPunct="1"/>
              <a:endParaRPr lang="es-ES" sz="2100">
                <a:solidFill>
                  <a:srgbClr val="000000"/>
                </a:solidFill>
                <a:latin typeface="Gill Sans" charset="0"/>
                <a:ea typeface="ヒラギノ角ゴ ProN W3" charset="0"/>
                <a:sym typeface="Gill Sans" charset="0"/>
              </a:endParaRPr>
            </a:p>
          </p:txBody>
        </p:sp>
      </p:grpSp>
      <p:sp>
        <p:nvSpPr>
          <p:cNvPr id="2" name="1 Marcador de número de diapositiva"/>
          <p:cNvSpPr>
            <a:spLocks noGrp="1"/>
          </p:cNvSpPr>
          <p:nvPr>
            <p:ph type="sldNum" sz="quarter" idx="10"/>
          </p:nvPr>
        </p:nvSpPr>
        <p:spPr/>
        <p:txBody>
          <a:bodyPr/>
          <a:lstStyle/>
          <a:p>
            <a:fld id="{CC87C5E4-B576-4CAC-9A0E-4487E7D4E814}" type="slidenum">
              <a:rPr lang="en-US" altLang="es-PE" smtClean="0"/>
              <a:pPr/>
              <a:t>9</a:t>
            </a:fld>
            <a:endParaRPr lang="en-US" altLang="es-PE"/>
          </a:p>
        </p:txBody>
      </p:sp>
      <p:sp>
        <p:nvSpPr>
          <p:cNvPr id="9" name="1 Título"/>
          <p:cNvSpPr txBox="1">
            <a:spLocks/>
          </p:cNvSpPr>
          <p:nvPr/>
        </p:nvSpPr>
        <p:spPr bwMode="auto">
          <a:xfrm>
            <a:off x="235802" y="6248345"/>
            <a:ext cx="8496871" cy="565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wrap="square" lIns="35943" tIns="35943" rIns="35943" bIns="35943" anchor="ctr">
            <a:spAutoFit/>
          </a:bodyPr>
          <a:lstStyle/>
          <a:p>
            <a:pPr algn="ctr" defTabSz="456345" fontAlgn="auto">
              <a:spcBef>
                <a:spcPts val="0"/>
              </a:spcBef>
              <a:spcAft>
                <a:spcPts val="0"/>
              </a:spcAft>
            </a:pPr>
            <a:r>
              <a:rPr lang="es-PE" sz="1600" i="1" dirty="0" smtClean="0">
                <a:solidFill>
                  <a:srgbClr val="00C6D7"/>
                </a:solidFill>
                <a:latin typeface="Telefonica Text" pitchFamily="50" charset="0"/>
                <a:ea typeface="MS PGothic" pitchFamily="34" charset="-128"/>
                <a:sym typeface="Telefonica Headline Light" charset="0"/>
              </a:rPr>
              <a:t>Transversalidad, como instrumento integrador de todos los sectores organizando </a:t>
            </a:r>
            <a:r>
              <a:rPr lang="es-PE" sz="1600" i="1" dirty="0">
                <a:solidFill>
                  <a:srgbClr val="00C6D7"/>
                </a:solidFill>
                <a:latin typeface="Telefonica Text" pitchFamily="50" charset="0"/>
                <a:ea typeface="MS PGothic" pitchFamily="34" charset="-128"/>
                <a:sym typeface="Telefonica Headline Light" charset="0"/>
              </a:rPr>
              <a:t>sistemas alrededor de un </a:t>
            </a:r>
            <a:r>
              <a:rPr lang="es-PE" sz="1600" i="1" dirty="0" smtClean="0">
                <a:solidFill>
                  <a:srgbClr val="00C6D7"/>
                </a:solidFill>
                <a:latin typeface="Telefonica Text" pitchFamily="50" charset="0"/>
                <a:ea typeface="MS PGothic" pitchFamily="34" charset="-128"/>
                <a:sym typeface="Telefonica Headline Light" charset="0"/>
              </a:rPr>
              <a:t>eje determinado</a:t>
            </a:r>
            <a:endParaRPr lang="es-PE" sz="1600" i="1" dirty="0">
              <a:solidFill>
                <a:srgbClr val="00C6D7"/>
              </a:solidFill>
              <a:latin typeface="Telefonica Text" pitchFamily="50" charset="0"/>
              <a:ea typeface="MS PGothic" pitchFamily="34" charset="-128"/>
              <a:sym typeface="Telefonica Headline Light" charset="0"/>
            </a:endParaRPr>
          </a:p>
        </p:txBody>
      </p:sp>
    </p:spTree>
    <p:extLst>
      <p:ext uri="{BB962C8B-B14F-4D97-AF65-F5344CB8AC3E}">
        <p14:creationId xmlns:p14="http://schemas.microsoft.com/office/powerpoint/2010/main" val="272437565"/>
      </p:ext>
    </p:extLst>
  </p:cSld>
  <p:clrMapOvr>
    <a:overrideClrMapping bg1="lt1" tx1="dk1" bg2="lt2" tx2="dk2" accent1="accent1" accent2="accent2" accent3="accent3" accent4="accent4" accent5="accent5" accent6="accent6" hlink="hlink" folHlink="folHlink"/>
  </p:clrMapOvr>
  <p:transition spd="slow" advTm="20901">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000"/>
                            </p:stCondLst>
                            <p:childTnLst>
                              <p:par>
                                <p:cTn id="9" presetID="2" presetClass="entr" presetSubtype="4"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ppt_x"/>
                                          </p:val>
                                        </p:tav>
                                        <p:tav tm="100000">
                                          <p:val>
                                            <p:strVal val="#ppt_x"/>
                                          </p:val>
                                        </p:tav>
                                      </p:tavLst>
                                    </p:anim>
                                    <p:anim calcmode="lin" valueType="num">
                                      <p:cBhvr additive="base">
                                        <p:cTn id="12"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reeform 1"/>
          <p:cNvSpPr>
            <a:spLocks/>
          </p:cNvSpPr>
          <p:nvPr/>
        </p:nvSpPr>
        <p:spPr bwMode="auto">
          <a:xfrm>
            <a:off x="1" y="1052736"/>
            <a:ext cx="9150327" cy="5364921"/>
          </a:xfrm>
          <a:custGeom>
            <a:avLst/>
            <a:gdLst>
              <a:gd name="T0" fmla="*/ 0 w 21600"/>
              <a:gd name="T1" fmla="*/ 0 h 21600"/>
              <a:gd name="T2" fmla="*/ 2147483647 w 21600"/>
              <a:gd name="T3" fmla="*/ 2147483647 h 21600"/>
              <a:gd name="T4" fmla="*/ 2147483647 w 21600"/>
              <a:gd name="T5" fmla="*/ 2147483647 h 21600"/>
              <a:gd name="T6" fmla="*/ 0 w 21600"/>
              <a:gd name="T7" fmla="*/ 2147483647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0"/>
                </a:moveTo>
                <a:lnTo>
                  <a:pt x="21600" y="1579"/>
                </a:lnTo>
                <a:lnTo>
                  <a:pt x="21574" y="21600"/>
                </a:lnTo>
                <a:lnTo>
                  <a:pt x="0" y="19994"/>
                </a:lnTo>
                <a:lnTo>
                  <a:pt x="0" y="0"/>
                </a:lnTo>
                <a:close/>
                <a:moveTo>
                  <a:pt x="0" y="0"/>
                </a:moveTo>
              </a:path>
            </a:pathLst>
          </a:custGeom>
          <a:gradFill rotWithShape="0">
            <a:gsLst>
              <a:gs pos="0">
                <a:srgbClr val="0C2128"/>
              </a:gs>
              <a:gs pos="100000">
                <a:srgbClr val="216085"/>
              </a:gs>
            </a:gsLst>
            <a:lin ang="3240000" scaled="1"/>
          </a:gra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solidFill>
                <a:srgbClr val="043F52"/>
              </a:solidFill>
            </a:endParaRPr>
          </a:p>
        </p:txBody>
      </p:sp>
      <p:sp>
        <p:nvSpPr>
          <p:cNvPr id="23" name="Rectangle 8"/>
          <p:cNvSpPr>
            <a:spLocks noChangeArrowheads="1"/>
          </p:cNvSpPr>
          <p:nvPr/>
        </p:nvSpPr>
        <p:spPr bwMode="gray">
          <a:xfrm>
            <a:off x="827584" y="5318912"/>
            <a:ext cx="7488832" cy="420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892175" fontAlgn="base">
              <a:lnSpc>
                <a:spcPts val="3600"/>
              </a:lnSpc>
              <a:spcBef>
                <a:spcPct val="5000"/>
              </a:spcBef>
              <a:spcAft>
                <a:spcPct val="0"/>
              </a:spcAft>
            </a:pPr>
            <a:r>
              <a:rPr lang="es-ES" sz="2800" b="1" dirty="0" smtClean="0">
                <a:solidFill>
                  <a:schemeClr val="bg1"/>
                </a:solidFill>
                <a:cs typeface="Arial" pitchFamily="34" charset="0"/>
              </a:rPr>
              <a:t>Modelo Smart City Telefónica</a:t>
            </a:r>
            <a:r>
              <a:rPr lang="es-ES" sz="2800" b="1" dirty="0" smtClean="0">
                <a:solidFill>
                  <a:srgbClr val="FFC000"/>
                </a:solidFill>
                <a:cs typeface="Arial" pitchFamily="34" charset="0"/>
              </a:rPr>
              <a:t>_</a:t>
            </a:r>
            <a:endParaRPr lang="es-ES" sz="2800" b="1" dirty="0">
              <a:solidFill>
                <a:srgbClr val="FFC000"/>
              </a:solidFill>
              <a:cs typeface="Arial" pitchFamily="34" charset="0"/>
            </a:endParaRPr>
          </a:p>
        </p:txBody>
      </p:sp>
      <p:pic>
        <p:nvPicPr>
          <p:cNvPr id="7170" name="Picture 2" descr="http://www.granpyme.com/sites/default/files/comentario_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4121" y="1700808"/>
            <a:ext cx="5622085" cy="31233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Marcador de número de diapositiva"/>
          <p:cNvSpPr>
            <a:spLocks noGrp="1"/>
          </p:cNvSpPr>
          <p:nvPr>
            <p:ph type="sldNum" sz="quarter" idx="10"/>
          </p:nvPr>
        </p:nvSpPr>
        <p:spPr/>
        <p:txBody>
          <a:bodyPr/>
          <a:lstStyle/>
          <a:p>
            <a:fld id="{67C2B89F-620E-45D0-A409-5AAFA783C3CD}" type="slidenum">
              <a:rPr lang="en-US" altLang="es-PE" smtClean="0"/>
              <a:pPr/>
              <a:t>10</a:t>
            </a:fld>
            <a:endParaRPr lang="en-US" altLang="es-PE"/>
          </a:p>
        </p:txBody>
      </p:sp>
    </p:spTree>
    <p:extLst>
      <p:ext uri="{BB962C8B-B14F-4D97-AF65-F5344CB8AC3E}">
        <p14:creationId xmlns:p14="http://schemas.microsoft.com/office/powerpoint/2010/main" val="40973010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508"/>
    </mc:Choice>
    <mc:Fallback>
      <p:transition spd="slow" advTm="150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AutoShape 2"/>
          <p:cNvSpPr>
            <a:spLocks noChangeArrowheads="1"/>
          </p:cNvSpPr>
          <p:nvPr/>
        </p:nvSpPr>
        <p:spPr bwMode="auto">
          <a:xfrm>
            <a:off x="129927" y="-2872"/>
            <a:ext cx="8929315" cy="105560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smtClean="0">
                <a:solidFill>
                  <a:schemeClr val="bg2"/>
                </a:solidFill>
                <a:latin typeface="+mj-lt"/>
                <a:ea typeface="+mj-ea"/>
                <a:cs typeface="+mj-cs"/>
                <a:sym typeface="Gill Sans" charset="0"/>
              </a:rPr>
              <a:t>El modelo que propone Telefónica es </a:t>
            </a:r>
            <a:r>
              <a:rPr lang="es-ES" sz="2800" b="1" dirty="0" smtClean="0">
                <a:solidFill>
                  <a:schemeClr val="bg2"/>
                </a:solidFill>
                <a:latin typeface="+mj-lt"/>
                <a:ea typeface="+mj-ea"/>
                <a:cs typeface="+mj-cs"/>
                <a:sym typeface="Gill Sans" charset="0"/>
              </a:rPr>
              <a:t>escalable </a:t>
            </a:r>
            <a:r>
              <a:rPr lang="es-ES" sz="2800" b="1" dirty="0" smtClean="0">
                <a:solidFill>
                  <a:schemeClr val="bg2"/>
                </a:solidFill>
                <a:latin typeface="+mj-lt"/>
                <a:ea typeface="+mj-ea"/>
                <a:cs typeface="+mj-cs"/>
                <a:sym typeface="Gill Sans" charset="0"/>
              </a:rPr>
              <a:t>y sostenible</a:t>
            </a:r>
            <a:endParaRPr lang="es-ES" sz="2800" b="1" dirty="0">
              <a:solidFill>
                <a:schemeClr val="bg2"/>
              </a:solidFill>
              <a:latin typeface="+mj-lt"/>
              <a:ea typeface="+mj-ea"/>
              <a:cs typeface="+mj-cs"/>
              <a:sym typeface="Gill Sans" charset="0"/>
            </a:endParaRPr>
          </a:p>
        </p:txBody>
      </p:sp>
      <p:sp>
        <p:nvSpPr>
          <p:cNvPr id="44" name="Isosceles Triangle 43"/>
          <p:cNvSpPr/>
          <p:nvPr/>
        </p:nvSpPr>
        <p:spPr>
          <a:xfrm rot="5400000">
            <a:off x="2684852" y="2276872"/>
            <a:ext cx="641647" cy="216024"/>
          </a:xfrm>
          <a:prstGeom prst="triangle">
            <a:avLst/>
          </a:prstGeom>
          <a:solidFill>
            <a:srgbClr val="00B050"/>
          </a:solidFill>
          <a:ln/>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eaLnBrk="1" fontAlgn="auto" hangingPunct="1">
              <a:spcBef>
                <a:spcPts val="0"/>
              </a:spcBef>
              <a:spcAft>
                <a:spcPts val="0"/>
              </a:spcAft>
              <a:defRPr/>
            </a:pPr>
            <a:endParaRPr lang="es-ES" sz="1200" b="1" kern="0">
              <a:solidFill>
                <a:sysClr val="window" lastClr="FFFFFF"/>
              </a:solidFill>
              <a:cs typeface="Arial" pitchFamily="34" charset="0"/>
              <a:sym typeface="Gill Sans" charset="0"/>
            </a:endParaRPr>
          </a:p>
        </p:txBody>
      </p:sp>
      <p:sp>
        <p:nvSpPr>
          <p:cNvPr id="48" name="Isosceles Triangle 47"/>
          <p:cNvSpPr/>
          <p:nvPr/>
        </p:nvSpPr>
        <p:spPr>
          <a:xfrm rot="5400000">
            <a:off x="5781196" y="2276872"/>
            <a:ext cx="641647" cy="216024"/>
          </a:xfrm>
          <a:prstGeom prst="triangle">
            <a:avLst/>
          </a:prstGeom>
          <a:solidFill>
            <a:srgbClr val="00B050"/>
          </a:solidFill>
          <a:ln/>
        </p:spPr>
        <p:style>
          <a:lnRef idx="1">
            <a:schemeClr val="accent3"/>
          </a:lnRef>
          <a:fillRef idx="3">
            <a:schemeClr val="accent3"/>
          </a:fillRef>
          <a:effectRef idx="2">
            <a:schemeClr val="accent3"/>
          </a:effectRef>
          <a:fontRef idx="minor">
            <a:schemeClr val="lt1"/>
          </a:fontRef>
        </p:style>
        <p:txBody>
          <a:bodyPr lIns="0" tIns="0" rIns="0" bIns="0" rtlCol="0" anchor="ctr"/>
          <a:lstStyle/>
          <a:p>
            <a:pPr algn="ctr" eaLnBrk="1" fontAlgn="auto" hangingPunct="1">
              <a:spcBef>
                <a:spcPts val="0"/>
              </a:spcBef>
              <a:spcAft>
                <a:spcPts val="0"/>
              </a:spcAft>
              <a:defRPr/>
            </a:pPr>
            <a:endParaRPr lang="es-ES" sz="1200" b="1" kern="0">
              <a:solidFill>
                <a:sysClr val="window" lastClr="FFFFFF"/>
              </a:solidFill>
              <a:cs typeface="Arial" pitchFamily="34" charset="0"/>
              <a:sym typeface="Gill Sans" charset="0"/>
            </a:endParaRPr>
          </a:p>
        </p:txBody>
      </p:sp>
      <p:grpSp>
        <p:nvGrpSpPr>
          <p:cNvPr id="3" name="2 Grupo"/>
          <p:cNvGrpSpPr/>
          <p:nvPr/>
        </p:nvGrpSpPr>
        <p:grpSpPr>
          <a:xfrm>
            <a:off x="-161200" y="1844824"/>
            <a:ext cx="2968704" cy="3990730"/>
            <a:chOff x="-161200" y="1844824"/>
            <a:chExt cx="2968704" cy="3990730"/>
          </a:xfrm>
        </p:grpSpPr>
        <p:sp>
          <p:nvSpPr>
            <p:cNvPr id="45" name="Rectangle 44"/>
            <p:cNvSpPr/>
            <p:nvPr/>
          </p:nvSpPr>
          <p:spPr>
            <a:xfrm>
              <a:off x="107504" y="1844824"/>
              <a:ext cx="2700000" cy="1080120"/>
            </a:xfrm>
            <a:prstGeom prst="rect">
              <a:avLst/>
            </a:prstGeom>
            <a:ln/>
          </p:spPr>
          <p:style>
            <a:lnRef idx="0">
              <a:schemeClr val="accent4"/>
            </a:lnRef>
            <a:fillRef idx="3">
              <a:schemeClr val="accent4"/>
            </a:fillRef>
            <a:effectRef idx="3">
              <a:schemeClr val="accent4"/>
            </a:effectRef>
            <a:fontRef idx="minor">
              <a:schemeClr val="lt1"/>
            </a:fontRef>
          </p:style>
          <p:txBody>
            <a:bodyPr lIns="0" tIns="0" rIns="0" bIns="0" rtlCol="0" anchor="ctr"/>
            <a:lstStyle/>
            <a:p>
              <a:pPr algn="ctr" eaLnBrk="1" fontAlgn="auto" hangingPunct="1">
                <a:spcBef>
                  <a:spcPts val="0"/>
                </a:spcBef>
                <a:spcAft>
                  <a:spcPts val="0"/>
                </a:spcAft>
                <a:defRPr/>
              </a:pPr>
              <a:r>
                <a:rPr lang="es-ES" sz="1800" b="1" kern="0" dirty="0" smtClean="0">
                  <a:solidFill>
                    <a:sysClr val="window" lastClr="FFFFFF"/>
                  </a:solidFill>
                  <a:cs typeface="Arial" pitchFamily="34" charset="0"/>
                  <a:sym typeface="Gill Sans" charset="0"/>
                </a:rPr>
                <a:t>Soluciones </a:t>
              </a:r>
            </a:p>
            <a:p>
              <a:pPr algn="ctr" eaLnBrk="1" fontAlgn="auto" hangingPunct="1">
                <a:spcBef>
                  <a:spcPts val="0"/>
                </a:spcBef>
                <a:spcAft>
                  <a:spcPts val="0"/>
                </a:spcAft>
                <a:defRPr/>
              </a:pPr>
              <a:r>
                <a:rPr lang="es-ES" sz="1800" b="1" kern="0" dirty="0" smtClean="0">
                  <a:solidFill>
                    <a:sysClr val="window" lastClr="FFFFFF"/>
                  </a:solidFill>
                  <a:cs typeface="Arial" pitchFamily="34" charset="0"/>
                  <a:sym typeface="Gill Sans" charset="0"/>
                </a:rPr>
                <a:t>verticales E2E</a:t>
              </a:r>
              <a:endParaRPr lang="es-ES" sz="1800" kern="0" dirty="0">
                <a:solidFill>
                  <a:sysClr val="window" lastClr="FFFFFF"/>
                </a:solidFill>
                <a:sym typeface="Gill Sans" charset="0"/>
              </a:endParaRPr>
            </a:p>
          </p:txBody>
        </p:sp>
        <p:pic>
          <p:nvPicPr>
            <p:cNvPr id="16" name="Picture 3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200" y="2969669"/>
              <a:ext cx="16256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17" name="Picture 3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587" y="4022576"/>
              <a:ext cx="108108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18" name="Picture 3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37615" y="3772520"/>
              <a:ext cx="1476375"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19" name="Picture 38"/>
            <p:cNvPicPr>
              <a:picLocks noChangeAspect="1" noChangeArrowheads="1"/>
            </p:cNvPicPr>
            <p:nvPr/>
          </p:nvPicPr>
          <p:blipFill>
            <a:blip r:embed="rId6" cstate="print">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239335" y="4941168"/>
              <a:ext cx="948289" cy="89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0" name="Picture 3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84330" y="4562679"/>
              <a:ext cx="1612900" cy="109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grpSp>
      <p:grpSp>
        <p:nvGrpSpPr>
          <p:cNvPr id="4" name="3 Grupo"/>
          <p:cNvGrpSpPr/>
          <p:nvPr/>
        </p:nvGrpSpPr>
        <p:grpSpPr>
          <a:xfrm>
            <a:off x="3203848" y="1844824"/>
            <a:ext cx="2700000" cy="3463887"/>
            <a:chOff x="3203848" y="1844824"/>
            <a:chExt cx="2700000" cy="3463887"/>
          </a:xfrm>
        </p:grpSpPr>
        <p:sp>
          <p:nvSpPr>
            <p:cNvPr id="46" name="Rectangle 45"/>
            <p:cNvSpPr/>
            <p:nvPr/>
          </p:nvSpPr>
          <p:spPr>
            <a:xfrm>
              <a:off x="3203848" y="1844824"/>
              <a:ext cx="2700000" cy="1080120"/>
            </a:xfrm>
            <a:prstGeom prst="rect">
              <a:avLst/>
            </a:prstGeom>
            <a:ln/>
          </p:spPr>
          <p:style>
            <a:lnRef idx="0">
              <a:schemeClr val="accent1"/>
            </a:lnRef>
            <a:fillRef idx="3">
              <a:schemeClr val="accent1"/>
            </a:fillRef>
            <a:effectRef idx="3">
              <a:schemeClr val="accent1"/>
            </a:effectRef>
            <a:fontRef idx="minor">
              <a:schemeClr val="lt1"/>
            </a:fontRef>
          </p:style>
          <p:txBody>
            <a:bodyPr lIns="0" tIns="0" rIns="0" bIns="0" rtlCol="0" anchor="ctr"/>
            <a:lstStyle/>
            <a:p>
              <a:pPr algn="ctr" eaLnBrk="1" fontAlgn="auto" hangingPunct="1">
                <a:spcBef>
                  <a:spcPts val="0"/>
                </a:spcBef>
                <a:spcAft>
                  <a:spcPts val="0"/>
                </a:spcAft>
                <a:defRPr/>
              </a:pPr>
              <a:r>
                <a:rPr lang="es-ES" sz="1800" b="1" kern="0" dirty="0" smtClean="0">
                  <a:solidFill>
                    <a:srgbClr val="123E51">
                      <a:lumMod val="90000"/>
                      <a:lumOff val="10000"/>
                    </a:srgbClr>
                  </a:solidFill>
                  <a:cs typeface="Arial" pitchFamily="34" charset="0"/>
                  <a:sym typeface="Gill Sans" charset="0"/>
                </a:rPr>
                <a:t>Plataforma</a:t>
              </a:r>
            </a:p>
            <a:p>
              <a:pPr algn="ctr" eaLnBrk="1" fontAlgn="auto" hangingPunct="1">
                <a:spcBef>
                  <a:spcPts val="0"/>
                </a:spcBef>
                <a:spcAft>
                  <a:spcPts val="0"/>
                </a:spcAft>
                <a:defRPr/>
              </a:pPr>
              <a:r>
                <a:rPr lang="es-ES" sz="1800" b="1" kern="0" dirty="0" smtClean="0">
                  <a:solidFill>
                    <a:srgbClr val="123E51">
                      <a:lumMod val="90000"/>
                      <a:lumOff val="10000"/>
                    </a:srgbClr>
                  </a:solidFill>
                  <a:cs typeface="Arial" pitchFamily="34" charset="0"/>
                  <a:sym typeface="Gill Sans" charset="0"/>
                </a:rPr>
                <a:t>Smart City</a:t>
              </a:r>
              <a:endParaRPr lang="es-ES" sz="1800" kern="0" dirty="0">
                <a:solidFill>
                  <a:srgbClr val="123E51">
                    <a:lumMod val="90000"/>
                    <a:lumOff val="10000"/>
                  </a:srgbClr>
                </a:solidFill>
                <a:sym typeface="Gill Sans" charset="0"/>
              </a:endParaRPr>
            </a:p>
          </p:txBody>
        </p:sp>
        <p:pic>
          <p:nvPicPr>
            <p:cNvPr id="12290" name="Picture 2" descr="http://www.interoute.es/blog/wp-content/uploads/2012/06/big-data-digital-technologies-transform-businesses-lack-capabilities.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3849" y="3417067"/>
              <a:ext cx="2699999" cy="1891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grpSp>
        <p:nvGrpSpPr>
          <p:cNvPr id="5" name="4 Grupo"/>
          <p:cNvGrpSpPr/>
          <p:nvPr/>
        </p:nvGrpSpPr>
        <p:grpSpPr>
          <a:xfrm>
            <a:off x="6300192" y="1844824"/>
            <a:ext cx="2700000" cy="3463887"/>
            <a:chOff x="6300192" y="1844824"/>
            <a:chExt cx="2700000" cy="3463887"/>
          </a:xfrm>
        </p:grpSpPr>
        <p:sp>
          <p:nvSpPr>
            <p:cNvPr id="47" name="Rectangle 46"/>
            <p:cNvSpPr/>
            <p:nvPr/>
          </p:nvSpPr>
          <p:spPr>
            <a:xfrm>
              <a:off x="6300192" y="1844824"/>
              <a:ext cx="2700000" cy="1080120"/>
            </a:xfrm>
            <a:prstGeom prst="rect">
              <a:avLst/>
            </a:prstGeom>
            <a:ln/>
          </p:spPr>
          <p:style>
            <a:lnRef idx="0">
              <a:schemeClr val="accent3"/>
            </a:lnRef>
            <a:fillRef idx="3">
              <a:schemeClr val="accent3"/>
            </a:fillRef>
            <a:effectRef idx="3">
              <a:schemeClr val="accent3"/>
            </a:effectRef>
            <a:fontRef idx="minor">
              <a:schemeClr val="lt1"/>
            </a:fontRef>
          </p:style>
          <p:txBody>
            <a:bodyPr lIns="0" tIns="0" rIns="0" bIns="0" rtlCol="0" anchor="ctr"/>
            <a:lstStyle/>
            <a:p>
              <a:pPr algn="ctr" eaLnBrk="1" fontAlgn="auto" hangingPunct="1">
                <a:spcBef>
                  <a:spcPts val="0"/>
                </a:spcBef>
                <a:spcAft>
                  <a:spcPts val="0"/>
                </a:spcAft>
                <a:defRPr/>
              </a:pPr>
              <a:r>
                <a:rPr lang="es-ES" sz="1800" b="1" kern="0" dirty="0" smtClean="0">
                  <a:solidFill>
                    <a:srgbClr val="123E51">
                      <a:lumMod val="90000"/>
                      <a:lumOff val="10000"/>
                    </a:srgbClr>
                  </a:solidFill>
                  <a:cs typeface="Arial" pitchFamily="34" charset="0"/>
                  <a:sym typeface="Gill Sans" charset="0"/>
                </a:rPr>
                <a:t>Incorporación de capacidades</a:t>
              </a:r>
              <a:br>
                <a:rPr lang="es-ES" sz="1800" b="1" kern="0" dirty="0" smtClean="0">
                  <a:solidFill>
                    <a:srgbClr val="123E51">
                      <a:lumMod val="90000"/>
                      <a:lumOff val="10000"/>
                    </a:srgbClr>
                  </a:solidFill>
                  <a:cs typeface="Arial" pitchFamily="34" charset="0"/>
                  <a:sym typeface="Gill Sans" charset="0"/>
                </a:rPr>
              </a:br>
              <a:r>
                <a:rPr lang="es-ES" sz="1800" b="1" kern="0" dirty="0" smtClean="0">
                  <a:solidFill>
                    <a:srgbClr val="123E51">
                      <a:lumMod val="90000"/>
                      <a:lumOff val="10000"/>
                    </a:srgbClr>
                  </a:solidFill>
                  <a:cs typeface="Arial" pitchFamily="34" charset="0"/>
                  <a:sym typeface="Gill Sans" charset="0"/>
                </a:rPr>
                <a:t>Big Data </a:t>
              </a:r>
            </a:p>
            <a:p>
              <a:pPr algn="ctr" eaLnBrk="1" fontAlgn="auto" hangingPunct="1">
                <a:spcBef>
                  <a:spcPts val="0"/>
                </a:spcBef>
                <a:spcAft>
                  <a:spcPts val="0"/>
                </a:spcAft>
                <a:defRPr/>
              </a:pPr>
              <a:r>
                <a:rPr lang="es-ES" sz="1800" b="1" kern="0" dirty="0" smtClean="0">
                  <a:solidFill>
                    <a:srgbClr val="123E51">
                      <a:lumMod val="90000"/>
                      <a:lumOff val="10000"/>
                    </a:srgbClr>
                  </a:solidFill>
                  <a:cs typeface="Arial" pitchFamily="34" charset="0"/>
                  <a:sym typeface="Gill Sans" charset="0"/>
                </a:rPr>
                <a:t>a la Plataforma</a:t>
              </a:r>
              <a:endParaRPr lang="es-ES" sz="1800" kern="0" dirty="0">
                <a:solidFill>
                  <a:srgbClr val="123E51">
                    <a:lumMod val="90000"/>
                    <a:lumOff val="10000"/>
                  </a:srgbClr>
                </a:solidFill>
                <a:sym typeface="Gill Sans" charset="0"/>
              </a:endParaRPr>
            </a:p>
          </p:txBody>
        </p:sp>
        <p:pic>
          <p:nvPicPr>
            <p:cNvPr id="12292" name="Picture 4" descr="http://www.ignasialcalde.es/wp-content/uploads/2012/10/big-data-otro.jpe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00193" y="3417067"/>
              <a:ext cx="2699999" cy="1891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sp>
        <p:nvSpPr>
          <p:cNvPr id="2" name="1 Marcador de número de diapositiva"/>
          <p:cNvSpPr>
            <a:spLocks noGrp="1"/>
          </p:cNvSpPr>
          <p:nvPr>
            <p:ph type="sldNum" sz="quarter" idx="10"/>
          </p:nvPr>
        </p:nvSpPr>
        <p:spPr/>
        <p:txBody>
          <a:bodyPr/>
          <a:lstStyle/>
          <a:p>
            <a:fld id="{5A93154B-D19B-4D4D-B84E-F0704A429448}" type="slidenum">
              <a:rPr lang="en-US" altLang="es-PE" smtClean="0"/>
              <a:pPr/>
              <a:t>11</a:t>
            </a:fld>
            <a:endParaRPr lang="en-US" altLang="es-PE"/>
          </a:p>
        </p:txBody>
      </p:sp>
    </p:spTree>
    <p:extLst>
      <p:ext uri="{BB962C8B-B14F-4D97-AF65-F5344CB8AC3E}">
        <p14:creationId xmlns:p14="http://schemas.microsoft.com/office/powerpoint/2010/main" val="37145694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9854"/>
    </mc:Choice>
    <mc:Fallback>
      <p:transition spd="slow" advTm="39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1" presetClass="entr" presetSubtype="0" fill="hold" grpId="0" nodeType="afterEffect">
                                  <p:stCondLst>
                                    <p:cond delay="250"/>
                                  </p:stCondLst>
                                  <p:childTnLst>
                                    <p:set>
                                      <p:cBhvr>
                                        <p:cTn id="11" dur="1" fill="hold">
                                          <p:stCondLst>
                                            <p:cond delay="499"/>
                                          </p:stCondLst>
                                        </p:cTn>
                                        <p:tgtEl>
                                          <p:spTgt spid="44"/>
                                        </p:tgtEl>
                                        <p:attrNameLst>
                                          <p:attrName>style.visibility</p:attrName>
                                        </p:attrNameLst>
                                      </p:cBhvr>
                                      <p:to>
                                        <p:strVal val="visible"/>
                                      </p:to>
                                    </p:set>
                                  </p:childTnLst>
                                </p:cTn>
                              </p:par>
                            </p:childTnLst>
                          </p:cTn>
                        </p:par>
                        <p:par>
                          <p:cTn id="12" fill="hold">
                            <p:stCondLst>
                              <p:cond delay="2250"/>
                            </p:stCondLst>
                            <p:childTnLst>
                              <p:par>
                                <p:cTn id="13" presetID="53" presetClass="entr" presetSubtype="16"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Effect transition="in" filter="fade">
                                      <p:cBhvr>
                                        <p:cTn id="17" dur="1000"/>
                                        <p:tgtEl>
                                          <p:spTgt spid="4"/>
                                        </p:tgtEl>
                                      </p:cBhvr>
                                    </p:animEffect>
                                  </p:childTnLst>
                                </p:cTn>
                              </p:par>
                            </p:childTnLst>
                          </p:cTn>
                        </p:par>
                        <p:par>
                          <p:cTn id="18" fill="hold">
                            <p:stCondLst>
                              <p:cond delay="3750"/>
                            </p:stCondLst>
                            <p:childTnLst>
                              <p:par>
                                <p:cTn id="19" presetID="1" presetClass="entr" presetSubtype="0" fill="hold" grpId="0" nodeType="afterEffect">
                                  <p:stCondLst>
                                    <p:cond delay="250"/>
                                  </p:stCondLst>
                                  <p:childTnLst>
                                    <p:set>
                                      <p:cBhvr>
                                        <p:cTn id="20" dur="1" fill="hold">
                                          <p:stCondLst>
                                            <p:cond delay="499"/>
                                          </p:stCondLst>
                                        </p:cTn>
                                        <p:tgtEl>
                                          <p:spTgt spid="48"/>
                                        </p:tgtEl>
                                        <p:attrNameLst>
                                          <p:attrName>style.visibility</p:attrName>
                                        </p:attrNameLst>
                                      </p:cBhvr>
                                      <p:to>
                                        <p:strVal val="visible"/>
                                      </p:to>
                                    </p:set>
                                  </p:childTnLst>
                                </p:cTn>
                              </p:par>
                            </p:childTnLst>
                          </p:cTn>
                        </p:par>
                        <p:par>
                          <p:cTn id="21" fill="hold">
                            <p:stCondLst>
                              <p:cond delay="4500"/>
                            </p:stCondLst>
                            <p:childTnLst>
                              <p:par>
                                <p:cTn id="22" presetID="2" presetClass="entr" presetSubtype="2" fill="hold" nodeType="after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1000" fill="hold"/>
                                        <p:tgtEl>
                                          <p:spTgt spid="5"/>
                                        </p:tgtEl>
                                        <p:attrNameLst>
                                          <p:attrName>ppt_x</p:attrName>
                                        </p:attrNameLst>
                                      </p:cBhvr>
                                      <p:tavLst>
                                        <p:tav tm="0">
                                          <p:val>
                                            <p:strVal val="1+#ppt_w/2"/>
                                          </p:val>
                                        </p:tav>
                                        <p:tav tm="100000">
                                          <p:val>
                                            <p:strVal val="#ppt_x"/>
                                          </p:val>
                                        </p:tav>
                                      </p:tavLst>
                                    </p:anim>
                                    <p:anim calcmode="lin" valueType="num">
                                      <p:cBhvr additive="base">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36"/>
          <p:cNvSpPr>
            <a:spLocks/>
          </p:cNvSpPr>
          <p:nvPr/>
        </p:nvSpPr>
        <p:spPr bwMode="auto">
          <a:xfrm>
            <a:off x="114873" y="32757"/>
            <a:ext cx="8617800" cy="101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smtClean="0">
                <a:solidFill>
                  <a:schemeClr val="bg2"/>
                </a:solidFill>
                <a:latin typeface="+mj-lt"/>
                <a:ea typeface="+mj-ea"/>
                <a:cs typeface="+mj-cs"/>
                <a:sym typeface="Telefonica Headline Light" charset="0"/>
              </a:rPr>
              <a:t>Creemos que la tecnología debe integrarse en la estrategia de ciudad</a:t>
            </a:r>
            <a:endParaRPr lang="es-ES" sz="2800" b="1">
              <a:solidFill>
                <a:schemeClr val="bg2"/>
              </a:solidFill>
              <a:latin typeface="+mj-lt"/>
              <a:ea typeface="+mj-ea"/>
              <a:cs typeface="+mj-cs"/>
              <a:sym typeface="Telefonica Headline Light" charset="0"/>
            </a:endParaRPr>
          </a:p>
        </p:txBody>
      </p:sp>
      <p:sp>
        <p:nvSpPr>
          <p:cNvPr id="113" name="AutoShape 2"/>
          <p:cNvSpPr>
            <a:spLocks noChangeArrowheads="1"/>
          </p:cNvSpPr>
          <p:nvPr/>
        </p:nvSpPr>
        <p:spPr bwMode="auto">
          <a:xfrm>
            <a:off x="5347959" y="1554117"/>
            <a:ext cx="3293274" cy="626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35943" tIns="35943" rIns="35943" bIns="35943" anchor="ctr">
            <a:spAutoFit/>
          </a:bodyPr>
          <a:lstStyle/>
          <a:p>
            <a:pPr algn="ctr" defTabSz="456345" fontAlgn="auto">
              <a:spcBef>
                <a:spcPts val="0"/>
              </a:spcBef>
              <a:spcAft>
                <a:spcPts val="0"/>
              </a:spcAft>
            </a:pPr>
            <a:r>
              <a:rPr lang="es-ES" sz="1800" dirty="0">
                <a:solidFill>
                  <a:srgbClr val="00C6D7"/>
                </a:solidFill>
                <a:latin typeface="Telefonica Text" pitchFamily="50" charset="0"/>
                <a:ea typeface="MS PGothic" pitchFamily="34" charset="-128"/>
              </a:rPr>
              <a:t>… con diversidad de objetivos para múltiples beneficios</a:t>
            </a:r>
          </a:p>
        </p:txBody>
      </p:sp>
      <p:grpSp>
        <p:nvGrpSpPr>
          <p:cNvPr id="4" name="3 Grupo"/>
          <p:cNvGrpSpPr/>
          <p:nvPr/>
        </p:nvGrpSpPr>
        <p:grpSpPr>
          <a:xfrm>
            <a:off x="5724129" y="2470955"/>
            <a:ext cx="2929306" cy="524836"/>
            <a:chOff x="5724129" y="2470955"/>
            <a:chExt cx="2929306" cy="524836"/>
          </a:xfrm>
        </p:grpSpPr>
        <p:sp>
          <p:nvSpPr>
            <p:cNvPr id="114" name="TextBox 4"/>
            <p:cNvSpPr txBox="1">
              <a:spLocks noChangeArrowheads="1"/>
            </p:cNvSpPr>
            <p:nvPr/>
          </p:nvSpPr>
          <p:spPr bwMode="auto">
            <a:xfrm>
              <a:off x="5724129" y="2564904"/>
              <a:ext cx="233542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ctr" defTabSz="892175">
                <a:lnSpc>
                  <a:spcPts val="3600"/>
                </a:lnSpc>
                <a:spcBef>
                  <a:spcPct val="5000"/>
                </a:spcBef>
                <a:defRPr sz="1400">
                  <a:latin typeface="Arial" pitchFamily="34" charset="0"/>
                  <a:cs typeface="Arial" pitchFamily="34" charset="0"/>
                </a:defRPr>
              </a:lvl1pPr>
            </a:lstStyle>
            <a:p>
              <a:pPr algn="l">
                <a:lnSpc>
                  <a:spcPct val="100000"/>
                </a:lnSpc>
              </a:pPr>
              <a:r>
                <a:rPr lang="es-ES" dirty="0">
                  <a:latin typeface="Telefonica Text" pitchFamily="50" charset="0"/>
                </a:rPr>
                <a:t>Reducción de costes y eficiencia</a:t>
              </a:r>
            </a:p>
          </p:txBody>
        </p:sp>
        <p:pic>
          <p:nvPicPr>
            <p:cNvPr id="118" name="Picture 20" descr="http://icons.iconarchive.com/icons/rob-sanders/gear/256/spur-gear-icon.png"/>
            <p:cNvPicPr>
              <a:picLocks noChangeAspect="1" noChangeArrowheads="1"/>
            </p:cNvPicPr>
            <p:nvPr/>
          </p:nvPicPr>
          <p:blipFill>
            <a:blip r:embed="rId5" cstate="screen"/>
            <a:srcRect/>
            <a:stretch>
              <a:fillRect/>
            </a:stretch>
          </p:blipFill>
          <p:spPr bwMode="auto">
            <a:xfrm>
              <a:off x="8266673" y="2470955"/>
              <a:ext cx="386762" cy="515683"/>
            </a:xfrm>
            <a:prstGeom prst="roundRect">
              <a:avLst>
                <a:gd name="adj" fmla="val 45688"/>
              </a:avLst>
            </a:prstGeom>
            <a:solidFill>
              <a:srgbClr val="FFFFFF">
                <a:shade val="85000"/>
              </a:srgbClr>
            </a:solidFill>
            <a:ln>
              <a:noFill/>
            </a:ln>
            <a:effectLst>
              <a:reflection blurRad="12700" stA="38000" endPos="28000" dist="5000" dir="5400000" sy="-100000" algn="bl" rotWithShape="0"/>
            </a:effectLst>
          </p:spPr>
        </p:pic>
      </p:grpSp>
      <p:grpSp>
        <p:nvGrpSpPr>
          <p:cNvPr id="5" name="4 Grupo"/>
          <p:cNvGrpSpPr/>
          <p:nvPr/>
        </p:nvGrpSpPr>
        <p:grpSpPr>
          <a:xfrm>
            <a:off x="5724128" y="3101124"/>
            <a:ext cx="2609690" cy="551593"/>
            <a:chOff x="5724128" y="3101124"/>
            <a:chExt cx="2609690" cy="551593"/>
          </a:xfrm>
        </p:grpSpPr>
        <p:sp>
          <p:nvSpPr>
            <p:cNvPr id="115" name="TextBox 4"/>
            <p:cNvSpPr txBox="1">
              <a:spLocks noChangeArrowheads="1"/>
            </p:cNvSpPr>
            <p:nvPr/>
          </p:nvSpPr>
          <p:spPr bwMode="auto">
            <a:xfrm>
              <a:off x="5724128" y="3203208"/>
              <a:ext cx="182787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ctr" defTabSz="892175">
                <a:lnSpc>
                  <a:spcPts val="3600"/>
                </a:lnSpc>
                <a:spcBef>
                  <a:spcPct val="5000"/>
                </a:spcBef>
                <a:defRPr sz="1400">
                  <a:latin typeface="Arial" pitchFamily="34" charset="0"/>
                  <a:cs typeface="Arial" pitchFamily="34" charset="0"/>
                </a:defRPr>
              </a:lvl1pPr>
            </a:lstStyle>
            <a:p>
              <a:pPr algn="l">
                <a:lnSpc>
                  <a:spcPct val="100000"/>
                </a:lnSpc>
              </a:pPr>
              <a:r>
                <a:rPr lang="es-ES" dirty="0">
                  <a:latin typeface="Telefonica Text" pitchFamily="50" charset="0"/>
                </a:rPr>
                <a:t>Competitividad económica</a:t>
              </a:r>
            </a:p>
          </p:txBody>
        </p:sp>
        <p:pic>
          <p:nvPicPr>
            <p:cNvPr id="119" name="Picture 2" descr="http://media3.corbisimages.com/CorbisImage/hover/26/83/9325/26839325/Corbis-42-26839325.jp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09710" y="3101124"/>
              <a:ext cx="624108" cy="551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grpSp>
      <p:grpSp>
        <p:nvGrpSpPr>
          <p:cNvPr id="7" name="6 Grupo"/>
          <p:cNvGrpSpPr/>
          <p:nvPr/>
        </p:nvGrpSpPr>
        <p:grpSpPr>
          <a:xfrm>
            <a:off x="5724128" y="4449028"/>
            <a:ext cx="2966961" cy="461675"/>
            <a:chOff x="5724128" y="4449028"/>
            <a:chExt cx="2966961" cy="461675"/>
          </a:xfrm>
        </p:grpSpPr>
        <p:sp>
          <p:nvSpPr>
            <p:cNvPr id="117" name="TextBox 4"/>
            <p:cNvSpPr txBox="1">
              <a:spLocks noChangeArrowheads="1"/>
            </p:cNvSpPr>
            <p:nvPr/>
          </p:nvSpPr>
          <p:spPr bwMode="auto">
            <a:xfrm>
              <a:off x="5724128" y="4479816"/>
              <a:ext cx="22360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ctr" defTabSz="892175">
                <a:lnSpc>
                  <a:spcPts val="3600"/>
                </a:lnSpc>
                <a:spcBef>
                  <a:spcPct val="5000"/>
                </a:spcBef>
                <a:defRPr sz="1400">
                  <a:latin typeface="Arial" pitchFamily="34" charset="0"/>
                  <a:cs typeface="Arial" pitchFamily="34" charset="0"/>
                </a:defRPr>
              </a:lvl1pPr>
            </a:lstStyle>
            <a:p>
              <a:pPr algn="l">
                <a:lnSpc>
                  <a:spcPct val="100000"/>
                </a:lnSpc>
              </a:pPr>
              <a:r>
                <a:rPr lang="es-ES" dirty="0">
                  <a:latin typeface="Telefonica Text" pitchFamily="50" charset="0"/>
                </a:rPr>
                <a:t>Sostenibilidad y calidad de vida</a:t>
              </a:r>
            </a:p>
          </p:txBody>
        </p:sp>
        <p:pic>
          <p:nvPicPr>
            <p:cNvPr id="121" name="Picture 3"/>
            <p:cNvPicPr>
              <a:picLocks noChangeArrowheads="1"/>
            </p:cNvPicPr>
            <p:nvPr/>
          </p:nvPicPr>
          <p:blipFill rotWithShape="1">
            <a:blip r:embed="rId8" cstate="print">
              <a:extLst>
                <a:ext uri="{28A0092B-C50C-407E-A947-70E740481C1C}">
                  <a14:useLocalDpi xmlns:a14="http://schemas.microsoft.com/office/drawing/2010/main" val="0"/>
                </a:ext>
              </a:extLst>
            </a:blip>
            <a:srcRect l="10649" t="13209" r="23960" b="38805"/>
            <a:stretch/>
          </p:blipFill>
          <p:spPr bwMode="auto">
            <a:xfrm>
              <a:off x="8068456" y="4449028"/>
              <a:ext cx="622633" cy="4480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12700">
                  <a:solidFill>
                    <a:schemeClr val="tx1"/>
                  </a:solidFill>
                  <a:miter lim="800000"/>
                  <a:headEnd/>
                  <a:tailEnd/>
                </a14:hiddenLine>
              </a:ext>
            </a:extLst>
          </p:spPr>
        </p:pic>
      </p:grpSp>
      <p:grpSp>
        <p:nvGrpSpPr>
          <p:cNvPr id="8" name="7 Grupo"/>
          <p:cNvGrpSpPr/>
          <p:nvPr/>
        </p:nvGrpSpPr>
        <p:grpSpPr>
          <a:xfrm>
            <a:off x="5724128" y="4954092"/>
            <a:ext cx="1939855" cy="533451"/>
            <a:chOff x="5724128" y="4954092"/>
            <a:chExt cx="1939855" cy="533451"/>
          </a:xfrm>
        </p:grpSpPr>
        <p:sp>
          <p:nvSpPr>
            <p:cNvPr id="122" name="TextBox 4"/>
            <p:cNvSpPr txBox="1">
              <a:spLocks noChangeArrowheads="1"/>
            </p:cNvSpPr>
            <p:nvPr/>
          </p:nvSpPr>
          <p:spPr bwMode="auto">
            <a:xfrm>
              <a:off x="5724128" y="5118120"/>
              <a:ext cx="182787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ctr" defTabSz="892175">
                <a:lnSpc>
                  <a:spcPts val="3600"/>
                </a:lnSpc>
                <a:spcBef>
                  <a:spcPct val="5000"/>
                </a:spcBef>
                <a:defRPr sz="1400">
                  <a:latin typeface="Arial" pitchFamily="34" charset="0"/>
                  <a:cs typeface="Arial" pitchFamily="34" charset="0"/>
                </a:defRPr>
              </a:lvl1pPr>
            </a:lstStyle>
            <a:p>
              <a:pPr algn="l">
                <a:lnSpc>
                  <a:spcPct val="100000"/>
                </a:lnSpc>
              </a:pPr>
              <a:r>
                <a:rPr lang="es-ES" dirty="0">
                  <a:latin typeface="Telefonica Text" pitchFamily="50" charset="0"/>
                </a:rPr>
                <a:t>Innovación</a:t>
              </a:r>
            </a:p>
          </p:txBody>
        </p:sp>
        <p:pic>
          <p:nvPicPr>
            <p:cNvPr id="123"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14843" y="4954092"/>
              <a:ext cx="549140" cy="533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5 Grupo"/>
          <p:cNvGrpSpPr/>
          <p:nvPr/>
        </p:nvGrpSpPr>
        <p:grpSpPr>
          <a:xfrm>
            <a:off x="5724129" y="3830071"/>
            <a:ext cx="3243328" cy="461575"/>
            <a:chOff x="5724129" y="3830071"/>
            <a:chExt cx="3243328" cy="461575"/>
          </a:xfrm>
        </p:grpSpPr>
        <p:pic>
          <p:nvPicPr>
            <p:cNvPr id="120" name="Picture 1"/>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r="21608"/>
            <a:stretch/>
          </p:blipFill>
          <p:spPr bwMode="auto">
            <a:xfrm>
              <a:off x="8392740" y="3830071"/>
              <a:ext cx="574717" cy="461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12700">
                  <a:solidFill>
                    <a:schemeClr val="tx1"/>
                  </a:solidFill>
                  <a:miter lim="800000"/>
                  <a:headEnd/>
                  <a:tailEnd/>
                </a14:hiddenLine>
              </a:ext>
            </a:extLst>
          </p:spPr>
        </p:pic>
        <p:sp>
          <p:nvSpPr>
            <p:cNvPr id="116" name="TextBox 4"/>
            <p:cNvSpPr txBox="1">
              <a:spLocks noChangeArrowheads="1"/>
            </p:cNvSpPr>
            <p:nvPr/>
          </p:nvSpPr>
          <p:spPr bwMode="auto">
            <a:xfrm>
              <a:off x="5724129" y="3841512"/>
              <a:ext cx="252214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ctr" defTabSz="892175">
                <a:lnSpc>
                  <a:spcPts val="3600"/>
                </a:lnSpc>
                <a:spcBef>
                  <a:spcPct val="5000"/>
                </a:spcBef>
                <a:defRPr sz="1400">
                  <a:latin typeface="Arial" pitchFamily="34" charset="0"/>
                  <a:cs typeface="Arial" pitchFamily="34" charset="0"/>
                </a:defRPr>
              </a:lvl1pPr>
            </a:lstStyle>
            <a:p>
              <a:pPr algn="l">
                <a:lnSpc>
                  <a:spcPct val="100000"/>
                </a:lnSpc>
              </a:pPr>
              <a:r>
                <a:rPr lang="es-ES" dirty="0">
                  <a:latin typeface="Telefonica Text" pitchFamily="50" charset="0"/>
                </a:rPr>
                <a:t>Gobierno y planificación de la ciudad</a:t>
              </a:r>
            </a:p>
          </p:txBody>
        </p:sp>
      </p:grpSp>
      <p:grpSp>
        <p:nvGrpSpPr>
          <p:cNvPr id="3" name="2 Grupo"/>
          <p:cNvGrpSpPr/>
          <p:nvPr/>
        </p:nvGrpSpPr>
        <p:grpSpPr>
          <a:xfrm>
            <a:off x="235803" y="1292828"/>
            <a:ext cx="5026823" cy="4494584"/>
            <a:chOff x="235803" y="1292828"/>
            <a:chExt cx="5026823" cy="4494584"/>
          </a:xfrm>
        </p:grpSpPr>
        <p:sp>
          <p:nvSpPr>
            <p:cNvPr id="112" name="1 Título"/>
            <p:cNvSpPr txBox="1">
              <a:spLocks/>
            </p:cNvSpPr>
            <p:nvPr/>
          </p:nvSpPr>
          <p:spPr bwMode="auto">
            <a:xfrm>
              <a:off x="235803" y="1292828"/>
              <a:ext cx="4954045" cy="626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wrap="square" lIns="35943" tIns="35943" rIns="35943" bIns="35943" anchor="ctr">
              <a:spAutoFit/>
            </a:bodyPr>
            <a:lstStyle/>
            <a:p>
              <a:pPr algn="ctr" defTabSz="456345" fontAlgn="auto">
                <a:spcBef>
                  <a:spcPts val="0"/>
                </a:spcBef>
                <a:spcAft>
                  <a:spcPts val="0"/>
                </a:spcAft>
              </a:pPr>
              <a:r>
                <a:rPr lang="es-ES" sz="1800" dirty="0">
                  <a:solidFill>
                    <a:srgbClr val="00C6D7"/>
                  </a:solidFill>
                  <a:latin typeface="Telefonica Text" pitchFamily="50" charset="0"/>
                  <a:ea typeface="MS PGothic" pitchFamily="34" charset="-128"/>
                  <a:sym typeface="Telefonica Headline Light" charset="0"/>
                </a:rPr>
                <a:t>… </a:t>
              </a:r>
              <a:r>
                <a:rPr lang="es-ES" sz="1800" dirty="0" smtClean="0">
                  <a:solidFill>
                    <a:srgbClr val="00C6D7"/>
                  </a:solidFill>
                  <a:latin typeface="Telefonica Text" pitchFamily="50" charset="0"/>
                  <a:ea typeface="MS PGothic" pitchFamily="34" charset="-128"/>
                  <a:sym typeface="Telefonica Headline Light" charset="0"/>
                </a:rPr>
                <a:t>y apostar por la transversalidad como clave para transformarse en una ciudad inteligente…</a:t>
              </a:r>
              <a:endParaRPr lang="es-ES" sz="1800" dirty="0">
                <a:solidFill>
                  <a:srgbClr val="00C6D7"/>
                </a:solidFill>
                <a:latin typeface="Telefonica Text" pitchFamily="50" charset="0"/>
                <a:ea typeface="MS PGothic" pitchFamily="34" charset="-128"/>
                <a:sym typeface="Telefonica Headline Light" charset="0"/>
              </a:endParaRPr>
            </a:p>
          </p:txBody>
        </p:sp>
        <p:pic>
          <p:nvPicPr>
            <p:cNvPr id="1026"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35803" y="2102708"/>
              <a:ext cx="5026823" cy="3684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1 Marcador de número de diapositiva"/>
          <p:cNvSpPr>
            <a:spLocks noGrp="1"/>
          </p:cNvSpPr>
          <p:nvPr>
            <p:ph type="sldNum" sz="quarter" idx="10"/>
          </p:nvPr>
        </p:nvSpPr>
        <p:spPr/>
        <p:txBody>
          <a:bodyPr/>
          <a:lstStyle/>
          <a:p>
            <a:fld id="{132474A8-8B43-4F37-9320-CF9ED027F97C}" type="slidenum">
              <a:rPr lang="en-US" altLang="es-PE" smtClean="0"/>
              <a:pPr/>
              <a:t>12</a:t>
            </a:fld>
            <a:endParaRPr lang="en-US" altLang="es-PE"/>
          </a:p>
        </p:txBody>
      </p:sp>
    </p:spTree>
    <p:custDataLst>
      <p:tags r:id="rId2"/>
    </p:custDataLst>
    <p:extLst>
      <p:ext uri="{BB962C8B-B14F-4D97-AF65-F5344CB8AC3E}">
        <p14:creationId xmlns:p14="http://schemas.microsoft.com/office/powerpoint/2010/main" val="3894681059"/>
      </p:ext>
    </p:extLst>
  </p:cSld>
  <p:clrMapOvr>
    <a:overrideClrMapping bg1="lt1" tx1="dk1" bg2="lt2" tx2="dk2" accent1="accent1" accent2="accent2" accent3="accent3" accent4="accent4" accent5="accent5" accent6="accent6" hlink="hlink" folHlink="folHlink"/>
  </p:clrMapOvr>
  <p:transition advTm="1939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ppt_w</p:attrName>
                                        </p:attrNameLst>
                                      </p:cBhvr>
                                      <p:tavLst>
                                        <p:tav tm="0">
                                          <p:val>
                                            <p:fltVal val="0"/>
                                          </p:val>
                                        </p:tav>
                                        <p:tav tm="100000">
                                          <p:val>
                                            <p:strVal val="#ppt_w"/>
                                          </p:val>
                                        </p:tav>
                                      </p:tavLst>
                                    </p:anim>
                                    <p:anim calcmode="lin" valueType="num">
                                      <p:cBhvr>
                                        <p:cTn id="8" dur="1250" fill="hold"/>
                                        <p:tgtEl>
                                          <p:spTgt spid="3"/>
                                        </p:tgtEl>
                                        <p:attrNameLst>
                                          <p:attrName>ppt_h</p:attrName>
                                        </p:attrNameLst>
                                      </p:cBhvr>
                                      <p:tavLst>
                                        <p:tav tm="0">
                                          <p:val>
                                            <p:fltVal val="0"/>
                                          </p:val>
                                        </p:tav>
                                        <p:tav tm="100000">
                                          <p:val>
                                            <p:strVal val="#ppt_h"/>
                                          </p:val>
                                        </p:tav>
                                      </p:tavLst>
                                    </p:anim>
                                    <p:animEffect transition="in" filter="fade">
                                      <p:cBhvr>
                                        <p:cTn id="9" dur="125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13"/>
                                        </p:tgtEl>
                                        <p:attrNameLst>
                                          <p:attrName>style.visibility</p:attrName>
                                        </p:attrNameLst>
                                      </p:cBhvr>
                                      <p:to>
                                        <p:strVal val="visible"/>
                                      </p:to>
                                    </p:set>
                                    <p:animEffect transition="in" filter="fade">
                                      <p:cBhvr>
                                        <p:cTn id="14" dur="500"/>
                                        <p:tgtEl>
                                          <p:spTgt spid="113"/>
                                        </p:tgtEl>
                                      </p:cBhvr>
                                    </p:animEffect>
                                  </p:childTnLst>
                                </p:cTn>
                              </p:par>
                            </p:childTnLst>
                          </p:cTn>
                        </p:par>
                        <p:par>
                          <p:cTn id="15" fill="hold">
                            <p:stCondLst>
                              <p:cond delay="500"/>
                            </p:stCondLst>
                            <p:childTnLst>
                              <p:par>
                                <p:cTn id="16" presetID="2" presetClass="entr" presetSubtype="2" fill="hold" nodeType="after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750" fill="hold"/>
                                        <p:tgtEl>
                                          <p:spTgt spid="4"/>
                                        </p:tgtEl>
                                        <p:attrNameLst>
                                          <p:attrName>ppt_x</p:attrName>
                                        </p:attrNameLst>
                                      </p:cBhvr>
                                      <p:tavLst>
                                        <p:tav tm="0">
                                          <p:val>
                                            <p:strVal val="1+#ppt_w/2"/>
                                          </p:val>
                                        </p:tav>
                                        <p:tav tm="100000">
                                          <p:val>
                                            <p:strVal val="#ppt_x"/>
                                          </p:val>
                                        </p:tav>
                                      </p:tavLst>
                                    </p:anim>
                                    <p:anim calcmode="lin" valueType="num">
                                      <p:cBhvr additive="base">
                                        <p:cTn id="19" dur="75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750"/>
                            </p:stCondLst>
                            <p:childTnLst>
                              <p:par>
                                <p:cTn id="21" presetID="2" presetClass="entr" presetSubtype="2" fill="hold" nodeType="afterEffect">
                                  <p:stCondLst>
                                    <p:cond delay="5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750" fill="hold"/>
                                        <p:tgtEl>
                                          <p:spTgt spid="5"/>
                                        </p:tgtEl>
                                        <p:attrNameLst>
                                          <p:attrName>ppt_x</p:attrName>
                                        </p:attrNameLst>
                                      </p:cBhvr>
                                      <p:tavLst>
                                        <p:tav tm="0">
                                          <p:val>
                                            <p:strVal val="1+#ppt_w/2"/>
                                          </p:val>
                                        </p:tav>
                                        <p:tav tm="100000">
                                          <p:val>
                                            <p:strVal val="#ppt_x"/>
                                          </p:val>
                                        </p:tav>
                                      </p:tavLst>
                                    </p:anim>
                                    <p:anim calcmode="lin" valueType="num">
                                      <p:cBhvr additive="base">
                                        <p:cTn id="24" dur="75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2" fill="hold" nodeType="afterEffect">
                                  <p:stCondLst>
                                    <p:cond delay="5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750" fill="hold"/>
                                        <p:tgtEl>
                                          <p:spTgt spid="6"/>
                                        </p:tgtEl>
                                        <p:attrNameLst>
                                          <p:attrName>ppt_x</p:attrName>
                                        </p:attrNameLst>
                                      </p:cBhvr>
                                      <p:tavLst>
                                        <p:tav tm="0">
                                          <p:val>
                                            <p:strVal val="1+#ppt_w/2"/>
                                          </p:val>
                                        </p:tav>
                                        <p:tav tm="100000">
                                          <p:val>
                                            <p:strVal val="#ppt_x"/>
                                          </p:val>
                                        </p:tav>
                                      </p:tavLst>
                                    </p:anim>
                                    <p:anim calcmode="lin" valueType="num">
                                      <p:cBhvr additive="base">
                                        <p:cTn id="29" dur="75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4250"/>
                            </p:stCondLst>
                            <p:childTnLst>
                              <p:par>
                                <p:cTn id="31" presetID="2" presetClass="entr" presetSubtype="2" fill="hold" nodeType="after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750" fill="hold"/>
                                        <p:tgtEl>
                                          <p:spTgt spid="7"/>
                                        </p:tgtEl>
                                        <p:attrNameLst>
                                          <p:attrName>ppt_x</p:attrName>
                                        </p:attrNameLst>
                                      </p:cBhvr>
                                      <p:tavLst>
                                        <p:tav tm="0">
                                          <p:val>
                                            <p:strVal val="1+#ppt_w/2"/>
                                          </p:val>
                                        </p:tav>
                                        <p:tav tm="100000">
                                          <p:val>
                                            <p:strVal val="#ppt_x"/>
                                          </p:val>
                                        </p:tav>
                                      </p:tavLst>
                                    </p:anim>
                                    <p:anim calcmode="lin" valueType="num">
                                      <p:cBhvr additive="base">
                                        <p:cTn id="34" dur="7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2"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750" fill="hold"/>
                                        <p:tgtEl>
                                          <p:spTgt spid="8"/>
                                        </p:tgtEl>
                                        <p:attrNameLst>
                                          <p:attrName>ppt_x</p:attrName>
                                        </p:attrNameLst>
                                      </p:cBhvr>
                                      <p:tavLst>
                                        <p:tav tm="0">
                                          <p:val>
                                            <p:strVal val="1+#ppt_w/2"/>
                                          </p:val>
                                        </p:tav>
                                        <p:tav tm="100000">
                                          <p:val>
                                            <p:strVal val="#ppt_x"/>
                                          </p:val>
                                        </p:tav>
                                      </p:tavLst>
                                    </p:anim>
                                    <p:anim calcmode="lin" valueType="num">
                                      <p:cBhvr additive="base">
                                        <p:cTn id="39" dur="75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6"/>
          <p:cNvSpPr>
            <a:spLocks/>
          </p:cNvSpPr>
          <p:nvPr/>
        </p:nvSpPr>
        <p:spPr bwMode="auto">
          <a:xfrm>
            <a:off x="179512" y="99789"/>
            <a:ext cx="8617800" cy="952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s-ES" sz="2800" b="1" dirty="0" smtClean="0">
                <a:solidFill>
                  <a:schemeClr val="bg2"/>
                </a:solidFill>
                <a:latin typeface="+mj-lt"/>
                <a:ea typeface="+mj-ea"/>
                <a:cs typeface="+mj-cs"/>
                <a:sym typeface="Telefonica Headline Light" charset="0"/>
              </a:rPr>
              <a:t>Telefonica </a:t>
            </a:r>
            <a:r>
              <a:rPr lang="es-ES" sz="2800" b="1" dirty="0">
                <a:solidFill>
                  <a:schemeClr val="bg2"/>
                </a:solidFill>
                <a:latin typeface="+mj-lt"/>
                <a:ea typeface="+mj-ea"/>
                <a:cs typeface="+mj-cs"/>
                <a:sym typeface="Telefonica Headline Light" charset="0"/>
              </a:rPr>
              <a:t>ofrece la tecnología </a:t>
            </a:r>
            <a:r>
              <a:rPr lang="es-ES" sz="2800" b="1" dirty="0" smtClean="0">
                <a:solidFill>
                  <a:schemeClr val="bg2"/>
                </a:solidFill>
                <a:latin typeface="+mj-lt"/>
                <a:ea typeface="+mj-ea"/>
                <a:cs typeface="+mj-cs"/>
                <a:sym typeface="Telefonica Headline Light" charset="0"/>
              </a:rPr>
              <a:t>para </a:t>
            </a:r>
            <a:r>
              <a:rPr lang="es-ES" sz="2800" b="1" dirty="0">
                <a:solidFill>
                  <a:schemeClr val="bg2"/>
                </a:solidFill>
                <a:latin typeface="+mj-lt"/>
                <a:ea typeface="+mj-ea"/>
                <a:cs typeface="+mj-cs"/>
                <a:sym typeface="Telefonica Headline Light" charset="0"/>
              </a:rPr>
              <a:t>construir progresivamente la Smart City</a:t>
            </a:r>
            <a:endParaRPr lang="en-US" sz="2800" b="1" dirty="0">
              <a:solidFill>
                <a:schemeClr val="bg2"/>
              </a:solidFill>
              <a:latin typeface="+mj-lt"/>
              <a:ea typeface="+mj-ea"/>
              <a:cs typeface="+mj-cs"/>
              <a:sym typeface="Telefonica Headline Light" charset="0"/>
            </a:endParaRPr>
          </a:p>
        </p:txBody>
      </p:sp>
      <p:sp>
        <p:nvSpPr>
          <p:cNvPr id="19" name="1 Título"/>
          <p:cNvSpPr txBox="1">
            <a:spLocks/>
          </p:cNvSpPr>
          <p:nvPr/>
        </p:nvSpPr>
        <p:spPr bwMode="auto">
          <a:xfrm>
            <a:off x="225778" y="1243499"/>
            <a:ext cx="8755583" cy="349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wrap="square" lIns="35943" tIns="35943" rIns="35943" bIns="35943" anchor="ctr">
            <a:spAutoFit/>
          </a:bodyPr>
          <a:lstStyle/>
          <a:p>
            <a:pPr defTabSz="456345" fontAlgn="auto">
              <a:spcBef>
                <a:spcPts val="0"/>
              </a:spcBef>
              <a:spcAft>
                <a:spcPts val="0"/>
              </a:spcAft>
            </a:pPr>
            <a:r>
              <a:rPr lang="es-ES" sz="1800" dirty="0">
                <a:solidFill>
                  <a:srgbClr val="00C6D7"/>
                </a:solidFill>
                <a:latin typeface="Telefonica Text" pitchFamily="50" charset="0"/>
                <a:ea typeface="MS PGothic" pitchFamily="34" charset="-128"/>
                <a:sym typeface="Telefonica Headline Light" charset="0"/>
              </a:rPr>
              <a:t>Habilitando el entorno para desarrollar servicios digitales para el  ciudadano </a:t>
            </a:r>
            <a:r>
              <a:rPr lang="es-ES" sz="1800" dirty="0" smtClean="0">
                <a:solidFill>
                  <a:srgbClr val="00C6D7"/>
                </a:solidFill>
                <a:latin typeface="Telefonica Text" pitchFamily="50" charset="0"/>
                <a:ea typeface="MS PGothic" pitchFamily="34" charset="-128"/>
                <a:sym typeface="Telefonica Headline Light" charset="0"/>
              </a:rPr>
              <a:t>y</a:t>
            </a:r>
            <a:endParaRPr lang="es-ES" sz="1800" dirty="0">
              <a:solidFill>
                <a:srgbClr val="00C6D7"/>
              </a:solidFill>
              <a:latin typeface="Telefonica Text" pitchFamily="50" charset="0"/>
              <a:ea typeface="MS PGothic" pitchFamily="34" charset="-128"/>
              <a:sym typeface="Telefonica Headline Light" charset="0"/>
            </a:endParaRPr>
          </a:p>
        </p:txBody>
      </p:sp>
      <p:sp>
        <p:nvSpPr>
          <p:cNvPr id="6" name="1 Título"/>
          <p:cNvSpPr txBox="1">
            <a:spLocks/>
          </p:cNvSpPr>
          <p:nvPr/>
        </p:nvSpPr>
        <p:spPr bwMode="auto">
          <a:xfrm>
            <a:off x="210508" y="1240562"/>
            <a:ext cx="8812093" cy="626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wrap="square" lIns="35943" tIns="35943" rIns="35943" bIns="35943" anchor="ctr">
            <a:spAutoFit/>
          </a:bodyPr>
          <a:lstStyle/>
          <a:p>
            <a:pPr algn="ctr" defTabSz="456345" fontAlgn="auto">
              <a:spcBef>
                <a:spcPts val="0"/>
              </a:spcBef>
              <a:spcAft>
                <a:spcPts val="0"/>
              </a:spcAft>
            </a:pPr>
            <a:r>
              <a:rPr lang="es-ES" sz="1800" dirty="0" smtClean="0">
                <a:solidFill>
                  <a:srgbClr val="00C6D7"/>
                </a:solidFill>
                <a:latin typeface="Telefonica Text" pitchFamily="50" charset="0"/>
                <a:ea typeface="MS PGothic" pitchFamily="34" charset="-128"/>
                <a:sym typeface="Telefonica Headline Light" charset="0"/>
              </a:rPr>
              <a:t>                                                                                                                                                                potenciando </a:t>
            </a:r>
            <a:r>
              <a:rPr lang="es-ES" sz="1800" dirty="0">
                <a:solidFill>
                  <a:srgbClr val="00C6D7"/>
                </a:solidFill>
                <a:latin typeface="Telefonica Text" pitchFamily="50" charset="0"/>
                <a:ea typeface="MS PGothic" pitchFamily="34" charset="-128"/>
                <a:sym typeface="Telefonica Headline Light" charset="0"/>
              </a:rPr>
              <a:t>el tejido empresarial </a:t>
            </a:r>
            <a:r>
              <a:rPr lang="es-ES" sz="1800" dirty="0" smtClean="0">
                <a:solidFill>
                  <a:srgbClr val="00C6D7"/>
                </a:solidFill>
                <a:latin typeface="Telefonica Text" pitchFamily="50" charset="0"/>
                <a:ea typeface="MS PGothic" pitchFamily="34" charset="-128"/>
                <a:sym typeface="Telefonica Headline Light" charset="0"/>
              </a:rPr>
              <a:t>local, que atraiga a las empresas </a:t>
            </a:r>
            <a:r>
              <a:rPr lang="es-ES" sz="1800" dirty="0">
                <a:solidFill>
                  <a:srgbClr val="00C6D7"/>
                </a:solidFill>
                <a:latin typeface="Telefonica Text" pitchFamily="50" charset="0"/>
                <a:ea typeface="MS PGothic" pitchFamily="34" charset="-128"/>
                <a:sym typeface="Telefonica Headline Light" charset="0"/>
              </a:rPr>
              <a:t>y talento alrededor de la Smart City</a:t>
            </a: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963" y="2132856"/>
            <a:ext cx="8474075" cy="383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número de diapositiva"/>
          <p:cNvSpPr>
            <a:spLocks noGrp="1"/>
          </p:cNvSpPr>
          <p:nvPr>
            <p:ph type="sldNum" sz="quarter" idx="10"/>
          </p:nvPr>
        </p:nvSpPr>
        <p:spPr/>
        <p:txBody>
          <a:bodyPr/>
          <a:lstStyle/>
          <a:p>
            <a:fld id="{132474A8-8B43-4F37-9320-CF9ED027F97C}" type="slidenum">
              <a:rPr lang="en-US" altLang="es-PE" smtClean="0"/>
              <a:pPr/>
              <a:t>13</a:t>
            </a:fld>
            <a:endParaRPr lang="en-US" altLang="es-PE"/>
          </a:p>
        </p:txBody>
      </p:sp>
    </p:spTree>
    <p:extLst>
      <p:ext uri="{BB962C8B-B14F-4D97-AF65-F5344CB8AC3E}">
        <p14:creationId xmlns:p14="http://schemas.microsoft.com/office/powerpoint/2010/main" val="2770491475"/>
      </p:ext>
    </p:extLst>
  </p:cSld>
  <p:clrMapOvr>
    <a:masterClrMapping/>
  </p:clrMapOvr>
  <p:transition advTm="187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2000"/>
                                        <p:tgtEl>
                                          <p:spTgt spid="19"/>
                                        </p:tgtEl>
                                      </p:cBhvr>
                                    </p:animEffect>
                                  </p:childTnLst>
                                </p:cTn>
                              </p:par>
                            </p:childTnLst>
                          </p:cTn>
                        </p:par>
                        <p:par>
                          <p:cTn id="8" fill="hold">
                            <p:stCondLst>
                              <p:cond delay="2250"/>
                            </p:stCondLst>
                            <p:childTnLst>
                              <p:par>
                                <p:cTn id="9" presetID="10" presetClass="entr" presetSubtype="0"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750"/>
                            </p:stCondLst>
                            <p:childTnLst>
                              <p:par>
                                <p:cTn id="13" presetID="10" presetClass="entr" presetSubtype="0" fill="hold" nodeType="afterEffect">
                                  <p:stCondLst>
                                    <p:cond delay="1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36"/>
          <p:cNvSpPr>
            <a:spLocks/>
          </p:cNvSpPr>
          <p:nvPr/>
        </p:nvSpPr>
        <p:spPr bwMode="auto">
          <a:xfrm>
            <a:off x="299292" y="231477"/>
            <a:ext cx="8617800" cy="441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5943" tIns="35943" rIns="35943" bIns="35943" anchor="ctr">
            <a:spAutoFit/>
          </a:bodyPr>
          <a:lstStyle/>
          <a:p>
            <a:pPr defTabSz="456345" fontAlgn="auto">
              <a:spcBef>
                <a:spcPts val="0"/>
              </a:spcBef>
              <a:spcAft>
                <a:spcPts val="0"/>
              </a:spcAft>
            </a:pPr>
            <a:r>
              <a:rPr lang="en-US" sz="2400" dirty="0" smtClean="0">
                <a:solidFill>
                  <a:srgbClr val="00C6D7"/>
                </a:solidFill>
                <a:latin typeface="Telefonica Text" pitchFamily="50" charset="0"/>
                <a:ea typeface="MS PGothic" pitchFamily="34" charset="-128"/>
                <a:sym typeface="Telefonica Headline Light" charset="0"/>
              </a:rPr>
              <a:t>Algunos ejemplos de servicios finales: Smart Parking</a:t>
            </a:r>
            <a:endParaRPr lang="en-US" sz="2400" dirty="0">
              <a:solidFill>
                <a:srgbClr val="00C6D7"/>
              </a:solidFill>
              <a:latin typeface="Telefonica Text" pitchFamily="50" charset="0"/>
              <a:ea typeface="MS PGothic" pitchFamily="34" charset="-128"/>
              <a:sym typeface="Telefonica Headline Light" charset="0"/>
            </a:endParaRPr>
          </a:p>
        </p:txBody>
      </p:sp>
      <p:cxnSp>
        <p:nvCxnSpPr>
          <p:cNvPr id="12" name="5 Conector recto"/>
          <p:cNvCxnSpPr>
            <a:cxnSpLocks noChangeShapeType="1"/>
          </p:cNvCxnSpPr>
          <p:nvPr/>
        </p:nvCxnSpPr>
        <p:spPr bwMode="auto">
          <a:xfrm flipV="1">
            <a:off x="217489" y="696384"/>
            <a:ext cx="8709025" cy="0"/>
          </a:xfrm>
          <a:prstGeom prst="line">
            <a:avLst/>
          </a:prstGeom>
          <a:noFill/>
          <a:ln w="19050" algn="ctr">
            <a:solidFill>
              <a:schemeClr val="tx1"/>
            </a:solidFill>
            <a:round/>
            <a:headEnd/>
            <a:tailEnd/>
          </a:ln>
          <a:extLst>
            <a:ext uri="{909E8E84-426E-40DD-AFC4-6F175D3DCCD1}">
              <a14:hiddenFill xmlns:a14="http://schemas.microsoft.com/office/drawing/2010/main">
                <a:noFill/>
              </a14:hiddenFill>
            </a:ext>
          </a:extLst>
        </p:spPr>
      </p:cxnSp>
      <p:grpSp>
        <p:nvGrpSpPr>
          <p:cNvPr id="3" name="2 Grupo"/>
          <p:cNvGrpSpPr/>
          <p:nvPr/>
        </p:nvGrpSpPr>
        <p:grpSpPr>
          <a:xfrm>
            <a:off x="539552" y="1003307"/>
            <a:ext cx="4032448" cy="3207120"/>
            <a:chOff x="539552" y="1003307"/>
            <a:chExt cx="4032448" cy="3207120"/>
          </a:xfrm>
        </p:grpSpPr>
        <p:pic>
          <p:nvPicPr>
            <p:cNvPr id="26" name="Picture 26"/>
            <p:cNvPicPr/>
            <p:nvPr/>
          </p:nvPicPr>
          <p:blipFill>
            <a:blip r:embed="rId4" cstate="email">
              <a:extLst>
                <a:ext uri="{28A0092B-C50C-407E-A947-70E740481C1C}">
                  <a14:useLocalDpi xmlns:a14="http://schemas.microsoft.com/office/drawing/2010/main"/>
                </a:ext>
              </a:extLst>
            </a:blip>
            <a:stretch>
              <a:fillRect/>
            </a:stretch>
          </p:blipFill>
          <p:spPr>
            <a:xfrm>
              <a:off x="539552" y="1003307"/>
              <a:ext cx="2556035" cy="1936821"/>
            </a:xfrm>
            <a:prstGeom prst="rect">
              <a:avLst/>
            </a:prstGeom>
          </p:spPr>
        </p:pic>
        <p:pic>
          <p:nvPicPr>
            <p:cNvPr id="27" name="Pictur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20216" y="1280960"/>
              <a:ext cx="1451784" cy="2929467"/>
            </a:xfrm>
            <a:prstGeom prst="rect">
              <a:avLst/>
            </a:prstGeom>
          </p:spPr>
        </p:pic>
        <p:pic>
          <p:nvPicPr>
            <p:cNvPr id="28" name="Content Placeholder 3" descr="Sensor red minicoop.jpg"/>
            <p:cNvPicPr>
              <a:picLocks/>
            </p:cNvPicPr>
            <p:nvPr/>
          </p:nvPicPr>
          <p:blipFill>
            <a:blip r:embed="rId6" cstate="email">
              <a:extLst>
                <a:ext uri="{28A0092B-C50C-407E-A947-70E740481C1C}">
                  <a14:useLocalDpi xmlns:a14="http://schemas.microsoft.com/office/drawing/2010/main"/>
                </a:ext>
              </a:extLst>
            </a:blip>
            <a:srcRect/>
            <a:stretch>
              <a:fillRect/>
            </a:stretch>
          </p:blipFill>
          <p:spPr>
            <a:xfrm>
              <a:off x="1916389" y="3104042"/>
              <a:ext cx="1008000" cy="912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9" name="Picture 4" descr="embedded_sensor.jpg"/>
            <p:cNvPicPr>
              <a:picLocks/>
            </p:cNvPicPr>
            <p:nvPr/>
          </p:nvPicPr>
          <p:blipFill>
            <a:blip r:embed="rId7" cstate="email">
              <a:extLst>
                <a:ext uri="{28A0092B-C50C-407E-A947-70E740481C1C}">
                  <a14:useLocalDpi xmlns:a14="http://schemas.microsoft.com/office/drawing/2010/main"/>
                </a:ext>
              </a:extLst>
            </a:blip>
            <a:stretch>
              <a:fillRect/>
            </a:stretch>
          </p:blipFill>
          <p:spPr>
            <a:xfrm rot="10800000">
              <a:off x="661198" y="3104041"/>
              <a:ext cx="1008000" cy="912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grpSp>
        <p:nvGrpSpPr>
          <p:cNvPr id="5" name="4 Grupo"/>
          <p:cNvGrpSpPr/>
          <p:nvPr/>
        </p:nvGrpSpPr>
        <p:grpSpPr>
          <a:xfrm>
            <a:off x="421267" y="5009681"/>
            <a:ext cx="8542815" cy="1143463"/>
            <a:chOff x="324631" y="808460"/>
            <a:chExt cx="8542815" cy="857597"/>
          </a:xfrm>
        </p:grpSpPr>
        <p:pic>
          <p:nvPicPr>
            <p:cNvPr id="2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416">
              <a:off x="324631" y="808460"/>
              <a:ext cx="2018866" cy="85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416">
              <a:off x="2499281" y="808460"/>
              <a:ext cx="2018866" cy="85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416">
              <a:off x="4673931" y="808460"/>
              <a:ext cx="2018866" cy="85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416">
              <a:off x="6848580" y="808460"/>
              <a:ext cx="2018866" cy="85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6"/>
            <p:cNvSpPr/>
            <p:nvPr/>
          </p:nvSpPr>
          <p:spPr>
            <a:xfrm>
              <a:off x="6880024" y="823538"/>
              <a:ext cx="1944216" cy="782103"/>
            </a:xfrm>
            <a:prstGeom prst="rect">
              <a:avLst/>
            </a:prstGeom>
            <a:noFill/>
            <a:ln w="12700">
              <a:noFill/>
              <a:miter lim="800000"/>
              <a:headEnd/>
              <a:tailEnd/>
            </a:ln>
          </p:spPr>
          <p:txBody>
            <a:bodyPr lIns="0" tIns="0" rIns="0" bIns="0" anchor="ctr"/>
            <a:lstStyle/>
            <a:p>
              <a:pPr algn="ctr" fontAlgn="auto">
                <a:spcBef>
                  <a:spcPts val="0"/>
                </a:spcBef>
                <a:spcAft>
                  <a:spcPts val="0"/>
                </a:spcAft>
              </a:pPr>
              <a:r>
                <a:rPr lang="es-ES" sz="1400" b="1" kern="0" dirty="0">
                  <a:solidFill>
                    <a:srgbClr val="2E6270"/>
                  </a:solidFill>
                  <a:latin typeface="Telefonica Headline Light" pitchFamily="50" charset="0"/>
                  <a:ea typeface="ヒラギノ角ゴ ProN W3" charset="-128"/>
                  <a:cs typeface="Arial" pitchFamily="34" charset="0"/>
                </a:rPr>
                <a:t>Ajustar el Precio a la demanda real</a:t>
              </a:r>
            </a:p>
          </p:txBody>
        </p:sp>
        <p:sp>
          <p:nvSpPr>
            <p:cNvPr id="32" name="Rectangle 44"/>
            <p:cNvSpPr/>
            <p:nvPr/>
          </p:nvSpPr>
          <p:spPr>
            <a:xfrm>
              <a:off x="367140" y="823538"/>
              <a:ext cx="1944216" cy="782103"/>
            </a:xfrm>
            <a:prstGeom prst="rect">
              <a:avLst/>
            </a:prstGeom>
            <a:noFill/>
            <a:ln w="12700">
              <a:noFill/>
              <a:miter lim="800000"/>
              <a:headEnd/>
              <a:tailEnd/>
            </a:ln>
          </p:spPr>
          <p:txBody>
            <a:bodyPr lIns="0" tIns="0" rIns="0" bIns="0" anchor="ctr"/>
            <a:lstStyle/>
            <a:p>
              <a:pPr algn="ctr" fontAlgn="auto">
                <a:spcBef>
                  <a:spcPts val="0"/>
                </a:spcBef>
                <a:spcAft>
                  <a:spcPts val="0"/>
                </a:spcAft>
              </a:pPr>
              <a:r>
                <a:rPr lang="es-ES" sz="1400" b="1" kern="0" dirty="0">
                  <a:solidFill>
                    <a:srgbClr val="2E6270"/>
                  </a:solidFill>
                  <a:latin typeface="Telefonica Headline Light" pitchFamily="50" charset="0"/>
                  <a:ea typeface="ヒラギノ角ゴ ProN W3" charset="-128"/>
                  <a:cs typeface="Arial" pitchFamily="34" charset="0"/>
                </a:rPr>
                <a:t>Aumento de la ocupación y de los ingresos</a:t>
              </a:r>
            </a:p>
          </p:txBody>
        </p:sp>
        <p:sp>
          <p:nvSpPr>
            <p:cNvPr id="33" name="Rectangle 45"/>
            <p:cNvSpPr/>
            <p:nvPr/>
          </p:nvSpPr>
          <p:spPr>
            <a:xfrm>
              <a:off x="2545896" y="823538"/>
              <a:ext cx="1944216" cy="782103"/>
            </a:xfrm>
            <a:prstGeom prst="rect">
              <a:avLst/>
            </a:prstGeom>
            <a:noFill/>
            <a:ln w="12700">
              <a:noFill/>
              <a:miter lim="800000"/>
              <a:headEnd/>
              <a:tailEnd/>
            </a:ln>
          </p:spPr>
          <p:txBody>
            <a:bodyPr lIns="0" tIns="0" rIns="0" bIns="0" anchor="ctr"/>
            <a:lstStyle/>
            <a:p>
              <a:pPr algn="ctr" fontAlgn="auto">
                <a:spcBef>
                  <a:spcPts val="0"/>
                </a:spcBef>
                <a:spcAft>
                  <a:spcPts val="0"/>
                </a:spcAft>
              </a:pPr>
              <a:r>
                <a:rPr lang="es-ES" sz="1400" b="1" kern="0" dirty="0">
                  <a:solidFill>
                    <a:srgbClr val="2E6270"/>
                  </a:solidFill>
                  <a:latin typeface="Telefonica Headline Light" pitchFamily="50" charset="0"/>
                  <a:ea typeface="ヒラギノ角ゴ ProN W3" charset="-128"/>
                  <a:cs typeface="Arial" pitchFamily="34" charset="0"/>
                </a:rPr>
                <a:t>Mejora de la gestión de la multas</a:t>
              </a:r>
            </a:p>
          </p:txBody>
        </p:sp>
        <p:sp>
          <p:nvSpPr>
            <p:cNvPr id="34" name="Rectangle 46"/>
            <p:cNvSpPr/>
            <p:nvPr/>
          </p:nvSpPr>
          <p:spPr>
            <a:xfrm>
              <a:off x="4719784" y="823538"/>
              <a:ext cx="1944216" cy="782103"/>
            </a:xfrm>
            <a:prstGeom prst="rect">
              <a:avLst/>
            </a:prstGeom>
            <a:noFill/>
            <a:ln w="12700">
              <a:noFill/>
              <a:miter lim="800000"/>
              <a:headEnd/>
              <a:tailEnd/>
            </a:ln>
          </p:spPr>
          <p:txBody>
            <a:bodyPr lIns="0" tIns="0" rIns="0" bIns="0" anchor="ctr"/>
            <a:lstStyle/>
            <a:p>
              <a:pPr algn="ctr" fontAlgn="auto">
                <a:spcBef>
                  <a:spcPts val="0"/>
                </a:spcBef>
                <a:spcAft>
                  <a:spcPts val="0"/>
                </a:spcAft>
              </a:pPr>
              <a:r>
                <a:rPr lang="es-ES" sz="1400" b="1" kern="0" dirty="0">
                  <a:solidFill>
                    <a:srgbClr val="2E6270"/>
                  </a:solidFill>
                  <a:latin typeface="Telefonica Headline Light" pitchFamily="50" charset="0"/>
                  <a:ea typeface="ヒラギノ角ゴ ProN W3" charset="-128"/>
                  <a:cs typeface="Arial" pitchFamily="34" charset="0"/>
                </a:rPr>
                <a:t>Aumento de la eficiencia de los inspectores</a:t>
              </a:r>
            </a:p>
          </p:txBody>
        </p:sp>
      </p:grpSp>
      <p:grpSp>
        <p:nvGrpSpPr>
          <p:cNvPr id="4" name="3 Grupo"/>
          <p:cNvGrpSpPr/>
          <p:nvPr/>
        </p:nvGrpSpPr>
        <p:grpSpPr>
          <a:xfrm>
            <a:off x="4773447" y="1266923"/>
            <a:ext cx="4104456" cy="3207120"/>
            <a:chOff x="4773447" y="1266923"/>
            <a:chExt cx="4104456" cy="3207120"/>
          </a:xfrm>
        </p:grpSpPr>
        <p:sp>
          <p:nvSpPr>
            <p:cNvPr id="24" name="23 Rectángulo"/>
            <p:cNvSpPr/>
            <p:nvPr/>
          </p:nvSpPr>
          <p:spPr bwMode="auto">
            <a:xfrm>
              <a:off x="4773447" y="1266923"/>
              <a:ext cx="4104456" cy="3207120"/>
            </a:xfrm>
            <a:prstGeom prst="rect">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rgbClr val="000000"/>
                </a:solidFill>
                <a:effectLst/>
                <a:latin typeface="Arial" pitchFamily="34" charset="0"/>
                <a:ea typeface="ヒラギノ角ゴ ProN W3" charset="-128"/>
                <a:sym typeface="Gill Sans" charset="0"/>
              </a:endParaRPr>
            </a:p>
          </p:txBody>
        </p:sp>
        <p:sp>
          <p:nvSpPr>
            <p:cNvPr id="35" name="Rectangle 70"/>
            <p:cNvSpPr/>
            <p:nvPr/>
          </p:nvSpPr>
          <p:spPr>
            <a:xfrm>
              <a:off x="5004048" y="1368638"/>
              <a:ext cx="3744416" cy="2708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80975" indent="-180975" algn="l" defTabSz="622300">
                <a:buClr>
                  <a:srgbClr val="65C3D4"/>
                </a:buClr>
                <a:buSzPct val="150000"/>
                <a:buFont typeface="Wingdings" pitchFamily="2" charset="2"/>
                <a:buChar char="§"/>
              </a:pPr>
              <a:r>
                <a:rPr lang="es-ES_tradnl" sz="1600" dirty="0">
                  <a:solidFill>
                    <a:srgbClr val="0A2F40"/>
                  </a:solidFill>
                  <a:latin typeface="Telefonica Text" pitchFamily="50" charset="0"/>
                  <a:ea typeface="SimSun" pitchFamily="2" charset="-122"/>
                </a:rPr>
                <a:t>Sensorización de plazas de aparcamiento (ocupación e ilegalidad)</a:t>
              </a:r>
            </a:p>
            <a:p>
              <a:pPr marL="180975" indent="-180975" algn="l" defTabSz="622300">
                <a:buClr>
                  <a:srgbClr val="65C3D4"/>
                </a:buClr>
                <a:buSzPct val="150000"/>
                <a:buFont typeface="Wingdings" pitchFamily="2" charset="2"/>
                <a:buChar char="§"/>
              </a:pPr>
              <a:r>
                <a:rPr lang="es-ES_tradnl" sz="1600" dirty="0">
                  <a:solidFill>
                    <a:srgbClr val="0A2F40"/>
                  </a:solidFill>
                  <a:latin typeface="Telefonica Text" pitchFamily="50" charset="0"/>
                  <a:ea typeface="SimSun" pitchFamily="2" charset="-122"/>
                </a:rPr>
                <a:t>Aplicación </a:t>
              </a:r>
              <a:r>
                <a:rPr lang="es-ES_tradnl" sz="1600" dirty="0" smtClean="0">
                  <a:solidFill>
                    <a:srgbClr val="0A2F40"/>
                  </a:solidFill>
                  <a:latin typeface="Telefonica Text" pitchFamily="50" charset="0"/>
                  <a:ea typeface="SimSun" pitchFamily="2" charset="-122"/>
                </a:rPr>
                <a:t>para el  usuario</a:t>
              </a:r>
              <a:r>
                <a:rPr lang="es-ES_tradnl" sz="1600" dirty="0">
                  <a:solidFill>
                    <a:srgbClr val="0A2F40"/>
                  </a:solidFill>
                  <a:latin typeface="Telefonica Text" pitchFamily="50" charset="0"/>
                  <a:ea typeface="SimSun" pitchFamily="2" charset="-122"/>
                </a:rPr>
                <a:t> </a:t>
              </a:r>
              <a:r>
                <a:rPr lang="es-ES_tradnl" sz="1600" dirty="0" smtClean="0">
                  <a:solidFill>
                    <a:srgbClr val="0A2F40"/>
                  </a:solidFill>
                  <a:latin typeface="Telefonica Text" pitchFamily="50" charset="0"/>
                  <a:ea typeface="SimSun" pitchFamily="2" charset="-122"/>
                </a:rPr>
                <a:t>y Aplicación para el </a:t>
              </a:r>
              <a:r>
                <a:rPr lang="es-ES_tradnl" sz="1600" dirty="0">
                  <a:solidFill>
                    <a:srgbClr val="0A2F40"/>
                  </a:solidFill>
                  <a:latin typeface="Telefonica Text" pitchFamily="50" charset="0"/>
                  <a:ea typeface="SimSun" pitchFamily="2" charset="-122"/>
                </a:rPr>
                <a:t>gestor y supervisor (gestión privada en estacionamiento regulado y pública en parkings públicos y reservas)</a:t>
              </a:r>
            </a:p>
            <a:p>
              <a:pPr marL="180975" indent="-180975" algn="l" defTabSz="622300">
                <a:buClr>
                  <a:srgbClr val="65C3D4"/>
                </a:buClr>
                <a:buSzPct val="150000"/>
                <a:buFont typeface="Wingdings" pitchFamily="2" charset="2"/>
                <a:buChar char="§"/>
              </a:pPr>
              <a:r>
                <a:rPr lang="es-ES_tradnl" sz="1600" dirty="0">
                  <a:solidFill>
                    <a:srgbClr val="0A2F40"/>
                  </a:solidFill>
                  <a:latin typeface="Telefonica Text" pitchFamily="50" charset="0"/>
                  <a:ea typeface="SimSun" pitchFamily="2" charset="-122"/>
                </a:rPr>
                <a:t>Señalización dinámica</a:t>
              </a:r>
            </a:p>
            <a:p>
              <a:pPr marL="180975" indent="-180975" algn="l" defTabSz="622300">
                <a:buClr>
                  <a:srgbClr val="65C3D4"/>
                </a:buClr>
                <a:buSzPct val="150000"/>
                <a:buFont typeface="Wingdings" pitchFamily="2" charset="2"/>
                <a:buChar char="§"/>
              </a:pPr>
              <a:r>
                <a:rPr lang="es-ES_tradnl" sz="1600" dirty="0">
                  <a:solidFill>
                    <a:srgbClr val="0A2F40"/>
                  </a:solidFill>
                  <a:latin typeface="Telefonica Text" pitchFamily="50" charset="0"/>
                  <a:ea typeface="SimSun" pitchFamily="2" charset="-122"/>
                </a:rPr>
                <a:t>Smart card / NFCs</a:t>
              </a:r>
            </a:p>
            <a:p>
              <a:pPr marL="180975" indent="-180975" algn="l" defTabSz="622300">
                <a:buClr>
                  <a:srgbClr val="65C3D4"/>
                </a:buClr>
                <a:buSzPct val="150000"/>
                <a:buFont typeface="Wingdings" pitchFamily="2" charset="2"/>
                <a:buChar char="§"/>
              </a:pPr>
              <a:r>
                <a:rPr lang="es-ES_tradnl" sz="1600" dirty="0">
                  <a:solidFill>
                    <a:srgbClr val="0A2F40"/>
                  </a:solidFill>
                  <a:latin typeface="Telefonica Text" pitchFamily="50" charset="0"/>
                  <a:ea typeface="SimSun" pitchFamily="2" charset="-122"/>
                </a:rPr>
                <a:t>Gestión dinámica precios (coordinada entre estacionamiento regulado, parking públicos y plazas reservadas)</a:t>
              </a:r>
            </a:p>
          </p:txBody>
        </p:sp>
      </p:grpSp>
      <p:pic>
        <p:nvPicPr>
          <p:cNvPr id="36" name="Picture 14" descr="Parking Available Sign Clip Art"/>
          <p:cNvPicPr>
            <a:picLocks noChangeArrowheads="1"/>
          </p:cNvPicPr>
          <p:nvPr/>
        </p:nvPicPr>
        <p:blipFill>
          <a:blip r:embed="rId9" cstate="print"/>
          <a:srcRect/>
          <a:stretch>
            <a:fillRect/>
          </a:stretch>
        </p:blipFill>
        <p:spPr bwMode="auto">
          <a:xfrm>
            <a:off x="8177358" y="78804"/>
            <a:ext cx="571105" cy="579204"/>
          </a:xfrm>
          <a:prstGeom prst="rect">
            <a:avLst/>
          </a:prstGeom>
          <a:noFill/>
        </p:spPr>
      </p:pic>
      <p:sp>
        <p:nvSpPr>
          <p:cNvPr id="2" name="1 Marcador de número de diapositiva"/>
          <p:cNvSpPr>
            <a:spLocks noGrp="1"/>
          </p:cNvSpPr>
          <p:nvPr>
            <p:ph type="sldNum" sz="quarter" idx="10"/>
          </p:nvPr>
        </p:nvSpPr>
        <p:spPr/>
        <p:txBody>
          <a:bodyPr/>
          <a:lstStyle/>
          <a:p>
            <a:fld id="{132474A8-8B43-4F37-9320-CF9ED027F97C}" type="slidenum">
              <a:rPr lang="en-US" altLang="es-PE" smtClean="0"/>
              <a:pPr/>
              <a:t>14</a:t>
            </a:fld>
            <a:endParaRPr lang="en-US" altLang="es-PE"/>
          </a:p>
        </p:txBody>
      </p:sp>
    </p:spTree>
    <p:extLst>
      <p:ext uri="{BB962C8B-B14F-4D97-AF65-F5344CB8AC3E}">
        <p14:creationId xmlns:p14="http://schemas.microsoft.com/office/powerpoint/2010/main" val="2694475972"/>
      </p:ext>
    </p:extLst>
  </p:cSld>
  <p:clrMapOvr>
    <a:overrideClrMapping bg1="lt1" tx1="dk1" bg2="lt2" tx2="dk2" accent1="accent1" accent2="accent2" accent3="accent3" accent4="accent4" accent5="accent5" accent6="accent6" hlink="hlink" folHlink="folHlink"/>
  </p:clrMapOvr>
  <p:transition advTm="1237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3000"/>
                            </p:stCondLst>
                            <p:childTnLst>
                              <p:par>
                                <p:cTn id="13" presetID="2" presetClass="entr" presetSubtype="4" fill="hold" nodeType="afterEffect">
                                  <p:stCondLst>
                                    <p:cond delay="6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5 Conector recto"/>
          <p:cNvCxnSpPr>
            <a:cxnSpLocks noChangeShapeType="1"/>
          </p:cNvCxnSpPr>
          <p:nvPr/>
        </p:nvCxnSpPr>
        <p:spPr bwMode="auto">
          <a:xfrm flipV="1">
            <a:off x="217489" y="696384"/>
            <a:ext cx="8709025" cy="0"/>
          </a:xfrm>
          <a:prstGeom prst="line">
            <a:avLst/>
          </a:prstGeom>
          <a:noFill/>
          <a:ln w="19050" algn="ctr">
            <a:solidFill>
              <a:schemeClr val="tx1"/>
            </a:solidFill>
            <a:round/>
            <a:headEnd/>
            <a:tailEnd/>
          </a:ln>
          <a:extLst>
            <a:ext uri="{909E8E84-426E-40DD-AFC4-6F175D3DCCD1}">
              <a14:hiddenFill xmlns:a14="http://schemas.microsoft.com/office/drawing/2010/main">
                <a:noFill/>
              </a14:hiddenFill>
            </a:ext>
          </a:extLst>
        </p:spPr>
      </p:cxnSp>
      <p:sp>
        <p:nvSpPr>
          <p:cNvPr id="20" name="Rectangle 36"/>
          <p:cNvSpPr>
            <a:spLocks/>
          </p:cNvSpPr>
          <p:nvPr/>
        </p:nvSpPr>
        <p:spPr bwMode="auto">
          <a:xfrm>
            <a:off x="299292" y="231477"/>
            <a:ext cx="8617800" cy="441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5943" tIns="35943" rIns="35943" bIns="35943" anchor="ctr">
            <a:spAutoFit/>
          </a:bodyPr>
          <a:lstStyle/>
          <a:p>
            <a:pPr defTabSz="456345" fontAlgn="auto">
              <a:spcBef>
                <a:spcPts val="0"/>
              </a:spcBef>
              <a:spcAft>
                <a:spcPts val="0"/>
              </a:spcAft>
            </a:pPr>
            <a:r>
              <a:rPr lang="en-US" sz="2400" dirty="0">
                <a:solidFill>
                  <a:srgbClr val="00C6D7"/>
                </a:solidFill>
                <a:latin typeface="Telefonica Text" pitchFamily="50" charset="0"/>
                <a:ea typeface="MS PGothic" pitchFamily="34" charset="-128"/>
                <a:sym typeface="Telefonica Headline Light" charset="0"/>
              </a:rPr>
              <a:t>Ejemplos de servicios finales: Gestión de residuos</a:t>
            </a:r>
          </a:p>
        </p:txBody>
      </p:sp>
      <p:pic>
        <p:nvPicPr>
          <p:cNvPr id="21" name="Picture 2" descr="http://clipartsy.com/SVG/WWW/colours/AJ_RECYCLING_SYMBOL_COLOR_COLOUR/aj_recycling_symbol_colour_slate_blue_2_svg_scalable_vector_graphics.png"/>
          <p:cNvPicPr>
            <a:picLocks noChangeAspect="1" noChangeArrowheads="1"/>
          </p:cNvPicPr>
          <p:nvPr/>
        </p:nvPicPr>
        <p:blipFill>
          <a:blip r:embed="rId4" cstate="print">
            <a:lum bright="-40000"/>
          </a:blip>
          <a:srcRect/>
          <a:stretch>
            <a:fillRect/>
          </a:stretch>
        </p:blipFill>
        <p:spPr bwMode="auto">
          <a:xfrm>
            <a:off x="8000087" y="86099"/>
            <a:ext cx="662497" cy="702196"/>
          </a:xfrm>
          <a:prstGeom prst="rect">
            <a:avLst/>
          </a:prstGeom>
          <a:noFill/>
        </p:spPr>
      </p:pic>
      <p:sp>
        <p:nvSpPr>
          <p:cNvPr id="22" name="AutoShape 41"/>
          <p:cNvSpPr>
            <a:spLocks noChangeArrowheads="1"/>
          </p:cNvSpPr>
          <p:nvPr/>
        </p:nvSpPr>
        <p:spPr bwMode="auto">
          <a:xfrm>
            <a:off x="4932043" y="4086367"/>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Reducción del tiempo perdido no productivo</a:t>
            </a:r>
          </a:p>
        </p:txBody>
      </p:sp>
      <p:sp>
        <p:nvSpPr>
          <p:cNvPr id="23" name="AutoShape 41"/>
          <p:cNvSpPr>
            <a:spLocks noChangeArrowheads="1"/>
          </p:cNvSpPr>
          <p:nvPr/>
        </p:nvSpPr>
        <p:spPr bwMode="auto">
          <a:xfrm>
            <a:off x="4932043" y="4606572"/>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Incremento de la recogida selectiva</a:t>
            </a:r>
          </a:p>
        </p:txBody>
      </p:sp>
      <p:sp>
        <p:nvSpPr>
          <p:cNvPr id="24" name="AutoShape 41"/>
          <p:cNvSpPr>
            <a:spLocks noChangeArrowheads="1"/>
          </p:cNvSpPr>
          <p:nvPr/>
        </p:nvSpPr>
        <p:spPr bwMode="auto">
          <a:xfrm>
            <a:off x="4932043" y="5143252"/>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Disminución de la cantidad total de residuos producidos</a:t>
            </a:r>
          </a:p>
        </p:txBody>
      </p:sp>
      <p:sp>
        <p:nvSpPr>
          <p:cNvPr id="25" name="AutoShape 41"/>
          <p:cNvSpPr>
            <a:spLocks noChangeArrowheads="1"/>
          </p:cNvSpPr>
          <p:nvPr/>
        </p:nvSpPr>
        <p:spPr bwMode="auto">
          <a:xfrm>
            <a:off x="4932043" y="5663456"/>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Detección y eliminación de puntos negros: de mala separación y desbordamientos</a:t>
            </a:r>
          </a:p>
        </p:txBody>
      </p:sp>
      <p:grpSp>
        <p:nvGrpSpPr>
          <p:cNvPr id="5" name="4 Grupo"/>
          <p:cNvGrpSpPr/>
          <p:nvPr/>
        </p:nvGrpSpPr>
        <p:grpSpPr>
          <a:xfrm>
            <a:off x="1043608" y="1124744"/>
            <a:ext cx="7328666" cy="2053018"/>
            <a:chOff x="1043608" y="1124744"/>
            <a:chExt cx="7328666" cy="2053018"/>
          </a:xfrm>
        </p:grpSpPr>
        <p:pic>
          <p:nvPicPr>
            <p:cNvPr id="26" name="Picture 2" descr="http://www.moba-ise.com/wp-content/uploads/2012/06/reciclatge_mid.jpg?i=3203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608" y="1151591"/>
              <a:ext cx="3420568" cy="202617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5076056" y="1124744"/>
              <a:ext cx="3296218" cy="1880107"/>
              <a:chOff x="5076056" y="1124744"/>
              <a:chExt cx="3296218" cy="1880107"/>
            </a:xfrm>
          </p:grpSpPr>
          <p:sp>
            <p:nvSpPr>
              <p:cNvPr id="27" name="8 Rectángulo"/>
              <p:cNvSpPr/>
              <p:nvPr/>
            </p:nvSpPr>
            <p:spPr>
              <a:xfrm>
                <a:off x="5508104" y="1124744"/>
                <a:ext cx="2476743" cy="445696"/>
              </a:xfrm>
              <a:prstGeom prst="rect">
                <a:avLst/>
              </a:prstGeom>
            </p:spPr>
            <p:txBody>
              <a:bodyPr wrap="square" anchor="ctr">
                <a:noAutofit/>
              </a:bodyPr>
              <a:lstStyle>
                <a:defPPr>
                  <a:defRPr lang="en-US"/>
                </a:defPPr>
                <a:lvl1pPr algn="l" rtl="0" fontAlgn="base">
                  <a:spcBef>
                    <a:spcPct val="0"/>
                  </a:spcBef>
                  <a:spcAft>
                    <a:spcPct val="0"/>
                  </a:spcAft>
                  <a:defRPr kern="1200">
                    <a:solidFill>
                      <a:schemeClr val="tx1"/>
                    </a:solidFill>
                    <a:latin typeface="Arial" charset="0"/>
                    <a:ea typeface="ＭＳ Ｐゴシック"/>
                    <a:cs typeface="ＭＳ Ｐゴシック"/>
                  </a:defRPr>
                </a:lvl1pPr>
                <a:lvl2pPr marL="457200" algn="l" rtl="0" fontAlgn="base">
                  <a:spcBef>
                    <a:spcPct val="0"/>
                  </a:spcBef>
                  <a:spcAft>
                    <a:spcPct val="0"/>
                  </a:spcAft>
                  <a:defRPr kern="1200">
                    <a:solidFill>
                      <a:schemeClr val="tx1"/>
                    </a:solidFill>
                    <a:latin typeface="Arial" charset="0"/>
                    <a:ea typeface="ＭＳ Ｐゴシック"/>
                    <a:cs typeface="ＭＳ Ｐゴシック"/>
                  </a:defRPr>
                </a:lvl2pPr>
                <a:lvl3pPr marL="914400" algn="l" rtl="0" fontAlgn="base">
                  <a:spcBef>
                    <a:spcPct val="0"/>
                  </a:spcBef>
                  <a:spcAft>
                    <a:spcPct val="0"/>
                  </a:spcAft>
                  <a:defRPr kern="1200">
                    <a:solidFill>
                      <a:schemeClr val="tx1"/>
                    </a:solidFill>
                    <a:latin typeface="Arial" charset="0"/>
                    <a:ea typeface="ＭＳ Ｐゴシック"/>
                    <a:cs typeface="ＭＳ Ｐゴシック"/>
                  </a:defRPr>
                </a:lvl3pPr>
                <a:lvl4pPr marL="1371600" algn="l" rtl="0" fontAlgn="base">
                  <a:spcBef>
                    <a:spcPct val="0"/>
                  </a:spcBef>
                  <a:spcAft>
                    <a:spcPct val="0"/>
                  </a:spcAft>
                  <a:defRPr kern="1200">
                    <a:solidFill>
                      <a:schemeClr val="tx1"/>
                    </a:solidFill>
                    <a:latin typeface="Arial" charset="0"/>
                    <a:ea typeface="ＭＳ Ｐゴシック"/>
                    <a:cs typeface="ＭＳ Ｐゴシック"/>
                  </a:defRPr>
                </a:lvl4pPr>
                <a:lvl5pPr marL="1828800" algn="l" rtl="0" fontAlgn="base">
                  <a:spcBef>
                    <a:spcPct val="0"/>
                  </a:spcBef>
                  <a:spcAft>
                    <a:spcPct val="0"/>
                  </a:spcAft>
                  <a:defRPr kern="1200">
                    <a:solidFill>
                      <a:schemeClr val="tx1"/>
                    </a:solidFill>
                    <a:latin typeface="Arial" charset="0"/>
                    <a:ea typeface="ＭＳ Ｐゴシック"/>
                    <a:cs typeface="ＭＳ Ｐゴシック"/>
                  </a:defRPr>
                </a:lvl5pPr>
                <a:lvl6pPr marL="2286000" algn="l" defTabSz="914400" rtl="0" eaLnBrk="1" latinLnBrk="0" hangingPunct="1">
                  <a:defRPr kern="1200">
                    <a:solidFill>
                      <a:schemeClr val="tx1"/>
                    </a:solidFill>
                    <a:latin typeface="Arial" charset="0"/>
                    <a:ea typeface="ＭＳ Ｐゴシック"/>
                    <a:cs typeface="ＭＳ Ｐゴシック"/>
                  </a:defRPr>
                </a:lvl6pPr>
                <a:lvl7pPr marL="2743200" algn="l" defTabSz="914400" rtl="0" eaLnBrk="1" latinLnBrk="0" hangingPunct="1">
                  <a:defRPr kern="1200">
                    <a:solidFill>
                      <a:schemeClr val="tx1"/>
                    </a:solidFill>
                    <a:latin typeface="Arial" charset="0"/>
                    <a:ea typeface="ＭＳ Ｐゴシック"/>
                    <a:cs typeface="ＭＳ Ｐゴシック"/>
                  </a:defRPr>
                </a:lvl7pPr>
                <a:lvl8pPr marL="3200400" algn="l" defTabSz="914400" rtl="0" eaLnBrk="1" latinLnBrk="0" hangingPunct="1">
                  <a:defRPr kern="1200">
                    <a:solidFill>
                      <a:schemeClr val="tx1"/>
                    </a:solidFill>
                    <a:latin typeface="Arial" charset="0"/>
                    <a:ea typeface="ＭＳ Ｐゴシック"/>
                    <a:cs typeface="ＭＳ Ｐゴシック"/>
                  </a:defRPr>
                </a:lvl8pPr>
                <a:lvl9pPr marL="3657600" algn="l" defTabSz="914400" rtl="0" eaLnBrk="1" latinLnBrk="0" hangingPunct="1">
                  <a:defRPr kern="1200">
                    <a:solidFill>
                      <a:schemeClr val="tx1"/>
                    </a:solidFill>
                    <a:latin typeface="Arial" charset="0"/>
                    <a:ea typeface="ＭＳ Ｐゴシック"/>
                    <a:cs typeface="ＭＳ Ｐゴシック"/>
                  </a:defRPr>
                </a:lvl9pPr>
              </a:lstStyle>
              <a:p>
                <a:pPr algn="ctr"/>
                <a:r>
                  <a:rPr lang="es-ES" sz="1800" b="1" dirty="0" smtClean="0">
                    <a:solidFill>
                      <a:srgbClr val="000000"/>
                    </a:solidFill>
                    <a:latin typeface="Telefonica Text" pitchFamily="50" charset="0"/>
                    <a:cs typeface="Arial" pitchFamily="34" charset="0"/>
                  </a:rPr>
                  <a:t>Recogida de residuos</a:t>
                </a:r>
                <a:endParaRPr lang="es-ES" sz="1800" b="1" dirty="0">
                  <a:solidFill>
                    <a:srgbClr val="000000"/>
                  </a:solidFill>
                  <a:latin typeface="Telefonica Text" pitchFamily="50" charset="0"/>
                  <a:cs typeface="Arial" pitchFamily="34" charset="0"/>
                </a:endParaRPr>
              </a:p>
            </p:txBody>
          </p:sp>
          <p:sp>
            <p:nvSpPr>
              <p:cNvPr id="28" name="Rectangle 74"/>
              <p:cNvSpPr/>
              <p:nvPr/>
            </p:nvSpPr>
            <p:spPr>
              <a:xfrm>
                <a:off x="5076056" y="1672851"/>
                <a:ext cx="1548000" cy="1332000"/>
              </a:xfrm>
              <a:prstGeom prst="rect">
                <a:avLst/>
              </a:prstGeom>
              <a:ln>
                <a:headEnd/>
                <a:tailEnd/>
              </a:ln>
            </p:spPr>
            <p:style>
              <a:lnRef idx="1">
                <a:schemeClr val="dk1"/>
              </a:lnRef>
              <a:fillRef idx="3">
                <a:schemeClr val="dk1"/>
              </a:fillRef>
              <a:effectRef idx="2">
                <a:schemeClr val="dk1"/>
              </a:effectRef>
              <a:fontRef idx="minor">
                <a:schemeClr val="lt1"/>
              </a:fontRef>
            </p:style>
            <p:txBody>
              <a:bodyPr wrap="square" lIns="107976" tIns="35995" rIns="48629" bIns="71984" rtlCol="0" anchor="ctr"/>
              <a:lstStyle/>
              <a:p>
                <a:pPr algn="ctr" eaLnBrk="0" fontAlgn="base" hangingPunct="0">
                  <a:lnSpc>
                    <a:spcPct val="110000"/>
                  </a:lnSpc>
                  <a:spcBef>
                    <a:spcPct val="0"/>
                  </a:spcBef>
                  <a:spcAft>
                    <a:spcPct val="0"/>
                  </a:spcAft>
                </a:pPr>
                <a:r>
                  <a:rPr lang="es-ES_tradnl" sz="1400" b="1" dirty="0">
                    <a:solidFill>
                      <a:schemeClr val="bg1"/>
                    </a:solidFill>
                    <a:cs typeface="Arial" charset="0"/>
                    <a:sym typeface="Gill Sans" charset="0"/>
                  </a:rPr>
                  <a:t>Sensorización </a:t>
                </a:r>
                <a:r>
                  <a:rPr lang="es-ES_tradnl" sz="1400" b="1" dirty="0" smtClean="0">
                    <a:solidFill>
                      <a:schemeClr val="bg1"/>
                    </a:solidFill>
                    <a:cs typeface="Arial" charset="0"/>
                    <a:sym typeface="Gill Sans" charset="0"/>
                  </a:rPr>
                  <a:t>básica</a:t>
                </a:r>
              </a:p>
              <a:p>
                <a:pPr algn="ctr" eaLnBrk="0" fontAlgn="base" hangingPunct="0">
                  <a:lnSpc>
                    <a:spcPct val="110000"/>
                  </a:lnSpc>
                  <a:spcBef>
                    <a:spcPct val="0"/>
                  </a:spcBef>
                  <a:spcAft>
                    <a:spcPct val="0"/>
                  </a:spcAft>
                </a:pPr>
                <a:r>
                  <a:rPr lang="es-ES_tradnl" sz="1400" dirty="0" smtClean="0">
                    <a:solidFill>
                      <a:schemeClr val="bg1"/>
                    </a:solidFill>
                    <a:cs typeface="Arial" charset="0"/>
                  </a:rPr>
                  <a:t>(offiline)</a:t>
                </a:r>
                <a:endParaRPr lang="es-ES_tradnl" sz="1400" dirty="0">
                  <a:solidFill>
                    <a:schemeClr val="bg1"/>
                  </a:solidFill>
                  <a:cs typeface="Arial" charset="0"/>
                  <a:sym typeface="Gill Sans" charset="0"/>
                </a:endParaRPr>
              </a:p>
            </p:txBody>
          </p:sp>
          <p:sp>
            <p:nvSpPr>
              <p:cNvPr id="29" name="Rectangle 75"/>
              <p:cNvSpPr/>
              <p:nvPr/>
            </p:nvSpPr>
            <p:spPr>
              <a:xfrm>
                <a:off x="6824274" y="1672851"/>
                <a:ext cx="1548000" cy="1332000"/>
              </a:xfrm>
              <a:prstGeom prst="rect">
                <a:avLst/>
              </a:prstGeom>
              <a:ln>
                <a:headEnd/>
                <a:tailEnd/>
              </a:ln>
            </p:spPr>
            <p:style>
              <a:lnRef idx="1">
                <a:schemeClr val="dk1"/>
              </a:lnRef>
              <a:fillRef idx="3">
                <a:schemeClr val="dk1"/>
              </a:fillRef>
              <a:effectRef idx="2">
                <a:schemeClr val="dk1"/>
              </a:effectRef>
              <a:fontRef idx="minor">
                <a:schemeClr val="lt1"/>
              </a:fontRef>
            </p:style>
            <p:txBody>
              <a:bodyPr wrap="square" lIns="107976" tIns="35995" rIns="48629" bIns="71984" rtlCol="0" anchor="ctr"/>
              <a:lstStyle/>
              <a:p>
                <a:pPr algn="ctr" eaLnBrk="0" hangingPunct="0">
                  <a:lnSpc>
                    <a:spcPct val="110000"/>
                  </a:lnSpc>
                </a:pPr>
                <a:r>
                  <a:rPr lang="es-ES_tradnl" sz="1400" b="1" dirty="0">
                    <a:solidFill>
                      <a:schemeClr val="bg1"/>
                    </a:solidFill>
                    <a:latin typeface="+mn-lt"/>
                    <a:ea typeface="+mn-ea"/>
                    <a:cs typeface="Arial" charset="0"/>
                  </a:rPr>
                  <a:t>Sensorización avanzada</a:t>
                </a:r>
              </a:p>
              <a:p>
                <a:pPr algn="ctr" eaLnBrk="0" hangingPunct="0">
                  <a:lnSpc>
                    <a:spcPct val="110000"/>
                  </a:lnSpc>
                </a:pPr>
                <a:r>
                  <a:rPr lang="es-ES_tradnl" sz="1400" b="1" dirty="0">
                    <a:solidFill>
                      <a:schemeClr val="bg1"/>
                    </a:solidFill>
                    <a:latin typeface="+mn-lt"/>
                    <a:ea typeface="+mn-ea"/>
                    <a:cs typeface="Arial" charset="0"/>
                  </a:rPr>
                  <a:t>(online)</a:t>
                </a:r>
              </a:p>
            </p:txBody>
          </p:sp>
        </p:grpSp>
      </p:grpSp>
      <p:sp>
        <p:nvSpPr>
          <p:cNvPr id="32" name="AutoShape 41"/>
          <p:cNvSpPr>
            <a:spLocks noChangeArrowheads="1"/>
          </p:cNvSpPr>
          <p:nvPr/>
        </p:nvSpPr>
        <p:spPr bwMode="auto">
          <a:xfrm>
            <a:off x="712244" y="3551320"/>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defPPr>
              <a:defRPr lang="en-US"/>
            </a:defPPr>
            <a:lvl1pPr algn="l" rtl="0" fontAlgn="base">
              <a:spcBef>
                <a:spcPct val="0"/>
              </a:spcBef>
              <a:spcAft>
                <a:spcPct val="0"/>
              </a:spcAft>
              <a:defRPr kern="1200">
                <a:solidFill>
                  <a:schemeClr val="tx1"/>
                </a:solidFill>
                <a:latin typeface="Arial" charset="0"/>
                <a:ea typeface="ＭＳ Ｐゴシック"/>
                <a:cs typeface="ＭＳ Ｐゴシック"/>
              </a:defRPr>
            </a:lvl1pPr>
            <a:lvl2pPr marL="457200" algn="l" rtl="0" fontAlgn="base">
              <a:spcBef>
                <a:spcPct val="0"/>
              </a:spcBef>
              <a:spcAft>
                <a:spcPct val="0"/>
              </a:spcAft>
              <a:defRPr kern="1200">
                <a:solidFill>
                  <a:schemeClr val="tx1"/>
                </a:solidFill>
                <a:latin typeface="Arial" charset="0"/>
                <a:ea typeface="ＭＳ Ｐゴシック"/>
                <a:cs typeface="ＭＳ Ｐゴシック"/>
              </a:defRPr>
            </a:lvl2pPr>
            <a:lvl3pPr marL="914400" algn="l" rtl="0" fontAlgn="base">
              <a:spcBef>
                <a:spcPct val="0"/>
              </a:spcBef>
              <a:spcAft>
                <a:spcPct val="0"/>
              </a:spcAft>
              <a:defRPr kern="1200">
                <a:solidFill>
                  <a:schemeClr val="tx1"/>
                </a:solidFill>
                <a:latin typeface="Arial" charset="0"/>
                <a:ea typeface="ＭＳ Ｐゴシック"/>
                <a:cs typeface="ＭＳ Ｐゴシック"/>
              </a:defRPr>
            </a:lvl3pPr>
            <a:lvl4pPr marL="1371600" algn="l" rtl="0" fontAlgn="base">
              <a:spcBef>
                <a:spcPct val="0"/>
              </a:spcBef>
              <a:spcAft>
                <a:spcPct val="0"/>
              </a:spcAft>
              <a:defRPr kern="1200">
                <a:solidFill>
                  <a:schemeClr val="tx1"/>
                </a:solidFill>
                <a:latin typeface="Arial" charset="0"/>
                <a:ea typeface="ＭＳ Ｐゴシック"/>
                <a:cs typeface="ＭＳ Ｐゴシック"/>
              </a:defRPr>
            </a:lvl4pPr>
            <a:lvl5pPr marL="1828800" algn="l" rtl="0" fontAlgn="base">
              <a:spcBef>
                <a:spcPct val="0"/>
              </a:spcBef>
              <a:spcAft>
                <a:spcPct val="0"/>
              </a:spcAft>
              <a:defRPr kern="1200">
                <a:solidFill>
                  <a:schemeClr val="tx1"/>
                </a:solidFill>
                <a:latin typeface="Arial" charset="0"/>
                <a:ea typeface="ＭＳ Ｐゴシック"/>
                <a:cs typeface="ＭＳ Ｐゴシック"/>
              </a:defRPr>
            </a:lvl5pPr>
            <a:lvl6pPr marL="2286000" algn="l" defTabSz="914400" rtl="0" eaLnBrk="1" latinLnBrk="0" hangingPunct="1">
              <a:defRPr kern="1200">
                <a:solidFill>
                  <a:schemeClr val="tx1"/>
                </a:solidFill>
                <a:latin typeface="Arial" charset="0"/>
                <a:ea typeface="ＭＳ Ｐゴシック"/>
                <a:cs typeface="ＭＳ Ｐゴシック"/>
              </a:defRPr>
            </a:lvl6pPr>
            <a:lvl7pPr marL="2743200" algn="l" defTabSz="914400" rtl="0" eaLnBrk="1" latinLnBrk="0" hangingPunct="1">
              <a:defRPr kern="1200">
                <a:solidFill>
                  <a:schemeClr val="tx1"/>
                </a:solidFill>
                <a:latin typeface="Arial" charset="0"/>
                <a:ea typeface="ＭＳ Ｐゴシック"/>
                <a:cs typeface="ＭＳ Ｐゴシック"/>
              </a:defRPr>
            </a:lvl7pPr>
            <a:lvl8pPr marL="3200400" algn="l" defTabSz="914400" rtl="0" eaLnBrk="1" latinLnBrk="0" hangingPunct="1">
              <a:defRPr kern="1200">
                <a:solidFill>
                  <a:schemeClr val="tx1"/>
                </a:solidFill>
                <a:latin typeface="Arial" charset="0"/>
                <a:ea typeface="ＭＳ Ｐゴシック"/>
                <a:cs typeface="ＭＳ Ｐゴシック"/>
              </a:defRPr>
            </a:lvl8pPr>
            <a:lvl9pPr marL="3657600" algn="l" defTabSz="914400" rtl="0" eaLnBrk="1" latinLnBrk="0" hangingPunct="1">
              <a:defRPr kern="1200">
                <a:solidFill>
                  <a:schemeClr val="tx1"/>
                </a:solidFill>
                <a:latin typeface="Arial" charset="0"/>
                <a:ea typeface="ＭＳ Ｐゴシック"/>
                <a:cs typeface="ＭＳ Ｐゴシック"/>
              </a:defRPr>
            </a:lvl9pPr>
          </a:lstStyle>
          <a:p>
            <a:pPr marL="103188" marR="0" lvl="0" indent="0" algn="ctr" defTabSz="914400" rtl="0" eaLnBrk="0" fontAlgn="base" latinLnBrk="0" hangingPunct="0">
              <a:lnSpc>
                <a:spcPct val="100000"/>
              </a:lnSpc>
              <a:spcBef>
                <a:spcPct val="20000"/>
              </a:spcBef>
              <a:spcAft>
                <a:spcPct val="5000"/>
              </a:spcAft>
              <a:buClr>
                <a:srgbClr val="D0F500"/>
              </a:buClr>
              <a:buSzPct val="80000"/>
              <a:buFont typeface="Wingdings" pitchFamily="2" charset="2"/>
              <a:buNone/>
              <a:tabLst/>
              <a:defRPr/>
            </a:pPr>
            <a:r>
              <a:rPr kumimoji="0" lang="es-ES" sz="1400" b="0" i="0" u="none" strike="noStrike" kern="1200" cap="none" spc="0" normalizeH="0" baseline="0" noProof="0" dirty="0">
                <a:ln>
                  <a:noFill/>
                </a:ln>
                <a:solidFill>
                  <a:srgbClr val="0A2F40"/>
                </a:solidFill>
                <a:effectLst/>
                <a:uLnTx/>
                <a:uFillTx/>
                <a:latin typeface="Telefonica Text" pitchFamily="50" charset="0"/>
                <a:cs typeface="Arial" pitchFamily="34" charset="0"/>
              </a:rPr>
              <a:t>Disminución del tiempo de respuesta ante </a:t>
            </a:r>
            <a:r>
              <a:rPr kumimoji="0" lang="es-ES" sz="1400" b="0" i="0" u="none" strike="noStrike" kern="1200" cap="none" spc="0" normalizeH="0" baseline="0" noProof="0" dirty="0" smtClean="0">
                <a:ln>
                  <a:noFill/>
                </a:ln>
                <a:solidFill>
                  <a:srgbClr val="0A2F40"/>
                </a:solidFill>
                <a:effectLst/>
                <a:uLnTx/>
                <a:uFillTx/>
                <a:latin typeface="Telefonica Text" pitchFamily="50" charset="0"/>
                <a:cs typeface="Arial" pitchFamily="34" charset="0"/>
              </a:rPr>
              <a:t>necesidades </a:t>
            </a:r>
            <a:r>
              <a:rPr kumimoji="0" lang="es-ES" sz="1400" b="0" i="0" u="none" strike="noStrike" kern="1200" cap="none" spc="0" normalizeH="0" baseline="0" noProof="0" dirty="0">
                <a:ln>
                  <a:noFill/>
                </a:ln>
                <a:solidFill>
                  <a:srgbClr val="0A2F40"/>
                </a:solidFill>
                <a:effectLst/>
                <a:uLnTx/>
                <a:uFillTx/>
                <a:latin typeface="Telefonica Text" pitchFamily="50" charset="0"/>
                <a:cs typeface="Arial" pitchFamily="34" charset="0"/>
              </a:rPr>
              <a:t>del ciudadano</a:t>
            </a:r>
          </a:p>
        </p:txBody>
      </p:sp>
      <p:sp>
        <p:nvSpPr>
          <p:cNvPr id="33" name="AutoShape 41"/>
          <p:cNvSpPr>
            <a:spLocks noChangeArrowheads="1"/>
          </p:cNvSpPr>
          <p:nvPr/>
        </p:nvSpPr>
        <p:spPr bwMode="auto">
          <a:xfrm>
            <a:off x="712244" y="4088000"/>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Optimización de rutas</a:t>
            </a:r>
          </a:p>
        </p:txBody>
      </p:sp>
      <p:sp>
        <p:nvSpPr>
          <p:cNvPr id="34" name="AutoShape 41"/>
          <p:cNvSpPr>
            <a:spLocks noChangeArrowheads="1"/>
          </p:cNvSpPr>
          <p:nvPr/>
        </p:nvSpPr>
        <p:spPr bwMode="auto">
          <a:xfrm>
            <a:off x="712244" y="4608207"/>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Mejora de la colocación de contenedores e inventario permanentemente actualizado</a:t>
            </a:r>
          </a:p>
        </p:txBody>
      </p:sp>
      <p:sp>
        <p:nvSpPr>
          <p:cNvPr id="35" name="AutoShape 41"/>
          <p:cNvSpPr>
            <a:spLocks noChangeArrowheads="1"/>
          </p:cNvSpPr>
          <p:nvPr/>
        </p:nvSpPr>
        <p:spPr bwMode="auto">
          <a:xfrm>
            <a:off x="712244" y="5144888"/>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Reducción del tiempo de planificación diario de las diferentes rutas y tareas</a:t>
            </a:r>
          </a:p>
        </p:txBody>
      </p:sp>
      <p:sp>
        <p:nvSpPr>
          <p:cNvPr id="36" name="AutoShape 41"/>
          <p:cNvSpPr>
            <a:spLocks noChangeArrowheads="1"/>
          </p:cNvSpPr>
          <p:nvPr/>
        </p:nvSpPr>
        <p:spPr bwMode="auto">
          <a:xfrm>
            <a:off x="712244" y="5679932"/>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Ahorro de combustible y emisiones CO2</a:t>
            </a:r>
          </a:p>
        </p:txBody>
      </p:sp>
      <p:sp>
        <p:nvSpPr>
          <p:cNvPr id="37" name="AutoShape 41"/>
          <p:cNvSpPr>
            <a:spLocks noChangeArrowheads="1"/>
          </p:cNvSpPr>
          <p:nvPr/>
        </p:nvSpPr>
        <p:spPr bwMode="auto">
          <a:xfrm>
            <a:off x="4932043" y="3533209"/>
            <a:ext cx="3571725" cy="416056"/>
          </a:xfrm>
          <a:prstGeom prst="rect">
            <a:avLst/>
          </a:prstGeom>
          <a:ln>
            <a:headEnd/>
            <a:tailEnd/>
          </a:ln>
        </p:spPr>
        <p:style>
          <a:lnRef idx="1">
            <a:schemeClr val="accent3"/>
          </a:lnRef>
          <a:fillRef idx="3">
            <a:schemeClr val="accent3"/>
          </a:fillRef>
          <a:effectRef idx="2">
            <a:schemeClr val="accent3"/>
          </a:effectRef>
          <a:fontRef idx="minor">
            <a:schemeClr val="lt1"/>
          </a:fontRef>
        </p:style>
        <p:txBody>
          <a:bodyPr wrap="square" lIns="0" rIns="72000" anchor="ctr"/>
          <a:lstStyle/>
          <a:p>
            <a:pPr marL="103188" algn="ctr" eaLnBrk="0" hangingPunct="0">
              <a:spcBef>
                <a:spcPct val="20000"/>
              </a:spcBef>
              <a:spcAft>
                <a:spcPct val="5000"/>
              </a:spcAft>
              <a:buClr>
                <a:srgbClr val="D0F500"/>
              </a:buClr>
              <a:buSzPct val="80000"/>
              <a:buFont typeface="Wingdings" pitchFamily="2" charset="2"/>
              <a:buNone/>
            </a:pPr>
            <a:r>
              <a:rPr lang="es-ES" sz="1400" dirty="0">
                <a:solidFill>
                  <a:srgbClr val="0A2F40"/>
                </a:solidFill>
                <a:latin typeface="Telefonica Text" pitchFamily="50" charset="0"/>
                <a:ea typeface="ＭＳ Ｐゴシック"/>
                <a:cs typeface="Arial" pitchFamily="34" charset="0"/>
              </a:rPr>
              <a:t>Ahorro en costes de mantenimiento</a:t>
            </a:r>
          </a:p>
        </p:txBody>
      </p:sp>
      <p:sp>
        <p:nvSpPr>
          <p:cNvPr id="2" name="1 Marcador de número de diapositiva"/>
          <p:cNvSpPr>
            <a:spLocks noGrp="1"/>
          </p:cNvSpPr>
          <p:nvPr>
            <p:ph type="sldNum" sz="quarter" idx="10"/>
          </p:nvPr>
        </p:nvSpPr>
        <p:spPr/>
        <p:txBody>
          <a:bodyPr/>
          <a:lstStyle/>
          <a:p>
            <a:fld id="{132474A8-8B43-4F37-9320-CF9ED027F97C}" type="slidenum">
              <a:rPr lang="en-US" altLang="es-PE" sz="1400" smtClean="0">
                <a:latin typeface="Telefonica Text" pitchFamily="50" charset="0"/>
              </a:rPr>
              <a:pPr/>
              <a:t>15</a:t>
            </a:fld>
            <a:endParaRPr lang="en-US" altLang="es-PE" sz="1400">
              <a:latin typeface="Telefonica Text" pitchFamily="50" charset="0"/>
            </a:endParaRPr>
          </a:p>
        </p:txBody>
      </p:sp>
    </p:spTree>
    <p:extLst>
      <p:ext uri="{BB962C8B-B14F-4D97-AF65-F5344CB8AC3E}">
        <p14:creationId xmlns:p14="http://schemas.microsoft.com/office/powerpoint/2010/main" val="3495660580"/>
      </p:ext>
    </p:extLst>
  </p:cSld>
  <p:clrMapOvr>
    <a:overrideClrMapping bg1="lt1" tx1="dk1" bg2="lt2" tx2="dk2" accent1="accent1" accent2="accent2" accent3="accent3" accent4="accent4" accent5="accent5" accent6="accent6" hlink="hlink" folHlink="folHlink"/>
  </p:clrMapOvr>
  <p:transition advTm="1116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250"/>
                            </p:stCondLst>
                            <p:childTnLst>
                              <p:par>
                                <p:cTn id="9" presetID="2" presetClass="entr" presetSubtype="8" fill="hold" grpId="0" nodeType="afterEffect">
                                  <p:stCondLst>
                                    <p:cond delay="50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ppt_y"/>
                                          </p:val>
                                        </p:tav>
                                        <p:tav tm="100000">
                                          <p:val>
                                            <p:strVal val="#ppt_y"/>
                                          </p:val>
                                        </p:tav>
                                      </p:tavLst>
                                    </p:anim>
                                  </p:childTnLst>
                                </p:cTn>
                              </p:par>
                            </p:childTnLst>
                          </p:cTn>
                        </p:par>
                        <p:par>
                          <p:cTn id="13" fill="hold">
                            <p:stCondLst>
                              <p:cond delay="3250"/>
                            </p:stCondLst>
                            <p:childTnLst>
                              <p:par>
                                <p:cTn id="14" presetID="2" presetClass="entr" presetSubtype="8" fill="hold" grpId="0" nodeType="afterEffect">
                                  <p:stCondLst>
                                    <p:cond delay="500"/>
                                  </p:stCondLst>
                                  <p:childTnLst>
                                    <p:set>
                                      <p:cBhvr>
                                        <p:cTn id="15" dur="1" fill="hold">
                                          <p:stCondLst>
                                            <p:cond delay="0"/>
                                          </p:stCondLst>
                                        </p:cTn>
                                        <p:tgtEl>
                                          <p:spTgt spid="33"/>
                                        </p:tgtEl>
                                        <p:attrNameLst>
                                          <p:attrName>style.visibility</p:attrName>
                                        </p:attrNameLst>
                                      </p:cBhvr>
                                      <p:to>
                                        <p:strVal val="visible"/>
                                      </p:to>
                                    </p:set>
                                    <p:anim calcmode="lin" valueType="num">
                                      <p:cBhvr additive="base">
                                        <p:cTn id="16" dur="500" fill="hold"/>
                                        <p:tgtEl>
                                          <p:spTgt spid="33"/>
                                        </p:tgtEl>
                                        <p:attrNameLst>
                                          <p:attrName>ppt_x</p:attrName>
                                        </p:attrNameLst>
                                      </p:cBhvr>
                                      <p:tavLst>
                                        <p:tav tm="0">
                                          <p:val>
                                            <p:strVal val="0-#ppt_w/2"/>
                                          </p:val>
                                        </p:tav>
                                        <p:tav tm="100000">
                                          <p:val>
                                            <p:strVal val="#ppt_x"/>
                                          </p:val>
                                        </p:tav>
                                      </p:tavLst>
                                    </p:anim>
                                    <p:anim calcmode="lin" valueType="num">
                                      <p:cBhvr additive="base">
                                        <p:cTn id="17" dur="500" fill="hold"/>
                                        <p:tgtEl>
                                          <p:spTgt spid="33"/>
                                        </p:tgtEl>
                                        <p:attrNameLst>
                                          <p:attrName>ppt_y</p:attrName>
                                        </p:attrNameLst>
                                      </p:cBhvr>
                                      <p:tavLst>
                                        <p:tav tm="0">
                                          <p:val>
                                            <p:strVal val="#ppt_y"/>
                                          </p:val>
                                        </p:tav>
                                        <p:tav tm="100000">
                                          <p:val>
                                            <p:strVal val="#ppt_y"/>
                                          </p:val>
                                        </p:tav>
                                      </p:tavLst>
                                    </p:anim>
                                  </p:childTnLst>
                                </p:cTn>
                              </p:par>
                            </p:childTnLst>
                          </p:cTn>
                        </p:par>
                        <p:par>
                          <p:cTn id="18" fill="hold">
                            <p:stCondLst>
                              <p:cond delay="4250"/>
                            </p:stCondLst>
                            <p:childTnLst>
                              <p:par>
                                <p:cTn id="19" presetID="2" presetClass="entr" presetSubtype="8" fill="hold" grpId="0" nodeType="afterEffect">
                                  <p:stCondLst>
                                    <p:cond delay="50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0-#ppt_w/2"/>
                                          </p:val>
                                        </p:tav>
                                        <p:tav tm="100000">
                                          <p:val>
                                            <p:strVal val="#ppt_x"/>
                                          </p:val>
                                        </p:tav>
                                      </p:tavLst>
                                    </p:anim>
                                    <p:anim calcmode="lin" valueType="num">
                                      <p:cBhvr additive="base">
                                        <p:cTn id="22" dur="500" fill="hold"/>
                                        <p:tgtEl>
                                          <p:spTgt spid="34"/>
                                        </p:tgtEl>
                                        <p:attrNameLst>
                                          <p:attrName>ppt_y</p:attrName>
                                        </p:attrNameLst>
                                      </p:cBhvr>
                                      <p:tavLst>
                                        <p:tav tm="0">
                                          <p:val>
                                            <p:strVal val="#ppt_y"/>
                                          </p:val>
                                        </p:tav>
                                        <p:tav tm="100000">
                                          <p:val>
                                            <p:strVal val="#ppt_y"/>
                                          </p:val>
                                        </p:tav>
                                      </p:tavLst>
                                    </p:anim>
                                  </p:childTnLst>
                                </p:cTn>
                              </p:par>
                            </p:childTnLst>
                          </p:cTn>
                        </p:par>
                        <p:par>
                          <p:cTn id="23" fill="hold">
                            <p:stCondLst>
                              <p:cond delay="5250"/>
                            </p:stCondLst>
                            <p:childTnLst>
                              <p:par>
                                <p:cTn id="24" presetID="2" presetClass="entr" presetSubtype="8" fill="hold" grpId="0" nodeType="afterEffect">
                                  <p:stCondLst>
                                    <p:cond delay="50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0-#ppt_w/2"/>
                                          </p:val>
                                        </p:tav>
                                        <p:tav tm="100000">
                                          <p:val>
                                            <p:strVal val="#ppt_x"/>
                                          </p:val>
                                        </p:tav>
                                      </p:tavLst>
                                    </p:anim>
                                    <p:anim calcmode="lin" valueType="num">
                                      <p:cBhvr additive="base">
                                        <p:cTn id="27" dur="500" fill="hold"/>
                                        <p:tgtEl>
                                          <p:spTgt spid="35"/>
                                        </p:tgtEl>
                                        <p:attrNameLst>
                                          <p:attrName>ppt_y</p:attrName>
                                        </p:attrNameLst>
                                      </p:cBhvr>
                                      <p:tavLst>
                                        <p:tav tm="0">
                                          <p:val>
                                            <p:strVal val="#ppt_y"/>
                                          </p:val>
                                        </p:tav>
                                        <p:tav tm="100000">
                                          <p:val>
                                            <p:strVal val="#ppt_y"/>
                                          </p:val>
                                        </p:tav>
                                      </p:tavLst>
                                    </p:anim>
                                  </p:childTnLst>
                                </p:cTn>
                              </p:par>
                            </p:childTnLst>
                          </p:cTn>
                        </p:par>
                        <p:par>
                          <p:cTn id="28" fill="hold">
                            <p:stCondLst>
                              <p:cond delay="6250"/>
                            </p:stCondLst>
                            <p:childTnLst>
                              <p:par>
                                <p:cTn id="29" presetID="2" presetClass="entr" presetSubtype="8" fill="hold" grpId="0" nodeType="afterEffect">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0-#ppt_w/2"/>
                                          </p:val>
                                        </p:tav>
                                        <p:tav tm="100000">
                                          <p:val>
                                            <p:strVal val="#ppt_x"/>
                                          </p:val>
                                        </p:tav>
                                      </p:tavLst>
                                    </p:anim>
                                    <p:anim calcmode="lin" valueType="num">
                                      <p:cBhvr additive="base">
                                        <p:cTn id="32" dur="500" fill="hold"/>
                                        <p:tgtEl>
                                          <p:spTgt spid="36"/>
                                        </p:tgtEl>
                                        <p:attrNameLst>
                                          <p:attrName>ppt_y</p:attrName>
                                        </p:attrNameLst>
                                      </p:cBhvr>
                                      <p:tavLst>
                                        <p:tav tm="0">
                                          <p:val>
                                            <p:strVal val="#ppt_y"/>
                                          </p:val>
                                        </p:tav>
                                        <p:tav tm="100000">
                                          <p:val>
                                            <p:strVal val="#ppt_y"/>
                                          </p:val>
                                        </p:tav>
                                      </p:tavLst>
                                    </p:anim>
                                  </p:childTnLst>
                                </p:cTn>
                              </p:par>
                            </p:childTnLst>
                          </p:cTn>
                        </p:par>
                        <p:par>
                          <p:cTn id="33" fill="hold">
                            <p:stCondLst>
                              <p:cond delay="7250"/>
                            </p:stCondLst>
                            <p:childTnLst>
                              <p:par>
                                <p:cTn id="34" presetID="2" presetClass="entr" presetSubtype="2"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fill="hold"/>
                                        <p:tgtEl>
                                          <p:spTgt spid="37"/>
                                        </p:tgtEl>
                                        <p:attrNameLst>
                                          <p:attrName>ppt_x</p:attrName>
                                        </p:attrNameLst>
                                      </p:cBhvr>
                                      <p:tavLst>
                                        <p:tav tm="0">
                                          <p:val>
                                            <p:strVal val="1+#ppt_w/2"/>
                                          </p:val>
                                        </p:tav>
                                        <p:tav tm="100000">
                                          <p:val>
                                            <p:strVal val="#ppt_x"/>
                                          </p:val>
                                        </p:tav>
                                      </p:tavLst>
                                    </p:anim>
                                    <p:anim calcmode="lin" valueType="num">
                                      <p:cBhvr additive="base">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p:stCondLst>
                              <p:cond delay="7750"/>
                            </p:stCondLst>
                            <p:childTnLst>
                              <p:par>
                                <p:cTn id="39" presetID="2" presetClass="entr" presetSubtype="2" fill="hold" grpId="0" nodeType="afterEffect">
                                  <p:stCondLst>
                                    <p:cond delay="25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1+#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childTnLst>
                          </p:cTn>
                        </p:par>
                        <p:par>
                          <p:cTn id="43" fill="hold">
                            <p:stCondLst>
                              <p:cond delay="8500"/>
                            </p:stCondLst>
                            <p:childTnLst>
                              <p:par>
                                <p:cTn id="44" presetID="2" presetClass="entr" presetSubtype="2" fill="hold" grpId="0" nodeType="afterEffect">
                                  <p:stCondLst>
                                    <p:cond delay="25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1+#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childTnLst>
                          </p:cTn>
                        </p:par>
                        <p:par>
                          <p:cTn id="48" fill="hold">
                            <p:stCondLst>
                              <p:cond delay="9250"/>
                            </p:stCondLst>
                            <p:childTnLst>
                              <p:par>
                                <p:cTn id="49" presetID="2" presetClass="entr" presetSubtype="2" fill="hold" grpId="0" nodeType="afterEffect">
                                  <p:stCondLst>
                                    <p:cond delay="25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1+#ppt_w/2"/>
                                          </p:val>
                                        </p:tav>
                                        <p:tav tm="100000">
                                          <p:val>
                                            <p:strVal val="#ppt_x"/>
                                          </p:val>
                                        </p:tav>
                                      </p:tavLst>
                                    </p:anim>
                                    <p:anim calcmode="lin" valueType="num">
                                      <p:cBhvr additive="base">
                                        <p:cTn id="52" dur="5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10000"/>
                            </p:stCondLst>
                            <p:childTnLst>
                              <p:par>
                                <p:cTn id="54" presetID="2" presetClass="entr" presetSubtype="6" fill="hold" grpId="0" nodeType="afterEffect">
                                  <p:stCondLst>
                                    <p:cond delay="25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fill="hold"/>
                                        <p:tgtEl>
                                          <p:spTgt spid="25"/>
                                        </p:tgtEl>
                                        <p:attrNameLst>
                                          <p:attrName>ppt_x</p:attrName>
                                        </p:attrNameLst>
                                      </p:cBhvr>
                                      <p:tavLst>
                                        <p:tav tm="0">
                                          <p:val>
                                            <p:strVal val="1+#ppt_w/2"/>
                                          </p:val>
                                        </p:tav>
                                        <p:tav tm="100000">
                                          <p:val>
                                            <p:strVal val="#ppt_x"/>
                                          </p:val>
                                        </p:tav>
                                      </p:tavLst>
                                    </p:anim>
                                    <p:anim calcmode="lin" valueType="num">
                                      <p:cBhvr additive="base">
                                        <p:cTn id="5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32" grpId="0" animBg="1"/>
      <p:bldP spid="33" grpId="0" animBg="1"/>
      <p:bldP spid="34" grpId="0" animBg="1"/>
      <p:bldP spid="35" grpId="0" animBg="1"/>
      <p:bldP spid="36" grpId="0" animBg="1"/>
      <p:bldP spid="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5 Conector recto"/>
          <p:cNvCxnSpPr>
            <a:cxnSpLocks noChangeShapeType="1"/>
          </p:cNvCxnSpPr>
          <p:nvPr/>
        </p:nvCxnSpPr>
        <p:spPr bwMode="auto">
          <a:xfrm flipV="1">
            <a:off x="217489" y="696384"/>
            <a:ext cx="8709025" cy="0"/>
          </a:xfrm>
          <a:prstGeom prst="line">
            <a:avLst/>
          </a:prstGeom>
          <a:noFill/>
          <a:ln w="19050" algn="ctr">
            <a:solidFill>
              <a:schemeClr val="tx1"/>
            </a:solidFill>
            <a:round/>
            <a:headEnd/>
            <a:tailEnd/>
          </a:ln>
          <a:extLst>
            <a:ext uri="{909E8E84-426E-40DD-AFC4-6F175D3DCCD1}">
              <a14:hiddenFill xmlns:a14="http://schemas.microsoft.com/office/drawing/2010/main">
                <a:noFill/>
              </a14:hiddenFill>
            </a:ext>
          </a:extLst>
        </p:spPr>
      </p:cxnSp>
      <p:sp>
        <p:nvSpPr>
          <p:cNvPr id="20" name="Rectangle 36"/>
          <p:cNvSpPr>
            <a:spLocks/>
          </p:cNvSpPr>
          <p:nvPr/>
        </p:nvSpPr>
        <p:spPr bwMode="auto">
          <a:xfrm>
            <a:off x="299292" y="231477"/>
            <a:ext cx="8617800" cy="441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5943" tIns="35943" rIns="35943" bIns="35943" anchor="ctr">
            <a:spAutoFit/>
          </a:bodyPr>
          <a:lstStyle/>
          <a:p>
            <a:pPr defTabSz="456345" fontAlgn="auto">
              <a:spcBef>
                <a:spcPts val="0"/>
              </a:spcBef>
              <a:spcAft>
                <a:spcPts val="0"/>
              </a:spcAft>
            </a:pPr>
            <a:r>
              <a:rPr lang="en-US" sz="2400" dirty="0">
                <a:solidFill>
                  <a:srgbClr val="00C6D7"/>
                </a:solidFill>
                <a:latin typeface="Telefonica Text" pitchFamily="50" charset="0"/>
                <a:ea typeface="MS PGothic" pitchFamily="34" charset="-128"/>
                <a:sym typeface="Telefonica Headline Light" charset="0"/>
              </a:rPr>
              <a:t>Ejemplos de servicios finales: Riegos en Parques y Jardines</a:t>
            </a:r>
          </a:p>
        </p:txBody>
      </p:sp>
      <p:pic>
        <p:nvPicPr>
          <p:cNvPr id="22" name="Picture 3"/>
          <p:cNvPicPr>
            <a:picLocks noChangeArrowheads="1"/>
          </p:cNvPicPr>
          <p:nvPr/>
        </p:nvPicPr>
        <p:blipFill>
          <a:blip r:embed="rId4" cstate="print">
            <a:clrChange>
              <a:clrFrom>
                <a:srgbClr val="FFFFFF"/>
              </a:clrFrom>
              <a:clrTo>
                <a:srgbClr val="FFFFFF">
                  <a:alpha val="0"/>
                </a:srgbClr>
              </a:clrTo>
            </a:clrChange>
          </a:blip>
          <a:srcRect l="22299" t="22710" r="74437" b="61478"/>
          <a:stretch>
            <a:fillRect/>
          </a:stretch>
        </p:blipFill>
        <p:spPr bwMode="auto">
          <a:xfrm>
            <a:off x="8431827" y="154868"/>
            <a:ext cx="360039" cy="480564"/>
          </a:xfrm>
          <a:prstGeom prst="rect">
            <a:avLst/>
          </a:prstGeom>
          <a:noFill/>
          <a:ln w="9525">
            <a:noFill/>
            <a:miter lim="800000"/>
            <a:headEnd/>
            <a:tailEnd/>
          </a:ln>
          <a:effectLst/>
        </p:spPr>
      </p:pic>
      <p:sp>
        <p:nvSpPr>
          <p:cNvPr id="25" name="24 CuadroTexto"/>
          <p:cNvSpPr txBox="1"/>
          <p:nvPr/>
        </p:nvSpPr>
        <p:spPr>
          <a:xfrm>
            <a:off x="676145" y="994827"/>
            <a:ext cx="7791711"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defPPr>
              <a:defRPr lang="en-US"/>
            </a:defPPr>
            <a:lvl1pPr marL="180975" indent="-180975" algn="l" defTabSz="622300">
              <a:buClr>
                <a:srgbClr val="65C3D4"/>
              </a:buClr>
              <a:buSzPct val="150000"/>
              <a:buFont typeface="Wingdings" pitchFamily="2" charset="2"/>
              <a:buChar char="§"/>
              <a:defRPr sz="1400">
                <a:solidFill>
                  <a:srgbClr val="0A2F40"/>
                </a:solidFill>
                <a:latin typeface="+mn-lt"/>
                <a:ea typeface="SimSun" pitchFamily="2" charset="-122"/>
              </a:defRPr>
            </a:lvl1pPr>
          </a:lstStyle>
          <a:p>
            <a:pPr marL="0" indent="0" algn="ctr">
              <a:buNone/>
            </a:pPr>
            <a:r>
              <a:rPr lang="es-ES" sz="1800" b="1" dirty="0">
                <a:latin typeface="Telefonica Headline Light" pitchFamily="50" charset="0"/>
              </a:rPr>
              <a:t> Establecer criterios centralizados de ahorro de agua y energía que permitan una jardinería </a:t>
            </a:r>
            <a:r>
              <a:rPr lang="es-ES" sz="1800" b="1" dirty="0" smtClean="0">
                <a:latin typeface="Telefonica Headline Light" pitchFamily="50" charset="0"/>
              </a:rPr>
              <a:t>sostenible  </a:t>
            </a:r>
            <a:r>
              <a:rPr lang="es-ES" sz="1800" b="1" dirty="0">
                <a:latin typeface="Telefonica Headline Light" pitchFamily="50" charset="0"/>
              </a:rPr>
              <a:t>con un sistema basado en información en tiempo real </a:t>
            </a:r>
          </a:p>
        </p:txBody>
      </p:sp>
      <p:grpSp>
        <p:nvGrpSpPr>
          <p:cNvPr id="4" name="3 Grupo"/>
          <p:cNvGrpSpPr/>
          <p:nvPr/>
        </p:nvGrpSpPr>
        <p:grpSpPr>
          <a:xfrm>
            <a:off x="4860032" y="2132856"/>
            <a:ext cx="3888432" cy="3670219"/>
            <a:chOff x="4930346" y="2162173"/>
            <a:chExt cx="3888432" cy="3670219"/>
          </a:xfrm>
        </p:grpSpPr>
        <p:sp>
          <p:nvSpPr>
            <p:cNvPr id="19" name="18 Rectángulo"/>
            <p:cNvSpPr/>
            <p:nvPr/>
          </p:nvSpPr>
          <p:spPr bwMode="auto">
            <a:xfrm>
              <a:off x="4930346" y="2162173"/>
              <a:ext cx="3821542" cy="3670219"/>
            </a:xfrm>
            <a:prstGeom prst="rect">
              <a:avLst/>
            </a:prstGeom>
            <a:ln>
              <a:headEnd type="none" w="med" len="med"/>
              <a:tailEnd type="none" w="med" len="med"/>
            </a:ln>
            <a:extLst/>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rgbClr val="000000"/>
                </a:solidFill>
                <a:effectLst/>
                <a:latin typeface="Arial" pitchFamily="34" charset="0"/>
                <a:ea typeface="ヒラギノ角ゴ ProN W3" charset="-128"/>
                <a:sym typeface="Gill Sans" charset="0"/>
              </a:endParaRPr>
            </a:p>
          </p:txBody>
        </p:sp>
        <p:sp>
          <p:nvSpPr>
            <p:cNvPr id="27" name="AutoShape 178"/>
            <p:cNvSpPr>
              <a:spLocks noChangeArrowheads="1"/>
            </p:cNvSpPr>
            <p:nvPr/>
          </p:nvSpPr>
          <p:spPr bwMode="auto">
            <a:xfrm>
              <a:off x="4997236" y="2272995"/>
              <a:ext cx="3821542" cy="3417570"/>
            </a:xfrm>
            <a:prstGeom prst="roundRect">
              <a:avLst>
                <a:gd name="adj" fmla="val 12239"/>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180975" indent="-180975" algn="l" defTabSz="622300">
                <a:buClr>
                  <a:srgbClr val="65C3D4"/>
                </a:buClr>
                <a:buSzPct val="150000"/>
                <a:buFont typeface="Wingdings" pitchFamily="2" charset="2"/>
                <a:buChar char="§"/>
              </a:pPr>
              <a:r>
                <a:rPr lang="es-ES" sz="1600" dirty="0">
                  <a:solidFill>
                    <a:srgbClr val="0A2F40"/>
                  </a:solidFill>
                  <a:latin typeface="Telefonica Text" pitchFamily="50" charset="0"/>
                  <a:ea typeface="SimSun" pitchFamily="2" charset="-122"/>
                </a:rPr>
                <a:t>Aplicación </a:t>
              </a:r>
              <a:r>
                <a:rPr lang="es-ES" sz="1600" b="1" dirty="0">
                  <a:solidFill>
                    <a:srgbClr val="0A2F40"/>
                  </a:solidFill>
                  <a:latin typeface="Telefonica Text" pitchFamily="50" charset="0"/>
                  <a:ea typeface="SimSun" pitchFamily="2" charset="-122"/>
                </a:rPr>
                <a:t>ahorro de agua  y energía </a:t>
              </a:r>
              <a:endParaRPr lang="es-ES" sz="1600" b="1" dirty="0" smtClean="0">
                <a:solidFill>
                  <a:srgbClr val="0A2F40"/>
                </a:solidFill>
                <a:latin typeface="Telefonica Text" pitchFamily="50" charset="0"/>
                <a:ea typeface="SimSun" pitchFamily="2" charset="-122"/>
              </a:endParaRPr>
            </a:p>
            <a:p>
              <a:pPr marL="180975" indent="-180975" algn="l" defTabSz="622300">
                <a:buClr>
                  <a:srgbClr val="65C3D4"/>
                </a:buClr>
                <a:buSzPct val="150000"/>
                <a:buFont typeface="Wingdings" pitchFamily="2" charset="2"/>
                <a:buChar char="§"/>
              </a:pPr>
              <a:r>
                <a:rPr lang="es-ES" sz="1600" dirty="0" smtClean="0">
                  <a:solidFill>
                    <a:srgbClr val="0A2F40"/>
                  </a:solidFill>
                  <a:latin typeface="Telefonica Text" pitchFamily="50" charset="0"/>
                  <a:ea typeface="SimSun" pitchFamily="2" charset="-122"/>
                </a:rPr>
                <a:t>Información </a:t>
              </a:r>
              <a:r>
                <a:rPr lang="es-ES" sz="1600" dirty="0">
                  <a:solidFill>
                    <a:srgbClr val="0A2F40"/>
                  </a:solidFill>
                  <a:latin typeface="Telefonica Text" pitchFamily="50" charset="0"/>
                  <a:ea typeface="SimSun" pitchFamily="2" charset="-122"/>
                </a:rPr>
                <a:t>de </a:t>
              </a:r>
              <a:r>
                <a:rPr lang="es-ES" sz="1600" b="1" dirty="0">
                  <a:solidFill>
                    <a:srgbClr val="0A2F40"/>
                  </a:solidFill>
                  <a:latin typeface="Telefonica Text" pitchFamily="50" charset="0"/>
                  <a:ea typeface="SimSun" pitchFamily="2" charset="-122"/>
                </a:rPr>
                <a:t>consumos de agua por sectores, acumulados históricos </a:t>
              </a:r>
            </a:p>
            <a:p>
              <a:pPr marL="180975" indent="-180975" algn="l" defTabSz="622300">
                <a:buClr>
                  <a:srgbClr val="65C3D4"/>
                </a:buClr>
                <a:buSzPct val="150000"/>
                <a:buFont typeface="Wingdings" pitchFamily="2" charset="2"/>
                <a:buChar char="§"/>
              </a:pPr>
              <a:r>
                <a:rPr lang="es-ES" sz="1600" dirty="0">
                  <a:solidFill>
                    <a:srgbClr val="0A2F40"/>
                  </a:solidFill>
                  <a:latin typeface="Telefonica Text" pitchFamily="50" charset="0"/>
                  <a:ea typeface="SimSun" pitchFamily="2" charset="-122"/>
                </a:rPr>
                <a:t>Comparativa entre </a:t>
              </a:r>
              <a:r>
                <a:rPr lang="es-ES" sz="1600" b="1" dirty="0">
                  <a:solidFill>
                    <a:srgbClr val="0A2F40"/>
                  </a:solidFill>
                  <a:latin typeface="Telefonica Text" pitchFamily="50" charset="0"/>
                  <a:ea typeface="SimSun" pitchFamily="2" charset="-122"/>
                </a:rPr>
                <a:t>consumo real y teórico. </a:t>
              </a:r>
            </a:p>
            <a:p>
              <a:pPr marL="180975" indent="-180975" algn="l" defTabSz="622300">
                <a:buClr>
                  <a:srgbClr val="65C3D4"/>
                </a:buClr>
                <a:buSzPct val="150000"/>
                <a:buFont typeface="Wingdings" pitchFamily="2" charset="2"/>
                <a:buChar char="§"/>
              </a:pPr>
              <a:r>
                <a:rPr lang="es-ES" sz="1600" b="1" dirty="0">
                  <a:solidFill>
                    <a:srgbClr val="0A2F40"/>
                  </a:solidFill>
                  <a:latin typeface="Telefonica Text" pitchFamily="50" charset="0"/>
                  <a:ea typeface="SimSun" pitchFamily="2" charset="-122"/>
                </a:rPr>
                <a:t>Políticas de riego </a:t>
              </a:r>
              <a:r>
                <a:rPr lang="es-ES" sz="1600" dirty="0">
                  <a:solidFill>
                    <a:srgbClr val="0A2F40"/>
                  </a:solidFill>
                  <a:latin typeface="Telefonica Text" pitchFamily="50" charset="0"/>
                  <a:ea typeface="SimSun" pitchFamily="2" charset="-122"/>
                </a:rPr>
                <a:t>aplicadas según </a:t>
              </a:r>
              <a:r>
                <a:rPr lang="es-ES" sz="1600" b="1" dirty="0" smtClean="0">
                  <a:solidFill>
                    <a:srgbClr val="0A2F40"/>
                  </a:solidFill>
                  <a:latin typeface="Telefonica Text" pitchFamily="50" charset="0"/>
                  <a:ea typeface="SimSun" pitchFamily="2" charset="-122"/>
                </a:rPr>
                <a:t>meteorología</a:t>
              </a:r>
              <a:r>
                <a:rPr lang="es-ES" sz="1600" dirty="0" smtClean="0">
                  <a:solidFill>
                    <a:srgbClr val="0A2F40"/>
                  </a:solidFill>
                  <a:latin typeface="Telefonica Text" pitchFamily="50" charset="0"/>
                  <a:ea typeface="SimSun" pitchFamily="2" charset="-122"/>
                </a:rPr>
                <a:t>, estado </a:t>
              </a:r>
              <a:r>
                <a:rPr lang="es-ES" sz="1600" dirty="0">
                  <a:solidFill>
                    <a:srgbClr val="0A2F40"/>
                  </a:solidFill>
                  <a:latin typeface="Telefonica Text" pitchFamily="50" charset="0"/>
                  <a:ea typeface="SimSun" pitchFamily="2" charset="-122"/>
                </a:rPr>
                <a:t>de la vegetación </a:t>
              </a:r>
              <a:r>
                <a:rPr lang="es-ES" sz="1600" dirty="0" smtClean="0">
                  <a:solidFill>
                    <a:srgbClr val="0A2F40"/>
                  </a:solidFill>
                  <a:latin typeface="Telefonica Text" pitchFamily="50" charset="0"/>
                  <a:ea typeface="SimSun" pitchFamily="2" charset="-122"/>
                </a:rPr>
                <a:t>y de la zona</a:t>
              </a:r>
              <a:endParaRPr lang="es-ES" sz="1600" dirty="0">
                <a:solidFill>
                  <a:srgbClr val="0A2F40"/>
                </a:solidFill>
                <a:latin typeface="Telefonica Text" pitchFamily="50" charset="0"/>
                <a:ea typeface="SimSun" pitchFamily="2" charset="-122"/>
              </a:endParaRPr>
            </a:p>
            <a:p>
              <a:pPr marL="180975" indent="-180975" algn="l" defTabSz="622300">
                <a:buClr>
                  <a:srgbClr val="65C3D4"/>
                </a:buClr>
                <a:buSzPct val="150000"/>
                <a:buFont typeface="Wingdings" pitchFamily="2" charset="2"/>
                <a:buChar char="§"/>
              </a:pPr>
              <a:r>
                <a:rPr lang="es-ES" sz="1600" b="1" dirty="0">
                  <a:solidFill>
                    <a:srgbClr val="0A2F40"/>
                  </a:solidFill>
                  <a:latin typeface="Telefonica Text" pitchFamily="50" charset="0"/>
                  <a:ea typeface="SimSun" pitchFamily="2" charset="-122"/>
                </a:rPr>
                <a:t>Alarmas </a:t>
              </a:r>
              <a:r>
                <a:rPr lang="es-ES" sz="1600" dirty="0">
                  <a:solidFill>
                    <a:srgbClr val="0A2F40"/>
                  </a:solidFill>
                  <a:latin typeface="Telefonica Text" pitchFamily="50" charset="0"/>
                  <a:ea typeface="SimSun" pitchFamily="2" charset="-122"/>
                </a:rPr>
                <a:t>de riego por sobre / sub </a:t>
              </a:r>
              <a:r>
                <a:rPr lang="es-ES" sz="1600" dirty="0" smtClean="0">
                  <a:solidFill>
                    <a:srgbClr val="0A2F40"/>
                  </a:solidFill>
                  <a:latin typeface="Telefonica Text" pitchFamily="50" charset="0"/>
                  <a:ea typeface="SimSun" pitchFamily="2" charset="-122"/>
                </a:rPr>
                <a:t>caudal, </a:t>
              </a:r>
              <a:r>
                <a:rPr lang="es-ES" sz="1600" dirty="0">
                  <a:solidFill>
                    <a:srgbClr val="0A2F40"/>
                  </a:solidFill>
                  <a:latin typeface="Telefonica Text" pitchFamily="50" charset="0"/>
                  <a:ea typeface="SimSun" pitchFamily="2" charset="-122"/>
                </a:rPr>
                <a:t>fugas y/o </a:t>
              </a:r>
              <a:r>
                <a:rPr lang="es-ES" sz="1600" dirty="0" smtClean="0">
                  <a:solidFill>
                    <a:srgbClr val="0A2F40"/>
                  </a:solidFill>
                  <a:latin typeface="Telefonica Text" pitchFamily="50" charset="0"/>
                  <a:ea typeface="SimSun" pitchFamily="2" charset="-122"/>
                </a:rPr>
                <a:t>roturas</a:t>
              </a:r>
              <a:endParaRPr lang="es-ES" sz="1600" dirty="0">
                <a:solidFill>
                  <a:srgbClr val="0A2F40"/>
                </a:solidFill>
                <a:latin typeface="Telefonica Text" pitchFamily="50" charset="0"/>
                <a:ea typeface="SimSun" pitchFamily="2" charset="-122"/>
              </a:endParaRPr>
            </a:p>
            <a:p>
              <a:pPr marL="180975" indent="-180975" algn="l" defTabSz="622300">
                <a:buClr>
                  <a:srgbClr val="65C3D4"/>
                </a:buClr>
                <a:buSzPct val="150000"/>
                <a:buFont typeface="Wingdings" pitchFamily="2" charset="2"/>
                <a:buChar char="§"/>
              </a:pPr>
              <a:r>
                <a:rPr lang="es-ES" sz="1600" b="1" dirty="0">
                  <a:solidFill>
                    <a:srgbClr val="0A2F40"/>
                  </a:solidFill>
                  <a:latin typeface="Telefonica Text" pitchFamily="50" charset="0"/>
                  <a:ea typeface="SimSun" pitchFamily="2" charset="-122"/>
                </a:rPr>
                <a:t>E</a:t>
              </a:r>
              <a:r>
                <a:rPr lang="es-ES" sz="1600" b="1" dirty="0" smtClean="0">
                  <a:solidFill>
                    <a:srgbClr val="0A2F40"/>
                  </a:solidFill>
                  <a:latin typeface="Telefonica Text" pitchFamily="50" charset="0"/>
                  <a:ea typeface="SimSun" pitchFamily="2" charset="-122"/>
                </a:rPr>
                <a:t>quipos </a:t>
              </a:r>
              <a:r>
                <a:rPr lang="es-ES" sz="1600" b="1" dirty="0">
                  <a:solidFill>
                    <a:srgbClr val="0A2F40"/>
                  </a:solidFill>
                  <a:latin typeface="Telefonica Text" pitchFamily="50" charset="0"/>
                  <a:ea typeface="SimSun" pitchFamily="2" charset="-122"/>
                </a:rPr>
                <a:t>de bajo consumo y bajo </a:t>
              </a:r>
              <a:r>
                <a:rPr lang="es-ES" sz="1600" b="1" dirty="0" smtClean="0">
                  <a:solidFill>
                    <a:srgbClr val="0A2F40"/>
                  </a:solidFill>
                  <a:latin typeface="Telefonica Text" pitchFamily="50" charset="0"/>
                  <a:ea typeface="SimSun" pitchFamily="2" charset="-122"/>
                </a:rPr>
                <a:t>mantenimiento</a:t>
              </a:r>
            </a:p>
            <a:p>
              <a:pPr marL="180975" indent="-180975" algn="l" defTabSz="622300">
                <a:buClr>
                  <a:srgbClr val="65C3D4"/>
                </a:buClr>
                <a:buSzPct val="150000"/>
                <a:buFont typeface="Wingdings" pitchFamily="2" charset="2"/>
                <a:buChar char="§"/>
              </a:pPr>
              <a:r>
                <a:rPr lang="es-ES" sz="1600" b="1" dirty="0" smtClean="0">
                  <a:solidFill>
                    <a:srgbClr val="0A2F40"/>
                  </a:solidFill>
                  <a:latin typeface="Telefonica Text" pitchFamily="50" charset="0"/>
                  <a:ea typeface="SimSun" pitchFamily="2" charset="-122"/>
                </a:rPr>
                <a:t>Inteligencia en </a:t>
              </a:r>
              <a:r>
                <a:rPr lang="es-ES" sz="1600" b="1" dirty="0">
                  <a:solidFill>
                    <a:srgbClr val="0A2F40"/>
                  </a:solidFill>
                  <a:latin typeface="Telefonica Text" pitchFamily="50" charset="0"/>
                  <a:ea typeface="SimSun" pitchFamily="2" charset="-122"/>
                </a:rPr>
                <a:t>los equipos </a:t>
              </a:r>
              <a:r>
                <a:rPr lang="es-ES" sz="1600" dirty="0">
                  <a:solidFill>
                    <a:srgbClr val="0A2F40"/>
                  </a:solidFill>
                  <a:latin typeface="Telefonica Text" pitchFamily="50" charset="0"/>
                  <a:ea typeface="SimSun" pitchFamily="2" charset="-122"/>
                </a:rPr>
                <a:t>en </a:t>
              </a:r>
              <a:r>
                <a:rPr lang="es-ES" sz="1600" dirty="0" smtClean="0">
                  <a:solidFill>
                    <a:srgbClr val="0A2F40"/>
                  </a:solidFill>
                  <a:latin typeface="Telefonica Text" pitchFamily="50" charset="0"/>
                  <a:ea typeface="SimSun" pitchFamily="2" charset="-122"/>
                </a:rPr>
                <a:t>origen</a:t>
              </a:r>
              <a:endParaRPr lang="es-ES" sz="1600" dirty="0">
                <a:solidFill>
                  <a:srgbClr val="0A2F40"/>
                </a:solidFill>
                <a:latin typeface="Telefonica Text" pitchFamily="50" charset="0"/>
                <a:ea typeface="SimSun" pitchFamily="2" charset="-122"/>
              </a:endParaRPr>
            </a:p>
          </p:txBody>
        </p:sp>
      </p:grpSp>
      <p:sp>
        <p:nvSpPr>
          <p:cNvPr id="2" name="1 Marcador de número de diapositiva"/>
          <p:cNvSpPr>
            <a:spLocks noGrp="1"/>
          </p:cNvSpPr>
          <p:nvPr>
            <p:ph type="sldNum" sz="quarter" idx="10"/>
          </p:nvPr>
        </p:nvSpPr>
        <p:spPr/>
        <p:txBody>
          <a:bodyPr/>
          <a:lstStyle/>
          <a:p>
            <a:fld id="{132474A8-8B43-4F37-9320-CF9ED027F97C}" type="slidenum">
              <a:rPr lang="en-US" altLang="es-PE" smtClean="0"/>
              <a:pPr/>
              <a:t>16</a:t>
            </a:fld>
            <a:endParaRPr lang="en-US" altLang="es-PE"/>
          </a:p>
        </p:txBody>
      </p:sp>
      <p:grpSp>
        <p:nvGrpSpPr>
          <p:cNvPr id="7" name="6 Grupo"/>
          <p:cNvGrpSpPr/>
          <p:nvPr/>
        </p:nvGrpSpPr>
        <p:grpSpPr>
          <a:xfrm>
            <a:off x="841528" y="2030366"/>
            <a:ext cx="3927969" cy="4237699"/>
            <a:chOff x="841528" y="2030366"/>
            <a:chExt cx="3927969" cy="4237699"/>
          </a:xfrm>
        </p:grpSpPr>
        <p:grpSp>
          <p:nvGrpSpPr>
            <p:cNvPr id="6" name="5 Grupo"/>
            <p:cNvGrpSpPr/>
            <p:nvPr/>
          </p:nvGrpSpPr>
          <p:grpSpPr>
            <a:xfrm>
              <a:off x="841528" y="2030366"/>
              <a:ext cx="3927969" cy="4237699"/>
              <a:chOff x="841528" y="2030366"/>
              <a:chExt cx="3927969" cy="4237699"/>
            </a:xfrm>
          </p:grpSpPr>
          <p:grpSp>
            <p:nvGrpSpPr>
              <p:cNvPr id="3" name="2 Grupo"/>
              <p:cNvGrpSpPr/>
              <p:nvPr/>
            </p:nvGrpSpPr>
            <p:grpSpPr>
              <a:xfrm>
                <a:off x="841528" y="2030366"/>
                <a:ext cx="3927969" cy="4237699"/>
                <a:chOff x="841528" y="2030366"/>
                <a:chExt cx="3927969" cy="4237699"/>
              </a:xfrm>
            </p:grpSpPr>
            <p:pic>
              <p:nvPicPr>
                <p:cNvPr id="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75710" y="3160280"/>
                  <a:ext cx="3293787" cy="3107785"/>
                </a:xfrm>
                <a:prstGeom prst="rect">
                  <a:avLst/>
                </a:prstGeom>
                <a:ln>
                  <a:noFill/>
                </a:ln>
                <a:effectLst>
                  <a:softEdge rad="11250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10"/>
                <p:cNvPicPr>
                  <a:picLocks noChangeAspect="1"/>
                </p:cNvPicPr>
                <p:nvPr/>
              </p:nvPicPr>
              <p:blipFill>
                <a:blip r:embed="rId6"/>
                <a:stretch>
                  <a:fillRect/>
                </a:stretch>
              </p:blipFill>
              <p:spPr>
                <a:xfrm>
                  <a:off x="841528" y="2030366"/>
                  <a:ext cx="1814115" cy="2096617"/>
                </a:xfrm>
                <a:prstGeom prst="rect">
                  <a:avLst/>
                </a:prstGeom>
                <a:solidFill>
                  <a:srgbClr val="FFFFFF">
                    <a:shade val="85000"/>
                  </a:srgbClr>
                </a:solidFill>
                <a:ln w="635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20457029" lon="82048" rev="263043"/>
                  </a:camera>
                  <a:lightRig rig="twoPt" dir="t">
                    <a:rot lat="0" lon="0" rev="7200000"/>
                  </a:lightRig>
                </a:scene3d>
                <a:sp3d prstMaterial="matte">
                  <a:bevelT w="22860" h="12700"/>
                  <a:contourClr>
                    <a:srgbClr val="FFFFFF"/>
                  </a:contourClr>
                </a:sp3d>
              </p:spPr>
            </p:pic>
          </p:grpSp>
          <p:grpSp>
            <p:nvGrpSpPr>
              <p:cNvPr id="5" name="4 Grupo"/>
              <p:cNvGrpSpPr/>
              <p:nvPr/>
            </p:nvGrpSpPr>
            <p:grpSpPr>
              <a:xfrm>
                <a:off x="1215562" y="2156805"/>
                <a:ext cx="1291342" cy="1642331"/>
                <a:chOff x="1215562" y="2156805"/>
                <a:chExt cx="1291342" cy="1642331"/>
              </a:xfrm>
            </p:grpSpPr>
            <p:grpSp>
              <p:nvGrpSpPr>
                <p:cNvPr id="28" name="22 Grupo"/>
                <p:cNvGrpSpPr/>
                <p:nvPr/>
              </p:nvGrpSpPr>
              <p:grpSpPr>
                <a:xfrm>
                  <a:off x="1227094" y="2186283"/>
                  <a:ext cx="590199" cy="500539"/>
                  <a:chOff x="6143636" y="1928802"/>
                  <a:chExt cx="2143140" cy="1171115"/>
                </a:xfrm>
              </p:grpSpPr>
              <p:pic>
                <p:nvPicPr>
                  <p:cNvPr id="29" name="Picture 3" descr="C:\REGABER\3.Material Marketing\4. Ilustraciones AyS\Sky-Reg\ordenador regaber ays.tif"/>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858016" y="1928802"/>
                    <a:ext cx="1428760" cy="1171115"/>
                  </a:xfrm>
                  <a:prstGeom prst="rect">
                    <a:avLst/>
                  </a:prstGeom>
                  <a:noFill/>
                </p:spPr>
              </p:pic>
              <p:pic>
                <p:nvPicPr>
                  <p:cNvPr id="30" name="Picture 7" descr="http://2.bp.blogspot.com/_bdVmZclHoNI/SwJav29Sw6I/AAAAAAAAAIE/wwNTdRcddwo/s1600/modem+adsl.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143636" y="2143116"/>
                    <a:ext cx="728667" cy="428628"/>
                  </a:xfrm>
                  <a:prstGeom prst="rect">
                    <a:avLst/>
                  </a:prstGeom>
                  <a:noFill/>
                </p:spPr>
              </p:pic>
              <p:cxnSp>
                <p:nvCxnSpPr>
                  <p:cNvPr id="31" name="30 Conector curvado"/>
                  <p:cNvCxnSpPr/>
                  <p:nvPr/>
                </p:nvCxnSpPr>
                <p:spPr>
                  <a:xfrm>
                    <a:off x="6715140" y="2214554"/>
                    <a:ext cx="571504" cy="500066"/>
                  </a:xfrm>
                  <a:prstGeom prst="curvedConnector3">
                    <a:avLst>
                      <a:gd name="adj1"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32" name="Picture 2" descr="C:\Documents and Settings\xdiaz\Mis documentos\Mis imágenes\Banco de imágenes\ephone SKYagro.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049938" y="2156805"/>
                  <a:ext cx="389763" cy="770987"/>
                </a:xfrm>
                <a:prstGeom prst="rect">
                  <a:avLst/>
                </a:prstGeom>
                <a:noFill/>
              </p:spPr>
            </p:pic>
            <p:pic>
              <p:nvPicPr>
                <p:cNvPr id="33" name="Picture 1"/>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215562" y="2590812"/>
                  <a:ext cx="718094" cy="618897"/>
                </a:xfrm>
                <a:prstGeom prst="rect">
                  <a:avLst/>
                </a:prstGeom>
                <a:noFill/>
                <a:ln w="9525">
                  <a:noFill/>
                  <a:miter lim="800000"/>
                  <a:headEnd/>
                  <a:tailEnd/>
                </a:ln>
                <a:effectLst/>
              </p:spPr>
            </p:pic>
            <p:pic>
              <p:nvPicPr>
                <p:cNvPr id="34" name="Picture 2"/>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785609" y="3101563"/>
                  <a:ext cx="721295" cy="697573"/>
                </a:xfrm>
                <a:prstGeom prst="rect">
                  <a:avLst/>
                </a:prstGeom>
                <a:noFill/>
                <a:ln w="9525">
                  <a:noFill/>
                  <a:miter lim="800000"/>
                  <a:headEnd/>
                  <a:tailEnd/>
                </a:ln>
              </p:spPr>
            </p:pic>
            <p:pic>
              <p:nvPicPr>
                <p:cNvPr id="36" name="35 Imagen" descr="Contador%20Woltman%20Silver%20Turbo_imagen.jpg"/>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390106" y="3430997"/>
                  <a:ext cx="342370" cy="358761"/>
                </a:xfrm>
                <a:prstGeom prst="rect">
                  <a:avLst/>
                </a:prstGeom>
              </p:spPr>
            </p:pic>
          </p:grpSp>
        </p:grpSp>
        <p:pic>
          <p:nvPicPr>
            <p:cNvPr id="35" name="34 Imagen" descr="secundario.jpg"/>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060144" y="3049292"/>
              <a:ext cx="328033" cy="839977"/>
            </a:xfrm>
            <a:prstGeom prst="rect">
              <a:avLst/>
            </a:prstGeom>
          </p:spPr>
        </p:pic>
      </p:grpSp>
    </p:spTree>
    <p:extLst>
      <p:ext uri="{BB962C8B-B14F-4D97-AF65-F5344CB8AC3E}">
        <p14:creationId xmlns:p14="http://schemas.microsoft.com/office/powerpoint/2010/main" val="3175327605"/>
      </p:ext>
    </p:extLst>
  </p:cSld>
  <p:clrMapOvr>
    <a:overrideClrMapping bg1="lt1" tx1="dk1" bg2="lt2" tx2="dk2" accent1="accent1" accent2="accent2" accent3="accent3" accent4="accent4" accent5="accent5" accent6="accent6" hlink="hlink" folHlink="folHlink"/>
  </p:clrMapOvr>
  <p:transition advTm="60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500"/>
                            </p:stCondLst>
                            <p:childTnLst>
                              <p:par>
                                <p:cTn id="13" presetID="2" presetClass="entr" presetSubtype="2"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reeform 1"/>
          <p:cNvSpPr>
            <a:spLocks/>
          </p:cNvSpPr>
          <p:nvPr/>
        </p:nvSpPr>
        <p:spPr bwMode="auto">
          <a:xfrm>
            <a:off x="1" y="1052736"/>
            <a:ext cx="9150327" cy="5364921"/>
          </a:xfrm>
          <a:custGeom>
            <a:avLst/>
            <a:gdLst>
              <a:gd name="T0" fmla="*/ 0 w 21600"/>
              <a:gd name="T1" fmla="*/ 0 h 21600"/>
              <a:gd name="T2" fmla="*/ 2147483647 w 21600"/>
              <a:gd name="T3" fmla="*/ 2147483647 h 21600"/>
              <a:gd name="T4" fmla="*/ 2147483647 w 21600"/>
              <a:gd name="T5" fmla="*/ 2147483647 h 21600"/>
              <a:gd name="T6" fmla="*/ 0 w 21600"/>
              <a:gd name="T7" fmla="*/ 2147483647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0"/>
                </a:moveTo>
                <a:lnTo>
                  <a:pt x="21600" y="1579"/>
                </a:lnTo>
                <a:lnTo>
                  <a:pt x="21574" y="21600"/>
                </a:lnTo>
                <a:lnTo>
                  <a:pt x="0" y="19994"/>
                </a:lnTo>
                <a:lnTo>
                  <a:pt x="0" y="0"/>
                </a:lnTo>
                <a:close/>
                <a:moveTo>
                  <a:pt x="0" y="0"/>
                </a:moveTo>
              </a:path>
            </a:pathLst>
          </a:custGeom>
          <a:gradFill rotWithShape="0">
            <a:gsLst>
              <a:gs pos="0">
                <a:srgbClr val="0C2128"/>
              </a:gs>
              <a:gs pos="100000">
                <a:srgbClr val="216085"/>
              </a:gs>
            </a:gsLst>
            <a:lin ang="3240000" scaled="1"/>
          </a:gra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PE">
              <a:solidFill>
                <a:srgbClr val="043F52"/>
              </a:solidFill>
            </a:endParaRPr>
          </a:p>
        </p:txBody>
      </p:sp>
      <p:sp>
        <p:nvSpPr>
          <p:cNvPr id="23" name="Rectangle 8"/>
          <p:cNvSpPr>
            <a:spLocks noChangeArrowheads="1"/>
          </p:cNvSpPr>
          <p:nvPr/>
        </p:nvSpPr>
        <p:spPr bwMode="gray">
          <a:xfrm>
            <a:off x="827584" y="5157192"/>
            <a:ext cx="748883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892175" fontAlgn="base">
              <a:lnSpc>
                <a:spcPts val="3600"/>
              </a:lnSpc>
              <a:spcBef>
                <a:spcPct val="5000"/>
              </a:spcBef>
              <a:spcAft>
                <a:spcPct val="0"/>
              </a:spcAft>
            </a:pPr>
            <a:r>
              <a:rPr lang="es-PE" b="1" smtClean="0">
                <a:solidFill>
                  <a:schemeClr val="bg1"/>
                </a:solidFill>
                <a:cs typeface="Arial" pitchFamily="34" charset="0"/>
              </a:rPr>
              <a:t>Hacia las Smart Cities en América Latina y Perú</a:t>
            </a:r>
            <a:r>
              <a:rPr lang="es-PE" b="1" smtClean="0">
                <a:solidFill>
                  <a:srgbClr val="FFC000"/>
                </a:solidFill>
                <a:cs typeface="Arial" pitchFamily="34" charset="0"/>
              </a:rPr>
              <a:t>_</a:t>
            </a:r>
            <a:endParaRPr lang="es-PE" b="1">
              <a:solidFill>
                <a:srgbClr val="FFC000"/>
              </a:solidFill>
              <a:cs typeface="Arial" pitchFamily="34" charset="0"/>
            </a:endParaRPr>
          </a:p>
        </p:txBody>
      </p:sp>
      <p:pic>
        <p:nvPicPr>
          <p:cNvPr id="4098" name="Picture 2" descr="http://www.satmagazine.com/cgi-bin/display_image.cgi?438165623"/>
          <p:cNvPicPr>
            <a:picLocks noChangeAspect="1" noChangeArrowheads="1"/>
          </p:cNvPicPr>
          <p:nvPr/>
        </p:nvPicPr>
        <p:blipFill rotWithShape="1">
          <a:blip r:embed="rId4">
            <a:extLst>
              <a:ext uri="{28A0092B-C50C-407E-A947-70E740481C1C}">
                <a14:useLocalDpi xmlns:a14="http://schemas.microsoft.com/office/drawing/2010/main" val="0"/>
              </a:ext>
            </a:extLst>
          </a:blip>
          <a:srcRect b="5265"/>
          <a:stretch/>
        </p:blipFill>
        <p:spPr bwMode="auto">
          <a:xfrm>
            <a:off x="2283160" y="1628800"/>
            <a:ext cx="4577680" cy="3252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Marcador de número de diapositiva"/>
          <p:cNvSpPr>
            <a:spLocks noGrp="1"/>
          </p:cNvSpPr>
          <p:nvPr>
            <p:ph type="sldNum" sz="quarter" idx="10"/>
          </p:nvPr>
        </p:nvSpPr>
        <p:spPr/>
        <p:txBody>
          <a:bodyPr/>
          <a:lstStyle/>
          <a:p>
            <a:fld id="{67C2B89F-620E-45D0-A409-5AAFA783C3CD}" type="slidenum">
              <a:rPr lang="es-PE" altLang="es-PE" smtClean="0"/>
              <a:pPr/>
              <a:t>17</a:t>
            </a:fld>
            <a:endParaRPr lang="es-PE" altLang="es-PE"/>
          </a:p>
        </p:txBody>
      </p:sp>
    </p:spTree>
    <p:extLst>
      <p:ext uri="{BB962C8B-B14F-4D97-AF65-F5344CB8AC3E}">
        <p14:creationId xmlns:p14="http://schemas.microsoft.com/office/powerpoint/2010/main" val="10781317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6013"/>
    </mc:Choice>
    <mc:Fallback>
      <p:transition spd="slow" advTm="601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85026" name="Picture 2" descr="http://mazakaro.com/wp-content/uploads/2011/05/Earn-Money-from-Forex-Trading.jpg"/>
          <p:cNvPicPr>
            <a:picLocks noChangeAspect="1" noChangeArrowheads="1"/>
          </p:cNvPicPr>
          <p:nvPr/>
        </p:nvPicPr>
        <p:blipFill>
          <a:blip r:embed="rId4" cstate="print"/>
          <a:srcRect/>
          <a:stretch>
            <a:fillRect/>
          </a:stretch>
        </p:blipFill>
        <p:spPr bwMode="auto">
          <a:xfrm>
            <a:off x="0" y="3365426"/>
            <a:ext cx="2483768" cy="1918258"/>
          </a:xfrm>
          <a:prstGeom prst="rect">
            <a:avLst/>
          </a:prstGeom>
          <a:noFill/>
        </p:spPr>
      </p:pic>
      <p:sp>
        <p:nvSpPr>
          <p:cNvPr id="49" name="10 Triángulo isósceles"/>
          <p:cNvSpPr/>
          <p:nvPr/>
        </p:nvSpPr>
        <p:spPr bwMode="auto">
          <a:xfrm rot="16200000">
            <a:off x="167414" y="2731139"/>
            <a:ext cx="5348502" cy="1232424"/>
          </a:xfrm>
          <a:prstGeom prst="triangle">
            <a:avLst/>
          </a:prstGeom>
          <a:gradFill flip="none" rotWithShape="1">
            <a:gsLst>
              <a:gs pos="28000">
                <a:schemeClr val="accent5">
                  <a:lumMod val="40000"/>
                  <a:lumOff val="60000"/>
                </a:schemeClr>
              </a:gs>
              <a:gs pos="59000">
                <a:schemeClr val="accent5">
                  <a:lumMod val="20000"/>
                  <a:lumOff val="80000"/>
                </a:schemeClr>
              </a:gs>
              <a:gs pos="79000">
                <a:schemeClr val="bg1">
                  <a:alpha val="0"/>
                </a:schemeClr>
              </a:gs>
            </a:gsLst>
            <a:lin ang="5400000" scaled="1"/>
            <a:tileRect/>
          </a:gradFill>
          <a:ln w="9525" cap="flat" cmpd="sng" algn="ctr">
            <a:no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noAutofit/>
          </a:bodyPr>
          <a:lstStyle/>
          <a:p>
            <a:pPr algn="ctr">
              <a:lnSpc>
                <a:spcPct val="105000"/>
              </a:lnSpc>
              <a:spcBef>
                <a:spcPct val="30000"/>
              </a:spcBef>
            </a:pPr>
            <a:endParaRPr lang="es-PE" sz="1300">
              <a:latin typeface="Arial" pitchFamily="34" charset="0"/>
              <a:ea typeface="ＭＳ Ｐゴシック" pitchFamily="34" charset="-128"/>
              <a:cs typeface="Arial" pitchFamily="34" charset="0"/>
            </a:endParaRPr>
          </a:p>
        </p:txBody>
      </p:sp>
      <p:sp>
        <p:nvSpPr>
          <p:cNvPr id="34" name="TextBox 4"/>
          <p:cNvSpPr txBox="1">
            <a:spLocks noChangeArrowheads="1"/>
          </p:cNvSpPr>
          <p:nvPr/>
        </p:nvSpPr>
        <p:spPr bwMode="auto">
          <a:xfrm>
            <a:off x="225886" y="1600229"/>
            <a:ext cx="8414048"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defPPr>
              <a:defRPr lang="en-US"/>
            </a:defPPr>
            <a:lvl1pPr marL="0" indent="0" algn="ctr" defTabSz="622300">
              <a:buClr>
                <a:srgbClr val="65C3D4"/>
              </a:buClr>
              <a:buSzPct val="150000"/>
              <a:buFont typeface="Wingdings" pitchFamily="2" charset="2"/>
              <a:buNone/>
              <a:defRPr sz="1600" b="1">
                <a:solidFill>
                  <a:srgbClr val="0A2F40"/>
                </a:solidFill>
                <a:latin typeface="+mn-lt"/>
                <a:ea typeface="SimSun" pitchFamily="2" charset="-122"/>
              </a:defRPr>
            </a:lvl1pPr>
          </a:lstStyle>
          <a:p>
            <a:r>
              <a:rPr lang="es-PE" sz="2000" b="0" dirty="0" smtClean="0">
                <a:latin typeface="Telefonica Text" pitchFamily="50" charset="0"/>
              </a:rPr>
              <a:t>América Latina es una región en crecimiento económico y productivo en el que se requieren </a:t>
            </a:r>
            <a:r>
              <a:rPr lang="es-PE" sz="2000" b="0" dirty="0" smtClean="0">
                <a:latin typeface="Telefonica Text" pitchFamily="50" charset="0"/>
              </a:rPr>
              <a:t>hacer inversiones </a:t>
            </a:r>
            <a:r>
              <a:rPr lang="es-PE" sz="2000" b="0" dirty="0" smtClean="0">
                <a:latin typeface="Telefonica Text" pitchFamily="50" charset="0"/>
              </a:rPr>
              <a:t>importantes </a:t>
            </a:r>
            <a:endParaRPr lang="es-PE" sz="2000" b="0" dirty="0">
              <a:latin typeface="Telefonica Text" pitchFamily="50" charset="0"/>
            </a:endParaRPr>
          </a:p>
        </p:txBody>
      </p:sp>
      <p:sp>
        <p:nvSpPr>
          <p:cNvPr id="37" name="AutoShape 2"/>
          <p:cNvSpPr>
            <a:spLocks noChangeArrowheads="1"/>
          </p:cNvSpPr>
          <p:nvPr/>
        </p:nvSpPr>
        <p:spPr bwMode="auto">
          <a:xfrm>
            <a:off x="172209" y="143750"/>
            <a:ext cx="8467725" cy="919401"/>
          </a:xfrm>
          <a:prstGeom prst="roundRect">
            <a:avLst>
              <a:gd name="adj" fmla="val 16667"/>
            </a:avLst>
          </a:prstGeom>
        </p:spPr>
        <p:txBody>
          <a:bodyPr wrap="square">
            <a:spAutoFit/>
          </a:bodyPr>
          <a:lstStyle/>
          <a:p>
            <a:r>
              <a:rPr lang="es-PE" sz="2400" b="1" dirty="0" smtClean="0">
                <a:solidFill>
                  <a:srgbClr val="003366"/>
                </a:solidFill>
                <a:ea typeface="MS PGothic" pitchFamily="34" charset="-128"/>
                <a:cs typeface="Arial" pitchFamily="34" charset="0"/>
              </a:rPr>
              <a:t>Retos de implementación de las Smart Cities en América Latina</a:t>
            </a:r>
            <a:endParaRPr lang="es-PE" sz="2400" b="1" dirty="0">
              <a:solidFill>
                <a:srgbClr val="003366"/>
              </a:solidFill>
              <a:ea typeface="MS PGothic" pitchFamily="34" charset="-128"/>
              <a:cs typeface="Arial" pitchFamily="34" charset="0"/>
            </a:endParaRPr>
          </a:p>
        </p:txBody>
      </p:sp>
      <p:grpSp>
        <p:nvGrpSpPr>
          <p:cNvPr id="3" name="2 Grupo"/>
          <p:cNvGrpSpPr/>
          <p:nvPr/>
        </p:nvGrpSpPr>
        <p:grpSpPr>
          <a:xfrm>
            <a:off x="2502761" y="2924944"/>
            <a:ext cx="6535790" cy="1088271"/>
            <a:chOff x="2502761" y="3201923"/>
            <a:chExt cx="6535790" cy="1088271"/>
          </a:xfrm>
        </p:grpSpPr>
        <p:sp>
          <p:nvSpPr>
            <p:cNvPr id="19" name="Rectangle 26"/>
            <p:cNvSpPr/>
            <p:nvPr/>
          </p:nvSpPr>
          <p:spPr bwMode="auto">
            <a:xfrm>
              <a:off x="5186631" y="3201923"/>
              <a:ext cx="3851920" cy="1080000"/>
            </a:xfrm>
            <a:prstGeom prst="rect">
              <a:avLst/>
            </a:prstGeom>
            <a:gradFill flip="none" rotWithShape="1">
              <a:gsLst>
                <a:gs pos="0">
                  <a:srgbClr val="E9E6DA"/>
                </a:gs>
                <a:gs pos="100000">
                  <a:srgbClr val="FFFFFF"/>
                </a:gs>
              </a:gsLst>
              <a:lin ang="0" scaled="1"/>
              <a:tileRect/>
            </a:gradFill>
            <a:ln w="12700" cap="flat">
              <a:noFill/>
              <a:miter lim="800000"/>
              <a:headEnd type="none" w="med" len="med"/>
              <a:tailEnd type="none" w="med" len="med"/>
            </a:ln>
          </p:spPr>
          <p:txBody>
            <a:bodyPr lIns="0" tIns="0" rIns="0" bIns="0"/>
            <a:lstStyle/>
            <a:p>
              <a:pPr marL="0" marR="0" lvl="0" indent="0" defTabSz="914400" eaLnBrk="1" fontAlgn="auto" latinLnBrk="0" hangingPunct="1">
                <a:lnSpc>
                  <a:spcPct val="105000"/>
                </a:lnSpc>
                <a:spcBef>
                  <a:spcPts val="0"/>
                </a:spcBef>
                <a:spcAft>
                  <a:spcPts val="0"/>
                </a:spcAft>
                <a:buClrTx/>
                <a:buSzTx/>
                <a:buFontTx/>
                <a:buNone/>
                <a:tabLst/>
                <a:defRPr/>
              </a:pPr>
              <a:endParaRPr kumimoji="0" lang="es-PE" sz="1400" b="0" i="0" u="none" strike="noStrike" kern="0" cap="none" spc="0" normalizeH="0" baseline="0" smtClean="0">
                <a:ln>
                  <a:noFill/>
                </a:ln>
                <a:solidFill>
                  <a:sysClr val="windowText" lastClr="000000"/>
                </a:solidFill>
                <a:effectLst/>
                <a:uLnTx/>
                <a:uFillTx/>
                <a:latin typeface="Arial" pitchFamily="34" charset="0"/>
                <a:cs typeface="Arial" pitchFamily="34" charset="0"/>
              </a:endParaRPr>
            </a:p>
          </p:txBody>
        </p:sp>
        <p:sp>
          <p:nvSpPr>
            <p:cNvPr id="20" name="Rounded Rectangle 36"/>
            <p:cNvSpPr/>
            <p:nvPr/>
          </p:nvSpPr>
          <p:spPr bwMode="auto">
            <a:xfrm>
              <a:off x="2502761" y="3201923"/>
              <a:ext cx="2844000" cy="1080000"/>
            </a:xfrm>
            <a:prstGeom prst="rect">
              <a:avLst/>
            </a:prstGeom>
            <a:gradFill rotWithShape="1">
              <a:gsLst>
                <a:gs pos="0">
                  <a:srgbClr val="0E3444">
                    <a:shade val="51000"/>
                    <a:satMod val="130000"/>
                  </a:srgbClr>
                </a:gs>
                <a:gs pos="80000">
                  <a:srgbClr val="0E3444">
                    <a:shade val="93000"/>
                    <a:satMod val="130000"/>
                  </a:srgbClr>
                </a:gs>
                <a:gs pos="100000">
                  <a:srgbClr val="0E3444">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lIns="36000" rIns="57600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s-PE" sz="1600" b="1" i="0" u="none" strike="noStrike" kern="0" cap="none" spc="0" normalizeH="0" baseline="0" smtClean="0">
                  <a:ln>
                    <a:noFill/>
                  </a:ln>
                  <a:solidFill>
                    <a:srgbClr val="FFFFFF"/>
                  </a:solidFill>
                  <a:effectLst/>
                  <a:uLnTx/>
                  <a:uFillTx/>
                  <a:latin typeface="Telefonica Headline Light" pitchFamily="50" charset="0"/>
                  <a:cs typeface="Arial" pitchFamily="34" charset="0"/>
                </a:rPr>
                <a:t>Retos en el </a:t>
              </a:r>
            </a:p>
            <a:p>
              <a:pPr marL="0" marR="0" lvl="0" indent="0" defTabSz="914400" eaLnBrk="1" fontAlgn="auto" latinLnBrk="0" hangingPunct="1">
                <a:lnSpc>
                  <a:spcPct val="100000"/>
                </a:lnSpc>
                <a:spcBef>
                  <a:spcPts val="0"/>
                </a:spcBef>
                <a:spcAft>
                  <a:spcPts val="0"/>
                </a:spcAft>
                <a:buClrTx/>
                <a:buSzTx/>
                <a:buFontTx/>
                <a:buNone/>
                <a:tabLst/>
                <a:defRPr/>
              </a:pPr>
              <a:r>
                <a:rPr kumimoji="0" lang="es-PE" sz="1600" b="1" i="0" u="none" strike="noStrike" kern="0" cap="none" spc="0" normalizeH="0" baseline="0" smtClean="0">
                  <a:ln>
                    <a:noFill/>
                  </a:ln>
                  <a:solidFill>
                    <a:srgbClr val="FFFFFF"/>
                  </a:solidFill>
                  <a:effectLst/>
                  <a:uLnTx/>
                  <a:uFillTx/>
                  <a:latin typeface="Telefonica Headline Light" pitchFamily="50" charset="0"/>
                  <a:cs typeface="Arial" pitchFamily="34" charset="0"/>
                </a:rPr>
                <a:t>despliegue de red para provisión de servicios</a:t>
              </a:r>
            </a:p>
          </p:txBody>
        </p:sp>
        <p:sp>
          <p:nvSpPr>
            <p:cNvPr id="21" name="TextBox 4"/>
            <p:cNvSpPr txBox="1">
              <a:spLocks noChangeArrowheads="1"/>
            </p:cNvSpPr>
            <p:nvPr/>
          </p:nvSpPr>
          <p:spPr bwMode="auto">
            <a:xfrm>
              <a:off x="5444450" y="3212976"/>
              <a:ext cx="3594099" cy="1077218"/>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PE" sz="1600" b="1" i="0" u="none" strike="noStrike" kern="0" cap="none" spc="0" normalizeH="0" baseline="0" dirty="0" smtClean="0">
                  <a:ln>
                    <a:noFill/>
                  </a:ln>
                  <a:solidFill>
                    <a:srgbClr val="123E51">
                      <a:lumMod val="90000"/>
                      <a:lumOff val="10000"/>
                    </a:srgbClr>
                  </a:solidFill>
                  <a:effectLst/>
                  <a:uLnTx/>
                  <a:uFillTx/>
                  <a:latin typeface="Telefonica Headline Light" pitchFamily="50" charset="0"/>
                </a:rPr>
                <a:t>El despliegue de infraestructura para soportar los sistemas y servicios relacionados con Smart Cities tiene un alto </a:t>
              </a:r>
              <a:r>
                <a:rPr kumimoji="0" lang="es-PE" sz="1600" b="1" i="0" u="none" strike="noStrike" kern="0" cap="none" spc="0" normalizeH="0" baseline="0" dirty="0" smtClean="0">
                  <a:ln>
                    <a:noFill/>
                  </a:ln>
                  <a:solidFill>
                    <a:srgbClr val="123E51">
                      <a:lumMod val="90000"/>
                      <a:lumOff val="10000"/>
                    </a:srgbClr>
                  </a:solidFill>
                  <a:effectLst/>
                  <a:uLnTx/>
                  <a:uFillTx/>
                  <a:latin typeface="Telefonica Headline Light" pitchFamily="50" charset="0"/>
                </a:rPr>
                <a:t>costo...</a:t>
              </a:r>
              <a:endParaRPr kumimoji="0" lang="es-PE" sz="1600" b="1" i="0" u="none" strike="noStrike" kern="0" cap="none" spc="0" normalizeH="0" baseline="0" dirty="0" smtClean="0">
                <a:ln>
                  <a:noFill/>
                </a:ln>
                <a:solidFill>
                  <a:srgbClr val="123E51">
                    <a:lumMod val="90000"/>
                    <a:lumOff val="10000"/>
                  </a:srgbClr>
                </a:solidFill>
                <a:effectLst/>
                <a:uLnTx/>
                <a:uFillTx/>
                <a:latin typeface="Telefonica Headline Light" pitchFamily="50" charset="0"/>
                <a:cs typeface="Arial" pitchFamily="34" charset="0"/>
              </a:endParaRPr>
            </a:p>
          </p:txBody>
        </p:sp>
        <p:grpSp>
          <p:nvGrpSpPr>
            <p:cNvPr id="25" name="Group 50"/>
            <p:cNvGrpSpPr>
              <a:grpSpLocks noChangeAspect="1"/>
            </p:cNvGrpSpPr>
            <p:nvPr/>
          </p:nvGrpSpPr>
          <p:grpSpPr>
            <a:xfrm>
              <a:off x="4726786" y="3455170"/>
              <a:ext cx="421278" cy="462886"/>
              <a:chOff x="1351128" y="1310185"/>
              <a:chExt cx="2210938" cy="2429302"/>
            </a:xfrm>
          </p:grpSpPr>
          <p:sp>
            <p:nvSpPr>
              <p:cNvPr id="26" name="Freeform 51"/>
              <p:cNvSpPr/>
              <p:nvPr/>
            </p:nvSpPr>
            <p:spPr>
              <a:xfrm>
                <a:off x="1378424" y="2210937"/>
                <a:ext cx="996286" cy="1528550"/>
              </a:xfrm>
              <a:custGeom>
                <a:avLst/>
                <a:gdLst>
                  <a:gd name="connsiteX0" fmla="*/ 545910 w 996286"/>
                  <a:gd name="connsiteY0" fmla="*/ 0 h 1528550"/>
                  <a:gd name="connsiteX1" fmla="*/ 996286 w 996286"/>
                  <a:gd name="connsiteY1" fmla="*/ 0 h 1528550"/>
                  <a:gd name="connsiteX2" fmla="*/ 873457 w 996286"/>
                  <a:gd name="connsiteY2" fmla="*/ 1528550 h 1528550"/>
                  <a:gd name="connsiteX3" fmla="*/ 0 w 996286"/>
                  <a:gd name="connsiteY3" fmla="*/ 1528550 h 1528550"/>
                  <a:gd name="connsiteX4" fmla="*/ 545910 w 996286"/>
                  <a:gd name="connsiteY4" fmla="*/ 0 h 1528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6286" h="1528550">
                    <a:moveTo>
                      <a:pt x="545910" y="0"/>
                    </a:moveTo>
                    <a:lnTo>
                      <a:pt x="996286" y="0"/>
                    </a:lnTo>
                    <a:lnTo>
                      <a:pt x="873457" y="1528550"/>
                    </a:lnTo>
                    <a:lnTo>
                      <a:pt x="0" y="1528550"/>
                    </a:lnTo>
                    <a:lnTo>
                      <a:pt x="545910" y="0"/>
                    </a:lnTo>
                    <a:close/>
                  </a:path>
                </a:pathLst>
              </a:cu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srgbClr val="FFFFFF"/>
                  </a:solidFill>
                  <a:effectLst/>
                  <a:uLnTx/>
                  <a:uFillTx/>
                  <a:latin typeface="Arial" pitchFamily="34" charset="0"/>
                  <a:cs typeface="Arial" pitchFamily="34" charset="0"/>
                </a:endParaRPr>
              </a:p>
            </p:txBody>
          </p:sp>
          <p:sp>
            <p:nvSpPr>
              <p:cNvPr id="29" name="Freeform 52"/>
              <p:cNvSpPr/>
              <p:nvPr/>
            </p:nvSpPr>
            <p:spPr>
              <a:xfrm>
                <a:off x="2565779" y="2224585"/>
                <a:ext cx="914400" cy="1514902"/>
              </a:xfrm>
              <a:custGeom>
                <a:avLst/>
                <a:gdLst>
                  <a:gd name="connsiteX0" fmla="*/ 0 w 914400"/>
                  <a:gd name="connsiteY0" fmla="*/ 0 h 1514902"/>
                  <a:gd name="connsiteX1" fmla="*/ 450376 w 914400"/>
                  <a:gd name="connsiteY1" fmla="*/ 0 h 1514902"/>
                  <a:gd name="connsiteX2" fmla="*/ 914400 w 914400"/>
                  <a:gd name="connsiteY2" fmla="*/ 1514902 h 1514902"/>
                  <a:gd name="connsiteX3" fmla="*/ 95534 w 914400"/>
                  <a:gd name="connsiteY3" fmla="*/ 1514902 h 1514902"/>
                  <a:gd name="connsiteX4" fmla="*/ 0 w 914400"/>
                  <a:gd name="connsiteY4" fmla="*/ 0 h 1514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514902">
                    <a:moveTo>
                      <a:pt x="0" y="0"/>
                    </a:moveTo>
                    <a:lnTo>
                      <a:pt x="450376" y="0"/>
                    </a:lnTo>
                    <a:lnTo>
                      <a:pt x="914400" y="1514902"/>
                    </a:lnTo>
                    <a:lnTo>
                      <a:pt x="95534" y="1514902"/>
                    </a:lnTo>
                    <a:lnTo>
                      <a:pt x="0" y="0"/>
                    </a:lnTo>
                    <a:close/>
                  </a:path>
                </a:pathLst>
              </a:cu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srgbClr val="FFFFFF"/>
                  </a:solidFill>
                  <a:effectLst/>
                  <a:uLnTx/>
                  <a:uFillTx/>
                  <a:latin typeface="Arial" pitchFamily="34" charset="0"/>
                  <a:cs typeface="Arial" pitchFamily="34" charset="0"/>
                </a:endParaRPr>
              </a:p>
            </p:txBody>
          </p:sp>
          <p:sp>
            <p:nvSpPr>
              <p:cNvPr id="30" name="Freeform 56"/>
              <p:cNvSpPr/>
              <p:nvPr/>
            </p:nvSpPr>
            <p:spPr>
              <a:xfrm>
                <a:off x="2497543" y="1310185"/>
                <a:ext cx="435577" cy="674851"/>
              </a:xfrm>
              <a:custGeom>
                <a:avLst/>
                <a:gdLst>
                  <a:gd name="connsiteX0" fmla="*/ 0 w 423081"/>
                  <a:gd name="connsiteY0" fmla="*/ 0 h 696036"/>
                  <a:gd name="connsiteX1" fmla="*/ 218364 w 423081"/>
                  <a:gd name="connsiteY1" fmla="*/ 0 h 696036"/>
                  <a:gd name="connsiteX2" fmla="*/ 423081 w 423081"/>
                  <a:gd name="connsiteY2" fmla="*/ 696036 h 696036"/>
                  <a:gd name="connsiteX3" fmla="*/ 109182 w 423081"/>
                  <a:gd name="connsiteY3" fmla="*/ 696036 h 696036"/>
                  <a:gd name="connsiteX4" fmla="*/ 0 w 423081"/>
                  <a:gd name="connsiteY4" fmla="*/ 0 h 696036"/>
                  <a:gd name="connsiteX0" fmla="*/ 0 w 423081"/>
                  <a:gd name="connsiteY0" fmla="*/ 0 h 696036"/>
                  <a:gd name="connsiteX1" fmla="*/ 218364 w 423081"/>
                  <a:gd name="connsiteY1" fmla="*/ 0 h 696036"/>
                  <a:gd name="connsiteX2" fmla="*/ 423081 w 423081"/>
                  <a:gd name="connsiteY2" fmla="*/ 696036 h 696036"/>
                  <a:gd name="connsiteX3" fmla="*/ 71695 w 423081"/>
                  <a:gd name="connsiteY3" fmla="*/ 674849 h 696036"/>
                  <a:gd name="connsiteX4" fmla="*/ 0 w 423081"/>
                  <a:gd name="connsiteY4" fmla="*/ 0 h 696036"/>
                  <a:gd name="connsiteX0" fmla="*/ 0 w 435577"/>
                  <a:gd name="connsiteY0" fmla="*/ 0 h 674849"/>
                  <a:gd name="connsiteX1" fmla="*/ 218364 w 435577"/>
                  <a:gd name="connsiteY1" fmla="*/ 0 h 674849"/>
                  <a:gd name="connsiteX2" fmla="*/ 435577 w 435577"/>
                  <a:gd name="connsiteY2" fmla="*/ 674849 h 674849"/>
                  <a:gd name="connsiteX3" fmla="*/ 71695 w 435577"/>
                  <a:gd name="connsiteY3" fmla="*/ 674849 h 674849"/>
                  <a:gd name="connsiteX4" fmla="*/ 0 w 435577"/>
                  <a:gd name="connsiteY4" fmla="*/ 0 h 674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577" h="674849">
                    <a:moveTo>
                      <a:pt x="0" y="0"/>
                    </a:moveTo>
                    <a:lnTo>
                      <a:pt x="218364" y="0"/>
                    </a:lnTo>
                    <a:lnTo>
                      <a:pt x="435577" y="674849"/>
                    </a:lnTo>
                    <a:lnTo>
                      <a:pt x="71695" y="674849"/>
                    </a:lnTo>
                    <a:lnTo>
                      <a:pt x="0" y="0"/>
                    </a:lnTo>
                    <a:close/>
                  </a:path>
                </a:pathLst>
              </a:cu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srgbClr val="FFFFFF"/>
                  </a:solidFill>
                  <a:effectLst/>
                  <a:uLnTx/>
                  <a:uFillTx/>
                  <a:latin typeface="Arial" pitchFamily="34" charset="0"/>
                  <a:cs typeface="Arial" pitchFamily="34" charset="0"/>
                </a:endParaRPr>
              </a:p>
            </p:txBody>
          </p:sp>
          <p:sp>
            <p:nvSpPr>
              <p:cNvPr id="31" name="Freeform 57"/>
              <p:cNvSpPr/>
              <p:nvPr/>
            </p:nvSpPr>
            <p:spPr>
              <a:xfrm>
                <a:off x="1351128" y="2047164"/>
                <a:ext cx="2210938" cy="245660"/>
              </a:xfrm>
              <a:custGeom>
                <a:avLst/>
                <a:gdLst>
                  <a:gd name="connsiteX0" fmla="*/ 0 w 2210938"/>
                  <a:gd name="connsiteY0" fmla="*/ 0 h 245660"/>
                  <a:gd name="connsiteX1" fmla="*/ 2197290 w 2210938"/>
                  <a:gd name="connsiteY1" fmla="*/ 0 h 245660"/>
                  <a:gd name="connsiteX2" fmla="*/ 2210938 w 2210938"/>
                  <a:gd name="connsiteY2" fmla="*/ 95535 h 245660"/>
                  <a:gd name="connsiteX3" fmla="*/ 1842448 w 2210938"/>
                  <a:gd name="connsiteY3" fmla="*/ 95535 h 245660"/>
                  <a:gd name="connsiteX4" fmla="*/ 1937982 w 2210938"/>
                  <a:gd name="connsiteY4" fmla="*/ 232012 h 245660"/>
                  <a:gd name="connsiteX5" fmla="*/ 1815153 w 2210938"/>
                  <a:gd name="connsiteY5" fmla="*/ 245660 h 245660"/>
                  <a:gd name="connsiteX6" fmla="*/ 1733266 w 2210938"/>
                  <a:gd name="connsiteY6" fmla="*/ 81887 h 245660"/>
                  <a:gd name="connsiteX7" fmla="*/ 477672 w 2210938"/>
                  <a:gd name="connsiteY7" fmla="*/ 81887 h 245660"/>
                  <a:gd name="connsiteX8" fmla="*/ 382138 w 2210938"/>
                  <a:gd name="connsiteY8" fmla="*/ 245660 h 245660"/>
                  <a:gd name="connsiteX9" fmla="*/ 245660 w 2210938"/>
                  <a:gd name="connsiteY9" fmla="*/ 245660 h 245660"/>
                  <a:gd name="connsiteX10" fmla="*/ 354842 w 2210938"/>
                  <a:gd name="connsiteY10" fmla="*/ 81887 h 245660"/>
                  <a:gd name="connsiteX11" fmla="*/ 27296 w 2210938"/>
                  <a:gd name="connsiteY11" fmla="*/ 81887 h 245660"/>
                  <a:gd name="connsiteX12" fmla="*/ 0 w 2210938"/>
                  <a:gd name="connsiteY12" fmla="*/ 0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10938" h="245660">
                    <a:moveTo>
                      <a:pt x="0" y="0"/>
                    </a:moveTo>
                    <a:lnTo>
                      <a:pt x="2197290" y="0"/>
                    </a:lnTo>
                    <a:lnTo>
                      <a:pt x="2210938" y="95535"/>
                    </a:lnTo>
                    <a:lnTo>
                      <a:pt x="1842448" y="95535"/>
                    </a:lnTo>
                    <a:lnTo>
                      <a:pt x="1937982" y="232012"/>
                    </a:lnTo>
                    <a:lnTo>
                      <a:pt x="1815153" y="245660"/>
                    </a:lnTo>
                    <a:lnTo>
                      <a:pt x="1733266" y="81887"/>
                    </a:lnTo>
                    <a:lnTo>
                      <a:pt x="477672" y="81887"/>
                    </a:lnTo>
                    <a:lnTo>
                      <a:pt x="382138" y="245660"/>
                    </a:lnTo>
                    <a:lnTo>
                      <a:pt x="245660" y="245660"/>
                    </a:lnTo>
                    <a:lnTo>
                      <a:pt x="354842" y="81887"/>
                    </a:lnTo>
                    <a:lnTo>
                      <a:pt x="27296" y="81887"/>
                    </a:lnTo>
                    <a:lnTo>
                      <a:pt x="0" y="0"/>
                    </a:lnTo>
                    <a:close/>
                  </a:path>
                </a:pathLst>
              </a:cu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srgbClr val="FFFFFF"/>
                  </a:solidFill>
                  <a:effectLst/>
                  <a:uLnTx/>
                  <a:uFillTx/>
                  <a:latin typeface="Arial" pitchFamily="34" charset="0"/>
                  <a:cs typeface="Arial" pitchFamily="34" charset="0"/>
                </a:endParaRPr>
              </a:p>
            </p:txBody>
          </p:sp>
          <p:sp>
            <p:nvSpPr>
              <p:cNvPr id="33" name="Freeform 58"/>
              <p:cNvSpPr/>
              <p:nvPr/>
            </p:nvSpPr>
            <p:spPr>
              <a:xfrm>
                <a:off x="1985275" y="1310185"/>
                <a:ext cx="430381" cy="674851"/>
              </a:xfrm>
              <a:custGeom>
                <a:avLst/>
                <a:gdLst>
                  <a:gd name="connsiteX0" fmla="*/ 0 w 436729"/>
                  <a:gd name="connsiteY0" fmla="*/ 641445 h 682388"/>
                  <a:gd name="connsiteX1" fmla="*/ 395785 w 436729"/>
                  <a:gd name="connsiteY1" fmla="*/ 682388 h 682388"/>
                  <a:gd name="connsiteX2" fmla="*/ 436729 w 436729"/>
                  <a:gd name="connsiteY2" fmla="*/ 0 h 682388"/>
                  <a:gd name="connsiteX3" fmla="*/ 218365 w 436729"/>
                  <a:gd name="connsiteY3" fmla="*/ 0 h 682388"/>
                  <a:gd name="connsiteX4" fmla="*/ 54591 w 436729"/>
                  <a:gd name="connsiteY4" fmla="*/ 627797 h 682388"/>
                  <a:gd name="connsiteX0" fmla="*/ 0 w 436729"/>
                  <a:gd name="connsiteY0" fmla="*/ 641445 h 682388"/>
                  <a:gd name="connsiteX1" fmla="*/ 395785 w 436729"/>
                  <a:gd name="connsiteY1" fmla="*/ 682388 h 682388"/>
                  <a:gd name="connsiteX2" fmla="*/ 436729 w 436729"/>
                  <a:gd name="connsiteY2" fmla="*/ 0 h 682388"/>
                  <a:gd name="connsiteX3" fmla="*/ 218365 w 436729"/>
                  <a:gd name="connsiteY3" fmla="*/ 0 h 682388"/>
                  <a:gd name="connsiteX4" fmla="*/ 54591 w 436729"/>
                  <a:gd name="connsiteY4" fmla="*/ 627797 h 682388"/>
                  <a:gd name="connsiteX5" fmla="*/ 0 w 436729"/>
                  <a:gd name="connsiteY5" fmla="*/ 641445 h 682388"/>
                  <a:gd name="connsiteX0" fmla="*/ 0 w 436729"/>
                  <a:gd name="connsiteY0" fmla="*/ 641445 h 682388"/>
                  <a:gd name="connsiteX1" fmla="*/ 395785 w 436729"/>
                  <a:gd name="connsiteY1" fmla="*/ 682388 h 682388"/>
                  <a:gd name="connsiteX2" fmla="*/ 436729 w 436729"/>
                  <a:gd name="connsiteY2" fmla="*/ 0 h 682388"/>
                  <a:gd name="connsiteX3" fmla="*/ 218365 w 436729"/>
                  <a:gd name="connsiteY3" fmla="*/ 0 h 682388"/>
                  <a:gd name="connsiteX4" fmla="*/ 0 w 436729"/>
                  <a:gd name="connsiteY4" fmla="*/ 641445 h 682388"/>
                  <a:gd name="connsiteX0" fmla="*/ 0 w 430379"/>
                  <a:gd name="connsiteY0" fmla="*/ 673195 h 682388"/>
                  <a:gd name="connsiteX1" fmla="*/ 389435 w 430379"/>
                  <a:gd name="connsiteY1" fmla="*/ 682388 h 682388"/>
                  <a:gd name="connsiteX2" fmla="*/ 430379 w 430379"/>
                  <a:gd name="connsiteY2" fmla="*/ 0 h 682388"/>
                  <a:gd name="connsiteX3" fmla="*/ 212015 w 430379"/>
                  <a:gd name="connsiteY3" fmla="*/ 0 h 682388"/>
                  <a:gd name="connsiteX4" fmla="*/ 0 w 430379"/>
                  <a:gd name="connsiteY4" fmla="*/ 673195 h 682388"/>
                  <a:gd name="connsiteX0" fmla="*/ 0 w 430379"/>
                  <a:gd name="connsiteY0" fmla="*/ 673195 h 682388"/>
                  <a:gd name="connsiteX1" fmla="*/ 357685 w 430379"/>
                  <a:gd name="connsiteY1" fmla="*/ 682388 h 682388"/>
                  <a:gd name="connsiteX2" fmla="*/ 430379 w 430379"/>
                  <a:gd name="connsiteY2" fmla="*/ 0 h 682388"/>
                  <a:gd name="connsiteX3" fmla="*/ 212015 w 430379"/>
                  <a:gd name="connsiteY3" fmla="*/ 0 h 682388"/>
                  <a:gd name="connsiteX4" fmla="*/ 0 w 430379"/>
                  <a:gd name="connsiteY4" fmla="*/ 673195 h 682388"/>
                  <a:gd name="connsiteX0" fmla="*/ 0 w 430379"/>
                  <a:gd name="connsiteY0" fmla="*/ 673195 h 674852"/>
                  <a:gd name="connsiteX1" fmla="*/ 395180 w 430379"/>
                  <a:gd name="connsiteY1" fmla="*/ 674852 h 674852"/>
                  <a:gd name="connsiteX2" fmla="*/ 430379 w 430379"/>
                  <a:gd name="connsiteY2" fmla="*/ 0 h 674852"/>
                  <a:gd name="connsiteX3" fmla="*/ 212015 w 430379"/>
                  <a:gd name="connsiteY3" fmla="*/ 0 h 674852"/>
                  <a:gd name="connsiteX4" fmla="*/ 0 w 430379"/>
                  <a:gd name="connsiteY4" fmla="*/ 673195 h 6748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379" h="674852">
                    <a:moveTo>
                      <a:pt x="0" y="673195"/>
                    </a:moveTo>
                    <a:lnTo>
                      <a:pt x="395180" y="674852"/>
                    </a:lnTo>
                    <a:lnTo>
                      <a:pt x="430379" y="0"/>
                    </a:lnTo>
                    <a:lnTo>
                      <a:pt x="212015" y="0"/>
                    </a:lnTo>
                    <a:lnTo>
                      <a:pt x="0" y="673195"/>
                    </a:lnTo>
                    <a:close/>
                  </a:path>
                </a:pathLst>
              </a:custGeom>
              <a:solidFill>
                <a:srgbClr val="FFFFFF"/>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srgbClr val="123E51"/>
                  </a:solidFill>
                  <a:effectLst/>
                  <a:uLnTx/>
                  <a:uFillTx/>
                  <a:latin typeface="Arial" pitchFamily="34" charset="0"/>
                  <a:cs typeface="Arial" pitchFamily="34" charset="0"/>
                </a:endParaRPr>
              </a:p>
            </p:txBody>
          </p:sp>
        </p:grpSp>
      </p:grpSp>
      <p:grpSp>
        <p:nvGrpSpPr>
          <p:cNvPr id="4" name="3 Grupo"/>
          <p:cNvGrpSpPr/>
          <p:nvPr/>
        </p:nvGrpSpPr>
        <p:grpSpPr>
          <a:xfrm>
            <a:off x="2502761" y="4520173"/>
            <a:ext cx="6535790" cy="1379995"/>
            <a:chOff x="2502761" y="4797152"/>
            <a:chExt cx="6535790" cy="1379995"/>
          </a:xfrm>
        </p:grpSpPr>
        <p:sp>
          <p:nvSpPr>
            <p:cNvPr id="22" name="Rectangle 27"/>
            <p:cNvSpPr/>
            <p:nvPr/>
          </p:nvSpPr>
          <p:spPr bwMode="auto">
            <a:xfrm>
              <a:off x="5186631" y="5097147"/>
              <a:ext cx="3851920" cy="1080000"/>
            </a:xfrm>
            <a:prstGeom prst="rect">
              <a:avLst/>
            </a:prstGeom>
            <a:gradFill flip="none" rotWithShape="1">
              <a:gsLst>
                <a:gs pos="0">
                  <a:srgbClr val="E9E6DA"/>
                </a:gs>
                <a:gs pos="100000">
                  <a:srgbClr val="FFFFFF"/>
                </a:gs>
              </a:gsLst>
              <a:lin ang="0" scaled="1"/>
              <a:tileRect/>
            </a:gradFill>
            <a:ln w="12700" cap="flat">
              <a:noFill/>
              <a:miter lim="800000"/>
              <a:headEnd type="none" w="med" len="med"/>
              <a:tailEnd type="none" w="med" len="med"/>
            </a:ln>
          </p:spPr>
          <p:txBody>
            <a:bodyPr lIns="0" tIns="0" rIns="0" bIns="0"/>
            <a:lstStyle/>
            <a:p>
              <a:pPr marL="0" marR="0" lvl="0" indent="0" defTabSz="914400" eaLnBrk="1" fontAlgn="auto" latinLnBrk="0" hangingPunct="1">
                <a:lnSpc>
                  <a:spcPct val="105000"/>
                </a:lnSpc>
                <a:spcBef>
                  <a:spcPts val="0"/>
                </a:spcBef>
                <a:spcAft>
                  <a:spcPts val="0"/>
                </a:spcAft>
                <a:buClrTx/>
                <a:buSzTx/>
                <a:buFontTx/>
                <a:buNone/>
                <a:tabLst/>
                <a:defRPr/>
              </a:pPr>
              <a:endParaRPr kumimoji="0" lang="es-PE" sz="1400" b="0" i="0" u="none" strike="noStrike" kern="0" cap="none" spc="0" normalizeH="0" baseline="0" smtClean="0">
                <a:ln>
                  <a:noFill/>
                </a:ln>
                <a:solidFill>
                  <a:sysClr val="windowText" lastClr="000000"/>
                </a:solidFill>
                <a:effectLst/>
                <a:uLnTx/>
                <a:uFillTx/>
                <a:latin typeface="Arial" pitchFamily="34" charset="0"/>
                <a:cs typeface="Arial" pitchFamily="34" charset="0"/>
              </a:endParaRPr>
            </a:p>
          </p:txBody>
        </p:sp>
        <p:sp>
          <p:nvSpPr>
            <p:cNvPr id="23" name="Rounded Rectangle 36"/>
            <p:cNvSpPr/>
            <p:nvPr/>
          </p:nvSpPr>
          <p:spPr bwMode="auto">
            <a:xfrm>
              <a:off x="2502761" y="4918871"/>
              <a:ext cx="2844000" cy="1080000"/>
            </a:xfrm>
            <a:prstGeom prst="rect">
              <a:avLst/>
            </a:prstGeom>
            <a:gradFill rotWithShape="1">
              <a:gsLst>
                <a:gs pos="0">
                  <a:srgbClr val="0E3444">
                    <a:shade val="51000"/>
                    <a:satMod val="130000"/>
                  </a:srgbClr>
                </a:gs>
                <a:gs pos="80000">
                  <a:srgbClr val="0E3444">
                    <a:shade val="93000"/>
                    <a:satMod val="130000"/>
                  </a:srgbClr>
                </a:gs>
                <a:gs pos="100000">
                  <a:srgbClr val="0E3444">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lIns="36000" rIns="57600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s-PE" sz="1600" b="1" i="0" u="none" strike="noStrike" kern="0" cap="none" spc="0" normalizeH="0" baseline="0" dirty="0" smtClean="0">
                  <a:ln>
                    <a:noFill/>
                  </a:ln>
                  <a:solidFill>
                    <a:srgbClr val="FFFFFF"/>
                  </a:solidFill>
                  <a:effectLst/>
                  <a:uLnTx/>
                  <a:uFillTx/>
                  <a:latin typeface="Telefonica Headline Light" pitchFamily="50" charset="0"/>
                  <a:cs typeface="Arial" pitchFamily="34" charset="0"/>
                </a:rPr>
                <a:t>Distintos conceptos sobre lo que es una Smart City</a:t>
              </a:r>
            </a:p>
          </p:txBody>
        </p:sp>
        <p:sp>
          <p:nvSpPr>
            <p:cNvPr id="24" name="TextBox 4"/>
            <p:cNvSpPr txBox="1">
              <a:spLocks noChangeArrowheads="1"/>
            </p:cNvSpPr>
            <p:nvPr/>
          </p:nvSpPr>
          <p:spPr bwMode="auto">
            <a:xfrm>
              <a:off x="5444451" y="4797152"/>
              <a:ext cx="3594099" cy="1323439"/>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PE" sz="1600" b="1" i="0" u="none" strike="noStrike" kern="0" cap="none" spc="0" normalizeH="0" baseline="0" smtClean="0">
                  <a:ln>
                    <a:noFill/>
                  </a:ln>
                  <a:solidFill>
                    <a:srgbClr val="123E51">
                      <a:lumMod val="90000"/>
                      <a:lumOff val="10000"/>
                    </a:srgbClr>
                  </a:solidFill>
                  <a:effectLst/>
                  <a:uLnTx/>
                  <a:uFillTx/>
                  <a:latin typeface="Telefonica Headline Light" pitchFamily="50" charset="0"/>
                </a:rPr>
                <a:t>Mensajes distinto por parte de cada integrador, confunde y retrasa a los Gobiernos Locales en la toma de decisiones para iniciar el despliegue de las soluciones Smart.</a:t>
              </a:r>
            </a:p>
          </p:txBody>
        </p:sp>
        <p:pic>
          <p:nvPicPr>
            <p:cNvPr id="36" name="Picture 8" descr="http://rolanddg.com.au/images/icons/icon_solution_signage.png"/>
            <p:cNvPicPr>
              <a:picLocks noChangeAspect="1" noChangeArrowheads="1"/>
            </p:cNvPicPr>
            <p:nvPr/>
          </p:nvPicPr>
          <p:blipFill>
            <a:blip r:embed="rId5" cstate="print">
              <a:clrChange>
                <a:clrFrom>
                  <a:srgbClr val="FFFFFF"/>
                </a:clrFrom>
                <a:clrTo>
                  <a:srgbClr val="FFFFFF">
                    <a:alpha val="0"/>
                  </a:srgbClr>
                </a:clrTo>
              </a:clrChange>
            </a:blip>
            <a:srcRect l="13370" t="9635" r="16551" b="27923"/>
            <a:stretch>
              <a:fillRect/>
            </a:stretch>
          </p:blipFill>
          <p:spPr bwMode="auto">
            <a:xfrm>
              <a:off x="4578168" y="5456033"/>
              <a:ext cx="506602" cy="414549"/>
            </a:xfrm>
            <a:prstGeom prst="rect">
              <a:avLst/>
            </a:prstGeom>
            <a:noFill/>
          </p:spPr>
        </p:pic>
      </p:grpSp>
      <p:sp>
        <p:nvSpPr>
          <p:cNvPr id="2" name="1 Marcador de número de diapositiva"/>
          <p:cNvSpPr>
            <a:spLocks noGrp="1"/>
          </p:cNvSpPr>
          <p:nvPr>
            <p:ph type="sldNum" sz="quarter" idx="10"/>
          </p:nvPr>
        </p:nvSpPr>
        <p:spPr/>
        <p:txBody>
          <a:bodyPr/>
          <a:lstStyle/>
          <a:p>
            <a:fld id="{5A93154B-D19B-4D4D-B84E-F0704A429448}" type="slidenum">
              <a:rPr lang="es-PE" altLang="es-PE" smtClean="0"/>
              <a:pPr/>
              <a:t>18</a:t>
            </a:fld>
            <a:endParaRPr lang="es-PE" altLang="es-PE"/>
          </a:p>
        </p:txBody>
      </p:sp>
    </p:spTree>
    <p:extLst>
      <p:ext uri="{BB962C8B-B14F-4D97-AF65-F5344CB8AC3E}">
        <p14:creationId xmlns:p14="http://schemas.microsoft.com/office/powerpoint/2010/main" val="1378252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8750"/>
    </mc:Choice>
    <mc:Fallback>
      <p:transition spd="slow" advTm="8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2500"/>
                                        <p:tgtEl>
                                          <p:spTgt spid="34"/>
                                        </p:tgtEl>
                                      </p:cBhvr>
                                    </p:animEffect>
                                  </p:childTnLst>
                                </p:cTn>
                              </p:par>
                            </p:childTnLst>
                          </p:cTn>
                        </p:par>
                        <p:par>
                          <p:cTn id="8" fill="hold">
                            <p:stCondLst>
                              <p:cond delay="2750"/>
                            </p:stCondLst>
                            <p:childTnLst>
                              <p:par>
                                <p:cTn id="9" presetID="2" presetClass="entr" presetSubtype="12" fill="hold" nodeType="afterEffect">
                                  <p:stCondLst>
                                    <p:cond delay="250"/>
                                  </p:stCondLst>
                                  <p:childTnLst>
                                    <p:set>
                                      <p:cBhvr>
                                        <p:cTn id="10" dur="1" fill="hold">
                                          <p:stCondLst>
                                            <p:cond delay="0"/>
                                          </p:stCondLst>
                                        </p:cTn>
                                        <p:tgtEl>
                                          <p:spTgt spid="385026"/>
                                        </p:tgtEl>
                                        <p:attrNameLst>
                                          <p:attrName>style.visibility</p:attrName>
                                        </p:attrNameLst>
                                      </p:cBhvr>
                                      <p:to>
                                        <p:strVal val="visible"/>
                                      </p:to>
                                    </p:set>
                                    <p:anim calcmode="lin" valueType="num">
                                      <p:cBhvr additive="base">
                                        <p:cTn id="11" dur="500" fill="hold"/>
                                        <p:tgtEl>
                                          <p:spTgt spid="385026"/>
                                        </p:tgtEl>
                                        <p:attrNameLst>
                                          <p:attrName>ppt_x</p:attrName>
                                        </p:attrNameLst>
                                      </p:cBhvr>
                                      <p:tavLst>
                                        <p:tav tm="0">
                                          <p:val>
                                            <p:strVal val="0-#ppt_w/2"/>
                                          </p:val>
                                        </p:tav>
                                        <p:tav tm="100000">
                                          <p:val>
                                            <p:strVal val="#ppt_x"/>
                                          </p:val>
                                        </p:tav>
                                      </p:tavLst>
                                    </p:anim>
                                    <p:anim calcmode="lin" valueType="num">
                                      <p:cBhvr additive="base">
                                        <p:cTn id="12" dur="500" fill="hold"/>
                                        <p:tgtEl>
                                          <p:spTgt spid="385026"/>
                                        </p:tgtEl>
                                        <p:attrNameLst>
                                          <p:attrName>ppt_y</p:attrName>
                                        </p:attrNameLst>
                                      </p:cBhvr>
                                      <p:tavLst>
                                        <p:tav tm="0">
                                          <p:val>
                                            <p:strVal val="1+#ppt_h/2"/>
                                          </p:val>
                                        </p:tav>
                                        <p:tav tm="100000">
                                          <p:val>
                                            <p:strVal val="#ppt_y"/>
                                          </p:val>
                                        </p:tav>
                                      </p:tavLst>
                                    </p:anim>
                                  </p:childTnLst>
                                </p:cTn>
                              </p:par>
                            </p:childTnLst>
                          </p:cTn>
                        </p:par>
                        <p:par>
                          <p:cTn id="13" fill="hold">
                            <p:stCondLst>
                              <p:cond delay="3500"/>
                            </p:stCondLst>
                            <p:childTnLst>
                              <p:par>
                                <p:cTn id="14" presetID="10" presetClass="entr" presetSubtype="0" fill="hold" nodeType="afterEffect">
                                  <p:stCondLst>
                                    <p:cond delay="25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750"/>
                                        <p:tgtEl>
                                          <p:spTgt spid="3"/>
                                        </p:tgtEl>
                                      </p:cBhvr>
                                    </p:animEffect>
                                  </p:childTnLst>
                                </p:cTn>
                              </p:par>
                            </p:childTnLst>
                          </p:cTn>
                        </p:par>
                        <p:par>
                          <p:cTn id="17" fill="hold">
                            <p:stCondLst>
                              <p:cond delay="5500"/>
                            </p:stCondLst>
                            <p:childTnLst>
                              <p:par>
                                <p:cTn id="18" presetID="10" presetClass="entr" presetSubtype="0" fill="hold" nodeType="afterEffect">
                                  <p:stCondLst>
                                    <p:cond delay="25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10 Triángulo isósceles"/>
          <p:cNvSpPr/>
          <p:nvPr/>
        </p:nvSpPr>
        <p:spPr bwMode="auto">
          <a:xfrm rot="16200000">
            <a:off x="167414" y="2731139"/>
            <a:ext cx="5348502" cy="1232424"/>
          </a:xfrm>
          <a:prstGeom prst="triangle">
            <a:avLst/>
          </a:prstGeom>
          <a:gradFill flip="none" rotWithShape="1">
            <a:gsLst>
              <a:gs pos="28000">
                <a:schemeClr val="accent5">
                  <a:lumMod val="40000"/>
                  <a:lumOff val="60000"/>
                </a:schemeClr>
              </a:gs>
              <a:gs pos="59000">
                <a:schemeClr val="accent5">
                  <a:lumMod val="20000"/>
                  <a:lumOff val="80000"/>
                </a:schemeClr>
              </a:gs>
              <a:gs pos="79000">
                <a:schemeClr val="bg1">
                  <a:alpha val="0"/>
                </a:schemeClr>
              </a:gs>
            </a:gsLst>
            <a:lin ang="5400000" scaled="1"/>
            <a:tileRect/>
          </a:gradFill>
          <a:ln w="9525" cap="flat" cmpd="sng" algn="ctr">
            <a:no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noAutofit/>
          </a:bodyPr>
          <a:lstStyle/>
          <a:p>
            <a:pPr algn="ctr">
              <a:lnSpc>
                <a:spcPct val="105000"/>
              </a:lnSpc>
              <a:spcBef>
                <a:spcPct val="30000"/>
              </a:spcBef>
            </a:pPr>
            <a:endParaRPr lang="es-PE" sz="1300">
              <a:latin typeface="Arial" pitchFamily="34" charset="0"/>
              <a:ea typeface="ＭＳ Ｐゴシック" pitchFamily="34" charset="-128"/>
              <a:cs typeface="Arial" pitchFamily="34" charset="0"/>
            </a:endParaRPr>
          </a:p>
        </p:txBody>
      </p:sp>
      <p:sp>
        <p:nvSpPr>
          <p:cNvPr id="56" name="Rectangle 2"/>
          <p:cNvSpPr/>
          <p:nvPr/>
        </p:nvSpPr>
        <p:spPr>
          <a:xfrm>
            <a:off x="480648" y="1313424"/>
            <a:ext cx="3001106" cy="4689230"/>
          </a:xfrm>
          <a:prstGeom prst="rect">
            <a:avLst/>
          </a:prstGeom>
          <a:solidFill>
            <a:srgbClr val="FFFFFF"/>
          </a:solidFill>
          <a:ln w="25400" cap="flat" cmpd="sng" algn="ctr">
            <a:solidFill>
              <a:srgbClr val="002060"/>
            </a:solidFill>
            <a:prstDash val="solid"/>
          </a:ln>
          <a:effectLst/>
        </p:spPr>
        <p:txBody>
          <a:bodyPr lIns="72000" rIns="36000" rtlCol="0"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s-PE" sz="18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es-PE" sz="1100" b="1" i="0" u="none" strike="noStrike" kern="0" cap="none" spc="0" normalizeH="0" baseline="0" dirty="0" smtClean="0">
                <a:ln>
                  <a:noFill/>
                </a:ln>
                <a:solidFill>
                  <a:prstClr val="black"/>
                </a:solidFill>
                <a:effectLst/>
                <a:uLnTx/>
                <a:uFillTx/>
                <a:latin typeface="Arial" pitchFamily="34" charset="0"/>
                <a:cs typeface="Arial" pitchFamily="34" charset="0"/>
              </a:rPr>
              <a:t>Población urbana: </a:t>
            </a:r>
            <a:r>
              <a:rPr kumimoji="0" lang="es-PE" sz="1100" b="0" i="0" u="none" strike="noStrike" kern="0" cap="none" spc="0" normalizeH="0" baseline="0" dirty="0" smtClean="0">
                <a:ln>
                  <a:noFill/>
                </a:ln>
                <a:solidFill>
                  <a:prstClr val="black"/>
                </a:solidFill>
                <a:effectLst/>
                <a:uLnTx/>
                <a:uFillTx/>
                <a:latin typeface="Arial" pitchFamily="34" charset="0"/>
                <a:cs typeface="Arial" pitchFamily="34" charset="0"/>
              </a:rPr>
              <a:t>22.688.000 hab.</a:t>
            </a:r>
          </a:p>
          <a:p>
            <a:pPr marL="0" marR="0" lvl="0" indent="0" defTabSz="914400" eaLnBrk="1" fontAlgn="auto" latinLnBrk="0" hangingPunct="1">
              <a:lnSpc>
                <a:spcPct val="150000"/>
              </a:lnSpc>
              <a:spcBef>
                <a:spcPts val="0"/>
              </a:spcBef>
              <a:spcAft>
                <a:spcPts val="0"/>
              </a:spcAft>
              <a:buClrTx/>
              <a:buSzTx/>
              <a:buFontTx/>
              <a:buNone/>
              <a:tabLst/>
              <a:defRPr/>
            </a:pPr>
            <a:r>
              <a:rPr kumimoji="0" lang="es-PE" sz="1100" b="1" i="0" u="none" strike="noStrike" kern="0" cap="none" spc="0" normalizeH="0" baseline="0" dirty="0" smtClean="0">
                <a:ln>
                  <a:noFill/>
                </a:ln>
                <a:solidFill>
                  <a:prstClr val="black"/>
                </a:solidFill>
                <a:effectLst/>
                <a:uLnTx/>
                <a:uFillTx/>
                <a:latin typeface="Arial" pitchFamily="34" charset="0"/>
                <a:cs typeface="Arial" pitchFamily="34" charset="0"/>
              </a:rPr>
              <a:t>Gasto público promedio (% PIB): </a:t>
            </a:r>
            <a:r>
              <a:rPr kumimoji="0" lang="es-PE" sz="1100" b="0" i="0" u="none" strike="noStrike" kern="0" cap="none" spc="0" normalizeH="0" baseline="0" dirty="0" smtClean="0">
                <a:ln>
                  <a:noFill/>
                </a:ln>
                <a:solidFill>
                  <a:prstClr val="black"/>
                </a:solidFill>
                <a:effectLst/>
                <a:uLnTx/>
                <a:uFillTx/>
                <a:latin typeface="Arial" pitchFamily="34" charset="0"/>
                <a:cs typeface="Arial" pitchFamily="34" charset="0"/>
              </a:rPr>
              <a:t>17,40%</a:t>
            </a: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s-PE" sz="1400" b="0" i="0" u="none" strike="noStrike" kern="0" cap="none" spc="0" normalizeH="0" baseline="0" dirty="0" smtClean="0">
              <a:ln>
                <a:noFill/>
              </a:ln>
              <a:solidFill>
                <a:prstClr val="black"/>
              </a:solidFill>
              <a:effectLst/>
              <a:uLnTx/>
              <a:uFillTx/>
              <a:latin typeface="Arial" pitchFamily="34" charset="0"/>
              <a:cs typeface="Arial"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dirty="0" smtClean="0">
              <a:ln>
                <a:noFill/>
              </a:ln>
              <a:solidFill>
                <a:prstClr val="black"/>
              </a:solidFill>
              <a:effectLst/>
              <a:uLnTx/>
              <a:uFillTx/>
              <a:latin typeface="Arial" pitchFamily="34" charset="0"/>
              <a:cs typeface="Arial" pitchFamily="34" charset="0"/>
            </a:endParaRPr>
          </a:p>
        </p:txBody>
      </p:sp>
      <p:sp>
        <p:nvSpPr>
          <p:cNvPr id="60" name="Rectangle 4"/>
          <p:cNvSpPr/>
          <p:nvPr/>
        </p:nvSpPr>
        <p:spPr>
          <a:xfrm>
            <a:off x="3587262" y="1325148"/>
            <a:ext cx="5216768" cy="2332891"/>
          </a:xfrm>
          <a:prstGeom prst="rect">
            <a:avLst/>
          </a:prstGeom>
          <a:solidFill>
            <a:srgbClr val="FFFFFF"/>
          </a:solidFill>
          <a:ln w="25400" cap="flat" cmpd="sng" algn="ctr">
            <a:solidFill>
              <a:srgbClr val="002060"/>
            </a:solidFill>
            <a:prstDash val="solid"/>
          </a:ln>
          <a:effectLst/>
        </p:spPr>
        <p:txBody>
          <a:bodyPr rot="0" spcFirstLastPara="0" vertOverflow="overflow" horzOverflow="overflow" vert="horz" wrap="square" lIns="36000" tIns="45720" rIns="3600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800" b="0" i="0" u="none" strike="noStrike" kern="0" cap="none" spc="0" normalizeH="0" baseline="0" smtClean="0">
                <a:ln>
                  <a:noFill/>
                </a:ln>
                <a:solidFill>
                  <a:prstClr val="black"/>
                </a:solidFill>
                <a:effectLst/>
                <a:uLnTx/>
                <a:uFillTx/>
                <a:latin typeface="Arial" pitchFamily="34" charset="0"/>
                <a:cs typeface="Arial" pitchFamily="34" charset="0"/>
              </a:rPr>
              <a:t> Datos Generales*</a:t>
            </a:r>
          </a:p>
        </p:txBody>
      </p:sp>
      <p:sp>
        <p:nvSpPr>
          <p:cNvPr id="61" name="Rectangle 5"/>
          <p:cNvSpPr/>
          <p:nvPr/>
        </p:nvSpPr>
        <p:spPr>
          <a:xfrm>
            <a:off x="3587262" y="3763546"/>
            <a:ext cx="5216768" cy="2239107"/>
          </a:xfrm>
          <a:prstGeom prst="rect">
            <a:avLst/>
          </a:prstGeom>
          <a:solidFill>
            <a:srgbClr val="FFFFFF"/>
          </a:solidFill>
          <a:ln w="25400" cap="flat" cmpd="sng" algn="ctr">
            <a:solidFill>
              <a:srgbClr val="002060"/>
            </a:solidFill>
            <a:prstDash val="solid"/>
          </a:ln>
          <a:effectLst/>
        </p:spPr>
        <p:txBody>
          <a:bodyPr rot="0" spcFirstLastPara="0" vertOverflow="overflow" horzOverflow="overflow" vert="horz" wrap="square" lIns="36000" tIns="45720" rIns="3600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800" b="0" i="0" u="none" strike="noStrike" kern="0" cap="none" spc="0" normalizeH="0" baseline="0" smtClean="0">
                <a:ln>
                  <a:noFill/>
                </a:ln>
                <a:solidFill>
                  <a:prstClr val="black"/>
                </a:solidFill>
                <a:effectLst/>
                <a:uLnTx/>
                <a:uFillTx/>
                <a:latin typeface="Arial" pitchFamily="34" charset="0"/>
                <a:cs typeface="Arial" pitchFamily="34" charset="0"/>
              </a:rPr>
              <a:t>Mayores Ciudades en Perú:</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s-PE" sz="1800" b="0" i="0" u="none" strike="noStrike" kern="0" cap="none" spc="0" normalizeH="0" baseline="0" smtClean="0">
              <a:ln>
                <a:noFill/>
              </a:ln>
              <a:solidFill>
                <a:prstClr val="black"/>
              </a:solidFill>
              <a:effectLst/>
              <a:uLnTx/>
              <a:uFillTx/>
              <a:latin typeface="Arial" pitchFamily="34" charset="0"/>
              <a:cs typeface="Arial" pitchFamily="34" charset="0"/>
            </a:endParaRPr>
          </a:p>
        </p:txBody>
      </p:sp>
      <p:graphicFrame>
        <p:nvGraphicFramePr>
          <p:cNvPr id="62" name="Table 6"/>
          <p:cNvGraphicFramePr>
            <a:graphicFrameLocks noGrp="1"/>
          </p:cNvGraphicFramePr>
          <p:nvPr>
            <p:extLst>
              <p:ext uri="{D42A27DB-BD31-4B8C-83A1-F6EECF244321}">
                <p14:modId xmlns:p14="http://schemas.microsoft.com/office/powerpoint/2010/main" val="3449559410"/>
              </p:ext>
            </p:extLst>
          </p:nvPr>
        </p:nvGraphicFramePr>
        <p:xfrm>
          <a:off x="4038600" y="4168690"/>
          <a:ext cx="4314091" cy="1529163"/>
        </p:xfrm>
        <a:graphic>
          <a:graphicData uri="http://schemas.openxmlformats.org/drawingml/2006/table">
            <a:tbl>
              <a:tblPr bandRow="1"/>
              <a:tblGrid>
                <a:gridCol w="135835"/>
                <a:gridCol w="869640"/>
                <a:gridCol w="1515751"/>
                <a:gridCol w="1455089"/>
                <a:gridCol w="337776"/>
              </a:tblGrid>
              <a:tr h="336467">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u="none" strike="noStrike" dirty="0">
                          <a:effectLst/>
                        </a:rPr>
                        <a:t>1</a:t>
                      </a:r>
                      <a:endParaRPr lang="es-ES" sz="1100" b="0" i="0" u="none" strike="noStrike" dirty="0">
                        <a:solidFill>
                          <a:srgbClr val="000000"/>
                        </a:solidFill>
                        <a:effectLst/>
                        <a:latin typeface="Calibri"/>
                      </a:endParaRPr>
                    </a:p>
                  </a:txBody>
                  <a:tcPr marL="36000" marR="0" marT="0" marB="0" anchor="ctr">
                    <a:lnL>
                      <a:noFill/>
                    </a:lnL>
                    <a:lnR>
                      <a:noFill/>
                    </a:lnR>
                    <a:lnT w="25400" cmpd="sng">
                      <a:solidFill>
                        <a:srgbClr val="123E51"/>
                      </a:solid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b="0" i="0" u="none" strike="noStrike" dirty="0" smtClean="0">
                          <a:solidFill>
                            <a:schemeClr val="dk1"/>
                          </a:solidFill>
                          <a:effectLst/>
                          <a:latin typeface="+mn-lt"/>
                        </a:rPr>
                        <a:t>Lima-Callao</a:t>
                      </a:r>
                      <a:endParaRPr lang="es-ES" sz="1100" b="0" i="0" u="none" strike="noStrike" dirty="0">
                        <a:solidFill>
                          <a:srgbClr val="0000FF"/>
                        </a:solidFill>
                        <a:effectLst/>
                        <a:latin typeface="Calibri"/>
                      </a:endParaRPr>
                    </a:p>
                  </a:txBody>
                  <a:tcPr marL="36000" marR="0" marT="0" marB="0" anchor="ctr">
                    <a:lnL>
                      <a:noFill/>
                    </a:lnL>
                    <a:lnR>
                      <a:noFill/>
                    </a:lnR>
                    <a:lnT w="25400" cmpd="sng">
                      <a:solidFill>
                        <a:srgbClr val="123E51"/>
                      </a:solid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r" fontAlgn="ctr"/>
                      <a:r>
                        <a:rPr lang="es-ES" sz="1100" u="none" strike="noStrike" dirty="0" smtClean="0">
                          <a:effectLst/>
                        </a:rPr>
                        <a:t>8.472.935 hab.</a:t>
                      </a:r>
                      <a:endParaRPr lang="es-ES" sz="1100" b="0" i="0" u="none" strike="noStrike" dirty="0">
                        <a:solidFill>
                          <a:srgbClr val="000000"/>
                        </a:solidFill>
                        <a:effectLst/>
                        <a:latin typeface="Calibri"/>
                      </a:endParaRPr>
                    </a:p>
                  </a:txBody>
                  <a:tcPr marL="0" marR="0" marT="0" marB="0" anchor="ctr">
                    <a:lnL>
                      <a:noFill/>
                    </a:lnL>
                    <a:lnR>
                      <a:noFill/>
                    </a:lnR>
                    <a:lnT w="25400" cmpd="sng">
                      <a:solidFill>
                        <a:srgbClr val="123E51"/>
                      </a:solid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b="0" i="0" u="none" strike="noStrike" dirty="0" smtClean="0">
                          <a:solidFill>
                            <a:schemeClr val="dk1"/>
                          </a:solidFill>
                          <a:effectLst/>
                          <a:latin typeface="+mn-lt"/>
                        </a:rPr>
                        <a:t>Lima</a:t>
                      </a:r>
                      <a:endParaRPr lang="es-ES" sz="1100" b="0" i="0" u="none" strike="noStrike" dirty="0">
                        <a:solidFill>
                          <a:srgbClr val="000000"/>
                        </a:solidFill>
                        <a:effectLst/>
                        <a:latin typeface="Calibri"/>
                      </a:endParaRPr>
                    </a:p>
                  </a:txBody>
                  <a:tcPr marL="0" marR="0" marT="0" marB="0" anchor="ctr">
                    <a:lnL>
                      <a:noFill/>
                    </a:lnL>
                    <a:lnR>
                      <a:noFill/>
                    </a:lnR>
                    <a:lnT w="25400" cmpd="sng">
                      <a:solidFill>
                        <a:srgbClr val="123E51"/>
                      </a:solid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endParaRPr lang="es-ES" sz="1100" b="0" i="0" u="none" strike="noStrike" dirty="0">
                        <a:solidFill>
                          <a:srgbClr val="000000"/>
                        </a:solidFill>
                        <a:effectLst/>
                        <a:latin typeface="Calibri"/>
                      </a:endParaRPr>
                    </a:p>
                  </a:txBody>
                  <a:tcPr marL="0" marR="0" marT="0" marB="0" anchor="ctr">
                    <a:lnL>
                      <a:noFill/>
                    </a:lnL>
                    <a:lnR>
                      <a:noFill/>
                    </a:lnR>
                    <a:lnT w="25400" cmpd="sng">
                      <a:solidFill>
                        <a:srgbClr val="123E51"/>
                      </a:solidFill>
                    </a:lnT>
                    <a:lnB>
                      <a:noFill/>
                    </a:lnB>
                    <a:lnTlToBr w="12700" cmpd="sng">
                      <a:noFill/>
                      <a:prstDash val="solid"/>
                    </a:lnTlToBr>
                    <a:lnBlToTr w="12700" cmpd="sng">
                      <a:noFill/>
                      <a:prstDash val="solid"/>
                    </a:lnBlToTr>
                    <a:solidFill>
                      <a:srgbClr val="123E51">
                        <a:tint val="20000"/>
                      </a:srgbClr>
                    </a:solidFill>
                  </a:tcPr>
                </a:tc>
              </a:tr>
              <a:tr h="274434">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u="none" strike="noStrike" dirty="0">
                          <a:effectLst/>
                        </a:rPr>
                        <a:t>2</a:t>
                      </a:r>
                      <a:endParaRPr lang="es-ES" sz="1100" b="0" i="0" u="none" strike="noStrike" dirty="0">
                        <a:solidFill>
                          <a:srgbClr val="000000"/>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b="0" i="0" u="none" strike="noStrike" dirty="0" smtClean="0">
                          <a:solidFill>
                            <a:schemeClr val="dk1"/>
                          </a:solidFill>
                          <a:effectLst/>
                          <a:latin typeface="+mn-lt"/>
                        </a:rPr>
                        <a:t>Arequipa</a:t>
                      </a:r>
                      <a:endParaRPr lang="es-ES" sz="1100" b="0" i="0" u="none" strike="noStrike" dirty="0">
                        <a:solidFill>
                          <a:srgbClr val="0000FF"/>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r" fontAlgn="ctr"/>
                      <a:r>
                        <a:rPr lang="es-ES" sz="1100" u="none" strike="noStrike" dirty="0" smtClean="0">
                          <a:effectLst/>
                        </a:rPr>
                        <a:t>815.166 hab.</a:t>
                      </a:r>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u="none" strike="noStrike" dirty="0" smtClean="0">
                          <a:effectLst/>
                        </a:rPr>
                        <a:t>Arequipa</a:t>
                      </a:r>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r>
              <a:tr h="298892">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u="none" strike="noStrike">
                          <a:effectLst/>
                        </a:rPr>
                        <a:t>3</a:t>
                      </a:r>
                      <a:endParaRPr lang="es-ES" sz="1100" b="0" i="0" u="none" strike="noStrike">
                        <a:solidFill>
                          <a:srgbClr val="000000"/>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b="0" i="0" u="none" strike="noStrike" dirty="0" smtClean="0">
                          <a:solidFill>
                            <a:schemeClr val="dk1"/>
                          </a:solidFill>
                          <a:effectLst/>
                          <a:latin typeface="+mn-lt"/>
                        </a:rPr>
                        <a:t>Trujillo</a:t>
                      </a:r>
                      <a:endParaRPr lang="es-ES" sz="1100" b="0" i="0" u="none" strike="noStrike" dirty="0">
                        <a:solidFill>
                          <a:srgbClr val="0000FF"/>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r" fontAlgn="ctr"/>
                      <a:r>
                        <a:rPr lang="es-ES" sz="1100" u="none" strike="noStrike" dirty="0" smtClean="0">
                          <a:effectLst/>
                        </a:rPr>
                        <a:t>790.459 hab.</a:t>
                      </a:r>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u="none" strike="noStrike" dirty="0" smtClean="0">
                          <a:effectLst/>
                        </a:rPr>
                        <a:t>Trujillo</a:t>
                      </a:r>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123E51">
                        <a:tint val="20000"/>
                      </a:srgbClr>
                    </a:solidFill>
                  </a:tcPr>
                </a:tc>
              </a:tr>
              <a:tr h="325968">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u="none" strike="noStrike">
                          <a:effectLst/>
                        </a:rPr>
                        <a:t>4</a:t>
                      </a:r>
                      <a:endParaRPr lang="es-ES" sz="1100" b="0" i="0" u="none" strike="noStrike">
                        <a:solidFill>
                          <a:srgbClr val="000000"/>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b="0" i="0" u="none" strike="noStrike" dirty="0" smtClean="0">
                          <a:solidFill>
                            <a:schemeClr val="dk1"/>
                          </a:solidFill>
                          <a:effectLst/>
                          <a:latin typeface="+mn-lt"/>
                        </a:rPr>
                        <a:t>Chiclayo</a:t>
                      </a:r>
                      <a:endParaRPr lang="es-ES" sz="1100" b="0" i="0" u="none" strike="noStrike" dirty="0">
                        <a:solidFill>
                          <a:srgbClr val="0000FF"/>
                        </a:solidFill>
                        <a:effectLst/>
                        <a:latin typeface="Calibri"/>
                      </a:endParaRPr>
                    </a:p>
                  </a:txBody>
                  <a:tcPr marL="3600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r" fontAlgn="ctr"/>
                      <a:r>
                        <a:rPr lang="es-ES" sz="1100" u="none" strike="noStrike" baseline="0" dirty="0" smtClean="0">
                          <a:effectLst/>
                        </a:rPr>
                        <a:t>574.408 hab.</a:t>
                      </a:r>
                      <a:endParaRPr lang="es-ES" sz="1100" b="0" i="0" u="none" strike="noStrike" dirty="0">
                        <a:solidFill>
                          <a:srgbClr val="000000"/>
                        </a:solidFill>
                        <a:effectLst/>
                        <a:latin typeface="Calibri"/>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u="none" strike="noStrike" kern="1200" dirty="0" smtClean="0">
                          <a:solidFill>
                            <a:schemeClr val="dk1"/>
                          </a:solidFill>
                          <a:effectLst/>
                          <a:latin typeface="+mn-lt"/>
                          <a:ea typeface="+mn-ea"/>
                          <a:cs typeface="+mn-cs"/>
                        </a:rPr>
                        <a:t>Lambayeque</a:t>
                      </a:r>
                      <a:endParaRPr lang="es-ES" sz="1100" u="none" strike="noStrike" kern="1200" dirty="0">
                        <a:solidFill>
                          <a:schemeClr val="dk1"/>
                        </a:solidFill>
                        <a:effectLst/>
                        <a:latin typeface="+mn-lt"/>
                        <a:ea typeface="+mn-ea"/>
                        <a:cs typeface="+mn-cs"/>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endParaRPr lang="es-ES" sz="1100" u="none" strike="noStrike" kern="1200" dirty="0">
                        <a:solidFill>
                          <a:schemeClr val="dk1"/>
                        </a:solidFill>
                        <a:effectLst/>
                        <a:latin typeface="+mn-lt"/>
                        <a:ea typeface="+mn-ea"/>
                        <a:cs typeface="+mn-cs"/>
                      </a:endParaRPr>
                    </a:p>
                  </a:txBody>
                  <a:tcPr marL="0" marR="0" marT="0" marB="0" anchor="ctr">
                    <a:lnL>
                      <a:noFill/>
                    </a:lnL>
                    <a:lnR>
                      <a:noFill/>
                    </a:lnR>
                    <a:lnT>
                      <a:noFill/>
                    </a:lnT>
                    <a:lnB>
                      <a:noFill/>
                    </a:lnB>
                    <a:lnTlToBr w="12700" cmpd="sng">
                      <a:noFill/>
                      <a:prstDash val="solid"/>
                    </a:lnTlToBr>
                    <a:lnBlToTr w="12700" cmpd="sng">
                      <a:noFill/>
                      <a:prstDash val="solid"/>
                    </a:lnBlToTr>
                    <a:solidFill>
                      <a:srgbClr val="FFFFFF"/>
                    </a:solidFill>
                  </a:tcPr>
                </a:tc>
              </a:tr>
              <a:tr h="293402">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u="none" strike="noStrike" dirty="0" smtClean="0">
                          <a:effectLst/>
                        </a:rPr>
                        <a:t>5</a:t>
                      </a:r>
                      <a:endParaRPr lang="es-ES" sz="1100" b="0" i="0" u="none" strike="noStrike" dirty="0">
                        <a:solidFill>
                          <a:srgbClr val="000000"/>
                        </a:solidFill>
                        <a:effectLst/>
                        <a:latin typeface="Calibri"/>
                      </a:endParaRPr>
                    </a:p>
                  </a:txBody>
                  <a:tcPr marL="36000" marR="0" marT="0" marB="0" anchor="ctr">
                    <a:lnL>
                      <a:noFill/>
                    </a:lnL>
                    <a:lnR>
                      <a:noFill/>
                    </a:lnR>
                    <a:lnT>
                      <a:noFill/>
                    </a:lnT>
                    <a:lnB w="25400" cmpd="sng">
                      <a:solidFill>
                        <a:srgbClr val="123E51"/>
                      </a:solid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l" fontAlgn="ctr"/>
                      <a:r>
                        <a:rPr lang="es-ES" sz="1100" b="0" i="0" u="none" strike="noStrike" dirty="0" smtClean="0">
                          <a:solidFill>
                            <a:schemeClr val="dk1"/>
                          </a:solidFill>
                          <a:effectLst/>
                          <a:latin typeface="+mn-lt"/>
                        </a:rPr>
                        <a:t>Piura</a:t>
                      </a:r>
                      <a:endParaRPr lang="es-ES" sz="1100" b="0" i="0" u="none" strike="noStrike" dirty="0">
                        <a:solidFill>
                          <a:srgbClr val="0000FF"/>
                        </a:solidFill>
                        <a:effectLst/>
                        <a:latin typeface="Calibri"/>
                      </a:endParaRPr>
                    </a:p>
                  </a:txBody>
                  <a:tcPr marL="36000" marR="0" marT="0" marB="0" anchor="ctr">
                    <a:lnL>
                      <a:noFill/>
                    </a:lnL>
                    <a:lnR>
                      <a:noFill/>
                    </a:lnR>
                    <a:lnT>
                      <a:noFill/>
                    </a:lnT>
                    <a:lnB w="25400" cmpd="sng">
                      <a:solidFill>
                        <a:srgbClr val="123E51"/>
                      </a:solid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r" fontAlgn="ctr"/>
                      <a:r>
                        <a:rPr lang="es-ES" sz="1100" u="none" strike="noStrike" dirty="0" smtClean="0">
                          <a:effectLst/>
                        </a:rPr>
                        <a:t>441.769 hab.</a:t>
                      </a:r>
                      <a:endParaRPr lang="es-ES" sz="1100" b="0" i="0" u="none" strike="noStrike" dirty="0">
                        <a:solidFill>
                          <a:srgbClr val="000000"/>
                        </a:solidFill>
                        <a:effectLst/>
                        <a:latin typeface="Calibri"/>
                      </a:endParaRPr>
                    </a:p>
                  </a:txBody>
                  <a:tcPr marL="0" marR="0" marT="0" marB="0" anchor="ctr">
                    <a:lnL>
                      <a:noFill/>
                    </a:lnL>
                    <a:lnR>
                      <a:noFill/>
                    </a:lnR>
                    <a:lnT>
                      <a:noFill/>
                    </a:lnT>
                    <a:lnB w="25400" cmpd="sng">
                      <a:solidFill>
                        <a:srgbClr val="123E51"/>
                      </a:solid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b="0" i="0" u="none" strike="noStrike" dirty="0" smtClean="0">
                          <a:solidFill>
                            <a:schemeClr val="dk1"/>
                          </a:solidFill>
                          <a:effectLst/>
                          <a:latin typeface="+mn-lt"/>
                        </a:rPr>
                        <a:t>Piura</a:t>
                      </a:r>
                      <a:endParaRPr lang="es-ES" sz="1100" b="0" i="0" u="none" strike="noStrike" dirty="0">
                        <a:solidFill>
                          <a:srgbClr val="000000"/>
                        </a:solidFill>
                        <a:effectLst/>
                        <a:latin typeface="Calibri"/>
                      </a:endParaRPr>
                    </a:p>
                  </a:txBody>
                  <a:tcPr marL="0" marR="0" marT="0" marB="0" anchor="ctr">
                    <a:lnL>
                      <a:noFill/>
                    </a:lnL>
                    <a:lnR>
                      <a:noFill/>
                    </a:lnR>
                    <a:lnT>
                      <a:noFill/>
                    </a:lnT>
                    <a:lnB w="25400" cmpd="sng">
                      <a:solidFill>
                        <a:srgbClr val="123E51"/>
                      </a:solidFill>
                    </a:lnB>
                    <a:lnTlToBr w="12700" cmpd="sng">
                      <a:noFill/>
                      <a:prstDash val="solid"/>
                    </a:lnTlToBr>
                    <a:lnBlToTr w="12700" cmpd="sng">
                      <a:noFill/>
                      <a:prstDash val="solid"/>
                    </a:lnBlToTr>
                    <a:solidFill>
                      <a:srgbClr val="123E51">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endParaRPr lang="es-ES" sz="1100" b="0" i="0" u="none" strike="noStrike" dirty="0">
                        <a:solidFill>
                          <a:srgbClr val="000000"/>
                        </a:solidFill>
                        <a:effectLst/>
                        <a:latin typeface="Calibri"/>
                      </a:endParaRPr>
                    </a:p>
                  </a:txBody>
                  <a:tcPr marL="0" marR="0" marT="0" marB="0" anchor="ctr">
                    <a:lnL>
                      <a:noFill/>
                    </a:lnL>
                    <a:lnR>
                      <a:noFill/>
                    </a:lnR>
                    <a:lnT>
                      <a:noFill/>
                    </a:lnT>
                    <a:lnB w="25400" cmpd="sng">
                      <a:solidFill>
                        <a:srgbClr val="123E51"/>
                      </a:solidFill>
                    </a:lnB>
                    <a:lnTlToBr w="12700" cmpd="sng">
                      <a:noFill/>
                      <a:prstDash val="solid"/>
                    </a:lnTlToBr>
                    <a:lnBlToTr w="12700" cmpd="sng">
                      <a:noFill/>
                      <a:prstDash val="solid"/>
                    </a:lnBlToTr>
                    <a:solidFill>
                      <a:srgbClr val="123E51">
                        <a:tint val="20000"/>
                      </a:srgbClr>
                    </a:solidFill>
                  </a:tcPr>
                </a:tc>
              </a:tr>
            </a:tbl>
          </a:graphicData>
        </a:graphic>
      </p:graphicFrame>
      <p:graphicFrame>
        <p:nvGraphicFramePr>
          <p:cNvPr id="63" name="Table 14"/>
          <p:cNvGraphicFramePr>
            <a:graphicFrameLocks noGrp="1"/>
          </p:cNvGraphicFramePr>
          <p:nvPr>
            <p:extLst>
              <p:ext uri="{D42A27DB-BD31-4B8C-83A1-F6EECF244321}">
                <p14:modId xmlns:p14="http://schemas.microsoft.com/office/powerpoint/2010/main" val="119605453"/>
              </p:ext>
            </p:extLst>
          </p:nvPr>
        </p:nvGraphicFramePr>
        <p:xfrm>
          <a:off x="3786553" y="1734724"/>
          <a:ext cx="4777155" cy="838200"/>
        </p:xfrm>
        <a:graphic>
          <a:graphicData uri="http://schemas.openxmlformats.org/drawingml/2006/table">
            <a:tbl>
              <a:tblPr firstRow="1"/>
              <a:tblGrid>
                <a:gridCol w="955431"/>
                <a:gridCol w="955431"/>
                <a:gridCol w="955431"/>
                <a:gridCol w="955431"/>
                <a:gridCol w="955431"/>
              </a:tblGrid>
              <a:tr h="141481">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endParaRPr lang="es-ES" sz="1100" b="1"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ES" sz="1100" b="1" u="none" strike="noStrike" dirty="0">
                          <a:solidFill>
                            <a:schemeClr val="tx1"/>
                          </a:solidFill>
                          <a:effectLst/>
                        </a:rPr>
                        <a:t>2010-2015</a:t>
                      </a:r>
                      <a:endParaRPr lang="es-ES" sz="1100" b="1" i="0" u="none" strike="noStrike" dirty="0">
                        <a:solidFill>
                          <a:schemeClr val="tx1"/>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ES" sz="1100" b="1" u="none" strike="noStrike">
                          <a:solidFill>
                            <a:schemeClr val="tx1"/>
                          </a:solidFill>
                          <a:effectLst/>
                        </a:rPr>
                        <a:t>2015-2020</a:t>
                      </a:r>
                      <a:endParaRPr lang="es-ES" sz="1100" b="1" i="0" u="none" strike="noStrike">
                        <a:solidFill>
                          <a:schemeClr val="tx1"/>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ES" sz="1100" b="1" u="none" strike="noStrike">
                          <a:solidFill>
                            <a:schemeClr val="tx1"/>
                          </a:solidFill>
                          <a:effectLst/>
                        </a:rPr>
                        <a:t>2020-2025</a:t>
                      </a:r>
                      <a:endParaRPr lang="es-ES" sz="1100" b="1" i="0" u="none" strike="noStrike">
                        <a:solidFill>
                          <a:schemeClr val="tx1"/>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ES" sz="1100" b="1" u="none" strike="noStrike" dirty="0">
                          <a:solidFill>
                            <a:schemeClr val="tx1"/>
                          </a:solidFill>
                          <a:effectLst/>
                        </a:rPr>
                        <a:t>2025-2030</a:t>
                      </a:r>
                      <a:endParaRPr lang="es-ES" sz="1100" b="1" i="0" u="none" strike="noStrike" dirty="0">
                        <a:solidFill>
                          <a:schemeClr val="tx1"/>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BBE0E3"/>
                    </a:solidFill>
                  </a:tcPr>
                </a:tc>
              </a:tr>
              <a:tr h="307695">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b="0" i="0" u="none" strike="noStrike" dirty="0" smtClean="0">
                          <a:solidFill>
                            <a:srgbClr val="000000"/>
                          </a:solidFill>
                          <a:effectLst/>
                          <a:latin typeface="Calibri"/>
                        </a:rPr>
                        <a:t>Crecimiento</a:t>
                      </a:r>
                      <a:r>
                        <a:rPr lang="es-ES" sz="1100" b="0" i="0" u="none" strike="noStrike" baseline="0" dirty="0" smtClean="0">
                          <a:solidFill>
                            <a:srgbClr val="000000"/>
                          </a:solidFill>
                          <a:effectLst/>
                          <a:latin typeface="Calibri"/>
                        </a:rPr>
                        <a:t> Urbano</a:t>
                      </a:r>
                      <a:endParaRPr lang="es-ES" sz="11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u="none" strike="noStrike" dirty="0">
                          <a:effectLst/>
                        </a:rPr>
                        <a:t> </a:t>
                      </a:r>
                      <a:r>
                        <a:rPr lang="es-ES" sz="1200" u="none" strike="noStrike" dirty="0" smtClean="0">
                          <a:effectLst/>
                        </a:rPr>
                        <a:t>1,57  %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u="none" strike="noStrike" dirty="0">
                          <a:effectLst/>
                        </a:rPr>
                        <a:t> </a:t>
                      </a:r>
                      <a:r>
                        <a:rPr lang="es-ES" sz="1200" u="none" strike="noStrike" dirty="0" smtClean="0">
                          <a:effectLst/>
                        </a:rPr>
                        <a:t>1,45 %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u="none" strike="noStrike" dirty="0">
                          <a:effectLst/>
                        </a:rPr>
                        <a:t> </a:t>
                      </a:r>
                      <a:r>
                        <a:rPr lang="es-ES" sz="1200" u="none" strike="noStrike" dirty="0" smtClean="0">
                          <a:effectLst/>
                        </a:rPr>
                        <a:t>1,34 %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u="none" strike="noStrike" dirty="0">
                          <a:effectLst/>
                        </a:rPr>
                        <a:t> </a:t>
                      </a:r>
                      <a:r>
                        <a:rPr lang="es-ES" sz="1200" u="none" strike="noStrike" dirty="0" smtClean="0">
                          <a:effectLst/>
                        </a:rPr>
                        <a:t>1,16 %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r>
              <a:tr h="307695">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100" b="0" i="0" u="none" strike="noStrike" dirty="0" smtClean="0">
                          <a:solidFill>
                            <a:srgbClr val="000000"/>
                          </a:solidFill>
                          <a:effectLst/>
                          <a:latin typeface="Calibri"/>
                        </a:rPr>
                        <a:t>Población</a:t>
                      </a:r>
                      <a:r>
                        <a:rPr lang="es-ES" sz="1100" b="0" i="0" u="none" strike="noStrike" baseline="0" dirty="0" smtClean="0">
                          <a:solidFill>
                            <a:srgbClr val="000000"/>
                          </a:solidFill>
                          <a:effectLst/>
                          <a:latin typeface="Calibri"/>
                        </a:rPr>
                        <a:t> Urbana %</a:t>
                      </a:r>
                      <a:endParaRPr lang="es-ES" sz="11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b="0" i="0" u="none" strike="noStrike" dirty="0">
                          <a:solidFill>
                            <a:srgbClr val="000000"/>
                          </a:solidFill>
                          <a:effectLst/>
                          <a:latin typeface="Calibri"/>
                        </a:rPr>
                        <a:t> </a:t>
                      </a:r>
                      <a:r>
                        <a:rPr lang="es-ES" sz="1200" b="0" i="0" u="none" strike="noStrike" dirty="0" smtClean="0">
                          <a:solidFill>
                            <a:srgbClr val="000000"/>
                          </a:solidFill>
                          <a:effectLst/>
                          <a:latin typeface="Calibri"/>
                        </a:rPr>
                        <a:t>76,9 %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b="0" i="0" u="none" strike="noStrike" dirty="0">
                          <a:solidFill>
                            <a:srgbClr val="000000"/>
                          </a:solidFill>
                          <a:effectLst/>
                          <a:latin typeface="Calibri"/>
                        </a:rPr>
                        <a:t> </a:t>
                      </a:r>
                      <a:r>
                        <a:rPr lang="es-ES" sz="1200" b="0" i="0" u="none" strike="noStrike" dirty="0" smtClean="0">
                          <a:solidFill>
                            <a:srgbClr val="000000"/>
                          </a:solidFill>
                          <a:effectLst/>
                          <a:latin typeface="Calibri"/>
                        </a:rPr>
                        <a:t>78,7 %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b="0" i="0" u="none" strike="noStrike" dirty="0">
                          <a:solidFill>
                            <a:srgbClr val="000000"/>
                          </a:solidFill>
                          <a:effectLst/>
                          <a:latin typeface="Calibri"/>
                        </a:rPr>
                        <a:t> </a:t>
                      </a:r>
                      <a:r>
                        <a:rPr lang="es-ES" sz="1200" b="0" i="0" u="none" strike="noStrike" dirty="0" smtClean="0">
                          <a:solidFill>
                            <a:srgbClr val="000000"/>
                          </a:solidFill>
                          <a:effectLst/>
                          <a:latin typeface="Calibri"/>
                        </a:rPr>
                        <a:t>80,3 %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ES" sz="1200" b="0" i="0" u="none" strike="noStrike" dirty="0">
                          <a:solidFill>
                            <a:srgbClr val="000000"/>
                          </a:solidFill>
                          <a:effectLst/>
                          <a:latin typeface="Calibri"/>
                        </a:rPr>
                        <a:t> </a:t>
                      </a:r>
                      <a:r>
                        <a:rPr lang="es-ES" sz="1200" b="0" i="0" u="none" strike="noStrike" dirty="0" smtClean="0">
                          <a:solidFill>
                            <a:srgbClr val="000000"/>
                          </a:solidFill>
                          <a:effectLst/>
                          <a:latin typeface="Calibri"/>
                        </a:rPr>
                        <a:t>81,7</a:t>
                      </a:r>
                      <a:r>
                        <a:rPr lang="es-ES" sz="1200" b="0" i="0" u="none" strike="noStrike" baseline="0" dirty="0" smtClean="0">
                          <a:solidFill>
                            <a:srgbClr val="000000"/>
                          </a:solidFill>
                          <a:effectLst/>
                          <a:latin typeface="Calibri"/>
                        </a:rPr>
                        <a:t> %</a:t>
                      </a:r>
                      <a:r>
                        <a:rPr lang="es-ES" sz="1200" b="0" i="0" u="none" strike="noStrike" dirty="0" smtClean="0">
                          <a:solidFill>
                            <a:srgbClr val="000000"/>
                          </a:solidFill>
                          <a:effectLst/>
                          <a:latin typeface="Calibri"/>
                        </a:rPr>
                        <a:t> </a:t>
                      </a:r>
                      <a:endParaRPr lang="es-ES" sz="1200" b="0" i="0" u="none" strike="noStrike" dirty="0">
                        <a:solidFill>
                          <a:srgbClr val="000000"/>
                        </a:solidFill>
                        <a:effectLst/>
                        <a:latin typeface="Calibri"/>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r>
            </a:tbl>
          </a:graphicData>
        </a:graphic>
      </p:graphicFrame>
      <p:graphicFrame>
        <p:nvGraphicFramePr>
          <p:cNvPr id="64" name="Table 13"/>
          <p:cNvGraphicFramePr>
            <a:graphicFrameLocks noGrp="1"/>
          </p:cNvGraphicFramePr>
          <p:nvPr>
            <p:extLst>
              <p:ext uri="{D42A27DB-BD31-4B8C-83A1-F6EECF244321}">
                <p14:modId xmlns:p14="http://schemas.microsoft.com/office/powerpoint/2010/main" val="4058638038"/>
              </p:ext>
            </p:extLst>
          </p:nvPr>
        </p:nvGraphicFramePr>
        <p:xfrm>
          <a:off x="633045" y="3040598"/>
          <a:ext cx="2766646" cy="1281339"/>
        </p:xfrm>
        <a:graphic>
          <a:graphicData uri="http://schemas.openxmlformats.org/drawingml/2006/table">
            <a:tbl>
              <a:tblPr firstRow="1" firstCol="1" bandRow="1"/>
              <a:tblGrid>
                <a:gridCol w="1096909"/>
                <a:gridCol w="663683"/>
                <a:gridCol w="503027"/>
                <a:gridCol w="503027"/>
              </a:tblGrid>
              <a:tr h="361058">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l" fontAlgn="b"/>
                      <a:endParaRPr lang="es-PE" sz="900" b="0" i="0" u="none" strike="noStrike" noProof="0" dirty="0">
                        <a:solidFill>
                          <a:srgbClr val="000000"/>
                        </a:solidFill>
                        <a:effectLst/>
                        <a:latin typeface="Calibri"/>
                      </a:endParaRPr>
                    </a:p>
                  </a:txBody>
                  <a:tcPr marL="0" marR="0" marT="0" marB="0" anchor="b">
                    <a:lnL w="12700" cmpd="sng">
                      <a:noFill/>
                    </a:lnL>
                    <a:lnR>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PE" sz="1050" u="none" strike="noStrike" noProof="0" smtClean="0">
                          <a:solidFill>
                            <a:schemeClr val="tx1"/>
                          </a:solidFill>
                          <a:effectLst/>
                        </a:rPr>
                        <a:t>1.000K hab.</a:t>
                      </a:r>
                      <a:endParaRPr lang="es-PE" sz="1050" b="0" i="0" u="none" strike="noStrike" noProof="0">
                        <a:solidFill>
                          <a:schemeClr val="tx1"/>
                        </a:solidFill>
                        <a:effectLst/>
                        <a:latin typeface="Calibri"/>
                      </a:endParaRPr>
                    </a:p>
                  </a:txBody>
                  <a:tcPr marL="0" marR="0" marT="0" marB="0" anchor="b">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PE" sz="1050" u="none" strike="noStrike" noProof="0" dirty="0" smtClean="0">
                          <a:solidFill>
                            <a:schemeClr val="tx1"/>
                          </a:solidFill>
                          <a:effectLst/>
                        </a:rPr>
                        <a:t>300K hab.</a:t>
                      </a:r>
                      <a:endParaRPr lang="es-PE" sz="1050" b="0" i="0" u="none" strike="noStrike" noProof="0" dirty="0">
                        <a:solidFill>
                          <a:schemeClr val="tx1"/>
                        </a:solidFill>
                        <a:effectLst/>
                        <a:latin typeface="Calibri"/>
                      </a:endParaRPr>
                    </a:p>
                  </a:txBody>
                  <a:tcPr marL="0" marR="0" marT="0" marB="0" anchor="b">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b="1" kern="1200">
                          <a:solidFill>
                            <a:schemeClr val="lt1"/>
                          </a:solidFill>
                          <a:latin typeface="Arial"/>
                          <a:ea typeface=""/>
                          <a:cs typeface=""/>
                        </a:defRPr>
                      </a:lvl1pPr>
                      <a:lvl2pPr marL="457200" algn="l" defTabSz="914400" rtl="0" eaLnBrk="1" latinLnBrk="0" hangingPunct="1">
                        <a:defRPr sz="1800" b="1" kern="1200">
                          <a:solidFill>
                            <a:schemeClr val="lt1"/>
                          </a:solidFill>
                          <a:latin typeface="Arial"/>
                          <a:ea typeface=""/>
                          <a:cs typeface=""/>
                        </a:defRPr>
                      </a:lvl2pPr>
                      <a:lvl3pPr marL="914400" algn="l" defTabSz="914400" rtl="0" eaLnBrk="1" latinLnBrk="0" hangingPunct="1">
                        <a:defRPr sz="1800" b="1" kern="1200">
                          <a:solidFill>
                            <a:schemeClr val="lt1"/>
                          </a:solidFill>
                          <a:latin typeface="Arial"/>
                          <a:ea typeface=""/>
                          <a:cs typeface=""/>
                        </a:defRPr>
                      </a:lvl3pPr>
                      <a:lvl4pPr marL="1371600" algn="l" defTabSz="914400" rtl="0" eaLnBrk="1" latinLnBrk="0" hangingPunct="1">
                        <a:defRPr sz="1800" b="1" kern="1200">
                          <a:solidFill>
                            <a:schemeClr val="lt1"/>
                          </a:solidFill>
                          <a:latin typeface="Arial"/>
                          <a:ea typeface=""/>
                          <a:cs typeface=""/>
                        </a:defRPr>
                      </a:lvl4pPr>
                      <a:lvl5pPr marL="1828800" algn="l" defTabSz="914400" rtl="0" eaLnBrk="1" latinLnBrk="0" hangingPunct="1">
                        <a:defRPr sz="1800" b="1" kern="1200">
                          <a:solidFill>
                            <a:schemeClr val="lt1"/>
                          </a:solidFill>
                          <a:latin typeface="Arial"/>
                          <a:ea typeface=""/>
                          <a:cs typeface=""/>
                        </a:defRPr>
                      </a:lvl5pPr>
                      <a:lvl6pPr marL="2286000" algn="l" defTabSz="914400" rtl="0" eaLnBrk="1" latinLnBrk="0" hangingPunct="1">
                        <a:defRPr sz="1800" b="1" kern="1200">
                          <a:solidFill>
                            <a:schemeClr val="lt1"/>
                          </a:solidFill>
                          <a:latin typeface="Arial"/>
                          <a:ea typeface=""/>
                          <a:cs typeface=""/>
                        </a:defRPr>
                      </a:lvl6pPr>
                      <a:lvl7pPr marL="2743200" algn="l" defTabSz="914400" rtl="0" eaLnBrk="1" latinLnBrk="0" hangingPunct="1">
                        <a:defRPr sz="1800" b="1" kern="1200">
                          <a:solidFill>
                            <a:schemeClr val="lt1"/>
                          </a:solidFill>
                          <a:latin typeface="Arial"/>
                          <a:ea typeface=""/>
                          <a:cs typeface=""/>
                        </a:defRPr>
                      </a:lvl7pPr>
                      <a:lvl8pPr marL="3200400" algn="l" defTabSz="914400" rtl="0" eaLnBrk="1" latinLnBrk="0" hangingPunct="1">
                        <a:defRPr sz="1800" b="1" kern="1200">
                          <a:solidFill>
                            <a:schemeClr val="lt1"/>
                          </a:solidFill>
                          <a:latin typeface="Arial"/>
                          <a:ea typeface=""/>
                          <a:cs typeface=""/>
                        </a:defRPr>
                      </a:lvl8pPr>
                      <a:lvl9pPr marL="3657600" algn="l" defTabSz="914400" rtl="0" eaLnBrk="1" latinLnBrk="0" hangingPunct="1">
                        <a:defRPr sz="1800" b="1" kern="1200">
                          <a:solidFill>
                            <a:schemeClr val="lt1"/>
                          </a:solidFill>
                          <a:latin typeface="Arial"/>
                          <a:ea typeface=""/>
                          <a:cs typeface=""/>
                        </a:defRPr>
                      </a:lvl9pPr>
                    </a:lstStyle>
                    <a:p>
                      <a:pPr algn="ctr" fontAlgn="b"/>
                      <a:r>
                        <a:rPr lang="es-PE" sz="1050" u="none" strike="noStrike" noProof="0" smtClean="0">
                          <a:solidFill>
                            <a:schemeClr val="tx1"/>
                          </a:solidFill>
                          <a:effectLst/>
                        </a:rPr>
                        <a:t>100K hab.</a:t>
                      </a:r>
                      <a:endParaRPr lang="es-PE" sz="1050" b="0" i="0" u="none" strike="noStrike" noProof="0">
                        <a:solidFill>
                          <a:schemeClr val="tx1"/>
                        </a:solidFill>
                        <a:effectLst/>
                        <a:latin typeface="Calibri"/>
                      </a:endParaRPr>
                    </a:p>
                  </a:txBody>
                  <a:tcPr marL="0" marR="0" marT="0" marB="0" anchor="b">
                    <a:lnL>
                      <a:noFill/>
                    </a:lnL>
                    <a:lnR w="12700" cmpd="sng">
                      <a:solidFill>
                        <a:srgbClr val="BBE0E3"/>
                      </a:solid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solidFill>
                  </a:tcPr>
                </a:tc>
              </a:tr>
              <a:tr h="308720">
                <a:tc>
                  <a:txBody>
                    <a:bodyPr/>
                    <a:lstStyle>
                      <a:lvl1pPr marL="0" algn="l" defTabSz="914400" rtl="0" eaLnBrk="1" latinLnBrk="0" hangingPunct="1">
                        <a:defRPr sz="1800" b="1" kern="1200">
                          <a:solidFill>
                            <a:schemeClr val="dk1"/>
                          </a:solidFill>
                          <a:latin typeface="Arial"/>
                          <a:ea typeface=""/>
                          <a:cs typeface=""/>
                        </a:defRPr>
                      </a:lvl1pPr>
                      <a:lvl2pPr marL="457200" algn="l" defTabSz="914400" rtl="0" eaLnBrk="1" latinLnBrk="0" hangingPunct="1">
                        <a:defRPr sz="1800" b="1" kern="1200">
                          <a:solidFill>
                            <a:schemeClr val="dk1"/>
                          </a:solidFill>
                          <a:latin typeface="Arial"/>
                          <a:ea typeface=""/>
                          <a:cs typeface=""/>
                        </a:defRPr>
                      </a:lvl2pPr>
                      <a:lvl3pPr marL="914400" algn="l" defTabSz="914400" rtl="0" eaLnBrk="1" latinLnBrk="0" hangingPunct="1">
                        <a:defRPr sz="1800" b="1" kern="1200">
                          <a:solidFill>
                            <a:schemeClr val="dk1"/>
                          </a:solidFill>
                          <a:latin typeface="Arial"/>
                          <a:ea typeface=""/>
                          <a:cs typeface=""/>
                        </a:defRPr>
                      </a:lvl3pPr>
                      <a:lvl4pPr marL="1371600" algn="l" defTabSz="914400" rtl="0" eaLnBrk="1" latinLnBrk="0" hangingPunct="1">
                        <a:defRPr sz="1800" b="1" kern="1200">
                          <a:solidFill>
                            <a:schemeClr val="dk1"/>
                          </a:solidFill>
                          <a:latin typeface="Arial"/>
                          <a:ea typeface=""/>
                          <a:cs typeface=""/>
                        </a:defRPr>
                      </a:lvl4pPr>
                      <a:lvl5pPr marL="1828800" algn="l" defTabSz="914400" rtl="0" eaLnBrk="1" latinLnBrk="0" hangingPunct="1">
                        <a:defRPr sz="1800" b="1" kern="1200">
                          <a:solidFill>
                            <a:schemeClr val="dk1"/>
                          </a:solidFill>
                          <a:latin typeface="Arial"/>
                          <a:ea typeface=""/>
                          <a:cs typeface=""/>
                        </a:defRPr>
                      </a:lvl5pPr>
                      <a:lvl6pPr marL="2286000" algn="l" defTabSz="914400" rtl="0" eaLnBrk="1" latinLnBrk="0" hangingPunct="1">
                        <a:defRPr sz="1800" b="1" kern="1200">
                          <a:solidFill>
                            <a:schemeClr val="dk1"/>
                          </a:solidFill>
                          <a:latin typeface="Arial"/>
                          <a:ea typeface=""/>
                          <a:cs typeface=""/>
                        </a:defRPr>
                      </a:lvl6pPr>
                      <a:lvl7pPr marL="2743200" algn="l" defTabSz="914400" rtl="0" eaLnBrk="1" latinLnBrk="0" hangingPunct="1">
                        <a:defRPr sz="1800" b="1" kern="1200">
                          <a:solidFill>
                            <a:schemeClr val="dk1"/>
                          </a:solidFill>
                          <a:latin typeface="Arial"/>
                          <a:ea typeface=""/>
                          <a:cs typeface=""/>
                        </a:defRPr>
                      </a:lvl7pPr>
                      <a:lvl8pPr marL="3200400" algn="l" defTabSz="914400" rtl="0" eaLnBrk="1" latinLnBrk="0" hangingPunct="1">
                        <a:defRPr sz="1800" b="1" kern="1200">
                          <a:solidFill>
                            <a:schemeClr val="dk1"/>
                          </a:solidFill>
                          <a:latin typeface="Arial"/>
                          <a:ea typeface=""/>
                          <a:cs typeface=""/>
                        </a:defRPr>
                      </a:lvl8pPr>
                      <a:lvl9pPr marL="3657600" algn="l" defTabSz="914400" rtl="0" eaLnBrk="1" latinLnBrk="0" hangingPunct="1">
                        <a:defRPr sz="1800" b="1" kern="1200">
                          <a:solidFill>
                            <a:schemeClr val="dk1"/>
                          </a:solidFill>
                          <a:latin typeface="Arial"/>
                          <a:ea typeface=""/>
                          <a:cs typeface=""/>
                        </a:defRPr>
                      </a:lvl9pPr>
                    </a:lstStyle>
                    <a:p>
                      <a:pPr algn="l" fontAlgn="b"/>
                      <a:r>
                        <a:rPr lang="es-PE" sz="1000" u="none" strike="noStrike" noProof="0" smtClean="0">
                          <a:effectLst/>
                        </a:rPr>
                        <a:t>Ciudades </a:t>
                      </a:r>
                      <a:r>
                        <a:rPr lang="es-PE" sz="1000" u="none" strike="noStrike" baseline="0" noProof="0" smtClean="0">
                          <a:effectLst/>
                        </a:rPr>
                        <a:t> por  # de </a:t>
                      </a:r>
                      <a:r>
                        <a:rPr lang="es-PE" sz="1000" u="none" strike="noStrike" noProof="0" smtClean="0">
                          <a:effectLst/>
                        </a:rPr>
                        <a:t>habitantes</a:t>
                      </a:r>
                      <a:endParaRPr lang="es-PE" sz="1000" b="0" i="0" u="none" strike="noStrike" noProof="0">
                        <a:solidFill>
                          <a:srgbClr val="000000"/>
                        </a:solidFill>
                        <a:effectLst/>
                        <a:latin typeface="Calibri"/>
                      </a:endParaRPr>
                    </a:p>
                  </a:txBody>
                  <a:tcPr marL="36000" marR="0" marT="0" marB="0" anchor="b">
                    <a:lnL w="12700" cmpd="sng">
                      <a:solidFill>
                        <a:srgbClr val="BBE0E3"/>
                      </a:solidFill>
                    </a:lnL>
                    <a:lnR>
                      <a:noFill/>
                    </a:lnR>
                    <a:lnT w="12700" cmpd="sng">
                      <a:noFill/>
                    </a:lnT>
                    <a:lnB w="12700" cmpd="sng">
                      <a:solidFill>
                        <a:srgbClr val="BBE0E3"/>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b="0" i="0" u="none" strike="noStrike" noProof="0" smtClean="0">
                          <a:solidFill>
                            <a:schemeClr val="dk1"/>
                          </a:solidFill>
                          <a:effectLst/>
                          <a:latin typeface="+mn-lt"/>
                        </a:rPr>
                        <a:t>1</a:t>
                      </a:r>
                      <a:endParaRPr lang="es-PE" sz="1400" b="0" i="0" u="none" strike="noStrike" noProof="0">
                        <a:solidFill>
                          <a:srgbClr val="000000"/>
                        </a:solidFill>
                        <a:effectLst/>
                        <a:latin typeface="Calibri"/>
                      </a:endParaRPr>
                    </a:p>
                  </a:txBody>
                  <a:tcPr marL="0" marR="0" marT="0" marB="0" anchor="ctr">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b="0" i="0" u="none" strike="noStrike" noProof="0" smtClean="0">
                          <a:solidFill>
                            <a:schemeClr val="dk1"/>
                          </a:solidFill>
                          <a:effectLst/>
                          <a:latin typeface="+mn-lt"/>
                        </a:rPr>
                        <a:t>9</a:t>
                      </a:r>
                      <a:endParaRPr lang="es-PE" sz="1400" b="0" i="0" u="none" strike="noStrike" noProof="0">
                        <a:solidFill>
                          <a:srgbClr val="000000"/>
                        </a:solidFill>
                        <a:effectLst/>
                        <a:latin typeface="Calibri"/>
                      </a:endParaRPr>
                    </a:p>
                  </a:txBody>
                  <a:tcPr marL="0" marR="0" marT="0" marB="0" anchor="ctr">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b="0" i="0" u="none" strike="noStrike" noProof="0" smtClean="0">
                          <a:solidFill>
                            <a:schemeClr val="dk1"/>
                          </a:solidFill>
                          <a:effectLst/>
                          <a:latin typeface="+mn-lt"/>
                        </a:rPr>
                        <a:t>22</a:t>
                      </a:r>
                      <a:endParaRPr lang="es-PE" sz="1400" b="0" i="0" u="none" strike="noStrike" noProof="0">
                        <a:solidFill>
                          <a:srgbClr val="000000"/>
                        </a:solidFill>
                        <a:effectLst/>
                        <a:latin typeface="Calibri"/>
                      </a:endParaRPr>
                    </a:p>
                  </a:txBody>
                  <a:tcPr marL="0" marR="0" marT="0" marB="0" anchor="ctr">
                    <a:lnL>
                      <a:noFill/>
                    </a:lnL>
                    <a:lnR w="12700" cmpd="sng">
                      <a:solidFill>
                        <a:srgbClr val="BBE0E3"/>
                      </a:solid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BBE0E3">
                        <a:tint val="20000"/>
                      </a:srgbClr>
                    </a:solidFill>
                  </a:tcPr>
                </a:tc>
              </a:tr>
              <a:tr h="463081">
                <a:tc>
                  <a:txBody>
                    <a:bodyPr/>
                    <a:lstStyle>
                      <a:lvl1pPr marL="0" algn="l" defTabSz="914400" rtl="0" eaLnBrk="1" latinLnBrk="0" hangingPunct="1">
                        <a:defRPr sz="1800" b="1" kern="1200">
                          <a:solidFill>
                            <a:schemeClr val="dk1"/>
                          </a:solidFill>
                          <a:latin typeface="Arial"/>
                          <a:ea typeface=""/>
                          <a:cs typeface=""/>
                        </a:defRPr>
                      </a:lvl1pPr>
                      <a:lvl2pPr marL="457200" algn="l" defTabSz="914400" rtl="0" eaLnBrk="1" latinLnBrk="0" hangingPunct="1">
                        <a:defRPr sz="1800" b="1" kern="1200">
                          <a:solidFill>
                            <a:schemeClr val="dk1"/>
                          </a:solidFill>
                          <a:latin typeface="Arial"/>
                          <a:ea typeface=""/>
                          <a:cs typeface=""/>
                        </a:defRPr>
                      </a:lvl2pPr>
                      <a:lvl3pPr marL="914400" algn="l" defTabSz="914400" rtl="0" eaLnBrk="1" latinLnBrk="0" hangingPunct="1">
                        <a:defRPr sz="1800" b="1" kern="1200">
                          <a:solidFill>
                            <a:schemeClr val="dk1"/>
                          </a:solidFill>
                          <a:latin typeface="Arial"/>
                          <a:ea typeface=""/>
                          <a:cs typeface=""/>
                        </a:defRPr>
                      </a:lvl3pPr>
                      <a:lvl4pPr marL="1371600" algn="l" defTabSz="914400" rtl="0" eaLnBrk="1" latinLnBrk="0" hangingPunct="1">
                        <a:defRPr sz="1800" b="1" kern="1200">
                          <a:solidFill>
                            <a:schemeClr val="dk1"/>
                          </a:solidFill>
                          <a:latin typeface="Arial"/>
                          <a:ea typeface=""/>
                          <a:cs typeface=""/>
                        </a:defRPr>
                      </a:lvl4pPr>
                      <a:lvl5pPr marL="1828800" algn="l" defTabSz="914400" rtl="0" eaLnBrk="1" latinLnBrk="0" hangingPunct="1">
                        <a:defRPr sz="1800" b="1" kern="1200">
                          <a:solidFill>
                            <a:schemeClr val="dk1"/>
                          </a:solidFill>
                          <a:latin typeface="Arial"/>
                          <a:ea typeface=""/>
                          <a:cs typeface=""/>
                        </a:defRPr>
                      </a:lvl5pPr>
                      <a:lvl6pPr marL="2286000" algn="l" defTabSz="914400" rtl="0" eaLnBrk="1" latinLnBrk="0" hangingPunct="1">
                        <a:defRPr sz="1800" b="1" kern="1200">
                          <a:solidFill>
                            <a:schemeClr val="dk1"/>
                          </a:solidFill>
                          <a:latin typeface="Arial"/>
                          <a:ea typeface=""/>
                          <a:cs typeface=""/>
                        </a:defRPr>
                      </a:lvl6pPr>
                      <a:lvl7pPr marL="2743200" algn="l" defTabSz="914400" rtl="0" eaLnBrk="1" latinLnBrk="0" hangingPunct="1">
                        <a:defRPr sz="1800" b="1" kern="1200">
                          <a:solidFill>
                            <a:schemeClr val="dk1"/>
                          </a:solidFill>
                          <a:latin typeface="Arial"/>
                          <a:ea typeface=""/>
                          <a:cs typeface=""/>
                        </a:defRPr>
                      </a:lvl7pPr>
                      <a:lvl8pPr marL="3200400" algn="l" defTabSz="914400" rtl="0" eaLnBrk="1" latinLnBrk="0" hangingPunct="1">
                        <a:defRPr sz="1800" b="1" kern="1200">
                          <a:solidFill>
                            <a:schemeClr val="dk1"/>
                          </a:solidFill>
                          <a:latin typeface="Arial"/>
                          <a:ea typeface=""/>
                          <a:cs typeface=""/>
                        </a:defRPr>
                      </a:lvl8pPr>
                      <a:lvl9pPr marL="3657600" algn="l" defTabSz="914400" rtl="0" eaLnBrk="1" latinLnBrk="0" hangingPunct="1">
                        <a:defRPr sz="1800" b="1" kern="1200">
                          <a:solidFill>
                            <a:schemeClr val="dk1"/>
                          </a:solidFill>
                          <a:latin typeface="Arial"/>
                          <a:ea typeface=""/>
                          <a:cs typeface=""/>
                        </a:defRPr>
                      </a:lvl9pPr>
                    </a:lstStyle>
                    <a:p>
                      <a:pPr algn="l" fontAlgn="b"/>
                      <a:r>
                        <a:rPr lang="es-PE" sz="1000" u="none" strike="noStrike" noProof="0" smtClean="0">
                          <a:effectLst/>
                        </a:rPr>
                        <a:t>Porcentaje</a:t>
                      </a:r>
                      <a:r>
                        <a:rPr lang="es-PE" sz="1000" u="none" strike="noStrike" baseline="0" noProof="0" smtClean="0">
                          <a:effectLst/>
                        </a:rPr>
                        <a:t> población </a:t>
                      </a:r>
                    </a:p>
                    <a:p>
                      <a:pPr algn="l" fontAlgn="b"/>
                      <a:r>
                        <a:rPr lang="es-PE" sz="1000" u="none" strike="noStrike" baseline="0" noProof="0" smtClean="0">
                          <a:effectLst/>
                        </a:rPr>
                        <a:t>urbana</a:t>
                      </a:r>
                    </a:p>
                  </a:txBody>
                  <a:tcPr marL="36000" marR="0" marT="0" marB="0" anchor="b">
                    <a:lnL w="12700" cmpd="sng">
                      <a:solidFill>
                        <a:srgbClr val="BBE0E3"/>
                      </a:solid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u="none" strike="noStrike" noProof="0" smtClean="0">
                          <a:effectLst/>
                        </a:rPr>
                        <a:t>37%</a:t>
                      </a:r>
                      <a:endParaRPr lang="es-PE" sz="1400" b="0" i="0" u="none" strike="noStrike" noProof="0">
                        <a:solidFill>
                          <a:srgbClr val="000000"/>
                        </a:solidFill>
                        <a:effectLst/>
                        <a:latin typeface="Calibri"/>
                      </a:endParaRPr>
                    </a:p>
                  </a:txBody>
                  <a:tcPr marL="0" marR="0" marT="0" marB="0" anchor="ctr">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u="none" strike="noStrike" noProof="0" smtClean="0">
                          <a:effectLst/>
                        </a:rPr>
                        <a:t>55%</a:t>
                      </a:r>
                      <a:endParaRPr lang="es-PE" sz="1400" b="0" i="0" u="none" strike="noStrike" noProof="0">
                        <a:solidFill>
                          <a:srgbClr val="000000"/>
                        </a:solidFill>
                        <a:effectLst/>
                        <a:latin typeface="Calibri"/>
                      </a:endParaRPr>
                    </a:p>
                  </a:txBody>
                  <a:tcPr marL="0" marR="0" marT="0" marB="0" anchor="ctr">
                    <a:lnL>
                      <a:noFill/>
                    </a:lnL>
                    <a:lnR>
                      <a:no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ea typeface=""/>
                          <a:cs typeface=""/>
                        </a:defRPr>
                      </a:lvl1pPr>
                      <a:lvl2pPr marL="457200" algn="l" defTabSz="914400" rtl="0" eaLnBrk="1" latinLnBrk="0" hangingPunct="1">
                        <a:defRPr sz="1800" kern="1200">
                          <a:solidFill>
                            <a:schemeClr val="dk1"/>
                          </a:solidFill>
                          <a:latin typeface="Arial"/>
                          <a:ea typeface=""/>
                          <a:cs typeface=""/>
                        </a:defRPr>
                      </a:lvl2pPr>
                      <a:lvl3pPr marL="914400" algn="l" defTabSz="914400" rtl="0" eaLnBrk="1" latinLnBrk="0" hangingPunct="1">
                        <a:defRPr sz="1800" kern="1200">
                          <a:solidFill>
                            <a:schemeClr val="dk1"/>
                          </a:solidFill>
                          <a:latin typeface="Arial"/>
                          <a:ea typeface=""/>
                          <a:cs typeface=""/>
                        </a:defRPr>
                      </a:lvl3pPr>
                      <a:lvl4pPr marL="1371600" algn="l" defTabSz="914400" rtl="0" eaLnBrk="1" latinLnBrk="0" hangingPunct="1">
                        <a:defRPr sz="1800" kern="1200">
                          <a:solidFill>
                            <a:schemeClr val="dk1"/>
                          </a:solidFill>
                          <a:latin typeface="Arial"/>
                          <a:ea typeface=""/>
                          <a:cs typeface=""/>
                        </a:defRPr>
                      </a:lvl4pPr>
                      <a:lvl5pPr marL="1828800" algn="l" defTabSz="914400" rtl="0" eaLnBrk="1" latinLnBrk="0" hangingPunct="1">
                        <a:defRPr sz="1800" kern="1200">
                          <a:solidFill>
                            <a:schemeClr val="dk1"/>
                          </a:solidFill>
                          <a:latin typeface="Arial"/>
                          <a:ea typeface=""/>
                          <a:cs typeface=""/>
                        </a:defRPr>
                      </a:lvl5pPr>
                      <a:lvl6pPr marL="2286000" algn="l" defTabSz="914400" rtl="0" eaLnBrk="1" latinLnBrk="0" hangingPunct="1">
                        <a:defRPr sz="1800" kern="1200">
                          <a:solidFill>
                            <a:schemeClr val="dk1"/>
                          </a:solidFill>
                          <a:latin typeface="Arial"/>
                          <a:ea typeface=""/>
                          <a:cs typeface=""/>
                        </a:defRPr>
                      </a:lvl6pPr>
                      <a:lvl7pPr marL="2743200" algn="l" defTabSz="914400" rtl="0" eaLnBrk="1" latinLnBrk="0" hangingPunct="1">
                        <a:defRPr sz="1800" kern="1200">
                          <a:solidFill>
                            <a:schemeClr val="dk1"/>
                          </a:solidFill>
                          <a:latin typeface="Arial"/>
                          <a:ea typeface=""/>
                          <a:cs typeface=""/>
                        </a:defRPr>
                      </a:lvl7pPr>
                      <a:lvl8pPr marL="3200400" algn="l" defTabSz="914400" rtl="0" eaLnBrk="1" latinLnBrk="0" hangingPunct="1">
                        <a:defRPr sz="1800" kern="1200">
                          <a:solidFill>
                            <a:schemeClr val="dk1"/>
                          </a:solidFill>
                          <a:latin typeface="Arial"/>
                          <a:ea typeface=""/>
                          <a:cs typeface=""/>
                        </a:defRPr>
                      </a:lvl8pPr>
                      <a:lvl9pPr marL="3657600" algn="l" defTabSz="914400" rtl="0" eaLnBrk="1" latinLnBrk="0" hangingPunct="1">
                        <a:defRPr sz="1800" kern="1200">
                          <a:solidFill>
                            <a:schemeClr val="dk1"/>
                          </a:solidFill>
                          <a:latin typeface="Arial"/>
                          <a:ea typeface=""/>
                          <a:cs typeface=""/>
                        </a:defRPr>
                      </a:lvl9pPr>
                    </a:lstStyle>
                    <a:p>
                      <a:pPr algn="ctr" fontAlgn="b"/>
                      <a:r>
                        <a:rPr lang="es-PE" sz="1400" u="none" strike="noStrike" noProof="0" dirty="0" smtClean="0">
                          <a:effectLst/>
                        </a:rPr>
                        <a:t>64%</a:t>
                      </a:r>
                      <a:endParaRPr lang="es-PE" sz="1400" b="0" i="0" u="none" strike="noStrike" noProof="0" dirty="0">
                        <a:solidFill>
                          <a:srgbClr val="000000"/>
                        </a:solidFill>
                        <a:effectLst/>
                        <a:latin typeface="Calibri"/>
                      </a:endParaRPr>
                    </a:p>
                  </a:txBody>
                  <a:tcPr marL="0" marR="0" marT="0" marB="0" anchor="ctr">
                    <a:lnL>
                      <a:noFill/>
                    </a:lnL>
                    <a:lnR w="12700" cmpd="sng">
                      <a:solidFill>
                        <a:srgbClr val="BBE0E3"/>
                      </a:solidFill>
                    </a:lnR>
                    <a:lnT w="12700" cmpd="sng">
                      <a:solidFill>
                        <a:srgbClr val="BBE0E3"/>
                      </a:solidFill>
                    </a:lnT>
                    <a:lnB w="12700" cmpd="sng">
                      <a:solidFill>
                        <a:srgbClr val="BBE0E3"/>
                      </a:solidFill>
                    </a:lnB>
                    <a:lnTlToBr w="12700" cmpd="sng">
                      <a:noFill/>
                      <a:prstDash val="solid"/>
                    </a:lnTlToBr>
                    <a:lnBlToTr w="12700" cmpd="sng">
                      <a:noFill/>
                      <a:prstDash val="solid"/>
                    </a:lnBlToTr>
                    <a:solidFill>
                      <a:srgbClr val="FFFFFF"/>
                    </a:solidFill>
                  </a:tcPr>
                </a:tc>
              </a:tr>
            </a:tbl>
          </a:graphicData>
        </a:graphic>
      </p:graphicFrame>
      <p:sp>
        <p:nvSpPr>
          <p:cNvPr id="65" name="Rounded Rectangle 18"/>
          <p:cNvSpPr/>
          <p:nvPr/>
        </p:nvSpPr>
        <p:spPr>
          <a:xfrm>
            <a:off x="3833446" y="2649854"/>
            <a:ext cx="1465385" cy="879231"/>
          </a:xfrm>
          <a:prstGeom prst="roundRect">
            <a:avLst/>
          </a:prstGeom>
          <a:gradFill rotWithShape="1">
            <a:gsLst>
              <a:gs pos="0">
                <a:srgbClr val="BBE0E3">
                  <a:shade val="51000"/>
                  <a:satMod val="130000"/>
                </a:srgbClr>
              </a:gs>
              <a:gs pos="80000">
                <a:srgbClr val="BBE0E3">
                  <a:shade val="93000"/>
                  <a:satMod val="130000"/>
                </a:srgbClr>
              </a:gs>
              <a:gs pos="100000">
                <a:srgbClr val="BBE0E3">
                  <a:shade val="94000"/>
                  <a:satMod val="135000"/>
                </a:srgbClr>
              </a:gs>
            </a:gsLst>
            <a:lin ang="16200000" scaled="0"/>
          </a:gra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tIns="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100" b="1" i="0" u="none" strike="noStrike" kern="0" cap="none" spc="0" normalizeH="0" baseline="0" smtClean="0">
                <a:ln>
                  <a:noFill/>
                </a:ln>
                <a:solidFill>
                  <a:prstClr val="white"/>
                </a:solidFill>
                <a:effectLst/>
                <a:uLnTx/>
                <a:uFillTx/>
                <a:latin typeface="Arial" pitchFamily="34" charset="0"/>
                <a:cs typeface="Arial" pitchFamily="34" charset="0"/>
              </a:rPr>
              <a:t>Infrastructure</a:t>
            </a:r>
          </a:p>
        </p:txBody>
      </p:sp>
      <p:sp>
        <p:nvSpPr>
          <p:cNvPr id="66" name="Rounded Rectangle 19"/>
          <p:cNvSpPr/>
          <p:nvPr/>
        </p:nvSpPr>
        <p:spPr>
          <a:xfrm>
            <a:off x="5462953" y="2649853"/>
            <a:ext cx="1465385" cy="879231"/>
          </a:xfrm>
          <a:prstGeom prst="roundRect">
            <a:avLst/>
          </a:prstGeom>
          <a:gradFill rotWithShape="1">
            <a:gsLst>
              <a:gs pos="0">
                <a:srgbClr val="BBE0E3">
                  <a:shade val="51000"/>
                  <a:satMod val="130000"/>
                </a:srgbClr>
              </a:gs>
              <a:gs pos="80000">
                <a:srgbClr val="BBE0E3">
                  <a:shade val="93000"/>
                  <a:satMod val="130000"/>
                </a:srgbClr>
              </a:gs>
              <a:gs pos="100000">
                <a:srgbClr val="BBE0E3">
                  <a:shade val="94000"/>
                  <a:satMod val="135000"/>
                </a:srgbClr>
              </a:gs>
            </a:gsLst>
            <a:lin ang="16200000" scaled="0"/>
          </a:gra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36000" tIns="0" rIns="3600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200" b="1" i="0" u="none" strike="noStrike" kern="0" cap="none" spc="0" normalizeH="0" baseline="0" smtClean="0">
                <a:ln>
                  <a:noFill/>
                </a:ln>
                <a:solidFill>
                  <a:prstClr val="white"/>
                </a:solidFill>
                <a:effectLst/>
                <a:uLnTx/>
                <a:uFillTx/>
                <a:latin typeface="Arial" pitchFamily="34" charset="0"/>
                <a:cs typeface="Arial" pitchFamily="34" charset="0"/>
              </a:rPr>
              <a:t> </a:t>
            </a:r>
            <a:r>
              <a:rPr kumimoji="0" lang="es-PE" sz="1100" b="1" i="0" u="none" strike="noStrike" kern="0" cap="none" spc="0" normalizeH="0" baseline="0" smtClean="0">
                <a:ln>
                  <a:noFill/>
                </a:ln>
                <a:solidFill>
                  <a:prstClr val="white"/>
                </a:solidFill>
                <a:effectLst/>
                <a:uLnTx/>
                <a:uFillTx/>
                <a:latin typeface="Arial" pitchFamily="34" charset="0"/>
                <a:cs typeface="Arial" pitchFamily="34" charset="0"/>
              </a:rPr>
              <a:t>Gov. Willingness**</a:t>
            </a:r>
            <a:endParaRPr kumimoji="0" lang="es-PE" sz="1200" b="1" i="0" u="none" strike="noStrike" kern="0" cap="none" spc="0" normalizeH="0" baseline="0" smtClean="0">
              <a:ln>
                <a:noFill/>
              </a:ln>
              <a:solidFill>
                <a:prstClr val="white"/>
              </a:solidFill>
              <a:effectLst/>
              <a:uLnTx/>
              <a:uFillTx/>
              <a:latin typeface="Arial" pitchFamily="34" charset="0"/>
              <a:cs typeface="Arial" pitchFamily="34" charset="0"/>
            </a:endParaRPr>
          </a:p>
        </p:txBody>
      </p:sp>
      <p:sp>
        <p:nvSpPr>
          <p:cNvPr id="67" name="Rounded Rectangle 20"/>
          <p:cNvSpPr/>
          <p:nvPr/>
        </p:nvSpPr>
        <p:spPr>
          <a:xfrm>
            <a:off x="7092460" y="2649852"/>
            <a:ext cx="1465385" cy="879231"/>
          </a:xfrm>
          <a:prstGeom prst="roundRect">
            <a:avLst/>
          </a:prstGeom>
          <a:gradFill rotWithShape="1">
            <a:gsLst>
              <a:gs pos="0">
                <a:srgbClr val="BBE0E3">
                  <a:shade val="51000"/>
                  <a:satMod val="130000"/>
                </a:srgbClr>
              </a:gs>
              <a:gs pos="80000">
                <a:srgbClr val="BBE0E3">
                  <a:shade val="93000"/>
                  <a:satMod val="130000"/>
                </a:srgbClr>
              </a:gs>
              <a:gs pos="100000">
                <a:srgbClr val="BBE0E3">
                  <a:shade val="94000"/>
                  <a:satMod val="135000"/>
                </a:srgbClr>
              </a:gs>
            </a:gsLst>
            <a:lin ang="16200000" scaled="0"/>
          </a:gra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rot="0" spcFirstLastPara="0" vertOverflow="overflow" horzOverflow="overflow" vert="horz" wrap="square" lIns="91440" tIns="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100" b="1" i="0" u="none" strike="noStrike" kern="0" cap="none" spc="0" normalizeH="0" baseline="0" smtClean="0">
                <a:ln>
                  <a:noFill/>
                </a:ln>
                <a:solidFill>
                  <a:prstClr val="white"/>
                </a:solidFill>
                <a:effectLst/>
                <a:uLnTx/>
                <a:uFillTx/>
                <a:latin typeface="Arial" pitchFamily="34" charset="0"/>
                <a:cs typeface="Arial" pitchFamily="34" charset="0"/>
              </a:rPr>
              <a:t>Digital Economy</a:t>
            </a:r>
          </a:p>
        </p:txBody>
      </p:sp>
      <p:pic>
        <p:nvPicPr>
          <p:cNvPr id="68"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7570" y="2961459"/>
            <a:ext cx="375138" cy="472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9" name="Folded Corner 22"/>
          <p:cNvSpPr/>
          <p:nvPr/>
        </p:nvSpPr>
        <p:spPr>
          <a:xfrm>
            <a:off x="4566138" y="2961459"/>
            <a:ext cx="533400" cy="472202"/>
          </a:xfrm>
          <a:prstGeom prst="foldedCorner">
            <a:avLst/>
          </a:prstGeom>
          <a:solidFill>
            <a:srgbClr val="FFFFFF"/>
          </a:soli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tIns="468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800" b="0" i="0" u="none" strike="noStrike" kern="0" cap="none" spc="0" normalizeH="0" baseline="0" smtClean="0">
                <a:ln>
                  <a:noFill/>
                </a:ln>
                <a:solidFill>
                  <a:prstClr val="black"/>
                </a:solidFill>
                <a:effectLst/>
                <a:uLnTx/>
                <a:uFillTx/>
                <a:latin typeface="Arial" pitchFamily="34" charset="0"/>
                <a:cs typeface="Arial" pitchFamily="34" charset="0"/>
              </a:rPr>
              <a:t>5,0</a:t>
            </a:r>
            <a:endParaRPr kumimoji="0" lang="es-PE" sz="700" b="0" i="0" u="none" strike="noStrike" kern="0" cap="none" spc="0" normalizeH="0" baseline="0" smtClean="0">
              <a:ln>
                <a:noFill/>
              </a:ln>
              <a:solidFill>
                <a:prstClr val="black"/>
              </a:solidFill>
              <a:effectLst/>
              <a:uLnTx/>
              <a:uFillTx/>
              <a:latin typeface="Arial" pitchFamily="34" charset="0"/>
              <a:cs typeface="Arial"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700" b="0" i="0" u="none" strike="noStrike" kern="0" cap="none" spc="0" normalizeH="0" baseline="0" smtClean="0">
                <a:ln>
                  <a:noFill/>
                </a:ln>
                <a:solidFill>
                  <a:prstClr val="black"/>
                </a:solidFill>
                <a:effectLst/>
                <a:uLnTx/>
                <a:uFillTx/>
                <a:latin typeface="Arial" pitchFamily="34" charset="0"/>
                <a:cs typeface="Arial" pitchFamily="34" charset="0"/>
              </a:rPr>
              <a:t>/10</a:t>
            </a:r>
          </a:p>
        </p:txBody>
      </p:sp>
      <p:pic>
        <p:nvPicPr>
          <p:cNvPr id="70"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62237" y="3057064"/>
            <a:ext cx="375138" cy="2809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1" name="Folded Corner 24"/>
          <p:cNvSpPr/>
          <p:nvPr/>
        </p:nvSpPr>
        <p:spPr>
          <a:xfrm>
            <a:off x="6230805" y="2961459"/>
            <a:ext cx="533400" cy="472202"/>
          </a:xfrm>
          <a:prstGeom prst="foldedCorner">
            <a:avLst/>
          </a:prstGeom>
          <a:solidFill>
            <a:srgbClr val="FFFFFF"/>
          </a:soli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tIns="468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800" b="0" i="0" u="none" strike="noStrike" kern="0" cap="none" spc="0" normalizeH="0" baseline="0" smtClean="0">
                <a:ln>
                  <a:noFill/>
                </a:ln>
                <a:solidFill>
                  <a:srgbClr val="FF0000"/>
                </a:solidFill>
                <a:effectLst/>
                <a:uLnTx/>
                <a:uFillTx/>
                <a:latin typeface="Arial" pitchFamily="34" charset="0"/>
                <a:cs typeface="Arial" pitchFamily="34" charset="0"/>
              </a:rPr>
              <a:t>4,7</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800" b="0" i="0" u="none" strike="noStrike" kern="0" cap="none" spc="0" normalizeH="0" baseline="0" smtClean="0">
                <a:ln>
                  <a:noFill/>
                </a:ln>
                <a:solidFill>
                  <a:prstClr val="black"/>
                </a:solidFill>
                <a:effectLst/>
                <a:uLnTx/>
                <a:uFillTx/>
                <a:latin typeface="Arial" pitchFamily="34" charset="0"/>
                <a:cs typeface="Arial" pitchFamily="34" charset="0"/>
              </a:rPr>
              <a:t>/10</a:t>
            </a:r>
          </a:p>
        </p:txBody>
      </p:sp>
      <p:pic>
        <p:nvPicPr>
          <p:cNvPr id="72"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39885" y="2961459"/>
            <a:ext cx="349176" cy="472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3" name="Folded Corner 26"/>
          <p:cNvSpPr/>
          <p:nvPr/>
        </p:nvSpPr>
        <p:spPr>
          <a:xfrm>
            <a:off x="7895472" y="2961459"/>
            <a:ext cx="533400" cy="472202"/>
          </a:xfrm>
          <a:prstGeom prst="foldedCorner">
            <a:avLst/>
          </a:prstGeom>
          <a:solidFill>
            <a:srgbClr val="FFFFFF"/>
          </a:solidFill>
          <a:ln w="9525" cap="flat" cmpd="sng" algn="ctr">
            <a:solidFill>
              <a:srgbClr val="BBE0E3">
                <a:shade val="95000"/>
                <a:satMod val="105000"/>
              </a:srgbClr>
            </a:solidFill>
            <a:prstDash val="solid"/>
          </a:ln>
          <a:effectLst>
            <a:outerShdw blurRad="40000" dist="23000" dir="5400000" rotWithShape="0">
              <a:srgbClr val="000000">
                <a:alpha val="35000"/>
              </a:srgbClr>
            </a:outerShdw>
          </a:effectLst>
        </p:spPr>
        <p:txBody>
          <a:bodyPr tIns="468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1800" b="0" i="0" u="none" strike="noStrike" kern="0" cap="none" spc="0" normalizeH="0" baseline="0" smtClean="0">
                <a:ln>
                  <a:noFill/>
                </a:ln>
                <a:solidFill>
                  <a:srgbClr val="FF0000"/>
                </a:solidFill>
                <a:effectLst/>
                <a:uLnTx/>
                <a:uFillTx/>
                <a:latin typeface="Arial" pitchFamily="34" charset="0"/>
                <a:cs typeface="Arial" pitchFamily="34" charset="0"/>
              </a:rPr>
              <a:t>4,7</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s-PE" sz="700" b="0" i="0" u="none" strike="noStrike" kern="0" cap="none" spc="0" normalizeH="0" baseline="0" smtClean="0">
                <a:ln>
                  <a:noFill/>
                </a:ln>
                <a:solidFill>
                  <a:prstClr val="black"/>
                </a:solidFill>
                <a:effectLst/>
                <a:uLnTx/>
                <a:uFillTx/>
                <a:latin typeface="Arial" pitchFamily="34" charset="0"/>
                <a:cs typeface="Arial" pitchFamily="34" charset="0"/>
              </a:rPr>
              <a:t>/10</a:t>
            </a:r>
          </a:p>
        </p:txBody>
      </p:sp>
      <p:graphicFrame>
        <p:nvGraphicFramePr>
          <p:cNvPr id="74" name="Chart 31"/>
          <p:cNvGraphicFramePr>
            <a:graphicFrameLocks/>
          </p:cNvGraphicFramePr>
          <p:nvPr>
            <p:extLst>
              <p:ext uri="{D42A27DB-BD31-4B8C-83A1-F6EECF244321}">
                <p14:modId xmlns:p14="http://schemas.microsoft.com/office/powerpoint/2010/main" val="2247181822"/>
              </p:ext>
            </p:extLst>
          </p:nvPr>
        </p:nvGraphicFramePr>
        <p:xfrm>
          <a:off x="460375" y="4272523"/>
          <a:ext cx="3001106" cy="1730130"/>
        </p:xfrm>
        <a:graphic>
          <a:graphicData uri="http://schemas.openxmlformats.org/drawingml/2006/chart">
            <c:chart xmlns:c="http://schemas.openxmlformats.org/drawingml/2006/chart" xmlns:r="http://schemas.openxmlformats.org/officeDocument/2006/relationships" r:id="rId7"/>
          </a:graphicData>
        </a:graphic>
      </p:graphicFrame>
      <p:pic>
        <p:nvPicPr>
          <p:cNvPr id="75" name="Picture 4" descr="Archivo:Flag of Lima.svg"/>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042877" y="4220889"/>
            <a:ext cx="216000" cy="234000"/>
          </a:xfrm>
          <a:prstGeom prst="roundRect">
            <a:avLst>
              <a:gd name="adj" fmla="val 12257"/>
            </a:avLst>
          </a:prstGeom>
          <a:noFill/>
          <a:extLst>
            <a:ext uri="{909E8E84-426E-40DD-AFC4-6F175D3DCCD1}">
              <a14:hiddenFill xmlns:a14="http://schemas.microsoft.com/office/drawing/2010/main">
                <a:solidFill>
                  <a:srgbClr val="FFFFFF"/>
                </a:solidFill>
              </a14:hiddenFill>
            </a:ext>
          </a:extLst>
        </p:spPr>
      </p:pic>
      <p:pic>
        <p:nvPicPr>
          <p:cNvPr id="76" name="Picture 6" descr="http://upload.wikimedia.org/wikipedia/commons/thumb/8/82/Bandera_de_la_ciudad_de_Arequipa.svg/100px-Bandera_de_la_ciudad_de_Arequipa.svg.png"/>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42877" y="4547108"/>
            <a:ext cx="216000" cy="234000"/>
          </a:xfrm>
          <a:prstGeom prst="roundRect">
            <a:avLst>
              <a:gd name="adj" fmla="val 12257"/>
            </a:avLst>
          </a:prstGeom>
          <a:noFill/>
          <a:extLst>
            <a:ext uri="{909E8E84-426E-40DD-AFC4-6F175D3DCCD1}">
              <a14:hiddenFill xmlns:a14="http://schemas.microsoft.com/office/drawing/2010/main">
                <a:solidFill>
                  <a:srgbClr val="FFFFFF"/>
                </a:solidFill>
              </a14:hiddenFill>
            </a:ext>
          </a:extLst>
        </p:spPr>
      </p:pic>
      <p:pic>
        <p:nvPicPr>
          <p:cNvPr id="77" name="Picture 8" descr="http://upload.wikimedia.org/wikipedia/commons/thumb/6/63/Flag_of_Trujillo_%28Peru%29.svg/100px-Flag_of_Trujillo_%28Peru%29.svg.png"/>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042877" y="4839571"/>
            <a:ext cx="216000" cy="234000"/>
          </a:xfrm>
          <a:prstGeom prst="roundRect">
            <a:avLst>
              <a:gd name="adj" fmla="val 12257"/>
            </a:avLst>
          </a:prstGeom>
          <a:noFill/>
          <a:extLst>
            <a:ext uri="{909E8E84-426E-40DD-AFC4-6F175D3DCCD1}">
              <a14:hiddenFill xmlns:a14="http://schemas.microsoft.com/office/drawing/2010/main">
                <a:solidFill>
                  <a:srgbClr val="FFFFFF"/>
                </a:solidFill>
              </a14:hiddenFill>
            </a:ext>
          </a:extLst>
        </p:spPr>
      </p:pic>
      <p:pic>
        <p:nvPicPr>
          <p:cNvPr id="78" name="Picture 10" descr="https://encrypted-tbn1.google.com/images?q=tbn:ANd9GcTNwr4btmHE0cMquiEqM8Td69OvlktOS-ulj1LB9Ljw2EeLMIgKOw"/>
          <p:cNvPicPr>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42877" y="5134677"/>
            <a:ext cx="216000" cy="234000"/>
          </a:xfrm>
          <a:prstGeom prst="roundRect">
            <a:avLst>
              <a:gd name="adj" fmla="val 12257"/>
            </a:avLst>
          </a:prstGeom>
          <a:noFill/>
          <a:extLst>
            <a:ext uri="{909E8E84-426E-40DD-AFC4-6F175D3DCCD1}">
              <a14:hiddenFill xmlns:a14="http://schemas.microsoft.com/office/drawing/2010/main">
                <a:solidFill>
                  <a:srgbClr val="FFFFFF"/>
                </a:solidFill>
              </a14:hiddenFill>
            </a:ext>
          </a:extLst>
        </p:spPr>
      </p:pic>
      <p:pic>
        <p:nvPicPr>
          <p:cNvPr id="79" name="Picture 12" descr="http://upload.wikimedia.org/wikipedia/commons/thumb/3/38/Flag_of_Piura.png/125px-Flag_of_Piura.png"/>
          <p:cNvPicPr>
            <a:picLocks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42877" y="5438038"/>
            <a:ext cx="216000" cy="234000"/>
          </a:xfrm>
          <a:prstGeom prst="roundRect">
            <a:avLst>
              <a:gd name="adj" fmla="val 12257"/>
            </a:avLst>
          </a:prstGeom>
          <a:noFill/>
          <a:extLst>
            <a:ext uri="{909E8E84-426E-40DD-AFC4-6F175D3DCCD1}">
              <a14:hiddenFill xmlns:a14="http://schemas.microsoft.com/office/drawing/2010/main">
                <a:solidFill>
                  <a:srgbClr val="FFFFFF"/>
                </a:solidFill>
              </a14:hiddenFill>
            </a:ext>
          </a:extLst>
        </p:spPr>
      </p:pic>
      <p:sp>
        <p:nvSpPr>
          <p:cNvPr id="82" name="TextBox 30"/>
          <p:cNvSpPr txBox="1"/>
          <p:nvPr/>
        </p:nvSpPr>
        <p:spPr>
          <a:xfrm>
            <a:off x="703995" y="6007325"/>
            <a:ext cx="3458307" cy="369332"/>
          </a:xfrm>
          <a:prstGeom prst="rect">
            <a:avLst/>
          </a:prstGeom>
          <a:noFill/>
        </p:spPr>
        <p:txBody>
          <a:bodyPr wrap="square" rtlCol="0">
            <a:spAutoFit/>
          </a:bodyPr>
          <a:lstStyle/>
          <a:p>
            <a:pPr eaLnBrk="1" hangingPunct="1"/>
            <a:r>
              <a:rPr lang="es-PE" sz="900" smtClean="0">
                <a:solidFill>
                  <a:prstClr val="black"/>
                </a:solidFill>
                <a:latin typeface="Arial" pitchFamily="34" charset="0"/>
                <a:ea typeface="ＭＳ Ｐゴシック"/>
                <a:cs typeface="Arial" pitchFamily="34" charset="0"/>
              </a:rPr>
              <a:t>*Data extracted from Global competitiveness report (2012) and Digital economy ranking(2010). Grades over 10</a:t>
            </a:r>
            <a:endParaRPr lang="es-PE" sz="900">
              <a:solidFill>
                <a:prstClr val="black"/>
              </a:solidFill>
              <a:latin typeface="Arial" pitchFamily="34" charset="0"/>
              <a:ea typeface="ＭＳ Ｐゴシック"/>
              <a:cs typeface="Arial" pitchFamily="34" charset="0"/>
            </a:endParaRPr>
          </a:p>
        </p:txBody>
      </p:sp>
      <p:sp>
        <p:nvSpPr>
          <p:cNvPr id="83" name="TextBox 32"/>
          <p:cNvSpPr txBox="1"/>
          <p:nvPr/>
        </p:nvSpPr>
        <p:spPr>
          <a:xfrm>
            <a:off x="4970565" y="6011996"/>
            <a:ext cx="3458307" cy="369332"/>
          </a:xfrm>
          <a:prstGeom prst="rect">
            <a:avLst/>
          </a:prstGeom>
          <a:noFill/>
        </p:spPr>
        <p:txBody>
          <a:bodyPr wrap="square" rtlCol="0">
            <a:spAutoFit/>
          </a:bodyPr>
          <a:lstStyle/>
          <a:p>
            <a:pPr eaLnBrk="1" hangingPunct="1"/>
            <a:r>
              <a:rPr lang="es-PE" sz="900" dirty="0" smtClean="0">
                <a:solidFill>
                  <a:prstClr val="black"/>
                </a:solidFill>
                <a:latin typeface="Arial" pitchFamily="34" charset="0"/>
                <a:ea typeface="ＭＳ Ｐゴシック"/>
                <a:cs typeface="Arial" pitchFamily="34" charset="0"/>
              </a:rPr>
              <a:t>**</a:t>
            </a:r>
            <a:r>
              <a:rPr lang="es-PE" sz="900" dirty="0" err="1" smtClean="0">
                <a:solidFill>
                  <a:prstClr val="black"/>
                </a:solidFill>
                <a:latin typeface="Arial" pitchFamily="34" charset="0"/>
                <a:ea typeface="ＭＳ Ｐゴシック"/>
                <a:cs typeface="Arial" pitchFamily="34" charset="0"/>
              </a:rPr>
              <a:t>Gov</a:t>
            </a:r>
            <a:r>
              <a:rPr lang="es-PE" sz="900" dirty="0" smtClean="0">
                <a:solidFill>
                  <a:prstClr val="black"/>
                </a:solidFill>
                <a:latin typeface="Arial" pitchFamily="34" charset="0"/>
                <a:ea typeface="ＭＳ Ｐゴシック"/>
                <a:cs typeface="Arial" pitchFamily="34" charset="0"/>
              </a:rPr>
              <a:t>. </a:t>
            </a:r>
            <a:r>
              <a:rPr lang="es-PE" sz="900" dirty="0" err="1" smtClean="0">
                <a:solidFill>
                  <a:prstClr val="black"/>
                </a:solidFill>
                <a:latin typeface="Arial" pitchFamily="34" charset="0"/>
                <a:ea typeface="ＭＳ Ｐゴシック"/>
                <a:cs typeface="Arial" pitchFamily="34" charset="0"/>
              </a:rPr>
              <a:t>Willingness</a:t>
            </a:r>
            <a:r>
              <a:rPr lang="es-PE" sz="900" dirty="0" smtClean="0">
                <a:solidFill>
                  <a:prstClr val="black"/>
                </a:solidFill>
                <a:latin typeface="Arial" pitchFamily="34" charset="0"/>
                <a:ea typeface="ＭＳ Ｐゴシック"/>
                <a:cs typeface="Arial" pitchFamily="34" charset="0"/>
              </a:rPr>
              <a:t>: </a:t>
            </a:r>
            <a:r>
              <a:rPr lang="es-PE" sz="900" dirty="0" err="1" smtClean="0">
                <a:solidFill>
                  <a:prstClr val="black"/>
                </a:solidFill>
                <a:latin typeface="Arial" pitchFamily="34" charset="0"/>
                <a:ea typeface="ＭＳ Ｐゴシック"/>
                <a:cs typeface="Arial" pitchFamily="34" charset="0"/>
              </a:rPr>
              <a:t>Predisposition</a:t>
            </a:r>
            <a:r>
              <a:rPr lang="es-PE" sz="900" dirty="0" smtClean="0">
                <a:solidFill>
                  <a:prstClr val="black"/>
                </a:solidFill>
                <a:latin typeface="Arial" pitchFamily="34" charset="0"/>
                <a:ea typeface="ＭＳ Ｐゴシック"/>
                <a:cs typeface="Arial" pitchFamily="34" charset="0"/>
              </a:rPr>
              <a:t> to </a:t>
            </a:r>
            <a:r>
              <a:rPr lang="es-PE" sz="900" dirty="0" err="1" smtClean="0">
                <a:solidFill>
                  <a:prstClr val="black"/>
                </a:solidFill>
                <a:latin typeface="Arial" pitchFamily="34" charset="0"/>
                <a:ea typeface="ＭＳ Ｐゴシック"/>
                <a:cs typeface="Arial" pitchFamily="34" charset="0"/>
              </a:rPr>
              <a:t>implement</a:t>
            </a:r>
            <a:r>
              <a:rPr lang="es-PE" sz="900" dirty="0" smtClean="0">
                <a:solidFill>
                  <a:prstClr val="black"/>
                </a:solidFill>
                <a:latin typeface="Arial" pitchFamily="34" charset="0"/>
                <a:ea typeface="ＭＳ Ｐゴシック"/>
                <a:cs typeface="Arial" pitchFamily="34" charset="0"/>
              </a:rPr>
              <a:t> </a:t>
            </a:r>
            <a:r>
              <a:rPr lang="es-PE" sz="900" dirty="0" err="1" smtClean="0">
                <a:solidFill>
                  <a:prstClr val="black"/>
                </a:solidFill>
                <a:latin typeface="Arial" pitchFamily="34" charset="0"/>
                <a:ea typeface="ＭＳ Ｐゴシック"/>
                <a:cs typeface="Arial" pitchFamily="34" charset="0"/>
              </a:rPr>
              <a:t>technological</a:t>
            </a:r>
            <a:r>
              <a:rPr lang="es-PE" sz="900" dirty="0" smtClean="0">
                <a:solidFill>
                  <a:prstClr val="black"/>
                </a:solidFill>
                <a:latin typeface="Arial" pitchFamily="34" charset="0"/>
                <a:ea typeface="ＭＳ Ｐゴシック"/>
                <a:cs typeface="Arial" pitchFamily="34" charset="0"/>
              </a:rPr>
              <a:t> </a:t>
            </a:r>
            <a:r>
              <a:rPr lang="es-PE" sz="900" dirty="0" err="1" smtClean="0">
                <a:solidFill>
                  <a:prstClr val="black"/>
                </a:solidFill>
                <a:latin typeface="Arial" pitchFamily="34" charset="0"/>
                <a:ea typeface="ＭＳ Ｐゴシック"/>
                <a:cs typeface="Arial" pitchFamily="34" charset="0"/>
              </a:rPr>
              <a:t>advances</a:t>
            </a:r>
            <a:r>
              <a:rPr lang="es-PE" sz="900" dirty="0" smtClean="0">
                <a:solidFill>
                  <a:prstClr val="black"/>
                </a:solidFill>
                <a:latin typeface="Arial" pitchFamily="34" charset="0"/>
                <a:ea typeface="ＭＳ Ｐゴシック"/>
                <a:cs typeface="Arial" pitchFamily="34" charset="0"/>
              </a:rPr>
              <a:t> (Digital </a:t>
            </a:r>
            <a:r>
              <a:rPr lang="es-PE" sz="900" dirty="0" err="1" smtClean="0">
                <a:solidFill>
                  <a:prstClr val="black"/>
                </a:solidFill>
                <a:latin typeface="Arial" pitchFamily="34" charset="0"/>
                <a:ea typeface="ＭＳ Ｐゴシック"/>
                <a:cs typeface="Arial" pitchFamily="34" charset="0"/>
              </a:rPr>
              <a:t>economy</a:t>
            </a:r>
            <a:r>
              <a:rPr lang="es-PE" sz="900" dirty="0" smtClean="0">
                <a:solidFill>
                  <a:prstClr val="black"/>
                </a:solidFill>
                <a:latin typeface="Arial" pitchFamily="34" charset="0"/>
                <a:ea typeface="ＭＳ Ｐゴシック"/>
                <a:cs typeface="Arial" pitchFamily="34" charset="0"/>
              </a:rPr>
              <a:t> ranking, 2010)</a:t>
            </a:r>
            <a:endParaRPr lang="es-PE" sz="900" dirty="0">
              <a:solidFill>
                <a:prstClr val="black"/>
              </a:solidFill>
              <a:latin typeface="Arial" pitchFamily="34" charset="0"/>
              <a:ea typeface="ＭＳ Ｐゴシック"/>
              <a:cs typeface="Arial" pitchFamily="34" charset="0"/>
            </a:endParaRPr>
          </a:p>
        </p:txBody>
      </p:sp>
      <p:sp>
        <p:nvSpPr>
          <p:cNvPr id="84" name="AutoShape 2"/>
          <p:cNvSpPr>
            <a:spLocks noChangeArrowheads="1"/>
          </p:cNvSpPr>
          <p:nvPr/>
        </p:nvSpPr>
        <p:spPr bwMode="auto">
          <a:xfrm>
            <a:off x="172209" y="143750"/>
            <a:ext cx="8467725" cy="919401"/>
          </a:xfrm>
          <a:prstGeom prst="roundRect">
            <a:avLst>
              <a:gd name="adj" fmla="val 16667"/>
            </a:avLst>
          </a:prstGeom>
        </p:spPr>
        <p:txBody>
          <a:bodyPr wrap="square">
            <a:spAutoFit/>
          </a:bodyPr>
          <a:lstStyle/>
          <a:p>
            <a:r>
              <a:rPr lang="es-PE" sz="2400" b="1" dirty="0" smtClean="0">
                <a:solidFill>
                  <a:srgbClr val="003366"/>
                </a:solidFill>
                <a:ea typeface="MS PGothic" pitchFamily="34" charset="-128"/>
                <a:cs typeface="Arial" pitchFamily="34" charset="0"/>
              </a:rPr>
              <a:t>Retos de implementación de las Smart Cities en América Latina: Caso Perú</a:t>
            </a:r>
            <a:endParaRPr lang="es-PE" sz="2400" b="1" dirty="0">
              <a:solidFill>
                <a:srgbClr val="003366"/>
              </a:solidFill>
              <a:ea typeface="MS PGothic" pitchFamily="34" charset="-128"/>
              <a:cs typeface="Arial" pitchFamily="34" charset="0"/>
            </a:endParaRPr>
          </a:p>
        </p:txBody>
      </p:sp>
      <p:sp>
        <p:nvSpPr>
          <p:cNvPr id="2" name="1 Marcador de número de diapositiva"/>
          <p:cNvSpPr>
            <a:spLocks noGrp="1"/>
          </p:cNvSpPr>
          <p:nvPr>
            <p:ph type="sldNum" sz="quarter" idx="10"/>
          </p:nvPr>
        </p:nvSpPr>
        <p:spPr/>
        <p:txBody>
          <a:bodyPr/>
          <a:lstStyle/>
          <a:p>
            <a:fld id="{5A93154B-D19B-4D4D-B84E-F0704A429448}" type="slidenum">
              <a:rPr lang="es-PE" altLang="es-PE" smtClean="0"/>
              <a:pPr/>
              <a:t>19</a:t>
            </a:fld>
            <a:endParaRPr lang="es-PE" altLang="es-PE"/>
          </a:p>
        </p:txBody>
      </p:sp>
      <p:pic>
        <p:nvPicPr>
          <p:cNvPr id="30" name="Picture 4" descr="https://encrypted-tbn1.gstatic.com/images?q=tbn:ANd9GcTQ8O3Sumu6zHjhe8lgEnNmllAiPAHVw3v6Y_Df9I18WiLiiJVNYw"/>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12131" y="1440118"/>
            <a:ext cx="644898" cy="76474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encrypted-tbn1.gstatic.com/images?q=tbn:ANd9GcS-mBJrLF0iSlKRe4tp1bi79iAccqpCUprbYezOOlbKmcwSBgtJ"/>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23652" y="1700808"/>
            <a:ext cx="585975" cy="389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5306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3967"/>
    </mc:Choice>
    <mc:Fallback>
      <p:transition spd="slow" advTm="33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25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1000"/>
                                        <p:tgtEl>
                                          <p:spTgt spid="64"/>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74"/>
                                        </p:tgtEl>
                                        <p:attrNameLst>
                                          <p:attrName>style.visibility</p:attrName>
                                        </p:attrNameLst>
                                      </p:cBhvr>
                                      <p:to>
                                        <p:strVal val="visible"/>
                                      </p:to>
                                    </p:set>
                                    <p:animEffect transition="in" filter="fade">
                                      <p:cBhvr>
                                        <p:cTn id="13" dur="1000"/>
                                        <p:tgtEl>
                                          <p:spTgt spid="74"/>
                                        </p:tgtEl>
                                      </p:cBhvr>
                                    </p:animEffect>
                                  </p:childTnLst>
                                </p:cTn>
                              </p:par>
                              <p:par>
                                <p:cTn id="14" presetID="10" presetClass="entr" presetSubtype="0" fill="hold" nodeType="withEffect">
                                  <p:stCondLst>
                                    <p:cond delay="25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childTnLst>
                                </p:cTn>
                              </p:par>
                              <p:par>
                                <p:cTn id="17" presetID="10" presetClass="entr" presetSubtype="0" fill="hold" nodeType="withEffect">
                                  <p:stCondLst>
                                    <p:cond delay="25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1000"/>
                                        <p:tgtEl>
                                          <p:spTgt spid="2050"/>
                                        </p:tgtEl>
                                      </p:cBhvr>
                                    </p:animEffect>
                                  </p:childTnLst>
                                </p:cTn>
                              </p:par>
                            </p:childTnLst>
                          </p:cTn>
                        </p:par>
                        <p:par>
                          <p:cTn id="20" fill="hold">
                            <p:stCondLst>
                              <p:cond delay="1250"/>
                            </p:stCondLst>
                            <p:childTnLst>
                              <p:par>
                                <p:cTn id="21" presetID="10" presetClass="entr" presetSubtype="0" fill="hold" grpId="0" nodeType="afterEffect">
                                  <p:stCondLst>
                                    <p:cond delay="250"/>
                                  </p:stCondLst>
                                  <p:childTnLst>
                                    <p:set>
                                      <p:cBhvr>
                                        <p:cTn id="22" dur="1" fill="hold">
                                          <p:stCondLst>
                                            <p:cond delay="0"/>
                                          </p:stCondLst>
                                        </p:cTn>
                                        <p:tgtEl>
                                          <p:spTgt spid="60"/>
                                        </p:tgtEl>
                                        <p:attrNameLst>
                                          <p:attrName>style.visibility</p:attrName>
                                        </p:attrNameLst>
                                      </p:cBhvr>
                                      <p:to>
                                        <p:strVal val="visible"/>
                                      </p:to>
                                    </p:set>
                                    <p:animEffect transition="in" filter="fade">
                                      <p:cBhvr>
                                        <p:cTn id="23" dur="1000"/>
                                        <p:tgtEl>
                                          <p:spTgt spid="60"/>
                                        </p:tgtEl>
                                      </p:cBhvr>
                                    </p:animEffect>
                                  </p:childTnLst>
                                </p:cTn>
                              </p:par>
                              <p:par>
                                <p:cTn id="24" presetID="10" presetClass="entr" presetSubtype="0" fill="hold" nodeType="withEffect">
                                  <p:stCondLst>
                                    <p:cond delay="250"/>
                                  </p:stCondLst>
                                  <p:childTnLst>
                                    <p:set>
                                      <p:cBhvr>
                                        <p:cTn id="25" dur="1" fill="hold">
                                          <p:stCondLst>
                                            <p:cond delay="0"/>
                                          </p:stCondLst>
                                        </p:cTn>
                                        <p:tgtEl>
                                          <p:spTgt spid="63"/>
                                        </p:tgtEl>
                                        <p:attrNameLst>
                                          <p:attrName>style.visibility</p:attrName>
                                        </p:attrNameLst>
                                      </p:cBhvr>
                                      <p:to>
                                        <p:strVal val="visible"/>
                                      </p:to>
                                    </p:set>
                                    <p:animEffect transition="in" filter="fade">
                                      <p:cBhvr>
                                        <p:cTn id="26" dur="1000"/>
                                        <p:tgtEl>
                                          <p:spTgt spid="63"/>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1000"/>
                                        <p:tgtEl>
                                          <p:spTgt spid="66"/>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67"/>
                                        </p:tgtEl>
                                        <p:attrNameLst>
                                          <p:attrName>style.visibility</p:attrName>
                                        </p:attrNameLst>
                                      </p:cBhvr>
                                      <p:to>
                                        <p:strVal val="visible"/>
                                      </p:to>
                                    </p:set>
                                    <p:animEffect transition="in" filter="fade">
                                      <p:cBhvr>
                                        <p:cTn id="35" dur="1000"/>
                                        <p:tgtEl>
                                          <p:spTgt spid="67"/>
                                        </p:tgtEl>
                                      </p:cBhvr>
                                    </p:animEffect>
                                  </p:childTnLst>
                                </p:cTn>
                              </p:par>
                              <p:par>
                                <p:cTn id="36" presetID="10" presetClass="entr" presetSubtype="0" fill="hold" nodeType="withEffect">
                                  <p:stCondLst>
                                    <p:cond delay="250"/>
                                  </p:stCondLst>
                                  <p:childTnLst>
                                    <p:set>
                                      <p:cBhvr>
                                        <p:cTn id="37" dur="1" fill="hold">
                                          <p:stCondLst>
                                            <p:cond delay="0"/>
                                          </p:stCondLst>
                                        </p:cTn>
                                        <p:tgtEl>
                                          <p:spTgt spid="68"/>
                                        </p:tgtEl>
                                        <p:attrNameLst>
                                          <p:attrName>style.visibility</p:attrName>
                                        </p:attrNameLst>
                                      </p:cBhvr>
                                      <p:to>
                                        <p:strVal val="visible"/>
                                      </p:to>
                                    </p:set>
                                    <p:animEffect transition="in" filter="fade">
                                      <p:cBhvr>
                                        <p:cTn id="38" dur="1000"/>
                                        <p:tgtEl>
                                          <p:spTgt spid="68"/>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69"/>
                                        </p:tgtEl>
                                        <p:attrNameLst>
                                          <p:attrName>style.visibility</p:attrName>
                                        </p:attrNameLst>
                                      </p:cBhvr>
                                      <p:to>
                                        <p:strVal val="visible"/>
                                      </p:to>
                                    </p:set>
                                    <p:animEffect transition="in" filter="fade">
                                      <p:cBhvr>
                                        <p:cTn id="41" dur="1000"/>
                                        <p:tgtEl>
                                          <p:spTgt spid="69"/>
                                        </p:tgtEl>
                                      </p:cBhvr>
                                    </p:animEffect>
                                  </p:childTnLst>
                                </p:cTn>
                              </p:par>
                              <p:par>
                                <p:cTn id="42" presetID="10" presetClass="entr" presetSubtype="0" fill="hold" nodeType="withEffect">
                                  <p:stCondLst>
                                    <p:cond delay="25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1000"/>
                                        <p:tgtEl>
                                          <p:spTgt spid="70"/>
                                        </p:tgtEl>
                                      </p:cBhvr>
                                    </p:animEffect>
                                  </p:childTnLst>
                                </p:cTn>
                              </p:par>
                              <p:par>
                                <p:cTn id="45" presetID="10" presetClass="entr" presetSubtype="0" fill="hold" grpId="0" nodeType="withEffect">
                                  <p:stCondLst>
                                    <p:cond delay="250"/>
                                  </p:stCondLst>
                                  <p:childTnLst>
                                    <p:set>
                                      <p:cBhvr>
                                        <p:cTn id="46" dur="1" fill="hold">
                                          <p:stCondLst>
                                            <p:cond delay="0"/>
                                          </p:stCondLst>
                                        </p:cTn>
                                        <p:tgtEl>
                                          <p:spTgt spid="71"/>
                                        </p:tgtEl>
                                        <p:attrNameLst>
                                          <p:attrName>style.visibility</p:attrName>
                                        </p:attrNameLst>
                                      </p:cBhvr>
                                      <p:to>
                                        <p:strVal val="visible"/>
                                      </p:to>
                                    </p:set>
                                    <p:animEffect transition="in" filter="fade">
                                      <p:cBhvr>
                                        <p:cTn id="47" dur="1000"/>
                                        <p:tgtEl>
                                          <p:spTgt spid="71"/>
                                        </p:tgtEl>
                                      </p:cBhvr>
                                    </p:animEffect>
                                  </p:childTnLst>
                                </p:cTn>
                              </p:par>
                              <p:par>
                                <p:cTn id="48" presetID="10" presetClass="entr" presetSubtype="0" fill="hold" nodeType="withEffect">
                                  <p:stCondLst>
                                    <p:cond delay="250"/>
                                  </p:stCondLst>
                                  <p:childTnLst>
                                    <p:set>
                                      <p:cBhvr>
                                        <p:cTn id="49" dur="1" fill="hold">
                                          <p:stCondLst>
                                            <p:cond delay="0"/>
                                          </p:stCondLst>
                                        </p:cTn>
                                        <p:tgtEl>
                                          <p:spTgt spid="72"/>
                                        </p:tgtEl>
                                        <p:attrNameLst>
                                          <p:attrName>style.visibility</p:attrName>
                                        </p:attrNameLst>
                                      </p:cBhvr>
                                      <p:to>
                                        <p:strVal val="visible"/>
                                      </p:to>
                                    </p:set>
                                    <p:animEffect transition="in" filter="fade">
                                      <p:cBhvr>
                                        <p:cTn id="50" dur="1000"/>
                                        <p:tgtEl>
                                          <p:spTgt spid="72"/>
                                        </p:tgtEl>
                                      </p:cBhvr>
                                    </p:animEffect>
                                  </p:childTnLst>
                                </p:cTn>
                              </p:par>
                              <p:par>
                                <p:cTn id="51" presetID="10" presetClass="entr" presetSubtype="0" fill="hold" grpId="0" nodeType="withEffect">
                                  <p:stCondLst>
                                    <p:cond delay="250"/>
                                  </p:stCondLst>
                                  <p:childTnLst>
                                    <p:set>
                                      <p:cBhvr>
                                        <p:cTn id="52" dur="1" fill="hold">
                                          <p:stCondLst>
                                            <p:cond delay="0"/>
                                          </p:stCondLst>
                                        </p:cTn>
                                        <p:tgtEl>
                                          <p:spTgt spid="73"/>
                                        </p:tgtEl>
                                        <p:attrNameLst>
                                          <p:attrName>style.visibility</p:attrName>
                                        </p:attrNameLst>
                                      </p:cBhvr>
                                      <p:to>
                                        <p:strVal val="visible"/>
                                      </p:to>
                                    </p:set>
                                    <p:animEffect transition="in" filter="fade">
                                      <p:cBhvr>
                                        <p:cTn id="53" dur="1000"/>
                                        <p:tgtEl>
                                          <p:spTgt spid="73"/>
                                        </p:tgtEl>
                                      </p:cBhvr>
                                    </p:animEffect>
                                  </p:childTnLst>
                                </p:cTn>
                              </p:par>
                            </p:childTnLst>
                          </p:cTn>
                        </p:par>
                        <p:par>
                          <p:cTn id="54" fill="hold">
                            <p:stCondLst>
                              <p:cond delay="2500"/>
                            </p:stCondLst>
                            <p:childTnLst>
                              <p:par>
                                <p:cTn id="55" presetID="10" presetClass="entr" presetSubtype="0" fill="hold" grpId="0" nodeType="afterEffect">
                                  <p:stCondLst>
                                    <p:cond delay="25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1000"/>
                                        <p:tgtEl>
                                          <p:spTgt spid="61"/>
                                        </p:tgtEl>
                                      </p:cBhvr>
                                    </p:animEffect>
                                  </p:childTnLst>
                                </p:cTn>
                              </p:par>
                              <p:par>
                                <p:cTn id="58" presetID="10" presetClass="entr" presetSubtype="0" fill="hold" nodeType="withEffect">
                                  <p:stCondLst>
                                    <p:cond delay="250"/>
                                  </p:stCondLst>
                                  <p:childTnLst>
                                    <p:set>
                                      <p:cBhvr>
                                        <p:cTn id="59" dur="1" fill="hold">
                                          <p:stCondLst>
                                            <p:cond delay="0"/>
                                          </p:stCondLst>
                                        </p:cTn>
                                        <p:tgtEl>
                                          <p:spTgt spid="62"/>
                                        </p:tgtEl>
                                        <p:attrNameLst>
                                          <p:attrName>style.visibility</p:attrName>
                                        </p:attrNameLst>
                                      </p:cBhvr>
                                      <p:to>
                                        <p:strVal val="visible"/>
                                      </p:to>
                                    </p:set>
                                    <p:animEffect transition="in" filter="fade">
                                      <p:cBhvr>
                                        <p:cTn id="60" dur="1000"/>
                                        <p:tgtEl>
                                          <p:spTgt spid="62"/>
                                        </p:tgtEl>
                                      </p:cBhvr>
                                    </p:animEffect>
                                  </p:childTnLst>
                                </p:cTn>
                              </p:par>
                              <p:par>
                                <p:cTn id="61" presetID="10" presetClass="entr" presetSubtype="0" fill="hold" nodeType="withEffect">
                                  <p:stCondLst>
                                    <p:cond delay="250"/>
                                  </p:stCondLst>
                                  <p:childTnLst>
                                    <p:set>
                                      <p:cBhvr>
                                        <p:cTn id="62" dur="1" fill="hold">
                                          <p:stCondLst>
                                            <p:cond delay="0"/>
                                          </p:stCondLst>
                                        </p:cTn>
                                        <p:tgtEl>
                                          <p:spTgt spid="75"/>
                                        </p:tgtEl>
                                        <p:attrNameLst>
                                          <p:attrName>style.visibility</p:attrName>
                                        </p:attrNameLst>
                                      </p:cBhvr>
                                      <p:to>
                                        <p:strVal val="visible"/>
                                      </p:to>
                                    </p:set>
                                    <p:animEffect transition="in" filter="fade">
                                      <p:cBhvr>
                                        <p:cTn id="63" dur="1000"/>
                                        <p:tgtEl>
                                          <p:spTgt spid="75"/>
                                        </p:tgtEl>
                                      </p:cBhvr>
                                    </p:animEffect>
                                  </p:childTnLst>
                                </p:cTn>
                              </p:par>
                              <p:par>
                                <p:cTn id="64" presetID="10" presetClass="entr" presetSubtype="0" fill="hold" nodeType="withEffect">
                                  <p:stCondLst>
                                    <p:cond delay="250"/>
                                  </p:stCondLst>
                                  <p:childTnLst>
                                    <p:set>
                                      <p:cBhvr>
                                        <p:cTn id="65" dur="1" fill="hold">
                                          <p:stCondLst>
                                            <p:cond delay="0"/>
                                          </p:stCondLst>
                                        </p:cTn>
                                        <p:tgtEl>
                                          <p:spTgt spid="76"/>
                                        </p:tgtEl>
                                        <p:attrNameLst>
                                          <p:attrName>style.visibility</p:attrName>
                                        </p:attrNameLst>
                                      </p:cBhvr>
                                      <p:to>
                                        <p:strVal val="visible"/>
                                      </p:to>
                                    </p:set>
                                    <p:animEffect transition="in" filter="fade">
                                      <p:cBhvr>
                                        <p:cTn id="66" dur="1000"/>
                                        <p:tgtEl>
                                          <p:spTgt spid="76"/>
                                        </p:tgtEl>
                                      </p:cBhvr>
                                    </p:animEffect>
                                  </p:childTnLst>
                                </p:cTn>
                              </p:par>
                              <p:par>
                                <p:cTn id="67" presetID="10" presetClass="entr" presetSubtype="0" fill="hold" nodeType="withEffect">
                                  <p:stCondLst>
                                    <p:cond delay="250"/>
                                  </p:stCondLst>
                                  <p:childTnLst>
                                    <p:set>
                                      <p:cBhvr>
                                        <p:cTn id="68" dur="1" fill="hold">
                                          <p:stCondLst>
                                            <p:cond delay="0"/>
                                          </p:stCondLst>
                                        </p:cTn>
                                        <p:tgtEl>
                                          <p:spTgt spid="77"/>
                                        </p:tgtEl>
                                        <p:attrNameLst>
                                          <p:attrName>style.visibility</p:attrName>
                                        </p:attrNameLst>
                                      </p:cBhvr>
                                      <p:to>
                                        <p:strVal val="visible"/>
                                      </p:to>
                                    </p:set>
                                    <p:animEffect transition="in" filter="fade">
                                      <p:cBhvr>
                                        <p:cTn id="69" dur="1000"/>
                                        <p:tgtEl>
                                          <p:spTgt spid="77"/>
                                        </p:tgtEl>
                                      </p:cBhvr>
                                    </p:animEffect>
                                  </p:childTnLst>
                                </p:cTn>
                              </p:par>
                              <p:par>
                                <p:cTn id="70" presetID="10" presetClass="entr" presetSubtype="0" fill="hold" nodeType="withEffect">
                                  <p:stCondLst>
                                    <p:cond delay="2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1000"/>
                                        <p:tgtEl>
                                          <p:spTgt spid="78"/>
                                        </p:tgtEl>
                                      </p:cBhvr>
                                    </p:animEffect>
                                  </p:childTnLst>
                                </p:cTn>
                              </p:par>
                              <p:par>
                                <p:cTn id="73" presetID="10" presetClass="entr" presetSubtype="0" fill="hold" nodeType="withEffect">
                                  <p:stCondLst>
                                    <p:cond delay="250"/>
                                  </p:stCondLst>
                                  <p:childTnLst>
                                    <p:set>
                                      <p:cBhvr>
                                        <p:cTn id="74" dur="1" fill="hold">
                                          <p:stCondLst>
                                            <p:cond delay="0"/>
                                          </p:stCondLst>
                                        </p:cTn>
                                        <p:tgtEl>
                                          <p:spTgt spid="79"/>
                                        </p:tgtEl>
                                        <p:attrNameLst>
                                          <p:attrName>style.visibility</p:attrName>
                                        </p:attrNameLst>
                                      </p:cBhvr>
                                      <p:to>
                                        <p:strVal val="visible"/>
                                      </p:to>
                                    </p:set>
                                    <p:animEffect transition="in" filter="fade">
                                      <p:cBhvr>
                                        <p:cTn id="75" dur="1000"/>
                                        <p:tgtEl>
                                          <p:spTgt spid="79"/>
                                        </p:tgtEl>
                                      </p:cBhvr>
                                    </p:animEffect>
                                  </p:childTnLst>
                                </p:cTn>
                              </p:par>
                            </p:childTnLst>
                          </p:cTn>
                        </p:par>
                        <p:par>
                          <p:cTn id="76" fill="hold">
                            <p:stCondLst>
                              <p:cond delay="3750"/>
                            </p:stCondLst>
                            <p:childTnLst>
                              <p:par>
                                <p:cTn id="77" presetID="2" presetClass="entr" presetSubtype="4" fill="hold" grpId="0" nodeType="afterEffect">
                                  <p:stCondLst>
                                    <p:cond delay="0"/>
                                  </p:stCondLst>
                                  <p:childTnLst>
                                    <p:set>
                                      <p:cBhvr>
                                        <p:cTn id="78" dur="1" fill="hold">
                                          <p:stCondLst>
                                            <p:cond delay="0"/>
                                          </p:stCondLst>
                                        </p:cTn>
                                        <p:tgtEl>
                                          <p:spTgt spid="83"/>
                                        </p:tgtEl>
                                        <p:attrNameLst>
                                          <p:attrName>style.visibility</p:attrName>
                                        </p:attrNameLst>
                                      </p:cBhvr>
                                      <p:to>
                                        <p:strVal val="visible"/>
                                      </p:to>
                                    </p:set>
                                    <p:anim calcmode="lin" valueType="num">
                                      <p:cBhvr additive="base">
                                        <p:cTn id="79" dur="500" fill="hold"/>
                                        <p:tgtEl>
                                          <p:spTgt spid="83"/>
                                        </p:tgtEl>
                                        <p:attrNameLst>
                                          <p:attrName>ppt_x</p:attrName>
                                        </p:attrNameLst>
                                      </p:cBhvr>
                                      <p:tavLst>
                                        <p:tav tm="0">
                                          <p:val>
                                            <p:strVal val="#ppt_x"/>
                                          </p:val>
                                        </p:tav>
                                        <p:tav tm="100000">
                                          <p:val>
                                            <p:strVal val="#ppt_x"/>
                                          </p:val>
                                        </p:tav>
                                      </p:tavLst>
                                    </p:anim>
                                    <p:anim calcmode="lin" valueType="num">
                                      <p:cBhvr additive="base">
                                        <p:cTn id="80" dur="500" fill="hold"/>
                                        <p:tgtEl>
                                          <p:spTgt spid="8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82"/>
                                        </p:tgtEl>
                                        <p:attrNameLst>
                                          <p:attrName>style.visibility</p:attrName>
                                        </p:attrNameLst>
                                      </p:cBhvr>
                                      <p:to>
                                        <p:strVal val="visible"/>
                                      </p:to>
                                    </p:set>
                                    <p:anim calcmode="lin" valueType="num">
                                      <p:cBhvr additive="base">
                                        <p:cTn id="83" dur="500" fill="hold"/>
                                        <p:tgtEl>
                                          <p:spTgt spid="82"/>
                                        </p:tgtEl>
                                        <p:attrNameLst>
                                          <p:attrName>ppt_x</p:attrName>
                                        </p:attrNameLst>
                                      </p:cBhvr>
                                      <p:tavLst>
                                        <p:tav tm="0">
                                          <p:val>
                                            <p:strVal val="#ppt_x"/>
                                          </p:val>
                                        </p:tav>
                                        <p:tav tm="100000">
                                          <p:val>
                                            <p:strVal val="#ppt_x"/>
                                          </p:val>
                                        </p:tav>
                                      </p:tavLst>
                                    </p:anim>
                                    <p:anim calcmode="lin" valueType="num">
                                      <p:cBhvr additive="base">
                                        <p:cTn id="84"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60" grpId="0" animBg="1"/>
      <p:bldP spid="61" grpId="0" animBg="1"/>
      <p:bldP spid="65" grpId="0" animBg="1"/>
      <p:bldP spid="66" grpId="0" animBg="1"/>
      <p:bldP spid="67" grpId="0" animBg="1"/>
      <p:bldP spid="69" grpId="0" animBg="1"/>
      <p:bldP spid="71" grpId="0" animBg="1"/>
      <p:bldP spid="73" grpId="0" animBg="1"/>
      <p:bldGraphic spid="74" grpId="0">
        <p:bldAsOne/>
      </p:bldGraphic>
      <p:bldP spid="82" grpId="0"/>
      <p:bldP spid="8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10 Triángulo isósceles"/>
          <p:cNvSpPr/>
          <p:nvPr/>
        </p:nvSpPr>
        <p:spPr bwMode="auto">
          <a:xfrm rot="16200000">
            <a:off x="167414" y="2731139"/>
            <a:ext cx="5348502" cy="1232424"/>
          </a:xfrm>
          <a:prstGeom prst="triangle">
            <a:avLst/>
          </a:prstGeom>
          <a:gradFill flip="none" rotWithShape="1">
            <a:gsLst>
              <a:gs pos="28000">
                <a:schemeClr val="accent5">
                  <a:lumMod val="40000"/>
                  <a:lumOff val="60000"/>
                </a:schemeClr>
              </a:gs>
              <a:gs pos="59000">
                <a:schemeClr val="accent5">
                  <a:lumMod val="20000"/>
                  <a:lumOff val="80000"/>
                </a:schemeClr>
              </a:gs>
              <a:gs pos="79000">
                <a:schemeClr val="bg1">
                  <a:alpha val="0"/>
                </a:schemeClr>
              </a:gs>
            </a:gsLst>
            <a:lin ang="5400000" scaled="1"/>
            <a:tileRect/>
          </a:gradFill>
          <a:ln w="9525" cap="flat" cmpd="sng" algn="ctr">
            <a:no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noAutofit/>
          </a:bodyPr>
          <a:lstStyle/>
          <a:p>
            <a:pPr algn="ctr">
              <a:lnSpc>
                <a:spcPct val="105000"/>
              </a:lnSpc>
              <a:spcBef>
                <a:spcPct val="30000"/>
              </a:spcBef>
            </a:pPr>
            <a:endParaRPr lang="es-PE" sz="1300">
              <a:latin typeface="Arial" pitchFamily="34" charset="0"/>
              <a:ea typeface="ＭＳ Ｐゴシック" pitchFamily="34" charset="-128"/>
              <a:cs typeface="Arial" pitchFamily="34" charset="0"/>
            </a:endParaRPr>
          </a:p>
        </p:txBody>
      </p:sp>
      <p:sp>
        <p:nvSpPr>
          <p:cNvPr id="47" name="46 Pentágono"/>
          <p:cNvSpPr/>
          <p:nvPr/>
        </p:nvSpPr>
        <p:spPr bwMode="auto">
          <a:xfrm>
            <a:off x="1949570" y="5913590"/>
            <a:ext cx="5790781" cy="216024"/>
          </a:xfrm>
          <a:prstGeom prst="homePlate">
            <a:avLst/>
          </a:prstGeom>
          <a:gradFill flip="none" rotWithShape="1">
            <a:gsLst>
              <a:gs pos="0">
                <a:srgbClr val="FFFFFF"/>
              </a:gs>
              <a:gs pos="50000">
                <a:srgbClr val="06607C"/>
              </a:gs>
              <a:gs pos="100000">
                <a:srgbClr val="D2A85D"/>
              </a:gs>
            </a:gsLst>
            <a:lin ang="0" scaled="1"/>
            <a:tileRect/>
          </a:gradFill>
          <a:ln w="9525" cap="flat" cmpd="sng" algn="ctr">
            <a:noFill/>
            <a:prstDash val="solid"/>
            <a:round/>
            <a:headEnd type="none" w="med" len="med"/>
            <a:tailEnd type="none" w="med" len="med"/>
          </a:ln>
          <a:effectLst/>
        </p:spPr>
        <p:txBody>
          <a:bodyPr wrap="none" lIns="0" tIns="0" rIns="0" bIns="0" anchor="ctr"/>
          <a:lstStyle/>
          <a:p>
            <a:pPr algn="ctr" defTabSz="914323" eaLnBrk="0" fontAlgn="auto" hangingPunct="0">
              <a:spcBef>
                <a:spcPts val="0"/>
              </a:spcBef>
              <a:spcAft>
                <a:spcPts val="0"/>
              </a:spcAft>
              <a:defRPr/>
            </a:pPr>
            <a:endParaRPr lang="es-PE" b="0" kern="0">
              <a:solidFill>
                <a:sysClr val="windowText" lastClr="000000"/>
              </a:solidFill>
              <a:latin typeface="Arial" pitchFamily="34" charset="0"/>
              <a:cs typeface="Arial" pitchFamily="34" charset="0"/>
            </a:endParaRPr>
          </a:p>
        </p:txBody>
      </p:sp>
      <p:sp>
        <p:nvSpPr>
          <p:cNvPr id="57" name="138 Cubo"/>
          <p:cNvSpPr/>
          <p:nvPr/>
        </p:nvSpPr>
        <p:spPr bwMode="auto">
          <a:xfrm>
            <a:off x="5076056" y="2079426"/>
            <a:ext cx="3355026"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marL="285750" indent="-285750" defTabSz="622300">
              <a:buClr>
                <a:srgbClr val="65C3D4"/>
              </a:buClr>
              <a:buSzPct val="150000"/>
              <a:buFont typeface="Wingdings" panose="05000000000000000000" pitchFamily="2" charset="2"/>
              <a:buChar char="ü"/>
            </a:pPr>
            <a:r>
              <a:rPr lang="es-PE" sz="2000" dirty="0" smtClean="0">
                <a:solidFill>
                  <a:srgbClr val="0A2F40"/>
                </a:solidFill>
                <a:latin typeface="Telefonica Text" pitchFamily="50" charset="0"/>
                <a:ea typeface="SimSun" pitchFamily="2" charset="-122"/>
              </a:rPr>
              <a:t>Hasta mediados del 2014, cien ciudades del interior se integrarán a la nueva plataforma METRO</a:t>
            </a:r>
          </a:p>
          <a:p>
            <a:pPr marL="285750" indent="-285750" defTabSz="622300">
              <a:buClr>
                <a:srgbClr val="65C3D4"/>
              </a:buClr>
              <a:buSzPct val="150000"/>
              <a:buFont typeface="Wingdings" panose="05000000000000000000" pitchFamily="2" charset="2"/>
              <a:buChar char="ü"/>
            </a:pPr>
            <a:endParaRPr lang="es-PE" sz="2000" dirty="0" smtClean="0">
              <a:solidFill>
                <a:srgbClr val="0A2F40"/>
              </a:solidFill>
              <a:latin typeface="Telefonica Text" pitchFamily="50" charset="0"/>
              <a:ea typeface="SimSun" pitchFamily="2" charset="-122"/>
            </a:endParaRPr>
          </a:p>
          <a:p>
            <a:pPr marL="285750" indent="-285750" defTabSz="622300">
              <a:buClr>
                <a:srgbClr val="65C3D4"/>
              </a:buClr>
              <a:buSzPct val="150000"/>
              <a:buFont typeface="Wingdings" panose="05000000000000000000" pitchFamily="2" charset="2"/>
              <a:buChar char="ü"/>
            </a:pPr>
            <a:r>
              <a:rPr lang="es-PE" sz="2000" dirty="0" smtClean="0">
                <a:solidFill>
                  <a:srgbClr val="0A2F40"/>
                </a:solidFill>
                <a:latin typeface="Telefonica Text" pitchFamily="50" charset="0"/>
                <a:ea typeface="SimSun" pitchFamily="2" charset="-122"/>
              </a:rPr>
              <a:t>Al mismo tiempo se desplegarán antenas VSAT y radio enlaces de alta capacidad, para soportar a las ciudades intermedias</a:t>
            </a:r>
            <a:endParaRPr lang="es-PE" sz="1800" dirty="0" smtClean="0">
              <a:solidFill>
                <a:srgbClr val="0A2F40"/>
              </a:solidFill>
              <a:latin typeface="Telefonica Text" pitchFamily="50" charset="0"/>
              <a:ea typeface="SimSun" pitchFamily="2" charset="-122"/>
            </a:endParaRPr>
          </a:p>
        </p:txBody>
      </p:sp>
      <p:grpSp>
        <p:nvGrpSpPr>
          <p:cNvPr id="3" name="2 Grupo"/>
          <p:cNvGrpSpPr/>
          <p:nvPr/>
        </p:nvGrpSpPr>
        <p:grpSpPr>
          <a:xfrm>
            <a:off x="687111" y="1880192"/>
            <a:ext cx="3478515" cy="3562921"/>
            <a:chOff x="687111" y="1880192"/>
            <a:chExt cx="3478515" cy="3562921"/>
          </a:xfrm>
        </p:grpSpPr>
        <p:grpSp>
          <p:nvGrpSpPr>
            <p:cNvPr id="29" name="28 Grupo"/>
            <p:cNvGrpSpPr/>
            <p:nvPr/>
          </p:nvGrpSpPr>
          <p:grpSpPr>
            <a:xfrm>
              <a:off x="1504873" y="1880192"/>
              <a:ext cx="1760177" cy="2077037"/>
              <a:chOff x="6882801" y="2428206"/>
              <a:chExt cx="1275070" cy="1151656"/>
            </a:xfrm>
          </p:grpSpPr>
          <p:pic>
            <p:nvPicPr>
              <p:cNvPr id="30" name="Picture 10"/>
              <p:cNvPicPr>
                <a:picLocks noChangeAspect="1"/>
              </p:cNvPicPr>
              <p:nvPr/>
            </p:nvPicPr>
            <p:blipFill>
              <a:blip r:embed="rId3"/>
              <a:stretch>
                <a:fillRect/>
              </a:stretch>
            </p:blipFill>
            <p:spPr>
              <a:xfrm>
                <a:off x="6925815" y="2489966"/>
                <a:ext cx="1232056" cy="1089896"/>
              </a:xfrm>
              <a:prstGeom prst="rect">
                <a:avLst/>
              </a:prstGeom>
              <a:solidFill>
                <a:srgbClr val="FFFFFF">
                  <a:shade val="85000"/>
                </a:srgbClr>
              </a:solidFill>
              <a:ln w="635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20457029" lon="82048" rev="263043"/>
                </a:camera>
                <a:lightRig rig="twoPt" dir="t">
                  <a:rot lat="0" lon="0" rev="7200000"/>
                </a:lightRig>
              </a:scene3d>
              <a:sp3d prstMaterial="matte">
                <a:bevelT w="22860" h="12700"/>
                <a:contourClr>
                  <a:srgbClr val="FFFFFF"/>
                </a:contourClr>
              </a:sp3d>
            </p:spPr>
          </p:pic>
          <p:sp>
            <p:nvSpPr>
              <p:cNvPr id="31" name="30 Rectángulo"/>
              <p:cNvSpPr/>
              <p:nvPr/>
            </p:nvSpPr>
            <p:spPr>
              <a:xfrm rot="21306685">
                <a:off x="6882801" y="2428206"/>
                <a:ext cx="1237982" cy="460763"/>
              </a:xfrm>
              <a:prstGeom prst="rect">
                <a:avLst/>
              </a:prstGeom>
            </p:spPr>
            <p:txBody>
              <a:bodyPr wrap="square">
                <a:spAutoFit/>
              </a:bodyPr>
              <a:lstStyle/>
              <a:p>
                <a:pPr algn="ctr"/>
                <a:r>
                  <a:rPr lang="es-PE" sz="2400" b="1" dirty="0" smtClean="0">
                    <a:latin typeface="Bradley Hand ITC" pitchFamily="66" charset="0"/>
                  </a:rPr>
                  <a:t>Despliegue de Red</a:t>
                </a:r>
                <a:endParaRPr lang="es-PE" sz="2400" dirty="0"/>
              </a:p>
            </p:txBody>
          </p:sp>
        </p:grpSp>
        <p:pic>
          <p:nvPicPr>
            <p:cNvPr id="4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416">
              <a:off x="687111" y="4239680"/>
              <a:ext cx="3478515" cy="1203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Rectangle 24"/>
            <p:cNvSpPr>
              <a:spLocks/>
            </p:cNvSpPr>
            <p:nvPr/>
          </p:nvSpPr>
          <p:spPr bwMode="gray">
            <a:xfrm>
              <a:off x="872547" y="4174696"/>
              <a:ext cx="3221105" cy="1238897"/>
            </a:xfrm>
            <a:prstGeom prst="rect">
              <a:avLst/>
            </a:prstGeom>
            <a:noFill/>
            <a:ln w="12700">
              <a:noFill/>
              <a:miter lim="800000"/>
              <a:headEnd/>
              <a:tailEnd/>
            </a:ln>
          </p:spPr>
          <p:txBody>
            <a:bodyPr lIns="0" tIns="0" rIns="0" bIns="0" anchor="ctr"/>
            <a:lstStyle/>
            <a:p>
              <a:pPr algn="ctr" fontAlgn="auto">
                <a:spcBef>
                  <a:spcPts val="0"/>
                </a:spcBef>
                <a:spcAft>
                  <a:spcPts val="0"/>
                </a:spcAft>
                <a:defRPr/>
              </a:pPr>
              <a:r>
                <a:rPr lang="es-PE" sz="1400" b="1" kern="0" dirty="0" smtClean="0">
                  <a:solidFill>
                    <a:srgbClr val="2E6270"/>
                  </a:solidFill>
                  <a:cs typeface="Arial" pitchFamily="34" charset="0"/>
                  <a:sym typeface="Arial Bold"/>
                </a:rPr>
                <a:t>+ Inversión en </a:t>
              </a:r>
            </a:p>
            <a:p>
              <a:pPr algn="ctr" fontAlgn="auto">
                <a:spcBef>
                  <a:spcPts val="0"/>
                </a:spcBef>
                <a:spcAft>
                  <a:spcPts val="0"/>
                </a:spcAft>
                <a:defRPr/>
              </a:pPr>
              <a:r>
                <a:rPr lang="es-PE" sz="1400" b="1" kern="0" dirty="0" smtClean="0">
                  <a:solidFill>
                    <a:srgbClr val="2E6270"/>
                  </a:solidFill>
                  <a:cs typeface="Arial" pitchFamily="34" charset="0"/>
                  <a:sym typeface="Arial Bold"/>
                </a:rPr>
                <a:t>Despliegue de Red </a:t>
              </a:r>
            </a:p>
            <a:p>
              <a:pPr algn="ctr" fontAlgn="auto">
                <a:spcBef>
                  <a:spcPts val="0"/>
                </a:spcBef>
                <a:spcAft>
                  <a:spcPts val="0"/>
                </a:spcAft>
                <a:defRPr/>
              </a:pPr>
              <a:r>
                <a:rPr lang="es-PE" sz="1400" b="1" kern="0" dirty="0" smtClean="0">
                  <a:solidFill>
                    <a:srgbClr val="2E6270"/>
                  </a:solidFill>
                  <a:cs typeface="Arial" pitchFamily="34" charset="0"/>
                  <a:sym typeface="Arial Bold"/>
                </a:rPr>
                <a:t>(fibra óptica, radio enlaces de alta capacidad y enlaces satelitales)</a:t>
              </a:r>
              <a:endParaRPr lang="es-PE" sz="1400" b="1" kern="0" baseline="48000" dirty="0">
                <a:solidFill>
                  <a:srgbClr val="2E6270"/>
                </a:solidFill>
                <a:cs typeface="Arial" pitchFamily="34" charset="0"/>
                <a:sym typeface="Arial Bold"/>
              </a:endParaRPr>
            </a:p>
          </p:txBody>
        </p:sp>
        <p:pic>
          <p:nvPicPr>
            <p:cNvPr id="85" name="84 Imagen"/>
            <p:cNvPicPr>
              <a:picLocks noChangeAspect="1"/>
            </p:cNvPicPr>
            <p:nvPr/>
          </p:nvPicPr>
          <p:blipFill rotWithShape="1">
            <a:blip r:embed="rId5" cstate="print">
              <a:extLst>
                <a:ext uri="{28A0092B-C50C-407E-A947-70E740481C1C}">
                  <a14:useLocalDpi xmlns:a14="http://schemas.microsoft.com/office/drawing/2010/main" val="0"/>
                </a:ext>
              </a:extLst>
            </a:blip>
            <a:srcRect l="53663" t="27081" r="3285" b="31874"/>
            <a:stretch/>
          </p:blipFill>
          <p:spPr bwMode="auto">
            <a:xfrm rot="21364478">
              <a:off x="1732672" y="2636633"/>
              <a:ext cx="1382302" cy="1024747"/>
            </a:xfrm>
            <a:prstGeom prst="rect">
              <a:avLst/>
            </a:prstGeom>
            <a:ln>
              <a:noFill/>
            </a:ln>
            <a:effectLst>
              <a:softEdge rad="112500"/>
            </a:effectLst>
          </p:spPr>
        </p:pic>
      </p:grpSp>
      <p:sp>
        <p:nvSpPr>
          <p:cNvPr id="86" name="AutoShape 2"/>
          <p:cNvSpPr>
            <a:spLocks noChangeArrowheads="1"/>
          </p:cNvSpPr>
          <p:nvPr/>
        </p:nvSpPr>
        <p:spPr bwMode="auto">
          <a:xfrm>
            <a:off x="172209" y="143750"/>
            <a:ext cx="8467725" cy="919401"/>
          </a:xfrm>
          <a:prstGeom prst="roundRect">
            <a:avLst>
              <a:gd name="adj" fmla="val 16667"/>
            </a:avLst>
          </a:prstGeom>
        </p:spPr>
        <p:txBody>
          <a:bodyPr wrap="square">
            <a:spAutoFit/>
          </a:bodyPr>
          <a:lstStyle/>
          <a:p>
            <a:r>
              <a:rPr lang="es-PE" sz="2400" b="1" dirty="0" smtClean="0">
                <a:solidFill>
                  <a:srgbClr val="003366"/>
                </a:solidFill>
                <a:ea typeface="MS PGothic" pitchFamily="34" charset="-128"/>
                <a:cs typeface="Arial" pitchFamily="34" charset="0"/>
              </a:rPr>
              <a:t>Retos de implementación de las Smart Cities en América Latina: Caso Perú</a:t>
            </a:r>
            <a:endParaRPr lang="es-PE" sz="2400" b="1" dirty="0">
              <a:solidFill>
                <a:srgbClr val="003366"/>
              </a:solidFill>
              <a:ea typeface="MS PGothic" pitchFamily="34" charset="-128"/>
              <a:cs typeface="Arial" pitchFamily="34" charset="0"/>
            </a:endParaRPr>
          </a:p>
        </p:txBody>
      </p:sp>
      <p:sp>
        <p:nvSpPr>
          <p:cNvPr id="2" name="1 Marcador de número de diapositiva"/>
          <p:cNvSpPr>
            <a:spLocks noGrp="1"/>
          </p:cNvSpPr>
          <p:nvPr>
            <p:ph type="sldNum" sz="quarter" idx="10"/>
          </p:nvPr>
        </p:nvSpPr>
        <p:spPr/>
        <p:txBody>
          <a:bodyPr/>
          <a:lstStyle/>
          <a:p>
            <a:fld id="{5A93154B-D19B-4D4D-B84E-F0704A429448}" type="slidenum">
              <a:rPr lang="es-PE" altLang="es-PE" smtClean="0"/>
              <a:pPr/>
              <a:t>20</a:t>
            </a:fld>
            <a:endParaRPr lang="es-PE" altLang="es-PE"/>
          </a:p>
        </p:txBody>
      </p:sp>
    </p:spTree>
    <p:extLst>
      <p:ext uri="{BB962C8B-B14F-4D97-AF65-F5344CB8AC3E}">
        <p14:creationId xmlns:p14="http://schemas.microsoft.com/office/powerpoint/2010/main" val="1254080752"/>
      </p:ext>
    </p:extLst>
  </p:cSld>
  <p:clrMapOvr>
    <a:masterClrMapping/>
  </p:clrMapOvr>
  <mc:AlternateContent xmlns:mc="http://schemas.openxmlformats.org/markup-compatibility/2006">
    <mc:Choice xmlns:p14="http://schemas.microsoft.com/office/powerpoint/2010/main" Requires="p14">
      <p:transition spd="slow" p14:dur="2000" advTm="15732"/>
    </mc:Choice>
    <mc:Fallback>
      <p:transition spd="slow" advTm="157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0" nodeType="afterEffect">
                                  <p:stCondLst>
                                    <p:cond delay="25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1000" fill="hold"/>
                                        <p:tgtEl>
                                          <p:spTgt spid="47"/>
                                        </p:tgtEl>
                                        <p:attrNameLst>
                                          <p:attrName>ppt_x</p:attrName>
                                        </p:attrNameLst>
                                      </p:cBhvr>
                                      <p:tavLst>
                                        <p:tav tm="0">
                                          <p:val>
                                            <p:strVal val="0-#ppt_w/2"/>
                                          </p:val>
                                        </p:tav>
                                        <p:tav tm="100000">
                                          <p:val>
                                            <p:strVal val="#ppt_x"/>
                                          </p:val>
                                        </p:tav>
                                      </p:tavLst>
                                    </p:anim>
                                    <p:anim calcmode="lin" valueType="num">
                                      <p:cBhvr additive="base">
                                        <p:cTn id="13" dur="100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25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12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AutoShape 2"/>
          <p:cNvSpPr>
            <a:spLocks noChangeArrowheads="1"/>
          </p:cNvSpPr>
          <p:nvPr/>
        </p:nvSpPr>
        <p:spPr bwMode="auto">
          <a:xfrm>
            <a:off x="172209" y="143750"/>
            <a:ext cx="8467725" cy="919401"/>
          </a:xfrm>
          <a:prstGeom prst="roundRect">
            <a:avLst>
              <a:gd name="adj" fmla="val 16667"/>
            </a:avLst>
          </a:prstGeom>
        </p:spPr>
        <p:txBody>
          <a:bodyPr wrap="square">
            <a:spAutoFit/>
          </a:bodyPr>
          <a:lstStyle/>
          <a:p>
            <a:r>
              <a:rPr lang="es-PE" sz="2400" b="1" smtClean="0">
                <a:solidFill>
                  <a:srgbClr val="003366"/>
                </a:solidFill>
                <a:ea typeface="MS PGothic" pitchFamily="34" charset="-128"/>
                <a:cs typeface="Arial" pitchFamily="34" charset="0"/>
              </a:rPr>
              <a:t>Retos en Perú: Crecimiento proyectado de ciudades con accesos a Internet</a:t>
            </a:r>
            <a:endParaRPr lang="es-PE" sz="2400" b="1">
              <a:solidFill>
                <a:srgbClr val="003366"/>
              </a:solidFill>
              <a:ea typeface="MS PGothic" pitchFamily="34" charset="-128"/>
              <a:cs typeface="Arial" pitchFamily="34" charset="0"/>
            </a:endParaRPr>
          </a:p>
        </p:txBody>
      </p:sp>
      <p:grpSp>
        <p:nvGrpSpPr>
          <p:cNvPr id="3" name="2 Grupo"/>
          <p:cNvGrpSpPr/>
          <p:nvPr/>
        </p:nvGrpSpPr>
        <p:grpSpPr>
          <a:xfrm>
            <a:off x="386693" y="1268279"/>
            <a:ext cx="4154511" cy="5035915"/>
            <a:chOff x="386693" y="1268279"/>
            <a:chExt cx="4154511" cy="5035915"/>
          </a:xfrm>
        </p:grpSpPr>
        <p:graphicFrame>
          <p:nvGraphicFramePr>
            <p:cNvPr id="12" name="5 Gráfico"/>
            <p:cNvGraphicFramePr>
              <a:graphicFrameLocks/>
            </p:cNvGraphicFramePr>
            <p:nvPr>
              <p:extLst>
                <p:ext uri="{D42A27DB-BD31-4B8C-83A1-F6EECF244321}">
                  <p14:modId xmlns:p14="http://schemas.microsoft.com/office/powerpoint/2010/main" val="3917976327"/>
                </p:ext>
              </p:extLst>
            </p:nvPr>
          </p:nvGraphicFramePr>
          <p:xfrm>
            <a:off x="386693" y="2631786"/>
            <a:ext cx="4154511" cy="3672408"/>
          </p:xfrm>
          <a:graphic>
            <a:graphicData uri="http://schemas.openxmlformats.org/drawingml/2006/chart">
              <c:chart xmlns:c="http://schemas.openxmlformats.org/drawingml/2006/chart" xmlns:r="http://schemas.openxmlformats.org/officeDocument/2006/relationships" r:id="rId3"/>
            </a:graphicData>
          </a:graphic>
        </p:graphicFrame>
        <p:sp>
          <p:nvSpPr>
            <p:cNvPr id="13" name="12 Rectángulo"/>
            <p:cNvSpPr/>
            <p:nvPr/>
          </p:nvSpPr>
          <p:spPr>
            <a:xfrm>
              <a:off x="386693" y="1268279"/>
              <a:ext cx="4132197" cy="1323439"/>
            </a:xfrm>
            <a:prstGeom prst="rect">
              <a:avLst/>
            </a:prstGeom>
          </p:spPr>
          <p:txBody>
            <a:bodyPr wrap="square">
              <a:spAutoFit/>
            </a:bodyPr>
            <a:lstStyle/>
            <a:p>
              <a:pPr algn="ctr"/>
              <a:r>
                <a:rPr lang="es-PE" sz="2000" b="1" smtClean="0">
                  <a:latin typeface="Bradley Hand ITC" pitchFamily="66" charset="0"/>
                </a:rPr>
                <a:t>Integración </a:t>
              </a:r>
              <a:r>
                <a:rPr lang="es-PE" sz="2000" b="1" smtClean="0">
                  <a:latin typeface="Bradley Hand ITC" pitchFamily="66" charset="0"/>
                </a:rPr>
                <a:t>de capitales de Distrito más probres para despleagar infraesttructura y soluciones TIC de inclusión digital</a:t>
              </a:r>
              <a:endParaRPr lang="es-PE" sz="2000"/>
            </a:p>
          </p:txBody>
        </p:sp>
      </p:grpSp>
      <p:grpSp>
        <p:nvGrpSpPr>
          <p:cNvPr id="4" name="3 Grupo"/>
          <p:cNvGrpSpPr/>
          <p:nvPr/>
        </p:nvGrpSpPr>
        <p:grpSpPr>
          <a:xfrm>
            <a:off x="4788024" y="1268760"/>
            <a:ext cx="4132197" cy="5112568"/>
            <a:chOff x="4788024" y="1268760"/>
            <a:chExt cx="4132197" cy="5112568"/>
          </a:xfrm>
        </p:grpSpPr>
        <p:sp>
          <p:nvSpPr>
            <p:cNvPr id="14" name="13 Rectángulo"/>
            <p:cNvSpPr/>
            <p:nvPr/>
          </p:nvSpPr>
          <p:spPr>
            <a:xfrm>
              <a:off x="4788024" y="1268760"/>
              <a:ext cx="4132197" cy="1323439"/>
            </a:xfrm>
            <a:prstGeom prst="rect">
              <a:avLst/>
            </a:prstGeom>
          </p:spPr>
          <p:txBody>
            <a:bodyPr wrap="square">
              <a:spAutoFit/>
            </a:bodyPr>
            <a:lstStyle/>
            <a:p>
              <a:pPr algn="ctr"/>
              <a:r>
                <a:rPr lang="es-PE" sz="2000" b="1" dirty="0" smtClean="0">
                  <a:latin typeface="Bradley Hand ITC" pitchFamily="66" charset="0"/>
                </a:rPr>
                <a:t>Integración </a:t>
              </a:r>
              <a:r>
                <a:rPr lang="es-PE" sz="2000" b="1" dirty="0" smtClean="0">
                  <a:latin typeface="Bradley Hand ITC" pitchFamily="66" charset="0"/>
                </a:rPr>
                <a:t>de Entidades beneficiarias en capitales de Provincia del interior del país</a:t>
              </a:r>
            </a:p>
            <a:p>
              <a:pPr algn="ctr"/>
              <a:endParaRPr lang="es-PE" sz="2000" dirty="0"/>
            </a:p>
          </p:txBody>
        </p:sp>
        <p:graphicFrame>
          <p:nvGraphicFramePr>
            <p:cNvPr id="15" name="4 Gráfico"/>
            <p:cNvGraphicFramePr>
              <a:graphicFrameLocks/>
            </p:cNvGraphicFramePr>
            <p:nvPr>
              <p:extLst>
                <p:ext uri="{D42A27DB-BD31-4B8C-83A1-F6EECF244321}">
                  <p14:modId xmlns:p14="http://schemas.microsoft.com/office/powerpoint/2010/main" val="1184375538"/>
                </p:ext>
              </p:extLst>
            </p:nvPr>
          </p:nvGraphicFramePr>
          <p:xfrm>
            <a:off x="4788024" y="2591718"/>
            <a:ext cx="4104456" cy="3789610"/>
          </p:xfrm>
          <a:graphic>
            <a:graphicData uri="http://schemas.openxmlformats.org/drawingml/2006/chart">
              <c:chart xmlns:c="http://schemas.openxmlformats.org/drawingml/2006/chart" xmlns:r="http://schemas.openxmlformats.org/officeDocument/2006/relationships" r:id="rId4"/>
            </a:graphicData>
          </a:graphic>
        </p:graphicFrame>
      </p:grpSp>
      <p:sp>
        <p:nvSpPr>
          <p:cNvPr id="2" name="1 Marcador de número de diapositiva"/>
          <p:cNvSpPr>
            <a:spLocks noGrp="1"/>
          </p:cNvSpPr>
          <p:nvPr>
            <p:ph type="sldNum" sz="quarter" idx="10"/>
          </p:nvPr>
        </p:nvSpPr>
        <p:spPr/>
        <p:txBody>
          <a:bodyPr/>
          <a:lstStyle/>
          <a:p>
            <a:fld id="{5A93154B-D19B-4D4D-B84E-F0704A429448}" type="slidenum">
              <a:rPr lang="es-PE" altLang="es-PE" smtClean="0"/>
              <a:pPr/>
              <a:t>21</a:t>
            </a:fld>
            <a:endParaRPr lang="es-PE" altLang="es-PE"/>
          </a:p>
        </p:txBody>
      </p:sp>
    </p:spTree>
    <p:extLst>
      <p:ext uri="{BB962C8B-B14F-4D97-AF65-F5344CB8AC3E}">
        <p14:creationId xmlns:p14="http://schemas.microsoft.com/office/powerpoint/2010/main" val="2432514972"/>
      </p:ext>
    </p:extLst>
  </p:cSld>
  <p:clrMapOvr>
    <a:masterClrMapping/>
  </p:clrMapOvr>
  <mc:AlternateContent xmlns:mc="http://schemas.openxmlformats.org/markup-compatibility/2006">
    <mc:Choice xmlns:p14="http://schemas.microsoft.com/office/powerpoint/2010/main" Requires="p14">
      <p:transition spd="slow" p14:dur="2000" advTm="27819"/>
    </mc:Choice>
    <mc:Fallback>
      <p:transition spd="slow" advTm="278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2" fill="hold" nodeType="after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1+#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AutoShape 2"/>
          <p:cNvSpPr>
            <a:spLocks noChangeArrowheads="1"/>
          </p:cNvSpPr>
          <p:nvPr/>
        </p:nvSpPr>
        <p:spPr bwMode="auto">
          <a:xfrm>
            <a:off x="172209" y="143750"/>
            <a:ext cx="8467725" cy="919401"/>
          </a:xfrm>
          <a:prstGeom prst="roundRect">
            <a:avLst>
              <a:gd name="adj" fmla="val 16667"/>
            </a:avLst>
          </a:prstGeom>
        </p:spPr>
        <p:txBody>
          <a:bodyPr wrap="square">
            <a:spAutoFit/>
          </a:bodyPr>
          <a:lstStyle/>
          <a:p>
            <a:r>
              <a:rPr lang="es-PE" sz="2400" b="1" dirty="0" smtClean="0">
                <a:solidFill>
                  <a:srgbClr val="003366"/>
                </a:solidFill>
                <a:ea typeface="MS PGothic" pitchFamily="34" charset="-128"/>
                <a:cs typeface="Arial" pitchFamily="34" charset="0"/>
              </a:rPr>
              <a:t>Retos en Perú: Crecimiento proyectado de ciudades con accesos a Internet</a:t>
            </a:r>
            <a:endParaRPr lang="es-PE" sz="2400" b="1" dirty="0">
              <a:solidFill>
                <a:srgbClr val="003366"/>
              </a:solidFill>
              <a:ea typeface="MS PGothic" pitchFamily="34" charset="-128"/>
              <a:cs typeface="Arial" pitchFamily="34" charset="0"/>
            </a:endParaRPr>
          </a:p>
        </p:txBody>
      </p:sp>
      <p:grpSp>
        <p:nvGrpSpPr>
          <p:cNvPr id="3" name="2 Grupo"/>
          <p:cNvGrpSpPr/>
          <p:nvPr/>
        </p:nvGrpSpPr>
        <p:grpSpPr>
          <a:xfrm>
            <a:off x="323528" y="1268279"/>
            <a:ext cx="4248473" cy="5243418"/>
            <a:chOff x="323528" y="1268279"/>
            <a:chExt cx="4248473" cy="5243418"/>
          </a:xfrm>
        </p:grpSpPr>
        <p:sp>
          <p:nvSpPr>
            <p:cNvPr id="13" name="12 Rectángulo"/>
            <p:cNvSpPr/>
            <p:nvPr/>
          </p:nvSpPr>
          <p:spPr>
            <a:xfrm>
              <a:off x="323528" y="1268279"/>
              <a:ext cx="4132197" cy="1323439"/>
            </a:xfrm>
            <a:prstGeom prst="rect">
              <a:avLst/>
            </a:prstGeom>
          </p:spPr>
          <p:txBody>
            <a:bodyPr wrap="square">
              <a:spAutoFit/>
            </a:bodyPr>
            <a:lstStyle/>
            <a:p>
              <a:pPr algn="ctr"/>
              <a:r>
                <a:rPr lang="es-PE" sz="2000" b="1" dirty="0" smtClean="0">
                  <a:latin typeface="Bradley Hand ITC" pitchFamily="66" charset="0"/>
                </a:rPr>
                <a:t>Crecimiento proyectado de ciudades en la Selva con acceso terrestre, Desplegado sobre la línea de energía y tramos con micro ondas</a:t>
              </a:r>
            </a:p>
          </p:txBody>
        </p:sp>
        <p:graphicFrame>
          <p:nvGraphicFramePr>
            <p:cNvPr id="7" name="2 Gráfico"/>
            <p:cNvGraphicFramePr>
              <a:graphicFrameLocks/>
            </p:cNvGraphicFramePr>
            <p:nvPr>
              <p:extLst>
                <p:ext uri="{D42A27DB-BD31-4B8C-83A1-F6EECF244321}">
                  <p14:modId xmlns:p14="http://schemas.microsoft.com/office/powerpoint/2010/main" val="3943211249"/>
                </p:ext>
              </p:extLst>
            </p:nvPr>
          </p:nvGraphicFramePr>
          <p:xfrm>
            <a:off x="323529" y="2899976"/>
            <a:ext cx="4248472" cy="3611721"/>
          </p:xfrm>
          <a:graphic>
            <a:graphicData uri="http://schemas.openxmlformats.org/drawingml/2006/chart">
              <c:chart xmlns:c="http://schemas.openxmlformats.org/drawingml/2006/chart" xmlns:r="http://schemas.openxmlformats.org/officeDocument/2006/relationships" r:id="rId3"/>
            </a:graphicData>
          </a:graphic>
        </p:graphicFrame>
      </p:grpSp>
      <p:sp>
        <p:nvSpPr>
          <p:cNvPr id="14" name="13 Rectángulo"/>
          <p:cNvSpPr/>
          <p:nvPr/>
        </p:nvSpPr>
        <p:spPr>
          <a:xfrm>
            <a:off x="4788024" y="1268760"/>
            <a:ext cx="4132197" cy="1631216"/>
          </a:xfrm>
          <a:prstGeom prst="rect">
            <a:avLst/>
          </a:prstGeom>
        </p:spPr>
        <p:txBody>
          <a:bodyPr wrap="square">
            <a:spAutoFit/>
          </a:bodyPr>
          <a:lstStyle/>
          <a:p>
            <a:pPr algn="ctr"/>
            <a:r>
              <a:rPr lang="es-PE" sz="2000" b="1" dirty="0" smtClean="0">
                <a:latin typeface="Bradley Hand ITC" pitchFamily="66" charset="0"/>
              </a:rPr>
              <a:t>Crecimiento proyectado de ciudades con acceso a la red METRO: Compromiso Telefonica: desplegar infraestructura para la integración de ciudades en el interior del país</a:t>
            </a:r>
            <a:endParaRPr lang="es-PE" sz="2000" b="1" dirty="0">
              <a:latin typeface="Bradley Hand ITC" pitchFamily="66" charset="0"/>
            </a:endParaRPr>
          </a:p>
        </p:txBody>
      </p:sp>
      <p:sp>
        <p:nvSpPr>
          <p:cNvPr id="2" name="1 Marcador de número de diapositiva"/>
          <p:cNvSpPr>
            <a:spLocks noGrp="1"/>
          </p:cNvSpPr>
          <p:nvPr>
            <p:ph type="sldNum" sz="quarter" idx="10"/>
          </p:nvPr>
        </p:nvSpPr>
        <p:spPr/>
        <p:txBody>
          <a:bodyPr/>
          <a:lstStyle/>
          <a:p>
            <a:fld id="{5A93154B-D19B-4D4D-B84E-F0704A429448}" type="slidenum">
              <a:rPr lang="es-PE" altLang="es-PE" smtClean="0"/>
              <a:pPr/>
              <a:t>22</a:t>
            </a:fld>
            <a:endParaRPr lang="es-PE" altLang="es-PE"/>
          </a:p>
        </p:txBody>
      </p:sp>
      <p:graphicFrame>
        <p:nvGraphicFramePr>
          <p:cNvPr id="10" name="3 Gráfico"/>
          <p:cNvGraphicFramePr>
            <a:graphicFrameLocks/>
          </p:cNvGraphicFramePr>
          <p:nvPr>
            <p:extLst>
              <p:ext uri="{D42A27DB-BD31-4B8C-83A1-F6EECF244321}">
                <p14:modId xmlns:p14="http://schemas.microsoft.com/office/powerpoint/2010/main" val="1485699679"/>
              </p:ext>
            </p:extLst>
          </p:nvPr>
        </p:nvGraphicFramePr>
        <p:xfrm>
          <a:off x="4572000" y="2899976"/>
          <a:ext cx="4348221" cy="369737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42614755"/>
      </p:ext>
    </p:extLst>
  </p:cSld>
  <p:clrMapOvr>
    <a:masterClrMapping/>
  </p:clrMapOvr>
  <mc:AlternateContent xmlns:mc="http://schemas.openxmlformats.org/markup-compatibility/2006">
    <mc:Choice xmlns:p14="http://schemas.microsoft.com/office/powerpoint/2010/main" Requires="p14">
      <p:transition spd="slow" p14:dur="2000" advTm="19042"/>
    </mc:Choice>
    <mc:Fallback>
      <p:transition spd="slow" advTm="19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reeform 1"/>
          <p:cNvSpPr>
            <a:spLocks/>
          </p:cNvSpPr>
          <p:nvPr/>
        </p:nvSpPr>
        <p:spPr bwMode="auto">
          <a:xfrm>
            <a:off x="1" y="1052736"/>
            <a:ext cx="9150327" cy="5364921"/>
          </a:xfrm>
          <a:custGeom>
            <a:avLst/>
            <a:gdLst>
              <a:gd name="T0" fmla="*/ 0 w 21600"/>
              <a:gd name="T1" fmla="*/ 0 h 21600"/>
              <a:gd name="T2" fmla="*/ 2147483647 w 21600"/>
              <a:gd name="T3" fmla="*/ 2147483647 h 21600"/>
              <a:gd name="T4" fmla="*/ 2147483647 w 21600"/>
              <a:gd name="T5" fmla="*/ 2147483647 h 21600"/>
              <a:gd name="T6" fmla="*/ 0 w 21600"/>
              <a:gd name="T7" fmla="*/ 2147483647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0"/>
                </a:moveTo>
                <a:lnTo>
                  <a:pt x="21600" y="1579"/>
                </a:lnTo>
                <a:lnTo>
                  <a:pt x="21574" y="21600"/>
                </a:lnTo>
                <a:lnTo>
                  <a:pt x="0" y="19994"/>
                </a:lnTo>
                <a:lnTo>
                  <a:pt x="0" y="0"/>
                </a:lnTo>
                <a:close/>
                <a:moveTo>
                  <a:pt x="0" y="0"/>
                </a:moveTo>
              </a:path>
            </a:pathLst>
          </a:custGeom>
          <a:gradFill rotWithShape="0">
            <a:gsLst>
              <a:gs pos="0">
                <a:srgbClr val="0C2128"/>
              </a:gs>
              <a:gs pos="100000">
                <a:srgbClr val="216085"/>
              </a:gs>
            </a:gsLst>
            <a:lin ang="3240000" scaled="1"/>
          </a:gra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PE">
              <a:solidFill>
                <a:srgbClr val="043F52"/>
              </a:solidFill>
            </a:endParaRPr>
          </a:p>
        </p:txBody>
      </p:sp>
      <p:sp>
        <p:nvSpPr>
          <p:cNvPr id="23" name="Rectangle 8"/>
          <p:cNvSpPr>
            <a:spLocks noChangeArrowheads="1"/>
          </p:cNvSpPr>
          <p:nvPr/>
        </p:nvSpPr>
        <p:spPr bwMode="gray">
          <a:xfrm>
            <a:off x="827584" y="4653136"/>
            <a:ext cx="7488832"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892175" fontAlgn="base">
              <a:spcBef>
                <a:spcPct val="5000"/>
              </a:spcBef>
              <a:spcAft>
                <a:spcPct val="0"/>
              </a:spcAft>
            </a:pPr>
            <a:r>
              <a:rPr lang="es-PE" sz="4000" b="1" smtClean="0">
                <a:solidFill>
                  <a:schemeClr val="bg1"/>
                </a:solidFill>
                <a:cs typeface="Arial" pitchFamily="34" charset="0"/>
              </a:rPr>
              <a:t>Conclusiones y Recomendaciones</a:t>
            </a:r>
            <a:r>
              <a:rPr lang="es-PE" sz="4000" b="1" smtClean="0">
                <a:solidFill>
                  <a:srgbClr val="FFC000"/>
                </a:solidFill>
                <a:cs typeface="Arial" pitchFamily="34" charset="0"/>
              </a:rPr>
              <a:t>_</a:t>
            </a:r>
            <a:endParaRPr lang="es-PE" sz="4000" b="1">
              <a:solidFill>
                <a:srgbClr val="FFC000"/>
              </a:solidFill>
              <a:cs typeface="Arial" pitchFamily="34" charset="0"/>
            </a:endParaRPr>
          </a:p>
        </p:txBody>
      </p:sp>
      <p:pic>
        <p:nvPicPr>
          <p:cNvPr id="6146" name="Picture 2" descr="http://impulsopyme.files.wordpress.com/2012/05/vision.jpg"/>
          <p:cNvPicPr>
            <a:picLocks noChangeAspect="1" noChangeArrowheads="1"/>
          </p:cNvPicPr>
          <p:nvPr/>
        </p:nvPicPr>
        <p:blipFill rotWithShape="1">
          <a:blip r:embed="rId4">
            <a:extLst>
              <a:ext uri="{28A0092B-C50C-407E-A947-70E740481C1C}">
                <a14:useLocalDpi xmlns:a14="http://schemas.microsoft.com/office/drawing/2010/main" val="0"/>
              </a:ext>
            </a:extLst>
          </a:blip>
          <a:srcRect t="6042" b="5144"/>
          <a:stretch/>
        </p:blipFill>
        <p:spPr bwMode="auto">
          <a:xfrm>
            <a:off x="2364106" y="1556792"/>
            <a:ext cx="4422116" cy="29456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Marcador de número de diapositiva"/>
          <p:cNvSpPr>
            <a:spLocks noGrp="1"/>
          </p:cNvSpPr>
          <p:nvPr>
            <p:ph type="sldNum" sz="quarter" idx="10"/>
          </p:nvPr>
        </p:nvSpPr>
        <p:spPr/>
        <p:txBody>
          <a:bodyPr/>
          <a:lstStyle/>
          <a:p>
            <a:fld id="{67C2B89F-620E-45D0-A409-5AAFA783C3CD}" type="slidenum">
              <a:rPr lang="es-PE" altLang="es-PE" smtClean="0"/>
              <a:pPr/>
              <a:t>23</a:t>
            </a:fld>
            <a:endParaRPr lang="es-PE" altLang="es-PE"/>
          </a:p>
        </p:txBody>
      </p:sp>
    </p:spTree>
    <p:extLst>
      <p:ext uri="{BB962C8B-B14F-4D97-AF65-F5344CB8AC3E}">
        <p14:creationId xmlns:p14="http://schemas.microsoft.com/office/powerpoint/2010/main" val="20835658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310"/>
    </mc:Choice>
    <mc:Fallback>
      <p:transition spd="slow" advTm="131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Title 1"/>
          <p:cNvSpPr>
            <a:spLocks noGrp="1"/>
          </p:cNvSpPr>
          <p:nvPr>
            <p:ph type="title"/>
          </p:nvPr>
        </p:nvSpPr>
        <p:spPr>
          <a:xfrm>
            <a:off x="251520" y="227279"/>
            <a:ext cx="8892480" cy="461665"/>
          </a:xfrm>
        </p:spPr>
        <p:txBody>
          <a:bodyPr wrap="square">
            <a:spAutoFit/>
          </a:bodyPr>
          <a:lstStyle/>
          <a:p>
            <a:pPr algn="l"/>
            <a:r>
              <a:rPr lang="es-PE" altLang="en-US" sz="2400" kern="1200" dirty="0">
                <a:solidFill>
                  <a:srgbClr val="003366"/>
                </a:solidFill>
                <a:latin typeface="Verdana" pitchFamily="34" charset="0"/>
                <a:ea typeface="MS PGothic" pitchFamily="34" charset="-128"/>
                <a:cs typeface="Arial" pitchFamily="34" charset="0"/>
              </a:rPr>
              <a:t>Conclusiones y Recomendaciones</a:t>
            </a:r>
          </a:p>
        </p:txBody>
      </p:sp>
      <p:sp>
        <p:nvSpPr>
          <p:cNvPr id="7" name="2 Marcador de contenido"/>
          <p:cNvSpPr>
            <a:spLocks noGrp="1"/>
          </p:cNvSpPr>
          <p:nvPr>
            <p:ph sz="half" idx="1"/>
          </p:nvPr>
        </p:nvSpPr>
        <p:spPr>
          <a:xfrm>
            <a:off x="323528" y="1082357"/>
            <a:ext cx="8640960" cy="4290859"/>
          </a:xfrm>
          <a:solidFill>
            <a:schemeClr val="accent3">
              <a:lumMod val="20000"/>
              <a:lumOff val="80000"/>
            </a:schemeClr>
          </a:solidFill>
        </p:spPr>
        <p:txBody>
          <a:bodyPr>
            <a:noAutofit/>
          </a:bodyPr>
          <a:lstStyle/>
          <a:p>
            <a:pPr marL="0" indent="0">
              <a:buNone/>
            </a:pPr>
            <a:r>
              <a:rPr lang="es-PE" sz="2000" dirty="0" smtClean="0"/>
              <a:t>Telefónica del Perú, acompaña el</a:t>
            </a:r>
            <a:br>
              <a:rPr lang="es-PE" sz="2000" dirty="0" smtClean="0"/>
            </a:br>
            <a:r>
              <a:rPr lang="es-PE" sz="2000" dirty="0" smtClean="0"/>
              <a:t>desarrollo del país desplegando</a:t>
            </a:r>
            <a:br>
              <a:rPr lang="es-PE" sz="2000" dirty="0" smtClean="0"/>
            </a:br>
            <a:r>
              <a:rPr lang="es-PE" sz="2000" dirty="0" smtClean="0"/>
              <a:t>infraestructura tecnológica que permita</a:t>
            </a:r>
            <a:br>
              <a:rPr lang="es-PE" sz="2000" dirty="0" smtClean="0"/>
            </a:br>
            <a:r>
              <a:rPr lang="es-PE" sz="2000" dirty="0" smtClean="0"/>
              <a:t>desarrollar ciudades</a:t>
            </a:r>
            <a:br>
              <a:rPr lang="es-PE" sz="2000" dirty="0" smtClean="0"/>
            </a:br>
            <a:r>
              <a:rPr lang="es-PE" sz="2000" dirty="0" smtClean="0"/>
              <a:t>modernas con servicios TIC de:</a:t>
            </a:r>
            <a:endParaRPr lang="es-PE" sz="2000" i="1" dirty="0" smtClean="0">
              <a:solidFill>
                <a:srgbClr val="0099CC"/>
              </a:solidFill>
            </a:endParaRPr>
          </a:p>
          <a:p>
            <a:r>
              <a:rPr lang="es-PE" sz="2000" i="1" dirty="0" smtClean="0">
                <a:solidFill>
                  <a:srgbClr val="0099CC"/>
                </a:solidFill>
              </a:rPr>
              <a:t>Seguridad Ciudadana</a:t>
            </a:r>
          </a:p>
          <a:p>
            <a:r>
              <a:rPr lang="es-PE" sz="2000" i="1" dirty="0">
                <a:solidFill>
                  <a:srgbClr val="0099CC"/>
                </a:solidFill>
              </a:rPr>
              <a:t>Gobierno electrónico</a:t>
            </a:r>
          </a:p>
          <a:p>
            <a:r>
              <a:rPr lang="es-PE" sz="2000" i="1" dirty="0" smtClean="0">
                <a:solidFill>
                  <a:srgbClr val="0099CC"/>
                </a:solidFill>
              </a:rPr>
              <a:t>Gestión Ambiental  (energía y agua) </a:t>
            </a:r>
          </a:p>
          <a:p>
            <a:r>
              <a:rPr lang="es-PE" sz="2000" i="1" dirty="0" smtClean="0">
                <a:solidFill>
                  <a:srgbClr val="0099CC"/>
                </a:solidFill>
              </a:rPr>
              <a:t>Cuidado de la Salud</a:t>
            </a:r>
          </a:p>
          <a:p>
            <a:r>
              <a:rPr lang="es-PE" sz="2000" i="1" dirty="0" smtClean="0">
                <a:solidFill>
                  <a:srgbClr val="0099CC"/>
                </a:solidFill>
              </a:rPr>
              <a:t>Transporte</a:t>
            </a:r>
            <a:endParaRPr lang="es-PE" sz="1800" i="1" dirty="0">
              <a:solidFill>
                <a:srgbClr val="0099CC"/>
              </a:solidFill>
            </a:endParaRPr>
          </a:p>
          <a:p>
            <a:r>
              <a:rPr lang="es-PE" sz="2000" i="1" dirty="0" smtClean="0">
                <a:solidFill>
                  <a:srgbClr val="0099CC"/>
                </a:solidFill>
              </a:rPr>
              <a:t>Educación </a:t>
            </a:r>
            <a:r>
              <a:rPr lang="es-PE" sz="2000" i="1" dirty="0">
                <a:solidFill>
                  <a:srgbClr val="0099CC"/>
                </a:solidFill>
              </a:rPr>
              <a:t>y desarrollo de </a:t>
            </a:r>
            <a:r>
              <a:rPr lang="es-PE" sz="2000" i="1" dirty="0" smtClean="0">
                <a:solidFill>
                  <a:srgbClr val="0099CC"/>
                </a:solidFill>
              </a:rPr>
              <a:t>capacidades</a:t>
            </a:r>
            <a:br>
              <a:rPr lang="es-PE" sz="2000" i="1" dirty="0" smtClean="0">
                <a:solidFill>
                  <a:srgbClr val="0099CC"/>
                </a:solidFill>
              </a:rPr>
            </a:br>
            <a:r>
              <a:rPr lang="es-PE" sz="2000" i="1" dirty="0" smtClean="0">
                <a:solidFill>
                  <a:srgbClr val="0099CC"/>
                </a:solidFill>
              </a:rPr>
              <a:t>para el auto-sostenimiento económico</a:t>
            </a:r>
          </a:p>
        </p:txBody>
      </p:sp>
      <p:sp>
        <p:nvSpPr>
          <p:cNvPr id="8197" name="Slide Number Placeholder 5"/>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72186A2A-E04B-4190-A17C-D58620483F5B}" type="slidenum">
              <a:rPr lang="es-PE" altLang="en-US" sz="1400" smtClean="0"/>
              <a:pPr/>
              <a:t>24</a:t>
            </a:fld>
            <a:endParaRPr lang="es-PE" altLang="en-US" sz="1400"/>
          </a:p>
        </p:txBody>
      </p:sp>
      <p:pic>
        <p:nvPicPr>
          <p:cNvPr id="8"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7734" y="1948390"/>
            <a:ext cx="3816424" cy="3253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2 Marcador de contenido"/>
          <p:cNvSpPr>
            <a:spLocks noGrp="1"/>
          </p:cNvSpPr>
          <p:nvPr>
            <p:ph sz="half" idx="1"/>
          </p:nvPr>
        </p:nvSpPr>
        <p:spPr>
          <a:xfrm>
            <a:off x="323528" y="5661248"/>
            <a:ext cx="8640960" cy="800472"/>
          </a:xfrm>
          <a:solidFill>
            <a:schemeClr val="accent3">
              <a:lumMod val="20000"/>
              <a:lumOff val="80000"/>
            </a:schemeClr>
          </a:solidFill>
        </p:spPr>
        <p:txBody>
          <a:bodyPr>
            <a:noAutofit/>
          </a:bodyPr>
          <a:lstStyle/>
          <a:p>
            <a:pPr marL="0" indent="0">
              <a:buNone/>
            </a:pPr>
            <a:r>
              <a:rPr lang="es-PE" sz="2000" dirty="0" smtClean="0"/>
              <a:t>… y cree en la importancia </a:t>
            </a:r>
            <a:r>
              <a:rPr lang="es-PE" sz="2000" dirty="0"/>
              <a:t>y necesidad de </a:t>
            </a:r>
            <a:r>
              <a:rPr lang="es-PE" sz="2000" b="1" dirty="0"/>
              <a:t>estándares </a:t>
            </a:r>
            <a:r>
              <a:rPr lang="es-PE" sz="2000" dirty="0" smtClean="0"/>
              <a:t>para implementar modelos de Smart Cities sostenibles.</a:t>
            </a:r>
            <a:endParaRPr lang="es-PE" sz="2000" dirty="0"/>
          </a:p>
        </p:txBody>
      </p:sp>
    </p:spTree>
    <p:extLst>
      <p:ext uri="{BB962C8B-B14F-4D97-AF65-F5344CB8AC3E}">
        <p14:creationId xmlns:p14="http://schemas.microsoft.com/office/powerpoint/2010/main" val="3703908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41715"/>
    </mc:Choice>
    <mc:Fallback>
      <p:transition spd="slow" advTm="41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childTnLst>
                          </p:cTn>
                        </p:par>
                        <p:par>
                          <p:cTn id="8" fill="hold">
                            <p:stCondLst>
                              <p:cond delay="750"/>
                            </p:stCondLst>
                            <p:childTnLst>
                              <p:par>
                                <p:cTn id="9" presetID="10" presetClass="entr" presetSubtype="0" fill="hold" grpId="0" nodeType="afterEffect">
                                  <p:stCondLst>
                                    <p:cond delay="25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500"/>
                                        <p:tgtEl>
                                          <p:spTgt spid="7">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25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fade">
                                      <p:cBhvr>
                                        <p:cTn id="15" dur="500"/>
                                        <p:tgtEl>
                                          <p:spTgt spid="7">
                                            <p:txEl>
                                              <p:pRg st="1" end="1"/>
                                            </p:txEl>
                                          </p:spTgt>
                                        </p:tgtEl>
                                      </p:cBhvr>
                                    </p:animEffect>
                                  </p:childTnLst>
                                </p:cTn>
                              </p:par>
                            </p:childTnLst>
                          </p:cTn>
                        </p:par>
                        <p:par>
                          <p:cTn id="16" fill="hold">
                            <p:stCondLst>
                              <p:cond delay="2250"/>
                            </p:stCondLst>
                            <p:childTnLst>
                              <p:par>
                                <p:cTn id="17" presetID="10" presetClass="entr" presetSubtype="0" fill="hold" grpId="0" nodeType="afterEffect">
                                  <p:stCondLst>
                                    <p:cond delay="25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fade">
                                      <p:cBhvr>
                                        <p:cTn id="19" dur="500"/>
                                        <p:tgtEl>
                                          <p:spTgt spid="7">
                                            <p:txEl>
                                              <p:pRg st="2" end="2"/>
                                            </p:txEl>
                                          </p:spTgt>
                                        </p:tgtEl>
                                      </p:cBhvr>
                                    </p:animEffect>
                                  </p:childTnLst>
                                </p:cTn>
                              </p:par>
                            </p:childTnLst>
                          </p:cTn>
                        </p:par>
                        <p:par>
                          <p:cTn id="20" fill="hold">
                            <p:stCondLst>
                              <p:cond delay="3000"/>
                            </p:stCondLst>
                            <p:childTnLst>
                              <p:par>
                                <p:cTn id="21" presetID="10" presetClass="entr" presetSubtype="0" fill="hold" grpId="0" nodeType="afterEffect">
                                  <p:stCondLst>
                                    <p:cond delay="25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fade">
                                      <p:cBhvr>
                                        <p:cTn id="23" dur="500"/>
                                        <p:tgtEl>
                                          <p:spTgt spid="7">
                                            <p:txEl>
                                              <p:pRg st="3" end="3"/>
                                            </p:txEl>
                                          </p:spTgt>
                                        </p:tgtEl>
                                      </p:cBhvr>
                                    </p:animEffect>
                                  </p:childTnLst>
                                </p:cTn>
                              </p:par>
                            </p:childTnLst>
                          </p:cTn>
                        </p:par>
                        <p:par>
                          <p:cTn id="24" fill="hold">
                            <p:stCondLst>
                              <p:cond delay="3750"/>
                            </p:stCondLst>
                            <p:childTnLst>
                              <p:par>
                                <p:cTn id="25" presetID="10" presetClass="entr" presetSubtype="0" fill="hold" grpId="0" nodeType="afterEffect">
                                  <p:stCondLst>
                                    <p:cond delay="25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par>
                          <p:cTn id="28" fill="hold">
                            <p:stCondLst>
                              <p:cond delay="4500"/>
                            </p:stCondLst>
                            <p:childTnLst>
                              <p:par>
                                <p:cTn id="29" presetID="10" presetClass="entr" presetSubtype="0" fill="hold" grpId="0" nodeType="afterEffect">
                                  <p:stCondLst>
                                    <p:cond delay="25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fade">
                                      <p:cBhvr>
                                        <p:cTn id="31" dur="500"/>
                                        <p:tgtEl>
                                          <p:spTgt spid="7">
                                            <p:txEl>
                                              <p:pRg st="5" end="5"/>
                                            </p:txEl>
                                          </p:spTgt>
                                        </p:tgtEl>
                                      </p:cBhvr>
                                    </p:animEffect>
                                  </p:childTnLst>
                                </p:cTn>
                              </p:par>
                            </p:childTnLst>
                          </p:cTn>
                        </p:par>
                        <p:par>
                          <p:cTn id="32" fill="hold">
                            <p:stCondLst>
                              <p:cond delay="5250"/>
                            </p:stCondLst>
                            <p:childTnLst>
                              <p:par>
                                <p:cTn id="33" presetID="10" presetClass="entr" presetSubtype="0" fill="hold" grpId="0" nodeType="afterEffect">
                                  <p:stCondLst>
                                    <p:cond delay="250"/>
                                  </p:stCondLst>
                                  <p:childTnLst>
                                    <p:set>
                                      <p:cBhvr>
                                        <p:cTn id="34" dur="1" fill="hold">
                                          <p:stCondLst>
                                            <p:cond delay="0"/>
                                          </p:stCondLst>
                                        </p:cTn>
                                        <p:tgtEl>
                                          <p:spTgt spid="7">
                                            <p:txEl>
                                              <p:pRg st="6" end="6"/>
                                            </p:txEl>
                                          </p:spTgt>
                                        </p:tgtEl>
                                        <p:attrNameLst>
                                          <p:attrName>style.visibility</p:attrName>
                                        </p:attrNameLst>
                                      </p:cBhvr>
                                      <p:to>
                                        <p:strVal val="visible"/>
                                      </p:to>
                                    </p:set>
                                    <p:animEffect transition="in" filter="fade">
                                      <p:cBhvr>
                                        <p:cTn id="35" dur="500"/>
                                        <p:tgtEl>
                                          <p:spTgt spid="7">
                                            <p:txEl>
                                              <p:pRg st="6" end="6"/>
                                            </p:txEl>
                                          </p:spTgt>
                                        </p:tgtEl>
                                      </p:cBhvr>
                                    </p:animEffect>
                                  </p:childTnLst>
                                </p:cTn>
                              </p:par>
                            </p:childTnLst>
                          </p:cTn>
                        </p:par>
                        <p:par>
                          <p:cTn id="36" fill="hold">
                            <p:stCondLst>
                              <p:cond delay="6000"/>
                            </p:stCondLst>
                            <p:childTnLst>
                              <p:par>
                                <p:cTn id="37" presetID="53" presetClass="entr" presetSubtype="16" fill="hold" nodeType="afterEffect">
                                  <p:stCondLst>
                                    <p:cond delay="250"/>
                                  </p:stCondLst>
                                  <p:childTnLst>
                                    <p:set>
                                      <p:cBhvr>
                                        <p:cTn id="38" dur="1" fill="hold">
                                          <p:stCondLst>
                                            <p:cond delay="0"/>
                                          </p:stCondLst>
                                        </p:cTn>
                                        <p:tgtEl>
                                          <p:spTgt spid="8"/>
                                        </p:tgtEl>
                                        <p:attrNameLst>
                                          <p:attrName>style.visibility</p:attrName>
                                        </p:attrNameLst>
                                      </p:cBhvr>
                                      <p:to>
                                        <p:strVal val="visible"/>
                                      </p:to>
                                    </p:set>
                                    <p:anim calcmode="lin" valueType="num">
                                      <p:cBhvr>
                                        <p:cTn id="39" dur="1000" fill="hold"/>
                                        <p:tgtEl>
                                          <p:spTgt spid="8"/>
                                        </p:tgtEl>
                                        <p:attrNameLst>
                                          <p:attrName>ppt_w</p:attrName>
                                        </p:attrNameLst>
                                      </p:cBhvr>
                                      <p:tavLst>
                                        <p:tav tm="0">
                                          <p:val>
                                            <p:fltVal val="0"/>
                                          </p:val>
                                        </p:tav>
                                        <p:tav tm="100000">
                                          <p:val>
                                            <p:strVal val="#ppt_w"/>
                                          </p:val>
                                        </p:tav>
                                      </p:tavLst>
                                    </p:anim>
                                    <p:anim calcmode="lin" valueType="num">
                                      <p:cBhvr>
                                        <p:cTn id="40" dur="1000" fill="hold"/>
                                        <p:tgtEl>
                                          <p:spTgt spid="8"/>
                                        </p:tgtEl>
                                        <p:attrNameLst>
                                          <p:attrName>ppt_h</p:attrName>
                                        </p:attrNameLst>
                                      </p:cBhvr>
                                      <p:tavLst>
                                        <p:tav tm="0">
                                          <p:val>
                                            <p:fltVal val="0"/>
                                          </p:val>
                                        </p:tav>
                                        <p:tav tm="100000">
                                          <p:val>
                                            <p:strVal val="#ppt_h"/>
                                          </p:val>
                                        </p:tav>
                                      </p:tavLst>
                                    </p:anim>
                                    <p:animEffect transition="in" filter="fade">
                                      <p:cBhvr>
                                        <p:cTn id="41" dur="1000"/>
                                        <p:tgtEl>
                                          <p:spTgt spid="8"/>
                                        </p:tgtEl>
                                      </p:cBhvr>
                                    </p:animEffect>
                                  </p:childTnLst>
                                </p:cTn>
                              </p:par>
                            </p:childTnLst>
                          </p:cTn>
                        </p:par>
                        <p:par>
                          <p:cTn id="42" fill="hold">
                            <p:stCondLst>
                              <p:cond delay="7250"/>
                            </p:stCondLst>
                            <p:childTnLst>
                              <p:par>
                                <p:cTn id="43" presetID="2" presetClass="entr" presetSubtype="4" fill="hold" grpId="0" nodeType="afterEffect">
                                  <p:stCondLst>
                                    <p:cond delay="500"/>
                                  </p:stCondLst>
                                  <p:childTnLst>
                                    <p:set>
                                      <p:cBhvr>
                                        <p:cTn id="44" dur="1" fill="hold">
                                          <p:stCondLst>
                                            <p:cond delay="0"/>
                                          </p:stCondLst>
                                        </p:cTn>
                                        <p:tgtEl>
                                          <p:spTgt spid="9">
                                            <p:bg/>
                                          </p:spTgt>
                                        </p:tgtEl>
                                        <p:attrNameLst>
                                          <p:attrName>style.visibility</p:attrName>
                                        </p:attrNameLst>
                                      </p:cBhvr>
                                      <p:to>
                                        <p:strVal val="visible"/>
                                      </p:to>
                                    </p:set>
                                    <p:anim calcmode="lin" valueType="num">
                                      <p:cBhvr additive="base">
                                        <p:cTn id="45" dur="1000" fill="hold"/>
                                        <p:tgtEl>
                                          <p:spTgt spid="9">
                                            <p:bg/>
                                          </p:spTgt>
                                        </p:tgtEl>
                                        <p:attrNameLst>
                                          <p:attrName>ppt_x</p:attrName>
                                        </p:attrNameLst>
                                      </p:cBhvr>
                                      <p:tavLst>
                                        <p:tav tm="0">
                                          <p:val>
                                            <p:strVal val="#ppt_x"/>
                                          </p:val>
                                        </p:tav>
                                        <p:tav tm="100000">
                                          <p:val>
                                            <p:strVal val="#ppt_x"/>
                                          </p:val>
                                        </p:tav>
                                      </p:tavLst>
                                    </p:anim>
                                    <p:anim calcmode="lin" valueType="num">
                                      <p:cBhvr additive="base">
                                        <p:cTn id="46" dur="1000" fill="hold"/>
                                        <p:tgtEl>
                                          <p:spTgt spid="9">
                                            <p:bg/>
                                          </p:spTgt>
                                        </p:tgtEl>
                                        <p:attrNameLst>
                                          <p:attrName>ppt_y</p:attrName>
                                        </p:attrNameLst>
                                      </p:cBhvr>
                                      <p:tavLst>
                                        <p:tav tm="0">
                                          <p:val>
                                            <p:strVal val="1+#ppt_h/2"/>
                                          </p:val>
                                        </p:tav>
                                        <p:tav tm="100000">
                                          <p:val>
                                            <p:strVal val="#ppt_y"/>
                                          </p:val>
                                        </p:tav>
                                      </p:tavLst>
                                    </p:anim>
                                  </p:childTnLst>
                                </p:cTn>
                              </p:par>
                            </p:childTnLst>
                          </p:cTn>
                        </p:par>
                        <p:par>
                          <p:cTn id="47" fill="hold">
                            <p:stCondLst>
                              <p:cond delay="8750"/>
                            </p:stCondLst>
                            <p:childTnLst>
                              <p:par>
                                <p:cTn id="48" presetID="2" presetClass="entr" presetSubtype="4" fill="hold" grpId="0" nodeType="afterEffect">
                                  <p:stCondLst>
                                    <p:cond delay="500"/>
                                  </p:stCondLst>
                                  <p:childTnLst>
                                    <p:set>
                                      <p:cBhvr>
                                        <p:cTn id="49" dur="1" fill="hold">
                                          <p:stCondLst>
                                            <p:cond delay="0"/>
                                          </p:stCondLst>
                                        </p:cTn>
                                        <p:tgtEl>
                                          <p:spTgt spid="9">
                                            <p:txEl>
                                              <p:pRg st="0" end="0"/>
                                            </p:txEl>
                                          </p:spTgt>
                                        </p:tgtEl>
                                        <p:attrNameLst>
                                          <p:attrName>style.visibility</p:attrName>
                                        </p:attrNameLst>
                                      </p:cBhvr>
                                      <p:to>
                                        <p:strVal val="visible"/>
                                      </p:to>
                                    </p:set>
                                    <p:anim calcmode="lin" valueType="num">
                                      <p:cBhvr additive="base">
                                        <p:cTn id="50"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51"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9"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1484784"/>
            <a:ext cx="9144000" cy="1143000"/>
          </a:xfrm>
        </p:spPr>
        <p:txBody>
          <a:bodyPr/>
          <a:lstStyle/>
          <a:p>
            <a:r>
              <a:rPr lang="en-US" altLang="en-US" dirty="0" smtClean="0"/>
              <a:t>Gracias…</a:t>
            </a:r>
          </a:p>
        </p:txBody>
      </p:sp>
      <p:sp>
        <p:nvSpPr>
          <p:cNvPr id="8197" name="Slide Number Placeholder 5"/>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Verdana" pitchFamily="34" charset="0"/>
              </a:defRPr>
            </a:lvl1pPr>
            <a:lvl2pPr marL="742950" indent="-285750">
              <a:defRPr sz="3200">
                <a:solidFill>
                  <a:schemeClr val="tx1"/>
                </a:solidFill>
                <a:latin typeface="Verdana" pitchFamily="34" charset="0"/>
              </a:defRPr>
            </a:lvl2pPr>
            <a:lvl3pPr marL="1143000" indent="-228600">
              <a:defRPr sz="3200">
                <a:solidFill>
                  <a:schemeClr val="tx1"/>
                </a:solidFill>
                <a:latin typeface="Verdana" pitchFamily="34" charset="0"/>
              </a:defRPr>
            </a:lvl3pPr>
            <a:lvl4pPr marL="1600200" indent="-228600">
              <a:defRPr sz="3200">
                <a:solidFill>
                  <a:schemeClr val="tx1"/>
                </a:solidFill>
                <a:latin typeface="Verdana" pitchFamily="34" charset="0"/>
              </a:defRPr>
            </a:lvl4pPr>
            <a:lvl5pPr marL="2057400" indent="-228600">
              <a:defRPr sz="3200">
                <a:solidFill>
                  <a:schemeClr val="tx1"/>
                </a:solidFill>
                <a:latin typeface="Verdana" pitchFamily="34" charset="0"/>
              </a:defRPr>
            </a:lvl5pPr>
            <a:lvl6pPr marL="2514600" indent="-228600" eaLnBrk="0" fontAlgn="base" hangingPunct="0">
              <a:spcBef>
                <a:spcPct val="0"/>
              </a:spcBef>
              <a:spcAft>
                <a:spcPct val="0"/>
              </a:spcAft>
              <a:defRPr sz="3200">
                <a:solidFill>
                  <a:schemeClr val="tx1"/>
                </a:solidFill>
                <a:latin typeface="Verdana" pitchFamily="34" charset="0"/>
              </a:defRPr>
            </a:lvl6pPr>
            <a:lvl7pPr marL="2971800" indent="-228600" eaLnBrk="0" fontAlgn="base" hangingPunct="0">
              <a:spcBef>
                <a:spcPct val="0"/>
              </a:spcBef>
              <a:spcAft>
                <a:spcPct val="0"/>
              </a:spcAft>
              <a:defRPr sz="3200">
                <a:solidFill>
                  <a:schemeClr val="tx1"/>
                </a:solidFill>
                <a:latin typeface="Verdana" pitchFamily="34" charset="0"/>
              </a:defRPr>
            </a:lvl7pPr>
            <a:lvl8pPr marL="3429000" indent="-228600" eaLnBrk="0" fontAlgn="base" hangingPunct="0">
              <a:spcBef>
                <a:spcPct val="0"/>
              </a:spcBef>
              <a:spcAft>
                <a:spcPct val="0"/>
              </a:spcAft>
              <a:defRPr sz="3200">
                <a:solidFill>
                  <a:schemeClr val="tx1"/>
                </a:solidFill>
                <a:latin typeface="Verdana" pitchFamily="34" charset="0"/>
              </a:defRPr>
            </a:lvl8pPr>
            <a:lvl9pPr marL="3886200" indent="-228600" eaLnBrk="0" fontAlgn="base" hangingPunct="0">
              <a:spcBef>
                <a:spcPct val="0"/>
              </a:spcBef>
              <a:spcAft>
                <a:spcPct val="0"/>
              </a:spcAft>
              <a:defRPr sz="3200">
                <a:solidFill>
                  <a:schemeClr val="tx1"/>
                </a:solidFill>
                <a:latin typeface="Verdana" pitchFamily="34" charset="0"/>
              </a:defRPr>
            </a:lvl9pPr>
          </a:lstStyle>
          <a:p>
            <a:fld id="{72186A2A-E04B-4190-A17C-D58620483F5B}" type="slidenum">
              <a:rPr lang="en-US" altLang="en-US" sz="1400"/>
              <a:pPr/>
              <a:t>25</a:t>
            </a:fld>
            <a:endParaRPr lang="en-US" altLang="en-US" sz="1400"/>
          </a:p>
        </p:txBody>
      </p:sp>
      <p:pic>
        <p:nvPicPr>
          <p:cNvPr id="7" name="Imagen 2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04845" y="6351588"/>
            <a:ext cx="15287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310517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2"/>
</p:tagLst>
</file>

<file path=ppt/theme/theme1.xml><?xml version="1.0" encoding="utf-8"?>
<a:theme xmlns:a="http://schemas.openxmlformats.org/drawingml/2006/main" name="ITU-e">
  <a:themeElements>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fontScheme name="ITU-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ITU-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ITU-e 2">
        <a:dk1>
          <a:srgbClr val="000000"/>
        </a:dk1>
        <a:lt1>
          <a:srgbClr val="FFFFFF"/>
        </a:lt1>
        <a:dk2>
          <a:srgbClr val="000000"/>
        </a:dk2>
        <a:lt2>
          <a:srgbClr val="0000FF"/>
        </a:lt2>
        <a:accent1>
          <a:srgbClr val="00CC99"/>
        </a:accent1>
        <a:accent2>
          <a:srgbClr val="3333CC"/>
        </a:accent2>
        <a:accent3>
          <a:srgbClr val="FFFFFF"/>
        </a:accent3>
        <a:accent4>
          <a:srgbClr val="000000"/>
        </a:accent4>
        <a:accent5>
          <a:srgbClr val="AAE2CA"/>
        </a:accent5>
        <a:accent6>
          <a:srgbClr val="2D2DB9"/>
        </a:accent6>
        <a:hlink>
          <a:srgbClr val="3399FF"/>
        </a:hlink>
        <a:folHlink>
          <a:srgbClr val="9999FF"/>
        </a:folHlink>
      </a:clrScheme>
      <a:clrMap bg1="lt1" tx1="dk1" bg2="lt2" tx2="dk2" accent1="accent1" accent2="accent2" accent3="accent3" accent4="accent4" accent5="accent5" accent6="accent6" hlink="hlink" folHlink="folHlink"/>
    </a:extraClrScheme>
    <a:extraClrScheme>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2.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3.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4.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5.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6.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7.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8.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9.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0.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1.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2.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3.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4.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5.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6.xml><?xml version="1.0" encoding="utf-8"?>
<a:themeOverride xmlns:a="http://schemas.openxmlformats.org/drawingml/2006/main">
  <a:clrScheme name="Diseño personalizado 1">
    <a:dk1>
      <a:srgbClr val="123E51"/>
    </a:dk1>
    <a:lt1>
      <a:srgbClr val="FFFFFF"/>
    </a:lt1>
    <a:dk2>
      <a:srgbClr val="00C6D7"/>
    </a:dk2>
    <a:lt2>
      <a:srgbClr val="808080"/>
    </a:lt2>
    <a:accent1>
      <a:srgbClr val="BBE0E3"/>
    </a:accent1>
    <a:accent2>
      <a:srgbClr val="333399"/>
    </a:accent2>
    <a:accent3>
      <a:srgbClr val="FFFFFF"/>
    </a:accent3>
    <a:accent4>
      <a:srgbClr val="0E3444"/>
    </a:accent4>
    <a:accent5>
      <a:srgbClr val="DAEDEF"/>
    </a:accent5>
    <a:accent6>
      <a:srgbClr val="2D2D8A"/>
    </a:accent6>
    <a:hlink>
      <a:srgbClr val="009999"/>
    </a:hlink>
    <a:folHlink>
      <a:srgbClr val="99CC00"/>
    </a:folHlink>
  </a:clrScheme>
  <a:fontScheme name="Diseño personaliz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ppt/theme/themeOverride18.xml><?xml version="1.0" encoding="utf-8"?>
<a:themeOverride xmlns:a="http://schemas.openxmlformats.org/drawingml/2006/main">
  <a:clrScheme name="ITU-e 3">
    <a:dk1>
      <a:srgbClr val="000000"/>
    </a:dk1>
    <a:lt1>
      <a:srgbClr val="FFFFFF"/>
    </a:lt1>
    <a:dk2>
      <a:srgbClr val="000000"/>
    </a:dk2>
    <a:lt2>
      <a:srgbClr val="000099"/>
    </a:lt2>
    <a:accent1>
      <a:srgbClr val="FFCC00"/>
    </a:accent1>
    <a:accent2>
      <a:srgbClr val="3333CC"/>
    </a:accent2>
    <a:accent3>
      <a:srgbClr val="FFFFFF"/>
    </a:accent3>
    <a:accent4>
      <a:srgbClr val="000000"/>
    </a:accent4>
    <a:accent5>
      <a:srgbClr val="FFE2AA"/>
    </a:accent5>
    <a:accent6>
      <a:srgbClr val="2D2DB9"/>
    </a:accent6>
    <a:hlink>
      <a:srgbClr val="3399FF"/>
    </a:hlink>
    <a:folHlink>
      <a:srgbClr val="5F5F5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63680E6958CB4C9F6FE98664828B7C" ma:contentTypeVersion="1" ma:contentTypeDescription="Create a new document." ma:contentTypeScope="" ma:versionID="91d79c5b65b40e16222fc47bd9040c4f">
  <xsd:schema xmlns:xsd="http://www.w3.org/2001/XMLSchema" xmlns:xs="http://www.w3.org/2001/XMLSchema" xmlns:p="http://schemas.microsoft.com/office/2006/metadata/properties" xmlns:ns1="http://schemas.microsoft.com/sharepoint/v3" targetNamespace="http://schemas.microsoft.com/office/2006/metadata/properties" ma:root="true" ma:fieldsID="b345722d146e7751d163e781f9769179"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6B39FE-F978-44E0-9FC9-F56913EA0B44}"/>
</file>

<file path=customXml/itemProps2.xml><?xml version="1.0" encoding="utf-8"?>
<ds:datastoreItem xmlns:ds="http://schemas.openxmlformats.org/officeDocument/2006/customXml" ds:itemID="{70DB347F-D479-480B-9E37-BC75A92B7756}"/>
</file>

<file path=customXml/itemProps3.xml><?xml version="1.0" encoding="utf-8"?>
<ds:datastoreItem xmlns:ds="http://schemas.openxmlformats.org/officeDocument/2006/customXml" ds:itemID="{33A2B6E1-03E3-4D0A-B7E1-FA35E026E822}"/>
</file>

<file path=docProps/app.xml><?xml version="1.0" encoding="utf-8"?>
<Properties xmlns="http://schemas.openxmlformats.org/officeDocument/2006/extended-properties" xmlns:vt="http://schemas.openxmlformats.org/officeDocument/2006/docPropsVTypes">
  <Template>ITU-e</Template>
  <TotalTime>3599</TotalTime>
  <Words>2260</Words>
  <Application>Microsoft Office PowerPoint</Application>
  <PresentationFormat>Presentación en pantalla (4:3)</PresentationFormat>
  <Paragraphs>371</Paragraphs>
  <Slides>25</Slides>
  <Notes>23</Notes>
  <HiddenSlides>1</HiddenSlides>
  <MMClips>1</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ITU-e</vt:lpstr>
      <vt:lpstr>Guidelines</vt:lpstr>
      <vt:lpstr>Las TELCOS como proveedores del entorno de desarrollo de Ciudades Inteligentes y Sostenibles</vt:lpstr>
      <vt:lpstr>Presentación de PowerPoint</vt:lpstr>
      <vt:lpstr>Presentación de PowerPoint</vt:lpstr>
      <vt:lpstr>Presentación de PowerPoint</vt:lpstr>
      <vt:lpstr>Presentación de PowerPoint</vt:lpstr>
      <vt:lpstr>Presentación de PowerPoint</vt:lpstr>
      <vt:lpstr>En resumen…</vt:lpstr>
      <vt:lpstr>Apostando por la transversalidad como clave para transformar la ciudad…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Conclusiones y Recomendaciones</vt:lpstr>
      <vt:lpstr>Gracias…</vt:lpstr>
    </vt:vector>
  </TitlesOfParts>
  <Company>ITU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Telecommunication  Union</dc:title>
  <dc:creator>P.Rosa</dc:creator>
  <cp:lastModifiedBy>Telefónica del Perú</cp:lastModifiedBy>
  <cp:revision>458</cp:revision>
  <cp:lastPrinted>2001-11-25T13:41:09Z</cp:lastPrinted>
  <dcterms:created xsi:type="dcterms:W3CDTF">2007-02-20T15:47:31Z</dcterms:created>
  <dcterms:modified xsi:type="dcterms:W3CDTF">2013-12-05T09:11:23Z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0x0101009663680E6958CB4C9F6FE98664828B7C</vt:lpwstr>
  </property>
</Properties>
</file>