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8" r:id="rId15"/>
    <p:sldId id="429" r:id="rId16"/>
    <p:sldId id="430" r:id="rId17"/>
    <p:sldId id="431" r:id="rId18"/>
    <p:sldId id="432" r:id="rId19"/>
    <p:sldId id="424" r:id="rId20"/>
    <p:sldId id="426" r:id="rId2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4" autoAdjust="0"/>
  </p:normalViewPr>
  <p:slideViewPr>
    <p:cSldViewPr showGuides="1">
      <p:cViewPr>
        <p:scale>
          <a:sx n="50" d="100"/>
          <a:sy n="50" d="100"/>
        </p:scale>
        <p:origin x="-937" y="-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EBAAD4-B3DB-40B0-9C74-150155EB0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2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2983E7-CC9B-4278-93E5-0908AC46D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6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D3B16-F4DB-44C8-A051-722A19082707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宋体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fld id="{C231EDCA-5FF1-4902-A3B0-624F0838063B}" type="slidenum">
              <a:rPr lang="zh-CN" altLang="en-US">
                <a:solidFill>
                  <a:srgbClr val="000000"/>
                </a:solidFill>
                <a:latin typeface="FrutigerNext LT Medium" pitchFamily="34" charset="0"/>
              </a:rPr>
              <a:pPr eaLnBrk="1" hangingPunct="1"/>
              <a:t>10</a:t>
            </a:fld>
            <a:endParaRPr lang="zh-CN" altLang="en-US">
              <a:solidFill>
                <a:srgbClr val="000000"/>
              </a:solidFill>
              <a:latin typeface="FrutigerNext LT Medium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1</a:t>
            </a:r>
            <a:r>
              <a:rPr lang="zh-CN" altLang="en-US" smtClean="0"/>
              <a:t>、对于</a:t>
            </a:r>
            <a:r>
              <a:rPr lang="en-US" altLang="zh-CN" smtClean="0"/>
              <a:t>OFDM</a:t>
            </a:r>
            <a:r>
              <a:rPr lang="zh-CN" altLang="en-US" smtClean="0"/>
              <a:t>的传输距离，未找到可靠的测试报告，</a:t>
            </a:r>
            <a:r>
              <a:rPr lang="en-US" altLang="zh-CN" smtClean="0"/>
              <a:t>G3</a:t>
            </a:r>
            <a:r>
              <a:rPr lang="zh-CN" altLang="en-US" smtClean="0"/>
              <a:t>的宣传口径一直是</a:t>
            </a:r>
            <a:r>
              <a:rPr lang="en-US" altLang="zh-CN" smtClean="0"/>
              <a:t>10km</a:t>
            </a:r>
            <a:r>
              <a:rPr lang="zh-CN" altLang="en-US" smtClean="0"/>
              <a:t>，但是是在中压线路的测试，低压线路目前能找到的是一份</a:t>
            </a:r>
            <a:r>
              <a:rPr lang="en-US" altLang="zh-CN" smtClean="0"/>
              <a:t>SAGEM</a:t>
            </a:r>
            <a:r>
              <a:rPr lang="zh-CN" altLang="en-US" smtClean="0"/>
              <a:t>的报告，测试距离为</a:t>
            </a:r>
            <a:r>
              <a:rPr lang="en-US" altLang="zh-CN" smtClean="0"/>
              <a:t>220m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73F-65B4-4E18-A78A-E7FCE0FFDA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MV PLC</a:t>
            </a:r>
            <a:r>
              <a:rPr lang="zh-CN" altLang="en-US" smtClean="0"/>
              <a:t>的优势查清楚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73F-65B4-4E18-A78A-E7FCE0FFDA4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99885FD-68DF-4887-A2CF-7A5EB43E2166}" type="slidenum">
              <a:rPr lang="zh-CN" altLang="en-US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89FC02D-A5AB-4DC9-AE88-6FE257F32839}" type="slidenum">
              <a:rPr lang="zh-CN" altLang="en-US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fld id="{90CA1536-7CCC-420F-B153-D9014B1AD743}" type="slidenum">
              <a:rPr lang="zh-CN" altLang="en-US">
                <a:latin typeface="FrutigerNext LT Medium" pitchFamily="34" charset="0"/>
              </a:rPr>
              <a:pPr eaLnBrk="1" hangingPunct="1"/>
              <a:t>3</a:t>
            </a:fld>
            <a:endParaRPr lang="zh-CN" altLang="en-US">
              <a:latin typeface="FrutigerNext LT Medium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B538E46E-C8DB-4A9B-8DA2-1A216BB02DF7}" type="slidenum">
              <a:rPr lang="zh-CN" altLang="en-US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>
              <a:ea typeface="宋体" charset="-122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fld id="{AAA95425-060D-46B3-B2A7-A09373BE4E4A}" type="slidenum">
              <a:rPr lang="zh-CN" altLang="en-US">
                <a:latin typeface="FrutigerNext LT Medium" pitchFamily="34" charset="0"/>
              </a:rPr>
              <a:pPr eaLnBrk="1" hangingPunct="1"/>
              <a:t>5</a:t>
            </a:fld>
            <a:endParaRPr lang="zh-CN" altLang="en-US">
              <a:latin typeface="FrutigerNext LT Medium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BAAFBE4-4819-42B2-9877-675D9CD7C0C6}" type="slidenum">
              <a:rPr lang="zh-CN" altLang="en-US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fld id="{2EFE36CC-7482-43E9-83C0-0479088824DC}" type="slidenum">
              <a:rPr lang="zh-CN" altLang="en-US">
                <a:latin typeface="FrutigerNext LT Medium" pitchFamily="34" charset="0"/>
              </a:rPr>
              <a:pPr eaLnBrk="1" hangingPunct="1"/>
              <a:t>7</a:t>
            </a:fld>
            <a:endParaRPr lang="zh-CN" altLang="en-US">
              <a:latin typeface="FrutigerNext LT Medium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40E4979E-B855-4CF9-9712-54CAE6A9D7ED}" type="slidenum">
              <a:rPr lang="zh-CN" altLang="en-US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fld id="{A934D926-6FDE-4FB8-9CB5-9DA04DB94070}" type="slidenum">
              <a:rPr lang="zh-CN" altLang="en-US">
                <a:solidFill>
                  <a:srgbClr val="000000"/>
                </a:solidFill>
                <a:latin typeface="FrutigerNext LT Medium" pitchFamily="34" charset="0"/>
              </a:rPr>
              <a:pPr eaLnBrk="1" hangingPunct="1"/>
              <a:t>9</a:t>
            </a:fld>
            <a:endParaRPr lang="zh-CN" altLang="en-US">
              <a:solidFill>
                <a:srgbClr val="000000"/>
              </a:solidFill>
              <a:latin typeface="FrutigerNext LT Medium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E6F7C-F7A5-442F-9BD4-4CE0465EB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5EEF3-753F-484B-9897-32068A8C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5EF14F63-AECF-4B99-BB91-2CB1248E9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597635"/>
            <a:ext cx="8298815" cy="7457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38153"/>
      </p:ext>
    </p:extLst>
  </p:cSld>
  <p:clrMapOvr>
    <a:masterClrMapping/>
  </p:clrMapOvr>
  <p:transition advClick="0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D1B02-034B-47F3-BD00-008286B4C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13AA-201A-4E98-8E4A-C658F8360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893AD-599E-4FB7-889D-6BD854B66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89EEC-8049-43AE-89A4-D9A172587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A0B20-3FD6-40C8-9D53-6B3967FF3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724B5-99BD-47C1-8D59-57DFCDBE8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B1D6-ED2B-4FE6-8132-903B003FA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BF703-167B-4CF2-9E65-ECD3A3D24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5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C70948-2341-4379-B7D8-D4789901A2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2" r:id="rId12"/>
    <p:sldLayoutId id="214748401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7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7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sz="1400" dirty="0" smtClean="0"/>
              <a:t>Turin ,Italy, 6-7 May 2013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utility connectivity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Cesar Fuzeto,</a:t>
            </a:r>
            <a:endParaRPr lang="en-GB" b="1" dirty="0" smtClean="0"/>
          </a:p>
          <a:p>
            <a:r>
              <a:rPr lang="en-GB" b="1" dirty="0" smtClean="0"/>
              <a:t>IP Solution Director</a:t>
            </a:r>
            <a:r>
              <a:rPr lang="en-GB" b="1" dirty="0" smtClean="0"/>
              <a:t>, </a:t>
            </a:r>
            <a:r>
              <a:rPr lang="en-GB" b="1" dirty="0" smtClean="0"/>
              <a:t>Huawei </a:t>
            </a:r>
            <a:r>
              <a:rPr lang="en-GB" b="1" dirty="0" smtClean="0"/>
              <a:t>cesar.fuzeto@huawei.com</a:t>
            </a:r>
            <a:endParaRPr lang="en-US" b="1" dirty="0" smtClean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</a:rPr>
              <a:t>ITU Workshop</a:t>
            </a:r>
            <a:endParaRPr lang="en-US" sz="2400" b="1" dirty="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“</a:t>
            </a:r>
            <a:r>
              <a:rPr lang="en-US" sz="2400" b="1" dirty="0" smtClean="0">
                <a:solidFill>
                  <a:schemeClr val="bg2"/>
                </a:solidFill>
              </a:rPr>
              <a:t>Smart Sustainable Cities in Latin America </a:t>
            </a:r>
            <a:r>
              <a:rPr lang="en-US" sz="2400" b="1" dirty="0" smtClean="0">
                <a:solidFill>
                  <a:srgbClr val="22228B"/>
                </a:solidFill>
              </a:rPr>
              <a:t>”</a:t>
            </a:r>
            <a:endParaRPr 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smtClean="0">
                <a:solidFill>
                  <a:srgbClr val="22228B"/>
                </a:solidFill>
              </a:rPr>
              <a:t>(Sao Paulo, Brazil, 30 July </a:t>
            </a:r>
            <a:r>
              <a:rPr lang="en-US" sz="1800" b="1" dirty="0" smtClean="0">
                <a:solidFill>
                  <a:srgbClr val="22228B"/>
                </a:solidFill>
              </a:rPr>
              <a:t>2013</a:t>
            </a:r>
            <a:r>
              <a:rPr lang="en-US" sz="1800" b="1" dirty="0">
                <a:solidFill>
                  <a:srgbClr val="22228B"/>
                </a:solidFill>
              </a:rPr>
              <a:t>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6948265" y="6004583"/>
            <a:ext cx="1584176" cy="59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7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813"/>
            <a:ext cx="504056" cy="5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4673600" y="1305985"/>
            <a:ext cx="3937734" cy="378623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 dirty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3" name="Freeform 27"/>
          <p:cNvSpPr>
            <a:spLocks noEditPoints="1"/>
          </p:cNvSpPr>
          <p:nvPr/>
        </p:nvSpPr>
        <p:spPr bwMode="auto">
          <a:xfrm>
            <a:off x="5919789" y="3236979"/>
            <a:ext cx="943804" cy="863245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eform 27"/>
          <p:cNvSpPr>
            <a:spLocks noEditPoints="1"/>
          </p:cNvSpPr>
          <p:nvPr/>
        </p:nvSpPr>
        <p:spPr bwMode="auto">
          <a:xfrm>
            <a:off x="5858747" y="1950072"/>
            <a:ext cx="1111179" cy="863245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223621"/>
              </p:ext>
            </p:extLst>
          </p:nvPr>
        </p:nvGraphicFramePr>
        <p:xfrm>
          <a:off x="270569" y="1196752"/>
          <a:ext cx="4301431" cy="4092824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659059"/>
                <a:gridCol w="637085"/>
                <a:gridCol w="3005287"/>
              </a:tblGrid>
              <a:tr h="542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Public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Private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Sensor Networks (Telemetering)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Ultra Low Power Consumption (battery) or remote powered nodes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Ultra-Low Traffic: </a:t>
                      </a:r>
                      <a:r>
                        <a:rPr lang="en-US" sz="1300" b="1" dirty="0" smtClean="0"/>
                        <a:t>Bits</a:t>
                      </a:r>
                      <a:r>
                        <a:rPr lang="en-US" sz="1300" dirty="0" smtClean="0"/>
                        <a:t> (instead of Gigabits) per second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Long Latency accepted: Message delivery within </a:t>
                      </a:r>
                      <a:r>
                        <a:rPr lang="en-US" sz="1300" b="1" dirty="0" smtClean="0"/>
                        <a:t>hours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Public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Private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Control Networks (</a:t>
                      </a:r>
                      <a:r>
                        <a:rPr lang="en-US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Telecontrol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Ultra-Reliable (100%) physically redundant communication (e.g. via public backup)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3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Ultra-low latency in Milliseconds (e.g. line protection)</a:t>
                      </a:r>
                    </a:p>
                  </a:txBody>
                  <a:tcPr marL="68561" marR="68561" marT="37723" marB="37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87" name="Title 1"/>
          <p:cNvSpPr>
            <a:spLocks noGrp="1"/>
          </p:cNvSpPr>
          <p:nvPr>
            <p:ph type="title"/>
          </p:nvPr>
        </p:nvSpPr>
        <p:spPr bwMode="auto">
          <a:xfrm>
            <a:off x="403225" y="292835"/>
            <a:ext cx="8298815" cy="10131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000" dirty="0" smtClean="0">
                <a:latin typeface="Arial" charset="0"/>
                <a:cs typeface="Arial" charset="0"/>
              </a:rPr>
              <a:t>Machine Type Communication </a:t>
            </a:r>
            <a:br>
              <a:rPr lang="en-US" altLang="zh-CN" sz="2000" dirty="0" smtClean="0">
                <a:latin typeface="Arial" charset="0"/>
                <a:cs typeface="Arial" charset="0"/>
              </a:rPr>
            </a:br>
            <a:r>
              <a:rPr lang="en-US" altLang="zh-CN" sz="2000" dirty="0" smtClean="0">
                <a:latin typeface="Arial" charset="0"/>
                <a:cs typeface="Arial" charset="0"/>
              </a:rPr>
              <a:t>New Challenges Require New ICT Solutions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10230" y="5284259"/>
            <a:ext cx="8078668" cy="77152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/>
            <a:r>
              <a:rPr lang="en-US" sz="1600" dirty="0"/>
              <a:t>Private Communication Infrastructure Designed to Specific Customer Requirements</a:t>
            </a:r>
          </a:p>
          <a:p>
            <a:pPr algn="ctr"/>
            <a:r>
              <a:rPr lang="en-US" sz="1600" dirty="0"/>
              <a:t>Can Outperform Public </a:t>
            </a:r>
            <a:r>
              <a:rPr lang="en-US" sz="1600" dirty="0" smtClean="0"/>
              <a:t>Infrastructure specially for Control Networks</a:t>
            </a:r>
            <a:endParaRPr lang="en-US" sz="1600" dirty="0"/>
          </a:p>
        </p:txBody>
      </p:sp>
      <p:grpSp>
        <p:nvGrpSpPr>
          <p:cNvPr id="2" name="组合 587"/>
          <p:cNvGrpSpPr/>
          <p:nvPr/>
        </p:nvGrpSpPr>
        <p:grpSpPr>
          <a:xfrm>
            <a:off x="4960034" y="2718496"/>
            <a:ext cx="460301" cy="651867"/>
            <a:chOff x="10346473" y="-1711511"/>
            <a:chExt cx="613894" cy="65186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Freeform 66"/>
            <p:cNvSpPr>
              <a:spLocks/>
            </p:cNvSpPr>
            <p:nvPr/>
          </p:nvSpPr>
          <p:spPr bwMode="auto">
            <a:xfrm>
              <a:off x="10840120" y="-1711511"/>
              <a:ext cx="120247" cy="36707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2" y="102"/>
                </a:cxn>
                <a:cxn ang="0">
                  <a:pos x="10" y="92"/>
                </a:cxn>
                <a:cxn ang="0">
                  <a:pos x="16" y="82"/>
                </a:cxn>
                <a:cxn ang="0">
                  <a:pos x="20" y="70"/>
                </a:cxn>
                <a:cxn ang="0">
                  <a:pos x="22" y="58"/>
                </a:cxn>
                <a:cxn ang="0">
                  <a:pos x="22" y="58"/>
                </a:cxn>
                <a:cxn ang="0">
                  <a:pos x="20" y="46"/>
                </a:cxn>
                <a:cxn ang="0">
                  <a:pos x="16" y="34"/>
                </a:cxn>
                <a:cxn ang="0">
                  <a:pos x="10" y="2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24" y="14"/>
                </a:cxn>
                <a:cxn ang="0">
                  <a:pos x="32" y="28"/>
                </a:cxn>
                <a:cxn ang="0">
                  <a:pos x="36" y="42"/>
                </a:cxn>
                <a:cxn ang="0">
                  <a:pos x="38" y="58"/>
                </a:cxn>
                <a:cxn ang="0">
                  <a:pos x="36" y="72"/>
                </a:cxn>
                <a:cxn ang="0">
                  <a:pos x="32" y="88"/>
                </a:cxn>
                <a:cxn ang="0">
                  <a:pos x="24" y="100"/>
                </a:cxn>
                <a:cxn ang="0">
                  <a:pos x="14" y="114"/>
                </a:cxn>
                <a:cxn ang="0">
                  <a:pos x="14" y="114"/>
                </a:cxn>
                <a:cxn ang="0">
                  <a:pos x="12" y="116"/>
                </a:cxn>
                <a:cxn ang="0">
                  <a:pos x="8" y="116"/>
                </a:cxn>
                <a:cxn ang="0">
                  <a:pos x="6" y="116"/>
                </a:cxn>
                <a:cxn ang="0">
                  <a:pos x="2" y="114"/>
                </a:cxn>
                <a:cxn ang="0">
                  <a:pos x="2" y="114"/>
                </a:cxn>
                <a:cxn ang="0">
                  <a:pos x="2" y="110"/>
                </a:cxn>
                <a:cxn ang="0">
                  <a:pos x="0" y="108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2" y="102"/>
                </a:cxn>
              </a:cxnLst>
              <a:rect l="0" t="0" r="r" b="b"/>
              <a:pathLst>
                <a:path w="38" h="116">
                  <a:moveTo>
                    <a:pt x="2" y="102"/>
                  </a:moveTo>
                  <a:lnTo>
                    <a:pt x="2" y="102"/>
                  </a:lnTo>
                  <a:lnTo>
                    <a:pt x="10" y="92"/>
                  </a:lnTo>
                  <a:lnTo>
                    <a:pt x="16" y="82"/>
                  </a:lnTo>
                  <a:lnTo>
                    <a:pt x="20" y="7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46"/>
                  </a:lnTo>
                  <a:lnTo>
                    <a:pt x="16" y="34"/>
                  </a:lnTo>
                  <a:lnTo>
                    <a:pt x="1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14"/>
                  </a:lnTo>
                  <a:lnTo>
                    <a:pt x="32" y="28"/>
                  </a:lnTo>
                  <a:lnTo>
                    <a:pt x="36" y="42"/>
                  </a:lnTo>
                  <a:lnTo>
                    <a:pt x="38" y="58"/>
                  </a:lnTo>
                  <a:lnTo>
                    <a:pt x="36" y="72"/>
                  </a:lnTo>
                  <a:lnTo>
                    <a:pt x="32" y="88"/>
                  </a:lnTo>
                  <a:lnTo>
                    <a:pt x="24" y="100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9" name="Freeform 67"/>
            <p:cNvSpPr>
              <a:spLocks/>
            </p:cNvSpPr>
            <p:nvPr/>
          </p:nvSpPr>
          <p:spPr bwMode="auto">
            <a:xfrm>
              <a:off x="10789490" y="-1660881"/>
              <a:ext cx="88603" cy="259481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6" y="62"/>
                </a:cxn>
                <a:cxn ang="0">
                  <a:pos x="10" y="56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6" y="2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12"/>
                </a:cxn>
                <a:cxn ang="0">
                  <a:pos x="24" y="22"/>
                </a:cxn>
                <a:cxn ang="0">
                  <a:pos x="28" y="32"/>
                </a:cxn>
                <a:cxn ang="0">
                  <a:pos x="28" y="42"/>
                </a:cxn>
                <a:cxn ang="0">
                  <a:pos x="28" y="52"/>
                </a:cxn>
                <a:cxn ang="0">
                  <a:pos x="24" y="62"/>
                </a:cxn>
                <a:cxn ang="0">
                  <a:pos x="20" y="72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4" y="8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72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28" h="82">
                  <a:moveTo>
                    <a:pt x="2" y="68"/>
                  </a:moveTo>
                  <a:lnTo>
                    <a:pt x="2" y="68"/>
                  </a:lnTo>
                  <a:lnTo>
                    <a:pt x="6" y="62"/>
                  </a:lnTo>
                  <a:lnTo>
                    <a:pt x="10" y="56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6" y="2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12"/>
                  </a:lnTo>
                  <a:lnTo>
                    <a:pt x="24" y="22"/>
                  </a:lnTo>
                  <a:lnTo>
                    <a:pt x="28" y="32"/>
                  </a:lnTo>
                  <a:lnTo>
                    <a:pt x="28" y="42"/>
                  </a:lnTo>
                  <a:lnTo>
                    <a:pt x="28" y="52"/>
                  </a:lnTo>
                  <a:lnTo>
                    <a:pt x="24" y="62"/>
                  </a:lnTo>
                  <a:lnTo>
                    <a:pt x="20" y="72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0" name="Freeform 68"/>
            <p:cNvSpPr>
              <a:spLocks/>
            </p:cNvSpPr>
            <p:nvPr/>
          </p:nvSpPr>
          <p:spPr bwMode="auto">
            <a:xfrm>
              <a:off x="10384446" y="-1711511"/>
              <a:ext cx="120247" cy="367071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4" y="14"/>
                </a:cxn>
                <a:cxn ang="0">
                  <a:pos x="26" y="24"/>
                </a:cxn>
                <a:cxn ang="0">
                  <a:pos x="22" y="34"/>
                </a:cxn>
                <a:cxn ang="0">
                  <a:pos x="18" y="46"/>
                </a:cxn>
                <a:cxn ang="0">
                  <a:pos x="16" y="58"/>
                </a:cxn>
                <a:cxn ang="0">
                  <a:pos x="16" y="58"/>
                </a:cxn>
                <a:cxn ang="0">
                  <a:pos x="18" y="70"/>
                </a:cxn>
                <a:cxn ang="0">
                  <a:pos x="22" y="82"/>
                </a:cxn>
                <a:cxn ang="0">
                  <a:pos x="26" y="92"/>
                </a:cxn>
                <a:cxn ang="0">
                  <a:pos x="34" y="102"/>
                </a:cxn>
                <a:cxn ang="0">
                  <a:pos x="34" y="102"/>
                </a:cxn>
                <a:cxn ang="0">
                  <a:pos x="36" y="104"/>
                </a:cxn>
                <a:cxn ang="0">
                  <a:pos x="38" y="108"/>
                </a:cxn>
                <a:cxn ang="0">
                  <a:pos x="36" y="110"/>
                </a:cxn>
                <a:cxn ang="0">
                  <a:pos x="34" y="114"/>
                </a:cxn>
                <a:cxn ang="0">
                  <a:pos x="34" y="114"/>
                </a:cxn>
                <a:cxn ang="0">
                  <a:pos x="32" y="116"/>
                </a:cxn>
                <a:cxn ang="0">
                  <a:pos x="30" y="116"/>
                </a:cxn>
                <a:cxn ang="0">
                  <a:pos x="26" y="116"/>
                </a:cxn>
                <a:cxn ang="0">
                  <a:pos x="24" y="114"/>
                </a:cxn>
                <a:cxn ang="0">
                  <a:pos x="24" y="114"/>
                </a:cxn>
                <a:cxn ang="0">
                  <a:pos x="14" y="100"/>
                </a:cxn>
                <a:cxn ang="0">
                  <a:pos x="6" y="88"/>
                </a:cxn>
                <a:cxn ang="0">
                  <a:pos x="2" y="72"/>
                </a:cxn>
                <a:cxn ang="0">
                  <a:pos x="0" y="58"/>
                </a:cxn>
                <a:cxn ang="0">
                  <a:pos x="2" y="42"/>
                </a:cxn>
                <a:cxn ang="0">
                  <a:pos x="6" y="28"/>
                </a:cxn>
                <a:cxn ang="0">
                  <a:pos x="14" y="1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8" y="8"/>
                </a:cxn>
                <a:cxn ang="0">
                  <a:pos x="36" y="10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38" h="116">
                  <a:moveTo>
                    <a:pt x="34" y="14"/>
                  </a:moveTo>
                  <a:lnTo>
                    <a:pt x="34" y="14"/>
                  </a:lnTo>
                  <a:lnTo>
                    <a:pt x="26" y="24"/>
                  </a:lnTo>
                  <a:lnTo>
                    <a:pt x="22" y="34"/>
                  </a:lnTo>
                  <a:lnTo>
                    <a:pt x="18" y="4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70"/>
                  </a:lnTo>
                  <a:lnTo>
                    <a:pt x="22" y="82"/>
                  </a:lnTo>
                  <a:lnTo>
                    <a:pt x="26" y="9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6" y="104"/>
                  </a:lnTo>
                  <a:lnTo>
                    <a:pt x="38" y="108"/>
                  </a:lnTo>
                  <a:lnTo>
                    <a:pt x="36" y="110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6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14" y="100"/>
                  </a:lnTo>
                  <a:lnTo>
                    <a:pt x="6" y="88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6" y="28"/>
                  </a:lnTo>
                  <a:lnTo>
                    <a:pt x="14" y="1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1" name="Freeform 69"/>
            <p:cNvSpPr>
              <a:spLocks/>
            </p:cNvSpPr>
            <p:nvPr/>
          </p:nvSpPr>
          <p:spPr bwMode="auto">
            <a:xfrm>
              <a:off x="10460392" y="-1660881"/>
              <a:ext cx="94932" cy="259481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8" y="14"/>
                </a:cxn>
                <a:cxn ang="0">
                  <a:pos x="24" y="20"/>
                </a:cxn>
                <a:cxn ang="0">
                  <a:pos x="20" y="28"/>
                </a:cxn>
                <a:cxn ang="0">
                  <a:pos x="18" y="34"/>
                </a:cxn>
                <a:cxn ang="0">
                  <a:pos x="16" y="42"/>
                </a:cxn>
                <a:cxn ang="0">
                  <a:pos x="18" y="48"/>
                </a:cxn>
                <a:cxn ang="0">
                  <a:pos x="20" y="56"/>
                </a:cxn>
                <a:cxn ang="0">
                  <a:pos x="24" y="62"/>
                </a:cxn>
                <a:cxn ang="0">
                  <a:pos x="28" y="68"/>
                </a:cxn>
                <a:cxn ang="0">
                  <a:pos x="28" y="68"/>
                </a:cxn>
                <a:cxn ang="0">
                  <a:pos x="30" y="72"/>
                </a:cxn>
                <a:cxn ang="0">
                  <a:pos x="30" y="74"/>
                </a:cxn>
                <a:cxn ang="0">
                  <a:pos x="30" y="78"/>
                </a:cxn>
                <a:cxn ang="0">
                  <a:pos x="28" y="80"/>
                </a:cxn>
                <a:cxn ang="0">
                  <a:pos x="28" y="80"/>
                </a:cxn>
                <a:cxn ang="0">
                  <a:pos x="26" y="82"/>
                </a:cxn>
                <a:cxn ang="0">
                  <a:pos x="22" y="82"/>
                </a:cxn>
                <a:cxn ang="0">
                  <a:pos x="20" y="82"/>
                </a:cxn>
                <a:cxn ang="0">
                  <a:pos x="16" y="80"/>
                </a:cxn>
                <a:cxn ang="0">
                  <a:pos x="16" y="80"/>
                </a:cxn>
                <a:cxn ang="0">
                  <a:pos x="10" y="72"/>
                </a:cxn>
                <a:cxn ang="0">
                  <a:pos x="4" y="62"/>
                </a:cxn>
                <a:cxn ang="0">
                  <a:pos x="2" y="52"/>
                </a:cxn>
                <a:cxn ang="0">
                  <a:pos x="0" y="42"/>
                </a:cxn>
                <a:cxn ang="0">
                  <a:pos x="2" y="32"/>
                </a:cxn>
                <a:cxn ang="0">
                  <a:pos x="4" y="22"/>
                </a:cxn>
                <a:cxn ang="0">
                  <a:pos x="10" y="1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28" y="14"/>
                </a:cxn>
                <a:cxn ang="0">
                  <a:pos x="28" y="14"/>
                </a:cxn>
              </a:cxnLst>
              <a:rect l="0" t="0" r="r" b="b"/>
              <a:pathLst>
                <a:path w="30" h="82">
                  <a:moveTo>
                    <a:pt x="28" y="14"/>
                  </a:moveTo>
                  <a:lnTo>
                    <a:pt x="28" y="14"/>
                  </a:lnTo>
                  <a:lnTo>
                    <a:pt x="24" y="20"/>
                  </a:lnTo>
                  <a:lnTo>
                    <a:pt x="20" y="28"/>
                  </a:lnTo>
                  <a:lnTo>
                    <a:pt x="18" y="34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20" y="56"/>
                  </a:lnTo>
                  <a:lnTo>
                    <a:pt x="24" y="6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0" y="72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0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2" name="Freeform 70"/>
            <p:cNvSpPr>
              <a:spLocks noEditPoints="1"/>
            </p:cNvSpPr>
            <p:nvPr/>
          </p:nvSpPr>
          <p:spPr bwMode="auto">
            <a:xfrm>
              <a:off x="10346473" y="-1268495"/>
              <a:ext cx="601237" cy="208851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184" y="66"/>
                </a:cxn>
                <a:cxn ang="0">
                  <a:pos x="184" y="66"/>
                </a:cxn>
                <a:cxn ang="0">
                  <a:pos x="188" y="66"/>
                </a:cxn>
                <a:cxn ang="0">
                  <a:pos x="190" y="62"/>
                </a:cxn>
                <a:cxn ang="0">
                  <a:pos x="190" y="4"/>
                </a:cxn>
                <a:cxn ang="0">
                  <a:pos x="190" y="4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0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8" y="44"/>
                </a:cxn>
                <a:cxn ang="0">
                  <a:pos x="22" y="42"/>
                </a:cxn>
                <a:cxn ang="0">
                  <a:pos x="18" y="3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28"/>
                </a:cxn>
                <a:cxn ang="0">
                  <a:pos x="22" y="24"/>
                </a:cxn>
                <a:cxn ang="0">
                  <a:pos x="28" y="22"/>
                </a:cxn>
                <a:cxn ang="0">
                  <a:pos x="36" y="20"/>
                </a:cxn>
                <a:cxn ang="0">
                  <a:pos x="36" y="20"/>
                </a:cxn>
                <a:cxn ang="0">
                  <a:pos x="42" y="22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4" y="32"/>
                </a:cxn>
                <a:cxn ang="0">
                  <a:pos x="54" y="32"/>
                </a:cxn>
                <a:cxn ang="0">
                  <a:pos x="52" y="38"/>
                </a:cxn>
                <a:cxn ang="0">
                  <a:pos x="48" y="42"/>
                </a:cxn>
                <a:cxn ang="0">
                  <a:pos x="4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172" y="38"/>
                </a:cxn>
                <a:cxn ang="0">
                  <a:pos x="172" y="38"/>
                </a:cxn>
                <a:cxn ang="0">
                  <a:pos x="172" y="42"/>
                </a:cxn>
                <a:cxn ang="0">
                  <a:pos x="168" y="42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4" y="42"/>
                </a:cxn>
                <a:cxn ang="0">
                  <a:pos x="82" y="38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84" y="24"/>
                </a:cxn>
                <a:cxn ang="0">
                  <a:pos x="86" y="24"/>
                </a:cxn>
                <a:cxn ang="0">
                  <a:pos x="168" y="24"/>
                </a:cxn>
                <a:cxn ang="0">
                  <a:pos x="168" y="24"/>
                </a:cxn>
                <a:cxn ang="0">
                  <a:pos x="172" y="24"/>
                </a:cxn>
                <a:cxn ang="0">
                  <a:pos x="172" y="28"/>
                </a:cxn>
                <a:cxn ang="0">
                  <a:pos x="172" y="38"/>
                </a:cxn>
              </a:cxnLst>
              <a:rect l="0" t="0" r="r" b="b"/>
              <a:pathLst>
                <a:path w="190" h="66">
                  <a:moveTo>
                    <a:pt x="18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8" y="66"/>
                  </a:lnTo>
                  <a:lnTo>
                    <a:pt x="190" y="62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4" y="0"/>
                  </a:lnTo>
                  <a:close/>
                  <a:moveTo>
                    <a:pt x="36" y="46"/>
                  </a:moveTo>
                  <a:lnTo>
                    <a:pt x="36" y="46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18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8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2" y="22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2" y="44"/>
                  </a:lnTo>
                  <a:lnTo>
                    <a:pt x="36" y="46"/>
                  </a:lnTo>
                  <a:lnTo>
                    <a:pt x="36" y="46"/>
                  </a:lnTo>
                  <a:close/>
                  <a:moveTo>
                    <a:pt x="172" y="38"/>
                  </a:moveTo>
                  <a:lnTo>
                    <a:pt x="172" y="38"/>
                  </a:lnTo>
                  <a:lnTo>
                    <a:pt x="172" y="42"/>
                  </a:lnTo>
                  <a:lnTo>
                    <a:pt x="168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2" y="3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72" y="24"/>
                  </a:lnTo>
                  <a:lnTo>
                    <a:pt x="172" y="28"/>
                  </a:lnTo>
                  <a:lnTo>
                    <a:pt x="172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3" name="Freeform 71"/>
            <p:cNvSpPr>
              <a:spLocks/>
            </p:cNvSpPr>
            <p:nvPr/>
          </p:nvSpPr>
          <p:spPr bwMode="auto">
            <a:xfrm>
              <a:off x="10637599" y="-1553291"/>
              <a:ext cx="69617" cy="259481"/>
            </a:xfrm>
            <a:custGeom>
              <a:avLst/>
              <a:gdLst/>
              <a:ahLst/>
              <a:cxnLst>
                <a:cxn ang="0">
                  <a:pos x="22" y="76"/>
                </a:cxn>
                <a:cxn ang="0">
                  <a:pos x="22" y="76"/>
                </a:cxn>
                <a:cxn ang="0">
                  <a:pos x="20" y="80"/>
                </a:cxn>
                <a:cxn ang="0">
                  <a:pos x="16" y="82"/>
                </a:cxn>
                <a:cxn ang="0">
                  <a:pos x="4" y="82"/>
                </a:cxn>
                <a:cxn ang="0">
                  <a:pos x="4" y="82"/>
                </a:cxn>
                <a:cxn ang="0">
                  <a:pos x="2" y="80"/>
                </a:cxn>
                <a:cxn ang="0">
                  <a:pos x="0" y="7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4"/>
                </a:cxn>
                <a:cxn ang="0">
                  <a:pos x="22" y="76"/>
                </a:cxn>
              </a:cxnLst>
              <a:rect l="0" t="0" r="r" b="b"/>
              <a:pathLst>
                <a:path w="22" h="82">
                  <a:moveTo>
                    <a:pt x="22" y="76"/>
                  </a:moveTo>
                  <a:lnTo>
                    <a:pt x="22" y="76"/>
                  </a:lnTo>
                  <a:lnTo>
                    <a:pt x="20" y="80"/>
                  </a:lnTo>
                  <a:lnTo>
                    <a:pt x="16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4899069" y="3397251"/>
            <a:ext cx="585700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000">
                <a:solidFill>
                  <a:srgbClr val="000000"/>
                </a:solidFill>
              </a:rPr>
              <a:t>Sensors,</a:t>
            </a:r>
          </a:p>
          <a:p>
            <a:pPr algn="ctr" eaLnBrk="1" hangingPunct="1"/>
            <a:r>
              <a:rPr lang="en-US" altLang="zh-CN" sz="1000">
                <a:solidFill>
                  <a:srgbClr val="000000"/>
                </a:solidFill>
              </a:rPr>
              <a:t>Meters,</a:t>
            </a:r>
          </a:p>
          <a:p>
            <a:pPr algn="ctr" eaLnBrk="1" hangingPunct="1"/>
            <a:r>
              <a:rPr lang="en-US" altLang="zh-CN" sz="1000">
                <a:solidFill>
                  <a:srgbClr val="000000"/>
                </a:solidFill>
              </a:rPr>
              <a:t>RTU, IED</a:t>
            </a:r>
          </a:p>
        </p:txBody>
      </p:sp>
      <p:sp>
        <p:nvSpPr>
          <p:cNvPr id="16393" name="Lightning Bolt 16"/>
          <p:cNvSpPr>
            <a:spLocks noChangeArrowheads="1"/>
          </p:cNvSpPr>
          <p:nvPr/>
        </p:nvSpPr>
        <p:spPr bwMode="auto">
          <a:xfrm>
            <a:off x="6729414" y="3896785"/>
            <a:ext cx="257175" cy="249767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en-US" altLang="zh-CN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7324725" y="2683934"/>
            <a:ext cx="801688" cy="937684"/>
          </a:xfrm>
          <a:custGeom>
            <a:avLst/>
            <a:gdLst/>
            <a:ahLst/>
            <a:cxnLst>
              <a:cxn ang="0">
                <a:pos x="302" y="2"/>
              </a:cxn>
              <a:cxn ang="0">
                <a:pos x="376" y="32"/>
              </a:cxn>
              <a:cxn ang="0">
                <a:pos x="428" y="88"/>
              </a:cxn>
              <a:cxn ang="0">
                <a:pos x="448" y="112"/>
              </a:cxn>
              <a:cxn ang="0">
                <a:pos x="476" y="114"/>
              </a:cxn>
              <a:cxn ang="0">
                <a:pos x="514" y="128"/>
              </a:cxn>
              <a:cxn ang="0">
                <a:pos x="546" y="152"/>
              </a:cxn>
              <a:cxn ang="0">
                <a:pos x="570" y="186"/>
              </a:cxn>
              <a:cxn ang="0">
                <a:pos x="584" y="224"/>
              </a:cxn>
              <a:cxn ang="0">
                <a:pos x="586" y="252"/>
              </a:cxn>
              <a:cxn ang="0">
                <a:pos x="580" y="294"/>
              </a:cxn>
              <a:cxn ang="0">
                <a:pos x="562" y="330"/>
              </a:cxn>
              <a:cxn ang="0">
                <a:pos x="536" y="360"/>
              </a:cxn>
              <a:cxn ang="0">
                <a:pos x="502" y="380"/>
              </a:cxn>
              <a:cxn ang="0">
                <a:pos x="462" y="390"/>
              </a:cxn>
              <a:cxn ang="0">
                <a:pos x="442" y="158"/>
              </a:cxn>
              <a:cxn ang="0">
                <a:pos x="116" y="392"/>
              </a:cxn>
              <a:cxn ang="0">
                <a:pos x="92" y="388"/>
              </a:cxn>
              <a:cxn ang="0">
                <a:pos x="34" y="358"/>
              </a:cxn>
              <a:cxn ang="0">
                <a:pos x="2" y="298"/>
              </a:cxn>
              <a:cxn ang="0">
                <a:pos x="0" y="274"/>
              </a:cxn>
              <a:cxn ang="0">
                <a:pos x="16" y="216"/>
              </a:cxn>
              <a:cxn ang="0">
                <a:pos x="58" y="174"/>
              </a:cxn>
              <a:cxn ang="0">
                <a:pos x="98" y="160"/>
              </a:cxn>
              <a:cxn ang="0">
                <a:pos x="110" y="112"/>
              </a:cxn>
              <a:cxn ang="0">
                <a:pos x="134" y="70"/>
              </a:cxn>
              <a:cxn ang="0">
                <a:pos x="168" y="36"/>
              </a:cxn>
              <a:cxn ang="0">
                <a:pos x="210" y="14"/>
              </a:cxn>
              <a:cxn ang="0">
                <a:pos x="258" y="2"/>
              </a:cxn>
              <a:cxn ang="0">
                <a:pos x="180" y="262"/>
              </a:cxn>
              <a:cxn ang="0">
                <a:pos x="180" y="284"/>
              </a:cxn>
              <a:cxn ang="0">
                <a:pos x="180" y="226"/>
              </a:cxn>
              <a:cxn ang="0">
                <a:pos x="180" y="248"/>
              </a:cxn>
              <a:cxn ang="0">
                <a:pos x="180" y="190"/>
              </a:cxn>
              <a:cxn ang="0">
                <a:pos x="180" y="210"/>
              </a:cxn>
              <a:cxn ang="0">
                <a:pos x="160" y="172"/>
              </a:cxn>
              <a:cxn ang="0">
                <a:pos x="160" y="424"/>
              </a:cxn>
              <a:cxn ang="0">
                <a:pos x="448" y="488"/>
              </a:cxn>
              <a:cxn ang="0">
                <a:pos x="448" y="470"/>
              </a:cxn>
              <a:cxn ang="0">
                <a:pos x="194" y="488"/>
              </a:cxn>
              <a:cxn ang="0">
                <a:pos x="194" y="470"/>
              </a:cxn>
              <a:cxn ang="0">
                <a:pos x="336" y="488"/>
              </a:cxn>
              <a:cxn ang="0">
                <a:pos x="336" y="470"/>
              </a:cxn>
              <a:cxn ang="0">
                <a:pos x="374" y="462"/>
              </a:cxn>
              <a:cxn ang="0">
                <a:pos x="342" y="498"/>
              </a:cxn>
              <a:cxn ang="0">
                <a:pos x="354" y="434"/>
              </a:cxn>
              <a:cxn ang="0">
                <a:pos x="374" y="462"/>
              </a:cxn>
              <a:cxn ang="0">
                <a:pos x="244" y="498"/>
              </a:cxn>
              <a:cxn ang="0">
                <a:pos x="214" y="462"/>
              </a:cxn>
              <a:cxn ang="0">
                <a:pos x="232" y="462"/>
              </a:cxn>
              <a:cxn ang="0">
                <a:pos x="408" y="262"/>
              </a:cxn>
              <a:cxn ang="0">
                <a:pos x="320" y="262"/>
              </a:cxn>
              <a:cxn ang="0">
                <a:pos x="408" y="226"/>
              </a:cxn>
              <a:cxn ang="0">
                <a:pos x="320" y="226"/>
              </a:cxn>
              <a:cxn ang="0">
                <a:pos x="408" y="190"/>
              </a:cxn>
              <a:cxn ang="0">
                <a:pos x="320" y="190"/>
              </a:cxn>
              <a:cxn ang="0">
                <a:pos x="426" y="172"/>
              </a:cxn>
              <a:cxn ang="0">
                <a:pos x="302" y="172"/>
              </a:cxn>
            </a:cxnLst>
            <a:rect l="0" t="0" r="r" b="b"/>
            <a:pathLst>
              <a:path w="586" h="498">
                <a:moveTo>
                  <a:pt x="274" y="0"/>
                </a:moveTo>
                <a:lnTo>
                  <a:pt x="274" y="0"/>
                </a:lnTo>
                <a:lnTo>
                  <a:pt x="302" y="2"/>
                </a:lnTo>
                <a:lnTo>
                  <a:pt x="328" y="10"/>
                </a:lnTo>
                <a:lnTo>
                  <a:pt x="354" y="18"/>
                </a:lnTo>
                <a:lnTo>
                  <a:pt x="376" y="32"/>
                </a:lnTo>
                <a:lnTo>
                  <a:pt x="396" y="48"/>
                </a:lnTo>
                <a:lnTo>
                  <a:pt x="414" y="68"/>
                </a:lnTo>
                <a:lnTo>
                  <a:pt x="428" y="88"/>
                </a:lnTo>
                <a:lnTo>
                  <a:pt x="440" y="112"/>
                </a:lnTo>
                <a:lnTo>
                  <a:pt x="440" y="112"/>
                </a:lnTo>
                <a:lnTo>
                  <a:pt x="448" y="112"/>
                </a:lnTo>
                <a:lnTo>
                  <a:pt x="448" y="112"/>
                </a:lnTo>
                <a:lnTo>
                  <a:pt x="462" y="112"/>
                </a:lnTo>
                <a:lnTo>
                  <a:pt x="476" y="114"/>
                </a:lnTo>
                <a:lnTo>
                  <a:pt x="488" y="118"/>
                </a:lnTo>
                <a:lnTo>
                  <a:pt x="502" y="124"/>
                </a:lnTo>
                <a:lnTo>
                  <a:pt x="514" y="128"/>
                </a:lnTo>
                <a:lnTo>
                  <a:pt x="526" y="136"/>
                </a:lnTo>
                <a:lnTo>
                  <a:pt x="536" y="144"/>
                </a:lnTo>
                <a:lnTo>
                  <a:pt x="546" y="152"/>
                </a:lnTo>
                <a:lnTo>
                  <a:pt x="554" y="162"/>
                </a:lnTo>
                <a:lnTo>
                  <a:pt x="562" y="174"/>
                </a:lnTo>
                <a:lnTo>
                  <a:pt x="570" y="186"/>
                </a:lnTo>
                <a:lnTo>
                  <a:pt x="576" y="198"/>
                </a:lnTo>
                <a:lnTo>
                  <a:pt x="580" y="210"/>
                </a:lnTo>
                <a:lnTo>
                  <a:pt x="584" y="224"/>
                </a:lnTo>
                <a:lnTo>
                  <a:pt x="586" y="238"/>
                </a:lnTo>
                <a:lnTo>
                  <a:pt x="586" y="252"/>
                </a:lnTo>
                <a:lnTo>
                  <a:pt x="586" y="252"/>
                </a:lnTo>
                <a:lnTo>
                  <a:pt x="586" y="266"/>
                </a:lnTo>
                <a:lnTo>
                  <a:pt x="584" y="280"/>
                </a:lnTo>
                <a:lnTo>
                  <a:pt x="580" y="294"/>
                </a:lnTo>
                <a:lnTo>
                  <a:pt x="576" y="306"/>
                </a:lnTo>
                <a:lnTo>
                  <a:pt x="570" y="318"/>
                </a:lnTo>
                <a:lnTo>
                  <a:pt x="562" y="330"/>
                </a:lnTo>
                <a:lnTo>
                  <a:pt x="554" y="340"/>
                </a:lnTo>
                <a:lnTo>
                  <a:pt x="546" y="350"/>
                </a:lnTo>
                <a:lnTo>
                  <a:pt x="536" y="360"/>
                </a:lnTo>
                <a:lnTo>
                  <a:pt x="526" y="368"/>
                </a:lnTo>
                <a:lnTo>
                  <a:pt x="514" y="374"/>
                </a:lnTo>
                <a:lnTo>
                  <a:pt x="502" y="380"/>
                </a:lnTo>
                <a:lnTo>
                  <a:pt x="488" y="384"/>
                </a:lnTo>
                <a:lnTo>
                  <a:pt x="476" y="388"/>
                </a:lnTo>
                <a:lnTo>
                  <a:pt x="462" y="390"/>
                </a:lnTo>
                <a:lnTo>
                  <a:pt x="448" y="392"/>
                </a:lnTo>
                <a:lnTo>
                  <a:pt x="442" y="392"/>
                </a:lnTo>
                <a:lnTo>
                  <a:pt x="442" y="158"/>
                </a:lnTo>
                <a:lnTo>
                  <a:pt x="146" y="158"/>
                </a:lnTo>
                <a:lnTo>
                  <a:pt x="146" y="392"/>
                </a:lnTo>
                <a:lnTo>
                  <a:pt x="116" y="392"/>
                </a:lnTo>
                <a:lnTo>
                  <a:pt x="116" y="392"/>
                </a:lnTo>
                <a:lnTo>
                  <a:pt x="104" y="390"/>
                </a:lnTo>
                <a:lnTo>
                  <a:pt x="92" y="388"/>
                </a:lnTo>
                <a:lnTo>
                  <a:pt x="70" y="382"/>
                </a:lnTo>
                <a:lnTo>
                  <a:pt x="52" y="372"/>
                </a:lnTo>
                <a:lnTo>
                  <a:pt x="34" y="358"/>
                </a:lnTo>
                <a:lnTo>
                  <a:pt x="20" y="340"/>
                </a:lnTo>
                <a:lnTo>
                  <a:pt x="10" y="320"/>
                </a:lnTo>
                <a:lnTo>
                  <a:pt x="2" y="298"/>
                </a:lnTo>
                <a:lnTo>
                  <a:pt x="0" y="286"/>
                </a:lnTo>
                <a:lnTo>
                  <a:pt x="0" y="274"/>
                </a:lnTo>
                <a:lnTo>
                  <a:pt x="0" y="274"/>
                </a:lnTo>
                <a:lnTo>
                  <a:pt x="2" y="254"/>
                </a:lnTo>
                <a:lnTo>
                  <a:pt x="8" y="234"/>
                </a:lnTo>
                <a:lnTo>
                  <a:pt x="16" y="216"/>
                </a:lnTo>
                <a:lnTo>
                  <a:pt x="28" y="200"/>
                </a:lnTo>
                <a:lnTo>
                  <a:pt x="42" y="186"/>
                </a:lnTo>
                <a:lnTo>
                  <a:pt x="58" y="174"/>
                </a:lnTo>
                <a:lnTo>
                  <a:pt x="78" y="166"/>
                </a:lnTo>
                <a:lnTo>
                  <a:pt x="98" y="160"/>
                </a:lnTo>
                <a:lnTo>
                  <a:pt x="98" y="160"/>
                </a:lnTo>
                <a:lnTo>
                  <a:pt x="100" y="144"/>
                </a:lnTo>
                <a:lnTo>
                  <a:pt x="104" y="128"/>
                </a:lnTo>
                <a:lnTo>
                  <a:pt x="110" y="112"/>
                </a:lnTo>
                <a:lnTo>
                  <a:pt x="116" y="98"/>
                </a:lnTo>
                <a:lnTo>
                  <a:pt x="124" y="84"/>
                </a:lnTo>
                <a:lnTo>
                  <a:pt x="134" y="70"/>
                </a:lnTo>
                <a:lnTo>
                  <a:pt x="144" y="58"/>
                </a:lnTo>
                <a:lnTo>
                  <a:pt x="154" y="46"/>
                </a:lnTo>
                <a:lnTo>
                  <a:pt x="168" y="36"/>
                </a:lnTo>
                <a:lnTo>
                  <a:pt x="180" y="28"/>
                </a:lnTo>
                <a:lnTo>
                  <a:pt x="194" y="20"/>
                </a:lnTo>
                <a:lnTo>
                  <a:pt x="210" y="14"/>
                </a:lnTo>
                <a:lnTo>
                  <a:pt x="224" y="8"/>
                </a:lnTo>
                <a:lnTo>
                  <a:pt x="242" y="4"/>
                </a:lnTo>
                <a:lnTo>
                  <a:pt x="258" y="2"/>
                </a:lnTo>
                <a:lnTo>
                  <a:pt x="274" y="0"/>
                </a:lnTo>
                <a:lnTo>
                  <a:pt x="274" y="0"/>
                </a:lnTo>
                <a:close/>
                <a:moveTo>
                  <a:pt x="180" y="262"/>
                </a:moveTo>
                <a:lnTo>
                  <a:pt x="266" y="262"/>
                </a:lnTo>
                <a:lnTo>
                  <a:pt x="266" y="284"/>
                </a:lnTo>
                <a:lnTo>
                  <a:pt x="180" y="284"/>
                </a:lnTo>
                <a:lnTo>
                  <a:pt x="180" y="262"/>
                </a:lnTo>
                <a:lnTo>
                  <a:pt x="180" y="262"/>
                </a:lnTo>
                <a:close/>
                <a:moveTo>
                  <a:pt x="180" y="226"/>
                </a:moveTo>
                <a:lnTo>
                  <a:pt x="266" y="226"/>
                </a:lnTo>
                <a:lnTo>
                  <a:pt x="266" y="248"/>
                </a:lnTo>
                <a:lnTo>
                  <a:pt x="180" y="248"/>
                </a:lnTo>
                <a:lnTo>
                  <a:pt x="180" y="226"/>
                </a:lnTo>
                <a:lnTo>
                  <a:pt x="180" y="226"/>
                </a:lnTo>
                <a:close/>
                <a:moveTo>
                  <a:pt x="180" y="190"/>
                </a:moveTo>
                <a:lnTo>
                  <a:pt x="266" y="190"/>
                </a:lnTo>
                <a:lnTo>
                  <a:pt x="266" y="210"/>
                </a:lnTo>
                <a:lnTo>
                  <a:pt x="180" y="210"/>
                </a:lnTo>
                <a:lnTo>
                  <a:pt x="180" y="190"/>
                </a:lnTo>
                <a:lnTo>
                  <a:pt x="180" y="190"/>
                </a:lnTo>
                <a:close/>
                <a:moveTo>
                  <a:pt x="160" y="172"/>
                </a:moveTo>
                <a:lnTo>
                  <a:pt x="284" y="172"/>
                </a:lnTo>
                <a:lnTo>
                  <a:pt x="284" y="424"/>
                </a:lnTo>
                <a:lnTo>
                  <a:pt x="160" y="424"/>
                </a:lnTo>
                <a:lnTo>
                  <a:pt x="160" y="172"/>
                </a:lnTo>
                <a:lnTo>
                  <a:pt x="160" y="172"/>
                </a:lnTo>
                <a:close/>
                <a:moveTo>
                  <a:pt x="448" y="488"/>
                </a:moveTo>
                <a:lnTo>
                  <a:pt x="392" y="488"/>
                </a:lnTo>
                <a:lnTo>
                  <a:pt x="392" y="470"/>
                </a:lnTo>
                <a:lnTo>
                  <a:pt x="448" y="470"/>
                </a:lnTo>
                <a:lnTo>
                  <a:pt x="448" y="488"/>
                </a:lnTo>
                <a:lnTo>
                  <a:pt x="448" y="488"/>
                </a:lnTo>
                <a:close/>
                <a:moveTo>
                  <a:pt x="194" y="488"/>
                </a:moveTo>
                <a:lnTo>
                  <a:pt x="138" y="488"/>
                </a:lnTo>
                <a:lnTo>
                  <a:pt x="138" y="470"/>
                </a:lnTo>
                <a:lnTo>
                  <a:pt x="194" y="470"/>
                </a:lnTo>
                <a:lnTo>
                  <a:pt x="194" y="488"/>
                </a:lnTo>
                <a:lnTo>
                  <a:pt x="194" y="488"/>
                </a:lnTo>
                <a:close/>
                <a:moveTo>
                  <a:pt x="336" y="488"/>
                </a:moveTo>
                <a:lnTo>
                  <a:pt x="250" y="488"/>
                </a:lnTo>
                <a:lnTo>
                  <a:pt x="250" y="470"/>
                </a:lnTo>
                <a:lnTo>
                  <a:pt x="336" y="470"/>
                </a:lnTo>
                <a:lnTo>
                  <a:pt x="336" y="488"/>
                </a:lnTo>
                <a:lnTo>
                  <a:pt x="336" y="488"/>
                </a:lnTo>
                <a:close/>
                <a:moveTo>
                  <a:pt x="374" y="462"/>
                </a:moveTo>
                <a:lnTo>
                  <a:pt x="386" y="462"/>
                </a:lnTo>
                <a:lnTo>
                  <a:pt x="386" y="498"/>
                </a:lnTo>
                <a:lnTo>
                  <a:pt x="342" y="498"/>
                </a:lnTo>
                <a:lnTo>
                  <a:pt x="342" y="462"/>
                </a:lnTo>
                <a:lnTo>
                  <a:pt x="354" y="462"/>
                </a:lnTo>
                <a:lnTo>
                  <a:pt x="354" y="434"/>
                </a:lnTo>
                <a:lnTo>
                  <a:pt x="374" y="434"/>
                </a:lnTo>
                <a:lnTo>
                  <a:pt x="374" y="462"/>
                </a:lnTo>
                <a:lnTo>
                  <a:pt x="374" y="462"/>
                </a:lnTo>
                <a:close/>
                <a:moveTo>
                  <a:pt x="232" y="462"/>
                </a:moveTo>
                <a:lnTo>
                  <a:pt x="244" y="462"/>
                </a:lnTo>
                <a:lnTo>
                  <a:pt x="244" y="498"/>
                </a:lnTo>
                <a:lnTo>
                  <a:pt x="202" y="498"/>
                </a:lnTo>
                <a:lnTo>
                  <a:pt x="202" y="462"/>
                </a:lnTo>
                <a:lnTo>
                  <a:pt x="214" y="462"/>
                </a:lnTo>
                <a:lnTo>
                  <a:pt x="214" y="434"/>
                </a:lnTo>
                <a:lnTo>
                  <a:pt x="232" y="434"/>
                </a:lnTo>
                <a:lnTo>
                  <a:pt x="232" y="462"/>
                </a:lnTo>
                <a:lnTo>
                  <a:pt x="232" y="462"/>
                </a:lnTo>
                <a:close/>
                <a:moveTo>
                  <a:pt x="320" y="262"/>
                </a:moveTo>
                <a:lnTo>
                  <a:pt x="408" y="262"/>
                </a:lnTo>
                <a:lnTo>
                  <a:pt x="408" y="284"/>
                </a:lnTo>
                <a:lnTo>
                  <a:pt x="320" y="284"/>
                </a:lnTo>
                <a:lnTo>
                  <a:pt x="320" y="262"/>
                </a:lnTo>
                <a:lnTo>
                  <a:pt x="320" y="262"/>
                </a:lnTo>
                <a:close/>
                <a:moveTo>
                  <a:pt x="320" y="226"/>
                </a:moveTo>
                <a:lnTo>
                  <a:pt x="408" y="226"/>
                </a:lnTo>
                <a:lnTo>
                  <a:pt x="408" y="248"/>
                </a:lnTo>
                <a:lnTo>
                  <a:pt x="320" y="248"/>
                </a:lnTo>
                <a:lnTo>
                  <a:pt x="320" y="226"/>
                </a:lnTo>
                <a:lnTo>
                  <a:pt x="320" y="226"/>
                </a:lnTo>
                <a:close/>
                <a:moveTo>
                  <a:pt x="320" y="190"/>
                </a:moveTo>
                <a:lnTo>
                  <a:pt x="408" y="190"/>
                </a:lnTo>
                <a:lnTo>
                  <a:pt x="408" y="210"/>
                </a:lnTo>
                <a:lnTo>
                  <a:pt x="320" y="210"/>
                </a:lnTo>
                <a:lnTo>
                  <a:pt x="320" y="190"/>
                </a:lnTo>
                <a:lnTo>
                  <a:pt x="320" y="190"/>
                </a:lnTo>
                <a:close/>
                <a:moveTo>
                  <a:pt x="302" y="172"/>
                </a:moveTo>
                <a:lnTo>
                  <a:pt x="426" y="172"/>
                </a:lnTo>
                <a:lnTo>
                  <a:pt x="426" y="424"/>
                </a:lnTo>
                <a:lnTo>
                  <a:pt x="302" y="424"/>
                </a:lnTo>
                <a:lnTo>
                  <a:pt x="302" y="172"/>
                </a:lnTo>
                <a:lnTo>
                  <a:pt x="302" y="1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lIns="68562" tIns="34281" rIns="68562" bIns="34281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3" name="组合 168"/>
          <p:cNvGrpSpPr/>
          <p:nvPr/>
        </p:nvGrpSpPr>
        <p:grpSpPr>
          <a:xfrm>
            <a:off x="7846192" y="2175819"/>
            <a:ext cx="553204" cy="723189"/>
            <a:chOff x="13468350" y="2238375"/>
            <a:chExt cx="320675" cy="3143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660"/>
            <p:cNvSpPr>
              <a:spLocks noEditPoints="1"/>
            </p:cNvSpPr>
            <p:nvPr/>
          </p:nvSpPr>
          <p:spPr bwMode="auto">
            <a:xfrm>
              <a:off x="13468350" y="2238375"/>
              <a:ext cx="320675" cy="3143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2"/>
                </a:cxn>
                <a:cxn ang="0">
                  <a:pos x="2" y="10"/>
                </a:cxn>
                <a:cxn ang="0">
                  <a:pos x="0" y="118"/>
                </a:cxn>
                <a:cxn ang="0">
                  <a:pos x="2" y="124"/>
                </a:cxn>
                <a:cxn ang="0">
                  <a:pos x="10" y="132"/>
                </a:cxn>
                <a:cxn ang="0">
                  <a:pos x="96" y="134"/>
                </a:cxn>
                <a:cxn ang="0">
                  <a:pos x="96" y="158"/>
                </a:cxn>
                <a:cxn ang="0">
                  <a:pos x="86" y="164"/>
                </a:cxn>
                <a:cxn ang="0">
                  <a:pos x="80" y="178"/>
                </a:cxn>
                <a:cxn ang="0">
                  <a:pos x="82" y="186"/>
                </a:cxn>
                <a:cxn ang="0">
                  <a:pos x="94" y="196"/>
                </a:cxn>
                <a:cxn ang="0">
                  <a:pos x="102" y="198"/>
                </a:cxn>
                <a:cxn ang="0">
                  <a:pos x="116" y="192"/>
                </a:cxn>
                <a:cxn ang="0">
                  <a:pos x="122" y="178"/>
                </a:cxn>
                <a:cxn ang="0">
                  <a:pos x="120" y="170"/>
                </a:cxn>
                <a:cxn ang="0">
                  <a:pos x="112" y="160"/>
                </a:cxn>
                <a:cxn ang="0">
                  <a:pos x="106" y="134"/>
                </a:cxn>
                <a:cxn ang="0">
                  <a:pos x="186" y="134"/>
                </a:cxn>
                <a:cxn ang="0">
                  <a:pos x="198" y="128"/>
                </a:cxn>
                <a:cxn ang="0">
                  <a:pos x="202" y="118"/>
                </a:cxn>
                <a:cxn ang="0">
                  <a:pos x="202" y="16"/>
                </a:cxn>
                <a:cxn ang="0">
                  <a:pos x="198" y="4"/>
                </a:cxn>
                <a:cxn ang="0">
                  <a:pos x="186" y="0"/>
                </a:cxn>
                <a:cxn ang="0">
                  <a:pos x="192" y="118"/>
                </a:cxn>
                <a:cxn ang="0">
                  <a:pos x="190" y="122"/>
                </a:cxn>
                <a:cxn ang="0">
                  <a:pos x="16" y="124"/>
                </a:cxn>
                <a:cxn ang="0">
                  <a:pos x="12" y="1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86" y="10"/>
                </a:cxn>
                <a:cxn ang="0">
                  <a:pos x="190" y="12"/>
                </a:cxn>
                <a:cxn ang="0">
                  <a:pos x="192" y="118"/>
                </a:cxn>
              </a:cxnLst>
              <a:rect l="0" t="0" r="r" b="b"/>
              <a:pathLst>
                <a:path w="202" h="198">
                  <a:moveTo>
                    <a:pt x="18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8"/>
                  </a:lnTo>
                  <a:lnTo>
                    <a:pt x="10" y="132"/>
                  </a:lnTo>
                  <a:lnTo>
                    <a:pt x="16" y="134"/>
                  </a:lnTo>
                  <a:lnTo>
                    <a:pt x="96" y="134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0" y="160"/>
                  </a:lnTo>
                  <a:lnTo>
                    <a:pt x="86" y="164"/>
                  </a:lnTo>
                  <a:lnTo>
                    <a:pt x="82" y="170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86"/>
                  </a:lnTo>
                  <a:lnTo>
                    <a:pt x="86" y="192"/>
                  </a:lnTo>
                  <a:lnTo>
                    <a:pt x="94" y="196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10" y="196"/>
                  </a:lnTo>
                  <a:lnTo>
                    <a:pt x="116" y="192"/>
                  </a:lnTo>
                  <a:lnTo>
                    <a:pt x="120" y="186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0" y="170"/>
                  </a:lnTo>
                  <a:lnTo>
                    <a:pt x="118" y="164"/>
                  </a:lnTo>
                  <a:lnTo>
                    <a:pt x="112" y="160"/>
                  </a:lnTo>
                  <a:lnTo>
                    <a:pt x="106" y="158"/>
                  </a:lnTo>
                  <a:lnTo>
                    <a:pt x="106" y="134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92" y="132"/>
                  </a:lnTo>
                  <a:lnTo>
                    <a:pt x="198" y="128"/>
                  </a:lnTo>
                  <a:lnTo>
                    <a:pt x="200" y="124"/>
                  </a:lnTo>
                  <a:lnTo>
                    <a:pt x="202" y="118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0" y="10"/>
                  </a:lnTo>
                  <a:lnTo>
                    <a:pt x="198" y="4"/>
                  </a:lnTo>
                  <a:lnTo>
                    <a:pt x="192" y="2"/>
                  </a:lnTo>
                  <a:lnTo>
                    <a:pt x="186" y="0"/>
                  </a:lnTo>
                  <a:lnTo>
                    <a:pt x="186" y="0"/>
                  </a:lnTo>
                  <a:close/>
                  <a:moveTo>
                    <a:pt x="192" y="118"/>
                  </a:moveTo>
                  <a:lnTo>
                    <a:pt x="192" y="118"/>
                  </a:lnTo>
                  <a:lnTo>
                    <a:pt x="190" y="122"/>
                  </a:lnTo>
                  <a:lnTo>
                    <a:pt x="18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2" y="122"/>
                  </a:lnTo>
                  <a:lnTo>
                    <a:pt x="10" y="1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90" y="12"/>
                  </a:lnTo>
                  <a:lnTo>
                    <a:pt x="192" y="16"/>
                  </a:lnTo>
                  <a:lnTo>
                    <a:pt x="192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2" name="Freeform 661"/>
            <p:cNvSpPr>
              <a:spLocks noEditPoints="1"/>
            </p:cNvSpPr>
            <p:nvPr/>
          </p:nvSpPr>
          <p:spPr bwMode="auto">
            <a:xfrm>
              <a:off x="13468350" y="2508250"/>
              <a:ext cx="320675" cy="285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6" y="18"/>
                </a:cxn>
                <a:cxn ang="0">
                  <a:pos x="202" y="18"/>
                </a:cxn>
                <a:cxn ang="0">
                  <a:pos x="202" y="0"/>
                </a:cxn>
                <a:cxn ang="0">
                  <a:pos x="126" y="0"/>
                </a:cxn>
              </a:cxnLst>
              <a:rect l="0" t="0" r="r" b="b"/>
              <a:pathLst>
                <a:path w="202" h="18">
                  <a:moveTo>
                    <a:pt x="76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6" y="0"/>
                  </a:lnTo>
                  <a:lnTo>
                    <a:pt x="76" y="0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6" y="18"/>
                  </a:lnTo>
                  <a:lnTo>
                    <a:pt x="202" y="18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3" name="Freeform 662"/>
            <p:cNvSpPr>
              <a:spLocks noEditPoints="1"/>
            </p:cNvSpPr>
            <p:nvPr/>
          </p:nvSpPr>
          <p:spPr bwMode="auto">
            <a:xfrm>
              <a:off x="13649325" y="2295525"/>
              <a:ext cx="76200" cy="762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8" y="12"/>
                </a:cxn>
                <a:cxn ang="0">
                  <a:pos x="24" y="20"/>
                </a:cxn>
                <a:cxn ang="0">
                  <a:pos x="16" y="28"/>
                </a:cxn>
                <a:cxn ang="0">
                  <a:pos x="20" y="32"/>
                </a:cxn>
                <a:cxn ang="0">
                  <a:pos x="28" y="24"/>
                </a:cxn>
                <a:cxn ang="0">
                  <a:pos x="36" y="32"/>
                </a:cxn>
                <a:cxn ang="0">
                  <a:pos x="48" y="0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8" y="46"/>
                </a:cxn>
                <a:cxn ang="0">
                  <a:pos x="4" y="42"/>
                </a:cxn>
                <a:cxn ang="0">
                  <a:pos x="0" y="44"/>
                </a:cxn>
                <a:cxn ang="0">
                  <a:pos x="10" y="34"/>
                </a:cxn>
                <a:cxn ang="0">
                  <a:pos x="16" y="38"/>
                </a:cxn>
                <a:cxn ang="0">
                  <a:pos x="18" y="34"/>
                </a:cxn>
                <a:cxn ang="0">
                  <a:pos x="14" y="30"/>
                </a:cxn>
                <a:cxn ang="0">
                  <a:pos x="10" y="34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6" y="38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18" y="12"/>
                  </a:lnTo>
                  <a:lnTo>
                    <a:pt x="24" y="20"/>
                  </a:lnTo>
                  <a:lnTo>
                    <a:pt x="16" y="28"/>
                  </a:lnTo>
                  <a:lnTo>
                    <a:pt x="20" y="32"/>
                  </a:lnTo>
                  <a:lnTo>
                    <a:pt x="28" y="24"/>
                  </a:lnTo>
                  <a:lnTo>
                    <a:pt x="36" y="32"/>
                  </a:lnTo>
                  <a:lnTo>
                    <a:pt x="48" y="0"/>
                  </a:lnTo>
                  <a:close/>
                  <a:moveTo>
                    <a:pt x="0" y="44"/>
                  </a:moveTo>
                  <a:lnTo>
                    <a:pt x="4" y="48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0" y="44"/>
                  </a:lnTo>
                  <a:close/>
                  <a:moveTo>
                    <a:pt x="10" y="34"/>
                  </a:moveTo>
                  <a:lnTo>
                    <a:pt x="16" y="38"/>
                  </a:lnTo>
                  <a:lnTo>
                    <a:pt x="18" y="34"/>
                  </a:lnTo>
                  <a:lnTo>
                    <a:pt x="14" y="30"/>
                  </a:lnTo>
                  <a:lnTo>
                    <a:pt x="10" y="34"/>
                  </a:lnTo>
                  <a:close/>
                  <a:moveTo>
                    <a:pt x="6" y="38"/>
                  </a:moveTo>
                  <a:lnTo>
                    <a:pt x="10" y="42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7387989" y="3640667"/>
            <a:ext cx="972025" cy="2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000">
                <a:solidFill>
                  <a:srgbClr val="000000"/>
                </a:solidFill>
              </a:rPr>
              <a:t>Central Systems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5424488" y="2563285"/>
            <a:ext cx="495300" cy="179916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877051" y="2465917"/>
            <a:ext cx="677863" cy="287867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497513" y="3380317"/>
            <a:ext cx="476250" cy="35560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6838950" y="3344333"/>
            <a:ext cx="560388" cy="391584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16401" name="Rectangular Callout 59"/>
          <p:cNvSpPr>
            <a:spLocks noChangeArrowheads="1"/>
          </p:cNvSpPr>
          <p:nvPr/>
        </p:nvSpPr>
        <p:spPr bwMode="auto">
          <a:xfrm>
            <a:off x="6715126" y="1399118"/>
            <a:ext cx="1217613" cy="565149"/>
          </a:xfrm>
          <a:prstGeom prst="wedgeRectCallout">
            <a:avLst>
              <a:gd name="adj1" fmla="val -57782"/>
              <a:gd name="adj2" fmla="val 94148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68562" tIns="34281" rIns="68562" bIns="34281" anchor="ctr"/>
          <a:lstStyle/>
          <a:p>
            <a:pPr algn="ctr">
              <a:buClr>
                <a:srgbClr val="CC9900"/>
              </a:buClr>
            </a:pPr>
            <a:r>
              <a:rPr lang="en-US" altLang="zh-CN" sz="1000">
                <a:solidFill>
                  <a:schemeClr val="bg1"/>
                </a:solidFill>
                <a:latin typeface="Arial" charset="0"/>
              </a:rPr>
              <a:t>Designed to requirements</a:t>
            </a:r>
          </a:p>
        </p:txBody>
      </p:sp>
      <p:sp>
        <p:nvSpPr>
          <p:cNvPr id="16402" name="Rectangular Callout 60"/>
          <p:cNvSpPr>
            <a:spLocks noChangeArrowheads="1"/>
          </p:cNvSpPr>
          <p:nvPr/>
        </p:nvSpPr>
        <p:spPr bwMode="auto">
          <a:xfrm>
            <a:off x="6988176" y="4385734"/>
            <a:ext cx="1217613" cy="554815"/>
          </a:xfrm>
          <a:prstGeom prst="wedgeRectCallout">
            <a:avLst>
              <a:gd name="adj1" fmla="val -48370"/>
              <a:gd name="adj2" fmla="val -85032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68562" tIns="34281" rIns="68562" bIns="34281" anchor="ctr"/>
          <a:lstStyle/>
          <a:p>
            <a:pPr algn="ctr">
              <a:buClr>
                <a:srgbClr val="CC9900"/>
              </a:buClr>
            </a:pPr>
            <a:r>
              <a:rPr lang="en-US" altLang="zh-CN" sz="1000">
                <a:solidFill>
                  <a:schemeClr val="bg1"/>
                </a:solidFill>
                <a:latin typeface="Arial" charset="0"/>
              </a:rPr>
              <a:t>Operator SLA required</a:t>
            </a:r>
          </a:p>
        </p:txBody>
      </p:sp>
      <p:sp>
        <p:nvSpPr>
          <p:cNvPr id="16403" name="Rectangular Callout 61"/>
          <p:cNvSpPr>
            <a:spLocks noChangeArrowheads="1"/>
          </p:cNvSpPr>
          <p:nvPr/>
        </p:nvSpPr>
        <p:spPr bwMode="auto">
          <a:xfrm>
            <a:off x="4927601" y="4400551"/>
            <a:ext cx="1216025" cy="554815"/>
          </a:xfrm>
          <a:prstGeom prst="wedgeRectCallout">
            <a:avLst>
              <a:gd name="adj1" fmla="val 53005"/>
              <a:gd name="adj2" fmla="val -113944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68562" tIns="34281" rIns="68562" bIns="34281" anchor="ctr"/>
          <a:lstStyle/>
          <a:p>
            <a:pPr algn="ctr">
              <a:buClr>
                <a:srgbClr val="CC9900"/>
              </a:buClr>
            </a:pPr>
            <a:r>
              <a:rPr lang="en-US" altLang="zh-CN" sz="1000">
                <a:solidFill>
                  <a:schemeClr val="bg1"/>
                </a:solidFill>
                <a:latin typeface="Arial" charset="0"/>
              </a:rPr>
              <a:t>Regulation Barriers</a:t>
            </a:r>
          </a:p>
        </p:txBody>
      </p:sp>
      <p:grpSp>
        <p:nvGrpSpPr>
          <p:cNvPr id="4" name="组合 305"/>
          <p:cNvGrpSpPr/>
          <p:nvPr/>
        </p:nvGrpSpPr>
        <p:grpSpPr>
          <a:xfrm>
            <a:off x="569040" y="4131901"/>
            <a:ext cx="265040" cy="268585"/>
            <a:chOff x="-4519852" y="2636444"/>
            <a:chExt cx="677650" cy="6046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7" name="Freeform 38"/>
            <p:cNvSpPr>
              <a:spLocks noEditPoints="1"/>
            </p:cNvSpPr>
            <p:nvPr/>
          </p:nvSpPr>
          <p:spPr bwMode="auto">
            <a:xfrm>
              <a:off x="-4519852" y="2636444"/>
              <a:ext cx="677650" cy="604610"/>
            </a:xfrm>
            <a:custGeom>
              <a:avLst/>
              <a:gdLst/>
              <a:ahLst/>
              <a:cxnLst>
                <a:cxn ang="0">
                  <a:pos x="206" y="28"/>
                </a:cxn>
                <a:cxn ang="0">
                  <a:pos x="196" y="16"/>
                </a:cxn>
                <a:cxn ang="0">
                  <a:pos x="178" y="2"/>
                </a:cxn>
                <a:cxn ang="0">
                  <a:pos x="156" y="2"/>
                </a:cxn>
                <a:cxn ang="0">
                  <a:pos x="138" y="16"/>
                </a:cxn>
                <a:cxn ang="0">
                  <a:pos x="10" y="232"/>
                </a:cxn>
                <a:cxn ang="0">
                  <a:pos x="4" y="246"/>
                </a:cxn>
                <a:cxn ang="0">
                  <a:pos x="0" y="270"/>
                </a:cxn>
                <a:cxn ang="0">
                  <a:pos x="12" y="288"/>
                </a:cxn>
                <a:cxn ang="0">
                  <a:pos x="32" y="298"/>
                </a:cxn>
                <a:cxn ang="0">
                  <a:pos x="286" y="298"/>
                </a:cxn>
                <a:cxn ang="0">
                  <a:pos x="302" y="298"/>
                </a:cxn>
                <a:cxn ang="0">
                  <a:pos x="322" y="288"/>
                </a:cxn>
                <a:cxn ang="0">
                  <a:pos x="332" y="270"/>
                </a:cxn>
                <a:cxn ang="0">
                  <a:pos x="330" y="246"/>
                </a:cxn>
                <a:cxn ang="0">
                  <a:pos x="324" y="232"/>
                </a:cxn>
                <a:cxn ang="0">
                  <a:pos x="316" y="272"/>
                </a:cxn>
                <a:cxn ang="0">
                  <a:pos x="306" y="280"/>
                </a:cxn>
                <a:cxn ang="0">
                  <a:pos x="286" y="284"/>
                </a:cxn>
                <a:cxn ang="0">
                  <a:pos x="48" y="284"/>
                </a:cxn>
                <a:cxn ang="0">
                  <a:pos x="28" y="280"/>
                </a:cxn>
                <a:cxn ang="0">
                  <a:pos x="18" y="272"/>
                </a:cxn>
                <a:cxn ang="0">
                  <a:pos x="16" y="266"/>
                </a:cxn>
                <a:cxn ang="0">
                  <a:pos x="18" y="250"/>
                </a:cxn>
                <a:cxn ang="0">
                  <a:pos x="142" y="36"/>
                </a:cxn>
                <a:cxn ang="0">
                  <a:pos x="148" y="26"/>
                </a:cxn>
                <a:cxn ang="0">
                  <a:pos x="160" y="16"/>
                </a:cxn>
                <a:cxn ang="0">
                  <a:pos x="166" y="16"/>
                </a:cxn>
                <a:cxn ang="0">
                  <a:pos x="180" y="20"/>
                </a:cxn>
                <a:cxn ang="0">
                  <a:pos x="192" y="36"/>
                </a:cxn>
                <a:cxn ang="0">
                  <a:pos x="312" y="240"/>
                </a:cxn>
                <a:cxn ang="0">
                  <a:pos x="318" y="258"/>
                </a:cxn>
                <a:cxn ang="0">
                  <a:pos x="316" y="272"/>
                </a:cxn>
              </a:cxnLst>
              <a:rect l="0" t="0" r="r" b="b"/>
              <a:pathLst>
                <a:path w="334" h="298">
                  <a:moveTo>
                    <a:pt x="324" y="232"/>
                  </a:moveTo>
                  <a:lnTo>
                    <a:pt x="206" y="28"/>
                  </a:lnTo>
                  <a:lnTo>
                    <a:pt x="206" y="28"/>
                  </a:lnTo>
                  <a:lnTo>
                    <a:pt x="196" y="16"/>
                  </a:lnTo>
                  <a:lnTo>
                    <a:pt x="188" y="8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56" y="2"/>
                  </a:lnTo>
                  <a:lnTo>
                    <a:pt x="146" y="8"/>
                  </a:lnTo>
                  <a:lnTo>
                    <a:pt x="138" y="16"/>
                  </a:lnTo>
                  <a:lnTo>
                    <a:pt x="128" y="28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4" y="246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" y="280"/>
                  </a:lnTo>
                  <a:lnTo>
                    <a:pt x="12" y="288"/>
                  </a:lnTo>
                  <a:lnTo>
                    <a:pt x="20" y="294"/>
                  </a:lnTo>
                  <a:lnTo>
                    <a:pt x="32" y="298"/>
                  </a:lnTo>
                  <a:lnTo>
                    <a:pt x="48" y="298"/>
                  </a:lnTo>
                  <a:lnTo>
                    <a:pt x="286" y="298"/>
                  </a:lnTo>
                  <a:lnTo>
                    <a:pt x="286" y="298"/>
                  </a:lnTo>
                  <a:lnTo>
                    <a:pt x="302" y="298"/>
                  </a:lnTo>
                  <a:lnTo>
                    <a:pt x="314" y="294"/>
                  </a:lnTo>
                  <a:lnTo>
                    <a:pt x="322" y="288"/>
                  </a:lnTo>
                  <a:lnTo>
                    <a:pt x="330" y="280"/>
                  </a:lnTo>
                  <a:lnTo>
                    <a:pt x="332" y="270"/>
                  </a:lnTo>
                  <a:lnTo>
                    <a:pt x="334" y="258"/>
                  </a:lnTo>
                  <a:lnTo>
                    <a:pt x="330" y="246"/>
                  </a:lnTo>
                  <a:lnTo>
                    <a:pt x="324" y="232"/>
                  </a:lnTo>
                  <a:lnTo>
                    <a:pt x="324" y="232"/>
                  </a:lnTo>
                  <a:close/>
                  <a:moveTo>
                    <a:pt x="316" y="272"/>
                  </a:moveTo>
                  <a:lnTo>
                    <a:pt x="316" y="272"/>
                  </a:lnTo>
                  <a:lnTo>
                    <a:pt x="312" y="276"/>
                  </a:lnTo>
                  <a:lnTo>
                    <a:pt x="306" y="280"/>
                  </a:lnTo>
                  <a:lnTo>
                    <a:pt x="296" y="282"/>
                  </a:lnTo>
                  <a:lnTo>
                    <a:pt x="286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38" y="282"/>
                  </a:lnTo>
                  <a:lnTo>
                    <a:pt x="28" y="280"/>
                  </a:lnTo>
                  <a:lnTo>
                    <a:pt x="22" y="276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6" y="266"/>
                  </a:lnTo>
                  <a:lnTo>
                    <a:pt x="16" y="258"/>
                  </a:lnTo>
                  <a:lnTo>
                    <a:pt x="18" y="250"/>
                  </a:lnTo>
                  <a:lnTo>
                    <a:pt x="22" y="240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8" y="26"/>
                  </a:lnTo>
                  <a:lnTo>
                    <a:pt x="154" y="20"/>
                  </a:lnTo>
                  <a:lnTo>
                    <a:pt x="160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74" y="16"/>
                  </a:lnTo>
                  <a:lnTo>
                    <a:pt x="180" y="20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312" y="240"/>
                  </a:lnTo>
                  <a:lnTo>
                    <a:pt x="312" y="240"/>
                  </a:lnTo>
                  <a:lnTo>
                    <a:pt x="316" y="250"/>
                  </a:lnTo>
                  <a:lnTo>
                    <a:pt x="318" y="258"/>
                  </a:lnTo>
                  <a:lnTo>
                    <a:pt x="318" y="266"/>
                  </a:lnTo>
                  <a:lnTo>
                    <a:pt x="316" y="272"/>
                  </a:lnTo>
                  <a:lnTo>
                    <a:pt x="316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8" name="Freeform 39"/>
            <p:cNvSpPr>
              <a:spLocks noEditPoints="1"/>
            </p:cNvSpPr>
            <p:nvPr/>
          </p:nvSpPr>
          <p:spPr bwMode="auto">
            <a:xfrm>
              <a:off x="-4454927" y="2705426"/>
              <a:ext cx="543743" cy="470703"/>
            </a:xfrm>
            <a:custGeom>
              <a:avLst/>
              <a:gdLst/>
              <a:ahLst/>
              <a:cxnLst>
                <a:cxn ang="0">
                  <a:pos x="144" y="10"/>
                </a:cxn>
                <a:cxn ang="0">
                  <a:pos x="138" y="2"/>
                </a:cxn>
                <a:cxn ang="0">
                  <a:pos x="136" y="0"/>
                </a:cxn>
                <a:cxn ang="0">
                  <a:pos x="124" y="10"/>
                </a:cxn>
                <a:cxn ang="0">
                  <a:pos x="6" y="216"/>
                </a:cxn>
                <a:cxn ang="0">
                  <a:pos x="0" y="228"/>
                </a:cxn>
                <a:cxn ang="0">
                  <a:pos x="4" y="230"/>
                </a:cxn>
                <a:cxn ang="0">
                  <a:pos x="254" y="232"/>
                </a:cxn>
                <a:cxn ang="0">
                  <a:pos x="266" y="230"/>
                </a:cxn>
                <a:cxn ang="0">
                  <a:pos x="268" y="230"/>
                </a:cxn>
                <a:cxn ang="0">
                  <a:pos x="264" y="216"/>
                </a:cxn>
                <a:cxn ang="0">
                  <a:pos x="134" y="70"/>
                </a:cxn>
                <a:cxn ang="0">
                  <a:pos x="142" y="72"/>
                </a:cxn>
                <a:cxn ang="0">
                  <a:pos x="150" y="86"/>
                </a:cxn>
                <a:cxn ang="0">
                  <a:pos x="150" y="94"/>
                </a:cxn>
                <a:cxn ang="0">
                  <a:pos x="144" y="150"/>
                </a:cxn>
                <a:cxn ang="0">
                  <a:pos x="138" y="160"/>
                </a:cxn>
                <a:cxn ang="0">
                  <a:pos x="134" y="162"/>
                </a:cxn>
                <a:cxn ang="0">
                  <a:pos x="128" y="158"/>
                </a:cxn>
                <a:cxn ang="0">
                  <a:pos x="126" y="150"/>
                </a:cxn>
                <a:cxn ang="0">
                  <a:pos x="120" y="94"/>
                </a:cxn>
                <a:cxn ang="0">
                  <a:pos x="122" y="78"/>
                </a:cxn>
                <a:cxn ang="0">
                  <a:pos x="134" y="70"/>
                </a:cxn>
                <a:cxn ang="0">
                  <a:pos x="134" y="206"/>
                </a:cxn>
                <a:cxn ang="0">
                  <a:pos x="128" y="206"/>
                </a:cxn>
                <a:cxn ang="0">
                  <a:pos x="120" y="196"/>
                </a:cxn>
                <a:cxn ang="0">
                  <a:pos x="118" y="190"/>
                </a:cxn>
                <a:cxn ang="0">
                  <a:pos x="122" y="178"/>
                </a:cxn>
                <a:cxn ang="0">
                  <a:pos x="134" y="172"/>
                </a:cxn>
                <a:cxn ang="0">
                  <a:pos x="142" y="174"/>
                </a:cxn>
                <a:cxn ang="0">
                  <a:pos x="150" y="184"/>
                </a:cxn>
                <a:cxn ang="0">
                  <a:pos x="152" y="190"/>
                </a:cxn>
                <a:cxn ang="0">
                  <a:pos x="146" y="202"/>
                </a:cxn>
                <a:cxn ang="0">
                  <a:pos x="134" y="206"/>
                </a:cxn>
              </a:cxnLst>
              <a:rect l="0" t="0" r="r" b="b"/>
              <a:pathLst>
                <a:path w="268" h="232">
                  <a:moveTo>
                    <a:pt x="264" y="216"/>
                  </a:moveTo>
                  <a:lnTo>
                    <a:pt x="144" y="10"/>
                  </a:lnTo>
                  <a:lnTo>
                    <a:pt x="144" y="10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4" y="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2" y="224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4" y="230"/>
                  </a:lnTo>
                  <a:lnTo>
                    <a:pt x="16" y="232"/>
                  </a:lnTo>
                  <a:lnTo>
                    <a:pt x="254" y="232"/>
                  </a:lnTo>
                  <a:lnTo>
                    <a:pt x="254" y="232"/>
                  </a:lnTo>
                  <a:lnTo>
                    <a:pt x="266" y="230"/>
                  </a:lnTo>
                  <a:lnTo>
                    <a:pt x="268" y="230"/>
                  </a:lnTo>
                  <a:lnTo>
                    <a:pt x="268" y="230"/>
                  </a:lnTo>
                  <a:lnTo>
                    <a:pt x="268" y="224"/>
                  </a:lnTo>
                  <a:lnTo>
                    <a:pt x="264" y="216"/>
                  </a:lnTo>
                  <a:lnTo>
                    <a:pt x="264" y="216"/>
                  </a:lnTo>
                  <a:close/>
                  <a:moveTo>
                    <a:pt x="134" y="70"/>
                  </a:moveTo>
                  <a:lnTo>
                    <a:pt x="134" y="70"/>
                  </a:lnTo>
                  <a:lnTo>
                    <a:pt x="142" y="72"/>
                  </a:lnTo>
                  <a:lnTo>
                    <a:pt x="148" y="78"/>
                  </a:lnTo>
                  <a:lnTo>
                    <a:pt x="150" y="86"/>
                  </a:lnTo>
                  <a:lnTo>
                    <a:pt x="150" y="94"/>
                  </a:lnTo>
                  <a:lnTo>
                    <a:pt x="150" y="9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0" y="160"/>
                  </a:lnTo>
                  <a:lnTo>
                    <a:pt x="128" y="15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86"/>
                  </a:lnTo>
                  <a:lnTo>
                    <a:pt x="122" y="78"/>
                  </a:lnTo>
                  <a:lnTo>
                    <a:pt x="128" y="74"/>
                  </a:lnTo>
                  <a:lnTo>
                    <a:pt x="134" y="70"/>
                  </a:lnTo>
                  <a:lnTo>
                    <a:pt x="134" y="70"/>
                  </a:lnTo>
                  <a:close/>
                  <a:moveTo>
                    <a:pt x="134" y="206"/>
                  </a:moveTo>
                  <a:lnTo>
                    <a:pt x="134" y="206"/>
                  </a:lnTo>
                  <a:lnTo>
                    <a:pt x="128" y="206"/>
                  </a:lnTo>
                  <a:lnTo>
                    <a:pt x="122" y="202"/>
                  </a:lnTo>
                  <a:lnTo>
                    <a:pt x="120" y="196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84"/>
                  </a:lnTo>
                  <a:lnTo>
                    <a:pt x="122" y="178"/>
                  </a:lnTo>
                  <a:lnTo>
                    <a:pt x="128" y="174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42" y="174"/>
                  </a:lnTo>
                  <a:lnTo>
                    <a:pt x="146" y="178"/>
                  </a:lnTo>
                  <a:lnTo>
                    <a:pt x="150" y="184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0" y="196"/>
                  </a:lnTo>
                  <a:lnTo>
                    <a:pt x="146" y="202"/>
                  </a:lnTo>
                  <a:lnTo>
                    <a:pt x="142" y="206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6406" name="Freeform 121"/>
          <p:cNvSpPr>
            <a:spLocks/>
          </p:cNvSpPr>
          <p:nvPr/>
        </p:nvSpPr>
        <p:spPr bwMode="auto">
          <a:xfrm>
            <a:off x="1035051" y="3033184"/>
            <a:ext cx="244475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6407" name="Freeform 121"/>
          <p:cNvSpPr>
            <a:spLocks/>
          </p:cNvSpPr>
          <p:nvPr/>
        </p:nvSpPr>
        <p:spPr bwMode="auto">
          <a:xfrm>
            <a:off x="6678613" y="1428751"/>
            <a:ext cx="247650" cy="234949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6409" name="Freeform 121"/>
          <p:cNvSpPr>
            <a:spLocks/>
          </p:cNvSpPr>
          <p:nvPr/>
        </p:nvSpPr>
        <p:spPr bwMode="auto">
          <a:xfrm>
            <a:off x="1035051" y="2512484"/>
            <a:ext cx="246063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6410" name="Freeform 121"/>
          <p:cNvSpPr>
            <a:spLocks/>
          </p:cNvSpPr>
          <p:nvPr/>
        </p:nvSpPr>
        <p:spPr bwMode="auto">
          <a:xfrm>
            <a:off x="1035051" y="1982093"/>
            <a:ext cx="246063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6411" name="Freeform 121"/>
          <p:cNvSpPr>
            <a:spLocks/>
          </p:cNvSpPr>
          <p:nvPr/>
        </p:nvSpPr>
        <p:spPr bwMode="auto">
          <a:xfrm>
            <a:off x="1035051" y="4147659"/>
            <a:ext cx="244475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6413" name="Freeform 121"/>
          <p:cNvSpPr>
            <a:spLocks/>
          </p:cNvSpPr>
          <p:nvPr/>
        </p:nvSpPr>
        <p:spPr bwMode="auto">
          <a:xfrm>
            <a:off x="577851" y="2540000"/>
            <a:ext cx="244475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grpSp>
        <p:nvGrpSpPr>
          <p:cNvPr id="7" name="组合 305"/>
          <p:cNvGrpSpPr/>
          <p:nvPr/>
        </p:nvGrpSpPr>
        <p:grpSpPr>
          <a:xfrm>
            <a:off x="4817812" y="4263657"/>
            <a:ext cx="265040" cy="268585"/>
            <a:chOff x="-4519852" y="2636444"/>
            <a:chExt cx="677650" cy="6046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-4519852" y="2636444"/>
              <a:ext cx="677650" cy="604610"/>
            </a:xfrm>
            <a:custGeom>
              <a:avLst/>
              <a:gdLst/>
              <a:ahLst/>
              <a:cxnLst>
                <a:cxn ang="0">
                  <a:pos x="206" y="28"/>
                </a:cxn>
                <a:cxn ang="0">
                  <a:pos x="196" y="16"/>
                </a:cxn>
                <a:cxn ang="0">
                  <a:pos x="178" y="2"/>
                </a:cxn>
                <a:cxn ang="0">
                  <a:pos x="156" y="2"/>
                </a:cxn>
                <a:cxn ang="0">
                  <a:pos x="138" y="16"/>
                </a:cxn>
                <a:cxn ang="0">
                  <a:pos x="10" y="232"/>
                </a:cxn>
                <a:cxn ang="0">
                  <a:pos x="4" y="246"/>
                </a:cxn>
                <a:cxn ang="0">
                  <a:pos x="0" y="270"/>
                </a:cxn>
                <a:cxn ang="0">
                  <a:pos x="12" y="288"/>
                </a:cxn>
                <a:cxn ang="0">
                  <a:pos x="32" y="298"/>
                </a:cxn>
                <a:cxn ang="0">
                  <a:pos x="286" y="298"/>
                </a:cxn>
                <a:cxn ang="0">
                  <a:pos x="302" y="298"/>
                </a:cxn>
                <a:cxn ang="0">
                  <a:pos x="322" y="288"/>
                </a:cxn>
                <a:cxn ang="0">
                  <a:pos x="332" y="270"/>
                </a:cxn>
                <a:cxn ang="0">
                  <a:pos x="330" y="246"/>
                </a:cxn>
                <a:cxn ang="0">
                  <a:pos x="324" y="232"/>
                </a:cxn>
                <a:cxn ang="0">
                  <a:pos x="316" y="272"/>
                </a:cxn>
                <a:cxn ang="0">
                  <a:pos x="306" y="280"/>
                </a:cxn>
                <a:cxn ang="0">
                  <a:pos x="286" y="284"/>
                </a:cxn>
                <a:cxn ang="0">
                  <a:pos x="48" y="284"/>
                </a:cxn>
                <a:cxn ang="0">
                  <a:pos x="28" y="280"/>
                </a:cxn>
                <a:cxn ang="0">
                  <a:pos x="18" y="272"/>
                </a:cxn>
                <a:cxn ang="0">
                  <a:pos x="16" y="266"/>
                </a:cxn>
                <a:cxn ang="0">
                  <a:pos x="18" y="250"/>
                </a:cxn>
                <a:cxn ang="0">
                  <a:pos x="142" y="36"/>
                </a:cxn>
                <a:cxn ang="0">
                  <a:pos x="148" y="26"/>
                </a:cxn>
                <a:cxn ang="0">
                  <a:pos x="160" y="16"/>
                </a:cxn>
                <a:cxn ang="0">
                  <a:pos x="166" y="16"/>
                </a:cxn>
                <a:cxn ang="0">
                  <a:pos x="180" y="20"/>
                </a:cxn>
                <a:cxn ang="0">
                  <a:pos x="192" y="36"/>
                </a:cxn>
                <a:cxn ang="0">
                  <a:pos x="312" y="240"/>
                </a:cxn>
                <a:cxn ang="0">
                  <a:pos x="318" y="258"/>
                </a:cxn>
                <a:cxn ang="0">
                  <a:pos x="316" y="272"/>
                </a:cxn>
              </a:cxnLst>
              <a:rect l="0" t="0" r="r" b="b"/>
              <a:pathLst>
                <a:path w="334" h="298">
                  <a:moveTo>
                    <a:pt x="324" y="232"/>
                  </a:moveTo>
                  <a:lnTo>
                    <a:pt x="206" y="28"/>
                  </a:lnTo>
                  <a:lnTo>
                    <a:pt x="206" y="28"/>
                  </a:lnTo>
                  <a:lnTo>
                    <a:pt x="196" y="16"/>
                  </a:lnTo>
                  <a:lnTo>
                    <a:pt x="188" y="8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56" y="2"/>
                  </a:lnTo>
                  <a:lnTo>
                    <a:pt x="146" y="8"/>
                  </a:lnTo>
                  <a:lnTo>
                    <a:pt x="138" y="16"/>
                  </a:lnTo>
                  <a:lnTo>
                    <a:pt x="128" y="28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4" y="246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" y="280"/>
                  </a:lnTo>
                  <a:lnTo>
                    <a:pt x="12" y="288"/>
                  </a:lnTo>
                  <a:lnTo>
                    <a:pt x="20" y="294"/>
                  </a:lnTo>
                  <a:lnTo>
                    <a:pt x="32" y="298"/>
                  </a:lnTo>
                  <a:lnTo>
                    <a:pt x="48" y="298"/>
                  </a:lnTo>
                  <a:lnTo>
                    <a:pt x="286" y="298"/>
                  </a:lnTo>
                  <a:lnTo>
                    <a:pt x="286" y="298"/>
                  </a:lnTo>
                  <a:lnTo>
                    <a:pt x="302" y="298"/>
                  </a:lnTo>
                  <a:lnTo>
                    <a:pt x="314" y="294"/>
                  </a:lnTo>
                  <a:lnTo>
                    <a:pt x="322" y="288"/>
                  </a:lnTo>
                  <a:lnTo>
                    <a:pt x="330" y="280"/>
                  </a:lnTo>
                  <a:lnTo>
                    <a:pt x="332" y="270"/>
                  </a:lnTo>
                  <a:lnTo>
                    <a:pt x="334" y="258"/>
                  </a:lnTo>
                  <a:lnTo>
                    <a:pt x="330" y="246"/>
                  </a:lnTo>
                  <a:lnTo>
                    <a:pt x="324" y="232"/>
                  </a:lnTo>
                  <a:lnTo>
                    <a:pt x="324" y="232"/>
                  </a:lnTo>
                  <a:close/>
                  <a:moveTo>
                    <a:pt x="316" y="272"/>
                  </a:moveTo>
                  <a:lnTo>
                    <a:pt x="316" y="272"/>
                  </a:lnTo>
                  <a:lnTo>
                    <a:pt x="312" y="276"/>
                  </a:lnTo>
                  <a:lnTo>
                    <a:pt x="306" y="280"/>
                  </a:lnTo>
                  <a:lnTo>
                    <a:pt x="296" y="282"/>
                  </a:lnTo>
                  <a:lnTo>
                    <a:pt x="286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38" y="282"/>
                  </a:lnTo>
                  <a:lnTo>
                    <a:pt x="28" y="280"/>
                  </a:lnTo>
                  <a:lnTo>
                    <a:pt x="22" y="276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6" y="266"/>
                  </a:lnTo>
                  <a:lnTo>
                    <a:pt x="16" y="258"/>
                  </a:lnTo>
                  <a:lnTo>
                    <a:pt x="18" y="250"/>
                  </a:lnTo>
                  <a:lnTo>
                    <a:pt x="22" y="240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8" y="26"/>
                  </a:lnTo>
                  <a:lnTo>
                    <a:pt x="154" y="20"/>
                  </a:lnTo>
                  <a:lnTo>
                    <a:pt x="160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74" y="16"/>
                  </a:lnTo>
                  <a:lnTo>
                    <a:pt x="180" y="20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312" y="240"/>
                  </a:lnTo>
                  <a:lnTo>
                    <a:pt x="312" y="240"/>
                  </a:lnTo>
                  <a:lnTo>
                    <a:pt x="316" y="250"/>
                  </a:lnTo>
                  <a:lnTo>
                    <a:pt x="318" y="258"/>
                  </a:lnTo>
                  <a:lnTo>
                    <a:pt x="318" y="266"/>
                  </a:lnTo>
                  <a:lnTo>
                    <a:pt x="316" y="272"/>
                  </a:lnTo>
                  <a:lnTo>
                    <a:pt x="316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-4454927" y="2705426"/>
              <a:ext cx="543743" cy="470703"/>
            </a:xfrm>
            <a:custGeom>
              <a:avLst/>
              <a:gdLst/>
              <a:ahLst/>
              <a:cxnLst>
                <a:cxn ang="0">
                  <a:pos x="144" y="10"/>
                </a:cxn>
                <a:cxn ang="0">
                  <a:pos x="138" y="2"/>
                </a:cxn>
                <a:cxn ang="0">
                  <a:pos x="136" y="0"/>
                </a:cxn>
                <a:cxn ang="0">
                  <a:pos x="124" y="10"/>
                </a:cxn>
                <a:cxn ang="0">
                  <a:pos x="6" y="216"/>
                </a:cxn>
                <a:cxn ang="0">
                  <a:pos x="0" y="228"/>
                </a:cxn>
                <a:cxn ang="0">
                  <a:pos x="4" y="230"/>
                </a:cxn>
                <a:cxn ang="0">
                  <a:pos x="254" y="232"/>
                </a:cxn>
                <a:cxn ang="0">
                  <a:pos x="266" y="230"/>
                </a:cxn>
                <a:cxn ang="0">
                  <a:pos x="268" y="230"/>
                </a:cxn>
                <a:cxn ang="0">
                  <a:pos x="264" y="216"/>
                </a:cxn>
                <a:cxn ang="0">
                  <a:pos x="134" y="70"/>
                </a:cxn>
                <a:cxn ang="0">
                  <a:pos x="142" y="72"/>
                </a:cxn>
                <a:cxn ang="0">
                  <a:pos x="150" y="86"/>
                </a:cxn>
                <a:cxn ang="0">
                  <a:pos x="150" y="94"/>
                </a:cxn>
                <a:cxn ang="0">
                  <a:pos x="144" y="150"/>
                </a:cxn>
                <a:cxn ang="0">
                  <a:pos x="138" y="160"/>
                </a:cxn>
                <a:cxn ang="0">
                  <a:pos x="134" y="162"/>
                </a:cxn>
                <a:cxn ang="0">
                  <a:pos x="128" y="158"/>
                </a:cxn>
                <a:cxn ang="0">
                  <a:pos x="126" y="150"/>
                </a:cxn>
                <a:cxn ang="0">
                  <a:pos x="120" y="94"/>
                </a:cxn>
                <a:cxn ang="0">
                  <a:pos x="122" y="78"/>
                </a:cxn>
                <a:cxn ang="0">
                  <a:pos x="134" y="70"/>
                </a:cxn>
                <a:cxn ang="0">
                  <a:pos x="134" y="206"/>
                </a:cxn>
                <a:cxn ang="0">
                  <a:pos x="128" y="206"/>
                </a:cxn>
                <a:cxn ang="0">
                  <a:pos x="120" y="196"/>
                </a:cxn>
                <a:cxn ang="0">
                  <a:pos x="118" y="190"/>
                </a:cxn>
                <a:cxn ang="0">
                  <a:pos x="122" y="178"/>
                </a:cxn>
                <a:cxn ang="0">
                  <a:pos x="134" y="172"/>
                </a:cxn>
                <a:cxn ang="0">
                  <a:pos x="142" y="174"/>
                </a:cxn>
                <a:cxn ang="0">
                  <a:pos x="150" y="184"/>
                </a:cxn>
                <a:cxn ang="0">
                  <a:pos x="152" y="190"/>
                </a:cxn>
                <a:cxn ang="0">
                  <a:pos x="146" y="202"/>
                </a:cxn>
                <a:cxn ang="0">
                  <a:pos x="134" y="206"/>
                </a:cxn>
              </a:cxnLst>
              <a:rect l="0" t="0" r="r" b="b"/>
              <a:pathLst>
                <a:path w="268" h="232">
                  <a:moveTo>
                    <a:pt x="264" y="216"/>
                  </a:moveTo>
                  <a:lnTo>
                    <a:pt x="144" y="10"/>
                  </a:lnTo>
                  <a:lnTo>
                    <a:pt x="144" y="10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4" y="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2" y="224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4" y="230"/>
                  </a:lnTo>
                  <a:lnTo>
                    <a:pt x="16" y="232"/>
                  </a:lnTo>
                  <a:lnTo>
                    <a:pt x="254" y="232"/>
                  </a:lnTo>
                  <a:lnTo>
                    <a:pt x="254" y="232"/>
                  </a:lnTo>
                  <a:lnTo>
                    <a:pt x="266" y="230"/>
                  </a:lnTo>
                  <a:lnTo>
                    <a:pt x="268" y="230"/>
                  </a:lnTo>
                  <a:lnTo>
                    <a:pt x="268" y="230"/>
                  </a:lnTo>
                  <a:lnTo>
                    <a:pt x="268" y="224"/>
                  </a:lnTo>
                  <a:lnTo>
                    <a:pt x="264" y="216"/>
                  </a:lnTo>
                  <a:lnTo>
                    <a:pt x="264" y="216"/>
                  </a:lnTo>
                  <a:close/>
                  <a:moveTo>
                    <a:pt x="134" y="70"/>
                  </a:moveTo>
                  <a:lnTo>
                    <a:pt x="134" y="70"/>
                  </a:lnTo>
                  <a:lnTo>
                    <a:pt x="142" y="72"/>
                  </a:lnTo>
                  <a:lnTo>
                    <a:pt x="148" y="78"/>
                  </a:lnTo>
                  <a:lnTo>
                    <a:pt x="150" y="86"/>
                  </a:lnTo>
                  <a:lnTo>
                    <a:pt x="150" y="94"/>
                  </a:lnTo>
                  <a:lnTo>
                    <a:pt x="150" y="9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0" y="160"/>
                  </a:lnTo>
                  <a:lnTo>
                    <a:pt x="128" y="15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86"/>
                  </a:lnTo>
                  <a:lnTo>
                    <a:pt x="122" y="78"/>
                  </a:lnTo>
                  <a:lnTo>
                    <a:pt x="128" y="74"/>
                  </a:lnTo>
                  <a:lnTo>
                    <a:pt x="134" y="70"/>
                  </a:lnTo>
                  <a:lnTo>
                    <a:pt x="134" y="70"/>
                  </a:lnTo>
                  <a:close/>
                  <a:moveTo>
                    <a:pt x="134" y="206"/>
                  </a:moveTo>
                  <a:lnTo>
                    <a:pt x="134" y="206"/>
                  </a:lnTo>
                  <a:lnTo>
                    <a:pt x="128" y="206"/>
                  </a:lnTo>
                  <a:lnTo>
                    <a:pt x="122" y="202"/>
                  </a:lnTo>
                  <a:lnTo>
                    <a:pt x="120" y="196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84"/>
                  </a:lnTo>
                  <a:lnTo>
                    <a:pt x="122" y="178"/>
                  </a:lnTo>
                  <a:lnTo>
                    <a:pt x="128" y="174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42" y="174"/>
                  </a:lnTo>
                  <a:lnTo>
                    <a:pt x="146" y="178"/>
                  </a:lnTo>
                  <a:lnTo>
                    <a:pt x="150" y="184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0" y="196"/>
                  </a:lnTo>
                  <a:lnTo>
                    <a:pt x="146" y="202"/>
                  </a:lnTo>
                  <a:lnTo>
                    <a:pt x="142" y="206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grpSp>
        <p:nvGrpSpPr>
          <p:cNvPr id="14" name="组合 305"/>
          <p:cNvGrpSpPr/>
          <p:nvPr/>
        </p:nvGrpSpPr>
        <p:grpSpPr>
          <a:xfrm>
            <a:off x="6882649" y="4274290"/>
            <a:ext cx="265040" cy="268585"/>
            <a:chOff x="-4519852" y="2636444"/>
            <a:chExt cx="677650" cy="6046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9" name="Freeform 38"/>
            <p:cNvSpPr>
              <a:spLocks noEditPoints="1"/>
            </p:cNvSpPr>
            <p:nvPr/>
          </p:nvSpPr>
          <p:spPr bwMode="auto">
            <a:xfrm>
              <a:off x="-4519852" y="2636444"/>
              <a:ext cx="677650" cy="604610"/>
            </a:xfrm>
            <a:custGeom>
              <a:avLst/>
              <a:gdLst/>
              <a:ahLst/>
              <a:cxnLst>
                <a:cxn ang="0">
                  <a:pos x="206" y="28"/>
                </a:cxn>
                <a:cxn ang="0">
                  <a:pos x="196" y="16"/>
                </a:cxn>
                <a:cxn ang="0">
                  <a:pos x="178" y="2"/>
                </a:cxn>
                <a:cxn ang="0">
                  <a:pos x="156" y="2"/>
                </a:cxn>
                <a:cxn ang="0">
                  <a:pos x="138" y="16"/>
                </a:cxn>
                <a:cxn ang="0">
                  <a:pos x="10" y="232"/>
                </a:cxn>
                <a:cxn ang="0">
                  <a:pos x="4" y="246"/>
                </a:cxn>
                <a:cxn ang="0">
                  <a:pos x="0" y="270"/>
                </a:cxn>
                <a:cxn ang="0">
                  <a:pos x="12" y="288"/>
                </a:cxn>
                <a:cxn ang="0">
                  <a:pos x="32" y="298"/>
                </a:cxn>
                <a:cxn ang="0">
                  <a:pos x="286" y="298"/>
                </a:cxn>
                <a:cxn ang="0">
                  <a:pos x="302" y="298"/>
                </a:cxn>
                <a:cxn ang="0">
                  <a:pos x="322" y="288"/>
                </a:cxn>
                <a:cxn ang="0">
                  <a:pos x="332" y="270"/>
                </a:cxn>
                <a:cxn ang="0">
                  <a:pos x="330" y="246"/>
                </a:cxn>
                <a:cxn ang="0">
                  <a:pos x="324" y="232"/>
                </a:cxn>
                <a:cxn ang="0">
                  <a:pos x="316" y="272"/>
                </a:cxn>
                <a:cxn ang="0">
                  <a:pos x="306" y="280"/>
                </a:cxn>
                <a:cxn ang="0">
                  <a:pos x="286" y="284"/>
                </a:cxn>
                <a:cxn ang="0">
                  <a:pos x="48" y="284"/>
                </a:cxn>
                <a:cxn ang="0">
                  <a:pos x="28" y="280"/>
                </a:cxn>
                <a:cxn ang="0">
                  <a:pos x="18" y="272"/>
                </a:cxn>
                <a:cxn ang="0">
                  <a:pos x="16" y="266"/>
                </a:cxn>
                <a:cxn ang="0">
                  <a:pos x="18" y="250"/>
                </a:cxn>
                <a:cxn ang="0">
                  <a:pos x="142" y="36"/>
                </a:cxn>
                <a:cxn ang="0">
                  <a:pos x="148" y="26"/>
                </a:cxn>
                <a:cxn ang="0">
                  <a:pos x="160" y="16"/>
                </a:cxn>
                <a:cxn ang="0">
                  <a:pos x="166" y="16"/>
                </a:cxn>
                <a:cxn ang="0">
                  <a:pos x="180" y="20"/>
                </a:cxn>
                <a:cxn ang="0">
                  <a:pos x="192" y="36"/>
                </a:cxn>
                <a:cxn ang="0">
                  <a:pos x="312" y="240"/>
                </a:cxn>
                <a:cxn ang="0">
                  <a:pos x="318" y="258"/>
                </a:cxn>
                <a:cxn ang="0">
                  <a:pos x="316" y="272"/>
                </a:cxn>
              </a:cxnLst>
              <a:rect l="0" t="0" r="r" b="b"/>
              <a:pathLst>
                <a:path w="334" h="298">
                  <a:moveTo>
                    <a:pt x="324" y="232"/>
                  </a:moveTo>
                  <a:lnTo>
                    <a:pt x="206" y="28"/>
                  </a:lnTo>
                  <a:lnTo>
                    <a:pt x="206" y="28"/>
                  </a:lnTo>
                  <a:lnTo>
                    <a:pt x="196" y="16"/>
                  </a:lnTo>
                  <a:lnTo>
                    <a:pt x="188" y="8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56" y="2"/>
                  </a:lnTo>
                  <a:lnTo>
                    <a:pt x="146" y="8"/>
                  </a:lnTo>
                  <a:lnTo>
                    <a:pt x="138" y="16"/>
                  </a:lnTo>
                  <a:lnTo>
                    <a:pt x="128" y="28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4" y="246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" y="280"/>
                  </a:lnTo>
                  <a:lnTo>
                    <a:pt x="12" y="288"/>
                  </a:lnTo>
                  <a:lnTo>
                    <a:pt x="20" y="294"/>
                  </a:lnTo>
                  <a:lnTo>
                    <a:pt x="32" y="298"/>
                  </a:lnTo>
                  <a:lnTo>
                    <a:pt x="48" y="298"/>
                  </a:lnTo>
                  <a:lnTo>
                    <a:pt x="286" y="298"/>
                  </a:lnTo>
                  <a:lnTo>
                    <a:pt x="286" y="298"/>
                  </a:lnTo>
                  <a:lnTo>
                    <a:pt x="302" y="298"/>
                  </a:lnTo>
                  <a:lnTo>
                    <a:pt x="314" y="294"/>
                  </a:lnTo>
                  <a:lnTo>
                    <a:pt x="322" y="288"/>
                  </a:lnTo>
                  <a:lnTo>
                    <a:pt x="330" y="280"/>
                  </a:lnTo>
                  <a:lnTo>
                    <a:pt x="332" y="270"/>
                  </a:lnTo>
                  <a:lnTo>
                    <a:pt x="334" y="258"/>
                  </a:lnTo>
                  <a:lnTo>
                    <a:pt x="330" y="246"/>
                  </a:lnTo>
                  <a:lnTo>
                    <a:pt x="324" y="232"/>
                  </a:lnTo>
                  <a:lnTo>
                    <a:pt x="324" y="232"/>
                  </a:lnTo>
                  <a:close/>
                  <a:moveTo>
                    <a:pt x="316" y="272"/>
                  </a:moveTo>
                  <a:lnTo>
                    <a:pt x="316" y="272"/>
                  </a:lnTo>
                  <a:lnTo>
                    <a:pt x="312" y="276"/>
                  </a:lnTo>
                  <a:lnTo>
                    <a:pt x="306" y="280"/>
                  </a:lnTo>
                  <a:lnTo>
                    <a:pt x="296" y="282"/>
                  </a:lnTo>
                  <a:lnTo>
                    <a:pt x="286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38" y="282"/>
                  </a:lnTo>
                  <a:lnTo>
                    <a:pt x="28" y="280"/>
                  </a:lnTo>
                  <a:lnTo>
                    <a:pt x="22" y="276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6" y="266"/>
                  </a:lnTo>
                  <a:lnTo>
                    <a:pt x="16" y="258"/>
                  </a:lnTo>
                  <a:lnTo>
                    <a:pt x="18" y="250"/>
                  </a:lnTo>
                  <a:lnTo>
                    <a:pt x="22" y="240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8" y="26"/>
                  </a:lnTo>
                  <a:lnTo>
                    <a:pt x="154" y="20"/>
                  </a:lnTo>
                  <a:lnTo>
                    <a:pt x="160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74" y="16"/>
                  </a:lnTo>
                  <a:lnTo>
                    <a:pt x="180" y="20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312" y="240"/>
                  </a:lnTo>
                  <a:lnTo>
                    <a:pt x="312" y="240"/>
                  </a:lnTo>
                  <a:lnTo>
                    <a:pt x="316" y="250"/>
                  </a:lnTo>
                  <a:lnTo>
                    <a:pt x="318" y="258"/>
                  </a:lnTo>
                  <a:lnTo>
                    <a:pt x="318" y="266"/>
                  </a:lnTo>
                  <a:lnTo>
                    <a:pt x="316" y="272"/>
                  </a:lnTo>
                  <a:lnTo>
                    <a:pt x="316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0" name="Freeform 39"/>
            <p:cNvSpPr>
              <a:spLocks noEditPoints="1"/>
            </p:cNvSpPr>
            <p:nvPr/>
          </p:nvSpPr>
          <p:spPr bwMode="auto">
            <a:xfrm>
              <a:off x="-4454927" y="2705426"/>
              <a:ext cx="543743" cy="470703"/>
            </a:xfrm>
            <a:custGeom>
              <a:avLst/>
              <a:gdLst/>
              <a:ahLst/>
              <a:cxnLst>
                <a:cxn ang="0">
                  <a:pos x="144" y="10"/>
                </a:cxn>
                <a:cxn ang="0">
                  <a:pos x="138" y="2"/>
                </a:cxn>
                <a:cxn ang="0">
                  <a:pos x="136" y="0"/>
                </a:cxn>
                <a:cxn ang="0">
                  <a:pos x="124" y="10"/>
                </a:cxn>
                <a:cxn ang="0">
                  <a:pos x="6" y="216"/>
                </a:cxn>
                <a:cxn ang="0">
                  <a:pos x="0" y="228"/>
                </a:cxn>
                <a:cxn ang="0">
                  <a:pos x="4" y="230"/>
                </a:cxn>
                <a:cxn ang="0">
                  <a:pos x="254" y="232"/>
                </a:cxn>
                <a:cxn ang="0">
                  <a:pos x="266" y="230"/>
                </a:cxn>
                <a:cxn ang="0">
                  <a:pos x="268" y="230"/>
                </a:cxn>
                <a:cxn ang="0">
                  <a:pos x="264" y="216"/>
                </a:cxn>
                <a:cxn ang="0">
                  <a:pos x="134" y="70"/>
                </a:cxn>
                <a:cxn ang="0">
                  <a:pos x="142" y="72"/>
                </a:cxn>
                <a:cxn ang="0">
                  <a:pos x="150" y="86"/>
                </a:cxn>
                <a:cxn ang="0">
                  <a:pos x="150" y="94"/>
                </a:cxn>
                <a:cxn ang="0">
                  <a:pos x="144" y="150"/>
                </a:cxn>
                <a:cxn ang="0">
                  <a:pos x="138" y="160"/>
                </a:cxn>
                <a:cxn ang="0">
                  <a:pos x="134" y="162"/>
                </a:cxn>
                <a:cxn ang="0">
                  <a:pos x="128" y="158"/>
                </a:cxn>
                <a:cxn ang="0">
                  <a:pos x="126" y="150"/>
                </a:cxn>
                <a:cxn ang="0">
                  <a:pos x="120" y="94"/>
                </a:cxn>
                <a:cxn ang="0">
                  <a:pos x="122" y="78"/>
                </a:cxn>
                <a:cxn ang="0">
                  <a:pos x="134" y="70"/>
                </a:cxn>
                <a:cxn ang="0">
                  <a:pos x="134" y="206"/>
                </a:cxn>
                <a:cxn ang="0">
                  <a:pos x="128" y="206"/>
                </a:cxn>
                <a:cxn ang="0">
                  <a:pos x="120" y="196"/>
                </a:cxn>
                <a:cxn ang="0">
                  <a:pos x="118" y="190"/>
                </a:cxn>
                <a:cxn ang="0">
                  <a:pos x="122" y="178"/>
                </a:cxn>
                <a:cxn ang="0">
                  <a:pos x="134" y="172"/>
                </a:cxn>
                <a:cxn ang="0">
                  <a:pos x="142" y="174"/>
                </a:cxn>
                <a:cxn ang="0">
                  <a:pos x="150" y="184"/>
                </a:cxn>
                <a:cxn ang="0">
                  <a:pos x="152" y="190"/>
                </a:cxn>
                <a:cxn ang="0">
                  <a:pos x="146" y="202"/>
                </a:cxn>
                <a:cxn ang="0">
                  <a:pos x="134" y="206"/>
                </a:cxn>
              </a:cxnLst>
              <a:rect l="0" t="0" r="r" b="b"/>
              <a:pathLst>
                <a:path w="268" h="232">
                  <a:moveTo>
                    <a:pt x="264" y="216"/>
                  </a:moveTo>
                  <a:lnTo>
                    <a:pt x="144" y="10"/>
                  </a:lnTo>
                  <a:lnTo>
                    <a:pt x="144" y="10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4" y="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2" y="224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4" y="230"/>
                  </a:lnTo>
                  <a:lnTo>
                    <a:pt x="16" y="232"/>
                  </a:lnTo>
                  <a:lnTo>
                    <a:pt x="254" y="232"/>
                  </a:lnTo>
                  <a:lnTo>
                    <a:pt x="254" y="232"/>
                  </a:lnTo>
                  <a:lnTo>
                    <a:pt x="266" y="230"/>
                  </a:lnTo>
                  <a:lnTo>
                    <a:pt x="268" y="230"/>
                  </a:lnTo>
                  <a:lnTo>
                    <a:pt x="268" y="230"/>
                  </a:lnTo>
                  <a:lnTo>
                    <a:pt x="268" y="224"/>
                  </a:lnTo>
                  <a:lnTo>
                    <a:pt x="264" y="216"/>
                  </a:lnTo>
                  <a:lnTo>
                    <a:pt x="264" y="216"/>
                  </a:lnTo>
                  <a:close/>
                  <a:moveTo>
                    <a:pt x="134" y="70"/>
                  </a:moveTo>
                  <a:lnTo>
                    <a:pt x="134" y="70"/>
                  </a:lnTo>
                  <a:lnTo>
                    <a:pt x="142" y="72"/>
                  </a:lnTo>
                  <a:lnTo>
                    <a:pt x="148" y="78"/>
                  </a:lnTo>
                  <a:lnTo>
                    <a:pt x="150" y="86"/>
                  </a:lnTo>
                  <a:lnTo>
                    <a:pt x="150" y="94"/>
                  </a:lnTo>
                  <a:lnTo>
                    <a:pt x="150" y="9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0" y="160"/>
                  </a:lnTo>
                  <a:lnTo>
                    <a:pt x="128" y="15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86"/>
                  </a:lnTo>
                  <a:lnTo>
                    <a:pt x="122" y="78"/>
                  </a:lnTo>
                  <a:lnTo>
                    <a:pt x="128" y="74"/>
                  </a:lnTo>
                  <a:lnTo>
                    <a:pt x="134" y="70"/>
                  </a:lnTo>
                  <a:lnTo>
                    <a:pt x="134" y="70"/>
                  </a:lnTo>
                  <a:close/>
                  <a:moveTo>
                    <a:pt x="134" y="206"/>
                  </a:moveTo>
                  <a:lnTo>
                    <a:pt x="134" y="206"/>
                  </a:lnTo>
                  <a:lnTo>
                    <a:pt x="128" y="206"/>
                  </a:lnTo>
                  <a:lnTo>
                    <a:pt x="122" y="202"/>
                  </a:lnTo>
                  <a:lnTo>
                    <a:pt x="120" y="196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84"/>
                  </a:lnTo>
                  <a:lnTo>
                    <a:pt x="122" y="178"/>
                  </a:lnTo>
                  <a:lnTo>
                    <a:pt x="128" y="174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42" y="174"/>
                  </a:lnTo>
                  <a:lnTo>
                    <a:pt x="146" y="178"/>
                  </a:lnTo>
                  <a:lnTo>
                    <a:pt x="150" y="184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0" y="196"/>
                  </a:lnTo>
                  <a:lnTo>
                    <a:pt x="146" y="202"/>
                  </a:lnTo>
                  <a:lnTo>
                    <a:pt x="142" y="206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6416" name="Freeform 121"/>
          <p:cNvSpPr>
            <a:spLocks/>
          </p:cNvSpPr>
          <p:nvPr/>
        </p:nvSpPr>
        <p:spPr bwMode="auto">
          <a:xfrm>
            <a:off x="566739" y="3048000"/>
            <a:ext cx="244475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6418" name="Rechteck 17"/>
          <p:cNvSpPr>
            <a:spLocks noChangeArrowheads="1"/>
          </p:cNvSpPr>
          <p:nvPr/>
        </p:nvSpPr>
        <p:spPr bwMode="auto">
          <a:xfrm>
            <a:off x="5919789" y="2038351"/>
            <a:ext cx="1030287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de-DE" altLang="zh-CN" sz="1000">
                <a:latin typeface="Arial" charset="0"/>
              </a:rPr>
              <a:t>Private</a:t>
            </a:r>
          </a:p>
          <a:p>
            <a:pPr algn="ctr"/>
            <a:r>
              <a:rPr lang="de-DE" altLang="zh-CN" sz="1000">
                <a:latin typeface="Arial" charset="0"/>
              </a:rPr>
              <a:t>(Utility Band, PLC, Fiber, ...)</a:t>
            </a:r>
            <a:endParaRPr lang="zh-CN" altLang="en-US" sz="1000">
              <a:latin typeface="Arial" charset="0"/>
            </a:endParaRPr>
          </a:p>
        </p:txBody>
      </p:sp>
      <p:sp>
        <p:nvSpPr>
          <p:cNvPr id="16420" name="Rechteck 24"/>
          <p:cNvSpPr>
            <a:spLocks noChangeArrowheads="1"/>
          </p:cNvSpPr>
          <p:nvPr/>
        </p:nvSpPr>
        <p:spPr bwMode="auto">
          <a:xfrm>
            <a:off x="6018214" y="3369734"/>
            <a:ext cx="820737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de-DE" altLang="zh-CN" sz="1000">
                <a:latin typeface="Arial" charset="0"/>
              </a:rPr>
              <a:t>Public</a:t>
            </a:r>
          </a:p>
          <a:p>
            <a:pPr algn="ctr"/>
            <a:r>
              <a:rPr lang="de-DE" altLang="zh-CN" sz="1000">
                <a:latin typeface="Arial" charset="0"/>
              </a:rPr>
              <a:t>(Mobile, DSL)</a:t>
            </a:r>
            <a:endParaRPr lang="zh-CN" altLang="en-US" sz="1000">
              <a:latin typeface="Arial" charset="0"/>
            </a:endParaRPr>
          </a:p>
        </p:txBody>
      </p:sp>
      <p:grpSp>
        <p:nvGrpSpPr>
          <p:cNvPr id="15" name="组合 305"/>
          <p:cNvGrpSpPr/>
          <p:nvPr/>
        </p:nvGrpSpPr>
        <p:grpSpPr>
          <a:xfrm>
            <a:off x="569040" y="4686781"/>
            <a:ext cx="265040" cy="268585"/>
            <a:chOff x="-4519852" y="2636444"/>
            <a:chExt cx="677650" cy="6046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-4519852" y="2636444"/>
              <a:ext cx="677650" cy="604610"/>
            </a:xfrm>
            <a:custGeom>
              <a:avLst/>
              <a:gdLst/>
              <a:ahLst/>
              <a:cxnLst>
                <a:cxn ang="0">
                  <a:pos x="206" y="28"/>
                </a:cxn>
                <a:cxn ang="0">
                  <a:pos x="196" y="16"/>
                </a:cxn>
                <a:cxn ang="0">
                  <a:pos x="178" y="2"/>
                </a:cxn>
                <a:cxn ang="0">
                  <a:pos x="156" y="2"/>
                </a:cxn>
                <a:cxn ang="0">
                  <a:pos x="138" y="16"/>
                </a:cxn>
                <a:cxn ang="0">
                  <a:pos x="10" y="232"/>
                </a:cxn>
                <a:cxn ang="0">
                  <a:pos x="4" y="246"/>
                </a:cxn>
                <a:cxn ang="0">
                  <a:pos x="0" y="270"/>
                </a:cxn>
                <a:cxn ang="0">
                  <a:pos x="12" y="288"/>
                </a:cxn>
                <a:cxn ang="0">
                  <a:pos x="32" y="298"/>
                </a:cxn>
                <a:cxn ang="0">
                  <a:pos x="286" y="298"/>
                </a:cxn>
                <a:cxn ang="0">
                  <a:pos x="302" y="298"/>
                </a:cxn>
                <a:cxn ang="0">
                  <a:pos x="322" y="288"/>
                </a:cxn>
                <a:cxn ang="0">
                  <a:pos x="332" y="270"/>
                </a:cxn>
                <a:cxn ang="0">
                  <a:pos x="330" y="246"/>
                </a:cxn>
                <a:cxn ang="0">
                  <a:pos x="324" y="232"/>
                </a:cxn>
                <a:cxn ang="0">
                  <a:pos x="316" y="272"/>
                </a:cxn>
                <a:cxn ang="0">
                  <a:pos x="306" y="280"/>
                </a:cxn>
                <a:cxn ang="0">
                  <a:pos x="286" y="284"/>
                </a:cxn>
                <a:cxn ang="0">
                  <a:pos x="48" y="284"/>
                </a:cxn>
                <a:cxn ang="0">
                  <a:pos x="28" y="280"/>
                </a:cxn>
                <a:cxn ang="0">
                  <a:pos x="18" y="272"/>
                </a:cxn>
                <a:cxn ang="0">
                  <a:pos x="16" y="266"/>
                </a:cxn>
                <a:cxn ang="0">
                  <a:pos x="18" y="250"/>
                </a:cxn>
                <a:cxn ang="0">
                  <a:pos x="142" y="36"/>
                </a:cxn>
                <a:cxn ang="0">
                  <a:pos x="148" y="26"/>
                </a:cxn>
                <a:cxn ang="0">
                  <a:pos x="160" y="16"/>
                </a:cxn>
                <a:cxn ang="0">
                  <a:pos x="166" y="16"/>
                </a:cxn>
                <a:cxn ang="0">
                  <a:pos x="180" y="20"/>
                </a:cxn>
                <a:cxn ang="0">
                  <a:pos x="192" y="36"/>
                </a:cxn>
                <a:cxn ang="0">
                  <a:pos x="312" y="240"/>
                </a:cxn>
                <a:cxn ang="0">
                  <a:pos x="318" y="258"/>
                </a:cxn>
                <a:cxn ang="0">
                  <a:pos x="316" y="272"/>
                </a:cxn>
              </a:cxnLst>
              <a:rect l="0" t="0" r="r" b="b"/>
              <a:pathLst>
                <a:path w="334" h="298">
                  <a:moveTo>
                    <a:pt x="324" y="232"/>
                  </a:moveTo>
                  <a:lnTo>
                    <a:pt x="206" y="28"/>
                  </a:lnTo>
                  <a:lnTo>
                    <a:pt x="206" y="28"/>
                  </a:lnTo>
                  <a:lnTo>
                    <a:pt x="196" y="16"/>
                  </a:lnTo>
                  <a:lnTo>
                    <a:pt x="188" y="8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56" y="2"/>
                  </a:lnTo>
                  <a:lnTo>
                    <a:pt x="146" y="8"/>
                  </a:lnTo>
                  <a:lnTo>
                    <a:pt x="138" y="16"/>
                  </a:lnTo>
                  <a:lnTo>
                    <a:pt x="128" y="28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4" y="246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" y="280"/>
                  </a:lnTo>
                  <a:lnTo>
                    <a:pt x="12" y="288"/>
                  </a:lnTo>
                  <a:lnTo>
                    <a:pt x="20" y="294"/>
                  </a:lnTo>
                  <a:lnTo>
                    <a:pt x="32" y="298"/>
                  </a:lnTo>
                  <a:lnTo>
                    <a:pt x="48" y="298"/>
                  </a:lnTo>
                  <a:lnTo>
                    <a:pt x="286" y="298"/>
                  </a:lnTo>
                  <a:lnTo>
                    <a:pt x="286" y="298"/>
                  </a:lnTo>
                  <a:lnTo>
                    <a:pt x="302" y="298"/>
                  </a:lnTo>
                  <a:lnTo>
                    <a:pt x="314" y="294"/>
                  </a:lnTo>
                  <a:lnTo>
                    <a:pt x="322" y="288"/>
                  </a:lnTo>
                  <a:lnTo>
                    <a:pt x="330" y="280"/>
                  </a:lnTo>
                  <a:lnTo>
                    <a:pt x="332" y="270"/>
                  </a:lnTo>
                  <a:lnTo>
                    <a:pt x="334" y="258"/>
                  </a:lnTo>
                  <a:lnTo>
                    <a:pt x="330" y="246"/>
                  </a:lnTo>
                  <a:lnTo>
                    <a:pt x="324" y="232"/>
                  </a:lnTo>
                  <a:lnTo>
                    <a:pt x="324" y="232"/>
                  </a:lnTo>
                  <a:close/>
                  <a:moveTo>
                    <a:pt x="316" y="272"/>
                  </a:moveTo>
                  <a:lnTo>
                    <a:pt x="316" y="272"/>
                  </a:lnTo>
                  <a:lnTo>
                    <a:pt x="312" y="276"/>
                  </a:lnTo>
                  <a:lnTo>
                    <a:pt x="306" y="280"/>
                  </a:lnTo>
                  <a:lnTo>
                    <a:pt x="296" y="282"/>
                  </a:lnTo>
                  <a:lnTo>
                    <a:pt x="286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38" y="282"/>
                  </a:lnTo>
                  <a:lnTo>
                    <a:pt x="28" y="280"/>
                  </a:lnTo>
                  <a:lnTo>
                    <a:pt x="22" y="276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6" y="266"/>
                  </a:lnTo>
                  <a:lnTo>
                    <a:pt x="16" y="258"/>
                  </a:lnTo>
                  <a:lnTo>
                    <a:pt x="18" y="250"/>
                  </a:lnTo>
                  <a:lnTo>
                    <a:pt x="22" y="240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8" y="26"/>
                  </a:lnTo>
                  <a:lnTo>
                    <a:pt x="154" y="20"/>
                  </a:lnTo>
                  <a:lnTo>
                    <a:pt x="160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74" y="16"/>
                  </a:lnTo>
                  <a:lnTo>
                    <a:pt x="180" y="20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312" y="240"/>
                  </a:lnTo>
                  <a:lnTo>
                    <a:pt x="312" y="240"/>
                  </a:lnTo>
                  <a:lnTo>
                    <a:pt x="316" y="250"/>
                  </a:lnTo>
                  <a:lnTo>
                    <a:pt x="318" y="258"/>
                  </a:lnTo>
                  <a:lnTo>
                    <a:pt x="318" y="266"/>
                  </a:lnTo>
                  <a:lnTo>
                    <a:pt x="316" y="272"/>
                  </a:lnTo>
                  <a:lnTo>
                    <a:pt x="316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-4454927" y="2705426"/>
              <a:ext cx="543743" cy="470703"/>
            </a:xfrm>
            <a:custGeom>
              <a:avLst/>
              <a:gdLst/>
              <a:ahLst/>
              <a:cxnLst>
                <a:cxn ang="0">
                  <a:pos x="144" y="10"/>
                </a:cxn>
                <a:cxn ang="0">
                  <a:pos x="138" y="2"/>
                </a:cxn>
                <a:cxn ang="0">
                  <a:pos x="136" y="0"/>
                </a:cxn>
                <a:cxn ang="0">
                  <a:pos x="124" y="10"/>
                </a:cxn>
                <a:cxn ang="0">
                  <a:pos x="6" y="216"/>
                </a:cxn>
                <a:cxn ang="0">
                  <a:pos x="0" y="228"/>
                </a:cxn>
                <a:cxn ang="0">
                  <a:pos x="4" y="230"/>
                </a:cxn>
                <a:cxn ang="0">
                  <a:pos x="254" y="232"/>
                </a:cxn>
                <a:cxn ang="0">
                  <a:pos x="266" y="230"/>
                </a:cxn>
                <a:cxn ang="0">
                  <a:pos x="268" y="230"/>
                </a:cxn>
                <a:cxn ang="0">
                  <a:pos x="264" y="216"/>
                </a:cxn>
                <a:cxn ang="0">
                  <a:pos x="134" y="70"/>
                </a:cxn>
                <a:cxn ang="0">
                  <a:pos x="142" y="72"/>
                </a:cxn>
                <a:cxn ang="0">
                  <a:pos x="150" y="86"/>
                </a:cxn>
                <a:cxn ang="0">
                  <a:pos x="150" y="94"/>
                </a:cxn>
                <a:cxn ang="0">
                  <a:pos x="144" y="150"/>
                </a:cxn>
                <a:cxn ang="0">
                  <a:pos x="138" y="160"/>
                </a:cxn>
                <a:cxn ang="0">
                  <a:pos x="134" y="162"/>
                </a:cxn>
                <a:cxn ang="0">
                  <a:pos x="128" y="158"/>
                </a:cxn>
                <a:cxn ang="0">
                  <a:pos x="126" y="150"/>
                </a:cxn>
                <a:cxn ang="0">
                  <a:pos x="120" y="94"/>
                </a:cxn>
                <a:cxn ang="0">
                  <a:pos x="122" y="78"/>
                </a:cxn>
                <a:cxn ang="0">
                  <a:pos x="134" y="70"/>
                </a:cxn>
                <a:cxn ang="0">
                  <a:pos x="134" y="206"/>
                </a:cxn>
                <a:cxn ang="0">
                  <a:pos x="128" y="206"/>
                </a:cxn>
                <a:cxn ang="0">
                  <a:pos x="120" y="196"/>
                </a:cxn>
                <a:cxn ang="0">
                  <a:pos x="118" y="190"/>
                </a:cxn>
                <a:cxn ang="0">
                  <a:pos x="122" y="178"/>
                </a:cxn>
                <a:cxn ang="0">
                  <a:pos x="134" y="172"/>
                </a:cxn>
                <a:cxn ang="0">
                  <a:pos x="142" y="174"/>
                </a:cxn>
                <a:cxn ang="0">
                  <a:pos x="150" y="184"/>
                </a:cxn>
                <a:cxn ang="0">
                  <a:pos x="152" y="190"/>
                </a:cxn>
                <a:cxn ang="0">
                  <a:pos x="146" y="202"/>
                </a:cxn>
                <a:cxn ang="0">
                  <a:pos x="134" y="206"/>
                </a:cxn>
              </a:cxnLst>
              <a:rect l="0" t="0" r="r" b="b"/>
              <a:pathLst>
                <a:path w="268" h="232">
                  <a:moveTo>
                    <a:pt x="264" y="216"/>
                  </a:moveTo>
                  <a:lnTo>
                    <a:pt x="144" y="10"/>
                  </a:lnTo>
                  <a:lnTo>
                    <a:pt x="144" y="10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4" y="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2" y="224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4" y="230"/>
                  </a:lnTo>
                  <a:lnTo>
                    <a:pt x="16" y="232"/>
                  </a:lnTo>
                  <a:lnTo>
                    <a:pt x="254" y="232"/>
                  </a:lnTo>
                  <a:lnTo>
                    <a:pt x="254" y="232"/>
                  </a:lnTo>
                  <a:lnTo>
                    <a:pt x="266" y="230"/>
                  </a:lnTo>
                  <a:lnTo>
                    <a:pt x="268" y="230"/>
                  </a:lnTo>
                  <a:lnTo>
                    <a:pt x="268" y="230"/>
                  </a:lnTo>
                  <a:lnTo>
                    <a:pt x="268" y="224"/>
                  </a:lnTo>
                  <a:lnTo>
                    <a:pt x="264" y="216"/>
                  </a:lnTo>
                  <a:lnTo>
                    <a:pt x="264" y="216"/>
                  </a:lnTo>
                  <a:close/>
                  <a:moveTo>
                    <a:pt x="134" y="70"/>
                  </a:moveTo>
                  <a:lnTo>
                    <a:pt x="134" y="70"/>
                  </a:lnTo>
                  <a:lnTo>
                    <a:pt x="142" y="72"/>
                  </a:lnTo>
                  <a:lnTo>
                    <a:pt x="148" y="78"/>
                  </a:lnTo>
                  <a:lnTo>
                    <a:pt x="150" y="86"/>
                  </a:lnTo>
                  <a:lnTo>
                    <a:pt x="150" y="94"/>
                  </a:lnTo>
                  <a:lnTo>
                    <a:pt x="150" y="9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0" y="160"/>
                  </a:lnTo>
                  <a:lnTo>
                    <a:pt x="128" y="15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86"/>
                  </a:lnTo>
                  <a:lnTo>
                    <a:pt x="122" y="78"/>
                  </a:lnTo>
                  <a:lnTo>
                    <a:pt x="128" y="74"/>
                  </a:lnTo>
                  <a:lnTo>
                    <a:pt x="134" y="70"/>
                  </a:lnTo>
                  <a:lnTo>
                    <a:pt x="134" y="70"/>
                  </a:lnTo>
                  <a:close/>
                  <a:moveTo>
                    <a:pt x="134" y="206"/>
                  </a:moveTo>
                  <a:lnTo>
                    <a:pt x="134" y="206"/>
                  </a:lnTo>
                  <a:lnTo>
                    <a:pt x="128" y="206"/>
                  </a:lnTo>
                  <a:lnTo>
                    <a:pt x="122" y="202"/>
                  </a:lnTo>
                  <a:lnTo>
                    <a:pt x="120" y="196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84"/>
                  </a:lnTo>
                  <a:lnTo>
                    <a:pt x="122" y="178"/>
                  </a:lnTo>
                  <a:lnTo>
                    <a:pt x="128" y="174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42" y="174"/>
                  </a:lnTo>
                  <a:lnTo>
                    <a:pt x="146" y="178"/>
                  </a:lnTo>
                  <a:lnTo>
                    <a:pt x="150" y="184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0" y="196"/>
                  </a:lnTo>
                  <a:lnTo>
                    <a:pt x="146" y="202"/>
                  </a:lnTo>
                  <a:lnTo>
                    <a:pt x="142" y="206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61" name="Freeform 121"/>
          <p:cNvSpPr>
            <a:spLocks/>
          </p:cNvSpPr>
          <p:nvPr/>
        </p:nvSpPr>
        <p:spPr bwMode="auto">
          <a:xfrm>
            <a:off x="1035051" y="4702539"/>
            <a:ext cx="244475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6" name="Freeform 121"/>
          <p:cNvSpPr>
            <a:spLocks/>
          </p:cNvSpPr>
          <p:nvPr/>
        </p:nvSpPr>
        <p:spPr bwMode="auto">
          <a:xfrm>
            <a:off x="539552" y="1988840"/>
            <a:ext cx="246063" cy="237067"/>
          </a:xfrm>
          <a:custGeom>
            <a:avLst/>
            <a:gdLst>
              <a:gd name="T0" fmla="*/ 2147483647 w 172"/>
              <a:gd name="T1" fmla="*/ 2147483647 h 160"/>
              <a:gd name="T2" fmla="*/ 2147483647 w 172"/>
              <a:gd name="T3" fmla="*/ 2147483647 h 160"/>
              <a:gd name="T4" fmla="*/ 2147483647 w 172"/>
              <a:gd name="T5" fmla="*/ 0 h 160"/>
              <a:gd name="T6" fmla="*/ 2147483647 w 172"/>
              <a:gd name="T7" fmla="*/ 0 h 160"/>
              <a:gd name="T8" fmla="*/ 2147483647 w 172"/>
              <a:gd name="T9" fmla="*/ 2147483647 h 160"/>
              <a:gd name="T10" fmla="*/ 2147483647 w 172"/>
              <a:gd name="T11" fmla="*/ 2147483647 h 160"/>
              <a:gd name="T12" fmla="*/ 2147483647 w 172"/>
              <a:gd name="T13" fmla="*/ 2147483647 h 160"/>
              <a:gd name="T14" fmla="*/ 2147483647 w 172"/>
              <a:gd name="T15" fmla="*/ 2147483647 h 160"/>
              <a:gd name="T16" fmla="*/ 0 w 172"/>
              <a:gd name="T17" fmla="*/ 2147483647 h 160"/>
              <a:gd name="T18" fmla="*/ 2147483647 w 172"/>
              <a:gd name="T19" fmla="*/ 2147483647 h 160"/>
              <a:gd name="T20" fmla="*/ 2147483647 w 172"/>
              <a:gd name="T21" fmla="*/ 2147483647 h 160"/>
              <a:gd name="T22" fmla="*/ 2147483647 w 172"/>
              <a:gd name="T23" fmla="*/ 2147483647 h 160"/>
              <a:gd name="T24" fmla="*/ 2147483647 w 172"/>
              <a:gd name="T25" fmla="*/ 2147483647 h 160"/>
              <a:gd name="T26" fmla="*/ 2147483647 w 172"/>
              <a:gd name="T27" fmla="*/ 2147483647 h 160"/>
              <a:gd name="T28" fmla="*/ 2147483647 w 172"/>
              <a:gd name="T29" fmla="*/ 2147483647 h 160"/>
              <a:gd name="T30" fmla="*/ 2147483647 w 172"/>
              <a:gd name="T31" fmla="*/ 2147483647 h 160"/>
              <a:gd name="T32" fmla="*/ 2147483647 w 172"/>
              <a:gd name="T33" fmla="*/ 2147483647 h 160"/>
              <a:gd name="T34" fmla="*/ 2147483647 w 172"/>
              <a:gd name="T35" fmla="*/ 2147483647 h 160"/>
              <a:gd name="T36" fmla="*/ 2147483647 w 172"/>
              <a:gd name="T37" fmla="*/ 2147483647 h 160"/>
              <a:gd name="T38" fmla="*/ 2147483647 w 172"/>
              <a:gd name="T39" fmla="*/ 2147483647 h 160"/>
              <a:gd name="T40" fmla="*/ 2147483647 w 172"/>
              <a:gd name="T41" fmla="*/ 2147483647 h 160"/>
              <a:gd name="T42" fmla="*/ 2147483647 w 172"/>
              <a:gd name="T43" fmla="*/ 2147483647 h 160"/>
              <a:gd name="T44" fmla="*/ 2147483647 w 172"/>
              <a:gd name="T45" fmla="*/ 2147483647 h 160"/>
              <a:gd name="T46" fmla="*/ 2147483647 w 172"/>
              <a:gd name="T47" fmla="*/ 2147483647 h 160"/>
              <a:gd name="T48" fmla="*/ 2147483647 w 172"/>
              <a:gd name="T49" fmla="*/ 2147483647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60"/>
              <a:gd name="T77" fmla="*/ 172 w 172"/>
              <a:gd name="T78" fmla="*/ 160 h 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60">
                <a:moveTo>
                  <a:pt x="166" y="2"/>
                </a:moveTo>
                <a:lnTo>
                  <a:pt x="166" y="2"/>
                </a:lnTo>
                <a:lnTo>
                  <a:pt x="160" y="0"/>
                </a:lnTo>
                <a:lnTo>
                  <a:pt x="156" y="0"/>
                </a:lnTo>
                <a:lnTo>
                  <a:pt x="150" y="2"/>
                </a:lnTo>
                <a:lnTo>
                  <a:pt x="146" y="6"/>
                </a:lnTo>
                <a:lnTo>
                  <a:pt x="72" y="120"/>
                </a:lnTo>
                <a:lnTo>
                  <a:pt x="36" y="72"/>
                </a:lnTo>
                <a:lnTo>
                  <a:pt x="0" y="72"/>
                </a:lnTo>
                <a:lnTo>
                  <a:pt x="2" y="74"/>
                </a:lnTo>
                <a:lnTo>
                  <a:pt x="62" y="154"/>
                </a:lnTo>
                <a:lnTo>
                  <a:pt x="66" y="158"/>
                </a:lnTo>
                <a:lnTo>
                  <a:pt x="74" y="160"/>
                </a:lnTo>
                <a:lnTo>
                  <a:pt x="80" y="158"/>
                </a:lnTo>
                <a:lnTo>
                  <a:pt x="86" y="154"/>
                </a:lnTo>
                <a:lnTo>
                  <a:pt x="170" y="22"/>
                </a:lnTo>
                <a:lnTo>
                  <a:pt x="172" y="16"/>
                </a:lnTo>
                <a:lnTo>
                  <a:pt x="172" y="10"/>
                </a:lnTo>
                <a:lnTo>
                  <a:pt x="170" y="6"/>
                </a:lnTo>
                <a:lnTo>
                  <a:pt x="16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383653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>
            <a:spLocks/>
          </p:cNvSpPr>
          <p:nvPr/>
        </p:nvSpPr>
        <p:spPr bwMode="auto">
          <a:xfrm>
            <a:off x="468314" y="114302"/>
            <a:ext cx="8675687" cy="8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0058" rIns="80118" bIns="40058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zh-CN" sz="3000" b="1" kern="0" dirty="0" smtClean="0">
                <a:solidFill>
                  <a:srgbClr val="99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Comparison of Downlink Communication</a:t>
            </a:r>
            <a:endParaRPr lang="zh-CN" altLang="en-US" sz="3000" b="1" kern="0" dirty="0">
              <a:solidFill>
                <a:srgbClr val="99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3" name="Group 70"/>
          <p:cNvGraphicFramePr>
            <a:graphicFrameLocks noGrp="1"/>
          </p:cNvGraphicFramePr>
          <p:nvPr/>
        </p:nvGraphicFramePr>
        <p:xfrm>
          <a:off x="323765" y="888999"/>
          <a:ext cx="8494087" cy="5656538"/>
        </p:xfrm>
        <a:graphic>
          <a:graphicData uri="http://schemas.openxmlformats.org/drawingml/2006/table">
            <a:tbl>
              <a:tblPr/>
              <a:tblGrid>
                <a:gridCol w="603246"/>
                <a:gridCol w="1392021"/>
                <a:gridCol w="1814638"/>
                <a:gridCol w="1715586"/>
                <a:gridCol w="1283718"/>
                <a:gridCol w="1684878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No.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Spec. Name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PLC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S-FSK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）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SimSun" pitchFamily="2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PLC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OFDM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）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(G3 &amp; PRIME)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RF/</a:t>
                      </a:r>
                      <a:r>
                        <a:rPr kumimoji="0" lang="en-US" altLang="zh-CN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ZigBee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SimSun" pitchFamily="2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RS-485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70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haroni" pitchFamily="2" charset="-79"/>
                        </a:rPr>
                        <a:t>1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Applied Scene</a:t>
                      </a:r>
                      <a:endParaRPr kumimoji="0" lang="zh-CN" altLang="zh-CN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High density</a:t>
                      </a:r>
                      <a:endParaRPr lang="zh-CN" altLang="zh-CN" sz="1500" b="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All </a:t>
                      </a:r>
                      <a:endParaRPr lang="zh-CN" altLang="zh-CN" sz="1500" b="0" kern="10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Disperse, but </a:t>
                      </a:r>
                      <a:endParaRPr lang="zh-CN" altLang="zh-CN" sz="1500" b="0" kern="10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not too far</a:t>
                      </a:r>
                      <a:endParaRPr lang="zh-CN" altLang="zh-CN" sz="1500" b="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Centralized</a:t>
                      </a:r>
                      <a:endParaRPr lang="zh-CN" altLang="zh-CN" sz="1500" b="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29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haroni" pitchFamily="2" charset="-79"/>
                        </a:rPr>
                        <a:t>2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Transmission rate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2.4kbps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33.4kbps(G3)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128.6kbps(PRIME)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9.6</a:t>
                      </a:r>
                      <a:r>
                        <a:rPr kumimoji="0" lang="zh-CN" alt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～</a:t>
                      </a:r>
                      <a:r>
                        <a:rPr kumimoji="0" lang="en-US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250Kbps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1200-9600bps, theoretically up to 10Mbps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haroni" pitchFamily="2" charset="-79"/>
                        </a:rPr>
                        <a:t>3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Transmission distance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500m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8km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（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MV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）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220m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（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LV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）*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200m ~ 600m, open field up to 1000m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≤1200m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8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haroni" pitchFamily="2" charset="-79"/>
                        </a:rPr>
                        <a:t>4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Success rate of one collection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About 70-85%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95%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≥85%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100%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862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haroni" pitchFamily="2" charset="-79"/>
                        </a:rPr>
                        <a:t>5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Success rate of cycle collection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≥95%(period of 1 day)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99%(period of 1 day)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≥95%(period of 1 day)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100%(period of 1 day)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99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haroni" pitchFamily="2" charset="-79"/>
                        </a:rPr>
                        <a:t>6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Cost</a:t>
                      </a:r>
                      <a:endParaRPr kumimoji="0" lang="zh-CN" altLang="zh-CN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Low</a:t>
                      </a:r>
                      <a:endParaRPr lang="zh-CN" altLang="zh-CN" sz="1500" b="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Medium</a:t>
                      </a:r>
                      <a:endParaRPr lang="zh-CN" altLang="zh-CN" sz="1500" b="0" kern="10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Medium</a:t>
                      </a:r>
                      <a:endParaRPr lang="zh-CN" altLang="zh-CN" sz="1500" b="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b="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High</a:t>
                      </a:r>
                      <a:endParaRPr lang="zh-CN" altLang="zh-CN" sz="1500" b="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>
            <a:spLocks/>
          </p:cNvSpPr>
          <p:nvPr/>
        </p:nvSpPr>
        <p:spPr bwMode="auto">
          <a:xfrm>
            <a:off x="468314" y="114302"/>
            <a:ext cx="8675687" cy="8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0058" rIns="80118" bIns="40058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zh-CN" sz="3000" b="1" kern="0" dirty="0" smtClean="0">
                <a:solidFill>
                  <a:srgbClr val="99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Comparison of Uplink Communication</a:t>
            </a:r>
            <a:endParaRPr lang="zh-CN" altLang="en-US" sz="3000" b="1" kern="0" dirty="0">
              <a:solidFill>
                <a:srgbClr val="99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4" name="Group 70"/>
          <p:cNvGraphicFramePr>
            <a:graphicFrameLocks noGrp="1"/>
          </p:cNvGraphicFramePr>
          <p:nvPr/>
        </p:nvGraphicFramePr>
        <p:xfrm>
          <a:off x="467544" y="1384301"/>
          <a:ext cx="8676456" cy="4700840"/>
        </p:xfrm>
        <a:graphic>
          <a:graphicData uri="http://schemas.openxmlformats.org/drawingml/2006/table">
            <a:tbl>
              <a:tblPr/>
              <a:tblGrid>
                <a:gridCol w="1480329"/>
                <a:gridCol w="3303929"/>
                <a:gridCol w="3892198"/>
              </a:tblGrid>
              <a:tr h="869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Technology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xPON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</a:rPr>
                        <a:t>Public Network 2G/3G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82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+mn-cs"/>
                        </a:rPr>
                        <a:t>Advantage</a:t>
                      </a:r>
                      <a:endParaRPr kumimoji="0" lang="zh-CN" altLang="zh-CN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High capacity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Far transmission distance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Low latency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Strong privacy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No network deployment and maintenance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Good coverage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Mature industry chain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69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Disadvantage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Difficult or unable deployment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Long deployment cycle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High one-time investment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Resource sharing with public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Poor privacy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Low reliability and security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Low bandwidth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Incapable for Service Development</a:t>
                      </a:r>
                    </a:p>
                    <a:p>
                      <a:pPr marL="0" marR="0" lvl="0" indent="0" algn="l" defTabSz="801688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Next LT Regular" pitchFamily="34" charset="0"/>
                          <a:ea typeface="华文细黑" pitchFamily="2" charset="-122"/>
                        </a:rPr>
                        <a:t>Subject to 2G/3G telecom operator</a:t>
                      </a:r>
                    </a:p>
                  </a:txBody>
                  <a:tcPr marL="68562" marR="6856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D1B02-034B-47F3-BD00-008286B4C9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730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254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778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2302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3826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5350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16874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183988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484784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GRID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0072" y="2967335"/>
            <a:ext cx="2045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City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4869160"/>
            <a:ext cx="2988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WATER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" name="Picture 4" descr="http://i01.i.aliimg.com/photo/v0/112235165/Center_pivot_irri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9624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D1B02-034B-47F3-BD00-008286B4C9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" y="585787"/>
            <a:ext cx="79914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</a:t>
            </a:r>
            <a:r>
              <a:rPr lang="en-US" baseline="0" dirty="0" smtClean="0"/>
              <a:t> 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760" y="6488668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The Telco Opportunity in Enabling the Smart Utilities including: Connectivity, Technology Platform and Consumer Service</a:t>
            </a:r>
            <a:r>
              <a:rPr lang="en-US" sz="900" dirty="0" smtClean="0"/>
              <a:t>, Roberto </a:t>
            </a:r>
            <a:r>
              <a:rPr lang="en-US" sz="900" dirty="0" err="1" smtClean="0"/>
              <a:t>Gavazzi</a:t>
            </a:r>
            <a:r>
              <a:rPr lang="en-US" sz="900" dirty="0" smtClean="0"/>
              <a:t>, Telecom Italia </a:t>
            </a:r>
            <a:r>
              <a:rPr lang="en-US" sz="900" b="1" dirty="0" smtClean="0"/>
              <a:t>ITU Workshop on “ICT as an Enabler for Smart Water Management” Luxor, Egypt, 14-15 April 2013</a:t>
            </a:r>
          </a:p>
          <a:p>
            <a:endParaRPr lang="en-US" sz="900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D1B02-034B-47F3-BD00-008286B4C9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11" y="836356"/>
            <a:ext cx="7972177" cy="60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SMART……..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760" y="6350169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The Telco Opportunity in Enabling the Smart Utilities including: Connectivity, Technology Platform and Consumer Service</a:t>
            </a:r>
            <a:r>
              <a:rPr lang="en-US" sz="900" dirty="0" smtClean="0"/>
              <a:t>, Roberto </a:t>
            </a:r>
            <a:r>
              <a:rPr lang="en-US" sz="900" dirty="0" err="1" smtClean="0"/>
              <a:t>Gavazzi</a:t>
            </a:r>
            <a:r>
              <a:rPr lang="en-US" sz="900" dirty="0" smtClean="0"/>
              <a:t>, Telecom Italia </a:t>
            </a:r>
            <a:r>
              <a:rPr lang="en-US" sz="900" b="1" dirty="0" smtClean="0"/>
              <a:t>ITU Workshop on “ICT as an Enabler for Smart Water Management” Luxor, Egypt, 14-15 April 2013</a:t>
            </a:r>
          </a:p>
          <a:p>
            <a:endParaRPr lang="en-US" sz="9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 bwMode="auto">
          <a:xfrm>
            <a:off x="422592" y="404664"/>
            <a:ext cx="8298815" cy="745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zh-CN" dirty="0">
                <a:latin typeface="Arial" charset="0"/>
                <a:cs typeface="Arial" charset="0"/>
              </a:rPr>
              <a:t>E</a:t>
            </a:r>
            <a:r>
              <a:rPr lang="de-DE" altLang="zh-CN" dirty="0" smtClean="0">
                <a:latin typeface="Arial" charset="0"/>
                <a:cs typeface="Arial" charset="0"/>
              </a:rPr>
              <a:t>nergy efficiency needs to be sure about the benefits</a:t>
            </a:r>
            <a:endParaRPr lang="en-US" altLang="zh-CN" dirty="0" smtClean="0">
              <a:latin typeface="Arial" charset="0"/>
              <a:cs typeface="Arial" charset="0"/>
            </a:endParaRPr>
          </a:p>
        </p:txBody>
      </p:sp>
      <p:sp>
        <p:nvSpPr>
          <p:cNvPr id="19460" name="Abgerundetes Rechteck 3"/>
          <p:cNvSpPr>
            <a:spLocks noChangeArrowheads="1"/>
          </p:cNvSpPr>
          <p:nvPr/>
        </p:nvSpPr>
        <p:spPr bwMode="auto">
          <a:xfrm>
            <a:off x="660401" y="3291418"/>
            <a:ext cx="2994025" cy="52916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en-US" altLang="zh-CN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28800"/>
            <a:ext cx="2987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ICT deployment in support of smart grids forces to reconsider energy-awareness of ICT devices, especially where large numbers of devices are involved (access network, inside home, AMI) 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an increased smartness on the part of the electrical grid allows greater flexibility in the energy aware resource allocation for the ICT sector; for example, in: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the choice of ”green” data </a:t>
            </a:r>
            <a:r>
              <a:rPr lang="en-US" sz="1400" dirty="0" err="1" smtClean="0"/>
              <a:t>centres</a:t>
            </a:r>
            <a:r>
              <a:rPr lang="en-US" sz="1400" dirty="0" smtClean="0"/>
              <a:t> (e.g., those utilizing renewable power sources;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 the introduction of faster dynamics in the energy price range (e.g., energy-price-aware (routing).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808385" cy="427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5517442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Thank you very much for your attention and think about the future …..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80400" cy="4073525"/>
          </a:xfrm>
        </p:spPr>
        <p:txBody>
          <a:bodyPr/>
          <a:lstStyle/>
          <a:p>
            <a:endParaRPr lang="en-GB" sz="3600" b="1" dirty="0" smtClean="0"/>
          </a:p>
          <a:p>
            <a:endParaRPr lang="fr-FR" sz="3600" dirty="0" smtClean="0">
              <a:solidFill>
                <a:srgbClr val="3366FF"/>
              </a:solidFill>
            </a:endParaRPr>
          </a:p>
        </p:txBody>
      </p:sp>
      <p:pic>
        <p:nvPicPr>
          <p:cNvPr id="26628" name="Picture 2" descr="C:\Documents and Settings\imru\My Documents\World Cafe @ ITU 7th Symposium CC May 2012\photos by me\Copy of DSCN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39913"/>
            <a:ext cx="885666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6513" y="6596063"/>
            <a:ext cx="27003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+mn-cs"/>
              </a:rPr>
              <a:t>Image: Sara Heppner-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+mn-cs"/>
              </a:rPr>
              <a:t>Waldston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6519446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800" b="1" dirty="0" smtClean="0">
                <a:latin typeface="Trebuchet MS" pitchFamily="34" charset="0"/>
              </a:rPr>
              <a:t>World Café @ ITU </a:t>
            </a:r>
            <a:r>
              <a:rPr lang="en-US" sz="800" b="1" dirty="0" smtClean="0"/>
              <a:t>Seventh ITU Symposium on ICTs, the Environment and Climate Change</a:t>
            </a:r>
          </a:p>
          <a:p>
            <a:pPr algn="ctr"/>
            <a:r>
              <a:rPr lang="en-US" sz="800" b="1" dirty="0" smtClean="0">
                <a:latin typeface="Arial" pitchFamily="34" charset="0"/>
              </a:rPr>
              <a:t>29 May 2012,  Montreal, Canada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6787" y="1305984"/>
            <a:ext cx="3934547" cy="4749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 dirty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8206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51" b="4280"/>
          <a:stretch/>
        </p:blipFill>
        <p:spPr bwMode="auto">
          <a:xfrm>
            <a:off x="4840628" y="1520884"/>
            <a:ext cx="361282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/>
              <a:t>Challenges</a:t>
            </a:r>
            <a:endParaRPr lang="de-DE" altLang="zh-CN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514811" y="1866766"/>
            <a:ext cx="1862630" cy="18564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kern="0" dirty="0">
                <a:solidFill>
                  <a:sysClr val="window" lastClr="FFFFFF"/>
                </a:solidFill>
                <a:latin typeface="Arial" pitchFamily="34" charset="0"/>
                <a:ea typeface="宋体"/>
                <a:cs typeface="Arial" pitchFamily="34" charset="0"/>
              </a:rPr>
              <a:t>GOVERNMENTS &amp; </a:t>
            </a:r>
            <a:r>
              <a:rPr lang="de-DE" altLang="zh-CN" sz="1400" kern="0" dirty="0" smtClean="0">
                <a:solidFill>
                  <a:sysClr val="window" lastClr="FFFFFF"/>
                </a:solidFill>
                <a:latin typeface="Arial" pitchFamily="34" charset="0"/>
                <a:ea typeface="宋体"/>
                <a:cs typeface="Arial" pitchFamily="34" charset="0"/>
              </a:rPr>
              <a:t>REGULATORY</a:t>
            </a:r>
            <a:endParaRPr lang="de-DE" altLang="zh-CN" sz="1400" kern="0" dirty="0">
              <a:solidFill>
                <a:sysClr val="window" lastClr="FFFFFF"/>
              </a:solidFill>
              <a:latin typeface="Arial" pitchFamily="34" charset="0"/>
              <a:ea typeface="宋体"/>
              <a:cs typeface="Arial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2483768" y="1866766"/>
            <a:ext cx="1862630" cy="1856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NEAR-SHORT-TERM</a:t>
            </a:r>
            <a:endParaRPr lang="de-DE" altLang="zh-CN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>
            <a:off x="514811" y="3863377"/>
            <a:ext cx="1862630" cy="18564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RENEWABLES &amp; </a:t>
            </a:r>
          </a:p>
          <a:p>
            <a:pPr algn="ctr" eaLnBrk="1" hangingPunct="1">
              <a:lnSpc>
                <a:spcPct val="120000"/>
              </a:lnSpc>
            </a:pPr>
            <a:r>
              <a:rPr lang="de-DE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de-DE" altLang="zh-CN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2483768" y="3863377"/>
            <a:ext cx="1862630" cy="185645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</a:t>
            </a:r>
          </a:p>
          <a:p>
            <a:pPr algn="ctr" eaLnBrk="1" hangingPunct="1">
              <a:lnSpc>
                <a:spcPct val="120000"/>
              </a:lnSpc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</a:p>
          <a:p>
            <a:pPr algn="ctr" eaLnBrk="1" hangingPunct="1">
              <a:lnSpc>
                <a:spcPct val="120000"/>
              </a:lnSpc>
            </a:pPr>
            <a:r>
              <a:rPr lang="de-DE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de-DE" altLang="zh-CN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653599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3"/>
          <p:cNvSpPr>
            <a:spLocks noChangeArrowheads="1"/>
          </p:cNvSpPr>
          <p:nvPr/>
        </p:nvSpPr>
        <p:spPr bwMode="gray">
          <a:xfrm>
            <a:off x="507190" y="1305984"/>
            <a:ext cx="1800000" cy="2229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NEAR-SHORT</a:t>
            </a:r>
          </a:p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-TERM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gray">
          <a:xfrm>
            <a:off x="507190" y="3813043"/>
            <a:ext cx="1800000" cy="2229696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</a:t>
            </a:r>
          </a:p>
          <a:p>
            <a:pPr algn="ctr" defTabSz="588012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</a:p>
          <a:p>
            <a:pPr algn="ctr" defTabSz="588012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SUSTAINABLE BUSINESS ENVIRONMENT</a:t>
            </a:r>
            <a:endParaRPr lang="en-US" altLang="zh-CN" dirty="0"/>
          </a:p>
        </p:txBody>
      </p:sp>
      <p:sp>
        <p:nvSpPr>
          <p:cNvPr id="3" name="五边形 2"/>
          <p:cNvSpPr/>
          <p:nvPr/>
        </p:nvSpPr>
        <p:spPr bwMode="auto">
          <a:xfrm>
            <a:off x="2187704" y="1305984"/>
            <a:ext cx="1805176" cy="1344000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charset="0"/>
              </a:rPr>
              <a:t>SMART </a:t>
            </a:r>
            <a:r>
              <a:rPr lang="de-DE" altLang="zh-CN" sz="1400" dirty="0" smtClean="0">
                <a:solidFill>
                  <a:schemeClr val="bg1"/>
                </a:solidFill>
                <a:latin typeface="Arial" charset="0"/>
              </a:rPr>
              <a:t>METERING</a:t>
            </a:r>
            <a:endParaRPr lang="de-DE" altLang="zh-CN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燕尾形 57"/>
          <p:cNvSpPr/>
          <p:nvPr/>
        </p:nvSpPr>
        <p:spPr bwMode="auto">
          <a:xfrm>
            <a:off x="3591312" y="1305984"/>
            <a:ext cx="2839968" cy="1344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 smtClean="0">
                <a:solidFill>
                  <a:srgbClr val="FFFFFF"/>
                </a:solidFill>
                <a:latin typeface="Arial" charset="0"/>
              </a:rPr>
              <a:t>M2M</a:t>
            </a:r>
            <a:endParaRPr lang="zh-CN" alt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" name="五边形 63"/>
          <p:cNvSpPr/>
          <p:nvPr/>
        </p:nvSpPr>
        <p:spPr bwMode="auto">
          <a:xfrm>
            <a:off x="2187704" y="3002361"/>
            <a:ext cx="1805176" cy="13440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TSO &amp; DSO DRIVEN </a:t>
            </a:r>
            <a:r>
              <a:rPr lang="de-DE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EVOLUTION</a:t>
            </a:r>
            <a:endParaRPr lang="de-DE" altLang="zh-CN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燕尾形 64"/>
          <p:cNvSpPr/>
          <p:nvPr/>
        </p:nvSpPr>
        <p:spPr bwMode="auto">
          <a:xfrm>
            <a:off x="3591312" y="3002361"/>
            <a:ext cx="2839968" cy="134400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 smtClean="0">
                <a:latin typeface="Arial" charset="0"/>
              </a:rPr>
              <a:t>MICROGRID</a:t>
            </a:r>
            <a:endParaRPr lang="de-DE" altLang="zh-CN" sz="1400" dirty="0">
              <a:latin typeface="Arial" charset="0"/>
            </a:endParaRPr>
          </a:p>
        </p:txBody>
      </p:sp>
      <p:sp>
        <p:nvSpPr>
          <p:cNvPr id="66" name="五边形 65"/>
          <p:cNvSpPr/>
          <p:nvPr/>
        </p:nvSpPr>
        <p:spPr bwMode="auto">
          <a:xfrm>
            <a:off x="2187704" y="4698739"/>
            <a:ext cx="1805176" cy="1344000"/>
          </a:xfrm>
          <a:prstGeom prst="homePlate">
            <a:avLst/>
          </a:prstGeom>
          <a:solidFill>
            <a:srgbClr val="C00000"/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charset="0"/>
              </a:rPr>
              <a:t>NEW BUSINESS </a:t>
            </a:r>
            <a:r>
              <a:rPr lang="de-DE" altLang="zh-CN" sz="1400" dirty="0" smtClean="0">
                <a:solidFill>
                  <a:schemeClr val="bg1"/>
                </a:solidFill>
                <a:latin typeface="Arial" charset="0"/>
              </a:rPr>
              <a:t>MODELS</a:t>
            </a:r>
            <a:endParaRPr lang="de-DE" altLang="zh-CN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" name="燕尾形 66"/>
          <p:cNvSpPr/>
          <p:nvPr/>
        </p:nvSpPr>
        <p:spPr bwMode="auto">
          <a:xfrm>
            <a:off x="3591312" y="4698739"/>
            <a:ext cx="2839968" cy="1344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eaLnBrk="1" hangingPunct="1"/>
            <a:r>
              <a:rPr lang="de-DE" altLang="zh-CN" sz="1400" dirty="0">
                <a:solidFill>
                  <a:schemeClr val="bg1"/>
                </a:solidFill>
                <a:latin typeface="Arial" charset="0"/>
              </a:rPr>
              <a:t>MORE DISTRIBUTED RENEWABLE </a:t>
            </a:r>
          </a:p>
          <a:p>
            <a:pPr algn="ctr" eaLnBrk="1" hangingPunct="1"/>
            <a:r>
              <a:rPr lang="de-DE" altLang="zh-CN" sz="1400" dirty="0" smtClean="0">
                <a:solidFill>
                  <a:schemeClr val="bg1"/>
                </a:solidFill>
                <a:latin typeface="Arial" charset="0"/>
              </a:rPr>
              <a:t>ENERGY</a:t>
            </a:r>
            <a:endParaRPr lang="de-DE" altLang="zh-CN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" name="燕尾形 67"/>
          <p:cNvSpPr/>
          <p:nvPr/>
        </p:nvSpPr>
        <p:spPr bwMode="auto">
          <a:xfrm>
            <a:off x="6028184" y="1305984"/>
            <a:ext cx="2792288" cy="1344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rgbClr val="FFFFFF"/>
                </a:solidFill>
                <a:latin typeface="Arial" charset="0"/>
              </a:rPr>
              <a:t>INTERNET DRIVEN (</a:t>
            </a:r>
            <a:r>
              <a:rPr lang="de-DE" altLang="zh-CN" sz="1400" dirty="0" smtClean="0">
                <a:solidFill>
                  <a:srgbClr val="FFFFFF"/>
                </a:solidFill>
                <a:latin typeface="Arial" charset="0"/>
              </a:rPr>
              <a:t>RE)EVOLUTION</a:t>
            </a:r>
            <a:endParaRPr lang="zh-CN" alt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9" name="燕尾形 68"/>
          <p:cNvSpPr/>
          <p:nvPr/>
        </p:nvSpPr>
        <p:spPr bwMode="auto">
          <a:xfrm>
            <a:off x="6028184" y="3002361"/>
            <a:ext cx="2864296" cy="134400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eaLnBrk="1" hangingPunct="1"/>
            <a:r>
              <a:rPr lang="de-DE" altLang="zh-CN" sz="1400" dirty="0">
                <a:latin typeface="Arial" charset="0"/>
              </a:rPr>
              <a:t>ENHANCED SERVICES A</a:t>
            </a:r>
            <a:r>
              <a:rPr lang="de-DE" altLang="zh-CN" sz="1600" dirty="0">
                <a:latin typeface="Arial" charset="0"/>
              </a:rPr>
              <a:t>ND </a:t>
            </a:r>
          </a:p>
          <a:p>
            <a:pPr algn="ctr" eaLnBrk="1" hangingPunct="1"/>
            <a:r>
              <a:rPr lang="de-DE" altLang="zh-CN" sz="1600" dirty="0" smtClean="0">
                <a:latin typeface="Arial" charset="0"/>
              </a:rPr>
              <a:t>APPLICATIONS</a:t>
            </a:r>
            <a:endParaRPr lang="de-DE" altLang="zh-CN" sz="1600" dirty="0">
              <a:latin typeface="Arial" charset="0"/>
            </a:endParaRPr>
          </a:p>
        </p:txBody>
      </p:sp>
      <p:sp>
        <p:nvSpPr>
          <p:cNvPr id="70" name="燕尾形 69"/>
          <p:cNvSpPr/>
          <p:nvPr/>
        </p:nvSpPr>
        <p:spPr bwMode="auto">
          <a:xfrm>
            <a:off x="6028184" y="4698739"/>
            <a:ext cx="2864296" cy="1344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1400" dirty="0">
                <a:solidFill>
                  <a:schemeClr val="bg1"/>
                </a:solidFill>
                <a:latin typeface="Arial" charset="0"/>
              </a:rPr>
              <a:t>OPTIMIZING NEW POWER</a:t>
            </a:r>
            <a:br>
              <a:rPr lang="de-DE" altLang="zh-CN" sz="1400" dirty="0">
                <a:solidFill>
                  <a:schemeClr val="bg1"/>
                </a:solidFill>
                <a:latin typeface="Arial" charset="0"/>
              </a:rPr>
            </a:br>
            <a:r>
              <a:rPr lang="de-DE" altLang="zh-CN" sz="1400" dirty="0" smtClean="0">
                <a:solidFill>
                  <a:schemeClr val="bg1"/>
                </a:solidFill>
                <a:latin typeface="Arial" charset="0"/>
              </a:rPr>
              <a:t>INVESTMENTS</a:t>
            </a:r>
            <a:endParaRPr lang="de-DE" altLang="zh-CN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235973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14811" y="1305135"/>
            <a:ext cx="8092614" cy="475064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L="182563" lvl="1">
              <a:lnSpc>
                <a:spcPct val="120000"/>
              </a:lnSpc>
            </a:pP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23190" y="3545335"/>
            <a:ext cx="1995289" cy="1408072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782" t="2328" r="3226" b="3332"/>
          <a:stretch/>
        </p:blipFill>
        <p:spPr bwMode="auto">
          <a:xfrm>
            <a:off x="3443464" y="3544927"/>
            <a:ext cx="2032613" cy="140888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" t="2484" r="3600" b="3448"/>
          <a:stretch/>
        </p:blipFill>
        <p:spPr bwMode="auto">
          <a:xfrm>
            <a:off x="6101062" y="3545336"/>
            <a:ext cx="2073941" cy="14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feld 1"/>
          <p:cNvSpPr txBox="1">
            <a:spLocks noChangeArrowheads="1"/>
          </p:cNvSpPr>
          <p:nvPr/>
        </p:nvSpPr>
        <p:spPr bwMode="auto">
          <a:xfrm>
            <a:off x="6240038" y="5146535"/>
            <a:ext cx="1795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200" dirty="0">
                <a:latin typeface="Arial" pitchFamily="34" charset="0"/>
                <a:cs typeface="Arial" pitchFamily="34" charset="0"/>
              </a:rPr>
              <a:t>Islanding/micro grids</a:t>
            </a:r>
          </a:p>
        </p:txBody>
      </p:sp>
      <p:sp>
        <p:nvSpPr>
          <p:cNvPr id="10249" name="Textfeld 2"/>
          <p:cNvSpPr txBox="1">
            <a:spLocks noChangeArrowheads="1"/>
          </p:cNvSpPr>
          <p:nvPr/>
        </p:nvSpPr>
        <p:spPr bwMode="auto">
          <a:xfrm>
            <a:off x="968050" y="5092613"/>
            <a:ext cx="1705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200" dirty="0">
                <a:latin typeface="Arial" pitchFamily="34" charset="0"/>
                <a:cs typeface="Arial" pitchFamily="34" charset="0"/>
              </a:rPr>
              <a:t>Grid synchronization/</a:t>
            </a:r>
          </a:p>
          <a:p>
            <a:pPr algn="ctr" eaLnBrk="1" hangingPunct="1"/>
            <a:r>
              <a:rPr lang="de-DE" altLang="zh-CN" sz="1200" dirty="0">
                <a:latin typeface="Arial" pitchFamily="34" charset="0"/>
                <a:cs typeface="Arial" pitchFamily="34" charset="0"/>
              </a:rPr>
              <a:t>synchrophasors</a:t>
            </a:r>
          </a:p>
        </p:txBody>
      </p:sp>
      <p:sp>
        <p:nvSpPr>
          <p:cNvPr id="10252" name="Textfeld 3"/>
          <p:cNvSpPr txBox="1">
            <a:spLocks noChangeArrowheads="1"/>
          </p:cNvSpPr>
          <p:nvPr/>
        </p:nvSpPr>
        <p:spPr bwMode="auto">
          <a:xfrm>
            <a:off x="3562730" y="5111843"/>
            <a:ext cx="1794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200" dirty="0">
                <a:latin typeface="Arial" pitchFamily="34" charset="0"/>
                <a:cs typeface="Arial" pitchFamily="34" charset="0"/>
              </a:rPr>
              <a:t>Demand and Response</a:t>
            </a:r>
          </a:p>
        </p:txBody>
      </p:sp>
      <p:sp>
        <p:nvSpPr>
          <p:cNvPr id="10255" name="Textfeld 1"/>
          <p:cNvSpPr txBox="1">
            <a:spLocks noChangeArrowheads="1"/>
          </p:cNvSpPr>
          <p:nvPr/>
        </p:nvSpPr>
        <p:spPr bwMode="auto">
          <a:xfrm>
            <a:off x="670718" y="573176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0256" name="Textfeld 16"/>
          <p:cNvSpPr txBox="1">
            <a:spLocks noChangeArrowheads="1"/>
          </p:cNvSpPr>
          <p:nvPr/>
        </p:nvSpPr>
        <p:spPr bwMode="auto">
          <a:xfrm>
            <a:off x="7323913" y="573176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10257" name="Textfeld 17"/>
          <p:cNvSpPr txBox="1">
            <a:spLocks noChangeArrowheads="1"/>
          </p:cNvSpPr>
          <p:nvPr/>
        </p:nvSpPr>
        <p:spPr bwMode="auto">
          <a:xfrm>
            <a:off x="2334017" y="573176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0258" name="Textfeld 18"/>
          <p:cNvSpPr txBox="1">
            <a:spLocks noChangeArrowheads="1"/>
          </p:cNvSpPr>
          <p:nvPr/>
        </p:nvSpPr>
        <p:spPr bwMode="auto">
          <a:xfrm>
            <a:off x="3997316" y="573176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0259" name="Textfeld 19"/>
          <p:cNvSpPr txBox="1">
            <a:spLocks noChangeArrowheads="1"/>
          </p:cNvSpPr>
          <p:nvPr/>
        </p:nvSpPr>
        <p:spPr bwMode="auto">
          <a:xfrm>
            <a:off x="5660615" y="573176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5" name="右箭头 4"/>
          <p:cNvSpPr/>
          <p:nvPr/>
        </p:nvSpPr>
        <p:spPr>
          <a:xfrm>
            <a:off x="1117578" y="2908300"/>
            <a:ext cx="6337322" cy="734473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6" name="任意多边形 5"/>
          <p:cNvSpPr/>
          <p:nvPr/>
        </p:nvSpPr>
        <p:spPr>
          <a:xfrm>
            <a:off x="1282865" y="2984460"/>
            <a:ext cx="5848378" cy="602877"/>
          </a:xfrm>
          <a:custGeom>
            <a:avLst/>
            <a:gdLst>
              <a:gd name="connsiteX0" fmla="*/ 0 w 4994454"/>
              <a:gd name="connsiteY0" fmla="*/ 0 h 452158"/>
              <a:gd name="connsiteX1" fmla="*/ 4994454 w 4994454"/>
              <a:gd name="connsiteY1" fmla="*/ 0 h 452158"/>
              <a:gd name="connsiteX2" fmla="*/ 4994454 w 4994454"/>
              <a:gd name="connsiteY2" fmla="*/ 452158 h 452158"/>
              <a:gd name="connsiteX3" fmla="*/ 0 w 4994454"/>
              <a:gd name="connsiteY3" fmla="*/ 452158 h 452158"/>
              <a:gd name="connsiteX4" fmla="*/ 0 w 4994454"/>
              <a:gd name="connsiteY4" fmla="*/ 0 h 4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454" h="452158">
                <a:moveTo>
                  <a:pt x="0" y="0"/>
                </a:moveTo>
                <a:lnTo>
                  <a:pt x="4994454" y="0"/>
                </a:lnTo>
                <a:lnTo>
                  <a:pt x="4994454" y="452158"/>
                </a:lnTo>
                <a:lnTo>
                  <a:pt x="0" y="45215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Meter Evolution </a:t>
            </a:r>
            <a:r>
              <a:rPr lang="de-DE" sz="1800" kern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8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Electricity</a:t>
            </a:r>
            <a:r>
              <a:rPr lang="de-DE" sz="18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-Water-Gas-Heating</a:t>
            </a:r>
            <a:endParaRPr lang="de-DE" sz="1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Textfeld 5"/>
          <p:cNvSpPr txBox="1">
            <a:spLocks noChangeArrowheads="1"/>
          </p:cNvSpPr>
          <p:nvPr/>
        </p:nvSpPr>
        <p:spPr bwMode="auto">
          <a:xfrm>
            <a:off x="5648516" y="2789724"/>
            <a:ext cx="4972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dirty="0">
                <a:latin typeface="Arial" pitchFamily="34" charset="0"/>
                <a:cs typeface="Arial" pitchFamily="34" charset="0"/>
              </a:rPr>
              <a:t>M2M</a:t>
            </a:r>
          </a:p>
        </p:txBody>
      </p:sp>
      <p:sp>
        <p:nvSpPr>
          <p:cNvPr id="10262" name="Textfeld 4"/>
          <p:cNvSpPr txBox="1">
            <a:spLocks noChangeArrowheads="1"/>
          </p:cNvSpPr>
          <p:nvPr/>
        </p:nvSpPr>
        <p:spPr bwMode="auto">
          <a:xfrm>
            <a:off x="6415201" y="2789724"/>
            <a:ext cx="21922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100" dirty="0">
                <a:latin typeface="Arial" pitchFamily="34" charset="0"/>
                <a:cs typeface="Arial" pitchFamily="34" charset="0"/>
              </a:rPr>
              <a:t>Interconnecting Wind-Farms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5-10 Years</a:t>
            </a:r>
          </a:p>
        </p:txBody>
      </p:sp>
      <p:pic>
        <p:nvPicPr>
          <p:cNvPr id="102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64"/>
          <a:stretch/>
        </p:blipFill>
        <p:spPr bwMode="auto">
          <a:xfrm>
            <a:off x="823190" y="1317385"/>
            <a:ext cx="1233317" cy="14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8" descr="C:\Users\work\Pictures\iPod Photo Cache\7cb22dd8cf4d7ef7e149b2be762ce8af_170x1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347" y="1296237"/>
            <a:ext cx="1366589" cy="16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1" descr="C:\Users\work\Pictures\iPod Photo Cache\6cb91ba62c4dcf4fecc1e829a6ec0d39_170x1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196" y="1317385"/>
            <a:ext cx="1177892" cy="14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4" descr="Img201107270093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47624" y="1317385"/>
            <a:ext cx="1327379" cy="145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37" t="2821" r="1496" b="3756"/>
          <a:stretch/>
        </p:blipFill>
        <p:spPr bwMode="auto">
          <a:xfrm>
            <a:off x="2171243" y="1317385"/>
            <a:ext cx="1008191" cy="14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feld 4"/>
          <p:cNvSpPr txBox="1">
            <a:spLocks noChangeArrowheads="1"/>
          </p:cNvSpPr>
          <p:nvPr/>
        </p:nvSpPr>
        <p:spPr bwMode="auto">
          <a:xfrm>
            <a:off x="4261137" y="2804464"/>
            <a:ext cx="11785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900" dirty="0">
                <a:latin typeface="Arial" pitchFamily="34" charset="0"/>
                <a:cs typeface="Arial" pitchFamily="34" charset="0"/>
              </a:rPr>
              <a:t>Source: Funkschau</a:t>
            </a:r>
            <a:endParaRPr lang="en-US" altLang="zh-CN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05016" y="5708165"/>
            <a:ext cx="770873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01440871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90" name="直接连接符 28"/>
          <p:cNvCxnSpPr>
            <a:cxnSpLocks noChangeShapeType="1"/>
            <a:endCxn id="67" idx="2"/>
          </p:cNvCxnSpPr>
          <p:nvPr/>
        </p:nvCxnSpPr>
        <p:spPr bwMode="auto">
          <a:xfrm flipV="1">
            <a:off x="6795358" y="2743227"/>
            <a:ext cx="619136" cy="1048423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92" name="直接连接符 36"/>
          <p:cNvCxnSpPr>
            <a:cxnSpLocks noChangeShapeType="1"/>
          </p:cNvCxnSpPr>
          <p:nvPr/>
        </p:nvCxnSpPr>
        <p:spPr bwMode="auto">
          <a:xfrm flipV="1">
            <a:off x="6669265" y="2491983"/>
            <a:ext cx="313109" cy="1888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04" name="Gerade Verbindung 122"/>
          <p:cNvCxnSpPr>
            <a:cxnSpLocks noChangeShapeType="1"/>
          </p:cNvCxnSpPr>
          <p:nvPr/>
        </p:nvCxnSpPr>
        <p:spPr bwMode="auto">
          <a:xfrm>
            <a:off x="3411883" y="2820678"/>
            <a:ext cx="0" cy="211573"/>
          </a:xfrm>
          <a:prstGeom prst="line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4" name="Freeform 27"/>
          <p:cNvSpPr>
            <a:spLocks noEditPoints="1"/>
          </p:cNvSpPr>
          <p:nvPr/>
        </p:nvSpPr>
        <p:spPr bwMode="auto">
          <a:xfrm>
            <a:off x="2926822" y="3009583"/>
            <a:ext cx="1023628" cy="726688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黑体" pitchFamily="49" charset="-122"/>
              </a:rPr>
              <a:t>AMI Requirements are not aligned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2874" y="3560237"/>
            <a:ext cx="116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indent="-250825" algn="ctr" defTabSz="784225">
              <a:spcBef>
                <a:spcPts val="0"/>
              </a:spcBef>
              <a:buClr>
                <a:srgbClr val="0000CC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100" dirty="0">
                <a:solidFill>
                  <a:srgbClr val="000000"/>
                </a:solidFill>
                <a:latin typeface="Arial" charset="0"/>
                <a:ea typeface="宋体" pitchFamily="2" charset="-122"/>
                <a:cs typeface="Arial" pitchFamily="34" charset="0"/>
              </a:rPr>
              <a:t>Data Collection</a:t>
            </a:r>
          </a:p>
          <a:p>
            <a:pPr marL="250825" indent="-250825" algn="ctr" defTabSz="784225">
              <a:spcBef>
                <a:spcPts val="0"/>
              </a:spcBef>
              <a:buClr>
                <a:srgbClr val="0000CC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100" dirty="0">
                <a:solidFill>
                  <a:srgbClr val="000000"/>
                </a:solidFill>
                <a:latin typeface="Arial" charset="0"/>
                <a:ea typeface="宋体" pitchFamily="2" charset="-122"/>
                <a:cs typeface="Arial" pitchFamily="34" charset="0"/>
              </a:rPr>
              <a:t>Unit (DCU)</a:t>
            </a:r>
          </a:p>
        </p:txBody>
      </p:sp>
      <p:sp>
        <p:nvSpPr>
          <p:cNvPr id="11331" name="圆角矩形 23"/>
          <p:cNvSpPr>
            <a:spLocks noChangeArrowheads="1"/>
          </p:cNvSpPr>
          <p:nvPr/>
        </p:nvSpPr>
        <p:spPr bwMode="auto">
          <a:xfrm>
            <a:off x="504825" y="1301313"/>
            <a:ext cx="8102600" cy="69894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277" name="圆角矩形 23"/>
          <p:cNvSpPr>
            <a:spLocks noChangeArrowheads="1"/>
          </p:cNvSpPr>
          <p:nvPr/>
        </p:nvSpPr>
        <p:spPr bwMode="auto">
          <a:xfrm>
            <a:off x="5677514" y="3829429"/>
            <a:ext cx="2181851" cy="2060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333" name="圆角矩形 23"/>
          <p:cNvSpPr>
            <a:spLocks noChangeArrowheads="1"/>
          </p:cNvSpPr>
          <p:nvPr/>
        </p:nvSpPr>
        <p:spPr bwMode="auto">
          <a:xfrm>
            <a:off x="504825" y="4525578"/>
            <a:ext cx="3016702" cy="152174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701" name="Abgerundetes Rechteck 117"/>
          <p:cNvSpPr>
            <a:spLocks noChangeArrowheads="1"/>
          </p:cNvSpPr>
          <p:nvPr/>
        </p:nvSpPr>
        <p:spPr bwMode="auto">
          <a:xfrm>
            <a:off x="742846" y="2157148"/>
            <a:ext cx="5926585" cy="6729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en-US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1271" name="直接连接符 28"/>
          <p:cNvCxnSpPr>
            <a:cxnSpLocks noChangeShapeType="1"/>
          </p:cNvCxnSpPr>
          <p:nvPr/>
        </p:nvCxnSpPr>
        <p:spPr bwMode="auto">
          <a:xfrm flipH="1" flipV="1">
            <a:off x="3950451" y="3502624"/>
            <a:ext cx="1925413" cy="668723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2" name="直接连接符 6"/>
          <p:cNvCxnSpPr>
            <a:cxnSpLocks noChangeShapeType="1"/>
          </p:cNvCxnSpPr>
          <p:nvPr/>
        </p:nvCxnSpPr>
        <p:spPr bwMode="auto">
          <a:xfrm flipV="1">
            <a:off x="6302316" y="4454705"/>
            <a:ext cx="1008752" cy="226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6921453" y="4131677"/>
            <a:ext cx="6719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BPL…….n</a:t>
            </a:r>
            <a:endParaRPr lang="zh-CN" alt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TextBox 24"/>
          <p:cNvSpPr txBox="1">
            <a:spLocks noChangeArrowheads="1"/>
          </p:cNvSpPr>
          <p:nvPr/>
        </p:nvSpPr>
        <p:spPr bwMode="auto">
          <a:xfrm>
            <a:off x="6256980" y="3874766"/>
            <a:ext cx="8755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Substation 1..n</a:t>
            </a:r>
            <a:endParaRPr lang="zh-CN" alt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圆角矩形 10"/>
          <p:cNvSpPr/>
          <p:nvPr/>
        </p:nvSpPr>
        <p:spPr bwMode="auto">
          <a:xfrm>
            <a:off x="6408466" y="4775048"/>
            <a:ext cx="620984" cy="321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r>
              <a:rPr lang="en-US" altLang="zh-CN" sz="1200" ker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RTU</a:t>
            </a:r>
            <a:endParaRPr lang="zh-CN" altLang="en-US" sz="1200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圆角矩形 10"/>
          <p:cNvSpPr/>
          <p:nvPr/>
        </p:nvSpPr>
        <p:spPr bwMode="auto">
          <a:xfrm>
            <a:off x="6408465" y="5160577"/>
            <a:ext cx="620985" cy="321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r>
              <a:rPr lang="en-US" altLang="zh-CN" sz="1200" ker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meter</a:t>
            </a:r>
            <a:endParaRPr lang="zh-CN" altLang="en-US" sz="1200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1285" name="Straight Connector 77"/>
          <p:cNvCxnSpPr>
            <a:cxnSpLocks noChangeShapeType="1"/>
            <a:stCxn id="15" idx="0"/>
          </p:cNvCxnSpPr>
          <p:nvPr/>
        </p:nvCxnSpPr>
        <p:spPr bwMode="auto">
          <a:xfrm flipH="1" flipV="1">
            <a:off x="2462825" y="4315689"/>
            <a:ext cx="660175" cy="82532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肘形连接符 12"/>
          <p:cNvCxnSpPr>
            <a:cxnSpLocks noChangeShapeType="1"/>
          </p:cNvCxnSpPr>
          <p:nvPr/>
        </p:nvCxnSpPr>
        <p:spPr bwMode="auto">
          <a:xfrm rot="10800000">
            <a:off x="6266898" y="4711615"/>
            <a:ext cx="141679" cy="610164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肘形连接符 12"/>
          <p:cNvCxnSpPr>
            <a:cxnSpLocks noChangeShapeType="1"/>
          </p:cNvCxnSpPr>
          <p:nvPr/>
        </p:nvCxnSpPr>
        <p:spPr bwMode="auto">
          <a:xfrm rot="10800000">
            <a:off x="6266898" y="4711615"/>
            <a:ext cx="141679" cy="22479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38"/>
          <p:cNvSpPr txBox="1">
            <a:spLocks noChangeArrowheads="1"/>
          </p:cNvSpPr>
          <p:nvPr/>
        </p:nvSpPr>
        <p:spPr bwMode="auto">
          <a:xfrm>
            <a:off x="6097788" y="5501399"/>
            <a:ext cx="12105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RS485/FE/GE/DI/USB</a:t>
            </a:r>
            <a:endParaRPr lang="zh-CN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9" name="TextBox 34"/>
          <p:cNvSpPr txBox="1">
            <a:spLocks noChangeArrowheads="1"/>
          </p:cNvSpPr>
          <p:nvPr/>
        </p:nvSpPr>
        <p:spPr bwMode="auto">
          <a:xfrm>
            <a:off x="7210477" y="2323858"/>
            <a:ext cx="487918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Fiber</a:t>
            </a:r>
            <a:endParaRPr lang="zh-CN" alt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7253438" y="2935910"/>
            <a:ext cx="361281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</a:t>
            </a:r>
            <a:endParaRPr lang="zh-CN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同心圆 61"/>
          <p:cNvSpPr/>
          <p:nvPr/>
        </p:nvSpPr>
        <p:spPr bwMode="auto">
          <a:xfrm rot="16200000">
            <a:off x="7180252" y="2055613"/>
            <a:ext cx="468484" cy="906743"/>
          </a:xfrm>
          <a:prstGeom prst="donut">
            <a:avLst>
              <a:gd name="adj" fmla="val 9588"/>
            </a:avLst>
          </a:prstGeom>
          <a:gradFill flip="none" rotWithShape="1">
            <a:gsLst>
              <a:gs pos="2000">
                <a:srgbClr val="FF0000">
                  <a:alpha val="50000"/>
                </a:srgbClr>
              </a:gs>
              <a:gs pos="20000">
                <a:srgbClr val="FFFF00">
                  <a:alpha val="50000"/>
                </a:srgbClr>
              </a:gs>
              <a:gs pos="30000">
                <a:srgbClr val="00B050">
                  <a:alpha val="50000"/>
                </a:srgbClr>
              </a:gs>
              <a:gs pos="40000">
                <a:srgbClr val="0070C0">
                  <a:alpha val="50000"/>
                </a:srgbClr>
              </a:gs>
              <a:gs pos="50000">
                <a:srgbClr val="7030A0">
                  <a:alpha val="50000"/>
                </a:srgbClr>
              </a:gs>
              <a:gs pos="60000">
                <a:srgbClr val="0070C0">
                  <a:alpha val="50000"/>
                </a:srgbClr>
              </a:gs>
              <a:gs pos="70000">
                <a:srgbClr val="00B050">
                  <a:alpha val="50000"/>
                </a:srgbClr>
              </a:gs>
              <a:gs pos="80000">
                <a:srgbClr val="FFFF00">
                  <a:alpha val="50000"/>
                </a:srgbClr>
              </a:gs>
              <a:gs pos="90000">
                <a:srgbClr val="FF0000">
                  <a:alpha val="5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27" tIns="45714" rIns="91427" bIns="45714" anchor="ctr"/>
          <a:lstStyle/>
          <a:p>
            <a:pPr marL="269837" indent="-174600">
              <a:defRPr/>
            </a:pPr>
            <a:endParaRPr lang="zh-CN" altLang="en-US" dirty="0">
              <a:solidFill>
                <a:srgbClr val="000000"/>
              </a:solidFill>
              <a:latin typeface="FrutigerNext LT Regular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94" name="TextBox 40"/>
          <p:cNvSpPr txBox="1">
            <a:spLocks noChangeArrowheads="1"/>
          </p:cNvSpPr>
          <p:nvPr/>
        </p:nvSpPr>
        <p:spPr bwMode="auto">
          <a:xfrm>
            <a:off x="1475258" y="4879082"/>
            <a:ext cx="500125" cy="1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600" b="1" dirty="0" err="1">
                <a:solidFill>
                  <a:srgbClr val="C00000"/>
                </a:solidFill>
                <a:latin typeface="Arial" charset="0"/>
              </a:rPr>
              <a:t>ZigBee</a:t>
            </a:r>
            <a:endParaRPr lang="zh-CN" altLang="en-US" sz="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295" name="TextBox 41"/>
          <p:cNvSpPr txBox="1">
            <a:spLocks noChangeArrowheads="1"/>
          </p:cNvSpPr>
          <p:nvPr/>
        </p:nvSpPr>
        <p:spPr bwMode="auto">
          <a:xfrm>
            <a:off x="1138863" y="5059589"/>
            <a:ext cx="501542" cy="1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600" b="1" dirty="0">
                <a:solidFill>
                  <a:srgbClr val="C00000"/>
                </a:solidFill>
                <a:latin typeface="Arial" charset="0"/>
              </a:rPr>
              <a:t>DLMS</a:t>
            </a:r>
            <a:endParaRPr lang="zh-CN" altLang="en-US" sz="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296" name="TextBox 41"/>
          <p:cNvSpPr txBox="1">
            <a:spLocks noChangeArrowheads="1"/>
          </p:cNvSpPr>
          <p:nvPr/>
        </p:nvSpPr>
        <p:spPr bwMode="auto">
          <a:xfrm>
            <a:off x="2105794" y="4316805"/>
            <a:ext cx="501542" cy="17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700" b="1" dirty="0">
                <a:solidFill>
                  <a:srgbClr val="C00000"/>
                </a:solidFill>
                <a:latin typeface="Arial" charset="0"/>
              </a:rPr>
              <a:t>DLMS</a:t>
            </a:r>
            <a:endParaRPr lang="zh-CN" altLang="en-US" sz="7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297" name="Rechteck 97"/>
          <p:cNvSpPr>
            <a:spLocks noChangeArrowheads="1"/>
          </p:cNvSpPr>
          <p:nvPr/>
        </p:nvSpPr>
        <p:spPr bwMode="auto">
          <a:xfrm>
            <a:off x="2816149" y="3773960"/>
            <a:ext cx="1731668" cy="3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en-US" altLang="zh-CN" sz="1000" dirty="0">
                <a:latin typeface="Arial" pitchFamily="34" charset="0"/>
                <a:cs typeface="Arial" pitchFamily="34" charset="0"/>
              </a:rPr>
              <a:t>2G/3G, LTE/CDMA 450</a:t>
            </a:r>
          </a:p>
          <a:p>
            <a:pPr algn="ctr"/>
            <a:r>
              <a:rPr lang="en-US" altLang="zh-CN" sz="1000" dirty="0">
                <a:latin typeface="Arial" pitchFamily="34" charset="0"/>
                <a:cs typeface="Arial" pitchFamily="34" charset="0"/>
              </a:rPr>
              <a:t>     Etc.</a:t>
            </a:r>
          </a:p>
        </p:txBody>
      </p:sp>
      <p:sp>
        <p:nvSpPr>
          <p:cNvPr id="11298" name="TextBox 34"/>
          <p:cNvSpPr txBox="1">
            <a:spLocks noChangeArrowheads="1"/>
          </p:cNvSpPr>
          <p:nvPr/>
        </p:nvSpPr>
        <p:spPr bwMode="auto">
          <a:xfrm>
            <a:off x="3087277" y="3224830"/>
            <a:ext cx="702720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Cellular</a:t>
            </a:r>
            <a:endParaRPr lang="zh-C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99" name="Rechteck 99"/>
          <p:cNvSpPr>
            <a:spLocks noChangeArrowheads="1"/>
          </p:cNvSpPr>
          <p:nvPr/>
        </p:nvSpPr>
        <p:spPr bwMode="auto">
          <a:xfrm>
            <a:off x="5003443" y="1461003"/>
            <a:ext cx="3431031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en-US" altLang="zh-CN" sz="1400" dirty="0">
                <a:latin typeface="Arial" pitchFamily="34" charset="0"/>
                <a:cs typeface="Arial" pitchFamily="34" charset="0"/>
              </a:rPr>
              <a:t>MDMS(Meter Data Management System)</a:t>
            </a:r>
          </a:p>
        </p:txBody>
      </p:sp>
      <p:sp>
        <p:nvSpPr>
          <p:cNvPr id="11300" name="TextBox 9"/>
          <p:cNvSpPr txBox="1">
            <a:spLocks noChangeArrowheads="1"/>
          </p:cNvSpPr>
          <p:nvPr/>
        </p:nvSpPr>
        <p:spPr bwMode="auto">
          <a:xfrm>
            <a:off x="831562" y="2303853"/>
            <a:ext cx="139675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defPPr>
              <a:defRPr lang="zh-CN"/>
            </a:defPPr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altLang="zh-CN" dirty="0"/>
              <a:t>IT Infrastructure</a:t>
            </a:r>
          </a:p>
        </p:txBody>
      </p:sp>
      <p:sp>
        <p:nvSpPr>
          <p:cNvPr id="11301" name="Text Box 11"/>
          <p:cNvSpPr txBox="1">
            <a:spLocks noChangeArrowheads="1"/>
          </p:cNvSpPr>
          <p:nvPr/>
        </p:nvSpPr>
        <p:spPr bwMode="auto">
          <a:xfrm>
            <a:off x="4622149" y="2593309"/>
            <a:ext cx="1261364" cy="1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700" dirty="0">
                <a:solidFill>
                  <a:srgbClr val="00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Authentication Server (AAA)</a:t>
            </a:r>
          </a:p>
        </p:txBody>
      </p:sp>
      <p:grpSp>
        <p:nvGrpSpPr>
          <p:cNvPr id="2" name="Group 16"/>
          <p:cNvGrpSpPr>
            <a:grpSpLocks noChangeAspect="1"/>
          </p:cNvGrpSpPr>
          <p:nvPr/>
        </p:nvGrpSpPr>
        <p:grpSpPr bwMode="auto">
          <a:xfrm>
            <a:off x="2576529" y="2340804"/>
            <a:ext cx="226530" cy="217981"/>
            <a:chOff x="3050" y="311"/>
            <a:chExt cx="466" cy="487"/>
          </a:xfrm>
        </p:grpSpPr>
        <p:sp>
          <p:nvSpPr>
            <p:cNvPr id="11363" name="Freeform 17"/>
            <p:cNvSpPr>
              <a:spLocks noChangeAspect="1"/>
            </p:cNvSpPr>
            <p:nvPr/>
          </p:nvSpPr>
          <p:spPr bwMode="auto">
            <a:xfrm>
              <a:off x="3436" y="375"/>
              <a:ext cx="80" cy="423"/>
            </a:xfrm>
            <a:custGeom>
              <a:avLst/>
              <a:gdLst>
                <a:gd name="T0" fmla="*/ 1277952 w 40"/>
                <a:gd name="T1" fmla="*/ 167997 h 211"/>
                <a:gd name="T2" fmla="*/ 163840 w 40"/>
                <a:gd name="T3" fmla="*/ 708631 h 211"/>
                <a:gd name="T4" fmla="*/ 0 w 40"/>
                <a:gd name="T5" fmla="*/ 7029554 h 211"/>
                <a:gd name="T6" fmla="*/ 294912 w 40"/>
                <a:gd name="T7" fmla="*/ 6894840 h 211"/>
                <a:gd name="T8" fmla="*/ 1179648 w 40"/>
                <a:gd name="T9" fmla="*/ 6014082 h 211"/>
                <a:gd name="T10" fmla="*/ 1310720 w 40"/>
                <a:gd name="T11" fmla="*/ 5642387 h 211"/>
                <a:gd name="T12" fmla="*/ 1310720 w 40"/>
                <a:gd name="T13" fmla="*/ 539822 h 211"/>
                <a:gd name="T14" fmla="*/ 1277952 w 40"/>
                <a:gd name="T15" fmla="*/ 167997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211"/>
                <a:gd name="T26" fmla="*/ 40 w 40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211">
                  <a:moveTo>
                    <a:pt x="39" y="5"/>
                  </a:moveTo>
                  <a:cubicBezTo>
                    <a:pt x="35" y="0"/>
                    <a:pt x="5" y="21"/>
                    <a:pt x="5" y="2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7"/>
                    <a:pt x="0" y="211"/>
                    <a:pt x="9" y="203"/>
                  </a:cubicBezTo>
                  <a:cubicBezTo>
                    <a:pt x="17" y="196"/>
                    <a:pt x="32" y="182"/>
                    <a:pt x="36" y="177"/>
                  </a:cubicBezTo>
                  <a:cubicBezTo>
                    <a:pt x="39" y="174"/>
                    <a:pt x="40" y="174"/>
                    <a:pt x="40" y="16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6"/>
                    <a:pt x="39" y="6"/>
                    <a:pt x="39" y="5"/>
                  </a:cubicBezTo>
                  <a:close/>
                </a:path>
              </a:pathLst>
            </a:custGeom>
            <a:solidFill>
              <a:srgbClr val="0B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4" name="Freeform 18"/>
            <p:cNvSpPr>
              <a:spLocks noChangeAspect="1"/>
            </p:cNvSpPr>
            <p:nvPr/>
          </p:nvSpPr>
          <p:spPr bwMode="auto">
            <a:xfrm>
              <a:off x="3050" y="311"/>
              <a:ext cx="458" cy="113"/>
            </a:xfrm>
            <a:custGeom>
              <a:avLst/>
              <a:gdLst>
                <a:gd name="T0" fmla="*/ 7503872 w 229"/>
                <a:gd name="T1" fmla="*/ 1275651 h 56"/>
                <a:gd name="T2" fmla="*/ 6520832 w 229"/>
                <a:gd name="T3" fmla="*/ 2095847 h 56"/>
                <a:gd name="T4" fmla="*/ 262144 w 229"/>
                <a:gd name="T5" fmla="*/ 743187 h 56"/>
                <a:gd name="T6" fmla="*/ 32768 w 229"/>
                <a:gd name="T7" fmla="*/ 930089 h 56"/>
                <a:gd name="T8" fmla="*/ 131072 w 229"/>
                <a:gd name="T9" fmla="*/ 632181 h 56"/>
                <a:gd name="T10" fmla="*/ 950272 w 229"/>
                <a:gd name="T11" fmla="*/ 72633 h 56"/>
                <a:gd name="T12" fmla="*/ 1081344 w 229"/>
                <a:gd name="T13" fmla="*/ 0 h 56"/>
                <a:gd name="T14" fmla="*/ 7274496 w 229"/>
                <a:gd name="T15" fmla="*/ 1204191 h 56"/>
                <a:gd name="T16" fmla="*/ 7503872 w 229"/>
                <a:gd name="T17" fmla="*/ 1275651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56"/>
                <a:gd name="T29" fmla="*/ 229 w 229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56">
                  <a:moveTo>
                    <a:pt x="229" y="34"/>
                  </a:moveTo>
                  <a:cubicBezTo>
                    <a:pt x="199" y="56"/>
                    <a:pt x="199" y="56"/>
                    <a:pt x="199" y="56"/>
                  </a:cubicBezTo>
                  <a:cubicBezTo>
                    <a:pt x="86" y="36"/>
                    <a:pt x="17" y="22"/>
                    <a:pt x="8" y="20"/>
                  </a:cubicBezTo>
                  <a:cubicBezTo>
                    <a:pt x="3" y="19"/>
                    <a:pt x="1" y="25"/>
                    <a:pt x="1" y="25"/>
                  </a:cubicBezTo>
                  <a:cubicBezTo>
                    <a:pt x="1" y="25"/>
                    <a:pt x="0" y="20"/>
                    <a:pt x="4" y="17"/>
                  </a:cubicBezTo>
                  <a:cubicBezTo>
                    <a:pt x="7" y="15"/>
                    <a:pt x="22" y="6"/>
                    <a:pt x="29" y="2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3" y="0"/>
                    <a:pt x="219" y="32"/>
                    <a:pt x="222" y="32"/>
                  </a:cubicBezTo>
                  <a:cubicBezTo>
                    <a:pt x="229" y="34"/>
                    <a:pt x="229" y="34"/>
                    <a:pt x="229" y="34"/>
                  </a:cubicBezTo>
                  <a:close/>
                </a:path>
              </a:pathLst>
            </a:custGeom>
            <a:solidFill>
              <a:srgbClr val="45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5" name="Freeform 19"/>
            <p:cNvSpPr>
              <a:spLocks noChangeAspect="1"/>
            </p:cNvSpPr>
            <p:nvPr/>
          </p:nvSpPr>
          <p:spPr bwMode="auto">
            <a:xfrm>
              <a:off x="3428" y="379"/>
              <a:ext cx="88" cy="59"/>
            </a:xfrm>
            <a:custGeom>
              <a:avLst/>
              <a:gdLst>
                <a:gd name="T0" fmla="*/ 0 w 44"/>
                <a:gd name="T1" fmla="*/ 888943 h 29"/>
                <a:gd name="T2" fmla="*/ 1277952 w 44"/>
                <a:gd name="T3" fmla="*/ 0 h 29"/>
                <a:gd name="T4" fmla="*/ 1441792 w 44"/>
                <a:gd name="T5" fmla="*/ 246567 h 29"/>
                <a:gd name="T6" fmla="*/ 262144 w 44"/>
                <a:gd name="T7" fmla="*/ 1226008 h 29"/>
                <a:gd name="T8" fmla="*/ 0 w 44"/>
                <a:gd name="T9" fmla="*/ 88894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9"/>
                <a:gd name="T17" fmla="*/ 44 w 4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9">
                  <a:moveTo>
                    <a:pt x="0" y="21"/>
                  </a:moveTo>
                  <a:cubicBezTo>
                    <a:pt x="0" y="21"/>
                    <a:pt x="35" y="1"/>
                    <a:pt x="39" y="0"/>
                  </a:cubicBezTo>
                  <a:cubicBezTo>
                    <a:pt x="42" y="1"/>
                    <a:pt x="43" y="3"/>
                    <a:pt x="44" y="6"/>
                  </a:cubicBezTo>
                  <a:cubicBezTo>
                    <a:pt x="8" y="29"/>
                    <a:pt x="8" y="29"/>
                    <a:pt x="8" y="2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5D7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6" name="Freeform 20"/>
            <p:cNvSpPr>
              <a:spLocks noChangeAspect="1"/>
            </p:cNvSpPr>
            <p:nvPr/>
          </p:nvSpPr>
          <p:spPr bwMode="auto">
            <a:xfrm>
              <a:off x="3052" y="349"/>
              <a:ext cx="396" cy="447"/>
            </a:xfrm>
            <a:custGeom>
              <a:avLst/>
              <a:gdLst>
                <a:gd name="T0" fmla="*/ 6324224 w 198"/>
                <a:gd name="T1" fmla="*/ 1182187 h 223"/>
                <a:gd name="T2" fmla="*/ 229376 w 198"/>
                <a:gd name="T3" fmla="*/ 33401 h 223"/>
                <a:gd name="T4" fmla="*/ 0 w 198"/>
                <a:gd name="T5" fmla="*/ 167625 h 223"/>
                <a:gd name="T6" fmla="*/ 0 w 198"/>
                <a:gd name="T7" fmla="*/ 5700734 h 223"/>
                <a:gd name="T8" fmla="*/ 229376 w 198"/>
                <a:gd name="T9" fmla="*/ 6139668 h 223"/>
                <a:gd name="T10" fmla="*/ 6094848 w 198"/>
                <a:gd name="T11" fmla="*/ 7455980 h 223"/>
                <a:gd name="T12" fmla="*/ 6488064 w 198"/>
                <a:gd name="T13" fmla="*/ 7220413 h 223"/>
                <a:gd name="T14" fmla="*/ 6455296 w 198"/>
                <a:gd name="T15" fmla="*/ 1485892 h 223"/>
                <a:gd name="T16" fmla="*/ 6324224 w 198"/>
                <a:gd name="T17" fmla="*/ 1182187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223"/>
                <a:gd name="T29" fmla="*/ 198 w 198"/>
                <a:gd name="T30" fmla="*/ 223 h 2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223">
                  <a:moveTo>
                    <a:pt x="193" y="35"/>
                  </a:moveTo>
                  <a:cubicBezTo>
                    <a:pt x="86" y="16"/>
                    <a:pt x="16" y="3"/>
                    <a:pt x="7" y="1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0" y="157"/>
                    <a:pt x="0" y="168"/>
                  </a:cubicBezTo>
                  <a:cubicBezTo>
                    <a:pt x="0" y="179"/>
                    <a:pt x="1" y="179"/>
                    <a:pt x="7" y="181"/>
                  </a:cubicBezTo>
                  <a:cubicBezTo>
                    <a:pt x="9" y="182"/>
                    <a:pt x="153" y="213"/>
                    <a:pt x="186" y="220"/>
                  </a:cubicBezTo>
                  <a:cubicBezTo>
                    <a:pt x="198" y="223"/>
                    <a:pt x="198" y="216"/>
                    <a:pt x="198" y="213"/>
                  </a:cubicBezTo>
                  <a:cubicBezTo>
                    <a:pt x="198" y="213"/>
                    <a:pt x="197" y="50"/>
                    <a:pt x="197" y="44"/>
                  </a:cubicBezTo>
                  <a:cubicBezTo>
                    <a:pt x="197" y="39"/>
                    <a:pt x="194" y="35"/>
                    <a:pt x="193" y="35"/>
                  </a:cubicBezTo>
                  <a:close/>
                </a:path>
              </a:pathLst>
            </a:custGeom>
            <a:solidFill>
              <a:srgbClr val="8B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7" name="Freeform 21"/>
            <p:cNvSpPr>
              <a:spLocks noChangeAspect="1"/>
            </p:cNvSpPr>
            <p:nvPr/>
          </p:nvSpPr>
          <p:spPr bwMode="auto">
            <a:xfrm>
              <a:off x="3064" y="361"/>
              <a:ext cx="372" cy="419"/>
            </a:xfrm>
            <a:custGeom>
              <a:avLst/>
              <a:gdLst>
                <a:gd name="T0" fmla="*/ 5865472 w 186"/>
                <a:gd name="T1" fmla="*/ 1116753 h 209"/>
                <a:gd name="T2" fmla="*/ 196608 w 186"/>
                <a:gd name="T3" fmla="*/ 33424 h 209"/>
                <a:gd name="T4" fmla="*/ 0 w 186"/>
                <a:gd name="T5" fmla="*/ 168017 h 209"/>
                <a:gd name="T6" fmla="*/ 0 w 186"/>
                <a:gd name="T7" fmla="*/ 5298121 h 209"/>
                <a:gd name="T8" fmla="*/ 196608 w 186"/>
                <a:gd name="T9" fmla="*/ 5746098 h 209"/>
                <a:gd name="T10" fmla="*/ 5734400 w 186"/>
                <a:gd name="T11" fmla="*/ 6997348 h 209"/>
                <a:gd name="T12" fmla="*/ 6029312 w 186"/>
                <a:gd name="T13" fmla="*/ 6728033 h 209"/>
                <a:gd name="T14" fmla="*/ 6029312 w 186"/>
                <a:gd name="T15" fmla="*/ 1387359 h 209"/>
                <a:gd name="T16" fmla="*/ 5865472 w 186"/>
                <a:gd name="T17" fmla="*/ 1116753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209"/>
                <a:gd name="T29" fmla="*/ 186 w 186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209">
                  <a:moveTo>
                    <a:pt x="179" y="33"/>
                  </a:moveTo>
                  <a:cubicBezTo>
                    <a:pt x="80" y="15"/>
                    <a:pt x="15" y="3"/>
                    <a:pt x="6" y="1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0" y="146"/>
                    <a:pt x="0" y="156"/>
                  </a:cubicBezTo>
                  <a:cubicBezTo>
                    <a:pt x="0" y="167"/>
                    <a:pt x="1" y="167"/>
                    <a:pt x="6" y="169"/>
                  </a:cubicBezTo>
                  <a:cubicBezTo>
                    <a:pt x="9" y="170"/>
                    <a:pt x="144" y="199"/>
                    <a:pt x="175" y="206"/>
                  </a:cubicBezTo>
                  <a:cubicBezTo>
                    <a:pt x="186" y="209"/>
                    <a:pt x="183" y="201"/>
                    <a:pt x="184" y="198"/>
                  </a:cubicBezTo>
                  <a:cubicBezTo>
                    <a:pt x="184" y="198"/>
                    <a:pt x="184" y="47"/>
                    <a:pt x="184" y="41"/>
                  </a:cubicBezTo>
                  <a:cubicBezTo>
                    <a:pt x="184" y="37"/>
                    <a:pt x="183" y="34"/>
                    <a:pt x="179" y="33"/>
                  </a:cubicBezTo>
                  <a:close/>
                </a:path>
              </a:pathLst>
            </a:custGeom>
            <a:solidFill>
              <a:srgbClr val="5D7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8" name="Freeform 22"/>
            <p:cNvSpPr>
              <a:spLocks noChangeAspect="1" noEditPoints="1"/>
            </p:cNvSpPr>
            <p:nvPr/>
          </p:nvSpPr>
          <p:spPr bwMode="auto">
            <a:xfrm>
              <a:off x="3062" y="361"/>
              <a:ext cx="372" cy="415"/>
            </a:xfrm>
            <a:custGeom>
              <a:avLst/>
              <a:gdLst>
                <a:gd name="T0" fmla="*/ 65536 w 186"/>
                <a:gd name="T1" fmla="*/ 67011 h 207"/>
                <a:gd name="T2" fmla="*/ 0 w 186"/>
                <a:gd name="T3" fmla="*/ 168061 h 207"/>
                <a:gd name="T4" fmla="*/ 0 w 186"/>
                <a:gd name="T5" fmla="*/ 5307710 h 207"/>
                <a:gd name="T6" fmla="*/ 229376 w 186"/>
                <a:gd name="T7" fmla="*/ 5747185 h 207"/>
                <a:gd name="T8" fmla="*/ 2228224 w 186"/>
                <a:gd name="T9" fmla="*/ 6222739 h 207"/>
                <a:gd name="T10" fmla="*/ 5734400 w 186"/>
                <a:gd name="T11" fmla="*/ 6999025 h 207"/>
                <a:gd name="T12" fmla="*/ 5996544 w 186"/>
                <a:gd name="T13" fmla="*/ 6999025 h 207"/>
                <a:gd name="T14" fmla="*/ 6094848 w 186"/>
                <a:gd name="T15" fmla="*/ 6729423 h 207"/>
                <a:gd name="T16" fmla="*/ 6062080 w 186"/>
                <a:gd name="T17" fmla="*/ 1387680 h 207"/>
                <a:gd name="T18" fmla="*/ 5898240 w 186"/>
                <a:gd name="T19" fmla="*/ 1082575 h 207"/>
                <a:gd name="T20" fmla="*/ 5898240 w 186"/>
                <a:gd name="T21" fmla="*/ 1082575 h 207"/>
                <a:gd name="T22" fmla="*/ 229376 w 186"/>
                <a:gd name="T23" fmla="*/ 33425 h 207"/>
                <a:gd name="T24" fmla="*/ 65536 w 186"/>
                <a:gd name="T25" fmla="*/ 67011 h 207"/>
                <a:gd name="T26" fmla="*/ 5767168 w 186"/>
                <a:gd name="T27" fmla="*/ 6965248 h 207"/>
                <a:gd name="T28" fmla="*/ 2260992 w 186"/>
                <a:gd name="T29" fmla="*/ 6155404 h 207"/>
                <a:gd name="T30" fmla="*/ 229376 w 186"/>
                <a:gd name="T31" fmla="*/ 5713857 h 207"/>
                <a:gd name="T32" fmla="*/ 65536 w 186"/>
                <a:gd name="T33" fmla="*/ 5307710 h 207"/>
                <a:gd name="T34" fmla="*/ 65536 w 186"/>
                <a:gd name="T35" fmla="*/ 168061 h 207"/>
                <a:gd name="T36" fmla="*/ 98304 w 186"/>
                <a:gd name="T37" fmla="*/ 100500 h 207"/>
                <a:gd name="T38" fmla="*/ 229376 w 186"/>
                <a:gd name="T39" fmla="*/ 67011 h 207"/>
                <a:gd name="T40" fmla="*/ 5898240 w 186"/>
                <a:gd name="T41" fmla="*/ 1150699 h 207"/>
                <a:gd name="T42" fmla="*/ 6029312 w 186"/>
                <a:gd name="T43" fmla="*/ 1387680 h 207"/>
                <a:gd name="T44" fmla="*/ 6029312 w 186"/>
                <a:gd name="T45" fmla="*/ 6729423 h 207"/>
                <a:gd name="T46" fmla="*/ 5963776 w 186"/>
                <a:gd name="T47" fmla="*/ 6965248 h 207"/>
                <a:gd name="T48" fmla="*/ 5767168 w 186"/>
                <a:gd name="T49" fmla="*/ 6965248 h 2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7"/>
                <a:gd name="T77" fmla="*/ 186 w 186"/>
                <a:gd name="T78" fmla="*/ 207 h 2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7">
                  <a:moveTo>
                    <a:pt x="2" y="2"/>
                  </a:moveTo>
                  <a:cubicBezTo>
                    <a:pt x="0" y="3"/>
                    <a:pt x="0" y="5"/>
                    <a:pt x="0" y="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2" y="168"/>
                    <a:pt x="7" y="169"/>
                  </a:cubicBezTo>
                  <a:cubicBezTo>
                    <a:pt x="8" y="170"/>
                    <a:pt x="31" y="175"/>
                    <a:pt x="68" y="183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77" y="207"/>
                    <a:pt x="181" y="207"/>
                    <a:pt x="183" y="206"/>
                  </a:cubicBezTo>
                  <a:cubicBezTo>
                    <a:pt x="186" y="204"/>
                    <a:pt x="186" y="199"/>
                    <a:pt x="186" y="198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37"/>
                    <a:pt x="185" y="33"/>
                    <a:pt x="180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1"/>
                    <a:pt x="2" y="2"/>
                  </a:cubicBezTo>
                  <a:close/>
                  <a:moveTo>
                    <a:pt x="176" y="205"/>
                  </a:moveTo>
                  <a:cubicBezTo>
                    <a:pt x="69" y="181"/>
                    <a:pt x="69" y="181"/>
                    <a:pt x="69" y="181"/>
                  </a:cubicBezTo>
                  <a:cubicBezTo>
                    <a:pt x="36" y="174"/>
                    <a:pt x="8" y="168"/>
                    <a:pt x="7" y="168"/>
                  </a:cubicBezTo>
                  <a:cubicBezTo>
                    <a:pt x="3" y="166"/>
                    <a:pt x="2" y="166"/>
                    <a:pt x="2" y="15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3" y="34"/>
                    <a:pt x="184" y="37"/>
                    <a:pt x="184" y="41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84" y="198"/>
                    <a:pt x="185" y="203"/>
                    <a:pt x="182" y="205"/>
                  </a:cubicBezTo>
                  <a:cubicBezTo>
                    <a:pt x="181" y="206"/>
                    <a:pt x="177" y="205"/>
                    <a:pt x="176" y="205"/>
                  </a:cubicBezTo>
                  <a:close/>
                </a:path>
              </a:pathLst>
            </a:custGeom>
            <a:solidFill>
              <a:srgbClr val="2B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9" name="Freeform 23"/>
            <p:cNvSpPr>
              <a:spLocks noChangeAspect="1" noEditPoints="1"/>
            </p:cNvSpPr>
            <p:nvPr/>
          </p:nvSpPr>
          <p:spPr bwMode="auto">
            <a:xfrm>
              <a:off x="3090" y="432"/>
              <a:ext cx="338" cy="238"/>
            </a:xfrm>
            <a:custGeom>
              <a:avLst/>
              <a:gdLst>
                <a:gd name="T0" fmla="*/ 230 w 338"/>
                <a:gd name="T1" fmla="*/ 114 h 238"/>
                <a:gd name="T2" fmla="*/ 308 w 338"/>
                <a:gd name="T3" fmla="*/ 130 h 238"/>
                <a:gd name="T4" fmla="*/ 308 w 338"/>
                <a:gd name="T5" fmla="*/ 118 h 238"/>
                <a:gd name="T6" fmla="*/ 338 w 338"/>
                <a:gd name="T7" fmla="*/ 146 h 238"/>
                <a:gd name="T8" fmla="*/ 308 w 338"/>
                <a:gd name="T9" fmla="*/ 162 h 238"/>
                <a:gd name="T10" fmla="*/ 308 w 338"/>
                <a:gd name="T11" fmla="*/ 148 h 238"/>
                <a:gd name="T12" fmla="*/ 230 w 338"/>
                <a:gd name="T13" fmla="*/ 132 h 238"/>
                <a:gd name="T14" fmla="*/ 230 w 338"/>
                <a:gd name="T15" fmla="*/ 114 h 238"/>
                <a:gd name="T16" fmla="*/ 84 w 338"/>
                <a:gd name="T17" fmla="*/ 42 h 238"/>
                <a:gd name="T18" fmla="*/ 78 w 338"/>
                <a:gd name="T19" fmla="*/ 50 h 238"/>
                <a:gd name="T20" fmla="*/ 10 w 338"/>
                <a:gd name="T21" fmla="*/ 0 h 238"/>
                <a:gd name="T22" fmla="*/ 0 w 338"/>
                <a:gd name="T23" fmla="*/ 14 h 238"/>
                <a:gd name="T24" fmla="*/ 68 w 338"/>
                <a:gd name="T25" fmla="*/ 64 h 238"/>
                <a:gd name="T26" fmla="*/ 62 w 338"/>
                <a:gd name="T27" fmla="*/ 76 h 238"/>
                <a:gd name="T28" fmla="*/ 100 w 338"/>
                <a:gd name="T29" fmla="*/ 80 h 238"/>
                <a:gd name="T30" fmla="*/ 84 w 338"/>
                <a:gd name="T31" fmla="*/ 42 h 238"/>
                <a:gd name="T32" fmla="*/ 78 w 338"/>
                <a:gd name="T33" fmla="*/ 110 h 238"/>
                <a:gd name="T34" fmla="*/ 78 w 338"/>
                <a:gd name="T35" fmla="*/ 124 h 238"/>
                <a:gd name="T36" fmla="*/ 0 w 338"/>
                <a:gd name="T37" fmla="*/ 108 h 238"/>
                <a:gd name="T38" fmla="*/ 0 w 338"/>
                <a:gd name="T39" fmla="*/ 126 h 238"/>
                <a:gd name="T40" fmla="*/ 78 w 338"/>
                <a:gd name="T41" fmla="*/ 142 h 238"/>
                <a:gd name="T42" fmla="*/ 78 w 338"/>
                <a:gd name="T43" fmla="*/ 156 h 238"/>
                <a:gd name="T44" fmla="*/ 108 w 338"/>
                <a:gd name="T45" fmla="*/ 140 h 238"/>
                <a:gd name="T46" fmla="*/ 78 w 338"/>
                <a:gd name="T47" fmla="*/ 110 h 238"/>
                <a:gd name="T48" fmla="*/ 84 w 338"/>
                <a:gd name="T49" fmla="*/ 228 h 238"/>
                <a:gd name="T50" fmla="*/ 78 w 338"/>
                <a:gd name="T51" fmla="*/ 214 h 238"/>
                <a:gd name="T52" fmla="*/ 10 w 338"/>
                <a:gd name="T53" fmla="*/ 238 h 238"/>
                <a:gd name="T54" fmla="*/ 0 w 338"/>
                <a:gd name="T55" fmla="*/ 222 h 238"/>
                <a:gd name="T56" fmla="*/ 68 w 338"/>
                <a:gd name="T57" fmla="*/ 198 h 238"/>
                <a:gd name="T58" fmla="*/ 62 w 338"/>
                <a:gd name="T59" fmla="*/ 184 h 238"/>
                <a:gd name="T60" fmla="*/ 100 w 338"/>
                <a:gd name="T61" fmla="*/ 196 h 238"/>
                <a:gd name="T62" fmla="*/ 84 w 338"/>
                <a:gd name="T63" fmla="*/ 228 h 238"/>
                <a:gd name="T64" fmla="*/ 308 w 338"/>
                <a:gd name="T65" fmla="*/ 194 h 238"/>
                <a:gd name="T66" fmla="*/ 308 w 338"/>
                <a:gd name="T67" fmla="*/ 206 h 238"/>
                <a:gd name="T68" fmla="*/ 230 w 338"/>
                <a:gd name="T69" fmla="*/ 190 h 238"/>
                <a:gd name="T70" fmla="*/ 230 w 338"/>
                <a:gd name="T71" fmla="*/ 208 h 238"/>
                <a:gd name="T72" fmla="*/ 308 w 338"/>
                <a:gd name="T73" fmla="*/ 224 h 238"/>
                <a:gd name="T74" fmla="*/ 308 w 338"/>
                <a:gd name="T75" fmla="*/ 238 h 238"/>
                <a:gd name="T76" fmla="*/ 338 w 338"/>
                <a:gd name="T77" fmla="*/ 224 h 238"/>
                <a:gd name="T78" fmla="*/ 308 w 338"/>
                <a:gd name="T79" fmla="*/ 194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8"/>
                <a:gd name="T121" fmla="*/ 0 h 238"/>
                <a:gd name="T122" fmla="*/ 338 w 338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8" h="238">
                  <a:moveTo>
                    <a:pt x="230" y="114"/>
                  </a:moveTo>
                  <a:lnTo>
                    <a:pt x="308" y="130"/>
                  </a:lnTo>
                  <a:lnTo>
                    <a:pt x="308" y="118"/>
                  </a:lnTo>
                  <a:lnTo>
                    <a:pt x="338" y="146"/>
                  </a:lnTo>
                  <a:lnTo>
                    <a:pt x="308" y="162"/>
                  </a:lnTo>
                  <a:lnTo>
                    <a:pt x="308" y="148"/>
                  </a:lnTo>
                  <a:lnTo>
                    <a:pt x="230" y="132"/>
                  </a:lnTo>
                  <a:lnTo>
                    <a:pt x="230" y="114"/>
                  </a:lnTo>
                  <a:close/>
                  <a:moveTo>
                    <a:pt x="84" y="42"/>
                  </a:moveTo>
                  <a:lnTo>
                    <a:pt x="78" y="50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68" y="64"/>
                  </a:lnTo>
                  <a:lnTo>
                    <a:pt x="62" y="76"/>
                  </a:lnTo>
                  <a:lnTo>
                    <a:pt x="100" y="80"/>
                  </a:lnTo>
                  <a:lnTo>
                    <a:pt x="84" y="42"/>
                  </a:lnTo>
                  <a:close/>
                  <a:moveTo>
                    <a:pt x="78" y="110"/>
                  </a:moveTo>
                  <a:lnTo>
                    <a:pt x="78" y="124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78" y="142"/>
                  </a:lnTo>
                  <a:lnTo>
                    <a:pt x="78" y="156"/>
                  </a:lnTo>
                  <a:lnTo>
                    <a:pt x="108" y="140"/>
                  </a:lnTo>
                  <a:lnTo>
                    <a:pt x="78" y="110"/>
                  </a:lnTo>
                  <a:close/>
                  <a:moveTo>
                    <a:pt x="84" y="228"/>
                  </a:moveTo>
                  <a:lnTo>
                    <a:pt x="78" y="214"/>
                  </a:lnTo>
                  <a:lnTo>
                    <a:pt x="10" y="238"/>
                  </a:lnTo>
                  <a:lnTo>
                    <a:pt x="0" y="222"/>
                  </a:lnTo>
                  <a:lnTo>
                    <a:pt x="68" y="198"/>
                  </a:lnTo>
                  <a:lnTo>
                    <a:pt x="62" y="184"/>
                  </a:lnTo>
                  <a:lnTo>
                    <a:pt x="100" y="196"/>
                  </a:lnTo>
                  <a:lnTo>
                    <a:pt x="84" y="228"/>
                  </a:lnTo>
                  <a:close/>
                  <a:moveTo>
                    <a:pt x="308" y="194"/>
                  </a:moveTo>
                  <a:lnTo>
                    <a:pt x="308" y="206"/>
                  </a:lnTo>
                  <a:lnTo>
                    <a:pt x="230" y="190"/>
                  </a:lnTo>
                  <a:lnTo>
                    <a:pt x="230" y="208"/>
                  </a:lnTo>
                  <a:lnTo>
                    <a:pt x="308" y="224"/>
                  </a:lnTo>
                  <a:lnTo>
                    <a:pt x="308" y="238"/>
                  </a:lnTo>
                  <a:lnTo>
                    <a:pt x="338" y="224"/>
                  </a:lnTo>
                  <a:lnTo>
                    <a:pt x="308" y="194"/>
                  </a:lnTo>
                  <a:close/>
                </a:path>
              </a:pathLst>
            </a:custGeom>
            <a:solidFill>
              <a:srgbClr val="0B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0" name="Freeform 24"/>
            <p:cNvSpPr>
              <a:spLocks noChangeAspect="1" noEditPoints="1"/>
            </p:cNvSpPr>
            <p:nvPr/>
          </p:nvSpPr>
          <p:spPr bwMode="auto">
            <a:xfrm>
              <a:off x="3080" y="422"/>
              <a:ext cx="340" cy="240"/>
            </a:xfrm>
            <a:custGeom>
              <a:avLst/>
              <a:gdLst>
                <a:gd name="T0" fmla="*/ 230 w 340"/>
                <a:gd name="T1" fmla="*/ 116 h 240"/>
                <a:gd name="T2" fmla="*/ 308 w 340"/>
                <a:gd name="T3" fmla="*/ 132 h 240"/>
                <a:gd name="T4" fmla="*/ 308 w 340"/>
                <a:gd name="T5" fmla="*/ 118 h 240"/>
                <a:gd name="T6" fmla="*/ 340 w 340"/>
                <a:gd name="T7" fmla="*/ 148 h 240"/>
                <a:gd name="T8" fmla="*/ 308 w 340"/>
                <a:gd name="T9" fmla="*/ 164 h 240"/>
                <a:gd name="T10" fmla="*/ 308 w 340"/>
                <a:gd name="T11" fmla="*/ 150 h 240"/>
                <a:gd name="T12" fmla="*/ 230 w 340"/>
                <a:gd name="T13" fmla="*/ 134 h 240"/>
                <a:gd name="T14" fmla="*/ 230 w 340"/>
                <a:gd name="T15" fmla="*/ 116 h 240"/>
                <a:gd name="T16" fmla="*/ 86 w 340"/>
                <a:gd name="T17" fmla="*/ 42 h 240"/>
                <a:gd name="T18" fmla="*/ 80 w 340"/>
                <a:gd name="T19" fmla="*/ 52 h 240"/>
                <a:gd name="T20" fmla="*/ 12 w 340"/>
                <a:gd name="T21" fmla="*/ 0 h 240"/>
                <a:gd name="T22" fmla="*/ 2 w 340"/>
                <a:gd name="T23" fmla="*/ 14 h 240"/>
                <a:gd name="T24" fmla="*/ 70 w 340"/>
                <a:gd name="T25" fmla="*/ 66 h 240"/>
                <a:gd name="T26" fmla="*/ 62 w 340"/>
                <a:gd name="T27" fmla="*/ 76 h 240"/>
                <a:gd name="T28" fmla="*/ 100 w 340"/>
                <a:gd name="T29" fmla="*/ 80 h 240"/>
                <a:gd name="T30" fmla="*/ 86 w 340"/>
                <a:gd name="T31" fmla="*/ 42 h 240"/>
                <a:gd name="T32" fmla="*/ 78 w 340"/>
                <a:gd name="T33" fmla="*/ 112 h 240"/>
                <a:gd name="T34" fmla="*/ 78 w 340"/>
                <a:gd name="T35" fmla="*/ 124 h 240"/>
                <a:gd name="T36" fmla="*/ 0 w 340"/>
                <a:gd name="T37" fmla="*/ 108 h 240"/>
                <a:gd name="T38" fmla="*/ 0 w 340"/>
                <a:gd name="T39" fmla="*/ 126 h 240"/>
                <a:gd name="T40" fmla="*/ 78 w 340"/>
                <a:gd name="T41" fmla="*/ 142 h 240"/>
                <a:gd name="T42" fmla="*/ 78 w 340"/>
                <a:gd name="T43" fmla="*/ 156 h 240"/>
                <a:gd name="T44" fmla="*/ 110 w 340"/>
                <a:gd name="T45" fmla="*/ 140 h 240"/>
                <a:gd name="T46" fmla="*/ 78 w 340"/>
                <a:gd name="T47" fmla="*/ 112 h 240"/>
                <a:gd name="T48" fmla="*/ 86 w 340"/>
                <a:gd name="T49" fmla="*/ 228 h 240"/>
                <a:gd name="T50" fmla="*/ 80 w 340"/>
                <a:gd name="T51" fmla="*/ 216 h 240"/>
                <a:gd name="T52" fmla="*/ 12 w 340"/>
                <a:gd name="T53" fmla="*/ 240 h 240"/>
                <a:gd name="T54" fmla="*/ 2 w 340"/>
                <a:gd name="T55" fmla="*/ 222 h 240"/>
                <a:gd name="T56" fmla="*/ 70 w 340"/>
                <a:gd name="T57" fmla="*/ 198 h 240"/>
                <a:gd name="T58" fmla="*/ 62 w 340"/>
                <a:gd name="T59" fmla="*/ 184 h 240"/>
                <a:gd name="T60" fmla="*/ 100 w 340"/>
                <a:gd name="T61" fmla="*/ 196 h 240"/>
                <a:gd name="T62" fmla="*/ 86 w 340"/>
                <a:gd name="T63" fmla="*/ 228 h 240"/>
                <a:gd name="T64" fmla="*/ 308 w 340"/>
                <a:gd name="T65" fmla="*/ 194 h 240"/>
                <a:gd name="T66" fmla="*/ 308 w 340"/>
                <a:gd name="T67" fmla="*/ 208 h 240"/>
                <a:gd name="T68" fmla="*/ 230 w 340"/>
                <a:gd name="T69" fmla="*/ 192 h 240"/>
                <a:gd name="T70" fmla="*/ 230 w 340"/>
                <a:gd name="T71" fmla="*/ 210 h 240"/>
                <a:gd name="T72" fmla="*/ 308 w 340"/>
                <a:gd name="T73" fmla="*/ 226 h 240"/>
                <a:gd name="T74" fmla="*/ 308 w 340"/>
                <a:gd name="T75" fmla="*/ 240 h 240"/>
                <a:gd name="T76" fmla="*/ 340 w 340"/>
                <a:gd name="T77" fmla="*/ 224 h 240"/>
                <a:gd name="T78" fmla="*/ 308 w 340"/>
                <a:gd name="T79" fmla="*/ 194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0"/>
                <a:gd name="T121" fmla="*/ 0 h 240"/>
                <a:gd name="T122" fmla="*/ 340 w 34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0" h="240">
                  <a:moveTo>
                    <a:pt x="230" y="116"/>
                  </a:moveTo>
                  <a:lnTo>
                    <a:pt x="308" y="132"/>
                  </a:lnTo>
                  <a:lnTo>
                    <a:pt x="308" y="118"/>
                  </a:lnTo>
                  <a:lnTo>
                    <a:pt x="340" y="148"/>
                  </a:lnTo>
                  <a:lnTo>
                    <a:pt x="308" y="164"/>
                  </a:lnTo>
                  <a:lnTo>
                    <a:pt x="308" y="150"/>
                  </a:lnTo>
                  <a:lnTo>
                    <a:pt x="230" y="134"/>
                  </a:lnTo>
                  <a:lnTo>
                    <a:pt x="230" y="116"/>
                  </a:lnTo>
                  <a:close/>
                  <a:moveTo>
                    <a:pt x="86" y="42"/>
                  </a:moveTo>
                  <a:lnTo>
                    <a:pt x="80" y="52"/>
                  </a:lnTo>
                  <a:lnTo>
                    <a:pt x="12" y="0"/>
                  </a:lnTo>
                  <a:lnTo>
                    <a:pt x="2" y="14"/>
                  </a:lnTo>
                  <a:lnTo>
                    <a:pt x="70" y="66"/>
                  </a:lnTo>
                  <a:lnTo>
                    <a:pt x="62" y="76"/>
                  </a:lnTo>
                  <a:lnTo>
                    <a:pt x="100" y="80"/>
                  </a:lnTo>
                  <a:lnTo>
                    <a:pt x="86" y="42"/>
                  </a:lnTo>
                  <a:close/>
                  <a:moveTo>
                    <a:pt x="78" y="112"/>
                  </a:moveTo>
                  <a:lnTo>
                    <a:pt x="78" y="124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78" y="142"/>
                  </a:lnTo>
                  <a:lnTo>
                    <a:pt x="78" y="156"/>
                  </a:lnTo>
                  <a:lnTo>
                    <a:pt x="110" y="140"/>
                  </a:lnTo>
                  <a:lnTo>
                    <a:pt x="78" y="112"/>
                  </a:lnTo>
                  <a:close/>
                  <a:moveTo>
                    <a:pt x="86" y="228"/>
                  </a:moveTo>
                  <a:lnTo>
                    <a:pt x="80" y="216"/>
                  </a:lnTo>
                  <a:lnTo>
                    <a:pt x="12" y="240"/>
                  </a:lnTo>
                  <a:lnTo>
                    <a:pt x="2" y="222"/>
                  </a:lnTo>
                  <a:lnTo>
                    <a:pt x="70" y="198"/>
                  </a:lnTo>
                  <a:lnTo>
                    <a:pt x="62" y="184"/>
                  </a:lnTo>
                  <a:lnTo>
                    <a:pt x="100" y="196"/>
                  </a:lnTo>
                  <a:lnTo>
                    <a:pt x="86" y="228"/>
                  </a:lnTo>
                  <a:close/>
                  <a:moveTo>
                    <a:pt x="308" y="194"/>
                  </a:moveTo>
                  <a:lnTo>
                    <a:pt x="308" y="208"/>
                  </a:lnTo>
                  <a:lnTo>
                    <a:pt x="230" y="192"/>
                  </a:lnTo>
                  <a:lnTo>
                    <a:pt x="230" y="210"/>
                  </a:lnTo>
                  <a:lnTo>
                    <a:pt x="308" y="226"/>
                  </a:lnTo>
                  <a:lnTo>
                    <a:pt x="308" y="240"/>
                  </a:lnTo>
                  <a:lnTo>
                    <a:pt x="340" y="224"/>
                  </a:lnTo>
                  <a:lnTo>
                    <a:pt x="30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1" name="Freeform 25"/>
            <p:cNvSpPr>
              <a:spLocks noChangeAspect="1"/>
            </p:cNvSpPr>
            <p:nvPr/>
          </p:nvSpPr>
          <p:spPr bwMode="auto">
            <a:xfrm>
              <a:off x="3214" y="410"/>
              <a:ext cx="72" cy="304"/>
            </a:xfrm>
            <a:custGeom>
              <a:avLst/>
              <a:gdLst>
                <a:gd name="T0" fmla="*/ 72 w 72"/>
                <a:gd name="T1" fmla="*/ 188 h 304"/>
                <a:gd name="T2" fmla="*/ 72 w 72"/>
                <a:gd name="T3" fmla="*/ 188 h 304"/>
                <a:gd name="T4" fmla="*/ 72 w 72"/>
                <a:gd name="T5" fmla="*/ 246 h 304"/>
                <a:gd name="T6" fmla="*/ 72 w 72"/>
                <a:gd name="T7" fmla="*/ 304 h 304"/>
                <a:gd name="T8" fmla="*/ 58 w 72"/>
                <a:gd name="T9" fmla="*/ 302 h 304"/>
                <a:gd name="T10" fmla="*/ 48 w 72"/>
                <a:gd name="T11" fmla="*/ 298 h 304"/>
                <a:gd name="T12" fmla="*/ 0 w 72"/>
                <a:gd name="T13" fmla="*/ 290 h 304"/>
                <a:gd name="T14" fmla="*/ 0 w 72"/>
                <a:gd name="T15" fmla="*/ 218 h 304"/>
                <a:gd name="T16" fmla="*/ 0 w 72"/>
                <a:gd name="T17" fmla="*/ 190 h 304"/>
                <a:gd name="T18" fmla="*/ 0 w 72"/>
                <a:gd name="T19" fmla="*/ 126 h 304"/>
                <a:gd name="T20" fmla="*/ 0 w 72"/>
                <a:gd name="T21" fmla="*/ 104 h 304"/>
                <a:gd name="T22" fmla="*/ 0 w 72"/>
                <a:gd name="T23" fmla="*/ 36 h 304"/>
                <a:gd name="T24" fmla="*/ 0 w 72"/>
                <a:gd name="T25" fmla="*/ 0 h 304"/>
                <a:gd name="T26" fmla="*/ 22 w 72"/>
                <a:gd name="T27" fmla="*/ 4 h 304"/>
                <a:gd name="T28" fmla="*/ 38 w 72"/>
                <a:gd name="T29" fmla="*/ 8 h 304"/>
                <a:gd name="T30" fmla="*/ 72 w 72"/>
                <a:gd name="T31" fmla="*/ 14 h 304"/>
                <a:gd name="T32" fmla="*/ 72 w 72"/>
                <a:gd name="T33" fmla="*/ 64 h 304"/>
                <a:gd name="T34" fmla="*/ 72 w 72"/>
                <a:gd name="T35" fmla="*/ 110 h 304"/>
                <a:gd name="T36" fmla="*/ 72 w 72"/>
                <a:gd name="T37" fmla="*/ 154 h 304"/>
                <a:gd name="T38" fmla="*/ 72 w 72"/>
                <a:gd name="T39" fmla="*/ 18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304"/>
                <a:gd name="T62" fmla="*/ 72 w 72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304">
                  <a:moveTo>
                    <a:pt x="72" y="188"/>
                  </a:moveTo>
                  <a:lnTo>
                    <a:pt x="72" y="188"/>
                  </a:lnTo>
                  <a:lnTo>
                    <a:pt x="72" y="246"/>
                  </a:lnTo>
                  <a:lnTo>
                    <a:pt x="72" y="304"/>
                  </a:lnTo>
                  <a:lnTo>
                    <a:pt x="58" y="302"/>
                  </a:lnTo>
                  <a:lnTo>
                    <a:pt x="48" y="298"/>
                  </a:lnTo>
                  <a:lnTo>
                    <a:pt x="0" y="290"/>
                  </a:lnTo>
                  <a:lnTo>
                    <a:pt x="0" y="218"/>
                  </a:lnTo>
                  <a:lnTo>
                    <a:pt x="0" y="190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8" y="8"/>
                  </a:lnTo>
                  <a:lnTo>
                    <a:pt x="72" y="14"/>
                  </a:lnTo>
                  <a:lnTo>
                    <a:pt x="72" y="64"/>
                  </a:lnTo>
                  <a:lnTo>
                    <a:pt x="72" y="110"/>
                  </a:lnTo>
                  <a:lnTo>
                    <a:pt x="72" y="154"/>
                  </a:lnTo>
                  <a:lnTo>
                    <a:pt x="72" y="188"/>
                  </a:lnTo>
                  <a:close/>
                </a:path>
              </a:pathLst>
            </a:custGeom>
            <a:solidFill>
              <a:srgbClr val="B14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2" name="Freeform 26"/>
            <p:cNvSpPr>
              <a:spLocks noChangeAspect="1" noEditPoints="1"/>
            </p:cNvSpPr>
            <p:nvPr/>
          </p:nvSpPr>
          <p:spPr bwMode="auto">
            <a:xfrm>
              <a:off x="3210" y="404"/>
              <a:ext cx="80" cy="316"/>
            </a:xfrm>
            <a:custGeom>
              <a:avLst/>
              <a:gdLst>
                <a:gd name="T0" fmla="*/ 80 w 80"/>
                <a:gd name="T1" fmla="*/ 16 h 316"/>
                <a:gd name="T2" fmla="*/ 0 w 80"/>
                <a:gd name="T3" fmla="*/ 300 h 316"/>
                <a:gd name="T4" fmla="*/ 30 w 80"/>
                <a:gd name="T5" fmla="*/ 206 h 316"/>
                <a:gd name="T6" fmla="*/ 76 w 80"/>
                <a:gd name="T7" fmla="*/ 260 h 316"/>
                <a:gd name="T8" fmla="*/ 76 w 80"/>
                <a:gd name="T9" fmla="*/ 214 h 316"/>
                <a:gd name="T10" fmla="*/ 76 w 80"/>
                <a:gd name="T11" fmla="*/ 264 h 316"/>
                <a:gd name="T12" fmla="*/ 54 w 80"/>
                <a:gd name="T13" fmla="*/ 306 h 316"/>
                <a:gd name="T14" fmla="*/ 76 w 80"/>
                <a:gd name="T15" fmla="*/ 310 h 316"/>
                <a:gd name="T16" fmla="*/ 48 w 80"/>
                <a:gd name="T17" fmla="*/ 304 h 316"/>
                <a:gd name="T18" fmla="*/ 4 w 80"/>
                <a:gd name="T19" fmla="*/ 250 h 316"/>
                <a:gd name="T20" fmla="*/ 48 w 80"/>
                <a:gd name="T21" fmla="*/ 304 h 316"/>
                <a:gd name="T22" fmla="*/ 26 w 80"/>
                <a:gd name="T23" fmla="*/ 250 h 316"/>
                <a:gd name="T24" fmla="*/ 4 w 80"/>
                <a:gd name="T25" fmla="*/ 200 h 316"/>
                <a:gd name="T26" fmla="*/ 4 w 80"/>
                <a:gd name="T27" fmla="*/ 246 h 316"/>
                <a:gd name="T28" fmla="*/ 48 w 80"/>
                <a:gd name="T29" fmla="*/ 204 h 316"/>
                <a:gd name="T30" fmla="*/ 4 w 80"/>
                <a:gd name="T31" fmla="*/ 148 h 316"/>
                <a:gd name="T32" fmla="*/ 4 w 80"/>
                <a:gd name="T33" fmla="*/ 144 h 316"/>
                <a:gd name="T34" fmla="*/ 24 w 80"/>
                <a:gd name="T35" fmla="*/ 106 h 316"/>
                <a:gd name="T36" fmla="*/ 4 w 80"/>
                <a:gd name="T37" fmla="*/ 110 h 316"/>
                <a:gd name="T38" fmla="*/ 4 w 80"/>
                <a:gd name="T39" fmla="*/ 144 h 316"/>
                <a:gd name="T40" fmla="*/ 48 w 80"/>
                <a:gd name="T41" fmla="*/ 106 h 316"/>
                <a:gd name="T42" fmla="*/ 4 w 80"/>
                <a:gd name="T43" fmla="*/ 54 h 316"/>
                <a:gd name="T44" fmla="*/ 4 w 80"/>
                <a:gd name="T45" fmla="*/ 50 h 316"/>
                <a:gd name="T46" fmla="*/ 22 w 80"/>
                <a:gd name="T47" fmla="*/ 10 h 316"/>
                <a:gd name="T48" fmla="*/ 4 w 80"/>
                <a:gd name="T49" fmla="*/ 42 h 316"/>
                <a:gd name="T50" fmla="*/ 26 w 80"/>
                <a:gd name="T51" fmla="*/ 10 h 316"/>
                <a:gd name="T52" fmla="*/ 76 w 80"/>
                <a:gd name="T53" fmla="*/ 64 h 316"/>
                <a:gd name="T54" fmla="*/ 42 w 80"/>
                <a:gd name="T55" fmla="*/ 14 h 316"/>
                <a:gd name="T56" fmla="*/ 76 w 80"/>
                <a:gd name="T57" fmla="*/ 68 h 316"/>
                <a:gd name="T58" fmla="*/ 52 w 80"/>
                <a:gd name="T59" fmla="*/ 108 h 316"/>
                <a:gd name="T60" fmla="*/ 76 w 80"/>
                <a:gd name="T61" fmla="*/ 70 h 316"/>
                <a:gd name="T62" fmla="*/ 76 w 80"/>
                <a:gd name="T63" fmla="*/ 116 h 316"/>
                <a:gd name="T64" fmla="*/ 28 w 80"/>
                <a:gd name="T65" fmla="*/ 148 h 316"/>
                <a:gd name="T66" fmla="*/ 76 w 80"/>
                <a:gd name="T67" fmla="*/ 116 h 316"/>
                <a:gd name="T68" fmla="*/ 52 w 80"/>
                <a:gd name="T69" fmla="*/ 158 h 316"/>
                <a:gd name="T70" fmla="*/ 76 w 80"/>
                <a:gd name="T71" fmla="*/ 210 h 316"/>
                <a:gd name="T72" fmla="*/ 76 w 80"/>
                <a:gd name="T73" fmla="*/ 162 h 3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0"/>
                <a:gd name="T112" fmla="*/ 0 h 316"/>
                <a:gd name="T113" fmla="*/ 80 w 80"/>
                <a:gd name="T114" fmla="*/ 316 h 3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0" h="316">
                  <a:moveTo>
                    <a:pt x="0" y="0"/>
                  </a:moveTo>
                  <a:lnTo>
                    <a:pt x="80" y="16"/>
                  </a:lnTo>
                  <a:lnTo>
                    <a:pt x="80" y="316"/>
                  </a:lnTo>
                  <a:lnTo>
                    <a:pt x="0" y="300"/>
                  </a:lnTo>
                  <a:lnTo>
                    <a:pt x="0" y="0"/>
                  </a:lnTo>
                  <a:close/>
                  <a:moveTo>
                    <a:pt x="30" y="206"/>
                  </a:moveTo>
                  <a:lnTo>
                    <a:pt x="30" y="250"/>
                  </a:lnTo>
                  <a:lnTo>
                    <a:pt x="76" y="260"/>
                  </a:lnTo>
                  <a:lnTo>
                    <a:pt x="76" y="252"/>
                  </a:lnTo>
                  <a:lnTo>
                    <a:pt x="76" y="214"/>
                  </a:lnTo>
                  <a:lnTo>
                    <a:pt x="30" y="206"/>
                  </a:lnTo>
                  <a:close/>
                  <a:moveTo>
                    <a:pt x="76" y="264"/>
                  </a:moveTo>
                  <a:lnTo>
                    <a:pt x="54" y="260"/>
                  </a:lnTo>
                  <a:lnTo>
                    <a:pt x="54" y="306"/>
                  </a:lnTo>
                  <a:lnTo>
                    <a:pt x="62" y="308"/>
                  </a:lnTo>
                  <a:lnTo>
                    <a:pt x="76" y="310"/>
                  </a:lnTo>
                  <a:lnTo>
                    <a:pt x="76" y="264"/>
                  </a:lnTo>
                  <a:close/>
                  <a:moveTo>
                    <a:pt x="48" y="304"/>
                  </a:moveTo>
                  <a:lnTo>
                    <a:pt x="48" y="260"/>
                  </a:lnTo>
                  <a:lnTo>
                    <a:pt x="4" y="250"/>
                  </a:lnTo>
                  <a:lnTo>
                    <a:pt x="4" y="296"/>
                  </a:lnTo>
                  <a:lnTo>
                    <a:pt x="48" y="304"/>
                  </a:lnTo>
                  <a:close/>
                  <a:moveTo>
                    <a:pt x="4" y="246"/>
                  </a:moveTo>
                  <a:lnTo>
                    <a:pt x="26" y="250"/>
                  </a:lnTo>
                  <a:lnTo>
                    <a:pt x="26" y="204"/>
                  </a:lnTo>
                  <a:lnTo>
                    <a:pt x="4" y="200"/>
                  </a:lnTo>
                  <a:lnTo>
                    <a:pt x="4" y="224"/>
                  </a:lnTo>
                  <a:lnTo>
                    <a:pt x="4" y="246"/>
                  </a:lnTo>
                  <a:close/>
                  <a:moveTo>
                    <a:pt x="4" y="196"/>
                  </a:moveTo>
                  <a:lnTo>
                    <a:pt x="48" y="204"/>
                  </a:lnTo>
                  <a:lnTo>
                    <a:pt x="48" y="158"/>
                  </a:lnTo>
                  <a:lnTo>
                    <a:pt x="4" y="148"/>
                  </a:lnTo>
                  <a:lnTo>
                    <a:pt x="4" y="196"/>
                  </a:lnTo>
                  <a:close/>
                  <a:moveTo>
                    <a:pt x="4" y="144"/>
                  </a:moveTo>
                  <a:lnTo>
                    <a:pt x="24" y="148"/>
                  </a:lnTo>
                  <a:lnTo>
                    <a:pt x="24" y="106"/>
                  </a:lnTo>
                  <a:lnTo>
                    <a:pt x="4" y="102"/>
                  </a:lnTo>
                  <a:lnTo>
                    <a:pt x="4" y="110"/>
                  </a:lnTo>
                  <a:lnTo>
                    <a:pt x="4" y="132"/>
                  </a:lnTo>
                  <a:lnTo>
                    <a:pt x="4" y="144"/>
                  </a:lnTo>
                  <a:close/>
                  <a:moveTo>
                    <a:pt x="4" y="98"/>
                  </a:moveTo>
                  <a:lnTo>
                    <a:pt x="48" y="106"/>
                  </a:lnTo>
                  <a:lnTo>
                    <a:pt x="48" y="64"/>
                  </a:lnTo>
                  <a:lnTo>
                    <a:pt x="4" y="54"/>
                  </a:lnTo>
                  <a:lnTo>
                    <a:pt x="4" y="98"/>
                  </a:lnTo>
                  <a:close/>
                  <a:moveTo>
                    <a:pt x="4" y="50"/>
                  </a:moveTo>
                  <a:lnTo>
                    <a:pt x="22" y="54"/>
                  </a:lnTo>
                  <a:lnTo>
                    <a:pt x="22" y="10"/>
                  </a:lnTo>
                  <a:lnTo>
                    <a:pt x="4" y="6"/>
                  </a:lnTo>
                  <a:lnTo>
                    <a:pt x="4" y="42"/>
                  </a:lnTo>
                  <a:lnTo>
                    <a:pt x="4" y="50"/>
                  </a:lnTo>
                  <a:close/>
                  <a:moveTo>
                    <a:pt x="26" y="10"/>
                  </a:moveTo>
                  <a:lnTo>
                    <a:pt x="26" y="54"/>
                  </a:lnTo>
                  <a:lnTo>
                    <a:pt x="76" y="64"/>
                  </a:lnTo>
                  <a:lnTo>
                    <a:pt x="76" y="20"/>
                  </a:lnTo>
                  <a:lnTo>
                    <a:pt x="42" y="14"/>
                  </a:lnTo>
                  <a:lnTo>
                    <a:pt x="26" y="10"/>
                  </a:lnTo>
                  <a:close/>
                  <a:moveTo>
                    <a:pt x="76" y="68"/>
                  </a:moveTo>
                  <a:lnTo>
                    <a:pt x="52" y="64"/>
                  </a:lnTo>
                  <a:lnTo>
                    <a:pt x="52" y="108"/>
                  </a:lnTo>
                  <a:lnTo>
                    <a:pt x="76" y="112"/>
                  </a:lnTo>
                  <a:lnTo>
                    <a:pt x="76" y="70"/>
                  </a:lnTo>
                  <a:lnTo>
                    <a:pt x="76" y="68"/>
                  </a:lnTo>
                  <a:close/>
                  <a:moveTo>
                    <a:pt x="76" y="116"/>
                  </a:moveTo>
                  <a:lnTo>
                    <a:pt x="28" y="106"/>
                  </a:lnTo>
                  <a:lnTo>
                    <a:pt x="28" y="148"/>
                  </a:lnTo>
                  <a:lnTo>
                    <a:pt x="76" y="158"/>
                  </a:lnTo>
                  <a:lnTo>
                    <a:pt x="76" y="116"/>
                  </a:lnTo>
                  <a:close/>
                  <a:moveTo>
                    <a:pt x="76" y="162"/>
                  </a:moveTo>
                  <a:lnTo>
                    <a:pt x="52" y="158"/>
                  </a:lnTo>
                  <a:lnTo>
                    <a:pt x="52" y="206"/>
                  </a:lnTo>
                  <a:lnTo>
                    <a:pt x="76" y="210"/>
                  </a:lnTo>
                  <a:lnTo>
                    <a:pt x="76" y="194"/>
                  </a:lnTo>
                  <a:lnTo>
                    <a:pt x="76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62" name="Text Box 27"/>
          <p:cNvSpPr txBox="1">
            <a:spLocks noChangeArrowheads="1"/>
          </p:cNvSpPr>
          <p:nvPr/>
        </p:nvSpPr>
        <p:spPr bwMode="auto">
          <a:xfrm>
            <a:off x="2489744" y="2593309"/>
            <a:ext cx="586252" cy="1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700" dirty="0">
                <a:solidFill>
                  <a:srgbClr val="00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Firewall</a:t>
            </a:r>
          </a:p>
        </p:txBody>
      </p:sp>
      <p:sp>
        <p:nvSpPr>
          <p:cNvPr id="11356" name="Text Box 11"/>
          <p:cNvSpPr txBox="1">
            <a:spLocks noChangeArrowheads="1"/>
          </p:cNvSpPr>
          <p:nvPr/>
        </p:nvSpPr>
        <p:spPr bwMode="auto">
          <a:xfrm>
            <a:off x="2998319" y="2593309"/>
            <a:ext cx="1065471" cy="1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700" dirty="0" smtClean="0">
                <a:solidFill>
                  <a:srgbClr val="00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Database Server</a:t>
            </a:r>
            <a:endParaRPr lang="de-DE" altLang="zh-CN" sz="700" dirty="0">
              <a:solidFill>
                <a:srgbClr val="000000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pic>
        <p:nvPicPr>
          <p:cNvPr id="11359" name="Picture 27" descr="图片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267" y="2216279"/>
            <a:ext cx="217131" cy="3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0" name="Picture 27" descr="图片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260" y="2252649"/>
            <a:ext cx="217131" cy="3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3" name="Text Box 11"/>
          <p:cNvSpPr txBox="1">
            <a:spLocks noChangeArrowheads="1"/>
          </p:cNvSpPr>
          <p:nvPr/>
        </p:nvSpPr>
        <p:spPr bwMode="auto">
          <a:xfrm>
            <a:off x="5910751" y="2593309"/>
            <a:ext cx="612146" cy="1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700" dirty="0">
                <a:solidFill>
                  <a:srgbClr val="00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VPN Server</a:t>
            </a:r>
          </a:p>
        </p:txBody>
      </p:sp>
      <p:cxnSp>
        <p:nvCxnSpPr>
          <p:cNvPr id="11305" name="Gerade Verbindung 147"/>
          <p:cNvCxnSpPr>
            <a:cxnSpLocks noChangeShapeType="1"/>
          </p:cNvCxnSpPr>
          <p:nvPr/>
        </p:nvCxnSpPr>
        <p:spPr bwMode="auto">
          <a:xfrm flipH="1">
            <a:off x="3258305" y="2820678"/>
            <a:ext cx="92091" cy="944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1306" name="TextBox 41"/>
          <p:cNvSpPr txBox="1">
            <a:spLocks noChangeArrowheads="1"/>
          </p:cNvSpPr>
          <p:nvPr/>
        </p:nvSpPr>
        <p:spPr bwMode="auto">
          <a:xfrm>
            <a:off x="4898281" y="3995667"/>
            <a:ext cx="501542" cy="19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800" dirty="0">
                <a:latin typeface="Arial" pitchFamily="34" charset="0"/>
                <a:cs typeface="Arial" pitchFamily="34" charset="0"/>
              </a:rPr>
              <a:t>DLMS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152"/>
          <p:cNvGrpSpPr>
            <a:grpSpLocks/>
          </p:cNvGrpSpPr>
          <p:nvPr/>
        </p:nvGrpSpPr>
        <p:grpSpPr bwMode="auto">
          <a:xfrm rot="1787622">
            <a:off x="4546919" y="2696001"/>
            <a:ext cx="2037339" cy="1233548"/>
            <a:chOff x="5345163" y="-868659"/>
            <a:chExt cx="4852561" cy="1382693"/>
          </a:xfrm>
        </p:grpSpPr>
        <p:cxnSp>
          <p:nvCxnSpPr>
            <p:cNvPr id="170" name="直接连接符 92"/>
            <p:cNvCxnSpPr/>
            <p:nvPr/>
          </p:nvCxnSpPr>
          <p:spPr bwMode="auto">
            <a:xfrm rot="19812378">
              <a:off x="5869062" y="-531386"/>
              <a:ext cx="3830082" cy="552653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52" name="Picture 714" descr="图片3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6539" y="-868659"/>
              <a:ext cx="531185" cy="51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3" name="Picture 714" descr="图片3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45163" y="3612"/>
              <a:ext cx="531186" cy="51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08" name="Textfeld 153"/>
          <p:cNvSpPr txBox="1">
            <a:spLocks noChangeArrowheads="1"/>
          </p:cNvSpPr>
          <p:nvPr/>
        </p:nvSpPr>
        <p:spPr bwMode="auto">
          <a:xfrm>
            <a:off x="7045105" y="4941693"/>
            <a:ext cx="80691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Arial" pitchFamily="34" charset="0"/>
                <a:cs typeface="Arial" pitchFamily="34" charset="0"/>
              </a:rPr>
              <a:t>MV PLC</a:t>
            </a:r>
          </a:p>
        </p:txBody>
      </p:sp>
      <p:sp>
        <p:nvSpPr>
          <p:cNvPr id="11309" name="Textfeld 156"/>
          <p:cNvSpPr txBox="1">
            <a:spLocks noChangeArrowheads="1"/>
          </p:cNvSpPr>
          <p:nvPr/>
        </p:nvSpPr>
        <p:spPr bwMode="auto">
          <a:xfrm>
            <a:off x="536267" y="4725682"/>
            <a:ext cx="1212475" cy="17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700" dirty="0">
                <a:latin typeface="Arial" pitchFamily="34" charset="0"/>
                <a:cs typeface="Arial" pitchFamily="34" charset="0"/>
              </a:rPr>
              <a:t>Integrated Security Module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592917" y="1347305"/>
            <a:ext cx="3087056" cy="606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en-US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95676" y="1657644"/>
            <a:ext cx="805307" cy="240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r>
              <a:rPr lang="de-DE" sz="800" kern="0" dirty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Metering</a:t>
            </a:r>
            <a:endParaRPr lang="en-US" sz="800" kern="0" dirty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1" name="Rechteck 130"/>
          <p:cNvSpPr/>
          <p:nvPr/>
        </p:nvSpPr>
        <p:spPr bwMode="auto">
          <a:xfrm>
            <a:off x="2609686" y="1657644"/>
            <a:ext cx="805307" cy="240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r>
              <a:rPr lang="de-DE" sz="800" ker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Consumer</a:t>
            </a:r>
            <a:endParaRPr lang="en-US" sz="800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2" name="Rechteck 131"/>
          <p:cNvSpPr/>
          <p:nvPr/>
        </p:nvSpPr>
        <p:spPr bwMode="auto">
          <a:xfrm>
            <a:off x="3523694" y="1657644"/>
            <a:ext cx="1080000" cy="240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r>
              <a:rPr lang="de-DE" sz="800" kern="0" dirty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Network Management</a:t>
            </a:r>
            <a:endParaRPr lang="en-US" sz="800" kern="0" dirty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322" name="Textfeld 7"/>
          <p:cNvSpPr txBox="1">
            <a:spLocks noChangeArrowheads="1"/>
          </p:cNvSpPr>
          <p:nvPr/>
        </p:nvSpPr>
        <p:spPr bwMode="auto">
          <a:xfrm>
            <a:off x="2306979" y="1339093"/>
            <a:ext cx="1213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Clr>
                <a:srgbClr val="CC9900"/>
              </a:buClr>
            </a:pPr>
            <a:r>
              <a:rPr lang="de-DE" altLang="zh-CN" sz="1000">
                <a:latin typeface="Arial" charset="0"/>
              </a:rPr>
              <a:t>Head-end-System</a:t>
            </a:r>
            <a:endParaRPr lang="en-US" altLang="zh-CN" sz="1000">
              <a:latin typeface="Arial" charset="0"/>
            </a:endParaRPr>
          </a:p>
        </p:txBody>
      </p:sp>
      <p:sp>
        <p:nvSpPr>
          <p:cNvPr id="162" name="Text Box 123"/>
          <p:cNvSpPr txBox="1">
            <a:spLocks noChangeArrowheads="1"/>
          </p:cNvSpPr>
          <p:nvPr/>
        </p:nvSpPr>
        <p:spPr bwMode="auto">
          <a:xfrm>
            <a:off x="596592" y="4559514"/>
            <a:ext cx="1092509" cy="1692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50825" indent="-250825" defTabSz="784225">
              <a:spcBef>
                <a:spcPct val="50000"/>
              </a:spcBef>
              <a:buClr>
                <a:srgbClr val="0000CC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altLang="zh-CN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Home Gateway</a:t>
            </a:r>
          </a:p>
        </p:txBody>
      </p:sp>
      <p:cxnSp>
        <p:nvCxnSpPr>
          <p:cNvPr id="11326" name="Gerade Verbindung 16"/>
          <p:cNvCxnSpPr>
            <a:cxnSpLocks noChangeShapeType="1"/>
          </p:cNvCxnSpPr>
          <p:nvPr/>
        </p:nvCxnSpPr>
        <p:spPr bwMode="auto">
          <a:xfrm flipV="1">
            <a:off x="1949947" y="4211018"/>
            <a:ext cx="395284" cy="443925"/>
          </a:xfrm>
          <a:prstGeom prst="line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335" name="图片 261" descr="image0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194" y="5218647"/>
            <a:ext cx="192672" cy="4344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120" y="5222426"/>
            <a:ext cx="286174" cy="4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468" y="5184646"/>
            <a:ext cx="351343" cy="4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8" name="图片 266" descr="IH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89" y="5381104"/>
            <a:ext cx="250756" cy="23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39" name="肘形连接符 276"/>
          <p:cNvCxnSpPr>
            <a:cxnSpLocks noChangeShapeType="1"/>
          </p:cNvCxnSpPr>
          <p:nvPr/>
        </p:nvCxnSpPr>
        <p:spPr bwMode="auto">
          <a:xfrm rot="5400000">
            <a:off x="1391224" y="4719489"/>
            <a:ext cx="287132" cy="688519"/>
          </a:xfrm>
          <a:prstGeom prst="bentConnector3">
            <a:avLst>
              <a:gd name="adj1" fmla="val 5395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40" name="肘形连接符 278"/>
          <p:cNvCxnSpPr>
            <a:cxnSpLocks noChangeShapeType="1"/>
          </p:cNvCxnSpPr>
          <p:nvPr/>
        </p:nvCxnSpPr>
        <p:spPr bwMode="auto">
          <a:xfrm rot="5400000">
            <a:off x="1604674" y="4948051"/>
            <a:ext cx="290909" cy="25784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41" name="肘形连接符 281"/>
          <p:cNvCxnSpPr>
            <a:cxnSpLocks noChangeShapeType="1"/>
          </p:cNvCxnSpPr>
          <p:nvPr/>
        </p:nvCxnSpPr>
        <p:spPr bwMode="auto">
          <a:xfrm rot="16200000" flipH="1">
            <a:off x="1883530" y="4918568"/>
            <a:ext cx="253129" cy="262090"/>
          </a:xfrm>
          <a:prstGeom prst="bentConnector3">
            <a:avLst>
              <a:gd name="adj1" fmla="val 5897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42" name="肘形连接符 284"/>
          <p:cNvCxnSpPr>
            <a:cxnSpLocks noChangeShapeType="1"/>
          </p:cNvCxnSpPr>
          <p:nvPr/>
        </p:nvCxnSpPr>
        <p:spPr bwMode="auto">
          <a:xfrm rot="16200000" flipH="1">
            <a:off x="1999048" y="4785337"/>
            <a:ext cx="480000" cy="720000"/>
          </a:xfrm>
          <a:prstGeom prst="bentConnector3">
            <a:avLst>
              <a:gd name="adj1" fmla="val 3231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2" name="Text Box 123"/>
          <p:cNvSpPr txBox="1">
            <a:spLocks noChangeArrowheads="1"/>
          </p:cNvSpPr>
          <p:nvPr/>
        </p:nvSpPr>
        <p:spPr bwMode="auto">
          <a:xfrm>
            <a:off x="833521" y="5669364"/>
            <a:ext cx="623889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en-US" altLang="zh-CN" dirty="0"/>
              <a:t>Electricity</a:t>
            </a:r>
          </a:p>
        </p:txBody>
      </p:sp>
      <p:sp>
        <p:nvSpPr>
          <p:cNvPr id="173" name="Text Box 123"/>
          <p:cNvSpPr txBox="1">
            <a:spLocks noChangeArrowheads="1"/>
          </p:cNvSpPr>
          <p:nvPr/>
        </p:nvSpPr>
        <p:spPr bwMode="auto">
          <a:xfrm>
            <a:off x="1275557" y="5669364"/>
            <a:ext cx="373820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en-US" altLang="zh-CN"/>
              <a:t>Gas</a:t>
            </a:r>
          </a:p>
        </p:txBody>
      </p:sp>
      <p:sp>
        <p:nvSpPr>
          <p:cNvPr id="174" name="Text Box 123"/>
          <p:cNvSpPr txBox="1">
            <a:spLocks noChangeArrowheads="1"/>
          </p:cNvSpPr>
          <p:nvPr/>
        </p:nvSpPr>
        <p:spPr bwMode="auto">
          <a:xfrm>
            <a:off x="1777100" y="5669364"/>
            <a:ext cx="458780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en-US" altLang="zh-CN" dirty="0"/>
              <a:t>Water</a:t>
            </a:r>
          </a:p>
        </p:txBody>
      </p:sp>
      <p:sp>
        <p:nvSpPr>
          <p:cNvPr id="175" name="Text Box 123"/>
          <p:cNvSpPr txBox="1">
            <a:spLocks noChangeArrowheads="1"/>
          </p:cNvSpPr>
          <p:nvPr/>
        </p:nvSpPr>
        <p:spPr bwMode="auto">
          <a:xfrm>
            <a:off x="2401904" y="5575823"/>
            <a:ext cx="90281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en-US" altLang="zh-CN" dirty="0"/>
              <a:t>In-house home </a:t>
            </a:r>
          </a:p>
          <a:p>
            <a:r>
              <a:rPr lang="en-US" altLang="zh-CN" dirty="0"/>
              <a:t>Display</a:t>
            </a:r>
          </a:p>
        </p:txBody>
      </p:sp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4534" y="4575536"/>
            <a:ext cx="385366" cy="3079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328" name="图片 329" descr="C:\Users\y00211020\Desktop\DCU3过程文件\DCU方案222.jpg"/>
          <p:cNvPicPr>
            <a:picLocks noChangeAspect="1"/>
          </p:cNvPicPr>
          <p:nvPr/>
        </p:nvPicPr>
        <p:blipFill>
          <a:blip r:embed="rId10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217" y="3513959"/>
            <a:ext cx="386782" cy="7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9" name="图片 329" descr="C:\Users\y00211020\Desktop\DCU3过程文件\DCU方案222.jpg"/>
          <p:cNvPicPr>
            <a:picLocks noChangeAspect="1"/>
          </p:cNvPicPr>
          <p:nvPr/>
        </p:nvPicPr>
        <p:blipFill>
          <a:blip r:embed="rId10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534" y="4097675"/>
            <a:ext cx="386782" cy="7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0" name="TextBox 29"/>
          <p:cNvSpPr txBox="1">
            <a:spLocks noChangeArrowheads="1"/>
          </p:cNvSpPr>
          <p:nvPr/>
        </p:nvSpPr>
        <p:spPr bwMode="auto">
          <a:xfrm>
            <a:off x="5170304" y="3298607"/>
            <a:ext cx="784474" cy="2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Microwave</a:t>
            </a:r>
            <a:endParaRPr lang="zh-CN" altLang="en-US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32" name="TextBox 24"/>
          <p:cNvSpPr txBox="1">
            <a:spLocks noChangeArrowheads="1"/>
          </p:cNvSpPr>
          <p:nvPr/>
        </p:nvSpPr>
        <p:spPr bwMode="auto">
          <a:xfrm>
            <a:off x="654689" y="1425083"/>
            <a:ext cx="938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Date Collection Platform</a:t>
            </a:r>
            <a:endParaRPr lang="zh-CN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34" name="TextBox 38"/>
          <p:cNvSpPr txBox="1">
            <a:spLocks noChangeArrowheads="1"/>
          </p:cNvSpPr>
          <p:nvPr/>
        </p:nvSpPr>
        <p:spPr bwMode="auto">
          <a:xfrm>
            <a:off x="2777351" y="4560491"/>
            <a:ext cx="3850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PLC</a:t>
            </a:r>
            <a:endParaRPr lang="zh-CN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7" descr="图片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963" y="2216279"/>
            <a:ext cx="217131" cy="3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Freeform 27"/>
          <p:cNvSpPr>
            <a:spLocks noEditPoints="1"/>
          </p:cNvSpPr>
          <p:nvPr/>
        </p:nvSpPr>
        <p:spPr bwMode="auto">
          <a:xfrm>
            <a:off x="4014188" y="2303851"/>
            <a:ext cx="534666" cy="379567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3" name="Text Box 123"/>
          <p:cNvSpPr txBox="1">
            <a:spLocks noChangeArrowheads="1"/>
          </p:cNvSpPr>
          <p:nvPr/>
        </p:nvSpPr>
        <p:spPr bwMode="auto">
          <a:xfrm>
            <a:off x="4012370" y="2446315"/>
            <a:ext cx="502959" cy="12311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588012">
              <a:spcBef>
                <a:spcPct val="50000"/>
              </a:spcBef>
              <a:buClr>
                <a:srgbClr val="0000CC"/>
              </a:buClr>
              <a:buSzPct val="75000"/>
              <a:defRPr/>
            </a:pPr>
            <a:r>
              <a:rPr kumimoji="1" lang="en-US" altLang="zh-CN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98" name="Freeform 16"/>
          <p:cNvSpPr>
            <a:spLocks noEditPoints="1"/>
          </p:cNvSpPr>
          <p:nvPr/>
        </p:nvSpPr>
        <p:spPr bwMode="auto">
          <a:xfrm rot="2700000">
            <a:off x="2412763" y="3252088"/>
            <a:ext cx="432744" cy="173401"/>
          </a:xfrm>
          <a:custGeom>
            <a:avLst/>
            <a:gdLst/>
            <a:ahLst/>
            <a:cxnLst>
              <a:cxn ang="0">
                <a:pos x="16025" y="3351"/>
              </a:cxn>
              <a:cxn ang="0">
                <a:pos x="14975" y="4351"/>
              </a:cxn>
              <a:cxn ang="0">
                <a:pos x="14184" y="3632"/>
              </a:cxn>
              <a:cxn ang="0">
                <a:pos x="12564" y="2563"/>
              </a:cxn>
              <a:cxn ang="0">
                <a:pos x="10805" y="1850"/>
              </a:cxn>
              <a:cxn ang="0">
                <a:pos x="8960" y="1494"/>
              </a:cxn>
              <a:cxn ang="0">
                <a:pos x="7087" y="1494"/>
              </a:cxn>
              <a:cxn ang="0">
                <a:pos x="5243" y="1851"/>
              </a:cxn>
              <a:cxn ang="0">
                <a:pos x="3483" y="2564"/>
              </a:cxn>
              <a:cxn ang="0">
                <a:pos x="1864" y="3634"/>
              </a:cxn>
              <a:cxn ang="0">
                <a:pos x="1075" y="4353"/>
              </a:cxn>
              <a:cxn ang="0">
                <a:pos x="24" y="3353"/>
              </a:cxn>
              <a:cxn ang="0">
                <a:pos x="516" y="2880"/>
              </a:cxn>
              <a:cxn ang="0">
                <a:pos x="2325" y="1549"/>
              </a:cxn>
              <a:cxn ang="0">
                <a:pos x="4312" y="627"/>
              </a:cxn>
              <a:cxn ang="0">
                <a:pos x="6413" y="115"/>
              </a:cxn>
              <a:cxn ang="0">
                <a:pos x="8562" y="13"/>
              </a:cxn>
              <a:cxn ang="0">
                <a:pos x="10694" y="319"/>
              </a:cxn>
              <a:cxn ang="0">
                <a:pos x="12747" y="1036"/>
              </a:cxn>
              <a:cxn ang="0">
                <a:pos x="14654" y="2160"/>
              </a:cxn>
              <a:cxn ang="0">
                <a:pos x="14055" y="5373"/>
              </a:cxn>
              <a:cxn ang="0">
                <a:pos x="12871" y="6404"/>
              </a:cxn>
              <a:cxn ang="0">
                <a:pos x="12058" y="5702"/>
              </a:cxn>
              <a:cxn ang="0">
                <a:pos x="10898" y="5017"/>
              </a:cxn>
              <a:cxn ang="0">
                <a:pos x="9649" y="4582"/>
              </a:cxn>
              <a:cxn ang="0">
                <a:pos x="8352" y="4395"/>
              </a:cxn>
              <a:cxn ang="0">
                <a:pos x="7044" y="4457"/>
              </a:cxn>
              <a:cxn ang="0">
                <a:pos x="5767" y="4769"/>
              </a:cxn>
              <a:cxn ang="0">
                <a:pos x="4558" y="5329"/>
              </a:cxn>
              <a:cxn ang="0">
                <a:pos x="3457" y="6139"/>
              </a:cxn>
              <a:cxn ang="0">
                <a:pos x="3129" y="6456"/>
              </a:cxn>
              <a:cxn ang="0">
                <a:pos x="2045" y="5322"/>
              </a:cxn>
              <a:cxn ang="0">
                <a:pos x="2731" y="4697"/>
              </a:cxn>
              <a:cxn ang="0">
                <a:pos x="4122" y="3779"/>
              </a:cxn>
              <a:cxn ang="0">
                <a:pos x="5635" y="3166"/>
              </a:cxn>
              <a:cxn ang="0">
                <a:pos x="7219" y="2859"/>
              </a:cxn>
              <a:cxn ang="0">
                <a:pos x="8829" y="2859"/>
              </a:cxn>
              <a:cxn ang="0">
                <a:pos x="10413" y="3165"/>
              </a:cxn>
              <a:cxn ang="0">
                <a:pos x="11926" y="3777"/>
              </a:cxn>
              <a:cxn ang="0">
                <a:pos x="13318" y="4696"/>
              </a:cxn>
              <a:cxn ang="0">
                <a:pos x="14005" y="5321"/>
              </a:cxn>
              <a:cxn ang="0">
                <a:pos x="10854" y="8576"/>
              </a:cxn>
              <a:cxn ang="0">
                <a:pos x="10754" y="8472"/>
              </a:cxn>
              <a:cxn ang="0">
                <a:pos x="10150" y="7980"/>
              </a:cxn>
              <a:cxn ang="0">
                <a:pos x="9479" y="7627"/>
              </a:cxn>
              <a:cxn ang="0">
                <a:pos x="8762" y="7416"/>
              </a:cxn>
              <a:cxn ang="0">
                <a:pos x="8025" y="7345"/>
              </a:cxn>
              <a:cxn ang="0">
                <a:pos x="7287" y="7416"/>
              </a:cxn>
              <a:cxn ang="0">
                <a:pos x="6571" y="7627"/>
              </a:cxn>
              <a:cxn ang="0">
                <a:pos x="5900" y="7980"/>
              </a:cxn>
              <a:cxn ang="0">
                <a:pos x="5297" y="8473"/>
              </a:cxn>
              <a:cxn ang="0">
                <a:pos x="5198" y="8576"/>
              </a:cxn>
              <a:cxn ang="0">
                <a:pos x="4197" y="7425"/>
              </a:cxn>
              <a:cxn ang="0">
                <a:pos x="4843" y="6865"/>
              </a:cxn>
              <a:cxn ang="0">
                <a:pos x="5758" y="6325"/>
              </a:cxn>
              <a:cxn ang="0">
                <a:pos x="6743" y="5981"/>
              </a:cxn>
              <a:cxn ang="0">
                <a:pos x="7766" y="5833"/>
              </a:cxn>
              <a:cxn ang="0">
                <a:pos x="8797" y="5882"/>
              </a:cxn>
              <a:cxn ang="0">
                <a:pos x="9806" y="6127"/>
              </a:cxn>
              <a:cxn ang="0">
                <a:pos x="10760" y="6570"/>
              </a:cxn>
              <a:cxn ang="0">
                <a:pos x="11627" y="7208"/>
              </a:cxn>
              <a:cxn ang="0">
                <a:pos x="11903" y="7475"/>
              </a:cxn>
            </a:cxnLst>
            <a:rect l="0" t="0" r="r" b="b"/>
            <a:pathLst>
              <a:path w="16050" h="8576">
                <a:moveTo>
                  <a:pt x="15950" y="3273"/>
                </a:moveTo>
                <a:lnTo>
                  <a:pt x="15975" y="3299"/>
                </a:lnTo>
                <a:lnTo>
                  <a:pt x="16000" y="3324"/>
                </a:lnTo>
                <a:lnTo>
                  <a:pt x="16025" y="3351"/>
                </a:lnTo>
                <a:lnTo>
                  <a:pt x="16050" y="3377"/>
                </a:lnTo>
                <a:lnTo>
                  <a:pt x="15025" y="4402"/>
                </a:lnTo>
                <a:lnTo>
                  <a:pt x="15000" y="4377"/>
                </a:lnTo>
                <a:lnTo>
                  <a:pt x="14975" y="4351"/>
                </a:lnTo>
                <a:lnTo>
                  <a:pt x="14950" y="4325"/>
                </a:lnTo>
                <a:lnTo>
                  <a:pt x="14923" y="4300"/>
                </a:lnTo>
                <a:lnTo>
                  <a:pt x="14560" y="3955"/>
                </a:lnTo>
                <a:lnTo>
                  <a:pt x="14184" y="3632"/>
                </a:lnTo>
                <a:lnTo>
                  <a:pt x="13796" y="3330"/>
                </a:lnTo>
                <a:lnTo>
                  <a:pt x="13396" y="3053"/>
                </a:lnTo>
                <a:lnTo>
                  <a:pt x="12984" y="2797"/>
                </a:lnTo>
                <a:lnTo>
                  <a:pt x="12564" y="2563"/>
                </a:lnTo>
                <a:lnTo>
                  <a:pt x="12136" y="2351"/>
                </a:lnTo>
                <a:lnTo>
                  <a:pt x="11698" y="2161"/>
                </a:lnTo>
                <a:lnTo>
                  <a:pt x="11254" y="1995"/>
                </a:lnTo>
                <a:lnTo>
                  <a:pt x="10805" y="1850"/>
                </a:lnTo>
                <a:lnTo>
                  <a:pt x="10349" y="1728"/>
                </a:lnTo>
                <a:lnTo>
                  <a:pt x="9889" y="1628"/>
                </a:lnTo>
                <a:lnTo>
                  <a:pt x="9426" y="1549"/>
                </a:lnTo>
                <a:lnTo>
                  <a:pt x="8960" y="1494"/>
                </a:lnTo>
                <a:lnTo>
                  <a:pt x="8492" y="1461"/>
                </a:lnTo>
                <a:lnTo>
                  <a:pt x="8024" y="1450"/>
                </a:lnTo>
                <a:lnTo>
                  <a:pt x="7556" y="1461"/>
                </a:lnTo>
                <a:lnTo>
                  <a:pt x="7087" y="1494"/>
                </a:lnTo>
                <a:lnTo>
                  <a:pt x="6622" y="1550"/>
                </a:lnTo>
                <a:lnTo>
                  <a:pt x="6158" y="1629"/>
                </a:lnTo>
                <a:lnTo>
                  <a:pt x="5699" y="1729"/>
                </a:lnTo>
                <a:lnTo>
                  <a:pt x="5243" y="1851"/>
                </a:lnTo>
                <a:lnTo>
                  <a:pt x="4793" y="1996"/>
                </a:lnTo>
                <a:lnTo>
                  <a:pt x="4350" y="2163"/>
                </a:lnTo>
                <a:lnTo>
                  <a:pt x="3912" y="2352"/>
                </a:lnTo>
                <a:lnTo>
                  <a:pt x="3483" y="2564"/>
                </a:lnTo>
                <a:lnTo>
                  <a:pt x="3064" y="2799"/>
                </a:lnTo>
                <a:lnTo>
                  <a:pt x="2652" y="3055"/>
                </a:lnTo>
                <a:lnTo>
                  <a:pt x="2253" y="3332"/>
                </a:lnTo>
                <a:lnTo>
                  <a:pt x="1864" y="3634"/>
                </a:lnTo>
                <a:lnTo>
                  <a:pt x="1488" y="3957"/>
                </a:lnTo>
                <a:lnTo>
                  <a:pt x="1125" y="4302"/>
                </a:lnTo>
                <a:lnTo>
                  <a:pt x="1099" y="4327"/>
                </a:lnTo>
                <a:lnTo>
                  <a:pt x="1075" y="4353"/>
                </a:lnTo>
                <a:lnTo>
                  <a:pt x="1050" y="4378"/>
                </a:lnTo>
                <a:lnTo>
                  <a:pt x="1025" y="4404"/>
                </a:lnTo>
                <a:lnTo>
                  <a:pt x="0" y="3378"/>
                </a:lnTo>
                <a:lnTo>
                  <a:pt x="24" y="3353"/>
                </a:lnTo>
                <a:lnTo>
                  <a:pt x="49" y="3326"/>
                </a:lnTo>
                <a:lnTo>
                  <a:pt x="74" y="3301"/>
                </a:lnTo>
                <a:lnTo>
                  <a:pt x="99" y="3276"/>
                </a:lnTo>
                <a:lnTo>
                  <a:pt x="516" y="2880"/>
                </a:lnTo>
                <a:lnTo>
                  <a:pt x="948" y="2509"/>
                </a:lnTo>
                <a:lnTo>
                  <a:pt x="1394" y="2162"/>
                </a:lnTo>
                <a:lnTo>
                  <a:pt x="1854" y="1843"/>
                </a:lnTo>
                <a:lnTo>
                  <a:pt x="2325" y="1549"/>
                </a:lnTo>
                <a:lnTo>
                  <a:pt x="2808" y="1280"/>
                </a:lnTo>
                <a:lnTo>
                  <a:pt x="3301" y="1037"/>
                </a:lnTo>
                <a:lnTo>
                  <a:pt x="3803" y="820"/>
                </a:lnTo>
                <a:lnTo>
                  <a:pt x="4312" y="627"/>
                </a:lnTo>
                <a:lnTo>
                  <a:pt x="4830" y="461"/>
                </a:lnTo>
                <a:lnTo>
                  <a:pt x="5353" y="320"/>
                </a:lnTo>
                <a:lnTo>
                  <a:pt x="5881" y="205"/>
                </a:lnTo>
                <a:lnTo>
                  <a:pt x="6413" y="115"/>
                </a:lnTo>
                <a:lnTo>
                  <a:pt x="6949" y="51"/>
                </a:lnTo>
                <a:lnTo>
                  <a:pt x="7485" y="13"/>
                </a:lnTo>
                <a:lnTo>
                  <a:pt x="8024" y="0"/>
                </a:lnTo>
                <a:lnTo>
                  <a:pt x="8562" y="13"/>
                </a:lnTo>
                <a:lnTo>
                  <a:pt x="9099" y="51"/>
                </a:lnTo>
                <a:lnTo>
                  <a:pt x="9634" y="115"/>
                </a:lnTo>
                <a:lnTo>
                  <a:pt x="10167" y="205"/>
                </a:lnTo>
                <a:lnTo>
                  <a:pt x="10694" y="319"/>
                </a:lnTo>
                <a:lnTo>
                  <a:pt x="11218" y="460"/>
                </a:lnTo>
                <a:lnTo>
                  <a:pt x="11735" y="626"/>
                </a:lnTo>
                <a:lnTo>
                  <a:pt x="12245" y="818"/>
                </a:lnTo>
                <a:lnTo>
                  <a:pt x="12747" y="1036"/>
                </a:lnTo>
                <a:lnTo>
                  <a:pt x="13239" y="1278"/>
                </a:lnTo>
                <a:lnTo>
                  <a:pt x="13722" y="1547"/>
                </a:lnTo>
                <a:lnTo>
                  <a:pt x="14194" y="1841"/>
                </a:lnTo>
                <a:lnTo>
                  <a:pt x="14654" y="2160"/>
                </a:lnTo>
                <a:lnTo>
                  <a:pt x="15100" y="2506"/>
                </a:lnTo>
                <a:lnTo>
                  <a:pt x="15532" y="2877"/>
                </a:lnTo>
                <a:lnTo>
                  <a:pt x="15950" y="3273"/>
                </a:lnTo>
                <a:close/>
                <a:moveTo>
                  <a:pt x="14055" y="5373"/>
                </a:moveTo>
                <a:lnTo>
                  <a:pt x="12946" y="6481"/>
                </a:lnTo>
                <a:lnTo>
                  <a:pt x="12921" y="6456"/>
                </a:lnTo>
                <a:lnTo>
                  <a:pt x="12897" y="6430"/>
                </a:lnTo>
                <a:lnTo>
                  <a:pt x="12871" y="6404"/>
                </a:lnTo>
                <a:lnTo>
                  <a:pt x="12846" y="6379"/>
                </a:lnTo>
                <a:lnTo>
                  <a:pt x="12592" y="6137"/>
                </a:lnTo>
                <a:lnTo>
                  <a:pt x="12329" y="5912"/>
                </a:lnTo>
                <a:lnTo>
                  <a:pt x="12058" y="5702"/>
                </a:lnTo>
                <a:lnTo>
                  <a:pt x="11778" y="5507"/>
                </a:lnTo>
                <a:lnTo>
                  <a:pt x="11491" y="5328"/>
                </a:lnTo>
                <a:lnTo>
                  <a:pt x="11198" y="5165"/>
                </a:lnTo>
                <a:lnTo>
                  <a:pt x="10898" y="5017"/>
                </a:lnTo>
                <a:lnTo>
                  <a:pt x="10592" y="4885"/>
                </a:lnTo>
                <a:lnTo>
                  <a:pt x="10282" y="4768"/>
                </a:lnTo>
                <a:lnTo>
                  <a:pt x="9967" y="4667"/>
                </a:lnTo>
                <a:lnTo>
                  <a:pt x="9649" y="4582"/>
                </a:lnTo>
                <a:lnTo>
                  <a:pt x="9328" y="4512"/>
                </a:lnTo>
                <a:lnTo>
                  <a:pt x="9004" y="4457"/>
                </a:lnTo>
                <a:lnTo>
                  <a:pt x="8679" y="4418"/>
                </a:lnTo>
                <a:lnTo>
                  <a:pt x="8352" y="4395"/>
                </a:lnTo>
                <a:lnTo>
                  <a:pt x="8024" y="4387"/>
                </a:lnTo>
                <a:lnTo>
                  <a:pt x="7697" y="4395"/>
                </a:lnTo>
                <a:lnTo>
                  <a:pt x="7370" y="4418"/>
                </a:lnTo>
                <a:lnTo>
                  <a:pt x="7044" y="4457"/>
                </a:lnTo>
                <a:lnTo>
                  <a:pt x="6721" y="4512"/>
                </a:lnTo>
                <a:lnTo>
                  <a:pt x="6399" y="4582"/>
                </a:lnTo>
                <a:lnTo>
                  <a:pt x="6081" y="4668"/>
                </a:lnTo>
                <a:lnTo>
                  <a:pt x="5767" y="4769"/>
                </a:lnTo>
                <a:lnTo>
                  <a:pt x="5457" y="4886"/>
                </a:lnTo>
                <a:lnTo>
                  <a:pt x="5151" y="5018"/>
                </a:lnTo>
                <a:lnTo>
                  <a:pt x="4851" y="5166"/>
                </a:lnTo>
                <a:lnTo>
                  <a:pt x="4558" y="5329"/>
                </a:lnTo>
                <a:lnTo>
                  <a:pt x="4271" y="5509"/>
                </a:lnTo>
                <a:lnTo>
                  <a:pt x="3991" y="5703"/>
                </a:lnTo>
                <a:lnTo>
                  <a:pt x="3720" y="5913"/>
                </a:lnTo>
                <a:lnTo>
                  <a:pt x="3457" y="6139"/>
                </a:lnTo>
                <a:lnTo>
                  <a:pt x="3203" y="6380"/>
                </a:lnTo>
                <a:lnTo>
                  <a:pt x="3178" y="6406"/>
                </a:lnTo>
                <a:lnTo>
                  <a:pt x="3154" y="6431"/>
                </a:lnTo>
                <a:lnTo>
                  <a:pt x="3129" y="6456"/>
                </a:lnTo>
                <a:lnTo>
                  <a:pt x="3104" y="6482"/>
                </a:lnTo>
                <a:lnTo>
                  <a:pt x="1996" y="5374"/>
                </a:lnTo>
                <a:lnTo>
                  <a:pt x="2020" y="5348"/>
                </a:lnTo>
                <a:lnTo>
                  <a:pt x="2045" y="5322"/>
                </a:lnTo>
                <a:lnTo>
                  <a:pt x="2069" y="5297"/>
                </a:lnTo>
                <a:lnTo>
                  <a:pt x="2095" y="5272"/>
                </a:lnTo>
                <a:lnTo>
                  <a:pt x="2406" y="4975"/>
                </a:lnTo>
                <a:lnTo>
                  <a:pt x="2731" y="4697"/>
                </a:lnTo>
                <a:lnTo>
                  <a:pt x="3065" y="4439"/>
                </a:lnTo>
                <a:lnTo>
                  <a:pt x="3408" y="4199"/>
                </a:lnTo>
                <a:lnTo>
                  <a:pt x="3761" y="3980"/>
                </a:lnTo>
                <a:lnTo>
                  <a:pt x="4122" y="3779"/>
                </a:lnTo>
                <a:lnTo>
                  <a:pt x="4491" y="3596"/>
                </a:lnTo>
                <a:lnTo>
                  <a:pt x="4866" y="3434"/>
                </a:lnTo>
                <a:lnTo>
                  <a:pt x="5247" y="3290"/>
                </a:lnTo>
                <a:lnTo>
                  <a:pt x="5635" y="3166"/>
                </a:lnTo>
                <a:lnTo>
                  <a:pt x="6026" y="3061"/>
                </a:lnTo>
                <a:lnTo>
                  <a:pt x="6421" y="2974"/>
                </a:lnTo>
                <a:lnTo>
                  <a:pt x="6819" y="2907"/>
                </a:lnTo>
                <a:lnTo>
                  <a:pt x="7219" y="2859"/>
                </a:lnTo>
                <a:lnTo>
                  <a:pt x="7622" y="2831"/>
                </a:lnTo>
                <a:lnTo>
                  <a:pt x="8024" y="2821"/>
                </a:lnTo>
                <a:lnTo>
                  <a:pt x="8427" y="2831"/>
                </a:lnTo>
                <a:lnTo>
                  <a:pt x="8829" y="2859"/>
                </a:lnTo>
                <a:lnTo>
                  <a:pt x="9229" y="2907"/>
                </a:lnTo>
                <a:lnTo>
                  <a:pt x="9627" y="2973"/>
                </a:lnTo>
                <a:lnTo>
                  <a:pt x="10022" y="3060"/>
                </a:lnTo>
                <a:lnTo>
                  <a:pt x="10413" y="3165"/>
                </a:lnTo>
                <a:lnTo>
                  <a:pt x="10801" y="3289"/>
                </a:lnTo>
                <a:lnTo>
                  <a:pt x="11182" y="3433"/>
                </a:lnTo>
                <a:lnTo>
                  <a:pt x="11558" y="3595"/>
                </a:lnTo>
                <a:lnTo>
                  <a:pt x="11926" y="3777"/>
                </a:lnTo>
                <a:lnTo>
                  <a:pt x="12287" y="3978"/>
                </a:lnTo>
                <a:lnTo>
                  <a:pt x="12640" y="4198"/>
                </a:lnTo>
                <a:lnTo>
                  <a:pt x="12984" y="4437"/>
                </a:lnTo>
                <a:lnTo>
                  <a:pt x="13318" y="4696"/>
                </a:lnTo>
                <a:lnTo>
                  <a:pt x="13641" y="4973"/>
                </a:lnTo>
                <a:lnTo>
                  <a:pt x="13954" y="5270"/>
                </a:lnTo>
                <a:lnTo>
                  <a:pt x="13980" y="5295"/>
                </a:lnTo>
                <a:lnTo>
                  <a:pt x="14005" y="5321"/>
                </a:lnTo>
                <a:lnTo>
                  <a:pt x="14030" y="5347"/>
                </a:lnTo>
                <a:lnTo>
                  <a:pt x="14055" y="5373"/>
                </a:lnTo>
                <a:close/>
                <a:moveTo>
                  <a:pt x="11928" y="7501"/>
                </a:moveTo>
                <a:lnTo>
                  <a:pt x="10854" y="8576"/>
                </a:lnTo>
                <a:lnTo>
                  <a:pt x="10829" y="8549"/>
                </a:lnTo>
                <a:lnTo>
                  <a:pt x="10805" y="8523"/>
                </a:lnTo>
                <a:lnTo>
                  <a:pt x="10780" y="8498"/>
                </a:lnTo>
                <a:lnTo>
                  <a:pt x="10754" y="8472"/>
                </a:lnTo>
                <a:lnTo>
                  <a:pt x="10610" y="8336"/>
                </a:lnTo>
                <a:lnTo>
                  <a:pt x="10462" y="8208"/>
                </a:lnTo>
                <a:lnTo>
                  <a:pt x="10307" y="8089"/>
                </a:lnTo>
                <a:lnTo>
                  <a:pt x="10150" y="7980"/>
                </a:lnTo>
                <a:lnTo>
                  <a:pt x="9987" y="7878"/>
                </a:lnTo>
                <a:lnTo>
                  <a:pt x="9821" y="7785"/>
                </a:lnTo>
                <a:lnTo>
                  <a:pt x="9651" y="7702"/>
                </a:lnTo>
                <a:lnTo>
                  <a:pt x="9479" y="7627"/>
                </a:lnTo>
                <a:lnTo>
                  <a:pt x="9303" y="7561"/>
                </a:lnTo>
                <a:lnTo>
                  <a:pt x="9124" y="7504"/>
                </a:lnTo>
                <a:lnTo>
                  <a:pt x="8945" y="7456"/>
                </a:lnTo>
                <a:lnTo>
                  <a:pt x="8762" y="7416"/>
                </a:lnTo>
                <a:lnTo>
                  <a:pt x="8580" y="7384"/>
                </a:lnTo>
                <a:lnTo>
                  <a:pt x="8395" y="7362"/>
                </a:lnTo>
                <a:lnTo>
                  <a:pt x="8210" y="7349"/>
                </a:lnTo>
                <a:lnTo>
                  <a:pt x="8025" y="7345"/>
                </a:lnTo>
                <a:lnTo>
                  <a:pt x="7839" y="7349"/>
                </a:lnTo>
                <a:lnTo>
                  <a:pt x="7655" y="7363"/>
                </a:lnTo>
                <a:lnTo>
                  <a:pt x="7470" y="7385"/>
                </a:lnTo>
                <a:lnTo>
                  <a:pt x="7287" y="7416"/>
                </a:lnTo>
                <a:lnTo>
                  <a:pt x="7105" y="7456"/>
                </a:lnTo>
                <a:lnTo>
                  <a:pt x="6926" y="7504"/>
                </a:lnTo>
                <a:lnTo>
                  <a:pt x="6747" y="7561"/>
                </a:lnTo>
                <a:lnTo>
                  <a:pt x="6571" y="7627"/>
                </a:lnTo>
                <a:lnTo>
                  <a:pt x="6399" y="7703"/>
                </a:lnTo>
                <a:lnTo>
                  <a:pt x="6229" y="7786"/>
                </a:lnTo>
                <a:lnTo>
                  <a:pt x="6063" y="7878"/>
                </a:lnTo>
                <a:lnTo>
                  <a:pt x="5900" y="7980"/>
                </a:lnTo>
                <a:lnTo>
                  <a:pt x="5742" y="8090"/>
                </a:lnTo>
                <a:lnTo>
                  <a:pt x="5588" y="8209"/>
                </a:lnTo>
                <a:lnTo>
                  <a:pt x="5440" y="8337"/>
                </a:lnTo>
                <a:lnTo>
                  <a:pt x="5297" y="8473"/>
                </a:lnTo>
                <a:lnTo>
                  <a:pt x="5271" y="8498"/>
                </a:lnTo>
                <a:lnTo>
                  <a:pt x="5246" y="8524"/>
                </a:lnTo>
                <a:lnTo>
                  <a:pt x="5222" y="8550"/>
                </a:lnTo>
                <a:lnTo>
                  <a:pt x="5198" y="8576"/>
                </a:lnTo>
                <a:lnTo>
                  <a:pt x="4123" y="7501"/>
                </a:lnTo>
                <a:lnTo>
                  <a:pt x="4147" y="7476"/>
                </a:lnTo>
                <a:lnTo>
                  <a:pt x="4172" y="7450"/>
                </a:lnTo>
                <a:lnTo>
                  <a:pt x="4197" y="7425"/>
                </a:lnTo>
                <a:lnTo>
                  <a:pt x="4222" y="7399"/>
                </a:lnTo>
                <a:lnTo>
                  <a:pt x="4422" y="7209"/>
                </a:lnTo>
                <a:lnTo>
                  <a:pt x="4629" y="7030"/>
                </a:lnTo>
                <a:lnTo>
                  <a:pt x="4843" y="6865"/>
                </a:lnTo>
                <a:lnTo>
                  <a:pt x="5064" y="6711"/>
                </a:lnTo>
                <a:lnTo>
                  <a:pt x="5290" y="6571"/>
                </a:lnTo>
                <a:lnTo>
                  <a:pt x="5522" y="6441"/>
                </a:lnTo>
                <a:lnTo>
                  <a:pt x="5758" y="6325"/>
                </a:lnTo>
                <a:lnTo>
                  <a:pt x="6000" y="6220"/>
                </a:lnTo>
                <a:lnTo>
                  <a:pt x="6243" y="6128"/>
                </a:lnTo>
                <a:lnTo>
                  <a:pt x="6492" y="6048"/>
                </a:lnTo>
                <a:lnTo>
                  <a:pt x="6743" y="5981"/>
                </a:lnTo>
                <a:lnTo>
                  <a:pt x="6997" y="5925"/>
                </a:lnTo>
                <a:lnTo>
                  <a:pt x="7252" y="5882"/>
                </a:lnTo>
                <a:lnTo>
                  <a:pt x="7508" y="5851"/>
                </a:lnTo>
                <a:lnTo>
                  <a:pt x="7766" y="5833"/>
                </a:lnTo>
                <a:lnTo>
                  <a:pt x="8025" y="5827"/>
                </a:lnTo>
                <a:lnTo>
                  <a:pt x="8283" y="5833"/>
                </a:lnTo>
                <a:lnTo>
                  <a:pt x="8541" y="5851"/>
                </a:lnTo>
                <a:lnTo>
                  <a:pt x="8797" y="5882"/>
                </a:lnTo>
                <a:lnTo>
                  <a:pt x="9053" y="5925"/>
                </a:lnTo>
                <a:lnTo>
                  <a:pt x="9306" y="5981"/>
                </a:lnTo>
                <a:lnTo>
                  <a:pt x="9557" y="6048"/>
                </a:lnTo>
                <a:lnTo>
                  <a:pt x="9806" y="6127"/>
                </a:lnTo>
                <a:lnTo>
                  <a:pt x="10050" y="6219"/>
                </a:lnTo>
                <a:lnTo>
                  <a:pt x="10291" y="6324"/>
                </a:lnTo>
                <a:lnTo>
                  <a:pt x="10528" y="6440"/>
                </a:lnTo>
                <a:lnTo>
                  <a:pt x="10760" y="6570"/>
                </a:lnTo>
                <a:lnTo>
                  <a:pt x="10985" y="6710"/>
                </a:lnTo>
                <a:lnTo>
                  <a:pt x="11206" y="6864"/>
                </a:lnTo>
                <a:lnTo>
                  <a:pt x="11421" y="7029"/>
                </a:lnTo>
                <a:lnTo>
                  <a:pt x="11627" y="7208"/>
                </a:lnTo>
                <a:lnTo>
                  <a:pt x="11828" y="7398"/>
                </a:lnTo>
                <a:lnTo>
                  <a:pt x="11853" y="7424"/>
                </a:lnTo>
                <a:lnTo>
                  <a:pt x="11878" y="7449"/>
                </a:lnTo>
                <a:lnTo>
                  <a:pt x="11903" y="7475"/>
                </a:lnTo>
                <a:lnTo>
                  <a:pt x="11928" y="7501"/>
                </a:lnTo>
                <a:close/>
              </a:path>
            </a:pathLst>
          </a:custGeom>
          <a:solidFill>
            <a:srgbClr val="96959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圆角矩形 9"/>
          <p:cNvSpPr/>
          <p:nvPr/>
        </p:nvSpPr>
        <p:spPr bwMode="auto">
          <a:xfrm>
            <a:off x="2890626" y="5141009"/>
            <a:ext cx="464747" cy="321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r>
              <a:rPr lang="en-US" altLang="zh-CN" sz="1200" kern="0" dirty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meter</a:t>
            </a:r>
            <a:endParaRPr lang="zh-CN" altLang="en-US" sz="1200" kern="0" dirty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88612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Grafik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32337"/>
            <a:ext cx="977900" cy="11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/>
          <p:nvPr/>
        </p:nvGrpSpPr>
        <p:grpSpPr>
          <a:xfrm>
            <a:off x="3209133" y="1403081"/>
            <a:ext cx="2725737" cy="2862259"/>
            <a:chOff x="3040063" y="1026911"/>
            <a:chExt cx="3063875" cy="2413000"/>
          </a:xfrm>
        </p:grpSpPr>
        <p:pic>
          <p:nvPicPr>
            <p:cNvPr id="12298" name="Grafik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313" y="1728788"/>
              <a:ext cx="1450975" cy="126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Grafik 12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1026911"/>
              <a:ext cx="3063875" cy="241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0" name="Textfeld 13"/>
          <p:cNvSpPr txBox="1">
            <a:spLocks noChangeArrowheads="1"/>
          </p:cNvSpPr>
          <p:nvPr/>
        </p:nvSpPr>
        <p:spPr bwMode="auto">
          <a:xfrm>
            <a:off x="6793876" y="2982799"/>
            <a:ext cx="1039351" cy="2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Cyber security</a:t>
            </a:r>
          </a:p>
        </p:txBody>
      </p:sp>
      <p:sp>
        <p:nvSpPr>
          <p:cNvPr id="12301" name="Textfeld 14"/>
          <p:cNvSpPr txBox="1">
            <a:spLocks noChangeArrowheads="1"/>
          </p:cNvSpPr>
          <p:nvPr/>
        </p:nvSpPr>
        <p:spPr bwMode="auto">
          <a:xfrm>
            <a:off x="6572706" y="5286368"/>
            <a:ext cx="1527354" cy="5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Developing a base for Advanced </a:t>
            </a:r>
            <a:r>
              <a:rPr lang="de-DE" altLang="zh-CN" sz="1100" dirty="0" smtClean="0">
                <a:latin typeface="Arial" pitchFamily="34" charset="0"/>
                <a:cs typeface="Arial" pitchFamily="34" charset="0"/>
              </a:rPr>
              <a:t>machine </a:t>
            </a:r>
            <a:r>
              <a:rPr lang="de-DE" altLang="zh-CN" sz="1100" dirty="0">
                <a:latin typeface="Arial" pitchFamily="34" charset="0"/>
                <a:cs typeface="Arial" pitchFamily="34" charset="0"/>
              </a:rPr>
              <a:t>learning in the grid</a:t>
            </a:r>
          </a:p>
        </p:txBody>
      </p:sp>
      <p:sp>
        <p:nvSpPr>
          <p:cNvPr id="12302" name="Textfeld 15"/>
          <p:cNvSpPr txBox="1">
            <a:spLocks noChangeArrowheads="1"/>
          </p:cNvSpPr>
          <p:nvPr/>
        </p:nvSpPr>
        <p:spPr bwMode="auto">
          <a:xfrm>
            <a:off x="4492757" y="5286368"/>
            <a:ext cx="1573151" cy="5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Communication</a:t>
            </a:r>
          </a:p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(ubquitous connectivity</a:t>
            </a:r>
          </a:p>
          <a:p>
            <a:pPr algn="ctr" eaLnBrk="1" hangingPunct="1"/>
            <a:r>
              <a:rPr lang="en-US" altLang="zh-CN" sz="1100" dirty="0">
                <a:latin typeface="Arial" pitchFamily="34" charset="0"/>
                <a:cs typeface="Arial" pitchFamily="34" charset="0"/>
              </a:rPr>
              <a:t>and</a:t>
            </a:r>
            <a:r>
              <a:rPr lang="de-DE" altLang="zh-CN" sz="1100" dirty="0">
                <a:latin typeface="Arial" pitchFamily="34" charset="0"/>
                <a:cs typeface="Arial" pitchFamily="34" charset="0"/>
              </a:rPr>
              <a:t> high bandwidth)</a:t>
            </a:r>
          </a:p>
        </p:txBody>
      </p:sp>
      <p:sp>
        <p:nvSpPr>
          <p:cNvPr id="12303" name="Textfeld 16"/>
          <p:cNvSpPr txBox="1">
            <a:spLocks noChangeArrowheads="1"/>
          </p:cNvSpPr>
          <p:nvPr/>
        </p:nvSpPr>
        <p:spPr bwMode="auto">
          <a:xfrm>
            <a:off x="1085214" y="5286368"/>
            <a:ext cx="1210872" cy="5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Integration/</a:t>
            </a:r>
          </a:p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Plug and play</a:t>
            </a:r>
          </a:p>
          <a:p>
            <a:pPr algn="ctr" eaLnBrk="1" hangingPunct="1"/>
            <a:r>
              <a:rPr lang="de-DE" altLang="zh-CN" sz="1100" dirty="0">
                <a:latin typeface="Arial" pitchFamily="34" charset="0"/>
                <a:cs typeface="Arial" pitchFamily="34" charset="0"/>
              </a:rPr>
              <a:t>Grid components</a:t>
            </a:r>
          </a:p>
        </p:txBody>
      </p:sp>
      <p:sp>
        <p:nvSpPr>
          <p:cNvPr id="12306" name="Textfeld 2"/>
          <p:cNvSpPr txBox="1">
            <a:spLocks noChangeArrowheads="1"/>
          </p:cNvSpPr>
          <p:nvPr/>
        </p:nvSpPr>
        <p:spPr bwMode="auto">
          <a:xfrm>
            <a:off x="1057334" y="2654472"/>
            <a:ext cx="1069975" cy="5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100" dirty="0">
                <a:latin typeface="Arial" pitchFamily="34" charset="0"/>
                <a:cs typeface="Arial" pitchFamily="34" charset="0"/>
              </a:rPr>
              <a:t>Reliability</a:t>
            </a:r>
          </a:p>
          <a:p>
            <a:pPr algn="ctr" eaLnBrk="1" hangingPunct="1"/>
            <a:r>
              <a:rPr lang="en-US" altLang="zh-CN" sz="1100" dirty="0">
                <a:latin typeface="Arial" pitchFamily="34" charset="0"/>
                <a:cs typeface="Arial" pitchFamily="34" charset="0"/>
              </a:rPr>
              <a:t>Availability</a:t>
            </a:r>
          </a:p>
          <a:p>
            <a:pPr algn="ctr" eaLnBrk="1" hangingPunct="1"/>
            <a:r>
              <a:rPr lang="en-US" altLang="zh-CN" sz="1100" dirty="0">
                <a:latin typeface="Arial" pitchFamily="34" charset="0"/>
                <a:cs typeface="Arial" pitchFamily="34" charset="0"/>
              </a:rPr>
              <a:t>Efficiency</a:t>
            </a:r>
          </a:p>
        </p:txBody>
      </p:sp>
      <p:pic>
        <p:nvPicPr>
          <p:cNvPr id="12297" name="Grafik 9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7" t="4274" r="14673" b="20391"/>
          <a:stretch/>
        </p:blipFill>
        <p:spPr bwMode="auto">
          <a:xfrm>
            <a:off x="1078650" y="3675051"/>
            <a:ext cx="1224000" cy="156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4" t="4359" r="14995" b="23143"/>
          <a:stretch/>
        </p:blipFill>
        <p:spPr bwMode="auto">
          <a:xfrm>
            <a:off x="6660800" y="1335477"/>
            <a:ext cx="1305500" cy="156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2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9" t="3274" r="1832" b="3330"/>
          <a:stretch/>
        </p:blipFill>
        <p:spPr bwMode="auto">
          <a:xfrm>
            <a:off x="6587945" y="3675051"/>
            <a:ext cx="1451210" cy="156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Technology Innovation for Smart Grid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50" y="4483562"/>
            <a:ext cx="1195388" cy="156084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5"/>
          <p:cNvSpPr>
            <a:spLocks/>
          </p:cNvSpPr>
          <p:nvPr/>
        </p:nvSpPr>
        <p:spPr bwMode="auto">
          <a:xfrm rot="20426227">
            <a:off x="5357627" y="3505449"/>
            <a:ext cx="1003873" cy="1378105"/>
          </a:xfrm>
          <a:custGeom>
            <a:avLst/>
            <a:gdLst>
              <a:gd name="T0" fmla="*/ 755 w 755"/>
              <a:gd name="T1" fmla="*/ 694 h 778"/>
              <a:gd name="T2" fmla="*/ 609 w 755"/>
              <a:gd name="T3" fmla="*/ 500 h 778"/>
              <a:gd name="T4" fmla="*/ 584 w 755"/>
              <a:gd name="T5" fmla="*/ 579 h 778"/>
              <a:gd name="T6" fmla="*/ 71 w 755"/>
              <a:gd name="T7" fmla="*/ 0 h 778"/>
              <a:gd name="T8" fmla="*/ 547 w 755"/>
              <a:gd name="T9" fmla="*/ 696 h 778"/>
              <a:gd name="T10" fmla="*/ 520 w 755"/>
              <a:gd name="T11" fmla="*/ 778 h 778"/>
              <a:gd name="T12" fmla="*/ 755 w 755"/>
              <a:gd name="T13" fmla="*/ 69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5" h="778">
                <a:moveTo>
                  <a:pt x="755" y="694"/>
                </a:moveTo>
                <a:cubicBezTo>
                  <a:pt x="609" y="500"/>
                  <a:pt x="609" y="500"/>
                  <a:pt x="609" y="500"/>
                </a:cubicBezTo>
                <a:cubicBezTo>
                  <a:pt x="609" y="500"/>
                  <a:pt x="584" y="580"/>
                  <a:pt x="584" y="579"/>
                </a:cubicBezTo>
                <a:cubicBezTo>
                  <a:pt x="73" y="384"/>
                  <a:pt x="71" y="0"/>
                  <a:pt x="71" y="0"/>
                </a:cubicBezTo>
                <a:cubicBezTo>
                  <a:pt x="71" y="0"/>
                  <a:pt x="0" y="480"/>
                  <a:pt x="547" y="696"/>
                </a:cubicBezTo>
                <a:cubicBezTo>
                  <a:pt x="547" y="699"/>
                  <a:pt x="520" y="778"/>
                  <a:pt x="520" y="778"/>
                </a:cubicBezTo>
                <a:lnTo>
                  <a:pt x="755" y="694"/>
                </a:lnTo>
                <a:close/>
              </a:path>
            </a:pathLst>
          </a:cu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16924576">
            <a:off x="5379941" y="2128841"/>
            <a:ext cx="1338497" cy="1033579"/>
          </a:xfrm>
          <a:custGeom>
            <a:avLst/>
            <a:gdLst>
              <a:gd name="T0" fmla="*/ 755 w 755"/>
              <a:gd name="T1" fmla="*/ 694 h 778"/>
              <a:gd name="T2" fmla="*/ 609 w 755"/>
              <a:gd name="T3" fmla="*/ 500 h 778"/>
              <a:gd name="T4" fmla="*/ 584 w 755"/>
              <a:gd name="T5" fmla="*/ 579 h 778"/>
              <a:gd name="T6" fmla="*/ 71 w 755"/>
              <a:gd name="T7" fmla="*/ 0 h 778"/>
              <a:gd name="T8" fmla="*/ 547 w 755"/>
              <a:gd name="T9" fmla="*/ 696 h 778"/>
              <a:gd name="T10" fmla="*/ 520 w 755"/>
              <a:gd name="T11" fmla="*/ 778 h 778"/>
              <a:gd name="T12" fmla="*/ 755 w 755"/>
              <a:gd name="T13" fmla="*/ 69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5" h="778">
                <a:moveTo>
                  <a:pt x="755" y="694"/>
                </a:moveTo>
                <a:cubicBezTo>
                  <a:pt x="609" y="500"/>
                  <a:pt x="609" y="500"/>
                  <a:pt x="609" y="500"/>
                </a:cubicBezTo>
                <a:cubicBezTo>
                  <a:pt x="609" y="500"/>
                  <a:pt x="584" y="580"/>
                  <a:pt x="584" y="579"/>
                </a:cubicBezTo>
                <a:cubicBezTo>
                  <a:pt x="73" y="384"/>
                  <a:pt x="71" y="0"/>
                  <a:pt x="71" y="0"/>
                </a:cubicBezTo>
                <a:cubicBezTo>
                  <a:pt x="71" y="0"/>
                  <a:pt x="0" y="480"/>
                  <a:pt x="547" y="696"/>
                </a:cubicBezTo>
                <a:cubicBezTo>
                  <a:pt x="547" y="699"/>
                  <a:pt x="520" y="778"/>
                  <a:pt x="520" y="778"/>
                </a:cubicBezTo>
                <a:lnTo>
                  <a:pt x="755" y="694"/>
                </a:lnTo>
                <a:close/>
              </a:path>
            </a:pathLst>
          </a:cu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 rot="8347133">
            <a:off x="2418437" y="1517158"/>
            <a:ext cx="1003873" cy="1378105"/>
          </a:xfrm>
          <a:custGeom>
            <a:avLst/>
            <a:gdLst>
              <a:gd name="T0" fmla="*/ 755 w 755"/>
              <a:gd name="T1" fmla="*/ 694 h 778"/>
              <a:gd name="T2" fmla="*/ 609 w 755"/>
              <a:gd name="T3" fmla="*/ 500 h 778"/>
              <a:gd name="T4" fmla="*/ 584 w 755"/>
              <a:gd name="T5" fmla="*/ 579 h 778"/>
              <a:gd name="T6" fmla="*/ 71 w 755"/>
              <a:gd name="T7" fmla="*/ 0 h 778"/>
              <a:gd name="T8" fmla="*/ 547 w 755"/>
              <a:gd name="T9" fmla="*/ 696 h 778"/>
              <a:gd name="T10" fmla="*/ 520 w 755"/>
              <a:gd name="T11" fmla="*/ 778 h 778"/>
              <a:gd name="T12" fmla="*/ 755 w 755"/>
              <a:gd name="T13" fmla="*/ 69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5" h="778">
                <a:moveTo>
                  <a:pt x="755" y="694"/>
                </a:moveTo>
                <a:cubicBezTo>
                  <a:pt x="609" y="500"/>
                  <a:pt x="609" y="500"/>
                  <a:pt x="609" y="500"/>
                </a:cubicBezTo>
                <a:cubicBezTo>
                  <a:pt x="609" y="500"/>
                  <a:pt x="584" y="580"/>
                  <a:pt x="584" y="579"/>
                </a:cubicBezTo>
                <a:cubicBezTo>
                  <a:pt x="73" y="384"/>
                  <a:pt x="71" y="0"/>
                  <a:pt x="71" y="0"/>
                </a:cubicBezTo>
                <a:cubicBezTo>
                  <a:pt x="71" y="0"/>
                  <a:pt x="0" y="480"/>
                  <a:pt x="547" y="696"/>
                </a:cubicBezTo>
                <a:cubicBezTo>
                  <a:pt x="547" y="699"/>
                  <a:pt x="520" y="778"/>
                  <a:pt x="520" y="778"/>
                </a:cubicBezTo>
                <a:lnTo>
                  <a:pt x="755" y="694"/>
                </a:lnTo>
                <a:close/>
              </a:path>
            </a:pathLst>
          </a:cu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rot="6660416">
            <a:off x="2306483" y="2784020"/>
            <a:ext cx="1338497" cy="1033579"/>
          </a:xfrm>
          <a:custGeom>
            <a:avLst/>
            <a:gdLst>
              <a:gd name="T0" fmla="*/ 755 w 755"/>
              <a:gd name="T1" fmla="*/ 694 h 778"/>
              <a:gd name="T2" fmla="*/ 609 w 755"/>
              <a:gd name="T3" fmla="*/ 500 h 778"/>
              <a:gd name="T4" fmla="*/ 584 w 755"/>
              <a:gd name="T5" fmla="*/ 579 h 778"/>
              <a:gd name="T6" fmla="*/ 71 w 755"/>
              <a:gd name="T7" fmla="*/ 0 h 778"/>
              <a:gd name="T8" fmla="*/ 547 w 755"/>
              <a:gd name="T9" fmla="*/ 696 h 778"/>
              <a:gd name="T10" fmla="*/ 520 w 755"/>
              <a:gd name="T11" fmla="*/ 778 h 778"/>
              <a:gd name="T12" fmla="*/ 755 w 755"/>
              <a:gd name="T13" fmla="*/ 69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5" h="778">
                <a:moveTo>
                  <a:pt x="755" y="694"/>
                </a:moveTo>
                <a:cubicBezTo>
                  <a:pt x="609" y="500"/>
                  <a:pt x="609" y="500"/>
                  <a:pt x="609" y="500"/>
                </a:cubicBezTo>
                <a:cubicBezTo>
                  <a:pt x="609" y="500"/>
                  <a:pt x="584" y="580"/>
                  <a:pt x="584" y="579"/>
                </a:cubicBezTo>
                <a:cubicBezTo>
                  <a:pt x="73" y="384"/>
                  <a:pt x="71" y="0"/>
                  <a:pt x="71" y="0"/>
                </a:cubicBezTo>
                <a:cubicBezTo>
                  <a:pt x="71" y="0"/>
                  <a:pt x="0" y="480"/>
                  <a:pt x="547" y="696"/>
                </a:cubicBezTo>
                <a:cubicBezTo>
                  <a:pt x="547" y="699"/>
                  <a:pt x="520" y="778"/>
                  <a:pt x="520" y="778"/>
                </a:cubicBezTo>
                <a:lnTo>
                  <a:pt x="755" y="694"/>
                </a:lnTo>
                <a:close/>
              </a:path>
            </a:pathLst>
          </a:cu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4843784">
            <a:off x="3510882" y="3605421"/>
            <a:ext cx="1338497" cy="1033579"/>
          </a:xfrm>
          <a:custGeom>
            <a:avLst/>
            <a:gdLst>
              <a:gd name="T0" fmla="*/ 755 w 755"/>
              <a:gd name="T1" fmla="*/ 694 h 778"/>
              <a:gd name="T2" fmla="*/ 609 w 755"/>
              <a:gd name="T3" fmla="*/ 500 h 778"/>
              <a:gd name="T4" fmla="*/ 584 w 755"/>
              <a:gd name="T5" fmla="*/ 579 h 778"/>
              <a:gd name="T6" fmla="*/ 71 w 755"/>
              <a:gd name="T7" fmla="*/ 0 h 778"/>
              <a:gd name="T8" fmla="*/ 547 w 755"/>
              <a:gd name="T9" fmla="*/ 696 h 778"/>
              <a:gd name="T10" fmla="*/ 520 w 755"/>
              <a:gd name="T11" fmla="*/ 778 h 778"/>
              <a:gd name="T12" fmla="*/ 755 w 755"/>
              <a:gd name="T13" fmla="*/ 69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5" h="778">
                <a:moveTo>
                  <a:pt x="755" y="694"/>
                </a:moveTo>
                <a:cubicBezTo>
                  <a:pt x="609" y="500"/>
                  <a:pt x="609" y="500"/>
                  <a:pt x="609" y="500"/>
                </a:cubicBezTo>
                <a:cubicBezTo>
                  <a:pt x="609" y="500"/>
                  <a:pt x="584" y="580"/>
                  <a:pt x="584" y="579"/>
                </a:cubicBezTo>
                <a:cubicBezTo>
                  <a:pt x="73" y="384"/>
                  <a:pt x="71" y="0"/>
                  <a:pt x="71" y="0"/>
                </a:cubicBezTo>
                <a:cubicBezTo>
                  <a:pt x="71" y="0"/>
                  <a:pt x="0" y="480"/>
                  <a:pt x="547" y="696"/>
                </a:cubicBezTo>
                <a:cubicBezTo>
                  <a:pt x="547" y="699"/>
                  <a:pt x="520" y="778"/>
                  <a:pt x="520" y="778"/>
                </a:cubicBezTo>
                <a:lnTo>
                  <a:pt x="755" y="694"/>
                </a:lnTo>
                <a:close/>
              </a:path>
            </a:pathLst>
          </a:cu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38100" dist="22860" dir="5400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6084275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 bwMode="auto">
          <a:xfrm>
            <a:off x="1791970" y="1752600"/>
            <a:ext cx="5242560" cy="4001559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3479800" y="2501600"/>
            <a:ext cx="1866900" cy="24892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lvl="0" algn="ctr" defTabSz="588012" eaLnBrk="0" hangingPunct="0">
              <a:lnSpc>
                <a:spcPct val="120000"/>
              </a:lnSpc>
              <a:buSzPct val="60000"/>
            </a:pPr>
            <a:r>
              <a:rPr lang="de-DE" altLang="zh-CN" sz="2000" dirty="0">
                <a:latin typeface="Arial" pitchFamily="34" charset="0"/>
                <a:cs typeface="Arial" pitchFamily="34" charset="0"/>
              </a:rPr>
              <a:t>Customer </a:t>
            </a:r>
            <a:r>
              <a:rPr lang="de-DE" altLang="zh-CN" sz="2000" dirty="0" smtClean="0">
                <a:latin typeface="Arial" pitchFamily="34" charset="0"/>
                <a:cs typeface="Arial" pitchFamily="34" charset="0"/>
              </a:rPr>
              <a:t>Benefit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mtClean="0"/>
              <a:t>Smart grid success components for consumers</a:t>
            </a:r>
            <a:endParaRPr lang="zh-CN" altLang="en-US" smtClean="0"/>
          </a:p>
        </p:txBody>
      </p:sp>
      <p:sp>
        <p:nvSpPr>
          <p:cNvPr id="13321" name="Textfeld 15"/>
          <p:cNvSpPr txBox="1">
            <a:spLocks noChangeArrowheads="1"/>
          </p:cNvSpPr>
          <p:nvPr/>
        </p:nvSpPr>
        <p:spPr bwMode="auto">
          <a:xfrm>
            <a:off x="6512506" y="1656669"/>
            <a:ext cx="925538" cy="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600" dirty="0">
                <a:latin typeface="Arial" pitchFamily="34" charset="0"/>
                <a:cs typeface="Arial" pitchFamily="34" charset="0"/>
              </a:rPr>
              <a:t>Efficient </a:t>
            </a:r>
          </a:p>
          <a:p>
            <a:pPr algn="ctr" eaLnBrk="1" hangingPunct="1"/>
            <a:r>
              <a:rPr lang="de-DE" altLang="zh-CN" sz="1600" dirty="0">
                <a:latin typeface="Arial" pitchFamily="34" charset="0"/>
                <a:cs typeface="Arial" pitchFamily="34" charset="0"/>
              </a:rPr>
              <a:t>payment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Textfeld 16"/>
          <p:cNvSpPr txBox="1">
            <a:spLocks noChangeArrowheads="1"/>
          </p:cNvSpPr>
          <p:nvPr/>
        </p:nvSpPr>
        <p:spPr bwMode="auto">
          <a:xfrm>
            <a:off x="7522157" y="3371749"/>
            <a:ext cx="1037747" cy="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defPPr>
              <a:defRPr lang="zh-CN"/>
            </a:defPPr>
            <a:lvl1pPr eaLnBrk="1" hangingPunct="1">
              <a:defRPr sz="1600"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pPr algn="ctr"/>
            <a:r>
              <a:rPr lang="de-DE" altLang="zh-CN" dirty="0"/>
              <a:t>Economic</a:t>
            </a:r>
          </a:p>
          <a:p>
            <a:pPr algn="ctr"/>
            <a:r>
              <a:rPr lang="de-DE" altLang="zh-CN" dirty="0"/>
              <a:t>Pricing</a:t>
            </a:r>
            <a:endParaRPr lang="en-US" altLang="zh-CN" dirty="0"/>
          </a:p>
        </p:txBody>
      </p:sp>
      <p:sp>
        <p:nvSpPr>
          <p:cNvPr id="13323" name="Textfeld 18"/>
          <p:cNvSpPr txBox="1">
            <a:spLocks noChangeArrowheads="1"/>
          </p:cNvSpPr>
          <p:nvPr/>
        </p:nvSpPr>
        <p:spPr bwMode="auto">
          <a:xfrm>
            <a:off x="574216" y="3371749"/>
            <a:ext cx="835485" cy="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defPPr>
              <a:defRPr lang="zh-CN"/>
            </a:defPPr>
            <a:lvl1pPr eaLnBrk="1" hangingPunct="1">
              <a:defRPr sz="1600"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pPr algn="ctr"/>
            <a:r>
              <a:rPr lang="de-DE" altLang="zh-CN" dirty="0"/>
              <a:t>Green gird</a:t>
            </a:r>
            <a:endParaRPr lang="en-US" altLang="zh-CN" dirty="0"/>
          </a:p>
        </p:txBody>
      </p:sp>
      <p:sp>
        <p:nvSpPr>
          <p:cNvPr id="13324" name="Textfeld 20"/>
          <p:cNvSpPr txBox="1">
            <a:spLocks noChangeArrowheads="1"/>
          </p:cNvSpPr>
          <p:nvPr/>
        </p:nvSpPr>
        <p:spPr bwMode="auto">
          <a:xfrm>
            <a:off x="1301672" y="5111349"/>
            <a:ext cx="1175605" cy="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defPPr>
              <a:defRPr lang="zh-CN"/>
            </a:defPPr>
            <a:lvl1pPr eaLnBrk="1" hangingPunct="1">
              <a:defRPr sz="1600"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pPr algn="ctr"/>
            <a:r>
              <a:rPr lang="de-DE" altLang="zh-CN" dirty="0"/>
              <a:t>Home </a:t>
            </a:r>
          </a:p>
          <a:p>
            <a:pPr algn="ctr"/>
            <a:r>
              <a:rPr lang="de-DE" altLang="zh-CN" dirty="0"/>
              <a:t>Automation</a:t>
            </a:r>
            <a:endParaRPr lang="en-US" altLang="zh-CN" dirty="0"/>
          </a:p>
        </p:txBody>
      </p:sp>
      <p:sp>
        <p:nvSpPr>
          <p:cNvPr id="13325" name="Textfeld 21"/>
          <p:cNvSpPr txBox="1">
            <a:spLocks noChangeArrowheads="1"/>
          </p:cNvSpPr>
          <p:nvPr/>
        </p:nvSpPr>
        <p:spPr bwMode="auto">
          <a:xfrm>
            <a:off x="6411311" y="5111349"/>
            <a:ext cx="1138737" cy="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defPPr>
              <a:defRPr lang="zh-CN"/>
            </a:defPPr>
            <a:lvl1pPr eaLnBrk="1" hangingPunct="1">
              <a:defRPr sz="1600">
                <a:latin typeface="Arial" pitchFamily="34" charset="0"/>
                <a:ea typeface="宋体" charset="-122"/>
                <a:cs typeface="Arial" pitchFamily="34" charset="0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pPr algn="ctr"/>
            <a:r>
              <a:rPr lang="de-DE" altLang="zh-CN" dirty="0"/>
              <a:t>Smart </a:t>
            </a:r>
          </a:p>
          <a:p>
            <a:pPr algn="ctr"/>
            <a:r>
              <a:rPr lang="de-DE" altLang="zh-CN" dirty="0"/>
              <a:t>Appliances</a:t>
            </a:r>
            <a:endParaRPr lang="en-US" altLang="zh-CN" dirty="0"/>
          </a:p>
        </p:txBody>
      </p:sp>
      <p:sp>
        <p:nvSpPr>
          <p:cNvPr id="13326" name="Textfeld 22"/>
          <p:cNvSpPr txBox="1">
            <a:spLocks noChangeArrowheads="1"/>
          </p:cNvSpPr>
          <p:nvPr/>
        </p:nvSpPr>
        <p:spPr bwMode="auto">
          <a:xfrm>
            <a:off x="1496069" y="1656669"/>
            <a:ext cx="936759" cy="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de-DE" altLang="zh-CN" sz="1600" dirty="0">
                <a:latin typeface="Arial" pitchFamily="34" charset="0"/>
                <a:cs typeface="Arial" pitchFamily="34" charset="0"/>
              </a:rPr>
              <a:t>Smart </a:t>
            </a:r>
          </a:p>
          <a:p>
            <a:pPr algn="ctr" eaLnBrk="1" hangingPunct="1"/>
            <a:r>
              <a:rPr lang="de-DE" altLang="zh-CN" sz="1600" dirty="0">
                <a:latin typeface="Arial" pitchFamily="34" charset="0"/>
                <a:cs typeface="Arial" pitchFamily="34" charset="0"/>
              </a:rPr>
              <a:t>Metering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1368260" y="3079484"/>
            <a:ext cx="1000075" cy="13334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endParaRPr lang="zh-CN" altLang="en-US" sz="14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458168" y="3079484"/>
            <a:ext cx="1000075" cy="13334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endParaRPr lang="zh-CN" altLang="en-US" sz="14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5380620" y="4734417"/>
            <a:ext cx="1000075" cy="13334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endParaRPr lang="zh-CN" altLang="en-US" sz="14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445808" y="4734417"/>
            <a:ext cx="1000075" cy="13334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endParaRPr lang="zh-CN" altLang="en-US" sz="14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2445808" y="1364403"/>
            <a:ext cx="1000075" cy="13334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endParaRPr lang="zh-CN" altLang="en-US" sz="14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5380620" y="1364403"/>
            <a:ext cx="1000075" cy="13334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 defTabSz="588012" eaLnBrk="0" hangingPunct="0">
              <a:lnSpc>
                <a:spcPct val="120000"/>
              </a:lnSpc>
              <a:buSzPct val="60000"/>
            </a:pPr>
            <a:endParaRPr lang="zh-CN" altLang="en-US" sz="14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grpSp>
        <p:nvGrpSpPr>
          <p:cNvPr id="2" name="组合 339"/>
          <p:cNvGrpSpPr/>
          <p:nvPr/>
        </p:nvGrpSpPr>
        <p:grpSpPr>
          <a:xfrm>
            <a:off x="2660386" y="5033992"/>
            <a:ext cx="570919" cy="734280"/>
            <a:chOff x="12877800" y="1685925"/>
            <a:chExt cx="358775" cy="346075"/>
          </a:xfrm>
          <a:solidFill>
            <a:schemeClr val="bg1"/>
          </a:solidFill>
        </p:grpSpPr>
        <p:sp>
          <p:nvSpPr>
            <p:cNvPr id="30" name="Freeform 100"/>
            <p:cNvSpPr>
              <a:spLocks/>
            </p:cNvSpPr>
            <p:nvPr/>
          </p:nvSpPr>
          <p:spPr bwMode="auto">
            <a:xfrm>
              <a:off x="12934950" y="1762125"/>
              <a:ext cx="244475" cy="26987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6"/>
                </a:cxn>
                <a:cxn ang="0">
                  <a:pos x="4" y="168"/>
                </a:cxn>
                <a:cxn ang="0">
                  <a:pos x="4" y="168"/>
                </a:cxn>
                <a:cxn ang="0">
                  <a:pos x="10" y="170"/>
                </a:cxn>
                <a:cxn ang="0">
                  <a:pos x="50" y="170"/>
                </a:cxn>
                <a:cxn ang="0">
                  <a:pos x="50" y="170"/>
                </a:cxn>
                <a:cxn ang="0">
                  <a:pos x="54" y="168"/>
                </a:cxn>
                <a:cxn ang="0">
                  <a:pos x="54" y="168"/>
                </a:cxn>
                <a:cxn ang="0">
                  <a:pos x="56" y="164"/>
                </a:cxn>
                <a:cxn ang="0">
                  <a:pos x="56" y="120"/>
                </a:cxn>
                <a:cxn ang="0">
                  <a:pos x="98" y="120"/>
                </a:cxn>
                <a:cxn ang="0">
                  <a:pos x="98" y="164"/>
                </a:cxn>
                <a:cxn ang="0">
                  <a:pos x="98" y="164"/>
                </a:cxn>
                <a:cxn ang="0">
                  <a:pos x="98" y="168"/>
                </a:cxn>
                <a:cxn ang="0">
                  <a:pos x="98" y="168"/>
                </a:cxn>
                <a:cxn ang="0">
                  <a:pos x="102" y="170"/>
                </a:cxn>
                <a:cxn ang="0">
                  <a:pos x="144" y="170"/>
                </a:cxn>
                <a:cxn ang="0">
                  <a:pos x="144" y="170"/>
                </a:cxn>
                <a:cxn ang="0">
                  <a:pos x="150" y="168"/>
                </a:cxn>
                <a:cxn ang="0">
                  <a:pos x="150" y="168"/>
                </a:cxn>
                <a:cxn ang="0">
                  <a:pos x="152" y="166"/>
                </a:cxn>
                <a:cxn ang="0">
                  <a:pos x="154" y="162"/>
                </a:cxn>
                <a:cxn ang="0">
                  <a:pos x="154" y="70"/>
                </a:cxn>
                <a:cxn ang="0">
                  <a:pos x="76" y="0"/>
                </a:cxn>
                <a:cxn ang="0">
                  <a:pos x="0" y="70"/>
                </a:cxn>
              </a:cxnLst>
              <a:rect l="0" t="0" r="r" b="b"/>
              <a:pathLst>
                <a:path w="154" h="170">
                  <a:moveTo>
                    <a:pt x="0" y="70"/>
                  </a:moveTo>
                  <a:lnTo>
                    <a:pt x="0" y="16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10" y="1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6" y="164"/>
                  </a:lnTo>
                  <a:lnTo>
                    <a:pt x="56" y="120"/>
                  </a:lnTo>
                  <a:lnTo>
                    <a:pt x="98" y="120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2" y="17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4" y="70"/>
                  </a:lnTo>
                  <a:lnTo>
                    <a:pt x="76" y="0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01"/>
            <p:cNvSpPr>
              <a:spLocks/>
            </p:cNvSpPr>
            <p:nvPr/>
          </p:nvSpPr>
          <p:spPr bwMode="auto">
            <a:xfrm>
              <a:off x="12877800" y="1685925"/>
              <a:ext cx="358775" cy="187325"/>
            </a:xfrm>
            <a:custGeom>
              <a:avLst/>
              <a:gdLst/>
              <a:ahLst/>
              <a:cxnLst>
                <a:cxn ang="0">
                  <a:pos x="220" y="94"/>
                </a:cxn>
                <a:cxn ang="0">
                  <a:pos x="184" y="60"/>
                </a:cxn>
                <a:cxn ang="0">
                  <a:pos x="184" y="10"/>
                </a:cxn>
                <a:cxn ang="0">
                  <a:pos x="184" y="10"/>
                </a:cxn>
                <a:cxn ang="0">
                  <a:pos x="182" y="6"/>
                </a:cxn>
                <a:cxn ang="0">
                  <a:pos x="178" y="4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60" y="6"/>
                </a:cxn>
                <a:cxn ang="0">
                  <a:pos x="160" y="10"/>
                </a:cxn>
                <a:cxn ang="0">
                  <a:pos x="160" y="38"/>
                </a:cxn>
                <a:cxn ang="0">
                  <a:pos x="122" y="4"/>
                </a:cxn>
                <a:cxn ang="0">
                  <a:pos x="122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08" y="2"/>
                </a:cxn>
                <a:cxn ang="0">
                  <a:pos x="102" y="4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2" y="98"/>
                </a:cxn>
                <a:cxn ang="0">
                  <a:pos x="0" y="104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4" y="114"/>
                </a:cxn>
                <a:cxn ang="0">
                  <a:pos x="4" y="114"/>
                </a:cxn>
                <a:cxn ang="0">
                  <a:pos x="10" y="118"/>
                </a:cxn>
                <a:cxn ang="0">
                  <a:pos x="14" y="118"/>
                </a:cxn>
                <a:cxn ang="0">
                  <a:pos x="14" y="118"/>
                </a:cxn>
                <a:cxn ang="0">
                  <a:pos x="20" y="118"/>
                </a:cxn>
                <a:cxn ang="0">
                  <a:pos x="24" y="116"/>
                </a:cxn>
                <a:cxn ang="0">
                  <a:pos x="112" y="34"/>
                </a:cxn>
                <a:cxn ang="0">
                  <a:pos x="200" y="116"/>
                </a:cxn>
                <a:cxn ang="0">
                  <a:pos x="200" y="116"/>
                </a:cxn>
                <a:cxn ang="0">
                  <a:pos x="206" y="118"/>
                </a:cxn>
                <a:cxn ang="0">
                  <a:pos x="212" y="118"/>
                </a:cxn>
                <a:cxn ang="0">
                  <a:pos x="216" y="118"/>
                </a:cxn>
                <a:cxn ang="0">
                  <a:pos x="222" y="114"/>
                </a:cxn>
                <a:cxn ang="0">
                  <a:pos x="222" y="114"/>
                </a:cxn>
                <a:cxn ang="0">
                  <a:pos x="224" y="110"/>
                </a:cxn>
                <a:cxn ang="0">
                  <a:pos x="226" y="104"/>
                </a:cxn>
                <a:cxn ang="0">
                  <a:pos x="224" y="98"/>
                </a:cxn>
                <a:cxn ang="0">
                  <a:pos x="220" y="94"/>
                </a:cxn>
                <a:cxn ang="0">
                  <a:pos x="220" y="94"/>
                </a:cxn>
              </a:cxnLst>
              <a:rect l="0" t="0" r="r" b="b"/>
              <a:pathLst>
                <a:path w="226" h="118">
                  <a:moveTo>
                    <a:pt x="220" y="94"/>
                  </a:moveTo>
                  <a:lnTo>
                    <a:pt x="184" y="6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2" y="6"/>
                  </a:lnTo>
                  <a:lnTo>
                    <a:pt x="178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0" y="6"/>
                  </a:lnTo>
                  <a:lnTo>
                    <a:pt x="160" y="10"/>
                  </a:lnTo>
                  <a:lnTo>
                    <a:pt x="160" y="38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08" y="2"/>
                  </a:lnTo>
                  <a:lnTo>
                    <a:pt x="102" y="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2" y="98"/>
                  </a:lnTo>
                  <a:lnTo>
                    <a:pt x="0" y="104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112" y="34"/>
                  </a:lnTo>
                  <a:lnTo>
                    <a:pt x="200" y="116"/>
                  </a:lnTo>
                  <a:lnTo>
                    <a:pt x="200" y="116"/>
                  </a:lnTo>
                  <a:lnTo>
                    <a:pt x="206" y="118"/>
                  </a:lnTo>
                  <a:lnTo>
                    <a:pt x="212" y="118"/>
                  </a:lnTo>
                  <a:lnTo>
                    <a:pt x="21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4" y="110"/>
                  </a:lnTo>
                  <a:lnTo>
                    <a:pt x="226" y="104"/>
                  </a:lnTo>
                  <a:lnTo>
                    <a:pt x="224" y="98"/>
                  </a:lnTo>
                  <a:lnTo>
                    <a:pt x="220" y="94"/>
                  </a:lnTo>
                  <a:lnTo>
                    <a:pt x="220" y="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173"/>
          <p:cNvSpPr>
            <a:spLocks noEditPoints="1"/>
          </p:cNvSpPr>
          <p:nvPr/>
        </p:nvSpPr>
        <p:spPr bwMode="auto">
          <a:xfrm>
            <a:off x="6623164" y="3381137"/>
            <a:ext cx="670083" cy="730127"/>
          </a:xfrm>
          <a:custGeom>
            <a:avLst/>
            <a:gdLst/>
            <a:ahLst/>
            <a:cxnLst>
              <a:cxn ang="0">
                <a:pos x="8976" y="5808"/>
              </a:cxn>
              <a:cxn ang="0">
                <a:pos x="6336" y="7920"/>
              </a:cxn>
              <a:cxn ang="0">
                <a:pos x="7788" y="13376"/>
              </a:cxn>
              <a:cxn ang="0">
                <a:pos x="8008" y="9636"/>
              </a:cxn>
              <a:cxn ang="0">
                <a:pos x="5720" y="10780"/>
              </a:cxn>
              <a:cxn ang="0">
                <a:pos x="3916" y="12276"/>
              </a:cxn>
              <a:cxn ang="0">
                <a:pos x="4532" y="13376"/>
              </a:cxn>
              <a:cxn ang="0">
                <a:pos x="1804" y="12276"/>
              </a:cxn>
              <a:cxn ang="0">
                <a:pos x="2376" y="10780"/>
              </a:cxn>
              <a:cxn ang="0">
                <a:pos x="0" y="5368"/>
              </a:cxn>
              <a:cxn ang="0">
                <a:pos x="2288" y="9592"/>
              </a:cxn>
              <a:cxn ang="0">
                <a:pos x="3740" y="4268"/>
              </a:cxn>
              <a:cxn ang="0">
                <a:pos x="8712" y="4840"/>
              </a:cxn>
              <a:cxn ang="0">
                <a:pos x="10340" y="5368"/>
              </a:cxn>
              <a:cxn ang="0">
                <a:pos x="12496" y="5808"/>
              </a:cxn>
              <a:cxn ang="0">
                <a:pos x="13640" y="5368"/>
              </a:cxn>
              <a:cxn ang="0">
                <a:pos x="14256" y="3916"/>
              </a:cxn>
              <a:cxn ang="0">
                <a:pos x="13860" y="4972"/>
              </a:cxn>
              <a:cxn ang="0">
                <a:pos x="14124" y="616"/>
              </a:cxn>
              <a:cxn ang="0">
                <a:pos x="14608" y="2376"/>
              </a:cxn>
              <a:cxn ang="0">
                <a:pos x="14960" y="2420"/>
              </a:cxn>
              <a:cxn ang="0">
                <a:pos x="15224" y="2596"/>
              </a:cxn>
              <a:cxn ang="0">
                <a:pos x="15400" y="2860"/>
              </a:cxn>
              <a:cxn ang="0">
                <a:pos x="15444" y="3168"/>
              </a:cxn>
              <a:cxn ang="0">
                <a:pos x="15356" y="3564"/>
              </a:cxn>
              <a:cxn ang="0">
                <a:pos x="15136" y="3828"/>
              </a:cxn>
              <a:cxn ang="0">
                <a:pos x="15840" y="5368"/>
              </a:cxn>
              <a:cxn ang="0">
                <a:pos x="16368" y="5808"/>
              </a:cxn>
              <a:cxn ang="0">
                <a:pos x="16368" y="7216"/>
              </a:cxn>
              <a:cxn ang="0">
                <a:pos x="13860" y="12276"/>
              </a:cxn>
              <a:cxn ang="0">
                <a:pos x="15224" y="13376"/>
              </a:cxn>
              <a:cxn ang="0">
                <a:pos x="10032" y="12276"/>
              </a:cxn>
              <a:cxn ang="0">
                <a:pos x="14476" y="7216"/>
              </a:cxn>
              <a:cxn ang="0">
                <a:pos x="8624" y="5808"/>
              </a:cxn>
              <a:cxn ang="0">
                <a:pos x="5104" y="44"/>
              </a:cxn>
              <a:cxn ang="0">
                <a:pos x="4532" y="264"/>
              </a:cxn>
              <a:cxn ang="0">
                <a:pos x="4092" y="704"/>
              </a:cxn>
              <a:cxn ang="0">
                <a:pos x="3872" y="1276"/>
              </a:cxn>
              <a:cxn ang="0">
                <a:pos x="3872" y="1936"/>
              </a:cxn>
              <a:cxn ang="0">
                <a:pos x="4092" y="2508"/>
              </a:cxn>
              <a:cxn ang="0">
                <a:pos x="4532" y="2904"/>
              </a:cxn>
              <a:cxn ang="0">
                <a:pos x="5104" y="3168"/>
              </a:cxn>
              <a:cxn ang="0">
                <a:pos x="5764" y="3168"/>
              </a:cxn>
              <a:cxn ang="0">
                <a:pos x="6336" y="2904"/>
              </a:cxn>
              <a:cxn ang="0">
                <a:pos x="6776" y="2508"/>
              </a:cxn>
              <a:cxn ang="0">
                <a:pos x="6996" y="1936"/>
              </a:cxn>
              <a:cxn ang="0">
                <a:pos x="6996" y="1276"/>
              </a:cxn>
              <a:cxn ang="0">
                <a:pos x="6776" y="704"/>
              </a:cxn>
              <a:cxn ang="0">
                <a:pos x="6336" y="264"/>
              </a:cxn>
              <a:cxn ang="0">
                <a:pos x="5764" y="44"/>
              </a:cxn>
            </a:cxnLst>
            <a:rect l="0" t="0" r="r" b="b"/>
            <a:pathLst>
              <a:path w="16368" h="13376">
                <a:moveTo>
                  <a:pt x="8624" y="5808"/>
                </a:moveTo>
                <a:lnTo>
                  <a:pt x="8976" y="5808"/>
                </a:lnTo>
                <a:lnTo>
                  <a:pt x="6556" y="5764"/>
                </a:lnTo>
                <a:lnTo>
                  <a:pt x="6336" y="7920"/>
                </a:lnTo>
                <a:lnTo>
                  <a:pt x="9856" y="9064"/>
                </a:lnTo>
                <a:lnTo>
                  <a:pt x="7788" y="13376"/>
                </a:lnTo>
                <a:lnTo>
                  <a:pt x="6644" y="13376"/>
                </a:lnTo>
                <a:lnTo>
                  <a:pt x="8008" y="9636"/>
                </a:lnTo>
                <a:lnTo>
                  <a:pt x="5720" y="9592"/>
                </a:lnTo>
                <a:lnTo>
                  <a:pt x="5720" y="10780"/>
                </a:lnTo>
                <a:lnTo>
                  <a:pt x="3916" y="10780"/>
                </a:lnTo>
                <a:lnTo>
                  <a:pt x="3916" y="12276"/>
                </a:lnTo>
                <a:lnTo>
                  <a:pt x="4532" y="12276"/>
                </a:lnTo>
                <a:lnTo>
                  <a:pt x="4532" y="13376"/>
                </a:lnTo>
                <a:lnTo>
                  <a:pt x="1804" y="13376"/>
                </a:lnTo>
                <a:lnTo>
                  <a:pt x="1804" y="12276"/>
                </a:lnTo>
                <a:lnTo>
                  <a:pt x="2376" y="12276"/>
                </a:lnTo>
                <a:lnTo>
                  <a:pt x="2376" y="10780"/>
                </a:lnTo>
                <a:lnTo>
                  <a:pt x="792" y="10780"/>
                </a:lnTo>
                <a:lnTo>
                  <a:pt x="0" y="5368"/>
                </a:lnTo>
                <a:lnTo>
                  <a:pt x="1672" y="5368"/>
                </a:lnTo>
                <a:lnTo>
                  <a:pt x="2288" y="9592"/>
                </a:lnTo>
                <a:lnTo>
                  <a:pt x="3740" y="9592"/>
                </a:lnTo>
                <a:lnTo>
                  <a:pt x="3740" y="4268"/>
                </a:lnTo>
                <a:lnTo>
                  <a:pt x="3740" y="3608"/>
                </a:lnTo>
                <a:lnTo>
                  <a:pt x="8712" y="4840"/>
                </a:lnTo>
                <a:lnTo>
                  <a:pt x="10295" y="4972"/>
                </a:lnTo>
                <a:lnTo>
                  <a:pt x="10340" y="5368"/>
                </a:lnTo>
                <a:lnTo>
                  <a:pt x="12496" y="5148"/>
                </a:lnTo>
                <a:lnTo>
                  <a:pt x="12496" y="5808"/>
                </a:lnTo>
                <a:lnTo>
                  <a:pt x="13640" y="5808"/>
                </a:lnTo>
                <a:lnTo>
                  <a:pt x="13640" y="5368"/>
                </a:lnTo>
                <a:lnTo>
                  <a:pt x="14256" y="5368"/>
                </a:lnTo>
                <a:lnTo>
                  <a:pt x="14256" y="3916"/>
                </a:lnTo>
                <a:lnTo>
                  <a:pt x="14168" y="3872"/>
                </a:lnTo>
                <a:lnTo>
                  <a:pt x="13860" y="4972"/>
                </a:lnTo>
                <a:lnTo>
                  <a:pt x="13024" y="4752"/>
                </a:lnTo>
                <a:lnTo>
                  <a:pt x="14124" y="616"/>
                </a:lnTo>
                <a:lnTo>
                  <a:pt x="15004" y="880"/>
                </a:lnTo>
                <a:lnTo>
                  <a:pt x="14608" y="2376"/>
                </a:lnTo>
                <a:lnTo>
                  <a:pt x="14784" y="2376"/>
                </a:lnTo>
                <a:lnTo>
                  <a:pt x="14960" y="2420"/>
                </a:lnTo>
                <a:lnTo>
                  <a:pt x="15092" y="2508"/>
                </a:lnTo>
                <a:lnTo>
                  <a:pt x="15224" y="2596"/>
                </a:lnTo>
                <a:lnTo>
                  <a:pt x="15312" y="2728"/>
                </a:lnTo>
                <a:lnTo>
                  <a:pt x="15400" y="2860"/>
                </a:lnTo>
                <a:lnTo>
                  <a:pt x="15444" y="2992"/>
                </a:lnTo>
                <a:lnTo>
                  <a:pt x="15444" y="3168"/>
                </a:lnTo>
                <a:lnTo>
                  <a:pt x="15444" y="3388"/>
                </a:lnTo>
                <a:lnTo>
                  <a:pt x="15356" y="3564"/>
                </a:lnTo>
                <a:lnTo>
                  <a:pt x="15268" y="3696"/>
                </a:lnTo>
                <a:lnTo>
                  <a:pt x="15136" y="3828"/>
                </a:lnTo>
                <a:lnTo>
                  <a:pt x="15136" y="5368"/>
                </a:lnTo>
                <a:lnTo>
                  <a:pt x="15840" y="5368"/>
                </a:lnTo>
                <a:lnTo>
                  <a:pt x="15840" y="5808"/>
                </a:lnTo>
                <a:lnTo>
                  <a:pt x="16368" y="5808"/>
                </a:lnTo>
                <a:lnTo>
                  <a:pt x="16368" y="6687"/>
                </a:lnTo>
                <a:lnTo>
                  <a:pt x="16368" y="7216"/>
                </a:lnTo>
                <a:lnTo>
                  <a:pt x="16148" y="7216"/>
                </a:lnTo>
                <a:lnTo>
                  <a:pt x="13860" y="12276"/>
                </a:lnTo>
                <a:lnTo>
                  <a:pt x="15224" y="12276"/>
                </a:lnTo>
                <a:lnTo>
                  <a:pt x="15224" y="13376"/>
                </a:lnTo>
                <a:lnTo>
                  <a:pt x="10032" y="13376"/>
                </a:lnTo>
                <a:lnTo>
                  <a:pt x="10032" y="12276"/>
                </a:lnTo>
                <a:lnTo>
                  <a:pt x="12188" y="12276"/>
                </a:lnTo>
                <a:lnTo>
                  <a:pt x="14476" y="7216"/>
                </a:lnTo>
                <a:lnTo>
                  <a:pt x="8624" y="7216"/>
                </a:lnTo>
                <a:lnTo>
                  <a:pt x="8624" y="5808"/>
                </a:lnTo>
                <a:close/>
                <a:moveTo>
                  <a:pt x="5412" y="0"/>
                </a:moveTo>
                <a:lnTo>
                  <a:pt x="5104" y="44"/>
                </a:lnTo>
                <a:lnTo>
                  <a:pt x="4796" y="132"/>
                </a:lnTo>
                <a:lnTo>
                  <a:pt x="4532" y="264"/>
                </a:lnTo>
                <a:lnTo>
                  <a:pt x="4312" y="484"/>
                </a:lnTo>
                <a:lnTo>
                  <a:pt x="4092" y="704"/>
                </a:lnTo>
                <a:lnTo>
                  <a:pt x="3960" y="968"/>
                </a:lnTo>
                <a:lnTo>
                  <a:pt x="3872" y="1276"/>
                </a:lnTo>
                <a:lnTo>
                  <a:pt x="3828" y="1584"/>
                </a:lnTo>
                <a:lnTo>
                  <a:pt x="3872" y="1936"/>
                </a:lnTo>
                <a:lnTo>
                  <a:pt x="3960" y="2199"/>
                </a:lnTo>
                <a:lnTo>
                  <a:pt x="4092" y="2508"/>
                </a:lnTo>
                <a:lnTo>
                  <a:pt x="4312" y="2728"/>
                </a:lnTo>
                <a:lnTo>
                  <a:pt x="4532" y="2904"/>
                </a:lnTo>
                <a:lnTo>
                  <a:pt x="4796" y="3080"/>
                </a:lnTo>
                <a:lnTo>
                  <a:pt x="5104" y="3168"/>
                </a:lnTo>
                <a:lnTo>
                  <a:pt x="5412" y="3212"/>
                </a:lnTo>
                <a:lnTo>
                  <a:pt x="5764" y="3168"/>
                </a:lnTo>
                <a:lnTo>
                  <a:pt x="6073" y="3080"/>
                </a:lnTo>
                <a:lnTo>
                  <a:pt x="6336" y="2904"/>
                </a:lnTo>
                <a:lnTo>
                  <a:pt x="6556" y="2728"/>
                </a:lnTo>
                <a:lnTo>
                  <a:pt x="6776" y="2508"/>
                </a:lnTo>
                <a:lnTo>
                  <a:pt x="6908" y="2199"/>
                </a:lnTo>
                <a:lnTo>
                  <a:pt x="6996" y="1936"/>
                </a:lnTo>
                <a:lnTo>
                  <a:pt x="7040" y="1584"/>
                </a:lnTo>
                <a:lnTo>
                  <a:pt x="6996" y="1276"/>
                </a:lnTo>
                <a:lnTo>
                  <a:pt x="6908" y="968"/>
                </a:lnTo>
                <a:lnTo>
                  <a:pt x="6776" y="704"/>
                </a:lnTo>
                <a:lnTo>
                  <a:pt x="6556" y="484"/>
                </a:lnTo>
                <a:lnTo>
                  <a:pt x="6336" y="264"/>
                </a:lnTo>
                <a:lnTo>
                  <a:pt x="6073" y="132"/>
                </a:lnTo>
                <a:lnTo>
                  <a:pt x="5764" y="44"/>
                </a:lnTo>
                <a:lnTo>
                  <a:pt x="541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5463315" y="1648584"/>
            <a:ext cx="834683" cy="603283"/>
          </a:xfrm>
          <a:custGeom>
            <a:avLst/>
            <a:gdLst/>
            <a:ahLst/>
            <a:cxnLst>
              <a:cxn ang="0">
                <a:pos x="5071" y="8172"/>
              </a:cxn>
              <a:cxn ang="0">
                <a:pos x="12155" y="468"/>
              </a:cxn>
              <a:cxn ang="0">
                <a:pos x="10681" y="36"/>
              </a:cxn>
              <a:cxn ang="0">
                <a:pos x="9566" y="936"/>
              </a:cxn>
              <a:cxn ang="0">
                <a:pos x="9745" y="3060"/>
              </a:cxn>
              <a:cxn ang="0">
                <a:pos x="11004" y="3996"/>
              </a:cxn>
              <a:cxn ang="0">
                <a:pos x="12299" y="3060"/>
              </a:cxn>
              <a:cxn ang="0">
                <a:pos x="7264" y="7776"/>
              </a:cxn>
              <a:cxn ang="0">
                <a:pos x="6545" y="7452"/>
              </a:cxn>
              <a:cxn ang="0">
                <a:pos x="6149" y="7920"/>
              </a:cxn>
              <a:cxn ang="0">
                <a:pos x="6005" y="7236"/>
              </a:cxn>
              <a:cxn ang="0">
                <a:pos x="6797" y="6660"/>
              </a:cxn>
              <a:cxn ang="0">
                <a:pos x="7624" y="5760"/>
              </a:cxn>
              <a:cxn ang="0">
                <a:pos x="8343" y="4572"/>
              </a:cxn>
              <a:cxn ang="0">
                <a:pos x="9350" y="3996"/>
              </a:cxn>
              <a:cxn ang="0">
                <a:pos x="10716" y="4428"/>
              </a:cxn>
              <a:cxn ang="0">
                <a:pos x="12191" y="3996"/>
              </a:cxn>
              <a:cxn ang="0">
                <a:pos x="13414" y="4320"/>
              </a:cxn>
              <a:cxn ang="0">
                <a:pos x="14132" y="5184"/>
              </a:cxn>
              <a:cxn ang="0">
                <a:pos x="15211" y="7416"/>
              </a:cxn>
              <a:cxn ang="0">
                <a:pos x="14852" y="7920"/>
              </a:cxn>
              <a:cxn ang="0">
                <a:pos x="13306" y="7668"/>
              </a:cxn>
              <a:cxn ang="0">
                <a:pos x="13162" y="5112"/>
              </a:cxn>
              <a:cxn ang="0">
                <a:pos x="8594" y="5364"/>
              </a:cxn>
              <a:cxn ang="0">
                <a:pos x="8810" y="7920"/>
              </a:cxn>
              <a:cxn ang="0">
                <a:pos x="13017" y="7848"/>
              </a:cxn>
              <a:cxn ang="0">
                <a:pos x="13162" y="5364"/>
              </a:cxn>
              <a:cxn ang="0">
                <a:pos x="8882" y="5364"/>
              </a:cxn>
              <a:cxn ang="0">
                <a:pos x="9027" y="7848"/>
              </a:cxn>
              <a:cxn ang="0">
                <a:pos x="5969" y="6264"/>
              </a:cxn>
              <a:cxn ang="0">
                <a:pos x="6186" y="4356"/>
              </a:cxn>
              <a:cxn ang="0">
                <a:pos x="2877" y="4212"/>
              </a:cxn>
              <a:cxn ang="0">
                <a:pos x="2877" y="6156"/>
              </a:cxn>
              <a:cxn ang="0">
                <a:pos x="5646" y="1044"/>
              </a:cxn>
              <a:cxn ang="0">
                <a:pos x="4963" y="180"/>
              </a:cxn>
              <a:cxn ang="0">
                <a:pos x="3740" y="288"/>
              </a:cxn>
              <a:cxn ang="0">
                <a:pos x="3272" y="1296"/>
              </a:cxn>
              <a:cxn ang="0">
                <a:pos x="3812" y="2952"/>
              </a:cxn>
              <a:cxn ang="0">
                <a:pos x="4927" y="3096"/>
              </a:cxn>
              <a:cxn ang="0">
                <a:pos x="5646" y="1728"/>
              </a:cxn>
              <a:cxn ang="0">
                <a:pos x="7515" y="5292"/>
              </a:cxn>
              <a:cxn ang="0">
                <a:pos x="7048" y="6084"/>
              </a:cxn>
              <a:cxn ang="0">
                <a:pos x="6258" y="6084"/>
              </a:cxn>
              <a:cxn ang="0">
                <a:pos x="6005" y="4032"/>
              </a:cxn>
              <a:cxn ang="0">
                <a:pos x="2553" y="4428"/>
              </a:cxn>
              <a:cxn ang="0">
                <a:pos x="1654" y="6264"/>
              </a:cxn>
              <a:cxn ang="0">
                <a:pos x="1187" y="5976"/>
              </a:cxn>
              <a:cxn ang="0">
                <a:pos x="2122" y="3960"/>
              </a:cxn>
              <a:cxn ang="0">
                <a:pos x="2949" y="3276"/>
              </a:cxn>
              <a:cxn ang="0">
                <a:pos x="3992" y="3456"/>
              </a:cxn>
              <a:cxn ang="0">
                <a:pos x="5179" y="3348"/>
              </a:cxn>
              <a:cxn ang="0">
                <a:pos x="6186" y="3348"/>
              </a:cxn>
              <a:cxn ang="0">
                <a:pos x="6904" y="4068"/>
              </a:cxn>
              <a:cxn ang="0">
                <a:pos x="5861" y="6840"/>
              </a:cxn>
            </a:cxnLst>
            <a:rect l="0" t="0" r="r" b="b"/>
            <a:pathLst>
              <a:path w="16470" h="8928">
                <a:moveTo>
                  <a:pt x="5071" y="8172"/>
                </a:moveTo>
                <a:lnTo>
                  <a:pt x="16470" y="8172"/>
                </a:lnTo>
                <a:lnTo>
                  <a:pt x="16470" y="8928"/>
                </a:lnTo>
                <a:lnTo>
                  <a:pt x="5071" y="8928"/>
                </a:lnTo>
                <a:lnTo>
                  <a:pt x="5071" y="8172"/>
                </a:lnTo>
                <a:close/>
                <a:moveTo>
                  <a:pt x="12586" y="1548"/>
                </a:moveTo>
                <a:lnTo>
                  <a:pt x="12550" y="1260"/>
                </a:lnTo>
                <a:lnTo>
                  <a:pt x="12442" y="972"/>
                </a:lnTo>
                <a:lnTo>
                  <a:pt x="12335" y="684"/>
                </a:lnTo>
                <a:lnTo>
                  <a:pt x="12155" y="468"/>
                </a:lnTo>
                <a:lnTo>
                  <a:pt x="11903" y="252"/>
                </a:lnTo>
                <a:lnTo>
                  <a:pt x="11651" y="108"/>
                </a:lnTo>
                <a:lnTo>
                  <a:pt x="11363" y="36"/>
                </a:lnTo>
                <a:lnTo>
                  <a:pt x="11004" y="0"/>
                </a:lnTo>
                <a:lnTo>
                  <a:pt x="10681" y="36"/>
                </a:lnTo>
                <a:lnTo>
                  <a:pt x="10357" y="108"/>
                </a:lnTo>
                <a:lnTo>
                  <a:pt x="10105" y="252"/>
                </a:lnTo>
                <a:lnTo>
                  <a:pt x="9889" y="468"/>
                </a:lnTo>
                <a:lnTo>
                  <a:pt x="9709" y="684"/>
                </a:lnTo>
                <a:lnTo>
                  <a:pt x="9566" y="936"/>
                </a:lnTo>
                <a:lnTo>
                  <a:pt x="9494" y="1260"/>
                </a:lnTo>
                <a:lnTo>
                  <a:pt x="9458" y="1548"/>
                </a:lnTo>
                <a:lnTo>
                  <a:pt x="9494" y="2124"/>
                </a:lnTo>
                <a:lnTo>
                  <a:pt x="9602" y="2628"/>
                </a:lnTo>
                <a:lnTo>
                  <a:pt x="9745" y="3060"/>
                </a:lnTo>
                <a:lnTo>
                  <a:pt x="9961" y="3420"/>
                </a:lnTo>
                <a:lnTo>
                  <a:pt x="10176" y="3672"/>
                </a:lnTo>
                <a:lnTo>
                  <a:pt x="10465" y="3852"/>
                </a:lnTo>
                <a:lnTo>
                  <a:pt x="10716" y="3960"/>
                </a:lnTo>
                <a:lnTo>
                  <a:pt x="11004" y="3996"/>
                </a:lnTo>
                <a:lnTo>
                  <a:pt x="11327" y="3960"/>
                </a:lnTo>
                <a:lnTo>
                  <a:pt x="11579" y="3852"/>
                </a:lnTo>
                <a:lnTo>
                  <a:pt x="11867" y="3672"/>
                </a:lnTo>
                <a:lnTo>
                  <a:pt x="12083" y="3384"/>
                </a:lnTo>
                <a:lnTo>
                  <a:pt x="12299" y="3060"/>
                </a:lnTo>
                <a:lnTo>
                  <a:pt x="12442" y="2628"/>
                </a:lnTo>
                <a:lnTo>
                  <a:pt x="12550" y="2124"/>
                </a:lnTo>
                <a:lnTo>
                  <a:pt x="12586" y="1548"/>
                </a:lnTo>
                <a:close/>
                <a:moveTo>
                  <a:pt x="7264" y="7920"/>
                </a:moveTo>
                <a:lnTo>
                  <a:pt x="7264" y="7776"/>
                </a:lnTo>
                <a:lnTo>
                  <a:pt x="7228" y="7632"/>
                </a:lnTo>
                <a:lnTo>
                  <a:pt x="7120" y="7524"/>
                </a:lnTo>
                <a:lnTo>
                  <a:pt x="6940" y="7452"/>
                </a:lnTo>
                <a:lnTo>
                  <a:pt x="6761" y="7416"/>
                </a:lnTo>
                <a:lnTo>
                  <a:pt x="6545" y="7452"/>
                </a:lnTo>
                <a:lnTo>
                  <a:pt x="6401" y="7524"/>
                </a:lnTo>
                <a:lnTo>
                  <a:pt x="6294" y="7632"/>
                </a:lnTo>
                <a:lnTo>
                  <a:pt x="6258" y="7776"/>
                </a:lnTo>
                <a:lnTo>
                  <a:pt x="6258" y="7920"/>
                </a:lnTo>
                <a:lnTo>
                  <a:pt x="6149" y="7920"/>
                </a:lnTo>
                <a:lnTo>
                  <a:pt x="6005" y="7704"/>
                </a:lnTo>
                <a:lnTo>
                  <a:pt x="5969" y="7596"/>
                </a:lnTo>
                <a:lnTo>
                  <a:pt x="5969" y="7488"/>
                </a:lnTo>
                <a:lnTo>
                  <a:pt x="5969" y="7344"/>
                </a:lnTo>
                <a:lnTo>
                  <a:pt x="6005" y="7236"/>
                </a:lnTo>
                <a:lnTo>
                  <a:pt x="6077" y="7128"/>
                </a:lnTo>
                <a:lnTo>
                  <a:pt x="6149" y="7020"/>
                </a:lnTo>
                <a:lnTo>
                  <a:pt x="6365" y="6840"/>
                </a:lnTo>
                <a:lnTo>
                  <a:pt x="6653" y="6732"/>
                </a:lnTo>
                <a:lnTo>
                  <a:pt x="6797" y="6660"/>
                </a:lnTo>
                <a:lnTo>
                  <a:pt x="6976" y="6588"/>
                </a:lnTo>
                <a:lnTo>
                  <a:pt x="7120" y="6480"/>
                </a:lnTo>
                <a:lnTo>
                  <a:pt x="7228" y="6336"/>
                </a:lnTo>
                <a:lnTo>
                  <a:pt x="7443" y="6048"/>
                </a:lnTo>
                <a:lnTo>
                  <a:pt x="7624" y="5760"/>
                </a:lnTo>
                <a:lnTo>
                  <a:pt x="7840" y="5328"/>
                </a:lnTo>
                <a:lnTo>
                  <a:pt x="7912" y="5148"/>
                </a:lnTo>
                <a:lnTo>
                  <a:pt x="8055" y="4932"/>
                </a:lnTo>
                <a:lnTo>
                  <a:pt x="8199" y="4752"/>
                </a:lnTo>
                <a:lnTo>
                  <a:pt x="8343" y="4572"/>
                </a:lnTo>
                <a:lnTo>
                  <a:pt x="8522" y="4392"/>
                </a:lnTo>
                <a:lnTo>
                  <a:pt x="8702" y="4284"/>
                </a:lnTo>
                <a:lnTo>
                  <a:pt x="8919" y="4140"/>
                </a:lnTo>
                <a:lnTo>
                  <a:pt x="9134" y="4068"/>
                </a:lnTo>
                <a:lnTo>
                  <a:pt x="9350" y="3996"/>
                </a:lnTo>
                <a:lnTo>
                  <a:pt x="9566" y="3996"/>
                </a:lnTo>
                <a:lnTo>
                  <a:pt x="9853" y="3996"/>
                </a:lnTo>
                <a:lnTo>
                  <a:pt x="10105" y="4212"/>
                </a:lnTo>
                <a:lnTo>
                  <a:pt x="10393" y="4356"/>
                </a:lnTo>
                <a:lnTo>
                  <a:pt x="10716" y="4428"/>
                </a:lnTo>
                <a:lnTo>
                  <a:pt x="11004" y="4464"/>
                </a:lnTo>
                <a:lnTo>
                  <a:pt x="11327" y="4428"/>
                </a:lnTo>
                <a:lnTo>
                  <a:pt x="11615" y="4356"/>
                </a:lnTo>
                <a:lnTo>
                  <a:pt x="11903" y="4212"/>
                </a:lnTo>
                <a:lnTo>
                  <a:pt x="12191" y="3996"/>
                </a:lnTo>
                <a:lnTo>
                  <a:pt x="12442" y="3996"/>
                </a:lnTo>
                <a:lnTo>
                  <a:pt x="12730" y="4032"/>
                </a:lnTo>
                <a:lnTo>
                  <a:pt x="12981" y="4068"/>
                </a:lnTo>
                <a:lnTo>
                  <a:pt x="13198" y="4175"/>
                </a:lnTo>
                <a:lnTo>
                  <a:pt x="13414" y="4320"/>
                </a:lnTo>
                <a:lnTo>
                  <a:pt x="13629" y="4500"/>
                </a:lnTo>
                <a:lnTo>
                  <a:pt x="13809" y="4680"/>
                </a:lnTo>
                <a:lnTo>
                  <a:pt x="13953" y="4896"/>
                </a:lnTo>
                <a:lnTo>
                  <a:pt x="14096" y="5112"/>
                </a:lnTo>
                <a:lnTo>
                  <a:pt x="14132" y="5184"/>
                </a:lnTo>
                <a:lnTo>
                  <a:pt x="14600" y="6048"/>
                </a:lnTo>
                <a:lnTo>
                  <a:pt x="14888" y="6588"/>
                </a:lnTo>
                <a:lnTo>
                  <a:pt x="15103" y="7056"/>
                </a:lnTo>
                <a:lnTo>
                  <a:pt x="15175" y="7272"/>
                </a:lnTo>
                <a:lnTo>
                  <a:pt x="15211" y="7416"/>
                </a:lnTo>
                <a:lnTo>
                  <a:pt x="15211" y="7560"/>
                </a:lnTo>
                <a:lnTo>
                  <a:pt x="15175" y="7704"/>
                </a:lnTo>
                <a:lnTo>
                  <a:pt x="15103" y="7776"/>
                </a:lnTo>
                <a:lnTo>
                  <a:pt x="14996" y="7848"/>
                </a:lnTo>
                <a:lnTo>
                  <a:pt x="14852" y="7920"/>
                </a:lnTo>
                <a:lnTo>
                  <a:pt x="14636" y="7920"/>
                </a:lnTo>
                <a:lnTo>
                  <a:pt x="13593" y="7920"/>
                </a:lnTo>
                <a:lnTo>
                  <a:pt x="13234" y="7920"/>
                </a:lnTo>
                <a:lnTo>
                  <a:pt x="13306" y="7812"/>
                </a:lnTo>
                <a:lnTo>
                  <a:pt x="13306" y="7668"/>
                </a:lnTo>
                <a:lnTo>
                  <a:pt x="13450" y="5580"/>
                </a:lnTo>
                <a:lnTo>
                  <a:pt x="13450" y="5472"/>
                </a:lnTo>
                <a:lnTo>
                  <a:pt x="13414" y="5364"/>
                </a:lnTo>
                <a:lnTo>
                  <a:pt x="13306" y="5220"/>
                </a:lnTo>
                <a:lnTo>
                  <a:pt x="13162" y="5112"/>
                </a:lnTo>
                <a:lnTo>
                  <a:pt x="12945" y="5076"/>
                </a:lnTo>
                <a:lnTo>
                  <a:pt x="9063" y="5076"/>
                </a:lnTo>
                <a:lnTo>
                  <a:pt x="8882" y="5112"/>
                </a:lnTo>
                <a:lnTo>
                  <a:pt x="8702" y="5220"/>
                </a:lnTo>
                <a:lnTo>
                  <a:pt x="8594" y="5364"/>
                </a:lnTo>
                <a:lnTo>
                  <a:pt x="8594" y="5472"/>
                </a:lnTo>
                <a:lnTo>
                  <a:pt x="8558" y="5580"/>
                </a:lnTo>
                <a:lnTo>
                  <a:pt x="8702" y="7668"/>
                </a:lnTo>
                <a:lnTo>
                  <a:pt x="8738" y="7812"/>
                </a:lnTo>
                <a:lnTo>
                  <a:pt x="8810" y="7920"/>
                </a:lnTo>
                <a:lnTo>
                  <a:pt x="7264" y="7920"/>
                </a:lnTo>
                <a:close/>
                <a:moveTo>
                  <a:pt x="9206" y="7920"/>
                </a:moveTo>
                <a:lnTo>
                  <a:pt x="12838" y="7920"/>
                </a:lnTo>
                <a:lnTo>
                  <a:pt x="12909" y="7884"/>
                </a:lnTo>
                <a:lnTo>
                  <a:pt x="13017" y="7848"/>
                </a:lnTo>
                <a:lnTo>
                  <a:pt x="13054" y="7776"/>
                </a:lnTo>
                <a:lnTo>
                  <a:pt x="13090" y="7668"/>
                </a:lnTo>
                <a:lnTo>
                  <a:pt x="13234" y="5544"/>
                </a:lnTo>
                <a:lnTo>
                  <a:pt x="13198" y="5472"/>
                </a:lnTo>
                <a:lnTo>
                  <a:pt x="13162" y="5364"/>
                </a:lnTo>
                <a:lnTo>
                  <a:pt x="13054" y="5328"/>
                </a:lnTo>
                <a:lnTo>
                  <a:pt x="12945" y="5292"/>
                </a:lnTo>
                <a:lnTo>
                  <a:pt x="9063" y="5292"/>
                </a:lnTo>
                <a:lnTo>
                  <a:pt x="8955" y="5328"/>
                </a:lnTo>
                <a:lnTo>
                  <a:pt x="8882" y="5364"/>
                </a:lnTo>
                <a:lnTo>
                  <a:pt x="8810" y="5472"/>
                </a:lnTo>
                <a:lnTo>
                  <a:pt x="8810" y="5544"/>
                </a:lnTo>
                <a:lnTo>
                  <a:pt x="8955" y="7668"/>
                </a:lnTo>
                <a:lnTo>
                  <a:pt x="8955" y="7776"/>
                </a:lnTo>
                <a:lnTo>
                  <a:pt x="9027" y="7848"/>
                </a:lnTo>
                <a:lnTo>
                  <a:pt x="9098" y="7884"/>
                </a:lnTo>
                <a:lnTo>
                  <a:pt x="9206" y="7920"/>
                </a:lnTo>
                <a:close/>
                <a:moveTo>
                  <a:pt x="3056" y="6264"/>
                </a:moveTo>
                <a:lnTo>
                  <a:pt x="5897" y="6264"/>
                </a:lnTo>
                <a:lnTo>
                  <a:pt x="5969" y="6264"/>
                </a:lnTo>
                <a:lnTo>
                  <a:pt x="6041" y="6192"/>
                </a:lnTo>
                <a:lnTo>
                  <a:pt x="6077" y="6156"/>
                </a:lnTo>
                <a:lnTo>
                  <a:pt x="6077" y="6048"/>
                </a:lnTo>
                <a:lnTo>
                  <a:pt x="6186" y="4428"/>
                </a:lnTo>
                <a:lnTo>
                  <a:pt x="6186" y="4356"/>
                </a:lnTo>
                <a:lnTo>
                  <a:pt x="6149" y="4284"/>
                </a:lnTo>
                <a:lnTo>
                  <a:pt x="6077" y="4212"/>
                </a:lnTo>
                <a:lnTo>
                  <a:pt x="6005" y="4212"/>
                </a:lnTo>
                <a:lnTo>
                  <a:pt x="2949" y="4212"/>
                </a:lnTo>
                <a:lnTo>
                  <a:pt x="2877" y="4212"/>
                </a:lnTo>
                <a:lnTo>
                  <a:pt x="2805" y="4284"/>
                </a:lnTo>
                <a:lnTo>
                  <a:pt x="2733" y="4356"/>
                </a:lnTo>
                <a:lnTo>
                  <a:pt x="2733" y="4428"/>
                </a:lnTo>
                <a:lnTo>
                  <a:pt x="2841" y="6048"/>
                </a:lnTo>
                <a:lnTo>
                  <a:pt x="2877" y="6156"/>
                </a:lnTo>
                <a:lnTo>
                  <a:pt x="2913" y="6192"/>
                </a:lnTo>
                <a:lnTo>
                  <a:pt x="2985" y="6264"/>
                </a:lnTo>
                <a:lnTo>
                  <a:pt x="3056" y="6264"/>
                </a:lnTo>
                <a:close/>
                <a:moveTo>
                  <a:pt x="5682" y="1296"/>
                </a:moveTo>
                <a:lnTo>
                  <a:pt x="5646" y="1044"/>
                </a:lnTo>
                <a:lnTo>
                  <a:pt x="5574" y="828"/>
                </a:lnTo>
                <a:lnTo>
                  <a:pt x="5466" y="612"/>
                </a:lnTo>
                <a:lnTo>
                  <a:pt x="5358" y="432"/>
                </a:lnTo>
                <a:lnTo>
                  <a:pt x="5179" y="288"/>
                </a:lnTo>
                <a:lnTo>
                  <a:pt x="4963" y="180"/>
                </a:lnTo>
                <a:lnTo>
                  <a:pt x="4746" y="108"/>
                </a:lnTo>
                <a:lnTo>
                  <a:pt x="4459" y="72"/>
                </a:lnTo>
                <a:lnTo>
                  <a:pt x="4207" y="108"/>
                </a:lnTo>
                <a:lnTo>
                  <a:pt x="3956" y="180"/>
                </a:lnTo>
                <a:lnTo>
                  <a:pt x="3740" y="288"/>
                </a:lnTo>
                <a:lnTo>
                  <a:pt x="3596" y="432"/>
                </a:lnTo>
                <a:lnTo>
                  <a:pt x="3453" y="612"/>
                </a:lnTo>
                <a:lnTo>
                  <a:pt x="3344" y="828"/>
                </a:lnTo>
                <a:lnTo>
                  <a:pt x="3272" y="1044"/>
                </a:lnTo>
                <a:lnTo>
                  <a:pt x="3272" y="1296"/>
                </a:lnTo>
                <a:lnTo>
                  <a:pt x="3272" y="1728"/>
                </a:lnTo>
                <a:lnTo>
                  <a:pt x="3380" y="2124"/>
                </a:lnTo>
                <a:lnTo>
                  <a:pt x="3489" y="2448"/>
                </a:lnTo>
                <a:lnTo>
                  <a:pt x="3632" y="2736"/>
                </a:lnTo>
                <a:lnTo>
                  <a:pt x="3812" y="2952"/>
                </a:lnTo>
                <a:lnTo>
                  <a:pt x="4028" y="3096"/>
                </a:lnTo>
                <a:lnTo>
                  <a:pt x="4243" y="3168"/>
                </a:lnTo>
                <a:lnTo>
                  <a:pt x="4459" y="3204"/>
                </a:lnTo>
                <a:lnTo>
                  <a:pt x="4710" y="3168"/>
                </a:lnTo>
                <a:lnTo>
                  <a:pt x="4927" y="3096"/>
                </a:lnTo>
                <a:lnTo>
                  <a:pt x="5107" y="2916"/>
                </a:lnTo>
                <a:lnTo>
                  <a:pt x="5286" y="2736"/>
                </a:lnTo>
                <a:lnTo>
                  <a:pt x="5466" y="2448"/>
                </a:lnTo>
                <a:lnTo>
                  <a:pt x="5574" y="2124"/>
                </a:lnTo>
                <a:lnTo>
                  <a:pt x="5646" y="1728"/>
                </a:lnTo>
                <a:lnTo>
                  <a:pt x="5682" y="1296"/>
                </a:lnTo>
                <a:close/>
                <a:moveTo>
                  <a:pt x="6904" y="4068"/>
                </a:moveTo>
                <a:lnTo>
                  <a:pt x="7156" y="4572"/>
                </a:lnTo>
                <a:lnTo>
                  <a:pt x="7515" y="5256"/>
                </a:lnTo>
                <a:lnTo>
                  <a:pt x="7515" y="5292"/>
                </a:lnTo>
                <a:lnTo>
                  <a:pt x="7479" y="5292"/>
                </a:lnTo>
                <a:lnTo>
                  <a:pt x="7479" y="5328"/>
                </a:lnTo>
                <a:lnTo>
                  <a:pt x="7336" y="5580"/>
                </a:lnTo>
                <a:lnTo>
                  <a:pt x="7228" y="5832"/>
                </a:lnTo>
                <a:lnTo>
                  <a:pt x="7048" y="6084"/>
                </a:lnTo>
                <a:lnTo>
                  <a:pt x="6833" y="6264"/>
                </a:lnTo>
                <a:lnTo>
                  <a:pt x="6509" y="6264"/>
                </a:lnTo>
                <a:lnTo>
                  <a:pt x="6222" y="6264"/>
                </a:lnTo>
                <a:lnTo>
                  <a:pt x="6258" y="6192"/>
                </a:lnTo>
                <a:lnTo>
                  <a:pt x="6258" y="6084"/>
                </a:lnTo>
                <a:lnTo>
                  <a:pt x="6365" y="4428"/>
                </a:lnTo>
                <a:lnTo>
                  <a:pt x="6365" y="4284"/>
                </a:lnTo>
                <a:lnTo>
                  <a:pt x="6258" y="4140"/>
                </a:lnTo>
                <a:lnTo>
                  <a:pt x="6149" y="4068"/>
                </a:lnTo>
                <a:lnTo>
                  <a:pt x="6005" y="4032"/>
                </a:lnTo>
                <a:lnTo>
                  <a:pt x="2949" y="4032"/>
                </a:lnTo>
                <a:lnTo>
                  <a:pt x="2805" y="4068"/>
                </a:lnTo>
                <a:lnTo>
                  <a:pt x="2661" y="4140"/>
                </a:lnTo>
                <a:lnTo>
                  <a:pt x="2589" y="4284"/>
                </a:lnTo>
                <a:lnTo>
                  <a:pt x="2553" y="4428"/>
                </a:lnTo>
                <a:lnTo>
                  <a:pt x="2661" y="6084"/>
                </a:lnTo>
                <a:lnTo>
                  <a:pt x="2697" y="6192"/>
                </a:lnTo>
                <a:lnTo>
                  <a:pt x="2733" y="6264"/>
                </a:lnTo>
                <a:lnTo>
                  <a:pt x="2446" y="6264"/>
                </a:lnTo>
                <a:lnTo>
                  <a:pt x="1654" y="6264"/>
                </a:lnTo>
                <a:lnTo>
                  <a:pt x="1474" y="6264"/>
                </a:lnTo>
                <a:lnTo>
                  <a:pt x="1367" y="6228"/>
                </a:lnTo>
                <a:lnTo>
                  <a:pt x="1259" y="6156"/>
                </a:lnTo>
                <a:lnTo>
                  <a:pt x="1223" y="6084"/>
                </a:lnTo>
                <a:lnTo>
                  <a:pt x="1187" y="5976"/>
                </a:lnTo>
                <a:lnTo>
                  <a:pt x="1187" y="5868"/>
                </a:lnTo>
                <a:lnTo>
                  <a:pt x="1259" y="5580"/>
                </a:lnTo>
                <a:lnTo>
                  <a:pt x="1654" y="4824"/>
                </a:lnTo>
                <a:lnTo>
                  <a:pt x="2013" y="4140"/>
                </a:lnTo>
                <a:lnTo>
                  <a:pt x="2122" y="3960"/>
                </a:lnTo>
                <a:lnTo>
                  <a:pt x="2266" y="3780"/>
                </a:lnTo>
                <a:lnTo>
                  <a:pt x="2410" y="3636"/>
                </a:lnTo>
                <a:lnTo>
                  <a:pt x="2553" y="3492"/>
                </a:lnTo>
                <a:lnTo>
                  <a:pt x="2733" y="3348"/>
                </a:lnTo>
                <a:lnTo>
                  <a:pt x="2949" y="3276"/>
                </a:lnTo>
                <a:lnTo>
                  <a:pt x="3128" y="3204"/>
                </a:lnTo>
                <a:lnTo>
                  <a:pt x="3344" y="3204"/>
                </a:lnTo>
                <a:lnTo>
                  <a:pt x="3561" y="3204"/>
                </a:lnTo>
                <a:lnTo>
                  <a:pt x="3776" y="3348"/>
                </a:lnTo>
                <a:lnTo>
                  <a:pt x="3992" y="3456"/>
                </a:lnTo>
                <a:lnTo>
                  <a:pt x="4243" y="3528"/>
                </a:lnTo>
                <a:lnTo>
                  <a:pt x="4459" y="3564"/>
                </a:lnTo>
                <a:lnTo>
                  <a:pt x="4710" y="3528"/>
                </a:lnTo>
                <a:lnTo>
                  <a:pt x="4963" y="3456"/>
                </a:lnTo>
                <a:lnTo>
                  <a:pt x="5179" y="3348"/>
                </a:lnTo>
                <a:lnTo>
                  <a:pt x="5394" y="3204"/>
                </a:lnTo>
                <a:lnTo>
                  <a:pt x="5610" y="3204"/>
                </a:lnTo>
                <a:lnTo>
                  <a:pt x="5789" y="3204"/>
                </a:lnTo>
                <a:lnTo>
                  <a:pt x="5969" y="3276"/>
                </a:lnTo>
                <a:lnTo>
                  <a:pt x="6186" y="3348"/>
                </a:lnTo>
                <a:lnTo>
                  <a:pt x="6329" y="3456"/>
                </a:lnTo>
                <a:lnTo>
                  <a:pt x="6509" y="3564"/>
                </a:lnTo>
                <a:lnTo>
                  <a:pt x="6653" y="3744"/>
                </a:lnTo>
                <a:lnTo>
                  <a:pt x="6868" y="4068"/>
                </a:lnTo>
                <a:lnTo>
                  <a:pt x="6904" y="4068"/>
                </a:lnTo>
                <a:close/>
                <a:moveTo>
                  <a:pt x="0" y="6444"/>
                </a:moveTo>
                <a:lnTo>
                  <a:pt x="6437" y="6444"/>
                </a:lnTo>
                <a:lnTo>
                  <a:pt x="6222" y="6552"/>
                </a:lnTo>
                <a:lnTo>
                  <a:pt x="6041" y="6696"/>
                </a:lnTo>
                <a:lnTo>
                  <a:pt x="5861" y="6840"/>
                </a:lnTo>
                <a:lnTo>
                  <a:pt x="5754" y="7056"/>
                </a:lnTo>
                <a:lnTo>
                  <a:pt x="0" y="7056"/>
                </a:lnTo>
                <a:lnTo>
                  <a:pt x="0" y="64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4"/>
          <p:cNvGrpSpPr/>
          <p:nvPr/>
        </p:nvGrpSpPr>
        <p:grpSpPr>
          <a:xfrm>
            <a:off x="5571119" y="5182654"/>
            <a:ext cx="694520" cy="569121"/>
            <a:chOff x="-873125" y="1935163"/>
            <a:chExt cx="457200" cy="280988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-596900" y="1949450"/>
              <a:ext cx="180975" cy="182563"/>
            </a:xfrm>
            <a:custGeom>
              <a:avLst/>
              <a:gdLst>
                <a:gd name="T0" fmla="*/ 42 w 48"/>
                <a:gd name="T1" fmla="*/ 36 h 48"/>
                <a:gd name="T2" fmla="*/ 41 w 48"/>
                <a:gd name="T3" fmla="*/ 32 h 48"/>
                <a:gd name="T4" fmla="*/ 44 w 48"/>
                <a:gd name="T5" fmla="*/ 32 h 48"/>
                <a:gd name="T6" fmla="*/ 47 w 48"/>
                <a:gd name="T7" fmla="*/ 29 h 48"/>
                <a:gd name="T8" fmla="*/ 46 w 48"/>
                <a:gd name="T9" fmla="*/ 25 h 48"/>
                <a:gd name="T10" fmla="*/ 43 w 48"/>
                <a:gd name="T11" fmla="*/ 22 h 48"/>
                <a:gd name="T12" fmla="*/ 46 w 48"/>
                <a:gd name="T13" fmla="*/ 20 h 48"/>
                <a:gd name="T14" fmla="*/ 47 w 48"/>
                <a:gd name="T15" fmla="*/ 17 h 48"/>
                <a:gd name="T16" fmla="*/ 44 w 48"/>
                <a:gd name="T17" fmla="*/ 14 h 48"/>
                <a:gd name="T18" fmla="*/ 40 w 48"/>
                <a:gd name="T19" fmla="*/ 13 h 48"/>
                <a:gd name="T20" fmla="*/ 41 w 48"/>
                <a:gd name="T21" fmla="*/ 10 h 48"/>
                <a:gd name="T22" fmla="*/ 40 w 48"/>
                <a:gd name="T23" fmla="*/ 6 h 48"/>
                <a:gd name="T24" fmla="*/ 36 w 48"/>
                <a:gd name="T25" fmla="*/ 6 h 48"/>
                <a:gd name="T26" fmla="*/ 34 w 48"/>
                <a:gd name="T27" fmla="*/ 7 h 48"/>
                <a:gd name="T28" fmla="*/ 32 w 48"/>
                <a:gd name="T29" fmla="*/ 3 h 48"/>
                <a:gd name="T30" fmla="*/ 29 w 48"/>
                <a:gd name="T31" fmla="*/ 0 h 48"/>
                <a:gd name="T32" fmla="*/ 26 w 48"/>
                <a:gd name="T33" fmla="*/ 2 h 48"/>
                <a:gd name="T34" fmla="*/ 22 w 48"/>
                <a:gd name="T35" fmla="*/ 4 h 48"/>
                <a:gd name="T36" fmla="*/ 20 w 48"/>
                <a:gd name="T37" fmla="*/ 2 h 48"/>
                <a:gd name="T38" fmla="*/ 17 w 48"/>
                <a:gd name="T39" fmla="*/ 1 h 48"/>
                <a:gd name="T40" fmla="*/ 14 w 48"/>
                <a:gd name="T41" fmla="*/ 4 h 48"/>
                <a:gd name="T42" fmla="*/ 13 w 48"/>
                <a:gd name="T43" fmla="*/ 7 h 48"/>
                <a:gd name="T44" fmla="*/ 10 w 48"/>
                <a:gd name="T45" fmla="*/ 6 h 48"/>
                <a:gd name="T46" fmla="*/ 6 w 48"/>
                <a:gd name="T47" fmla="*/ 7 h 48"/>
                <a:gd name="T48" fmla="*/ 6 w 48"/>
                <a:gd name="T49" fmla="*/ 11 h 48"/>
                <a:gd name="T50" fmla="*/ 6 w 48"/>
                <a:gd name="T51" fmla="*/ 15 h 48"/>
                <a:gd name="T52" fmla="*/ 3 w 48"/>
                <a:gd name="T53" fmla="*/ 16 h 48"/>
                <a:gd name="T54" fmla="*/ 0 w 48"/>
                <a:gd name="T55" fmla="*/ 18 h 48"/>
                <a:gd name="T56" fmla="*/ 2 w 48"/>
                <a:gd name="T57" fmla="*/ 22 h 48"/>
                <a:gd name="T58" fmla="*/ 4 w 48"/>
                <a:gd name="T59" fmla="*/ 25 h 48"/>
                <a:gd name="T60" fmla="*/ 2 w 48"/>
                <a:gd name="T61" fmla="*/ 27 h 48"/>
                <a:gd name="T62" fmla="*/ 1 w 48"/>
                <a:gd name="T63" fmla="*/ 31 h 48"/>
                <a:gd name="T64" fmla="*/ 4 w 48"/>
                <a:gd name="T65" fmla="*/ 33 h 48"/>
                <a:gd name="T66" fmla="*/ 7 w 48"/>
                <a:gd name="T67" fmla="*/ 35 h 48"/>
                <a:gd name="T68" fmla="*/ 7 w 48"/>
                <a:gd name="T69" fmla="*/ 37 h 48"/>
                <a:gd name="T70" fmla="*/ 7 w 48"/>
                <a:gd name="T71" fmla="*/ 41 h 48"/>
                <a:gd name="T72" fmla="*/ 11 w 48"/>
                <a:gd name="T73" fmla="*/ 42 h 48"/>
                <a:gd name="T74" fmla="*/ 15 w 48"/>
                <a:gd name="T75" fmla="*/ 41 h 48"/>
                <a:gd name="T76" fmla="*/ 16 w 48"/>
                <a:gd name="T77" fmla="*/ 44 h 48"/>
                <a:gd name="T78" fmla="*/ 18 w 48"/>
                <a:gd name="T79" fmla="*/ 47 h 48"/>
                <a:gd name="T80" fmla="*/ 22 w 48"/>
                <a:gd name="T81" fmla="*/ 46 h 48"/>
                <a:gd name="T82" fmla="*/ 25 w 48"/>
                <a:gd name="T83" fmla="*/ 43 h 48"/>
                <a:gd name="T84" fmla="*/ 27 w 48"/>
                <a:gd name="T85" fmla="*/ 45 h 48"/>
                <a:gd name="T86" fmla="*/ 31 w 48"/>
                <a:gd name="T87" fmla="*/ 47 h 48"/>
                <a:gd name="T88" fmla="*/ 33 w 48"/>
                <a:gd name="T89" fmla="*/ 44 h 48"/>
                <a:gd name="T90" fmla="*/ 35 w 48"/>
                <a:gd name="T91" fmla="*/ 40 h 48"/>
                <a:gd name="T92" fmla="*/ 38 w 48"/>
                <a:gd name="T93" fmla="*/ 41 h 48"/>
                <a:gd name="T94" fmla="*/ 41 w 48"/>
                <a:gd name="T95" fmla="*/ 40 h 48"/>
                <a:gd name="T96" fmla="*/ 42 w 48"/>
                <a:gd name="T97" fmla="*/ 36 h 48"/>
                <a:gd name="T98" fmla="*/ 14 w 48"/>
                <a:gd name="T99" fmla="*/ 34 h 48"/>
                <a:gd name="T100" fmla="*/ 14 w 48"/>
                <a:gd name="T101" fmla="*/ 14 h 48"/>
                <a:gd name="T102" fmla="*/ 33 w 48"/>
                <a:gd name="T103" fmla="*/ 14 h 48"/>
                <a:gd name="T104" fmla="*/ 34 w 48"/>
                <a:gd name="T105" fmla="*/ 33 h 48"/>
                <a:gd name="T106" fmla="*/ 14 w 48"/>
                <a:gd name="T10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48">
                  <a:moveTo>
                    <a:pt x="42" y="36"/>
                  </a:moveTo>
                  <a:cubicBezTo>
                    <a:pt x="41" y="35"/>
                    <a:pt x="41" y="33"/>
                    <a:pt x="41" y="32"/>
                  </a:cubicBezTo>
                  <a:cubicBezTo>
                    <a:pt x="42" y="32"/>
                    <a:pt x="43" y="31"/>
                    <a:pt x="44" y="32"/>
                  </a:cubicBezTo>
                  <a:cubicBezTo>
                    <a:pt x="46" y="32"/>
                    <a:pt x="47" y="31"/>
                    <a:pt x="47" y="29"/>
                  </a:cubicBezTo>
                  <a:cubicBezTo>
                    <a:pt x="48" y="27"/>
                    <a:pt x="47" y="26"/>
                    <a:pt x="46" y="25"/>
                  </a:cubicBezTo>
                  <a:cubicBezTo>
                    <a:pt x="44" y="25"/>
                    <a:pt x="43" y="23"/>
                    <a:pt x="43" y="22"/>
                  </a:cubicBezTo>
                  <a:cubicBezTo>
                    <a:pt x="43" y="22"/>
                    <a:pt x="44" y="21"/>
                    <a:pt x="46" y="20"/>
                  </a:cubicBezTo>
                  <a:cubicBezTo>
                    <a:pt x="47" y="20"/>
                    <a:pt x="47" y="18"/>
                    <a:pt x="47" y="17"/>
                  </a:cubicBezTo>
                  <a:cubicBezTo>
                    <a:pt x="46" y="15"/>
                    <a:pt x="45" y="14"/>
                    <a:pt x="44" y="14"/>
                  </a:cubicBezTo>
                  <a:cubicBezTo>
                    <a:pt x="42" y="15"/>
                    <a:pt x="41" y="13"/>
                    <a:pt x="40" y="13"/>
                  </a:cubicBezTo>
                  <a:cubicBezTo>
                    <a:pt x="40" y="12"/>
                    <a:pt x="40" y="11"/>
                    <a:pt x="41" y="10"/>
                  </a:cubicBezTo>
                  <a:cubicBezTo>
                    <a:pt x="42" y="9"/>
                    <a:pt x="41" y="7"/>
                    <a:pt x="40" y="6"/>
                  </a:cubicBezTo>
                  <a:cubicBezTo>
                    <a:pt x="39" y="5"/>
                    <a:pt x="37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6"/>
                    <a:pt x="31" y="4"/>
                    <a:pt x="32" y="3"/>
                  </a:cubicBezTo>
                  <a:cubicBezTo>
                    <a:pt x="32" y="2"/>
                    <a:pt x="31" y="1"/>
                    <a:pt x="29" y="0"/>
                  </a:cubicBezTo>
                  <a:cubicBezTo>
                    <a:pt x="27" y="0"/>
                    <a:pt x="26" y="0"/>
                    <a:pt x="26" y="2"/>
                  </a:cubicBezTo>
                  <a:cubicBezTo>
                    <a:pt x="25" y="3"/>
                    <a:pt x="23" y="4"/>
                    <a:pt x="22" y="4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5" y="1"/>
                    <a:pt x="14" y="3"/>
                    <a:pt x="14" y="4"/>
                  </a:cubicBezTo>
                  <a:cubicBezTo>
                    <a:pt x="15" y="5"/>
                    <a:pt x="13" y="7"/>
                    <a:pt x="13" y="7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7" y="6"/>
                    <a:pt x="6" y="7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6" y="14"/>
                    <a:pt x="6" y="15"/>
                  </a:cubicBezTo>
                  <a:cubicBezTo>
                    <a:pt x="6" y="16"/>
                    <a:pt x="4" y="16"/>
                    <a:pt x="3" y="16"/>
                  </a:cubicBezTo>
                  <a:cubicBezTo>
                    <a:pt x="2" y="15"/>
                    <a:pt x="1" y="17"/>
                    <a:pt x="0" y="18"/>
                  </a:cubicBezTo>
                  <a:cubicBezTo>
                    <a:pt x="0" y="20"/>
                    <a:pt x="1" y="22"/>
                    <a:pt x="2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4" y="26"/>
                    <a:pt x="3" y="27"/>
                    <a:pt x="2" y="27"/>
                  </a:cubicBezTo>
                  <a:cubicBezTo>
                    <a:pt x="1" y="27"/>
                    <a:pt x="0" y="29"/>
                    <a:pt x="1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5" y="33"/>
                    <a:pt x="7" y="34"/>
                    <a:pt x="7" y="35"/>
                  </a:cubicBezTo>
                  <a:cubicBezTo>
                    <a:pt x="8" y="35"/>
                    <a:pt x="7" y="37"/>
                    <a:pt x="7" y="37"/>
                  </a:cubicBezTo>
                  <a:cubicBezTo>
                    <a:pt x="6" y="38"/>
                    <a:pt x="6" y="40"/>
                    <a:pt x="7" y="41"/>
                  </a:cubicBezTo>
                  <a:cubicBezTo>
                    <a:pt x="9" y="43"/>
                    <a:pt x="10" y="43"/>
                    <a:pt x="11" y="42"/>
                  </a:cubicBezTo>
                  <a:cubicBezTo>
                    <a:pt x="12" y="41"/>
                    <a:pt x="14" y="41"/>
                    <a:pt x="15" y="41"/>
                  </a:cubicBezTo>
                  <a:cubicBezTo>
                    <a:pt x="16" y="42"/>
                    <a:pt x="16" y="43"/>
                    <a:pt x="16" y="44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0" y="48"/>
                    <a:pt x="22" y="47"/>
                    <a:pt x="22" y="46"/>
                  </a:cubicBezTo>
                  <a:cubicBezTo>
                    <a:pt x="22" y="44"/>
                    <a:pt x="24" y="43"/>
                    <a:pt x="25" y="43"/>
                  </a:cubicBezTo>
                  <a:cubicBezTo>
                    <a:pt x="26" y="43"/>
                    <a:pt x="27" y="44"/>
                    <a:pt x="27" y="45"/>
                  </a:cubicBezTo>
                  <a:cubicBezTo>
                    <a:pt x="27" y="47"/>
                    <a:pt x="29" y="47"/>
                    <a:pt x="31" y="47"/>
                  </a:cubicBezTo>
                  <a:cubicBezTo>
                    <a:pt x="33" y="46"/>
                    <a:pt x="34" y="45"/>
                    <a:pt x="33" y="44"/>
                  </a:cubicBezTo>
                  <a:cubicBezTo>
                    <a:pt x="33" y="42"/>
                    <a:pt x="34" y="40"/>
                    <a:pt x="35" y="40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38" y="42"/>
                    <a:pt x="40" y="41"/>
                    <a:pt x="41" y="40"/>
                  </a:cubicBezTo>
                  <a:cubicBezTo>
                    <a:pt x="43" y="39"/>
                    <a:pt x="43" y="37"/>
                    <a:pt x="42" y="36"/>
                  </a:cubicBezTo>
                  <a:close/>
                  <a:moveTo>
                    <a:pt x="14" y="34"/>
                  </a:moveTo>
                  <a:cubicBezTo>
                    <a:pt x="9" y="29"/>
                    <a:pt x="8" y="20"/>
                    <a:pt x="14" y="14"/>
                  </a:cubicBezTo>
                  <a:cubicBezTo>
                    <a:pt x="19" y="9"/>
                    <a:pt x="28" y="8"/>
                    <a:pt x="33" y="14"/>
                  </a:cubicBezTo>
                  <a:cubicBezTo>
                    <a:pt x="39" y="19"/>
                    <a:pt x="39" y="27"/>
                    <a:pt x="34" y="33"/>
                  </a:cubicBezTo>
                  <a:cubicBezTo>
                    <a:pt x="29" y="39"/>
                    <a:pt x="20" y="39"/>
                    <a:pt x="1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-873125" y="1935163"/>
              <a:ext cx="282575" cy="280988"/>
            </a:xfrm>
            <a:custGeom>
              <a:avLst/>
              <a:gdLst>
                <a:gd name="T0" fmla="*/ 66 w 75"/>
                <a:gd name="T1" fmla="*/ 57 h 74"/>
                <a:gd name="T2" fmla="*/ 65 w 75"/>
                <a:gd name="T3" fmla="*/ 51 h 74"/>
                <a:gd name="T4" fmla="*/ 69 w 75"/>
                <a:gd name="T5" fmla="*/ 50 h 74"/>
                <a:gd name="T6" fmla="*/ 74 w 75"/>
                <a:gd name="T7" fmla="*/ 46 h 74"/>
                <a:gd name="T8" fmla="*/ 72 w 75"/>
                <a:gd name="T9" fmla="*/ 40 h 74"/>
                <a:gd name="T10" fmla="*/ 68 w 75"/>
                <a:gd name="T11" fmla="*/ 35 h 74"/>
                <a:gd name="T12" fmla="*/ 71 w 75"/>
                <a:gd name="T13" fmla="*/ 32 h 74"/>
                <a:gd name="T14" fmla="*/ 73 w 75"/>
                <a:gd name="T15" fmla="*/ 26 h 74"/>
                <a:gd name="T16" fmla="*/ 68 w 75"/>
                <a:gd name="T17" fmla="*/ 22 h 74"/>
                <a:gd name="T18" fmla="*/ 63 w 75"/>
                <a:gd name="T19" fmla="*/ 20 h 74"/>
                <a:gd name="T20" fmla="*/ 64 w 75"/>
                <a:gd name="T21" fmla="*/ 16 h 74"/>
                <a:gd name="T22" fmla="*/ 63 w 75"/>
                <a:gd name="T23" fmla="*/ 10 h 74"/>
                <a:gd name="T24" fmla="*/ 57 w 75"/>
                <a:gd name="T25" fmla="*/ 9 h 74"/>
                <a:gd name="T26" fmla="*/ 53 w 75"/>
                <a:gd name="T27" fmla="*/ 11 h 74"/>
                <a:gd name="T28" fmla="*/ 50 w 75"/>
                <a:gd name="T29" fmla="*/ 5 h 74"/>
                <a:gd name="T30" fmla="*/ 46 w 75"/>
                <a:gd name="T31" fmla="*/ 1 h 74"/>
                <a:gd name="T32" fmla="*/ 40 w 75"/>
                <a:gd name="T33" fmla="*/ 3 h 74"/>
                <a:gd name="T34" fmla="*/ 35 w 75"/>
                <a:gd name="T35" fmla="*/ 7 h 74"/>
                <a:gd name="T36" fmla="*/ 32 w 75"/>
                <a:gd name="T37" fmla="*/ 3 h 74"/>
                <a:gd name="T38" fmla="*/ 26 w 75"/>
                <a:gd name="T39" fmla="*/ 1 h 74"/>
                <a:gd name="T40" fmla="*/ 23 w 75"/>
                <a:gd name="T41" fmla="*/ 6 h 74"/>
                <a:gd name="T42" fmla="*/ 20 w 75"/>
                <a:gd name="T43" fmla="*/ 12 h 74"/>
                <a:gd name="T44" fmla="*/ 16 w 75"/>
                <a:gd name="T45" fmla="*/ 10 h 74"/>
                <a:gd name="T46" fmla="*/ 10 w 75"/>
                <a:gd name="T47" fmla="*/ 12 h 74"/>
                <a:gd name="T48" fmla="*/ 9 w 75"/>
                <a:gd name="T49" fmla="*/ 18 h 74"/>
                <a:gd name="T50" fmla="*/ 10 w 75"/>
                <a:gd name="T51" fmla="*/ 24 h 74"/>
                <a:gd name="T52" fmla="*/ 5 w 75"/>
                <a:gd name="T53" fmla="*/ 25 h 74"/>
                <a:gd name="T54" fmla="*/ 1 w 75"/>
                <a:gd name="T55" fmla="*/ 29 h 74"/>
                <a:gd name="T56" fmla="*/ 3 w 75"/>
                <a:gd name="T57" fmla="*/ 34 h 74"/>
                <a:gd name="T58" fmla="*/ 7 w 75"/>
                <a:gd name="T59" fmla="*/ 39 h 74"/>
                <a:gd name="T60" fmla="*/ 4 w 75"/>
                <a:gd name="T61" fmla="*/ 42 h 74"/>
                <a:gd name="T62" fmla="*/ 2 w 75"/>
                <a:gd name="T63" fmla="*/ 48 h 74"/>
                <a:gd name="T64" fmla="*/ 6 w 75"/>
                <a:gd name="T65" fmla="*/ 52 h 74"/>
                <a:gd name="T66" fmla="*/ 12 w 75"/>
                <a:gd name="T67" fmla="*/ 54 h 74"/>
                <a:gd name="T68" fmla="*/ 11 w 75"/>
                <a:gd name="T69" fmla="*/ 59 h 74"/>
                <a:gd name="T70" fmla="*/ 12 w 75"/>
                <a:gd name="T71" fmla="*/ 65 h 74"/>
                <a:gd name="T72" fmla="*/ 18 w 75"/>
                <a:gd name="T73" fmla="*/ 65 h 74"/>
                <a:gd name="T74" fmla="*/ 24 w 75"/>
                <a:gd name="T75" fmla="*/ 65 h 74"/>
                <a:gd name="T76" fmla="*/ 25 w 75"/>
                <a:gd name="T77" fmla="*/ 69 h 74"/>
                <a:gd name="T78" fmla="*/ 29 w 75"/>
                <a:gd name="T79" fmla="*/ 74 h 74"/>
                <a:gd name="T80" fmla="*/ 35 w 75"/>
                <a:gd name="T81" fmla="*/ 71 h 74"/>
                <a:gd name="T82" fmla="*/ 40 w 75"/>
                <a:gd name="T83" fmla="*/ 68 h 74"/>
                <a:gd name="T84" fmla="*/ 43 w 75"/>
                <a:gd name="T85" fmla="*/ 71 h 74"/>
                <a:gd name="T86" fmla="*/ 48 w 75"/>
                <a:gd name="T87" fmla="*/ 73 h 74"/>
                <a:gd name="T88" fmla="*/ 52 w 75"/>
                <a:gd name="T89" fmla="*/ 68 h 74"/>
                <a:gd name="T90" fmla="*/ 55 w 75"/>
                <a:gd name="T91" fmla="*/ 63 h 74"/>
                <a:gd name="T92" fmla="*/ 59 w 75"/>
                <a:gd name="T93" fmla="*/ 64 h 74"/>
                <a:gd name="T94" fmla="*/ 65 w 75"/>
                <a:gd name="T95" fmla="*/ 63 h 74"/>
                <a:gd name="T96" fmla="*/ 66 w 75"/>
                <a:gd name="T97" fmla="*/ 57 h 74"/>
                <a:gd name="T98" fmla="*/ 23 w 75"/>
                <a:gd name="T99" fmla="*/ 53 h 74"/>
                <a:gd name="T100" fmla="*/ 22 w 75"/>
                <a:gd name="T101" fmla="*/ 22 h 74"/>
                <a:gd name="T102" fmla="*/ 52 w 75"/>
                <a:gd name="T103" fmla="*/ 21 h 74"/>
                <a:gd name="T104" fmla="*/ 53 w 75"/>
                <a:gd name="T105" fmla="*/ 52 h 74"/>
                <a:gd name="T106" fmla="*/ 23 w 75"/>
                <a:gd name="T107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" h="74">
                  <a:moveTo>
                    <a:pt x="66" y="57"/>
                  </a:moveTo>
                  <a:cubicBezTo>
                    <a:pt x="64" y="55"/>
                    <a:pt x="65" y="52"/>
                    <a:pt x="65" y="51"/>
                  </a:cubicBezTo>
                  <a:cubicBezTo>
                    <a:pt x="65" y="50"/>
                    <a:pt x="67" y="49"/>
                    <a:pt x="69" y="50"/>
                  </a:cubicBezTo>
                  <a:cubicBezTo>
                    <a:pt x="71" y="50"/>
                    <a:pt x="73" y="48"/>
                    <a:pt x="74" y="46"/>
                  </a:cubicBezTo>
                  <a:cubicBezTo>
                    <a:pt x="75" y="43"/>
                    <a:pt x="74" y="40"/>
                    <a:pt x="72" y="40"/>
                  </a:cubicBezTo>
                  <a:cubicBezTo>
                    <a:pt x="70" y="39"/>
                    <a:pt x="68" y="36"/>
                    <a:pt x="68" y="35"/>
                  </a:cubicBezTo>
                  <a:cubicBezTo>
                    <a:pt x="68" y="34"/>
                    <a:pt x="69" y="32"/>
                    <a:pt x="71" y="32"/>
                  </a:cubicBezTo>
                  <a:cubicBezTo>
                    <a:pt x="73" y="31"/>
                    <a:pt x="74" y="29"/>
                    <a:pt x="73" y="26"/>
                  </a:cubicBezTo>
                  <a:cubicBezTo>
                    <a:pt x="72" y="24"/>
                    <a:pt x="70" y="22"/>
                    <a:pt x="68" y="22"/>
                  </a:cubicBezTo>
                  <a:cubicBezTo>
                    <a:pt x="67" y="23"/>
                    <a:pt x="64" y="21"/>
                    <a:pt x="63" y="20"/>
                  </a:cubicBezTo>
                  <a:cubicBezTo>
                    <a:pt x="62" y="19"/>
                    <a:pt x="63" y="17"/>
                    <a:pt x="64" y="16"/>
                  </a:cubicBezTo>
                  <a:cubicBezTo>
                    <a:pt x="65" y="14"/>
                    <a:pt x="65" y="12"/>
                    <a:pt x="63" y="10"/>
                  </a:cubicBezTo>
                  <a:cubicBezTo>
                    <a:pt x="61" y="8"/>
                    <a:pt x="58" y="7"/>
                    <a:pt x="57" y="9"/>
                  </a:cubicBezTo>
                  <a:cubicBezTo>
                    <a:pt x="56" y="10"/>
                    <a:pt x="54" y="11"/>
                    <a:pt x="53" y="11"/>
                  </a:cubicBezTo>
                  <a:cubicBezTo>
                    <a:pt x="52" y="10"/>
                    <a:pt x="49" y="7"/>
                    <a:pt x="50" y="5"/>
                  </a:cubicBezTo>
                  <a:cubicBezTo>
                    <a:pt x="50" y="3"/>
                    <a:pt x="48" y="1"/>
                    <a:pt x="46" y="1"/>
                  </a:cubicBezTo>
                  <a:cubicBezTo>
                    <a:pt x="43" y="0"/>
                    <a:pt x="41" y="1"/>
                    <a:pt x="40" y="3"/>
                  </a:cubicBezTo>
                  <a:cubicBezTo>
                    <a:pt x="40" y="5"/>
                    <a:pt x="36" y="6"/>
                    <a:pt x="35" y="7"/>
                  </a:cubicBezTo>
                  <a:cubicBezTo>
                    <a:pt x="34" y="7"/>
                    <a:pt x="33" y="5"/>
                    <a:pt x="32" y="3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2" y="4"/>
                    <a:pt x="23" y="6"/>
                  </a:cubicBezTo>
                  <a:cubicBezTo>
                    <a:pt x="23" y="8"/>
                    <a:pt x="21" y="11"/>
                    <a:pt x="20" y="12"/>
                  </a:cubicBezTo>
                  <a:cubicBezTo>
                    <a:pt x="19" y="12"/>
                    <a:pt x="17" y="12"/>
                    <a:pt x="16" y="10"/>
                  </a:cubicBezTo>
                  <a:cubicBezTo>
                    <a:pt x="14" y="9"/>
                    <a:pt x="12" y="10"/>
                    <a:pt x="10" y="12"/>
                  </a:cubicBezTo>
                  <a:cubicBezTo>
                    <a:pt x="8" y="14"/>
                    <a:pt x="8" y="16"/>
                    <a:pt x="9" y="18"/>
                  </a:cubicBezTo>
                  <a:cubicBezTo>
                    <a:pt x="11" y="19"/>
                    <a:pt x="10" y="23"/>
                    <a:pt x="10" y="24"/>
                  </a:cubicBezTo>
                  <a:cubicBezTo>
                    <a:pt x="9" y="25"/>
                    <a:pt x="7" y="25"/>
                    <a:pt x="5" y="25"/>
                  </a:cubicBezTo>
                  <a:cubicBezTo>
                    <a:pt x="4" y="24"/>
                    <a:pt x="1" y="26"/>
                    <a:pt x="1" y="29"/>
                  </a:cubicBezTo>
                  <a:cubicBezTo>
                    <a:pt x="0" y="31"/>
                    <a:pt x="1" y="34"/>
                    <a:pt x="3" y="34"/>
                  </a:cubicBezTo>
                  <a:cubicBezTo>
                    <a:pt x="5" y="35"/>
                    <a:pt x="7" y="38"/>
                    <a:pt x="7" y="39"/>
                  </a:cubicBezTo>
                  <a:cubicBezTo>
                    <a:pt x="7" y="40"/>
                    <a:pt x="5" y="42"/>
                    <a:pt x="4" y="42"/>
                  </a:cubicBezTo>
                  <a:cubicBezTo>
                    <a:pt x="2" y="43"/>
                    <a:pt x="1" y="46"/>
                    <a:pt x="2" y="48"/>
                  </a:cubicBezTo>
                  <a:cubicBezTo>
                    <a:pt x="2" y="51"/>
                    <a:pt x="5" y="52"/>
                    <a:pt x="6" y="52"/>
                  </a:cubicBezTo>
                  <a:cubicBezTo>
                    <a:pt x="8" y="51"/>
                    <a:pt x="11" y="53"/>
                    <a:pt x="12" y="54"/>
                  </a:cubicBezTo>
                  <a:cubicBezTo>
                    <a:pt x="13" y="55"/>
                    <a:pt x="12" y="57"/>
                    <a:pt x="11" y="59"/>
                  </a:cubicBezTo>
                  <a:cubicBezTo>
                    <a:pt x="9" y="60"/>
                    <a:pt x="10" y="63"/>
                    <a:pt x="12" y="65"/>
                  </a:cubicBezTo>
                  <a:cubicBezTo>
                    <a:pt x="14" y="66"/>
                    <a:pt x="17" y="67"/>
                    <a:pt x="18" y="65"/>
                  </a:cubicBezTo>
                  <a:cubicBezTo>
                    <a:pt x="19" y="64"/>
                    <a:pt x="23" y="64"/>
                    <a:pt x="24" y="65"/>
                  </a:cubicBezTo>
                  <a:cubicBezTo>
                    <a:pt x="25" y="65"/>
                    <a:pt x="25" y="67"/>
                    <a:pt x="25" y="69"/>
                  </a:cubicBezTo>
                  <a:cubicBezTo>
                    <a:pt x="25" y="71"/>
                    <a:pt x="26" y="73"/>
                    <a:pt x="29" y="74"/>
                  </a:cubicBezTo>
                  <a:cubicBezTo>
                    <a:pt x="32" y="74"/>
                    <a:pt x="34" y="73"/>
                    <a:pt x="35" y="71"/>
                  </a:cubicBezTo>
                  <a:cubicBezTo>
                    <a:pt x="35" y="69"/>
                    <a:pt x="38" y="68"/>
                    <a:pt x="40" y="68"/>
                  </a:cubicBezTo>
                  <a:cubicBezTo>
                    <a:pt x="41" y="68"/>
                    <a:pt x="42" y="69"/>
                    <a:pt x="43" y="71"/>
                  </a:cubicBezTo>
                  <a:cubicBezTo>
                    <a:pt x="43" y="73"/>
                    <a:pt x="46" y="74"/>
                    <a:pt x="48" y="73"/>
                  </a:cubicBezTo>
                  <a:cubicBezTo>
                    <a:pt x="51" y="72"/>
                    <a:pt x="53" y="70"/>
                    <a:pt x="52" y="68"/>
                  </a:cubicBezTo>
                  <a:cubicBezTo>
                    <a:pt x="52" y="66"/>
                    <a:pt x="54" y="63"/>
                    <a:pt x="55" y="63"/>
                  </a:cubicBezTo>
                  <a:cubicBezTo>
                    <a:pt x="56" y="62"/>
                    <a:pt x="57" y="63"/>
                    <a:pt x="59" y="64"/>
                  </a:cubicBezTo>
                  <a:cubicBezTo>
                    <a:pt x="60" y="65"/>
                    <a:pt x="63" y="65"/>
                    <a:pt x="65" y="63"/>
                  </a:cubicBezTo>
                  <a:cubicBezTo>
                    <a:pt x="67" y="61"/>
                    <a:pt x="67" y="58"/>
                    <a:pt x="66" y="57"/>
                  </a:cubicBezTo>
                  <a:close/>
                  <a:moveTo>
                    <a:pt x="23" y="53"/>
                  </a:moveTo>
                  <a:cubicBezTo>
                    <a:pt x="14" y="45"/>
                    <a:pt x="14" y="31"/>
                    <a:pt x="22" y="22"/>
                  </a:cubicBezTo>
                  <a:cubicBezTo>
                    <a:pt x="30" y="14"/>
                    <a:pt x="43" y="13"/>
                    <a:pt x="52" y="21"/>
                  </a:cubicBezTo>
                  <a:cubicBezTo>
                    <a:pt x="61" y="29"/>
                    <a:pt x="61" y="43"/>
                    <a:pt x="53" y="52"/>
                  </a:cubicBezTo>
                  <a:cubicBezTo>
                    <a:pt x="45" y="61"/>
                    <a:pt x="31" y="61"/>
                    <a:pt x="2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33"/>
          <p:cNvGrpSpPr/>
          <p:nvPr/>
        </p:nvGrpSpPr>
        <p:grpSpPr>
          <a:xfrm>
            <a:off x="1559026" y="3437825"/>
            <a:ext cx="618543" cy="616751"/>
            <a:chOff x="-1216025" y="2409825"/>
            <a:chExt cx="365125" cy="273050"/>
          </a:xfrm>
          <a:solidFill>
            <a:schemeClr val="bg1"/>
          </a:solidFill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-1216025" y="2409825"/>
              <a:ext cx="222250" cy="254000"/>
            </a:xfrm>
            <a:custGeom>
              <a:avLst/>
              <a:gdLst>
                <a:gd name="T0" fmla="*/ 45 w 59"/>
                <a:gd name="T1" fmla="*/ 49 h 67"/>
                <a:gd name="T2" fmla="*/ 17 w 59"/>
                <a:gd name="T3" fmla="*/ 17 h 67"/>
                <a:gd name="T4" fmla="*/ 47 w 59"/>
                <a:gd name="T5" fmla="*/ 40 h 67"/>
                <a:gd name="T6" fmla="*/ 51 w 59"/>
                <a:gd name="T7" fmla="*/ 31 h 67"/>
                <a:gd name="T8" fmla="*/ 59 w 59"/>
                <a:gd name="T9" fmla="*/ 23 h 67"/>
                <a:gd name="T10" fmla="*/ 0 w 59"/>
                <a:gd name="T11" fmla="*/ 0 h 67"/>
                <a:gd name="T12" fmla="*/ 46 w 59"/>
                <a:gd name="T13" fmla="*/ 67 h 67"/>
                <a:gd name="T14" fmla="*/ 46 w 59"/>
                <a:gd name="T15" fmla="*/ 65 h 67"/>
                <a:gd name="T16" fmla="*/ 45 w 59"/>
                <a:gd name="T1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7">
                  <a:moveTo>
                    <a:pt x="45" y="49"/>
                  </a:moveTo>
                  <a:cubicBezTo>
                    <a:pt x="36" y="40"/>
                    <a:pt x="25" y="28"/>
                    <a:pt x="17" y="17"/>
                  </a:cubicBezTo>
                  <a:cubicBezTo>
                    <a:pt x="27" y="20"/>
                    <a:pt x="38" y="29"/>
                    <a:pt x="47" y="40"/>
                  </a:cubicBezTo>
                  <a:cubicBezTo>
                    <a:pt x="48" y="37"/>
                    <a:pt x="49" y="34"/>
                    <a:pt x="51" y="31"/>
                  </a:cubicBezTo>
                  <a:cubicBezTo>
                    <a:pt x="53" y="28"/>
                    <a:pt x="56" y="25"/>
                    <a:pt x="59" y="23"/>
                  </a:cubicBezTo>
                  <a:cubicBezTo>
                    <a:pt x="50" y="8"/>
                    <a:pt x="31" y="0"/>
                    <a:pt x="0" y="0"/>
                  </a:cubicBezTo>
                  <a:cubicBezTo>
                    <a:pt x="11" y="31"/>
                    <a:pt x="5" y="66"/>
                    <a:pt x="46" y="67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5" y="60"/>
                    <a:pt x="45" y="55"/>
                    <a:pt x="4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-1046163" y="2470150"/>
              <a:ext cx="195263" cy="212725"/>
            </a:xfrm>
            <a:custGeom>
              <a:avLst/>
              <a:gdLst>
                <a:gd name="T0" fmla="*/ 8 w 52"/>
                <a:gd name="T1" fmla="*/ 46 h 56"/>
                <a:gd name="T2" fmla="*/ 40 w 52"/>
                <a:gd name="T3" fmla="*/ 13 h 56"/>
                <a:gd name="T4" fmla="*/ 8 w 52"/>
                <a:gd name="T5" fmla="*/ 46 h 56"/>
                <a:gd name="T6" fmla="*/ 4 w 52"/>
                <a:gd name="T7" fmla="*/ 49 h 56"/>
                <a:gd name="T8" fmla="*/ 52 w 52"/>
                <a:gd name="T9" fmla="*/ 0 h 56"/>
                <a:gd name="T10" fmla="*/ 4 w 52"/>
                <a:gd name="T11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6">
                  <a:moveTo>
                    <a:pt x="8" y="46"/>
                  </a:moveTo>
                  <a:cubicBezTo>
                    <a:pt x="14" y="42"/>
                    <a:pt x="29" y="26"/>
                    <a:pt x="40" y="13"/>
                  </a:cubicBezTo>
                  <a:cubicBezTo>
                    <a:pt x="27" y="17"/>
                    <a:pt x="11" y="33"/>
                    <a:pt x="8" y="46"/>
                  </a:cubicBezTo>
                  <a:close/>
                  <a:moveTo>
                    <a:pt x="4" y="49"/>
                  </a:moveTo>
                  <a:cubicBezTo>
                    <a:pt x="0" y="20"/>
                    <a:pt x="11" y="0"/>
                    <a:pt x="52" y="0"/>
                  </a:cubicBezTo>
                  <a:cubicBezTo>
                    <a:pt x="43" y="26"/>
                    <a:pt x="50" y="56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35"/>
          <p:cNvGrpSpPr/>
          <p:nvPr/>
        </p:nvGrpSpPr>
        <p:grpSpPr>
          <a:xfrm>
            <a:off x="2629296" y="1625445"/>
            <a:ext cx="548071" cy="788129"/>
            <a:chOff x="-100013" y="1900238"/>
            <a:chExt cx="849314" cy="915988"/>
          </a:xfrm>
          <a:solidFill>
            <a:schemeClr val="bg1"/>
          </a:solidFill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88900" y="2428875"/>
              <a:ext cx="131763" cy="292100"/>
            </a:xfrm>
            <a:custGeom>
              <a:avLst/>
              <a:gdLst>
                <a:gd name="T0" fmla="*/ 35 w 35"/>
                <a:gd name="T1" fmla="*/ 72 h 77"/>
                <a:gd name="T2" fmla="*/ 30 w 35"/>
                <a:gd name="T3" fmla="*/ 77 h 77"/>
                <a:gd name="T4" fmla="*/ 5 w 35"/>
                <a:gd name="T5" fmla="*/ 77 h 77"/>
                <a:gd name="T6" fmla="*/ 0 w 35"/>
                <a:gd name="T7" fmla="*/ 72 h 77"/>
                <a:gd name="T8" fmla="*/ 0 w 35"/>
                <a:gd name="T9" fmla="*/ 6 h 77"/>
                <a:gd name="T10" fmla="*/ 5 w 35"/>
                <a:gd name="T11" fmla="*/ 0 h 77"/>
                <a:gd name="T12" fmla="*/ 30 w 35"/>
                <a:gd name="T13" fmla="*/ 0 h 77"/>
                <a:gd name="T14" fmla="*/ 35 w 35"/>
                <a:gd name="T15" fmla="*/ 6 h 77"/>
                <a:gd name="T16" fmla="*/ 35 w 35"/>
                <a:gd name="T1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7">
                  <a:moveTo>
                    <a:pt x="35" y="72"/>
                  </a:moveTo>
                  <a:cubicBezTo>
                    <a:pt x="35" y="75"/>
                    <a:pt x="33" y="77"/>
                    <a:pt x="30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6"/>
                  </a:cubicBezTo>
                  <a:lnTo>
                    <a:pt x="3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763" y="2344738"/>
              <a:ext cx="131763" cy="376238"/>
            </a:xfrm>
            <a:custGeom>
              <a:avLst/>
              <a:gdLst>
                <a:gd name="T0" fmla="*/ 35 w 35"/>
                <a:gd name="T1" fmla="*/ 94 h 99"/>
                <a:gd name="T2" fmla="*/ 30 w 35"/>
                <a:gd name="T3" fmla="*/ 99 h 99"/>
                <a:gd name="T4" fmla="*/ 5 w 35"/>
                <a:gd name="T5" fmla="*/ 99 h 99"/>
                <a:gd name="T6" fmla="*/ 0 w 35"/>
                <a:gd name="T7" fmla="*/ 94 h 99"/>
                <a:gd name="T8" fmla="*/ 0 w 35"/>
                <a:gd name="T9" fmla="*/ 6 h 99"/>
                <a:gd name="T10" fmla="*/ 5 w 35"/>
                <a:gd name="T11" fmla="*/ 0 h 99"/>
                <a:gd name="T12" fmla="*/ 30 w 35"/>
                <a:gd name="T13" fmla="*/ 0 h 99"/>
                <a:gd name="T14" fmla="*/ 35 w 35"/>
                <a:gd name="T15" fmla="*/ 6 h 99"/>
                <a:gd name="T16" fmla="*/ 35 w 35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99">
                  <a:moveTo>
                    <a:pt x="35" y="94"/>
                  </a:moveTo>
                  <a:cubicBezTo>
                    <a:pt x="35" y="97"/>
                    <a:pt x="33" y="99"/>
                    <a:pt x="30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6"/>
                  </a:cubicBezTo>
                  <a:lnTo>
                    <a:pt x="35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604838" y="2420938"/>
              <a:ext cx="136525" cy="300038"/>
            </a:xfrm>
            <a:custGeom>
              <a:avLst/>
              <a:gdLst>
                <a:gd name="T0" fmla="*/ 36 w 36"/>
                <a:gd name="T1" fmla="*/ 74 h 79"/>
                <a:gd name="T2" fmla="*/ 30 w 36"/>
                <a:gd name="T3" fmla="*/ 79 h 79"/>
                <a:gd name="T4" fmla="*/ 6 w 36"/>
                <a:gd name="T5" fmla="*/ 79 h 79"/>
                <a:gd name="T6" fmla="*/ 0 w 36"/>
                <a:gd name="T7" fmla="*/ 74 h 79"/>
                <a:gd name="T8" fmla="*/ 0 w 36"/>
                <a:gd name="T9" fmla="*/ 6 h 79"/>
                <a:gd name="T10" fmla="*/ 6 w 36"/>
                <a:gd name="T11" fmla="*/ 0 h 79"/>
                <a:gd name="T12" fmla="*/ 30 w 36"/>
                <a:gd name="T13" fmla="*/ 0 h 79"/>
                <a:gd name="T14" fmla="*/ 36 w 36"/>
                <a:gd name="T15" fmla="*/ 6 h 79"/>
                <a:gd name="T16" fmla="*/ 36 w 36"/>
                <a:gd name="T1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9">
                  <a:moveTo>
                    <a:pt x="36" y="74"/>
                  </a:moveTo>
                  <a:cubicBezTo>
                    <a:pt x="36" y="77"/>
                    <a:pt x="34" y="79"/>
                    <a:pt x="30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7"/>
                    <a:pt x="0" y="7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lnTo>
                    <a:pt x="3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423863" y="2205038"/>
              <a:ext cx="136525" cy="515938"/>
            </a:xfrm>
            <a:custGeom>
              <a:avLst/>
              <a:gdLst>
                <a:gd name="T0" fmla="*/ 36 w 36"/>
                <a:gd name="T1" fmla="*/ 131 h 136"/>
                <a:gd name="T2" fmla="*/ 30 w 36"/>
                <a:gd name="T3" fmla="*/ 136 h 136"/>
                <a:gd name="T4" fmla="*/ 6 w 36"/>
                <a:gd name="T5" fmla="*/ 136 h 136"/>
                <a:gd name="T6" fmla="*/ 0 w 36"/>
                <a:gd name="T7" fmla="*/ 131 h 136"/>
                <a:gd name="T8" fmla="*/ 0 w 36"/>
                <a:gd name="T9" fmla="*/ 6 h 136"/>
                <a:gd name="T10" fmla="*/ 6 w 36"/>
                <a:gd name="T11" fmla="*/ 0 h 136"/>
                <a:gd name="T12" fmla="*/ 30 w 36"/>
                <a:gd name="T13" fmla="*/ 0 h 136"/>
                <a:gd name="T14" fmla="*/ 36 w 36"/>
                <a:gd name="T15" fmla="*/ 6 h 136"/>
                <a:gd name="T16" fmla="*/ 36 w 36"/>
                <a:gd name="T17" fmla="*/ 1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36">
                  <a:moveTo>
                    <a:pt x="36" y="131"/>
                  </a:moveTo>
                  <a:cubicBezTo>
                    <a:pt x="36" y="134"/>
                    <a:pt x="34" y="136"/>
                    <a:pt x="30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3" y="136"/>
                    <a:pt x="0" y="134"/>
                    <a:pt x="0" y="1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lnTo>
                    <a:pt x="3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-100013" y="1900238"/>
              <a:ext cx="762000" cy="604838"/>
            </a:xfrm>
            <a:custGeom>
              <a:avLst/>
              <a:gdLst>
                <a:gd name="T0" fmla="*/ 199 w 202"/>
                <a:gd name="T1" fmla="*/ 3 h 159"/>
                <a:gd name="T2" fmla="*/ 191 w 202"/>
                <a:gd name="T3" fmla="*/ 1 h 159"/>
                <a:gd name="T4" fmla="*/ 138 w 202"/>
                <a:gd name="T5" fmla="*/ 19 h 159"/>
                <a:gd name="T6" fmla="*/ 133 w 202"/>
                <a:gd name="T7" fmla="*/ 29 h 159"/>
                <a:gd name="T8" fmla="*/ 143 w 202"/>
                <a:gd name="T9" fmla="*/ 34 h 159"/>
                <a:gd name="T10" fmla="*/ 160 w 202"/>
                <a:gd name="T11" fmla="*/ 28 h 159"/>
                <a:gd name="T12" fmla="*/ 103 w 202"/>
                <a:gd name="T13" fmla="*/ 84 h 159"/>
                <a:gd name="T14" fmla="*/ 82 w 202"/>
                <a:gd name="T15" fmla="*/ 71 h 159"/>
                <a:gd name="T16" fmla="*/ 4 w 202"/>
                <a:gd name="T17" fmla="*/ 144 h 159"/>
                <a:gd name="T18" fmla="*/ 4 w 202"/>
                <a:gd name="T19" fmla="*/ 157 h 159"/>
                <a:gd name="T20" fmla="*/ 10 w 202"/>
                <a:gd name="T21" fmla="*/ 159 h 159"/>
                <a:gd name="T22" fmla="*/ 16 w 202"/>
                <a:gd name="T23" fmla="*/ 157 h 159"/>
                <a:gd name="T24" fmla="*/ 16 w 202"/>
                <a:gd name="T25" fmla="*/ 157 h 159"/>
                <a:gd name="T26" fmla="*/ 84 w 202"/>
                <a:gd name="T27" fmla="*/ 93 h 159"/>
                <a:gd name="T28" fmla="*/ 105 w 202"/>
                <a:gd name="T29" fmla="*/ 106 h 159"/>
                <a:gd name="T30" fmla="*/ 173 w 202"/>
                <a:gd name="T31" fmla="*/ 40 h 159"/>
                <a:gd name="T32" fmla="*/ 167 w 202"/>
                <a:gd name="T33" fmla="*/ 56 h 159"/>
                <a:gd name="T34" fmla="*/ 172 w 202"/>
                <a:gd name="T35" fmla="*/ 65 h 159"/>
                <a:gd name="T36" fmla="*/ 175 w 202"/>
                <a:gd name="T37" fmla="*/ 66 h 159"/>
                <a:gd name="T38" fmla="*/ 182 w 202"/>
                <a:gd name="T39" fmla="*/ 61 h 159"/>
                <a:gd name="T40" fmla="*/ 201 w 202"/>
                <a:gd name="T41" fmla="*/ 11 h 159"/>
                <a:gd name="T42" fmla="*/ 199 w 202"/>
                <a:gd name="T4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99" y="3"/>
                  </a:moveTo>
                  <a:cubicBezTo>
                    <a:pt x="197" y="1"/>
                    <a:pt x="194" y="0"/>
                    <a:pt x="191" y="1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4" y="21"/>
                    <a:pt x="132" y="25"/>
                    <a:pt x="133" y="29"/>
                  </a:cubicBezTo>
                  <a:cubicBezTo>
                    <a:pt x="135" y="33"/>
                    <a:pt x="139" y="35"/>
                    <a:pt x="143" y="34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0" y="147"/>
                    <a:pt x="0" y="153"/>
                    <a:pt x="4" y="157"/>
                  </a:cubicBezTo>
                  <a:cubicBezTo>
                    <a:pt x="5" y="158"/>
                    <a:pt x="8" y="159"/>
                    <a:pt x="10" y="159"/>
                  </a:cubicBezTo>
                  <a:cubicBezTo>
                    <a:pt x="12" y="159"/>
                    <a:pt x="14" y="159"/>
                    <a:pt x="16" y="157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60"/>
                    <a:pt x="168" y="64"/>
                    <a:pt x="172" y="65"/>
                  </a:cubicBezTo>
                  <a:cubicBezTo>
                    <a:pt x="173" y="66"/>
                    <a:pt x="174" y="66"/>
                    <a:pt x="175" y="66"/>
                  </a:cubicBezTo>
                  <a:cubicBezTo>
                    <a:pt x="178" y="66"/>
                    <a:pt x="181" y="64"/>
                    <a:pt x="182" y="61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2" y="8"/>
                    <a:pt x="201" y="5"/>
                    <a:pt x="19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80963" y="2754313"/>
              <a:ext cx="668338" cy="61913"/>
            </a:xfrm>
            <a:custGeom>
              <a:avLst/>
              <a:gdLst>
                <a:gd name="T0" fmla="*/ 177 w 177"/>
                <a:gd name="T1" fmla="*/ 14 h 16"/>
                <a:gd name="T2" fmla="*/ 175 w 177"/>
                <a:gd name="T3" fmla="*/ 16 h 16"/>
                <a:gd name="T4" fmla="*/ 2 w 177"/>
                <a:gd name="T5" fmla="*/ 16 h 16"/>
                <a:gd name="T6" fmla="*/ 0 w 177"/>
                <a:gd name="T7" fmla="*/ 14 h 16"/>
                <a:gd name="T8" fmla="*/ 0 w 177"/>
                <a:gd name="T9" fmla="*/ 2 h 16"/>
                <a:gd name="T10" fmla="*/ 2 w 177"/>
                <a:gd name="T11" fmla="*/ 0 h 16"/>
                <a:gd name="T12" fmla="*/ 175 w 177"/>
                <a:gd name="T13" fmla="*/ 0 h 16"/>
                <a:gd name="T14" fmla="*/ 177 w 177"/>
                <a:gd name="T15" fmla="*/ 2 h 16"/>
                <a:gd name="T16" fmla="*/ 177 w 177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6">
                  <a:moveTo>
                    <a:pt x="177" y="14"/>
                  </a:moveTo>
                  <a:cubicBezTo>
                    <a:pt x="177" y="15"/>
                    <a:pt x="176" y="16"/>
                    <a:pt x="17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6" y="0"/>
                    <a:pt x="177" y="1"/>
                    <a:pt x="177" y="2"/>
                  </a:cubicBezTo>
                  <a:lnTo>
                    <a:pt x="1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54048928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/>
          </p:cNvSpPr>
          <p:nvPr/>
        </p:nvSpPr>
        <p:spPr bwMode="auto">
          <a:xfrm>
            <a:off x="330201" y="3856566"/>
            <a:ext cx="1519237" cy="1960033"/>
          </a:xfrm>
          <a:prstGeom prst="rect">
            <a:avLst/>
          </a:prstGeom>
          <a:noFill/>
          <a:ln>
            <a:noFill/>
          </a:ln>
          <a:effectLst>
            <a:reflection stA="45000" endPos="65000" dist="114300" dir="5400000" sy="-100000" algn="bl" rotWithShape="0"/>
          </a:effectLst>
          <a:extLst/>
        </p:spPr>
        <p:txBody>
          <a:bodyPr lIns="0" tIns="0" rIns="0" bIns="0"/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0000"/>
              <a:defRPr/>
            </a:pPr>
            <a:endParaRPr lang="en-US" sz="2800" dirty="0">
              <a:solidFill>
                <a:schemeClr val="bg1"/>
              </a:solidFill>
              <a:ea typeface="宋体" pitchFamily="2" charset="-122"/>
              <a:cs typeface="+mn-cs"/>
            </a:endParaRPr>
          </a:p>
        </p:txBody>
      </p:sp>
      <p:sp>
        <p:nvSpPr>
          <p:cNvPr id="143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mtClean="0"/>
              <a:t>Smart Grid and it‘s Role in energy Networks</a:t>
            </a:r>
            <a:endParaRPr lang="en-US" altLang="zh-CN" smtClean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64001" y="1305984"/>
            <a:ext cx="3247333" cy="4749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62" tIns="34281" rIns="68562" bIns="34281" anchor="ctr"/>
          <a:lstStyle/>
          <a:p>
            <a:pPr algn="ctr" defTabSz="685617" eaLnBrk="0" fontAlgn="auto" hangingPunct="0">
              <a:spcBef>
                <a:spcPts val="0"/>
              </a:spcBef>
              <a:spcAft>
                <a:spcPts val="0"/>
              </a:spcAft>
              <a:buSzPct val="60000"/>
            </a:pPr>
            <a:endParaRPr lang="zh-CN" altLang="en-US" kern="0" dirty="0">
              <a:solidFill>
                <a:srgbClr val="5F5F5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7" r="6997" b="11435"/>
          <a:stretch/>
        </p:blipFill>
        <p:spPr>
          <a:xfrm>
            <a:off x="5532939" y="1533026"/>
            <a:ext cx="2909454" cy="4295715"/>
          </a:xfrm>
          <a:prstGeom prst="rect">
            <a:avLst/>
          </a:prstGeom>
        </p:spPr>
      </p:pic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514810" y="1305984"/>
            <a:ext cx="1485441" cy="47498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algn="ctr">
              <a:defRPr/>
            </a:pPr>
            <a:r>
              <a:rPr lang="de-DE" altLang="zh-CN" sz="2000" dirty="0">
                <a:ea typeface="宋体" pitchFamily="2" charset="-122"/>
              </a:rPr>
              <a:t>Present and Future </a:t>
            </a:r>
          </a:p>
          <a:p>
            <a:pPr algn="ctr">
              <a:defRPr/>
            </a:pPr>
            <a:r>
              <a:rPr lang="de-DE" altLang="zh-CN" sz="2000" dirty="0">
                <a:ea typeface="宋体" pitchFamily="2" charset="-122"/>
              </a:rPr>
              <a:t>Challenges</a:t>
            </a: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2111358" y="1305984"/>
            <a:ext cx="1485441" cy="14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8423" rIns="72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r>
              <a:rPr lang="de-DE" altLang="zh-CN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Network  </a:t>
            </a:r>
            <a:r>
              <a:rPr lang="de-DE" altLang="zh-CN" sz="16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Reliability</a:t>
            </a:r>
            <a:endParaRPr lang="de-DE" altLang="zh-CN" sz="1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111358" y="2936884"/>
            <a:ext cx="1485441" cy="14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8423" rIns="36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r>
              <a:rPr lang="de-DE" altLang="zh-CN" sz="1600" dirty="0">
                <a:ea typeface="宋体" pitchFamily="2" charset="-122"/>
              </a:rPr>
              <a:t>Renewable and Distribution Energy </a:t>
            </a:r>
            <a:r>
              <a:rPr lang="de-DE" altLang="zh-CN" sz="1600" dirty="0" smtClean="0">
                <a:ea typeface="宋体" pitchFamily="2" charset="-122"/>
              </a:rPr>
              <a:t>Generation</a:t>
            </a:r>
            <a:endParaRPr lang="en-US" altLang="zh-CN" sz="16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gray">
          <a:xfrm>
            <a:off x="2111358" y="4567784"/>
            <a:ext cx="1485441" cy="14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8423" rIns="72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r>
              <a:rPr lang="de-DE" altLang="zh-CN" sz="1600" dirty="0">
                <a:ea typeface="宋体" pitchFamily="2" charset="-122"/>
              </a:rPr>
              <a:t>Increased Cost </a:t>
            </a:r>
            <a:r>
              <a:rPr lang="de-DE" altLang="zh-CN" sz="1600" dirty="0" smtClean="0">
                <a:ea typeface="宋体" pitchFamily="2" charset="-122"/>
              </a:rPr>
              <a:t>transparency</a:t>
            </a:r>
            <a:endParaRPr lang="de-DE" altLang="zh-CN" sz="1600" dirty="0">
              <a:ea typeface="宋体" pitchFamily="2" charset="-122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gray">
          <a:xfrm>
            <a:off x="3707905" y="1305984"/>
            <a:ext cx="1485441" cy="14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8423" rIns="72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r>
              <a:rPr lang="de-DE" altLang="zh-CN" sz="1600" dirty="0">
                <a:ea typeface="宋体" pitchFamily="2" charset="-122"/>
              </a:rPr>
              <a:t>Intelligent Asset </a:t>
            </a:r>
            <a:r>
              <a:rPr lang="de-DE" altLang="zh-CN" sz="1600" dirty="0" smtClean="0">
                <a:ea typeface="宋体" pitchFamily="2" charset="-122"/>
              </a:rPr>
              <a:t>Management</a:t>
            </a:r>
            <a:endParaRPr lang="de-DE" altLang="zh-CN" sz="1600" dirty="0">
              <a:ea typeface="宋体" pitchFamily="2" charset="-122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3707905" y="2936884"/>
            <a:ext cx="1485441" cy="14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8423" rIns="72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r>
              <a:rPr lang="de-DE" altLang="zh-CN" sz="1600" dirty="0">
                <a:ea typeface="宋体" pitchFamily="2" charset="-122"/>
              </a:rPr>
              <a:t>Improving Utility </a:t>
            </a:r>
            <a:r>
              <a:rPr lang="de-DE" altLang="zh-CN" sz="1600" dirty="0" smtClean="0">
                <a:ea typeface="宋体" pitchFamily="2" charset="-122"/>
              </a:rPr>
              <a:t>Operations</a:t>
            </a:r>
            <a:endParaRPr lang="de-DE" altLang="zh-CN" sz="1600" dirty="0">
              <a:ea typeface="宋体" pitchFamily="2" charset="-122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gray">
          <a:xfrm>
            <a:off x="3707905" y="4567784"/>
            <a:ext cx="1485441" cy="14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8423" rIns="72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r>
              <a:rPr lang="de-DE" altLang="zh-CN" sz="1600" dirty="0">
                <a:ea typeface="宋体" pitchFamily="2" charset="-122"/>
              </a:rPr>
              <a:t>Enhanced Customer </a:t>
            </a:r>
            <a:r>
              <a:rPr lang="de-DE" altLang="zh-CN" sz="1600" dirty="0" smtClean="0">
                <a:ea typeface="宋体" pitchFamily="2" charset="-122"/>
              </a:rPr>
              <a:t>Satisfaction</a:t>
            </a:r>
            <a:endParaRPr lang="en-US" altLang="zh-CN" sz="16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799306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ounded Rectangle 146"/>
          <p:cNvSpPr/>
          <p:nvPr/>
        </p:nvSpPr>
        <p:spPr bwMode="auto">
          <a:xfrm>
            <a:off x="5727425" y="1310217"/>
            <a:ext cx="2880000" cy="18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16000" tIns="72000" rIns="216000" bIns="72000" anchor="t" anchorCtr="0">
            <a:noAutofit/>
          </a:bodyPr>
          <a:lstStyle/>
          <a:p>
            <a:pPr marL="715963" defTabSz="588012" eaLnBrk="0" hangingPunct="0">
              <a:lnSpc>
                <a:spcPct val="105000"/>
              </a:lnSpc>
              <a:buSzPct val="60000"/>
            </a:pPr>
            <a:r>
              <a:rPr lang="en-US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Multi Stakeholder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Producer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Distribution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Consumer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Service Provider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Content Provider</a:t>
            </a: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5727425" y="3257693"/>
            <a:ext cx="2880000" cy="16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16000" tIns="72000" rIns="216000" bIns="72000" anchor="t" anchorCtr="0">
            <a:noAutofit/>
          </a:bodyPr>
          <a:lstStyle/>
          <a:p>
            <a:pPr marL="715963" defTabSz="588012" eaLnBrk="0" hangingPunct="0">
              <a:lnSpc>
                <a:spcPct val="105000"/>
              </a:lnSpc>
              <a:buSzPct val="60000"/>
            </a:pPr>
            <a:r>
              <a:rPr lang="en-US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Multi-Processes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Business Processes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Market &amp; Trading</a:t>
            </a:r>
          </a:p>
          <a:p>
            <a:pPr marL="887413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Operation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521506" y="1310217"/>
            <a:ext cx="2880000" cy="18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16000" tIns="72000" rIns="216000" bIns="72000" anchor="t" anchorCtr="0">
            <a:noAutofit/>
          </a:bodyPr>
          <a:lstStyle/>
          <a:p>
            <a:pPr defTabSz="588012" eaLnBrk="0" hangingPunct="0">
              <a:lnSpc>
                <a:spcPct val="105000"/>
              </a:lnSpc>
              <a:buSzPct val="60000"/>
            </a:pPr>
            <a:r>
              <a:rPr lang="en-US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Multi-Services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Measure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Voice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Video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Messaging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Machine-Type</a:t>
            </a: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521506" y="3257695"/>
            <a:ext cx="2880000" cy="16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16000" tIns="72000" rIns="216000" bIns="72000" anchor="t" anchorCtr="0">
            <a:noAutofit/>
          </a:bodyPr>
          <a:lstStyle/>
          <a:p>
            <a:pPr defTabSz="588012" eaLnBrk="0" hangingPunct="0">
              <a:lnSpc>
                <a:spcPct val="105000"/>
              </a:lnSpc>
              <a:buSzPct val="60000"/>
            </a:pPr>
            <a:r>
              <a:rPr lang="en-US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Multi-Utility</a:t>
            </a:r>
            <a:endParaRPr lang="en-US" sz="11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Electricity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Gas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Oil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Water</a:t>
            </a:r>
          </a:p>
          <a:p>
            <a:pPr marL="171450" indent="-171450" defTabSz="588012" eaLnBrk="0" hangingPunct="0">
              <a:lnSpc>
                <a:spcPct val="105000"/>
              </a:lnSpc>
              <a:buSzPct val="60000"/>
              <a:buFont typeface="Wingdings" pitchFamily="2" charset="2"/>
              <a:buChar char="l"/>
            </a:pPr>
            <a:r>
              <a:rPr lang="en-US" sz="11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sz="11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708275" y="1342498"/>
            <a:ext cx="3727450" cy="3473343"/>
          </a:xfrm>
          <a:prstGeom prst="ellipse">
            <a:avLst/>
          </a:prstGeom>
          <a:solidFill>
            <a:schemeClr val="bg1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8423" rIns="72000" bIns="8423" anchor="ctr" anchorCtr="1">
            <a:noAutofit/>
          </a:bodyPr>
          <a:lstStyle/>
          <a:p>
            <a:pPr algn="ctr" defTabSz="588012" eaLnBrk="0" hangingPunct="0">
              <a:buSzPct val="60000"/>
            </a:pPr>
            <a:endParaRPr lang="en-U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5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Communication Networks become Multi-X capable</a:t>
            </a:r>
          </a:p>
        </p:txBody>
      </p:sp>
      <p:grpSp>
        <p:nvGrpSpPr>
          <p:cNvPr id="3" name="组合 460"/>
          <p:cNvGrpSpPr>
            <a:grpSpLocks/>
          </p:cNvGrpSpPr>
          <p:nvPr/>
        </p:nvGrpSpPr>
        <p:grpSpPr bwMode="auto">
          <a:xfrm>
            <a:off x="3759703" y="2360224"/>
            <a:ext cx="1624597" cy="1105939"/>
            <a:chOff x="5148064" y="3501008"/>
            <a:chExt cx="1835950" cy="549169"/>
          </a:xfrm>
        </p:grpSpPr>
        <p:sp>
          <p:nvSpPr>
            <p:cNvPr id="15508" name="Oval 8"/>
            <p:cNvSpPr>
              <a:spLocks noChangeArrowheads="1"/>
            </p:cNvSpPr>
            <p:nvPr/>
          </p:nvSpPr>
          <p:spPr bwMode="auto">
            <a:xfrm>
              <a:off x="5220072" y="3620568"/>
              <a:ext cx="1512168" cy="342593"/>
            </a:xfrm>
            <a:prstGeom prst="ellipse">
              <a:avLst/>
            </a:prstGeom>
            <a:noFill/>
            <a:ln w="22225" algn="ctr">
              <a:solidFill>
                <a:srgbClr val="0075B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090" tIns="45540" rIns="91090" bIns="45540" anchor="ctr" anchorCtr="1"/>
            <a:lstStyle/>
            <a:p>
              <a:pPr algn="ctr" defTabSz="657225" eaLnBrk="0" hangingPunct="0"/>
              <a:endParaRPr lang="zh-CN" altLang="en-US" sz="7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509" name="Oval 15"/>
            <p:cNvSpPr>
              <a:spLocks noChangeArrowheads="1"/>
            </p:cNvSpPr>
            <p:nvPr/>
          </p:nvSpPr>
          <p:spPr bwMode="auto">
            <a:xfrm>
              <a:off x="5148064" y="3573016"/>
              <a:ext cx="1728192" cy="440940"/>
            </a:xfrm>
            <a:prstGeom prst="ellipse">
              <a:avLst/>
            </a:prstGeom>
            <a:noFill/>
            <a:ln w="2222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090" tIns="45540" rIns="91090" bIns="45540" anchor="ctr" anchorCtr="1"/>
            <a:lstStyle/>
            <a:p>
              <a:pPr algn="ctr" defTabSz="657225" eaLnBrk="0" hangingPunct="0"/>
              <a:endParaRPr lang="en-US" altLang="zh-CN" sz="7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5510" name="Picture 17" descr="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861048"/>
              <a:ext cx="266285" cy="18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1" name="Picture 18" descr="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573016"/>
              <a:ext cx="264830" cy="18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2" name="Picture 41" descr="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573016"/>
              <a:ext cx="395790" cy="31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3" name="Picture 113" descr="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861048"/>
              <a:ext cx="266285" cy="18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4" name="Picture 114" descr="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501008"/>
              <a:ext cx="266285" cy="18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9" name="TextBox 11"/>
          <p:cNvSpPr txBox="1">
            <a:spLocks noChangeArrowheads="1"/>
          </p:cNvSpPr>
          <p:nvPr/>
        </p:nvSpPr>
        <p:spPr bwMode="auto">
          <a:xfrm>
            <a:off x="4010469" y="2774327"/>
            <a:ext cx="1149350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200" b="1" dirty="0">
                <a:solidFill>
                  <a:srgbClr val="C00000"/>
                </a:solidFill>
                <a:latin typeface="+mn-lt"/>
              </a:rPr>
              <a:t>Backbone</a:t>
            </a:r>
          </a:p>
        </p:txBody>
      </p:sp>
      <p:sp>
        <p:nvSpPr>
          <p:cNvPr id="15384" name="TextBox 17"/>
          <p:cNvSpPr txBox="1">
            <a:spLocks noChangeArrowheads="1"/>
          </p:cNvSpPr>
          <p:nvPr/>
        </p:nvSpPr>
        <p:spPr bwMode="auto">
          <a:xfrm>
            <a:off x="3480372" y="4167285"/>
            <a:ext cx="1220491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Access Networks</a:t>
            </a:r>
          </a:p>
        </p:txBody>
      </p:sp>
      <p:sp>
        <p:nvSpPr>
          <p:cNvPr id="15506" name="TextBox 24"/>
          <p:cNvSpPr txBox="1">
            <a:spLocks noChangeArrowheads="1"/>
          </p:cNvSpPr>
          <p:nvPr/>
        </p:nvSpPr>
        <p:spPr bwMode="auto">
          <a:xfrm>
            <a:off x="4730166" y="2087033"/>
            <a:ext cx="1009259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Applications</a:t>
            </a:r>
            <a:endParaRPr lang="zh-CN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07" name="Picture 4"/>
          <p:cNvPicPr>
            <a:picLocks noChangeAspect="1" noChangeArrowheads="1"/>
          </p:cNvPicPr>
          <p:nvPr/>
        </p:nvPicPr>
        <p:blipFill>
          <a:blip r:embed="rId5" cstate="print">
            <a:lum bright="-14000" contras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078" y="1629427"/>
            <a:ext cx="822937" cy="4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Text Box 123"/>
          <p:cNvSpPr txBox="1">
            <a:spLocks noChangeArrowheads="1"/>
          </p:cNvSpPr>
          <p:nvPr/>
        </p:nvSpPr>
        <p:spPr bwMode="auto">
          <a:xfrm>
            <a:off x="4940291" y="4167285"/>
            <a:ext cx="800721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342900" indent="-342900" defTabSz="7842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7842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7842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7842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7842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Clr>
                <a:srgbClr val="0000CC"/>
              </a:buClr>
              <a:buSzPct val="75000"/>
            </a:pPr>
            <a:r>
              <a:rPr lang="de-DE" altLang="zh-CN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Terminals</a:t>
            </a:r>
            <a:endParaRPr lang="en-US" altLang="zh-CN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3702621" y="1711972"/>
            <a:ext cx="252413" cy="279400"/>
            <a:chOff x="3050" y="311"/>
            <a:chExt cx="466" cy="487"/>
          </a:xfrm>
        </p:grpSpPr>
        <p:sp>
          <p:nvSpPr>
            <p:cNvPr id="15496" name="Freeform 17"/>
            <p:cNvSpPr>
              <a:spLocks noChangeAspect="1"/>
            </p:cNvSpPr>
            <p:nvPr/>
          </p:nvSpPr>
          <p:spPr bwMode="auto">
            <a:xfrm>
              <a:off x="3436" y="375"/>
              <a:ext cx="80" cy="423"/>
            </a:xfrm>
            <a:custGeom>
              <a:avLst/>
              <a:gdLst>
                <a:gd name="T0" fmla="*/ 39936 w 40"/>
                <a:gd name="T1" fmla="*/ 5188 h 211"/>
                <a:gd name="T2" fmla="*/ 5120 w 40"/>
                <a:gd name="T3" fmla="*/ 21884 h 211"/>
                <a:gd name="T4" fmla="*/ 0 w 40"/>
                <a:gd name="T5" fmla="*/ 217089 h 211"/>
                <a:gd name="T6" fmla="*/ 9216 w 40"/>
                <a:gd name="T7" fmla="*/ 212929 h 211"/>
                <a:gd name="T8" fmla="*/ 36864 w 40"/>
                <a:gd name="T9" fmla="*/ 185729 h 211"/>
                <a:gd name="T10" fmla="*/ 40960 w 40"/>
                <a:gd name="T11" fmla="*/ 174250 h 211"/>
                <a:gd name="T12" fmla="*/ 40960 w 40"/>
                <a:gd name="T13" fmla="*/ 16671 h 211"/>
                <a:gd name="T14" fmla="*/ 39936 w 40"/>
                <a:gd name="T15" fmla="*/ 5188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211"/>
                <a:gd name="T26" fmla="*/ 40 w 40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211">
                  <a:moveTo>
                    <a:pt x="39" y="5"/>
                  </a:moveTo>
                  <a:cubicBezTo>
                    <a:pt x="35" y="0"/>
                    <a:pt x="5" y="21"/>
                    <a:pt x="5" y="2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7"/>
                    <a:pt x="0" y="211"/>
                    <a:pt x="9" y="203"/>
                  </a:cubicBezTo>
                  <a:cubicBezTo>
                    <a:pt x="17" y="196"/>
                    <a:pt x="32" y="182"/>
                    <a:pt x="36" y="177"/>
                  </a:cubicBezTo>
                  <a:cubicBezTo>
                    <a:pt x="39" y="174"/>
                    <a:pt x="40" y="174"/>
                    <a:pt x="40" y="16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6"/>
                    <a:pt x="39" y="6"/>
                    <a:pt x="39" y="5"/>
                  </a:cubicBezTo>
                  <a:close/>
                </a:path>
              </a:pathLst>
            </a:custGeom>
            <a:solidFill>
              <a:srgbClr val="0B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7" name="Freeform 18"/>
            <p:cNvSpPr>
              <a:spLocks noChangeAspect="1"/>
            </p:cNvSpPr>
            <p:nvPr/>
          </p:nvSpPr>
          <p:spPr bwMode="auto">
            <a:xfrm>
              <a:off x="3050" y="311"/>
              <a:ext cx="458" cy="113"/>
            </a:xfrm>
            <a:custGeom>
              <a:avLst/>
              <a:gdLst>
                <a:gd name="T0" fmla="*/ 234496 w 229"/>
                <a:gd name="T1" fmla="*/ 38131 h 56"/>
                <a:gd name="T2" fmla="*/ 203776 w 229"/>
                <a:gd name="T3" fmla="*/ 62648 h 56"/>
                <a:gd name="T4" fmla="*/ 8192 w 229"/>
                <a:gd name="T5" fmla="*/ 22215 h 56"/>
                <a:gd name="T6" fmla="*/ 1024 w 229"/>
                <a:gd name="T7" fmla="*/ 27802 h 56"/>
                <a:gd name="T8" fmla="*/ 4096 w 229"/>
                <a:gd name="T9" fmla="*/ 18897 h 56"/>
                <a:gd name="T10" fmla="*/ 29696 w 229"/>
                <a:gd name="T11" fmla="*/ 2171 h 56"/>
                <a:gd name="T12" fmla="*/ 33792 w 229"/>
                <a:gd name="T13" fmla="*/ 0 h 56"/>
                <a:gd name="T14" fmla="*/ 227328 w 229"/>
                <a:gd name="T15" fmla="*/ 35995 h 56"/>
                <a:gd name="T16" fmla="*/ 234496 w 229"/>
                <a:gd name="T17" fmla="*/ 38131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56"/>
                <a:gd name="T29" fmla="*/ 229 w 229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56">
                  <a:moveTo>
                    <a:pt x="229" y="34"/>
                  </a:moveTo>
                  <a:cubicBezTo>
                    <a:pt x="199" y="56"/>
                    <a:pt x="199" y="56"/>
                    <a:pt x="199" y="56"/>
                  </a:cubicBezTo>
                  <a:cubicBezTo>
                    <a:pt x="86" y="36"/>
                    <a:pt x="17" y="22"/>
                    <a:pt x="8" y="20"/>
                  </a:cubicBezTo>
                  <a:cubicBezTo>
                    <a:pt x="3" y="19"/>
                    <a:pt x="1" y="25"/>
                    <a:pt x="1" y="25"/>
                  </a:cubicBezTo>
                  <a:cubicBezTo>
                    <a:pt x="1" y="25"/>
                    <a:pt x="0" y="20"/>
                    <a:pt x="4" y="17"/>
                  </a:cubicBezTo>
                  <a:cubicBezTo>
                    <a:pt x="7" y="15"/>
                    <a:pt x="22" y="6"/>
                    <a:pt x="29" y="2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3" y="0"/>
                    <a:pt x="219" y="32"/>
                    <a:pt x="222" y="32"/>
                  </a:cubicBezTo>
                  <a:cubicBezTo>
                    <a:pt x="229" y="34"/>
                    <a:pt x="229" y="34"/>
                    <a:pt x="229" y="34"/>
                  </a:cubicBezTo>
                  <a:close/>
                </a:path>
              </a:pathLst>
            </a:custGeom>
            <a:solidFill>
              <a:srgbClr val="45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8" name="Freeform 19"/>
            <p:cNvSpPr>
              <a:spLocks noChangeAspect="1"/>
            </p:cNvSpPr>
            <p:nvPr/>
          </p:nvSpPr>
          <p:spPr bwMode="auto">
            <a:xfrm>
              <a:off x="3428" y="379"/>
              <a:ext cx="88" cy="59"/>
            </a:xfrm>
            <a:custGeom>
              <a:avLst/>
              <a:gdLst>
                <a:gd name="T0" fmla="*/ 0 w 44"/>
                <a:gd name="T1" fmla="*/ 25504 h 29"/>
                <a:gd name="T2" fmla="*/ 39936 w 44"/>
                <a:gd name="T3" fmla="*/ 0 h 29"/>
                <a:gd name="T4" fmla="*/ 45056 w 44"/>
                <a:gd name="T5" fmla="*/ 7074 h 29"/>
                <a:gd name="T6" fmla="*/ 8192 w 44"/>
                <a:gd name="T7" fmla="*/ 35174 h 29"/>
                <a:gd name="T8" fmla="*/ 0 w 44"/>
                <a:gd name="T9" fmla="*/ 2550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9"/>
                <a:gd name="T17" fmla="*/ 44 w 4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9">
                  <a:moveTo>
                    <a:pt x="0" y="21"/>
                  </a:moveTo>
                  <a:cubicBezTo>
                    <a:pt x="0" y="21"/>
                    <a:pt x="35" y="1"/>
                    <a:pt x="39" y="0"/>
                  </a:cubicBezTo>
                  <a:cubicBezTo>
                    <a:pt x="42" y="1"/>
                    <a:pt x="43" y="3"/>
                    <a:pt x="44" y="6"/>
                  </a:cubicBezTo>
                  <a:cubicBezTo>
                    <a:pt x="8" y="29"/>
                    <a:pt x="8" y="29"/>
                    <a:pt x="8" y="2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5D7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9" name="Freeform 20"/>
            <p:cNvSpPr>
              <a:spLocks noChangeAspect="1"/>
            </p:cNvSpPr>
            <p:nvPr/>
          </p:nvSpPr>
          <p:spPr bwMode="auto">
            <a:xfrm>
              <a:off x="3052" y="349"/>
              <a:ext cx="396" cy="447"/>
            </a:xfrm>
            <a:custGeom>
              <a:avLst/>
              <a:gdLst>
                <a:gd name="T0" fmla="*/ 197632 w 198"/>
                <a:gd name="T1" fmla="*/ 36532 h 223"/>
                <a:gd name="T2" fmla="*/ 7168 w 198"/>
                <a:gd name="T3" fmla="*/ 1032 h 223"/>
                <a:gd name="T4" fmla="*/ 0 w 198"/>
                <a:gd name="T5" fmla="*/ 5180 h 223"/>
                <a:gd name="T6" fmla="*/ 0 w 198"/>
                <a:gd name="T7" fmla="*/ 176164 h 223"/>
                <a:gd name="T8" fmla="*/ 7168 w 198"/>
                <a:gd name="T9" fmla="*/ 189728 h 223"/>
                <a:gd name="T10" fmla="*/ 190464 w 198"/>
                <a:gd name="T11" fmla="*/ 230405 h 223"/>
                <a:gd name="T12" fmla="*/ 202752 w 198"/>
                <a:gd name="T13" fmla="*/ 223125 h 223"/>
                <a:gd name="T14" fmla="*/ 201728 w 198"/>
                <a:gd name="T15" fmla="*/ 45917 h 223"/>
                <a:gd name="T16" fmla="*/ 197632 w 198"/>
                <a:gd name="T17" fmla="*/ 36532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223"/>
                <a:gd name="T29" fmla="*/ 198 w 198"/>
                <a:gd name="T30" fmla="*/ 223 h 2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223">
                  <a:moveTo>
                    <a:pt x="193" y="35"/>
                  </a:moveTo>
                  <a:cubicBezTo>
                    <a:pt x="86" y="16"/>
                    <a:pt x="16" y="3"/>
                    <a:pt x="7" y="1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0" y="157"/>
                    <a:pt x="0" y="168"/>
                  </a:cubicBezTo>
                  <a:cubicBezTo>
                    <a:pt x="0" y="179"/>
                    <a:pt x="1" y="179"/>
                    <a:pt x="7" y="181"/>
                  </a:cubicBezTo>
                  <a:cubicBezTo>
                    <a:pt x="9" y="182"/>
                    <a:pt x="153" y="213"/>
                    <a:pt x="186" y="220"/>
                  </a:cubicBezTo>
                  <a:cubicBezTo>
                    <a:pt x="198" y="223"/>
                    <a:pt x="198" y="216"/>
                    <a:pt x="198" y="213"/>
                  </a:cubicBezTo>
                  <a:cubicBezTo>
                    <a:pt x="198" y="213"/>
                    <a:pt x="197" y="50"/>
                    <a:pt x="197" y="44"/>
                  </a:cubicBezTo>
                  <a:cubicBezTo>
                    <a:pt x="197" y="39"/>
                    <a:pt x="194" y="35"/>
                    <a:pt x="193" y="35"/>
                  </a:cubicBezTo>
                  <a:close/>
                </a:path>
              </a:pathLst>
            </a:custGeom>
            <a:solidFill>
              <a:srgbClr val="8B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0" name="Freeform 21"/>
            <p:cNvSpPr>
              <a:spLocks noChangeAspect="1"/>
            </p:cNvSpPr>
            <p:nvPr/>
          </p:nvSpPr>
          <p:spPr bwMode="auto">
            <a:xfrm>
              <a:off x="3064" y="361"/>
              <a:ext cx="372" cy="419"/>
            </a:xfrm>
            <a:custGeom>
              <a:avLst/>
              <a:gdLst>
                <a:gd name="T0" fmla="*/ 183296 w 186"/>
                <a:gd name="T1" fmla="*/ 34484 h 209"/>
                <a:gd name="T2" fmla="*/ 6144 w 186"/>
                <a:gd name="T3" fmla="*/ 1032 h 209"/>
                <a:gd name="T4" fmla="*/ 0 w 186"/>
                <a:gd name="T5" fmla="*/ 5188 h 209"/>
                <a:gd name="T6" fmla="*/ 0 w 186"/>
                <a:gd name="T7" fmla="*/ 163600 h 209"/>
                <a:gd name="T8" fmla="*/ 6144 w 186"/>
                <a:gd name="T9" fmla="*/ 177433 h 209"/>
                <a:gd name="T10" fmla="*/ 179200 w 186"/>
                <a:gd name="T11" fmla="*/ 216070 h 209"/>
                <a:gd name="T12" fmla="*/ 188416 w 186"/>
                <a:gd name="T13" fmla="*/ 207754 h 209"/>
                <a:gd name="T14" fmla="*/ 188416 w 186"/>
                <a:gd name="T15" fmla="*/ 42840 h 209"/>
                <a:gd name="T16" fmla="*/ 183296 w 186"/>
                <a:gd name="T17" fmla="*/ 34484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209"/>
                <a:gd name="T29" fmla="*/ 186 w 186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209">
                  <a:moveTo>
                    <a:pt x="179" y="33"/>
                  </a:moveTo>
                  <a:cubicBezTo>
                    <a:pt x="80" y="15"/>
                    <a:pt x="15" y="3"/>
                    <a:pt x="6" y="1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0" y="146"/>
                    <a:pt x="0" y="156"/>
                  </a:cubicBezTo>
                  <a:cubicBezTo>
                    <a:pt x="0" y="167"/>
                    <a:pt x="1" y="167"/>
                    <a:pt x="6" y="169"/>
                  </a:cubicBezTo>
                  <a:cubicBezTo>
                    <a:pt x="9" y="170"/>
                    <a:pt x="144" y="199"/>
                    <a:pt x="175" y="206"/>
                  </a:cubicBezTo>
                  <a:cubicBezTo>
                    <a:pt x="186" y="209"/>
                    <a:pt x="183" y="201"/>
                    <a:pt x="184" y="198"/>
                  </a:cubicBezTo>
                  <a:cubicBezTo>
                    <a:pt x="184" y="198"/>
                    <a:pt x="184" y="47"/>
                    <a:pt x="184" y="41"/>
                  </a:cubicBezTo>
                  <a:cubicBezTo>
                    <a:pt x="184" y="37"/>
                    <a:pt x="183" y="34"/>
                    <a:pt x="179" y="33"/>
                  </a:cubicBezTo>
                  <a:close/>
                </a:path>
              </a:pathLst>
            </a:custGeom>
            <a:solidFill>
              <a:srgbClr val="5D7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1" name="Freeform 22"/>
            <p:cNvSpPr>
              <a:spLocks noChangeAspect="1" noEditPoints="1"/>
            </p:cNvSpPr>
            <p:nvPr/>
          </p:nvSpPr>
          <p:spPr bwMode="auto">
            <a:xfrm>
              <a:off x="3062" y="361"/>
              <a:ext cx="372" cy="415"/>
            </a:xfrm>
            <a:custGeom>
              <a:avLst/>
              <a:gdLst>
                <a:gd name="T0" fmla="*/ 2048 w 186"/>
                <a:gd name="T1" fmla="*/ 2069 h 207"/>
                <a:gd name="T2" fmla="*/ 0 w 186"/>
                <a:gd name="T3" fmla="*/ 5189 h 207"/>
                <a:gd name="T4" fmla="*/ 0 w 186"/>
                <a:gd name="T5" fmla="*/ 163877 h 207"/>
                <a:gd name="T6" fmla="*/ 7168 w 186"/>
                <a:gd name="T7" fmla="*/ 177446 h 207"/>
                <a:gd name="T8" fmla="*/ 69632 w 186"/>
                <a:gd name="T9" fmla="*/ 192129 h 207"/>
                <a:gd name="T10" fmla="*/ 179200 w 186"/>
                <a:gd name="T11" fmla="*/ 216097 h 207"/>
                <a:gd name="T12" fmla="*/ 187392 w 186"/>
                <a:gd name="T13" fmla="*/ 216097 h 207"/>
                <a:gd name="T14" fmla="*/ 190464 w 186"/>
                <a:gd name="T15" fmla="*/ 207773 h 207"/>
                <a:gd name="T16" fmla="*/ 189440 w 186"/>
                <a:gd name="T17" fmla="*/ 42845 h 207"/>
                <a:gd name="T18" fmla="*/ 184320 w 186"/>
                <a:gd name="T19" fmla="*/ 33425 h 207"/>
                <a:gd name="T20" fmla="*/ 184320 w 186"/>
                <a:gd name="T21" fmla="*/ 33425 h 207"/>
                <a:gd name="T22" fmla="*/ 7168 w 186"/>
                <a:gd name="T23" fmla="*/ 1032 h 207"/>
                <a:gd name="T24" fmla="*/ 2048 w 186"/>
                <a:gd name="T25" fmla="*/ 2069 h 207"/>
                <a:gd name="T26" fmla="*/ 180224 w 186"/>
                <a:gd name="T27" fmla="*/ 215054 h 207"/>
                <a:gd name="T28" fmla="*/ 70656 w 186"/>
                <a:gd name="T29" fmla="*/ 190050 h 207"/>
                <a:gd name="T30" fmla="*/ 7168 w 186"/>
                <a:gd name="T31" fmla="*/ 176417 h 207"/>
                <a:gd name="T32" fmla="*/ 2048 w 186"/>
                <a:gd name="T33" fmla="*/ 163877 h 207"/>
                <a:gd name="T34" fmla="*/ 2048 w 186"/>
                <a:gd name="T35" fmla="*/ 5189 h 207"/>
                <a:gd name="T36" fmla="*/ 3072 w 186"/>
                <a:gd name="T37" fmla="*/ 3103 h 207"/>
                <a:gd name="T38" fmla="*/ 7168 w 186"/>
                <a:gd name="T39" fmla="*/ 2069 h 207"/>
                <a:gd name="T40" fmla="*/ 184320 w 186"/>
                <a:gd name="T41" fmla="*/ 35528 h 207"/>
                <a:gd name="T42" fmla="*/ 188416 w 186"/>
                <a:gd name="T43" fmla="*/ 42845 h 207"/>
                <a:gd name="T44" fmla="*/ 188416 w 186"/>
                <a:gd name="T45" fmla="*/ 207773 h 207"/>
                <a:gd name="T46" fmla="*/ 186368 w 186"/>
                <a:gd name="T47" fmla="*/ 215054 h 207"/>
                <a:gd name="T48" fmla="*/ 180224 w 186"/>
                <a:gd name="T49" fmla="*/ 215054 h 2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7"/>
                <a:gd name="T77" fmla="*/ 186 w 186"/>
                <a:gd name="T78" fmla="*/ 207 h 2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7">
                  <a:moveTo>
                    <a:pt x="2" y="2"/>
                  </a:moveTo>
                  <a:cubicBezTo>
                    <a:pt x="0" y="3"/>
                    <a:pt x="0" y="5"/>
                    <a:pt x="0" y="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2" y="168"/>
                    <a:pt x="7" y="169"/>
                  </a:cubicBezTo>
                  <a:cubicBezTo>
                    <a:pt x="8" y="170"/>
                    <a:pt x="31" y="175"/>
                    <a:pt x="68" y="183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77" y="207"/>
                    <a:pt x="181" y="207"/>
                    <a:pt x="183" y="206"/>
                  </a:cubicBezTo>
                  <a:cubicBezTo>
                    <a:pt x="186" y="204"/>
                    <a:pt x="186" y="199"/>
                    <a:pt x="186" y="198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37"/>
                    <a:pt x="185" y="33"/>
                    <a:pt x="180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1"/>
                    <a:pt x="2" y="2"/>
                  </a:cubicBezTo>
                  <a:close/>
                  <a:moveTo>
                    <a:pt x="176" y="205"/>
                  </a:moveTo>
                  <a:cubicBezTo>
                    <a:pt x="69" y="181"/>
                    <a:pt x="69" y="181"/>
                    <a:pt x="69" y="181"/>
                  </a:cubicBezTo>
                  <a:cubicBezTo>
                    <a:pt x="36" y="174"/>
                    <a:pt x="8" y="168"/>
                    <a:pt x="7" y="168"/>
                  </a:cubicBezTo>
                  <a:cubicBezTo>
                    <a:pt x="3" y="166"/>
                    <a:pt x="2" y="166"/>
                    <a:pt x="2" y="15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3" y="34"/>
                    <a:pt x="184" y="37"/>
                    <a:pt x="184" y="41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84" y="198"/>
                    <a:pt x="185" y="203"/>
                    <a:pt x="182" y="205"/>
                  </a:cubicBezTo>
                  <a:cubicBezTo>
                    <a:pt x="181" y="206"/>
                    <a:pt x="177" y="205"/>
                    <a:pt x="176" y="205"/>
                  </a:cubicBezTo>
                  <a:close/>
                </a:path>
              </a:pathLst>
            </a:custGeom>
            <a:solidFill>
              <a:srgbClr val="2B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2" name="Freeform 23"/>
            <p:cNvSpPr>
              <a:spLocks noChangeAspect="1" noEditPoints="1"/>
            </p:cNvSpPr>
            <p:nvPr/>
          </p:nvSpPr>
          <p:spPr bwMode="auto">
            <a:xfrm>
              <a:off x="3090" y="432"/>
              <a:ext cx="338" cy="238"/>
            </a:xfrm>
            <a:custGeom>
              <a:avLst/>
              <a:gdLst>
                <a:gd name="T0" fmla="*/ 230 w 338"/>
                <a:gd name="T1" fmla="*/ 114 h 238"/>
                <a:gd name="T2" fmla="*/ 308 w 338"/>
                <a:gd name="T3" fmla="*/ 130 h 238"/>
                <a:gd name="T4" fmla="*/ 308 w 338"/>
                <a:gd name="T5" fmla="*/ 118 h 238"/>
                <a:gd name="T6" fmla="*/ 338 w 338"/>
                <a:gd name="T7" fmla="*/ 146 h 238"/>
                <a:gd name="T8" fmla="*/ 308 w 338"/>
                <a:gd name="T9" fmla="*/ 162 h 238"/>
                <a:gd name="T10" fmla="*/ 308 w 338"/>
                <a:gd name="T11" fmla="*/ 148 h 238"/>
                <a:gd name="T12" fmla="*/ 230 w 338"/>
                <a:gd name="T13" fmla="*/ 132 h 238"/>
                <a:gd name="T14" fmla="*/ 230 w 338"/>
                <a:gd name="T15" fmla="*/ 114 h 238"/>
                <a:gd name="T16" fmla="*/ 84 w 338"/>
                <a:gd name="T17" fmla="*/ 42 h 238"/>
                <a:gd name="T18" fmla="*/ 78 w 338"/>
                <a:gd name="T19" fmla="*/ 50 h 238"/>
                <a:gd name="T20" fmla="*/ 10 w 338"/>
                <a:gd name="T21" fmla="*/ 0 h 238"/>
                <a:gd name="T22" fmla="*/ 0 w 338"/>
                <a:gd name="T23" fmla="*/ 14 h 238"/>
                <a:gd name="T24" fmla="*/ 68 w 338"/>
                <a:gd name="T25" fmla="*/ 64 h 238"/>
                <a:gd name="T26" fmla="*/ 62 w 338"/>
                <a:gd name="T27" fmla="*/ 76 h 238"/>
                <a:gd name="T28" fmla="*/ 100 w 338"/>
                <a:gd name="T29" fmla="*/ 80 h 238"/>
                <a:gd name="T30" fmla="*/ 84 w 338"/>
                <a:gd name="T31" fmla="*/ 42 h 238"/>
                <a:gd name="T32" fmla="*/ 78 w 338"/>
                <a:gd name="T33" fmla="*/ 110 h 238"/>
                <a:gd name="T34" fmla="*/ 78 w 338"/>
                <a:gd name="T35" fmla="*/ 124 h 238"/>
                <a:gd name="T36" fmla="*/ 0 w 338"/>
                <a:gd name="T37" fmla="*/ 108 h 238"/>
                <a:gd name="T38" fmla="*/ 0 w 338"/>
                <a:gd name="T39" fmla="*/ 126 h 238"/>
                <a:gd name="T40" fmla="*/ 78 w 338"/>
                <a:gd name="T41" fmla="*/ 142 h 238"/>
                <a:gd name="T42" fmla="*/ 78 w 338"/>
                <a:gd name="T43" fmla="*/ 156 h 238"/>
                <a:gd name="T44" fmla="*/ 108 w 338"/>
                <a:gd name="T45" fmla="*/ 140 h 238"/>
                <a:gd name="T46" fmla="*/ 78 w 338"/>
                <a:gd name="T47" fmla="*/ 110 h 238"/>
                <a:gd name="T48" fmla="*/ 84 w 338"/>
                <a:gd name="T49" fmla="*/ 228 h 238"/>
                <a:gd name="T50" fmla="*/ 78 w 338"/>
                <a:gd name="T51" fmla="*/ 214 h 238"/>
                <a:gd name="T52" fmla="*/ 10 w 338"/>
                <a:gd name="T53" fmla="*/ 238 h 238"/>
                <a:gd name="T54" fmla="*/ 0 w 338"/>
                <a:gd name="T55" fmla="*/ 222 h 238"/>
                <a:gd name="T56" fmla="*/ 68 w 338"/>
                <a:gd name="T57" fmla="*/ 198 h 238"/>
                <a:gd name="T58" fmla="*/ 62 w 338"/>
                <a:gd name="T59" fmla="*/ 184 h 238"/>
                <a:gd name="T60" fmla="*/ 100 w 338"/>
                <a:gd name="T61" fmla="*/ 196 h 238"/>
                <a:gd name="T62" fmla="*/ 84 w 338"/>
                <a:gd name="T63" fmla="*/ 228 h 238"/>
                <a:gd name="T64" fmla="*/ 308 w 338"/>
                <a:gd name="T65" fmla="*/ 194 h 238"/>
                <a:gd name="T66" fmla="*/ 308 w 338"/>
                <a:gd name="T67" fmla="*/ 206 h 238"/>
                <a:gd name="T68" fmla="*/ 230 w 338"/>
                <a:gd name="T69" fmla="*/ 190 h 238"/>
                <a:gd name="T70" fmla="*/ 230 w 338"/>
                <a:gd name="T71" fmla="*/ 208 h 238"/>
                <a:gd name="T72" fmla="*/ 308 w 338"/>
                <a:gd name="T73" fmla="*/ 224 h 238"/>
                <a:gd name="T74" fmla="*/ 308 w 338"/>
                <a:gd name="T75" fmla="*/ 238 h 238"/>
                <a:gd name="T76" fmla="*/ 338 w 338"/>
                <a:gd name="T77" fmla="*/ 224 h 238"/>
                <a:gd name="T78" fmla="*/ 308 w 338"/>
                <a:gd name="T79" fmla="*/ 194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8"/>
                <a:gd name="T121" fmla="*/ 0 h 238"/>
                <a:gd name="T122" fmla="*/ 338 w 338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8" h="238">
                  <a:moveTo>
                    <a:pt x="230" y="114"/>
                  </a:moveTo>
                  <a:lnTo>
                    <a:pt x="308" y="130"/>
                  </a:lnTo>
                  <a:lnTo>
                    <a:pt x="308" y="118"/>
                  </a:lnTo>
                  <a:lnTo>
                    <a:pt x="338" y="146"/>
                  </a:lnTo>
                  <a:lnTo>
                    <a:pt x="308" y="162"/>
                  </a:lnTo>
                  <a:lnTo>
                    <a:pt x="308" y="148"/>
                  </a:lnTo>
                  <a:lnTo>
                    <a:pt x="230" y="132"/>
                  </a:lnTo>
                  <a:lnTo>
                    <a:pt x="230" y="114"/>
                  </a:lnTo>
                  <a:close/>
                  <a:moveTo>
                    <a:pt x="84" y="42"/>
                  </a:moveTo>
                  <a:lnTo>
                    <a:pt x="78" y="50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68" y="64"/>
                  </a:lnTo>
                  <a:lnTo>
                    <a:pt x="62" y="76"/>
                  </a:lnTo>
                  <a:lnTo>
                    <a:pt x="100" y="80"/>
                  </a:lnTo>
                  <a:lnTo>
                    <a:pt x="84" y="42"/>
                  </a:lnTo>
                  <a:close/>
                  <a:moveTo>
                    <a:pt x="78" y="110"/>
                  </a:moveTo>
                  <a:lnTo>
                    <a:pt x="78" y="124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78" y="142"/>
                  </a:lnTo>
                  <a:lnTo>
                    <a:pt x="78" y="156"/>
                  </a:lnTo>
                  <a:lnTo>
                    <a:pt x="108" y="140"/>
                  </a:lnTo>
                  <a:lnTo>
                    <a:pt x="78" y="110"/>
                  </a:lnTo>
                  <a:close/>
                  <a:moveTo>
                    <a:pt x="84" y="228"/>
                  </a:moveTo>
                  <a:lnTo>
                    <a:pt x="78" y="214"/>
                  </a:lnTo>
                  <a:lnTo>
                    <a:pt x="10" y="238"/>
                  </a:lnTo>
                  <a:lnTo>
                    <a:pt x="0" y="222"/>
                  </a:lnTo>
                  <a:lnTo>
                    <a:pt x="68" y="198"/>
                  </a:lnTo>
                  <a:lnTo>
                    <a:pt x="62" y="184"/>
                  </a:lnTo>
                  <a:lnTo>
                    <a:pt x="100" y="196"/>
                  </a:lnTo>
                  <a:lnTo>
                    <a:pt x="84" y="228"/>
                  </a:lnTo>
                  <a:close/>
                  <a:moveTo>
                    <a:pt x="308" y="194"/>
                  </a:moveTo>
                  <a:lnTo>
                    <a:pt x="308" y="206"/>
                  </a:lnTo>
                  <a:lnTo>
                    <a:pt x="230" y="190"/>
                  </a:lnTo>
                  <a:lnTo>
                    <a:pt x="230" y="208"/>
                  </a:lnTo>
                  <a:lnTo>
                    <a:pt x="308" y="224"/>
                  </a:lnTo>
                  <a:lnTo>
                    <a:pt x="308" y="238"/>
                  </a:lnTo>
                  <a:lnTo>
                    <a:pt x="338" y="224"/>
                  </a:lnTo>
                  <a:lnTo>
                    <a:pt x="308" y="194"/>
                  </a:lnTo>
                  <a:close/>
                </a:path>
              </a:pathLst>
            </a:custGeom>
            <a:solidFill>
              <a:srgbClr val="0B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3" name="Freeform 24"/>
            <p:cNvSpPr>
              <a:spLocks noChangeAspect="1" noEditPoints="1"/>
            </p:cNvSpPr>
            <p:nvPr/>
          </p:nvSpPr>
          <p:spPr bwMode="auto">
            <a:xfrm>
              <a:off x="3080" y="422"/>
              <a:ext cx="340" cy="240"/>
            </a:xfrm>
            <a:custGeom>
              <a:avLst/>
              <a:gdLst>
                <a:gd name="T0" fmla="*/ 230 w 340"/>
                <a:gd name="T1" fmla="*/ 116 h 240"/>
                <a:gd name="T2" fmla="*/ 308 w 340"/>
                <a:gd name="T3" fmla="*/ 132 h 240"/>
                <a:gd name="T4" fmla="*/ 308 w 340"/>
                <a:gd name="T5" fmla="*/ 118 h 240"/>
                <a:gd name="T6" fmla="*/ 340 w 340"/>
                <a:gd name="T7" fmla="*/ 148 h 240"/>
                <a:gd name="T8" fmla="*/ 308 w 340"/>
                <a:gd name="T9" fmla="*/ 164 h 240"/>
                <a:gd name="T10" fmla="*/ 308 w 340"/>
                <a:gd name="T11" fmla="*/ 150 h 240"/>
                <a:gd name="T12" fmla="*/ 230 w 340"/>
                <a:gd name="T13" fmla="*/ 134 h 240"/>
                <a:gd name="T14" fmla="*/ 230 w 340"/>
                <a:gd name="T15" fmla="*/ 116 h 240"/>
                <a:gd name="T16" fmla="*/ 86 w 340"/>
                <a:gd name="T17" fmla="*/ 42 h 240"/>
                <a:gd name="T18" fmla="*/ 80 w 340"/>
                <a:gd name="T19" fmla="*/ 52 h 240"/>
                <a:gd name="T20" fmla="*/ 12 w 340"/>
                <a:gd name="T21" fmla="*/ 0 h 240"/>
                <a:gd name="T22" fmla="*/ 2 w 340"/>
                <a:gd name="T23" fmla="*/ 14 h 240"/>
                <a:gd name="T24" fmla="*/ 70 w 340"/>
                <a:gd name="T25" fmla="*/ 66 h 240"/>
                <a:gd name="T26" fmla="*/ 62 w 340"/>
                <a:gd name="T27" fmla="*/ 76 h 240"/>
                <a:gd name="T28" fmla="*/ 100 w 340"/>
                <a:gd name="T29" fmla="*/ 80 h 240"/>
                <a:gd name="T30" fmla="*/ 86 w 340"/>
                <a:gd name="T31" fmla="*/ 42 h 240"/>
                <a:gd name="T32" fmla="*/ 78 w 340"/>
                <a:gd name="T33" fmla="*/ 112 h 240"/>
                <a:gd name="T34" fmla="*/ 78 w 340"/>
                <a:gd name="T35" fmla="*/ 124 h 240"/>
                <a:gd name="T36" fmla="*/ 0 w 340"/>
                <a:gd name="T37" fmla="*/ 108 h 240"/>
                <a:gd name="T38" fmla="*/ 0 w 340"/>
                <a:gd name="T39" fmla="*/ 126 h 240"/>
                <a:gd name="T40" fmla="*/ 78 w 340"/>
                <a:gd name="T41" fmla="*/ 142 h 240"/>
                <a:gd name="T42" fmla="*/ 78 w 340"/>
                <a:gd name="T43" fmla="*/ 156 h 240"/>
                <a:gd name="T44" fmla="*/ 110 w 340"/>
                <a:gd name="T45" fmla="*/ 140 h 240"/>
                <a:gd name="T46" fmla="*/ 78 w 340"/>
                <a:gd name="T47" fmla="*/ 112 h 240"/>
                <a:gd name="T48" fmla="*/ 86 w 340"/>
                <a:gd name="T49" fmla="*/ 228 h 240"/>
                <a:gd name="T50" fmla="*/ 80 w 340"/>
                <a:gd name="T51" fmla="*/ 216 h 240"/>
                <a:gd name="T52" fmla="*/ 12 w 340"/>
                <a:gd name="T53" fmla="*/ 240 h 240"/>
                <a:gd name="T54" fmla="*/ 2 w 340"/>
                <a:gd name="T55" fmla="*/ 222 h 240"/>
                <a:gd name="T56" fmla="*/ 70 w 340"/>
                <a:gd name="T57" fmla="*/ 198 h 240"/>
                <a:gd name="T58" fmla="*/ 62 w 340"/>
                <a:gd name="T59" fmla="*/ 184 h 240"/>
                <a:gd name="T60" fmla="*/ 100 w 340"/>
                <a:gd name="T61" fmla="*/ 196 h 240"/>
                <a:gd name="T62" fmla="*/ 86 w 340"/>
                <a:gd name="T63" fmla="*/ 228 h 240"/>
                <a:gd name="T64" fmla="*/ 308 w 340"/>
                <a:gd name="T65" fmla="*/ 194 h 240"/>
                <a:gd name="T66" fmla="*/ 308 w 340"/>
                <a:gd name="T67" fmla="*/ 208 h 240"/>
                <a:gd name="T68" fmla="*/ 230 w 340"/>
                <a:gd name="T69" fmla="*/ 192 h 240"/>
                <a:gd name="T70" fmla="*/ 230 w 340"/>
                <a:gd name="T71" fmla="*/ 210 h 240"/>
                <a:gd name="T72" fmla="*/ 308 w 340"/>
                <a:gd name="T73" fmla="*/ 226 h 240"/>
                <a:gd name="T74" fmla="*/ 308 w 340"/>
                <a:gd name="T75" fmla="*/ 240 h 240"/>
                <a:gd name="T76" fmla="*/ 340 w 340"/>
                <a:gd name="T77" fmla="*/ 224 h 240"/>
                <a:gd name="T78" fmla="*/ 308 w 340"/>
                <a:gd name="T79" fmla="*/ 194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0"/>
                <a:gd name="T121" fmla="*/ 0 h 240"/>
                <a:gd name="T122" fmla="*/ 340 w 34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0" h="240">
                  <a:moveTo>
                    <a:pt x="230" y="116"/>
                  </a:moveTo>
                  <a:lnTo>
                    <a:pt x="308" y="132"/>
                  </a:lnTo>
                  <a:lnTo>
                    <a:pt x="308" y="118"/>
                  </a:lnTo>
                  <a:lnTo>
                    <a:pt x="340" y="148"/>
                  </a:lnTo>
                  <a:lnTo>
                    <a:pt x="308" y="164"/>
                  </a:lnTo>
                  <a:lnTo>
                    <a:pt x="308" y="150"/>
                  </a:lnTo>
                  <a:lnTo>
                    <a:pt x="230" y="134"/>
                  </a:lnTo>
                  <a:lnTo>
                    <a:pt x="230" y="116"/>
                  </a:lnTo>
                  <a:close/>
                  <a:moveTo>
                    <a:pt x="86" y="42"/>
                  </a:moveTo>
                  <a:lnTo>
                    <a:pt x="80" y="52"/>
                  </a:lnTo>
                  <a:lnTo>
                    <a:pt x="12" y="0"/>
                  </a:lnTo>
                  <a:lnTo>
                    <a:pt x="2" y="14"/>
                  </a:lnTo>
                  <a:lnTo>
                    <a:pt x="70" y="66"/>
                  </a:lnTo>
                  <a:lnTo>
                    <a:pt x="62" y="76"/>
                  </a:lnTo>
                  <a:lnTo>
                    <a:pt x="100" y="80"/>
                  </a:lnTo>
                  <a:lnTo>
                    <a:pt x="86" y="42"/>
                  </a:lnTo>
                  <a:close/>
                  <a:moveTo>
                    <a:pt x="78" y="112"/>
                  </a:moveTo>
                  <a:lnTo>
                    <a:pt x="78" y="124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78" y="142"/>
                  </a:lnTo>
                  <a:lnTo>
                    <a:pt x="78" y="156"/>
                  </a:lnTo>
                  <a:lnTo>
                    <a:pt x="110" y="140"/>
                  </a:lnTo>
                  <a:lnTo>
                    <a:pt x="78" y="112"/>
                  </a:lnTo>
                  <a:close/>
                  <a:moveTo>
                    <a:pt x="86" y="228"/>
                  </a:moveTo>
                  <a:lnTo>
                    <a:pt x="80" y="216"/>
                  </a:lnTo>
                  <a:lnTo>
                    <a:pt x="12" y="240"/>
                  </a:lnTo>
                  <a:lnTo>
                    <a:pt x="2" y="222"/>
                  </a:lnTo>
                  <a:lnTo>
                    <a:pt x="70" y="198"/>
                  </a:lnTo>
                  <a:lnTo>
                    <a:pt x="62" y="184"/>
                  </a:lnTo>
                  <a:lnTo>
                    <a:pt x="100" y="196"/>
                  </a:lnTo>
                  <a:lnTo>
                    <a:pt x="86" y="228"/>
                  </a:lnTo>
                  <a:close/>
                  <a:moveTo>
                    <a:pt x="308" y="194"/>
                  </a:moveTo>
                  <a:lnTo>
                    <a:pt x="308" y="208"/>
                  </a:lnTo>
                  <a:lnTo>
                    <a:pt x="230" y="192"/>
                  </a:lnTo>
                  <a:lnTo>
                    <a:pt x="230" y="210"/>
                  </a:lnTo>
                  <a:lnTo>
                    <a:pt x="308" y="226"/>
                  </a:lnTo>
                  <a:lnTo>
                    <a:pt x="308" y="240"/>
                  </a:lnTo>
                  <a:lnTo>
                    <a:pt x="340" y="224"/>
                  </a:lnTo>
                  <a:lnTo>
                    <a:pt x="30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4" name="Freeform 25"/>
            <p:cNvSpPr>
              <a:spLocks noChangeAspect="1"/>
            </p:cNvSpPr>
            <p:nvPr/>
          </p:nvSpPr>
          <p:spPr bwMode="auto">
            <a:xfrm>
              <a:off x="3214" y="410"/>
              <a:ext cx="72" cy="304"/>
            </a:xfrm>
            <a:custGeom>
              <a:avLst/>
              <a:gdLst>
                <a:gd name="T0" fmla="*/ 72 w 72"/>
                <a:gd name="T1" fmla="*/ 188 h 304"/>
                <a:gd name="T2" fmla="*/ 72 w 72"/>
                <a:gd name="T3" fmla="*/ 188 h 304"/>
                <a:gd name="T4" fmla="*/ 72 w 72"/>
                <a:gd name="T5" fmla="*/ 246 h 304"/>
                <a:gd name="T6" fmla="*/ 72 w 72"/>
                <a:gd name="T7" fmla="*/ 304 h 304"/>
                <a:gd name="T8" fmla="*/ 58 w 72"/>
                <a:gd name="T9" fmla="*/ 302 h 304"/>
                <a:gd name="T10" fmla="*/ 48 w 72"/>
                <a:gd name="T11" fmla="*/ 298 h 304"/>
                <a:gd name="T12" fmla="*/ 0 w 72"/>
                <a:gd name="T13" fmla="*/ 290 h 304"/>
                <a:gd name="T14" fmla="*/ 0 w 72"/>
                <a:gd name="T15" fmla="*/ 218 h 304"/>
                <a:gd name="T16" fmla="*/ 0 w 72"/>
                <a:gd name="T17" fmla="*/ 190 h 304"/>
                <a:gd name="T18" fmla="*/ 0 w 72"/>
                <a:gd name="T19" fmla="*/ 126 h 304"/>
                <a:gd name="T20" fmla="*/ 0 w 72"/>
                <a:gd name="T21" fmla="*/ 104 h 304"/>
                <a:gd name="T22" fmla="*/ 0 w 72"/>
                <a:gd name="T23" fmla="*/ 36 h 304"/>
                <a:gd name="T24" fmla="*/ 0 w 72"/>
                <a:gd name="T25" fmla="*/ 0 h 304"/>
                <a:gd name="T26" fmla="*/ 22 w 72"/>
                <a:gd name="T27" fmla="*/ 4 h 304"/>
                <a:gd name="T28" fmla="*/ 38 w 72"/>
                <a:gd name="T29" fmla="*/ 8 h 304"/>
                <a:gd name="T30" fmla="*/ 72 w 72"/>
                <a:gd name="T31" fmla="*/ 14 h 304"/>
                <a:gd name="T32" fmla="*/ 72 w 72"/>
                <a:gd name="T33" fmla="*/ 64 h 304"/>
                <a:gd name="T34" fmla="*/ 72 w 72"/>
                <a:gd name="T35" fmla="*/ 110 h 304"/>
                <a:gd name="T36" fmla="*/ 72 w 72"/>
                <a:gd name="T37" fmla="*/ 154 h 304"/>
                <a:gd name="T38" fmla="*/ 72 w 72"/>
                <a:gd name="T39" fmla="*/ 18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304"/>
                <a:gd name="T62" fmla="*/ 72 w 72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304">
                  <a:moveTo>
                    <a:pt x="72" y="188"/>
                  </a:moveTo>
                  <a:lnTo>
                    <a:pt x="72" y="188"/>
                  </a:lnTo>
                  <a:lnTo>
                    <a:pt x="72" y="246"/>
                  </a:lnTo>
                  <a:lnTo>
                    <a:pt x="72" y="304"/>
                  </a:lnTo>
                  <a:lnTo>
                    <a:pt x="58" y="302"/>
                  </a:lnTo>
                  <a:lnTo>
                    <a:pt x="48" y="298"/>
                  </a:lnTo>
                  <a:lnTo>
                    <a:pt x="0" y="290"/>
                  </a:lnTo>
                  <a:lnTo>
                    <a:pt x="0" y="218"/>
                  </a:lnTo>
                  <a:lnTo>
                    <a:pt x="0" y="190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8" y="8"/>
                  </a:lnTo>
                  <a:lnTo>
                    <a:pt x="72" y="14"/>
                  </a:lnTo>
                  <a:lnTo>
                    <a:pt x="72" y="64"/>
                  </a:lnTo>
                  <a:lnTo>
                    <a:pt x="72" y="110"/>
                  </a:lnTo>
                  <a:lnTo>
                    <a:pt x="72" y="154"/>
                  </a:lnTo>
                  <a:lnTo>
                    <a:pt x="72" y="188"/>
                  </a:lnTo>
                  <a:close/>
                </a:path>
              </a:pathLst>
            </a:custGeom>
            <a:solidFill>
              <a:srgbClr val="B14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5" name="Freeform 26"/>
            <p:cNvSpPr>
              <a:spLocks noChangeAspect="1" noEditPoints="1"/>
            </p:cNvSpPr>
            <p:nvPr/>
          </p:nvSpPr>
          <p:spPr bwMode="auto">
            <a:xfrm>
              <a:off x="3210" y="404"/>
              <a:ext cx="80" cy="316"/>
            </a:xfrm>
            <a:custGeom>
              <a:avLst/>
              <a:gdLst>
                <a:gd name="T0" fmla="*/ 80 w 80"/>
                <a:gd name="T1" fmla="*/ 16 h 316"/>
                <a:gd name="T2" fmla="*/ 0 w 80"/>
                <a:gd name="T3" fmla="*/ 300 h 316"/>
                <a:gd name="T4" fmla="*/ 30 w 80"/>
                <a:gd name="T5" fmla="*/ 206 h 316"/>
                <a:gd name="T6" fmla="*/ 76 w 80"/>
                <a:gd name="T7" fmla="*/ 260 h 316"/>
                <a:gd name="T8" fmla="*/ 76 w 80"/>
                <a:gd name="T9" fmla="*/ 214 h 316"/>
                <a:gd name="T10" fmla="*/ 76 w 80"/>
                <a:gd name="T11" fmla="*/ 264 h 316"/>
                <a:gd name="T12" fmla="*/ 54 w 80"/>
                <a:gd name="T13" fmla="*/ 306 h 316"/>
                <a:gd name="T14" fmla="*/ 76 w 80"/>
                <a:gd name="T15" fmla="*/ 310 h 316"/>
                <a:gd name="T16" fmla="*/ 48 w 80"/>
                <a:gd name="T17" fmla="*/ 304 h 316"/>
                <a:gd name="T18" fmla="*/ 4 w 80"/>
                <a:gd name="T19" fmla="*/ 250 h 316"/>
                <a:gd name="T20" fmla="*/ 48 w 80"/>
                <a:gd name="T21" fmla="*/ 304 h 316"/>
                <a:gd name="T22" fmla="*/ 26 w 80"/>
                <a:gd name="T23" fmla="*/ 250 h 316"/>
                <a:gd name="T24" fmla="*/ 4 w 80"/>
                <a:gd name="T25" fmla="*/ 200 h 316"/>
                <a:gd name="T26" fmla="*/ 4 w 80"/>
                <a:gd name="T27" fmla="*/ 246 h 316"/>
                <a:gd name="T28" fmla="*/ 48 w 80"/>
                <a:gd name="T29" fmla="*/ 204 h 316"/>
                <a:gd name="T30" fmla="*/ 4 w 80"/>
                <a:gd name="T31" fmla="*/ 148 h 316"/>
                <a:gd name="T32" fmla="*/ 4 w 80"/>
                <a:gd name="T33" fmla="*/ 144 h 316"/>
                <a:gd name="T34" fmla="*/ 24 w 80"/>
                <a:gd name="T35" fmla="*/ 106 h 316"/>
                <a:gd name="T36" fmla="*/ 4 w 80"/>
                <a:gd name="T37" fmla="*/ 110 h 316"/>
                <a:gd name="T38" fmla="*/ 4 w 80"/>
                <a:gd name="T39" fmla="*/ 144 h 316"/>
                <a:gd name="T40" fmla="*/ 48 w 80"/>
                <a:gd name="T41" fmla="*/ 106 h 316"/>
                <a:gd name="T42" fmla="*/ 4 w 80"/>
                <a:gd name="T43" fmla="*/ 54 h 316"/>
                <a:gd name="T44" fmla="*/ 4 w 80"/>
                <a:gd name="T45" fmla="*/ 50 h 316"/>
                <a:gd name="T46" fmla="*/ 22 w 80"/>
                <a:gd name="T47" fmla="*/ 10 h 316"/>
                <a:gd name="T48" fmla="*/ 4 w 80"/>
                <a:gd name="T49" fmla="*/ 42 h 316"/>
                <a:gd name="T50" fmla="*/ 26 w 80"/>
                <a:gd name="T51" fmla="*/ 10 h 316"/>
                <a:gd name="T52" fmla="*/ 76 w 80"/>
                <a:gd name="T53" fmla="*/ 64 h 316"/>
                <a:gd name="T54" fmla="*/ 42 w 80"/>
                <a:gd name="T55" fmla="*/ 14 h 316"/>
                <a:gd name="T56" fmla="*/ 76 w 80"/>
                <a:gd name="T57" fmla="*/ 68 h 316"/>
                <a:gd name="T58" fmla="*/ 52 w 80"/>
                <a:gd name="T59" fmla="*/ 108 h 316"/>
                <a:gd name="T60" fmla="*/ 76 w 80"/>
                <a:gd name="T61" fmla="*/ 70 h 316"/>
                <a:gd name="T62" fmla="*/ 76 w 80"/>
                <a:gd name="T63" fmla="*/ 116 h 316"/>
                <a:gd name="T64" fmla="*/ 28 w 80"/>
                <a:gd name="T65" fmla="*/ 148 h 316"/>
                <a:gd name="T66" fmla="*/ 76 w 80"/>
                <a:gd name="T67" fmla="*/ 116 h 316"/>
                <a:gd name="T68" fmla="*/ 52 w 80"/>
                <a:gd name="T69" fmla="*/ 158 h 316"/>
                <a:gd name="T70" fmla="*/ 76 w 80"/>
                <a:gd name="T71" fmla="*/ 210 h 316"/>
                <a:gd name="T72" fmla="*/ 76 w 80"/>
                <a:gd name="T73" fmla="*/ 162 h 3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0"/>
                <a:gd name="T112" fmla="*/ 0 h 316"/>
                <a:gd name="T113" fmla="*/ 80 w 80"/>
                <a:gd name="T114" fmla="*/ 316 h 3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0" h="316">
                  <a:moveTo>
                    <a:pt x="0" y="0"/>
                  </a:moveTo>
                  <a:lnTo>
                    <a:pt x="80" y="16"/>
                  </a:lnTo>
                  <a:lnTo>
                    <a:pt x="80" y="316"/>
                  </a:lnTo>
                  <a:lnTo>
                    <a:pt x="0" y="300"/>
                  </a:lnTo>
                  <a:lnTo>
                    <a:pt x="0" y="0"/>
                  </a:lnTo>
                  <a:close/>
                  <a:moveTo>
                    <a:pt x="30" y="206"/>
                  </a:moveTo>
                  <a:lnTo>
                    <a:pt x="30" y="250"/>
                  </a:lnTo>
                  <a:lnTo>
                    <a:pt x="76" y="260"/>
                  </a:lnTo>
                  <a:lnTo>
                    <a:pt x="76" y="252"/>
                  </a:lnTo>
                  <a:lnTo>
                    <a:pt x="76" y="214"/>
                  </a:lnTo>
                  <a:lnTo>
                    <a:pt x="30" y="206"/>
                  </a:lnTo>
                  <a:close/>
                  <a:moveTo>
                    <a:pt x="76" y="264"/>
                  </a:moveTo>
                  <a:lnTo>
                    <a:pt x="54" y="260"/>
                  </a:lnTo>
                  <a:lnTo>
                    <a:pt x="54" y="306"/>
                  </a:lnTo>
                  <a:lnTo>
                    <a:pt x="62" y="308"/>
                  </a:lnTo>
                  <a:lnTo>
                    <a:pt x="76" y="310"/>
                  </a:lnTo>
                  <a:lnTo>
                    <a:pt x="76" y="264"/>
                  </a:lnTo>
                  <a:close/>
                  <a:moveTo>
                    <a:pt x="48" y="304"/>
                  </a:moveTo>
                  <a:lnTo>
                    <a:pt x="48" y="260"/>
                  </a:lnTo>
                  <a:lnTo>
                    <a:pt x="4" y="250"/>
                  </a:lnTo>
                  <a:lnTo>
                    <a:pt x="4" y="296"/>
                  </a:lnTo>
                  <a:lnTo>
                    <a:pt x="48" y="304"/>
                  </a:lnTo>
                  <a:close/>
                  <a:moveTo>
                    <a:pt x="4" y="246"/>
                  </a:moveTo>
                  <a:lnTo>
                    <a:pt x="26" y="250"/>
                  </a:lnTo>
                  <a:lnTo>
                    <a:pt x="26" y="204"/>
                  </a:lnTo>
                  <a:lnTo>
                    <a:pt x="4" y="200"/>
                  </a:lnTo>
                  <a:lnTo>
                    <a:pt x="4" y="224"/>
                  </a:lnTo>
                  <a:lnTo>
                    <a:pt x="4" y="246"/>
                  </a:lnTo>
                  <a:close/>
                  <a:moveTo>
                    <a:pt x="4" y="196"/>
                  </a:moveTo>
                  <a:lnTo>
                    <a:pt x="48" y="204"/>
                  </a:lnTo>
                  <a:lnTo>
                    <a:pt x="48" y="158"/>
                  </a:lnTo>
                  <a:lnTo>
                    <a:pt x="4" y="148"/>
                  </a:lnTo>
                  <a:lnTo>
                    <a:pt x="4" y="196"/>
                  </a:lnTo>
                  <a:close/>
                  <a:moveTo>
                    <a:pt x="4" y="144"/>
                  </a:moveTo>
                  <a:lnTo>
                    <a:pt x="24" y="148"/>
                  </a:lnTo>
                  <a:lnTo>
                    <a:pt x="24" y="106"/>
                  </a:lnTo>
                  <a:lnTo>
                    <a:pt x="4" y="102"/>
                  </a:lnTo>
                  <a:lnTo>
                    <a:pt x="4" y="110"/>
                  </a:lnTo>
                  <a:lnTo>
                    <a:pt x="4" y="132"/>
                  </a:lnTo>
                  <a:lnTo>
                    <a:pt x="4" y="144"/>
                  </a:lnTo>
                  <a:close/>
                  <a:moveTo>
                    <a:pt x="4" y="98"/>
                  </a:moveTo>
                  <a:lnTo>
                    <a:pt x="48" y="106"/>
                  </a:lnTo>
                  <a:lnTo>
                    <a:pt x="48" y="64"/>
                  </a:lnTo>
                  <a:lnTo>
                    <a:pt x="4" y="54"/>
                  </a:lnTo>
                  <a:lnTo>
                    <a:pt x="4" y="98"/>
                  </a:lnTo>
                  <a:close/>
                  <a:moveTo>
                    <a:pt x="4" y="50"/>
                  </a:moveTo>
                  <a:lnTo>
                    <a:pt x="22" y="54"/>
                  </a:lnTo>
                  <a:lnTo>
                    <a:pt x="22" y="10"/>
                  </a:lnTo>
                  <a:lnTo>
                    <a:pt x="4" y="6"/>
                  </a:lnTo>
                  <a:lnTo>
                    <a:pt x="4" y="42"/>
                  </a:lnTo>
                  <a:lnTo>
                    <a:pt x="4" y="50"/>
                  </a:lnTo>
                  <a:close/>
                  <a:moveTo>
                    <a:pt x="26" y="10"/>
                  </a:moveTo>
                  <a:lnTo>
                    <a:pt x="26" y="54"/>
                  </a:lnTo>
                  <a:lnTo>
                    <a:pt x="76" y="64"/>
                  </a:lnTo>
                  <a:lnTo>
                    <a:pt x="76" y="20"/>
                  </a:lnTo>
                  <a:lnTo>
                    <a:pt x="42" y="14"/>
                  </a:lnTo>
                  <a:lnTo>
                    <a:pt x="26" y="10"/>
                  </a:lnTo>
                  <a:close/>
                  <a:moveTo>
                    <a:pt x="76" y="68"/>
                  </a:moveTo>
                  <a:lnTo>
                    <a:pt x="52" y="64"/>
                  </a:lnTo>
                  <a:lnTo>
                    <a:pt x="52" y="108"/>
                  </a:lnTo>
                  <a:lnTo>
                    <a:pt x="76" y="112"/>
                  </a:lnTo>
                  <a:lnTo>
                    <a:pt x="76" y="70"/>
                  </a:lnTo>
                  <a:lnTo>
                    <a:pt x="76" y="68"/>
                  </a:lnTo>
                  <a:close/>
                  <a:moveTo>
                    <a:pt x="76" y="116"/>
                  </a:moveTo>
                  <a:lnTo>
                    <a:pt x="28" y="106"/>
                  </a:lnTo>
                  <a:lnTo>
                    <a:pt x="28" y="148"/>
                  </a:lnTo>
                  <a:lnTo>
                    <a:pt x="76" y="158"/>
                  </a:lnTo>
                  <a:lnTo>
                    <a:pt x="76" y="116"/>
                  </a:lnTo>
                  <a:close/>
                  <a:moveTo>
                    <a:pt x="76" y="162"/>
                  </a:moveTo>
                  <a:lnTo>
                    <a:pt x="52" y="158"/>
                  </a:lnTo>
                  <a:lnTo>
                    <a:pt x="52" y="206"/>
                  </a:lnTo>
                  <a:lnTo>
                    <a:pt x="76" y="210"/>
                  </a:lnTo>
                  <a:lnTo>
                    <a:pt x="76" y="194"/>
                  </a:lnTo>
                  <a:lnTo>
                    <a:pt x="76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8" name="Text Box 27"/>
          <p:cNvSpPr txBox="1">
            <a:spLocks noChangeArrowheads="1"/>
          </p:cNvSpPr>
          <p:nvPr/>
        </p:nvSpPr>
        <p:spPr bwMode="auto">
          <a:xfrm>
            <a:off x="3357563" y="2087033"/>
            <a:ext cx="1434516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Cloud </a:t>
            </a:r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en-US" altLang="zh-CN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89" name="Picture 27" descr="图片2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49" y="1640006"/>
            <a:ext cx="242887" cy="4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1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0" y="3754547"/>
            <a:ext cx="244475" cy="25188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图片 537" descr="MA302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729145"/>
            <a:ext cx="149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图片 19" descr="DTU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637" y="3739732"/>
            <a:ext cx="374650" cy="2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 bwMode="auto">
          <a:xfrm>
            <a:off x="521507" y="4965171"/>
            <a:ext cx="8085919" cy="1090613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pPr marL="0" lvl="1" algn="ctr"/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Advanced Infrastructure &amp; Services Offerings Requires:</a:t>
            </a:r>
          </a:p>
          <a:p>
            <a:pPr marL="0" lvl="1" algn="ctr"/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Service Oriented IT Architecture &amp; Cloud Infrastructure (</a:t>
            </a:r>
            <a:r>
              <a:rPr lang="en-US" sz="1200" dirty="0" err="1">
                <a:solidFill>
                  <a:schemeClr val="lt1"/>
                </a:solidFill>
                <a:latin typeface="+mn-lt"/>
                <a:ea typeface="+mn-ea"/>
              </a:rPr>
              <a:t>XaaS</a:t>
            </a: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  <a:p>
            <a:pPr marL="0" lvl="1" algn="ctr"/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Advanced </a:t>
            </a:r>
            <a:r>
              <a:rPr lang="en-US" sz="1200" dirty="0" err="1">
                <a:solidFill>
                  <a:schemeClr val="lt1"/>
                </a:solidFill>
                <a:latin typeface="+mn-lt"/>
                <a:ea typeface="+mn-ea"/>
              </a:rPr>
              <a:t>QoS</a:t>
            </a: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 handling in Communication Networks</a:t>
            </a:r>
          </a:p>
          <a:p>
            <a:pPr marL="0" lvl="1" algn="ctr"/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100% security and integrity of private data in shared medium</a:t>
            </a:r>
          </a:p>
        </p:txBody>
      </p:sp>
      <p:grpSp>
        <p:nvGrpSpPr>
          <p:cNvPr id="5" name="组合 92"/>
          <p:cNvGrpSpPr/>
          <p:nvPr/>
        </p:nvGrpSpPr>
        <p:grpSpPr>
          <a:xfrm>
            <a:off x="4129492" y="3510618"/>
            <a:ext cx="360185" cy="618727"/>
            <a:chOff x="765175" y="3238500"/>
            <a:chExt cx="1117600" cy="14398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1220788" y="3559175"/>
              <a:ext cx="219075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1252538" y="3387725"/>
              <a:ext cx="157163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1374775" y="3387725"/>
              <a:ext cx="292100" cy="1290638"/>
            </a:xfrm>
            <a:custGeom>
              <a:avLst/>
              <a:gdLst/>
              <a:ahLst/>
              <a:cxnLst>
                <a:cxn ang="0">
                  <a:pos x="3308" y="14586"/>
                </a:cxn>
                <a:cxn ang="0">
                  <a:pos x="2936" y="14637"/>
                </a:cxn>
                <a:cxn ang="0">
                  <a:pos x="0" y="0"/>
                </a:cxn>
                <a:cxn ang="0">
                  <a:pos x="405" y="83"/>
                </a:cxn>
                <a:cxn ang="0">
                  <a:pos x="3308" y="14586"/>
                </a:cxn>
              </a:cxnLst>
              <a:rect l="0" t="0" r="r" b="b"/>
              <a:pathLst>
                <a:path w="3308" h="14637">
                  <a:moveTo>
                    <a:pt x="3308" y="14586"/>
                  </a:moveTo>
                  <a:lnTo>
                    <a:pt x="2936" y="14637"/>
                  </a:lnTo>
                  <a:lnTo>
                    <a:pt x="0" y="0"/>
                  </a:lnTo>
                  <a:lnTo>
                    <a:pt x="405" y="83"/>
                  </a:lnTo>
                  <a:lnTo>
                    <a:pt x="3308" y="145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996950" y="3390900"/>
              <a:ext cx="290513" cy="1287463"/>
            </a:xfrm>
            <a:custGeom>
              <a:avLst/>
              <a:gdLst/>
              <a:ahLst/>
              <a:cxnLst>
                <a:cxn ang="0">
                  <a:pos x="3291" y="0"/>
                </a:cxn>
                <a:cxn ang="0">
                  <a:pos x="2886" y="50"/>
                </a:cxn>
                <a:cxn ang="0">
                  <a:pos x="0" y="14553"/>
                </a:cxn>
                <a:cxn ang="0">
                  <a:pos x="371" y="14604"/>
                </a:cxn>
                <a:cxn ang="0">
                  <a:pos x="3291" y="0"/>
                </a:cxn>
              </a:cxnLst>
              <a:rect l="0" t="0" r="r" b="b"/>
              <a:pathLst>
                <a:path w="3291" h="14604">
                  <a:moveTo>
                    <a:pt x="3291" y="0"/>
                  </a:moveTo>
                  <a:lnTo>
                    <a:pt x="2886" y="50"/>
                  </a:lnTo>
                  <a:lnTo>
                    <a:pt x="0" y="14553"/>
                  </a:lnTo>
                  <a:lnTo>
                    <a:pt x="371" y="14604"/>
                  </a:lnTo>
                  <a:lnTo>
                    <a:pt x="3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1169988" y="3792538"/>
              <a:ext cx="320675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11"/>
            <p:cNvSpPr>
              <a:spLocks noChangeArrowheads="1"/>
            </p:cNvSpPr>
            <p:nvPr/>
          </p:nvSpPr>
          <p:spPr bwMode="auto">
            <a:xfrm>
              <a:off x="1117600" y="4075113"/>
              <a:ext cx="425450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1219200" y="3568700"/>
              <a:ext cx="271463" cy="246063"/>
            </a:xfrm>
            <a:custGeom>
              <a:avLst/>
              <a:gdLst/>
              <a:ahLst/>
              <a:cxnLst>
                <a:cxn ang="0">
                  <a:pos x="2970" y="2785"/>
                </a:cxn>
                <a:cxn ang="0">
                  <a:pos x="0" y="169"/>
                </a:cxn>
                <a:cxn ang="0">
                  <a:pos x="117" y="0"/>
                </a:cxn>
                <a:cxn ang="0">
                  <a:pos x="3087" y="2617"/>
                </a:cxn>
                <a:cxn ang="0">
                  <a:pos x="2970" y="2785"/>
                </a:cxn>
              </a:cxnLst>
              <a:rect l="0" t="0" r="r" b="b"/>
              <a:pathLst>
                <a:path w="3087" h="2785">
                  <a:moveTo>
                    <a:pt x="2970" y="2785"/>
                  </a:moveTo>
                  <a:lnTo>
                    <a:pt x="0" y="169"/>
                  </a:lnTo>
                  <a:lnTo>
                    <a:pt x="117" y="0"/>
                  </a:lnTo>
                  <a:lnTo>
                    <a:pt x="3087" y="2617"/>
                  </a:lnTo>
                  <a:lnTo>
                    <a:pt x="2970" y="278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1169988" y="3568700"/>
              <a:ext cx="273050" cy="246063"/>
            </a:xfrm>
            <a:custGeom>
              <a:avLst/>
              <a:gdLst/>
              <a:ahLst/>
              <a:cxnLst>
                <a:cxn ang="0">
                  <a:pos x="2971" y="0"/>
                </a:cxn>
                <a:cxn ang="0">
                  <a:pos x="0" y="2617"/>
                </a:cxn>
                <a:cxn ang="0">
                  <a:pos x="118" y="2785"/>
                </a:cxn>
                <a:cxn ang="0">
                  <a:pos x="3088" y="169"/>
                </a:cxn>
                <a:cxn ang="0">
                  <a:pos x="2971" y="0"/>
                </a:cxn>
              </a:cxnLst>
              <a:rect l="0" t="0" r="r" b="b"/>
              <a:pathLst>
                <a:path w="3088" h="2785">
                  <a:moveTo>
                    <a:pt x="2971" y="0"/>
                  </a:moveTo>
                  <a:lnTo>
                    <a:pt x="0" y="2617"/>
                  </a:lnTo>
                  <a:lnTo>
                    <a:pt x="118" y="2785"/>
                  </a:lnTo>
                  <a:lnTo>
                    <a:pt x="3088" y="169"/>
                  </a:lnTo>
                  <a:lnTo>
                    <a:pt x="29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1252538" y="3397250"/>
              <a:ext cx="188913" cy="168275"/>
            </a:xfrm>
            <a:custGeom>
              <a:avLst/>
              <a:gdLst/>
              <a:ahLst/>
              <a:cxnLst>
                <a:cxn ang="0">
                  <a:pos x="2042" y="1908"/>
                </a:cxn>
                <a:cxn ang="0">
                  <a:pos x="0" y="169"/>
                </a:cxn>
                <a:cxn ang="0">
                  <a:pos x="101" y="0"/>
                </a:cxn>
                <a:cxn ang="0">
                  <a:pos x="2143" y="1722"/>
                </a:cxn>
                <a:cxn ang="0">
                  <a:pos x="2042" y="1908"/>
                </a:cxn>
              </a:cxnLst>
              <a:rect l="0" t="0" r="r" b="b"/>
              <a:pathLst>
                <a:path w="2143" h="1908">
                  <a:moveTo>
                    <a:pt x="2042" y="1908"/>
                  </a:moveTo>
                  <a:lnTo>
                    <a:pt x="0" y="169"/>
                  </a:lnTo>
                  <a:lnTo>
                    <a:pt x="101" y="0"/>
                  </a:lnTo>
                  <a:lnTo>
                    <a:pt x="2143" y="1722"/>
                  </a:lnTo>
                  <a:lnTo>
                    <a:pt x="2042" y="19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1223963" y="3397250"/>
              <a:ext cx="188913" cy="168275"/>
            </a:xfrm>
            <a:custGeom>
              <a:avLst/>
              <a:gdLst/>
              <a:ahLst/>
              <a:cxnLst>
                <a:cxn ang="0">
                  <a:pos x="2025" y="0"/>
                </a:cxn>
                <a:cxn ang="0">
                  <a:pos x="0" y="1722"/>
                </a:cxn>
                <a:cxn ang="0">
                  <a:pos x="101" y="1908"/>
                </a:cxn>
                <a:cxn ang="0">
                  <a:pos x="2142" y="169"/>
                </a:cxn>
                <a:cxn ang="0">
                  <a:pos x="2025" y="0"/>
                </a:cxn>
              </a:cxnLst>
              <a:rect l="0" t="0" r="r" b="b"/>
              <a:pathLst>
                <a:path w="2142" h="1908">
                  <a:moveTo>
                    <a:pt x="2025" y="0"/>
                  </a:moveTo>
                  <a:lnTo>
                    <a:pt x="0" y="1722"/>
                  </a:lnTo>
                  <a:lnTo>
                    <a:pt x="101" y="1908"/>
                  </a:lnTo>
                  <a:lnTo>
                    <a:pt x="2142" y="169"/>
                  </a:lnTo>
                  <a:lnTo>
                    <a:pt x="20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1117600" y="3808413"/>
              <a:ext cx="382588" cy="276225"/>
            </a:xfrm>
            <a:custGeom>
              <a:avLst/>
              <a:gdLst/>
              <a:ahLst/>
              <a:cxnLst>
                <a:cxn ang="0">
                  <a:pos x="4168" y="0"/>
                </a:cxn>
                <a:cxn ang="0">
                  <a:pos x="0" y="2955"/>
                </a:cxn>
                <a:cxn ang="0">
                  <a:pos x="169" y="3123"/>
                </a:cxn>
                <a:cxn ang="0">
                  <a:pos x="4337" y="169"/>
                </a:cxn>
                <a:cxn ang="0">
                  <a:pos x="4168" y="0"/>
                </a:cxn>
              </a:cxnLst>
              <a:rect l="0" t="0" r="r" b="b"/>
              <a:pathLst>
                <a:path w="4337" h="3123">
                  <a:moveTo>
                    <a:pt x="4168" y="0"/>
                  </a:moveTo>
                  <a:lnTo>
                    <a:pt x="0" y="2955"/>
                  </a:lnTo>
                  <a:lnTo>
                    <a:pt x="169" y="3123"/>
                  </a:lnTo>
                  <a:lnTo>
                    <a:pt x="4337" y="169"/>
                  </a:lnTo>
                  <a:lnTo>
                    <a:pt x="4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1163638" y="3808413"/>
              <a:ext cx="382588" cy="276225"/>
            </a:xfrm>
            <a:custGeom>
              <a:avLst/>
              <a:gdLst/>
              <a:ahLst/>
              <a:cxnLst>
                <a:cxn ang="0">
                  <a:pos x="4168" y="3123"/>
                </a:cxn>
                <a:cxn ang="0">
                  <a:pos x="0" y="169"/>
                </a:cxn>
                <a:cxn ang="0">
                  <a:pos x="169" y="0"/>
                </a:cxn>
                <a:cxn ang="0">
                  <a:pos x="4337" y="2955"/>
                </a:cxn>
                <a:cxn ang="0">
                  <a:pos x="4168" y="3123"/>
                </a:cxn>
              </a:cxnLst>
              <a:rect l="0" t="0" r="r" b="b"/>
              <a:pathLst>
                <a:path w="4337" h="3123">
                  <a:moveTo>
                    <a:pt x="4168" y="3123"/>
                  </a:moveTo>
                  <a:lnTo>
                    <a:pt x="0" y="169"/>
                  </a:lnTo>
                  <a:lnTo>
                    <a:pt x="169" y="0"/>
                  </a:lnTo>
                  <a:lnTo>
                    <a:pt x="4337" y="2955"/>
                  </a:lnTo>
                  <a:lnTo>
                    <a:pt x="4168" y="3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1039813" y="3241675"/>
              <a:ext cx="214313" cy="153988"/>
            </a:xfrm>
            <a:custGeom>
              <a:avLst/>
              <a:gdLst/>
              <a:ahLst/>
              <a:cxnLst>
                <a:cxn ang="0">
                  <a:pos x="2345" y="1756"/>
                </a:cxn>
                <a:cxn ang="0">
                  <a:pos x="0" y="101"/>
                </a:cxn>
                <a:cxn ang="0">
                  <a:pos x="101" y="0"/>
                </a:cxn>
                <a:cxn ang="0">
                  <a:pos x="2430" y="1655"/>
                </a:cxn>
                <a:cxn ang="0">
                  <a:pos x="2345" y="1756"/>
                </a:cxn>
              </a:cxnLst>
              <a:rect l="0" t="0" r="r" b="b"/>
              <a:pathLst>
                <a:path w="2430" h="1756">
                  <a:moveTo>
                    <a:pt x="2345" y="1756"/>
                  </a:moveTo>
                  <a:lnTo>
                    <a:pt x="0" y="101"/>
                  </a:lnTo>
                  <a:lnTo>
                    <a:pt x="101" y="0"/>
                  </a:lnTo>
                  <a:lnTo>
                    <a:pt x="2430" y="1655"/>
                  </a:lnTo>
                  <a:lnTo>
                    <a:pt x="2345" y="17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1039813" y="3238500"/>
              <a:ext cx="295275" cy="95250"/>
            </a:xfrm>
            <a:custGeom>
              <a:avLst/>
              <a:gdLst/>
              <a:ahLst/>
              <a:cxnLst>
                <a:cxn ang="0">
                  <a:pos x="3289" y="1081"/>
                </a:cxn>
                <a:cxn ang="0">
                  <a:pos x="0" y="135"/>
                </a:cxn>
                <a:cxn ang="0">
                  <a:pos x="67" y="0"/>
                </a:cxn>
                <a:cxn ang="0">
                  <a:pos x="3340" y="946"/>
                </a:cxn>
                <a:cxn ang="0">
                  <a:pos x="3289" y="1081"/>
                </a:cxn>
              </a:cxnLst>
              <a:rect l="0" t="0" r="r" b="b"/>
              <a:pathLst>
                <a:path w="3340" h="1081">
                  <a:moveTo>
                    <a:pt x="3289" y="1081"/>
                  </a:moveTo>
                  <a:lnTo>
                    <a:pt x="0" y="135"/>
                  </a:lnTo>
                  <a:lnTo>
                    <a:pt x="67" y="0"/>
                  </a:lnTo>
                  <a:lnTo>
                    <a:pt x="3340" y="946"/>
                  </a:lnTo>
                  <a:lnTo>
                    <a:pt x="3289" y="10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1323975" y="3238500"/>
              <a:ext cx="295275" cy="95250"/>
            </a:xfrm>
            <a:custGeom>
              <a:avLst/>
              <a:gdLst/>
              <a:ahLst/>
              <a:cxnLst>
                <a:cxn ang="0">
                  <a:pos x="51" y="1081"/>
                </a:cxn>
                <a:cxn ang="0">
                  <a:pos x="3341" y="135"/>
                </a:cxn>
                <a:cxn ang="0">
                  <a:pos x="3291" y="0"/>
                </a:cxn>
                <a:cxn ang="0">
                  <a:pos x="0" y="946"/>
                </a:cxn>
                <a:cxn ang="0">
                  <a:pos x="51" y="1081"/>
                </a:cxn>
              </a:cxnLst>
              <a:rect l="0" t="0" r="r" b="b"/>
              <a:pathLst>
                <a:path w="3341" h="1081">
                  <a:moveTo>
                    <a:pt x="51" y="1081"/>
                  </a:moveTo>
                  <a:lnTo>
                    <a:pt x="3341" y="135"/>
                  </a:lnTo>
                  <a:lnTo>
                    <a:pt x="3291" y="0"/>
                  </a:lnTo>
                  <a:lnTo>
                    <a:pt x="0" y="946"/>
                  </a:lnTo>
                  <a:lnTo>
                    <a:pt x="51" y="10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1404938" y="3241675"/>
              <a:ext cx="214313" cy="153988"/>
            </a:xfrm>
            <a:custGeom>
              <a:avLst/>
              <a:gdLst/>
              <a:ahLst/>
              <a:cxnLst>
                <a:cxn ang="0">
                  <a:pos x="83" y="1756"/>
                </a:cxn>
                <a:cxn ang="0">
                  <a:pos x="2429" y="101"/>
                </a:cxn>
                <a:cxn ang="0">
                  <a:pos x="2328" y="0"/>
                </a:cxn>
                <a:cxn ang="0">
                  <a:pos x="0" y="1655"/>
                </a:cxn>
                <a:cxn ang="0">
                  <a:pos x="83" y="1756"/>
                </a:cxn>
              </a:cxnLst>
              <a:rect l="0" t="0" r="r" b="b"/>
              <a:pathLst>
                <a:path w="2429" h="1756">
                  <a:moveTo>
                    <a:pt x="83" y="1756"/>
                  </a:moveTo>
                  <a:lnTo>
                    <a:pt x="2429" y="101"/>
                  </a:lnTo>
                  <a:lnTo>
                    <a:pt x="2328" y="0"/>
                  </a:lnTo>
                  <a:lnTo>
                    <a:pt x="0" y="1655"/>
                  </a:lnTo>
                  <a:lnTo>
                    <a:pt x="83" y="17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1060450" y="4083050"/>
              <a:ext cx="490538" cy="295275"/>
            </a:xfrm>
            <a:custGeom>
              <a:avLst/>
              <a:gdLst/>
              <a:ahLst/>
              <a:cxnLst>
                <a:cxn ang="0">
                  <a:pos x="5433" y="0"/>
                </a:cxn>
                <a:cxn ang="0">
                  <a:pos x="0" y="3106"/>
                </a:cxn>
                <a:cxn ang="0">
                  <a:pos x="67" y="3359"/>
                </a:cxn>
                <a:cxn ang="0">
                  <a:pos x="5568" y="253"/>
                </a:cxn>
                <a:cxn ang="0">
                  <a:pos x="5433" y="0"/>
                </a:cxn>
              </a:cxnLst>
              <a:rect l="0" t="0" r="r" b="b"/>
              <a:pathLst>
                <a:path w="5568" h="3359">
                  <a:moveTo>
                    <a:pt x="5433" y="0"/>
                  </a:moveTo>
                  <a:lnTo>
                    <a:pt x="0" y="3106"/>
                  </a:lnTo>
                  <a:lnTo>
                    <a:pt x="67" y="3359"/>
                  </a:lnTo>
                  <a:lnTo>
                    <a:pt x="5568" y="253"/>
                  </a:lnTo>
                  <a:lnTo>
                    <a:pt x="54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1114425" y="4083050"/>
              <a:ext cx="492125" cy="295275"/>
            </a:xfrm>
            <a:custGeom>
              <a:avLst/>
              <a:gdLst/>
              <a:ahLst/>
              <a:cxnLst>
                <a:cxn ang="0">
                  <a:pos x="5451" y="3343"/>
                </a:cxn>
                <a:cxn ang="0">
                  <a:pos x="0" y="236"/>
                </a:cxn>
                <a:cxn ang="0">
                  <a:pos x="85" y="0"/>
                </a:cxn>
                <a:cxn ang="0">
                  <a:pos x="5568" y="3090"/>
                </a:cxn>
                <a:cxn ang="0">
                  <a:pos x="5451" y="3343"/>
                </a:cxn>
              </a:cxnLst>
              <a:rect l="0" t="0" r="r" b="b"/>
              <a:pathLst>
                <a:path w="5568" h="3343">
                  <a:moveTo>
                    <a:pt x="5451" y="3343"/>
                  </a:moveTo>
                  <a:lnTo>
                    <a:pt x="0" y="236"/>
                  </a:lnTo>
                  <a:lnTo>
                    <a:pt x="85" y="0"/>
                  </a:lnTo>
                  <a:lnTo>
                    <a:pt x="5568" y="3090"/>
                  </a:lnTo>
                  <a:lnTo>
                    <a:pt x="5451" y="33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1058863" y="4375150"/>
              <a:ext cx="582613" cy="233363"/>
            </a:xfrm>
            <a:custGeom>
              <a:avLst/>
              <a:gdLst/>
              <a:ahLst/>
              <a:cxnLst>
                <a:cxn ang="0">
                  <a:pos x="6614" y="2650"/>
                </a:cxn>
                <a:cxn ang="0">
                  <a:pos x="33" y="338"/>
                </a:cxn>
                <a:cxn ang="0">
                  <a:pos x="0" y="0"/>
                </a:cxn>
                <a:cxn ang="0">
                  <a:pos x="6614" y="2296"/>
                </a:cxn>
                <a:cxn ang="0">
                  <a:pos x="6614" y="2650"/>
                </a:cxn>
              </a:cxnLst>
              <a:rect l="0" t="0" r="r" b="b"/>
              <a:pathLst>
                <a:path w="6614" h="2650">
                  <a:moveTo>
                    <a:pt x="6614" y="2650"/>
                  </a:moveTo>
                  <a:lnTo>
                    <a:pt x="33" y="338"/>
                  </a:lnTo>
                  <a:lnTo>
                    <a:pt x="0" y="0"/>
                  </a:lnTo>
                  <a:lnTo>
                    <a:pt x="6614" y="2296"/>
                  </a:lnTo>
                  <a:lnTo>
                    <a:pt x="6614" y="26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1017588" y="4375150"/>
              <a:ext cx="584200" cy="233363"/>
            </a:xfrm>
            <a:custGeom>
              <a:avLst/>
              <a:gdLst/>
              <a:ahLst/>
              <a:cxnLst>
                <a:cxn ang="0">
                  <a:pos x="6614" y="0"/>
                </a:cxn>
                <a:cxn ang="0">
                  <a:pos x="33" y="2312"/>
                </a:cxn>
                <a:cxn ang="0">
                  <a:pos x="0" y="2650"/>
                </a:cxn>
                <a:cxn ang="0">
                  <a:pos x="6614" y="354"/>
                </a:cxn>
                <a:cxn ang="0">
                  <a:pos x="6614" y="0"/>
                </a:cxn>
              </a:cxnLst>
              <a:rect l="0" t="0" r="r" b="b"/>
              <a:pathLst>
                <a:path w="6614" h="2650">
                  <a:moveTo>
                    <a:pt x="6614" y="0"/>
                  </a:moveTo>
                  <a:lnTo>
                    <a:pt x="33" y="2312"/>
                  </a:lnTo>
                  <a:lnTo>
                    <a:pt x="0" y="2650"/>
                  </a:lnTo>
                  <a:lnTo>
                    <a:pt x="6614" y="354"/>
                  </a:lnTo>
                  <a:lnTo>
                    <a:pt x="66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26"/>
            <p:cNvSpPr>
              <a:spLocks noChangeArrowheads="1"/>
            </p:cNvSpPr>
            <p:nvPr/>
          </p:nvSpPr>
          <p:spPr bwMode="auto">
            <a:xfrm>
              <a:off x="1060450" y="4365625"/>
              <a:ext cx="539750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1019175" y="4592638"/>
              <a:ext cx="620713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8"/>
            <p:cNvSpPr>
              <a:spLocks noEditPoints="1"/>
            </p:cNvSpPr>
            <p:nvPr/>
          </p:nvSpPr>
          <p:spPr bwMode="auto">
            <a:xfrm>
              <a:off x="765175" y="3792538"/>
              <a:ext cx="1117600" cy="300038"/>
            </a:xfrm>
            <a:custGeom>
              <a:avLst/>
              <a:gdLst/>
              <a:ahLst/>
              <a:cxnLst>
                <a:cxn ang="0">
                  <a:pos x="8234" y="0"/>
                </a:cxn>
                <a:cxn ang="0">
                  <a:pos x="4606" y="0"/>
                </a:cxn>
                <a:cxn ang="0">
                  <a:pos x="0" y="3411"/>
                </a:cxn>
                <a:cxn ang="0">
                  <a:pos x="12672" y="3411"/>
                </a:cxn>
                <a:cxn ang="0">
                  <a:pos x="8234" y="0"/>
                </a:cxn>
                <a:cxn ang="0">
                  <a:pos x="4640" y="338"/>
                </a:cxn>
                <a:cxn ang="0">
                  <a:pos x="8200" y="338"/>
                </a:cxn>
                <a:cxn ang="0">
                  <a:pos x="11761" y="3073"/>
                </a:cxn>
                <a:cxn ang="0">
                  <a:pos x="928" y="3073"/>
                </a:cxn>
                <a:cxn ang="0">
                  <a:pos x="4640" y="338"/>
                </a:cxn>
              </a:cxnLst>
              <a:rect l="0" t="0" r="r" b="b"/>
              <a:pathLst>
                <a:path w="12672" h="3411">
                  <a:moveTo>
                    <a:pt x="8234" y="0"/>
                  </a:moveTo>
                  <a:lnTo>
                    <a:pt x="4606" y="0"/>
                  </a:lnTo>
                  <a:lnTo>
                    <a:pt x="0" y="3411"/>
                  </a:lnTo>
                  <a:lnTo>
                    <a:pt x="12672" y="3411"/>
                  </a:lnTo>
                  <a:lnTo>
                    <a:pt x="8234" y="0"/>
                  </a:lnTo>
                  <a:close/>
                  <a:moveTo>
                    <a:pt x="4640" y="338"/>
                  </a:moveTo>
                  <a:lnTo>
                    <a:pt x="8200" y="338"/>
                  </a:lnTo>
                  <a:lnTo>
                    <a:pt x="11761" y="3073"/>
                  </a:lnTo>
                  <a:lnTo>
                    <a:pt x="928" y="3073"/>
                  </a:lnTo>
                  <a:lnTo>
                    <a:pt x="4640" y="3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9"/>
            <p:cNvSpPr>
              <a:spLocks noEditPoints="1"/>
            </p:cNvSpPr>
            <p:nvPr/>
          </p:nvSpPr>
          <p:spPr bwMode="auto">
            <a:xfrm>
              <a:off x="966788" y="3387725"/>
              <a:ext cx="714375" cy="195263"/>
            </a:xfrm>
            <a:custGeom>
              <a:avLst/>
              <a:gdLst/>
              <a:ahLst/>
              <a:cxnLst>
                <a:cxn ang="0">
                  <a:pos x="5011" y="0"/>
                </a:cxn>
                <a:cxn ang="0">
                  <a:pos x="3239" y="0"/>
                </a:cxn>
                <a:cxn ang="0">
                  <a:pos x="0" y="2211"/>
                </a:cxn>
                <a:cxn ang="0">
                  <a:pos x="8082" y="2211"/>
                </a:cxn>
                <a:cxn ang="0">
                  <a:pos x="5011" y="0"/>
                </a:cxn>
                <a:cxn ang="0">
                  <a:pos x="3188" y="253"/>
                </a:cxn>
                <a:cxn ang="0">
                  <a:pos x="5062" y="253"/>
                </a:cxn>
                <a:cxn ang="0">
                  <a:pos x="7356" y="1958"/>
                </a:cxn>
                <a:cxn ang="0">
                  <a:pos x="726" y="1958"/>
                </a:cxn>
                <a:cxn ang="0">
                  <a:pos x="3188" y="253"/>
                </a:cxn>
              </a:cxnLst>
              <a:rect l="0" t="0" r="r" b="b"/>
              <a:pathLst>
                <a:path w="8082" h="2211">
                  <a:moveTo>
                    <a:pt x="5011" y="0"/>
                  </a:moveTo>
                  <a:lnTo>
                    <a:pt x="3239" y="0"/>
                  </a:lnTo>
                  <a:lnTo>
                    <a:pt x="0" y="2211"/>
                  </a:lnTo>
                  <a:lnTo>
                    <a:pt x="8082" y="2211"/>
                  </a:lnTo>
                  <a:lnTo>
                    <a:pt x="5011" y="0"/>
                  </a:lnTo>
                  <a:close/>
                  <a:moveTo>
                    <a:pt x="3188" y="253"/>
                  </a:moveTo>
                  <a:lnTo>
                    <a:pt x="5062" y="253"/>
                  </a:lnTo>
                  <a:lnTo>
                    <a:pt x="7356" y="1958"/>
                  </a:lnTo>
                  <a:lnTo>
                    <a:pt x="726" y="1958"/>
                  </a:lnTo>
                  <a:lnTo>
                    <a:pt x="3188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245"/>
          <p:cNvGrpSpPr/>
          <p:nvPr/>
        </p:nvGrpSpPr>
        <p:grpSpPr>
          <a:xfrm>
            <a:off x="3658603" y="3518710"/>
            <a:ext cx="307654" cy="602541"/>
            <a:chOff x="15730538" y="3268663"/>
            <a:chExt cx="765175" cy="11239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7" name="Freeform 57"/>
            <p:cNvSpPr>
              <a:spLocks/>
            </p:cNvSpPr>
            <p:nvPr/>
          </p:nvSpPr>
          <p:spPr bwMode="auto">
            <a:xfrm>
              <a:off x="15786100" y="3268663"/>
              <a:ext cx="252413" cy="261938"/>
            </a:xfrm>
            <a:custGeom>
              <a:avLst/>
              <a:gdLst/>
              <a:ahLst/>
              <a:cxnLst>
                <a:cxn ang="0">
                  <a:pos x="74" y="105"/>
                </a:cxn>
                <a:cxn ang="0">
                  <a:pos x="42" y="152"/>
                </a:cxn>
                <a:cxn ang="0">
                  <a:pos x="19" y="202"/>
                </a:cxn>
                <a:cxn ang="0">
                  <a:pos x="4" y="256"/>
                </a:cxn>
                <a:cxn ang="0">
                  <a:pos x="0" y="312"/>
                </a:cxn>
                <a:cxn ang="0">
                  <a:pos x="2" y="319"/>
                </a:cxn>
                <a:cxn ang="0">
                  <a:pos x="10" y="327"/>
                </a:cxn>
                <a:cxn ang="0">
                  <a:pos x="57" y="327"/>
                </a:cxn>
                <a:cxn ang="0">
                  <a:pos x="64" y="326"/>
                </a:cxn>
                <a:cxn ang="0">
                  <a:pos x="69" y="322"/>
                </a:cxn>
                <a:cxn ang="0">
                  <a:pos x="73" y="312"/>
                </a:cxn>
                <a:cxn ang="0">
                  <a:pos x="74" y="290"/>
                </a:cxn>
                <a:cxn ang="0">
                  <a:pos x="81" y="248"/>
                </a:cxn>
                <a:cxn ang="0">
                  <a:pos x="95" y="208"/>
                </a:cxn>
                <a:cxn ang="0">
                  <a:pos x="117" y="170"/>
                </a:cxn>
                <a:cxn ang="0">
                  <a:pos x="130" y="154"/>
                </a:cxn>
                <a:cxn ang="0">
                  <a:pos x="140" y="143"/>
                </a:cxn>
                <a:cxn ang="0">
                  <a:pos x="174" y="113"/>
                </a:cxn>
                <a:cxn ang="0">
                  <a:pos x="214" y="91"/>
                </a:cxn>
                <a:cxn ang="0">
                  <a:pos x="258" y="78"/>
                </a:cxn>
                <a:cxn ang="0">
                  <a:pos x="304" y="73"/>
                </a:cxn>
                <a:cxn ang="0">
                  <a:pos x="311" y="73"/>
                </a:cxn>
                <a:cxn ang="0">
                  <a:pos x="316" y="68"/>
                </a:cxn>
                <a:cxn ang="0">
                  <a:pos x="319" y="57"/>
                </a:cxn>
                <a:cxn ang="0">
                  <a:pos x="319" y="17"/>
                </a:cxn>
                <a:cxn ang="0">
                  <a:pos x="314" y="5"/>
                </a:cxn>
                <a:cxn ang="0">
                  <a:pos x="309" y="2"/>
                </a:cxn>
                <a:cxn ang="0">
                  <a:pos x="304" y="0"/>
                </a:cxn>
                <a:cxn ang="0">
                  <a:pos x="243" y="7"/>
                </a:cxn>
                <a:cxn ang="0">
                  <a:pos x="186" y="25"/>
                </a:cxn>
                <a:cxn ang="0">
                  <a:pos x="133" y="54"/>
                </a:cxn>
                <a:cxn ang="0">
                  <a:pos x="88" y="91"/>
                </a:cxn>
                <a:cxn ang="0">
                  <a:pos x="74" y="105"/>
                </a:cxn>
              </a:cxnLst>
              <a:rect l="0" t="0" r="r" b="b"/>
              <a:pathLst>
                <a:path w="319" h="329">
                  <a:moveTo>
                    <a:pt x="74" y="105"/>
                  </a:moveTo>
                  <a:lnTo>
                    <a:pt x="74" y="105"/>
                  </a:lnTo>
                  <a:lnTo>
                    <a:pt x="57" y="128"/>
                  </a:lnTo>
                  <a:lnTo>
                    <a:pt x="42" y="152"/>
                  </a:lnTo>
                  <a:lnTo>
                    <a:pt x="29" y="175"/>
                  </a:lnTo>
                  <a:lnTo>
                    <a:pt x="19" y="202"/>
                  </a:lnTo>
                  <a:lnTo>
                    <a:pt x="10" y="229"/>
                  </a:lnTo>
                  <a:lnTo>
                    <a:pt x="4" y="256"/>
                  </a:lnTo>
                  <a:lnTo>
                    <a:pt x="2" y="285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19"/>
                  </a:lnTo>
                  <a:lnTo>
                    <a:pt x="5" y="324"/>
                  </a:lnTo>
                  <a:lnTo>
                    <a:pt x="10" y="327"/>
                  </a:lnTo>
                  <a:lnTo>
                    <a:pt x="17" y="329"/>
                  </a:lnTo>
                  <a:lnTo>
                    <a:pt x="57" y="327"/>
                  </a:lnTo>
                  <a:lnTo>
                    <a:pt x="57" y="327"/>
                  </a:lnTo>
                  <a:lnTo>
                    <a:pt x="64" y="326"/>
                  </a:lnTo>
                  <a:lnTo>
                    <a:pt x="69" y="322"/>
                  </a:lnTo>
                  <a:lnTo>
                    <a:pt x="69" y="322"/>
                  </a:lnTo>
                  <a:lnTo>
                    <a:pt x="73" y="317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74" y="290"/>
                  </a:lnTo>
                  <a:lnTo>
                    <a:pt x="76" y="268"/>
                  </a:lnTo>
                  <a:lnTo>
                    <a:pt x="81" y="248"/>
                  </a:lnTo>
                  <a:lnTo>
                    <a:pt x="86" y="226"/>
                  </a:lnTo>
                  <a:lnTo>
                    <a:pt x="95" y="208"/>
                  </a:lnTo>
                  <a:lnTo>
                    <a:pt x="105" y="189"/>
                  </a:lnTo>
                  <a:lnTo>
                    <a:pt x="117" y="170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40" y="143"/>
                  </a:lnTo>
                  <a:lnTo>
                    <a:pt x="140" y="143"/>
                  </a:lnTo>
                  <a:lnTo>
                    <a:pt x="157" y="127"/>
                  </a:lnTo>
                  <a:lnTo>
                    <a:pt x="174" y="113"/>
                  </a:lnTo>
                  <a:lnTo>
                    <a:pt x="194" y="101"/>
                  </a:lnTo>
                  <a:lnTo>
                    <a:pt x="214" y="91"/>
                  </a:lnTo>
                  <a:lnTo>
                    <a:pt x="236" y="84"/>
                  </a:lnTo>
                  <a:lnTo>
                    <a:pt x="258" y="78"/>
                  </a:lnTo>
                  <a:lnTo>
                    <a:pt x="280" y="74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11" y="73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7" y="62"/>
                  </a:lnTo>
                  <a:lnTo>
                    <a:pt x="319" y="57"/>
                  </a:lnTo>
                  <a:lnTo>
                    <a:pt x="319" y="17"/>
                  </a:lnTo>
                  <a:lnTo>
                    <a:pt x="319" y="17"/>
                  </a:lnTo>
                  <a:lnTo>
                    <a:pt x="317" y="10"/>
                  </a:lnTo>
                  <a:lnTo>
                    <a:pt x="314" y="5"/>
                  </a:lnTo>
                  <a:lnTo>
                    <a:pt x="314" y="5"/>
                  </a:lnTo>
                  <a:lnTo>
                    <a:pt x="309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73" y="2"/>
                  </a:lnTo>
                  <a:lnTo>
                    <a:pt x="243" y="7"/>
                  </a:lnTo>
                  <a:lnTo>
                    <a:pt x="214" y="15"/>
                  </a:lnTo>
                  <a:lnTo>
                    <a:pt x="186" y="25"/>
                  </a:lnTo>
                  <a:lnTo>
                    <a:pt x="159" y="37"/>
                  </a:lnTo>
                  <a:lnTo>
                    <a:pt x="133" y="54"/>
                  </a:lnTo>
                  <a:lnTo>
                    <a:pt x="110" y="7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74" y="105"/>
                  </a:lnTo>
                  <a:lnTo>
                    <a:pt x="74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58"/>
            <p:cNvSpPr>
              <a:spLocks/>
            </p:cNvSpPr>
            <p:nvPr/>
          </p:nvSpPr>
          <p:spPr bwMode="auto">
            <a:xfrm>
              <a:off x="15886113" y="3368675"/>
              <a:ext cx="144463" cy="150813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50"/>
                </a:cxn>
                <a:cxn ang="0">
                  <a:pos x="40" y="57"/>
                </a:cxn>
                <a:cxn ang="0">
                  <a:pos x="40" y="57"/>
                </a:cxn>
                <a:cxn ang="0">
                  <a:pos x="30" y="69"/>
                </a:cxn>
                <a:cxn ang="0">
                  <a:pos x="22" y="82"/>
                </a:cxn>
                <a:cxn ang="0">
                  <a:pos x="15" y="96"/>
                </a:cxn>
                <a:cxn ang="0">
                  <a:pos x="8" y="111"/>
                </a:cxn>
                <a:cxn ang="0">
                  <a:pos x="5" y="126"/>
                </a:cxn>
                <a:cxn ang="0">
                  <a:pos x="1" y="141"/>
                </a:cxn>
                <a:cxn ang="0">
                  <a:pos x="0" y="156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8"/>
                </a:cxn>
                <a:cxn ang="0">
                  <a:pos x="3" y="183"/>
                </a:cxn>
                <a:cxn ang="0">
                  <a:pos x="8" y="187"/>
                </a:cxn>
                <a:cxn ang="0">
                  <a:pos x="15" y="189"/>
                </a:cxn>
                <a:cxn ang="0">
                  <a:pos x="57" y="187"/>
                </a:cxn>
                <a:cxn ang="0">
                  <a:pos x="57" y="187"/>
                </a:cxn>
                <a:cxn ang="0">
                  <a:pos x="62" y="185"/>
                </a:cxn>
                <a:cxn ang="0">
                  <a:pos x="67" y="182"/>
                </a:cxn>
                <a:cxn ang="0">
                  <a:pos x="67" y="182"/>
                </a:cxn>
                <a:cxn ang="0">
                  <a:pos x="71" y="17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2" y="153"/>
                </a:cxn>
                <a:cxn ang="0">
                  <a:pos x="77" y="136"/>
                </a:cxn>
                <a:cxn ang="0">
                  <a:pos x="86" y="119"/>
                </a:cxn>
                <a:cxn ang="0">
                  <a:pos x="96" y="104"/>
                </a:cxn>
                <a:cxn ang="0">
                  <a:pos x="96" y="104"/>
                </a:cxn>
                <a:cxn ang="0">
                  <a:pos x="99" y="101"/>
                </a:cxn>
                <a:cxn ang="0">
                  <a:pos x="99" y="101"/>
                </a:cxn>
                <a:cxn ang="0">
                  <a:pos x="113" y="89"/>
                </a:cxn>
                <a:cxn ang="0">
                  <a:pos x="130" y="81"/>
                </a:cxn>
                <a:cxn ang="0">
                  <a:pos x="146" y="74"/>
                </a:cxn>
                <a:cxn ang="0">
                  <a:pos x="165" y="72"/>
                </a:cxn>
                <a:cxn ang="0">
                  <a:pos x="165" y="72"/>
                </a:cxn>
                <a:cxn ang="0">
                  <a:pos x="172" y="70"/>
                </a:cxn>
                <a:cxn ang="0">
                  <a:pos x="177" y="67"/>
                </a:cxn>
                <a:cxn ang="0">
                  <a:pos x="177" y="67"/>
                </a:cxn>
                <a:cxn ang="0">
                  <a:pos x="180" y="62"/>
                </a:cxn>
                <a:cxn ang="0">
                  <a:pos x="182" y="55"/>
                </a:cxn>
                <a:cxn ang="0">
                  <a:pos x="182" y="15"/>
                </a:cxn>
                <a:cxn ang="0">
                  <a:pos x="182" y="15"/>
                </a:cxn>
                <a:cxn ang="0">
                  <a:pos x="180" y="8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2" y="0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48" y="0"/>
                </a:cxn>
                <a:cxn ang="0">
                  <a:pos x="133" y="3"/>
                </a:cxn>
                <a:cxn ang="0">
                  <a:pos x="116" y="6"/>
                </a:cxn>
                <a:cxn ang="0">
                  <a:pos x="101" y="13"/>
                </a:cxn>
                <a:cxn ang="0">
                  <a:pos x="87" y="20"/>
                </a:cxn>
                <a:cxn ang="0">
                  <a:pos x="72" y="28"/>
                </a:cxn>
                <a:cxn ang="0">
                  <a:pos x="59" y="38"/>
                </a:cxn>
                <a:cxn ang="0">
                  <a:pos x="47" y="50"/>
                </a:cxn>
                <a:cxn ang="0">
                  <a:pos x="47" y="50"/>
                </a:cxn>
              </a:cxnLst>
              <a:rect l="0" t="0" r="r" b="b"/>
              <a:pathLst>
                <a:path w="182" h="189">
                  <a:moveTo>
                    <a:pt x="47" y="50"/>
                  </a:moveTo>
                  <a:lnTo>
                    <a:pt x="47" y="50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0" y="69"/>
                  </a:lnTo>
                  <a:lnTo>
                    <a:pt x="22" y="82"/>
                  </a:lnTo>
                  <a:lnTo>
                    <a:pt x="15" y="96"/>
                  </a:lnTo>
                  <a:lnTo>
                    <a:pt x="8" y="111"/>
                  </a:lnTo>
                  <a:lnTo>
                    <a:pt x="5" y="126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3" y="183"/>
                  </a:lnTo>
                  <a:lnTo>
                    <a:pt x="8" y="187"/>
                  </a:lnTo>
                  <a:lnTo>
                    <a:pt x="15" y="189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62" y="185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71" y="17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2" y="153"/>
                  </a:lnTo>
                  <a:lnTo>
                    <a:pt x="77" y="136"/>
                  </a:lnTo>
                  <a:lnTo>
                    <a:pt x="86" y="119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113" y="89"/>
                  </a:lnTo>
                  <a:lnTo>
                    <a:pt x="130" y="81"/>
                  </a:lnTo>
                  <a:lnTo>
                    <a:pt x="146" y="7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72" y="70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80" y="62"/>
                  </a:lnTo>
                  <a:lnTo>
                    <a:pt x="182" y="5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0" y="8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101" y="13"/>
                  </a:lnTo>
                  <a:lnTo>
                    <a:pt x="87" y="20"/>
                  </a:lnTo>
                  <a:lnTo>
                    <a:pt x="72" y="28"/>
                  </a:lnTo>
                  <a:lnTo>
                    <a:pt x="59" y="38"/>
                  </a:lnTo>
                  <a:lnTo>
                    <a:pt x="47" y="50"/>
                  </a:lnTo>
                  <a:lnTo>
                    <a:pt x="47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59"/>
            <p:cNvSpPr>
              <a:spLocks/>
            </p:cNvSpPr>
            <p:nvPr/>
          </p:nvSpPr>
          <p:spPr bwMode="auto">
            <a:xfrm>
              <a:off x="16213138" y="3268663"/>
              <a:ext cx="252413" cy="261938"/>
            </a:xfrm>
            <a:custGeom>
              <a:avLst/>
              <a:gdLst/>
              <a:ahLst/>
              <a:cxnLst>
                <a:cxn ang="0">
                  <a:pos x="302" y="329"/>
                </a:cxn>
                <a:cxn ang="0">
                  <a:pos x="309" y="327"/>
                </a:cxn>
                <a:cxn ang="0">
                  <a:pos x="317" y="319"/>
                </a:cxn>
                <a:cxn ang="0">
                  <a:pos x="319" y="312"/>
                </a:cxn>
                <a:cxn ang="0">
                  <a:pos x="314" y="256"/>
                </a:cxn>
                <a:cxn ang="0">
                  <a:pos x="300" y="202"/>
                </a:cxn>
                <a:cxn ang="0">
                  <a:pos x="277" y="152"/>
                </a:cxn>
                <a:cxn ang="0">
                  <a:pos x="243" y="105"/>
                </a:cxn>
                <a:cxn ang="0">
                  <a:pos x="231" y="91"/>
                </a:cxn>
                <a:cxn ang="0">
                  <a:pos x="209" y="71"/>
                </a:cxn>
                <a:cxn ang="0">
                  <a:pos x="159" y="37"/>
                </a:cxn>
                <a:cxn ang="0">
                  <a:pos x="105" y="15"/>
                </a:cxn>
                <a:cxn ang="0">
                  <a:pos x="46" y="2"/>
                </a:cxn>
                <a:cxn ang="0">
                  <a:pos x="15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15" y="73"/>
                </a:cxn>
                <a:cxn ang="0">
                  <a:pos x="39" y="74"/>
                </a:cxn>
                <a:cxn ang="0">
                  <a:pos x="83" y="84"/>
                </a:cxn>
                <a:cxn ang="0">
                  <a:pos x="125" y="101"/>
                </a:cxn>
                <a:cxn ang="0">
                  <a:pos x="162" y="127"/>
                </a:cxn>
                <a:cxn ang="0">
                  <a:pos x="179" y="143"/>
                </a:cxn>
                <a:cxn ang="0">
                  <a:pos x="189" y="154"/>
                </a:cxn>
                <a:cxn ang="0">
                  <a:pos x="214" y="189"/>
                </a:cxn>
                <a:cxn ang="0">
                  <a:pos x="231" y="226"/>
                </a:cxn>
                <a:cxn ang="0">
                  <a:pos x="243" y="268"/>
                </a:cxn>
                <a:cxn ang="0">
                  <a:pos x="245" y="312"/>
                </a:cxn>
                <a:cxn ang="0">
                  <a:pos x="247" y="317"/>
                </a:cxn>
                <a:cxn ang="0">
                  <a:pos x="250" y="322"/>
                </a:cxn>
                <a:cxn ang="0">
                  <a:pos x="262" y="327"/>
                </a:cxn>
              </a:cxnLst>
              <a:rect l="0" t="0" r="r" b="b"/>
              <a:pathLst>
                <a:path w="319" h="329">
                  <a:moveTo>
                    <a:pt x="262" y="327"/>
                  </a:moveTo>
                  <a:lnTo>
                    <a:pt x="302" y="329"/>
                  </a:lnTo>
                  <a:lnTo>
                    <a:pt x="302" y="329"/>
                  </a:lnTo>
                  <a:lnTo>
                    <a:pt x="309" y="327"/>
                  </a:lnTo>
                  <a:lnTo>
                    <a:pt x="314" y="324"/>
                  </a:lnTo>
                  <a:lnTo>
                    <a:pt x="317" y="319"/>
                  </a:lnTo>
                  <a:lnTo>
                    <a:pt x="319" y="312"/>
                  </a:lnTo>
                  <a:lnTo>
                    <a:pt x="319" y="312"/>
                  </a:lnTo>
                  <a:lnTo>
                    <a:pt x="317" y="285"/>
                  </a:lnTo>
                  <a:lnTo>
                    <a:pt x="314" y="256"/>
                  </a:lnTo>
                  <a:lnTo>
                    <a:pt x="309" y="229"/>
                  </a:lnTo>
                  <a:lnTo>
                    <a:pt x="300" y="202"/>
                  </a:lnTo>
                  <a:lnTo>
                    <a:pt x="290" y="175"/>
                  </a:lnTo>
                  <a:lnTo>
                    <a:pt x="277" y="152"/>
                  </a:lnTo>
                  <a:lnTo>
                    <a:pt x="262" y="128"/>
                  </a:lnTo>
                  <a:lnTo>
                    <a:pt x="243" y="105"/>
                  </a:lnTo>
                  <a:lnTo>
                    <a:pt x="243" y="105"/>
                  </a:lnTo>
                  <a:lnTo>
                    <a:pt x="231" y="91"/>
                  </a:lnTo>
                  <a:lnTo>
                    <a:pt x="231" y="91"/>
                  </a:lnTo>
                  <a:lnTo>
                    <a:pt x="209" y="71"/>
                  </a:lnTo>
                  <a:lnTo>
                    <a:pt x="186" y="54"/>
                  </a:lnTo>
                  <a:lnTo>
                    <a:pt x="159" y="37"/>
                  </a:lnTo>
                  <a:lnTo>
                    <a:pt x="133" y="25"/>
                  </a:lnTo>
                  <a:lnTo>
                    <a:pt x="105" y="15"/>
                  </a:lnTo>
                  <a:lnTo>
                    <a:pt x="76" y="7"/>
                  </a:lnTo>
                  <a:lnTo>
                    <a:pt x="46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9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39" y="74"/>
                  </a:lnTo>
                  <a:lnTo>
                    <a:pt x="61" y="78"/>
                  </a:lnTo>
                  <a:lnTo>
                    <a:pt x="83" y="84"/>
                  </a:lnTo>
                  <a:lnTo>
                    <a:pt x="105" y="91"/>
                  </a:lnTo>
                  <a:lnTo>
                    <a:pt x="125" y="101"/>
                  </a:lnTo>
                  <a:lnTo>
                    <a:pt x="144" y="113"/>
                  </a:lnTo>
                  <a:lnTo>
                    <a:pt x="162" y="127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203" y="170"/>
                  </a:lnTo>
                  <a:lnTo>
                    <a:pt x="214" y="189"/>
                  </a:lnTo>
                  <a:lnTo>
                    <a:pt x="225" y="208"/>
                  </a:lnTo>
                  <a:lnTo>
                    <a:pt x="231" y="226"/>
                  </a:lnTo>
                  <a:lnTo>
                    <a:pt x="238" y="248"/>
                  </a:lnTo>
                  <a:lnTo>
                    <a:pt x="243" y="268"/>
                  </a:lnTo>
                  <a:lnTo>
                    <a:pt x="245" y="290"/>
                  </a:lnTo>
                  <a:lnTo>
                    <a:pt x="245" y="312"/>
                  </a:lnTo>
                  <a:lnTo>
                    <a:pt x="245" y="312"/>
                  </a:lnTo>
                  <a:lnTo>
                    <a:pt x="247" y="317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5" y="326"/>
                  </a:lnTo>
                  <a:lnTo>
                    <a:pt x="262" y="327"/>
                  </a:lnTo>
                  <a:lnTo>
                    <a:pt x="262" y="3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60"/>
            <p:cNvSpPr>
              <a:spLocks/>
            </p:cNvSpPr>
            <p:nvPr/>
          </p:nvSpPr>
          <p:spPr bwMode="auto">
            <a:xfrm>
              <a:off x="16221075" y="3368675"/>
              <a:ext cx="144463" cy="150813"/>
            </a:xfrm>
            <a:custGeom>
              <a:avLst/>
              <a:gdLst/>
              <a:ahLst/>
              <a:cxnLst>
                <a:cxn ang="0">
                  <a:pos x="135" y="50"/>
                </a:cxn>
                <a:cxn ang="0">
                  <a:pos x="135" y="50"/>
                </a:cxn>
                <a:cxn ang="0">
                  <a:pos x="122" y="38"/>
                </a:cxn>
                <a:cxn ang="0">
                  <a:pos x="110" y="28"/>
                </a:cxn>
                <a:cxn ang="0">
                  <a:pos x="95" y="20"/>
                </a:cxn>
                <a:cxn ang="0">
                  <a:pos x="81" y="13"/>
                </a:cxn>
                <a:cxn ang="0">
                  <a:pos x="64" y="6"/>
                </a:cxn>
                <a:cxn ang="0">
                  <a:pos x="49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1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2" y="62"/>
                </a:cxn>
                <a:cxn ang="0">
                  <a:pos x="5" y="67"/>
                </a:cxn>
                <a:cxn ang="0">
                  <a:pos x="5" y="67"/>
                </a:cxn>
                <a:cxn ang="0">
                  <a:pos x="10" y="70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34" y="74"/>
                </a:cxn>
                <a:cxn ang="0">
                  <a:pos x="53" y="81"/>
                </a:cxn>
                <a:cxn ang="0">
                  <a:pos x="68" y="89"/>
                </a:cxn>
                <a:cxn ang="0">
                  <a:pos x="83" y="101"/>
                </a:cxn>
                <a:cxn ang="0">
                  <a:pos x="83" y="101"/>
                </a:cxn>
                <a:cxn ang="0">
                  <a:pos x="86" y="104"/>
                </a:cxn>
                <a:cxn ang="0">
                  <a:pos x="86" y="104"/>
                </a:cxn>
                <a:cxn ang="0">
                  <a:pos x="97" y="119"/>
                </a:cxn>
                <a:cxn ang="0">
                  <a:pos x="105" y="136"/>
                </a:cxn>
                <a:cxn ang="0">
                  <a:pos x="108" y="153"/>
                </a:cxn>
                <a:cxn ang="0">
                  <a:pos x="110" y="170"/>
                </a:cxn>
                <a:cxn ang="0">
                  <a:pos x="110" y="170"/>
                </a:cxn>
                <a:cxn ang="0">
                  <a:pos x="112" y="177"/>
                </a:cxn>
                <a:cxn ang="0">
                  <a:pos x="113" y="182"/>
                </a:cxn>
                <a:cxn ang="0">
                  <a:pos x="113" y="182"/>
                </a:cxn>
                <a:cxn ang="0">
                  <a:pos x="118" y="185"/>
                </a:cxn>
                <a:cxn ang="0">
                  <a:pos x="125" y="187"/>
                </a:cxn>
                <a:cxn ang="0">
                  <a:pos x="167" y="189"/>
                </a:cxn>
                <a:cxn ang="0">
                  <a:pos x="167" y="189"/>
                </a:cxn>
                <a:cxn ang="0">
                  <a:pos x="172" y="187"/>
                </a:cxn>
                <a:cxn ang="0">
                  <a:pos x="177" y="183"/>
                </a:cxn>
                <a:cxn ang="0">
                  <a:pos x="181" y="178"/>
                </a:cxn>
                <a:cxn ang="0">
                  <a:pos x="183" y="173"/>
                </a:cxn>
                <a:cxn ang="0">
                  <a:pos x="183" y="173"/>
                </a:cxn>
                <a:cxn ang="0">
                  <a:pos x="183" y="156"/>
                </a:cxn>
                <a:cxn ang="0">
                  <a:pos x="181" y="141"/>
                </a:cxn>
                <a:cxn ang="0">
                  <a:pos x="177" y="126"/>
                </a:cxn>
                <a:cxn ang="0">
                  <a:pos x="172" y="111"/>
                </a:cxn>
                <a:cxn ang="0">
                  <a:pos x="167" y="96"/>
                </a:cxn>
                <a:cxn ang="0">
                  <a:pos x="161" y="82"/>
                </a:cxn>
                <a:cxn ang="0">
                  <a:pos x="152" y="69"/>
                </a:cxn>
                <a:cxn ang="0">
                  <a:pos x="142" y="57"/>
                </a:cxn>
                <a:cxn ang="0">
                  <a:pos x="142" y="57"/>
                </a:cxn>
                <a:cxn ang="0">
                  <a:pos x="135" y="50"/>
                </a:cxn>
                <a:cxn ang="0">
                  <a:pos x="135" y="50"/>
                </a:cxn>
              </a:cxnLst>
              <a:rect l="0" t="0" r="r" b="b"/>
              <a:pathLst>
                <a:path w="183" h="189">
                  <a:moveTo>
                    <a:pt x="135" y="50"/>
                  </a:moveTo>
                  <a:lnTo>
                    <a:pt x="135" y="50"/>
                  </a:lnTo>
                  <a:lnTo>
                    <a:pt x="122" y="38"/>
                  </a:lnTo>
                  <a:lnTo>
                    <a:pt x="110" y="28"/>
                  </a:lnTo>
                  <a:lnTo>
                    <a:pt x="95" y="20"/>
                  </a:lnTo>
                  <a:lnTo>
                    <a:pt x="81" y="13"/>
                  </a:lnTo>
                  <a:lnTo>
                    <a:pt x="64" y="6"/>
                  </a:lnTo>
                  <a:lnTo>
                    <a:pt x="49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34" y="74"/>
                  </a:lnTo>
                  <a:lnTo>
                    <a:pt x="53" y="81"/>
                  </a:lnTo>
                  <a:lnTo>
                    <a:pt x="68" y="89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97" y="119"/>
                  </a:lnTo>
                  <a:lnTo>
                    <a:pt x="105" y="136"/>
                  </a:lnTo>
                  <a:lnTo>
                    <a:pt x="108" y="153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7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8" y="185"/>
                  </a:lnTo>
                  <a:lnTo>
                    <a:pt x="125" y="187"/>
                  </a:lnTo>
                  <a:lnTo>
                    <a:pt x="167" y="189"/>
                  </a:lnTo>
                  <a:lnTo>
                    <a:pt x="167" y="189"/>
                  </a:lnTo>
                  <a:lnTo>
                    <a:pt x="172" y="187"/>
                  </a:lnTo>
                  <a:lnTo>
                    <a:pt x="177" y="183"/>
                  </a:lnTo>
                  <a:lnTo>
                    <a:pt x="181" y="178"/>
                  </a:lnTo>
                  <a:lnTo>
                    <a:pt x="183" y="173"/>
                  </a:lnTo>
                  <a:lnTo>
                    <a:pt x="183" y="173"/>
                  </a:lnTo>
                  <a:lnTo>
                    <a:pt x="183" y="156"/>
                  </a:lnTo>
                  <a:lnTo>
                    <a:pt x="181" y="141"/>
                  </a:lnTo>
                  <a:lnTo>
                    <a:pt x="177" y="126"/>
                  </a:lnTo>
                  <a:lnTo>
                    <a:pt x="172" y="111"/>
                  </a:lnTo>
                  <a:lnTo>
                    <a:pt x="167" y="96"/>
                  </a:lnTo>
                  <a:lnTo>
                    <a:pt x="161" y="82"/>
                  </a:lnTo>
                  <a:lnTo>
                    <a:pt x="152" y="69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5" y="50"/>
                  </a:lnTo>
                  <a:lnTo>
                    <a:pt x="135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1"/>
            <p:cNvSpPr>
              <a:spLocks noEditPoints="1"/>
            </p:cNvSpPr>
            <p:nvPr/>
          </p:nvSpPr>
          <p:spPr bwMode="auto">
            <a:xfrm>
              <a:off x="15730538" y="3460750"/>
              <a:ext cx="765175" cy="931863"/>
            </a:xfrm>
            <a:custGeom>
              <a:avLst/>
              <a:gdLst/>
              <a:ahLst/>
              <a:cxnLst>
                <a:cxn ang="0">
                  <a:pos x="157" y="1174"/>
                </a:cxn>
                <a:cxn ang="0">
                  <a:pos x="963" y="1174"/>
                </a:cxn>
                <a:cxn ang="0">
                  <a:pos x="842" y="1026"/>
                </a:cxn>
                <a:cxn ang="0">
                  <a:pos x="579" y="248"/>
                </a:cxn>
                <a:cxn ang="0">
                  <a:pos x="590" y="238"/>
                </a:cxn>
                <a:cxn ang="0">
                  <a:pos x="611" y="215"/>
                </a:cxn>
                <a:cxn ang="0">
                  <a:pos x="626" y="186"/>
                </a:cxn>
                <a:cxn ang="0">
                  <a:pos x="634" y="154"/>
                </a:cxn>
                <a:cxn ang="0">
                  <a:pos x="634" y="137"/>
                </a:cxn>
                <a:cxn ang="0">
                  <a:pos x="633" y="110"/>
                </a:cxn>
                <a:cxn ang="0">
                  <a:pos x="624" y="85"/>
                </a:cxn>
                <a:cxn ang="0">
                  <a:pos x="611" y="61"/>
                </a:cxn>
                <a:cxn ang="0">
                  <a:pos x="594" y="41"/>
                </a:cxn>
                <a:cxn ang="0">
                  <a:pos x="573" y="24"/>
                </a:cxn>
                <a:cxn ang="0">
                  <a:pos x="552" y="10"/>
                </a:cxn>
                <a:cxn ang="0">
                  <a:pos x="525" y="4"/>
                </a:cxn>
                <a:cxn ang="0">
                  <a:pos x="498" y="0"/>
                </a:cxn>
                <a:cxn ang="0">
                  <a:pos x="484" y="0"/>
                </a:cxn>
                <a:cxn ang="0">
                  <a:pos x="457" y="7"/>
                </a:cxn>
                <a:cxn ang="0">
                  <a:pos x="432" y="17"/>
                </a:cxn>
                <a:cxn ang="0">
                  <a:pos x="410" y="31"/>
                </a:cxn>
                <a:cxn ang="0">
                  <a:pos x="391" y="49"/>
                </a:cxn>
                <a:cxn ang="0">
                  <a:pos x="376" y="71"/>
                </a:cxn>
                <a:cxn ang="0">
                  <a:pos x="366" y="96"/>
                </a:cxn>
                <a:cxn ang="0">
                  <a:pos x="361" y="123"/>
                </a:cxn>
                <a:cxn ang="0">
                  <a:pos x="359" y="137"/>
                </a:cxn>
                <a:cxn ang="0">
                  <a:pos x="364" y="169"/>
                </a:cxn>
                <a:cxn ang="0">
                  <a:pos x="374" y="198"/>
                </a:cxn>
                <a:cxn ang="0">
                  <a:pos x="391" y="223"/>
                </a:cxn>
                <a:cxn ang="0">
                  <a:pos x="412" y="245"/>
                </a:cxn>
                <a:cxn ang="0">
                  <a:pos x="121" y="1026"/>
                </a:cxn>
                <a:cxn ang="0">
                  <a:pos x="0" y="1174"/>
                </a:cxn>
                <a:cxn ang="0">
                  <a:pos x="415" y="977"/>
                </a:cxn>
                <a:cxn ang="0">
                  <a:pos x="698" y="1026"/>
                </a:cxn>
                <a:cxn ang="0">
                  <a:pos x="442" y="478"/>
                </a:cxn>
                <a:cxn ang="0">
                  <a:pos x="410" y="597"/>
                </a:cxn>
                <a:cxn ang="0">
                  <a:pos x="467" y="387"/>
                </a:cxn>
                <a:cxn ang="0">
                  <a:pos x="533" y="429"/>
                </a:cxn>
                <a:cxn ang="0">
                  <a:pos x="582" y="604"/>
                </a:cxn>
                <a:cxn ang="0">
                  <a:pos x="450" y="678"/>
                </a:cxn>
                <a:cxn ang="0">
                  <a:pos x="369" y="743"/>
                </a:cxn>
                <a:cxn ang="0">
                  <a:pos x="324" y="910"/>
                </a:cxn>
              </a:cxnLst>
              <a:rect l="0" t="0" r="r" b="b"/>
              <a:pathLst>
                <a:path w="963" h="1174">
                  <a:moveTo>
                    <a:pt x="0" y="1174"/>
                  </a:moveTo>
                  <a:lnTo>
                    <a:pt x="157" y="1174"/>
                  </a:lnTo>
                  <a:lnTo>
                    <a:pt x="833" y="1174"/>
                  </a:lnTo>
                  <a:lnTo>
                    <a:pt x="963" y="1174"/>
                  </a:lnTo>
                  <a:lnTo>
                    <a:pt x="918" y="1120"/>
                  </a:lnTo>
                  <a:lnTo>
                    <a:pt x="842" y="1026"/>
                  </a:lnTo>
                  <a:lnTo>
                    <a:pt x="793" y="1026"/>
                  </a:lnTo>
                  <a:lnTo>
                    <a:pt x="579" y="248"/>
                  </a:lnTo>
                  <a:lnTo>
                    <a:pt x="579" y="248"/>
                  </a:lnTo>
                  <a:lnTo>
                    <a:pt x="590" y="238"/>
                  </a:lnTo>
                  <a:lnTo>
                    <a:pt x="602" y="226"/>
                  </a:lnTo>
                  <a:lnTo>
                    <a:pt x="611" y="215"/>
                  </a:lnTo>
                  <a:lnTo>
                    <a:pt x="619" y="201"/>
                  </a:lnTo>
                  <a:lnTo>
                    <a:pt x="626" y="186"/>
                  </a:lnTo>
                  <a:lnTo>
                    <a:pt x="631" y="171"/>
                  </a:lnTo>
                  <a:lnTo>
                    <a:pt x="634" y="154"/>
                  </a:lnTo>
                  <a:lnTo>
                    <a:pt x="634" y="137"/>
                  </a:lnTo>
                  <a:lnTo>
                    <a:pt x="634" y="137"/>
                  </a:lnTo>
                  <a:lnTo>
                    <a:pt x="634" y="123"/>
                  </a:lnTo>
                  <a:lnTo>
                    <a:pt x="633" y="110"/>
                  </a:lnTo>
                  <a:lnTo>
                    <a:pt x="629" y="96"/>
                  </a:lnTo>
                  <a:lnTo>
                    <a:pt x="624" y="85"/>
                  </a:lnTo>
                  <a:lnTo>
                    <a:pt x="617" y="71"/>
                  </a:lnTo>
                  <a:lnTo>
                    <a:pt x="611" y="61"/>
                  </a:lnTo>
                  <a:lnTo>
                    <a:pt x="604" y="49"/>
                  </a:lnTo>
                  <a:lnTo>
                    <a:pt x="594" y="41"/>
                  </a:lnTo>
                  <a:lnTo>
                    <a:pt x="585" y="31"/>
                  </a:lnTo>
                  <a:lnTo>
                    <a:pt x="573" y="24"/>
                  </a:lnTo>
                  <a:lnTo>
                    <a:pt x="563" y="17"/>
                  </a:lnTo>
                  <a:lnTo>
                    <a:pt x="552" y="10"/>
                  </a:lnTo>
                  <a:lnTo>
                    <a:pt x="538" y="7"/>
                  </a:lnTo>
                  <a:lnTo>
                    <a:pt x="525" y="4"/>
                  </a:lnTo>
                  <a:lnTo>
                    <a:pt x="511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84" y="0"/>
                  </a:lnTo>
                  <a:lnTo>
                    <a:pt x="469" y="4"/>
                  </a:lnTo>
                  <a:lnTo>
                    <a:pt x="457" y="7"/>
                  </a:lnTo>
                  <a:lnTo>
                    <a:pt x="444" y="10"/>
                  </a:lnTo>
                  <a:lnTo>
                    <a:pt x="432" y="17"/>
                  </a:lnTo>
                  <a:lnTo>
                    <a:pt x="420" y="24"/>
                  </a:lnTo>
                  <a:lnTo>
                    <a:pt x="410" y="31"/>
                  </a:lnTo>
                  <a:lnTo>
                    <a:pt x="400" y="41"/>
                  </a:lnTo>
                  <a:lnTo>
                    <a:pt x="391" y="49"/>
                  </a:lnTo>
                  <a:lnTo>
                    <a:pt x="383" y="61"/>
                  </a:lnTo>
                  <a:lnTo>
                    <a:pt x="376" y="71"/>
                  </a:lnTo>
                  <a:lnTo>
                    <a:pt x="371" y="85"/>
                  </a:lnTo>
                  <a:lnTo>
                    <a:pt x="366" y="96"/>
                  </a:lnTo>
                  <a:lnTo>
                    <a:pt x="363" y="110"/>
                  </a:lnTo>
                  <a:lnTo>
                    <a:pt x="361" y="123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61" y="154"/>
                  </a:lnTo>
                  <a:lnTo>
                    <a:pt x="364" y="169"/>
                  </a:lnTo>
                  <a:lnTo>
                    <a:pt x="368" y="184"/>
                  </a:lnTo>
                  <a:lnTo>
                    <a:pt x="374" y="198"/>
                  </a:lnTo>
                  <a:lnTo>
                    <a:pt x="381" y="211"/>
                  </a:lnTo>
                  <a:lnTo>
                    <a:pt x="391" y="223"/>
                  </a:lnTo>
                  <a:lnTo>
                    <a:pt x="400" y="235"/>
                  </a:lnTo>
                  <a:lnTo>
                    <a:pt x="412" y="245"/>
                  </a:lnTo>
                  <a:lnTo>
                    <a:pt x="197" y="1026"/>
                  </a:lnTo>
                  <a:lnTo>
                    <a:pt x="121" y="1026"/>
                  </a:lnTo>
                  <a:lnTo>
                    <a:pt x="46" y="1120"/>
                  </a:lnTo>
                  <a:lnTo>
                    <a:pt x="0" y="1174"/>
                  </a:lnTo>
                  <a:close/>
                  <a:moveTo>
                    <a:pt x="577" y="1026"/>
                  </a:moveTo>
                  <a:lnTo>
                    <a:pt x="415" y="977"/>
                  </a:lnTo>
                  <a:lnTo>
                    <a:pt x="663" y="898"/>
                  </a:lnTo>
                  <a:lnTo>
                    <a:pt x="698" y="1026"/>
                  </a:lnTo>
                  <a:lnTo>
                    <a:pt x="577" y="1026"/>
                  </a:lnTo>
                  <a:close/>
                  <a:moveTo>
                    <a:pt x="442" y="478"/>
                  </a:moveTo>
                  <a:lnTo>
                    <a:pt x="526" y="532"/>
                  </a:lnTo>
                  <a:lnTo>
                    <a:pt x="410" y="597"/>
                  </a:lnTo>
                  <a:lnTo>
                    <a:pt x="442" y="478"/>
                  </a:lnTo>
                  <a:close/>
                  <a:moveTo>
                    <a:pt x="467" y="387"/>
                  </a:moveTo>
                  <a:lnTo>
                    <a:pt x="494" y="287"/>
                  </a:lnTo>
                  <a:lnTo>
                    <a:pt x="533" y="429"/>
                  </a:lnTo>
                  <a:lnTo>
                    <a:pt x="467" y="387"/>
                  </a:lnTo>
                  <a:close/>
                  <a:moveTo>
                    <a:pt x="582" y="604"/>
                  </a:moveTo>
                  <a:lnTo>
                    <a:pt x="622" y="753"/>
                  </a:lnTo>
                  <a:lnTo>
                    <a:pt x="450" y="678"/>
                  </a:lnTo>
                  <a:lnTo>
                    <a:pt x="582" y="604"/>
                  </a:lnTo>
                  <a:close/>
                  <a:moveTo>
                    <a:pt x="369" y="743"/>
                  </a:moveTo>
                  <a:lnTo>
                    <a:pt x="573" y="830"/>
                  </a:lnTo>
                  <a:lnTo>
                    <a:pt x="324" y="910"/>
                  </a:lnTo>
                  <a:lnTo>
                    <a:pt x="369" y="7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0363198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941024DA2A845A93EEE1C782DE2FE" ma:contentTypeVersion="1" ma:contentTypeDescription="Create a new document." ma:contentTypeScope="" ma:versionID="b7bfddb5a630fb8a695568e5676e32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F1797-0581-494A-AB27-1FEF05CCE5B3}"/>
</file>

<file path=customXml/itemProps2.xml><?xml version="1.0" encoding="utf-8"?>
<ds:datastoreItem xmlns:ds="http://schemas.openxmlformats.org/officeDocument/2006/customXml" ds:itemID="{371B93DF-88E0-449F-A143-607B588CE5F1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3223</TotalTime>
  <Words>1009</Words>
  <Application>Microsoft Office PowerPoint</Application>
  <PresentationFormat>On-screen Show (4:3)</PresentationFormat>
  <Paragraphs>292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ITU-e</vt:lpstr>
      <vt:lpstr>Smart utility connectivity</vt:lpstr>
      <vt:lpstr>Challenges</vt:lpstr>
      <vt:lpstr>SUSTAINABLE BUSINESS ENVIRONMENT</vt:lpstr>
      <vt:lpstr>Next 5-10 Years</vt:lpstr>
      <vt:lpstr>AMI Requirements are not aligned</vt:lpstr>
      <vt:lpstr>Technology Innovation for Smart Grid</vt:lpstr>
      <vt:lpstr>Smart grid success components for consumers</vt:lpstr>
      <vt:lpstr>Smart Grid and it‘s Role in energy Networks</vt:lpstr>
      <vt:lpstr>Communication Networks become Multi-X capable</vt:lpstr>
      <vt:lpstr>Machine Type Communication  New Challenges Require New ICT Solutions</vt:lpstr>
      <vt:lpstr>Slide 11</vt:lpstr>
      <vt:lpstr>Slide 12</vt:lpstr>
      <vt:lpstr>Slide 13</vt:lpstr>
      <vt:lpstr>SMART WATER</vt:lpstr>
      <vt:lpstr>SMART……..</vt:lpstr>
      <vt:lpstr>Energy efficiency needs to be sure about the benefits</vt:lpstr>
      <vt:lpstr>Thank you very much for your attention and think about the future …..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c82119</cp:lastModifiedBy>
  <cp:revision>363</cp:revision>
  <cp:lastPrinted>2001-11-25T13:41:09Z</cp:lastPrinted>
  <dcterms:created xsi:type="dcterms:W3CDTF">2007-02-20T15:47:31Z</dcterms:created>
  <dcterms:modified xsi:type="dcterms:W3CDTF">2013-07-30T04:59:46Z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(2)RH0dIP/GtQiAu9iS3Ce+Te6N6Ut8wpontQLRcMUTZOO3sRgARUhcU3PFUybEHRJAu6S6E1VA_x000d_
RGnZ4tPRBlBUaH9E3jmif5ifq6r0VCH3sh8QofNMHcnQvTyQJNFGz5dUVN7JA9er+xcn3fm0_x000d_
ULmumLYJgqT86VgdmsDW0nm9CwmNtSVMrobDW0mdHFMD9Y8+9QlxGzEWBXvX8GqgxijFFUv/_x000d_
1+luC8zkJ/cy9X5cuu</vt:lpwstr>
  </property>
  <property fmtid="{D5CDD505-2E9C-101B-9397-08002B2CF9AE}" pid="3" name="_ms_pID_7253431">
    <vt:lpwstr>gE4B/9d/08KnPALaqqCu4DTnfPAFs9O4ugW1y6Z9AHEcEsXzCxJgZx_x000d_
K2M9z2METG2smP9E+/cfo8b1ocIMsDR6eM5IG27jk4NaCXeXL2q70ogr3J7KIbbNDa2RHpNt_x000d_
trI=</vt:lpwstr>
  </property>
  <property fmtid="{D5CDD505-2E9C-101B-9397-08002B2CF9AE}" pid="4" name="sflag">
    <vt:lpwstr>1375160222</vt:lpwstr>
  </property>
  <property fmtid="{D5CDD505-2E9C-101B-9397-08002B2CF9AE}" pid="5" name="ContentTypeId">
    <vt:lpwstr>0x010100781941024DA2A845A93EEE1C782DE2FE</vt:lpwstr>
  </property>
</Properties>
</file>