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12" r:id="rId5"/>
    <p:sldId id="419" r:id="rId6"/>
    <p:sldId id="420" r:id="rId7"/>
    <p:sldId id="423" r:id="rId8"/>
    <p:sldId id="415" r:id="rId9"/>
    <p:sldId id="414" r:id="rId10"/>
    <p:sldId id="455" r:id="rId11"/>
    <p:sldId id="456" r:id="rId12"/>
    <p:sldId id="417" r:id="rId13"/>
    <p:sldId id="429" r:id="rId14"/>
    <p:sldId id="445" r:id="rId15"/>
    <p:sldId id="447" r:id="rId16"/>
    <p:sldId id="453" r:id="rId17"/>
    <p:sldId id="448" r:id="rId18"/>
    <p:sldId id="427" r:id="rId19"/>
    <p:sldId id="454" r:id="rId20"/>
    <p:sldId id="450" r:id="rId21"/>
    <p:sldId id="451" r:id="rId22"/>
    <p:sldId id="452" r:id="rId23"/>
    <p:sldId id="457" r:id="rId2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61A15"/>
    <a:srgbClr val="329C0A"/>
    <a:srgbClr val="C0FB0B"/>
    <a:srgbClr val="0E438A"/>
    <a:srgbClr val="000066"/>
    <a:srgbClr val="FF3300"/>
    <a:srgbClr val="525152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813C5-ACC7-4130-8A0D-1714D170C85D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52646D-FC81-4428-9E14-2FDEA63B735F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45DCC-F343-4A2B-BD50-141C24727307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6C1CC-8E0C-4C41-BA04-0B761C49982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4E88D-AAC2-41D5-89F5-F004EB336CF0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B833C-4D98-4ECF-A20F-1D3444C67958}" type="slidenum">
              <a:rPr lang="en-US"/>
              <a:pPr/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11142-B8C8-46BF-B374-154666CAA847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72C5C-BDC7-41D7-88F7-1C9929F25628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A0354-3CE9-4FD3-B300-3866D84C2E1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1866D-25B9-4C43-9214-5042C98EA48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6744FAA6-7E8B-4621-836F-DEA571AA470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0790F-77B5-462B-A120-D6DFB26BF1C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08181-EE96-49C7-B885-19A5900086F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179E5-EF9C-4B8E-8447-D61E0DFBCC2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0E5C-06E7-4F2C-A845-5DAD15DDD06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BCE82-D9AB-4D39-9707-8C69DDFF4B7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9607A-C769-4685-8025-92A251A8355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BCD-156B-4E16-92C7-A8BA56B6B6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B3C1B-FBF4-40A5-B7E6-CE7B73C5B31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São Paulo, Brazil, 30 July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39BC03-75BB-4A78-A8F4-5F1EED0A185B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2" charset="2"/>
        <a:buBlip>
          <a:blip r:embed="rId16"/>
        </a:buBlip>
        <a:defRPr sz="2800">
          <a:solidFill>
            <a:schemeClr val="bg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2" charset="2"/>
        <a:buBlip>
          <a:blip r:embed="rId16"/>
        </a:buBlip>
        <a:defRPr sz="2000">
          <a:solidFill>
            <a:schemeClr val="bg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bosa.afb@nic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tic.br/publicacoe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sz="1400" smtClean="0"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163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225675"/>
            <a:ext cx="9144000" cy="1470025"/>
          </a:xfrm>
        </p:spPr>
        <p:txBody>
          <a:bodyPr/>
          <a:lstStyle/>
          <a:p>
            <a:r>
              <a:rPr lang="en-US" sz="2800" b="0" smtClean="0">
                <a:solidFill>
                  <a:srgbClr val="000000"/>
                </a:solidFill>
                <a:ea typeface="ＭＳ Ｐゴシック" charset="-128"/>
              </a:rPr>
              <a:t>Smart and sustainable cities:</a:t>
            </a:r>
            <a:br>
              <a:rPr lang="en-US" sz="2800" b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smtClean="0">
                <a:solidFill>
                  <a:srgbClr val="000000"/>
                </a:solidFill>
                <a:ea typeface="ＭＳ Ｐゴシック" charset="-128"/>
              </a:rPr>
              <a:t>The importance of indicators and metrics in policymaking and policy assessment</a:t>
            </a:r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4052888"/>
            <a:ext cx="9144000" cy="1752600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  <a:ea typeface="ＭＳ Ｐゴシック" charset="-128"/>
              </a:rPr>
              <a:t>Alexandre F. Barbosa, PhD</a:t>
            </a:r>
          </a:p>
          <a:p>
            <a:r>
              <a:rPr lang="en-GB" sz="2000" smtClean="0">
                <a:solidFill>
                  <a:srgbClr val="000000"/>
                </a:solidFill>
                <a:ea typeface="ＭＳ Ｐゴシック" charset="-128"/>
              </a:rPr>
              <a:t>Manager, Regional Center for the Development of Information Society – CETIC.br </a:t>
            </a:r>
          </a:p>
          <a:p>
            <a:r>
              <a:rPr lang="en-GB" sz="2000" smtClean="0">
                <a:solidFill>
                  <a:srgbClr val="000000"/>
                </a:solidFill>
                <a:ea typeface="ＭＳ Ｐゴシック" charset="-128"/>
                <a:hlinkClick r:id="rId3"/>
              </a:rPr>
              <a:t>barbosa.afb@nic.br</a:t>
            </a:r>
            <a:r>
              <a:rPr lang="en-GB" sz="2000" smtClean="0">
                <a:solidFill>
                  <a:srgbClr val="000000"/>
                </a:solidFill>
                <a:ea typeface="ＭＳ Ｐゴシック" charset="-128"/>
              </a:rPr>
              <a:t> </a:t>
            </a:r>
            <a:endParaRPr lang="en-US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0" y="260350"/>
            <a:ext cx="9144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</a:rPr>
              <a:t>ITU Workshop on </a:t>
            </a:r>
          </a:p>
          <a:p>
            <a:pPr algn="ctr">
              <a:lnSpc>
                <a:spcPct val="80000"/>
              </a:lnSpc>
            </a:pPr>
            <a:r>
              <a:rPr lang="ja-JP" altLang="en-US" sz="2400" b="1">
                <a:solidFill>
                  <a:srgbClr val="000000"/>
                </a:solidFill>
              </a:rPr>
              <a:t>“</a:t>
            </a:r>
            <a:r>
              <a:rPr lang="en-US" altLang="ja-JP" sz="2400" b="1">
                <a:solidFill>
                  <a:srgbClr val="000000"/>
                </a:solidFill>
              </a:rPr>
              <a:t>Smart Sustainable Cities in Latin America</a:t>
            </a:r>
            <a:r>
              <a:rPr lang="ja-JP" altLang="en-US" sz="2400" b="1">
                <a:solidFill>
                  <a:srgbClr val="000000"/>
                </a:solidFill>
              </a:rPr>
              <a:t>”</a:t>
            </a:r>
            <a:endParaRPr lang="en-US" altLang="ja-JP" sz="2400" b="1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</a:rPr>
              <a:t>São Paulo, Brazil, 30 July 2013</a:t>
            </a:r>
          </a:p>
        </p:txBody>
      </p:sp>
      <p:sp>
        <p:nvSpPr>
          <p:cNvPr id="16389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0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1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2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6394" name="Picture 16" descr="ITUse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038850"/>
            <a:ext cx="163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2965450" y="3068638"/>
            <a:ext cx="3478213" cy="19446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7F7F7F"/>
            </a:solidFill>
            <a:round/>
            <a:headEnd/>
            <a:tailEnd/>
          </a:ln>
          <a:effectLst>
            <a:outerShdw dist="63500" dir="2700000" algn="br" rotWithShape="0">
              <a:srgbClr val="808080">
                <a:alpha val="53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FFFFF"/>
              </a:solidFill>
              <a:latin typeface="Arial"/>
              <a:ea typeface="+mn-ea"/>
              <a:cs typeface="Lucida Sans Unicode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228600" y="1851025"/>
            <a:ext cx="2324100" cy="1008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7F7F7F"/>
            </a:solidFill>
            <a:round/>
            <a:headEnd/>
            <a:tailEnd/>
          </a:ln>
          <a:effectLst>
            <a:outerShdw dist="63500" dir="2700000" algn="br" rotWithShape="0">
              <a:srgbClr val="808080">
                <a:alpha val="53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FFFFF"/>
              </a:solidFill>
              <a:latin typeface="Arial"/>
              <a:ea typeface="+mn-ea"/>
              <a:cs typeface="Lucida Sans Unicode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965450" y="1851025"/>
            <a:ext cx="2324100" cy="1008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7F7F7F"/>
            </a:solidFill>
            <a:round/>
            <a:headEnd/>
            <a:tailEnd/>
          </a:ln>
          <a:effectLst>
            <a:outerShdw dist="63500" dir="2700000" algn="br" rotWithShape="0">
              <a:srgbClr val="808080">
                <a:alpha val="53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FFFFF"/>
              </a:solidFill>
              <a:latin typeface="Arial"/>
              <a:ea typeface="+mn-ea"/>
              <a:cs typeface="Lucida Sans Unicode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5373215"/>
            <a:ext cx="1049809" cy="104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47897" y="5301208"/>
            <a:ext cx="1174699" cy="12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CaixaDeTexto 6"/>
          <p:cNvSpPr txBox="1">
            <a:spLocks noChangeArrowheads="1"/>
          </p:cNvSpPr>
          <p:nvPr/>
        </p:nvSpPr>
        <p:spPr bwMode="auto">
          <a:xfrm>
            <a:off x="3707904" y="5589240"/>
            <a:ext cx="2665413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Latin America and Portuguese speaking African countries</a:t>
            </a:r>
          </a:p>
        </p:txBody>
      </p:sp>
      <p:pic>
        <p:nvPicPr>
          <p:cNvPr id="29704" name="Picture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1930400"/>
            <a:ext cx="1320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1971675"/>
            <a:ext cx="1358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CaixaDeTexto 6"/>
          <p:cNvSpPr txBox="1">
            <a:spLocks noChangeArrowheads="1"/>
          </p:cNvSpPr>
          <p:nvPr/>
        </p:nvSpPr>
        <p:spPr bwMode="auto">
          <a:xfrm>
            <a:off x="179388" y="1217613"/>
            <a:ext cx="25876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606060"/>
                </a:solidFill>
                <a:latin typeface="Arial" pitchFamily="34" charset="0"/>
              </a:rPr>
              <a:t>Brazilian Internet </a:t>
            </a:r>
          </a:p>
          <a:p>
            <a:r>
              <a:rPr lang="en-US" sz="1600" b="1">
                <a:solidFill>
                  <a:srgbClr val="606060"/>
                </a:solidFill>
                <a:latin typeface="Arial" pitchFamily="34" charset="0"/>
              </a:rPr>
              <a:t>Steering Committee</a:t>
            </a:r>
          </a:p>
        </p:txBody>
      </p:sp>
      <p:sp>
        <p:nvSpPr>
          <p:cNvPr id="29707" name="CaixaDeTexto 6"/>
          <p:cNvSpPr txBox="1">
            <a:spLocks noChangeArrowheads="1"/>
          </p:cNvSpPr>
          <p:nvPr/>
        </p:nvSpPr>
        <p:spPr bwMode="auto">
          <a:xfrm>
            <a:off x="2954338" y="1196975"/>
            <a:ext cx="3057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606060"/>
                </a:solidFill>
                <a:latin typeface="Arial" pitchFamily="34" charset="0"/>
              </a:rPr>
              <a:t>Brazilian Network </a:t>
            </a:r>
          </a:p>
          <a:p>
            <a:r>
              <a:rPr lang="en-US" sz="1600" b="1">
                <a:solidFill>
                  <a:srgbClr val="606060"/>
                </a:solidFill>
                <a:latin typeface="Arial" pitchFamily="34" charset="0"/>
              </a:rPr>
              <a:t>Information Center</a:t>
            </a:r>
          </a:p>
        </p:txBody>
      </p:sp>
      <p:pic>
        <p:nvPicPr>
          <p:cNvPr id="29708" name="Picture 1"/>
          <p:cNvPicPr>
            <a:picLocks noChangeAspect="1"/>
          </p:cNvPicPr>
          <p:nvPr/>
        </p:nvPicPr>
        <p:blipFill>
          <a:blip r:embed="rId6" cstate="print"/>
          <a:srcRect t="2036" r="2185" b="-2"/>
          <a:stretch>
            <a:fillRect/>
          </a:stretch>
        </p:blipFill>
        <p:spPr bwMode="auto">
          <a:xfrm>
            <a:off x="3136900" y="3211513"/>
            <a:ext cx="31464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297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840D5F-3C79-4FD8-849F-1FC28AA83B9C}" type="slidenum">
              <a:rPr lang="en-US" sz="1400">
                <a:solidFill>
                  <a:srgbClr val="000000"/>
                </a:solidFill>
              </a:rPr>
              <a:pPr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7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ICT4D statistics in Brazil</a:t>
            </a: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Multistakeholder approach</a:t>
            </a:r>
          </a:p>
        </p:txBody>
      </p:sp>
      <p:pic>
        <p:nvPicPr>
          <p:cNvPr id="29712" name="Picture 2" descr="elac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988" y="4868863"/>
            <a:ext cx="1822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3" descr="MDGS 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050" y="3933825"/>
            <a:ext cx="1584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4" descr="wsis 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3205163"/>
            <a:ext cx="2676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6588224" y="3429000"/>
            <a:ext cx="22940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Centre of 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Studies for the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the 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Society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have esquerda 20"/>
          <p:cNvSpPr/>
          <p:nvPr/>
        </p:nvSpPr>
        <p:spPr bwMode="auto">
          <a:xfrm>
            <a:off x="6372200" y="5229200"/>
            <a:ext cx="144016" cy="136815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1468438"/>
            <a:ext cx="91440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ICT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Surveys in Brazil</a:t>
            </a:r>
            <a:br>
              <a:rPr lang="en-US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dirty="0" smtClean="0">
                <a:solidFill>
                  <a:srgbClr val="000000"/>
                </a:solidFill>
                <a:ea typeface="ＭＳ Ｐゴシック" charset="-128"/>
              </a:rPr>
              <a:t>Monitoring Information </a:t>
            </a:r>
            <a:r>
              <a:rPr lang="en-US" sz="2800" b="0" i="1" dirty="0" smtClean="0">
                <a:solidFill>
                  <a:srgbClr val="000000"/>
                </a:solidFill>
                <a:ea typeface="ＭＳ Ｐゴシック" charset="-128"/>
              </a:rPr>
              <a:t>Society’s </a:t>
            </a:r>
            <a:r>
              <a:rPr lang="en-US" sz="2800" b="0" i="1" dirty="0" smtClean="0">
                <a:solidFill>
                  <a:srgbClr val="000000"/>
                </a:solidFill>
                <a:ea typeface="ＭＳ Ｐゴシック" charset="-128"/>
              </a:rPr>
              <a:t>priority areas</a:t>
            </a:r>
          </a:p>
        </p:txBody>
      </p:sp>
      <p:sp>
        <p:nvSpPr>
          <p:cNvPr id="3072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912524-C0B1-419D-A3D9-F80345D1BB43}" type="slidenum">
              <a:rPr lang="en-US" sz="1400">
                <a:solidFill>
                  <a:srgbClr val="000000"/>
                </a:solidFill>
              </a:rPr>
              <a:pPr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319213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Engaging stakeholders 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ICT survey process</a:t>
            </a:r>
          </a:p>
        </p:txBody>
      </p:sp>
      <p:sp>
        <p:nvSpPr>
          <p:cNvPr id="3174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077007-F1BE-4262-A107-771642321D43}" type="slidenum">
              <a:rPr lang="en-US" sz="1400">
                <a:solidFill>
                  <a:srgbClr val="000000"/>
                </a:solidFill>
              </a:rPr>
              <a:pPr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São Paulo, Brazil, 30 July 2013</a:t>
            </a:r>
            <a:endParaRPr lang="en-US"/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50A543-50CE-42DE-838B-0CADD2BA127C}" type="slidenum">
              <a:rPr lang="en-US"/>
              <a:pPr/>
              <a:t>13</a:t>
            </a:fld>
            <a:endParaRPr lang="en-US"/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8938"/>
            <a:ext cx="91440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Engaging stakeholders 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Data dissemination and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400"/>
            <a:ext cx="91440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Pillars of CETIC</a:t>
            </a:r>
            <a:r>
              <a:rPr lang="en-US" altLang="en-US" smtClean="0">
                <a:solidFill>
                  <a:srgbClr val="000000"/>
                </a:solidFill>
                <a:ea typeface="ＭＳ Ｐゴシック" charset="-128"/>
              </a:rPr>
              <a:t>’</a:t>
            </a:r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s survey process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Articulation of productive partnerships: multistakeholder model</a:t>
            </a:r>
          </a:p>
        </p:txBody>
      </p:sp>
      <p:sp>
        <p:nvSpPr>
          <p:cNvPr id="3379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62FC9D-68CB-4D59-968D-2A410D0E4199}" type="slidenum">
              <a:rPr lang="en-US" sz="1400">
                <a:solidFill>
                  <a:srgbClr val="000000"/>
                </a:solidFill>
              </a:rPr>
              <a:pPr/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São Paulo, Brazil, 30 July 2013</a:t>
            </a:r>
            <a:endParaRPr lang="en-US"/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C5A689-7895-4837-B5A5-328E34EE96DB}" type="slidenum">
              <a:rPr lang="en-US"/>
              <a:pPr/>
              <a:t>15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Matrix of ICT survey</a:t>
            </a:r>
            <a:r>
              <a:rPr lang="en-US" altLang="en-US" smtClean="0">
                <a:solidFill>
                  <a:srgbClr val="000000"/>
                </a:solidFill>
                <a:ea typeface="ＭＳ Ｐゴシック" charset="-128"/>
              </a:rPr>
              <a:t>’</a:t>
            </a:r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s stakeholders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Level of interest / insertion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22" y="1433661"/>
            <a:ext cx="83248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São Paulo, Brazil, 30 July 2013</a:t>
            </a:r>
            <a:endParaRPr lang="en-US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FFD08A-30F5-4F98-9D14-54FBF051E682}" type="slidenum">
              <a:rPr lang="en-US"/>
              <a:pPr/>
              <a:t>16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Matrix of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relevance for ICT policies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US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dirty="0" smtClean="0">
                <a:solidFill>
                  <a:srgbClr val="000000"/>
                </a:solidFill>
                <a:ea typeface="ＭＳ Ｐゴシック" charset="-128"/>
              </a:rPr>
              <a:t>Use of ICT survey data</a:t>
            </a:r>
            <a:endParaRPr lang="en-US" sz="2800" b="0" i="1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" y="1191818"/>
            <a:ext cx="9156859" cy="547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São Paulo, Brazil, 30 July 2013</a:t>
            </a:r>
            <a:endParaRPr lang="en-US"/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CA06EA-4E82-488D-A8C3-05B831607A09}" type="slidenum">
              <a:rPr lang="en-US"/>
              <a:pPr/>
              <a:t>17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Policies based on ICT survey data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Relevance for ICT policies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179513" y="2231878"/>
            <a:ext cx="4680520" cy="3886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indent="-284163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>
                <a:solidFill>
                  <a:srgbClr val="000000"/>
                </a:solidFill>
                <a:ea typeface="ＭＳ Ｐゴシック" pitchFamily="1" charset="-128"/>
              </a:rPr>
              <a:t>Tax Exemption 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Program for Computers (Computer for All Program) </a:t>
            </a:r>
            <a:endParaRPr lang="en-US" kern="0" dirty="0">
              <a:solidFill>
                <a:srgbClr val="000000"/>
              </a:solidFill>
              <a:ea typeface="ＭＳ Ｐゴシック" pitchFamily="1" charset="-128"/>
            </a:endParaRPr>
          </a:p>
          <a:p>
            <a:pPr marL="284163" indent="-284163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Broadband National Plan</a:t>
            </a:r>
          </a:p>
          <a:p>
            <a:pPr marL="284163" indent="-284163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Low Cost Broadband Progra</a:t>
            </a:r>
            <a:r>
              <a:rPr lang="en-US" kern="0" dirty="0">
                <a:solidFill>
                  <a:srgbClr val="000000"/>
                </a:solidFill>
                <a:ea typeface="ＭＳ Ｐゴシック" pitchFamily="1" charset="-128"/>
              </a:rPr>
              <a:t>m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 (1Mbps at USD 15)</a:t>
            </a:r>
          </a:p>
          <a:p>
            <a:pPr marL="284163" indent="-284163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Act 12.715/2012: Tax exemption for telecom </a:t>
            </a:r>
            <a:r>
              <a:rPr lang="en-US" kern="0" dirty="0">
                <a:solidFill>
                  <a:srgbClr val="000000"/>
                </a:solidFill>
                <a:ea typeface="ＭＳ Ｐゴシック" pitchFamily="1" charset="-128"/>
              </a:rPr>
              <a:t>services 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in rural areas</a:t>
            </a:r>
          </a:p>
          <a:p>
            <a:pPr marL="284163" indent="-284163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Broadband for Rural Areas Program (450 MHz-2014)</a:t>
            </a:r>
          </a:p>
          <a:p>
            <a:pPr marL="284163" indent="-284163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Smart Cities</a:t>
            </a:r>
          </a:p>
          <a:p>
            <a:pPr marL="284163" indent="-284163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err="1" smtClean="0">
                <a:solidFill>
                  <a:srgbClr val="000000"/>
                </a:solidFill>
                <a:ea typeface="ＭＳ Ｐゴシック" pitchFamily="1" charset="-128"/>
              </a:rPr>
              <a:t>Telecentres</a:t>
            </a:r>
            <a:endParaRPr lang="en-US" kern="0" dirty="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5346174" y="2231878"/>
            <a:ext cx="3690322" cy="39875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6225" indent="-276225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Tax Exemption Programs (Internet and smartphone)</a:t>
            </a:r>
          </a:p>
          <a:p>
            <a:pPr marL="276225" indent="-276225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err="1" smtClean="0">
                <a:solidFill>
                  <a:srgbClr val="000000"/>
                </a:solidFill>
                <a:ea typeface="ＭＳ Ｐゴシック" pitchFamily="1" charset="-128"/>
              </a:rPr>
              <a:t>Proinfo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 (Computer Labs in public schools)</a:t>
            </a:r>
          </a:p>
          <a:p>
            <a:pPr marL="276225" indent="-276225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Broadband in Schools Program</a:t>
            </a:r>
          </a:p>
          <a:p>
            <a:pPr marL="276225" indent="-276225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UCA (one laptop per child program)</a:t>
            </a:r>
          </a:p>
          <a:p>
            <a:pPr marL="276225" indent="-276225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E-</a:t>
            </a:r>
            <a:r>
              <a:rPr lang="en-US" kern="0" dirty="0" err="1" smtClean="0">
                <a:solidFill>
                  <a:srgbClr val="000000"/>
                </a:solidFill>
                <a:ea typeface="ＭＳ Ｐゴシック" pitchFamily="1" charset="-128"/>
              </a:rPr>
              <a:t>Gov</a:t>
            </a: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 Action Plan</a:t>
            </a:r>
          </a:p>
          <a:p>
            <a:pPr marL="276225" indent="-276225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ICT Skills development programs</a:t>
            </a:r>
          </a:p>
          <a:p>
            <a:pPr marL="276225" indent="-276225" defTabSz="449263"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1" charset="-128"/>
              </a:rPr>
              <a:t>ICT impact assessment in the health sector</a:t>
            </a:r>
          </a:p>
        </p:txBody>
      </p:sp>
      <p:sp>
        <p:nvSpPr>
          <p:cNvPr id="8" name="Right Arrow 4"/>
          <p:cNvSpPr/>
          <p:nvPr/>
        </p:nvSpPr>
        <p:spPr>
          <a:xfrm>
            <a:off x="179512" y="1340768"/>
            <a:ext cx="8964996" cy="833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5"/>
          <p:cNvSpPr/>
          <p:nvPr/>
        </p:nvSpPr>
        <p:spPr>
          <a:xfrm>
            <a:off x="323624" y="1615806"/>
            <a:ext cx="864000" cy="28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2005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7740352" y="1615806"/>
            <a:ext cx="864000" cy="28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2195736" y="1537548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/>
              <a:t>Policy design and monitoring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São Paulo, Brazil, 30 July 2013</a:t>
            </a:r>
            <a:endParaRPr lang="en-US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4F3154-7041-43E3-BA84-292015666C9E}" type="slidenum">
              <a:rPr lang="en-US"/>
              <a:pPr/>
              <a:t>18</a:t>
            </a:fld>
            <a:endParaRPr lang="en-US"/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0" y="1185863"/>
            <a:ext cx="8998218" cy="55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Brazil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Facts and Figures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São Paulo, Brazil, 30 July 2013</a:t>
            </a:r>
            <a:endParaRPr lang="en-US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9B8C5D-FE1E-4AED-8B46-755B1A605F5C}" type="slidenum">
              <a:rPr lang="en-US"/>
              <a:pPr/>
              <a:t>19</a:t>
            </a:fld>
            <a:endParaRPr lang="en-US"/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5" y="1027286"/>
            <a:ext cx="9030035" cy="574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Brazil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ICT access by households and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Agenda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63575" y="1125538"/>
            <a:ext cx="8229600" cy="4967287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smtClean="0">
                <a:solidFill>
                  <a:srgbClr val="000000"/>
                </a:solidFill>
                <a:ea typeface="ＭＳ Ｐゴシック" charset="-128"/>
              </a:rPr>
              <a:t>Part I</a:t>
            </a:r>
            <a:r>
              <a:rPr lang="en-US" sz="2800" smtClean="0">
                <a:solidFill>
                  <a:srgbClr val="000000"/>
                </a:solidFill>
                <a:ea typeface="ＭＳ Ｐゴシック" charset="-128"/>
              </a:rPr>
              <a:t>: Challenges to policymaking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smtClean="0">
                <a:solidFill>
                  <a:srgbClr val="000000"/>
                </a:solidFill>
                <a:ea typeface="ＭＳ Ｐゴシック" charset="-128"/>
              </a:rPr>
              <a:t>Part II</a:t>
            </a:r>
            <a:r>
              <a:rPr lang="en-US" sz="2800" smtClean="0">
                <a:solidFill>
                  <a:srgbClr val="000000"/>
                </a:solidFill>
                <a:ea typeface="ＭＳ Ｐゴシック" charset="-128"/>
              </a:rPr>
              <a:t>: Importance of indicators and metrics in policymaking and policy assessment: key initiatives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smtClean="0">
                <a:solidFill>
                  <a:srgbClr val="000000"/>
                </a:solidFill>
                <a:ea typeface="ＭＳ Ｐゴシック" charset="-128"/>
              </a:rPr>
              <a:t>Part III</a:t>
            </a:r>
            <a:r>
              <a:rPr lang="en-US" sz="2800" smtClean="0">
                <a:solidFill>
                  <a:srgbClr val="000000"/>
                </a:solidFill>
                <a:ea typeface="ＭＳ Ｐゴシック" charset="-128"/>
              </a:rPr>
              <a:t>: Multistakeholder approach in producing ICT4D statistics in Brazil</a:t>
            </a:r>
          </a:p>
          <a:p>
            <a:pPr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smtClean="0">
                <a:solidFill>
                  <a:srgbClr val="000000"/>
                </a:solidFill>
                <a:ea typeface="ＭＳ Ｐゴシック" charset="-128"/>
              </a:rPr>
              <a:t>Part IV</a:t>
            </a:r>
            <a:r>
              <a:rPr lang="en-US" sz="2800" smtClean="0">
                <a:solidFill>
                  <a:srgbClr val="000000"/>
                </a:solidFill>
                <a:ea typeface="ＭＳ Ｐゴシック" charset="-128"/>
              </a:rPr>
              <a:t>: Facts and figures about ICT access by households and individuals in Brazil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São Paulo, Brazil, 30 July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27482-43D5-41AD-B0F8-8C9DF523465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São Paulo, Brazil, 30 July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ECE473-519D-40E6-BAB5-32E8F21EF8FE}" type="slidenum">
              <a:rPr lang="en-US"/>
              <a:pPr/>
              <a:t>20</a:t>
            </a:fld>
            <a:endParaRPr lang="en-US"/>
          </a:p>
        </p:txBody>
      </p:sp>
      <p:sp>
        <p:nvSpPr>
          <p:cNvPr id="7" name="Retângulo de cantos arredondados 5"/>
          <p:cNvSpPr/>
          <p:nvPr/>
        </p:nvSpPr>
        <p:spPr bwMode="auto">
          <a:xfrm>
            <a:off x="491988" y="1052736"/>
            <a:ext cx="8328484" cy="4752528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glow rad="63500">
              <a:sysClr val="windowText" lastClr="000000">
                <a:lumMod val="50000"/>
                <a:lumOff val="50000"/>
                <a:alpha val="75000"/>
              </a:sysClr>
            </a:glow>
            <a:outerShdw blurRad="279400" dist="114300" dir="2160000" sx="97000" sy="97000" rotWithShape="0">
              <a:srgbClr val="000000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/>
          </a:sp3d>
        </p:spPr>
        <p:txBody>
          <a:bodyPr anchor="ctr"/>
          <a:lstStyle/>
          <a:p>
            <a:pPr algn="ctr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ＭＳ Ｐゴシック"/>
              </a:rPr>
              <a:t>Thank you !</a:t>
            </a:r>
          </a:p>
          <a:p>
            <a:pPr algn="ctr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600" b="1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/>
              <a:cs typeface="ＭＳ Ｐゴシック"/>
            </a:endParaRPr>
          </a:p>
          <a:p>
            <a:pPr algn="ctr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ＭＳ Ｐゴシック"/>
              </a:rPr>
              <a:t>ICT surveys available for download at</a:t>
            </a:r>
          </a:p>
          <a:p>
            <a:pPr algn="ctr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ＭＳ Ｐゴシック"/>
              </a:rPr>
              <a:t> </a:t>
            </a:r>
            <a:r>
              <a:rPr lang="en-US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ＭＳ Ｐゴシック"/>
                <a:hlinkClick r:id="rId2"/>
              </a:rPr>
              <a:t>www.cetic.br/publicacoes</a:t>
            </a:r>
            <a:endParaRPr lang="en-US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/>
              <a:cs typeface="ＭＳ Ｐゴシック"/>
            </a:endParaRPr>
          </a:p>
          <a:p>
            <a:pPr algn="ctr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/>
              <a:cs typeface="ＭＳ Ｐゴシック"/>
            </a:endParaRPr>
          </a:p>
          <a:p>
            <a:pPr algn="ctr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6"/>
          <p:cNvSpPr>
            <a:spLocks noChangeArrowheads="1"/>
          </p:cNvSpPr>
          <p:nvPr/>
        </p:nvSpPr>
        <p:spPr bwMode="auto">
          <a:xfrm>
            <a:off x="1619250" y="1844675"/>
            <a:ext cx="6069013" cy="345598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Smart and Sustainable Cities </a:t>
            </a: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Implementing the SSC concept</a:t>
            </a:r>
          </a:p>
        </p:txBody>
      </p:sp>
      <p:sp>
        <p:nvSpPr>
          <p:cNvPr id="18435" name="Rounded Rectangle 1"/>
          <p:cNvSpPr>
            <a:spLocks noChangeArrowheads="1"/>
          </p:cNvSpPr>
          <p:nvPr/>
        </p:nvSpPr>
        <p:spPr bwMode="auto">
          <a:xfrm>
            <a:off x="6372225" y="1268413"/>
            <a:ext cx="2520950" cy="1141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Environmental Education</a:t>
            </a:r>
          </a:p>
        </p:txBody>
      </p:sp>
      <p:sp>
        <p:nvSpPr>
          <p:cNvPr id="18436" name="Rounded Rectangle 1"/>
          <p:cNvSpPr>
            <a:spLocks noChangeArrowheads="1"/>
          </p:cNvSpPr>
          <p:nvPr/>
        </p:nvSpPr>
        <p:spPr bwMode="auto">
          <a:xfrm>
            <a:off x="395288" y="1268413"/>
            <a:ext cx="2520950" cy="1141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Smart Societies I&amp;KS</a:t>
            </a:r>
          </a:p>
        </p:txBody>
      </p:sp>
      <p:sp>
        <p:nvSpPr>
          <p:cNvPr id="18437" name="Rounded Rectangle 1"/>
          <p:cNvSpPr>
            <a:spLocks noChangeArrowheads="1"/>
          </p:cNvSpPr>
          <p:nvPr/>
        </p:nvSpPr>
        <p:spPr bwMode="auto">
          <a:xfrm>
            <a:off x="395288" y="2930525"/>
            <a:ext cx="2520950" cy="11414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Energy Management</a:t>
            </a:r>
          </a:p>
        </p:txBody>
      </p:sp>
      <p:sp>
        <p:nvSpPr>
          <p:cNvPr id="18438" name="Rounded Rectangle 1"/>
          <p:cNvSpPr>
            <a:spLocks noChangeArrowheads="1"/>
          </p:cNvSpPr>
          <p:nvPr/>
        </p:nvSpPr>
        <p:spPr bwMode="auto">
          <a:xfrm>
            <a:off x="3384550" y="4592638"/>
            <a:ext cx="2519363" cy="1139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Waste Management</a:t>
            </a:r>
          </a:p>
        </p:txBody>
      </p:sp>
      <p:sp>
        <p:nvSpPr>
          <p:cNvPr id="18439" name="Rounded Rectangle 1"/>
          <p:cNvSpPr>
            <a:spLocks noChangeArrowheads="1"/>
          </p:cNvSpPr>
          <p:nvPr/>
        </p:nvSpPr>
        <p:spPr bwMode="auto">
          <a:xfrm>
            <a:off x="6372225" y="2930525"/>
            <a:ext cx="2520950" cy="11414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Transport and Mobility</a:t>
            </a:r>
          </a:p>
        </p:txBody>
      </p:sp>
      <p:sp>
        <p:nvSpPr>
          <p:cNvPr id="18440" name="Rounded Rectangle 1"/>
          <p:cNvSpPr>
            <a:spLocks noChangeArrowheads="1"/>
          </p:cNvSpPr>
          <p:nvPr/>
        </p:nvSpPr>
        <p:spPr bwMode="auto">
          <a:xfrm>
            <a:off x="3384550" y="1268413"/>
            <a:ext cx="2519363" cy="1141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Public Services</a:t>
            </a:r>
          </a:p>
        </p:txBody>
      </p:sp>
      <p:sp>
        <p:nvSpPr>
          <p:cNvPr id="18441" name="Rounded Rectangle 1"/>
          <p:cNvSpPr>
            <a:spLocks noChangeArrowheads="1"/>
          </p:cNvSpPr>
          <p:nvPr/>
        </p:nvSpPr>
        <p:spPr bwMode="auto">
          <a:xfrm>
            <a:off x="395288" y="4592638"/>
            <a:ext cx="2520950" cy="1139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Smart Buildings</a:t>
            </a:r>
          </a:p>
        </p:txBody>
      </p:sp>
      <p:sp>
        <p:nvSpPr>
          <p:cNvPr id="18442" name="Rounded Rectangle 1"/>
          <p:cNvSpPr>
            <a:spLocks noChangeArrowheads="1"/>
          </p:cNvSpPr>
          <p:nvPr/>
        </p:nvSpPr>
        <p:spPr bwMode="auto">
          <a:xfrm>
            <a:off x="6372225" y="4592638"/>
            <a:ext cx="2520950" cy="1139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Water Management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8710D4-9232-41B6-A53D-9C05E96312BD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ounded Rectangle 1"/>
          <p:cNvSpPr>
            <a:spLocks noChangeArrowheads="1"/>
          </p:cNvSpPr>
          <p:nvPr/>
        </p:nvSpPr>
        <p:spPr bwMode="auto">
          <a:xfrm>
            <a:off x="395288" y="5876925"/>
            <a:ext cx="8497887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8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Challenges for policymaking</a:t>
            </a:r>
          </a:p>
        </p:txBody>
      </p:sp>
      <p:cxnSp>
        <p:nvCxnSpPr>
          <p:cNvPr id="18445" name="Straight Connector 41"/>
          <p:cNvCxnSpPr>
            <a:cxnSpLocks noChangeShapeType="1"/>
            <a:stCxn id="18440" idx="2"/>
            <a:endCxn id="18438" idx="0"/>
          </p:cNvCxnSpPr>
          <p:nvPr/>
        </p:nvCxnSpPr>
        <p:spPr bwMode="auto">
          <a:xfrm>
            <a:off x="4643438" y="2409825"/>
            <a:ext cx="0" cy="21828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8446" name="Straight Connector 42"/>
          <p:cNvCxnSpPr>
            <a:cxnSpLocks noChangeShapeType="1"/>
            <a:stCxn id="18437" idx="3"/>
            <a:endCxn id="18439" idx="1"/>
          </p:cNvCxnSpPr>
          <p:nvPr/>
        </p:nvCxnSpPr>
        <p:spPr bwMode="auto">
          <a:xfrm>
            <a:off x="2916238" y="3500438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8447" name="Rounded Rectangle 1"/>
          <p:cNvSpPr>
            <a:spLocks noChangeArrowheads="1"/>
          </p:cNvSpPr>
          <p:nvPr/>
        </p:nvSpPr>
        <p:spPr bwMode="auto">
          <a:xfrm>
            <a:off x="3384550" y="2930525"/>
            <a:ext cx="2519363" cy="11414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solidFill>
              <a:srgbClr val="8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SSC</a:t>
            </a:r>
          </a:p>
        </p:txBody>
      </p:sp>
      <p:sp>
        <p:nvSpPr>
          <p:cNvPr id="16" name="Rounded Rectangle 1"/>
          <p:cNvSpPr>
            <a:spLocks noChangeArrowheads="1"/>
          </p:cNvSpPr>
          <p:nvPr/>
        </p:nvSpPr>
        <p:spPr bwMode="auto">
          <a:xfrm>
            <a:off x="3384550" y="2930525"/>
            <a:ext cx="2519363" cy="1141413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76200">
            <a:solidFill>
              <a:srgbClr val="8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>
            <a:spLocks noChangeArrowheads="1"/>
          </p:cNvSpPr>
          <p:nvPr/>
        </p:nvSpPr>
        <p:spPr bwMode="auto">
          <a:xfrm>
            <a:off x="6372225" y="1268413"/>
            <a:ext cx="2520950" cy="1141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ICT Policies</a:t>
            </a:r>
          </a:p>
        </p:txBody>
      </p:sp>
      <p:sp>
        <p:nvSpPr>
          <p:cNvPr id="19458" name="Rounded Rectangle 1"/>
          <p:cNvSpPr>
            <a:spLocks noChangeArrowheads="1"/>
          </p:cNvSpPr>
          <p:nvPr/>
        </p:nvSpPr>
        <p:spPr bwMode="auto">
          <a:xfrm>
            <a:off x="395288" y="1268413"/>
            <a:ext cx="2520950" cy="1141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SSC</a:t>
            </a:r>
          </a:p>
        </p:txBody>
      </p:sp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6372225" y="2930525"/>
            <a:ext cx="2520950" cy="11414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Policy assessment</a:t>
            </a:r>
          </a:p>
        </p:txBody>
      </p:sp>
      <p:sp>
        <p:nvSpPr>
          <p:cNvPr id="13" name="Rounded Rectangle 1"/>
          <p:cNvSpPr>
            <a:spLocks noChangeArrowheads="1"/>
          </p:cNvSpPr>
          <p:nvPr/>
        </p:nvSpPr>
        <p:spPr bwMode="auto">
          <a:xfrm>
            <a:off x="3384550" y="1268413"/>
            <a:ext cx="2519363" cy="1141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Political Agenda</a:t>
            </a:r>
          </a:p>
        </p:txBody>
      </p:sp>
      <p:sp>
        <p:nvSpPr>
          <p:cNvPr id="15" name="Rounded Rectangle 1"/>
          <p:cNvSpPr>
            <a:spLocks noChangeArrowheads="1"/>
          </p:cNvSpPr>
          <p:nvPr/>
        </p:nvSpPr>
        <p:spPr bwMode="auto">
          <a:xfrm>
            <a:off x="6372225" y="4592638"/>
            <a:ext cx="2520950" cy="11398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57150" cmpd="sng">
            <a:solidFill>
              <a:srgbClr val="008000"/>
            </a:solidFill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Indicators and metrics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0A9FD9-8310-44EF-8700-2C70A25634EB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"/>
          <p:cNvSpPr>
            <a:spLocks noChangeArrowheads="1"/>
          </p:cNvSpPr>
          <p:nvPr/>
        </p:nvSpPr>
        <p:spPr bwMode="auto">
          <a:xfrm>
            <a:off x="3384550" y="2930525"/>
            <a:ext cx="2519363" cy="1141413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76200">
            <a:solidFill>
              <a:srgbClr val="800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ICT</a:t>
            </a: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Smart Sustainable Cities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Challenges to evidence-based policymaking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95288" y="2565400"/>
            <a:ext cx="3168650" cy="4248150"/>
            <a:chOff x="395536" y="2564930"/>
            <a:chExt cx="3168352" cy="4248446"/>
          </a:xfrm>
        </p:grpSpPr>
        <p:sp>
          <p:nvSpPr>
            <p:cNvPr id="19473" name="Rectangle 3"/>
            <p:cNvSpPr txBox="1">
              <a:spLocks noChangeArrowheads="1"/>
            </p:cNvSpPr>
            <p:nvPr/>
          </p:nvSpPr>
          <p:spPr bwMode="auto">
            <a:xfrm>
              <a:off x="395536" y="4437112"/>
              <a:ext cx="316835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05000"/>
                </a:lnSpc>
                <a:spcBef>
                  <a:spcPts val="1200"/>
                </a:spcBef>
                <a:spcAft>
                  <a:spcPts val="1200"/>
                </a:spcAft>
                <a:buSzPct val="75000"/>
                <a:buFontTx/>
                <a:buBlip>
                  <a:blip r:embed="rId3"/>
                </a:buBlip>
              </a:pPr>
              <a:r>
                <a:rPr lang="en-US" sz="2800">
                  <a:solidFill>
                    <a:srgbClr val="000000"/>
                  </a:solidFill>
                </a:rPr>
                <a:t>Social</a:t>
              </a:r>
            </a:p>
            <a:p>
              <a:pPr marL="342900" indent="-342900">
                <a:lnSpc>
                  <a:spcPct val="105000"/>
                </a:lnSpc>
                <a:spcBef>
                  <a:spcPts val="1200"/>
                </a:spcBef>
                <a:spcAft>
                  <a:spcPts val="1200"/>
                </a:spcAft>
                <a:buSzPct val="75000"/>
                <a:buFontTx/>
                <a:buBlip>
                  <a:blip r:embed="rId3"/>
                </a:buBlip>
              </a:pPr>
              <a:r>
                <a:rPr lang="en-US" sz="2800">
                  <a:solidFill>
                    <a:srgbClr val="000000"/>
                  </a:solidFill>
                </a:rPr>
                <a:t>Economic</a:t>
              </a:r>
            </a:p>
            <a:p>
              <a:pPr marL="342900" indent="-342900">
                <a:lnSpc>
                  <a:spcPct val="105000"/>
                </a:lnSpc>
                <a:spcBef>
                  <a:spcPts val="1200"/>
                </a:spcBef>
                <a:spcAft>
                  <a:spcPts val="1200"/>
                </a:spcAft>
                <a:buSzPct val="75000"/>
                <a:buFontTx/>
                <a:buBlip>
                  <a:blip r:embed="rId3"/>
                </a:buBlip>
              </a:pPr>
              <a:r>
                <a:rPr lang="en-US" sz="2800">
                  <a:solidFill>
                    <a:srgbClr val="000000"/>
                  </a:solidFill>
                </a:rPr>
                <a:t>Environmental</a:t>
              </a:r>
            </a:p>
          </p:txBody>
        </p:sp>
        <p:cxnSp>
          <p:nvCxnSpPr>
            <p:cNvPr id="19474" name="Straight Arrow Connector 4"/>
            <p:cNvCxnSpPr>
              <a:cxnSpLocks noChangeShapeType="1"/>
            </p:cNvCxnSpPr>
            <p:nvPr/>
          </p:nvCxnSpPr>
          <p:spPr bwMode="auto">
            <a:xfrm>
              <a:off x="1547664" y="2564930"/>
              <a:ext cx="0" cy="1908157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9475" name="TextBox 6"/>
            <p:cNvSpPr txBox="1">
              <a:spLocks noChangeArrowheads="1"/>
            </p:cNvSpPr>
            <p:nvPr/>
          </p:nvSpPr>
          <p:spPr bwMode="auto">
            <a:xfrm>
              <a:off x="826478" y="2957876"/>
              <a:ext cx="1847982" cy="5847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Impacts</a:t>
              </a:r>
            </a:p>
          </p:txBody>
        </p:sp>
      </p:grpSp>
      <p:sp>
        <p:nvSpPr>
          <p:cNvPr id="23" name="Rounded Rectangle 1"/>
          <p:cNvSpPr>
            <a:spLocks noChangeArrowheads="1"/>
          </p:cNvSpPr>
          <p:nvPr/>
        </p:nvSpPr>
        <p:spPr bwMode="auto">
          <a:xfrm>
            <a:off x="3384550" y="4592638"/>
            <a:ext cx="2519363" cy="11398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57150" cmpd="sng">
            <a:solidFill>
              <a:srgbClr val="008000"/>
            </a:solidFill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Framework</a:t>
            </a:r>
          </a:p>
        </p:txBody>
      </p:sp>
      <p:cxnSp>
        <p:nvCxnSpPr>
          <p:cNvPr id="18" name="Straight Arrow Connector 17"/>
          <p:cNvCxnSpPr>
            <a:cxnSpLocks noChangeShapeType="1"/>
            <a:stCxn id="19458" idx="3"/>
            <a:endCxn id="13" idx="1"/>
          </p:cNvCxnSpPr>
          <p:nvPr/>
        </p:nvCxnSpPr>
        <p:spPr bwMode="auto">
          <a:xfrm>
            <a:off x="2916238" y="1839913"/>
            <a:ext cx="468312" cy="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1" name="Straight Arrow Connector 20"/>
          <p:cNvCxnSpPr>
            <a:cxnSpLocks noChangeShapeType="1"/>
            <a:stCxn id="13" idx="3"/>
            <a:endCxn id="6" idx="1"/>
          </p:cNvCxnSpPr>
          <p:nvPr/>
        </p:nvCxnSpPr>
        <p:spPr bwMode="auto">
          <a:xfrm>
            <a:off x="5903913" y="1839913"/>
            <a:ext cx="468312" cy="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3"/>
          <p:cNvCxnSpPr>
            <a:cxnSpLocks noChangeShapeType="1"/>
            <a:stCxn id="6" idx="2"/>
            <a:endCxn id="12" idx="0"/>
          </p:cNvCxnSpPr>
          <p:nvPr/>
        </p:nvCxnSpPr>
        <p:spPr bwMode="auto">
          <a:xfrm>
            <a:off x="7632700" y="2409825"/>
            <a:ext cx="0" cy="52070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6" name="Straight Arrow Connector 25"/>
          <p:cNvCxnSpPr>
            <a:cxnSpLocks noChangeShapeType="1"/>
            <a:stCxn id="15" idx="0"/>
            <a:endCxn id="12" idx="2"/>
          </p:cNvCxnSpPr>
          <p:nvPr/>
        </p:nvCxnSpPr>
        <p:spPr bwMode="auto">
          <a:xfrm flipV="1">
            <a:off x="7632700" y="4071938"/>
            <a:ext cx="0" cy="52070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2" name="Straight Arrow Connector 31"/>
          <p:cNvCxnSpPr>
            <a:cxnSpLocks noChangeShapeType="1"/>
            <a:stCxn id="23" idx="3"/>
            <a:endCxn id="15" idx="1"/>
          </p:cNvCxnSpPr>
          <p:nvPr/>
        </p:nvCxnSpPr>
        <p:spPr bwMode="auto">
          <a:xfrm>
            <a:off x="5903913" y="5162550"/>
            <a:ext cx="468312" cy="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" name="Rounded Rectangle 1"/>
          <p:cNvSpPr>
            <a:spLocks noChangeArrowheads="1"/>
          </p:cNvSpPr>
          <p:nvPr/>
        </p:nvSpPr>
        <p:spPr bwMode="auto">
          <a:xfrm>
            <a:off x="4356100" y="6061075"/>
            <a:ext cx="4537075" cy="6080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>
            <a:noFill/>
            <a:round/>
            <a:headEnd/>
            <a:tailEnd/>
          </a:ln>
        </p:spPr>
        <p:txBody>
          <a:bodyPr anchor="ctr" anchorCtr="1"/>
          <a:lstStyle/>
          <a:p>
            <a:pPr algn="r"/>
            <a:r>
              <a:rPr lang="en-US" sz="2400">
                <a:solidFill>
                  <a:srgbClr val="000000"/>
                </a:solidFill>
              </a:rPr>
              <a:t>Quality and internationally comparable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16" grpId="0" animBg="1"/>
      <p:bldP spid="23" grpId="0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C867A0-6AC1-4A80-A78A-9705790DCC9B}" type="slidenum">
              <a:rPr lang="en-US" sz="1400">
                <a:solidFill>
                  <a:srgbClr val="000000"/>
                </a:solidFill>
              </a:rPr>
              <a:pPr/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483" name="Rectangle 10"/>
          <p:cNvSpPr txBox="1">
            <a:spLocks noChangeArrowheads="1"/>
          </p:cNvSpPr>
          <p:nvPr/>
        </p:nvSpPr>
        <p:spPr bwMode="auto">
          <a:xfrm>
            <a:off x="0" y="2060575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>
                <a:solidFill>
                  <a:srgbClr val="000000"/>
                </a:solidFill>
              </a:rPr>
              <a:t>How to design effective policies to address the challenges posed by the implementation of the concept of SSC?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Smart Sustainable Cities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Challenges to evidence-based policymaking</a:t>
            </a:r>
          </a:p>
        </p:txBody>
      </p:sp>
      <p:sp>
        <p:nvSpPr>
          <p:cNvPr id="21" name="Rectangle 10"/>
          <p:cNvSpPr txBox="1">
            <a:spLocks noChangeArrowheads="1"/>
          </p:cNvSpPr>
          <p:nvPr/>
        </p:nvSpPr>
        <p:spPr bwMode="auto">
          <a:xfrm>
            <a:off x="0" y="4005263"/>
            <a:ext cx="9144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>
                <a:solidFill>
                  <a:srgbClr val="000000"/>
                </a:solidFill>
              </a:rPr>
              <a:t>Measurement matters: evidence-based !</a:t>
            </a:r>
          </a:p>
          <a:p>
            <a:pPr algn="ctr"/>
            <a:endParaRPr lang="en-US" sz="3000" b="1">
              <a:solidFill>
                <a:srgbClr val="000000"/>
              </a:solidFill>
            </a:endParaRPr>
          </a:p>
          <a:p>
            <a:pPr algn="ctr"/>
            <a:r>
              <a:rPr lang="en-US" sz="3000" b="1">
                <a:solidFill>
                  <a:srgbClr val="000000"/>
                </a:solidFill>
              </a:rPr>
              <a:t>Methodology matters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9FF1A5-4986-4FB6-8329-690FD8B1800E}" type="slidenum">
              <a:rPr lang="en-US" sz="1400">
                <a:solidFill>
                  <a:srgbClr val="000000"/>
                </a:solidFill>
              </a:rPr>
              <a:pPr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Importance of statistics in policymaking and policy assessment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244975" cy="226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smtClean="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US" sz="2200" smtClean="0">
                <a:solidFill>
                  <a:srgbClr val="000000"/>
                </a:solidFill>
                <a:ea typeface="ＭＳ Ｐゴシック" charset="-128"/>
              </a:rPr>
              <a:t>Good policy requires good statistics at different stages of the policymaking process.</a:t>
            </a:r>
            <a:r>
              <a:rPr lang="en-US" altLang="en-US" sz="2200" smtClean="0">
                <a:solidFill>
                  <a:srgbClr val="000000"/>
                </a:solidFill>
                <a:ea typeface="ＭＳ Ｐゴシック" charset="-128"/>
              </a:rPr>
              <a:t>”</a:t>
            </a:r>
            <a:r>
              <a:rPr lang="en-US" sz="2200" smtClean="0">
                <a:solidFill>
                  <a:srgbClr val="000000"/>
                </a:solidFill>
                <a:ea typeface="ＭＳ Ｐゴシック" charset="-128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smtClean="0">
                <a:solidFill>
                  <a:srgbClr val="000000"/>
                </a:solidFill>
                <a:ea typeface="ＭＳ Ｐゴシック" charset="-128"/>
              </a:rPr>
              <a:t>	(Scott, 2005)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171950" cy="226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smtClean="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US" sz="2200" smtClean="0">
                <a:solidFill>
                  <a:srgbClr val="000000"/>
                </a:solidFill>
                <a:ea typeface="ＭＳ Ｐゴシック" charset="-128"/>
              </a:rPr>
              <a:t>The impact of policy can be measured with good statistics. If policy cannot be measured it is not good policy.</a:t>
            </a:r>
            <a:r>
              <a:rPr lang="en-US" altLang="en-US" sz="2200" smtClean="0">
                <a:solidFill>
                  <a:srgbClr val="000000"/>
                </a:solidFill>
                <a:ea typeface="ＭＳ Ｐゴシック" charset="-128"/>
              </a:rPr>
              <a:t>”</a:t>
            </a:r>
            <a:r>
              <a:rPr lang="en-US" sz="2200" smtClean="0">
                <a:solidFill>
                  <a:srgbClr val="000000"/>
                </a:solidFill>
                <a:ea typeface="ＭＳ Ｐゴシック" charset="-128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smtClean="0">
                <a:solidFill>
                  <a:srgbClr val="000000"/>
                </a:solidFill>
                <a:ea typeface="ＭＳ Ｐゴシック" charset="-128"/>
              </a:rPr>
              <a:t>	(Othman, 2005)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7650" y="4005263"/>
            <a:ext cx="31718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ICT-related statistics</a:t>
            </a:r>
          </a:p>
          <a:p>
            <a:endParaRPr lang="en-US" sz="2400"/>
          </a:p>
          <a:p>
            <a:r>
              <a:rPr lang="en-US" sz="2400"/>
              <a:t>Survey data in policymaking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21063" y="3716338"/>
            <a:ext cx="56149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GB" sz="2200" b="1">
                <a:solidFill>
                  <a:srgbClr val="000000"/>
                </a:solidFill>
              </a:rPr>
              <a:t>Reliable</a:t>
            </a: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GB" sz="2200" b="1">
                <a:solidFill>
                  <a:srgbClr val="000000"/>
                </a:solidFill>
              </a:rPr>
              <a:t>Policy relevant</a:t>
            </a:r>
            <a:endParaRPr lang="en-GB" sz="22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GB" sz="2200" b="1">
                <a:solidFill>
                  <a:srgbClr val="000000"/>
                </a:solidFill>
              </a:rPr>
              <a:t>Timely</a:t>
            </a:r>
            <a:r>
              <a:rPr lang="en-GB" sz="2200">
                <a:solidFill>
                  <a:srgbClr val="000000"/>
                </a:solidFill>
              </a:rPr>
              <a:t> (to inform policy decisions)</a:t>
            </a: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GB" sz="2200" b="1">
                <a:solidFill>
                  <a:srgbClr val="000000"/>
                </a:solidFill>
              </a:rPr>
              <a:t>Accessible</a:t>
            </a:r>
            <a:r>
              <a:rPr lang="en-GB" sz="2200">
                <a:solidFill>
                  <a:srgbClr val="000000"/>
                </a:solidFill>
              </a:rPr>
              <a:t> to all key stakeholders</a:t>
            </a: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GB" sz="2200" b="1">
                <a:solidFill>
                  <a:srgbClr val="000000"/>
                </a:solidFill>
              </a:rPr>
              <a:t>Cost-effective</a:t>
            </a:r>
            <a:r>
              <a:rPr lang="en-GB" sz="2200">
                <a:solidFill>
                  <a:srgbClr val="000000"/>
                </a:solidFill>
              </a:rPr>
              <a:t>  </a:t>
            </a: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GB" sz="2200" b="1">
                <a:solidFill>
                  <a:srgbClr val="000000"/>
                </a:solidFill>
              </a:rPr>
              <a:t>Interdisciplinary</a:t>
            </a:r>
            <a:r>
              <a:rPr lang="en-GB" sz="2200">
                <a:solidFill>
                  <a:srgbClr val="000000"/>
                </a:solidFill>
              </a:rPr>
              <a:t> enough to address cross-cutting issues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>
            <a:off x="2916238" y="3789363"/>
            <a:ext cx="431800" cy="2484437"/>
          </a:xfrm>
          <a:prstGeom prst="leftBrace">
            <a:avLst>
              <a:gd name="adj1" fmla="val 83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17B317-6001-4FFC-961C-CFE9EE3D6129}" type="slidenum">
              <a:rPr lang="en-US" sz="1400">
                <a:solidFill>
                  <a:srgbClr val="000000"/>
                </a:solidFill>
              </a:rPr>
              <a:pPr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ICT Survey Models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ICT core indicators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8748713" cy="295275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smtClean="0">
                <a:solidFill>
                  <a:srgbClr val="000000"/>
                </a:solidFill>
                <a:ea typeface="ＭＳ Ｐゴシック" charset="-128"/>
              </a:rPr>
              <a:t>International common framework: </a:t>
            </a:r>
            <a:r>
              <a:rPr lang="en-US" sz="2400" b="1" smtClean="0">
                <a:solidFill>
                  <a:srgbClr val="000000"/>
                </a:solidFill>
                <a:ea typeface="ＭＳ Ｐゴシック" charset="-128"/>
              </a:rPr>
              <a:t>methodology</a:t>
            </a:r>
            <a:r>
              <a:rPr lang="en-US" sz="2400" smtClean="0">
                <a:solidFill>
                  <a:srgbClr val="000000"/>
                </a:solidFill>
                <a:ea typeface="ＭＳ Ｐゴシック" charset="-128"/>
              </a:rPr>
              <a:t>, </a:t>
            </a:r>
            <a:r>
              <a:rPr lang="en-US" sz="2400" b="1" smtClean="0">
                <a:solidFill>
                  <a:srgbClr val="000000"/>
                </a:solidFill>
                <a:ea typeface="ＭＳ Ｐゴシック" charset="-128"/>
              </a:rPr>
              <a:t>core indicators</a:t>
            </a:r>
            <a:r>
              <a:rPr lang="en-US" sz="2400" smtClean="0">
                <a:solidFill>
                  <a:srgbClr val="000000"/>
                </a:solidFill>
                <a:ea typeface="ＭＳ Ｐゴシック" charset="-128"/>
              </a:rPr>
              <a:t> definition, </a:t>
            </a:r>
            <a:r>
              <a:rPr lang="en-US" sz="2400" b="1" smtClean="0">
                <a:solidFill>
                  <a:srgbClr val="000000"/>
                </a:solidFill>
                <a:ea typeface="ＭＳ Ｐゴシック" charset="-128"/>
              </a:rPr>
              <a:t>questionnaire</a:t>
            </a:r>
            <a:r>
              <a:rPr lang="en-US" sz="2400" smtClean="0">
                <a:solidFill>
                  <a:srgbClr val="000000"/>
                </a:solidFill>
                <a:ea typeface="ＭＳ Ｐゴシック" charset="-128"/>
              </a:rPr>
              <a:t>.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charset="-128"/>
              </a:rPr>
              <a:t>ICT Households and Individuals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charset="-128"/>
              </a:rPr>
              <a:t>ICT Enterprises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charset="-128"/>
              </a:rPr>
              <a:t>ICT E-Government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charset="-128"/>
              </a:rPr>
              <a:t>ICT in Education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charset="-128"/>
              </a:rPr>
              <a:t>ICT in Health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4221163"/>
            <a:ext cx="1525588" cy="216058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6" name="Picture 5" descr="HH manu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4221163"/>
            <a:ext cx="1524000" cy="2159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583" name="Picture 6" descr="ICT EDU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425" y="4221163"/>
            <a:ext cx="1547813" cy="216058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24584" name="Picture 7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3025" y="4221163"/>
            <a:ext cx="1547813" cy="216058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 bwMode="auto">
          <a:xfrm>
            <a:off x="6876256" y="2332858"/>
            <a:ext cx="2160240" cy="39960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808080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600" kern="0" dirty="0">
              <a:solidFill>
                <a:srgbClr val="FFFFFF"/>
              </a:solidFill>
              <a:latin typeface="Arial" charset="0"/>
              <a:ea typeface="+mn-ea"/>
              <a:cs typeface="Lucida Sans Unicode" pitchFamily="34" charset="0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6713" y="2692400"/>
            <a:ext cx="79533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4863" y="2765425"/>
            <a:ext cx="61118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1138" y="3989388"/>
            <a:ext cx="109061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288" y="5284788"/>
            <a:ext cx="1157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488" y="4060825"/>
            <a:ext cx="10541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3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9363" y="2852738"/>
            <a:ext cx="28702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>
                <a:solidFill>
                  <a:srgbClr val="000000"/>
                </a:solidFill>
                <a:ea typeface="ＭＳ Ｐゴシック" charset="-128"/>
              </a:rPr>
              <a:t>São Paulo, Brazil, 30 July 2013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897C43-A3FE-4C62-9069-22D8A4247EA7}" type="slidenum">
              <a:rPr lang="en-US" sz="1400">
                <a:solidFill>
                  <a:srgbClr val="000000"/>
                </a:solidFill>
              </a:rPr>
              <a:pPr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Initiatives for measuring environmental impacts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Defining concepts and indicators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28775"/>
            <a:ext cx="9036050" cy="216058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smtClean="0">
                <a:solidFill>
                  <a:srgbClr val="000000"/>
                </a:solidFill>
                <a:ea typeface="ＭＳ Ｐゴシック" charset="-128"/>
              </a:rPr>
              <a:t>e-Waste (WEEE - waste electrical and electronic equipment)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smtClean="0">
                <a:solidFill>
                  <a:srgbClr val="000000"/>
                </a:solidFill>
                <a:ea typeface="ＭＳ Ｐゴシック" charset="-128"/>
              </a:rPr>
              <a:t>e-Waste recycling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smtClean="0">
                <a:solidFill>
                  <a:srgbClr val="000000"/>
                </a:solidFill>
                <a:ea typeface="ＭＳ Ｐゴシック" charset="-128"/>
              </a:rPr>
              <a:t>Green ICT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smtClean="0">
                <a:solidFill>
                  <a:srgbClr val="000000"/>
                </a:solidFill>
                <a:ea typeface="ＭＳ Ｐゴシック" charset="-128"/>
              </a:rPr>
              <a:t>Green growth and sustainable development</a:t>
            </a: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963" y="4014788"/>
            <a:ext cx="11191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564063"/>
            <a:ext cx="8921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5859463"/>
            <a:ext cx="19494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289425"/>
            <a:ext cx="34559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5391150"/>
            <a:ext cx="34671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epa 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4132263"/>
            <a:ext cx="15875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São Paulo, Brazil, 30 July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B708FB-27D2-4B4B-B2BE-37F25A9BE074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3438" y="1628775"/>
          <a:ext cx="424847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Themes: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Socio-economic development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Sustainable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consumption and production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Social inclusion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Demographic changes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Public health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Climate change and energy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Sustainable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transport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Natural resources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Global partnership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Good governance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701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18764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484313"/>
            <a:ext cx="16589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3" name="Rectangle 3"/>
          <p:cNvSpPr txBox="1">
            <a:spLocks noChangeArrowheads="1"/>
          </p:cNvSpPr>
          <p:nvPr/>
        </p:nvSpPr>
        <p:spPr bwMode="auto">
          <a:xfrm>
            <a:off x="250825" y="2609850"/>
            <a:ext cx="4105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sz="2000">
                <a:solidFill>
                  <a:srgbClr val="000000"/>
                </a:solidFill>
              </a:rPr>
              <a:t>The Sustainable Development Indicators (SDIs) are used to monitor the EU Sustainable Development Strategy (EU SDS) in a report published by Eurostat every two years. </a:t>
            </a: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sz="2000">
                <a:solidFill>
                  <a:srgbClr val="000000"/>
                </a:solidFill>
              </a:rPr>
              <a:t>100 indicators.</a:t>
            </a: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sz="2000">
                <a:solidFill>
                  <a:srgbClr val="000000"/>
                </a:solidFill>
              </a:rPr>
              <a:t>11 indicators have been identified as headline indicators. </a:t>
            </a:r>
          </a:p>
        </p:txBody>
      </p:sp>
      <p:sp>
        <p:nvSpPr>
          <p:cNvPr id="287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>Sustainable Development Indicators</a:t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800" b="0" i="1" smtClean="0">
                <a:solidFill>
                  <a:srgbClr val="000000"/>
                </a:solidFill>
                <a:ea typeface="ＭＳ Ｐゴシック" charset="-128"/>
              </a:rPr>
              <a:t>EU Sustainable Development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941024DA2A845A93EEE1C782DE2FE" ma:contentTypeVersion="1" ma:contentTypeDescription="Create a new document." ma:contentTypeScope="" ma:versionID="b7bfddb5a630fb8a695568e5676e328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AB8934-E276-46CE-A7EA-70D55861439E}"/>
</file>

<file path=customXml/itemProps2.xml><?xml version="1.0" encoding="utf-8"?>
<ds:datastoreItem xmlns:ds="http://schemas.openxmlformats.org/officeDocument/2006/customXml" ds:itemID="{C9F5C53B-0EF4-4FF3-B9AD-F8193071AEAC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3578</TotalTime>
  <Words>712</Words>
  <Application>Microsoft Office PowerPoint</Application>
  <PresentationFormat>Apresentação na tela (4:3)</PresentationFormat>
  <Paragraphs>167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ITU-e</vt:lpstr>
      <vt:lpstr>Smart and sustainable cities: The importance of indicators and metrics in policymaking and policy assessment</vt:lpstr>
      <vt:lpstr>Agenda</vt:lpstr>
      <vt:lpstr>Smart and Sustainable Cities Implementing the SSC concept</vt:lpstr>
      <vt:lpstr>Smart Sustainable Cities Challenges to evidence-based policymaking</vt:lpstr>
      <vt:lpstr>Smart Sustainable Cities Challenges to evidence-based policymaking</vt:lpstr>
      <vt:lpstr>Importance of statistics in policymaking and policy assessment</vt:lpstr>
      <vt:lpstr>ICT Survey Models ICT core indicators</vt:lpstr>
      <vt:lpstr>Initiatives for measuring environmental impacts Defining concepts and indicators</vt:lpstr>
      <vt:lpstr>Sustainable Development Indicators EU Sustainable Development Strategy</vt:lpstr>
      <vt:lpstr>ICT4D statistics in Brazil Multistakeholder approach</vt:lpstr>
      <vt:lpstr>ICT Surveys in Brazil Monitoring Information Society’s priority areas</vt:lpstr>
      <vt:lpstr>Engaging stakeholders  ICT survey process</vt:lpstr>
      <vt:lpstr>Engaging stakeholders  Data dissemination and use</vt:lpstr>
      <vt:lpstr>Pillars of CETIC’s survey process Articulation of productive partnerships: multistakeholder model</vt:lpstr>
      <vt:lpstr>Matrix of ICT survey’s stakeholders Level of interest / insertion</vt:lpstr>
      <vt:lpstr>Matrix of relevance for ICT policies Use of ICT survey data</vt:lpstr>
      <vt:lpstr>Policies based on ICT survey data Relevance for ICT policies</vt:lpstr>
      <vt:lpstr>Brazil Facts and Figures </vt:lpstr>
      <vt:lpstr>Brazil ICT access by households and individuals</vt:lpstr>
      <vt:lpstr>Slide 20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Alexandre</cp:lastModifiedBy>
  <cp:revision>399</cp:revision>
  <cp:lastPrinted>2013-07-29T13:13:16Z</cp:lastPrinted>
  <dcterms:created xsi:type="dcterms:W3CDTF">2007-02-20T15:47:31Z</dcterms:created>
  <dcterms:modified xsi:type="dcterms:W3CDTF">2013-07-29T17:09:13Z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0x010100781941024DA2A845A93EEE1C782DE2FE</vt:lpwstr>
  </property>
</Properties>
</file>