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321" r:id="rId2"/>
    <p:sldId id="420" r:id="rId3"/>
    <p:sldId id="442" r:id="rId4"/>
    <p:sldId id="436" r:id="rId5"/>
    <p:sldId id="447" r:id="rId6"/>
    <p:sldId id="492" r:id="rId7"/>
    <p:sldId id="448" r:id="rId8"/>
    <p:sldId id="465" r:id="rId9"/>
    <p:sldId id="449" r:id="rId10"/>
    <p:sldId id="488" r:id="rId11"/>
    <p:sldId id="489" r:id="rId12"/>
    <p:sldId id="451" r:id="rId13"/>
    <p:sldId id="495" r:id="rId14"/>
    <p:sldId id="452" r:id="rId15"/>
    <p:sldId id="453" r:id="rId16"/>
    <p:sldId id="454" r:id="rId17"/>
    <p:sldId id="455" r:id="rId18"/>
    <p:sldId id="456" r:id="rId19"/>
    <p:sldId id="475" r:id="rId20"/>
    <p:sldId id="414" r:id="rId21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9E47"/>
    <a:srgbClr val="99CCFF"/>
    <a:srgbClr val="CCFFFF"/>
    <a:srgbClr val="11FF7D"/>
    <a:srgbClr val="008080"/>
    <a:srgbClr val="00CC00"/>
    <a:srgbClr val="FFCC66"/>
    <a:srgbClr val="FFC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2" autoAdjust="0"/>
    <p:restoredTop sz="95940" autoAdjust="0"/>
  </p:normalViewPr>
  <p:slideViewPr>
    <p:cSldViewPr>
      <p:cViewPr>
        <p:scale>
          <a:sx n="70" d="100"/>
          <a:sy n="70" d="100"/>
        </p:scale>
        <p:origin x="-16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2"/>
      </p:cViewPr>
      <p:guideLst>
        <p:guide orient="horz" pos="2925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6833" cy="464185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3" y="0"/>
            <a:ext cx="3026833" cy="464185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6AF3575A-10F6-48E9-98DB-8A64924C74E6}" type="datetimeFigureOut">
              <a:rPr lang="en-US" smtClean="0"/>
              <a:pPr/>
              <a:t>7/6/2013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3" y="8817904"/>
            <a:ext cx="3026833" cy="464185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71E18E09-0A38-487C-B8D1-99B7FEB995B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26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3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3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D4B4D8-5603-4A78-9CDC-0F7E29773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879D08-65B3-490E-BF95-9EDEB0C25C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0768"/>
            <a:ext cx="8229600" cy="4831432"/>
          </a:xfrm>
          <a:prstGeom prst="rect">
            <a:avLst/>
          </a:prstGeom>
        </p:spPr>
        <p:txBody>
          <a:bodyPr/>
          <a:lstStyle>
            <a:lvl1pPr>
              <a:buClr>
                <a:srgbClr val="008080"/>
              </a:buClr>
              <a:buFontTx/>
              <a:buBlip>
                <a:blip r:embed="rId2"/>
              </a:buBlip>
              <a:defRPr>
                <a:effectLst/>
                <a:latin typeface="Verdana" pitchFamily="34" charset="0"/>
              </a:defRPr>
            </a:lvl1pPr>
            <a:lvl2pPr>
              <a:buFontTx/>
              <a:buBlip>
                <a:blip r:embed="rId2"/>
              </a:buBlip>
              <a:defRPr>
                <a:effectLst/>
                <a:latin typeface="Verdana" pitchFamily="34" charset="0"/>
              </a:defRPr>
            </a:lvl2pPr>
            <a:lvl3pPr>
              <a:buFontTx/>
              <a:buBlip>
                <a:blip r:embed="rId2"/>
              </a:buBlip>
              <a:defRPr>
                <a:effectLst/>
                <a:latin typeface="Verdana" pitchFamily="34" charset="0"/>
              </a:defRPr>
            </a:lvl3pPr>
            <a:lvl4pPr>
              <a:buFontTx/>
              <a:buBlip>
                <a:blip r:embed="rId2"/>
              </a:buBlip>
              <a:defRPr>
                <a:effectLst/>
                <a:latin typeface="Verdana" pitchFamily="34" charset="0"/>
              </a:defRPr>
            </a:lvl4pPr>
            <a:lvl5pPr>
              <a:buFontTx/>
              <a:buBlip>
                <a:blip r:embed="rId2"/>
              </a:buBlip>
              <a:defRPr>
                <a:effectLst/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15200" cy="792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879D08-65B3-490E-BF95-9EDEB0C25C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C01D-E130-4C0F-9453-59CA29F0B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 userDrawn="1"/>
        </p:nvSpPr>
        <p:spPr>
          <a:xfrm>
            <a:off x="609600" y="152400"/>
            <a:ext cx="7315200" cy="792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Click to edit Master title</a:t>
            </a:r>
            <a:endParaRPr kumimoji="0" lang="en-ZA" sz="40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B8AC-148F-4CB4-9031-D608B4E5A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15200" cy="792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838F-162D-4F8B-BFB6-4902B47C4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609600" y="152400"/>
            <a:ext cx="7315200" cy="792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9A879D08-65B3-490E-BF95-9EDEB0C25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5" descr="header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0"/>
            <a:ext cx="1657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website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62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eader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0"/>
            <a:ext cx="1657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eader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0"/>
            <a:ext cx="16573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website h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0"/>
            <a:ext cx="3419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6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mashangoane@icasa.org.z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za/url?sa=i&amp;rct=j&amp;q=e-waste+recycle+logo&amp;source=images&amp;cd=&amp;cad=rja&amp;docid=WzhdEM4xgUdIXM&amp;tbnid=xBClqKjTY5mr8M:&amp;ved=0CAUQjRw&amp;url=http://www.nysenate.gov/senator/joseph-griffo?page=1&amp;ei=mpfUUZeLMY6V0QXVvYDIBQ&amp;bvm=bv.48705608,d.ZGU&amp;psig=AFQjCNEp3G84tN8f8mlA4zmcRa5VbthzXg&amp;ust=1372973173231507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za/imgres?imgurl=http://www.ttchicago.com/wp-content/uploads/2013/05/alg_people_phones.jpg&amp;imgrefurl=http://www.ttchicago.com/when-cell-phones-and-events-dont-mesh/&amp;docid=GojeBn5KiCoz7M&amp;tbnid=18YOTTL_Rqqs3M:&amp;w=450&amp;h=299&amp;ei=pk_UUYW5DeSx0QX2zYHYCA&amp;ved=0CAIQxiAwAA&amp;iact=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za/imgres?imgurl=http://www3.allaroundphilly.com/blogs/pottstown/balancingthebooks/uploaded_images/CELL-PHONES-749163.jpg&amp;imgrefurl=http://balancethebooks.blogspot.com/2009_02_01_archive.html&amp;docid=RLRJzW0fEclwrM&amp;tbnid=bfk3qFEgIgwofM:&amp;w=1600&amp;h=1067&amp;ei=kVDUUajuMePT0QX_6ID4Cw&amp;ved=0CAIQxiAwAA&amp;iact=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db.voanews.com/ABFC4EE5-1099-48FC-927A-411236014854_mw1024_n_s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za/url?sa=i&amp;source=images&amp;cd=&amp;cad=rja&amp;docid=oKcxTuZt0oqkDM&amp;tbnid=ID1l4ueqTavu3M:&amp;ved=0CAUQjRw&amp;url=http://webecoist.momtastic.com/2010/05/01/trashed-planet-our-global-pollution-hangover/&amp;ei=hC7PUdqPGYPEOZC6gaAF&amp;psig=AFQjCNH-2f_iAE8uwXIeyZMlsRux6suCfg&amp;ust=137261871805767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za/url?sa=i&amp;source=images&amp;cd=&amp;cad=rja&amp;docid=JpVST8fycrDAmM&amp;tbnid=VyndH9ObKFdw-M:&amp;ved=0CAUQjRw&amp;url=http://galaktika.hu/az-igazi-thrash-metal-a-legveszelyesebb-hulladek-hegyei-kepekkel/&amp;ei=GivPUajwGeWJ7Ab-wYHgDA&amp;psig=AFQjCNEWWTHH3lPJ7UIhYVJeJWRhEw3LSA&amp;ust=1372617831115971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123rf.com/photo_14446309_health-medical-body-check-up-examination-test-icon-symbol-sign-pictogram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www.123rf.com/photo_938431_a-little-disabled-boy-and-girl-making-friends--toddler-art-seri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CCFFCC"/>
          </a:solidFill>
        </p:spPr>
        <p:txBody>
          <a:bodyPr/>
          <a:lstStyle/>
          <a:p>
            <a:pPr algn="ctr">
              <a:buNone/>
            </a:pPr>
            <a:endParaRPr lang="en-ZA" altLang="zh-TW" sz="800" b="1" dirty="0" smtClean="0">
              <a:latin typeface="Arial" charset="0"/>
              <a:ea typeface="新細明體" pitchFamily="18" charset="-120"/>
            </a:endParaRPr>
          </a:p>
          <a:p>
            <a:pPr algn="ctr">
              <a:buNone/>
            </a:pPr>
            <a:endParaRPr lang="en-ZA" altLang="zh-TW" sz="600" b="1" dirty="0" smtClean="0">
              <a:latin typeface="Calibri" pitchFamily="34" charset="0"/>
              <a:ea typeface="新細明體" pitchFamily="18" charset="-120"/>
            </a:endParaRPr>
          </a:p>
          <a:p>
            <a:pPr algn="ctr">
              <a:buNone/>
            </a:pPr>
            <a:endParaRPr lang="en-ZA" sz="2800" dirty="0" smtClean="0">
              <a:solidFill>
                <a:srgbClr val="009E47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ZA" sz="2800" dirty="0">
              <a:solidFill>
                <a:srgbClr val="009E47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ZA" dirty="0" smtClean="0">
              <a:solidFill>
                <a:srgbClr val="009E47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ZA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OF THE E-WASTE PROBLEM </a:t>
            </a:r>
            <a:endParaRPr lang="en-ZA" b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ZA" altLang="zh-TW" sz="800" b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ZA" altLang="zh-TW" sz="800" b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ZA" altLang="zh-TW" sz="2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Phosa Mashangoane</a:t>
            </a:r>
          </a:p>
          <a:p>
            <a:pPr algn="ctr">
              <a:buNone/>
            </a:pPr>
            <a:r>
              <a:rPr lang="en-ZA" altLang="zh-TW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G</a:t>
            </a:r>
            <a:r>
              <a:rPr lang="en-ZA" altLang="zh-TW" sz="2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eneral </a:t>
            </a:r>
            <a:r>
              <a:rPr lang="en-ZA" altLang="zh-TW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M</a:t>
            </a:r>
            <a:r>
              <a:rPr lang="en-ZA" altLang="zh-TW" sz="2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anager </a:t>
            </a:r>
            <a:r>
              <a:rPr lang="en-ZA" altLang="zh-TW" sz="2400" b="1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en-ZA" altLang="zh-TW" sz="2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onsumer Affairs</a:t>
            </a:r>
          </a:p>
          <a:p>
            <a:pPr algn="ctr">
              <a:buNone/>
            </a:pPr>
            <a:r>
              <a:rPr lang="en-ZA" altLang="zh-TW" sz="24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INDEPENDENT COMMUNICATIONS AUTHORITY OF SOUTH AFRICA</a:t>
            </a:r>
          </a:p>
          <a:p>
            <a:pPr algn="ctr">
              <a:buNone/>
            </a:pPr>
            <a:r>
              <a:rPr lang="en-ZA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E-mail: </a:t>
            </a:r>
            <a:r>
              <a:rPr lang="en-ZA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  <a:hlinkClick r:id="rId2"/>
              </a:rPr>
              <a:t>pmashangoane@icasa.org.za</a:t>
            </a:r>
            <a:endParaRPr lang="en-ZA" sz="2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ZA" altLang="zh-TW" sz="2400" b="1" dirty="0" smtClean="0">
              <a:solidFill>
                <a:srgbClr val="009E47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US" sz="2400" b="1" dirty="0">
              <a:latin typeface="+mj-lt"/>
            </a:endParaRPr>
          </a:p>
          <a:p>
            <a:pPr>
              <a:buNone/>
            </a:pPr>
            <a:endParaRPr lang="en-ZA" altLang="zh-TW" sz="2400" b="1" dirty="0">
              <a:latin typeface="+mj-lt"/>
              <a:ea typeface="新細明體" pitchFamily="18" charset="-12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232" y="332582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ITU Workshop on Environmentally Sound Management of</a:t>
            </a:r>
            <a:br>
              <a:rPr lang="en-ZA" sz="3200" dirty="0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r>
              <a:rPr lang="en-ZA" sz="32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 E-Waste</a:t>
            </a:r>
            <a:br>
              <a:rPr lang="en-ZA" sz="3200" dirty="0" smtClean="0">
                <a:solidFill>
                  <a:srgbClr val="002060"/>
                </a:solidFill>
                <a:effectLst/>
                <a:latin typeface="Calibri" pitchFamily="34" charset="0"/>
              </a:rPr>
            </a:br>
            <a:r>
              <a:rPr lang="en-ZA" sz="28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Durban, South Africa, 9 July 2013</a:t>
            </a:r>
            <a:r>
              <a:rPr lang="en-ZA" sz="2800" i="1" dirty="0">
                <a:solidFill>
                  <a:srgbClr val="009E47"/>
                </a:solidFill>
                <a:effectLst/>
              </a:rPr>
              <a:t/>
            </a:r>
            <a:br>
              <a:rPr lang="en-ZA" sz="2800" i="1" dirty="0">
                <a:solidFill>
                  <a:srgbClr val="009E47"/>
                </a:solidFill>
                <a:effectLst/>
              </a:rPr>
            </a:br>
            <a:r>
              <a:rPr lang="en-ZA" altLang="zh-TW" sz="3200" dirty="0">
                <a:solidFill>
                  <a:srgbClr val="009E47"/>
                </a:solidFill>
                <a:effectLst/>
                <a:latin typeface="Calibri" pitchFamily="34" charset="0"/>
                <a:ea typeface="新細明體" pitchFamily="18" charset="-120"/>
              </a:rPr>
              <a:t/>
            </a:r>
            <a:br>
              <a:rPr lang="en-ZA" altLang="zh-TW" sz="3200" dirty="0">
                <a:solidFill>
                  <a:srgbClr val="009E47"/>
                </a:solidFill>
                <a:effectLst/>
                <a:latin typeface="Calibri" pitchFamily="34" charset="0"/>
                <a:ea typeface="新細明體" pitchFamily="18" charset="-120"/>
              </a:rPr>
            </a:br>
            <a:endParaRPr lang="en-ZA" altLang="zh-TW" sz="3200" dirty="0">
              <a:solidFill>
                <a:srgbClr val="009E47"/>
              </a:solidFill>
              <a:effectLst/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76256" y="6481142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b="1" smtClean="0"/>
              <a:pPr>
                <a:defRPr/>
              </a:pPr>
              <a:t>1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6495147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08720"/>
            <a:ext cx="5652120" cy="5949280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ICASA’S POSITION ON           E-WASTE</a:t>
            </a:r>
          </a:p>
          <a:p>
            <a:pPr>
              <a:buFont typeface="Wingdings" pitchFamily="2" charset="2"/>
              <a:buChar char="q"/>
            </a:pPr>
            <a:r>
              <a:rPr lang="en-AU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ICASA recognises the importance of having  ICT regulations on e-waste</a:t>
            </a:r>
          </a:p>
          <a:p>
            <a:pPr>
              <a:buFont typeface="Wingdings" pitchFamily="2" charset="2"/>
              <a:buChar char="q"/>
            </a:pPr>
            <a:r>
              <a:rPr lang="en-AU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encourages suppliers to ensure that obsolete equipment are safely disposed and recycled</a:t>
            </a:r>
          </a:p>
          <a:p>
            <a:pPr>
              <a:buFont typeface="Wingdings" pitchFamily="2" charset="2"/>
              <a:buChar char="q"/>
            </a:pPr>
            <a:r>
              <a:rPr lang="en-AU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encourages the suppliers  to take responsibility  of providing consumers with information  on safe disposal of their obsolete equipment</a:t>
            </a:r>
          </a:p>
          <a:p>
            <a:pPr lvl="0">
              <a:buFont typeface="Wingdings" pitchFamily="2" charset="2"/>
              <a:buChar char="q"/>
            </a:pPr>
            <a:r>
              <a:rPr lang="en-AU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encourages suppliers to provide consumers with incentives when returning their obsolete and unused equipment for disposal </a:t>
            </a:r>
          </a:p>
          <a:p>
            <a:pPr>
              <a:buFont typeface="Wingdings" pitchFamily="2" charset="2"/>
              <a:buChar char="q"/>
            </a:pPr>
            <a:r>
              <a:rPr lang="en-AU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supports the South Africa’s Waste Act 59 of 2008</a:t>
            </a:r>
            <a:endParaRPr lang="en-ZA" sz="21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-2738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24128" y="908720"/>
            <a:ext cx="3419872" cy="5949280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302433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6536377"/>
            <a:ext cx="356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Durban</a:t>
            </a:r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, South Africa, 9 July </a:t>
            </a:r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2013   10                                   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16016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US" sz="100" b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AND E-WASTE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play </a:t>
            </a:r>
            <a:r>
              <a:rPr lang="en-US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roles in the life cycle of </a:t>
            </a: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e-waste, that of </a:t>
            </a:r>
            <a:r>
              <a:rPr lang="en-US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customer and e-waste </a:t>
            </a: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holder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</a:t>
            </a:r>
            <a:r>
              <a:rPr lang="en-US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continue </a:t>
            </a: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‘digitise’ </a:t>
            </a:r>
            <a:r>
              <a:rPr lang="en-US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their lives by purchasing and discarding larger volumes of </a:t>
            </a: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electronics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‘digitisation’ results </a:t>
            </a:r>
            <a:r>
              <a:rPr lang="en-US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a growing waste stream of broken, obsolete and unwanted </a:t>
            </a: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equipment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</a:t>
            </a:r>
            <a:r>
              <a:rPr lang="en-ZA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electronic products have a responsibility to buy smart, use right, </a:t>
            </a:r>
            <a:r>
              <a:rPr lang="en-ZA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 well and dispose well</a:t>
            </a:r>
          </a:p>
          <a:p>
            <a:pPr>
              <a:buFont typeface="Wingdings" pitchFamily="2" charset="2"/>
              <a:buChar char="q"/>
            </a:pPr>
            <a:r>
              <a:rPr lang="en-ZA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Consumers should be aware of the 3Rs of e-waste management, i.e. Reduce</a:t>
            </a:r>
            <a:r>
              <a:rPr lang="en-ZA" sz="1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ZA" sz="19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Reuse and Recycle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8288" y="980728"/>
            <a:ext cx="4211960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553150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11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9248" y="-27458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http://farm9.staticflickr.com/8051/8109379089_42228b04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96044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0" y="656773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ZA" sz="220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GLOBAL INTERVENTIONS ON E-WASTE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Declaration </a:t>
            </a: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of the United Nations Conference on the Human Environment 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Cairo </a:t>
            </a: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Guidelines and Principles for the Environmentally Sound Management of Hazardous Wastes </a:t>
            </a:r>
            <a:endParaRPr lang="en-ZA" sz="22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Recommendations of the United Nations Committee of Experts on the Transport of Dangerous Goods </a:t>
            </a:r>
            <a:endParaRPr lang="en-ZA" sz="22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Brussels </a:t>
            </a: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Convention on the Control of Transboundary Movements of Hazardous Wastes and their Disposal </a:t>
            </a:r>
            <a:endParaRPr lang="en-ZA" sz="22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Lome IV Convention relating to the international movement of hazardous wastes and radioactive </a:t>
            </a: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wastes</a:t>
            </a:r>
          </a:p>
          <a:p>
            <a:pPr>
              <a:buFont typeface="Wingdings" pitchFamily="2" charset="2"/>
              <a:buChar char="q"/>
            </a:pP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Basel Convention </a:t>
            </a:r>
            <a:r>
              <a:rPr lang="en-US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on the Control of Transboundary Movements of Hazardous Wastes and their Disposal 	</a:t>
            </a:r>
            <a:endParaRPr lang="en-ZA" sz="220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Bamako Convention on the </a:t>
            </a:r>
            <a:r>
              <a:rPr lang="en-ZA" sz="22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ban </a:t>
            </a:r>
            <a:r>
              <a:rPr lang="en-ZA" sz="22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of the Import into Africa and the Control of Transboundary Movement and Management of Hazardous Wastes within Africa</a:t>
            </a:r>
          </a:p>
          <a:p>
            <a:pPr marL="0" indent="0">
              <a:buNone/>
            </a:pPr>
            <a:endParaRPr lang="en-ZA" sz="2200" dirty="0">
              <a:solidFill>
                <a:srgbClr val="009E47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2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65973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440" y="6597352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88024" cy="5949280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ZA" sz="2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SOLUTIONS</a:t>
            </a:r>
          </a:p>
          <a:p>
            <a:pPr marL="0" indent="0" algn="ctr">
              <a:buNone/>
            </a:pPr>
            <a:r>
              <a:rPr lang="en-ZA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LEVEL </a:t>
            </a:r>
          </a:p>
          <a:p>
            <a:pPr marL="0" indent="0" algn="ctr">
              <a:buNone/>
            </a:pPr>
            <a:r>
              <a:rPr lang="en-ZA" sz="18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ITRs</a:t>
            </a:r>
          </a:p>
          <a:p>
            <a:pPr>
              <a:buFont typeface="Wingdings" pitchFamily="2" charset="2"/>
              <a:buChar char="q"/>
            </a:pP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 members were lobbied at WCIT 2012 in Dubai about </a:t>
            </a:r>
            <a:r>
              <a:rPr lang="en-ZA" sz="19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inclusion </a:t>
            </a: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following in </a:t>
            </a:r>
            <a:r>
              <a:rPr lang="en-ZA" sz="19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ITRs:</a:t>
            </a:r>
          </a:p>
          <a:p>
            <a:pPr lvl="1">
              <a:buFont typeface="Wingdings" pitchFamily="2" charset="2"/>
              <a:buChar char="§"/>
            </a:pP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 </a:t>
            </a:r>
            <a:r>
              <a:rPr lang="en-ZA" sz="19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States should promote access for persons with disabilities to international services, taking into account the relevant </a:t>
            </a: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ITU-T recommendations</a:t>
            </a:r>
          </a:p>
          <a:p>
            <a:pPr lvl="1">
              <a:buFont typeface="Wingdings" pitchFamily="2" charset="2"/>
              <a:buChar char="§"/>
            </a:pP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Member </a:t>
            </a:r>
            <a:r>
              <a:rPr lang="en-ZA" sz="19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States are encouraged to adopt energy efficiency and e-waste best practices taking into account the relevant ITU-T </a:t>
            </a:r>
            <a:r>
              <a:rPr lang="en-ZA" sz="19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Recommendations</a:t>
            </a:r>
            <a:endParaRPr lang="en-ZA" sz="195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ZA" sz="1880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endParaRPr lang="en-ZA" sz="1880" b="1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n-ZA" sz="188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32040" y="908720"/>
            <a:ext cx="4211960" cy="5949280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53150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13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      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E-WASTE 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0" descr="http://diit.cz/sites/default/files/images/2176/itu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2637"/>
            <a:ext cx="3384376" cy="37526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932040" y="656773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sz="100" b="1" dirty="0" smtClean="0">
              <a:solidFill>
                <a:srgbClr val="009E47"/>
              </a:solidFill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</a:rPr>
              <a:t>E-WASTE SOLUTIONS CONT.</a:t>
            </a:r>
          </a:p>
          <a:p>
            <a:pPr marL="0" indent="0" algn="ctr">
              <a:buNone/>
            </a:pPr>
            <a:r>
              <a:rPr lang="en-ZA" sz="2300" b="1" dirty="0" smtClean="0">
                <a:solidFill>
                  <a:srgbClr val="002060"/>
                </a:solidFill>
              </a:rPr>
              <a:t>NATIONAL LEVEL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</a:rPr>
              <a:t>E-Waste laws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</a:rPr>
              <a:t>E-Waste regulations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</a:rPr>
              <a:t>Establishment of a national agency to regulate e-waste matters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</a:rPr>
              <a:t>Effective public education and awareness </a:t>
            </a:r>
            <a:r>
              <a:rPr lang="en-ZA" sz="2400" dirty="0">
                <a:solidFill>
                  <a:srgbClr val="002060"/>
                </a:solidFill>
              </a:rPr>
              <a:t>regarding the dangers of toxic metals</a:t>
            </a:r>
            <a:r>
              <a:rPr lang="en-ZA" sz="2400" dirty="0" smtClean="0">
                <a:solidFill>
                  <a:srgbClr val="002060"/>
                </a:solidFill>
              </a:rPr>
              <a:t> in e-waste</a:t>
            </a:r>
          </a:p>
          <a:p>
            <a:pPr marL="0" indent="0">
              <a:buNone/>
            </a:pPr>
            <a:endParaRPr lang="en-ZA" sz="2800" dirty="0">
              <a:solidFill>
                <a:srgbClr val="009E4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659909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352928" y="6608385"/>
            <a:ext cx="1115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877272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endParaRPr lang="en-ZA" sz="1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ZA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SOLUTIONS CONT.</a:t>
            </a:r>
          </a:p>
          <a:p>
            <a:pPr marL="0" indent="0" algn="ctr">
              <a:buNone/>
            </a:pPr>
            <a:r>
              <a:rPr lang="en-ZA" sz="2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INDIVIDUAL LEVEL</a:t>
            </a:r>
          </a:p>
          <a:p>
            <a:pPr marL="0" indent="0" algn="ctr">
              <a:buNone/>
            </a:pPr>
            <a:endParaRPr lang="en-ZA" sz="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r>
              <a:rPr lang="en-ZA" sz="22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Reduce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en-ZA" sz="22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amount of toxic materials that would otherwise end up in our landfills</a:t>
            </a:r>
          </a:p>
          <a:p>
            <a:pPr marL="0" indent="0">
              <a:buNone/>
            </a:pPr>
            <a:r>
              <a:rPr lang="en-ZA" sz="22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Reuse 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products </a:t>
            </a:r>
            <a:r>
              <a:rPr lang="en-ZA" sz="22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selling them or donating them to 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others as that may keep them </a:t>
            </a:r>
            <a:r>
              <a:rPr lang="en-ZA" sz="22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 of the waste 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stream</a:t>
            </a:r>
            <a:endParaRPr lang="en-ZA" sz="225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ZA" sz="22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Recycle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unwanted </a:t>
            </a:r>
            <a:r>
              <a:rPr lang="en-ZA" sz="22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electronics with an 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environmentally </a:t>
            </a:r>
            <a:r>
              <a:rPr lang="en-ZA" sz="22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responsible </a:t>
            </a:r>
            <a:r>
              <a:rPr lang="en-ZA" sz="22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recycler</a:t>
            </a:r>
            <a:endParaRPr lang="en-ZA" sz="22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232" y="-2738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http://www.nysenate.gov/files/imagecache/front_carousel/recycle-logo-www_stcloudstate_edu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960440" cy="3960440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8424" y="6525344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65253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08112"/>
            <a:ext cx="4495800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ZA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RECYCLING</a:t>
            </a:r>
            <a:endParaRPr lang="en-ZA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150" dirty="0" smtClean="0">
                <a:solidFill>
                  <a:srgbClr val="002060"/>
                </a:solidFill>
              </a:rPr>
              <a:t>E- waste are collected for recycling from </a:t>
            </a:r>
            <a:r>
              <a:rPr lang="en-ZA" sz="2150" dirty="0">
                <a:solidFill>
                  <a:srgbClr val="002060"/>
                </a:solidFill>
              </a:rPr>
              <a:t>businesses, </a:t>
            </a:r>
            <a:r>
              <a:rPr lang="en-ZA" sz="2150" dirty="0" smtClean="0">
                <a:solidFill>
                  <a:srgbClr val="002060"/>
                </a:solidFill>
              </a:rPr>
              <a:t>individuals and </a:t>
            </a:r>
            <a:r>
              <a:rPr lang="en-ZA" sz="2150" dirty="0">
                <a:solidFill>
                  <a:srgbClr val="002060"/>
                </a:solidFill>
              </a:rPr>
              <a:t>community collection </a:t>
            </a:r>
            <a:r>
              <a:rPr lang="en-ZA" sz="2150" dirty="0" smtClean="0">
                <a:solidFill>
                  <a:srgbClr val="002060"/>
                </a:solidFill>
              </a:rPr>
              <a:t>points</a:t>
            </a:r>
          </a:p>
          <a:p>
            <a:pPr>
              <a:buFont typeface="Wingdings" pitchFamily="2" charset="2"/>
              <a:buChar char="q"/>
            </a:pPr>
            <a:r>
              <a:rPr lang="en-ZA" sz="2150" dirty="0" smtClean="0">
                <a:solidFill>
                  <a:srgbClr val="002060"/>
                </a:solidFill>
              </a:rPr>
              <a:t>E-waste </a:t>
            </a:r>
            <a:r>
              <a:rPr lang="en-ZA" sz="2150" dirty="0">
                <a:solidFill>
                  <a:srgbClr val="002060"/>
                </a:solidFill>
              </a:rPr>
              <a:t>is processed and separated into various raw materials such as plastic, glass, steel, copper, and </a:t>
            </a:r>
            <a:r>
              <a:rPr lang="en-ZA" sz="2150" dirty="0" smtClean="0">
                <a:solidFill>
                  <a:srgbClr val="002060"/>
                </a:solidFill>
              </a:rPr>
              <a:t>aluminium</a:t>
            </a:r>
          </a:p>
          <a:p>
            <a:pPr>
              <a:buFont typeface="Wingdings" pitchFamily="2" charset="2"/>
              <a:buChar char="q"/>
            </a:pPr>
            <a:r>
              <a:rPr lang="en-ZA" sz="2150" dirty="0">
                <a:solidFill>
                  <a:srgbClr val="002060"/>
                </a:solidFill>
              </a:rPr>
              <a:t>Using advanced technology, the toxic </a:t>
            </a:r>
            <a:r>
              <a:rPr lang="en-ZA" sz="2150" dirty="0" smtClean="0">
                <a:solidFill>
                  <a:srgbClr val="002060"/>
                </a:solidFill>
              </a:rPr>
              <a:t>materials present in          e-waste </a:t>
            </a:r>
            <a:r>
              <a:rPr lang="en-ZA" sz="2150" dirty="0">
                <a:solidFill>
                  <a:srgbClr val="002060"/>
                </a:solidFill>
              </a:rPr>
              <a:t>are recovered and kept out of our </a:t>
            </a:r>
            <a:r>
              <a:rPr lang="en-ZA" sz="2150" dirty="0" smtClean="0">
                <a:solidFill>
                  <a:srgbClr val="002060"/>
                </a:solidFill>
              </a:rPr>
              <a:t>landfills</a:t>
            </a:r>
            <a:endParaRPr lang="en-ZA" sz="215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ZA" sz="2150" dirty="0" smtClean="0">
                <a:solidFill>
                  <a:srgbClr val="002060"/>
                </a:solidFill>
              </a:rPr>
              <a:t>These </a:t>
            </a:r>
            <a:r>
              <a:rPr lang="en-ZA" sz="2150" dirty="0">
                <a:solidFill>
                  <a:srgbClr val="002060"/>
                </a:solidFill>
              </a:rPr>
              <a:t>materials become commodities that are used </a:t>
            </a:r>
            <a:r>
              <a:rPr lang="en-ZA" sz="2150" dirty="0" smtClean="0">
                <a:solidFill>
                  <a:srgbClr val="002060"/>
                </a:solidFill>
              </a:rPr>
              <a:t> </a:t>
            </a:r>
            <a:r>
              <a:rPr lang="en-ZA" sz="2150" dirty="0">
                <a:solidFill>
                  <a:srgbClr val="002060"/>
                </a:solidFill>
              </a:rPr>
              <a:t>in the manufacturing of new </a:t>
            </a:r>
            <a:r>
              <a:rPr lang="en-ZA" sz="2150" dirty="0" smtClean="0">
                <a:solidFill>
                  <a:srgbClr val="002060"/>
                </a:solidFill>
              </a:rPr>
              <a:t>products</a:t>
            </a:r>
          </a:p>
          <a:p>
            <a:pPr>
              <a:buFont typeface="Wingdings" pitchFamily="2" charset="2"/>
              <a:buChar char="q"/>
            </a:pPr>
            <a:endParaRPr lang="en-ZA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572000" cy="5805264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232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http://ewaste.descorecyclers.com/modules/mod_btslideshow/images/98/slideshow/3-shred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24847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32440" y="6525344"/>
            <a:ext cx="7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652534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sz="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</a:rPr>
              <a:t>RECYCLED E-WASTE </a:t>
            </a:r>
            <a:r>
              <a:rPr lang="en-ZA" sz="2400" b="1" dirty="0" smtClean="0">
                <a:solidFill>
                  <a:srgbClr val="002060"/>
                </a:solidFill>
              </a:rPr>
              <a:t>PRODUCTS</a:t>
            </a:r>
            <a:endParaRPr lang="en-ZA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3224" y="44550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services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8424" y="65253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5253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ZA" sz="2800" b="1" dirty="0" smtClean="0">
                <a:solidFill>
                  <a:srgbClr val="002060"/>
                </a:solidFill>
              </a:rPr>
              <a:t>GREENPECE INTERNATIONAL</a:t>
            </a:r>
          </a:p>
          <a:p>
            <a:pPr marL="0" indent="0" algn="ctr">
              <a:buNone/>
            </a:pPr>
            <a:r>
              <a:rPr lang="en-ZA" sz="2800" b="1" dirty="0" smtClean="0">
                <a:solidFill>
                  <a:srgbClr val="002060"/>
                </a:solidFill>
              </a:rPr>
              <a:t>Greener Electronics 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3224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41044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88024" y="645333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652534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652534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3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en-ZA" sz="23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1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</a:t>
            </a:r>
            <a:r>
              <a:rPr lang="en-ZA" sz="21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ZA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generally aware of e-waste, </a:t>
            </a:r>
            <a:r>
              <a:rPr lang="en-ZA" sz="21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but not many know about the problems it </a:t>
            </a:r>
            <a:r>
              <a:rPr lang="en-ZA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causes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 </a:t>
            </a:r>
            <a:r>
              <a:rPr lang="en-US" sz="21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believe that consumers need to know more about what to do with </a:t>
            </a: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Everyone </a:t>
            </a:r>
            <a:r>
              <a:rPr lang="en-US" sz="21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 the right to live in a world free from toxic pollution and environmental </a:t>
            </a: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degradation</a:t>
            </a:r>
          </a:p>
          <a:p>
            <a:pPr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21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to success in terms of environmental effectiveness in e-waste is community </a:t>
            </a:r>
            <a:r>
              <a:rPr lang="en-US" sz="21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awareness</a:t>
            </a:r>
            <a:endParaRPr lang="en-ZA" sz="21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RECOMMENDATIONS</a:t>
            </a:r>
          </a:p>
          <a:p>
            <a:pPr>
              <a:buFont typeface="Wingdings" pitchFamily="2" charset="2"/>
              <a:buChar char="q"/>
            </a:pP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People </a:t>
            </a:r>
            <a:r>
              <a:rPr lang="en-ZA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 understand that e-waste produces toxic </a:t>
            </a: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 </a:t>
            </a:r>
            <a:r>
              <a:rPr lang="en-ZA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that could lead </a:t>
            </a: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adverse health effects</a:t>
            </a:r>
          </a:p>
          <a:p>
            <a:pPr>
              <a:buFont typeface="Wingdings" pitchFamily="2" charset="2"/>
              <a:buChar char="q"/>
            </a:pP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Consumers</a:t>
            </a:r>
            <a:r>
              <a:rPr lang="en-ZA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businesses, and </a:t>
            </a: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authorities should </a:t>
            </a:r>
            <a:r>
              <a:rPr lang="en-ZA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</a:t>
            </a: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responsibility </a:t>
            </a:r>
            <a:r>
              <a:rPr lang="en-ZA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implementing e-waste </a:t>
            </a:r>
            <a:r>
              <a:rPr lang="en-ZA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policies</a:t>
            </a:r>
          </a:p>
          <a:p>
            <a:pPr>
              <a:buFont typeface="Wingdings" pitchFamily="2" charset="2"/>
              <a:buChar char="q"/>
            </a:pPr>
            <a:r>
              <a:rPr lang="en-US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 values, attitudes, and behavior need to support responsible handling of end-of-life </a:t>
            </a:r>
            <a:r>
              <a:rPr lang="en-US" sz="215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</a:t>
            </a:r>
            <a:r>
              <a:rPr lang="en-US" sz="215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equipment</a:t>
            </a:r>
          </a:p>
          <a:p>
            <a:pPr>
              <a:buFont typeface="Wingdings" pitchFamily="2" charset="2"/>
              <a:buChar char="q"/>
            </a:pPr>
            <a:endParaRPr lang="en-ZA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ZA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ZA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597352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19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65973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80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27984" cy="5805264"/>
          </a:xfrm>
          <a:solidFill>
            <a:srgbClr val="CCFFCC"/>
          </a:solidFill>
        </p:spPr>
        <p:txBody>
          <a:bodyPr/>
          <a:lstStyle/>
          <a:p>
            <a:pPr algn="ctr">
              <a:buNone/>
            </a:pPr>
            <a:endParaRPr lang="en-ZA" altLang="zh-TW" sz="800" b="1" dirty="0" smtClean="0">
              <a:latin typeface="Arial" charset="0"/>
              <a:ea typeface="新細明體" pitchFamily="18" charset="-120"/>
            </a:endParaRPr>
          </a:p>
          <a:p>
            <a:pPr marL="0" indent="0" algn="ctr">
              <a:buNone/>
            </a:pPr>
            <a:endParaRPr lang="en-ZA" sz="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ABOUT E-WASTE</a:t>
            </a:r>
          </a:p>
          <a:p>
            <a:pPr marL="0" indent="0" algn="ctr">
              <a:buNone/>
            </a:pPr>
            <a:endParaRPr lang="en-ZA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Electronic </a:t>
            </a: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waste,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      e-waste</a:t>
            </a: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includes  garbage of electronic goods such as phones, televisions, stereos,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computers, printers and other electronic and electrical appliances</a:t>
            </a:r>
          </a:p>
          <a:p>
            <a:pPr marL="0" indent="0">
              <a:buNone/>
            </a:pPr>
            <a:endParaRPr lang="en-ZA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</a:t>
            </a: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world's fastest growing form of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garbage</a:t>
            </a:r>
          </a:p>
          <a:p>
            <a:pPr>
              <a:buFont typeface="Wingdings" pitchFamily="2" charset="2"/>
              <a:buChar char="q"/>
            </a:pPr>
            <a:endParaRPr lang="en-ZA" altLang="zh-TW" sz="23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rgbClr val="009E4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2400" dirty="0">
              <a:solidFill>
                <a:srgbClr val="009E4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38362" y="1052736"/>
            <a:ext cx="4427984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16558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http://www.greenpeace.org/international/ReSizes/OriginalWatermarked/Global/international/planet-2/image/2008/3/electronic-waste-in-guangdong-40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76463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16016" y="64533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45333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CCFFCC"/>
          </a:solidFill>
        </p:spPr>
        <p:txBody>
          <a:bodyPr/>
          <a:lstStyle/>
          <a:p>
            <a:pPr algn="ctr">
              <a:buNone/>
            </a:pPr>
            <a:endParaRPr lang="en-ZA" altLang="zh-TW" sz="800" b="1" dirty="0" smtClean="0">
              <a:latin typeface="Arial" charset="0"/>
              <a:ea typeface="新細明體" pitchFamily="18" charset="-120"/>
            </a:endParaRPr>
          </a:p>
          <a:p>
            <a:pPr algn="ctr">
              <a:buNone/>
            </a:pPr>
            <a:endParaRPr lang="en-ZA" altLang="zh-TW" sz="600" b="1" dirty="0" smtClean="0">
              <a:latin typeface="Calibri" pitchFamily="34" charset="0"/>
              <a:ea typeface="新細明體" pitchFamily="18" charset="-120"/>
            </a:endParaRPr>
          </a:p>
          <a:p>
            <a:pPr algn="ctr">
              <a:buNone/>
            </a:pPr>
            <a:endParaRPr lang="en-ZA" altLang="zh-TW" sz="2800" b="1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</a:endParaRPr>
          </a:p>
          <a:p>
            <a:pPr algn="ctr">
              <a:buNone/>
            </a:pPr>
            <a:r>
              <a:rPr lang="en-ZA" altLang="zh-TW" sz="80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THANK</a:t>
            </a:r>
          </a:p>
          <a:p>
            <a:pPr algn="ctr">
              <a:buNone/>
            </a:pPr>
            <a:endParaRPr lang="en-ZA" altLang="zh-TW" sz="2800" b="1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</a:endParaRPr>
          </a:p>
          <a:p>
            <a:pPr algn="ctr">
              <a:buNone/>
            </a:pPr>
            <a:r>
              <a:rPr lang="en-ZA" sz="80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YOU</a:t>
            </a:r>
            <a:endParaRPr lang="en-ZA" sz="80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400050">
              <a:buFont typeface="Wingdings" pitchFamily="2" charset="2"/>
              <a:buChar char="q"/>
            </a:pPr>
            <a:endParaRPr lang="en-ZA" sz="2000" dirty="0" smtClean="0"/>
          </a:p>
          <a:p>
            <a:pPr marL="400050">
              <a:buFont typeface="Wingdings" pitchFamily="2" charset="2"/>
              <a:buChar char="q"/>
            </a:pPr>
            <a:endParaRPr lang="en-ZA" sz="2000" dirty="0"/>
          </a:p>
          <a:p>
            <a:pPr marL="400050">
              <a:buFont typeface="Wingdings" pitchFamily="2" charset="2"/>
              <a:buChar char="q"/>
            </a:pPr>
            <a:endParaRPr lang="en-ZA" sz="2000" b="1" dirty="0" smtClean="0"/>
          </a:p>
          <a:p>
            <a:pPr marL="457200" lvl="1" indent="0">
              <a:buNone/>
            </a:pPr>
            <a:r>
              <a:rPr lang="en-ZA" altLang="zh-TW" sz="1600" b="1" dirty="0" smtClean="0">
                <a:latin typeface="Calibri" pitchFamily="34" charset="0"/>
                <a:ea typeface="新細明體" pitchFamily="18" charset="-120"/>
              </a:rPr>
              <a:t>                    </a:t>
            </a:r>
            <a:endParaRPr lang="en-ZA" altLang="zh-TW" sz="2000" b="1" dirty="0" smtClean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en-ZA" altLang="zh-TW" sz="2000" b="1" dirty="0" smtClean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en-ZA" altLang="zh-TW" sz="2000" b="1" dirty="0" smtClean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en-ZA" altLang="zh-TW" sz="2000" b="1" dirty="0" smtClean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r>
              <a:rPr lang="en-ZA" altLang="zh-TW" sz="2000" b="1" dirty="0" smtClean="0">
                <a:latin typeface="Calibri" pitchFamily="34" charset="0"/>
                <a:ea typeface="新細明體" pitchFamily="18" charset="-120"/>
              </a:rPr>
              <a:t>                                </a:t>
            </a:r>
          </a:p>
          <a:p>
            <a:pPr marL="0" indent="0">
              <a:buNone/>
            </a:pPr>
            <a:endParaRPr lang="en-ZA" altLang="zh-TW" sz="2000" b="1" dirty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en-ZA" altLang="zh-TW" sz="2000" b="1" dirty="0" smtClean="0">
              <a:latin typeface="Calibri" pitchFamily="34" charset="0"/>
              <a:ea typeface="新細明體" pitchFamily="18" charset="-120"/>
            </a:endParaRPr>
          </a:p>
          <a:p>
            <a:pPr marL="0" indent="0" algn="ctr">
              <a:buNone/>
            </a:pPr>
            <a:r>
              <a:rPr lang="en-ZA" sz="2000" b="1" dirty="0" smtClean="0">
                <a:latin typeface="Calibri" pitchFamily="34" charset="0"/>
                <a:ea typeface="新細明體" pitchFamily="18" charset="-120"/>
              </a:rPr>
              <a:t>                          </a:t>
            </a:r>
          </a:p>
          <a:p>
            <a:pPr marL="0" indent="0" algn="ctr">
              <a:buNone/>
            </a:pPr>
            <a:endParaRPr lang="en-ZA" sz="2000" b="1" dirty="0">
              <a:latin typeface="Calibri" pitchFamily="34" charset="0"/>
              <a:ea typeface="新細明體" pitchFamily="18" charset="-120"/>
            </a:endParaRPr>
          </a:p>
          <a:p>
            <a:pPr marL="0" indent="0">
              <a:buNone/>
            </a:pPr>
            <a:endParaRPr lang="en-ZA" altLang="zh-TW" sz="800" b="1" dirty="0" smtClean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 smtClean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 smtClean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>
              <a:latin typeface="Calibri" pitchFamily="34" charset="0"/>
              <a:ea typeface="新細明體" pitchFamily="18" charset="-120"/>
            </a:endParaRPr>
          </a:p>
          <a:p>
            <a:pPr lvl="8">
              <a:buFont typeface="Wingdings" pitchFamily="2" charset="2"/>
              <a:buChar char="q"/>
            </a:pPr>
            <a:endParaRPr lang="en-ZA" altLang="zh-TW" sz="800" b="1" dirty="0" smtClean="0"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232" y="44550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76256" y="6553150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20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59909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9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4008" cy="5805264"/>
          </a:xfrm>
          <a:solidFill>
            <a:srgbClr val="CCFFCC"/>
          </a:solidFill>
        </p:spPr>
        <p:txBody>
          <a:bodyPr/>
          <a:lstStyle/>
          <a:p>
            <a:pPr algn="ctr">
              <a:buNone/>
            </a:pPr>
            <a:endParaRPr lang="en-ZA" altLang="zh-TW" sz="100" b="1" dirty="0" smtClean="0">
              <a:latin typeface="Arial" charset="0"/>
              <a:ea typeface="新細明體" pitchFamily="18" charset="-120"/>
            </a:endParaRPr>
          </a:p>
          <a:p>
            <a:pPr algn="ctr">
              <a:buNone/>
            </a:pPr>
            <a:r>
              <a:rPr lang="en-ZA" altLang="zh-TW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BRIDGING THE DIGITAL </a:t>
            </a:r>
            <a:r>
              <a:rPr lang="en-ZA" altLang="zh-TW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DIVIDE</a:t>
            </a:r>
          </a:p>
          <a:p>
            <a:pPr algn="ctr">
              <a:buNone/>
            </a:pPr>
            <a:endParaRPr lang="en-ZA" sz="1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 </a:t>
            </a:r>
            <a:r>
              <a:rPr lang="en-US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divide is an economic inequality between </a:t>
            </a: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individuals or groups that is construed</a:t>
            </a:r>
            <a:r>
              <a:rPr lang="en-US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 terms of access </a:t>
            </a: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or the use of ICTs</a:t>
            </a:r>
          </a:p>
          <a:p>
            <a:pPr>
              <a:buFont typeface="Wingdings" pitchFamily="2" charset="2"/>
              <a:buChar char="q"/>
            </a:pP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Some of the major disadvantages that come from bridging </a:t>
            </a:r>
            <a:r>
              <a:rPr lang="en-ZA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digital </a:t>
            </a: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divide are the negative </a:t>
            </a:r>
            <a:r>
              <a:rPr lang="en-ZA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and health </a:t>
            </a: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effects, which are associated </a:t>
            </a:r>
            <a:r>
              <a:rPr lang="en-ZA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</a:t>
            </a:r>
            <a:endParaRPr lang="en-ZA" sz="2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400" dirty="0">
              <a:solidFill>
                <a:srgbClr val="009E4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421196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http://blogs.edweek.org/teachers/coach_gs_teaching_tips/Digital%20Div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744416" cy="3024336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88024" y="652708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8532440" y="65270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27984" cy="5805264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endParaRPr lang="en-ZA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 AND THE USERS </a:t>
            </a:r>
          </a:p>
          <a:p>
            <a:pPr marL="0" indent="0">
              <a:buNone/>
            </a:pPr>
            <a:endParaRPr lang="en-ZA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electronics industry has revolutionized the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world</a:t>
            </a:r>
          </a:p>
          <a:p>
            <a:pPr marL="0" indent="0">
              <a:buNone/>
            </a:pPr>
            <a:endParaRPr lang="en-ZA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Electrical </a:t>
            </a: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electronic products have become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universal technologies</a:t>
            </a:r>
          </a:p>
          <a:p>
            <a:pPr marL="0" indent="0">
              <a:buNone/>
            </a:pPr>
            <a:endParaRPr lang="en-ZA" sz="105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Many people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receive electronic equipment and dispose </a:t>
            </a:r>
            <a:r>
              <a:rPr lang="en-ZA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their old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</a:t>
            </a:r>
            <a:endParaRPr lang="en-ZA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ZA" sz="2400" b="1" dirty="0" smtClean="0">
              <a:solidFill>
                <a:srgbClr val="009E4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ZA" sz="2400" b="1" dirty="0" smtClean="0">
                <a:latin typeface="Calibri" pitchFamily="34" charset="0"/>
              </a:rPr>
              <a:t>              </a:t>
            </a:r>
          </a:p>
          <a:p>
            <a:pPr marL="0" indent="0">
              <a:buNone/>
            </a:pPr>
            <a:endParaRPr lang="en-ZA" sz="24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ZA" sz="2400" b="1" dirty="0" smtClean="0">
                <a:latin typeface="Calibri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2400" b="1" dirty="0">
              <a:latin typeface="Calibri" pitchFamily="34" charset="0"/>
            </a:endParaRPr>
          </a:p>
          <a:p>
            <a:pPr marL="0" indent="0">
              <a:buNone/>
            </a:pPr>
            <a:endParaRPr lang="en-ZA" sz="24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ZA" sz="2400" b="1" dirty="0" smtClean="0">
                <a:latin typeface="Calibri" pitchFamily="34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en-ZA" sz="2400" b="1" dirty="0" smtClean="0">
                <a:latin typeface="Calibri" pitchFamily="34" charset="0"/>
              </a:rPr>
              <a:t>                                                                                                                         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008112"/>
            <a:ext cx="44958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481142"/>
            <a:ext cx="2133600" cy="476250"/>
          </a:xfrm>
        </p:spPr>
        <p:txBody>
          <a:bodyPr/>
          <a:lstStyle/>
          <a:p>
            <a:pPr>
              <a:defRPr/>
            </a:pPr>
            <a:fld id="{933FB8AC-148F-4CB4-9031-D608B4E5A985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4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3224" y="116558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http://t2.gstatic.com/images?q=tbn:ANd9GcRB9aYwi127meZ1pgP_Z_vXDuWlZyXVNyIGHK4xGYbh4QS2nd0nu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384376" cy="213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9" descr="http://t3.gstatic.com/images?q=tbn:ANd9GcQfNxqP3INwDTg1zDFDmbhO26ZpovpdRighD-XRhjUtt5hqgMxj">
            <a:hlinkClick r:id="rId4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38437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6016" y="65253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83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644008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sz="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OBSOLETE TECHNOLOGY</a:t>
            </a:r>
          </a:p>
          <a:p>
            <a:pPr marL="0" indent="0" algn="ctr">
              <a:buNone/>
            </a:pPr>
            <a:endParaRPr lang="en-ZA" sz="1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Obsolete technology is known as e-waste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E-waste contains </a:t>
            </a:r>
            <a:r>
              <a:rPr lang="en-US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combination of reusable </a:t>
            </a: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US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toxic </a:t>
            </a: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These </a:t>
            </a:r>
            <a:r>
              <a:rPr lang="en-US" sz="23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 materials have value and can be reused to manufacture new </a:t>
            </a: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</a:t>
            </a:r>
            <a:endParaRPr lang="en-US" sz="2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is usually shipped away from industrialized countries and dumped in less developed countries</a:t>
            </a:r>
            <a:endParaRPr lang="en-ZA" sz="23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88024" y="1052736"/>
            <a:ext cx="4355976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1216" y="116558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1326"/>
            <a:ext cx="3096344" cy="22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Electronic waste such as old televisions, computers, radios and cell phones is a growing environmental problem">
            <a:hlinkClick r:id="rId3" tooltip="&quot;Electronic waste such as old televisions, computers, radios and cell phones is a growing environmental problem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16660"/>
            <a:ext cx="3096344" cy="226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16016" y="659735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316416" y="6608385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1216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/>
          </a:p>
        </p:txBody>
      </p:sp>
      <p:pic>
        <p:nvPicPr>
          <p:cNvPr id="8" name="Content Placeholder 4" descr="http://www.ierc.info/wp-content/uploads/2010/10/jp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13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16416" y="652534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5253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pPr algn="l"/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08720"/>
            <a:ext cx="4716016" cy="5949280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sz="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DUMPING 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From the dumps, chemicals contained in electronic devices emit </a:t>
            </a:r>
            <a:r>
              <a:rPr lang="en-ZA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vapours </a:t>
            </a:r>
            <a:r>
              <a:rPr lang="en-ZA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or seep into ground </a:t>
            </a:r>
            <a:r>
              <a:rPr lang="en-ZA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water</a:t>
            </a:r>
            <a:endParaRPr lang="en-ZA" sz="2400" b="1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 single gram of evaporated mercury can pollute more than 11 million square feet of </a:t>
            </a:r>
            <a:r>
              <a:rPr lang="en-ZA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air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>
                <a:solidFill>
                  <a:srgbClr val="002060"/>
                </a:solidFill>
              </a:rPr>
              <a:t>Chemicals and heavy metals </a:t>
            </a:r>
            <a:r>
              <a:rPr lang="en-ZA" sz="2400" dirty="0" smtClean="0">
                <a:solidFill>
                  <a:srgbClr val="002060"/>
                </a:solidFill>
              </a:rPr>
              <a:t>from e-waste enter </a:t>
            </a:r>
            <a:r>
              <a:rPr lang="en-ZA" sz="2400" dirty="0">
                <a:solidFill>
                  <a:srgbClr val="002060"/>
                </a:solidFill>
              </a:rPr>
              <a:t>the food chain through water, </a:t>
            </a:r>
            <a:r>
              <a:rPr lang="en-ZA" sz="2400" dirty="0" smtClean="0">
                <a:solidFill>
                  <a:srgbClr val="002060"/>
                </a:solidFill>
              </a:rPr>
              <a:t>flora </a:t>
            </a:r>
            <a:r>
              <a:rPr lang="en-ZA" sz="2400" dirty="0">
                <a:solidFill>
                  <a:srgbClr val="002060"/>
                </a:solidFill>
              </a:rPr>
              <a:t>and </a:t>
            </a:r>
            <a:r>
              <a:rPr lang="en-ZA" sz="2400" dirty="0" smtClean="0">
                <a:solidFill>
                  <a:srgbClr val="002060"/>
                </a:solidFill>
              </a:rPr>
              <a:t>fauna</a:t>
            </a:r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</a:rPr>
              <a:t>These </a:t>
            </a:r>
            <a:r>
              <a:rPr lang="en-ZA" sz="2400" dirty="0">
                <a:solidFill>
                  <a:srgbClr val="002060"/>
                </a:solidFill>
              </a:rPr>
              <a:t>toxic elements make their way to humans, causing serious health </a:t>
            </a:r>
            <a:r>
              <a:rPr lang="en-ZA" sz="2400" dirty="0" smtClean="0">
                <a:solidFill>
                  <a:srgbClr val="002060"/>
                </a:solidFill>
              </a:rPr>
              <a:t>effects</a:t>
            </a:r>
            <a:endParaRPr lang="en-ZA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0032" y="908719"/>
            <a:ext cx="4306438" cy="5939789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-27458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http://t0.gstatic.com/images?q=tbn:ANd9GcR-Ztm4LJx5k-Qlc8wA6IrU3Ig4PK0TYvWmq2mvEx10Jbs6Rt-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413995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496944" y="6525344"/>
            <a:ext cx="899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652534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06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EXPOSURE TO TOXIC </a:t>
            </a:r>
            <a:r>
              <a:rPr lang="en-ZA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MATERIALS</a:t>
            </a:r>
            <a:endParaRPr lang="en-ZA" sz="2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dumping is a great global concern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Children searching          e-waste 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scraps </a:t>
            </a:r>
            <a:r>
              <a:rPr lang="en-ZA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the most vulnerable to the toxic effects of e-waste</a:t>
            </a:r>
            <a:endParaRPr lang="en-GB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is well known that children are more vulnerable to any poison, contaminant or toxin compared to adults because of their rapidly developing organs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805264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888" y="6553150"/>
            <a:ext cx="2133600" cy="476250"/>
          </a:xfrm>
        </p:spPr>
        <p:txBody>
          <a:bodyPr/>
          <a:lstStyle/>
          <a:p>
            <a:pPr>
              <a:defRPr/>
            </a:pPr>
            <a:fld id="{9A879D08-65B3-490E-BF95-9EDEB0C25C7F}" type="slidenum">
              <a:rPr lang="en-US" sz="1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8</a:t>
            </a:fld>
            <a:endParaRPr lang="en-US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240" y="4462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OF THE </a:t>
            </a:r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      E-WASTE </a:t>
            </a:r>
            <a:r>
              <a:rPr lang="en-ZA" sz="3200" dirty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PROBLEM </a:t>
            </a:r>
            <a:endParaRPr lang="en-ZA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http://galaktika.hu/wp-content/uploads/2013/05/zumawirewestphotos364841-20080411-zaf_e-wast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76464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88024" y="656773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1245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908720"/>
            <a:ext cx="4495800" cy="5949280"/>
          </a:xfrm>
          <a:solidFill>
            <a:srgbClr val="CCFFCC"/>
          </a:solidFill>
        </p:spPr>
        <p:txBody>
          <a:bodyPr/>
          <a:lstStyle/>
          <a:p>
            <a:pPr algn="ctr">
              <a:buNone/>
            </a:pPr>
            <a:endParaRPr lang="en-ZA" altLang="zh-TW" sz="100" b="1" dirty="0" smtClean="0">
              <a:latin typeface="Arial" charset="0"/>
              <a:ea typeface="新細明體" pitchFamily="18" charset="-120"/>
            </a:endParaRPr>
          </a:p>
          <a:p>
            <a:pPr algn="ctr">
              <a:buNone/>
            </a:pPr>
            <a:r>
              <a:rPr lang="en-US" sz="23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HARMFUL EFFECTS OF    E-WASTE TOXIC MATERIALS</a:t>
            </a:r>
          </a:p>
          <a:p>
            <a:pPr>
              <a:buFont typeface="Wingdings" pitchFamily="2" charset="2"/>
              <a:buChar char="q"/>
            </a:pP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E-waste contains toxic heavy metals such as lead, mercury, cadmium, nickel amongst others</a:t>
            </a:r>
          </a:p>
          <a:p>
            <a:pPr>
              <a:buFont typeface="Wingdings" pitchFamily="2" charset="2"/>
              <a:buChar char="q"/>
            </a:pP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These materials are harmful and can cause brain tumour, paralysis, infertility and even nervous system disorders</a:t>
            </a:r>
          </a:p>
          <a:p>
            <a:pPr>
              <a:buFont typeface="Wingdings" pitchFamily="2" charset="2"/>
              <a:buChar char="q"/>
            </a:pPr>
            <a:r>
              <a:rPr lang="en-ZA" sz="23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They can also have severe negative effect on the development of foetuses and the nursing of infants</a:t>
            </a:r>
          </a:p>
          <a:p>
            <a:pPr marL="0" indent="0">
              <a:buNone/>
            </a:pPr>
            <a:endParaRPr lang="en-ZA" sz="800" dirty="0" smtClean="0">
              <a:solidFill>
                <a:srgbClr val="009E47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ZA" sz="2000" dirty="0"/>
          </a:p>
          <a:p>
            <a:pPr>
              <a:buFont typeface="Wingdings" pitchFamily="2" charset="2"/>
              <a:buChar char="q"/>
            </a:pPr>
            <a:endParaRPr lang="en-ZA" sz="2000" dirty="0"/>
          </a:p>
          <a:p>
            <a:pPr marL="0" indent="0">
              <a:buNone/>
            </a:pPr>
            <a:endParaRPr lang="en-ZA" sz="2000" dirty="0"/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499992" cy="5877272"/>
          </a:xfrm>
          <a:solidFill>
            <a:srgbClr val="CCFFCC"/>
          </a:solidFill>
        </p:spPr>
        <p:txBody>
          <a:bodyPr/>
          <a:lstStyle/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315200" cy="792162"/>
          </a:xfrm>
        </p:spPr>
        <p:txBody>
          <a:bodyPr/>
          <a:lstStyle/>
          <a:p>
            <a:r>
              <a:rPr lang="en-ZA" sz="3200" dirty="0" smtClean="0">
                <a:solidFill>
                  <a:srgbClr val="002060"/>
                </a:solidFill>
                <a:effectLst/>
                <a:ea typeface="Verdana" pitchFamily="34" charset="0"/>
                <a:cs typeface="Verdana" pitchFamily="34" charset="0"/>
              </a:rPr>
              <a:t>THE COMPLEXITY OF THE        E-WASTE PROBLEM </a:t>
            </a:r>
            <a:endParaRPr lang="en-ZA" altLang="zh-TW" sz="32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Cartoon_sick : Health Medical Body Check Up Examination Test Icon Symbol Sign Pictogra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8843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artoon_sick : a little disabled boy and girl making friends - toddler art series Stock Photo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888431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460432" y="65253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656773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Durban, South Africa, 9 July 2013</a:t>
            </a:r>
          </a:p>
          <a:p>
            <a:endParaRPr lang="en-Z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SA Presetations">
  <a:themeElements>
    <a:clrScheme name="ICASA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CASA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CASA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SA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SA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SA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SA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ASA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ASA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A94EB67D961448066A5329D709A89" ma:contentTypeVersion="1" ma:contentTypeDescription="Create a new document." ma:contentTypeScope="" ma:versionID="8a9605de511c26ffa127d47f9e41a0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8663E7-2832-43D9-8E32-EA9105BCA7A7}"/>
</file>

<file path=customXml/itemProps2.xml><?xml version="1.0" encoding="utf-8"?>
<ds:datastoreItem xmlns:ds="http://schemas.openxmlformats.org/officeDocument/2006/customXml" ds:itemID="{1A6E8D1B-CDA3-423F-AD4C-9E5CBCC31F63}"/>
</file>

<file path=customXml/itemProps3.xml><?xml version="1.0" encoding="utf-8"?>
<ds:datastoreItem xmlns:ds="http://schemas.openxmlformats.org/officeDocument/2006/customXml" ds:itemID="{F11A9345-D0F2-4D89-BA2C-E17BA91BB8C1}"/>
</file>

<file path=docProps/app.xml><?xml version="1.0" encoding="utf-8"?>
<Properties xmlns="http://schemas.openxmlformats.org/officeDocument/2006/extended-properties" xmlns:vt="http://schemas.openxmlformats.org/officeDocument/2006/docPropsVTypes">
  <Template>ICASA Presetations</Template>
  <TotalTime>2762</TotalTime>
  <Words>1171</Words>
  <Application>Microsoft Office PowerPoint</Application>
  <PresentationFormat>On-screen Show (4:3)</PresentationFormat>
  <Paragraphs>235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ICASA Presetations</vt:lpstr>
      <vt:lpstr>ITU Workshop on Environmentally Sound Management of  E-Waste Durban, South Africa, 9 July 2013  </vt:lpstr>
      <vt:lpstr>THE COMPLEXITY OF THE        E-WASTE PROBLEM </vt:lpstr>
      <vt:lpstr>THE COMPLEXITY OF THE        E-WASTE PROBLEM </vt:lpstr>
      <vt:lpstr>THE COMPLEXITY OF THE        E-WASTE PROBLEM </vt:lpstr>
      <vt:lpstr>THE COMPLEXITY OF THE        E-WASTE PROBLEM </vt:lpstr>
      <vt:lpstr>THE COMPLEXITY OF THE        E-WASTE PROBLEM </vt:lpstr>
      <vt:lpstr>THE COMPLEXITY OF THE        E-WASTE PROBLEM </vt:lpstr>
      <vt:lpstr>THE COMPLEXITY OF THE       E-WASTE PROBLEM </vt:lpstr>
      <vt:lpstr>THE COMPLEXITY OF THE        E-WASTE PROBLEM </vt:lpstr>
      <vt:lpstr>THE COMPLEXITY OF THE        E-WASTE PROBLEM </vt:lpstr>
      <vt:lpstr>THE COMPLEXITY OF THE        E-WASTE PROBLEM </vt:lpstr>
      <vt:lpstr>THE COMPLEXITY OF THE       E-WASTE PROBLEM </vt:lpstr>
      <vt:lpstr>THE COMPLEXITY OF THE        E-WASTE PROBLEM </vt:lpstr>
      <vt:lpstr>THE COMPLEXITY OF THE       E-WASTE PROBLEM </vt:lpstr>
      <vt:lpstr>THE COMPLEXITY OF THE        E-WASTE PROBLEM </vt:lpstr>
      <vt:lpstr>THE COMPLEXITY OF THE        E-WASTE PROBLEM </vt:lpstr>
      <vt:lpstr>THE COMPLEXITY OF THE        E-WASTE PROBLEM</vt:lpstr>
      <vt:lpstr>THE COMPLEXITY OF THE       E-WASTE PROBLEM </vt:lpstr>
      <vt:lpstr>THE COMPLEXITY OF THE        E-WASTE PROBLEM </vt:lpstr>
      <vt:lpstr>THE COMPLEXITY OF THE        E-WASTE PROBLEM </vt:lpstr>
    </vt:vector>
  </TitlesOfParts>
  <Company>ICASA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AFFAIR</dc:title>
  <dc:creator>Dumisa Wellington Ngwenya</dc:creator>
  <cp:lastModifiedBy>pmashangoane</cp:lastModifiedBy>
  <cp:revision>582</cp:revision>
  <cp:lastPrinted>2011-12-14T07:34:48Z</cp:lastPrinted>
  <dcterms:created xsi:type="dcterms:W3CDTF">2011-12-06T06:40:43Z</dcterms:created>
  <dcterms:modified xsi:type="dcterms:W3CDTF">2013-07-06T19:44:36Z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0x010100FA6A94EB67D961448066A5329D709A89</vt:lpwstr>
  </property>
</Properties>
</file>