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227C0-C83A-4F05-9718-1BD2ECC08FC4}" type="datetimeFigureOut">
              <a:rPr lang="en-GB" smtClean="0"/>
              <a:t>24/06/2013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EB267-CEDE-4528-93E8-978C20212F41}" type="slidenum">
              <a:rPr lang="en-GB" smtClean="0"/>
              <a:t>‹#›</a:t>
            </a:fld>
            <a:endParaRPr lang="en-GB"/>
          </a:p>
        </p:txBody>
      </p:sp>
    </p:spTree>
    <p:extLst>
      <p:ext uri="{BB962C8B-B14F-4D97-AF65-F5344CB8AC3E}">
        <p14:creationId xmlns:p14="http://schemas.microsoft.com/office/powerpoint/2010/main" val="171037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Cell phone repair shop-Gaborone (left) indoor electronic repair shop (right) courtesy: Kanda ad </a:t>
            </a:r>
            <a:r>
              <a:rPr lang="en-GB" dirty="0" err="1" smtClean="0"/>
              <a:t>taye</a:t>
            </a:r>
            <a:r>
              <a:rPr lang="en-GB" dirty="0" smtClean="0"/>
              <a:t> 2011</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98EB267-CEDE-4528-93E8-978C20212F41}" type="slidenum">
              <a:rPr lang="en-GB" smtClean="0"/>
              <a:t>9</a:t>
            </a:fld>
            <a:endParaRPr lang="en-GB"/>
          </a:p>
        </p:txBody>
      </p:sp>
    </p:spTree>
    <p:extLst>
      <p:ext uri="{BB962C8B-B14F-4D97-AF65-F5344CB8AC3E}">
        <p14:creationId xmlns:p14="http://schemas.microsoft.com/office/powerpoint/2010/main" val="2757179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E15A4FB-1352-418C-AAA5-81943A1446F9}" type="datetimeFigureOut">
              <a:rPr lang="en-GB" smtClean="0"/>
              <a:t>24/06/2013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15A4FB-1352-418C-AAA5-81943A1446F9}" type="datetimeFigureOut">
              <a:rPr lang="en-GB" smtClean="0"/>
              <a:t>24/06/2013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15A4FB-1352-418C-AAA5-81943A1446F9}" type="datetimeFigureOut">
              <a:rPr lang="en-GB" smtClean="0"/>
              <a:t>24/06/2013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15A4FB-1352-418C-AAA5-81943A1446F9}" type="datetimeFigureOut">
              <a:rPr lang="en-GB" smtClean="0"/>
              <a:t>24/06/2013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E15A4FB-1352-418C-AAA5-81943A1446F9}" type="datetimeFigureOut">
              <a:rPr lang="en-GB" smtClean="0"/>
              <a:t>24/06/2013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15A4FB-1352-418C-AAA5-81943A1446F9}" type="datetimeFigureOut">
              <a:rPr lang="en-GB" smtClean="0"/>
              <a:t>24/06/2013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E15A4FB-1352-418C-AAA5-81943A1446F9}" type="datetimeFigureOut">
              <a:rPr lang="en-GB" smtClean="0"/>
              <a:t>24/06/2013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15A4FB-1352-418C-AAA5-81943A1446F9}" type="datetimeFigureOut">
              <a:rPr lang="en-GB" smtClean="0"/>
              <a:t>24/06/2013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15A4FB-1352-418C-AAA5-81943A1446F9}" type="datetimeFigureOut">
              <a:rPr lang="en-GB" smtClean="0"/>
              <a:t>24/06/2013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E15A4FB-1352-418C-AAA5-81943A1446F9}" type="datetimeFigureOut">
              <a:rPr lang="en-GB" smtClean="0"/>
              <a:t>24/06/2013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64072-7D77-40DF-ADE3-0832FC60350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15A4FB-1352-418C-AAA5-81943A1446F9}" type="datetimeFigureOut">
              <a:rPr lang="en-GB" smtClean="0"/>
              <a:t>24/06/2013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18364072-7D77-40DF-ADE3-0832FC60350F}"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15A4FB-1352-418C-AAA5-81943A1446F9}" type="datetimeFigureOut">
              <a:rPr lang="en-GB" smtClean="0"/>
              <a:t>24/06/2013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8364072-7D77-40DF-ADE3-0832FC60350F}"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92696"/>
            <a:ext cx="7999040" cy="2507704"/>
          </a:xfrm>
        </p:spPr>
        <p:txBody>
          <a:bodyPr>
            <a:normAutofit/>
          </a:bodyPr>
          <a:lstStyle/>
          <a:p>
            <a:pPr algn="ctr"/>
            <a:r>
              <a:rPr lang="en-GB" sz="2800" dirty="0" smtClean="0">
                <a:latin typeface="Verdana" pitchFamily="34" charset="0"/>
                <a:ea typeface="Verdana" pitchFamily="34" charset="0"/>
                <a:cs typeface="Verdana" pitchFamily="34" charset="0"/>
              </a:rPr>
              <a:t>ITU Workshop on </a:t>
            </a:r>
            <a:br>
              <a:rPr lang="en-GB" sz="2800" dirty="0" smtClean="0">
                <a:latin typeface="Verdana" pitchFamily="34" charset="0"/>
                <a:ea typeface="Verdana" pitchFamily="34" charset="0"/>
                <a:cs typeface="Verdana" pitchFamily="34" charset="0"/>
              </a:rPr>
            </a:br>
            <a:r>
              <a:rPr lang="en-GB" sz="2800" dirty="0" smtClean="0">
                <a:latin typeface="Verdana" pitchFamily="34" charset="0"/>
                <a:ea typeface="Verdana" pitchFamily="34" charset="0"/>
                <a:cs typeface="Verdana" pitchFamily="34" charset="0"/>
              </a:rPr>
              <a:t>“Environmentally Sound Management of E-waste”</a:t>
            </a:r>
            <a:br>
              <a:rPr lang="en-GB" sz="2800" dirty="0" smtClean="0">
                <a:latin typeface="Verdana" pitchFamily="34" charset="0"/>
                <a:ea typeface="Verdana" pitchFamily="34" charset="0"/>
                <a:cs typeface="Verdana" pitchFamily="34" charset="0"/>
              </a:rPr>
            </a:br>
            <a:r>
              <a:rPr lang="en-GB" sz="2800" dirty="0" smtClean="0">
                <a:latin typeface="Verdana" pitchFamily="34" charset="0"/>
                <a:ea typeface="Verdana" pitchFamily="34" charset="0"/>
                <a:cs typeface="Verdana" pitchFamily="34" charset="0"/>
              </a:rPr>
              <a:t>(Durban</a:t>
            </a:r>
            <a:r>
              <a:rPr lang="en-GB" sz="2800" dirty="0">
                <a:latin typeface="Verdana" pitchFamily="34" charset="0"/>
                <a:ea typeface="Verdana" pitchFamily="34" charset="0"/>
                <a:cs typeface="Verdana" pitchFamily="34" charset="0"/>
              </a:rPr>
              <a:t>, South Africa, 9 July 2013)</a:t>
            </a:r>
            <a:br>
              <a:rPr lang="en-GB" sz="2800" dirty="0">
                <a:latin typeface="Verdana" pitchFamily="34" charset="0"/>
                <a:ea typeface="Verdana" pitchFamily="34" charset="0"/>
                <a:cs typeface="Verdana" pitchFamily="34" charset="0"/>
              </a:rPr>
            </a:br>
            <a:endParaRPr lang="en-GB" sz="2800" dirty="0">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539552" y="2924944"/>
            <a:ext cx="8215064" cy="2880320"/>
          </a:xfrm>
        </p:spPr>
        <p:txBody>
          <a:bodyPr>
            <a:normAutofit fontScale="62500" lnSpcReduction="20000"/>
          </a:bodyPr>
          <a:lstStyle/>
          <a:p>
            <a:pPr algn="ctr"/>
            <a:r>
              <a:rPr lang="en-GB" sz="5100" b="1" dirty="0" smtClean="0">
                <a:latin typeface="Verdana" pitchFamily="34" charset="0"/>
                <a:ea typeface="Verdana" pitchFamily="34" charset="0"/>
                <a:cs typeface="Verdana" pitchFamily="34" charset="0"/>
              </a:rPr>
              <a:t>The Complexity of the E-waste Problem: Botswana Situation</a:t>
            </a:r>
          </a:p>
          <a:p>
            <a:pPr algn="ctr"/>
            <a:r>
              <a:rPr lang="en-GB" sz="4400" dirty="0" smtClean="0">
                <a:latin typeface="Verdana" pitchFamily="34" charset="0"/>
                <a:ea typeface="Verdana" pitchFamily="34" charset="0"/>
                <a:cs typeface="Verdana" pitchFamily="34" charset="0"/>
              </a:rPr>
              <a:t>Tebogo Ruth Mangadi</a:t>
            </a:r>
          </a:p>
          <a:p>
            <a:pPr algn="ctr"/>
            <a:r>
              <a:rPr lang="en-GB" sz="4400" dirty="0" smtClean="0">
                <a:latin typeface="Verdana" pitchFamily="34" charset="0"/>
                <a:ea typeface="Verdana" pitchFamily="34" charset="0"/>
                <a:cs typeface="Verdana" pitchFamily="34" charset="0"/>
              </a:rPr>
              <a:t>Acting Director Postal Services: Botswana Communications Regulatory Authority</a:t>
            </a:r>
          </a:p>
          <a:p>
            <a:pPr algn="ctr"/>
            <a:r>
              <a:rPr lang="en-GB" sz="4400" dirty="0" smtClean="0">
                <a:latin typeface="Verdana" pitchFamily="34" charset="0"/>
                <a:ea typeface="Verdana" pitchFamily="34" charset="0"/>
                <a:cs typeface="Verdana" pitchFamily="34" charset="0"/>
              </a:rPr>
              <a:t>mangadi@bocra.org.bw</a:t>
            </a:r>
          </a:p>
          <a:p>
            <a:pPr algn="l"/>
            <a:endParaRPr lang="en-GB" sz="4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76582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363272" cy="5271864"/>
          </a:xfrm>
        </p:spPr>
        <p:txBody>
          <a:bodyPr>
            <a:normAutofit fontScale="92500" lnSpcReduction="10000"/>
          </a:bodyPr>
          <a:lstStyle/>
          <a:p>
            <a:pPr marL="0" indent="0">
              <a:buNone/>
            </a:pPr>
            <a:r>
              <a:rPr lang="en-GB" sz="3500" b="1" dirty="0">
                <a:latin typeface="Verdana" pitchFamily="34" charset="0"/>
                <a:ea typeface="Verdana" pitchFamily="34" charset="0"/>
                <a:cs typeface="Verdana" pitchFamily="34" charset="0"/>
              </a:rPr>
              <a:t>Conclusion:</a:t>
            </a:r>
          </a:p>
          <a:p>
            <a:r>
              <a:rPr lang="en-GB" sz="3000" dirty="0">
                <a:latin typeface="Verdana" pitchFamily="34" charset="0"/>
                <a:ea typeface="Verdana" pitchFamily="34" charset="0"/>
                <a:cs typeface="Verdana" pitchFamily="34" charset="0"/>
              </a:rPr>
              <a:t>Being a party to the Basel Convention and the availability of the local regulations on hazardous waste should serve as a stepping stone to delve into policy formulation on WEEE.</a:t>
            </a:r>
          </a:p>
          <a:p>
            <a:r>
              <a:rPr lang="en-GB" sz="3000" dirty="0">
                <a:latin typeface="Verdana" pitchFamily="34" charset="0"/>
                <a:ea typeface="Verdana" pitchFamily="34" charset="0"/>
                <a:cs typeface="Verdana" pitchFamily="34" charset="0"/>
              </a:rPr>
              <a:t>Exporting e-waste especially by government can pose security risk as the end of life equipment often contain sensitive information that if not properly deleted could leave opportunity for security bridge and fraud.</a:t>
            </a:r>
          </a:p>
          <a:p>
            <a:endParaRPr lang="en" sz="3000" dirty="0">
              <a:latin typeface="Verdana" pitchFamily="34" charset="0"/>
              <a:ea typeface="Verdana" pitchFamily="34" charset="0"/>
              <a:cs typeface="Verdana" pitchFamily="34" charset="0"/>
            </a:endParaRPr>
          </a:p>
          <a:p>
            <a:pPr marL="0" indent="0">
              <a:buNone/>
            </a:pPr>
            <a:endParaRPr lang="en-GB" dirty="0"/>
          </a:p>
        </p:txBody>
      </p:sp>
    </p:spTree>
    <p:extLst>
      <p:ext uri="{BB962C8B-B14F-4D97-AF65-F5344CB8AC3E}">
        <p14:creationId xmlns:p14="http://schemas.microsoft.com/office/powerpoint/2010/main" val="2268880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r>
              <a:rPr lang="en-GB" sz="2800" dirty="0">
                <a:latin typeface="Verdana" pitchFamily="34" charset="0"/>
                <a:ea typeface="Verdana" pitchFamily="34" charset="0"/>
                <a:cs typeface="Verdana" pitchFamily="34" charset="0"/>
              </a:rPr>
              <a:t>By exporting obsolete equipment to other countries we are exporting </a:t>
            </a:r>
            <a:r>
              <a:rPr lang="en-GB" sz="2800" dirty="0" smtClean="0">
                <a:latin typeface="Verdana" pitchFamily="34" charset="0"/>
                <a:ea typeface="Verdana" pitchFamily="34" charset="0"/>
                <a:cs typeface="Verdana" pitchFamily="34" charset="0"/>
              </a:rPr>
              <a:t>jobs.</a:t>
            </a:r>
            <a:endParaRPr lang="en-GB" sz="2800" dirty="0">
              <a:latin typeface="Verdana" pitchFamily="34" charset="0"/>
              <a:ea typeface="Verdana" pitchFamily="34" charset="0"/>
              <a:cs typeface="Verdana" pitchFamily="34" charset="0"/>
            </a:endParaRPr>
          </a:p>
          <a:p>
            <a:r>
              <a:rPr lang="en-GB" sz="2800" dirty="0">
                <a:latin typeface="Verdana" pitchFamily="34" charset="0"/>
                <a:ea typeface="Verdana" pitchFamily="34" charset="0"/>
                <a:cs typeface="Verdana" pitchFamily="34" charset="0"/>
              </a:rPr>
              <a:t>There is need to Botswana to do research on the amount of e-waste we have as a country for proper planning and execution.</a:t>
            </a:r>
          </a:p>
          <a:p>
            <a:r>
              <a:rPr lang="en-GB" sz="2800" dirty="0">
                <a:latin typeface="Verdana" pitchFamily="34" charset="0"/>
                <a:ea typeface="Verdana" pitchFamily="34" charset="0"/>
                <a:cs typeface="Verdana" pitchFamily="34" charset="0"/>
              </a:rPr>
              <a:t>Indeed, e-waste is a complex subject matter that needs to be driven </a:t>
            </a:r>
            <a:r>
              <a:rPr lang="en-GB" sz="2800" dirty="0" smtClean="0">
                <a:latin typeface="Verdana" pitchFamily="34" charset="0"/>
                <a:ea typeface="Verdana" pitchFamily="34" charset="0"/>
                <a:cs typeface="Verdana" pitchFamily="34" charset="0"/>
              </a:rPr>
              <a:t>by </a:t>
            </a:r>
            <a:r>
              <a:rPr lang="en-GB" sz="2800" dirty="0">
                <a:latin typeface="Verdana" pitchFamily="34" charset="0"/>
                <a:ea typeface="Verdana" pitchFamily="34" charset="0"/>
                <a:cs typeface="Verdana" pitchFamily="34" charset="0"/>
              </a:rPr>
              <a:t>relevant Policies, Regulations and </a:t>
            </a:r>
            <a:r>
              <a:rPr lang="en-GB" sz="2800" dirty="0" smtClean="0">
                <a:latin typeface="Verdana" pitchFamily="34" charset="0"/>
                <a:ea typeface="Verdana" pitchFamily="34" charset="0"/>
                <a:cs typeface="Verdana" pitchFamily="34" charset="0"/>
              </a:rPr>
              <a:t>treaties whilst educating and creating </a:t>
            </a:r>
            <a:r>
              <a:rPr lang="en-GB" sz="2800" dirty="0" smtClean="0">
                <a:latin typeface="Verdana" pitchFamily="34" charset="0"/>
                <a:ea typeface="Verdana" pitchFamily="34" charset="0"/>
                <a:cs typeface="Verdana" pitchFamily="34" charset="0"/>
              </a:rPr>
              <a:t>public awareness </a:t>
            </a:r>
            <a:r>
              <a:rPr lang="en-GB" sz="2800" dirty="0" smtClean="0">
                <a:latin typeface="Verdana" pitchFamily="34" charset="0"/>
                <a:ea typeface="Verdana" pitchFamily="34" charset="0"/>
                <a:cs typeface="Verdana" pitchFamily="34" charset="0"/>
              </a:rPr>
              <a:t>on e-waste issue.</a:t>
            </a:r>
            <a:endParaRPr lang="en-GB" sz="2800" dirty="0">
              <a:latin typeface="Verdana" pitchFamily="34" charset="0"/>
              <a:ea typeface="Verdana" pitchFamily="34" charset="0"/>
              <a:cs typeface="Verdana" pitchFamily="34" charset="0"/>
            </a:endParaRPr>
          </a:p>
          <a:p>
            <a:pPr marL="0" indent="0">
              <a:buNone/>
            </a:pPr>
            <a:endParaRPr lang="en-GB" dirty="0"/>
          </a:p>
        </p:txBody>
      </p:sp>
    </p:spTree>
    <p:extLst>
      <p:ext uri="{BB962C8B-B14F-4D97-AF65-F5344CB8AC3E}">
        <p14:creationId xmlns:p14="http://schemas.microsoft.com/office/powerpoint/2010/main" val="4211896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628800"/>
            <a:ext cx="8229600" cy="4389120"/>
          </a:xfrm>
        </p:spPr>
        <p:txBody>
          <a:bodyPr>
            <a:normAutofit fontScale="92500" lnSpcReduction="10000"/>
          </a:bodyPr>
          <a:lstStyle/>
          <a:p>
            <a:pPr marL="0" indent="0">
              <a:buNone/>
            </a:pPr>
            <a:r>
              <a:rPr lang="en-GB" sz="2400" dirty="0" smtClean="0">
                <a:latin typeface="Verdana" pitchFamily="34" charset="0"/>
                <a:ea typeface="Verdana" pitchFamily="34" charset="0"/>
                <a:cs typeface="Verdana" pitchFamily="34" charset="0"/>
              </a:rPr>
              <a:t>			</a:t>
            </a:r>
          </a:p>
          <a:p>
            <a:pPr marL="0" indent="0">
              <a:buNone/>
            </a:pPr>
            <a:endParaRPr lang="en-GB" sz="2400" dirty="0">
              <a:latin typeface="Verdana" pitchFamily="34" charset="0"/>
              <a:ea typeface="Verdana" pitchFamily="34" charset="0"/>
              <a:cs typeface="Verdana" pitchFamily="34" charset="0"/>
            </a:endParaRPr>
          </a:p>
          <a:p>
            <a:pPr marL="0" indent="0">
              <a:buNone/>
            </a:pPr>
            <a:endParaRPr lang="en-GB" sz="2400" dirty="0" smtClean="0">
              <a:latin typeface="Verdana" pitchFamily="34" charset="0"/>
              <a:ea typeface="Verdana" pitchFamily="34" charset="0"/>
              <a:cs typeface="Verdana" pitchFamily="34" charset="0"/>
            </a:endParaRPr>
          </a:p>
          <a:p>
            <a:pPr marL="0" indent="0">
              <a:buNone/>
            </a:pPr>
            <a:r>
              <a:rPr lang="en-GB" sz="2400" dirty="0">
                <a:latin typeface="Verdana" pitchFamily="34" charset="0"/>
                <a:ea typeface="Verdana" pitchFamily="34" charset="0"/>
                <a:cs typeface="Verdana" pitchFamily="34" charset="0"/>
              </a:rPr>
              <a:t>	</a:t>
            </a:r>
            <a:r>
              <a:rPr lang="en-GB" sz="2400" dirty="0" smtClean="0">
                <a:latin typeface="Verdana" pitchFamily="34" charset="0"/>
                <a:ea typeface="Verdana" pitchFamily="34" charset="0"/>
                <a:cs typeface="Verdana" pitchFamily="34" charset="0"/>
              </a:rPr>
              <a:t>		</a:t>
            </a:r>
          </a:p>
          <a:p>
            <a:pPr marL="0" indent="0">
              <a:buNone/>
            </a:pPr>
            <a:endParaRPr lang="en-GB" sz="2400" b="1" dirty="0">
              <a:latin typeface="Verdana" pitchFamily="34" charset="0"/>
              <a:ea typeface="Verdana" pitchFamily="34" charset="0"/>
              <a:cs typeface="Verdana" pitchFamily="34" charset="0"/>
            </a:endParaRPr>
          </a:p>
          <a:p>
            <a:pPr marL="0" indent="0">
              <a:buNone/>
            </a:pPr>
            <a:endParaRPr lang="en-GB" sz="2400" b="1" dirty="0" smtClean="0">
              <a:latin typeface="Verdana" pitchFamily="34" charset="0"/>
              <a:ea typeface="Verdana" pitchFamily="34" charset="0"/>
              <a:cs typeface="Verdana" pitchFamily="34" charset="0"/>
            </a:endParaRPr>
          </a:p>
          <a:p>
            <a:pPr marL="0" indent="0">
              <a:buNone/>
            </a:pPr>
            <a:endParaRPr lang="en-GB" sz="2400" b="1" dirty="0">
              <a:latin typeface="Verdana" pitchFamily="34" charset="0"/>
              <a:ea typeface="Verdana" pitchFamily="34" charset="0"/>
              <a:cs typeface="Verdana" pitchFamily="34" charset="0"/>
            </a:endParaRPr>
          </a:p>
          <a:p>
            <a:pPr marL="0" indent="0">
              <a:buNone/>
            </a:pPr>
            <a:endParaRPr lang="en-GB" sz="2400" b="1" dirty="0" smtClean="0">
              <a:latin typeface="Verdana" pitchFamily="34" charset="0"/>
              <a:ea typeface="Verdana" pitchFamily="34" charset="0"/>
              <a:cs typeface="Verdana" pitchFamily="34" charset="0"/>
            </a:endParaRPr>
          </a:p>
          <a:p>
            <a:pPr marL="0" indent="0">
              <a:buNone/>
            </a:pPr>
            <a:r>
              <a:rPr lang="en-GB" sz="2400" b="1" dirty="0">
                <a:latin typeface="Verdana" pitchFamily="34" charset="0"/>
                <a:ea typeface="Verdana" pitchFamily="34" charset="0"/>
                <a:cs typeface="Verdana" pitchFamily="34" charset="0"/>
              </a:rPr>
              <a:t>	</a:t>
            </a:r>
            <a:r>
              <a:rPr lang="en-GB" sz="2400" b="1" dirty="0" smtClean="0">
                <a:latin typeface="Verdana" pitchFamily="34" charset="0"/>
                <a:ea typeface="Verdana" pitchFamily="34" charset="0"/>
                <a:cs typeface="Verdana" pitchFamily="34" charset="0"/>
              </a:rPr>
              <a:t>		</a:t>
            </a:r>
          </a:p>
          <a:p>
            <a:pPr marL="0" indent="0">
              <a:buNone/>
            </a:pPr>
            <a:endParaRPr lang="en-GB" sz="2400" b="1" dirty="0">
              <a:latin typeface="Verdana" pitchFamily="34" charset="0"/>
              <a:ea typeface="Verdana" pitchFamily="34" charset="0"/>
              <a:cs typeface="Verdana" pitchFamily="34" charset="0"/>
            </a:endParaRPr>
          </a:p>
          <a:p>
            <a:pPr marL="0" indent="0">
              <a:buNone/>
            </a:pPr>
            <a:r>
              <a:rPr lang="en-GB" sz="2400" b="1" dirty="0" smtClean="0">
                <a:latin typeface="Verdana" pitchFamily="34" charset="0"/>
                <a:ea typeface="Verdana" pitchFamily="34" charset="0"/>
                <a:cs typeface="Verdana" pitchFamily="34" charset="0"/>
              </a:rPr>
              <a:t>			   Thank </a:t>
            </a:r>
            <a:r>
              <a:rPr lang="en-GB" sz="2400" b="1" dirty="0">
                <a:latin typeface="Verdana" pitchFamily="34" charset="0"/>
                <a:ea typeface="Verdana" pitchFamily="34" charset="0"/>
                <a:cs typeface="Verdana" pitchFamily="34" charset="0"/>
              </a:rPr>
              <a:t>you</a:t>
            </a:r>
          </a:p>
          <a:p>
            <a:pPr marL="0" indent="0">
              <a:buNone/>
            </a:pPr>
            <a:endParaRPr lang="en-GB" dirty="0"/>
          </a:p>
        </p:txBody>
      </p:sp>
      <p:pic>
        <p:nvPicPr>
          <p:cNvPr id="4" name="Picture 2" descr="C:\Users\tebogom\Desktop\word-cloud-electronic_~k116796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66875"/>
            <a:ext cx="4536504"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9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91264" cy="1370416"/>
          </a:xfrm>
        </p:spPr>
        <p:txBody>
          <a:bodyPr>
            <a:noAutofit/>
          </a:bodyPr>
          <a:lstStyle/>
          <a:p>
            <a:r>
              <a:rPr lang="en-GB" sz="3200" b="1" dirty="0" smtClean="0">
                <a:latin typeface="Verdana" pitchFamily="34" charset="0"/>
                <a:ea typeface="Verdana" pitchFamily="34" charset="0"/>
                <a:cs typeface="Verdana" pitchFamily="34" charset="0"/>
              </a:rPr>
              <a:t/>
            </a:r>
            <a:br>
              <a:rPr lang="en-GB" sz="3200" b="1" dirty="0" smtClean="0">
                <a:latin typeface="Verdana" pitchFamily="34" charset="0"/>
                <a:ea typeface="Verdana" pitchFamily="34" charset="0"/>
                <a:cs typeface="Verdana" pitchFamily="34" charset="0"/>
              </a:rPr>
            </a:br>
            <a:r>
              <a:rPr lang="en-GB" sz="3200" b="1">
                <a:latin typeface="Verdana" pitchFamily="34" charset="0"/>
                <a:ea typeface="Verdana" pitchFamily="34" charset="0"/>
                <a:cs typeface="Verdana" pitchFamily="34" charset="0"/>
              </a:rPr>
              <a:t/>
            </a:r>
            <a:br>
              <a:rPr lang="en-GB" sz="3200" b="1">
                <a:latin typeface="Verdana" pitchFamily="34" charset="0"/>
                <a:ea typeface="Verdana" pitchFamily="34" charset="0"/>
                <a:cs typeface="Verdana" pitchFamily="34" charset="0"/>
              </a:rPr>
            </a:br>
            <a:r>
              <a:rPr lang="en-GB" sz="3200" b="1" smtClean="0">
                <a:latin typeface="Verdana" pitchFamily="34" charset="0"/>
                <a:ea typeface="Verdana" pitchFamily="34" charset="0"/>
                <a:cs typeface="Verdana" pitchFamily="34" charset="0"/>
              </a:rPr>
              <a:t>Statements of Fact:</a:t>
            </a:r>
            <a:r>
              <a:rPr lang="en-GB" sz="3200" b="1" dirty="0">
                <a:latin typeface="Verdana" pitchFamily="34" charset="0"/>
                <a:ea typeface="Verdana" pitchFamily="34" charset="0"/>
                <a:cs typeface="Verdana" pitchFamily="34" charset="0"/>
              </a:rPr>
              <a:t/>
            </a:r>
            <a:br>
              <a:rPr lang="en-GB" sz="3200" b="1" dirty="0">
                <a:latin typeface="Verdana" pitchFamily="34" charset="0"/>
                <a:ea typeface="Verdana" pitchFamily="34" charset="0"/>
                <a:cs typeface="Verdana" pitchFamily="34" charset="0"/>
              </a:rPr>
            </a:br>
            <a:endParaRPr lang="en-GB" sz="3200" dirty="0">
              <a:latin typeface="Verdana" pitchFamily="34" charset="0"/>
              <a:ea typeface="Verdana" pitchFamily="34" charset="0"/>
              <a:cs typeface="Verdana" pitchFamily="34" charset="0"/>
            </a:endParaRPr>
          </a:p>
        </p:txBody>
      </p:sp>
      <p:pic>
        <p:nvPicPr>
          <p:cNvPr id="1026" name="Picture 2" descr="C:\Users\tebogom\Desktop\electronic-waste-230755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99" y="3092542"/>
            <a:ext cx="6439997" cy="27344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2348880"/>
            <a:ext cx="8229600" cy="3975720"/>
          </a:xfrm>
        </p:spPr>
        <p:txBody>
          <a:bodyPr>
            <a:normAutofit fontScale="92500" lnSpcReduction="10000"/>
          </a:bodyPr>
          <a:lstStyle/>
          <a:p>
            <a:r>
              <a:rPr lang="en-GB" sz="3000" dirty="0">
                <a:latin typeface="Verdana" pitchFamily="34" charset="0"/>
                <a:ea typeface="Verdana" pitchFamily="34" charset="0"/>
                <a:cs typeface="Verdana" pitchFamily="34" charset="0"/>
              </a:rPr>
              <a:t>“E-waste is one of the fastest growing segments of the waste stream</a:t>
            </a:r>
            <a:r>
              <a:rPr lang="en-GB" sz="3000" dirty="0" smtClean="0">
                <a:latin typeface="Verdana" pitchFamily="34" charset="0"/>
                <a:ea typeface="Verdana" pitchFamily="34" charset="0"/>
                <a:cs typeface="Verdana" pitchFamily="34" charset="0"/>
              </a:rPr>
              <a:t>.”</a:t>
            </a:r>
          </a:p>
          <a:p>
            <a:pPr marL="0" indent="0">
              <a:buNone/>
            </a:pPr>
            <a:endParaRPr lang="en-GB" sz="2800" dirty="0">
              <a:latin typeface="Verdana" pitchFamily="34" charset="0"/>
              <a:ea typeface="Verdana" pitchFamily="34" charset="0"/>
              <a:cs typeface="Verdana" pitchFamily="34" charset="0"/>
            </a:endParaRPr>
          </a:p>
          <a:p>
            <a:pPr marL="0" indent="0">
              <a:buNone/>
            </a:pPr>
            <a:endParaRPr lang="en-GB" sz="2800" dirty="0" smtClean="0">
              <a:latin typeface="Verdana" pitchFamily="34" charset="0"/>
              <a:ea typeface="Verdana" pitchFamily="34" charset="0"/>
              <a:cs typeface="Verdana" pitchFamily="34" charset="0"/>
            </a:endParaRPr>
          </a:p>
          <a:p>
            <a:pPr marL="0" indent="0">
              <a:buNone/>
            </a:pPr>
            <a:endParaRPr lang="en-GB" sz="2800" dirty="0">
              <a:latin typeface="Verdana" pitchFamily="34" charset="0"/>
              <a:ea typeface="Verdana" pitchFamily="34" charset="0"/>
              <a:cs typeface="Verdana" pitchFamily="34" charset="0"/>
            </a:endParaRPr>
          </a:p>
          <a:p>
            <a:pPr marL="0" indent="0">
              <a:buNone/>
            </a:pPr>
            <a:endParaRPr lang="en-GB" sz="2800" dirty="0" smtClean="0">
              <a:latin typeface="Verdana" pitchFamily="34" charset="0"/>
              <a:ea typeface="Verdana" pitchFamily="34" charset="0"/>
              <a:cs typeface="Verdana" pitchFamily="34" charset="0"/>
            </a:endParaRPr>
          </a:p>
          <a:p>
            <a:pPr marL="0" indent="0">
              <a:buNone/>
            </a:pPr>
            <a:endParaRPr lang="en-GB" sz="2800" dirty="0" smtClean="0">
              <a:latin typeface="Verdana" pitchFamily="34" charset="0"/>
              <a:ea typeface="Verdana" pitchFamily="34" charset="0"/>
              <a:cs typeface="Verdana" pitchFamily="34" charset="0"/>
            </a:endParaRPr>
          </a:p>
          <a:p>
            <a:pPr marL="0" indent="0">
              <a:buNone/>
            </a:pPr>
            <a:endParaRPr lang="en-GB" sz="2800" dirty="0">
              <a:latin typeface="Verdana" pitchFamily="34" charset="0"/>
              <a:ea typeface="Verdana" pitchFamily="34" charset="0"/>
              <a:cs typeface="Verdana" pitchFamily="34" charset="0"/>
            </a:endParaRPr>
          </a:p>
          <a:p>
            <a:r>
              <a:rPr lang="en-GB" sz="3000" dirty="0">
                <a:latin typeface="Verdana" pitchFamily="34" charset="0"/>
                <a:ea typeface="Verdana" pitchFamily="34" charset="0"/>
                <a:cs typeface="Verdana" pitchFamily="34" charset="0"/>
              </a:rPr>
              <a:t>“Botswana has no E-waste Policy.”</a:t>
            </a:r>
          </a:p>
          <a:p>
            <a:pPr marL="0" indent="0">
              <a:buNone/>
            </a:pPr>
            <a:endParaRPr lang="en-GB" sz="3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90951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91264" cy="5127848"/>
          </a:xfrm>
        </p:spPr>
        <p:txBody>
          <a:bodyPr/>
          <a:lstStyle/>
          <a:p>
            <a:pPr marL="0" indent="0">
              <a:buNone/>
            </a:pPr>
            <a:r>
              <a:rPr lang="en-GB" sz="3200" b="1" dirty="0" smtClean="0">
                <a:latin typeface="Verdana" pitchFamily="34" charset="0"/>
                <a:ea typeface="Verdana" pitchFamily="34" charset="0"/>
                <a:cs typeface="Verdana" pitchFamily="34" charset="0"/>
              </a:rPr>
              <a:t>Background:</a:t>
            </a:r>
            <a:endParaRPr lang="en-GB" sz="3200" b="1" dirty="0">
              <a:latin typeface="Verdana" pitchFamily="34" charset="0"/>
              <a:ea typeface="Verdana" pitchFamily="34" charset="0"/>
              <a:cs typeface="Verdana" pitchFamily="34" charset="0"/>
            </a:endParaRPr>
          </a:p>
          <a:p>
            <a:pPr marL="0" indent="0">
              <a:buNone/>
            </a:pPr>
            <a:r>
              <a:rPr lang="en-GB" sz="2800" dirty="0">
                <a:latin typeface="Verdana" pitchFamily="34" charset="0"/>
                <a:ea typeface="Verdana" pitchFamily="34" charset="0"/>
                <a:cs typeface="Verdana" pitchFamily="34" charset="0"/>
              </a:rPr>
              <a:t>Botswana is the signatory to the Basel Convention only as far as the control of transfer boundary movement of hazardous waste and their disposal. The ratification was done in 1989.</a:t>
            </a:r>
          </a:p>
        </p:txBody>
      </p:sp>
    </p:spTree>
    <p:extLst>
      <p:ext uri="{BB962C8B-B14F-4D97-AF65-F5344CB8AC3E}">
        <p14:creationId xmlns:p14="http://schemas.microsoft.com/office/powerpoint/2010/main" val="247474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lnSpcReduction="10000"/>
          </a:bodyPr>
          <a:lstStyle/>
          <a:p>
            <a:pPr marL="0" indent="0">
              <a:buNone/>
            </a:pPr>
            <a:r>
              <a:rPr lang="en-GB" sz="3200" b="1" dirty="0">
                <a:latin typeface="Verdana" pitchFamily="34" charset="0"/>
                <a:ea typeface="Verdana" pitchFamily="34" charset="0"/>
                <a:cs typeface="Verdana" pitchFamily="34" charset="0"/>
              </a:rPr>
              <a:t>Demographics</a:t>
            </a:r>
            <a:r>
              <a:rPr lang="en-GB" sz="3200" b="1" dirty="0" smtClean="0">
                <a:latin typeface="Verdana" pitchFamily="34" charset="0"/>
                <a:ea typeface="Verdana" pitchFamily="34" charset="0"/>
                <a:cs typeface="Verdana" pitchFamily="34" charset="0"/>
              </a:rPr>
              <a:t>:</a:t>
            </a:r>
            <a:endParaRPr lang="en-GB" sz="3200" b="1" dirty="0">
              <a:latin typeface="Verdana" pitchFamily="34" charset="0"/>
              <a:ea typeface="Verdana" pitchFamily="34" charset="0"/>
              <a:cs typeface="Verdana" pitchFamily="34" charset="0"/>
            </a:endParaRPr>
          </a:p>
          <a:p>
            <a:pPr marL="0" indent="0">
              <a:buNone/>
            </a:pPr>
            <a:r>
              <a:rPr lang="en-GB" sz="3200" b="1" dirty="0">
                <a:latin typeface="Verdana" pitchFamily="34" charset="0"/>
                <a:ea typeface="Verdana" pitchFamily="34" charset="0"/>
                <a:cs typeface="Verdana" pitchFamily="34" charset="0"/>
              </a:rPr>
              <a:t>0-14 years: </a:t>
            </a:r>
            <a:r>
              <a:rPr lang="en-GB" sz="3200" dirty="0">
                <a:latin typeface="Verdana" pitchFamily="34" charset="0"/>
                <a:ea typeface="Verdana" pitchFamily="34" charset="0"/>
                <a:cs typeface="Verdana" pitchFamily="34" charset="0"/>
              </a:rPr>
              <a:t>33.5% (male 358,254/female 345,115) </a:t>
            </a:r>
            <a:br>
              <a:rPr lang="en-GB" sz="3200" dirty="0">
                <a:latin typeface="Verdana" pitchFamily="34" charset="0"/>
                <a:ea typeface="Verdana" pitchFamily="34" charset="0"/>
                <a:cs typeface="Verdana" pitchFamily="34" charset="0"/>
              </a:rPr>
            </a:br>
            <a:r>
              <a:rPr lang="en-GB" sz="3200" b="1" dirty="0">
                <a:latin typeface="Verdana" pitchFamily="34" charset="0"/>
                <a:ea typeface="Verdana" pitchFamily="34" charset="0"/>
                <a:cs typeface="Verdana" pitchFamily="34" charset="0"/>
              </a:rPr>
              <a:t>15-24 years:</a:t>
            </a:r>
            <a:r>
              <a:rPr lang="en-GB" sz="3200" dirty="0">
                <a:latin typeface="Verdana" pitchFamily="34" charset="0"/>
                <a:ea typeface="Verdana" pitchFamily="34" charset="0"/>
                <a:cs typeface="Verdana" pitchFamily="34" charset="0"/>
              </a:rPr>
              <a:t> 21.9% (male 227,527/female 232,004) </a:t>
            </a:r>
            <a:br>
              <a:rPr lang="en-GB" sz="3200" dirty="0">
                <a:latin typeface="Verdana" pitchFamily="34" charset="0"/>
                <a:ea typeface="Verdana" pitchFamily="34" charset="0"/>
                <a:cs typeface="Verdana" pitchFamily="34" charset="0"/>
              </a:rPr>
            </a:br>
            <a:r>
              <a:rPr lang="en-GB" sz="3200" b="1" dirty="0">
                <a:latin typeface="Verdana" pitchFamily="34" charset="0"/>
                <a:ea typeface="Verdana" pitchFamily="34" charset="0"/>
                <a:cs typeface="Verdana" pitchFamily="34" charset="0"/>
              </a:rPr>
              <a:t>25-54 years:</a:t>
            </a:r>
            <a:r>
              <a:rPr lang="en-GB" sz="3200" dirty="0">
                <a:latin typeface="Verdana" pitchFamily="34" charset="0"/>
                <a:ea typeface="Verdana" pitchFamily="34" charset="0"/>
                <a:cs typeface="Verdana" pitchFamily="34" charset="0"/>
              </a:rPr>
              <a:t> 36.4% (male 399,506/female 364,381) </a:t>
            </a:r>
            <a:br>
              <a:rPr lang="en-GB" sz="3200" dirty="0">
                <a:latin typeface="Verdana" pitchFamily="34" charset="0"/>
                <a:ea typeface="Verdana" pitchFamily="34" charset="0"/>
                <a:cs typeface="Verdana" pitchFamily="34" charset="0"/>
              </a:rPr>
            </a:br>
            <a:r>
              <a:rPr lang="en-GB" sz="3200" b="1" dirty="0">
                <a:latin typeface="Verdana" pitchFamily="34" charset="0"/>
                <a:ea typeface="Verdana" pitchFamily="34" charset="0"/>
                <a:cs typeface="Verdana" pitchFamily="34" charset="0"/>
              </a:rPr>
              <a:t>55-64 years:</a:t>
            </a:r>
            <a:r>
              <a:rPr lang="en-GB" sz="3200" dirty="0">
                <a:latin typeface="Verdana" pitchFamily="34" charset="0"/>
                <a:ea typeface="Verdana" pitchFamily="34" charset="0"/>
                <a:cs typeface="Verdana" pitchFamily="34" charset="0"/>
              </a:rPr>
              <a:t> 4.2% (male 39,161/female 49,499</a:t>
            </a:r>
            <a:r>
              <a:rPr lang="en-GB" sz="3200" dirty="0" smtClean="0">
                <a:latin typeface="Verdana" pitchFamily="34" charset="0"/>
                <a:ea typeface="Verdana" pitchFamily="34" charset="0"/>
                <a:cs typeface="Verdana" pitchFamily="34" charset="0"/>
              </a:rPr>
              <a:t>)</a:t>
            </a:r>
          </a:p>
          <a:p>
            <a:pPr marL="0" indent="0">
              <a:buNone/>
            </a:pPr>
            <a:r>
              <a:rPr lang="en-GB" sz="3200" b="1" dirty="0">
                <a:latin typeface="Verdana" pitchFamily="34" charset="0"/>
                <a:ea typeface="Verdana" pitchFamily="34" charset="0"/>
                <a:cs typeface="Verdana" pitchFamily="34" charset="0"/>
              </a:rPr>
              <a:t>65 years and over:</a:t>
            </a:r>
            <a:r>
              <a:rPr lang="en-GB" sz="3200" dirty="0">
                <a:latin typeface="Verdana" pitchFamily="34" charset="0"/>
                <a:ea typeface="Verdana" pitchFamily="34" charset="0"/>
                <a:cs typeface="Verdana" pitchFamily="34" charset="0"/>
              </a:rPr>
              <a:t> 3.9% (male 33,200/female 49,371) (2012 est.)</a:t>
            </a:r>
          </a:p>
          <a:p>
            <a:pPr marL="0" indent="0">
              <a:buNone/>
            </a:pPr>
            <a:endParaRPr lang="en-GB" sz="3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132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lnSpcReduction="10000"/>
          </a:bodyPr>
          <a:lstStyle/>
          <a:p>
            <a:pPr marL="0" indent="0">
              <a:buNone/>
            </a:pPr>
            <a:r>
              <a:rPr lang="en-GB" sz="3200" b="1" dirty="0" smtClean="0">
                <a:latin typeface="Verdana" pitchFamily="34" charset="0"/>
                <a:ea typeface="Verdana" pitchFamily="34" charset="0"/>
                <a:cs typeface="Verdana" pitchFamily="34" charset="0"/>
              </a:rPr>
              <a:t>Challenges:</a:t>
            </a:r>
            <a:endParaRPr lang="en-GB" sz="3200" dirty="0">
              <a:latin typeface="Verdana" pitchFamily="34" charset="0"/>
              <a:ea typeface="Verdana" pitchFamily="34" charset="0"/>
              <a:cs typeface="Verdana" pitchFamily="34" charset="0"/>
            </a:endParaRPr>
          </a:p>
          <a:p>
            <a:r>
              <a:rPr lang="en-GB" sz="2800" dirty="0">
                <a:latin typeface="Verdana" pitchFamily="34" charset="0"/>
                <a:ea typeface="Verdana" pitchFamily="34" charset="0"/>
                <a:cs typeface="Verdana" pitchFamily="34" charset="0"/>
              </a:rPr>
              <a:t>Lack of </a:t>
            </a:r>
            <a:r>
              <a:rPr lang="en-GB" sz="2800" dirty="0" smtClean="0">
                <a:latin typeface="Verdana" pitchFamily="34" charset="0"/>
                <a:ea typeface="Verdana" pitchFamily="34" charset="0"/>
                <a:cs typeface="Verdana" pitchFamily="34" charset="0"/>
              </a:rPr>
              <a:t>a specific policy or structured framework for managing WEEE in Botswana. </a:t>
            </a:r>
            <a:endParaRPr lang="en-GB" sz="2800" dirty="0">
              <a:latin typeface="Verdana" pitchFamily="34" charset="0"/>
              <a:ea typeface="Verdana" pitchFamily="34" charset="0"/>
              <a:cs typeface="Verdana" pitchFamily="34" charset="0"/>
            </a:endParaRPr>
          </a:p>
          <a:p>
            <a:r>
              <a:rPr lang="en-GB" sz="2800" dirty="0">
                <a:latin typeface="Verdana" pitchFamily="34" charset="0"/>
                <a:ea typeface="Verdana" pitchFamily="34" charset="0"/>
                <a:cs typeface="Verdana" pitchFamily="34" charset="0"/>
              </a:rPr>
              <a:t>Lack of </a:t>
            </a:r>
            <a:r>
              <a:rPr lang="en-GB" sz="2800" dirty="0" smtClean="0">
                <a:latin typeface="Verdana" pitchFamily="34" charset="0"/>
                <a:ea typeface="Verdana" pitchFamily="34" charset="0"/>
                <a:cs typeface="Verdana" pitchFamily="34" charset="0"/>
              </a:rPr>
              <a:t>national database on the amount of e-waste generated and a clear cut definition for this waste category. </a:t>
            </a:r>
          </a:p>
          <a:p>
            <a:r>
              <a:rPr lang="en-GB" sz="2800" dirty="0" smtClean="0">
                <a:latin typeface="Verdana" pitchFamily="34" charset="0"/>
                <a:ea typeface="Verdana" pitchFamily="34" charset="0"/>
                <a:cs typeface="Verdana" pitchFamily="34" charset="0"/>
              </a:rPr>
              <a:t>The </a:t>
            </a:r>
            <a:r>
              <a:rPr lang="en-GB" sz="2800" dirty="0">
                <a:latin typeface="Verdana" pitchFamily="34" charset="0"/>
                <a:ea typeface="Verdana" pitchFamily="34" charset="0"/>
                <a:cs typeface="Verdana" pitchFamily="34" charset="0"/>
              </a:rPr>
              <a:t>current system of gathering information in which second hand, used and waste products are by and large invisible on the national statistics on sale and trade in goods. </a:t>
            </a:r>
            <a:endParaRPr lang="en-GB" sz="2400" dirty="0"/>
          </a:p>
        </p:txBody>
      </p:sp>
    </p:spTree>
    <p:extLst>
      <p:ext uri="{BB962C8B-B14F-4D97-AF65-F5344CB8AC3E}">
        <p14:creationId xmlns:p14="http://schemas.microsoft.com/office/powerpoint/2010/main" val="4172386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15880"/>
          </a:xfrm>
        </p:spPr>
        <p:txBody>
          <a:bodyPr>
            <a:normAutofit/>
          </a:bodyPr>
          <a:lstStyle/>
          <a:p>
            <a:pPr marL="0" indent="0">
              <a:buNone/>
            </a:pPr>
            <a:r>
              <a:rPr lang="en-GB" sz="3200" b="1" dirty="0" smtClean="0">
                <a:latin typeface="Verdana" pitchFamily="34" charset="0"/>
                <a:ea typeface="Verdana" pitchFamily="34" charset="0"/>
                <a:cs typeface="Verdana" pitchFamily="34" charset="0"/>
              </a:rPr>
              <a:t>Challenges continued…..</a:t>
            </a:r>
          </a:p>
          <a:p>
            <a:r>
              <a:rPr lang="en-GB" sz="2800" dirty="0">
                <a:latin typeface="Verdana" pitchFamily="34" charset="0"/>
                <a:ea typeface="Verdana" pitchFamily="34" charset="0"/>
                <a:cs typeface="Verdana" pitchFamily="34" charset="0"/>
              </a:rPr>
              <a:t>Lack of the necessary formal recycling and recovery infrastructure. </a:t>
            </a:r>
            <a:endParaRPr lang="en-GB" sz="2800" dirty="0" smtClean="0">
              <a:latin typeface="Verdana" pitchFamily="34" charset="0"/>
              <a:ea typeface="Verdana" pitchFamily="34" charset="0"/>
              <a:cs typeface="Verdana" pitchFamily="34" charset="0"/>
            </a:endParaRPr>
          </a:p>
          <a:p>
            <a:r>
              <a:rPr lang="en-GB" sz="2800" dirty="0" smtClean="0">
                <a:latin typeface="Verdana" pitchFamily="34" charset="0"/>
                <a:ea typeface="Verdana" pitchFamily="34" charset="0"/>
                <a:cs typeface="Verdana" pitchFamily="34" charset="0"/>
              </a:rPr>
              <a:t>Lack </a:t>
            </a:r>
            <a:r>
              <a:rPr lang="en-GB" sz="2800" dirty="0">
                <a:latin typeface="Verdana" pitchFamily="34" charset="0"/>
                <a:ea typeface="Verdana" pitchFamily="34" charset="0"/>
                <a:cs typeface="Verdana" pitchFamily="34" charset="0"/>
              </a:rPr>
              <a:t>of technical capacity to dismantle and retrieve usable / valuable components</a:t>
            </a:r>
            <a:r>
              <a:rPr lang="en-GB" sz="2800" dirty="0" smtClean="0">
                <a:latin typeface="Verdana" pitchFamily="34" charset="0"/>
                <a:ea typeface="Verdana" pitchFamily="34" charset="0"/>
                <a:cs typeface="Verdana" pitchFamily="34" charset="0"/>
              </a:rPr>
              <a:t>.</a:t>
            </a:r>
          </a:p>
          <a:p>
            <a:r>
              <a:rPr lang="en-GB" sz="2800" dirty="0" smtClean="0">
                <a:latin typeface="Verdana" pitchFamily="34" charset="0"/>
                <a:ea typeface="Verdana" pitchFamily="34" charset="0"/>
                <a:cs typeface="Verdana" pitchFamily="34" charset="0"/>
              </a:rPr>
              <a:t>Lack of the general awareness on both the hazardous and resource potential of e-waste    </a:t>
            </a:r>
          </a:p>
        </p:txBody>
      </p:sp>
    </p:spTree>
    <p:extLst>
      <p:ext uri="{BB962C8B-B14F-4D97-AF65-F5344CB8AC3E}">
        <p14:creationId xmlns:p14="http://schemas.microsoft.com/office/powerpoint/2010/main" val="2555660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6712"/>
            <a:ext cx="8424936" cy="5487888"/>
          </a:xfrm>
        </p:spPr>
        <p:txBody>
          <a:bodyPr>
            <a:normAutofit fontScale="62500" lnSpcReduction="20000"/>
          </a:bodyPr>
          <a:lstStyle/>
          <a:p>
            <a:pPr marL="0" indent="0">
              <a:buNone/>
            </a:pPr>
            <a:r>
              <a:rPr lang="en-GB" sz="5100" b="1" dirty="0" smtClean="0">
                <a:latin typeface="Verdana" pitchFamily="34" charset="0"/>
                <a:ea typeface="Verdana" pitchFamily="34" charset="0"/>
                <a:cs typeface="Verdana" pitchFamily="34" charset="0"/>
              </a:rPr>
              <a:t>Challenges continued</a:t>
            </a:r>
            <a:r>
              <a:rPr lang="en-GB" sz="4100" b="1" dirty="0" smtClean="0">
                <a:latin typeface="Verdana" pitchFamily="34" charset="0"/>
                <a:ea typeface="Verdana" pitchFamily="34" charset="0"/>
                <a:cs typeface="Verdana" pitchFamily="34" charset="0"/>
              </a:rPr>
              <a:t>…..</a:t>
            </a:r>
          </a:p>
          <a:p>
            <a:r>
              <a:rPr lang="en-GB" sz="4500" dirty="0" smtClean="0">
                <a:latin typeface="Verdana" pitchFamily="34" charset="0"/>
                <a:ea typeface="Verdana" pitchFamily="34" charset="0"/>
                <a:cs typeface="Verdana" pitchFamily="34" charset="0"/>
              </a:rPr>
              <a:t>Lack of knowledge as well as the perceived lack of market compared to paper, metal scrap, cans and bottles.</a:t>
            </a:r>
          </a:p>
          <a:p>
            <a:r>
              <a:rPr lang="en-GB" sz="4500" dirty="0" smtClean="0">
                <a:latin typeface="Verdana" pitchFamily="34" charset="0"/>
                <a:ea typeface="Verdana" pitchFamily="34" charset="0"/>
                <a:cs typeface="Verdana" pitchFamily="34" charset="0"/>
              </a:rPr>
              <a:t>Policy decision by government of replacing in the government offices, the electronic devices after every three years. </a:t>
            </a:r>
          </a:p>
          <a:p>
            <a:r>
              <a:rPr lang="en-GB" sz="4500" dirty="0" smtClean="0">
                <a:latin typeface="Verdana" pitchFamily="34" charset="0"/>
                <a:ea typeface="Verdana" pitchFamily="34" charset="0"/>
                <a:cs typeface="Verdana" pitchFamily="34" charset="0"/>
              </a:rPr>
              <a:t>Similarly, the life span of the equipment due to rapid advancement of technology and proliferation into every aspect of business, many electronic products become obsolete in a very short time, creating a large surplus of unwanted and unusable products. </a:t>
            </a:r>
          </a:p>
          <a:p>
            <a:pPr marL="0" indent="0">
              <a:buNone/>
            </a:pPr>
            <a:endParaRPr lang="en-GB" sz="3600" dirty="0" smtClean="0">
              <a:latin typeface="Verdana" pitchFamily="34" charset="0"/>
              <a:ea typeface="Verdana" pitchFamily="34" charset="0"/>
              <a:cs typeface="Verdana" pitchFamily="34" charset="0"/>
            </a:endParaRPr>
          </a:p>
          <a:p>
            <a:pPr marL="0" indent="0">
              <a:buNone/>
            </a:pPr>
            <a:endParaRPr lang="en-GB" dirty="0"/>
          </a:p>
        </p:txBody>
      </p:sp>
    </p:spTree>
    <p:extLst>
      <p:ext uri="{BB962C8B-B14F-4D97-AF65-F5344CB8AC3E}">
        <p14:creationId xmlns:p14="http://schemas.microsoft.com/office/powerpoint/2010/main" val="1648933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435280" cy="5271864"/>
          </a:xfrm>
        </p:spPr>
        <p:txBody>
          <a:bodyPr>
            <a:normAutofit fontScale="85000" lnSpcReduction="20000"/>
          </a:bodyPr>
          <a:lstStyle/>
          <a:p>
            <a:pPr marL="0" indent="0">
              <a:buNone/>
            </a:pPr>
            <a:r>
              <a:rPr lang="en-GB" sz="3800" b="1" dirty="0" smtClean="0">
                <a:latin typeface="Verdana" pitchFamily="34" charset="0"/>
                <a:ea typeface="Verdana" pitchFamily="34" charset="0"/>
                <a:cs typeface="Verdana" pitchFamily="34" charset="0"/>
              </a:rPr>
              <a:t>Short Falls continued….</a:t>
            </a:r>
          </a:p>
          <a:p>
            <a:pPr lvl="1"/>
            <a:r>
              <a:rPr lang="en-GB" sz="3000" dirty="0">
                <a:latin typeface="Verdana" pitchFamily="34" charset="0"/>
                <a:ea typeface="Verdana" pitchFamily="34" charset="0"/>
                <a:cs typeface="Verdana" pitchFamily="34" charset="0"/>
              </a:rPr>
              <a:t>Botswana has no plant that manufactures e-products thus it is a nation of gross importation of the equipment to meet its consumption demand.</a:t>
            </a:r>
          </a:p>
          <a:p>
            <a:pPr lvl="1"/>
            <a:r>
              <a:rPr lang="en-GB" sz="3000" dirty="0">
                <a:latin typeface="Verdana" pitchFamily="34" charset="0"/>
                <a:ea typeface="Verdana" pitchFamily="34" charset="0"/>
                <a:cs typeface="Verdana" pitchFamily="34" charset="0"/>
              </a:rPr>
              <a:t>There is no company that operates any form of electronic waste recycling in Botswana the nearest thing to recycling being practices in Gaborone (capital city) where e-waste is sent to RSA and Zimbabwe. </a:t>
            </a:r>
            <a:endParaRPr lang="en-GB" sz="3000" dirty="0" smtClean="0">
              <a:latin typeface="Verdana" pitchFamily="34" charset="0"/>
              <a:ea typeface="Verdana" pitchFamily="34" charset="0"/>
              <a:cs typeface="Verdana" pitchFamily="34" charset="0"/>
            </a:endParaRPr>
          </a:p>
          <a:p>
            <a:pPr lvl="1"/>
            <a:r>
              <a:rPr lang="en-GB" sz="3000" dirty="0">
                <a:latin typeface="Verdana" pitchFamily="34" charset="0"/>
                <a:ea typeface="Verdana" pitchFamily="34" charset="0"/>
                <a:cs typeface="Verdana" pitchFamily="34" charset="0"/>
              </a:rPr>
              <a:t>I</a:t>
            </a:r>
            <a:r>
              <a:rPr lang="en-GB" sz="3000" dirty="0" smtClean="0">
                <a:latin typeface="Verdana" pitchFamily="34" charset="0"/>
                <a:ea typeface="Verdana" pitchFamily="34" charset="0"/>
                <a:cs typeface="Verdana" pitchFamily="34" charset="0"/>
              </a:rPr>
              <a:t>n </a:t>
            </a:r>
            <a:r>
              <a:rPr lang="en-GB" sz="3000" dirty="0">
                <a:latin typeface="Verdana" pitchFamily="34" charset="0"/>
                <a:ea typeface="Verdana" pitchFamily="34" charset="0"/>
                <a:cs typeface="Verdana" pitchFamily="34" charset="0"/>
              </a:rPr>
              <a:t>extreme cases some individuals are observed practising uncommon disposal methods by taking their </a:t>
            </a:r>
            <a:r>
              <a:rPr lang="en-GB" sz="3000" dirty="0" err="1">
                <a:latin typeface="Verdana" pitchFamily="34" charset="0"/>
                <a:ea typeface="Verdana" pitchFamily="34" charset="0"/>
                <a:cs typeface="Verdana" pitchFamily="34" charset="0"/>
              </a:rPr>
              <a:t>weee</a:t>
            </a:r>
            <a:r>
              <a:rPr lang="en-GB" sz="3000" dirty="0">
                <a:latin typeface="Verdana" pitchFamily="34" charset="0"/>
                <a:ea typeface="Verdana" pitchFamily="34" charset="0"/>
                <a:cs typeface="Verdana" pitchFamily="34" charset="0"/>
              </a:rPr>
              <a:t> to the repair shops and never to fetch them back.  </a:t>
            </a:r>
          </a:p>
          <a:p>
            <a:pPr marL="0" indent="0">
              <a:buNone/>
            </a:pPr>
            <a:endParaRPr lang="en-GB" dirty="0"/>
          </a:p>
        </p:txBody>
      </p:sp>
    </p:spTree>
    <p:extLst>
      <p:ext uri="{BB962C8B-B14F-4D97-AF65-F5344CB8AC3E}">
        <p14:creationId xmlns:p14="http://schemas.microsoft.com/office/powerpoint/2010/main" val="3833205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1052738"/>
            <a:ext cx="8640959" cy="5688630"/>
          </a:xfrm>
        </p:spPr>
        <p:txBody>
          <a:bodyPr/>
          <a:lstStyle/>
          <a:p>
            <a:r>
              <a:rPr lang="en-GB" dirty="0" smtClean="0"/>
              <a:t>Cell phone repair shop-Gaborone (left) indoor electronic repair shop (right) courtesy: Kanda ad </a:t>
            </a:r>
            <a:r>
              <a:rPr lang="en-GB" dirty="0" err="1" smtClean="0"/>
              <a:t>taye</a:t>
            </a:r>
            <a:r>
              <a:rPr lang="en-GB" dirty="0" smtClean="0"/>
              <a:t> 2011</a:t>
            </a:r>
          </a:p>
          <a:p>
            <a:endParaRPr lang="en-GB" dirty="0" smtClean="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908721"/>
            <a:ext cx="4684563"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9" y="908721"/>
            <a:ext cx="3528391"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83568" y="6093296"/>
            <a:ext cx="7416824" cy="1200329"/>
          </a:xfrm>
          <a:prstGeom prst="rect">
            <a:avLst/>
          </a:prstGeom>
          <a:noFill/>
        </p:spPr>
        <p:txBody>
          <a:bodyPr wrap="square" rtlCol="0">
            <a:spAutoFit/>
          </a:bodyPr>
          <a:lstStyle/>
          <a:p>
            <a:r>
              <a:rPr lang="en-GB" dirty="0"/>
              <a:t>Cell phone repair shop-Gaborone (left) indoor electronic repair shop (right) courtesy: Kanda ad </a:t>
            </a:r>
            <a:r>
              <a:rPr lang="en-GB" dirty="0" err="1" smtClean="0"/>
              <a:t>Taye</a:t>
            </a:r>
            <a:r>
              <a:rPr lang="en-GB" dirty="0" smtClean="0"/>
              <a:t> </a:t>
            </a:r>
            <a:r>
              <a:rPr lang="en-GB" dirty="0"/>
              <a:t>2011</a:t>
            </a:r>
          </a:p>
          <a:p>
            <a:endParaRPr lang="en-GB" dirty="0"/>
          </a:p>
          <a:p>
            <a:endParaRPr lang="en-GB" dirty="0"/>
          </a:p>
        </p:txBody>
      </p:sp>
    </p:spTree>
    <p:extLst>
      <p:ext uri="{BB962C8B-B14F-4D97-AF65-F5344CB8AC3E}">
        <p14:creationId xmlns:p14="http://schemas.microsoft.com/office/powerpoint/2010/main" val="5854408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A94EB67D961448066A5329D709A89" ma:contentTypeVersion="1" ma:contentTypeDescription="Create a new document." ma:contentTypeScope="" ma:versionID="8a9605de511c26ffa127d47f9e41a0d2">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91B354E-CB03-44A6-90D8-932993B998B9}"/>
</file>

<file path=customXml/itemProps2.xml><?xml version="1.0" encoding="utf-8"?>
<ds:datastoreItem xmlns:ds="http://schemas.openxmlformats.org/officeDocument/2006/customXml" ds:itemID="{2738D389-22EC-4BCF-95E6-F581339ACB0A}"/>
</file>

<file path=customXml/itemProps3.xml><?xml version="1.0" encoding="utf-8"?>
<ds:datastoreItem xmlns:ds="http://schemas.openxmlformats.org/officeDocument/2006/customXml" ds:itemID="{E247F54A-93A2-4D27-8544-335A9F90AFB7}"/>
</file>

<file path=docProps/app.xml><?xml version="1.0" encoding="utf-8"?>
<Properties xmlns="http://schemas.openxmlformats.org/officeDocument/2006/extended-properties" xmlns:vt="http://schemas.openxmlformats.org/officeDocument/2006/docPropsVTypes">
  <Template>Flow</Template>
  <TotalTime>229</TotalTime>
  <Words>569</Words>
  <Application>Microsoft Office PowerPoint</Application>
  <PresentationFormat>On-screen Show (4:3)</PresentationFormat>
  <Paragraphs>56</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ITU Workshop on  “Environmentally Sound Management of E-waste” (Durban, South Africa, 9 July 2013) </vt:lpstr>
      <vt:lpstr>  Statements of Fact: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Workshop on  “Environmentally Sound Management of E-waste” (Durban, South Africa, 9 July 2013) </dc:title>
  <dc:creator>mangadi tebogo Ruth</dc:creator>
  <cp:lastModifiedBy>mangadi tebogo Ruth</cp:lastModifiedBy>
  <cp:revision>17</cp:revision>
  <dcterms:created xsi:type="dcterms:W3CDTF">2013-06-17T17:20:24Z</dcterms:created>
  <dcterms:modified xsi:type="dcterms:W3CDTF">2013-06-24T06:01:54Z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0x010100FA6A94EB67D961448066A5329D709A89</vt:lpwstr>
  </property>
</Properties>
</file>