
<file path=[Content_Types].xml><?xml version="1.0" encoding="utf-8"?>
<Types xmlns="http://schemas.openxmlformats.org/package/2006/content-types">
  <Default Extension="png" ContentType="image/png"/>
  <Default Extension="rels" ContentType="application/vnd.openxmlformats-package.relationships+xml"/>
  <Default Extension="emf" ContentType="image/x-emf"/>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653" r:id="rId2"/>
    <p:sldId id="768" r:id="rId3"/>
    <p:sldId id="769" r:id="rId4"/>
    <p:sldId id="770" r:id="rId5"/>
    <p:sldId id="751" r:id="rId6"/>
    <p:sldId id="771" r:id="rId7"/>
    <p:sldId id="765" r:id="rId8"/>
    <p:sldId id="761" r:id="rId9"/>
    <p:sldId id="772" r:id="rId10"/>
    <p:sldId id="762" r:id="rId11"/>
    <p:sldId id="763" r:id="rId12"/>
    <p:sldId id="773" r:id="rId13"/>
    <p:sldId id="785" r:id="rId14"/>
    <p:sldId id="784" r:id="rId15"/>
    <p:sldId id="789" r:id="rId16"/>
    <p:sldId id="790" r:id="rId17"/>
    <p:sldId id="791" r:id="rId18"/>
    <p:sldId id="792" r:id="rId19"/>
    <p:sldId id="786" r:id="rId20"/>
    <p:sldId id="787" r:id="rId21"/>
    <p:sldId id="788" r:id="rId22"/>
    <p:sldId id="767" r:id="rId23"/>
    <p:sldId id="764" r:id="rId24"/>
    <p:sldId id="760" r:id="rId25"/>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EF9B9"/>
    <a:srgbClr val="000000"/>
    <a:srgbClr val="1B5BA2"/>
    <a:srgbClr val="CC66FF"/>
    <a:srgbClr val="87BBE0"/>
    <a:srgbClr val="0E438A"/>
    <a:srgbClr val="FF5050"/>
    <a:srgbClr val="0099CC"/>
    <a:srgbClr val="D944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88117" autoAdjust="0"/>
  </p:normalViewPr>
  <p:slideViewPr>
    <p:cSldViewPr showGuides="1">
      <p:cViewPr>
        <p:scale>
          <a:sx n="60" d="100"/>
          <a:sy n="60" d="100"/>
        </p:scale>
        <p:origin x="-1506" y="-198"/>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6228"/>
    </p:cViewPr>
  </p:sorterViewPr>
  <p:notesViewPr>
    <p:cSldViewPr showGuides="1">
      <p:cViewPr varScale="1">
        <p:scale>
          <a:sx n="74" d="100"/>
          <a:sy n="74" d="100"/>
        </p:scale>
        <p:origin x="-2238" y="-90"/>
      </p:cViewPr>
      <p:guideLst>
        <p:guide orient="horz" pos="3124"/>
        <p:guide pos="21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it-IT"/>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it-IT"/>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it-IT"/>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394ED1B1-4A91-4663-B4E5-FF8DDD944B7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it-IT"/>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it-IT"/>
          </a:p>
        </p:txBody>
      </p:sp>
      <p:sp>
        <p:nvSpPr>
          <p:cNvPr id="30724"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it-IT"/>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344A5908-A58C-445C-BFCF-CEA911FB375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df.wri.org/ghg_project_account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307C629-CBF0-4B09-99A0-B7ECE8C816F8}" type="slidenum">
              <a:rPr lang="en-US"/>
              <a:pPr/>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642DDF68-13E1-4F73-BDEF-CD432469AE12}"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b="1" smtClean="0"/>
              <a:t>An Energy-aware Survey on ICT Device Power Supplies. </a:t>
            </a:r>
            <a:r>
              <a:rPr lang="en-US" smtClean="0"/>
              <a:t>Specifically, this document reports the results of a wide analysis performed on a large set of commercially available external power supplies (more than 300 devices verified and more than 200 electrically measured) to assist the standardization activities within ITU-T Study Group 5 (SG5) (Recommendation ITU-T L.1000, phase 2). Mechanical, electrical and environmental characteristics have been evaluated; correlation and statistics have also been developed.</a:t>
            </a:r>
          </a:p>
          <a:p>
            <a:r>
              <a:rPr lang="en-US" smtClean="0"/>
              <a:t>The report is organized in two main parts. The first part (Sections 2 and 3) considers nameplate (e.g., voltage, current, efficiency class, etc.) and physical characteristics (e.g., weight, volumes, mains and DC voltage connector type). The second part (Sections 4 and 5) of the report shows the measured electrical features of the adapters, in terms of energy efficiency, DC voltage and Cos φ, with variable loads, together with no load measurements.</a:t>
            </a:r>
          </a:p>
          <a:p>
            <a:endParaRPr lang="en-US" b="1" smtClean="0"/>
          </a:p>
        </p:txBody>
      </p:sp>
      <p:sp>
        <p:nvSpPr>
          <p:cNvPr id="41988" name="Slide Number Placeholder 3"/>
          <p:cNvSpPr>
            <a:spLocks noGrp="1"/>
          </p:cNvSpPr>
          <p:nvPr>
            <p:ph type="sldNum" sz="quarter" idx="5"/>
          </p:nvPr>
        </p:nvSpPr>
        <p:spPr>
          <a:noFill/>
        </p:spPr>
        <p:txBody>
          <a:bodyPr/>
          <a:lstStyle/>
          <a:p>
            <a:fld id="{E606D466-B8B7-4F74-83E0-3884822F0106}"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The Toolkit on Environmental Sustainability for the ICT sector is an ITU-T initiative which provides plenty of detailed support on how ICT companies can build sustainability into the operations and management of their organizations, through the practical application of international standards and guidelines.</a:t>
            </a:r>
          </a:p>
          <a:p>
            <a:endParaRPr lang="en-US" smtClean="0"/>
          </a:p>
          <a:p>
            <a:r>
              <a:rPr lang="en-US" smtClean="0"/>
              <a:t>This toolkit provides a set of agreed upon sustainability requirements for ICT companies that allows for a more objective reporting of how sustainability is practiced in the ICT sector in these key areas: sustainable buildings, sustainable ICT in corporate organizations, sustainable products, end of life management, general specifications and KPIs, and an assessment framework for environmental impacts of the ICT sector.</a:t>
            </a:r>
          </a:p>
          <a:p>
            <a:r>
              <a:rPr lang="en-US" smtClean="0"/>
              <a:t/>
            </a:r>
            <a:br>
              <a:rPr lang="en-US" smtClean="0"/>
            </a:br>
            <a:endParaRPr lang="en-US" smtClean="0"/>
          </a:p>
        </p:txBody>
      </p:sp>
      <p:sp>
        <p:nvSpPr>
          <p:cNvPr id="43012" name="Slide Number Placeholder 3"/>
          <p:cNvSpPr>
            <a:spLocks noGrp="1"/>
          </p:cNvSpPr>
          <p:nvPr>
            <p:ph type="sldNum" sz="quarter" idx="5"/>
          </p:nvPr>
        </p:nvSpPr>
        <p:spPr>
          <a:noFill/>
        </p:spPr>
        <p:txBody>
          <a:bodyPr/>
          <a:lstStyle/>
          <a:p>
            <a:fld id="{0371F75B-3120-4C4C-9334-4C4BF2688229}"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The Toolkit on Environmental Sustainability for the ICT sector is an ITU-T initiative which provides plenty of detailed support on how ICT companies can build sustainability into the operations and management of their organizations, through the practical application of international standards and guidelines.</a:t>
            </a:r>
          </a:p>
          <a:p>
            <a:endParaRPr lang="en-US" smtClean="0"/>
          </a:p>
          <a:p>
            <a:r>
              <a:rPr lang="en-US" smtClean="0"/>
              <a:t>This toolkit provides a set of agreed upon sustainability requirements for ICT companies that allows for a more objective reporting of how sustainability is practiced in the ICT sector in these key areas: sustainable buildings, sustainable ICT in corporate organizations, sustainable products, end of life management, general specifications and KPIs, and an assessment framework for environmental impacts of the ICT sector.</a:t>
            </a:r>
          </a:p>
          <a:p>
            <a:endParaRPr lang="en-US" smtClean="0"/>
          </a:p>
        </p:txBody>
      </p:sp>
      <p:sp>
        <p:nvSpPr>
          <p:cNvPr id="44036" name="Slide Number Placeholder 3"/>
          <p:cNvSpPr>
            <a:spLocks noGrp="1"/>
          </p:cNvSpPr>
          <p:nvPr>
            <p:ph type="sldNum" sz="quarter" idx="5"/>
          </p:nvPr>
        </p:nvSpPr>
        <p:spPr>
          <a:noFill/>
        </p:spPr>
        <p:txBody>
          <a:bodyPr/>
          <a:lstStyle/>
          <a:p>
            <a:fld id="{61822A6B-4BED-4FF8-8A7B-30651B925CAD}"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FDD55B6C-F470-4BE8-A052-52756CD8C23F}" type="slidenum">
              <a:rPr lang="en-US"/>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681C8253-E6A8-4A77-AB90-1F9E1D7EAB60}" type="slidenum">
              <a:rPr lang="en-US"/>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1"/>
          <p:cNvSpPr>
            <a:spLocks noGrp="1" noChangeArrowheads="1"/>
          </p:cNvSpPr>
          <p:nvPr>
            <p:ph type="hdr" sz="quarter"/>
          </p:nvPr>
        </p:nvSpPr>
        <p:spPr>
          <a:noFill/>
        </p:spPr>
        <p:txBody>
          <a:bodyPr/>
          <a:lstStyle/>
          <a:p>
            <a:r>
              <a:rPr lang="en-US"/>
              <a:t>Presentation title</a:t>
            </a: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5D2386B-F3CF-4ACA-83F4-D0C2158854D7}"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defTabSz="879475"/>
            <a:r>
              <a:rPr lang="en-US" smtClean="0">
                <a:solidFill>
                  <a:srgbClr val="000000"/>
                </a:solidFill>
              </a:rPr>
              <a:t>In particular, many developing countries face the specter of hazardous e-waste mountains with serious consequences for the environment and public health.</a:t>
            </a:r>
          </a:p>
          <a:p>
            <a:pPr defTabSz="879475"/>
            <a:endParaRPr lang="en-US" smtClean="0"/>
          </a:p>
        </p:txBody>
      </p:sp>
      <p:sp>
        <p:nvSpPr>
          <p:cNvPr id="32772" name="Slide Number Placeholder 3"/>
          <p:cNvSpPr>
            <a:spLocks noGrp="1"/>
          </p:cNvSpPr>
          <p:nvPr>
            <p:ph type="sldNum" sz="quarter" idx="5"/>
          </p:nvPr>
        </p:nvSpPr>
        <p:spPr>
          <a:noFill/>
        </p:spPr>
        <p:txBody>
          <a:bodyPr/>
          <a:lstStyle/>
          <a:p>
            <a:fld id="{40AF116A-9F16-4ADD-AB7C-2FE1256E112A}"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50AEB7F6-E3F6-4FF8-8A18-634B7681890A}"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E2DB055-4D91-4674-8DE6-2C5733E4CA56}" type="slidenum">
              <a:rPr lang="en-US"/>
              <a:pPr/>
              <a:t>6</a:t>
            </a:fld>
            <a:endParaRPr lang="en-US"/>
          </a:p>
        </p:txBody>
      </p:sp>
      <p:sp>
        <p:nvSpPr>
          <p:cNvPr id="34819" name="Rectangle 2"/>
          <p:cNvSpPr>
            <a:spLocks noGrp="1" noRot="1" noChangeAspect="1" noChangeArrowheads="1" noTextEdit="1"/>
          </p:cNvSpPr>
          <p:nvPr>
            <p:ph type="sldImg"/>
          </p:nvPr>
        </p:nvSpPr>
        <p:spPr>
          <a:xfrm>
            <a:off x="911225" y="742950"/>
            <a:ext cx="4960938" cy="3721100"/>
          </a:xfrm>
          <a:ln/>
        </p:spPr>
      </p:sp>
      <p:sp>
        <p:nvSpPr>
          <p:cNvPr id="34820" name="Rectangle 3"/>
          <p:cNvSpPr>
            <a:spLocks noGrp="1" noChangeArrowheads="1"/>
          </p:cNvSpPr>
          <p:nvPr>
            <p:ph type="body" idx="1"/>
          </p:nvPr>
        </p:nvSpPr>
        <p:spPr>
          <a:xfrm>
            <a:off x="677863" y="4711700"/>
            <a:ext cx="5426075" cy="4464050"/>
          </a:xfrm>
          <a:noFill/>
          <a:ln/>
        </p:spPr>
        <p:txBody>
          <a:bodyPr/>
          <a:lstStyle/>
          <a:p>
            <a:r>
              <a:rPr lang="en-US" altLang="ja-JP" smtClean="0"/>
              <a:t>Terms of Reference of SG5</a:t>
            </a:r>
          </a:p>
          <a:p>
            <a:endParaRPr lang="en-US" altLang="ja-JP" smtClean="0"/>
          </a:p>
          <a:p>
            <a:pPr>
              <a:buFont typeface="Wingdings" pitchFamily="2" charset="2"/>
              <a:buNone/>
            </a:pPr>
            <a:r>
              <a:rPr lang="en-US" smtClean="0">
                <a:solidFill>
                  <a:srgbClr val="000000"/>
                </a:solidFill>
              </a:rPr>
              <a:t>Study Group 5 is responsible for studies:</a:t>
            </a:r>
          </a:p>
          <a:p>
            <a:pPr>
              <a:buFontTx/>
              <a:buChar char="•"/>
            </a:pPr>
            <a:r>
              <a:rPr lang="en-US" smtClean="0">
                <a:solidFill>
                  <a:srgbClr val="000000"/>
                </a:solidFill>
              </a:rPr>
              <a:t>on ICT environmental aspects of electromagnetic phenomena and climate change;</a:t>
            </a:r>
          </a:p>
          <a:p>
            <a:pPr>
              <a:buFontTx/>
              <a:buChar char="•"/>
            </a:pPr>
            <a:r>
              <a:rPr lang="en-US" smtClean="0">
                <a:solidFill>
                  <a:srgbClr val="000000"/>
                </a:solidFill>
              </a:rPr>
              <a:t>related to electromagnetic compatibility (EMC), to safety and to health effects connected with electromagnetic fields produced by telecommunication installations and devices, including cellular phones.</a:t>
            </a:r>
          </a:p>
          <a:p>
            <a:endParaRPr lang="en-US" smtClean="0">
              <a:solidFill>
                <a:srgbClr val="000000"/>
              </a:solidFill>
            </a:endParaRPr>
          </a:p>
          <a:p>
            <a:pPr>
              <a:buFont typeface="Wingdings" pitchFamily="2" charset="2"/>
              <a:buNone/>
            </a:pPr>
            <a:r>
              <a:rPr lang="en-US" smtClean="0">
                <a:solidFill>
                  <a:srgbClr val="000000"/>
                </a:solidFill>
              </a:rPr>
              <a:t>Study Group 5 is lead SG for: </a:t>
            </a:r>
          </a:p>
          <a:p>
            <a:pPr>
              <a:buFontTx/>
              <a:buChar char="•"/>
            </a:pPr>
            <a:r>
              <a:rPr lang="en-US" smtClean="0">
                <a:solidFill>
                  <a:srgbClr val="000000"/>
                </a:solidFill>
              </a:rPr>
              <a:t>Environment and climate change </a:t>
            </a:r>
          </a:p>
          <a:p>
            <a:pPr>
              <a:buFontTx/>
              <a:buChar char="•"/>
            </a:pPr>
            <a:r>
              <a:rPr lang="en-US" smtClean="0">
                <a:solidFill>
                  <a:srgbClr val="000000"/>
                </a:solidFill>
              </a:rPr>
              <a:t>Electromagnetic compatibility and electromagnetic effects</a:t>
            </a:r>
          </a:p>
          <a:p>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fr-FR" smtClean="0"/>
          </a:p>
        </p:txBody>
      </p:sp>
      <p:sp>
        <p:nvSpPr>
          <p:cNvPr id="35844" name="Slide Number Placeholder 3"/>
          <p:cNvSpPr>
            <a:spLocks noGrp="1"/>
          </p:cNvSpPr>
          <p:nvPr>
            <p:ph type="sldNum" sz="quarter" idx="5"/>
          </p:nvPr>
        </p:nvSpPr>
        <p:spPr>
          <a:noFill/>
        </p:spPr>
        <p:txBody>
          <a:bodyPr/>
          <a:lstStyle/>
          <a:p>
            <a:fld id="{83F20C79-99B8-457C-B281-8723D017C012}"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b="1" smtClean="0"/>
              <a:t>Rec. L.1000 </a:t>
            </a:r>
            <a:r>
              <a:rPr lang="en-US"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endParaRPr lang="en-US" smtClean="0"/>
          </a:p>
          <a:p>
            <a:r>
              <a:rPr lang="en-US" b="1" smtClean="0"/>
              <a:t>Rec. L.1001 </a:t>
            </a:r>
            <a:r>
              <a:rPr lang="en-US"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e-waste amount. The universal power adapter solution for ICT equipment for stationary use is designed to serve the vast majority of ICT devices.</a:t>
            </a:r>
          </a:p>
          <a:p>
            <a:endParaRPr lang="en-US" smtClean="0"/>
          </a:p>
          <a:p>
            <a:r>
              <a:rPr lang="en-US" b="1" smtClean="0"/>
              <a:t>Rec. L.1100 </a:t>
            </a:r>
            <a:r>
              <a:rPr lang="en-US" smtClean="0"/>
              <a:t>provides information on the recycling procedures of rare metals in information and communication technology (ICT) goods. It also defines a communication format for providing recycling information of rare metals contained in ICT goods.</a:t>
            </a:r>
          </a:p>
          <a:p>
            <a:endParaRPr lang="en-US" smtClean="0"/>
          </a:p>
          <a:p>
            <a:r>
              <a:rPr lang="en-US" b="1" smtClean="0"/>
              <a:t>Rec. L.1200 </a:t>
            </a:r>
            <a:r>
              <a:rPr lang="en-US" smtClean="0"/>
              <a:t>specifies the direct current (DC) interface between the power feeding system and ICT equipment connected to it. It also describes normal and abnormal voltage ranges, and immunity test levels for ICT equipment to maintain the stability of telecommunication and data communication services. The specified interface is operated from a DC power source of up to 400 V to allow increased power consumption and equipment power density, in order to obtain higher energy efficiency and reliability with less material usage than using a lower voltage such as -48 VDC or AC UPS power feeding solutions.</a:t>
            </a:r>
          </a:p>
          <a:p>
            <a:endParaRPr lang="en-US" smtClean="0"/>
          </a:p>
          <a:p>
            <a:r>
              <a:rPr lang="en-US" b="1" smtClean="0"/>
              <a:t>Rec. L.1300 </a:t>
            </a:r>
            <a:r>
              <a:rPr lang="en-US" smtClean="0"/>
              <a:t>describes best practices aimed at reducing the negative impact of data centres on the climate. It is commonly recognized that data centres will have an ever-increasing impact on the environment in the future. The application of the best practices defined in this Recommendation can help owners and managers to build future data centres, or improve existing ones, to operate in an environmentally responsible manner. Such considerations will strongly contribute to a reduction in the impact of the information and communication technology (ICT) sector on climate change.</a:t>
            </a:r>
          </a:p>
          <a:p>
            <a:endParaRPr lang="en-US" smtClean="0"/>
          </a:p>
          <a:p>
            <a:r>
              <a:rPr lang="en-GB" b="1" smtClean="0"/>
              <a:t>Rec. L.1310</a:t>
            </a:r>
            <a:r>
              <a:rPr lang="en-GB" smtClean="0"/>
              <a:t> contains the definition of energy efficiency metrics test procedures, methodologies and measurement profiles required to assess the energy efficiency of telecommunication equipment.</a:t>
            </a:r>
            <a:endParaRPr lang="en-US" smtClean="0"/>
          </a:p>
          <a:p>
            <a:r>
              <a:rPr lang="en-GB" smtClean="0"/>
              <a:t>Metrics and measurement methods are defined for telecommunication network equipment and small networking equipment. </a:t>
            </a:r>
            <a:endParaRPr lang="en-US" smtClean="0"/>
          </a:p>
          <a:p>
            <a:r>
              <a:rPr lang="en-GB" smtClean="0"/>
              <a:t>These metrics allow for comparisons of equipments within the same class e.g. equipments using the same technologies. </a:t>
            </a:r>
            <a:endParaRPr lang="en-US" smtClean="0"/>
          </a:p>
          <a:p>
            <a:r>
              <a:rPr lang="en-GB" smtClean="0"/>
              <a:t>Comparisons of equipments in different classes are out of the scope of this Recommendation.</a:t>
            </a:r>
            <a:endParaRPr lang="en-US" smtClean="0"/>
          </a:p>
          <a:p>
            <a:endParaRPr lang="en-US" smtClean="0"/>
          </a:p>
          <a:p>
            <a:r>
              <a:rPr lang="en-US" b="1" smtClean="0"/>
              <a:t>Rec. L.1400</a:t>
            </a:r>
            <a:r>
              <a:rPr lang="en-US" smtClean="0"/>
              <a:t> presents the general principles on assessing the environmental impact of information and communication technologies (ICT) and outlines the different methodologies that are being developed:</a:t>
            </a:r>
          </a:p>
          <a:p>
            <a:r>
              <a:rPr lang="en-US" smtClean="0"/>
              <a:t>•  Assessment of the environmental impact of ICT goods, networks, and services</a:t>
            </a:r>
          </a:p>
          <a:p>
            <a:r>
              <a:rPr lang="en-US" smtClean="0"/>
              <a:t>•  Assessment of the environmental impact of ICT projects</a:t>
            </a:r>
          </a:p>
          <a:p>
            <a:r>
              <a:rPr lang="en-US" smtClean="0"/>
              <a:t>•  Assessment of the environmental impact of ICT in organizations</a:t>
            </a:r>
          </a:p>
          <a:p>
            <a:r>
              <a:rPr lang="en-US" smtClean="0"/>
              <a:t>•  Assessment of the environmental impact of ICT in cities</a:t>
            </a:r>
          </a:p>
          <a:p>
            <a:r>
              <a:rPr lang="en-US" smtClean="0"/>
              <a:t>•  Assessment of the environmental impact of ICT in countries or group of countries.</a:t>
            </a:r>
          </a:p>
          <a:p>
            <a:r>
              <a:rPr lang="en-US" smtClean="0"/>
              <a:t>This Recommendation also provides some examples of opportunities to reduce the environmental load due to ICT.</a:t>
            </a:r>
          </a:p>
          <a:p>
            <a:endParaRPr lang="en-US" smtClean="0"/>
          </a:p>
          <a:p>
            <a:r>
              <a:rPr lang="en-US" b="1" smtClean="0"/>
              <a:t>Rec. L.1410</a:t>
            </a:r>
            <a:r>
              <a:rPr lang="en-US" smtClean="0"/>
              <a:t> deals with the assessment of the environmental impact of information and communication technology (ICT) goods, networks and services. It is organized in two parts:</a:t>
            </a:r>
          </a:p>
          <a:p>
            <a:r>
              <a:rPr lang="en-US" smtClean="0"/>
              <a:t>Part I (clause 5) – ICT life cycle assessment: framework and guidance.</a:t>
            </a:r>
          </a:p>
          <a:p>
            <a:r>
              <a:rPr lang="en-US" smtClean="0"/>
              <a:t>Part II (clause 6) – Comparative analysis between ICT and a reference product system (baseline scenario); framework and guidance.</a:t>
            </a:r>
          </a:p>
          <a:p>
            <a:r>
              <a:rPr lang="en-US" smtClean="0"/>
              <a:t>Part I deals with the life cycle assessment (LCA) methodology applied to ICT goods, networks and services (ICT GNS). Part II deals with comparative analysis based on LCA results of an ICT GNS product system and a referenced product system.</a:t>
            </a:r>
          </a:p>
          <a:p>
            <a:r>
              <a:rPr lang="en-US" smtClean="0"/>
              <a:t>This Recommendation provides specific guidance on energy and greenhouse gas (GHG) impacts.</a:t>
            </a:r>
          </a:p>
          <a:p>
            <a:r>
              <a:rPr lang="en-US" smtClean="0"/>
              <a:t> </a:t>
            </a:r>
          </a:p>
          <a:p>
            <a:r>
              <a:rPr lang="en-US" b="1" smtClean="0"/>
              <a:t>Rec. L.1420</a:t>
            </a:r>
            <a:r>
              <a:rPr lang="en-US" smtClean="0"/>
              <a:t> presents the methodology to be followed if an organization intends to claim compliance with this Recommendation when assessing its information and communication technology (ICT) related energy consumption and/or greenhouse gas (GHG) emissions.</a:t>
            </a:r>
          </a:p>
          <a:p>
            <a:r>
              <a:rPr lang="en-US" smtClean="0"/>
              <a:t>This Recommendation can be used to assess energy consumption and GHG emissions generated over a defined period of time for the following purposes: for assessment of related impact from ICT organizations or for assessment of impact from ICT related activities within non-ICT organizations.</a:t>
            </a:r>
          </a:p>
          <a:p>
            <a:endParaRPr lang="en-US" smtClean="0"/>
          </a:p>
          <a:p>
            <a:r>
              <a:rPr lang="en-GB" b="1" smtClean="0"/>
              <a:t>Rec. L.1430</a:t>
            </a:r>
            <a:r>
              <a:rPr lang="en-GB" smtClean="0"/>
              <a:t> is intended as a complement to ISO standard ISO 14064-2 and the Project Protocol of the Greenhouse Gas Protocol (GHG Protocol). </a:t>
            </a:r>
            <a:endParaRPr lang="en-US" smtClean="0"/>
          </a:p>
          <a:p>
            <a:r>
              <a:rPr lang="en-US" smtClean="0"/>
              <a:t>This </a:t>
            </a:r>
            <a:r>
              <a:rPr lang="en-GB" smtClean="0"/>
              <a:t>Recommendation provides guidance for the application of a specific methodology to assess the environmental impact of information and communication technology (ICT) greenhouse gas (GHG) projects and ICT energy projects. The proposed methodology is specifically directed at the quantifying and reporting of GHG emission reductions and/or removal enhancements, energy consumption reductions, and the enhancement of energy generation and energy storage in ICT GHG projects and ICT energy projects.   </a:t>
            </a:r>
            <a:endParaRPr lang="en-US" smtClean="0"/>
          </a:p>
          <a:p>
            <a:r>
              <a:rPr lang="en-GB" smtClean="0"/>
              <a:t>An ICT GHG project uses mainly ICT goods, networks and services and is designed to reduce GHG emissions or increase GHG removals. These GHG reductions are quantified by comparison between the environmental impact of a project activity and a corresponding baseline scenario. </a:t>
            </a:r>
            <a:endParaRPr lang="en-US" smtClean="0"/>
          </a:p>
          <a:p>
            <a:r>
              <a:rPr lang="en-GB" smtClean="0"/>
              <a:t>An ICT energy project uses mainly ICT goods, networks and services to reduce energy consumption and improve energy efficiency in project activity scenarios. </a:t>
            </a:r>
            <a:endParaRPr lang="en-US" smtClean="0"/>
          </a:p>
          <a:p>
            <a:r>
              <a:rPr lang="en-GB" smtClean="0"/>
              <a:t>From the ICT perspective, this Recommendation takes into account considerations based on existing project quantification guidelines, and aims at covering ICT GHG and/or ICT energy project activities within both the ICT and the non-ICT sectors. </a:t>
            </a:r>
            <a:endParaRPr lang="en-US" smtClean="0"/>
          </a:p>
          <a:p>
            <a:r>
              <a:rPr lang="en-GB" smtClean="0"/>
              <a:t>This Recommendation recognizes the importance of project validation and verification for the credibility of project results but does not enforce the validation and verification procedures to be applied. It is expected that such procedures be determined by the selected GHG programme, national regulation, internal policy of the project proponent, or the request of intended users. </a:t>
            </a:r>
            <a:endParaRPr lang="en-US" smtClean="0"/>
          </a:p>
          <a:p>
            <a:r>
              <a:rPr lang="en-GB" smtClean="0"/>
              <a:t>ISO 14064-2 (2006): </a:t>
            </a:r>
            <a:r>
              <a:rPr lang="en-GB" i="1" smtClean="0"/>
              <a:t>Greenhouse gases -- Part 2: Specification with guidance at the project level for quantification, monitoring and reporting of greenhouse gas emission reductions or removal enhancements</a:t>
            </a:r>
            <a:r>
              <a:rPr lang="en-GB" smtClean="0"/>
              <a:t>.</a:t>
            </a:r>
            <a:endParaRPr lang="en-US" smtClean="0"/>
          </a:p>
          <a:p>
            <a:r>
              <a:rPr lang="en-GB" smtClean="0"/>
              <a:t>The GHG Protocol Initiative was jointly convened in 1998 by the World Business Council for Sustainable Development (WBCSD) and the World Resources Institute (WRI): </a:t>
            </a:r>
            <a:r>
              <a:rPr lang="en-GB" u="sng" smtClean="0">
                <a:hlinkClick r:id="rId3"/>
              </a:rPr>
              <a:t>http://pdf.wri.org/ghg_project_accounting.pdf</a:t>
            </a:r>
            <a:r>
              <a:rPr lang="en-GB" smtClean="0"/>
              <a:t> </a:t>
            </a:r>
            <a:endParaRPr lang="en-US" smtClean="0"/>
          </a:p>
          <a:p>
            <a:endParaRPr lang="en-US" smtClean="0"/>
          </a:p>
        </p:txBody>
      </p:sp>
      <p:sp>
        <p:nvSpPr>
          <p:cNvPr id="36868" name="Slide Number Placeholder 3"/>
          <p:cNvSpPr>
            <a:spLocks noGrp="1"/>
          </p:cNvSpPr>
          <p:nvPr>
            <p:ph type="sldNum" sz="quarter" idx="5"/>
          </p:nvPr>
        </p:nvSpPr>
        <p:spPr>
          <a:noFill/>
        </p:spPr>
        <p:txBody>
          <a:bodyPr/>
          <a:lstStyle/>
          <a:p>
            <a:fld id="{FE047911-AE3D-4338-B795-D09BABE9FBAF}"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b="1" smtClean="0"/>
              <a:t>Recommendation ITU-T L.1000 </a:t>
            </a:r>
            <a:r>
              <a:rPr lang="en-US"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endParaRPr lang="en-US" smtClean="0"/>
          </a:p>
        </p:txBody>
      </p:sp>
      <p:sp>
        <p:nvSpPr>
          <p:cNvPr id="37892" name="Slide Number Placeholder 3"/>
          <p:cNvSpPr>
            <a:spLocks noGrp="1"/>
          </p:cNvSpPr>
          <p:nvPr>
            <p:ph type="sldNum" sz="quarter" idx="5"/>
          </p:nvPr>
        </p:nvSpPr>
        <p:spPr>
          <a:noFill/>
        </p:spPr>
        <p:txBody>
          <a:bodyPr/>
          <a:lstStyle/>
          <a:p>
            <a:fld id="{F75C480F-E916-4836-98A2-EF5613A14FB7}"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b="1" smtClean="0"/>
              <a:t>Recommendation ITU-T L.1001 </a:t>
            </a:r>
            <a:r>
              <a:rPr lang="en-US"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e-waste amount. The universal power adapter solution for ICT equipment for stationary use is designed to serve the vast majority of ICT devices.</a:t>
            </a:r>
          </a:p>
        </p:txBody>
      </p:sp>
      <p:sp>
        <p:nvSpPr>
          <p:cNvPr id="38916" name="Slide Number Placeholder 3"/>
          <p:cNvSpPr>
            <a:spLocks noGrp="1"/>
          </p:cNvSpPr>
          <p:nvPr>
            <p:ph type="sldNum" sz="quarter" idx="5"/>
          </p:nvPr>
        </p:nvSpPr>
        <p:spPr>
          <a:noFill/>
        </p:spPr>
        <p:txBody>
          <a:bodyPr/>
          <a:lstStyle/>
          <a:p>
            <a:fld id="{F7C1D27A-BFC1-4A70-81DF-19AA4FE3FCA0}" type="slidenum">
              <a:rPr lang="en-US"/>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b="1" smtClean="0"/>
              <a:t>Rec. L.1100 </a:t>
            </a:r>
            <a:r>
              <a:rPr lang="en-US" smtClean="0"/>
              <a:t>provides information on the recycling procedures of rare metals in information and communication technology (ICT) goods. It also defines a communication format for providing recycling information of rare metals contained in ICT goods.</a:t>
            </a:r>
          </a:p>
          <a:p>
            <a:endParaRPr lang="en-US" smtClean="0"/>
          </a:p>
        </p:txBody>
      </p:sp>
      <p:sp>
        <p:nvSpPr>
          <p:cNvPr id="39940" name="Slide Number Placeholder 3"/>
          <p:cNvSpPr>
            <a:spLocks noGrp="1"/>
          </p:cNvSpPr>
          <p:nvPr>
            <p:ph type="sldNum" sz="quarter" idx="5"/>
          </p:nvPr>
        </p:nvSpPr>
        <p:spPr>
          <a:noFill/>
        </p:spPr>
        <p:txBody>
          <a:bodyPr/>
          <a:lstStyle/>
          <a:p>
            <a:fld id="{57E0B671-2FCC-4294-8FAB-587B9C8902AF}"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ext uri="{91240B29-F687-4F45-9708-019B960494DF}"/>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defRPr/>
            </a:pPr>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fld id="{47D76C8C-FF53-4710-A71B-D95C18E29281}"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7BE615A3-63BE-42EA-9D6C-138B792C01A0}"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7AAD3F44-2FC0-4EBA-AFD4-13D44D83569B}"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vl1pPr>
          </a:lstStyle>
          <a:p>
            <a:pPr>
              <a:defRPr/>
            </a:pPr>
            <a:r>
              <a:rPr lang="en-US"/>
              <a:t>June 2011</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0"/>
          </p:nvPr>
        </p:nvSpPr>
        <p:spPr>
          <a:xfrm>
            <a:off x="7181850" y="6524625"/>
            <a:ext cx="630238" cy="246063"/>
          </a:xfrm>
        </p:spPr>
        <p:txBody>
          <a:bodyPr/>
          <a:lstStyle>
            <a:lvl1pPr>
              <a:defRPr/>
            </a:lvl1pPr>
          </a:lstStyle>
          <a:p>
            <a:fld id="{9E34A7DE-F915-48BA-98AF-4B98405B5918}"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FF0FF455-6E51-4253-9799-201B8CA14CDB}"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0BD592D5-98E7-49C2-B0DC-849917A4AA69}"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DE3FE6AE-A032-4907-8BAC-3F6909AC4BA4}"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E22111C7-6ECD-4B2A-85C3-4F97DACA7618}"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88F15F29-1A3B-45F5-951B-963B44D19879}"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490EEC4B-34E5-4F91-A474-E7319695CD17}"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8E145285-79EE-4AA8-9322-37B954398481}"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9C9EDF61-3180-44C9-B8ED-917EC143E9D6}"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6"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fld id="{E8D80442-76EA-4A70-BF32-3BD3413628B3}" type="slidenum">
              <a:rPr lang="en-US"/>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7"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defRPr/>
            </a:pPr>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891"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2" r:id="rId12"/>
    <p:sldLayoutId id="2147483893" r:id="rId13"/>
    <p:sldLayoutId id="2147483894" r:id="rId14"/>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tu.int/ITU-T/aap/aapid/2391/show.aspx"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en/ITU-T/Workshops-and-Seminars/ssc-la/201307/Pages/default.aspx" TargetMode="External"/><Relationship Id="rId7" Type="http://schemas.openxmlformats.org/officeDocument/2006/relationships/image" Target="../media/image26.jpeg"/><Relationship Id="rId2" Type="http://schemas.openxmlformats.org/officeDocument/2006/relationships/hyperlink" Target="http://www.itu.int/en/ITU-T/Workshops-and-Seminars/green-ict-standards/201305/Pages/default.aspx" TargetMode="External"/><Relationship Id="rId1" Type="http://schemas.openxmlformats.org/officeDocument/2006/relationships/slideLayout" Target="../slideLayouts/slideLayout2.xml"/><Relationship Id="rId6" Type="http://schemas.openxmlformats.org/officeDocument/2006/relationships/hyperlink" Target="http://www.itu.int/en/ITU-T/Workshops-and-Seminars/bsg/201310/Pages/default.aspx" TargetMode="External"/><Relationship Id="rId5" Type="http://schemas.openxmlformats.org/officeDocument/2006/relationships/hyperlink" Target="http://www.itu.int/en/ITU-T/Workshops-and-Seminars/emf/201307/Pages/default.aspx" TargetMode="External"/><Relationship Id="rId4" Type="http://schemas.openxmlformats.org/officeDocument/2006/relationships/hyperlink" Target="http://www.itu.int/en/ITU-T/Workshops-and-Seminars/e-waste/201308/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tu.int/ITU-T/climatechang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itu.int/ITU-T/worksem/climatechan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paolo.gemma@huawei.com" TargetMode="External"/><Relationship Id="rId2" Type="http://schemas.openxmlformats.org/officeDocument/2006/relationships/hyperlink" Target="mailto:cristina.bueti@itu.int"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436563" y="2312988"/>
            <a:ext cx="8378825" cy="1511300"/>
          </a:xfrm>
          <a:prstGeom prst="rect">
            <a:avLst/>
          </a:prstGeom>
          <a:noFill/>
          <a:ln w="9525">
            <a:noFill/>
            <a:miter lim="800000"/>
            <a:headEnd/>
            <a:tailEnd/>
          </a:ln>
          <a:effectLst/>
        </p:spPr>
        <p:txBody>
          <a:bodyPr/>
          <a:lstStyle/>
          <a:p>
            <a:pPr algn="ctr"/>
            <a:r>
              <a:rPr lang="fr-FR" sz="4000" b="1">
                <a:solidFill>
                  <a:srgbClr val="0E438A"/>
                </a:solidFill>
                <a:effectLst>
                  <a:outerShdw blurRad="38100" dist="38100" dir="2700000" algn="tl">
                    <a:srgbClr val="C0C0C0"/>
                  </a:outerShdw>
                </a:effectLst>
              </a:rPr>
              <a:t>Overview of ITU Activities on E-Waste</a:t>
            </a:r>
            <a:endParaRPr lang="en-US" sz="2800">
              <a:solidFill>
                <a:schemeClr val="bg2"/>
              </a:solidFill>
              <a:effectLst>
                <a:outerShdw blurRad="38100" dist="38100" dir="2700000" algn="tl">
                  <a:srgbClr val="C0C0C0"/>
                </a:outerShdw>
              </a:effectLst>
            </a:endParaRPr>
          </a:p>
        </p:txBody>
      </p:sp>
      <p:sp>
        <p:nvSpPr>
          <p:cNvPr id="6147" name="Rectangle 2"/>
          <p:cNvSpPr>
            <a:spLocks noChangeArrowheads="1"/>
          </p:cNvSpPr>
          <p:nvPr/>
        </p:nvSpPr>
        <p:spPr bwMode="auto">
          <a:xfrm>
            <a:off x="665163" y="4292600"/>
            <a:ext cx="8142287" cy="769938"/>
          </a:xfrm>
          <a:prstGeom prst="rect">
            <a:avLst/>
          </a:prstGeom>
          <a:noFill/>
          <a:ln w="9525">
            <a:noFill/>
            <a:miter lim="800000"/>
            <a:headEnd/>
            <a:tailEnd/>
          </a:ln>
        </p:spPr>
        <p:txBody>
          <a:bodyPr>
            <a:spAutoFit/>
          </a:bodyPr>
          <a:lstStyle/>
          <a:p>
            <a:pPr algn="ctr"/>
            <a:r>
              <a:rPr lang="en-US" sz="2400" b="1">
                <a:solidFill>
                  <a:srgbClr val="7F7F7F"/>
                </a:solidFill>
              </a:rPr>
              <a:t>Paolo Gemma</a:t>
            </a:r>
          </a:p>
          <a:p>
            <a:pPr algn="ctr"/>
            <a:r>
              <a:rPr lang="en-US"/>
              <a:t>Chairman of Working Party 3 of ITU-T Study Group 5 </a:t>
            </a:r>
            <a:endParaRPr lang="en-US" sz="2400">
              <a:solidFill>
                <a:srgbClr val="7F7F7F"/>
              </a:solidFill>
            </a:endParaRPr>
          </a:p>
        </p:txBody>
      </p:sp>
      <p:pic>
        <p:nvPicPr>
          <p:cNvPr id="614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0"/>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1052513"/>
            <a:ext cx="5327650" cy="831850"/>
          </a:xfrm>
        </p:spPr>
        <p:txBody>
          <a:bodyPr/>
          <a:lstStyle/>
          <a:p>
            <a:r>
              <a:rPr lang="en-GB" sz="2400" smtClean="0">
                <a:cs typeface="Times New Roman" pitchFamily="18" charset="0"/>
              </a:rPr>
              <a:t>Tackling E-waste with Global ICT Standards</a:t>
            </a:r>
            <a:endParaRPr lang="en-US" sz="2400" smtClean="0"/>
          </a:p>
        </p:txBody>
      </p:sp>
      <p:sp>
        <p:nvSpPr>
          <p:cNvPr id="15363" name="Content Placeholder 3"/>
          <p:cNvSpPr>
            <a:spLocks noGrp="1"/>
          </p:cNvSpPr>
          <p:nvPr>
            <p:ph sz="half" idx="2"/>
          </p:nvPr>
        </p:nvSpPr>
        <p:spPr>
          <a:xfrm>
            <a:off x="539750" y="2638425"/>
            <a:ext cx="5483225" cy="3135313"/>
          </a:xfrm>
        </p:spPr>
        <p:txBody>
          <a:bodyPr/>
          <a:lstStyle/>
          <a:p>
            <a:pPr>
              <a:lnSpc>
                <a:spcPct val="90000"/>
              </a:lnSpc>
            </a:pPr>
            <a:r>
              <a:rPr lang="en-US" sz="2000" smtClean="0">
                <a:solidFill>
                  <a:srgbClr val="2E2E2E"/>
                </a:solidFill>
              </a:rPr>
              <a:t>“</a:t>
            </a:r>
            <a:r>
              <a:rPr lang="en-GB" sz="2000" smtClean="0">
                <a:solidFill>
                  <a:srgbClr val="2E2E2E"/>
                </a:solidFill>
              </a:rPr>
              <a:t>Universal power adapter</a:t>
            </a:r>
            <a:r>
              <a:rPr lang="en-GB" altLang="zh-CN" sz="2000" smtClean="0">
                <a:solidFill>
                  <a:srgbClr val="2E2E2E"/>
                </a:solidFill>
                <a:ea typeface="SimSun" pitchFamily="2" charset="-122"/>
              </a:rPr>
              <a:t> and charger solution for mobile terminals and other ICT hand held devices</a:t>
            </a:r>
            <a:r>
              <a:rPr lang="en-US" altLang="zh-CN" sz="2000" smtClean="0">
                <a:solidFill>
                  <a:srgbClr val="2E2E2E"/>
                </a:solidFill>
                <a:ea typeface="SimSun" pitchFamily="2" charset="-122"/>
              </a:rPr>
              <a:t>” (</a:t>
            </a:r>
            <a:r>
              <a:rPr lang="en-US" sz="2000" b="1" smtClean="0">
                <a:solidFill>
                  <a:srgbClr val="2E2E2E"/>
                </a:solidFill>
              </a:rPr>
              <a:t>Recommendation ITU-T L.1000</a:t>
            </a:r>
            <a:r>
              <a:rPr lang="en-US" sz="2000" smtClean="0">
                <a:solidFill>
                  <a:srgbClr val="2E2E2E"/>
                </a:solidFill>
              </a:rPr>
              <a:t>)</a:t>
            </a:r>
          </a:p>
          <a:p>
            <a:pPr>
              <a:lnSpc>
                <a:spcPct val="90000"/>
              </a:lnSpc>
              <a:buFont typeface="Wingdings" pitchFamily="2" charset="2"/>
              <a:buNone/>
            </a:pPr>
            <a:endParaRPr lang="en-US" altLang="zh-CN" sz="2000" smtClean="0">
              <a:solidFill>
                <a:srgbClr val="2E2E2E"/>
              </a:solidFill>
              <a:ea typeface="SimSun" pitchFamily="2" charset="-122"/>
            </a:endParaRPr>
          </a:p>
          <a:p>
            <a:pPr>
              <a:lnSpc>
                <a:spcPct val="90000"/>
              </a:lnSpc>
            </a:pPr>
            <a:r>
              <a:rPr lang="en-US" altLang="zh-CN" sz="2000" i="1" smtClean="0">
                <a:solidFill>
                  <a:srgbClr val="2E2E2E"/>
                </a:solidFill>
                <a:ea typeface="SimSun" pitchFamily="2" charset="-122"/>
              </a:rPr>
              <a:t>Saves 82,000 tons of e-waste per year</a:t>
            </a:r>
            <a:br>
              <a:rPr lang="en-US" altLang="zh-CN" sz="2000" i="1" smtClean="0">
                <a:solidFill>
                  <a:srgbClr val="2E2E2E"/>
                </a:solidFill>
                <a:ea typeface="SimSun" pitchFamily="2" charset="-122"/>
              </a:rPr>
            </a:br>
            <a:endParaRPr lang="en-US" altLang="zh-CN" sz="2000" i="1" smtClean="0">
              <a:solidFill>
                <a:srgbClr val="2E2E2E"/>
              </a:solidFill>
              <a:ea typeface="SimSun" pitchFamily="2" charset="-122"/>
            </a:endParaRPr>
          </a:p>
          <a:p>
            <a:pPr>
              <a:lnSpc>
                <a:spcPct val="90000"/>
              </a:lnSpc>
            </a:pPr>
            <a:r>
              <a:rPr lang="en-US" altLang="zh-CN" sz="2000" i="1" smtClean="0">
                <a:solidFill>
                  <a:srgbClr val="2E2E2E"/>
                </a:solidFill>
                <a:ea typeface="SimSun" pitchFamily="2" charset="-122"/>
              </a:rPr>
              <a:t>Saves at least 13.6 million tonnes of CO2 emissions annually</a:t>
            </a:r>
          </a:p>
          <a:p>
            <a:pPr marL="457200" lvl="1" indent="0">
              <a:lnSpc>
                <a:spcPct val="90000"/>
              </a:lnSpc>
              <a:buFont typeface="Wingdings" pitchFamily="2" charset="2"/>
              <a:buNone/>
            </a:pPr>
            <a:endParaRPr lang="en-US" altLang="zh-CN" sz="1600" smtClean="0">
              <a:ea typeface="SimSun" pitchFamily="2" charset="-122"/>
              <a:hlinkClick r:id="rId3" action="ppaction://hlinkfile"/>
            </a:endParaRPr>
          </a:p>
        </p:txBody>
      </p:sp>
      <p:sp>
        <p:nvSpPr>
          <p:cNvPr id="15364" name="Slide Number Placeholder 6"/>
          <p:cNvSpPr>
            <a:spLocks noGrp="1"/>
          </p:cNvSpPr>
          <p:nvPr>
            <p:ph type="sldNum" sz="quarter" idx="10"/>
          </p:nvPr>
        </p:nvSpPr>
        <p:spPr/>
        <p:txBody>
          <a:bodyPr/>
          <a:lstStyle/>
          <a:p>
            <a:fld id="{508FD046-7C58-4723-A88A-530AD31772DB}" type="slidenum">
              <a:rPr lang="en-US"/>
              <a:pPr/>
              <a:t>10</a:t>
            </a:fld>
            <a:endParaRPr lang="en-US"/>
          </a:p>
        </p:txBody>
      </p:sp>
      <p:pic>
        <p:nvPicPr>
          <p:cNvPr id="19461" name="Picture 6" descr="C:\Documents and Settings\bueti\My Documents\My Pictures\24-01.jpg"/>
          <p:cNvPicPr>
            <a:picLocks noChangeAspect="1" noChangeArrowheads="1"/>
          </p:cNvPicPr>
          <p:nvPr/>
        </p:nvPicPr>
        <p:blipFill>
          <a:blip r:embed="rId4" cstate="print"/>
          <a:srcRect/>
          <a:stretch>
            <a:fillRect/>
          </a:stretch>
        </p:blipFill>
        <p:spPr bwMode="auto">
          <a:xfrm>
            <a:off x="6569075" y="487363"/>
            <a:ext cx="1927225" cy="1511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9462" name="Picture 5" descr="L.jpg"/>
          <p:cNvPicPr>
            <a:picLocks noChangeAspect="1"/>
          </p:cNvPicPr>
          <p:nvPr/>
        </p:nvPicPr>
        <p:blipFill>
          <a:blip r:embed="rId5" cstate="print"/>
          <a:srcRect/>
          <a:stretch>
            <a:fillRect/>
          </a:stretch>
        </p:blipFill>
        <p:spPr bwMode="auto">
          <a:xfrm>
            <a:off x="6569075" y="2420938"/>
            <a:ext cx="1836738" cy="15144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9463" name="Picture 7" descr="C:\Documents and Settings\bueti\My Documents\My Pictures\24-02.jpg"/>
          <p:cNvPicPr>
            <a:picLocks noChangeAspect="1" noChangeArrowheads="1"/>
          </p:cNvPicPr>
          <p:nvPr/>
        </p:nvPicPr>
        <p:blipFill>
          <a:blip r:embed="rId6" cstate="print"/>
          <a:srcRect/>
          <a:stretch>
            <a:fillRect/>
          </a:stretch>
        </p:blipFill>
        <p:spPr bwMode="auto">
          <a:xfrm>
            <a:off x="6569075" y="4273550"/>
            <a:ext cx="1927225" cy="15001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786188" y="620713"/>
            <a:ext cx="5472112" cy="954087"/>
          </a:xfrm>
        </p:spPr>
        <p:txBody>
          <a:bodyPr/>
          <a:lstStyle/>
          <a:p>
            <a:r>
              <a:rPr lang="en-GB" sz="2800" smtClean="0">
                <a:cs typeface="Times New Roman" pitchFamily="18" charset="0"/>
              </a:rPr>
              <a:t>Waste Management</a:t>
            </a:r>
            <a:br>
              <a:rPr lang="en-GB" sz="2800" smtClean="0">
                <a:cs typeface="Times New Roman" pitchFamily="18" charset="0"/>
              </a:rPr>
            </a:br>
            <a:r>
              <a:rPr lang="en-GB" sz="2800" smtClean="0">
                <a:cs typeface="Times New Roman" pitchFamily="18" charset="0"/>
              </a:rPr>
              <a:t>with Smart ICT Standard </a:t>
            </a:r>
            <a:endParaRPr lang="en-US" sz="2800" smtClean="0"/>
          </a:p>
        </p:txBody>
      </p:sp>
      <p:sp>
        <p:nvSpPr>
          <p:cNvPr id="16387" name="Content Placeholder 2"/>
          <p:cNvSpPr>
            <a:spLocks noGrp="1"/>
          </p:cNvSpPr>
          <p:nvPr>
            <p:ph sz="half" idx="1"/>
          </p:nvPr>
        </p:nvSpPr>
        <p:spPr>
          <a:xfrm>
            <a:off x="539750" y="3068638"/>
            <a:ext cx="5675313" cy="3095625"/>
          </a:xfrm>
        </p:spPr>
        <p:txBody>
          <a:bodyPr/>
          <a:lstStyle/>
          <a:p>
            <a:r>
              <a:rPr lang="en-US" sz="1800" b="1" smtClean="0">
                <a:solidFill>
                  <a:srgbClr val="FF0000"/>
                </a:solidFill>
              </a:rPr>
              <a:t>NEW - </a:t>
            </a:r>
            <a:r>
              <a:rPr lang="en-US" sz="1800" smtClean="0">
                <a:solidFill>
                  <a:srgbClr val="000000"/>
                </a:solidFill>
              </a:rPr>
              <a:t>“External universal power adapter solutions for ICT equipment for stationary use” </a:t>
            </a:r>
            <a:r>
              <a:rPr lang="en-US" altLang="zh-CN" sz="1800" smtClean="0">
                <a:solidFill>
                  <a:srgbClr val="2E2E2E"/>
                </a:solidFill>
                <a:ea typeface="SimSun" pitchFamily="2" charset="-122"/>
              </a:rPr>
              <a:t>(</a:t>
            </a:r>
            <a:r>
              <a:rPr lang="en-US" sz="1800" b="1" smtClean="0">
                <a:solidFill>
                  <a:srgbClr val="2E2E2E"/>
                </a:solidFill>
              </a:rPr>
              <a:t>Recommendation ITU-T L.1001</a:t>
            </a:r>
            <a:r>
              <a:rPr lang="en-US" sz="1800" smtClean="0">
                <a:solidFill>
                  <a:srgbClr val="2E2E2E"/>
                </a:solidFill>
              </a:rPr>
              <a:t>)</a:t>
            </a:r>
          </a:p>
          <a:p>
            <a:endParaRPr lang="en-US" sz="1800" smtClean="0">
              <a:solidFill>
                <a:srgbClr val="000000"/>
              </a:solidFill>
            </a:endParaRPr>
          </a:p>
          <a:p>
            <a:r>
              <a:rPr lang="en-US" sz="1800" smtClean="0">
                <a:solidFill>
                  <a:srgbClr val="000000"/>
                </a:solidFill>
              </a:rPr>
              <a:t>Saves 300,000 tonnes of e-waste annually</a:t>
            </a:r>
          </a:p>
          <a:p>
            <a:endParaRPr lang="en-US" sz="1800" smtClean="0">
              <a:solidFill>
                <a:srgbClr val="000000"/>
              </a:solidFill>
            </a:endParaRPr>
          </a:p>
          <a:p>
            <a:r>
              <a:rPr lang="en-US" sz="1800" smtClean="0">
                <a:solidFill>
                  <a:srgbClr val="000000"/>
                </a:solidFill>
              </a:rPr>
              <a:t>Reduces the energy consumption and greenhouse gas (GHG) emissions of external power supplies by between 25% and 50%</a:t>
            </a:r>
          </a:p>
        </p:txBody>
      </p:sp>
      <p:sp>
        <p:nvSpPr>
          <p:cNvPr id="16388" name="Content Placeholder 3"/>
          <p:cNvSpPr>
            <a:spLocks noGrp="1"/>
          </p:cNvSpPr>
          <p:nvPr>
            <p:ph sz="half" idx="2"/>
          </p:nvPr>
        </p:nvSpPr>
        <p:spPr>
          <a:xfrm>
            <a:off x="6084888" y="2997200"/>
            <a:ext cx="2879725" cy="2952750"/>
          </a:xfrm>
        </p:spPr>
        <p:txBody>
          <a:bodyPr/>
          <a:lstStyle/>
          <a:p>
            <a:r>
              <a:rPr lang="en-US" sz="1800" b="1" smtClean="0">
                <a:solidFill>
                  <a:srgbClr val="000000"/>
                </a:solidFill>
              </a:rPr>
              <a:t>Approved!</a:t>
            </a:r>
            <a:r>
              <a:rPr lang="en-US" sz="1800" smtClean="0">
                <a:solidFill>
                  <a:srgbClr val="000000"/>
                </a:solidFill>
              </a:rPr>
              <a:t/>
            </a:r>
            <a:br>
              <a:rPr lang="en-US" sz="1800" smtClean="0">
                <a:solidFill>
                  <a:srgbClr val="000000"/>
                </a:solidFill>
              </a:rPr>
            </a:br>
            <a:endParaRPr lang="en-US" sz="1800" smtClean="0">
              <a:solidFill>
                <a:srgbClr val="000000"/>
              </a:solidFill>
            </a:endParaRPr>
          </a:p>
          <a:p>
            <a:r>
              <a:rPr lang="en-US" sz="1800" b="1" smtClean="0">
                <a:solidFill>
                  <a:srgbClr val="00B050"/>
                </a:solidFill>
              </a:rPr>
              <a:t>Contributions are needed </a:t>
            </a:r>
            <a:r>
              <a:rPr lang="en-US" sz="1800" smtClean="0">
                <a:solidFill>
                  <a:srgbClr val="000000"/>
                </a:solidFill>
              </a:rPr>
              <a:t>to develop Universal Power Adapter  for portable devices (Phase 2)</a:t>
            </a:r>
          </a:p>
        </p:txBody>
      </p:sp>
      <p:sp>
        <p:nvSpPr>
          <p:cNvPr id="16389" name="Slide Number Placeholder 4"/>
          <p:cNvSpPr>
            <a:spLocks noGrp="1"/>
          </p:cNvSpPr>
          <p:nvPr>
            <p:ph type="sldNum" sz="quarter" idx="10"/>
          </p:nvPr>
        </p:nvSpPr>
        <p:spPr/>
        <p:txBody>
          <a:bodyPr/>
          <a:lstStyle/>
          <a:p>
            <a:fld id="{AD56F4A8-1088-40B4-A1EE-CFE2C429843D}" type="slidenum">
              <a:rPr lang="en-US"/>
              <a:pPr/>
              <a:t>11</a:t>
            </a:fld>
            <a:endParaRPr lang="en-US"/>
          </a:p>
        </p:txBody>
      </p:sp>
      <p:pic>
        <p:nvPicPr>
          <p:cNvPr id="20486" name="Picture 8" descr="C:\Users\bueti\Pictures\13107_540.jpg"/>
          <p:cNvPicPr>
            <a:picLocks noChangeAspect="1" noChangeArrowheads="1"/>
          </p:cNvPicPr>
          <p:nvPr/>
        </p:nvPicPr>
        <p:blipFill>
          <a:blip r:embed="rId3" cstate="print"/>
          <a:srcRect/>
          <a:stretch>
            <a:fillRect/>
          </a:stretch>
        </p:blipFill>
        <p:spPr bwMode="auto">
          <a:xfrm>
            <a:off x="107950" y="188913"/>
            <a:ext cx="3652838" cy="2433637"/>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6391" name="Title 1"/>
          <p:cNvSpPr txBox="1">
            <a:spLocks/>
          </p:cNvSpPr>
          <p:nvPr/>
        </p:nvSpPr>
        <p:spPr bwMode="auto">
          <a:xfrm>
            <a:off x="4000500" y="2174875"/>
            <a:ext cx="4949825" cy="460375"/>
          </a:xfrm>
          <a:prstGeom prst="rect">
            <a:avLst/>
          </a:prstGeom>
          <a:noFill/>
          <a:ln w="9525">
            <a:noFill/>
            <a:miter lim="800000"/>
            <a:headEnd/>
            <a:tailEnd/>
          </a:ln>
        </p:spPr>
        <p:txBody>
          <a:bodyPr anchor="ctr">
            <a:spAutoFit/>
          </a:bodyPr>
          <a:lstStyle/>
          <a:p>
            <a:pPr algn="ctr" eaLnBrk="0" hangingPunct="0"/>
            <a:r>
              <a:rPr lang="en-GB" sz="2400" b="1">
                <a:solidFill>
                  <a:srgbClr val="FF0000"/>
                </a:solidFill>
                <a:cs typeface="Times New Roman" pitchFamily="18" charset="0"/>
              </a:rPr>
              <a:t>The step after L.1000…</a:t>
            </a:r>
            <a:endParaRPr lang="en-US" sz="2400" b="1">
              <a:solidFill>
                <a:srgbClr val="FF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2965450"/>
            <a:ext cx="4862513" cy="3024188"/>
          </a:xfrm>
        </p:spPr>
        <p:txBody>
          <a:bodyPr/>
          <a:lstStyle/>
          <a:p>
            <a:pPr>
              <a:buFont typeface="Wingdings" pitchFamily="2" charset="2"/>
              <a:buNone/>
              <a:defRPr/>
            </a:pPr>
            <a:r>
              <a:rPr lang="en-GB" sz="2400" b="1" i="1" dirty="0" smtClean="0">
                <a:solidFill>
                  <a:schemeClr val="tx1">
                    <a:lumMod val="50000"/>
                  </a:schemeClr>
                </a:solidFill>
              </a:rPr>
              <a:t>	</a:t>
            </a:r>
            <a:r>
              <a:rPr lang="en-GB" sz="1800" b="1" dirty="0" smtClean="0">
                <a:solidFill>
                  <a:schemeClr val="tx1">
                    <a:lumMod val="50000"/>
                  </a:schemeClr>
                </a:solidFill>
              </a:rPr>
              <a:t>ITU-T L.1100 Recommendation on Rare Metals </a:t>
            </a:r>
            <a:r>
              <a:rPr lang="en-GB" sz="1800" dirty="0" smtClean="0">
                <a:solidFill>
                  <a:schemeClr val="tx1">
                    <a:lumMod val="50000"/>
                  </a:schemeClr>
                </a:solidFill>
              </a:rPr>
              <a:t>outlines key considerations in all phases of the  recycling process, and provides guidelines as to how organisations may fairly and transparently report on rare metal recycling. </a:t>
            </a:r>
          </a:p>
        </p:txBody>
      </p:sp>
      <p:sp>
        <p:nvSpPr>
          <p:cNvPr id="17411" name="Rectangle 2"/>
          <p:cNvSpPr txBox="1">
            <a:spLocks noChangeArrowheads="1"/>
          </p:cNvSpPr>
          <p:nvPr/>
        </p:nvSpPr>
        <p:spPr bwMode="auto">
          <a:xfrm>
            <a:off x="4143375" y="981075"/>
            <a:ext cx="4321175" cy="1044575"/>
          </a:xfrm>
          <a:prstGeom prst="rect">
            <a:avLst/>
          </a:prstGeom>
          <a:noFill/>
          <a:ln w="9525">
            <a:noFill/>
            <a:miter lim="800000"/>
            <a:headEnd/>
            <a:tailEnd/>
          </a:ln>
        </p:spPr>
        <p:txBody>
          <a:bodyPr/>
          <a:lstStyle/>
          <a:p>
            <a:pPr algn="ctr"/>
            <a:r>
              <a:rPr lang="en-GB" sz="2400" b="1">
                <a:solidFill>
                  <a:srgbClr val="1B5BA2"/>
                </a:solidFill>
                <a:cs typeface="Times New Roman" pitchFamily="18" charset="0"/>
              </a:rPr>
              <a:t>Recycling Rare Metals in ICT Products</a:t>
            </a:r>
            <a:endParaRPr lang="en-US" sz="2400" b="1">
              <a:solidFill>
                <a:srgbClr val="1B5BA2"/>
              </a:solidFill>
              <a:cs typeface="Times New Roman" pitchFamily="18" charset="0"/>
            </a:endParaRPr>
          </a:p>
        </p:txBody>
      </p:sp>
      <p:pic>
        <p:nvPicPr>
          <p:cNvPr id="21508" name="Picture 1" descr="C:\Documents and Settings\campilon\My Documents\Erica\Mie Immagini\_49648525_010459537-1.jpg"/>
          <p:cNvPicPr>
            <a:picLocks noChangeAspect="1" noChangeArrowheads="1"/>
          </p:cNvPicPr>
          <p:nvPr/>
        </p:nvPicPr>
        <p:blipFill>
          <a:blip r:embed="rId3" cstate="print">
            <a:extLst>
              <a:ext uri="{28A0092B-C50C-407E-A947-70E740481C1C}"/>
            </a:extLst>
          </a:blip>
          <a:srcRect/>
          <a:stretch>
            <a:fillRect/>
          </a:stretch>
        </p:blipFill>
        <p:spPr bwMode="auto">
          <a:xfrm>
            <a:off x="5710864" y="2924945"/>
            <a:ext cx="2467310" cy="1387524"/>
          </a:xfrm>
          <a:prstGeom prst="rect">
            <a:avLst/>
          </a:prstGeom>
          <a:ln>
            <a:noFill/>
          </a:ln>
          <a:effectLst>
            <a:softEdge rad="112500"/>
          </a:effectLst>
          <a:extLst>
            <a:ext uri="{909E8E84-426E-40DD-AFC4-6F175D3DCCD1}"/>
            <a:ext uri="{91240B29-F687-4F45-9708-019B960494DF}"/>
          </a:extLst>
        </p:spPr>
      </p:pic>
      <p:pic>
        <p:nvPicPr>
          <p:cNvPr id="21509" name="Picture 2" descr="C:\Documents and Settings\campilon\My Documents\Erica\Mie Immagini\images.jpg"/>
          <p:cNvPicPr>
            <a:picLocks noChangeAspect="1" noChangeArrowheads="1"/>
          </p:cNvPicPr>
          <p:nvPr/>
        </p:nvPicPr>
        <p:blipFill>
          <a:blip r:embed="rId4" cstate="print">
            <a:extLst>
              <a:ext uri="{28A0092B-C50C-407E-A947-70E740481C1C}"/>
            </a:extLst>
          </a:blip>
          <a:srcRect/>
          <a:stretch>
            <a:fillRect/>
          </a:stretch>
        </p:blipFill>
        <p:spPr bwMode="auto">
          <a:xfrm>
            <a:off x="6506220" y="3861048"/>
            <a:ext cx="2637780" cy="1975254"/>
          </a:xfrm>
          <a:prstGeom prst="rect">
            <a:avLst/>
          </a:prstGeom>
          <a:ln>
            <a:noFill/>
          </a:ln>
          <a:effectLst>
            <a:softEdge rad="112500"/>
          </a:effectLst>
          <a:extLst>
            <a:ext uri="{909E8E84-426E-40DD-AFC4-6F175D3DCCD1}"/>
            <a:ext uri="{91240B29-F687-4F45-9708-019B960494DF}"/>
          </a:extLst>
        </p:spPr>
      </p:pic>
      <p:sp>
        <p:nvSpPr>
          <p:cNvPr id="17414" name="Slide Number Placeholder 6"/>
          <p:cNvSpPr>
            <a:spLocks noGrp="1"/>
          </p:cNvSpPr>
          <p:nvPr>
            <p:ph type="sldNum" sz="quarter" idx="10"/>
          </p:nvPr>
        </p:nvSpPr>
        <p:spPr>
          <a:xfrm>
            <a:off x="8769350" y="6403975"/>
            <a:ext cx="339725" cy="244475"/>
          </a:xfrm>
        </p:spPr>
        <p:txBody>
          <a:bodyPr/>
          <a:lstStyle/>
          <a:p>
            <a:fld id="{4C32F4BD-BAAF-4E22-B219-1AFEA0B729D5}" type="slidenum">
              <a:rPr lang="en-US" smtClean="0"/>
              <a:pPr/>
              <a:t>12</a:t>
            </a:fld>
            <a:endParaRPr lang="en-US" smtClean="0"/>
          </a:p>
        </p:txBody>
      </p:sp>
      <p:pic>
        <p:nvPicPr>
          <p:cNvPr id="17415" name="개체 4"/>
          <p:cNvPicPr>
            <a:picLocks noChangeArrowheads="1"/>
          </p:cNvPicPr>
          <p:nvPr/>
        </p:nvPicPr>
        <p:blipFill>
          <a:blip r:embed="rId5" cstate="print"/>
          <a:srcRect l="-517" t="-1962" r="-410" b="-240"/>
          <a:stretch>
            <a:fillRect/>
          </a:stretch>
        </p:blipFill>
        <p:spPr bwMode="auto">
          <a:xfrm>
            <a:off x="285750" y="214313"/>
            <a:ext cx="3167063" cy="2376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p:txBody>
          <a:bodyPr/>
          <a:lstStyle/>
          <a:p>
            <a:fld id="{E3111892-587D-4D95-8900-2BA59AC32386}" type="slidenum">
              <a:rPr lang="en-US"/>
              <a:pPr/>
              <a:t>13</a:t>
            </a:fld>
            <a:endParaRPr lang="en-US"/>
          </a:p>
        </p:txBody>
      </p:sp>
      <p:sp>
        <p:nvSpPr>
          <p:cNvPr id="18435" name="Title 1"/>
          <p:cNvSpPr>
            <a:spLocks noGrp="1"/>
          </p:cNvSpPr>
          <p:nvPr>
            <p:ph type="title"/>
          </p:nvPr>
        </p:nvSpPr>
        <p:spPr>
          <a:xfrm>
            <a:off x="827088" y="2781300"/>
            <a:ext cx="7416800" cy="719138"/>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GB" sz="3200" smtClean="0"/>
              <a:t>Research and Development</a:t>
            </a:r>
            <a:endParaRPr lang="en-US" smtClean="0"/>
          </a:p>
        </p:txBody>
      </p:sp>
      <p:pic>
        <p:nvPicPr>
          <p:cNvPr id="18436"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755650" y="496888"/>
            <a:ext cx="7380288" cy="1077912"/>
          </a:xfrm>
        </p:spPr>
        <p:txBody>
          <a:bodyPr/>
          <a:lstStyle/>
          <a:p>
            <a:r>
              <a:rPr lang="en-US" sz="3200" smtClean="0"/>
              <a:t>An Energy-Aware Survey on ICT Device Power Supplies</a:t>
            </a:r>
            <a:endParaRPr lang="en-US" sz="4000" smtClean="0"/>
          </a:p>
        </p:txBody>
      </p:sp>
      <p:sp>
        <p:nvSpPr>
          <p:cNvPr id="19459" name="Slide Number Placeholder 6"/>
          <p:cNvSpPr>
            <a:spLocks noGrp="1"/>
          </p:cNvSpPr>
          <p:nvPr>
            <p:ph type="sldNum" sz="quarter" idx="10"/>
          </p:nvPr>
        </p:nvSpPr>
        <p:spPr/>
        <p:txBody>
          <a:bodyPr/>
          <a:lstStyle/>
          <a:p>
            <a:fld id="{D00E04B8-FE47-49F9-9D90-27180AD2137C}" type="slidenum">
              <a:rPr lang="en-US"/>
              <a:pPr/>
              <a:t>14</a:t>
            </a:fld>
            <a:endParaRPr lang="en-US"/>
          </a:p>
        </p:txBody>
      </p:sp>
      <p:sp>
        <p:nvSpPr>
          <p:cNvPr id="19460" name="Content Placeholder 3"/>
          <p:cNvSpPr>
            <a:spLocks noGrp="1"/>
          </p:cNvSpPr>
          <p:nvPr>
            <p:ph sz="half" idx="4294967295"/>
          </p:nvPr>
        </p:nvSpPr>
        <p:spPr>
          <a:xfrm>
            <a:off x="2855913" y="1958975"/>
            <a:ext cx="5695950" cy="2655888"/>
          </a:xfrm>
        </p:spPr>
        <p:txBody>
          <a:bodyPr/>
          <a:lstStyle/>
          <a:p>
            <a:pPr marL="0" indent="0">
              <a:buFont typeface="Wingdings" pitchFamily="2" charset="2"/>
              <a:buNone/>
            </a:pPr>
            <a:r>
              <a:rPr lang="en-US" sz="1600" smtClean="0">
                <a:solidFill>
                  <a:srgbClr val="000000"/>
                </a:solidFill>
              </a:rPr>
              <a:t>This survey reports the results of a wide analysis performed on a large set of commercially available external power supplies (more than 300 devices verified and more than 200 electrically measured) to assist the standardization activities within ITU-T Study Group 5 (SG5) (Recommendation ITU-T L.1001). Mechanical, electrical and environmental characteristics have been evaluated; correlation and statistics have also been developed.</a:t>
            </a:r>
          </a:p>
        </p:txBody>
      </p:sp>
      <p:pic>
        <p:nvPicPr>
          <p:cNvPr id="19461" name="Picture 7"/>
          <p:cNvPicPr>
            <a:picLocks noChangeAspect="1" noChangeArrowheads="1"/>
          </p:cNvPicPr>
          <p:nvPr/>
        </p:nvPicPr>
        <p:blipFill>
          <a:blip r:embed="rId3" cstate="print"/>
          <a:srcRect/>
          <a:stretch>
            <a:fillRect/>
          </a:stretch>
        </p:blipFill>
        <p:spPr bwMode="auto">
          <a:xfrm>
            <a:off x="468313" y="1858963"/>
            <a:ext cx="2124075" cy="2855912"/>
          </a:xfrm>
          <a:prstGeom prst="rect">
            <a:avLst/>
          </a:prstGeom>
          <a:noFill/>
          <a:ln w="9525">
            <a:noFill/>
            <a:miter lim="800000"/>
            <a:headEnd/>
            <a:tailEnd/>
          </a:ln>
        </p:spPr>
      </p:pic>
      <p:pic>
        <p:nvPicPr>
          <p:cNvPr id="19462" name="Picture 13" descr="http://www.itu.int/ITU-T/climatechange/ess/images/udsdg.gif"/>
          <p:cNvPicPr>
            <a:picLocks noChangeAspect="1" noChangeArrowheads="1"/>
          </p:cNvPicPr>
          <p:nvPr/>
        </p:nvPicPr>
        <p:blipFill>
          <a:blip r:embed="rId4" cstate="print"/>
          <a:srcRect/>
          <a:stretch>
            <a:fillRect/>
          </a:stretch>
        </p:blipFill>
        <p:spPr bwMode="auto">
          <a:xfrm>
            <a:off x="5194300" y="5000625"/>
            <a:ext cx="968375" cy="977900"/>
          </a:xfrm>
          <a:prstGeom prst="rect">
            <a:avLst/>
          </a:prstGeom>
          <a:noFill/>
          <a:ln w="9525">
            <a:noFill/>
            <a:miter lim="800000"/>
            <a:headEnd/>
            <a:tailEnd/>
          </a:ln>
        </p:spPr>
      </p:pic>
      <p:pic>
        <p:nvPicPr>
          <p:cNvPr id="19463" name="Picture 15" descr="http://www.itu.int/ITU-T/climatechange/gsw/images/gesi.gif"/>
          <p:cNvPicPr>
            <a:picLocks noChangeAspect="1" noChangeArrowheads="1"/>
          </p:cNvPicPr>
          <p:nvPr/>
        </p:nvPicPr>
        <p:blipFill>
          <a:blip r:embed="rId5" cstate="print"/>
          <a:srcRect/>
          <a:stretch>
            <a:fillRect/>
          </a:stretch>
        </p:blipFill>
        <p:spPr bwMode="auto">
          <a:xfrm>
            <a:off x="6804025" y="5040313"/>
            <a:ext cx="1933575" cy="6524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p:txBody>
          <a:bodyPr/>
          <a:lstStyle/>
          <a:p>
            <a:fld id="{1B52ACFE-1EB5-495A-975E-7605D160E2E2}" type="slidenum">
              <a:rPr lang="en-US"/>
              <a:pPr/>
              <a:t>15</a:t>
            </a:fld>
            <a:endParaRPr lang="en-US"/>
          </a:p>
        </p:txBody>
      </p:sp>
      <p:sp>
        <p:nvSpPr>
          <p:cNvPr id="20483" name="Title 1"/>
          <p:cNvSpPr txBox="1">
            <a:spLocks/>
          </p:cNvSpPr>
          <p:nvPr/>
        </p:nvSpPr>
        <p:spPr bwMode="auto">
          <a:xfrm>
            <a:off x="2747963" y="2878138"/>
            <a:ext cx="5832475" cy="2308225"/>
          </a:xfrm>
          <a:prstGeom prst="rect">
            <a:avLst/>
          </a:prstGeom>
          <a:solidFill>
            <a:srgbClr val="92D050"/>
          </a:solidFill>
          <a:ln w="38100">
            <a:solidFill>
              <a:srgbClr val="008000"/>
            </a:solidFill>
            <a:miter lim="800000"/>
            <a:headEnd/>
            <a:tailEnd/>
          </a:ln>
        </p:spPr>
        <p:txBody>
          <a:bodyPr anchor="ctr">
            <a:spAutoFit/>
          </a:bodyPr>
          <a:lstStyle/>
          <a:p>
            <a:pPr algn="ctr" eaLnBrk="0" hangingPunct="0"/>
            <a:r>
              <a:rPr lang="en-GB" sz="3600" b="1">
                <a:solidFill>
                  <a:schemeClr val="bg1"/>
                </a:solidFill>
              </a:rPr>
              <a:t>ITU Toolkit on Environmental Sustainability for the ICT Sector</a:t>
            </a:r>
            <a:endParaRPr lang="en-US" sz="3600" b="1">
              <a:solidFill>
                <a:schemeClr val="bg1"/>
              </a:solidFill>
            </a:endParaRPr>
          </a:p>
        </p:txBody>
      </p:sp>
      <p:pic>
        <p:nvPicPr>
          <p:cNvPr id="20484" name="Picture 6" descr="http://www.itu.int/ITU-T/climatechange/ess/images/ESS.jpg"/>
          <p:cNvPicPr>
            <a:picLocks noChangeAspect="1" noChangeArrowheads="1"/>
          </p:cNvPicPr>
          <p:nvPr/>
        </p:nvPicPr>
        <p:blipFill>
          <a:blip r:embed="rId3" cstate="print"/>
          <a:srcRect/>
          <a:stretch>
            <a:fillRect/>
          </a:stretch>
        </p:blipFill>
        <p:spPr bwMode="auto">
          <a:xfrm>
            <a:off x="790575" y="2878138"/>
            <a:ext cx="1839913" cy="2608262"/>
          </a:xfrm>
          <a:prstGeom prst="rect">
            <a:avLst/>
          </a:prstGeom>
          <a:noFill/>
          <a:ln w="9525">
            <a:noFill/>
            <a:miter lim="800000"/>
            <a:headEnd/>
            <a:tailEnd/>
          </a:ln>
        </p:spPr>
      </p:pic>
      <p:pic>
        <p:nvPicPr>
          <p:cNvPr id="20485" name="Picture 8" descr="http://www.itu.int/ITU-T/climatechange/ess/images/SusICT.jpg"/>
          <p:cNvPicPr>
            <a:picLocks noChangeAspect="1" noChangeArrowheads="1"/>
          </p:cNvPicPr>
          <p:nvPr/>
        </p:nvPicPr>
        <p:blipFill>
          <a:blip r:embed="rId4" cstate="print"/>
          <a:srcRect/>
          <a:stretch>
            <a:fillRect/>
          </a:stretch>
        </p:blipFill>
        <p:spPr bwMode="auto">
          <a:xfrm>
            <a:off x="454025" y="309563"/>
            <a:ext cx="1146175" cy="1624012"/>
          </a:xfrm>
          <a:prstGeom prst="rect">
            <a:avLst/>
          </a:prstGeom>
          <a:noFill/>
          <a:ln w="9525">
            <a:noFill/>
            <a:miter lim="800000"/>
            <a:headEnd/>
            <a:tailEnd/>
          </a:ln>
        </p:spPr>
      </p:pic>
      <p:pic>
        <p:nvPicPr>
          <p:cNvPr id="20486" name="Picture 10" descr="http://www.itu.int/ITU-T/climatechange/ess/images/SusProds.jpg"/>
          <p:cNvPicPr>
            <a:picLocks noChangeAspect="1" noChangeArrowheads="1"/>
          </p:cNvPicPr>
          <p:nvPr/>
        </p:nvPicPr>
        <p:blipFill>
          <a:blip r:embed="rId5" cstate="print"/>
          <a:srcRect/>
          <a:stretch>
            <a:fillRect/>
          </a:stretch>
        </p:blipFill>
        <p:spPr bwMode="auto">
          <a:xfrm>
            <a:off x="1908175" y="328613"/>
            <a:ext cx="1095375" cy="1604962"/>
          </a:xfrm>
          <a:prstGeom prst="rect">
            <a:avLst/>
          </a:prstGeom>
          <a:noFill/>
          <a:ln w="9525">
            <a:noFill/>
            <a:miter lim="800000"/>
            <a:headEnd/>
            <a:tailEnd/>
          </a:ln>
        </p:spPr>
      </p:pic>
      <p:pic>
        <p:nvPicPr>
          <p:cNvPr id="20487" name="Picture 12" descr="http://www.itu.int/ITU-T/climatechange/ess/images/SusBuild.jpg"/>
          <p:cNvPicPr>
            <a:picLocks noChangeAspect="1" noChangeArrowheads="1"/>
          </p:cNvPicPr>
          <p:nvPr/>
        </p:nvPicPr>
        <p:blipFill>
          <a:blip r:embed="rId6" cstate="print"/>
          <a:srcRect/>
          <a:stretch>
            <a:fillRect/>
          </a:stretch>
        </p:blipFill>
        <p:spPr bwMode="auto">
          <a:xfrm>
            <a:off x="3203575" y="333375"/>
            <a:ext cx="1111250" cy="1576388"/>
          </a:xfrm>
          <a:prstGeom prst="rect">
            <a:avLst/>
          </a:prstGeom>
          <a:noFill/>
          <a:ln w="9525">
            <a:noFill/>
            <a:miter lim="800000"/>
            <a:headEnd/>
            <a:tailEnd/>
          </a:ln>
        </p:spPr>
      </p:pic>
      <p:pic>
        <p:nvPicPr>
          <p:cNvPr id="20488" name="Picture 14" descr="http://www.itu.int/ITU-T/climatechange/ess/images/EndOfLifeManagement.jpg"/>
          <p:cNvPicPr>
            <a:picLocks noChangeAspect="1" noChangeArrowheads="1"/>
          </p:cNvPicPr>
          <p:nvPr/>
        </p:nvPicPr>
        <p:blipFill>
          <a:blip r:embed="rId7" cstate="print"/>
          <a:srcRect/>
          <a:stretch>
            <a:fillRect/>
          </a:stretch>
        </p:blipFill>
        <p:spPr bwMode="auto">
          <a:xfrm>
            <a:off x="4572000" y="333375"/>
            <a:ext cx="1200150" cy="1612900"/>
          </a:xfrm>
          <a:prstGeom prst="rect">
            <a:avLst/>
          </a:prstGeom>
          <a:noFill/>
          <a:ln w="9525">
            <a:noFill/>
            <a:miter lim="800000"/>
            <a:headEnd/>
            <a:tailEnd/>
          </a:ln>
        </p:spPr>
      </p:pic>
      <p:pic>
        <p:nvPicPr>
          <p:cNvPr id="20489" name="Picture 16" descr="http://www.itu.int/ITU-T/climatechange/ess/images/GenSpecs.jpg"/>
          <p:cNvPicPr>
            <a:picLocks noChangeAspect="1" noChangeArrowheads="1"/>
          </p:cNvPicPr>
          <p:nvPr/>
        </p:nvPicPr>
        <p:blipFill>
          <a:blip r:embed="rId8" cstate="print"/>
          <a:srcRect/>
          <a:stretch>
            <a:fillRect/>
          </a:stretch>
        </p:blipFill>
        <p:spPr bwMode="auto">
          <a:xfrm>
            <a:off x="6011863" y="333375"/>
            <a:ext cx="1138237" cy="1612900"/>
          </a:xfrm>
          <a:prstGeom prst="rect">
            <a:avLst/>
          </a:prstGeom>
          <a:noFill/>
          <a:ln w="9525">
            <a:noFill/>
            <a:miter lim="800000"/>
            <a:headEnd/>
            <a:tailEnd/>
          </a:ln>
        </p:spPr>
      </p:pic>
      <p:pic>
        <p:nvPicPr>
          <p:cNvPr id="20490" name="Picture 18" descr="http://www.itu.int/ITU-T/climatechange/ess/images/AFramework.jpg"/>
          <p:cNvPicPr>
            <a:picLocks noChangeAspect="1" noChangeArrowheads="1"/>
          </p:cNvPicPr>
          <p:nvPr/>
        </p:nvPicPr>
        <p:blipFill>
          <a:blip r:embed="rId9" cstate="print"/>
          <a:srcRect/>
          <a:stretch>
            <a:fillRect/>
          </a:stretch>
        </p:blipFill>
        <p:spPr bwMode="auto">
          <a:xfrm>
            <a:off x="7407275" y="341313"/>
            <a:ext cx="1173163" cy="16652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xfrm>
            <a:off x="8464550" y="6611938"/>
            <a:ext cx="630238" cy="246062"/>
          </a:xfrm>
        </p:spPr>
        <p:txBody>
          <a:bodyPr/>
          <a:lstStyle/>
          <a:p>
            <a:fld id="{6711E167-2A6D-46A3-A998-2859FF201561}" type="slidenum">
              <a:rPr lang="en-US"/>
              <a:pPr/>
              <a:t>16</a:t>
            </a:fld>
            <a:endParaRPr lang="en-US"/>
          </a:p>
        </p:txBody>
      </p:sp>
      <p:sp>
        <p:nvSpPr>
          <p:cNvPr id="4" name="Title 1"/>
          <p:cNvSpPr txBox="1">
            <a:spLocks/>
          </p:cNvSpPr>
          <p:nvPr/>
        </p:nvSpPr>
        <p:spPr>
          <a:xfrm>
            <a:off x="1416050" y="271463"/>
            <a:ext cx="7010400" cy="609600"/>
          </a:xfrm>
          <a:prstGeom prst="rect">
            <a:avLst/>
          </a:prstGeom>
        </p:spPr>
        <p:txBody>
          <a:bodyPr>
            <a:normAutofit fontScale="97500"/>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eaLnBrk="1" hangingPunct="1">
              <a:defRPr/>
            </a:pPr>
            <a:r>
              <a:rPr lang="en-US" sz="3200" dirty="0" smtClean="0"/>
              <a:t>Purpose of the toolkit</a:t>
            </a:r>
          </a:p>
        </p:txBody>
      </p:sp>
      <p:sp>
        <p:nvSpPr>
          <p:cNvPr id="5" name="Freeform 4"/>
          <p:cNvSpPr>
            <a:spLocks/>
          </p:cNvSpPr>
          <p:nvPr/>
        </p:nvSpPr>
        <p:spPr bwMode="auto">
          <a:xfrm>
            <a:off x="193675" y="3109913"/>
            <a:ext cx="1317625" cy="2203450"/>
          </a:xfrm>
          <a:custGeom>
            <a:avLst/>
            <a:gdLst/>
            <a:ahLst/>
            <a:cxnLst>
              <a:cxn ang="0">
                <a:pos x="617" y="407"/>
              </a:cxn>
              <a:cxn ang="0">
                <a:pos x="141" y="0"/>
              </a:cxn>
              <a:cxn ang="0">
                <a:pos x="0" y="401"/>
              </a:cxn>
              <a:cxn ang="0">
                <a:pos x="525" y="1033"/>
              </a:cxn>
              <a:cxn ang="0">
                <a:pos x="617" y="407"/>
              </a:cxn>
            </a:cxnLst>
            <a:rect l="0" t="0" r="r" b="b"/>
            <a:pathLst>
              <a:path w="617" h="1033">
                <a:moveTo>
                  <a:pt x="617" y="407"/>
                </a:moveTo>
                <a:cubicBezTo>
                  <a:pt x="511" y="217"/>
                  <a:pt x="341" y="80"/>
                  <a:pt x="141" y="0"/>
                </a:cubicBezTo>
                <a:cubicBezTo>
                  <a:pt x="53" y="110"/>
                  <a:pt x="0" y="249"/>
                  <a:pt x="0" y="401"/>
                </a:cubicBezTo>
                <a:cubicBezTo>
                  <a:pt x="0" y="715"/>
                  <a:pt x="227" y="977"/>
                  <a:pt x="525" y="1033"/>
                </a:cubicBezTo>
                <a:cubicBezTo>
                  <a:pt x="484" y="822"/>
                  <a:pt x="514" y="597"/>
                  <a:pt x="617" y="407"/>
                </a:cubicBezTo>
                <a:close/>
              </a:path>
            </a:pathLst>
          </a:custGeom>
          <a:solidFill>
            <a:srgbClr val="0070C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endParaRPr lang="en-US" sz="2300">
              <a:solidFill>
                <a:schemeClr val="bg1"/>
              </a:solidFill>
              <a:effectLst>
                <a:outerShdw blurRad="38100" dist="38100" dir="2700000" algn="tl">
                  <a:srgbClr val="000000">
                    <a:alpha val="43137"/>
                  </a:srgbClr>
                </a:outerShdw>
              </a:effectLst>
            </a:endParaRPr>
          </a:p>
        </p:txBody>
      </p:sp>
      <p:sp>
        <p:nvSpPr>
          <p:cNvPr id="6" name="Freeform 5"/>
          <p:cNvSpPr>
            <a:spLocks/>
          </p:cNvSpPr>
          <p:nvPr/>
        </p:nvSpPr>
        <p:spPr bwMode="auto">
          <a:xfrm>
            <a:off x="520700" y="2500313"/>
            <a:ext cx="2327275" cy="1330325"/>
          </a:xfrm>
          <a:custGeom>
            <a:avLst/>
            <a:gdLst/>
            <a:ahLst/>
            <a:cxnLst>
              <a:cxn ang="0">
                <a:pos x="497" y="620"/>
              </a:cxn>
              <a:cxn ang="0">
                <a:pos x="1090" y="410"/>
              </a:cxn>
              <a:cxn ang="0">
                <a:pos x="490" y="0"/>
              </a:cxn>
              <a:cxn ang="0">
                <a:pos x="0" y="227"/>
              </a:cxn>
              <a:cxn ang="0">
                <a:pos x="497" y="620"/>
              </a:cxn>
            </a:cxnLst>
            <a:rect l="0" t="0" r="r" b="b"/>
            <a:pathLst>
              <a:path w="1090" h="623">
                <a:moveTo>
                  <a:pt x="497" y="620"/>
                </a:moveTo>
                <a:cubicBezTo>
                  <a:pt x="715" y="623"/>
                  <a:pt x="920" y="544"/>
                  <a:pt x="1090" y="410"/>
                </a:cubicBezTo>
                <a:cubicBezTo>
                  <a:pt x="996" y="170"/>
                  <a:pt x="763" y="0"/>
                  <a:pt x="490" y="0"/>
                </a:cubicBezTo>
                <a:cubicBezTo>
                  <a:pt x="294" y="0"/>
                  <a:pt x="117" y="88"/>
                  <a:pt x="0" y="227"/>
                </a:cubicBezTo>
                <a:cubicBezTo>
                  <a:pt x="203" y="297"/>
                  <a:pt x="384" y="436"/>
                  <a:pt x="497" y="620"/>
                </a:cubicBezTo>
                <a:close/>
              </a:path>
            </a:pathLst>
          </a:custGeom>
          <a:solidFill>
            <a:srgbClr val="7030A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endParaRPr lang="en-US" sz="2300">
              <a:solidFill>
                <a:schemeClr val="bg1"/>
              </a:solidFill>
              <a:effectLst>
                <a:outerShdw blurRad="38100" dist="38100" dir="2700000" algn="tl">
                  <a:srgbClr val="000000">
                    <a:alpha val="43137"/>
                  </a:srgbClr>
                </a:outerShdw>
              </a:effectLst>
            </a:endParaRPr>
          </a:p>
        </p:txBody>
      </p:sp>
      <p:sp>
        <p:nvSpPr>
          <p:cNvPr id="7" name="Freeform 6"/>
          <p:cNvSpPr>
            <a:spLocks/>
          </p:cNvSpPr>
          <p:nvPr/>
        </p:nvSpPr>
        <p:spPr bwMode="auto">
          <a:xfrm>
            <a:off x="1339850" y="3467100"/>
            <a:ext cx="1647825" cy="1827213"/>
          </a:xfrm>
          <a:custGeom>
            <a:avLst/>
            <a:gdLst/>
            <a:ahLst/>
            <a:cxnLst>
              <a:cxn ang="0">
                <a:pos x="772" y="214"/>
              </a:cxn>
              <a:cxn ang="0">
                <a:pos x="736" y="0"/>
              </a:cxn>
              <a:cxn ang="0">
                <a:pos x="147" y="234"/>
              </a:cxn>
              <a:cxn ang="0">
                <a:pos x="31" y="849"/>
              </a:cxn>
              <a:cxn ang="0">
                <a:pos x="129" y="857"/>
              </a:cxn>
              <a:cxn ang="0">
                <a:pos x="772" y="214"/>
              </a:cxn>
            </a:cxnLst>
            <a:rect l="0" t="0" r="r" b="b"/>
            <a:pathLst>
              <a:path w="772" h="857">
                <a:moveTo>
                  <a:pt x="772" y="214"/>
                </a:moveTo>
                <a:cubicBezTo>
                  <a:pt x="772" y="139"/>
                  <a:pt x="759" y="67"/>
                  <a:pt x="736" y="0"/>
                </a:cubicBezTo>
                <a:cubicBezTo>
                  <a:pt x="574" y="141"/>
                  <a:pt x="363" y="228"/>
                  <a:pt x="147" y="234"/>
                </a:cubicBezTo>
                <a:cubicBezTo>
                  <a:pt x="35" y="420"/>
                  <a:pt x="0" y="636"/>
                  <a:pt x="31" y="849"/>
                </a:cubicBezTo>
                <a:cubicBezTo>
                  <a:pt x="63" y="854"/>
                  <a:pt x="96" y="857"/>
                  <a:pt x="129" y="857"/>
                </a:cubicBezTo>
                <a:cubicBezTo>
                  <a:pt x="484" y="857"/>
                  <a:pt x="772" y="569"/>
                  <a:pt x="772" y="214"/>
                </a:cubicBezTo>
                <a:close/>
              </a:path>
            </a:pathLst>
          </a:custGeom>
          <a:solidFill>
            <a:srgbClr val="0066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endParaRPr lang="en-US" sz="2300" dirty="0" smtClean="0">
              <a:solidFill>
                <a:schemeClr val="bg1"/>
              </a:solidFill>
              <a:effectLst>
                <a:outerShdw blurRad="38100" dist="38100" dir="2700000" algn="tl">
                  <a:srgbClr val="000000">
                    <a:alpha val="43137"/>
                  </a:srgbClr>
                </a:outerShdw>
              </a:effectLst>
            </a:endParaRPr>
          </a:p>
        </p:txBody>
      </p:sp>
      <p:sp>
        <p:nvSpPr>
          <p:cNvPr id="21511" name="TextBox 26"/>
          <p:cNvSpPr txBox="1">
            <a:spLocks noChangeArrowheads="1"/>
          </p:cNvSpPr>
          <p:nvPr/>
        </p:nvSpPr>
        <p:spPr bwMode="auto">
          <a:xfrm>
            <a:off x="1535113" y="4148138"/>
            <a:ext cx="1358900" cy="633412"/>
          </a:xfrm>
          <a:prstGeom prst="rect">
            <a:avLst/>
          </a:prstGeom>
          <a:noFill/>
          <a:ln w="9525">
            <a:noFill/>
            <a:miter lim="800000"/>
            <a:headEnd/>
            <a:tailEnd/>
          </a:ln>
        </p:spPr>
        <p:txBody>
          <a:bodyPr wrap="none">
            <a:spAutoFit/>
          </a:bodyPr>
          <a:lstStyle/>
          <a:p>
            <a:pPr defTabSz="457200">
              <a:spcBef>
                <a:spcPct val="20000"/>
              </a:spcBef>
            </a:pPr>
            <a:r>
              <a:rPr lang="en-US" sz="1600" b="1">
                <a:solidFill>
                  <a:schemeClr val="bg1"/>
                </a:solidFill>
              </a:rPr>
              <a:t>Standards</a:t>
            </a:r>
          </a:p>
          <a:p>
            <a:pPr defTabSz="457200">
              <a:spcBef>
                <a:spcPct val="20000"/>
              </a:spcBef>
            </a:pPr>
            <a:r>
              <a:rPr lang="en-US" sz="1600" b="1">
                <a:solidFill>
                  <a:schemeClr val="bg1"/>
                </a:solidFill>
              </a:rPr>
              <a:t>Support</a:t>
            </a:r>
          </a:p>
        </p:txBody>
      </p:sp>
      <p:sp>
        <p:nvSpPr>
          <p:cNvPr id="21512" name="TextBox 27"/>
          <p:cNvSpPr txBox="1">
            <a:spLocks noChangeArrowheads="1"/>
          </p:cNvSpPr>
          <p:nvPr/>
        </p:nvSpPr>
        <p:spPr bwMode="auto">
          <a:xfrm>
            <a:off x="193675" y="3810000"/>
            <a:ext cx="1230313" cy="338138"/>
          </a:xfrm>
          <a:prstGeom prst="rect">
            <a:avLst/>
          </a:prstGeom>
          <a:noFill/>
          <a:ln w="9525">
            <a:noFill/>
            <a:miter lim="800000"/>
            <a:headEnd/>
            <a:tailEnd/>
          </a:ln>
        </p:spPr>
        <p:txBody>
          <a:bodyPr wrap="none">
            <a:spAutoFit/>
          </a:bodyPr>
          <a:lstStyle/>
          <a:p>
            <a:pPr defTabSz="457200">
              <a:spcBef>
                <a:spcPct val="20000"/>
              </a:spcBef>
            </a:pPr>
            <a:r>
              <a:rPr lang="en-US" sz="1600" b="1">
                <a:solidFill>
                  <a:schemeClr val="bg1"/>
                </a:solidFill>
              </a:rPr>
              <a:t>Checklist</a:t>
            </a:r>
            <a:endParaRPr lang="en-US" sz="1800" b="1">
              <a:solidFill>
                <a:schemeClr val="bg1"/>
              </a:solidFill>
            </a:endParaRPr>
          </a:p>
        </p:txBody>
      </p:sp>
      <p:sp>
        <p:nvSpPr>
          <p:cNvPr id="21513" name="TextBox 28"/>
          <p:cNvSpPr txBox="1">
            <a:spLocks noChangeArrowheads="1"/>
          </p:cNvSpPr>
          <p:nvPr/>
        </p:nvSpPr>
        <p:spPr bwMode="auto">
          <a:xfrm>
            <a:off x="1266825" y="2792413"/>
            <a:ext cx="1189038" cy="635000"/>
          </a:xfrm>
          <a:prstGeom prst="rect">
            <a:avLst/>
          </a:prstGeom>
          <a:noFill/>
          <a:ln w="9525">
            <a:noFill/>
            <a:miter lim="800000"/>
            <a:headEnd/>
            <a:tailEnd/>
          </a:ln>
        </p:spPr>
        <p:txBody>
          <a:bodyPr wrap="none">
            <a:spAutoFit/>
          </a:bodyPr>
          <a:lstStyle/>
          <a:p>
            <a:pPr defTabSz="457200">
              <a:spcBef>
                <a:spcPct val="20000"/>
              </a:spcBef>
            </a:pPr>
            <a:r>
              <a:rPr lang="en-US" sz="1600" b="1">
                <a:solidFill>
                  <a:schemeClr val="bg1"/>
                </a:solidFill>
              </a:rPr>
              <a:t>Practical</a:t>
            </a:r>
          </a:p>
          <a:p>
            <a:pPr defTabSz="457200">
              <a:spcBef>
                <a:spcPct val="20000"/>
              </a:spcBef>
            </a:pPr>
            <a:r>
              <a:rPr lang="en-US" sz="1600" b="1">
                <a:solidFill>
                  <a:schemeClr val="bg1"/>
                </a:solidFill>
              </a:rPr>
              <a:t>support</a:t>
            </a:r>
          </a:p>
        </p:txBody>
      </p:sp>
      <p:sp>
        <p:nvSpPr>
          <p:cNvPr id="11" name="Rectangle 10"/>
          <p:cNvSpPr/>
          <p:nvPr/>
        </p:nvSpPr>
        <p:spPr bwMode="auto">
          <a:xfrm>
            <a:off x="3209925" y="1484313"/>
            <a:ext cx="5434013" cy="1143000"/>
          </a:xfrm>
          <a:prstGeom prst="rect">
            <a:avLst/>
          </a:prstGeom>
          <a:solidFill>
            <a:srgbClr val="7030A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dirty="0" smtClean="0">
                <a:solidFill>
                  <a:schemeClr val="bg1"/>
                </a:solidFill>
                <a:effectLst>
                  <a:outerShdw blurRad="38100" dist="38100" dir="2700000" algn="tl">
                    <a:srgbClr val="000000">
                      <a:alpha val="43137"/>
                    </a:srgbClr>
                  </a:outerShdw>
                </a:effectLst>
              </a:rPr>
              <a:t>Detailed practical support on how ICT companies can build sustainability into their operations and management</a:t>
            </a:r>
          </a:p>
        </p:txBody>
      </p:sp>
      <p:sp>
        <p:nvSpPr>
          <p:cNvPr id="12" name="Rectangle 11"/>
          <p:cNvSpPr/>
          <p:nvPr/>
        </p:nvSpPr>
        <p:spPr bwMode="auto">
          <a:xfrm>
            <a:off x="3209925" y="2960688"/>
            <a:ext cx="5434013" cy="1239837"/>
          </a:xfrm>
          <a:prstGeom prst="rect">
            <a:avLst/>
          </a:prstGeom>
          <a:solidFill>
            <a:srgbClr val="0066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dirty="0" smtClean="0">
                <a:solidFill>
                  <a:schemeClr val="bg1"/>
                </a:solidFill>
                <a:effectLst>
                  <a:outerShdw blurRad="38100" dist="38100" dir="2700000" algn="tl">
                    <a:srgbClr val="000000">
                      <a:alpha val="43137"/>
                    </a:srgbClr>
                  </a:outerShdw>
                </a:effectLst>
              </a:rPr>
              <a:t>Ongoing contribution to ITU-T Study Group 5 which has the goal of developing global standards in this arena</a:t>
            </a:r>
          </a:p>
        </p:txBody>
      </p:sp>
      <p:sp>
        <p:nvSpPr>
          <p:cNvPr id="13" name="Rectangle 12"/>
          <p:cNvSpPr/>
          <p:nvPr/>
        </p:nvSpPr>
        <p:spPr bwMode="auto">
          <a:xfrm>
            <a:off x="3209925" y="4497388"/>
            <a:ext cx="5434013" cy="1227137"/>
          </a:xfrm>
          <a:prstGeom prst="rect">
            <a:avLst/>
          </a:prstGeom>
          <a:solidFill>
            <a:srgbClr val="0070C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dirty="0" smtClean="0">
                <a:solidFill>
                  <a:schemeClr val="bg1"/>
                </a:solidFill>
                <a:effectLst>
                  <a:outerShdw blurRad="38100" dist="38100" dir="2700000" algn="tl">
                    <a:srgbClr val="000000">
                      <a:alpha val="43137"/>
                    </a:srgbClr>
                  </a:outerShdw>
                </a:effectLst>
              </a:rPr>
              <a:t>Standardized checklist of sustainability requirements specific to the ICT sector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0"/>
          </p:nvPr>
        </p:nvSpPr>
        <p:spPr/>
        <p:txBody>
          <a:bodyPr/>
          <a:lstStyle/>
          <a:p>
            <a:fld id="{820F75BD-461C-4CF1-9FEE-0049E202001F}" type="slidenum">
              <a:rPr lang="en-US"/>
              <a:pPr/>
              <a:t>17</a:t>
            </a:fld>
            <a:endParaRPr lang="en-US"/>
          </a:p>
        </p:txBody>
      </p:sp>
      <p:graphicFrame>
        <p:nvGraphicFramePr>
          <p:cNvPr id="6" name="Content Placeholder 4"/>
          <p:cNvGraphicFramePr>
            <a:graphicFrameLocks/>
          </p:cNvGraphicFramePr>
          <p:nvPr/>
        </p:nvGraphicFramePr>
        <p:xfrm>
          <a:off x="539552" y="980728"/>
          <a:ext cx="8098656" cy="4896544"/>
        </p:xfrm>
        <a:graphic>
          <a:graphicData uri="http://schemas.openxmlformats.org/drawingml/2006/table">
            <a:tbl>
              <a:tblPr firstRow="1" bandRow="1">
                <a:solidFill>
                  <a:srgbClr val="641355"/>
                </a:solidFill>
                <a:tableStyleId>{18603FDC-E32A-4AB5-989C-0864C3EAD2B8}</a:tableStyleId>
              </a:tblPr>
              <a:tblGrid>
                <a:gridCol w="3174527"/>
                <a:gridCol w="4924129"/>
              </a:tblGrid>
              <a:tr h="612068">
                <a:tc>
                  <a:txBody>
                    <a:bodyPr/>
                    <a:lstStyle/>
                    <a:p>
                      <a:pPr>
                        <a:spcAft>
                          <a:spcPts val="0"/>
                        </a:spcAft>
                      </a:pPr>
                      <a:r>
                        <a:rPr lang="en-GB" sz="1800" b="1" dirty="0" smtClean="0">
                          <a:effectLst/>
                        </a:rPr>
                        <a:t>Document</a:t>
                      </a:r>
                      <a:endParaRPr lang="en-GB" sz="18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800" b="1" dirty="0" smtClean="0">
                          <a:solidFill>
                            <a:schemeClr val="lt1"/>
                          </a:solidFill>
                          <a:effectLst/>
                          <a:latin typeface="+mn-lt"/>
                          <a:ea typeface="+mn-ea"/>
                          <a:cs typeface="+mn-cs"/>
                        </a:rPr>
                        <a:t>Summary</a:t>
                      </a:r>
                      <a:endParaRPr lang="en-GB" sz="1800" b="1" dirty="0">
                        <a:solidFill>
                          <a:srgbClr val="666666"/>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effectLst/>
                        </a:rPr>
                        <a:t>Introduction to toolkit</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A business-led perspective on the use of sustainability in ICT organizations</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r h="612068">
                <a:tc>
                  <a:txBody>
                    <a:bodyPr/>
                    <a:lstStyle/>
                    <a:p>
                      <a:pPr>
                        <a:spcAft>
                          <a:spcPts val="0"/>
                        </a:spcAft>
                      </a:pPr>
                      <a:r>
                        <a:rPr lang="en-GB" sz="1400" b="1" dirty="0" smtClean="0">
                          <a:effectLst/>
                        </a:rPr>
                        <a:t>Sustainable ICT in corporate organizations</a:t>
                      </a:r>
                      <a:endParaRPr lang="en-GB" sz="14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400" b="0" dirty="0" smtClean="0">
                          <a:solidFill>
                            <a:schemeClr val="bg1"/>
                          </a:solidFill>
                          <a:effectLst/>
                          <a:latin typeface="Verdana"/>
                          <a:ea typeface="Times New Roman"/>
                          <a:cs typeface="Times New Roman"/>
                        </a:rPr>
                        <a:t>Sustainability</a:t>
                      </a:r>
                      <a:r>
                        <a:rPr lang="en-GB" sz="1400" b="0" baseline="0" dirty="0" smtClean="0">
                          <a:solidFill>
                            <a:schemeClr val="bg1"/>
                          </a:solidFill>
                          <a:effectLst/>
                          <a:latin typeface="Verdana"/>
                          <a:ea typeface="Times New Roman"/>
                          <a:cs typeface="Times New Roman"/>
                        </a:rPr>
                        <a:t> issues with the use of ICT products and services</a:t>
                      </a:r>
                      <a:endParaRPr lang="en-GB" sz="1400" b="0" dirty="0">
                        <a:solidFill>
                          <a:schemeClr val="bg1"/>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solidFill>
                            <a:schemeClr val="lt1"/>
                          </a:solidFill>
                          <a:effectLst/>
                          <a:latin typeface="+mn-lt"/>
                          <a:ea typeface="+mn-ea"/>
                          <a:cs typeface="+mn-cs"/>
                        </a:rPr>
                        <a:t>Sustainable</a:t>
                      </a:r>
                      <a:r>
                        <a:rPr lang="en-GB" sz="1400" b="1" baseline="0" dirty="0" smtClean="0">
                          <a:solidFill>
                            <a:schemeClr val="lt1"/>
                          </a:solidFill>
                          <a:effectLst/>
                          <a:latin typeface="+mn-lt"/>
                          <a:ea typeface="+mn-ea"/>
                          <a:cs typeface="+mn-cs"/>
                        </a:rPr>
                        <a:t> products</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Sustainability-led design</a:t>
                      </a:r>
                      <a:r>
                        <a:rPr lang="en-GB" sz="1400" b="0" baseline="0" dirty="0" smtClean="0">
                          <a:solidFill>
                            <a:schemeClr val="bg1"/>
                          </a:solidFill>
                          <a:effectLst/>
                          <a:latin typeface="Verdana"/>
                          <a:ea typeface="Times New Roman"/>
                          <a:cs typeface="Times New Roman"/>
                        </a:rPr>
                        <a:t> principles and practice for ICT products</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r h="612068">
                <a:tc>
                  <a:txBody>
                    <a:bodyPr/>
                    <a:lstStyle/>
                    <a:p>
                      <a:pPr>
                        <a:spcAft>
                          <a:spcPts val="0"/>
                        </a:spcAft>
                      </a:pPr>
                      <a:r>
                        <a:rPr lang="en-GB" sz="1400" b="1" dirty="0" smtClean="0">
                          <a:effectLst/>
                        </a:rPr>
                        <a:t>Sustainable</a:t>
                      </a:r>
                      <a:r>
                        <a:rPr lang="en-GB" sz="1400" b="1" baseline="0" dirty="0" smtClean="0">
                          <a:effectLst/>
                        </a:rPr>
                        <a:t> buildings</a:t>
                      </a:r>
                      <a:endParaRPr lang="en-GB" sz="14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400" b="0" dirty="0" smtClean="0">
                          <a:solidFill>
                            <a:schemeClr val="bg1"/>
                          </a:solidFill>
                          <a:effectLst/>
                          <a:latin typeface="Verdana"/>
                          <a:ea typeface="Times New Roman"/>
                          <a:cs typeface="Times New Roman"/>
                        </a:rPr>
                        <a:t>Sustainability management of the construction, use</a:t>
                      </a:r>
                      <a:r>
                        <a:rPr lang="en-GB" sz="1400" b="0" baseline="0" dirty="0" smtClean="0">
                          <a:solidFill>
                            <a:schemeClr val="bg1"/>
                          </a:solidFill>
                          <a:effectLst/>
                          <a:latin typeface="Verdana"/>
                          <a:ea typeface="Times New Roman"/>
                          <a:cs typeface="Times New Roman"/>
                        </a:rPr>
                        <a:t> and decommissioning of ICT buildings</a:t>
                      </a:r>
                      <a:endParaRPr lang="en-GB" sz="1400" b="0" dirty="0">
                        <a:solidFill>
                          <a:schemeClr val="bg1"/>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solidFill>
                            <a:schemeClr val="lt1"/>
                          </a:solidFill>
                          <a:effectLst/>
                          <a:latin typeface="+mn-lt"/>
                          <a:ea typeface="+mn-ea"/>
                          <a:cs typeface="+mn-cs"/>
                        </a:rPr>
                        <a:t>End-of-life</a:t>
                      </a:r>
                      <a:r>
                        <a:rPr lang="en-GB" sz="1400" b="1" baseline="0" dirty="0" smtClean="0">
                          <a:solidFill>
                            <a:schemeClr val="lt1"/>
                          </a:solidFill>
                          <a:effectLst/>
                          <a:latin typeface="+mn-lt"/>
                          <a:ea typeface="+mn-ea"/>
                          <a:cs typeface="+mn-cs"/>
                        </a:rPr>
                        <a:t> management</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Support in dealing with the various end-of-life</a:t>
                      </a:r>
                      <a:r>
                        <a:rPr lang="en-GB" sz="1400" b="0" baseline="0" dirty="0" smtClean="0">
                          <a:solidFill>
                            <a:schemeClr val="bg1"/>
                          </a:solidFill>
                          <a:effectLst/>
                          <a:latin typeface="Verdana"/>
                          <a:ea typeface="Times New Roman"/>
                          <a:cs typeface="Times New Roman"/>
                        </a:rPr>
                        <a:t> stages  of ICT equipment</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r h="612068">
                <a:tc>
                  <a:txBody>
                    <a:bodyPr/>
                    <a:lstStyle/>
                    <a:p>
                      <a:pPr>
                        <a:spcAft>
                          <a:spcPts val="0"/>
                        </a:spcAft>
                      </a:pPr>
                      <a:r>
                        <a:rPr lang="en-GB" sz="1400" b="1" dirty="0" smtClean="0">
                          <a:solidFill>
                            <a:schemeClr val="lt1"/>
                          </a:solidFill>
                          <a:effectLst/>
                          <a:latin typeface="+mn-lt"/>
                          <a:ea typeface="+mn-ea"/>
                          <a:cs typeface="+mn-cs"/>
                        </a:rPr>
                        <a:t>General</a:t>
                      </a:r>
                      <a:r>
                        <a:rPr lang="en-GB" sz="1400" b="1" baseline="0" dirty="0" smtClean="0">
                          <a:solidFill>
                            <a:schemeClr val="lt1"/>
                          </a:solidFill>
                          <a:effectLst/>
                          <a:latin typeface="+mn-lt"/>
                          <a:ea typeface="+mn-ea"/>
                          <a:cs typeface="+mn-cs"/>
                        </a:rPr>
                        <a:t> specifications and KPIs</a:t>
                      </a:r>
                      <a:endParaRPr lang="en-GB" sz="1400" b="1" dirty="0">
                        <a:solidFill>
                          <a:srgbClr val="666666"/>
                        </a:solidFill>
                        <a:effectLst/>
                        <a:latin typeface="Verdana"/>
                        <a:ea typeface="Times New Roman"/>
                        <a:cs typeface="Times New Roman"/>
                      </a:endParaRPr>
                    </a:p>
                  </a:txBody>
                  <a:tcPr marL="68580" marR="68580" marT="0" marB="0" anchor="ctr">
                    <a:solidFill>
                      <a:srgbClr val="00B050"/>
                    </a:solidFill>
                  </a:tcPr>
                </a:tc>
                <a:tc>
                  <a:txBody>
                    <a:bodyPr/>
                    <a:lstStyle/>
                    <a:p>
                      <a:pPr>
                        <a:spcAft>
                          <a:spcPts val="0"/>
                        </a:spcAft>
                      </a:pPr>
                      <a:r>
                        <a:rPr lang="en-GB" sz="1400" b="0" dirty="0" smtClean="0">
                          <a:solidFill>
                            <a:schemeClr val="bg1"/>
                          </a:solidFill>
                          <a:effectLst/>
                          <a:latin typeface="Verdana"/>
                          <a:ea typeface="Times New Roman"/>
                          <a:cs typeface="Times New Roman"/>
                        </a:rPr>
                        <a:t>Environmental KPIs that can be used to manage and evaluate sustainability performance</a:t>
                      </a:r>
                      <a:endParaRPr lang="en-GB" sz="1400" b="0" dirty="0">
                        <a:solidFill>
                          <a:schemeClr val="bg1"/>
                        </a:solidFill>
                        <a:effectLst/>
                        <a:latin typeface="Verdana"/>
                        <a:ea typeface="Times New Roman"/>
                        <a:cs typeface="Times New Roman"/>
                      </a:endParaRPr>
                    </a:p>
                  </a:txBody>
                  <a:tcPr marL="68580" marR="68580" marT="0" marB="0" anchor="ctr">
                    <a:solidFill>
                      <a:srgbClr val="00B050"/>
                    </a:solidFill>
                  </a:tcPr>
                </a:tc>
              </a:tr>
              <a:tr h="612068">
                <a:tc>
                  <a:txBody>
                    <a:bodyPr/>
                    <a:lstStyle/>
                    <a:p>
                      <a:pPr>
                        <a:spcAft>
                          <a:spcPts val="0"/>
                        </a:spcAft>
                      </a:pPr>
                      <a:r>
                        <a:rPr lang="en-GB" sz="1400" b="1" dirty="0" smtClean="0">
                          <a:effectLst/>
                        </a:rPr>
                        <a:t>Assessment framework</a:t>
                      </a:r>
                      <a:endParaRPr lang="en-GB" sz="1400" b="1" dirty="0">
                        <a:solidFill>
                          <a:srgbClr val="666666"/>
                        </a:solidFill>
                        <a:effectLst/>
                        <a:latin typeface="Verdana"/>
                        <a:ea typeface="Times New Roman"/>
                        <a:cs typeface="Times New Roman"/>
                      </a:endParaRPr>
                    </a:p>
                  </a:txBody>
                  <a:tcPr marL="68580" marR="68580" marT="0" marB="0" anchor="ctr">
                    <a:solidFill>
                      <a:schemeClr val="tx1"/>
                    </a:solidFill>
                  </a:tcPr>
                </a:tc>
                <a:tc>
                  <a:txBody>
                    <a:bodyPr/>
                    <a:lstStyle/>
                    <a:p>
                      <a:pPr>
                        <a:spcAft>
                          <a:spcPts val="0"/>
                        </a:spcAft>
                      </a:pPr>
                      <a:r>
                        <a:rPr lang="en-GB" sz="1400" b="0" dirty="0" smtClean="0">
                          <a:solidFill>
                            <a:schemeClr val="bg1"/>
                          </a:solidFill>
                          <a:effectLst/>
                          <a:latin typeface="Verdana"/>
                          <a:ea typeface="Times New Roman"/>
                          <a:cs typeface="Times New Roman"/>
                        </a:rPr>
                        <a:t>Mapping the standards and guidelines applying to the ICT industry</a:t>
                      </a:r>
                      <a:endParaRPr lang="en-GB" sz="1400" b="0" dirty="0">
                        <a:solidFill>
                          <a:schemeClr val="bg1"/>
                        </a:solidFill>
                        <a:effectLst/>
                        <a:latin typeface="Verdana"/>
                        <a:ea typeface="Times New Roman"/>
                        <a:cs typeface="Times New Roman"/>
                      </a:endParaRPr>
                    </a:p>
                  </a:txBody>
                  <a:tcPr marL="68580" marR="68580" marT="0" marB="0" anchor="ctr">
                    <a:solidFill>
                      <a:schemeClr val="tx1"/>
                    </a:solidFill>
                  </a:tcPr>
                </a:tc>
              </a:tr>
            </a:tbl>
          </a:graphicData>
        </a:graphic>
      </p:graphicFrame>
      <p:sp>
        <p:nvSpPr>
          <p:cNvPr id="7" name="Title 1"/>
          <p:cNvSpPr>
            <a:spLocks noGrp="1"/>
          </p:cNvSpPr>
          <p:nvPr>
            <p:ph type="title"/>
          </p:nvPr>
        </p:nvSpPr>
        <p:spPr>
          <a:xfrm>
            <a:off x="2411413" y="260350"/>
            <a:ext cx="3816350" cy="609600"/>
          </a:xfrm>
        </p:spPr>
        <p:txBody>
          <a:bodyPr>
            <a:normAutofit fontScale="90000"/>
          </a:bodyPr>
          <a:lstStyle/>
          <a:p>
            <a:pPr algn="l" eaLnBrk="1" hangingPunct="1">
              <a:defRPr/>
            </a:pPr>
            <a:r>
              <a:rPr lang="en-US" dirty="0" smtClean="0"/>
              <a:t>Toolkit content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C:\Users\campilon\Desktop\photos\shutterstock_24035878.jpg"/>
          <p:cNvPicPr>
            <a:picLocks noChangeAspect="1" noChangeArrowheads="1"/>
          </p:cNvPicPr>
          <p:nvPr/>
        </p:nvPicPr>
        <p:blipFill>
          <a:blip r:embed="rId2" cstate="print"/>
          <a:srcRect/>
          <a:stretch>
            <a:fillRect/>
          </a:stretch>
        </p:blipFill>
        <p:spPr bwMode="auto">
          <a:xfrm>
            <a:off x="0" y="5108575"/>
            <a:ext cx="2373313" cy="1749425"/>
          </a:xfrm>
          <a:prstGeom prst="rect">
            <a:avLst/>
          </a:prstGeom>
          <a:noFill/>
          <a:ln w="9525">
            <a:noFill/>
            <a:miter lim="800000"/>
            <a:headEnd/>
            <a:tailEnd/>
          </a:ln>
        </p:spPr>
      </p:pic>
      <p:sp>
        <p:nvSpPr>
          <p:cNvPr id="23555" name="Content Placeholder 3"/>
          <p:cNvSpPr>
            <a:spLocks noGrp="1"/>
          </p:cNvSpPr>
          <p:nvPr>
            <p:ph sz="half" idx="2"/>
          </p:nvPr>
        </p:nvSpPr>
        <p:spPr>
          <a:xfrm>
            <a:off x="120650" y="800100"/>
            <a:ext cx="2808288" cy="5183188"/>
          </a:xfrm>
        </p:spPr>
        <p:txBody>
          <a:bodyPr/>
          <a:lstStyle/>
          <a:p>
            <a:r>
              <a:rPr lang="en-US" sz="1200" smtClean="0"/>
              <a:t>3p Institute for Sustainable Management</a:t>
            </a:r>
          </a:p>
          <a:p>
            <a:r>
              <a:rPr lang="en-US" sz="1200" smtClean="0"/>
              <a:t>Alcatel Lucent</a:t>
            </a:r>
          </a:p>
          <a:p>
            <a:r>
              <a:rPr lang="en-US" sz="1200" smtClean="0"/>
              <a:t>BBC</a:t>
            </a:r>
          </a:p>
          <a:p>
            <a:r>
              <a:rPr lang="en-US" sz="1200" smtClean="0"/>
              <a:t>BIO Intelligence Service</a:t>
            </a:r>
          </a:p>
          <a:p>
            <a:r>
              <a:rPr lang="en-US" sz="1200" smtClean="0"/>
              <a:t>BT</a:t>
            </a:r>
          </a:p>
          <a:p>
            <a:r>
              <a:rPr lang="en-US" sz="1200" smtClean="0"/>
              <a:t>CEDARE</a:t>
            </a:r>
          </a:p>
          <a:p>
            <a:r>
              <a:rPr lang="en-US" sz="1200" smtClean="0"/>
              <a:t>Climate Associates</a:t>
            </a:r>
          </a:p>
          <a:p>
            <a:r>
              <a:rPr lang="en-US" sz="1200" smtClean="0"/>
              <a:t>ClimateCHECK</a:t>
            </a:r>
          </a:p>
          <a:p>
            <a:r>
              <a:rPr lang="en-US" sz="1200" smtClean="0"/>
              <a:t>Cogeco Cable</a:t>
            </a:r>
          </a:p>
          <a:p>
            <a:r>
              <a:rPr lang="en-US" sz="1200" smtClean="0"/>
              <a:t>DATEC Technologies</a:t>
            </a:r>
          </a:p>
          <a:p>
            <a:r>
              <a:rPr lang="en-US" sz="1200" smtClean="0"/>
              <a:t>Dell</a:t>
            </a:r>
          </a:p>
          <a:p>
            <a:r>
              <a:rPr lang="en-US" sz="1200" smtClean="0"/>
              <a:t>Ernst &amp; Young</a:t>
            </a:r>
          </a:p>
          <a:p>
            <a:r>
              <a:rPr lang="en-US" sz="1200" smtClean="0"/>
              <a:t>ETRI</a:t>
            </a:r>
          </a:p>
          <a:p>
            <a:r>
              <a:rPr lang="en-US" sz="1200" smtClean="0"/>
              <a:t>ETNO</a:t>
            </a:r>
          </a:p>
          <a:p>
            <a:r>
              <a:rPr lang="en-US" sz="1200" smtClean="0"/>
              <a:t>ETSI</a:t>
            </a:r>
          </a:p>
          <a:p>
            <a:r>
              <a:rPr lang="en-US" sz="1200" smtClean="0"/>
              <a:t>European Broadcasting Union</a:t>
            </a:r>
          </a:p>
          <a:p>
            <a:endParaRPr lang="en-US" smtClean="0"/>
          </a:p>
        </p:txBody>
      </p:sp>
      <p:sp>
        <p:nvSpPr>
          <p:cNvPr id="23556" name="Content Placeholder 5"/>
          <p:cNvSpPr>
            <a:spLocks noGrp="1"/>
          </p:cNvSpPr>
          <p:nvPr>
            <p:ph sz="quarter" idx="4"/>
          </p:nvPr>
        </p:nvSpPr>
        <p:spPr>
          <a:xfrm>
            <a:off x="5867400" y="836613"/>
            <a:ext cx="3106738" cy="4784725"/>
          </a:xfrm>
        </p:spPr>
        <p:txBody>
          <a:bodyPr/>
          <a:lstStyle/>
          <a:p>
            <a:r>
              <a:rPr lang="en-US" sz="1200" smtClean="0"/>
              <a:t>Panasonic</a:t>
            </a:r>
          </a:p>
          <a:p>
            <a:r>
              <a:rPr lang="en-US" sz="1200" smtClean="0"/>
              <a:t>PE INTERNATIONAL AG</a:t>
            </a:r>
          </a:p>
          <a:p>
            <a:r>
              <a:rPr lang="en-US" sz="1200" smtClean="0"/>
              <a:t>Research In Motion</a:t>
            </a:r>
          </a:p>
          <a:p>
            <a:r>
              <a:rPr lang="en-US" sz="1200" smtClean="0"/>
              <a:t>Scuola Superiore Sant’Anna of Pisa</a:t>
            </a:r>
          </a:p>
          <a:p>
            <a:r>
              <a:rPr lang="en-US" sz="1200" smtClean="0"/>
              <a:t>Step Initiative</a:t>
            </a:r>
          </a:p>
          <a:p>
            <a:r>
              <a:rPr lang="en-US" sz="1200" smtClean="0"/>
              <a:t>Telecom Italia</a:t>
            </a:r>
          </a:p>
          <a:p>
            <a:r>
              <a:rPr lang="en-US" sz="1200" smtClean="0"/>
              <a:t>Telecommunications Networks and Telematics Laboratory</a:t>
            </a:r>
          </a:p>
          <a:p>
            <a:r>
              <a:rPr lang="en-US" sz="1200" smtClean="0"/>
              <a:t>Telecommunication Technology Committee</a:t>
            </a:r>
          </a:p>
          <a:p>
            <a:r>
              <a:rPr lang="en-US" sz="1200" smtClean="0"/>
              <a:t>Telefónica</a:t>
            </a:r>
          </a:p>
          <a:p>
            <a:r>
              <a:rPr lang="en-US" sz="1200" smtClean="0"/>
              <a:t>Thomson Reuters</a:t>
            </a:r>
          </a:p>
          <a:p>
            <a:r>
              <a:rPr lang="en-US" sz="1200" smtClean="0"/>
              <a:t>Toshiba</a:t>
            </a:r>
          </a:p>
          <a:p>
            <a:r>
              <a:rPr lang="en-US" sz="1200" smtClean="0"/>
              <a:t>United Nations Environmental Programme</a:t>
            </a:r>
          </a:p>
          <a:p>
            <a:r>
              <a:rPr lang="en-US" sz="1200" smtClean="0"/>
              <a:t>United Nations Environmental Programme Basel convention</a:t>
            </a:r>
          </a:p>
          <a:p>
            <a:r>
              <a:rPr lang="en-US" sz="1200" smtClean="0"/>
              <a:t>United Nations University</a:t>
            </a:r>
          </a:p>
          <a:p>
            <a:r>
              <a:rPr lang="en-US" sz="1200" smtClean="0"/>
              <a:t>University of Genova</a:t>
            </a:r>
          </a:p>
          <a:p>
            <a:r>
              <a:rPr lang="en-US" sz="1200" smtClean="0"/>
              <a:t>University of Zagreb</a:t>
            </a:r>
          </a:p>
          <a:p>
            <a:r>
              <a:rPr lang="en-US" sz="1200" smtClean="0"/>
              <a:t>Verizon</a:t>
            </a:r>
          </a:p>
          <a:p>
            <a:r>
              <a:rPr lang="en-US" sz="1200" smtClean="0"/>
              <a:t>Vodafone Ghana</a:t>
            </a:r>
          </a:p>
        </p:txBody>
      </p:sp>
      <p:sp>
        <p:nvSpPr>
          <p:cNvPr id="23557" name="Slide Number Placeholder 6"/>
          <p:cNvSpPr>
            <a:spLocks noGrp="1"/>
          </p:cNvSpPr>
          <p:nvPr>
            <p:ph type="sldNum" sz="quarter" idx="10"/>
          </p:nvPr>
        </p:nvSpPr>
        <p:spPr/>
        <p:txBody>
          <a:bodyPr/>
          <a:lstStyle/>
          <a:p>
            <a:fld id="{2D8BB840-62DE-47EB-B6A5-F1CD6CFB618F}" type="slidenum">
              <a:rPr lang="en-US"/>
              <a:pPr/>
              <a:t>18</a:t>
            </a:fld>
            <a:endParaRPr lang="en-US"/>
          </a:p>
        </p:txBody>
      </p:sp>
      <p:sp>
        <p:nvSpPr>
          <p:cNvPr id="23558" name="Content Placeholder 3"/>
          <p:cNvSpPr txBox="1">
            <a:spLocks/>
          </p:cNvSpPr>
          <p:nvPr/>
        </p:nvSpPr>
        <p:spPr bwMode="auto">
          <a:xfrm>
            <a:off x="2916238" y="836613"/>
            <a:ext cx="2808287" cy="4713287"/>
          </a:xfrm>
          <a:prstGeom prst="rect">
            <a:avLst/>
          </a:prstGeom>
          <a:noFill/>
          <a:ln w="9525">
            <a:noFill/>
            <a:miter lim="800000"/>
            <a:headEnd/>
            <a:tailEnd/>
          </a:ln>
        </p:spPr>
        <p:txBody>
          <a:bodyPr/>
          <a:lstStyle/>
          <a:p>
            <a:pPr marL="342900" indent="-342900" eaLnBrk="0" hangingPunct="0">
              <a:spcBef>
                <a:spcPct val="20000"/>
              </a:spcBef>
              <a:buClr>
                <a:srgbClr val="0E438A"/>
              </a:buClr>
              <a:buSzPct val="110000"/>
              <a:buFont typeface="Wingdings" pitchFamily="2" charset="2"/>
              <a:buChar char="§"/>
            </a:pPr>
            <a:r>
              <a:rPr lang="en-US" sz="1200">
                <a:solidFill>
                  <a:srgbClr val="5C5C5C"/>
                </a:solidFill>
              </a:rPr>
              <a:t>France Telecom/Orange</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Fronesys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Fujitsu</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GHG Management Institute (GHGMI)</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Hewlett-Packard</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Hitachi</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Huawei</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IBI Group</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Imperial College</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Infosys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International Telecommunication Union (ITU)</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Mandat International</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MicroPro Computers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Microsoft</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MJRD Assessment Inc.</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National Inter-University Consortium for Telecommunications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Nokia Siemens Networks</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NEC Empowered by Innovation</a:t>
            </a:r>
          </a:p>
          <a:p>
            <a:pPr marL="342900" indent="-342900" eaLnBrk="0" hangingPunct="0">
              <a:spcBef>
                <a:spcPct val="20000"/>
              </a:spcBef>
              <a:buClr>
                <a:srgbClr val="0E438A"/>
              </a:buClr>
              <a:buSzPct val="110000"/>
              <a:buFont typeface="Wingdings" pitchFamily="2" charset="2"/>
              <a:buChar char="§"/>
            </a:pPr>
            <a:r>
              <a:rPr lang="en-US" sz="1200">
                <a:solidFill>
                  <a:srgbClr val="5C5C5C"/>
                </a:solidFill>
              </a:rPr>
              <a:t>NTT</a:t>
            </a:r>
          </a:p>
        </p:txBody>
      </p:sp>
      <p:sp>
        <p:nvSpPr>
          <p:cNvPr id="23559" name="Title 4"/>
          <p:cNvSpPr txBox="1">
            <a:spLocks/>
          </p:cNvSpPr>
          <p:nvPr/>
        </p:nvSpPr>
        <p:spPr bwMode="auto">
          <a:xfrm>
            <a:off x="684213" y="133350"/>
            <a:ext cx="8640762" cy="523875"/>
          </a:xfrm>
          <a:prstGeom prst="rect">
            <a:avLst/>
          </a:prstGeom>
          <a:noFill/>
          <a:ln w="9525">
            <a:noFill/>
            <a:miter lim="800000"/>
            <a:headEnd/>
            <a:tailEnd/>
          </a:ln>
        </p:spPr>
        <p:txBody>
          <a:bodyPr anchor="ctr">
            <a:spAutoFit/>
          </a:bodyPr>
          <a:lstStyle/>
          <a:p>
            <a:pPr eaLnBrk="0" hangingPunct="0"/>
            <a:r>
              <a:rPr lang="en-US" sz="2800" b="1">
                <a:solidFill>
                  <a:srgbClr val="1B5BA2"/>
                </a:solidFill>
              </a:rPr>
              <a:t>Collaboration with over 50 partners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p:txBody>
          <a:bodyPr/>
          <a:lstStyle/>
          <a:p>
            <a:fld id="{7451AA7C-15CA-4814-8437-7674A6A6553D}" type="slidenum">
              <a:rPr lang="en-US"/>
              <a:pPr/>
              <a:t>19</a:t>
            </a:fld>
            <a:endParaRPr lang="en-US"/>
          </a:p>
        </p:txBody>
      </p:sp>
      <p:sp>
        <p:nvSpPr>
          <p:cNvPr id="24579" name="Title 1"/>
          <p:cNvSpPr>
            <a:spLocks noGrp="1"/>
          </p:cNvSpPr>
          <p:nvPr>
            <p:ph type="title"/>
          </p:nvPr>
        </p:nvSpPr>
        <p:spPr>
          <a:xfrm>
            <a:off x="827088" y="2882900"/>
            <a:ext cx="7416800" cy="585788"/>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GB" sz="3200" smtClean="0"/>
              <a:t>Raising Awareness</a:t>
            </a:r>
            <a:endParaRPr lang="en-US" smtClean="0"/>
          </a:p>
        </p:txBody>
      </p:sp>
      <p:pic>
        <p:nvPicPr>
          <p:cNvPr id="24580"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368300"/>
            <a:ext cx="9144000" cy="523875"/>
          </a:xfrm>
        </p:spPr>
        <p:txBody>
          <a:bodyPr/>
          <a:lstStyle/>
          <a:p>
            <a:r>
              <a:rPr lang="de-CH" sz="2800" smtClean="0"/>
              <a:t>E-waste is the fastest growing waste stream</a:t>
            </a:r>
          </a:p>
        </p:txBody>
      </p:sp>
      <p:sp>
        <p:nvSpPr>
          <p:cNvPr id="7171" name="Footer Placeholder 2"/>
          <p:cNvSpPr>
            <a:spLocks noGrp="1"/>
          </p:cNvSpPr>
          <p:nvPr>
            <p:ph type="ftr" sz="quarter" idx="4294967295"/>
          </p:nvPr>
        </p:nvSpPr>
        <p:spPr bwMode="auto">
          <a:xfrm>
            <a:off x="468313" y="6207125"/>
            <a:ext cx="3167062" cy="260350"/>
          </a:xfrm>
          <a:prstGeom prst="rect">
            <a:avLst/>
          </a:prstGeom>
          <a:noFill/>
          <a:ln>
            <a:miter lim="800000"/>
            <a:headEnd/>
            <a:tailEnd/>
          </a:ln>
        </p:spPr>
        <p:txBody>
          <a:bodyPr/>
          <a:lstStyle/>
          <a:p>
            <a:r>
              <a:rPr lang="zh-SG" altLang="de-CH" sz="800">
                <a:solidFill>
                  <a:schemeClr val="tx1"/>
                </a:solidFill>
                <a:latin typeface="Arial" pitchFamily="34" charset="0"/>
                <a:ea typeface="SimSun" pitchFamily="2" charset="-122"/>
              </a:rPr>
              <a:t>© Empa/Switzerland, 20 July 2009</a:t>
            </a:r>
            <a:endParaRPr lang="de-CH" altLang="zh-SG" sz="800">
              <a:solidFill>
                <a:schemeClr val="tx1"/>
              </a:solidFill>
              <a:latin typeface="Arial" pitchFamily="34" charset="0"/>
              <a:ea typeface="SimSun" pitchFamily="2" charset="-122"/>
            </a:endParaRPr>
          </a:p>
        </p:txBody>
      </p:sp>
      <p:pic>
        <p:nvPicPr>
          <p:cNvPr id="7172" name="Picture 2"/>
          <p:cNvPicPr>
            <a:picLocks noChangeAspect="1" noChangeArrowheads="1"/>
          </p:cNvPicPr>
          <p:nvPr/>
        </p:nvPicPr>
        <p:blipFill>
          <a:blip r:embed="rId3" cstate="print"/>
          <a:srcRect/>
          <a:stretch>
            <a:fillRect/>
          </a:stretch>
        </p:blipFill>
        <p:spPr bwMode="auto">
          <a:xfrm>
            <a:off x="1130300" y="1196975"/>
            <a:ext cx="6988175" cy="4437063"/>
          </a:xfrm>
          <a:prstGeom prst="rect">
            <a:avLst/>
          </a:prstGeom>
          <a:noFill/>
          <a:ln w="9525">
            <a:noFill/>
            <a:miter lim="800000"/>
            <a:headEnd/>
            <a:tailEnd type="none" w="lg" len="med"/>
          </a:ln>
        </p:spPr>
      </p:pic>
      <p:sp>
        <p:nvSpPr>
          <p:cNvPr id="6" name="TextBox 5"/>
          <p:cNvSpPr txBox="1">
            <a:spLocks noChangeArrowheads="1"/>
          </p:cNvSpPr>
          <p:nvPr/>
        </p:nvSpPr>
        <p:spPr bwMode="auto">
          <a:xfrm>
            <a:off x="6156325" y="1844675"/>
            <a:ext cx="2052638" cy="720725"/>
          </a:xfrm>
          <a:prstGeom prst="rect">
            <a:avLst/>
          </a:prstGeom>
          <a:solidFill>
            <a:srgbClr val="C00000"/>
          </a:solidFill>
          <a:ln w="9525">
            <a:noFill/>
            <a:miter lim="800000"/>
            <a:headEnd/>
            <a:tailEnd/>
          </a:ln>
        </p:spPr>
        <p:txBody>
          <a:bodyPr anchor="ctr"/>
          <a:lstStyle/>
          <a:p>
            <a:pPr algn="ctr"/>
            <a:r>
              <a:rPr lang="de-CH" sz="1600" b="1">
                <a:solidFill>
                  <a:schemeClr val="bg1"/>
                </a:solidFill>
                <a:latin typeface="Arial" pitchFamily="34" charset="0"/>
              </a:rPr>
              <a:t>2012 total:</a:t>
            </a:r>
          </a:p>
          <a:p>
            <a:pPr algn="ctr"/>
            <a:r>
              <a:rPr lang="de-CH" sz="1600" b="1">
                <a:solidFill>
                  <a:schemeClr val="bg1"/>
                </a:solidFill>
                <a:latin typeface="Arial" pitchFamily="34" charset="0"/>
              </a:rPr>
              <a:t>~45 mln tonnes</a:t>
            </a:r>
            <a:endParaRPr lang="de-CH" sz="1600">
              <a:solidFill>
                <a:schemeClr val="bg1"/>
              </a:solidFill>
              <a:latin typeface="Arial" pitchFamily="34" charset="0"/>
            </a:endParaRPr>
          </a:p>
        </p:txBody>
      </p:sp>
      <p:sp>
        <p:nvSpPr>
          <p:cNvPr id="5" name="TextBox 4"/>
          <p:cNvSpPr txBox="1"/>
          <p:nvPr/>
        </p:nvSpPr>
        <p:spPr>
          <a:xfrm>
            <a:off x="6156325" y="5354638"/>
            <a:ext cx="1670050" cy="246062"/>
          </a:xfrm>
          <a:prstGeom prst="rect">
            <a:avLst/>
          </a:prstGeom>
          <a:noFill/>
        </p:spPr>
        <p:txBody>
          <a:bodyPr wrap="none">
            <a:spAutoFit/>
          </a:bodyPr>
          <a:lstStyle/>
          <a:p>
            <a:pPr>
              <a:defRPr/>
            </a:pPr>
            <a:r>
              <a:rPr lang="de-CH" sz="1000" dirty="0">
                <a:solidFill>
                  <a:schemeClr val="tx1"/>
                </a:solidFill>
                <a:latin typeface="+mj-lt"/>
              </a:rPr>
              <a:t>Source: Huisman 2012</a:t>
            </a:r>
          </a:p>
        </p:txBody>
      </p:sp>
      <p:sp>
        <p:nvSpPr>
          <p:cNvPr id="7175" name="Slide Number Placeholder 4"/>
          <p:cNvSpPr>
            <a:spLocks noGrp="1"/>
          </p:cNvSpPr>
          <p:nvPr>
            <p:ph type="sldNum" sz="quarter" idx="10"/>
          </p:nvPr>
        </p:nvSpPr>
        <p:spPr>
          <a:xfrm>
            <a:off x="8494713" y="6553200"/>
            <a:ext cx="649287" cy="288925"/>
          </a:xfrm>
        </p:spPr>
        <p:txBody>
          <a:bodyPr/>
          <a:lstStyle/>
          <a:p>
            <a:fld id="{68DFCA94-03E8-44FD-A3F2-CDA2DE070A75}" type="slidenum">
              <a:rPr lang="en-US"/>
              <a:pPr/>
              <a:t>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950" y="404813"/>
            <a:ext cx="8496300" cy="522287"/>
          </a:xfrm>
        </p:spPr>
        <p:txBody>
          <a:bodyPr/>
          <a:lstStyle/>
          <a:p>
            <a:r>
              <a:rPr lang="en-US" sz="2800" smtClean="0"/>
              <a:t>Upcoming Workshop and Events</a:t>
            </a:r>
          </a:p>
        </p:txBody>
      </p:sp>
      <p:sp>
        <p:nvSpPr>
          <p:cNvPr id="25603" name="Content Placeholder 2"/>
          <p:cNvSpPr>
            <a:spLocks noGrp="1"/>
          </p:cNvSpPr>
          <p:nvPr>
            <p:ph idx="1"/>
          </p:nvPr>
        </p:nvSpPr>
        <p:spPr>
          <a:xfrm>
            <a:off x="827088" y="1196975"/>
            <a:ext cx="7632700" cy="4319588"/>
          </a:xfrm>
        </p:spPr>
        <p:txBody>
          <a:bodyPr/>
          <a:lstStyle/>
          <a:p>
            <a:r>
              <a:rPr lang="en-US" sz="1600" smtClean="0">
                <a:hlinkClick r:id="rId2"/>
              </a:rPr>
              <a:t>ITU Workshop on Building a Sustainable Future Through Green ICT Standards</a:t>
            </a:r>
            <a:r>
              <a:rPr lang="en-US" sz="1600" smtClean="0"/>
              <a:t> </a:t>
            </a:r>
            <a:br>
              <a:rPr lang="en-US" sz="1600" smtClean="0"/>
            </a:br>
            <a:r>
              <a:rPr lang="en-US" sz="1600" smtClean="0"/>
              <a:t>15-16 July 2013 (morning only), Ouagadougou, Burkina Faso</a:t>
            </a:r>
          </a:p>
          <a:p>
            <a:r>
              <a:rPr lang="en-US" sz="1600" smtClean="0">
                <a:hlinkClick r:id="rId3"/>
              </a:rPr>
              <a:t>ITU Workshop on Smart Sustainable Cities in Latin America</a:t>
            </a:r>
            <a:r>
              <a:rPr lang="en-US" sz="1600" smtClean="0"/>
              <a:t>  </a:t>
            </a:r>
            <a:br>
              <a:rPr lang="en-US" sz="1600" smtClean="0"/>
            </a:br>
            <a:r>
              <a:rPr lang="en-US" sz="1600" smtClean="0"/>
              <a:t>30 July 2013, São Paulo, Brazil</a:t>
            </a:r>
          </a:p>
          <a:p>
            <a:r>
              <a:rPr lang="en-US" sz="1600" smtClean="0">
                <a:hlinkClick r:id="rId4"/>
              </a:rPr>
              <a:t>ITU Workshop on E-Waste</a:t>
            </a:r>
            <a:r>
              <a:rPr lang="en-US" sz="1600" smtClean="0"/>
              <a:t>   </a:t>
            </a:r>
            <a:br>
              <a:rPr lang="en-US" sz="1600" smtClean="0"/>
            </a:br>
            <a:r>
              <a:rPr lang="en-US" sz="1600" smtClean="0"/>
              <a:t>13 August 2013, Quito, Ecuador</a:t>
            </a:r>
          </a:p>
          <a:p>
            <a:r>
              <a:rPr lang="en-US" sz="1600" smtClean="0">
                <a:hlinkClick r:id="rId5"/>
              </a:rPr>
              <a:t>ITU Workshop on Human Exposure to Electromagnetic Fields (EMFs)</a:t>
            </a:r>
            <a:r>
              <a:rPr lang="en-US" sz="1600" smtClean="0"/>
              <a:t> </a:t>
            </a:r>
            <a:br>
              <a:rPr lang="en-US" sz="1600" smtClean="0"/>
            </a:br>
            <a:r>
              <a:rPr lang="en-US" sz="1600" smtClean="0"/>
              <a:t>14 August 2013, Quito, Ecuador</a:t>
            </a:r>
          </a:p>
          <a:p>
            <a:r>
              <a:rPr lang="en-US" sz="1600" smtClean="0">
                <a:hlinkClick r:id="rId6"/>
              </a:rPr>
              <a:t>Greening the Future: Bridging the Standardization Gap on Environmental Sustainability</a:t>
            </a:r>
            <a:r>
              <a:rPr lang="en-US" sz="1600" smtClean="0"/>
              <a:t>    </a:t>
            </a:r>
            <a:br>
              <a:rPr lang="en-US" sz="1600" smtClean="0"/>
            </a:br>
            <a:r>
              <a:rPr lang="en-US" sz="1600" smtClean="0"/>
              <a:t>3-4 October 2013, Colombo, Sri Lanka</a:t>
            </a:r>
          </a:p>
        </p:txBody>
      </p:sp>
      <p:sp>
        <p:nvSpPr>
          <p:cNvPr id="25604" name="Slide Number Placeholder 3"/>
          <p:cNvSpPr>
            <a:spLocks noGrp="1"/>
          </p:cNvSpPr>
          <p:nvPr>
            <p:ph type="sldNum" sz="quarter" idx="10"/>
          </p:nvPr>
        </p:nvSpPr>
        <p:spPr/>
        <p:txBody>
          <a:bodyPr/>
          <a:lstStyle/>
          <a:p>
            <a:fld id="{B3E10563-60B4-4C90-BF24-8E2AE9A25CE1}" type="slidenum">
              <a:rPr lang="en-US"/>
              <a:pPr/>
              <a:t>20</a:t>
            </a:fld>
            <a:endParaRPr lang="en-US"/>
          </a:p>
        </p:txBody>
      </p:sp>
      <p:pic>
        <p:nvPicPr>
          <p:cNvPr id="25605" name="Picture 2" descr="C:\Users\campilon\Documents\Erica\Mie Immagini\Shutterstock\Picture1-mondo a ciolori.jpg"/>
          <p:cNvPicPr>
            <a:picLocks noChangeAspect="1" noChangeArrowheads="1"/>
          </p:cNvPicPr>
          <p:nvPr/>
        </p:nvPicPr>
        <p:blipFill>
          <a:blip r:embed="rId7" cstate="print"/>
          <a:srcRect/>
          <a:stretch>
            <a:fillRect/>
          </a:stretch>
        </p:blipFill>
        <p:spPr bwMode="auto">
          <a:xfrm>
            <a:off x="5795963" y="4149725"/>
            <a:ext cx="2305050" cy="1725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20775" y="244475"/>
            <a:ext cx="7772400" cy="460375"/>
          </a:xfrm>
        </p:spPr>
        <p:txBody>
          <a:bodyPr/>
          <a:lstStyle/>
          <a:p>
            <a:r>
              <a:rPr lang="en-US" sz="2400" smtClean="0"/>
              <a:t>3</a:t>
            </a:r>
            <a:r>
              <a:rPr lang="en-US" sz="2400" baseline="30000" smtClean="0"/>
              <a:t>rd</a:t>
            </a:r>
            <a:r>
              <a:rPr lang="en-US" sz="2400" smtClean="0"/>
              <a:t> ITU Green Standards Week</a:t>
            </a:r>
          </a:p>
        </p:txBody>
      </p:sp>
      <p:sp>
        <p:nvSpPr>
          <p:cNvPr id="26627" name="Content Placeholder 2"/>
          <p:cNvSpPr>
            <a:spLocks noGrp="1"/>
          </p:cNvSpPr>
          <p:nvPr>
            <p:ph idx="1"/>
          </p:nvPr>
        </p:nvSpPr>
        <p:spPr>
          <a:xfrm>
            <a:off x="179388" y="1052513"/>
            <a:ext cx="3097212" cy="3700462"/>
          </a:xfrm>
        </p:spPr>
        <p:txBody>
          <a:bodyPr/>
          <a:lstStyle/>
          <a:p>
            <a:r>
              <a:rPr lang="en-US" sz="1600" smtClean="0">
                <a:solidFill>
                  <a:srgbClr val="000000"/>
                </a:solidFill>
              </a:rPr>
              <a:t>To bring together leading specialists in the field, from top policy-makers to engineers, designers, planners, government officials, regulators, standards experts and others. </a:t>
            </a:r>
          </a:p>
          <a:p>
            <a:pPr>
              <a:buFont typeface="Wingdings" pitchFamily="2" charset="2"/>
              <a:buNone/>
            </a:pPr>
            <a:endParaRPr lang="en-US" sz="1600" smtClean="0">
              <a:solidFill>
                <a:srgbClr val="000000"/>
              </a:solidFill>
            </a:endParaRPr>
          </a:p>
          <a:p>
            <a:r>
              <a:rPr lang="en-US" sz="1600" smtClean="0">
                <a:solidFill>
                  <a:srgbClr val="000000"/>
                </a:solidFill>
              </a:rPr>
              <a:t>To raise awareness of the importance and opportunities of using ICT standards to build a green economy. </a:t>
            </a:r>
          </a:p>
          <a:p>
            <a:endParaRPr lang="en-US" sz="2000" smtClean="0">
              <a:solidFill>
                <a:srgbClr val="000000"/>
              </a:solidFill>
            </a:endParaRPr>
          </a:p>
        </p:txBody>
      </p:sp>
      <p:sp>
        <p:nvSpPr>
          <p:cNvPr id="26628" name="Slide Number Placeholder 3"/>
          <p:cNvSpPr>
            <a:spLocks noGrp="1"/>
          </p:cNvSpPr>
          <p:nvPr>
            <p:ph type="sldNum" sz="quarter" idx="10"/>
          </p:nvPr>
        </p:nvSpPr>
        <p:spPr/>
        <p:txBody>
          <a:bodyPr/>
          <a:lstStyle/>
          <a:p>
            <a:fld id="{AF0CFD98-2739-4745-A5EA-58543EA36E28}" type="slidenum">
              <a:rPr lang="en-US"/>
              <a:pPr/>
              <a:t>21</a:t>
            </a:fld>
            <a:endParaRPr lang="en-US"/>
          </a:p>
        </p:txBody>
      </p:sp>
      <p:pic>
        <p:nvPicPr>
          <p:cNvPr id="26629" name="Picture 7" descr="C:\Users\campilon\Desktop\photos\lowres\shutterstock_63317626.jpg"/>
          <p:cNvPicPr>
            <a:picLocks noChangeAspect="1" noChangeArrowheads="1"/>
          </p:cNvPicPr>
          <p:nvPr/>
        </p:nvPicPr>
        <p:blipFill>
          <a:blip r:embed="rId3" cstate="print"/>
          <a:srcRect/>
          <a:stretch>
            <a:fillRect/>
          </a:stretch>
        </p:blipFill>
        <p:spPr bwMode="auto">
          <a:xfrm>
            <a:off x="468313" y="4724400"/>
            <a:ext cx="8280400" cy="1368425"/>
          </a:xfrm>
          <a:prstGeom prst="rect">
            <a:avLst/>
          </a:prstGeom>
          <a:noFill/>
          <a:ln w="9525">
            <a:noFill/>
            <a:miter lim="800000"/>
            <a:headEnd/>
            <a:tailEnd/>
          </a:ln>
        </p:spPr>
      </p:pic>
      <p:sp>
        <p:nvSpPr>
          <p:cNvPr id="26630" name="Rectangle 1"/>
          <p:cNvSpPr>
            <a:spLocks noChangeArrowheads="1"/>
          </p:cNvSpPr>
          <p:nvPr/>
        </p:nvSpPr>
        <p:spPr bwMode="auto">
          <a:xfrm>
            <a:off x="436563" y="5003800"/>
            <a:ext cx="7304087" cy="395288"/>
          </a:xfrm>
          <a:prstGeom prst="rect">
            <a:avLst/>
          </a:prstGeom>
          <a:noFill/>
          <a:ln w="9525" algn="ctr">
            <a:noFill/>
            <a:round/>
            <a:headEnd/>
            <a:tailEnd/>
          </a:ln>
        </p:spPr>
        <p:txBody>
          <a:bodyPr/>
          <a:lstStyle/>
          <a:p>
            <a:pPr eaLnBrk="0" hangingPunct="0"/>
            <a:r>
              <a:rPr lang="en-US" b="1">
                <a:solidFill>
                  <a:srgbClr val="008000"/>
                </a:solidFill>
              </a:rPr>
              <a:t>SEE YOU IN MADRID, on 16-20 September 2013</a:t>
            </a:r>
          </a:p>
        </p:txBody>
      </p:sp>
      <p:pic>
        <p:nvPicPr>
          <p:cNvPr id="26631" name="Picture 6" descr="TELEFONICA"/>
          <p:cNvPicPr>
            <a:picLocks noChangeAspect="1" noChangeArrowheads="1"/>
          </p:cNvPicPr>
          <p:nvPr/>
        </p:nvPicPr>
        <p:blipFill>
          <a:blip r:embed="rId4" cstate="print"/>
          <a:srcRect/>
          <a:stretch>
            <a:fillRect/>
          </a:stretch>
        </p:blipFill>
        <p:spPr bwMode="auto">
          <a:xfrm>
            <a:off x="12700" y="201613"/>
            <a:ext cx="1808163" cy="492125"/>
          </a:xfrm>
          <a:prstGeom prst="rect">
            <a:avLst/>
          </a:prstGeom>
          <a:noFill/>
          <a:ln w="9525">
            <a:noFill/>
            <a:miter lim="800000"/>
            <a:headEnd/>
            <a:tailEnd/>
          </a:ln>
        </p:spPr>
      </p:pic>
      <p:pic>
        <p:nvPicPr>
          <p:cNvPr id="26632" name="Picture 10" descr="C:\Users\bueti\Pictures\itu_logo.jpg"/>
          <p:cNvPicPr>
            <a:picLocks noChangeAspect="1" noChangeArrowheads="1"/>
          </p:cNvPicPr>
          <p:nvPr/>
        </p:nvPicPr>
        <p:blipFill>
          <a:blip r:embed="rId5" cstate="print"/>
          <a:srcRect/>
          <a:stretch>
            <a:fillRect/>
          </a:stretch>
        </p:blipFill>
        <p:spPr bwMode="auto">
          <a:xfrm>
            <a:off x="8197850" y="73025"/>
            <a:ext cx="722313" cy="819150"/>
          </a:xfrm>
          <a:prstGeom prst="rect">
            <a:avLst/>
          </a:prstGeom>
          <a:noFill/>
          <a:ln w="9525">
            <a:noFill/>
            <a:miter lim="800000"/>
            <a:headEnd/>
            <a:tailEnd/>
          </a:ln>
        </p:spPr>
      </p:pic>
      <p:sp>
        <p:nvSpPr>
          <p:cNvPr id="26633" name="Content Placeholder 2"/>
          <p:cNvSpPr txBox="1">
            <a:spLocks/>
          </p:cNvSpPr>
          <p:nvPr/>
        </p:nvSpPr>
        <p:spPr bwMode="auto">
          <a:xfrm>
            <a:off x="3468688" y="1285875"/>
            <a:ext cx="5567362" cy="3295650"/>
          </a:xfrm>
          <a:prstGeom prst="rect">
            <a:avLst/>
          </a:prstGeom>
          <a:gradFill rotWithShape="1">
            <a:gsLst>
              <a:gs pos="0">
                <a:srgbClr val="BEF397"/>
              </a:gs>
              <a:gs pos="50000">
                <a:srgbClr val="D5F6C0"/>
              </a:gs>
              <a:gs pos="100000">
                <a:srgbClr val="EAFAE0"/>
              </a:gs>
            </a:gsLst>
            <a:lin ang="13500000" scaled="1"/>
          </a:gradFill>
          <a:ln w="19050">
            <a:solidFill>
              <a:srgbClr val="92D050"/>
            </a:solidFill>
            <a:miter lim="800000"/>
            <a:headEnd/>
            <a:tailEnd/>
          </a:ln>
        </p:spPr>
        <p:txBody>
          <a:bodyPr/>
          <a:lstStyle/>
          <a:p>
            <a:pPr eaLnBrk="0" hangingPunct="0">
              <a:spcBef>
                <a:spcPct val="20000"/>
              </a:spcBef>
              <a:buClr>
                <a:srgbClr val="0E438A"/>
              </a:buClr>
              <a:buSzPct val="110000"/>
              <a:buFont typeface="Wingdings" pitchFamily="2" charset="2"/>
              <a:buNone/>
            </a:pPr>
            <a:r>
              <a:rPr lang="en-US" sz="1400">
                <a:solidFill>
                  <a:srgbClr val="000000"/>
                </a:solidFill>
              </a:rPr>
              <a:t>Programme:</a:t>
            </a:r>
          </a:p>
          <a:p>
            <a:pPr eaLnBrk="0" hangingPunct="0">
              <a:spcBef>
                <a:spcPct val="20000"/>
              </a:spcBef>
              <a:buClr>
                <a:srgbClr val="0E438A"/>
              </a:buClr>
              <a:buSzPct val="110000"/>
              <a:buFont typeface="Wingdings" pitchFamily="2" charset="2"/>
              <a:buChar char="§"/>
            </a:pPr>
            <a:r>
              <a:rPr lang="en-US" sz="1400">
                <a:solidFill>
                  <a:srgbClr val="000000"/>
                </a:solidFill>
              </a:rPr>
              <a:t>16/09: ITU, UNEP, UNU, CEDARE Workshop on E-waste </a:t>
            </a:r>
          </a:p>
          <a:p>
            <a:pPr eaLnBrk="0" hangingPunct="0">
              <a:spcBef>
                <a:spcPct val="20000"/>
              </a:spcBef>
              <a:buClr>
                <a:srgbClr val="0E438A"/>
              </a:buClr>
              <a:buSzPct val="110000"/>
              <a:buFont typeface="Wingdings" pitchFamily="2" charset="2"/>
              <a:buChar char="§"/>
            </a:pPr>
            <a:r>
              <a:rPr lang="en-US" sz="1400">
                <a:solidFill>
                  <a:srgbClr val="000000"/>
                </a:solidFill>
              </a:rPr>
              <a:t>17/09 (morning):  Forum on Greening Mobile Devices: Building Eco-Rating Schemes</a:t>
            </a:r>
          </a:p>
          <a:p>
            <a:pPr eaLnBrk="0" hangingPunct="0">
              <a:spcBef>
                <a:spcPct val="20000"/>
              </a:spcBef>
              <a:buClr>
                <a:srgbClr val="0E438A"/>
              </a:buClr>
              <a:buSzPct val="110000"/>
              <a:buFont typeface="Wingdings" pitchFamily="2" charset="2"/>
              <a:buChar char="§"/>
            </a:pPr>
            <a:r>
              <a:rPr lang="en-US" sz="1400">
                <a:solidFill>
                  <a:srgbClr val="000000"/>
                </a:solidFill>
              </a:rPr>
              <a:t>17/09 (afternoon): Meeting of the Focus Group on Smart Sustainable Cities </a:t>
            </a:r>
          </a:p>
          <a:p>
            <a:pPr eaLnBrk="0" hangingPunct="0">
              <a:spcBef>
                <a:spcPct val="20000"/>
              </a:spcBef>
              <a:buClr>
                <a:srgbClr val="0E438A"/>
              </a:buClr>
              <a:buSzPct val="110000"/>
              <a:buFont typeface="Wingdings" pitchFamily="2" charset="2"/>
              <a:buChar char="§"/>
            </a:pPr>
            <a:r>
              <a:rPr lang="en-US" sz="1400">
                <a:solidFill>
                  <a:srgbClr val="000000"/>
                </a:solidFill>
              </a:rPr>
              <a:t>18/09: High Level Segment on Smart Sustainable Cities </a:t>
            </a:r>
          </a:p>
          <a:p>
            <a:pPr eaLnBrk="0" hangingPunct="0">
              <a:spcBef>
                <a:spcPct val="20000"/>
              </a:spcBef>
              <a:buClr>
                <a:srgbClr val="0E438A"/>
              </a:buClr>
              <a:buSzPct val="110000"/>
              <a:buFont typeface="Wingdings" pitchFamily="2" charset="2"/>
              <a:buChar char="§"/>
            </a:pPr>
            <a:r>
              <a:rPr lang="en-US" sz="1400">
                <a:solidFill>
                  <a:srgbClr val="000000"/>
                </a:solidFill>
              </a:rPr>
              <a:t>19-20/09: 3rd Workshop on Submarine Communications Networks For Climate Monitoring and Disaster Warning</a:t>
            </a:r>
          </a:p>
          <a:p>
            <a:pPr eaLnBrk="0" hangingPunct="0">
              <a:spcBef>
                <a:spcPct val="20000"/>
              </a:spcBef>
              <a:buClr>
                <a:srgbClr val="0E438A"/>
              </a:buClr>
              <a:buSzPct val="110000"/>
              <a:buFont typeface="Wingdings" pitchFamily="2" charset="2"/>
              <a:buChar char="§"/>
            </a:pPr>
            <a:r>
              <a:rPr lang="en-US" sz="1400">
                <a:solidFill>
                  <a:srgbClr val="000000"/>
                </a:solidFill>
              </a:rPr>
              <a:t>20/09: Meeting of the ITU/WMO/UNESCO -IOC Joint Task Force on Submarine Communications Networks For Climate Monitoring and Disaster Warning</a:t>
            </a:r>
          </a:p>
          <a:p>
            <a:pPr eaLnBrk="0" hangingPunct="0">
              <a:spcBef>
                <a:spcPct val="20000"/>
              </a:spcBef>
              <a:buClr>
                <a:srgbClr val="0E438A"/>
              </a:buClr>
              <a:buSzPct val="110000"/>
              <a:buFont typeface="Wingdings" pitchFamily="2" charset="2"/>
              <a:buChar char="§"/>
            </a:pPr>
            <a:endParaRPr lang="en-US">
              <a:solidFill>
                <a:srgbClr val="00000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24075" y="428625"/>
            <a:ext cx="5757863" cy="585788"/>
          </a:xfrm>
        </p:spPr>
        <p:txBody>
          <a:bodyPr/>
          <a:lstStyle/>
          <a:p>
            <a:r>
              <a:rPr lang="en-US" sz="3200" smtClean="0"/>
              <a:t>E-Waste … the solution!</a:t>
            </a:r>
            <a:endParaRPr lang="de-DE" sz="3200" smtClean="0">
              <a:ea typeface="Calibri" pitchFamily="34" charset="0"/>
              <a:cs typeface="Calibri" pitchFamily="34" charset="0"/>
            </a:endParaRPr>
          </a:p>
        </p:txBody>
      </p:sp>
      <p:sp>
        <p:nvSpPr>
          <p:cNvPr id="220163" name="Rectangle 3"/>
          <p:cNvSpPr>
            <a:spLocks noGrp="1" noChangeArrowheads="1"/>
          </p:cNvSpPr>
          <p:nvPr>
            <p:ph idx="1"/>
          </p:nvPr>
        </p:nvSpPr>
        <p:spPr>
          <a:xfrm>
            <a:off x="0" y="2098675"/>
            <a:ext cx="4140200" cy="4116388"/>
          </a:xfrm>
        </p:spPr>
        <p:txBody>
          <a:bodyPr/>
          <a:lstStyle/>
          <a:p>
            <a:pPr>
              <a:spcBef>
                <a:spcPct val="25000"/>
              </a:spcBef>
              <a:spcAft>
                <a:spcPct val="25000"/>
              </a:spcAft>
              <a:defRPr/>
            </a:pPr>
            <a:r>
              <a:rPr lang="en-US" sz="2000" dirty="0">
                <a:solidFill>
                  <a:schemeClr val="tx1">
                    <a:lumMod val="50000"/>
                  </a:schemeClr>
                </a:solidFill>
              </a:rPr>
              <a:t>Need of </a:t>
            </a:r>
            <a:r>
              <a:rPr lang="en-US" sz="2000" dirty="0" smtClean="0">
                <a:solidFill>
                  <a:schemeClr val="tx1">
                    <a:lumMod val="50000"/>
                  </a:schemeClr>
                </a:solidFill>
              </a:rPr>
              <a:t>an integrated </a:t>
            </a:r>
            <a:r>
              <a:rPr lang="en-US" sz="2000" dirty="0">
                <a:solidFill>
                  <a:schemeClr val="tx1">
                    <a:lumMod val="50000"/>
                  </a:schemeClr>
                </a:solidFill>
              </a:rPr>
              <a:t>waste management </a:t>
            </a:r>
            <a:r>
              <a:rPr lang="en-US" sz="2000" dirty="0" smtClean="0">
                <a:solidFill>
                  <a:schemeClr val="tx1">
                    <a:lumMod val="50000"/>
                  </a:schemeClr>
                </a:solidFill>
              </a:rPr>
              <a:t>approach </a:t>
            </a:r>
            <a:r>
              <a:rPr lang="en-US" sz="2000" dirty="0" smtClean="0">
                <a:solidFill>
                  <a:schemeClr val="tx1">
                    <a:lumMod val="50000"/>
                  </a:schemeClr>
                </a:solidFill>
                <a:latin typeface="+mj-lt"/>
              </a:rPr>
              <a:t>to generate decent employment, curb health problems, cut greenhouse gas emissions and recover a wide range of valuable metals including silver, gold, palladium, copper and indium – by turning an e-challenge into an e-opportunity</a:t>
            </a:r>
            <a:r>
              <a:rPr lang="en-US" sz="2000" dirty="0">
                <a:solidFill>
                  <a:schemeClr val="tx1">
                    <a:lumMod val="50000"/>
                  </a:schemeClr>
                </a:solidFill>
                <a:latin typeface="+mj-lt"/>
              </a:rPr>
              <a:t>.</a:t>
            </a:r>
            <a:endParaRPr lang="en-US" sz="2000" dirty="0" smtClean="0">
              <a:solidFill>
                <a:schemeClr val="tx1">
                  <a:lumMod val="50000"/>
                </a:schemeClr>
              </a:solidFill>
              <a:latin typeface="+mj-lt"/>
            </a:endParaRPr>
          </a:p>
        </p:txBody>
      </p:sp>
      <p:pic>
        <p:nvPicPr>
          <p:cNvPr id="27652" name="Picture 4" descr="http://www.jcpotter.com/images/recycle-green.png"/>
          <p:cNvPicPr>
            <a:picLocks noChangeAspect="1" noChangeArrowheads="1"/>
          </p:cNvPicPr>
          <p:nvPr/>
        </p:nvPicPr>
        <p:blipFill>
          <a:blip r:embed="rId3" cstate="print"/>
          <a:srcRect/>
          <a:stretch>
            <a:fillRect/>
          </a:stretch>
        </p:blipFill>
        <p:spPr bwMode="auto">
          <a:xfrm>
            <a:off x="250825" y="55563"/>
            <a:ext cx="1866900" cy="1860550"/>
          </a:xfrm>
          <a:prstGeom prst="rect">
            <a:avLst/>
          </a:prstGeom>
          <a:noFill/>
          <a:ln w="9525">
            <a:noFill/>
            <a:miter lim="800000"/>
            <a:headEnd/>
            <a:tailEnd/>
          </a:ln>
        </p:spPr>
      </p:pic>
      <p:sp>
        <p:nvSpPr>
          <p:cNvPr id="7" name="Content Placeholder 1"/>
          <p:cNvSpPr txBox="1">
            <a:spLocks/>
          </p:cNvSpPr>
          <p:nvPr/>
        </p:nvSpPr>
        <p:spPr bwMode="auto">
          <a:xfrm>
            <a:off x="4211638" y="1268413"/>
            <a:ext cx="4681537" cy="49466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2000" kern="0" dirty="0" smtClean="0">
                <a:solidFill>
                  <a:schemeClr val="tx1">
                    <a:lumMod val="50000"/>
                  </a:schemeClr>
                </a:solidFill>
                <a:latin typeface="+mj-lt"/>
              </a:rPr>
              <a:t>Key Actions: </a:t>
            </a:r>
          </a:p>
          <a:p>
            <a:pPr>
              <a:defRPr/>
            </a:pPr>
            <a:r>
              <a:rPr lang="en-US" sz="2000" kern="0" dirty="0" smtClean="0">
                <a:solidFill>
                  <a:schemeClr val="tx1">
                    <a:lumMod val="50000"/>
                  </a:schemeClr>
                </a:solidFill>
                <a:latin typeface="+mj-lt"/>
              </a:rPr>
              <a:t>Raise awareness on the dangers of </a:t>
            </a:r>
            <a:r>
              <a:rPr lang="en-US" sz="2000" kern="0" dirty="0" err="1" smtClean="0">
                <a:solidFill>
                  <a:schemeClr val="tx1">
                    <a:lumMod val="50000"/>
                  </a:schemeClr>
                </a:solidFill>
                <a:latin typeface="+mj-lt"/>
              </a:rPr>
              <a:t>e-waste</a:t>
            </a:r>
            <a:r>
              <a:rPr lang="en-US" sz="2000" kern="0" dirty="0" smtClean="0">
                <a:solidFill>
                  <a:schemeClr val="tx1">
                    <a:lumMod val="50000"/>
                  </a:schemeClr>
                </a:solidFill>
                <a:latin typeface="+mj-lt"/>
              </a:rPr>
              <a:t>;</a:t>
            </a:r>
          </a:p>
          <a:p>
            <a:pPr>
              <a:defRPr/>
            </a:pPr>
            <a:r>
              <a:rPr lang="en-US" sz="2000" kern="0" dirty="0" smtClean="0">
                <a:solidFill>
                  <a:schemeClr val="tx1">
                    <a:lumMod val="50000"/>
                  </a:schemeClr>
                </a:solidFill>
                <a:latin typeface="+mj-lt"/>
              </a:rPr>
              <a:t>Encourage the consideration of </a:t>
            </a:r>
            <a:r>
              <a:rPr lang="en-US" sz="2000" kern="0" dirty="0" err="1" smtClean="0">
                <a:solidFill>
                  <a:schemeClr val="tx1">
                    <a:lumMod val="50000"/>
                  </a:schemeClr>
                </a:solidFill>
                <a:latin typeface="+mj-lt"/>
              </a:rPr>
              <a:t>e-waste</a:t>
            </a:r>
            <a:r>
              <a:rPr lang="en-US" sz="2000" kern="0" dirty="0" smtClean="0">
                <a:solidFill>
                  <a:schemeClr val="tx1">
                    <a:lumMod val="50000"/>
                  </a:schemeClr>
                </a:solidFill>
                <a:latin typeface="+mj-lt"/>
              </a:rPr>
              <a:t> management in the design of ICT policy;</a:t>
            </a:r>
          </a:p>
          <a:p>
            <a:pPr>
              <a:defRPr/>
            </a:pPr>
            <a:r>
              <a:rPr lang="en-US" sz="2000" kern="0" dirty="0" smtClean="0">
                <a:solidFill>
                  <a:schemeClr val="tx1">
                    <a:lumMod val="50000"/>
                  </a:schemeClr>
                </a:solidFill>
                <a:latin typeface="+mj-lt"/>
              </a:rPr>
              <a:t>Adopt strategic policies, international standards and regulatory approaches that are sensitive to local context; </a:t>
            </a:r>
          </a:p>
          <a:p>
            <a:pPr>
              <a:defRPr/>
            </a:pPr>
            <a:r>
              <a:rPr lang="en-US" sz="2000" kern="0" dirty="0" smtClean="0">
                <a:solidFill>
                  <a:schemeClr val="tx1">
                    <a:lumMod val="50000"/>
                  </a:schemeClr>
                </a:solidFill>
                <a:latin typeface="+mj-lt"/>
              </a:rPr>
              <a:t>Encourage concerted cooperation in handling </a:t>
            </a:r>
            <a:r>
              <a:rPr lang="en-US" sz="2000" kern="0" dirty="0" err="1" smtClean="0">
                <a:solidFill>
                  <a:schemeClr val="tx1">
                    <a:lumMod val="50000"/>
                  </a:schemeClr>
                </a:solidFill>
                <a:latin typeface="+mj-lt"/>
              </a:rPr>
              <a:t>e-waste</a:t>
            </a:r>
            <a:r>
              <a:rPr lang="en-US" sz="2000" kern="0" dirty="0" smtClean="0">
                <a:solidFill>
                  <a:schemeClr val="tx1">
                    <a:lumMod val="50000"/>
                  </a:schemeClr>
                </a:solidFill>
                <a:latin typeface="+mj-lt"/>
              </a:rPr>
              <a:t> at the national, regional and international level.</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xfrm>
            <a:off x="8748713" y="6453188"/>
            <a:ext cx="273050" cy="288925"/>
          </a:xfrm>
        </p:spPr>
        <p:txBody>
          <a:bodyPr/>
          <a:lstStyle/>
          <a:p>
            <a:fld id="{B038DA28-7392-490C-B57A-3826CBC81738}" type="slidenum">
              <a:rPr lang="en-US" smtClean="0"/>
              <a:pPr/>
              <a:t>23</a:t>
            </a:fld>
            <a:endParaRPr lang="en-US" smtClean="0"/>
          </a:p>
        </p:txBody>
      </p:sp>
      <p:sp>
        <p:nvSpPr>
          <p:cNvPr id="28675" name="Rectangle 6"/>
          <p:cNvSpPr>
            <a:spLocks noGrp="1" noChangeArrowheads="1"/>
          </p:cNvSpPr>
          <p:nvPr>
            <p:ph type="title" idx="4294967295"/>
          </p:nvPr>
        </p:nvSpPr>
        <p:spPr>
          <a:xfrm>
            <a:off x="611188" y="1125538"/>
            <a:ext cx="7772400" cy="460375"/>
          </a:xfrm>
        </p:spPr>
        <p:txBody>
          <a:bodyPr/>
          <a:lstStyle/>
          <a:p>
            <a:r>
              <a:rPr lang="en-GB" sz="2400" smtClean="0"/>
              <a:t>Links &amp; Additional Information </a:t>
            </a:r>
            <a:endParaRPr lang="en-US" sz="2400" smtClean="0"/>
          </a:p>
        </p:txBody>
      </p:sp>
      <p:sp>
        <p:nvSpPr>
          <p:cNvPr id="28676" name="Content Placeholder 2"/>
          <p:cNvSpPr>
            <a:spLocks noGrp="1"/>
          </p:cNvSpPr>
          <p:nvPr>
            <p:ph idx="1"/>
          </p:nvPr>
        </p:nvSpPr>
        <p:spPr>
          <a:xfrm>
            <a:off x="611188" y="1989138"/>
            <a:ext cx="8031162" cy="3511550"/>
          </a:xfrm>
        </p:spPr>
        <p:txBody>
          <a:bodyPr/>
          <a:lstStyle/>
          <a:p>
            <a:r>
              <a:rPr lang="en-US" sz="2000" smtClean="0"/>
              <a:t>ITU-T/SG5 “Environment &amp; Climate Change”</a:t>
            </a:r>
          </a:p>
          <a:p>
            <a:pPr>
              <a:buFont typeface="Wingdings" pitchFamily="2" charset="2"/>
              <a:buNone/>
            </a:pPr>
            <a:r>
              <a:rPr lang="en-US" sz="2000" smtClean="0"/>
              <a:t>    http://www.itu.int/ITU-T/studygroups/com05/index.asp</a:t>
            </a:r>
          </a:p>
          <a:p>
            <a:pPr>
              <a:buFont typeface="Wingdings" pitchFamily="2" charset="2"/>
              <a:buNone/>
            </a:pPr>
            <a:endParaRPr lang="en-US" sz="2000" smtClean="0"/>
          </a:p>
          <a:p>
            <a:r>
              <a:rPr lang="en-US" sz="2000" smtClean="0"/>
              <a:t>ITU-T and Climate Change</a:t>
            </a:r>
            <a:br>
              <a:rPr lang="en-US" sz="2000" smtClean="0"/>
            </a:br>
            <a:r>
              <a:rPr lang="en-US" sz="2000" smtClean="0">
                <a:hlinkClick r:id="rId3"/>
              </a:rPr>
              <a:t>http://www.itu.int/ITU-T/climatechange</a:t>
            </a:r>
            <a:r>
              <a:rPr lang="en-US" sz="2000" smtClean="0"/>
              <a:t> </a:t>
            </a:r>
          </a:p>
          <a:p>
            <a:pPr>
              <a:buFont typeface="Wingdings" pitchFamily="2" charset="2"/>
              <a:buNone/>
            </a:pPr>
            <a:endParaRPr lang="en-US" sz="2000" smtClean="0"/>
          </a:p>
          <a:p>
            <a:r>
              <a:rPr lang="en-US" sz="2000" smtClean="0"/>
              <a:t>ITU Symposia &amp; Events on ICTs and Climate Change   </a:t>
            </a:r>
            <a:r>
              <a:rPr lang="en-US" sz="2000" smtClean="0">
                <a:hlinkClick r:id="rId4"/>
              </a:rPr>
              <a:t>http://www.itu.int/ITU-T/worksem/climatechange</a:t>
            </a:r>
            <a:endParaRPr lang="en-US" sz="2000" smtClean="0"/>
          </a:p>
          <a:p>
            <a:pPr>
              <a:buFont typeface="Wingdings" pitchFamily="2" charset="2"/>
              <a:buNone/>
            </a:pPr>
            <a:endParaRPr lang="en-US" sz="200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1188" y="1875582"/>
            <a:ext cx="7772400" cy="2308324"/>
          </a:xfrm>
        </p:spPr>
        <p:txBody>
          <a:bodyPr/>
          <a:lstStyle/>
          <a:p>
            <a:r>
              <a:rPr lang="en-US" dirty="0" smtClean="0"/>
              <a:t>Thank YOU</a:t>
            </a:r>
            <a:br>
              <a:rPr lang="en-US" dirty="0" smtClean="0"/>
            </a:br>
            <a:r>
              <a:rPr lang="en-US" dirty="0" smtClean="0"/>
              <a:t/>
            </a:r>
            <a:br>
              <a:rPr lang="en-US" dirty="0" smtClean="0"/>
            </a:br>
            <a:r>
              <a:rPr lang="en-US" b="0" dirty="0" smtClean="0">
                <a:hlinkClick r:id="rId2"/>
              </a:rPr>
              <a:t>cristina.bueti@itu.int</a:t>
            </a:r>
            <a:r>
              <a:rPr lang="en-US" b="0" dirty="0" smtClean="0"/>
              <a:t/>
            </a:r>
            <a:br>
              <a:rPr lang="en-US" b="0" dirty="0" smtClean="0"/>
            </a:br>
            <a:r>
              <a:rPr lang="en-US" b="0" dirty="0" smtClean="0">
                <a:hlinkClick r:id="rId3"/>
              </a:rPr>
              <a:t>paolo.gemma@huawei.com</a:t>
            </a:r>
            <a:endParaRPr lang="en-US" b="0" dirty="0" smtClean="0"/>
          </a:p>
        </p:txBody>
      </p:sp>
      <p:sp>
        <p:nvSpPr>
          <p:cNvPr id="29699" name="Slide Number Placeholder 3"/>
          <p:cNvSpPr>
            <a:spLocks noGrp="1"/>
          </p:cNvSpPr>
          <p:nvPr>
            <p:ph type="sldNum" sz="quarter" idx="10"/>
          </p:nvPr>
        </p:nvSpPr>
        <p:spPr/>
        <p:txBody>
          <a:bodyPr/>
          <a:lstStyle/>
          <a:p>
            <a:fld id="{CA86CC8D-0F8C-4B9C-94AB-9087B65C1765}" type="slidenum">
              <a:rPr lang="en-US"/>
              <a:pPr/>
              <a:t>24</a:t>
            </a:fld>
            <a:endParaRPr lang="en-US"/>
          </a:p>
        </p:txBody>
      </p:sp>
      <p:pic>
        <p:nvPicPr>
          <p:cNvPr id="5" name="Picture 6" descr="C:\Documents and Settings\bueti\My Documents\My Pictures\photos climate\shutterstock_14944198.jpg"/>
          <p:cNvPicPr>
            <a:picLocks noChangeAspect="1" noChangeArrowheads="1"/>
          </p:cNvPicPr>
          <p:nvPr/>
        </p:nvPicPr>
        <p:blipFill>
          <a:blip r:embed="rId4" cstate="print"/>
          <a:srcRect/>
          <a:stretch>
            <a:fillRect/>
          </a:stretch>
        </p:blipFill>
        <p:spPr bwMode="auto">
          <a:xfrm>
            <a:off x="107950" y="115888"/>
            <a:ext cx="2314575" cy="154146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68300"/>
            <a:ext cx="9144000" cy="523875"/>
          </a:xfrm>
        </p:spPr>
        <p:txBody>
          <a:bodyPr/>
          <a:lstStyle/>
          <a:p>
            <a:r>
              <a:rPr lang="en-US" sz="2800" smtClean="0"/>
              <a:t>The best way to deal with e-waste is …</a:t>
            </a:r>
            <a:endParaRPr lang="de-CH" sz="2800" smtClean="0"/>
          </a:p>
        </p:txBody>
      </p:sp>
      <p:sp>
        <p:nvSpPr>
          <p:cNvPr id="8195" name="Slide Number Placeholder 4"/>
          <p:cNvSpPr>
            <a:spLocks noGrp="1"/>
          </p:cNvSpPr>
          <p:nvPr>
            <p:ph type="sldNum" sz="quarter" idx="10"/>
          </p:nvPr>
        </p:nvSpPr>
        <p:spPr>
          <a:xfrm>
            <a:off x="8494713" y="6553200"/>
            <a:ext cx="649287" cy="288925"/>
          </a:xfrm>
        </p:spPr>
        <p:txBody>
          <a:bodyPr/>
          <a:lstStyle/>
          <a:p>
            <a:fld id="{EDA5F027-A34A-4AA9-8BF6-B74257ADE0B4}" type="slidenum">
              <a:rPr lang="en-US"/>
              <a:pPr/>
              <a:t>3</a:t>
            </a:fld>
            <a:endParaRPr lang="en-US"/>
          </a:p>
        </p:txBody>
      </p:sp>
      <p:sp>
        <p:nvSpPr>
          <p:cNvPr id="8196" name="Content Placeholder 2"/>
          <p:cNvSpPr txBox="1">
            <a:spLocks/>
          </p:cNvSpPr>
          <p:nvPr/>
        </p:nvSpPr>
        <p:spPr bwMode="auto">
          <a:xfrm>
            <a:off x="398463" y="1700213"/>
            <a:ext cx="7626350" cy="4351337"/>
          </a:xfrm>
          <a:prstGeom prst="rect">
            <a:avLst/>
          </a:prstGeom>
          <a:noFill/>
          <a:ln w="9525">
            <a:noFill/>
            <a:miter lim="800000"/>
            <a:headEnd/>
            <a:tailEnd/>
          </a:ln>
        </p:spPr>
        <p:txBody>
          <a:bodyPr/>
          <a:lstStyle/>
          <a:p>
            <a:pPr marL="342900" indent="-342900" eaLnBrk="0" hangingPunct="0">
              <a:spcBef>
                <a:spcPts val="300"/>
              </a:spcBef>
              <a:buClr>
                <a:srgbClr val="0E438A"/>
              </a:buClr>
              <a:buSzPct val="110000"/>
              <a:buFont typeface="Wingdings" pitchFamily="2" charset="2"/>
              <a:buChar char="§"/>
            </a:pPr>
            <a:r>
              <a:rPr lang="en-US" sz="2400" u="sng" dirty="0">
                <a:solidFill>
                  <a:srgbClr val="404040"/>
                </a:solidFill>
              </a:rPr>
              <a:t>From the manufacturing phase through:</a:t>
            </a:r>
          </a:p>
          <a:p>
            <a:pPr marL="800100" lvl="1" indent="-342900" eaLnBrk="0" hangingPunct="0">
              <a:spcBef>
                <a:spcPts val="300"/>
              </a:spcBef>
              <a:buClr>
                <a:srgbClr val="0099CC"/>
              </a:buClr>
              <a:buFont typeface="Wingdings" pitchFamily="2" charset="2"/>
              <a:buChar char="§"/>
            </a:pPr>
            <a:r>
              <a:rPr lang="en-US" sz="2400" dirty="0" smtClean="0">
                <a:solidFill>
                  <a:schemeClr val="tx1">
                    <a:lumMod val="50000"/>
                  </a:schemeClr>
                </a:solidFill>
              </a:rPr>
              <a:t>Designing </a:t>
            </a:r>
            <a:r>
              <a:rPr lang="en-US" sz="2400" dirty="0" smtClean="0">
                <a:solidFill>
                  <a:schemeClr val="tx1">
                    <a:lumMod val="50000"/>
                  </a:schemeClr>
                </a:solidFill>
              </a:rPr>
              <a:t>for easy disassembly and recycling</a:t>
            </a:r>
          </a:p>
          <a:p>
            <a:pPr marL="800100" lvl="1" indent="-342900" eaLnBrk="0" hangingPunct="0">
              <a:spcBef>
                <a:spcPts val="300"/>
              </a:spcBef>
              <a:buClr>
                <a:srgbClr val="0099CC"/>
              </a:buClr>
              <a:buFont typeface="Wingdings" pitchFamily="2" charset="2"/>
              <a:buChar char="§"/>
            </a:pPr>
            <a:r>
              <a:rPr lang="en-US" sz="2400" dirty="0" smtClean="0">
                <a:solidFill>
                  <a:srgbClr val="404040"/>
                </a:solidFill>
              </a:rPr>
              <a:t>Avoid use of heavy pollutants</a:t>
            </a:r>
          </a:p>
          <a:p>
            <a:pPr marL="800100" lvl="1" indent="-342900" eaLnBrk="0" hangingPunct="0">
              <a:spcBef>
                <a:spcPts val="300"/>
              </a:spcBef>
              <a:buClr>
                <a:srgbClr val="0099CC"/>
              </a:buClr>
              <a:buFont typeface="Wingdings" pitchFamily="2" charset="2"/>
              <a:buChar char="§"/>
            </a:pPr>
            <a:r>
              <a:rPr lang="en-US" sz="2400" dirty="0" smtClean="0">
                <a:solidFill>
                  <a:srgbClr val="404040"/>
                </a:solidFill>
              </a:rPr>
              <a:t>Minimization </a:t>
            </a:r>
            <a:r>
              <a:rPr lang="en-US" sz="2400" dirty="0">
                <a:solidFill>
                  <a:srgbClr val="404040"/>
                </a:solidFill>
              </a:rPr>
              <a:t>on the use of resources</a:t>
            </a:r>
          </a:p>
          <a:p>
            <a:pPr marL="1257300" lvl="2" indent="-342900" eaLnBrk="0" hangingPunct="0">
              <a:spcBef>
                <a:spcPts val="300"/>
              </a:spcBef>
              <a:buClr>
                <a:srgbClr val="0099CC"/>
              </a:buClr>
              <a:buFont typeface="Wingdings" pitchFamily="2" charset="2"/>
              <a:buChar char="ü"/>
            </a:pPr>
            <a:r>
              <a:rPr lang="en-US" sz="2400" dirty="0">
                <a:solidFill>
                  <a:srgbClr val="404040"/>
                </a:solidFill>
              </a:rPr>
              <a:t>Regulations and standards</a:t>
            </a:r>
          </a:p>
          <a:p>
            <a:pPr marL="342900" indent="-342900" eaLnBrk="0" hangingPunct="0">
              <a:spcBef>
                <a:spcPts val="300"/>
              </a:spcBef>
              <a:buClr>
                <a:srgbClr val="0E438A"/>
              </a:buClr>
              <a:buSzPct val="110000"/>
              <a:buFont typeface="Wingdings" pitchFamily="2" charset="2"/>
              <a:buChar char="§"/>
            </a:pPr>
            <a:r>
              <a:rPr lang="en-US" sz="2400" u="sng" dirty="0">
                <a:solidFill>
                  <a:srgbClr val="404040"/>
                </a:solidFill>
              </a:rPr>
              <a:t>During the life of equipment:</a:t>
            </a:r>
          </a:p>
          <a:p>
            <a:pPr marL="800100" lvl="1" indent="-342900" eaLnBrk="0" hangingPunct="0">
              <a:spcBef>
                <a:spcPts val="300"/>
              </a:spcBef>
              <a:buClr>
                <a:srgbClr val="0099CC"/>
              </a:buClr>
              <a:buFont typeface="Wingdings" pitchFamily="2" charset="2"/>
              <a:buChar char="§"/>
            </a:pPr>
            <a:r>
              <a:rPr lang="en-US" sz="2400" dirty="0">
                <a:solidFill>
                  <a:srgbClr val="404040"/>
                </a:solidFill>
              </a:rPr>
              <a:t>Prolonging its lifetime</a:t>
            </a:r>
          </a:p>
          <a:p>
            <a:pPr marL="800100" lvl="1" indent="-342900" eaLnBrk="0" hangingPunct="0">
              <a:spcBef>
                <a:spcPts val="300"/>
              </a:spcBef>
              <a:buClr>
                <a:srgbClr val="0099CC"/>
              </a:buClr>
              <a:buFont typeface="Wingdings" pitchFamily="2" charset="2"/>
              <a:buChar char="§"/>
            </a:pPr>
            <a:r>
              <a:rPr lang="en-US" sz="2400" dirty="0">
                <a:solidFill>
                  <a:srgbClr val="404040"/>
                </a:solidFill>
              </a:rPr>
              <a:t>Designing for reuse/multiple use</a:t>
            </a:r>
          </a:p>
          <a:p>
            <a:pPr marL="342900" indent="-342900" eaLnBrk="0" hangingPunct="0">
              <a:spcBef>
                <a:spcPts val="300"/>
              </a:spcBef>
              <a:buClr>
                <a:srgbClr val="0E438A"/>
              </a:buClr>
              <a:buSzPct val="110000"/>
              <a:buFont typeface="Wingdings" pitchFamily="2" charset="2"/>
              <a:buChar char="§"/>
            </a:pPr>
            <a:r>
              <a:rPr lang="en-US" sz="2400" u="sng" dirty="0">
                <a:solidFill>
                  <a:srgbClr val="404040"/>
                </a:solidFill>
              </a:rPr>
              <a:t>At end of life:</a:t>
            </a:r>
            <a:endParaRPr lang="en-US" dirty="0">
              <a:solidFill>
                <a:srgbClr val="404040"/>
              </a:solidFill>
            </a:endParaRPr>
          </a:p>
          <a:p>
            <a:pPr marL="800100" lvl="1" indent="-342900" eaLnBrk="0" hangingPunct="0">
              <a:spcBef>
                <a:spcPts val="300"/>
              </a:spcBef>
              <a:buClr>
                <a:srgbClr val="0099CC"/>
              </a:buClr>
              <a:buFont typeface="Wingdings" pitchFamily="2" charset="2"/>
              <a:buChar char="§"/>
            </a:pPr>
            <a:r>
              <a:rPr lang="en-US" sz="2400" dirty="0" smtClean="0">
                <a:solidFill>
                  <a:schemeClr val="tx1">
                    <a:lumMod val="50000"/>
                  </a:schemeClr>
                </a:solidFill>
              </a:rPr>
              <a:t>E-Waste </a:t>
            </a:r>
            <a:r>
              <a:rPr lang="en-US" sz="2400" dirty="0" smtClean="0">
                <a:solidFill>
                  <a:schemeClr val="tx1">
                    <a:lumMod val="50000"/>
                  </a:schemeClr>
                </a:solidFill>
              </a:rPr>
              <a:t>Conscious management</a:t>
            </a:r>
            <a:endParaRPr lang="en-US" sz="2400" strike="sngStrike" dirty="0">
              <a:solidFill>
                <a:schemeClr val="tx1">
                  <a:lumMod val="50000"/>
                </a:schemeClr>
              </a:solidFill>
            </a:endParaRPr>
          </a:p>
        </p:txBody>
      </p:sp>
      <p:sp>
        <p:nvSpPr>
          <p:cNvPr id="8197" name="Title 1"/>
          <p:cNvSpPr txBox="1">
            <a:spLocks/>
          </p:cNvSpPr>
          <p:nvPr/>
        </p:nvSpPr>
        <p:spPr bwMode="auto">
          <a:xfrm>
            <a:off x="757238" y="979488"/>
            <a:ext cx="7772400" cy="520700"/>
          </a:xfrm>
          <a:prstGeom prst="rect">
            <a:avLst/>
          </a:prstGeom>
          <a:noFill/>
          <a:ln>
            <a:noFill/>
          </a:ln>
          <a:effectLst/>
          <a:extLst>
            <a:ext uri="{909E8E84-426E-40DD-AFC4-6F175D3DCCD1}"/>
            <a:ext uri="{91240B29-F687-4F45-9708-019B960494DF}"/>
            <a:ext uri="{AF507438-7753-43E0-B8FC-AC1667EBCBE1}"/>
          </a:extLst>
        </p:spPr>
        <p:txBody>
          <a:bodyPr lIns="0" tIns="0" rIns="0" bIns="0" anchor="ct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lnSpc>
                <a:spcPct val="80000"/>
              </a:lnSpc>
              <a:defRPr/>
            </a:pPr>
            <a:r>
              <a:rPr kumimoji="1" lang="en-US" sz="2800" b="1" dirty="0" smtClean="0">
                <a:solidFill>
                  <a:srgbClr val="1B5BA2"/>
                </a:solidFill>
                <a:latin typeface="+mj-lt"/>
              </a:rPr>
              <a:t>… avoid (or at least minimize) it!</a:t>
            </a:r>
          </a:p>
        </p:txBody>
      </p:sp>
      <p:pic>
        <p:nvPicPr>
          <p:cNvPr id="6" name="Picture 2" descr="http://www.busmanagementme.com/media/media-news/news-thumb/100226a/EWASTE.jpg"/>
          <p:cNvPicPr>
            <a:picLocks noChangeAspect="1" noChangeArrowheads="1"/>
          </p:cNvPicPr>
          <p:nvPr/>
        </p:nvPicPr>
        <p:blipFill>
          <a:blip r:embed="rId2" cstate="print"/>
          <a:srcRect/>
          <a:stretch>
            <a:fillRect/>
          </a:stretch>
        </p:blipFill>
        <p:spPr bwMode="auto">
          <a:xfrm>
            <a:off x="6659563" y="3716338"/>
            <a:ext cx="2190750" cy="1695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68300"/>
            <a:ext cx="9144000" cy="523875"/>
          </a:xfrm>
        </p:spPr>
        <p:txBody>
          <a:bodyPr/>
          <a:lstStyle/>
          <a:p>
            <a:r>
              <a:rPr lang="en-US" sz="2800" smtClean="0"/>
              <a:t>Avoid/minimize through standardization</a:t>
            </a:r>
            <a:endParaRPr lang="de-CH" sz="2800" smtClean="0"/>
          </a:p>
        </p:txBody>
      </p:sp>
      <p:sp>
        <p:nvSpPr>
          <p:cNvPr id="9219" name="Slide Number Placeholder 4"/>
          <p:cNvSpPr>
            <a:spLocks noGrp="1"/>
          </p:cNvSpPr>
          <p:nvPr>
            <p:ph type="sldNum" sz="quarter" idx="10"/>
          </p:nvPr>
        </p:nvSpPr>
        <p:spPr>
          <a:xfrm>
            <a:off x="8494713" y="6553200"/>
            <a:ext cx="649287" cy="288925"/>
          </a:xfrm>
        </p:spPr>
        <p:txBody>
          <a:bodyPr/>
          <a:lstStyle/>
          <a:p>
            <a:fld id="{BC633B07-1BD4-4590-8232-B67DF7C2BFB6}" type="slidenum">
              <a:rPr lang="en-US"/>
              <a:pPr/>
              <a:t>4</a:t>
            </a:fld>
            <a:endParaRPr lang="en-US"/>
          </a:p>
        </p:txBody>
      </p:sp>
      <p:sp>
        <p:nvSpPr>
          <p:cNvPr id="9220" name="Content Placeholder 2"/>
          <p:cNvSpPr txBox="1">
            <a:spLocks/>
          </p:cNvSpPr>
          <p:nvPr/>
        </p:nvSpPr>
        <p:spPr bwMode="auto">
          <a:xfrm>
            <a:off x="323850" y="1052513"/>
            <a:ext cx="8562975" cy="3889375"/>
          </a:xfrm>
          <a:prstGeom prst="rect">
            <a:avLst/>
          </a:prstGeom>
          <a:noFill/>
          <a:ln w="9525">
            <a:noFill/>
            <a:miter lim="800000"/>
            <a:headEnd/>
            <a:tailEnd/>
          </a:ln>
        </p:spPr>
        <p:txBody>
          <a:bodyPr/>
          <a:lstStyle/>
          <a:p>
            <a:pPr marL="342900" indent="-342900" eaLnBrk="0" hangingPunct="0">
              <a:spcBef>
                <a:spcPts val="300"/>
              </a:spcBef>
              <a:buClr>
                <a:srgbClr val="0E438A"/>
              </a:buClr>
              <a:buSzPct val="110000"/>
              <a:buFont typeface="Wingdings" pitchFamily="2" charset="2"/>
              <a:buChar char="§"/>
            </a:pPr>
            <a:r>
              <a:rPr lang="en-US" sz="2400" u="sng">
                <a:solidFill>
                  <a:srgbClr val="404040"/>
                </a:solidFill>
              </a:rPr>
              <a:t>Environmentally conscious companies have e-waste minimization programmes in place but:</a:t>
            </a:r>
          </a:p>
          <a:p>
            <a:pPr marL="742950" lvl="1" indent="-285750" eaLnBrk="0" hangingPunct="0">
              <a:spcBef>
                <a:spcPts val="300"/>
              </a:spcBef>
              <a:buClr>
                <a:srgbClr val="0099CC"/>
              </a:buClr>
              <a:buFont typeface="Wingdings" pitchFamily="2" charset="2"/>
              <a:buChar char="§"/>
            </a:pPr>
            <a:r>
              <a:rPr lang="en-US" sz="2400">
                <a:solidFill>
                  <a:srgbClr val="404040"/>
                </a:solidFill>
              </a:rPr>
              <a:t>Such programmes are difficult to set up and manage</a:t>
            </a:r>
          </a:p>
          <a:p>
            <a:pPr marL="742950" lvl="1" indent="-285750" eaLnBrk="0" hangingPunct="0">
              <a:spcBef>
                <a:spcPts val="300"/>
              </a:spcBef>
              <a:buClr>
                <a:srgbClr val="0099CC"/>
              </a:buClr>
              <a:buFont typeface="Wingdings" pitchFamily="2" charset="2"/>
              <a:buChar char="§"/>
            </a:pPr>
            <a:r>
              <a:rPr lang="en-US" sz="2400">
                <a:solidFill>
                  <a:srgbClr val="404040"/>
                </a:solidFill>
              </a:rPr>
              <a:t>The extra cost can discourage them</a:t>
            </a:r>
          </a:p>
          <a:p>
            <a:pPr marL="742950" lvl="1" indent="-285750" eaLnBrk="0" hangingPunct="0">
              <a:spcBef>
                <a:spcPts val="300"/>
              </a:spcBef>
              <a:buClr>
                <a:srgbClr val="0099CC"/>
              </a:buClr>
              <a:buFont typeface="Wingdings" pitchFamily="2" charset="2"/>
              <a:buChar char="§"/>
            </a:pPr>
            <a:r>
              <a:rPr lang="en-US" sz="2400">
                <a:solidFill>
                  <a:srgbClr val="404040"/>
                </a:solidFill>
              </a:rPr>
              <a:t>As individual companies they can have little impact</a:t>
            </a:r>
          </a:p>
          <a:p>
            <a:pPr marL="342900" indent="-342900" eaLnBrk="0" hangingPunct="0">
              <a:spcBef>
                <a:spcPts val="300"/>
              </a:spcBef>
              <a:buClr>
                <a:srgbClr val="0E438A"/>
              </a:buClr>
              <a:buSzPct val="110000"/>
              <a:buFont typeface="Wingdings" pitchFamily="2" charset="2"/>
              <a:buChar char="§"/>
            </a:pPr>
            <a:r>
              <a:rPr lang="en-US" sz="2400" u="sng">
                <a:solidFill>
                  <a:srgbClr val="404040"/>
                </a:solidFill>
              </a:rPr>
              <a:t>Need to create critical mass and act soon</a:t>
            </a:r>
          </a:p>
          <a:p>
            <a:pPr marL="342900" indent="-342900" eaLnBrk="0" hangingPunct="0">
              <a:spcBef>
                <a:spcPts val="300"/>
              </a:spcBef>
              <a:buClr>
                <a:srgbClr val="0E438A"/>
              </a:buClr>
              <a:buSzPct val="110000"/>
              <a:buFont typeface="Wingdings" pitchFamily="2" charset="2"/>
              <a:buChar char="§"/>
            </a:pPr>
            <a:r>
              <a:rPr lang="en-US" sz="2400" u="sng">
                <a:solidFill>
                  <a:srgbClr val="404040"/>
                </a:solidFill>
              </a:rPr>
              <a:t>Regulation is complex and takes long time</a:t>
            </a:r>
          </a:p>
          <a:p>
            <a:pPr marL="342900" indent="-342900" algn="ctr" eaLnBrk="0" hangingPunct="0">
              <a:spcBef>
                <a:spcPts val="300"/>
              </a:spcBef>
              <a:buClr>
                <a:srgbClr val="0E438A"/>
              </a:buClr>
              <a:buSzPct val="110000"/>
              <a:buFont typeface="Wingdings" pitchFamily="2" charset="2"/>
              <a:buNone/>
            </a:pPr>
            <a:endParaRPr lang="en-US" sz="2400" b="1" u="sng">
              <a:solidFill>
                <a:srgbClr val="404040"/>
              </a:solidFill>
            </a:endParaRPr>
          </a:p>
        </p:txBody>
      </p:sp>
      <p:pic>
        <p:nvPicPr>
          <p:cNvPr id="5" name="Picture 2" descr="http://www.amoeba.com/dynamic-images/blog/ewaste_main_1.jpg"/>
          <p:cNvPicPr>
            <a:picLocks noChangeAspect="1" noChangeArrowheads="1"/>
          </p:cNvPicPr>
          <p:nvPr/>
        </p:nvPicPr>
        <p:blipFill>
          <a:blip r:embed="rId3" cstate="print"/>
          <a:srcRect/>
          <a:stretch>
            <a:fillRect/>
          </a:stretch>
        </p:blipFill>
        <p:spPr bwMode="auto">
          <a:xfrm>
            <a:off x="107950" y="4941888"/>
            <a:ext cx="2274888" cy="1800225"/>
          </a:xfrm>
          <a:prstGeom prst="rect">
            <a:avLst/>
          </a:prstGeom>
          <a:ln>
            <a:noFill/>
          </a:ln>
          <a:effectLst>
            <a:outerShdw blurRad="292100" dist="139700" dir="2700000" algn="tl" rotWithShape="0">
              <a:srgbClr val="333333">
                <a:alpha val="65000"/>
              </a:srgbClr>
            </a:outerShdw>
          </a:effectLst>
        </p:spPr>
      </p:pic>
      <p:sp>
        <p:nvSpPr>
          <p:cNvPr id="9222" name="Rectangle 1"/>
          <p:cNvSpPr>
            <a:spLocks noChangeArrowheads="1"/>
          </p:cNvSpPr>
          <p:nvPr/>
        </p:nvSpPr>
        <p:spPr bwMode="auto">
          <a:xfrm>
            <a:off x="3276600" y="5081588"/>
            <a:ext cx="4967288" cy="746125"/>
          </a:xfrm>
          <a:prstGeom prst="rect">
            <a:avLst/>
          </a:prstGeom>
          <a:solidFill>
            <a:srgbClr val="92D050"/>
          </a:solidFill>
          <a:ln w="9525">
            <a:noFill/>
            <a:miter lim="800000"/>
            <a:headEnd/>
            <a:tailEnd/>
          </a:ln>
        </p:spPr>
        <p:txBody>
          <a:bodyPr>
            <a:spAutoFit/>
          </a:bodyPr>
          <a:lstStyle/>
          <a:p>
            <a:pPr algn="ctr">
              <a:spcBef>
                <a:spcPts val="300"/>
              </a:spcBef>
              <a:buClr>
                <a:srgbClr val="0E438A"/>
              </a:buClr>
              <a:buSzPct val="110000"/>
              <a:buFont typeface="Wingdings" pitchFamily="2" charset="2"/>
              <a:buNone/>
            </a:pPr>
            <a:r>
              <a:rPr lang="en-US" b="1">
                <a:solidFill>
                  <a:srgbClr val="404040"/>
                </a:solidFill>
              </a:rPr>
              <a:t>Standardization can fill the gap</a:t>
            </a:r>
          </a:p>
          <a:p>
            <a:pPr algn="ctr">
              <a:spcBef>
                <a:spcPts val="300"/>
              </a:spcBef>
              <a:buClr>
                <a:srgbClr val="0E438A"/>
              </a:buClr>
              <a:buSzPct val="110000"/>
              <a:buFont typeface="Wingdings" pitchFamily="2" charset="2"/>
              <a:buNone/>
            </a:pPr>
            <a:r>
              <a:rPr lang="en-US" b="1">
                <a:solidFill>
                  <a:srgbClr val="404040"/>
                </a:solidFill>
              </a:rPr>
              <a:t>and lead the market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p:cNvSpPr>
            <a:spLocks noGrp="1"/>
          </p:cNvSpPr>
          <p:nvPr>
            <p:ph type="title"/>
          </p:nvPr>
        </p:nvSpPr>
        <p:spPr>
          <a:xfrm>
            <a:off x="755650" y="2492375"/>
            <a:ext cx="7772400" cy="830263"/>
          </a:xfrm>
        </p:spPr>
        <p:txBody>
          <a:bodyPr/>
          <a:lstStyle/>
          <a:p>
            <a:r>
              <a:rPr lang="en-US" sz="4800" smtClean="0"/>
              <a:t>ITU-T Activities</a:t>
            </a:r>
          </a:p>
        </p:txBody>
      </p:sp>
      <p:sp>
        <p:nvSpPr>
          <p:cNvPr id="10243" name="Slide Number Placeholder 6"/>
          <p:cNvSpPr>
            <a:spLocks noGrp="1"/>
          </p:cNvSpPr>
          <p:nvPr>
            <p:ph type="sldNum" sz="quarter" idx="10"/>
          </p:nvPr>
        </p:nvSpPr>
        <p:spPr/>
        <p:txBody>
          <a:bodyPr/>
          <a:lstStyle/>
          <a:p>
            <a:fld id="{99989CA1-FD59-41B2-AFA4-84FB3473D329}" type="slidenum">
              <a:rPr lang="en-US"/>
              <a:pPr/>
              <a:t>5</a:t>
            </a:fld>
            <a:endParaRPr lang="en-US"/>
          </a:p>
        </p:txBody>
      </p:sp>
      <p:pic>
        <p:nvPicPr>
          <p:cNvPr id="10244" name="Picture 2" descr="C:\Documents and Settings\bueti\My Documents\My Pictures\itu-cc.gif"/>
          <p:cNvPicPr>
            <a:picLocks noChangeAspect="1" noChangeArrowheads="1"/>
          </p:cNvPicPr>
          <p:nvPr/>
        </p:nvPicPr>
        <p:blipFill>
          <a:blip r:embed="rId2" cstate="print"/>
          <a:srcRect/>
          <a:stretch>
            <a:fillRect/>
          </a:stretch>
        </p:blipFill>
        <p:spPr bwMode="auto">
          <a:xfrm>
            <a:off x="0" y="0"/>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0"/>
          </p:nvPr>
        </p:nvSpPr>
        <p:spPr>
          <a:xfrm>
            <a:off x="8902700" y="6381750"/>
            <a:ext cx="225425" cy="287338"/>
          </a:xfrm>
        </p:spPr>
        <p:txBody>
          <a:bodyPr/>
          <a:lstStyle/>
          <a:p>
            <a:fld id="{E054261C-5552-4FA6-B04A-DDD076098E8C}" type="slidenum">
              <a:rPr lang="en-US"/>
              <a:pPr/>
              <a:t>6</a:t>
            </a:fld>
            <a:endParaRPr lang="en-US"/>
          </a:p>
        </p:txBody>
      </p:sp>
      <p:sp>
        <p:nvSpPr>
          <p:cNvPr id="11267" name="Rectangle 2"/>
          <p:cNvSpPr>
            <a:spLocks noChangeArrowheads="1"/>
          </p:cNvSpPr>
          <p:nvPr/>
        </p:nvSpPr>
        <p:spPr bwMode="auto">
          <a:xfrm>
            <a:off x="1339850" y="819150"/>
            <a:ext cx="6715125" cy="1214438"/>
          </a:xfrm>
          <a:prstGeom prst="rect">
            <a:avLst/>
          </a:prstGeom>
          <a:solidFill>
            <a:srgbClr val="FFCCFF"/>
          </a:solidFill>
          <a:ln w="9525">
            <a:solidFill>
              <a:schemeClr val="tx1"/>
            </a:solidFill>
            <a:miter lim="800000"/>
            <a:headEnd/>
            <a:tailEnd/>
          </a:ln>
        </p:spPr>
        <p:txBody>
          <a:bodyPr wrap="none" anchor="ctr"/>
          <a:lstStyle/>
          <a:p>
            <a:pPr algn="ctr"/>
            <a:r>
              <a:rPr kumimoji="1" lang="en-US" altLang="ja-JP" sz="2800" b="1">
                <a:solidFill>
                  <a:srgbClr val="000000"/>
                </a:solidFill>
                <a:latin typeface="Trebuchet MS" pitchFamily="34" charset="0"/>
                <a:ea typeface="HGPSoeiKakugothicUB"/>
                <a:cs typeface="HGPSoeiKakugothicUB"/>
              </a:rPr>
              <a:t>ITU-T SG5</a:t>
            </a:r>
          </a:p>
          <a:p>
            <a:pPr algn="ctr"/>
            <a:r>
              <a:rPr kumimoji="1" lang="en-US" altLang="ja-JP" sz="2400">
                <a:solidFill>
                  <a:srgbClr val="000000"/>
                </a:solidFill>
                <a:ea typeface="MS PGothic" pitchFamily="34" charset="-128"/>
              </a:rPr>
              <a:t>“</a:t>
            </a:r>
            <a:r>
              <a:rPr kumimoji="1" lang="en-US" altLang="ja-JP" sz="2400" b="1">
                <a:solidFill>
                  <a:srgbClr val="000000"/>
                </a:solidFill>
                <a:ea typeface="MS PGothic" pitchFamily="34" charset="-128"/>
              </a:rPr>
              <a:t>Environment and climate change</a:t>
            </a:r>
            <a:r>
              <a:rPr kumimoji="1" lang="en-US" altLang="ja-JP" sz="2400">
                <a:solidFill>
                  <a:srgbClr val="000000"/>
                </a:solidFill>
                <a:ea typeface="MS PGothic" pitchFamily="34" charset="-128"/>
              </a:rPr>
              <a:t>”</a:t>
            </a:r>
          </a:p>
        </p:txBody>
      </p:sp>
      <p:sp>
        <p:nvSpPr>
          <p:cNvPr id="393219" name="Rectangle 3"/>
          <p:cNvSpPr>
            <a:spLocks noChangeArrowheads="1"/>
          </p:cNvSpPr>
          <p:nvPr/>
        </p:nvSpPr>
        <p:spPr bwMode="auto">
          <a:xfrm>
            <a:off x="827088" y="3689350"/>
            <a:ext cx="2389187" cy="1295400"/>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WP1/5</a:t>
            </a:r>
          </a:p>
          <a:p>
            <a:pPr algn="ctr">
              <a:defRPr/>
            </a:pPr>
            <a:r>
              <a:rPr kumimoji="1" lang="en-US" altLang="ja-JP" dirty="0">
                <a:solidFill>
                  <a:srgbClr val="000000"/>
                </a:solidFill>
                <a:latin typeface="Trebuchet MS" pitchFamily="34" charset="0"/>
                <a:ea typeface="HGPSoeiKakugothicUB" pitchFamily="50" charset="-128"/>
              </a:rPr>
              <a:t>Damage prevention and safety </a:t>
            </a:r>
          </a:p>
        </p:txBody>
      </p:sp>
      <p:sp>
        <p:nvSpPr>
          <p:cNvPr id="393220" name="Rectangle 4"/>
          <p:cNvSpPr>
            <a:spLocks noChangeArrowheads="1"/>
          </p:cNvSpPr>
          <p:nvPr/>
        </p:nvSpPr>
        <p:spPr bwMode="auto">
          <a:xfrm>
            <a:off x="3476625" y="3689350"/>
            <a:ext cx="2967038"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WP2/5</a:t>
            </a:r>
            <a:r>
              <a:rPr kumimoji="1" lang="en-US" altLang="ja-JP" sz="2800" b="1" dirty="0">
                <a:solidFill>
                  <a:srgbClr val="000000"/>
                </a:solidFill>
                <a:latin typeface="Trebuchet MS" pitchFamily="34" charset="0"/>
                <a:ea typeface="HGPSoeiKakugothicUB" pitchFamily="50" charset="-128"/>
              </a:rPr>
              <a:t> </a:t>
            </a:r>
          </a:p>
          <a:p>
            <a:pPr algn="ctr">
              <a:defRPr/>
            </a:pPr>
            <a:r>
              <a:rPr kumimoji="1" lang="en-US" altLang="ja-JP" dirty="0">
                <a:solidFill>
                  <a:srgbClr val="000000"/>
                </a:solidFill>
                <a:latin typeface="Trebuchet MS" pitchFamily="34" charset="0"/>
                <a:ea typeface="HGPSoeiKakugothicUB" pitchFamily="50" charset="-128"/>
              </a:rPr>
              <a:t>Electromagnetic fields: emission, immunity and human exposure</a:t>
            </a:r>
          </a:p>
        </p:txBody>
      </p:sp>
      <p:sp>
        <p:nvSpPr>
          <p:cNvPr id="11270" name="Rectangle 5"/>
          <p:cNvSpPr>
            <a:spLocks noChangeArrowheads="1"/>
          </p:cNvSpPr>
          <p:nvPr/>
        </p:nvSpPr>
        <p:spPr bwMode="auto">
          <a:xfrm>
            <a:off x="6384925" y="2570163"/>
            <a:ext cx="2160588" cy="504825"/>
          </a:xfrm>
          <a:prstGeom prst="rect">
            <a:avLst/>
          </a:prstGeom>
          <a:solidFill>
            <a:schemeClr val="hlink"/>
          </a:solidFill>
          <a:ln w="9525">
            <a:solidFill>
              <a:schemeClr val="tx1"/>
            </a:solidFill>
            <a:miter lim="800000"/>
            <a:headEnd/>
            <a:tailEnd/>
          </a:ln>
        </p:spPr>
        <p:txBody>
          <a:bodyPr wrap="none" anchor="ctr"/>
          <a:lstStyle/>
          <a:p>
            <a:pPr algn="ctr"/>
            <a:r>
              <a:rPr kumimoji="1" lang="en-US" altLang="ja-JP">
                <a:solidFill>
                  <a:srgbClr val="FF0000"/>
                </a:solidFill>
                <a:latin typeface="Trebuchet MS" pitchFamily="34" charset="0"/>
                <a:ea typeface="HGPSoeiKakugothicUB"/>
                <a:cs typeface="HGPSoeiKakugothicUB"/>
              </a:rPr>
              <a:t>Q 12 Terminology</a:t>
            </a:r>
          </a:p>
        </p:txBody>
      </p:sp>
      <p:sp>
        <p:nvSpPr>
          <p:cNvPr id="11271" name="Line 6"/>
          <p:cNvSpPr>
            <a:spLocks noChangeShapeType="1"/>
          </p:cNvSpPr>
          <p:nvPr/>
        </p:nvSpPr>
        <p:spPr bwMode="auto">
          <a:xfrm flipV="1">
            <a:off x="2116138" y="3446463"/>
            <a:ext cx="0" cy="258762"/>
          </a:xfrm>
          <a:prstGeom prst="line">
            <a:avLst/>
          </a:prstGeom>
          <a:noFill/>
          <a:ln w="9525">
            <a:solidFill>
              <a:schemeClr val="tx1"/>
            </a:solidFill>
            <a:round/>
            <a:headEnd/>
            <a:tailEnd/>
          </a:ln>
        </p:spPr>
        <p:txBody>
          <a:bodyPr wrap="none" anchor="ctr"/>
          <a:lstStyle/>
          <a:p>
            <a:endParaRPr lang="en-US"/>
          </a:p>
        </p:txBody>
      </p:sp>
      <p:sp>
        <p:nvSpPr>
          <p:cNvPr id="11272" name="Line 8"/>
          <p:cNvSpPr>
            <a:spLocks noChangeShapeType="1"/>
          </p:cNvSpPr>
          <p:nvPr/>
        </p:nvSpPr>
        <p:spPr bwMode="auto">
          <a:xfrm>
            <a:off x="2092325" y="3429000"/>
            <a:ext cx="5605463" cy="0"/>
          </a:xfrm>
          <a:prstGeom prst="line">
            <a:avLst/>
          </a:prstGeom>
          <a:noFill/>
          <a:ln w="9525">
            <a:solidFill>
              <a:schemeClr val="tx1"/>
            </a:solidFill>
            <a:round/>
            <a:headEnd/>
            <a:tailEnd/>
          </a:ln>
        </p:spPr>
        <p:txBody>
          <a:bodyPr wrap="none" anchor="ctr"/>
          <a:lstStyle/>
          <a:p>
            <a:endParaRPr lang="en-US"/>
          </a:p>
        </p:txBody>
      </p:sp>
      <p:sp>
        <p:nvSpPr>
          <p:cNvPr id="11273" name="Line 9"/>
          <p:cNvSpPr>
            <a:spLocks noChangeShapeType="1"/>
          </p:cNvSpPr>
          <p:nvPr/>
        </p:nvSpPr>
        <p:spPr bwMode="auto">
          <a:xfrm flipH="1" flipV="1">
            <a:off x="4697413" y="2044700"/>
            <a:ext cx="3175" cy="1658938"/>
          </a:xfrm>
          <a:prstGeom prst="line">
            <a:avLst/>
          </a:prstGeom>
          <a:noFill/>
          <a:ln w="9525">
            <a:solidFill>
              <a:schemeClr val="tx1"/>
            </a:solidFill>
            <a:round/>
            <a:headEnd/>
            <a:tailEnd/>
          </a:ln>
        </p:spPr>
        <p:txBody>
          <a:bodyPr wrap="none" anchor="ctr"/>
          <a:lstStyle/>
          <a:p>
            <a:endParaRPr lang="en-US"/>
          </a:p>
        </p:txBody>
      </p:sp>
      <p:sp>
        <p:nvSpPr>
          <p:cNvPr id="11274" name="Rectangle 10"/>
          <p:cNvSpPr>
            <a:spLocks noChangeArrowheads="1"/>
          </p:cNvSpPr>
          <p:nvPr/>
        </p:nvSpPr>
        <p:spPr bwMode="auto">
          <a:xfrm>
            <a:off x="0" y="0"/>
            <a:ext cx="169863" cy="641350"/>
          </a:xfrm>
          <a:prstGeom prst="rect">
            <a:avLst/>
          </a:prstGeom>
          <a:noFill/>
          <a:ln w="9525">
            <a:noFill/>
            <a:miter lim="800000"/>
            <a:headEnd/>
            <a:tailEnd/>
          </a:ln>
        </p:spPr>
        <p:txBody>
          <a:bodyPr wrap="none" anchor="ctr">
            <a:spAutoFit/>
          </a:bodyPr>
          <a:lstStyle/>
          <a:p>
            <a:endParaRPr kumimoji="1" lang="ja-JP" altLang="en-US" sz="1800">
              <a:latin typeface="Arial" pitchFamily="34" charset="0"/>
              <a:ea typeface="MS PGothic" pitchFamily="34" charset="-128"/>
            </a:endParaRPr>
          </a:p>
          <a:p>
            <a:endParaRPr kumimoji="1" lang="ja-JP" altLang="en-US" sz="1800">
              <a:latin typeface="Arial" pitchFamily="34" charset="0"/>
              <a:ea typeface="MS PGothic" pitchFamily="34" charset="-128"/>
            </a:endParaRPr>
          </a:p>
        </p:txBody>
      </p:sp>
      <p:sp>
        <p:nvSpPr>
          <p:cNvPr id="393227" name="Rectangle 11"/>
          <p:cNvSpPr>
            <a:spLocks noChangeArrowheads="1"/>
          </p:cNvSpPr>
          <p:nvPr/>
        </p:nvSpPr>
        <p:spPr bwMode="auto">
          <a:xfrm>
            <a:off x="6691313" y="3687763"/>
            <a:ext cx="2058987" cy="1296987"/>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WP3/5 </a:t>
            </a:r>
          </a:p>
          <a:p>
            <a:pPr algn="ctr">
              <a:defRPr/>
            </a:pPr>
            <a:r>
              <a:rPr kumimoji="1" lang="en-US" altLang="ja-JP" dirty="0">
                <a:solidFill>
                  <a:srgbClr val="000000"/>
                </a:solidFill>
                <a:latin typeface="Trebuchet MS" pitchFamily="34" charset="0"/>
                <a:ea typeface="HGPSoeiKakugothicUB" pitchFamily="50" charset="-128"/>
              </a:rPr>
              <a:t>ICT and climate change</a:t>
            </a:r>
          </a:p>
        </p:txBody>
      </p:sp>
      <p:sp>
        <p:nvSpPr>
          <p:cNvPr id="11276" name="Line 13"/>
          <p:cNvSpPr>
            <a:spLocks noChangeShapeType="1"/>
          </p:cNvSpPr>
          <p:nvPr/>
        </p:nvSpPr>
        <p:spPr bwMode="auto">
          <a:xfrm flipV="1">
            <a:off x="4697413" y="2822575"/>
            <a:ext cx="1687512" cy="1588"/>
          </a:xfrm>
          <a:prstGeom prst="line">
            <a:avLst/>
          </a:prstGeom>
          <a:noFill/>
          <a:ln w="9525">
            <a:solidFill>
              <a:schemeClr val="tx1"/>
            </a:solidFill>
            <a:round/>
            <a:headEnd/>
            <a:tailEnd/>
          </a:ln>
        </p:spPr>
        <p:txBody>
          <a:bodyPr/>
          <a:lstStyle/>
          <a:p>
            <a:endParaRPr lang="en-US"/>
          </a:p>
        </p:txBody>
      </p:sp>
      <p:sp>
        <p:nvSpPr>
          <p:cNvPr id="11277" name="Line 14"/>
          <p:cNvSpPr>
            <a:spLocks noChangeShapeType="1"/>
          </p:cNvSpPr>
          <p:nvPr/>
        </p:nvSpPr>
        <p:spPr bwMode="auto">
          <a:xfrm flipV="1">
            <a:off x="7696200" y="3444875"/>
            <a:ext cx="1588" cy="219075"/>
          </a:xfrm>
          <a:prstGeom prst="line">
            <a:avLst/>
          </a:prstGeom>
          <a:noFill/>
          <a:ln w="9525">
            <a:solidFill>
              <a:schemeClr val="tx1"/>
            </a:solidFill>
            <a:round/>
            <a:headEnd/>
            <a:tailEnd/>
          </a:ln>
        </p:spPr>
        <p:txBody>
          <a:bodyPr wrap="none" anchor="ctr"/>
          <a:lstStyle/>
          <a:p>
            <a:endParaRPr lang="en-US"/>
          </a:p>
        </p:txBody>
      </p:sp>
      <p:sp>
        <p:nvSpPr>
          <p:cNvPr id="11278" name="Rectangle 15"/>
          <p:cNvSpPr>
            <a:spLocks noGrp="1" noChangeArrowheads="1"/>
          </p:cNvSpPr>
          <p:nvPr>
            <p:ph type="title"/>
          </p:nvPr>
        </p:nvSpPr>
        <p:spPr>
          <a:xfrm>
            <a:off x="84138" y="0"/>
            <a:ext cx="8666162" cy="646113"/>
          </a:xfrm>
        </p:spPr>
        <p:txBody>
          <a:bodyPr/>
          <a:lstStyle/>
          <a:p>
            <a:r>
              <a:rPr lang="en-US" altLang="ja-JP" smtClean="0">
                <a:ea typeface="MS PGothic" pitchFamily="34" charset="-128"/>
              </a:rPr>
              <a:t>  </a:t>
            </a:r>
            <a:r>
              <a:rPr lang="en-US" altLang="ja-JP" sz="2800" smtClean="0">
                <a:ea typeface="MS PGothic" pitchFamily="34" charset="-128"/>
              </a:rPr>
              <a:t>Structure of ITU-T Study Group 5</a:t>
            </a:r>
            <a:endParaRPr lang="ja-JP" altLang="en-US" smtClean="0">
              <a:ea typeface="MS PGothic" pitchFamily="34" charset="-128"/>
            </a:endParaRPr>
          </a:p>
        </p:txBody>
      </p:sp>
      <p:sp>
        <p:nvSpPr>
          <p:cNvPr id="11279" name="Oval 16"/>
          <p:cNvSpPr>
            <a:spLocks noChangeArrowheads="1"/>
          </p:cNvSpPr>
          <p:nvPr/>
        </p:nvSpPr>
        <p:spPr bwMode="auto">
          <a:xfrm>
            <a:off x="1384300" y="5097463"/>
            <a:ext cx="1698625" cy="476250"/>
          </a:xfrm>
          <a:prstGeom prst="ellipse">
            <a:avLst/>
          </a:prstGeom>
          <a:solidFill>
            <a:srgbClr val="0099FF"/>
          </a:solidFill>
          <a:ln w="9525">
            <a:noFill/>
            <a:round/>
            <a:headEnd/>
            <a:tailEnd/>
          </a:ln>
        </p:spPr>
        <p:txBody>
          <a:bodyPr wrap="none" anchor="ctr">
            <a:spAutoFit/>
          </a:bodyPr>
          <a:lstStyle/>
          <a:p>
            <a:pPr algn="ctr"/>
            <a:r>
              <a:rPr lang="fr-FR" sz="1600" b="1">
                <a:solidFill>
                  <a:schemeClr val="bg1"/>
                </a:solidFill>
                <a:latin typeface="Times New Roman" pitchFamily="18" charset="0"/>
              </a:rPr>
              <a:t>5 Questions</a:t>
            </a:r>
          </a:p>
        </p:txBody>
      </p:sp>
      <p:sp>
        <p:nvSpPr>
          <p:cNvPr id="11280" name="Oval 17"/>
          <p:cNvSpPr>
            <a:spLocks noChangeArrowheads="1"/>
          </p:cNvSpPr>
          <p:nvPr/>
        </p:nvSpPr>
        <p:spPr bwMode="auto">
          <a:xfrm>
            <a:off x="4111625" y="5141913"/>
            <a:ext cx="1698625" cy="476250"/>
          </a:xfrm>
          <a:prstGeom prst="ellipse">
            <a:avLst/>
          </a:prstGeom>
          <a:solidFill>
            <a:srgbClr val="0099FF"/>
          </a:solidFill>
          <a:ln w="9525">
            <a:noFill/>
            <a:round/>
            <a:headEnd/>
            <a:tailEnd/>
          </a:ln>
        </p:spPr>
        <p:txBody>
          <a:bodyPr wrap="none" anchor="ctr">
            <a:spAutoFit/>
          </a:bodyPr>
          <a:lstStyle/>
          <a:p>
            <a:pPr algn="ctr"/>
            <a:r>
              <a:rPr lang="fr-FR" sz="1600" b="1">
                <a:solidFill>
                  <a:schemeClr val="bg1"/>
                </a:solidFill>
                <a:latin typeface="Times New Roman" pitchFamily="18" charset="0"/>
              </a:rPr>
              <a:t>6 Questions</a:t>
            </a:r>
          </a:p>
        </p:txBody>
      </p:sp>
      <p:sp>
        <p:nvSpPr>
          <p:cNvPr id="11281" name="Oval 18"/>
          <p:cNvSpPr>
            <a:spLocks noChangeArrowheads="1"/>
          </p:cNvSpPr>
          <p:nvPr/>
        </p:nvSpPr>
        <p:spPr bwMode="auto">
          <a:xfrm>
            <a:off x="6962775" y="5116513"/>
            <a:ext cx="1698625" cy="476250"/>
          </a:xfrm>
          <a:prstGeom prst="ellipse">
            <a:avLst/>
          </a:prstGeom>
          <a:solidFill>
            <a:srgbClr val="0099FF"/>
          </a:solidFill>
          <a:ln w="9525">
            <a:noFill/>
            <a:round/>
            <a:headEnd/>
            <a:tailEnd/>
          </a:ln>
        </p:spPr>
        <p:txBody>
          <a:bodyPr wrap="none" anchor="ctr">
            <a:spAutoFit/>
          </a:bodyPr>
          <a:lstStyle/>
          <a:p>
            <a:pPr algn="ctr"/>
            <a:r>
              <a:rPr lang="fr-FR" sz="1600" b="1">
                <a:solidFill>
                  <a:schemeClr val="bg1"/>
                </a:solidFill>
                <a:latin typeface="Times New Roman" pitchFamily="18" charset="0"/>
              </a:rPr>
              <a:t>7 Questions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15888"/>
            <a:ext cx="8280400" cy="830262"/>
          </a:xfrm>
        </p:spPr>
        <p:txBody>
          <a:bodyPr/>
          <a:lstStyle/>
          <a:p>
            <a:r>
              <a:rPr lang="en-US" sz="2400" smtClean="0"/>
              <a:t>Working Party 3/5</a:t>
            </a:r>
            <a:br>
              <a:rPr lang="en-US" sz="2400" smtClean="0"/>
            </a:br>
            <a:r>
              <a:rPr lang="en-US" sz="2400" smtClean="0"/>
              <a:t>“ICT and climate change”</a:t>
            </a:r>
            <a:endParaRPr lang="en-US" sz="3200" smtClean="0"/>
          </a:p>
        </p:txBody>
      </p:sp>
      <p:sp>
        <p:nvSpPr>
          <p:cNvPr id="12291" name="Content Placeholder 5"/>
          <p:cNvSpPr>
            <a:spLocks noGrp="1"/>
          </p:cNvSpPr>
          <p:nvPr>
            <p:ph sz="quarter" idx="4"/>
          </p:nvPr>
        </p:nvSpPr>
        <p:spPr>
          <a:xfrm>
            <a:off x="395288" y="1052513"/>
            <a:ext cx="8424862" cy="5472112"/>
          </a:xfrm>
        </p:spPr>
        <p:txBody>
          <a:bodyPr/>
          <a:lstStyle/>
          <a:p>
            <a:pPr marL="0" indent="0">
              <a:spcBef>
                <a:spcPct val="0"/>
              </a:spcBef>
              <a:buFont typeface="Wingdings" pitchFamily="2" charset="2"/>
              <a:buNone/>
            </a:pPr>
            <a:r>
              <a:rPr lang="en-US" sz="1800" smtClean="0">
                <a:solidFill>
                  <a:srgbClr val="2E2E2E"/>
                </a:solidFill>
              </a:rPr>
              <a:t>WP3/5 is responsible for studies relating to ICT, environment and climate change, development of methodologies for evaluating the ICT effects on climate change and publishing guidelines for using ICTs in an eco-friendly way.</a:t>
            </a:r>
            <a:endParaRPr lang="en-US" sz="1800" b="1" smtClean="0">
              <a:solidFill>
                <a:srgbClr val="1B5BA2"/>
              </a:solidFill>
              <a:cs typeface="Times New Roman" pitchFamily="18" charset="0"/>
            </a:endParaRPr>
          </a:p>
          <a:p>
            <a:pPr marL="0" indent="0">
              <a:spcBef>
                <a:spcPct val="0"/>
              </a:spcBef>
              <a:buFont typeface="Wingdings" pitchFamily="2" charset="2"/>
              <a:buNone/>
            </a:pPr>
            <a:endParaRPr lang="en-US" sz="1800" b="1" smtClean="0">
              <a:solidFill>
                <a:srgbClr val="1B5BA2"/>
              </a:solidFill>
              <a:cs typeface="Times New Roman" pitchFamily="18" charset="0"/>
            </a:endParaRPr>
          </a:p>
          <a:p>
            <a:pPr marL="0" indent="0">
              <a:buFont typeface="Wingdings" pitchFamily="2" charset="2"/>
              <a:buNone/>
            </a:pPr>
            <a:r>
              <a:rPr lang="en-US" sz="1800" b="1" smtClean="0">
                <a:solidFill>
                  <a:srgbClr val="1B5BA2"/>
                </a:solidFill>
                <a:cs typeface="Times New Roman" pitchFamily="18" charset="0"/>
              </a:rPr>
              <a:t>Work areas:</a:t>
            </a:r>
            <a:endParaRPr lang="en-US" sz="1800" smtClean="0">
              <a:solidFill>
                <a:srgbClr val="2E2E2E"/>
              </a:solidFill>
            </a:endParaRPr>
          </a:p>
          <a:p>
            <a:pPr marL="0" indent="0"/>
            <a:r>
              <a:rPr lang="en-US" sz="1800" b="1" smtClean="0">
                <a:solidFill>
                  <a:srgbClr val="1B5BA2"/>
                </a:solidFill>
                <a:cs typeface="Times New Roman" pitchFamily="18" charset="0"/>
              </a:rPr>
              <a:t>Q13/5 </a:t>
            </a:r>
            <a:r>
              <a:rPr lang="en-US" sz="1800" smtClean="0">
                <a:solidFill>
                  <a:srgbClr val="2E2E2E"/>
                </a:solidFill>
              </a:rPr>
              <a:t>- </a:t>
            </a:r>
            <a:r>
              <a:rPr lang="en-US" sz="1800" b="1" smtClean="0">
                <a:solidFill>
                  <a:srgbClr val="00B050"/>
                </a:solidFill>
              </a:rPr>
              <a:t>Environmental impact reduction including e-waste </a:t>
            </a:r>
          </a:p>
          <a:p>
            <a:pPr marL="0" indent="0"/>
            <a:r>
              <a:rPr lang="en-US" sz="1800" b="1" smtClean="0">
                <a:solidFill>
                  <a:srgbClr val="1B5BA2"/>
                </a:solidFill>
                <a:cs typeface="Times New Roman" pitchFamily="18" charset="0"/>
              </a:rPr>
              <a:t>Q14/5 </a:t>
            </a:r>
            <a:r>
              <a:rPr lang="en-US" sz="1800" smtClean="0">
                <a:solidFill>
                  <a:srgbClr val="2E2E2E"/>
                </a:solidFill>
              </a:rPr>
              <a:t>- Setting up a low cost sustainable telecommunication infrastructure for rural communications in developing countries </a:t>
            </a:r>
          </a:p>
          <a:p>
            <a:pPr marL="0" indent="0"/>
            <a:r>
              <a:rPr lang="en-US" sz="1800" b="1" smtClean="0">
                <a:solidFill>
                  <a:srgbClr val="1B5BA2"/>
                </a:solidFill>
                <a:cs typeface="Times New Roman" pitchFamily="18" charset="0"/>
              </a:rPr>
              <a:t>Q15/5 </a:t>
            </a:r>
            <a:r>
              <a:rPr lang="en-US" sz="1800" smtClean="0">
                <a:solidFill>
                  <a:srgbClr val="2E2E2E"/>
                </a:solidFill>
              </a:rPr>
              <a:t>- ICTs and adaptation to the effects of climate change </a:t>
            </a:r>
          </a:p>
          <a:p>
            <a:pPr marL="0" indent="0"/>
            <a:r>
              <a:rPr lang="en-US" sz="1800" b="1" smtClean="0">
                <a:solidFill>
                  <a:srgbClr val="1B5BA2"/>
                </a:solidFill>
                <a:cs typeface="Times New Roman" pitchFamily="18" charset="0"/>
              </a:rPr>
              <a:t>Q16/5 </a:t>
            </a:r>
            <a:r>
              <a:rPr lang="en-US" sz="1800" smtClean="0">
                <a:solidFill>
                  <a:srgbClr val="2E2E2E"/>
                </a:solidFill>
              </a:rPr>
              <a:t>- Leveraging and enhancing the ICT Environmental sustainability </a:t>
            </a:r>
          </a:p>
          <a:p>
            <a:pPr marL="0" indent="0"/>
            <a:r>
              <a:rPr lang="en-US" sz="1800" b="1" smtClean="0">
                <a:solidFill>
                  <a:srgbClr val="1B5BA2"/>
                </a:solidFill>
                <a:cs typeface="Times New Roman" pitchFamily="18" charset="0"/>
              </a:rPr>
              <a:t>Q17/5 </a:t>
            </a:r>
            <a:r>
              <a:rPr lang="en-US" sz="1800" smtClean="0">
                <a:solidFill>
                  <a:srgbClr val="2E2E2E"/>
                </a:solidFill>
              </a:rPr>
              <a:t>- Energy efficiency for the ICT sector and harmonization of environmental standards </a:t>
            </a:r>
          </a:p>
          <a:p>
            <a:pPr marL="0" indent="0"/>
            <a:r>
              <a:rPr lang="en-US" sz="1800" b="1" smtClean="0">
                <a:solidFill>
                  <a:srgbClr val="1B5BA2"/>
                </a:solidFill>
                <a:cs typeface="Times New Roman" pitchFamily="18" charset="0"/>
              </a:rPr>
              <a:t>Q18/5 </a:t>
            </a:r>
            <a:r>
              <a:rPr lang="en-US" sz="1800" smtClean="0">
                <a:solidFill>
                  <a:srgbClr val="2E2E2E"/>
                </a:solidFill>
              </a:rPr>
              <a:t>- Methodologies for the assessment of environmental impact of ICT </a:t>
            </a:r>
          </a:p>
          <a:p>
            <a:pPr marL="0" indent="0"/>
            <a:r>
              <a:rPr lang="en-US" sz="1800" b="1" smtClean="0">
                <a:solidFill>
                  <a:srgbClr val="1B5BA2"/>
                </a:solidFill>
                <a:cs typeface="Times New Roman" pitchFamily="18" charset="0"/>
              </a:rPr>
              <a:t>Q19/5 </a:t>
            </a:r>
            <a:r>
              <a:rPr lang="en-US" sz="1800" smtClean="0">
                <a:solidFill>
                  <a:srgbClr val="2E2E2E"/>
                </a:solidFill>
              </a:rPr>
              <a:t>- Power feeding systems</a:t>
            </a:r>
          </a:p>
        </p:txBody>
      </p:sp>
      <p:sp>
        <p:nvSpPr>
          <p:cNvPr id="12292" name="Slide Number Placeholder 6"/>
          <p:cNvSpPr>
            <a:spLocks noGrp="1"/>
          </p:cNvSpPr>
          <p:nvPr>
            <p:ph type="sldNum" sz="quarter" idx="10"/>
          </p:nvPr>
        </p:nvSpPr>
        <p:spPr/>
        <p:txBody>
          <a:bodyPr/>
          <a:lstStyle/>
          <a:p>
            <a:fld id="{1730C934-0278-44D0-BC0D-04B85FFB6F67}" type="slidenum">
              <a:rPr lang="en-US"/>
              <a:pPr/>
              <a:t>7</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a:xfrm>
            <a:off x="250825" y="314325"/>
            <a:ext cx="8229600" cy="1323975"/>
          </a:xfrm>
        </p:spPr>
        <p:txBody>
          <a:bodyPr/>
          <a:lstStyle/>
          <a:p>
            <a:pPr algn="l"/>
            <a:r>
              <a:rPr lang="en-US" altLang="zh-CN" sz="2400" smtClean="0">
                <a:ea typeface="SimSun" pitchFamily="2" charset="-122"/>
              </a:rPr>
              <a:t>Question 13/5</a:t>
            </a:r>
            <a:br>
              <a:rPr lang="en-US" altLang="zh-CN" sz="2400" smtClean="0">
                <a:ea typeface="SimSun" pitchFamily="2" charset="-122"/>
              </a:rPr>
            </a:br>
            <a:r>
              <a:rPr lang="en-US" altLang="zh-CN" sz="2800" smtClean="0">
                <a:ea typeface="SimSun" pitchFamily="2" charset="-122"/>
              </a:rPr>
              <a:t>Environmental impact reduction including e-waste </a:t>
            </a:r>
          </a:p>
        </p:txBody>
      </p:sp>
      <p:sp>
        <p:nvSpPr>
          <p:cNvPr id="13315" name="Text Placeholder 10"/>
          <p:cNvSpPr>
            <a:spLocks noGrp="1"/>
          </p:cNvSpPr>
          <p:nvPr>
            <p:ph type="body" idx="1"/>
          </p:nvPr>
        </p:nvSpPr>
        <p:spPr/>
        <p:txBody>
          <a:bodyPr/>
          <a:lstStyle/>
          <a:p>
            <a:r>
              <a:rPr lang="en-US" altLang="zh-CN" smtClean="0">
                <a:solidFill>
                  <a:schemeClr val="tx2"/>
                </a:solidFill>
                <a:ea typeface="SimSun" pitchFamily="2" charset="-122"/>
              </a:rPr>
              <a:t>Brief Description</a:t>
            </a:r>
            <a:r>
              <a:rPr lang="en-US" altLang="zh-CN" smtClean="0">
                <a:ea typeface="SimSun" pitchFamily="2" charset="-122"/>
              </a:rPr>
              <a:t>	</a:t>
            </a:r>
          </a:p>
        </p:txBody>
      </p:sp>
      <p:sp>
        <p:nvSpPr>
          <p:cNvPr id="13316" name="Content Placeholder 8"/>
          <p:cNvSpPr>
            <a:spLocks noGrp="1"/>
          </p:cNvSpPr>
          <p:nvPr>
            <p:ph sz="half" idx="2"/>
          </p:nvPr>
        </p:nvSpPr>
        <p:spPr/>
        <p:txBody>
          <a:bodyPr/>
          <a:lstStyle/>
          <a:p>
            <a:r>
              <a:rPr lang="en-US" altLang="zh-CN" sz="2000" smtClean="0">
                <a:solidFill>
                  <a:srgbClr val="2E2E2E"/>
                </a:solidFill>
                <a:ea typeface="SimSun" pitchFamily="2" charset="-122"/>
              </a:rPr>
              <a:t>Study the safety and environmental performance associated with ICTs, including the avoidance of hazardous materials and final disposal</a:t>
            </a:r>
          </a:p>
          <a:p>
            <a:r>
              <a:rPr lang="en-US" altLang="zh-CN" sz="2000" smtClean="0">
                <a:solidFill>
                  <a:srgbClr val="2E2E2E"/>
                </a:solidFill>
                <a:ea typeface="SimSun" pitchFamily="2" charset="-122"/>
              </a:rPr>
              <a:t>Ensure that ICTs cause minimum environmental and health impact</a:t>
            </a:r>
          </a:p>
          <a:p>
            <a:r>
              <a:rPr lang="en-US" altLang="zh-CN" sz="2000" smtClean="0">
                <a:solidFill>
                  <a:srgbClr val="2E2E2E"/>
                </a:solidFill>
                <a:ea typeface="SimSun" pitchFamily="2" charset="-122"/>
              </a:rPr>
              <a:t>Minimize and mitigate the effect of e-waste</a:t>
            </a:r>
            <a:r>
              <a:rPr lang="en-US" altLang="zh-CN" sz="2000" smtClean="0">
                <a:solidFill>
                  <a:schemeClr val="tx1"/>
                </a:solidFill>
                <a:ea typeface="SimSun" pitchFamily="2" charset="-122"/>
              </a:rPr>
              <a:t>	</a:t>
            </a:r>
          </a:p>
        </p:txBody>
      </p:sp>
      <p:sp>
        <p:nvSpPr>
          <p:cNvPr id="13317" name="Text Placeholder 11"/>
          <p:cNvSpPr>
            <a:spLocks noGrp="1"/>
          </p:cNvSpPr>
          <p:nvPr>
            <p:ph type="body" sz="quarter" idx="3"/>
          </p:nvPr>
        </p:nvSpPr>
        <p:spPr/>
        <p:txBody>
          <a:bodyPr/>
          <a:lstStyle/>
          <a:p>
            <a:r>
              <a:rPr lang="en-US" altLang="zh-CN" smtClean="0">
                <a:solidFill>
                  <a:schemeClr val="tx2"/>
                </a:solidFill>
                <a:ea typeface="SimSun" pitchFamily="2" charset="-122"/>
              </a:rPr>
              <a:t>Main Tasks</a:t>
            </a:r>
          </a:p>
        </p:txBody>
      </p:sp>
      <p:sp>
        <p:nvSpPr>
          <p:cNvPr id="13318" name="Content Placeholder 9"/>
          <p:cNvSpPr>
            <a:spLocks noGrp="1"/>
          </p:cNvSpPr>
          <p:nvPr>
            <p:ph sz="quarter" idx="4"/>
          </p:nvPr>
        </p:nvSpPr>
        <p:spPr/>
        <p:txBody>
          <a:bodyPr/>
          <a:lstStyle/>
          <a:p>
            <a:r>
              <a:rPr lang="en-US" altLang="zh-CN" sz="2000" smtClean="0">
                <a:solidFill>
                  <a:srgbClr val="2E2E2E"/>
                </a:solidFill>
                <a:ea typeface="SimSun" pitchFamily="2" charset="-122"/>
              </a:rPr>
              <a:t>Motivate ITU members to share experiences and spread knowledge related to environmental sustainability aspects</a:t>
            </a:r>
          </a:p>
          <a:p>
            <a:r>
              <a:rPr lang="en-US" altLang="zh-CN" sz="2000" smtClean="0">
                <a:solidFill>
                  <a:srgbClr val="2E2E2E"/>
                </a:solidFill>
                <a:ea typeface="SimSun" pitchFamily="2" charset="-122"/>
              </a:rPr>
              <a:t>Determine processes to minimize the environmental impact</a:t>
            </a:r>
          </a:p>
          <a:p>
            <a:r>
              <a:rPr lang="en-US" altLang="zh-CN" sz="2000" smtClean="0">
                <a:solidFill>
                  <a:srgbClr val="2E2E2E"/>
                </a:solidFill>
                <a:ea typeface="SimSun" pitchFamily="2" charset="-122"/>
              </a:rPr>
              <a:t>Study solutions to mitigate e-waste. UCS/CPS, rare metals, battery, conflict material……</a:t>
            </a:r>
          </a:p>
        </p:txBody>
      </p:sp>
      <p:sp>
        <p:nvSpPr>
          <p:cNvPr id="13319" name="Slide Number Placeholder 6"/>
          <p:cNvSpPr>
            <a:spLocks noGrp="1"/>
          </p:cNvSpPr>
          <p:nvPr>
            <p:ph type="sldNum" sz="quarter" idx="10"/>
          </p:nvPr>
        </p:nvSpPr>
        <p:spPr/>
        <p:txBody>
          <a:bodyPr/>
          <a:lstStyle/>
          <a:p>
            <a:fld id="{1D49E8A8-0E90-4B18-8D20-F84F9809F9D9}" type="slidenum">
              <a:rPr lang="en-US" altLang="zh-CN">
                <a:ea typeface="SimSun" pitchFamily="2" charset="-122"/>
              </a:rPr>
              <a:pPr/>
              <a:t>8</a:t>
            </a:fld>
            <a:endParaRPr lang="en-US" altLang="zh-CN">
              <a:ea typeface="SimSun" pitchFamily="2" charset="-122"/>
            </a:endParaRPr>
          </a:p>
        </p:txBody>
      </p:sp>
      <p:pic>
        <p:nvPicPr>
          <p:cNvPr id="13320" name="Picture 7" descr="C:\Users\campilon\Desktop\photos\shutterstock_31961611.jpg"/>
          <p:cNvPicPr>
            <a:picLocks noChangeAspect="1" noChangeArrowheads="1"/>
          </p:cNvPicPr>
          <p:nvPr/>
        </p:nvPicPr>
        <p:blipFill>
          <a:blip r:embed="rId2" cstate="print"/>
          <a:srcRect/>
          <a:stretch>
            <a:fillRect/>
          </a:stretch>
        </p:blipFill>
        <p:spPr bwMode="auto">
          <a:xfrm>
            <a:off x="7019925" y="260350"/>
            <a:ext cx="1768475" cy="1790700"/>
          </a:xfrm>
          <a:prstGeom prst="rect">
            <a:avLst/>
          </a:prstGeom>
          <a:noFill/>
          <a:ln w="9525">
            <a:noFill/>
            <a:miter lim="800000"/>
            <a:headEnd/>
            <a:tailEnd/>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47650" y="2465388"/>
            <a:ext cx="8789988" cy="60325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fr-FR"/>
          </a:p>
        </p:txBody>
      </p:sp>
      <p:sp>
        <p:nvSpPr>
          <p:cNvPr id="7" name="Rectangle 6"/>
          <p:cNvSpPr/>
          <p:nvPr/>
        </p:nvSpPr>
        <p:spPr bwMode="auto">
          <a:xfrm>
            <a:off x="239713" y="3789363"/>
            <a:ext cx="8788400" cy="2376487"/>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fr-FR"/>
          </a:p>
        </p:txBody>
      </p:sp>
      <p:sp>
        <p:nvSpPr>
          <p:cNvPr id="6" name="Rectangle 5"/>
          <p:cNvSpPr/>
          <p:nvPr/>
        </p:nvSpPr>
        <p:spPr bwMode="auto">
          <a:xfrm>
            <a:off x="239713" y="3068638"/>
            <a:ext cx="8788400" cy="720725"/>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fr-FR"/>
          </a:p>
        </p:txBody>
      </p:sp>
      <p:sp>
        <p:nvSpPr>
          <p:cNvPr id="5" name="Rectangle 4"/>
          <p:cNvSpPr/>
          <p:nvPr/>
        </p:nvSpPr>
        <p:spPr bwMode="auto">
          <a:xfrm>
            <a:off x="247650" y="1014413"/>
            <a:ext cx="8789988" cy="1450975"/>
          </a:xfrm>
          <a:prstGeom prst="rect">
            <a:avLst/>
          </a:prstGeom>
          <a:solidFill>
            <a:srgbClr val="CEF9B9"/>
          </a:solidFill>
          <a:ln w="9525" cap="flat" cmpd="sng" algn="ctr">
            <a:solidFill>
              <a:schemeClr val="tx1"/>
            </a:solidFill>
            <a:prstDash val="solid"/>
            <a:round/>
            <a:headEnd type="none" w="med" len="med"/>
            <a:tailEnd type="none" w="med" len="med"/>
          </a:ln>
          <a:effectLst/>
        </p:spPr>
        <p:txBody>
          <a:bodyPr/>
          <a:lstStyle/>
          <a:p>
            <a:pPr eaLnBrk="0" hangingPunct="0"/>
            <a:endParaRPr lang="fr-FR"/>
          </a:p>
        </p:txBody>
      </p:sp>
      <p:sp>
        <p:nvSpPr>
          <p:cNvPr id="14342" name="Title 1"/>
          <p:cNvSpPr>
            <a:spLocks noGrp="1"/>
          </p:cNvSpPr>
          <p:nvPr>
            <p:ph type="title"/>
          </p:nvPr>
        </p:nvSpPr>
        <p:spPr>
          <a:xfrm>
            <a:off x="285750" y="0"/>
            <a:ext cx="8229600" cy="461963"/>
          </a:xfrm>
        </p:spPr>
        <p:txBody>
          <a:bodyPr/>
          <a:lstStyle/>
          <a:p>
            <a:r>
              <a:rPr lang="en-US" sz="2400" smtClean="0">
                <a:cs typeface="Times New Roman" pitchFamily="18" charset="0"/>
              </a:rPr>
              <a:t>Highlights on Deliverables of WP3/5</a:t>
            </a:r>
            <a:endParaRPr lang="en-US" sz="2400" smtClean="0"/>
          </a:p>
        </p:txBody>
      </p:sp>
      <p:sp>
        <p:nvSpPr>
          <p:cNvPr id="14343" name="Content Placeholder 3"/>
          <p:cNvSpPr>
            <a:spLocks noGrp="1"/>
          </p:cNvSpPr>
          <p:nvPr>
            <p:ph sz="half" idx="2"/>
          </p:nvPr>
        </p:nvSpPr>
        <p:spPr>
          <a:xfrm>
            <a:off x="395288" y="449263"/>
            <a:ext cx="8208962" cy="5140325"/>
          </a:xfrm>
        </p:spPr>
        <p:txBody>
          <a:bodyPr/>
          <a:lstStyle/>
          <a:p>
            <a:pPr>
              <a:buFont typeface="Wingdings" pitchFamily="2" charset="2"/>
              <a:buChar char="F"/>
            </a:pPr>
            <a:r>
              <a:rPr lang="en-US" sz="1600" b="1" dirty="0" smtClean="0">
                <a:solidFill>
                  <a:srgbClr val="000000"/>
                </a:solidFill>
              </a:rPr>
              <a:t>Important green ICT standards have been developed by SG5 WP3. These are namely:</a:t>
            </a:r>
          </a:p>
          <a:p>
            <a:pPr>
              <a:spcBef>
                <a:spcPct val="0"/>
              </a:spcBef>
              <a:buFont typeface="Wingdings" pitchFamily="2" charset="2"/>
              <a:buNone/>
            </a:pPr>
            <a:endParaRPr lang="fr-FR" sz="800" b="1" dirty="0" smtClean="0">
              <a:solidFill>
                <a:srgbClr val="000000"/>
              </a:solidFill>
            </a:endParaRPr>
          </a:p>
          <a:p>
            <a:pPr marL="631825" lvl="1" indent="-368300">
              <a:spcBef>
                <a:spcPct val="0"/>
              </a:spcBef>
              <a:buFont typeface="Wingdings" pitchFamily="2" charset="2"/>
              <a:buChar char="§"/>
            </a:pPr>
            <a:r>
              <a:rPr lang="en-US" sz="1400" dirty="0" smtClean="0">
                <a:solidFill>
                  <a:schemeClr val="tx2"/>
                </a:solidFill>
              </a:rPr>
              <a:t>Recommendation ITU-T </a:t>
            </a:r>
            <a:r>
              <a:rPr lang="en-US" sz="1400" b="1" dirty="0" smtClean="0">
                <a:solidFill>
                  <a:schemeClr val="tx2"/>
                </a:solidFill>
              </a:rPr>
              <a:t>L.1000</a:t>
            </a:r>
            <a:r>
              <a:rPr lang="en-US" sz="1400" dirty="0" smtClean="0">
                <a:solidFill>
                  <a:schemeClr val="tx2"/>
                </a:solidFill>
              </a:rPr>
              <a:t>: Universal power adapter and charger solution for mobile terminals and other hand-held ICT devices</a:t>
            </a:r>
          </a:p>
          <a:p>
            <a:pPr marL="631825" lvl="1" indent="-368300">
              <a:spcBef>
                <a:spcPct val="0"/>
              </a:spcBef>
              <a:buFont typeface="Wingdings" pitchFamily="2" charset="2"/>
              <a:buChar char="§"/>
            </a:pPr>
            <a:r>
              <a:rPr lang="en-US" sz="1400" dirty="0" smtClean="0">
                <a:solidFill>
                  <a:schemeClr val="tx2"/>
                </a:solidFill>
              </a:rPr>
              <a:t>Recommendation ITU-T </a:t>
            </a:r>
            <a:r>
              <a:rPr lang="en-US" sz="1400" b="1" dirty="0" smtClean="0">
                <a:solidFill>
                  <a:schemeClr val="tx2"/>
                </a:solidFill>
              </a:rPr>
              <a:t>L.1001</a:t>
            </a:r>
            <a:r>
              <a:rPr lang="en-US" sz="1400" dirty="0" smtClean="0">
                <a:solidFill>
                  <a:schemeClr val="tx2"/>
                </a:solidFill>
              </a:rPr>
              <a:t>: External universal power adapter solutions for stationary information and communication technology devices </a:t>
            </a: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L.1100</a:t>
            </a:r>
            <a:r>
              <a:rPr lang="en-US" sz="1400" dirty="0" smtClean="0">
                <a:solidFill>
                  <a:schemeClr val="tx2"/>
                </a:solidFill>
              </a:rPr>
              <a:t>: A method to provide recycling information of rare metals in ICT products</a:t>
            </a:r>
          </a:p>
          <a:p>
            <a:pPr marL="631825" lvl="1" indent="-368300">
              <a:buFont typeface="Wingdings" pitchFamily="2" charset="2"/>
              <a:buNone/>
            </a:pPr>
            <a:endParaRPr lang="en-US" sz="700" dirty="0" smtClean="0">
              <a:solidFill>
                <a:schemeClr val="tx2"/>
              </a:solidFill>
            </a:endParaRPr>
          </a:p>
          <a:p>
            <a:pPr marL="631825" lvl="1" indent="-368300">
              <a:buFont typeface="Wingdings" pitchFamily="2" charset="2"/>
              <a:buChar char="§"/>
            </a:pPr>
            <a:r>
              <a:rPr lang="fr-FR" sz="1400" dirty="0" err="1" smtClean="0">
                <a:solidFill>
                  <a:schemeClr val="tx2"/>
                </a:solidFill>
              </a:rPr>
              <a:t>Recommendation</a:t>
            </a:r>
            <a:r>
              <a:rPr lang="fr-FR" sz="1400" dirty="0" smtClean="0">
                <a:solidFill>
                  <a:schemeClr val="tx2"/>
                </a:solidFill>
              </a:rPr>
              <a:t> ITU-T </a:t>
            </a:r>
            <a:r>
              <a:rPr lang="fr-FR" sz="1400" b="1" dirty="0" smtClean="0">
                <a:solidFill>
                  <a:schemeClr val="tx2"/>
                </a:solidFill>
              </a:rPr>
              <a:t>L.1200 </a:t>
            </a:r>
            <a:r>
              <a:rPr lang="fr-FR" sz="1400" dirty="0" smtClean="0">
                <a:solidFill>
                  <a:schemeClr val="tx2"/>
                </a:solidFill>
              </a:rPr>
              <a:t>: </a:t>
            </a:r>
            <a:r>
              <a:rPr lang="en-US" sz="1400" dirty="0" smtClean="0">
                <a:solidFill>
                  <a:schemeClr val="tx2"/>
                </a:solidFill>
              </a:rPr>
              <a:t>Direct current power feeding interface up to 400V at the input to telecommunications and ICT equipment</a:t>
            </a:r>
            <a:endParaRPr lang="fr-FR" sz="1100" dirty="0" smtClean="0">
              <a:solidFill>
                <a:srgbClr val="000000"/>
              </a:solidFill>
            </a:endParaRP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L.1300</a:t>
            </a:r>
            <a:r>
              <a:rPr lang="en-US" sz="1400" dirty="0" smtClean="0">
                <a:solidFill>
                  <a:schemeClr val="tx2"/>
                </a:solidFill>
              </a:rPr>
              <a:t>: Best practices for green data </a:t>
            </a:r>
            <a:r>
              <a:rPr lang="en-US" sz="1400" dirty="0" err="1" smtClean="0">
                <a:solidFill>
                  <a:schemeClr val="tx2"/>
                </a:solidFill>
              </a:rPr>
              <a:t>centres</a:t>
            </a:r>
            <a:r>
              <a:rPr lang="en-US" sz="1400" dirty="0" smtClean="0">
                <a:solidFill>
                  <a:schemeClr val="tx2"/>
                </a:solidFill>
              </a:rPr>
              <a:t> </a:t>
            </a:r>
          </a:p>
          <a:p>
            <a:pPr marL="631825" lvl="1" indent="-368300">
              <a:buFont typeface="Wingdings" pitchFamily="2" charset="2"/>
              <a:buChar char="§"/>
            </a:pPr>
            <a:r>
              <a:rPr lang="fr-FR" sz="1400" dirty="0" err="1" smtClean="0">
                <a:solidFill>
                  <a:schemeClr val="tx2"/>
                </a:solidFill>
              </a:rPr>
              <a:t>Recommendation</a:t>
            </a:r>
            <a:r>
              <a:rPr lang="fr-FR" sz="1400" dirty="0" smtClean="0">
                <a:solidFill>
                  <a:schemeClr val="tx2"/>
                </a:solidFill>
              </a:rPr>
              <a:t> ITU-T </a:t>
            </a:r>
            <a:r>
              <a:rPr lang="fr-FR" sz="1400" b="1" dirty="0" smtClean="0">
                <a:solidFill>
                  <a:schemeClr val="tx2"/>
                </a:solidFill>
              </a:rPr>
              <a:t>L.1310</a:t>
            </a:r>
            <a:r>
              <a:rPr lang="fr-FR" sz="1400" dirty="0" smtClean="0">
                <a:solidFill>
                  <a:schemeClr val="tx2"/>
                </a:solidFill>
              </a:rPr>
              <a:t>: </a:t>
            </a:r>
            <a:r>
              <a:rPr lang="en-US" sz="1400" dirty="0" smtClean="0">
                <a:solidFill>
                  <a:schemeClr val="tx2"/>
                </a:solidFill>
              </a:rPr>
              <a:t>Energy efficiency metrics and measurement for telecommunication equipment</a:t>
            </a:r>
          </a:p>
          <a:p>
            <a:pPr marL="631825" lvl="1" indent="-368300">
              <a:buFont typeface="Wingdings" pitchFamily="2" charset="2"/>
              <a:buNone/>
            </a:pPr>
            <a:endParaRPr lang="fr-FR" sz="700" dirty="0" smtClean="0">
              <a:solidFill>
                <a:srgbClr val="000000"/>
              </a:solidFill>
            </a:endParaRPr>
          </a:p>
          <a:p>
            <a:pPr marL="631825" lvl="1" indent="-368300">
              <a:spcBef>
                <a:spcPct val="0"/>
              </a:spcBef>
              <a:buFont typeface="Wingdings" pitchFamily="2" charset="2"/>
              <a:buChar char="§"/>
            </a:pPr>
            <a:r>
              <a:rPr lang="en-US" sz="1400" dirty="0" smtClean="0">
                <a:solidFill>
                  <a:schemeClr val="tx2"/>
                </a:solidFill>
              </a:rPr>
              <a:t>Recommendation ITU-T </a:t>
            </a:r>
            <a:r>
              <a:rPr lang="en-US" sz="1400" b="1" dirty="0" smtClean="0">
                <a:solidFill>
                  <a:schemeClr val="tx2"/>
                </a:solidFill>
              </a:rPr>
              <a:t>L.1400 </a:t>
            </a:r>
            <a:r>
              <a:rPr lang="en-US" sz="1400" dirty="0" smtClean="0">
                <a:solidFill>
                  <a:schemeClr val="tx2"/>
                </a:solidFill>
              </a:rPr>
              <a:t>:</a:t>
            </a:r>
            <a:r>
              <a:rPr lang="en-US" sz="1400" b="1" dirty="0" smtClean="0">
                <a:solidFill>
                  <a:schemeClr val="tx2"/>
                </a:solidFill>
              </a:rPr>
              <a:t> </a:t>
            </a:r>
            <a:r>
              <a:rPr lang="en-US" sz="1400" dirty="0" smtClean="0">
                <a:solidFill>
                  <a:schemeClr val="tx2"/>
                </a:solidFill>
              </a:rPr>
              <a:t>Overview and general principles of methodologies for assessing the environmental impact of information and </a:t>
            </a:r>
            <a:r>
              <a:rPr lang="fr-FR" sz="1400" dirty="0" smtClean="0">
                <a:solidFill>
                  <a:schemeClr val="tx2"/>
                </a:solidFill>
              </a:rPr>
              <a:t>communication technologies</a:t>
            </a:r>
            <a:endParaRPr lang="en-US" sz="1400" dirty="0" smtClean="0">
              <a:solidFill>
                <a:schemeClr val="tx2"/>
              </a:solidFill>
            </a:endParaRP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L.1410 </a:t>
            </a:r>
            <a:r>
              <a:rPr lang="en-US" sz="1400" dirty="0" smtClean="0">
                <a:solidFill>
                  <a:schemeClr val="tx2"/>
                </a:solidFill>
              </a:rPr>
              <a:t>:</a:t>
            </a:r>
            <a:r>
              <a:rPr lang="en-US" sz="1400" b="1" dirty="0" smtClean="0">
                <a:solidFill>
                  <a:schemeClr val="tx2"/>
                </a:solidFill>
              </a:rPr>
              <a:t> </a:t>
            </a:r>
            <a:r>
              <a:rPr lang="en-US" sz="1400" i="1" dirty="0" smtClean="0">
                <a:solidFill>
                  <a:schemeClr val="tx2"/>
                </a:solidFill>
              </a:rPr>
              <a:t>Methodology for environmental impacts of Information and Communication Technologies (ICT) goods, networks and services</a:t>
            </a:r>
            <a:endParaRPr lang="en-US" sz="1400" dirty="0" smtClean="0">
              <a:solidFill>
                <a:schemeClr val="tx2"/>
              </a:solidFill>
            </a:endParaRP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L.1420 </a:t>
            </a:r>
            <a:r>
              <a:rPr lang="en-US" sz="1400" dirty="0" smtClean="0">
                <a:solidFill>
                  <a:schemeClr val="tx2"/>
                </a:solidFill>
              </a:rPr>
              <a:t>: </a:t>
            </a:r>
            <a:r>
              <a:rPr lang="en-US" sz="1400" i="1" dirty="0" smtClean="0">
                <a:solidFill>
                  <a:schemeClr val="tx2"/>
                </a:solidFill>
              </a:rPr>
              <a:t>Methodology for environmental impacts of Information and Communication Technologies (ICT) in organizations</a:t>
            </a:r>
          </a:p>
          <a:p>
            <a:pPr marL="631825" lvl="1" indent="-368300">
              <a:buFont typeface="Wingdings" pitchFamily="2" charset="2"/>
              <a:buChar char="§"/>
            </a:pPr>
            <a:r>
              <a:rPr lang="en-US" sz="1400" dirty="0" smtClean="0">
                <a:solidFill>
                  <a:schemeClr val="tx2"/>
                </a:solidFill>
              </a:rPr>
              <a:t>Recommendation ITU-T </a:t>
            </a:r>
            <a:r>
              <a:rPr lang="en-US" sz="1400" b="1" dirty="0" smtClean="0">
                <a:solidFill>
                  <a:schemeClr val="tx2"/>
                </a:solidFill>
              </a:rPr>
              <a:t>L. 1430 </a:t>
            </a:r>
            <a:r>
              <a:rPr lang="en-US" sz="1400" i="1" dirty="0" smtClean="0">
                <a:solidFill>
                  <a:schemeClr val="tx2"/>
                </a:solidFill>
              </a:rPr>
              <a:t>: Methodology for assessment of the environmental impact of information and communication technology greenhouse gas and energy projects  (consented)</a:t>
            </a:r>
            <a:endParaRPr lang="en-US" sz="1400" dirty="0" smtClean="0">
              <a:solidFill>
                <a:schemeClr val="tx2"/>
              </a:solidFill>
            </a:endParaRPr>
          </a:p>
          <a:p>
            <a:pPr marL="631825" lvl="1" indent="-368300">
              <a:buFont typeface="Wingdings" pitchFamily="2" charset="2"/>
              <a:buChar char="§"/>
            </a:pPr>
            <a:endParaRPr lang="en-US" sz="1400" dirty="0" smtClean="0">
              <a:solidFill>
                <a:srgbClr val="000000"/>
              </a:solidFill>
            </a:endParaRPr>
          </a:p>
          <a:p>
            <a:pPr>
              <a:lnSpc>
                <a:spcPct val="90000"/>
              </a:lnSpc>
              <a:buFont typeface="Wingdings" pitchFamily="2" charset="2"/>
              <a:buNone/>
            </a:pPr>
            <a:endParaRPr lang="en-US" altLang="zh-CN" sz="1600" dirty="0" smtClean="0">
              <a:ea typeface="SimSun" pitchFamily="2" charset="-122"/>
            </a:endParaRPr>
          </a:p>
          <a:p>
            <a:pPr>
              <a:buFont typeface="Wingdings" pitchFamily="2" charset="2"/>
              <a:buNone/>
            </a:pPr>
            <a:endParaRPr lang="en-US" sz="1600" dirty="0" smtClean="0"/>
          </a:p>
        </p:txBody>
      </p:sp>
      <p:sp>
        <p:nvSpPr>
          <p:cNvPr id="14344" name="Slide Number Placeholder 6"/>
          <p:cNvSpPr>
            <a:spLocks noGrp="1"/>
          </p:cNvSpPr>
          <p:nvPr>
            <p:ph type="sldNum" sz="quarter" idx="10"/>
          </p:nvPr>
        </p:nvSpPr>
        <p:spPr/>
        <p:txBody>
          <a:bodyPr/>
          <a:lstStyle/>
          <a:p>
            <a:fld id="{69BC3893-D41B-4459-99F6-EEEDEF974D4F}" type="slidenum">
              <a:rPr lang="en-US"/>
              <a:pPr/>
              <a:t>9</a:t>
            </a:fld>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A94EB67D961448066A5329D709A89" ma:contentTypeVersion="1" ma:contentTypeDescription="Create a new document." ma:contentTypeScope="" ma:versionID="8a9605de511c26ffa127d47f9e41a0d2">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396035-036F-4728-8BA0-23596ADC4541}"/>
</file>

<file path=customXml/itemProps2.xml><?xml version="1.0" encoding="utf-8"?>
<ds:datastoreItem xmlns:ds="http://schemas.openxmlformats.org/officeDocument/2006/customXml" ds:itemID="{8EA83F23-17DD-478F-9F8F-942CD2C0A214}"/>
</file>

<file path=customXml/itemProps3.xml><?xml version="1.0" encoding="utf-8"?>
<ds:datastoreItem xmlns:ds="http://schemas.openxmlformats.org/officeDocument/2006/customXml" ds:itemID="{D9246D8E-0C2D-4DD9-9C01-61AF520C59A2}"/>
</file>

<file path=docProps/app.xml><?xml version="1.0" encoding="utf-8"?>
<Properties xmlns="http://schemas.openxmlformats.org/officeDocument/2006/extended-properties" xmlns:vt="http://schemas.openxmlformats.org/officeDocument/2006/docPropsVTypes">
  <Template>Maple</Template>
  <TotalTime>21400</TotalTime>
  <Words>2658</Words>
  <Application>Microsoft Office PowerPoint</Application>
  <PresentationFormat>On-screen Show (4:3)</PresentationFormat>
  <Paragraphs>314</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ITU-e</vt:lpstr>
      <vt:lpstr>Slide 1</vt:lpstr>
      <vt:lpstr>E-waste is the fastest growing waste stream</vt:lpstr>
      <vt:lpstr>The best way to deal with e-waste is …</vt:lpstr>
      <vt:lpstr>Avoid/minimize through standardization</vt:lpstr>
      <vt:lpstr>ITU-T Activities</vt:lpstr>
      <vt:lpstr>  Structure of ITU-T Study Group 5</vt:lpstr>
      <vt:lpstr>Working Party 3/5 “ICT and climate change”</vt:lpstr>
      <vt:lpstr>Question 13/5 Environmental impact reduction including e-waste </vt:lpstr>
      <vt:lpstr>Highlights on Deliverables of WP3/5</vt:lpstr>
      <vt:lpstr>Tackling E-waste with Global ICT Standards</vt:lpstr>
      <vt:lpstr>Waste Management with Smart ICT Standard </vt:lpstr>
      <vt:lpstr>Slide 12</vt:lpstr>
      <vt:lpstr>Research and Development</vt:lpstr>
      <vt:lpstr>An Energy-Aware Survey on ICT Device Power Supplies</vt:lpstr>
      <vt:lpstr>Slide 15</vt:lpstr>
      <vt:lpstr>Slide 16</vt:lpstr>
      <vt:lpstr>Toolkit content</vt:lpstr>
      <vt:lpstr>Slide 18</vt:lpstr>
      <vt:lpstr>Raising Awareness</vt:lpstr>
      <vt:lpstr>Upcoming Workshop and Events</vt:lpstr>
      <vt:lpstr>3rd ITU Green Standards Week</vt:lpstr>
      <vt:lpstr>E-Waste … the solution!</vt:lpstr>
      <vt:lpstr>Links &amp; Additional Information </vt:lpstr>
      <vt:lpstr>Thank YOU  cristina.bueti@itu.int paolo.gemma@huawei.com</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Paolo gemma</cp:lastModifiedBy>
  <cp:revision>692</cp:revision>
  <cp:lastPrinted>2001-11-25T13:41:09Z</cp:lastPrinted>
  <dcterms:created xsi:type="dcterms:W3CDTF">2006-05-30T12:53:59Z</dcterms:created>
  <dcterms:modified xsi:type="dcterms:W3CDTF">2013-07-08T13:24:03Z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_ms_pID_725343">
    <vt:lpwstr>(2)jsLWmvOBUJ9AjcOs1CbapgPXoqjge8D3aLUia5OBIWl8S71OlymPYwtqfhZfr+Jxv9tsSjAd26nqtpimCWHWmqo5QX9CS6yPgYMfUI2Yfw+8BomooV52x/tkG//AYKrj6dArnadaOWBrbI3G8Tslhgnoxh9V6gUX39/MfKyjTow8/hijqP6jQOqy1AUB4xPFSX3lA++y84Se0uk0IcN7XSkaHuvcitHrQWldUL42qxPWl3Ue</vt:lpwstr>
  </property>
  <property fmtid="{D5CDD505-2E9C-101B-9397-08002B2CF9AE}" pid="13" name="_ms_pID_7253431">
    <vt:lpwstr>mMBxkRHKI4A+KG6CShnrkJ3xNj4CmUbeBnkccw==</vt:lpwstr>
  </property>
  <property fmtid="{D5CDD505-2E9C-101B-9397-08002B2CF9AE}" pid="14" name="sflag">
    <vt:lpwstr>1373278291</vt:lpwstr>
  </property>
  <property fmtid="{D5CDD505-2E9C-101B-9397-08002B2CF9AE}" pid="15" name="ContentTypeId">
    <vt:lpwstr>0x010100FA6A94EB67D961448066A5329D709A89</vt:lpwstr>
  </property>
</Properties>
</file>