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502" r:id="rId5"/>
    <p:sldId id="447" r:id="rId6"/>
    <p:sldId id="448" r:id="rId7"/>
    <p:sldId id="449" r:id="rId8"/>
    <p:sldId id="492" r:id="rId9"/>
    <p:sldId id="497" r:id="rId10"/>
    <p:sldId id="498" r:id="rId11"/>
    <p:sldId id="472" r:id="rId12"/>
    <p:sldId id="473" r:id="rId13"/>
    <p:sldId id="474" r:id="rId14"/>
    <p:sldId id="494" r:id="rId15"/>
    <p:sldId id="450" r:id="rId16"/>
    <p:sldId id="451" r:id="rId17"/>
    <p:sldId id="452" r:id="rId18"/>
    <p:sldId id="453" r:id="rId19"/>
    <p:sldId id="478" r:id="rId20"/>
    <p:sldId id="454" r:id="rId21"/>
    <p:sldId id="501" r:id="rId22"/>
    <p:sldId id="477" r:id="rId23"/>
    <p:sldId id="455" r:id="rId24"/>
    <p:sldId id="456" r:id="rId25"/>
    <p:sldId id="500" r:id="rId26"/>
    <p:sldId id="491" r:id="rId27"/>
    <p:sldId id="503" r:id="rId28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9900"/>
    <a:srgbClr val="CCECFF"/>
    <a:srgbClr val="33CCFF"/>
    <a:srgbClr val="CCFFCC"/>
    <a:srgbClr val="FFCCFF"/>
    <a:srgbClr val="CC99FF"/>
    <a:srgbClr val="FF99CC"/>
    <a:srgbClr val="FFCCCC"/>
    <a:srgbClr val="BD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8757" autoAdjust="0"/>
  </p:normalViewPr>
  <p:slideViewPr>
    <p:cSldViewPr>
      <p:cViewPr>
        <p:scale>
          <a:sx n="81" d="100"/>
          <a:sy n="81" d="100"/>
        </p:scale>
        <p:origin x="-948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334" y="-96"/>
      </p:cViewPr>
      <p:guideLst>
        <p:guide orient="horz" pos="2925"/>
        <p:guide pos="22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18563"/>
            <a:ext cx="30273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AB147A6-DF0D-41AB-9F9B-5B65DA422CD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15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96913"/>
            <a:ext cx="4638675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127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18563"/>
            <a:ext cx="30273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D06B568-8AC5-46BD-9F30-A8D6C68B8C5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81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91658E-7884-4437-ABB6-4E3E374302C3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6B568-8AC5-46BD-9F30-A8D6C68B8C5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6B568-8AC5-46BD-9F30-A8D6C68B8C5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6B568-8AC5-46BD-9F30-A8D6C68B8C5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6B568-8AC5-46BD-9F30-A8D6C68B8C5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6B568-8AC5-46BD-9F30-A8D6C68B8C5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6B568-8AC5-46BD-9F30-A8D6C68B8C5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6B568-8AC5-46BD-9F30-A8D6C68B8C5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72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6B568-8AC5-46BD-9F30-A8D6C68B8C5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21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91658E-7884-4437-ABB6-4E3E374302C3}" type="slidenum">
              <a:rPr lang="en-US" altLang="en-US"/>
              <a:pPr/>
              <a:t>24</a:t>
            </a:fld>
            <a:endParaRPr lang="en-US" altLang="en-US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pPr eaLnBrk="1" hangingPunct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6B568-8AC5-46BD-9F30-A8D6C68B8C5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6B568-8AC5-46BD-9F30-A8D6C68B8C5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6B568-8AC5-46BD-9F30-A8D6C68B8C5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6B568-8AC5-46BD-9F30-A8D6C68B8C5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10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6B568-8AC5-46BD-9F30-A8D6C68B8C5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10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6B568-8AC5-46BD-9F30-A8D6C68B8C5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10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6B568-8AC5-46BD-9F30-A8D6C68B8C5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10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6B568-8AC5-46BD-9F30-A8D6C68B8C5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/>
          <a:srcRect l="6723" b="12773"/>
          <a:stretch>
            <a:fillRect/>
          </a:stretch>
        </p:blipFill>
        <p:spPr bwMode="auto">
          <a:xfrm>
            <a:off x="0" y="765175"/>
            <a:ext cx="646747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27988" y="6237288"/>
            <a:ext cx="184150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000">
                <a:solidFill>
                  <a:schemeClr val="bg1"/>
                </a:solidFill>
                <a:latin typeface="Univers"/>
              </a:rPr>
              <a:t/>
            </a:r>
            <a:br>
              <a:rPr lang="en-US" sz="1000">
                <a:solidFill>
                  <a:schemeClr val="bg1"/>
                </a:solidFill>
                <a:latin typeface="Univers"/>
              </a:rPr>
            </a:br>
            <a:endParaRPr lang="en-US" sz="1000">
              <a:solidFill>
                <a:schemeClr val="bg1"/>
              </a:solidFill>
              <a:latin typeface="Univers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en-US" sz="1200" b="1">
                <a:solidFill>
                  <a:srgbClr val="0C4B84"/>
                </a:solidFill>
              </a:rPr>
              <a:t> </a:t>
            </a:r>
            <a:endParaRPr lang="en-US" altLang="en-US" sz="240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en-US" sz="1200" b="1">
                <a:solidFill>
                  <a:srgbClr val="0C4B84"/>
                </a:solidFill>
              </a:rPr>
              <a:t> </a:t>
            </a:r>
            <a:endParaRPr lang="en-US" altLang="en-US" sz="240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en-US" sz="1000">
                <a:solidFill>
                  <a:srgbClr val="000000"/>
                </a:solidFill>
              </a:rPr>
              <a:t> </a:t>
            </a:r>
            <a:endParaRPr lang="en-US" altLang="en-US" sz="2400"/>
          </a:p>
        </p:txBody>
      </p:sp>
      <p:sp>
        <p:nvSpPr>
          <p:cNvPr id="9" name="AutoShape 18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10" name="AutoShape 20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11" name="AutoShape 23" descr="image002"/>
          <p:cNvSpPr>
            <a:spLocks noChangeAspect="1" noChangeArrowheads="1"/>
          </p:cNvSpPr>
          <p:nvPr userDrawn="1"/>
        </p:nvSpPr>
        <p:spPr bwMode="auto">
          <a:xfrm>
            <a:off x="200025" y="460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12" name="AutoShape 25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GB" altLang="en-US"/>
          </a:p>
        </p:txBody>
      </p:sp>
      <p:pic>
        <p:nvPicPr>
          <p:cNvPr id="13" name="Picture 26" descr="Picture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122738" y="3132138"/>
            <a:ext cx="896937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2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Espace réservé de la date 3"/>
          <p:cNvSpPr txBox="1">
            <a:spLocks/>
          </p:cNvSpPr>
          <p:nvPr userDrawn="1"/>
        </p:nvSpPr>
        <p:spPr>
          <a:xfrm>
            <a:off x="0" y="6589713"/>
            <a:ext cx="3609975" cy="2682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Tunis, Tunisia, 28 April 2014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2E9E3-CB73-481F-9ED2-4A89B339F40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DC845-85CE-4F1E-9AD1-E46EAA1FDE6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47000" y="6453188"/>
            <a:ext cx="1366838" cy="2889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18CC72-ECBF-4C54-8757-A37E8D7D975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5C06D-5F8F-4098-BD62-2153FAE2313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E2765-90EE-4EF4-A2EF-DD7A227084F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58AAA-B020-4639-B726-9AE768CA436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1D9EC-F8B3-42E0-890A-F5F1648B018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6AC28-946C-4033-A5CC-62113F6D5B5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07334-1264-4302-B02C-7F19E6DC785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DC406-5E1C-427F-BD61-5EA7C312686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1F869-E373-4FE1-ABFF-92728D94EBC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Watermark"/>
          <p:cNvPicPr>
            <a:picLocks noChangeAspect="1" noChangeArrowheads="1"/>
          </p:cNvPicPr>
          <p:nvPr/>
        </p:nvPicPr>
        <p:blipFill>
          <a:blip r:embed="rId14"/>
          <a:srcRect l="6723" b="12773"/>
          <a:stretch>
            <a:fillRect/>
          </a:stretch>
        </p:blipFill>
        <p:spPr bwMode="auto">
          <a:xfrm>
            <a:off x="0" y="765175"/>
            <a:ext cx="6443663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5C5700B-5729-4E50-9CD4-ACF19E479FD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2054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Espace réservé de la date 3"/>
          <p:cNvSpPr txBox="1">
            <a:spLocks/>
          </p:cNvSpPr>
          <p:nvPr userDrawn="1"/>
        </p:nvSpPr>
        <p:spPr>
          <a:xfrm>
            <a:off x="0" y="6589713"/>
            <a:ext cx="3609975" cy="2682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Tunis, Tunisia, 28 April 2014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4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/>
        <a:buBlip>
          <a:blip r:embed="rId16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/>
        <a:buBlip>
          <a:blip r:embed="rId16"/>
        </a:buBlip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0" y="2708275"/>
            <a:ext cx="9144000" cy="129698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fr-FR" dirty="0" smtClean="0"/>
              <a:t>Tunisie Telecom </a:t>
            </a:r>
            <a:r>
              <a:rPr lang="en-US" dirty="0" smtClean="0"/>
              <a:t>Experience</a:t>
            </a:r>
            <a:r>
              <a:rPr lang="fr-FR" dirty="0" smtClean="0"/>
              <a:t> in Cloud Computing</a:t>
            </a:r>
            <a:endParaRPr lang="en-US" altLang="en-US" dirty="0" smtClean="0"/>
          </a:p>
        </p:txBody>
      </p:sp>
      <p:sp>
        <p:nvSpPr>
          <p:cNvPr id="5126" name="AutoShape 18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en-US" dirty="0"/>
          </a:p>
        </p:txBody>
      </p:sp>
      <p:sp>
        <p:nvSpPr>
          <p:cNvPr id="5127" name="AutoShape 20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en-US" dirty="0"/>
          </a:p>
        </p:txBody>
      </p:sp>
      <p:sp>
        <p:nvSpPr>
          <p:cNvPr id="5128" name="AutoShape 22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en-US" dirty="0"/>
          </a:p>
        </p:txBody>
      </p:sp>
      <p:sp>
        <p:nvSpPr>
          <p:cNvPr id="5129" name="AutoShape 24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en-US" dirty="0"/>
          </a:p>
        </p:txBody>
      </p:sp>
      <p:sp>
        <p:nvSpPr>
          <p:cNvPr id="5130" name="Rectangle 2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 altLang="en-US" dirty="0"/>
          </a:p>
        </p:txBody>
      </p:sp>
      <p:pic>
        <p:nvPicPr>
          <p:cNvPr id="5131" name="Picture 16" descr="ITUseries"/>
          <p:cNvPicPr>
            <a:picLocks noChangeAspect="1" noChangeArrowheads="1"/>
          </p:cNvPicPr>
          <p:nvPr/>
        </p:nvPicPr>
        <p:blipFill>
          <a:blip r:embed="rId3"/>
          <a:srcRect t="17264" b="69327"/>
          <a:stretch>
            <a:fillRect/>
          </a:stretch>
        </p:blipFill>
        <p:spPr bwMode="auto">
          <a:xfrm>
            <a:off x="6609669" y="188913"/>
            <a:ext cx="2210803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5500707"/>
            <a:ext cx="142876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US" sz="2000" b="1" dirty="0" smtClean="0">
                <a:solidFill>
                  <a:srgbClr val="00B0F0"/>
                </a:solidFill>
              </a:rPr>
              <a:t>Second Study Group 13 Regional Workshop for Africa on</a:t>
            </a: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US" sz="2400" b="1" dirty="0" smtClean="0">
                <a:solidFill>
                  <a:srgbClr val="00B0F0"/>
                </a:solidFill>
              </a:rPr>
              <a:t>"Future Networks: Cloud Computing, Energy Saving, Security and Virtualization" </a:t>
            </a:r>
          </a:p>
          <a:p>
            <a:pPr algn="ctr">
              <a:lnSpc>
                <a:spcPct val="80000"/>
              </a:lnSpc>
            </a:pPr>
            <a:endParaRPr lang="en-US" sz="1200" b="1" dirty="0">
              <a:solidFill>
                <a:srgbClr val="00B0F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800" b="1" dirty="0">
                <a:solidFill>
                  <a:srgbClr val="00B0F0"/>
                </a:solidFill>
              </a:rPr>
              <a:t>(Tunis, Tunisia, </a:t>
            </a:r>
            <a:r>
              <a:rPr lang="en-US" sz="1800" b="1" dirty="0" smtClean="0">
                <a:solidFill>
                  <a:srgbClr val="00B0F0"/>
                </a:solidFill>
              </a:rPr>
              <a:t>28 April </a:t>
            </a:r>
            <a:r>
              <a:rPr lang="en-US" sz="1800" b="1" dirty="0">
                <a:solidFill>
                  <a:srgbClr val="00B0F0"/>
                </a:solidFill>
              </a:rPr>
              <a:t>2014)</a:t>
            </a: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714348" y="4437063"/>
            <a:ext cx="8001056" cy="1655762"/>
          </a:xfrm>
        </p:spPr>
        <p:txBody>
          <a:bodyPr/>
          <a:lstStyle/>
          <a:p>
            <a:r>
              <a:rPr lang="en-GB" sz="2000" b="1" dirty="0" smtClean="0"/>
              <a:t>Nizar </a:t>
            </a:r>
            <a:r>
              <a:rPr lang="en-GB" sz="2000" b="1" dirty="0" err="1" smtClean="0"/>
              <a:t>Bouguila</a:t>
            </a:r>
            <a:endParaRPr lang="en-GB" sz="2000" b="1" dirty="0" smtClean="0"/>
          </a:p>
          <a:p>
            <a:pPr>
              <a:lnSpc>
                <a:spcPct val="80000"/>
              </a:lnSpc>
            </a:pPr>
            <a:r>
              <a:rPr lang="fr-FR" sz="1800" dirty="0" smtClean="0">
                <a:solidFill>
                  <a:srgbClr val="000099"/>
                </a:solidFill>
                <a:cs typeface="Arial" pitchFamily="34" charset="0"/>
              </a:rPr>
              <a:t>CTO, Tunisie Telecom</a:t>
            </a:r>
          </a:p>
          <a:p>
            <a:r>
              <a:rPr lang="fr-FR" sz="1600" i="1" dirty="0" smtClean="0">
                <a:solidFill>
                  <a:srgbClr val="0070C0"/>
                </a:solidFill>
              </a:rPr>
              <a:t>nizar</a:t>
            </a:r>
            <a:r>
              <a:rPr lang="en-GB" sz="1600" i="1" dirty="0" smtClean="0">
                <a:solidFill>
                  <a:srgbClr val="0070C0"/>
                </a:solidFill>
              </a:rPr>
              <a:t>.bouguila@tunisietelecom.tn</a:t>
            </a:r>
            <a:endParaRPr lang="en-US" sz="1800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11560" y="785794"/>
            <a:ext cx="8318158" cy="2857520"/>
          </a:xfrm>
        </p:spPr>
        <p:txBody>
          <a:bodyPr/>
          <a:lstStyle/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fr-FR" sz="1800" b="1" dirty="0" smtClean="0"/>
              <a:t>5- </a:t>
            </a:r>
            <a:r>
              <a:rPr lang="en-US" sz="1800" b="1" dirty="0" smtClean="0"/>
              <a:t>Mobility solutions : </a:t>
            </a:r>
          </a:p>
          <a:p>
            <a:pPr algn="just"/>
            <a:r>
              <a:rPr lang="en-US" sz="1800" dirty="0" smtClean="0"/>
              <a:t>Work with mobility development teams to create integrated solutions in the cloud with mobile and non mobile applications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6- </a:t>
            </a:r>
            <a:r>
              <a:rPr lang="fr-FR" sz="1800" b="1" dirty="0" smtClean="0"/>
              <a:t>Sales </a:t>
            </a:r>
            <a:r>
              <a:rPr lang="fr-FR" sz="1800" b="1" dirty="0" err="1" smtClean="0"/>
              <a:t>channels</a:t>
            </a:r>
            <a:r>
              <a:rPr lang="fr-FR" sz="1800" b="1" dirty="0" smtClean="0"/>
              <a:t> :</a:t>
            </a:r>
          </a:p>
          <a:p>
            <a:pPr algn="just"/>
            <a:r>
              <a:rPr lang="fr-FR" sz="1800" dirty="0" err="1"/>
              <a:t>Their</a:t>
            </a:r>
            <a:r>
              <a:rPr lang="fr-FR" sz="1800" dirty="0"/>
              <a:t> </a:t>
            </a:r>
            <a:r>
              <a:rPr lang="fr-FR" sz="1800" dirty="0" err="1"/>
              <a:t>existing</a:t>
            </a:r>
            <a:r>
              <a:rPr lang="fr-FR" sz="1800" dirty="0"/>
              <a:t> sales </a:t>
            </a:r>
            <a:r>
              <a:rPr lang="fr-FR" sz="1800" dirty="0" err="1"/>
              <a:t>channels</a:t>
            </a:r>
            <a:r>
              <a:rPr lang="fr-FR" sz="1800" dirty="0"/>
              <a:t>, </a:t>
            </a:r>
            <a:r>
              <a:rPr lang="fr-FR" sz="1800" dirty="0" err="1"/>
              <a:t>including</a:t>
            </a:r>
            <a:r>
              <a:rPr lang="fr-FR" sz="1800" dirty="0"/>
              <a:t> </a:t>
            </a:r>
            <a:r>
              <a:rPr lang="fr-FR" sz="1800" dirty="0" err="1"/>
              <a:t>telesales</a:t>
            </a:r>
            <a:r>
              <a:rPr lang="fr-FR" sz="1800" dirty="0"/>
              <a:t> and </a:t>
            </a:r>
            <a:r>
              <a:rPr lang="fr-FR" sz="1800" dirty="0" err="1"/>
              <a:t>portals</a:t>
            </a:r>
            <a:r>
              <a:rPr lang="fr-FR" sz="1800" dirty="0"/>
              <a:t>, </a:t>
            </a:r>
            <a:r>
              <a:rPr lang="fr-FR" sz="1800" dirty="0" err="1"/>
              <a:t>give</a:t>
            </a:r>
            <a:r>
              <a:rPr lang="fr-FR" sz="1800" dirty="0"/>
              <a:t> </a:t>
            </a:r>
            <a:r>
              <a:rPr lang="fr-FR" sz="1800" dirty="0" err="1"/>
              <a:t>telecom</a:t>
            </a:r>
            <a:r>
              <a:rPr lang="fr-FR" sz="1800" dirty="0"/>
              <a:t> </a:t>
            </a:r>
            <a:r>
              <a:rPr lang="fr-FR" sz="1800" dirty="0" err="1"/>
              <a:t>operators</a:t>
            </a:r>
            <a:r>
              <a:rPr lang="fr-FR" sz="1800" dirty="0"/>
              <a:t> </a:t>
            </a:r>
            <a:r>
              <a:rPr lang="en-US" sz="1800" dirty="0"/>
              <a:t>built-in direct access to large numbers of consumer, SMB, and </a:t>
            </a:r>
            <a:r>
              <a:rPr lang="fr-FR" sz="1800" dirty="0" err="1"/>
              <a:t>enterprise</a:t>
            </a:r>
            <a:r>
              <a:rPr lang="fr-FR" sz="1800" dirty="0"/>
              <a:t> </a:t>
            </a:r>
            <a:r>
              <a:rPr lang="fr-FR" sz="1800" dirty="0" err="1" smtClean="0"/>
              <a:t>customers</a:t>
            </a:r>
            <a:endParaRPr lang="en-US" sz="1800" dirty="0"/>
          </a:p>
          <a:p>
            <a:pPr algn="just"/>
            <a:endParaRPr lang="fr-FR" sz="1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25C06D-5F8F-4098-BD62-2153FAE2313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3" name="Groupe 9"/>
          <p:cNvGrpSpPr/>
          <p:nvPr/>
        </p:nvGrpSpPr>
        <p:grpSpPr>
          <a:xfrm>
            <a:off x="467544" y="4653136"/>
            <a:ext cx="8208912" cy="1749565"/>
            <a:chOff x="467544" y="3515860"/>
            <a:chExt cx="8208912" cy="1921725"/>
          </a:xfrm>
        </p:grpSpPr>
        <p:sp>
          <p:nvSpPr>
            <p:cNvPr id="8" name="Rectangle 7"/>
            <p:cNvSpPr/>
            <p:nvPr/>
          </p:nvSpPr>
          <p:spPr>
            <a:xfrm>
              <a:off x="467544" y="3789765"/>
              <a:ext cx="8208912" cy="1647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  <a:buSzPct val="75000"/>
              </a:pPr>
              <a:endParaRPr lang="en-US" sz="1800" b="1" dirty="0" smtClean="0">
                <a:solidFill>
                  <a:schemeClr val="bg2"/>
                </a:solidFill>
                <a:latin typeface="+mn-lt"/>
              </a:endParaRPr>
            </a:p>
            <a:p>
              <a:pPr algn="ctr">
                <a:spcBef>
                  <a:spcPct val="20000"/>
                </a:spcBef>
                <a:buSzPct val="75000"/>
              </a:pPr>
              <a:r>
                <a:rPr lang="en-US" sz="1800" b="1" dirty="0" smtClean="0">
                  <a:solidFill>
                    <a:schemeClr val="bg2"/>
                  </a:solidFill>
                  <a:latin typeface="+mn-lt"/>
                </a:rPr>
                <a:t>Telecom </a:t>
              </a:r>
              <a:r>
                <a:rPr lang="en-US" sz="1800" b="1" dirty="0">
                  <a:solidFill>
                    <a:schemeClr val="bg2"/>
                  </a:solidFill>
                  <a:latin typeface="+mn-lt"/>
                </a:rPr>
                <a:t>operators must extend </a:t>
              </a:r>
              <a:r>
                <a:rPr lang="en-US" sz="1800" b="1" dirty="0" smtClean="0">
                  <a:solidFill>
                    <a:schemeClr val="bg2"/>
                  </a:solidFill>
                  <a:latin typeface="+mn-lt"/>
                </a:rPr>
                <a:t>their strengths </a:t>
              </a:r>
              <a:r>
                <a:rPr lang="en-US" sz="1800" b="1" dirty="0">
                  <a:solidFill>
                    <a:schemeClr val="bg2"/>
                  </a:solidFill>
                  <a:latin typeface="+mn-lt"/>
                </a:rPr>
                <a:t>to new areas while </a:t>
              </a:r>
              <a:r>
                <a:rPr lang="en-US" sz="1800" b="1" dirty="0" smtClean="0">
                  <a:solidFill>
                    <a:schemeClr val="bg2"/>
                  </a:solidFill>
                  <a:latin typeface="+mn-lt"/>
                </a:rPr>
                <a:t>making use </a:t>
              </a:r>
              <a:r>
                <a:rPr lang="en-US" sz="1800" b="1" dirty="0">
                  <a:solidFill>
                    <a:schemeClr val="bg2"/>
                  </a:solidFill>
                  <a:latin typeface="+mn-lt"/>
                </a:rPr>
                <a:t>of the powerful assets and control</a:t>
              </a:r>
            </a:p>
            <a:p>
              <a:pPr algn="ctr">
                <a:spcBef>
                  <a:spcPct val="20000"/>
                </a:spcBef>
                <a:buSzPct val="75000"/>
              </a:pPr>
              <a:r>
                <a:rPr lang="fr-FR" sz="1800" b="1" dirty="0">
                  <a:solidFill>
                    <a:schemeClr val="bg2"/>
                  </a:solidFill>
                  <a:latin typeface="+mn-lt"/>
                </a:rPr>
                <a:t>points </a:t>
              </a:r>
              <a:r>
                <a:rPr lang="fr-FR" sz="1800" b="1" dirty="0" err="1">
                  <a:solidFill>
                    <a:schemeClr val="bg2"/>
                  </a:solidFill>
                  <a:latin typeface="+mn-lt"/>
                </a:rPr>
                <a:t>they</a:t>
              </a:r>
              <a:r>
                <a:rPr lang="fr-FR" sz="1800" b="1" dirty="0">
                  <a:solidFill>
                    <a:schemeClr val="bg2"/>
                  </a:solidFill>
                  <a:latin typeface="+mn-lt"/>
                </a:rPr>
                <a:t> </a:t>
              </a:r>
              <a:r>
                <a:rPr lang="fr-FR" sz="1800" b="1" dirty="0" err="1">
                  <a:solidFill>
                    <a:schemeClr val="bg2"/>
                  </a:solidFill>
                  <a:latin typeface="+mn-lt"/>
                </a:rPr>
                <a:t>already</a:t>
              </a:r>
              <a:r>
                <a:rPr lang="fr-FR" sz="1800" b="1" dirty="0">
                  <a:solidFill>
                    <a:schemeClr val="bg2"/>
                  </a:solidFill>
                  <a:latin typeface="+mn-lt"/>
                </a:rPr>
                <a:t> </a:t>
              </a:r>
              <a:r>
                <a:rPr lang="fr-FR" sz="1800" b="1" dirty="0" smtClean="0">
                  <a:solidFill>
                    <a:schemeClr val="bg2"/>
                  </a:solidFill>
                  <a:latin typeface="+mn-lt"/>
                </a:rPr>
                <a:t>have</a:t>
              </a:r>
              <a:endParaRPr lang="fr-FR" sz="1800" b="1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9" name="Flèche vers le bas 8"/>
            <p:cNvSpPr/>
            <p:nvPr/>
          </p:nvSpPr>
          <p:spPr bwMode="auto">
            <a:xfrm>
              <a:off x="4329684" y="3515860"/>
              <a:ext cx="484632" cy="489204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pic>
        <p:nvPicPr>
          <p:cNvPr id="8193" name="Picture 1" descr="C:\Users\NE3D4~1.GHA\AppData\Local\Temp\Rar$DIa0.991\Ericsson-Cloud-Consultanc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2160" y="3717032"/>
            <a:ext cx="1732560" cy="1368722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536" y="265783"/>
            <a:ext cx="142876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re 1"/>
          <p:cNvSpPr txBox="1">
            <a:spLocks/>
          </p:cNvSpPr>
          <p:nvPr/>
        </p:nvSpPr>
        <p:spPr bwMode="auto">
          <a:xfrm>
            <a:off x="-500098" y="-2738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fr-FR" dirty="0" err="1"/>
              <a:t>Why</a:t>
            </a:r>
            <a:r>
              <a:rPr lang="fr-FR" dirty="0"/>
              <a:t> </a:t>
            </a:r>
            <a:r>
              <a:rPr lang="fr-FR" dirty="0" err="1"/>
              <a:t>Telcos</a:t>
            </a:r>
            <a:r>
              <a:rPr lang="fr-FR" dirty="0"/>
              <a:t> as CSP?</a:t>
            </a:r>
            <a:endParaRPr lang="fr-FR" dirty="0" smtClean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8643966" y="-24"/>
            <a:ext cx="504056" cy="112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3247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3.bp.blogspot.com/-PBxz00p-m10/UYtB6JrjlgI/AAAAAAAAAJA/h-9suvusy80/s1600/successsto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6711" y="1714488"/>
            <a:ext cx="3367289" cy="3357586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43050"/>
            <a:ext cx="6786578" cy="4525963"/>
          </a:xfrm>
        </p:spPr>
        <p:txBody>
          <a:bodyPr/>
          <a:lstStyle/>
          <a:p>
            <a:pPr lvl="0"/>
            <a:r>
              <a:rPr lang="en-US" sz="2400" dirty="0" smtClean="0"/>
              <a:t>Offer a rich and profitable cloud service portfolio to its Enterprises Customers</a:t>
            </a:r>
          </a:p>
          <a:p>
            <a:pPr lvl="0"/>
            <a:endParaRPr lang="fr-FR" sz="2400" dirty="0" smtClean="0"/>
          </a:p>
          <a:p>
            <a:pPr lvl="0"/>
            <a:r>
              <a:rPr lang="en-US" sz="2400" dirty="0" smtClean="0"/>
              <a:t>Recruiting the right Cloud Partners</a:t>
            </a:r>
          </a:p>
          <a:p>
            <a:pPr lvl="0"/>
            <a:endParaRPr lang="fr-FR" sz="2400" dirty="0" smtClean="0"/>
          </a:p>
          <a:p>
            <a:pPr lvl="0"/>
            <a:r>
              <a:rPr lang="en-US" sz="2400" dirty="0" smtClean="0"/>
              <a:t>Negotiating for the right partnership deals</a:t>
            </a:r>
          </a:p>
          <a:p>
            <a:pPr lvl="0"/>
            <a:endParaRPr lang="fr-FR" sz="2400" dirty="0" smtClean="0"/>
          </a:p>
          <a:p>
            <a:pPr lvl="0"/>
            <a:r>
              <a:rPr lang="en-US" sz="2400" dirty="0" smtClean="0"/>
              <a:t>Forming a Win-Win cloud partner ecosystem</a:t>
            </a:r>
            <a:endParaRPr lang="fr-FR" sz="2400" dirty="0" smtClean="0"/>
          </a:p>
          <a:p>
            <a:endParaRPr lang="fr-FR" sz="2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25C06D-5F8F-4098-BD62-2153FAE2313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536" y="265783"/>
            <a:ext cx="142876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 txBox="1">
            <a:spLocks/>
          </p:cNvSpPr>
          <p:nvPr/>
        </p:nvSpPr>
        <p:spPr bwMode="auto">
          <a:xfrm>
            <a:off x="-500098" y="-2738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US" dirty="0"/>
              <a:t>How to be a successful CSP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357158" y="1571612"/>
            <a:ext cx="8472518" cy="739749"/>
          </a:xfrm>
        </p:spPr>
        <p:txBody>
          <a:bodyPr/>
          <a:lstStyle/>
          <a:p>
            <a:pPr marL="342900" lvl="1" indent="-342900" algn="just">
              <a:spcBef>
                <a:spcPts val="1200"/>
              </a:spcBef>
              <a:buSzPct val="75000"/>
              <a:buBlip>
                <a:blip r:embed="rId3"/>
              </a:buBlip>
            </a:pPr>
            <a:r>
              <a:rPr lang="en-US" sz="2400" dirty="0" smtClean="0">
                <a:ea typeface="+mn-ea"/>
                <a:cs typeface="+mn-cs"/>
              </a:rPr>
              <a:t>Offer </a:t>
            </a:r>
            <a:r>
              <a:rPr lang="en-US" sz="2400" b="1" dirty="0" smtClean="0">
                <a:ea typeface="+mn-ea"/>
                <a:cs typeface="+mn-cs"/>
              </a:rPr>
              <a:t>innovative services </a:t>
            </a:r>
            <a:r>
              <a:rPr lang="en-US" sz="2400" dirty="0" smtClean="0">
                <a:ea typeface="+mn-ea"/>
                <a:cs typeface="+mn-cs"/>
              </a:rPr>
              <a:t>and match the market trends</a:t>
            </a:r>
          </a:p>
          <a:p>
            <a:pPr marL="342900" lvl="1" indent="-342900" algn="just">
              <a:spcBef>
                <a:spcPts val="1200"/>
              </a:spcBef>
              <a:buSzPct val="75000"/>
              <a:buBlip>
                <a:blip r:embed="rId3"/>
              </a:buBlip>
            </a:pPr>
            <a:r>
              <a:rPr lang="en-US" sz="2400" b="1" dirty="0" smtClean="0">
                <a:ea typeface="+mn-ea"/>
                <a:cs typeface="+mn-cs"/>
              </a:rPr>
              <a:t>Enrich</a:t>
            </a:r>
            <a:r>
              <a:rPr lang="en-US" sz="2400" dirty="0" smtClean="0">
                <a:ea typeface="+mn-ea"/>
                <a:cs typeface="+mn-cs"/>
              </a:rPr>
              <a:t> its service portfolio </a:t>
            </a:r>
          </a:p>
          <a:p>
            <a:pPr marL="342900" lvl="1" indent="-342900" algn="just">
              <a:spcBef>
                <a:spcPts val="1200"/>
              </a:spcBef>
              <a:buSzPct val="75000"/>
              <a:buBlip>
                <a:blip r:embed="rId3"/>
              </a:buBlip>
            </a:pPr>
            <a:r>
              <a:rPr lang="en-US" sz="2400" dirty="0" smtClean="0">
                <a:ea typeface="+mn-ea"/>
                <a:cs typeface="+mn-cs"/>
              </a:rPr>
              <a:t>Maintain its position as an "Historical Operator" and be </a:t>
            </a:r>
            <a:r>
              <a:rPr lang="en-US" sz="2400" b="1" dirty="0" smtClean="0">
                <a:ea typeface="+mn-ea"/>
                <a:cs typeface="+mn-cs"/>
              </a:rPr>
              <a:t>a leader </a:t>
            </a:r>
            <a:r>
              <a:rPr lang="en-US" sz="2400" dirty="0" smtClean="0">
                <a:ea typeface="+mn-ea"/>
                <a:cs typeface="+mn-cs"/>
              </a:rPr>
              <a:t>in the local market</a:t>
            </a:r>
            <a:endParaRPr lang="fr-FR" sz="2400" dirty="0" smtClean="0">
              <a:ea typeface="+mn-ea"/>
              <a:cs typeface="+mn-cs"/>
            </a:endParaRPr>
          </a:p>
          <a:p>
            <a:pPr marL="342900" lvl="1" indent="-342900" algn="just">
              <a:spcBef>
                <a:spcPts val="1200"/>
              </a:spcBef>
              <a:buSzPct val="75000"/>
              <a:buBlip>
                <a:blip r:embed="rId3"/>
              </a:buBlip>
            </a:pPr>
            <a:r>
              <a:rPr lang="en-US" sz="2400" b="1" dirty="0" smtClean="0">
                <a:ea typeface="+mn-ea"/>
                <a:cs typeface="+mn-cs"/>
              </a:rPr>
              <a:t>Reduce</a:t>
            </a:r>
            <a:r>
              <a:rPr lang="en-US" sz="2400" dirty="0" smtClean="0">
                <a:ea typeface="+mn-ea"/>
                <a:cs typeface="+mn-cs"/>
              </a:rPr>
              <a:t> Opex and Capex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-500098" y="-24"/>
            <a:ext cx="9144000" cy="1143000"/>
          </a:xfrm>
        </p:spPr>
        <p:txBody>
          <a:bodyPr/>
          <a:lstStyle/>
          <a:p>
            <a:pPr algn="r"/>
            <a:r>
              <a:rPr lang="fr-FR" dirty="0" smtClean="0"/>
              <a:t>TT </a:t>
            </a:r>
            <a:r>
              <a:rPr lang="en-GB" dirty="0" smtClean="0"/>
              <a:t>Strategy for </a:t>
            </a:r>
            <a:r>
              <a:rPr lang="fr-FR" dirty="0" smtClean="0"/>
              <a:t>Cloud Solutions</a:t>
            </a:r>
            <a:endParaRPr lang="fr-FR" b="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8676456" y="-27384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endParaRPr lang="en-GB" sz="2400" b="0" dirty="0" smtClean="0"/>
          </a:p>
        </p:txBody>
      </p:sp>
      <p:grpSp>
        <p:nvGrpSpPr>
          <p:cNvPr id="8" name="Groupe 7"/>
          <p:cNvGrpSpPr/>
          <p:nvPr/>
        </p:nvGrpSpPr>
        <p:grpSpPr>
          <a:xfrm>
            <a:off x="3929058" y="4500570"/>
            <a:ext cx="4643470" cy="2143164"/>
            <a:chOff x="3071802" y="2928934"/>
            <a:chExt cx="4286280" cy="3071834"/>
          </a:xfrm>
        </p:grpSpPr>
        <p:pic>
          <p:nvPicPr>
            <p:cNvPr id="9" name="Picture 2" descr="http://www.winky.net/images/stories/iaas_diagram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71802" y="2928934"/>
              <a:ext cx="4276725" cy="28479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6000760" y="5072074"/>
              <a:ext cx="1357322" cy="9286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1536" y="265783"/>
            <a:ext cx="142876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94352" y="6453188"/>
            <a:ext cx="514152" cy="431800"/>
          </a:xfrm>
          <a:noFill/>
        </p:spPr>
        <p:txBody>
          <a:bodyPr/>
          <a:lstStyle/>
          <a:p>
            <a:pPr algn="ctr"/>
            <a:fld id="{D14966D5-962B-4AD2-BF9D-519C6E0D60F7}" type="slidenum">
              <a:rPr lang="en-US" altLang="en-US" sz="1400"/>
              <a:pPr algn="ctr"/>
              <a:t>12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1435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-500098" y="-24"/>
            <a:ext cx="9144000" cy="1143000"/>
          </a:xfrm>
        </p:spPr>
        <p:txBody>
          <a:bodyPr/>
          <a:lstStyle/>
          <a:p>
            <a:pPr algn="r"/>
            <a:r>
              <a:rPr lang="en-GB" dirty="0" smtClean="0"/>
              <a:t>Existing TT </a:t>
            </a:r>
            <a:br>
              <a:rPr lang="en-GB" dirty="0" smtClean="0"/>
            </a:br>
            <a:r>
              <a:rPr lang="en-GB" dirty="0" smtClean="0"/>
              <a:t>Cloud Computing Offers</a:t>
            </a:r>
            <a:endParaRPr lang="en-GB" b="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8676456" y="-27384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endParaRPr lang="en-GB" sz="2400" b="0" dirty="0" smtClean="0"/>
          </a:p>
        </p:txBody>
      </p:sp>
      <p:sp>
        <p:nvSpPr>
          <p:cNvPr id="28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929190" y="4857736"/>
            <a:ext cx="3471858" cy="164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marR="0" lvl="1" indent="176213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800" b="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Audio conference</a:t>
            </a:r>
          </a:p>
          <a:p>
            <a:pPr marL="0" marR="0" lvl="1" indent="176213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800" b="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Video conference </a:t>
            </a:r>
          </a:p>
          <a:p>
            <a:pPr marL="0" marR="0" lvl="1" indent="176213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Web Meeting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4282" y="1285836"/>
            <a:ext cx="4286280" cy="451790"/>
          </a:xfrm>
          <a:prstGeom prst="rect">
            <a:avLst/>
          </a:prstGeom>
          <a:solidFill>
            <a:srgbClr val="4F81BD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Corporate Housing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14282" y="4334508"/>
            <a:ext cx="4286280" cy="507831"/>
          </a:xfrm>
          <a:prstGeom prst="rect">
            <a:avLst/>
          </a:prstGeom>
          <a:solidFill>
            <a:srgbClr val="33CC33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SaaS « Software as a Service »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929190" y="1791266"/>
            <a:ext cx="42148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174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DaaS: A thin Client is provided to customer while the back-end of a virtual desktop infrastructure (VDI) is hosted by TT cloud. 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14282" y="1785902"/>
            <a:ext cx="4286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Housing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service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provides Corporate Customers with space, power, cooling, and physical security for their server, storage, and networking equipment in TT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Data Center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857784" y="1285837"/>
            <a:ext cx="4071934" cy="507831"/>
          </a:xfrm>
          <a:prstGeom prst="rect">
            <a:avLst/>
          </a:prstGeom>
          <a:solidFill>
            <a:srgbClr val="4BACC6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DaaS « Desktop as a Service»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14282" y="478629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MCS2010 </a:t>
            </a:r>
            <a:r>
              <a:rPr kumimoji="0" lang="en-GB" sz="1800" b="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platform based Solution. The following services are provided: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- Exchange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 Link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</a:t>
            </a:r>
            <a:r>
              <a:rPr kumimoji="0" lang="en-GB" sz="1800" b="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Sharepoint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857784" y="4316212"/>
            <a:ext cx="4071934" cy="431849"/>
          </a:xfrm>
          <a:prstGeom prst="rect">
            <a:avLst/>
          </a:prstGeom>
          <a:solidFill>
            <a:srgbClr val="FF9933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0" cap="none" spc="0" normalizeH="0" baseline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Hosted Conferencing Solutions</a:t>
            </a:r>
          </a:p>
        </p:txBody>
      </p:sp>
      <p:grpSp>
        <p:nvGrpSpPr>
          <p:cNvPr id="37" name="Groupe 36"/>
          <p:cNvGrpSpPr/>
          <p:nvPr/>
        </p:nvGrpSpPr>
        <p:grpSpPr>
          <a:xfrm>
            <a:off x="5643570" y="3214662"/>
            <a:ext cx="1785950" cy="1071570"/>
            <a:chOff x="5200650" y="3500438"/>
            <a:chExt cx="3208338" cy="1463675"/>
          </a:xfrm>
        </p:grpSpPr>
        <p:pic>
          <p:nvPicPr>
            <p:cNvPr id="38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00650" y="3554413"/>
              <a:ext cx="838200" cy="11572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9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1588" y="3500438"/>
              <a:ext cx="2057400" cy="14636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50" y="5214950"/>
            <a:ext cx="161923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6" cstate="print"/>
          <a:srcRect l="61719" t="75163" r="18291" b="8797"/>
          <a:stretch>
            <a:fillRect/>
          </a:stretch>
        </p:blipFill>
        <p:spPr bwMode="auto">
          <a:xfrm>
            <a:off x="2143108" y="3286100"/>
            <a:ext cx="2143140" cy="857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1536" y="265783"/>
            <a:ext cx="142876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94352" y="6453188"/>
            <a:ext cx="514152" cy="431800"/>
          </a:xfrm>
          <a:noFill/>
        </p:spPr>
        <p:txBody>
          <a:bodyPr/>
          <a:lstStyle/>
          <a:p>
            <a:pPr algn="ctr"/>
            <a:fld id="{D14966D5-962B-4AD2-BF9D-519C6E0D60F7}" type="slidenum">
              <a:rPr lang="en-US" altLang="en-US" sz="1400"/>
              <a:pPr algn="ctr"/>
              <a:t>13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2207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285720" y="1714488"/>
            <a:ext cx="8472518" cy="739749"/>
          </a:xfrm>
        </p:spPr>
        <p:txBody>
          <a:bodyPr/>
          <a:lstStyle/>
          <a:p>
            <a:pPr algn="just"/>
            <a:r>
              <a:rPr lang="en-GB" sz="2200" dirty="0" smtClean="0"/>
              <a:t>Tunisie Telecom is implementing a Cloud Computing platform being </a:t>
            </a:r>
            <a:r>
              <a:rPr lang="en-GB" sz="2200" b="1" dirty="0" smtClean="0"/>
              <a:t>secured, scalable and efficient</a:t>
            </a:r>
          </a:p>
          <a:p>
            <a:pPr algn="just">
              <a:buNone/>
            </a:pPr>
            <a:endParaRPr lang="en-GB" sz="700" dirty="0" smtClean="0"/>
          </a:p>
          <a:p>
            <a:pPr algn="just"/>
            <a:r>
              <a:rPr lang="en-GB" sz="2200" dirty="0" smtClean="0"/>
              <a:t>In the first phase, the following services will be provided:</a:t>
            </a:r>
          </a:p>
          <a:p>
            <a:pPr algn="just">
              <a:buNone/>
            </a:pPr>
            <a:endParaRPr lang="en-GB" sz="1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989013" lvl="1" indent="-358775">
              <a:spcBef>
                <a:spcPts val="0"/>
              </a:spcBef>
            </a:pPr>
            <a:r>
              <a:rPr lang="en-GB" sz="2000" b="1" dirty="0" smtClean="0"/>
              <a:t>IaaS : </a:t>
            </a:r>
            <a:r>
              <a:rPr lang="en-GB" sz="2000" dirty="0" smtClean="0"/>
              <a:t>Infrastructure as a Service (DS, VPS, Storage)</a:t>
            </a:r>
          </a:p>
          <a:p>
            <a:pPr marL="989013" lvl="1" indent="-358775">
              <a:lnSpc>
                <a:spcPct val="160000"/>
              </a:lnSpc>
              <a:spcBef>
                <a:spcPts val="0"/>
              </a:spcBef>
            </a:pPr>
            <a:r>
              <a:rPr lang="en-GB" sz="2000" b="1" dirty="0" smtClean="0"/>
              <a:t>BaaS : </a:t>
            </a:r>
            <a:r>
              <a:rPr lang="en-GB" sz="2000" dirty="0" smtClean="0"/>
              <a:t>Backup as a Service</a:t>
            </a:r>
          </a:p>
          <a:p>
            <a:pPr marL="989013" lvl="1" indent="-358775">
              <a:lnSpc>
                <a:spcPct val="160000"/>
              </a:lnSpc>
              <a:spcBef>
                <a:spcPts val="0"/>
              </a:spcBef>
            </a:pPr>
            <a:r>
              <a:rPr lang="en-GB" sz="2000" b="1" dirty="0" smtClean="0"/>
              <a:t>Web Hosting</a:t>
            </a:r>
          </a:p>
          <a:p>
            <a:pPr marL="989013" lvl="1" indent="-358775">
              <a:lnSpc>
                <a:spcPct val="160000"/>
              </a:lnSpc>
              <a:spcBef>
                <a:spcPts val="0"/>
              </a:spcBef>
            </a:pPr>
            <a:r>
              <a:rPr lang="en-GB" sz="2000" b="1" dirty="0" smtClean="0"/>
              <a:t>Firewalling as a Service</a:t>
            </a:r>
          </a:p>
          <a:p>
            <a:pPr marL="989013" lvl="1" indent="-358775">
              <a:lnSpc>
                <a:spcPct val="160000"/>
              </a:lnSpc>
              <a:spcBef>
                <a:spcPts val="0"/>
              </a:spcBef>
            </a:pPr>
            <a:r>
              <a:rPr lang="en-GB" sz="2000" b="1" dirty="0" smtClean="0"/>
              <a:t>Load Balancing as a Service</a:t>
            </a:r>
          </a:p>
          <a:p>
            <a:pPr algn="just">
              <a:buNone/>
            </a:pPr>
            <a:endParaRPr lang="fr-FR" sz="2000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-500098" y="-27384"/>
            <a:ext cx="9144000" cy="1143000"/>
          </a:xfrm>
        </p:spPr>
        <p:txBody>
          <a:bodyPr/>
          <a:lstStyle/>
          <a:p>
            <a:pPr algn="r"/>
            <a:r>
              <a:rPr lang="en-GB" dirty="0" smtClean="0"/>
              <a:t>Future TT</a:t>
            </a:r>
            <a:br>
              <a:rPr lang="en-GB" dirty="0" smtClean="0"/>
            </a:br>
            <a:r>
              <a:rPr lang="en-GB" dirty="0" smtClean="0"/>
              <a:t> Cloud Computing services</a:t>
            </a:r>
            <a:endParaRPr lang="en-GB" b="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8676456" y="-27384"/>
            <a:ext cx="5040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/>
              <a:t>1</a:t>
            </a:r>
          </a:p>
        </p:txBody>
      </p:sp>
      <p:pic>
        <p:nvPicPr>
          <p:cNvPr id="8" name="Picture 2" descr="http://blog.itnservice.net/public/iaas_opensource_clou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286256"/>
            <a:ext cx="2582396" cy="2357454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536" y="265783"/>
            <a:ext cx="142876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94352" y="6453188"/>
            <a:ext cx="514152" cy="431800"/>
          </a:xfrm>
          <a:noFill/>
        </p:spPr>
        <p:txBody>
          <a:bodyPr/>
          <a:lstStyle/>
          <a:p>
            <a:pPr algn="ctr"/>
            <a:fld id="{D14966D5-962B-4AD2-BF9D-519C6E0D60F7}" type="slidenum">
              <a:rPr lang="en-US" altLang="en-US" sz="1400"/>
              <a:pPr algn="ctr"/>
              <a:t>14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2881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285720" y="1714488"/>
            <a:ext cx="8472518" cy="739749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fr-FR" sz="2600" dirty="0" smtClean="0"/>
              <a:t>The </a:t>
            </a:r>
            <a:r>
              <a:rPr lang="en-GB" sz="2600" dirty="0" smtClean="0"/>
              <a:t>platform is characterized by the following features: </a:t>
            </a:r>
          </a:p>
          <a:p>
            <a:pPr marL="0" indent="0">
              <a:lnSpc>
                <a:spcPct val="80000"/>
              </a:lnSpc>
              <a:buNone/>
            </a:pPr>
            <a:endParaRPr lang="fr-FR" sz="1400" dirty="0" smtClean="0"/>
          </a:p>
          <a:p>
            <a:pPr marL="0" indent="0">
              <a:lnSpc>
                <a:spcPct val="80000"/>
              </a:lnSpc>
              <a:buNone/>
            </a:pPr>
            <a:endParaRPr lang="fr-FR" sz="1400" dirty="0" smtClean="0"/>
          </a:p>
          <a:p>
            <a:pPr marL="539750" lvl="1" indent="-360363">
              <a:lnSpc>
                <a:spcPct val="80000"/>
              </a:lnSpc>
              <a:spcBef>
                <a:spcPts val="1800"/>
              </a:spcBef>
              <a:buSzPct val="75000"/>
              <a:buBlip>
                <a:blip r:embed="rId3"/>
              </a:buBlip>
            </a:pPr>
            <a:r>
              <a:rPr lang="en-US" sz="2400" b="1" dirty="0" smtClean="0">
                <a:ea typeface="+mn-ea"/>
                <a:cs typeface="+mn-cs"/>
              </a:rPr>
              <a:t>High availability</a:t>
            </a:r>
          </a:p>
          <a:p>
            <a:pPr marL="539750" lvl="1" indent="-360363">
              <a:lnSpc>
                <a:spcPct val="80000"/>
              </a:lnSpc>
              <a:spcBef>
                <a:spcPts val="1800"/>
              </a:spcBef>
              <a:buSzPct val="75000"/>
              <a:buBlip>
                <a:blip r:embed="rId3"/>
              </a:buBlip>
            </a:pPr>
            <a:r>
              <a:rPr lang="en-US" sz="2400" b="1" dirty="0" smtClean="0">
                <a:ea typeface="+mn-ea"/>
                <a:cs typeface="+mn-cs"/>
              </a:rPr>
              <a:t>Flexibility and scalability </a:t>
            </a:r>
          </a:p>
          <a:p>
            <a:pPr marL="539750" lvl="1" indent="-360363">
              <a:lnSpc>
                <a:spcPct val="80000"/>
              </a:lnSpc>
              <a:spcBef>
                <a:spcPts val="1800"/>
              </a:spcBef>
              <a:buSzPct val="75000"/>
              <a:buBlip>
                <a:blip r:embed="rId3"/>
              </a:buBlip>
            </a:pPr>
            <a:r>
              <a:rPr lang="en-US" sz="2400" b="1" dirty="0" smtClean="0">
                <a:ea typeface="+mn-ea"/>
                <a:cs typeface="+mn-cs"/>
              </a:rPr>
              <a:t>High security</a:t>
            </a:r>
          </a:p>
          <a:p>
            <a:pPr marL="539750" lvl="1" indent="0">
              <a:lnSpc>
                <a:spcPct val="80000"/>
              </a:lnSpc>
              <a:spcBef>
                <a:spcPts val="600"/>
              </a:spcBef>
              <a:buSzPct val="75000"/>
              <a:buNone/>
            </a:pPr>
            <a:r>
              <a:rPr lang="en-US" sz="2400" dirty="0" smtClean="0">
                <a:ea typeface="+mn-ea"/>
                <a:cs typeface="+mn-cs"/>
              </a:rPr>
              <a:t>end-to-end physical and logical security</a:t>
            </a:r>
          </a:p>
          <a:p>
            <a:pPr marL="539750" lvl="1" indent="-360363">
              <a:lnSpc>
                <a:spcPct val="80000"/>
              </a:lnSpc>
              <a:spcBef>
                <a:spcPts val="1800"/>
              </a:spcBef>
              <a:buSzPct val="75000"/>
              <a:buBlip>
                <a:blip r:embed="rId3"/>
              </a:buBlip>
            </a:pPr>
            <a:r>
              <a:rPr lang="en-US" sz="2400" b="1" dirty="0" smtClean="0">
                <a:ea typeface="+mn-ea"/>
                <a:cs typeface="+mn-cs"/>
              </a:rPr>
              <a:t>Fully automatic service provisioning</a:t>
            </a:r>
          </a:p>
          <a:p>
            <a:pPr marL="539750" lvl="1" indent="0">
              <a:lnSpc>
                <a:spcPct val="80000"/>
              </a:lnSpc>
              <a:spcBef>
                <a:spcPts val="600"/>
              </a:spcBef>
              <a:buSzPct val="75000"/>
              <a:buNone/>
            </a:pPr>
            <a:r>
              <a:rPr lang="en-US" sz="2400" b="1" dirty="0" smtClean="0">
                <a:ea typeface="+mn-ea"/>
                <a:cs typeface="+mn-cs"/>
                <a:sym typeface="Wingdings" pitchFamily="2" charset="2"/>
              </a:rPr>
              <a:t> </a:t>
            </a:r>
            <a:r>
              <a:rPr lang="en-US" sz="2400" dirty="0" smtClean="0">
                <a:ea typeface="+mn-ea"/>
                <a:cs typeface="+mn-cs"/>
              </a:rPr>
              <a:t>reduce activation time</a:t>
            </a:r>
            <a:endParaRPr lang="fr-FR" sz="2400" dirty="0" smtClean="0">
              <a:ea typeface="+mn-ea"/>
              <a:cs typeface="+mn-cs"/>
            </a:endParaRPr>
          </a:p>
          <a:p>
            <a:pPr algn="just">
              <a:buNone/>
            </a:pPr>
            <a:endParaRPr lang="fr-FR" sz="2000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-500098" y="-27384"/>
            <a:ext cx="9144000" cy="1143000"/>
          </a:xfrm>
        </p:spPr>
        <p:txBody>
          <a:bodyPr/>
          <a:lstStyle/>
          <a:p>
            <a:pPr algn="r"/>
            <a:r>
              <a:rPr lang="fr-FR" dirty="0" smtClean="0"/>
              <a:t>Future TT</a:t>
            </a:r>
            <a:br>
              <a:rPr lang="fr-FR" dirty="0" smtClean="0"/>
            </a:br>
            <a:r>
              <a:rPr lang="fr-FR" dirty="0" smtClean="0"/>
              <a:t> Cloud</a:t>
            </a:r>
            <a:r>
              <a:rPr lang="en-GB" dirty="0" smtClean="0"/>
              <a:t> Computing </a:t>
            </a:r>
            <a:r>
              <a:rPr lang="fr-FR" dirty="0" smtClean="0"/>
              <a:t>services</a:t>
            </a:r>
            <a:endParaRPr lang="fr-FR" b="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8676456" y="-27384"/>
            <a:ext cx="5040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/>
              <a:t>2</a:t>
            </a:r>
          </a:p>
        </p:txBody>
      </p:sp>
      <p:pic>
        <p:nvPicPr>
          <p:cNvPr id="9" name="Picture 6" descr="https://encrypted-tbn1.gstatic.com/images?q=tbn:ANd9GcQlX_odmnDXjIAnVAKpVIS0fvOkWjS82sCRAObAZCu9-QaFNiO-t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143116"/>
            <a:ext cx="3000396" cy="2143140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1536" y="265783"/>
            <a:ext cx="142876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94352" y="6453188"/>
            <a:ext cx="514152" cy="431800"/>
          </a:xfrm>
          <a:noFill/>
        </p:spPr>
        <p:txBody>
          <a:bodyPr/>
          <a:lstStyle/>
          <a:p>
            <a:pPr algn="ctr"/>
            <a:fld id="{D14966D5-962B-4AD2-BF9D-519C6E0D60F7}" type="slidenum">
              <a:rPr lang="en-US" altLang="en-US" sz="1400"/>
              <a:pPr algn="ctr"/>
              <a:t>15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2336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 err="1" smtClean="0"/>
              <a:t>Primary</a:t>
            </a:r>
            <a:r>
              <a:rPr lang="fr-FR" sz="2000" dirty="0" smtClean="0"/>
              <a:t> DC : Kasbah</a:t>
            </a:r>
          </a:p>
          <a:p>
            <a:r>
              <a:rPr lang="fr-FR" sz="2000" dirty="0" err="1" smtClean="0"/>
              <a:t>Secondary</a:t>
            </a:r>
            <a:r>
              <a:rPr lang="fr-FR" sz="2000" dirty="0" smtClean="0"/>
              <a:t> DC: Carthage : 20 Km far </a:t>
            </a:r>
            <a:r>
              <a:rPr lang="fr-FR" sz="2000" dirty="0" err="1" smtClean="0"/>
              <a:t>from</a:t>
            </a:r>
            <a:r>
              <a:rPr lang="fr-FR" sz="2000" dirty="0" smtClean="0"/>
              <a:t> the </a:t>
            </a:r>
            <a:r>
              <a:rPr lang="fr-FR" sz="2000" dirty="0" err="1" smtClean="0"/>
              <a:t>primary</a:t>
            </a:r>
            <a:r>
              <a:rPr lang="fr-FR" sz="2000" dirty="0" smtClean="0"/>
              <a:t> DC</a:t>
            </a:r>
          </a:p>
          <a:p>
            <a:r>
              <a:rPr lang="fr-FR" sz="2000" dirty="0" err="1" smtClean="0"/>
              <a:t>Disaster</a:t>
            </a:r>
            <a:r>
              <a:rPr lang="fr-FR" sz="2000" dirty="0" smtClean="0"/>
              <a:t> </a:t>
            </a:r>
            <a:r>
              <a:rPr lang="fr-FR" sz="2000" dirty="0" err="1" smtClean="0"/>
              <a:t>Recovery</a:t>
            </a:r>
            <a:r>
              <a:rPr lang="fr-FR" sz="2000" dirty="0" smtClean="0"/>
              <a:t> DC: Kairouan: 160 Km far </a:t>
            </a:r>
            <a:r>
              <a:rPr lang="fr-FR" sz="2000" dirty="0" err="1" smtClean="0"/>
              <a:t>from</a:t>
            </a:r>
            <a:r>
              <a:rPr lang="fr-FR" sz="2000" dirty="0" smtClean="0"/>
              <a:t> the </a:t>
            </a:r>
            <a:r>
              <a:rPr lang="fr-FR" sz="2000" dirty="0" err="1" smtClean="0"/>
              <a:t>primary</a:t>
            </a:r>
            <a:r>
              <a:rPr lang="fr-FR" sz="2000" dirty="0" smtClean="0"/>
              <a:t> DC</a:t>
            </a:r>
          </a:p>
          <a:p>
            <a:endParaRPr lang="fr-FR" sz="2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25C06D-5F8F-4098-BD62-2153FAE2313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35345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536" y="265783"/>
            <a:ext cx="142876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 txBox="1">
            <a:spLocks/>
          </p:cNvSpPr>
          <p:nvPr/>
        </p:nvSpPr>
        <p:spPr bwMode="auto">
          <a:xfrm>
            <a:off x="-500098" y="-2738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dirty="0"/>
              <a:t>TT DATA </a:t>
            </a:r>
            <a:r>
              <a:rPr lang="en-GB" dirty="0" err="1"/>
              <a:t>Centers</a:t>
            </a:r>
            <a:endParaRPr lang="fr-FR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676456" y="-27384"/>
            <a:ext cx="5040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0" y="785794"/>
            <a:ext cx="8472518" cy="739749"/>
          </a:xfrm>
        </p:spPr>
        <p:txBody>
          <a:bodyPr/>
          <a:lstStyle/>
          <a:p>
            <a:pPr marL="0" lv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fr-FR" sz="2000" b="1" u="sng" dirty="0" smtClean="0">
                <a:solidFill>
                  <a:srgbClr val="00B0F0"/>
                </a:solidFill>
              </a:rPr>
              <a:t>TIA-942 Standard</a:t>
            </a:r>
            <a:endParaRPr lang="en-GB" sz="1800" b="1" u="sng" dirty="0" smtClean="0">
              <a:solidFill>
                <a:srgbClr val="00B0F0"/>
              </a:solidFill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fr-FR" sz="700" dirty="0" smtClean="0">
              <a:solidFill>
                <a:schemeClr val="tx2"/>
              </a:solidFill>
            </a:endParaRPr>
          </a:p>
          <a:p>
            <a:pPr lvl="1">
              <a:defRPr/>
            </a:pPr>
            <a:r>
              <a:rPr lang="fr-FR" sz="2000" b="1" dirty="0" smtClean="0"/>
              <a:t>Kasbah Data Center (First TT DC )</a:t>
            </a:r>
            <a:endParaRPr lang="en-US" sz="2000" dirty="0" smtClean="0"/>
          </a:p>
          <a:p>
            <a:pPr lvl="2" fontAlgn="t">
              <a:spcBef>
                <a:spcPts val="600"/>
              </a:spcBef>
              <a:buSzPct val="80000"/>
              <a:tabLst>
                <a:tab pos="34317" algn="ctr"/>
              </a:tabLst>
              <a:defRPr/>
            </a:pPr>
            <a:r>
              <a:rPr lang="en-US" sz="2000" dirty="0" smtClean="0"/>
              <a:t>Area: 280 m², 92 42U Racks</a:t>
            </a:r>
          </a:p>
          <a:p>
            <a:pPr lvl="2" fontAlgn="t">
              <a:buSzPct val="80000"/>
              <a:tabLst>
                <a:tab pos="34317" algn="ctr"/>
              </a:tabLst>
              <a:defRPr/>
            </a:pPr>
            <a:r>
              <a:rPr lang="en-GB" sz="2000" dirty="0" smtClean="0"/>
              <a:t>Redundant power and  redundant air conditioning</a:t>
            </a:r>
          </a:p>
          <a:p>
            <a:pPr lvl="2" fontAlgn="t">
              <a:buSzPct val="80000"/>
              <a:tabLst>
                <a:tab pos="34317" algn="ctr"/>
              </a:tabLst>
              <a:defRPr/>
            </a:pPr>
            <a:r>
              <a:rPr lang="en-GB" sz="2000" dirty="0" smtClean="0"/>
              <a:t>Hosts TT </a:t>
            </a:r>
            <a:r>
              <a:rPr lang="en-GB" sz="2000" b="1" dirty="0" smtClean="0"/>
              <a:t>SaaS platform </a:t>
            </a:r>
            <a:r>
              <a:rPr lang="en-GB" sz="2000" dirty="0" smtClean="0"/>
              <a:t>and </a:t>
            </a:r>
            <a:r>
              <a:rPr lang="en-GB" sz="2000" b="1" dirty="0" smtClean="0"/>
              <a:t>Cloud Platform </a:t>
            </a:r>
            <a:r>
              <a:rPr lang="en-GB" sz="2000" dirty="0" smtClean="0"/>
              <a:t>(nearly)</a:t>
            </a:r>
          </a:p>
          <a:p>
            <a:pPr lvl="2" fontAlgn="t">
              <a:buSzPct val="80000"/>
              <a:tabLst>
                <a:tab pos="34317" algn="ctr"/>
              </a:tabLst>
              <a:defRPr/>
            </a:pPr>
            <a:r>
              <a:rPr lang="en-GB" sz="2000" dirty="0" smtClean="0"/>
              <a:t>Used for Corporate Housing TT offers</a:t>
            </a:r>
          </a:p>
          <a:p>
            <a:pPr lvl="2" fontAlgn="t">
              <a:buSzPct val="80000"/>
              <a:tabLst>
                <a:tab pos="34317" algn="ctr"/>
              </a:tabLst>
              <a:defRPr/>
            </a:pPr>
            <a:endParaRPr lang="fr-FR" sz="900" dirty="0" smtClean="0"/>
          </a:p>
          <a:p>
            <a:pPr lvl="1">
              <a:defRPr/>
            </a:pPr>
            <a:r>
              <a:rPr lang="fr-FR" sz="2000" b="1" dirty="0" smtClean="0"/>
              <a:t>Carthage Data Center</a:t>
            </a:r>
          </a:p>
          <a:p>
            <a:pPr lvl="2">
              <a:defRPr/>
            </a:pPr>
            <a:r>
              <a:rPr lang="fr-FR" sz="2000" dirty="0" smtClean="0"/>
              <a:t>A second Data Center : </a:t>
            </a:r>
            <a:r>
              <a:rPr lang="en-GB" sz="2000" dirty="0" smtClean="0"/>
              <a:t>Hosting new platforms and can be used  </a:t>
            </a:r>
            <a:r>
              <a:rPr lang="fr-FR" sz="2000" dirty="0" smtClean="0"/>
              <a:t>for </a:t>
            </a:r>
            <a:r>
              <a:rPr lang="en-GB" sz="2000" dirty="0" smtClean="0"/>
              <a:t>load balancing. This DC is ready since October 2013</a:t>
            </a:r>
          </a:p>
          <a:p>
            <a:pPr lvl="2">
              <a:defRPr/>
            </a:pPr>
            <a:endParaRPr lang="en-GB" sz="900" dirty="0" smtClean="0"/>
          </a:p>
          <a:p>
            <a:pPr lvl="1">
              <a:defRPr/>
            </a:pPr>
            <a:r>
              <a:rPr lang="fr-FR" sz="2000" b="1" dirty="0" smtClean="0"/>
              <a:t>Kairouan Data Center</a:t>
            </a:r>
          </a:p>
          <a:p>
            <a:pPr lvl="2">
              <a:defRPr/>
            </a:pPr>
            <a:r>
              <a:rPr lang="fr-FR" sz="2000" dirty="0" smtClean="0"/>
              <a:t>Data Center for </a:t>
            </a:r>
            <a:r>
              <a:rPr lang="en-GB" sz="2000" dirty="0" smtClean="0"/>
              <a:t>«</a:t>
            </a:r>
            <a:r>
              <a:rPr lang="en-GB" sz="2000" i="1" dirty="0" smtClean="0"/>
              <a:t>Disaster Recovery</a:t>
            </a:r>
            <a:r>
              <a:rPr lang="en-GB" sz="2000" dirty="0" smtClean="0"/>
              <a:t>»</a:t>
            </a:r>
          </a:p>
          <a:p>
            <a:pPr lvl="2">
              <a:defRPr/>
            </a:pPr>
            <a:r>
              <a:rPr lang="fr-FR" sz="2000" dirty="0" smtClean="0"/>
              <a:t>Installation </a:t>
            </a:r>
            <a:r>
              <a:rPr lang="en-GB" sz="2000" dirty="0" smtClean="0"/>
              <a:t>is in going</a:t>
            </a:r>
          </a:p>
          <a:p>
            <a:pPr algn="just">
              <a:buNone/>
            </a:pPr>
            <a:endParaRPr lang="fr-FR" sz="2000" dirty="0"/>
          </a:p>
        </p:txBody>
      </p:sp>
      <p:pic>
        <p:nvPicPr>
          <p:cNvPr id="10" name="Picture 2" descr="https://encrypted-tbn2.gstatic.com/images?q=tbn:ANd9GcSD_OWBvxQv9Xb-wKDR31ErRzToKK8YFFT2Sy4hpK2uSQw8gKn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803200"/>
            <a:ext cx="1722782" cy="913832"/>
          </a:xfrm>
          <a:prstGeom prst="rect">
            <a:avLst/>
          </a:prstGeom>
          <a:noFill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/>
          <a:srcRect l="63118" t="53290" r="18000" b="29941"/>
          <a:stretch>
            <a:fillRect/>
          </a:stretch>
        </p:blipFill>
        <p:spPr bwMode="auto">
          <a:xfrm>
            <a:off x="6929454" y="4786322"/>
            <a:ext cx="1630534" cy="1658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94352" y="6453188"/>
            <a:ext cx="514152" cy="431800"/>
          </a:xfrm>
          <a:noFill/>
        </p:spPr>
        <p:txBody>
          <a:bodyPr/>
          <a:lstStyle/>
          <a:p>
            <a:pPr algn="ctr"/>
            <a:fld id="{D14966D5-962B-4AD2-BF9D-519C6E0D60F7}" type="slidenum">
              <a:rPr lang="en-US" altLang="en-US" sz="1400"/>
              <a:pPr algn="ctr"/>
              <a:t>17</a:t>
            </a:fld>
            <a:endParaRPr lang="en-US" altLang="en-US" sz="1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1536" y="265783"/>
            <a:ext cx="142876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re 1"/>
          <p:cNvSpPr txBox="1">
            <a:spLocks/>
          </p:cNvSpPr>
          <p:nvPr/>
        </p:nvSpPr>
        <p:spPr bwMode="auto">
          <a:xfrm>
            <a:off x="-500098" y="-2738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dirty="0"/>
              <a:t>TT DATA </a:t>
            </a:r>
            <a:r>
              <a:rPr lang="en-GB" dirty="0" err="1"/>
              <a:t>Centers</a:t>
            </a:r>
            <a:endParaRPr lang="fr-FR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8676456" y="-27384"/>
            <a:ext cx="5040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2642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25C06D-5F8F-4098-BD62-2153FAE2313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050" name="Picture 2" descr="C:\Users\n.ghali\AppData\Local\Microsoft\Windows\Temporary Internet Files\Content.Outlook\LMHJIHI1\DSC044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5786446" cy="4339835"/>
          </a:xfrm>
          <a:prstGeom prst="rect">
            <a:avLst/>
          </a:prstGeom>
          <a:noFill/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28596" y="5643554"/>
            <a:ext cx="8229600" cy="1143032"/>
          </a:xfrm>
        </p:spPr>
        <p:txBody>
          <a:bodyPr/>
          <a:lstStyle/>
          <a:p>
            <a:pPr algn="ctr">
              <a:buNone/>
            </a:pPr>
            <a:r>
              <a:rPr lang="fr-FR" sz="2800" dirty="0" err="1" smtClean="0"/>
              <a:t>Tier</a:t>
            </a:r>
            <a:r>
              <a:rPr lang="fr-FR" sz="2800" dirty="0" smtClean="0"/>
              <a:t> III and ISO 27001 certification: </a:t>
            </a:r>
          </a:p>
          <a:p>
            <a:pPr algn="ctr">
              <a:buNone/>
            </a:pPr>
            <a:r>
              <a:rPr lang="fr-FR" sz="2800" dirty="0" err="1" smtClean="0"/>
              <a:t>Process</a:t>
            </a:r>
            <a:r>
              <a:rPr lang="fr-FR" sz="2800" dirty="0" smtClean="0"/>
              <a:t> </a:t>
            </a:r>
            <a:r>
              <a:rPr lang="fr-FR" sz="2800" dirty="0" err="1" smtClean="0"/>
              <a:t>ongoing</a:t>
            </a:r>
            <a:endParaRPr lang="fr-FR" sz="2800" dirty="0"/>
          </a:p>
        </p:txBody>
      </p:sp>
      <p:pic>
        <p:nvPicPr>
          <p:cNvPr id="7" name="Picture 2" descr="http://www.compassdatacenters.com/wp-content/uploads/2013/08/certifications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8" r="54194" b="5889"/>
          <a:stretch/>
        </p:blipFill>
        <p:spPr bwMode="auto">
          <a:xfrm>
            <a:off x="323528" y="5512145"/>
            <a:ext cx="1008112" cy="100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comcen.nus.edu.sg/qat4/wp-content/uploads/2014/03/ISO_logo_blanc1-150x1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433124"/>
            <a:ext cx="1082046" cy="108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1536" y="265783"/>
            <a:ext cx="142876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re 1"/>
          <p:cNvSpPr txBox="1">
            <a:spLocks/>
          </p:cNvSpPr>
          <p:nvPr/>
        </p:nvSpPr>
        <p:spPr bwMode="auto">
          <a:xfrm>
            <a:off x="-500098" y="-2738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fr-FR" dirty="0"/>
              <a:t>New </a:t>
            </a:r>
            <a:r>
              <a:rPr lang="en-GB" dirty="0" smtClean="0"/>
              <a:t>TT </a:t>
            </a:r>
            <a:r>
              <a:rPr lang="en-GB" dirty="0"/>
              <a:t>DATA </a:t>
            </a:r>
            <a:r>
              <a:rPr lang="en-GB" dirty="0" err="1" smtClean="0"/>
              <a:t>Centers</a:t>
            </a:r>
            <a:endParaRPr lang="en-GB" dirty="0" smtClean="0"/>
          </a:p>
          <a:p>
            <a:pPr algn="r"/>
            <a:r>
              <a:rPr lang="fr-FR" sz="2400" b="0" i="1" dirty="0"/>
              <a:t>Carthage Data Center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8676456" y="-27384"/>
            <a:ext cx="5040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5429264"/>
            <a:ext cx="8229600" cy="714380"/>
          </a:xfrm>
        </p:spPr>
        <p:txBody>
          <a:bodyPr/>
          <a:lstStyle/>
          <a:p>
            <a:pPr algn="ctr">
              <a:buNone/>
            </a:pPr>
            <a:r>
              <a:rPr lang="fr-FR" sz="2800" dirty="0" smtClean="0">
                <a:solidFill>
                  <a:srgbClr val="C00000"/>
                </a:solidFill>
              </a:rPr>
              <a:t>Cloud </a:t>
            </a:r>
            <a:r>
              <a:rPr lang="fr-FR" sz="2800" dirty="0" err="1" smtClean="0">
                <a:solidFill>
                  <a:srgbClr val="C00000"/>
                </a:solidFill>
              </a:rPr>
              <a:t>Ready</a:t>
            </a:r>
            <a:r>
              <a:rPr lang="fr-FR" sz="2800" dirty="0" smtClean="0">
                <a:solidFill>
                  <a:srgbClr val="C00000"/>
                </a:solidFill>
              </a:rPr>
              <a:t> Data Center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25C06D-5F8F-4098-BD62-2153FAE2313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027" name="Picture 3" descr="C:\Users\n.ghali\AppData\Local\Microsoft\Windows\Temporary Internet Files\Content.Outlook\LMHJIHI1\DSC043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19" y="1500174"/>
            <a:ext cx="4191029" cy="3429024"/>
          </a:xfrm>
          <a:prstGeom prst="rect">
            <a:avLst/>
          </a:prstGeom>
          <a:noFill/>
        </p:spPr>
      </p:pic>
      <p:pic>
        <p:nvPicPr>
          <p:cNvPr id="1028" name="Picture 4" descr="C:\Users\n.ghali\AppData\Local\Microsoft\Windows\Temporary Internet Files\Content.Outlook\LMHJIHI1\DSC043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00174"/>
            <a:ext cx="4310061" cy="3429024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536" y="265783"/>
            <a:ext cx="142876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re 1"/>
          <p:cNvSpPr txBox="1">
            <a:spLocks/>
          </p:cNvSpPr>
          <p:nvPr/>
        </p:nvSpPr>
        <p:spPr bwMode="auto">
          <a:xfrm>
            <a:off x="-500098" y="-2738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fr-FR" dirty="0"/>
              <a:t>New </a:t>
            </a:r>
            <a:r>
              <a:rPr lang="en-GB" dirty="0" smtClean="0"/>
              <a:t>TT </a:t>
            </a:r>
            <a:r>
              <a:rPr lang="en-GB" dirty="0"/>
              <a:t>DATA </a:t>
            </a:r>
            <a:r>
              <a:rPr lang="en-GB" dirty="0" err="1" smtClean="0"/>
              <a:t>Centers</a:t>
            </a:r>
            <a:endParaRPr lang="en-GB" dirty="0" smtClean="0"/>
          </a:p>
          <a:p>
            <a:pPr algn="r"/>
            <a:r>
              <a:rPr lang="fr-FR" sz="2400" b="0" i="1" dirty="0"/>
              <a:t>Carthage Data Center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8676456" y="-27384"/>
            <a:ext cx="5040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-500098" y="-27384"/>
            <a:ext cx="9144000" cy="1143000"/>
          </a:xfrm>
        </p:spPr>
        <p:txBody>
          <a:bodyPr/>
          <a:lstStyle/>
          <a:p>
            <a:pPr algn="r"/>
            <a:r>
              <a:rPr lang="en-GB" dirty="0" smtClean="0"/>
              <a:t>What is Cloud Computing ?</a:t>
            </a:r>
            <a:endParaRPr lang="en-GB" b="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428596" y="1331929"/>
            <a:ext cx="8358246" cy="4977391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sz="2000" b="1" dirty="0" smtClean="0">
                <a:solidFill>
                  <a:srgbClr val="00B0F0"/>
                </a:solidFill>
                <a:latin typeface="Trebuchet MS"/>
                <a:ea typeface="ＭＳ Ｐゴシック" charset="0"/>
              </a:rPr>
              <a:t>ITU-T Focus Group Cloud Definition *</a:t>
            </a:r>
          </a:p>
          <a:p>
            <a:pPr>
              <a:spcBef>
                <a:spcPct val="0"/>
              </a:spcBef>
            </a:pPr>
            <a:endParaRPr lang="en-US" sz="1000" dirty="0" smtClean="0">
              <a:solidFill>
                <a:srgbClr val="000000"/>
              </a:solidFill>
              <a:latin typeface="Trebuchet MS"/>
              <a:ea typeface="ＭＳ Ｐゴシック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en-US" sz="2000" i="1" dirty="0" smtClean="0"/>
              <a:t>“Cloud Computing is an </a:t>
            </a:r>
            <a:r>
              <a:rPr lang="en-US" sz="2000" b="1" i="1" dirty="0" smtClean="0"/>
              <a:t>emerging IT development, deployment and delivery model</a:t>
            </a:r>
            <a:r>
              <a:rPr lang="en-US" sz="2000" i="1" dirty="0" smtClean="0"/>
              <a:t>, enabling service users to have </a:t>
            </a:r>
            <a:r>
              <a:rPr lang="en-US" sz="2000" b="1" i="1" dirty="0" smtClean="0"/>
              <a:t>ubiquitous, convenient and on-demand network access to a shared pool of configurable computing resources </a:t>
            </a:r>
            <a:r>
              <a:rPr lang="en-US" sz="2000" i="1" dirty="0" smtClean="0"/>
              <a:t>(networks, servers, storage, applications, and services) that can be rapidly provisioned and released </a:t>
            </a:r>
            <a:r>
              <a:rPr lang="en-US" sz="2000" b="1" i="1" dirty="0" smtClean="0"/>
              <a:t>with minimal management effort or service-provider interaction</a:t>
            </a:r>
            <a:r>
              <a:rPr lang="en-US" sz="2000" i="1" dirty="0" smtClean="0"/>
              <a:t>.”</a:t>
            </a:r>
            <a:endParaRPr lang="fr-FR" sz="2000" i="1" dirty="0" smtClean="0">
              <a:solidFill>
                <a:srgbClr val="000000"/>
              </a:solidFill>
              <a:latin typeface="Trebuchet MS"/>
              <a:ea typeface="ＭＳ Ｐゴシック" charset="0"/>
            </a:endParaRPr>
          </a:p>
          <a:p>
            <a:endParaRPr lang="en-US" sz="2000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676456" y="-27384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endParaRPr lang="en-GB" sz="2400" b="0" dirty="0" smtClean="0"/>
          </a:p>
        </p:txBody>
      </p:sp>
      <p:pic>
        <p:nvPicPr>
          <p:cNvPr id="11" name="Picture 2" descr="File:Cloud computing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357694"/>
            <a:ext cx="3000396" cy="250030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32048" y="458112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* Partially based on NIST cloud definition</a:t>
            </a:r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643966" y="-24"/>
            <a:ext cx="504056" cy="112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/>
              <a:t>1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536" y="265783"/>
            <a:ext cx="142876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94352" y="6453188"/>
            <a:ext cx="514152" cy="431800"/>
          </a:xfrm>
          <a:noFill/>
        </p:spPr>
        <p:txBody>
          <a:bodyPr/>
          <a:lstStyle/>
          <a:p>
            <a:pPr algn="ctr"/>
            <a:fld id="{D14966D5-962B-4AD2-BF9D-519C6E0D60F7}" type="slidenum">
              <a:rPr lang="en-US" altLang="en-US" sz="1400"/>
              <a:pPr algn="ctr"/>
              <a:t>2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1154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285720" y="1643050"/>
            <a:ext cx="8472518" cy="739749"/>
          </a:xfrm>
        </p:spPr>
        <p:txBody>
          <a:bodyPr/>
          <a:lstStyle/>
          <a:p>
            <a:pPr marL="457200" lvl="0" indent="-45720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SzTx/>
              <a:buFont typeface="+mj-lt"/>
              <a:buAutoNum type="arabicPeriod"/>
              <a:defRPr/>
            </a:pPr>
            <a:r>
              <a:rPr lang="en-GB" sz="2200" b="1" dirty="0" smtClean="0"/>
              <a:t>Qualification and certification of TT Team in many technical fields </a:t>
            </a:r>
            <a:r>
              <a:rPr lang="en-GB" sz="2200" dirty="0" smtClean="0"/>
              <a:t>(Networks, Security, Infrastructure, virtualization, storage…)</a:t>
            </a:r>
          </a:p>
          <a:p>
            <a:pPr marL="457200" lvl="0" indent="-457200" eaLnBrk="1" fontAlgn="auto" hangingPunct="1">
              <a:spcAft>
                <a:spcPts val="0"/>
              </a:spcAft>
              <a:buSzTx/>
              <a:buFont typeface="+mj-lt"/>
              <a:buAutoNum type="arabicPeriod"/>
              <a:defRPr/>
            </a:pPr>
            <a:endParaRPr lang="fr-FR" sz="1200" dirty="0" smtClean="0"/>
          </a:p>
          <a:p>
            <a:pPr marL="457200" lvl="0" indent="-45720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SzTx/>
              <a:buFont typeface="+mj-lt"/>
              <a:buAutoNum type="arabicPeriod"/>
              <a:defRPr/>
            </a:pPr>
            <a:r>
              <a:rPr lang="en-GB" sz="2200" b="1" dirty="0" smtClean="0"/>
              <a:t>Network and Data Center Monitoring centers </a:t>
            </a:r>
          </a:p>
          <a:p>
            <a:pPr marL="457200" lvl="0" indent="-457200" eaLnBrk="1" fontAlgn="auto" hangingPunct="1">
              <a:spcAft>
                <a:spcPts val="0"/>
              </a:spcAft>
              <a:buSzTx/>
              <a:buNone/>
              <a:defRPr/>
            </a:pPr>
            <a:r>
              <a:rPr lang="en-GB" sz="2200" b="1" dirty="0" smtClean="0"/>
              <a:t>	</a:t>
            </a:r>
            <a:r>
              <a:rPr lang="en-GB" sz="2200" dirty="0" smtClean="0"/>
              <a:t>(24 x 7)</a:t>
            </a:r>
          </a:p>
          <a:p>
            <a:pPr marL="457200" lvl="0" indent="-457200" eaLnBrk="1" fontAlgn="auto" hangingPunct="1">
              <a:spcAft>
                <a:spcPts val="0"/>
              </a:spcAft>
              <a:buSzTx/>
              <a:buFont typeface="+mj-lt"/>
              <a:buAutoNum type="arabicPeriod"/>
              <a:defRPr/>
            </a:pPr>
            <a:endParaRPr lang="fr-FR" sz="1200" dirty="0" smtClean="0"/>
          </a:p>
          <a:p>
            <a:pPr marL="457200" lvl="0" indent="-457200" eaLnBrk="1" fontAlgn="auto" hangingPunct="1">
              <a:lnSpc>
                <a:spcPct val="80000"/>
              </a:lnSpc>
              <a:spcAft>
                <a:spcPts val="0"/>
              </a:spcAft>
              <a:buSzTx/>
              <a:buFont typeface="+mj-lt"/>
              <a:buAutoNum type="arabicPeriod" startAt="4"/>
              <a:defRPr/>
            </a:pPr>
            <a:endParaRPr lang="fr-FR" sz="2400" kern="1200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algn="just">
              <a:buNone/>
            </a:pPr>
            <a:endParaRPr lang="fr-FR" sz="2000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-500098" y="-27384"/>
            <a:ext cx="9144000" cy="1143000"/>
          </a:xfrm>
        </p:spPr>
        <p:txBody>
          <a:bodyPr/>
          <a:lstStyle/>
          <a:p>
            <a:pPr algn="r"/>
            <a:r>
              <a:rPr lang="fr-FR" dirty="0" smtClean="0"/>
              <a:t>TT </a:t>
            </a:r>
            <a:r>
              <a:rPr lang="en-GB" dirty="0" smtClean="0"/>
              <a:t>Preparations</a:t>
            </a:r>
            <a:r>
              <a:rPr lang="fr-FR" dirty="0" smtClean="0"/>
              <a:t> for the Cloud</a:t>
            </a:r>
            <a:endParaRPr lang="fr-FR" b="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2" descr="http://solutionsauxentreprises.lemonde.fr/partners/sfr/cacheDirectory/HTMLcontributions/img/20120125105934_Cloud-le769ger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000504"/>
            <a:ext cx="2571768" cy="214314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85720" y="3929066"/>
            <a:ext cx="5929354" cy="241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+mj-lt"/>
              <a:buAutoNum type="arabicPeriod" startAt="3"/>
              <a:defRPr/>
            </a:pPr>
            <a:r>
              <a:rPr lang="en-GB" sz="2200" b="1" kern="0" dirty="0" smtClean="0">
                <a:solidFill>
                  <a:srgbClr val="000099"/>
                </a:solidFill>
                <a:latin typeface="Verdana"/>
              </a:rPr>
              <a:t>Processes for services , conform to international standards </a:t>
            </a:r>
            <a:r>
              <a:rPr lang="en-GB" sz="2200" kern="0" dirty="0" smtClean="0">
                <a:solidFill>
                  <a:srgbClr val="000099"/>
                </a:solidFill>
                <a:latin typeface="Verdana"/>
              </a:rPr>
              <a:t>(ITIL or eTOM)</a:t>
            </a:r>
          </a:p>
          <a:p>
            <a:pPr marL="457200" lvl="0" indent="-457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fr-FR" sz="1200" kern="0" dirty="0" smtClean="0">
              <a:solidFill>
                <a:srgbClr val="000099"/>
              </a:solidFill>
              <a:latin typeface="Verdana"/>
            </a:endParaRPr>
          </a:p>
          <a:p>
            <a:pPr marL="457200" lvl="0" indent="-4572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+mj-lt"/>
              <a:buAutoNum type="arabicPeriod" startAt="4"/>
              <a:defRPr/>
            </a:pPr>
            <a:r>
              <a:rPr lang="en-US" sz="2200" b="1" kern="0" dirty="0" smtClean="0">
                <a:solidFill>
                  <a:srgbClr val="000099"/>
                </a:solidFill>
                <a:latin typeface="Verdana"/>
              </a:rPr>
              <a:t>Assisting the companies as a long-term partner for telecom and IT services</a:t>
            </a:r>
            <a:endParaRPr lang="fr-FR" sz="2200" b="1" kern="0" dirty="0" smtClean="0">
              <a:solidFill>
                <a:srgbClr val="000099"/>
              </a:solidFill>
              <a:latin typeface="Verdana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536" y="265783"/>
            <a:ext cx="142876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94352" y="6453188"/>
            <a:ext cx="514152" cy="431800"/>
          </a:xfrm>
          <a:noFill/>
        </p:spPr>
        <p:txBody>
          <a:bodyPr/>
          <a:lstStyle/>
          <a:p>
            <a:pPr algn="ctr"/>
            <a:fld id="{D14966D5-962B-4AD2-BF9D-519C6E0D60F7}" type="slidenum">
              <a:rPr lang="en-US" altLang="en-US" sz="1400"/>
              <a:pPr algn="ctr"/>
              <a:t>20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0667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285720" y="857232"/>
            <a:ext cx="8358246" cy="739749"/>
          </a:xfrm>
        </p:spPr>
        <p:txBody>
          <a:bodyPr/>
          <a:lstStyle/>
          <a:p>
            <a:pPr algn="just"/>
            <a:endParaRPr lang="fr-FR" sz="2000" b="1" dirty="0" smtClean="0"/>
          </a:p>
          <a:p>
            <a:pPr marL="274638" indent="0" algn="ctr">
              <a:buNone/>
            </a:pPr>
            <a:r>
              <a:rPr lang="en-US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Tunisie Telecom is aware of the emergence of cloud computing</a:t>
            </a:r>
          </a:p>
          <a:p>
            <a:pPr marL="274638" indent="0">
              <a:buNone/>
            </a:pPr>
            <a:endParaRPr lang="fr-FR" sz="105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39750" indent="-269875" algn="just"/>
            <a:r>
              <a:rPr lang="en-US" sz="2000" b="1" dirty="0" smtClean="0"/>
              <a:t>Exciting Revolution in Computer Infrastructure</a:t>
            </a:r>
            <a:endParaRPr lang="fr-FR" sz="2000" b="1" dirty="0" smtClean="0"/>
          </a:p>
          <a:p>
            <a:pPr marL="539750" indent="-269875" algn="just"/>
            <a:r>
              <a:rPr lang="en-US" sz="2000" b="1" dirty="0" smtClean="0"/>
              <a:t>TT has focused since 2010 on Cloud Computing offers : </a:t>
            </a:r>
            <a:r>
              <a:rPr lang="en-US" sz="2000" dirty="0" smtClean="0"/>
              <a:t>"SaaS", "DaaS“,…</a:t>
            </a:r>
            <a:endParaRPr lang="fr-FR" sz="2000" dirty="0" smtClean="0"/>
          </a:p>
          <a:p>
            <a:pPr marL="539750" indent="-269875" algn="just"/>
            <a:r>
              <a:rPr lang="en-US" sz="2000" b="1" dirty="0" smtClean="0"/>
              <a:t>TT is still investing in Cloud computing infrastructure for cloud services </a:t>
            </a:r>
            <a:r>
              <a:rPr lang="en-US" sz="2000" dirty="0" smtClean="0"/>
              <a:t>to host more enhanced services: Storage as a service, Firewall as a service, Load balancing service, … </a:t>
            </a:r>
          </a:p>
          <a:p>
            <a:pPr marL="539750" indent="-269875" algn="just"/>
            <a:r>
              <a:rPr lang="en-US" sz="2000" b="1" dirty="0" smtClean="0"/>
              <a:t>TT capitalizes on its teams</a:t>
            </a:r>
            <a:r>
              <a:rPr lang="en-US" sz="2000" dirty="0" smtClean="0"/>
              <a:t>: training, certifications </a:t>
            </a:r>
            <a:r>
              <a:rPr lang="fr-FR" sz="2000" dirty="0" smtClean="0"/>
              <a:t>…</a:t>
            </a:r>
          </a:p>
          <a:p>
            <a:pPr>
              <a:buNone/>
            </a:pPr>
            <a:endParaRPr lang="fr-FR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fr-FR" sz="2000" dirty="0" smtClean="0"/>
              <a:t> </a:t>
            </a:r>
            <a:endParaRPr lang="fr-FR" sz="20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1071538" y="5143512"/>
            <a:ext cx="7429552" cy="1000132"/>
          </a:xfrm>
          <a:prstGeom prst="rect">
            <a:avLst/>
          </a:prstGeom>
          <a:solidFill>
            <a:srgbClr val="BDC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>
              <a:buNone/>
            </a:pPr>
            <a:r>
              <a:rPr lang="en-US" sz="2000" dirty="0" smtClean="0">
                <a:solidFill>
                  <a:schemeClr val="bg2"/>
                </a:solidFill>
              </a:rPr>
              <a:t>The main aim is to </a:t>
            </a:r>
            <a:r>
              <a:rPr lang="en-US" sz="2000" b="1" dirty="0" smtClean="0">
                <a:solidFill>
                  <a:schemeClr val="bg2"/>
                </a:solidFill>
              </a:rPr>
              <a:t>offer cloud services supporting quality of service</a:t>
            </a:r>
            <a:r>
              <a:rPr lang="en-US" sz="2000" dirty="0" smtClean="0">
                <a:solidFill>
                  <a:schemeClr val="bg2"/>
                </a:solidFill>
              </a:rPr>
              <a:t>, in order to ensure </a:t>
            </a:r>
            <a:r>
              <a:rPr lang="en-US" sz="2000" b="1" dirty="0" smtClean="0">
                <a:solidFill>
                  <a:schemeClr val="bg2"/>
                </a:solidFill>
              </a:rPr>
              <a:t>customer satisfaction</a:t>
            </a:r>
            <a:endParaRPr lang="fr-FR" sz="2000" b="1" dirty="0" smtClean="0">
              <a:solidFill>
                <a:schemeClr val="bg2"/>
              </a:solidFill>
            </a:endParaRPr>
          </a:p>
        </p:txBody>
      </p:sp>
      <p:sp>
        <p:nvSpPr>
          <p:cNvPr id="8" name="Flèche droite 7"/>
          <p:cNvSpPr/>
          <p:nvPr/>
        </p:nvSpPr>
        <p:spPr bwMode="auto">
          <a:xfrm>
            <a:off x="428580" y="5372816"/>
            <a:ext cx="571520" cy="50006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9942" name="Picture 6" descr="https://encrypted-tbn2.gstatic.com/images?q=tbn:ANd9GcQwM3XfurvRdqfxOzgzn8uUrrkRPiEpgumM_pr594eBKbovV63tf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808" y="11171"/>
            <a:ext cx="1793469" cy="1285884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536" y="265783"/>
            <a:ext cx="142876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94352" y="6453188"/>
            <a:ext cx="514152" cy="431800"/>
          </a:xfrm>
          <a:noFill/>
        </p:spPr>
        <p:txBody>
          <a:bodyPr/>
          <a:lstStyle/>
          <a:p>
            <a:pPr algn="ctr"/>
            <a:fld id="{D14966D5-962B-4AD2-BF9D-519C6E0D60F7}" type="slidenum">
              <a:rPr lang="en-US" altLang="en-US" sz="1400"/>
              <a:pPr algn="ctr"/>
              <a:t>21</a:t>
            </a:fld>
            <a:endParaRPr lang="en-US" altLang="en-US" sz="1400" dirty="0"/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-500098" y="-2738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fr-FR" dirty="0"/>
              <a:t>Conclusion</a:t>
            </a:r>
            <a:endParaRPr lang="fr-FR" b="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0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233214"/>
          </a:xfrm>
        </p:spPr>
        <p:txBody>
          <a:bodyPr/>
          <a:lstStyle/>
          <a:p>
            <a:pPr algn="just"/>
            <a:r>
              <a:rPr lang="en-US" sz="1800" b="1" dirty="0" smtClean="0"/>
              <a:t>Cloud computing standardization should be managed to support both innovation and competition</a:t>
            </a:r>
            <a:r>
              <a:rPr lang="en-US" sz="1800" dirty="0" smtClean="0"/>
              <a:t>, maximize contribution in the standardization process and minimize incompatibility of competing cloud services,</a:t>
            </a:r>
          </a:p>
          <a:p>
            <a:pPr marL="0" indent="0" algn="just">
              <a:buNone/>
            </a:pPr>
            <a:endParaRPr lang="en-US" sz="1800" dirty="0" smtClean="0"/>
          </a:p>
          <a:p>
            <a:pPr algn="just"/>
            <a:r>
              <a:rPr lang="en-US" sz="1800" b="1" dirty="0" smtClean="0"/>
              <a:t>A regulatory environment </a:t>
            </a:r>
            <a:r>
              <a:rPr lang="en-US" sz="1800" dirty="0" smtClean="0"/>
              <a:t>that meets international requirements and standards in terms of protection of personal data and data exchange security,</a:t>
            </a:r>
          </a:p>
          <a:p>
            <a:pPr marL="0" indent="0" algn="just">
              <a:buNone/>
            </a:pPr>
            <a:endParaRPr lang="en-US" sz="1800" dirty="0" smtClean="0"/>
          </a:p>
          <a:p>
            <a:pPr algn="just"/>
            <a:r>
              <a:rPr lang="en-US" sz="1800" dirty="0" smtClean="0"/>
              <a:t>The creation of </a:t>
            </a:r>
            <a:r>
              <a:rPr lang="en-US" sz="1800" b="1" dirty="0" smtClean="0"/>
              <a:t>datacenters respecting the international standards </a:t>
            </a:r>
            <a:r>
              <a:rPr lang="en-US" sz="1800" dirty="0" smtClean="0"/>
              <a:t>offering guarantees of continuity of service, rapid accessibility and secure data backup, being </a:t>
            </a:r>
            <a:r>
              <a:rPr lang="en-US" sz="1800" dirty="0" smtClean="0">
                <a:solidFill>
                  <a:srgbClr val="000099"/>
                </a:solidFill>
              </a:rPr>
              <a:t>able </a:t>
            </a:r>
            <a:r>
              <a:rPr lang="en-US" sz="1800" dirty="0">
                <a:solidFill>
                  <a:srgbClr val="000099"/>
                </a:solidFill>
              </a:rPr>
              <a:t>to provide technological requirements services to the business activities, on time and at the right price.</a:t>
            </a:r>
            <a:endParaRPr lang="fr-FR" sz="1800" dirty="0">
              <a:solidFill>
                <a:srgbClr val="000099"/>
              </a:solidFill>
            </a:endParaRPr>
          </a:p>
          <a:p>
            <a:pPr marL="0" indent="0" algn="just">
              <a:buNone/>
            </a:pPr>
            <a:endParaRPr lang="en-US" sz="1800" dirty="0" smtClean="0"/>
          </a:p>
          <a:p>
            <a:pPr algn="just"/>
            <a:r>
              <a:rPr lang="en-US" sz="1800" dirty="0" smtClean="0"/>
              <a:t>The setting of </a:t>
            </a:r>
            <a:r>
              <a:rPr lang="en-US" sz="1800" b="1" dirty="0" smtClean="0"/>
              <a:t>training programs </a:t>
            </a:r>
            <a:r>
              <a:rPr lang="en-US" sz="1800" dirty="0" smtClean="0"/>
              <a:t>and institutional strengthening in is needed.</a:t>
            </a: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25C06D-5F8F-4098-BD62-2153FAE2313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639944" y="0"/>
            <a:ext cx="5040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/>
              <a:t>1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536" y="265783"/>
            <a:ext cx="142876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 txBox="1">
            <a:spLocks/>
          </p:cNvSpPr>
          <p:nvPr/>
        </p:nvSpPr>
        <p:spPr bwMode="auto">
          <a:xfrm>
            <a:off x="-500098" y="-2738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US" dirty="0"/>
              <a:t>Recommendations</a:t>
            </a:r>
            <a:endParaRPr lang="fr-FR" b="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9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877272"/>
          </a:xfrm>
        </p:spPr>
        <p:txBody>
          <a:bodyPr/>
          <a:lstStyle/>
          <a:p>
            <a:pPr algn="just"/>
            <a:r>
              <a:rPr lang="en-US" sz="2400" dirty="0" smtClean="0"/>
              <a:t>Creation of strategic partnerships: </a:t>
            </a:r>
          </a:p>
          <a:p>
            <a:pPr algn="just"/>
            <a:endParaRPr lang="en-US" sz="2400" dirty="0" smtClean="0"/>
          </a:p>
          <a:p>
            <a:pPr lvl="1" algn="just"/>
            <a:r>
              <a:rPr lang="en-US" sz="2000" b="1" dirty="0" smtClean="0"/>
              <a:t>Technology partners</a:t>
            </a:r>
          </a:p>
          <a:p>
            <a:pPr marL="92075" lvl="1" indent="0" algn="just">
              <a:buNone/>
            </a:pPr>
            <a:r>
              <a:rPr lang="en-US" sz="2000" dirty="0" err="1" smtClean="0"/>
              <a:t>Telcos</a:t>
            </a:r>
            <a:r>
              <a:rPr lang="en-US" sz="2000" dirty="0" smtClean="0"/>
              <a:t> need to build a broader cloud ecosystem with industry</a:t>
            </a:r>
            <a:endParaRPr lang="fr-FR" sz="2000" dirty="0" smtClean="0"/>
          </a:p>
          <a:p>
            <a:pPr marL="92075" lvl="1" indent="0" algn="just">
              <a:buNone/>
            </a:pPr>
            <a:r>
              <a:rPr lang="en-US" sz="2000" dirty="0" smtClean="0"/>
              <a:t>and technology partners to be able to provide end-to-end service</a:t>
            </a:r>
            <a:r>
              <a:rPr lang="fr-FR" sz="2000" dirty="0" smtClean="0"/>
              <a:t>.</a:t>
            </a:r>
          </a:p>
          <a:p>
            <a:pPr marL="92075" lvl="1" indent="0" algn="just">
              <a:buNone/>
            </a:pPr>
            <a:endParaRPr lang="en-US" sz="2000" dirty="0"/>
          </a:p>
          <a:p>
            <a:pPr lvl="1" algn="just"/>
            <a:r>
              <a:rPr lang="en-US" sz="2000" b="1" dirty="0"/>
              <a:t>Customers as partners</a:t>
            </a:r>
          </a:p>
          <a:p>
            <a:pPr marL="92075" lvl="1" indent="0" algn="just">
              <a:buNone/>
            </a:pPr>
            <a:r>
              <a:rPr lang="en-US" sz="2000" dirty="0" smtClean="0"/>
              <a:t>with </a:t>
            </a:r>
            <a:r>
              <a:rPr lang="en-US" sz="2000" dirty="0"/>
              <a:t>customers to gain unique insights into the development of services that can be industry specific and provide the opportunity for shared revenue models</a:t>
            </a:r>
            <a:r>
              <a:rPr lang="en-US" sz="2000" dirty="0" smtClean="0"/>
              <a:t>.</a:t>
            </a:r>
          </a:p>
          <a:p>
            <a:pPr marL="457200" lvl="1" indent="0" algn="just">
              <a:buNone/>
            </a:pPr>
            <a:endParaRPr lang="en-US" sz="2000" dirty="0" smtClean="0"/>
          </a:p>
          <a:p>
            <a:pPr lvl="1" algn="just"/>
            <a:r>
              <a:rPr lang="en-US" sz="2000" b="1" dirty="0" smtClean="0"/>
              <a:t>Professional services firms as Partners</a:t>
            </a:r>
          </a:p>
          <a:p>
            <a:pPr marL="0" lvl="1" indent="0" algn="just">
              <a:buNone/>
            </a:pPr>
            <a:r>
              <a:rPr lang="en-US" sz="2000" dirty="0" err="1" smtClean="0"/>
              <a:t>Telcos</a:t>
            </a:r>
            <a:r>
              <a:rPr lang="en-US" sz="2000" dirty="0" smtClean="0"/>
              <a:t> will need to recruit professional service firms for selling, demand creating, identifying and implementing complex Cloud solutions.</a:t>
            </a:r>
          </a:p>
          <a:p>
            <a:pPr marL="0" lvl="1" indent="0" algn="just">
              <a:buNone/>
            </a:pPr>
            <a:endParaRPr lang="en-US" sz="2000" dirty="0"/>
          </a:p>
          <a:p>
            <a:pPr marL="457200" lvl="1" indent="0" algn="just">
              <a:buNone/>
            </a:pPr>
            <a:endParaRPr lang="en-US" sz="66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25C06D-5F8F-4098-BD62-2153FAE2313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639944" y="0"/>
            <a:ext cx="5040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/>
              <a:t>2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536" y="265783"/>
            <a:ext cx="142876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re 1"/>
          <p:cNvSpPr txBox="1">
            <a:spLocks/>
          </p:cNvSpPr>
          <p:nvPr/>
        </p:nvSpPr>
        <p:spPr bwMode="auto">
          <a:xfrm>
            <a:off x="-500098" y="-2738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US" dirty="0"/>
              <a:t>Recommendations</a:t>
            </a:r>
            <a:endParaRPr lang="fr-FR" b="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6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AutoShape 18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en-US" dirty="0"/>
          </a:p>
        </p:txBody>
      </p:sp>
      <p:sp>
        <p:nvSpPr>
          <p:cNvPr id="5127" name="AutoShape 20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en-US" dirty="0"/>
          </a:p>
        </p:txBody>
      </p:sp>
      <p:sp>
        <p:nvSpPr>
          <p:cNvPr id="5128" name="AutoShape 22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en-US" dirty="0"/>
          </a:p>
        </p:txBody>
      </p:sp>
      <p:sp>
        <p:nvSpPr>
          <p:cNvPr id="5129" name="AutoShape 24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en-US" dirty="0"/>
          </a:p>
        </p:txBody>
      </p:sp>
      <p:sp>
        <p:nvSpPr>
          <p:cNvPr id="5130" name="Rectangle 2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 altLang="en-US" dirty="0"/>
          </a:p>
        </p:txBody>
      </p:sp>
      <p:pic>
        <p:nvPicPr>
          <p:cNvPr id="5131" name="Picture 16" descr="ITUseries"/>
          <p:cNvPicPr>
            <a:picLocks noChangeAspect="1" noChangeArrowheads="1"/>
          </p:cNvPicPr>
          <p:nvPr/>
        </p:nvPicPr>
        <p:blipFill>
          <a:blip r:embed="rId3"/>
          <a:srcRect t="17264" b="69327"/>
          <a:stretch>
            <a:fillRect/>
          </a:stretch>
        </p:blipFill>
        <p:spPr bwMode="auto">
          <a:xfrm>
            <a:off x="6609669" y="188913"/>
            <a:ext cx="2210803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5500707"/>
            <a:ext cx="142876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US" sz="2000" b="1" dirty="0" smtClean="0">
                <a:solidFill>
                  <a:srgbClr val="3399FF"/>
                </a:solidFill>
              </a:rPr>
              <a:t>Second Study Group 13 Regional Workshop for Africa on</a:t>
            </a: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US" sz="2400" b="1" dirty="0" smtClean="0">
                <a:solidFill>
                  <a:srgbClr val="3399FF"/>
                </a:solidFill>
              </a:rPr>
              <a:t>"Future Networks: Cloud Computing, Energy Saving, Security and Virtualization" </a:t>
            </a:r>
          </a:p>
          <a:p>
            <a:pPr algn="ctr">
              <a:lnSpc>
                <a:spcPct val="80000"/>
              </a:lnSpc>
            </a:pPr>
            <a:endParaRPr lang="en-US" sz="1200" b="1" dirty="0">
              <a:solidFill>
                <a:srgbClr val="3399FF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800" b="1" dirty="0">
                <a:solidFill>
                  <a:srgbClr val="3399FF"/>
                </a:solidFill>
              </a:rPr>
              <a:t>(Tunis, Tunisia, </a:t>
            </a:r>
            <a:r>
              <a:rPr lang="en-US" sz="1800" b="1" dirty="0" smtClean="0">
                <a:solidFill>
                  <a:srgbClr val="3399FF"/>
                </a:solidFill>
              </a:rPr>
              <a:t>28 April </a:t>
            </a:r>
            <a:r>
              <a:rPr lang="en-US" sz="1800" b="1" dirty="0">
                <a:solidFill>
                  <a:srgbClr val="3399FF"/>
                </a:solidFill>
              </a:rPr>
              <a:t>2014)</a:t>
            </a: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714348" y="4437063"/>
            <a:ext cx="8001056" cy="1655762"/>
          </a:xfrm>
        </p:spPr>
        <p:txBody>
          <a:bodyPr/>
          <a:lstStyle/>
          <a:p>
            <a:r>
              <a:rPr lang="en-GB" sz="2000" b="1" dirty="0" smtClean="0"/>
              <a:t>Nizar </a:t>
            </a:r>
            <a:r>
              <a:rPr lang="en-GB" sz="2000" b="1" dirty="0" err="1" smtClean="0"/>
              <a:t>Bouguila</a:t>
            </a:r>
            <a:endParaRPr lang="en-GB" sz="2000" b="1" dirty="0" smtClean="0"/>
          </a:p>
          <a:p>
            <a:pPr>
              <a:lnSpc>
                <a:spcPct val="80000"/>
              </a:lnSpc>
            </a:pPr>
            <a:r>
              <a:rPr lang="fr-FR" sz="1800" dirty="0" smtClean="0">
                <a:solidFill>
                  <a:srgbClr val="000099"/>
                </a:solidFill>
                <a:cs typeface="Arial" pitchFamily="34" charset="0"/>
              </a:rPr>
              <a:t>CTO, Tunisie Telecom</a:t>
            </a:r>
          </a:p>
          <a:p>
            <a:r>
              <a:rPr lang="fr-FR" sz="1600" i="1" dirty="0" smtClean="0">
                <a:solidFill>
                  <a:srgbClr val="0070C0"/>
                </a:solidFill>
              </a:rPr>
              <a:t>nizar</a:t>
            </a:r>
            <a:r>
              <a:rPr lang="en-GB" sz="1600" i="1" dirty="0" smtClean="0">
                <a:solidFill>
                  <a:srgbClr val="0070C0"/>
                </a:solidFill>
              </a:rPr>
              <a:t>.bouguila@tunisietelecom.tn</a:t>
            </a:r>
            <a:endParaRPr lang="en-US" sz="1800" i="1" dirty="0" smtClean="0">
              <a:solidFill>
                <a:srgbClr val="0070C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0" y="2708275"/>
            <a:ext cx="9144000" cy="129698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dirty="0" smtClean="0"/>
              <a:t>Thank you for your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-500098" y="-27384"/>
            <a:ext cx="9144000" cy="1143000"/>
          </a:xfrm>
        </p:spPr>
        <p:txBody>
          <a:bodyPr/>
          <a:lstStyle/>
          <a:p>
            <a:pPr algn="r"/>
            <a:r>
              <a:rPr lang="en-GB" dirty="0" smtClean="0"/>
              <a:t>What is Cloud Computing ?</a:t>
            </a:r>
            <a:br>
              <a:rPr lang="en-GB" dirty="0" smtClean="0"/>
            </a:br>
            <a:r>
              <a:rPr lang="en-GB" sz="2400" b="0" i="1" dirty="0" smtClean="0"/>
              <a:t>Main Characteristics</a:t>
            </a:r>
            <a:endParaRPr lang="en-GB" b="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676456" y="-27384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endParaRPr lang="en-GB" sz="2400" b="0" dirty="0" smtClean="0"/>
          </a:p>
        </p:txBody>
      </p:sp>
      <p:pic>
        <p:nvPicPr>
          <p:cNvPr id="19" name="Picture 4" descr="http://www.bluesci.org/wordpress/wp-content/uploads/2011/09/Sevensheaven_illustration-Cloud_Compu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6783" y="1571612"/>
            <a:ext cx="4110059" cy="4214842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285720" y="1671568"/>
            <a:ext cx="4143404" cy="400110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On-demand self-service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85720" y="2500306"/>
            <a:ext cx="4143404" cy="400110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Ubiquitous network access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85720" y="3357562"/>
            <a:ext cx="4143404" cy="707886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Location independent resource pooling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85720" y="4500570"/>
            <a:ext cx="4143404" cy="400110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Rapid elasticity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85720" y="5314906"/>
            <a:ext cx="4143404" cy="400110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Pay per use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8639976" y="0"/>
            <a:ext cx="504056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/>
              <a:t>2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536" y="265783"/>
            <a:ext cx="142876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94352" y="6453188"/>
            <a:ext cx="514152" cy="431800"/>
          </a:xfrm>
          <a:noFill/>
        </p:spPr>
        <p:txBody>
          <a:bodyPr/>
          <a:lstStyle/>
          <a:p>
            <a:pPr algn="ctr"/>
            <a:fld id="{D14966D5-962B-4AD2-BF9D-519C6E0D60F7}" type="slidenum">
              <a:rPr lang="en-US" altLang="en-US" sz="1400"/>
              <a:pPr algn="ctr"/>
              <a:t>3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665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-500098" y="-27384"/>
            <a:ext cx="9144000" cy="1143000"/>
          </a:xfrm>
        </p:spPr>
        <p:txBody>
          <a:bodyPr/>
          <a:lstStyle/>
          <a:p>
            <a:pPr algn="r"/>
            <a:r>
              <a:rPr lang="en-GB" dirty="0" smtClean="0"/>
              <a:t>What is Cloud Computing ?</a:t>
            </a:r>
            <a:br>
              <a:rPr lang="en-GB" dirty="0" smtClean="0"/>
            </a:br>
            <a:r>
              <a:rPr lang="en-GB" sz="2400" b="0" i="1" dirty="0" smtClean="0"/>
              <a:t>Service Models</a:t>
            </a:r>
            <a:endParaRPr lang="en-GB" b="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676456" y="-27384"/>
            <a:ext cx="5040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endParaRPr lang="en-GB" sz="2400" b="0" dirty="0" smtClean="0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8639976" y="0"/>
            <a:ext cx="504056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/>
              <a:t>3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143536" y="1785926"/>
            <a:ext cx="392905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marR="0" lvl="1" indent="269875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pitchFamily="34" charset="-128"/>
              </a:rPr>
              <a:t>SaaS</a:t>
            </a:r>
            <a:endParaRPr lang="en-US" altLang="ja-JP" sz="2000" b="1" dirty="0" smtClean="0">
              <a:solidFill>
                <a:srgbClr val="C00000"/>
              </a:solidFill>
              <a:ea typeface="ＭＳ Ｐゴシック" pitchFamily="34" charset="-128"/>
            </a:endParaRPr>
          </a:p>
          <a:p>
            <a:pPr marL="269875" marR="0" lvl="1" indent="0" defTabSz="91440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pitchFamily="34" charset="-128"/>
              </a:rPr>
              <a:t>Use </a:t>
            </a:r>
            <a:r>
              <a:rPr kumimoji="0" lang="en-US" altLang="ja-JP" sz="20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pitchFamily="34" charset="-128"/>
              </a:rPr>
              <a:t>provider’s applications over a network </a:t>
            </a:r>
            <a:endParaRPr kumimoji="0" lang="en-US" altLang="ja-JP" sz="200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ＭＳ Ｐゴシック" pitchFamily="34" charset="-128"/>
            </a:endParaRPr>
          </a:p>
          <a:p>
            <a:pPr marL="0" marR="0" lvl="1" indent="269875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altLang="ja-JP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ＭＳ Ｐゴシック" pitchFamily="34" charset="-128"/>
            </a:endParaRPr>
          </a:p>
          <a:p>
            <a:pPr marL="0" marR="0" lvl="1" indent="269875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ea typeface="ＭＳ Ｐゴシック" pitchFamily="34" charset="-128"/>
              </a:rPr>
              <a:t>PaaS</a:t>
            </a:r>
            <a:endParaRPr lang="en-US" altLang="ja-JP" sz="2000" b="1" dirty="0" smtClean="0">
              <a:solidFill>
                <a:srgbClr val="669900"/>
              </a:solidFill>
              <a:ea typeface="ＭＳ Ｐゴシック" pitchFamily="34" charset="-128"/>
            </a:endParaRPr>
          </a:p>
          <a:p>
            <a:pPr marL="269875" marR="0" lvl="1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ea typeface="ＭＳ Ｐゴシック" pitchFamily="34" charset="-128"/>
              </a:rPr>
              <a:t>Deploy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</a:rPr>
              <a:t>customer-created applications to a cloud 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</a:endParaRPr>
          </a:p>
          <a:p>
            <a:pPr marL="0" marR="0" lvl="1" indent="269875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269875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IaaS: </a:t>
            </a:r>
          </a:p>
          <a:p>
            <a:pPr marL="269875" marR="0" lvl="1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Rent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processing, storage, network capacity, and other fundamental computing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resources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536" y="265783"/>
            <a:ext cx="142876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94352" y="6453188"/>
            <a:ext cx="514152" cy="431800"/>
          </a:xfrm>
          <a:noFill/>
        </p:spPr>
        <p:txBody>
          <a:bodyPr/>
          <a:lstStyle/>
          <a:p>
            <a:pPr algn="ctr"/>
            <a:fld id="{D14966D5-962B-4AD2-BF9D-519C6E0D60F7}" type="slidenum">
              <a:rPr lang="en-US" altLang="en-US" sz="1400"/>
              <a:pPr algn="ctr"/>
              <a:t>4</a:t>
            </a:fld>
            <a:endParaRPr lang="en-US" altLang="en-US" sz="1400" dirty="0"/>
          </a:p>
        </p:txBody>
      </p:sp>
      <p:pic>
        <p:nvPicPr>
          <p:cNvPr id="29699" name="Picture 3" descr="http://3.bp.blogspot.com/-JqOCzrPdPbc/Ty28UTjU7fI/AAAAAAAAAU4/hzN9f5m_Rwo/s320/Cloud+computing+pyrami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643050"/>
            <a:ext cx="5024472" cy="3768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122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1036712"/>
          </a:xfrm>
        </p:spPr>
        <p:txBody>
          <a:bodyPr/>
          <a:lstStyle/>
          <a:p>
            <a:r>
              <a:rPr lang="en-US" sz="1800" dirty="0" smtClean="0"/>
              <a:t>In September 2013, IDC </a:t>
            </a:r>
            <a:r>
              <a:rPr lang="en-US" sz="1800" dirty="0"/>
              <a:t>predicts public IT cloud services </a:t>
            </a:r>
            <a:r>
              <a:rPr lang="en-US" sz="1800" dirty="0" smtClean="0"/>
              <a:t>will reach </a:t>
            </a:r>
            <a:r>
              <a:rPr lang="en-US" sz="1800" dirty="0"/>
              <a:t>$47.4B </a:t>
            </a:r>
            <a:r>
              <a:rPr lang="en-US" sz="1800" dirty="0" smtClean="0"/>
              <a:t>and </a:t>
            </a:r>
            <a:r>
              <a:rPr lang="en-US" sz="1800" dirty="0"/>
              <a:t>is expected to be more than $107B in </a:t>
            </a:r>
            <a:r>
              <a:rPr lang="en-US" sz="1800" dirty="0" smtClean="0"/>
              <a:t>2017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25C06D-5F8F-4098-BD62-2153FAE2313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3059832" y="6453336"/>
            <a:ext cx="56166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 </a:t>
            </a:r>
            <a:r>
              <a:rPr lang="en-US" sz="1050" dirty="0"/>
              <a:t> </a:t>
            </a:r>
            <a:r>
              <a:rPr lang="en-US" sz="1050" dirty="0" smtClean="0"/>
              <a:t>IDC 2013 </a:t>
            </a:r>
            <a:r>
              <a:rPr lang="en-US" sz="1050" dirty="0"/>
              <a:t>: http://www.idc.com/getdoc.jsp?containerId=prUS24298013 </a:t>
            </a:r>
          </a:p>
        </p:txBody>
      </p:sp>
      <p:pic>
        <p:nvPicPr>
          <p:cNvPr id="2050" name="Picture 2" descr="IDC Forecast Public IT Spen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5185"/>
            <a:ext cx="5591175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676456" y="-27384"/>
            <a:ext cx="5040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endParaRPr lang="en-GB" sz="2400" b="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536" y="265783"/>
            <a:ext cx="142876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 txBox="1">
            <a:spLocks/>
          </p:cNvSpPr>
          <p:nvPr/>
        </p:nvSpPr>
        <p:spPr bwMode="auto">
          <a:xfrm>
            <a:off x="32" y="-2738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cloud</a:t>
            </a:r>
            <a:r>
              <a:rPr lang="fr-FR" dirty="0"/>
              <a:t> </a:t>
            </a:r>
            <a:r>
              <a:rPr lang="fr-FR" dirty="0" err="1"/>
              <a:t>delivery</a:t>
            </a:r>
            <a:r>
              <a:rPr lang="fr-FR" dirty="0"/>
              <a:t> </a:t>
            </a:r>
            <a:r>
              <a:rPr lang="fr-FR" dirty="0" smtClean="0"/>
              <a:t>model</a:t>
            </a:r>
          </a:p>
          <a:p>
            <a:pPr algn="r"/>
            <a:r>
              <a:rPr lang="fr-FR" dirty="0" err="1" smtClean="0"/>
              <a:t>generates</a:t>
            </a:r>
            <a:r>
              <a:rPr lang="fr-FR" dirty="0" smtClean="0"/>
              <a:t> </a:t>
            </a:r>
            <a:r>
              <a:rPr lang="fr-FR" dirty="0"/>
              <a:t>the </a:t>
            </a:r>
            <a:r>
              <a:rPr lang="fr-FR" dirty="0" err="1"/>
              <a:t>highest</a:t>
            </a:r>
            <a:r>
              <a:rPr lang="fr-FR" dirty="0"/>
              <a:t> </a:t>
            </a:r>
            <a:r>
              <a:rPr lang="fr-FR" dirty="0" smtClean="0"/>
              <a:t>revenues?</a:t>
            </a:r>
          </a:p>
        </p:txBody>
      </p:sp>
    </p:spTree>
    <p:extLst>
      <p:ext uri="{BB962C8B-B14F-4D97-AF65-F5344CB8AC3E}">
        <p14:creationId xmlns:p14="http://schemas.microsoft.com/office/powerpoint/2010/main" val="161950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357298"/>
            <a:ext cx="8136904" cy="919573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IT as a Service is a revolutionary model providing a value that is directly measured in terms of "Business" for your activity</a:t>
            </a:r>
            <a:endParaRPr lang="fr-FR" sz="1800" b="1" dirty="0"/>
          </a:p>
        </p:txBody>
      </p:sp>
      <p:sp>
        <p:nvSpPr>
          <p:cNvPr id="8" name="Rectangle 7"/>
          <p:cNvSpPr/>
          <p:nvPr/>
        </p:nvSpPr>
        <p:spPr>
          <a:xfrm>
            <a:off x="539552" y="4941168"/>
            <a:ext cx="8208912" cy="143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SzPct val="75000"/>
            </a:pPr>
            <a:r>
              <a:rPr lang="fr-FR" sz="2000" b="1" dirty="0" err="1">
                <a:solidFill>
                  <a:schemeClr val="bg2"/>
                </a:solidFill>
                <a:latin typeface="+mn-lt"/>
              </a:rPr>
              <a:t>Efficiency</a:t>
            </a:r>
            <a:endParaRPr lang="fr-FR" sz="2000" b="1" dirty="0">
              <a:solidFill>
                <a:schemeClr val="bg2"/>
              </a:solidFill>
              <a:latin typeface="+mn-lt"/>
            </a:endParaRPr>
          </a:p>
          <a:p>
            <a:pPr marL="360363" lvl="2" indent="-185738" algn="just">
              <a:spcBef>
                <a:spcPct val="20000"/>
              </a:spcBef>
              <a:buSzPct val="75000"/>
              <a:buBlip>
                <a:blip r:embed="rId2"/>
              </a:buBlip>
            </a:pPr>
            <a:r>
              <a:rPr lang="en-US" sz="1800" dirty="0">
                <a:solidFill>
                  <a:schemeClr val="bg2"/>
                </a:solidFill>
                <a:latin typeface="+mn-lt"/>
              </a:rPr>
              <a:t>Cloud adapts to the needs of your activity and the </a:t>
            </a: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market </a:t>
            </a:r>
            <a:endParaRPr lang="en-US" sz="1800" dirty="0">
              <a:solidFill>
                <a:schemeClr val="bg2"/>
              </a:solidFill>
              <a:latin typeface="+mn-lt"/>
            </a:endParaRPr>
          </a:p>
          <a:p>
            <a:pPr marL="360363" lvl="2" indent="-185738" algn="just">
              <a:spcBef>
                <a:spcPct val="20000"/>
              </a:spcBef>
              <a:buSzPct val="75000"/>
              <a:buBlip>
                <a:blip r:embed="rId2"/>
              </a:buBlip>
            </a:pPr>
            <a:r>
              <a:rPr lang="en-US" sz="1800" dirty="0">
                <a:solidFill>
                  <a:schemeClr val="bg2"/>
                </a:solidFill>
                <a:latin typeface="+mn-lt"/>
              </a:rPr>
              <a:t>Outsourcing allows you to refocus on innovation and your core of </a:t>
            </a: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business</a:t>
            </a:r>
            <a:endParaRPr lang="fr-FR" sz="18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94352" y="6453188"/>
            <a:ext cx="514152" cy="431800"/>
          </a:xfrm>
          <a:noFill/>
        </p:spPr>
        <p:txBody>
          <a:bodyPr/>
          <a:lstStyle/>
          <a:p>
            <a:pPr algn="ctr"/>
            <a:fld id="{D14966D5-962B-4AD2-BF9D-519C6E0D60F7}" type="slidenum">
              <a:rPr lang="en-US" altLang="en-US" sz="1400"/>
              <a:pPr algn="ctr"/>
              <a:t>6</a:t>
            </a:fld>
            <a:endParaRPr lang="en-US" alt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539552" y="2426289"/>
            <a:ext cx="8208912" cy="121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SzPct val="75000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Cost optimization (TCO) </a:t>
            </a:r>
          </a:p>
          <a:p>
            <a:pPr marL="360363" lvl="2" indent="-185738" algn="just">
              <a:spcBef>
                <a:spcPct val="20000"/>
              </a:spcBef>
              <a:buSzPct val="75000"/>
              <a:buBlip>
                <a:blip r:embed="rId2"/>
              </a:buBlip>
            </a:pPr>
            <a:r>
              <a:rPr lang="en-US" sz="1800" dirty="0">
                <a:solidFill>
                  <a:schemeClr val="bg2"/>
                </a:solidFill>
                <a:latin typeface="+mn-lt"/>
              </a:rPr>
              <a:t>"On Demand": You pay only for the service you consume</a:t>
            </a:r>
          </a:p>
          <a:p>
            <a:pPr marL="360363" lvl="2" indent="-185738" algn="just">
              <a:spcBef>
                <a:spcPct val="20000"/>
              </a:spcBef>
              <a:buSzPct val="75000"/>
              <a:buBlip>
                <a:blip r:embed="rId2"/>
              </a:buBlip>
            </a:pPr>
            <a:r>
              <a:rPr lang="en-US" sz="1800" dirty="0">
                <a:solidFill>
                  <a:schemeClr val="bg2"/>
                </a:solidFill>
                <a:latin typeface="+mn-lt"/>
              </a:rPr>
              <a:t>Significant cost savings through the pooling of technical resources</a:t>
            </a:r>
            <a:endParaRPr lang="fr-FR" sz="18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3573016"/>
            <a:ext cx="820891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SzPct val="75000"/>
            </a:pPr>
            <a:r>
              <a:rPr lang="fr-FR" sz="2000" b="1" dirty="0" smtClean="0">
                <a:solidFill>
                  <a:schemeClr val="bg2"/>
                </a:solidFill>
                <a:latin typeface="+mn-lt"/>
              </a:rPr>
              <a:t>Security</a:t>
            </a:r>
            <a:endParaRPr lang="fr-FR" sz="2000" b="1" dirty="0">
              <a:solidFill>
                <a:schemeClr val="bg2"/>
              </a:solidFill>
              <a:latin typeface="+mn-lt"/>
            </a:endParaRPr>
          </a:p>
          <a:p>
            <a:pPr marL="360363" lvl="2" indent="-185738" algn="just">
              <a:spcBef>
                <a:spcPct val="20000"/>
              </a:spcBef>
              <a:buSzPct val="75000"/>
              <a:buBlip>
                <a:blip r:embed="rId2"/>
              </a:buBlip>
            </a:pPr>
            <a:r>
              <a:rPr lang="en-US" sz="1800" dirty="0">
                <a:solidFill>
                  <a:schemeClr val="bg2"/>
                </a:solidFill>
                <a:latin typeface="+mn-lt"/>
              </a:rPr>
              <a:t>The High availability  of the cloud increases the availability of your applications. </a:t>
            </a:r>
          </a:p>
          <a:p>
            <a:pPr marL="360363" lvl="2" indent="-185738" algn="just">
              <a:spcBef>
                <a:spcPct val="20000"/>
              </a:spcBef>
              <a:buSzPct val="75000"/>
              <a:buBlip>
                <a:blip r:embed="rId2"/>
              </a:buBlip>
            </a:pPr>
            <a:r>
              <a:rPr lang="en-US" sz="1800" dirty="0">
                <a:solidFill>
                  <a:schemeClr val="bg2"/>
                </a:solidFill>
                <a:latin typeface="+mn-lt"/>
              </a:rPr>
              <a:t>Backups and replication facilitate the restoration of your data</a:t>
            </a:r>
            <a:endParaRPr lang="fr-FR" sz="18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30" name="Picture 6" descr="http://www.trustnordics.com/wp-content/uploads/2013/03/Securi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36510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oardroomtalks.com/wp-content/uploads/2013/10/Virtual-phone-system-increases-efficiency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949280"/>
            <a:ext cx="754949" cy="75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676456" y="-27384"/>
            <a:ext cx="5040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endParaRPr lang="en-GB" sz="2400" b="0" dirty="0" smtClean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1536" y="265783"/>
            <a:ext cx="142876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re 1"/>
          <p:cNvSpPr txBox="1">
            <a:spLocks/>
          </p:cNvSpPr>
          <p:nvPr/>
        </p:nvSpPr>
        <p:spPr bwMode="auto">
          <a:xfrm>
            <a:off x="-71406" y="-2738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fr-FR" dirty="0"/>
              <a:t>Key </a:t>
            </a:r>
            <a:r>
              <a:rPr lang="en-US" dirty="0"/>
              <a:t>strengths</a:t>
            </a:r>
            <a:r>
              <a:rPr lang="fr-FR" dirty="0"/>
              <a:t> of </a:t>
            </a:r>
            <a:r>
              <a:rPr lang="fr-FR" dirty="0" smtClean="0"/>
              <a:t>the</a:t>
            </a:r>
          </a:p>
          <a:p>
            <a:pPr algn="r"/>
            <a:r>
              <a:rPr lang="fr-FR" dirty="0" smtClean="0"/>
              <a:t>Cloud for entreprises</a:t>
            </a:r>
          </a:p>
        </p:txBody>
      </p:sp>
      <p:pic>
        <p:nvPicPr>
          <p:cNvPr id="1026" name="Picture 2" descr="http://info.orbitsoftware.net/Portals/129073/images/cost-saving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013960"/>
            <a:ext cx="1152128" cy="128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14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60065" y="1556792"/>
            <a:ext cx="758839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SzPct val="75000"/>
            </a:pPr>
            <a:r>
              <a:rPr lang="fr-FR" sz="2400" b="1" dirty="0" err="1" smtClean="0">
                <a:solidFill>
                  <a:schemeClr val="bg2"/>
                </a:solidFill>
                <a:latin typeface="+mn-lt"/>
              </a:rPr>
              <a:t>Agility</a:t>
            </a:r>
            <a:r>
              <a:rPr lang="fr-FR" sz="2400" b="1" dirty="0" smtClean="0">
                <a:solidFill>
                  <a:schemeClr val="bg2"/>
                </a:solidFill>
                <a:latin typeface="+mn-lt"/>
              </a:rPr>
              <a:t> </a:t>
            </a:r>
          </a:p>
          <a:p>
            <a:pPr marL="742950" lvl="2" indent="-342900" algn="just">
              <a:spcBef>
                <a:spcPct val="20000"/>
              </a:spcBef>
              <a:buSzPct val="75000"/>
              <a:buBlip>
                <a:blip r:embed="rId2"/>
              </a:buBlip>
            </a:pPr>
            <a:r>
              <a:rPr lang="en-US" sz="1800" dirty="0">
                <a:solidFill>
                  <a:schemeClr val="bg2"/>
                </a:solidFill>
                <a:latin typeface="+mn-lt"/>
              </a:rPr>
              <a:t>Each customer chooses the Cloud services offer that suites the most his needs and </a:t>
            </a: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expectations</a:t>
            </a:r>
            <a:endParaRPr lang="en-US" sz="1800" dirty="0">
              <a:solidFill>
                <a:schemeClr val="bg2"/>
              </a:solidFill>
              <a:latin typeface="+mn-lt"/>
            </a:endParaRPr>
          </a:p>
          <a:p>
            <a:pPr marL="742950" lvl="2" indent="-342900" algn="just">
              <a:spcBef>
                <a:spcPct val="20000"/>
              </a:spcBef>
              <a:buSzPct val="75000"/>
              <a:buBlip>
                <a:blip r:embed="rId2"/>
              </a:buBlip>
            </a:pPr>
            <a:r>
              <a:rPr lang="en-US" sz="1800" dirty="0">
                <a:solidFill>
                  <a:schemeClr val="bg2"/>
                </a:solidFill>
                <a:latin typeface="+mn-lt"/>
              </a:rPr>
              <a:t>Instant deployment of new resources (servers, applications, desktops</a:t>
            </a: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)</a:t>
            </a:r>
            <a:endParaRPr lang="fr-FR" sz="18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87624" y="4077072"/>
            <a:ext cx="7416824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SzPct val="75000"/>
            </a:pPr>
            <a:r>
              <a:rPr lang="fr-FR" sz="2400" b="1" dirty="0">
                <a:solidFill>
                  <a:schemeClr val="bg2"/>
                </a:solidFill>
                <a:latin typeface="+mn-lt"/>
              </a:rPr>
              <a:t>Included Services </a:t>
            </a:r>
          </a:p>
          <a:p>
            <a:pPr marL="742950" lvl="2" indent="-342900" algn="just">
              <a:spcBef>
                <a:spcPct val="20000"/>
              </a:spcBef>
              <a:buSzPct val="75000"/>
              <a:buBlip>
                <a:blip r:embed="rId2"/>
              </a:buBlip>
            </a:pPr>
            <a:r>
              <a:rPr lang="en-US" sz="1800" dirty="0">
                <a:solidFill>
                  <a:schemeClr val="bg2"/>
                </a:solidFill>
                <a:latin typeface="+mn-lt"/>
              </a:rPr>
              <a:t>Industrialized and complete management of your computing </a:t>
            </a: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platforms</a:t>
            </a:r>
            <a:endParaRPr lang="en-US" sz="1800" dirty="0">
              <a:solidFill>
                <a:schemeClr val="bg2"/>
              </a:solidFill>
              <a:latin typeface="+mn-lt"/>
            </a:endParaRPr>
          </a:p>
          <a:p>
            <a:pPr marL="742950" lvl="2" indent="-342900" algn="just">
              <a:spcBef>
                <a:spcPct val="20000"/>
              </a:spcBef>
              <a:buSzPct val="75000"/>
              <a:buBlip>
                <a:blip r:embed="rId2"/>
              </a:buBlip>
            </a:pPr>
            <a:r>
              <a:rPr lang="en-US" sz="1800" dirty="0">
                <a:solidFill>
                  <a:schemeClr val="bg2"/>
                </a:solidFill>
                <a:latin typeface="+mn-lt"/>
              </a:rPr>
              <a:t>Multi-skills experts at your service all the day 24h/</a:t>
            </a: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24</a:t>
            </a:r>
            <a:endParaRPr lang="fr-FR" sz="18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94352" y="6453188"/>
            <a:ext cx="514152" cy="431800"/>
          </a:xfrm>
          <a:noFill/>
        </p:spPr>
        <p:txBody>
          <a:bodyPr/>
          <a:lstStyle/>
          <a:p>
            <a:pPr algn="ctr"/>
            <a:fld id="{D14966D5-962B-4AD2-BF9D-519C6E0D60F7}" type="slidenum">
              <a:rPr lang="en-US" altLang="en-US" sz="1400"/>
              <a:pPr algn="ctr"/>
              <a:t>7</a:t>
            </a:fld>
            <a:endParaRPr lang="en-US" altLang="en-US" sz="1400" dirty="0"/>
          </a:p>
        </p:txBody>
      </p:sp>
      <p:pic>
        <p:nvPicPr>
          <p:cNvPr id="2050" name="Picture 2" descr="http://www.ecolutionrenewables.com/wp-content/themes/ecolution/images/home-3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64" y="4677648"/>
            <a:ext cx="738860" cy="69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dsmr76.fnsmr.org/wp-content/uploads/2013/09/cible_tir_a_l_ar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466" y="2204864"/>
            <a:ext cx="1175182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676456" y="-27384"/>
            <a:ext cx="5040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endParaRPr lang="en-GB" sz="2400" b="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1536" y="265783"/>
            <a:ext cx="142876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re 1"/>
          <p:cNvSpPr txBox="1">
            <a:spLocks/>
          </p:cNvSpPr>
          <p:nvPr/>
        </p:nvSpPr>
        <p:spPr bwMode="auto">
          <a:xfrm>
            <a:off x="32" y="14286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fr-FR" dirty="0"/>
              <a:t>Key </a:t>
            </a:r>
            <a:r>
              <a:rPr lang="fr-FR" dirty="0" err="1"/>
              <a:t>strengths</a:t>
            </a:r>
            <a:r>
              <a:rPr lang="fr-FR" dirty="0"/>
              <a:t> of the </a:t>
            </a:r>
            <a:endParaRPr lang="fr-FR" dirty="0" smtClean="0"/>
          </a:p>
          <a:p>
            <a:pPr algn="r"/>
            <a:r>
              <a:rPr lang="fr-FR" dirty="0" smtClean="0"/>
              <a:t>Cloud for entreprises</a:t>
            </a:r>
          </a:p>
          <a:p>
            <a:pPr algn="r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980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590872" y="1412776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sz="1800" b="1" dirty="0" smtClean="0"/>
              <a:t>1- Quality </a:t>
            </a:r>
            <a:r>
              <a:rPr lang="en-US" sz="1800" b="1" dirty="0"/>
              <a:t>of service: </a:t>
            </a:r>
            <a:endParaRPr lang="en-US" sz="1800" b="1" dirty="0" smtClean="0"/>
          </a:p>
          <a:p>
            <a:pPr marL="742950" lvl="2" indent="-342900" algn="just">
              <a:buSzPct val="75000"/>
            </a:pPr>
            <a:r>
              <a:rPr lang="en-US" sz="1800" dirty="0">
                <a:ea typeface="+mn-ea"/>
                <a:cs typeface="+mn-cs"/>
              </a:rPr>
              <a:t>Ability to fully  control quality of service at every point in their networks, </a:t>
            </a:r>
          </a:p>
          <a:p>
            <a:pPr marL="457200" lvl="1" indent="0" algn="just">
              <a:buNone/>
            </a:pPr>
            <a:r>
              <a:rPr lang="en-US" sz="1600" dirty="0" smtClean="0"/>
              <a:t>	</a:t>
            </a:r>
            <a:r>
              <a:rPr lang="en-US" sz="1800" dirty="0" smtClean="0"/>
              <a:t>Augment </a:t>
            </a:r>
            <a:r>
              <a:rPr lang="en-US" sz="1800" dirty="0"/>
              <a:t>cloud </a:t>
            </a:r>
            <a:r>
              <a:rPr lang="en-US" sz="1800" dirty="0" smtClean="0"/>
              <a:t>offerings </a:t>
            </a:r>
            <a:r>
              <a:rPr lang="en-US" sz="1800" dirty="0"/>
              <a:t>with wide-area network </a:t>
            </a:r>
            <a:r>
              <a:rPr lang="en-US" sz="1800" dirty="0" smtClean="0"/>
              <a:t>optimization 	and variable, </a:t>
            </a:r>
            <a:r>
              <a:rPr lang="en-US" sz="1800" dirty="0"/>
              <a:t>tailored </a:t>
            </a:r>
            <a:r>
              <a:rPr lang="en-US" sz="1800" dirty="0" smtClean="0"/>
              <a:t>quality </a:t>
            </a:r>
            <a:r>
              <a:rPr lang="en-US" sz="1800" dirty="0"/>
              <a:t>of </a:t>
            </a:r>
            <a:r>
              <a:rPr lang="en-US" sz="1800" dirty="0" smtClean="0"/>
              <a:t>service.</a:t>
            </a:r>
          </a:p>
          <a:p>
            <a:pPr marL="0" indent="0" algn="just">
              <a:buNone/>
            </a:pPr>
            <a:endParaRPr lang="en-US" sz="1800" dirty="0" smtClean="0"/>
          </a:p>
          <a:p>
            <a:pPr marL="0" indent="0" algn="just">
              <a:buNone/>
            </a:pPr>
            <a:r>
              <a:rPr lang="en-US" sz="1800" b="1" dirty="0" smtClean="0"/>
              <a:t>2- Connectivity</a:t>
            </a:r>
            <a:r>
              <a:rPr lang="en-US" sz="1800" b="1" dirty="0"/>
              <a:t>: </a:t>
            </a:r>
          </a:p>
          <a:p>
            <a:pPr marL="742950" lvl="2" indent="-342900" algn="just">
              <a:buSzPct val="75000"/>
            </a:pPr>
            <a:r>
              <a:rPr lang="en-US" sz="1800" dirty="0">
                <a:ea typeface="+mn-ea"/>
                <a:cs typeface="+mn-cs"/>
              </a:rPr>
              <a:t>Connected to just about every business, and thus have a unique selling proposition at the connectivity layer.</a:t>
            </a:r>
          </a:p>
          <a:p>
            <a:pPr marL="742950" lvl="2" indent="-342900" algn="just">
              <a:buSzPct val="75000"/>
            </a:pPr>
            <a:r>
              <a:rPr lang="en-US" sz="1800" dirty="0">
                <a:ea typeface="+mn-ea"/>
                <a:cs typeface="+mn-cs"/>
              </a:rPr>
              <a:t>Can use that connectivity to refine and enhance a variety of cloud </a:t>
            </a:r>
            <a:r>
              <a:rPr lang="en-US" sz="1800" dirty="0" smtClean="0">
                <a:ea typeface="+mn-ea"/>
                <a:cs typeface="+mn-cs"/>
              </a:rPr>
              <a:t>offerings</a:t>
            </a:r>
            <a:r>
              <a:rPr lang="fr-FR" sz="1800" dirty="0" smtClean="0">
                <a:ea typeface="+mn-ea"/>
                <a:cs typeface="+mn-cs"/>
              </a:rPr>
              <a:t>.</a:t>
            </a:r>
            <a:endParaRPr lang="en-US" sz="1800" dirty="0">
              <a:ea typeface="+mn-ea"/>
              <a:cs typeface="+mn-cs"/>
            </a:endParaRPr>
          </a:p>
          <a:p>
            <a:pPr marL="0" indent="0" algn="just">
              <a:buNone/>
            </a:pPr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25C06D-5F8F-4098-BD62-2153FAE2313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Flèche droite 6"/>
          <p:cNvSpPr/>
          <p:nvPr/>
        </p:nvSpPr>
        <p:spPr bwMode="auto">
          <a:xfrm>
            <a:off x="1043608" y="2803786"/>
            <a:ext cx="244602" cy="12115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536" y="265783"/>
            <a:ext cx="142876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1"/>
          <p:cNvSpPr txBox="1">
            <a:spLocks/>
          </p:cNvSpPr>
          <p:nvPr/>
        </p:nvSpPr>
        <p:spPr bwMode="auto">
          <a:xfrm>
            <a:off x="-500098" y="-2738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fr-FR" dirty="0" err="1"/>
              <a:t>Why</a:t>
            </a:r>
            <a:r>
              <a:rPr lang="fr-FR" dirty="0"/>
              <a:t> </a:t>
            </a:r>
            <a:r>
              <a:rPr lang="fr-FR" dirty="0" err="1"/>
              <a:t>Telcos</a:t>
            </a:r>
            <a:r>
              <a:rPr lang="fr-FR" dirty="0"/>
              <a:t> as CSP?</a:t>
            </a:r>
            <a:endParaRPr lang="fr-FR" dirty="0" smtClean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643966" y="-24"/>
            <a:ext cx="504056" cy="112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/>
              <a:t>1</a:t>
            </a:r>
          </a:p>
        </p:txBody>
      </p:sp>
      <p:pic>
        <p:nvPicPr>
          <p:cNvPr id="2050" name="Picture 2" descr="http://www.computerconcierges.com/skin/frontend/default/theme031/images/media/CloudSvc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4695260"/>
            <a:ext cx="2571768" cy="201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91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11560" y="1196753"/>
            <a:ext cx="8229600" cy="2088232"/>
          </a:xfrm>
        </p:spPr>
        <p:txBody>
          <a:bodyPr/>
          <a:lstStyle/>
          <a:p>
            <a:pPr marL="0" indent="0" algn="just">
              <a:buNone/>
            </a:pPr>
            <a:r>
              <a:rPr lang="fr-FR" sz="1800" b="1" dirty="0" smtClean="0"/>
              <a:t>3- </a:t>
            </a:r>
            <a:r>
              <a:rPr lang="en-CA" sz="1800" b="1" dirty="0" smtClean="0"/>
              <a:t>Aggregation</a:t>
            </a:r>
            <a:r>
              <a:rPr lang="fr-FR" sz="1800" b="1" dirty="0" smtClean="0"/>
              <a:t> :</a:t>
            </a:r>
          </a:p>
          <a:p>
            <a:pPr algn="just"/>
            <a:r>
              <a:rPr lang="fr-FR" sz="1800" dirty="0" smtClean="0"/>
              <a:t>Telecom </a:t>
            </a:r>
            <a:r>
              <a:rPr lang="en-CA" sz="1800" dirty="0" smtClean="0"/>
              <a:t>companies</a:t>
            </a:r>
            <a:r>
              <a:rPr lang="fr-FR" sz="1800" dirty="0" smtClean="0"/>
              <a:t> </a:t>
            </a:r>
            <a:r>
              <a:rPr lang="en-US" sz="1800" dirty="0" smtClean="0"/>
              <a:t>are uniquely positioned to group and structure a wide variety of trusted and tested cloud services for all their customers, </a:t>
            </a:r>
          </a:p>
          <a:p>
            <a:pPr algn="just"/>
            <a:r>
              <a:rPr lang="en-US" sz="1800" dirty="0" smtClean="0"/>
              <a:t>Ability to </a:t>
            </a:r>
            <a:r>
              <a:rPr lang="en-CA" sz="1800" dirty="0" smtClean="0"/>
              <a:t>provide</a:t>
            </a:r>
            <a:r>
              <a:rPr lang="fr-FR" sz="1800" dirty="0" smtClean="0"/>
              <a:t> flexible </a:t>
            </a:r>
            <a:r>
              <a:rPr lang="en-US" sz="1800" dirty="0" smtClean="0"/>
              <a:t>combinations</a:t>
            </a:r>
            <a:r>
              <a:rPr lang="fr-FR" sz="1800" dirty="0" smtClean="0"/>
              <a:t> of </a:t>
            </a:r>
            <a:r>
              <a:rPr lang="fr-FR" sz="1800" dirty="0" err="1" smtClean="0"/>
              <a:t>private</a:t>
            </a:r>
            <a:r>
              <a:rPr lang="fr-FR" sz="1800" dirty="0" smtClean="0"/>
              <a:t> and public-cloud </a:t>
            </a:r>
            <a:r>
              <a:rPr lang="en-US" sz="1800" dirty="0" smtClean="0"/>
              <a:t>elements</a:t>
            </a:r>
            <a:r>
              <a:rPr lang="fr-FR" sz="1800" dirty="0" smtClean="0"/>
              <a:t>, </a:t>
            </a:r>
            <a:r>
              <a:rPr lang="en-US" sz="1800" dirty="0" smtClean="0"/>
              <a:t>depending</a:t>
            </a:r>
            <a:r>
              <a:rPr lang="fr-FR" sz="1800" dirty="0" smtClean="0"/>
              <a:t> on </a:t>
            </a:r>
            <a:r>
              <a:rPr lang="fr-FR" sz="1800" dirty="0" err="1" smtClean="0"/>
              <a:t>customers</a:t>
            </a:r>
            <a:r>
              <a:rPr lang="fr-FR" sz="1800" dirty="0" smtClean="0"/>
              <a:t>’ </a:t>
            </a:r>
            <a:r>
              <a:rPr lang="fr-FR" sz="1800" dirty="0" err="1" smtClean="0"/>
              <a:t>needs</a:t>
            </a:r>
            <a:r>
              <a:rPr lang="fr-FR" sz="1800" dirty="0" smtClean="0"/>
              <a:t>. 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25C06D-5F8F-4098-BD62-2153FAE2313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536" y="265783"/>
            <a:ext cx="142876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1"/>
          <p:cNvSpPr txBox="1">
            <a:spLocks/>
          </p:cNvSpPr>
          <p:nvPr/>
        </p:nvSpPr>
        <p:spPr bwMode="auto">
          <a:xfrm>
            <a:off x="-500098" y="-2738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fr-FR" dirty="0" err="1"/>
              <a:t>Why</a:t>
            </a:r>
            <a:r>
              <a:rPr lang="fr-FR" dirty="0"/>
              <a:t> </a:t>
            </a:r>
            <a:r>
              <a:rPr lang="fr-FR" dirty="0" err="1"/>
              <a:t>Telcos</a:t>
            </a:r>
            <a:r>
              <a:rPr lang="fr-FR" dirty="0"/>
              <a:t> as CSP?</a:t>
            </a:r>
            <a:endParaRPr lang="fr-FR" dirty="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643966" y="-24"/>
            <a:ext cx="504056" cy="112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/>
              <a:t>2</a:t>
            </a:r>
          </a:p>
        </p:txBody>
      </p:sp>
      <p:pic>
        <p:nvPicPr>
          <p:cNvPr id="3074" name="Picture 2" descr="http://www.pomeroy.com/images/what-we-do-home/man-touching-cloud-icons.jpg?sfvrsn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810" y="3861048"/>
            <a:ext cx="237231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3192182"/>
            <a:ext cx="5472608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SzPct val="75000"/>
            </a:pPr>
            <a:r>
              <a:rPr lang="en-US" sz="1800" b="1" kern="0" dirty="0">
                <a:solidFill>
                  <a:srgbClr val="000099"/>
                </a:solidFill>
                <a:latin typeface="Verdana"/>
              </a:rPr>
              <a:t>4- </a:t>
            </a:r>
            <a:r>
              <a:rPr lang="fr-FR" sz="1800" kern="0" dirty="0">
                <a:solidFill>
                  <a:srgbClr val="000099"/>
                </a:solidFill>
                <a:latin typeface="Verdana"/>
              </a:rPr>
              <a:t> </a:t>
            </a:r>
            <a:r>
              <a:rPr lang="fr-FR" sz="1800" b="1" kern="0" dirty="0" err="1">
                <a:solidFill>
                  <a:srgbClr val="000099"/>
                </a:solidFill>
                <a:latin typeface="Verdana"/>
              </a:rPr>
              <a:t>Delivery</a:t>
            </a:r>
            <a:r>
              <a:rPr lang="fr-FR" sz="1800" b="1" kern="0" dirty="0">
                <a:solidFill>
                  <a:srgbClr val="000099"/>
                </a:solidFill>
                <a:latin typeface="Verdana"/>
              </a:rPr>
              <a:t> :</a:t>
            </a:r>
          </a:p>
          <a:p>
            <a:pPr marL="342900" lvl="0" indent="-342900" algn="just">
              <a:spcBef>
                <a:spcPct val="20000"/>
              </a:spcBef>
              <a:buSzPct val="75000"/>
              <a:buBlip>
                <a:blip r:embed="rId5"/>
              </a:buBlip>
            </a:pPr>
            <a:r>
              <a:rPr lang="fr-FR" sz="1800" kern="0" dirty="0" err="1">
                <a:solidFill>
                  <a:srgbClr val="000099"/>
                </a:solidFill>
                <a:latin typeface="Verdana"/>
              </a:rPr>
              <a:t>Their</a:t>
            </a:r>
            <a:r>
              <a:rPr lang="fr-FR" sz="1800" kern="0" dirty="0">
                <a:solidFill>
                  <a:srgbClr val="000099"/>
                </a:solidFill>
                <a:latin typeface="Verdana"/>
              </a:rPr>
              <a:t> </a:t>
            </a:r>
            <a:r>
              <a:rPr lang="fr-FR" sz="1800" kern="0" dirty="0" err="1">
                <a:solidFill>
                  <a:srgbClr val="000099"/>
                </a:solidFill>
                <a:latin typeface="Verdana"/>
              </a:rPr>
              <a:t>strengths</a:t>
            </a:r>
            <a:r>
              <a:rPr lang="fr-FR" sz="1800" kern="0" dirty="0">
                <a:solidFill>
                  <a:srgbClr val="000099"/>
                </a:solidFill>
                <a:latin typeface="Verdana"/>
              </a:rPr>
              <a:t> in the </a:t>
            </a:r>
            <a:r>
              <a:rPr lang="fr-FR" sz="1800" kern="0" dirty="0" err="1">
                <a:solidFill>
                  <a:srgbClr val="000099"/>
                </a:solidFill>
                <a:latin typeface="Verdana"/>
              </a:rPr>
              <a:t>connectivity</a:t>
            </a:r>
            <a:r>
              <a:rPr lang="fr-FR" sz="1800" kern="0" dirty="0">
                <a:solidFill>
                  <a:srgbClr val="000099"/>
                </a:solidFill>
                <a:latin typeface="Verdana"/>
              </a:rPr>
              <a:t> layer </a:t>
            </a:r>
            <a:r>
              <a:rPr lang="fr-FR" sz="1800" kern="0" dirty="0" err="1">
                <a:solidFill>
                  <a:srgbClr val="000099"/>
                </a:solidFill>
                <a:latin typeface="Verdana"/>
              </a:rPr>
              <a:t>allow</a:t>
            </a:r>
            <a:r>
              <a:rPr lang="fr-FR" sz="1800" kern="0" dirty="0">
                <a:solidFill>
                  <a:srgbClr val="000099"/>
                </a:solidFill>
                <a:latin typeface="Verdana"/>
              </a:rPr>
              <a:t> </a:t>
            </a:r>
            <a:r>
              <a:rPr lang="fr-FR" sz="1800" kern="0" dirty="0" err="1">
                <a:solidFill>
                  <a:srgbClr val="000099"/>
                </a:solidFill>
                <a:latin typeface="Verdana"/>
              </a:rPr>
              <a:t>them</a:t>
            </a:r>
            <a:r>
              <a:rPr lang="fr-FR" sz="1800" kern="0" dirty="0">
                <a:solidFill>
                  <a:srgbClr val="000099"/>
                </a:solidFill>
                <a:latin typeface="Verdana"/>
              </a:rPr>
              <a:t> </a:t>
            </a:r>
            <a:r>
              <a:rPr lang="en-US" sz="1800" kern="0" dirty="0">
                <a:solidFill>
                  <a:srgbClr val="000099"/>
                </a:solidFill>
                <a:latin typeface="Verdana"/>
              </a:rPr>
              <a:t>to offer a wide range of cloud based </a:t>
            </a:r>
            <a:r>
              <a:rPr lang="fr-FR" sz="1800" kern="0" dirty="0">
                <a:solidFill>
                  <a:srgbClr val="000099"/>
                </a:solidFill>
                <a:latin typeface="Verdana"/>
              </a:rPr>
              <a:t>services. </a:t>
            </a:r>
          </a:p>
          <a:p>
            <a:pPr marL="342900" lvl="0" indent="-342900" algn="just">
              <a:spcBef>
                <a:spcPct val="20000"/>
              </a:spcBef>
              <a:buSzPct val="75000"/>
              <a:buBlip>
                <a:blip r:embed="rId5"/>
              </a:buBlip>
            </a:pPr>
            <a:r>
              <a:rPr lang="fr-FR" sz="1800" kern="0" dirty="0" err="1">
                <a:solidFill>
                  <a:srgbClr val="000099"/>
                </a:solidFill>
                <a:latin typeface="Verdana"/>
              </a:rPr>
              <a:t>They</a:t>
            </a:r>
            <a:r>
              <a:rPr lang="fr-FR" sz="1800" kern="0" dirty="0">
                <a:solidFill>
                  <a:srgbClr val="000099"/>
                </a:solidFill>
                <a:latin typeface="Verdana"/>
              </a:rPr>
              <a:t> </a:t>
            </a:r>
            <a:r>
              <a:rPr lang="fr-FR" sz="1800" kern="0" dirty="0" err="1">
                <a:solidFill>
                  <a:srgbClr val="000099"/>
                </a:solidFill>
                <a:latin typeface="Verdana"/>
              </a:rPr>
              <a:t>can</a:t>
            </a:r>
            <a:r>
              <a:rPr lang="fr-FR" sz="1800" kern="0" dirty="0">
                <a:solidFill>
                  <a:srgbClr val="000099"/>
                </a:solidFill>
                <a:latin typeface="Verdana"/>
              </a:rPr>
              <a:t> </a:t>
            </a:r>
            <a:r>
              <a:rPr lang="fr-FR" sz="1800" kern="0" dirty="0" err="1">
                <a:solidFill>
                  <a:srgbClr val="000099"/>
                </a:solidFill>
                <a:latin typeface="Verdana"/>
              </a:rPr>
              <a:t>fully</a:t>
            </a:r>
            <a:r>
              <a:rPr lang="fr-FR" sz="1800" kern="0" dirty="0">
                <a:solidFill>
                  <a:srgbClr val="000099"/>
                </a:solidFill>
                <a:latin typeface="Verdana"/>
              </a:rPr>
              <a:t> </a:t>
            </a:r>
            <a:r>
              <a:rPr lang="fr-FR" sz="1800" kern="0" dirty="0" err="1">
                <a:solidFill>
                  <a:srgbClr val="000099"/>
                </a:solidFill>
                <a:latin typeface="Verdana"/>
              </a:rPr>
              <a:t>integrate</a:t>
            </a:r>
            <a:r>
              <a:rPr lang="fr-FR" sz="1800" kern="0" dirty="0">
                <a:solidFill>
                  <a:srgbClr val="000099"/>
                </a:solidFill>
                <a:latin typeface="Verdana"/>
              </a:rPr>
              <a:t> a </a:t>
            </a:r>
            <a:r>
              <a:rPr lang="fr-FR" sz="1800" kern="0" dirty="0" err="1">
                <a:solidFill>
                  <a:srgbClr val="000099"/>
                </a:solidFill>
                <a:latin typeface="Verdana"/>
              </a:rPr>
              <a:t>variety</a:t>
            </a:r>
            <a:r>
              <a:rPr lang="fr-FR" sz="1800" kern="0" dirty="0">
                <a:solidFill>
                  <a:srgbClr val="000099"/>
                </a:solidFill>
                <a:latin typeface="Verdana"/>
              </a:rPr>
              <a:t> of services </a:t>
            </a:r>
            <a:r>
              <a:rPr lang="en-CA" sz="1800" kern="0" dirty="0">
                <a:solidFill>
                  <a:srgbClr val="000099"/>
                </a:solidFill>
                <a:latin typeface="Verdana"/>
              </a:rPr>
              <a:t>including</a:t>
            </a:r>
            <a:r>
              <a:rPr lang="fr-FR" sz="1800" kern="0" dirty="0">
                <a:solidFill>
                  <a:srgbClr val="000099"/>
                </a:solidFill>
                <a:latin typeface="Verdana"/>
              </a:rPr>
              <a:t> network </a:t>
            </a:r>
            <a:r>
              <a:rPr lang="fr-FR" sz="1800" kern="0" dirty="0" err="1">
                <a:solidFill>
                  <a:srgbClr val="000099"/>
                </a:solidFill>
                <a:latin typeface="Verdana"/>
              </a:rPr>
              <a:t>quality</a:t>
            </a:r>
            <a:r>
              <a:rPr lang="fr-FR" sz="1800" kern="0" dirty="0">
                <a:solidFill>
                  <a:srgbClr val="000099"/>
                </a:solidFill>
                <a:latin typeface="Verdana"/>
              </a:rPr>
              <a:t> of service, data </a:t>
            </a:r>
            <a:r>
              <a:rPr lang="fr-FR" sz="1800" kern="0" dirty="0" err="1">
                <a:solidFill>
                  <a:srgbClr val="000099"/>
                </a:solidFill>
                <a:latin typeface="Verdana"/>
              </a:rPr>
              <a:t>centers</a:t>
            </a:r>
            <a:r>
              <a:rPr lang="fr-FR" sz="1800" kern="0" dirty="0">
                <a:solidFill>
                  <a:srgbClr val="000099"/>
                </a:solidFill>
                <a:latin typeface="Verdana"/>
              </a:rPr>
              <a:t>, </a:t>
            </a:r>
            <a:r>
              <a:rPr lang="fr-FR" sz="1800" kern="0" dirty="0" err="1">
                <a:solidFill>
                  <a:srgbClr val="000099"/>
                </a:solidFill>
                <a:latin typeface="Verdana"/>
              </a:rPr>
              <a:t>billing</a:t>
            </a:r>
            <a:r>
              <a:rPr lang="fr-FR" sz="1800" kern="0" dirty="0">
                <a:solidFill>
                  <a:srgbClr val="000099"/>
                </a:solidFill>
                <a:latin typeface="Verdana"/>
              </a:rPr>
              <a:t>, </a:t>
            </a:r>
            <a:r>
              <a:rPr lang="fr-FR" sz="1800" kern="0" dirty="0" err="1">
                <a:solidFill>
                  <a:srgbClr val="000099"/>
                </a:solidFill>
                <a:latin typeface="Verdana"/>
              </a:rPr>
              <a:t>aggregated</a:t>
            </a:r>
            <a:r>
              <a:rPr lang="fr-FR" sz="1800" kern="0" dirty="0">
                <a:solidFill>
                  <a:srgbClr val="000099"/>
                </a:solidFill>
                <a:latin typeface="Verdana"/>
              </a:rPr>
              <a:t> application </a:t>
            </a:r>
            <a:r>
              <a:rPr lang="fr-FR" sz="1800" kern="0" dirty="0" err="1">
                <a:solidFill>
                  <a:srgbClr val="000099"/>
                </a:solidFill>
                <a:latin typeface="Verdana"/>
              </a:rPr>
              <a:t>delivery</a:t>
            </a:r>
            <a:r>
              <a:rPr lang="fr-FR" sz="1800" kern="0" dirty="0">
                <a:solidFill>
                  <a:srgbClr val="000099"/>
                </a:solidFill>
                <a:latin typeface="Verdana"/>
              </a:rPr>
              <a:t>, and </a:t>
            </a:r>
            <a:r>
              <a:rPr lang="en-CA" sz="1800" kern="0" dirty="0">
                <a:solidFill>
                  <a:srgbClr val="000099"/>
                </a:solidFill>
                <a:latin typeface="Verdana"/>
              </a:rPr>
              <a:t>e-commerce</a:t>
            </a:r>
            <a:r>
              <a:rPr lang="fr-FR" sz="1800" kern="0" dirty="0">
                <a:solidFill>
                  <a:srgbClr val="000099"/>
                </a:solidFill>
                <a:latin typeface="Verdana"/>
              </a:rPr>
              <a:t> front ends </a:t>
            </a:r>
            <a:r>
              <a:rPr lang="fr-FR" sz="1800" kern="0" dirty="0" err="1">
                <a:solidFill>
                  <a:srgbClr val="000099"/>
                </a:solidFill>
                <a:latin typeface="Verdana"/>
              </a:rPr>
              <a:t>into</a:t>
            </a:r>
            <a:r>
              <a:rPr lang="fr-FR" sz="1800" kern="0" dirty="0">
                <a:solidFill>
                  <a:srgbClr val="000099"/>
                </a:solidFill>
                <a:latin typeface="Verdana"/>
              </a:rPr>
              <a:t> a single, </a:t>
            </a:r>
            <a:r>
              <a:rPr lang="fr-FR" sz="1800" kern="0" dirty="0" err="1">
                <a:solidFill>
                  <a:srgbClr val="000099"/>
                </a:solidFill>
                <a:latin typeface="Verdana"/>
              </a:rPr>
              <a:t>powerful</a:t>
            </a:r>
            <a:r>
              <a:rPr lang="fr-FR" sz="1800" kern="0" dirty="0">
                <a:solidFill>
                  <a:srgbClr val="000099"/>
                </a:solidFill>
                <a:latin typeface="Verdana"/>
              </a:rPr>
              <a:t> “end-to-end” </a:t>
            </a:r>
            <a:r>
              <a:rPr lang="fr-FR" sz="1800" kern="0" dirty="0" err="1">
                <a:solidFill>
                  <a:srgbClr val="000099"/>
                </a:solidFill>
                <a:latin typeface="Verdana"/>
              </a:rPr>
              <a:t>experience</a:t>
            </a:r>
            <a:r>
              <a:rPr lang="fr-FR" sz="1800" kern="0" dirty="0">
                <a:solidFill>
                  <a:srgbClr val="000099"/>
                </a:solidFill>
                <a:latin typeface="Verdan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4701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U-e">
  <a:themeElements>
    <a:clrScheme name="ITU-e 3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CC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B9"/>
      </a:accent6>
      <a:hlink>
        <a:srgbClr val="3399FF"/>
      </a:hlink>
      <a:folHlink>
        <a:srgbClr val="5F5F5F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D242147D8FD649BE5A31CC10A063B4" ma:contentTypeVersion="1" ma:contentTypeDescription="Create a new document." ma:contentTypeScope="" ma:versionID="6466b4e47a931613782a3b363f93f2e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228988b49dc108baf44788243a63e3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C5CA85-8FA1-45AD-8859-85762CEC61E1}"/>
</file>

<file path=customXml/itemProps2.xml><?xml version="1.0" encoding="utf-8"?>
<ds:datastoreItem xmlns:ds="http://schemas.openxmlformats.org/officeDocument/2006/customXml" ds:itemID="{3FD1A0BD-66F1-40B9-90AD-FFA93004E220}"/>
</file>

<file path=customXml/itemProps3.xml><?xml version="1.0" encoding="utf-8"?>
<ds:datastoreItem xmlns:ds="http://schemas.openxmlformats.org/officeDocument/2006/customXml" ds:itemID="{33A2B6E1-03E3-4D0A-B7E1-FA35E026E822}"/>
</file>

<file path=docProps/app.xml><?xml version="1.0" encoding="utf-8"?>
<Properties xmlns="http://schemas.openxmlformats.org/officeDocument/2006/extended-properties" xmlns:vt="http://schemas.openxmlformats.org/officeDocument/2006/docPropsVTypes">
  <Template>ITU-e</Template>
  <TotalTime>6425</TotalTime>
  <Words>1361</Words>
  <Application>Microsoft Office PowerPoint</Application>
  <PresentationFormat>Affichage à l'écran (4:3)</PresentationFormat>
  <Paragraphs>262</Paragraphs>
  <Slides>24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ITU-e</vt:lpstr>
      <vt:lpstr> Tunisie Telecom Experience in Cloud Computing</vt:lpstr>
      <vt:lpstr>What is Cloud Computing ?</vt:lpstr>
      <vt:lpstr>What is Cloud Computing ? Main Characteristics</vt:lpstr>
      <vt:lpstr>What is Cloud Computing ? Service Models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TT Strategy for Cloud Solutions</vt:lpstr>
      <vt:lpstr>Existing TT  Cloud Computing Offers</vt:lpstr>
      <vt:lpstr>Future TT  Cloud Computing services</vt:lpstr>
      <vt:lpstr>Future TT  Cloud Computing services</vt:lpstr>
      <vt:lpstr>Présentation PowerPoint</vt:lpstr>
      <vt:lpstr>Présentation PowerPoint</vt:lpstr>
      <vt:lpstr>Présentation PowerPoint</vt:lpstr>
      <vt:lpstr>Présentation PowerPoint</vt:lpstr>
      <vt:lpstr>TT Preparations for the Cloud</vt:lpstr>
      <vt:lpstr>Présentation PowerPoint</vt:lpstr>
      <vt:lpstr>Présentation PowerPoint</vt:lpstr>
      <vt:lpstr>Présentation PowerPoint</vt:lpstr>
      <vt:lpstr>Thank you for your Attention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 Telecommunication  Union</dc:title>
  <dc:creator>P.Rosa</dc:creator>
  <cp:lastModifiedBy>rc60043</cp:lastModifiedBy>
  <cp:revision>479</cp:revision>
  <cp:lastPrinted>2014-01-16T10:03:22Z</cp:lastPrinted>
  <dcterms:created xsi:type="dcterms:W3CDTF">2007-02-20T15:47:31Z</dcterms:created>
  <dcterms:modified xsi:type="dcterms:W3CDTF">2014-04-24T13:26:07Z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0x0101007ED242147D8FD649BE5A31CC10A063B4</vt:lpwstr>
  </property>
</Properties>
</file>