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5" r:id="rId4"/>
    <p:sldId id="288" r:id="rId5"/>
    <p:sldId id="260" r:id="rId6"/>
    <p:sldId id="297" r:id="rId7"/>
    <p:sldId id="261" r:id="rId8"/>
    <p:sldId id="257" r:id="rId9"/>
    <p:sldId id="275" r:id="rId10"/>
    <p:sldId id="262" r:id="rId11"/>
    <p:sldId id="290" r:id="rId12"/>
    <p:sldId id="259" r:id="rId13"/>
    <p:sldId id="263" r:id="rId14"/>
    <p:sldId id="299" r:id="rId15"/>
    <p:sldId id="300" r:id="rId16"/>
    <p:sldId id="264" r:id="rId17"/>
    <p:sldId id="292" r:id="rId18"/>
    <p:sldId id="268" r:id="rId19"/>
    <p:sldId id="302" r:id="rId20"/>
    <p:sldId id="272" r:id="rId21"/>
    <p:sldId id="270" r:id="rId22"/>
    <p:sldId id="301" r:id="rId23"/>
    <p:sldId id="304" r:id="rId24"/>
    <p:sldId id="280" r:id="rId25"/>
    <p:sldId id="274" r:id="rId26"/>
    <p:sldId id="266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gradFill>
            <a:gsLst>
              <a:gs pos="0">
                <a:schemeClr val="accent1">
                  <a:tint val="66000"/>
                  <a:satMod val="160000"/>
                  <a:alpha val="46000"/>
                </a:schemeClr>
              </a:gs>
              <a:gs pos="39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effectLst>
                  <a:outerShdw blurRad="50800" dist="63500" dir="2700000" algn="tl" rotWithShape="0">
                    <a:schemeClr val="bg1">
                      <a:alpha val="98000"/>
                    </a:schemeClr>
                  </a:outerShdw>
                </a:effectLst>
                <a:latin typeface="HelveticaNeueLT Std C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400" b="1">
                <a:solidFill>
                  <a:schemeClr val="tx2">
                    <a:lumMod val="75000"/>
                  </a:schemeClr>
                </a:solidFill>
                <a:latin typeface="HelveticaNeueLT Std Cn" pitchFamily="34" charset="0"/>
              </a:defRPr>
            </a:lvl1pPr>
            <a:lvl2pPr marL="742950" indent="-285750">
              <a:buFont typeface="Courier New" pitchFamily="49" charset="0"/>
              <a:buChar char="o"/>
              <a:defRPr sz="2000">
                <a:solidFill>
                  <a:schemeClr val="tx2">
                    <a:lumMod val="75000"/>
                  </a:schemeClr>
                </a:solidFill>
                <a:latin typeface="HelveticaNeueLT Std Cn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HelveticaNeueLT Std Cn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0FD9-5CD6-4D16-B809-FF27DEF4D70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C2F2-EE20-4E59-8223-68E32A58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ungis.org/Home.asp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wsis.or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416824" cy="14700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88900" dir="2700000" algn="tl" rotWithShape="0">
                    <a:schemeClr val="bg1">
                      <a:alpha val="40000"/>
                    </a:schemeClr>
                  </a:outerShdw>
                </a:effectLst>
                <a:latin typeface="HelveticaNeueLT Std Cn" pitchFamily="34" charset="0"/>
              </a:rPr>
              <a:t>INFORMATION ECONOMY REPORT 2013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sx="55000" sy="55000" algn="tl">
                    <a:schemeClr val="bg1">
                      <a:alpha val="43000"/>
                    </a:schemeClr>
                  </a:outerShdw>
                </a:effectLst>
                <a:latin typeface="HelveticaNeueLT Std Cn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sx="55000" sy="55000" algn="tl">
                    <a:schemeClr val="bg1">
                      <a:alpha val="43000"/>
                    </a:schemeClr>
                  </a:outerShdw>
                </a:effectLst>
                <a:latin typeface="HelveticaNeueLT Std Cn" pitchFamily="34" charset="0"/>
              </a:rPr>
            </a:b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schemeClr val="bg1">
                      <a:alpha val="94000"/>
                    </a:schemeClr>
                  </a:outerShdw>
                </a:effectLst>
                <a:latin typeface="HelveticaNeueLT Std Cn" pitchFamily="34" charset="0"/>
              </a:rPr>
              <a:t>The Cloud Economy and Developing Countries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schemeClr val="bg1">
                    <a:alpha val="94000"/>
                  </a:schemeClr>
                </a:outerShdw>
              </a:effectLst>
              <a:latin typeface="HelveticaNeueLT Std C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3692624"/>
            <a:ext cx="5176664" cy="2616696"/>
          </a:xfrm>
          <a:gradFill>
            <a:gsLst>
              <a:gs pos="0">
                <a:schemeClr val="accent1">
                  <a:tint val="66000"/>
                  <a:satMod val="160000"/>
                  <a:alpha val="46000"/>
                </a:schemeClr>
              </a:gs>
              <a:gs pos="39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H" sz="2000" b="1" dirty="0" err="1" smtClean="0">
                <a:solidFill>
                  <a:srgbClr val="002060"/>
                </a:solidFill>
                <a:latin typeface="HelveticaNeueLT Std Cn" pitchFamily="34" charset="0"/>
              </a:rPr>
              <a:t>Torbjörn</a:t>
            </a:r>
            <a:r>
              <a:rPr lang="fr-CH" sz="2000" b="1" dirty="0" smtClean="0">
                <a:solidFill>
                  <a:srgbClr val="002060"/>
                </a:solidFill>
                <a:latin typeface="HelveticaNeueLT Std Cn" pitchFamily="34" charset="0"/>
              </a:rPr>
              <a:t> </a:t>
            </a:r>
            <a:r>
              <a:rPr lang="fr-CH" sz="2000" b="1" dirty="0" err="1" smtClean="0">
                <a:solidFill>
                  <a:srgbClr val="002060"/>
                </a:solidFill>
                <a:latin typeface="HelveticaNeueLT Std Cn" pitchFamily="34" charset="0"/>
              </a:rPr>
              <a:t>Fredriksson</a:t>
            </a:r>
            <a:endParaRPr lang="fr-CH" sz="2000" b="1" dirty="0" smtClean="0">
              <a:solidFill>
                <a:srgbClr val="002060"/>
              </a:solidFill>
              <a:latin typeface="HelveticaNeueLT Std Cn" pitchFamily="34" charset="0"/>
            </a:endParaRPr>
          </a:p>
          <a:p>
            <a:pPr>
              <a:spcBef>
                <a:spcPts val="0"/>
              </a:spcBef>
            </a:pPr>
            <a:r>
              <a:rPr lang="fr-CH" sz="1400" dirty="0" smtClean="0">
                <a:solidFill>
                  <a:srgbClr val="002060"/>
                </a:solidFill>
                <a:latin typeface="HelveticaNeueLT Std Cn" pitchFamily="34" charset="0"/>
              </a:rPr>
              <a:t>(torbjorn.fredriksson@unctad.org)</a:t>
            </a:r>
          </a:p>
          <a:p>
            <a:pPr>
              <a:spcBef>
                <a:spcPts val="0"/>
              </a:spcBef>
            </a:pPr>
            <a:r>
              <a:rPr lang="fr-CH" sz="1800" dirty="0" err="1" smtClean="0">
                <a:solidFill>
                  <a:srgbClr val="002060"/>
                </a:solidFill>
                <a:latin typeface="HelveticaNeueLT Std Cn" pitchFamily="34" charset="0"/>
              </a:rPr>
              <a:t>Chief</a:t>
            </a:r>
            <a:r>
              <a:rPr lang="fr-CH" sz="1800" dirty="0" smtClean="0">
                <a:solidFill>
                  <a:srgbClr val="002060"/>
                </a:solidFill>
                <a:latin typeface="HelveticaNeueLT Std Cn" pitchFamily="34" charset="0"/>
              </a:rPr>
              <a:t>, ICT </a:t>
            </a:r>
            <a:r>
              <a:rPr lang="fr-CH" sz="1800" dirty="0" err="1" smtClean="0">
                <a:solidFill>
                  <a:srgbClr val="002060"/>
                </a:solidFill>
                <a:latin typeface="HelveticaNeueLT Std Cn" pitchFamily="34" charset="0"/>
              </a:rPr>
              <a:t>Analysis</a:t>
            </a:r>
            <a:r>
              <a:rPr lang="fr-CH" sz="1800" dirty="0" smtClean="0">
                <a:solidFill>
                  <a:srgbClr val="002060"/>
                </a:solidFill>
                <a:latin typeface="HelveticaNeueLT Std Cn" pitchFamily="34" charset="0"/>
              </a:rPr>
              <a:t> Section, UNCTAD</a:t>
            </a:r>
          </a:p>
          <a:p>
            <a:pPr>
              <a:spcBef>
                <a:spcPts val="0"/>
              </a:spcBef>
            </a:pPr>
            <a:r>
              <a:rPr lang="fr-CH" sz="1800" dirty="0" smtClean="0">
                <a:solidFill>
                  <a:srgbClr val="002060"/>
                </a:solidFill>
                <a:latin typeface="HelveticaNeueLT Std Cn" pitchFamily="34" charset="0"/>
              </a:rPr>
              <a:t>28 </a:t>
            </a:r>
            <a:r>
              <a:rPr lang="fr-CH" sz="1800" dirty="0" smtClean="0">
                <a:solidFill>
                  <a:srgbClr val="002060"/>
                </a:solidFill>
                <a:latin typeface="HelveticaNeueLT Std Cn" pitchFamily="34" charset="0"/>
              </a:rPr>
              <a:t>April </a:t>
            </a:r>
            <a:r>
              <a:rPr lang="fr-CH" sz="1800" dirty="0" smtClean="0">
                <a:solidFill>
                  <a:srgbClr val="002060"/>
                </a:solidFill>
                <a:latin typeface="HelveticaNeueLT Std Cn" pitchFamily="34" charset="0"/>
              </a:rPr>
              <a:t>2014, Tunis</a:t>
            </a:r>
            <a:r>
              <a:rPr lang="fr-CH" sz="1800" dirty="0">
                <a:solidFill>
                  <a:srgbClr val="002060"/>
                </a:solidFill>
                <a:latin typeface="HelveticaNeueLT Std Cn" pitchFamily="34" charset="0"/>
              </a:rPr>
              <a:t>, </a:t>
            </a:r>
            <a:endParaRPr lang="en-US" sz="1800" dirty="0">
              <a:solidFill>
                <a:srgbClr val="002060"/>
              </a:solidFill>
              <a:latin typeface="HelveticaNeueLT Std Cn" pitchFamily="34" charset="0"/>
            </a:endParaRPr>
          </a:p>
          <a:p>
            <a:endParaRPr lang="en-US" sz="1800" dirty="0" smtClean="0">
              <a:solidFill>
                <a:srgbClr val="002060"/>
              </a:solidFill>
              <a:latin typeface="HelveticaNeueLT Std Cn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HelveticaNeueLT Std Cn" pitchFamily="34" charset="0"/>
              </a:rPr>
              <a:t>Second </a:t>
            </a:r>
            <a:r>
              <a:rPr lang="en-US" sz="1800" dirty="0">
                <a:solidFill>
                  <a:srgbClr val="002060"/>
                </a:solidFill>
                <a:latin typeface="HelveticaNeueLT Std Cn" pitchFamily="34" charset="0"/>
              </a:rPr>
              <a:t>SG13 Regional </a:t>
            </a:r>
            <a:r>
              <a:rPr lang="en-US" sz="1800" dirty="0" smtClean="0">
                <a:solidFill>
                  <a:srgbClr val="002060"/>
                </a:solidFill>
                <a:latin typeface="HelveticaNeueLT Std Cn" pitchFamily="34" charset="0"/>
              </a:rPr>
              <a:t>ITU Workshop </a:t>
            </a:r>
            <a:r>
              <a:rPr lang="en-US" sz="1800" dirty="0">
                <a:solidFill>
                  <a:srgbClr val="002060"/>
                </a:solidFill>
                <a:latin typeface="HelveticaNeueLT Std Cn" pitchFamily="34" charset="0"/>
              </a:rPr>
              <a:t>for Africa on </a:t>
            </a:r>
            <a:r>
              <a:rPr lang="en-US" sz="1800" i="1" dirty="0">
                <a:solidFill>
                  <a:srgbClr val="002060"/>
                </a:solidFill>
                <a:latin typeface="HelveticaNeueLT Std Cn" pitchFamily="34" charset="0"/>
              </a:rPr>
              <a:t>"Future Networks: Cloud Computing, Energy Saving, Security, and </a:t>
            </a:r>
            <a:r>
              <a:rPr lang="en-US" sz="1800" i="1" dirty="0" smtClean="0">
                <a:solidFill>
                  <a:srgbClr val="002060"/>
                </a:solidFill>
                <a:latin typeface="HelveticaNeueLT Std Cn" pitchFamily="34" charset="0"/>
              </a:rPr>
              <a:t>Virtualization“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5916"/>
            <a:ext cx="1080120" cy="98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1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Cloud-</a:t>
            </a:r>
            <a:r>
              <a:rPr lang="fr-CH" sz="3200" dirty="0" err="1" smtClean="0"/>
              <a:t>related</a:t>
            </a:r>
            <a:r>
              <a:rPr lang="fr-CH" sz="3200" dirty="0" smtClean="0"/>
              <a:t> </a:t>
            </a:r>
            <a:r>
              <a:rPr lang="fr-CH" sz="3200" dirty="0" err="1" smtClean="0"/>
              <a:t>traffic</a:t>
            </a:r>
            <a:r>
              <a:rPr lang="fr-CH" sz="3200" dirty="0" smtClean="0"/>
              <a:t> on the Internet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000" i="1" dirty="0" err="1" smtClean="0"/>
              <a:t>Mainly</a:t>
            </a:r>
            <a:r>
              <a:rPr lang="fr-CH" sz="2000" i="1" dirty="0" smtClean="0"/>
              <a:t> in </a:t>
            </a:r>
            <a:r>
              <a:rPr lang="fr-CH" sz="2000" i="1" dirty="0" err="1" smtClean="0"/>
              <a:t>developed</a:t>
            </a:r>
            <a:r>
              <a:rPr lang="fr-CH" sz="2000" i="1" dirty="0" smtClean="0"/>
              <a:t> countries but </a:t>
            </a:r>
            <a:r>
              <a:rPr lang="fr-CH" sz="2000" i="1" dirty="0" err="1" smtClean="0"/>
              <a:t>growing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fast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098358"/>
            <a:ext cx="8442074" cy="327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654" y="6217567"/>
            <a:ext cx="1820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Cisco </a:t>
            </a:r>
            <a:r>
              <a:rPr lang="fr-CH" sz="1400" dirty="0" err="1" smtClean="0"/>
              <a:t>Analysis</a:t>
            </a:r>
            <a:r>
              <a:rPr lang="fr-CH" sz="1400" dirty="0" smtClean="0"/>
              <a:t>.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6516216" y="4005064"/>
            <a:ext cx="1584176" cy="1152128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Top Global Cloud </a:t>
            </a:r>
            <a:r>
              <a:rPr lang="fr-CH" sz="3200" dirty="0" err="1" smtClean="0"/>
              <a:t>Companies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000" i="1" dirty="0" smtClean="0"/>
              <a:t>by </a:t>
            </a:r>
            <a:r>
              <a:rPr lang="fr-CH" sz="2000" i="1" dirty="0" err="1" smtClean="0"/>
              <a:t>estimated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number</a:t>
            </a:r>
            <a:r>
              <a:rPr lang="fr-CH" sz="2000" i="1" dirty="0" smtClean="0"/>
              <a:t> of servers 2012</a:t>
            </a:r>
            <a:endParaRPr lang="en-US" sz="28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90084"/>
              </p:ext>
            </p:extLst>
          </p:nvPr>
        </p:nvGraphicFramePr>
        <p:xfrm>
          <a:off x="1043608" y="1988833"/>
          <a:ext cx="6840760" cy="367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245"/>
                <a:gridCol w="2109234"/>
                <a:gridCol w="2527281"/>
              </a:tblGrid>
              <a:tr h="644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HelveticaNeueLT Std Cn" pitchFamily="34" charset="0"/>
                        </a:rPr>
                        <a:t>Company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HelveticaNeueLT Std Cn" pitchFamily="34" charset="0"/>
                        </a:rPr>
                        <a:t>Home country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HelveticaNeueLT Std Cn" pitchFamily="34" charset="0"/>
                        </a:rPr>
                        <a:t>Estimated number of servers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900,000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Microsoft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300,000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Amazon Web Services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250,000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Facebook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180,000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Akamai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127,000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OVH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France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120,000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Softlayer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Rackspace (2011)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79,805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Intel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75,000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1&amp;1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HelveticaNeueLT Std Cn" pitchFamily="34" charset="0"/>
                        </a:rPr>
                        <a:t>United States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HelveticaNeueLT Std Cn" pitchFamily="34" charset="0"/>
                        </a:rPr>
                        <a:t>70,000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 Cn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654" y="6093296"/>
            <a:ext cx="610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UNCTAD, </a:t>
            </a:r>
            <a:r>
              <a:rPr lang="en-US" sz="1400" dirty="0"/>
              <a:t>based on information from company reports and other sources</a:t>
            </a:r>
            <a:r>
              <a:rPr lang="fr-CH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90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Pros and cons </a:t>
            </a:r>
            <a:r>
              <a:rPr lang="fr-CH" sz="3200" dirty="0" err="1" smtClean="0"/>
              <a:t>with</a:t>
            </a:r>
            <a:r>
              <a:rPr lang="fr-CH" sz="3200" dirty="0" smtClean="0"/>
              <a:t> the Cloud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2723"/>
              </p:ext>
            </p:extLst>
          </p:nvPr>
        </p:nvGraphicFramePr>
        <p:xfrm>
          <a:off x="611560" y="1628800"/>
          <a:ext cx="7992888" cy="45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HelveticaNeueLT Std" pitchFamily="34" charset="0"/>
                        </a:rPr>
                        <a:t>Potential advantages</a:t>
                      </a:r>
                      <a:endParaRPr lang="en-US" sz="18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HelveticaNeueLT Std" pitchFamily="34" charset="0"/>
                        </a:rPr>
                        <a:t>Potential disadvantages</a:t>
                      </a:r>
                      <a:endParaRPr lang="en-US" sz="18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Reduced costs for rented IT hardware and software than for in-house equipment. 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Increased costs of communications (to telecom operators/ISPs) </a:t>
                      </a:r>
                      <a:endParaRPr lang="en-US" sz="1700" dirty="0">
                        <a:effectLst/>
                        <a:latin typeface="HelveticaNeueLT Std" pitchFamily="34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Reduced cost of in-house IT management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Increased costs for migration and integration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Enhanced elasticity of storage/processing </a:t>
                      </a:r>
                      <a:r>
                        <a:rPr lang="en-GB" sz="1700" dirty="0" smtClean="0">
                          <a:effectLst/>
                          <a:latin typeface="HelveticaNeueLT Std" pitchFamily="34" charset="0"/>
                        </a:rPr>
                        <a:t>capacity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Reduced control over data and applications</a:t>
                      </a:r>
                      <a:endParaRPr lang="en-US" sz="1700" dirty="0">
                        <a:effectLst/>
                        <a:latin typeface="HelveticaNeueLT Std" pitchFamily="34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Greater flexibility and mobility of access to data and services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Data security and privacy concerns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Immediate and cost-free upgrading of software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Unreliable services, e.g. due to inadequate ICT or power infrastructure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Enhanced reliability/security of data and services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HelveticaNeueLT Std" pitchFamily="34" charset="0"/>
                        </a:rPr>
                        <a:t>Risk of vendor lock-in (limited interoperability and data portability) with </a:t>
                      </a:r>
                      <a:r>
                        <a:rPr lang="en-GB" sz="1700" dirty="0" smtClean="0">
                          <a:effectLst/>
                          <a:latin typeface="HelveticaNeueLT Std" pitchFamily="34" charset="0"/>
                        </a:rPr>
                        <a:t>providers</a:t>
                      </a:r>
                      <a:endParaRPr lang="en-US" sz="1700" dirty="0">
                        <a:effectLst/>
                        <a:latin typeface="HelveticaNeueLT Std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654" y="621756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93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The Broadband Challenge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000" i="1" dirty="0" smtClean="0"/>
              <a:t>Gap to </a:t>
            </a:r>
            <a:r>
              <a:rPr lang="fr-CH" sz="2000" i="1" dirty="0" err="1" smtClean="0"/>
              <a:t>LDCs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keep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widening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0" y="2564904"/>
            <a:ext cx="4464498" cy="305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2564904"/>
            <a:ext cx="4464496" cy="307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844824"/>
            <a:ext cx="4176464" cy="584775"/>
          </a:xfrm>
          <a:prstGeom prst="rect">
            <a:avLst/>
          </a:prstGeom>
          <a:solidFill>
            <a:srgbClr val="DBE9F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Active mobile </a:t>
            </a:r>
            <a:r>
              <a:rPr lang="fr-CH" sz="1600" b="1" dirty="0" err="1" smtClean="0">
                <a:latin typeface="HelveticaNeueLT Std Cn" pitchFamily="34" charset="0"/>
                <a:cs typeface="Arial" pitchFamily="34" charset="0"/>
              </a:rPr>
              <a:t>broadband</a:t>
            </a:r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 </a:t>
            </a:r>
            <a:r>
              <a:rPr lang="fr-CH" sz="1600" b="1" dirty="0" err="1" smtClean="0">
                <a:latin typeface="HelveticaNeueLT Std Cn" pitchFamily="34" charset="0"/>
                <a:cs typeface="Arial" pitchFamily="34" charset="0"/>
              </a:rPr>
              <a:t>subscriptions</a:t>
            </a:r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 per 100 people, 2010-2012</a:t>
            </a:r>
            <a:endParaRPr lang="en-US" sz="1600" b="1" dirty="0">
              <a:latin typeface="HelveticaNeueLT Std Cn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4176464" cy="584775"/>
          </a:xfrm>
          <a:prstGeom prst="rect">
            <a:avLst/>
          </a:prstGeom>
          <a:solidFill>
            <a:srgbClr val="DBE9F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err="1" smtClean="0">
                <a:latin typeface="HelveticaNeueLT Std Cn" pitchFamily="34" charset="0"/>
                <a:cs typeface="Arial" pitchFamily="34" charset="0"/>
              </a:rPr>
              <a:t>Fixed</a:t>
            </a:r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 </a:t>
            </a:r>
            <a:r>
              <a:rPr lang="fr-CH" sz="1600" b="1" dirty="0" err="1" smtClean="0">
                <a:latin typeface="HelveticaNeueLT Std Cn" pitchFamily="34" charset="0"/>
                <a:cs typeface="Arial" pitchFamily="34" charset="0"/>
              </a:rPr>
              <a:t>broadband</a:t>
            </a:r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 </a:t>
            </a:r>
            <a:r>
              <a:rPr lang="fr-CH" sz="1600" b="1" dirty="0" err="1" smtClean="0">
                <a:latin typeface="HelveticaNeueLT Std Cn" pitchFamily="34" charset="0"/>
                <a:cs typeface="Arial" pitchFamily="34" charset="0"/>
              </a:rPr>
              <a:t>subscriptions</a:t>
            </a:r>
            <a:r>
              <a:rPr lang="fr-CH" sz="1600" b="1" dirty="0" smtClean="0">
                <a:latin typeface="HelveticaNeueLT Std Cn" pitchFamily="34" charset="0"/>
                <a:cs typeface="Arial" pitchFamily="34" charset="0"/>
              </a:rPr>
              <a:t> per 100 people, 2007-2012</a:t>
            </a:r>
            <a:endParaRPr lang="en-US" sz="1600" b="1" dirty="0">
              <a:latin typeface="HelveticaNeueLT Std Cn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779912" y="2780928"/>
            <a:ext cx="288032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884368" y="3068960"/>
            <a:ext cx="216024" cy="1728192"/>
          </a:xfrm>
          <a:prstGeom prst="rightBrace">
            <a:avLst>
              <a:gd name="adj1" fmla="val 724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654" y="6217567"/>
            <a:ext cx="1058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ITU.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805264"/>
            <a:ext cx="18002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latin typeface="HelveticaNeueLT Std" pitchFamily="34" charset="0"/>
              </a:rPr>
              <a:t>Africa</a:t>
            </a:r>
            <a:r>
              <a:rPr lang="fr-CH" sz="1600" dirty="0" smtClean="0">
                <a:latin typeface="HelveticaNeueLT Std" pitchFamily="34" charset="0"/>
              </a:rPr>
              <a:t> (2012): 1          </a:t>
            </a:r>
            <a:endParaRPr lang="en-US" sz="1600" dirty="0">
              <a:latin typeface="HelveticaNeueLT St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4975" y="5805264"/>
            <a:ext cx="161935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r"/>
            <a:r>
              <a:rPr lang="fr-CH" sz="1600" dirty="0" err="1" smtClean="0">
                <a:latin typeface="HelveticaNeueLT Std" pitchFamily="34" charset="0"/>
              </a:rPr>
              <a:t>Africa</a:t>
            </a:r>
            <a:r>
              <a:rPr lang="fr-CH" sz="1600" dirty="0" smtClean="0">
                <a:latin typeface="HelveticaNeueLT Std" pitchFamily="34" charset="0"/>
              </a:rPr>
              <a:t> (2012):  6</a:t>
            </a:r>
            <a:endParaRPr lang="en-US" sz="1600" dirty="0"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The Data Centre and Server </a:t>
            </a:r>
            <a:r>
              <a:rPr lang="fr-CH" sz="3200" dirty="0" err="1" smtClean="0"/>
              <a:t>Divides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650" y="1844824"/>
            <a:ext cx="8364822" cy="328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8654" y="6217567"/>
            <a:ext cx="3181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</a:t>
            </a:r>
            <a:r>
              <a:rPr lang="fr-CH" sz="1400" dirty="0" err="1" smtClean="0"/>
              <a:t>DataCentreMap</a:t>
            </a:r>
            <a:r>
              <a:rPr lang="fr-CH" sz="1400" dirty="0" smtClean="0"/>
              <a:t> and World Bank.</a:t>
            </a:r>
            <a:endParaRPr lang="en-US" sz="1400" dirty="0"/>
          </a:p>
        </p:txBody>
      </p:sp>
      <p:sp>
        <p:nvSpPr>
          <p:cNvPr id="3" name="Left Arrow 2"/>
          <p:cNvSpPr/>
          <p:nvPr/>
        </p:nvSpPr>
        <p:spPr>
          <a:xfrm>
            <a:off x="6660232" y="3645024"/>
            <a:ext cx="172819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660232" y="4077072"/>
            <a:ext cx="172819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The Internet Exchange Point (IXP) </a:t>
            </a:r>
            <a:r>
              <a:rPr lang="fr-CH" sz="3200" dirty="0" err="1" smtClean="0"/>
              <a:t>Divide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000" i="1" dirty="0" smtClean="0"/>
              <a:t>Distribution (%) of </a:t>
            </a:r>
            <a:r>
              <a:rPr lang="fr-CH" sz="2000" i="1" dirty="0" err="1" smtClean="0"/>
              <a:t>IXPs</a:t>
            </a:r>
            <a:r>
              <a:rPr lang="fr-CH" sz="2000" i="1" dirty="0" smtClean="0"/>
              <a:t> by </a:t>
            </a:r>
            <a:r>
              <a:rPr lang="fr-CH" sz="2000" i="1" dirty="0" err="1" smtClean="0"/>
              <a:t>region</a:t>
            </a:r>
            <a:r>
              <a:rPr lang="fr-CH" sz="2000" i="1" dirty="0" smtClean="0"/>
              <a:t>, </a:t>
            </a:r>
            <a:r>
              <a:rPr lang="fr-CH" sz="2000" i="1" dirty="0" err="1" smtClean="0"/>
              <a:t>June</a:t>
            </a:r>
            <a:r>
              <a:rPr lang="fr-CH" sz="2000" i="1" dirty="0" smtClean="0"/>
              <a:t> 2013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14" y="1937578"/>
            <a:ext cx="5487602" cy="343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348245"/>
            <a:ext cx="2430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</a:t>
            </a:r>
            <a:r>
              <a:rPr lang="fr-CH" sz="1400" dirty="0" err="1" smtClean="0"/>
              <a:t>Packet</a:t>
            </a:r>
            <a:r>
              <a:rPr lang="fr-CH" sz="1400" dirty="0" smtClean="0"/>
              <a:t> Clearing House.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2182212"/>
            <a:ext cx="309634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CH" sz="1600" dirty="0" smtClean="0">
                <a:latin typeface="HelveticaNeueLT Std" pitchFamily="34" charset="0"/>
              </a:rPr>
              <a:t>Issue </a:t>
            </a:r>
            <a:r>
              <a:rPr lang="fr-CH" sz="1600" dirty="0" err="1" smtClean="0">
                <a:latin typeface="HelveticaNeueLT Std" pitchFamily="34" charset="0"/>
              </a:rPr>
              <a:t>recognized</a:t>
            </a:r>
            <a:r>
              <a:rPr lang="fr-CH" sz="1600" dirty="0" smtClean="0">
                <a:latin typeface="HelveticaNeueLT Std" pitchFamily="34" charset="0"/>
              </a:rPr>
              <a:t> by </a:t>
            </a:r>
            <a:r>
              <a:rPr lang="fr-CH" sz="1600" dirty="0" err="1" smtClean="0">
                <a:latin typeface="HelveticaNeueLT Std" pitchFamily="34" charset="0"/>
              </a:rPr>
              <a:t>African</a:t>
            </a:r>
            <a:r>
              <a:rPr lang="fr-CH" sz="1600" dirty="0" smtClean="0">
                <a:latin typeface="HelveticaNeueLT Std" pitchFamily="34" charset="0"/>
              </a:rPr>
              <a:t> Union Commission </a:t>
            </a:r>
            <a:r>
              <a:rPr lang="fr-CH" sz="1600" dirty="0" err="1" smtClean="0">
                <a:latin typeface="HelveticaNeueLT Std" pitchFamily="34" charset="0"/>
              </a:rPr>
              <a:t>through</a:t>
            </a:r>
            <a:r>
              <a:rPr lang="fr-CH" sz="1600" dirty="0" smtClean="0">
                <a:latin typeface="HelveticaNeueLT Std" pitchFamily="34" charset="0"/>
              </a:rPr>
              <a:t> the </a:t>
            </a:r>
            <a:r>
              <a:rPr lang="en-US" sz="1600" b="1" i="1" dirty="0" smtClean="0">
                <a:latin typeface="HelveticaNeueLT Std" pitchFamily="34" charset="0"/>
              </a:rPr>
              <a:t>African </a:t>
            </a:r>
            <a:r>
              <a:rPr lang="en-US" sz="1600" b="1" i="1" dirty="0">
                <a:latin typeface="HelveticaNeueLT Std" pitchFamily="34" charset="0"/>
              </a:rPr>
              <a:t>Internet Exchange System </a:t>
            </a:r>
            <a:r>
              <a:rPr lang="en-US" sz="1600" dirty="0">
                <a:latin typeface="HelveticaNeueLT Std" pitchFamily="34" charset="0"/>
              </a:rPr>
              <a:t>project, funded by the EU-Africa Infrastructure Trust Fund and the Government of </a:t>
            </a:r>
            <a:r>
              <a:rPr lang="en-US" sz="1600" dirty="0" smtClean="0">
                <a:latin typeface="HelveticaNeueLT Std" pitchFamily="34" charset="0"/>
              </a:rPr>
              <a:t>Luxembourg</a:t>
            </a:r>
            <a:r>
              <a:rPr lang="en-US" sz="1600" dirty="0" smtClean="0">
                <a:latin typeface="HelveticaNeueLT Std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600" dirty="0" smtClean="0">
              <a:latin typeface="HelveticaNeueLT St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HelveticaNeueLT Std" pitchFamily="34" charset="0"/>
              </a:rPr>
              <a:t>Studies of </a:t>
            </a:r>
            <a:r>
              <a:rPr lang="en-US" sz="1600" dirty="0" smtClean="0">
                <a:latin typeface="HelveticaNeueLT Std" pitchFamily="34" charset="0"/>
              </a:rPr>
              <a:t>IXPs in Kenya and Nigeria show significant reduction in latency </a:t>
            </a:r>
            <a:endParaRPr lang="en-US" sz="1600" dirty="0"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/>
              <a:t>“</a:t>
            </a:r>
            <a:r>
              <a:rPr lang="fr-CH" sz="3200" dirty="0" err="1" smtClean="0"/>
              <a:t>Quality</a:t>
            </a:r>
            <a:r>
              <a:rPr lang="fr-CH" sz="3200" dirty="0" smtClean="0"/>
              <a:t> of Service” </a:t>
            </a:r>
            <a:r>
              <a:rPr lang="fr-CH" sz="3200" dirty="0" err="1" smtClean="0"/>
              <a:t>requirements</a:t>
            </a:r>
            <a:r>
              <a:rPr lang="fr-CH" sz="3200" dirty="0" smtClean="0"/>
              <a:t> </a:t>
            </a:r>
            <a:r>
              <a:rPr lang="fr-CH" sz="3200" dirty="0" err="1" smtClean="0"/>
              <a:t>vary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785617"/>
            <a:ext cx="8035024" cy="344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8654" y="6217567"/>
            <a:ext cx="1820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Cisco </a:t>
            </a:r>
            <a:r>
              <a:rPr lang="fr-CH" sz="1400" dirty="0" err="1" smtClean="0"/>
              <a:t>Analysis</a:t>
            </a:r>
            <a:r>
              <a:rPr lang="fr-CH" sz="1400" dirty="0" smtClean="0"/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84809" y="5363924"/>
            <a:ext cx="62000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i="1" dirty="0" err="1" smtClean="0">
                <a:latin typeface="HelveticaNeueLT Std Cn" pitchFamily="34" charset="0"/>
              </a:rPr>
              <a:t>Latency</a:t>
            </a:r>
            <a:r>
              <a:rPr lang="fr-CH" i="1" dirty="0" smtClean="0">
                <a:latin typeface="HelveticaNeueLT Std Cn" pitchFamily="34" charset="0"/>
              </a:rPr>
              <a:t> and </a:t>
            </a:r>
            <a:r>
              <a:rPr lang="fr-CH" i="1" dirty="0" err="1" smtClean="0">
                <a:latin typeface="HelveticaNeueLT Std Cn" pitchFamily="34" charset="0"/>
              </a:rPr>
              <a:t>upload</a:t>
            </a:r>
            <a:r>
              <a:rPr lang="fr-CH" i="1" dirty="0" smtClean="0">
                <a:latin typeface="HelveticaNeueLT Std Cn" pitchFamily="34" charset="0"/>
              </a:rPr>
              <a:t> speeds main </a:t>
            </a:r>
            <a:r>
              <a:rPr lang="fr-CH" i="1" dirty="0" err="1" smtClean="0">
                <a:latin typeface="HelveticaNeueLT Std Cn" pitchFamily="34" charset="0"/>
              </a:rPr>
              <a:t>bottlenecks</a:t>
            </a:r>
            <a:r>
              <a:rPr lang="fr-CH" i="1" dirty="0" smtClean="0">
                <a:latin typeface="HelveticaNeueLT Std Cn" pitchFamily="34" charset="0"/>
              </a:rPr>
              <a:t> for </a:t>
            </a:r>
            <a:r>
              <a:rPr lang="fr-CH" i="1" dirty="0" err="1" smtClean="0">
                <a:latin typeface="HelveticaNeueLT Std Cn" pitchFamily="34" charset="0"/>
              </a:rPr>
              <a:t>developing</a:t>
            </a:r>
            <a:r>
              <a:rPr lang="fr-CH" i="1" dirty="0" smtClean="0">
                <a:latin typeface="HelveticaNeueLT Std Cn" pitchFamily="34" charset="0"/>
              </a:rPr>
              <a:t> countries.</a:t>
            </a:r>
            <a:endParaRPr lang="en-US" i="1" dirty="0">
              <a:latin typeface="HelveticaNeue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Broadband </a:t>
            </a:r>
            <a:r>
              <a:rPr lang="fr-CH" sz="3200" dirty="0" err="1" smtClean="0"/>
              <a:t>Quality</a:t>
            </a:r>
            <a:r>
              <a:rPr lang="fr-CH" sz="3200" dirty="0" smtClean="0"/>
              <a:t> of Service – </a:t>
            </a:r>
            <a:r>
              <a:rPr lang="fr-CH" sz="3200" dirty="0" err="1" smtClean="0"/>
              <a:t>Africa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523492"/>
              </p:ext>
            </p:extLst>
          </p:nvPr>
        </p:nvGraphicFramePr>
        <p:xfrm>
          <a:off x="457200" y="1992600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Meet minimum requirements for 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advanced</a:t>
                      </a:r>
                      <a:r>
                        <a:rPr lang="en-US" sz="1600" dirty="0" smtClean="0"/>
                        <a:t> cloud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Meet minimum requirements for 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basic</a:t>
                      </a:r>
                      <a:r>
                        <a:rPr lang="en-US" sz="1600" dirty="0" smtClean="0"/>
                        <a:t> cloud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yet meet requirements</a:t>
                      </a:r>
                    </a:p>
                    <a:p>
                      <a:r>
                        <a:rPr lang="en-US" sz="1600" dirty="0" smtClean="0"/>
                        <a:t>for 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basic</a:t>
                      </a:r>
                      <a:r>
                        <a:rPr lang="en-US" sz="1600" dirty="0" smtClean="0"/>
                        <a:t> cloud services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Egypt</a:t>
                      </a:r>
                    </a:p>
                    <a:p>
                      <a:r>
                        <a:rPr lang="en-US" sz="1600" dirty="0" smtClean="0"/>
                        <a:t>Ghana</a:t>
                      </a:r>
                    </a:p>
                    <a:p>
                      <a:r>
                        <a:rPr lang="en-US" sz="1600" dirty="0" smtClean="0"/>
                        <a:t>Kenya</a:t>
                      </a:r>
                    </a:p>
                    <a:p>
                      <a:r>
                        <a:rPr lang="en-US" sz="1600" dirty="0" smtClean="0"/>
                        <a:t>Morocco</a:t>
                      </a:r>
                    </a:p>
                    <a:p>
                      <a:r>
                        <a:rPr lang="en-US" sz="1600" dirty="0" smtClean="0"/>
                        <a:t>South Africa</a:t>
                      </a:r>
                    </a:p>
                    <a:p>
                      <a:r>
                        <a:rPr lang="en-US" sz="1600" dirty="0" smtClean="0"/>
                        <a:t>Tunisia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Algeria</a:t>
                      </a:r>
                    </a:p>
                    <a:p>
                      <a:r>
                        <a:rPr lang="en-US" sz="1600" dirty="0" smtClean="0"/>
                        <a:t>Angola</a:t>
                      </a:r>
                    </a:p>
                    <a:p>
                      <a:r>
                        <a:rPr lang="en-US" sz="1600" dirty="0" smtClean="0"/>
                        <a:t>Côte d'Ivoire</a:t>
                      </a:r>
                    </a:p>
                    <a:p>
                      <a:r>
                        <a:rPr lang="en-US" sz="1600" dirty="0" smtClean="0"/>
                        <a:t>Mauritius</a:t>
                      </a:r>
                    </a:p>
                    <a:p>
                      <a:r>
                        <a:rPr lang="en-US" sz="1600" dirty="0" smtClean="0"/>
                        <a:t>Mozambique</a:t>
                      </a:r>
                    </a:p>
                    <a:p>
                      <a:r>
                        <a:rPr lang="en-US" sz="1600" dirty="0" smtClean="0"/>
                        <a:t>Namibia</a:t>
                      </a:r>
                    </a:p>
                    <a:p>
                      <a:r>
                        <a:rPr lang="en-US" sz="1600" dirty="0" smtClean="0"/>
                        <a:t>Nigeria</a:t>
                      </a:r>
                    </a:p>
                    <a:p>
                      <a:r>
                        <a:rPr lang="en-US" sz="1600" dirty="0" smtClean="0"/>
                        <a:t>Senegal</a:t>
                      </a:r>
                    </a:p>
                    <a:p>
                      <a:r>
                        <a:rPr lang="en-US" sz="1600" dirty="0" smtClean="0"/>
                        <a:t>Sudan</a:t>
                      </a:r>
                    </a:p>
                    <a:p>
                      <a:r>
                        <a:rPr lang="en-US" sz="1600" dirty="0" smtClean="0"/>
                        <a:t>Uganda</a:t>
                      </a:r>
                    </a:p>
                    <a:p>
                      <a:r>
                        <a:rPr lang="en-US" sz="1600" dirty="0" smtClean="0"/>
                        <a:t>United Republic of Tanzania</a:t>
                      </a:r>
                    </a:p>
                    <a:p>
                      <a:r>
                        <a:rPr lang="en-US" sz="1600" dirty="0" smtClean="0"/>
                        <a:t>Zambia</a:t>
                      </a:r>
                    </a:p>
                    <a:p>
                      <a:r>
                        <a:rPr lang="en-US" sz="1600" dirty="0" smtClean="0"/>
                        <a:t>Zimbabwe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654" y="6217567"/>
            <a:ext cx="362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UNCTAD, </a:t>
            </a:r>
            <a:r>
              <a:rPr lang="fr-CH" sz="1400" dirty="0" err="1" smtClean="0"/>
              <a:t>based</a:t>
            </a:r>
            <a:r>
              <a:rPr lang="fr-CH" sz="1400" dirty="0" smtClean="0"/>
              <a:t> on Cisco </a:t>
            </a:r>
            <a:r>
              <a:rPr lang="fr-CH" sz="1400" dirty="0" err="1" smtClean="0"/>
              <a:t>Analysis</a:t>
            </a:r>
            <a:r>
              <a:rPr lang="fr-CH" sz="1400" dirty="0" smtClean="0"/>
              <a:t> 2012.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167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 smtClean="0"/>
              <a:t>Regulatory</a:t>
            </a:r>
            <a:r>
              <a:rPr lang="fr-CH" sz="3200" dirty="0" smtClean="0"/>
              <a:t>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Cloud data can become </a:t>
            </a:r>
            <a:r>
              <a:rPr lang="en-US" b="0" dirty="0"/>
              <a:t>subject to </a:t>
            </a:r>
            <a:r>
              <a:rPr lang="en-US" b="0" dirty="0" smtClean="0"/>
              <a:t>multiple jurisdictions</a:t>
            </a:r>
          </a:p>
          <a:p>
            <a:r>
              <a:rPr lang="en-US" b="0" dirty="0" smtClean="0"/>
              <a:t>The </a:t>
            </a:r>
            <a:r>
              <a:rPr lang="en-US" b="0" dirty="0"/>
              <a:t>transfer of data out of the user’s jurisdiction may raise issues of </a:t>
            </a:r>
            <a:r>
              <a:rPr lang="en-US" b="0" dirty="0" smtClean="0"/>
              <a:t>control, effective </a:t>
            </a:r>
            <a:r>
              <a:rPr lang="en-US" b="0" dirty="0"/>
              <a:t>oversight and audit. </a:t>
            </a:r>
            <a:endParaRPr lang="en-US" b="0" dirty="0" smtClean="0"/>
          </a:p>
          <a:p>
            <a:r>
              <a:rPr lang="en-US" b="0" dirty="0" smtClean="0"/>
              <a:t>For </a:t>
            </a:r>
            <a:r>
              <a:rPr lang="en-US" b="0" dirty="0"/>
              <a:t>some regulated sectors, such as financial services, cloud-related transfers and storage outside the jurisdiction </a:t>
            </a:r>
            <a:r>
              <a:rPr lang="en-US" b="0" dirty="0" smtClean="0"/>
              <a:t>may breach </a:t>
            </a:r>
            <a:r>
              <a:rPr lang="en-US" b="0" dirty="0"/>
              <a:t>national </a:t>
            </a:r>
            <a:r>
              <a:rPr lang="en-US" b="0" dirty="0" smtClean="0"/>
              <a:t>rules.</a:t>
            </a:r>
          </a:p>
          <a:p>
            <a:r>
              <a:rPr lang="fr-CH" b="0" dirty="0" smtClean="0"/>
              <a:t>Key </a:t>
            </a:r>
            <a:r>
              <a:rPr lang="fr-CH" b="0" dirty="0" err="1" smtClean="0"/>
              <a:t>legal</a:t>
            </a:r>
            <a:r>
              <a:rPr lang="fr-CH" b="0" dirty="0" smtClean="0"/>
              <a:t> areas to </a:t>
            </a:r>
            <a:r>
              <a:rPr lang="fr-CH" b="0" dirty="0" err="1" smtClean="0"/>
              <a:t>address</a:t>
            </a:r>
            <a:r>
              <a:rPr lang="fr-CH" b="0" dirty="0" smtClean="0"/>
              <a:t>:</a:t>
            </a:r>
          </a:p>
          <a:p>
            <a:pPr lvl="1"/>
            <a:r>
              <a:rPr lang="fr-CH" dirty="0" smtClean="0"/>
              <a:t>Data protection</a:t>
            </a:r>
          </a:p>
          <a:p>
            <a:pPr lvl="1"/>
            <a:r>
              <a:rPr lang="fr-CH" dirty="0" err="1" smtClean="0"/>
              <a:t>Privacy</a:t>
            </a:r>
            <a:endParaRPr lang="fr-CH" dirty="0" smtClean="0"/>
          </a:p>
          <a:p>
            <a:pPr lvl="1"/>
            <a:r>
              <a:rPr lang="fr-CH" dirty="0" err="1" smtClean="0"/>
              <a:t>Cybercrime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654" y="621756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UNCTAD.</a:t>
            </a:r>
            <a:endParaRPr lang="en-US" sz="1400" dirty="0"/>
          </a:p>
        </p:txBody>
      </p:sp>
      <p:sp>
        <p:nvSpPr>
          <p:cNvPr id="5" name="AutoShape 4" descr="data:image/jpeg;base64,/9j/4AAQSkZJRgABAQAAAQABAAD/2wCEAAkGBxQTEhASEhASFRQRFBUWFRIUEhUUFBIYFxUWFhUUFhoYHCggGBolHhUUITEiJSkrLi4uGR8zODMtNygtLisBCgoKDg0OGxAQGzAkHCQxLC8sLCwsLCssLCwsLCwsLCwsLjQsLCwvLCwsLzQsLCwsLCwsLCwsLCwsLCwsLCwsLP/AABEIAOEA4QMBIgACEQEDEQH/xAAcAAEAAQUBAQAAAAAAAAAAAAAABAIDBQYHAQj/xABFEAABAwEEBAoGCAUDBQAAAAABAAIDEQQFEiEGMUFxEyIyM1FhcoGRoVJTc6KxsgcjNGKSs8HRFEKCwvBD4fEVJGOEw//EABkBAQEBAQEBAAAAAAAAAAAAAAABAgMEBf/EACoRAQACAQIFAwQCAwAAAAAAAAABAhEDMQQSIUFREzLwIjNhcRTBgZGh/9oADAMBAAIRAxEAPwDuKIiAiIgIiICIiAiIgIiICIiAiIgIiICIiAiIgIiICIiAiIgIiICIiAiIgIiICIiAiIgIiICIiAi1e+9JhHamQRh7+CaZJhG3EW5twsNNpaXmnZWyWedr2texwc14DmuGogioIWK3raZiOyzWYjK4iItoIiICIiAiIgIiICIiAiIgIiICIiAiIgLC39pLFZuKePLTKNpzHQXn+UefQCoumGkX8M1scfPS8k0qGAmmLrcTkBvJ1UMbRrRUN+utIxyOOLC7jYSc6vrynb1wvqWm3JTfvPhutYxmyEy9LxtPGhjwMOohrQKdqTlbwklnvRueJztz43eRW9Ip6Gd7Tn94X1PEQ563Sy1wnDMwV6JIywndSlVmbDpvC7KRjmHpHHb+/ktmmha8Fr2tc062uAIO8Fa9eGhlnkqWYonfdNW/hP6ELM6etX22z+15qTvDMWS9IZORKw9WIA+BzUxc6tehlpZyCyQbKHA7vDsh4lQ/4O2x5BlobT0cRHurP8jUr7qf6X06ztKZpeyNtonLMbABC+1AYaSFz2hpaDXjYGP6BWnWVvd1xMbDE2JuGMMbgb0NoKV61y6VzsFr4cPx0gxY68JTE7DXFnTX50V6zWa1yNaBHaC0tGHEH0pTLM5alx09fFrTy7tW08xEZdLtd5RR85Kxp6C4Yu4aysFbtNIm5RMdIek/Vt8wXe6sFYtD7Q6mINjHW6p7g2vxC2O79EYY6F9ZD18VvgP1JXf1Ne/trj9/P6Z5aV3nLCC/7ZOaRNp1RsrTeXVp5KXDdl4HMzYep0p/tqFt0UQaA1rQ0DUAAAO4Ktajh5n32mf+M+pHaGmy3rbLLnaI8cY1yCjmjrJGbd7lsl1XrHaG4mHMa2nW3/ZTSFpV/XW6xvFpsjThrxoW6geho9A6qbN3JsxbS6xOY8Tv/gzFum0t2RW7NIXMY4tLS5oJaaEtJGrJXF6HMREQEREBERAREQEREBERBg9JHND7GSBUTA1NKho5VK9eDVuWcWBvaHhZg3Y1uDUCKva8nX2Wnz2LK3dNjijcdZaK9RGRHiCsV90tTskoiLbIiIgIiIOa6Zc9ePYsn963+6eYg9lH8oXP9M+evHs2X4OXQLo5iD2UfyBeTQ+5f55db+2EtERetyEREBYbSt31GAUq9zdfQ04z8oHesysReRxOkOyGMDVXjPcCRTcxv4li/tWu7JwSYmtcNTmgjvFVcUK6cmFnq3vZ3Bxw+6WqatRskiIioIiICIiAiIgIiICIrNtmwRyP9FpI3gZIMZBm5kmX1locQeprSxuezkjxA21Uq7uK+ePofwjR92TM++JFQIcAsjPRNN5ETqnfr89tFcn4s8TtkjXRneOO34P/AM1c46NJyIi6MiIiAiIg5pplz147rL8rlv8Ac/MWf2UfyBaBpjz147rL8rlv9zfZ7P7KP5AvJofcv88ut/bCYiIvW5CIiAsRStnmf6wvfkK5amn8LWqbechEb6a3UaN7jhHxVFviAge0DJsZA7hlu1a9izZYIOLNK302seN+bHfK3xU1QrVlLA7pxRn+oYh5s81NVgkREVQREQEREBERAREQFCvTMRx+skaDubxz5NU1Qn8a0NGyOMnveQB5Nd4qW2WHts5yz9t3T6Dv8puOxU3w36ouGuIiQf0HER3gEd6rtfOQdp+37jtm1SnCoI6VMZyDHAgEaiKheqFc7vqw064y6M/0mg8qHvU1WJzCCIioIiIOa6X87eX/AKnyFb7cn2azexj+QLQtLedvPfZPyyt8uL7NZvYxfI1eTQ+5f55db+2E5ERetyEREEO1caWFmwYpD/SMLfN1e5VXnzUvYd8FTZONJM/YCIxuaKuP4nEdyrvHmpew7ZXYdm3cs9pVbvPmi7azC/b/ACEOPkCpgKoDQ5tDmC2hzrUEdKsXU4mJgOtowHew4T8E7iWiItIIiICIiAiIgIiIChWDN87+l+AbmCnzY1KlkDWucdTQSe4VVi62ERR11luI73Zn4qTuqm1c7Bvfs+4dqmKHaedg/r2/d81MSO4gQcWeVuyVrZBvHEf5CPxU9QrfxXQydD8B3P4o97CpqR4JERFUEREHNtKudvTtWT8tb1cH2Wy+wi+Rq0XSnnL17dk/KW86PfZbL7CL8tq8mh9y/wA7y639sMgiIvW5ComkDWucdTQSe4VVah3nm1rPWPa3u5TvJpUnYV3dGWxsB1kYnb3HEfMle3hzUvYd8pUhWLcPq5Ow7q/lKY6L3XIjxW7htrs6dqjWLJ87fvB43PaK+8HKRZ+S3sj4KPJxZ2H1jHN72kOb5F6k9pExERaQREQEREBERAREQQr2zjwesc1n4jn5VU1QrScU0LfRD5D4Bjfmd4KapG8qiWjnYd0myuwbdilqHPz0PZk/t/yn7KYkdxHvCDHHIzaWmnUdbT40VVjnxsY/0mg+IV5Qrty4WP0HmnZfx2/EjuTudk1ERVBERBzXSfnL29pZPygt50c+yWT2EP5bVzu32s2g3jIyJ4ZNJDhe/CwfVNDCDiIzOsdR2LetDLaJbHBRrmmJohcHU5UQDHUIJBFRkQvHw9onUt87y7akfTDNoiL2OIoZ4046Imebzl30afFTFDu7MPk9Y8kdkcVvk2vf3qSqYrVr5D+y74FXVbnHFd2Tsrs6FZR5ZDxI+y3q2BWLzyax/q5GHuJwO8nHwV2w83H2G/AL21xY2PZ6TSPELPZe68isWGbHHG7a5oJ30zHjVX1pBERAREQEREBEXhKCHZeNLO7Y3DGO4YnU73eSmqFdA+qDtshc/wDG4keRCmqV2WUSbnouzJs7Ph/wpahy89F2H/Fv++W3PoUxI7goT+LO07JWFp6KsNR5Od4KaoN7CjBJtic1/cMn+6XJbYhORAUVQRFTLIGtc46mgk7gKoOYWmfhP+oyVPFtnBsPohrsDqdRIJ71ueg1o4Sw2Y1qQ0sJOsmN7o3E9ZLSVz+5nE3bJIdcloxneXVK276Mpq2eeP1NqlaNzsMnxeV87hbZ1Z/L0akfS3BERfRedHt8pbG8jlUo3tHJvmQrlniDGtYNTQAO4UWLvy9IYnxNmlZGK8I7E4DJtcOvXxqauhW49LLK7kSF/ZY79QFzm9YnrLXLM7M4qJuS7ceno6lgn6Wwg0wSnOnJb+rlkrNeAkbUMcKg8qg+ByU9bTnpk5LR2Xrv5qLsN+AUhYyK3tjiixh3IbmAOimeeW7Yse7TexA0fMWdqN9PEAhI1aR0mTlmWWuzLhWehI6m53HHzU7lNWCu2/LPLOeBnjeJWDkuB4zK1BGsHCRr6FnVusxMdEkREWkEREBERAUO9pKRPprcAxu95DB5uV622pkUcksjsLImue92Zo1oqTl1Bcrvn6UeEka2CBzWsdiDpSOOQeKS1upuv+Zc9TUisdWq1mXWI2BoDRqAAHdkqlz66r6tlpfVsn1evIMaAN5zr1VUuWzzO438U+ldkrsPkaLhPF1jaJbjSny2uTn4/Zv2dbNvh5dalrTbvmjje0yztdRjhUvLs6t6VJvjSqzR8UEONMyzDxerPaleKriZlJ05zhtKoljDmuadTgQe9cevrSwkngZ5mjqe5h91yxEWnlujPFtTiPRe1jwd5Ir5qRxle8NejLt90yExMrym1Y7tMJafgpi5foVp++SdsM0VTaHgYoxk15ABOHM4cqk1yzK6gvRpakXrmHO9ZrPUWG0ytXB2G2P/APC8De4YR5uCzK0v6WLRhsQjGueaNnhWT+wK6luWkyVjMxDXbviw3S3rcD5rL/RpLSa3s9IxSAb20cfNqpvSyCK7mMbWmFrs+txUHQe1Ybc1vrYy33Mf/wAT4r5XD25dWvzeHpvGaS6eiIvsPI5JphoO91pmmbMayyF9JASCDmAHDMAVIAoaUUS7L0/gncG+Fr5Kay44aHVh1Lr9ssrZG4XDLp2jrC0u/dCDIaijqaiDgeB0Z5FfP19C+eaj0ad6zGJYyTSF7gALGSaVBADsukCtfNW36T2ptQ2CUZepIplSu1XLLcU0Brwc5p0jEPdCkmWTbG/8B/ZeTlvG8O30z3anabZbDVrGTYdWTX0p8FipbotUmZhkz6aD4ldDa6Q6o3ncw/spMF2zv1ROHW7i/FIpaexmIc1h0QtDjQta0VHKePg2ua7Vojd0sFmZHNM6V+ZxOrxQdTBUkkDrO3YKAU3XcIYQ6QhxGpo1Df0rOL6PD6M06y8+rfm6QIiL1OIiIgIiILdoga9j2PFWvaWuB1EOFCPArm986BWcPrhdGaa2Oo07gagbhRdMVueBrxRwqFx1tL1I/LdL8suUnRZwyjtRAGxzK/AhUP0btWy1s8HBb9atHjrjk7nD9R+yx8lyWgag07nD9aL51uH1K9npi9JaW/Ry1UobQyta142ro1KO/RGU8qaP3lurrqtPqvfZ+6C5bSf9MDe9v6FZ9LU8SvNXy0kaFjbP4M/cqi16N2eJhc573HZUgCvcK0710GHRiY8uRjd1SVOs+iNnDmvkBlc3kh/IaenBqJ31XSvC6k9sMzq1hhPozuARsNoLKY8oy4Uc5vp9QOzqzW9oi+jp6cUryw81rc05FhdKblZaY24mYzE7G1uJzc6EHkkZ0KzS8caAmhNBqGs9QWr1i1ZiUicTlzq8L8gls5icJGllGEVo8UJyIcK+KmaD3c10jbQyNwYxpaJHjjP1ijerM5jco1qtsc8Ekgs5jkdM0uMjI6gYhibUnMgVC2jRG2CSDKNzBG9zBXDRwGeJuEkUzp3L5vDUidXrO2z06k4p0hm0RF9R5RERAREQEREBERAREQEREBERAREQEREBERMgi8qlVMwPUXhcuf6Z/SW2yyOgs8Qmlby3udSJhIrhyzeekCgHTWoGbala7rFZnZ0FahptpnHZWPjhe19pIIDWkEQ7MclNVNjdZNNi58/TS8LS0/8AdMiZSruBZheOra/dSm9YcysrmwhpdV2YY+R20nIjbq2V615NXi4xirtTR7y2vRa3xS2U2ecOqCHCUlz3E1GuuoZLP3LfsdjkkifK51nc+old/oOPpa/qjqrqBFdRNNQu2SzNjkwCRrmmtXHEab2jqPQsRJK01NXkmtAXUFOjIVPivDp6s0tmOztasTHV9ARTNcA5rg5rhUOaQQR0gjWvS9cSuq32qzxh1ktHBRtrWzyMDoQdZOYq2pqag6ypd0/SxK12G1QMeytOEgq1wHThcSHeIX0K8TW7hOlMOvmZUG0KHZLUyVjZI3BzHgFrhqIKuFi6c0s4heNpXn8UoxiK84IqZlcQli0qsTqEIirjYyrzSmITRKqw5RWMV5rVuLSzMQuovAvV0iWRERUEREHi8LkKocFzm0rEPTIrZmVLmq05i5zaW4iF0zrzh1YMZQRlZzLWIXxMveEVkRlXGsTMpiCSp2rmd8fR+7GXMAe3OmRqBsa4AgupqBFDQCtV1BrFWGLN9PnjErF+Vwp2isoNOBc0jojkPfk4kKa26bdGOJaGgHYZw097ZCD5LtJjHQEEI6Fy/iT5anW/DltkgnER4XgnV18ez0Pg6qwM8M+IhtohYDsa3Md7GH4rtzrM05FoO9UC74vVM/CFn+DbO6+vHhxB2j75TWW0vkPQI5X93GAoszYdC3PFG2egIoXOaK9ZxHV3ZrrbIGjU1o3ABXF0rwXmWZ1/EMDoxcJssLY8Vcy45UFXGpoNg6lmhGriL2RpxDlNplRwacGFWivJCZlRwYXuBVInLBl5ReoiuIQREVBERAREQF5ReopgeYV5gVSKcsGVGBMCrROSFzKnAvcK9ROWDLyi9RFcQgiIq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5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 smtClean="0"/>
              <a:t>Standardization</a:t>
            </a:r>
            <a:r>
              <a:rPr lang="fr-CH" sz="3200" dirty="0" smtClean="0"/>
              <a:t>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b="0" dirty="0" smtClean="0"/>
              <a:t>Cloud computing new </a:t>
            </a:r>
            <a:r>
              <a:rPr lang="en-US" b="0" dirty="0"/>
              <a:t>and </a:t>
            </a:r>
            <a:r>
              <a:rPr lang="en-US" b="0" dirty="0" smtClean="0"/>
              <a:t>evolving area</a:t>
            </a:r>
          </a:p>
          <a:p>
            <a:pPr>
              <a:spcBef>
                <a:spcPts val="400"/>
              </a:spcBef>
            </a:pPr>
            <a:r>
              <a:rPr lang="en-US" b="0" dirty="0" smtClean="0"/>
              <a:t>Cloud </a:t>
            </a:r>
            <a:r>
              <a:rPr lang="en-US" b="0" dirty="0"/>
              <a:t>service </a:t>
            </a:r>
            <a:r>
              <a:rPr lang="en-US" b="0" dirty="0" smtClean="0"/>
              <a:t>providers offer </a:t>
            </a:r>
            <a:r>
              <a:rPr lang="en-US" b="0" dirty="0"/>
              <a:t>different approaches, based on different </a:t>
            </a:r>
            <a:r>
              <a:rPr lang="en-US" b="0" dirty="0" smtClean="0"/>
              <a:t>business models</a:t>
            </a:r>
            <a:r>
              <a:rPr lang="en-US" b="0" dirty="0"/>
              <a:t>, </a:t>
            </a:r>
            <a:r>
              <a:rPr lang="en-US" b="0" dirty="0" smtClean="0"/>
              <a:t>capabilities </a:t>
            </a:r>
            <a:r>
              <a:rPr lang="en-US" b="0" dirty="0"/>
              <a:t>and </a:t>
            </a:r>
            <a:r>
              <a:rPr lang="en-US" b="0" dirty="0" smtClean="0"/>
              <a:t>customer profiles </a:t>
            </a:r>
          </a:p>
          <a:p>
            <a:pPr>
              <a:spcBef>
                <a:spcPts val="400"/>
              </a:spcBef>
            </a:pPr>
            <a:r>
              <a:rPr lang="en-US" b="0" dirty="0" smtClean="0"/>
              <a:t>Standards critical </a:t>
            </a:r>
            <a:r>
              <a:rPr lang="en-US" b="0" dirty="0"/>
              <a:t>to </a:t>
            </a:r>
            <a:r>
              <a:rPr lang="en-US" b="0" dirty="0" smtClean="0"/>
              <a:t>achieve interoperability, spur competition and enable effective </a:t>
            </a:r>
            <a:r>
              <a:rPr lang="en-US" b="0" dirty="0"/>
              <a:t>use of multiple </a:t>
            </a:r>
            <a:r>
              <a:rPr lang="en-US" b="0" dirty="0" smtClean="0"/>
              <a:t>providers</a:t>
            </a:r>
          </a:p>
          <a:p>
            <a:pPr>
              <a:spcBef>
                <a:spcPts val="400"/>
              </a:spcBef>
            </a:pPr>
            <a:r>
              <a:rPr lang="en-US" b="0" dirty="0" smtClean="0"/>
              <a:t>Standard-setting activities on cloud mainly in and </a:t>
            </a:r>
            <a:r>
              <a:rPr lang="en-US" b="0" dirty="0"/>
              <a:t>by developed </a:t>
            </a:r>
            <a:r>
              <a:rPr lang="en-US" b="0" dirty="0" smtClean="0"/>
              <a:t>countries – risk that specific needs </a:t>
            </a:r>
            <a:r>
              <a:rPr lang="en-US" b="0" dirty="0"/>
              <a:t>and requirements </a:t>
            </a:r>
            <a:r>
              <a:rPr lang="en-US" b="0" dirty="0" smtClean="0"/>
              <a:t>of developing countries are not adequately addressed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654" y="621756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UNCTAD.</a:t>
            </a:r>
            <a:endParaRPr lang="en-US" sz="1400" dirty="0"/>
          </a:p>
        </p:txBody>
      </p:sp>
      <p:sp>
        <p:nvSpPr>
          <p:cNvPr id="5" name="AutoShape 4" descr="data:image/jpeg;base64,/9j/4AAQSkZJRgABAQAAAQABAAD/2wCEAAkGBxQTEhASEhASFRQRFBUWFRIUEhUUFBIYFxUWFhUUFhoYHCggGBolHhUUITEiJSkrLi4uGR8zODMtNygtLisBCgoKDg0OGxAQGzAkHCQxLC8sLCwsLCssLCwsLCwsLCwsLjQsLCwvLCwsLzQsLCwsLCwsLCwsLCwsLCwsLCwsLP/AABEIAOEA4QMBIgACEQEDEQH/xAAcAAEAAQUBAQAAAAAAAAAAAAAABAIDBQYHAQj/xABFEAABAwEEBAoGCAUDBQAAAAABAAIDEQQFEiEGMUFxEyIyM1FhcoGRoVJTc6KxsgcjNGKSs8HRFEKCwvBD4fEVJGOEw//EABkBAQEBAQEBAAAAAAAAAAAAAAABAgMEBf/EACoRAQACAQIFAwQCAwAAAAAAAAABAhEDMQQSIUFREzLwIjNhcRTBgZGh/9oADAMBAAIRAxEAPwDuKIiAiIgIiICIiAiIgIiICIiAiIgIiICIiAiIgIiICIiAiIgIiICIiAiIgIiICIiAiIgIiICIiAi1e+9JhHamQRh7+CaZJhG3EW5twsNNpaXmnZWyWedr2texwc14DmuGogioIWK3raZiOyzWYjK4iItoIiICIiAiIgIiICIiAiIgIiICIiAiIgLC39pLFZuKePLTKNpzHQXn+UefQCoumGkX8M1scfPS8k0qGAmmLrcTkBvJ1UMbRrRUN+utIxyOOLC7jYSc6vrynb1wvqWm3JTfvPhutYxmyEy9LxtPGhjwMOohrQKdqTlbwklnvRueJztz43eRW9Ip6Gd7Tn94X1PEQ563Sy1wnDMwV6JIywndSlVmbDpvC7KRjmHpHHb+/ktmmha8Fr2tc062uAIO8Fa9eGhlnkqWYonfdNW/hP6ELM6etX22z+15qTvDMWS9IZORKw9WIA+BzUxc6tehlpZyCyQbKHA7vDsh4lQ/4O2x5BlobT0cRHurP8jUr7qf6X06ztKZpeyNtonLMbABC+1AYaSFz2hpaDXjYGP6BWnWVvd1xMbDE2JuGMMbgb0NoKV61y6VzsFr4cPx0gxY68JTE7DXFnTX50V6zWa1yNaBHaC0tGHEH0pTLM5alx09fFrTy7tW08xEZdLtd5RR85Kxp6C4Yu4aysFbtNIm5RMdIek/Vt8wXe6sFYtD7Q6mINjHW6p7g2vxC2O79EYY6F9ZD18VvgP1JXf1Ne/trj9/P6Z5aV3nLCC/7ZOaRNp1RsrTeXVp5KXDdl4HMzYep0p/tqFt0UQaA1rQ0DUAAAO4Ktajh5n32mf+M+pHaGmy3rbLLnaI8cY1yCjmjrJGbd7lsl1XrHaG4mHMa2nW3/ZTSFpV/XW6xvFpsjThrxoW6geho9A6qbN3JsxbS6xOY8Tv/gzFum0t2RW7NIXMY4tLS5oJaaEtJGrJXF6HMREQEREBERAREQEREBERBg9JHND7GSBUTA1NKho5VK9eDVuWcWBvaHhZg3Y1uDUCKva8nX2Wnz2LK3dNjijcdZaK9RGRHiCsV90tTskoiLbIiIgIiIOa6Zc9ePYsn963+6eYg9lH8oXP9M+evHs2X4OXQLo5iD2UfyBeTQ+5f55db+2EtERetyEREBYbSt31GAUq9zdfQ04z8oHesysReRxOkOyGMDVXjPcCRTcxv4li/tWu7JwSYmtcNTmgjvFVcUK6cmFnq3vZ3Bxw+6WqatRskiIioIiICIiAiIgIiICIrNtmwRyP9FpI3gZIMZBm5kmX1locQeprSxuezkjxA21Uq7uK+ePofwjR92TM++JFQIcAsjPRNN5ETqnfr89tFcn4s8TtkjXRneOO34P/AM1c46NJyIi6MiIiAiIg5pplz147rL8rlv8Ac/MWf2UfyBaBpjz147rL8rlv9zfZ7P7KP5AvJofcv88ut/bCYiIvW5CIiAsRStnmf6wvfkK5amn8LWqbechEb6a3UaN7jhHxVFviAge0DJsZA7hlu1a9izZYIOLNK302seN+bHfK3xU1QrVlLA7pxRn+oYh5s81NVgkREVQREQEREBERAREQFCvTMRx+skaDubxz5NU1Qn8a0NGyOMnveQB5Nd4qW2WHts5yz9t3T6Dv8puOxU3w36ouGuIiQf0HER3gEd6rtfOQdp+37jtm1SnCoI6VMZyDHAgEaiKheqFc7vqw064y6M/0mg8qHvU1WJzCCIioIiIOa6X87eX/AKnyFb7cn2azexj+QLQtLedvPfZPyyt8uL7NZvYxfI1eTQ+5f55db+2E5ERetyEREEO1caWFmwYpD/SMLfN1e5VXnzUvYd8FTZONJM/YCIxuaKuP4nEdyrvHmpew7ZXYdm3cs9pVbvPmi7azC/b/ACEOPkCpgKoDQ5tDmC2hzrUEdKsXU4mJgOtowHew4T8E7iWiItIIiICIiAiIgIiIChWDN87+l+AbmCnzY1KlkDWucdTQSe4VVi62ERR11luI73Zn4qTuqm1c7Bvfs+4dqmKHaedg/r2/d81MSO4gQcWeVuyVrZBvHEf5CPxU9QrfxXQydD8B3P4o97CpqR4JERFUEREHNtKudvTtWT8tb1cH2Wy+wi+Rq0XSnnL17dk/KW86PfZbL7CL8tq8mh9y/wA7y639sMgiIvW5ComkDWucdTQSe4VVah3nm1rPWPa3u5TvJpUnYV3dGWxsB1kYnb3HEfMle3hzUvYd8pUhWLcPq5Ow7q/lKY6L3XIjxW7htrs6dqjWLJ87fvB43PaK+8HKRZ+S3sj4KPJxZ2H1jHN72kOb5F6k9pExERaQREQEREBERAREQQr2zjwesc1n4jn5VU1QrScU0LfRD5D4Bjfmd4KapG8qiWjnYd0myuwbdilqHPz0PZk/t/yn7KYkdxHvCDHHIzaWmnUdbT40VVjnxsY/0mg+IV5Qrty4WP0HmnZfx2/EjuTudk1ERVBERBzXSfnL29pZPygt50c+yWT2EP5bVzu32s2g3jIyJ4ZNJDhe/CwfVNDCDiIzOsdR2LetDLaJbHBRrmmJohcHU5UQDHUIJBFRkQvHw9onUt87y7akfTDNoiL2OIoZ4046Imebzl30afFTFDu7MPk9Y8kdkcVvk2vf3qSqYrVr5D+y74FXVbnHFd2Tsrs6FZR5ZDxI+y3q2BWLzyax/q5GHuJwO8nHwV2w83H2G/AL21xY2PZ6TSPELPZe68isWGbHHG7a5oJ30zHjVX1pBERAREQEREBEXhKCHZeNLO7Y3DGO4YnU73eSmqFdA+qDtshc/wDG4keRCmqV2WUSbnouzJs7Ph/wpahy89F2H/Fv++W3PoUxI7goT+LO07JWFp6KsNR5Od4KaoN7CjBJtic1/cMn+6XJbYhORAUVQRFTLIGtc46mgk7gKoOYWmfhP+oyVPFtnBsPohrsDqdRIJ71ueg1o4Sw2Y1qQ0sJOsmN7o3E9ZLSVz+5nE3bJIdcloxneXVK276Mpq2eeP1NqlaNzsMnxeV87hbZ1Z/L0akfS3BERfRedHt8pbG8jlUo3tHJvmQrlniDGtYNTQAO4UWLvy9IYnxNmlZGK8I7E4DJtcOvXxqauhW49LLK7kSF/ZY79QFzm9YnrLXLM7M4qJuS7ceno6lgn6Wwg0wSnOnJb+rlkrNeAkbUMcKg8qg+ByU9bTnpk5LR2Xrv5qLsN+AUhYyK3tjiixh3IbmAOimeeW7Yse7TexA0fMWdqN9PEAhI1aR0mTlmWWuzLhWehI6m53HHzU7lNWCu2/LPLOeBnjeJWDkuB4zK1BGsHCRr6FnVusxMdEkREWkEREBERAUO9pKRPprcAxu95DB5uV622pkUcksjsLImue92Zo1oqTl1Bcrvn6UeEka2CBzWsdiDpSOOQeKS1upuv+Zc9TUisdWq1mXWI2BoDRqAAHdkqlz66r6tlpfVsn1evIMaAN5zr1VUuWzzO438U+ldkrsPkaLhPF1jaJbjSny2uTn4/Zv2dbNvh5dalrTbvmjje0yztdRjhUvLs6t6VJvjSqzR8UEONMyzDxerPaleKriZlJ05zhtKoljDmuadTgQe9cevrSwkngZ5mjqe5h91yxEWnlujPFtTiPRe1jwd5Ir5qRxle8NejLt90yExMrym1Y7tMJafgpi5foVp++SdsM0VTaHgYoxk15ABOHM4cqk1yzK6gvRpakXrmHO9ZrPUWG0ytXB2G2P/APC8De4YR5uCzK0v6WLRhsQjGueaNnhWT+wK6luWkyVjMxDXbviw3S3rcD5rL/RpLSa3s9IxSAb20cfNqpvSyCK7mMbWmFrs+txUHQe1Ybc1vrYy33Mf/wAT4r5XD25dWvzeHpvGaS6eiIvsPI5JphoO91pmmbMayyF9JASCDmAHDMAVIAoaUUS7L0/gncG+Fr5Kay44aHVh1Lr9ssrZG4XDLp2jrC0u/dCDIaijqaiDgeB0Z5FfP19C+eaj0ad6zGJYyTSF7gALGSaVBADsukCtfNW36T2ptQ2CUZepIplSu1XLLcU0Brwc5p0jEPdCkmWTbG/8B/ZeTlvG8O30z3anabZbDVrGTYdWTX0p8FipbotUmZhkz6aD4ldDa6Q6o3ncw/spMF2zv1ROHW7i/FIpaexmIc1h0QtDjQta0VHKePg2ua7Vojd0sFmZHNM6V+ZxOrxQdTBUkkDrO3YKAU3XcIYQ6QhxGpo1Df0rOL6PD6M06y8+rfm6QIiL1OIiIgIiILdoga9j2PFWvaWuB1EOFCPArm986BWcPrhdGaa2Oo07gagbhRdMVueBrxRwqFx1tL1I/LdL8suUnRZwyjtRAGxzK/AhUP0btWy1s8HBb9atHjrjk7nD9R+yx8lyWgag07nD9aL51uH1K9npi9JaW/Ry1UobQyta142ro1KO/RGU8qaP3lurrqtPqvfZ+6C5bSf9MDe9v6FZ9LU8SvNXy0kaFjbP4M/cqi16N2eJhc573HZUgCvcK0710GHRiY8uRjd1SVOs+iNnDmvkBlc3kh/IaenBqJ31XSvC6k9sMzq1hhPozuARsNoLKY8oy4Uc5vp9QOzqzW9oi+jp6cUryw81rc05FhdKblZaY24mYzE7G1uJzc6EHkkZ0KzS8caAmhNBqGs9QWr1i1ZiUicTlzq8L8gls5icJGllGEVo8UJyIcK+KmaD3c10jbQyNwYxpaJHjjP1ijerM5jco1qtsc8Ekgs5jkdM0uMjI6gYhibUnMgVC2jRG2CSDKNzBG9zBXDRwGeJuEkUzp3L5vDUidXrO2z06k4p0hm0RF9R5RERAREQEREBERAREQEREBERAREQEREBERMgi8qlVMwPUXhcuf6Z/SW2yyOgs8Qmlby3udSJhIrhyzeekCgHTWoGbala7rFZnZ0FahptpnHZWPjhe19pIIDWkEQ7MclNVNjdZNNi58/TS8LS0/8AdMiZSruBZheOra/dSm9YcysrmwhpdV2YY+R20nIjbq2V615NXi4xirtTR7y2vRa3xS2U2ecOqCHCUlz3E1GuuoZLP3LfsdjkkifK51nc+old/oOPpa/qjqrqBFdRNNQu2SzNjkwCRrmmtXHEab2jqPQsRJK01NXkmtAXUFOjIVPivDp6s0tmOztasTHV9ARTNcA5rg5rhUOaQQR0gjWvS9cSuq32qzxh1ktHBRtrWzyMDoQdZOYq2pqag6ypd0/SxK12G1QMeytOEgq1wHThcSHeIX0K8TW7hOlMOvmZUG0KHZLUyVjZI3BzHgFrhqIKuFi6c0s4heNpXn8UoxiK84IqZlcQli0qsTqEIirjYyrzSmITRKqw5RWMV5rVuLSzMQuovAvV0iWRERUEREHi8LkKocFzm0rEPTIrZmVLmq05i5zaW4iF0zrzh1YMZQRlZzLWIXxMveEVkRlXGsTMpiCSp2rmd8fR+7GXMAe3OmRqBsa4AgupqBFDQCtV1BrFWGLN9PnjErF+Vwp2isoNOBc0jojkPfk4kKa26bdGOJaGgHYZw097ZCD5LtJjHQEEI6Fy/iT5anW/DltkgnER4XgnV18ez0Pg6qwM8M+IhtohYDsa3Md7GH4rtzrM05FoO9UC74vVM/CFn+DbO6+vHhxB2j75TWW0vkPQI5X93GAoszYdC3PFG2egIoXOaK9ZxHV3ZrrbIGjU1o3ABXF0rwXmWZ1/EMDoxcJssLY8Vcy45UFXGpoNg6lmhGriL2RpxDlNplRwacGFWivJCZlRwYXuBVInLBl5ReoiuIQREVBERAREQF5ReopgeYV5gVSKcsGVGBMCrROSFzKnAvcK9ROWDLyi9RFcQgiIq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Introduction to UNCTAD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United Nations </a:t>
            </a:r>
            <a:r>
              <a:rPr lang="fr-CH" dirty="0" err="1" smtClean="0"/>
              <a:t>Conference</a:t>
            </a:r>
            <a:r>
              <a:rPr lang="fr-CH" dirty="0" smtClean="0"/>
              <a:t> on Trade and </a:t>
            </a:r>
            <a:r>
              <a:rPr lang="fr-CH" dirty="0" err="1" smtClean="0"/>
              <a:t>Development</a:t>
            </a:r>
            <a:endParaRPr lang="fr-CH" dirty="0" smtClean="0"/>
          </a:p>
          <a:p>
            <a:r>
              <a:rPr lang="fr-CH" dirty="0" err="1" smtClean="0"/>
              <a:t>Founded</a:t>
            </a:r>
            <a:r>
              <a:rPr lang="fr-CH" dirty="0" smtClean="0"/>
              <a:t> in 1964</a:t>
            </a:r>
          </a:p>
          <a:p>
            <a:r>
              <a:rPr lang="fr-CH" dirty="0" err="1" smtClean="0"/>
              <a:t>Overall</a:t>
            </a:r>
            <a:r>
              <a:rPr lang="fr-CH" dirty="0" smtClean="0"/>
              <a:t> </a:t>
            </a:r>
            <a:r>
              <a:rPr lang="fr-CH" dirty="0" err="1" smtClean="0"/>
              <a:t>aim</a:t>
            </a:r>
            <a:r>
              <a:rPr lang="fr-CH" dirty="0" smtClean="0"/>
              <a:t>: </a:t>
            </a:r>
            <a:r>
              <a:rPr lang="fr-CH" i="1" dirty="0" smtClean="0"/>
              <a:t>to </a:t>
            </a:r>
            <a:r>
              <a:rPr lang="en-US" i="1" dirty="0" smtClean="0"/>
              <a:t>promote </a:t>
            </a:r>
            <a:r>
              <a:rPr lang="en-US" i="1" dirty="0"/>
              <a:t>the development-friendly integration of developing countries into the world economy. </a:t>
            </a:r>
            <a:endParaRPr lang="en-US" i="1" dirty="0" smtClean="0"/>
          </a:p>
          <a:p>
            <a:r>
              <a:rPr lang="fr-CH" dirty="0" smtClean="0"/>
              <a:t>Focus areas:</a:t>
            </a:r>
          </a:p>
          <a:p>
            <a:pPr lvl="1"/>
            <a:r>
              <a:rPr lang="fr-CH" dirty="0" smtClean="0"/>
              <a:t>International </a:t>
            </a:r>
            <a:r>
              <a:rPr lang="fr-CH" dirty="0" err="1" smtClean="0"/>
              <a:t>trade</a:t>
            </a:r>
            <a:r>
              <a:rPr lang="fr-CH" dirty="0" smtClean="0"/>
              <a:t> and </a:t>
            </a:r>
            <a:r>
              <a:rPr lang="fr-CH" dirty="0" err="1" smtClean="0"/>
              <a:t>commodities</a:t>
            </a:r>
            <a:endParaRPr lang="fr-CH" dirty="0" smtClean="0"/>
          </a:p>
          <a:p>
            <a:pPr lvl="1"/>
            <a:r>
              <a:rPr lang="fr-CH" dirty="0" err="1" smtClean="0"/>
              <a:t>Investment</a:t>
            </a:r>
            <a:r>
              <a:rPr lang="fr-CH" dirty="0" smtClean="0"/>
              <a:t> and </a:t>
            </a:r>
            <a:r>
              <a:rPr lang="fr-CH" dirty="0" err="1" smtClean="0"/>
              <a:t>enterprise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fr-CH" dirty="0" smtClean="0"/>
          </a:p>
          <a:p>
            <a:pPr lvl="1"/>
            <a:r>
              <a:rPr lang="fr-CH" dirty="0" err="1" smtClean="0"/>
              <a:t>Commodities</a:t>
            </a:r>
            <a:endParaRPr lang="fr-CH" dirty="0" smtClean="0"/>
          </a:p>
          <a:p>
            <a:pPr lvl="1"/>
            <a:r>
              <a:rPr lang="fr-CH" dirty="0" err="1" smtClean="0"/>
              <a:t>Technology</a:t>
            </a:r>
            <a:r>
              <a:rPr lang="fr-CH" dirty="0" smtClean="0"/>
              <a:t> and </a:t>
            </a:r>
            <a:r>
              <a:rPr lang="fr-CH" dirty="0" err="1" smtClean="0"/>
              <a:t>logistics</a:t>
            </a:r>
            <a:endParaRPr lang="fr-CH" dirty="0" smtClean="0"/>
          </a:p>
          <a:p>
            <a:pPr lvl="1"/>
            <a:r>
              <a:rPr lang="fr-CH" dirty="0" err="1" smtClean="0"/>
              <a:t>Africa</a:t>
            </a:r>
            <a:r>
              <a:rPr lang="fr-CH" dirty="0" smtClean="0"/>
              <a:t> and the least </a:t>
            </a:r>
            <a:r>
              <a:rPr lang="fr-CH" dirty="0" err="1" smtClean="0"/>
              <a:t>developed</a:t>
            </a:r>
            <a:r>
              <a:rPr lang="fr-CH" dirty="0" smtClean="0"/>
              <a:t>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7DBE8-AC89-4478-83AE-83ACF78A1F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742184" y="4963264"/>
            <a:ext cx="745232" cy="12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4008" y="4797152"/>
            <a:ext cx="646395" cy="369332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ICTs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21291"/>
            <a:ext cx="2232248" cy="203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94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Policy </a:t>
            </a:r>
            <a:r>
              <a:rPr lang="fr-CH" sz="3200" dirty="0" err="1"/>
              <a:t>r</a:t>
            </a:r>
            <a:r>
              <a:rPr lang="fr-CH" sz="3200" dirty="0" err="1" smtClean="0"/>
              <a:t>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b="0" dirty="0" smtClean="0"/>
              <a:t>Welcome </a:t>
            </a:r>
            <a:r>
              <a:rPr lang="en-US" b="0" dirty="0"/>
              <a:t>the </a:t>
            </a:r>
            <a:r>
              <a:rPr lang="en-US" b="0" dirty="0" smtClean="0"/>
              <a:t>cloud </a:t>
            </a:r>
            <a:r>
              <a:rPr lang="en-US" b="0" dirty="0"/>
              <a:t>economy </a:t>
            </a:r>
            <a:r>
              <a:rPr lang="en-US" b="0" dirty="0" smtClean="0"/>
              <a:t>but tread carefully</a:t>
            </a:r>
          </a:p>
          <a:p>
            <a:r>
              <a:rPr lang="en-US" b="0" dirty="0" smtClean="0"/>
              <a:t>Assess “</a:t>
            </a:r>
            <a:r>
              <a:rPr lang="en-US" b="0" dirty="0"/>
              <a:t>cloud </a:t>
            </a:r>
            <a:r>
              <a:rPr lang="en-US" b="0" dirty="0" smtClean="0"/>
              <a:t>readiness</a:t>
            </a:r>
            <a:r>
              <a:rPr lang="en-US" b="0" dirty="0" smtClean="0"/>
              <a:t>“, define </a:t>
            </a:r>
            <a:r>
              <a:rPr lang="en-US" b="0" dirty="0" smtClean="0"/>
              <a:t>national </a:t>
            </a:r>
            <a:r>
              <a:rPr lang="en-US" b="0" dirty="0" smtClean="0"/>
              <a:t>strategy </a:t>
            </a:r>
            <a:r>
              <a:rPr lang="en-US" b="0" dirty="0"/>
              <a:t>with </a:t>
            </a:r>
            <a:r>
              <a:rPr lang="en-US" b="0" dirty="0" smtClean="0"/>
              <a:t>relevant partners</a:t>
            </a:r>
            <a:endParaRPr lang="en-US" b="0" dirty="0"/>
          </a:p>
          <a:p>
            <a:r>
              <a:rPr lang="en-US" b="0" dirty="0" smtClean="0"/>
              <a:t>Consider </a:t>
            </a:r>
            <a:r>
              <a:rPr lang="en-US" b="0" dirty="0"/>
              <a:t>all </a:t>
            </a:r>
            <a:r>
              <a:rPr lang="en-US" b="0" dirty="0" smtClean="0"/>
              <a:t>cloud </a:t>
            </a:r>
            <a:r>
              <a:rPr lang="en-US" b="0" dirty="0" smtClean="0"/>
              <a:t>relevant configurations</a:t>
            </a:r>
            <a:endParaRPr lang="en-US" b="0" dirty="0"/>
          </a:p>
          <a:p>
            <a:r>
              <a:rPr lang="en-US" b="0" dirty="0" smtClean="0"/>
              <a:t>Enhance </a:t>
            </a:r>
            <a:r>
              <a:rPr lang="en-US" b="0" dirty="0"/>
              <a:t>access to </a:t>
            </a:r>
            <a:r>
              <a:rPr lang="en-US" b="0" dirty="0" smtClean="0"/>
              <a:t>reliable, </a:t>
            </a:r>
            <a:r>
              <a:rPr lang="en-US" b="0" dirty="0"/>
              <a:t>affordable </a:t>
            </a:r>
            <a:r>
              <a:rPr lang="en-US" b="0" dirty="0" smtClean="0"/>
              <a:t>broadband </a:t>
            </a:r>
            <a:endParaRPr lang="en-US" b="0" dirty="0"/>
          </a:p>
          <a:p>
            <a:r>
              <a:rPr lang="en-US" b="0" dirty="0" smtClean="0"/>
              <a:t>Address </a:t>
            </a:r>
            <a:r>
              <a:rPr lang="en-US" b="0" dirty="0" smtClean="0"/>
              <a:t>relevant laws </a:t>
            </a:r>
            <a:r>
              <a:rPr lang="en-US" b="0" dirty="0"/>
              <a:t>and </a:t>
            </a:r>
            <a:r>
              <a:rPr lang="en-US" b="0" dirty="0" smtClean="0"/>
              <a:t>regulations</a:t>
            </a:r>
          </a:p>
          <a:p>
            <a:r>
              <a:rPr lang="en-US" b="0" dirty="0" smtClean="0"/>
              <a:t>Recognize </a:t>
            </a:r>
            <a:r>
              <a:rPr lang="en-US" b="0" dirty="0" smtClean="0"/>
              <a:t>supply </a:t>
            </a:r>
            <a:r>
              <a:rPr lang="en-US" b="0" dirty="0"/>
              <a:t>side </a:t>
            </a:r>
            <a:r>
              <a:rPr lang="en-US" b="0" dirty="0" smtClean="0"/>
              <a:t>opportunities of </a:t>
            </a:r>
            <a:r>
              <a:rPr lang="en-US" b="0" dirty="0"/>
              <a:t>the cloud </a:t>
            </a:r>
            <a:r>
              <a:rPr lang="en-US" b="0" dirty="0" smtClean="0"/>
              <a:t>economy</a:t>
            </a:r>
            <a:endParaRPr lang="en-US" b="0" dirty="0"/>
          </a:p>
          <a:p>
            <a:r>
              <a:rPr lang="en-US" b="0" dirty="0" smtClean="0"/>
              <a:t>Consider Government's </a:t>
            </a:r>
            <a:r>
              <a:rPr lang="en-US" b="0" dirty="0"/>
              <a:t>own use of the </a:t>
            </a:r>
            <a:r>
              <a:rPr lang="en-US" b="0" dirty="0" smtClean="0"/>
              <a:t>cloud</a:t>
            </a:r>
          </a:p>
          <a:p>
            <a:r>
              <a:rPr lang="fr-CH" b="0" dirty="0" smtClean="0"/>
              <a:t>Engage in standardisation forums</a:t>
            </a:r>
            <a:endParaRPr lang="en-US" b="0" dirty="0" smtClean="0"/>
          </a:p>
          <a:p>
            <a:r>
              <a:rPr lang="fr-CH" b="0" dirty="0" smtClean="0"/>
              <a:t>Seek support from Development Partners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95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dirty="0" err="1" smtClean="0"/>
              <a:t>Supply-side</a:t>
            </a:r>
            <a:r>
              <a:rPr lang="fr-CH" sz="3200" dirty="0" smtClean="0"/>
              <a:t> </a:t>
            </a:r>
            <a:r>
              <a:rPr lang="fr-CH" sz="3200" dirty="0" err="1" smtClean="0"/>
              <a:t>cloud</a:t>
            </a:r>
            <a:r>
              <a:rPr lang="fr-CH" sz="3200" dirty="0" smtClean="0"/>
              <a:t> </a:t>
            </a:r>
            <a:r>
              <a:rPr lang="fr-CH" sz="3200" dirty="0" err="1" smtClean="0"/>
              <a:t>opportunities</a:t>
            </a:r>
            <a:r>
              <a:rPr lang="fr-CH" sz="3200" dirty="0" smtClean="0"/>
              <a:t> in </a:t>
            </a:r>
            <a:br>
              <a:rPr lang="fr-CH" sz="3200" dirty="0" smtClean="0"/>
            </a:br>
            <a:r>
              <a:rPr lang="fr-CH" sz="3200" dirty="0" err="1" smtClean="0"/>
              <a:t>developing</a:t>
            </a:r>
            <a:r>
              <a:rPr lang="fr-CH" sz="3200" dirty="0" smtClean="0"/>
              <a:t>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fr-CH" dirty="0" smtClean="0"/>
              <a:t>Data centre services</a:t>
            </a:r>
          </a:p>
          <a:p>
            <a:pPr lvl="1"/>
            <a:r>
              <a:rPr lang="fr-CH" dirty="0" smtClean="0"/>
              <a:t>Local and </a:t>
            </a:r>
            <a:r>
              <a:rPr lang="fr-CH" dirty="0" err="1" smtClean="0"/>
              <a:t>foreign</a:t>
            </a:r>
            <a:r>
              <a:rPr lang="fr-CH" dirty="0" smtClean="0"/>
              <a:t> providers</a:t>
            </a:r>
          </a:p>
          <a:p>
            <a:pPr lvl="1"/>
            <a:r>
              <a:rPr lang="fr-CH" dirty="0" err="1" smtClean="0"/>
              <a:t>Government-owned</a:t>
            </a:r>
            <a:r>
              <a:rPr lang="fr-CH" dirty="0" smtClean="0"/>
              <a:t> centres</a:t>
            </a:r>
          </a:p>
          <a:p>
            <a:r>
              <a:rPr lang="en-US" dirty="0" smtClean="0"/>
              <a:t>Provision </a:t>
            </a:r>
            <a:r>
              <a:rPr lang="en-US" dirty="0"/>
              <a:t>of cloud services for local </a:t>
            </a:r>
            <a:r>
              <a:rPr lang="en-US" dirty="0" smtClean="0"/>
              <a:t>customers</a:t>
            </a:r>
          </a:p>
          <a:p>
            <a:pPr lvl="1"/>
            <a:r>
              <a:rPr lang="fr-CH" dirty="0" smtClean="0"/>
              <a:t>Infrastructure as a Service (</a:t>
            </a:r>
            <a:r>
              <a:rPr lang="fr-CH" dirty="0" err="1" smtClean="0"/>
              <a:t>IaaS</a:t>
            </a:r>
            <a:r>
              <a:rPr lang="fr-CH" dirty="0" smtClean="0"/>
              <a:t>) </a:t>
            </a:r>
            <a:r>
              <a:rPr lang="fr-CH" dirty="0" smtClean="0"/>
              <a:t>–first </a:t>
            </a:r>
            <a:r>
              <a:rPr lang="fr-CH" dirty="0" err="1" smtClean="0"/>
              <a:t>step</a:t>
            </a:r>
            <a:r>
              <a:rPr lang="fr-CH" dirty="0" smtClean="0"/>
              <a:t> in </a:t>
            </a:r>
            <a:r>
              <a:rPr lang="fr-CH" dirty="0" err="1" smtClean="0"/>
              <a:t>low-income</a:t>
            </a:r>
            <a:r>
              <a:rPr lang="fr-CH" dirty="0" smtClean="0"/>
              <a:t> countries</a:t>
            </a:r>
          </a:p>
          <a:p>
            <a:pPr lvl="1"/>
            <a:r>
              <a:rPr lang="fr-CH" dirty="0" smtClean="0"/>
              <a:t>Platform </a:t>
            </a:r>
            <a:r>
              <a:rPr lang="fr-CH" dirty="0"/>
              <a:t>as a Service (</a:t>
            </a:r>
            <a:r>
              <a:rPr lang="fr-CH" dirty="0" err="1"/>
              <a:t>PaaS</a:t>
            </a:r>
            <a:r>
              <a:rPr lang="fr-CH" dirty="0"/>
              <a:t>) </a:t>
            </a:r>
            <a:endParaRPr lang="en-US" dirty="0"/>
          </a:p>
          <a:p>
            <a:pPr lvl="1"/>
            <a:r>
              <a:rPr lang="fr-CH" dirty="0" smtClean="0"/>
              <a:t>Software as a Service (</a:t>
            </a:r>
            <a:r>
              <a:rPr lang="fr-CH" dirty="0" err="1" smtClean="0"/>
              <a:t>SaaS</a:t>
            </a:r>
            <a:r>
              <a:rPr lang="fr-CH" dirty="0" smtClean="0"/>
              <a:t>)</a:t>
            </a:r>
          </a:p>
          <a:p>
            <a:r>
              <a:rPr lang="en-US" dirty="0" smtClean="0"/>
              <a:t>Cloud </a:t>
            </a:r>
            <a:r>
              <a:rPr lang="en-US" dirty="0"/>
              <a:t>aggregation, system integration, brokerage and related </a:t>
            </a:r>
            <a:r>
              <a:rPr lang="en-US" dirty="0" smtClean="0"/>
              <a:t>services</a:t>
            </a:r>
          </a:p>
          <a:p>
            <a:pPr lvl="1"/>
            <a:r>
              <a:rPr lang="fr-CH" dirty="0" err="1" smtClean="0"/>
              <a:t>Leverage</a:t>
            </a:r>
            <a:r>
              <a:rPr lang="fr-CH" dirty="0" smtClean="0"/>
              <a:t> </a:t>
            </a:r>
            <a:r>
              <a:rPr lang="en-US" dirty="0" smtClean="0"/>
              <a:t>experience with national </a:t>
            </a:r>
            <a:r>
              <a:rPr lang="en-US" dirty="0"/>
              <a:t>business, legal and communications </a:t>
            </a:r>
            <a:r>
              <a:rPr lang="en-US" dirty="0" smtClean="0"/>
              <a:t>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Data centre </a:t>
            </a:r>
            <a:r>
              <a:rPr lang="fr-CH" dirty="0" err="1" smtClean="0"/>
              <a:t>developments</a:t>
            </a:r>
            <a:r>
              <a:rPr lang="fr-CH" dirty="0" smtClean="0"/>
              <a:t> in </a:t>
            </a:r>
            <a:r>
              <a:rPr lang="fr-CH" dirty="0" err="1" smtClean="0"/>
              <a:t>Africa</a:t>
            </a:r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2700" i="1" dirty="0" err="1" smtClean="0"/>
              <a:t>some</a:t>
            </a:r>
            <a:r>
              <a:rPr lang="fr-CH" sz="2700" i="1" dirty="0" smtClean="0"/>
              <a:t> </a:t>
            </a:r>
            <a:r>
              <a:rPr lang="fr-CH" sz="2700" i="1" dirty="0" err="1" smtClean="0"/>
              <a:t>examples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Communications </a:t>
            </a:r>
            <a:r>
              <a:rPr lang="fr-CH" dirty="0" smtClean="0"/>
              <a:t>providers</a:t>
            </a:r>
            <a:endParaRPr lang="fr-CH" dirty="0" smtClean="0"/>
          </a:p>
          <a:p>
            <a:pPr lvl="1"/>
            <a:r>
              <a:rPr lang="en-US" dirty="0"/>
              <a:t>Galaxy Backbone and </a:t>
            </a:r>
            <a:r>
              <a:rPr lang="en-US" dirty="0" err="1"/>
              <a:t>Globacom</a:t>
            </a:r>
            <a:r>
              <a:rPr lang="en-US" dirty="0"/>
              <a:t> </a:t>
            </a:r>
            <a:r>
              <a:rPr lang="en-US" dirty="0" smtClean="0"/>
              <a:t>(Nigeria)</a:t>
            </a:r>
          </a:p>
          <a:p>
            <a:pPr lvl="1"/>
            <a:r>
              <a:rPr lang="en-US" dirty="0" err="1" smtClean="0"/>
              <a:t>Safaricom</a:t>
            </a:r>
            <a:r>
              <a:rPr lang="en-US" dirty="0" smtClean="0"/>
              <a:t> (Kenya)</a:t>
            </a:r>
          </a:p>
          <a:p>
            <a:r>
              <a:rPr lang="fr-CH" dirty="0" err="1" smtClean="0"/>
              <a:t>Government</a:t>
            </a:r>
            <a:r>
              <a:rPr lang="fr-CH" dirty="0" smtClean="0"/>
              <a:t> </a:t>
            </a:r>
            <a:r>
              <a:rPr lang="fr-CH" dirty="0" err="1" smtClean="0"/>
              <a:t>projects</a:t>
            </a:r>
            <a:endParaRPr lang="fr-CH" dirty="0" smtClean="0"/>
          </a:p>
          <a:p>
            <a:pPr lvl="1"/>
            <a:r>
              <a:rPr lang="en-US" dirty="0" smtClean="0"/>
              <a:t>Kenya: data </a:t>
            </a:r>
            <a:r>
              <a:rPr lang="en-US" dirty="0" err="1"/>
              <a:t>centre</a:t>
            </a:r>
            <a:r>
              <a:rPr lang="en-US" dirty="0"/>
              <a:t> capacity for its own use as well as for public </a:t>
            </a:r>
            <a:r>
              <a:rPr lang="en-US" dirty="0" smtClean="0"/>
              <a:t>access to </a:t>
            </a:r>
            <a:r>
              <a:rPr lang="en-US" dirty="0"/>
              <a:t>reduce costs for businesses and organizations that need to host data in-country. </a:t>
            </a:r>
            <a:endParaRPr lang="en-US" dirty="0" smtClean="0"/>
          </a:p>
          <a:p>
            <a:pPr lvl="1"/>
            <a:r>
              <a:rPr lang="en-US" dirty="0" smtClean="0"/>
              <a:t>Ghana: three </a:t>
            </a:r>
            <a:r>
              <a:rPr lang="en-US" dirty="0"/>
              <a:t>data </a:t>
            </a:r>
            <a:r>
              <a:rPr lang="en-US" dirty="0" err="1"/>
              <a:t>centres</a:t>
            </a:r>
            <a:r>
              <a:rPr lang="en-US" dirty="0"/>
              <a:t> that will host data from all government ministries, departments and agencies.</a:t>
            </a:r>
          </a:p>
        </p:txBody>
      </p:sp>
    </p:spTree>
    <p:extLst>
      <p:ext uri="{BB962C8B-B14F-4D97-AF65-F5344CB8AC3E}">
        <p14:creationId xmlns:p14="http://schemas.microsoft.com/office/powerpoint/2010/main" val="37314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Cloud services in </a:t>
            </a:r>
            <a:r>
              <a:rPr lang="fr-CH" sz="3200" dirty="0" err="1" smtClean="0"/>
              <a:t>Africa</a:t>
            </a:r>
            <a:r>
              <a:rPr lang="fr-CH" sz="3200" dirty="0" smtClean="0"/>
              <a:t> </a:t>
            </a:r>
            <a:r>
              <a:rPr lang="fr-CH" sz="3200" dirty="0" smtClean="0"/>
              <a:t>– </a:t>
            </a:r>
            <a:r>
              <a:rPr lang="fr-CH" sz="3200" dirty="0" err="1" smtClean="0"/>
              <a:t>some</a:t>
            </a:r>
            <a:r>
              <a:rPr lang="fr-CH" sz="3200" dirty="0" smtClean="0"/>
              <a:t> </a:t>
            </a:r>
            <a:r>
              <a:rPr lang="fr-CH" sz="3200" dirty="0" err="1" smtClean="0"/>
              <a:t>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MTN</a:t>
            </a:r>
            <a:r>
              <a:rPr lang="en-US" sz="2200" b="0" dirty="0" smtClean="0"/>
              <a:t> (South Africa) launched cloud </a:t>
            </a:r>
            <a:r>
              <a:rPr lang="en-US" sz="2200" b="0" dirty="0" smtClean="0"/>
              <a:t>service </a:t>
            </a:r>
            <a:r>
              <a:rPr lang="en-US" sz="2200" b="0" dirty="0"/>
              <a:t>business </a:t>
            </a:r>
            <a:r>
              <a:rPr lang="en-US" sz="2200" b="0" dirty="0" smtClean="0"/>
              <a:t>packages for </a:t>
            </a:r>
            <a:r>
              <a:rPr lang="en-US" sz="2200" b="0" dirty="0"/>
              <a:t>SMEs in Ghana and Nigeria in December </a:t>
            </a:r>
            <a:r>
              <a:rPr lang="en-US" sz="2200" b="0" dirty="0" smtClean="0"/>
              <a:t>2012</a:t>
            </a:r>
            <a:endParaRPr lang="en-US" sz="2200" b="0" dirty="0" smtClean="0"/>
          </a:p>
          <a:p>
            <a:r>
              <a:rPr lang="en-US" sz="2200" dirty="0" smtClean="0"/>
              <a:t>Vodacom</a:t>
            </a:r>
            <a:r>
              <a:rPr lang="en-US" sz="2200" b="0" dirty="0"/>
              <a:t>, a South African telecommunication operator has partnered with Novell, an IT provider, to offer cloud </a:t>
            </a:r>
            <a:r>
              <a:rPr lang="en-US" sz="2200" b="0" dirty="0" smtClean="0"/>
              <a:t>services</a:t>
            </a:r>
            <a:endParaRPr lang="en-US" sz="2200" b="0" dirty="0" smtClean="0"/>
          </a:p>
          <a:p>
            <a:r>
              <a:rPr lang="en-US" sz="2200" dirty="0" err="1" smtClean="0"/>
              <a:t>Pamoja</a:t>
            </a:r>
            <a:r>
              <a:rPr lang="en-US" sz="2200" dirty="0" smtClean="0"/>
              <a:t> </a:t>
            </a:r>
            <a:r>
              <a:rPr lang="en-US" sz="2200" dirty="0"/>
              <a:t>Cloud Services</a:t>
            </a:r>
            <a:r>
              <a:rPr lang="en-US" sz="2200" b="0" dirty="0"/>
              <a:t>, </a:t>
            </a:r>
            <a:r>
              <a:rPr lang="en-US" sz="2200" b="0" dirty="0" smtClean="0"/>
              <a:t>owned </a:t>
            </a:r>
            <a:r>
              <a:rPr lang="en-US" sz="2200" b="0" dirty="0"/>
              <a:t>by </a:t>
            </a:r>
            <a:r>
              <a:rPr lang="en-US" sz="2200" b="0" dirty="0" smtClean="0"/>
              <a:t>SEACOM (South Africa) targets demand </a:t>
            </a:r>
            <a:r>
              <a:rPr lang="en-US" sz="2200" b="0" dirty="0"/>
              <a:t>for IT-as-a-Service from SMEs in </a:t>
            </a:r>
            <a:r>
              <a:rPr lang="en-US" sz="2200" b="0" dirty="0" smtClean="0"/>
              <a:t>Africa</a:t>
            </a:r>
            <a:endParaRPr lang="en-US" sz="2200" b="0" dirty="0" smtClean="0"/>
          </a:p>
          <a:p>
            <a:r>
              <a:rPr lang="en-US" sz="2200" dirty="0" smtClean="0"/>
              <a:t>Cloud aggregation </a:t>
            </a:r>
            <a:r>
              <a:rPr lang="en-US" sz="2200" dirty="0"/>
              <a:t>services </a:t>
            </a:r>
            <a:r>
              <a:rPr lang="en-US" sz="2200" b="0" dirty="0" smtClean="0"/>
              <a:t>companies in Nigeria: Computer </a:t>
            </a:r>
            <a:r>
              <a:rPr lang="en-US" sz="2200" b="0" dirty="0"/>
              <a:t>Warehouse, </a:t>
            </a:r>
            <a:r>
              <a:rPr lang="en-US" sz="2200" b="0" dirty="0" err="1"/>
              <a:t>Resourcery</a:t>
            </a:r>
            <a:r>
              <a:rPr lang="en-US" sz="2200" b="0" dirty="0"/>
              <a:t>, City Business Computers and Computer Information </a:t>
            </a:r>
            <a:r>
              <a:rPr lang="en-US" sz="2200" b="0" dirty="0" smtClean="0"/>
              <a:t>System</a:t>
            </a:r>
            <a:endParaRPr lang="en-US" sz="2200" b="0" dirty="0" smtClean="0"/>
          </a:p>
          <a:p>
            <a:r>
              <a:rPr lang="en-US" sz="2200" dirty="0" smtClean="0"/>
              <a:t>Mothers-2-mothers </a:t>
            </a:r>
            <a:r>
              <a:rPr lang="en-US" sz="2200" dirty="0"/>
              <a:t>(M2M</a:t>
            </a:r>
            <a:r>
              <a:rPr lang="en-US" sz="2200" dirty="0" smtClean="0"/>
              <a:t>)</a:t>
            </a:r>
            <a:r>
              <a:rPr lang="en-US" sz="2200" b="0" dirty="0" smtClean="0"/>
              <a:t>,</a:t>
            </a:r>
            <a:r>
              <a:rPr lang="en-US" sz="2200" dirty="0" smtClean="0"/>
              <a:t> </a:t>
            </a:r>
            <a:r>
              <a:rPr lang="en-US" sz="2200" b="0" dirty="0"/>
              <a:t>a South African NGO, combines the cloud with database technology and mobile services to reduce the incidence of HIV/AIDS transmission from mothers to </a:t>
            </a:r>
            <a:r>
              <a:rPr lang="en-US" sz="2200" b="0" dirty="0" smtClean="0"/>
              <a:t>children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14187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Policy </a:t>
            </a:r>
            <a:r>
              <a:rPr lang="fr-CH" sz="3200" dirty="0" err="1"/>
              <a:t>r</a:t>
            </a:r>
            <a:r>
              <a:rPr lang="fr-CH" sz="3200" dirty="0" err="1" smtClean="0"/>
              <a:t>ecommendations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Welcome </a:t>
            </a:r>
            <a:r>
              <a:rPr lang="en-US" b="0" dirty="0"/>
              <a:t>the </a:t>
            </a:r>
            <a:r>
              <a:rPr lang="en-US" b="0" dirty="0" smtClean="0"/>
              <a:t>cloud </a:t>
            </a:r>
            <a:r>
              <a:rPr lang="en-US" b="0" dirty="0" smtClean="0"/>
              <a:t>economy </a:t>
            </a:r>
            <a:r>
              <a:rPr lang="en-US" b="0" dirty="0" smtClean="0"/>
              <a:t>but tread carefully</a:t>
            </a:r>
          </a:p>
          <a:p>
            <a:r>
              <a:rPr lang="en-US" b="0" dirty="0" smtClean="0"/>
              <a:t>Assess “</a:t>
            </a:r>
            <a:r>
              <a:rPr lang="en-US" b="0" dirty="0"/>
              <a:t>cloud </a:t>
            </a:r>
            <a:r>
              <a:rPr lang="en-US" b="0" dirty="0" smtClean="0"/>
              <a:t>readiness“ </a:t>
            </a:r>
            <a:r>
              <a:rPr lang="en-US" b="0" dirty="0"/>
              <a:t>and </a:t>
            </a:r>
            <a:r>
              <a:rPr lang="en-US" b="0" dirty="0" smtClean="0"/>
              <a:t>define national </a:t>
            </a:r>
            <a:r>
              <a:rPr lang="en-US" b="0" dirty="0"/>
              <a:t>cloud strategy with relevant </a:t>
            </a:r>
            <a:r>
              <a:rPr lang="en-US" b="0" dirty="0" smtClean="0"/>
              <a:t>stakeholders</a:t>
            </a:r>
            <a:endParaRPr lang="en-US" b="0" dirty="0"/>
          </a:p>
          <a:p>
            <a:r>
              <a:rPr lang="en-US" b="0" dirty="0" smtClean="0"/>
              <a:t>Consider </a:t>
            </a:r>
            <a:r>
              <a:rPr lang="en-US" b="0" dirty="0"/>
              <a:t>all </a:t>
            </a:r>
            <a:r>
              <a:rPr lang="en-US" b="0" dirty="0" smtClean="0"/>
              <a:t>cloud </a:t>
            </a:r>
            <a:r>
              <a:rPr lang="en-US" b="0" dirty="0"/>
              <a:t>configurations: </a:t>
            </a:r>
            <a:r>
              <a:rPr lang="en-US" b="0" dirty="0" smtClean="0"/>
              <a:t>public/private/hybrid </a:t>
            </a:r>
            <a:r>
              <a:rPr lang="en-US" b="0" dirty="0"/>
              <a:t>clouds implemented nationally, regionally or </a:t>
            </a:r>
            <a:r>
              <a:rPr lang="en-US" b="0" dirty="0" smtClean="0"/>
              <a:t>globally</a:t>
            </a:r>
            <a:endParaRPr lang="en-US" b="0" dirty="0"/>
          </a:p>
          <a:p>
            <a:r>
              <a:rPr lang="en-US" b="0" dirty="0" smtClean="0"/>
              <a:t>Enhance </a:t>
            </a:r>
            <a:r>
              <a:rPr lang="en-US" b="0" dirty="0"/>
              <a:t>access to </a:t>
            </a:r>
            <a:r>
              <a:rPr lang="en-US" b="0" dirty="0" smtClean="0"/>
              <a:t>reliable, </a:t>
            </a:r>
            <a:r>
              <a:rPr lang="en-US" b="0" dirty="0"/>
              <a:t>affordable </a:t>
            </a:r>
            <a:r>
              <a:rPr lang="en-US" b="0" dirty="0" smtClean="0"/>
              <a:t>broadband </a:t>
            </a:r>
            <a:endParaRPr lang="en-US" b="0" dirty="0"/>
          </a:p>
          <a:p>
            <a:r>
              <a:rPr lang="en-US" b="0" dirty="0" smtClean="0"/>
              <a:t>Address </a:t>
            </a:r>
            <a:r>
              <a:rPr lang="en-US" b="0" dirty="0"/>
              <a:t>laws and regulations </a:t>
            </a:r>
            <a:r>
              <a:rPr lang="en-US" b="0" dirty="0" smtClean="0"/>
              <a:t>concerning privacy</a:t>
            </a:r>
            <a:r>
              <a:rPr lang="en-US" b="0" dirty="0"/>
              <a:t>, data protection and </a:t>
            </a:r>
            <a:r>
              <a:rPr lang="en-US" b="0" dirty="0" smtClean="0"/>
              <a:t>cybercrime</a:t>
            </a:r>
            <a:endParaRPr lang="en-US" b="0" dirty="0"/>
          </a:p>
          <a:p>
            <a:r>
              <a:rPr lang="en-US" b="0" dirty="0" smtClean="0"/>
              <a:t>Recognize supply </a:t>
            </a:r>
            <a:r>
              <a:rPr lang="en-US" b="0" dirty="0"/>
              <a:t>side </a:t>
            </a:r>
            <a:r>
              <a:rPr lang="en-US" b="0" dirty="0" smtClean="0"/>
              <a:t>opportunities of </a:t>
            </a:r>
            <a:r>
              <a:rPr lang="en-US" b="0" dirty="0"/>
              <a:t>the cloud </a:t>
            </a:r>
            <a:r>
              <a:rPr lang="en-US" b="0" dirty="0" smtClean="0"/>
              <a:t>economy</a:t>
            </a:r>
            <a:endParaRPr lang="en-US" b="0" dirty="0"/>
          </a:p>
          <a:p>
            <a:r>
              <a:rPr lang="en-US" b="0" dirty="0" smtClean="0"/>
              <a:t>Consider Government's </a:t>
            </a:r>
            <a:r>
              <a:rPr lang="en-US" b="0" dirty="0"/>
              <a:t>own use of the </a:t>
            </a:r>
            <a:r>
              <a:rPr lang="en-US" b="0" dirty="0" smtClean="0"/>
              <a:t>cloud</a:t>
            </a:r>
          </a:p>
          <a:p>
            <a:r>
              <a:rPr lang="fr-CH" b="0" dirty="0" smtClean="0"/>
              <a:t>Seek support from Development Partners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44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6768753" cy="1200329"/>
          </a:xfrm>
          <a:prstGeom prst="rect">
            <a:avLst/>
          </a:prstGeom>
          <a:solidFill>
            <a:srgbClr val="F2EFD8">
              <a:alpha val="41000"/>
            </a:srgbClr>
          </a:solidFill>
          <a:ln w="22225">
            <a:solidFill>
              <a:schemeClr val="accent2">
                <a:alpha val="88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INFORMATION ECONOMY REPORT 2013 </a:t>
            </a:r>
          </a:p>
          <a:p>
            <a:pPr algn="ctr" eaLnBrk="1" hangingPunct="1">
              <a:defRPr/>
            </a:pPr>
            <a:r>
              <a:rPr lang="fr-C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can</a:t>
            </a: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</a:t>
            </a: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downloaded</a:t>
            </a: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free of charge </a:t>
            </a:r>
            <a:r>
              <a:rPr lang="fr-C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</a:t>
            </a: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fr-C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unctad.org/</a:t>
            </a:r>
            <a:r>
              <a:rPr lang="fr-C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ier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 smtClean="0"/>
              <a:t>Getting</a:t>
            </a:r>
            <a:r>
              <a:rPr lang="fr-CH" sz="3200" dirty="0" smtClean="0"/>
              <a:t> to the </a:t>
            </a:r>
            <a:r>
              <a:rPr lang="fr-CH" sz="3200" dirty="0" err="1" smtClean="0"/>
              <a:t>cloud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612065"/>
            <a:ext cx="7056784" cy="435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8654" y="621756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09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and bodies for </a:t>
            </a:r>
            <a:r>
              <a:rPr lang="en-US" dirty="0"/>
              <a:t>cloud computing </a:t>
            </a:r>
            <a:r>
              <a:rPr lang="en-US" dirty="0" err="1" smtClean="0"/>
              <a:t>standardisation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3806835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76056" y="557707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Standardisation</a:t>
            </a:r>
            <a:r>
              <a:rPr lang="en-US" sz="1400" dirty="0"/>
              <a:t> activities for cloud computing, NTT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305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F325-B0D0-4C94-BF7C-FDB780F0BC0C}" type="slidenum">
              <a:rPr lang="en-US"/>
              <a:pPr/>
              <a:t>3</a:t>
            </a:fld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700"/>
            <a:ext cx="8229600" cy="4392612"/>
          </a:xfrm>
        </p:spPr>
        <p:txBody>
          <a:bodyPr>
            <a:normAutofit/>
          </a:bodyPr>
          <a:lstStyle/>
          <a:p>
            <a:r>
              <a:rPr lang="fr-CH" sz="2000" dirty="0"/>
              <a:t>UN Group on the Information Society (UNGIS)</a:t>
            </a:r>
          </a:p>
          <a:p>
            <a:pPr lvl="1"/>
            <a:r>
              <a:rPr lang="fr-CH" sz="1800" dirty="0" smtClean="0"/>
              <a:t>Chairs and vice chairs: ITU</a:t>
            </a:r>
            <a:r>
              <a:rPr lang="fr-CH" sz="1800" dirty="0"/>
              <a:t>, </a:t>
            </a:r>
            <a:r>
              <a:rPr lang="fr-CH" sz="1800" dirty="0" smtClean="0"/>
              <a:t>UNCTAD, UNESCO</a:t>
            </a:r>
            <a:r>
              <a:rPr lang="fr-CH" sz="1800" dirty="0"/>
              <a:t>, UNDP and </a:t>
            </a:r>
            <a:r>
              <a:rPr lang="fr-CH" sz="1800" dirty="0" smtClean="0"/>
              <a:t>UNDESA</a:t>
            </a:r>
          </a:p>
          <a:p>
            <a:pPr lvl="1"/>
            <a:r>
              <a:rPr lang="fr-CH" sz="1800" dirty="0" smtClean="0"/>
              <a:t>30 </a:t>
            </a:r>
            <a:r>
              <a:rPr lang="fr-CH" sz="1800" dirty="0" err="1"/>
              <a:t>members</a:t>
            </a:r>
            <a:endParaRPr lang="fr-CH" sz="1800" dirty="0"/>
          </a:p>
          <a:p>
            <a:r>
              <a:rPr lang="fr-CH" sz="2000" dirty="0"/>
              <a:t>Co-</a:t>
            </a:r>
            <a:r>
              <a:rPr lang="fr-CH" sz="2000" dirty="0" err="1"/>
              <a:t>organizer</a:t>
            </a:r>
            <a:r>
              <a:rPr lang="fr-CH" sz="2000" dirty="0"/>
              <a:t> of the </a:t>
            </a:r>
            <a:r>
              <a:rPr lang="fr-CH" sz="2000" dirty="0" err="1"/>
              <a:t>annual</a:t>
            </a:r>
            <a:r>
              <a:rPr lang="fr-CH" sz="2000" dirty="0"/>
              <a:t> WSIS </a:t>
            </a:r>
            <a:r>
              <a:rPr lang="fr-CH" sz="2000" dirty="0" smtClean="0"/>
              <a:t>Forum/WSIS+10 HL Event</a:t>
            </a:r>
            <a:endParaRPr lang="fr-CH" sz="2000" dirty="0"/>
          </a:p>
          <a:p>
            <a:pPr lvl="1"/>
            <a:r>
              <a:rPr lang="fr-CH" sz="1800" dirty="0"/>
              <a:t>Lead </a:t>
            </a:r>
            <a:r>
              <a:rPr lang="fr-CH" sz="1800" dirty="0" err="1"/>
              <a:t>facilitator</a:t>
            </a:r>
            <a:r>
              <a:rPr lang="fr-CH" sz="1800" dirty="0"/>
              <a:t> of Action Line C7 on </a:t>
            </a:r>
            <a:r>
              <a:rPr lang="fr-CH" sz="1800" dirty="0" smtClean="0"/>
              <a:t>E-business</a:t>
            </a:r>
          </a:p>
          <a:p>
            <a:pPr lvl="1"/>
            <a:r>
              <a:rPr lang="fr-CH" sz="1800" dirty="0" smtClean="0"/>
              <a:t>High Level Event: </a:t>
            </a:r>
            <a:r>
              <a:rPr lang="fr-CH" sz="1800" b="1" dirty="0" smtClean="0"/>
              <a:t>10-13 June 2014</a:t>
            </a:r>
            <a:endParaRPr lang="fr-CH" sz="1800" b="1" dirty="0"/>
          </a:p>
          <a:p>
            <a:r>
              <a:rPr lang="fr-CH" sz="2000" dirty="0" err="1"/>
              <a:t>Secretariat</a:t>
            </a:r>
            <a:r>
              <a:rPr lang="fr-CH" sz="2000" dirty="0"/>
              <a:t> of the </a:t>
            </a:r>
            <a:r>
              <a:rPr lang="fr-CH" sz="2000" dirty="0" smtClean="0"/>
              <a:t>CSTD  </a:t>
            </a:r>
            <a:endParaRPr lang="fr-CH" sz="2000" dirty="0"/>
          </a:p>
          <a:p>
            <a:pPr lvl="1"/>
            <a:r>
              <a:rPr lang="fr-CH" sz="1800" dirty="0" err="1"/>
              <a:t>Follow</a:t>
            </a:r>
            <a:r>
              <a:rPr lang="fr-CH" sz="1800" dirty="0"/>
              <a:t>-up to the </a:t>
            </a:r>
            <a:r>
              <a:rPr lang="fr-CH" sz="1800" dirty="0" smtClean="0"/>
              <a:t>WSIS – </a:t>
            </a:r>
            <a:r>
              <a:rPr lang="fr-CH" sz="1800" dirty="0" err="1" smtClean="0"/>
              <a:t>next</a:t>
            </a:r>
            <a:r>
              <a:rPr lang="fr-CH" sz="1800" dirty="0" smtClean="0"/>
              <a:t> session </a:t>
            </a:r>
            <a:r>
              <a:rPr lang="fr-CH" sz="1800" b="1" dirty="0" smtClean="0"/>
              <a:t>12-16 May 2014</a:t>
            </a:r>
            <a:endParaRPr lang="fr-CH" sz="1800" b="1" dirty="0"/>
          </a:p>
          <a:p>
            <a:r>
              <a:rPr lang="fr-CH" sz="2000" dirty="0" err="1"/>
              <a:t>Partnership</a:t>
            </a:r>
            <a:r>
              <a:rPr lang="fr-CH" sz="2000" dirty="0"/>
              <a:t> on </a:t>
            </a:r>
            <a:r>
              <a:rPr lang="fr-CH" sz="2000" dirty="0" err="1"/>
              <a:t>Measuring</a:t>
            </a:r>
            <a:r>
              <a:rPr lang="fr-CH" sz="2000" dirty="0"/>
              <a:t> ICT for </a:t>
            </a:r>
            <a:r>
              <a:rPr lang="fr-CH" sz="2000" dirty="0" err="1"/>
              <a:t>Development</a:t>
            </a:r>
            <a:endParaRPr lang="fr-CH" sz="2000" dirty="0"/>
          </a:p>
          <a:p>
            <a:pPr lvl="1"/>
            <a:r>
              <a:rPr lang="fr-CH" sz="1800" dirty="0" err="1"/>
              <a:t>Member</a:t>
            </a:r>
            <a:r>
              <a:rPr lang="fr-CH" sz="1800" dirty="0"/>
              <a:t> of </a:t>
            </a:r>
            <a:r>
              <a:rPr lang="fr-CH" sz="1800" dirty="0" err="1"/>
              <a:t>its</a:t>
            </a:r>
            <a:r>
              <a:rPr lang="fr-CH" sz="1800" dirty="0"/>
              <a:t> </a:t>
            </a:r>
            <a:r>
              <a:rPr lang="fr-CH" sz="1800" dirty="0" err="1"/>
              <a:t>Steering</a:t>
            </a:r>
            <a:r>
              <a:rPr lang="fr-CH" sz="1800" dirty="0"/>
              <a:t> </a:t>
            </a:r>
            <a:r>
              <a:rPr lang="fr-CH" sz="1800" dirty="0" err="1"/>
              <a:t>Committee</a:t>
            </a:r>
            <a:endParaRPr lang="fr-CH" sz="1800" dirty="0"/>
          </a:p>
          <a:p>
            <a:pPr lvl="1"/>
            <a:r>
              <a:rPr lang="fr-CH" sz="1800" dirty="0" smtClean="0"/>
              <a:t>13 </a:t>
            </a:r>
            <a:r>
              <a:rPr lang="fr-CH" sz="1800" dirty="0" err="1"/>
              <a:t>members</a:t>
            </a:r>
            <a:endParaRPr lang="en-US" sz="1800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UNCTAD and ICT</a:t>
            </a:r>
            <a:r>
              <a:rPr lang="fr-CH" dirty="0"/>
              <a:t/>
            </a:r>
            <a:br>
              <a:rPr lang="fr-CH" dirty="0"/>
            </a:br>
            <a:r>
              <a:rPr lang="fr-CH" sz="2400" i="1" dirty="0"/>
              <a:t>Collaboration </a:t>
            </a:r>
            <a:r>
              <a:rPr lang="fr-CH" sz="2400" i="1" dirty="0" err="1" smtClean="0"/>
              <a:t>with</a:t>
            </a:r>
            <a:r>
              <a:rPr lang="fr-CH" sz="2400" i="1" dirty="0" smtClean="0"/>
              <a:t> ITU and </a:t>
            </a:r>
            <a:r>
              <a:rPr lang="fr-CH" sz="2400" i="1" dirty="0" err="1" smtClean="0"/>
              <a:t>other</a:t>
            </a:r>
            <a:r>
              <a:rPr lang="fr-CH" sz="2400" i="1" dirty="0" smtClean="0"/>
              <a:t> UN </a:t>
            </a:r>
            <a:r>
              <a:rPr lang="fr-CH" sz="2400" i="1" dirty="0" err="1" smtClean="0"/>
              <a:t>agencies</a:t>
            </a:r>
            <a:endParaRPr lang="en-US" sz="2400" i="1" dirty="0"/>
          </a:p>
        </p:txBody>
      </p:sp>
      <p:pic>
        <p:nvPicPr>
          <p:cNvPr id="61446" name="Picture 6" descr="Partnership_Logo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43299"/>
            <a:ext cx="2274187" cy="4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UNGIS - United Nations Group on the Information Society">
            <a:hlinkClick r:id="rId3" tooltip="UNGIS - United Nations Group on the Information Societ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57" y="1924819"/>
            <a:ext cx="1095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WSI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48013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92860"/>
            <a:ext cx="237648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7141"/>
            <a:ext cx="813816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IER2013 </a:t>
            </a:r>
            <a:br>
              <a:rPr lang="fr-CH" dirty="0" smtClean="0"/>
            </a:br>
            <a:r>
              <a:rPr lang="fr-CH" sz="3100" i="1" dirty="0" smtClean="0"/>
              <a:t>The Cloud </a:t>
            </a:r>
            <a:r>
              <a:rPr lang="fr-CH" sz="3100" i="1" dirty="0" err="1" smtClean="0"/>
              <a:t>Economy</a:t>
            </a:r>
            <a:r>
              <a:rPr lang="fr-CH" sz="3100" i="1" dirty="0" smtClean="0"/>
              <a:t> and </a:t>
            </a:r>
            <a:r>
              <a:rPr lang="fr-CH" sz="3100" i="1" dirty="0" err="1" smtClean="0"/>
              <a:t>Developing</a:t>
            </a:r>
            <a:r>
              <a:rPr lang="fr-CH" sz="3100" i="1" dirty="0" smtClean="0"/>
              <a:t> Countries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794398" cy="393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2636912"/>
            <a:ext cx="345638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CH" dirty="0" err="1" smtClean="0">
                <a:latin typeface="HelveticaNeueLT Std" pitchFamily="34" charset="0"/>
              </a:rPr>
              <a:t>Early</a:t>
            </a:r>
            <a:r>
              <a:rPr lang="fr-CH" dirty="0" smtClean="0">
                <a:latin typeface="HelveticaNeueLT Std" pitchFamily="34" charset="0"/>
              </a:rPr>
              <a:t> stage but of </a:t>
            </a:r>
            <a:r>
              <a:rPr lang="fr-CH" dirty="0" err="1" smtClean="0">
                <a:latin typeface="HelveticaNeueLT Std" pitchFamily="34" charset="0"/>
              </a:rPr>
              <a:t>growing</a:t>
            </a:r>
            <a:r>
              <a:rPr lang="fr-CH" dirty="0" smtClean="0">
                <a:latin typeface="HelveticaNeueLT Std" pitchFamily="34" charset="0"/>
              </a:rPr>
              <a:t> relevance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CH" dirty="0" err="1" smtClean="0">
                <a:latin typeface="HelveticaNeueLT Std" pitchFamily="34" charset="0"/>
              </a:rPr>
              <a:t>Need</a:t>
            </a:r>
            <a:r>
              <a:rPr lang="fr-CH" dirty="0" smtClean="0">
                <a:latin typeface="HelveticaNeueLT Std" pitchFamily="34" charset="0"/>
              </a:rPr>
              <a:t> for objective </a:t>
            </a:r>
            <a:r>
              <a:rPr lang="fr-CH" dirty="0" err="1" smtClean="0">
                <a:latin typeface="HelveticaNeueLT Std" pitchFamily="34" charset="0"/>
              </a:rPr>
              <a:t>analysis</a:t>
            </a:r>
            <a:endParaRPr lang="fr-CH" dirty="0" smtClean="0">
              <a:latin typeface="HelveticaNeueLT Std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CH" dirty="0" err="1" smtClean="0">
                <a:latin typeface="HelveticaNeueLT Std" pitchFamily="34" charset="0"/>
              </a:rPr>
              <a:t>Lack</a:t>
            </a:r>
            <a:r>
              <a:rPr lang="fr-CH" dirty="0" smtClean="0">
                <a:latin typeface="HelveticaNeueLT Std" pitchFamily="34" charset="0"/>
              </a:rPr>
              <a:t> of </a:t>
            </a:r>
            <a:r>
              <a:rPr lang="fr-CH" dirty="0" err="1" smtClean="0">
                <a:latin typeface="HelveticaNeueLT Std" pitchFamily="34" charset="0"/>
              </a:rPr>
              <a:t>evidence</a:t>
            </a:r>
            <a:endParaRPr lang="fr-CH" dirty="0" smtClean="0">
              <a:latin typeface="HelveticaNeueLT St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CH" dirty="0" err="1" smtClean="0">
                <a:latin typeface="HelveticaNeueLT Std" pitchFamily="34" charset="0"/>
              </a:rPr>
              <a:t>Valuable</a:t>
            </a:r>
            <a:r>
              <a:rPr lang="fr-CH" dirty="0" smtClean="0">
                <a:latin typeface="HelveticaNeueLT Std" pitchFamily="34" charset="0"/>
              </a:rPr>
              <a:t> input </a:t>
            </a:r>
            <a:r>
              <a:rPr lang="fr-CH" dirty="0" err="1" smtClean="0">
                <a:latin typeface="HelveticaNeueLT Std" pitchFamily="34" charset="0"/>
              </a:rPr>
              <a:t>from</a:t>
            </a:r>
            <a:r>
              <a:rPr lang="fr-CH" dirty="0" smtClean="0">
                <a:latin typeface="HelveticaNeueLT Std" pitchFamily="34" charset="0"/>
              </a:rPr>
              <a:t> ITU </a:t>
            </a:r>
            <a:r>
              <a:rPr lang="fr-CH" dirty="0" err="1" smtClean="0">
                <a:latin typeface="HelveticaNeueLT Std" pitchFamily="34" charset="0"/>
              </a:rPr>
              <a:t>Study</a:t>
            </a:r>
            <a:r>
              <a:rPr lang="fr-CH" dirty="0" smtClean="0">
                <a:latin typeface="HelveticaNeueLT Std" pitchFamily="34" charset="0"/>
              </a:rPr>
              <a:t> Group, Jamil </a:t>
            </a:r>
            <a:r>
              <a:rPr lang="fr-CH" dirty="0" err="1" smtClean="0">
                <a:latin typeface="HelveticaNeueLT Std" pitchFamily="34" charset="0"/>
              </a:rPr>
              <a:t>Chawki</a:t>
            </a:r>
            <a:endParaRPr lang="fr-CH" dirty="0" smtClean="0">
              <a:latin typeface="HelveticaNeueLT St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fr-CH" dirty="0" smtClean="0">
              <a:latin typeface="HelveticaNeueLT St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CH" dirty="0" smtClean="0">
                <a:latin typeface="HelveticaNeueLT Std" pitchFamily="34" charset="0"/>
              </a:rPr>
              <a:t>First </a:t>
            </a:r>
            <a:r>
              <a:rPr lang="fr-CH" dirty="0" err="1" smtClean="0">
                <a:latin typeface="HelveticaNeueLT Std" pitchFamily="34" charset="0"/>
              </a:rPr>
              <a:t>cloud</a:t>
            </a:r>
            <a:r>
              <a:rPr lang="fr-CH" dirty="0" smtClean="0">
                <a:latin typeface="HelveticaNeueLT Std" pitchFamily="34" charset="0"/>
              </a:rPr>
              <a:t> </a:t>
            </a:r>
            <a:r>
              <a:rPr lang="fr-CH" dirty="0" err="1" smtClean="0">
                <a:latin typeface="HelveticaNeueLT Std" pitchFamily="34" charset="0"/>
              </a:rPr>
              <a:t>analysis</a:t>
            </a:r>
            <a:r>
              <a:rPr lang="fr-CH" dirty="0" smtClean="0">
                <a:latin typeface="HelveticaNeueLT Std" pitchFamily="34" charset="0"/>
              </a:rPr>
              <a:t> by UN </a:t>
            </a:r>
            <a:r>
              <a:rPr lang="fr-CH" dirty="0" err="1" smtClean="0">
                <a:latin typeface="HelveticaNeueLT Std" pitchFamily="34" charset="0"/>
              </a:rPr>
              <a:t>secretariat</a:t>
            </a:r>
            <a:endParaRPr lang="en-US" dirty="0"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2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 err="1" smtClean="0"/>
              <a:t>What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is</a:t>
            </a:r>
            <a:r>
              <a:rPr lang="fr-CH" sz="3200" b="1" dirty="0" smtClean="0"/>
              <a:t> Cloud </a:t>
            </a:r>
            <a:r>
              <a:rPr lang="fr-CH" sz="3200" b="1" dirty="0" err="1" smtClean="0"/>
              <a:t>Computing</a:t>
            </a:r>
            <a:r>
              <a:rPr lang="fr-CH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061048"/>
          </a:xfrm>
        </p:spPr>
        <p:txBody>
          <a:bodyPr>
            <a:noAutofit/>
          </a:bodyPr>
          <a:lstStyle/>
          <a:p>
            <a:r>
              <a:rPr lang="en-US" b="0" dirty="0" smtClean="0"/>
              <a:t>A </a:t>
            </a:r>
            <a:r>
              <a:rPr lang="en-US" b="0" dirty="0"/>
              <a:t>way of delivering applications, services or content remotely, rather than requiring users to hold them on their own servers, computers or other devices. </a:t>
            </a:r>
            <a:endParaRPr lang="en-US" b="0" dirty="0" smtClean="0"/>
          </a:p>
          <a:p>
            <a:pPr lvl="1"/>
            <a:r>
              <a:rPr lang="en-US" sz="1600" b="0" i="1" dirty="0"/>
              <a:t>Cloud computing is a model for enabling </a:t>
            </a:r>
            <a:r>
              <a:rPr lang="en-US" sz="1600" b="1" i="1" dirty="0"/>
              <a:t>ubiquitous</a:t>
            </a:r>
            <a:r>
              <a:rPr lang="en-US" sz="1600" b="0" i="1" dirty="0" smtClean="0"/>
              <a:t>, </a:t>
            </a:r>
            <a:r>
              <a:rPr lang="en-US" sz="1600" b="1" i="1" dirty="0" smtClean="0"/>
              <a:t>convenient</a:t>
            </a:r>
            <a:r>
              <a:rPr lang="en-US" sz="1600" b="0" i="1" dirty="0"/>
              <a:t>, </a:t>
            </a:r>
            <a:r>
              <a:rPr lang="en-US" sz="1600" b="1" i="1" dirty="0"/>
              <a:t>on-demand</a:t>
            </a:r>
            <a:r>
              <a:rPr lang="en-US" sz="1600" b="0" i="1" dirty="0"/>
              <a:t> network access to </a:t>
            </a:r>
            <a:r>
              <a:rPr lang="en-US" sz="1600" b="0" i="1" dirty="0" smtClean="0"/>
              <a:t>a </a:t>
            </a:r>
            <a:r>
              <a:rPr lang="en-US" sz="1600" b="1" i="1" dirty="0" smtClean="0"/>
              <a:t>shared </a:t>
            </a:r>
            <a:r>
              <a:rPr lang="en-US" sz="1600" b="1" i="1" dirty="0"/>
              <a:t>pool of configurable computing </a:t>
            </a:r>
            <a:r>
              <a:rPr lang="en-US" sz="1600" b="1" i="1" dirty="0" smtClean="0"/>
              <a:t>resources </a:t>
            </a:r>
            <a:r>
              <a:rPr lang="en-US" sz="1600" b="0" i="1" dirty="0" smtClean="0"/>
              <a:t>(</a:t>
            </a:r>
            <a:r>
              <a:rPr lang="en-US" sz="1600" b="0" i="1" dirty="0"/>
              <a:t>e.g., networks, servers, storage, applications, </a:t>
            </a:r>
            <a:r>
              <a:rPr lang="en-US" sz="1600" b="0" i="1" dirty="0" smtClean="0"/>
              <a:t>and services</a:t>
            </a:r>
            <a:r>
              <a:rPr lang="en-US" sz="1600" b="0" i="1" dirty="0"/>
              <a:t>) that can be rapidly provisioned and </a:t>
            </a:r>
            <a:r>
              <a:rPr lang="en-US" sz="1600" b="0" i="1" dirty="0" smtClean="0"/>
              <a:t>released with </a:t>
            </a:r>
            <a:r>
              <a:rPr lang="en-US" sz="1600" b="0" i="1" dirty="0"/>
              <a:t>minimal management effort or service </a:t>
            </a:r>
            <a:r>
              <a:rPr lang="en-US" sz="1600" b="0" i="1" dirty="0" smtClean="0"/>
              <a:t>provider interaction. (NIST, 2011)</a:t>
            </a:r>
            <a:endParaRPr lang="fr-CH" sz="1600" b="0" i="1" dirty="0" smtClean="0"/>
          </a:p>
          <a:p>
            <a:endParaRPr lang="en-US" sz="2000" b="0" dirty="0" smtClean="0"/>
          </a:p>
          <a:p>
            <a:r>
              <a:rPr lang="en-US" b="0" dirty="0" smtClean="0"/>
              <a:t>Webmail, </a:t>
            </a:r>
            <a:r>
              <a:rPr lang="en-US" b="0" dirty="0"/>
              <a:t>online social networks </a:t>
            </a:r>
            <a:r>
              <a:rPr lang="en-US" b="0" dirty="0" smtClean="0"/>
              <a:t>and </a:t>
            </a:r>
            <a:r>
              <a:rPr lang="en-US" b="0" dirty="0"/>
              <a:t>file-sharing </a:t>
            </a:r>
            <a:r>
              <a:rPr lang="en-US" b="0" dirty="0" smtClean="0"/>
              <a:t>among </a:t>
            </a:r>
            <a:r>
              <a:rPr lang="en-US" b="0" dirty="0"/>
              <a:t>the most popular applications on the Internet, </a:t>
            </a:r>
            <a:r>
              <a:rPr lang="en-US" b="0" dirty="0" smtClean="0"/>
              <a:t>also </a:t>
            </a:r>
            <a:r>
              <a:rPr lang="en-US" b="0" dirty="0"/>
              <a:t>in the developing world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Metaphor </a:t>
            </a:r>
            <a:r>
              <a:rPr lang="en-US" b="0" dirty="0"/>
              <a:t>of the "cloud" </a:t>
            </a:r>
            <a:r>
              <a:rPr lang="en-US" b="0" dirty="0" smtClean="0"/>
              <a:t>misleading </a:t>
            </a:r>
            <a:r>
              <a:rPr lang="en-US" b="0" dirty="0" smtClean="0"/>
              <a:t>– cloud </a:t>
            </a:r>
            <a:r>
              <a:rPr lang="en-US" b="0" dirty="0" smtClean="0"/>
              <a:t>is enabled </a:t>
            </a:r>
            <a:r>
              <a:rPr lang="en-US" b="0" dirty="0"/>
              <a:t>by </a:t>
            </a:r>
            <a:r>
              <a:rPr lang="en-US" b="0" dirty="0" smtClean="0"/>
              <a:t>physical </a:t>
            </a:r>
            <a:r>
              <a:rPr lang="en-US" b="0" dirty="0"/>
              <a:t>hardware, networks, storage, services and </a:t>
            </a:r>
            <a:r>
              <a:rPr lang="en-US" b="0" dirty="0" smtClean="0"/>
              <a:t>interfaces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965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 smtClean="0"/>
              <a:t>The Cloud </a:t>
            </a:r>
            <a:r>
              <a:rPr lang="fr-CH" sz="3200" b="1" dirty="0" err="1" smtClean="0"/>
              <a:t>Economy</a:t>
            </a:r>
            <a:r>
              <a:rPr lang="fr-CH" sz="3200" b="1" dirty="0" smtClean="0"/>
              <a:t> – a Framework</a:t>
            </a:r>
            <a:r>
              <a:rPr lang="fr-CH" sz="2800" b="1" dirty="0" smtClean="0"/>
              <a:t/>
            </a:r>
            <a:br>
              <a:rPr lang="fr-CH" sz="2800" b="1" dirty="0" smtClean="0"/>
            </a:br>
            <a:r>
              <a:rPr lang="fr-CH" sz="2000" b="1" i="1" dirty="0" smtClean="0"/>
              <a:t>Key </a:t>
            </a:r>
            <a:r>
              <a:rPr lang="fr-CH" sz="2000" b="1" i="1" dirty="0" err="1" smtClean="0"/>
              <a:t>stakeholders</a:t>
            </a:r>
            <a:r>
              <a:rPr lang="fr-CH" sz="2000" b="1" i="1" dirty="0" smtClean="0"/>
              <a:t> and </a:t>
            </a:r>
            <a:r>
              <a:rPr lang="fr-CH" sz="2000" b="1" i="1" dirty="0" err="1" smtClean="0"/>
              <a:t>market</a:t>
            </a:r>
            <a:r>
              <a:rPr lang="fr-CH" sz="2000" b="1" i="1" dirty="0" smtClean="0"/>
              <a:t> </a:t>
            </a:r>
            <a:r>
              <a:rPr lang="fr-CH" sz="2000" b="1" i="1" dirty="0" err="1" smtClean="0"/>
              <a:t>relationships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700808"/>
            <a:ext cx="6408712" cy="458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8654" y="621756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8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b="1" dirty="0" err="1" smtClean="0"/>
              <a:t>What</a:t>
            </a:r>
            <a:r>
              <a:rPr lang="fr-CH" sz="3200" b="1" dirty="0" smtClean="0"/>
              <a:t> </a:t>
            </a:r>
            <a:r>
              <a:rPr lang="fr-CH" sz="3200" b="1" dirty="0" smtClean="0"/>
              <a:t>has </a:t>
            </a:r>
            <a:r>
              <a:rPr lang="fr-CH" sz="3200" b="1" dirty="0" err="1" smtClean="0"/>
              <a:t>enabled</a:t>
            </a:r>
            <a:r>
              <a:rPr lang="fr-CH" sz="3200" b="1" dirty="0" smtClean="0"/>
              <a:t> </a:t>
            </a:r>
            <a:r>
              <a:rPr lang="fr-CH" sz="3200" b="1" dirty="0" smtClean="0"/>
              <a:t>the Cloud?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fr-CH" dirty="0" err="1" smtClean="0"/>
              <a:t>Processing</a:t>
            </a:r>
            <a:r>
              <a:rPr lang="fr-CH" dirty="0" smtClean="0"/>
              <a:t> power</a:t>
            </a:r>
          </a:p>
          <a:p>
            <a:pPr lvl="1"/>
            <a:r>
              <a:rPr lang="fr-CH" dirty="0" err="1" smtClean="0"/>
              <a:t>Intel’s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22 </a:t>
            </a:r>
            <a:r>
              <a:rPr lang="fr-CH" dirty="0" err="1" smtClean="0"/>
              <a:t>nanometre</a:t>
            </a:r>
            <a:r>
              <a:rPr lang="fr-CH" dirty="0" smtClean="0"/>
              <a:t> CPU </a:t>
            </a:r>
            <a:r>
              <a:rPr lang="fr-CH" dirty="0" err="1" smtClean="0"/>
              <a:t>is</a:t>
            </a:r>
            <a:r>
              <a:rPr lang="fr-CH" dirty="0" smtClean="0"/>
              <a:t> 4,000 times </a:t>
            </a:r>
            <a:r>
              <a:rPr lang="fr-CH" dirty="0" err="1" smtClean="0"/>
              <a:t>faster</a:t>
            </a:r>
            <a:r>
              <a:rPr lang="fr-CH" dirty="0" smtClean="0"/>
              <a:t>, uses 0.02 per cent of the </a:t>
            </a:r>
            <a:r>
              <a:rPr lang="fr-CH" dirty="0" err="1" smtClean="0"/>
              <a:t>energy</a:t>
            </a:r>
            <a:r>
              <a:rPr lang="fr-CH" dirty="0" smtClean="0"/>
              <a:t> and </a:t>
            </a:r>
            <a:r>
              <a:rPr lang="fr-CH" dirty="0" err="1" smtClean="0"/>
              <a:t>costs</a:t>
            </a:r>
            <a:r>
              <a:rPr lang="fr-CH" dirty="0" smtClean="0"/>
              <a:t> 1/50,000  of </a:t>
            </a:r>
            <a:r>
              <a:rPr lang="fr-CH" dirty="0" err="1" smtClean="0"/>
              <a:t>its</a:t>
            </a:r>
            <a:r>
              <a:rPr lang="fr-CH" dirty="0" smtClean="0"/>
              <a:t> first CPU </a:t>
            </a:r>
            <a:r>
              <a:rPr lang="fr-CH" dirty="0" err="1" smtClean="0"/>
              <a:t>released</a:t>
            </a:r>
            <a:r>
              <a:rPr lang="fr-CH" dirty="0" smtClean="0"/>
              <a:t> in 1971</a:t>
            </a:r>
          </a:p>
          <a:p>
            <a:pPr lvl="1"/>
            <a:endParaRPr lang="fr-CH" dirty="0" smtClean="0"/>
          </a:p>
          <a:p>
            <a:r>
              <a:rPr lang="fr-CH" dirty="0" smtClean="0"/>
              <a:t>Digital </a:t>
            </a:r>
            <a:r>
              <a:rPr lang="fr-CH" dirty="0" err="1" smtClean="0"/>
              <a:t>storage</a:t>
            </a:r>
            <a:endParaRPr lang="fr-CH" dirty="0" smtClean="0"/>
          </a:p>
          <a:p>
            <a:pPr lvl="1"/>
            <a:r>
              <a:rPr lang="fr-CH" dirty="0" smtClean="0"/>
              <a:t>The first IBM PC (1981) </a:t>
            </a:r>
            <a:r>
              <a:rPr lang="fr-CH" dirty="0" err="1" smtClean="0"/>
              <a:t>cost</a:t>
            </a:r>
            <a:r>
              <a:rPr lang="fr-CH" dirty="0" smtClean="0"/>
              <a:t> $3,000; </a:t>
            </a:r>
            <a:r>
              <a:rPr lang="fr-CH" dirty="0" err="1" smtClean="0"/>
              <a:t>accepted</a:t>
            </a:r>
            <a:r>
              <a:rPr lang="fr-CH" dirty="0" smtClean="0"/>
              <a:t> diskettes of 160kb</a:t>
            </a:r>
          </a:p>
          <a:p>
            <a:pPr lvl="1"/>
            <a:r>
              <a:rPr lang="fr-CH" dirty="0" smtClean="0"/>
              <a:t>By 2010, a hard </a:t>
            </a:r>
            <a:r>
              <a:rPr lang="fr-CH" dirty="0" err="1" smtClean="0"/>
              <a:t>disk</a:t>
            </a:r>
            <a:r>
              <a:rPr lang="fr-CH" dirty="0" smtClean="0"/>
              <a:t> for $600 </a:t>
            </a:r>
            <a:r>
              <a:rPr lang="fr-CH" dirty="0" err="1" smtClean="0"/>
              <a:t>could</a:t>
            </a:r>
            <a:r>
              <a:rPr lang="fr-CH" dirty="0" smtClean="0"/>
              <a:t> store all music </a:t>
            </a:r>
            <a:r>
              <a:rPr lang="fr-CH" dirty="0" err="1" smtClean="0"/>
              <a:t>ever</a:t>
            </a:r>
            <a:r>
              <a:rPr lang="fr-CH" dirty="0" smtClean="0"/>
              <a:t> </a:t>
            </a:r>
            <a:r>
              <a:rPr lang="fr-CH" dirty="0" err="1" smtClean="0"/>
              <a:t>recorded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Transmission speed</a:t>
            </a:r>
          </a:p>
          <a:p>
            <a:pPr lvl="1"/>
            <a:r>
              <a:rPr lang="fr-CH" dirty="0" smtClean="0"/>
              <a:t>Dial-up </a:t>
            </a:r>
            <a:r>
              <a:rPr lang="fr-CH" dirty="0" err="1" smtClean="0"/>
              <a:t>connection</a:t>
            </a:r>
            <a:r>
              <a:rPr lang="fr-CH" dirty="0" smtClean="0"/>
              <a:t> in 1993: 56kbps</a:t>
            </a:r>
          </a:p>
          <a:p>
            <a:pPr lvl="1"/>
            <a:r>
              <a:rPr lang="fr-CH" dirty="0" smtClean="0"/>
              <a:t>As of 2013, </a:t>
            </a:r>
            <a:r>
              <a:rPr lang="fr-CH" dirty="0" err="1" smtClean="0"/>
              <a:t>some</a:t>
            </a:r>
            <a:r>
              <a:rPr lang="fr-CH" dirty="0" smtClean="0"/>
              <a:t> consumer </a:t>
            </a:r>
            <a:r>
              <a:rPr lang="fr-CH" dirty="0" err="1" smtClean="0"/>
              <a:t>broadband</a:t>
            </a:r>
            <a:r>
              <a:rPr lang="fr-CH" dirty="0" smtClean="0"/>
              <a:t> packages 2Gbps – </a:t>
            </a:r>
            <a:r>
              <a:rPr lang="fr-CH" dirty="0" err="1" smtClean="0"/>
              <a:t>some</a:t>
            </a:r>
            <a:r>
              <a:rPr lang="fr-CH" dirty="0" smtClean="0"/>
              <a:t> 36,000 times </a:t>
            </a:r>
            <a:r>
              <a:rPr lang="fr-CH" dirty="0" err="1" smtClean="0"/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36104"/>
          </a:xfrm>
          <a:gradFill>
            <a:gsLst>
              <a:gs pos="0">
                <a:schemeClr val="accent1">
                  <a:tint val="66000"/>
                  <a:satMod val="160000"/>
                  <a:alpha val="46000"/>
                </a:schemeClr>
              </a:gs>
              <a:gs pos="39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r-CH" sz="3200" b="1" dirty="0" smtClean="0"/>
              <a:t>Cloud </a:t>
            </a:r>
            <a:r>
              <a:rPr lang="fr-CH" sz="3200" b="1" dirty="0" err="1" smtClean="0"/>
              <a:t>computing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characteristics</a:t>
            </a:r>
            <a:r>
              <a:rPr lang="fr-CH" sz="3200" b="1" dirty="0" smtClean="0"/>
              <a:t> and </a:t>
            </a:r>
            <a:r>
              <a:rPr lang="fr-CH" sz="3200" b="1" dirty="0" err="1" smtClean="0"/>
              <a:t>models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556792"/>
            <a:ext cx="6912768" cy="45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8654" y="6217567"/>
            <a:ext cx="328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Source: UNCTAD, </a:t>
            </a:r>
            <a:r>
              <a:rPr lang="fr-CH" sz="1400" dirty="0" err="1" smtClean="0"/>
              <a:t>adapted</a:t>
            </a:r>
            <a:r>
              <a:rPr lang="fr-CH" sz="1400" dirty="0" smtClean="0"/>
              <a:t> </a:t>
            </a:r>
            <a:r>
              <a:rPr lang="fr-CH" sz="1400" dirty="0" err="1" smtClean="0"/>
              <a:t>from</a:t>
            </a:r>
            <a:r>
              <a:rPr lang="fr-CH" sz="1400" dirty="0" smtClean="0"/>
              <a:t> NIST 2011.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16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Cloud revenue estimates </a:t>
            </a:r>
            <a:r>
              <a:rPr lang="en-US" sz="3200" dirty="0"/>
              <a:t>and </a:t>
            </a:r>
            <a:r>
              <a:rPr lang="en-US" sz="3200" dirty="0" smtClean="0"/>
              <a:t>forecasts vary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i="1" dirty="0" smtClean="0"/>
              <a:t>2010 </a:t>
            </a:r>
            <a:r>
              <a:rPr lang="en-US" sz="2000" i="1" dirty="0"/>
              <a:t>and 2015, $ billions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98798"/>
              </p:ext>
            </p:extLst>
          </p:nvPr>
        </p:nvGraphicFramePr>
        <p:xfrm>
          <a:off x="395536" y="2132856"/>
          <a:ext cx="8208911" cy="30243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59379"/>
                <a:gridCol w="846992"/>
                <a:gridCol w="972377"/>
                <a:gridCol w="972377"/>
                <a:gridCol w="972377"/>
                <a:gridCol w="846139"/>
                <a:gridCol w="846139"/>
                <a:gridCol w="846139"/>
                <a:gridCol w="846992"/>
              </a:tblGrid>
              <a:tr h="48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2010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2015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Forecast by: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Iaas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26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Gartner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10.0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(70.9%)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(9.2%)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(19.9%)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14.1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(100.0%)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21.3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(49.2%)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(5.5%)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19.6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(45.3%)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43.3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(100.0%)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26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Forrester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13.4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(91.1%)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(2.2%)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(6.7%)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14.7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(100.0%)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78.4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(83.5%)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9.8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(10.4%)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(6.1%)</a:t>
                      </a:r>
                      <a:endParaRPr lang="en-US" sz="15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94.1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(100.0%)</a:t>
                      </a:r>
                      <a:endParaRPr lang="en-US" sz="15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6052646"/>
            <a:ext cx="3191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smtClean="0"/>
              <a:t>Berry </a:t>
            </a:r>
            <a:r>
              <a:rPr lang="en-US" sz="1600" dirty="0"/>
              <a:t>and </a:t>
            </a:r>
            <a:r>
              <a:rPr lang="en-US" sz="1600" dirty="0" err="1"/>
              <a:t>Reisman</a:t>
            </a:r>
            <a:r>
              <a:rPr lang="en-US" sz="1600" dirty="0"/>
              <a:t>, 2012: </a:t>
            </a:r>
            <a:r>
              <a:rPr lang="en-US" sz="1600" dirty="0" smtClean="0"/>
              <a:t>6.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7740352" y="2996952"/>
            <a:ext cx="864096" cy="720080"/>
          </a:xfrm>
          <a:prstGeom prst="ellipse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40352" y="4077072"/>
            <a:ext cx="864096" cy="720080"/>
          </a:xfrm>
          <a:prstGeom prst="ellipse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0" y="5435932"/>
            <a:ext cx="53854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fr-CH" i="1" dirty="0" err="1" smtClean="0">
                <a:latin typeface="HelveticaNeueLT Std" pitchFamily="34" charset="0"/>
              </a:rPr>
              <a:t>These</a:t>
            </a:r>
            <a:r>
              <a:rPr lang="fr-CH" i="1" dirty="0" smtClean="0">
                <a:latin typeface="HelveticaNeueLT Std" pitchFamily="34" charset="0"/>
              </a:rPr>
              <a:t> </a:t>
            </a:r>
            <a:r>
              <a:rPr lang="fr-CH" i="1" dirty="0" err="1" smtClean="0">
                <a:latin typeface="HelveticaNeueLT Std" pitchFamily="34" charset="0"/>
              </a:rPr>
              <a:t>numbers</a:t>
            </a:r>
            <a:r>
              <a:rPr lang="fr-CH" i="1" dirty="0" smtClean="0">
                <a:latin typeface="HelveticaNeueLT Std" pitchFamily="34" charset="0"/>
              </a:rPr>
              <a:t> do not </a:t>
            </a:r>
            <a:r>
              <a:rPr lang="fr-CH" i="1" dirty="0" err="1" smtClean="0">
                <a:latin typeface="HelveticaNeueLT Std" pitchFamily="34" charset="0"/>
              </a:rPr>
              <a:t>include</a:t>
            </a:r>
            <a:r>
              <a:rPr lang="fr-CH" i="1" dirty="0" smtClean="0">
                <a:latin typeface="HelveticaNeueLT Std" pitchFamily="34" charset="0"/>
              </a:rPr>
              <a:t> </a:t>
            </a:r>
            <a:r>
              <a:rPr lang="fr-CH" i="1" dirty="0" err="1" smtClean="0">
                <a:latin typeface="HelveticaNeueLT Std" pitchFamily="34" charset="0"/>
              </a:rPr>
              <a:t>advertising</a:t>
            </a:r>
            <a:r>
              <a:rPr lang="fr-CH" i="1" dirty="0" smtClean="0">
                <a:latin typeface="HelveticaNeueLT Std" pitchFamily="34" charset="0"/>
              </a:rPr>
              <a:t> revenue!</a:t>
            </a:r>
            <a:endParaRPr lang="en-US" i="1" dirty="0"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242147D8FD649BE5A31CC10A063B4" ma:contentTypeVersion="1" ma:contentTypeDescription="Create a new document." ma:contentTypeScope="" ma:versionID="6466b4e47a931613782a3b363f93f2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F2DAE-E8B6-4CE8-AB64-EEA777B963A8}"/>
</file>

<file path=customXml/itemProps2.xml><?xml version="1.0" encoding="utf-8"?>
<ds:datastoreItem xmlns:ds="http://schemas.openxmlformats.org/officeDocument/2006/customXml" ds:itemID="{B839555F-CAF9-4E86-BD9F-0E5C7DF93FF6}"/>
</file>

<file path=customXml/itemProps3.xml><?xml version="1.0" encoding="utf-8"?>
<ds:datastoreItem xmlns:ds="http://schemas.openxmlformats.org/officeDocument/2006/customXml" ds:itemID="{DF708427-25D5-4142-B64E-0819DA35A910}"/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1483</Words>
  <Application>Microsoft Office PowerPoint</Application>
  <PresentationFormat>On-screen Show (4:3)</PresentationFormat>
  <Paragraphs>269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INFORMATION ECONOMY REPORT 2013 The Cloud Economy and Developing Countries</vt:lpstr>
      <vt:lpstr>Introduction to UNCTAD</vt:lpstr>
      <vt:lpstr>UNCTAD and ICT Collaboration with ITU and other UN agencies</vt:lpstr>
      <vt:lpstr>IER2013  The Cloud Economy and Developing Countries </vt:lpstr>
      <vt:lpstr>What is Cloud Computing?</vt:lpstr>
      <vt:lpstr>The Cloud Economy – a Framework Key stakeholders and market relationships</vt:lpstr>
      <vt:lpstr>What has enabled the Cloud?</vt:lpstr>
      <vt:lpstr>Cloud computing characteristics and models</vt:lpstr>
      <vt:lpstr>Cloud revenue estimates and forecasts vary 2010 and 2015, $ billions</vt:lpstr>
      <vt:lpstr>Cloud-related traffic on the Internet Mainly in developed countries but growing fast</vt:lpstr>
      <vt:lpstr>Top Global Cloud Companies by estimated number of servers 2012</vt:lpstr>
      <vt:lpstr>Pros and cons with the Cloud</vt:lpstr>
      <vt:lpstr>The Broadband Challenge Gap to LDCs keep widening</vt:lpstr>
      <vt:lpstr>The Data Centre and Server Divides</vt:lpstr>
      <vt:lpstr>The Internet Exchange Point (IXP) Divide Distribution (%) of IXPs by region, June 2013</vt:lpstr>
      <vt:lpstr>“Quality of Service” requirements vary</vt:lpstr>
      <vt:lpstr>Broadband Quality of Service – Africa</vt:lpstr>
      <vt:lpstr>Regulatory issues</vt:lpstr>
      <vt:lpstr>Standardization issues</vt:lpstr>
      <vt:lpstr>Policy recommendations</vt:lpstr>
      <vt:lpstr>Supply-side cloud opportunities in  developing countries</vt:lpstr>
      <vt:lpstr>Data centre developments in Africa some examples</vt:lpstr>
      <vt:lpstr>Cloud services in Africa – some examples</vt:lpstr>
      <vt:lpstr>Policy recommendations</vt:lpstr>
      <vt:lpstr>PowerPoint Presentation</vt:lpstr>
      <vt:lpstr>Getting to the cloud</vt:lpstr>
      <vt:lpstr>Areas and bodies for cloud computing standardisation</vt:lpstr>
    </vt:vector>
  </TitlesOfParts>
  <Company>UNCTAD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Unctad User</dc:creator>
  <cp:lastModifiedBy>Unctad User</cp:lastModifiedBy>
  <cp:revision>87</cp:revision>
  <dcterms:created xsi:type="dcterms:W3CDTF">2013-11-15T14:34:47Z</dcterms:created>
  <dcterms:modified xsi:type="dcterms:W3CDTF">2014-04-23T13:28:03Z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0x0101007ED242147D8FD649BE5A31CC10A063B4</vt:lpwstr>
  </property>
</Properties>
</file>