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412" r:id="rId5"/>
    <p:sldId id="417" r:id="rId6"/>
    <p:sldId id="512" r:id="rId7"/>
    <p:sldId id="484" r:id="rId8"/>
    <p:sldId id="513" r:id="rId9"/>
    <p:sldId id="418" r:id="rId10"/>
    <p:sldId id="494" r:id="rId11"/>
    <p:sldId id="514" r:id="rId12"/>
    <p:sldId id="516" r:id="rId13"/>
    <p:sldId id="498" r:id="rId14"/>
    <p:sldId id="461" r:id="rId15"/>
    <p:sldId id="463" r:id="rId16"/>
    <p:sldId id="481" r:id="rId17"/>
    <p:sldId id="452" r:id="rId18"/>
    <p:sldId id="470" r:id="rId19"/>
    <p:sldId id="433" r:id="rId20"/>
    <p:sldId id="419" r:id="rId21"/>
    <p:sldId id="420" r:id="rId22"/>
    <p:sldId id="421" r:id="rId23"/>
    <p:sldId id="509" r:id="rId24"/>
    <p:sldId id="510" r:id="rId25"/>
    <p:sldId id="511" r:id="rId26"/>
    <p:sldId id="425" r:id="rId27"/>
    <p:sldId id="426" r:id="rId28"/>
    <p:sldId id="503" r:id="rId29"/>
    <p:sldId id="505" r:id="rId30"/>
    <p:sldId id="506" r:id="rId31"/>
    <p:sldId id="508" r:id="rId32"/>
    <p:sldId id="507" r:id="rId33"/>
    <p:sldId id="491" r:id="rId34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8E9"/>
    <a:srgbClr val="A80000"/>
    <a:srgbClr val="FFC021"/>
    <a:srgbClr val="AB8406"/>
    <a:srgbClr val="041F70"/>
    <a:srgbClr val="3333CC"/>
    <a:srgbClr val="0050FF"/>
    <a:srgbClr val="9C9FFF"/>
    <a:srgbClr val="B0E9FF"/>
    <a:srgbClr val="E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86323" autoAdjust="0"/>
  </p:normalViewPr>
  <p:slideViewPr>
    <p:cSldViewPr>
      <p:cViewPr>
        <p:scale>
          <a:sx n="100" d="100"/>
          <a:sy n="100" d="100"/>
        </p:scale>
        <p:origin x="-660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2925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B147A6-DF0D-41AB-9F9B-5B65DA422C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96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06B568-8AC5-46BD-9F30-A8D6C68B8C5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74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1658E-7884-4437-ABB6-4E3E374302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1658E-7884-4437-ABB6-4E3E374302C3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A94D4-1993-4C42-8226-D0A089C9B45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A94D4-1993-4C42-8226-D0A089C9B45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6B568-8AC5-46BD-9F30-A8D6C68B8C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ivers"/>
              </a:rPr>
              <a:t/>
            </a:r>
            <a:br>
              <a:rPr lang="en-US" sz="1000">
                <a:solidFill>
                  <a:schemeClr val="bg1"/>
                </a:solidFill>
                <a:latin typeface="Univers"/>
              </a:rPr>
            </a:br>
            <a:endParaRPr lang="en-US" sz="1000">
              <a:solidFill>
                <a:schemeClr val="bg1"/>
              </a:solidFill>
              <a:latin typeface="Univer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2E9E3-CB73-481F-9ED2-4A89B339F4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DC845-85CE-4F1E-9AD1-E46EAA1FDE6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18CC72-ECBF-4C54-8757-A37E8D7D975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5C06D-5F8F-4098-BD62-2153FAE2313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2765-90EE-4EF4-A2EF-DD7A227084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8AAA-B020-4639-B726-9AE768CA436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D9EC-F8B3-42E0-890A-F5F1648B018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6AC28-946C-4033-A5CC-62113F6D5B5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7334-1264-4302-B02C-7F19E6DC78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DC406-5E1C-427F-BD61-5EA7C312686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1F869-E373-4FE1-ABFF-92728D94EB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Tunis, Tunisia, 27 January 2014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5C5700B-5729-4E50-9CD4-ACF19E479FD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6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T09-TSB-CIR-0261/en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</p:spPr>
        <p:txBody>
          <a:bodyPr/>
          <a:lstStyle/>
          <a:p>
            <a:r>
              <a:rPr lang="en-US" altLang="en-US" sz="1400" dirty="0" smtClean="0"/>
              <a:t>Tunis, Tunisia, 28 April 2014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smtClean="0"/>
              <a:t>Cloud Computing Standardization</a:t>
            </a:r>
            <a:br>
              <a:rPr lang="en-US" altLang="en-US" dirty="0" smtClean="0"/>
            </a:br>
            <a:r>
              <a:rPr lang="en-US" altLang="en-US" dirty="0" smtClean="0"/>
              <a:t>for the Benefit of Developing Countries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437063"/>
            <a:ext cx="8001056" cy="1655762"/>
          </a:xfrm>
        </p:spPr>
        <p:txBody>
          <a:bodyPr/>
          <a:lstStyle/>
          <a:p>
            <a:r>
              <a:rPr lang="en-GB" sz="2000" b="1" dirty="0" smtClean="0"/>
              <a:t>Rim </a:t>
            </a:r>
            <a:r>
              <a:rPr lang="en-GB" sz="2000" b="1" dirty="0" err="1" smtClean="0"/>
              <a:t>Belhassine-Cherif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Ph.D</a:t>
            </a:r>
            <a:endParaRPr lang="en-GB" sz="2000" b="1" dirty="0" smtClean="0"/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99"/>
                </a:solidFill>
                <a:cs typeface="Arial" pitchFamily="34" charset="0"/>
              </a:rPr>
              <a:t>Executive</a:t>
            </a:r>
            <a:r>
              <a:rPr lang="fr-FR" sz="1800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GB" sz="1800" dirty="0" smtClean="0">
                <a:solidFill>
                  <a:srgbClr val="000099"/>
                </a:solidFill>
                <a:cs typeface="Arial" pitchFamily="34" charset="0"/>
              </a:rPr>
              <a:t>Director of Products </a:t>
            </a:r>
            <a:r>
              <a:rPr lang="fr-FR" sz="1800" dirty="0" smtClean="0">
                <a:solidFill>
                  <a:srgbClr val="000099"/>
                </a:solidFill>
                <a:cs typeface="Arial" pitchFamily="34" charset="0"/>
              </a:rPr>
              <a:t>and Services, Tunisie Telecom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99"/>
                </a:solidFill>
                <a:cs typeface="Arial" pitchFamily="34" charset="0"/>
              </a:rPr>
              <a:t>Vice-chair of ITU-T Study Group 13</a:t>
            </a:r>
          </a:p>
          <a:p>
            <a:r>
              <a:rPr lang="fr-FR" sz="1600" i="1" dirty="0" smtClean="0">
                <a:solidFill>
                  <a:srgbClr val="0070C0"/>
                </a:solidFill>
              </a:rPr>
              <a:t>r</a:t>
            </a:r>
            <a:r>
              <a:rPr lang="en-GB" sz="1600" i="1" dirty="0" smtClean="0">
                <a:solidFill>
                  <a:srgbClr val="0070C0"/>
                </a:solidFill>
              </a:rPr>
              <a:t>im.belhassine-cherif@tunisietelecom.tn</a:t>
            </a:r>
            <a:endParaRPr lang="en-US" sz="1800" i="1" dirty="0" smtClean="0">
              <a:solidFill>
                <a:srgbClr val="0070C0"/>
              </a:solidFill>
            </a:endParaRP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Second Study Group 13 Regional Workshop for Africa on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"Future Networks: Cloud Computing, Energy Saving, Security and Virtualization" </a:t>
            </a:r>
          </a:p>
          <a:p>
            <a:pPr algn="ctr">
              <a:lnSpc>
                <a:spcPct val="80000"/>
              </a:lnSpc>
            </a:pPr>
            <a:endParaRPr lang="en-US" sz="11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(Tunis, Tunisia, </a:t>
            </a: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28 April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2014)</a:t>
            </a: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altLang="en-US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3"/>
          <a:srcRect t="17264" b="69327"/>
          <a:stretch>
            <a:fillRect/>
          </a:stretch>
        </p:blipFill>
        <p:spPr bwMode="auto">
          <a:xfrm>
            <a:off x="6729413" y="188913"/>
            <a:ext cx="1768475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2504" y="5786454"/>
            <a:ext cx="12195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500098" y="332656"/>
            <a:ext cx="9144000" cy="1152128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rgbClr val="000099"/>
                </a:solidFill>
              </a:rPr>
              <a:t>CC en Afrique</a:t>
            </a:r>
            <a:br>
              <a:rPr lang="fr-FR" dirty="0" smtClean="0">
                <a:solidFill>
                  <a:srgbClr val="000099"/>
                </a:solidFill>
              </a:rPr>
            </a:br>
            <a:r>
              <a:rPr lang="fr-FR" sz="2400" b="0" i="1" dirty="0" smtClean="0">
                <a:solidFill>
                  <a:srgbClr val="000099"/>
                </a:solidFill>
              </a:rPr>
              <a:t>Quelques chiffres Clés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43966" y="260648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pic>
        <p:nvPicPr>
          <p:cNvPr id="71682" name="Picture 2" descr="https://encrypted-tbn1.gstatic.com/images?q=tbn:ANd9GcSzJ6P9lqc6GTjHaFBW8o3Hu36uFuaQ3b5kfyvieVV4zYheoccxK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3" y="507142"/>
            <a:ext cx="1512168" cy="119944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539552" y="1889472"/>
            <a:ext cx="8215370" cy="578292"/>
          </a:xfrm>
          <a:prstGeom prst="rect">
            <a:avLst/>
          </a:prstGeom>
          <a:solidFill>
            <a:srgbClr val="EFFFFF"/>
          </a:solidFill>
          <a:ln w="9525" cap="flat" cmpd="sng" algn="ctr">
            <a:solidFill>
              <a:srgbClr val="E4E4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1200"/>
              </a:spcBef>
              <a:buSzPct val="75000"/>
            </a:pP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En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2013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,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50%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 des moyennes et larges entreprises en Afrique du Sud utilisent le Cloud,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48% 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à Kenya et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36% 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à Nigéria</a:t>
            </a:r>
            <a:endParaRPr lang="fr-FR" sz="1800" b="1" kern="0" dirty="0" smtClean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9552" y="2603852"/>
            <a:ext cx="8215370" cy="578292"/>
          </a:xfrm>
          <a:prstGeom prst="rect">
            <a:avLst/>
          </a:prstGeom>
          <a:solidFill>
            <a:srgbClr val="EFFFFF"/>
          </a:solidFill>
          <a:ln w="9525" cap="flat" cmpd="sng" algn="ctr">
            <a:solidFill>
              <a:srgbClr val="E4E4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1200"/>
              </a:spcBef>
              <a:buSzPct val="75000"/>
            </a:pP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44%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 des entreprises Nigériennes migreront vers le Cloud en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2014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 face à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24%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 à Kenya et seulement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16%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 en Afrique de Sud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39552" y="3325020"/>
            <a:ext cx="8215370" cy="777108"/>
          </a:xfrm>
          <a:prstGeom prst="rect">
            <a:avLst/>
          </a:prstGeom>
          <a:solidFill>
            <a:srgbClr val="EFFFFF"/>
          </a:solidFill>
          <a:ln w="9525" cap="flat" cmpd="sng" algn="ctr">
            <a:solidFill>
              <a:srgbClr val="E4E4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1200"/>
              </a:spcBef>
              <a:buSzPct val="75000"/>
            </a:pP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En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2013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, le Cloud privé est le plus répandu avec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25%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 des organisations interrogées,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13%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 opteront pour le Cloud hybride et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7% 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pour le Cloud publique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39552" y="4253714"/>
            <a:ext cx="8215370" cy="642942"/>
          </a:xfrm>
          <a:prstGeom prst="rect">
            <a:avLst/>
          </a:prstGeom>
          <a:solidFill>
            <a:srgbClr val="EFFFFF"/>
          </a:solidFill>
          <a:ln w="9525" cap="flat" cmpd="sng" algn="ctr">
            <a:solidFill>
              <a:srgbClr val="E4E4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1200"/>
              </a:spcBef>
              <a:buSzPct val="75000"/>
            </a:pP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Le service le plus utilisé du Cloud est le stockage (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28%</a:t>
            </a:r>
            <a:r>
              <a:rPr lang="fr-FR" sz="1800" kern="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des entreprises interrogées) suivi par le </a:t>
            </a:r>
            <a:r>
              <a:rPr lang="fr-FR" sz="1800" kern="0" dirty="0" err="1" smtClean="0">
                <a:solidFill>
                  <a:srgbClr val="000099"/>
                </a:solidFill>
                <a:latin typeface="Cambria"/>
                <a:cs typeface="Cambria"/>
              </a:rPr>
              <a:t>SaaS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 (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10%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 des entreprises interrogées)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39552" y="5039532"/>
            <a:ext cx="8215370" cy="909748"/>
          </a:xfrm>
          <a:prstGeom prst="rect">
            <a:avLst/>
          </a:prstGeom>
          <a:solidFill>
            <a:srgbClr val="EFFFFF"/>
          </a:solidFill>
          <a:ln w="9525" cap="flat" cmpd="sng" algn="ctr">
            <a:solidFill>
              <a:srgbClr val="E4E4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ts val="1200"/>
              </a:spcBef>
              <a:buSzPct val="75000"/>
            </a:pP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En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2017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, l’Afrique et le Moyen-Orient auront le taux de croissance le plus important du trafic </a:t>
            </a:r>
            <a:r>
              <a:rPr lang="fr-FR" sz="1800" kern="0" dirty="0" err="1" smtClean="0">
                <a:solidFill>
                  <a:srgbClr val="000099"/>
                </a:solidFill>
                <a:latin typeface="Cambria"/>
                <a:cs typeface="Cambria"/>
              </a:rPr>
              <a:t>Vloud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 (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57 % CAGR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), suivi par l’Asie Pacifique (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43 % CAGR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) et le Centre et l’Est de l’Europe (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36% CAGR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5921920"/>
            <a:ext cx="453650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800" b="1" dirty="0" smtClean="0">
                <a:latin typeface="Cambria"/>
                <a:cs typeface="Cambria"/>
              </a:rPr>
              <a:t>CAGR : </a:t>
            </a:r>
            <a:r>
              <a:rPr lang="fr-FR" sz="1800" dirty="0" smtClean="0">
                <a:latin typeface="Cambria"/>
                <a:cs typeface="Cambria"/>
              </a:rPr>
              <a:t>Taux de Croissance Annuel Composé</a:t>
            </a:r>
            <a:endParaRPr lang="fr-FR" sz="1800" dirty="0"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96" y="6397878"/>
            <a:ext cx="7416824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50" b="1" i="1" dirty="0">
                <a:solidFill>
                  <a:schemeClr val="accent5">
                    <a:lumMod val="10000"/>
                  </a:schemeClr>
                </a:solidFill>
              </a:rPr>
              <a:t>Source</a:t>
            </a:r>
            <a:r>
              <a:rPr lang="en-US" sz="1050" b="1" dirty="0">
                <a:solidFill>
                  <a:schemeClr val="accent5">
                    <a:lumMod val="1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10000"/>
                  </a:schemeClr>
                </a:solidFill>
              </a:rPr>
              <a:t>Cloud in </a:t>
            </a:r>
            <a:r>
              <a:rPr lang="en-US" sz="1050" dirty="0" smtClean="0">
                <a:solidFill>
                  <a:schemeClr val="accent5">
                    <a:lumMod val="10000"/>
                  </a:schemeClr>
                </a:solidFill>
              </a:rPr>
              <a:t>Africa: Reality </a:t>
            </a:r>
            <a:r>
              <a:rPr lang="en-US" sz="1050" dirty="0">
                <a:solidFill>
                  <a:schemeClr val="accent5">
                    <a:lumMod val="10000"/>
                  </a:schemeClr>
                </a:solidFill>
              </a:rPr>
              <a:t>Check 2013 research study</a:t>
            </a:r>
            <a:r>
              <a:rPr lang="en-US" sz="1050" dirty="0" smtClean="0">
                <a:solidFill>
                  <a:schemeClr val="accent5">
                    <a:lumMod val="10000"/>
                  </a:schemeClr>
                </a:solidFill>
              </a:rPr>
              <a:t>,</a:t>
            </a:r>
          </a:p>
          <a:p>
            <a:r>
              <a:rPr lang="en-US" sz="1050" dirty="0" smtClean="0">
                <a:solidFill>
                  <a:schemeClr val="accent5">
                    <a:lumMod val="10000"/>
                  </a:schemeClr>
                </a:solidFill>
              </a:rPr>
              <a:t>World </a:t>
            </a:r>
            <a:r>
              <a:rPr lang="en-US" sz="1050" dirty="0">
                <a:solidFill>
                  <a:schemeClr val="accent5">
                    <a:lumMod val="10000"/>
                  </a:schemeClr>
                </a:solidFill>
              </a:rPr>
              <a:t>Wide </a:t>
            </a:r>
            <a:r>
              <a:rPr lang="en-US" sz="1050" dirty="0" err="1">
                <a:solidFill>
                  <a:schemeClr val="accent5">
                    <a:lumMod val="10000"/>
                  </a:schemeClr>
                </a:solidFill>
              </a:rPr>
              <a:t>Worx</a:t>
            </a:r>
            <a:r>
              <a:rPr lang="en-US" sz="1050" dirty="0">
                <a:solidFill>
                  <a:schemeClr val="accent5">
                    <a:lumMod val="10000"/>
                  </a:schemeClr>
                </a:solidFill>
              </a:rPr>
              <a:t> &amp; Cisco, November 2013</a:t>
            </a:r>
            <a:endParaRPr lang="fr-FR" sz="105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050" dirty="0" smtClean="0">
                <a:solidFill>
                  <a:srgbClr val="FFFFFF"/>
                </a:solidFill>
                <a:latin typeface="Cambria"/>
                <a:cs typeface="Cambria"/>
              </a:rPr>
              <a:t>pour Pays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en Développement</a:t>
            </a:r>
          </a:p>
        </p:txBody>
      </p:sp>
      <p:sp>
        <p:nvSpPr>
          <p:cNvPr id="32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10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711349"/>
            <a:ext cx="82490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sz="1800" b="1" dirty="0" smtClean="0">
                <a:latin typeface="Cambria"/>
                <a:cs typeface="Cambria"/>
              </a:rPr>
              <a:t>Manque de l’infrastructure de base </a:t>
            </a:r>
            <a:r>
              <a:rPr lang="fr-FR" sz="1800" dirty="0" smtClean="0">
                <a:latin typeface="Cambria"/>
                <a:cs typeface="Cambria"/>
              </a:rPr>
              <a:t>(infrastructure routière, télécommunication, électricité, eau, etc.)</a:t>
            </a:r>
          </a:p>
          <a:p>
            <a:pPr>
              <a:spcBef>
                <a:spcPts val="1200"/>
              </a:spcBef>
            </a:pPr>
            <a:r>
              <a:rPr lang="fr-FR" sz="1800" b="1" dirty="0" smtClean="0">
                <a:latin typeface="Cambria"/>
                <a:cs typeface="Cambria"/>
              </a:rPr>
              <a:t>Manque de PC pour l’accès à Internet </a:t>
            </a:r>
            <a:r>
              <a:rPr lang="fr-FR" sz="1800" dirty="0" smtClean="0">
                <a:latin typeface="Cambria"/>
                <a:cs typeface="Cambria"/>
              </a:rPr>
              <a:t>(prédominance de l’Internet mobile)</a:t>
            </a:r>
          </a:p>
          <a:p>
            <a:pPr>
              <a:spcBef>
                <a:spcPts val="1200"/>
              </a:spcBef>
            </a:pPr>
            <a:r>
              <a:rPr lang="fr-FR" sz="1800" b="1" dirty="0" smtClean="0">
                <a:latin typeface="Cambria"/>
                <a:cs typeface="Cambria"/>
              </a:rPr>
              <a:t>Couverture Internet insuffisante </a:t>
            </a:r>
            <a:r>
              <a:rPr lang="fr-FR" sz="1800" dirty="0" smtClean="0">
                <a:latin typeface="Cambria"/>
                <a:cs typeface="Cambria"/>
              </a:rPr>
              <a:t>(</a:t>
            </a:r>
            <a:r>
              <a:rPr lang="fr-FR" sz="1800" b="1" dirty="0" smtClean="0">
                <a:solidFill>
                  <a:srgbClr val="C00000"/>
                </a:solidFill>
                <a:latin typeface="Cambria"/>
                <a:cs typeface="Cambria"/>
              </a:rPr>
              <a:t>15,6% </a:t>
            </a:r>
            <a:r>
              <a:rPr lang="fr-FR" sz="1800" dirty="0" smtClean="0">
                <a:latin typeface="Cambria"/>
                <a:cs typeface="Cambria"/>
              </a:rPr>
              <a:t>de pénétration en </a:t>
            </a:r>
            <a:r>
              <a:rPr lang="fr-FR" sz="1800" b="1" dirty="0" smtClean="0">
                <a:solidFill>
                  <a:srgbClr val="C00000"/>
                </a:solidFill>
                <a:latin typeface="Cambria"/>
                <a:cs typeface="Cambria"/>
              </a:rPr>
              <a:t>2012*</a:t>
            </a:r>
            <a:r>
              <a:rPr lang="fr-FR" sz="1800" dirty="0" smtClean="0">
                <a:latin typeface="Cambria"/>
                <a:cs typeface="Cambria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fr-FR" sz="1800" b="1" dirty="0" smtClean="0">
                <a:latin typeface="Cambria"/>
                <a:cs typeface="Cambria"/>
              </a:rPr>
              <a:t>Insuffisance des ressources humaines adéquates</a:t>
            </a:r>
            <a:endParaRPr lang="en-US" sz="1800" b="1" dirty="0" smtClean="0">
              <a:latin typeface="Cambria"/>
              <a:cs typeface="Cambria"/>
            </a:endParaRPr>
          </a:p>
          <a:p>
            <a:pPr>
              <a:spcBef>
                <a:spcPts val="1200"/>
              </a:spcBef>
            </a:pPr>
            <a:r>
              <a:rPr lang="fr-FR" sz="1800" b="1" dirty="0" smtClean="0">
                <a:latin typeface="Cambria"/>
                <a:cs typeface="Cambria"/>
              </a:rPr>
              <a:t>Manque de la sécurité des données </a:t>
            </a:r>
            <a:r>
              <a:rPr lang="en-US" sz="1800" b="1" dirty="0" smtClean="0">
                <a:latin typeface="Cambria"/>
                <a:cs typeface="Cambria"/>
                <a:sym typeface="Wingdings" pitchFamily="2" charset="2"/>
              </a:rPr>
              <a:t> </a:t>
            </a:r>
            <a:r>
              <a:rPr lang="fr-FR" sz="1800" dirty="0" smtClean="0">
                <a:latin typeface="Cambria"/>
                <a:cs typeface="Cambria"/>
              </a:rPr>
              <a:t>efforts accrus dans le domaine de la sécurité et de la lutte contre le piratage des données et les attaques informatiques</a:t>
            </a:r>
            <a:endParaRPr lang="en-US" sz="1800" b="1" dirty="0" smtClean="0">
              <a:latin typeface="Cambria"/>
              <a:cs typeface="Cambria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500098" y="332656"/>
            <a:ext cx="9144000" cy="1178298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rgbClr val="000099"/>
                </a:solidFill>
              </a:rPr>
              <a:t>CC en Afrique</a:t>
            </a:r>
            <a:br>
              <a:rPr lang="fr-FR" dirty="0" smtClean="0">
                <a:solidFill>
                  <a:srgbClr val="000099"/>
                </a:solidFill>
              </a:rPr>
            </a:br>
            <a:r>
              <a:rPr lang="fr-FR" sz="2400" b="0" i="1" dirty="0" smtClean="0">
                <a:solidFill>
                  <a:srgbClr val="000099"/>
                </a:solidFill>
              </a:rPr>
              <a:t>Exemples de défis à soulever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818" name="Picture 2" descr="http://us.grundfos.com/content/dam/Global%20Site/About%20us/Challenge/Challenge_logo_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700106"/>
            <a:ext cx="2278837" cy="92869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496" y="6381328"/>
            <a:ext cx="5832648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050" b="1" i="1" dirty="0" smtClean="0">
                <a:solidFill>
                  <a:schemeClr val="accent5">
                    <a:lumMod val="10000"/>
                  </a:schemeClr>
                </a:solidFill>
              </a:rPr>
              <a:t>Source</a:t>
            </a:r>
            <a:r>
              <a:rPr lang="fr-FR" sz="1050" b="1" dirty="0">
                <a:solidFill>
                  <a:schemeClr val="accent5">
                    <a:lumMod val="10000"/>
                  </a:schemeClr>
                </a:solidFill>
              </a:rPr>
              <a:t>:</a:t>
            </a:r>
            <a:r>
              <a:rPr lang="fr-FR" sz="105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10000"/>
                  </a:schemeClr>
                </a:solidFill>
              </a:rPr>
              <a:t>Developing Economies and Cloud Security: A Study of Africa</a:t>
            </a:r>
            <a:r>
              <a:rPr lang="en-US" sz="1050" dirty="0" smtClean="0">
                <a:solidFill>
                  <a:schemeClr val="accent5">
                    <a:lumMod val="10000"/>
                  </a:schemeClr>
                </a:solidFill>
              </a:rPr>
              <a:t>, Journal </a:t>
            </a:r>
            <a:r>
              <a:rPr lang="en-US" sz="1050" dirty="0">
                <a:solidFill>
                  <a:schemeClr val="accent5">
                    <a:lumMod val="10000"/>
                  </a:schemeClr>
                </a:solidFill>
              </a:rPr>
              <a:t>of Emerging Trends in Computing and Information Sciences</a:t>
            </a:r>
            <a:r>
              <a:rPr lang="en-US" sz="1050" dirty="0" smtClean="0">
                <a:solidFill>
                  <a:schemeClr val="accent5">
                    <a:lumMod val="10000"/>
                  </a:schemeClr>
                </a:solidFill>
              </a:rPr>
              <a:t>, August </a:t>
            </a:r>
            <a:r>
              <a:rPr lang="en-US" sz="1050" dirty="0">
                <a:solidFill>
                  <a:schemeClr val="accent5">
                    <a:lumMod val="10000"/>
                  </a:schemeClr>
                </a:solidFill>
              </a:rPr>
              <a:t>2012</a:t>
            </a:r>
            <a:endParaRPr lang="fr-FR" sz="105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584" y="4767130"/>
            <a:ext cx="8280888" cy="1285884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439863" lvl="0">
              <a:defRPr sz="200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marL="901700" lvl="1" indent="-279400">
              <a:spcBef>
                <a:spcPts val="1200"/>
              </a:spcBef>
              <a:buFont typeface="Wingdings" pitchFamily="2" charset="2"/>
              <a:buChar char="ü"/>
            </a:pPr>
            <a:r>
              <a:rPr lang="fr-FR" sz="1800" b="1" dirty="0" smtClean="0">
                <a:solidFill>
                  <a:schemeClr val="bg1"/>
                </a:solidFill>
                <a:latin typeface="Cambria"/>
                <a:cs typeface="Cambria"/>
              </a:rPr>
              <a:t>Nécessité d’un cadre réglementaire cohérent </a:t>
            </a:r>
            <a:r>
              <a:rPr lang="fr-FR" sz="1800" dirty="0" smtClean="0">
                <a:solidFill>
                  <a:schemeClr val="bg1"/>
                </a:solidFill>
                <a:latin typeface="Cambria"/>
                <a:cs typeface="Cambria"/>
              </a:rPr>
              <a:t>qui garantit la transparence, la protection des données et le respect de leur intégrité</a:t>
            </a:r>
          </a:p>
          <a:p>
            <a:pPr marL="901700" lvl="1" indent="-279400">
              <a:spcBef>
                <a:spcPts val="1200"/>
              </a:spcBef>
              <a:buFont typeface="Wingdings" pitchFamily="2" charset="2"/>
              <a:buChar char="ü"/>
            </a:pPr>
            <a:r>
              <a:rPr lang="fr-FR" sz="1800" b="1" dirty="0" smtClean="0">
                <a:solidFill>
                  <a:schemeClr val="bg1"/>
                </a:solidFill>
                <a:latin typeface="Cambria"/>
                <a:cs typeface="Cambria"/>
              </a:rPr>
              <a:t>Importance de la standardisation pour pallier à de tels problèmes</a:t>
            </a:r>
            <a:endParaRPr lang="en-US" sz="1800" b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9" name="Flèche vers le bas 18"/>
          <p:cNvSpPr/>
          <p:nvPr/>
        </p:nvSpPr>
        <p:spPr bwMode="auto">
          <a:xfrm rot="16200000">
            <a:off x="667705" y="5069319"/>
            <a:ext cx="391769" cy="64807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050" dirty="0" smtClean="0">
                <a:solidFill>
                  <a:srgbClr val="FFFFFF"/>
                </a:solidFill>
                <a:latin typeface="Cambria"/>
                <a:cs typeface="Cambria"/>
              </a:rPr>
              <a:t>pour Pays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en Développement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11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32656"/>
            <a:ext cx="9144000" cy="1152128"/>
          </a:xfrm>
        </p:spPr>
        <p:txBody>
          <a:bodyPr/>
          <a:lstStyle/>
          <a:p>
            <a:pPr algn="r"/>
            <a:r>
              <a:rPr lang="fr-FR" dirty="0" smtClean="0"/>
              <a:t>Avantages </a:t>
            </a:r>
            <a:br>
              <a:rPr lang="fr-FR" dirty="0" smtClean="0"/>
            </a:br>
            <a:r>
              <a:rPr lang="fr-FR" dirty="0" smtClean="0"/>
              <a:t>de la Standardisation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43966" y="260648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539552" y="2118887"/>
            <a:ext cx="8280920" cy="145412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sz="2000" b="1" dirty="0" smtClean="0">
                <a:latin typeface="Cambria"/>
                <a:cs typeface="Cambria"/>
              </a:rPr>
              <a:t>Faciliter la mise en conformité avec la réglementation</a:t>
            </a:r>
          </a:p>
          <a:p>
            <a:pPr>
              <a:spcBef>
                <a:spcPts val="1800"/>
              </a:spcBef>
            </a:pPr>
            <a:r>
              <a:rPr lang="fr-FR" sz="2000" b="1" dirty="0" smtClean="0">
                <a:latin typeface="Cambria"/>
                <a:cs typeface="Cambria"/>
              </a:rPr>
              <a:t>Garantir la qualité et la sécurité des produits et des services</a:t>
            </a:r>
          </a:p>
          <a:p>
            <a:pPr lvl="0">
              <a:spcBef>
                <a:spcPts val="1800"/>
              </a:spcBef>
            </a:pPr>
            <a:r>
              <a:rPr lang="fr-FR" sz="2000" b="1" dirty="0" smtClean="0">
                <a:latin typeface="Cambria"/>
                <a:cs typeface="Cambria"/>
              </a:rPr>
              <a:t>Faciliter l’interopérabilité entre les produits et réaliser des économies d’échelle</a:t>
            </a:r>
          </a:p>
          <a:p>
            <a:pPr lvl="0">
              <a:spcBef>
                <a:spcPts val="1800"/>
              </a:spcBef>
            </a:pPr>
            <a:r>
              <a:rPr lang="fr-FR" sz="2000" b="1" dirty="0" smtClean="0">
                <a:latin typeface="Cambria"/>
                <a:cs typeface="Cambria"/>
              </a:rPr>
              <a:t>Définir un langage commun</a:t>
            </a:r>
            <a:endParaRPr lang="fr-FR" sz="2000" dirty="0" smtClean="0">
              <a:latin typeface="Cambria"/>
              <a:cs typeface="Cambria"/>
            </a:endParaRPr>
          </a:p>
          <a:p>
            <a:pPr>
              <a:spcBef>
                <a:spcPts val="1800"/>
              </a:spcBef>
            </a:pPr>
            <a:r>
              <a:rPr lang="fr-FR" sz="2000" b="1" dirty="0" smtClean="0">
                <a:latin typeface="Cambria"/>
                <a:cs typeface="Cambria"/>
              </a:rPr>
              <a:t>Disposer d’outils de mesure communs</a:t>
            </a:r>
            <a:endParaRPr lang="fr-FR" sz="2000" dirty="0" smtClean="0">
              <a:latin typeface="Cambria"/>
              <a:cs typeface="Cambria"/>
            </a:endParaRPr>
          </a:p>
        </p:txBody>
      </p:sp>
      <p:pic>
        <p:nvPicPr>
          <p:cNvPr id="21" name="Picture 2" descr="https://encrypted-tbn1.gstatic.com/images?q=tbn:ANd9GcTApKUEMkVbvKRCCCb5DOPor-p9mk9atHGuZXkhUjPEth0cSZK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404664"/>
            <a:ext cx="1571636" cy="150019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6332403"/>
            <a:ext cx="6408712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fr-FR" sz="1050" dirty="0" smtClean="0"/>
          </a:p>
          <a:p>
            <a:r>
              <a:rPr lang="fr-FR" sz="1050" b="1" i="1" dirty="0" smtClean="0">
                <a:solidFill>
                  <a:schemeClr val="accent5">
                    <a:lumMod val="10000"/>
                  </a:schemeClr>
                </a:solidFill>
              </a:rPr>
              <a:t>Source: </a:t>
            </a:r>
            <a:r>
              <a:rPr lang="fr-FR" sz="1050" dirty="0" smtClean="0"/>
              <a:t>La </a:t>
            </a:r>
            <a:r>
              <a:rPr lang="fr-FR" sz="1050" dirty="0"/>
              <a:t>normalisation au service de l’innovation</a:t>
            </a:r>
            <a:r>
              <a:rPr lang="fr-FR" sz="1050" dirty="0" smtClean="0"/>
              <a:t>, Christine </a:t>
            </a:r>
            <a:r>
              <a:rPr lang="fr-FR" sz="1050" dirty="0"/>
              <a:t>Kertesz</a:t>
            </a:r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rgbClr val="FFFFFF"/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12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41358"/>
            <a:ext cx="9144000" cy="1143000"/>
          </a:xfrm>
        </p:spPr>
        <p:txBody>
          <a:bodyPr/>
          <a:lstStyle/>
          <a:p>
            <a:pPr algn="r"/>
            <a:r>
              <a:rPr lang="fr-FR" dirty="0" smtClean="0"/>
              <a:t>Avantages </a:t>
            </a:r>
            <a:br>
              <a:rPr lang="fr-FR" dirty="0" smtClean="0"/>
            </a:br>
            <a:r>
              <a:rPr lang="fr-FR" dirty="0" smtClean="0"/>
              <a:t>de la Standardisation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43966" y="239940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"/>
          </p:nvPr>
        </p:nvSpPr>
        <p:spPr>
          <a:xfrm>
            <a:off x="539552" y="2079088"/>
            <a:ext cx="8280920" cy="31615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fr-FR" sz="1800" b="1" dirty="0" smtClean="0">
                <a:latin typeface="Cambria"/>
                <a:cs typeface="Cambria"/>
              </a:rPr>
              <a:t>Réduire les coûts et accroître les recettes</a:t>
            </a:r>
          </a:p>
          <a:p>
            <a:pPr>
              <a:spcBef>
                <a:spcPts val="1800"/>
              </a:spcBef>
            </a:pPr>
            <a:r>
              <a:rPr lang="fr-FR" sz="1800" b="1" dirty="0" smtClean="0">
                <a:solidFill>
                  <a:srgbClr val="000099"/>
                </a:solidFill>
                <a:latin typeface="Cambria"/>
                <a:cs typeface="Cambria"/>
              </a:rPr>
              <a:t>Renforcer la compétitivité des entreprises et l’innovation</a:t>
            </a:r>
          </a:p>
          <a:p>
            <a:pPr>
              <a:spcBef>
                <a:spcPts val="1800"/>
              </a:spcBef>
            </a:pPr>
            <a:r>
              <a:rPr lang="fr-FR" sz="1800" b="1" dirty="0" smtClean="0">
                <a:latin typeface="Cambria"/>
                <a:cs typeface="Cambria"/>
              </a:rPr>
              <a:t>Faciliter le transfert de technologies nouvelles</a:t>
            </a:r>
            <a:endParaRPr lang="fr-FR" sz="1800" dirty="0" smtClean="0">
              <a:latin typeface="Cambria"/>
              <a:cs typeface="Cambria"/>
            </a:endParaRPr>
          </a:p>
          <a:p>
            <a:pPr marR="0" defTabSz="914400" latinLnBrk="0">
              <a:lnSpc>
                <a:spcPct val="100000"/>
              </a:lnSpc>
              <a:spcBef>
                <a:spcPts val="1800"/>
              </a:spcBef>
              <a:buClrTx/>
              <a:tabLst/>
              <a:defRPr/>
            </a:pPr>
            <a:r>
              <a:rPr lang="fr-FR" sz="1800" b="1" dirty="0" smtClean="0">
                <a:latin typeface="Cambria"/>
                <a:cs typeface="Cambria"/>
              </a:rPr>
              <a:t>Sécuriser les choix stratégiques des entreprises</a:t>
            </a:r>
          </a:p>
          <a:p>
            <a:pPr lvl="0">
              <a:spcBef>
                <a:spcPts val="1800"/>
              </a:spcBef>
            </a:pPr>
            <a:r>
              <a:rPr lang="fr-FR" sz="1800" b="1" dirty="0" smtClean="0">
                <a:latin typeface="Cambria"/>
                <a:cs typeface="Cambria"/>
              </a:rPr>
              <a:t>Réduire les risques</a:t>
            </a:r>
            <a:endParaRPr lang="fr-FR" sz="1800" dirty="0" smtClean="0">
              <a:latin typeface="Cambria"/>
              <a:cs typeface="Cambria"/>
            </a:endParaRPr>
          </a:p>
          <a:p>
            <a:pPr>
              <a:spcBef>
                <a:spcPts val="1800"/>
              </a:spcBef>
            </a:pPr>
            <a:r>
              <a:rPr lang="fr-FR" sz="1800" b="1" dirty="0" smtClean="0">
                <a:latin typeface="Cambria"/>
                <a:cs typeface="Cambria"/>
              </a:rPr>
              <a:t>Donner confiance aux consommateurs et utilisateurs</a:t>
            </a:r>
          </a:p>
          <a:p>
            <a:pPr marR="0" defTabSz="914400" latinLnBrk="0">
              <a:lnSpc>
                <a:spcPct val="100000"/>
              </a:lnSpc>
              <a:spcBef>
                <a:spcPts val="1800"/>
              </a:spcBef>
              <a:buClrTx/>
              <a:tabLst/>
              <a:defRPr/>
            </a:pPr>
            <a:r>
              <a:rPr lang="fr-FR" sz="1800" b="1" dirty="0" smtClean="0">
                <a:latin typeface="Cambria"/>
                <a:cs typeface="Cambria"/>
              </a:rPr>
              <a:t>Développer des marchés en harmonisant les règles et les pratiques </a:t>
            </a:r>
            <a:r>
              <a:rPr lang="fr-FR" sz="1800" dirty="0" smtClean="0">
                <a:latin typeface="Cambria"/>
                <a:cs typeface="Cambria"/>
              </a:rPr>
              <a:t>et en réduisant les entraves techniques aux échanges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96" y="6487452"/>
            <a:ext cx="7200800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050" b="1" i="1" dirty="0" smtClean="0">
                <a:solidFill>
                  <a:schemeClr val="accent5">
                    <a:lumMod val="10000"/>
                  </a:schemeClr>
                </a:solidFill>
              </a:rPr>
              <a:t>Source </a:t>
            </a:r>
            <a:r>
              <a:rPr lang="fr-FR" sz="1050" b="1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r>
              <a:rPr lang="fr-FR" sz="105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1050" dirty="0">
                <a:solidFill>
                  <a:schemeClr val="accent5">
                    <a:lumMod val="10000"/>
                  </a:schemeClr>
                </a:solidFill>
              </a:rPr>
              <a:t>La normalisation au service de l’innovation</a:t>
            </a:r>
            <a:r>
              <a:rPr lang="fr-FR" sz="1050" dirty="0" smtClean="0">
                <a:solidFill>
                  <a:schemeClr val="accent5">
                    <a:lumMod val="10000"/>
                  </a:schemeClr>
                </a:solidFill>
              </a:rPr>
              <a:t>, Christine </a:t>
            </a:r>
            <a:r>
              <a:rPr lang="fr-FR" sz="1050" dirty="0">
                <a:solidFill>
                  <a:schemeClr val="accent5">
                    <a:lumMod val="10000"/>
                  </a:schemeClr>
                </a:solidFill>
              </a:rPr>
              <a:t>Kertesz</a:t>
            </a:r>
          </a:p>
        </p:txBody>
      </p:sp>
      <p:pic>
        <p:nvPicPr>
          <p:cNvPr id="25" name="Picture 2" descr="http://aimdanismanlik.files.wordpress.com/2011/09/i_2-4-filter-standardiz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505128"/>
            <a:ext cx="1571636" cy="1483712"/>
          </a:xfrm>
          <a:prstGeom prst="rect">
            <a:avLst/>
          </a:prstGeom>
          <a:noFill/>
        </p:spPr>
      </p:pic>
      <p:sp>
        <p:nvSpPr>
          <p:cNvPr id="23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rgbClr val="FFFFFF"/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13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32657"/>
            <a:ext cx="9144000" cy="1152128"/>
          </a:xfrm>
        </p:spPr>
        <p:txBody>
          <a:bodyPr/>
          <a:lstStyle/>
          <a:p>
            <a:pPr algn="r"/>
            <a:r>
              <a:rPr lang="fr-FR" dirty="0" smtClean="0"/>
              <a:t>Standardisation du CC</a:t>
            </a:r>
            <a:br>
              <a:rPr lang="fr-FR" dirty="0" smtClean="0"/>
            </a:br>
            <a:r>
              <a:rPr lang="fr-FR" sz="2400" b="0" i="1" dirty="0" smtClean="0"/>
              <a:t>Défis à soulever</a:t>
            </a:r>
            <a:endParaRPr lang="en-GB" sz="2400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43966" y="274535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3</a:t>
            </a:r>
          </a:p>
        </p:txBody>
      </p:sp>
      <p:sp>
        <p:nvSpPr>
          <p:cNvPr id="23554" name="AutoShape 2" descr="data:image/jpeg;base64,/9j/4AAQSkZJRgABAQAAAQABAAD/2wCEAAkGBhAQEBQUEBQVEBASEhUQEBQQEBAUFhYVFRAVFBQUFBQXHSYeFxkkGhQUHy8gIycpLCwsFR4xNTAqNSYrLCkBCQoKDgwOGg8PGioeHRwsLCwpLCksLCwsLCwpLCwpKSkpKSwyKSkpLCwpKSwpLCksLCwsLCksLCwpKSkpKSk1LP/AABEIAOYA2wMBIgACEQEDEQH/xAAcAAEAAQUBAQAAAAAAAAAAAAAABQIDBAYHAQj/xABQEAABAwIDAgkHBggMBwEAAAABAAIDBBEFEiEGMQcTIkFRYXGBsTJScpGSocEUM0JjstEVFiMkU2JzgiU0NUODk6KzwtLi8BdUdISj4fEI/8QAGQEBAAMBAQAAAAAAAAAAAAAAAAECAwQF/8QAIxEBAQACAQQDAQADAAAAAAAAAAECEQMSEyExMkFRBBRC8P/aAAwDAQACEQMRAD8A7iiIgIiICIiAiIgIiICIiAiIgIiICIiAiIgIiICIiAiIgIiICIiAiIgIiICIiAiIgIiICIiAiIgIiICIiAiIgIiICIiAiIgIiICIiAiLlW0W1Nf8sliimc1olLI2tbGNNLC5HxWeecwnlfHC5Oqqh8rW+UQO0gLjk1NiUnzk8nYah9vU02WLNsvKQS+QGwJ1zu3C+8rPvZfWK/bn3Xa4apj/ACHNfbflcD4K6vm2OYsN2EsPSwlp9Y1U9QbfVsNgKh7gOaUCX1lwJ96rP6J9xe8F+q7oi5szhjY2Jt4XST5eWQWxx5urVzrdyiK3hdrX/NMih7nSHuJIHuWvexZ9rJ2BFw6HbzEXOJNQ6/QGxAezlspym24xVrQ4tErSLgug3jpuwhU/yMd+qt2Mv2OqoubR8K0zdJaZvXaRzD6nNKk6XhVpXeXHKzptkcPcb+5WnPhftW8Oc+m7ItcpuEHD3/z2Q/WRyt95bb3qVpsbppPm5o3+jI371eZ431VLjlPcZyLwFeq6oiIgIiICIiAiIgIiICIofFtq6WlfkmeWvLQ6wY92hJA1A6iotk81MlvpMLjGLH+FpP8AqD4Lf3cI9B5zz2RP+K5jjVbxtXLNESA6QvYTobcy5ubPG61ftvxYWb224uViqfyHeifArT31k7t8r+57h4KxIJDve4+k95+Kz70W7VRr3LCilu53b9yy56d2tvcfvUcyJ7SbtO/4LKOhnB6rD1hCVXGyK2ldpGkdqe5dHw6T8jF+zZ9gLmVG/f8A+lLw4/OxoAfoBYAhp06NVGN6ajLHqjfXS9Oqxn00LvKYw9rWrTfxrnHOw9rCPByuM2vkG9jD2OcPG6065WfRY2k4JTO+hb0XOHxWpyBocRvAcRr1EhZ0O2Q54z3PHxsoY1GZxPSSeY7zdZcmr6a8e57dV2a2voaejhjknY17GWczUkcomxACmKPbWgl8mdg1sOMvHfszgXXFMSyhsZAs52bMemxFrqqkN2jv8VpOfLGSaUvBjfL6DY8EXBBB5wbhVLVuDcfmI/ayeIW0rtwy6sZf1yZTVsERFZUREQEREBERAXLOE3+OD9iz7b11Ncs4TB+ej9iz7T1h/R8G3D8morxZ9Pgs8jczG3ab2JLRuNjvKr/Fqp81vtN+9cUxv46uqfqLuvbqSGzVT5rfbCxK3D5ILCSwzXIsQd3/ANS42fRMpfSKlcsZ7lcldvWM9yRZjVr9O9WYZLqnEX8nvHxVmmkWsnhS+0rTyWVuWrJNgdOdWXS2CxaeS5KjSdugYHg/yl2XMGWbmvkzdAta46VMjYb60f1P+pRWz+KNp3FzgXAsy8ktvvB5yp8bYw+Y/wDsf5lGMw15Uzue/DFGwv1rf6n/AFKr8RfrW/1P+pZQ2xh8yT/x/wCZVN2xh8yT1M/zK2uL/tq75GHLsS7L8412UEgGM9F7b9FAMY0brDuC2yTbCEtIDJLkEDyOcektSaP96LLkmPjpaYXL/Zi19dKxwayWRjbXyslka29zc5QbLEdVSHe957XvPiVVip5Y9H4lWGnRRPTTTZaPGKiIDi5ZGaDQSOtu80my3fYTaKpqJnxzP4xrY8wu1gN8wG8AX3rnAe4Acm+g3OHR12W5cGL71T9CPyJ3289vQVfht65NsuSTprpqIi9JwiIiAiIgLlfCafz0fsWfaes/bDbCsp6x8cTw1jQwgGNh3sBOpHSVpmMYlJVvzzkPflDLgBugJIFm6c5XHzcks6XTxYWXqT+B4rCyBrXSNa4F1wXAHyiVmHGoP0rPbatCNG3pd60FI3pd61nOWyaXvFLdt5fjcH6VnttWubT4lHIWZHB1g6+U33kW8FDuo2nnd7SjKpmVxALtD0pc7lNJmExux0hJNtexUFjug+oqNxCtfG27Dyiba2O/eov8NVHne4fcr48Vym0ZcsxukziFM9zeS1xNxuB61bp8OmG+N3qWBR43MZWNLtC4A6DdexXSsFDDM0SZS3K7y7Wvl03qMpcNY/pjlMt1pU1HLbRjvUsNsL4zy2ltzpcWXXpBRjfxI9haHt8+LjGcVly5dclrXub7u5PM8J3tJxHkjsHgqwVYiOg7B4K5nXM2Xbr26tF6rDlCVwL0FUByqBRCLxbyx6PxKtMV3FoszwdfJ5iRzlWIoes+sq09JSr5bW7Pgt04L33qX/sT9ti0ZlK02zXcetzvAFS2CYjJTSAwO4suIa4hrTdpcNOUCpwymOUqueO8bHcURF6rzRERAREQch4Qf5Ql9GP+6ataJWw8IOY4hLYjdGNWk/zTeta07P8Aq+oj715mfyrvw+MVlFYLpOhntuH+Feh7+do7n3+AVdLbXFA4pJZ7u0qaMh80+tv3rXcWfy3c2qvhPKuVRGIyXHf8FHWP+ws2rNx3qOqBa1l3cfxcnJ8l6gdeaM/rD7S6OXLm2HfOx+k3xXSYnjM3N5N23v0XF/cuf+j3G3B6qy+VQe0T9Gdp8At0rMRpg1wYG3LSBlj5yLb7LRccNwztPgFljjqtbdxskcmg7B4K5xqj2SHQc5sB4KZbgN7H5REO1zR7i5ZVoxeNVxkqyvxbb/zUHtN+9euwQN/n4nei5p917qPAshyrBVE8OQizg4HnCNKhLHrvKHZ8SqYGLyuiDnC/R0kc56F5DTt6/bf96t9DOar9P5TfSHisVsQ6/ad96v08QzN8ryh9N/T2qsK76i8C9XsPLEREBERBx7b8/wAITfuf3TVrbnrb9u8AqZK2R8Ya5jgy3KIOkbQdLdS1WXA6pu+InsLT8V52eF6q7sMpqLBK8uklJM3yopB/RvPgFac4jeC30gR4qnTVtxcLlrWLj8o7tU8Jh0j1qDxLV7u1Xw9q5IOqUdUPBtZS0lM+S+QXa3ync1+gHdfqWM6ifzt8F24WSOXObvhjYd89H6Q+0uhPK0ajoniZhymwcPonp33W9vC5/wCi+Y34J4rEeseowCrqMvEQSy2JvkYbDdvJ0WcyMlwIF7EE25tVmtqXDcXDsLvgsJdeY3y/Fh+z1THYvjc0AgnkPJ07lXJKRvuO1pCzI8bnbunlb/SyD4rIj2pqxuqHntfm8bqqNofjug+5VCb/AHZS020FRJ5b89t12MHgAqBiEjue3YAOZV8rbjEhYX7iNOnRVluU83cq3OJ369qzcPwOWpuYy0Bpsc1+fXmCmS03IiKs8odnxK8ict8wrZJrWkTtZI69wct9LDTUdN1It2Spf0TPYb9y0nHbFO5HOmlZFO7lDtHiuht2Spf0TPYCuw7JUlx+SZvHN1p2aXljcwvURek88REQEREELisQ4zuCjzAOhTGJR69yg8ZnkiglfE3jJWxvdG3pcGktHrssrPLSXwSUzQLmwHOToPWoHE9pcMguJqiFrhvaHh7vZbcrRNmGYfif8q1ck1XflwVMr4GMdqLRtaWt5juN+oLpmG7LUUI/IQRMHSyNuvXm5/Wp6YdVahJtPSVGlJRy1l9zzE2KPtLpNT3NKx27IT1BvM1sEZPzNGwsJ6n1D7E9jWjt6dx2p2mpsNhEs+YhzsjGxtu5zspdYXIA0adSVpUfC/x7iIIIY2jQOrK6KI+zb4qZEbSbtg4ywMDREwbmtPwWL/wwg85/tK7HjmJTHk1GFwtPRM6Z3iArv4FxaU3GKxNB5oaOBw7je/vU6Rt5T8GtOD5T/bU5S7GUzN7A89LyXe46KMj2Nrz85ilQT9XBCz71W/g7lf5WJV/7s7WeDVS4Y1aZ2Jeu2dzxOjjLY8wtpHoO4WWty8HtSPJkid252/ArMHBiefEMRP8A3h+5G8G8jTduJYiD11WYeohUvFjVu5YiZNiK5v0GP9GUf4gFiSbM1rd9O/uMbvByzdo4sQwyMytxYENGYQ1kULjJbXICLuN92gv1hbzsvizqujhnezi3yxh7mi9gT0X5jv71W8MWnLXL5MMnb5UMg/oX/ALIw7C55SRHE86+aWgaDeXWC6bjWO01FHxlVK2Fm4ZjcuPQxo1ceoBaDifDhCDakpnzfrzPETe5oDnHvso7Ce8mcO2Acdah9h5kfxcfgFtmHYPDTtyxNDRz7ySekk6lcawrhRrWScZMHTuJuW/KeLjsT5IjERAHrPXzrcsN4ZKV1hU080PS6N8czR7muPsq84pPSl5Nt9c0IAsPBcdoK8fmtXd/OzkNkHbFI3MN3QsypwqqaCYnxS6aMmY+Mk255WEgc30FfoV6lauQDlDtUDVbRupf49Ty07dLyxg1EFzv5cYztb1vY3eprBq+GoAfBIyZh3Oje1w9YTRtNoiLVmIiICIiDHq47hRskamXC6wJ41SxaNSxvYWgrCTPAxzyLZwMr/bbY861w8DsEZPyWqq6UH6MU/J7d1/eujlq8yJs05fiXBjXytDfwlJIwG4E8QksRuIJdoVHz8GWKaXqKSe275RRQu9bjG4+9dfLFbcxTs04y/gyxI748LPZFI37MYWBV8EVe76FG0/VPlb9qMruDo1TkU7Rpw+Hg+xuL5uRzLeZWyj3AfBTFFhu0sVvzvT6xss3jAfFdZbGrogCUchrH7Stuflcbh0MYyI/24B4rX58brW3/CdRiLW9NI+BzbdZa4Bd+NOFako2He0HtAKjY5JsuNmM+d0xlmvmLsQz3vzXuMhI711Gjx+jkYTBPDK1jSSIZonHktvazTobLHrdjaGb52mheekxMv67XWu1fA/h2cSRMdDI1we3I92W7SCOS64tcc1k9pahtBFh76h0uJ1Dpah2vF8a4NiadWxsZGMwaAefU7+dYP4OwCXRkzoT0iocPWJmkKJ4QcJfDiExeDlmdx0ZO6xADmg9LXAi3Rl6VrhjVlW71nB04tz0VQ2ZvM2WzSR+rIy7T3gdq1arE9O/JOx0T+h4tfradzh1gkKxh+IT0zs0D3R63IB5J9Ju4rdcM2zp61nEV8bAXaDNfi3G29rt8Tu/vQaeKm9jzg5mkGxBG4tI1B6wt72V4ZK+jIZOfltONLSm0rRp5Ev0rDmfe/nBa/tFsLJAHS0pM0Iu57D85G0C5P1jesC45wd61+mqWu0KD6IpOG/CJGXe+WF1uVHJBIXdgLA5ru4rm+2G22FueZsIZU0VbnDjNC1kEUgzcsSx5uUbEnyd+/nWmNoQ7cVZmorIOqbI8PjmkR4mzM3QCogZqNwvLFfXnN2eyux4bicNTE2WnkZNE7yXxuDmmxsRcc4OhHMvjqUAKZ2N28qsKmz07s0TjeaBxOSQf4XdDh7xog+tkUds/jsNdTR1FO7NFK3MOkG9nNcOYggg9ikUBERAVidivrxwUVMRxYvMiy3RqnilVZilituYs0xqgxIMIxqnilm8UnEqUMRsauBiyOJXvFqBjZF5kWRxaCNEsd0eiiMUklAOXuWxCNY9VR5gUHB9ssTkeS2pjErL3y6tII3OY8atdbS/ONCtMdh+e5p3ccBqY3DLM3tZueOtl+xd1xvZpktw4X7lzvHeD0g5o94NxbQg9IKtFa0C/MdCNCDoR1EcypewFTVYyZhtUxioaNMzrtmAHRKNT+9dY8eHQym0M4Y69uLrLRn92RoLXdlgpQnNh9pJGyMp5HEtccsDydWu+iy/ODuHQbDn0p4QtmeKIqY2ZGyPyTtAsBIQS2QDcA6xuNBcab7D3ANh6w1MJc1jI2Sxyuk42MizHtccoBLidNNAui8JEkQwyozWu8MbH+045jmW9RPYCg4jA6UC7b27Famned5UhT1WVhb0rEeAUGGQSgiKyrBVwROe4Mja6SR2jGRtLnuPQ1o1JQdq/wDznXOMFXCSS2OVkrOrjGEOA6NWA95XYVonBFsVJhtG41ADamoeJZGgg5GhtmRkjQkC5NudxW9oCIiAiIg8ITKvUUaFOReZFWiaTtb4te8Wq0TRtRxa8MauImjazxa9EauomjakMQsCqRNIQuJ0Ot+ZQlRQgrc5Iw4WKiKygtuUjR8S2ZjlGrR6louPcHR1LBddjfCrRp2neEHzuaetoz+SkkjA5s1x7JuFG4ri1bUW+USulDfJBsAD0ho0v1r6IxDZaKUbgtRxLg2Y4nLySg4rneqgXldPk4MH30cPUq4ODTzj6gg5pBSknlXI6Bouh7DziFw4lgiedC5o5R7Xbz61P0ewMLd4v2rYMPwOOK2UAINywHEZXtHGi/QedTSisFsW26FKoCIiAiIgIiICIiAiIgIiICIiAiIgKlzAd6qRBHVND0KPkpyFsKsS0wKCEiabqmqpxvUoaOxVmoh0QQphVBhUgYF58nQYHEqpkKz20qvxUaDIweKwUmrNNFlCvICIiAiIgIiICIiAiIgIiICIiAiIgIiICIiAqHxAqtEGKaRUikWYiDGFKrrYQFc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83160"/>
            <a:ext cx="938633" cy="98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https://encrypted-tbn0.gstatic.com/images?q=tbn:ANd9GcTF8KbkkYg5VlMl_a9iy8DK-yYDBwdqZqesaPcrYilIxDc2dF3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483292"/>
            <a:ext cx="1143008" cy="791639"/>
          </a:xfrm>
          <a:prstGeom prst="rect">
            <a:avLst/>
          </a:prstGeom>
          <a:noFill/>
        </p:spPr>
      </p:pic>
      <p:pic>
        <p:nvPicPr>
          <p:cNvPr id="23559" name="Picture 7" descr="https://encrypted-tbn1.gstatic.com/images?q=tbn:ANd9GcSQZPtE_klQVY77Vb9pVHFG_Y8Cz5BHAMDaSemUm1ZX81w9zkgrY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489245"/>
            <a:ext cx="1000132" cy="1000133"/>
          </a:xfrm>
          <a:prstGeom prst="rect">
            <a:avLst/>
          </a:prstGeom>
          <a:noFill/>
        </p:spPr>
      </p:pic>
      <p:pic>
        <p:nvPicPr>
          <p:cNvPr id="23561" name="Picture 9" descr="https://encrypted-tbn1.gstatic.com/images?q=tbn:ANd9GcQz1zQEuT5dUPTweL0XBvdQ_XgEkUuumejKNw5bSpTRJx--Bqwvl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560419"/>
            <a:ext cx="1000132" cy="1000132"/>
          </a:xfrm>
          <a:prstGeom prst="rect">
            <a:avLst/>
          </a:prstGeom>
          <a:noFill/>
        </p:spPr>
      </p:pic>
      <p:sp>
        <p:nvSpPr>
          <p:cNvPr id="23563" name="AutoShape 11" descr="data:image/jpeg;base64,/9j/4AAQSkZJRgABAQAAAQABAAD/2wCEAAkGBw8PDw8PDA0QDRAPDxARDQwMFRANDA8QFRIYFxQSFBUYHSgsGBolGxQUITEhJS0sNC4uFx8zOD8sNygtLisBCgoKDg0OGxAQGTckHyQyLCwsMiw3MSssLCwsLS0sLCwsNCwwLDMyLCwsLCwsLCwuLC0sLCwsLCw0Ny4sLCwsLP/AABEIANwA5QMBEQACEQEDEQH/xAAbAAEAAwEBAQEAAAAAAAAAAAAABQYHBAEDAv/EAEkQAAEDAQIHCA8GBgIDAAAAAAABAgMRBAYFFiRRVJLREiExU2Fxk9IHExQiI3JzgZGhorGys8E0QWJjdMIyQkNSgoOj4TPD8P/EABsBAQEBAQEBAQEAAAAAAAAAAAAGBQQDAgEH/8QANBEAAQIDBAcGBgMBAAAAAAAAAAECAwQRBRVScSEzNIGhsdESMVFhkcETIiQyQfAjU+FC/9oADAMBAAIRAxEAPwDcQAAAAAAAAAAAAAAAAARuFMN2ezf+WRFdTeiZ30i+b7vPQ5ZidgwPvXT4fk6YEpFjfYmjx/BUcKXvnlq2BO52/wByd9Kvn+7zekwpm2Ij9ENOynE2oFlQ2aYnzLwIix4WtELlfHM9FVauRyq9r1/Ei8POcEKcjQndprl8/wA1O2JKwYjey5vsWvBd843UbamdqXjI6uj86cKes25a2WO0RUovj+P31MePZL26YS18l7/30LRZ52SNR8b2vavA5io5F9Bsse16VatUMl7HMWjkop9D6PkAAAAAAAAAAAAAAAAAAAAAAAAAAAAAAAERhS8Vms9Uc/tj0/pRd86uZV4E85xTFoQYGhy1XwQ7JeRjRtKJRPFSoYUvVaZqtjXudmaNfCKnK/ZQwZm1o0TQz5U8u/1NqBZkGHpd8y+fd6dSCXOu+q8KrwqZaqq6VNE8PwAAAHRY7bLC7dQSOjX79zwLzpwL5z2hTESEtWOoecWCyKlHpUtWC76cDbXHT82Lg87dnoNyXtpF0Rk3p0MePZH5hLuXqWqx2yKZu7hkbI3O1a05FT7l5zahxWRE7TFqhkRIT4a9l6UU6D0PMAAAAAAAAAAAAAAAAAAAAAAAA8VQCDwpemzQVa13b3p/JFRWov4ncCeapnTNpwIOhF7S+XU74FnRoulflTz6FQwpeS02iqbvtTF/pxVbVOV3CpgzNpx42hFonkbUCz4MLTSq+KkOZx3AAAAAAAAAAA+tntD43I+J7o3J/MxVReblTkPSHFfDd2mLRT5exr07LkqhZ8F30e2jbWzticbHRH+dvAvmobUtbSpojJXzQyI9ktXTCWnkvcW2wYShtDd1BK1+dE3npztXfQ3IMxDjJVjqmPFgRIS0elDrPY8QAAAAAAAAAAAAAAAAADxzkRKqtETfVV3kRD8Vad4RK6EK7hS91niq2HKH/gWkSc7vv81TLmLWgw9DPmXy7vU04FlxYml/ypx9OpUcKYdtFpqkkm5Yv9KPvY/Pn85gzNoRo+hVonghtQJKDB0tTT4r3kYcR1AAAAAAAAAAAAAAAAA/cUjmORzHKxycDmKrXJzKh9Me5i1atFPxzUclHJVCyYLvjNHRtpb29v8AelGyp9Heo2Ja2Xt0RUqnj+TLmLKhv0w1ovAt2DcMWe0p4GRFd98bu9kT/FfehuwJuFHT5HbvyYseViwfvTf+DvOk5wAAAAAAAAAAAD8SytY1XPcjGpwucqNanOqn45yNSqrRD9a1XLREqpWsKXyiZVtmaszv71q2JPq7/wC3zImLYhs0Q07S8DVgWTEdpiL2U4lRwlhae0r4aRVb90be9jT/AB+/zmDMTsaP966PD8GzAlYUH7E3/k4TlOgAAAAAAAAAAAAAAAAAAAAAAHrVVFRUVUVN9FTeVF5FP1FVFqgVK6FLBgu9toio2XKGfjWkqJyO+/zmrLWvFh6H/MnEzY9lwomlnyrw9C34Lw/Z7TRI37l/FSUbJ5s/mN+XnoMf7V0+C95izElGg/cmjxTu/cyUOs5AAAAAAD42m0xxNV8r2xtT+Z6o1D4fEbDTtOWiH2yG569lqVUq+FL6NSrbIzdrxstWs8zeFfPQxpi2WJohJXzXuNaBZDl0xVp5J3/vqVO34QmtC7qeR0mZF3mN5mpvIYUeZixlq91eRswYEOElGJQ5TwPUAAAAAAAAAAAAAAAAAAAAAAAAAAAAAItATeC7z2mCiOd29ifySqquTmfwp56mnLWpGhaF+ZPPqcEezoMXSidlfLoW/Bd5rNPRu67U9f6ctG1X8LuBfeb0vaMGNoRaL4KYsez40HTSqeKE0d5wgAAFP7Iab1m55fc0wrc+1m/2Nqxu9+73KZRcxO0U3RRcwooFFzCigUXMKKBRcwooFFzCigUXMKKBRcwooFFzCigUXMKKBRcwooFFzCigUXMKKBRcwooFFzCigUXMKKBRcwooFFzCigUXMKKBRcwooFFzCigUXMKKBRcwooFFzCig8cm8u99wRFCGv2X+BniN9xes+1CKf9yn1Po+QAeUAFBQHj95FWnAh+LoQ/UKQl+JdGj1nbCdvt2BDeudmNRjvJo0es7YL7dgQXOzGox3k0aPWdsF9uwILnZjUY7yaNHrO2C+3YEFzsxqMd5NGj1nbBfbsCC52Y1GO8mjR6ztgvt2BBc7MajHeTRo9Z2wX27AgudmNRjvJo0es7YL7dgQXOzGox3k0aPWdsF9uwILnZjUY7yaNHrO2C+3YEFzsxqMd5NGj1nbBfbsCC52Y1GO8mjR6ztgvt2BBc7MajHeTRo9Z2wX27AgudmNRjvJo0es7YL7dgQXOzGox3k0aPWdsF9uwILnZjUY7yaNHrO2C+3YEFzsxqMd5NGj1nbBfbsCC52Y1GO8mjR6ztgvt2BBc7MajHeTRo9Z2wX27AgudmNRjvJo0es7YL7dgQXOzGpLXbvC+1yvY+JrEazdVaqqq76JTf5zukLQWZerVbSiVOOdkWy7Ecjq1WhYqGrQzBQUB6AAAAAAAfmX+FeZfcfju5T9TvMcaqUTfIEt1Q9qmc/BQVTOBQVTOBQVTOBQVTOBQVTOBQVTOBQVTOBQVTOBQVTOBQVTOBQVTOBQVTOBQVTOBQVTOBQVTOBQVTOBQVTOBQVTOBQs/Y/XKJfI/vabdia12XuZFsapufspfSlJ4AAAAAAAAAAHLaY42Me/tTF3DXOpRqVolcx5Pa1rVWncerFc5yNr3lQxxZoDNZOoYN8t/qT1/wANq6Xf2r6f6e44s0BmsnUF8t/qT1/wXS7+1fT/AEsuBZ47TAybtDGbtXd5RHU3Llbw05DYlYjY8JInZpXqZUyx0GKsPtVp0O7uaPi2arTo+G3wOftu8R3NHxbNVo+G3wHbd4lew/hxlklSLuRklY0fuqoylXOSlNyv9plz082WiIz4aLor4ePkaUnJumIfb7dNNOXn5kbjizQGaydQ475b/Unr/h13U7+1fT/TuwJeBlpnbD3IyPdI5d1VHcCV4Nyh1SdoNmInY+GicfY5pqRdAhq/4lf3Msvc0fFs1Wmt8NvgZfbd4juaPi2arR8NvgO27xOXCbo4IZJe0sd2tqu3NEbXkrQ8o6thQ3P7NaHtAR0WIjO1SpVscWaAzWTqGJfLf6k9f8Ne6nf2r6f6McWaAzWTqC+W/wBSev8Ah+XU7+1fT/S1YOWOaGKXtLG9sY125oi0qnBWhuQVbEhtf2e9KmRGR0OI5na7lodPc0fFs1Wnp8NvgeXbd4juaPi2arR8NvgO27xKzhm8TLNO+HuNkm43PfVRtatReDcrnMibtFsCKsP4aLT98DVlpB0aGkT4lK/vicWOLNAZrJ1Dmvlv9Sev+HRdTv7V9P8ASTu/htlrldGtlZHuWK+tUfXfRKfwpnO2RnmzL1b2ESiV8fY5JyTdLsR3brpp+6SxMia3fa1reVqIhqI1E7kM1XKvep+z6PkAAAAAAAAAAHJhZaWedc0MvwKeMwtIL18l5HtLpWKzNOZkxCliADR7lLkUfI6X5ir9SvspfpW7+ZMWntLt3InTRM8AGe37XK05IGJ7T9pLW0v86ZJzUpLJ1G9eSFdMg0yauctLbFypInsLsNKyVpNN38jhtJPpnbuZpRXEsACLvQuRWjxPqhyT+zvyOuQ2hmZl5FFYADUbtLkdn8miegtZHZ2ZElPbQ/MkzrOUAGZ3uXLp+eP5TCPtXanbuSFVZ2zN381IczztLJcJcrd5B/xsNixdeuS80Mu19QmaclNAKgnAAAAAAAAAAAADhw4uS2n9PN8CnPN6h+S8j3ldezNOZlJDlgADRLjrkbeSST3lbZOzJmpM2rtC5IWA0zOABnd+FyxeSKP6krbO0bkKaytn3qV8yTRJe6S5dZ+eT5TjQsvamb+SnFaOzP3c0NNLAlQAQ97VpYp+Ziel7UOG0lpKv/fyh22cn1Ld/JTMyNKoAGnXVWtis/iL8SlpZ61lmZEpP7Q8ljsOMAGY3rWtttHjM9UbSOtNfqnbuSFXZ+zM381Ik4DsLDcVcs54Xp62r9DXsZfqFyX2M21tn3p7mhlSTQAAAAAAAAAAABH3gXJLT5CT1tU5pxaQH5KdMntDM05mVkQVwANBuIuSLyTP9yKVljrWW3qTdrJ/PuQsZqGYADOb6rlr+RkfuJS2F+p3IU9l7OmakCZRoErddaW2z+OvrY5DvsxaTLP38HJP7M/9/KGnliSYAIW+S5DNzxfNYZ9qbK/dzQ7rN2lu/kpmpHlSADS7nrWwwf7E9EjixstayrN/NSWtFKTLt3JCZO84QAZdeZcstHj/ALUI20tpf+/grJHZ2Ze5GHCdZP3IXLG8scnuQ1bH2jcpnWps65oaKVZMgAAAAAAAAAAAEbeRcjtHknHLO7O/JTqktoZmZaRJWgAv1wFyaTknd8DCosXZ1zXkhO2vrkyTmpZjYMoAGa3xXLpuRI0/42r9SRtZazTt3JCps1Ppm7+ZCmadxJXbXLLP5RPcp22dtLMzlndnfkakWZJAAg76rkUvK6L5jTOtVfpXbuZoWZtLd/JTNyQKcAGkXLXIYuRZfmuLCy1+lbv5qS9p7S7dyQnDQOAAGWXiWtrtHlXereIy0VrMvzK6ST6dmRHHEdJOXMWltj5WyJ7Cr9DTshaTKZKcFpp9Mu7maQVpLgAAAAAAAAAAAEVehaWK0eJT0qiHJPrSWfkdcglZhmZmBFFYAC99j5cnlT89fls2FPYi/wAC5+yE9bCfyty91LSbJkgAzO9y5daOeP5TCPtXanbuSFVZ2zM381IczztO/AK0tdm8tGnpdQ6pFaTDM0OebSsB+SmqlsSAAIC+65G7x4/iM21tmXdzNGy9oTJeRnRIlMADRrkLkTOR8nxKV1k7Mm/mTNqbQuScieNIzgAZThta2q0+XlT0PVCInVrMPzXmWErogMyTkcJzHuTF0Fy6D/Z8pxoWVtTd/JTitHZnbuaGmFgSoAAAAAAAAAAABD3vWlhn5mJ6ZGocFprSVfu5odtnJ9S3fyUzMjiqABeex8vgZk/NT4EKaxNU7P2MC2NY3L3LWbRjgAzG9S1tto8ZvqjaR1p7U/dyKuz9mZv5qRJwHYdmB1ymzfqIfmIdEptDM05njM6l+S8jWELgjgAV6/S5Jzys+q/QzLXWksuaGlZSfUblM8JIpQAaHcZckTklkT3L9StshfpkzUmrV2jchYTTM0AGTYX+02n9RN8xxETmvfmvMsZbUsyTkchzHsS11FpbbP4z/XG5Dvsxfqmb+Rx2hsz93NDTixJQAAAAAAAAAAAAhb5fYZueL5rDPtTZX7uaHdZu0t38lM1I8qQAXbser3loT8bF9LV2FJYa/wAbk8zBthPnZkpbjcMYAGX3mXLLR4/7UI20tpf+/grJHZ2Ze5FnCdZ04NWk8C5pol9tD3lVpGZmnM8o+qdkvI1suSNABWr/AC5KzlnYnsPX6GRbS0l0zTkpqWRr1yXmhQCWKMAF/uCuSv5J3p7DF+pU2KtZdc15ITlr69Mk5qWU1zLABkmE1raJ1zzy/GpDTWufmvMsoGqbknI5jwPUk7srlln8p+1Tus3aWfv4OWe2d+RqJZEkAAAAAAAAAAAAQV9VyKTldF8xDOtXZXbuZoWZtLd/JTOCQKcAFy7Hi/aU8ivx7ChsLuibvcw7ZT7Fz9i5G+YgAMsvCtbXaPKu9W8RdoLWZfmV0klJdmRHHGdJ97EvhYvKx/Eh7S+tbmnM+IurdkvI10uiLABWOyB9mi/UN+W8x7a1CZpyU1bI1y5e6FCJcogAXzsfrk0v6h3y2FRYuoXNeSE9bGubl7qWg2DJABkVvXw03lZPjUhZnXOzXmWcHVtyTkfA8T0JC77qWuz+Vanp3jskFpMszOacSsB+RqhaEiAAAAAAAAAAAAQF91yN/jx/EZtrbM7dzNGy9oTJeRnRIlMAC4djte+tXND/AOzaUFhf97vcxbZ7mb/YuhQGEADKcNrW1Wny8vqcpETq1mH5rzLCV1DMk5HCcx7n7hWjmrmc1fWfcNaPRfM+XpVqmwl6RQAKt2QV8BD5b9jjGtvUtz9lNex9a7L3QohMFAAC9dj5fATJ+dX2GlNYmpdn7E/bGtbl7lqNoyAAZBaVq9653uX2lIOMtYjl81LViUamSHyPM+jswMtLVZv1EPreh0Se0MzTmeEzqX5LyNYLgjwAAAAAAAAAAACvX6XJOeVn1X6GXa60llzQ0rKT+fcpnhJlKAC29jxfCWjxI/e43rD737vcxrZ+1m/2LuURggAyfDC5Taf1E3zFIeb17815ljLalmScjjOc9gqgGyH9AIgAFU7IK+Bh8qvwKYtt6lufsbFj6x2XuUYmTfABeOx6vgp0/Mavs/8ARS2Iv8Tk8/YwLY+9uXuWw2zHABjjlqqrnVSBd9ylsnceHyfp1YKWlos65p4V/wCRDolFpHZmnM8pjUvyXka0XBGgAAAAAAAAAAAFbv6uSs5Z2fC4ybZ2dM09zUsjXrkvNDPyVKMAFr7Hy+GnTPG1fQ7/ALN2w1+d6eSGPbCfxtXzLyUZgAAyTCa+Hn8tL8akNM65+a8yygapuScjmPA9Tx3AoQ/UNjjWqIudEL9vcRC95+j9PwqPZCXvLOn43r7KbTDtxf42p5mzYyfM/JCkk2bwALp2PF3rSnLGvpR2worDX5Xpl7mFbKaWLn7FwN4xTxyn4oMcQgVLcH4DowevhofKx/Gh7S2uZmnM842rdkvI1wuiMAAAAAAAAAAAAKzf9cmjT89vwPMe2l/gRPP2U1bI1y5e6FCJehRA/aAs1wFyiVM8K+p7dps2JrXZe6GTbGqbn7KX0pieABkVv35plzyyfGpDTGmM7NeZZwdW3JOR8Txoeh45N5RQIa/Zl7xniN9xes+1CKf9yn1Po+SndkNd6zc8v7TBtz7Wb/Y27G737vcppPUNwCgLh2O+G1f6f3m/YX/e73MS2f8Ajf7FzKAwz8TL3rvFX3Hy7uU/W96GPNIKhbHooD6WVaSRrmexfaQ9IOiI1fND4iaWLkpr5dkWAAAAAAAAAR+HcILZoHzNaj1arE3LlVEXdORPqc03HWBCWIiVodMpASNFRirSteRV8eJdHj1nbDFvx2Dia1zsxqeLfeXRo9Z2wX47AnqLnZjUY7yaNHrO2C+3YEFzsxqMd5NGj1nbBfbsCC52Y1GO8ujR6ztgvx2BPUXOzGp7jxLo8es7YL8dg4i52Y1GPEujx6ztgvx2DiLnZjU8x3k0aPWdsF9uwILnZjUY7yaNHrO2C+3YEFzsxqMd5NGj1nbBfbsCC52Y1GPEujx6ztgvx2DiLnZjU9x4l0ePWdsF+OwcRc7ManmO8ujR6ztgvx2BPUXOzGox3k0aPWdsF9uwILnZjUY7yaNHrO2C+3YEFzsxqEvvLo0es7YL8dgT1Fzsxqe48S6PHrO2C/HYOIudmNTzHiXR49Z2wX47BxFzsxqMd5NGj1nbBfbsCC52Y1GO8mjR6ztgvt2BBc7MajHeTRo9Z2wX27AgudmNT3HiXR49Z2wX47BxFzsxqdGD74SSzRRLAxqSSNarkc5VSq0rwHtAth0WI1nZ71oecaymQ4bno7uSpcDdMQAAAAAAg76fYpfGi+Y0zrV2V27md9mbS3fyUzckCoAAAAAAAAAAAAAAAAAAAAAAAAAAAAAAAB34C+12by0fxHVI7QzNDnm9Q/JTVS2JAAAAAGf34lclrRGvc1O0s3mqqJ/E4mLYiObHREX8IUdlNasDSn5X2K86Z6pRz3KmZVVUMlYj1SiqaSManch+D4PoAAAAAAAAAAAAAAAAAAAAAAAAAAAAAAAHqKqb6LRU4FTeVD9RVRaoO8+ndEnGP1nH38aJiU+fhs8DR7pOVbFAqqqqu7qq76/+RxW2YqrKtVfPmpL2giJMup5ckJg7ziK5jnZM0uqm0yr4lvP0NO6Y/l6lUvNhGO0z9ti3W57W1vfpRaortph2jMMjxe0zuobEjAdAhdh/fUiTgOwAAAAAAAAAAAAAAAAAAAAAAAAAAAAAAAAAAAAuOALzWeCzRRSJJumbqu5ait33quflKGStKDBgNY6tUrzUxJuzosWM57aUXoTFkvPZ5d1uEk72latROGvLyGjBtGDFr2a6DhiWfFh0rQzYjSpAAAAAAAAAAAAAAAAAAAAAAAAAAAAAAAAAAAAAAAABMXf/AKv+H7jUs3/rd7nFOf8AO/2LhinYeJXpJesbl1yuDivUxLzmcXBOgxTsPEr0kvWF1yuDivUXnM4uCdBinYeJXpJesLrlcHFeovOZxcE6DFOw8SvSS9YXXK4OK9Reczi4J0GKdh4lekl6wuuVwcV6i85nFwToMU7DxK9JL1hdcrg4r1F5zOLgnQYp2HiV6SXrC65XBxXqLzmcXBOgxTsPEr0kvWF1yuDivUXnM4uCdBinYeJXpJesLrlcHFeovOZxcE6DFOw8SvSS9YXXK4OK9Reczi4J0GKdh4lekl6wuuVwcV6i85nFwToMU7DxK9JL1hdcrg4r1F5zOLgnQYp2HiV6SXrC65XBxXqLzmcXBOgxTsPEr0kvWF1yuDivUXnM4uCdBinYeJXpJesLrlcHFeovOZxcE6DFOw8SvSS9YXXK4OK9Reczi4J0GKdh4lekl6wuuVwcV6i85nFwToMU7DxK9JL1hdcrg4r1F5zOLgnQYp2HiV6SXrC65XBxXqLzmcXBOgxTsPEr0kvWF1yuDivUXnM4uCdBinYeJXpJesLrlcHFeovOZxcE6DFOw8SvSS9YXXK4OK9Reczi4J0GKdh4lekl6wuuVwcV6i85nFwToMU7DxK9JL1hdcrg4r1F5zOLgnQYp2HiV6SXrC65XBxXqLzmcXBOgxTsPEr0kvWF1yuDivUXnM4uCdBinYeJXpJesLrlcHFeovOZxcE6DFOw8SvSS9YXXK4OK9Reczi4J0PtZ7u2WOva41buqV7+ReDg4V5T1hyMCHXstpvU83z0d/3Lw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66" name="AutoShape 14" descr="data:image/jpeg;base64,/9j/4AAQSkZJRgABAQAAAQABAAD/2wCEAAkGBxQQEhQUEhQUFA8UFRQUFBUXFBcVFhQVFBUWFhQSFRQYHCogGBwlHBQVITEhJSkrMC4vGCEzODcsNygtLisBCgoKDg0OGhAQGy8kICY0LDYsLCwsLy4sLCwsLSwsLCwsLCwsLCwsLCwsLCwsLCwsLCwsLCwsLCwsLDQsLCwsN//AABEIAK0AyAMBIgACEQEDEQH/xAAcAAABBQEBAQAAAAAAAAAAAAAAAQQFBgcDAgj/xAA/EAACAQIEAwUEBwcDBQEAAAABAgMAEQQFEiEGMUETIlFhcTKBkaEUQlKSscHRByNDYnLC0mOCojNTsuHwFf/EABoBAAIDAQEAAAAAAAAAAAAAAAAEAgMFAQb/xAAxEQACAgEBBgIJBAMAAAAAAAAAAQIDEQQFEiExQVEykRMUFSJSYaGxwUJxgfAzcuH/2gAMAwEAAhEDEQA/ANxpDS0hoA8SyhRdiAB1NN0zOE8pE+8KrvGUp1Kt+7YG3nc7/KqyWrA1e2J03OuMVwH6dGpwUmzTlxSHkyn/AHCugaspLUCS3Kqlt6XWH1/4TegXxfQ1eissXHOOTuP9xrqubzDlK/3r1bHbsesH5kHoJdGadQKzdOIcQP4pPqAau2QZl9JiDkWYEq3hceFPaTaVeplupNP5lF2mlWssk6KKK0RcKKKKACiiigAooooAKKKKACiiigAooooAKKKKACiikNAFQ462MZ8QfkR+tU95qt37R30xxt5sP/H9KowwrOquGUBzYXvtvavLazSTt1U91ZNSi1QqWTq2Jrz9JpzleVJKCrEmUFuTWFhby86ctwsehb76/wCNC2RdjP5B6yBG/SKPpFPjwu/Qt/xNeDwxL0LfdH+VD2Tcuh31uHca9vVw4IziKNHSR1Q6tQ1GwIIA2Puqqtw5MPtfcP5GuT5HMOh+436VZp9JqNPZvxjkhZdXZHdbNYXNoDymi++v611XHxHlIh/3r+tY1JgZF5299x+IrmcO/gPjWg9ZqY86xdU1vlI20TqfrL8RXsMPGsP7Nx0+Yr2juOh+Nc9oW9a/75HfV4fEbdeisajxjjq495ruuayj+JJ95q77Sl1rf9/gPVl8Rr1FZMudTD+JJ9412XiGcfxX+Nd9prrBnPVX3RqdLWYpxLOP4rfL9K7JxTP/ANz5Cu+1IdYs56rLujSKKqnDnEDyyaHIYMDY2AII9KtVO0XxujvRKbIODwxaKSiriAUUtFABVfzriIwzx4eJFeeRS/fk7JFVfFrEk+QFWCqzxhwkmOCuCVxEYIRr7Ec9LfqKAKLxlxRJjEaH6O6TQNeTS3aIAQRfUFG23M2qDyvFxiCMT4iOGxLW3lcgPcfu05e8iueY/SsumZnV1ZbAODYkNewJ5MDpPwqrZ9n64iyqoKBizEKFKEkagtuhtcjlVSqipufVknN7u6aBhZuzJmwuIixQIIKKGRwGI30nzsPfUpk/E4nuCNLjex6jxFU/F4GCGKKfBzF1cASjuq0TbH6tu7cfKn8cJwyyvOjK8rRvA4W8dizmRRINtwy7eVWkS+R42nCYqqRh8286dJnajmw+IoAuQxFccVirCq4mcjob1xxebXGwPwNRc4rmzqTGc+Ya8UiHlufhU52x8TVNyqJ5MUZNLBFB3IIuT0F6tatXktsz3tRwfJGtoo4r4ociU+JpRKfGuINegayMvuOYR11ny+Ao1eS/dFc70t67vz7hux7HS48F+6v6Uo0/ZT7o/SuV6C1SVlnxPzIuEex20p9hPuikKJ9hPuiuBkrjJibVZGy34n5kXCHYd2QclW/panMGdPCLIQFvf/69VrFZqANjVdzLNjY7/P8ACm6vTt4Un5spkq10NdyHiVZGZZpI12BUlgtze2kXO9WHD4yOS4R0crs2lg1j4Gx2r5qy3FvJJcEg30rddQ71xqt4i9ahlGDtjRBEziHChuyKOTqkLBW7UjmAAxIJ/EV6rRqUakpPLMu7G9wNNooopoqCkNLRQBn/AO0DARTTCKd+yjniUJKfZWSFm7p9RLWfp+ySaN1KyQy4e+osZAtx6itj4xy9J8M+tblAWU+Btb86xDh8u5jjLtoZpFIv9lUIsOX1jS9l8YNxl2yWRg3hoctg4YnKIxcXJllHdj25RxKRbT4sb3sLUYPPjGOz1XgDKwV9420EHdPCnkuUgcyT6/pUNmuDsKzltOLaVa4DHqzXGRLzyxSqjd86V0siMqhk1FlMZtsRe1jzHUVJZ9lXaQCWKKI4MLfVDGwmVhzWVGJIPxqAMQMbsg7wjugHTSgA/AmoyLiPEIrIr6Qws3mPA1puyMcZ6i262WLJM6jZRHJd0FrMto54/wApF8iPQ1LYnDtGokSTtcOxssi3Fj9l1O6N5Gs2wmHaZWAACpYBvrX8Fq68OHTBKpxIjeWwZJI2dTp9k6gdj50rfpY6mGWsS7lsLXXLg+BJJPfmacJJUTg4mZHIZDJEC0kYNjpH10v7a+m4rqk5BswIYcwQQR6g15vUaOyp+8jSrujLkS6vXQNUfHNThZKScMF6Y6DV6vTcPQZKhuncnYtXN5Kby4gCo/EY7wq2NbZFyHWLxmmoLG5mR1pvjswqHkl1sN+fOtHT6bItZbg7y4wt6eP5Dxp5m+RRxRxO84ed9JbCqrB1BI2Z1B0Gx5EV7zDFJhpBFhk7TGRooLbEI7byOtzbUNlX0J3qJyGBnkJJftmfXJ3iGILbBvDc8/OvQU6WEOfMz52ykPMpxwGtYEWNpiI421GyElQCGfe/PfzrXuAsrEY7XWZJZV1TPfum4Xskty1AAk9dzfmKjsg4YbENFJJHHFh0BMax90kna/U325k+lX7CYVYkCIAqLsBTkEscClneiiipHApKWkoAaZul4JB/I34VhXDUdpU8ppR8Y0/xresYt43HirD5VhuRLbEMPCc/NH/xrL1/Bv8A1Y1R+UT80dRWNwmoVOOKbyx15SuzBrSjkq8MjYdgQDYHYje3uptmmWx4mzQaY5ORXcox6WPNPfceYFWPEYW9Rk2X9RcHxFb2m2kt3dsWUIWaZ5zEhsq4dmJkgYohBJErOFRVDMrFft7i21PZsp7NHSHVPIq31KpJsCAZLcwu/vr3NE4HtnbyH6VFvIRcMNV99X1gehBrTjraZ8EKuma5i4HOTH3nIOm4F7auRVgAfU1dsBmuGxUIaZe/GFAdDZmQALpbxYCxBqsDARvgtNgZU7ed2tdnsIyFJ5kWZjVaONKewCo3vva48LCrpKG5uz4kE3nK4GpT5X3TLh3E8A5ke3H/AFpz94ppHiKp/CmaSwkshB7wsGbcBeakn3beFT2ZYhIpNgRE6rJGL7hXF9J8bG491Y2t0EUt+vl2HKL2+EiWE9eZMTaoJcfqPcu3oN6THvKgu8bqviVIHxNZ3qzyM+kHGOzC1Q0mZFr/AGep6UzxOK1kL8TU1meATCIur/ruLJc92IBVLuB1a7gC/LSTWnpdHHGZdBa258kRMAikOmWV4mPs/u9e/mAb2rxhMlmkl7OFQ9hq7VTqBFvavtpHP2rWtXHB4KVJWZV1hupYE/OrPwvOZo5ghZUA1vy/eEOqWNulmrRj6JJyjyXmLPfzhkhwDlwR+2jgeXEqGdFJUAsCVVmZjyNybm267c6c4LKRE7s3ZvPKzvOyi4DuQ2lWGxsQdhy8TSYOArfvPZuY1bVJwp0FZuq2qt3cqX8jNWk45maNk8emCIfyL8xenteIVsoHgAPgK91u1rEUhCTy8hRRRUzglFFLQB5cXBrDcrW2MlH+sh+Kz1udYnGmnMJx/qr8u0H51l7R/EvsM6f8onWrkwrs1cmrxyNpnB1pvIlOmNcHNXRZBkfPFUNjcLVglqNxNqdqkyiaGGU4/sXAcAruLN7LKwKujHoCDa/pUZxFkHY3kgLS4bxt+8i/llUc/wCobHyp1iyN+VNIs0kh9lhboG3t6HnW9RfGcVGfmIWQaeYkdk2cdiQCqlFYMNSg3NtJUg+0pAG1X5MVg8UgQppiYHSwJY4dj4H2jHfp08xa1Dxucu55RoepVAD8edTnAnDj4x+65j9oBvBgNQ1L1Fgab3oyxHminDXEt4yIgKkTpHFd9coYadKW7xkO5uCDYeNWjK+JMK0QgE2HxIA0sNtx6cj61nMfFzYFmgmCyLJGHKgFkIYXAPVWsB18KpWWa2lDRAgBwSbbKpv7RHs8qmoRglFI425cWW7j/h+PCyJJh7GCUsShPfiKWJjHiDq2r1nud/SGi7OzxaCJgwYAEKBqBFvAsP6jenk5GYyXeRFVECF2Xs18iirdnPPfan/D2RSLKzYYK8C6RrkUItwbm5Ps35WFyQd66otN4XAG88yDzzJmw0eGjjOqXFR9oyDnGpI02/qHU+Bqby1exhEKiMXC6zGNiVv3dR9rfSSeVxXnN8txUJ7TEqd7L2gsVI5Bda8h5bU3hnrJ1l6jF11rGebGqa8tSk+RLxGpHLl1SRjxdR8xUHFPU7wydWIiH81/gCaxIV5sivmh6UsRbNLFLSClr2xiBRRRQAlFLSUAFY3jk05pMP5wf+X/ALrZKyLP105rJ5hT8xWdtFe5n9/sMafn5fceua5OaWRqbyPXjYo2mwdqbyy2rnNPTKSS9MQgVOR0mnFROKnvS4ue1RkmI50/VUUTmcMVPTbC4B52sCFFi1227q+1YdTbp1tVgweVoIDiJ7WJ0woTYMwGp3a2+lQV26k2qv47Mm1fuyVXqdK6m91rL6CtqimMEnMSsm28IfDhpFPdmjeVNReF3WMtpvvGzbODboSam/2f8QfR2llnsES6kDulnZH5A8j7K1WcRljysqCQMj2KsWuAGF92I29Ksx4WRVt24mnci0casIlOkKWLHdjYdKeSS5FGWznwnlwxePiaQKkKBpn+z2cfQt15WvVOhxYilkMYvE0hZf6QxKbcjseVW7jvMJ4UhiuqrNGzkooBKMVGjYd0d29vOqcoLAhVYnyFVWWY5E4wL+JYmWOUYZog4K21uiP0doma4BHgLj0qSx2SHGxRwYbEnRALxxyWj167ltTKbO4K8/AjxqRbDM2WwoiMziDF2AQk6y0eg2I587elV7KsslRF+lLLhDIpVWIuFZD7RTmVIIvaxFWb8XwyRw1xIPJeKMThTJhyxljVrdnJvcbh1P2lt06cxUsuBkXvhAuHc3jZpUKqDuFdwe6enetTLNOD8UCNAiYFgUljlDBjuSADYqbX5ivGAhnSUxSOrquxtYi55AMPa3/CqZVRsSViJqbi/dJ/LcFIJSuLD4ZNIKyFdaG99N2BtY2NiL8qt3C2VmLEI/aRSw2YB0a9mIsoZea3qiYLimSHZ4y0QDIFOl0KXvbTfYdfKuXB2OxEbMI3TsnBdYpHCgEk3WOX6rWPIkCoV6XTtpx5o7K2zHE+gAaKpmB4rkeJVWMPMCFlYG6wg7B5EHfPqBY+PWpnh3O/pLTJsWgZVLqCEfUL3W/IixBFPFBN0UUUAJRRS0AJWUcXLpzYecYPwrQOJs6+hwlwuuVu7GgNtTGwA9LkVj5zGSfFQyTtqlbtQ3IWs2ygDkBytWftD/H5/ZjGn8X97k5NJzqOnnvRi8TzqLfE15euo1JSPc09MpMTaieSucWBeRS57sQ2Lnlf7K23ZvIfKtGjTOTwkLzsSXEaYnEXps0JI87H8KkspYqZlVIHYAa3mXWMOgO7BeRc39nepfBZdDFHrb95iGuVUi0cQPVlXZmsfZGwrTWjcebFXdkZYXBNjpsPFKWhw15CjEWCoDd232vsBv5VDcXYfDR4h1wjM8AAAJ5sw9ojy5Va5M2kJF2PdbXchT3rKLkWtayLtyqHzNYGbX2caNuSIYymonxuSB7rUw7KprhJFajJPkQ+SCRCS5bQOSX2v5n8q0bgvI4pHaVwxkQAodb2U8j3b2PM1R8qlMspBACKvdUchvz8z51qHBSWWT0/MVma3VvO5Ebqp9xyZNf/AI8DlS0MbFF0qWQMVUcgCalcNg419mNB6KB+VcI6eRVm+kk+bI2Lsd1FU79pEWoQeRk/sq4iqvxyl+x9X/tph2ONbaK6lmaRQTC1rXNvWm/0UqwYcxU72NH0eqI66xSUs8h10RawQWKyuBwzBpopDc6QQULHw1C6i/SopMGI9UULHdtWu3Jb7AX5k9TVwODBq0cL8OQTQt2sYbv7G5UgWFwCCDatbR6/09igopd2KXafcjvNlK4cy3EYhiIlOgrbtCdIcAkNe24X3b9Kv3D+V4uObXNoAIUMVb2goI0lQACbkHUd9qsmX4CPDoEiRUQdAPmfGnVbQkFFFFABSUVU+Ps0eNY4Iy6NiCytIilmRAPqgb6jew9DQBFcbZvFIzqrq5ijkGxvpl0Gy38blfuisri7WJonZO6jSFiDewe1rjx2NdTgpoYFxYt2RmMSAG51qDZ3HTrt513j46xL2imW8cl1vsQd7H9PfVNtUZ+InCbjyG0+Z3Pga4DEknbcn3n3eNS2ByuLFSOoYpr/AHkKkCx5lohe2k/Z6bWrzDi9GpI0SKx0koCHcdGaRiW3G9ha1Z70UK+MnwGPTylwXMcZVgo9KtiLkSaiFFwRGhsx8QzN3R4AMfCvGZ5328i6VKIbrFZbRpbnHGOhsOfM1EYlpZF0Hum3ZggksRqOwXn1J38am8vyuMYHEuyHtzKkcCj2h2e8jgX/AJrX8qdVUVXu1+ZS5NyzIg8tgMbOgUyOTc23UAW7z+Fr3Jqy/RiNmFmUnV5Hlb8abZVlGm5tpJFjbckHmGbr6DaprsvjzPmTzNZmu1sYV+iTzLqM0UuUt/oRM0FReKgqzSQ00lwt6yK7cDkokLw9h7St/T+YrTuFo7K/of7apuU4S0h9PzFXrIEsp9G/tqNtm9aSUcUsl0p3FTVKcx11CcxyKrvF637L/f8A21YRR9GVyNShrDa4va9qarpd69GupTCahLeZQYcGzclJ9BUlBw9K31bDzIHy51dkjA5AD0FerU7XsOC8cm/24FktdJ+FFZw/Cv23+A/M1O4HBrCuleX4mnNFaWn0VNDzCPHuLWXTs8TFooopsqCiiigBKpvHOQmaWDEWlZItQdYn0uORSRPMd4G2+9XKigDF8TlDYiZUhwkpwytqKuX1SMerk7KPG3OoTjDL8RJiUWSIRLGVUhQAqIeWkLsF633r6DqhftWiIXDOv/eEbHxWSwKny2qu2ahByZKEd54M9z7g7GQBH7o7O+mYSJpdea3uwKkehpnk8GsHtWKksLzKLly7jVq8Qo1EW8asOIyl3GkuzIDsrXIHpvTrA5B0ClvK23wFZ09qaaUe/wAsDK0tqfb5jTKESBT2KFsS1wcRJYso/wBIck2686c4fBBQB0HTp4++rFg+GZTyTSPPapbD8Jfbce4X+ZpG67Wan3aoOMfIuhGmvjJ5ZUlir2uHJ5Cr7h+HoV5gt6n9KkYcKieyij0AquvYt0vHJL6kpa6C8KM9gyGaTkh9+341JYfgxz7bKPnV2tS1oVbGpj4m39BeWsm+XArUPB8Kjm2rx2/Cu+DyVottQI72/Lnbp7qnqKYls3Tv9OCv1mzGMkcmXnqacJhAPGnNFThoKI/pK3ZJ9TwsYHSvQpaKajCMeSIBRRRUgCiiigAooooAKKSigAooooAKaZll6YhNEgutww8iDcEU7oqMoqSwzqbTyiOgySFfqAnz3p8kQXkAPQWrpRUK6K6/DFI7Kcpc2JRS0VaREopaKACiiigAooooAKKKKACkpaSgBaKKKAEopaKAEopaKAC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5560947"/>
            <a:ext cx="1000132" cy="86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9" name="AutoShape 17" descr="data:image/jpeg;base64,/9j/4AAQSkZJRgABAQAAAQABAAD/2wCEAAkGBw8PEBQQEBAVEA8PDg8QEA8UDxAPFhUXFBQWFxQWFRUYHCggGBolHRQUITQhJSkrLi4uFx8zODMsNygtLiwBCgoKDg0OGxAQGy0kICYtLCw0NiwtLCwsLCwsNCwsLzQ3LCwsLCwwLCwsLCwsLCwsLCwsLCwsLCwvLCwsLCwsLP/AABEIALcBEwMBIgACEQEDEQH/xAAcAAEAAgMBAQEAAAAAAAAAAAAAAQYEBQcDAgj/xABFEAABAwEFBAYGBggGAwEAAAABAAIDEQQFEiExBkFRYRMicYGRoTJCUrHB0QcUM5LC8CNDYnKCorLxFSRTY5Phc4PSFv/EABoBAQADAQEBAAAAAAAAAAAAAAADBAUCAQb/xAAuEQACAgEEAAUBCAMBAAAAAAAAAQIDEQQSITEFEyJBUWEUMoGRobHR8XHh8CP/2gAMAwEAAhEDEQA/AO4BERAERSgCIiAIiIAoUqCgCIiAIi8Lba2QsMjzRrQSd5NNwG8rxtJZYSye6LnN4bd2suPQWdjWA5Y8cjj24Mm+fasq7dvHyMc2SEMnwksIcSw86a0GuVe7VVFrqc4yXPsF+3KX6outqtcUQxSvbG3i5waPNYcN/WN5o20RknQYsNeyuq5PeUUloeZJZXSSHe+hA5NaPRb2L7hsT4CMTcTTrHiLgeOBx0cNaHx3inPxN7vQvzL8fCY7fXLn6HZwVK5hZr0nsgD4JC6E54HVc3sI3d1Cr3cF9x2yPE3qvbQSRk1LSdO0HcVb02thc9vT+CjqdDZSt3cfk2iIiulIIiIAiIgCIiAIiIAiIgCIiAIiICVClEBCIiAKVCr20+07LGMDG9LORXBnRg4yEA05DUriyyMI7pdHddcrJbYrLLDVFyiTbW3uOIvDGVpWNrC0HhmCR3rf2Ta60R06eMSNNCHt6hoR4E+CpLxKnOHlfgXpeF3pZWH+PJZr4vuz2QAzPoXeiwAvc7jRozpz0WqsG3VgmfgxPidXLpGYfcTTvVLvib6zK+V1SXnIk6NGTWhugA95JWE26XBoe7rxjPIkvYN7m7zTh4KpZ4nLfiGMFyvwqtV5sbydJtG1tlb6GOU/sRmni6gWqtO2Ex+zhYznI8vP3W096rETnNyealoBc4aOYfRlby4jctnHdUzvRZ3lVrPEbn28f4IJ6KFffItF92yT0rQ5o9mNrYx46+a1z4wTif1j7T3F581u2bOTH0nhoXhPYLDD9taA4+yDiPgFTle5vlt/qFsXRqnWlgyr3ALw+0NMDgK1xj0mu3PHP3rYSXtY2fY2d0h9p1GD5rHN7WqTKJjYxwYzEfEr1Z+PzJITcXlGHOSKnIOBwyAaB1Khzf2XDMd4W2s8jZY6E56HMVqNCPIrVWqCZhb0rSMdGFxFK1PUPcajvXxY24nhlaHMaV0qaKN8PKNmOLK08mYbQGOdGRQPaQRuxgZkcnDPtHNeN0Xi6x2hszaloNJGj1mH0xTfT0hzC+bVZMJLT1nOiL2EZdaM4gO/Ned5daOKRnrNDe8jL8SlTlGSmuznbBxcH0zssbw4Ag1BAII3g6FfSr+wlrMthirrGHRH+AkN/lwqwr6uue+Kl8nyNkNk3F+zwRRFKLs4IRSiAhERAEUogIREQBFKICKKURAFBUqEAREQGm2pvc2SzmRorI44IgdMR3nkACe6m9cftdtmc8ulqcbql5IdUk76aK9/SXMccLNwZI+naQPgqXQHI6HULG1z3z2vpG54evLhuXbNnd9ia+PGM5KkHPJw9k+ee7yWdZWgDojnG4Ex11FPSYeBadO8eqtRc9pMLy05tNPDd3jTw4rYXjaKO6h1LZG/vgbu0Ur2O4rJktvDNN7pvKMS1RuieW65VaeI18dfNbG57UC3C4gEZgkga/8AfvWvtJMoMgHVoHHlXReENAWgmmJwIPAOp/2oOUTySlDD7NlbiIzkK4avZoQWHKWPs0I7RwXvZb7tmAQQdYMFGvDC92H1fLLuWJbrN0Qa9zsTQ8VyIy9bfwr4LM2Wm6G0tZu6SWzO7CMcR/lp3qR8rLRSvhF1P3xyev8Agt4WnOV7gD7b6D7oWbZNimD7SSvJop5lW5aa9NpbPZzgJMkladGwAmvAkmgUW+b4X6GNGVk3iCPuzbOWWP8AV4jxccS2MdnY3JrQOwAKvx7TvLS42cBo/wB4D3tWTdu08EzsBDo3nQOoQeQI38jRcNN9nc9Pelloxtu7Ljs2IatxCvDLEP5mN8VR2TATtfukMT/+QDF5lyvu1FsabK+gr1ouWsjR8SudXdKOiidTPoKV7HZe9WqY7ofiaGhk41tM3d4vo6J/syhp/jGFauM4rKGNObJS1ufsvoT4ErGtc46o4yMp3GvuBXld81WB25xc/uqT7lbVfpJ/MSZ1L6Om0sjudpkPi1itK0+yVhMFkjY4UeQXuHAvNaHsFB3LcL6CiO2uKfwfNXy3WSkvkIiKUiJRQiAIiIAiIgJUIiAKVCICUUIgARAhQBERAUD6So/0sLvaje37rgfxKnALov0iWTHZmyAZwyiv7r+qfPAudhY+rji1m1opZqX0PiVuVd4+P5Hgs+zSDDj3sDZB2NIx+RKxHCoPMEL0ut2Lq7ndI3uLSfis66PKZp1Pho2djaMUsJ9EkkdjhX8VO5aiYUY072OkjPcQ4f1FZVjtbTK11dbOwP11DST7wtfbbQASTlG6US4dH54h2Dfl2KJwySxlgsdvIfEeBAcPz2VWtstqwyCQmlG2K0E82vaHeVVjQTNr1ScJbT0nGviVhtlDAHO9FsMVe3GF2q20RPGMF8vvbGFsL+gLi8gtbJgLWiuValUW77YHHERUk1HZu8dfDgm1G2H1mJ0LYw1pIIcTUgg1Cr9z3k3PHk9jQKbtNV7Xpm4NtFXTyjTxguUl80OEAOf6o0awfMrynErXCSRmF2IODxVuY0NK6jJVu47xGN0h6xxVNeOor+dyuUThamE4usAQBkByNNy5si63jBchKMln2NVtDtr0kLmNjwh1DiLqnq5jKnENVUnvjAxkYNMETGupka0/ssHaNr4Z3NeMj1mjjy+9WqrjxI5xccyTU0yWnp9NDYsddmXbd5cnFIsv+I1PVNHEEV11FCe4ErqH0Y7PG0NFolb+gjdSIEZSFp1H7IOXMinFcgu2OOoqDiyycRTy+K6vsbtjaIA2KT9LCAGtYdQB6rDu5A5aDKtRKlXCScuiOcrLINR7OvhFjXfbo7RG2WJ2JjhkdO0EbiOCyVppprKMlpp4YREXp4EREAREQBERAEREAREQBERAERCgCIiA8LdZWzRvif6MjHNPeNRzXHLZZnwyOieOvG4tdz4EciKHvXaiqxths39aHSxAfWGClCaCRvAncRuPd2VNVTvjldot6S/y5YfTOcgrCu19AXHTLD90VK9rwJjxRvBjeAQWuBa4V5FaeW3gVANA0Z8uA7SVlOpvs2Fcl0bSzygOrwib5/2Wjve8BUivrNH3QfmotF4dGzM0eRpw4DuzVStds6R2YOuVHZ+G9TVafdIjt1W2JabHeudK9WhJ5c183peVI2s3uINBnQDQeaqsUpGlT5eK9TLI7eVKqIpkLvlJcdmRNM469XtPwC8BKG5hxryGX/a+RZnHVegsZUuYLgi2zfJNktr4zVmVcjz7QrJcm0j2OFRhJOu48jwWgjs9FnwWfkq92yS5RZpU4vhl8vCwwXnFubKM2nfXl8QqTNcb4nFj20I8DzC2l02t0JGfVyoa6cK/NXINitjKOAEo0OmL5O9/uzvMnTwnwXpQhP1Nf9/BQLPdlNysF3wYW1OrSKH3LMdd/RnrZAH85cV9CMHXIDMbu9Ry1EpMnjTBdFr+j+2ls74a/o5Wl4G7E3eO73BdCXMNjX0tcbtA4uY0catNT5ALp63vDpN08/J874nFRv4+AiIr5nhERAEREAREQBERAEREAREQEqCiIAiIgCIocaICofSZG11maCBXpMiRXQHy5Li9sYTUR4Y3NzLMIJH7Tfn/AGXWvpHtX6OMftv9wXL7VG15z1GjhkR2FUL36zS06/8AMr0kUjc3M6QO1rU15h2oURwQuOhZxDs/MfJb8RvHCQU/dd8iojYw7h2Obp3tqq0pvBZhWsmJZ7ljfmHfEeK2Fn2dadHt7zRZFmgj3MBP7Eg/utlZmMBz6UdoDh5qlZZZ9TQrrrS9jDj2XPtx/wDI1fR2Xd7Ufb0jPmt0zB7btP8ASj+ah3R+2a/+Ef8A0oN8yTCNC7Z2nrs7ntPuT/C44qdMHtadHANNfd71uJcPF5/9LB8Vjy0DcXSElvoxux+Racl6pTYxBGQLmhbmaAU9Z2XeMv6liF7YHgMfiiJGF2fUPsE8OBry11mC3xAAvjHScMj2Zuqar2ktbpGloi6jgWmraCh1GJ/wUig330ceYjbwzttLcLqCTQE6O4A8+a19qh6OtQSAQMIBJrz/AD8lqYZnQuDXGoPoOqXfwuPH3+KsdltTZ2hrjR4ya74Hj8VXlX5cueUdxllen+j72XcRaY3O16RgoNGgkZdvHsHBdXXJ7BC5lojAFD0seX8QzHELq4K+g8PkpQeDA8Ri1YskoiK+Z4REQBERAEREAREQBERAEREAClEQEIiIAvK0HJeq+JW1CHqKLtpd7p4SG/aNOOPdUitW94JHbRcpMuZByIJBBFCCNQRuXdrfZq7lRtpNlGTkvb+jl9sCtf3xv7dVWuq3crstU3bOH0UiKRZTSDqAVjW26rTZvtIyWj9Y2r2951b30XnBPXes+cWuzRrmn0bNsLD+Q7+qqyIogOzvb/SQsGOVZUcqrNFmMjMaG8/vyn3uKObzPi/5rxbIp6Rc4ZJlCSMb6/flH41iWhrKUwA13lzyR/N71kPesV5XSycNnzBK5gwtNByAB8aVXqJCcya8yvAlOlAXeDjJkSBrhhOh/NRwK84JXMNCaketuI5rNuu6LVa/sIXOaf1juoz7xyPdUq73V9HUQY76zIXyOaQMBLGxk6ObvcRxOXJSw00rFjHBDPVRqec8lesNsZM0MfkR6Lt4PP8AOatdxbRujIgtRy0ZOfIPP4vHiuf3pd01hnMMuozY+nVkZuI5cRuK2l325srcEnYCdQefzVJO3S2ZX9lqUKtVX9P1X+DrjTVSqFcl+vshEUxL7Po1+pZ8xy3buCvMMzXtDmEOa4Va4GoI5Le02phfHK7+DB1OmnRLD69n8noiIrJWCIiAIiIAiIgCIiAIiICURQgCIiAIiIDylhDlgzXdVbNF5g9yaJ10A7lrLbsXZZiS+BuI6vbWN33m0J71cEXjin2eqbXRzmf6NozXo5pGcA4MlA/pPmsOT6ObW30J4n/vNkj92JdSRQy01b9iaOqtj7nJzsHeQ3Qu7Jn/AImBfP8A+IvL/Tj/AOZvyXWkXH2Ksk+3W/Q5O3YK8T/ot7Zn/BhWVF9G9qd6doiZxwtfL78K6ci9WjqRy9Za/coVm+jSEZy2iR/JoZED5OPmt9d2yFhgoWWdhcNHPrM7uL607lv0U0aYR6RFK6yXbPlrANF9IikIjVbSXFFboTG/quHWilAzY7iOI4jeuOWuzTWWZ0MowSxnMbnDcQd7TuP5HeCtBtds0y3xZUZaIwTDL+F1PVPlr21dTplbH6lvS6p0y+hQLtvBsjcD9NM93I/Nbi670lsLsqyWdx6zK6V3t4HyKpLmSRSOY9pjmidhew7iN3McDwI3Fb267yD24XaaZ7uR5L59qdE8rhn0Pouhysp+x1a77bHOwSRuxNPiDwI3FZK5jZbTLYn9LCasNMcZzBHA/A6j3325r3itTMUZoR6cZ9Jp58ua3NJrY3La+JGDq9FKn1LmPz/JsURFeKIREQBERAEREAREQEqFKhAEREAREQBERAEREAREQBERAEREAREQBKooKAYkxBY0xIWO60UXOTrBptt9lRbWdNDRtrib1ToJGj9W4+NDurwJXK2Oc1xyLZGEtewihBGRBG4rtotlFUduNnBaa2qzD/MtH6SMD7ZoG7/cA04jLgqmq06sWV2XNJqXU8Po0F1XkHDC7TTPdyPJZlJLO8TWd2FzdRrlvBG8clUIZvXZrvHwVluW39IMNcwMhv7FgTrcJcH0EZRnHP5nQtnNoorY2mTJmjrx1828R7lu1yi1WVzXCaElkrTi6uRqN45+9XfZTaIWxmF9G2iMDG3TEPbby93gtnRa7zPRP737mJrdD5a8yv7v7f6LAiAotMzAiIgCIiAIiIAEUogIRSiAhFKICEUogIRSoQBEUoCEREAREQBFKICEREB8uaCsC1WU7lsUK8weplXtBc1Yv16is1qsQeMhmq3eV2OFaLw9KftbdQc51rs463pWiID0uMrQPW9ob9da1rlntdKSMPAmnvVwtTpIzvyVTvWx0cZYBQk1fCMqne5g4/s+HBU9RplPlF7S6p1vD6LLdd6NlABPW48V6TskhkbaYDhkjOI8DxqN4O8Kk2S054ma72aeHPkrbc97CUBrj1tx48jzWJZVKt5Rt12RmuDptw3vHbIRKzI+jIyubHDUH86LZLl9jtb7BN08YLoX0bPEOHEcxu8N66XZLSyVjZI3BzHtDmuG8Fbuj1Suhz95dmDrdL5M8r7r6/g9URFcKQREQBFKIAiIgCIiAIiIAiIgIRSoQBERAEUogIRSiAKFKIAoCIgCIiAL4lia4UIXogQFdvW4w4EgKj3zcT21IC6yse02JknpDvXmD3J+fLxsTg7F6L/a3O/e+fvXlZbWcWfVkGo3H88V2C+tkWyAloquc3/srLHmGnLSm7sVe6iNiLNGolW+DaXRezZB0cnpaZ7+RVg2bvT6jMIXn/Kzu6hJ+yefwk5HnnxXLIrU6M4ZOqRo/wCa3113j9YqJJCI/Upq6hoM+HaseVU9NZvXsbMbK9TW4P3O7hFX9jr1ltEb2zUL4ZAzG3IOBFQct+oVgW9XYrIqS9z5+yt1ycH2gpRQuzgIpRAEREAUIiAlQpRAQpREBFUREAREQBERASEREBCIiAIiIAiIgCIiAIiIAvG0WWOQUe0FEQFTv76P7PaQcJwk8lRbTsFbrM/BE5vR7hVvlmERcTipLDO4TlF5TOobH3WbLZmsc0B5Jc81Di4mmZI8O5bxEXSSSwjltt5YREXp4ER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5489509"/>
            <a:ext cx="966982" cy="6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2808483"/>
            <a:ext cx="1143008" cy="86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6" name="Picture 24" descr="https://encrypted-tbn0.gstatic.com/images?q=tbn:ANd9GcTAhMkc_Zmm24H3AoGQm9tTB1jJQAidPK6iZG8syW-RZEoVLhJo3gz8gtr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4060749"/>
            <a:ext cx="1000132" cy="823638"/>
          </a:xfrm>
          <a:prstGeom prst="rect">
            <a:avLst/>
          </a:prstGeom>
          <a:noFill/>
        </p:spPr>
      </p:pic>
      <p:sp>
        <p:nvSpPr>
          <p:cNvPr id="23578" name="AutoShape 26" descr="data:image/jpeg;base64,/9j/4AAQSkZJRgABAQAAAQABAAD/2wCEAAkGBxQSEhUUExQVFBUXGR0ZGRgXGRwcHRgeFxgYGBsZFhwcHCkgGBolHB0aITEiJSktLi4uHCAzODQsNygtLisBCgoKDg0OGxAQGiwkHyQsLCwtLCwsLCwsLCwsLSwsLCwsMCwsLCwsLCwsLCwsLCwsLCwsLCwsLCwsLCwsLCwsLP/AABEIALMBGgMBEQACEQEDEQH/xAAcAAACAwEBAQEAAAAAAAAAAAAFBgAEBwMCAQj/xABJEAACAQIEAwQFCQYDBwMFAAABAgMEEQAFEiEGMUETIlFhB3GBkaEUIzJCUmJyscEzgpKi0fBTsuEVJENjwtLxCCVzFjREk6P/xAAbAQEAAgMBAQAAAAAAAAAAAAAAAQIDBAUGB//EAD8RAAIBAwEFBAkCBAUDBQAAAAABAgMEESEFEjFBURNhcYEGIjKRobHB0fAj4TNCUvEVJENichSCohY1VLLC/9oADAMBAAIRAxEAPwDccATAEwBMATAEwBMATAEwBMATAEwBMATAEwBMAeJZlUXZgo8SQPzwAJqeK6KPZqqEHwDgn3C+AKT8eUI5Ss34Y5D+S4A5n0gUf/O//TJ/24A+r6QKLq0q+uGT/twBYh43oG//ACY1/Hdf8wGAC1JmcMv7OWN/wup/I4At4AmAJgCYAmAJgCYAmAJgCYAmAJgCYAmAJgCYAmAJgCYAmAJgCYAmAJgCYAmAAmbcV0tOdLyhn/w4++/uXl7bYAWa/j+U/sYFjH26ht/4E/7sAK9fxhK/7SskP3YFCD3jvfHAA5SZTdKSWY/ak1P8TfAF6Kjrfq08UQ89I/M4A6fI6/8AxIF/eXDIPvyKv6TQH98YZB97HMh0jf1Mp/XDIOM1dVp+2o9Q8dN/yFsAU/8AaVG5+dpuzbxAsR7sAGMtqQP/ALSvlj+6za19VnvgA/BxRXw/tYo6pPtRHQ3u3B+GADeUcc0k5CFzDJ9iYaT7DyPsOAGUG/LAH3AEwBMATAEwBMATAEwBMATAEwBMATAEwBMATAEwBMATAHxmtudhgBSzjjyGMlKcGpccyptGv4pOXsF8AIed8VzTnTLMxB/4NPdV9TMO83v9mAK1NltQVuFjpIz1fZj7PpE+zAHVcqpl3dpahvEnQvs6n2YjILAzBIh83HFEPFUuR62bFO0j1BXnz8tzmZ99PdJax8CEG36Ybz5IFJ80H2HPme77fnCNsPW7gcVzQdVA9bR7e5jhiXcND4MxB5hR6nTDEu4nQ9x5gb7XHqaP9HBxPrdw0L0GbzJydxtfkSPadxfDL6AtLn3abSxxTDzAJ9+G+hhnCTLqKblrpn8t19x3HvxbJBBQ1tMNULieP7pvt5jmPjiQdYc/p6kdnVRBW5XI6+vABWijqqUa6KftYufYyHULeCnmuAGjh7jmGduylBp5/sPyP4D1wA2YAmAJgCYAmAJgCYAmAJgCYAmAJgCYAmAJgCYAmAAHEXFkFJ3TeSY8ok3b1t0QeZwBmXEXEs1QbTvseVPETp8tZ5ufXt5YA4x5RIwBqH+Tx9IkHfI9XT2+7DILkU8cA+YjEQ+2e85/eOy+zFXLAA1VnYPeW73v3ydtvvN5/ZBxHrPuAIbOHu1nJv0jFrcvrsCT7hzxV0ov2tfH7cAWKXKquo3jp2YGx1MCw25HU91HstjJjGiBbl4blUD5RVwQghjZpReybsQqauXXwxIK7ZXQJfXX6raCezhlb9rulj3QdXMYA9/JcrBsaioJ1SJtEBvCoaQ3MlrAHngDyYMq06vlNQg0CQloeSs2hSdL9SRtz3vywB3GQUbatFeF0usZEkcid9wSqXNwWsDsL264A+xcIzsNVNPBUAf4UqMdvcQcAUK6mq4Np4m9bA/AkfkcAcVzO+xZkPgdx7jv/N7MV3ETkL5dmzIbqxXzW5HrYdPdbzxV7y7/AJkrDDEtRT1YtUIFY8po/wDq8R68TGaZDi0U3gqaAh427WH7Q3Ht+yfhi5AagqabMU0uAsg68iDgCzQZ/U5YwSovPTdH5sg8/EYA0fLcwjnQSRMGU9R+uALWAJgCYAmAJgCYAmAJgCYAmAJgCYAmAPMkgUEsQANyTsB68AZ1xLx20mqOkbRGNmqD+UIPP8R9mAEqip5Jy3Y9xL3knkO58SWO5PlzwAQhlhpriAan+tM/0vMrf9mPPnireACK7OdmKkNcXEjXKnfpY6n6+W3MXww3xGShFHNVyaYY3k31DULhPMDko8z78SljgC2cppo2AqqgzS6kQxU/zjKZL6db/QUWBO2r8ryAzkNFWTSSxUtDBQ9ml+1qD2koL37N7OtgDpbYJiJSUVmTwgM3/wBAtK2qszCeXvxuEj2VTGpBA1XGlmJYiw5AdMcqvtyxo6Opl92vy0LqlJ8jtFw7lNOqo6xFUDKnaybgSG7hrvZrm/TltjSfpDv/AMChOXl9sluy6ssw1WVpbRDS72A0xBr6RZQCF3sBt5DFf8U2nL2bVrxz+xO5T/qPbcQUSNoIiDNuEaNhz27ileRt063xH+IbW/8Ajr88yyhS/qOD55lr3DJRN4hgg5eOoYt/iu0I+3bPyz9mXVGk+Eyf7Ny2Ub06W1mRTFZdLMoBYFCCWNr3Nzi0PSGCeKtOUfzyLf8ARN+zJMDVPo1oHA+TVElOwRkQNZgms3ZlDWOs3I1ar2PkLdGjtW1q6KeH36fMxTtK0eMfdqBIMvziOaQUc4qaSJxE2odop0qA+lZDqkKnY6G+lcDkbdE1yk2cUk7dnW0jUktncmIH5tFNtc8ZFo7+AueX2hcDlVcJOE7ajlWph5gx729a81PqwAHgzAqbMCp+B/qfj54q4p8SU2hjyTPWQ22KnYqfony8v7264jLjxJxngWcxyRXBnorqy7tF1HXu+I8vdi6ZUI8OcSLOvYVAF+W+APskU+VS9tT3enY3aPoL9VwBpWQZ5FVxCSM3vzHUYAJ4AmAJgCYAmAJgCYAmAJgCYAmAK2Y18cEbSSsERRck/wB7nAGS8V8UPV3L3ipQe7HyaXwMnl9334AGUuX9oomqbxwfUjGzSerwH3vdgD5m2b7aANCqLpClgbXtex5ebHFc54DPQANO8riOIGVtR0hQbb7bj/iN69tztbfEpYICIyqKB7T6qurK6lpIT3jZtNnfcCx5ql2AB5WxJI5LwxNMgStcUsGqW1PTAASRuqoomGontBdmv3tzzBAxrXN5Rt1mpLHdz9xjqVYQ9pnZM8y7Le7BGiuFCkqO0lIQBVDOeVgALE45Uru+udLanux/ql9F/crCcp64wju9Uzwz5lCxDSUwARgDYwNK2o72P0iLeWPO1pTqXcLO7k5YqavPFSUdPzqb0FiO8ugrZNVGoVjW1NzMsixK7soWyNaUKvd/aAKNVh3W57Y9pQ2fa0F+nTiu/GvvevxMDnJ8Wccrpe0hpV+TyrIGdJZFhbaJ3DE7LdpCpZAegJ8Ri1S/tqftVYr/ALl9woyfIPrDN8pkneCRwbKixiRQqO2mQ/OONLrCNI0hd2ONZ7ZsF/qx+P2LdnLoeMtDw1CPJT1BCd1HVdoo0LlI1TvMxbbU1wTqI5XvaO1rGXCrH3/cdlPoCuxKRIEl+TOy6pWZGWR53b6DsyhUgQG99VjvsTjbp3FGp7E0/BplXCS4oocRVMdPaOFBqAN5WjS8pYkmZJEbUovsq8gBjJKCksSWfEhNrgE8gjqHpXMszLrHcY2LIvV7nrblflzx5HaLto3KjRpp4444N9ML448Dt2karpNzlx4d3eTJeM4qe0UReKNO6vVSB1I8+dyOuN1WW0KX6kJ5b1a+mHo/zBjVzaT9ScdOT/NRtnrqTMI9FZFHIrCwcb+4jvL7DjPQ2xiW5cR3X1+65fErV2blb9B5X5zFvMuCqmkvU5dJI2ti0xBR5jHH+zihFuz7OwG1r2IFiF0ntQnGa3ovKOXKLi8NYYHps1psx+arESmq7XLx3KC5sBUbWjfkLE8yBcHu4sQAs6yaehfTIpK9DzBHip6jy/LAF/JM6ZWDK246/wBfEf35mjWOBbjxDecZYtUpngGmZd3QfW+8vn+eLJ5KtYCHCHEQmXsJufLfriQcauOXKqjt4bmBj31HTzGANTybNEqYlkQggj+/ZgC/gCYAmAJgCYAmAJgCYAmAKmaZjHTxNLKwVFFyf0HicAY/xJn71TdtNdYlPzMPj4M/i35YA40NDyqKkai37KHx+83gv5+rAFHOM4JYliC4I1XuFQHcBdrE25L5gna+K8SOINyvK5Kq5LGOFSA80h3JJ7oJG7MSe7GviLAc8WJGfh/L3njIog1JSd3VWOB20hWTS8ehrARld7KfC5JLLik5xhHek8IrKSist6DFQvTUK9hQxWbqxI1nW32nOmJC3IEgeAvjkyu690922WFzk/oaXb1KzxSWF1ZSJdwGqXjiIqTC8crEIdKCTSzqe8zjYFiFF+R2xsW+zaVJ78vWl1evuM9K2jDV6vqxTouEKipkcrGkMZc237oBJsI7bso6HkcY7vbNtbvdzvS6R1/YzKSbwjV+HOGzDSrTuda2YEsLAhySRbw3tjzVXZ19f3TuYw7POGsvXTGvXOnQ2ozjGOGEsv4dghFo40T8KgfHmcdX/wBPzrPN1XlJ93D45K9rj2UERSL4Y2qfo7YQ/kz4tlXVkevky+AxsLY1iv8ASRHaS6nh6JD9XFZbFsZf6a8sr6llWmuZVnyZG5Fh8fzxq1PRy1esG4+efn9zNG8muOGLWbcCxudXZRueew0sfXbn7TjA9n7QtlihU3l05+Wcr4meNe3qP9SOPzuF3ivLZni7JLIfrK1xqA6A9BjQsJwtLjNxF55dz695vXEJV6WKLWBRyDh0SSyLUl4lijMjKgvJIF6RDcH172/L2FGtTrR3qbyjhVKc6bxNYZaNSkTDsqaopNakwks0gmtyDxsN7na6Ha45jFLi1pV44mvPmi1G4qUXmD+wz8O8SSIwVkeGQi5ikUgMPFbgX9Y3xwJ0rjZ0t6DzB+7z6PvOzGpQvo7sliX5w6+Bf4q4YpcziMq2imUhmBLBJGA0oKhUsXW5ADDcePMY7lpe07mOY8ea6HJubWdCWJcOTE2gzd6XXQ5mjPCh78pARICwuiU995E52tuByFhjbNcE8T8OvRsJIz2kL95HXcMCLjcbXt7/AMgO3D2dFWUqbEctuXkfLy/0xRrGqLLXQK8R0I7tZT90X+cUfUb/ALT/AEOLIqNPD+YpW05jfc2sb4kAfIK98sq+xb9k57t+Qv08gfgbeeANfp5g6hlNwdxgDpgCYAmAJgCYAmAJgDjV1KxIzuQqqLknoBgDHuJM/Na5mkutNGfmk+2ftsOvlgCll1MCPldSLr/wo/tkdT90dT1wAOzjOGZmYtvezncEXFwkf3uX4dibmwFVqV4lfLcvRkWorXMFIhCLe5LG9tKbEn7zdPXixYcaHh7t1WXMVSOnS4ioUKsupHJEhcb7i1ydzc32IXGtc3ULeOZeS5swV7iFFZl7jpnHErSpM6g9jTqhOiwHzjaEEVxa3O8liABsDfbRhaVbqXaXOi5R+/5nwNaNCdd79bhyj9ynNQQMZaZI5pAZIqgSFgCrGLeKZyCSRqPIE97pzxuXF1RtYet5JGxVrU6McPySHDKeFWdmlnYszv2h1cgxAW6JySygAE3NhjnOld338R9nDouL8f39xiSq1tZerHpzGlUigW5KoLgamIFyTYC56k46FrYW9sv0469eL95txiorCLeNwsInpR48OWpHHAqy1Uu6IQWCqv0nYKQT4AX8fA4AC+hz0gVGZT1EdUyEqivGEXTYair+JPNOZwBquAMk4/8ASy9PVpS0CJO6tpk1AsGcmwij0kd4HmfHbocAahlMkrQxtOqpKVBdUN1UnoCedsAW8AcamlSQaXUMPP8ATwxirUKdaO7UWUXp1J03mDwJ/EHCu2pLso3FtnQ/aQje48Rvjz9fZ1a0l2ts3jpz/dfE69K8p3C7Outev5wYpCqkphMzzuHl0hKx1MrxKNjGw5qD0ZRz5jljpWG0oXK3ZaS6dfD7Gld2UqGq1j8vE+vQ9rQsIpnmBkDmsq3MUaMnMU4Yl7ncE8vyHSaUlh8DSTaeUTKszlhaPWyFzcxyxsGjlC7MAR9YdVNvVjzd3ZTtJ9tQ4fL7o79pcwuo9jW4/P8AcZM9yeDOKcNpjWqiB0M6hgjEH6QP04yd7G9iL9N+zZ3kbiGeDXFfnI5d5aSt54fB8H+cxA4dzZqdpKGvWUwFyjyzlF0TMb2iW9zHuDcE2uGsovjcNQC8T5I9BORzQ7qejD+viP8ATAB7hbNx9F+9G40uOdx4+sc//ItTgy3FZPKasvrLXuhIIPip+if0xcqOHFWWrWU2tfpAXBwBY9GXERdexkPeU6Tfx6H94C3rH3sAaHgCYAmAJgCYAmAPhOAMs40z35bKYI2tTRH5xvtsPq+oYAXKKnFVIXfu00PO31vBR5nAFXPs5LyEW0hQPDTGpB0qlj9Pw9/QYovW15FE97wKeV0CshqqgOKaHZUS5eQqL6I+pNt2b6ouT5XLjtk+WWK5hXBQQpWkp11oixHSyGaNtgVte1udibkLbVurqNCPWT4I1rm5jRj1b4IHQ8RJW1oilYiOS6h9rayO4WU7GMN9U8yRfa+MFtaPe7avrP5fn51MVvbS3u1ray+RYySKtqJywlkRAnYCzBmlSNjuWta1yTrFufd2xF1fNS7Ggt6fwXj+fYmvctS7Oksy+RpGS5CkAGwLePQX528/M7nFrWwjTfaVHvT6vl4FqFqoPfnrLqc6fiykkqzRxyq84UuwXcLpIBDMNtW/Lnsb2x0DbMu/9RsMimjmV2CAstrmwdbMjActVtW/lgDTBxVCmWpXytaMwrIfEllHcH3ix0geOAMQ4V4v7WtqK+opKmsqJAUiSFdSRIQVIB3N9Pd2X7R5tgAb6I600ucxIwZNbPAytsV1A2VvMOqjEkGqemP0h/IY/ktO3+8yLuw/4KH634z08OfheCQf6FfR92Civqk+ecXhRucasPpt99h7gfEmwGvYApZjm0NPo7aWOLW2lNbBdTHkFudzgDPuGfSu9TmHyKShkhJZlB1XZLX3lXSNIsNyCbeeANOwAscT5AHVpI1BNu+ltmHUgePl1xwto7Ny+2o6SWrS+a7/AJnWsb3/AEqvB6J/R9xmsiJeGnlg+UQhyIbzGLszKblGbcFCeRO45Xxt7Ovu3juz9pfHv+5j2hYO3e9H2X8O77F3iFaeyRVFVBSpASUp6NTKyMebSSEDvDrsOuOi0msM5ybTyj5lWaS0sxVrdrHYNb6MisAQw+6y2PljztajKyrqdPg/xpnqLacNoW7pz9pcfo0FePsjWrp/l8EVPJOi91pEZ7Rj6WpBcPIh1EXVtgQATbHfpVI1IKceDPN1qM6M3TnxQu8N1wzWkkppHaWaLeKdo9Ak8VX8Ow6GxU2FsZDEJdMzU8xRtiDbfoQeXl/fhiGskp4HStUVdHcbyQbi3VDzH7psfURiEyZLDDXo+zXtIzExuRtixUE5tH8hrhJuI32a3S/UeYNmH4cAbDlFb2sQY21cmt9oc7eR5jyIwBdwBMATAEwBMAJfpE4haJBTQn56bbb6q9TgDOauEjs6SHdmPePiTzv8fjgCznNSsCJTw2Kpz3A1t9dz90e2w9YxV66FZa6AHJ8vNVIQzsIIu9JI2557nzZjsq+NgOWLFhgpMoeqMeYH5iGnOmjpZ4jYsrEP2ihrm5F9d736WWxw3FeFGG9IwXFxChDel/csZ81TXRlmtHIT3k1XVgOQRhyX1geeOHTuqcbh1KnrdH08vscWnd043DqVNc8H08gbwnwi80vzqGwOyHrbq33B8fz3bm9dRqlbPLfPovz3eJv1rvtGqdB5b59EbXleWrAtl3PU+P8AQeWNu0tIW8MLjzfU2re3jRjhcebLqsDy3xtGwfmfKj/s7iTTyUVTJ+5PcLf2Op9mJINL9P00Jy9YmYGdpUMKDdmIJVrAb20ki/iQOuIJB2X+jisqKPL6WqlWOlhHaSxXPaOzuz6DYWUKp0jfq3gMAa3TwKihUUKoFgALAAbADACy3o8y81RrGg1TlxJqLvYOCCGChtN7i/LAATif0P0lXK86yTwzOxcsH1gsTe5D3PuItgClHk/ENGQIaqCuj2Fpxpb1k8/5zgDxx76XVor08CrNVqNMjEERRtbe1+85v05efTACXw76PswzmX5VmEkkcTfWcfOMPCFCLInnYDwBwIN8yjK46aJIo9WlF0guxZrDxZtz+Q6WwJEDKOPKmHNpKDMhEgcj5O6AqpuTpBJJuHG1+jAjrgDTMAZp6Q8kEbdoB81KbMPssfyB5+vHCvbZ0airU9Nfc/3PU7Krxu6Lt6urS96+6EabiJ4nOqClklFrTyRanawsGbvaS1utr7dcde3rKtTU1+M8/eWsras6cvLvQImzeV5zPI5d2PeJ6jlaw2AtyA8MK9FVoOD/ABkWlzK3qqovPvXM0n0eZ6BJ2DHuS7p5Nbl+8PiB445mz6jpzdKX4z0m2rRVqCuaeuFr3xfPyFLi7K5cuzISwJNKP2kOqULDCmyvGdWwHNbXUWZeZx2TyZ69I2XpIsVbBvHMoNx42uL/AN8wcAVODc2Csurke6w8js1/Hn77Yq9GXWsfAu0N6OvKX7uqw8xzU+78sWKDbx3Q9tT6xzG4wBb9GGca0VWP0hoP44xdfaY/8mANDwBMATAEwBUzWvWCJ5XNgoJwBjgrC/a1030nuEB6L0tgDnlJ7GF6qQ2klDBCfqqPpN+g9RxDZDeBdrnaWQIneeWwFlsQptZbHqTufMgdMEsBLA10/DvayLl1itNCBJWO6MFl2uDFJcX0kaR+829sG0llkSkorL4Iu53XiplEERSKKNPolxHohSwOgkWDkb+QG9ueOZSi7qr2svZXBHGt072s68/YjpFdfzj8AHw/Qzx1LQpIJI1NroQyvq+j2ZBNidid9t74jacKTSWPXfDHHzL7VVLCWM1Hwxx8zZsjysQJ4ufpH9B5DGzZ2kbeHe+L/ORuWdoqEP8Ac+LM74rzGrzeqly7LpRDBBtU1Fz3n3HZKV3tcEG3OzX2G+4bhmCVOYcO1ulifErcmKdL7kX6+drqfjJBoXGfo1fNqiPMKSaONJ443bWGuO6NLLp593T4bjEEjbwh6N4KNxPM71lX/jTEnTt/wwSdPrJJ8xgBzklC8zbGvcXdG3Waskvm/BcWDx25PJSfh+eNL/Eqk/4NCcu94ivjr8C6iubJ2rfY+IxDvb1cbZ+U4sndj1Phq1H0u5+LYe/E0tr0ZTVOqpU5PlJYz4PgOyk/Z18DsDjqmME1/DFJNOlTLTxvNGLK7C58r9Gt0ve3TACxxh6VqOgkeG0k06bMiLYKbXGpmsORHK+AMvzX0uZnWt2VJH2N+SQKZJT+9Y/BRgQcaf0VZtVK1ROdLhSy9tIWlcjcKLX0knxItgDU/RFxv8vgME5tVwDTIGFi4B0h7eN9mHQ+sYEjrm+XrUQvE/J1Iv4HoR5g2OKVIKcXF8zPbXErerGrHin+LzPz3nlMykow+cjYqw9RsfZ1xyrOfY1JQlovqj122bJ3dCFegt56Yxxaf2+4LWlbyGN2V7SXDU49D0cvauskorvevuR3jr5ISojVmZSGDbAAg3G5PjjQlipPtMqPxZ6ajQqW1BWu46mjy9Ixw86Zb+jHjjLLajNMvWqqBEIolMyw04ZpTtpYGV7KNtyAh3XHYhJSipI8Fc0JUKsqU+KZT4NTt6GegaLsmjGuNGlWR7MSe9bdDr6ED6WLGERqFmjkKjnzF/EHENZRaLwxs4kbVHTVA+zoPrTdb+ZQjBENY0H7KpBPSW593EkCbwnUGComjHNfnVHnEdVvapYYA2+GQMoYbggEeoi4wB7wBMATAGaekjMTUTR0UZ2vqkt4Dp79vYcAK+br208dKmyL9I9ABuSfUAT7MAVOJK8FrAFY4wLWNtl2RD43sWPkD44qupVavJVyaQ00DVjFRUTMYaUPqtrYd5+6Ce6DYW+s3TnixYb6qFMsoEgItKQZpu8zaWe3zaFiTYmw87X64595NzaoQ4vj4HF2nVlVnG0p8ZcfD818u8o6ZqdJRG8ol7rsJYY2gn7XSh7F9JIsGtz3VTy3ttpRo0+5HTSp29LpGKHH0dZAsUYkt4hPP7T+3kPLGlaQdWbrz58PA5mzoSuKkrupz0iui/NPeOjg2NufTHSO0fmn0Z8ZHKK2eOsDaJG0zGxLJIjN37c2G5uOe4PSxEBr0u8QjNpoaKgjFSUvJ2kfeJJU3RfBQLFr9QPDcDX+BIKiOhgSpSOORUVRGl7IqgBVYkm72G5G1zbpciQu8pY6U9rdB6vE45VW7qV6jo2vLSU+Ue5dZfBcyT3FABvzPieeM9vs+jRe/wC1PnKWr/bwQydcbxBMAc54FdSrAMDzBxSdOFRbsllFoTlB70XhgNw1EwIJamJsQdzETyI8V/v18xqVjJNPNJ/+P7HRW7eLD0qL/wAv3D6tcXG+Oqmmso5jWNBV4k9HtDXVCVFRGWdV0kBiquAbjXbckbjnyPXbEgO5VlEFMminhjhXwRQt/XbmfXgC6zAC52AwBnNNx7l65olLSRRvJO5E1QgUDVpJADAXlJYAE8vM4A0fAGNelfL+yrBINhMgY/iXun4accm9hipnqfQPRm47W1dN8YPHk9V9RZoMjqqhdcEDyJcjUNIFxsRucWp2Tkk2zDd+k9OlOVOnTbabWrwtPezhmmT1NNpNREYw5IW5U3I3I7pNvbjJVtIxptrOUath6RV693GnUSUZaadeWueuho/osqhLSzU77hGO33JQbj3hvfi9lLMXHoavpRb7leNVfzL4r9mjPeEYTQZmidjFEnaPTu5mvJLcmNSEMnIyBG2T22xunmSvx1RdhWvYWUtqHqfn+fwwAWjPaUMqnnGyuPbsfgy+7FY9DLVWql1X7MavRzU6odJ6be7bFjEAcx+YzONuhYA+onSfg2ANa4SlvTKp5xM0Z/cYhf5dOADOAJgCpmtaIYnkJA0jr49MAZDk0uoT1snNydN/AbDAAvLZdMU1QxsZCVBPRRux3/dHvxDKyegFemeeaOnUDXIwLgbi5sLX6gAAfunEkpY0HvIaVZa/US60lAmhLOpjmZAW1FR9fWGfc/VXFZSUU5PkVqTjCLnLgtQJxFmcVRUFal5EVrsWjAbSx+gGBIuoXoN+WNKzi5uVaXF8DjbJg6sp3c+MnheH5p5F7h3LRI8UMc7TopOlruEBbnojY9zSg97MOmIvZOco0Y8+PgRtapKrOFpDjJ5fh+a+SNlp4QihVFgoAA8hjejFRSS5HapwjTioR4LQ6YsXELjj0WUuYy9tqaCY2DOgBD25F1PNrbXFvbgArwRwLS5WhEILSN9OV7F2HOwsLKvkPbfABqtqG1rEn0m3J+yo5n1nkMaF5OU2rem8OXF/0x6+PJGCpVamoQ48X3ICcT8XxZe8Ubxu2sE3W2wBt1O5O+Lx7O0hGnCOi/PeztWGzJ3kZOMksdeZQzT0oUUUBlBeQ8hGFIa/nfZR53tjPCtCfBlLvZlxarNSOnVar3/cCZR6RaupYFYoY1PQ6nPta4F/ZjKc8eaLOSdPagC+1xyv4b8sAGVN8AeKiEOpVhcMLH24pOEZxcZcGWhNwkpR4oFcMzHQ8TG7QuU9nNT7vyxpbOlJU3Slxg2vLkbu0ILfVWPCaz58wvJextzttfxx0DQPzxJ6dcwBI7GlBGxBV9iP38AL3FXpMr8xQQyOkcZ2ZIQVD3+2SxJHlcDxwIND9GPojMTRVlY/fUq8cUbbKRuDI6nvfhXbzPLAGz4Eme+mOmvTwydVk0+x1P6qMaN8vVT7z1PorVxcTh1jn3P9zPckikqFSCFgJo5u2iBVrNcICNQuF3RT3gB5jGa1lmkjm7epdnf1Mc8P3r7nfiHKZ6amc1TQRvLOJ1hBvJc6lYqAdKrvvz5DGdrKwcqnN05qa5NP3BP0VVeiqdSbK8Rv+4Q1/dqxzbN4qNHuvSaCqWkai5SXua/sCfSFkr/L3qaemilEnZzJO04QA6VsVBlUHddVyCN8dM8GW/S3T3aKUfXQjbfluNxz+lgAfww2qKVftwt7wNf/AEjFeZllrBeYd9Gk3eYef+uLGIr+kVNMyMPH9L4A0bgyou86/a7OUfvpY/FcANWAJgDP/SvmREaU6nvSED+K4/y3/iGAFXin5mljgXmbD+uABGZMFCRbWjW7A9dPePvkK+wnEcyvGXgVeHJxDDV17sEKjs4nYEgSS3UNYAk6RqbbxxJYcsvp1ocpiSyK9TeeTQpUabAjY7ju6Nj540b6b3VBcWzibaqvs40IcZv8+OBUngpXjBlnKVDXkGiFyLOLiOQkjUwOwZRYbjfbG3CChFRXI6tGlGjTUFwSNG9GGU6ELkfRAUfibvOfy9+NG1/UqyqvwRxdl/5m5q3T8F4f2wP2OiegJgCYAmABuT9/XMfrsQPwrsP1OOfY/qb9d/zPTwWi+5qW3rb1V838FwKPGOQxVcOmRdxurdV9RxuzgpcTp29edJ5iz89R1/ZOVZdagkWbqAevsxqztFxid+19IppbldZXVcV7+I6ZUtPKqtQyaZAO9BIbEn/lsdifI4vGpKHqv3P6Pma9ayp3GasMY/qitF/yjxj4rTuOs/EUoPYurKxZVIIIIOoe7xxnjUjLgcutZVqOMrKfBrVPwZp/CeZdtTxueZUX9eLZNZxa4h2+JKilw5tmWYgcrwn2lDfGtS/iz8juX/8A7dat/wC/3ZG3GycMFHhqjJJNJT3O5PYpuT1+jgAdnvAWX1cfZyU0S+DRqEdfNWUfA3HlgDOp+GM3yQl8vlaspRuYWFyo3J+bvv647HywBq/C+bfK6SGoK6DIgZl+y3Jl38CCMAAvSst8vbydD8bfrjVvP4fmjv8Ao28Xy8GZjwrP2a1TtPPDEqR9oKcDtH1OUUKT9EAk3PmMRZ/w/Mt6Tr/PZ/2r6nqsWKSmmFJVTuqDtJIKlQTbUoMkTC4DAkXtYkHG2edZ89Hclswpz46h742xyqWlfzf1PoW0vX2Rl/0wf/1LvpnywPVwuKSSqJht3GZdOmRvpaVN76vhjqnz48cVqXyqhdgQwRFIPMdyxB87rgAPwS26rfbS49XdYfriOZf+TzDHo6a0zf30GJKF30lrup8xgBq4Gm+fi+/SL70YD9TgB9wBMAZFmc3yvNR1WMav4raf5AuABXEs3aVqr0Tf3f8AjAC7nlR3XI+u2kfu8/X3mP8ADiFwKx4ZGEZLI0OX0qLOqO3bSyRNpADEKNZ5kCIMbDfElg1x7WCScIBqRdKaRYXRB2kgF9h3Qw3xz1+pdZ5R/PmefX+Y2p3U18f7v4FGszBJ0UJ2xbWNZqI4y4STVUKiyBrqgAFlVRta+Nm5nu0mzobUrdlaTkuOMe/Q1DhSm0Usfiw1n97f8rYraQ3aK95XZNLs7SHfr7wvjZOkTAEwBxrGtG5HMKfyOMVdtUpNdH8jHVeINrozjlCWhjH3R+WMVjHdt4LuRS2WKUV3HepTUpHljaM5j+f8DpUO5iYLKD3l/W3gfHEATK3g6rhNwhNuq4iUVJYZmo16lGe/Tk0+4JQ5/JGEjrFE4tsyn52IchpcdPI3GNWdJx4ar4rzO9a7Rp1dJ4hJ92Yy/wCUeT744Y1ZPnJVA1O/bRj7ItIg/wCYg5/iW49WMaqSXf8AM3qlpSmvWW63w1zF+EvpLD8RoyrjJWA1EW8f9cZoV0zlXGyXF6cT3wPUh2qp2sDPMSv4EGlf1woPLlJ82Ttem4xo0Y67kVnxerHAG/LG0cHGD7gCYAmAIBgBM9LMtqAj7UiD8z+mNW8f6fmeg9GY5vc9Iv7GVZLVxQx1MkkMc5AiVUe4BDM+uxXcbAfDC0X6ZX0llm/a6Rj9WE60UTRVQpUkiZadJGKTa421GK8bBgTYM1ufNcbRwGUuAh/v9N+L/pbHKp/x/N/U+iXy3dkNP+iP0CPp0iiaal7WOeQCN/2JAt3k+ldG292OqfPDxmljkdLa4AC21c7d8C/nbAAbgk94fv7+onEPiXXseYX9Hg+eb2fkMSUL/pJO6+sYAYOCzaaj86Zh+RwBo+AKWcz6IJGGxtYetu6PiRgDLOCxrlqZ+hYhfUNh8MALhnDTzyE7C+/lyxDKy9kFVkbSzwRE3YlQfWbH2d5vhiSw+cNwJNn0sloStLGVUhmLpoVYrMt9Ki5kPK+D0IbwsgyWokkrUKKzOwkayxCUDtO6S6MQCliwJv1xoWSzvS6nA2Gt91az5v7v6nupqJWqDHIaVigvemAALNpX5y31gBa3TFr5/ppd5b0gl+hGPWX0Zs9NHpRVHRQPcLY24rCSO3TjuwUVySPUsYZSrAEEEEHqDsQcWLgPLqWeCp7JW10ugka7l4zyCK3Nl673tgA/gCHAFWnzGKTWEkR+zNn0sDoNr2ax2Nt98AKnoyzaariqauWQmKSofsFNrJFGdItt1N7+rAA/N6ykrQk0bTRhnMcdQEPZyMurugje3dYAkAEiwO4wAIpsiaoSGQVytFNcxMbgvYEnSH3BABJ2FrHABCPIaGCmmn7VZljUtI6srkaRcjY8/XiGXTSAdTwhrSOqpC8etRIh+ibMAw1DobHGGdKMjo219Vo+y8rmnwYGqK10a1UhR/8AGQbN/wDIvI+vY+ZxqzpSjqegtdoUaqUXp3Ph/wBr4rw1XgX6PM2jAIbu9GU3U/0PljHGeDaq2qlqv3GjKeKXHM3xsQqs5FxYRfIaaTiIMN8Z1UOTUsscAlFmiHri6mjWlbyRZSpU9cWyYnBo6hr4koZv6Zqu0cEXUsz/AMI0j/McaN9LSKPXeidLNSpU6JL36/QUOHpKyKjllo45CWnAdlRXGiOM3Uqbk9578vbjYt1imjibZq9pfVZd+PcsfQE5rxD26OklLTpKbDtYlMbCxBIdQbNe1t8ZjmJbzwFPRxCWzCG31Q7e5GH5kY5VvrVT8T6Jt1qns6Uf+K+KPXpjzELUUySVMtNKIbt2ClkOpz17RW5qbbHHVPnZY4isuT0g1mS4Q6yCC2pWbUQd7m998AAOFDpVj4LIf5XIxHMv/J5jB6OY++x8/wCgxJQnpFku6jz/AEOAGrhNLVVIPCmPxGANFwAtcfVfZ03tJ/gRnH8wXACVwdH2eXs3jc4ATaMXVze2twv8Zt+oxD4lZcUd+FY+1zaO/INq92p/0GJLBT0eZ/TocxleojMktxGgjVHZmMrsqhRrmNyvetis0914MNdSdKSjxw8e4vZXwxUVd2Ec8SMAp7S8QcXvups5F/EY0qdOvBbsUjz9rbbRt4dnTUVnXOjx+eDGrKfR6kdtThfKNfDxY8/di/8A00p61JZNj/CKtaSlc1W8cl+fQeRjcO8TAAHiDjGior/KKiNG+wDqc/uLdvhgDNs59OBcmPLqR5W3s0gJ9ojS5I9ZGAFipjzrNG01NQKeNjbSzdmgB8UjBJ/ewALyOvlyOumpqkMYJFMUwQka42B0zRHncAkj1sOfIQbfw7w7CaZBR1s7UTIyiMGJkKuCGAbs+0Vrk/WuDgSe+GuB46XslZaaVYR82/YaZrj6LO4cgsASL6RfAC7mHo1ljy6eGCTtJ3JCBm0hIGn7UwRG3c1D6R+sbA7AWApcXcMzzQIsUdYGbRSlXSnASJ5Ed2JgG6p2YFzy1HzwAy8Qce5dQSR00kl22RhGNQhAFgZbcumwuetsRgspBKryiCqjDrpdHF1dSCGB6gjYjEYMikIOc8DyQktTm3ivNT6x0xgqUIyOpabUrUNOK6MWjUNE2mRTE38p/Cf0ONOdOdPwPSW95bXawniXR/moYoM5ZcI1CK9l1Qcpc4VutjjMpnNnatcNQvT5i45G4xlUmac6MeaCVPnBHO4xdTNaVsjNfSJm3yirO91iUIPX9JvibezGjXfaVMeR6zY8I2lm5vnmT8Fw+XxPv+zasQU/yVxriQuyRSESgzESXddr93SNr8uWOkmksHhKlOcpOT4tt+8C51n1RUBY6kKXRr62jCycj3XIAuPIjFassQbNjZtB1LynBr+Ze5av5DX6IqbVUSyfYj0+12H6KcadnH12+49T6UVsUIU+ss+5fuL3pOzORswnWKpgTs1RDFKoJYqmvu64yhN3Ite+2OieHC/pFAipqWD7CgfwIq/1wABygaaaQ/c0+1io/InEcy79lDZ6O4rIW8bnElAJxnJrqAv9+H64A0LhuP8A9wt/h04H+X+uAHvACF6V6i0JH/Lb+Z4l/LVgAVQroysfhwAmZQh0KR9osfUoU/n+eI5lX7SLnoyh1ZixPRT/AJQP1xJY2TJsogpl0wQxxD7iBffYb+3ABXAAvO+IqWjXVUzxxeAZhc/hXmfYMAItX6WTMSuWUM9WeXaMpSIeZNuX4tOAFbNJ81rL/K6+OlQ/8Gl7zeolDb3yH1YAHUfCdHGb9m0zc9UzXv56EsPfqwGA9TqFGlQqL9lQFHuUAYAIUwwB64h4chzGERzHRIg+amAuU+632k8sAZsKXNsikZ4i4iJuXQdpC9uri3dNvEA4EDRlvp9lAAnpI5D1aOQp/Kyt+eALFV/6gNvm6Gx8Xm29wTf34E5Fut45znNrxwB0jNwVp1Kj9+Um4/iAwILeX+h9jCxnqQk53RVGpAeokbmxPivL72BOAXkXEOYZBP2MqEwkkmJjdHF/pwP0Pq9o8Ay0bxwvxJTZlD2tO9/to2zxk9HX9RsemIwXUjxnPDUU4IZRviuDJGeNTOs64JlguYTqX7J/Q8xjWqW0ZarRnbs9t1aXq1PWj8QDHVlG0yAq3gef+vsxqyU6ftHoKdS3u1mk9enMM0OYEbq2Lxl0NatQa0kgv/t0KjMw3A28z0Hvxl7TC1NFWm/NKL4iGkbyyW0tIzEsQvM9Wt8cYaMcyyzqbUrKlQVNc9PJB16WfVLLB2hkddLB1KSoLqe5ayvsoHd3t0xuHl5RTBXEFeZ5VJZm0RpHdgQSVHeLX3vqJxhuJerg62xKH6zqf0r4v9sj96NE7GlaQkDtGJN/spsPjqxa1WI56mv6QVO1uFH+lfF6/YzmlgkrK+N5aWJ0nqC61CkkhdZlszI5QkICNLC4t5Y3DzQa9J1T2lUEG+lQPaxv+owBQqn00qqNi7fBb2+LD3YhF58cdB84Yh7Kmv5YkoKMC9vmCDprHwOo4A0rgga6qql9Sj3/AOmAHXAGaelt+448I4/jK5/6cAeHH/tg/DgBSyRP93Y+CsPf/wCBiOZX+Y9ejuuigq5pJpFiRVN2cgAX0gbnz2xJY0VuMnkFqKjnqf8AmOOwhHnrlALD8KnAC7mtdWTXFTmKU673hy9dTeozv9E+rAASDL6OJi8dKskh3MtUxncnxs3cB9hwBaqa6SQWdyQOS8lHqUWUe7AkrYA+jAHWPAgvU7YAJ0z4AJ08xHI4ArVeR0sxvLTU7nxaJL++18AeKfhuiQ3Skp1Pj2SX+IwAT1ACw2A6DkPUMAV5nwAMzOninjMVRGJYj0PNT9pDzU+YwBmebcJVeVyfLculeSJfrLu8Y6rMnJ08Ta3iBzwBpvo79KMGYBYZ9MFVy037kvnGTyP3Dv4XwwSmP0tODiMF0xbz3hSGcEMovirWeJkhUlF5TwzPM44QnpiWju6+HX39fb78as7ZcYaHoLXbbxuXC3l15oAy5gWGhtip7w6g+Y6Y1pNrSR26Mac12lJ5Xx80WMsR764ZNMg5DqR5X2PqxlgsHOupb7y+BcmzyYhj2ksTrzt3kJ6Ahr6CfdjOpdTmTor+XQXY4nkcKN3drDzLH+pxq1XvT0PQ7Ppq3tt6f/J/ngaJxIwo6M6Y5JjoEIiVmGsH6ZGncHTqOobi2N6EcJI8hc13OUqj4tix6KcupHnkq4Eni7JdJSUq6q0nPs5AATZQwsV+tzxmOcCcwn+UVTv9pzb32X2csQy0FqX6xNdRHEOSgf8AcfzA9mJRDY9ZlKIaa3lgQK3AyfOy1Dco0Zva3L4YA0v0cU9qdnPN3J92IA2YkGY+lgXE3/xwn/8ApIP1wB7pe/lv7uAEzK3PyVgpAOrTci9ha529QOI5kcwdkmZPT1LOgUkkDvC4F1ve3jcDEkjBVZrNP+1kZ/Inb+EbfDAHJcAewcCSXwBMATAg6xnAFuFsAEIHwAQhkwBaV8AeteAPLSYAryPgCnM2AKsdU0bakNj8D68ALvEfA9PXkyUpWlquZTlHKedxb6DX6j2jrgDrwb6TqihkFFm6ONOwmbd0HIdpb9qn3xc+voGTaKeZJUV42V0YXVlIIYHkQRzGILZOc1OD0wwSmZvxb6MUlZpaVuylJJKknSxO5seak+0erGvOjngdi12o4YVTlwa4r7ma1kc9K+iojaNh1tz89tiPMY1t1xePg/odxVIV47+c/wC6P/6j+Mv1GamWNFLaupa3M7gAnrYfni2/p3mKNq5TTfs9Vwfd1T7mFuEKHXKZDyTl+I/0H5jEUo5eTJtGvu09xc/kC/SJnKS1C07VLwGDvK4Usutgbhyh1pYabEA822xvQR5K6azhDJCXo8pBlcvUT7sxvqOsAC5O5IjAG+98XNYW+Ho7a5G+ioufjb4XxDLrSPiFODqYyzNK3j+tz8cSUCHHVdsIx12wB6y2DsqAD61Q/wDKOX9+eANX4dpeypo1+7f374AJYAzn0nxX7Xzp1P8ABNc/ngCtwi/aZfb7tsAKmSDaaM9HP8yuP6YAXJDplv5Kfc1j8L4AYYjgDuDgD1fAH2+APl8CT6DgQe0OALMTYAuQvgC/DJgC2kmAPWvAHhnwBxd8QCrK2AKcpwBUc25c8SCxWNT1sYgr01gfQlGzxnxDf2D1GAAFM2YcOvrjPyzLmO9uQv1PPsX891Pr5AbBwrxTTZjD2tO9/tIdnjPg69PXyPTAkLOuABecZNDUoUmjV18+Y81PNT5jFJQUlhmejcVKMt6DwzH+KvRrU0zNLRkzx7kx7CRR4L0lHlsfXjHKhFrBv0NrVYTcpc+mn7NdzKlDnqU1OWurqmxIukkbn6ssZ71tXwHXFFScdOK+JlqbQp1k5v1ZdOMX9Yv4eBQ4YyyasqkjlaGqpiWm7UAMVAcOyqTaSIsxAKPtZiQDa+NrGDiSlvPIa4+zPt6js13WPbbx+t+g9mBCWSjX/NxJEBZn3I9uwPtt/CcQi83rhDhw/TCCC58MSUFScNV1YQb3bT/U+wYAdFgE1ZHCn0IrIP1P6+zEA1FRbYYkH3ACXx9TanjH+JFNH7bKy/kcAKvozqLxvGel8ABpF7KsmXxGoetCG/IHAADPItMvlqK+x9x8MAEqKTUgPW2/rGx+OALgOBJ7vgCXwBL4EEBwB7U4A7xtgC1E+ALkUmALUcmAOuvAHlnxAOLvgCvI2JBVkOIBWkxIK74Au5VnLwbfTjOzI24IPPn/AOMAU6vhD5z5dkknYTru1Peyt1KrfYA/YbunoRgBs4I9I8dW3yaqX5LWrs0TAgOR/h35HrpO/hcYAeGOBJXkwAocYcE0leCZU0S9JUsHH4ujjyPstgQLOXZSmSUUgDiSeVvp2te1wgA6BRc+snACrk8GtjK52XvNfr19u/P1Yhl46LJfyWnNTUGQ8gdv78h+uJRQP8VZiI49C8+WAKvBtN2MUlU/MAol+rHmf0wA6ejvLzdpW5+P3m/ov+bEAe8SCYAWeNxtTHr24HvR74AzjgY6ayZRsNR29pGAPXFi2rordTY+o88ALnEY2B+4h+NvywB6yk90+v8ANQT8ScAEkwB7wJJgCYEH0YA9LgDqmALMeALUZwBZQ4A7KcAfGOAOLnAHF8AV5MAV3xAOD4kHJsAfaaoaNgyMVYdR/e+ADHpfy2KTLTVMgNRGU0SjZhdgLXFrjyPLABn0RZrNU5bHJPI0jhmXU3Oymwuept1O+AG2TAFKY4Ayv0hSlqpEJuoC2HrO+AA17UaW21E38935+4e7EIyVOS7kNfCcYEIIFjbEmMWuI5CZtzfY4MDfmqBYaVALJpBt52G/xwBonCaAUyWHMsT599h+QA9mCAYwBM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79" name="Picture 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4560815"/>
            <a:ext cx="78581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1571604" y="1483160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800" b="1" dirty="0" smtClean="0">
                <a:solidFill>
                  <a:schemeClr val="bg2"/>
                </a:solidFill>
                <a:latin typeface="Cambria"/>
                <a:cs typeface="Cambria"/>
              </a:rPr>
              <a:t>Efficacité du </a:t>
            </a:r>
            <a:r>
              <a:rPr lang="fr-FR" sz="1800" b="1" i="1" dirty="0" err="1" smtClean="0">
                <a:solidFill>
                  <a:schemeClr val="bg2"/>
                </a:solidFill>
                <a:latin typeface="Cambria"/>
                <a:cs typeface="Cambria"/>
              </a:rPr>
              <a:t>Provisionning</a:t>
            </a:r>
            <a:r>
              <a:rPr lang="fr-FR" sz="1800" b="1" dirty="0" smtClean="0">
                <a:solidFill>
                  <a:schemeClr val="bg2"/>
                </a:solidFill>
                <a:latin typeface="Cambria"/>
                <a:cs typeface="Cambria"/>
              </a:rPr>
              <a:t> du Service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47530" y="2612897"/>
            <a:ext cx="2102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chemeClr val="bg2"/>
                </a:solidFill>
                <a:latin typeface="Cambria"/>
                <a:cs typeface="Cambria"/>
              </a:rPr>
              <a:t>Sécurité des Informations</a:t>
            </a:r>
            <a:endParaRPr lang="fr-FR" sz="1800" b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71670" y="3560683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chemeClr val="bg2"/>
                </a:solidFill>
                <a:latin typeface="Cambria"/>
                <a:cs typeface="Cambria"/>
              </a:rPr>
              <a:t>Transparence de la livraison et de la facturation du service</a:t>
            </a:r>
            <a:endParaRPr lang="fr-FR" sz="1800" b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71670" y="4632253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chemeClr val="bg2"/>
                </a:solidFill>
                <a:latin typeface="Cambria"/>
                <a:cs typeface="Cambria"/>
              </a:rPr>
              <a:t>Efficacité de l’usage et du contrôle du service</a:t>
            </a:r>
            <a:endParaRPr lang="fr-FR" sz="1800" b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43108" y="5703823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chemeClr val="bg2"/>
                </a:solidFill>
                <a:latin typeface="Cambria"/>
                <a:cs typeface="Cambria"/>
              </a:rPr>
              <a:t>Confidentialité des données</a:t>
            </a:r>
            <a:endParaRPr lang="fr-FR" sz="1800" b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29388" y="1872430"/>
            <a:ext cx="1899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 smtClean="0">
                <a:solidFill>
                  <a:schemeClr val="bg2"/>
                </a:solidFill>
                <a:latin typeface="Cambria"/>
                <a:cs typeface="Cambria"/>
              </a:rPr>
              <a:t>Interopérabilité</a:t>
            </a:r>
            <a:endParaRPr lang="fr-FR" sz="1800" b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500826" y="2872562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chemeClr val="bg2"/>
                </a:solidFill>
                <a:latin typeface="Cambria"/>
                <a:cs typeface="Cambria"/>
              </a:rPr>
              <a:t>Portabilité entre fournisseurs</a:t>
            </a:r>
            <a:endParaRPr lang="fr-FR" sz="1800" b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00826" y="3938484"/>
            <a:ext cx="2000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chemeClr val="bg2"/>
                </a:solidFill>
                <a:latin typeface="Cambria"/>
                <a:cs typeface="Cambria"/>
              </a:rPr>
              <a:t>Assurer une concurrence  équitable sur le marché</a:t>
            </a:r>
            <a:endParaRPr lang="fr-FR" sz="1800" b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00826" y="5372892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chemeClr val="bg2"/>
                </a:solidFill>
                <a:latin typeface="Cambria"/>
                <a:cs typeface="Cambria"/>
              </a:rPr>
              <a:t>Conformité aux exigences du régulateur</a:t>
            </a:r>
            <a:endParaRPr lang="fr-FR" sz="1800" b="1" dirty="0">
              <a:solidFill>
                <a:schemeClr val="bg2"/>
              </a:solidFill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6453336"/>
            <a:ext cx="8215370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800"/>
              </a:lnSpc>
            </a:pPr>
            <a:r>
              <a:rPr lang="fr-FR" sz="1050" b="1" i="1" dirty="0" smtClean="0">
                <a:solidFill>
                  <a:schemeClr val="accent5">
                    <a:lumMod val="10000"/>
                  </a:schemeClr>
                </a:solidFill>
              </a:rPr>
              <a:t>Source: </a:t>
            </a:r>
            <a:r>
              <a:rPr lang="en-US" sz="1050" dirty="0" smtClean="0">
                <a:solidFill>
                  <a:schemeClr val="accent5">
                    <a:lumMod val="10000"/>
                  </a:schemeClr>
                </a:solidFill>
              </a:rPr>
              <a:t>Standardizing the Cloud, A Call to Action, Booz &amp; Company </a:t>
            </a:r>
            <a:r>
              <a:rPr lang="fr-FR" sz="1050" dirty="0" smtClean="0">
                <a:solidFill>
                  <a:schemeClr val="accent5">
                    <a:lumMod val="10000"/>
                  </a:schemeClr>
                </a:solidFill>
              </a:rPr>
              <a:t>2012 </a:t>
            </a:r>
            <a:endParaRPr lang="fr-FR" sz="105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0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rgbClr val="FFFFFF"/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47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14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40218"/>
            <a:ext cx="9144000" cy="1143000"/>
          </a:xfrm>
        </p:spPr>
        <p:txBody>
          <a:bodyPr/>
          <a:lstStyle/>
          <a:p>
            <a:pPr algn="r"/>
            <a:r>
              <a:rPr lang="fr-FR" dirty="0" smtClean="0"/>
              <a:t>Standardisation du CC</a:t>
            </a:r>
            <a:br>
              <a:rPr lang="fr-FR" dirty="0" smtClean="0"/>
            </a:br>
            <a:r>
              <a:rPr lang="fr-FR" sz="2400" b="0" i="1" dirty="0" smtClean="0"/>
              <a:t>Organisations Actives </a:t>
            </a:r>
            <a:endParaRPr lang="en-GB" sz="2800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211440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43966" y="-2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46913"/>
              </p:ext>
            </p:extLst>
          </p:nvPr>
        </p:nvGraphicFramePr>
        <p:xfrm>
          <a:off x="785216" y="1734866"/>
          <a:ext cx="3714776" cy="47026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14776"/>
              </a:tblGrid>
              <a:tr h="44068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Definition, Ecosystem, Network, Access &amp; Architectures</a:t>
                      </a:r>
                      <a:endParaRPr lang="fr-FR" sz="1000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30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/>
                        <a:t>ITU-T</a:t>
                      </a:r>
                      <a:r>
                        <a:rPr lang="en-US" sz="1600" kern="1200" baseline="0" dirty="0" smtClean="0"/>
                        <a:t> - Cloud Computing Focus Group , SG 13 and SG 17</a:t>
                      </a:r>
                      <a:endParaRPr lang="fr-FR" sz="1600" dirty="0" smtClean="0"/>
                    </a:p>
                  </a:txBody>
                  <a:tcPr/>
                </a:tc>
              </a:tr>
              <a:tr h="1092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/>
                        <a:t>ISO </a:t>
                      </a:r>
                      <a:r>
                        <a:rPr lang="en-US" sz="1600" b="0" kern="1200" baseline="0" dirty="0" smtClean="0"/>
                        <a:t>IEC</a:t>
                      </a:r>
                      <a:r>
                        <a:rPr lang="en-US" sz="1600" kern="1200" baseline="0" dirty="0" smtClean="0"/>
                        <a:t>-JTC 1; SC 38: Distributed Application Platforms and Services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/>
                        <a:t>(SOA, WS, Cloud)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8188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/>
                        <a:t>NIST</a:t>
                      </a:r>
                      <a:r>
                        <a:rPr lang="en-US" sz="1600" kern="1200" baseline="0" dirty="0" smtClean="0"/>
                        <a:t> - National Institute of Standards and Technology</a:t>
                      </a:r>
                      <a:endParaRPr lang="fr-FR" sz="1600" dirty="0"/>
                    </a:p>
                  </a:txBody>
                  <a:tcPr/>
                </a:tc>
              </a:tr>
              <a:tr h="688188">
                <a:tc>
                  <a:txBody>
                    <a:bodyPr/>
                    <a:lstStyle/>
                    <a:p>
                      <a:r>
                        <a:rPr lang="fr-FR" sz="1600" b="1" kern="1200" baseline="0" dirty="0" smtClean="0"/>
                        <a:t>W3C </a:t>
                      </a:r>
                      <a:r>
                        <a:rPr lang="fr-FR" sz="1600" kern="1200" baseline="0" dirty="0" smtClean="0"/>
                        <a:t>– </a:t>
                      </a:r>
                      <a:r>
                        <a:rPr lang="fr-FR" sz="1600" kern="1200" baseline="0" dirty="0" err="1" smtClean="0"/>
                        <a:t>activities</a:t>
                      </a:r>
                      <a:r>
                        <a:rPr lang="fr-FR" sz="1600" kern="1200" baseline="0" dirty="0" smtClean="0"/>
                        <a:t> on HTML-5 (offline mode, multi-</a:t>
                      </a:r>
                      <a:r>
                        <a:rPr lang="fr-FR" sz="1600" kern="1200" baseline="0" dirty="0" err="1" smtClean="0"/>
                        <a:t>device</a:t>
                      </a:r>
                      <a:r>
                        <a:rPr lang="fr-FR" sz="1600" kern="1200" baseline="0" dirty="0" smtClean="0"/>
                        <a:t>…)</a:t>
                      </a:r>
                      <a:endParaRPr lang="fr-FR" sz="1600" dirty="0"/>
                    </a:p>
                  </a:txBody>
                  <a:tcPr/>
                </a:tc>
              </a:tr>
              <a:tr h="688188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/>
                        <a:t>IETF</a:t>
                      </a:r>
                      <a:r>
                        <a:rPr lang="en-US" sz="1600" kern="1200" baseline="0" dirty="0" smtClean="0"/>
                        <a:t> - Network &amp; Real Time Communication protocols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40926"/>
              </p:ext>
            </p:extLst>
          </p:nvPr>
        </p:nvGraphicFramePr>
        <p:xfrm>
          <a:off x="4786314" y="1749380"/>
          <a:ext cx="3786214" cy="4771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6214"/>
              </a:tblGrid>
              <a:tr h="9217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Management API, Inter-cloud and security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79908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/>
                        <a:t>DMTF</a:t>
                      </a:r>
                      <a:r>
                        <a:rPr lang="en-US" sz="1600" kern="1200" baseline="0" dirty="0" smtClean="0"/>
                        <a:t> – Distributed Management Task Force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9908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/>
                        <a:t>SNIA </a:t>
                      </a:r>
                      <a:r>
                        <a:rPr lang="en-US" sz="1600" b="0" kern="1200" baseline="0" dirty="0" smtClean="0"/>
                        <a:t>- Storage Networking Industry Association</a:t>
                      </a:r>
                      <a:endParaRPr lang="fr-FR" sz="1600" b="0" dirty="0"/>
                    </a:p>
                  </a:txBody>
                  <a:tcPr/>
                </a:tc>
              </a:tr>
              <a:tr h="408871">
                <a:tc>
                  <a:txBody>
                    <a:bodyPr/>
                    <a:lstStyle/>
                    <a:p>
                      <a:r>
                        <a:rPr lang="fr-FR" sz="1600" b="1" kern="1200" baseline="0" dirty="0" smtClean="0"/>
                        <a:t>OGF</a:t>
                      </a:r>
                      <a:r>
                        <a:rPr lang="fr-FR" sz="1600" kern="1200" baseline="0" dirty="0" smtClean="0"/>
                        <a:t> – Open </a:t>
                      </a:r>
                      <a:r>
                        <a:rPr lang="fr-FR" sz="1600" kern="1200" baseline="0" dirty="0" err="1" smtClean="0"/>
                        <a:t>Grid</a:t>
                      </a:r>
                      <a:r>
                        <a:rPr lang="fr-FR" sz="1600" kern="1200" baseline="0" dirty="0" smtClean="0"/>
                        <a:t> Forum</a:t>
                      </a:r>
                      <a:endParaRPr lang="fr-FR" sz="1600" dirty="0"/>
                    </a:p>
                  </a:txBody>
                  <a:tcPr/>
                </a:tc>
              </a:tr>
              <a:tr h="679908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/>
                        <a:t>GICTF</a:t>
                      </a:r>
                      <a:r>
                        <a:rPr lang="en-US" sz="1600" kern="1200" baseline="0" dirty="0" smtClean="0"/>
                        <a:t> - Global Inter-Cloud Technology Forum</a:t>
                      </a:r>
                      <a:endParaRPr lang="fr-FR" sz="1600" dirty="0"/>
                    </a:p>
                  </a:txBody>
                  <a:tcPr/>
                </a:tc>
              </a:tr>
              <a:tr h="583764">
                <a:tc>
                  <a:txBody>
                    <a:bodyPr/>
                    <a:lstStyle/>
                    <a:p>
                      <a:r>
                        <a:rPr lang="fr-FR" sz="1600" b="1" kern="1200" baseline="0" dirty="0" smtClean="0"/>
                        <a:t>TM Forum </a:t>
                      </a:r>
                      <a:r>
                        <a:rPr lang="fr-FR" sz="1600" kern="1200" baseline="0" dirty="0" smtClean="0"/>
                        <a:t>– </a:t>
                      </a:r>
                      <a:r>
                        <a:rPr lang="fr-FR" sz="1600" kern="1200" baseline="0" dirty="0" err="1" smtClean="0"/>
                        <a:t>Tele</a:t>
                      </a:r>
                      <a:r>
                        <a:rPr lang="fr-FR" sz="1600" kern="1200" baseline="0" dirty="0" smtClean="0"/>
                        <a:t> Management Forum</a:t>
                      </a:r>
                      <a:endParaRPr lang="fr-FR" sz="1600" dirty="0"/>
                    </a:p>
                  </a:txBody>
                  <a:tcPr/>
                </a:tc>
              </a:tr>
              <a:tr h="40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baseline="0" dirty="0" smtClean="0"/>
                        <a:t>OASIS</a:t>
                      </a:r>
                      <a:endParaRPr lang="fr-FR" sz="1600" b="1" dirty="0" smtClean="0"/>
                    </a:p>
                  </a:txBody>
                  <a:tcPr/>
                </a:tc>
              </a:tr>
              <a:tr h="40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baseline="0" dirty="0" smtClean="0"/>
                        <a:t>Cloud Security Alliance</a:t>
                      </a:r>
                      <a:endParaRPr lang="fr-FR" sz="16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4" y="2949312"/>
            <a:ext cx="5715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520816"/>
            <a:ext cx="5334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4092320"/>
            <a:ext cx="600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4663824"/>
            <a:ext cx="547688" cy="36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0989" y="5449642"/>
            <a:ext cx="6572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48614" y="5735394"/>
            <a:ext cx="6096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43834" y="6164022"/>
            <a:ext cx="785818" cy="28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3953576"/>
            <a:ext cx="714380" cy="4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44" y="4708398"/>
            <a:ext cx="59055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5235328"/>
            <a:ext cx="500066" cy="47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44" y="2986949"/>
            <a:ext cx="500066" cy="46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58778" y="6096716"/>
            <a:ext cx="79890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rgbClr val="FFFFFF"/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50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15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60040"/>
            <a:ext cx="9144000" cy="1124744"/>
          </a:xfrm>
        </p:spPr>
        <p:txBody>
          <a:bodyPr/>
          <a:lstStyle/>
          <a:p>
            <a:pPr algn="r"/>
            <a:r>
              <a:rPr lang="fr-FR" dirty="0" smtClean="0"/>
              <a:t>Travaux du SG13 sur le CC </a:t>
            </a:r>
            <a:br>
              <a:rPr lang="fr-FR" dirty="0" smtClean="0"/>
            </a:br>
            <a:r>
              <a:rPr lang="fr-FR" sz="2400" b="0" i="1" dirty="0" smtClean="0"/>
              <a:t>Travaux Antérieurs de l’UIT-T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552" y="2204864"/>
            <a:ext cx="6840760" cy="1454129"/>
          </a:xfrm>
        </p:spPr>
        <p:txBody>
          <a:bodyPr/>
          <a:lstStyle/>
          <a:p>
            <a:r>
              <a:rPr lang="fr-FR" sz="1800" dirty="0" smtClean="0">
                <a:latin typeface="Cambria"/>
                <a:cs typeface="Cambria"/>
              </a:rPr>
              <a:t>Créé suite à l’accord du TSAG lors de la réunion  de Genève</a:t>
            </a:r>
            <a:r>
              <a:rPr lang="en-US" sz="1800" dirty="0" smtClean="0">
                <a:latin typeface="Cambria"/>
                <a:cs typeface="Cambria"/>
              </a:rPr>
              <a:t> le </a:t>
            </a:r>
            <a:r>
              <a:rPr lang="en-US" sz="1800" b="1" dirty="0" smtClean="0">
                <a:solidFill>
                  <a:srgbClr val="C00000"/>
                </a:solidFill>
                <a:latin typeface="Cambria"/>
                <a:cs typeface="Cambria"/>
              </a:rPr>
              <a:t>8-11 </a:t>
            </a:r>
            <a:r>
              <a:rPr lang="fr-FR" sz="1800" b="1" dirty="0" smtClean="0">
                <a:solidFill>
                  <a:srgbClr val="C00000"/>
                </a:solidFill>
                <a:latin typeface="Cambria"/>
                <a:cs typeface="Cambria"/>
              </a:rPr>
              <a:t>Février</a:t>
            </a:r>
            <a:r>
              <a:rPr lang="en-US" sz="1800" b="1" dirty="0" smtClean="0">
                <a:solidFill>
                  <a:srgbClr val="C00000"/>
                </a:solidFill>
                <a:latin typeface="Cambria"/>
                <a:cs typeface="Cambria"/>
              </a:rPr>
              <a:t> 2010</a:t>
            </a:r>
            <a:endParaRPr lang="en-US" sz="1800" b="1" dirty="0" smtClean="0">
              <a:latin typeface="Cambria"/>
              <a:cs typeface="Cambria"/>
            </a:endParaRPr>
          </a:p>
          <a:p>
            <a:r>
              <a:rPr lang="fr-FR" sz="1800" dirty="0" smtClean="0">
                <a:latin typeface="Cambria"/>
                <a:cs typeface="Cambria"/>
              </a:rPr>
              <a:t>Conclu en </a:t>
            </a:r>
            <a:r>
              <a:rPr lang="fr-FR" sz="1800" b="1" dirty="0" smtClean="0">
                <a:solidFill>
                  <a:srgbClr val="C00000"/>
                </a:solidFill>
                <a:latin typeface="Cambria"/>
                <a:cs typeface="Cambria"/>
              </a:rPr>
              <a:t>Décembre 2011 </a:t>
            </a:r>
            <a:r>
              <a:rPr lang="fr-FR" sz="1800" dirty="0" smtClean="0">
                <a:latin typeface="Cambria"/>
                <a:cs typeface="Cambria"/>
              </a:rPr>
              <a:t>avec la publication de </a:t>
            </a:r>
            <a:r>
              <a:rPr lang="fr-FR" sz="1800" b="1" dirty="0" smtClean="0">
                <a:solidFill>
                  <a:srgbClr val="C00000"/>
                </a:solidFill>
                <a:latin typeface="Cambria"/>
                <a:cs typeface="Cambria"/>
              </a:rPr>
              <a:t>7</a:t>
            </a:r>
            <a:r>
              <a:rPr lang="fr-FR" sz="1800" dirty="0" smtClean="0">
                <a:latin typeface="Cambria"/>
                <a:cs typeface="Cambria"/>
              </a:rPr>
              <a:t> rapports techniques:</a:t>
            </a:r>
            <a:endParaRPr lang="en-US" sz="1800" dirty="0" smtClean="0">
              <a:latin typeface="Cambria"/>
              <a:cs typeface="Cambri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33265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07704" y="1700808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latin typeface="Cambria"/>
                <a:cs typeface="Cambria"/>
              </a:rPr>
              <a:t>Focus Group Cloud Computing </a:t>
            </a:r>
            <a:endParaRPr lang="en-US" sz="1800" b="1" dirty="0">
              <a:solidFill>
                <a:srgbClr val="0070C0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568" y="3429000"/>
            <a:ext cx="821533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350838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arenR"/>
            </a:pPr>
            <a:r>
              <a:rPr lang="en-US" sz="1800" b="1" dirty="0" smtClean="0">
                <a:solidFill>
                  <a:schemeClr val="bg2"/>
                </a:solidFill>
                <a:latin typeface="Cambria"/>
                <a:cs typeface="Cambria"/>
              </a:rPr>
              <a:t>Introduction to the cloud ecosystem: </a:t>
            </a:r>
            <a:r>
              <a:rPr lang="en-US" sz="1800" dirty="0" smtClean="0">
                <a:solidFill>
                  <a:schemeClr val="bg2"/>
                </a:solidFill>
                <a:latin typeface="Cambria"/>
                <a:cs typeface="Cambria"/>
              </a:rPr>
              <a:t>definitions, taxonomies, use cases and high-level requirements </a:t>
            </a:r>
          </a:p>
          <a:p>
            <a:pPr marL="350838" indent="-350838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arenR"/>
            </a:pPr>
            <a:r>
              <a:rPr lang="en-US" sz="1800" b="1" dirty="0" smtClean="0">
                <a:solidFill>
                  <a:schemeClr val="bg2"/>
                </a:solidFill>
                <a:latin typeface="Cambria"/>
                <a:cs typeface="Cambria"/>
              </a:rPr>
              <a:t>Functional requirements and reference architecture </a:t>
            </a:r>
          </a:p>
          <a:p>
            <a:pPr marL="350838" indent="-350838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arenR"/>
            </a:pPr>
            <a:r>
              <a:rPr lang="en-US" sz="1800" b="1" dirty="0" smtClean="0">
                <a:solidFill>
                  <a:schemeClr val="bg2"/>
                </a:solidFill>
                <a:latin typeface="Cambria"/>
                <a:cs typeface="Cambria"/>
              </a:rPr>
              <a:t>Requirements and framework architecture of cloud infrastructure </a:t>
            </a:r>
          </a:p>
          <a:p>
            <a:pPr marL="350838" indent="-350838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arenR"/>
            </a:pPr>
            <a:r>
              <a:rPr lang="en-US" sz="1800" b="1" dirty="0" smtClean="0">
                <a:solidFill>
                  <a:schemeClr val="bg2"/>
                </a:solidFill>
                <a:latin typeface="Cambria"/>
                <a:cs typeface="Cambria"/>
              </a:rPr>
              <a:t>Cloud resource management gap analysis </a:t>
            </a:r>
          </a:p>
          <a:p>
            <a:pPr marL="350838" indent="-350838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arenR"/>
            </a:pPr>
            <a:r>
              <a:rPr lang="en-US" sz="1800" b="1" dirty="0" smtClean="0">
                <a:solidFill>
                  <a:schemeClr val="bg2"/>
                </a:solidFill>
                <a:latin typeface="Cambria"/>
                <a:cs typeface="Cambria"/>
              </a:rPr>
              <a:t>Cloud security </a:t>
            </a:r>
          </a:p>
          <a:p>
            <a:pPr marL="350838" indent="-350838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arenR"/>
            </a:pPr>
            <a:r>
              <a:rPr lang="en-US" sz="1800" b="1" dirty="0" smtClean="0">
                <a:solidFill>
                  <a:schemeClr val="bg2"/>
                </a:solidFill>
                <a:latin typeface="Cambria"/>
                <a:cs typeface="Cambria"/>
              </a:rPr>
              <a:t>Overview of SDOs involved in cloud computing </a:t>
            </a:r>
          </a:p>
          <a:p>
            <a:pPr marL="350838" indent="-350838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arenR"/>
            </a:pPr>
            <a:r>
              <a:rPr lang="en-US" sz="1800" b="1" dirty="0" smtClean="0">
                <a:solidFill>
                  <a:schemeClr val="bg2"/>
                </a:solidFill>
                <a:latin typeface="Cambria"/>
                <a:cs typeface="Cambria"/>
              </a:rPr>
              <a:t>Cloud computing benefits from telecommunication and ICT perspectives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1772816"/>
            <a:ext cx="1344884" cy="164307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8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16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60040"/>
            <a:ext cx="9144000" cy="1124744"/>
          </a:xfrm>
        </p:spPr>
        <p:txBody>
          <a:bodyPr/>
          <a:lstStyle/>
          <a:p>
            <a:pPr algn="r"/>
            <a:r>
              <a:rPr lang="fr-FR" dirty="0" smtClean="0"/>
              <a:t>Travaux du SG13 sur le CC </a:t>
            </a:r>
            <a:br>
              <a:rPr lang="fr-FR" dirty="0" smtClean="0"/>
            </a:br>
            <a:r>
              <a:rPr lang="fr-FR" sz="2400" b="0" i="1" dirty="0" smtClean="0"/>
              <a:t>Période d’Etude 2009-2012 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552" y="2060848"/>
            <a:ext cx="8280920" cy="1454129"/>
          </a:xfrm>
        </p:spPr>
        <p:txBody>
          <a:bodyPr/>
          <a:lstStyle/>
          <a:p>
            <a:r>
              <a:rPr lang="fr-FR" sz="2000" dirty="0" smtClean="0">
                <a:solidFill>
                  <a:schemeClr val="bg2"/>
                </a:solidFill>
                <a:latin typeface="Cambria"/>
                <a:cs typeface="Cambria"/>
              </a:rPr>
              <a:t>Création d’un nouveau groupe de travail</a:t>
            </a:r>
          </a:p>
          <a:p>
            <a:pPr>
              <a:buNone/>
            </a:pPr>
            <a:r>
              <a:rPr lang="en-US" sz="2000" b="1" dirty="0" smtClean="0">
                <a:latin typeface="Cambria"/>
                <a:cs typeface="Cambria"/>
              </a:rPr>
              <a:t>	</a:t>
            </a:r>
            <a:r>
              <a:rPr lang="en-US" sz="2000" b="1" dirty="0" smtClean="0">
                <a:solidFill>
                  <a:schemeClr val="bg2"/>
                </a:solidFill>
                <a:latin typeface="Cambria"/>
                <a:cs typeface="Cambria"/>
              </a:rPr>
              <a:t>WP 6/13 :</a:t>
            </a:r>
            <a:r>
              <a:rPr lang="fr-FR" sz="2000" b="1" dirty="0" smtClean="0">
                <a:solidFill>
                  <a:schemeClr val="bg2"/>
                </a:solidFill>
                <a:latin typeface="Cambria"/>
                <a:cs typeface="Cambria"/>
              </a:rPr>
              <a:t> Cloud </a:t>
            </a:r>
            <a:r>
              <a:rPr lang="en-GB" sz="2000" b="1" dirty="0" smtClean="0">
                <a:solidFill>
                  <a:schemeClr val="bg2"/>
                </a:solidFill>
                <a:latin typeface="Cambria"/>
                <a:cs typeface="Cambria"/>
              </a:rPr>
              <a:t>Computing</a:t>
            </a:r>
            <a:r>
              <a:rPr lang="fr-FR" sz="2000" dirty="0" smtClean="0">
                <a:solidFill>
                  <a:schemeClr val="bg2"/>
                </a:solidFill>
                <a:latin typeface="Cambria"/>
                <a:cs typeface="Cambria"/>
              </a:rPr>
              <a:t> 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(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Février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2012)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  <a:p>
            <a:r>
              <a:rPr lang="en-US" sz="2000" dirty="0" err="1" smtClean="0">
                <a:latin typeface="Cambria"/>
                <a:cs typeface="Cambria"/>
              </a:rPr>
              <a:t>Trois</a:t>
            </a:r>
            <a:r>
              <a:rPr lang="en-US" sz="2000" dirty="0" smtClean="0">
                <a:latin typeface="Cambria"/>
                <a:cs typeface="Cambria"/>
              </a:rPr>
              <a:t> questions: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33265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4217668"/>
            <a:ext cx="2643206" cy="171451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Cloud computing ecosystem, inter-cloud and general requirements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539552" y="3646164"/>
            <a:ext cx="2643206" cy="428628"/>
          </a:xfrm>
          <a:prstGeom prst="snip2Same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Q26/13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7864" y="4217668"/>
            <a:ext cx="2643206" cy="171451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Cloud functional architecture, infrastructure and networking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18" name="Rogner un rectangle avec un coin du même côté 17"/>
          <p:cNvSpPr/>
          <p:nvPr/>
        </p:nvSpPr>
        <p:spPr>
          <a:xfrm>
            <a:off x="3347864" y="3646164"/>
            <a:ext cx="2643206" cy="428628"/>
          </a:xfrm>
          <a:prstGeom prst="snip2Same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Q27/13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6176" y="4217668"/>
            <a:ext cx="2643206" cy="1714512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Cloud computing resource management and virtualization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20" name="Rogner un rectangle avec un coin du même côté 19"/>
          <p:cNvSpPr/>
          <p:nvPr/>
        </p:nvSpPr>
        <p:spPr>
          <a:xfrm>
            <a:off x="6156176" y="3646164"/>
            <a:ext cx="2643206" cy="428628"/>
          </a:xfrm>
          <a:prstGeom prst="snip2Same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Q28/13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35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17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60040"/>
            <a:ext cx="9144000" cy="1124744"/>
          </a:xfrm>
        </p:spPr>
        <p:txBody>
          <a:bodyPr/>
          <a:lstStyle/>
          <a:p>
            <a:pPr algn="r"/>
            <a:r>
              <a:rPr lang="fr-FR" dirty="0" smtClean="0"/>
              <a:t>Travaux du SG13 sur le CC </a:t>
            </a:r>
            <a:br>
              <a:rPr lang="fr-FR" dirty="0" smtClean="0"/>
            </a:br>
            <a:r>
              <a:rPr lang="fr-FR" sz="2400" b="0" i="1" dirty="0" smtClean="0"/>
              <a:t>Période d’Etude 2009-2012 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552" y="2120597"/>
            <a:ext cx="8280920" cy="1454129"/>
          </a:xfrm>
        </p:spPr>
        <p:txBody>
          <a:bodyPr/>
          <a:lstStyle/>
          <a:p>
            <a:pPr>
              <a:buNone/>
            </a:pP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Tâches Principales des différentes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Questions: </a:t>
            </a:r>
          </a:p>
          <a:p>
            <a:pPr marL="0" indent="0">
              <a:buNone/>
            </a:pPr>
            <a:r>
              <a:rPr lang="fr-FR" sz="2000" dirty="0" smtClean="0">
                <a:solidFill>
                  <a:schemeClr val="bg2"/>
                </a:solidFill>
                <a:latin typeface="Cambria"/>
                <a:cs typeface="Cambria"/>
              </a:rPr>
              <a:t>Développer de nouvelles recommandations sur le </a:t>
            </a:r>
            <a:r>
              <a:rPr lang="fr-FR" sz="2000" i="1" dirty="0" smtClean="0">
                <a:solidFill>
                  <a:schemeClr val="bg2"/>
                </a:solidFill>
                <a:latin typeface="Cambria"/>
                <a:cs typeface="Cambria"/>
              </a:rPr>
              <a:t>Cloud </a:t>
            </a:r>
            <a:r>
              <a:rPr lang="fr-FR" sz="2000" i="1" dirty="0" err="1" smtClean="0">
                <a:solidFill>
                  <a:schemeClr val="bg2"/>
                </a:solidFill>
                <a:latin typeface="Cambria"/>
                <a:cs typeface="Cambria"/>
              </a:rPr>
              <a:t>Computing</a:t>
            </a:r>
            <a:r>
              <a:rPr lang="fr-FR" sz="2000" dirty="0" smtClean="0">
                <a:solidFill>
                  <a:schemeClr val="bg2"/>
                </a:solidFill>
                <a:latin typeface="Cambria"/>
                <a:cs typeface="Cambria"/>
              </a:rPr>
              <a:t> concernant :</a:t>
            </a:r>
            <a:endParaRPr lang="en-US" sz="2000" dirty="0" smtClean="0">
              <a:solidFill>
                <a:schemeClr val="bg2"/>
              </a:solidFill>
              <a:latin typeface="Cambria"/>
              <a:cs typeface="Cambria"/>
            </a:endParaRPr>
          </a:p>
          <a:p>
            <a:pPr>
              <a:spcBef>
                <a:spcPts val="1200"/>
              </a:spcBef>
            </a:pPr>
            <a:r>
              <a:rPr lang="fr-FR" sz="2000" b="1" dirty="0" smtClean="0">
                <a:solidFill>
                  <a:schemeClr val="bg2"/>
                </a:solidFill>
                <a:latin typeface="Cambria"/>
                <a:cs typeface="Cambria"/>
              </a:rPr>
              <a:t>Définition et vocabulaire</a:t>
            </a:r>
          </a:p>
          <a:p>
            <a:pPr>
              <a:spcBef>
                <a:spcPts val="1200"/>
              </a:spcBef>
            </a:pPr>
            <a:r>
              <a:rPr lang="fr-FR" sz="2000" b="1" dirty="0" smtClean="0">
                <a:solidFill>
                  <a:schemeClr val="bg2"/>
                </a:solidFill>
                <a:latin typeface="Cambria"/>
                <a:cs typeface="Cambria"/>
              </a:rPr>
              <a:t>Ecosystèm</a:t>
            </a:r>
            <a:r>
              <a:rPr lang="fr-FR" sz="2000" b="1" dirty="0" smtClean="0">
                <a:latin typeface="Cambria"/>
                <a:cs typeface="Cambria"/>
              </a:rPr>
              <a:t>e</a:t>
            </a:r>
            <a:r>
              <a:rPr lang="fr-FR" sz="2000" b="1" dirty="0" smtClean="0">
                <a:solidFill>
                  <a:schemeClr val="bg2"/>
                </a:solidFill>
                <a:latin typeface="Cambria"/>
                <a:cs typeface="Cambria"/>
              </a:rPr>
              <a:t>, cas d’utilisation 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fr-FR" sz="2000" b="1" dirty="0" smtClean="0">
                <a:solidFill>
                  <a:schemeClr val="bg2"/>
                </a:solidFill>
                <a:latin typeface="Cambria"/>
                <a:cs typeface="Cambria"/>
              </a:rPr>
              <a:t>et dispositions générales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chemeClr val="bg2"/>
                </a:solidFill>
                <a:latin typeface="Cambria"/>
                <a:cs typeface="Cambria"/>
              </a:rPr>
              <a:t>Architecture de </a:t>
            </a:r>
            <a:r>
              <a:rPr lang="fr-FR" sz="2000" b="1" dirty="0" smtClean="0">
                <a:solidFill>
                  <a:schemeClr val="bg2"/>
                </a:solidFill>
                <a:latin typeface="Cambria"/>
                <a:cs typeface="Cambria"/>
              </a:rPr>
              <a:t>référence</a:t>
            </a:r>
            <a:r>
              <a:rPr lang="en-US" sz="2000" b="1" dirty="0" smtClean="0">
                <a:solidFill>
                  <a:schemeClr val="bg2"/>
                </a:solidFill>
                <a:latin typeface="Cambria"/>
                <a:cs typeface="Cambria"/>
              </a:rPr>
              <a:t> du cloud computing</a:t>
            </a:r>
          </a:p>
          <a:p>
            <a:pPr>
              <a:spcBef>
                <a:spcPts val="1200"/>
              </a:spcBef>
            </a:pPr>
            <a:r>
              <a:rPr lang="fr-FR" sz="2000" b="1" dirty="0" smtClean="0">
                <a:latin typeface="Cambria"/>
                <a:cs typeface="Cambria"/>
              </a:rPr>
              <a:t>Exigences fonctionnelles de l'infrastructure</a:t>
            </a:r>
          </a:p>
          <a:p>
            <a:pPr>
              <a:spcBef>
                <a:spcPts val="1200"/>
              </a:spcBef>
            </a:pPr>
            <a:r>
              <a:rPr lang="fr-FR" sz="2000" b="1" dirty="0" smtClean="0">
                <a:latin typeface="Cambria"/>
                <a:cs typeface="Cambria"/>
              </a:rPr>
              <a:t>Gestion des ressources</a:t>
            </a:r>
            <a:r>
              <a:rPr lang="fr-FR" sz="2000" b="1" dirty="0" smtClean="0">
                <a:solidFill>
                  <a:schemeClr val="bg2"/>
                </a:solidFill>
                <a:latin typeface="Cambria"/>
                <a:cs typeface="Cambria"/>
              </a:rPr>
              <a:t>, </a:t>
            </a:r>
            <a:r>
              <a:rPr lang="en-GB" sz="2000" b="1" dirty="0" err="1" smtClean="0">
                <a:solidFill>
                  <a:schemeClr val="bg2"/>
                </a:solidFill>
                <a:latin typeface="Cambria"/>
                <a:cs typeface="Cambria"/>
              </a:rPr>
              <a:t>DaaS</a:t>
            </a:r>
            <a:r>
              <a:rPr lang="en-GB" sz="2000" b="1" dirty="0" smtClean="0">
                <a:solidFill>
                  <a:schemeClr val="bg2"/>
                </a:solidFill>
                <a:latin typeface="Cambria"/>
                <a:cs typeface="Cambria"/>
              </a:rPr>
              <a:t> &amp; </a:t>
            </a:r>
            <a:r>
              <a:rPr lang="en-GB" sz="2000" b="1" dirty="0" err="1" smtClean="0">
                <a:solidFill>
                  <a:schemeClr val="bg2"/>
                </a:solidFill>
                <a:latin typeface="Cambria"/>
                <a:cs typeface="Cambria"/>
              </a:rPr>
              <a:t>InterCloud</a:t>
            </a:r>
            <a:endParaRPr lang="en-GB" sz="2000" b="1" dirty="0" smtClean="0">
              <a:solidFill>
                <a:schemeClr val="bg2"/>
              </a:solidFill>
              <a:latin typeface="Cambria"/>
              <a:cs typeface="Cambria"/>
            </a:endParaRPr>
          </a:p>
          <a:p>
            <a:pPr>
              <a:spcBef>
                <a:spcPts val="1200"/>
              </a:spcBef>
            </a:pPr>
            <a:r>
              <a:rPr lang="en-GB" sz="2000" dirty="0" smtClean="0">
                <a:latin typeface="Cambria"/>
                <a:cs typeface="Cambria"/>
              </a:rPr>
              <a:t>…</a:t>
            </a:r>
            <a:endParaRPr lang="en-GB" sz="2000" dirty="0" smtClean="0">
              <a:solidFill>
                <a:schemeClr val="bg2"/>
              </a:solidFill>
              <a:latin typeface="Cambria"/>
              <a:cs typeface="Cambria"/>
            </a:endParaRPr>
          </a:p>
          <a:p>
            <a:pPr>
              <a:buNone/>
            </a:pPr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33265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3</a:t>
            </a:r>
          </a:p>
        </p:txBody>
      </p:sp>
      <p:pic>
        <p:nvPicPr>
          <p:cNvPr id="10242" name="Picture 2" descr="http://www.cnmeonline.com/wp-content/uploads/2012/06/Big-data-in-the-clo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003221"/>
            <a:ext cx="2643206" cy="1571637"/>
          </a:xfrm>
          <a:prstGeom prst="rect">
            <a:avLst/>
          </a:prstGeom>
          <a:noFill/>
        </p:spPr>
      </p:pic>
      <p:sp>
        <p:nvSpPr>
          <p:cNvPr id="18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18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60040"/>
            <a:ext cx="9144000" cy="1124744"/>
          </a:xfrm>
        </p:spPr>
        <p:txBody>
          <a:bodyPr/>
          <a:lstStyle/>
          <a:p>
            <a:pPr algn="r"/>
            <a:r>
              <a:rPr lang="fr-FR" dirty="0" smtClean="0"/>
              <a:t>Travaux du SG13 sur le CC </a:t>
            </a:r>
            <a:br>
              <a:rPr lang="fr-FR" dirty="0" smtClean="0"/>
            </a:br>
            <a:r>
              <a:rPr lang="fr-FR" sz="2400" b="0" i="1" dirty="0" smtClean="0"/>
              <a:t>Période d’Etude 2013-2016 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920" cy="1454129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bg2"/>
                </a:solidFill>
                <a:latin typeface="Cambria"/>
                <a:cs typeface="Cambria"/>
              </a:rPr>
              <a:t>3 questions </a:t>
            </a:r>
            <a:r>
              <a:rPr lang="fr-FR" sz="2000" dirty="0" smtClean="0">
                <a:solidFill>
                  <a:schemeClr val="bg2"/>
                </a:solidFill>
                <a:latin typeface="Cambria"/>
                <a:cs typeface="Cambria"/>
              </a:rPr>
              <a:t>sous la responsabilité du </a:t>
            </a:r>
            <a:r>
              <a:rPr lang="en-US" sz="2000" b="1" dirty="0" smtClean="0">
                <a:solidFill>
                  <a:schemeClr val="bg2"/>
                </a:solidFill>
                <a:latin typeface="Cambria"/>
                <a:cs typeface="Cambria"/>
              </a:rPr>
              <a:t>WP 2/13 : </a:t>
            </a:r>
            <a:r>
              <a:rPr lang="en-US" sz="2000" b="1" i="1" dirty="0" smtClean="0">
                <a:latin typeface="Cambria"/>
                <a:cs typeface="Cambria"/>
              </a:rPr>
              <a:t>Cloud Computing and Common Capabilities</a:t>
            </a:r>
            <a:r>
              <a:rPr lang="en-US" sz="2000" b="1" i="1" dirty="0" smtClean="0">
                <a:solidFill>
                  <a:schemeClr val="bg2"/>
                </a:solidFill>
                <a:latin typeface="Cambria"/>
                <a:cs typeface="Cambria"/>
              </a:rPr>
              <a:t> 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33265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3064400"/>
            <a:ext cx="2643206" cy="200026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mbria"/>
                <a:cs typeface="Cambria"/>
              </a:rPr>
              <a:t>Cloud computing ecosystem, general requirements, and capabilities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bg2"/>
                </a:solidFill>
                <a:latin typeface="Cambria"/>
                <a:cs typeface="Cambria"/>
              </a:rPr>
              <a:t>(Continuation de la Q26/13)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mbria"/>
              <a:cs typeface="Cambria"/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539552" y="2492896"/>
            <a:ext cx="2643206" cy="428628"/>
          </a:xfrm>
          <a:prstGeom prst="snip2Same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Q17/13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1616" y="3064400"/>
            <a:ext cx="2643206" cy="2000264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mbria"/>
                <a:cs typeface="Cambria"/>
              </a:rPr>
              <a:t>Cloud functional architecture, infrastructure and </a:t>
            </a:r>
            <a:r>
              <a:rPr lang="en-US" sz="20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mbria"/>
                <a:cs typeface="Cambria"/>
              </a:rPr>
              <a:t>networking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bg2"/>
                </a:solidFill>
                <a:latin typeface="Cambria"/>
                <a:cs typeface="Cambria"/>
              </a:rPr>
              <a:t>(Continuation de la Q27/13</a:t>
            </a:r>
            <a:r>
              <a:rPr lang="en-US" sz="2000" b="1" kern="0" dirty="0">
                <a:solidFill>
                  <a:schemeClr val="bg2"/>
                </a:solidFill>
                <a:latin typeface="Cambria"/>
                <a:cs typeface="Cambria"/>
              </a:rPr>
              <a:t>)</a:t>
            </a:r>
            <a:endParaRPr lang="fr-FR" sz="2000" b="1" kern="0" dirty="0">
              <a:solidFill>
                <a:schemeClr val="bg2"/>
              </a:solidFill>
              <a:latin typeface="Cambria"/>
              <a:cs typeface="Cambria"/>
            </a:endParaRPr>
          </a:p>
        </p:txBody>
      </p:sp>
      <p:sp>
        <p:nvSpPr>
          <p:cNvPr id="18" name="Rogner un rectangle avec un coin du même côté 17"/>
          <p:cNvSpPr/>
          <p:nvPr/>
        </p:nvSpPr>
        <p:spPr>
          <a:xfrm>
            <a:off x="3441616" y="2492896"/>
            <a:ext cx="2643206" cy="428628"/>
          </a:xfrm>
          <a:prstGeom prst="snip2Same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Q18/13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+mn-ea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6030" y="3064400"/>
            <a:ext cx="2643206" cy="2000264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mbria"/>
                <a:cs typeface="Cambria"/>
              </a:rPr>
              <a:t>End-to-end Cloud computing service and resource </a:t>
            </a:r>
            <a:r>
              <a:rPr lang="en-US" sz="2000" b="1" kern="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mbria"/>
                <a:cs typeface="Cambria"/>
              </a:rPr>
              <a:t>management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chemeClr val="bg2"/>
                </a:solidFill>
                <a:latin typeface="Cambria"/>
                <a:cs typeface="Cambria"/>
              </a:rPr>
              <a:t>(Continuation de la Q28/13)</a:t>
            </a:r>
            <a:endParaRPr lang="fr-FR" sz="2000" b="1" kern="0" dirty="0">
              <a:solidFill>
                <a:schemeClr val="bg2"/>
              </a:solidFill>
              <a:latin typeface="Cambria"/>
              <a:cs typeface="Cambria"/>
            </a:endParaRPr>
          </a:p>
        </p:txBody>
      </p:sp>
      <p:sp>
        <p:nvSpPr>
          <p:cNvPr id="20" name="Rogner un rectangle avec un coin du même côté 19"/>
          <p:cNvSpPr/>
          <p:nvPr/>
        </p:nvSpPr>
        <p:spPr>
          <a:xfrm>
            <a:off x="6326030" y="2492896"/>
            <a:ext cx="2643206" cy="428628"/>
          </a:xfrm>
          <a:prstGeom prst="snip2Same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EEECE1"/>
                </a:solidFill>
                <a:latin typeface="Cambria"/>
                <a:cs typeface="Cambria"/>
              </a:rPr>
              <a:t>Q19/13</a:t>
            </a:r>
            <a:endParaRPr lang="fr-FR" sz="2000" b="1" kern="0" dirty="0">
              <a:solidFill>
                <a:srgbClr val="EEECE1"/>
              </a:solidFill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552" y="522920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buSzPct val="75000"/>
              <a:buBlip>
                <a:blip r:embed="rId2"/>
              </a:buBlip>
            </a:pPr>
            <a:r>
              <a:rPr lang="fr-FR" sz="2000" b="1" i="1" dirty="0" smtClean="0">
                <a:solidFill>
                  <a:schemeClr val="bg2"/>
                </a:solidFill>
                <a:latin typeface="Cambria"/>
                <a:cs typeface="Cambria"/>
              </a:rPr>
              <a:t>Tâche </a:t>
            </a:r>
            <a:r>
              <a:rPr lang="en-GB" sz="2000" b="1" i="1" dirty="0" smtClean="0">
                <a:solidFill>
                  <a:schemeClr val="bg2"/>
                </a:solidFill>
                <a:latin typeface="Cambria"/>
                <a:cs typeface="Cambria"/>
              </a:rPr>
              <a:t>commune: </a:t>
            </a:r>
            <a:r>
              <a:rPr lang="fr-FR" sz="2000" kern="0" dirty="0" smtClean="0">
                <a:solidFill>
                  <a:srgbClr val="000099"/>
                </a:solidFill>
                <a:latin typeface="Cambria"/>
                <a:cs typeface="Cambria"/>
              </a:rPr>
              <a:t>Assurer la collaboration nécessaire avec les organismes de normalisation externes, les consortiums et des forums travaillant sur CC</a:t>
            </a:r>
            <a:endParaRPr lang="en-US" sz="2000" kern="0" dirty="0" smtClean="0">
              <a:solidFill>
                <a:srgbClr val="000099"/>
              </a:solidFill>
              <a:latin typeface="Cambria"/>
              <a:cs typeface="Cambria"/>
            </a:endParaRPr>
          </a:p>
        </p:txBody>
      </p:sp>
      <p:sp>
        <p:nvSpPr>
          <p:cNvPr id="29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35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19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8675688" cy="1152128"/>
          </a:xfrm>
        </p:spPr>
        <p:txBody>
          <a:bodyPr/>
          <a:lstStyle/>
          <a:p>
            <a:pPr algn="r"/>
            <a:r>
              <a:rPr lang="fr-FR" dirty="0" smtClean="0"/>
              <a:t>Plan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595933"/>
            <a:ext cx="8280920" cy="4713387"/>
          </a:xfrm>
        </p:spPr>
        <p:txBody>
          <a:bodyPr/>
          <a:lstStyle/>
          <a:p>
            <a:pPr lvl="0">
              <a:lnSpc>
                <a:spcPts val="3200"/>
              </a:lnSpc>
              <a:spcBef>
                <a:spcPts val="1200"/>
              </a:spcBef>
              <a:spcAft>
                <a:spcPts val="1800"/>
              </a:spcAft>
            </a:pPr>
            <a:r>
              <a:rPr lang="fr-FR" sz="2400" dirty="0">
                <a:latin typeface="Cambria"/>
                <a:cs typeface="Cambria"/>
              </a:rPr>
              <a:t>Opportunités du Cloud </a:t>
            </a:r>
            <a:r>
              <a:rPr lang="fr-FR" sz="2400" dirty="0" err="1">
                <a:latin typeface="Cambria"/>
                <a:cs typeface="Cambria"/>
              </a:rPr>
              <a:t>Computing</a:t>
            </a:r>
            <a:r>
              <a:rPr lang="fr-FR" sz="2400" dirty="0">
                <a:latin typeface="Cambria"/>
                <a:cs typeface="Cambria"/>
              </a:rPr>
              <a:t> pour les Pays en Développement</a:t>
            </a:r>
          </a:p>
          <a:p>
            <a:pPr lvl="0">
              <a:lnSpc>
                <a:spcPts val="32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GB" sz="2400" dirty="0">
                <a:latin typeface="Cambria"/>
                <a:cs typeface="Cambria"/>
              </a:rPr>
              <a:t>Importance de la Standardisation du Cloud Computing</a:t>
            </a:r>
            <a:endParaRPr lang="fr-FR" sz="2400" dirty="0">
              <a:latin typeface="Cambria"/>
              <a:cs typeface="Cambria"/>
            </a:endParaRPr>
          </a:p>
          <a:p>
            <a:pPr lvl="0">
              <a:lnSpc>
                <a:spcPts val="3200"/>
              </a:lnSpc>
              <a:spcBef>
                <a:spcPts val="1200"/>
              </a:spcBef>
              <a:spcAft>
                <a:spcPts val="1800"/>
              </a:spcAft>
            </a:pPr>
            <a:r>
              <a:rPr lang="fr-FR" sz="2400" dirty="0">
                <a:latin typeface="Cambria"/>
                <a:cs typeface="Cambria"/>
              </a:rPr>
              <a:t>Travaux du ITU-T SG13 sur le Cloud </a:t>
            </a:r>
            <a:r>
              <a:rPr lang="fr-FR" sz="2400" dirty="0" err="1">
                <a:latin typeface="Cambria"/>
                <a:cs typeface="Cambria"/>
              </a:rPr>
              <a:t>Computing</a:t>
            </a:r>
            <a:r>
              <a:rPr lang="fr-FR" sz="2400" dirty="0">
                <a:latin typeface="Cambria"/>
                <a:cs typeface="Cambria"/>
              </a:rPr>
              <a:t> </a:t>
            </a:r>
          </a:p>
          <a:p>
            <a:pPr lvl="0">
              <a:lnSpc>
                <a:spcPts val="32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GB" sz="2400" dirty="0">
                <a:latin typeface="Cambria"/>
                <a:cs typeface="Cambria"/>
              </a:rPr>
              <a:t>Conclusion &amp; </a:t>
            </a:r>
            <a:r>
              <a:rPr lang="en-GB" sz="2400" dirty="0" err="1" smtClean="0">
                <a:latin typeface="Cambria"/>
                <a:cs typeface="Cambria"/>
              </a:rPr>
              <a:t>Recommandations</a:t>
            </a:r>
            <a:endParaRPr lang="fr-FR" sz="2400" dirty="0">
              <a:latin typeface="Cambria"/>
              <a:cs typeface="Cambria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60040"/>
            <a:ext cx="9144000" cy="1124744"/>
          </a:xfrm>
        </p:spPr>
        <p:txBody>
          <a:bodyPr/>
          <a:lstStyle/>
          <a:p>
            <a:pPr algn="r"/>
            <a:r>
              <a:rPr lang="fr-FR" dirty="0" smtClean="0"/>
              <a:t>Travaux du SG13 sur le CC </a:t>
            </a:r>
            <a:br>
              <a:rPr lang="fr-FR" dirty="0" smtClean="0"/>
            </a:br>
            <a:r>
              <a:rPr lang="fr-FR" sz="2400" b="0" i="1" dirty="0" smtClean="0"/>
              <a:t>Période d’Etude 2013-2016 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33265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2636912"/>
            <a:ext cx="8280920" cy="345638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fr-FR" sz="2000" b="1" dirty="0">
                <a:latin typeface="Cambria"/>
                <a:cs typeface="Cambria"/>
              </a:rPr>
              <a:t>Eléments </a:t>
            </a:r>
            <a:r>
              <a:rPr lang="fr-FR" sz="2000" b="1" dirty="0" smtClean="0">
                <a:latin typeface="Cambria"/>
                <a:cs typeface="Cambria"/>
              </a:rPr>
              <a:t>d’études</a:t>
            </a:r>
            <a:endParaRPr lang="fr-FR" sz="2000" dirty="0">
              <a:latin typeface="Cambria"/>
              <a:cs typeface="Cambria"/>
            </a:endParaRP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000" b="1" dirty="0" err="1">
                <a:solidFill>
                  <a:srgbClr val="041F70"/>
                </a:solidFill>
                <a:latin typeface="Cambria"/>
                <a:cs typeface="Cambria"/>
              </a:rPr>
              <a:t>Y.BigData-</a:t>
            </a:r>
            <a:r>
              <a:rPr lang="fr-FR" sz="2000" b="1" dirty="0" err="1" smtClean="0">
                <a:solidFill>
                  <a:srgbClr val="041F70"/>
                </a:solidFill>
                <a:latin typeface="Cambria"/>
                <a:cs typeface="Cambria"/>
              </a:rPr>
              <a:t>reqts</a:t>
            </a:r>
            <a:r>
              <a:rPr lang="en-US" sz="2000" dirty="0" smtClean="0">
                <a:latin typeface="Cambria"/>
                <a:cs typeface="Cambria"/>
              </a:rPr>
              <a:t>:</a:t>
            </a:r>
            <a:r>
              <a:rPr lang="en-US" sz="2000" b="1" dirty="0" smtClean="0">
                <a:solidFill>
                  <a:srgbClr val="66CCFF"/>
                </a:solidFill>
                <a:latin typeface="Cambria"/>
                <a:cs typeface="Cambria"/>
              </a:rPr>
              <a:t> </a:t>
            </a:r>
            <a:r>
              <a:rPr lang="en-US" sz="2000" i="1" dirty="0">
                <a:latin typeface="Cambria"/>
                <a:cs typeface="Cambria"/>
              </a:rPr>
              <a:t>Requirements and capabilities for cloud computing based big data</a:t>
            </a: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000" b="1" dirty="0" err="1">
                <a:solidFill>
                  <a:srgbClr val="041F70"/>
                </a:solidFill>
                <a:latin typeface="Cambria"/>
                <a:cs typeface="Cambria"/>
              </a:rPr>
              <a:t>Y.ccdef</a:t>
            </a:r>
            <a:r>
              <a:rPr lang="fr-FR" sz="2000" dirty="0" smtClean="0">
                <a:latin typeface="Cambria"/>
                <a:cs typeface="Cambria"/>
              </a:rPr>
              <a:t>:</a:t>
            </a:r>
            <a:r>
              <a:rPr lang="fr-FR" sz="2000" b="1" dirty="0" smtClean="0">
                <a:solidFill>
                  <a:srgbClr val="66CCFF"/>
                </a:solidFill>
                <a:latin typeface="Cambria"/>
                <a:cs typeface="Cambria"/>
              </a:rPr>
              <a:t> </a:t>
            </a:r>
            <a:r>
              <a:rPr lang="en-US" sz="2000" i="1" dirty="0">
                <a:latin typeface="Cambria"/>
                <a:cs typeface="Cambria"/>
              </a:rPr>
              <a:t>Cloud computing - Overview and Vocabulary</a:t>
            </a:r>
            <a:endParaRPr lang="fr-FR" sz="2000" i="1" dirty="0">
              <a:latin typeface="Cambria"/>
              <a:cs typeface="Cambria"/>
            </a:endParaRP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000" b="1" dirty="0">
                <a:solidFill>
                  <a:srgbClr val="041F70"/>
                </a:solidFill>
                <a:latin typeface="Cambria"/>
                <a:cs typeface="Cambria"/>
              </a:rPr>
              <a:t>Y.3503</a:t>
            </a:r>
            <a:r>
              <a:rPr lang="fr-FR" sz="2000" dirty="0" smtClean="0">
                <a:latin typeface="Cambria"/>
                <a:cs typeface="Cambria"/>
              </a:rPr>
              <a:t>:</a:t>
            </a:r>
            <a:r>
              <a:rPr lang="fr-FR" sz="2000" b="1" dirty="0" smtClean="0">
                <a:solidFill>
                  <a:srgbClr val="66CCFF"/>
                </a:solidFill>
                <a:latin typeface="Cambria"/>
                <a:cs typeface="Cambria"/>
              </a:rPr>
              <a:t> </a:t>
            </a:r>
            <a:r>
              <a:rPr lang="en-US" sz="2000" i="1" dirty="0">
                <a:latin typeface="Cambria"/>
                <a:cs typeface="Cambria"/>
              </a:rPr>
              <a:t>Requirement and reference architecture of desktop as a service</a:t>
            </a:r>
            <a:r>
              <a:rPr lang="en-US" sz="2000" dirty="0">
                <a:latin typeface="Cambria"/>
                <a:cs typeface="Cambria"/>
              </a:rPr>
              <a:t> </a:t>
            </a:r>
            <a:r>
              <a:rPr lang="fr-FR" sz="2000" dirty="0">
                <a:latin typeface="Cambria"/>
                <a:cs typeface="Cambria"/>
              </a:rPr>
              <a:t>(Consenti le </a:t>
            </a:r>
            <a:r>
              <a:rPr lang="fr-FR" sz="2000" b="1" dirty="0">
                <a:solidFill>
                  <a:srgbClr val="C00000"/>
                </a:solidFill>
                <a:latin typeface="Cambria"/>
                <a:cs typeface="Cambria"/>
              </a:rPr>
              <a:t>28/02/2014</a:t>
            </a:r>
            <a:r>
              <a:rPr lang="fr-FR" sz="2000" dirty="0">
                <a:latin typeface="Cambria"/>
                <a:cs typeface="Cambria"/>
              </a:rPr>
              <a:t>)</a:t>
            </a: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539552" y="1793336"/>
            <a:ext cx="8280920" cy="771568"/>
          </a:xfrm>
          <a:prstGeom prst="snip2Same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Q17/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13: </a:t>
            </a:r>
            <a:r>
              <a:rPr lang="en-US" sz="2000" b="1" i="1" dirty="0" smtClean="0">
                <a:solidFill>
                  <a:srgbClr val="FFFFFF"/>
                </a:solidFill>
                <a:latin typeface="Cambria"/>
                <a:cs typeface="Cambria"/>
              </a:rPr>
              <a:t>Cloud </a:t>
            </a:r>
            <a:r>
              <a:rPr lang="en-US" sz="2000" b="1" i="1" dirty="0">
                <a:solidFill>
                  <a:srgbClr val="FFFFFF"/>
                </a:solidFill>
                <a:latin typeface="Cambria"/>
                <a:cs typeface="Cambria"/>
              </a:rPr>
              <a:t>computing ecosystem, general requirements, and capabilities </a:t>
            </a: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cs typeface="Cambria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20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60040"/>
            <a:ext cx="9144000" cy="1124744"/>
          </a:xfrm>
        </p:spPr>
        <p:txBody>
          <a:bodyPr/>
          <a:lstStyle/>
          <a:p>
            <a:pPr algn="r"/>
            <a:r>
              <a:rPr lang="fr-FR" dirty="0" smtClean="0"/>
              <a:t>Travaux du SG13 sur le CC </a:t>
            </a:r>
            <a:br>
              <a:rPr lang="fr-FR" dirty="0" smtClean="0"/>
            </a:br>
            <a:r>
              <a:rPr lang="fr-FR" sz="2400" b="0" i="1" dirty="0" smtClean="0"/>
              <a:t>Période d’Etude 2013-2016 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33265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0642" y="2616392"/>
            <a:ext cx="8259830" cy="345638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fr-FR" sz="2000" b="1" dirty="0">
                <a:latin typeface="Cambria"/>
                <a:cs typeface="Cambria"/>
              </a:rPr>
              <a:t>Eléments </a:t>
            </a:r>
            <a:r>
              <a:rPr lang="fr-FR" sz="2000" b="1" dirty="0" smtClean="0">
                <a:latin typeface="Cambria"/>
                <a:cs typeface="Cambria"/>
              </a:rPr>
              <a:t>d’études (en cours)</a:t>
            </a:r>
            <a:endParaRPr lang="fr-FR" sz="2000" dirty="0">
              <a:latin typeface="Cambria"/>
              <a:cs typeface="Cambria"/>
            </a:endParaRP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000" b="1" dirty="0">
                <a:solidFill>
                  <a:srgbClr val="041F70"/>
                </a:solidFill>
                <a:latin typeface="Cambria"/>
                <a:cs typeface="Cambria"/>
              </a:rPr>
              <a:t>Y.cciaas:</a:t>
            </a:r>
            <a:r>
              <a:rPr lang="fr-FR" sz="2000" dirty="0" smtClean="0">
                <a:latin typeface="Cambria"/>
                <a:cs typeface="Cambria"/>
              </a:rPr>
              <a:t> </a:t>
            </a:r>
            <a:r>
              <a:rPr lang="en-US" sz="2000" i="1" dirty="0">
                <a:latin typeface="Cambria"/>
                <a:cs typeface="Cambria"/>
              </a:rPr>
              <a:t>Functional requirements and architecture of </a:t>
            </a:r>
            <a:r>
              <a:rPr lang="en-US" sz="2000" i="1" dirty="0" err="1">
                <a:latin typeface="Cambria"/>
                <a:cs typeface="Cambria"/>
              </a:rPr>
              <a:t>IaaS</a:t>
            </a:r>
            <a:r>
              <a:rPr lang="en-US" sz="2000" i="1" dirty="0">
                <a:latin typeface="Cambria"/>
                <a:cs typeface="Cambria"/>
              </a:rPr>
              <a:t> service</a:t>
            </a:r>
            <a:endParaRPr lang="fr-FR" sz="2000" i="1" dirty="0">
              <a:latin typeface="Cambria"/>
              <a:cs typeface="Cambria"/>
            </a:endParaRP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000" b="1" dirty="0" smtClean="0">
                <a:solidFill>
                  <a:srgbClr val="041F70"/>
                </a:solidFill>
                <a:latin typeface="Cambria"/>
                <a:cs typeface="Cambria"/>
              </a:rPr>
              <a:t>Y.ccnaas:</a:t>
            </a:r>
            <a:r>
              <a:rPr lang="fr-FR" sz="2000" dirty="0" smtClean="0">
                <a:latin typeface="Cambria"/>
                <a:cs typeface="Cambria"/>
              </a:rPr>
              <a:t> </a:t>
            </a:r>
            <a:r>
              <a:rPr lang="en-US" sz="2000" i="1" dirty="0">
                <a:latin typeface="Cambria"/>
                <a:cs typeface="Cambria"/>
              </a:rPr>
              <a:t>Requirements, use cases and functional architecture of network as a service</a:t>
            </a: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000" dirty="0">
                <a:latin typeface="Cambria"/>
                <a:cs typeface="Cambria"/>
              </a:rPr>
              <a:t> </a:t>
            </a:r>
            <a:r>
              <a:rPr lang="fr-FR" sz="2000" b="1" dirty="0" err="1" smtClean="0">
                <a:solidFill>
                  <a:srgbClr val="041F70"/>
                </a:solidFill>
                <a:latin typeface="Cambria"/>
                <a:cs typeface="Cambria"/>
              </a:rPr>
              <a:t>Y.ccra</a:t>
            </a:r>
            <a:r>
              <a:rPr lang="fr-FR" sz="2000" b="1" dirty="0" smtClean="0">
                <a:solidFill>
                  <a:srgbClr val="041F70"/>
                </a:solidFill>
                <a:latin typeface="Cambria"/>
                <a:cs typeface="Cambria"/>
              </a:rPr>
              <a:t>:</a:t>
            </a:r>
            <a:r>
              <a:rPr lang="fr-FR" sz="2000" dirty="0" smtClean="0">
                <a:latin typeface="Cambria"/>
                <a:cs typeface="Cambria"/>
              </a:rPr>
              <a:t> </a:t>
            </a:r>
            <a:r>
              <a:rPr lang="en-GB" sz="2000" i="1" dirty="0">
                <a:latin typeface="Cambria"/>
                <a:cs typeface="Cambria"/>
              </a:rPr>
              <a:t>Cloud computing reference </a:t>
            </a:r>
            <a:r>
              <a:rPr lang="fr-FR" sz="2000" i="1" dirty="0">
                <a:latin typeface="Cambria"/>
                <a:cs typeface="Cambria"/>
              </a:rPr>
              <a:t>architecture </a:t>
            </a:r>
            <a:endParaRPr lang="en-US" sz="2000" i="1" dirty="0">
              <a:latin typeface="Cambria"/>
              <a:cs typeface="Cambria"/>
            </a:endParaRP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endParaRPr lang="fr-FR" sz="2000" dirty="0">
              <a:latin typeface="Cambria"/>
              <a:cs typeface="Cambria"/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560642" y="1772816"/>
            <a:ext cx="8259830" cy="771568"/>
          </a:xfrm>
          <a:prstGeom prst="snip2Same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82563" algn="ctr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Q18/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13: </a:t>
            </a:r>
            <a:r>
              <a:rPr lang="en-US" sz="2000" b="1" i="1" dirty="0">
                <a:solidFill>
                  <a:schemeClr val="bg1"/>
                </a:solidFill>
                <a:latin typeface="Cambria"/>
                <a:cs typeface="Cambria"/>
              </a:rPr>
              <a:t>Cloud functional architecture, infrastructure and networking</a:t>
            </a:r>
            <a:endParaRPr lang="fr-FR" sz="2000" b="1" i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21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41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60040"/>
            <a:ext cx="9144000" cy="1124744"/>
          </a:xfrm>
        </p:spPr>
        <p:txBody>
          <a:bodyPr/>
          <a:lstStyle/>
          <a:p>
            <a:pPr algn="r"/>
            <a:r>
              <a:rPr lang="fr-FR" dirty="0" smtClean="0"/>
              <a:t>Travaux du SG13 sur le CC </a:t>
            </a:r>
            <a:br>
              <a:rPr lang="fr-FR" dirty="0" smtClean="0"/>
            </a:br>
            <a:r>
              <a:rPr lang="fr-FR" sz="2400" b="0" i="1" dirty="0" smtClean="0"/>
              <a:t>Période d’Etude 2013-2016 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33265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0642" y="2616392"/>
            <a:ext cx="8259830" cy="3456384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fr-FR" sz="2000" b="1" dirty="0">
                <a:latin typeface="Cambria"/>
                <a:cs typeface="Cambria"/>
              </a:rPr>
              <a:t>Eléments </a:t>
            </a:r>
            <a:r>
              <a:rPr lang="fr-FR" sz="2000" b="1" dirty="0" smtClean="0">
                <a:latin typeface="Cambria"/>
                <a:cs typeface="Cambria"/>
              </a:rPr>
              <a:t>d’études (en cours)</a:t>
            </a:r>
            <a:endParaRPr lang="fr-FR" sz="2000" dirty="0">
              <a:latin typeface="Cambria"/>
              <a:cs typeface="Cambria"/>
            </a:endParaRP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000" b="1" dirty="0" smtClean="0">
                <a:solidFill>
                  <a:srgbClr val="041F70"/>
                </a:solidFill>
                <a:latin typeface="Cambria"/>
                <a:cs typeface="Cambria"/>
              </a:rPr>
              <a:t>Y.e2ecslm</a:t>
            </a:r>
            <a:r>
              <a:rPr lang="fr-FR" sz="2000" b="1" dirty="0">
                <a:solidFill>
                  <a:srgbClr val="041F70"/>
                </a:solidFill>
                <a:latin typeface="Cambria"/>
                <a:cs typeface="Cambria"/>
              </a:rPr>
              <a:t>-</a:t>
            </a:r>
            <a:r>
              <a:rPr lang="fr-FR" sz="2000" b="1" dirty="0" smtClean="0">
                <a:solidFill>
                  <a:srgbClr val="041F70"/>
                </a:solidFill>
                <a:latin typeface="Cambria"/>
                <a:cs typeface="Cambria"/>
              </a:rPr>
              <a:t>Req</a:t>
            </a:r>
            <a:r>
              <a:rPr lang="en-US" sz="2000" b="1" dirty="0" smtClean="0">
                <a:solidFill>
                  <a:srgbClr val="041F70"/>
                </a:solidFill>
                <a:latin typeface="Cambria"/>
                <a:cs typeface="Cambria"/>
              </a:rPr>
              <a:t>: </a:t>
            </a:r>
            <a:r>
              <a:rPr lang="en-US" sz="2000" i="1" dirty="0">
                <a:latin typeface="Cambria"/>
                <a:cs typeface="Cambria"/>
              </a:rPr>
              <a:t>End-to-end cloud service lifecycle management</a:t>
            </a: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000" b="1" dirty="0">
                <a:solidFill>
                  <a:srgbClr val="041F70"/>
                </a:solidFill>
                <a:latin typeface="Cambria"/>
                <a:cs typeface="Cambria"/>
              </a:rPr>
              <a:t>Y.e2ecmrgb</a:t>
            </a:r>
            <a:r>
              <a:rPr lang="fr-FR" sz="2000" b="1" dirty="0" smtClean="0">
                <a:solidFill>
                  <a:srgbClr val="041F70"/>
                </a:solidFill>
                <a:latin typeface="Cambria"/>
                <a:cs typeface="Cambria"/>
              </a:rPr>
              <a:t>:</a:t>
            </a:r>
            <a:r>
              <a:rPr lang="fr-FR" sz="2000" i="1" dirty="0" smtClean="0">
                <a:latin typeface="Cambria"/>
                <a:cs typeface="Cambria"/>
              </a:rPr>
              <a:t> </a:t>
            </a:r>
            <a:r>
              <a:rPr lang="en-US" sz="2000" i="1" dirty="0">
                <a:latin typeface="Cambria"/>
                <a:cs typeface="Cambria"/>
              </a:rPr>
              <a:t>Common Model for E2E Cloud Computing Resource Management</a:t>
            </a:r>
            <a:endParaRPr lang="fr-FR" sz="2000" i="1" dirty="0">
              <a:latin typeface="Cambria"/>
              <a:cs typeface="Cambria"/>
            </a:endParaRP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endParaRPr lang="en-US" sz="2000" i="1" dirty="0">
              <a:latin typeface="Cambria"/>
              <a:cs typeface="Cambria"/>
            </a:endParaRPr>
          </a:p>
          <a:p>
            <a:pPr marL="439738" lvl="1" indent="-254000">
              <a:spcBef>
                <a:spcPts val="1800"/>
              </a:spcBef>
              <a:buClr>
                <a:srgbClr val="FF0000"/>
              </a:buClr>
              <a:buFont typeface="Arial"/>
              <a:buChar char="•"/>
            </a:pPr>
            <a:endParaRPr lang="fr-FR" sz="2000" dirty="0">
              <a:latin typeface="Cambria"/>
              <a:cs typeface="Cambria"/>
            </a:endParaRPr>
          </a:p>
        </p:txBody>
      </p:sp>
      <p:sp>
        <p:nvSpPr>
          <p:cNvPr id="16" name="Rogner un rectangle avec un coin du même côté 15"/>
          <p:cNvSpPr/>
          <p:nvPr/>
        </p:nvSpPr>
        <p:spPr>
          <a:xfrm>
            <a:off x="560642" y="1772816"/>
            <a:ext cx="8259830" cy="771568"/>
          </a:xfrm>
          <a:prstGeom prst="snip2Same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Q19/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13: </a:t>
            </a:r>
            <a:r>
              <a:rPr lang="en-US" sz="2000" b="1" i="1" dirty="0">
                <a:solidFill>
                  <a:srgbClr val="FFFFFF"/>
                </a:solidFill>
                <a:latin typeface="Cambria"/>
                <a:cs typeface="Cambria"/>
              </a:rPr>
              <a:t>End-to-end Cloud computing service and resource </a:t>
            </a:r>
            <a:r>
              <a:rPr lang="en-US" sz="2000" b="1" i="1" dirty="0" smtClean="0">
                <a:solidFill>
                  <a:srgbClr val="FFFFFF"/>
                </a:solidFill>
                <a:latin typeface="Cambria"/>
                <a:cs typeface="Cambria"/>
              </a:rPr>
              <a:t>management</a:t>
            </a:r>
            <a:endParaRPr lang="fr-FR" sz="2000" b="1" i="1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9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22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0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92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Q17/13</a:t>
            </a:r>
          </a:p>
          <a:p>
            <a:r>
              <a:rPr lang="fr-FR" sz="2000" b="1" dirty="0" smtClean="0">
                <a:latin typeface="Cambria"/>
                <a:cs typeface="Cambria"/>
              </a:rPr>
              <a:t>ITU-T </a:t>
            </a:r>
            <a:r>
              <a:rPr lang="en-GB" sz="2000" b="1" dirty="0" smtClean="0">
                <a:latin typeface="Cambria"/>
                <a:cs typeface="Cambria"/>
              </a:rPr>
              <a:t>Y.3501 </a:t>
            </a:r>
            <a:r>
              <a:rPr lang="en-GB" sz="2000" dirty="0" smtClean="0">
                <a:latin typeface="Cambria"/>
                <a:cs typeface="Cambria"/>
              </a:rPr>
              <a:t>(</a:t>
            </a:r>
            <a:r>
              <a:rPr lang="fr-FR" sz="2000" dirty="0" smtClean="0">
                <a:latin typeface="Cambria"/>
                <a:cs typeface="Cambria"/>
              </a:rPr>
              <a:t>Approuvée</a:t>
            </a:r>
            <a:r>
              <a:rPr lang="en-GB" sz="2000" dirty="0" smtClean="0">
                <a:latin typeface="Cambria"/>
                <a:cs typeface="Cambria"/>
              </a:rPr>
              <a:t> en </a:t>
            </a:r>
            <a:r>
              <a:rPr lang="fr-FR" sz="2000" dirty="0" smtClean="0">
                <a:solidFill>
                  <a:srgbClr val="C00000"/>
                </a:solidFill>
                <a:latin typeface="Cambria"/>
                <a:cs typeface="Cambria"/>
              </a:rPr>
              <a:t>05/2013</a:t>
            </a:r>
            <a:r>
              <a:rPr lang="fr-FR" sz="2000" dirty="0" smtClean="0">
                <a:latin typeface="Cambria"/>
                <a:cs typeface="Cambria"/>
              </a:rPr>
              <a:t>)</a:t>
            </a:r>
          </a:p>
          <a:p>
            <a:pPr>
              <a:buNone/>
            </a:pPr>
            <a:r>
              <a:rPr lang="fr-FR" sz="2000" i="1" dirty="0" smtClean="0">
                <a:latin typeface="Cambria"/>
                <a:cs typeface="Cambria"/>
              </a:rPr>
              <a:t>	</a:t>
            </a:r>
            <a:r>
              <a:rPr lang="en-GB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Cloud computing framework and high-level requirements</a:t>
            </a:r>
          </a:p>
          <a:p>
            <a:pPr>
              <a:spcBef>
                <a:spcPts val="0"/>
              </a:spcBef>
              <a:buNone/>
            </a:pPr>
            <a:r>
              <a:rPr lang="en-GB" sz="2000" i="1" dirty="0" smtClean="0">
                <a:latin typeface="Cambria"/>
                <a:cs typeface="Cambria"/>
              </a:rPr>
              <a:t>	</a:t>
            </a:r>
          </a:p>
          <a:p>
            <a:pPr>
              <a:buNone/>
            </a:pP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Q18/13</a:t>
            </a:r>
          </a:p>
          <a:p>
            <a:r>
              <a:rPr lang="en-GB" sz="2000" b="1" dirty="0" smtClean="0">
                <a:latin typeface="Cambria"/>
                <a:cs typeface="Cambria"/>
              </a:rPr>
              <a:t>ITU-T Y.3510 </a:t>
            </a:r>
            <a:r>
              <a:rPr lang="en-GB" sz="2000" dirty="0" smtClean="0">
                <a:latin typeface="Cambria"/>
                <a:cs typeface="Cambria"/>
              </a:rPr>
              <a:t>(</a:t>
            </a:r>
            <a:r>
              <a:rPr lang="fr-FR" sz="2000" dirty="0" smtClean="0">
                <a:latin typeface="Cambria"/>
                <a:cs typeface="Cambria"/>
              </a:rPr>
              <a:t>Approuvée</a:t>
            </a:r>
            <a:r>
              <a:rPr lang="en-GB" sz="2000" dirty="0" smtClean="0">
                <a:latin typeface="Cambria"/>
                <a:cs typeface="Cambria"/>
              </a:rPr>
              <a:t> en </a:t>
            </a:r>
            <a:r>
              <a:rPr lang="fr-FR" sz="2000" dirty="0" smtClean="0">
                <a:solidFill>
                  <a:srgbClr val="C00000"/>
                </a:solidFill>
                <a:latin typeface="Cambria"/>
                <a:cs typeface="Cambria"/>
              </a:rPr>
              <a:t>05/2013</a:t>
            </a:r>
            <a:r>
              <a:rPr lang="fr-FR" sz="2000" dirty="0" smtClean="0">
                <a:latin typeface="Cambria"/>
                <a:cs typeface="Cambria"/>
              </a:rPr>
              <a:t>)</a:t>
            </a:r>
            <a:endParaRPr lang="en-GB" sz="2000" dirty="0" smtClean="0">
              <a:latin typeface="Cambria"/>
              <a:cs typeface="Cambria"/>
            </a:endParaRPr>
          </a:p>
          <a:p>
            <a:pPr>
              <a:buNone/>
            </a:pPr>
            <a:r>
              <a:rPr lang="en-GB" sz="2000" dirty="0" smtClean="0">
                <a:latin typeface="Cambria"/>
                <a:cs typeface="Cambria"/>
              </a:rPr>
              <a:t>	</a:t>
            </a:r>
            <a:r>
              <a:rPr lang="en-GB" sz="2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</a:t>
            </a:r>
            <a:r>
              <a:rPr lang="en-GB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Cloud Computing Infrastructure Requirements</a:t>
            </a:r>
          </a:p>
          <a:p>
            <a:r>
              <a:rPr lang="fr-FR" sz="2000" b="1" dirty="0" smtClean="0">
                <a:latin typeface="Cambria"/>
                <a:cs typeface="Cambria"/>
              </a:rPr>
              <a:t>ITU-T Y.3511 </a:t>
            </a:r>
            <a:r>
              <a:rPr lang="en-GB" sz="2000" dirty="0" smtClean="0">
                <a:latin typeface="Cambria"/>
                <a:cs typeface="Cambria"/>
              </a:rPr>
              <a:t>(</a:t>
            </a:r>
            <a:r>
              <a:rPr lang="fr-FR" sz="2000" dirty="0" smtClean="0">
                <a:latin typeface="Cambria"/>
                <a:cs typeface="Cambria"/>
              </a:rPr>
              <a:t>Approuvé</a:t>
            </a:r>
            <a:r>
              <a:rPr lang="en-GB" sz="2000" dirty="0" smtClean="0">
                <a:latin typeface="Cambria"/>
                <a:cs typeface="Cambria"/>
              </a:rPr>
              <a:t>e en </a:t>
            </a:r>
            <a:r>
              <a:rPr lang="fr-FR" sz="2000" dirty="0" smtClean="0">
                <a:solidFill>
                  <a:srgbClr val="C00000"/>
                </a:solidFill>
                <a:latin typeface="Cambria"/>
                <a:cs typeface="Cambria"/>
              </a:rPr>
              <a:t>03/2014</a:t>
            </a:r>
            <a:r>
              <a:rPr lang="fr-FR" sz="2000" dirty="0" smtClean="0">
                <a:latin typeface="Cambria"/>
                <a:cs typeface="Cambria"/>
              </a:rPr>
              <a:t>)</a:t>
            </a:r>
            <a:endParaRPr lang="fr-FR" sz="2000" b="1" dirty="0" smtClean="0">
              <a:latin typeface="Cambria"/>
              <a:cs typeface="Cambria"/>
            </a:endParaRPr>
          </a:p>
          <a:p>
            <a:pPr>
              <a:buNone/>
            </a:pPr>
            <a:r>
              <a:rPr lang="fr-F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	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Framework of inter-cloud for network and infrastructure</a:t>
            </a:r>
            <a:endParaRPr lang="en-GB" sz="2000" i="1" dirty="0" smtClean="0">
              <a:solidFill>
                <a:schemeClr val="bg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  <a:p>
            <a:pPr>
              <a:buNone/>
            </a:pPr>
            <a:endParaRPr lang="en-GB" sz="2000" dirty="0" smtClean="0">
              <a:latin typeface="Cambria"/>
              <a:cs typeface="Cambria"/>
            </a:endParaRPr>
          </a:p>
          <a:p>
            <a:pPr>
              <a:buNone/>
            </a:pP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Q19/13</a:t>
            </a:r>
            <a:endParaRPr lang="en-GB" sz="2000" dirty="0" smtClean="0">
              <a:latin typeface="Cambria"/>
              <a:cs typeface="Cambria"/>
            </a:endParaRPr>
          </a:p>
          <a:p>
            <a:r>
              <a:rPr lang="en-GB" sz="2000" b="1" dirty="0" smtClean="0">
                <a:latin typeface="Cambria"/>
                <a:cs typeface="Cambria"/>
              </a:rPr>
              <a:t>ITU-T Y.3520 </a:t>
            </a:r>
            <a:r>
              <a:rPr lang="en-GB" sz="2000" dirty="0" smtClean="0">
                <a:latin typeface="Cambria"/>
                <a:cs typeface="Cambria"/>
              </a:rPr>
              <a:t>(</a:t>
            </a:r>
            <a:r>
              <a:rPr lang="fr-FR" sz="2000" dirty="0" smtClean="0">
                <a:latin typeface="Cambria"/>
                <a:cs typeface="Cambria"/>
              </a:rPr>
              <a:t>Approuvée</a:t>
            </a:r>
            <a:r>
              <a:rPr lang="en-GB" sz="2000" dirty="0" smtClean="0">
                <a:latin typeface="Cambria"/>
                <a:cs typeface="Cambria"/>
              </a:rPr>
              <a:t> en </a:t>
            </a:r>
            <a:r>
              <a:rPr lang="fr-FR" sz="2000" dirty="0" smtClean="0">
                <a:solidFill>
                  <a:srgbClr val="C00000"/>
                </a:solidFill>
                <a:latin typeface="Cambria"/>
                <a:cs typeface="Cambria"/>
              </a:rPr>
              <a:t>06/2013</a:t>
            </a:r>
            <a:r>
              <a:rPr lang="en-GB" sz="2000" dirty="0" smtClean="0">
                <a:latin typeface="Cambria"/>
                <a:cs typeface="Cambria"/>
              </a:rPr>
              <a:t>) </a:t>
            </a:r>
          </a:p>
          <a:p>
            <a:pPr>
              <a:buNone/>
            </a:pPr>
            <a:r>
              <a:rPr lang="en-GB" sz="2000" i="1" dirty="0" smtClean="0">
                <a:latin typeface="Cambria"/>
                <a:cs typeface="Cambria"/>
              </a:rPr>
              <a:t>	</a:t>
            </a:r>
            <a:r>
              <a:rPr lang="en-GB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Cloud computing framework </a:t>
            </a:r>
            <a:r>
              <a:rPr lang="fr-F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for end to end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resource</a:t>
            </a:r>
            <a:r>
              <a:rPr lang="fr-FR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</a:rPr>
              <a:t> management</a:t>
            </a:r>
            <a:endParaRPr lang="fr-FR" sz="2000" dirty="0" smtClean="0">
              <a:solidFill>
                <a:schemeClr val="bg2">
                  <a:lumMod val="60000"/>
                  <a:lumOff val="40000"/>
                </a:schemeClr>
              </a:solidFill>
              <a:latin typeface="Cambria"/>
              <a:cs typeface="Cambria"/>
            </a:endParaRPr>
          </a:p>
          <a:p>
            <a:pPr>
              <a:buNone/>
            </a:pPr>
            <a:endParaRPr lang="fr-FR" sz="2000" dirty="0" smtClean="0">
              <a:latin typeface="Cambria"/>
              <a:cs typeface="Cambria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500098" y="360040"/>
            <a:ext cx="9144000" cy="1124744"/>
          </a:xfrm>
        </p:spPr>
        <p:txBody>
          <a:bodyPr/>
          <a:lstStyle/>
          <a:p>
            <a:pPr algn="r"/>
            <a:r>
              <a:rPr lang="fr-FR" dirty="0" smtClean="0"/>
              <a:t>Travaux du SG13 sur le CC </a:t>
            </a:r>
            <a:br>
              <a:rPr lang="fr-FR" dirty="0" smtClean="0"/>
            </a:br>
            <a:r>
              <a:rPr lang="fr-FR" sz="2400" b="0" i="1" dirty="0" smtClean="0"/>
              <a:t>Recommandations Approuvées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676456" y="332656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8</a:t>
            </a:r>
          </a:p>
        </p:txBody>
      </p:sp>
      <p:pic>
        <p:nvPicPr>
          <p:cNvPr id="3075" name="Picture 3" descr="http://www.votre-branding.fr/wp-content/uploads/2012/11/checklist-300x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3068960"/>
            <a:ext cx="1582404" cy="1214446"/>
          </a:xfrm>
          <a:prstGeom prst="rect">
            <a:avLst/>
          </a:prstGeom>
          <a:noFill/>
        </p:spPr>
      </p:pic>
      <p:sp>
        <p:nvSpPr>
          <p:cNvPr id="20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23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ainsignal.com/blog/wp-content/uploads/2012/10/standard-cloud-compu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805264"/>
            <a:ext cx="1322233" cy="925563"/>
          </a:xfrm>
          <a:prstGeom prst="rect">
            <a:avLst/>
          </a:prstGeom>
          <a:noFill/>
        </p:spPr>
      </p:pic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920" cy="4525963"/>
          </a:xfrm>
        </p:spPr>
        <p:txBody>
          <a:bodyPr/>
          <a:lstStyle/>
          <a:p>
            <a:r>
              <a:rPr lang="fr-FR" sz="2000" dirty="0" smtClean="0">
                <a:latin typeface="Cambria"/>
                <a:cs typeface="Cambria"/>
              </a:rPr>
              <a:t>Crée suite à l’accord du TSAG lors de la réunion de </a:t>
            </a:r>
            <a:r>
              <a:rPr lang="fr-FR" sz="2000" b="1" dirty="0" smtClean="0">
                <a:solidFill>
                  <a:srgbClr val="C00000"/>
                </a:solidFill>
                <a:latin typeface="Cambria"/>
                <a:cs typeface="Cambria"/>
              </a:rPr>
              <a:t>Janvier 2012 </a:t>
            </a:r>
            <a:r>
              <a:rPr lang="fr-FR" sz="2000" dirty="0" smtClean="0">
                <a:latin typeface="Cambria"/>
                <a:cs typeface="Cambria"/>
              </a:rPr>
              <a:t>avec le </a:t>
            </a:r>
            <a:r>
              <a:rPr lang="fr-FR" sz="2000" b="1" dirty="0" smtClean="0">
                <a:latin typeface="Cambria"/>
                <a:cs typeface="Cambria"/>
              </a:rPr>
              <a:t>SG13 en tant que groupe </a:t>
            </a:r>
            <a:r>
              <a:rPr lang="en-US" sz="2000" b="1" dirty="0" smtClean="0">
                <a:latin typeface="Cambria"/>
                <a:cs typeface="Cambria"/>
              </a:rPr>
              <a:t>parent </a:t>
            </a:r>
            <a:r>
              <a:rPr lang="en-US" sz="2000" dirty="0" smtClean="0">
                <a:latin typeface="Cambria"/>
                <a:cs typeface="Cambria"/>
              </a:rPr>
              <a:t>(Cf. </a:t>
            </a:r>
            <a:r>
              <a:rPr lang="en-US" sz="2000" dirty="0" smtClean="0">
                <a:latin typeface="Cambria"/>
                <a:cs typeface="Cambria"/>
                <a:hlinkClick r:id="rId3"/>
              </a:rPr>
              <a:t>TSB Circular 261</a:t>
            </a:r>
            <a:r>
              <a:rPr lang="en-US" sz="2000" dirty="0" smtClean="0">
                <a:latin typeface="Cambria"/>
                <a:cs typeface="Cambria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000" b="1" i="1" dirty="0" err="1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Portée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:</a:t>
            </a:r>
          </a:p>
          <a:p>
            <a:pPr lvl="1"/>
            <a:r>
              <a:rPr lang="en-US" sz="2000" b="1" dirty="0" smtClean="0">
                <a:latin typeface="Cambria"/>
                <a:cs typeface="Cambria"/>
              </a:rPr>
              <a:t>coordination des </a:t>
            </a:r>
            <a:r>
              <a:rPr lang="fr-FR" sz="2000" b="1" dirty="0" smtClean="0">
                <a:latin typeface="Cambria"/>
                <a:cs typeface="Cambria"/>
              </a:rPr>
              <a:t>travaux de standardisation sur le </a:t>
            </a:r>
            <a:r>
              <a:rPr lang="fr-FR" sz="2000" b="1" i="1" dirty="0" smtClean="0">
                <a:latin typeface="Cambria"/>
                <a:cs typeface="Cambria"/>
              </a:rPr>
              <a:t>Cloud </a:t>
            </a:r>
            <a:r>
              <a:rPr lang="fr-FR" sz="2000" b="1" i="1" dirty="0" err="1" smtClean="0">
                <a:latin typeface="Cambria"/>
                <a:cs typeface="Cambria"/>
              </a:rPr>
              <a:t>Computing</a:t>
            </a:r>
            <a:r>
              <a:rPr lang="fr-FR" sz="2000" b="1" i="1" dirty="0" smtClean="0">
                <a:latin typeface="Cambria"/>
                <a:cs typeface="Cambria"/>
              </a:rPr>
              <a:t> </a:t>
            </a:r>
            <a:r>
              <a:rPr lang="fr-FR" sz="2000" b="1" dirty="0" smtClean="0">
                <a:latin typeface="Cambria"/>
                <a:cs typeface="Cambria"/>
              </a:rPr>
              <a:t>à l’intérieur </a:t>
            </a:r>
            <a:r>
              <a:rPr lang="en-US" sz="2000" b="1" dirty="0" smtClean="0">
                <a:latin typeface="Cambria"/>
                <a:cs typeface="Cambria"/>
              </a:rPr>
              <a:t>de </a:t>
            </a:r>
            <a:r>
              <a:rPr lang="en-US" sz="2000" b="1" dirty="0" err="1" smtClean="0">
                <a:latin typeface="Cambria"/>
                <a:cs typeface="Cambria"/>
              </a:rPr>
              <a:t>lUIT</a:t>
            </a:r>
            <a:r>
              <a:rPr lang="en-US" sz="2000" b="1" dirty="0" smtClean="0">
                <a:latin typeface="Cambria"/>
                <a:cs typeface="Cambria"/>
              </a:rPr>
              <a:t>-T</a:t>
            </a:r>
          </a:p>
          <a:p>
            <a:pPr lvl="1">
              <a:buNone/>
            </a:pPr>
            <a:r>
              <a:rPr lang="en-US" sz="2000" dirty="0" smtClean="0">
                <a:latin typeface="Cambria"/>
                <a:cs typeface="Cambria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Example</a:t>
            </a:r>
            <a:r>
              <a:rPr lang="en-US" sz="2000" dirty="0" smtClean="0">
                <a:latin typeface="Cambria"/>
                <a:cs typeface="Cambria"/>
              </a:rPr>
              <a:t>: </a:t>
            </a:r>
            <a:r>
              <a:rPr lang="en-US" sz="2000" i="1" dirty="0" smtClean="0">
                <a:latin typeface="Cambria"/>
                <a:cs typeface="Cambria"/>
              </a:rPr>
              <a:t>SG2 </a:t>
            </a:r>
            <a:r>
              <a:rPr lang="fr-FR" sz="2000" dirty="0" smtClean="0">
                <a:latin typeface="Cambria"/>
                <a:cs typeface="Cambria"/>
              </a:rPr>
              <a:t>sur la gestion des télécommunications, </a:t>
            </a:r>
            <a:r>
              <a:rPr lang="en-US" sz="2000" i="1" dirty="0" smtClean="0">
                <a:latin typeface="Cambria"/>
                <a:cs typeface="Cambria"/>
              </a:rPr>
              <a:t>SG5 </a:t>
            </a:r>
            <a:r>
              <a:rPr lang="fr-FR" sz="2000" dirty="0" smtClean="0">
                <a:latin typeface="Cambria"/>
                <a:cs typeface="Cambria"/>
              </a:rPr>
              <a:t>sur les </a:t>
            </a:r>
            <a:r>
              <a:rPr lang="fr-FR" sz="2000" dirty="0" err="1" smtClean="0">
                <a:latin typeface="Cambria"/>
                <a:cs typeface="Cambria"/>
              </a:rPr>
              <a:t>TICs</a:t>
            </a:r>
            <a:r>
              <a:rPr lang="fr-FR" sz="2000" dirty="0" smtClean="0">
                <a:latin typeface="Cambria"/>
                <a:cs typeface="Cambria"/>
              </a:rPr>
              <a:t> et les changements climatiques, </a:t>
            </a:r>
            <a:r>
              <a:rPr lang="fr-FR" sz="2000" i="1" dirty="0" smtClean="0">
                <a:latin typeface="Cambria"/>
                <a:cs typeface="Cambria"/>
              </a:rPr>
              <a:t>SG11</a:t>
            </a:r>
            <a:r>
              <a:rPr lang="fr-FR" sz="2000" dirty="0" smtClean="0">
                <a:latin typeface="Cambria"/>
                <a:cs typeface="Cambria"/>
              </a:rPr>
              <a:t> sur les protocoles et l’</a:t>
            </a:r>
            <a:r>
              <a:rPr lang="fr-FR" sz="2000" dirty="0" err="1" smtClean="0">
                <a:latin typeface="Cambria"/>
                <a:cs typeface="Cambria"/>
              </a:rPr>
              <a:t>interoperabilité</a:t>
            </a:r>
            <a:r>
              <a:rPr lang="fr-FR" sz="2000" dirty="0" smtClean="0">
                <a:latin typeface="Cambria"/>
                <a:cs typeface="Cambria"/>
              </a:rPr>
              <a:t>, </a:t>
            </a:r>
            <a:r>
              <a:rPr lang="fr-FR" sz="2000" i="1" dirty="0" smtClean="0">
                <a:latin typeface="Cambria"/>
                <a:cs typeface="Cambria"/>
              </a:rPr>
              <a:t>SG12</a:t>
            </a:r>
            <a:r>
              <a:rPr lang="fr-FR" sz="2000" dirty="0" smtClean="0">
                <a:latin typeface="Cambria"/>
                <a:cs typeface="Cambria"/>
              </a:rPr>
              <a:t> sur la </a:t>
            </a:r>
            <a:r>
              <a:rPr lang="fr-FR" sz="2000" dirty="0" err="1" smtClean="0">
                <a:latin typeface="Cambria"/>
                <a:cs typeface="Cambria"/>
              </a:rPr>
              <a:t>QoS</a:t>
            </a:r>
            <a:r>
              <a:rPr lang="fr-FR" sz="2000" dirty="0" smtClean="0">
                <a:latin typeface="Cambria"/>
                <a:cs typeface="Cambria"/>
              </a:rPr>
              <a:t> et </a:t>
            </a:r>
            <a:r>
              <a:rPr lang="fr-FR" sz="2000" i="1" dirty="0" smtClean="0">
                <a:latin typeface="Cambria"/>
                <a:cs typeface="Cambria"/>
              </a:rPr>
              <a:t>SG17 </a:t>
            </a:r>
            <a:r>
              <a:rPr lang="fr-FR" sz="2000" dirty="0" smtClean="0">
                <a:latin typeface="Cambria"/>
                <a:cs typeface="Cambria"/>
              </a:rPr>
              <a:t>sur la sécurité</a:t>
            </a:r>
          </a:p>
          <a:p>
            <a:pPr lvl="1">
              <a:buNone/>
            </a:pPr>
            <a:endParaRPr lang="en-US" sz="2000" dirty="0" smtClean="0">
              <a:latin typeface="Cambria"/>
              <a:cs typeface="Cambria"/>
            </a:endParaRPr>
          </a:p>
          <a:p>
            <a:pPr lvl="1"/>
            <a:r>
              <a:rPr lang="en-US" sz="2000" b="1" dirty="0" smtClean="0">
                <a:latin typeface="Cambria"/>
                <a:cs typeface="Cambria"/>
              </a:rPr>
              <a:t>coordination de la communication </a:t>
            </a:r>
            <a:r>
              <a:rPr lang="en-US" sz="2000" dirty="0" smtClean="0">
                <a:latin typeface="Cambria"/>
                <a:cs typeface="Cambria"/>
              </a:rPr>
              <a:t>avec les </a:t>
            </a:r>
            <a:r>
              <a:rPr lang="fr-FR" sz="2000" dirty="0" smtClean="0">
                <a:latin typeface="Cambria"/>
                <a:cs typeface="Cambria"/>
              </a:rPr>
              <a:t>organisations de développement des standards et des forums travaillant sur les protocoles </a:t>
            </a:r>
            <a:r>
              <a:rPr lang="en-US" sz="2000" dirty="0" smtClean="0">
                <a:latin typeface="Cambria"/>
                <a:cs typeface="Cambria"/>
              </a:rPr>
              <a:t>et les standards du Cloud Computing</a:t>
            </a:r>
            <a:endParaRPr lang="fr-FR" sz="2000" dirty="0" smtClean="0">
              <a:latin typeface="Cambria"/>
              <a:cs typeface="Cambria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500098" y="332657"/>
            <a:ext cx="9144000" cy="1152128"/>
          </a:xfrm>
        </p:spPr>
        <p:txBody>
          <a:bodyPr/>
          <a:lstStyle/>
          <a:p>
            <a:pPr algn="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Travaux du SG13 sur le CC </a:t>
            </a:r>
            <a:br>
              <a:rPr lang="fr-FR" dirty="0" smtClean="0"/>
            </a:br>
            <a:r>
              <a:rPr lang="fr-FR" sz="2400" b="0" i="1" dirty="0" smtClean="0"/>
              <a:t> Activité Conjointe de Coordination </a:t>
            </a:r>
            <a:br>
              <a:rPr lang="fr-FR" sz="2400" b="0" i="1" dirty="0" smtClean="0"/>
            </a:br>
            <a:r>
              <a:rPr lang="fr-FR" sz="2400" b="0" i="1" dirty="0" smtClean="0"/>
              <a:t>sur l‘Informatique en Nuage </a:t>
            </a:r>
            <a:r>
              <a:rPr lang="en-US" sz="2400" b="0" i="1" dirty="0" smtClean="0"/>
              <a:t>(JCA-Cloud)</a:t>
            </a:r>
            <a:br>
              <a:rPr lang="en-US" sz="2400" b="0" i="1" dirty="0" smtClean="0"/>
            </a:b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676456" y="199181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9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endParaRPr lang="fr-FR" sz="105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24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864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552" y="2060848"/>
            <a:ext cx="8280920" cy="739749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fr-FR" sz="2000" dirty="0" smtClean="0">
                <a:latin typeface="Cambria"/>
                <a:cs typeface="Cambria"/>
              </a:rPr>
              <a:t>Le </a:t>
            </a:r>
            <a:r>
              <a:rPr lang="fr-FR" sz="2000" i="1" dirty="0" smtClean="0">
                <a:latin typeface="Cambria"/>
                <a:cs typeface="Cambria"/>
              </a:rPr>
              <a:t>Cloud </a:t>
            </a:r>
            <a:r>
              <a:rPr lang="fr-FR" sz="2000" i="1" dirty="0" err="1" smtClean="0">
                <a:latin typeface="Cambria"/>
                <a:cs typeface="Cambria"/>
              </a:rPr>
              <a:t>Computing</a:t>
            </a:r>
            <a:r>
              <a:rPr lang="fr-FR" sz="2000" i="1" dirty="0" smtClean="0">
                <a:latin typeface="Cambria"/>
                <a:cs typeface="Cambria"/>
              </a:rPr>
              <a:t> </a:t>
            </a:r>
            <a:r>
              <a:rPr lang="fr-FR" sz="2000" dirty="0" smtClean="0">
                <a:latin typeface="Cambria"/>
                <a:cs typeface="Cambria"/>
              </a:rPr>
              <a:t>représente </a:t>
            </a:r>
            <a:r>
              <a:rPr lang="fr-FR" sz="2000" b="1" dirty="0" smtClean="0">
                <a:latin typeface="Cambria"/>
                <a:cs typeface="Cambria"/>
              </a:rPr>
              <a:t>une chance pour stimuler le développement économique et social</a:t>
            </a:r>
            <a:r>
              <a:rPr lang="fr-FR" sz="2000" dirty="0" smtClean="0">
                <a:latin typeface="Cambria"/>
                <a:cs typeface="Cambria"/>
              </a:rPr>
              <a:t>, ainsi qu’une </a:t>
            </a:r>
            <a:r>
              <a:rPr lang="fr-FR" sz="2000" b="1" dirty="0" smtClean="0">
                <a:latin typeface="Cambria"/>
                <a:cs typeface="Cambria"/>
              </a:rPr>
              <a:t>opportunité de moderniser des structures des pays en développement</a:t>
            </a:r>
            <a:r>
              <a:rPr lang="fr-FR" sz="2000" dirty="0" smtClean="0">
                <a:latin typeface="Cambria"/>
                <a:cs typeface="Cambria"/>
              </a:rPr>
              <a:t>, et ces avantages restent difficilement quantifiables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 smtClean="0">
              <a:latin typeface="Cambria"/>
              <a:cs typeface="Cambria"/>
            </a:endParaRPr>
          </a:p>
          <a:p>
            <a:pPr algn="just">
              <a:spcBef>
                <a:spcPts val="1200"/>
              </a:spcBef>
            </a:pPr>
            <a:r>
              <a:rPr lang="fr-FR" sz="2000" dirty="0" smtClean="0">
                <a:latin typeface="Cambria"/>
                <a:cs typeface="Cambria"/>
              </a:rPr>
              <a:t>Les pays en développement ne peuvent bénéficier pleinement de ce large éventail d’opportunités qu’en :</a:t>
            </a:r>
          </a:p>
          <a:p>
            <a:pPr lvl="1" algn="just">
              <a:spcBef>
                <a:spcPts val="1200"/>
              </a:spcBef>
            </a:pPr>
            <a:r>
              <a:rPr lang="fr-FR" sz="2000" b="1" dirty="0" smtClean="0">
                <a:latin typeface="Cambria"/>
                <a:cs typeface="Cambria"/>
              </a:rPr>
              <a:t>améliorant leur infrastructure de base </a:t>
            </a:r>
          </a:p>
          <a:p>
            <a:pPr lvl="1" algn="just">
              <a:spcBef>
                <a:spcPts val="1200"/>
              </a:spcBef>
            </a:pPr>
            <a:r>
              <a:rPr lang="fr-FR" sz="2000" b="1" dirty="0" smtClean="0">
                <a:latin typeface="Cambria"/>
                <a:cs typeface="Cambria"/>
              </a:rPr>
              <a:t>élargissant leur couverture Internet</a:t>
            </a:r>
          </a:p>
          <a:p>
            <a:pPr lvl="1" algn="just">
              <a:spcBef>
                <a:spcPts val="1200"/>
              </a:spcBef>
            </a:pPr>
            <a:r>
              <a:rPr lang="fr-FR" sz="2000" b="1" dirty="0" smtClean="0">
                <a:latin typeface="Cambria"/>
                <a:cs typeface="Cambria"/>
              </a:rPr>
              <a:t>définissant un cadre réglementaire cohérent pour la sécurisation des données</a:t>
            </a:r>
            <a:endParaRPr lang="fr-FR" sz="2000" b="1" dirty="0">
              <a:latin typeface="Cambria"/>
              <a:cs typeface="Cambria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500098" y="354316"/>
            <a:ext cx="9144000" cy="1143000"/>
          </a:xfrm>
        </p:spPr>
        <p:txBody>
          <a:bodyPr/>
          <a:lstStyle/>
          <a:p>
            <a:pPr algn="r"/>
            <a:r>
              <a:rPr lang="fr-FR" dirty="0" smtClean="0"/>
              <a:t>Conclusion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676456" y="255518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  <p:sp>
        <p:nvSpPr>
          <p:cNvPr id="9218" name="AutoShape 2" descr="data:image/jpeg;base64,/9j/4AAQSkZJRgABAQAAAQABAAD/2wCEAAkGBxASEhUQEBQRFBATFxQRFhUVFBQWEhAUFxYbGBQWFRQYHykgGBolHRUXLTEiJikrLi4vFyAzODMsNygtLisBCgoKDg0OGhAQGzIlHyQsLCw0Ljc3LCwuKywsLCw1NCwsLjYtLCssLCwsLCwsLSwsLCwsLywrLCwsLCwsLCwuLP/AABEIAOAA4QMBIgACEQEDEQH/xAAcAAEAAgIDAQAAAAAAAAAAAAAABgcFCAEDBAL/xABGEAABAwIDBQQFCQUGBwEAAAABAAIDBBEFEiEGBzFRYRNBcZEUIjJSgQgjQkNygqGisVNikrLBFTM0Y5OzVGSDlMLR4Rb/xAAaAQEAAwEBAQAAAAAAAAAAAAAAAgMFBAEG/8QALhEBAAEDAQYEBAcAAAAAAAAAAAECAwQRBQYSITFRMkFhkRMjM0IUInGhscHR/9oADAMBAAIRAxEAPwC8UREBERAREQEREBERAREQEREBERAREQEREBERAREQEREBERAREQEREBERAREQEREBERAREQEREBERB1zTNYLvc1ouBdxAFzoBc967FDt5uxH9q07I2ymKWJxkYSLxuJFiHga/EcNdCqpk20rqmlp8BiMkWIsm9GlnMoZGY4i4D50HNplbmPeIza+ayDYdFgNkKiBsDKRlZFWTU7GsleJWPlJGhL2hxLdefLiVn0BERAREQEREBERAREQEREBERAREQEREBERB0VtXHCx0sz2RxsF3Pe4Na0dSeCi0G8/BXydk2siz3tdzZGx/6rmhn4qq/lCbRyPqmYe02hhY2R7Rf15Xi4LuYawi32nKpEG7zXAgEEEHUEcCOi5VCbiduXtlGF1Di6N9/RybkxvAuYr+6QDbkRbvV9oCIiDH4/jMNHTyVVQ7LFEMx5uP0Wt5uJsAOqpfZTdI7EM+IYi+SBtU587IYsolaJHFwL3vaQBroLXsRcjgsvtnVHFMdpsI1NJSuE9Q3TLI5rM5DuYsWt++5XAAgiOxO7qhwt7paftXyvbkMkrmucGXBLWhrWgC7R3X04qXoiAiIgIiICIiAiIgIiICIiAiIgLqqqlkTHSyOayNgL3OcbNa0C5JJ4BQ3bPefQ4bKKeZs8k2UPLYmtsxruGZz3DXTuusRi28HCcSw2rjFQ2B7oJB2c1o5c2UloaL2k1A0aSgmuzW1FHiDHSUcokax2R3quaWnuu1wBsbaFZlVD8nPCTHST1ZcD6RI2MNH0BCHceRJkOnIDmreQEREGuvyhsHdHXR1QHzdREG31/vYvVIP3Sz8eSqpbi7XbNU+I0zqWoHqn1muHtRSC+V7eoufEEjvWs+1u7vEaCQh8T5YdS2aJjnxuaPetrGejutiRqgjmE1z4J4qiP24pGSt6ljg4D8Fs9sTvOocSkEEYkiqC0u7OQCz7e1ke0kOt1sba24qkt0Oy9RU4hBMI3+j08glkkIIYCzVrQTxcXAaBbG0+zFBHP6WymgZU+se0bG1r7uFnG47yCdeOpQZdF5MSxOCnZ2lRLFEz3pHtY3wu46lQLH982Ewtc2F8lRJYtAjYQzNbS732Fuough25uc1GO11S7XMyod4Zp2ZfwFlfKoj5N9G8zVdQQcmRkWfuLy4uIB7zYC/iOavdARF5cR7fJan7ISX4yZiwDvNm6k9NEHoe8AEkgAakk2AHUqKYzvAo4btjJneO6P2B4yHTyulRsa+oN66rmmHHs2BsUQ+7r58VkaDZCghtkgjJHe+8hvz9e9vgg+dkto/TmOk7J0YactyczX/ZdYcO/TvWeXyxgAsAABoANAPAL6QEREBERAREQeeauhYcr5I2u5Oe0HyJXbHK12rXNI6EFQiv3bRSyvlM8ozuLyC1rjcm59Y8fivqDdlRt1MlQT0LG/o1BOEUdpdjaaPg+q/wC5lb/IQpCAgi23dJhccL6/EKaKYQtAzGJskpBdZrGk92Z3ebC5Omqp2h2eZtBUg0NHDh9BAS18zRd8hNiG5RZrn8NB7IJuToDsTLG1wLXAFpFiCAQQeIIPFfMFOxgDWNa1o4NaA1o8AEFSN3OVNKTJhWJTQyEC4eCGyW4ZnRnUanQtK83/AO1x7CHhuMQCppb5fSIw0HutaRtm8/Ve1pPNXSuitpI5mOilY18bwWuY4AtcDxBBQeLZzaGlroRUUsjZGHQ9zo3e69vFruh/RZRa37W4bV7OV4noHPFLN6zA67o3Ae3BL71r6HjYjW4KsHB99uGSRB1R2sE30mZHSNv+49o1HjZBZ64VQ4/v3pGNLaKGSWTudLaOIdbAlx8LDxVYYzvMxmpJcamSJhPswfNMb0Dm+t3d7iUGz9ZjNLESJZ4I3NFyHysaQONyCVSu32+mRxdBhXqRjQ1Lm3e/n2THCzR1IJ6BU3LIXOLnEuc4lxJNy4nUkk6k9V6sHrzTzRzhkUhjcHZJWh8b+jmnj/Tigz+EbK4viz+1ayebNYGonc4Mtr9Y/wBq3Jt/BWhszuJgZZ+ITuldoTFDdkXUGQ+u4eGVWPsbtJBiFKypp9Gn1HM0vDIAM0ZtyuLcwQe9Z1B5MLw2CmjbDTxsiiZ7LGABo5nqT3niV60RAREQEREBERAREQEREBERAREQEREBERAREQYraPZ6lr4fR6uMSR3DxqWua4cHNc0gg6nzKwmH7r8Fh1bRxuP+aXy/g8kKYIgxtHs/RRf3VNTR24ZIo228goF8oChzYWHtAAhnikNh3EOj/WQKz14McwuKqp5aaUExzMdG63EX4EdQbEeCDS9FnNsdl6jDql1NUAHTMx49maMmwc3lw1HcbrBoLI3G7UmkrhTPd8xWWiIJ0bN9U74k5fvDktl1pHBM5jmvYbOYQ9p7w5puD5hbn4PXtnghqG+zNHHKPB7Q7+qD2oiIC6qqNzmFrHFjiLBwAJaedjoV2ogilZiOKUur4Y6uIfThzMlA/ej1/LdfFBvDoX6SGSF3Ah7SQDyu29vjZS5YbHNmKSq1ljGf9oz1ZB94e14G4QZKjrI5Wh8T2PYfpNII8wu9RvZTZMUL5HMme9sgAykAAW4E24njyUkQEREBERAREQFCsb3i08L3RxMdM9pyk3DI8w0IDtSfJTVYqi2co4nmSOCNshN81rkE+7f2fhZBGKStxut1Y2OkhP0yy7yOgfcnxs3xUgwrZtkbhLNJNUTt1Ekr3EMNrHs475Wcep14rOIgIi+XyAAkkADUkmwA6lB9JdQfHN51BASyEuqpBpaK3Zg9ZTp5XUIxXePiU+kZjpWcoxnk+Mj9PIBVzdpho4uycrJ8FHLvPKF01VXHE0vlexjBqXPcGtHiToohiu87DYrhj31Dx9GBmYfxmzfIqmqouldnnfJM/X1pXueRflfgF8ue1o1IA8lXN6fJv2N14iNb9ft/qwq3e3UG4p6RjR3OmlJPxYwD+ZYOr3gYtJ9fFF0ihb5XkzFRujZJMbU8U0x/y43OA8SBosxT7HYs/wBmje0HvfJGzzBN1Dirl1xh7HxvHMTPrOrFY3UTVmU1kr5iy+XNk9XNbNaze+w8ljhhEHuhSDH9mcQooHVVTFGyFmUE9s0m7iAAAOOpUTG0UfL8T/6XkxV6r6MnZEeHh9nrODwe6s5heN11M0R09XOyNos1hLXsYBwDWvBAHQKOR4/EeP6heyLEI3DNc5b2vbS/G1x3rznC+I2Ze5RFMp7hu8/EIz8+yCoZ0Bhk8bi7fyhTDCN5+HykNlL6Z57pgAw+ErSW28bKmmPDvZIPgVy4A6HUKUXaoc2Ru5iXY1tfln05w2Yila4BzSHNOoIIII5gjivta44NjFXRm9JM5jb3MTvWhd9w8PEWKnmE73Bo2tpntPvwHOw9Sw2LfMq6m7E9XzGZsLKx55RxR3haSKCnethfvTnp2D7jpqumfe1hwF2MqnnkIgD5ucApcdPdnxh5E/ZPssBcXVU1u9yU6U9GAPeml1/gaP6qP4ht9is310cDeUMYB/jfc+VlGbtLus7Dzbn2afryXnNMxgLnua1o1JcQAPElYKTbjCmmxrKb4SBw8xoqCnldO+0j56qXiAXPmd8G62Wco9icTksWURa098joo/yk3/BR+LM9IdU7Fs2o+ffiJ9Oa8MLx+jqf8PPDKeTHtLh4t4hZG6oGp3dYoLO9EaSNQY5og4HuI1Cz+zlbtJTPbE6nlqIeGWdzLtHSoBNvvXUqbk+cOHIwLVMcVm7TV+0rfuuV4+2m/Zt/1P8A4it1Zuj2IojtjtTV0HzgojPSgXMrJrGPTXtI+zOUfvXI524KIt3zOePm6G561It5ZFCa6Y6umzh37306dfZbd11VNVHG0vke1jG6lzyGtHiToFSeIbx8VluGGCmb3ZGZ3gdXPuPiAFGa+WWodnqZZp3DUdo8lrfst4D4KE3o8mtj7uZVznXpTC0sf3rUzLx0TDUyDTPqyBp+0dXfAW6quccxysrTerlJZxELPUhb936XibrHOe1o1IaPJZbZnZusxA3p2BkF7GokuGcdRGOLzx4aaakKqaqq+Tdt7OwNnU8d2dZ9f6hiS5rBrZo8l7sKwisqv8LTTSNP0yMkXwe+wPwVtbObtaGmIkkaamca9pLq0H9yL2W8NL3I5qZhvJTpsz5s7L3mq8OPTpHeVSYRuoqX2dWTtib+zgGZ/wAZHaA+AKmmEbvsMp9RA2R/HPN866/OztB8AFKVX29/biowuKA0zI3STveM0gLmsawAmzQRckuGt+46K2LdMPn8jaGTfn5lcynscTWizQAB3AWA+AX2FGd3e1bcTomVPqtmF45mNvZkreNgdQ0ggjjobXNlJ1Nxqf8AlIVLhS0sQJyvmc89cjNL/wAaoBbOb8sB9Jw18osH0rvSB1YBlkb5G/3QtZGtJIABJJAAGpJPAAc0HC2Q3C4Y1uFFz2giomlks4XBaAI+B+wVQFXgNbE3tJaapjjtfM+GRrbc8xFrL04NtdiFJYU1VPG1ugZnLox/03Xb38kGy+M7ucNqPWEXYye/AezN+eUeqfiFCMV3W10VzTSRVDNbNf8ANS9BfVp8bhYXZffpUsLWYhG2aPvliAZM0cyz2H+Ayq88HxSGqhZU07w+GQZmuHeL2IIOoIIIIOoIIUKrdMu7G2lk4/065/lQ1Tstiker6Kf7hZJ/ISsc+kqW+1S1jfGCQfqFsrZFD4Md2rTvNlx1iJa1Mo6t3s0la7wp5D/ReqLAMRf7FFVfeYWfzLYtLLz4EdyrebKnpEKOwvdxisxBkENMzvL3dpIPBjNPMhTXB91dDHZ1QZal419d2WO/SNvd4kqeLlTi1TDOyNrZd/xV8u0cnmosPhhbkhjjjbyY1rR5AL0ALlFYzZnUXFlyiAiIg4IUaxPYLC5yXSUsQcSSXR5oiSeJPZkXPipMi8mInqlTXVTOtM6IJJuow0+yaln2Zj/5AriPdPhwNy6qd0dObflAU8RR4Kezo/G5GmnHPuiuHbu8KhOZtMx7ucrny/leSPwUoa0DQaD9F9IpRER0UV11VzrVOoiIvUBUt8pWQdnRN7885+Aay/6hXStf/lIyO9LpWm+QQucNNMxks7Xwa38EHipKav2amhrGkT0NW1gflu1slxnDHAk5JAMxadbi/UK/8FxaGrgjqadwfFK3M0/qCO5wNwR3EFQHYeMYxgIpaqN7MrfRQ9wPrGJrTDOwnjb1de8tcFAN0G2TsNqn4dWktgfIY9eFNUNOUk8muIseRAOmqC694Tb4ZXD/AJaf/bK1i3dUxlxSiaP+Iif8I3B5/Bq2h25AOHVgPA00/wDtuWv+4agEuLRvP1EU035RGL/6qDZsLGYrQUQY+apipyxjTI98kcZDWtF3OJI7hdZRVlv/AMZdDhwgYbOqpBGbGx7Nozv8yGjwJQUHtRXxVNZNNTxNiikeeziY2wDdA2zRwLrXIHeStnt12By0WG09PNpLZ0j2/szI4vyeIDgD1BVXbi9g+1eMUqWjsmE+jtP1kjTYykcmnh117he/AgIiICIiAiIgIiICIiAiIgIiICIiAiIgIiIC6KqjilsJY43gajO1rrHpcaLvRBwGgCw0A0tyVA7+9jDFL/akI+amLWzgfVy2s1/2XAAHqP3lf66ayljlY6KVrXxvBY5rhdrmniCEGsjN6td/Zz8NkayTOwwNncT2jYjoWuH0zluA7TrdTj5OeBOayor3ts2TLBESPaa0kykHlmyjxaeSz43JYP2vaWqcn7Htvmh0vlz/AJlYlHSsiY2KJrWRsAY1rRZrWjQADkg7lRu/1rqmuw+gj/vHB1hroZpGsaSOXzZ/FXbUztjY6R5DWMaXuceDWtF3E/ALXzZnaAYntNFVHSO8gha61xHHC/s/iTd1u4k8kF94NhsdNBFTRC0cLGxt8Gi1z1P9V7VwFygIiICIiAiIgIiICIiAiIgIiICIiAiIgIiICIiAiIgIiIOmspmSxvikF45GujcPea4WcPIlUjtBuQmgBqMMqZHSxnOyN9mS3Go7OZpAD+Wg8Qr0RBQuw2+OpjmbSYrZzM3ZmctySwOuR860CzgDYHQEak3V8hVhj+52GrxGStlnIglc174GMDXOcGgOHa30DiLnS+p8VZ7W2FhwGiDlERAREQEREBERAREQEREBERAREQEREBERAREQEREBERAREQEREBERAREQEREBERAREQEREBERAR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rgbClr val="FFFFFF"/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6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25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4"/>
            <a:ext cx="8280920" cy="739749"/>
          </a:xfrm>
        </p:spPr>
        <p:txBody>
          <a:bodyPr/>
          <a:lstStyle/>
          <a:p>
            <a:pPr lvl="0" algn="just">
              <a:spcBef>
                <a:spcPts val="1200"/>
              </a:spcBef>
            </a:pPr>
            <a:r>
              <a:rPr lang="fr-FR" sz="2000" b="1" dirty="0" smtClean="0">
                <a:latin typeface="Cambria"/>
                <a:cs typeface="Cambria"/>
              </a:rPr>
              <a:t>La standardisation jouera un rôle crucial pour faciliter l’adoption du </a:t>
            </a:r>
            <a:r>
              <a:rPr lang="fr-FR" sz="2000" b="1" i="1" dirty="0" smtClean="0">
                <a:latin typeface="Cambria"/>
                <a:cs typeface="Cambria"/>
              </a:rPr>
              <a:t>Cloud </a:t>
            </a:r>
            <a:r>
              <a:rPr lang="fr-FR" sz="2000" b="1" i="1" dirty="0" err="1" smtClean="0">
                <a:latin typeface="Cambria"/>
                <a:cs typeface="Cambria"/>
              </a:rPr>
              <a:t>Computing</a:t>
            </a:r>
            <a:r>
              <a:rPr lang="fr-FR" sz="2000" b="1" i="1" dirty="0" smtClean="0">
                <a:latin typeface="Cambria"/>
                <a:cs typeface="Cambria"/>
              </a:rPr>
              <a:t> </a:t>
            </a:r>
            <a:r>
              <a:rPr lang="fr-FR" sz="2000" b="1" dirty="0" smtClean="0">
                <a:latin typeface="Cambria"/>
                <a:cs typeface="Cambria"/>
              </a:rPr>
              <a:t>surtout par les pays en développement</a:t>
            </a:r>
            <a:endParaRPr lang="fr-FR" sz="2000" dirty="0" smtClean="0">
              <a:latin typeface="Cambria"/>
              <a:cs typeface="Cambria"/>
            </a:endParaRPr>
          </a:p>
          <a:p>
            <a:pPr algn="just">
              <a:spcBef>
                <a:spcPts val="1200"/>
              </a:spcBef>
              <a:buNone/>
            </a:pPr>
            <a:endParaRPr lang="fr-FR" sz="2000" b="1" dirty="0" smtClean="0">
              <a:latin typeface="Cambria"/>
              <a:cs typeface="Cambria"/>
            </a:endParaRPr>
          </a:p>
          <a:p>
            <a:pPr algn="just">
              <a:spcBef>
                <a:spcPts val="1200"/>
              </a:spcBef>
            </a:pPr>
            <a:r>
              <a:rPr lang="fr-FR" sz="2000" b="1" dirty="0" smtClean="0">
                <a:latin typeface="Cambria"/>
                <a:cs typeface="Cambria"/>
              </a:rPr>
              <a:t>L’UIT, comme d’autres organisations de développement de standards à l’échelle internationale, a été intéressé au </a:t>
            </a:r>
            <a:r>
              <a:rPr lang="en-GB" sz="2000" b="1" i="1" dirty="0" smtClean="0">
                <a:latin typeface="Cambria"/>
                <a:cs typeface="Cambria"/>
              </a:rPr>
              <a:t>Cloud Computing </a:t>
            </a:r>
            <a:r>
              <a:rPr lang="fr-FR" sz="2000" b="1" dirty="0" smtClean="0">
                <a:latin typeface="Cambria"/>
                <a:cs typeface="Cambria"/>
              </a:rPr>
              <a:t>depuis</a:t>
            </a:r>
            <a:r>
              <a:rPr lang="en-GB" sz="2000" b="1" dirty="0" smtClean="0">
                <a:latin typeface="Cambria"/>
                <a:cs typeface="Cambria"/>
              </a:rPr>
              <a:t> 2010 </a:t>
            </a:r>
            <a:r>
              <a:rPr lang="fr-FR" sz="2000" dirty="0" smtClean="0">
                <a:latin typeface="Cambria"/>
                <a:cs typeface="Cambria"/>
              </a:rPr>
              <a:t>et elle continue ses travaux actuellement sur ce concept à travers le SG13 et SG 17              de l’UIT-T</a:t>
            </a:r>
          </a:p>
          <a:p>
            <a:pPr algn="just">
              <a:spcBef>
                <a:spcPts val="1200"/>
              </a:spcBef>
              <a:buNone/>
            </a:pPr>
            <a:endParaRPr lang="fr-FR" sz="2000" dirty="0" smtClean="0">
              <a:latin typeface="Cambria"/>
              <a:cs typeface="Cambria"/>
            </a:endParaRPr>
          </a:p>
          <a:p>
            <a:pPr algn="just">
              <a:spcBef>
                <a:spcPts val="1200"/>
              </a:spcBef>
            </a:pPr>
            <a:r>
              <a:rPr lang="en-GB" sz="2000" b="1" dirty="0" smtClean="0">
                <a:latin typeface="Cambria"/>
                <a:cs typeface="Cambria"/>
              </a:rPr>
              <a:t>Le SG13 </a:t>
            </a:r>
            <a:r>
              <a:rPr lang="fr-FR" sz="2000" b="1" dirty="0" smtClean="0">
                <a:latin typeface="Cambria"/>
                <a:cs typeface="Cambria"/>
              </a:rPr>
              <a:t>est</a:t>
            </a:r>
            <a:r>
              <a:rPr lang="en-GB" sz="2000" b="1" dirty="0" smtClean="0">
                <a:latin typeface="Cambria"/>
                <a:cs typeface="Cambria"/>
              </a:rPr>
              <a:t> entrain de </a:t>
            </a:r>
            <a:r>
              <a:rPr lang="fr-FR" sz="2000" b="1" dirty="0" smtClean="0">
                <a:latin typeface="Cambria"/>
                <a:cs typeface="Cambria"/>
              </a:rPr>
              <a:t>déployer</a:t>
            </a:r>
            <a:r>
              <a:rPr lang="en-GB" sz="2000" b="1" dirty="0" smtClean="0">
                <a:latin typeface="Cambria"/>
                <a:cs typeface="Cambria"/>
              </a:rPr>
              <a:t> de </a:t>
            </a:r>
            <a:r>
              <a:rPr lang="fr-FR" sz="2000" b="1" dirty="0" smtClean="0">
                <a:latin typeface="Cambria"/>
                <a:cs typeface="Cambria"/>
              </a:rPr>
              <a:t>maintes</a:t>
            </a:r>
            <a:r>
              <a:rPr lang="en-GB" sz="2000" b="1" dirty="0" smtClean="0">
                <a:latin typeface="Cambria"/>
                <a:cs typeface="Cambria"/>
              </a:rPr>
              <a:t> efforts pour le </a:t>
            </a:r>
            <a:r>
              <a:rPr lang="fr-FR" sz="2000" b="1" dirty="0" smtClean="0">
                <a:latin typeface="Cambria"/>
                <a:cs typeface="Cambria"/>
              </a:rPr>
              <a:t>développement</a:t>
            </a:r>
            <a:r>
              <a:rPr lang="en-GB" sz="2000" b="1" dirty="0" smtClean="0">
                <a:latin typeface="Cambria"/>
                <a:cs typeface="Cambria"/>
              </a:rPr>
              <a:t> des standards </a:t>
            </a:r>
            <a:r>
              <a:rPr lang="fr-FR" sz="2000" b="1" dirty="0" smtClean="0">
                <a:latin typeface="Cambria"/>
                <a:cs typeface="Cambria"/>
              </a:rPr>
              <a:t>liés</a:t>
            </a:r>
            <a:r>
              <a:rPr lang="en-GB" sz="2000" b="1" dirty="0" smtClean="0">
                <a:latin typeface="Cambria"/>
                <a:cs typeface="Cambria"/>
              </a:rPr>
              <a:t> aux </a:t>
            </a:r>
            <a:r>
              <a:rPr lang="fr-FR" sz="2000" b="1" dirty="0" smtClean="0">
                <a:latin typeface="Cambria"/>
                <a:cs typeface="Cambria"/>
              </a:rPr>
              <a:t>différents</a:t>
            </a:r>
            <a:r>
              <a:rPr lang="en-GB" sz="2000" b="1" dirty="0" smtClean="0">
                <a:latin typeface="Cambria"/>
                <a:cs typeface="Cambria"/>
              </a:rPr>
              <a:t> aspects du </a:t>
            </a:r>
            <a:r>
              <a:rPr lang="en-GB" sz="2000" b="1" i="1" dirty="0" smtClean="0">
                <a:latin typeface="Cambria"/>
                <a:cs typeface="Cambria"/>
              </a:rPr>
              <a:t>Cloud </a:t>
            </a:r>
            <a:r>
              <a:rPr lang="en-GB" sz="2000" b="1" dirty="0" smtClean="0">
                <a:latin typeface="Cambria"/>
                <a:cs typeface="Cambria"/>
              </a:rPr>
              <a:t>Computing </a:t>
            </a:r>
            <a:r>
              <a:rPr lang="en-GB" sz="2000" dirty="0" smtClean="0">
                <a:latin typeface="Cambria"/>
                <a:cs typeface="Cambria"/>
              </a:rPr>
              <a:t>et </a:t>
            </a:r>
            <a:r>
              <a:rPr lang="fr-FR" sz="2000" dirty="0" smtClean="0">
                <a:latin typeface="Cambria"/>
                <a:cs typeface="Cambria"/>
              </a:rPr>
              <a:t>ce</a:t>
            </a:r>
            <a:r>
              <a:rPr lang="en-GB" sz="2000" dirty="0" smtClean="0">
                <a:latin typeface="Cambria"/>
                <a:cs typeface="Cambria"/>
              </a:rPr>
              <a:t>, en collaboration avec </a:t>
            </a:r>
            <a:r>
              <a:rPr lang="fr-FR" sz="2000" dirty="0" smtClean="0">
                <a:latin typeface="Cambria"/>
                <a:cs typeface="Cambria"/>
              </a:rPr>
              <a:t>d’autres commissions d’études à travers </a:t>
            </a:r>
            <a:r>
              <a:rPr lang="en-GB" sz="2000" dirty="0" smtClean="0">
                <a:latin typeface="Cambria"/>
                <a:cs typeface="Cambria"/>
              </a:rPr>
              <a:t>la </a:t>
            </a:r>
            <a:r>
              <a:rPr lang="en-US" sz="2000" b="1" i="1" dirty="0" smtClean="0">
                <a:latin typeface="Cambria"/>
                <a:cs typeface="Cambria"/>
              </a:rPr>
              <a:t>JCA-Cloud</a:t>
            </a:r>
            <a:endParaRPr lang="en-GB" sz="2000" b="1" dirty="0" smtClean="0">
              <a:latin typeface="Cambria"/>
              <a:cs typeface="Cambria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500098" y="358676"/>
            <a:ext cx="9144000" cy="1126108"/>
          </a:xfrm>
        </p:spPr>
        <p:txBody>
          <a:bodyPr/>
          <a:lstStyle/>
          <a:p>
            <a:pPr algn="r"/>
            <a:r>
              <a:rPr lang="fr-FR" dirty="0" smtClean="0"/>
              <a:t>Conclusion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676456" y="259878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476672"/>
            <a:ext cx="119830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rgbClr val="FFFFFF"/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26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-500098" y="332656"/>
            <a:ext cx="9144000" cy="114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dirty="0" err="1"/>
              <a:t>Recommandations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552" y="2204864"/>
            <a:ext cx="8280920" cy="4041313"/>
          </a:xfrm>
        </p:spPr>
        <p:txBody>
          <a:bodyPr/>
          <a:lstStyle/>
          <a:p>
            <a:pPr algn="just">
              <a:spcBef>
                <a:spcPts val="900"/>
              </a:spcBef>
            </a:pPr>
            <a:r>
              <a:rPr lang="fr-FR" sz="2000" dirty="0" smtClean="0">
                <a:latin typeface="Cambria"/>
                <a:cs typeface="Cambria"/>
              </a:rPr>
              <a:t>Les standards liés au </a:t>
            </a:r>
            <a:r>
              <a:rPr lang="fr-FR" sz="2000" i="1" dirty="0" smtClean="0">
                <a:latin typeface="Cambria"/>
                <a:cs typeface="Cambria"/>
              </a:rPr>
              <a:t>Cloud </a:t>
            </a:r>
            <a:r>
              <a:rPr lang="fr-FR" sz="2000" i="1" dirty="0" err="1" smtClean="0">
                <a:latin typeface="Cambria"/>
                <a:cs typeface="Cambria"/>
              </a:rPr>
              <a:t>Computing</a:t>
            </a:r>
            <a:r>
              <a:rPr lang="fr-FR" sz="2000" i="1" dirty="0" smtClean="0">
                <a:latin typeface="Cambria"/>
                <a:cs typeface="Cambria"/>
              </a:rPr>
              <a:t> </a:t>
            </a:r>
            <a:r>
              <a:rPr lang="fr-FR" sz="2000" dirty="0" smtClean="0">
                <a:latin typeface="Cambria"/>
                <a:cs typeface="Cambria"/>
              </a:rPr>
              <a:t>doivent suivre le rythme accéléré de la croissance et l’évolution de ce concept</a:t>
            </a:r>
          </a:p>
          <a:p>
            <a:pPr algn="just">
              <a:spcBef>
                <a:spcPts val="900"/>
              </a:spcBef>
            </a:pPr>
            <a:r>
              <a:rPr lang="fr-FR" sz="2000" dirty="0" smtClean="0">
                <a:latin typeface="Cambria"/>
                <a:cs typeface="Cambria"/>
              </a:rPr>
              <a:t>La standardisation du </a:t>
            </a:r>
            <a:r>
              <a:rPr lang="fr-FR" sz="2000" i="1" dirty="0" smtClean="0">
                <a:latin typeface="Cambria"/>
                <a:cs typeface="Cambria"/>
              </a:rPr>
              <a:t>Cloud</a:t>
            </a:r>
            <a:r>
              <a:rPr lang="fr-FR" sz="2000" dirty="0" smtClean="0">
                <a:latin typeface="Cambria"/>
                <a:cs typeface="Cambria"/>
              </a:rPr>
              <a:t> </a:t>
            </a:r>
            <a:r>
              <a:rPr lang="fr-FR" sz="2000" i="1" dirty="0" err="1" smtClean="0">
                <a:latin typeface="Cambria"/>
                <a:cs typeface="Cambria"/>
              </a:rPr>
              <a:t>Computing</a:t>
            </a:r>
            <a:r>
              <a:rPr lang="fr-FR" sz="2000" dirty="0" smtClean="0">
                <a:latin typeface="Cambria"/>
                <a:cs typeface="Cambria"/>
              </a:rPr>
              <a:t> devrait être gérée de façon à soutenir l'innovation et la concurrence, maximiser la contribution dans le processus de normalisation et minimiser l'incompatibilité des services concurrents du </a:t>
            </a:r>
            <a:r>
              <a:rPr lang="fr-FR" sz="2000" i="1" dirty="0" smtClean="0">
                <a:latin typeface="Cambria"/>
                <a:cs typeface="Cambria"/>
              </a:rPr>
              <a:t>Cloud</a:t>
            </a:r>
            <a:r>
              <a:rPr lang="fr-FR" sz="2000" dirty="0" smtClean="0">
                <a:latin typeface="Cambria"/>
                <a:cs typeface="Cambria"/>
              </a:rPr>
              <a:t> </a:t>
            </a:r>
            <a:r>
              <a:rPr lang="fr-FR" sz="2000" i="1" dirty="0" err="1" smtClean="0">
                <a:latin typeface="Cambria"/>
                <a:cs typeface="Cambria"/>
              </a:rPr>
              <a:t>Computing</a:t>
            </a:r>
            <a:r>
              <a:rPr lang="fr-FR" sz="2000" dirty="0" smtClean="0">
                <a:latin typeface="Cambria"/>
                <a:cs typeface="Cambria"/>
              </a:rPr>
              <a:t> </a:t>
            </a:r>
          </a:p>
          <a:p>
            <a:pPr marL="361950" indent="-361950" algn="just">
              <a:spcBef>
                <a:spcPts val="900"/>
              </a:spcBef>
            </a:pPr>
            <a:r>
              <a:rPr lang="fr-FR" sz="2000" dirty="0" smtClean="0">
                <a:latin typeface="Cambria"/>
                <a:cs typeface="Cambria"/>
              </a:rPr>
              <a:t>Les acteurs du </a:t>
            </a:r>
            <a:r>
              <a:rPr lang="fr-FR" sz="2000" i="1" dirty="0" smtClean="0">
                <a:latin typeface="Cambria"/>
                <a:cs typeface="Cambria"/>
              </a:rPr>
              <a:t>Cloud </a:t>
            </a:r>
            <a:r>
              <a:rPr lang="fr-FR" sz="2000" i="1" dirty="0" err="1" smtClean="0">
                <a:latin typeface="Cambria"/>
                <a:cs typeface="Cambria"/>
              </a:rPr>
              <a:t>Computing</a:t>
            </a:r>
            <a:r>
              <a:rPr lang="fr-FR" sz="2000" i="1" dirty="0" smtClean="0">
                <a:latin typeface="Cambria"/>
                <a:cs typeface="Cambria"/>
              </a:rPr>
              <a:t> </a:t>
            </a:r>
            <a:r>
              <a:rPr lang="fr-FR" sz="2000" dirty="0" smtClean="0">
                <a:latin typeface="Cambria"/>
                <a:cs typeface="Cambria"/>
              </a:rPr>
              <a:t>devraient collaborer d’avantage afin d'éviter la fragmentation des standards</a:t>
            </a:r>
          </a:p>
          <a:p>
            <a:pPr marL="361950" indent="-361950" algn="just">
              <a:spcBef>
                <a:spcPts val="900"/>
              </a:spcBef>
            </a:pPr>
            <a:r>
              <a:rPr lang="fr-FR" sz="2000" dirty="0" smtClean="0">
                <a:latin typeface="Cambria"/>
                <a:cs typeface="Cambria"/>
              </a:rPr>
              <a:t>Les gouvernements devrait promulguer les standards d’ordre juridique et réglementaire</a:t>
            </a:r>
            <a:endParaRPr lang="en-US" sz="2000" dirty="0" smtClean="0">
              <a:latin typeface="Cambria"/>
              <a:cs typeface="Cambria"/>
            </a:endParaRPr>
          </a:p>
          <a:p>
            <a:pPr algn="just"/>
            <a:endParaRPr lang="en-US" sz="2000" dirty="0" smtClean="0">
              <a:latin typeface="Cambria"/>
              <a:cs typeface="Cambria"/>
            </a:endParaRPr>
          </a:p>
          <a:p>
            <a:pPr algn="just"/>
            <a:endParaRPr lang="fr-FR" sz="2000" dirty="0">
              <a:latin typeface="Cambria"/>
              <a:cs typeface="Cambria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8676456" y="236393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32656"/>
            <a:ext cx="1857388" cy="154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rgbClr val="FFFFFF"/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28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27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63978" y="3193307"/>
            <a:ext cx="8256494" cy="739749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fr-FR" sz="1700" b="1" dirty="0" smtClean="0">
                <a:latin typeface="Cambria"/>
                <a:cs typeface="Cambria"/>
              </a:rPr>
              <a:t>Assurer l’information, l’éducation et la sensibilisation sur les bénéfices que cette nouvelle technologie peut apporter</a:t>
            </a:r>
          </a:p>
          <a:p>
            <a:pPr>
              <a:spcBef>
                <a:spcPts val="900"/>
              </a:spcBef>
            </a:pPr>
            <a:r>
              <a:rPr lang="fr-FR" sz="1700" b="1" dirty="0" smtClean="0">
                <a:latin typeface="Cambria"/>
                <a:cs typeface="Cambria"/>
              </a:rPr>
              <a:t>Améliorer l’infrastructure de base et accélérer le développement des infrastructures réseaux large bande fixe</a:t>
            </a:r>
          </a:p>
          <a:p>
            <a:pPr>
              <a:spcBef>
                <a:spcPts val="900"/>
              </a:spcBef>
            </a:pPr>
            <a:r>
              <a:rPr lang="fr-FR" sz="1700" b="1" dirty="0" smtClean="0">
                <a:solidFill>
                  <a:srgbClr val="000099"/>
                </a:solidFill>
                <a:latin typeface="Cambria"/>
                <a:cs typeface="Cambria"/>
              </a:rPr>
              <a:t>Définir un environnement  réglementaire conforme aux exigences et normes internationales</a:t>
            </a:r>
            <a:endParaRPr lang="fr-FR" sz="1700" b="1" dirty="0" smtClean="0">
              <a:latin typeface="Cambria"/>
              <a:cs typeface="Cambria"/>
            </a:endParaRPr>
          </a:p>
          <a:p>
            <a:pPr>
              <a:spcBef>
                <a:spcPts val="900"/>
              </a:spcBef>
            </a:pPr>
            <a:r>
              <a:rPr lang="fr-FR" sz="1700" b="1" dirty="0" smtClean="0">
                <a:latin typeface="Cambria"/>
                <a:cs typeface="Cambria"/>
              </a:rPr>
              <a:t>Mettre en place des data centres </a:t>
            </a:r>
            <a:r>
              <a:rPr lang="fr-FR" sz="1700" dirty="0" smtClean="0">
                <a:latin typeface="Cambria"/>
                <a:cs typeface="Cambria"/>
              </a:rPr>
              <a:t>selon les règles de l’art offrant les garanties nécessaires selon les normes internationales</a:t>
            </a:r>
            <a:endParaRPr lang="fr-FR" sz="1700" b="1" dirty="0" smtClean="0">
              <a:latin typeface="Cambria"/>
              <a:cs typeface="Cambria"/>
            </a:endParaRPr>
          </a:p>
          <a:p>
            <a:pPr lvl="0">
              <a:spcBef>
                <a:spcPts val="900"/>
              </a:spcBef>
            </a:pPr>
            <a:r>
              <a:rPr lang="fr-FR" sz="1700" b="1" dirty="0" smtClean="0">
                <a:latin typeface="Cambria"/>
                <a:cs typeface="Cambria"/>
              </a:rPr>
              <a:t>Mettre en œuvre des programmes de formation </a:t>
            </a:r>
            <a:r>
              <a:rPr lang="fr-FR" sz="1700" dirty="0" smtClean="0">
                <a:latin typeface="Cambria"/>
                <a:cs typeface="Cambria"/>
              </a:rPr>
              <a:t>et de renforcement institutionnel</a:t>
            </a:r>
          </a:p>
          <a:p>
            <a:pPr lvl="0">
              <a:spcBef>
                <a:spcPts val="900"/>
              </a:spcBef>
              <a:buNone/>
            </a:pPr>
            <a:endParaRPr lang="fr-FR" sz="1700" dirty="0" smtClean="0">
              <a:latin typeface="Cambria"/>
              <a:cs typeface="Cambria"/>
            </a:endParaRPr>
          </a:p>
          <a:p>
            <a:pPr lvl="0">
              <a:spcBef>
                <a:spcPts val="900"/>
              </a:spcBef>
              <a:buNone/>
            </a:pPr>
            <a:r>
              <a:rPr lang="fr-FR" sz="1800" dirty="0" smtClean="0">
                <a:latin typeface="Cambria"/>
                <a:cs typeface="Cambria"/>
              </a:rPr>
              <a:t/>
            </a:r>
            <a:br>
              <a:rPr lang="fr-FR" sz="1800" dirty="0" smtClean="0">
                <a:latin typeface="Cambria"/>
                <a:cs typeface="Cambria"/>
              </a:rPr>
            </a:br>
            <a:r>
              <a:rPr lang="fr-FR" sz="1800" dirty="0" smtClean="0">
                <a:latin typeface="Cambria"/>
                <a:cs typeface="Cambria"/>
              </a:rPr>
              <a:t/>
            </a:r>
            <a:br>
              <a:rPr lang="fr-FR" sz="1800" dirty="0" smtClean="0">
                <a:latin typeface="Cambria"/>
                <a:cs typeface="Cambria"/>
              </a:rPr>
            </a:br>
            <a:endParaRPr lang="en-US" sz="2000" dirty="0" smtClean="0">
              <a:latin typeface="Cambria"/>
              <a:cs typeface="Cambria"/>
            </a:endParaRPr>
          </a:p>
          <a:p>
            <a:pPr algn="just"/>
            <a:endParaRPr lang="en-US" sz="2000" dirty="0" smtClean="0">
              <a:latin typeface="Cambria"/>
              <a:cs typeface="Cambria"/>
            </a:endParaRPr>
          </a:p>
          <a:p>
            <a:pPr algn="just"/>
            <a:endParaRPr lang="fr-FR" sz="2000" dirty="0">
              <a:latin typeface="Cambria"/>
              <a:cs typeface="Cambria"/>
            </a:endParaRPr>
          </a:p>
        </p:txBody>
      </p:sp>
      <p:pic>
        <p:nvPicPr>
          <p:cNvPr id="5124" name="Picture 4" descr="http://www.4-tell.com/wp-content/uploads/Recommended_sta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476672"/>
            <a:ext cx="1571636" cy="1571636"/>
          </a:xfrm>
          <a:prstGeom prst="rect">
            <a:avLst/>
          </a:prstGeom>
          <a:noFill/>
        </p:spPr>
      </p:pic>
      <p:sp>
        <p:nvSpPr>
          <p:cNvPr id="16" name="Titre 1"/>
          <p:cNvSpPr txBox="1">
            <a:spLocks/>
          </p:cNvSpPr>
          <p:nvPr/>
        </p:nvSpPr>
        <p:spPr bwMode="auto">
          <a:xfrm>
            <a:off x="-500098" y="359446"/>
            <a:ext cx="9144000" cy="11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dirty="0" err="1"/>
              <a:t>Recommandations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2" name="AutoShape 2" descr="data:image/jpeg;base64,/9j/4AAQSkZJRgABAQAAAQABAAD/2wCEAAkGBhAQERQTEhMQEBAUFBIUEhUUFBISExUWFxQVFhcWFhUXHCYfGBsjGRUUHzAgIycpLCwsFx4xNTAqNSYrLCkBCQoKDgwOGg8PGjIkHyU1Ni0yKS4wMDIqNDItNCw0LTAsLSwpLiw1MjQsLCksMiwsLy4uKS4sLCwtLCwsLCwsL//AABEIAJkBSgMBIgACEQEDEQH/xAAbAAEAAwADAQAAAAAAAAAAAAAABAUGAQIDB//EAD0QAAIBAQQFCQUIAgIDAAAAAAABAgMEBREhBhIxQVETIjJhcYGRobFTYpLB0RUjM0JScrLhFoI08HPC0v/EABsBAQADAQEBAQAAAAAAAAAAAAAEBQYDAgEH/8QAOhEAAgECAwIMBAUDBQAAAAAAAAECAwQFESExQRITUWFxgZGhscHR8BQiUuEGFSMy8TNCQxYkU3Ky/9oADAMBAAIRAxEAPwD7KAAAAAAAAAAAAAAAAAAAAAAAACFeF706PSeMt0Vm+/gZ226RVqmSfJx4R2/Ft8MCtu8ToW2knm+REyhZVa2qWS5Wam0W2nT6c4x6m8/Dayvq6T0Fs159kcPXAyTZzGLbwWb4LNlBVx+tJ5U4pd799Rawwqmv3tvuNG9LY7qcviX0OI6WrfTfxf0UkLurPZTqfBLDxwO07qrrbSqd0W/Q5/mOIv5knl/1+x0+DtFpp2/cvqeldJ9KE4+DXqTqF9UJ7KiT97GPqYyrQlHpRlH9ya9TofY45dU3lUSfVkzzLDKElnFtH0MGEsl4VKXQk0uG2L7nkX9g0njLKqtR/qXR796Lq1xmhWfBl8r59nb65FdXw6rT1jqu/sLwCMsVis1uYLorQAAAAAAAAAAAAAAAAAAAAAAAAAAAAAAAAAAAAAAAAAAUF8aQ6uMKTxexz2pdUeL6zppBfW2lTfVOS/ivmZ5Lcs3uMximLOLdGg9d78l6l3ZWCa4yr1L1EpNvFttvNt5tk677mq1s0tWH6pZLu4lvdOjiWE6qxe6G5fu4vqL5I42WCOf6lxpzb+v3n0HS5xJR+Wl27uoqbJo1RhnLGpLryj4L54lnSoRgsIxjFdSS9DuDTUbalRWVOKRS1K1So85vMAA7nIMhWm5qFTbCKfGPNfkTQc504VFlNJrnPUZyg84vIzFu0XnHOm9dfpeUu7c/IpJwcW0001tTyZ9CId43VTrrnLCW6S6S+q6igvMDhNcKho+Td9i2t8TlF5VdVy7zL3XfE6Dw6VPfF+seDNdZLXCrFSg8U/FPg1xMXb7vnRlqy/1ktkl1fQ5u68Z0J60c1+aO6S+vWV9jiNSznxNf9uznX29ol3NpC4jxlLb4+/5NyDystpjVgpxeMX4rqfWepsoyUlmthnWmnkwAD6fAAAAAAAAAAAAAAAAAAAAAAAAAAAAAAAAAAVd/XpyMNWL+8ns6lvfyLSUkli8ks2YW8bY6tSU9zfN6orYinxe8dtRyj+6Wi82WFhbqtUzlsRGNTcFzcmlUmue1zU/yr6srdHbt5SevJcyDXfLcu7b4GsK7BbBP/cVF0evp2kzErr/DDr9AADUlGAAACJeN5woJOWLbx1Utrw/6iWZvS3pU+yXqiDiFxK3t5VIbV5slWlKNaqoS2Hu9LKfs5+MR/lkPZz8YmZBkvzq7+pdiL78ut+TvZpv8sh7OfjE7x0rpY5xqLrwi/mZYH1Y3dreuw+PDaD3d5u7TZoV6eEs4yScXvWWTXB5mMt9ilRm4S7U+K3M2N1fgU/2R9Dxvu7eWp5dOOLj18Y95fYjZK8oKrFfPln083oVdpc/D1XBv5c/bM/cN6cjPVk/u5tJ9T3S+v9GwPnhsNHrfytLB9KGEX1rc/D0IeBXjedvN868159pIxO3/AMsesswAagpAAAAAAAAAAAAAAAAAAAAAAAAAAAAAAAAACq0ktWpRwW2b1e7a/JYd5kUi70rrY1Ix3Rjj3yf0iiFcdn168FuT1n/rn64GJxKTub5UlzR9TS2SVG24b52ay7bHyVKMN6WMutvNkkA2cIKEVGOxaGclJybk9rKu/r1dCMVDDXljg3nglteHHMpbHpHWjJOcteGPOTSTw4ppF1ft1OvFOPTjjgnkmnu7cimsmjdaUkpx1Ifmbabw4LBmcv8A4/4pcTnwdMstnXu28pcWvwvEfqZZ789vVv7DWpg5SPOtWjBYyaiuLeBpW0lmylSz0R3M5pZFuVJLNtSwS27Uc2/Sl44UUsN8pJ+SOb2vWpGFKSjGFScG3LDnR2YpY7Mcijvby3uaFSCloss2lnvWwtLa3rUasZNbc9M+Yqvs9U0nWepjmoLOo+7ZFdvgR61ZPKMVCO5LN98nmzzlJt4ttt7W82+84MjUqxy4NNZLvfS/JZIv4weec3m+7s9QACMdTc3V+BT/AGR9CURbq/Ap/sj6Eo/TqH9KPQvAxdX+pLpZjtILFydZtdGfOXbjmvH1OdHrXqVkvyz5r7fy+eXeW+lNn1qSlvhJeDy9cDLRm4tNbU012rNGNvY/BX/Djsz4Xbt8zRWz+JteDLo9PI+hA606iklJbGk13rE7G4MyAAAAAAAAAAAAAAAAAAAAAAAAAAAAAAAAAYu/pY2ip2xXhFIm6J08ak5cIpeL/or75/HqfuLTRHbV48z/ANv6MTafNimv1S8zS3Hy2WnIvI0YANsZozWkd5zU+Ti3FJJvBtNtrHat2GBQ+pZaRf8AIn2R/iivp03JqMVjJvBLiz89xGpOpdTTeeuSNbaQjChFrTTNkulcleSUlTbi0mnjDNPtZ6U9HrQ2k4aq4uUcF4MuqV90aMY05NylCMYycVjFNJJ57y0s9pjUipQalF/9z4F3QwmzqPJTbktqzXXuK2rf3EFnwdNzyfqQbtuGnRwk+fPi9i7EV2lqzpvdhJehozpWoQmsJxUlwaxLavYQnbOhS+XPy5SBSupRrKrPU+fg3H2RQ9lDwKy0Wuwwlq8nGTW1xgml37+4zlTBHSWdSrFdJcQxJVHlGDZmgbOy2Ky1Y60IU5Rfu+TW5nsrpoLPk4eCPccAqSWaqLI8PFYJ5OLObri1Rp45PUj6EkA10I8CKjyFBKXCk3ykS96etQqL3G/h53yMObu8fwav/jqfxZhDJ/iFfqQfMX2Ev5JLnNvc88aFN+6l4ZfImEC4v+PT7H/Jk81Fs86MHzLwKSusqslzvxAAO5yAAAAAAAAAAAAAAAAAAAAAAAAAAAAAAMXf0cLRU7YvximTdE6n3k1xin4P+zrpVRwqxlulDzi3j5OJEuK0aleHB819+S88DEJ/D4nm/q/9fyaZ/q2WnJ4fwbQAG3MyY7SL/kT7I/xR43T03h0+Tqcn+7VeGHXtPbSFY2iWGb5n8UdXTpUJYS151Y5tQkoRjLhrYYtowlSLV7Oq9Epat9O7nNRGS+GjBatx2dXgV5otEtb7z9HN+LPZ3YeRWV7dRnLW5BpvN6tRpPu1fTAsLDpHTppRVHUh7stZ9rxSxZ7w7iKFwqkqqyXM9enNHm742rRcVB5vo9TSA6UK8ZxUovGLzTO5t001mjNNZPJnjbVLk56uOtqS1cNuODwMCjXXnpDCjLVUdea254JdWPEobRb6M5azoYNvF6tRpPu1fQyuNSoVppKok46Na5dyepeYdGrTi24aPfp5tFlolrfefo5vxZ/L5GiMxZdJY00oxoqMVwnn25rNmhsdsjVgpx2PjtT4MtMLrUOKVGnPhNdK8ekhX1OpxjqSjkn73HsAC3K8iXvU1aFR+5JeKw+ZhzV6UV9Wio75yXgs/XAysYttJbW8F2vIxmPT4VxGC3Lx9o0eFx4NJye9m2uaGFCmvdT8c/mTDrSp6sVFbEkl3LA7GvpQ4EIx5FkZ+cuFJy5QADoeAAAAAAAAAAAAAAAAAAAAAAAAAAAAAACp0lsuvR1ltg9bu2P69xkk2s1k0fQpwTTTzTWDMJbrI6VSUHueXWtz8DJY9buM41479H1bPfMX+F1s4uk92vv3vNpd9rVWnGfFZ9TWT8yQZXRu8eTnycnzZvLql/ezuRqi+w+6VzQU9+x9PvUqrug6NRx3bjP3hZnC0Tryj93CKlFvDCU1FKK49J+RnZNvFvNt5vref1NffUqVSDpyqwpzTTzezfmuxlJbLFTp2ZOM41JOrHWlHYsISwj5+Zn8TtW5ycH8qzk9Vnm92W3kLayr/KuEtXlFaPLJe2VRzGLezPb5LE4J1yL7+n2v+LKChT4yrGD3tLtLSpLgQcuRZk7Re36snTeyWceqS2rvXoXt52vkqUp70sI/ueSKWlYLNCspqvBRUlJRxWOKeKWOOwmXxVoV6eqq1OLUlJYyWGxrB+Jr7SdWjaypya4Sz4Oq9SgrxhUrxmk8nt0ZlXi8Xm8831vH6M4Le22WnTsy1JxqSdVa0o7MdSWXdj5lQZS5oOjJRk9Ws+0vaNVVE2tmeRyo4+fksS60XturN03snmv3JfNJ+CINyL7+njsxf8WWFksVCnWU1Xp6kW2ljnsawx4dZPw2lOMoV4P+7J5tLTTl6X3EW8qRcZUpLdmunX0NMDrTqKSTTTTzTWxkO+bx5Gm2unLKC6+Pd9Db1KsacHUk9FqZqEJTkoLaZ7SK2cpWaXRhzV2/m88u46aP2XXrxyyhz33bPPArjXaO2Dk6Ws+lPB9i3euPeYuyhK+veNlsTzfVsXgjR3MlbW3AXR6lqADcGZAAAAAAAAAAAAAAAAAAAAAAAAAAAAAAAAABU6Q3ZysNaK58POO9fMtgca9CNem6c9jOlKrKlNTjuPnhq7ivlVUoTf3iWT/UvqQtILl1W6sFzds0vy+8ur09KKMmnim01mmsmjFU51sLuGpbO5rlXvmNJONO+pZrb4M3Va7qM25ShGUntbWeWRHttyU501COFJa6nzUs3qtbO/yIl06RRnzarUZ7pbIy7eDLs1tJ213TcopNPby9e8oZ8dQklJtZbOTqKD/Eo+0l8K+p7WLRtUqkZqo3qvHDVWeWHEuQeY4bawkpRhqun1Psr2vJNOWj6PQifZFD2VPwH2TQ9lT+FEsEriKX0rsRw42p9T7SvttyU5w1I4UlrKfNSzeDXz8iB/iUfaS+FfUvwR6uH21V8KcFn75DtC7rQWUZFPYtG40qkZ67lq54aqW7DiTvsmh7Kn8KJRGt9406McZPPdFdJ9i+Z6jb21vTfypR26/c+OtWrS2tvZp9jtWq06MMXhGEVgkvJJGMvG3yrTcpZLZFborgdryvOdeWMskujFbF9X1nSwWCdaerH/Z7orizLYhfyvZqhQXy+P2/ku7S1VtF1Kj18CTcl2ctPF/hxwcuvhHv9DZHjY7JGlBQisEvFve2expMOslaUuD/AHPaymu7l1557lsAALEiAAAAAAAAAAAAAAAAAAAAAAAAAAAAAAAAAAAAAzt8aO7Z0V2w/wDn6GiBFurSndQ4FRde9HehXnQlwoHzxosbvvyrRy6cP0y3dj3GjvG5KVbN82f6lv7VvM5bbirUs9XXjxjn4rajJVbC7sZcZRea5V5r+UX1O6oXUeDUWvI/J+2X9k0ioT2vk5cJbPi2FlCSaxTTXFZo+enanUlF4xbi+KbXoSaP4gqR0qwz51p77jjUwqL1hLLvPoIMRC+K6WHKz73j5s5+2rR7SXl9Cb/qCh9Mu71I/wCU1fqXf6G2I1pvKlT6U4p8FnLwWZi6ttqT6U5yx3OTa8Nh4kar+If+KHW35L1OtPCfrl2e/Iv7dpS3iqUdX3pZvujs8Siq1ZSblJuUntbzZ6Wax1KrwhFy7Ni7XsRfXfoulnVes/0x2d72sr1C9xKWb2dkV762S3K2s1pt7you26ald5ZR3yexdnF9Rr7FYYUY6sFlve9vi2e0KaikopRS2JLBLuOTT2GG07RZrWXL6FLdXk67y2LkAALMhAAAAAAAAAAAAAAAAAAAAAAAAAAAAAAAAAAAAAAAAAAAAAEa03ZRqdOEW+OGEvFZlfW0VpPoynHwkvPMuQRatnQq/vgn1a9p3hcVaf7ZMzktEnjlVWHXD+zj/Epe1Xwv6mkBE/J7P6O9+p3/ADC4+ruXoUNPRKH5qkn2JL1xJtDR+zw/JrP3nreWzyLEHenh9tT/AGwXj4nKd3Xntk/DwOIxSWCSS4LJHIBOIw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8676456" y="260648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39552" y="2193175"/>
            <a:ext cx="8280920" cy="928694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439863" lvl="0">
              <a:defRPr sz="200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marL="173038"/>
            <a:r>
              <a:rPr lang="fr-FR" sz="1800" dirty="0" smtClean="0">
                <a:ea typeface="Verdana" pitchFamily="34" charset="0"/>
              </a:rPr>
              <a:t>Afin de faciliter le déploiement du </a:t>
            </a:r>
            <a:r>
              <a:rPr lang="fr-FR" sz="1800" i="1" dirty="0" smtClean="0">
                <a:ea typeface="Verdana" pitchFamily="34" charset="0"/>
              </a:rPr>
              <a:t>Cloud </a:t>
            </a:r>
            <a:r>
              <a:rPr lang="fr-FR" sz="1800" i="1" dirty="0" err="1" smtClean="0">
                <a:ea typeface="Verdana" pitchFamily="34" charset="0"/>
              </a:rPr>
              <a:t>Computing</a:t>
            </a:r>
            <a:r>
              <a:rPr lang="fr-FR" sz="1800" i="1" dirty="0" smtClean="0">
                <a:ea typeface="Verdana" pitchFamily="34" charset="0"/>
              </a:rPr>
              <a:t> </a:t>
            </a:r>
            <a:r>
              <a:rPr lang="fr-FR" sz="1800" dirty="0" smtClean="0">
                <a:ea typeface="Verdana" pitchFamily="34" charset="0"/>
              </a:rPr>
              <a:t>dans les pays en développement + bénéficier des opportunités du Cloud sur le plan social et  économique, ces derniers devraient :</a:t>
            </a:r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rgbClr val="FFFFFF"/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32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28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 txBox="1">
            <a:spLocks/>
          </p:cNvSpPr>
          <p:nvPr/>
        </p:nvSpPr>
        <p:spPr bwMode="auto">
          <a:xfrm>
            <a:off x="-500098" y="359446"/>
            <a:ext cx="9144000" cy="11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dirty="0" smtClean="0"/>
              <a:t>Recommandations</a:t>
            </a:r>
            <a:endParaRPr lang="fr-FR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71472" y="2276872"/>
            <a:ext cx="8249000" cy="3518132"/>
          </a:xfrm>
        </p:spPr>
        <p:txBody>
          <a:bodyPr/>
          <a:lstStyle/>
          <a:p>
            <a:pPr algn="just"/>
            <a:r>
              <a:rPr lang="fr-FR" sz="2000" dirty="0" smtClean="0">
                <a:latin typeface="Cambria"/>
                <a:cs typeface="Cambria"/>
              </a:rPr>
              <a:t>A l’instar du groupe régional Africain,</a:t>
            </a:r>
            <a:r>
              <a:rPr lang="fr-FR" sz="2000" b="1" dirty="0" smtClean="0">
                <a:latin typeface="Cambria"/>
                <a:cs typeface="Cambria"/>
              </a:rPr>
              <a:t> il est important pour le SG13 d'intégrer plusieurs groupes régionaux </a:t>
            </a:r>
            <a:r>
              <a:rPr lang="fr-FR" sz="2000" dirty="0" smtClean="0">
                <a:latin typeface="Cambria"/>
                <a:cs typeface="Cambria"/>
              </a:rPr>
              <a:t>afin d'encourager les autorités nationales et les opérateurs des pays de ces régions à travailler ensemble et à mieux contribuer aux activités du SG 13 et en particulier le Cloud </a:t>
            </a:r>
            <a:r>
              <a:rPr lang="fr-FR" sz="2000" dirty="0" err="1" smtClean="0">
                <a:latin typeface="Cambria"/>
                <a:cs typeface="Cambria"/>
              </a:rPr>
              <a:t>Computing</a:t>
            </a:r>
            <a:endParaRPr lang="fr-FR" sz="2000" dirty="0" smtClean="0">
              <a:latin typeface="Cambria"/>
              <a:cs typeface="Cambria"/>
            </a:endParaRPr>
          </a:p>
          <a:p>
            <a:pPr algn="just">
              <a:buNone/>
            </a:pPr>
            <a:endParaRPr lang="fr-FR" sz="2000" dirty="0" smtClean="0">
              <a:latin typeface="Cambria"/>
              <a:cs typeface="Cambria"/>
            </a:endParaRPr>
          </a:p>
          <a:p>
            <a:pPr algn="just"/>
            <a:r>
              <a:rPr lang="fr-FR" sz="2000" b="1" dirty="0" smtClean="0">
                <a:latin typeface="Cambria"/>
                <a:cs typeface="Cambria"/>
              </a:rPr>
              <a:t>Le Groupe Régional Africain peut bénéficier des opportunités d’une structure en région </a:t>
            </a:r>
            <a:r>
              <a:rPr lang="fr-FR" sz="2000" dirty="0" smtClean="0">
                <a:latin typeface="Cambria"/>
                <a:cs typeface="Cambria"/>
              </a:rPr>
              <a:t>groupant ensemble des pays ayant beaucoup de similitudes en ce qui concerne la langue, la culture et les attribut des télécommunications (infrastructures, technologies, réseaux, ...)</a:t>
            </a:r>
            <a:endParaRPr lang="fr-FR" sz="2000" b="1" dirty="0" smtClean="0">
              <a:latin typeface="Cambria"/>
              <a:cs typeface="Cambria"/>
            </a:endParaRPr>
          </a:p>
          <a:p>
            <a:pPr algn="just"/>
            <a:endParaRPr lang="en-US" sz="2000" dirty="0" smtClean="0">
              <a:latin typeface="Cambria"/>
              <a:cs typeface="Cambria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8676456" y="260648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3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692696"/>
            <a:ext cx="179917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rgbClr val="FFFFFF"/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 pour Pays en Développement</a:t>
            </a: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29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itre 1"/>
          <p:cNvSpPr>
            <a:spLocks noGrp="1"/>
          </p:cNvSpPr>
          <p:nvPr>
            <p:ph type="title"/>
          </p:nvPr>
        </p:nvSpPr>
        <p:spPr>
          <a:xfrm>
            <a:off x="0" y="360041"/>
            <a:ext cx="8675688" cy="1124744"/>
          </a:xfrm>
        </p:spPr>
        <p:txBody>
          <a:bodyPr/>
          <a:lstStyle/>
          <a:p>
            <a:pPr algn="r"/>
            <a:r>
              <a:rPr lang="fr-FR" dirty="0" smtClean="0"/>
              <a:t>Définition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47864" y="1628800"/>
            <a:ext cx="5472608" cy="4665129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1200"/>
              </a:spcBef>
              <a:buFontTx/>
              <a:buNone/>
            </a:pPr>
            <a:r>
              <a:rPr lang="fr-FR" altLang="en-US" sz="2000" i="1" dirty="0" smtClean="0">
                <a:latin typeface="Cambria"/>
                <a:cs typeface="Cambria"/>
              </a:rPr>
              <a:t>«</a:t>
            </a:r>
            <a:r>
              <a:rPr lang="fr-FR" altLang="en-US" sz="2000" b="1" dirty="0" smtClean="0">
                <a:latin typeface="Cambria"/>
                <a:cs typeface="Cambria"/>
              </a:rPr>
              <a:t> </a:t>
            </a:r>
            <a:r>
              <a:rPr lang="fr-FR" altLang="en-US" sz="2000" i="1" dirty="0" smtClean="0">
                <a:latin typeface="Cambria"/>
                <a:cs typeface="Cambria"/>
              </a:rPr>
              <a:t>Le Cloud </a:t>
            </a:r>
            <a:r>
              <a:rPr lang="fr-FR" altLang="en-US" sz="2000" i="1" dirty="0" err="1" smtClean="0">
                <a:latin typeface="Cambria"/>
                <a:cs typeface="Cambria"/>
              </a:rPr>
              <a:t>Computing</a:t>
            </a:r>
            <a:r>
              <a:rPr lang="fr-FR" altLang="en-US" sz="2000" i="1" dirty="0" smtClean="0">
                <a:latin typeface="Cambria"/>
                <a:cs typeface="Cambria"/>
              </a:rPr>
              <a:t> est </a:t>
            </a:r>
            <a:r>
              <a:rPr lang="fr-FR" altLang="en-US" sz="2000" b="1" i="1" dirty="0" smtClean="0">
                <a:latin typeface="Cambria"/>
                <a:cs typeface="Cambria"/>
              </a:rPr>
              <a:t>un modèle permettant aux utilisateurs de ce service d'avoir un accès réseau ubiquiste, pratique et à la demande</a:t>
            </a:r>
            <a:r>
              <a:rPr lang="fr-FR" altLang="en-US" sz="2000" i="1" dirty="0" smtClean="0">
                <a:latin typeface="Cambria"/>
                <a:cs typeface="Cambria"/>
              </a:rPr>
              <a:t> </a:t>
            </a:r>
            <a:r>
              <a:rPr lang="fr-FR" altLang="en-US" sz="2000" b="1" i="1" dirty="0" smtClean="0">
                <a:latin typeface="Cambria"/>
                <a:cs typeface="Cambria"/>
              </a:rPr>
              <a:t>à un ensemble partagé de ressources informatiques configurables </a:t>
            </a:r>
            <a:r>
              <a:rPr lang="fr-FR" altLang="en-US" sz="2000" i="1" dirty="0" smtClean="0">
                <a:latin typeface="Cambria"/>
                <a:cs typeface="Cambria"/>
              </a:rPr>
              <a:t>(réseaux, serveurs, stockage, applications et services) et </a:t>
            </a:r>
            <a:r>
              <a:rPr lang="fr-FR" altLang="en-US" sz="2000" b="1" i="1" dirty="0" smtClean="0">
                <a:latin typeface="Cambria"/>
                <a:cs typeface="Cambria"/>
              </a:rPr>
              <a:t>qui peut être rapidement approvisionné et libéré avec un effort minimal de gestion ou de l'interaction avec le prestataire de service </a:t>
            </a:r>
            <a:r>
              <a:rPr lang="fr-FR" altLang="en-US" sz="2000" i="1" dirty="0" smtClean="0">
                <a:latin typeface="Cambria"/>
                <a:cs typeface="Cambria"/>
              </a:rPr>
              <a:t>»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FontTx/>
              <a:buNone/>
            </a:pPr>
            <a:r>
              <a:rPr lang="fr-FR" altLang="en-US" sz="2000" b="1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[UIT, 2012]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808484"/>
            <a:ext cx="2736303" cy="392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050" dirty="0" smtClean="0">
                <a:solidFill>
                  <a:srgbClr val="FFFFFF"/>
                </a:solidFill>
                <a:latin typeface="Cambria"/>
                <a:cs typeface="Cambria"/>
              </a:rPr>
              <a:t>pour Pays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en Développement</a:t>
            </a:r>
          </a:p>
        </p:txBody>
      </p:sp>
      <p:sp>
        <p:nvSpPr>
          <p:cNvPr id="23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3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</p:spPr>
        <p:txBody>
          <a:bodyPr/>
          <a:lstStyle/>
          <a:p>
            <a:r>
              <a:rPr lang="en-US" altLang="en-US" sz="1400" dirty="0" smtClean="0"/>
              <a:t>Tunis, Tunisia, 28 April 2014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smtClean="0"/>
              <a:t>Thank you for your Attention</a:t>
            </a: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437063"/>
            <a:ext cx="8001056" cy="1655762"/>
          </a:xfrm>
        </p:spPr>
        <p:txBody>
          <a:bodyPr/>
          <a:lstStyle/>
          <a:p>
            <a:r>
              <a:rPr lang="en-GB" sz="2000" b="1" dirty="0" smtClean="0"/>
              <a:t>Rim </a:t>
            </a:r>
            <a:r>
              <a:rPr lang="en-GB" sz="2000" b="1" dirty="0" err="1" smtClean="0"/>
              <a:t>Belhassine-Cherif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Ph.D</a:t>
            </a:r>
            <a:endParaRPr lang="en-GB" sz="2000" b="1" dirty="0" smtClean="0"/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99"/>
                </a:solidFill>
                <a:cs typeface="Arial" pitchFamily="34" charset="0"/>
              </a:rPr>
              <a:t>Executive</a:t>
            </a:r>
            <a:r>
              <a:rPr lang="fr-FR" sz="1800" dirty="0" smtClean="0">
                <a:solidFill>
                  <a:srgbClr val="000099"/>
                </a:solidFill>
                <a:cs typeface="Arial" pitchFamily="34" charset="0"/>
              </a:rPr>
              <a:t> </a:t>
            </a:r>
            <a:r>
              <a:rPr lang="en-GB" sz="1800" dirty="0" smtClean="0">
                <a:solidFill>
                  <a:srgbClr val="000099"/>
                </a:solidFill>
                <a:cs typeface="Arial" pitchFamily="34" charset="0"/>
              </a:rPr>
              <a:t>Director of Products </a:t>
            </a:r>
            <a:r>
              <a:rPr lang="fr-FR" sz="1800" dirty="0" smtClean="0">
                <a:solidFill>
                  <a:srgbClr val="000099"/>
                </a:solidFill>
                <a:cs typeface="Arial" pitchFamily="34" charset="0"/>
              </a:rPr>
              <a:t>and Services, Tunisie Telecom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99"/>
                </a:solidFill>
                <a:cs typeface="Arial" pitchFamily="34" charset="0"/>
              </a:rPr>
              <a:t>Vice-chair of ITU-T Study Group 13</a:t>
            </a:r>
          </a:p>
          <a:p>
            <a:r>
              <a:rPr lang="fr-FR" sz="1600" i="1" dirty="0" smtClean="0">
                <a:solidFill>
                  <a:srgbClr val="0070C0"/>
                </a:solidFill>
              </a:rPr>
              <a:t>r</a:t>
            </a:r>
            <a:r>
              <a:rPr lang="en-GB" sz="1600" i="1" dirty="0" smtClean="0">
                <a:solidFill>
                  <a:srgbClr val="0070C0"/>
                </a:solidFill>
              </a:rPr>
              <a:t>im.belhassine-cherif@tunisietelecom.tn</a:t>
            </a:r>
            <a:endParaRPr lang="en-US" sz="1800" i="1" dirty="0" smtClean="0">
              <a:solidFill>
                <a:srgbClr val="0070C0"/>
              </a:solidFill>
            </a:endParaRP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Second Study Group 13 Regional Workshop for Africa on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"Future Networks: Cloud Computing, Energy Saving, Security and Virtualization" </a:t>
            </a:r>
          </a:p>
          <a:p>
            <a:pPr algn="ctr">
              <a:lnSpc>
                <a:spcPct val="80000"/>
              </a:lnSpc>
            </a:pPr>
            <a:endParaRPr lang="en-US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(Tunis, Tunisia, </a:t>
            </a:r>
            <a:r>
              <a:rPr lang="en-US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28 April 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2014)</a:t>
            </a: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12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12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 altLang="en-US"/>
          </a:p>
        </p:txBody>
      </p:sp>
      <p:pic>
        <p:nvPicPr>
          <p:cNvPr id="13" name="Picture 16" descr="ITUseries"/>
          <p:cNvPicPr>
            <a:picLocks noChangeAspect="1" noChangeArrowheads="1"/>
          </p:cNvPicPr>
          <p:nvPr/>
        </p:nvPicPr>
        <p:blipFill>
          <a:blip r:embed="rId3"/>
          <a:srcRect t="17264" b="69327"/>
          <a:stretch>
            <a:fillRect/>
          </a:stretch>
        </p:blipFill>
        <p:spPr bwMode="auto">
          <a:xfrm>
            <a:off x="6729413" y="188913"/>
            <a:ext cx="1768475" cy="6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2504" y="5786454"/>
            <a:ext cx="12195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886326"/>
            <a:ext cx="9144000" cy="59716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44016" y="5877272"/>
            <a:ext cx="7668344" cy="792088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>
              <a:defRPr sz="1050">
                <a:solidFill>
                  <a:srgbClr val="000000"/>
                </a:solidFill>
                <a:latin typeface="Cambria"/>
                <a:cs typeface="Cambria"/>
              </a:defRPr>
            </a:lvl1pPr>
          </a:lstStyle>
          <a:p>
            <a:pPr marL="1084263"/>
            <a:r>
              <a:rPr lang="fr-FR" sz="2000" dirty="0">
                <a:solidFill>
                  <a:schemeClr val="bg1"/>
                </a:solidFill>
              </a:rPr>
              <a:t>Opportunités pour les entreprises ayant un impact socio-économique sur les pays en développement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500098" y="344802"/>
            <a:ext cx="9144000" cy="1143000"/>
          </a:xfrm>
        </p:spPr>
        <p:txBody>
          <a:bodyPr/>
          <a:lstStyle/>
          <a:p>
            <a:pPr algn="r"/>
            <a:r>
              <a:rPr lang="fr-FR" dirty="0" smtClean="0"/>
              <a:t>Opportunités du CC</a:t>
            </a:r>
            <a:br>
              <a:rPr lang="fr-FR" dirty="0" smtClean="0"/>
            </a:br>
            <a:r>
              <a:rPr lang="fr-FR" sz="2400" b="0" i="1" dirty="0" smtClean="0"/>
              <a:t>pour les pays en développement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436" y="2609882"/>
            <a:ext cx="3121908" cy="17664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4389199" y="1892258"/>
            <a:ext cx="1935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/>
                </a:solidFill>
                <a:latin typeface="Cambria"/>
                <a:cs typeface="Cambria"/>
              </a:rPr>
              <a:t>Récupération des données</a:t>
            </a:r>
            <a:endParaRPr lang="fr-FR" sz="2000" dirty="0">
              <a:solidFill>
                <a:schemeClr val="accent6"/>
              </a:solidFill>
              <a:latin typeface="Cambria"/>
              <a:cs typeface="Cambria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38457" y="4486743"/>
            <a:ext cx="131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6"/>
                </a:solidFill>
                <a:latin typeface="Cambria"/>
                <a:cs typeface="Cambria"/>
              </a:rPr>
              <a:t>Sécurité</a:t>
            </a:r>
            <a:endParaRPr lang="fr-FR" sz="2000" dirty="0">
              <a:solidFill>
                <a:schemeClr val="accent6"/>
              </a:solidFill>
              <a:latin typeface="Cambria"/>
              <a:cs typeface="Cambri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14414" y="3548313"/>
            <a:ext cx="206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  <a:latin typeface="Cambria"/>
                <a:cs typeface="Cambria"/>
              </a:rPr>
              <a:t>Compétitivité</a:t>
            </a:r>
            <a:endParaRPr lang="fr-FR" sz="2000" b="1" dirty="0">
              <a:solidFill>
                <a:schemeClr val="accent6"/>
              </a:solidFill>
              <a:latin typeface="Cambria"/>
              <a:cs typeface="Cambria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62839" y="2587845"/>
            <a:ext cx="206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/>
                </a:solidFill>
                <a:latin typeface="Cambria"/>
                <a:cs typeface="Cambria"/>
              </a:rPr>
              <a:t>Collaboration</a:t>
            </a:r>
            <a:endParaRPr lang="fr-FR" sz="2000" b="1" dirty="0">
              <a:solidFill>
                <a:schemeClr val="accent6"/>
              </a:solidFill>
              <a:latin typeface="Cambria"/>
              <a:cs typeface="Cambria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891673" y="2919056"/>
            <a:ext cx="131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/>
                </a:solidFill>
                <a:latin typeface="Cambria"/>
                <a:cs typeface="Cambria"/>
              </a:rPr>
              <a:t>Mobilité</a:t>
            </a:r>
            <a:endParaRPr lang="fr-FR" sz="2000" dirty="0">
              <a:solidFill>
                <a:schemeClr val="accent6"/>
              </a:solidFill>
              <a:latin typeface="Cambria"/>
              <a:cs typeface="Cambria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391206" y="2057864"/>
            <a:ext cx="224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/>
                </a:solidFill>
                <a:latin typeface="Cambria"/>
                <a:cs typeface="Cambria"/>
              </a:rPr>
              <a:t>Optimisation</a:t>
            </a:r>
          </a:p>
          <a:p>
            <a:pPr algn="ctr"/>
            <a:r>
              <a:rPr lang="fr-FR" sz="2000" b="1" dirty="0" smtClean="0">
                <a:solidFill>
                  <a:schemeClr val="accent6"/>
                </a:solidFill>
                <a:latin typeface="Cambria"/>
                <a:cs typeface="Cambria"/>
              </a:rPr>
              <a:t>des coûts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25277" y="3051496"/>
            <a:ext cx="2310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/>
                </a:solidFill>
                <a:latin typeface="Cambria"/>
                <a:cs typeface="Cambria"/>
              </a:rPr>
              <a:t>Création de nouveaux</a:t>
            </a:r>
          </a:p>
          <a:p>
            <a:pPr algn="ctr"/>
            <a:r>
              <a:rPr lang="fr-FR" sz="2000" dirty="0" smtClean="0">
                <a:solidFill>
                  <a:schemeClr val="accent6"/>
                </a:solidFill>
                <a:latin typeface="Cambria"/>
                <a:cs typeface="Cambria"/>
              </a:rPr>
              <a:t> emplois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012619" y="4045129"/>
            <a:ext cx="1810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6"/>
                </a:solidFill>
                <a:latin typeface="Cambria"/>
                <a:cs typeface="Cambria"/>
              </a:rPr>
              <a:t>Applications Mobiles</a:t>
            </a:r>
            <a:endParaRPr lang="fr-FR" sz="2000" b="1" dirty="0">
              <a:solidFill>
                <a:schemeClr val="accent6"/>
              </a:solidFill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2443" y="4210734"/>
            <a:ext cx="2435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/>
                </a:solidFill>
                <a:latin typeface="Cambria"/>
                <a:cs typeface="Cambria"/>
              </a:rPr>
              <a:t>Respect de l’environnement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90189" y="3106699"/>
            <a:ext cx="225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ambria"/>
                <a:cs typeface="Cambria"/>
              </a:rPr>
              <a:t>Cloud Computing</a:t>
            </a:r>
            <a:endParaRPr lang="fr-FR" sz="2000" dirty="0">
              <a:latin typeface="Cambria"/>
              <a:cs typeface="Cambri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77503" y="4597147"/>
            <a:ext cx="2622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  <a:latin typeface="Cambria"/>
                <a:cs typeface="Cambria"/>
              </a:rPr>
              <a:t>Flexibilité</a:t>
            </a:r>
            <a:endParaRPr lang="fr-FR" sz="2000" b="1" dirty="0">
              <a:solidFill>
                <a:schemeClr val="accent6"/>
              </a:solidFill>
              <a:latin typeface="Cambria"/>
              <a:cs typeface="Cambri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800200"/>
            <a:ext cx="499505" cy="57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://static.commentcamarche.net/www.commentcamarche.net/faq/images/309-istock-000008756145xsmall-s-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782" y="1815020"/>
            <a:ext cx="903436" cy="529982"/>
          </a:xfrm>
          <a:prstGeom prst="rect">
            <a:avLst/>
          </a:prstGeom>
          <a:noFill/>
        </p:spPr>
      </p:pic>
      <p:pic>
        <p:nvPicPr>
          <p:cNvPr id="1033" name="Picture 9" descr="http://www.telelogos.com/IMG/Image/produits/imgPg_MC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520280"/>
            <a:ext cx="1165513" cy="772825"/>
          </a:xfrm>
          <a:prstGeom prst="rect">
            <a:avLst/>
          </a:prstGeom>
          <a:noFill/>
        </p:spPr>
      </p:pic>
      <p:pic>
        <p:nvPicPr>
          <p:cNvPr id="1035" name="Picture 11" descr="http://www.tunisienumerique.com/wp-content/uploads/formation-p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3315218"/>
            <a:ext cx="974841" cy="60722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680520"/>
            <a:ext cx="1061449" cy="5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4896544"/>
            <a:ext cx="749258" cy="46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560" y="3730066"/>
            <a:ext cx="686820" cy="6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 descr="https://encrypted-tbn1.gstatic.com/images?q=tbn:ANd9GcSZ4hxLhcT53MHnRYxUkh-lvh-up8WpvxsIIIeT_jqDO9f3x2kkpaRkg3x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40352" y="2160240"/>
            <a:ext cx="811724" cy="717648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35696" y="4896544"/>
            <a:ext cx="811696" cy="6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 descr="https://encrypted-tbn1.gstatic.com/images?q=tbn:ANd9GcS5GZHSB1kw63PHp4RXkPfpg5zmLvmwZ4vV1-IGk0mTqblyPEm59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029730"/>
            <a:ext cx="624403" cy="552037"/>
          </a:xfrm>
          <a:prstGeom prst="rect">
            <a:avLst/>
          </a:prstGeom>
          <a:noFill/>
        </p:spPr>
      </p:pic>
      <p:sp>
        <p:nvSpPr>
          <p:cNvPr id="34" name="Flèche vers le bas 33"/>
          <p:cNvSpPr/>
          <p:nvPr/>
        </p:nvSpPr>
        <p:spPr bwMode="auto">
          <a:xfrm rot="16200000">
            <a:off x="449338" y="5900261"/>
            <a:ext cx="535785" cy="71438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368151" y="0"/>
            <a:ext cx="467545" cy="332656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196FC79C-A51B-4D22-89DE-06B45D439CD6}" type="slidenum">
              <a:rPr lang="en-US" altLang="en-US" sz="1400">
                <a:solidFill>
                  <a:srgbClr val="FFFFFF"/>
                </a:solidFill>
              </a:rPr>
              <a:pPr algn="ctr"/>
              <a:t>4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050" dirty="0" smtClean="0">
                <a:solidFill>
                  <a:srgbClr val="FFFFFF"/>
                </a:solidFill>
                <a:latin typeface="Cambria"/>
                <a:cs typeface="Cambria"/>
              </a:rPr>
              <a:t>pour Pays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en Développement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8643966" y="237660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1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9858" y="1556792"/>
            <a:ext cx="14566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500098" y="339078"/>
            <a:ext cx="9144000" cy="1143000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rgbClr val="000099"/>
                </a:solidFill>
              </a:rPr>
              <a:t>Opportunités du CC</a:t>
            </a:r>
            <a:br>
              <a:rPr lang="fr-FR" dirty="0" smtClean="0">
                <a:solidFill>
                  <a:srgbClr val="000099"/>
                </a:solidFill>
              </a:rPr>
            </a:br>
            <a:r>
              <a:rPr lang="fr-FR" sz="2400" b="0" i="1" dirty="0" smtClean="0">
                <a:solidFill>
                  <a:srgbClr val="000099"/>
                </a:solidFill>
              </a:rPr>
              <a:t>pour les pays en développement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43966" y="237660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2</a:t>
            </a:r>
          </a:p>
        </p:txBody>
      </p:sp>
      <p:grpSp>
        <p:nvGrpSpPr>
          <p:cNvPr id="2" name="Groupe 28"/>
          <p:cNvGrpSpPr/>
          <p:nvPr/>
        </p:nvGrpSpPr>
        <p:grpSpPr>
          <a:xfrm>
            <a:off x="337590" y="1545885"/>
            <a:ext cx="2377022" cy="1406419"/>
            <a:chOff x="-2377022" y="199470"/>
            <a:chExt cx="2377022" cy="1406419"/>
          </a:xfrm>
        </p:grpSpPr>
        <p:pic>
          <p:nvPicPr>
            <p:cNvPr id="17" name="Picture 5" descr="http://www.ilisys.com.au/uploads/images/ilisys-cloud-home-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098750" y="199470"/>
              <a:ext cx="1848795" cy="1406419"/>
            </a:xfrm>
            <a:prstGeom prst="rect">
              <a:avLst/>
            </a:prstGeom>
            <a:noFill/>
          </p:spPr>
        </p:pic>
        <p:sp>
          <p:nvSpPr>
            <p:cNvPr id="18" name="ZoneTexte 17"/>
            <p:cNvSpPr txBox="1"/>
            <p:nvPr/>
          </p:nvSpPr>
          <p:spPr>
            <a:xfrm>
              <a:off x="-2377022" y="785794"/>
              <a:ext cx="237702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  <a:latin typeface="Cambria"/>
                  <a:cs typeface="Cambria"/>
                </a:rPr>
                <a:t>Optimisation</a:t>
              </a:r>
            </a:p>
            <a:p>
              <a:pPr algn="ctr"/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  <a:latin typeface="Cambria"/>
                  <a:cs typeface="Cambria"/>
                </a:rPr>
                <a:t>des coûts</a:t>
              </a:r>
              <a:endParaRPr lang="fr-FR" sz="1600" b="1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500298" y="1678278"/>
            <a:ext cx="564360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>
              <a:spcBef>
                <a:spcPts val="600"/>
              </a:spcBef>
              <a:buSzPct val="75000"/>
              <a:buBlip>
                <a:blip r:embed="rId5"/>
              </a:buBlip>
            </a:pPr>
            <a:r>
              <a:rPr lang="fr-FR" sz="1800" b="1" kern="0" dirty="0" smtClean="0">
                <a:solidFill>
                  <a:srgbClr val="000099"/>
                </a:solidFill>
                <a:latin typeface="Cambria"/>
                <a:cs typeface="Cambria"/>
              </a:rPr>
              <a:t>Modèle de « paiement à l'utilisation»</a:t>
            </a:r>
            <a:endParaRPr lang="fr-FR" sz="1800" kern="0" dirty="0" smtClean="0">
              <a:solidFill>
                <a:srgbClr val="000099"/>
              </a:solidFill>
              <a:latin typeface="Cambria"/>
              <a:cs typeface="Cambria"/>
            </a:endParaRPr>
          </a:p>
          <a:p>
            <a:pPr marL="173038" indent="-173038">
              <a:spcBef>
                <a:spcPts val="600"/>
              </a:spcBef>
              <a:buSzPct val="75000"/>
              <a:buBlip>
                <a:blip r:embed="rId5"/>
              </a:buBlip>
            </a:pPr>
            <a:r>
              <a:rPr lang="fr-FR" sz="1800" b="1" kern="0" dirty="0" smtClean="0">
                <a:solidFill>
                  <a:srgbClr val="000099"/>
                </a:solidFill>
                <a:latin typeface="Cambria"/>
                <a:cs typeface="Cambria"/>
              </a:rPr>
              <a:t>Réduction des coûts </a:t>
            </a: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grâce à la mutualisation des ressources techniques</a:t>
            </a:r>
          </a:p>
          <a:p>
            <a:pPr marL="173038" indent="-173038">
              <a:spcBef>
                <a:spcPts val="600"/>
              </a:spcBef>
              <a:buSzPct val="75000"/>
              <a:buBlip>
                <a:blip r:embed="rId5"/>
              </a:buBlip>
            </a:pPr>
            <a:r>
              <a:rPr lang="fr-FR" sz="1800" kern="0" dirty="0" smtClean="0">
                <a:solidFill>
                  <a:srgbClr val="000099"/>
                </a:solidFill>
                <a:latin typeface="Cambria"/>
                <a:cs typeface="Cambria"/>
              </a:rPr>
              <a:t>Moins de consommation de l’ énergie</a:t>
            </a:r>
            <a:endParaRPr lang="fr-FR" sz="1800" b="1" kern="0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173038" indent="-173038">
              <a:spcBef>
                <a:spcPts val="600"/>
              </a:spcBef>
              <a:buSzPct val="75000"/>
              <a:buBlip>
                <a:blip r:embed="rId5"/>
              </a:buBlip>
            </a:pPr>
            <a:endParaRPr lang="fr-FR" sz="1800" kern="0" dirty="0" smtClean="0">
              <a:solidFill>
                <a:srgbClr val="000099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9552" y="3182427"/>
            <a:ext cx="8280920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263525">
              <a:spcBef>
                <a:spcPts val="600"/>
              </a:spcBef>
              <a:buClr>
                <a:srgbClr val="C00000"/>
              </a:buClr>
              <a:buSzPct val="75000"/>
              <a:buFont typeface="Wingdings"/>
              <a:buChar char="è"/>
            </a:pPr>
            <a:r>
              <a:rPr lang="fr-FR" sz="1800" b="1" i="1" kern="0" dirty="0" smtClean="0">
                <a:solidFill>
                  <a:srgbClr val="000099"/>
                </a:solidFill>
                <a:latin typeface="Cambria"/>
                <a:cs typeface="Cambria"/>
              </a:rPr>
              <a:t>Décharge du budget ICT </a:t>
            </a:r>
            <a:r>
              <a:rPr lang="fr-FR" sz="1800" i="1" kern="0" dirty="0" smtClean="0">
                <a:solidFill>
                  <a:srgbClr val="000099"/>
                </a:solidFill>
                <a:latin typeface="Cambria"/>
                <a:cs typeface="Cambria"/>
              </a:rPr>
              <a:t>d’environ </a:t>
            </a:r>
            <a:r>
              <a:rPr lang="fr-FR" sz="1800" b="1" i="1" kern="0" dirty="0" smtClean="0">
                <a:solidFill>
                  <a:srgbClr val="C00000"/>
                </a:solidFill>
                <a:latin typeface="Cambria"/>
                <a:cs typeface="Cambria"/>
              </a:rPr>
              <a:t>30% </a:t>
            </a:r>
            <a:r>
              <a:rPr lang="fr-FR" sz="1800" b="1" i="1" kern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[Microsoft, 2012]</a:t>
            </a:r>
            <a:endParaRPr lang="fr-FR" sz="1800" b="1" i="1" kern="0" dirty="0" smtClean="0">
              <a:solidFill>
                <a:srgbClr val="000099"/>
              </a:solidFill>
              <a:latin typeface="Cambria"/>
              <a:cs typeface="Cambria"/>
              <a:sym typeface="Wingdings" pitchFamily="2" charset="2"/>
            </a:endParaRPr>
          </a:p>
          <a:p>
            <a:pPr marL="449263" lvl="0" indent="-263525">
              <a:spcBef>
                <a:spcPts val="600"/>
              </a:spcBef>
              <a:buClr>
                <a:srgbClr val="C00000"/>
              </a:buClr>
              <a:buSzPct val="75000"/>
              <a:buFont typeface="Wingdings"/>
              <a:buChar char="è"/>
            </a:pPr>
            <a:r>
              <a:rPr lang="fr-FR" sz="1800" b="1" i="1" kern="0" dirty="0" smtClean="0">
                <a:solidFill>
                  <a:srgbClr val="000099"/>
                </a:solidFill>
                <a:latin typeface="Cambria"/>
                <a:cs typeface="Cambria"/>
                <a:sym typeface="Wingdings" pitchFamily="2" charset="2"/>
              </a:rPr>
              <a:t>Plus </a:t>
            </a:r>
            <a:r>
              <a:rPr lang="fr-FR" sz="1800" b="1" i="1" kern="0" dirty="0" smtClean="0">
                <a:solidFill>
                  <a:srgbClr val="000099"/>
                </a:solidFill>
                <a:latin typeface="Cambria"/>
                <a:cs typeface="Cambria"/>
              </a:rPr>
              <a:t>d’argent pour des processus créateurs de valeurs + innovation</a:t>
            </a:r>
          </a:p>
          <a:p>
            <a:pPr marL="449263" lvl="0" indent="-263525">
              <a:spcBef>
                <a:spcPts val="600"/>
              </a:spcBef>
              <a:buClr>
                <a:srgbClr val="C00000"/>
              </a:buClr>
              <a:buSzPct val="75000"/>
              <a:buFont typeface="Wingdings"/>
              <a:buChar char="è"/>
            </a:pPr>
            <a:r>
              <a:rPr lang="fr-FR" sz="1800" b="1" i="1" kern="0" dirty="0" smtClean="0">
                <a:solidFill>
                  <a:srgbClr val="000099"/>
                </a:solidFill>
                <a:latin typeface="Cambria"/>
                <a:cs typeface="Cambria"/>
              </a:rPr>
              <a:t>Moins d’investissements pour les nouveaux entrants (PME)</a:t>
            </a:r>
          </a:p>
          <a:p>
            <a:pPr marL="449263" indent="96838">
              <a:spcBef>
                <a:spcPct val="20000"/>
              </a:spcBef>
              <a:buClr>
                <a:srgbClr val="C00000"/>
              </a:buClr>
              <a:buSzPct val="75000"/>
            </a:pPr>
            <a:endParaRPr lang="fr-FR" sz="1800" dirty="0" smtClean="0">
              <a:latin typeface="Cambria"/>
              <a:cs typeface="Cambria"/>
            </a:endParaRPr>
          </a:p>
          <a:p>
            <a:pPr marL="449263" indent="-263525">
              <a:spcBef>
                <a:spcPct val="20000"/>
              </a:spcBef>
              <a:buClr>
                <a:srgbClr val="C00000"/>
              </a:buClr>
              <a:buSzPct val="75000"/>
            </a:pPr>
            <a:endParaRPr lang="fr-FR" sz="18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449263" lvl="0" indent="-263525">
              <a:spcBef>
                <a:spcPct val="20000"/>
              </a:spcBef>
              <a:buClr>
                <a:srgbClr val="C00000"/>
              </a:buClr>
              <a:buSzPct val="75000"/>
              <a:buFont typeface="Wingdings"/>
              <a:buChar char="è"/>
            </a:pPr>
            <a:endParaRPr lang="fr-FR" sz="1800" b="1" i="1" kern="0" dirty="0" smtClean="0">
              <a:solidFill>
                <a:srgbClr val="000099"/>
              </a:solidFill>
              <a:latin typeface="Cambria"/>
              <a:cs typeface="Cambria"/>
            </a:endParaRPr>
          </a:p>
          <a:p>
            <a:pPr marL="449263" lvl="0" indent="-263525">
              <a:spcBef>
                <a:spcPct val="20000"/>
              </a:spcBef>
              <a:buClr>
                <a:srgbClr val="C00000"/>
              </a:buClr>
              <a:buSzPct val="75000"/>
              <a:buFont typeface="Wingdings"/>
              <a:buChar char="è"/>
            </a:pPr>
            <a:endParaRPr lang="fr-FR" sz="1800" b="1" i="1" kern="0" dirty="0" smtClean="0">
              <a:solidFill>
                <a:srgbClr val="000099"/>
              </a:solidFill>
              <a:latin typeface="Cambria"/>
              <a:cs typeface="Cambria"/>
            </a:endParaRPr>
          </a:p>
        </p:txBody>
      </p:sp>
      <p:sp>
        <p:nvSpPr>
          <p:cNvPr id="75780" name="AutoShape 4" descr="data:image/jpeg;base64,/9j/4AAQSkZJRgABAQAAAQABAAD/2wCEAAkGBxQSEhQUEBQVEBUUEhcVFRUQFBUUFRcXFxQYFhUVFBYYHCggGBwlHBUUITEhJSkrLi4uFyAzODMsNygtLisBCgoKDg0OGhAQGiwhHyQsLCwsLCwsLCwsLCwsNSwtLCwsLCwsLCwsLCwsLDQsLCwsLCwsKywsLCwsLCwsLCwsK//AABEIAMkA+wMBIgACEQEDEQH/xAAcAAEAAQUBAQAAAAAAAAAAAAAABQIDBAYHAQj/xAA9EAACAQMCAgYHBwIFBQAAAAAAAQIDBBEFEiExBhMiQVFxBxRSYYGRoRUyQmKxwdEjM1OCk+HwJENEY3L/xAAZAQEBAQEBAQAAAAAAAAAAAAAAAgMBBAX/xAAiEQEBAAICAgICAwAAAAAAAAAAAQIRAyESMUFRE3EEMmH/2gAMAwEAAhEDEQA/AO4gAAAAAAAAAAAAAAAAAAAAAAAAAAAAAAAAAAAAAAAAAAAAAAAAAAAAAAAAAAAAAAAAAAAAAAAAAAAAAAAAAAAAAAAAAAAAAAAAAAAAABjXNztXD5h2TaqvdRhz5+CMenq1Jva5bH+bh9eRrWsauoZxxfi2aLqfSZqXB7n+hjlyaenH+Pudu2p55cfI9OIaf0yqQ/E15M2Ww9ITytzUvFS/k7OWfKb/AB8vh0oEbo+t0rmOacuPfF8/NeKJI0l2wssuqAA64AAAAAAAAAAAAAAAAAAAAAAAAFqtcRh954LN5fKHBdqXh/JCXVVyzl5bIyz01w47faSWv0M4cmn70/2Myje05fdkn5fwarSso57RJUlGCxFYREzvy0vFj8JK7vccjVdZ1lRzxwXtZ1WMI8+JzfXdWc3tjxJyz214+ORa6Qa25txg/Mz+jPQCvd0eu3RpKUsR6xSzJLnJY7s8PgQtjawTzVefd+zOw+j7W/WKEoPCdBqCwsdhrscF5SXwGElvbvNnccemj6j6M69KlVqdZCp1dOc1Cmpuc3GLlsisc3jC58Wc1hfRact0YpSwszjlrCaeM8sP5pn1Wcd9J/RtUbn1unab6bisytKcU41G3vnWws5eV2sfLi3rcI8s5smqaBqFdNSoKdSOc5hGTXwkuR1i19IFpRo01e19tXb2lGnVqd7xl04NZxjJoulQtKmHc0ryPDOZu3UX4Lb1k5/RF7ULrR6f/iXNZvmlUlTXx7cRjjpzPkuU06xoWuULym6trPrIKbg3tlFqSw2mpJPk0/JokTSvRbq1pXoVY2Fu7WFOqt8W926UortOeXmWIpPL4JI3UtmAAAAAAAAAAAAAAAAAAAAABHalqShwjxf6f7l/ULrZH3vl/JBUae55lxM88tdRtx4S90pxb7T4t/QrcUll9xecSy6bqP8AKvqZ+m/tbtoOXafCPcR+tal1aaXgSOp3Spw4eBzvXb/c3xIyuummE32wtZ1Ry7+ZC104pP8AFJ8Pcu9/oVxW+XxL/RW+pVtSpUqsI1aUpqlh5w8rCaw/afyGM2rK6Q9zV2LLfF8l3s6D6GL1qvUhLh1lLP8AmhLKXylI0C+07q7itB5fV1ZwzJt/dk4r9Ce6BXfVXlGXL+ok/KXZf0ky8bqs855Y19AET0o02Ne3nGUtmz+pGW3rNsop4bhntrn2SWB6HgcM06VeE/6lenXzLKpStqDlKPdiG57fLD82bNW1C+UV6nYQi/GdusfKKh+pq/S/TY0bqs52CqN1G1K0p09u1vdFyhTnuTaxlzinnJk22Z01/wBVOxSWMVqVWkl7lJLHyZyDoPQe+1Gq6y1KhChGKh1UqaUdze7f2d8njhDnjn3921mgejK12TrtaktQi4QSpKc5On2pdpqcm1nispLOO/Cxv50AAAAAAAAAAAAAAAAAAAKKtRRTb7isjrupveFyX1OW6VjjusGvmpLP/Ei/Tp93gXqdIoqy7kZf69G/hakt3Bcjy4qxpx8D2vXUEab0h1ZvKT4EXLS8cbl+ljpBqW9tJmmXss+8kK9RtMxJx4mbf0jpx2xl3PZN+WIvBAaBcdTc0Z+xVhLh+WSf7G1XMO0vBxcX7srBp1em4VMPmpY+KeDTFFdC9KO1Xs/VsLKTq7uXWSWW4+7Djn35Ne6P0ZutFJ7nlfdTXH3MtaleSnLMnlvm33s6F6KNAcp9fNdmHLPfPuXw5/LxO63XLZhj+nWUegt16uyMpNNqMXJqKbbws4SXN+49D57i/pAlSjeVk6lTT5ylmLmqE6dZ4W6cY1IxlxyuKm/JciJoTpxhmrCN8u9x30pJeP8ATk4/oTV7dVK0alS2rxq0q1SUpW2oygpxbk8xUnKrBrPBRxBJEDSlOE1sitPqe0nOMZP3OGYteSwcG9eia7s6la49Wtp21WNOG9yqurFwcnjGX2W2s4x3c3g6YaV6Np3so1Xd16dzS7KozpzjUlntdYpNLPscJcefI3U6AAAAAAAAAAAAAAAeN458PMD0Fid5TXOS+HH9CNu9UzwhwXj3k3KReOFrMvLn8Mfiy3RjgxLd+JfnWwZ73218dTUXa03jC4GPKSijHq3iMOveZJtXjixdSuW8o1+/sXLiTkI7mZlWgsY7zPW2+9NFq2WFjmY1S0wsI3KVkjCurDvRTntqnq/iuHea3rWnyVaE4pyjKUfhJYWH5pL6nTaGhua7XD4cSzV0JwzjDXg+I7cljRoaFUlVitkstrhh54+CO99HdN9Wt6dLvSzLHtPi/ly+Bh6fr9GSXWR6qaWPu5X+WSXLzwSD1ej/AIkfhl/obYSTvbz8ueWXWmcat0tvtz9WUq9q3tmrim4wg2vwZdSMpe9R48ufFFnXOlWKnVQpqrRnTanUVWVKcW8ppZilHhhqW5LjzWDCtUo0krefWwlhdTd1F2+/ZCcnOhUfuhjzL3thZZ7a70itpS7VzaRuOHC4tJTVXauTm/77WOPaTgvE0qU6azlTr0885cJ9/NppeL4+Bteu1qVOTjmvp9V8XTlFulJ5+91cpPs/mjOS8ImqO4k5tq6hCTfGbc8f/X3d6XwTXAOOreh+jberValqq0d9bbUjXlGSUoQTSpuMYpxxNccZzldxvpD9EKVaNnRV1UhXq7W3UpPMZRcm6bUsLc9jjmXe+PHmTB0AAAAAAAAAAAAAEFPUaj71HyRYlmXFtvzMGpqEfEtrVYrvMPJ7Jjr1EkqAWERU9aj7SI661rwZzyjsxtbRK5SI+/1JYNSuNfl4kbX1/uJuW1zDSU1DXdr5mJS6RLvZrt9eqp5kXUpSfImRdsdJtekMMGT9ux8Tl9HevEvxupIrtPTpUdYUngzKd1E5fSv5rvMuGszQ7NR1GlfwXPgW7q/h4pnNvt6feYtXUpyfePI8G8XGqRy8CnfN+40uyVWUuzFyb5LGfobDTtL/ABwoVP8ATl/A1S6iZneLKWMt/THFv5EXd0YvM0nQc/xU5bJSWPxJcJL3STIu/ldwTVSE4ZWO1Fx4Pi+a8MGH19WTzPPl8MfwO47qWdvNTvrqEdjqQuaX+FcQU4e7av8At4/9bgR+jadVr1Kco2DuaTqqE40pVNqy1uTnF5ptJ5Tk+XPJlOhVrPs8I5xx4mfoc6+nV4Vovg2lUiuVSGeMZLx4tp9z+Kekzs9sMuCX+ruVnawpU4U6UVCFOEYQiuUYxSjFLySReKKNVTipReYySkmu9NZTKzZ5AAAAAAAAAAAAABwO411+JhT1eT7yF3tl6FFs8ni+j5M96pPxPFezaKKVqZdOyGjyrEdWTLTptkvGyL9Ow8Bo219UHkkaFN+BtGj9Eqtb7seHtS4RXx/g2m06AJf3KmPFQX7v+CphajLkxx9uYypt81gt+rLwbO0R6GWiWNjz7W55fn3fQrpdELWLT6tvHjJ/sV+Oo/Pi5NZ6YpfhJ6x6HTqcqbw++XZXzZ0+106lT/t04x96Sz8+ZlFTj+0Xn+o0S29G9Jr+rNp+FPH6vn8jNtvR7axeW6k8dzaS+OFk24F+GLO8uf2xrKwp0VtpQjTX5VjPm+b+JkgFMxoxK2mUZLEqVOXnCP8ABlgG0BcdErd/249S/wAvGPyf7Efd9EZTW1uOPa48vLHM28E3GVpOXKfK1a0FThCEfuwioryisL9C6AUzAAAAAAAAAAAAAHzfb2WSUt9PM21tCe0zR51OFOLl4vuXm3wPNrb33pCUdPJC10iU+EIuT8IrJvGndFYx41Xufsx4L4vvNgoUIwWIRUV7kXOP7Y5c0npo1j0JnLjUaprw+9L6cPqbFYdFrenxcXUfjN8PkuBNg0mMjK8mVeRiksJYS7kegFMwAAAAAAAAAAAAAAAAAAAAAAAAAAAAAAAGs6R0RhTw6z6x+yuEV+7+hsdOCisRSilySWF8j3JS5HJJFZZXL2ryMlp1Ch1TqWRkbjEdcodyBm7huI93ZQ7wCT3nm8inelLvgJfeN5DO/KftACb3jeQf2gPtACc3jeQf2gPtACc6wbyE+0D1X4E1vPd5Cq/KlfATG4biKV6Vq7Aktx7kj1dFauAM3IyYyrFSqgZGQWlMqUgKwU5Pcgeg8PQKGilxLp5gCy6ZQ6Rk4GAMKVAolbEhtPNoEZK1LbsyX2HmwCGdkUuxJvYedWBBuxZT6gye6sdWBAeoMeoMnuqHVAQPqDHqDJ7qh1QED6gypWLJ3qh1YEGrFlasiZ6sdWBEKzLitCU2DYBHRtS5G3M7aNoGKqJWqRkYGALSgVKJXg9ApSPcHoA8PQ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35374" y="4798313"/>
            <a:ext cx="8285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12700" algn="ctr">
              <a:spcBef>
                <a:spcPct val="20000"/>
              </a:spcBef>
              <a:buClr>
                <a:srgbClr val="C00000"/>
              </a:buClr>
              <a:buSzPct val="75000"/>
            </a:pPr>
            <a:r>
              <a:rPr lang="fr-FR" sz="2400" b="1" dirty="0" smtClean="0">
                <a:solidFill>
                  <a:srgbClr val="A80000"/>
                </a:solidFill>
                <a:latin typeface="Cambria"/>
                <a:cs typeface="Cambria"/>
              </a:rPr>
              <a:t>Contribution à la croissance économique du pays</a:t>
            </a:r>
          </a:p>
        </p:txBody>
      </p:sp>
      <p:sp>
        <p:nvSpPr>
          <p:cNvPr id="32" name="Flèche vers le bas 31"/>
          <p:cNvSpPr/>
          <p:nvPr/>
        </p:nvSpPr>
        <p:spPr bwMode="auto">
          <a:xfrm>
            <a:off x="4357686" y="4437112"/>
            <a:ext cx="502346" cy="43204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050" dirty="0" smtClean="0">
                <a:solidFill>
                  <a:srgbClr val="FFFFFF"/>
                </a:solidFill>
                <a:latin typeface="Cambria"/>
                <a:cs typeface="Cambria"/>
              </a:rPr>
              <a:t>pour Pays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en Développement</a:t>
            </a:r>
          </a:p>
        </p:txBody>
      </p:sp>
      <p:sp>
        <p:nvSpPr>
          <p:cNvPr id="36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5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971600" y="5373216"/>
            <a:ext cx="7056784" cy="1152128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439863" lvl="0">
              <a:defRPr sz="200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marL="711200"/>
            <a:r>
              <a:rPr lang="fr-FR" sz="1800" dirty="0" smtClean="0">
                <a:ea typeface="Verdana" pitchFamily="34" charset="0"/>
              </a:rPr>
              <a:t>Le </a:t>
            </a:r>
            <a:r>
              <a:rPr lang="fr-FR" sz="1800" dirty="0">
                <a:ea typeface="Verdana" pitchFamily="34" charset="0"/>
              </a:rPr>
              <a:t>chiffre d’affaire des services de stockage en ligne en Afrique du Sud en 2017 pourrait atteindre 245 M$ (face à 72 M$ en 2011</a:t>
            </a:r>
            <a:r>
              <a:rPr lang="fr-FR" sz="1800" dirty="0" smtClean="0">
                <a:ea typeface="Verdana" pitchFamily="34" charset="0"/>
              </a:rPr>
              <a:t>) [</a:t>
            </a:r>
            <a:r>
              <a:rPr lang="fr-FR" sz="1800" dirty="0" err="1">
                <a:ea typeface="Verdana" pitchFamily="34" charset="0"/>
              </a:rPr>
              <a:t>Pyramid</a:t>
            </a:r>
            <a:r>
              <a:rPr lang="fr-FR" sz="1800" dirty="0">
                <a:ea typeface="Verdana" pitchFamily="34" charset="0"/>
              </a:rPr>
              <a:t> </a:t>
            </a:r>
            <a:r>
              <a:rPr lang="fr-FR" sz="1800" dirty="0" err="1">
                <a:ea typeface="Verdana" pitchFamily="34" charset="0"/>
              </a:rPr>
              <a:t>Research</a:t>
            </a:r>
            <a:r>
              <a:rPr lang="fr-FR" sz="1800" dirty="0">
                <a:ea typeface="Verdana" pitchFamily="34" charset="0"/>
              </a:rPr>
              <a:t>, 2013]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2761" y="5373216"/>
            <a:ext cx="461665" cy="11247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rgbClr val="FFC021"/>
                </a:solidFill>
                <a:latin typeface="Cambria"/>
                <a:ea typeface="Verdana" pitchFamily="34" charset="0"/>
                <a:cs typeface="Cambria"/>
              </a:rPr>
              <a:t>Exemple</a:t>
            </a:r>
            <a:endParaRPr lang="fr-FR" sz="1800" b="1" dirty="0">
              <a:solidFill>
                <a:srgbClr val="FFC021"/>
              </a:solidFill>
              <a:latin typeface="Cambria"/>
              <a:ea typeface="Verdana" pitchFamily="34" charset="0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1" name="Picture 11" descr="https://encrypted-tbn3.gstatic.com/images?q=tbn:ANd9GcTVo1XLyfd-k76lZ5AAL2xitXXDPdTR6fPG1xFOSLQps1cux0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7670" y="2159830"/>
            <a:ext cx="1928826" cy="1714512"/>
          </a:xfrm>
          <a:prstGeom prst="rect">
            <a:avLst/>
          </a:prstGeom>
          <a:noFill/>
        </p:spPr>
      </p:pic>
      <p:grpSp>
        <p:nvGrpSpPr>
          <p:cNvPr id="2" name="Grouper 1"/>
          <p:cNvGrpSpPr/>
          <p:nvPr/>
        </p:nvGrpSpPr>
        <p:grpSpPr>
          <a:xfrm>
            <a:off x="285720" y="1802640"/>
            <a:ext cx="2571768" cy="1928826"/>
            <a:chOff x="-36512" y="1571612"/>
            <a:chExt cx="2571768" cy="1500198"/>
          </a:xfrm>
        </p:grpSpPr>
        <p:pic>
          <p:nvPicPr>
            <p:cNvPr id="15" name="Picture 5" descr="http://www.ilisys.com.au/uploads/images/ilisys-cloud-home-logo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1571612"/>
              <a:ext cx="2071702" cy="1500198"/>
            </a:xfrm>
            <a:prstGeom prst="rect">
              <a:avLst/>
            </a:prstGeom>
            <a:noFill/>
          </p:spPr>
        </p:pic>
        <p:sp>
          <p:nvSpPr>
            <p:cNvPr id="16" name="ZoneTexte 15"/>
            <p:cNvSpPr txBox="1"/>
            <p:nvPr/>
          </p:nvSpPr>
          <p:spPr>
            <a:xfrm>
              <a:off x="-36512" y="2240813"/>
              <a:ext cx="25717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</a:rPr>
                <a:t>Création de nouveaux</a:t>
              </a:r>
            </a:p>
            <a:p>
              <a:pPr algn="ctr"/>
              <a:r>
                <a:rPr lang="fr-FR" sz="1600" b="1" dirty="0" smtClean="0">
                  <a:solidFill>
                    <a:schemeClr val="bg1">
                      <a:lumMod val="50000"/>
                    </a:schemeClr>
                  </a:solidFill>
                </a:rPr>
                <a:t> emplois</a:t>
              </a:r>
              <a:endParaRPr lang="fr-FR" sz="1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32656"/>
            <a:ext cx="9144000" cy="1152128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000099"/>
                </a:solidFill>
              </a:rPr>
              <a:t>Opportunités du CC</a:t>
            </a:r>
            <a:br>
              <a:rPr lang="fr-FR" dirty="0">
                <a:solidFill>
                  <a:srgbClr val="000099"/>
                </a:solidFill>
              </a:rPr>
            </a:br>
            <a:r>
              <a:rPr lang="fr-FR" sz="2400" b="0" i="1" dirty="0">
                <a:solidFill>
                  <a:srgbClr val="000099"/>
                </a:solidFill>
              </a:rPr>
              <a:t>pour les pays en développement</a:t>
            </a:r>
            <a:endParaRPr lang="en-GB" sz="2400" b="0" i="1" dirty="0">
              <a:solidFill>
                <a:srgbClr val="0000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188640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43142" y="1659764"/>
            <a:ext cx="5715072" cy="857256"/>
          </a:xfrm>
          <a:noFill/>
        </p:spPr>
        <p:txBody>
          <a:bodyPr/>
          <a:lstStyle/>
          <a:p>
            <a:pPr marL="185738" indent="-185738">
              <a:lnSpc>
                <a:spcPct val="120000"/>
              </a:lnSpc>
              <a:spcBef>
                <a:spcPts val="1200"/>
              </a:spcBef>
            </a:pPr>
            <a:r>
              <a:rPr lang="fr-FR" sz="1800" b="1" dirty="0" smtClean="0">
                <a:solidFill>
                  <a:srgbClr val="C00000"/>
                </a:solidFill>
                <a:latin typeface="Cambria"/>
                <a:cs typeface="Cambria"/>
              </a:rPr>
              <a:t>14 M </a:t>
            </a:r>
            <a:r>
              <a:rPr lang="fr-FR" sz="1800" dirty="0" smtClean="0">
                <a:solidFill>
                  <a:srgbClr val="000099"/>
                </a:solidFill>
                <a:latin typeface="Cambria"/>
                <a:cs typeface="Cambria"/>
              </a:rPr>
              <a:t>environ</a:t>
            </a:r>
            <a:r>
              <a:rPr lang="fr-FR" sz="1800" b="1" dirty="0" smtClean="0">
                <a:solidFill>
                  <a:srgbClr val="000099"/>
                </a:solidFill>
                <a:latin typeface="Cambria"/>
                <a:cs typeface="Cambria"/>
              </a:rPr>
              <a:t> de nouveaux emplois basés sur le Cloud </a:t>
            </a:r>
            <a:r>
              <a:rPr lang="fr-FR" sz="1800" b="1" dirty="0" err="1" smtClean="0">
                <a:solidFill>
                  <a:srgbClr val="000099"/>
                </a:solidFill>
                <a:latin typeface="Cambria"/>
                <a:cs typeface="Cambria"/>
              </a:rPr>
              <a:t>Computing</a:t>
            </a:r>
            <a:r>
              <a:rPr lang="fr-FR" sz="1800" b="1" dirty="0" smtClean="0">
                <a:solidFill>
                  <a:srgbClr val="000099"/>
                </a:solidFill>
                <a:latin typeface="Cambria"/>
                <a:cs typeface="Cambria"/>
              </a:rPr>
              <a:t> seront crées d’ici </a:t>
            </a:r>
            <a:r>
              <a:rPr lang="fr-FR" sz="1800" b="1" dirty="0" smtClean="0">
                <a:solidFill>
                  <a:srgbClr val="C00000"/>
                </a:solidFill>
                <a:latin typeface="Cambria"/>
                <a:cs typeface="Cambria"/>
              </a:rPr>
              <a:t>2015</a:t>
            </a:r>
            <a:r>
              <a:rPr lang="fr-FR" sz="1800" b="1" dirty="0" smtClean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lang="fr-FR" sz="1800" dirty="0" smtClean="0">
                <a:solidFill>
                  <a:srgbClr val="000099"/>
                </a:solidFill>
                <a:latin typeface="Cambria"/>
                <a:cs typeface="Cambria"/>
              </a:rPr>
              <a:t>dont la plupart seront en Chine et en Inde </a:t>
            </a:r>
            <a:r>
              <a:rPr lang="fr-FR" sz="1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[IDC, 2012]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375" y="3895456"/>
            <a:ext cx="3780577" cy="264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5" name="AutoShape 5" descr="data:image/jpeg;base64,/9j/4AAQSkZJRgABAQAAAQABAAD/2wCEAAkGBxQSEhUUEhQUFBQUFBQUFBQVFBQUFBQUFBUWFhQUFRQYHCggGBolHBQUITEhJSkrLi4uFx8zODMsNygtLisBCgoKDg0OFxAQGiwcHx0sLCwsLCwsLCwsLCwsLCwsLCwsLCwsLCwsLCwsNywsLCwsLCwsLCwsLCwsKywrLCwsLP/AABEIAOEA4QMBIgACEQEDEQH/xAAcAAABBQEBAQAAAAAAAAAAAAADAAECBAUGBwj/xABCEAACAQIEBAMFBgMHAgcBAAABAgADEQQSITEFBkFRE2FxByIygZEUQlKhscFiktEjM3KCsuHwJIMVFlNzosLSCP/EABkBAAMBAQEAAAAAAAAAAAAAAAABAgMEBf/EACQRAQEAAgICAQMFAAAAAAAAAAABAhEDEiExUQQTQRQyYXHB/9oADAMBAAIRAxEAPwDXikisaeq8tJYWm8AJK8WlSju149NgJWvJoYtH2HqVQYei0qolzLQEmrx37KpUBkc0iaUlltF4PyZllVpaJgqyypSyisDEwknkTLZoESJEJK+NrZKbvvlVmt6AmPZMfjPM1HDtkN3qdVW3u/4idBGwPNFF/iDU/Mi4+onltFmqVO71H69Wc6k+Ws9P5U4C9PE0w5BPvXBGamcuhFjpfSebyfWZY3b0uL6PHOf66KlUBFxYg7EbGJpZ4jSpK5FIBbfGgUqFY66Dax7D95Vndw5/cwmU/Lh5uO8edwv4NGkopqyRjxRWgDRpKK0AjFaPFAGtHitHgBrRrSSiSNMiSekTTkZdQaSFSmOkXZXVXtEJLJJeEYEkjwi1JXKx1i0qZLiPI1WgA0Znk9T7J+JBu8iJFhLkTbUWMaPaUuMY9cPRqVW+4pIH4mt7q/M2Ee9TymeatFhe1xc7C4ufQRVEBBB2IIPp1niVTG1Hqms5Jcm5b9h2E3hxM1LBnY6i4LEgja3/ADtOb9TPh0/p/wCRsNyZVp1gzC1IsWpMNRUp390hhptb6ztuFcQCOKVVrlTZWIAOw6jc7C/kJqezTGitTfBVdQAalHuv4gPQkEepmZxTl0NVcMWWzkXFjcjexOk87Liyzz1Py9Tj5sePj3XQ8TxDHKpAItqxUXuDuGB7bgjtKEHhKLIgRnaplvYta4B6aQtp6n03FePjmN9vJ+q5Zy8lyno0aTtGtOhzox49ooBGKSjQBoo9orQBoo9ooAYQ/iyvHkaOXQ4N5Ii0FRe0k5vFpW/Bl3likQTK4QwtBNYU4Oacq1KJHpNOlRvDfZhMu+mt49sG0aaWLw1tpnlbTWXbHLHRlhCl5ASjzBx1MJRztqx0RL2LN/QdTDK6mzxm/AnEMWlBC9Vsqj5k30AA3Jnk3M/H3xj6hlpqT4aakf427sfy2lTiOLeu7VKzFyxvroB5KBsBM2owHQH5t/WcXLzXLx+HVx8Ux8nKEanQetvyh8O9wcpGYDS5trM4tf8AoIUL8jMWzvuW8UWxNAJUakaxFMOpIKtVGVQbEaZiAR2vOs4jxdqdam1YFBUQrUUjVKtIhSw8iCv6zyfgWJKYjDtf4MRQb6VVP7T1b2r1R41ADS9OozepKAf6Y8crjlLGsky4spf4a5Ea0q8Gxa1qNNlYN7qhrdGCi4PnLbEAEkgAC5J2AG5M9SXc28ezV0ixABJ0AFyewEo4HjFGqzIpbOLbrYEHUG85XjHPaCsEprnoAkVW61FIsfD7AX362m1wrgAaolelWFRCu4HxKPhFj+s5OXmyuUnG7ODhw628jftGtDmie0i1Midm3HoK0UnaNaMkbRWkrRWgEYpKKA8pRo8UkEJYw63gAJYontFkrH2OEk6I1lbNCU6usiytJY1qAlgCZ9DESvxLmOhhyorVFQubKNybbmw6ajWc+UdGNjUq0bzK4hQtqJpJiAwBBBBFwQbgjygcfWREapUNkRSzG17Ab6R45aLLGZRzHF+IJhqTVamw2A3ZuijznkfGOJtiKrVahsT8IGuVeiiX+beYmx1bMoK0kuKSX6E/Gw/EbD02gOWeV62PreHS90DWpVIJWmO3mx6LM+Xkud1FcfHMfKpwLglTGVfDpAkC2eo3woPPuewE7zn/AJTpYDhIFMe81almc2zO3vasf0HSepcucq0MHSWnSQADUn7zt1dj1Ok4L/8AoPHhaWFww3d3rN5LTUIunmXb+WT4k8L1u+XiSp+WvyhVXTXbr5QtKkdxoRsdwQeh8oWjh818hAYfEjHb0PUTNSGBW1al/wC7T/1rOu9ofHhWxdZ1N0QCjT8wnxH+cv8AQTk6mEYEDbW4sdRbcid9wj2dfauH+MzlKtRy1G+oKLdTnH8Rvr0sDHMd3wffWNjF5R5nOH0dSaRtmI0I7MATqdhaT5t5yauppU1yUyTmLau1jptoB5a3nL8T4fWwtQ0q6Gm46EWBH4lP3h5ianKnKtfiD+6ClJfjrFSVF9wv4m30+suZ566xlcMd9mRgcHUrOKdFGqO2yqLn17AeZnt3s95Pq4Km3jVLtUIJprqlM+R6nvbSbXKvLFDBplooAT8VQ61H/wATdvLadMiRydT/AHKa4WJ8GD0l/LItK7UdY53iGAtqJTpUL7idFiRcESj4NpvjyXTDLjm2acJ2gGpETXzSriNpeOdZ5YRQyxQ2WPNNs9ARR48EmAlujYSsBNDB0OpkZ3w045uqlSQUTQxFLSZ9eoFBZiFVQSxOwA3JhjluDLHVUuOcYTCUWqub20VRu7HZR/zQTxfifFKmIqtVqtdmOnZRfRVHQCafOPGqmLcVMrLh00pA6Xvu5H4j+Q+cwAZx8vJ2vj06uPDrPLtuWucsSiLQR6Q98DPWDMtND8RABF56FwDmaotWpRxDI7pp7qBVqJbUgfdPXeeF4dwGBYEgdAbE+V5ucKxTYitRpsqCn4qA0wcoKnQ52JudJjlcr4jo47jju5eXX8c5L+04g1cCESi7gNc2C3Pvsi9ba3Hfaen8r8Fp4WktKktlXcn4mY6s7HqSZHhODSkioihVUAKBsB2E3KC6TWzqzl35WVnzR7VuM/auJVyDdKJ+zp/2iQ5Hq+b6CfRXG8eMPhq1Y7UqVSp/KpInySahYktuxJPqTc/mZnVLmEIG5t+ULi6I0y6ONQ3/ANTHoKANRcW67GOK9tFUCID8D4dUxdenRpD+0qMEPZPxu3ZQNflPpfhvBUoUqVFLlaKKik7m25PmTc/OfMXAeaMRgMUa9HKWsUIdbqym1xbQjYaiey8r+2XC1gFxSmg/UqGdPoLsPzlS6DteKcv0MUoTEUUqqDcBxexHY7iXafD0RAiIqqosqqAAB2AEnwziVDEDNQqpUH8DA/UbiX8sOwZAoWiyzSq0byu1CPsFUwbmW8kBUWOUlNxeBqCW2SVa6y4ms2ubSlUaXMTSPSVshnVjrTkz3sCPC5YpptnqgWitHtFaCRKFO5mzQXSY9A2mnQqzHl26OLUPWlHHcNSvTem4ulRSrd7EdJdfWQDWkT0u+3z/AM0cGrYKp9nq6qCXpPbR1NhcHuLWI6fOVsPQpeA7s/v3ARRuD0BHUHXXpae5808Dp46gaVTQj3qdTrTfuPLoR2ngnFOHVMNWajVWzobeTDoynqD0nLyYXFvhnKGDCUquU3GhErm4iw9J6tRadNSzOwVVG5JNgJOz0919lPNLYxXosrN4CUz4p65iQEbuRl0PUX7a+kU5zHI3LgwOGWloahs1Zhs1SwBt5ACw8hOrprL/ALEcj7W8X4fCcTbdxTpD/uVUDf8AxzT5vVddJ7v7eOIqmBSjoXrVlK9wtL3mb8wP808Iwza2vbt1Emm0/AJA6iV6i5QT2l7CU2YhVGdmIVUX4mY6AKOs7in7H8VWpnxK1Kg4b3UN6gYW3Z1+HW+ljtEHk4W+8NTwoO5/567Tt+Jex/iVIEqtGuB0pVDm/ldVnFcSwFbDvkr03pOPu1FKn1F9x5iAa/Ccd9nYPSd1cbOrsCPRrz07lv2uVFsuJQVl0GcWSoPPazflPE1qGWEZugb16/7QD684PxiliqQq0WzIbjsVI3Vh0MuWnlHsDNU08Sx/ub01W5OtQA57f5Ss9XvGAfCletRl1jK7xwK+SBxFK8sPIqJUpMCtcHWVqjTosVgA4nP4vDlSfKdHHlK5+TGxXzxRrRTfTHdV48eK0pkSy8jdpSAh6L6yMptphV6nrJNSvArXhadaYWVvLDPRnO878qrjaIy+7iKQJov575G/hJHyM6lmgjF+7xVevMfN+O4JiwKlSpQqgKxWo5U2DAXNyOlhuNJ6f7H+TvCAxldbVWB8BTuiMLGoR0ZgSPIes9FpgGWqYmXSStJlau0LQ2aVFaY/OHMqYLC1KpZBUCN4KFgGepb3Qq7nXXTtJqniftX479r4hUym9OgPATtdCTUb5sSP8onJKBaCzdSbk6kncnqT5zqOQeWzjsSqNfwktUrEfgvonkWtb69pHs3oXsc5WyoMdWBzuCuHU/dS9jVt3NrA9r956fmgKACgKoAUAAAaAAaAAQ15etEs0KshxfFUUou+JyGiilnzqGUKN9DuZBDPKfbbzLnC4Ci1zcVMTY7AC9Ok3nqGI8lipvJOI1xWrVKoUIHdmVFAUKpPuqANBYWljgXCKmKr08PRF3qMB5Kv3nY9gNZVBINkvc6aC5JPQdb+k989lvKH2Gh4tUf9TXUFr70k3FIdj1bz06SQ7Ll/hVPBYenh6PwU1tfqzHVnbzJJM0PFlMvGzytBcNSBd4BnkM0egMxkQ9pFn0nnvOvNGa+HoN7uq1XB+I7FFI6dz12hbqE1Mfz0fH8PDBWRfiqMCczfwi+3n1h63H6rAgpTsf4Wv/qnnvAP74eh+s6sVdfr/SZdrtWhP/EKn4E/P+sUD8xFH93P5T9vH4aVo4EKKUmKc9TtHnTGgqsOFEfKJIU5Fq5DoBDqolfIYSmpk1eKyFkvDjKLQyCZWtpD0qUsLTkqQhgJna0kZPH+Kpg6D16p91BoOrsfhRfMmwnzZzBxqpi671q9y5NgL6Io2RfITrva1zT9rxPg0jehhmYXGz1tnbzAsVB9e84iuAbMGW/Y3zfK28zypnwGGaq606aku7BUG5ZjsB0E+h+TOXFwGGWkLGo1mrOPv1La2P4RsJznsu5GfDXxWKXLXIIpUzYmkhGrHs5uR5D1M9BdZWMFIGSBg5GrWCKzsbKoLMewUXMomNz/AMxtgME9anl8S6pTzajMx3t1sLm3lPnc8TqVajNUOZ6jFmc6MWOpJtpNLmTmWtj6uaq5amj1DRQgBUV2uAQAL6BR8pv8h8CwGILDF6NdAtndCHubajQKwNvUDa4mdu6be9j/ACmCfttdL5WK4YHa40atbruQPQnsZ63nlWnVpqAqlAq+6ACLKF0sB0tJioO4+sqagGLQGMxi0kao5sqC5Pl/WOWnnfP/ABwVH8BD7lM3qH8TjYeg/X0hboKx41Vr1ajlmAY+6t9FXoBNfDVXy6O2v8TaTlOEgnUbTpcMbCYW+VwRuI1LZS726+8dRKX2CmdfDU6dgP0tLlSx6flI3/3gAqGBpoboiqep94nXtmJtCs/TeFQQbDtEEfs/+H6xRZf+XigbpQ0mBAgGEUT1K86UssLTWICNe0Sp4HCyDMIMuZFQesXUXL4WQ0tUJTQy7SaRlGuFWUnD+1fnD7HQ8Ck1sRXXQg60qRNmqepsVHzPSdzTInzZz1xcY3F1K4+Etlpk/wDpLon13/zTDJtGCNJ6f7J+RjVZMbiR/Zqc2HpldajA6VTf7gN7C2psemvM+zjlNsfiAWW+GosprsbgP1FJe5Ol+w9RPohAFAAAAAAAGgAGwAkyGd5AiTvA4qutNSzaAb/oP1lkZkmTzNhHrYTEUqVvEqUXRLnKLsLb9N5ZHGqXdh6qf2kxjEOzCLtBqvnutyJjkIU4atcsFuFzoLkC5ZLgLre/aHxfJOPwzHxKR8LQPURgyZQwNzrcagdJ7+Kg6EfWYXO5Y4N1QFixRbKCSQXF9BJ1A5zhpbwwbnUa/vNKiDa1yB+srcNpsKaKwsQNR8+stsJi0L3gfib0zGCrU767nz1/WHA0kLwCn9jsdAPlpCqhh80GzQBisjcSTQNXygE7+cC7frEph8Ng3qfAtx3OgHzholXOPxD6xTV/8u1O9P6t/wDmKV1y+BuOyTBAEyFbBg+UtCpGYzftWfWaY1WgVMiomjixcSkVI6TfHLcc+WOqcWkxaSw1O+8teCO0Vy8qxxtioKcdKZlhKM4X2yYqvRwdPwmZEeqUrFTYlWU5QWGoBII+km5aVMVH2qc306eGOHw1dWqu4StkJJSllYsMw0BJyi172Jnjz+8BbcDTtYbSDjT5TtPZXwzDuatXE0vFVCgpDMRZwczG17Nuswyu2sj2nlTha4XB0KKi2WmpY2sWdgGdj5liZq3mMOZKX4XHyELT5hoHqw9VMrviNVqAzM5pb/pnPmn+tZYHE6R++PnpM/mCuj0GVXUklbag7MD+0VymjkrnMNWPXaSchhtAU6Zhb95g0RCWO/p6QuXteOFjkxAhHLQd4+a8AkHkGaRkHNoyIPIvUjAMxsoJPl+5l3D8JJ+M28hqfrKmNvorZGdn6dfKXMJw521Iyjz3+k1qGFVPhA9dz9ZYUTWcXyzufwrYbhlNdSMx7tt8hNJHgDJCadZC2s5ooLNFFobXaVWWM8pU4YGOwsaITIMkUkIod8lSW0sU4NZz+L5rFOqyLSzBGK5i1rkb2FtrycspPasY6xVmZzXh1bBYnMoYDD1msQDqKbEfOUKHNCtvTI9GBh25jplSrI5DAqRpsRYyO8Vqvl+uV8MEn3jsB+pnsfDuEjDYbBUwBc4c1HI6vUbOT+dvlOQxvI9VS6UHpmkzEL4hYNlv7twEIuBpe5E7ThtTENTprivBzUUFJPCLkFBaxfN97TppJtmhItuNJHLttJyIW+8zUkj9JJ1uLdIMIIRDpGA852/SORre8Zt4maIJ284zGNmji5NgLnyH7QAa6/nFa2t5s4XgNR9X/s189W+nT5zXw3B6abDMe7a/QbCXMLStc3h8G7jQadzoJcpcFX75LeWwnQNTtB5JrjhIi5VQXDZRYAAdhpF4cvMsH4c02ixUyxwss+FF4UewEqw4piQyGJbxBLwoo94oGOtOTCytx7G/Z6WcAFiwVQb213/IGYq8yP1Vfl/uZGXJIcwrpcscCc4ePnvb/Ku/1gqnF6jjSqU9EXX52Mn7kV0dYiTzarTLVqp6eLU/1GXq1bEnbEn5lv0yWg0Ujffv5zPPLasZo9NbR2aStG9JBogRlEk7RhtAHJkXf9Ii37SFQXEAdavb84S5tK66TUwPB61TULlU/ebT6DcxybDPzdYXC4KrWNqaM3mB7o9WOgnU4Dlymmr/ANofPRf5evzm3SOUWGgGwGg+kuYFtz+A5ROhrPb+BP3c/sJu4bh9OmLIgXz6n1O5lqnUvvJsJUkhbVnowRWW5B1lEqMkh4csMsQpwJVNKLwZYySRWPY0qCnrCfZ4YU4ZVhsaUvs0DUoWmmywTrDY0o+GIpb8MRQ2NOU5m4pSrKiU2zEMWvla1spGhI13mHh+t9oII97sykDYKpHz1hknPbutIKyi8V+0iBJARA5MV7xWiEAdmgxU10kngna0Am/WMTLGDwVSr8CkjudF/mm3huW13qsW/hXQfXeVMbRbHN0qRZrKCT2AuZt4bl92sahCDsLFv6CdDh6CUxZFCjyH6nrJky5h8p7K2C4ZSpaqoJ/E2rf7fKXs0DeODL0nawDGJgg8e8YFV5YWpcSkIam0VMYtGJg7xw0AREIhjAx80QO4EgQI5MgYwleOTBmK8AleQYxEyJMAe8aNeNAPOjGEdzvGQznWnmkvEBg7SWHotUNkUsfIQCeaRvrN3BctsdarZR+FbE/M7Cb2D4fTpfAoB/EdW+s0nHam5xzOE4FVqbjIvdt/kN5tYTgNJNSM57tt/LtNeK0uYSJ7bBAtoNoxhisjklEEJLLJ5IssAFlkbQ2WLw4AGSWF8OOEgEQJNRHjRGcxhEYwgBFMTRhJQNEGPeMRFAEY0eK0AiZEyRjQI0aSjQDzd+siu0eKc7VNp1nKX9yf8Z/QR4pfH7Rn6bUeKKdDE4jxRRVUIxGKKSo0eKKANHiigCjR4oA0YxRQBooooBJZMR4oAxjDaPFAzCIxRQJEyJiigDRRRQ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er 2"/>
          <p:cNvGrpSpPr/>
          <p:nvPr/>
        </p:nvGrpSpPr>
        <p:grpSpPr>
          <a:xfrm>
            <a:off x="3923928" y="4009826"/>
            <a:ext cx="4248472" cy="2602764"/>
            <a:chOff x="4644008" y="3326566"/>
            <a:chExt cx="4248472" cy="2910746"/>
          </a:xfrm>
        </p:grpSpPr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4008" y="3326566"/>
              <a:ext cx="4219002" cy="2910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Ellipse 17"/>
            <p:cNvSpPr/>
            <p:nvPr/>
          </p:nvSpPr>
          <p:spPr bwMode="auto">
            <a:xfrm>
              <a:off x="6018430" y="4653136"/>
              <a:ext cx="785818" cy="142876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7535158" y="3786190"/>
              <a:ext cx="1357322" cy="242889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643174" y="2712589"/>
            <a:ext cx="4572000" cy="10802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5738" lvl="0" indent="-185738">
              <a:lnSpc>
                <a:spcPct val="120000"/>
              </a:lnSpc>
              <a:spcBef>
                <a:spcPts val="1200"/>
              </a:spcBef>
              <a:buSzPct val="75000"/>
              <a:buBlip>
                <a:blip r:embed="rId7"/>
              </a:buBlip>
            </a:pPr>
            <a:r>
              <a:rPr lang="en-US" sz="1800" b="1" kern="0" dirty="0" smtClean="0">
                <a:solidFill>
                  <a:srgbClr val="000099"/>
                </a:solidFill>
                <a:latin typeface="Cambria"/>
                <a:cs typeface="Cambria"/>
              </a:rPr>
              <a:t>La part de </a:t>
            </a:r>
            <a:r>
              <a:rPr lang="fr-FR" sz="1800" b="1" kern="0" dirty="0" smtClean="0">
                <a:solidFill>
                  <a:srgbClr val="000099"/>
                </a:solidFill>
                <a:latin typeface="Cambria"/>
                <a:cs typeface="Cambria"/>
              </a:rPr>
              <a:t>l’Afrique de Sud est de </a:t>
            </a:r>
            <a:r>
              <a:rPr lang="fr-FR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145K </a:t>
            </a:r>
            <a:r>
              <a:rPr lang="fr-FR" sz="1800" b="1" kern="0" dirty="0" smtClean="0">
                <a:solidFill>
                  <a:srgbClr val="000099"/>
                </a:solidFill>
                <a:latin typeface="Cambria"/>
                <a:cs typeface="Cambria"/>
              </a:rPr>
              <a:t>nouveaux emplois d’ici </a:t>
            </a:r>
            <a:r>
              <a:rPr lang="en-US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2015</a:t>
            </a:r>
            <a:r>
              <a:rPr lang="en-US" sz="1800" b="1" kern="0" dirty="0" smtClean="0">
                <a:solidFill>
                  <a:srgbClr val="000099"/>
                </a:solidFill>
                <a:latin typeface="Cambria"/>
                <a:cs typeface="Cambria"/>
              </a:rPr>
              <a:t> face à </a:t>
            </a:r>
            <a:r>
              <a:rPr lang="en-US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20K</a:t>
            </a:r>
            <a:r>
              <a:rPr lang="en-US" sz="1800" b="1" kern="0" dirty="0" smtClean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lang="en-US" sz="1800" b="1" kern="0" dirty="0" smtClean="0">
                <a:solidFill>
                  <a:srgbClr val="C00000"/>
                </a:solidFill>
                <a:latin typeface="Cambria"/>
                <a:cs typeface="Cambria"/>
              </a:rPr>
              <a:t>début 2012</a:t>
            </a:r>
            <a:endParaRPr lang="fr-FR" sz="1800" i="1" kern="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050" dirty="0" smtClean="0">
                <a:solidFill>
                  <a:srgbClr val="FFFFFF"/>
                </a:solidFill>
                <a:latin typeface="Cambria"/>
                <a:cs typeface="Cambria"/>
              </a:rPr>
              <a:t>pour Pays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en Développement</a:t>
            </a:r>
          </a:p>
        </p:txBody>
      </p:sp>
      <p:sp>
        <p:nvSpPr>
          <p:cNvPr id="34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6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8643966" y="237660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3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285720" y="1415996"/>
            <a:ext cx="2571768" cy="1285884"/>
            <a:chOff x="33598" y="1142984"/>
            <a:chExt cx="2571768" cy="1285884"/>
          </a:xfrm>
        </p:grpSpPr>
        <p:pic>
          <p:nvPicPr>
            <p:cNvPr id="11" name="Picture 5" descr="http://www.ilisys.com.au/uploads/images/ilisys-cloud-home-lo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1142984"/>
              <a:ext cx="2071702" cy="1285884"/>
            </a:xfrm>
            <a:prstGeom prst="rect">
              <a:avLst/>
            </a:prstGeom>
            <a:noFill/>
          </p:spPr>
        </p:pic>
        <p:sp>
          <p:nvSpPr>
            <p:cNvPr id="12" name="ZoneTexte 11"/>
            <p:cNvSpPr txBox="1"/>
            <p:nvPr/>
          </p:nvSpPr>
          <p:spPr>
            <a:xfrm>
              <a:off x="33598" y="1643050"/>
              <a:ext cx="2571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>
                      <a:lumMod val="50000"/>
                    </a:schemeClr>
                  </a:solidFill>
                </a:rPr>
                <a:t>Potentiel</a:t>
              </a:r>
            </a:p>
            <a:p>
              <a:pPr algn="ctr"/>
              <a:r>
                <a:rPr lang="fr-FR" sz="1400" b="1" dirty="0" smtClean="0">
                  <a:solidFill>
                    <a:schemeClr val="bg1">
                      <a:lumMod val="50000"/>
                    </a:schemeClr>
                  </a:solidFill>
                </a:rPr>
                <a:t>du </a:t>
              </a:r>
              <a:r>
                <a:rPr lang="fr-FR" sz="1400" b="1" dirty="0" err="1" smtClean="0">
                  <a:solidFill>
                    <a:schemeClr val="bg1">
                      <a:lumMod val="50000"/>
                    </a:schemeClr>
                  </a:solidFill>
                </a:rPr>
                <a:t>cloud</a:t>
              </a:r>
              <a:r>
                <a:rPr lang="fr-FR" sz="1400" b="1" dirty="0" smtClean="0">
                  <a:solidFill>
                    <a:schemeClr val="bg1">
                      <a:lumMod val="50000"/>
                    </a:schemeClr>
                  </a:solidFill>
                </a:rPr>
                <a:t> mobile</a:t>
              </a:r>
              <a:endParaRPr lang="fr-FR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2924944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500098" y="332656"/>
            <a:ext cx="9144000" cy="1152128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rgbClr val="000099"/>
                </a:solidFill>
              </a:rPr>
              <a:t>Opportunités du CC</a:t>
            </a:r>
            <a:br>
              <a:rPr lang="fr-FR" dirty="0" smtClean="0">
                <a:solidFill>
                  <a:srgbClr val="000099"/>
                </a:solidFill>
              </a:rPr>
            </a:br>
            <a:r>
              <a:rPr lang="fr-FR" sz="2400" b="0" i="1" dirty="0" smtClean="0">
                <a:solidFill>
                  <a:srgbClr val="000099"/>
                </a:solidFill>
              </a:rPr>
              <a:t>pour les pays en développement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76456" y="-27384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endParaRPr lang="en-GB" sz="2400" b="0" dirty="0" smtClean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643966" y="272988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4</a:t>
            </a:r>
          </a:p>
        </p:txBody>
      </p:sp>
      <p:sp>
        <p:nvSpPr>
          <p:cNvPr id="10" name="Espace réservé du contenu 8"/>
          <p:cNvSpPr txBox="1">
            <a:spLocks/>
          </p:cNvSpPr>
          <p:nvPr/>
        </p:nvSpPr>
        <p:spPr bwMode="auto">
          <a:xfrm>
            <a:off x="2483768" y="1572182"/>
            <a:ext cx="633670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fr-FR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/>
                <a:cs typeface="Cambria"/>
              </a:rPr>
              <a:t>Outil de développement socio-économique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lang="fr-FR" sz="2000" i="1" kern="0" dirty="0" smtClean="0">
                <a:solidFill>
                  <a:srgbClr val="C00000"/>
                </a:solidFill>
                <a:latin typeface="Cambria"/>
                <a:cs typeface="Cambria"/>
                <a:sym typeface="Wingdings" pitchFamily="2" charset="2"/>
              </a:rPr>
              <a:t> </a:t>
            </a:r>
            <a:r>
              <a:rPr kumimoji="0" lang="fr-F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mbria"/>
                <a:cs typeface="Cambria"/>
              </a:rPr>
              <a:t>Développement des applications bénéfiques dans les domaines de la santé, l’éducation, l’environnement,…</a:t>
            </a:r>
            <a:endParaRPr kumimoji="0" lang="fr-FR" sz="2000" b="0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mbria"/>
              <a:cs typeface="Cambria"/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39552" y="2916194"/>
            <a:ext cx="6572296" cy="1454129"/>
          </a:xfrm>
        </p:spPr>
        <p:txBody>
          <a:bodyPr/>
          <a:lstStyle/>
          <a:p>
            <a:pPr>
              <a:buNone/>
            </a:pP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Cas de l’Afrique :</a:t>
            </a:r>
          </a:p>
          <a:p>
            <a:pPr>
              <a:spcBef>
                <a:spcPts val="900"/>
              </a:spcBef>
            </a:pPr>
            <a:r>
              <a:rPr lang="fr-FR" sz="1800" dirty="0" smtClean="0">
                <a:latin typeface="Cambria"/>
                <a:cs typeface="Cambria"/>
              </a:rPr>
              <a:t>Le nombre des utilisateurs des téléphones mobiles </a:t>
            </a:r>
            <a:r>
              <a:rPr lang="fr-FR" sz="1800" dirty="0" smtClean="0">
                <a:solidFill>
                  <a:srgbClr val="C00000"/>
                </a:solidFill>
                <a:latin typeface="Cambria"/>
                <a:cs typeface="Cambria"/>
              </a:rPr>
              <a:t>(&gt;</a:t>
            </a:r>
            <a:r>
              <a:rPr lang="fr-FR" sz="1800" b="1" dirty="0" smtClean="0">
                <a:solidFill>
                  <a:srgbClr val="C00000"/>
                </a:solidFill>
                <a:latin typeface="Cambria"/>
                <a:cs typeface="Cambria"/>
              </a:rPr>
              <a:t>600M</a:t>
            </a:r>
            <a:r>
              <a:rPr lang="fr-FR" sz="1800" dirty="0" smtClean="0">
                <a:solidFill>
                  <a:srgbClr val="C00000"/>
                </a:solidFill>
                <a:latin typeface="Cambria"/>
                <a:cs typeface="Cambria"/>
              </a:rPr>
              <a:t>) </a:t>
            </a:r>
            <a:r>
              <a:rPr lang="fr-FR" sz="1800" dirty="0" smtClean="0">
                <a:latin typeface="Cambria"/>
                <a:cs typeface="Cambria"/>
              </a:rPr>
              <a:t>dépasse celui des utilisateurs de l’Internet </a:t>
            </a:r>
            <a:r>
              <a:rPr lang="fr-FR" sz="1800" dirty="0" smtClean="0">
                <a:solidFill>
                  <a:srgbClr val="C00000"/>
                </a:solidFill>
                <a:latin typeface="Cambria"/>
                <a:cs typeface="Cambria"/>
              </a:rPr>
              <a:t>(&gt;</a:t>
            </a:r>
            <a:r>
              <a:rPr lang="fr-FR" sz="1800" b="1" dirty="0" smtClean="0">
                <a:solidFill>
                  <a:srgbClr val="C00000"/>
                </a:solidFill>
                <a:latin typeface="Cambria"/>
                <a:cs typeface="Cambria"/>
              </a:rPr>
              <a:t>140M</a:t>
            </a:r>
            <a:r>
              <a:rPr lang="fr-FR" sz="1800" dirty="0" smtClean="0">
                <a:solidFill>
                  <a:srgbClr val="C00000"/>
                </a:solidFill>
                <a:latin typeface="Cambria"/>
                <a:cs typeface="Cambria"/>
              </a:rPr>
              <a:t>) </a:t>
            </a:r>
            <a:r>
              <a:rPr lang="fr-FR" sz="1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mbria"/>
                <a:cs typeface="Cambria"/>
              </a:rPr>
              <a:t>[World Bank, 2012]</a:t>
            </a:r>
            <a:endParaRPr lang="fr-FR" sz="1800" b="1" i="1" dirty="0" smtClean="0">
              <a:solidFill>
                <a:schemeClr val="bg2">
                  <a:lumMod val="40000"/>
                  <a:lumOff val="60000"/>
                </a:schemeClr>
              </a:solidFill>
              <a:latin typeface="Cambria"/>
              <a:cs typeface="Cambria"/>
              <a:sym typeface="Wingdings" pitchFamily="2" charset="2"/>
            </a:endParaRPr>
          </a:p>
          <a:p>
            <a:pPr>
              <a:spcBef>
                <a:spcPts val="900"/>
              </a:spcBef>
            </a:pPr>
            <a:r>
              <a:rPr lang="fr-FR" sz="1800" dirty="0" smtClean="0">
                <a:latin typeface="Cambria"/>
                <a:cs typeface="Cambria"/>
              </a:rPr>
              <a:t>Lancement d’initiatives pour le développement d’applications pour l’Afrique (ex: </a:t>
            </a:r>
            <a:r>
              <a:rPr lang="fr-FR" sz="1800" dirty="0" smtClean="0">
                <a:solidFill>
                  <a:srgbClr val="C00000"/>
                </a:solidFill>
                <a:latin typeface="Cambria"/>
                <a:cs typeface="Cambria"/>
              </a:rPr>
              <a:t>Apps4Africa</a:t>
            </a:r>
            <a:r>
              <a:rPr lang="fr-FR" sz="1800" dirty="0" smtClean="0">
                <a:latin typeface="Cambria"/>
                <a:cs typeface="Cambria"/>
              </a:rPr>
              <a:t>)</a:t>
            </a:r>
            <a:endParaRPr lang="fr-FR" sz="1800" dirty="0" smtClean="0">
              <a:latin typeface="Cambria"/>
              <a:cs typeface="Cambria"/>
              <a:sym typeface="Wingdings" pitchFamily="2" charset="2"/>
            </a:endParaRPr>
          </a:p>
          <a:p>
            <a:pPr>
              <a:spcBef>
                <a:spcPts val="900"/>
              </a:spcBef>
            </a:pPr>
            <a:r>
              <a:rPr lang="fr-FR" sz="1800" dirty="0" smtClean="0">
                <a:latin typeface="Cambria"/>
                <a:cs typeface="Cambria"/>
              </a:rPr>
              <a:t>Applications populaires : </a:t>
            </a:r>
          </a:p>
          <a:p>
            <a:pPr lvl="1">
              <a:spcBef>
                <a:spcPts val="600"/>
              </a:spcBef>
            </a:pPr>
            <a:r>
              <a:rPr lang="fr-FR" sz="1800" b="1" u="sng" dirty="0" err="1" smtClean="0">
                <a:latin typeface="Cambria"/>
                <a:cs typeface="Cambria"/>
              </a:rPr>
              <a:t>iCow</a:t>
            </a:r>
            <a:r>
              <a:rPr lang="fr-FR" sz="1800" b="1" u="sng" dirty="0" smtClean="0">
                <a:latin typeface="Cambria"/>
                <a:cs typeface="Cambria"/>
              </a:rPr>
              <a:t> </a:t>
            </a:r>
            <a:r>
              <a:rPr lang="fr-FR" sz="1800" i="1" u="sng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(Tanzanie, à partir de 2010)</a:t>
            </a:r>
            <a:endParaRPr lang="fr-FR" sz="1800" b="1" dirty="0" smtClean="0">
              <a:latin typeface="Cambria"/>
              <a:cs typeface="Cambria"/>
            </a:endParaRPr>
          </a:p>
          <a:p>
            <a:pPr lvl="1">
              <a:spcBef>
                <a:spcPts val="600"/>
              </a:spcBef>
            </a:pPr>
            <a:r>
              <a:rPr lang="fr-FR" sz="1800" b="1" dirty="0" err="1" smtClean="0">
                <a:latin typeface="Cambria"/>
                <a:cs typeface="Cambria"/>
              </a:rPr>
              <a:t>medAfrica</a:t>
            </a:r>
            <a:r>
              <a:rPr lang="fr-FR" sz="1800" b="1" dirty="0" smtClean="0">
                <a:latin typeface="Cambria"/>
                <a:cs typeface="Cambria"/>
              </a:rPr>
              <a:t> mobile </a:t>
            </a:r>
            <a:r>
              <a:rPr lang="fr-FR" sz="1800" b="1" dirty="0" err="1" smtClean="0">
                <a:latin typeface="Cambria"/>
                <a:cs typeface="Cambria"/>
              </a:rPr>
              <a:t>health</a:t>
            </a:r>
            <a:r>
              <a:rPr lang="fr-FR" sz="1800" b="1" dirty="0" smtClean="0">
                <a:latin typeface="Cambria"/>
                <a:cs typeface="Cambria"/>
              </a:rPr>
              <a:t> </a:t>
            </a:r>
            <a:r>
              <a:rPr lang="fr-FR" sz="1800" b="1" dirty="0" err="1" smtClean="0">
                <a:latin typeface="Cambria"/>
                <a:cs typeface="Cambria"/>
              </a:rPr>
              <a:t>platform</a:t>
            </a:r>
            <a:r>
              <a:rPr lang="fr-FR" sz="1800" b="1" dirty="0" smtClean="0">
                <a:latin typeface="Cambria"/>
                <a:cs typeface="Cambria"/>
              </a:rPr>
              <a:t> </a:t>
            </a:r>
            <a:r>
              <a:rPr lang="fr-FR" sz="1800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(Kenya)</a:t>
            </a:r>
          </a:p>
          <a:p>
            <a:pPr lvl="1">
              <a:spcBef>
                <a:spcPts val="600"/>
              </a:spcBef>
            </a:pPr>
            <a:r>
              <a:rPr lang="fr-FR" sz="1800" b="1" dirty="0" smtClean="0">
                <a:latin typeface="Cambria"/>
                <a:cs typeface="Cambria"/>
              </a:rPr>
              <a:t>M-PESA</a:t>
            </a:r>
            <a:r>
              <a:rPr lang="fr-FR" sz="1800" dirty="0" smtClean="0">
                <a:latin typeface="Cambria"/>
                <a:cs typeface="Cambria"/>
              </a:rPr>
              <a:t> </a:t>
            </a:r>
            <a:r>
              <a:rPr lang="fr-FR" sz="1800" i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(Kenya, à partir de 2007)</a:t>
            </a:r>
          </a:p>
          <a:p>
            <a:pPr lvl="1">
              <a:spcBef>
                <a:spcPts val="600"/>
              </a:spcBef>
              <a:buNone/>
            </a:pPr>
            <a:endParaRPr lang="fr-FR" sz="1800" b="1" dirty="0" smtClean="0">
              <a:latin typeface="Cambria"/>
              <a:cs typeface="Cambria"/>
            </a:endParaRPr>
          </a:p>
        </p:txBody>
      </p:sp>
      <p:sp>
        <p:nvSpPr>
          <p:cNvPr id="40964" name="AutoShape 4" descr="data:image/jpeg;base64,/9j/4AAQSkZJRgABAQAAAQABAAD/2wCEAAkGBhQSERAUEBATDxQQEBUPFRYQDw8WEBAWFRQVFBUVFBQXHCceFxojGRQUHy8gIycqLSwsFh4xNTAqNSYrLCkBCQoKDgwOGg8PGi0kHyQsMSwsLiwpLCwpLywtLCksKSkqLCoqLCwsLCwsLCwsLCwpKSwsKSwpKS0pLCw1LCkpKf/AABEIAJ8BPQMBIgACEQEDEQH/xAAcAAEAAgMBAQEAAAAAAAAAAAAABQYBBAcDAgj/xABIEAABAwECCAkICAYABwAAAAABAAIDEQQGBRIhMUFRcbEHEzI0YXJzkbIUIlKBocHR0hczQlNUg5KTFiMkYqPwFUNjosLh4v/EABsBAQACAwEBAAAAAAAAAAAAAAACAwEEBQYH/8QANREAAgIBAQUGAwcEAwAAAAAAAAECAxEEEiExMkEFEzNRcYFhkbEUIjRSocHRBoLh8BVCQ//aAAwDAQACEQMRAD8A7iiIgCIiAIiIAiIgCIvOScNzlYbwD0Ra3lzdZ7inlzdZ7isbS8wbKLW8ubrPcU8ubrPcU2l5g2Vp2+UigGSq+/Lm6z3Fa1snDqU0V0KE5LG5mHwPiyykOGXOaKUCiYOU3rDepYLFXAxEyiIriQREQBERAEREAREQBERAEREAREQBERAEREAREQBFA/xvZfvHftSfBbmD7xQT43FyVxBjHGa5tBr85Uxvrk8KS+ZFTi+pJIoi0XrsrDQztJ/sDneEFfEV8LK4047F6zXtHeRRO/rzjaXzG3HzJpF4m2MxcfHbi0rjYwxaa8bMoua+NlaacdXqse4d4ClK2EeZpGXJLiTSKMsV47PKaMmaScwdVrjsDqVUlVSjOMlmLyE0+B52iXFaSopzqmpyqQwhyRt+KjlTY9+DDCIiqIhERAEREB6QcpvWG9SwUTBym9Yb1LVV9XAlEyi8fLGem39TU8rZ6bf1NVm0vMzlHsi8vK2em39TV9tlBzEHYarO0vMyfSLFVlZARYqsGQaTTamQfSLy8qZ6bf1NWPK2em39TVHaXmYyeyL5ZIDlBqOjMs1Us5MmUXlLamMFXvawf3OA3rxZheEmgmjJ1CRld6i5RXUxlG2iwHLKkZCIsYyAyi1pcJRN5UrG9Z7QfaViPCsLuTNGdkjD71Hbj5mMo2kWMZZUjJxZetlgc9zWMzyEMArQGuvuHcvJSF3+dWftm7146CzJI5UeJ7W261oiYXvjGKMpLXNNBrIGhRK6/hMfyZeyf4SuQD3Lb1umjRJKPUturUGsG1YrPJM5sMZJqS4NLqNqBUnLkBoFs4Qu3PA3Hkjo2tCWuaQK66FbFzeeQ7H+ByvN5x/SWjsirKNLC2mU3xWfoShWpQbZytX24+HXSNdFI4udGA5pOctzEE6aHeqErFcM/wBV+U7e1U6KbhcsdSFMmpIvmEOSNvxUepDCHJG34rUs8WM4D1ld+azI33xPmOEuzCq9PIn6vaFJtbTMsqaqRnBGeRP1e0LHkTtXtClF42u0tjY573BrWNL3E5mgCpKz3SCjncjQNkdq7iF5EKiWLhhcJn8dBjQl5xMTJKxuioJo7JsV3sOH7PbGY1nla9zRUtzSDrNOX1rXUoT5WdDVdl6nSrashu8+KPeDlN6w3qSn5LuqdyjYOU3rDepKbku6p3K2HKznLgcaAX0yOpoG1JzACpOwBYCkrtc7s/ajcV5aEduaj5s5qWXg0JbM5vKY5vWYRvCRTOaascWHW1xB7wuv2qytkaWvaHNcKEHMVybCdj4qaWPPiPLQdY0eyi3NVpXp8NPKLLKnXvTLXdS9j3PEM5xsbIx5pjV9F2voKui41DKWua4Z2uDh6sq7Ex1QDrAPeuj2dfKyLjLobFE3JYZUb3XpfG8wwnFIAL3aRUZGt9WnpCpk1oc81e9zyfScTvXvhabHnmcdMr/EQPYF4WeHHexvpvaz9RAXJ1F07bHvNWc3KR8xWdzuSwu6rSdwXr/w6T7mT9p/wXWrHY2xta1jQ1rRQAf7nWwujHsvdvkXrTfEgrmxltkjDgWnGfkc0gjzzoKjL13tMbjDAfOHLfnxf7W9NNOjdarVJise70Wl3cKrj0kpcS5xqXEuJ1k5Spay16eqNcX04+hK2ThFRRmWUvJc9xeTpcST3lfFFO3PwWyedwlGM1jMbFOZxqAK6wp+9t3IhA6SONsbo6HzBQOFQCCBtr6lzoaSdlbtz/JrqpyjtFVwRh+WzuGI4luljjVh+U9IXS8F4RbPG2RmZwzHO06QekLkeKenuV24O5zizsOYFrx0VqD4Qtns++an3b4Mtom87LLXbLW2JjnvNGsGMSubYZvRLOTRxjj0MaaVH9xGc+xWLhCtREcTB9t5cekMHxcD6lRFLtHUS2+7i8LqL5vOyj6jiLjRrS46mtJPcFmaBzTR7HNOejmkewhXzg/swED30858hBOmjQKDetq+tlDrLI4jLGQ4HSMoB9hKqjoG6e9zvxkj3OYbWSi4Nw3NAQY3mmlriSw7Ro9S6VgbC7bREJG5NDhpa4Zx/utcmU7djDZg40Zw7FPrGNX3dyjo9U65bMnuMU2uLw+BBKQu/wA6s/bN3qPUhd/nVn7Zu9alXPH1Ko8UdPwl9TL2b/CVx9vuXYMJfUy9m/wlcfb7l0+1eaPubGp4onLm88h2P8Dlerzc0tPZOVFubzyHY/wOV6vNzS09k5T0X4afv9CdPhs5UrFcPnX5Tt7VXVYrh86/KdvaubpPGj6mtVzovmEOSNvxXjg/lHZ7wvbCHJG34rxwfyjs969I+c6HU3yshcx4UOEkwf01jfSYOBlkbl4mhBxBrccldQ6TktNyL7x4QhBbRkzABLHXK0+k3Ww0yH1HKrFNN7JtS01ka1a1uZZXFco4Ur445NkhdVrT/OcDkc4Zox0DOemg0FSt/wDhDEQdZ7K6sp818jTkh1hp0v3bVyQlaGr1G7Yj7nrP6f7HbktVety5V+/8GF9wzOY4OY4scMxaSCNhC+EXLPduKaw0XXAHCbNEWi0t8oaCPOFGyj15neum1dMwTeyz2th4iUF2KSWO82UZNLDvFQvz8rnwf3OdaHi0SAthhq4ZwZXjMGn0Qc5GzWt7T3zzs8TyHbPZGijVK/Ow/hwb8sfwfQUndrndn7Ubio0LbwTbBFPFI4EiN+MQKVOQ5q7Vx6mlYm/M+Vxf3kddXK7zvBtdop95TuAB3FWG3cITS0iGJwccgMhbQdNATVUx8hJJJqXEuJOck5SV0u0NTCyKjB5L77IyWEfBXZLM2jGDU1o7gFzC7mCjPOwU81hD3nQAMtPXmXU6K7suDUZSfX/JPTLc2cetn1knaP8AEV9WCUNlic7IGyMcTlyAOBK+bZ9ZJ2j/ABFeTWkkACpOQAZyuM3iWfj+5qN4eTpgvjZfvv8AHL8qz/GVl++/xy/Kudf8Lm+5l/ak+CHBc33Mv7UnwXT/AOQv/L+jNnv5+R1d9JYjQ1bIw0PQ4ZN65C+MtJachaS07RkK65gxlIYgQQREwGuceaFT763eIcZ4xVrssgH2T6ew6f8A2tjtCp2VqxdOJO+LlFMruCcKOs8rZGZaZCDmc05wunYLwtHaGB0ZrrBpjNOpwXJVsWC3vheHxOLSO4jU4aQufpNW6Nz3xKKrXDc+B18MGodyyGgZgoW715mWkUPmSAZW1z9LTpG5TS9FXOM1tRN6LTWUUjhF5Vn6r97VTlceEblWfqv3tVOXm9d48vb6I0Ludl1uhh2GGz4ssrWO4xxocatDSmYLZvJeKzyWaZkczXOc0AAY1T5wOpUeKyvcKtY9wzVaxxHeAkljkaCXRvAGcljwBtJCsjrLVXsKO7GOpNWy2cYPFERc81wpC7/OrP2zd6j1IXf51Z+2bvVtXPH1JR4o6fhL6mXs3+Erj7fcuwYS+pl7N/hK4+33Lp9q80fc2NTxROXN55Dsf4HK9Xm5paeycqLc3nkOx/gcr1ebmlp7Jynovw0/f6E6fDZypWC48gbaSXGgETyScwytVfViuJzr8p+9q5uk8aPqa1XOi0YZvVZI2Vfa4G0ObjmF2n7LSSe5czvRwuEh0eD8ZmMMUzvFHflNObrHL0Lp+Hbu2aZtZbNFISc7o242n7VKqtjgtsMhNI3wmlf5ch3OqvQWKW1909FpJaSMs3Z+WUcLbE5xrQmpqSdJOck/7pUhYI3ROD2vc14rQscWkVz5RlXWrRwMR/8ALtUjdWPGx3tBC038C8n2bWz1xOH/AJLUnVe+CPYabX9lx3ynl/GL+mDmyLozOBiXTaoxsiefetqDgXH27WT1IQPaXKn7Ja+h032/oI/+n6P+Dl69rLY3yuDImOkcfssaS7uC7JYOCixx5XiSc/8AUfRv6WUVnsuDIoGFsMTIm0ORjQK5NNM6ujoZf9mczU/1VVFYpg2/juX+/I5jdfgyJcx9tyCo/lNOU9dwzDoHeup8Q1kZaxoa1rMUBoAAAFAAFowcpu0KSm5Luqdy26a4wi8HjNZ2hfrZbdr9F0XocbC2MH2Myyxxghpkdi1IyDItcKSu1zuz9qNxXmq4qViT8zz0VmWCb+jqT79n6H/FbNm4OxX+bOSNTGU9pJ3K5ovRrQUJ52f1ZvqmHkamDsGRwMxImBoznWTrJ0lbRWVgrbUVFYRYlg47bPrJO0f4ivTBf18HbM8YXnbPrJO0f4ivTBf18PbM8QXkV4nv+5zFzHXqJRZRevOoYWHNrnX0iyCj3luZSslmb0ujGjpZ8vdqVOXaCqjfC7Ic100LaPaMZ7R9saXAekPauLrNCt9lfujVtp6xKRDMWuDmktc01BGcHWF0y7GHhaYquoJGUa8DN0OHQfcVzBTtyrWWWpg0StdGe7GHh9q09De67FHoymmezLBKcIvKs/Vfvaqcrjwi8qz9V+9qpyjrvHl/vQxdzs6LcPmv5r/ctu9o/o5+qPEFqXD5r+a/3LbvdzOfqjxNXZh+F/t/Y24+H7HL0RF5o54Uhd/nVn7Zu9R6kLv86s/bN3qyrxI+pKPMjp+EvqZezf4SuPt9y6/hL6mXsn+ErkAXU7V5omxqeKJy5vPIdj/A5Xq83NLT2TlRbm88i2P8Dlerzc0tHZOU9F+Gn7/QnT4bOVKxXD51+U7e1V1WK4fOvynb2rm6Xxo+prVc6L5hDkjb8VpQyYpBW7hDkjb8VHr0VjxI6DJeOUOGReihQdWRfXHO9I95Ulb5jJMIofjneke8pxzvSPeVnvUZyS9VpWy05MUev4LUMp1nvK+VGVmVuMNnpBym9Yb1JTcl3VO5RsHKb1hvUlNyXdU7lmvlYXA42FJ3a53Z+1G4qLCk7tc7s/aDcV5enxY+q+pzYcy9Tq6Ii9edQLBWVgoDj1vbSWUHRK8f9xWLFLiyRuOZsjXeoOBPsU5fTA5jmMgHmSmtdDXaQdtK+squryNsXVY0zmSWzI7Q11Vlc6wTfeSJjWPYJWtFAS4teAMwrQ1UkOEYfhz+4Pgu/HtClre8G6r4NcS1YStXFxSSAY3Fsc+laVoK0qqh9Ih/Dj93/wCVNYEw8La2VpjLA1oaauBxg8OGgZMy59hPBzoJHRvHJOQ+k3Q4bVr6zUzUY2VP7pXbY8KUeBe7vXr8pkcwxiOjMcefWuUAjMNasLhkyrj9ktb4ntfG7Fc3MRuI0hS1rvlaJGlpc1gIoSxtHEaqkmihT2ilDFm9mIahY+8Q9oAD3huYOcBsqaexSV1GVtkFNDie5jlEq5XCwOauncKChYyumtMZ3sp3rn6aDsuWPPJRWtqZjhF5Vn6r97FTlceEXlWfqv3sVOUtd48vb6GbudnRbh81/Nf7lt3u5nP1R4mrUuHzX81/uW3e3mc/VHiauzD8L/a/obcfC9jl6Ii80c86d/Bll+5/yS/MvSz3UszHteyKjmEOBx5DQjaVLovXKipcIr5HU2I+R8SwhwLTlDgWnpByFQ/8GWX7n/JL8ym0UpVQnzJMy0nxIqx3Zs8Tw+OPFc2tDjvNKihyE6ipC1WVsjHMeKteMUipygr1RZjXCKwluCSRCfwZZfuf8kvzLYsF3IIX48UeK6hbXGechz5z0KTRRVNcXlRXyMKKXQ1MIckbfio9SOEOSNvxUcq7OIYREVZEIiIAiIgPSDlN6w3qUe2oI1ghRcHKb1hvUsFfVwZJcCmDg5H4g/tD5ls4NuMIpY5OPLuLdjU4sCvrr0q1oqloqU8qJBVQXQIiLbLQiIgPKezte0te0OBFCHAEH1KuWy4ELjWNz4ugUc0eo5farQipsphZzLJGUVLiUv6Oh+IP7Q+ZPo6H4g/tD5ldEVH2Gj8pDuYeRCXdu2LLxlJDJxmLnaBSlek61t4WwJFaG0lbWmZwyObsKkEWwqYKGwluJqKSwUa1cHjq/wAuZpGqRpB7x8F4N4PptMsQ2Y59yv8ARKLVfZ9DfD9SvuIFVwbcKNhBmeZiPs0xWesZyrSyMAAAUAFABmC+kW1VTCpYgsFkYKPAg7xXaFqMZMhj4sOGRgdWtOnJmUP9HI/EH9ofMroiqnpKpy2pLeRlXGTy0RuAcD+TRcWH8Z5xdUtpn0U9S9sLYP4+F8WNi44pWlaZQc3qW4iuVcVHY6cCeFjBTPo6H4g/tD5lj6OR+IP7Q+ZXRFr/AGGj8pX3MPIIiLcLQiIgCIiAIiIDVwhyRt+KjlI4Q5I2/FRy1rOYiwiIqyIREQBERAekHKb1hvUsFEwcpvWG9SwV9XAlEyiIriQREQBERAEREAREQBERAEREAREQBERAEREAREQBERAEREAREQBERAauEOSNvxUcpHCHJG34qOWtZzEWERFWRCIiAIiID0g5TesN6lgomDlN6w3qWCvq4EomURFcSCIiAIiIAiIgCIiAIiIAiIgCIiAIiIAiIgCIiAIiIAiIgCIiAIiIDWt7fN2GqjVNObUZVGz2MjNlHtVFkepFmuizipiqkiYRZxUxUBhFnFX0yInMNyAzZxVzdte5SwWvZbNi5TlO5bK2a44W8mgiIrDI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70" name="Picture 10" descr="http://www.jewanda-magazine.com/wp-content/uploads/2011/09/logo-mpe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6021288"/>
            <a:ext cx="1071570" cy="609324"/>
          </a:xfrm>
          <a:prstGeom prst="rect">
            <a:avLst/>
          </a:prstGeom>
          <a:noFill/>
        </p:spPr>
      </p:pic>
      <p:sp>
        <p:nvSpPr>
          <p:cNvPr id="23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050" dirty="0" smtClean="0">
                <a:solidFill>
                  <a:srgbClr val="FFFFFF"/>
                </a:solidFill>
                <a:latin typeface="Cambria"/>
                <a:cs typeface="Cambria"/>
              </a:rPr>
              <a:t>pour Pays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en Développement</a:t>
            </a:r>
          </a:p>
        </p:txBody>
      </p:sp>
      <p:sp>
        <p:nvSpPr>
          <p:cNvPr id="29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7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http://www.ilisys.com.au/uploads/images/ilisys-cloud-home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8784" y="2420888"/>
            <a:ext cx="2000264" cy="1188844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500098" y="362066"/>
            <a:ext cx="9144000" cy="1122718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rgbClr val="000099"/>
                </a:solidFill>
              </a:rPr>
              <a:t>Opportunités du CC</a:t>
            </a:r>
            <a:br>
              <a:rPr lang="fr-FR" dirty="0" smtClean="0">
                <a:solidFill>
                  <a:srgbClr val="000099"/>
                </a:solidFill>
              </a:rPr>
            </a:br>
            <a:r>
              <a:rPr lang="fr-FR" sz="2400" b="0" i="1" dirty="0" smtClean="0">
                <a:solidFill>
                  <a:srgbClr val="000099"/>
                </a:solidFill>
              </a:rPr>
              <a:t>pour les pays en développement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43966" y="260648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5</a:t>
            </a:r>
          </a:p>
        </p:txBody>
      </p:sp>
      <p:grpSp>
        <p:nvGrpSpPr>
          <p:cNvPr id="15" name="Groupe 28"/>
          <p:cNvGrpSpPr/>
          <p:nvPr/>
        </p:nvGrpSpPr>
        <p:grpSpPr>
          <a:xfrm>
            <a:off x="393262" y="1926063"/>
            <a:ext cx="2377022" cy="1049229"/>
            <a:chOff x="-2377022" y="199470"/>
            <a:chExt cx="2377022" cy="1167871"/>
          </a:xfrm>
        </p:grpSpPr>
        <p:pic>
          <p:nvPicPr>
            <p:cNvPr id="16" name="Picture 5" descr="http://www.ilisys.com.au/uploads/images/ilisys-cloud-home-lo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098750" y="199470"/>
              <a:ext cx="1848795" cy="1167871"/>
            </a:xfrm>
            <a:prstGeom prst="rect">
              <a:avLst/>
            </a:prstGeom>
            <a:noFill/>
          </p:spPr>
        </p:pic>
        <p:sp>
          <p:nvSpPr>
            <p:cNvPr id="20" name="ZoneTexte 19"/>
            <p:cNvSpPr txBox="1"/>
            <p:nvPr/>
          </p:nvSpPr>
          <p:spPr>
            <a:xfrm>
              <a:off x="-2377022" y="785794"/>
              <a:ext cx="2377022" cy="445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>
                      <a:lumMod val="50000"/>
                    </a:schemeClr>
                  </a:solidFill>
                  <a:latin typeface="Cambria"/>
                  <a:cs typeface="Cambria"/>
                </a:rPr>
                <a:t>Flexibilité</a:t>
              </a:r>
              <a:endParaRPr lang="fr-FR" sz="2000" b="1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571736" y="2118036"/>
            <a:ext cx="6572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rgbClr val="000099"/>
                </a:solidFill>
                <a:latin typeface="Cambria"/>
                <a:cs typeface="Cambria"/>
              </a:rPr>
              <a:t>Capacité à répondre rapidement aux besoins de l'entreprise </a:t>
            </a:r>
            <a:endParaRPr lang="fr-FR" sz="2000" b="1" dirty="0">
              <a:latin typeface="Cambria"/>
              <a:cs typeface="Cambria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680752" y="296166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Compétitivité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2910" y="3215865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SzPct val="75000"/>
            </a:pPr>
            <a:r>
              <a:rPr lang="fr-FR" sz="2000" b="1" i="1" kern="0" dirty="0" smtClean="0">
                <a:solidFill>
                  <a:schemeClr val="bg2"/>
                </a:solidFill>
                <a:latin typeface="Cambria"/>
                <a:cs typeface="Cambria"/>
              </a:rPr>
              <a:t>Accroître le potentiel de la compétitivité</a:t>
            </a:r>
            <a:r>
              <a:rPr lang="fr-FR" sz="2000" i="1" kern="0" dirty="0" smtClean="0">
                <a:solidFill>
                  <a:schemeClr val="bg2"/>
                </a:solidFill>
                <a:latin typeface="Cambria"/>
                <a:cs typeface="Cambria"/>
              </a:rPr>
              <a:t> </a:t>
            </a:r>
            <a:r>
              <a:rPr lang="fr-FR" sz="2000" b="1" i="1" kern="0" dirty="0" smtClean="0">
                <a:solidFill>
                  <a:schemeClr val="bg2"/>
                </a:solidFill>
                <a:latin typeface="Cambria"/>
                <a:cs typeface="Cambria"/>
              </a:rPr>
              <a:t>des entreprises </a:t>
            </a:r>
            <a:r>
              <a:rPr lang="fr-FR" sz="2000" i="1" kern="0" dirty="0" smtClean="0">
                <a:solidFill>
                  <a:srgbClr val="C00000"/>
                </a:solidFill>
                <a:latin typeface="Cambria"/>
                <a:cs typeface="Cambria"/>
                <a:sym typeface="Wingdings" pitchFamily="2" charset="2"/>
              </a:rPr>
              <a:t></a:t>
            </a:r>
            <a:r>
              <a:rPr lang="fr-FR" sz="2000" i="1" kern="0" dirty="0" smtClean="0">
                <a:solidFill>
                  <a:schemeClr val="bg2"/>
                </a:solidFill>
                <a:latin typeface="Cambria"/>
                <a:cs typeface="Cambria"/>
                <a:sym typeface="Wingdings" pitchFamily="2" charset="2"/>
              </a:rPr>
              <a:t> </a:t>
            </a:r>
            <a:r>
              <a:rPr lang="fr-FR" sz="2000" i="1" dirty="0" smtClean="0">
                <a:solidFill>
                  <a:schemeClr val="bg2"/>
                </a:solidFill>
                <a:latin typeface="Cambria"/>
                <a:cs typeface="Cambria"/>
              </a:rPr>
              <a:t>Baisse des prix des services offerts aux utilisateurs finaux </a:t>
            </a:r>
          </a:p>
        </p:txBody>
      </p:sp>
      <p:pic>
        <p:nvPicPr>
          <p:cNvPr id="32" name="Picture 5" descr="http://www.ilisys.com.au/uploads/images/ilisys-cloud-home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902"/>
            <a:ext cx="2000264" cy="1260282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785786" y="461836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Récupération des données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14612" y="4618366"/>
            <a:ext cx="6429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rgbClr val="000099"/>
                </a:solidFill>
                <a:latin typeface="Cambria"/>
                <a:cs typeface="Cambria"/>
              </a:rPr>
              <a:t>en cas de désastres naturels ou de pannes</a:t>
            </a:r>
            <a:endParaRPr lang="fr-FR" sz="2000" b="1" dirty="0">
              <a:latin typeface="Cambria"/>
              <a:cs typeface="Cambria"/>
            </a:endParaRPr>
          </a:p>
        </p:txBody>
      </p:sp>
      <p:pic>
        <p:nvPicPr>
          <p:cNvPr id="36" name="Picture 5" descr="http://www.ilisys.com.au/uploads/images/ilisys-cloud-home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5013176"/>
            <a:ext cx="2000264" cy="1000132"/>
          </a:xfrm>
          <a:prstGeom prst="rect">
            <a:avLst/>
          </a:prstGeom>
          <a:noFill/>
        </p:spPr>
      </p:pic>
      <p:sp>
        <p:nvSpPr>
          <p:cNvPr id="37" name="ZoneTexte 36"/>
          <p:cNvSpPr txBox="1"/>
          <p:nvPr/>
        </p:nvSpPr>
        <p:spPr>
          <a:xfrm>
            <a:off x="7236296" y="544522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Mobilité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2910" y="5573319"/>
            <a:ext cx="628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i="1" dirty="0" smtClean="0">
                <a:solidFill>
                  <a:srgbClr val="000099"/>
                </a:solidFill>
                <a:latin typeface="Cambria"/>
                <a:cs typeface="Cambria"/>
              </a:rPr>
              <a:t>Influence positive sur l'équilibre entre vie privée et vie professionnelle et des employés </a:t>
            </a:r>
            <a:r>
              <a:rPr lang="fr-FR" sz="2000" i="1" dirty="0" smtClean="0">
                <a:solidFill>
                  <a:srgbClr val="000099"/>
                </a:solidFill>
                <a:latin typeface="Cambria"/>
                <a:cs typeface="Cambria"/>
              </a:rPr>
              <a:t>et la productivité des entreprises</a:t>
            </a:r>
            <a:endParaRPr lang="fr-FR" sz="2000" i="1" dirty="0">
              <a:latin typeface="Cambria"/>
              <a:cs typeface="Cambria"/>
            </a:endParaRPr>
          </a:p>
        </p:txBody>
      </p:sp>
      <p:pic>
        <p:nvPicPr>
          <p:cNvPr id="70660" name="Picture 4" descr="https://encrypted-tbn2.gstatic.com/images?q=tbn:ANd9GcQ6YSDkX-_i76VvuuZh-PScjWMvC10WYhbpYSNvYogfKHd29z4-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620688"/>
            <a:ext cx="1637326" cy="1138216"/>
          </a:xfrm>
          <a:prstGeom prst="rect">
            <a:avLst/>
          </a:prstGeom>
          <a:noFill/>
        </p:spPr>
      </p:pic>
      <p:sp>
        <p:nvSpPr>
          <p:cNvPr id="33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050" dirty="0" smtClean="0">
                <a:solidFill>
                  <a:srgbClr val="FFFFFF"/>
                </a:solidFill>
                <a:latin typeface="Cambria"/>
                <a:cs typeface="Cambria"/>
              </a:rPr>
              <a:t>pour Pays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en Développement</a:t>
            </a:r>
          </a:p>
        </p:txBody>
      </p:sp>
      <p:sp>
        <p:nvSpPr>
          <p:cNvPr id="44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8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 descr="http://www.ilisys.com.au/uploads/images/ilisys-cloud-home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836" y="2600196"/>
            <a:ext cx="2000264" cy="1188844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6608744" y="303224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Collaboration</a:t>
            </a:r>
          </a:p>
          <a:p>
            <a:pPr algn="ctr"/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Accrue</a:t>
            </a:r>
            <a:endParaRPr lang="fr-FR" sz="1800" b="1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36" name="Picture 5" descr="http://www.ilisys.com.au/uploads/images/ilisys-cloud-home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5022866"/>
            <a:ext cx="2000264" cy="121444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500098" y="340218"/>
            <a:ext cx="9144000" cy="1143000"/>
          </a:xfrm>
        </p:spPr>
        <p:txBody>
          <a:bodyPr/>
          <a:lstStyle/>
          <a:p>
            <a:pPr algn="r"/>
            <a:r>
              <a:rPr lang="fr-FR" dirty="0" smtClean="0">
                <a:solidFill>
                  <a:srgbClr val="000099"/>
                </a:solidFill>
              </a:rPr>
              <a:t>Opportunités du CC</a:t>
            </a:r>
            <a:br>
              <a:rPr lang="fr-FR" dirty="0" smtClean="0">
                <a:solidFill>
                  <a:srgbClr val="000099"/>
                </a:solidFill>
              </a:rPr>
            </a:br>
            <a:r>
              <a:rPr lang="fr-FR" sz="2400" b="0" i="1" dirty="0" smtClean="0">
                <a:solidFill>
                  <a:srgbClr val="000099"/>
                </a:solidFill>
              </a:rPr>
              <a:t>pour les pays en développement</a:t>
            </a:r>
            <a:endParaRPr lang="en-GB" b="0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643966" y="238800"/>
            <a:ext cx="5040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r"/>
            <a:r>
              <a:rPr lang="en-GB" sz="2400" b="0" dirty="0" smtClean="0"/>
              <a:t>6</a:t>
            </a:r>
          </a:p>
        </p:txBody>
      </p:sp>
      <p:grpSp>
        <p:nvGrpSpPr>
          <p:cNvPr id="2" name="Groupe 28"/>
          <p:cNvGrpSpPr/>
          <p:nvPr/>
        </p:nvGrpSpPr>
        <p:grpSpPr>
          <a:xfrm>
            <a:off x="393262" y="2118529"/>
            <a:ext cx="2377022" cy="1049229"/>
            <a:chOff x="-2377022" y="199470"/>
            <a:chExt cx="2377022" cy="1167871"/>
          </a:xfrm>
        </p:grpSpPr>
        <p:pic>
          <p:nvPicPr>
            <p:cNvPr id="16" name="Picture 5" descr="http://www.ilisys.com.au/uploads/images/ilisys-cloud-home-logo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098750" y="199470"/>
              <a:ext cx="1848795" cy="1167871"/>
            </a:xfrm>
            <a:prstGeom prst="rect">
              <a:avLst/>
            </a:prstGeom>
            <a:noFill/>
          </p:spPr>
        </p:pic>
        <p:sp>
          <p:nvSpPr>
            <p:cNvPr id="20" name="ZoneTexte 19"/>
            <p:cNvSpPr txBox="1"/>
            <p:nvPr/>
          </p:nvSpPr>
          <p:spPr>
            <a:xfrm>
              <a:off x="-2377022" y="785794"/>
              <a:ext cx="2377022" cy="41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b="1" dirty="0" smtClean="0">
                  <a:solidFill>
                    <a:schemeClr val="bg1">
                      <a:lumMod val="50000"/>
                    </a:schemeClr>
                  </a:solidFill>
                  <a:latin typeface="Cambria"/>
                  <a:cs typeface="Cambria"/>
                </a:rPr>
                <a:t>Innovation</a:t>
              </a:r>
              <a:endParaRPr lang="fr-FR" sz="1800" b="1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571736" y="2310502"/>
            <a:ext cx="6572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>
                <a:solidFill>
                  <a:srgbClr val="000099"/>
                </a:solidFill>
                <a:latin typeface="Cambria"/>
                <a:cs typeface="Cambria"/>
              </a:rPr>
              <a:t>Accès aux technologies de pointe utilisées par des multinationales</a:t>
            </a:r>
            <a:endParaRPr lang="fr-FR" sz="2000" b="1" dirty="0">
              <a:latin typeface="Cambria"/>
              <a:cs typeface="Cambri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4348" y="3440239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SzPct val="75000"/>
            </a:pPr>
            <a:r>
              <a:rPr lang="fr-FR" sz="2000" b="1" i="1" kern="0" dirty="0" smtClean="0">
                <a:solidFill>
                  <a:schemeClr val="bg2"/>
                </a:solidFill>
                <a:latin typeface="Cambria"/>
                <a:cs typeface="Cambria"/>
              </a:rPr>
              <a:t>Synchronisation des actions </a:t>
            </a:r>
            <a:r>
              <a:rPr lang="fr-FR" sz="2000" b="1" i="1" kern="0" dirty="0" smtClean="0">
                <a:solidFill>
                  <a:srgbClr val="C00000"/>
                </a:solidFill>
                <a:latin typeface="Cambria"/>
                <a:cs typeface="Cambria"/>
              </a:rPr>
              <a:t>+</a:t>
            </a:r>
            <a:r>
              <a:rPr lang="fr-FR" sz="2000" b="1" i="1" kern="0" dirty="0" smtClean="0">
                <a:solidFill>
                  <a:schemeClr val="bg2"/>
                </a:solidFill>
                <a:latin typeface="Cambria"/>
                <a:cs typeface="Cambria"/>
              </a:rPr>
              <a:t> partage des documents et des applications </a:t>
            </a:r>
            <a:r>
              <a:rPr lang="fr-FR" sz="2000" i="1" kern="0" dirty="0" smtClean="0">
                <a:solidFill>
                  <a:srgbClr val="C00000"/>
                </a:solidFill>
                <a:latin typeface="Cambria"/>
                <a:cs typeface="Cambria"/>
                <a:sym typeface="Wingdings" pitchFamily="2" charset="2"/>
              </a:rPr>
              <a:t></a:t>
            </a:r>
            <a:r>
              <a:rPr lang="fr-FR" sz="2000" b="1" i="1" kern="0" dirty="0" smtClean="0">
                <a:solidFill>
                  <a:schemeClr val="bg2"/>
                </a:solidFill>
                <a:latin typeface="Cambria"/>
                <a:cs typeface="Cambria"/>
                <a:sym typeface="Wingdings" pitchFamily="2" charset="2"/>
              </a:rPr>
              <a:t> </a:t>
            </a:r>
            <a:r>
              <a:rPr lang="fr-FR" sz="2000" i="1" kern="0" dirty="0" smtClean="0">
                <a:solidFill>
                  <a:schemeClr val="bg2"/>
                </a:solidFill>
                <a:latin typeface="Cambria"/>
                <a:cs typeface="Cambria"/>
                <a:sym typeface="Wingdings" pitchFamily="2" charset="2"/>
              </a:rPr>
              <a:t>plus d’efficacité</a:t>
            </a:r>
            <a:endParaRPr lang="fr-FR" sz="2000" i="1" dirty="0" smtClean="0">
              <a:solidFill>
                <a:schemeClr val="bg2"/>
              </a:solidFill>
              <a:latin typeface="Cambria"/>
              <a:cs typeface="Cambria"/>
            </a:endParaRPr>
          </a:p>
        </p:txBody>
      </p:sp>
      <p:pic>
        <p:nvPicPr>
          <p:cNvPr id="32" name="Picture 5" descr="http://www.ilisys.com.au/uploads/images/ilisys-cloud-home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10766"/>
            <a:ext cx="1928826" cy="1117406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714348" y="48566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Sécurité</a:t>
            </a:r>
            <a:endParaRPr lang="fr-FR" sz="1800" b="1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3174" y="4365104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SzPct val="75000"/>
            </a:pPr>
            <a:r>
              <a:rPr lang="fr-FR" sz="2000" b="1" i="1" kern="0" dirty="0" smtClean="0">
                <a:solidFill>
                  <a:srgbClr val="000099"/>
                </a:solidFill>
                <a:latin typeface="Cambria"/>
                <a:cs typeface="Cambria"/>
              </a:rPr>
              <a:t>stockage des données dans le Cloud = </a:t>
            </a:r>
            <a:r>
              <a:rPr lang="fr-FR" sz="2000" i="1" kern="0" dirty="0" smtClean="0">
                <a:solidFill>
                  <a:srgbClr val="000099"/>
                </a:solidFill>
                <a:latin typeface="Cambria"/>
                <a:cs typeface="Cambria"/>
                <a:sym typeface="Wingdings" pitchFamily="2" charset="2"/>
              </a:rPr>
              <a:t>garantie face aux situations sécuritaires précaires dans certains pays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876256" y="5374957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Respect de l’environnement</a:t>
            </a:r>
            <a:endParaRPr lang="fr-FR" sz="1800" b="1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5786" y="5829600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SzPct val="75000"/>
            </a:pPr>
            <a:r>
              <a:rPr lang="fr-FR" sz="2000" b="1" i="1" dirty="0" smtClean="0">
                <a:solidFill>
                  <a:schemeClr val="bg2"/>
                </a:solidFill>
                <a:latin typeface="Cambria"/>
                <a:cs typeface="Cambria"/>
              </a:rPr>
              <a:t>Réduction des déchets IT </a:t>
            </a:r>
            <a:r>
              <a:rPr lang="fr-FR" sz="2000" i="1" kern="0" dirty="0" smtClean="0">
                <a:solidFill>
                  <a:srgbClr val="000099"/>
                </a:solidFill>
                <a:latin typeface="Cambria"/>
                <a:cs typeface="Cambria"/>
                <a:sym typeface="Wingdings" pitchFamily="2" charset="2"/>
              </a:rPr>
              <a:t>(</a:t>
            </a:r>
            <a:r>
              <a:rPr lang="fr-FR" sz="2000" b="1" i="1" kern="0" dirty="0" smtClean="0">
                <a:solidFill>
                  <a:srgbClr val="C00000"/>
                </a:solidFill>
                <a:latin typeface="Cambria"/>
                <a:cs typeface="Cambria"/>
                <a:sym typeface="Wingdings" pitchFamily="2" charset="2"/>
              </a:rPr>
              <a:t>4 tonnes</a:t>
            </a:r>
            <a:r>
              <a:rPr lang="fr-FR" sz="2000" i="1" kern="0" dirty="0" smtClean="0">
                <a:solidFill>
                  <a:srgbClr val="000099"/>
                </a:solidFill>
                <a:latin typeface="Cambria"/>
                <a:cs typeface="Cambria"/>
                <a:sym typeface="Wingdings" pitchFamily="2" charset="2"/>
              </a:rPr>
              <a:t> de CO2 en moins pour 1 serveur </a:t>
            </a:r>
            <a:r>
              <a:rPr lang="fr-FR" sz="2000" i="1" kern="0" dirty="0" err="1" smtClean="0">
                <a:solidFill>
                  <a:srgbClr val="000099"/>
                </a:solidFill>
                <a:latin typeface="Cambria"/>
                <a:cs typeface="Cambria"/>
                <a:sym typeface="Wingdings" pitchFamily="2" charset="2"/>
              </a:rPr>
              <a:t>virtualisé</a:t>
            </a:r>
            <a:r>
              <a:rPr lang="fr-FR" sz="2000" i="1" kern="0" dirty="0" smtClean="0">
                <a:solidFill>
                  <a:srgbClr val="000099"/>
                </a:solidFill>
                <a:latin typeface="Cambria"/>
                <a:cs typeface="Cambria"/>
                <a:sym typeface="Wingdings" pitchFamily="2" charset="2"/>
              </a:rPr>
              <a:t> </a:t>
            </a:r>
            <a:r>
              <a:rPr lang="fr-FR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  <a:sym typeface="Wingdings" pitchFamily="2" charset="2"/>
              </a:rPr>
              <a:t>[</a:t>
            </a:r>
            <a:r>
              <a:rPr lang="fr-FR" sz="2000" b="1" i="1" kern="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  <a:sym typeface="Wingdings" pitchFamily="2" charset="2"/>
              </a:rPr>
              <a:t>Vmware</a:t>
            </a:r>
            <a:r>
              <a:rPr lang="fr-FR" sz="2000" b="1" i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mbria"/>
                <a:cs typeface="Cambria"/>
                <a:sym typeface="Wingdings" pitchFamily="2" charset="2"/>
              </a:rPr>
              <a:t>]</a:t>
            </a:r>
            <a:r>
              <a:rPr lang="fr-FR" sz="2000" i="1" kern="0" dirty="0" smtClean="0">
                <a:solidFill>
                  <a:schemeClr val="bg2"/>
                </a:solidFill>
                <a:latin typeface="Cambria"/>
                <a:cs typeface="Cambria"/>
                <a:sym typeface="Wingdings" pitchFamily="2" charset="2"/>
              </a:rPr>
              <a:t>)</a:t>
            </a:r>
          </a:p>
        </p:txBody>
      </p:sp>
      <p:pic>
        <p:nvPicPr>
          <p:cNvPr id="39" name="Picture 2" descr="https://encrypted-tbn2.gstatic.com/images?q=tbn:ANd9GcRSc14IMXp6xm8UD3O0c9DgQiQ_myzsPOUAx_yqATIZruwyT7M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548655"/>
            <a:ext cx="1440160" cy="1152153"/>
          </a:xfrm>
          <a:prstGeom prst="rect">
            <a:avLst/>
          </a:prstGeom>
          <a:noFill/>
        </p:spPr>
      </p:pic>
      <p:sp>
        <p:nvSpPr>
          <p:cNvPr id="33" name="Rectangle 4"/>
          <p:cNvSpPr>
            <a:spLocks noGrp="1" noChangeArrowheads="1"/>
          </p:cNvSpPr>
          <p:nvPr>
            <p:ph type="dt" sz="quarter" idx="10"/>
          </p:nvPr>
        </p:nvSpPr>
        <p:spPr>
          <a:xfrm rot="16200000">
            <a:off x="-2676428" y="2661290"/>
            <a:ext cx="5733258" cy="410674"/>
          </a:xfr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mbria"/>
                <a:cs typeface="Cambria"/>
              </a:rPr>
              <a:t>2nd  SG13 Regional Workshop for Africa on Future Networks: </a:t>
            </a:r>
            <a:r>
              <a:rPr lang="en-US" altLang="en-US" dirty="0">
                <a:solidFill>
                  <a:srgbClr val="FFFFFF"/>
                </a:solidFill>
                <a:latin typeface="Cambria"/>
                <a:cs typeface="Cambria"/>
              </a:rPr>
              <a:t>Tunis, 28 April 2014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95536" y="0"/>
            <a:ext cx="1440160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668344" y="0"/>
            <a:ext cx="147565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Conclusion &amp; 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Recommandations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084168" y="0"/>
            <a:ext cx="1584176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Travaux du ITU-T SG13 sur le Cloud </a:t>
            </a:r>
            <a:r>
              <a:rPr lang="fr-FR" sz="1050" dirty="0" err="1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Computing</a:t>
            </a:r>
            <a:endParaRPr lang="fr-FR" sz="1050" dirty="0">
              <a:latin typeface="Cambria"/>
              <a:cs typeface="Cambr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995936" y="0"/>
            <a:ext cx="2088232" cy="332656"/>
          </a:xfrm>
          <a:prstGeom prst="rect">
            <a:avLst/>
          </a:prstGeom>
          <a:solidFill>
            <a:srgbClr val="041F70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Importance de la Standardisation du Cloud Computing</a:t>
            </a:r>
            <a:endParaRPr lang="fr-FR" sz="1050" dirty="0">
              <a:solidFill>
                <a:schemeClr val="bg1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835696" y="0"/>
            <a:ext cx="2160240" cy="332656"/>
          </a:xfrm>
          <a:prstGeom prst="rect">
            <a:avLst/>
          </a:prstGeom>
          <a:solidFill>
            <a:srgbClr val="041F70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Opportunités du Cloud </a:t>
            </a:r>
            <a:r>
              <a:rPr lang="fr-FR" sz="1050" dirty="0" err="1">
                <a:solidFill>
                  <a:srgbClr val="FFFFFF"/>
                </a:solidFill>
                <a:latin typeface="Cambria"/>
                <a:cs typeface="Cambria"/>
              </a:rPr>
              <a:t>Computing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050" dirty="0" smtClean="0">
                <a:solidFill>
                  <a:srgbClr val="FFFFFF"/>
                </a:solidFill>
                <a:latin typeface="Cambria"/>
                <a:cs typeface="Cambria"/>
              </a:rPr>
              <a:t>pour Pays </a:t>
            </a:r>
            <a:r>
              <a:rPr lang="fr-FR" sz="1050" dirty="0">
                <a:solidFill>
                  <a:srgbClr val="FFFFFF"/>
                </a:solidFill>
                <a:latin typeface="Cambria"/>
                <a:cs typeface="Cambria"/>
              </a:rPr>
              <a:t>en Développement</a:t>
            </a:r>
          </a:p>
        </p:txBody>
      </p:sp>
      <p:sp>
        <p:nvSpPr>
          <p:cNvPr id="45" name="Slide Number Placeholder 4"/>
          <p:cNvSpPr txBox="1">
            <a:spLocks/>
          </p:cNvSpPr>
          <p:nvPr/>
        </p:nvSpPr>
        <p:spPr bwMode="auto">
          <a:xfrm>
            <a:off x="1368151" y="0"/>
            <a:ext cx="467545" cy="332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fld id="{196FC79C-A51B-4D22-89DE-06B45D439CD6}" type="slidenum">
              <a:rPr lang="en-US" altLang="en-US" sz="1400" smtClean="0">
                <a:solidFill>
                  <a:srgbClr val="FFFFFF"/>
                </a:solidFill>
              </a:rPr>
              <a:pPr algn="ctr"/>
              <a:t>9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7922" y="6228928"/>
            <a:ext cx="1278614" cy="62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242147D8FD649BE5A31CC10A063B4" ma:contentTypeVersion="1" ma:contentTypeDescription="Create a new document." ma:contentTypeScope="" ma:versionID="6466b4e47a931613782a3b363f93f2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1A0BD-66F1-40B9-90AD-FFA93004E220}"/>
</file>

<file path=customXml/itemProps2.xml><?xml version="1.0" encoding="utf-8"?>
<ds:datastoreItem xmlns:ds="http://schemas.openxmlformats.org/officeDocument/2006/customXml" ds:itemID="{33A2B6E1-03E3-4D0A-B7E1-FA35E026E822}"/>
</file>

<file path=customXml/itemProps3.xml><?xml version="1.0" encoding="utf-8"?>
<ds:datastoreItem xmlns:ds="http://schemas.openxmlformats.org/officeDocument/2006/customXml" ds:itemID="{BB515FFD-5BB0-445B-8BBB-26FA525B0386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8682</TotalTime>
  <Words>3351</Words>
  <Application>Microsoft Office PowerPoint</Application>
  <PresentationFormat>Affichage à l'écran (4:3)</PresentationFormat>
  <Paragraphs>477</Paragraphs>
  <Slides>30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ITU-e</vt:lpstr>
      <vt:lpstr>Cloud Computing Standardization for the Benefit of Developing Countries</vt:lpstr>
      <vt:lpstr>Plan</vt:lpstr>
      <vt:lpstr>Définition</vt:lpstr>
      <vt:lpstr>Opportunités du CC pour les pays en développement</vt:lpstr>
      <vt:lpstr>Opportunités du CC pour les pays en développement</vt:lpstr>
      <vt:lpstr>Opportunités du CC pour les pays en développement</vt:lpstr>
      <vt:lpstr>Opportunités du CC pour les pays en développement</vt:lpstr>
      <vt:lpstr>Opportunités du CC pour les pays en développement</vt:lpstr>
      <vt:lpstr>Opportunités du CC pour les pays en développement</vt:lpstr>
      <vt:lpstr>CC en Afrique Quelques chiffres Clés</vt:lpstr>
      <vt:lpstr>CC en Afrique Exemples de défis à soulever</vt:lpstr>
      <vt:lpstr>Avantages  de la Standardisation</vt:lpstr>
      <vt:lpstr>Avantages  de la Standardisation</vt:lpstr>
      <vt:lpstr>Standardisation du CC Défis à soulever</vt:lpstr>
      <vt:lpstr>Standardisation du CC Organisations Actives </vt:lpstr>
      <vt:lpstr>Travaux du SG13 sur le CC  Travaux Antérieurs de l’UIT-T</vt:lpstr>
      <vt:lpstr>Travaux du SG13 sur le CC  Période d’Etude 2009-2012 </vt:lpstr>
      <vt:lpstr>Travaux du SG13 sur le CC  Période d’Etude 2009-2012 </vt:lpstr>
      <vt:lpstr>Travaux du SG13 sur le CC  Période d’Etude 2013-2016 </vt:lpstr>
      <vt:lpstr>Travaux du SG13 sur le CC  Période d’Etude 2013-2016 </vt:lpstr>
      <vt:lpstr>Travaux du SG13 sur le CC  Période d’Etude 2013-2016 </vt:lpstr>
      <vt:lpstr>Travaux du SG13 sur le CC  Période d’Etude 2013-2016 </vt:lpstr>
      <vt:lpstr>Travaux du SG13 sur le CC  Recommandations Approuvées</vt:lpstr>
      <vt:lpstr> Travaux du SG13 sur le CC   Activité Conjointe de Coordination  sur l‘Informatique en Nuage (JCA-Cloud) </vt:lpstr>
      <vt:lpstr>Conclusion</vt:lpstr>
      <vt:lpstr>Conclusion</vt:lpstr>
      <vt:lpstr>Présentation PowerPoint</vt:lpstr>
      <vt:lpstr>Présentation PowerPoint</vt:lpstr>
      <vt:lpstr>Présentation PowerPoint</vt:lpstr>
      <vt:lpstr>Thank you for your Attention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rc60043</cp:lastModifiedBy>
  <cp:revision>568</cp:revision>
  <cp:lastPrinted>2014-01-16T10:03:22Z</cp:lastPrinted>
  <dcterms:created xsi:type="dcterms:W3CDTF">2007-02-20T15:47:31Z</dcterms:created>
  <dcterms:modified xsi:type="dcterms:W3CDTF">2014-04-27T00:12:44Z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0x0101007ED242147D8FD649BE5A31CC10A063B4</vt:lpwstr>
  </property>
</Properties>
</file>