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431" r:id="rId5"/>
    <p:sldId id="415" r:id="rId6"/>
    <p:sldId id="417" r:id="rId7"/>
    <p:sldId id="418" r:id="rId8"/>
    <p:sldId id="419" r:id="rId9"/>
    <p:sldId id="426" r:id="rId10"/>
    <p:sldId id="420" r:id="rId11"/>
    <p:sldId id="421" r:id="rId12"/>
    <p:sldId id="427" r:id="rId13"/>
    <p:sldId id="428" r:id="rId14"/>
    <p:sldId id="429" r:id="rId15"/>
    <p:sldId id="422" r:id="rId16"/>
    <p:sldId id="430" r:id="rId17"/>
    <p:sldId id="423" r:id="rId18"/>
  </p:sldIdLst>
  <p:sldSz cx="9144000" cy="6858000" type="screen4x3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438A"/>
    <a:srgbClr val="000066"/>
    <a:srgbClr val="FF3300"/>
    <a:srgbClr val="525152"/>
    <a:srgbClr val="0099CC"/>
    <a:srgbClr val="33CCFF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142" autoAdjust="0"/>
    <p:restoredTop sz="91181" autoAdjust="0"/>
  </p:normalViewPr>
  <p:slideViewPr>
    <p:cSldViewPr>
      <p:cViewPr varScale="1">
        <p:scale>
          <a:sx n="68" d="100"/>
          <a:sy n="68" d="100"/>
        </p:scale>
        <p:origin x="-4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34" y="-96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BCADFC-D993-444C-9133-E64EA4C7F6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83AC8D-0B03-45A5-99C7-717A73F884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EF9F17-DC81-488D-8257-29AF48EDD25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81722-4B96-46A8-A052-D18866B47E7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D28D2-5615-42FF-80B0-C0384B076B2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D7D70-4C9C-4930-980D-C5B3311C3BC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5CCD53-BE3B-449E-9AF9-87F94A535D2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498A4C-B96D-491D-93AB-F642A82DA2F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D4475-2132-4273-AD9B-B693BE05ED3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69F379-D843-4FC1-8722-B7B903FEDA4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C2633-53CC-4F38-9F1F-9931909C4BF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000">
                <a:solidFill>
                  <a:schemeClr val="bg1"/>
                </a:solidFill>
                <a:latin typeface="Univers" pitchFamily="34" charset="0"/>
              </a:rPr>
              <a:t/>
            </a:r>
            <a:br>
              <a:rPr lang="en-US" sz="1000">
                <a:solidFill>
                  <a:schemeClr val="bg1"/>
                </a:solidFill>
                <a:latin typeface="Univers" pitchFamily="34" charset="0"/>
              </a:rPr>
            </a:br>
            <a:endParaRPr lang="en-US" sz="100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C4B84"/>
                </a:solidFill>
              </a:rPr>
              <a:t> </a:t>
            </a:r>
            <a:endParaRPr lang="en-US" altLang="en-US" sz="240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0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3188"/>
            <a:ext cx="3609975" cy="268287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21813-2039-4827-BB5D-9FDC0A2E7B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46CA9-405E-43BC-B428-29BD38A59F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/>
            </a:lvl1pPr>
          </a:lstStyle>
          <a:p>
            <a:fld id="{F875A7E9-5F1E-417A-8E0D-D037E657F2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61954-8479-4BB6-A050-AA07250A1F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D24917-789B-412C-A409-56B3667F6B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35C5CB-6055-455D-AA0E-1A0AC73570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912AA-774E-4E7A-963D-BA526AE00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01EC73-5654-4771-B3B3-D61DEE12CC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B0992-EDE2-416D-9E08-922427EABE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17111-216C-4922-A3EA-B392BB75F9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57C82-D594-453B-8F4F-966DA8618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 cstate="print"/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3188"/>
            <a:ext cx="403225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Univers" pitchFamily="34" charset="0"/>
              </a:defRPr>
            </a:lvl1pPr>
          </a:lstStyle>
          <a:p>
            <a:pPr>
              <a:defRPr/>
            </a:pPr>
            <a:r>
              <a:rPr lang="en-US"/>
              <a:t>Algiers, Algeria, 8 September 2013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477230-08D3-4AE4-AD77-672230F6A7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9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10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50825" y="6381750"/>
            <a:ext cx="3827463" cy="268288"/>
          </a:xfrm>
          <a:noFill/>
        </p:spPr>
        <p:txBody>
          <a:bodyPr/>
          <a:lstStyle/>
          <a:p>
            <a:r>
              <a:rPr lang="en-US" altLang="en-US" sz="1400" dirty="0" smtClean="0"/>
              <a:t>Tunis, Tunisia, 28</a:t>
            </a:r>
            <a:r>
              <a:rPr lang="en-US" altLang="en-US" sz="1400" baseline="30000" dirty="0" smtClean="0"/>
              <a:t>th</a:t>
            </a:r>
            <a:r>
              <a:rPr lang="en-US" altLang="en-US" sz="1400" dirty="0" smtClean="0"/>
              <a:t> April 2014</a:t>
            </a:r>
          </a:p>
        </p:txBody>
      </p:sp>
      <p:sp>
        <p:nvSpPr>
          <p:cNvPr id="4099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1928803"/>
            <a:ext cx="9144000" cy="1671648"/>
          </a:xfrm>
        </p:spPr>
        <p:txBody>
          <a:bodyPr/>
          <a:lstStyle/>
          <a:p>
            <a:pPr lvl="0"/>
            <a:r>
              <a:rPr lang="en-GB" sz="2800" i="1" dirty="0" smtClean="0">
                <a:solidFill>
                  <a:srgbClr val="FF0000"/>
                </a:solidFill>
              </a:rPr>
              <a:t>Developing Countries Needs and Participation “From zero to deep participation”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73463"/>
            <a:ext cx="6400800" cy="2303462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Simon </a:t>
            </a:r>
            <a:r>
              <a:rPr lang="en-US" b="1" dirty="0" err="1">
                <a:solidFill>
                  <a:schemeClr val="bg2">
                    <a:lumMod val="75000"/>
                  </a:schemeClr>
                </a:solidFill>
              </a:rPr>
              <a:t>Bugaba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UCC (Uganda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) </a:t>
            </a:r>
          </a:p>
          <a:p>
            <a:pPr>
              <a:defRPr/>
            </a:pP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stripleb@ucc.co.ug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Chairman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ITU-T SG 13 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Regional  Group for Africa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Vice Chair  SG 13</a:t>
            </a:r>
          </a:p>
          <a:p>
            <a:pPr>
              <a:defRPr/>
            </a:pP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Rapporteur 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Q5/13</a:t>
            </a:r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404813"/>
            <a:ext cx="91440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chemeClr val="bg2"/>
                </a:solidFill>
              </a:rPr>
              <a:t>2</a:t>
            </a:r>
            <a:r>
              <a:rPr lang="en-US" sz="2400" b="1" baseline="30000" dirty="0" smtClean="0">
                <a:solidFill>
                  <a:schemeClr val="bg2"/>
                </a:solidFill>
              </a:rPr>
              <a:t>nd</a:t>
            </a:r>
            <a:r>
              <a:rPr lang="en-US" sz="2400" b="1" dirty="0" smtClean="0">
                <a:solidFill>
                  <a:schemeClr val="bg2"/>
                </a:solidFill>
              </a:rPr>
              <a:t> SG 13 Regional Workshop for Africa on</a:t>
            </a:r>
            <a:br>
              <a:rPr lang="en-US" sz="2400" b="1" dirty="0" smtClean="0">
                <a:solidFill>
                  <a:schemeClr val="bg2"/>
                </a:solidFill>
              </a:rPr>
            </a:br>
            <a:r>
              <a:rPr lang="en-US" sz="2400" b="1" dirty="0" smtClean="0">
                <a:solidFill>
                  <a:schemeClr val="bg2"/>
                </a:solidFill>
              </a:rPr>
              <a:t>“Future Networks: Cloud Computing, Energy Saving, Security &amp; Virtualization”</a:t>
            </a:r>
          </a:p>
          <a:p>
            <a:pPr algn="ctr">
              <a:lnSpc>
                <a:spcPct val="80000"/>
              </a:lnSpc>
            </a:pPr>
            <a:endParaRPr lang="en-US" sz="2400" b="1" dirty="0">
              <a:solidFill>
                <a:srgbClr val="22228B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1800" b="1" dirty="0" smtClean="0">
                <a:solidFill>
                  <a:srgbClr val="22228B"/>
                </a:solidFill>
              </a:rPr>
              <a:t>(Tunis, Tunisia, 28</a:t>
            </a:r>
            <a:r>
              <a:rPr lang="en-US" sz="1800" b="1" baseline="30000" dirty="0" smtClean="0">
                <a:solidFill>
                  <a:srgbClr val="22228B"/>
                </a:solidFill>
              </a:rPr>
              <a:t>th</a:t>
            </a:r>
            <a:r>
              <a:rPr lang="en-US" sz="1800" b="1" dirty="0" smtClean="0">
                <a:solidFill>
                  <a:srgbClr val="22228B"/>
                </a:solidFill>
              </a:rPr>
              <a:t> April 2014)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4102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4103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4104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4105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4106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altLang="en-US"/>
          </a:p>
        </p:txBody>
      </p:sp>
      <p:pic>
        <p:nvPicPr>
          <p:cNvPr id="4107" name="Picture 16" descr="ITUseries"/>
          <p:cNvPicPr>
            <a:picLocks noChangeAspect="1" noChangeArrowheads="1"/>
          </p:cNvPicPr>
          <p:nvPr/>
        </p:nvPicPr>
        <p:blipFill>
          <a:blip r:embed="rId3"/>
          <a:srcRect t="17264" b="69327"/>
          <a:stretch>
            <a:fillRect/>
          </a:stretch>
        </p:blipFill>
        <p:spPr bwMode="auto">
          <a:xfrm>
            <a:off x="7308850" y="6038850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Friendship</a:t>
            </a:r>
            <a:endParaRPr lang="en-US" dirty="0"/>
          </a:p>
        </p:txBody>
      </p:sp>
      <p:pic>
        <p:nvPicPr>
          <p:cNvPr id="6" name="Content Placeholder 5" descr="IMG_2149-le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Tunis, Tunisia, 28 April 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561954-8479-4BB6-A050-AA07250A1FA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along the way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3. Administration</a:t>
            </a:r>
          </a:p>
          <a:p>
            <a:r>
              <a:rPr lang="en-US" dirty="0" smtClean="0"/>
              <a:t>General Support</a:t>
            </a:r>
          </a:p>
          <a:p>
            <a:r>
              <a:rPr lang="en-US" dirty="0" smtClean="0"/>
              <a:t>Financial support</a:t>
            </a:r>
          </a:p>
          <a:p>
            <a:r>
              <a:rPr lang="en-US" dirty="0" smtClean="0"/>
              <a:t>Allow you to be actively involved ( permissions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Allow you to focus</a:t>
            </a:r>
          </a:p>
          <a:p>
            <a:r>
              <a:rPr lang="en-US" dirty="0" smtClean="0"/>
              <a:t>Allow you to take office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Tunis, Tunisia, 28 April 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561954-8479-4BB6-A050-AA07250A1FA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2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Tunis, Tunisia, 28 April  2014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280F5E3-7922-407E-B3C2-26927F2F6EDB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571480"/>
            <a:ext cx="8892480" cy="5786478"/>
          </a:xfrm>
        </p:spPr>
        <p:txBody>
          <a:bodyPr/>
          <a:lstStyle/>
          <a:p>
            <a:r>
              <a:rPr lang="en-US" dirty="0" smtClean="0"/>
              <a:t>Participate 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n-US" dirty="0" smtClean="0"/>
              <a:t>there are benefits ( organizational and personal)</a:t>
            </a:r>
          </a:p>
          <a:p>
            <a:r>
              <a:rPr lang="en-US" dirty="0" smtClean="0"/>
              <a:t>Participate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n-US" dirty="0" smtClean="0"/>
              <a:t> </a:t>
            </a:r>
            <a:r>
              <a:rPr lang="en-US" dirty="0" smtClean="0"/>
              <a:t>there is help for you..( ITU, Experts and Administration)</a:t>
            </a:r>
          </a:p>
          <a:p>
            <a:r>
              <a:rPr lang="en-US" dirty="0" smtClean="0"/>
              <a:t>Participate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n-US" dirty="0" smtClean="0"/>
              <a:t> </a:t>
            </a:r>
            <a:r>
              <a:rPr lang="en-US" dirty="0" smtClean="0"/>
              <a:t>its important for the development of your country, industry, and personnel</a:t>
            </a:r>
          </a:p>
          <a:p>
            <a:r>
              <a:rPr lang="en-US" dirty="0" smtClean="0"/>
              <a:t>Participate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n-US" dirty="0" smtClean="0"/>
              <a:t> because other are participating</a:t>
            </a:r>
          </a:p>
          <a:p>
            <a:r>
              <a:rPr lang="en-US" dirty="0" smtClean="0"/>
              <a:t>Participate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r>
              <a:rPr lang="en-US" dirty="0" smtClean="0"/>
              <a:t> the developing countries voices are missing</a:t>
            </a:r>
            <a:endParaRPr lang="en-US" dirty="0" smtClean="0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dirty="0" smtClean="0"/>
              <a:t>Start we all have had to start</a:t>
            </a:r>
          </a:p>
          <a:p>
            <a:r>
              <a:rPr lang="en-US" dirty="0" smtClean="0"/>
              <a:t>Start </a:t>
            </a:r>
            <a:r>
              <a:rPr lang="en-US" dirty="0" smtClean="0"/>
              <a:t>wherever you are: Pick an area ( Question and follow that)</a:t>
            </a:r>
          </a:p>
          <a:p>
            <a:r>
              <a:rPr lang="en-US" dirty="0" smtClean="0"/>
              <a:t>Start </a:t>
            </a:r>
            <a:r>
              <a:rPr lang="en-US" dirty="0" smtClean="0"/>
              <a:t>to participate: E.g. Remotely, then physical then active</a:t>
            </a:r>
          </a:p>
          <a:p>
            <a:r>
              <a:rPr lang="en-US" dirty="0" smtClean="0"/>
              <a:t>Expert help is all ready for you</a:t>
            </a:r>
          </a:p>
          <a:p>
            <a:r>
              <a:rPr lang="en-US" dirty="0" smtClean="0"/>
              <a:t>I </a:t>
            </a:r>
            <a:r>
              <a:rPr lang="en-US" dirty="0" smtClean="0"/>
              <a:t>am personally available to help.. </a:t>
            </a:r>
            <a:r>
              <a:rPr lang="en-US" u="sng" dirty="0" smtClean="0">
                <a:solidFill>
                  <a:srgbClr val="FF0000"/>
                </a:solidFill>
              </a:rPr>
              <a:t>I was helped</a:t>
            </a:r>
            <a:r>
              <a:rPr lang="en-US" dirty="0" smtClean="0"/>
              <a:t> to where I am. 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Tunis, Tunisia, 28 April 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561954-8479-4BB6-A050-AA07250A1FA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2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Tunis, Tunisia, 28 April  2014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53980E-1F0B-4622-8B02-0202148930FE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0363"/>
            <a:ext cx="9144000" cy="908050"/>
          </a:xfrm>
        </p:spPr>
        <p:txBody>
          <a:bodyPr/>
          <a:lstStyle/>
          <a:p>
            <a:r>
              <a:rPr lang="en-US" dirty="0" smtClean="0"/>
              <a:t>END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97437"/>
          </a:xfrm>
        </p:spPr>
        <p:txBody>
          <a:bodyPr anchor="ctr"/>
          <a:lstStyle/>
          <a:p>
            <a:pPr algn="ctr">
              <a:buNone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Tunis, Tunisia, 28 April  2014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524328" y="6021288"/>
            <a:ext cx="1366837" cy="431800"/>
          </a:xfrm>
          <a:noFill/>
        </p:spPr>
        <p:txBody>
          <a:bodyPr/>
          <a:lstStyle/>
          <a:p>
            <a:fld id="{95611150-CAD1-4479-ACFA-E0C259DBAB3C}" type="slidenum">
              <a:rPr lang="en-US" altLang="en-US" sz="1400"/>
              <a:pPr/>
              <a:t>2</a:t>
            </a:fld>
            <a:endParaRPr lang="en-US" alt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US" altLang="en-US" dirty="0" smtClean="0"/>
              <a:t>Items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57800"/>
          </a:xfrm>
        </p:spPr>
        <p:txBody>
          <a:bodyPr/>
          <a:lstStyle/>
          <a:p>
            <a:r>
              <a:rPr lang="en-US" dirty="0" smtClean="0"/>
              <a:t>My Participation in ITU-T Standardization work</a:t>
            </a:r>
          </a:p>
          <a:p>
            <a:r>
              <a:rPr lang="en-US" dirty="0" smtClean="0"/>
              <a:t>How it was possible</a:t>
            </a:r>
          </a:p>
          <a:p>
            <a:r>
              <a:rPr lang="en-US" dirty="0" smtClean="0"/>
              <a:t>Benefits of my participation</a:t>
            </a:r>
          </a:p>
          <a:p>
            <a:r>
              <a:rPr lang="en-US" dirty="0" smtClean="0"/>
              <a:t>Participation to Developing countries</a:t>
            </a:r>
          </a:p>
          <a:p>
            <a:r>
              <a:rPr lang="en-US" dirty="0" smtClean="0"/>
              <a:t>Help along the way </a:t>
            </a:r>
          </a:p>
          <a:p>
            <a:r>
              <a:rPr lang="en-US" dirty="0" smtClean="0"/>
              <a:t>My recommendations</a:t>
            </a:r>
          </a:p>
          <a:p>
            <a:r>
              <a:rPr lang="en-US" dirty="0" smtClean="0"/>
              <a:t>Conclusions</a:t>
            </a:r>
          </a:p>
        </p:txBody>
      </p:sp>
      <p:pic>
        <p:nvPicPr>
          <p:cNvPr id="7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Tunis, Tunisia, 28 April 2014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AD8A8E-A253-4D17-9DAD-BBAFEE1BF2B8}" type="slidenum">
              <a:rPr lang="en-US" altLang="en-US" sz="1400"/>
              <a:pPr/>
              <a:t>3</a:t>
            </a:fld>
            <a:endParaRPr lang="en-US" alt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r>
              <a:rPr lang="en-US" sz="3000" dirty="0" smtClean="0"/>
              <a:t>My Participation in ITU-T Standardization work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14356"/>
            <a:ext cx="8507288" cy="5522956"/>
          </a:xfrm>
        </p:spPr>
        <p:txBody>
          <a:bodyPr/>
          <a:lstStyle/>
          <a:p>
            <a:r>
              <a:rPr lang="en-US" sz="3000" dirty="0" smtClean="0"/>
              <a:t>1992: </a:t>
            </a:r>
            <a:r>
              <a:rPr lang="en-US" sz="3000" dirty="0" smtClean="0">
                <a:solidFill>
                  <a:srgbClr val="FF0000"/>
                </a:solidFill>
              </a:rPr>
              <a:t>ITU-R and ITU PP only </a:t>
            </a:r>
            <a:r>
              <a:rPr lang="en-US" sz="3000" dirty="0" smtClean="0"/>
              <a:t>( </a:t>
            </a:r>
            <a:r>
              <a:rPr lang="en-US" sz="1400" dirty="0" smtClean="0">
                <a:solidFill>
                  <a:srgbClr val="FF0000"/>
                </a:solidFill>
              </a:rPr>
              <a:t>Knew little about ITU-D and ITU-T</a:t>
            </a:r>
            <a:r>
              <a:rPr lang="en-US" sz="3000" dirty="0" smtClean="0"/>
              <a:t>)</a:t>
            </a:r>
          </a:p>
          <a:p>
            <a:r>
              <a:rPr lang="en-US" sz="3000" dirty="0" smtClean="0"/>
              <a:t>1993-1995: </a:t>
            </a:r>
            <a:r>
              <a:rPr lang="en-US" sz="3000" dirty="0" smtClean="0">
                <a:solidFill>
                  <a:srgbClr val="FF0000"/>
                </a:solidFill>
              </a:rPr>
              <a:t>ITU-R and ITU-D </a:t>
            </a:r>
            <a:r>
              <a:rPr lang="en-US" sz="3000" dirty="0" smtClean="0"/>
              <a:t>( </a:t>
            </a:r>
            <a:r>
              <a:rPr lang="en-US" sz="2400" dirty="0" smtClean="0">
                <a:solidFill>
                  <a:srgbClr val="FF0000"/>
                </a:solidFill>
              </a:rPr>
              <a:t>Thought ITU-T was too complicated and for only developed countries and for experts)</a:t>
            </a:r>
          </a:p>
          <a:p>
            <a:r>
              <a:rPr lang="en-US" sz="3000" dirty="0" smtClean="0"/>
              <a:t>1995-1997: ITU-R, ITU-D and TSAG (</a:t>
            </a:r>
            <a:r>
              <a:rPr lang="en-US" sz="2400" dirty="0" smtClean="0">
                <a:solidFill>
                  <a:srgbClr val="FF0000"/>
                </a:solidFill>
              </a:rPr>
              <a:t>TSAG introduced me to ITU-T work</a:t>
            </a:r>
            <a:r>
              <a:rPr lang="en-US" sz="3000" dirty="0" smtClean="0"/>
              <a:t>) </a:t>
            </a:r>
          </a:p>
          <a:p>
            <a:r>
              <a:rPr lang="en-US" sz="3000" dirty="0" smtClean="0"/>
              <a:t>1998-2005: ITU-D and ITU-T </a:t>
            </a:r>
            <a:r>
              <a:rPr lang="en-US" sz="2400" dirty="0" smtClean="0">
                <a:solidFill>
                  <a:srgbClr val="FF0000"/>
                </a:solidFill>
              </a:rPr>
              <a:t>( IMT and NGN)</a:t>
            </a:r>
          </a:p>
          <a:p>
            <a:r>
              <a:rPr lang="en-US" sz="3000" dirty="0" smtClean="0"/>
              <a:t>2008-2012</a:t>
            </a:r>
            <a:r>
              <a:rPr lang="en-US" sz="2400" dirty="0" smtClean="0">
                <a:solidFill>
                  <a:srgbClr val="FF0000"/>
                </a:solidFill>
              </a:rPr>
              <a:t>: Elected Vice Chair ITU-T SG 13</a:t>
            </a:r>
          </a:p>
          <a:p>
            <a:r>
              <a:rPr lang="en-US" sz="3000" dirty="0" smtClean="0"/>
              <a:t>2012-2016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Re elected Vice </a:t>
            </a:r>
            <a:r>
              <a:rPr lang="en-US" sz="2400" dirty="0" smtClean="0">
                <a:solidFill>
                  <a:srgbClr val="FF0000"/>
                </a:solidFill>
              </a:rPr>
              <a:t>Chair, Rapportuer, Chair etc</a:t>
            </a:r>
          </a:p>
          <a:p>
            <a:endParaRPr lang="en-US" sz="3000" dirty="0" smtClean="0"/>
          </a:p>
          <a:p>
            <a:pPr>
              <a:buNone/>
            </a:pPr>
            <a:endParaRPr lang="en-US" sz="3000" dirty="0" smtClean="0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Tunis, Tunisia, 28 April 2014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24864C-8587-4C73-849A-5D42ACD0B60E}" type="slidenum">
              <a:rPr lang="en-US" altLang="en-US" sz="1400"/>
              <a:pPr/>
              <a:t>4</a:t>
            </a:fld>
            <a:endParaRPr lang="en-US" alt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US" dirty="0" smtClean="0"/>
              <a:t>How it was possible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785794"/>
            <a:ext cx="8715436" cy="5184576"/>
          </a:xfrm>
        </p:spPr>
        <p:txBody>
          <a:bodyPr/>
          <a:lstStyle/>
          <a:p>
            <a:r>
              <a:rPr lang="en-US" dirty="0" smtClean="0"/>
              <a:t>Developed interest in subject</a:t>
            </a:r>
          </a:p>
          <a:p>
            <a:r>
              <a:rPr lang="en-US" dirty="0" smtClean="0"/>
              <a:t>Administration support ( </a:t>
            </a:r>
            <a:r>
              <a:rPr lang="en-US" sz="2400" dirty="0" smtClean="0">
                <a:solidFill>
                  <a:srgbClr val="FF0000"/>
                </a:solidFill>
              </a:rPr>
              <a:t>studied </a:t>
            </a:r>
            <a:r>
              <a:rPr lang="en-US" sz="2400" dirty="0" smtClean="0">
                <a:solidFill>
                  <a:srgbClr val="FF0000"/>
                </a:solidFill>
              </a:rPr>
              <a:t>&amp; followed </a:t>
            </a:r>
            <a:r>
              <a:rPr lang="en-US" sz="2400" dirty="0" smtClean="0">
                <a:solidFill>
                  <a:srgbClr val="FF0000"/>
                </a:solidFill>
              </a:rPr>
              <a:t>remotely and made a case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Made use of Fellowships whenever available</a:t>
            </a:r>
          </a:p>
          <a:p>
            <a:r>
              <a:rPr lang="en-US" dirty="0" smtClean="0"/>
              <a:t>I chose to be a part ( </a:t>
            </a:r>
            <a:r>
              <a:rPr lang="en-US" sz="2800" dirty="0" smtClean="0">
                <a:solidFill>
                  <a:srgbClr val="FF0000"/>
                </a:solidFill>
              </a:rPr>
              <a:t>in meetings, write contributions, engage experts, and mobile others </a:t>
            </a:r>
            <a:r>
              <a:rPr lang="en-US" sz="2800" dirty="0" smtClean="0">
                <a:solidFill>
                  <a:srgbClr val="FF0000"/>
                </a:solidFill>
              </a:rPr>
              <a:t>to attend activities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Willingness and readiness of expert </a:t>
            </a:r>
            <a:r>
              <a:rPr lang="en-US" dirty="0" smtClean="0"/>
              <a:t>help ( </a:t>
            </a:r>
            <a:r>
              <a:rPr lang="en-US" sz="2400" dirty="0" smtClean="0">
                <a:solidFill>
                  <a:srgbClr val="FF0000"/>
                </a:solidFill>
              </a:rPr>
              <a:t>ITU has staff and Experts ready to help</a:t>
            </a:r>
            <a:r>
              <a:rPr lang="en-US" dirty="0" smtClean="0"/>
              <a:t>)</a:t>
            </a:r>
            <a:endParaRPr lang="en-US" dirty="0" smtClean="0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Tunis, Tunisia, 28 April  2014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E1F4F53-CFB7-40B1-B05D-7996193DBAAB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0363"/>
            <a:ext cx="9144000" cy="908050"/>
          </a:xfrm>
        </p:spPr>
        <p:txBody>
          <a:bodyPr/>
          <a:lstStyle/>
          <a:p>
            <a:r>
              <a:rPr lang="en-US" dirty="0" smtClean="0"/>
              <a:t>Benefits of my participation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29600" cy="4824536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Organization and Personal</a:t>
            </a:r>
          </a:p>
          <a:p>
            <a:pPr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Personal</a:t>
            </a:r>
          </a:p>
          <a:p>
            <a:r>
              <a:rPr lang="en-US" dirty="0" smtClean="0"/>
              <a:t>More knowledgeable in areas</a:t>
            </a:r>
          </a:p>
          <a:p>
            <a:r>
              <a:rPr lang="en-US" dirty="0" smtClean="0"/>
              <a:t>Happy to make </a:t>
            </a:r>
            <a:r>
              <a:rPr lang="en-US" dirty="0" smtClean="0"/>
              <a:t>a contribution</a:t>
            </a:r>
          </a:p>
          <a:p>
            <a:r>
              <a:rPr lang="en-US" dirty="0" smtClean="0"/>
              <a:t>Happy to participate</a:t>
            </a:r>
            <a:endParaRPr lang="en-US" dirty="0" smtClean="0"/>
          </a:p>
          <a:p>
            <a:r>
              <a:rPr lang="en-US" dirty="0" smtClean="0"/>
              <a:t>I make professional friends</a:t>
            </a:r>
          </a:p>
          <a:p>
            <a:r>
              <a:rPr lang="en-US" dirty="0" smtClean="0"/>
              <a:t>I improve </a:t>
            </a:r>
            <a:r>
              <a:rPr lang="en-US" dirty="0" smtClean="0"/>
              <a:t>my career</a:t>
            </a:r>
          </a:p>
          <a:p>
            <a:endParaRPr lang="en-US" dirty="0" smtClean="0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my participation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Organizational</a:t>
            </a:r>
          </a:p>
          <a:p>
            <a:r>
              <a:rPr lang="en-US" dirty="0" smtClean="0"/>
              <a:t>Make more informed policies</a:t>
            </a:r>
          </a:p>
          <a:p>
            <a:r>
              <a:rPr lang="en-US" dirty="0" smtClean="0"/>
              <a:t>Better advice to operators</a:t>
            </a:r>
          </a:p>
          <a:p>
            <a:r>
              <a:rPr lang="en-US" dirty="0" smtClean="0"/>
              <a:t>Production of more responsive ITU products (e.g. standards) </a:t>
            </a:r>
          </a:p>
          <a:p>
            <a:r>
              <a:rPr lang="en-US" dirty="0" smtClean="0"/>
              <a:t>Be aware of futuristic technologies and products and standards</a:t>
            </a:r>
          </a:p>
          <a:p>
            <a:r>
              <a:rPr lang="en-US" dirty="0" smtClean="0"/>
              <a:t>A “little”  influence of the future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Tunis, Tunisia, 28 April 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561954-8479-4BB6-A050-AA07250A1FA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2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Tunis, Tunisia, 28 April  2014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926F20-B5CB-4DA6-B914-C1F83ECDBE97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909638"/>
          </a:xfrm>
        </p:spPr>
        <p:txBody>
          <a:bodyPr/>
          <a:lstStyle/>
          <a:p>
            <a:r>
              <a:rPr lang="en-US" dirty="0" smtClean="0"/>
              <a:t>Participation to Developing countries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229600" cy="5616624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/>
              <a:t>Three majors ways:</a:t>
            </a:r>
          </a:p>
          <a:p>
            <a:pPr>
              <a:buNone/>
            </a:pPr>
            <a:r>
              <a:rPr lang="en-US" sz="1800" b="1" u="sng" dirty="0" smtClean="0"/>
              <a:t>1. Remotely Participation</a:t>
            </a:r>
          </a:p>
          <a:p>
            <a:r>
              <a:rPr lang="en-US" sz="1800" b="1" dirty="0" smtClean="0"/>
              <a:t>Follow through reports and contributions from home</a:t>
            </a:r>
          </a:p>
          <a:p>
            <a:r>
              <a:rPr lang="en-US" sz="1800" b="1" dirty="0" smtClean="0"/>
              <a:t>Remote participation via internet possible these days</a:t>
            </a:r>
          </a:p>
          <a:p>
            <a:pPr>
              <a:buNone/>
            </a:pPr>
            <a:r>
              <a:rPr lang="en-US" sz="1800" b="1" u="sng" dirty="0" smtClean="0">
                <a:solidFill>
                  <a:srgbClr val="FF0000"/>
                </a:solidFill>
              </a:rPr>
              <a:t>Least costly</a:t>
            </a:r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u="sng" dirty="0" smtClean="0"/>
              <a:t>2. Physical  Participation </a:t>
            </a:r>
          </a:p>
          <a:p>
            <a:r>
              <a:rPr lang="en-US" sz="1800" b="1" dirty="0" smtClean="0"/>
              <a:t>Physically be present in meetings</a:t>
            </a:r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u="sng" dirty="0" smtClean="0">
                <a:solidFill>
                  <a:srgbClr val="FF0000"/>
                </a:solidFill>
              </a:rPr>
              <a:t>Costly, finances and time to go to meetings</a:t>
            </a:r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/>
              <a:t>3</a:t>
            </a:r>
            <a:r>
              <a:rPr lang="en-US" sz="1800" b="1" u="sng" dirty="0" smtClean="0"/>
              <a:t>. Actively Participation</a:t>
            </a:r>
          </a:p>
          <a:p>
            <a:r>
              <a:rPr lang="en-US" sz="1800" b="1" dirty="0" smtClean="0"/>
              <a:t>Make contributions</a:t>
            </a:r>
          </a:p>
          <a:p>
            <a:r>
              <a:rPr lang="en-US" sz="1800" b="1" dirty="0" smtClean="0"/>
              <a:t>Take the floor</a:t>
            </a:r>
          </a:p>
          <a:p>
            <a:r>
              <a:rPr lang="en-US" sz="1800" b="1" dirty="0" smtClean="0"/>
              <a:t>Take an office ( Editor, Rapportuer, Vice Chair, Chair etc)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Most costly, finances and time, </a:t>
            </a:r>
            <a:r>
              <a:rPr lang="en-US" sz="1800" b="1" u="sng" dirty="0" smtClean="0">
                <a:solidFill>
                  <a:srgbClr val="FF0000"/>
                </a:solidFill>
              </a:rPr>
              <a:t>but most beneficial </a:t>
            </a:r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z="1400" dirty="0" smtClean="0"/>
              <a:t>Tunis, Tunisia, 28 April  2014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DDC827B-F4D9-4CF0-AFBD-372CC8C9B8CE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0363"/>
            <a:ext cx="9144000" cy="908050"/>
          </a:xfrm>
        </p:spPr>
        <p:txBody>
          <a:bodyPr/>
          <a:lstStyle/>
          <a:p>
            <a:r>
              <a:rPr lang="en-US" dirty="0" smtClean="0"/>
              <a:t>Help along the way 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29600" cy="489654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Help </a:t>
            </a:r>
            <a:r>
              <a:rPr lang="en-US" dirty="0" smtClean="0"/>
              <a:t>from: </a:t>
            </a:r>
            <a:endParaRPr lang="en-US" dirty="0" smtClean="0"/>
          </a:p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1. ITU</a:t>
            </a:r>
          </a:p>
          <a:p>
            <a:r>
              <a:rPr lang="en-US" dirty="0" smtClean="0"/>
              <a:t>Tutorial for newcomers, for New officials ( open to those willing)</a:t>
            </a:r>
          </a:p>
          <a:p>
            <a:r>
              <a:rPr lang="en-US" dirty="0" smtClean="0"/>
              <a:t>Offer of Laptops ( on loan during meetings)</a:t>
            </a:r>
          </a:p>
          <a:p>
            <a:r>
              <a:rPr lang="en-US" dirty="0" smtClean="0"/>
              <a:t>Offer of Counselor assistance </a:t>
            </a:r>
          </a:p>
          <a:p>
            <a:r>
              <a:rPr lang="en-US" dirty="0" smtClean="0"/>
              <a:t>Fellowships for LDCs</a:t>
            </a:r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3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along the way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2 .Experts</a:t>
            </a:r>
          </a:p>
          <a:p>
            <a:r>
              <a:rPr lang="en-US" dirty="0" smtClean="0"/>
              <a:t>Personal guidance</a:t>
            </a:r>
          </a:p>
          <a:p>
            <a:r>
              <a:rPr lang="en-US" dirty="0" smtClean="0"/>
              <a:t>Encouragement</a:t>
            </a:r>
          </a:p>
          <a:p>
            <a:r>
              <a:rPr lang="en-US" dirty="0" smtClean="0"/>
              <a:t>One on one teaching</a:t>
            </a:r>
          </a:p>
          <a:p>
            <a:r>
              <a:rPr lang="en-US" dirty="0" smtClean="0"/>
              <a:t>Coaching</a:t>
            </a:r>
          </a:p>
          <a:p>
            <a:r>
              <a:rPr lang="en-US" dirty="0" smtClean="0"/>
              <a:t>Personal expertise</a:t>
            </a:r>
          </a:p>
          <a:p>
            <a:r>
              <a:rPr lang="en-US" dirty="0" smtClean="0"/>
              <a:t>Friendship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Tunis, Tunisia, 28 April  2014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561954-8479-4BB6-A050-AA07250A1FA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16" descr="ITUseries"/>
          <p:cNvPicPr>
            <a:picLocks noChangeAspect="1" noChangeArrowheads="1"/>
          </p:cNvPicPr>
          <p:nvPr/>
        </p:nvPicPr>
        <p:blipFill>
          <a:blip r:embed="rId2" cstate="print"/>
          <a:srcRect t="17264" b="69327"/>
          <a:stretch>
            <a:fillRect/>
          </a:stretch>
        </p:blipFill>
        <p:spPr bwMode="auto">
          <a:xfrm>
            <a:off x="7308304" y="6021288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D242147D8FD649BE5A31CC10A063B4" ma:contentTypeVersion="1" ma:contentTypeDescription="Create a new document." ma:contentTypeScope="" ma:versionID="6466b4e47a931613782a3b363f93f2e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228988b49dc108baf44788243a63e3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0BD15E-1084-4E3D-88F8-89C32A1AA5E8}"/>
</file>

<file path=customXml/itemProps2.xml><?xml version="1.0" encoding="utf-8"?>
<ds:datastoreItem xmlns:ds="http://schemas.openxmlformats.org/officeDocument/2006/customXml" ds:itemID="{260181AF-AE5C-4848-82C0-2D1834CA0275}"/>
</file>

<file path=customXml/itemProps3.xml><?xml version="1.0" encoding="utf-8"?>
<ds:datastoreItem xmlns:ds="http://schemas.openxmlformats.org/officeDocument/2006/customXml" ds:itemID="{33A2B6E1-03E3-4D0A-B7E1-FA35E026E822}"/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2239</TotalTime>
  <Words>700</Words>
  <Application>Microsoft Office PowerPoint</Application>
  <PresentationFormat>On-screen Show (4:3)</PresentationFormat>
  <Paragraphs>136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ITU-e</vt:lpstr>
      <vt:lpstr>Developing Countries Needs and Participation “From zero to deep participation” </vt:lpstr>
      <vt:lpstr>Items</vt:lpstr>
      <vt:lpstr>My Participation in ITU-T Standardization work</vt:lpstr>
      <vt:lpstr>How it was possible</vt:lpstr>
      <vt:lpstr>Benefits of my participation</vt:lpstr>
      <vt:lpstr>Benefits of my participation (2)</vt:lpstr>
      <vt:lpstr>Participation to Developing countries</vt:lpstr>
      <vt:lpstr>Help along the way </vt:lpstr>
      <vt:lpstr>Help along the way (2)</vt:lpstr>
      <vt:lpstr>E.G. Friendship</vt:lpstr>
      <vt:lpstr>Help along the way (3)</vt:lpstr>
      <vt:lpstr>Conclusions</vt:lpstr>
      <vt:lpstr>Conclusions(2)</vt:lpstr>
      <vt:lpstr>END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 Telecommunication  Union</dc:title>
  <dc:creator>P.Rosa</dc:creator>
  <cp:lastModifiedBy>bugaba</cp:lastModifiedBy>
  <cp:revision>373</cp:revision>
  <cp:lastPrinted>2001-11-25T13:41:09Z</cp:lastPrinted>
  <dcterms:created xsi:type="dcterms:W3CDTF">2007-02-20T15:47:31Z</dcterms:created>
  <dcterms:modified xsi:type="dcterms:W3CDTF">2014-04-22T06:29:42Z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0x0101007ED242147D8FD649BE5A31CC10A063B4</vt:lpwstr>
  </property>
</Properties>
</file>