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1"/>
  </p:sldMasterIdLst>
  <p:notesMasterIdLst>
    <p:notesMasterId r:id="rId15"/>
  </p:notesMasterIdLst>
  <p:sldIdLst>
    <p:sldId id="445" r:id="rId2"/>
    <p:sldId id="537" r:id="rId3"/>
    <p:sldId id="541" r:id="rId4"/>
    <p:sldId id="542" r:id="rId5"/>
    <p:sldId id="543" r:id="rId6"/>
    <p:sldId id="535" r:id="rId7"/>
    <p:sldId id="538" r:id="rId8"/>
    <p:sldId id="548" r:id="rId9"/>
    <p:sldId id="549" r:id="rId10"/>
    <p:sldId id="551" r:id="rId11"/>
    <p:sldId id="552" r:id="rId12"/>
    <p:sldId id="547" r:id="rId13"/>
    <p:sldId id="540" r:id="rId14"/>
  </p:sldIdLst>
  <p:sldSz cx="9144000" cy="6858000" type="screen4x3"/>
  <p:notesSz cx="71501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16" autoAdjust="0"/>
  </p:normalViewPr>
  <p:slideViewPr>
    <p:cSldViewPr snapToObjects="1">
      <p:cViewPr>
        <p:scale>
          <a:sx n="80" d="100"/>
          <a:sy n="80" d="100"/>
        </p:scale>
        <p:origin x="-77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98377" cy="47244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0069" y="0"/>
            <a:ext cx="3098377" cy="47244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9F8BF58-89FD-46FB-A092-9F49F0B82F2B}" type="datetimeFigureOut">
              <a:rPr lang="en-US" smtClean="0"/>
              <a:pPr/>
              <a:t>6/27/2013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285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5010" y="4488180"/>
            <a:ext cx="5720080" cy="4251960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098377" cy="47244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0069" y="8974720"/>
            <a:ext cx="3098377" cy="47244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24E4561-A516-4BF6-892C-273F48D48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693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C1F9F9B-4C86-437A-8D4E-5A18EC364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varshney@syr.edu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55" y="510220"/>
            <a:ext cx="8333885" cy="1689820"/>
          </a:xfr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sz="4200" dirty="0" smtClean="0"/>
              <a:t>Standardization: An Academician’s Perspective</a:t>
            </a:r>
            <a:endParaRPr lang="en-US" sz="4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57470" y="3352190"/>
            <a:ext cx="8086020" cy="238111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2200" dirty="0" smtClean="0">
                <a:solidFill>
                  <a:srgbClr val="1F497D"/>
                </a:solidFill>
                <a:latin typeface="Bookman Old Style" pitchFamily="18" charset="0"/>
              </a:rPr>
              <a:t>Pramod K. Varshney </a:t>
            </a: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1700" dirty="0" smtClean="0">
                <a:solidFill>
                  <a:srgbClr val="1F497D"/>
                </a:solidFill>
                <a:latin typeface="Bookman Old Style" pitchFamily="18" charset="0"/>
              </a:rPr>
              <a:t>Electrical Engineering &amp; Computer Science</a:t>
            </a: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1700" dirty="0" smtClean="0">
                <a:solidFill>
                  <a:srgbClr val="1F497D"/>
                </a:solidFill>
                <a:latin typeface="Bookman Old Style" pitchFamily="18" charset="0"/>
              </a:rPr>
              <a:t>Syracuse University </a:t>
            </a: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1700" dirty="0" smtClean="0">
                <a:solidFill>
                  <a:srgbClr val="1F497D"/>
                </a:solidFill>
                <a:latin typeface="Bookman Old Style" pitchFamily="18" charset="0"/>
              </a:rPr>
              <a:t>Syracuse, NY 13244</a:t>
            </a: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1700" dirty="0" smtClean="0">
                <a:solidFill>
                  <a:srgbClr val="1F497D"/>
                </a:solidFill>
                <a:latin typeface="Bookman Old Style" pitchFamily="18" charset="0"/>
                <a:hlinkClick r:id="rId2"/>
              </a:rPr>
              <a:t>varshney@syr.edu</a:t>
            </a:r>
            <a:endParaRPr lang="en-US" sz="1700" dirty="0" smtClean="0">
              <a:solidFill>
                <a:srgbClr val="1F497D"/>
              </a:solidFill>
              <a:latin typeface="Bookman Old Style" pitchFamily="18" charset="0"/>
            </a:endParaRP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endParaRPr lang="en-US" sz="2000" dirty="0">
              <a:solidFill>
                <a:srgbClr val="1F497D"/>
              </a:solidFill>
              <a:latin typeface="Bookman Old Style" pitchFamily="18" charset="0"/>
            </a:endParaRP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r>
              <a:rPr lang="en-US" sz="2000" dirty="0" smtClean="0">
                <a:solidFill>
                  <a:srgbClr val="1F497D"/>
                </a:solidFill>
                <a:latin typeface="Bookman Old Style" pitchFamily="18" charset="0"/>
              </a:rPr>
              <a:t>(Joint work with </a:t>
            </a:r>
            <a:r>
              <a:rPr lang="en-US" sz="2000" dirty="0" err="1" smtClean="0">
                <a:solidFill>
                  <a:srgbClr val="1F497D"/>
                </a:solidFill>
                <a:latin typeface="Bookman Old Style" pitchFamily="18" charset="0"/>
              </a:rPr>
              <a:t>Swastik</a:t>
            </a:r>
            <a:r>
              <a:rPr lang="en-US" sz="2000" dirty="0" smtClean="0">
                <a:solidFill>
                  <a:srgbClr val="1F497D"/>
                </a:solidFill>
                <a:latin typeface="Bookman Old Style" pitchFamily="18" charset="0"/>
              </a:rPr>
              <a:t> Brahma)</a:t>
            </a:r>
          </a:p>
          <a:p>
            <a:pPr fontAlgn="base">
              <a:spcAft>
                <a:spcPct val="0"/>
              </a:spcAft>
              <a:buClr>
                <a:srgbClr val="4F81BD"/>
              </a:buClr>
            </a:pPr>
            <a:endParaRPr lang="en-US" dirty="0">
              <a:solidFill>
                <a:srgbClr val="1F497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35000" contras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10" y="4657960"/>
            <a:ext cx="2166399" cy="21696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4849" y="4619555"/>
            <a:ext cx="1937346" cy="219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58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936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3600" dirty="0" smtClean="0"/>
              <a:t>Does SR improve performance ?</a:t>
            </a:r>
          </a:p>
        </p:txBody>
      </p:sp>
      <p:pic>
        <p:nvPicPr>
          <p:cNvPr id="31747" name="Picture 3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35"/>
          <a:stretch/>
        </p:blipFill>
        <p:spPr>
          <a:xfrm>
            <a:off x="1219200" y="1270000"/>
            <a:ext cx="6172200" cy="4594218"/>
          </a:xfr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600200" y="5791200"/>
            <a:ext cx="6264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0"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  ROC curve when µ= 3, σ= 1, A = 1 and N =30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Pramod</a:t>
            </a:r>
            <a:r>
              <a:rPr lang="en-US" dirty="0" smtClean="0"/>
              <a:t> K. </a:t>
            </a:r>
            <a:r>
              <a:rPr lang="en-US" dirty="0" err="1" smtClean="0"/>
              <a:t>Varshney</a:t>
            </a:r>
            <a:r>
              <a:rPr lang="en-US" dirty="0" smtClean="0"/>
              <a:t> | Sensor Fusion Lab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A383-12AF-4EA8-93F8-91796EC220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0705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4000" dirty="0" smtClean="0"/>
              <a:t>Image Enhancement </a:t>
            </a:r>
            <a:r>
              <a:rPr lang="en-US" altLang="zh-CN" sz="3500" dirty="0" smtClean="0"/>
              <a:t>(With SR Noise)</a:t>
            </a:r>
          </a:p>
        </p:txBody>
      </p:sp>
      <p:pic>
        <p:nvPicPr>
          <p:cNvPr id="32774" name="Picture 6" descr="SR1"/>
          <p:cNvPicPr preferRelativeResize="0">
            <a:picLocks noGrp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7600" y="2362199"/>
            <a:ext cx="1454150" cy="1558925"/>
          </a:xfrm>
          <a:noFill/>
        </p:spPr>
      </p:pic>
      <p:pic>
        <p:nvPicPr>
          <p:cNvPr id="32771" name="Picture 3" descr="Orignal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143033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UMPNoSR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62200"/>
            <a:ext cx="1430338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5" descr="DetectedLesion2"/>
          <p:cNvPicPr preferRelativeResize="0"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62200"/>
            <a:ext cx="14478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7" descr="33"/>
          <p:cNvPicPr preferRelativeResize="0"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3863" y="2362200"/>
            <a:ext cx="1430337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7200" y="4038600"/>
            <a:ext cx="86868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en-US" altLang="zh-CN" sz="1400">
                <a:solidFill>
                  <a:srgbClr val="003300"/>
                </a:solidFill>
                <a:latin typeface="Tahoma" pitchFamily="34" charset="0"/>
              </a:rPr>
              <a:t>      </a:t>
            </a:r>
            <a:r>
              <a:rPr kumimoji="0" lang="en-US" altLang="zh-CN" sz="1400">
                <a:solidFill>
                  <a:srgbClr val="000000"/>
                </a:solidFill>
                <a:latin typeface="Tahoma" pitchFamily="34" charset="0"/>
              </a:rPr>
              <a:t>Original Image           GBA detected            GBA-based             SR noise-based       </a:t>
            </a:r>
            <a:r>
              <a:rPr kumimoji="0" lang="en-US" altLang="zh-CN" sz="1400">
                <a:solidFill>
                  <a:schemeClr val="hlink"/>
                </a:solidFill>
                <a:latin typeface="Tahoma" pitchFamily="34" charset="0"/>
              </a:rPr>
              <a:t>Optimal two peak</a:t>
            </a:r>
            <a:r>
              <a:rPr kumimoji="0" lang="en-US" altLang="zh-CN" sz="1400">
                <a:solidFill>
                  <a:srgbClr val="000000"/>
                </a:solidFill>
                <a:latin typeface="Tahoma" pitchFamily="34" charset="0"/>
              </a:rPr>
              <a:t>             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 sz="1400">
                <a:solidFill>
                  <a:srgbClr val="000000"/>
                </a:solidFill>
                <a:latin typeface="Tahoma" pitchFamily="34" charset="0"/>
              </a:rPr>
              <a:t>                                         positives               enhancement         detected positives     </a:t>
            </a:r>
            <a:r>
              <a:rPr kumimoji="0" lang="en-US" altLang="zh-CN" sz="1400">
                <a:solidFill>
                  <a:schemeClr val="hlink"/>
                </a:solidFill>
                <a:latin typeface="Tahoma" pitchFamily="34" charset="0"/>
              </a:rPr>
              <a:t>SR noise-based</a:t>
            </a:r>
            <a:r>
              <a:rPr kumimoji="0" lang="en-US" altLang="zh-CN" sz="1400">
                <a:solidFill>
                  <a:srgbClr val="000000"/>
                </a:solidFill>
                <a:latin typeface="Tahoma" pitchFamily="34" charset="0"/>
              </a:rPr>
              <a:t>  </a:t>
            </a:r>
          </a:p>
          <a:p>
            <a:pPr eaLnBrk="1" hangingPunct="1">
              <a:spcBef>
                <a:spcPct val="50000"/>
              </a:spcBef>
            </a:pPr>
            <a:r>
              <a:rPr kumimoji="0" lang="en-US" altLang="zh-CN" sz="1400">
                <a:solidFill>
                  <a:srgbClr val="000000"/>
                </a:solidFill>
                <a:latin typeface="Tahoma" pitchFamily="34" charset="0"/>
              </a:rPr>
              <a:t>                                                                                                                                </a:t>
            </a:r>
            <a:r>
              <a:rPr kumimoji="0" lang="en-US" altLang="zh-CN" sz="1400">
                <a:solidFill>
                  <a:schemeClr val="hlink"/>
                </a:solidFill>
                <a:latin typeface="Tahoma" pitchFamily="34" charset="0"/>
              </a:rPr>
              <a:t>enhancement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A383-12AF-4EA8-93F8-91796EC2204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6995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75" y="-248730"/>
            <a:ext cx="7772400" cy="1143000"/>
          </a:xfrm>
        </p:spPr>
        <p:txBody>
          <a:bodyPr/>
          <a:lstStyle/>
          <a:p>
            <a:r>
              <a:rPr lang="en-US" dirty="0" smtClean="0"/>
              <a:t>Role of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285" y="817460"/>
            <a:ext cx="8410695" cy="5925324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Courses should familiarize students with standardization. </a:t>
            </a:r>
          </a:p>
          <a:p>
            <a:pPr lvl="1"/>
            <a:r>
              <a:rPr lang="en-US" sz="2200" i="1" dirty="0" smtClean="0"/>
              <a:t>Role of the government, public and private sectors needs to be highlighted</a:t>
            </a:r>
          </a:p>
          <a:p>
            <a:pPr lvl="1"/>
            <a:r>
              <a:rPr lang="en-US" sz="2200" i="1" dirty="0" smtClean="0"/>
              <a:t>Courses at both undergraduate as well as graduate levels.</a:t>
            </a:r>
          </a:p>
          <a:p>
            <a:pPr lvl="1"/>
            <a:endParaRPr lang="en-US" dirty="0"/>
          </a:p>
          <a:p>
            <a:r>
              <a:rPr lang="en-US" sz="2400" dirty="0" smtClean="0"/>
              <a:t>Sample courses at Syracuse University </a:t>
            </a:r>
          </a:p>
          <a:p>
            <a:pPr lvl="1"/>
            <a:r>
              <a:rPr lang="en-US" sz="2200" i="1" dirty="0" smtClean="0"/>
              <a:t>Undergraduate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  <a:p>
            <a:pPr lvl="1"/>
            <a:r>
              <a:rPr lang="en-US" sz="2200" i="1" dirty="0" smtClean="0"/>
              <a:t>Graduate</a:t>
            </a:r>
          </a:p>
          <a:p>
            <a:pPr lvl="1"/>
            <a:endParaRPr lang="en-US" sz="22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b="1" i="1" dirty="0" smtClean="0"/>
              <a:t>Topics </a:t>
            </a:r>
            <a:r>
              <a:rPr lang="en-US" b="1" i="1" dirty="0"/>
              <a:t>on “Standardization” are lacking !!</a:t>
            </a:r>
          </a:p>
          <a:p>
            <a:pPr lvl="2"/>
            <a:r>
              <a:rPr lang="en-US" sz="1800" dirty="0"/>
              <a:t>They need to be added.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4982" y="3121760"/>
            <a:ext cx="6010275" cy="1276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7745" y="4849985"/>
            <a:ext cx="6010275" cy="10161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2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18194"/>
            <a:ext cx="7772400" cy="12289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Concluding </a:t>
            </a:r>
            <a:r>
              <a:rPr lang="en-US" dirty="0"/>
              <a:t>Remarks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/>
              <a:t>Topics of standardization and IP is not covered in curricula</a:t>
            </a:r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Awareness needs to be introduced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1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Standardization?</a:t>
            </a:r>
          </a:p>
          <a:p>
            <a:pPr lvl="1"/>
            <a:r>
              <a:rPr lang="en-US" dirty="0" smtClean="0"/>
              <a:t>Importance of the process</a:t>
            </a:r>
          </a:p>
          <a:p>
            <a:endParaRPr lang="en-US" dirty="0" smtClean="0"/>
          </a:p>
          <a:p>
            <a:r>
              <a:rPr lang="en-US" dirty="0" smtClean="0"/>
              <a:t>Research and Standardization</a:t>
            </a:r>
          </a:p>
          <a:p>
            <a:pPr lvl="1"/>
            <a:r>
              <a:rPr lang="en-US" dirty="0" smtClean="0"/>
              <a:t>Limitations of University Researchers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 Curricula and Standardization</a:t>
            </a:r>
          </a:p>
          <a:p>
            <a:endParaRPr lang="en-US" dirty="0"/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878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780" y="274638"/>
            <a:ext cx="7772400" cy="1143000"/>
          </a:xfrm>
        </p:spPr>
        <p:txBody>
          <a:bodyPr/>
          <a:lstStyle/>
          <a:p>
            <a:r>
              <a:rPr lang="en-US" dirty="0" smtClean="0"/>
              <a:t>What is a standard?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475" y="1447800"/>
            <a:ext cx="8141860" cy="478476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standard </a:t>
            </a:r>
            <a:r>
              <a:rPr lang="en-US" dirty="0" smtClean="0"/>
              <a:t>is—</a:t>
            </a:r>
          </a:p>
          <a:p>
            <a:pPr lvl="1"/>
            <a:r>
              <a:rPr lang="en-US" i="1" dirty="0" smtClean="0"/>
              <a:t>“A </a:t>
            </a:r>
            <a:r>
              <a:rPr lang="en-US" i="1" dirty="0"/>
              <a:t>document </a:t>
            </a:r>
            <a:r>
              <a:rPr lang="en-US" i="1" dirty="0" smtClean="0"/>
              <a:t>established by </a:t>
            </a:r>
            <a:r>
              <a:rPr lang="en-US" i="1" dirty="0"/>
              <a:t>consensus and approved by a </a:t>
            </a:r>
            <a:r>
              <a:rPr lang="en-US" i="1" dirty="0" smtClean="0"/>
              <a:t>recognized </a:t>
            </a:r>
            <a:r>
              <a:rPr lang="en-US" i="1" dirty="0"/>
              <a:t>body, </a:t>
            </a:r>
            <a:r>
              <a:rPr lang="en-US" i="1" dirty="0" smtClean="0"/>
              <a:t>that provides</a:t>
            </a:r>
            <a:r>
              <a:rPr lang="en-US" i="1" dirty="0"/>
              <a:t>, for common and repeated use, rules, guidelines </a:t>
            </a:r>
            <a:r>
              <a:rPr lang="en-US" i="1" dirty="0" smtClean="0"/>
              <a:t>or characteristics </a:t>
            </a:r>
            <a:r>
              <a:rPr lang="en-US" i="1" dirty="0"/>
              <a:t>for activities or their results, aimed at </a:t>
            </a:r>
            <a:r>
              <a:rPr lang="en-US" i="1" dirty="0" smtClean="0"/>
              <a:t>the achievement </a:t>
            </a:r>
            <a:r>
              <a:rPr lang="en-US" i="1" dirty="0"/>
              <a:t>of the optimum degree of order in a given context</a:t>
            </a:r>
            <a:r>
              <a:rPr lang="en-US" i="1" dirty="0" smtClean="0"/>
              <a:t>”  </a:t>
            </a:r>
            <a:r>
              <a:rPr lang="en-US" sz="2200" dirty="0" smtClean="0"/>
              <a:t>(</a:t>
            </a:r>
            <a:r>
              <a:rPr lang="en-US" sz="2200" dirty="0"/>
              <a:t>ISO/IEC, 2004b, p.8</a:t>
            </a:r>
            <a:r>
              <a:rPr lang="en-US" sz="2200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 short</a:t>
            </a:r>
          </a:p>
          <a:p>
            <a:pPr lvl="1"/>
            <a:r>
              <a:rPr lang="en-US" i="1" dirty="0" smtClean="0"/>
              <a:t>An </a:t>
            </a:r>
            <a:r>
              <a:rPr lang="en-US" i="1" dirty="0"/>
              <a:t>agreement developed by several parties with </a:t>
            </a:r>
            <a:r>
              <a:rPr lang="en-US" i="1" dirty="0" smtClean="0"/>
              <a:t>the intent that </a:t>
            </a:r>
            <a:r>
              <a:rPr lang="en-US" i="1" dirty="0"/>
              <a:t>all parties </a:t>
            </a:r>
            <a:r>
              <a:rPr lang="en-US" i="1" dirty="0" smtClean="0"/>
              <a:t>comply.</a:t>
            </a:r>
          </a:p>
          <a:p>
            <a:pPr marL="320040" lvl="1" indent="0">
              <a:buNone/>
            </a:pPr>
            <a:endParaRPr lang="en-US" i="1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/>
              <a:t>Units of </a:t>
            </a:r>
            <a:r>
              <a:rPr lang="en-US" dirty="0" smtClean="0"/>
              <a:t>measurement (meter (m);  seconds(s) etc.)</a:t>
            </a:r>
          </a:p>
          <a:p>
            <a:pPr lvl="1"/>
            <a:r>
              <a:rPr lang="en-US" dirty="0" smtClean="0"/>
              <a:t>Layout </a:t>
            </a:r>
            <a:r>
              <a:rPr lang="en-US" dirty="0"/>
              <a:t>of QWERTY computer </a:t>
            </a:r>
            <a:r>
              <a:rPr lang="en-US" dirty="0" smtClean="0"/>
              <a:t>keyboard</a:t>
            </a:r>
          </a:p>
          <a:p>
            <a:pPr lvl="1"/>
            <a:r>
              <a:rPr lang="en-US" dirty="0"/>
              <a:t>Vehicle safety test procedures</a:t>
            </a:r>
            <a:endParaRPr 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2774" y="484931"/>
            <a:ext cx="3117273" cy="10304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0793" y="4959733"/>
            <a:ext cx="16859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17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6170"/>
            <a:ext cx="7772400" cy="1143000"/>
          </a:xfrm>
        </p:spPr>
        <p:txBody>
          <a:bodyPr/>
          <a:lstStyle/>
          <a:p>
            <a:r>
              <a:rPr lang="en-US" dirty="0" smtClean="0"/>
              <a:t>What if we had no standards?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78320"/>
            <a:ext cx="7772400" cy="4572000"/>
          </a:xfrm>
        </p:spPr>
        <p:txBody>
          <a:bodyPr/>
          <a:lstStyle/>
          <a:p>
            <a:r>
              <a:rPr lang="en-US" dirty="0" smtClean="0"/>
              <a:t>Lack of standards can result in mere frustration….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 descr="Giz Explains: Why Every Country Has a Different F#$%ing Plu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7220" y="2110644"/>
            <a:ext cx="60960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3220" y="5459903"/>
            <a:ext cx="602895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u="sng" dirty="0"/>
              <a:t>Incompatible electrical plugs and sockets worldwide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1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had no standards?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And can even result in catastrophes …</a:t>
            </a:r>
            <a:endParaRPr lang="en-US" dirty="0"/>
          </a:p>
        </p:txBody>
      </p:sp>
      <p:pic>
        <p:nvPicPr>
          <p:cNvPr id="2050" name="Picture 2" descr="http://i1210.photobucket.com/albums/cc410/EmilyGuyBirken/Great_Baltimore_Fire_-_panoram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46420"/>
            <a:ext cx="76200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29295" y="5387655"/>
            <a:ext cx="52998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1904 </a:t>
            </a:r>
            <a:r>
              <a:rPr lang="en-US" sz="2200" u="sng" dirty="0" smtClean="0"/>
              <a:t>Baltimore fire:</a:t>
            </a:r>
            <a:r>
              <a:rPr lang="en-US" sz="2200" dirty="0" smtClean="0"/>
              <a:t> </a:t>
            </a:r>
            <a:r>
              <a:rPr lang="en-US" sz="2200" i="1" dirty="0"/>
              <a:t>Hoses of fire fighters </a:t>
            </a:r>
            <a:r>
              <a:rPr lang="en-US" sz="2200" i="1" dirty="0" smtClean="0"/>
              <a:t>from</a:t>
            </a:r>
          </a:p>
          <a:p>
            <a:r>
              <a:rPr lang="en-US" sz="2200" i="1" dirty="0" smtClean="0"/>
              <a:t>neighboring cities did not fit hydrants in Baltimore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82406" y="5015480"/>
            <a:ext cx="3110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Photo Courtesy: Library of Congress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5801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95" y="96915"/>
            <a:ext cx="7772400" cy="1143000"/>
          </a:xfrm>
        </p:spPr>
        <p:txBody>
          <a:bodyPr/>
          <a:lstStyle/>
          <a:p>
            <a:r>
              <a:rPr lang="en-US" dirty="0" smtClean="0"/>
              <a:t>Research </a:t>
            </a:r>
            <a:r>
              <a:rPr lang="en-US" dirty="0" err="1" smtClean="0"/>
              <a:t>vs</a:t>
            </a:r>
            <a:r>
              <a:rPr lang="en-US" dirty="0" smtClean="0"/>
              <a:t>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2375" y="1431940"/>
            <a:ext cx="7920555" cy="48408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Basic Research:</a:t>
            </a:r>
            <a:r>
              <a:rPr lang="en-US" dirty="0" smtClean="0"/>
              <a:t> </a:t>
            </a:r>
            <a:r>
              <a:rPr lang="en-US" b="1" i="1" dirty="0" smtClean="0"/>
              <a:t>Oftentimes driven by intellectual curiosity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/>
              <a:t>understanding of fundamental </a:t>
            </a:r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Generates </a:t>
            </a:r>
            <a:r>
              <a:rPr lang="en-US" dirty="0"/>
              <a:t>new ideas, principles and </a:t>
            </a:r>
            <a:r>
              <a:rPr lang="en-US" dirty="0" smtClean="0"/>
              <a:t>theories that lay the </a:t>
            </a:r>
            <a:r>
              <a:rPr lang="en-US" dirty="0"/>
              <a:t>foundations of modern progress and development in different fields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Can revolutionize how </a:t>
            </a:r>
            <a:r>
              <a:rPr lang="en-US" dirty="0"/>
              <a:t>practitioners deal with a problem.</a:t>
            </a:r>
            <a:endParaRPr lang="en-US" b="1" i="1" dirty="0" smtClean="0"/>
          </a:p>
          <a:p>
            <a:pPr lvl="1"/>
            <a:r>
              <a:rPr lang="en-US" dirty="0" smtClean="0"/>
              <a:t>Fosters diversity of the intellectual process</a:t>
            </a:r>
          </a:p>
          <a:p>
            <a:pPr lvl="2"/>
            <a:r>
              <a:rPr lang="en-US" dirty="0" smtClean="0"/>
              <a:t>Critical for fostering competition and enabling technological advancement.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Standardization: </a:t>
            </a:r>
            <a:r>
              <a:rPr lang="en-US" b="1" i="1" dirty="0" smtClean="0"/>
              <a:t>Driven by practical concerns</a:t>
            </a:r>
          </a:p>
          <a:p>
            <a:pPr lvl="1"/>
            <a:r>
              <a:rPr lang="en-US" dirty="0"/>
              <a:t>Standards create </a:t>
            </a:r>
            <a:r>
              <a:rPr lang="en-US" i="1" dirty="0" smtClean="0"/>
              <a:t>compatibility</a:t>
            </a:r>
          </a:p>
          <a:p>
            <a:pPr lvl="2"/>
            <a:r>
              <a:rPr lang="en-US" sz="2300" dirty="0"/>
              <a:t>Networked environments </a:t>
            </a:r>
            <a:r>
              <a:rPr lang="en-US" sz="2300" dirty="0" smtClean="0"/>
              <a:t>(e.g., telephone, broadcasting) require </a:t>
            </a:r>
            <a:r>
              <a:rPr lang="en-US" sz="2300" dirty="0"/>
              <a:t>standards</a:t>
            </a:r>
          </a:p>
          <a:p>
            <a:pPr lvl="1"/>
            <a:r>
              <a:rPr lang="en-US" dirty="0"/>
              <a:t>Standards </a:t>
            </a:r>
            <a:r>
              <a:rPr lang="en-US" dirty="0" smtClean="0"/>
              <a:t>help coordinate technology and markets</a:t>
            </a:r>
          </a:p>
          <a:p>
            <a:pPr lvl="2"/>
            <a:r>
              <a:rPr lang="en-US" dirty="0" smtClean="0"/>
              <a:t>Prevents diversity from becoming chaotic</a:t>
            </a:r>
          </a:p>
          <a:p>
            <a:pPr lvl="1"/>
            <a:r>
              <a:rPr lang="en-US" dirty="0" smtClean="0"/>
              <a:t>They facilitate </a:t>
            </a:r>
            <a:r>
              <a:rPr lang="en-US" dirty="0"/>
              <a:t>international </a:t>
            </a:r>
            <a:r>
              <a:rPr lang="en-US" dirty="0" smtClean="0"/>
              <a:t>trade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Pramod K. Varshney | Sensor Fusion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721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00" y="10955"/>
            <a:ext cx="7772400" cy="1143000"/>
          </a:xfrm>
        </p:spPr>
        <p:txBody>
          <a:bodyPr/>
          <a:lstStyle/>
          <a:p>
            <a:r>
              <a:rPr lang="en-US" dirty="0" smtClean="0"/>
              <a:t>The Road to Standardization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8310" y="1239915"/>
            <a:ext cx="7772400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16285" y="3813050"/>
            <a:ext cx="7796215" cy="2688350"/>
          </a:xfrm>
          <a:prstGeom prst="rect">
            <a:avLst/>
          </a:prstGeom>
          <a:solidFill>
            <a:schemeClr val="accent2">
              <a:lumMod val="20000"/>
              <a:lumOff val="80000"/>
              <a:alpha val="34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Limitations of the process</a:t>
            </a:r>
          </a:p>
          <a:p>
            <a:pPr lvl="1"/>
            <a:r>
              <a:rPr lang="en-US" dirty="0" smtClean="0"/>
              <a:t>Diverse research groups tend to produce incompatible solutions.</a:t>
            </a:r>
          </a:p>
          <a:p>
            <a:pPr lvl="1"/>
            <a:r>
              <a:rPr lang="en-US" dirty="0"/>
              <a:t>Assumptions are sometimes </a:t>
            </a:r>
            <a:r>
              <a:rPr lang="en-US" dirty="0" smtClean="0"/>
              <a:t>made </a:t>
            </a:r>
            <a:r>
              <a:rPr lang="en-US" dirty="0"/>
              <a:t>that may hinder </a:t>
            </a:r>
            <a:r>
              <a:rPr lang="en-US" dirty="0" smtClean="0"/>
              <a:t>deployment</a:t>
            </a:r>
          </a:p>
          <a:p>
            <a:pPr lvl="1"/>
            <a:r>
              <a:rPr lang="en-US" dirty="0"/>
              <a:t>More influence of developed nations </a:t>
            </a:r>
            <a:r>
              <a:rPr lang="en-US" dirty="0" smtClean="0"/>
              <a:t>and larger organizations in </a:t>
            </a:r>
            <a:r>
              <a:rPr lang="en-US" dirty="0"/>
              <a:t>the process.</a:t>
            </a:r>
          </a:p>
          <a:p>
            <a:pPr lvl="1"/>
            <a:r>
              <a:rPr lang="en-US" dirty="0" smtClean="0"/>
              <a:t>Academic involvement in standardization</a:t>
            </a:r>
          </a:p>
          <a:p>
            <a:pPr lvl="2"/>
            <a:r>
              <a:rPr lang="en-US" i="1" dirty="0" smtClean="0"/>
              <a:t>Issues of timely influence </a:t>
            </a:r>
          </a:p>
          <a:p>
            <a:pPr lvl="3"/>
            <a:r>
              <a:rPr lang="en-US" dirty="0" smtClean="0"/>
              <a:t>e.g., </a:t>
            </a:r>
            <a:r>
              <a:rPr lang="en-US" sz="2100" dirty="0"/>
              <a:t>Wired Equivalent Privacy (WEP</a:t>
            </a:r>
            <a:r>
              <a:rPr lang="en-US" sz="2100" dirty="0" smtClean="0"/>
              <a:t>) standard</a:t>
            </a:r>
            <a:endParaRPr lang="en-US" sz="2100" dirty="0"/>
          </a:p>
          <a:p>
            <a:pPr lvl="2"/>
            <a:r>
              <a:rPr lang="en-US" i="1" dirty="0" smtClean="0"/>
              <a:t>Academicians are sometimes limited in their capabilities to consider the process of transition to market and standardization.</a:t>
            </a:r>
          </a:p>
          <a:p>
            <a:pPr lvl="3"/>
            <a:r>
              <a:rPr lang="en-US" dirty="0" smtClean="0"/>
              <a:t>e.g., Stochastic Resonance (SR)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 rot="16200000">
            <a:off x="3331758" y="1481629"/>
            <a:ext cx="422457" cy="3933151"/>
          </a:xfrm>
          <a:prstGeom prst="leftBrace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508725" y="1483085"/>
            <a:ext cx="6103380" cy="1638675"/>
            <a:chOff x="1691625" y="1976164"/>
            <a:chExt cx="6103380" cy="1638675"/>
          </a:xfrm>
        </p:grpSpPr>
        <p:sp>
          <p:nvSpPr>
            <p:cNvPr id="5" name="TextBox 4"/>
            <p:cNvSpPr txBox="1"/>
            <p:nvPr/>
          </p:nvSpPr>
          <p:spPr>
            <a:xfrm>
              <a:off x="6261820" y="2637213"/>
              <a:ext cx="1533185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Standardization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91625" y="2024802"/>
              <a:ext cx="999295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Basic </a:t>
              </a:r>
            </a:p>
            <a:p>
              <a:r>
                <a:rPr lang="en-US" dirty="0" smtClean="0"/>
                <a:t>Research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14845" y="3245507"/>
              <a:ext cx="2342706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Intellectual Property (IP)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65495" y="1976164"/>
              <a:ext cx="1459390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Prototyping &amp; Development</a:t>
              </a:r>
            </a:p>
          </p:txBody>
        </p:sp>
        <p:cxnSp>
          <p:nvCxnSpPr>
            <p:cNvPr id="21" name="Elbow Connector 20"/>
            <p:cNvCxnSpPr/>
            <p:nvPr/>
          </p:nvCxnSpPr>
          <p:spPr>
            <a:xfrm>
              <a:off x="5340100" y="2258050"/>
              <a:ext cx="806505" cy="563829"/>
            </a:xfrm>
            <a:prstGeom prst="bentConnector3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/>
            <p:nvPr/>
          </p:nvCxnSpPr>
          <p:spPr>
            <a:xfrm flipV="1">
              <a:off x="4572000" y="2934207"/>
              <a:ext cx="1574605" cy="494793"/>
            </a:xfrm>
            <a:prstGeom prst="bentConnector3">
              <a:avLst>
                <a:gd name="adj1" fmla="val 74888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895621" y="2347967"/>
              <a:ext cx="54919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382915" y="2776115"/>
              <a:ext cx="0" cy="35972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4187950" y="2762036"/>
              <a:ext cx="0" cy="35972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9F9B-4C86-437A-8D4E-5A18EC36422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48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CN" sz="3200" dirty="0" smtClean="0"/>
              <a:t>Stochastic Resonance in Signal and Image Processing</a:t>
            </a:r>
            <a:endParaRPr lang="en-US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nonlinear phenomenon in which the output signals of some nonlinear systems can be amplified by adding noise (</a:t>
            </a:r>
            <a:r>
              <a:rPr lang="en-US" dirty="0" err="1"/>
              <a:t>Gammaitoni</a:t>
            </a:r>
            <a:r>
              <a:rPr lang="en-US" dirty="0"/>
              <a:t> 98) </a:t>
            </a:r>
          </a:p>
          <a:p>
            <a:r>
              <a:rPr lang="en-US" dirty="0"/>
              <a:t>First proposed to explain the periodicity of earth’s ice ages.</a:t>
            </a:r>
          </a:p>
          <a:p>
            <a:r>
              <a:rPr lang="en-US" dirty="0"/>
              <a:t>Underlying mechanism of the SR phenomenon has not  been fully explored </a:t>
            </a:r>
          </a:p>
          <a:p>
            <a:pPr lvl="1"/>
            <a:r>
              <a:rPr lang="en-US" dirty="0"/>
              <a:t>When can a system be improved?</a:t>
            </a:r>
          </a:p>
          <a:p>
            <a:pPr lvl="1"/>
            <a:r>
              <a:rPr lang="en-US" dirty="0"/>
              <a:t>What are the conditions for improvability?</a:t>
            </a:r>
          </a:p>
          <a:p>
            <a:pPr lvl="1"/>
            <a:r>
              <a:rPr lang="en-US" dirty="0"/>
              <a:t>What is the optimal SR noise?</a:t>
            </a:r>
          </a:p>
          <a:p>
            <a:pPr lvl="2"/>
            <a:r>
              <a:rPr lang="en-US" dirty="0"/>
              <a:t>Gaussian? Uniform?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Pramod</a:t>
            </a:r>
            <a:r>
              <a:rPr lang="en-US" dirty="0" smtClean="0"/>
              <a:t> K. </a:t>
            </a:r>
            <a:r>
              <a:rPr lang="en-US" dirty="0" err="1" smtClean="0"/>
              <a:t>Varshney</a:t>
            </a:r>
            <a:r>
              <a:rPr lang="en-US" dirty="0" smtClean="0"/>
              <a:t> | Sensor Fusion Lab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A383-12AF-4EA8-93F8-91796EC220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76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/>
              <a:t>Stochastic Resonance in Nonlinear System Enhancement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276725" y="1971675"/>
            <a:ext cx="3530600" cy="40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0" lang="en-US" altLang="zh-CN" dirty="0">
                <a:latin typeface="+mn-lt"/>
              </a:rPr>
              <a:t>Nonlinear System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906463" y="1962150"/>
            <a:ext cx="10647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2400" dirty="0">
                <a:latin typeface="+mn-lt"/>
              </a:rPr>
              <a:t>Input x</a:t>
            </a: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7839075" y="2174875"/>
            <a:ext cx="671513" cy="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7848600" y="1695450"/>
            <a:ext cx="725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2400" dirty="0">
                <a:latin typeface="+mn-lt"/>
              </a:rPr>
              <a:t>T(x)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407988" y="3498790"/>
            <a:ext cx="244475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0" lang="en-US" altLang="zh-CN" dirty="0">
                <a:latin typeface="+mn-lt"/>
              </a:rPr>
              <a:t>SR Noise Generator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08351212"/>
              </p:ext>
            </p:extLst>
          </p:nvPr>
        </p:nvGraphicFramePr>
        <p:xfrm>
          <a:off x="2891632" y="3832225"/>
          <a:ext cx="354012" cy="374650"/>
        </p:xfrm>
        <a:graphic>
          <a:graphicData uri="http://schemas.openxmlformats.org/presentationml/2006/ole">
            <p:oleObj spid="_x0000_s1045" name="Equation" r:id="rId3" imgW="139700" imgH="139700" progId="">
              <p:embed/>
            </p:oleObj>
          </a:graphicData>
        </a:graphic>
      </p:graphicFrame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033491" y="4511675"/>
            <a:ext cx="7071769" cy="794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0" lang="en-US" altLang="zh-CN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Nonlinear Systems</a:t>
            </a:r>
          </a:p>
          <a:p>
            <a:pPr algn="ctr" eaLnBrk="1" hangingPunct="1">
              <a:spcBef>
                <a:spcPct val="20000"/>
              </a:spcBef>
            </a:pPr>
            <a:r>
              <a:rPr kumimoji="0" lang="en-US" altLang="zh-CN" sz="1800" b="1" dirty="0">
                <a:solidFill>
                  <a:schemeClr val="tx2"/>
                </a:solidFill>
                <a:latin typeface="+mn-lt"/>
              </a:rPr>
              <a:t> </a:t>
            </a:r>
            <a:r>
              <a:rPr kumimoji="0" lang="en-US" altLang="zh-CN" sz="1800" dirty="0">
                <a:solidFill>
                  <a:schemeClr val="tx2"/>
                </a:solidFill>
                <a:latin typeface="+mn-lt"/>
              </a:rPr>
              <a:t>Signal </a:t>
            </a:r>
            <a:r>
              <a:rPr kumimoji="0" lang="en-US" altLang="zh-CN" sz="1800" dirty="0" smtClean="0">
                <a:solidFill>
                  <a:schemeClr val="tx2"/>
                </a:solidFill>
                <a:latin typeface="+mn-lt"/>
              </a:rPr>
              <a:t>Detection - Signal Estimation - </a:t>
            </a:r>
            <a:r>
              <a:rPr kumimoji="0" lang="en-US" altLang="zh-CN" sz="1800" dirty="0">
                <a:solidFill>
                  <a:schemeClr val="tx2"/>
                </a:solidFill>
                <a:latin typeface="+mn-lt"/>
              </a:rPr>
              <a:t>Image </a:t>
            </a:r>
            <a:r>
              <a:rPr kumimoji="0" lang="en-US" altLang="zh-CN" sz="1800" dirty="0" smtClean="0">
                <a:solidFill>
                  <a:schemeClr val="tx2"/>
                </a:solidFill>
                <a:latin typeface="+mn-lt"/>
              </a:rPr>
              <a:t>Processing - Sensor Fusion</a:t>
            </a:r>
            <a:endParaRPr kumimoji="0" lang="en-US" altLang="zh-CN" sz="1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4319588" y="3495675"/>
            <a:ext cx="3529012" cy="4064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0" lang="en-US" altLang="zh-CN">
                <a:latin typeface="+mn-lt"/>
              </a:rPr>
              <a:t>Nonlinear System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7839075" y="3714750"/>
            <a:ext cx="671513" cy="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824788" y="3200400"/>
            <a:ext cx="742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2400" dirty="0">
                <a:latin typeface="+mn-lt"/>
              </a:rPr>
              <a:t>T(</a:t>
            </a:r>
            <a:r>
              <a:rPr kumimoji="0" lang="en-US" altLang="zh-CN" sz="2400" b="1" dirty="0">
                <a:latin typeface="+mn-lt"/>
              </a:rPr>
              <a:t>y</a:t>
            </a:r>
            <a:r>
              <a:rPr kumimoji="0" lang="en-US" altLang="zh-CN" sz="2400" dirty="0">
                <a:latin typeface="+mn-lt"/>
              </a:rPr>
              <a:t>)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786188" y="325755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Verdana" pitchFamily="34" charset="0"/>
                <a:ea typeface="SimSun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0" lang="en-US" altLang="zh-CN" sz="2400" b="1">
                <a:latin typeface="Arial" charset="0"/>
              </a:rPr>
              <a:t>y</a:t>
            </a:r>
          </a:p>
        </p:txBody>
      </p: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3267075" y="3454401"/>
            <a:ext cx="458788" cy="457200"/>
            <a:chOff x="1354" y="1132"/>
            <a:chExt cx="288" cy="288"/>
          </a:xfrm>
        </p:grpSpPr>
        <p:sp>
          <p:nvSpPr>
            <p:cNvPr id="2070" name="Oval 15"/>
            <p:cNvSpPr>
              <a:spLocks noChangeArrowheads="1"/>
            </p:cNvSpPr>
            <p:nvPr/>
          </p:nvSpPr>
          <p:spPr bwMode="auto">
            <a:xfrm>
              <a:off x="1354" y="1164"/>
              <a:ext cx="288" cy="240"/>
            </a:xfrm>
            <a:prstGeom prst="ellipse">
              <a:avLst/>
            </a:prstGeom>
            <a:noFill/>
            <a:ln w="9525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71" name="Text Box 16"/>
            <p:cNvSpPr txBox="1">
              <a:spLocks noChangeArrowheads="1"/>
            </p:cNvSpPr>
            <p:nvPr/>
          </p:nvSpPr>
          <p:spPr bwMode="auto">
            <a:xfrm>
              <a:off x="1382" y="113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Verdana" pitchFamily="34" charset="0"/>
                  <a:ea typeface="SimSun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kumimoji="0" lang="el-GR" altLang="zh-CN" sz="2400" b="1" dirty="0">
                  <a:latin typeface="Arial" charset="0"/>
                  <a:cs typeface="Arial" charset="0"/>
                </a:rPr>
                <a:t>Σ</a:t>
              </a:r>
              <a:endParaRPr kumimoji="0" lang="en-US" altLang="zh-CN" sz="2400" b="1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2064" name="Line 18"/>
          <p:cNvSpPr>
            <a:spLocks noChangeShapeType="1"/>
          </p:cNvSpPr>
          <p:nvPr/>
        </p:nvSpPr>
        <p:spPr bwMode="auto">
          <a:xfrm>
            <a:off x="2055813" y="2190750"/>
            <a:ext cx="2228850" cy="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481138" y="2419350"/>
            <a:ext cx="2012950" cy="1066800"/>
            <a:chOff x="1481138" y="2419350"/>
            <a:chExt cx="2012950" cy="1066800"/>
          </a:xfrm>
        </p:grpSpPr>
        <p:sp>
          <p:nvSpPr>
            <p:cNvPr id="2065" name="Line 19"/>
            <p:cNvSpPr>
              <a:spLocks noChangeShapeType="1"/>
            </p:cNvSpPr>
            <p:nvPr/>
          </p:nvSpPr>
          <p:spPr bwMode="auto">
            <a:xfrm>
              <a:off x="1481138" y="2419350"/>
              <a:ext cx="0" cy="533400"/>
            </a:xfrm>
            <a:prstGeom prst="line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66" name="Line 20"/>
            <p:cNvSpPr>
              <a:spLocks noChangeShapeType="1"/>
            </p:cNvSpPr>
            <p:nvPr/>
          </p:nvSpPr>
          <p:spPr bwMode="auto">
            <a:xfrm>
              <a:off x="1481138" y="2952750"/>
              <a:ext cx="2012950" cy="0"/>
            </a:xfrm>
            <a:prstGeom prst="line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67" name="Line 21"/>
            <p:cNvSpPr>
              <a:spLocks noChangeShapeType="1"/>
            </p:cNvSpPr>
            <p:nvPr/>
          </p:nvSpPr>
          <p:spPr bwMode="auto">
            <a:xfrm>
              <a:off x="3494088" y="2952750"/>
              <a:ext cx="0" cy="533400"/>
            </a:xfrm>
            <a:prstGeom prst="line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068" name="Line 22"/>
          <p:cNvSpPr>
            <a:spLocks noChangeShapeType="1"/>
          </p:cNvSpPr>
          <p:nvPr/>
        </p:nvSpPr>
        <p:spPr bwMode="auto">
          <a:xfrm>
            <a:off x="330200" y="2606675"/>
            <a:ext cx="8339138" cy="0"/>
          </a:xfrm>
          <a:prstGeom prst="line">
            <a:avLst/>
          </a:prstGeom>
          <a:noFill/>
          <a:ln w="15875">
            <a:solidFill>
              <a:srgbClr val="3366FF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Line 23"/>
          <p:cNvSpPr>
            <a:spLocks noChangeShapeType="1"/>
          </p:cNvSpPr>
          <p:nvPr/>
        </p:nvSpPr>
        <p:spPr bwMode="auto">
          <a:xfrm>
            <a:off x="3738563" y="3673475"/>
            <a:ext cx="574675" cy="0"/>
          </a:xfrm>
          <a:prstGeom prst="line">
            <a:avLst/>
          </a:prstGeom>
          <a:noFill/>
          <a:ln w="19050">
            <a:solidFill>
              <a:schemeClr val="bg2">
                <a:lumMod val="50000"/>
              </a:schemeClr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2056" idx="3"/>
            <a:endCxn id="2070" idx="2"/>
          </p:cNvCxnSpPr>
          <p:nvPr/>
        </p:nvCxnSpPr>
        <p:spPr>
          <a:xfrm flipV="1">
            <a:off x="2852738" y="3695701"/>
            <a:ext cx="414337" cy="314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Pramod</a:t>
            </a:r>
            <a:r>
              <a:rPr lang="en-US" dirty="0" smtClean="0"/>
              <a:t> K. </a:t>
            </a:r>
            <a:r>
              <a:rPr lang="en-US" dirty="0" err="1" smtClean="0"/>
              <a:t>Varshney</a:t>
            </a:r>
            <a:r>
              <a:rPr lang="en-US" dirty="0" smtClean="0"/>
              <a:t> | Sensor Fusion Lab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7A383-12AF-4EA8-93F8-91796EC220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6750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A70098B930447AEEAB616FA8F5A29" ma:contentTypeVersion="3" ma:contentTypeDescription="Create a new document." ma:contentTypeScope="" ma:versionID="b37c88bbad0218441df8d557ee4fb18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607951-8863-4CFB-A3E0-69A3803247D0}"/>
</file>

<file path=customXml/itemProps2.xml><?xml version="1.0" encoding="utf-8"?>
<ds:datastoreItem xmlns:ds="http://schemas.openxmlformats.org/officeDocument/2006/customXml" ds:itemID="{30E810F0-9DF1-4797-B785-EC99931E9461}"/>
</file>

<file path=customXml/itemProps3.xml><?xml version="1.0" encoding="utf-8"?>
<ds:datastoreItem xmlns:ds="http://schemas.openxmlformats.org/officeDocument/2006/customXml" ds:itemID="{ABC549A2-9A99-482F-811C-4F4527426650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12063</TotalTime>
  <Words>731</Words>
  <Application>Microsoft Office PowerPoint</Application>
  <PresentationFormat>On-screen Show (4:3)</PresentationFormat>
  <Paragraphs>153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Equity</vt:lpstr>
      <vt:lpstr>Equation</vt:lpstr>
      <vt:lpstr>Standardization: An Academician’s Perspective</vt:lpstr>
      <vt:lpstr>Outline</vt:lpstr>
      <vt:lpstr>What is a standard?</vt:lpstr>
      <vt:lpstr>What if we had no standards?</vt:lpstr>
      <vt:lpstr>What if we had no standards?</vt:lpstr>
      <vt:lpstr>Research vs Standardization</vt:lpstr>
      <vt:lpstr>The Road to Standardization</vt:lpstr>
      <vt:lpstr>Stochastic Resonance in Signal and Image Processing</vt:lpstr>
      <vt:lpstr>Stochastic Resonance in Nonlinear System Enhancement</vt:lpstr>
      <vt:lpstr>Does SR improve performance ?</vt:lpstr>
      <vt:lpstr>Image Enhancement (With SR Noise)</vt:lpstr>
      <vt:lpstr>Role of Courses</vt:lpstr>
      <vt:lpstr>  Concluding Remarks </vt:lpstr>
    </vt:vector>
  </TitlesOfParts>
  <Company>UCF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Allocation and Pricing in Dynamic Spectrum Access Networks</dc:title>
  <dc:creator>Swastik Brahma</dc:creator>
  <cp:lastModifiedBy>Christin Chevalley</cp:lastModifiedBy>
  <cp:revision>911</cp:revision>
  <dcterms:created xsi:type="dcterms:W3CDTF">2010-11-17T22:50:24Z</dcterms:created>
  <dcterms:modified xsi:type="dcterms:W3CDTF">2013-06-27T10:18:26Z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0x010100347A70098B930447AEEAB616FA8F5A29</vt:lpwstr>
  </property>
</Properties>
</file>