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64" r:id="rId4"/>
    <p:sldId id="265" r:id="rId5"/>
    <p:sldId id="266" r:id="rId6"/>
    <p:sldId id="267" r:id="rId7"/>
    <p:sldId id="278" r:id="rId8"/>
    <p:sldId id="277" r:id="rId9"/>
    <p:sldId id="268" r:id="rId10"/>
    <p:sldId id="261" r:id="rId11"/>
    <p:sldId id="258" r:id="rId12"/>
    <p:sldId id="259" r:id="rId13"/>
    <p:sldId id="260"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894" y="-5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DD0A6D-6F35-471B-8A73-7CD3F98517DF}" type="datetimeFigureOut">
              <a:rPr lang="en-US" smtClean="0"/>
              <a:pPr/>
              <a:t>6/27/2013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2070DD-7C30-410E-B779-D31462839E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DD0A6D-6F35-471B-8A73-7CD3F98517DF}" type="datetimeFigureOut">
              <a:rPr lang="en-US" smtClean="0"/>
              <a:pPr/>
              <a:t>6/27/2013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DD0A6D-6F35-471B-8A73-7CD3F98517DF}" type="datetimeFigureOut">
              <a:rPr lang="en-US" smtClean="0"/>
              <a:pPr/>
              <a:t>6/27/2013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DD0A6D-6F35-471B-8A73-7CD3F98517DF}" type="datetimeFigureOut">
              <a:rPr lang="en-US" smtClean="0"/>
              <a:pPr/>
              <a:t>6/27/2013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DD0A6D-6F35-471B-8A73-7CD3F98517DF}" type="datetimeFigureOut">
              <a:rPr lang="en-US" smtClean="0"/>
              <a:pPr/>
              <a:t>6/27/2013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070DD-7C30-410E-B779-D31462839E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DD0A6D-6F35-471B-8A73-7CD3F98517DF}" type="datetimeFigureOut">
              <a:rPr lang="en-US" smtClean="0"/>
              <a:pPr/>
              <a:t>6/27/2013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DD0A6D-6F35-471B-8A73-7CD3F98517DF}" type="datetimeFigureOut">
              <a:rPr lang="en-US" smtClean="0"/>
              <a:pPr/>
              <a:t>6/27/2013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DD0A6D-6F35-471B-8A73-7CD3F98517DF}" type="datetimeFigureOut">
              <a:rPr lang="en-US" smtClean="0"/>
              <a:pPr/>
              <a:t>6/27/2013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D0A6D-6F35-471B-8A73-7CD3F98517DF}" type="datetimeFigureOut">
              <a:rPr lang="en-US" smtClean="0"/>
              <a:pPr/>
              <a:t>6/27/2013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DD0A6D-6F35-471B-8A73-7CD3F98517DF}" type="datetimeFigureOut">
              <a:rPr lang="en-US" smtClean="0"/>
              <a:pPr/>
              <a:t>6/27/2013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070DD-7C30-410E-B779-D31462839E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DD0A6D-6F35-471B-8A73-7CD3F98517DF}" type="datetimeFigureOut">
              <a:rPr lang="en-US" smtClean="0"/>
              <a:pPr/>
              <a:t>6/27/2013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B2070DD-7C30-410E-B779-D31462839E6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DD0A6D-6F35-471B-8A73-7CD3F98517DF}" type="datetimeFigureOut">
              <a:rPr lang="en-US" smtClean="0"/>
              <a:pPr/>
              <a:t>6/27/2013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2070DD-7C30-410E-B779-D31462839E6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Telecommunications Standards Education</a:t>
            </a:r>
            <a:endParaRPr lang="en-US" dirty="0"/>
          </a:p>
        </p:txBody>
      </p:sp>
      <p:sp>
        <p:nvSpPr>
          <p:cNvPr id="3" name="Subtitle 2"/>
          <p:cNvSpPr>
            <a:spLocks noGrp="1"/>
          </p:cNvSpPr>
          <p:nvPr>
            <p:ph type="subTitle" idx="1"/>
          </p:nvPr>
        </p:nvSpPr>
        <p:spPr/>
        <p:txBody>
          <a:bodyPr>
            <a:normAutofit lnSpcReduction="10000"/>
          </a:bodyPr>
          <a:lstStyle/>
          <a:p>
            <a:r>
              <a:rPr lang="en-US" dirty="0" smtClean="0"/>
              <a:t>Michael R. Bartolacci</a:t>
            </a:r>
          </a:p>
          <a:p>
            <a:r>
              <a:rPr lang="en-US" dirty="0" smtClean="0"/>
              <a:t>Associate Professor of Information Sciences and Technology</a:t>
            </a:r>
          </a:p>
          <a:p>
            <a:r>
              <a:rPr lang="en-US" dirty="0" smtClean="0"/>
              <a:t>Pennsylvania State University - Berks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Goals for IST 220</a:t>
            </a:r>
            <a:endParaRPr lang="en-US" dirty="0"/>
          </a:p>
        </p:txBody>
      </p:sp>
      <p:sp>
        <p:nvSpPr>
          <p:cNvPr id="3" name="Content Placeholder 2"/>
          <p:cNvSpPr>
            <a:spLocks noGrp="1"/>
          </p:cNvSpPr>
          <p:nvPr>
            <p:ph idx="1"/>
          </p:nvPr>
        </p:nvSpPr>
        <p:spPr/>
        <p:txBody>
          <a:bodyPr>
            <a:normAutofit fontScale="92500"/>
          </a:bodyPr>
          <a:lstStyle/>
          <a:p>
            <a:r>
              <a:rPr lang="en-US" dirty="0" smtClean="0"/>
              <a:t>Remember that this is a course required for IST and SRA majors with a focus on the technology and its implementation and less on the theory behind it</a:t>
            </a:r>
          </a:p>
          <a:p>
            <a:r>
              <a:rPr lang="en-US" dirty="0" smtClean="0"/>
              <a:t>Discussion of standards is undertaken in the context of their role in the choice of technology to solve a problem</a:t>
            </a:r>
          </a:p>
          <a:p>
            <a:pPr lvl="1"/>
            <a:r>
              <a:rPr lang="en-US" dirty="0" smtClean="0"/>
              <a:t>Telecommunication and networking standards are covered through IST 220, but in less subtle ways and not as a specific section of the course</a:t>
            </a:r>
          </a:p>
          <a:p>
            <a:r>
              <a:rPr lang="en-US" dirty="0" smtClean="0"/>
              <a:t>The following are the actual Learning Goals created for the course as part of the recent redesign (committee on which I was a member)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1. Explain the components of computer networks and their relationships to each other</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Illustrate current network applications (Web, Social Networking, Peer-to-Peer, Mobile Apps, and Cloud Computing) </a:t>
            </a:r>
          </a:p>
          <a:p>
            <a:r>
              <a:rPr lang="en-US" dirty="0" smtClean="0"/>
              <a:t>b) Describe how applications may use the network differently </a:t>
            </a:r>
          </a:p>
          <a:p>
            <a:r>
              <a:rPr lang="en-US" dirty="0" smtClean="0"/>
              <a:t>c) Identify the common network topologies (e.g., bus, ring and star) and scope (e.g., PAN, LAN, WAN, MAN) </a:t>
            </a:r>
          </a:p>
          <a:p>
            <a:r>
              <a:rPr lang="en-US" dirty="0" smtClean="0"/>
              <a:t>d) Compare and contrast the uses of hubs, switches and routers e)Identify the opportunity and need for network security </a:t>
            </a:r>
          </a:p>
          <a:p>
            <a:r>
              <a:rPr lang="en-US" dirty="0" smtClean="0"/>
              <a:t>f) Examine the OSI and Internet reference models and identify roles that individual protocols and equipment play in a network implementation </a:t>
            </a:r>
          </a:p>
          <a:p>
            <a:r>
              <a:rPr lang="en-US" dirty="0" smtClean="0"/>
              <a:t>g) Explain the concept of encapsulation as it applies to the network stack and protocols </a:t>
            </a:r>
          </a:p>
          <a:p>
            <a:r>
              <a:rPr lang="en-US" dirty="0" smtClean="0"/>
              <a:t>h) Examine wireless networking technologies, including 802.11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2. Explain the impact of Application Layer Protocols on the user and the network</a:t>
            </a:r>
            <a:r>
              <a:rPr lang="en-US" sz="3200" dirty="0" smtClean="0"/>
              <a:t> </a:t>
            </a:r>
            <a:endParaRPr lang="en-US" sz="3200" dirty="0"/>
          </a:p>
        </p:txBody>
      </p:sp>
      <p:sp>
        <p:nvSpPr>
          <p:cNvPr id="3" name="Content Placeholder 2"/>
          <p:cNvSpPr>
            <a:spLocks noGrp="1"/>
          </p:cNvSpPr>
          <p:nvPr>
            <p:ph idx="1"/>
          </p:nvPr>
        </p:nvSpPr>
        <p:spPr>
          <a:xfrm>
            <a:off x="457200" y="2209800"/>
            <a:ext cx="8229600" cy="4114800"/>
          </a:xfrm>
        </p:spPr>
        <p:txBody>
          <a:bodyPr/>
          <a:lstStyle/>
          <a:p>
            <a:r>
              <a:rPr lang="en-US" dirty="0" smtClean="0"/>
              <a:t>a) Describe the application layer protocols and their role in the protocol stack </a:t>
            </a:r>
          </a:p>
          <a:p>
            <a:r>
              <a:rPr lang="en-US" dirty="0" smtClean="0"/>
              <a:t>b) Describe the utility of network support protocols (e.g., DHCP and DNS) </a:t>
            </a:r>
          </a:p>
          <a:p>
            <a:r>
              <a:rPr lang="en-US" dirty="0" smtClean="0"/>
              <a:t>c) Compare and contrast network traffic based on email (SMTP, POP, IMAP), web (HTTP), file transfer (FTP) and network administration (SNMP) protocols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3. Describe the how different Transport Layer protocols package data for transmission across the network</a:t>
            </a:r>
            <a:r>
              <a:rPr lang="en-US" sz="3200" dirty="0" smtClean="0"/>
              <a:t> </a:t>
            </a:r>
            <a:endParaRPr lang="en-US" sz="3200" dirty="0"/>
          </a:p>
        </p:txBody>
      </p:sp>
      <p:sp>
        <p:nvSpPr>
          <p:cNvPr id="3" name="Content Placeholder 2"/>
          <p:cNvSpPr>
            <a:spLocks noGrp="1"/>
          </p:cNvSpPr>
          <p:nvPr>
            <p:ph idx="1"/>
          </p:nvPr>
        </p:nvSpPr>
        <p:spPr>
          <a:xfrm>
            <a:off x="457200" y="2362200"/>
            <a:ext cx="8229600" cy="3962400"/>
          </a:xfrm>
        </p:spPr>
        <p:txBody>
          <a:bodyPr>
            <a:normAutofit/>
          </a:bodyPr>
          <a:lstStyle/>
          <a:p>
            <a:r>
              <a:rPr lang="en-US" dirty="0" smtClean="0"/>
              <a:t>a) Compare and contrast the differences between TCP, UDP and ICMP </a:t>
            </a:r>
          </a:p>
          <a:p>
            <a:r>
              <a:rPr lang="en-US" dirty="0" smtClean="0"/>
              <a:t>b) Explain how error correcting and sequencing codes work </a:t>
            </a:r>
          </a:p>
          <a:p>
            <a:r>
              <a:rPr lang="en-US" dirty="0" smtClean="0"/>
              <a:t>c) Explain principles of congestion and flow control </a:t>
            </a:r>
          </a:p>
          <a:p>
            <a:r>
              <a:rPr lang="en-US" dirty="0" smtClean="0"/>
              <a:t>d) Describe the relationship between sequence numbers, fragmentation and fairness in TCP/IP </a:t>
            </a:r>
          </a:p>
          <a:p>
            <a:r>
              <a:rPr lang="en-US" dirty="0" smtClean="0"/>
              <a:t>e) Describe the how data is sent across a network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rmAutofit/>
          </a:bodyPr>
          <a:lstStyle/>
          <a:p>
            <a:r>
              <a:rPr lang="en-US" sz="3200" b="1" dirty="0" smtClean="0"/>
              <a:t>4. Discuss how network layer protocols and routers move packets across the network</a:t>
            </a:r>
            <a:r>
              <a:rPr lang="en-US" sz="3200" dirty="0" smtClean="0"/>
              <a:t> </a:t>
            </a:r>
            <a:endParaRPr lang="en-US" sz="3200" dirty="0"/>
          </a:p>
        </p:txBody>
      </p:sp>
      <p:sp>
        <p:nvSpPr>
          <p:cNvPr id="3" name="Content Placeholder 2"/>
          <p:cNvSpPr>
            <a:spLocks noGrp="1"/>
          </p:cNvSpPr>
          <p:nvPr>
            <p:ph idx="1"/>
          </p:nvPr>
        </p:nvSpPr>
        <p:spPr>
          <a:xfrm>
            <a:off x="457200" y="1981200"/>
            <a:ext cx="8229600" cy="4572000"/>
          </a:xfrm>
        </p:spPr>
        <p:txBody>
          <a:bodyPr>
            <a:normAutofit fontScale="70000" lnSpcReduction="20000"/>
          </a:bodyPr>
          <a:lstStyle/>
          <a:p>
            <a:r>
              <a:rPr lang="en-US" dirty="0" smtClean="0"/>
              <a:t>a) Demonstrate understanding of network layer protocols </a:t>
            </a:r>
          </a:p>
          <a:p>
            <a:r>
              <a:rPr lang="en-US" dirty="0" smtClean="0"/>
              <a:t>b) Explain the interaction between the transport layer and network layer protocols  </a:t>
            </a:r>
          </a:p>
          <a:p>
            <a:r>
              <a:rPr lang="en-US" dirty="0" smtClean="0"/>
              <a:t>c) Demonstrate high-level understanding of the interaction between the network and link layers </a:t>
            </a:r>
          </a:p>
          <a:p>
            <a:r>
              <a:rPr lang="en-US" dirty="0" smtClean="0"/>
              <a:t>d) Distinguish between process names, port numbers, IP addresses, and network interfaces </a:t>
            </a:r>
          </a:p>
          <a:p>
            <a:r>
              <a:rPr lang="en-US" dirty="0" smtClean="0"/>
              <a:t>e) Identify need for IPv6 and describe differences between IPv4 and IPv6 </a:t>
            </a:r>
          </a:p>
          <a:p>
            <a:r>
              <a:rPr lang="en-US" dirty="0" smtClean="0"/>
              <a:t>f) Differentiate between virtual circuits and datagram networks </a:t>
            </a:r>
          </a:p>
          <a:p>
            <a:r>
              <a:rPr lang="en-US" dirty="0" smtClean="0"/>
              <a:t>g) Compare and contrast link-state and distance-vector routing algorithms </a:t>
            </a:r>
          </a:p>
          <a:p>
            <a:r>
              <a:rPr lang="en-US" dirty="0" smtClean="0"/>
              <a:t>h) Describe IPSec and how it provides network security </a:t>
            </a:r>
          </a:p>
          <a:p>
            <a:r>
              <a:rPr lang="en-US" dirty="0" err="1" smtClean="0"/>
              <a:t>i</a:t>
            </a:r>
            <a:r>
              <a:rPr lang="en-US" dirty="0" smtClean="0"/>
              <a:t>) Calculate basic subnet properties (subnet address, broadcast address, subnet size) in IPv4 under CIDR and IPv6 </a:t>
            </a:r>
          </a:p>
          <a:p>
            <a:r>
              <a:rPr lang="en-US" dirty="0" smtClean="0"/>
              <a:t>j) Illustrate mobile networking within the same subnet </a:t>
            </a:r>
          </a:p>
          <a:p>
            <a:r>
              <a:rPr lang="en-US" dirty="0" smtClean="0"/>
              <a:t>k) Demonstrate capability to connect networking devices together  </a:t>
            </a:r>
          </a:p>
          <a:p>
            <a:r>
              <a:rPr lang="en-US" dirty="0" smtClean="0"/>
              <a:t>l) Demonstrate capability to connect internetworking devices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3200" b="1" dirty="0" smtClean="0"/>
              <a:t>5. Explain the Link Layer and the Physical Layer</a:t>
            </a:r>
            <a:r>
              <a:rPr lang="en-US" sz="3200" dirty="0" smtClean="0"/>
              <a:t> </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a) Describe link-layer addressing and the Address Resolution Protocol (ARP) </a:t>
            </a:r>
          </a:p>
          <a:p>
            <a:r>
              <a:rPr lang="en-US" dirty="0" smtClean="0"/>
              <a:t>b) Describe the common uses of physical and wireless media (coax, twisted pair, fiber, RF, microwave, etc) </a:t>
            </a:r>
          </a:p>
          <a:p>
            <a:r>
              <a:rPr lang="en-US" dirty="0" smtClean="0"/>
              <a:t>c) Express characteristics of multiple transmission technologies </a:t>
            </a:r>
          </a:p>
          <a:p>
            <a:r>
              <a:rPr lang="en-US" dirty="0" smtClean="0"/>
              <a:t>d) Define key characteristics of Ethernet protocols </a:t>
            </a:r>
          </a:p>
          <a:p>
            <a:r>
              <a:rPr lang="en-US" dirty="0" smtClean="0"/>
              <a:t>e) Describe CSMA/CD, ALOHA, and Slotted ALOHA protocols f) Define CDMA in mobile networks </a:t>
            </a:r>
          </a:p>
          <a:p>
            <a:r>
              <a:rPr lang="en-US" dirty="0" smtClean="0"/>
              <a:t>g) Compare and contrast the physical layer of an 802.11 wireless LAN to Ethernet (CSMA/CA plus CTS/RTS to CSMA/CD) </a:t>
            </a:r>
          </a:p>
          <a:p>
            <a:r>
              <a:rPr lang="en-US" dirty="0" smtClean="0"/>
              <a:t>h) Define the process of modulation and demodulation and the components of that process through one or more network technologies</a:t>
            </a:r>
          </a:p>
          <a:p>
            <a:r>
              <a:rPr lang="en-US" dirty="0" err="1" smtClean="0"/>
              <a:t>i</a:t>
            </a:r>
            <a:r>
              <a:rPr lang="en-US" dirty="0" smtClean="0"/>
              <a:t>) Describe the operation of ARP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3200" b="1" dirty="0" smtClean="0"/>
              <a:t>6. Design of Local and Wide Area Networks </a:t>
            </a:r>
            <a:endParaRPr lang="en-US" sz="3200" dirty="0"/>
          </a:p>
        </p:txBody>
      </p:sp>
      <p:sp>
        <p:nvSpPr>
          <p:cNvPr id="3" name="Content Placeholder 2"/>
          <p:cNvSpPr>
            <a:spLocks noGrp="1"/>
          </p:cNvSpPr>
          <p:nvPr>
            <p:ph idx="1"/>
          </p:nvPr>
        </p:nvSpPr>
        <p:spPr/>
        <p:txBody>
          <a:bodyPr/>
          <a:lstStyle/>
          <a:p>
            <a:r>
              <a:rPr lang="en-US" dirty="0" smtClean="0"/>
              <a:t>a) Illustrate the design and analysis of Local Area Networks </a:t>
            </a:r>
          </a:p>
          <a:p>
            <a:r>
              <a:rPr lang="en-US" dirty="0" smtClean="0"/>
              <a:t>b) Discuss and compare the designs of traditional enterprise and residential networks </a:t>
            </a:r>
          </a:p>
          <a:p>
            <a:r>
              <a:rPr lang="en-US" dirty="0" smtClean="0"/>
              <a:t>c) Practice common tasks conducted while administering LANs </a:t>
            </a:r>
          </a:p>
          <a:p>
            <a:r>
              <a:rPr lang="en-US" dirty="0" smtClean="0"/>
              <a:t>d) Capture end-user requirements for network use; select matching network design components and features </a:t>
            </a:r>
          </a:p>
          <a:p>
            <a:r>
              <a:rPr lang="en-US" dirty="0" smtClean="0"/>
              <a:t>e) Describe how DHCP operates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You Can See …</a:t>
            </a:r>
            <a:endParaRPr lang="en-US" dirty="0"/>
          </a:p>
        </p:txBody>
      </p:sp>
      <p:sp>
        <p:nvSpPr>
          <p:cNvPr id="3" name="Content Placeholder 2"/>
          <p:cNvSpPr>
            <a:spLocks noGrp="1"/>
          </p:cNvSpPr>
          <p:nvPr>
            <p:ph idx="1"/>
          </p:nvPr>
        </p:nvSpPr>
        <p:spPr/>
        <p:txBody>
          <a:bodyPr/>
          <a:lstStyle/>
          <a:p>
            <a:r>
              <a:rPr lang="en-US" dirty="0" smtClean="0"/>
              <a:t>Limited time devoted to any discussion of standards organizations or the standards process per se; discussed more in passing with the introduction of the reference models and specific standards such as 802.11</a:t>
            </a:r>
          </a:p>
          <a:p>
            <a:r>
              <a:rPr lang="en-US" dirty="0" smtClean="0"/>
              <a:t>Even the higher level SRA cyber security courses do not include in-depth discussions of these per se; the discussions are focused more on the advantages and disadvantages of various standards in terms of information security (such as WEP versus WPA versus WPA2)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 …</a:t>
            </a:r>
            <a:endParaRPr lang="en-US" dirty="0"/>
          </a:p>
        </p:txBody>
      </p:sp>
      <p:sp>
        <p:nvSpPr>
          <p:cNvPr id="3" name="Content Placeholder 2"/>
          <p:cNvSpPr>
            <a:spLocks noGrp="1"/>
          </p:cNvSpPr>
          <p:nvPr>
            <p:ph idx="1"/>
          </p:nvPr>
        </p:nvSpPr>
        <p:spPr/>
        <p:txBody>
          <a:bodyPr>
            <a:normAutofit lnSpcReduction="10000"/>
          </a:bodyPr>
          <a:lstStyle/>
          <a:p>
            <a:r>
              <a:rPr lang="en-US" dirty="0" smtClean="0"/>
              <a:t>In any given semester, approximately 40 different instructors teach IST 220 across 21 campuses with varying network laboratories and equipment</a:t>
            </a:r>
          </a:p>
          <a:p>
            <a:r>
              <a:rPr lang="en-US" dirty="0" smtClean="0"/>
              <a:t>Experience and expertise of these instructors range from only a bachelor’s degree with several years of networking experience in industry to Ph.D.’s with no industry networking experience</a:t>
            </a:r>
          </a:p>
          <a:p>
            <a:pPr lvl="1"/>
            <a:r>
              <a:rPr lang="en-US" dirty="0" smtClean="0"/>
              <a:t>Although the curriculum is supposed to be standardized, each instructor ultimately varies it somewhat based on the above factors; this results in students getting a mixed bag of standards-related education across both degree programs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MIS and Telecommunications Courses in Other Colleges at Penn State</a:t>
            </a:r>
            <a:endParaRPr lang="en-US" sz="3200" dirty="0"/>
          </a:p>
        </p:txBody>
      </p:sp>
      <p:sp>
        <p:nvSpPr>
          <p:cNvPr id="3" name="Content Placeholder 2"/>
          <p:cNvSpPr>
            <a:spLocks noGrp="1"/>
          </p:cNvSpPr>
          <p:nvPr>
            <p:ph idx="1"/>
          </p:nvPr>
        </p:nvSpPr>
        <p:spPr/>
        <p:txBody>
          <a:bodyPr/>
          <a:lstStyle/>
          <a:p>
            <a:r>
              <a:rPr lang="en-US" dirty="0" smtClean="0"/>
              <a:t>I have taught several sections of an MIS course for the business degree program (Bachelor of Science in Business) and a telecommunications technology course for the Telecommunications program of the College of Communications</a:t>
            </a:r>
          </a:p>
          <a:p>
            <a:pPr lvl="1"/>
            <a:r>
              <a:rPr lang="en-US" dirty="0" smtClean="0"/>
              <a:t>Neither course included any specific module specifically on standards or the standards process</a:t>
            </a:r>
          </a:p>
          <a:p>
            <a:pPr lvl="1"/>
            <a:r>
              <a:rPr lang="en-US" dirty="0" smtClean="0"/>
              <a:t>The Telecommunications program course did devote a significant amount discussion to the impact of changing standards and technologies on mass media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Pennsylvania State University (Penn State)</a:t>
            </a:r>
            <a:endParaRPr lang="en-US" dirty="0"/>
          </a:p>
        </p:txBody>
      </p:sp>
      <p:sp>
        <p:nvSpPr>
          <p:cNvPr id="3" name="Content Placeholder 2"/>
          <p:cNvSpPr>
            <a:spLocks noGrp="1"/>
          </p:cNvSpPr>
          <p:nvPr>
            <p:ph idx="1"/>
          </p:nvPr>
        </p:nvSpPr>
        <p:spPr/>
        <p:txBody>
          <a:bodyPr>
            <a:normAutofit/>
          </a:bodyPr>
          <a:lstStyle/>
          <a:p>
            <a:r>
              <a:rPr lang="en-US" dirty="0" smtClean="0"/>
              <a:t>Largest university in the state of Pennsylvania which has a population of 12 million people</a:t>
            </a:r>
          </a:p>
          <a:p>
            <a:r>
              <a:rPr lang="en-US" dirty="0" smtClean="0"/>
              <a:t>State affiliated, but not part of the “State University System” – majority of its working revenue (95%) is derived from sources other than the state’s financial subsidies (it is a nonprofit institution)</a:t>
            </a:r>
          </a:p>
          <a:p>
            <a:r>
              <a:rPr lang="en-US" dirty="0" smtClean="0"/>
              <a:t>23 campuses and approximately 93,000 students</a:t>
            </a:r>
          </a:p>
          <a:p>
            <a:r>
              <a:rPr lang="en-US" dirty="0" smtClean="0"/>
              <a:t>Main campus is in the geographic center of the state with about 46,000 students</a:t>
            </a:r>
          </a:p>
          <a:p>
            <a:r>
              <a:rPr lang="en-US" dirty="0" smtClean="0"/>
              <a:t>Contains a law school and a medical school as well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very large U.S. university such as Penn State includes ICT in many degree programs and courses</a:t>
            </a:r>
          </a:p>
          <a:p>
            <a:r>
              <a:rPr lang="en-US" dirty="0" smtClean="0"/>
              <a:t>One can surmise that most of these programs and courses do not specifically address ICT standards and the standards process as a course or even a specific module in a course</a:t>
            </a:r>
          </a:p>
          <a:p>
            <a:r>
              <a:rPr lang="en-US" dirty="0" smtClean="0"/>
              <a:t>Voice communications and its standards are becoming less important in the curriculum for most of the courses related to ICT</a:t>
            </a:r>
          </a:p>
          <a:p>
            <a:r>
              <a:rPr lang="en-US" dirty="0" smtClean="0"/>
              <a:t>Even if standards and the standards process were emphasized in the curriculum, it is difficult to implement and enforce implementation across a geographically dispersed set of campus locations and faculty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r>
              <a:rPr lang="en-US" dirty="0" smtClean="0"/>
              <a:t>Michael R. Bartolacci</a:t>
            </a:r>
          </a:p>
          <a:p>
            <a:r>
              <a:rPr lang="en-US" dirty="0" smtClean="0"/>
              <a:t>Associate Professor of IST</a:t>
            </a:r>
          </a:p>
          <a:p>
            <a:r>
              <a:rPr lang="en-US" dirty="0" smtClean="0"/>
              <a:t>Penn State University – Berks</a:t>
            </a:r>
          </a:p>
          <a:p>
            <a:r>
              <a:rPr lang="en-US" dirty="0" smtClean="0"/>
              <a:t>mrb24@psu.edu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Pennsylvania State University (Penn State)</a:t>
            </a:r>
            <a:endParaRPr lang="en-US" dirty="0"/>
          </a:p>
        </p:txBody>
      </p:sp>
      <p:sp>
        <p:nvSpPr>
          <p:cNvPr id="3" name="Content Placeholder 2"/>
          <p:cNvSpPr>
            <a:spLocks noGrp="1"/>
          </p:cNvSpPr>
          <p:nvPr>
            <p:ph idx="1"/>
          </p:nvPr>
        </p:nvSpPr>
        <p:spPr/>
        <p:txBody>
          <a:bodyPr>
            <a:normAutofit/>
          </a:bodyPr>
          <a:lstStyle/>
          <a:p>
            <a:r>
              <a:rPr lang="en-US" dirty="0" smtClean="0"/>
              <a:t>Has a 8.5 billion dollar direct and indirect economic impact on the state of Pennsylvania</a:t>
            </a:r>
          </a:p>
          <a:p>
            <a:r>
              <a:rPr lang="en-US" dirty="0" smtClean="0"/>
              <a:t>2010 Wall Street Journal research showed that Penn State University students were the most heavily recruited by U.S. employers out of all universities in the U.S. </a:t>
            </a:r>
            <a:endParaRPr lang="en-US" dirty="0" smtClean="0">
              <a:solidFill>
                <a:srgbClr val="FF0000"/>
              </a:solidFill>
            </a:endParaRPr>
          </a:p>
          <a:p>
            <a:r>
              <a:rPr lang="en-US" dirty="0" smtClean="0"/>
              <a:t>Has five main academic colleges that play a role in the teaching of standards for ICT</a:t>
            </a:r>
          </a:p>
          <a:p>
            <a:pPr lvl="1"/>
            <a:r>
              <a:rPr lang="en-US" dirty="0" smtClean="0"/>
              <a:t>“Engineering”, “Business”, “Communications”, “Law”, and “Information Sciences and Technology”</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Different Focus For Each</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Engineering – contains the departments of “Electrical Engineering” and “Computer Science and Engineering”</a:t>
            </a:r>
          </a:p>
          <a:p>
            <a:r>
              <a:rPr lang="en-US" dirty="0" smtClean="0"/>
              <a:t>Business – contains the “Management Information Systems” and “Supply Chain and Information Systems” programs</a:t>
            </a:r>
          </a:p>
          <a:p>
            <a:r>
              <a:rPr lang="en-US" dirty="0" smtClean="0"/>
              <a:t>Law – courses and faculty expertise cover areas such as telecommunications regulation, patents,  and other legal aspects of ICT</a:t>
            </a:r>
          </a:p>
          <a:p>
            <a:r>
              <a:rPr lang="en-US" dirty="0" smtClean="0"/>
              <a:t>Communications – contains the “Telecommunications” program which deals more with mass media aspects of telecommunications</a:t>
            </a:r>
          </a:p>
          <a:p>
            <a:r>
              <a:rPr lang="en-US" dirty="0" smtClean="0"/>
              <a:t>Information Sciences and Technology – contains the “Information Sciences and Technology” and “Security and Risk Analysis” programs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r>
              <a:rPr lang="en-US" dirty="0" smtClean="0"/>
              <a:t>College of Information Sciences and Technology</a:t>
            </a:r>
            <a:endParaRPr lang="en-US" dirty="0"/>
          </a:p>
        </p:txBody>
      </p:sp>
      <p:sp>
        <p:nvSpPr>
          <p:cNvPr id="3" name="Content Placeholder 2"/>
          <p:cNvSpPr>
            <a:spLocks noGrp="1"/>
          </p:cNvSpPr>
          <p:nvPr>
            <p:ph idx="1"/>
          </p:nvPr>
        </p:nvSpPr>
        <p:spPr/>
        <p:txBody>
          <a:bodyPr>
            <a:normAutofit lnSpcReduction="10000"/>
          </a:bodyPr>
          <a:lstStyle/>
          <a:p>
            <a:r>
              <a:rPr lang="en-US" dirty="0" smtClean="0"/>
              <a:t>Two Degree Programs</a:t>
            </a:r>
          </a:p>
          <a:p>
            <a:pPr lvl="1"/>
            <a:r>
              <a:rPr lang="en-US" dirty="0" smtClean="0"/>
              <a:t>Information Sciences and Technology or IST</a:t>
            </a:r>
          </a:p>
          <a:p>
            <a:pPr lvl="2"/>
            <a:r>
              <a:rPr lang="en-US" dirty="0" smtClean="0"/>
              <a:t>Concentration on the implementation of ICT to solve problems</a:t>
            </a:r>
          </a:p>
          <a:p>
            <a:pPr lvl="2"/>
            <a:r>
              <a:rPr lang="en-US" dirty="0" smtClean="0"/>
              <a:t>Concentration on systems development (with much more of a technology focus than computer science)</a:t>
            </a:r>
          </a:p>
          <a:p>
            <a:pPr lvl="2"/>
            <a:r>
              <a:rPr lang="en-US" dirty="0" smtClean="0"/>
              <a:t>Concentration on the impact of technology on people and society</a:t>
            </a:r>
          </a:p>
          <a:p>
            <a:pPr lvl="1"/>
            <a:r>
              <a:rPr lang="en-US" dirty="0" smtClean="0"/>
              <a:t>Security and Risk Analysis or SRA</a:t>
            </a:r>
          </a:p>
          <a:p>
            <a:pPr lvl="2"/>
            <a:r>
              <a:rPr lang="en-US" dirty="0" smtClean="0"/>
              <a:t>Concentration on information cyber security</a:t>
            </a:r>
          </a:p>
          <a:p>
            <a:pPr lvl="2"/>
            <a:r>
              <a:rPr lang="en-US" dirty="0" smtClean="0"/>
              <a:t>Concentration on intelligence analysis and monitoring</a:t>
            </a:r>
          </a:p>
          <a:p>
            <a:pPr lvl="2"/>
            <a:r>
              <a:rPr lang="en-US" dirty="0" smtClean="0"/>
              <a:t>Concentration on social factors and risk</a:t>
            </a:r>
          </a:p>
          <a:p>
            <a:pPr lvl="2"/>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IST and SRA Have ICT Standards Embedded in Their Curriculum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 personally have taught 38 different courses in my 14 years at Penn State and can speak to the fact that ICT standards, the standards process, and organizations involved in the process are discussed throughout the curriculum for both IST and SRA (and, to my knowledge, also the few College of Business and College of Communications courses that I have taught in the past), but only in passing and there is no focus on any of these per se</a:t>
            </a:r>
          </a:p>
          <a:p>
            <a:r>
              <a:rPr lang="en-US" dirty="0" smtClean="0"/>
              <a:t>You can probably already see the main point of this talk, that large universities in the U.S. spread out ICT over many programs and that standardization is not given a full treatment in any of them (students miss the big picture)</a:t>
            </a:r>
          </a:p>
          <a:p>
            <a:r>
              <a:rPr lang="en-US" dirty="0" smtClean="0"/>
              <a:t>Foundation courses common to both programs are IST 110 (Introduction to Information, People and Technology ), IST 210 (Organization of Data), and IST 220 (Networking and Telecommunications)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Grant From National Science Foundation</a:t>
            </a:r>
            <a:endParaRPr lang="en-US" dirty="0"/>
          </a:p>
        </p:txBody>
      </p:sp>
      <p:sp>
        <p:nvSpPr>
          <p:cNvPr id="3" name="Content Placeholder 2"/>
          <p:cNvSpPr>
            <a:spLocks noGrp="1"/>
          </p:cNvSpPr>
          <p:nvPr>
            <p:ph idx="1"/>
          </p:nvPr>
        </p:nvSpPr>
        <p:spPr/>
        <p:txBody>
          <a:bodyPr/>
          <a:lstStyle/>
          <a:p>
            <a:r>
              <a:rPr lang="en-US" dirty="0" smtClean="0"/>
              <a:t>We (Dr. Abdullah </a:t>
            </a:r>
            <a:r>
              <a:rPr lang="en-US" dirty="0" err="1" smtClean="0"/>
              <a:t>Konak</a:t>
            </a:r>
            <a:r>
              <a:rPr lang="en-US" dirty="0"/>
              <a:t> </a:t>
            </a:r>
            <a:r>
              <a:rPr lang="en-US" dirty="0" smtClean="0"/>
              <a:t>and other faculty in IST/SRA at my campus) received a grant of about $160,000 for creating virtual computing networks for teaching Networking and Information Security technologies</a:t>
            </a:r>
          </a:p>
          <a:p>
            <a:r>
              <a:rPr lang="en-US" dirty="0" smtClean="0"/>
              <a:t>Allow access to the virtual networks for other PSU campuses and for community colleges</a:t>
            </a:r>
          </a:p>
          <a:p>
            <a:r>
              <a:rPr lang="en-US" dirty="0" smtClean="0"/>
              <a:t>Past grants have allowed for the summer camps in Networking and Information Security for middle school and high school students and the creation of online training modules in these topics</a:t>
            </a:r>
            <a:endParaRPr lang="en-US" dirty="0"/>
          </a:p>
        </p:txBody>
      </p:sp>
    </p:spTree>
    <p:extLst>
      <p:ext uri="{BB962C8B-B14F-4D97-AF65-F5344CB8AC3E}">
        <p14:creationId xmlns:p14="http://schemas.microsoft.com/office/powerpoint/2010/main" xmlns="" val="2071612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105912"/>
          </a:xfrm>
        </p:spPr>
        <p:txBody>
          <a:bodyPr>
            <a:normAutofit/>
          </a:bodyPr>
          <a:lstStyle/>
          <a:p>
            <a:r>
              <a:rPr lang="en-US" dirty="0" smtClean="0"/>
              <a:t>Penn State’s Information Sciences and Technology (IST) and Information Security and Risk Analysis Programs (SRA)</a:t>
            </a:r>
            <a:endParaRPr lang="en-US" dirty="0"/>
          </a:p>
        </p:txBody>
      </p:sp>
      <p:sp>
        <p:nvSpPr>
          <p:cNvPr id="3" name="Content Placeholder 2"/>
          <p:cNvSpPr>
            <a:spLocks noGrp="1"/>
          </p:cNvSpPr>
          <p:nvPr>
            <p:ph idx="1"/>
          </p:nvPr>
        </p:nvSpPr>
        <p:spPr>
          <a:xfrm>
            <a:off x="457200" y="3962400"/>
            <a:ext cx="8229600" cy="2362200"/>
          </a:xfrm>
        </p:spPr>
        <p:txBody>
          <a:bodyPr/>
          <a:lstStyle/>
          <a:p>
            <a:r>
              <a:rPr lang="en-US" dirty="0" smtClean="0">
                <a:latin typeface="Rockwell Extra Bold" pitchFamily="18" charset="0"/>
              </a:rPr>
              <a:t>Both programs require an introductory telecommunications and networking course (IST 220) which provides the foundations for all future networking and cyber security classes</a:t>
            </a:r>
            <a:endParaRPr lang="en-US" dirty="0">
              <a:latin typeface="Rockwell Extra Bold" pitchFamily="18" charset="0"/>
            </a:endParaRPr>
          </a:p>
        </p:txBody>
      </p:sp>
    </p:spTree>
    <p:extLst>
      <p:ext uri="{BB962C8B-B14F-4D97-AF65-F5344CB8AC3E}">
        <p14:creationId xmlns:p14="http://schemas.microsoft.com/office/powerpoint/2010/main" xmlns="" val="149108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IST 220 - Networking and Telecommunications</a:t>
            </a:r>
            <a:endParaRPr lang="en-US" dirty="0"/>
          </a:p>
        </p:txBody>
      </p:sp>
      <p:sp>
        <p:nvSpPr>
          <p:cNvPr id="3" name="Content Placeholder 2"/>
          <p:cNvSpPr>
            <a:spLocks noGrp="1"/>
          </p:cNvSpPr>
          <p:nvPr>
            <p:ph idx="1"/>
          </p:nvPr>
        </p:nvSpPr>
        <p:spPr/>
        <p:txBody>
          <a:bodyPr>
            <a:normAutofit lnSpcReduction="10000"/>
          </a:bodyPr>
          <a:lstStyle/>
          <a:p>
            <a:r>
              <a:rPr lang="en-US" dirty="0" smtClean="0"/>
              <a:t>First semester sophomore year course for both IST and SRA majors</a:t>
            </a:r>
          </a:p>
          <a:p>
            <a:r>
              <a:rPr lang="en-US" dirty="0" smtClean="0"/>
              <a:t>I have taught this course more than 25 times and it has evolved over the years</a:t>
            </a:r>
          </a:p>
          <a:p>
            <a:pPr lvl="1"/>
            <a:r>
              <a:rPr lang="en-US" dirty="0" smtClean="0"/>
              <a:t>Most recent course redesign was completed May 2013</a:t>
            </a:r>
          </a:p>
          <a:p>
            <a:pPr lvl="2"/>
            <a:r>
              <a:rPr lang="en-US" dirty="0" smtClean="0"/>
              <a:t>Elimination of all discussion of analog voice telecommunications and related standards, history of voice telecommunications, and almost all older technologies</a:t>
            </a:r>
          </a:p>
          <a:p>
            <a:pPr lvl="2"/>
            <a:r>
              <a:rPr lang="en-US" dirty="0" smtClean="0"/>
              <a:t>Focus mainly on wide area networking technologies and standards</a:t>
            </a:r>
          </a:p>
          <a:p>
            <a:pPr lvl="2"/>
            <a:r>
              <a:rPr lang="en-US" dirty="0" smtClean="0"/>
              <a:t>Lesser focus on local area networking technologies and standards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7A70098B930447AEEAB616FA8F5A29" ma:contentTypeVersion="3" ma:contentTypeDescription="Create a new document." ma:contentTypeScope="" ma:versionID="b37c88bbad0218441df8d557ee4fb180">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8728467-69A7-41BD-AD7B-E83F95D4184B}"/>
</file>

<file path=customXml/itemProps2.xml><?xml version="1.0" encoding="utf-8"?>
<ds:datastoreItem xmlns:ds="http://schemas.openxmlformats.org/officeDocument/2006/customXml" ds:itemID="{1E6419A9-706F-413A-82F6-6D633C6C371D}"/>
</file>

<file path=customXml/itemProps3.xml><?xml version="1.0" encoding="utf-8"?>
<ds:datastoreItem xmlns:ds="http://schemas.openxmlformats.org/officeDocument/2006/customXml" ds:itemID="{2180F72E-D4FC-4979-8058-BF2C663B3BEA}"/>
</file>

<file path=docProps/app.xml><?xml version="1.0" encoding="utf-8"?>
<Properties xmlns="http://schemas.openxmlformats.org/officeDocument/2006/extended-properties" xmlns:vt="http://schemas.openxmlformats.org/officeDocument/2006/docPropsVTypes">
  <Template>Flow</Template>
  <TotalTime>3798</TotalTime>
  <Words>1846</Words>
  <Application>Microsoft Office PowerPoint</Application>
  <PresentationFormat>On-screen Show (4:3)</PresentationFormat>
  <Paragraphs>120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Telecommunications Standards Education</vt:lpstr>
      <vt:lpstr>Pennsylvania State University (Penn State)</vt:lpstr>
      <vt:lpstr>Pennsylvania State University (Penn State)</vt:lpstr>
      <vt:lpstr>Different Focus For Each</vt:lpstr>
      <vt:lpstr>College of Information Sciences and Technology</vt:lpstr>
      <vt:lpstr>IST and SRA Have ICT Standards Embedded in Their Curriculum</vt:lpstr>
      <vt:lpstr>Grant From National Science Foundation</vt:lpstr>
      <vt:lpstr>Penn State’s Information Sciences and Technology (IST) and Information Security and Risk Analysis Programs (SRA)</vt:lpstr>
      <vt:lpstr>IST 220 - Networking and Telecommunications</vt:lpstr>
      <vt:lpstr>Learning Goals for IST 220</vt:lpstr>
      <vt:lpstr>1. Explain the components of computer networks and their relationships to each other </vt:lpstr>
      <vt:lpstr>2. Explain the impact of Application Layer Protocols on the user and the network </vt:lpstr>
      <vt:lpstr>3. Describe the how different Transport Layer protocols package data for transmission across the network </vt:lpstr>
      <vt:lpstr>4. Discuss how network layer protocols and routers move packets across the network </vt:lpstr>
      <vt:lpstr>5. Explain the Link Layer and the Physical Layer </vt:lpstr>
      <vt:lpstr>6. Design of Local and Wide Area Networks </vt:lpstr>
      <vt:lpstr>As You Can See …</vt:lpstr>
      <vt:lpstr>Also …</vt:lpstr>
      <vt:lpstr>MIS and Telecommunications Courses in Other Colleges at Penn State</vt:lpstr>
      <vt:lpstr>Main Points</vt:lpstr>
      <vt:lpstr>Questions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Telecommunications Standards Education</dc:title>
  <dc:creator>bartolacc</dc:creator>
  <cp:lastModifiedBy>Christin Chevalley</cp:lastModifiedBy>
  <cp:revision>27</cp:revision>
  <dcterms:created xsi:type="dcterms:W3CDTF">2013-06-12T23:45:02Z</dcterms:created>
  <dcterms:modified xsi:type="dcterms:W3CDTF">2013-06-27T10:20:43Z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0x010100347A70098B930447AEEAB616FA8F5A29</vt:lpwstr>
  </property>
</Properties>
</file>