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emf" ContentType="image/x-emf"/>
  <Default Extension="jpeg" ContentType="image/jpeg"/>
  <Default Extension="xml" ContentType="application/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427" r:id="rId5"/>
    <p:sldId id="535" r:id="rId6"/>
    <p:sldId id="471" r:id="rId7"/>
    <p:sldId id="522" r:id="rId8"/>
    <p:sldId id="429" r:id="rId9"/>
    <p:sldId id="533" r:id="rId10"/>
    <p:sldId id="534" r:id="rId11"/>
    <p:sldId id="529" r:id="rId12"/>
    <p:sldId id="505" r:id="rId13"/>
    <p:sldId id="506" r:id="rId14"/>
    <p:sldId id="514" r:id="rId15"/>
    <p:sldId id="525" r:id="rId16"/>
    <p:sldId id="487" r:id="rId17"/>
    <p:sldId id="432" r:id="rId18"/>
    <p:sldId id="516" r:id="rId19"/>
    <p:sldId id="532" r:id="rId20"/>
    <p:sldId id="521" r:id="rId21"/>
    <p:sldId id="536" r:id="rId22"/>
    <p:sldId id="537" r:id="rId23"/>
    <p:sldId id="539" r:id="rId24"/>
    <p:sldId id="540" r:id="rId25"/>
    <p:sldId id="544" r:id="rId26"/>
    <p:sldId id="543" r:id="rId27"/>
    <p:sldId id="545" r:id="rId28"/>
    <p:sldId id="541" r:id="rId29"/>
    <p:sldId id="454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FF3300"/>
    <a:srgbClr val="000066"/>
    <a:srgbClr val="0E438A"/>
    <a:srgbClr val="525152"/>
    <a:srgbClr val="0099CC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1297" autoAdjust="0"/>
  </p:normalViewPr>
  <p:slideViewPr>
    <p:cSldViewPr>
      <p:cViewPr varScale="1">
        <p:scale>
          <a:sx n="92" d="100"/>
          <a:sy n="92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2" y="-90"/>
      </p:cViewPr>
      <p:guideLst>
        <p:guide orient="horz" pos="2929"/>
        <p:guide pos="22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35"/>
            <a:ext cx="3038786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135"/>
            <a:ext cx="3038786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949C00-DA7F-4445-9A14-3C40D3D80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14" y="0"/>
            <a:ext cx="3038786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98" y="4414824"/>
            <a:ext cx="5141405" cy="418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8786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135"/>
            <a:ext cx="3038786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7B1702-FCBD-4BC8-9D86-96ED780DD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6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D5440EB-D926-4AC6-964F-367A4CF6C584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ffectLst/>
              </a:rPr>
              <a:t>SHOWCASE: the latest ICTs research and development products and services that contribute to "building sustainable communities" through the cooperation of academia, research institutes and industry.</a:t>
            </a:r>
            <a:endParaRPr lang="en-US" dirty="0" smtClean="0">
              <a:solidFill>
                <a:srgbClr val="1B5BA2"/>
              </a:solidFill>
              <a:cs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815A9DB-C3B3-496D-9151-AEACE22402C0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7B1702-FCBD-4BC8-9D86-96ED780DD7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56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7B1702-FCBD-4BC8-9D86-96ED780DD7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655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cs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CA58AA-95D0-44C0-B495-309D417126DB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solidFill>
                <a:srgbClr val="1B5BA2"/>
              </a:solidFill>
              <a:cs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74CA0BD-C26F-4476-8887-562D52841CFF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9E0AE85-C8D9-4E47-8800-BD0EDBCF9ABB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xfrm>
            <a:off x="707548" y="4428203"/>
            <a:ext cx="5141405" cy="418442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solidFill>
                <a:srgbClr val="1B5BA2"/>
              </a:solidFill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DA664F4-DA73-420E-9A4A-AB1EC8C4C654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42D63CE-1CD2-4457-AE7B-9AE3898B06A7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8D59787-4DCA-4951-95C5-E3F9EC5DF4C4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BC70154-3618-4D34-86CB-77A30E399A5A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A3CD66C-4F57-4958-8424-8CC930AE01EB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5DAF5BD-24DD-4213-8310-C047D4E7B6B3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5DAF5BD-24DD-4213-8310-C047D4E7B6B3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5DAF5BD-24DD-4213-8310-C047D4E7B6B3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7B1702-FCBD-4BC8-9D86-96ED780DD7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978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1614" y="8831135"/>
            <a:ext cx="3038786" cy="4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/>
            <a:fld id="{DC7074FF-9879-44A9-8E38-6D668D2E7C00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1614" y="8831135"/>
            <a:ext cx="3038786" cy="4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/>
            <a:fld id="{DC7074FF-9879-44A9-8E38-6D668D2E7C00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7B1702-FCBD-4BC8-9D86-96ED780DD76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22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624B4ED-9D88-4D61-B1E8-D76A6DA1123E}" type="slidenum">
              <a:rPr lang="en-US" sz="1200" smtClean="0">
                <a:ea typeface="MS PGothic" pitchFamily="34" charset="-128"/>
              </a:rPr>
              <a:pPr/>
              <a:t>4</a:t>
            </a:fld>
            <a:endParaRPr lang="en-US" sz="120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xfrm>
            <a:off x="707548" y="4428203"/>
            <a:ext cx="5141405" cy="418442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DA664F4-DA73-420E-9A4A-AB1EC8C4C654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675542F-A740-427E-9C85-FBC33C89E29D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D0BD9B-D229-4B4B-A2A0-0C778D4022B9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A3B970A9-7D9B-4221-B543-8BCEB81DA35B}" type="slidenum">
              <a:rPr lang="en-US" sz="1200">
                <a:solidFill>
                  <a:schemeClr val="tx1"/>
                </a:solidFill>
              </a:rPr>
              <a:pPr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01EEF0A-31BB-4E45-899A-5F1B4C4C66C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8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2" name="Picture 26" descr="Pictur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:\Documents and Settings\magliard\My Documents\My Pictures\ITU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8953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 userDrawn="1">
            <p:ph type="dt" sz="quarter" idx="10"/>
          </p:nvPr>
        </p:nvSpPr>
        <p:spPr>
          <a:xfrm>
            <a:off x="-36513" y="6597650"/>
            <a:ext cx="3529013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Dubai, UAE, 20 November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7249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FAA5-A77A-429F-8464-047A27B6B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05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AFF8B-4587-4843-AD5D-487B30901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09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3C32-D9E2-467F-86EE-B17F3906B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42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CD0E-2158-41B9-A0DC-2CDD15F87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quarter" idx="11"/>
          </p:nvPr>
        </p:nvSpPr>
        <p:spPr>
          <a:xfrm>
            <a:off x="-36513" y="6597650"/>
            <a:ext cx="3529013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Dubai, UAE, 20 November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22643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3B9D-E93D-403C-BF19-8989778A5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quarter" idx="11"/>
          </p:nvPr>
        </p:nvSpPr>
        <p:spPr>
          <a:xfrm>
            <a:off x="-36513" y="6597650"/>
            <a:ext cx="3529013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Dubai, UAE, 20 November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67814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17A2-56B3-4F18-A5B4-29D49B54D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 userDrawn="1">
            <p:ph type="dt" sz="quarter" idx="11"/>
          </p:nvPr>
        </p:nvSpPr>
        <p:spPr>
          <a:xfrm>
            <a:off x="-36513" y="6597650"/>
            <a:ext cx="3529013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Dubai, UAE, 20 November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254311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70D0-39AB-4751-B708-4301CDB36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 userDrawn="1">
            <p:ph type="dt" sz="quarter" idx="11"/>
          </p:nvPr>
        </p:nvSpPr>
        <p:spPr>
          <a:xfrm>
            <a:off x="-36513" y="6597650"/>
            <a:ext cx="3529013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Dubai, UAE, 20 November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77661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1417-F9A4-42ED-813D-0528075E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dt" sz="quarter" idx="11"/>
          </p:nvPr>
        </p:nvSpPr>
        <p:spPr>
          <a:xfrm>
            <a:off x="-36513" y="6597650"/>
            <a:ext cx="3529013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Dubai, UAE, 20 November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29610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FB18-FF14-43F6-A2B4-2BAFE14CB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quarter" idx="11"/>
          </p:nvPr>
        </p:nvSpPr>
        <p:spPr>
          <a:xfrm>
            <a:off x="-36513" y="6597650"/>
            <a:ext cx="3529013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Dubai, UAE, 20 November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62355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3251-FF43-48D2-A88F-6AC6C50C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71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0B820-18D5-4E97-BA5E-E187EED4D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48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683A77-148F-4481-A90D-73851108C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quarter" idx="2"/>
          </p:nvPr>
        </p:nvSpPr>
        <p:spPr>
          <a:xfrm>
            <a:off x="34925" y="6597650"/>
            <a:ext cx="3529013" cy="268288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rgbClr val="0066CC"/>
                </a:solidFill>
              </a:defRPr>
            </a:lvl1pPr>
          </a:lstStyle>
          <a:p>
            <a:pPr>
              <a:defRPr/>
            </a:pPr>
            <a:r>
              <a:rPr lang="en-US"/>
              <a:t>Dubai, UAE, 20 November 2012</a:t>
            </a:r>
          </a:p>
        </p:txBody>
      </p:sp>
      <p:pic>
        <p:nvPicPr>
          <p:cNvPr id="1031" name="Picture 15" descr="C:\Documents and Settings\magliard\My Documents\My Pictures\ITU Logo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8953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3200">
          <a:solidFill>
            <a:schemeClr val="bg2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7"/>
        </a:buBlip>
        <a:defRPr sz="2800">
          <a:solidFill>
            <a:schemeClr val="bg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>
          <a:solidFill>
            <a:schemeClr val="bg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7"/>
        </a:buBlip>
        <a:defRPr sz="2000">
          <a:solidFill>
            <a:schemeClr val="bg2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tu-kaleidoscope.org/201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tu-kaleidoscop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hyperlink" Target="http://www.itu.int/en/ITU-T/techwatch/Pages/optical-standards.aspx" TargetMode="External"/><Relationship Id="rId18" Type="http://schemas.openxmlformats.org/officeDocument/2006/relationships/hyperlink" Target="http://www.itu.int/en/ITU-T/techwatch/Pages/smartwatermanagement.aspx" TargetMode="External"/><Relationship Id="rId26" Type="http://schemas.openxmlformats.org/officeDocument/2006/relationships/image" Target="../media/image38.jpeg"/><Relationship Id="rId3" Type="http://schemas.openxmlformats.org/officeDocument/2006/relationships/hyperlink" Target="http://www.itu.int/en/ITU-T/techwatch/Pages/default.aspx" TargetMode="External"/><Relationship Id="rId21" Type="http://schemas.openxmlformats.org/officeDocument/2006/relationships/image" Target="../media/image35.jpeg"/><Relationship Id="rId7" Type="http://schemas.openxmlformats.org/officeDocument/2006/relationships/hyperlink" Target="http://www.itu.int/en/ITU-T/techwatch/Pages/cloud-computing-privacy.aspx" TargetMode="External"/><Relationship Id="rId12" Type="http://schemas.openxmlformats.org/officeDocument/2006/relationships/image" Target="../media/image30.jpeg"/><Relationship Id="rId17" Type="http://schemas.openxmlformats.org/officeDocument/2006/relationships/image" Target="../media/image33.jpeg"/><Relationship Id="rId25" Type="http://schemas.openxmlformats.org/officeDocument/2006/relationships/hyperlink" Target="http://www.itu.int/en/ITU-T/techwatch/Pages/smart-city-Seoul.aspx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itu.int/en/ITU-T/techwatch/Pages/submarinenetworks.aspx" TargetMode="External"/><Relationship Id="rId20" Type="http://schemas.openxmlformats.org/officeDocument/2006/relationships/hyperlink" Target="http://www.itu.int/en/ITU-T/techwatch/Pages/learning-standard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hyperlink" Target="http://www.itu.int/en/ITU-T/techwatch/Pages/video-games-standards.aspx" TargetMode="External"/><Relationship Id="rId24" Type="http://schemas.openxmlformats.org/officeDocument/2006/relationships/image" Target="../media/image37.jpeg"/><Relationship Id="rId5" Type="http://schemas.openxmlformats.org/officeDocument/2006/relationships/hyperlink" Target="http://www.itu.int/en/ITU-T/techwatch/Pages/ehealth-standards.aspx" TargetMode="External"/><Relationship Id="rId15" Type="http://schemas.openxmlformats.org/officeDocument/2006/relationships/image" Target="../media/image32.jpeg"/><Relationship Id="rId23" Type="http://schemas.openxmlformats.org/officeDocument/2006/relationships/image" Target="../media/image36.jpeg"/><Relationship Id="rId10" Type="http://schemas.openxmlformats.org/officeDocument/2006/relationships/image" Target="../media/image29.jpeg"/><Relationship Id="rId19" Type="http://schemas.openxmlformats.org/officeDocument/2006/relationships/image" Target="../media/image34.jpeg"/><Relationship Id="rId4" Type="http://schemas.openxmlformats.org/officeDocument/2006/relationships/image" Target="../media/image26.png"/><Relationship Id="rId9" Type="http://schemas.openxmlformats.org/officeDocument/2006/relationships/hyperlink" Target="http://www.itu.int/en/ITU-T/techwatch/Pages/digital-signage-standards.aspx" TargetMode="External"/><Relationship Id="rId14" Type="http://schemas.openxmlformats.org/officeDocument/2006/relationships/image" Target="../media/image31.jpeg"/><Relationship Id="rId22" Type="http://schemas.openxmlformats.org/officeDocument/2006/relationships/hyperlink" Target="http://www.itu.int/oth/T2301000020/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y.itu.in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tu.int/go/standardseduca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tu.int/go/standardseducation/docs" TargetMode="Externa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uni/kaleidoscope/2013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academia/Documents/stdsedu/1st%20Meeting-20121008-Denmark/004_Att.2-AHG_SE_UNECE_Concept_note_for_Workshop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-adagio.com/public/ccommt/temp/skill-std-hrrs_eng_v0.98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sbstdsedu@itu.int" TargetMode="External"/><Relationship Id="rId7" Type="http://schemas.openxmlformats.org/officeDocument/2006/relationships/hyperlink" Target="http://itu.int/ITU-T/servic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u.int/ITU-T/edh/faqs-guest.html" TargetMode="External"/><Relationship Id="rId5" Type="http://schemas.openxmlformats.org/officeDocument/2006/relationships/hyperlink" Target="http://itu.int/TIES/" TargetMode="External"/><Relationship Id="rId4" Type="http://schemas.openxmlformats.org/officeDocument/2006/relationships/hyperlink" Target="mailto:standardsedu@lists.itu.in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tu.int/en/ITU-T/academia/Pages/default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en/ITU-T/membership/Pages/default.aspx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embers/academia/applicationformforacademi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mailto:membership@itu.int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05669" y="5179416"/>
            <a:ext cx="7772400" cy="985887"/>
          </a:xfrm>
        </p:spPr>
        <p:txBody>
          <a:bodyPr/>
          <a:lstStyle/>
          <a:p>
            <a:r>
              <a:rPr lang="en-US" sz="2800" i="1" dirty="0" smtClean="0">
                <a:solidFill>
                  <a:srgbClr val="0066CC"/>
                </a:solidFill>
              </a:rPr>
              <a:t/>
            </a:r>
            <a:br>
              <a:rPr lang="en-US" sz="2800" i="1" dirty="0" smtClean="0">
                <a:solidFill>
                  <a:srgbClr val="0066CC"/>
                </a:solidFill>
              </a:rPr>
            </a:br>
            <a:r>
              <a:rPr lang="en-US" sz="2800" i="1" dirty="0" smtClean="0">
                <a:solidFill>
                  <a:srgbClr val="0066CC"/>
                </a:solidFill>
              </a:rPr>
              <a:t/>
            </a:r>
            <a:br>
              <a:rPr lang="en-US" sz="2800" i="1" dirty="0" smtClean="0">
                <a:solidFill>
                  <a:srgbClr val="0066CC"/>
                </a:solidFill>
              </a:rPr>
            </a:br>
            <a:r>
              <a:rPr lang="en-US" sz="2800" i="1" dirty="0" smtClean="0">
                <a:solidFill>
                  <a:srgbClr val="0066CC"/>
                </a:solidFill>
              </a:rPr>
              <a:t/>
            </a:r>
            <a:br>
              <a:rPr lang="en-US" sz="2800" i="1" dirty="0" smtClean="0">
                <a:solidFill>
                  <a:srgbClr val="0066CC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Dr</a:t>
            </a:r>
            <a:r>
              <a:rPr lang="en-US" sz="2200" dirty="0">
                <a:solidFill>
                  <a:srgbClr val="C00000"/>
                </a:solidFill>
              </a:rPr>
              <a:t>. Bilel Jamoussi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0066CC"/>
                </a:solidFill>
              </a:rPr>
              <a:t>Chief, Study Groups Department, ITU-T</a:t>
            </a:r>
            <a:r>
              <a:rPr lang="en-US" sz="2200" dirty="0">
                <a:solidFill>
                  <a:srgbClr val="C00000"/>
                </a:solidFill>
              </a:rPr>
              <a:t/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800" i="1" dirty="0" smtClean="0">
                <a:solidFill>
                  <a:srgbClr val="0066CC"/>
                </a:solidFill>
              </a:rPr>
              <a:t/>
            </a:r>
            <a:br>
              <a:rPr lang="en-US" sz="2800" i="1" dirty="0" smtClean="0">
                <a:solidFill>
                  <a:srgbClr val="0066CC"/>
                </a:solidFill>
              </a:rPr>
            </a:br>
            <a:r>
              <a:rPr lang="en-US" sz="2000" dirty="0">
                <a:ea typeface="SimSun" pitchFamily="2" charset="-122"/>
              </a:rPr>
              <a:t/>
            </a:r>
            <a:br>
              <a:rPr lang="en-US" sz="2000" dirty="0">
                <a:ea typeface="SimSun" pitchFamily="2" charset="-122"/>
              </a:rPr>
            </a:br>
            <a:endParaRPr lang="en-GB" sz="2000" dirty="0">
              <a:ea typeface="SimSun" pitchFamily="2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0196" y="476672"/>
            <a:ext cx="80642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r>
              <a:rPr lang="en-US" sz="2400" kern="0" dirty="0">
                <a:solidFill>
                  <a:srgbClr val="0066CC"/>
                </a:solidFill>
              </a:rPr>
              <a:t>Joint ITU-CTIF-GISFI Workshop on </a:t>
            </a:r>
            <a:endParaRPr lang="en-US" sz="2400" kern="0" dirty="0" smtClean="0">
              <a:solidFill>
                <a:srgbClr val="0066CC"/>
              </a:solidFill>
            </a:endParaRPr>
          </a:p>
          <a:p>
            <a:r>
              <a:rPr lang="en-US" sz="2400" kern="0" dirty="0" smtClean="0">
                <a:solidFill>
                  <a:srgbClr val="0066CC"/>
                </a:solidFill>
              </a:rPr>
              <a:t>Education </a:t>
            </a:r>
            <a:r>
              <a:rPr lang="en-US" sz="2400" kern="0" dirty="0">
                <a:solidFill>
                  <a:srgbClr val="0066CC"/>
                </a:solidFill>
              </a:rPr>
              <a:t>about </a:t>
            </a:r>
            <a:r>
              <a:rPr lang="en-US" sz="2400" kern="0" dirty="0" smtClean="0">
                <a:solidFill>
                  <a:srgbClr val="0066CC"/>
                </a:solidFill>
              </a:rPr>
              <a:t>Standardization</a:t>
            </a:r>
          </a:p>
          <a:p>
            <a:r>
              <a:rPr lang="en-US" sz="1800" kern="0" dirty="0" smtClean="0">
                <a:solidFill>
                  <a:srgbClr val="C00000"/>
                </a:solidFill>
              </a:rPr>
              <a:t>Atlantic </a:t>
            </a:r>
            <a:r>
              <a:rPr lang="en-US" sz="1800" kern="0" dirty="0">
                <a:solidFill>
                  <a:srgbClr val="C00000"/>
                </a:solidFill>
              </a:rPr>
              <a:t>City, New Jersey, 25 </a:t>
            </a:r>
            <a:r>
              <a:rPr lang="en-US" sz="1800" kern="0" dirty="0" smtClean="0">
                <a:solidFill>
                  <a:srgbClr val="C00000"/>
                </a:solidFill>
              </a:rPr>
              <a:t>June </a:t>
            </a:r>
            <a:r>
              <a:rPr lang="en-US" sz="1800" kern="0" dirty="0">
                <a:solidFill>
                  <a:srgbClr val="C00000"/>
                </a:solidFill>
              </a:rPr>
              <a:t>2013</a:t>
            </a:r>
          </a:p>
          <a:p>
            <a:endParaRPr lang="en-US" sz="1800" i="1" kern="0" dirty="0" smtClean="0">
              <a:solidFill>
                <a:srgbClr val="0066CC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41462" y="2636912"/>
            <a:ext cx="777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r>
              <a:rPr lang="en-US" sz="2200" i="1" dirty="0">
                <a:solidFill>
                  <a:srgbClr val="0066CC"/>
                </a:solidFill>
              </a:rPr>
              <a:t>Inaugural Speech </a:t>
            </a:r>
            <a:endParaRPr lang="en-US" sz="2200" i="1" dirty="0" smtClean="0">
              <a:solidFill>
                <a:srgbClr val="0066CC"/>
              </a:solidFill>
            </a:endParaRPr>
          </a:p>
          <a:p>
            <a:r>
              <a:rPr lang="en-US" kern="0" dirty="0" smtClean="0">
                <a:solidFill>
                  <a:srgbClr val="C00000"/>
                </a:solidFill>
              </a:rPr>
              <a:t>Academia and ITU-T </a:t>
            </a:r>
            <a:br>
              <a:rPr lang="en-US" kern="0" dirty="0" smtClean="0">
                <a:solidFill>
                  <a:srgbClr val="C00000"/>
                </a:solidFill>
              </a:rPr>
            </a:br>
            <a:r>
              <a:rPr lang="en-US" kern="0" dirty="0" smtClean="0">
                <a:solidFill>
                  <a:srgbClr val="0066CC"/>
                </a:solidFill>
              </a:rPr>
              <a:t>Alliance for innovation in ICTs standards</a:t>
            </a:r>
            <a:r>
              <a:rPr lang="en-US" kern="0" dirty="0" smtClean="0">
                <a:solidFill>
                  <a:srgbClr val="0066CC"/>
                </a:solidFill>
                <a:ea typeface="SimSun" pitchFamily="2" charset="-122"/>
              </a:rPr>
              <a:t/>
            </a:r>
            <a:br>
              <a:rPr lang="en-US" kern="0" dirty="0" smtClean="0">
                <a:solidFill>
                  <a:srgbClr val="0066CC"/>
                </a:solidFill>
                <a:ea typeface="SimSun" pitchFamily="2" charset="-122"/>
              </a:rPr>
            </a:br>
            <a:endParaRPr lang="en-GB" kern="0" dirty="0" smtClean="0">
              <a:solidFill>
                <a:srgbClr val="0066CC"/>
              </a:solidFill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584200"/>
          </a:xfrm>
        </p:spPr>
        <p:txBody>
          <a:bodyPr/>
          <a:lstStyle/>
          <a:p>
            <a:pPr marL="342900" indent="-342900"/>
            <a:r>
              <a:rPr lang="en-ZW" dirty="0" smtClean="0">
                <a:solidFill>
                  <a:srgbClr val="0066CC"/>
                </a:solidFill>
              </a:rPr>
              <a:t>ITU Kaleidoscope 2013 (1/2)</a:t>
            </a:r>
            <a:endParaRPr lang="en-US" dirty="0" smtClean="0">
              <a:solidFill>
                <a:srgbClr val="0066CC"/>
              </a:solidFill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836712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 algn="ctr"/>
            <a:r>
              <a:rPr lang="en-ZW" sz="2400" b="1" i="1" dirty="0">
                <a:solidFill>
                  <a:srgbClr val="0066CC"/>
                </a:solidFill>
              </a:rPr>
              <a:t>Building Sustainable Communities</a:t>
            </a:r>
          </a:p>
          <a:p>
            <a:pPr lvl="2" algn="ctr"/>
            <a:r>
              <a:rPr lang="en-ZW" sz="2200" dirty="0" smtClean="0">
                <a:solidFill>
                  <a:srgbClr val="C00000"/>
                </a:solidFill>
              </a:rPr>
              <a:t>Kyoto </a:t>
            </a:r>
            <a:r>
              <a:rPr lang="en-ZW" sz="2200" dirty="0">
                <a:solidFill>
                  <a:srgbClr val="C00000"/>
                </a:solidFill>
              </a:rPr>
              <a:t>University, 22-24 April 2013</a:t>
            </a:r>
            <a:endParaRPr lang="en-ZW" sz="2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4716463" y="458152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en-US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813461" y="6156454"/>
            <a:ext cx="464697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http://itu-kaleidoscope.org/2013</a:t>
            </a:r>
            <a:r>
              <a:rPr lang="en-US" sz="2000" dirty="0"/>
              <a:t> </a:t>
            </a:r>
          </a:p>
        </p:txBody>
      </p:sp>
      <p:pic>
        <p:nvPicPr>
          <p:cNvPr id="1026" name="Picture 2" descr="C:\Users\Magliard\Desktop\At the VENUE &amp; After\Materials and programmes\K-2013_Poster_vignette_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9958"/>
            <a:ext cx="2913869" cy="403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8149" y="2115672"/>
            <a:ext cx="51845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75000"/>
              <a:buBlip>
                <a:blip r:embed="rId5"/>
              </a:buBlip>
            </a:pPr>
            <a:r>
              <a:rPr lang="en-US" sz="2000" kern="0" dirty="0">
                <a:solidFill>
                  <a:srgbClr val="0066CC"/>
                </a:solidFill>
                <a:latin typeface="Verdana"/>
              </a:rPr>
              <a:t>3 Invited Papers</a:t>
            </a:r>
          </a:p>
          <a:p>
            <a:pPr marL="342900" lvl="0" indent="-342900">
              <a:spcBef>
                <a:spcPct val="20000"/>
              </a:spcBef>
              <a:buSzPct val="75000"/>
              <a:buBlip>
                <a:blip r:embed="rId5"/>
              </a:buBlip>
            </a:pPr>
            <a:r>
              <a:rPr lang="en-US" sz="2000" kern="0" dirty="0">
                <a:solidFill>
                  <a:srgbClr val="0066CC"/>
                </a:solidFill>
                <a:latin typeface="Verdana"/>
              </a:rPr>
              <a:t>2 Keynote Speakers</a:t>
            </a:r>
          </a:p>
          <a:p>
            <a:pPr marL="342900" lvl="0" indent="-342900">
              <a:spcBef>
                <a:spcPct val="20000"/>
              </a:spcBef>
              <a:buSzPct val="75000"/>
              <a:buBlip>
                <a:blip r:embed="rId5"/>
              </a:buBlip>
            </a:pPr>
            <a:r>
              <a:rPr lang="en-US" sz="2000" kern="0" dirty="0">
                <a:solidFill>
                  <a:srgbClr val="0066CC"/>
                </a:solidFill>
                <a:latin typeface="Verdana"/>
              </a:rPr>
              <a:t>2 Special Sessions</a:t>
            </a:r>
          </a:p>
          <a:p>
            <a:pPr marL="342900" lvl="0" indent="-342900">
              <a:spcBef>
                <a:spcPct val="20000"/>
              </a:spcBef>
              <a:buSzPct val="75000"/>
              <a:buBlip>
                <a:blip r:embed="rId5"/>
              </a:buBlip>
            </a:pPr>
            <a:r>
              <a:rPr lang="en-US" sz="2000" kern="0" dirty="0">
                <a:solidFill>
                  <a:srgbClr val="0066CC"/>
                </a:solidFill>
                <a:latin typeface="Verdana"/>
              </a:rPr>
              <a:t>2 Side events:</a:t>
            </a:r>
          </a:p>
          <a:p>
            <a:pPr marL="742950" lvl="1" indent="-285750">
              <a:spcBef>
                <a:spcPct val="20000"/>
              </a:spcBef>
              <a:buSzPct val="70000"/>
              <a:buBlip>
                <a:blip r:embed="rId6"/>
              </a:buBlip>
            </a:pPr>
            <a:r>
              <a:rPr lang="en-US" sz="2000" kern="0" dirty="0">
                <a:solidFill>
                  <a:srgbClr val="0066CC"/>
                </a:solidFill>
                <a:latin typeface="Verdana"/>
              </a:rPr>
              <a:t>Showcase</a:t>
            </a:r>
          </a:p>
          <a:p>
            <a:pPr marL="742950" lvl="1" indent="-285750">
              <a:spcBef>
                <a:spcPct val="20000"/>
              </a:spcBef>
              <a:buSzPct val="70000"/>
              <a:buBlip>
                <a:blip r:embed="rId6"/>
              </a:buBlip>
            </a:pPr>
            <a:r>
              <a:rPr lang="en-US" sz="2000" kern="0" dirty="0">
                <a:solidFill>
                  <a:srgbClr val="C00000"/>
                </a:solidFill>
                <a:latin typeface="Verdana"/>
              </a:rPr>
              <a:t>Workshop on Education about Standardization</a:t>
            </a:r>
          </a:p>
          <a:p>
            <a:pPr lvl="1">
              <a:spcBef>
                <a:spcPct val="20000"/>
              </a:spcBef>
              <a:buSzPct val="70000"/>
            </a:pPr>
            <a:endParaRPr lang="en-US" sz="2000" kern="0" dirty="0">
              <a:solidFill>
                <a:srgbClr val="0066CC"/>
              </a:solidFill>
              <a:latin typeface="Verdana"/>
            </a:endParaRPr>
          </a:p>
          <a:p>
            <a:pPr marL="342900" lvl="0" indent="-342900">
              <a:spcBef>
                <a:spcPct val="20000"/>
              </a:spcBef>
              <a:buSzPct val="75000"/>
              <a:buBlip>
                <a:blip r:embed="rId5"/>
              </a:buBlip>
            </a:pPr>
            <a:r>
              <a:rPr lang="en-US" sz="2000" b="1" kern="0" dirty="0">
                <a:solidFill>
                  <a:srgbClr val="0066CC"/>
                </a:solidFill>
                <a:latin typeface="Verdana"/>
                <a:sym typeface="Wingdings" pitchFamily="2" charset="2"/>
              </a:rPr>
              <a:t>Over 180 participants from 22 countries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>
                <a:solidFill>
                  <a:srgbClr val="0066CC"/>
                </a:solidFill>
              </a:rPr>
              <a:t>ITU Kaleidoscope </a:t>
            </a:r>
            <a:r>
              <a:rPr lang="en-ZW" dirty="0">
                <a:solidFill>
                  <a:srgbClr val="0066CC"/>
                </a:solidFill>
              </a:rPr>
              <a:t>2013 </a:t>
            </a:r>
            <a:r>
              <a:rPr lang="en-ZW" dirty="0" smtClean="0">
                <a:solidFill>
                  <a:srgbClr val="0066CC"/>
                </a:solidFill>
              </a:rPr>
              <a:t>(2/2)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84784"/>
            <a:ext cx="8964612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600" b="1" kern="1200" dirty="0" smtClean="0">
                <a:solidFill>
                  <a:srgbClr val="0066CC"/>
                </a:solidFill>
              </a:rPr>
              <a:t>30 accepted papers </a:t>
            </a:r>
            <a:r>
              <a:rPr lang="en-US" sz="2600" kern="1200" dirty="0" smtClean="0">
                <a:solidFill>
                  <a:srgbClr val="0066CC"/>
                </a:solidFill>
              </a:rPr>
              <a:t>(out of 99 submitted):</a:t>
            </a:r>
          </a:p>
          <a:p>
            <a:pPr>
              <a:defRPr/>
            </a:pPr>
            <a:r>
              <a:rPr lang="en-US" sz="2600" kern="1200" dirty="0" smtClean="0">
                <a:solidFill>
                  <a:srgbClr val="0066CC"/>
                </a:solidFill>
              </a:rPr>
              <a:t>Presented at the conference </a:t>
            </a:r>
          </a:p>
          <a:p>
            <a:pPr>
              <a:defRPr/>
            </a:pPr>
            <a:r>
              <a:rPr lang="en-US" sz="2600" kern="1200" dirty="0" smtClean="0">
                <a:solidFill>
                  <a:srgbClr val="0066CC"/>
                </a:solidFill>
              </a:rPr>
              <a:t>Published in the conference proceedings</a:t>
            </a:r>
          </a:p>
          <a:p>
            <a:pPr>
              <a:defRPr/>
            </a:pPr>
            <a:r>
              <a:rPr lang="en-US" sz="2600" kern="1200" dirty="0" smtClean="0">
                <a:solidFill>
                  <a:srgbClr val="0066CC"/>
                </a:solidFill>
              </a:rPr>
              <a:t>Published in IEEE </a:t>
            </a:r>
            <a:r>
              <a:rPr lang="en-US" sz="2600" kern="1200" dirty="0" err="1" smtClean="0">
                <a:solidFill>
                  <a:srgbClr val="0066CC"/>
                </a:solidFill>
              </a:rPr>
              <a:t>Xplore</a:t>
            </a:r>
            <a:endParaRPr lang="en-US" sz="2600" kern="1200" dirty="0" smtClean="0">
              <a:solidFill>
                <a:srgbClr val="0066CC"/>
              </a:solidFill>
            </a:endParaRPr>
          </a:p>
          <a:p>
            <a:pPr>
              <a:defRPr/>
            </a:pPr>
            <a:r>
              <a:rPr lang="en-US" sz="2600" kern="1200" dirty="0" smtClean="0">
                <a:solidFill>
                  <a:srgbClr val="0066CC"/>
                </a:solidFill>
              </a:rPr>
              <a:t>Considered for publication in a special edition of IEEE Communication Magazine</a:t>
            </a:r>
          </a:p>
          <a:p>
            <a:pPr>
              <a:defRPr/>
            </a:pPr>
            <a:endParaRPr lang="en-US" sz="2800" dirty="0"/>
          </a:p>
        </p:txBody>
      </p:sp>
      <p:pic>
        <p:nvPicPr>
          <p:cNvPr id="4403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07580"/>
            <a:ext cx="2232621" cy="28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800" b="1" dirty="0">
                <a:solidFill>
                  <a:srgbClr val="0066CC"/>
                </a:solidFill>
                <a:latin typeface="+mn-lt"/>
              </a:rPr>
              <a:t>… featuring </a:t>
            </a:r>
            <a:br>
              <a:rPr lang="en-US" sz="1800" b="1" dirty="0">
                <a:solidFill>
                  <a:srgbClr val="0066CC"/>
                </a:solidFill>
                <a:latin typeface="+mn-lt"/>
              </a:rPr>
            </a:br>
            <a:r>
              <a:rPr lang="en-US" sz="1800" b="1" dirty="0">
                <a:solidFill>
                  <a:srgbClr val="0066CC"/>
                </a:solidFill>
                <a:latin typeface="+mn-lt"/>
              </a:rPr>
              <a:t>Kaleidoscope </a:t>
            </a:r>
            <a:r>
              <a:rPr lang="en-US" sz="1800" b="1" dirty="0" smtClean="0">
                <a:solidFill>
                  <a:srgbClr val="0066CC"/>
                </a:solidFill>
                <a:latin typeface="+mn-lt"/>
              </a:rPr>
              <a:t>2009</a:t>
            </a:r>
            <a:endParaRPr lang="en-US" sz="1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-108520" y="1052736"/>
            <a:ext cx="91440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66CC"/>
                </a:solidFill>
              </a:rPr>
              <a:t>Stay tuned for next </a:t>
            </a:r>
            <a:r>
              <a:rPr lang="en-US" dirty="0">
                <a:solidFill>
                  <a:srgbClr val="0066CC"/>
                </a:solidFill>
              </a:rPr>
              <a:t>Kaleidoscope</a:t>
            </a:r>
            <a:r>
              <a:rPr lang="en-US" dirty="0" smtClean="0">
                <a:solidFill>
                  <a:srgbClr val="0066CC"/>
                </a:solidFill>
              </a:rPr>
              <a:t>…</a:t>
            </a:r>
            <a:br>
              <a:rPr lang="en-US" dirty="0" smtClean="0">
                <a:solidFill>
                  <a:srgbClr val="0066CC"/>
                </a:solidFill>
              </a:rPr>
            </a:br>
            <a:r>
              <a:rPr lang="en-US" sz="2400" dirty="0" smtClean="0">
                <a:solidFill>
                  <a:srgbClr val="00682F"/>
                </a:solidFill>
                <a:latin typeface="Verdana" pitchFamily="34"/>
                <a:hlinkClick r:id="rId3"/>
              </a:rPr>
              <a:t>itu-kaleidoscope.org</a:t>
            </a:r>
            <a:r>
              <a:rPr lang="en-US" sz="3600" dirty="0">
                <a:solidFill>
                  <a:srgbClr val="00682F"/>
                </a:solidFill>
                <a:latin typeface="Verdana" pitchFamily="34"/>
              </a:rPr>
              <a:t/>
            </a:r>
            <a:br>
              <a:rPr lang="en-US" sz="3600" dirty="0">
                <a:solidFill>
                  <a:srgbClr val="00682F"/>
                </a:solidFill>
                <a:latin typeface="Verdana" pitchFamily="34"/>
              </a:rPr>
            </a:br>
            <a:endParaRPr lang="en-US" sz="3600" dirty="0">
              <a:solidFill>
                <a:srgbClr val="0066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8824" y="2924944"/>
            <a:ext cx="894968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+mj-cs"/>
              </a:rPr>
              <a:t>ITU Kaleidoscope 2014 </a:t>
            </a: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66CC"/>
                </a:solidFill>
                <a:latin typeface="+mj-lt"/>
                <a:cs typeface="+mj-cs"/>
              </a:rPr>
              <a:t>Bonch-Bruevich</a:t>
            </a:r>
            <a:r>
              <a:rPr lang="en-US" sz="2400" b="1" dirty="0">
                <a:solidFill>
                  <a:srgbClr val="0066CC"/>
                </a:solidFill>
                <a:latin typeface="+mj-lt"/>
                <a:cs typeface="+mj-cs"/>
              </a:rPr>
              <a:t> Saint-Petersburg State University of Telecommunications (</a:t>
            </a:r>
            <a:r>
              <a:rPr lang="en-US" sz="2400" b="1" dirty="0" err="1">
                <a:solidFill>
                  <a:srgbClr val="0066CC"/>
                </a:solidFill>
                <a:latin typeface="+mj-lt"/>
                <a:cs typeface="+mj-cs"/>
              </a:rPr>
              <a:t>SPbSUT</a:t>
            </a:r>
            <a:r>
              <a:rPr lang="en-US" sz="2400" b="1" dirty="0">
                <a:solidFill>
                  <a:srgbClr val="0066CC"/>
                </a:solidFill>
                <a:latin typeface="+mj-lt"/>
                <a:cs typeface="+mj-cs"/>
              </a:rPr>
              <a:t>)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66CC"/>
                </a:solidFill>
                <a:latin typeface="+mj-lt"/>
                <a:cs typeface="+mj-cs"/>
              </a:rPr>
              <a:t>Russian Federation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+mj-cs"/>
              </a:rPr>
              <a:t>June </a:t>
            </a:r>
            <a:r>
              <a:rPr lang="en-US" b="1" dirty="0">
                <a:solidFill>
                  <a:srgbClr val="C00000"/>
                </a:solidFill>
                <a:latin typeface="+mj-lt"/>
                <a:cs typeface="+mj-cs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xmlns="" val="9395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21841" y="122659"/>
            <a:ext cx="7772400" cy="954088"/>
          </a:xfrm>
        </p:spPr>
        <p:txBody>
          <a:bodyPr/>
          <a:lstStyle/>
          <a:p>
            <a:r>
              <a:rPr lang="en-GB" sz="2800" dirty="0" smtClean="0"/>
              <a:t>       </a:t>
            </a:r>
            <a:r>
              <a:rPr lang="en-GB" sz="2800" dirty="0" smtClean="0">
                <a:solidFill>
                  <a:srgbClr val="0066CC"/>
                </a:solidFill>
              </a:rPr>
              <a:t>ITU-T Technology Watch</a:t>
            </a:r>
            <a:endParaRPr lang="en-GB" sz="2800" dirty="0" smtClean="0">
              <a:solidFill>
                <a:srgbClr val="C00000"/>
              </a:solidFill>
            </a:endParaRPr>
          </a:p>
        </p:txBody>
      </p:sp>
      <p:pic>
        <p:nvPicPr>
          <p:cNvPr id="45069" name="Picture 4" descr="http://www.itu.int/ITU-T/uni/images/twlogo.gif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301625"/>
            <a:ext cx="15843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60932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+mj-lt"/>
                <a:cs typeface="+mj-cs"/>
              </a:rPr>
              <a:t>Submit topic proposals and abstracts </a:t>
            </a:r>
            <a:r>
              <a:rPr lang="en-US" sz="1200" b="1" dirty="0">
                <a:solidFill>
                  <a:srgbClr val="0066CC"/>
                </a:solidFill>
                <a:latin typeface="+mj-lt"/>
                <a:cs typeface="+mj-cs"/>
              </a:rPr>
              <a:t>for future reports in the Technology Watch series</a:t>
            </a:r>
            <a:r>
              <a:rPr lang="en-US" sz="1200" b="1" dirty="0" smtClean="0">
                <a:solidFill>
                  <a:srgbClr val="0066CC"/>
                </a:solidFill>
                <a:latin typeface="+mj-lt"/>
                <a:cs typeface="+mj-cs"/>
              </a:rPr>
              <a:t>!</a:t>
            </a:r>
          </a:p>
          <a:p>
            <a:endParaRPr lang="en-US" sz="1200" b="1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 algn="ctr"/>
            <a:r>
              <a:rPr lang="en-US" sz="1200" dirty="0">
                <a:solidFill>
                  <a:srgbClr val="0066CC"/>
                </a:solidFill>
                <a:latin typeface="+mj-lt"/>
                <a:cs typeface="+mj-cs"/>
                <a:hlinkClick r:id="rId3"/>
              </a:rPr>
              <a:t>http://</a:t>
            </a:r>
            <a:r>
              <a:rPr lang="en-US" sz="1200" dirty="0" smtClean="0">
                <a:solidFill>
                  <a:srgbClr val="0066CC"/>
                </a:solidFill>
                <a:latin typeface="+mj-lt"/>
                <a:cs typeface="+mj-cs"/>
                <a:hlinkClick r:id="rId3"/>
              </a:rPr>
              <a:t>www.itu.int/en/ITU-T/techwatch/Pages/default.aspx</a:t>
            </a:r>
            <a:endParaRPr lang="en-US" sz="1200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endParaRPr lang="en-US" sz="1200" b="1" dirty="0">
              <a:solidFill>
                <a:srgbClr val="0066CC"/>
              </a:solidFill>
              <a:latin typeface="+mj-lt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504" y="1456493"/>
            <a:ext cx="8928992" cy="4402191"/>
            <a:chOff x="107504" y="1456493"/>
            <a:chExt cx="8928992" cy="4402191"/>
          </a:xfrm>
        </p:grpSpPr>
        <p:pic>
          <p:nvPicPr>
            <p:cNvPr id="45059" name="Picture 15" descr="E-health Standards and Interoperability">
              <a:hlinkClick r:id="rId5" tooltip="E-health Standards and Interoperability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790" y="1485646"/>
              <a:ext cx="1331538" cy="188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0" name="Picture 16" descr="Privacy in Cloud Computing">
              <a:hlinkClick r:id="rId7" tooltip="Privacy in Cloud Computing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963" y="1520006"/>
              <a:ext cx="1280525" cy="181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17" descr="Digital signage: the right information in all the right places">
              <a:hlinkClick r:id="rId9" tooltip="Digital signage: the right information in all the right places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036887"/>
              <a:ext cx="1288721" cy="182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18" descr="Trends in Video Games and Gaming">
              <a:hlinkClick r:id="rId11" tooltip="Trends in Video Games and Gaming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933056"/>
              <a:ext cx="1333706" cy="189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19" descr="The Optical World">
              <a:hlinkClick r:id="rId13" tooltip="The Optical World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509" y="3963789"/>
              <a:ext cx="1332482" cy="189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20" descr="Standards and eHealth">
              <a:hlinkClick r:id="rId5" tooltip="Standards and eHealth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565" y="3963789"/>
              <a:ext cx="1338595" cy="189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21" descr="Submarine Cables and Climate Change">
              <a:hlinkClick r:id="rId16" tooltip="Submarine Cables and Climate Change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059" y="3957588"/>
              <a:ext cx="1345269" cy="19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22" descr="Smart Water Management">
              <a:hlinkClick r:id="rId18" tooltip="Smart Water Management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963" y="3914105"/>
              <a:ext cx="1352533" cy="191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4" descr="Standards for technology-enabled learning">
              <a:hlinkClick r:id="rId20" tooltip="Standards for technology-enabled learning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12" y="1484784"/>
              <a:ext cx="1332148" cy="188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Mobile money, Part 1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456493"/>
              <a:ext cx="1333388" cy="1881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bile money, Part 2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470751"/>
              <a:ext cx="1333706" cy="188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itu.int/en/ITU-T/techwatch/PublishingImages/seoul-report.jp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509" y="1484784"/>
              <a:ext cx="1332483" cy="188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13576" y="5517232"/>
            <a:ext cx="3024336" cy="6413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Internships </a:t>
            </a:r>
          </a:p>
          <a:p>
            <a:pPr algn="ctr">
              <a:defRPr/>
            </a:pPr>
            <a:r>
              <a:rPr lang="en-US" sz="2800" b="1" kern="0" dirty="0">
                <a:solidFill>
                  <a:srgbClr val="0066CC"/>
                </a:solidFill>
                <a:latin typeface="+mj-lt"/>
                <a:ea typeface="+mj-ea"/>
                <a:cs typeface="+mj-cs"/>
              </a:rPr>
              <a:t>for students </a:t>
            </a:r>
          </a:p>
        </p:txBody>
      </p:sp>
      <p:pic>
        <p:nvPicPr>
          <p:cNvPr id="46083" name="Picture 2" descr="Photo: ITU Tower and fla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32083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80975" y="188913"/>
            <a:ext cx="72739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CM" sz="2600" b="1" kern="0" dirty="0" err="1">
                <a:solidFill>
                  <a:srgbClr val="C00000"/>
                </a:solidFill>
              </a:rPr>
              <a:t>Seminars</a:t>
            </a:r>
            <a:r>
              <a:rPr lang="fr-CM" sz="2600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CM" sz="2600" b="1" kern="0" dirty="0">
                <a:solidFill>
                  <a:srgbClr val="0066CC"/>
                </a:solidFill>
              </a:rPr>
              <a:t>to </a:t>
            </a:r>
            <a:r>
              <a:rPr lang="fr-CM" sz="2600" b="1" kern="0" dirty="0" err="1">
                <a:solidFill>
                  <a:srgbClr val="0066CC"/>
                </a:solidFill>
              </a:rPr>
              <a:t>meet</a:t>
            </a:r>
            <a:r>
              <a:rPr lang="fr-CM" sz="2600" b="1" kern="0" dirty="0">
                <a:solidFill>
                  <a:srgbClr val="0066CC"/>
                </a:solidFill>
              </a:rPr>
              <a:t> ITU-T experts</a:t>
            </a:r>
          </a:p>
        </p:txBody>
      </p:sp>
      <p:pic>
        <p:nvPicPr>
          <p:cNvPr id="46085" name="Picture 5" descr="C:\Documents and Settings\magliard\Desktop\4600674483_015416f328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45212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356992"/>
            <a:ext cx="5837238" cy="6413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Lecture Series </a:t>
            </a:r>
          </a:p>
          <a:p>
            <a:pPr algn="ctr">
              <a:defRPr/>
            </a:pPr>
            <a:r>
              <a:rPr lang="en-US" sz="2600" b="1" dirty="0">
                <a:solidFill>
                  <a:srgbClr val="0066CC"/>
                </a:solidFill>
                <a:latin typeface="+mj-lt"/>
                <a:ea typeface="+mn-ea"/>
              </a:rPr>
              <a:t>in ITU and universities</a:t>
            </a:r>
          </a:p>
        </p:txBody>
      </p:sp>
      <p:pic>
        <p:nvPicPr>
          <p:cNvPr id="46087" name="Picture 8" descr="C:\Documents and Settings\magliard\Desktop\3908679967_2fb580f187_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9925" y="3068960"/>
            <a:ext cx="31432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56809" y="1556889"/>
            <a:ext cx="3889102" cy="14401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Workshops</a:t>
            </a:r>
            <a:endParaRPr lang="en-US" sz="26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600" b="1" dirty="0">
                <a:solidFill>
                  <a:srgbClr val="0066CC"/>
                </a:solidFill>
                <a:latin typeface="+mj-lt"/>
                <a:ea typeface="+mn-ea"/>
              </a:rPr>
              <a:t>in ITU </a:t>
            </a:r>
            <a:r>
              <a:rPr lang="en-US" sz="2600" b="1" dirty="0" smtClean="0">
                <a:solidFill>
                  <a:srgbClr val="0066CC"/>
                </a:solidFill>
                <a:latin typeface="+mj-lt"/>
                <a:ea typeface="+mn-ea"/>
              </a:rPr>
              <a:t>and all over the world </a:t>
            </a:r>
            <a:endParaRPr lang="en-US" sz="2600" b="1" dirty="0">
              <a:solidFill>
                <a:srgbClr val="0066CC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36513" y="287338"/>
            <a:ext cx="9217026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66CC"/>
                </a:solidFill>
                <a:latin typeface="+mn-lt"/>
              </a:rPr>
              <a:t>Promote Your University</a:t>
            </a:r>
            <a:br>
              <a:rPr lang="en-US" sz="2800" dirty="0" smtClean="0">
                <a:solidFill>
                  <a:srgbClr val="0066CC"/>
                </a:solidFill>
                <a:latin typeface="+mn-lt"/>
              </a:rPr>
            </a:br>
            <a:r>
              <a:rPr lang="en-US" sz="2800" dirty="0" smtClean="0">
                <a:solidFill>
                  <a:srgbClr val="0066CC"/>
                </a:solidFill>
                <a:latin typeface="+mn-lt"/>
              </a:rPr>
              <a:t> Saving the Climate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62038"/>
            <a:ext cx="7561263" cy="3303587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66CC"/>
                </a:solidFill>
              </a:rPr>
              <a:t>Toolkit developed with 50 partners including: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66CC"/>
                </a:solidFill>
              </a:rPr>
              <a:t>Imperial </a:t>
            </a:r>
            <a:r>
              <a:rPr lang="en-US" sz="1600" dirty="0">
                <a:solidFill>
                  <a:srgbClr val="0066CC"/>
                </a:solidFill>
              </a:rPr>
              <a:t>College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66CC"/>
                </a:solidFill>
              </a:rPr>
              <a:t>National </a:t>
            </a:r>
            <a:r>
              <a:rPr lang="en-US" sz="1600" dirty="0" smtClean="0">
                <a:solidFill>
                  <a:srgbClr val="0066CC"/>
                </a:solidFill>
              </a:rPr>
              <a:t>Inter-University Consortium for Telecommunications</a:t>
            </a:r>
            <a:endParaRPr lang="en-US" sz="1600" dirty="0">
              <a:solidFill>
                <a:srgbClr val="0066CC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err="1">
                <a:solidFill>
                  <a:srgbClr val="0066CC"/>
                </a:solidFill>
              </a:rPr>
              <a:t>Scuola</a:t>
            </a:r>
            <a:r>
              <a:rPr lang="en-US" sz="1600" dirty="0">
                <a:solidFill>
                  <a:srgbClr val="0066CC"/>
                </a:solidFill>
              </a:rPr>
              <a:t> </a:t>
            </a:r>
            <a:r>
              <a:rPr lang="en-US" sz="1600" dirty="0" err="1">
                <a:solidFill>
                  <a:srgbClr val="0066CC"/>
                </a:solidFill>
              </a:rPr>
              <a:t>Superiore</a:t>
            </a:r>
            <a:r>
              <a:rPr lang="en-US" sz="1600" dirty="0">
                <a:solidFill>
                  <a:srgbClr val="0066CC"/>
                </a:solidFill>
              </a:rPr>
              <a:t> </a:t>
            </a:r>
            <a:r>
              <a:rPr lang="en-US" sz="1600" dirty="0" err="1">
                <a:solidFill>
                  <a:srgbClr val="0066CC"/>
                </a:solidFill>
              </a:rPr>
              <a:t>Sant’Anna</a:t>
            </a:r>
            <a:r>
              <a:rPr lang="en-US" sz="1600" dirty="0">
                <a:solidFill>
                  <a:srgbClr val="0066CC"/>
                </a:solidFill>
              </a:rPr>
              <a:t> of </a:t>
            </a:r>
            <a:r>
              <a:rPr lang="en-US" sz="1600" dirty="0" smtClean="0">
                <a:solidFill>
                  <a:srgbClr val="0066CC"/>
                </a:solidFill>
              </a:rPr>
              <a:t>Pisa, Italy</a:t>
            </a:r>
            <a:endParaRPr lang="en-US" sz="1600" dirty="0">
              <a:solidFill>
                <a:srgbClr val="0066CC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66CC"/>
                </a:solidFill>
              </a:rPr>
              <a:t>United Nations </a:t>
            </a:r>
            <a:r>
              <a:rPr lang="en-US" sz="1600" dirty="0" smtClean="0">
                <a:solidFill>
                  <a:srgbClr val="0066CC"/>
                </a:solidFill>
              </a:rPr>
              <a:t>University (UNU)</a:t>
            </a:r>
            <a:endParaRPr lang="en-US" sz="1600" dirty="0">
              <a:solidFill>
                <a:srgbClr val="0066CC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66CC"/>
                </a:solidFill>
              </a:rPr>
              <a:t>University of </a:t>
            </a:r>
            <a:r>
              <a:rPr lang="en-US" sz="1600" dirty="0" smtClean="0">
                <a:solidFill>
                  <a:srgbClr val="0066CC"/>
                </a:solidFill>
              </a:rPr>
              <a:t>Genoa, Italy</a:t>
            </a:r>
            <a:endParaRPr lang="en-US" sz="1600" dirty="0">
              <a:solidFill>
                <a:srgbClr val="0066CC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rgbClr val="0066CC"/>
                </a:solidFill>
              </a:rPr>
              <a:t>University of </a:t>
            </a:r>
            <a:r>
              <a:rPr lang="en-US" sz="1600" dirty="0" smtClean="0">
                <a:solidFill>
                  <a:srgbClr val="0066CC"/>
                </a:solidFill>
              </a:rPr>
              <a:t>Zagreb, Croatia</a:t>
            </a:r>
          </a:p>
          <a:p>
            <a:pPr>
              <a:spcBef>
                <a:spcPts val="0"/>
              </a:spcBef>
              <a:defRPr/>
            </a:pPr>
            <a:endParaRPr lang="en-US" sz="1800" kern="1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51FCC76-0B23-42F0-92AE-1DB3A0B0B6CA}" type="slidenum">
              <a:rPr lang="en-US" sz="1200" smtClean="0">
                <a:latin typeface="Zurich BT"/>
              </a:rPr>
              <a:pPr/>
              <a:t>15</a:t>
            </a:fld>
            <a:endParaRPr lang="en-US" sz="1200" smtClean="0">
              <a:latin typeface="Zurich B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398838"/>
            <a:ext cx="2114550" cy="299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8" name="Picture 4" descr="http://www.itu.int/ITU-T/climatechange/images/reports/itu_energy_aware_ICT-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3424238"/>
            <a:ext cx="2087563" cy="296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0" name="Picture 6" descr="http://www.itu.int/ITU-T/climatechange/images/reports/Boosting-Smart-Grids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465513"/>
            <a:ext cx="2057400" cy="291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3816424" cy="522288"/>
          </a:xfrm>
        </p:spPr>
        <p:txBody>
          <a:bodyPr/>
          <a:lstStyle/>
          <a:p>
            <a:r>
              <a:rPr lang="fr-FR" sz="2800" dirty="0" smtClean="0">
                <a:solidFill>
                  <a:srgbClr val="C00000"/>
                </a:solidFill>
                <a:cs typeface="Tahoma" pitchFamily="34" charset="0"/>
              </a:rPr>
              <a:t>ITU </a:t>
            </a:r>
            <a:r>
              <a:rPr lang="fr-FR" sz="2800" dirty="0" err="1" smtClean="0">
                <a:solidFill>
                  <a:srgbClr val="C00000"/>
                </a:solidFill>
                <a:cs typeface="Tahoma" pitchFamily="34" charset="0"/>
              </a:rPr>
              <a:t>Academy</a:t>
            </a:r>
            <a:endParaRPr lang="en-US" sz="2800" dirty="0" smtClean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4100" name="Picture 4" descr="http://www.itu.int/ITU-D/hcb/images/ituacademy/itu-academy-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173355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2049" y="2204864"/>
            <a:ext cx="83884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66CC"/>
                </a:solidFill>
                <a:latin typeface="+mn-lt"/>
                <a:cs typeface="Tahoma" pitchFamily="34" charset="0"/>
              </a:rPr>
              <a:t>Objective</a:t>
            </a:r>
          </a:p>
          <a:p>
            <a:pPr lvl="0"/>
            <a:endParaRPr lang="en-US" sz="2400" dirty="0">
              <a:solidFill>
                <a:srgbClr val="0066CC"/>
              </a:solidFill>
              <a:latin typeface="+mn-lt"/>
              <a:cs typeface="Tahoma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66CC"/>
                </a:solidFill>
                <a:latin typeface="+mn-lt"/>
                <a:cs typeface="Tahoma" pitchFamily="34" charset="0"/>
              </a:rPr>
              <a:t>Assist </a:t>
            </a:r>
            <a:r>
              <a:rPr lang="en-US" sz="2400" dirty="0">
                <a:solidFill>
                  <a:srgbClr val="0066CC"/>
                </a:solidFill>
                <a:latin typeface="+mn-lt"/>
                <a:cs typeface="Tahoma" pitchFamily="34" charset="0"/>
              </a:rPr>
              <a:t>developing countries by making available ICT education, training and development opportunities at the highest possible levels of quality. These offerings </a:t>
            </a:r>
            <a:r>
              <a:rPr lang="en-US" sz="2400" dirty="0" smtClean="0">
                <a:solidFill>
                  <a:srgbClr val="0066CC"/>
                </a:solidFill>
                <a:latin typeface="+mn-lt"/>
                <a:cs typeface="Tahoma" pitchFamily="34" charset="0"/>
              </a:rPr>
              <a:t>are </a:t>
            </a:r>
            <a:r>
              <a:rPr lang="en-US" sz="2400" dirty="0">
                <a:solidFill>
                  <a:srgbClr val="0066CC"/>
                </a:solidFill>
                <a:latin typeface="+mn-lt"/>
                <a:cs typeface="Tahoma" pitchFamily="34" charset="0"/>
              </a:rPr>
              <a:t>delivered in cooperation with numerous partners, around the globe through face-to-face events and distance learning.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406" y="1077080"/>
            <a:ext cx="7750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66CC"/>
                </a:solidFill>
                <a:latin typeface="+mj-lt"/>
                <a:cs typeface="+mj-cs"/>
              </a:rPr>
              <a:t>Human Capacity Building </a:t>
            </a:r>
            <a:r>
              <a:rPr lang="en-US" sz="2800" dirty="0" err="1">
                <a:solidFill>
                  <a:srgbClr val="0066CC"/>
                </a:solidFill>
                <a:latin typeface="+mj-lt"/>
                <a:cs typeface="+mj-cs"/>
              </a:rPr>
              <a:t>Programme</a:t>
            </a:r>
            <a:endParaRPr lang="en-US" sz="2800" dirty="0">
              <a:solidFill>
                <a:srgbClr val="0066CC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471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33811"/>
            <a:ext cx="8229600" cy="45259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ja-JP" sz="2400" b="1" dirty="0" smtClean="0">
                <a:solidFill>
                  <a:srgbClr val="0066CC"/>
                </a:solidFill>
                <a:latin typeface="+mj-lt"/>
                <a:cs typeface="+mj-cs"/>
              </a:rPr>
              <a:t>The ICES Workshop and WSC </a:t>
            </a:r>
            <a:r>
              <a:rPr lang="en-US" altLang="ja-JP" sz="2400" b="1" dirty="0">
                <a:solidFill>
                  <a:srgbClr val="0066CC"/>
                </a:solidFill>
              </a:rPr>
              <a:t>Academic Day</a:t>
            </a:r>
            <a:r>
              <a:rPr lang="en-US" altLang="ja-JP" sz="2400" dirty="0" smtClean="0">
                <a:solidFill>
                  <a:srgbClr val="0066CC"/>
                </a:solidFill>
              </a:rPr>
              <a:t>, 12-14 June 2013, Sophia </a:t>
            </a:r>
            <a:r>
              <a:rPr lang="en-US" altLang="ja-JP" sz="2400" dirty="0" err="1" smtClean="0">
                <a:solidFill>
                  <a:srgbClr val="0066CC"/>
                </a:solidFill>
              </a:rPr>
              <a:t>Antipolis</a:t>
            </a:r>
            <a:r>
              <a:rPr lang="en-US" altLang="ja-JP" sz="2400" dirty="0" smtClean="0">
                <a:solidFill>
                  <a:srgbClr val="0066CC"/>
                </a:solidFill>
              </a:rPr>
              <a:t>, France</a:t>
            </a:r>
            <a:endParaRPr lang="en-US" altLang="ja-JP" sz="2400" b="1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0066CC"/>
              </a:solidFill>
              <a:latin typeface="+mj-lt"/>
              <a:cs typeface="+mj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ja-JP" sz="2400" b="1" dirty="0" smtClean="0">
                <a:solidFill>
                  <a:srgbClr val="0066CC"/>
                </a:solidFill>
                <a:latin typeface="+mj-lt"/>
                <a:cs typeface="+mj-cs"/>
              </a:rPr>
              <a:t>The ICES Conference and WSC Academic Day</a:t>
            </a:r>
            <a:r>
              <a:rPr lang="en-US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, Bali (Indonesia), 10 and 11 May 2012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altLang="ja-JP" sz="2400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altLang="ja-JP" sz="2400" b="1" dirty="0" smtClean="0">
                <a:solidFill>
                  <a:srgbClr val="0066CC"/>
                </a:solidFill>
                <a:latin typeface="+mj-lt"/>
                <a:cs typeface="+mj-cs"/>
              </a:rPr>
              <a:t>WSC Academic Day 2011</a:t>
            </a:r>
            <a:r>
              <a:rPr lang="en-GB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, </a:t>
            </a:r>
            <a:r>
              <a:rPr lang="en-US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Hangzhou (China) on 29 June 2011</a:t>
            </a:r>
            <a:endParaRPr lang="en-GB" altLang="ja-JP" sz="2400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Courier New"/>
              <a:buChar char="o"/>
              <a:defRPr/>
            </a:pPr>
            <a:endParaRPr lang="en-GB" altLang="ja-JP" sz="2400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altLang="ja-JP" sz="2400" b="1" dirty="0" smtClean="0">
                <a:solidFill>
                  <a:srgbClr val="0066CC"/>
                </a:solidFill>
                <a:latin typeface="+mj-lt"/>
                <a:cs typeface="+mj-cs"/>
              </a:rPr>
              <a:t>WSC Academic Week 2010</a:t>
            </a:r>
            <a:r>
              <a:rPr lang="en-GB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, </a:t>
            </a:r>
            <a:r>
              <a:rPr lang="en-US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5 to 9 July 2010</a:t>
            </a:r>
            <a:br>
              <a:rPr lang="en-US" altLang="ja-JP" sz="2400" dirty="0" smtClean="0">
                <a:solidFill>
                  <a:srgbClr val="0066CC"/>
                </a:solidFill>
                <a:latin typeface="+mj-lt"/>
                <a:cs typeface="+mj-cs"/>
              </a:rPr>
            </a:br>
            <a:r>
              <a:rPr lang="en-US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International Conference Centre (CICG)</a:t>
            </a:r>
            <a:br>
              <a:rPr lang="en-US" altLang="ja-JP" sz="2400" dirty="0" smtClean="0">
                <a:solidFill>
                  <a:srgbClr val="0066CC"/>
                </a:solidFill>
                <a:latin typeface="+mj-lt"/>
                <a:cs typeface="+mj-cs"/>
              </a:rPr>
            </a:br>
            <a:r>
              <a:rPr lang="en-US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Geneva (Switzerland)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altLang="ja-JP" sz="2400" b="1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8132" name="Title 1"/>
          <p:cNvSpPr>
            <a:spLocks noGrp="1"/>
          </p:cNvSpPr>
          <p:nvPr>
            <p:ph type="title"/>
          </p:nvPr>
        </p:nvSpPr>
        <p:spPr>
          <a:xfrm>
            <a:off x="7210" y="290811"/>
            <a:ext cx="9144000" cy="1143000"/>
          </a:xfrm>
          <a:noFill/>
        </p:spPr>
        <p:txBody>
          <a:bodyPr/>
          <a:lstStyle/>
          <a:p>
            <a:r>
              <a:rPr lang="en-US" altLang="ja-JP" sz="2800" dirty="0" smtClean="0">
                <a:solidFill>
                  <a:srgbClr val="C00000"/>
                </a:solidFill>
              </a:rPr>
              <a:t>WSC Academic events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648"/>
            <a:ext cx="874712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75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60648"/>
            <a:ext cx="9144000" cy="11525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2800" b="1" dirty="0">
                <a:solidFill>
                  <a:srgbClr val="0066CC"/>
                </a:solidFill>
                <a:latin typeface="+mj-lt"/>
                <a:ea typeface="+mn-ea"/>
              </a:rPr>
              <a:t>Introduce standards in </a:t>
            </a:r>
            <a:endParaRPr lang="en-GB" sz="2800" b="1" dirty="0" smtClean="0">
              <a:solidFill>
                <a:srgbClr val="0066CC"/>
              </a:solidFill>
              <a:latin typeface="+mj-lt"/>
              <a:ea typeface="+mn-ea"/>
            </a:endParaRPr>
          </a:p>
          <a:p>
            <a:pPr algn="ctr">
              <a:defRPr/>
            </a:pPr>
            <a:r>
              <a:rPr lang="en-GB" sz="2800" b="1" dirty="0" smtClean="0">
                <a:solidFill>
                  <a:srgbClr val="C00000"/>
                </a:solidFill>
                <a:latin typeface="+mj-lt"/>
                <a:ea typeface="+mn-ea"/>
              </a:rPr>
              <a:t>academic </a:t>
            </a:r>
            <a:r>
              <a:rPr lang="en-GB" sz="2800" b="1" dirty="0">
                <a:solidFill>
                  <a:srgbClr val="C00000"/>
                </a:solidFill>
                <a:latin typeface="+mj-lt"/>
                <a:ea typeface="+mn-ea"/>
              </a:rPr>
              <a:t>curricula: </a:t>
            </a:r>
            <a:r>
              <a:rPr lang="en-US" sz="2800" b="1" dirty="0">
                <a:solidFill>
                  <a:srgbClr val="0066CC"/>
                </a:solidFill>
                <a:latin typeface="+mj-lt"/>
                <a:ea typeface="+mn-ea"/>
              </a:rPr>
              <a:t>workshops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7950" y="1268760"/>
            <a:ext cx="90360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600" b="1" dirty="0">
              <a:solidFill>
                <a:srgbClr val="0066CC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66CC"/>
                </a:solidFill>
                <a:latin typeface="+mj-lt"/>
              </a:rPr>
              <a:t>Joint ITU-CTIF-GISFI Workshop on </a:t>
            </a:r>
            <a:r>
              <a:rPr lang="en-US" sz="2000" b="1" dirty="0" smtClean="0">
                <a:solidFill>
                  <a:srgbClr val="0066CC"/>
                </a:solidFill>
                <a:latin typeface="+mj-lt"/>
              </a:rPr>
              <a:t>Education </a:t>
            </a:r>
            <a:r>
              <a:rPr lang="en-US" sz="2000" b="1" dirty="0">
                <a:solidFill>
                  <a:srgbClr val="0066CC"/>
                </a:solidFill>
                <a:latin typeface="+mj-lt"/>
              </a:rPr>
              <a:t>about </a:t>
            </a:r>
            <a:r>
              <a:rPr lang="en-US" sz="2000" b="1" dirty="0" smtClean="0">
                <a:solidFill>
                  <a:srgbClr val="0066CC"/>
                </a:solidFill>
                <a:latin typeface="+mj-lt"/>
              </a:rPr>
              <a:t>Standardization -</a:t>
            </a:r>
            <a:r>
              <a:rPr lang="en-US" sz="2000" dirty="0" smtClean="0">
                <a:solidFill>
                  <a:srgbClr val="0066CC"/>
                </a:solidFill>
                <a:latin typeface="+mj-lt"/>
              </a:rPr>
              <a:t> Atlantic </a:t>
            </a:r>
            <a:r>
              <a:rPr lang="en-US" sz="2000" dirty="0">
                <a:solidFill>
                  <a:srgbClr val="0066CC"/>
                </a:solidFill>
                <a:latin typeface="+mj-lt"/>
              </a:rPr>
              <a:t>City, New Jersey,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TODAY</a:t>
            </a:r>
            <a:r>
              <a:rPr lang="en-US" sz="2000" dirty="0" smtClean="0">
                <a:solidFill>
                  <a:srgbClr val="0066CC"/>
                </a:solidFill>
                <a:latin typeface="+mj-lt"/>
              </a:rPr>
              <a:t>, 25 June </a:t>
            </a:r>
            <a:r>
              <a:rPr lang="en-US" sz="2000" dirty="0">
                <a:solidFill>
                  <a:srgbClr val="0066CC"/>
                </a:solidFill>
                <a:latin typeface="+mj-lt"/>
              </a:rPr>
              <a:t>2013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000" b="1" dirty="0">
              <a:solidFill>
                <a:srgbClr val="0066CC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0066CC"/>
                </a:solidFill>
                <a:latin typeface="+mj-lt"/>
              </a:rPr>
              <a:t>Joint </a:t>
            </a:r>
            <a:r>
              <a:rPr lang="en-US" sz="2000" b="1" dirty="0">
                <a:solidFill>
                  <a:srgbClr val="0066CC"/>
                </a:solidFill>
                <a:latin typeface="+mj-lt"/>
              </a:rPr>
              <a:t>ITU-IEICE-CTIF-GISFI Workshop on Education about Standardization </a:t>
            </a:r>
            <a:r>
              <a:rPr lang="en-US" sz="2000" dirty="0" smtClean="0">
                <a:solidFill>
                  <a:srgbClr val="0066CC"/>
                </a:solidFill>
                <a:latin typeface="+mj-lt"/>
              </a:rPr>
              <a:t>– </a:t>
            </a:r>
            <a:r>
              <a:rPr lang="en-US" sz="2000" dirty="0">
                <a:solidFill>
                  <a:srgbClr val="0066CC"/>
                </a:solidFill>
                <a:latin typeface="+mj-lt"/>
              </a:rPr>
              <a:t>25 April 2013, Kyoto, Japan – a Kaleidoscope 2013 side event</a:t>
            </a:r>
          </a:p>
          <a:p>
            <a:pPr>
              <a:defRPr/>
            </a:pPr>
            <a:r>
              <a:rPr lang="en-US" sz="2000" dirty="0">
                <a:solidFill>
                  <a:srgbClr val="0066CC"/>
                </a:solidFill>
                <a:latin typeface="+mj-lt"/>
              </a:rPr>
              <a:t> </a:t>
            </a:r>
            <a:endParaRPr lang="en-US" altLang="ja-JP" sz="2000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66CC"/>
                </a:solidFill>
                <a:latin typeface="+mj-lt"/>
              </a:rPr>
              <a:t> Joint ITU-GISFI-DS-CTIF Standards Education Workshop - </a:t>
            </a:r>
            <a:r>
              <a:rPr lang="en-US" altLang="ja-JP" sz="2000" dirty="0">
                <a:solidFill>
                  <a:srgbClr val="0066CC"/>
                </a:solidFill>
                <a:latin typeface="+mj-lt"/>
              </a:rPr>
              <a:t>8-9 October 2012, Aalborg University, Denmark</a:t>
            </a:r>
            <a:endParaRPr lang="en-US" sz="2000" b="1" dirty="0">
              <a:solidFill>
                <a:srgbClr val="0066CC"/>
              </a:solidFill>
              <a:latin typeface="+mj-lt"/>
            </a:endParaRPr>
          </a:p>
          <a:p>
            <a:pPr>
              <a:defRPr/>
            </a:pPr>
            <a:endParaRPr lang="en-US" sz="2000" dirty="0">
              <a:solidFill>
                <a:srgbClr val="0066CC"/>
              </a:solidFill>
              <a:latin typeface="Verdan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66CC"/>
                </a:solidFill>
                <a:latin typeface="Verdana"/>
              </a:rPr>
              <a:t> ITU</a:t>
            </a:r>
            <a:r>
              <a:rPr lang="en-US" sz="2000" dirty="0">
                <a:solidFill>
                  <a:srgbClr val="0066CC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66CC"/>
                </a:solidFill>
                <a:latin typeface="Verdana"/>
              </a:rPr>
              <a:t>Webinar on Standards Education </a:t>
            </a:r>
            <a:r>
              <a:rPr lang="en-US" sz="2000" dirty="0">
                <a:solidFill>
                  <a:srgbClr val="0066CC"/>
                </a:solidFill>
                <a:latin typeface="Verdana"/>
              </a:rPr>
              <a:t>- 30</a:t>
            </a:r>
            <a:r>
              <a:rPr lang="en-US" sz="2000" baseline="30000" dirty="0">
                <a:solidFill>
                  <a:srgbClr val="0066CC"/>
                </a:solidFill>
                <a:latin typeface="Verdana"/>
              </a:rPr>
              <a:t> </a:t>
            </a:r>
            <a:r>
              <a:rPr lang="en-US" sz="2000" dirty="0">
                <a:solidFill>
                  <a:srgbClr val="0066CC"/>
                </a:solidFill>
                <a:latin typeface="Verdana"/>
              </a:rPr>
              <a:t>April 2012</a:t>
            </a:r>
          </a:p>
          <a:p>
            <a:pPr algn="ctr">
              <a:defRPr/>
            </a:pPr>
            <a:r>
              <a:rPr lang="en-US" sz="2600" b="1" dirty="0">
                <a:solidFill>
                  <a:srgbClr val="C00000"/>
                </a:solidFill>
              </a:rPr>
              <a:t>       </a:t>
            </a:r>
          </a:p>
          <a:p>
            <a:pPr>
              <a:defRPr/>
            </a:pPr>
            <a:endParaRPr lang="en-US" sz="2200" dirty="0">
              <a:solidFill>
                <a:srgbClr val="0066CC"/>
              </a:solidFill>
            </a:endParaRPr>
          </a:p>
          <a:p>
            <a:pPr>
              <a:defRPr/>
            </a:pPr>
            <a:endParaRPr lang="en-US" sz="2200" dirty="0">
              <a:solidFill>
                <a:srgbClr val="0066CC"/>
              </a:solidFill>
            </a:endParaRPr>
          </a:p>
        </p:txBody>
      </p:sp>
      <p:pic>
        <p:nvPicPr>
          <p:cNvPr id="48132" name="Picture 5" descr="Standards Education Work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950" y="4946650"/>
            <a:ext cx="37020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693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/>
          </p:cNvSpPr>
          <p:nvPr/>
        </p:nvSpPr>
        <p:spPr bwMode="auto">
          <a:xfrm>
            <a:off x="0" y="476250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1" dirty="0">
                <a:solidFill>
                  <a:srgbClr val="C00000"/>
                </a:solidFill>
              </a:rPr>
              <a:t>TSB Director’</a:t>
            </a:r>
            <a:r>
              <a:rPr lang="en-US" altLang="ja-JP" sz="2400" b="1" dirty="0">
                <a:solidFill>
                  <a:srgbClr val="C00000"/>
                </a:solidFill>
              </a:rPr>
              <a:t>s Ad hoc Group </a:t>
            </a:r>
            <a:r>
              <a:rPr lang="en-US" altLang="ja-JP" sz="2400" b="1" dirty="0">
                <a:solidFill>
                  <a:srgbClr val="0066CC"/>
                </a:solidFill>
              </a:rPr>
              <a:t>on </a:t>
            </a:r>
          </a:p>
          <a:p>
            <a:pPr algn="ctr"/>
            <a:r>
              <a:rPr lang="en-US" altLang="ja-JP" sz="2400" b="1" dirty="0">
                <a:solidFill>
                  <a:srgbClr val="0066CC"/>
                </a:solidFill>
              </a:rPr>
              <a:t>Education about </a:t>
            </a:r>
            <a:r>
              <a:rPr lang="en-US" altLang="ja-JP" sz="2400" b="1" dirty="0" smtClean="0">
                <a:solidFill>
                  <a:srgbClr val="0066CC"/>
                </a:solidFill>
              </a:rPr>
              <a:t>Standardization – AHG SE </a:t>
            </a:r>
            <a:r>
              <a:rPr lang="en-US" altLang="ja-JP" sz="2400" b="1" dirty="0">
                <a:solidFill>
                  <a:srgbClr val="0066CC"/>
                </a:solidFill>
              </a:rPr>
              <a:t>(</a:t>
            </a:r>
            <a:r>
              <a:rPr lang="en-US" altLang="ja-JP" sz="2400" b="1" dirty="0" smtClean="0">
                <a:solidFill>
                  <a:srgbClr val="0066CC"/>
                </a:solidFill>
              </a:rPr>
              <a:t>1/6)</a:t>
            </a:r>
            <a:endParaRPr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557338"/>
            <a:ext cx="9144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66CC"/>
                </a:solidFill>
              </a:rPr>
              <a:t>    </a:t>
            </a:r>
            <a:r>
              <a:rPr lang="es-ES" sz="1800" b="1">
                <a:solidFill>
                  <a:srgbClr val="0066CC"/>
                </a:solidFill>
              </a:rPr>
              <a:t>Webpage:</a:t>
            </a:r>
            <a:r>
              <a:rPr lang="es-ES" sz="1800">
                <a:solidFill>
                  <a:srgbClr val="FF0000"/>
                </a:solidFill>
              </a:rPr>
              <a:t> </a:t>
            </a:r>
            <a:r>
              <a:rPr lang="en-US" sz="1800" u="sng">
                <a:hlinkClick r:id="rId3"/>
              </a:rPr>
              <a:t>http://itu.int/go/standardseducation</a:t>
            </a:r>
            <a:endParaRPr lang="en-US" sz="1800" u="sng"/>
          </a:p>
          <a:p>
            <a:endParaRPr lang="en-US" sz="2200" u="sng"/>
          </a:p>
          <a:p>
            <a:endParaRPr lang="en-US" sz="2200" u="sng"/>
          </a:p>
          <a:p>
            <a:endParaRPr lang="en-US" sz="2200" u="sng"/>
          </a:p>
          <a:p>
            <a:endParaRPr lang="en-US" sz="2200" u="sng"/>
          </a:p>
          <a:p>
            <a:endParaRPr lang="en-US" sz="2200" u="sng"/>
          </a:p>
          <a:p>
            <a:endParaRPr lang="en-US" sz="2200" u="sng"/>
          </a:p>
          <a:p>
            <a:endParaRPr lang="en-US" sz="2200" u="sng"/>
          </a:p>
          <a:p>
            <a:endParaRPr lang="en-US" sz="2200" u="sng"/>
          </a:p>
          <a:p>
            <a:endParaRPr lang="en-US" sz="2200" u="sng"/>
          </a:p>
          <a:p>
            <a:endParaRPr lang="en-US" sz="2200" u="sng"/>
          </a:p>
          <a:p>
            <a:endParaRPr lang="en-US" sz="2200" u="sng"/>
          </a:p>
        </p:txBody>
      </p:sp>
      <p:pic>
        <p:nvPicPr>
          <p:cNvPr id="4915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7920038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360363" y="6092825"/>
            <a:ext cx="845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66CC"/>
                </a:solidFill>
              </a:rPr>
              <a:t>Documents store: </a:t>
            </a:r>
            <a:r>
              <a:rPr lang="en-US" sz="1800" u="sng">
                <a:hlinkClick r:id="rId5"/>
              </a:rPr>
              <a:t>http://itu.int/go/standardseducation/docs</a:t>
            </a:r>
            <a:endParaRPr lang="en-US" sz="1800" u="sng"/>
          </a:p>
        </p:txBody>
      </p:sp>
    </p:spTree>
    <p:extLst>
      <p:ext uri="{BB962C8B-B14F-4D97-AF65-F5344CB8AC3E}">
        <p14:creationId xmlns:p14="http://schemas.microsoft.com/office/powerpoint/2010/main" xmlns="" val="160451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67544" y="789385"/>
            <a:ext cx="8208963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a typeface="SimSun" pitchFamily="2" charset="-122"/>
              </a:rPr>
              <a:t>AGENDA</a:t>
            </a:r>
          </a:p>
          <a:p>
            <a:pPr algn="ctr"/>
            <a:endParaRPr lang="en-US" sz="2400" dirty="0">
              <a:solidFill>
                <a:schemeClr val="bg2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solidFill>
                  <a:srgbClr val="0066CC"/>
                </a:solidFill>
                <a:ea typeface="SimSun" pitchFamily="2" charset="-122"/>
              </a:rPr>
              <a:t> </a:t>
            </a:r>
            <a:r>
              <a:rPr lang="en-US" dirty="0">
                <a:solidFill>
                  <a:srgbClr val="0066CC"/>
                </a:solidFill>
                <a:ea typeface="SimSun" pitchFamily="2" charset="-122"/>
              </a:rPr>
              <a:t>ITU Overview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0066CC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66CC"/>
                </a:solidFill>
                <a:ea typeface="SimSun" pitchFamily="2" charset="-122"/>
              </a:rPr>
              <a:t> ITU-T’s key topics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rgbClr val="0066CC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srgbClr val="0066CC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rgbClr val="0066CC"/>
              </a:solidFill>
              <a:ea typeface="SimSun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66CC"/>
                </a:solidFill>
                <a:ea typeface="SimSun" pitchFamily="2" charset="-122"/>
              </a:rPr>
              <a:t>ITU </a:t>
            </a:r>
            <a:r>
              <a:rPr lang="en-US" dirty="0">
                <a:solidFill>
                  <a:srgbClr val="0066CC"/>
                </a:solidFill>
                <a:ea typeface="SimSun" pitchFamily="2" charset="-122"/>
              </a:rPr>
              <a:t>and Academia 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>
                <a:solidFill>
                  <a:srgbClr val="0066CC"/>
                </a:solidFill>
                <a:ea typeface="SimSun" pitchFamily="2" charset="-122"/>
              </a:rPr>
              <a:t> </a:t>
            </a:r>
            <a:r>
              <a:rPr lang="en-US" sz="2200" dirty="0">
                <a:solidFill>
                  <a:srgbClr val="0066CC"/>
                </a:solidFill>
                <a:ea typeface="SimSun" pitchFamily="2" charset="-122"/>
              </a:rPr>
              <a:t>Membership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solidFill>
                  <a:srgbClr val="0066CC"/>
                </a:solidFill>
                <a:ea typeface="SimSun" pitchFamily="2" charset="-122"/>
              </a:rPr>
              <a:t> </a:t>
            </a:r>
            <a:r>
              <a:rPr lang="en-US" sz="2200" dirty="0" smtClean="0">
                <a:solidFill>
                  <a:srgbClr val="0066CC"/>
                </a:solidFill>
                <a:ea typeface="SimSun" pitchFamily="2" charset="-122"/>
              </a:rPr>
              <a:t>Kaleidoscope academic conferences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solidFill>
                  <a:srgbClr val="0066CC"/>
                </a:solidFill>
                <a:ea typeface="SimSun" pitchFamily="2" charset="-122"/>
              </a:rPr>
              <a:t> </a:t>
            </a:r>
            <a:r>
              <a:rPr lang="en-US" sz="2200" dirty="0" smtClean="0">
                <a:solidFill>
                  <a:srgbClr val="0066CC"/>
                </a:solidFill>
                <a:ea typeface="SimSun" pitchFamily="2" charset="-122"/>
              </a:rPr>
              <a:t>Other ITU academic initiatives </a:t>
            </a:r>
            <a:endParaRPr lang="en-US" sz="2200" dirty="0">
              <a:solidFill>
                <a:srgbClr val="0066CC"/>
              </a:solidFill>
              <a:ea typeface="SimSun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solidFill>
                  <a:srgbClr val="0066CC"/>
                </a:solidFill>
                <a:ea typeface="SimSun" pitchFamily="2" charset="-122"/>
              </a:rPr>
              <a:t> </a:t>
            </a:r>
            <a:r>
              <a:rPr lang="en-US" sz="2200" b="1" dirty="0">
                <a:solidFill>
                  <a:srgbClr val="0066CC"/>
                </a:solidFill>
                <a:ea typeface="SimSun" pitchFamily="2" charset="-122"/>
              </a:rPr>
              <a:t>Education about Standardization</a:t>
            </a:r>
          </a:p>
        </p:txBody>
      </p:sp>
      <p:pic>
        <p:nvPicPr>
          <p:cNvPr id="4" name="Picture 5" descr="Kaleidoscope 20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0" y="2204864"/>
            <a:ext cx="3600451" cy="232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471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>
          <a:xfrm>
            <a:off x="179512" y="476672"/>
            <a:ext cx="8712968" cy="5067944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Develop </a:t>
            </a:r>
            <a:r>
              <a:rPr lang="en-US" dirty="0"/>
              <a:t>guidelines for enhancing the involvement of the ITU-T Sector in the field of education about ICT standardization.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Gather </a:t>
            </a:r>
            <a:r>
              <a:rPr lang="en-US" dirty="0"/>
              <a:t>information on standards education activities in ITU-T, in universities, and in relevant organizations such as ISO and IEC in the context of WSC, other SDOs, and academic-led organizations.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Review </a:t>
            </a:r>
            <a:r>
              <a:rPr lang="en-US" dirty="0"/>
              <a:t>existing “gap analyses”, studies, surveys, and other research about standards education in academic curricula, and then perform a new gap analysis with the information gathered.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dirty="0"/>
              <a:t>On the basis of the previous analyses, propose and develop policy initiatives to fill the identified gaps, such as, and not limited to</a:t>
            </a:r>
            <a:r>
              <a:rPr lang="en-US" dirty="0" smtClean="0"/>
              <a:t>: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66CC"/>
                </a:solidFill>
              </a:rPr>
              <a:t>Review academic curricula that are already being used by existing efforts and groups to see if these can either be extended, built upon or otherwise refined for ITU’s purposes.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66CC"/>
                </a:solidFill>
              </a:rPr>
              <a:t>Develop one or more deliverables recommended for inclusion in academic curricula to be used by academia in standards education.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66CC"/>
                </a:solidFill>
              </a:rPr>
              <a:t>Identify strategies to facilitate adoption of credit-eligible courses in standards education in undergraduate and graduate </a:t>
            </a:r>
            <a:r>
              <a:rPr lang="en-US" sz="1400" dirty="0" err="1">
                <a:solidFill>
                  <a:srgbClr val="0066CC"/>
                </a:solidFill>
              </a:rPr>
              <a:t>programmes</a:t>
            </a:r>
            <a:r>
              <a:rPr lang="en-US" sz="1400" dirty="0">
                <a:solidFill>
                  <a:srgbClr val="0066CC"/>
                </a:solidFill>
              </a:rPr>
              <a:t> for different disciplines, and evaluate its success.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66CC"/>
                </a:solidFill>
              </a:rPr>
              <a:t>Contribute to a </a:t>
            </a:r>
            <a:r>
              <a:rPr lang="en-US" sz="1400" dirty="0" err="1">
                <a:solidFill>
                  <a:srgbClr val="0066CC"/>
                </a:solidFill>
              </a:rPr>
              <a:t>programme</a:t>
            </a:r>
            <a:r>
              <a:rPr lang="en-US" sz="1400" dirty="0">
                <a:solidFill>
                  <a:srgbClr val="0066CC"/>
                </a:solidFill>
              </a:rPr>
              <a:t> for a tutorial on standards education to be held during Kaleidoscope events, WSC events, etc.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66CC"/>
                </a:solidFill>
              </a:rPr>
              <a:t>Make proposals on webinars, seminars and workshops on standards education and related subjects of common interest to ITU and Academia.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Encourage </a:t>
            </a:r>
            <a:r>
              <a:rPr lang="en-US" dirty="0"/>
              <a:t>other research and academic institutions to join as ITU members.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n-US" dirty="0"/>
          </a:p>
          <a:p>
            <a:pPr marL="800100" lvl="1" indent="-342900">
              <a:buFont typeface="+mj-lt"/>
              <a:buAutoNum type="arabicPeriod" startAt="5"/>
              <a:defRPr/>
            </a:pPr>
            <a:endParaRPr lang="en-US" sz="1400" dirty="0">
              <a:solidFill>
                <a:srgbClr val="0066CC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12" y="116632"/>
            <a:ext cx="9144000" cy="7922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2800" b="1" dirty="0">
                <a:solidFill>
                  <a:srgbClr val="0066CC"/>
                </a:solidFill>
              </a:rPr>
              <a:t>AHG SE </a:t>
            </a:r>
            <a:r>
              <a:rPr lang="en-US" altLang="ja-JP" sz="2800" b="1" dirty="0" smtClean="0">
                <a:solidFill>
                  <a:srgbClr val="0066CC"/>
                </a:solidFill>
              </a:rPr>
              <a:t>- </a:t>
            </a:r>
            <a:r>
              <a:rPr lang="en-GB" sz="2800" b="1" dirty="0" smtClean="0">
                <a:solidFill>
                  <a:srgbClr val="C00000"/>
                </a:solidFill>
                <a:latin typeface="+mj-lt"/>
                <a:ea typeface="+mn-ea"/>
              </a:rPr>
              <a:t>Terms </a:t>
            </a:r>
            <a:r>
              <a:rPr lang="en-GB" sz="2800" b="1" dirty="0">
                <a:solidFill>
                  <a:srgbClr val="C00000"/>
                </a:solidFill>
                <a:latin typeface="+mj-lt"/>
                <a:ea typeface="+mn-ea"/>
              </a:rPr>
              <a:t>of reference </a:t>
            </a:r>
            <a:r>
              <a:rPr lang="en-GB" sz="2800" b="1" dirty="0" smtClean="0">
                <a:solidFill>
                  <a:srgbClr val="0066CC"/>
                </a:solidFill>
                <a:latin typeface="+mj-lt"/>
                <a:ea typeface="+mn-ea"/>
              </a:rPr>
              <a:t>(2/6)  </a:t>
            </a:r>
            <a:endParaRPr lang="en-GB" sz="2800" b="1" dirty="0">
              <a:solidFill>
                <a:srgbClr val="0066CC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4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59" cy="45259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altLang="ja-JP" sz="2400" b="1" dirty="0" smtClean="0">
                <a:solidFill>
                  <a:srgbClr val="0066CC"/>
                </a:solidFill>
                <a:latin typeface="+mj-lt"/>
                <a:cs typeface="+mj-cs"/>
              </a:rPr>
              <a:t>1</a:t>
            </a:r>
            <a:r>
              <a:rPr lang="en-GB" altLang="ja-JP" sz="2400" b="1" baseline="30000" dirty="0" smtClean="0">
                <a:solidFill>
                  <a:srgbClr val="0066CC"/>
                </a:solidFill>
                <a:latin typeface="+mj-lt"/>
                <a:cs typeface="+mj-cs"/>
              </a:rPr>
              <a:t>st</a:t>
            </a:r>
            <a:r>
              <a:rPr lang="en-GB" altLang="ja-JP" sz="2400" b="1" dirty="0" smtClean="0">
                <a:solidFill>
                  <a:srgbClr val="0066CC"/>
                </a:solidFill>
                <a:latin typeface="+mj-lt"/>
                <a:cs typeface="+mj-cs"/>
              </a:rPr>
              <a:t> meeting: </a:t>
            </a:r>
            <a:r>
              <a:rPr lang="en-GB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during the </a:t>
            </a:r>
            <a:r>
              <a:rPr lang="en-US" sz="2400" b="1" dirty="0" smtClean="0">
                <a:solidFill>
                  <a:srgbClr val="0066CC"/>
                </a:solidFill>
              </a:rPr>
              <a:t>Joint </a:t>
            </a:r>
            <a:r>
              <a:rPr lang="en-US" sz="2400" b="1" dirty="0">
                <a:solidFill>
                  <a:srgbClr val="0066CC"/>
                </a:solidFill>
              </a:rPr>
              <a:t>ITU-GISFI-DS-CTIF Standards Education Workshop - </a:t>
            </a:r>
            <a:r>
              <a:rPr lang="en-US" altLang="ja-JP" sz="2400" dirty="0">
                <a:solidFill>
                  <a:srgbClr val="0066CC"/>
                </a:solidFill>
              </a:rPr>
              <a:t>8-9 October 2012, Aalborg University, </a:t>
            </a:r>
            <a:r>
              <a:rPr lang="en-US" altLang="ja-JP" sz="2400" dirty="0" smtClean="0">
                <a:solidFill>
                  <a:srgbClr val="0066CC"/>
                </a:solidFill>
              </a:rPr>
              <a:t>Denmark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altLang="ja-JP" sz="2400" dirty="0" smtClean="0">
              <a:solidFill>
                <a:srgbClr val="0066CC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ja-JP" sz="2400" b="1" dirty="0">
                <a:solidFill>
                  <a:srgbClr val="0066CC"/>
                </a:solidFill>
              </a:rPr>
              <a:t>2nd meeting: </a:t>
            </a:r>
            <a:r>
              <a:rPr lang="en-US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during the </a:t>
            </a:r>
            <a:r>
              <a:rPr lang="en-US" sz="2400" b="1" dirty="0">
                <a:solidFill>
                  <a:srgbClr val="0066CC"/>
                </a:solidFill>
              </a:rPr>
              <a:t>Joint ITU-IEICE-CTIF-GISFI Workshop on Education about Standardization </a:t>
            </a:r>
            <a:r>
              <a:rPr lang="en-US" sz="2400" dirty="0">
                <a:solidFill>
                  <a:srgbClr val="0066CC"/>
                </a:solidFill>
              </a:rPr>
              <a:t>– 25 April 2013, Kyoto, Japan – a Kaleidoscope 2013 side </a:t>
            </a:r>
            <a:r>
              <a:rPr lang="en-US" sz="2400" dirty="0" smtClean="0">
                <a:solidFill>
                  <a:srgbClr val="0066CC"/>
                </a:solidFill>
              </a:rPr>
              <a:t>event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0066CC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j-lt"/>
                <a:cs typeface="+mj-cs"/>
              </a:rPr>
              <a:t>Next meeting: </a:t>
            </a:r>
            <a:r>
              <a:rPr lang="en-US" altLang="ja-JP" sz="2400" dirty="0" smtClean="0">
                <a:solidFill>
                  <a:srgbClr val="0066CC"/>
                </a:solidFill>
                <a:latin typeface="+mj-lt"/>
                <a:cs typeface="+mj-cs"/>
              </a:rPr>
              <a:t>back to back with ITU Kaleidoscope 2014</a:t>
            </a:r>
            <a:endParaRPr lang="en-GB" altLang="ja-JP" sz="2400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altLang="ja-JP" sz="2400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  <a:noFill/>
        </p:spPr>
        <p:txBody>
          <a:bodyPr/>
          <a:lstStyle/>
          <a:p>
            <a:r>
              <a:rPr lang="en-US" altLang="ja-JP" sz="2400" dirty="0" smtClean="0">
                <a:solidFill>
                  <a:srgbClr val="0066CC"/>
                </a:solidFill>
              </a:rPr>
              <a:t>AHG-SE - </a:t>
            </a:r>
            <a:r>
              <a:rPr lang="en-US" altLang="ja-JP" sz="2400" dirty="0" smtClean="0">
                <a:solidFill>
                  <a:srgbClr val="C00000"/>
                </a:solidFill>
              </a:rPr>
              <a:t>Meetings </a:t>
            </a:r>
            <a:r>
              <a:rPr lang="en-US" altLang="ja-JP" sz="2400" dirty="0" smtClean="0">
                <a:solidFill>
                  <a:srgbClr val="0066CC"/>
                </a:solidFill>
              </a:rPr>
              <a:t>(3/6) </a:t>
            </a:r>
            <a:endParaRPr lang="en-US" altLang="ja-JP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59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66CC"/>
                </a:solidFill>
              </a:rPr>
              <a:t>Chairman asked </a:t>
            </a:r>
            <a:r>
              <a:rPr lang="en-US" sz="2400" dirty="0" smtClean="0">
                <a:solidFill>
                  <a:srgbClr val="0066CC"/>
                </a:solidFill>
              </a:rPr>
              <a:t>the participants to provide comments </a:t>
            </a:r>
            <a:r>
              <a:rPr lang="en-US" sz="2400" dirty="0">
                <a:solidFill>
                  <a:srgbClr val="0066CC"/>
                </a:solidFill>
              </a:rPr>
              <a:t>on the following </a:t>
            </a:r>
            <a:r>
              <a:rPr lang="en-US" sz="2400" dirty="0" smtClean="0">
                <a:solidFill>
                  <a:srgbClr val="0066CC"/>
                </a:solidFill>
              </a:rPr>
              <a:t>(by </a:t>
            </a:r>
            <a:r>
              <a:rPr lang="en-US" sz="2400" dirty="0">
                <a:solidFill>
                  <a:srgbClr val="0066CC"/>
                </a:solidFill>
              </a:rPr>
              <a:t>the beginning of September 2013):</a:t>
            </a:r>
            <a:br>
              <a:rPr lang="en-US" sz="2400" dirty="0">
                <a:solidFill>
                  <a:srgbClr val="0066CC"/>
                </a:solidFill>
              </a:rPr>
            </a:br>
            <a:endParaRPr lang="en-US" sz="2400" dirty="0">
              <a:solidFill>
                <a:srgbClr val="0066CC"/>
              </a:solidFill>
            </a:endParaRPr>
          </a:p>
          <a:p>
            <a:pPr lvl="0" fontAlgn="auto" hangingPunct="1"/>
            <a:r>
              <a:rPr lang="en-US" sz="2400" dirty="0">
                <a:solidFill>
                  <a:srgbClr val="0066CC"/>
                </a:solidFill>
              </a:rPr>
              <a:t>UNECE document </a:t>
            </a:r>
            <a:r>
              <a:rPr lang="en-GB" sz="2400" dirty="0">
                <a:solidFill>
                  <a:srgbClr val="0066CC"/>
                </a:solidFill>
              </a:rPr>
              <a:t>AHG-SE-004 </a:t>
            </a:r>
            <a:r>
              <a:rPr lang="en-GB" sz="2400" u="sng" dirty="0">
                <a:hlinkClick r:id="rId3"/>
              </a:rPr>
              <a:t>Att.2</a:t>
            </a:r>
            <a:endParaRPr lang="en-US" sz="2400" dirty="0"/>
          </a:p>
          <a:p>
            <a:pPr lvl="0" fontAlgn="auto" hangingPunct="1"/>
            <a:r>
              <a:rPr lang="en-US" sz="2400" dirty="0">
                <a:solidFill>
                  <a:srgbClr val="0066CC"/>
                </a:solidFill>
              </a:rPr>
              <a:t>Requirements for International Discussions on Skill standard － Evaluation for human resource’s skills required for standardization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GB" sz="2400" u="sng" dirty="0">
                <a:hlinkClick r:id="rId4"/>
              </a:rPr>
              <a:t>www.y-adagio.com/public/ccommt/temp/skill-std-hrrs_eng_v0.98.pdf</a:t>
            </a:r>
            <a:endParaRPr lang="en-US" sz="2400" dirty="0"/>
          </a:p>
          <a:p>
            <a:pPr lvl="0" fontAlgn="auto" hangingPunct="1"/>
            <a:r>
              <a:rPr lang="en-US" sz="2400" dirty="0">
                <a:solidFill>
                  <a:srgbClr val="0066CC"/>
                </a:solidFill>
              </a:rPr>
              <a:t>Revised action plan </a:t>
            </a:r>
          </a:p>
          <a:p>
            <a:pPr lvl="0" fontAlgn="auto" hangingPunct="1"/>
            <a:r>
              <a:rPr lang="en-US" sz="2400" dirty="0">
                <a:solidFill>
                  <a:srgbClr val="0066CC"/>
                </a:solidFill>
              </a:rPr>
              <a:t>Report of </a:t>
            </a:r>
            <a:r>
              <a:rPr lang="en-US" sz="2400" dirty="0" smtClean="0">
                <a:solidFill>
                  <a:srgbClr val="0066CC"/>
                </a:solidFill>
              </a:rPr>
              <a:t>2</a:t>
            </a:r>
            <a:r>
              <a:rPr lang="en-US" sz="2400" baseline="30000" dirty="0" smtClean="0">
                <a:solidFill>
                  <a:srgbClr val="0066CC"/>
                </a:solidFill>
              </a:rPr>
              <a:t>nd</a:t>
            </a:r>
            <a:r>
              <a:rPr lang="en-US" sz="2400" dirty="0" smtClean="0">
                <a:solidFill>
                  <a:srgbClr val="0066CC"/>
                </a:solidFill>
              </a:rPr>
              <a:t> meeting</a:t>
            </a:r>
            <a:endParaRPr lang="en-US" sz="2400" dirty="0">
              <a:solidFill>
                <a:srgbClr val="0066CC"/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ja-JP" sz="1600" dirty="0">
              <a:solidFill>
                <a:srgbClr val="0066CC"/>
              </a:solidFill>
              <a:latin typeface="+mj-lt"/>
              <a:cs typeface="+mj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altLang="ja-JP" sz="1400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 marL="0" indent="0">
              <a:buNone/>
              <a:defRPr/>
            </a:pPr>
            <a:endParaRPr lang="en-US" sz="1400" dirty="0"/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  <a:noFill/>
        </p:spPr>
        <p:txBody>
          <a:bodyPr/>
          <a:lstStyle/>
          <a:p>
            <a:r>
              <a:rPr lang="en-US" altLang="ja-JP" sz="2400" dirty="0" smtClean="0">
                <a:solidFill>
                  <a:srgbClr val="0066CC"/>
                </a:solidFill>
              </a:rPr>
              <a:t>AHG-SE </a:t>
            </a:r>
            <a:r>
              <a:rPr lang="en-US" altLang="ja-JP" sz="2400" dirty="0">
                <a:solidFill>
                  <a:srgbClr val="0066CC"/>
                </a:solidFill>
              </a:rPr>
              <a:t>– </a:t>
            </a:r>
            <a:r>
              <a:rPr lang="en-US" altLang="ja-JP" sz="2400" dirty="0" smtClean="0">
                <a:solidFill>
                  <a:srgbClr val="0066CC"/>
                </a:solidFill>
              </a:rPr>
              <a:t>2</a:t>
            </a:r>
            <a:r>
              <a:rPr lang="en-US" altLang="ja-JP" sz="2400" baseline="30000" dirty="0" smtClean="0">
                <a:solidFill>
                  <a:srgbClr val="0066CC"/>
                </a:solidFill>
              </a:rPr>
              <a:t>nd</a:t>
            </a:r>
            <a:r>
              <a:rPr lang="en-US" altLang="ja-JP" sz="2400" dirty="0" smtClean="0">
                <a:solidFill>
                  <a:srgbClr val="0066CC"/>
                </a:solidFill>
              </a:rPr>
              <a:t> meeting </a:t>
            </a:r>
            <a:r>
              <a:rPr lang="en-US" altLang="ja-JP" sz="2400" dirty="0" smtClean="0">
                <a:solidFill>
                  <a:srgbClr val="C00000"/>
                </a:solidFill>
              </a:rPr>
              <a:t>Final Report</a:t>
            </a:r>
            <a:r>
              <a:rPr lang="en-US" altLang="ja-JP" sz="2400" dirty="0" smtClean="0">
                <a:solidFill>
                  <a:srgbClr val="0066CC"/>
                </a:solidFill>
              </a:rPr>
              <a:t>:</a:t>
            </a:r>
            <a:br>
              <a:rPr lang="en-US" altLang="ja-JP" sz="2400" dirty="0" smtClean="0">
                <a:solidFill>
                  <a:srgbClr val="0066CC"/>
                </a:solidFill>
              </a:rPr>
            </a:br>
            <a:r>
              <a:rPr lang="en-US" altLang="ja-JP" sz="2400" dirty="0" smtClean="0">
                <a:solidFill>
                  <a:srgbClr val="0066CC"/>
                </a:solidFill>
              </a:rPr>
              <a:t>Participants’ </a:t>
            </a:r>
            <a:r>
              <a:rPr lang="en-US" altLang="ja-JP" sz="2400" dirty="0" smtClean="0">
                <a:solidFill>
                  <a:srgbClr val="C00000"/>
                </a:solidFill>
              </a:rPr>
              <a:t>comments</a:t>
            </a:r>
            <a:r>
              <a:rPr lang="en-US" altLang="ja-JP" sz="2400" dirty="0" smtClean="0">
                <a:solidFill>
                  <a:srgbClr val="0066CC"/>
                </a:solidFill>
              </a:rPr>
              <a:t>  (4/6) </a:t>
            </a:r>
            <a:endParaRPr lang="en-US" altLang="ja-JP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2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59" cy="452596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1. Promotion (three areas): </a:t>
            </a:r>
            <a:r>
              <a:rPr lang="en-US" altLang="ja-JP" sz="1600" dirty="0">
                <a:solidFill>
                  <a:srgbClr val="0066CC"/>
                </a:solidFill>
                <a:latin typeface="+mj-lt"/>
                <a:cs typeface="+mj-cs"/>
              </a:rPr>
              <a:t>activities of the AHG; importance of international standards; academic membership of ITU</a:t>
            </a: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AutoNum type="arabicPeriod"/>
              <a:defRPr/>
            </a:pPr>
            <a:endParaRPr lang="en-US" altLang="ja-JP" sz="1600" dirty="0">
              <a:solidFill>
                <a:srgbClr val="0066CC"/>
              </a:solidFill>
              <a:latin typeface="+mj-lt"/>
              <a:cs typeface="+mj-cs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2. Collect </a:t>
            </a:r>
            <a:r>
              <a:rPr lang="en-US" altLang="ja-JP" sz="1600" dirty="0">
                <a:solidFill>
                  <a:srgbClr val="0066CC"/>
                </a:solidFill>
                <a:latin typeface="+mj-lt"/>
                <a:cs typeface="+mj-cs"/>
              </a:rPr>
              <a:t>information on courses on standardization currently offered worldwide</a:t>
            </a: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ja-JP" sz="1600" dirty="0">
              <a:solidFill>
                <a:srgbClr val="0066CC"/>
              </a:solidFill>
              <a:latin typeface="+mj-lt"/>
              <a:cs typeface="+mj-cs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3. Identify </a:t>
            </a:r>
            <a:r>
              <a:rPr lang="en-US" altLang="ja-JP" sz="1600" dirty="0">
                <a:solidFill>
                  <a:srgbClr val="0066CC"/>
                </a:solidFill>
                <a:latin typeface="+mj-lt"/>
                <a:cs typeface="+mj-cs"/>
              </a:rPr>
              <a:t>relevant organizations and explore collaboration </a:t>
            </a: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efforts.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ja-JP" sz="1600" dirty="0">
              <a:solidFill>
                <a:srgbClr val="0066CC"/>
              </a:solidFill>
              <a:latin typeface="+mj-lt"/>
              <a:cs typeface="+mj-cs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4. Identify </a:t>
            </a:r>
            <a:r>
              <a:rPr lang="en-US" altLang="ja-JP" sz="1600" dirty="0">
                <a:solidFill>
                  <a:srgbClr val="0066CC"/>
                </a:solidFill>
                <a:latin typeface="+mj-lt"/>
                <a:cs typeface="+mj-cs"/>
              </a:rPr>
              <a:t>gaps, once seen the </a:t>
            </a: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above.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ja-JP" sz="1600" dirty="0">
              <a:solidFill>
                <a:srgbClr val="0066CC"/>
              </a:solidFill>
              <a:latin typeface="+mj-lt"/>
              <a:cs typeface="+mj-cs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5. Develop </a:t>
            </a:r>
            <a:r>
              <a:rPr lang="en-US" altLang="ja-JP" sz="1600" dirty="0">
                <a:solidFill>
                  <a:srgbClr val="0066CC"/>
                </a:solidFill>
                <a:latin typeface="+mj-lt"/>
                <a:cs typeface="+mj-cs"/>
              </a:rPr>
              <a:t>a tutorial and identify members to contribute</a:t>
            </a: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ja-JP" sz="1600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6. Organize </a:t>
            </a:r>
            <a:r>
              <a:rPr lang="en-US" altLang="ja-JP" sz="1600" dirty="0">
                <a:solidFill>
                  <a:srgbClr val="0066CC"/>
                </a:solidFill>
                <a:latin typeface="+mj-lt"/>
                <a:cs typeface="+mj-cs"/>
              </a:rPr>
              <a:t>workshops in future and look for support from members of group in this area</a:t>
            </a: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ja-JP" sz="1600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srgbClr val="0066CC"/>
                </a:solidFill>
                <a:latin typeface="+mj-lt"/>
                <a:cs typeface="+mj-cs"/>
              </a:rPr>
              <a:t>7. Develop </a:t>
            </a:r>
            <a:r>
              <a:rPr lang="en-US" altLang="ja-JP" sz="1600" dirty="0">
                <a:solidFill>
                  <a:srgbClr val="0066CC"/>
                </a:solidFill>
                <a:latin typeface="+mj-lt"/>
                <a:cs typeface="+mj-cs"/>
              </a:rPr>
              <a:t>a strategy towards the development of materials for education about standardization, as well as identification of common requirements.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altLang="ja-JP" sz="1400" dirty="0" smtClean="0">
              <a:solidFill>
                <a:srgbClr val="0066CC"/>
              </a:solidFill>
              <a:latin typeface="+mj-lt"/>
              <a:cs typeface="+mj-cs"/>
            </a:endParaRPr>
          </a:p>
          <a:p>
            <a:pPr marL="0" indent="0">
              <a:buNone/>
              <a:defRPr/>
            </a:pPr>
            <a:endParaRPr lang="en-US" sz="1400" dirty="0"/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  <a:noFill/>
        </p:spPr>
        <p:txBody>
          <a:bodyPr/>
          <a:lstStyle/>
          <a:p>
            <a:r>
              <a:rPr lang="en-US" altLang="ja-JP" sz="2400" dirty="0" smtClean="0">
                <a:solidFill>
                  <a:srgbClr val="0066CC"/>
                </a:solidFill>
              </a:rPr>
              <a:t>AHG-SE </a:t>
            </a:r>
            <a:r>
              <a:rPr lang="en-US" altLang="ja-JP" sz="2400" dirty="0">
                <a:solidFill>
                  <a:srgbClr val="0066CC"/>
                </a:solidFill>
              </a:rPr>
              <a:t>– 2</a:t>
            </a:r>
            <a:r>
              <a:rPr lang="en-US" altLang="ja-JP" sz="2400" baseline="30000" dirty="0">
                <a:solidFill>
                  <a:srgbClr val="0066CC"/>
                </a:solidFill>
              </a:rPr>
              <a:t>nd</a:t>
            </a:r>
            <a:r>
              <a:rPr lang="en-US" altLang="ja-JP" sz="2400" dirty="0">
                <a:solidFill>
                  <a:srgbClr val="0066CC"/>
                </a:solidFill>
              </a:rPr>
              <a:t> meeting </a:t>
            </a:r>
            <a:r>
              <a:rPr lang="en-US" altLang="ja-JP" sz="2400" dirty="0">
                <a:solidFill>
                  <a:srgbClr val="C00000"/>
                </a:solidFill>
              </a:rPr>
              <a:t>Final Report</a:t>
            </a:r>
            <a:r>
              <a:rPr lang="en-US" altLang="ja-JP" sz="2400" dirty="0">
                <a:solidFill>
                  <a:srgbClr val="0066CC"/>
                </a:solidFill>
              </a:rPr>
              <a:t>:</a:t>
            </a:r>
            <a:br>
              <a:rPr lang="en-US" altLang="ja-JP" sz="2400" dirty="0">
                <a:solidFill>
                  <a:srgbClr val="0066CC"/>
                </a:solidFill>
              </a:rPr>
            </a:br>
            <a:r>
              <a:rPr lang="en-US" altLang="ja-JP" sz="2400" dirty="0" smtClean="0">
                <a:solidFill>
                  <a:srgbClr val="C00000"/>
                </a:solidFill>
              </a:rPr>
              <a:t>Next steps</a:t>
            </a:r>
            <a:r>
              <a:rPr lang="en-US" altLang="ja-JP" sz="2400" dirty="0" smtClean="0">
                <a:solidFill>
                  <a:srgbClr val="0066CC"/>
                </a:solidFill>
              </a:rPr>
              <a:t> </a:t>
            </a:r>
            <a:r>
              <a:rPr lang="en-US" altLang="ja-JP" sz="2400" dirty="0">
                <a:solidFill>
                  <a:srgbClr val="0066CC"/>
                </a:solidFill>
              </a:rPr>
              <a:t>(</a:t>
            </a:r>
            <a:r>
              <a:rPr lang="en-US" altLang="ja-JP" sz="2400" dirty="0" smtClean="0">
                <a:solidFill>
                  <a:srgbClr val="0066CC"/>
                </a:solidFill>
              </a:rPr>
              <a:t>5/6) </a:t>
            </a:r>
            <a:endParaRPr lang="en-US" altLang="ja-JP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1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r>
              <a:rPr lang="en-US" altLang="ja-JP" sz="2400" dirty="0">
                <a:solidFill>
                  <a:srgbClr val="0066CC"/>
                </a:solidFill>
              </a:rPr>
              <a:t>AHG </a:t>
            </a:r>
            <a:r>
              <a:rPr lang="en-US" altLang="ja-JP" sz="2400" dirty="0" smtClean="0">
                <a:solidFill>
                  <a:srgbClr val="0066CC"/>
                </a:solidFill>
              </a:rPr>
              <a:t>SE – </a:t>
            </a:r>
            <a:r>
              <a:rPr lang="en-US" altLang="ja-JP" sz="2400" dirty="0" smtClean="0">
                <a:solidFill>
                  <a:srgbClr val="C00000"/>
                </a:solidFill>
              </a:rPr>
              <a:t>Subscribe! </a:t>
            </a:r>
            <a:r>
              <a:rPr lang="en-US" altLang="ja-JP" sz="2400" dirty="0" smtClean="0">
                <a:solidFill>
                  <a:srgbClr val="0066CC"/>
                </a:solidFill>
              </a:rPr>
              <a:t>(6/6)</a:t>
            </a:r>
            <a:endParaRPr lang="en-US" altLang="ja-JP" sz="2400" dirty="0" smtClean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514826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66CC"/>
                </a:solidFill>
              </a:rPr>
              <a:t>Secretariat Mailbox: </a:t>
            </a:r>
            <a:r>
              <a:rPr lang="en-US" dirty="0" smtClean="0">
                <a:hlinkClick r:id="rId3"/>
              </a:rPr>
              <a:t>tsbstdsedu@itu.int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66CC"/>
                </a:solidFill>
              </a:rPr>
              <a:t>Mailing list: </a:t>
            </a:r>
            <a:r>
              <a:rPr lang="en-US" dirty="0" smtClean="0">
                <a:hlinkClick r:id="rId4"/>
              </a:rPr>
              <a:t>standardsedu@lists.itu.int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0066CC"/>
                </a:solidFill>
              </a:rPr>
              <a:t>How to subscribe to the mailing list: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>
                <a:solidFill>
                  <a:srgbClr val="0066CC"/>
                </a:solidFill>
              </a:rPr>
              <a:t>An account is needed…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66CC"/>
                </a:solidFill>
              </a:rPr>
              <a:t>Members:</a:t>
            </a:r>
            <a:r>
              <a:rPr lang="en-US" dirty="0" smtClean="0">
                <a:solidFill>
                  <a:srgbClr val="0066CC"/>
                </a:solidFill>
              </a:rPr>
              <a:t> use a TIES account (members-only)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>
                <a:solidFill>
                  <a:srgbClr val="0066CC"/>
                </a:solidFill>
              </a:rPr>
              <a:t>For creating/managing TIES accounts, see </a:t>
            </a:r>
            <a:r>
              <a:rPr lang="en-US" dirty="0" smtClean="0">
                <a:hlinkClick r:id="rId5"/>
              </a:rPr>
              <a:t>http://itu.int/TIES/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66CC"/>
                </a:solidFill>
              </a:rPr>
              <a:t>Non-members: </a:t>
            </a:r>
            <a:r>
              <a:rPr lang="en-US" dirty="0" smtClean="0">
                <a:solidFill>
                  <a:srgbClr val="0066CC"/>
                </a:solidFill>
              </a:rPr>
              <a:t>create or use a Guest account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>
                <a:solidFill>
                  <a:srgbClr val="0066CC"/>
                </a:solidFill>
              </a:rPr>
              <a:t>For instruction on creating a Guest account, see </a:t>
            </a:r>
            <a:r>
              <a:rPr lang="en-US" dirty="0" smtClean="0">
                <a:hlinkClick r:id="rId6"/>
              </a:rPr>
              <a:t>http://itu.int/ITU-T/edh/faqs-guest.html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Once you have a TIES or Guest account, you can subscribe to the mailing list using the </a:t>
            </a:r>
            <a:r>
              <a:rPr lang="en-US" i="1" dirty="0" smtClean="0">
                <a:solidFill>
                  <a:srgbClr val="0066CC"/>
                </a:solidFill>
              </a:rPr>
              <a:t>ITU-T Electronic Registration and Subscription Service</a:t>
            </a:r>
            <a:r>
              <a:rPr lang="en-US" dirty="0" smtClean="0">
                <a:solidFill>
                  <a:srgbClr val="0066CC"/>
                </a:solidFill>
              </a:rPr>
              <a:t>:</a:t>
            </a:r>
            <a:endParaRPr lang="en-US" i="1" dirty="0" smtClean="0">
              <a:solidFill>
                <a:srgbClr val="0066CC"/>
              </a:solidFill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dirty="0" smtClean="0">
                <a:hlinkClick r:id="rId7"/>
              </a:rPr>
              <a:t>http://itu.int/ITU-T/services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10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128792" cy="534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332656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Verdana"/>
              </a:rPr>
              <a:t>Academia and ITU-T webpage </a:t>
            </a:r>
            <a:endParaRPr lang="en-US" sz="2800" b="1" dirty="0" smtClean="0">
              <a:solidFill>
                <a:srgbClr val="0066CC"/>
              </a:solidFill>
              <a:latin typeface="Verdana"/>
            </a:endParaRPr>
          </a:p>
          <a:p>
            <a:pPr algn="ctr"/>
            <a:r>
              <a:rPr lang="en-US" sz="1400" b="1" dirty="0" smtClean="0">
                <a:solidFill>
                  <a:srgbClr val="0066CC"/>
                </a:solidFill>
                <a:latin typeface="Verdana"/>
                <a:hlinkClick r:id="rId4"/>
              </a:rPr>
              <a:t>http</a:t>
            </a:r>
            <a:r>
              <a:rPr lang="en-US" sz="1400" b="1" dirty="0">
                <a:solidFill>
                  <a:srgbClr val="0066CC"/>
                </a:solidFill>
                <a:latin typeface="Verdana"/>
                <a:hlinkClick r:id="rId4"/>
              </a:rPr>
              <a:t>://www.itu.int/en/ITU-T/academia/Pages/default.aspx</a:t>
            </a:r>
            <a:r>
              <a:rPr lang="en-US" sz="1400" b="1" dirty="0">
                <a:solidFill>
                  <a:srgbClr val="0066CC"/>
                </a:solidFill>
                <a:latin typeface="Verdana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04479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00100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334" y="961251"/>
            <a:ext cx="6260108" cy="419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42741" y="5313982"/>
            <a:ext cx="8532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66CC"/>
                </a:solidFill>
                <a:latin typeface="+mj-lt"/>
                <a:cs typeface="+mj-cs"/>
              </a:rPr>
              <a:t>Thank you</a:t>
            </a:r>
            <a:endParaRPr lang="en-US" sz="5400" b="1" dirty="0">
              <a:solidFill>
                <a:srgbClr val="0066CC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134350" cy="1384300"/>
          </a:xfrm>
        </p:spPr>
        <p:txBody>
          <a:bodyPr/>
          <a:lstStyle/>
          <a:p>
            <a:r>
              <a:rPr lang="en-GB" sz="2800" dirty="0" smtClean="0">
                <a:solidFill>
                  <a:srgbClr val="0066CC"/>
                </a:solidFill>
              </a:rPr>
              <a:t>ITU </a:t>
            </a:r>
            <a:r>
              <a:rPr lang="en-GB" sz="2800" dirty="0" smtClean="0">
                <a:solidFill>
                  <a:srgbClr val="C00000"/>
                </a:solidFill>
              </a:rPr>
              <a:t>membership</a:t>
            </a:r>
            <a:r>
              <a:rPr lang="en-GB" sz="2800" dirty="0" smtClean="0">
                <a:solidFill>
                  <a:srgbClr val="0066CC"/>
                </a:solidFill>
              </a:rPr>
              <a:t> now open to Academia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38915" name="Picture 2" descr="http://www.phillyimc.org/files/collegedeg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188" y="1000199"/>
            <a:ext cx="218281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639330" y="1560855"/>
            <a:ext cx="72009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CM" sz="2200" dirty="0" err="1">
                <a:solidFill>
                  <a:srgbClr val="0066CC"/>
                </a:solidFill>
              </a:rPr>
              <a:t>Academia</a:t>
            </a:r>
            <a:r>
              <a:rPr lang="fr-CM" sz="2200" dirty="0">
                <a:solidFill>
                  <a:srgbClr val="0066CC"/>
                </a:solidFill>
              </a:rPr>
              <a:t>, </a:t>
            </a:r>
            <a:r>
              <a:rPr lang="fr-CM" sz="2200" dirty="0" err="1">
                <a:solidFill>
                  <a:srgbClr val="0066CC"/>
                </a:solidFill>
              </a:rPr>
              <a:t>universities</a:t>
            </a:r>
            <a:r>
              <a:rPr lang="fr-CM" sz="2200" dirty="0">
                <a:solidFill>
                  <a:srgbClr val="0066CC"/>
                </a:solidFill>
              </a:rPr>
              <a:t> and </a:t>
            </a:r>
          </a:p>
          <a:p>
            <a:pPr algn="ctr"/>
            <a:r>
              <a:rPr lang="fr-CM" sz="2200" dirty="0" err="1">
                <a:solidFill>
                  <a:srgbClr val="0066CC"/>
                </a:solidFill>
              </a:rPr>
              <a:t>associated</a:t>
            </a:r>
            <a:r>
              <a:rPr lang="fr-CM" sz="2200" dirty="0">
                <a:solidFill>
                  <a:srgbClr val="0066CC"/>
                </a:solidFill>
              </a:rPr>
              <a:t> </a:t>
            </a:r>
            <a:r>
              <a:rPr lang="fr-CM" sz="2200" dirty="0" err="1">
                <a:solidFill>
                  <a:srgbClr val="0066CC"/>
                </a:solidFill>
              </a:rPr>
              <a:t>research</a:t>
            </a:r>
            <a:r>
              <a:rPr lang="fr-CM" sz="2200" dirty="0">
                <a:solidFill>
                  <a:srgbClr val="0066CC"/>
                </a:solidFill>
              </a:rPr>
              <a:t> establishments </a:t>
            </a:r>
          </a:p>
          <a:p>
            <a:pPr algn="ctr"/>
            <a:r>
              <a:rPr lang="fr-CM" sz="2200" dirty="0" err="1">
                <a:solidFill>
                  <a:srgbClr val="0066CC"/>
                </a:solidFill>
              </a:rPr>
              <a:t>can</a:t>
            </a:r>
            <a:r>
              <a:rPr lang="fr-CM" sz="2200" dirty="0">
                <a:solidFill>
                  <a:srgbClr val="0066CC"/>
                </a:solidFill>
              </a:rPr>
              <a:t> </a:t>
            </a:r>
            <a:r>
              <a:rPr lang="fr-CM" sz="2200" dirty="0" err="1">
                <a:solidFill>
                  <a:srgbClr val="0066CC"/>
                </a:solidFill>
              </a:rPr>
              <a:t>join</a:t>
            </a:r>
            <a:r>
              <a:rPr lang="fr-CM" sz="2200" dirty="0">
                <a:solidFill>
                  <a:srgbClr val="0066CC"/>
                </a:solidFill>
              </a:rPr>
              <a:t> </a:t>
            </a:r>
            <a:r>
              <a:rPr lang="fr-CM" sz="2200" dirty="0" err="1">
                <a:solidFill>
                  <a:srgbClr val="0066CC"/>
                </a:solidFill>
              </a:rPr>
              <a:t>ITU</a:t>
            </a:r>
            <a:r>
              <a:rPr lang="fr-CM" altLang="en-US" sz="2200" dirty="0" err="1">
                <a:solidFill>
                  <a:srgbClr val="0066CC"/>
                </a:solidFill>
              </a:rPr>
              <a:t>’</a:t>
            </a:r>
            <a:r>
              <a:rPr lang="fr-CM" sz="2200" dirty="0" err="1">
                <a:solidFill>
                  <a:srgbClr val="0066CC"/>
                </a:solidFill>
              </a:rPr>
              <a:t>s</a:t>
            </a:r>
            <a:r>
              <a:rPr lang="fr-CM" sz="2200" dirty="0">
                <a:solidFill>
                  <a:srgbClr val="0066CC"/>
                </a:solidFill>
              </a:rPr>
              <a:t> </a:t>
            </a:r>
            <a:r>
              <a:rPr lang="fr-CM" sz="2200" dirty="0" err="1">
                <a:solidFill>
                  <a:srgbClr val="0066CC"/>
                </a:solidFill>
              </a:rPr>
              <a:t>three</a:t>
            </a:r>
            <a:r>
              <a:rPr lang="fr-CM" sz="2200" dirty="0">
                <a:solidFill>
                  <a:srgbClr val="0066CC"/>
                </a:solidFill>
              </a:rPr>
              <a:t> </a:t>
            </a:r>
            <a:r>
              <a:rPr lang="fr-CM" sz="2200" dirty="0" err="1">
                <a:solidFill>
                  <a:srgbClr val="0066CC"/>
                </a:solidFill>
              </a:rPr>
              <a:t>sectors</a:t>
            </a:r>
            <a:r>
              <a:rPr lang="fr-CM" sz="2200" dirty="0">
                <a:solidFill>
                  <a:srgbClr val="0066CC"/>
                </a:solidFill>
              </a:rPr>
              <a:t> in </a:t>
            </a:r>
            <a:r>
              <a:rPr lang="fr-CM" sz="2200" dirty="0" err="1">
                <a:solidFill>
                  <a:srgbClr val="0066CC"/>
                </a:solidFill>
              </a:rPr>
              <a:t>their</a:t>
            </a:r>
            <a:r>
              <a:rPr lang="fr-CM" sz="2200" dirty="0">
                <a:solidFill>
                  <a:srgbClr val="0066CC"/>
                </a:solidFill>
              </a:rPr>
              <a:t> </a:t>
            </a:r>
            <a:r>
              <a:rPr lang="fr-CM" sz="2200" dirty="0" err="1">
                <a:solidFill>
                  <a:srgbClr val="0066CC"/>
                </a:solidFill>
              </a:rPr>
              <a:t>own</a:t>
            </a:r>
            <a:r>
              <a:rPr lang="fr-CM" sz="2200" dirty="0">
                <a:solidFill>
                  <a:srgbClr val="0066CC"/>
                </a:solidFill>
              </a:rPr>
              <a:t> right</a:t>
            </a:r>
          </a:p>
          <a:p>
            <a:pPr algn="ctr"/>
            <a:r>
              <a:rPr lang="fr-CM" sz="2600" i="1" dirty="0" err="1" smtClean="0">
                <a:solidFill>
                  <a:srgbClr val="C00000"/>
                </a:solidFill>
              </a:rPr>
              <a:t>Resolution</a:t>
            </a:r>
            <a:r>
              <a:rPr lang="fr-CM" sz="2600" i="1" dirty="0" smtClean="0">
                <a:solidFill>
                  <a:srgbClr val="C00000"/>
                </a:solidFill>
              </a:rPr>
              <a:t> </a:t>
            </a:r>
            <a:r>
              <a:rPr lang="fr-CM" sz="2600" i="1" dirty="0">
                <a:solidFill>
                  <a:srgbClr val="C00000"/>
                </a:solidFill>
              </a:rPr>
              <a:t>169 </a:t>
            </a:r>
            <a:r>
              <a:rPr lang="fr-CM" sz="2600" i="1" dirty="0">
                <a:solidFill>
                  <a:srgbClr val="0066CC"/>
                </a:solidFill>
              </a:rPr>
              <a:t>(ITU PP-10</a:t>
            </a:r>
            <a:r>
              <a:rPr lang="fr-CM" sz="2600" i="1" dirty="0" smtClean="0">
                <a:solidFill>
                  <a:srgbClr val="0066CC"/>
                </a:solidFill>
              </a:rPr>
              <a:t>)</a:t>
            </a:r>
            <a:endParaRPr lang="fr-CM" sz="2600" i="1" dirty="0">
              <a:solidFill>
                <a:srgbClr val="0066CC"/>
              </a:solidFill>
            </a:endParaRPr>
          </a:p>
        </p:txBody>
      </p:sp>
      <p:pic>
        <p:nvPicPr>
          <p:cNvPr id="38917" name="Picture 6" descr="http://www.aaas.org/news/releases/2010/images/0921ccli_teacher_6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74" y="3225328"/>
            <a:ext cx="3225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http://blog.livedesignonline.com/briefingroom/wp-content/uploads/2009/08/sonylab_1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60253"/>
            <a:ext cx="316706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5187" y="5805263"/>
            <a:ext cx="6335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66CC"/>
                </a:solidFill>
              </a:rPr>
              <a:t>More info at: </a:t>
            </a:r>
            <a:r>
              <a:rPr lang="en-US" sz="1200" dirty="0" smtClean="0">
                <a:hlinkClick r:id="rId6"/>
              </a:rPr>
              <a:t>http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www.itu.int/en/ITU-T/membership/Pages/default.aspx</a:t>
            </a:r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 txBox="1">
            <a:spLocks/>
          </p:cNvSpPr>
          <p:nvPr/>
        </p:nvSpPr>
        <p:spPr bwMode="auto">
          <a:xfrm>
            <a:off x="179388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n-GB" sz="2800" b="1" dirty="0">
                <a:solidFill>
                  <a:srgbClr val="0066CC"/>
                </a:solidFill>
                <a:latin typeface="+mj-lt"/>
                <a:cs typeface="+mj-cs"/>
              </a:rPr>
              <a:t>ITU</a:t>
            </a:r>
            <a:r>
              <a:rPr lang="en-GB" altLang="en-US" sz="2800" b="1" dirty="0">
                <a:solidFill>
                  <a:srgbClr val="0066CC"/>
                </a:solidFill>
                <a:latin typeface="+mj-lt"/>
                <a:cs typeface="+mj-cs"/>
              </a:rPr>
              <a:t>’</a:t>
            </a:r>
            <a:r>
              <a:rPr lang="en-GB" sz="2800" b="1" dirty="0">
                <a:solidFill>
                  <a:srgbClr val="0066CC"/>
                </a:solidFill>
                <a:latin typeface="+mj-lt"/>
                <a:cs typeface="+mj-cs"/>
              </a:rPr>
              <a:t>S network of academia members </a:t>
            </a:r>
            <a:endParaRPr lang="en-US" sz="2800" b="1" dirty="0">
              <a:solidFill>
                <a:srgbClr val="0066CC"/>
              </a:solidFill>
              <a:latin typeface="+mj-lt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5732463"/>
            <a:ext cx="8569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cs typeface="+mj-cs"/>
              </a:rPr>
              <a:t>56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j-cs"/>
              </a:rPr>
              <a:t>universities </a:t>
            </a:r>
            <a:r>
              <a:rPr lang="en-US" sz="2800" b="1" dirty="0">
                <a:solidFill>
                  <a:srgbClr val="0066CC"/>
                </a:solidFill>
                <a:latin typeface="+mj-lt"/>
                <a:cs typeface="+mj-cs"/>
              </a:rPr>
              <a:t>(38 ITU-T)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j-cs"/>
              </a:rPr>
              <a:t>in</a:t>
            </a:r>
            <a:r>
              <a:rPr lang="en-US" sz="2800" b="1" dirty="0">
                <a:solidFill>
                  <a:srgbClr val="0066CC"/>
                </a:solidFill>
                <a:latin typeface="+mj-lt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+mj-cs"/>
              </a:rPr>
              <a:t>37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j-cs"/>
              </a:rPr>
              <a:t>countries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982663"/>
            <a:ext cx="911383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1412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88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2447925" cy="522288"/>
          </a:xfrm>
        </p:spPr>
        <p:txBody>
          <a:bodyPr/>
          <a:lstStyle/>
          <a:p>
            <a:r>
              <a:rPr lang="fr-FR" sz="2800" smtClean="0">
                <a:solidFill>
                  <a:srgbClr val="C00000"/>
                </a:solidFill>
                <a:cs typeface="Tahoma" pitchFamily="34" charset="0"/>
              </a:rPr>
              <a:t>Rights</a:t>
            </a:r>
            <a:endParaRPr lang="en-US" sz="2800" smtClean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7950" y="1341438"/>
            <a:ext cx="6840538" cy="1582737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fr-BE" sz="2200" smtClean="0">
                <a:solidFill>
                  <a:srgbClr val="0066CC"/>
                </a:solidFill>
                <a:cs typeface="Tahoma" pitchFamily="34" charset="0"/>
              </a:rPr>
              <a:t>Access to </a:t>
            </a:r>
            <a:r>
              <a:rPr lang="fr-BE" sz="2200" b="1" smtClean="0">
                <a:solidFill>
                  <a:srgbClr val="0066CC"/>
                </a:solidFill>
                <a:cs typeface="Tahoma" pitchFamily="34" charset="0"/>
              </a:rPr>
              <a:t>all ITU-T Study Groups</a:t>
            </a:r>
            <a:endParaRPr lang="fr-BE" sz="2200" smtClean="0">
              <a:solidFill>
                <a:srgbClr val="0066CC"/>
              </a:solidFill>
              <a:cs typeface="Tahoma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fr-BE" sz="2200" smtClean="0">
                <a:solidFill>
                  <a:srgbClr val="0066CC"/>
                </a:solidFill>
                <a:cs typeface="Tahoma" pitchFamily="34" charset="0"/>
              </a:rPr>
              <a:t>Submit </a:t>
            </a:r>
            <a:r>
              <a:rPr lang="fr-BE" sz="2200" b="1" smtClean="0">
                <a:solidFill>
                  <a:srgbClr val="0066CC"/>
                </a:solidFill>
                <a:cs typeface="Tahoma" pitchFamily="34" charset="0"/>
              </a:rPr>
              <a:t>contributions</a:t>
            </a:r>
            <a:endParaRPr lang="fr-BE" sz="2200" smtClean="0">
              <a:solidFill>
                <a:srgbClr val="0066CC"/>
              </a:solidFill>
              <a:cs typeface="Tahoma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fr-BE" sz="2200" smtClean="0">
                <a:solidFill>
                  <a:srgbClr val="0066CC"/>
                </a:solidFill>
                <a:cs typeface="Tahoma" pitchFamily="34" charset="0"/>
              </a:rPr>
              <a:t>Leading positions: </a:t>
            </a:r>
            <a:r>
              <a:rPr lang="fr-BE" sz="2200" b="1" smtClean="0">
                <a:solidFill>
                  <a:srgbClr val="0066CC"/>
                </a:solidFill>
                <a:cs typeface="Tahoma" pitchFamily="34" charset="0"/>
              </a:rPr>
              <a:t>rapporteur</a:t>
            </a:r>
            <a:r>
              <a:rPr lang="fr-BE" sz="2200" smtClean="0">
                <a:solidFill>
                  <a:srgbClr val="0066CC"/>
                </a:solidFill>
                <a:cs typeface="Tahoma" pitchFamily="34" charset="0"/>
              </a:rPr>
              <a:t> or </a:t>
            </a:r>
            <a:r>
              <a:rPr lang="fr-BE" sz="2200" b="1" smtClean="0">
                <a:solidFill>
                  <a:srgbClr val="0066CC"/>
                </a:solidFill>
                <a:cs typeface="Tahoma" pitchFamily="34" charset="0"/>
              </a:rPr>
              <a:t>editor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fr-BE" sz="2200" smtClean="0">
                <a:solidFill>
                  <a:srgbClr val="0066CC"/>
                </a:solidFill>
                <a:cs typeface="Tahoma" pitchFamily="34" charset="0"/>
              </a:rPr>
              <a:t>Unlimited participation of </a:t>
            </a:r>
            <a:r>
              <a:rPr lang="fr-BE" sz="2200" b="1" smtClean="0">
                <a:solidFill>
                  <a:srgbClr val="0066CC"/>
                </a:solidFill>
                <a:cs typeface="Tahoma" pitchFamily="34" charset="0"/>
              </a:rPr>
              <a:t>delegates</a:t>
            </a:r>
            <a:r>
              <a:rPr lang="fr-BE" sz="2200" smtClean="0">
                <a:solidFill>
                  <a:srgbClr val="0066CC"/>
                </a:solidFill>
                <a:cs typeface="Tahoma" pitchFamily="34" charset="0"/>
              </a:rPr>
              <a:t> </a:t>
            </a:r>
            <a:endParaRPr lang="fr-BE" sz="2200" b="1" smtClean="0">
              <a:solidFill>
                <a:srgbClr val="0066CC"/>
              </a:solidFill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fr-BE" sz="2200" smtClean="0">
              <a:solidFill>
                <a:srgbClr val="0066CC"/>
              </a:solidFill>
            </a:endParaRPr>
          </a:p>
        </p:txBody>
      </p:sp>
      <p:pic>
        <p:nvPicPr>
          <p:cNvPr id="39940" name="Picture 10" descr="http://www.itu.int/photos/2010/Photos/4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70000"/>
            <a:ext cx="2270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itle 1"/>
          <p:cNvSpPr txBox="1">
            <a:spLocks/>
          </p:cNvSpPr>
          <p:nvPr/>
        </p:nvSpPr>
        <p:spPr bwMode="auto">
          <a:xfrm>
            <a:off x="0" y="3429000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BE" sz="2800" b="1">
                <a:solidFill>
                  <a:srgbClr val="C00000"/>
                </a:solidFill>
              </a:rPr>
              <a:t>Benefits</a:t>
            </a:r>
          </a:p>
        </p:txBody>
      </p:sp>
      <p:sp>
        <p:nvSpPr>
          <p:cNvPr id="39942" name="Content Placeholder 2"/>
          <p:cNvSpPr txBox="1">
            <a:spLocks/>
          </p:cNvSpPr>
          <p:nvPr/>
        </p:nvSpPr>
        <p:spPr bwMode="auto">
          <a:xfrm>
            <a:off x="71438" y="3933825"/>
            <a:ext cx="65881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endParaRPr lang="fr-BE" sz="2200" dirty="0">
              <a:solidFill>
                <a:srgbClr val="0066CC"/>
              </a:solidFill>
            </a:endParaRPr>
          </a:p>
          <a:p>
            <a:pPr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ü"/>
            </a:pPr>
            <a:r>
              <a:rPr lang="fr-BE" sz="2200" dirty="0" err="1">
                <a:solidFill>
                  <a:srgbClr val="0066CC"/>
                </a:solidFill>
              </a:rPr>
              <a:t>Working</a:t>
            </a:r>
            <a:r>
              <a:rPr lang="fr-BE" sz="2200" dirty="0">
                <a:solidFill>
                  <a:srgbClr val="0066CC"/>
                </a:solidFill>
              </a:rPr>
              <a:t> </a:t>
            </a:r>
            <a:r>
              <a:rPr lang="fr-BE" sz="2200" dirty="0" err="1">
                <a:solidFill>
                  <a:srgbClr val="0066CC"/>
                </a:solidFill>
              </a:rPr>
              <a:t>with</a:t>
            </a:r>
            <a:r>
              <a:rPr lang="fr-BE" sz="2200" dirty="0">
                <a:solidFill>
                  <a:srgbClr val="0066CC"/>
                </a:solidFill>
              </a:rPr>
              <a:t> </a:t>
            </a:r>
            <a:r>
              <a:rPr lang="fr-BE" sz="2200" b="1" dirty="0" err="1">
                <a:solidFill>
                  <a:srgbClr val="0066CC"/>
                </a:solidFill>
              </a:rPr>
              <a:t>Member</a:t>
            </a:r>
            <a:r>
              <a:rPr lang="fr-BE" sz="2200" b="1" dirty="0">
                <a:solidFill>
                  <a:srgbClr val="0066CC"/>
                </a:solidFill>
              </a:rPr>
              <a:t> States </a:t>
            </a:r>
            <a:r>
              <a:rPr lang="fr-BE" sz="2200" dirty="0">
                <a:solidFill>
                  <a:srgbClr val="0066CC"/>
                </a:solidFill>
              </a:rPr>
              <a:t>and </a:t>
            </a:r>
            <a:r>
              <a:rPr lang="fr-BE" sz="2200" dirty="0" err="1">
                <a:solidFill>
                  <a:srgbClr val="0066CC"/>
                </a:solidFill>
              </a:rPr>
              <a:t>regulatory</a:t>
            </a:r>
            <a:r>
              <a:rPr lang="fr-BE" sz="2200" dirty="0">
                <a:solidFill>
                  <a:srgbClr val="0066CC"/>
                </a:solidFill>
              </a:rPr>
              <a:t> bodies </a:t>
            </a:r>
            <a:r>
              <a:rPr lang="fr-BE" sz="2200" dirty="0" err="1">
                <a:solidFill>
                  <a:srgbClr val="0066CC"/>
                </a:solidFill>
              </a:rPr>
              <a:t>from</a:t>
            </a:r>
            <a:r>
              <a:rPr lang="fr-BE" sz="2200" dirty="0">
                <a:solidFill>
                  <a:srgbClr val="0066CC"/>
                </a:solidFill>
              </a:rPr>
              <a:t> all </a:t>
            </a:r>
            <a:r>
              <a:rPr lang="fr-BE" sz="2200" dirty="0" err="1">
                <a:solidFill>
                  <a:srgbClr val="0066CC"/>
                </a:solidFill>
              </a:rPr>
              <a:t>around</a:t>
            </a:r>
            <a:r>
              <a:rPr lang="fr-BE" sz="2200" dirty="0">
                <a:solidFill>
                  <a:srgbClr val="0066CC"/>
                </a:solidFill>
              </a:rPr>
              <a:t> the world</a:t>
            </a:r>
            <a:endParaRPr lang="fr-BE" sz="3600" dirty="0">
              <a:solidFill>
                <a:srgbClr val="0066CC"/>
              </a:solidFill>
            </a:endParaRPr>
          </a:p>
          <a:p>
            <a:pPr>
              <a:buClr>
                <a:srgbClr val="0E438A"/>
              </a:buClr>
              <a:buSzPct val="110000"/>
              <a:buFont typeface="Wingdings" pitchFamily="2" charset="2"/>
              <a:buChar char="ü"/>
            </a:pPr>
            <a:r>
              <a:rPr lang="fr-BE" sz="2200" dirty="0">
                <a:solidFill>
                  <a:srgbClr val="0066CC"/>
                </a:solidFill>
              </a:rPr>
              <a:t>Meeting key </a:t>
            </a:r>
            <a:r>
              <a:rPr lang="fr-BE" sz="2200" dirty="0" err="1">
                <a:solidFill>
                  <a:srgbClr val="0066CC"/>
                </a:solidFill>
              </a:rPr>
              <a:t>players</a:t>
            </a:r>
            <a:r>
              <a:rPr lang="fr-BE" sz="2200" dirty="0">
                <a:solidFill>
                  <a:srgbClr val="0066CC"/>
                </a:solidFill>
              </a:rPr>
              <a:t> in the </a:t>
            </a:r>
            <a:r>
              <a:rPr lang="fr-BE" sz="2200" b="1" dirty="0">
                <a:solidFill>
                  <a:srgbClr val="0066CC"/>
                </a:solidFill>
              </a:rPr>
              <a:t>ICT </a:t>
            </a:r>
            <a:r>
              <a:rPr lang="fr-BE" sz="2200" b="1" dirty="0" err="1">
                <a:solidFill>
                  <a:srgbClr val="0066CC"/>
                </a:solidFill>
              </a:rPr>
              <a:t>industry</a:t>
            </a:r>
            <a:endParaRPr lang="fr-BE" sz="3600" b="1" dirty="0">
              <a:solidFill>
                <a:srgbClr val="0066CC"/>
              </a:solidFill>
            </a:endParaRPr>
          </a:p>
          <a:p>
            <a:pPr>
              <a:buClr>
                <a:srgbClr val="0E438A"/>
              </a:buClr>
              <a:buSzPct val="110000"/>
              <a:buFont typeface="Wingdings" pitchFamily="2" charset="2"/>
              <a:buChar char="ü"/>
            </a:pPr>
            <a:r>
              <a:rPr lang="fr-BE" sz="2200" dirty="0">
                <a:solidFill>
                  <a:srgbClr val="0066CC"/>
                </a:solidFill>
              </a:rPr>
              <a:t>Partner </a:t>
            </a:r>
            <a:r>
              <a:rPr lang="fr-BE" sz="2200" dirty="0" err="1">
                <a:solidFill>
                  <a:srgbClr val="0066CC"/>
                </a:solidFill>
              </a:rPr>
              <a:t>with</a:t>
            </a:r>
            <a:r>
              <a:rPr lang="fr-BE" sz="2200" dirty="0">
                <a:solidFill>
                  <a:srgbClr val="0066CC"/>
                </a:solidFill>
              </a:rPr>
              <a:t> the </a:t>
            </a:r>
            <a:r>
              <a:rPr lang="fr-BE" sz="2200" dirty="0" err="1">
                <a:solidFill>
                  <a:srgbClr val="0066CC"/>
                </a:solidFill>
              </a:rPr>
              <a:t>most</a:t>
            </a:r>
            <a:r>
              <a:rPr lang="fr-BE" sz="2200" dirty="0">
                <a:solidFill>
                  <a:srgbClr val="0066CC"/>
                </a:solidFill>
              </a:rPr>
              <a:t> </a:t>
            </a:r>
            <a:r>
              <a:rPr lang="fr-BE" sz="2200" dirty="0" err="1">
                <a:solidFill>
                  <a:srgbClr val="0066CC"/>
                </a:solidFill>
              </a:rPr>
              <a:t>innovative</a:t>
            </a:r>
            <a:r>
              <a:rPr lang="fr-BE" sz="2200" dirty="0">
                <a:solidFill>
                  <a:srgbClr val="0066CC"/>
                </a:solidFill>
              </a:rPr>
              <a:t> </a:t>
            </a:r>
            <a:r>
              <a:rPr lang="fr-BE" sz="2200" b="1" dirty="0" err="1">
                <a:solidFill>
                  <a:srgbClr val="0066CC"/>
                </a:solidFill>
              </a:rPr>
              <a:t>research</a:t>
            </a:r>
            <a:r>
              <a:rPr lang="fr-BE" sz="2200" b="1" dirty="0">
                <a:solidFill>
                  <a:srgbClr val="0066CC"/>
                </a:solidFill>
              </a:rPr>
              <a:t> institutes</a:t>
            </a:r>
            <a:r>
              <a:rPr lang="fr-BE" sz="2200" dirty="0">
                <a:solidFill>
                  <a:srgbClr val="0066CC"/>
                </a:solidFill>
              </a:rPr>
              <a:t> and </a:t>
            </a:r>
            <a:r>
              <a:rPr lang="fr-BE" sz="2200" dirty="0" err="1">
                <a:solidFill>
                  <a:srgbClr val="0066CC"/>
                </a:solidFill>
              </a:rPr>
              <a:t>universities</a:t>
            </a:r>
            <a:endParaRPr lang="fr-BE" sz="2200" dirty="0">
              <a:solidFill>
                <a:srgbClr val="0066CC"/>
              </a:solidFill>
            </a:endParaRPr>
          </a:p>
        </p:txBody>
      </p:sp>
      <p:pic>
        <p:nvPicPr>
          <p:cNvPr id="39943" name="Picture 2" descr="http://images.apple.com/science/profiles/mit/images/image_page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350" y="5013325"/>
            <a:ext cx="21558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4" descr="http://www.bni.com.au/Media/116/116195/AboutBNI/a8f1964f-c8e3-497e-9107-a87246d5db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68638"/>
            <a:ext cx="22336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1188" y="314325"/>
            <a:ext cx="7772400" cy="522288"/>
          </a:xfrm>
        </p:spPr>
        <p:txBody>
          <a:bodyPr/>
          <a:lstStyle/>
          <a:p>
            <a:r>
              <a:rPr lang="en-US" sz="2800" smtClean="0">
                <a:solidFill>
                  <a:srgbClr val="0066CC"/>
                </a:solidFill>
              </a:rPr>
              <a:t>WTSA-12 </a:t>
            </a:r>
            <a:r>
              <a:rPr lang="en-US" sz="2800" smtClean="0">
                <a:solidFill>
                  <a:srgbClr val="C00000"/>
                </a:solidFill>
              </a:rPr>
              <a:t>Resolution 71</a:t>
            </a:r>
          </a:p>
        </p:txBody>
      </p:sp>
      <p:sp>
        <p:nvSpPr>
          <p:cNvPr id="2" name="Rectangle 1"/>
          <p:cNvSpPr/>
          <p:nvPr/>
        </p:nvSpPr>
        <p:spPr>
          <a:xfrm>
            <a:off x="5076825" y="1325563"/>
            <a:ext cx="3933825" cy="4984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66CC"/>
                </a:solidFill>
                <a:latin typeface="+mj-lt"/>
              </a:rPr>
              <a:t>Considering PP-10 Res.169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66CC"/>
                </a:solidFill>
                <a:latin typeface="+mj-lt"/>
              </a:rPr>
              <a:t>Recognizing Kaleidoscope events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66CC"/>
              </a:solidFill>
              <a:latin typeface="+mj-lt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66CC"/>
                </a:solidFill>
                <a:latin typeface="+mj-lt"/>
              </a:rPr>
              <a:t>RESOLVES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66CC"/>
                </a:solidFill>
                <a:latin typeface="+mj-lt"/>
              </a:rPr>
              <a:t>To allow expanded participation of academia, including at GSS, TSAG and WTSA.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0066CC"/>
              </a:solidFill>
              <a:latin typeface="+mj-lt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66CC"/>
                </a:solidFill>
                <a:latin typeface="+mj-lt"/>
              </a:rPr>
              <a:t>INSTRUCTS TSB </a:t>
            </a:r>
            <a:r>
              <a:rPr lang="en-US" sz="1600" b="1" dirty="0" err="1">
                <a:solidFill>
                  <a:srgbClr val="0066CC"/>
                </a:solidFill>
                <a:latin typeface="+mj-lt"/>
              </a:rPr>
              <a:t>Dir</a:t>
            </a:r>
            <a:endParaRPr lang="en-US" sz="1600" b="1" dirty="0">
              <a:solidFill>
                <a:srgbClr val="0066CC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66CC"/>
                </a:solidFill>
                <a:latin typeface="+mj-lt"/>
              </a:rPr>
              <a:t>To continue organizing Kaleidoscope annually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0066CC"/>
              </a:solidFill>
              <a:latin typeface="+mj-lt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66CC"/>
                </a:solidFill>
                <a:latin typeface="+mj-lt"/>
              </a:rPr>
              <a:t>INVITE THE COUNCIL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66CC"/>
                </a:solidFill>
                <a:latin typeface="+mj-lt"/>
              </a:rPr>
              <a:t>To consider the positive contribution made by academia and recommend that they be admitted to participate in the work of the three Sectors of ITU </a:t>
            </a:r>
            <a:r>
              <a:rPr lang="en-US" sz="1600" b="1" u="sng" dirty="0">
                <a:solidFill>
                  <a:srgbClr val="0066CC"/>
                </a:solidFill>
                <a:latin typeface="+mj-lt"/>
              </a:rPr>
              <a:t>on a permanent basis.</a:t>
            </a:r>
            <a:endParaRPr lang="en-US" sz="1400" b="1" dirty="0">
              <a:solidFill>
                <a:srgbClr val="0066CC"/>
              </a:solidFill>
              <a:latin typeface="+mj-lt"/>
            </a:endParaRPr>
          </a:p>
          <a:p>
            <a:pPr>
              <a:defRPr/>
            </a:pPr>
            <a:endParaRPr lang="en-US" sz="1400" dirty="0">
              <a:solidFill>
                <a:srgbClr val="0066CC"/>
              </a:solidFill>
              <a:latin typeface="+mj-lt"/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507523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www.aaas.org/news/releases/2010/images/0921ccli_teacher_6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76738"/>
            <a:ext cx="32258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493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772400" cy="522287"/>
          </a:xfrm>
        </p:spPr>
        <p:txBody>
          <a:bodyPr/>
          <a:lstStyle/>
          <a:p>
            <a:r>
              <a:rPr lang="en-US" sz="2800" smtClean="0">
                <a:solidFill>
                  <a:srgbClr val="0066CC"/>
                </a:solidFill>
              </a:rPr>
              <a:t>WTSA-12 </a:t>
            </a:r>
            <a:r>
              <a:rPr lang="en-US" sz="2800" smtClean="0">
                <a:solidFill>
                  <a:srgbClr val="C00000"/>
                </a:solidFill>
              </a:rPr>
              <a:t>Resolution 80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854075"/>
            <a:ext cx="42624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blog.livedesignonline.com/briefingroom/wp-content/uploads/2009/08/sonylab_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31670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14900" y="981075"/>
            <a:ext cx="3935413" cy="5494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rgbClr val="0066CC"/>
                </a:solidFill>
                <a:latin typeface="+mj-lt"/>
              </a:rPr>
              <a:t>Recognizing WTSA-12 Res. 71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rgbClr val="0066CC"/>
                </a:solidFill>
                <a:latin typeface="+mj-lt"/>
              </a:rPr>
              <a:t>Considering the importance of publications for academia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300" dirty="0">
              <a:solidFill>
                <a:srgbClr val="0066CC"/>
              </a:solidFill>
              <a:latin typeface="+mj-lt"/>
            </a:endParaRPr>
          </a:p>
          <a:p>
            <a:pPr algn="ctr">
              <a:defRPr/>
            </a:pPr>
            <a:r>
              <a:rPr lang="en-US" sz="1300" b="1" dirty="0">
                <a:solidFill>
                  <a:srgbClr val="0066CC"/>
                </a:solidFill>
                <a:latin typeface="+mj-lt"/>
              </a:rPr>
              <a:t>RESOLVES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300" dirty="0">
                <a:solidFill>
                  <a:srgbClr val="0066CC"/>
                </a:solidFill>
                <a:latin typeface="+mj-lt"/>
              </a:rPr>
              <a:t>That it’s important to acknowledge significant contributors to the work of ITU-T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300" dirty="0">
              <a:solidFill>
                <a:srgbClr val="0066CC"/>
              </a:solidFill>
              <a:latin typeface="+mj-lt"/>
            </a:endParaRPr>
          </a:p>
          <a:p>
            <a:pPr algn="ctr">
              <a:defRPr/>
            </a:pPr>
            <a:r>
              <a:rPr lang="en-US" sz="1300" b="1" dirty="0">
                <a:solidFill>
                  <a:srgbClr val="0066CC"/>
                </a:solidFill>
                <a:latin typeface="+mj-lt"/>
              </a:rPr>
              <a:t>INSTRUCTS TSB </a:t>
            </a:r>
            <a:r>
              <a:rPr lang="en-US" sz="1300" b="1" dirty="0" err="1">
                <a:solidFill>
                  <a:srgbClr val="0066CC"/>
                </a:solidFill>
                <a:latin typeface="+mj-lt"/>
              </a:rPr>
              <a:t>Dir</a:t>
            </a:r>
            <a:endParaRPr lang="en-US" sz="1300" b="1" dirty="0">
              <a:solidFill>
                <a:srgbClr val="0066CC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300" dirty="0">
                <a:solidFill>
                  <a:srgbClr val="0066CC"/>
                </a:solidFill>
                <a:latin typeface="+mj-lt"/>
              </a:rPr>
              <a:t>To </a:t>
            </a:r>
            <a:r>
              <a:rPr lang="en-US" sz="1300" b="1" dirty="0">
                <a:solidFill>
                  <a:srgbClr val="0066CC"/>
                </a:solidFill>
                <a:latin typeface="+mj-lt"/>
              </a:rPr>
              <a:t>acknowledge the value of active participation of academia members in the work of ITU-T </a:t>
            </a:r>
            <a:r>
              <a:rPr lang="en-US" sz="1300" dirty="0">
                <a:solidFill>
                  <a:srgbClr val="0066CC"/>
                </a:solidFill>
                <a:latin typeface="+mj-lt"/>
              </a:rPr>
              <a:t>and highlight the importance of contribution to ITU-T SGs deliverables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sz="1300" dirty="0">
              <a:solidFill>
                <a:srgbClr val="0066CC"/>
              </a:solidFill>
              <a:latin typeface="+mj-lt"/>
            </a:endParaRPr>
          </a:p>
          <a:p>
            <a:pPr algn="ctr">
              <a:defRPr/>
            </a:pPr>
            <a:r>
              <a:rPr lang="en-US" sz="1300" b="1" dirty="0">
                <a:solidFill>
                  <a:srgbClr val="0066CC"/>
                </a:solidFill>
                <a:latin typeface="+mj-lt"/>
              </a:rPr>
              <a:t>INSTRUCTS TSAG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300" dirty="0">
                <a:solidFill>
                  <a:srgbClr val="0066CC"/>
                </a:solidFill>
                <a:latin typeface="+mj-lt"/>
              </a:rPr>
              <a:t>To study options of how to </a:t>
            </a:r>
            <a:r>
              <a:rPr lang="en-US" sz="1300" b="1" dirty="0">
                <a:solidFill>
                  <a:srgbClr val="C00000"/>
                </a:solidFill>
                <a:latin typeface="+mj-lt"/>
              </a:rPr>
              <a:t>clearly acknowledge significant contributors</a:t>
            </a:r>
            <a:r>
              <a:rPr lang="en-US" sz="1300" dirty="0">
                <a:solidFill>
                  <a:srgbClr val="0066CC"/>
                </a:solidFill>
                <a:latin typeface="+mj-lt"/>
              </a:rPr>
              <a:t> and define objective criteria</a:t>
            </a:r>
          </a:p>
          <a:p>
            <a:pPr>
              <a:defRPr/>
            </a:pPr>
            <a:endParaRPr lang="en-US" sz="1300" dirty="0">
              <a:solidFill>
                <a:srgbClr val="0066CC"/>
              </a:solidFill>
              <a:latin typeface="+mj-lt"/>
            </a:endParaRPr>
          </a:p>
          <a:p>
            <a:pPr algn="ctr">
              <a:defRPr/>
            </a:pPr>
            <a:r>
              <a:rPr lang="en-US" sz="1300" b="1" dirty="0">
                <a:solidFill>
                  <a:srgbClr val="0066CC"/>
                </a:solidFill>
                <a:latin typeface="+mj-lt"/>
              </a:rPr>
              <a:t>INVITES MEMBER STATES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300" dirty="0">
                <a:solidFill>
                  <a:srgbClr val="0066CC"/>
                </a:solidFill>
                <a:latin typeface="+mj-lt"/>
              </a:rPr>
              <a:t>To give visibility and acknowledgment of academia contributions so as to be considered eligible activities for research and development productivity evaluation</a:t>
            </a:r>
            <a:endParaRPr lang="en-US" sz="1300" b="1" dirty="0">
              <a:solidFill>
                <a:srgbClr val="0066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99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42486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rgbClr val="C00000"/>
                </a:solidFill>
                <a:latin typeface="+mj-lt"/>
                <a:cs typeface="ＭＳ Ｐゴシック" charset="-128"/>
              </a:rPr>
              <a:t>Become a Member!</a:t>
            </a:r>
          </a:p>
          <a:p>
            <a:pPr algn="ctr">
              <a:defRPr/>
            </a:pPr>
            <a:r>
              <a:rPr lang="en-US" sz="2800" b="1" kern="0" dirty="0">
                <a:solidFill>
                  <a:srgbClr val="0066CC"/>
                </a:solidFill>
                <a:latin typeface="+mj-lt"/>
                <a:cs typeface="ＭＳ Ｐゴシック" charset="-128"/>
              </a:rPr>
              <a:t>Annual Membership fee: </a:t>
            </a:r>
          </a:p>
          <a:p>
            <a:pPr algn="ctr">
              <a:defRPr/>
            </a:pPr>
            <a:r>
              <a:rPr lang="en-US" sz="2800" kern="0" dirty="0">
                <a:solidFill>
                  <a:srgbClr val="0066CC"/>
                </a:solidFill>
                <a:latin typeface="+mj-lt"/>
                <a:cs typeface="ＭＳ Ｐゴシック" charset="-128"/>
              </a:rPr>
              <a:t>For developed countries: </a:t>
            </a:r>
            <a:r>
              <a:rPr lang="en-US" sz="2800" b="1" kern="0" dirty="0">
                <a:solidFill>
                  <a:srgbClr val="0066CC"/>
                </a:solidFill>
                <a:latin typeface="+mj-lt"/>
                <a:cs typeface="ＭＳ Ｐゴシック" charset="-128"/>
              </a:rPr>
              <a:t>3.975 CHF</a:t>
            </a:r>
          </a:p>
          <a:p>
            <a:pPr algn="ctr">
              <a:defRPr/>
            </a:pPr>
            <a:r>
              <a:rPr lang="en-US" sz="2800" kern="0" dirty="0">
                <a:solidFill>
                  <a:srgbClr val="0066CC"/>
                </a:solidFill>
                <a:latin typeface="+mj-lt"/>
                <a:cs typeface="ＭＳ Ｐゴシック" charset="-128"/>
              </a:rPr>
              <a:t>For developing countries: </a:t>
            </a:r>
            <a:r>
              <a:rPr lang="en-US" sz="2800" b="1" kern="0" dirty="0">
                <a:solidFill>
                  <a:srgbClr val="0066CC"/>
                </a:solidFill>
                <a:latin typeface="+mj-lt"/>
                <a:cs typeface="ＭＳ Ｐゴシック" charset="-128"/>
              </a:rPr>
              <a:t>1.987 CHF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52718"/>
            <a:ext cx="8820150" cy="13684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b="1" kern="0" dirty="0">
                <a:solidFill>
                  <a:srgbClr val="0066CC"/>
                </a:solidFill>
                <a:latin typeface="+mj-lt"/>
                <a:cs typeface="ＭＳ Ｐゴシック" charset="-128"/>
              </a:rPr>
              <a:t>Step 1: </a:t>
            </a:r>
            <a:r>
              <a:rPr lang="en-US" sz="2800" b="1" kern="0" dirty="0">
                <a:solidFill>
                  <a:srgbClr val="C00000"/>
                </a:solidFill>
                <a:latin typeface="+mj-lt"/>
                <a:cs typeface="ＭＳ Ｐゴシック" charset="-128"/>
              </a:rPr>
              <a:t>Fill the Form </a:t>
            </a:r>
            <a:r>
              <a:rPr lang="en-US" sz="2800" b="1" kern="0" dirty="0">
                <a:solidFill>
                  <a:srgbClr val="1B5BA2"/>
                </a:solidFill>
                <a:latin typeface="+mj-lt"/>
                <a:cs typeface="ＭＳ Ｐゴシック" charset="-128"/>
              </a:rPr>
              <a:t/>
            </a:r>
            <a:br>
              <a:rPr lang="en-US" sz="2800" b="1" kern="0" dirty="0">
                <a:solidFill>
                  <a:srgbClr val="1B5BA2"/>
                </a:solidFill>
                <a:latin typeface="+mj-lt"/>
                <a:cs typeface="ＭＳ Ｐゴシック" charset="-128"/>
              </a:rPr>
            </a:br>
            <a:r>
              <a:rPr lang="en-US" sz="1800" kern="0" dirty="0">
                <a:solidFill>
                  <a:srgbClr val="1B5BA2"/>
                </a:solidFill>
                <a:latin typeface="+mj-lt"/>
                <a:ea typeface="MS PGothic" pitchFamily="34" charset="-128"/>
                <a:cs typeface="ＭＳ Ｐゴシック" charset="-128"/>
                <a:hlinkClick r:id="rId3"/>
              </a:rPr>
              <a:t>www.itu.int/members/academia/applicationformforacademia.pdf</a:t>
            </a:r>
            <a:r>
              <a:rPr lang="en-US" sz="2200" kern="0" dirty="0">
                <a:solidFill>
                  <a:srgbClr val="1B5BA2"/>
                </a:solidFill>
                <a:latin typeface="+mj-lt"/>
                <a:ea typeface="MS PGothic" pitchFamily="34" charset="-128"/>
                <a:cs typeface="ＭＳ Ｐゴシック" charset="-128"/>
              </a:rPr>
              <a:t/>
            </a:r>
            <a:br>
              <a:rPr lang="en-US" sz="2200" kern="0" dirty="0">
                <a:solidFill>
                  <a:srgbClr val="1B5BA2"/>
                </a:solidFill>
                <a:latin typeface="+mj-lt"/>
                <a:ea typeface="MS PGothic" pitchFamily="34" charset="-128"/>
                <a:cs typeface="ＭＳ Ｐゴシック" charset="-128"/>
              </a:rPr>
            </a:br>
            <a:endParaRPr lang="en-US" sz="2200" b="1" kern="0" dirty="0">
              <a:solidFill>
                <a:srgbClr val="1B5BA2"/>
              </a:solidFill>
              <a:latin typeface="Calibri" pitchFamily="34" charset="0"/>
              <a:ea typeface="MS PGothic" pitchFamily="34" charset="-128"/>
              <a:cs typeface="ＭＳ Ｐゴシック" charset="-128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5473"/>
            <a:ext cx="5148262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0072" y="3573016"/>
            <a:ext cx="3995738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rgbClr val="0066CC"/>
                </a:solidFill>
                <a:latin typeface="+mj-lt"/>
                <a:ea typeface="MS PGothic" pitchFamily="34" charset="-128"/>
                <a:cs typeface="ＭＳ Ｐゴシック" charset="-128"/>
              </a:rPr>
              <a:t>Step 2: </a:t>
            </a:r>
          </a:p>
          <a:p>
            <a:pPr algn="ctr">
              <a:defRPr/>
            </a:pPr>
            <a:r>
              <a:rPr lang="en-US" sz="2800" b="1" kern="0" dirty="0">
                <a:solidFill>
                  <a:srgbClr val="C00000"/>
                </a:solidFill>
                <a:latin typeface="+mj-lt"/>
                <a:ea typeface="MS PGothic" pitchFamily="34" charset="-128"/>
                <a:cs typeface="ＭＳ Ｐゴシック" charset="-128"/>
              </a:rPr>
              <a:t>Send the form</a:t>
            </a:r>
          </a:p>
          <a:p>
            <a:pPr algn="ctr">
              <a:defRPr/>
            </a:pPr>
            <a:r>
              <a:rPr lang="en-US" sz="2800" u="sng" dirty="0">
                <a:hlinkClick r:id="rId5"/>
              </a:rPr>
              <a:t>membership@itu.int</a:t>
            </a:r>
            <a:endParaRPr lang="en-US" sz="2800" dirty="0"/>
          </a:p>
          <a:p>
            <a:pPr>
              <a:defRPr/>
            </a:pPr>
            <a:endParaRPr lang="en-US" dirty="0"/>
          </a:p>
        </p:txBody>
      </p:sp>
      <p:pic>
        <p:nvPicPr>
          <p:cNvPr id="30726" name="Picture 4" descr="email.bm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577" y="5229200"/>
            <a:ext cx="14843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154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91588" cy="954087"/>
          </a:xfrm>
        </p:spPr>
        <p:txBody>
          <a:bodyPr/>
          <a:lstStyle/>
          <a:p>
            <a:r>
              <a:rPr lang="en-GB" sz="2800" smtClean="0">
                <a:solidFill>
                  <a:srgbClr val="0066CC"/>
                </a:solidFill>
              </a:rPr>
              <a:t>ITU Kaleidoscope academic </a:t>
            </a:r>
            <a:br>
              <a:rPr lang="en-GB" sz="2800" smtClean="0">
                <a:solidFill>
                  <a:srgbClr val="0066CC"/>
                </a:solidFill>
              </a:rPr>
            </a:br>
            <a:r>
              <a:rPr lang="en-GB" sz="2800" smtClean="0">
                <a:solidFill>
                  <a:srgbClr val="0066CC"/>
                </a:solidFill>
              </a:rPr>
              <a:t>conferences</a:t>
            </a:r>
            <a:endParaRPr lang="en-GB" sz="2800" smtClean="0">
              <a:solidFill>
                <a:srgbClr val="C00000"/>
              </a:solidFill>
            </a:endParaRPr>
          </a:p>
        </p:txBody>
      </p:sp>
      <p:sp>
        <p:nvSpPr>
          <p:cNvPr id="41988" name="Content Placeholder 7"/>
          <p:cNvSpPr>
            <a:spLocks noGrp="1"/>
          </p:cNvSpPr>
          <p:nvPr>
            <p:ph idx="1"/>
          </p:nvPr>
        </p:nvSpPr>
        <p:spPr>
          <a:xfrm>
            <a:off x="36513" y="1341438"/>
            <a:ext cx="4535487" cy="5229225"/>
          </a:xfrm>
        </p:spPr>
        <p:txBody>
          <a:bodyPr/>
          <a:lstStyle/>
          <a:p>
            <a:r>
              <a:rPr lang="en-US" sz="2400" dirty="0" smtClean="0">
                <a:solidFill>
                  <a:srgbClr val="0066CC"/>
                </a:solidFill>
              </a:rPr>
              <a:t>International events bringing academia, governments, and industry together</a:t>
            </a:r>
          </a:p>
          <a:p>
            <a:pPr>
              <a:buFontTx/>
              <a:buNone/>
            </a:pPr>
            <a:r>
              <a:rPr lang="en-US" sz="1200" dirty="0" smtClean="0">
                <a:solidFill>
                  <a:srgbClr val="0066CC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Brainstorming on future ICT networks and services</a:t>
            </a:r>
          </a:p>
          <a:p>
            <a:endParaRPr lang="en-US" sz="1200" dirty="0" smtClean="0">
              <a:solidFill>
                <a:srgbClr val="0066CC"/>
              </a:solidFill>
            </a:endParaRPr>
          </a:p>
          <a:p>
            <a:r>
              <a:rPr lang="en-US" sz="2400" dirty="0" smtClean="0">
                <a:solidFill>
                  <a:srgbClr val="0066CC"/>
                </a:solidFill>
              </a:rPr>
              <a:t>Rigorous, double-blind, peer-review process</a:t>
            </a:r>
          </a:p>
          <a:p>
            <a:endParaRPr lang="en-US" sz="1200" dirty="0" smtClean="0">
              <a:solidFill>
                <a:srgbClr val="0066CC"/>
              </a:solidFill>
            </a:endParaRPr>
          </a:p>
          <a:p>
            <a:r>
              <a:rPr lang="en-US" sz="2400" dirty="0" smtClean="0">
                <a:solidFill>
                  <a:srgbClr val="0066CC"/>
                </a:solidFill>
              </a:rPr>
              <a:t>Top 3 papers win prize money totaling USD$ 10,000</a:t>
            </a:r>
          </a:p>
          <a:p>
            <a:endParaRPr lang="en-GB" sz="2800" dirty="0" smtClean="0">
              <a:solidFill>
                <a:srgbClr val="0066CC"/>
              </a:solidFill>
              <a:latin typeface="Calibri" pitchFamily="34" charset="0"/>
            </a:endParaRPr>
          </a:p>
          <a:p>
            <a:pPr lvl="2">
              <a:buFontTx/>
              <a:buNone/>
            </a:pPr>
            <a:endParaRPr lang="en-GB" dirty="0" smtClean="0">
              <a:solidFill>
                <a:srgbClr val="0066CC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399" y="1268803"/>
            <a:ext cx="1656184" cy="23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076" y="1268803"/>
            <a:ext cx="1661225" cy="23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399" y="4077072"/>
            <a:ext cx="1656184" cy="234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0025"/>
            <a:ext cx="1656634" cy="235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A70098B930447AEEAB616FA8F5A29" ma:contentTypeVersion="3" ma:contentTypeDescription="Create a new document." ma:contentTypeScope="" ma:versionID="b37c88bbad0218441df8d557ee4fb1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C0D6D3-B7C1-4434-BA7A-E9EDEFD284AB}"/>
</file>

<file path=customXml/itemProps2.xml><?xml version="1.0" encoding="utf-8"?>
<ds:datastoreItem xmlns:ds="http://schemas.openxmlformats.org/officeDocument/2006/customXml" ds:itemID="{7A8C2A06-9D4C-476A-874F-74A48A5D9829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3353</TotalTime>
  <Words>1387</Words>
  <Application>Microsoft Office PowerPoint</Application>
  <PresentationFormat>On-screen Show (4:3)</PresentationFormat>
  <Paragraphs>247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ITU-e</vt:lpstr>
      <vt:lpstr>   Dr. Bilel Jamoussi Chief, Study Groups Department, ITU-T   </vt:lpstr>
      <vt:lpstr>Slide 2</vt:lpstr>
      <vt:lpstr>ITU membership now open to Academia </vt:lpstr>
      <vt:lpstr>Slide 4</vt:lpstr>
      <vt:lpstr>Rights</vt:lpstr>
      <vt:lpstr>WTSA-12 Resolution 71</vt:lpstr>
      <vt:lpstr>WTSA-12 Resolution 80</vt:lpstr>
      <vt:lpstr>Slide 8</vt:lpstr>
      <vt:lpstr>ITU Kaleidoscope academic  conferences</vt:lpstr>
      <vt:lpstr>ITU Kaleidoscope 2013 (1/2)</vt:lpstr>
      <vt:lpstr>ITU Kaleidoscope 2013 (2/2)</vt:lpstr>
      <vt:lpstr>Stay tuned for next Kaleidoscope… itu-kaleidoscope.org </vt:lpstr>
      <vt:lpstr>       ITU-T Technology Watch</vt:lpstr>
      <vt:lpstr>Slide 14</vt:lpstr>
      <vt:lpstr>Promote Your University  Saving the Climate </vt:lpstr>
      <vt:lpstr>ITU Academy</vt:lpstr>
      <vt:lpstr>WSC Academic events</vt:lpstr>
      <vt:lpstr>Slide 18</vt:lpstr>
      <vt:lpstr>Slide 19</vt:lpstr>
      <vt:lpstr>Slide 20</vt:lpstr>
      <vt:lpstr>AHG-SE - Meetings (3/6) </vt:lpstr>
      <vt:lpstr>AHG-SE – 2nd meeting Final Report: Participants’ comments  (4/6) </vt:lpstr>
      <vt:lpstr>AHG-SE – 2nd meeting Final Report: Next steps (5/6) </vt:lpstr>
      <vt:lpstr>AHG SE – Subscribe! (6/6)</vt:lpstr>
      <vt:lpstr>Slide 25</vt:lpstr>
      <vt:lpstr>Slide 26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Christin Chevalley</cp:lastModifiedBy>
  <cp:revision>476</cp:revision>
  <cp:lastPrinted>2013-01-29T10:21:34Z</cp:lastPrinted>
  <dcterms:created xsi:type="dcterms:W3CDTF">2007-02-20T15:47:31Z</dcterms:created>
  <dcterms:modified xsi:type="dcterms:W3CDTF">2013-06-27T10:16:19Z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0x010100347A70098B930447AEEAB616FA8F5A29</vt:lpwstr>
  </property>
</Properties>
</file>