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412" r:id="rId5"/>
    <p:sldId id="415" r:id="rId6"/>
    <p:sldId id="414" r:id="rId7"/>
    <p:sldId id="417" r:id="rId8"/>
    <p:sldId id="418" r:id="rId9"/>
    <p:sldId id="420" r:id="rId10"/>
    <p:sldId id="421" r:id="rId11"/>
    <p:sldId id="423" r:id="rId12"/>
    <p:sldId id="424" r:id="rId13"/>
    <p:sldId id="428" r:id="rId14"/>
    <p:sldId id="431" r:id="rId15"/>
    <p:sldId id="432" r:id="rId16"/>
    <p:sldId id="427" r:id="rId17"/>
    <p:sldId id="422" r:id="rId18"/>
    <p:sldId id="419" r:id="rId19"/>
    <p:sldId id="425" r:id="rId20"/>
    <p:sldId id="426" r:id="rId21"/>
    <p:sldId id="430" r:id="rId22"/>
    <p:sldId id="429" r:id="rId23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E438A"/>
    <a:srgbClr val="000066"/>
    <a:srgbClr val="FF3300"/>
    <a:srgbClr val="525152"/>
    <a:srgbClr val="0099CC"/>
    <a:srgbClr val="33CCFF"/>
    <a:srgbClr val="0066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1181" autoAdjust="0"/>
  </p:normalViewPr>
  <p:slideViewPr>
    <p:cSldViewPr>
      <p:cViewPr>
        <p:scale>
          <a:sx n="74" d="100"/>
          <a:sy n="74" d="100"/>
        </p:scale>
        <p:origin x="-125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4C4EAE-2DA1-47AA-B9CE-6B0B8A367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B04036-DB26-4784-9212-37CCA1A2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10578C-53B6-4A56-B0A0-39AA0E41EA2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EA77F-4D3E-498A-937A-2FBFE00779F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4AC682-E0EE-49FC-9547-E968B755A0F9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C544D-5DB6-43E2-9C15-D655FD8460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55B5E-A444-4522-8FFE-76664C3CEF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dirty="0" smtClean="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88582680-D0DB-4443-B70F-A286DBED35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8B09F-E8AA-48BF-A2F5-84852D880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B10A3-EE03-4867-A855-E88F1C237B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16990-EB1B-443D-B4A6-826CAEE6C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C7E158-56C1-46E7-A651-FBB0D0AFA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636A08-0FBA-4D02-813D-514DDD34E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FB118-F7B9-41F5-9D55-80BCC5D227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86404-B4E2-4768-A5BE-AAA7CCC97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1AA16-B871-4168-A4D6-9E22FA4DC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4" cstate="print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 smtClean="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Geneva, Switzerland, 4 June 2013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C144973-0D17-4EE5-88A0-8F90C8C28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  <p:sldLayoutId id="2147484054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portal.etsi.org/portal/server.pt/community/NFV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17" Type="http://schemas.openxmlformats.org/officeDocument/2006/relationships/image" Target="../media/image22.gif"/><Relationship Id="rId2" Type="http://schemas.openxmlformats.org/officeDocument/2006/relationships/image" Target="../media/image7.jpe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24" Type="http://schemas.openxmlformats.org/officeDocument/2006/relationships/image" Target="../media/image29.png"/><Relationship Id="rId5" Type="http://schemas.openxmlformats.org/officeDocument/2006/relationships/image" Target="../media/image10.jpeg"/><Relationship Id="rId15" Type="http://schemas.openxmlformats.org/officeDocument/2006/relationships/image" Target="../media/image20.jpeg"/><Relationship Id="rId23" Type="http://schemas.openxmlformats.org/officeDocument/2006/relationships/image" Target="../media/image28.png"/><Relationship Id="rId10" Type="http://schemas.openxmlformats.org/officeDocument/2006/relationships/image" Target="../media/image15.jpe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Relationship Id="rId22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</p:spPr>
        <p:txBody>
          <a:bodyPr/>
          <a:lstStyle/>
          <a:p>
            <a:r>
              <a:rPr lang="en-US" sz="1400">
                <a:latin typeface="Verdana" pitchFamily="34" charset="0"/>
              </a:rPr>
              <a:t>Geneva, Switzerland, 4 June 2013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0" y="2174875"/>
            <a:ext cx="9144000" cy="147002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DEFINING NFV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2400" dirty="0" smtClean="0"/>
              <a:t>NFV </a:t>
            </a:r>
            <a:r>
              <a:rPr lang="en-US" sz="2400" dirty="0" smtClean="0">
                <a:sym typeface="Wingdings" pitchFamily="2" charset="2"/>
              </a:rPr>
              <a:t> Network Function Virtualization</a:t>
            </a:r>
            <a:endParaRPr lang="en-US" dirty="0" smtClean="0"/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0696"/>
            <a:ext cx="6400800" cy="1752600"/>
          </a:xfrm>
        </p:spPr>
        <p:txBody>
          <a:bodyPr/>
          <a:lstStyle/>
          <a:p>
            <a:r>
              <a:rPr lang="en-GB" b="1" dirty="0" smtClean="0"/>
              <a:t>Yun Chao Hu</a:t>
            </a:r>
          </a:p>
          <a:p>
            <a:r>
              <a:rPr lang="en-GB" b="1" dirty="0" smtClean="0"/>
              <a:t>NFV INF WG Co-chair, </a:t>
            </a:r>
            <a:br>
              <a:rPr lang="en-GB" b="1" dirty="0" smtClean="0"/>
            </a:br>
            <a:r>
              <a:rPr lang="en-GB" b="1" dirty="0" smtClean="0"/>
              <a:t>yunchao.hu@huawei.com</a:t>
            </a: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40481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2"/>
                </a:solidFill>
              </a:rPr>
              <a:t>ITU Workshop on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400" b="1" dirty="0">
                <a:solidFill>
                  <a:schemeClr val="bg2"/>
                </a:solidFill>
              </a:rPr>
              <a:t>Software Defined Networking (SDN)</a:t>
            </a:r>
            <a:br>
              <a:rPr lang="en-US" sz="2400" b="1" dirty="0">
                <a:solidFill>
                  <a:schemeClr val="bg2"/>
                </a:solidFill>
              </a:rPr>
            </a:br>
            <a:r>
              <a:rPr lang="en-US" sz="2400" b="1" dirty="0">
                <a:solidFill>
                  <a:schemeClr val="bg2"/>
                </a:solidFill>
              </a:rPr>
              <a:t>Standardization Landscape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(Geneva, Switzerland, 4 June 2013)</a:t>
            </a:r>
            <a:endParaRPr lang="en-US" sz="1800" b="1" dirty="0">
              <a:solidFill>
                <a:schemeClr val="bg2"/>
              </a:solidFill>
            </a:endParaRPr>
          </a:p>
        </p:txBody>
      </p:sp>
      <p:sp>
        <p:nvSpPr>
          <p:cNvPr id="4102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3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4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5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106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4107" name="Picture 16" descr="ITUseries"/>
          <p:cNvPicPr>
            <a:picLocks noChangeAspect="1" noChangeArrowheads="1"/>
          </p:cNvPicPr>
          <p:nvPr/>
        </p:nvPicPr>
        <p:blipFill>
          <a:blip r:embed="rId3" cstate="print"/>
          <a:srcRect t="17264" b="69327"/>
          <a:stretch>
            <a:fillRect/>
          </a:stretch>
        </p:blipFill>
        <p:spPr bwMode="auto">
          <a:xfrm>
            <a:off x="7308850" y="6038850"/>
            <a:ext cx="16383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277471" cy="75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 Work Program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Geneva, Switzerland, 4 June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212" y="1484784"/>
            <a:ext cx="8610260" cy="3969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dirty="0" smtClean="0"/>
              <a:t>Use Case 1: Virtualization of Mobile Core Network Nodes (including IMS)</a:t>
            </a:r>
          </a:p>
          <a:p>
            <a:endParaRPr lang="en-US" sz="1600" dirty="0" smtClean="0"/>
          </a:p>
          <a:p>
            <a:r>
              <a:rPr lang="en-US" sz="1600" dirty="0" smtClean="0"/>
              <a:t>Use Case 2: Virtualized Home Environment</a:t>
            </a:r>
          </a:p>
          <a:p>
            <a:endParaRPr lang="en-US" sz="1600" dirty="0" smtClean="0"/>
          </a:p>
          <a:p>
            <a:r>
              <a:rPr lang="en-US" sz="1600" dirty="0" smtClean="0"/>
              <a:t>Use Case 3: Virtualization of CDNs</a:t>
            </a:r>
          </a:p>
          <a:p>
            <a:endParaRPr lang="en-US" sz="1600" dirty="0" smtClean="0"/>
          </a:p>
          <a:p>
            <a:r>
              <a:rPr lang="en-US" sz="1600" dirty="0" smtClean="0"/>
              <a:t>Use Case 4: Service Chaining</a:t>
            </a:r>
          </a:p>
          <a:p>
            <a:endParaRPr lang="en-US" sz="1600" dirty="0" smtClean="0"/>
          </a:p>
          <a:p>
            <a:r>
              <a:rPr lang="en-US" sz="1600" dirty="0" smtClean="0"/>
              <a:t>Use Case 5: Virtualization of Mobile Base Station</a:t>
            </a:r>
          </a:p>
          <a:p>
            <a:endParaRPr lang="en-US" sz="1600" dirty="0" smtClean="0"/>
          </a:p>
          <a:p>
            <a:r>
              <a:rPr lang="en-US" sz="1600" dirty="0" smtClean="0"/>
              <a:t>Use Case 6: Coexistence of Virtual and Legacy Mobile Core Networks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6" name="Picture 5" descr="working-in-pro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4941168"/>
            <a:ext cx="2048774" cy="147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 Architectural Model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7920880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working-in-progres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836712"/>
            <a:ext cx="2048774" cy="1473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Take </a:t>
            </a:r>
            <a:r>
              <a:rPr lang="en-US" dirty="0" smtClean="0"/>
              <a:t>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Network operators have proven NFV feasibility via proof of concept test platforms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Network operators and vendors have identified numerous “fields of application” spanning all domains (fixed and mobile network infrastructures)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Significant CAPEX/OPEX benefits, leveraging also the economies of scale  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Emerging virtual network appliance market 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Novel ways to architect and operate networks, spawning a new wave of industry wide innovation 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Network Functions Virtualization can dramatically change the telecom landscape and industry over the next 2-5 years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NFV ISG formed under ETSI (Nov. 2012), led by network operators with wide industry participation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Next NFV meeting: July 24-26, Bonn, Germany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Further information: </a:t>
            </a:r>
            <a:r>
              <a:rPr lang="en-GB" sz="1200" dirty="0" smtClean="0">
                <a:hlinkClick r:id="rId2"/>
              </a:rPr>
              <a:t>http://portal.etsi.org/portal/server.pt/community/NFV </a:t>
            </a:r>
            <a:endParaRPr lang="en-GB" sz="1600" dirty="0" smtClean="0"/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Opportunities for new market players  - get involved !!!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we believe NFV is the future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1269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Recent tests by network operators and </a:t>
            </a:r>
            <a:br>
              <a:rPr lang="en-GB" sz="1600" dirty="0" smtClean="0"/>
            </a:br>
            <a:r>
              <a:rPr lang="en-GB" sz="1600" dirty="0" smtClean="0"/>
              <a:t>vendors have demonstrated that network </a:t>
            </a:r>
            <a:br>
              <a:rPr lang="en-GB" sz="1600" dirty="0" smtClean="0"/>
            </a:br>
            <a:r>
              <a:rPr lang="en-GB" sz="1600" dirty="0" smtClean="0"/>
              <a:t>functions can operate at the level of </a:t>
            </a:r>
            <a:br>
              <a:rPr lang="en-GB" sz="1600" dirty="0" smtClean="0"/>
            </a:br>
            <a:r>
              <a:rPr lang="en-GB" sz="1600" dirty="0" smtClean="0"/>
              <a:t>several millions of packets per sec, per </a:t>
            </a:r>
            <a:br>
              <a:rPr lang="en-GB" sz="1600" dirty="0" smtClean="0"/>
            </a:br>
            <a:r>
              <a:rPr lang="en-GB" sz="1600" dirty="0" smtClean="0"/>
              <a:t>CPU core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Demonstrates that standard high volume </a:t>
            </a:r>
            <a:br>
              <a:rPr lang="en-GB" sz="1600" dirty="0" smtClean="0"/>
            </a:br>
            <a:r>
              <a:rPr lang="en-GB" sz="1600" dirty="0" smtClean="0"/>
              <a:t>servers have sufficient processing </a:t>
            </a:r>
            <a:br>
              <a:rPr lang="en-GB" sz="1600" dirty="0" smtClean="0"/>
            </a:br>
            <a:r>
              <a:rPr lang="en-GB" sz="1600" dirty="0" smtClean="0"/>
              <a:t>performance to cost-effectively virtualized </a:t>
            </a:r>
            <a:br>
              <a:rPr lang="en-GB" sz="1600" dirty="0" smtClean="0"/>
            </a:br>
            <a:r>
              <a:rPr lang="en-GB" sz="1600" dirty="0" smtClean="0"/>
              <a:t>network appliances</a:t>
            </a:r>
          </a:p>
          <a:p>
            <a:pPr lvl="1">
              <a:lnSpc>
                <a:spcPct val="120000"/>
              </a:lnSpc>
              <a:buClr>
                <a:srgbClr val="0000FF"/>
              </a:buClr>
            </a:pPr>
            <a:r>
              <a:rPr lang="en-GB" sz="1400" dirty="0" smtClean="0"/>
              <a:t>The hypervisor need not be a bottleneck</a:t>
            </a:r>
          </a:p>
          <a:p>
            <a:pPr lvl="1">
              <a:lnSpc>
                <a:spcPct val="120000"/>
              </a:lnSpc>
              <a:buClr>
                <a:srgbClr val="0000FF"/>
              </a:buClr>
            </a:pPr>
            <a:r>
              <a:rPr lang="en-GB" sz="1400" dirty="0" smtClean="0"/>
              <a:t>The OS need not be a bottleneck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Total Cost of Ownership advantages are a huge driver – could be scenario specific but expect significant benefits, e.g., energy savings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Advances in virtualization &amp; server technologies have propelled the importance and use of software in many applications and fields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A concerted industry effort is underway to accelerate this vision by encouraging common approaches which address the challenges for NFV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endParaRPr lang="en-GB" sz="1800" dirty="0" smtClean="0"/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38" y="1142557"/>
            <a:ext cx="3858766" cy="2790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ight Arrow 6"/>
          <p:cNvSpPr/>
          <p:nvPr/>
        </p:nvSpPr>
        <p:spPr bwMode="auto">
          <a:xfrm>
            <a:off x="3009284" y="6279068"/>
            <a:ext cx="579863" cy="390292"/>
          </a:xfrm>
          <a:prstGeom prst="rightArrow">
            <a:avLst/>
          </a:prstGeom>
          <a:solidFill>
            <a:srgbClr val="3FBF3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220663" marR="0" indent="-220663" algn="l" defTabSz="914400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tabLst/>
            </a:pP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ele-GroteskNor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63207" y="6292725"/>
            <a:ext cx="4309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ETSI NFV </a:t>
            </a:r>
            <a:r>
              <a:rPr lang="en-GB" sz="1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Industry Specification Group</a:t>
            </a:r>
            <a:endParaRPr lang="en-GB" sz="1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Fields of Application (examples)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Application-level optimisation: CDNs, Cache Servers, Load Balancers, Application Accelerators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Mobile networks: HLR/HSS, MME, SGSN, GGSN/PDN-GW, Bas</a:t>
            </a:r>
            <a:r>
              <a:rPr lang="en-US" sz="1600" dirty="0" smtClean="0"/>
              <a:t>e Station, EPC </a:t>
            </a:r>
            <a:endParaRPr lang="en-GB" sz="1600" dirty="0" smtClean="0"/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Home environment: home router, set-top-box 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Security functions: Firewalls, intrusion detection/protection systems, virus scanners, spam protection</a:t>
            </a:r>
            <a:endParaRPr lang="en-US" sz="1600" dirty="0" smtClean="0"/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Tunnelling gateway elements: IPSec/SSL VPN gateways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Traffic analysis/forensics: DPI, QoE measurement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Traffic Monitoring, Service Assurance, SLA monitoring, Test and Diagnostics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NGN signalling: SBCs, IMS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Converged and network-wide functions: AAA servers, policy control and charging platforms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Switching elements: BNG, CG-NAT, routers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ETSI NFV’s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507288" cy="5246043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Identify technical issues – examples are:</a:t>
            </a:r>
          </a:p>
          <a:p>
            <a:pPr marL="742950" lvl="2" indent="-342900">
              <a:lnSpc>
                <a:spcPct val="120000"/>
              </a:lnSpc>
              <a:buClr>
                <a:srgbClr val="0000FF"/>
              </a:buClr>
              <a:buSzPct val="75000"/>
            </a:pPr>
            <a:r>
              <a:rPr lang="en-GB" sz="1400" dirty="0" smtClean="0">
                <a:ea typeface="+mn-ea"/>
                <a:cs typeface="+mn-cs"/>
              </a:rPr>
              <a:t>Achieving high performance with portability between different hardware vendors (and hypervisors)</a:t>
            </a:r>
          </a:p>
          <a:p>
            <a:pPr marL="742950" lvl="2" indent="-342900">
              <a:lnSpc>
                <a:spcPct val="120000"/>
              </a:lnSpc>
              <a:buClr>
                <a:srgbClr val="0000FF"/>
              </a:buClr>
              <a:buSzPct val="75000"/>
            </a:pPr>
            <a:r>
              <a:rPr lang="en-GB" sz="1400" dirty="0" smtClean="0">
                <a:ea typeface="+mn-ea"/>
                <a:cs typeface="+mn-cs"/>
              </a:rPr>
              <a:t>Achieving co-existence with bespoke hardware based network platforms whilst enabling an efficient migration path to fully virtualised network platforms</a:t>
            </a:r>
          </a:p>
          <a:p>
            <a:pPr marL="742950" lvl="2" indent="-342900">
              <a:lnSpc>
                <a:spcPct val="120000"/>
              </a:lnSpc>
              <a:buClr>
                <a:srgbClr val="0000FF"/>
              </a:buClr>
              <a:buSzPct val="75000"/>
            </a:pPr>
            <a:r>
              <a:rPr lang="en-GB" sz="1400" dirty="0" smtClean="0">
                <a:ea typeface="+mn-ea"/>
                <a:cs typeface="+mn-cs"/>
              </a:rPr>
              <a:t>Managing and orchestrating many virtual network appliances while ensuring security from attack and </a:t>
            </a:r>
            <a:r>
              <a:rPr lang="en-GB" sz="1400" dirty="0" err="1" smtClean="0">
                <a:ea typeface="+mn-ea"/>
                <a:cs typeface="+mn-cs"/>
              </a:rPr>
              <a:t>mis</a:t>
            </a:r>
            <a:r>
              <a:rPr lang="en-GB" sz="1400" dirty="0" smtClean="0">
                <a:ea typeface="+mn-ea"/>
                <a:cs typeface="+mn-cs"/>
              </a:rPr>
              <a:t>-configuration</a:t>
            </a:r>
          </a:p>
          <a:p>
            <a:pPr marL="742950" lvl="2" indent="-342900">
              <a:lnSpc>
                <a:spcPct val="120000"/>
              </a:lnSpc>
              <a:buClr>
                <a:srgbClr val="0000FF"/>
              </a:buClr>
              <a:buSzPct val="75000"/>
            </a:pPr>
            <a:r>
              <a:rPr lang="en-GB" sz="1400" dirty="0" smtClean="0">
                <a:ea typeface="+mn-ea"/>
                <a:cs typeface="+mn-cs"/>
              </a:rPr>
              <a:t>Achieving scale through automation </a:t>
            </a:r>
          </a:p>
          <a:p>
            <a:pPr marL="742950" lvl="2" indent="-342900">
              <a:lnSpc>
                <a:spcPct val="120000"/>
              </a:lnSpc>
              <a:buClr>
                <a:srgbClr val="0000FF"/>
              </a:buClr>
              <a:buSzPct val="75000"/>
            </a:pPr>
            <a:r>
              <a:rPr lang="en-GB" sz="1400" dirty="0" smtClean="0">
                <a:ea typeface="+mn-ea"/>
                <a:cs typeface="+mn-cs"/>
              </a:rPr>
              <a:t>Integrating multiple virtual appliances from different vendors (“mix &amp; match”) without incurring significant integration costs, and while avoiding lock-in 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Encourage common approaches to solving these technical challenges to  present a global market, and to avoid market fragmentation</a:t>
            </a:r>
          </a:p>
          <a:p>
            <a:pPr marL="742950" lvl="2" indent="-342900">
              <a:lnSpc>
                <a:spcPct val="120000"/>
              </a:lnSpc>
              <a:buClr>
                <a:srgbClr val="0000FF"/>
              </a:buClr>
              <a:buSzPct val="75000"/>
            </a:pPr>
            <a:r>
              <a:rPr lang="en-GB" sz="1400" dirty="0" smtClean="0">
                <a:ea typeface="+mn-ea"/>
                <a:cs typeface="+mn-cs"/>
              </a:rPr>
              <a:t>Re-use existing standards and not to produce new ones unless absolutely necessary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The NFV ISG provides a forum for the industry &amp; operators to collaborate, to converge requirements, agree common approaches, and to validate recommendations</a:t>
            </a:r>
          </a:p>
          <a:p>
            <a:pPr marL="742950" lvl="2" indent="-342900">
              <a:lnSpc>
                <a:spcPct val="120000"/>
              </a:lnSpc>
              <a:buClr>
                <a:srgbClr val="0000FF"/>
              </a:buClr>
              <a:buSzPct val="75000"/>
            </a:pPr>
            <a:r>
              <a:rPr lang="en-GB" sz="1400" dirty="0" smtClean="0">
                <a:ea typeface="+mn-ea"/>
                <a:cs typeface="+mn-cs"/>
              </a:rPr>
              <a:t>Produce a set of requirements/specifications, quick turnaround (18-24 months)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did we get here…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075240" cy="5328592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200"/>
              </a:spcBef>
              <a:buClr>
                <a:srgbClr val="0070C0"/>
              </a:buClr>
              <a:defRPr/>
            </a:pPr>
            <a:r>
              <a:rPr lang="en-GB" sz="1600" dirty="0" smtClean="0">
                <a:cs typeface="Arial" charset="0"/>
              </a:rPr>
              <a:t>Carriers had already independently progressing research on network functions virtualisation with different hardware and software vendors  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en-GB" sz="1600" dirty="0" smtClean="0">
                <a:cs typeface="Arial" charset="0"/>
              </a:rPr>
              <a:t>We had independently concluded that while the fundamental technology is ready, it would not be commercialised quickly for scale deployment without industry cooperation and support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en-GB" sz="1600" dirty="0" smtClean="0">
                <a:cs typeface="Arial" charset="0"/>
              </a:rPr>
              <a:t>Cooperation amongst the carriers began with informal discussions at the Open Networking Summit (Apr. 2012)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en-GB" sz="1600" dirty="0" smtClean="0">
                <a:cs typeface="Arial" charset="0"/>
              </a:rPr>
              <a:t>We gathered more carrier support and started informal discussions on convening an industry forum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en-GB" sz="1600" dirty="0" smtClean="0">
                <a:cs typeface="Arial" charset="0"/>
              </a:rPr>
              <a:t>At a meeting in San Francisco (Sep. 2012), it was decided - after consideration of several options - to parent under ETSI as an “Industry Specification Group”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en-GB" sz="1600" dirty="0" smtClean="0">
                <a:cs typeface="Arial" charset="0"/>
              </a:rPr>
              <a:t>The joint white paper on Network Functions Virtualisation was published on target at the OpenFlow/SDN World Congress (Darmstadt, Oct. 2012) and the ETSI Board approved creation of the NFV ISG (Nov. 2012)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en-GB" sz="1600" dirty="0" smtClean="0">
                <a:cs typeface="Arial" charset="0"/>
              </a:rPr>
              <a:t>Founding members: AT&amp;T, BT, Deutsche Telekom, Orange, Telecom Italia, Telefonica, Verizon</a:t>
            </a:r>
          </a:p>
          <a:p>
            <a:pPr>
              <a:lnSpc>
                <a:spcPct val="120000"/>
              </a:lnSpc>
              <a:spcBef>
                <a:spcPts val="0"/>
              </a:spcBef>
              <a:buClr>
                <a:srgbClr val="0070C0"/>
              </a:buClr>
              <a:defRPr/>
            </a:pPr>
            <a:r>
              <a:rPr lang="en-GB" sz="1600" dirty="0" smtClean="0">
                <a:cs typeface="Arial" charset="0"/>
              </a:rPr>
              <a:t>1st formal meeting was held in ETSI HQ (Sophia </a:t>
            </a:r>
            <a:r>
              <a:rPr lang="en-GB" sz="1600" dirty="0" err="1" smtClean="0">
                <a:cs typeface="Arial" charset="0"/>
              </a:rPr>
              <a:t>Antipolis</a:t>
            </a:r>
            <a:r>
              <a:rPr lang="en-GB" sz="1600" dirty="0" smtClean="0">
                <a:cs typeface="Arial" charset="0"/>
              </a:rPr>
              <a:t>) in Jan 2013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ounded Rectangle 53"/>
          <p:cNvSpPr/>
          <p:nvPr/>
        </p:nvSpPr>
        <p:spPr bwMode="auto">
          <a:xfrm>
            <a:off x="2195736" y="2045072"/>
            <a:ext cx="6552728" cy="4696296"/>
          </a:xfrm>
          <a:prstGeom prst="roundRect">
            <a:avLst/>
          </a:prstGeom>
          <a:gradFill>
            <a:gsLst>
              <a:gs pos="0">
                <a:schemeClr val="accent3">
                  <a:shade val="51000"/>
                  <a:satMod val="130000"/>
                </a:schemeClr>
              </a:gs>
              <a:gs pos="80000">
                <a:schemeClr val="accent3">
                  <a:shade val="93000"/>
                  <a:satMod val="130000"/>
                </a:schemeClr>
              </a:gs>
              <a:gs pos="100000">
                <a:schemeClr val="accent3">
                  <a:shade val="94000"/>
                  <a:satMod val="135000"/>
                </a:schemeClr>
              </a:gs>
            </a:gsLst>
            <a:lin ang="16200000" scaled="0"/>
          </a:gradFill>
          <a:ln/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CC9900"/>
              </a:buClr>
            </a:pPr>
            <a:endParaRPr lang="en-US" sz="1200" dirty="0">
              <a:solidFill>
                <a:srgbClr val="000000"/>
              </a:solidFill>
              <a:latin typeface="Arial" charset="0"/>
              <a:ea typeface="宋体" charset="-122"/>
            </a:endParaRPr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2607727" y="2546256"/>
            <a:ext cx="4770581" cy="1449512"/>
          </a:xfrm>
          <a:prstGeom prst="roundRect">
            <a:avLst>
              <a:gd name="adj" fmla="val 16667"/>
            </a:avLst>
          </a:prstGeom>
          <a:solidFill>
            <a:srgbClr val="E6F1D8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8620" tIns="0" rIns="108620" bIns="54310" anchor="t" anchorCtr="0"/>
          <a:lstStyle/>
          <a:p>
            <a:pPr algn="ctr" defTabSz="913579"/>
            <a:r>
              <a:rPr lang="de-DE" altLang="zh-CN" sz="1400" b="1" kern="0" dirty="0">
                <a:solidFill>
                  <a:srgbClr val="777777"/>
                </a:solidFill>
                <a:ea typeface="Arial Unicode MS" pitchFamily="34" charset="-122"/>
                <a:cs typeface="Arial Unicode MS" pitchFamily="34" charset="-122"/>
              </a:rPr>
              <a:t>Virtualized Network Functions (VNFs)</a:t>
            </a:r>
            <a:endParaRPr lang="zh-CN" altLang="en-US" sz="1400" b="1" kern="0" dirty="0">
              <a:solidFill>
                <a:srgbClr val="777777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2607727" y="4178672"/>
            <a:ext cx="4770581" cy="232236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8620" tIns="0" rIns="108620" bIns="54310" anchor="t" anchorCtr="0"/>
          <a:lstStyle/>
          <a:p>
            <a:pPr algn="ctr" defTabSz="913579">
              <a:defRPr/>
            </a:pPr>
            <a:r>
              <a:rPr lang="de-DE" altLang="zh-CN" sz="1400" b="1" kern="0" dirty="0" smtClean="0">
                <a:solidFill>
                  <a:srgbClr val="777777"/>
                </a:solidFill>
                <a:ea typeface="Arial Unicode MS" pitchFamily="34" charset="-122"/>
                <a:cs typeface="Arial Unicode MS" pitchFamily="34" charset="-122"/>
              </a:rPr>
              <a:t>NFV Infrastructure (NFVI)</a:t>
            </a:r>
            <a:endParaRPr lang="zh-CN" altLang="en-US" sz="1400" b="1" kern="0" dirty="0">
              <a:solidFill>
                <a:srgbClr val="777777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" name="AutoShape 9"/>
          <p:cNvSpPr>
            <a:spLocks noChangeArrowheads="1"/>
          </p:cNvSpPr>
          <p:nvPr/>
        </p:nvSpPr>
        <p:spPr bwMode="auto">
          <a:xfrm>
            <a:off x="2819313" y="5593005"/>
            <a:ext cx="4380691" cy="820867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8620" tIns="0" rIns="108620" bIns="54310" anchor="t" anchorCtr="0"/>
          <a:lstStyle/>
          <a:p>
            <a:pPr algn="ctr" defTabSz="913579"/>
            <a:r>
              <a:rPr lang="en-US" altLang="zh-CN" sz="1400" b="1" kern="0" dirty="0" smtClean="0">
                <a:solidFill>
                  <a:srgbClr val="777777"/>
                </a:solidFill>
                <a:ea typeface="Arial Unicode MS" pitchFamily="34" charset="-122"/>
                <a:cs typeface="Arial Unicode MS" pitchFamily="34" charset="-122"/>
              </a:rPr>
              <a:t>    </a:t>
            </a:r>
            <a:r>
              <a:rPr lang="en-US" altLang="zh-CN" sz="1200" b="1" kern="0" dirty="0" err="1" smtClean="0">
                <a:solidFill>
                  <a:srgbClr val="777777"/>
                </a:solidFill>
                <a:ea typeface="Arial Unicode MS" pitchFamily="34" charset="-122"/>
                <a:cs typeface="Arial Unicode MS" pitchFamily="34" charset="-122"/>
              </a:rPr>
              <a:t>Ph</a:t>
            </a:r>
            <a:r>
              <a:rPr lang="de-DE" altLang="zh-CN" sz="1200" b="1" kern="0" dirty="0">
                <a:solidFill>
                  <a:srgbClr val="777777"/>
                </a:solidFill>
                <a:ea typeface="Arial Unicode MS" pitchFamily="34" charset="-122"/>
                <a:cs typeface="Arial Unicode MS" pitchFamily="34" charset="-122"/>
              </a:rPr>
              <a:t>ysical Infrastructure</a:t>
            </a:r>
            <a:endParaRPr lang="zh-CN" altLang="en-US" sz="1400" b="1" kern="0" dirty="0">
              <a:solidFill>
                <a:srgbClr val="777777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" name="AutoShape 8"/>
          <p:cNvSpPr>
            <a:spLocks noChangeArrowheads="1"/>
          </p:cNvSpPr>
          <p:nvPr/>
        </p:nvSpPr>
        <p:spPr bwMode="auto">
          <a:xfrm>
            <a:off x="2816094" y="4686674"/>
            <a:ext cx="4365177" cy="810364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8620" tIns="0" rIns="108620" bIns="54310" anchor="t" anchorCtr="0"/>
          <a:lstStyle/>
          <a:p>
            <a:pPr algn="ctr" defTabSz="913579"/>
            <a:r>
              <a:rPr lang="de-DE" altLang="zh-CN" sz="1200" b="1" kern="0" dirty="0">
                <a:solidFill>
                  <a:srgbClr val="777777"/>
                </a:solidFill>
                <a:ea typeface="Arial Unicode MS" pitchFamily="34" charset="-122"/>
                <a:cs typeface="Arial Unicode MS" pitchFamily="34" charset="-122"/>
              </a:rPr>
              <a:t>Virtual </a:t>
            </a:r>
            <a:r>
              <a:rPr lang="de-DE" altLang="zh-CN" sz="1200" b="1" kern="0" dirty="0" smtClean="0">
                <a:solidFill>
                  <a:srgbClr val="777777"/>
                </a:solidFill>
                <a:ea typeface="Arial Unicode MS" pitchFamily="34" charset="-122"/>
                <a:cs typeface="Arial Unicode MS" pitchFamily="34" charset="-122"/>
              </a:rPr>
              <a:t>Infrastructure</a:t>
            </a:r>
            <a:endParaRPr lang="zh-CN" altLang="en-US" sz="1200" b="1" kern="0" dirty="0">
              <a:solidFill>
                <a:srgbClr val="777777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784" y="5813683"/>
            <a:ext cx="545274" cy="34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111374" y="6093298"/>
            <a:ext cx="977253" cy="261574"/>
          </a:xfrm>
          <a:prstGeom prst="rect">
            <a:avLst/>
          </a:prstGeom>
          <a:noFill/>
        </p:spPr>
        <p:txBody>
          <a:bodyPr wrap="square" lIns="91400" tIns="45702" rIns="91400" bIns="45702" rtlCol="0">
            <a:spAutoFit/>
          </a:bodyPr>
          <a:lstStyle/>
          <a:p>
            <a:pPr defTabSz="913579">
              <a:defRPr/>
            </a:pPr>
            <a:r>
              <a:rPr lang="en-US" altLang="zh-CN" sz="1100" dirty="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Compute</a:t>
            </a:r>
            <a:endParaRPr lang="zh-CN" altLang="en-US" sz="1100" dirty="0">
              <a:solidFill>
                <a:srgbClr val="000000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pic>
        <p:nvPicPr>
          <p:cNvPr id="11" name="Picture 18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99240" y="5733257"/>
            <a:ext cx="593431" cy="51405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grpSp>
        <p:nvGrpSpPr>
          <p:cNvPr id="2" name="Group 76"/>
          <p:cNvGrpSpPr>
            <a:grpSpLocks/>
          </p:cNvGrpSpPr>
          <p:nvPr/>
        </p:nvGrpSpPr>
        <p:grpSpPr bwMode="auto">
          <a:xfrm>
            <a:off x="6120673" y="5838433"/>
            <a:ext cx="500995" cy="259071"/>
            <a:chOff x="3946" y="3339"/>
            <a:chExt cx="431" cy="261"/>
          </a:xfrm>
        </p:grpSpPr>
        <p:pic>
          <p:nvPicPr>
            <p:cNvPr id="13" name="Picture 65" descr="图片6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27" y="3339"/>
              <a:ext cx="25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64" descr="图片63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46" y="3339"/>
              <a:ext cx="250" cy="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74"/>
          <p:cNvGrpSpPr>
            <a:grpSpLocks/>
          </p:cNvGrpSpPr>
          <p:nvPr/>
        </p:nvGrpSpPr>
        <p:grpSpPr bwMode="auto">
          <a:xfrm>
            <a:off x="4615310" y="5899785"/>
            <a:ext cx="738124" cy="185619"/>
            <a:chOff x="2381" y="3385"/>
            <a:chExt cx="635" cy="187"/>
          </a:xfrm>
        </p:grpSpPr>
        <p:pic>
          <p:nvPicPr>
            <p:cNvPr id="16" name="Picture 68" descr="图片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53" y="3385"/>
              <a:ext cx="36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69" descr="图片1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81" y="3406"/>
              <a:ext cx="363" cy="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extBox 17"/>
          <p:cNvSpPr txBox="1"/>
          <p:nvPr/>
        </p:nvSpPr>
        <p:spPr>
          <a:xfrm>
            <a:off x="4555600" y="6083852"/>
            <a:ext cx="860024" cy="278958"/>
          </a:xfrm>
          <a:prstGeom prst="rect">
            <a:avLst/>
          </a:prstGeom>
          <a:noFill/>
        </p:spPr>
        <p:txBody>
          <a:bodyPr wrap="square" lIns="108620" tIns="54310" rIns="108620" bIns="54310" rtlCol="0">
            <a:spAutoFit/>
          </a:bodyPr>
          <a:lstStyle/>
          <a:p>
            <a:pPr defTabSz="913579">
              <a:defRPr/>
            </a:pPr>
            <a:r>
              <a:rPr lang="en-US" altLang="zh-CN" sz="1100" dirty="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Storage</a:t>
            </a:r>
            <a:endParaRPr lang="zh-CN" altLang="en-US" sz="1100" dirty="0">
              <a:solidFill>
                <a:srgbClr val="000000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76960" y="6083852"/>
            <a:ext cx="1022840" cy="278958"/>
          </a:xfrm>
          <a:prstGeom prst="rect">
            <a:avLst/>
          </a:prstGeom>
          <a:noFill/>
        </p:spPr>
        <p:txBody>
          <a:bodyPr wrap="square" lIns="108620" tIns="54310" rIns="108620" bIns="54310" rtlCol="0">
            <a:spAutoFit/>
          </a:bodyPr>
          <a:lstStyle/>
          <a:p>
            <a:pPr defTabSz="913579">
              <a:defRPr/>
            </a:pPr>
            <a:r>
              <a:rPr lang="de-DE" altLang="zh-CN" sz="1100" dirty="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Network</a:t>
            </a:r>
            <a:endParaRPr lang="zh-CN" altLang="en-US" sz="1100" dirty="0">
              <a:solidFill>
                <a:srgbClr val="000000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7" name="椭圆 53"/>
          <p:cNvSpPr/>
          <p:nvPr/>
        </p:nvSpPr>
        <p:spPr bwMode="auto">
          <a:xfrm>
            <a:off x="2884329" y="5054838"/>
            <a:ext cx="1327316" cy="266143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8620" tIns="0" rIns="108620" bIns="54310" anchor="ctr" anchorCtr="0"/>
          <a:lstStyle/>
          <a:p>
            <a:pPr algn="ctr" defTabSz="913579"/>
            <a:endParaRPr lang="zh-CN" altLang="en-US" sz="1400" b="1" kern="0" dirty="0">
              <a:solidFill>
                <a:srgbClr val="2D2015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38" name="矩形 57"/>
          <p:cNvSpPr/>
          <p:nvPr/>
        </p:nvSpPr>
        <p:spPr>
          <a:xfrm>
            <a:off x="2924995" y="5007234"/>
            <a:ext cx="121644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63">
              <a:defRPr/>
            </a:pPr>
            <a:r>
              <a:rPr lang="de-DE" altLang="zh-CN" sz="1100" dirty="0" smtClean="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Virtual Computing</a:t>
            </a:r>
            <a:endParaRPr lang="en-US" altLang="zh-CN" sz="1100" dirty="0">
              <a:solidFill>
                <a:srgbClr val="000000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1" name="椭圆 53"/>
          <p:cNvSpPr/>
          <p:nvPr/>
        </p:nvSpPr>
        <p:spPr bwMode="auto">
          <a:xfrm>
            <a:off x="4377951" y="5054838"/>
            <a:ext cx="1269424" cy="266143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8620" tIns="0" rIns="108620" bIns="54310" anchor="ctr" anchorCtr="0"/>
          <a:lstStyle/>
          <a:p>
            <a:pPr algn="ctr" defTabSz="913579"/>
            <a:endParaRPr lang="zh-CN" altLang="en-US" sz="1400" b="1" kern="0" dirty="0">
              <a:solidFill>
                <a:srgbClr val="2D2015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2" name="矩形 57"/>
          <p:cNvSpPr/>
          <p:nvPr/>
        </p:nvSpPr>
        <p:spPr>
          <a:xfrm>
            <a:off x="4416844" y="5014818"/>
            <a:ext cx="116339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63">
              <a:defRPr/>
            </a:pPr>
            <a:r>
              <a:rPr lang="de-DE" altLang="zh-CN" sz="1100" dirty="0" smtClean="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Virtual Storage</a:t>
            </a:r>
            <a:endParaRPr lang="en-US" altLang="zh-CN" sz="1100" dirty="0">
              <a:solidFill>
                <a:srgbClr val="000000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4" name="椭圆 53"/>
          <p:cNvSpPr/>
          <p:nvPr/>
        </p:nvSpPr>
        <p:spPr bwMode="auto">
          <a:xfrm>
            <a:off x="5813687" y="5054839"/>
            <a:ext cx="1291665" cy="266143"/>
          </a:xfrm>
          <a:prstGeom prst="ellipse">
            <a:avLst/>
          </a:prstGeom>
          <a:solidFill>
            <a:srgbClr val="FFC000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8620" tIns="0" rIns="108620" bIns="54310" anchor="ctr" anchorCtr="0"/>
          <a:lstStyle/>
          <a:p>
            <a:pPr algn="ctr" defTabSz="913579"/>
            <a:endParaRPr lang="zh-CN" altLang="en-US" sz="1400" b="1" kern="0" dirty="0">
              <a:solidFill>
                <a:srgbClr val="2D2015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5" name="矩形 57"/>
          <p:cNvSpPr/>
          <p:nvPr/>
        </p:nvSpPr>
        <p:spPr>
          <a:xfrm>
            <a:off x="5819137" y="5009599"/>
            <a:ext cx="131395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63">
              <a:defRPr/>
            </a:pPr>
            <a:r>
              <a:rPr lang="de-DE" altLang="zh-CN" sz="1100" dirty="0" smtClean="0">
                <a:solidFill>
                  <a:srgbClr val="000000"/>
                </a:solidFill>
                <a:ea typeface="Arial Unicode MS" pitchFamily="34" charset="-122"/>
                <a:cs typeface="Arial Unicode MS" pitchFamily="34" charset="-122"/>
              </a:rPr>
              <a:t>Virtual Networking</a:t>
            </a:r>
            <a:endParaRPr lang="en-US" altLang="zh-CN" sz="1100" dirty="0">
              <a:solidFill>
                <a:srgbClr val="000000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7728112" y="2546259"/>
            <a:ext cx="732325" cy="3971095"/>
          </a:xfrm>
          <a:prstGeom prst="round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5">
                <a:lumMod val="75000"/>
              </a:schemeClr>
            </a:solidFill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vert" wrap="none" lIns="108620" tIns="0" rIns="108620" bIns="54310" anchor="ctr" anchorCtr="0"/>
          <a:lstStyle/>
          <a:p>
            <a:pPr algn="ctr" defTabSz="913579"/>
            <a:r>
              <a:rPr lang="en-US" sz="1400" b="1" kern="0" dirty="0">
                <a:solidFill>
                  <a:srgbClr val="B2B2B2">
                    <a:lumMod val="75000"/>
                  </a:srgbClr>
                </a:solidFill>
                <a:ea typeface="Arial Unicode MS" pitchFamily="34" charset="-122"/>
                <a:cs typeface="Arial Unicode MS" pitchFamily="34" charset="-122"/>
              </a:rPr>
              <a:t>NFV Management and </a:t>
            </a:r>
            <a:endParaRPr lang="en-US" sz="1400" b="1" kern="0" dirty="0" smtClean="0">
              <a:solidFill>
                <a:srgbClr val="B2B2B2">
                  <a:lumMod val="75000"/>
                </a:srgbClr>
              </a:solidFill>
              <a:ea typeface="Arial Unicode MS" pitchFamily="34" charset="-122"/>
              <a:cs typeface="Arial Unicode MS" pitchFamily="34" charset="-122"/>
            </a:endParaRPr>
          </a:p>
          <a:p>
            <a:pPr algn="ctr" defTabSz="913579"/>
            <a:r>
              <a:rPr lang="en-US" sz="1400" b="1" kern="0" dirty="0">
                <a:solidFill>
                  <a:srgbClr val="B2B2B2">
                    <a:lumMod val="75000"/>
                  </a:srgbClr>
                </a:solidFill>
                <a:ea typeface="Arial Unicode MS" pitchFamily="34" charset="-122"/>
                <a:cs typeface="Arial Unicode MS" pitchFamily="34" charset="-122"/>
              </a:rPr>
              <a:t>Orchestration</a:t>
            </a:r>
            <a:r>
              <a:rPr lang="en-US" sz="1400" b="1" kern="0" dirty="0" smtClean="0">
                <a:solidFill>
                  <a:srgbClr val="B2B2B2">
                    <a:lumMod val="75000"/>
                  </a:srgbClr>
                </a:solidFill>
                <a:ea typeface="Arial Unicode MS" pitchFamily="34" charset="-122"/>
                <a:cs typeface="Arial Unicode MS" pitchFamily="34" charset="-122"/>
              </a:rPr>
              <a:t> </a:t>
            </a:r>
            <a:r>
              <a:rPr lang="en-US" sz="1400" b="1" kern="0" dirty="0">
                <a:solidFill>
                  <a:srgbClr val="B2B2B2">
                    <a:lumMod val="75000"/>
                  </a:srgbClr>
                </a:solidFill>
                <a:ea typeface="Arial Unicode MS" pitchFamily="34" charset="-122"/>
                <a:cs typeface="Arial Unicode MS" pitchFamily="34" charset="-122"/>
              </a:rPr>
              <a:t>(MANO)</a:t>
            </a:r>
          </a:p>
        </p:txBody>
      </p:sp>
      <p:sp>
        <p:nvSpPr>
          <p:cNvPr id="49" name="Rounded Rectangle 48"/>
          <p:cNvSpPr/>
          <p:nvPr/>
        </p:nvSpPr>
        <p:spPr bwMode="auto">
          <a:xfrm>
            <a:off x="2784286" y="2952125"/>
            <a:ext cx="823970" cy="927687"/>
          </a:xfrm>
          <a:prstGeom prst="roundRect">
            <a:avLst/>
          </a:prstGeom>
          <a:solidFill>
            <a:srgbClr val="4F81BD"/>
          </a:solidFill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8620" tIns="0" rIns="108620" bIns="54310" anchor="ctr" anchorCtr="0"/>
          <a:lstStyle/>
          <a:p>
            <a:pPr algn="ctr" defTabSz="913579"/>
            <a:r>
              <a:rPr lang="de-DE" sz="1400" b="1" kern="0" dirty="0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rPr>
              <a:t>VNF</a:t>
            </a:r>
            <a:endParaRPr lang="en-US" sz="1400" b="1" kern="0" dirty="0">
              <a:solidFill>
                <a:srgbClr val="FFFFFF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3989791" y="2952125"/>
            <a:ext cx="823970" cy="927687"/>
          </a:xfrm>
          <a:prstGeom prst="roundRect">
            <a:avLst/>
          </a:prstGeom>
          <a:solidFill>
            <a:srgbClr val="4F81BD"/>
          </a:solidFill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8620" tIns="0" rIns="108620" bIns="54310" anchor="ctr" anchorCtr="0"/>
          <a:lstStyle/>
          <a:p>
            <a:pPr algn="ctr" defTabSz="913579"/>
            <a:r>
              <a:rPr lang="de-DE" sz="1400" b="1" kern="0" dirty="0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rPr>
              <a:t>VNF</a:t>
            </a:r>
            <a:endParaRPr lang="en-US" sz="1400" b="1" kern="0" dirty="0">
              <a:solidFill>
                <a:srgbClr val="FFFFFF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95296" y="2952125"/>
            <a:ext cx="823970" cy="927687"/>
          </a:xfrm>
          <a:prstGeom prst="roundRect">
            <a:avLst/>
          </a:prstGeom>
          <a:solidFill>
            <a:srgbClr val="4F81BD"/>
          </a:solidFill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8620" tIns="0" rIns="108620" bIns="54310" anchor="ctr" anchorCtr="0"/>
          <a:lstStyle/>
          <a:p>
            <a:pPr algn="ctr" defTabSz="913579"/>
            <a:r>
              <a:rPr lang="de-DE" sz="1400" b="1" kern="0" dirty="0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rPr>
              <a:t>VNF</a:t>
            </a:r>
            <a:endParaRPr lang="en-US" sz="1400" b="1" kern="0" dirty="0">
              <a:solidFill>
                <a:srgbClr val="FFFFFF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6400800" y="2952125"/>
            <a:ext cx="823970" cy="927687"/>
          </a:xfrm>
          <a:prstGeom prst="roundRect">
            <a:avLst/>
          </a:prstGeom>
          <a:solidFill>
            <a:srgbClr val="4F81BD"/>
          </a:solidFill>
          <a:ln>
            <a:headEnd/>
            <a:tailEnd/>
          </a:ln>
          <a:ex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108620" tIns="0" rIns="108620" bIns="54310" anchor="ctr" anchorCtr="0"/>
          <a:lstStyle/>
          <a:p>
            <a:pPr algn="ctr" defTabSz="913579"/>
            <a:r>
              <a:rPr lang="de-DE" sz="1400" b="1" kern="0" dirty="0">
                <a:solidFill>
                  <a:srgbClr val="FFFFFF"/>
                </a:solidFill>
                <a:ea typeface="Arial Unicode MS" pitchFamily="34" charset="-122"/>
                <a:cs typeface="Arial Unicode MS" pitchFamily="34" charset="-122"/>
              </a:rPr>
              <a:t>VNF</a:t>
            </a:r>
            <a:endParaRPr lang="en-US" sz="1400" b="1" kern="0" dirty="0">
              <a:solidFill>
                <a:srgbClr val="FFFFFF"/>
              </a:solidFill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06470" y="2053813"/>
            <a:ext cx="26308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rgbClr val="777777"/>
                </a:solidFill>
              </a:rPr>
              <a:t>NFV Scope</a:t>
            </a:r>
            <a:endParaRPr lang="en-US" b="1" dirty="0">
              <a:solidFill>
                <a:srgbClr val="777777"/>
              </a:solidFill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7516688" y="812709"/>
            <a:ext cx="1159768" cy="792088"/>
          </a:xfrm>
          <a:prstGeom prst="rect">
            <a:avLst/>
          </a:prstGeom>
          <a:solidFill>
            <a:srgbClr val="FFC000">
              <a:alpha val="30000"/>
            </a:srgbClr>
          </a:soli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en-US" altLang="zh-CN" sz="1400" b="1" dirty="0">
                <a:solidFill>
                  <a:srgbClr val="FFFFFF"/>
                </a:solidFill>
                <a:latin typeface="Arial" charset="0"/>
                <a:ea typeface="宋体" charset="-122"/>
              </a:rPr>
              <a:t>OSS / BSS </a:t>
            </a:r>
            <a:endParaRPr lang="en-US" sz="1400" b="1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79512" y="3088599"/>
            <a:ext cx="1447800" cy="1043648"/>
          </a:xfrm>
          <a:prstGeom prst="rect">
            <a:avLst/>
          </a:prstGeom>
          <a:solidFill>
            <a:srgbClr val="FFC000">
              <a:alpha val="30000"/>
            </a:srgbClr>
          </a:soli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de-DE" sz="1400" b="1" dirty="0">
                <a:solidFill>
                  <a:srgbClr val="FFFFFF"/>
                </a:solidFill>
                <a:latin typeface="Arial" charset="0"/>
                <a:ea typeface="宋体" charset="-122"/>
              </a:rPr>
              <a:t>Service </a:t>
            </a:r>
          </a:p>
          <a:p>
            <a:pPr algn="ctr">
              <a:buClr>
                <a:srgbClr val="CC9900"/>
              </a:buClr>
            </a:pPr>
            <a:r>
              <a:rPr lang="de-DE" sz="1400" b="1" dirty="0">
                <a:solidFill>
                  <a:srgbClr val="FFFFFF"/>
                </a:solidFill>
                <a:latin typeface="Arial" charset="0"/>
                <a:ea typeface="宋体" charset="-122"/>
              </a:rPr>
              <a:t>End-Points</a:t>
            </a:r>
            <a:br>
              <a:rPr lang="de-DE" sz="1400" b="1" dirty="0">
                <a:solidFill>
                  <a:srgbClr val="FFFFFF"/>
                </a:solidFill>
                <a:latin typeface="Arial" charset="0"/>
                <a:ea typeface="宋体" charset="-122"/>
              </a:rPr>
            </a:br>
            <a:r>
              <a:rPr lang="de-DE" sz="1050" b="1" dirty="0">
                <a:solidFill>
                  <a:srgbClr val="FFFFFF"/>
                </a:solidFill>
                <a:latin typeface="Arial" charset="0"/>
                <a:ea typeface="宋体" charset="-122"/>
              </a:rPr>
              <a:t>(End-users,</a:t>
            </a:r>
          </a:p>
          <a:p>
            <a:pPr algn="ctr">
              <a:buClr>
                <a:srgbClr val="CC9900"/>
              </a:buClr>
            </a:pPr>
            <a:r>
              <a:rPr lang="de-DE" sz="1050" b="1" dirty="0">
                <a:solidFill>
                  <a:srgbClr val="FFFFFF"/>
                </a:solidFill>
                <a:latin typeface="Arial" charset="0"/>
                <a:ea typeface="宋体" charset="-122"/>
              </a:rPr>
              <a:t>Other Services)</a:t>
            </a:r>
            <a:endParaRPr lang="en-US" sz="1050" b="1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79512" y="5547320"/>
            <a:ext cx="1447800" cy="762000"/>
          </a:xfrm>
          <a:prstGeom prst="rect">
            <a:avLst/>
          </a:prstGeom>
          <a:solidFill>
            <a:srgbClr val="FFC000">
              <a:alpha val="30000"/>
            </a:srgbClr>
          </a:solidFill>
          <a:ln/>
          <a:effectLst>
            <a:innerShdw blurRad="63500" dist="50800" dir="2700000">
              <a:prstClr val="black">
                <a:alpha val="50000"/>
              </a:prstClr>
            </a:innerShdw>
          </a:effectLst>
          <a:ex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buClr>
                <a:srgbClr val="CC9900"/>
              </a:buClr>
            </a:pPr>
            <a:r>
              <a:rPr lang="en-US" altLang="zh-CN" sz="1400" b="1" dirty="0" smtClean="0">
                <a:solidFill>
                  <a:srgbClr val="FFFFFF"/>
                </a:solidFill>
                <a:latin typeface="Arial" charset="0"/>
                <a:ea typeface="宋体" charset="-122"/>
              </a:rPr>
              <a:t>Other Networks</a:t>
            </a:r>
            <a:endParaRPr lang="en-US" sz="1400" b="1" dirty="0">
              <a:solidFill>
                <a:srgbClr val="FFFFFF"/>
              </a:solidFill>
              <a:latin typeface="Arial" charset="0"/>
              <a:ea typeface="宋体" charset="-122"/>
            </a:endParaRPr>
          </a:p>
        </p:txBody>
      </p:sp>
      <p:cxnSp>
        <p:nvCxnSpPr>
          <p:cNvPr id="62" name="Straight Arrow Connector 61"/>
          <p:cNvCxnSpPr>
            <a:stCxn id="59" idx="3"/>
          </p:cNvCxnSpPr>
          <p:nvPr/>
        </p:nvCxnSpPr>
        <p:spPr bwMode="auto">
          <a:xfrm>
            <a:off x="1627312" y="3610423"/>
            <a:ext cx="568424" cy="94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61" idx="3"/>
          </p:cNvCxnSpPr>
          <p:nvPr/>
        </p:nvCxnSpPr>
        <p:spPr bwMode="auto">
          <a:xfrm>
            <a:off x="1627312" y="5928320"/>
            <a:ext cx="568424" cy="0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58" idx="2"/>
          </p:cNvCxnSpPr>
          <p:nvPr/>
        </p:nvCxnSpPr>
        <p:spPr bwMode="auto">
          <a:xfrm flipH="1" flipV="1">
            <a:off x="8096572" y="1604797"/>
            <a:ext cx="3820" cy="456051"/>
          </a:xfrm>
          <a:prstGeom prst="straightConnector1">
            <a:avLst/>
          </a:prstGeom>
          <a:ln>
            <a:headEnd type="arrow"/>
            <a:tailEnd type="arrow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NFV </a:t>
            </a:r>
            <a:r>
              <a:rPr lang="en-US" dirty="0" smtClean="0"/>
              <a:t>HL Architecture and Scope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en-US" sz="1200" dirty="0" smtClean="0">
                <a:solidFill>
                  <a:srgbClr val="000000"/>
                </a:solidFill>
                <a:latin typeface="Univers" pitchFamily="34" charset="0"/>
              </a:rPr>
              <a:t>Geneva, Switzerland, 4 June 2013</a:t>
            </a:r>
            <a:endParaRPr lang="en-US" sz="1200" dirty="0">
              <a:solidFill>
                <a:srgbClr val="000000"/>
              </a:solidFill>
              <a:latin typeface="Univers" pitchFamily="34" charset="0"/>
            </a:endParaRPr>
          </a:p>
        </p:txBody>
      </p:sp>
      <p:pic>
        <p:nvPicPr>
          <p:cNvPr id="43" name="Picture 42" descr="working-in-progres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052736"/>
            <a:ext cx="2048774" cy="14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7438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king-in-progre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048774" cy="14733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Baseline NFV Architecture </a:t>
            </a:r>
            <a:b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11560" y="1196752"/>
            <a:ext cx="7948613" cy="5222875"/>
            <a:chOff x="934944" y="670953"/>
            <a:chExt cx="7948613" cy="5222875"/>
          </a:xfrm>
        </p:grpSpPr>
        <p:pic>
          <p:nvPicPr>
            <p:cNvPr id="7" name="Picture 2" descr="https://www.opennetworking.org/components/com_wordpress/wp/wp-content/uploads/2013/02/NFV-Meeting-Fig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944" y="670953"/>
              <a:ext cx="7948613" cy="5222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2811439" y="855406"/>
              <a:ext cx="2645464" cy="313932"/>
            </a:xfrm>
            <a:prstGeom prst="rect">
              <a:avLst/>
            </a:prstGeom>
            <a:solidFill>
              <a:srgbClr val="70C3D6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NFV Applications Domain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22833" y="1892709"/>
              <a:ext cx="2645464" cy="3139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latin typeface="Arial" pitchFamily="34" charset="0"/>
                  <a:cs typeface="Arial" pitchFamily="34" charset="0"/>
                </a:rPr>
                <a:t>NFV Container Interface</a:t>
              </a:r>
              <a:endParaRPr lang="en-US" sz="1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>
                <a:latin typeface="Verdana" pitchFamily="34" charset="0"/>
              </a:rPr>
              <a:t>Geneva, Switzerland, 4 June 2013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2C6D97-2D9A-4574-B0E7-2C63B00525E3}" type="slidenum">
              <a:rPr lang="en-US" sz="1400" smtClean="0"/>
              <a:pPr/>
              <a:t>2</a:t>
            </a:fld>
            <a:endParaRPr lang="en-US" sz="1400" smtClean="0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95325"/>
            <a:ext cx="843528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Trends and Challenges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Network Functions Virtualization</a:t>
            </a:r>
          </a:p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en-US" sz="2400" dirty="0" smtClean="0"/>
              <a:t>Strategic </a:t>
            </a:r>
            <a:r>
              <a:rPr lang="en-US" sz="2400" dirty="0" smtClean="0"/>
              <a:t>Networking Paradigms &amp; SDN</a:t>
            </a:r>
          </a:p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en-US" sz="2400" dirty="0" smtClean="0"/>
              <a:t>ETSI NFV Industry Specification Group</a:t>
            </a:r>
          </a:p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en-US" sz="2400" dirty="0" smtClean="0"/>
              <a:t>Current Status</a:t>
            </a:r>
            <a:endParaRPr lang="en-US" sz="2400" dirty="0" smtClean="0"/>
          </a:p>
          <a:p>
            <a:pPr>
              <a:lnSpc>
                <a:spcPct val="150000"/>
              </a:lnSpc>
              <a:buClr>
                <a:srgbClr val="0000FF"/>
              </a:buClr>
            </a:pPr>
            <a:r>
              <a:rPr lang="en-US" sz="2400" dirty="0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4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z="1400">
                <a:latin typeface="Verdana" pitchFamily="34" charset="0"/>
              </a:rPr>
              <a:t>Geneva, Switzerland, 4 June 2013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28CCEBB-9C8C-430D-9A50-A76B9CFE77A4}" type="slidenum">
              <a:rPr lang="en-US" sz="1400" smtClean="0"/>
              <a:pPr/>
              <a:t>3</a:t>
            </a:fld>
            <a:endParaRPr lang="en-US" sz="1400" smtClean="0"/>
          </a:p>
        </p:txBody>
      </p:sp>
      <p:sp>
        <p:nvSpPr>
          <p:cNvPr id="717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and Challenges</a:t>
            </a:r>
          </a:p>
        </p:txBody>
      </p:sp>
      <p:sp>
        <p:nvSpPr>
          <p:cNvPr id="717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52736"/>
            <a:ext cx="4038600" cy="504056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None/>
            </a:pPr>
            <a:r>
              <a:rPr lang="en-US" i="1" dirty="0" smtClean="0">
                <a:latin typeface="Arial" charset="0"/>
              </a:rPr>
              <a:t>Trends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Mobility, explosion of devices and traffic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Emergence of cloud services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High performance industry standard servers shipped in very high volume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Convergence of computing, storage and networks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New virtualization technologies that abstract underlying hardware yielding elasticity, scalability and automation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Software-defined networking techniques emerging</a:t>
            </a:r>
            <a:endParaRPr lang="en-US" sz="2000" dirty="0" smtClean="0"/>
          </a:p>
        </p:txBody>
      </p:sp>
      <p:sp>
        <p:nvSpPr>
          <p:cNvPr id="717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52736"/>
            <a:ext cx="4038600" cy="504056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FF"/>
              </a:buClr>
              <a:buSzPct val="130000"/>
              <a:buNone/>
            </a:pPr>
            <a:r>
              <a:rPr lang="en-US" sz="2400" i="1" dirty="0" smtClean="0">
                <a:latin typeface="Arial" charset="0"/>
              </a:rPr>
              <a:t>Challenges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Huge capital investment to deal with current trends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Network operators face an increasing disparity between costs and revenues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Complexity: large and increasing variety of proprietary hardware appliances in operator’s network 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Reduced hardware lifecycles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Lack of flexibility and agility: cannot move network resources where &amp; when needed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Launching new services is difficult and takes too long. Often requires yet another proprietary box which needs to be integrated into existing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Functions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Network Functions Virtualisation is about implementing network functions in software  - that run today  on proprietary hardware -  leveraging (high volume) standard servers and IT virtualization</a:t>
            </a:r>
          </a:p>
          <a:p>
            <a:pPr>
              <a:lnSpc>
                <a:spcPct val="120000"/>
              </a:lnSpc>
              <a:buClr>
                <a:srgbClr val="0000FF"/>
              </a:buClr>
              <a:tabLst>
                <a:tab pos="266700" algn="l"/>
              </a:tabLst>
            </a:pPr>
            <a:r>
              <a:rPr lang="en-GB" sz="1600" dirty="0" smtClean="0"/>
              <a:t>Supports multi-versioning and multi-tenancy of network functions</a:t>
            </a:r>
          </a:p>
          <a:p>
            <a:pPr marL="342900" lvl="3" indent="-342900">
              <a:lnSpc>
                <a:spcPct val="120000"/>
              </a:lnSpc>
              <a:buClr>
                <a:srgbClr val="0000FF"/>
              </a:buClr>
              <a:buSzPct val="75000"/>
              <a:buBlip>
                <a:blip r:embed="rId2"/>
              </a:buBlip>
              <a:tabLst>
                <a:tab pos="266700" algn="l"/>
              </a:tabLst>
            </a:pPr>
            <a:r>
              <a:rPr lang="en-GB" sz="1600" dirty="0" smtClean="0">
                <a:ea typeface="+mn-ea"/>
                <a:cs typeface="+mn-cs"/>
              </a:rPr>
              <a:t>Allows use of a single physical platform for different applications, users and tenants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Enables new ways to implement resilience, service assurance, test &amp; diagnostics and security surveillance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Facilitates innovation towards new network functions and services that are only practical in a pure software network environment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Applicable to any data plane and control plane functions, (fixed or mobile networks)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Automation of management and configuration of functions important for NFV to scale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GB" sz="1600" dirty="0" smtClean="0"/>
              <a:t>NFV aims to ultimately transform the way network operators architect and operate their networks – though change will be incremental</a:t>
            </a:r>
            <a:endParaRPr lang="en-US" sz="1600" dirty="0" smtClean="0"/>
          </a:p>
          <a:p>
            <a:pPr>
              <a:lnSpc>
                <a:spcPct val="120000"/>
              </a:lnSpc>
            </a:pPr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Network Functions Virtualisation: Vision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4" name="TextBox 41"/>
          <p:cNvSpPr txBox="1">
            <a:spLocks noChangeArrowheads="1"/>
          </p:cNvSpPr>
          <p:nvPr/>
        </p:nvSpPr>
        <p:spPr bwMode="auto">
          <a:xfrm>
            <a:off x="829103" y="1136938"/>
            <a:ext cx="310270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2000" dirty="0">
                <a:solidFill>
                  <a:srgbClr val="C00000"/>
                </a:solidFill>
                <a:latin typeface="Calibri" pitchFamily="34" charset="0"/>
              </a:rPr>
              <a:t>Classical Network Appliance</a:t>
            </a:r>
            <a:br>
              <a:rPr lang="en-GB" sz="2000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en-GB" sz="2000" dirty="0">
                <a:solidFill>
                  <a:srgbClr val="C00000"/>
                </a:solidFill>
                <a:latin typeface="Calibri" pitchFamily="34" charset="0"/>
              </a:rPr>
              <a:t>Approach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2481263" y="4391025"/>
            <a:ext cx="654050" cy="827088"/>
            <a:chOff x="2481263" y="4391025"/>
            <a:chExt cx="654050" cy="827088"/>
          </a:xfrm>
        </p:grpSpPr>
        <p:pic>
          <p:nvPicPr>
            <p:cNvPr id="36" name="Picture 2" descr="Product Small Photo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4391025"/>
              <a:ext cx="654050" cy="59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Box 7"/>
            <p:cNvSpPr txBox="1">
              <a:spLocks noChangeArrowheads="1"/>
            </p:cNvSpPr>
            <p:nvPr/>
          </p:nvSpPr>
          <p:spPr bwMode="auto">
            <a:xfrm>
              <a:off x="2554288" y="4910138"/>
              <a:ext cx="5667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BRAS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412875" y="3022600"/>
            <a:ext cx="754063" cy="1020763"/>
            <a:chOff x="1412875" y="3022600"/>
            <a:chExt cx="754063" cy="1020763"/>
          </a:xfrm>
        </p:grpSpPr>
        <p:sp>
          <p:nvSpPr>
            <p:cNvPr id="39" name="TextBox 12"/>
            <p:cNvSpPr txBox="1">
              <a:spLocks noChangeArrowheads="1"/>
            </p:cNvSpPr>
            <p:nvPr/>
          </p:nvSpPr>
          <p:spPr bwMode="auto">
            <a:xfrm>
              <a:off x="1412875" y="3735388"/>
              <a:ext cx="75406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Firewall</a:t>
              </a:r>
            </a:p>
          </p:txBody>
        </p:sp>
        <p:pic>
          <p:nvPicPr>
            <p:cNvPr id="40" name="Picture 10" descr="http://www.checkpoint.com/images/products/appliances/graphics/main-320x215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6769" t="13052" r="4462"/>
            <a:stretch>
              <a:fillRect/>
            </a:stretch>
          </p:blipFill>
          <p:spPr bwMode="auto">
            <a:xfrm>
              <a:off x="1420813" y="3022600"/>
              <a:ext cx="609600" cy="738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" name="Group 40"/>
          <p:cNvGrpSpPr/>
          <p:nvPr/>
        </p:nvGrpSpPr>
        <p:grpSpPr>
          <a:xfrm>
            <a:off x="333375" y="3306763"/>
            <a:ext cx="849313" cy="669925"/>
            <a:chOff x="333375" y="3306763"/>
            <a:chExt cx="849313" cy="669925"/>
          </a:xfrm>
        </p:grpSpPr>
        <p:pic>
          <p:nvPicPr>
            <p:cNvPr id="42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17577" t="40077" r="63269" b="42200"/>
            <a:stretch>
              <a:fillRect/>
            </a:stretch>
          </p:blipFill>
          <p:spPr bwMode="auto">
            <a:xfrm>
              <a:off x="333375" y="3306763"/>
              <a:ext cx="849313" cy="395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16"/>
            <p:cNvSpPr txBox="1">
              <a:spLocks noChangeArrowheads="1"/>
            </p:cNvSpPr>
            <p:nvPr/>
          </p:nvSpPr>
          <p:spPr bwMode="auto">
            <a:xfrm>
              <a:off x="587375" y="3668713"/>
              <a:ext cx="43180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DPI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360488" y="2093913"/>
            <a:ext cx="971550" cy="736600"/>
            <a:chOff x="1360488" y="2093913"/>
            <a:chExt cx="971550" cy="736600"/>
          </a:xfrm>
        </p:grpSpPr>
        <p:pic>
          <p:nvPicPr>
            <p:cNvPr id="45" name="Picture 13" descr="http://di1.shopping.com/images1/pi/98/4d/f4/20219018-100x100-0-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17110" b="18085"/>
            <a:stretch>
              <a:fillRect/>
            </a:stretch>
          </p:blipFill>
          <p:spPr bwMode="auto">
            <a:xfrm>
              <a:off x="1360488" y="2093913"/>
              <a:ext cx="971550" cy="503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19"/>
            <p:cNvSpPr txBox="1">
              <a:spLocks noChangeArrowheads="1"/>
            </p:cNvSpPr>
            <p:nvPr/>
          </p:nvSpPr>
          <p:spPr bwMode="auto">
            <a:xfrm>
              <a:off x="1482725" y="2522538"/>
              <a:ext cx="506413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CDN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3603625" y="3124200"/>
            <a:ext cx="998538" cy="1147763"/>
            <a:chOff x="3603625" y="3124200"/>
            <a:chExt cx="998538" cy="1147763"/>
          </a:xfrm>
        </p:grpSpPr>
        <p:pic>
          <p:nvPicPr>
            <p:cNvPr id="48" name="Picture 6" descr="http://www.linuxfordevices.com/images/stories/spirent_testcenter_sm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5863" y="3124200"/>
              <a:ext cx="719137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Box 24"/>
            <p:cNvSpPr txBox="1">
              <a:spLocks noChangeArrowheads="1"/>
            </p:cNvSpPr>
            <p:nvPr/>
          </p:nvSpPr>
          <p:spPr bwMode="auto">
            <a:xfrm>
              <a:off x="3603625" y="3748088"/>
              <a:ext cx="9985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Tester/QoE</a:t>
              </a:r>
            </a:p>
            <a:p>
              <a:pPr algn="ctr"/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monitor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3481388" y="2052638"/>
            <a:ext cx="1096962" cy="960437"/>
            <a:chOff x="3481388" y="2052638"/>
            <a:chExt cx="1096962" cy="960437"/>
          </a:xfrm>
        </p:grpSpPr>
        <p:pic>
          <p:nvPicPr>
            <p:cNvPr id="51" name="Picture 8" descr="http://us.teneo.net/Uploads/images/7050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513" y="2052638"/>
              <a:ext cx="827087" cy="392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27"/>
            <p:cNvSpPr txBox="1">
              <a:spLocks noChangeArrowheads="1"/>
            </p:cNvSpPr>
            <p:nvPr/>
          </p:nvSpPr>
          <p:spPr bwMode="auto">
            <a:xfrm>
              <a:off x="3481388" y="2490788"/>
              <a:ext cx="1096962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WAN</a:t>
              </a:r>
            </a:p>
            <a:p>
              <a:pPr algn="ctr"/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Acceleration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33375" y="1990725"/>
            <a:ext cx="976313" cy="1144588"/>
            <a:chOff x="333375" y="1990725"/>
            <a:chExt cx="976313" cy="1144588"/>
          </a:xfrm>
        </p:grpSpPr>
        <p:pic>
          <p:nvPicPr>
            <p:cNvPr id="54" name="Picture 10" descr="http://solacecdn.s3.amazonaws.com/new/wp-content/uploads/2010/02/3260_front_200p-wid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375" y="1990725"/>
              <a:ext cx="976313" cy="619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TextBox 30"/>
            <p:cNvSpPr txBox="1">
              <a:spLocks noChangeArrowheads="1"/>
            </p:cNvSpPr>
            <p:nvPr/>
          </p:nvSpPr>
          <p:spPr bwMode="auto">
            <a:xfrm>
              <a:off x="447675" y="2613025"/>
              <a:ext cx="83026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Message</a:t>
              </a:r>
            </a:p>
            <a:p>
              <a:pPr algn="ctr"/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Router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290888" y="4283075"/>
            <a:ext cx="1574800" cy="1168400"/>
            <a:chOff x="3290888" y="4283075"/>
            <a:chExt cx="1574800" cy="1168400"/>
          </a:xfrm>
        </p:grpSpPr>
        <p:pic>
          <p:nvPicPr>
            <p:cNvPr id="57" name="Picture 12" descr="http://www.nokiasiemensnetworks.com/sites/default/files/image_files/img_multicontrole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6638" y="4283075"/>
              <a:ext cx="923925" cy="66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Box 32"/>
            <p:cNvSpPr txBox="1">
              <a:spLocks noChangeArrowheads="1"/>
            </p:cNvSpPr>
            <p:nvPr/>
          </p:nvSpPr>
          <p:spPr bwMode="auto">
            <a:xfrm>
              <a:off x="3290888" y="4927600"/>
              <a:ext cx="1574800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Radio/Fixed Access</a:t>
              </a:r>
            </a:p>
            <a:p>
              <a:pPr algn="ctr"/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Network Nodes</a:t>
              </a: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336800" y="3079750"/>
            <a:ext cx="962025" cy="1158875"/>
            <a:chOff x="2336800" y="3079750"/>
            <a:chExt cx="962025" cy="1158875"/>
          </a:xfrm>
        </p:grpSpPr>
        <p:pic>
          <p:nvPicPr>
            <p:cNvPr id="60" name="Picture 16" descr="http://farm5.static.flickr.com/4111/4949006335_e8a306f6c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850" y="3079750"/>
              <a:ext cx="839788" cy="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TextBox 38"/>
            <p:cNvSpPr txBox="1">
              <a:spLocks noChangeArrowheads="1"/>
            </p:cNvSpPr>
            <p:nvPr/>
          </p:nvSpPr>
          <p:spPr bwMode="auto">
            <a:xfrm>
              <a:off x="2336800" y="3716338"/>
              <a:ext cx="962025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Carrier</a:t>
              </a:r>
              <a:b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</a:br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Grade NAT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317750" y="1785938"/>
            <a:ext cx="1268413" cy="1250950"/>
            <a:chOff x="2317750" y="1785938"/>
            <a:chExt cx="1268413" cy="1250950"/>
          </a:xfrm>
        </p:grpSpPr>
        <p:pic>
          <p:nvPicPr>
            <p:cNvPr id="63" name="Picture 18" descr="http://partners.varphonex.com/images/acme_border_controller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4425" y="1785938"/>
              <a:ext cx="858838" cy="80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42"/>
            <p:cNvSpPr txBox="1">
              <a:spLocks noChangeArrowheads="1"/>
            </p:cNvSpPr>
            <p:nvPr/>
          </p:nvSpPr>
          <p:spPr bwMode="auto">
            <a:xfrm>
              <a:off x="2317750" y="2514600"/>
              <a:ext cx="1268413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Session Border</a:t>
              </a:r>
            </a:p>
            <a:p>
              <a:pPr algn="ctr"/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Controller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316038" y="4264025"/>
            <a:ext cx="900112" cy="965200"/>
            <a:chOff x="1316038" y="4264025"/>
            <a:chExt cx="900112" cy="965200"/>
          </a:xfrm>
        </p:grpSpPr>
        <p:pic>
          <p:nvPicPr>
            <p:cNvPr id="66" name="Picture 4" descr="Large Photo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700" y="4264025"/>
              <a:ext cx="58896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TextBox 10"/>
            <p:cNvSpPr txBox="1">
              <a:spLocks noChangeArrowheads="1"/>
            </p:cNvSpPr>
            <p:nvPr/>
          </p:nvSpPr>
          <p:spPr bwMode="auto">
            <a:xfrm>
              <a:off x="1316038" y="4921250"/>
              <a:ext cx="90011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PE Router</a:t>
              </a: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6838" y="4125913"/>
            <a:ext cx="1303337" cy="1089025"/>
            <a:chOff x="96838" y="4125913"/>
            <a:chExt cx="1303337" cy="1089025"/>
          </a:xfrm>
        </p:grpSpPr>
        <p:pic>
          <p:nvPicPr>
            <p:cNvPr id="69" name="Picture 14" descr="http://2.bp.blogspot.com/_pdKr5yG7P3w/TQm9ZEZTQJI/AAAAAAAAAr8/TISpPJl3gx4/s1600/Untitled.pn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4125913"/>
              <a:ext cx="677863" cy="831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" name="TextBox 36"/>
            <p:cNvSpPr txBox="1">
              <a:spLocks noChangeArrowheads="1"/>
            </p:cNvSpPr>
            <p:nvPr/>
          </p:nvSpPr>
          <p:spPr bwMode="auto">
            <a:xfrm>
              <a:off x="96838" y="4906963"/>
              <a:ext cx="130333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GB" sz="1400" dirty="0">
                  <a:solidFill>
                    <a:srgbClr val="0070C0"/>
                  </a:solidFill>
                  <a:latin typeface="Calibri" pitchFamily="34" charset="0"/>
                </a:rPr>
                <a:t>SGSN/GGSN</a:t>
              </a:r>
            </a:p>
          </p:txBody>
        </p:sp>
      </p:grpSp>
      <p:sp>
        <p:nvSpPr>
          <p:cNvPr id="71" name="TextBox 28"/>
          <p:cNvSpPr txBox="1">
            <a:spLocks noChangeArrowheads="1"/>
          </p:cNvSpPr>
          <p:nvPr/>
        </p:nvSpPr>
        <p:spPr bwMode="auto">
          <a:xfrm>
            <a:off x="165100" y="5353050"/>
            <a:ext cx="3865563" cy="94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Clr>
                <a:srgbClr val="0000FF"/>
              </a:buClr>
              <a:buSzPct val="130000"/>
              <a:buFont typeface="Arial" pitchFamily="34" charset="0"/>
              <a:buChar char="•"/>
            </a:pPr>
            <a:r>
              <a:rPr lang="en-GB" sz="1200" dirty="0" smtClean="0"/>
              <a:t>Fragmented, purpose-built </a:t>
            </a:r>
            <a:r>
              <a:rPr lang="en-GB" sz="1200" dirty="0"/>
              <a:t>hardware.</a:t>
            </a:r>
          </a:p>
          <a:p>
            <a:pPr>
              <a:buClr>
                <a:srgbClr val="0000FF"/>
              </a:buClr>
              <a:buSzPct val="130000"/>
              <a:buFont typeface="Arial" pitchFamily="34" charset="0"/>
              <a:buChar char="•"/>
            </a:pPr>
            <a:r>
              <a:rPr lang="en-GB" sz="1200" dirty="0"/>
              <a:t>Physical install per appliance per site.</a:t>
            </a:r>
          </a:p>
          <a:p>
            <a:pPr>
              <a:buClr>
                <a:srgbClr val="0000FF"/>
              </a:buClr>
              <a:buSzPct val="130000"/>
              <a:buFont typeface="Arial" pitchFamily="34" charset="0"/>
              <a:buChar char="•"/>
            </a:pPr>
            <a:r>
              <a:rPr lang="en-GB" sz="1200" dirty="0"/>
              <a:t>Hardware development large barrier to entry for new vendors, constraining innovation &amp; competition.</a:t>
            </a:r>
          </a:p>
        </p:txBody>
      </p:sp>
      <p:sp>
        <p:nvSpPr>
          <p:cNvPr id="72" name="Rectangle 29"/>
          <p:cNvSpPr>
            <a:spLocks noChangeArrowheads="1"/>
          </p:cNvSpPr>
          <p:nvPr/>
        </p:nvSpPr>
        <p:spPr bwMode="auto">
          <a:xfrm>
            <a:off x="2347913" y="1731963"/>
            <a:ext cx="892175" cy="287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 sz="3600" dirty="0"/>
          </a:p>
        </p:txBody>
      </p:sp>
      <p:sp>
        <p:nvSpPr>
          <p:cNvPr id="73" name="Rounded Rectangle 54"/>
          <p:cNvSpPr>
            <a:spLocks noChangeArrowheads="1"/>
          </p:cNvSpPr>
          <p:nvPr/>
        </p:nvSpPr>
        <p:spPr bwMode="auto">
          <a:xfrm>
            <a:off x="96838" y="882534"/>
            <a:ext cx="4710112" cy="5570802"/>
          </a:xfrm>
          <a:prstGeom prst="roundRect">
            <a:avLst>
              <a:gd name="adj" fmla="val 5806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ight Arrow 73"/>
          <p:cNvSpPr/>
          <p:nvPr/>
        </p:nvSpPr>
        <p:spPr bwMode="auto">
          <a:xfrm rot="19678715">
            <a:off x="3342878" y="3013075"/>
            <a:ext cx="2381250" cy="1528763"/>
          </a:xfrm>
          <a:prstGeom prst="rightArrow">
            <a:avLst/>
          </a:prstGeom>
          <a:solidFill>
            <a:srgbClr val="69BE28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grpSp>
        <p:nvGrpSpPr>
          <p:cNvPr id="75" name="Group 74"/>
          <p:cNvGrpSpPr/>
          <p:nvPr/>
        </p:nvGrpSpPr>
        <p:grpSpPr>
          <a:xfrm>
            <a:off x="5040923" y="882533"/>
            <a:ext cx="4047869" cy="5570803"/>
            <a:chOff x="5040923" y="749301"/>
            <a:chExt cx="4047869" cy="5874238"/>
          </a:xfrm>
        </p:grpSpPr>
        <p:sp>
          <p:nvSpPr>
            <p:cNvPr id="76" name="TextBox 43"/>
            <p:cNvSpPr txBox="1">
              <a:spLocks noChangeArrowheads="1"/>
            </p:cNvSpPr>
            <p:nvPr/>
          </p:nvSpPr>
          <p:spPr bwMode="auto">
            <a:xfrm>
              <a:off x="5073445" y="800718"/>
              <a:ext cx="3973718" cy="707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GB" sz="2000" dirty="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Network F</a:t>
              </a:r>
              <a:r>
                <a:rPr lang="en-GB" sz="2000" dirty="0" smtClean="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unctions Virtualisation Approach</a:t>
              </a:r>
              <a:endParaRPr lang="en-GB" sz="2000" dirty="0">
                <a:solidFill>
                  <a:srgbClr val="C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grpSp>
          <p:nvGrpSpPr>
            <p:cNvPr id="77" name="Group 27"/>
            <p:cNvGrpSpPr/>
            <p:nvPr/>
          </p:nvGrpSpPr>
          <p:grpSpPr>
            <a:xfrm>
              <a:off x="5040923" y="749301"/>
              <a:ext cx="4047869" cy="5874238"/>
              <a:chOff x="5040923" y="749301"/>
              <a:chExt cx="4047869" cy="5874238"/>
            </a:xfrm>
          </p:grpSpPr>
          <p:sp>
            <p:nvSpPr>
              <p:cNvPr id="78" name="TextBox 45"/>
              <p:cNvSpPr txBox="1">
                <a:spLocks noChangeArrowheads="1"/>
              </p:cNvSpPr>
              <p:nvPr/>
            </p:nvSpPr>
            <p:spPr bwMode="auto">
              <a:xfrm>
                <a:off x="5148263" y="6189296"/>
                <a:ext cx="362426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sz="18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High </a:t>
                </a:r>
                <a:r>
                  <a:rPr lang="en-GB" sz="1800" dirty="0" smtClean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volume Ethernet </a:t>
                </a:r>
                <a:r>
                  <a:rPr lang="en-GB" sz="18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switches</a:t>
                </a:r>
              </a:p>
            </p:txBody>
          </p:sp>
          <p:pic>
            <p:nvPicPr>
              <p:cNvPr id="79" name="Picture 6" descr="http://t1.gstatic.com/images?q=tbn:ANd9GcTUFD7wvOt_9mnoGHjnQK7rpnH3119LecHeYdzsH6mkF4_acWhOhw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29325" y="5451475"/>
                <a:ext cx="777875" cy="78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0" name="TextBox 40"/>
              <p:cNvSpPr txBox="1">
                <a:spLocks noChangeArrowheads="1"/>
              </p:cNvSpPr>
              <p:nvPr/>
            </p:nvSpPr>
            <p:spPr bwMode="auto">
              <a:xfrm>
                <a:off x="5228435" y="4522788"/>
                <a:ext cx="324960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sz="18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High volume standard servers</a:t>
                </a:r>
              </a:p>
            </p:txBody>
          </p:sp>
          <p:pic>
            <p:nvPicPr>
              <p:cNvPr id="81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51538" y="3976688"/>
                <a:ext cx="995362" cy="64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" name="Picture 8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1637"/>
              <a:stretch>
                <a:fillRect/>
              </a:stretch>
            </p:blipFill>
            <p:spPr bwMode="auto">
              <a:xfrm>
                <a:off x="6062663" y="4876800"/>
                <a:ext cx="717550" cy="258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" name="Picture 6" descr="http://t1.gstatic.com/images?q=tbn:ANd9GcTUFD7wvOt_9mnoGHjnQK7rpnH3119LecHeYdzsH6mkF4_acWhOhw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23088" y="5456238"/>
                <a:ext cx="777875" cy="781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4" name="Picture 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45300" y="3981450"/>
                <a:ext cx="995363" cy="642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5" name="Picture 86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r="1637"/>
              <a:stretch>
                <a:fillRect/>
              </a:stretch>
            </p:blipFill>
            <p:spPr bwMode="auto">
              <a:xfrm>
                <a:off x="6956425" y="4881563"/>
                <a:ext cx="717550" cy="260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TextBox 45"/>
              <p:cNvSpPr txBox="1">
                <a:spLocks noChangeArrowheads="1"/>
              </p:cNvSpPr>
              <p:nvPr/>
            </p:nvSpPr>
            <p:spPr bwMode="auto">
              <a:xfrm>
                <a:off x="5189478" y="5075238"/>
                <a:ext cx="326243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/>
                <a:r>
                  <a:rPr lang="en-GB" sz="1800" dirty="0">
                    <a:solidFill>
                      <a:srgbClr val="C00000"/>
                    </a:solidFill>
                    <a:latin typeface="Arial" pitchFamily="34" charset="0"/>
                    <a:cs typeface="Arial" pitchFamily="34" charset="0"/>
                  </a:rPr>
                  <a:t>High volume standard storage</a:t>
                </a:r>
              </a:p>
            </p:txBody>
          </p:sp>
          <p:sp>
            <p:nvSpPr>
              <p:cNvPr id="87" name="Down Arrow 86"/>
              <p:cNvSpPr/>
              <p:nvPr/>
            </p:nvSpPr>
            <p:spPr>
              <a:xfrm>
                <a:off x="6310313" y="3344863"/>
                <a:ext cx="220662" cy="688975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88" name="Picture 46" descr="AG00221_"/>
              <p:cNvPicPr>
                <a:picLocks noChangeAspect="1" noChangeArrowheads="1" noCrop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145213" y="3503613"/>
                <a:ext cx="477837" cy="371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9" name="TextBox 88"/>
              <p:cNvSpPr txBox="1"/>
              <p:nvPr/>
            </p:nvSpPr>
            <p:spPr>
              <a:xfrm>
                <a:off x="6586538" y="3511550"/>
                <a:ext cx="2249487" cy="461665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>
                  <a:spcBef>
                    <a:spcPts val="0"/>
                  </a:spcBef>
                  <a:defRPr/>
                </a:pPr>
                <a:r>
                  <a:rPr lang="en-GB" sz="1200" dirty="0">
                    <a:latin typeface="Arial" pitchFamily="34" charset="0"/>
                    <a:cs typeface="Arial" pitchFamily="34" charset="0"/>
                  </a:rPr>
                  <a:t>Orchestrated,</a:t>
                </a:r>
              </a:p>
              <a:p>
                <a:pPr>
                  <a:spcBef>
                    <a:spcPts val="0"/>
                  </a:spcBef>
                  <a:defRPr/>
                </a:pPr>
                <a:r>
                  <a:rPr lang="en-GB" sz="1200" dirty="0">
                    <a:latin typeface="Arial" pitchFamily="34" charset="0"/>
                    <a:cs typeface="Arial" pitchFamily="34" charset="0"/>
                  </a:rPr>
                  <a:t>automatic &amp; remote install.</a:t>
                </a:r>
              </a:p>
            </p:txBody>
          </p:sp>
          <p:sp>
            <p:nvSpPr>
              <p:cNvPr id="90" name="TextBox 44"/>
              <p:cNvSpPr txBox="1"/>
              <p:nvPr/>
            </p:nvSpPr>
            <p:spPr>
              <a:xfrm rot="5400000">
                <a:off x="7920202" y="2050501"/>
                <a:ext cx="1598515" cy="73866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ts val="0"/>
                  </a:spcBef>
                  <a:defRPr/>
                </a:pPr>
                <a:r>
                  <a:rPr lang="en-GB" sz="1400" dirty="0">
                    <a:latin typeface="Arial" pitchFamily="34" charset="0"/>
                    <a:cs typeface="Arial" pitchFamily="34" charset="0"/>
                  </a:rPr>
                  <a:t>Competitive &amp; 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GB" sz="1400" dirty="0">
                    <a:latin typeface="Arial" pitchFamily="34" charset="0"/>
                    <a:cs typeface="Arial" pitchFamily="34" charset="0"/>
                  </a:rPr>
                  <a:t>Innovative</a:t>
                </a:r>
              </a:p>
              <a:p>
                <a:pPr algn="ctr">
                  <a:spcBef>
                    <a:spcPts val="0"/>
                  </a:spcBef>
                  <a:defRPr/>
                </a:pPr>
                <a:r>
                  <a:rPr lang="en-GB" sz="1400" dirty="0">
                    <a:latin typeface="Arial" pitchFamily="34" charset="0"/>
                    <a:cs typeface="Arial" pitchFamily="34" charset="0"/>
                  </a:rPr>
                  <a:t> O</a:t>
                </a:r>
                <a:r>
                  <a:rPr lang="en-GB" sz="1400" dirty="0" smtClean="0">
                    <a:latin typeface="Arial" pitchFamily="34" charset="0"/>
                    <a:cs typeface="Arial" pitchFamily="34" charset="0"/>
                  </a:rPr>
                  <a:t>pen Ecosystem</a:t>
                </a:r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Cloud 100"/>
              <p:cNvSpPr>
                <a:spLocks noChangeArrowheads="1"/>
              </p:cNvSpPr>
              <p:nvPr/>
            </p:nvSpPr>
            <p:spPr bwMode="auto">
              <a:xfrm>
                <a:off x="5229225" y="1509713"/>
                <a:ext cx="3161316" cy="2001837"/>
              </a:xfrm>
              <a:custGeom>
                <a:avLst/>
                <a:gdLst>
                  <a:gd name="T0" fmla="*/ 3165712 w 43200"/>
                  <a:gd name="T1" fmla="*/ 1026114 h 43200"/>
                  <a:gd name="T2" fmla="*/ 1584176 w 43200"/>
                  <a:gd name="T3" fmla="*/ 2050043 h 43200"/>
                  <a:gd name="T4" fmla="*/ 9828 w 43200"/>
                  <a:gd name="T5" fmla="*/ 1026114 h 43200"/>
                  <a:gd name="T6" fmla="*/ 1584176 w 43200"/>
                  <a:gd name="T7" fmla="*/ 117338 h 43200"/>
                  <a:gd name="T8" fmla="*/ 0 60000 65536"/>
                  <a:gd name="T9" fmla="*/ 5898240 60000 65536"/>
                  <a:gd name="T10" fmla="*/ 11796480 60000 65536"/>
                  <a:gd name="T11" fmla="*/ 17694720 60000 65536"/>
                  <a:gd name="T12" fmla="*/ 5954 w 43200"/>
                  <a:gd name="T13" fmla="*/ 6524 h 43200"/>
                  <a:gd name="T14" fmla="*/ 34174 w 43200"/>
                  <a:gd name="T15" fmla="*/ 34674 h 432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3200" h="43200">
                    <a:moveTo>
                      <a:pt x="3900" y="14370"/>
                    </a:moveTo>
                    <a:lnTo>
                      <a:pt x="3899" y="14370"/>
                    </a:lnTo>
                    <a:cubicBezTo>
                      <a:pt x="3858" y="13959"/>
                      <a:pt x="3838" y="13545"/>
                      <a:pt x="3838" y="13131"/>
                    </a:cubicBezTo>
                    <a:cubicBezTo>
                      <a:pt x="3838" y="8055"/>
                      <a:pt x="6861" y="3941"/>
                      <a:pt x="10591" y="3941"/>
                    </a:cubicBezTo>
                    <a:cubicBezTo>
                      <a:pt x="11791" y="3940"/>
                      <a:pt x="12969" y="4376"/>
                      <a:pt x="14005" y="5201"/>
                    </a:cubicBezTo>
                    <a:lnTo>
                      <a:pt x="14005" y="5202"/>
                    </a:lnTo>
                    <a:cubicBezTo>
                      <a:pt x="14930" y="2828"/>
                      <a:pt x="16742" y="1343"/>
                      <a:pt x="18715" y="1344"/>
                    </a:cubicBezTo>
                    <a:cubicBezTo>
                      <a:pt x="20114" y="1344"/>
                      <a:pt x="21458" y="2093"/>
                      <a:pt x="22456" y="3431"/>
                    </a:cubicBezTo>
                    <a:lnTo>
                      <a:pt x="22456" y="3432"/>
                    </a:lnTo>
                    <a:cubicBezTo>
                      <a:pt x="23194" y="1415"/>
                      <a:pt x="24707" y="140"/>
                      <a:pt x="26362" y="141"/>
                    </a:cubicBezTo>
                    <a:cubicBezTo>
                      <a:pt x="27723" y="141"/>
                      <a:pt x="29007" y="1006"/>
                      <a:pt x="29832" y="2481"/>
                    </a:cubicBezTo>
                    <a:lnTo>
                      <a:pt x="29832" y="2480"/>
                    </a:lnTo>
                    <a:cubicBezTo>
                      <a:pt x="30755" y="1002"/>
                      <a:pt x="32110" y="149"/>
                      <a:pt x="33538" y="150"/>
                    </a:cubicBezTo>
                    <a:cubicBezTo>
                      <a:pt x="35888" y="150"/>
                      <a:pt x="37901" y="2435"/>
                      <a:pt x="38318" y="5575"/>
                    </a:cubicBezTo>
                    <a:lnTo>
                      <a:pt x="38317" y="5576"/>
                    </a:lnTo>
                    <a:cubicBezTo>
                      <a:pt x="40639" y="6438"/>
                      <a:pt x="42250" y="9313"/>
                      <a:pt x="42250" y="12594"/>
                    </a:cubicBezTo>
                    <a:cubicBezTo>
                      <a:pt x="42250" y="13579"/>
                      <a:pt x="42103" y="14554"/>
                      <a:pt x="41818" y="15460"/>
                    </a:cubicBezTo>
                    <a:lnTo>
                      <a:pt x="41818" y="15459"/>
                    </a:lnTo>
                    <a:cubicBezTo>
                      <a:pt x="42727" y="17070"/>
                      <a:pt x="43220" y="19044"/>
                      <a:pt x="43220" y="21076"/>
                    </a:cubicBezTo>
                    <a:cubicBezTo>
                      <a:pt x="43220" y="25663"/>
                      <a:pt x="40741" y="29553"/>
                      <a:pt x="37404" y="30203"/>
                    </a:cubicBezTo>
                    <a:lnTo>
                      <a:pt x="37403" y="30202"/>
                    </a:lnTo>
                    <a:cubicBezTo>
                      <a:pt x="37378" y="34523"/>
                      <a:pt x="34795" y="38006"/>
                      <a:pt x="31619" y="38007"/>
                    </a:cubicBezTo>
                    <a:cubicBezTo>
                      <a:pt x="30535" y="38007"/>
                      <a:pt x="29474" y="37593"/>
                      <a:pt x="28555" y="36813"/>
                    </a:cubicBezTo>
                    <a:lnTo>
                      <a:pt x="28556" y="36813"/>
                    </a:lnTo>
                    <a:cubicBezTo>
                      <a:pt x="27694" y="40699"/>
                      <a:pt x="25069" y="43357"/>
                      <a:pt x="22094" y="43358"/>
                    </a:cubicBezTo>
                    <a:cubicBezTo>
                      <a:pt x="19839" y="43358"/>
                      <a:pt x="17733" y="41821"/>
                      <a:pt x="16480" y="39263"/>
                    </a:cubicBezTo>
                    <a:lnTo>
                      <a:pt x="16480" y="39264"/>
                    </a:lnTo>
                    <a:cubicBezTo>
                      <a:pt x="15279" y="40250"/>
                      <a:pt x="13904" y="40770"/>
                      <a:pt x="12503" y="40771"/>
                    </a:cubicBezTo>
                    <a:cubicBezTo>
                      <a:pt x="9735" y="40771"/>
                      <a:pt x="7180" y="38748"/>
                      <a:pt x="5804" y="35469"/>
                    </a:cubicBezTo>
                    <a:lnTo>
                      <a:pt x="5803" y="35469"/>
                    </a:lnTo>
                    <a:cubicBezTo>
                      <a:pt x="5635" y="35496"/>
                      <a:pt x="5465" y="35509"/>
                      <a:pt x="5296" y="35510"/>
                    </a:cubicBezTo>
                    <a:cubicBezTo>
                      <a:pt x="2888" y="35510"/>
                      <a:pt x="936" y="32860"/>
                      <a:pt x="936" y="29592"/>
                    </a:cubicBezTo>
                    <a:cubicBezTo>
                      <a:pt x="935" y="28090"/>
                      <a:pt x="1356" y="26644"/>
                      <a:pt x="2112" y="25547"/>
                    </a:cubicBezTo>
                    <a:lnTo>
                      <a:pt x="2113" y="25547"/>
                    </a:lnTo>
                    <a:cubicBezTo>
                      <a:pt x="781" y="24481"/>
                      <a:pt x="-36" y="22528"/>
                      <a:pt x="-36" y="20418"/>
                    </a:cubicBezTo>
                    <a:cubicBezTo>
                      <a:pt x="-37" y="17370"/>
                      <a:pt x="1647" y="14817"/>
                      <a:pt x="3863" y="14504"/>
                    </a:cubicBezTo>
                    <a:close/>
                  </a:path>
                  <a:path w="43200" h="43200" fill="none">
                    <a:moveTo>
                      <a:pt x="4693" y="26177"/>
                    </a:moveTo>
                    <a:lnTo>
                      <a:pt x="4693" y="26177"/>
                    </a:lnTo>
                    <a:cubicBezTo>
                      <a:pt x="4580" y="26189"/>
                      <a:pt x="4468" y="26194"/>
                      <a:pt x="4356" y="26195"/>
                    </a:cubicBezTo>
                    <a:cubicBezTo>
                      <a:pt x="3584" y="26195"/>
                      <a:pt x="2826" y="25913"/>
                      <a:pt x="2160" y="25379"/>
                    </a:cubicBezTo>
                    <a:moveTo>
                      <a:pt x="6928" y="34899"/>
                    </a:moveTo>
                    <a:lnTo>
                      <a:pt x="6927" y="34898"/>
                    </a:lnTo>
                    <a:cubicBezTo>
                      <a:pt x="6572" y="35091"/>
                      <a:pt x="6200" y="35219"/>
                      <a:pt x="5820" y="35280"/>
                    </a:cubicBezTo>
                    <a:moveTo>
                      <a:pt x="16478" y="39090"/>
                    </a:moveTo>
                    <a:lnTo>
                      <a:pt x="16477" y="39090"/>
                    </a:lnTo>
                    <a:cubicBezTo>
                      <a:pt x="16210" y="38544"/>
                      <a:pt x="15986" y="37960"/>
                      <a:pt x="15809" y="37350"/>
                    </a:cubicBezTo>
                    <a:moveTo>
                      <a:pt x="28827" y="34751"/>
                    </a:moveTo>
                    <a:lnTo>
                      <a:pt x="28826" y="34750"/>
                    </a:lnTo>
                    <a:cubicBezTo>
                      <a:pt x="28787" y="35398"/>
                      <a:pt x="28698" y="36038"/>
                      <a:pt x="28560" y="36660"/>
                    </a:cubicBezTo>
                    <a:moveTo>
                      <a:pt x="34129" y="22954"/>
                    </a:moveTo>
                    <a:lnTo>
                      <a:pt x="34128" y="22954"/>
                    </a:lnTo>
                    <a:cubicBezTo>
                      <a:pt x="36118" y="24271"/>
                      <a:pt x="37381" y="27017"/>
                      <a:pt x="37381" y="30027"/>
                    </a:cubicBezTo>
                    <a:cubicBezTo>
                      <a:pt x="37381" y="30048"/>
                      <a:pt x="37380" y="30069"/>
                      <a:pt x="37380" y="30090"/>
                    </a:cubicBezTo>
                    <a:moveTo>
                      <a:pt x="41798" y="15354"/>
                    </a:moveTo>
                    <a:lnTo>
                      <a:pt x="41798" y="15354"/>
                    </a:lnTo>
                    <a:cubicBezTo>
                      <a:pt x="41473" y="16386"/>
                      <a:pt x="40978" y="17302"/>
                      <a:pt x="40350" y="18030"/>
                    </a:cubicBezTo>
                    <a:moveTo>
                      <a:pt x="38324" y="5426"/>
                    </a:moveTo>
                    <a:lnTo>
                      <a:pt x="38324" y="5425"/>
                    </a:lnTo>
                    <a:cubicBezTo>
                      <a:pt x="38375" y="5811"/>
                      <a:pt x="38401" y="6202"/>
                      <a:pt x="38401" y="6595"/>
                    </a:cubicBezTo>
                    <a:cubicBezTo>
                      <a:pt x="38401" y="6626"/>
                      <a:pt x="38400" y="6658"/>
                      <a:pt x="38400" y="6690"/>
                    </a:cubicBezTo>
                    <a:moveTo>
                      <a:pt x="29078" y="3952"/>
                    </a:moveTo>
                    <a:lnTo>
                      <a:pt x="29078" y="3952"/>
                    </a:lnTo>
                    <a:cubicBezTo>
                      <a:pt x="29266" y="3369"/>
                      <a:pt x="29516" y="2826"/>
                      <a:pt x="29820" y="2340"/>
                    </a:cubicBezTo>
                    <a:moveTo>
                      <a:pt x="22141" y="4720"/>
                    </a:moveTo>
                    <a:lnTo>
                      <a:pt x="22140" y="4719"/>
                    </a:lnTo>
                    <a:cubicBezTo>
                      <a:pt x="22217" y="4238"/>
                      <a:pt x="22338" y="3771"/>
                      <a:pt x="22500" y="3330"/>
                    </a:cubicBezTo>
                    <a:moveTo>
                      <a:pt x="14000" y="5192"/>
                    </a:moveTo>
                    <a:lnTo>
                      <a:pt x="14000" y="5191"/>
                    </a:lnTo>
                    <a:cubicBezTo>
                      <a:pt x="14471" y="5568"/>
                      <a:pt x="14908" y="6020"/>
                      <a:pt x="15299" y="6540"/>
                    </a:cubicBezTo>
                    <a:moveTo>
                      <a:pt x="4127" y="15789"/>
                    </a:moveTo>
                    <a:lnTo>
                      <a:pt x="4127" y="15788"/>
                    </a:lnTo>
                    <a:cubicBezTo>
                      <a:pt x="4024" y="15324"/>
                      <a:pt x="3948" y="14850"/>
                      <a:pt x="3900" y="14369"/>
                    </a:cubicBezTo>
                  </a:path>
                </a:pathLst>
              </a:custGeom>
              <a:solidFill>
                <a:srgbClr val="D7EEAA"/>
              </a:solidFill>
              <a:ln w="25400" algn="ctr">
                <a:noFill/>
                <a:miter lim="800000"/>
                <a:headEnd/>
                <a:tailEnd/>
              </a:ln>
              <a:effectLst>
                <a:prstShdw prst="shdw17" dist="17961" dir="2700000">
                  <a:srgbClr val="D7EEAA">
                    <a:gamma/>
                    <a:shade val="60000"/>
                    <a:invGamma/>
                  </a:srgbClr>
                </a:prstShdw>
              </a:effectLst>
            </p:spPr>
            <p:txBody>
              <a:bodyPr anchor="ctr"/>
              <a:lstStyle/>
              <a:p>
                <a:pPr algn="ctr">
                  <a:defRPr/>
                </a:pPr>
                <a:endParaRPr lang="en-GB" sz="4000" dirty="0">
                  <a:solidFill>
                    <a:schemeClr val="lt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92" name="Picture 5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61025" y="2270370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3" name="Picture 6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0150" y="2284658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4" name="Picture 7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13563" y="2270370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5" name="Picture 8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61263" y="2284658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6" name="Picture 9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53113" y="2757733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7" name="Picture 10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46850" y="2772020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8" name="Picture 11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7033" y="2783133"/>
                <a:ext cx="536575" cy="517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Text Box 30"/>
              <p:cNvSpPr txBox="1">
                <a:spLocks noChangeArrowheads="1"/>
              </p:cNvSpPr>
              <p:nvPr/>
            </p:nvSpPr>
            <p:spPr bwMode="auto">
              <a:xfrm>
                <a:off x="5576888" y="1743075"/>
                <a:ext cx="2579687" cy="83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0000" tIns="46800" rIns="90000" bIns="46800">
                <a:spAutoFit/>
              </a:bodyPr>
              <a:lstStyle>
                <a:lvl1pPr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Clr>
                    <a:srgbClr val="4D4D4D"/>
                  </a:buClr>
                </a:pPr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Independent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Clr>
                    <a:srgbClr val="4D4D4D"/>
                  </a:buClr>
                </a:pPr>
                <a:r>
                  <a:rPr lang="en-GB" sz="2000" dirty="0">
                    <a:latin typeface="Arial" pitchFamily="34" charset="0"/>
                    <a:cs typeface="Arial" pitchFamily="34" charset="0"/>
                  </a:rPr>
                  <a:t>Software Vendors</a:t>
                </a:r>
              </a:p>
              <a:p>
                <a:pPr algn="ctr">
                  <a:lnSpc>
                    <a:spcPct val="80000"/>
                  </a:lnSpc>
                  <a:spcBef>
                    <a:spcPts val="0"/>
                  </a:spcBef>
                  <a:buClr>
                    <a:srgbClr val="4D4D4D"/>
                  </a:buClr>
                </a:pPr>
                <a:endParaRPr lang="en-GB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0" name="Rounded Rectangle 54"/>
              <p:cNvSpPr>
                <a:spLocks noChangeArrowheads="1"/>
              </p:cNvSpPr>
              <p:nvPr/>
            </p:nvSpPr>
            <p:spPr bwMode="auto">
              <a:xfrm>
                <a:off x="5040923" y="749301"/>
                <a:ext cx="4009754" cy="5874238"/>
              </a:xfrm>
              <a:prstGeom prst="roundRect">
                <a:avLst>
                  <a:gd name="adj" fmla="val 5806"/>
                </a:avLst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NFV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FF"/>
              </a:buClr>
              <a:tabLst>
                <a:tab pos="346075" algn="l"/>
              </a:tabLst>
            </a:pPr>
            <a:r>
              <a:rPr lang="en-GB" sz="1600" dirty="0" smtClean="0"/>
              <a:t>Flexibility to easily, rapidly dynamically provision and instantiate new services in various locations (i.e. no need for new equipment install)</a:t>
            </a:r>
            <a:endParaRPr lang="de-DE" sz="1600" dirty="0" smtClean="0"/>
          </a:p>
          <a:p>
            <a:pPr>
              <a:lnSpc>
                <a:spcPct val="120000"/>
              </a:lnSpc>
              <a:buClr>
                <a:srgbClr val="0000FF"/>
              </a:buClr>
              <a:tabLst>
                <a:tab pos="346075" algn="l"/>
              </a:tabLst>
            </a:pPr>
            <a:r>
              <a:rPr lang="en-GB" sz="1600" dirty="0" smtClean="0"/>
              <a:t>Reduced time-to-market by minimizing the typical network operator cycle of innovation. More service differentiation &amp; customization </a:t>
            </a:r>
          </a:p>
          <a:p>
            <a:pPr>
              <a:lnSpc>
                <a:spcPct val="120000"/>
              </a:lnSpc>
              <a:buClr>
                <a:srgbClr val="0000FF"/>
              </a:buClr>
              <a:tabLst>
                <a:tab pos="346075" algn="l"/>
              </a:tabLst>
            </a:pPr>
            <a:r>
              <a:rPr lang="en-GB" sz="1600" dirty="0" smtClean="0"/>
              <a:t>Improved operational efficiency by taking advantage of the higher uniformity of the physical network platform and its homogeneity to other support platforms</a:t>
            </a:r>
            <a:endParaRPr lang="de-DE" sz="1600" dirty="0" smtClean="0"/>
          </a:p>
          <a:p>
            <a:pPr>
              <a:lnSpc>
                <a:spcPct val="120000"/>
              </a:lnSpc>
              <a:buClr>
                <a:srgbClr val="0000FF"/>
              </a:buClr>
              <a:tabLst>
                <a:tab pos="346075" algn="l"/>
              </a:tabLst>
            </a:pPr>
            <a:r>
              <a:rPr lang="en-GB" sz="1600" dirty="0" smtClean="0"/>
              <a:t>Reduced equipment costs through equipment consolidation on high volume industry standard servers leveraging the economies of scale of the IT industry</a:t>
            </a:r>
          </a:p>
          <a:p>
            <a:pPr>
              <a:lnSpc>
                <a:spcPct val="120000"/>
              </a:lnSpc>
              <a:buClr>
                <a:srgbClr val="0000FF"/>
              </a:buClr>
              <a:tabLst>
                <a:tab pos="346075" algn="l"/>
              </a:tabLst>
            </a:pPr>
            <a:r>
              <a:rPr lang="en-GB" sz="1600" dirty="0" smtClean="0"/>
              <a:t>Reduced operational costs: reduced power, reduced space, improved network monitoring</a:t>
            </a:r>
          </a:p>
          <a:p>
            <a:pPr>
              <a:lnSpc>
                <a:spcPct val="120000"/>
              </a:lnSpc>
              <a:buClr>
                <a:srgbClr val="0000FF"/>
              </a:buClr>
              <a:tabLst>
                <a:tab pos="346075" algn="l"/>
              </a:tabLst>
            </a:pPr>
            <a:r>
              <a:rPr lang="de-DE" sz="1600" dirty="0" smtClean="0"/>
              <a:t>Software-oriented innovation (including Open Source) to rapidly prototype and test new services and generate new revenue streams</a:t>
            </a:r>
          </a:p>
          <a:p>
            <a:pPr>
              <a:lnSpc>
                <a:spcPct val="120000"/>
              </a:lnSpc>
              <a:buClr>
                <a:srgbClr val="0000FF"/>
              </a:buClr>
              <a:tabLst>
                <a:tab pos="346075" algn="l"/>
              </a:tabLst>
            </a:pPr>
            <a:r>
              <a:rPr lang="de-DE" sz="1600" dirty="0" smtClean="0"/>
              <a:t>IT-oriented skillset and talent (readily available in global geography, flexible)</a:t>
            </a:r>
            <a:endParaRPr lang="en-GB" sz="1600" dirty="0" smtClean="0"/>
          </a:p>
          <a:p>
            <a:pPr>
              <a:lnSpc>
                <a:spcPct val="120000"/>
              </a:lnSpc>
            </a:pP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Strategic Networking Paradigms &amp; SDN</a:t>
            </a:r>
            <a:endParaRPr 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3136"/>
            <a:ext cx="8507288" cy="1584176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NFV and SDN are highly complementary, they are mutually beneficial but not dependent on each other (NFV can be deployed without SDN and vice-versa)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SDN can enhance NFV performance, simplify compatibility, facilitate operations</a:t>
            </a:r>
          </a:p>
          <a:p>
            <a:pPr>
              <a:lnSpc>
                <a:spcPct val="120000"/>
              </a:lnSpc>
              <a:buClr>
                <a:srgbClr val="0000FF"/>
              </a:buClr>
            </a:pPr>
            <a:r>
              <a:rPr lang="en-US" sz="1600" dirty="0" smtClean="0"/>
              <a:t>NFV aligns closely with SDN objectives to use software, virtualization and IT orchestration and management techniques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44614" y="900118"/>
            <a:ext cx="2290885" cy="2300282"/>
          </a:xfrm>
          <a:prstGeom prst="ellipse">
            <a:avLst/>
          </a:prstGeom>
          <a:solidFill>
            <a:srgbClr val="00B0F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Open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Innovation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221406" y="914401"/>
            <a:ext cx="2296624" cy="2252789"/>
          </a:xfrm>
          <a:prstGeom prst="ellipse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Software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Defined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Networking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2464538"/>
            <a:ext cx="2330450" cy="2208244"/>
          </a:xfrm>
          <a:prstGeom prst="ellipse">
            <a:avLst/>
          </a:prstGeom>
          <a:solidFill>
            <a:srgbClr val="FF3300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Network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Functions Virtualisation</a:t>
            </a:r>
            <a:endParaRPr lang="en-GB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5530849" y="3466649"/>
            <a:ext cx="18963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GB" sz="1400" i="1" dirty="0" smtClean="0">
                <a:latin typeface="Arial" pitchFamily="34" charset="0"/>
                <a:cs typeface="Arial" pitchFamily="34" charset="0"/>
              </a:rPr>
              <a:t>Leads to agility, Reduces 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CAPEX, OPEX</a:t>
            </a:r>
            <a:r>
              <a:rPr lang="en-GB" sz="1400" i="1" dirty="0" smtClean="0">
                <a:latin typeface="Arial" pitchFamily="34" charset="0"/>
                <a:cs typeface="Arial" pitchFamily="34" charset="0"/>
              </a:rPr>
              <a:t>,</a:t>
            </a:r>
            <a:endParaRPr lang="en-GB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6557840" y="1394311"/>
            <a:ext cx="157000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GB" sz="1400" i="1" dirty="0" smtClean="0">
                <a:latin typeface="Arial" pitchFamily="34" charset="0"/>
                <a:cs typeface="Arial" pitchFamily="34" charset="0"/>
              </a:rPr>
              <a:t>Creates network  </a:t>
            </a:r>
            <a:r>
              <a:rPr lang="en-GB" sz="1400" i="1" dirty="0">
                <a:latin typeface="Arial" pitchFamily="34" charset="0"/>
                <a:cs typeface="Arial" pitchFamily="34" charset="0"/>
              </a:rPr>
              <a:t>abstractions to </a:t>
            </a:r>
            <a:r>
              <a:rPr lang="en-GB" sz="1400" i="1" dirty="0" smtClean="0">
                <a:latin typeface="Arial" pitchFamily="34" charset="0"/>
                <a:cs typeface="Arial" pitchFamily="34" charset="0"/>
              </a:rPr>
              <a:t>allow application-aware behaviour, and increased flexibility</a:t>
            </a:r>
            <a:endParaRPr lang="en-GB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7"/>
          <p:cNvSpPr txBox="1">
            <a:spLocks noChangeArrowheads="1"/>
          </p:cNvSpPr>
          <p:nvPr/>
        </p:nvSpPr>
        <p:spPr bwMode="auto">
          <a:xfrm>
            <a:off x="881182" y="1342901"/>
            <a:ext cx="146196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0"/>
              </a:spcBef>
            </a:pPr>
            <a:r>
              <a:rPr lang="en-GB" sz="1400" i="1" dirty="0">
                <a:latin typeface="Arial" pitchFamily="34" charset="0"/>
                <a:cs typeface="Arial" pitchFamily="34" charset="0"/>
              </a:rPr>
              <a:t>Creates competitive supply of innovative applications by third </a:t>
            </a:r>
            <a:r>
              <a:rPr lang="en-GB" sz="1400" i="1" dirty="0" smtClean="0">
                <a:latin typeface="Arial" pitchFamily="34" charset="0"/>
                <a:cs typeface="Arial" pitchFamily="34" charset="0"/>
              </a:rPr>
              <a:t>parties</a:t>
            </a:r>
            <a:endParaRPr lang="en-GB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ETSI NFV ISG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7293"/>
            <a:ext cx="8229600" cy="5390059"/>
          </a:xfrm>
        </p:spPr>
        <p:txBody>
          <a:bodyPr/>
          <a:lstStyle/>
          <a:p>
            <a:pPr>
              <a:lnSpc>
                <a:spcPct val="120000"/>
              </a:lnSpc>
              <a:buClr>
                <a:srgbClr val="0000FF"/>
              </a:buClr>
              <a:defRPr/>
            </a:pPr>
            <a:r>
              <a:rPr lang="en-GB" sz="1600" dirty="0" smtClean="0"/>
              <a:t>Global operators-initiated Industry Specification Group (ISG) under the auspices of ETSI (&gt;20 global network and mobile operators). Wide industry support (&gt; 50 vendors).</a:t>
            </a:r>
          </a:p>
          <a:p>
            <a:pPr>
              <a:lnSpc>
                <a:spcPct val="120000"/>
              </a:lnSpc>
              <a:buClr>
                <a:srgbClr val="0000FF"/>
              </a:buClr>
              <a:defRPr/>
            </a:pPr>
            <a:r>
              <a:rPr lang="en-US" sz="1600" dirty="0" smtClean="0"/>
              <a:t>ISG Chair: </a:t>
            </a:r>
            <a:r>
              <a:rPr lang="en-US" sz="1600" b="1" i="1" dirty="0" smtClean="0"/>
              <a:t>Prodip Sen, Verizon</a:t>
            </a:r>
          </a:p>
          <a:p>
            <a:pPr>
              <a:lnSpc>
                <a:spcPct val="120000"/>
              </a:lnSpc>
              <a:buClr>
                <a:srgbClr val="0000FF"/>
              </a:buClr>
              <a:defRPr/>
            </a:pPr>
            <a:r>
              <a:rPr lang="en-US" sz="1600" dirty="0" smtClean="0"/>
              <a:t>ISG Vice-Chair: </a:t>
            </a:r>
            <a:r>
              <a:rPr lang="en-US" sz="1600" b="1" i="1" dirty="0" smtClean="0"/>
              <a:t>Uwe Michel, Deutsche Telecom</a:t>
            </a:r>
          </a:p>
          <a:p>
            <a:pPr>
              <a:lnSpc>
                <a:spcPct val="120000"/>
              </a:lnSpc>
              <a:buClr>
                <a:srgbClr val="0000FF"/>
              </a:buClr>
              <a:defRPr/>
            </a:pPr>
            <a:r>
              <a:rPr lang="en-US" sz="1600" dirty="0" smtClean="0"/>
              <a:t>Network Operators Council (NOC): technical advisory body representing network </a:t>
            </a:r>
            <a:r>
              <a:rPr lang="en-US" sz="1600" dirty="0" smtClean="0"/>
              <a:t>operators, chaired by – </a:t>
            </a:r>
            <a:r>
              <a:rPr lang="en-US" sz="1600" b="1" i="1" dirty="0" smtClean="0"/>
              <a:t>Don Clarke, British Telecom</a:t>
            </a:r>
            <a:endParaRPr lang="en-US" sz="1600" dirty="0" smtClean="0"/>
          </a:p>
          <a:p>
            <a:pPr>
              <a:lnSpc>
                <a:spcPct val="120000"/>
              </a:lnSpc>
              <a:buClr>
                <a:srgbClr val="0000FF"/>
              </a:buClr>
              <a:defRPr/>
            </a:pPr>
            <a:r>
              <a:rPr lang="en-US" sz="1600" dirty="0" smtClean="0"/>
              <a:t>Currently four (4) WGs and two (2) expert groups (EGs), coordinated by Technical Steering Committee (TSC), </a:t>
            </a:r>
            <a:r>
              <a:rPr lang="en-US" sz="1600" dirty="0" smtClean="0"/>
              <a:t>chaired by – </a:t>
            </a:r>
            <a:r>
              <a:rPr lang="en-US" sz="1600" b="1" i="1" dirty="0" smtClean="0"/>
              <a:t>Diego Lopez, Telefonica</a:t>
            </a:r>
            <a:endParaRPr lang="en-GB" sz="1600" b="1" i="1" dirty="0" smtClean="0"/>
          </a:p>
          <a:p>
            <a:pPr>
              <a:lnSpc>
                <a:spcPct val="120000"/>
              </a:lnSpc>
              <a:buClr>
                <a:srgbClr val="0000FF"/>
              </a:buClr>
              <a:defRPr/>
            </a:pPr>
            <a:r>
              <a:rPr lang="en-GB" sz="1600" dirty="0" smtClean="0"/>
              <a:t>Open membership</a:t>
            </a:r>
          </a:p>
          <a:p>
            <a:pPr marL="342900" lvl="1" indent="-342900">
              <a:lnSpc>
                <a:spcPct val="120000"/>
              </a:lnSpc>
              <a:buClr>
                <a:srgbClr val="0000FF"/>
              </a:buClr>
              <a:buSzPct val="75000"/>
              <a:buBlip>
                <a:blip r:embed="rId2"/>
              </a:buBlip>
              <a:defRPr/>
            </a:pPr>
            <a:r>
              <a:rPr lang="en-GB" sz="1600" dirty="0" smtClean="0">
                <a:ea typeface="+mn-ea"/>
                <a:cs typeface="+mn-cs"/>
              </a:rPr>
              <a:t>ETSI members sign the “Member Agreement”</a:t>
            </a:r>
          </a:p>
          <a:p>
            <a:pPr marL="342900" lvl="1" indent="-342900">
              <a:lnSpc>
                <a:spcPct val="120000"/>
              </a:lnSpc>
              <a:buClr>
                <a:srgbClr val="0000FF"/>
              </a:buClr>
              <a:buSzPct val="75000"/>
              <a:buBlip>
                <a:blip r:embed="rId2"/>
              </a:buBlip>
              <a:defRPr/>
            </a:pPr>
            <a:r>
              <a:rPr lang="en-GB" sz="1600" dirty="0" smtClean="0">
                <a:ea typeface="+mn-ea"/>
                <a:cs typeface="+mn-cs"/>
              </a:rPr>
              <a:t>Non-ETSI members sign the “Participant Agreement”</a:t>
            </a:r>
          </a:p>
          <a:p>
            <a:pPr marL="342900" lvl="1" indent="-342900">
              <a:lnSpc>
                <a:spcPct val="120000"/>
              </a:lnSpc>
              <a:buClr>
                <a:srgbClr val="0000FF"/>
              </a:buClr>
              <a:buSzPct val="75000"/>
              <a:buBlip>
                <a:blip r:embed="rId2"/>
              </a:buBlip>
              <a:defRPr/>
            </a:pPr>
            <a:r>
              <a:rPr lang="en-GB" sz="1600" dirty="0" smtClean="0">
                <a:ea typeface="+mn-ea"/>
                <a:cs typeface="+mn-cs"/>
              </a:rPr>
              <a:t>Operates by consensus </a:t>
            </a:r>
            <a:r>
              <a:rPr lang="en-GB" sz="1200" dirty="0" smtClean="0">
                <a:ea typeface="+mn-ea"/>
                <a:cs typeface="+mn-cs"/>
              </a:rPr>
              <a:t>(formal voting only when required)</a:t>
            </a:r>
            <a:endParaRPr lang="en-GB" sz="1600" dirty="0" smtClean="0">
              <a:ea typeface="+mn-ea"/>
              <a:cs typeface="+mn-cs"/>
            </a:endParaRPr>
          </a:p>
          <a:p>
            <a:pPr>
              <a:lnSpc>
                <a:spcPct val="120000"/>
              </a:lnSpc>
              <a:buClr>
                <a:srgbClr val="0000FF"/>
              </a:buClr>
              <a:defRPr/>
            </a:pPr>
            <a:r>
              <a:rPr lang="en-GB" sz="1600" dirty="0" smtClean="0"/>
              <a:t>Deliverables: White papers addressing issues to be addressed, architectural frameworks, requirements, standards liaisons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ETSI NFV ISG WG Structure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Geneva, Switzerland, 4 June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B48B09F-E8AA-48BF-A2F5-84852D88017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420510" y="908720"/>
            <a:ext cx="8746061" cy="5562818"/>
            <a:chOff x="420510" y="1029841"/>
            <a:chExt cx="8746061" cy="5562818"/>
          </a:xfrm>
        </p:grpSpPr>
        <p:sp>
          <p:nvSpPr>
            <p:cNvPr id="22" name="Rounded Rectangle 5"/>
            <p:cNvSpPr>
              <a:spLocks noChangeArrowheads="1"/>
            </p:cNvSpPr>
            <p:nvPr/>
          </p:nvSpPr>
          <p:spPr bwMode="auto">
            <a:xfrm>
              <a:off x="420510" y="2632794"/>
              <a:ext cx="3200946" cy="1163637"/>
            </a:xfrm>
            <a:prstGeom prst="roundRect">
              <a:avLst>
                <a:gd name="adj" fmla="val 16667"/>
              </a:avLst>
            </a:prstGeom>
            <a:solidFill>
              <a:srgbClr val="69BE28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Working Group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Architecture of the Virtualisation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Infrastructure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Co-Chairs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Steve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Wright (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ATT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 + Yun Chao Hu (HW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 bwMode="auto">
            <a:xfrm>
              <a:off x="479382" y="5738584"/>
              <a:ext cx="3133663" cy="854075"/>
            </a:xfrm>
            <a:prstGeom prst="roundRect">
              <a:avLst/>
            </a:prstGeom>
            <a:solidFill>
              <a:srgbClr val="69BE28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Working Group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Reliability &amp; Availability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Co-Chairs</a:t>
              </a: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Naseem Khan (VZ</a:t>
              </a: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 + Markus 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Schoeller  (NEC)</a:t>
              </a:r>
            </a:p>
          </p:txBody>
        </p:sp>
        <p:sp>
          <p:nvSpPr>
            <p:cNvPr id="24" name="Rounded Rectangle 8"/>
            <p:cNvSpPr>
              <a:spLocks noChangeArrowheads="1"/>
            </p:cNvSpPr>
            <p:nvPr/>
          </p:nvSpPr>
          <p:spPr bwMode="auto">
            <a:xfrm>
              <a:off x="445741" y="3898031"/>
              <a:ext cx="3200943" cy="850900"/>
            </a:xfrm>
            <a:prstGeom prst="roundRect">
              <a:avLst>
                <a:gd name="adj" fmla="val 16667"/>
              </a:avLst>
            </a:prstGeom>
            <a:solidFill>
              <a:srgbClr val="69BE28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Working Group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Management &amp; Orchestration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Co-</a:t>
              </a:r>
              <a:r>
                <a:rPr kumimoji="0" lang="en-GB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Chairs: 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Raquel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Morera (VZ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 + vacant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Rounded Rectangle 9"/>
            <p:cNvSpPr>
              <a:spLocks noChangeArrowheads="1"/>
            </p:cNvSpPr>
            <p:nvPr/>
          </p:nvSpPr>
          <p:spPr bwMode="auto">
            <a:xfrm>
              <a:off x="479382" y="4825131"/>
              <a:ext cx="3133662" cy="854075"/>
            </a:xfrm>
            <a:prstGeom prst="roundRect">
              <a:avLst>
                <a:gd name="adj" fmla="val 16667"/>
              </a:avLst>
            </a:prstGeom>
            <a:solidFill>
              <a:srgbClr val="69BE28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Working Group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Software Architecture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05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Co-</a:t>
              </a:r>
              <a:r>
                <a:rPr kumimoji="0" lang="en-GB" sz="1050" b="0" i="1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Chairs: </a:t>
              </a: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Fred </a:t>
              </a:r>
              <a:r>
                <a:rPr kumimoji="0" lang="en-GB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Feisullin (Sprint) + </a:t>
              </a:r>
              <a:r>
                <a:rPr kumimoji="0" lang="en-GB" sz="105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Marie-Paule Odini (HP)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Rounded Rectangle 10"/>
            <p:cNvSpPr>
              <a:spLocks noChangeArrowheads="1"/>
            </p:cNvSpPr>
            <p:nvPr/>
          </p:nvSpPr>
          <p:spPr bwMode="auto">
            <a:xfrm>
              <a:off x="6075758" y="3768943"/>
              <a:ext cx="2816945" cy="85407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Expert Group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Security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Chair: Igor Faynberg (ATT)</a:t>
              </a: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 </a:t>
              </a: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Rounded Rectangle 11"/>
            <p:cNvSpPr>
              <a:spLocks noChangeArrowheads="1"/>
            </p:cNvSpPr>
            <p:nvPr/>
          </p:nvSpPr>
          <p:spPr bwMode="auto">
            <a:xfrm>
              <a:off x="6003925" y="2738683"/>
              <a:ext cx="2897188" cy="920038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Expert Group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Performance &amp; Portability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1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Chair</a:t>
              </a: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Francisco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Javier Ramón Salguero (TF)</a:t>
              </a:r>
            </a:p>
          </p:txBody>
        </p:sp>
        <p:cxnSp>
          <p:nvCxnSpPr>
            <p:cNvPr id="28" name="Elbow Connector 13"/>
            <p:cNvCxnSpPr>
              <a:cxnSpLocks noChangeShapeType="1"/>
              <a:stCxn id="22" idx="3"/>
            </p:cNvCxnSpPr>
            <p:nvPr/>
          </p:nvCxnSpPr>
          <p:spPr bwMode="auto">
            <a:xfrm flipV="1">
              <a:off x="3621456" y="2424831"/>
              <a:ext cx="241299" cy="789782"/>
            </a:xfrm>
            <a:prstGeom prst="bentConnector2">
              <a:avLst/>
            </a:prstGeom>
            <a:noFill/>
            <a:ln w="57150" algn="ctr">
              <a:solidFill>
                <a:srgbClr val="82827A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9" name="Elbow Connector 15"/>
            <p:cNvCxnSpPr>
              <a:cxnSpLocks noChangeShapeType="1"/>
              <a:stCxn id="24" idx="3"/>
            </p:cNvCxnSpPr>
            <p:nvPr/>
          </p:nvCxnSpPr>
          <p:spPr bwMode="auto">
            <a:xfrm flipV="1">
              <a:off x="3646684" y="2424831"/>
              <a:ext cx="582613" cy="1898650"/>
            </a:xfrm>
            <a:prstGeom prst="bentConnector2">
              <a:avLst/>
            </a:prstGeom>
            <a:noFill/>
            <a:ln w="57150" algn="ctr">
              <a:solidFill>
                <a:srgbClr val="82827A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0" name="Elbow Connector 19"/>
            <p:cNvCxnSpPr>
              <a:cxnSpLocks noChangeShapeType="1"/>
              <a:stCxn id="25" idx="3"/>
            </p:cNvCxnSpPr>
            <p:nvPr/>
          </p:nvCxnSpPr>
          <p:spPr bwMode="auto">
            <a:xfrm flipV="1">
              <a:off x="3613044" y="2424831"/>
              <a:ext cx="968376" cy="2827338"/>
            </a:xfrm>
            <a:prstGeom prst="bentConnector2">
              <a:avLst/>
            </a:prstGeom>
            <a:noFill/>
            <a:ln w="57150" algn="ctr">
              <a:solidFill>
                <a:srgbClr val="82827A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1" name="Elbow Connector 29"/>
            <p:cNvCxnSpPr>
              <a:cxnSpLocks noChangeShapeType="1"/>
              <a:stCxn id="27" idx="1"/>
            </p:cNvCxnSpPr>
            <p:nvPr/>
          </p:nvCxnSpPr>
          <p:spPr bwMode="auto">
            <a:xfrm rot="10800000">
              <a:off x="5564189" y="2416424"/>
              <a:ext cx="439736" cy="782279"/>
            </a:xfrm>
            <a:prstGeom prst="bentConnector2">
              <a:avLst/>
            </a:prstGeom>
            <a:noFill/>
            <a:ln w="57150" algn="ctr">
              <a:solidFill>
                <a:srgbClr val="82827A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2" name="Elbow Connector 31"/>
            <p:cNvCxnSpPr>
              <a:cxnSpLocks noChangeShapeType="1"/>
              <a:stCxn id="26" idx="1"/>
            </p:cNvCxnSpPr>
            <p:nvPr/>
          </p:nvCxnSpPr>
          <p:spPr bwMode="auto">
            <a:xfrm rot="10800000">
              <a:off x="5222740" y="2444385"/>
              <a:ext cx="853018" cy="1751596"/>
            </a:xfrm>
            <a:prstGeom prst="bentConnector2">
              <a:avLst/>
            </a:prstGeom>
            <a:noFill/>
            <a:ln w="57150" algn="ctr">
              <a:solidFill>
                <a:srgbClr val="82827A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33" name="Elbow Connector 22"/>
            <p:cNvCxnSpPr>
              <a:cxnSpLocks noChangeShapeType="1"/>
              <a:stCxn id="23" idx="3"/>
            </p:cNvCxnSpPr>
            <p:nvPr/>
          </p:nvCxnSpPr>
          <p:spPr bwMode="auto">
            <a:xfrm flipV="1">
              <a:off x="3613045" y="2408010"/>
              <a:ext cx="1398587" cy="3757612"/>
            </a:xfrm>
            <a:prstGeom prst="bentConnector2">
              <a:avLst/>
            </a:prstGeom>
            <a:noFill/>
            <a:ln w="57150" algn="ctr">
              <a:solidFill>
                <a:srgbClr val="82827A"/>
              </a:solidFill>
              <a:round/>
              <a:headEnd type="triangle" w="med" len="med"/>
              <a:tailEnd type="triangle" w="med" len="med"/>
            </a:ln>
          </p:spPr>
        </p:cxnSp>
        <p:sp>
          <p:nvSpPr>
            <p:cNvPr id="34" name="Rounded Rectangle 16"/>
            <p:cNvSpPr>
              <a:spLocks noChangeArrowheads="1"/>
            </p:cNvSpPr>
            <p:nvPr/>
          </p:nvSpPr>
          <p:spPr bwMode="auto">
            <a:xfrm>
              <a:off x="1289050" y="1029841"/>
              <a:ext cx="6621463" cy="1386579"/>
            </a:xfrm>
            <a:prstGeom prst="roundRect">
              <a:avLst>
                <a:gd name="adj" fmla="val 7653"/>
              </a:avLst>
            </a:prstGeom>
            <a:solidFill>
              <a:srgbClr val="0070C0"/>
            </a:solidFill>
            <a:ln w="9525" algn="ctr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Technical Steering Committee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Chaired by 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Technical Manager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</a:t>
              </a:r>
              <a:r>
                <a:rPr kumimoji="0" lang="en-GB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Don Clarke (BT)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Assistant </a:t>
              </a:r>
              <a:r>
                <a:rPr kumimoji="0" lang="en-GB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Technical Manager </a:t>
              </a:r>
              <a:r>
                <a:rPr kumimoji="0" lang="en-GB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Diego Lopez (TF)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Other members</a:t>
              </a:r>
              <a:r>
                <a:rPr kumimoji="0" lang="en-GB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</a:t>
              </a:r>
              <a:r>
                <a:rPr kumimoji="0" lang="en-GB" sz="1400" b="0" i="1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ISG Vice Chair + WG Chairs + Expert Group Leaders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Programme Managers 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: 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Zong Ning (Huawei</a:t>
              </a:r>
              <a:r>
                <a:rPr kumimoji="0" lang="en-GB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), Francois Menard (</a:t>
              </a:r>
              <a:r>
                <a:rPr kumimoji="0" lang="en-GB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Aeponyx)</a:t>
              </a:r>
              <a:endParaRPr kumimoji="0" lang="en-GB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1"/>
            <p:cNvSpPr txBox="1">
              <a:spLocks noChangeArrowheads="1"/>
            </p:cNvSpPr>
            <p:nvPr/>
          </p:nvSpPr>
          <p:spPr bwMode="auto">
            <a:xfrm>
              <a:off x="7507142" y="5260760"/>
              <a:ext cx="1659429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BT = British Telecom 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HW= </a:t>
              </a: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Huawei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TF = Telefonica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cs typeface="Arial" pitchFamily="34" charset="0"/>
                </a:rPr>
                <a:t>VZ = Verizon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C1402DCA17764EA122B140B954E2EE" ma:contentTypeVersion="1" ma:contentTypeDescription="Create a new document." ma:contentTypeScope="" ma:versionID="e44dfe17e5131471f4bb1de419f4a317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b345722d146e7751d163e781f97691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6FDB4A-0BDB-4470-8767-EFF6D0947EB5}"/>
</file>

<file path=customXml/itemProps2.xml><?xml version="1.0" encoding="utf-8"?>
<ds:datastoreItem xmlns:ds="http://schemas.openxmlformats.org/officeDocument/2006/customXml" ds:itemID="{F8F36C6E-CD02-4AB0-8AEF-B7A5D1499DB5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4915</TotalTime>
  <Words>1785</Words>
  <Application>Microsoft Office PowerPoint</Application>
  <PresentationFormat>On-screen Show (4:3)</PresentationFormat>
  <Paragraphs>264</Paragraphs>
  <Slides>19</Slides>
  <Notes>3</Notes>
  <HiddenSlides>6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ITU-e</vt:lpstr>
      <vt:lpstr>DEFINING NFV NFV  Network Function Virtualization</vt:lpstr>
      <vt:lpstr>Agenda</vt:lpstr>
      <vt:lpstr>Trends and Challenges</vt:lpstr>
      <vt:lpstr>Network Functions Virtualization</vt:lpstr>
      <vt:lpstr>Network Functions Virtualisation: Vision</vt:lpstr>
      <vt:lpstr>Benefits of NFV</vt:lpstr>
      <vt:lpstr>Strategic Networking Paradigms &amp; SDN</vt:lpstr>
      <vt:lpstr>ETSI NFV ISG</vt:lpstr>
      <vt:lpstr>ETSI NFV ISG WG Structure</vt:lpstr>
      <vt:lpstr>NFV Work Program</vt:lpstr>
      <vt:lpstr>NFV Use Cases</vt:lpstr>
      <vt:lpstr>NFV Architectural Model</vt:lpstr>
      <vt:lpstr>Key Take Away</vt:lpstr>
      <vt:lpstr>Why we believe NFV is the future</vt:lpstr>
      <vt:lpstr>Fields of Application (examples)</vt:lpstr>
      <vt:lpstr>ETSI NFV’s objectives</vt:lpstr>
      <vt:lpstr>How did we get here…</vt:lpstr>
      <vt:lpstr>NFV HL Architecture and Scope</vt:lpstr>
      <vt:lpstr>Baseline NFV Architecture  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yunchao hu</cp:lastModifiedBy>
  <cp:revision>357</cp:revision>
  <cp:lastPrinted>2001-11-25T13:41:09Z</cp:lastPrinted>
  <dcterms:created xsi:type="dcterms:W3CDTF">2007-02-20T15:47:31Z</dcterms:created>
  <dcterms:modified xsi:type="dcterms:W3CDTF">2013-06-04T11:37:00Z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flag">
    <vt:lpwstr>1370344640</vt:lpwstr>
  </property>
  <property fmtid="{D5CDD505-2E9C-101B-9397-08002B2CF9AE}" pid="3" name="ContentTypeId">
    <vt:lpwstr>0x01010043C1402DCA17764EA122B140B954E2EE</vt:lpwstr>
  </property>
</Properties>
</file>