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6" r:id="rId3"/>
    <p:sldId id="309" r:id="rId4"/>
    <p:sldId id="305" r:id="rId5"/>
    <p:sldId id="308" r:id="rId6"/>
    <p:sldId id="307" r:id="rId7"/>
    <p:sldId id="313" r:id="rId8"/>
    <p:sldId id="312" r:id="rId9"/>
    <p:sldId id="314" r:id="rId10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  <a:srgbClr val="7FD9CF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88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fld id="{A849B200-41DC-487E-AF52-1EDFB164D330}" type="datetimeFigureOut">
              <a:rPr lang="ja-JP" altLang="en-US"/>
              <a:pPr>
                <a:defRPr/>
              </a:pPr>
              <a:t>2013/6/3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fld id="{FE5327E4-20BF-4AF8-BD8F-3D2B2B57FB4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38128E9-C8C3-4A53-A5F6-2CB2C9EF41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AB382D-084C-460B-BC53-9A87D40C155B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0D47C3-5B88-4624-B97F-8CBEF99D607E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7th_0707_high_タイトル_001_20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276475"/>
            <a:ext cx="8642350" cy="1873250"/>
          </a:xfrm>
        </p:spPr>
        <p:txBody>
          <a:bodyPr lIns="91440" rIns="91440"/>
          <a:lstStyle>
            <a:lvl1pPr algn="ctr">
              <a:defRPr sz="3600"/>
            </a:lvl1pPr>
          </a:lstStyle>
          <a:p>
            <a:pPr lvl="0"/>
            <a:r>
              <a:rPr lang="en-US" altLang="ja-JP" noProof="0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292600"/>
            <a:ext cx="8642350" cy="1752600"/>
          </a:xfrm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ctr">
              <a:buFont typeface="Arial" charset="0"/>
              <a:buNone/>
              <a:defRPr sz="2000"/>
            </a:lvl1pPr>
          </a:lstStyle>
          <a:p>
            <a:pPr lvl="0"/>
            <a:r>
              <a:rPr lang="en-US" altLang="ja-JP" noProof="0" smtClean="0"/>
              <a:t>Click to edit Master subtitle style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22E48C7-32EA-4792-84CC-94089712843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5888"/>
            <a:ext cx="2209800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5888"/>
            <a:ext cx="6477000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63BF5BE1-6D78-489D-B8BF-24F4672605C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5888"/>
            <a:ext cx="8839200" cy="539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400" y="981075"/>
            <a:ext cx="8839200" cy="525621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258888" y="6524625"/>
            <a:ext cx="2159000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BAB8903F-9301-4DFC-B042-D37262ADBE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5888"/>
            <a:ext cx="8839200" cy="539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981075"/>
            <a:ext cx="8839200" cy="525621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258888" y="6524625"/>
            <a:ext cx="2159000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3FF01CD-DBBF-412B-8AB3-C00B64F1A30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BA6EA054-3926-4747-A3AD-1921CBAF2A5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CBFC496E-C7C6-4FD0-8D65-316EE80823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81075"/>
            <a:ext cx="43434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3434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88E8E26A-5F64-405D-A65F-1D3C8706A4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A57BEC3-48C9-441B-92B6-8BAF98EC771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370434A-3DD1-44F2-9C1C-CECDEEAEA21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85047F1E-13DB-41E1-8B87-8569C9B3450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A4D590DD-EFD6-4B07-94B7-6B44641ED9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D472C88-3C8F-4B48-A2DE-A23FC8D36C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7th_0707_high_スライド_B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489700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PPT_7th_0707_スライド_01"/>
          <p:cNvPicPr>
            <a:picLocks noChangeAspect="1" noChangeArrowheads="1"/>
          </p:cNvPicPr>
          <p:nvPr/>
        </p:nvPicPr>
        <p:blipFill>
          <a:blip r:embed="rId16" cstate="print"/>
          <a:srcRect t="79562"/>
          <a:stretch>
            <a:fillRect/>
          </a:stretch>
        </p:blipFill>
        <p:spPr bwMode="auto">
          <a:xfrm>
            <a:off x="0" y="620713"/>
            <a:ext cx="91440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5888"/>
            <a:ext cx="8839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524625"/>
            <a:ext cx="36734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 b="0">
                <a:latin typeface="Arial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Copyright (C) 2013 NEC Corporation. All rights reserved.</a:t>
            </a:r>
            <a:endParaRPr lang="en-US" altLang="ja-JP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524625"/>
            <a:ext cx="8112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6A0C058-FAB3-413D-A977-69F9C8FECE2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81075"/>
            <a:ext cx="88392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5" r:id="rId12"/>
    <p:sldLayoutId id="2147483726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▐"/>
        <a:defRPr kumimoji="1"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>
                <a:solidFill>
                  <a:srgbClr val="000000"/>
                </a:solidFill>
              </a:rPr>
              <a:t>SDN standardization</a:t>
            </a:r>
            <a:br>
              <a:rPr lang="en-US" altLang="ja-JP" sz="2800" dirty="0" smtClean="0">
                <a:solidFill>
                  <a:srgbClr val="000000"/>
                </a:solidFill>
              </a:rPr>
            </a:br>
            <a:r>
              <a:rPr lang="en-US" altLang="ja-JP" sz="2800" dirty="0" smtClean="0">
                <a:solidFill>
                  <a:srgbClr val="000000"/>
                </a:solidFill>
              </a:rPr>
              <a:t>Landscape from ITU-T Study Group 13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b="1" dirty="0" smtClean="0"/>
              <a:t>Takashi </a:t>
            </a:r>
            <a:r>
              <a:rPr lang="en-US" altLang="ja-JP" b="1" dirty="0" err="1" smtClean="0"/>
              <a:t>Egawa</a:t>
            </a:r>
            <a:endParaRPr lang="en-US" altLang="ja-JP" b="1" dirty="0" smtClean="0"/>
          </a:p>
          <a:p>
            <a:pPr eaLnBrk="1" hangingPunct="1"/>
            <a:r>
              <a:rPr lang="en-US" altLang="ja-JP" b="1" dirty="0" smtClean="0"/>
              <a:t> Rapporteur, Question 14, Study Group 13</a:t>
            </a:r>
          </a:p>
        </p:txBody>
      </p:sp>
      <p:sp>
        <p:nvSpPr>
          <p:cNvPr id="5124" name="フッター プレースホルダ 4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Copyright (C) 2013 NEC Corporation.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To make everything virtual is a long-time dream</a:t>
            </a: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>
          <a:xfrm>
            <a:off x="152400" y="836613"/>
            <a:ext cx="8839200" cy="489585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A textbook written in ‘80s discussed ‘software definable network’</a:t>
            </a:r>
          </a:p>
          <a:p>
            <a:pPr eaLnBrk="1" hangingPunct="1"/>
            <a:r>
              <a:rPr lang="en-US" altLang="ja-JP" dirty="0" smtClean="0"/>
              <a:t>If we could make a pool of network resources and realize everything as its instances…</a:t>
            </a:r>
            <a:br>
              <a:rPr lang="en-US" altLang="ja-JP" dirty="0" smtClean="0"/>
            </a:br>
            <a:r>
              <a:rPr lang="en-US" altLang="ja-JP" sz="1800" dirty="0" smtClean="0"/>
              <a:t>(servers, firewalls, all appliances are specialized computers. If you can ignore performance, non-specialized computers can become anything)</a:t>
            </a:r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/>
              <a:t>Then we are free from hardware restrictions!</a:t>
            </a:r>
            <a:br>
              <a:rPr lang="en-US" altLang="ja-JP" dirty="0" smtClean="0"/>
            </a:br>
            <a:r>
              <a:rPr lang="en-US" altLang="ja-JP" sz="1800" dirty="0" smtClean="0"/>
              <a:t>all difficulties will go to complicated </a:t>
            </a:r>
            <a:r>
              <a:rPr lang="en-US" altLang="ja-JP" sz="1800" dirty="0" err="1" smtClean="0"/>
              <a:t>system|software</a:t>
            </a:r>
            <a:r>
              <a:rPr lang="en-US" altLang="ja-JP" sz="1800" dirty="0" smtClean="0"/>
              <a:t> architecture, and its management</a:t>
            </a:r>
            <a:endParaRPr lang="en-US" altLang="ja-JP" dirty="0" smtClean="0"/>
          </a:p>
        </p:txBody>
      </p:sp>
      <p:sp>
        <p:nvSpPr>
          <p:cNvPr id="6148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Copyright (C) 2013 NEC Corporation. All rights reserved.</a:t>
            </a:r>
          </a:p>
        </p:txBody>
      </p:sp>
      <p:sp>
        <p:nvSpPr>
          <p:cNvPr id="6149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Page </a:t>
            </a:r>
            <a:fld id="{8C76DEC2-1322-4CCA-9131-259650B4D625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7" name="雲形吹き出し 6"/>
          <p:cNvSpPr/>
          <p:nvPr/>
        </p:nvSpPr>
        <p:spPr bwMode="auto">
          <a:xfrm>
            <a:off x="1187624" y="2492896"/>
            <a:ext cx="6336704" cy="1440160"/>
          </a:xfrm>
          <a:prstGeom prst="cloudCallout">
            <a:avLst>
              <a:gd name="adj1" fmla="val -661"/>
              <a:gd name="adj2" fmla="val 16873"/>
            </a:avLst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Abundant</a:t>
            </a:r>
            <a:r>
              <a:rPr kumimoji="1" lang="en-US" altLang="ja-JP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 computers, </a:t>
            </a:r>
            <a:r>
              <a:rPr lang="en-US" altLang="ja-JP" dirty="0" smtClean="0">
                <a:ea typeface="HGP創英角ｺﾞｼｯｸUB" pitchFamily="50" charset="-128"/>
              </a:rPr>
              <a:t>e</a:t>
            </a: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normous processing power,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ea typeface="HGP創英角ｺﾞｼｯｸUB" pitchFamily="50" charset="-128"/>
              </a:rPr>
              <a:t>ubiquitous links, switches, </a:t>
            </a: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abundant storages,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ea typeface="HGP創英角ｺﾞｼｯｸUB" pitchFamily="50" charset="-128"/>
              </a:rPr>
              <a:t>… are shared among purposes/customers…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5" name="雲形吹き出し 14"/>
          <p:cNvSpPr/>
          <p:nvPr/>
        </p:nvSpPr>
        <p:spPr bwMode="auto">
          <a:xfrm>
            <a:off x="971600" y="4293096"/>
            <a:ext cx="1800200" cy="936104"/>
          </a:xfrm>
          <a:prstGeom prst="cloudCallout">
            <a:avLst>
              <a:gd name="adj1" fmla="val -661"/>
              <a:gd name="adj2" fmla="val 16873"/>
            </a:avLst>
          </a:prstGeom>
          <a:solidFill>
            <a:schemeClr val="accent2">
              <a:lumMod val="40000"/>
              <a:lumOff val="6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Temporary,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ea typeface="HGP創英角ｺﾞｼｯｸUB" pitchFamily="50" charset="-128"/>
              </a:rPr>
              <a:t>local ICT system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6" name="雲形吹き出し 15"/>
          <p:cNvSpPr/>
          <p:nvPr/>
        </p:nvSpPr>
        <p:spPr bwMode="auto">
          <a:xfrm>
            <a:off x="3131840" y="4293096"/>
            <a:ext cx="2448272" cy="936104"/>
          </a:xfrm>
          <a:prstGeom prst="cloudCallout">
            <a:avLst>
              <a:gd name="adj1" fmla="val -661"/>
              <a:gd name="adj2" fmla="val 16873"/>
            </a:avLst>
          </a:prstGeom>
          <a:solidFill>
            <a:srgbClr val="00B0F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Global ICT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ea typeface="HGP創英角ｺﾞｼｯｸUB" pitchFamily="50" charset="-128"/>
              </a:rPr>
              <a:t>infrastructure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下矢印 9"/>
          <p:cNvSpPr/>
          <p:nvPr/>
        </p:nvSpPr>
        <p:spPr bwMode="auto">
          <a:xfrm rot="1200000">
            <a:off x="1907704" y="3814831"/>
            <a:ext cx="648072" cy="432048"/>
          </a:xfrm>
          <a:prstGeom prst="downArrow">
            <a:avLst>
              <a:gd name="adj1" fmla="val 52189"/>
              <a:gd name="adj2" fmla="val 50000"/>
            </a:avLst>
          </a:prstGeom>
          <a:solidFill>
            <a:srgbClr val="92D050"/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ea typeface="HGP創英角ｺﾞｼｯｸUB" pitchFamily="50" charset="-128"/>
              </a:rPr>
              <a:t>Purpose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4067944" y="3907265"/>
            <a:ext cx="648072" cy="432048"/>
          </a:xfrm>
          <a:prstGeom prst="downArrow">
            <a:avLst/>
          </a:prstGeom>
          <a:solidFill>
            <a:srgbClr val="92D050"/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Purpose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 rot="20400000" flipH="1">
            <a:off x="6101833" y="3742823"/>
            <a:ext cx="648072" cy="432048"/>
          </a:xfrm>
          <a:prstGeom prst="downArrow">
            <a:avLst>
              <a:gd name="adj1" fmla="val 52189"/>
              <a:gd name="adj2" fmla="val 50000"/>
            </a:avLst>
          </a:prstGeom>
          <a:solidFill>
            <a:srgbClr val="92D050"/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Purpose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7" name="雲形吹き出し 16"/>
          <p:cNvSpPr/>
          <p:nvPr/>
        </p:nvSpPr>
        <p:spPr bwMode="auto">
          <a:xfrm>
            <a:off x="5868144" y="4293096"/>
            <a:ext cx="1944216" cy="936104"/>
          </a:xfrm>
          <a:prstGeom prst="cloudCallout">
            <a:avLst>
              <a:gd name="adj1" fmla="val -661"/>
              <a:gd name="adj2" fmla="val 16873"/>
            </a:avLst>
          </a:prstGeom>
          <a:solidFill>
            <a:schemeClr val="accent5">
              <a:lumMod val="75000"/>
            </a:schemeClr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0000" tIns="126000" rIns="90000" bIns="12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Highly</a:t>
            </a:r>
            <a:r>
              <a:rPr kumimoji="1" lang="en-US" altLang="ja-JP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 secure,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>
                <a:ea typeface="HGP創英角ｺﾞｼｯｸUB" pitchFamily="50" charset="-128"/>
              </a:rPr>
              <a:t>c</a:t>
            </a:r>
            <a:r>
              <a:rPr kumimoji="1" lang="en-US" altLang="ja-JP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losed </a:t>
            </a:r>
            <a:r>
              <a:rPr lang="en-US" altLang="ja-JP" baseline="0" dirty="0" smtClean="0">
                <a:ea typeface="HGP創英角ｺﾞｼｯｸUB" pitchFamily="50" charset="-128"/>
              </a:rPr>
              <a:t>network</a:t>
            </a:r>
            <a:endParaRPr kumimoji="1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Now is time to move one step forward</a:t>
            </a:r>
            <a:endParaRPr lang="ja-JP" altLang="en-US" dirty="0" smtClean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>
          <a:xfrm>
            <a:off x="152400" y="836613"/>
            <a:ext cx="8839200" cy="489585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Many ICT resources are becoming REALLY abundant</a:t>
            </a:r>
          </a:p>
          <a:p>
            <a:pPr lvl="1" eaLnBrk="1" hangingPunct="1"/>
            <a:r>
              <a:rPr lang="en-US" altLang="ja-JP" dirty="0" smtClean="0"/>
              <a:t>CPU performance is still increasing, end-users don’t care it anymore</a:t>
            </a:r>
          </a:p>
          <a:p>
            <a:pPr lvl="1" eaLnBrk="1" hangingPunct="1"/>
            <a:r>
              <a:rPr lang="en-US" altLang="ja-JP" dirty="0" smtClean="0"/>
              <a:t>The amount of memory and storage are still increasing</a:t>
            </a:r>
          </a:p>
          <a:p>
            <a:pPr lvl="1" eaLnBrk="1" hangingPunct="1"/>
            <a:r>
              <a:rPr lang="en-US" altLang="ja-JP" dirty="0" smtClean="0"/>
              <a:t>Access links are fast enough to be shared among multiple purposes</a:t>
            </a:r>
            <a:br>
              <a:rPr lang="en-US" altLang="ja-JP" dirty="0" smtClean="0"/>
            </a:br>
            <a:r>
              <a:rPr lang="en-US" altLang="ja-JP" dirty="0" err="1" smtClean="0"/>
              <a:t>Gbps</a:t>
            </a:r>
            <a:r>
              <a:rPr lang="en-US" altLang="ja-JP" dirty="0" smtClean="0"/>
              <a:t> access is too much for email and simple web!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en-US" altLang="ja-JP" sz="2400" dirty="0" smtClean="0">
                <a:sym typeface="Wingdings" pitchFamily="2" charset="2"/>
              </a:rPr>
              <a:t>No problem. Greedy human beings are now shouting ‘I need my dedicated system’. Let them get it</a:t>
            </a:r>
            <a:endParaRPr lang="en-US" altLang="ja-JP" sz="2000" dirty="0" smtClean="0"/>
          </a:p>
          <a:p>
            <a:pPr eaLnBrk="1" hangingPunct="1"/>
            <a:r>
              <a:rPr lang="en-US" altLang="ja-JP" dirty="0" smtClean="0"/>
              <a:t>Computing resources are already virtualized. Network’s turn</a:t>
            </a:r>
          </a:p>
          <a:p>
            <a:pPr eaLnBrk="1" hangingPunct="1"/>
            <a:r>
              <a:rPr lang="en-US" altLang="ja-JP" dirty="0" smtClean="0"/>
              <a:t>The myth of ‘distributed system is good’ is waning, finally</a:t>
            </a:r>
          </a:p>
          <a:p>
            <a:pPr lvl="1" eaLnBrk="1" hangingPunct="1"/>
            <a:r>
              <a:rPr lang="en-US" altLang="ja-JP" dirty="0" smtClean="0"/>
              <a:t>Telco industry said so for years, and Internet industry now agrees centralized system is good in some areas</a:t>
            </a: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 Good time to re-visit fundamental telecom network architecture</a:t>
            </a:r>
            <a:endParaRPr lang="en-US" altLang="ja-JP" sz="2400" dirty="0" smtClean="0"/>
          </a:p>
        </p:txBody>
      </p:sp>
      <p:sp>
        <p:nvSpPr>
          <p:cNvPr id="6148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Copyright (C) 2013 NEC Corporation. All rights reserved.</a:t>
            </a:r>
          </a:p>
        </p:txBody>
      </p:sp>
      <p:sp>
        <p:nvSpPr>
          <p:cNvPr id="6149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Page </a:t>
            </a:r>
            <a:fld id="{8C76DEC2-1322-4CCA-9131-259650B4D625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6150" name="正方形/長方形 5"/>
          <p:cNvSpPr>
            <a:spLocks noChangeArrowheads="1"/>
          </p:cNvSpPr>
          <p:nvPr/>
        </p:nvSpPr>
        <p:spPr bwMode="auto">
          <a:xfrm>
            <a:off x="0" y="5643265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ea typeface="HGP創英角ｺﾞｼｯｸUB" pitchFamily="50" charset="-128"/>
              </a:rPr>
              <a:t>OK, let’s check how far we can go at 2013, 16, 20!</a:t>
            </a:r>
          </a:p>
          <a:p>
            <a:pPr algn="ctr"/>
            <a:r>
              <a:rPr lang="en-US" altLang="ja-JP" sz="2800">
                <a:ea typeface="HGP創英角ｺﾞｼｯｸUB" pitchFamily="50" charset="-128"/>
              </a:rPr>
              <a:t>And discuss what we should do now</a:t>
            </a:r>
            <a:endParaRPr lang="ja-JP" altLang="en-US" sz="2800"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Various activities are discussing specific part</a:t>
            </a:r>
            <a:endParaRPr lang="ja-JP" altLang="en-US" dirty="0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152400" y="5229200"/>
            <a:ext cx="8839200" cy="8636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Collaboration with already ongoing SDOs/open source activities is the key to the success of SDN standardization</a:t>
            </a:r>
          </a:p>
          <a:p>
            <a:pPr eaLnBrk="1" hangingPunct="1"/>
            <a:r>
              <a:rPr lang="en-US" altLang="ja-JP" dirty="0" smtClean="0"/>
              <a:t>Nobody discuss the overall architecture of vast telecom industry</a:t>
            </a:r>
            <a:endParaRPr lang="ja-JP" altLang="en-US" dirty="0" smtClean="0"/>
          </a:p>
          <a:p>
            <a:pPr eaLnBrk="1" hangingPunct="1"/>
            <a:endParaRPr lang="en-US" altLang="ja-JP" dirty="0" smtClean="0"/>
          </a:p>
        </p:txBody>
      </p:sp>
      <p:sp>
        <p:nvSpPr>
          <p:cNvPr id="7172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Copyright (C) 2013 NEC Corporation. All rights reserved.</a:t>
            </a:r>
          </a:p>
        </p:txBody>
      </p:sp>
      <p:sp>
        <p:nvSpPr>
          <p:cNvPr id="7173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Page </a:t>
            </a:r>
            <a:fld id="{7586FDCE-C036-409B-A1BD-4D8E5AA6AE88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6" name="雲形吹き出し 5"/>
          <p:cNvSpPr/>
          <p:nvPr/>
        </p:nvSpPr>
        <p:spPr bwMode="auto">
          <a:xfrm>
            <a:off x="3276600" y="3789363"/>
            <a:ext cx="3887788" cy="1008062"/>
          </a:xfrm>
          <a:prstGeom prst="cloudCallout">
            <a:avLst>
              <a:gd name="adj1" fmla="val -22830"/>
              <a:gd name="adj2" fmla="val 13143"/>
            </a:avLst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r>
              <a:rPr lang="en-US" altLang="ja-JP" dirty="0">
                <a:ea typeface="HGP創英角ｺﾞｼｯｸUB" pitchFamily="50" charset="-128"/>
              </a:rPr>
              <a:t>Core transport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7" name="雲形吹き出し 6"/>
          <p:cNvSpPr/>
          <p:nvPr/>
        </p:nvSpPr>
        <p:spPr bwMode="auto">
          <a:xfrm>
            <a:off x="1979613" y="2997200"/>
            <a:ext cx="5184775" cy="1008063"/>
          </a:xfrm>
          <a:prstGeom prst="cloudCallout">
            <a:avLst>
              <a:gd name="adj1" fmla="val -22830"/>
              <a:gd name="adj2" fmla="val 13143"/>
            </a:avLst>
          </a:prstGeom>
          <a:solidFill>
            <a:schemeClr val="accent2">
              <a:lumMod val="40000"/>
              <a:lumOff val="60000"/>
            </a:schemeClr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r>
              <a:rPr lang="en-US" altLang="ja-JP" dirty="0">
                <a:ea typeface="HGP創英角ｺﾞｼｯｸUB" pitchFamily="50" charset="-128"/>
              </a:rPr>
              <a:t>Network Services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7176" name="雲形吹き出し 8"/>
          <p:cNvSpPr>
            <a:spLocks noChangeArrowheads="1"/>
          </p:cNvSpPr>
          <p:nvPr/>
        </p:nvSpPr>
        <p:spPr bwMode="auto">
          <a:xfrm>
            <a:off x="2455863" y="2133600"/>
            <a:ext cx="4752975" cy="1008063"/>
          </a:xfrm>
          <a:prstGeom prst="cloudCallout">
            <a:avLst>
              <a:gd name="adj1" fmla="val -22829"/>
              <a:gd name="adj2" fmla="val 13144"/>
            </a:avLst>
          </a:prstGeom>
          <a:solidFill>
            <a:srgbClr val="92D050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Applications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77" name="円/楕円 13"/>
          <p:cNvSpPr>
            <a:spLocks noChangeArrowheads="1"/>
          </p:cNvSpPr>
          <p:nvPr/>
        </p:nvSpPr>
        <p:spPr bwMode="auto">
          <a:xfrm>
            <a:off x="4067175" y="1844675"/>
            <a:ext cx="1225550" cy="1871663"/>
          </a:xfrm>
          <a:prstGeom prst="ellips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78" name="円/楕円 14"/>
          <p:cNvSpPr>
            <a:spLocks noChangeArrowheads="1"/>
          </p:cNvSpPr>
          <p:nvPr/>
        </p:nvSpPr>
        <p:spPr bwMode="auto">
          <a:xfrm>
            <a:off x="5435600" y="1844675"/>
            <a:ext cx="1223963" cy="2520950"/>
          </a:xfrm>
          <a:prstGeom prst="ellips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79" name="左中かっこ 15"/>
          <p:cNvSpPr>
            <a:spLocks/>
          </p:cNvSpPr>
          <p:nvPr/>
        </p:nvSpPr>
        <p:spPr bwMode="auto">
          <a:xfrm rot="5400000">
            <a:off x="4571206" y="-315118"/>
            <a:ext cx="288925" cy="3887788"/>
          </a:xfrm>
          <a:prstGeom prst="leftBrace">
            <a:avLst>
              <a:gd name="adj1" fmla="val 20869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80" name="正方形/長方形 16"/>
          <p:cNvSpPr>
            <a:spLocks noChangeArrowheads="1"/>
          </p:cNvSpPr>
          <p:nvPr/>
        </p:nvSpPr>
        <p:spPr bwMode="auto">
          <a:xfrm>
            <a:off x="3592513" y="1196975"/>
            <a:ext cx="2274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Each cloud service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81" name="正方形/長方形 17"/>
          <p:cNvSpPr>
            <a:spLocks noChangeArrowheads="1"/>
          </p:cNvSpPr>
          <p:nvPr/>
        </p:nvSpPr>
        <p:spPr bwMode="auto">
          <a:xfrm>
            <a:off x="4932363" y="3789363"/>
            <a:ext cx="671512" cy="368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ONF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82" name="正方形/長方形 18"/>
          <p:cNvSpPr>
            <a:spLocks noChangeArrowheads="1"/>
          </p:cNvSpPr>
          <p:nvPr/>
        </p:nvSpPr>
        <p:spPr bwMode="auto">
          <a:xfrm rot="5400000">
            <a:off x="6408738" y="3032125"/>
            <a:ext cx="2663825" cy="720725"/>
          </a:xfrm>
          <a:prstGeom prst="rect">
            <a:avLst/>
          </a:prstGeom>
          <a:solidFill>
            <a:srgbClr val="FFC000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management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83" name="正方形/長方形 19"/>
          <p:cNvSpPr>
            <a:spLocks noChangeArrowheads="1"/>
          </p:cNvSpPr>
          <p:nvPr/>
        </p:nvSpPr>
        <p:spPr bwMode="auto">
          <a:xfrm>
            <a:off x="7380288" y="4221163"/>
            <a:ext cx="658812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TMF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84" name="正方形/長方形 20"/>
          <p:cNvSpPr>
            <a:spLocks noChangeArrowheads="1"/>
          </p:cNvSpPr>
          <p:nvPr/>
        </p:nvSpPr>
        <p:spPr bwMode="auto">
          <a:xfrm>
            <a:off x="3989388" y="3716338"/>
            <a:ext cx="684212" cy="369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IETF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22" name="雲形吹き出し 21"/>
          <p:cNvSpPr/>
          <p:nvPr/>
        </p:nvSpPr>
        <p:spPr bwMode="auto">
          <a:xfrm>
            <a:off x="1331913" y="3860800"/>
            <a:ext cx="2160587" cy="1008063"/>
          </a:xfrm>
          <a:prstGeom prst="cloudCallout">
            <a:avLst>
              <a:gd name="adj1" fmla="val -22830"/>
              <a:gd name="adj2" fmla="val 13143"/>
            </a:avLst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r>
              <a:rPr lang="en-US" altLang="ja-JP" dirty="0">
                <a:ea typeface="HGP創英角ｺﾞｼｯｸUB" pitchFamily="50" charset="-128"/>
              </a:rPr>
              <a:t>Access</a:t>
            </a:r>
          </a:p>
          <a:p>
            <a:pPr algn="ctr">
              <a:defRPr/>
            </a:pPr>
            <a:r>
              <a:rPr lang="en-US" altLang="ja-JP" dirty="0">
                <a:ea typeface="HGP創英角ｺﾞｼｯｸUB" pitchFamily="50" charset="-128"/>
              </a:rPr>
              <a:t>transport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7186" name="円/楕円 23"/>
          <p:cNvSpPr>
            <a:spLocks noChangeArrowheads="1"/>
          </p:cNvSpPr>
          <p:nvPr/>
        </p:nvSpPr>
        <p:spPr bwMode="auto">
          <a:xfrm>
            <a:off x="2700338" y="1844675"/>
            <a:ext cx="1223962" cy="2520950"/>
          </a:xfrm>
          <a:prstGeom prst="ellips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87" name="角丸四角形 24"/>
          <p:cNvSpPr>
            <a:spLocks noChangeArrowheads="1"/>
          </p:cNvSpPr>
          <p:nvPr/>
        </p:nvSpPr>
        <p:spPr bwMode="auto">
          <a:xfrm rot="5400000">
            <a:off x="-685006" y="3140869"/>
            <a:ext cx="2663825" cy="792163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User </a:t>
            </a:r>
          </a:p>
          <a:p>
            <a:pPr algn="ctr"/>
            <a:r>
              <a:rPr lang="en-US" altLang="ja-JP">
                <a:ea typeface="HGP創英角ｺﾞｼｯｸUB" pitchFamily="50" charset="-128"/>
              </a:rPr>
              <a:t>Terminal</a:t>
            </a:r>
            <a:endParaRPr lang="ja-JP" altLang="en-US">
              <a:ea typeface="HGP創英角ｺﾞｼｯｸUB" pitchFamily="50" charset="-128"/>
            </a:endParaRPr>
          </a:p>
        </p:txBody>
      </p:sp>
      <p:cxnSp>
        <p:nvCxnSpPr>
          <p:cNvPr id="7188" name="直線コネクタ 26"/>
          <p:cNvCxnSpPr>
            <a:cxnSpLocks noChangeShapeType="1"/>
          </p:cNvCxnSpPr>
          <p:nvPr/>
        </p:nvCxnSpPr>
        <p:spPr bwMode="auto">
          <a:xfrm>
            <a:off x="1042988" y="2636838"/>
            <a:ext cx="14414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89" name="直線コネクタ 27"/>
          <p:cNvCxnSpPr>
            <a:cxnSpLocks noChangeShapeType="1"/>
          </p:cNvCxnSpPr>
          <p:nvPr/>
        </p:nvCxnSpPr>
        <p:spPr bwMode="auto">
          <a:xfrm>
            <a:off x="1042988" y="3500438"/>
            <a:ext cx="1081087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0" name="直線コネクタ 28"/>
          <p:cNvCxnSpPr>
            <a:cxnSpLocks noChangeShapeType="1"/>
            <a:endCxn id="22" idx="0"/>
          </p:cNvCxnSpPr>
          <p:nvPr/>
        </p:nvCxnSpPr>
        <p:spPr bwMode="auto">
          <a:xfrm>
            <a:off x="1042988" y="4365625"/>
            <a:ext cx="2952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1" name="直線コネクタ 31"/>
          <p:cNvCxnSpPr>
            <a:cxnSpLocks noChangeShapeType="1"/>
          </p:cNvCxnSpPr>
          <p:nvPr/>
        </p:nvCxnSpPr>
        <p:spPr bwMode="auto">
          <a:xfrm>
            <a:off x="7164388" y="2636838"/>
            <a:ext cx="287337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2" name="直線コネクタ 32"/>
          <p:cNvCxnSpPr>
            <a:cxnSpLocks noChangeShapeType="1"/>
          </p:cNvCxnSpPr>
          <p:nvPr/>
        </p:nvCxnSpPr>
        <p:spPr bwMode="auto">
          <a:xfrm>
            <a:off x="7164388" y="3500438"/>
            <a:ext cx="287337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3" name="直線コネクタ 33"/>
          <p:cNvCxnSpPr>
            <a:cxnSpLocks noChangeShapeType="1"/>
          </p:cNvCxnSpPr>
          <p:nvPr/>
        </p:nvCxnSpPr>
        <p:spPr bwMode="auto">
          <a:xfrm>
            <a:off x="7164388" y="4365625"/>
            <a:ext cx="2952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94" name="正方形/長方形 38"/>
          <p:cNvSpPr>
            <a:spLocks noChangeArrowheads="1"/>
          </p:cNvSpPr>
          <p:nvPr/>
        </p:nvSpPr>
        <p:spPr bwMode="auto">
          <a:xfrm>
            <a:off x="2041525" y="3781425"/>
            <a:ext cx="658813" cy="368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BBF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195" name="正方形/長方形 39"/>
          <p:cNvSpPr>
            <a:spLocks noChangeArrowheads="1"/>
          </p:cNvSpPr>
          <p:nvPr/>
        </p:nvSpPr>
        <p:spPr bwMode="auto">
          <a:xfrm>
            <a:off x="2916238" y="3573463"/>
            <a:ext cx="698500" cy="6461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ETSI</a:t>
            </a:r>
          </a:p>
          <a:p>
            <a:pPr algn="ctr"/>
            <a:r>
              <a:rPr lang="en-US" altLang="ja-JP">
                <a:ea typeface="HGP創英角ｺﾞｼｯｸUB" pitchFamily="50" charset="-128"/>
              </a:rPr>
              <a:t>NFV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41" name="1 つの角を切り取った四角形 40"/>
          <p:cNvSpPr/>
          <p:nvPr/>
        </p:nvSpPr>
        <p:spPr bwMode="auto">
          <a:xfrm>
            <a:off x="2771800" y="2852738"/>
            <a:ext cx="1152525" cy="360362"/>
          </a:xfrm>
          <a:prstGeom prst="snip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r>
              <a:rPr lang="en-US" altLang="ja-JP" dirty="0">
                <a:ea typeface="HGP創英角ｺﾞｼｯｸUB" pitchFamily="50" charset="-128"/>
              </a:rPr>
              <a:t>Open Stack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42" name="1 つの角を切り取った四角形 41"/>
          <p:cNvSpPr/>
          <p:nvPr/>
        </p:nvSpPr>
        <p:spPr bwMode="auto">
          <a:xfrm>
            <a:off x="4211563" y="2924175"/>
            <a:ext cx="1152525" cy="360363"/>
          </a:xfrm>
          <a:prstGeom prst="snip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r>
              <a:rPr lang="en-US" altLang="ja-JP" dirty="0">
                <a:ea typeface="HGP創英角ｺﾞｼｯｸUB" pitchFamily="50" charset="-128"/>
              </a:rPr>
              <a:t>Cloud stack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43" name="1 つの角を切り取った四角形 42"/>
          <p:cNvSpPr/>
          <p:nvPr/>
        </p:nvSpPr>
        <p:spPr bwMode="auto">
          <a:xfrm>
            <a:off x="5652120" y="2997200"/>
            <a:ext cx="1150938" cy="360363"/>
          </a:xfrm>
          <a:prstGeom prst="snip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r>
              <a:rPr lang="en-US" altLang="ja-JP" dirty="0" err="1" smtClean="0">
                <a:ea typeface="HGP創英角ｺﾞｼｯｸUB" pitchFamily="50" charset="-128"/>
              </a:rPr>
              <a:t>OpenDaylight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7199" name="正方形/長方形 43"/>
          <p:cNvSpPr>
            <a:spLocks noChangeArrowheads="1"/>
          </p:cNvSpPr>
          <p:nvPr/>
        </p:nvSpPr>
        <p:spPr bwMode="auto">
          <a:xfrm>
            <a:off x="7380288" y="1484313"/>
            <a:ext cx="404812" cy="369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45" name="1 つの角を切り取った四角形 44"/>
          <p:cNvSpPr/>
          <p:nvPr/>
        </p:nvSpPr>
        <p:spPr bwMode="auto">
          <a:xfrm>
            <a:off x="7380288" y="1042988"/>
            <a:ext cx="360362" cy="360362"/>
          </a:xfrm>
          <a:prstGeom prst="snip1Rect">
            <a:avLst/>
          </a:prstGeom>
          <a:noFill/>
          <a:ln w="9525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lIns="90000" tIns="126000" rIns="90000" bIns="126000" anchor="ctr"/>
          <a:lstStyle/>
          <a:p>
            <a:pPr algn="ctr">
              <a:defRPr/>
            </a:pP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7201" name="正方形/長方形 45"/>
          <p:cNvSpPr>
            <a:spLocks noChangeArrowheads="1"/>
          </p:cNvSpPr>
          <p:nvPr/>
        </p:nvSpPr>
        <p:spPr bwMode="auto">
          <a:xfrm>
            <a:off x="7812088" y="1052513"/>
            <a:ext cx="6715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OSS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202" name="正方形/長方形 46"/>
          <p:cNvSpPr>
            <a:spLocks noChangeArrowheads="1"/>
          </p:cNvSpPr>
          <p:nvPr/>
        </p:nvSpPr>
        <p:spPr bwMode="auto">
          <a:xfrm>
            <a:off x="7805738" y="1474788"/>
            <a:ext cx="68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SDO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203" name="正方形/長方形 17"/>
          <p:cNvSpPr>
            <a:spLocks noChangeArrowheads="1"/>
          </p:cNvSpPr>
          <p:nvPr/>
        </p:nvSpPr>
        <p:spPr bwMode="auto">
          <a:xfrm>
            <a:off x="4478338" y="4437063"/>
            <a:ext cx="569912" cy="369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OIF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7204" name="正方形/長方形 17"/>
          <p:cNvSpPr>
            <a:spLocks noChangeArrowheads="1"/>
          </p:cNvSpPr>
          <p:nvPr/>
        </p:nvSpPr>
        <p:spPr bwMode="auto">
          <a:xfrm>
            <a:off x="5630686" y="3573463"/>
            <a:ext cx="1146532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ea typeface="HGP創英角ｺﾞｼｯｸUB" pitchFamily="50" charset="-128"/>
              </a:rPr>
              <a:t>SG11, 13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7205" name="正方形/長方形 17"/>
          <p:cNvSpPr>
            <a:spLocks noChangeArrowheads="1"/>
          </p:cNvSpPr>
          <p:nvPr/>
        </p:nvSpPr>
        <p:spPr bwMode="auto">
          <a:xfrm>
            <a:off x="5224463" y="4427538"/>
            <a:ext cx="1006475" cy="369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Q.12/15</a:t>
            </a:r>
            <a:endParaRPr lang="ja-JP" altLang="en-US"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important question nobody is trying to answer</a:t>
            </a:r>
            <a:endParaRPr lang="ja-JP" altLang="en-US" dirty="0" smtClean="0"/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>
          <a:xfrm>
            <a:off x="34925" y="5085184"/>
            <a:ext cx="8991600" cy="792163"/>
          </a:xfrm>
        </p:spPr>
        <p:txBody>
          <a:bodyPr/>
          <a:lstStyle/>
          <a:p>
            <a:r>
              <a:rPr lang="en-US" altLang="ja-JP" sz="2000" dirty="0" smtClean="0"/>
              <a:t>Country A cloud service provider requests change to Country B carrier network through east-west IF of SDN. Or through end-user’s applets.</a:t>
            </a:r>
          </a:p>
          <a:p>
            <a:r>
              <a:rPr lang="en-US" altLang="ja-JP" sz="2000" dirty="0" smtClean="0"/>
              <a:t>Security, privacy policy coordinated with cloud’s policy? How about billing?</a:t>
            </a:r>
          </a:p>
          <a:p>
            <a:r>
              <a:rPr lang="en-US" altLang="ja-JP" sz="2000" dirty="0" smtClean="0"/>
              <a:t>Is overall architecture OK?</a:t>
            </a:r>
          </a:p>
        </p:txBody>
      </p:sp>
      <p:sp>
        <p:nvSpPr>
          <p:cNvPr id="9220" name="フッター プレースホルダ 3"/>
          <p:cNvSpPr>
            <a:spLocks noGrp="1"/>
          </p:cNvSpPr>
          <p:nvPr>
            <p:ph type="ftr" sz="quarter" idx="10"/>
          </p:nvPr>
        </p:nvSpPr>
        <p:spPr>
          <a:xfrm>
            <a:off x="2627313" y="6389688"/>
            <a:ext cx="3673475" cy="3333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Copyright (C) 2013 NEC Corporation. All rights reserved.</a:t>
            </a:r>
          </a:p>
        </p:txBody>
      </p:sp>
      <p:sp>
        <p:nvSpPr>
          <p:cNvPr id="9221" name="スライド番号プレースホルダ 4"/>
          <p:cNvSpPr>
            <a:spLocks noGrp="1"/>
          </p:cNvSpPr>
          <p:nvPr>
            <p:ph type="sldNum" sz="quarter" idx="11"/>
          </p:nvPr>
        </p:nvSpPr>
        <p:spPr>
          <a:xfrm>
            <a:off x="304800" y="6389688"/>
            <a:ext cx="811213" cy="3333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Page </a:t>
            </a:r>
            <a:fld id="{E195CD48-FEBA-4497-9E35-424BD5A3973E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9222" name="雲形吹き出し 5"/>
          <p:cNvSpPr>
            <a:spLocks noChangeArrowheads="1"/>
          </p:cNvSpPr>
          <p:nvPr/>
        </p:nvSpPr>
        <p:spPr bwMode="auto">
          <a:xfrm>
            <a:off x="971550" y="2152229"/>
            <a:ext cx="1800225" cy="2745532"/>
          </a:xfrm>
          <a:prstGeom prst="cloudCallout">
            <a:avLst>
              <a:gd name="adj1" fmla="val -13792"/>
              <a:gd name="adj2" fmla="val 22426"/>
            </a:avLst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23" name="正方形/長方形 6"/>
          <p:cNvSpPr>
            <a:spLocks noChangeArrowheads="1"/>
          </p:cNvSpPr>
          <p:nvPr/>
        </p:nvSpPr>
        <p:spPr bwMode="auto">
          <a:xfrm>
            <a:off x="1187450" y="1422301"/>
            <a:ext cx="1292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Country A</a:t>
            </a:r>
            <a:endParaRPr lang="ja-JP" altLang="en-US"/>
          </a:p>
        </p:txBody>
      </p:sp>
      <p:sp>
        <p:nvSpPr>
          <p:cNvPr id="9224" name="正方形/長方形 7"/>
          <p:cNvSpPr>
            <a:spLocks noChangeArrowheads="1"/>
          </p:cNvSpPr>
          <p:nvPr/>
        </p:nvSpPr>
        <p:spPr bwMode="auto">
          <a:xfrm>
            <a:off x="971550" y="1728788"/>
            <a:ext cx="182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Cloud provider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25" name="フローチャート : カード 8"/>
          <p:cNvSpPr>
            <a:spLocks noChangeArrowheads="1"/>
          </p:cNvSpPr>
          <p:nvPr/>
        </p:nvSpPr>
        <p:spPr bwMode="auto">
          <a:xfrm>
            <a:off x="1403350" y="2449836"/>
            <a:ext cx="936625" cy="576262"/>
          </a:xfrm>
          <a:prstGeom prst="flowChartPunchedCard">
            <a:avLst/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Cloud</a:t>
            </a:r>
          </a:p>
          <a:p>
            <a:pPr algn="ctr"/>
            <a:r>
              <a:rPr lang="en-US" altLang="ja-JP">
                <a:ea typeface="HGP創英角ｺﾞｼｯｸUB" pitchFamily="50" charset="-128"/>
              </a:rPr>
              <a:t>service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26" name="正方形/長方形 9"/>
          <p:cNvSpPr>
            <a:spLocks noChangeArrowheads="1"/>
          </p:cNvSpPr>
          <p:nvPr/>
        </p:nvSpPr>
        <p:spPr bwMode="auto">
          <a:xfrm>
            <a:off x="1331913" y="3241998"/>
            <a:ext cx="1152525" cy="719138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SDN</a:t>
            </a:r>
          </a:p>
          <a:p>
            <a:pPr algn="ctr"/>
            <a:r>
              <a:rPr lang="en-US" altLang="ja-JP">
                <a:ea typeface="HGP創英角ｺﾞｼｯｸUB" pitchFamily="50" charset="-128"/>
              </a:rPr>
              <a:t>controller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27" name="雲形吹き出し 10"/>
          <p:cNvSpPr>
            <a:spLocks noChangeArrowheads="1"/>
          </p:cNvSpPr>
          <p:nvPr/>
        </p:nvSpPr>
        <p:spPr bwMode="auto">
          <a:xfrm>
            <a:off x="3059113" y="3026099"/>
            <a:ext cx="3241675" cy="1915070"/>
          </a:xfrm>
          <a:prstGeom prst="cloudCallout">
            <a:avLst>
              <a:gd name="adj1" fmla="val -13792"/>
              <a:gd name="adj2" fmla="val 22426"/>
            </a:avLst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28" name="正方形/長方形 11"/>
          <p:cNvSpPr>
            <a:spLocks noChangeArrowheads="1"/>
          </p:cNvSpPr>
          <p:nvPr/>
        </p:nvSpPr>
        <p:spPr bwMode="auto">
          <a:xfrm>
            <a:off x="3995738" y="1422301"/>
            <a:ext cx="1292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Country B</a:t>
            </a:r>
            <a:endParaRPr lang="ja-JP" altLang="en-US"/>
          </a:p>
        </p:txBody>
      </p:sp>
      <p:sp>
        <p:nvSpPr>
          <p:cNvPr id="9229" name="正方形/長方形 12"/>
          <p:cNvSpPr>
            <a:spLocks noChangeArrowheads="1"/>
          </p:cNvSpPr>
          <p:nvPr/>
        </p:nvSpPr>
        <p:spPr bwMode="auto">
          <a:xfrm>
            <a:off x="3916363" y="1728788"/>
            <a:ext cx="1552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Telco carrier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30" name="二等辺三角形 13"/>
          <p:cNvSpPr>
            <a:spLocks noChangeArrowheads="1"/>
          </p:cNvSpPr>
          <p:nvPr/>
        </p:nvSpPr>
        <p:spPr bwMode="auto">
          <a:xfrm flipV="1">
            <a:off x="6011863" y="2881636"/>
            <a:ext cx="431800" cy="215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cxnSp>
        <p:nvCxnSpPr>
          <p:cNvPr id="9231" name="直線コネクタ 15"/>
          <p:cNvCxnSpPr>
            <a:cxnSpLocks noChangeShapeType="1"/>
            <a:stCxn id="9230" idx="3"/>
          </p:cNvCxnSpPr>
          <p:nvPr/>
        </p:nvCxnSpPr>
        <p:spPr bwMode="auto">
          <a:xfrm>
            <a:off x="6227763" y="2881636"/>
            <a:ext cx="0" cy="647700"/>
          </a:xfrm>
          <a:prstGeom prst="lin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</p:cxnSp>
      <p:sp>
        <p:nvSpPr>
          <p:cNvPr id="9232" name="正方形/長方形 16"/>
          <p:cNvSpPr>
            <a:spLocks noChangeArrowheads="1"/>
          </p:cNvSpPr>
          <p:nvPr/>
        </p:nvSpPr>
        <p:spPr bwMode="auto">
          <a:xfrm>
            <a:off x="4211638" y="3313436"/>
            <a:ext cx="1152525" cy="720725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SDN</a:t>
            </a:r>
          </a:p>
          <a:p>
            <a:pPr algn="ctr"/>
            <a:r>
              <a:rPr lang="en-US" altLang="ja-JP">
                <a:ea typeface="HGP創英角ｺﾞｼｯｸUB" pitchFamily="50" charset="-128"/>
              </a:rPr>
              <a:t>controller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33" name="正方形/長方形 17"/>
          <p:cNvSpPr>
            <a:spLocks noChangeArrowheads="1"/>
          </p:cNvSpPr>
          <p:nvPr/>
        </p:nvSpPr>
        <p:spPr bwMode="auto">
          <a:xfrm>
            <a:off x="7019925" y="3644627"/>
            <a:ext cx="936625" cy="1152525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34" name="正方形/長方形 18"/>
          <p:cNvSpPr>
            <a:spLocks noChangeArrowheads="1"/>
          </p:cNvSpPr>
          <p:nvPr/>
        </p:nvSpPr>
        <p:spPr bwMode="auto">
          <a:xfrm>
            <a:off x="6770688" y="1412776"/>
            <a:ext cx="1292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Country B</a:t>
            </a:r>
            <a:endParaRPr lang="ja-JP" altLang="en-US"/>
          </a:p>
        </p:txBody>
      </p:sp>
      <p:sp>
        <p:nvSpPr>
          <p:cNvPr id="9235" name="正方形/長方形 19"/>
          <p:cNvSpPr>
            <a:spLocks noChangeArrowheads="1"/>
          </p:cNvSpPr>
          <p:nvPr/>
        </p:nvSpPr>
        <p:spPr bwMode="auto">
          <a:xfrm>
            <a:off x="6875463" y="1720851"/>
            <a:ext cx="1185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End-user</a:t>
            </a:r>
            <a:endParaRPr lang="ja-JP" altLang="en-US">
              <a:ea typeface="HGP創英角ｺﾞｼｯｸUB" pitchFamily="50" charset="-128"/>
            </a:endParaRPr>
          </a:p>
        </p:txBody>
      </p:sp>
      <p:cxnSp>
        <p:nvCxnSpPr>
          <p:cNvPr id="9236" name="直線コネクタ 20"/>
          <p:cNvCxnSpPr>
            <a:cxnSpLocks noChangeShapeType="1"/>
          </p:cNvCxnSpPr>
          <p:nvPr/>
        </p:nvCxnSpPr>
        <p:spPr bwMode="auto">
          <a:xfrm>
            <a:off x="2484438" y="4177036"/>
            <a:ext cx="647700" cy="0"/>
          </a:xfrm>
          <a:prstGeom prst="lin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</p:cxnSp>
      <p:cxnSp>
        <p:nvCxnSpPr>
          <p:cNvPr id="9237" name="直線コネクタ 23"/>
          <p:cNvCxnSpPr>
            <a:cxnSpLocks noChangeShapeType="1"/>
          </p:cNvCxnSpPr>
          <p:nvPr/>
        </p:nvCxnSpPr>
        <p:spPr bwMode="auto">
          <a:xfrm>
            <a:off x="2484438" y="3529336"/>
            <a:ext cx="1800225" cy="0"/>
          </a:xfrm>
          <a:prstGeom prst="lin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</p:cxnSp>
      <p:cxnSp>
        <p:nvCxnSpPr>
          <p:cNvPr id="9238" name="直線コネクタ 25"/>
          <p:cNvCxnSpPr>
            <a:cxnSpLocks noChangeShapeType="1"/>
            <a:endCxn id="9240" idx="1"/>
          </p:cNvCxnSpPr>
          <p:nvPr/>
        </p:nvCxnSpPr>
        <p:spPr bwMode="auto">
          <a:xfrm>
            <a:off x="5364163" y="3529336"/>
            <a:ext cx="1800225" cy="439142"/>
          </a:xfrm>
          <a:prstGeom prst="lin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</p:cxnSp>
      <p:sp>
        <p:nvSpPr>
          <p:cNvPr id="9239" name="フリーフォーム 27"/>
          <p:cNvSpPr>
            <a:spLocks/>
          </p:cNvSpPr>
          <p:nvPr/>
        </p:nvSpPr>
        <p:spPr bwMode="auto">
          <a:xfrm>
            <a:off x="6540500" y="3053086"/>
            <a:ext cx="363538" cy="598487"/>
          </a:xfrm>
          <a:custGeom>
            <a:avLst/>
            <a:gdLst>
              <a:gd name="T0" fmla="*/ 0 w 362139"/>
              <a:gd name="T1" fmla="*/ 0 h 597529"/>
              <a:gd name="T2" fmla="*/ 307818 w 362139"/>
              <a:gd name="T3" fmla="*/ 253497 h 597529"/>
              <a:gd name="T4" fmla="*/ 27160 w 362139"/>
              <a:gd name="T5" fmla="*/ 262550 h 597529"/>
              <a:gd name="T6" fmla="*/ 325925 w 362139"/>
              <a:gd name="T7" fmla="*/ 561315 h 597529"/>
              <a:gd name="T8" fmla="*/ 362139 w 362139"/>
              <a:gd name="T9" fmla="*/ 597529 h 5975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2139" h="597529">
                <a:moveTo>
                  <a:pt x="0" y="0"/>
                </a:moveTo>
                <a:lnTo>
                  <a:pt x="307818" y="253497"/>
                </a:lnTo>
                <a:lnTo>
                  <a:pt x="27160" y="262550"/>
                </a:lnTo>
                <a:lnTo>
                  <a:pt x="325925" y="561315"/>
                </a:lnTo>
                <a:lnTo>
                  <a:pt x="362139" y="597529"/>
                </a:lnTo>
              </a:path>
            </a:pathLst>
          </a:custGeom>
          <a:solidFill>
            <a:schemeClr val="bg1"/>
          </a:solidFill>
          <a:ln w="38100" cap="flat" cmpd="sng" algn="ctr">
            <a:solidFill>
              <a:srgbClr val="00B4A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126000" rIns="90000" bIns="126000" anchor="ctr"/>
          <a:lstStyle/>
          <a:p>
            <a:endParaRPr lang="ja-JP" altLang="en-US"/>
          </a:p>
        </p:txBody>
      </p:sp>
      <p:sp>
        <p:nvSpPr>
          <p:cNvPr id="9240" name="正方形/長方形 29"/>
          <p:cNvSpPr>
            <a:spLocks noChangeArrowheads="1"/>
          </p:cNvSpPr>
          <p:nvPr/>
        </p:nvSpPr>
        <p:spPr bwMode="auto">
          <a:xfrm>
            <a:off x="7164388" y="3716065"/>
            <a:ext cx="684212" cy="504825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>
                <a:ea typeface="HGP創英角ｺﾞｼｯｸUB" pitchFamily="50" charset="-128"/>
              </a:rPr>
              <a:t>applet</a:t>
            </a:r>
            <a:endParaRPr lang="ja-JP" altLang="en-US">
              <a:ea typeface="HGP創英角ｺﾞｼｯｸUB" pitchFamily="50" charset="-128"/>
            </a:endParaRPr>
          </a:p>
        </p:txBody>
      </p:sp>
      <p:sp>
        <p:nvSpPr>
          <p:cNvPr id="9241" name="雲形吹き出し 24"/>
          <p:cNvSpPr>
            <a:spLocks noChangeArrowheads="1"/>
          </p:cNvSpPr>
          <p:nvPr/>
        </p:nvSpPr>
        <p:spPr bwMode="auto">
          <a:xfrm>
            <a:off x="1116013" y="4105599"/>
            <a:ext cx="1439862" cy="619546"/>
          </a:xfrm>
          <a:prstGeom prst="cloudCallout">
            <a:avLst>
              <a:gd name="adj1" fmla="val -13792"/>
              <a:gd name="adj2" fmla="val 22426"/>
            </a:avLst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 dirty="0" smtClean="0">
                <a:ea typeface="HGP創英角ｺﾞｼｯｸUB" pitchFamily="50" charset="-128"/>
              </a:rPr>
              <a:t>transport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9242" name="雲形吹き出し 26"/>
          <p:cNvSpPr>
            <a:spLocks noChangeArrowheads="1"/>
          </p:cNvSpPr>
          <p:nvPr/>
        </p:nvSpPr>
        <p:spPr bwMode="auto">
          <a:xfrm>
            <a:off x="3924300" y="4105598"/>
            <a:ext cx="1439863" cy="691553"/>
          </a:xfrm>
          <a:prstGeom prst="cloudCallout">
            <a:avLst>
              <a:gd name="adj1" fmla="val -13792"/>
              <a:gd name="adj2" fmla="val 22426"/>
            </a:avLst>
          </a:prstGeom>
          <a:solidFill>
            <a:schemeClr val="bg1"/>
          </a:solidFill>
          <a:ln w="38100" algn="ctr">
            <a:solidFill>
              <a:srgbClr val="00B4A0"/>
            </a:solidFill>
            <a:round/>
            <a:headEnd/>
            <a:tailEnd/>
          </a:ln>
        </p:spPr>
        <p:txBody>
          <a:bodyPr wrap="none" lIns="90000" tIns="126000" rIns="90000" bIns="126000" anchor="ctr"/>
          <a:lstStyle/>
          <a:p>
            <a:pPr algn="ctr"/>
            <a:r>
              <a:rPr lang="en-US" altLang="ja-JP" dirty="0" smtClean="0">
                <a:ea typeface="HGP創英角ｺﾞｼｯｸUB" pitchFamily="50" charset="-128"/>
              </a:rPr>
              <a:t>transport</a:t>
            </a:r>
            <a:endParaRPr lang="ja-JP" altLang="en-US" dirty="0">
              <a:ea typeface="HGP創英角ｺﾞｼｯｸUB" pitchFamily="50" charset="-128"/>
            </a:endParaRPr>
          </a:p>
        </p:txBody>
      </p:sp>
      <p:cxnSp>
        <p:nvCxnSpPr>
          <p:cNvPr id="9243" name="直線コネクタ 28"/>
          <p:cNvCxnSpPr>
            <a:cxnSpLocks noChangeShapeType="1"/>
          </p:cNvCxnSpPr>
          <p:nvPr/>
        </p:nvCxnSpPr>
        <p:spPr bwMode="auto">
          <a:xfrm>
            <a:off x="2555875" y="4465961"/>
            <a:ext cx="1368425" cy="0"/>
          </a:xfrm>
          <a:prstGeom prst="line">
            <a:avLst/>
          </a:prstGeom>
          <a:noFill/>
          <a:ln w="38100" algn="ctr">
            <a:solidFill>
              <a:srgbClr val="00B4A0"/>
            </a:solidFill>
            <a:round/>
            <a:headEnd/>
            <a:tailEnd/>
          </a:ln>
        </p:spPr>
      </p:cxnSp>
      <p:sp>
        <p:nvSpPr>
          <p:cNvPr id="28" name="正方形/長方形 11"/>
          <p:cNvSpPr>
            <a:spLocks noChangeArrowheads="1"/>
          </p:cNvSpPr>
          <p:nvPr/>
        </p:nvSpPr>
        <p:spPr bwMode="auto">
          <a:xfrm>
            <a:off x="1460065" y="908720"/>
            <a:ext cx="6219972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000" dirty="0" smtClean="0"/>
              <a:t>At international cloud interconnection with SDN…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ITU’s role, SG13’s view</a:t>
            </a:r>
            <a:endParaRPr lang="ja-JP" altLang="en-US" dirty="0" smtClean="0"/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Important issues remain in public networks’ SDN, in particular in its international interconnection</a:t>
            </a:r>
          </a:p>
          <a:p>
            <a:pPr lvl="1" eaLnBrk="1" hangingPunct="1"/>
            <a:r>
              <a:rPr lang="en-US" altLang="ja-JP" dirty="0" smtClean="0"/>
              <a:t>Easily manageable, secure, privacy-friendly architecture coordinated with cloud computing is the key to the success of SDN for internationally interconnected public networks</a:t>
            </a:r>
          </a:p>
          <a:p>
            <a:pPr lvl="1" eaLnBrk="1" hangingPunct="1"/>
            <a:r>
              <a:rPr lang="en-US" altLang="ja-JP" dirty="0" smtClean="0"/>
              <a:t>International standards are indispensable for this goal</a:t>
            </a:r>
          </a:p>
          <a:p>
            <a:pPr eaLnBrk="1" hangingPunct="1"/>
            <a:r>
              <a:rPr lang="en-US" altLang="ja-JP" dirty="0" smtClean="0"/>
              <a:t>Collaboration and coordinate with non-ITU activities indispensable</a:t>
            </a:r>
          </a:p>
          <a:p>
            <a:pPr lvl="1" eaLnBrk="1" hangingPunct="1"/>
            <a:r>
              <a:rPr lang="en-US" altLang="ja-JP" dirty="0" smtClean="0"/>
              <a:t>Various SDOs and Open Source Software (OSS) community has started developing SDN building blocks in specific areas</a:t>
            </a:r>
            <a:br>
              <a:rPr lang="en-US" altLang="ja-JP" dirty="0" smtClean="0"/>
            </a:br>
            <a:r>
              <a:rPr lang="en-US" altLang="ja-JP" dirty="0" smtClean="0"/>
              <a:t>In NGN, we referred many standards outside of ITU. Let’s do it again</a:t>
            </a:r>
          </a:p>
          <a:p>
            <a:pPr lvl="1" eaLnBrk="1" hangingPunct="1"/>
            <a:r>
              <a:rPr lang="en-US" altLang="ja-JP" dirty="0" smtClean="0"/>
              <a:t>SG13 therefore proposes to establish Joint Coordination Activity on SDN (JCA-SDN) for collaboration and coordination</a:t>
            </a:r>
          </a:p>
          <a:p>
            <a:pPr eaLnBrk="1" hangingPunct="1"/>
            <a:r>
              <a:rPr lang="en-US" altLang="ja-JP" dirty="0" smtClean="0"/>
              <a:t>To start with, we need industry-wide consensus about SDN</a:t>
            </a:r>
          </a:p>
          <a:p>
            <a:pPr lvl="1" eaLnBrk="1" hangingPunct="1"/>
            <a:r>
              <a:rPr lang="en-US" altLang="ja-JP" dirty="0" smtClean="0"/>
              <a:t>Once we establish a base, we can discuss SDN for particular area (NGN, cloud, security, etc.) on each specific group (Q.)</a:t>
            </a:r>
            <a:endParaRPr lang="ja-JP" altLang="en-US" dirty="0" smtClean="0"/>
          </a:p>
        </p:txBody>
      </p:sp>
      <p:sp>
        <p:nvSpPr>
          <p:cNvPr id="8196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Copyright (C) 2013 NEC Corporation. All rights reserved.</a:t>
            </a:r>
          </a:p>
        </p:txBody>
      </p:sp>
      <p:sp>
        <p:nvSpPr>
          <p:cNvPr id="8197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/>
              <a:t>Page </a:t>
            </a:r>
            <a:fld id="{804840BA-A3E0-45CB-8F4B-0C894D4DC05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SDN related activity in SG13 and other SGs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2400" y="836712"/>
            <a:ext cx="8839200" cy="5256213"/>
          </a:xfrm>
        </p:spPr>
        <p:txBody>
          <a:bodyPr/>
          <a:lstStyle/>
          <a:p>
            <a:r>
              <a:rPr kumimoji="1" lang="en-US" altLang="ja-JP" sz="2000" dirty="0" smtClean="0"/>
              <a:t>In SG13, SDN and network virtualization had been discussed as a part of Future Network activity</a:t>
            </a:r>
          </a:p>
          <a:p>
            <a:pPr lvl="1"/>
            <a:r>
              <a:rPr lang="en-US" altLang="ja-JP" sz="1800" b="1" i="1" dirty="0" smtClean="0"/>
              <a:t>Service awareness</a:t>
            </a:r>
            <a:r>
              <a:rPr lang="en-US" altLang="ja-JP" sz="1800" dirty="0" smtClean="0"/>
              <a:t> as one of the four objective of Future Networks:</a:t>
            </a:r>
            <a:br>
              <a:rPr lang="en-US" altLang="ja-JP" sz="1800" dirty="0" smtClean="0"/>
            </a:br>
            <a:r>
              <a:rPr lang="en-US" altLang="ja-JP" sz="1800" dirty="0" smtClean="0"/>
              <a:t>services will increase and diverse even more in the future, and networks have to be designed to manage this</a:t>
            </a:r>
            <a:br>
              <a:rPr lang="en-US" altLang="ja-JP" sz="1800" dirty="0" smtClean="0"/>
            </a:br>
            <a:r>
              <a:rPr lang="en-US" altLang="ja-JP" sz="1800" dirty="0" smtClean="0">
                <a:sym typeface="Wingdings" pitchFamily="2" charset="2"/>
              </a:rPr>
              <a:t> SDN and network virtualization are important mitigation technology</a:t>
            </a:r>
          </a:p>
          <a:p>
            <a:pPr lvl="1"/>
            <a:r>
              <a:rPr lang="en-US" altLang="ja-JP" sz="1800" dirty="0" smtClean="0">
                <a:sym typeface="Wingdings" pitchFamily="2" charset="2"/>
              </a:rPr>
              <a:t>Finished: Y.3001 </a:t>
            </a:r>
            <a:r>
              <a:rPr lang="en-US" altLang="ja-JP" sz="1800" dirty="0" smtClean="0">
                <a:sym typeface="Wingdings" pitchFamily="2" charset="2"/>
              </a:rPr>
              <a:t>(Future networks: Objectives and design goals), Y.3011 (Framework of network virtualization for future </a:t>
            </a:r>
            <a:r>
              <a:rPr lang="en-US" altLang="ja-JP" sz="1800" dirty="0" smtClean="0">
                <a:sym typeface="Wingdings" pitchFamily="2" charset="2"/>
              </a:rPr>
              <a:t>networks</a:t>
            </a:r>
          </a:p>
          <a:p>
            <a:pPr lvl="1"/>
            <a:r>
              <a:rPr lang="en-US" altLang="ja-JP" sz="1800" dirty="0" smtClean="0">
                <a:sym typeface="Wingdings" pitchFamily="2" charset="2"/>
              </a:rPr>
              <a:t>Ongoing: </a:t>
            </a:r>
            <a:r>
              <a:rPr lang="en-US" altLang="ja-JP" sz="1800" dirty="0" err="1" smtClean="0">
                <a:sym typeface="Wingdings" pitchFamily="2" charset="2"/>
              </a:rPr>
              <a:t>Y.FNvirtreq</a:t>
            </a:r>
            <a:r>
              <a:rPr lang="en-US" altLang="ja-JP" sz="1800" dirty="0" smtClean="0">
                <a:sym typeface="Wingdings" pitchFamily="2" charset="2"/>
              </a:rPr>
              <a:t> (Requirement of network virtualization for Future </a:t>
            </a:r>
            <a:r>
              <a:rPr lang="en-US" altLang="ja-JP" sz="1800" dirty="0" smtClean="0">
                <a:sym typeface="Wingdings" pitchFamily="2" charset="2"/>
              </a:rPr>
              <a:t>Networks)</a:t>
            </a:r>
            <a:endParaRPr lang="en-US" altLang="ja-JP" sz="1800" dirty="0" smtClean="0"/>
          </a:p>
          <a:p>
            <a:r>
              <a:rPr lang="en-US" altLang="ja-JP" sz="2000" dirty="0" smtClean="0"/>
              <a:t>The discussion on SDN itself has started</a:t>
            </a:r>
          </a:p>
          <a:p>
            <a:pPr lvl="1"/>
            <a:r>
              <a:rPr lang="en-US" altLang="ja-JP" sz="1800" dirty="0" err="1" smtClean="0"/>
              <a:t>Y.FNsdn</a:t>
            </a:r>
            <a:r>
              <a:rPr lang="en-US" altLang="ja-JP" sz="1800" dirty="0" smtClean="0"/>
              <a:t> (Framework of Telecom </a:t>
            </a:r>
            <a:r>
              <a:rPr lang="en-US" altLang="ja-JP" sz="1800" dirty="0" smtClean="0"/>
              <a:t>SDN)</a:t>
            </a:r>
          </a:p>
          <a:p>
            <a:pPr lvl="1"/>
            <a:r>
              <a:rPr lang="en-US" altLang="ja-JP" sz="1800" dirty="0" err="1" smtClean="0"/>
              <a:t>Y.FNsdn</a:t>
            </a:r>
            <a:r>
              <a:rPr lang="en-US" altLang="ja-JP" sz="1800" dirty="0" smtClean="0"/>
              <a:t>-fm (Requirements of formal specification and verification methods for software-defined </a:t>
            </a:r>
            <a:r>
              <a:rPr lang="en-US" altLang="ja-JP" sz="1800" dirty="0" smtClean="0"/>
              <a:t>networking)</a:t>
            </a:r>
          </a:p>
          <a:p>
            <a:pPr lvl="1"/>
            <a:r>
              <a:rPr lang="en-US" altLang="ja-JP" sz="1800" dirty="0" smtClean="0"/>
              <a:t>Y.S-NICE-</a:t>
            </a:r>
            <a:r>
              <a:rPr lang="en-US" altLang="ja-JP" sz="1800" dirty="0" err="1" smtClean="0"/>
              <a:t>reqts</a:t>
            </a:r>
            <a:r>
              <a:rPr lang="en-US" altLang="ja-JP" sz="1800" dirty="0" smtClean="0"/>
              <a:t> (Requirements </a:t>
            </a:r>
            <a:r>
              <a:rPr lang="en-US" altLang="ja-JP" sz="1800" dirty="0" smtClean="0"/>
              <a:t>and capability framework for NICE implementation making usage of software-defined networking </a:t>
            </a:r>
            <a:r>
              <a:rPr lang="en-US" altLang="ja-JP" sz="1800" dirty="0" smtClean="0"/>
              <a:t>technologies)</a:t>
            </a:r>
          </a:p>
          <a:p>
            <a:r>
              <a:rPr kumimoji="1" lang="en-US" altLang="ja-JP" dirty="0" smtClean="0"/>
              <a:t>SG11 started </a:t>
            </a:r>
            <a:r>
              <a:rPr kumimoji="1" lang="en-US" altLang="ja-JP" dirty="0" err="1" smtClean="0"/>
              <a:t>reqs</a:t>
            </a:r>
            <a:r>
              <a:rPr kumimoji="1" lang="en-US" altLang="ja-JP" dirty="0" smtClean="0"/>
              <a:t>. and architecture discussion for SDN signaling</a:t>
            </a:r>
          </a:p>
          <a:p>
            <a:r>
              <a:rPr lang="en-US" altLang="ja-JP" dirty="0" smtClean="0"/>
              <a:t>SG15, 17 is interested in SDN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Page </a:t>
            </a:r>
            <a:fld id="{BA6EA054-3926-4747-A3AD-1921CBAF2A55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SG13’s proposed roadmap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496" y="5445224"/>
            <a:ext cx="9001000" cy="504032"/>
          </a:xfrm>
        </p:spPr>
        <p:txBody>
          <a:bodyPr/>
          <a:lstStyle/>
          <a:p>
            <a:r>
              <a:rPr kumimoji="1" lang="en-US" altLang="ja-JP" sz="2000" dirty="0" smtClean="0"/>
              <a:t>Minimum consensus on ‘what’s SDN in ICT industry’ as ‘common SDN’</a:t>
            </a:r>
          </a:p>
          <a:p>
            <a:pPr lvl="1"/>
            <a:r>
              <a:rPr lang="en-US" altLang="ja-JP" sz="1800" dirty="0" smtClean="0"/>
              <a:t>A topic at Q.14/13 as well as JCA-SDN</a:t>
            </a:r>
          </a:p>
          <a:p>
            <a:r>
              <a:rPr lang="en-US" altLang="ja-JP" sz="2000" dirty="0" smtClean="0"/>
              <a:t>ITU-T and SG13 then develops ITU-T specific SDN in various groups (Qs)</a:t>
            </a:r>
            <a:endParaRPr kumimoji="1" lang="ja-JP" altLang="en-US" sz="2000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BA6EA054-3926-4747-A3AD-1921CBAF2A55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27760" name="Rectangle 1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27649" name="Group 1"/>
          <p:cNvGrpSpPr>
            <a:grpSpLocks noChangeAspect="1"/>
          </p:cNvGrpSpPr>
          <p:nvPr/>
        </p:nvGrpSpPr>
        <p:grpSpPr bwMode="auto">
          <a:xfrm>
            <a:off x="539552" y="836711"/>
            <a:ext cx="7315436" cy="4547231"/>
            <a:chOff x="0" y="0"/>
            <a:chExt cx="9267" cy="5760"/>
          </a:xfrm>
        </p:grpSpPr>
        <p:sp>
          <p:nvSpPr>
            <p:cNvPr id="27759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213" cy="57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8" name="Freeform 110"/>
            <p:cNvSpPr>
              <a:spLocks/>
            </p:cNvSpPr>
            <p:nvPr/>
          </p:nvSpPr>
          <p:spPr bwMode="auto">
            <a:xfrm>
              <a:off x="925" y="3104"/>
              <a:ext cx="2251" cy="2646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10" y="297"/>
                </a:cxn>
                <a:cxn ang="0">
                  <a:pos x="29" y="230"/>
                </a:cxn>
                <a:cxn ang="0">
                  <a:pos x="67" y="163"/>
                </a:cxn>
                <a:cxn ang="0">
                  <a:pos x="115" y="115"/>
                </a:cxn>
                <a:cxn ang="0">
                  <a:pos x="162" y="67"/>
                </a:cxn>
                <a:cxn ang="0">
                  <a:pos x="229" y="29"/>
                </a:cxn>
                <a:cxn ang="0">
                  <a:pos x="296" y="10"/>
                </a:cxn>
                <a:cxn ang="0">
                  <a:pos x="372" y="0"/>
                </a:cxn>
                <a:cxn ang="0">
                  <a:pos x="372" y="0"/>
                </a:cxn>
                <a:cxn ang="0">
                  <a:pos x="372" y="0"/>
                </a:cxn>
                <a:cxn ang="0">
                  <a:pos x="1879" y="0"/>
                </a:cxn>
                <a:cxn ang="0">
                  <a:pos x="1879" y="0"/>
                </a:cxn>
                <a:cxn ang="0">
                  <a:pos x="1956" y="10"/>
                </a:cxn>
                <a:cxn ang="0">
                  <a:pos x="2022" y="29"/>
                </a:cxn>
                <a:cxn ang="0">
                  <a:pos x="2089" y="67"/>
                </a:cxn>
                <a:cxn ang="0">
                  <a:pos x="2146" y="115"/>
                </a:cxn>
                <a:cxn ang="0">
                  <a:pos x="2184" y="163"/>
                </a:cxn>
                <a:cxn ang="0">
                  <a:pos x="2223" y="230"/>
                </a:cxn>
                <a:cxn ang="0">
                  <a:pos x="2242" y="297"/>
                </a:cxn>
                <a:cxn ang="0">
                  <a:pos x="2251" y="373"/>
                </a:cxn>
                <a:cxn ang="0">
                  <a:pos x="2251" y="373"/>
                </a:cxn>
                <a:cxn ang="0">
                  <a:pos x="2251" y="373"/>
                </a:cxn>
                <a:cxn ang="0">
                  <a:pos x="2251" y="2274"/>
                </a:cxn>
                <a:cxn ang="0">
                  <a:pos x="2251" y="2274"/>
                </a:cxn>
                <a:cxn ang="0">
                  <a:pos x="2242" y="2350"/>
                </a:cxn>
                <a:cxn ang="0">
                  <a:pos x="2223" y="2417"/>
                </a:cxn>
                <a:cxn ang="0">
                  <a:pos x="2184" y="2484"/>
                </a:cxn>
                <a:cxn ang="0">
                  <a:pos x="2146" y="2541"/>
                </a:cxn>
                <a:cxn ang="0">
                  <a:pos x="2089" y="2580"/>
                </a:cxn>
                <a:cxn ang="0">
                  <a:pos x="2022" y="2618"/>
                </a:cxn>
                <a:cxn ang="0">
                  <a:pos x="1956" y="2637"/>
                </a:cxn>
                <a:cxn ang="0">
                  <a:pos x="1879" y="2646"/>
                </a:cxn>
                <a:cxn ang="0">
                  <a:pos x="1879" y="2646"/>
                </a:cxn>
                <a:cxn ang="0">
                  <a:pos x="1879" y="2646"/>
                </a:cxn>
                <a:cxn ang="0">
                  <a:pos x="372" y="2646"/>
                </a:cxn>
                <a:cxn ang="0">
                  <a:pos x="372" y="2646"/>
                </a:cxn>
                <a:cxn ang="0">
                  <a:pos x="296" y="2637"/>
                </a:cxn>
                <a:cxn ang="0">
                  <a:pos x="229" y="2618"/>
                </a:cxn>
                <a:cxn ang="0">
                  <a:pos x="162" y="2580"/>
                </a:cxn>
                <a:cxn ang="0">
                  <a:pos x="115" y="2541"/>
                </a:cxn>
                <a:cxn ang="0">
                  <a:pos x="67" y="2484"/>
                </a:cxn>
                <a:cxn ang="0">
                  <a:pos x="29" y="2417"/>
                </a:cxn>
                <a:cxn ang="0">
                  <a:pos x="10" y="2350"/>
                </a:cxn>
                <a:cxn ang="0">
                  <a:pos x="0" y="2274"/>
                </a:cxn>
                <a:cxn ang="0">
                  <a:pos x="0" y="2274"/>
                </a:cxn>
                <a:cxn ang="0">
                  <a:pos x="0" y="373"/>
                </a:cxn>
              </a:cxnLst>
              <a:rect l="0" t="0" r="r" b="b"/>
              <a:pathLst>
                <a:path w="2251" h="2646">
                  <a:moveTo>
                    <a:pt x="0" y="373"/>
                  </a:moveTo>
                  <a:lnTo>
                    <a:pt x="10" y="297"/>
                  </a:lnTo>
                  <a:lnTo>
                    <a:pt x="29" y="230"/>
                  </a:lnTo>
                  <a:lnTo>
                    <a:pt x="67" y="163"/>
                  </a:lnTo>
                  <a:lnTo>
                    <a:pt x="115" y="115"/>
                  </a:lnTo>
                  <a:lnTo>
                    <a:pt x="162" y="67"/>
                  </a:lnTo>
                  <a:lnTo>
                    <a:pt x="229" y="29"/>
                  </a:lnTo>
                  <a:lnTo>
                    <a:pt x="296" y="10"/>
                  </a:lnTo>
                  <a:lnTo>
                    <a:pt x="372" y="0"/>
                  </a:lnTo>
                  <a:lnTo>
                    <a:pt x="1879" y="0"/>
                  </a:lnTo>
                  <a:lnTo>
                    <a:pt x="1956" y="10"/>
                  </a:lnTo>
                  <a:lnTo>
                    <a:pt x="2022" y="29"/>
                  </a:lnTo>
                  <a:lnTo>
                    <a:pt x="2089" y="67"/>
                  </a:lnTo>
                  <a:lnTo>
                    <a:pt x="2146" y="115"/>
                  </a:lnTo>
                  <a:lnTo>
                    <a:pt x="2184" y="163"/>
                  </a:lnTo>
                  <a:lnTo>
                    <a:pt x="2223" y="230"/>
                  </a:lnTo>
                  <a:lnTo>
                    <a:pt x="2242" y="297"/>
                  </a:lnTo>
                  <a:lnTo>
                    <a:pt x="2251" y="373"/>
                  </a:lnTo>
                  <a:lnTo>
                    <a:pt x="2251" y="2274"/>
                  </a:lnTo>
                  <a:lnTo>
                    <a:pt x="2242" y="2350"/>
                  </a:lnTo>
                  <a:lnTo>
                    <a:pt x="2223" y="2417"/>
                  </a:lnTo>
                  <a:lnTo>
                    <a:pt x="2184" y="2484"/>
                  </a:lnTo>
                  <a:lnTo>
                    <a:pt x="2146" y="2541"/>
                  </a:lnTo>
                  <a:lnTo>
                    <a:pt x="2089" y="2580"/>
                  </a:lnTo>
                  <a:lnTo>
                    <a:pt x="2022" y="2618"/>
                  </a:lnTo>
                  <a:lnTo>
                    <a:pt x="1956" y="2637"/>
                  </a:lnTo>
                  <a:lnTo>
                    <a:pt x="1879" y="2646"/>
                  </a:lnTo>
                  <a:lnTo>
                    <a:pt x="372" y="2646"/>
                  </a:lnTo>
                  <a:lnTo>
                    <a:pt x="296" y="2637"/>
                  </a:lnTo>
                  <a:lnTo>
                    <a:pt x="229" y="2618"/>
                  </a:lnTo>
                  <a:lnTo>
                    <a:pt x="162" y="2580"/>
                  </a:lnTo>
                  <a:lnTo>
                    <a:pt x="115" y="2541"/>
                  </a:lnTo>
                  <a:lnTo>
                    <a:pt x="67" y="2484"/>
                  </a:lnTo>
                  <a:lnTo>
                    <a:pt x="29" y="2417"/>
                  </a:lnTo>
                  <a:lnTo>
                    <a:pt x="10" y="2350"/>
                  </a:lnTo>
                  <a:lnTo>
                    <a:pt x="0" y="2274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7" name="Freeform 109"/>
            <p:cNvSpPr>
              <a:spLocks noEditPoints="1"/>
            </p:cNvSpPr>
            <p:nvPr/>
          </p:nvSpPr>
          <p:spPr bwMode="auto">
            <a:xfrm>
              <a:off x="925" y="3104"/>
              <a:ext cx="2261" cy="2656"/>
            </a:xfrm>
            <a:custGeom>
              <a:avLst/>
              <a:gdLst/>
              <a:ahLst/>
              <a:cxnLst>
                <a:cxn ang="0">
                  <a:pos x="0" y="297"/>
                </a:cxn>
                <a:cxn ang="0">
                  <a:pos x="29" y="230"/>
                </a:cxn>
                <a:cxn ang="0">
                  <a:pos x="105" y="106"/>
                </a:cxn>
                <a:cxn ang="0">
                  <a:pos x="162" y="58"/>
                </a:cxn>
                <a:cxn ang="0">
                  <a:pos x="296" y="0"/>
                </a:cxn>
                <a:cxn ang="0">
                  <a:pos x="372" y="0"/>
                </a:cxn>
                <a:cxn ang="0">
                  <a:pos x="1956" y="0"/>
                </a:cxn>
                <a:cxn ang="0">
                  <a:pos x="2022" y="29"/>
                </a:cxn>
                <a:cxn ang="0">
                  <a:pos x="2146" y="106"/>
                </a:cxn>
                <a:cxn ang="0">
                  <a:pos x="2194" y="163"/>
                </a:cxn>
                <a:cxn ang="0">
                  <a:pos x="2251" y="297"/>
                </a:cxn>
                <a:cxn ang="0">
                  <a:pos x="2261" y="2274"/>
                </a:cxn>
                <a:cxn ang="0">
                  <a:pos x="2223" y="2417"/>
                </a:cxn>
                <a:cxn ang="0">
                  <a:pos x="2194" y="2484"/>
                </a:cxn>
                <a:cxn ang="0">
                  <a:pos x="2089" y="2589"/>
                </a:cxn>
                <a:cxn ang="0">
                  <a:pos x="2022" y="2618"/>
                </a:cxn>
                <a:cxn ang="0">
                  <a:pos x="1879" y="2656"/>
                </a:cxn>
                <a:cxn ang="0">
                  <a:pos x="296" y="2646"/>
                </a:cxn>
                <a:cxn ang="0">
                  <a:pos x="162" y="2589"/>
                </a:cxn>
                <a:cxn ang="0">
                  <a:pos x="105" y="2541"/>
                </a:cxn>
                <a:cxn ang="0">
                  <a:pos x="29" y="2417"/>
                </a:cxn>
                <a:cxn ang="0">
                  <a:pos x="0" y="2350"/>
                </a:cxn>
                <a:cxn ang="0">
                  <a:pos x="0" y="373"/>
                </a:cxn>
                <a:cxn ang="0">
                  <a:pos x="10" y="2350"/>
                </a:cxn>
                <a:cxn ang="0">
                  <a:pos x="38" y="2417"/>
                </a:cxn>
                <a:cxn ang="0">
                  <a:pos x="115" y="2532"/>
                </a:cxn>
                <a:cxn ang="0">
                  <a:pos x="172" y="2580"/>
                </a:cxn>
                <a:cxn ang="0">
                  <a:pos x="305" y="2637"/>
                </a:cxn>
                <a:cxn ang="0">
                  <a:pos x="1879" y="2646"/>
                </a:cxn>
                <a:cxn ang="0">
                  <a:pos x="2022" y="2618"/>
                </a:cxn>
                <a:cxn ang="0">
                  <a:pos x="2080" y="2580"/>
                </a:cxn>
                <a:cxn ang="0">
                  <a:pos x="2184" y="2475"/>
                </a:cxn>
                <a:cxn ang="0">
                  <a:pos x="2223" y="2417"/>
                </a:cxn>
                <a:cxn ang="0">
                  <a:pos x="2251" y="2274"/>
                </a:cxn>
                <a:cxn ang="0">
                  <a:pos x="2242" y="306"/>
                </a:cxn>
                <a:cxn ang="0">
                  <a:pos x="2184" y="172"/>
                </a:cxn>
                <a:cxn ang="0">
                  <a:pos x="2137" y="115"/>
                </a:cxn>
                <a:cxn ang="0">
                  <a:pos x="2022" y="39"/>
                </a:cxn>
                <a:cxn ang="0">
                  <a:pos x="1956" y="10"/>
                </a:cxn>
                <a:cxn ang="0">
                  <a:pos x="372" y="10"/>
                </a:cxn>
                <a:cxn ang="0">
                  <a:pos x="305" y="10"/>
                </a:cxn>
                <a:cxn ang="0">
                  <a:pos x="172" y="67"/>
                </a:cxn>
                <a:cxn ang="0">
                  <a:pos x="115" y="115"/>
                </a:cxn>
                <a:cxn ang="0">
                  <a:pos x="38" y="230"/>
                </a:cxn>
                <a:cxn ang="0">
                  <a:pos x="10" y="306"/>
                </a:cxn>
                <a:cxn ang="0">
                  <a:pos x="10" y="2274"/>
                </a:cxn>
              </a:cxnLst>
              <a:rect l="0" t="0" r="r" b="b"/>
              <a:pathLst>
                <a:path w="2261" h="2656">
                  <a:moveTo>
                    <a:pt x="0" y="373"/>
                  </a:moveTo>
                  <a:lnTo>
                    <a:pt x="0" y="335"/>
                  </a:lnTo>
                  <a:lnTo>
                    <a:pt x="0" y="297"/>
                  </a:lnTo>
                  <a:lnTo>
                    <a:pt x="29" y="230"/>
                  </a:lnTo>
                  <a:lnTo>
                    <a:pt x="57" y="163"/>
                  </a:lnTo>
                  <a:lnTo>
                    <a:pt x="105" y="106"/>
                  </a:lnTo>
                  <a:lnTo>
                    <a:pt x="162" y="58"/>
                  </a:lnTo>
                  <a:lnTo>
                    <a:pt x="229" y="29"/>
                  </a:lnTo>
                  <a:lnTo>
                    <a:pt x="296" y="0"/>
                  </a:lnTo>
                  <a:lnTo>
                    <a:pt x="334" y="0"/>
                  </a:lnTo>
                  <a:lnTo>
                    <a:pt x="372" y="0"/>
                  </a:lnTo>
                  <a:lnTo>
                    <a:pt x="1879" y="0"/>
                  </a:lnTo>
                  <a:lnTo>
                    <a:pt x="1917" y="0"/>
                  </a:lnTo>
                  <a:lnTo>
                    <a:pt x="1956" y="0"/>
                  </a:lnTo>
                  <a:lnTo>
                    <a:pt x="2022" y="29"/>
                  </a:lnTo>
                  <a:lnTo>
                    <a:pt x="2089" y="58"/>
                  </a:lnTo>
                  <a:lnTo>
                    <a:pt x="2146" y="106"/>
                  </a:lnTo>
                  <a:lnTo>
                    <a:pt x="2194" y="163"/>
                  </a:lnTo>
                  <a:lnTo>
                    <a:pt x="2223" y="230"/>
                  </a:lnTo>
                  <a:lnTo>
                    <a:pt x="2251" y="297"/>
                  </a:lnTo>
                  <a:lnTo>
                    <a:pt x="2251" y="335"/>
                  </a:lnTo>
                  <a:lnTo>
                    <a:pt x="2261" y="373"/>
                  </a:lnTo>
                  <a:lnTo>
                    <a:pt x="2261" y="2274"/>
                  </a:lnTo>
                  <a:lnTo>
                    <a:pt x="2251" y="2312"/>
                  </a:lnTo>
                  <a:lnTo>
                    <a:pt x="2251" y="2350"/>
                  </a:lnTo>
                  <a:lnTo>
                    <a:pt x="2223" y="2417"/>
                  </a:lnTo>
                  <a:lnTo>
                    <a:pt x="2194" y="2484"/>
                  </a:lnTo>
                  <a:lnTo>
                    <a:pt x="2146" y="2541"/>
                  </a:lnTo>
                  <a:lnTo>
                    <a:pt x="2089" y="2589"/>
                  </a:lnTo>
                  <a:lnTo>
                    <a:pt x="2022" y="2618"/>
                  </a:lnTo>
                  <a:lnTo>
                    <a:pt x="1956" y="2646"/>
                  </a:lnTo>
                  <a:lnTo>
                    <a:pt x="1917" y="2646"/>
                  </a:lnTo>
                  <a:lnTo>
                    <a:pt x="1879" y="2656"/>
                  </a:lnTo>
                  <a:lnTo>
                    <a:pt x="372" y="2656"/>
                  </a:lnTo>
                  <a:lnTo>
                    <a:pt x="334" y="2646"/>
                  </a:lnTo>
                  <a:lnTo>
                    <a:pt x="296" y="2646"/>
                  </a:lnTo>
                  <a:lnTo>
                    <a:pt x="229" y="2618"/>
                  </a:lnTo>
                  <a:lnTo>
                    <a:pt x="162" y="2589"/>
                  </a:lnTo>
                  <a:lnTo>
                    <a:pt x="105" y="2541"/>
                  </a:lnTo>
                  <a:lnTo>
                    <a:pt x="57" y="2484"/>
                  </a:lnTo>
                  <a:lnTo>
                    <a:pt x="29" y="2417"/>
                  </a:lnTo>
                  <a:lnTo>
                    <a:pt x="0" y="2350"/>
                  </a:lnTo>
                  <a:lnTo>
                    <a:pt x="0" y="2312"/>
                  </a:lnTo>
                  <a:lnTo>
                    <a:pt x="0" y="2274"/>
                  </a:lnTo>
                  <a:lnTo>
                    <a:pt x="0" y="373"/>
                  </a:lnTo>
                  <a:close/>
                  <a:moveTo>
                    <a:pt x="10" y="2274"/>
                  </a:moveTo>
                  <a:lnTo>
                    <a:pt x="10" y="2312"/>
                  </a:lnTo>
                  <a:lnTo>
                    <a:pt x="10" y="2350"/>
                  </a:lnTo>
                  <a:lnTo>
                    <a:pt x="38" y="2417"/>
                  </a:lnTo>
                  <a:lnTo>
                    <a:pt x="67" y="2484"/>
                  </a:lnTo>
                  <a:lnTo>
                    <a:pt x="67" y="2475"/>
                  </a:lnTo>
                  <a:lnTo>
                    <a:pt x="115" y="2532"/>
                  </a:lnTo>
                  <a:lnTo>
                    <a:pt x="172" y="2580"/>
                  </a:lnTo>
                  <a:lnTo>
                    <a:pt x="229" y="2618"/>
                  </a:lnTo>
                  <a:lnTo>
                    <a:pt x="305" y="2637"/>
                  </a:lnTo>
                  <a:lnTo>
                    <a:pt x="334" y="2637"/>
                  </a:lnTo>
                  <a:lnTo>
                    <a:pt x="372" y="2646"/>
                  </a:lnTo>
                  <a:lnTo>
                    <a:pt x="1879" y="2646"/>
                  </a:lnTo>
                  <a:lnTo>
                    <a:pt x="1917" y="2637"/>
                  </a:lnTo>
                  <a:lnTo>
                    <a:pt x="1956" y="2637"/>
                  </a:lnTo>
                  <a:lnTo>
                    <a:pt x="2022" y="2618"/>
                  </a:lnTo>
                  <a:lnTo>
                    <a:pt x="2089" y="2580"/>
                  </a:lnTo>
                  <a:lnTo>
                    <a:pt x="2080" y="2580"/>
                  </a:lnTo>
                  <a:lnTo>
                    <a:pt x="2137" y="2532"/>
                  </a:lnTo>
                  <a:lnTo>
                    <a:pt x="2184" y="2475"/>
                  </a:lnTo>
                  <a:lnTo>
                    <a:pt x="2184" y="2484"/>
                  </a:lnTo>
                  <a:lnTo>
                    <a:pt x="2223" y="2417"/>
                  </a:lnTo>
                  <a:lnTo>
                    <a:pt x="2242" y="2350"/>
                  </a:lnTo>
                  <a:lnTo>
                    <a:pt x="2242" y="2312"/>
                  </a:lnTo>
                  <a:lnTo>
                    <a:pt x="2251" y="2274"/>
                  </a:lnTo>
                  <a:lnTo>
                    <a:pt x="2251" y="373"/>
                  </a:lnTo>
                  <a:lnTo>
                    <a:pt x="2242" y="344"/>
                  </a:lnTo>
                  <a:lnTo>
                    <a:pt x="2242" y="306"/>
                  </a:lnTo>
                  <a:lnTo>
                    <a:pt x="2223" y="230"/>
                  </a:lnTo>
                  <a:lnTo>
                    <a:pt x="2184" y="172"/>
                  </a:lnTo>
                  <a:lnTo>
                    <a:pt x="2137" y="115"/>
                  </a:lnTo>
                  <a:lnTo>
                    <a:pt x="2080" y="67"/>
                  </a:lnTo>
                  <a:lnTo>
                    <a:pt x="2089" y="67"/>
                  </a:lnTo>
                  <a:lnTo>
                    <a:pt x="2022" y="39"/>
                  </a:lnTo>
                  <a:lnTo>
                    <a:pt x="1956" y="10"/>
                  </a:lnTo>
                  <a:lnTo>
                    <a:pt x="1917" y="10"/>
                  </a:lnTo>
                  <a:lnTo>
                    <a:pt x="1879" y="10"/>
                  </a:lnTo>
                  <a:lnTo>
                    <a:pt x="372" y="10"/>
                  </a:lnTo>
                  <a:lnTo>
                    <a:pt x="344" y="10"/>
                  </a:lnTo>
                  <a:lnTo>
                    <a:pt x="305" y="10"/>
                  </a:lnTo>
                  <a:lnTo>
                    <a:pt x="229" y="39"/>
                  </a:lnTo>
                  <a:lnTo>
                    <a:pt x="172" y="67"/>
                  </a:lnTo>
                  <a:lnTo>
                    <a:pt x="115" y="115"/>
                  </a:lnTo>
                  <a:lnTo>
                    <a:pt x="67" y="172"/>
                  </a:lnTo>
                  <a:lnTo>
                    <a:pt x="38" y="230"/>
                  </a:lnTo>
                  <a:lnTo>
                    <a:pt x="10" y="306"/>
                  </a:lnTo>
                  <a:lnTo>
                    <a:pt x="10" y="335"/>
                  </a:lnTo>
                  <a:lnTo>
                    <a:pt x="10" y="373"/>
                  </a:lnTo>
                  <a:lnTo>
                    <a:pt x="10" y="2274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6" name="Rectangle 108"/>
            <p:cNvSpPr>
              <a:spLocks noChangeArrowheads="1"/>
            </p:cNvSpPr>
            <p:nvPr/>
          </p:nvSpPr>
          <p:spPr bwMode="auto">
            <a:xfrm>
              <a:off x="2022" y="4308"/>
              <a:ext cx="97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4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Use Cases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55" name="Rectangle 107"/>
            <p:cNvSpPr>
              <a:spLocks noChangeArrowheads="1"/>
            </p:cNvSpPr>
            <p:nvPr/>
          </p:nvSpPr>
          <p:spPr bwMode="auto">
            <a:xfrm>
              <a:off x="1641" y="3104"/>
              <a:ext cx="9" cy="2646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4" name="Rectangle 106"/>
            <p:cNvSpPr>
              <a:spLocks noChangeArrowheads="1"/>
            </p:cNvSpPr>
            <p:nvPr/>
          </p:nvSpPr>
          <p:spPr bwMode="auto">
            <a:xfrm>
              <a:off x="1059" y="4318"/>
              <a:ext cx="416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5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Qs/13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53" name="Freeform 105"/>
            <p:cNvSpPr>
              <a:spLocks/>
            </p:cNvSpPr>
            <p:nvPr/>
          </p:nvSpPr>
          <p:spPr bwMode="auto">
            <a:xfrm>
              <a:off x="5341" y="611"/>
              <a:ext cx="2433" cy="1758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0" y="230"/>
                </a:cxn>
                <a:cxn ang="0">
                  <a:pos x="19" y="172"/>
                </a:cxn>
                <a:cxn ang="0">
                  <a:pos x="48" y="125"/>
                </a:cxn>
                <a:cxn ang="0">
                  <a:pos x="86" y="86"/>
                </a:cxn>
                <a:cxn ang="0">
                  <a:pos x="124" y="48"/>
                </a:cxn>
                <a:cxn ang="0">
                  <a:pos x="172" y="19"/>
                </a:cxn>
                <a:cxn ang="0">
                  <a:pos x="229" y="0"/>
                </a:cxn>
                <a:cxn ang="0">
                  <a:pos x="287" y="0"/>
                </a:cxn>
                <a:cxn ang="0">
                  <a:pos x="287" y="0"/>
                </a:cxn>
                <a:cxn ang="0">
                  <a:pos x="287" y="0"/>
                </a:cxn>
                <a:cxn ang="0">
                  <a:pos x="2137" y="0"/>
                </a:cxn>
                <a:cxn ang="0">
                  <a:pos x="2137" y="0"/>
                </a:cxn>
                <a:cxn ang="0">
                  <a:pos x="2194" y="0"/>
                </a:cxn>
                <a:cxn ang="0">
                  <a:pos x="2251" y="19"/>
                </a:cxn>
                <a:cxn ang="0">
                  <a:pos x="2299" y="48"/>
                </a:cxn>
                <a:cxn ang="0">
                  <a:pos x="2347" y="86"/>
                </a:cxn>
                <a:cxn ang="0">
                  <a:pos x="2375" y="125"/>
                </a:cxn>
                <a:cxn ang="0">
                  <a:pos x="2404" y="172"/>
                </a:cxn>
                <a:cxn ang="0">
                  <a:pos x="2423" y="230"/>
                </a:cxn>
                <a:cxn ang="0">
                  <a:pos x="2433" y="287"/>
                </a:cxn>
                <a:cxn ang="0">
                  <a:pos x="2433" y="287"/>
                </a:cxn>
                <a:cxn ang="0">
                  <a:pos x="2433" y="287"/>
                </a:cxn>
                <a:cxn ang="0">
                  <a:pos x="2433" y="1462"/>
                </a:cxn>
                <a:cxn ang="0">
                  <a:pos x="2433" y="1462"/>
                </a:cxn>
                <a:cxn ang="0">
                  <a:pos x="2423" y="1519"/>
                </a:cxn>
                <a:cxn ang="0">
                  <a:pos x="2404" y="1576"/>
                </a:cxn>
                <a:cxn ang="0">
                  <a:pos x="2375" y="1624"/>
                </a:cxn>
                <a:cxn ang="0">
                  <a:pos x="2347" y="1672"/>
                </a:cxn>
                <a:cxn ang="0">
                  <a:pos x="2299" y="1701"/>
                </a:cxn>
                <a:cxn ang="0">
                  <a:pos x="2251" y="1729"/>
                </a:cxn>
                <a:cxn ang="0">
                  <a:pos x="2194" y="1748"/>
                </a:cxn>
                <a:cxn ang="0">
                  <a:pos x="2137" y="1758"/>
                </a:cxn>
                <a:cxn ang="0">
                  <a:pos x="2137" y="1758"/>
                </a:cxn>
                <a:cxn ang="0">
                  <a:pos x="2137" y="1758"/>
                </a:cxn>
                <a:cxn ang="0">
                  <a:pos x="287" y="1758"/>
                </a:cxn>
                <a:cxn ang="0">
                  <a:pos x="287" y="1758"/>
                </a:cxn>
                <a:cxn ang="0">
                  <a:pos x="229" y="1748"/>
                </a:cxn>
                <a:cxn ang="0">
                  <a:pos x="172" y="1729"/>
                </a:cxn>
                <a:cxn ang="0">
                  <a:pos x="124" y="1701"/>
                </a:cxn>
                <a:cxn ang="0">
                  <a:pos x="86" y="1672"/>
                </a:cxn>
                <a:cxn ang="0">
                  <a:pos x="48" y="1624"/>
                </a:cxn>
                <a:cxn ang="0">
                  <a:pos x="19" y="1576"/>
                </a:cxn>
                <a:cxn ang="0">
                  <a:pos x="0" y="1519"/>
                </a:cxn>
                <a:cxn ang="0">
                  <a:pos x="0" y="1462"/>
                </a:cxn>
                <a:cxn ang="0">
                  <a:pos x="0" y="1462"/>
                </a:cxn>
                <a:cxn ang="0">
                  <a:pos x="0" y="287"/>
                </a:cxn>
              </a:cxnLst>
              <a:rect l="0" t="0" r="r" b="b"/>
              <a:pathLst>
                <a:path w="2433" h="1758">
                  <a:moveTo>
                    <a:pt x="0" y="287"/>
                  </a:moveTo>
                  <a:lnTo>
                    <a:pt x="0" y="230"/>
                  </a:lnTo>
                  <a:lnTo>
                    <a:pt x="19" y="172"/>
                  </a:lnTo>
                  <a:lnTo>
                    <a:pt x="48" y="125"/>
                  </a:lnTo>
                  <a:lnTo>
                    <a:pt x="86" y="86"/>
                  </a:lnTo>
                  <a:lnTo>
                    <a:pt x="124" y="48"/>
                  </a:lnTo>
                  <a:lnTo>
                    <a:pt x="172" y="19"/>
                  </a:lnTo>
                  <a:lnTo>
                    <a:pt x="229" y="0"/>
                  </a:lnTo>
                  <a:lnTo>
                    <a:pt x="287" y="0"/>
                  </a:lnTo>
                  <a:lnTo>
                    <a:pt x="2137" y="0"/>
                  </a:lnTo>
                  <a:lnTo>
                    <a:pt x="2194" y="0"/>
                  </a:lnTo>
                  <a:lnTo>
                    <a:pt x="2251" y="19"/>
                  </a:lnTo>
                  <a:lnTo>
                    <a:pt x="2299" y="48"/>
                  </a:lnTo>
                  <a:lnTo>
                    <a:pt x="2347" y="86"/>
                  </a:lnTo>
                  <a:lnTo>
                    <a:pt x="2375" y="125"/>
                  </a:lnTo>
                  <a:lnTo>
                    <a:pt x="2404" y="172"/>
                  </a:lnTo>
                  <a:lnTo>
                    <a:pt x="2423" y="230"/>
                  </a:lnTo>
                  <a:lnTo>
                    <a:pt x="2433" y="287"/>
                  </a:lnTo>
                  <a:lnTo>
                    <a:pt x="2433" y="1462"/>
                  </a:lnTo>
                  <a:lnTo>
                    <a:pt x="2423" y="1519"/>
                  </a:lnTo>
                  <a:lnTo>
                    <a:pt x="2404" y="1576"/>
                  </a:lnTo>
                  <a:lnTo>
                    <a:pt x="2375" y="1624"/>
                  </a:lnTo>
                  <a:lnTo>
                    <a:pt x="2347" y="1672"/>
                  </a:lnTo>
                  <a:lnTo>
                    <a:pt x="2299" y="1701"/>
                  </a:lnTo>
                  <a:lnTo>
                    <a:pt x="2251" y="1729"/>
                  </a:lnTo>
                  <a:lnTo>
                    <a:pt x="2194" y="1748"/>
                  </a:lnTo>
                  <a:lnTo>
                    <a:pt x="2137" y="1758"/>
                  </a:lnTo>
                  <a:lnTo>
                    <a:pt x="287" y="1758"/>
                  </a:lnTo>
                  <a:lnTo>
                    <a:pt x="229" y="1748"/>
                  </a:lnTo>
                  <a:lnTo>
                    <a:pt x="172" y="1729"/>
                  </a:lnTo>
                  <a:lnTo>
                    <a:pt x="124" y="1701"/>
                  </a:lnTo>
                  <a:lnTo>
                    <a:pt x="86" y="1672"/>
                  </a:lnTo>
                  <a:lnTo>
                    <a:pt x="48" y="1624"/>
                  </a:lnTo>
                  <a:lnTo>
                    <a:pt x="19" y="1576"/>
                  </a:lnTo>
                  <a:lnTo>
                    <a:pt x="0" y="1519"/>
                  </a:lnTo>
                  <a:lnTo>
                    <a:pt x="0" y="1462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2" name="Freeform 104"/>
            <p:cNvSpPr>
              <a:spLocks noEditPoints="1"/>
            </p:cNvSpPr>
            <p:nvPr/>
          </p:nvSpPr>
          <p:spPr bwMode="auto">
            <a:xfrm>
              <a:off x="5313" y="583"/>
              <a:ext cx="2489" cy="1815"/>
            </a:xfrm>
            <a:custGeom>
              <a:avLst/>
              <a:gdLst/>
              <a:ahLst/>
              <a:cxnLst>
                <a:cxn ang="0">
                  <a:pos x="57" y="1261"/>
                </a:cxn>
                <a:cxn ang="0">
                  <a:pos x="0" y="1089"/>
                </a:cxn>
                <a:cxn ang="0">
                  <a:pos x="57" y="1089"/>
                </a:cxn>
                <a:cxn ang="0">
                  <a:pos x="0" y="458"/>
                </a:cxn>
                <a:cxn ang="0">
                  <a:pos x="0" y="687"/>
                </a:cxn>
                <a:cxn ang="0">
                  <a:pos x="0" y="248"/>
                </a:cxn>
                <a:cxn ang="0">
                  <a:pos x="47" y="143"/>
                </a:cxn>
                <a:cxn ang="0">
                  <a:pos x="95" y="86"/>
                </a:cxn>
                <a:cxn ang="0">
                  <a:pos x="124" y="133"/>
                </a:cxn>
                <a:cxn ang="0">
                  <a:pos x="95" y="172"/>
                </a:cxn>
                <a:cxn ang="0">
                  <a:pos x="57" y="267"/>
                </a:cxn>
                <a:cxn ang="0">
                  <a:pos x="0" y="286"/>
                </a:cxn>
                <a:cxn ang="0">
                  <a:pos x="324" y="57"/>
                </a:cxn>
                <a:cxn ang="0">
                  <a:pos x="315" y="0"/>
                </a:cxn>
                <a:cxn ang="0">
                  <a:pos x="315" y="57"/>
                </a:cxn>
                <a:cxn ang="0">
                  <a:pos x="915" y="0"/>
                </a:cxn>
                <a:cxn ang="0">
                  <a:pos x="687" y="0"/>
                </a:cxn>
                <a:cxn ang="0">
                  <a:pos x="1316" y="57"/>
                </a:cxn>
                <a:cxn ang="0">
                  <a:pos x="1488" y="0"/>
                </a:cxn>
                <a:cxn ang="0">
                  <a:pos x="1488" y="57"/>
                </a:cxn>
                <a:cxn ang="0">
                  <a:pos x="2117" y="0"/>
                </a:cxn>
                <a:cxn ang="0">
                  <a:pos x="1888" y="0"/>
                </a:cxn>
                <a:cxn ang="0">
                  <a:pos x="2346" y="47"/>
                </a:cxn>
                <a:cxn ang="0">
                  <a:pos x="2432" y="133"/>
                </a:cxn>
                <a:cxn ang="0">
                  <a:pos x="2461" y="191"/>
                </a:cxn>
                <a:cxn ang="0">
                  <a:pos x="2403" y="210"/>
                </a:cxn>
                <a:cxn ang="0">
                  <a:pos x="2384" y="172"/>
                </a:cxn>
                <a:cxn ang="0">
                  <a:pos x="2308" y="95"/>
                </a:cxn>
                <a:cxn ang="0">
                  <a:pos x="2298" y="28"/>
                </a:cxn>
                <a:cxn ang="0">
                  <a:pos x="2432" y="621"/>
                </a:cxn>
                <a:cxn ang="0">
                  <a:pos x="2489" y="793"/>
                </a:cxn>
                <a:cxn ang="0">
                  <a:pos x="2432" y="793"/>
                </a:cxn>
                <a:cxn ang="0">
                  <a:pos x="2489" y="1423"/>
                </a:cxn>
                <a:cxn ang="0">
                  <a:pos x="2489" y="1194"/>
                </a:cxn>
                <a:cxn ang="0">
                  <a:pos x="2461" y="1614"/>
                </a:cxn>
                <a:cxn ang="0">
                  <a:pos x="2394" y="1719"/>
                </a:cxn>
                <a:cxn ang="0">
                  <a:pos x="2346" y="1757"/>
                </a:cxn>
                <a:cxn ang="0">
                  <a:pos x="2318" y="1710"/>
                </a:cxn>
                <a:cxn ang="0">
                  <a:pos x="2346" y="1681"/>
                </a:cxn>
                <a:cxn ang="0">
                  <a:pos x="2413" y="1585"/>
                </a:cxn>
                <a:cxn ang="0">
                  <a:pos x="2461" y="1595"/>
                </a:cxn>
                <a:cxn ang="0">
                  <a:pos x="1888" y="1757"/>
                </a:cxn>
                <a:cxn ang="0">
                  <a:pos x="1717" y="1815"/>
                </a:cxn>
                <a:cxn ang="0">
                  <a:pos x="1717" y="1757"/>
                </a:cxn>
                <a:cxn ang="0">
                  <a:pos x="1087" y="1815"/>
                </a:cxn>
                <a:cxn ang="0">
                  <a:pos x="1316" y="1815"/>
                </a:cxn>
                <a:cxn ang="0">
                  <a:pos x="687" y="1757"/>
                </a:cxn>
                <a:cxn ang="0">
                  <a:pos x="515" y="1815"/>
                </a:cxn>
                <a:cxn ang="0">
                  <a:pos x="515" y="1757"/>
                </a:cxn>
                <a:cxn ang="0">
                  <a:pos x="286" y="1805"/>
                </a:cxn>
                <a:cxn ang="0">
                  <a:pos x="315" y="1815"/>
                </a:cxn>
                <a:cxn ang="0">
                  <a:pos x="86" y="1719"/>
                </a:cxn>
                <a:cxn ang="0">
                  <a:pos x="19" y="1614"/>
                </a:cxn>
                <a:cxn ang="0">
                  <a:pos x="0" y="1547"/>
                </a:cxn>
                <a:cxn ang="0">
                  <a:pos x="57" y="1547"/>
                </a:cxn>
                <a:cxn ang="0">
                  <a:pos x="76" y="1585"/>
                </a:cxn>
                <a:cxn ang="0">
                  <a:pos x="133" y="1681"/>
                </a:cxn>
                <a:cxn ang="0">
                  <a:pos x="114" y="1738"/>
                </a:cxn>
              </a:cxnLst>
              <a:rect l="0" t="0" r="r" b="b"/>
              <a:pathLst>
                <a:path w="2489" h="1815">
                  <a:moveTo>
                    <a:pt x="0" y="1490"/>
                  </a:moveTo>
                  <a:lnTo>
                    <a:pt x="0" y="1261"/>
                  </a:lnTo>
                  <a:lnTo>
                    <a:pt x="57" y="1261"/>
                  </a:lnTo>
                  <a:lnTo>
                    <a:pt x="57" y="1490"/>
                  </a:lnTo>
                  <a:lnTo>
                    <a:pt x="0" y="1490"/>
                  </a:lnTo>
                  <a:close/>
                  <a:moveTo>
                    <a:pt x="0" y="1089"/>
                  </a:moveTo>
                  <a:lnTo>
                    <a:pt x="0" y="859"/>
                  </a:lnTo>
                  <a:lnTo>
                    <a:pt x="57" y="859"/>
                  </a:lnTo>
                  <a:lnTo>
                    <a:pt x="57" y="1089"/>
                  </a:lnTo>
                  <a:lnTo>
                    <a:pt x="0" y="1089"/>
                  </a:lnTo>
                  <a:close/>
                  <a:moveTo>
                    <a:pt x="0" y="687"/>
                  </a:moveTo>
                  <a:lnTo>
                    <a:pt x="0" y="458"/>
                  </a:lnTo>
                  <a:lnTo>
                    <a:pt x="57" y="458"/>
                  </a:lnTo>
                  <a:lnTo>
                    <a:pt x="57" y="687"/>
                  </a:lnTo>
                  <a:lnTo>
                    <a:pt x="0" y="687"/>
                  </a:lnTo>
                  <a:close/>
                  <a:moveTo>
                    <a:pt x="0" y="286"/>
                  </a:moveTo>
                  <a:lnTo>
                    <a:pt x="0" y="258"/>
                  </a:lnTo>
                  <a:lnTo>
                    <a:pt x="0" y="248"/>
                  </a:lnTo>
                  <a:lnTo>
                    <a:pt x="19" y="191"/>
                  </a:lnTo>
                  <a:lnTo>
                    <a:pt x="47" y="143"/>
                  </a:lnTo>
                  <a:lnTo>
                    <a:pt x="47" y="133"/>
                  </a:lnTo>
                  <a:lnTo>
                    <a:pt x="86" y="95"/>
                  </a:lnTo>
                  <a:lnTo>
                    <a:pt x="95" y="86"/>
                  </a:lnTo>
                  <a:lnTo>
                    <a:pt x="114" y="67"/>
                  </a:lnTo>
                  <a:lnTo>
                    <a:pt x="152" y="114"/>
                  </a:lnTo>
                  <a:lnTo>
                    <a:pt x="124" y="133"/>
                  </a:lnTo>
                  <a:lnTo>
                    <a:pt x="133" y="124"/>
                  </a:lnTo>
                  <a:lnTo>
                    <a:pt x="95" y="172"/>
                  </a:lnTo>
                  <a:lnTo>
                    <a:pt x="76" y="219"/>
                  </a:lnTo>
                  <a:lnTo>
                    <a:pt x="76" y="210"/>
                  </a:lnTo>
                  <a:lnTo>
                    <a:pt x="57" y="267"/>
                  </a:lnTo>
                  <a:lnTo>
                    <a:pt x="57" y="258"/>
                  </a:lnTo>
                  <a:lnTo>
                    <a:pt x="57" y="286"/>
                  </a:lnTo>
                  <a:lnTo>
                    <a:pt x="0" y="286"/>
                  </a:lnTo>
                  <a:close/>
                  <a:moveTo>
                    <a:pt x="286" y="0"/>
                  </a:moveTo>
                  <a:lnTo>
                    <a:pt x="315" y="0"/>
                  </a:lnTo>
                  <a:lnTo>
                    <a:pt x="324" y="57"/>
                  </a:lnTo>
                  <a:lnTo>
                    <a:pt x="295" y="57"/>
                  </a:lnTo>
                  <a:lnTo>
                    <a:pt x="286" y="0"/>
                  </a:lnTo>
                  <a:close/>
                  <a:moveTo>
                    <a:pt x="315" y="0"/>
                  </a:moveTo>
                  <a:lnTo>
                    <a:pt x="515" y="0"/>
                  </a:lnTo>
                  <a:lnTo>
                    <a:pt x="515" y="57"/>
                  </a:lnTo>
                  <a:lnTo>
                    <a:pt x="315" y="57"/>
                  </a:lnTo>
                  <a:lnTo>
                    <a:pt x="315" y="0"/>
                  </a:lnTo>
                  <a:close/>
                  <a:moveTo>
                    <a:pt x="687" y="0"/>
                  </a:moveTo>
                  <a:lnTo>
                    <a:pt x="915" y="0"/>
                  </a:lnTo>
                  <a:lnTo>
                    <a:pt x="915" y="57"/>
                  </a:lnTo>
                  <a:lnTo>
                    <a:pt x="687" y="57"/>
                  </a:lnTo>
                  <a:lnTo>
                    <a:pt x="687" y="0"/>
                  </a:lnTo>
                  <a:close/>
                  <a:moveTo>
                    <a:pt x="1087" y="0"/>
                  </a:moveTo>
                  <a:lnTo>
                    <a:pt x="1316" y="0"/>
                  </a:lnTo>
                  <a:lnTo>
                    <a:pt x="1316" y="57"/>
                  </a:lnTo>
                  <a:lnTo>
                    <a:pt x="1087" y="57"/>
                  </a:lnTo>
                  <a:lnTo>
                    <a:pt x="1087" y="0"/>
                  </a:lnTo>
                  <a:close/>
                  <a:moveTo>
                    <a:pt x="1488" y="0"/>
                  </a:moveTo>
                  <a:lnTo>
                    <a:pt x="1717" y="0"/>
                  </a:lnTo>
                  <a:lnTo>
                    <a:pt x="1717" y="57"/>
                  </a:lnTo>
                  <a:lnTo>
                    <a:pt x="1488" y="57"/>
                  </a:lnTo>
                  <a:lnTo>
                    <a:pt x="1488" y="0"/>
                  </a:lnTo>
                  <a:close/>
                  <a:moveTo>
                    <a:pt x="1888" y="0"/>
                  </a:moveTo>
                  <a:lnTo>
                    <a:pt x="2117" y="0"/>
                  </a:lnTo>
                  <a:lnTo>
                    <a:pt x="2117" y="57"/>
                  </a:lnTo>
                  <a:lnTo>
                    <a:pt x="1888" y="57"/>
                  </a:lnTo>
                  <a:lnTo>
                    <a:pt x="1888" y="0"/>
                  </a:lnTo>
                  <a:close/>
                  <a:moveTo>
                    <a:pt x="2298" y="28"/>
                  </a:moveTo>
                  <a:lnTo>
                    <a:pt x="2337" y="47"/>
                  </a:lnTo>
                  <a:lnTo>
                    <a:pt x="2346" y="47"/>
                  </a:lnTo>
                  <a:lnTo>
                    <a:pt x="2394" y="86"/>
                  </a:lnTo>
                  <a:lnTo>
                    <a:pt x="2394" y="95"/>
                  </a:lnTo>
                  <a:lnTo>
                    <a:pt x="2432" y="133"/>
                  </a:lnTo>
                  <a:lnTo>
                    <a:pt x="2432" y="143"/>
                  </a:lnTo>
                  <a:lnTo>
                    <a:pt x="2461" y="191"/>
                  </a:lnTo>
                  <a:lnTo>
                    <a:pt x="2470" y="210"/>
                  </a:lnTo>
                  <a:lnTo>
                    <a:pt x="2413" y="229"/>
                  </a:lnTo>
                  <a:lnTo>
                    <a:pt x="2403" y="210"/>
                  </a:lnTo>
                  <a:lnTo>
                    <a:pt x="2413" y="219"/>
                  </a:lnTo>
                  <a:lnTo>
                    <a:pt x="2384" y="172"/>
                  </a:lnTo>
                  <a:lnTo>
                    <a:pt x="2346" y="124"/>
                  </a:lnTo>
                  <a:lnTo>
                    <a:pt x="2356" y="133"/>
                  </a:lnTo>
                  <a:lnTo>
                    <a:pt x="2308" y="95"/>
                  </a:lnTo>
                  <a:lnTo>
                    <a:pt x="2318" y="95"/>
                  </a:lnTo>
                  <a:lnTo>
                    <a:pt x="2279" y="76"/>
                  </a:lnTo>
                  <a:lnTo>
                    <a:pt x="2298" y="28"/>
                  </a:lnTo>
                  <a:close/>
                  <a:moveTo>
                    <a:pt x="2489" y="391"/>
                  </a:moveTo>
                  <a:lnTo>
                    <a:pt x="2489" y="621"/>
                  </a:lnTo>
                  <a:lnTo>
                    <a:pt x="2432" y="621"/>
                  </a:lnTo>
                  <a:lnTo>
                    <a:pt x="2432" y="391"/>
                  </a:lnTo>
                  <a:lnTo>
                    <a:pt x="2489" y="391"/>
                  </a:lnTo>
                  <a:close/>
                  <a:moveTo>
                    <a:pt x="2489" y="793"/>
                  </a:moveTo>
                  <a:lnTo>
                    <a:pt x="2489" y="1022"/>
                  </a:lnTo>
                  <a:lnTo>
                    <a:pt x="2432" y="1022"/>
                  </a:lnTo>
                  <a:lnTo>
                    <a:pt x="2432" y="793"/>
                  </a:lnTo>
                  <a:lnTo>
                    <a:pt x="2489" y="793"/>
                  </a:lnTo>
                  <a:close/>
                  <a:moveTo>
                    <a:pt x="2489" y="1194"/>
                  </a:moveTo>
                  <a:lnTo>
                    <a:pt x="2489" y="1423"/>
                  </a:lnTo>
                  <a:lnTo>
                    <a:pt x="2432" y="1423"/>
                  </a:lnTo>
                  <a:lnTo>
                    <a:pt x="2432" y="1194"/>
                  </a:lnTo>
                  <a:lnTo>
                    <a:pt x="2489" y="1194"/>
                  </a:lnTo>
                  <a:close/>
                  <a:moveTo>
                    <a:pt x="2461" y="1595"/>
                  </a:moveTo>
                  <a:lnTo>
                    <a:pt x="2461" y="1614"/>
                  </a:lnTo>
                  <a:lnTo>
                    <a:pt x="2432" y="1671"/>
                  </a:lnTo>
                  <a:lnTo>
                    <a:pt x="2394" y="1719"/>
                  </a:lnTo>
                  <a:lnTo>
                    <a:pt x="2346" y="1757"/>
                  </a:lnTo>
                  <a:lnTo>
                    <a:pt x="2298" y="1776"/>
                  </a:lnTo>
                  <a:lnTo>
                    <a:pt x="2270" y="1729"/>
                  </a:lnTo>
                  <a:lnTo>
                    <a:pt x="2318" y="1710"/>
                  </a:lnTo>
                  <a:lnTo>
                    <a:pt x="2308" y="1710"/>
                  </a:lnTo>
                  <a:lnTo>
                    <a:pt x="2356" y="1671"/>
                  </a:lnTo>
                  <a:lnTo>
                    <a:pt x="2346" y="1681"/>
                  </a:lnTo>
                  <a:lnTo>
                    <a:pt x="2384" y="1633"/>
                  </a:lnTo>
                  <a:lnTo>
                    <a:pt x="2384" y="1643"/>
                  </a:lnTo>
                  <a:lnTo>
                    <a:pt x="2413" y="1585"/>
                  </a:lnTo>
                  <a:lnTo>
                    <a:pt x="2403" y="1595"/>
                  </a:lnTo>
                  <a:lnTo>
                    <a:pt x="2413" y="1585"/>
                  </a:lnTo>
                  <a:lnTo>
                    <a:pt x="2461" y="1595"/>
                  </a:lnTo>
                  <a:close/>
                  <a:moveTo>
                    <a:pt x="2117" y="1815"/>
                  </a:moveTo>
                  <a:lnTo>
                    <a:pt x="1888" y="1815"/>
                  </a:lnTo>
                  <a:lnTo>
                    <a:pt x="1888" y="1757"/>
                  </a:lnTo>
                  <a:lnTo>
                    <a:pt x="2117" y="1757"/>
                  </a:lnTo>
                  <a:lnTo>
                    <a:pt x="2117" y="1815"/>
                  </a:lnTo>
                  <a:close/>
                  <a:moveTo>
                    <a:pt x="1717" y="1815"/>
                  </a:moveTo>
                  <a:lnTo>
                    <a:pt x="1488" y="1815"/>
                  </a:lnTo>
                  <a:lnTo>
                    <a:pt x="1488" y="1757"/>
                  </a:lnTo>
                  <a:lnTo>
                    <a:pt x="1717" y="1757"/>
                  </a:lnTo>
                  <a:lnTo>
                    <a:pt x="1717" y="1815"/>
                  </a:lnTo>
                  <a:close/>
                  <a:moveTo>
                    <a:pt x="1316" y="1815"/>
                  </a:moveTo>
                  <a:lnTo>
                    <a:pt x="1087" y="1815"/>
                  </a:lnTo>
                  <a:lnTo>
                    <a:pt x="1087" y="1757"/>
                  </a:lnTo>
                  <a:lnTo>
                    <a:pt x="1316" y="1757"/>
                  </a:lnTo>
                  <a:lnTo>
                    <a:pt x="1316" y="1815"/>
                  </a:lnTo>
                  <a:close/>
                  <a:moveTo>
                    <a:pt x="915" y="1815"/>
                  </a:moveTo>
                  <a:lnTo>
                    <a:pt x="687" y="1815"/>
                  </a:lnTo>
                  <a:lnTo>
                    <a:pt x="687" y="1757"/>
                  </a:lnTo>
                  <a:lnTo>
                    <a:pt x="915" y="1757"/>
                  </a:lnTo>
                  <a:lnTo>
                    <a:pt x="915" y="1815"/>
                  </a:lnTo>
                  <a:close/>
                  <a:moveTo>
                    <a:pt x="515" y="1815"/>
                  </a:moveTo>
                  <a:lnTo>
                    <a:pt x="315" y="1815"/>
                  </a:lnTo>
                  <a:lnTo>
                    <a:pt x="315" y="1757"/>
                  </a:lnTo>
                  <a:lnTo>
                    <a:pt x="515" y="1757"/>
                  </a:lnTo>
                  <a:lnTo>
                    <a:pt x="515" y="1815"/>
                  </a:lnTo>
                  <a:close/>
                  <a:moveTo>
                    <a:pt x="315" y="1815"/>
                  </a:moveTo>
                  <a:lnTo>
                    <a:pt x="286" y="1805"/>
                  </a:lnTo>
                  <a:lnTo>
                    <a:pt x="295" y="1748"/>
                  </a:lnTo>
                  <a:lnTo>
                    <a:pt x="324" y="1757"/>
                  </a:lnTo>
                  <a:lnTo>
                    <a:pt x="315" y="1815"/>
                  </a:lnTo>
                  <a:close/>
                  <a:moveTo>
                    <a:pt x="114" y="1738"/>
                  </a:moveTo>
                  <a:lnTo>
                    <a:pt x="95" y="1719"/>
                  </a:lnTo>
                  <a:lnTo>
                    <a:pt x="86" y="1719"/>
                  </a:lnTo>
                  <a:lnTo>
                    <a:pt x="47" y="1671"/>
                  </a:lnTo>
                  <a:lnTo>
                    <a:pt x="47" y="1662"/>
                  </a:lnTo>
                  <a:lnTo>
                    <a:pt x="19" y="1614"/>
                  </a:lnTo>
                  <a:lnTo>
                    <a:pt x="0" y="1557"/>
                  </a:lnTo>
                  <a:lnTo>
                    <a:pt x="0" y="1547"/>
                  </a:lnTo>
                  <a:lnTo>
                    <a:pt x="0" y="1518"/>
                  </a:lnTo>
                  <a:lnTo>
                    <a:pt x="57" y="1518"/>
                  </a:lnTo>
                  <a:lnTo>
                    <a:pt x="57" y="1547"/>
                  </a:lnTo>
                  <a:lnTo>
                    <a:pt x="57" y="1538"/>
                  </a:lnTo>
                  <a:lnTo>
                    <a:pt x="76" y="1595"/>
                  </a:lnTo>
                  <a:lnTo>
                    <a:pt x="76" y="1585"/>
                  </a:lnTo>
                  <a:lnTo>
                    <a:pt x="95" y="1643"/>
                  </a:lnTo>
                  <a:lnTo>
                    <a:pt x="95" y="1633"/>
                  </a:lnTo>
                  <a:lnTo>
                    <a:pt x="133" y="1681"/>
                  </a:lnTo>
                  <a:lnTo>
                    <a:pt x="124" y="1671"/>
                  </a:lnTo>
                  <a:lnTo>
                    <a:pt x="152" y="1690"/>
                  </a:lnTo>
                  <a:lnTo>
                    <a:pt x="114" y="1738"/>
                  </a:lnTo>
                  <a:close/>
                </a:path>
              </a:pathLst>
            </a:custGeom>
            <a:solidFill>
              <a:srgbClr val="5A9BE3"/>
            </a:solidFill>
            <a:ln w="0">
              <a:solidFill>
                <a:srgbClr val="5A9BE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1" name="Freeform 103"/>
            <p:cNvSpPr>
              <a:spLocks/>
            </p:cNvSpPr>
            <p:nvPr/>
          </p:nvSpPr>
          <p:spPr bwMode="auto">
            <a:xfrm>
              <a:off x="5971" y="1194"/>
              <a:ext cx="1125" cy="583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57"/>
                </a:cxn>
                <a:cxn ang="0">
                  <a:pos x="29" y="29"/>
                </a:cxn>
                <a:cxn ang="0">
                  <a:pos x="57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1021" y="0"/>
                </a:cxn>
                <a:cxn ang="0">
                  <a:pos x="1021" y="0"/>
                </a:cxn>
                <a:cxn ang="0">
                  <a:pos x="1059" y="0"/>
                </a:cxn>
                <a:cxn ang="0">
                  <a:pos x="1097" y="29"/>
                </a:cxn>
                <a:cxn ang="0">
                  <a:pos x="1116" y="57"/>
                </a:cxn>
                <a:cxn ang="0">
                  <a:pos x="1125" y="96"/>
                </a:cxn>
                <a:cxn ang="0">
                  <a:pos x="1125" y="96"/>
                </a:cxn>
                <a:cxn ang="0">
                  <a:pos x="1125" y="96"/>
                </a:cxn>
                <a:cxn ang="0">
                  <a:pos x="1125" y="478"/>
                </a:cxn>
                <a:cxn ang="0">
                  <a:pos x="1125" y="478"/>
                </a:cxn>
                <a:cxn ang="0">
                  <a:pos x="1116" y="516"/>
                </a:cxn>
                <a:cxn ang="0">
                  <a:pos x="1097" y="554"/>
                </a:cxn>
                <a:cxn ang="0">
                  <a:pos x="1059" y="573"/>
                </a:cxn>
                <a:cxn ang="0">
                  <a:pos x="1021" y="583"/>
                </a:cxn>
                <a:cxn ang="0">
                  <a:pos x="1021" y="583"/>
                </a:cxn>
                <a:cxn ang="0">
                  <a:pos x="1021" y="583"/>
                </a:cxn>
                <a:cxn ang="0">
                  <a:pos x="95" y="583"/>
                </a:cxn>
                <a:cxn ang="0">
                  <a:pos x="95" y="583"/>
                </a:cxn>
                <a:cxn ang="0">
                  <a:pos x="57" y="573"/>
                </a:cxn>
                <a:cxn ang="0">
                  <a:pos x="29" y="554"/>
                </a:cxn>
                <a:cxn ang="0">
                  <a:pos x="0" y="516"/>
                </a:cxn>
                <a:cxn ang="0">
                  <a:pos x="0" y="478"/>
                </a:cxn>
                <a:cxn ang="0">
                  <a:pos x="0" y="478"/>
                </a:cxn>
                <a:cxn ang="0">
                  <a:pos x="0" y="96"/>
                </a:cxn>
              </a:cxnLst>
              <a:rect l="0" t="0" r="r" b="b"/>
              <a:pathLst>
                <a:path w="1125" h="583">
                  <a:moveTo>
                    <a:pt x="0" y="96"/>
                  </a:moveTo>
                  <a:lnTo>
                    <a:pt x="0" y="57"/>
                  </a:lnTo>
                  <a:lnTo>
                    <a:pt x="29" y="29"/>
                  </a:lnTo>
                  <a:lnTo>
                    <a:pt x="57" y="0"/>
                  </a:lnTo>
                  <a:lnTo>
                    <a:pt x="95" y="0"/>
                  </a:lnTo>
                  <a:lnTo>
                    <a:pt x="1021" y="0"/>
                  </a:lnTo>
                  <a:lnTo>
                    <a:pt x="1059" y="0"/>
                  </a:lnTo>
                  <a:lnTo>
                    <a:pt x="1097" y="29"/>
                  </a:lnTo>
                  <a:lnTo>
                    <a:pt x="1116" y="57"/>
                  </a:lnTo>
                  <a:lnTo>
                    <a:pt x="1125" y="96"/>
                  </a:lnTo>
                  <a:lnTo>
                    <a:pt x="1125" y="478"/>
                  </a:lnTo>
                  <a:lnTo>
                    <a:pt x="1116" y="516"/>
                  </a:lnTo>
                  <a:lnTo>
                    <a:pt x="1097" y="554"/>
                  </a:lnTo>
                  <a:lnTo>
                    <a:pt x="1059" y="573"/>
                  </a:lnTo>
                  <a:lnTo>
                    <a:pt x="1021" y="583"/>
                  </a:lnTo>
                  <a:lnTo>
                    <a:pt x="95" y="583"/>
                  </a:lnTo>
                  <a:lnTo>
                    <a:pt x="57" y="573"/>
                  </a:lnTo>
                  <a:lnTo>
                    <a:pt x="29" y="554"/>
                  </a:lnTo>
                  <a:lnTo>
                    <a:pt x="0" y="516"/>
                  </a:lnTo>
                  <a:lnTo>
                    <a:pt x="0" y="478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50" name="Freeform 102"/>
            <p:cNvSpPr>
              <a:spLocks noEditPoints="1"/>
            </p:cNvSpPr>
            <p:nvPr/>
          </p:nvSpPr>
          <p:spPr bwMode="auto">
            <a:xfrm>
              <a:off x="5961" y="1184"/>
              <a:ext cx="1145" cy="602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58"/>
                </a:cxn>
                <a:cxn ang="0">
                  <a:pos x="29" y="29"/>
                </a:cxn>
                <a:cxn ang="0">
                  <a:pos x="58" y="10"/>
                </a:cxn>
                <a:cxn ang="0">
                  <a:pos x="77" y="0"/>
                </a:cxn>
                <a:cxn ang="0">
                  <a:pos x="105" y="0"/>
                </a:cxn>
                <a:cxn ang="0">
                  <a:pos x="1059" y="0"/>
                </a:cxn>
                <a:cxn ang="0">
                  <a:pos x="1078" y="0"/>
                </a:cxn>
                <a:cxn ang="0">
                  <a:pos x="1107" y="29"/>
                </a:cxn>
                <a:cxn ang="0">
                  <a:pos x="1135" y="58"/>
                </a:cxn>
                <a:cxn ang="0">
                  <a:pos x="1135" y="77"/>
                </a:cxn>
                <a:cxn ang="0">
                  <a:pos x="1145" y="106"/>
                </a:cxn>
                <a:cxn ang="0">
                  <a:pos x="1135" y="516"/>
                </a:cxn>
                <a:cxn ang="0">
                  <a:pos x="1135" y="535"/>
                </a:cxn>
                <a:cxn ang="0">
                  <a:pos x="1107" y="564"/>
                </a:cxn>
                <a:cxn ang="0">
                  <a:pos x="1078" y="593"/>
                </a:cxn>
                <a:cxn ang="0">
                  <a:pos x="1059" y="593"/>
                </a:cxn>
                <a:cxn ang="0">
                  <a:pos x="1040" y="602"/>
                </a:cxn>
                <a:cxn ang="0">
                  <a:pos x="86" y="593"/>
                </a:cxn>
                <a:cxn ang="0">
                  <a:pos x="58" y="593"/>
                </a:cxn>
                <a:cxn ang="0">
                  <a:pos x="29" y="564"/>
                </a:cxn>
                <a:cxn ang="0">
                  <a:pos x="10" y="535"/>
                </a:cxn>
                <a:cxn ang="0">
                  <a:pos x="0" y="516"/>
                </a:cxn>
                <a:cxn ang="0">
                  <a:pos x="0" y="497"/>
                </a:cxn>
                <a:cxn ang="0">
                  <a:pos x="19" y="488"/>
                </a:cxn>
                <a:cxn ang="0">
                  <a:pos x="19" y="507"/>
                </a:cxn>
                <a:cxn ang="0">
                  <a:pos x="19" y="526"/>
                </a:cxn>
                <a:cxn ang="0">
                  <a:pos x="39" y="555"/>
                </a:cxn>
                <a:cxn ang="0">
                  <a:pos x="67" y="574"/>
                </a:cxn>
                <a:cxn ang="0">
                  <a:pos x="86" y="574"/>
                </a:cxn>
                <a:cxn ang="0">
                  <a:pos x="1031" y="583"/>
                </a:cxn>
                <a:cxn ang="0">
                  <a:pos x="1050" y="574"/>
                </a:cxn>
                <a:cxn ang="0">
                  <a:pos x="1069" y="574"/>
                </a:cxn>
                <a:cxn ang="0">
                  <a:pos x="1097" y="555"/>
                </a:cxn>
                <a:cxn ang="0">
                  <a:pos x="1116" y="526"/>
                </a:cxn>
                <a:cxn ang="0">
                  <a:pos x="1116" y="507"/>
                </a:cxn>
                <a:cxn ang="0">
                  <a:pos x="1126" y="106"/>
                </a:cxn>
                <a:cxn ang="0">
                  <a:pos x="1116" y="86"/>
                </a:cxn>
                <a:cxn ang="0">
                  <a:pos x="1116" y="67"/>
                </a:cxn>
                <a:cxn ang="0">
                  <a:pos x="1097" y="39"/>
                </a:cxn>
                <a:cxn ang="0">
                  <a:pos x="1069" y="20"/>
                </a:cxn>
                <a:cxn ang="0">
                  <a:pos x="1050" y="20"/>
                </a:cxn>
                <a:cxn ang="0">
                  <a:pos x="105" y="20"/>
                </a:cxn>
                <a:cxn ang="0">
                  <a:pos x="86" y="20"/>
                </a:cxn>
                <a:cxn ang="0">
                  <a:pos x="67" y="20"/>
                </a:cxn>
                <a:cxn ang="0">
                  <a:pos x="39" y="39"/>
                </a:cxn>
                <a:cxn ang="0">
                  <a:pos x="19" y="67"/>
                </a:cxn>
                <a:cxn ang="0">
                  <a:pos x="19" y="86"/>
                </a:cxn>
                <a:cxn ang="0">
                  <a:pos x="19" y="488"/>
                </a:cxn>
              </a:cxnLst>
              <a:rect l="0" t="0" r="r" b="b"/>
              <a:pathLst>
                <a:path w="1145" h="602">
                  <a:moveTo>
                    <a:pt x="0" y="106"/>
                  </a:moveTo>
                  <a:lnTo>
                    <a:pt x="0" y="86"/>
                  </a:lnTo>
                  <a:lnTo>
                    <a:pt x="0" y="77"/>
                  </a:lnTo>
                  <a:lnTo>
                    <a:pt x="0" y="58"/>
                  </a:lnTo>
                  <a:lnTo>
                    <a:pt x="10" y="58"/>
                  </a:lnTo>
                  <a:lnTo>
                    <a:pt x="29" y="29"/>
                  </a:lnTo>
                  <a:lnTo>
                    <a:pt x="58" y="10"/>
                  </a:lnTo>
                  <a:lnTo>
                    <a:pt x="58" y="0"/>
                  </a:lnTo>
                  <a:lnTo>
                    <a:pt x="77" y="0"/>
                  </a:lnTo>
                  <a:lnTo>
                    <a:pt x="86" y="0"/>
                  </a:lnTo>
                  <a:lnTo>
                    <a:pt x="105" y="0"/>
                  </a:lnTo>
                  <a:lnTo>
                    <a:pt x="1031" y="0"/>
                  </a:lnTo>
                  <a:lnTo>
                    <a:pt x="1059" y="0"/>
                  </a:lnTo>
                  <a:lnTo>
                    <a:pt x="1078" y="0"/>
                  </a:lnTo>
                  <a:lnTo>
                    <a:pt x="1078" y="10"/>
                  </a:lnTo>
                  <a:lnTo>
                    <a:pt x="1107" y="29"/>
                  </a:lnTo>
                  <a:lnTo>
                    <a:pt x="1135" y="58"/>
                  </a:lnTo>
                  <a:lnTo>
                    <a:pt x="1135" y="77"/>
                  </a:lnTo>
                  <a:lnTo>
                    <a:pt x="1135" y="86"/>
                  </a:lnTo>
                  <a:lnTo>
                    <a:pt x="1145" y="106"/>
                  </a:lnTo>
                  <a:lnTo>
                    <a:pt x="1145" y="488"/>
                  </a:lnTo>
                  <a:lnTo>
                    <a:pt x="1135" y="516"/>
                  </a:lnTo>
                  <a:lnTo>
                    <a:pt x="1135" y="535"/>
                  </a:lnTo>
                  <a:lnTo>
                    <a:pt x="1107" y="564"/>
                  </a:lnTo>
                  <a:lnTo>
                    <a:pt x="1078" y="593"/>
                  </a:lnTo>
                  <a:lnTo>
                    <a:pt x="1059" y="593"/>
                  </a:lnTo>
                  <a:lnTo>
                    <a:pt x="1040" y="602"/>
                  </a:lnTo>
                  <a:lnTo>
                    <a:pt x="105" y="602"/>
                  </a:lnTo>
                  <a:lnTo>
                    <a:pt x="86" y="593"/>
                  </a:lnTo>
                  <a:lnTo>
                    <a:pt x="77" y="593"/>
                  </a:lnTo>
                  <a:lnTo>
                    <a:pt x="58" y="593"/>
                  </a:lnTo>
                  <a:lnTo>
                    <a:pt x="29" y="564"/>
                  </a:lnTo>
                  <a:lnTo>
                    <a:pt x="10" y="535"/>
                  </a:lnTo>
                  <a:lnTo>
                    <a:pt x="0" y="535"/>
                  </a:lnTo>
                  <a:lnTo>
                    <a:pt x="0" y="516"/>
                  </a:lnTo>
                  <a:lnTo>
                    <a:pt x="0" y="497"/>
                  </a:lnTo>
                  <a:lnTo>
                    <a:pt x="0" y="106"/>
                  </a:lnTo>
                  <a:close/>
                  <a:moveTo>
                    <a:pt x="19" y="488"/>
                  </a:moveTo>
                  <a:lnTo>
                    <a:pt x="19" y="507"/>
                  </a:lnTo>
                  <a:lnTo>
                    <a:pt x="19" y="526"/>
                  </a:lnTo>
                  <a:lnTo>
                    <a:pt x="39" y="555"/>
                  </a:lnTo>
                  <a:lnTo>
                    <a:pt x="67" y="574"/>
                  </a:lnTo>
                  <a:lnTo>
                    <a:pt x="86" y="574"/>
                  </a:lnTo>
                  <a:lnTo>
                    <a:pt x="105" y="583"/>
                  </a:lnTo>
                  <a:lnTo>
                    <a:pt x="1031" y="583"/>
                  </a:lnTo>
                  <a:lnTo>
                    <a:pt x="1050" y="574"/>
                  </a:lnTo>
                  <a:lnTo>
                    <a:pt x="1069" y="574"/>
                  </a:lnTo>
                  <a:lnTo>
                    <a:pt x="1097" y="555"/>
                  </a:lnTo>
                  <a:lnTo>
                    <a:pt x="1116" y="526"/>
                  </a:lnTo>
                  <a:lnTo>
                    <a:pt x="1116" y="507"/>
                  </a:lnTo>
                  <a:lnTo>
                    <a:pt x="1126" y="488"/>
                  </a:lnTo>
                  <a:lnTo>
                    <a:pt x="1126" y="106"/>
                  </a:lnTo>
                  <a:lnTo>
                    <a:pt x="1116" y="86"/>
                  </a:lnTo>
                  <a:lnTo>
                    <a:pt x="1116" y="67"/>
                  </a:lnTo>
                  <a:lnTo>
                    <a:pt x="1097" y="39"/>
                  </a:lnTo>
                  <a:lnTo>
                    <a:pt x="1069" y="20"/>
                  </a:lnTo>
                  <a:lnTo>
                    <a:pt x="1050" y="20"/>
                  </a:lnTo>
                  <a:lnTo>
                    <a:pt x="1031" y="20"/>
                  </a:lnTo>
                  <a:lnTo>
                    <a:pt x="105" y="20"/>
                  </a:lnTo>
                  <a:lnTo>
                    <a:pt x="86" y="20"/>
                  </a:lnTo>
                  <a:lnTo>
                    <a:pt x="67" y="20"/>
                  </a:lnTo>
                  <a:lnTo>
                    <a:pt x="39" y="39"/>
                  </a:lnTo>
                  <a:lnTo>
                    <a:pt x="19" y="67"/>
                  </a:lnTo>
                  <a:lnTo>
                    <a:pt x="19" y="86"/>
                  </a:lnTo>
                  <a:lnTo>
                    <a:pt x="19" y="106"/>
                  </a:lnTo>
                  <a:lnTo>
                    <a:pt x="19" y="488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9" name="Rectangle 101"/>
            <p:cNvSpPr>
              <a:spLocks noChangeArrowheads="1"/>
            </p:cNvSpPr>
            <p:nvPr/>
          </p:nvSpPr>
          <p:spPr bwMode="auto">
            <a:xfrm>
              <a:off x="6133" y="1261"/>
              <a:ext cx="75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Common 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48" name="Rectangle 100"/>
            <p:cNvSpPr>
              <a:spLocks noChangeArrowheads="1"/>
            </p:cNvSpPr>
            <p:nvPr/>
          </p:nvSpPr>
          <p:spPr bwMode="auto">
            <a:xfrm>
              <a:off x="6333" y="1500"/>
              <a:ext cx="36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47" name="Freeform 99"/>
            <p:cNvSpPr>
              <a:spLocks noEditPoints="1"/>
            </p:cNvSpPr>
            <p:nvPr/>
          </p:nvSpPr>
          <p:spPr bwMode="auto">
            <a:xfrm>
              <a:off x="6467" y="650"/>
              <a:ext cx="238" cy="582"/>
            </a:xfrm>
            <a:custGeom>
              <a:avLst/>
              <a:gdLst/>
              <a:ahLst/>
              <a:cxnLst>
                <a:cxn ang="0">
                  <a:pos x="153" y="181"/>
                </a:cxn>
                <a:cxn ang="0">
                  <a:pos x="162" y="391"/>
                </a:cxn>
                <a:cxn ang="0">
                  <a:pos x="86" y="391"/>
                </a:cxn>
                <a:cxn ang="0">
                  <a:pos x="76" y="191"/>
                </a:cxn>
                <a:cxn ang="0">
                  <a:pos x="153" y="181"/>
                </a:cxn>
                <a:cxn ang="0">
                  <a:pos x="0" y="229"/>
                </a:cxn>
                <a:cxn ang="0">
                  <a:pos x="114" y="0"/>
                </a:cxn>
                <a:cxn ang="0">
                  <a:pos x="229" y="219"/>
                </a:cxn>
                <a:cxn ang="0">
                  <a:pos x="0" y="229"/>
                </a:cxn>
                <a:cxn ang="0">
                  <a:pos x="238" y="353"/>
                </a:cxn>
                <a:cxn ang="0">
                  <a:pos x="133" y="582"/>
                </a:cxn>
                <a:cxn ang="0">
                  <a:pos x="9" y="353"/>
                </a:cxn>
                <a:cxn ang="0">
                  <a:pos x="238" y="353"/>
                </a:cxn>
              </a:cxnLst>
              <a:rect l="0" t="0" r="r" b="b"/>
              <a:pathLst>
                <a:path w="238" h="582">
                  <a:moveTo>
                    <a:pt x="153" y="181"/>
                  </a:moveTo>
                  <a:lnTo>
                    <a:pt x="162" y="391"/>
                  </a:lnTo>
                  <a:lnTo>
                    <a:pt x="86" y="391"/>
                  </a:lnTo>
                  <a:lnTo>
                    <a:pt x="76" y="191"/>
                  </a:lnTo>
                  <a:lnTo>
                    <a:pt x="153" y="181"/>
                  </a:lnTo>
                  <a:close/>
                  <a:moveTo>
                    <a:pt x="0" y="229"/>
                  </a:moveTo>
                  <a:lnTo>
                    <a:pt x="114" y="0"/>
                  </a:lnTo>
                  <a:lnTo>
                    <a:pt x="229" y="219"/>
                  </a:lnTo>
                  <a:lnTo>
                    <a:pt x="0" y="229"/>
                  </a:lnTo>
                  <a:close/>
                  <a:moveTo>
                    <a:pt x="238" y="353"/>
                  </a:moveTo>
                  <a:lnTo>
                    <a:pt x="133" y="582"/>
                  </a:lnTo>
                  <a:lnTo>
                    <a:pt x="9" y="353"/>
                  </a:lnTo>
                  <a:lnTo>
                    <a:pt x="238" y="353"/>
                  </a:lnTo>
                  <a:close/>
                </a:path>
              </a:pathLst>
            </a:custGeom>
            <a:solidFill>
              <a:srgbClr val="B2B2B2"/>
            </a:solidFill>
            <a:ln w="0">
              <a:solidFill>
                <a:srgbClr val="B2B2B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6" name="Freeform 98"/>
            <p:cNvSpPr>
              <a:spLocks noEditPoints="1"/>
            </p:cNvSpPr>
            <p:nvPr/>
          </p:nvSpPr>
          <p:spPr bwMode="auto">
            <a:xfrm>
              <a:off x="6467" y="1777"/>
              <a:ext cx="238" cy="582"/>
            </a:xfrm>
            <a:custGeom>
              <a:avLst/>
              <a:gdLst/>
              <a:ahLst/>
              <a:cxnLst>
                <a:cxn ang="0">
                  <a:pos x="153" y="181"/>
                </a:cxn>
                <a:cxn ang="0">
                  <a:pos x="162" y="391"/>
                </a:cxn>
                <a:cxn ang="0">
                  <a:pos x="86" y="391"/>
                </a:cxn>
                <a:cxn ang="0">
                  <a:pos x="76" y="191"/>
                </a:cxn>
                <a:cxn ang="0">
                  <a:pos x="153" y="181"/>
                </a:cxn>
                <a:cxn ang="0">
                  <a:pos x="0" y="229"/>
                </a:cxn>
                <a:cxn ang="0">
                  <a:pos x="114" y="0"/>
                </a:cxn>
                <a:cxn ang="0">
                  <a:pos x="229" y="219"/>
                </a:cxn>
                <a:cxn ang="0">
                  <a:pos x="0" y="229"/>
                </a:cxn>
                <a:cxn ang="0">
                  <a:pos x="238" y="353"/>
                </a:cxn>
                <a:cxn ang="0">
                  <a:pos x="133" y="582"/>
                </a:cxn>
                <a:cxn ang="0">
                  <a:pos x="9" y="353"/>
                </a:cxn>
                <a:cxn ang="0">
                  <a:pos x="238" y="353"/>
                </a:cxn>
              </a:cxnLst>
              <a:rect l="0" t="0" r="r" b="b"/>
              <a:pathLst>
                <a:path w="238" h="582">
                  <a:moveTo>
                    <a:pt x="153" y="181"/>
                  </a:moveTo>
                  <a:lnTo>
                    <a:pt x="162" y="391"/>
                  </a:lnTo>
                  <a:lnTo>
                    <a:pt x="86" y="391"/>
                  </a:lnTo>
                  <a:lnTo>
                    <a:pt x="76" y="191"/>
                  </a:lnTo>
                  <a:lnTo>
                    <a:pt x="153" y="181"/>
                  </a:lnTo>
                  <a:close/>
                  <a:moveTo>
                    <a:pt x="0" y="229"/>
                  </a:moveTo>
                  <a:lnTo>
                    <a:pt x="114" y="0"/>
                  </a:lnTo>
                  <a:lnTo>
                    <a:pt x="229" y="219"/>
                  </a:lnTo>
                  <a:lnTo>
                    <a:pt x="0" y="229"/>
                  </a:lnTo>
                  <a:close/>
                  <a:moveTo>
                    <a:pt x="238" y="353"/>
                  </a:moveTo>
                  <a:lnTo>
                    <a:pt x="133" y="582"/>
                  </a:lnTo>
                  <a:lnTo>
                    <a:pt x="9" y="353"/>
                  </a:lnTo>
                  <a:lnTo>
                    <a:pt x="238" y="353"/>
                  </a:lnTo>
                  <a:close/>
                </a:path>
              </a:pathLst>
            </a:custGeom>
            <a:solidFill>
              <a:srgbClr val="B2B2B2"/>
            </a:solidFill>
            <a:ln w="0">
              <a:solidFill>
                <a:srgbClr val="B2B2B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5" name="Freeform 97"/>
            <p:cNvSpPr>
              <a:spLocks noEditPoints="1"/>
            </p:cNvSpPr>
            <p:nvPr/>
          </p:nvSpPr>
          <p:spPr bwMode="auto">
            <a:xfrm>
              <a:off x="5341" y="1376"/>
              <a:ext cx="582" cy="238"/>
            </a:xfrm>
            <a:custGeom>
              <a:avLst/>
              <a:gdLst/>
              <a:ahLst/>
              <a:cxnLst>
                <a:cxn ang="0">
                  <a:pos x="391" y="152"/>
                </a:cxn>
                <a:cxn ang="0">
                  <a:pos x="191" y="162"/>
                </a:cxn>
                <a:cxn ang="0">
                  <a:pos x="182" y="85"/>
                </a:cxn>
                <a:cxn ang="0">
                  <a:pos x="391" y="76"/>
                </a:cxn>
                <a:cxn ang="0">
                  <a:pos x="391" y="152"/>
                </a:cxn>
                <a:cxn ang="0">
                  <a:pos x="353" y="0"/>
                </a:cxn>
                <a:cxn ang="0">
                  <a:pos x="582" y="114"/>
                </a:cxn>
                <a:cxn ang="0">
                  <a:pos x="353" y="229"/>
                </a:cxn>
                <a:cxn ang="0">
                  <a:pos x="353" y="0"/>
                </a:cxn>
                <a:cxn ang="0">
                  <a:pos x="229" y="238"/>
                </a:cxn>
                <a:cxn ang="0">
                  <a:pos x="0" y="133"/>
                </a:cxn>
                <a:cxn ang="0">
                  <a:pos x="220" y="9"/>
                </a:cxn>
                <a:cxn ang="0">
                  <a:pos x="229" y="238"/>
                </a:cxn>
              </a:cxnLst>
              <a:rect l="0" t="0" r="r" b="b"/>
              <a:pathLst>
                <a:path w="582" h="238">
                  <a:moveTo>
                    <a:pt x="391" y="152"/>
                  </a:moveTo>
                  <a:lnTo>
                    <a:pt x="191" y="162"/>
                  </a:lnTo>
                  <a:lnTo>
                    <a:pt x="182" y="85"/>
                  </a:lnTo>
                  <a:lnTo>
                    <a:pt x="391" y="76"/>
                  </a:lnTo>
                  <a:lnTo>
                    <a:pt x="391" y="152"/>
                  </a:lnTo>
                  <a:close/>
                  <a:moveTo>
                    <a:pt x="353" y="0"/>
                  </a:moveTo>
                  <a:lnTo>
                    <a:pt x="582" y="114"/>
                  </a:lnTo>
                  <a:lnTo>
                    <a:pt x="353" y="229"/>
                  </a:lnTo>
                  <a:lnTo>
                    <a:pt x="353" y="0"/>
                  </a:lnTo>
                  <a:close/>
                  <a:moveTo>
                    <a:pt x="229" y="238"/>
                  </a:moveTo>
                  <a:lnTo>
                    <a:pt x="0" y="133"/>
                  </a:lnTo>
                  <a:lnTo>
                    <a:pt x="220" y="9"/>
                  </a:lnTo>
                  <a:lnTo>
                    <a:pt x="229" y="238"/>
                  </a:lnTo>
                  <a:close/>
                </a:path>
              </a:pathLst>
            </a:custGeom>
            <a:solidFill>
              <a:srgbClr val="B2B2B2"/>
            </a:solidFill>
            <a:ln w="0">
              <a:solidFill>
                <a:srgbClr val="B2B2B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4" name="Freeform 96"/>
            <p:cNvSpPr>
              <a:spLocks noEditPoints="1"/>
            </p:cNvSpPr>
            <p:nvPr/>
          </p:nvSpPr>
          <p:spPr bwMode="auto">
            <a:xfrm>
              <a:off x="7144" y="1347"/>
              <a:ext cx="582" cy="239"/>
            </a:xfrm>
            <a:custGeom>
              <a:avLst/>
              <a:gdLst/>
              <a:ahLst/>
              <a:cxnLst>
                <a:cxn ang="0">
                  <a:pos x="391" y="153"/>
                </a:cxn>
                <a:cxn ang="0">
                  <a:pos x="191" y="162"/>
                </a:cxn>
                <a:cxn ang="0">
                  <a:pos x="181" y="86"/>
                </a:cxn>
                <a:cxn ang="0">
                  <a:pos x="391" y="76"/>
                </a:cxn>
                <a:cxn ang="0">
                  <a:pos x="391" y="153"/>
                </a:cxn>
                <a:cxn ang="0">
                  <a:pos x="353" y="0"/>
                </a:cxn>
                <a:cxn ang="0">
                  <a:pos x="582" y="114"/>
                </a:cxn>
                <a:cxn ang="0">
                  <a:pos x="353" y="229"/>
                </a:cxn>
                <a:cxn ang="0">
                  <a:pos x="353" y="0"/>
                </a:cxn>
                <a:cxn ang="0">
                  <a:pos x="229" y="239"/>
                </a:cxn>
                <a:cxn ang="0">
                  <a:pos x="0" y="134"/>
                </a:cxn>
                <a:cxn ang="0">
                  <a:pos x="220" y="9"/>
                </a:cxn>
                <a:cxn ang="0">
                  <a:pos x="229" y="239"/>
                </a:cxn>
              </a:cxnLst>
              <a:rect l="0" t="0" r="r" b="b"/>
              <a:pathLst>
                <a:path w="582" h="239">
                  <a:moveTo>
                    <a:pt x="391" y="153"/>
                  </a:moveTo>
                  <a:lnTo>
                    <a:pt x="191" y="162"/>
                  </a:lnTo>
                  <a:lnTo>
                    <a:pt x="181" y="86"/>
                  </a:lnTo>
                  <a:lnTo>
                    <a:pt x="391" y="76"/>
                  </a:lnTo>
                  <a:lnTo>
                    <a:pt x="391" y="153"/>
                  </a:lnTo>
                  <a:close/>
                  <a:moveTo>
                    <a:pt x="353" y="0"/>
                  </a:moveTo>
                  <a:lnTo>
                    <a:pt x="582" y="114"/>
                  </a:lnTo>
                  <a:lnTo>
                    <a:pt x="353" y="229"/>
                  </a:lnTo>
                  <a:lnTo>
                    <a:pt x="353" y="0"/>
                  </a:lnTo>
                  <a:close/>
                  <a:moveTo>
                    <a:pt x="229" y="239"/>
                  </a:moveTo>
                  <a:lnTo>
                    <a:pt x="0" y="134"/>
                  </a:lnTo>
                  <a:lnTo>
                    <a:pt x="220" y="9"/>
                  </a:lnTo>
                  <a:lnTo>
                    <a:pt x="229" y="239"/>
                  </a:lnTo>
                  <a:close/>
                </a:path>
              </a:pathLst>
            </a:custGeom>
            <a:solidFill>
              <a:srgbClr val="B2B2B2"/>
            </a:solidFill>
            <a:ln w="0">
              <a:solidFill>
                <a:srgbClr val="B2B2B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3" name="Rectangle 95"/>
            <p:cNvSpPr>
              <a:spLocks noChangeArrowheads="1"/>
            </p:cNvSpPr>
            <p:nvPr/>
          </p:nvSpPr>
          <p:spPr bwMode="auto">
            <a:xfrm>
              <a:off x="5523" y="850"/>
              <a:ext cx="579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Gaps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42" name="Freeform 94"/>
            <p:cNvSpPr>
              <a:spLocks/>
            </p:cNvSpPr>
            <p:nvPr/>
          </p:nvSpPr>
          <p:spPr bwMode="auto">
            <a:xfrm>
              <a:off x="1641" y="1280"/>
              <a:ext cx="2346" cy="5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57"/>
                </a:cxn>
                <a:cxn ang="0">
                  <a:pos x="28" y="29"/>
                </a:cxn>
                <a:cxn ang="0">
                  <a:pos x="57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2241" y="0"/>
                </a:cxn>
                <a:cxn ang="0">
                  <a:pos x="2241" y="0"/>
                </a:cxn>
                <a:cxn ang="0">
                  <a:pos x="2279" y="0"/>
                </a:cxn>
                <a:cxn ang="0">
                  <a:pos x="2317" y="29"/>
                </a:cxn>
                <a:cxn ang="0">
                  <a:pos x="2336" y="57"/>
                </a:cxn>
                <a:cxn ang="0">
                  <a:pos x="2346" y="96"/>
                </a:cxn>
                <a:cxn ang="0">
                  <a:pos x="2346" y="96"/>
                </a:cxn>
                <a:cxn ang="0">
                  <a:pos x="2346" y="96"/>
                </a:cxn>
                <a:cxn ang="0">
                  <a:pos x="2346" y="487"/>
                </a:cxn>
                <a:cxn ang="0">
                  <a:pos x="2346" y="487"/>
                </a:cxn>
                <a:cxn ang="0">
                  <a:pos x="2336" y="525"/>
                </a:cxn>
                <a:cxn ang="0">
                  <a:pos x="2317" y="564"/>
                </a:cxn>
                <a:cxn ang="0">
                  <a:pos x="2279" y="583"/>
                </a:cxn>
                <a:cxn ang="0">
                  <a:pos x="2241" y="592"/>
                </a:cxn>
                <a:cxn ang="0">
                  <a:pos x="2241" y="592"/>
                </a:cxn>
                <a:cxn ang="0">
                  <a:pos x="2241" y="592"/>
                </a:cxn>
                <a:cxn ang="0">
                  <a:pos x="95" y="592"/>
                </a:cxn>
                <a:cxn ang="0">
                  <a:pos x="95" y="592"/>
                </a:cxn>
                <a:cxn ang="0">
                  <a:pos x="57" y="583"/>
                </a:cxn>
                <a:cxn ang="0">
                  <a:pos x="28" y="564"/>
                </a:cxn>
                <a:cxn ang="0">
                  <a:pos x="0" y="525"/>
                </a:cxn>
                <a:cxn ang="0">
                  <a:pos x="0" y="487"/>
                </a:cxn>
                <a:cxn ang="0">
                  <a:pos x="0" y="487"/>
                </a:cxn>
                <a:cxn ang="0">
                  <a:pos x="0" y="96"/>
                </a:cxn>
              </a:cxnLst>
              <a:rect l="0" t="0" r="r" b="b"/>
              <a:pathLst>
                <a:path w="2346" h="592">
                  <a:moveTo>
                    <a:pt x="0" y="96"/>
                  </a:moveTo>
                  <a:lnTo>
                    <a:pt x="0" y="57"/>
                  </a:lnTo>
                  <a:lnTo>
                    <a:pt x="28" y="29"/>
                  </a:lnTo>
                  <a:lnTo>
                    <a:pt x="57" y="0"/>
                  </a:lnTo>
                  <a:lnTo>
                    <a:pt x="95" y="0"/>
                  </a:lnTo>
                  <a:lnTo>
                    <a:pt x="2241" y="0"/>
                  </a:lnTo>
                  <a:lnTo>
                    <a:pt x="2279" y="0"/>
                  </a:lnTo>
                  <a:lnTo>
                    <a:pt x="2317" y="29"/>
                  </a:lnTo>
                  <a:lnTo>
                    <a:pt x="2336" y="57"/>
                  </a:lnTo>
                  <a:lnTo>
                    <a:pt x="2346" y="96"/>
                  </a:lnTo>
                  <a:lnTo>
                    <a:pt x="2346" y="487"/>
                  </a:lnTo>
                  <a:lnTo>
                    <a:pt x="2336" y="525"/>
                  </a:lnTo>
                  <a:lnTo>
                    <a:pt x="2317" y="564"/>
                  </a:lnTo>
                  <a:lnTo>
                    <a:pt x="2279" y="583"/>
                  </a:lnTo>
                  <a:lnTo>
                    <a:pt x="2241" y="592"/>
                  </a:lnTo>
                  <a:lnTo>
                    <a:pt x="95" y="592"/>
                  </a:lnTo>
                  <a:lnTo>
                    <a:pt x="57" y="583"/>
                  </a:lnTo>
                  <a:lnTo>
                    <a:pt x="28" y="564"/>
                  </a:lnTo>
                  <a:lnTo>
                    <a:pt x="0" y="525"/>
                  </a:lnTo>
                  <a:lnTo>
                    <a:pt x="0" y="487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1" name="Freeform 93"/>
            <p:cNvSpPr>
              <a:spLocks noEditPoints="1"/>
            </p:cNvSpPr>
            <p:nvPr/>
          </p:nvSpPr>
          <p:spPr bwMode="auto">
            <a:xfrm>
              <a:off x="1631" y="1270"/>
              <a:ext cx="2366" cy="612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67"/>
                </a:cxn>
                <a:cxn ang="0">
                  <a:pos x="29" y="29"/>
                </a:cxn>
                <a:cxn ang="0">
                  <a:pos x="57" y="10"/>
                </a:cxn>
                <a:cxn ang="0">
                  <a:pos x="86" y="0"/>
                </a:cxn>
                <a:cxn ang="0">
                  <a:pos x="105" y="0"/>
                </a:cxn>
                <a:cxn ang="0">
                  <a:pos x="2270" y="0"/>
                </a:cxn>
                <a:cxn ang="0">
                  <a:pos x="2299" y="0"/>
                </a:cxn>
                <a:cxn ang="0">
                  <a:pos x="2327" y="29"/>
                </a:cxn>
                <a:cxn ang="0">
                  <a:pos x="2356" y="58"/>
                </a:cxn>
                <a:cxn ang="0">
                  <a:pos x="2356" y="86"/>
                </a:cxn>
                <a:cxn ang="0">
                  <a:pos x="2366" y="106"/>
                </a:cxn>
                <a:cxn ang="0">
                  <a:pos x="2356" y="516"/>
                </a:cxn>
                <a:cxn ang="0">
                  <a:pos x="2356" y="545"/>
                </a:cxn>
                <a:cxn ang="0">
                  <a:pos x="2327" y="574"/>
                </a:cxn>
                <a:cxn ang="0">
                  <a:pos x="2299" y="602"/>
                </a:cxn>
                <a:cxn ang="0">
                  <a:pos x="2280" y="602"/>
                </a:cxn>
                <a:cxn ang="0">
                  <a:pos x="2251" y="612"/>
                </a:cxn>
                <a:cxn ang="0">
                  <a:pos x="86" y="602"/>
                </a:cxn>
                <a:cxn ang="0">
                  <a:pos x="67" y="602"/>
                </a:cxn>
                <a:cxn ang="0">
                  <a:pos x="29" y="574"/>
                </a:cxn>
                <a:cxn ang="0">
                  <a:pos x="10" y="545"/>
                </a:cxn>
                <a:cxn ang="0">
                  <a:pos x="0" y="526"/>
                </a:cxn>
                <a:cxn ang="0">
                  <a:pos x="0" y="497"/>
                </a:cxn>
                <a:cxn ang="0">
                  <a:pos x="19" y="497"/>
                </a:cxn>
                <a:cxn ang="0">
                  <a:pos x="19" y="516"/>
                </a:cxn>
                <a:cxn ang="0">
                  <a:pos x="19" y="535"/>
                </a:cxn>
                <a:cxn ang="0">
                  <a:pos x="38" y="564"/>
                </a:cxn>
                <a:cxn ang="0">
                  <a:pos x="67" y="583"/>
                </a:cxn>
                <a:cxn ang="0">
                  <a:pos x="86" y="583"/>
                </a:cxn>
                <a:cxn ang="0">
                  <a:pos x="2251" y="593"/>
                </a:cxn>
                <a:cxn ang="0">
                  <a:pos x="2270" y="583"/>
                </a:cxn>
                <a:cxn ang="0">
                  <a:pos x="2289" y="583"/>
                </a:cxn>
                <a:cxn ang="0">
                  <a:pos x="2318" y="564"/>
                </a:cxn>
                <a:cxn ang="0">
                  <a:pos x="2337" y="535"/>
                </a:cxn>
                <a:cxn ang="0">
                  <a:pos x="2337" y="516"/>
                </a:cxn>
                <a:cxn ang="0">
                  <a:pos x="2346" y="106"/>
                </a:cxn>
                <a:cxn ang="0">
                  <a:pos x="2337" y="86"/>
                </a:cxn>
                <a:cxn ang="0">
                  <a:pos x="2337" y="67"/>
                </a:cxn>
                <a:cxn ang="0">
                  <a:pos x="2318" y="39"/>
                </a:cxn>
                <a:cxn ang="0">
                  <a:pos x="2289" y="20"/>
                </a:cxn>
                <a:cxn ang="0">
                  <a:pos x="2270" y="20"/>
                </a:cxn>
                <a:cxn ang="0">
                  <a:pos x="105" y="20"/>
                </a:cxn>
                <a:cxn ang="0">
                  <a:pos x="86" y="20"/>
                </a:cxn>
                <a:cxn ang="0">
                  <a:pos x="67" y="20"/>
                </a:cxn>
                <a:cxn ang="0">
                  <a:pos x="38" y="39"/>
                </a:cxn>
                <a:cxn ang="0">
                  <a:pos x="19" y="67"/>
                </a:cxn>
                <a:cxn ang="0">
                  <a:pos x="19" y="86"/>
                </a:cxn>
                <a:cxn ang="0">
                  <a:pos x="19" y="497"/>
                </a:cxn>
              </a:cxnLst>
              <a:rect l="0" t="0" r="r" b="b"/>
              <a:pathLst>
                <a:path w="2366" h="612">
                  <a:moveTo>
                    <a:pt x="0" y="106"/>
                  </a:moveTo>
                  <a:lnTo>
                    <a:pt x="0" y="86"/>
                  </a:lnTo>
                  <a:lnTo>
                    <a:pt x="0" y="67"/>
                  </a:lnTo>
                  <a:lnTo>
                    <a:pt x="10" y="58"/>
                  </a:lnTo>
                  <a:lnTo>
                    <a:pt x="29" y="29"/>
                  </a:lnTo>
                  <a:lnTo>
                    <a:pt x="57" y="1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0"/>
                  </a:lnTo>
                  <a:lnTo>
                    <a:pt x="2251" y="0"/>
                  </a:lnTo>
                  <a:lnTo>
                    <a:pt x="2270" y="0"/>
                  </a:lnTo>
                  <a:lnTo>
                    <a:pt x="2280" y="0"/>
                  </a:lnTo>
                  <a:lnTo>
                    <a:pt x="2299" y="0"/>
                  </a:lnTo>
                  <a:lnTo>
                    <a:pt x="2299" y="10"/>
                  </a:lnTo>
                  <a:lnTo>
                    <a:pt x="2327" y="29"/>
                  </a:lnTo>
                  <a:lnTo>
                    <a:pt x="2356" y="58"/>
                  </a:lnTo>
                  <a:lnTo>
                    <a:pt x="2356" y="67"/>
                  </a:lnTo>
                  <a:lnTo>
                    <a:pt x="2356" y="86"/>
                  </a:lnTo>
                  <a:lnTo>
                    <a:pt x="2366" y="106"/>
                  </a:lnTo>
                  <a:lnTo>
                    <a:pt x="2366" y="497"/>
                  </a:lnTo>
                  <a:lnTo>
                    <a:pt x="2356" y="516"/>
                  </a:lnTo>
                  <a:lnTo>
                    <a:pt x="2356" y="526"/>
                  </a:lnTo>
                  <a:lnTo>
                    <a:pt x="2356" y="545"/>
                  </a:lnTo>
                  <a:lnTo>
                    <a:pt x="2327" y="574"/>
                  </a:lnTo>
                  <a:lnTo>
                    <a:pt x="2299" y="602"/>
                  </a:lnTo>
                  <a:lnTo>
                    <a:pt x="2280" y="602"/>
                  </a:lnTo>
                  <a:lnTo>
                    <a:pt x="2270" y="602"/>
                  </a:lnTo>
                  <a:lnTo>
                    <a:pt x="2251" y="612"/>
                  </a:lnTo>
                  <a:lnTo>
                    <a:pt x="105" y="612"/>
                  </a:lnTo>
                  <a:lnTo>
                    <a:pt x="86" y="602"/>
                  </a:lnTo>
                  <a:lnTo>
                    <a:pt x="67" y="602"/>
                  </a:lnTo>
                  <a:lnTo>
                    <a:pt x="57" y="602"/>
                  </a:lnTo>
                  <a:lnTo>
                    <a:pt x="29" y="574"/>
                  </a:lnTo>
                  <a:lnTo>
                    <a:pt x="10" y="545"/>
                  </a:lnTo>
                  <a:lnTo>
                    <a:pt x="0" y="545"/>
                  </a:lnTo>
                  <a:lnTo>
                    <a:pt x="0" y="526"/>
                  </a:lnTo>
                  <a:lnTo>
                    <a:pt x="0" y="516"/>
                  </a:lnTo>
                  <a:lnTo>
                    <a:pt x="0" y="497"/>
                  </a:lnTo>
                  <a:lnTo>
                    <a:pt x="0" y="106"/>
                  </a:lnTo>
                  <a:close/>
                  <a:moveTo>
                    <a:pt x="19" y="497"/>
                  </a:moveTo>
                  <a:lnTo>
                    <a:pt x="19" y="516"/>
                  </a:lnTo>
                  <a:lnTo>
                    <a:pt x="19" y="535"/>
                  </a:lnTo>
                  <a:lnTo>
                    <a:pt x="38" y="564"/>
                  </a:lnTo>
                  <a:lnTo>
                    <a:pt x="67" y="583"/>
                  </a:lnTo>
                  <a:lnTo>
                    <a:pt x="86" y="583"/>
                  </a:lnTo>
                  <a:lnTo>
                    <a:pt x="105" y="593"/>
                  </a:lnTo>
                  <a:lnTo>
                    <a:pt x="2251" y="593"/>
                  </a:lnTo>
                  <a:lnTo>
                    <a:pt x="2270" y="583"/>
                  </a:lnTo>
                  <a:lnTo>
                    <a:pt x="2289" y="583"/>
                  </a:lnTo>
                  <a:lnTo>
                    <a:pt x="2318" y="564"/>
                  </a:lnTo>
                  <a:lnTo>
                    <a:pt x="2337" y="535"/>
                  </a:lnTo>
                  <a:lnTo>
                    <a:pt x="2337" y="516"/>
                  </a:lnTo>
                  <a:lnTo>
                    <a:pt x="2346" y="497"/>
                  </a:lnTo>
                  <a:lnTo>
                    <a:pt x="2346" y="106"/>
                  </a:lnTo>
                  <a:lnTo>
                    <a:pt x="2337" y="86"/>
                  </a:lnTo>
                  <a:lnTo>
                    <a:pt x="2337" y="67"/>
                  </a:lnTo>
                  <a:lnTo>
                    <a:pt x="2318" y="39"/>
                  </a:lnTo>
                  <a:lnTo>
                    <a:pt x="2289" y="20"/>
                  </a:lnTo>
                  <a:lnTo>
                    <a:pt x="2270" y="20"/>
                  </a:lnTo>
                  <a:lnTo>
                    <a:pt x="2251" y="20"/>
                  </a:lnTo>
                  <a:lnTo>
                    <a:pt x="105" y="20"/>
                  </a:lnTo>
                  <a:lnTo>
                    <a:pt x="86" y="20"/>
                  </a:lnTo>
                  <a:lnTo>
                    <a:pt x="67" y="20"/>
                  </a:lnTo>
                  <a:lnTo>
                    <a:pt x="38" y="39"/>
                  </a:lnTo>
                  <a:lnTo>
                    <a:pt x="19" y="67"/>
                  </a:lnTo>
                  <a:lnTo>
                    <a:pt x="19" y="86"/>
                  </a:lnTo>
                  <a:lnTo>
                    <a:pt x="19" y="106"/>
                  </a:lnTo>
                  <a:lnTo>
                    <a:pt x="19" y="497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40" name="Rectangle 92"/>
            <p:cNvSpPr>
              <a:spLocks noChangeArrowheads="1"/>
            </p:cNvSpPr>
            <p:nvPr/>
          </p:nvSpPr>
          <p:spPr bwMode="auto">
            <a:xfrm>
              <a:off x="2194" y="1472"/>
              <a:ext cx="111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Common 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39" name="Freeform 91"/>
            <p:cNvSpPr>
              <a:spLocks/>
            </p:cNvSpPr>
            <p:nvPr/>
          </p:nvSpPr>
          <p:spPr bwMode="auto">
            <a:xfrm>
              <a:off x="4073" y="1280"/>
              <a:ext cx="1173" cy="497"/>
            </a:xfrm>
            <a:custGeom>
              <a:avLst/>
              <a:gdLst/>
              <a:ahLst/>
              <a:cxnLst>
                <a:cxn ang="0">
                  <a:pos x="0" y="124"/>
                </a:cxn>
                <a:cxn ang="0">
                  <a:pos x="925" y="124"/>
                </a:cxn>
                <a:cxn ang="0">
                  <a:pos x="925" y="0"/>
                </a:cxn>
                <a:cxn ang="0">
                  <a:pos x="1173" y="248"/>
                </a:cxn>
                <a:cxn ang="0">
                  <a:pos x="925" y="497"/>
                </a:cxn>
                <a:cxn ang="0">
                  <a:pos x="925" y="373"/>
                </a:cxn>
                <a:cxn ang="0">
                  <a:pos x="0" y="373"/>
                </a:cxn>
                <a:cxn ang="0">
                  <a:pos x="0" y="124"/>
                </a:cxn>
              </a:cxnLst>
              <a:rect l="0" t="0" r="r" b="b"/>
              <a:pathLst>
                <a:path w="1173" h="497">
                  <a:moveTo>
                    <a:pt x="0" y="124"/>
                  </a:moveTo>
                  <a:lnTo>
                    <a:pt x="925" y="124"/>
                  </a:lnTo>
                  <a:lnTo>
                    <a:pt x="925" y="0"/>
                  </a:lnTo>
                  <a:lnTo>
                    <a:pt x="1173" y="248"/>
                  </a:lnTo>
                  <a:lnTo>
                    <a:pt x="925" y="497"/>
                  </a:lnTo>
                  <a:lnTo>
                    <a:pt x="925" y="373"/>
                  </a:lnTo>
                  <a:lnTo>
                    <a:pt x="0" y="373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38" name="Freeform 90"/>
            <p:cNvSpPr>
              <a:spLocks noEditPoints="1"/>
            </p:cNvSpPr>
            <p:nvPr/>
          </p:nvSpPr>
          <p:spPr bwMode="auto">
            <a:xfrm>
              <a:off x="4073" y="1270"/>
              <a:ext cx="1183" cy="516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925" y="134"/>
                </a:cxn>
                <a:cxn ang="0">
                  <a:pos x="925" y="134"/>
                </a:cxn>
                <a:cxn ang="0">
                  <a:pos x="925" y="0"/>
                </a:cxn>
                <a:cxn ang="0">
                  <a:pos x="1183" y="258"/>
                </a:cxn>
                <a:cxn ang="0">
                  <a:pos x="925" y="516"/>
                </a:cxn>
                <a:cxn ang="0">
                  <a:pos x="925" y="383"/>
                </a:cxn>
                <a:cxn ang="0">
                  <a:pos x="925" y="392"/>
                </a:cxn>
                <a:cxn ang="0">
                  <a:pos x="0" y="392"/>
                </a:cxn>
                <a:cxn ang="0">
                  <a:pos x="0" y="134"/>
                </a:cxn>
                <a:cxn ang="0">
                  <a:pos x="9" y="383"/>
                </a:cxn>
                <a:cxn ang="0">
                  <a:pos x="0" y="383"/>
                </a:cxn>
                <a:cxn ang="0">
                  <a:pos x="935" y="383"/>
                </a:cxn>
                <a:cxn ang="0">
                  <a:pos x="935" y="507"/>
                </a:cxn>
                <a:cxn ang="0">
                  <a:pos x="925" y="507"/>
                </a:cxn>
                <a:cxn ang="0">
                  <a:pos x="1173" y="258"/>
                </a:cxn>
                <a:cxn ang="0">
                  <a:pos x="1173" y="258"/>
                </a:cxn>
                <a:cxn ang="0">
                  <a:pos x="925" y="10"/>
                </a:cxn>
                <a:cxn ang="0">
                  <a:pos x="935" y="10"/>
                </a:cxn>
                <a:cxn ang="0">
                  <a:pos x="935" y="144"/>
                </a:cxn>
                <a:cxn ang="0">
                  <a:pos x="0" y="144"/>
                </a:cxn>
                <a:cxn ang="0">
                  <a:pos x="9" y="134"/>
                </a:cxn>
                <a:cxn ang="0">
                  <a:pos x="9" y="383"/>
                </a:cxn>
              </a:cxnLst>
              <a:rect l="0" t="0" r="r" b="b"/>
              <a:pathLst>
                <a:path w="1183" h="516">
                  <a:moveTo>
                    <a:pt x="0" y="134"/>
                  </a:moveTo>
                  <a:lnTo>
                    <a:pt x="925" y="134"/>
                  </a:lnTo>
                  <a:lnTo>
                    <a:pt x="925" y="0"/>
                  </a:lnTo>
                  <a:lnTo>
                    <a:pt x="1183" y="258"/>
                  </a:lnTo>
                  <a:lnTo>
                    <a:pt x="925" y="516"/>
                  </a:lnTo>
                  <a:lnTo>
                    <a:pt x="925" y="383"/>
                  </a:lnTo>
                  <a:lnTo>
                    <a:pt x="925" y="392"/>
                  </a:lnTo>
                  <a:lnTo>
                    <a:pt x="0" y="392"/>
                  </a:lnTo>
                  <a:lnTo>
                    <a:pt x="0" y="134"/>
                  </a:lnTo>
                  <a:close/>
                  <a:moveTo>
                    <a:pt x="9" y="383"/>
                  </a:moveTo>
                  <a:lnTo>
                    <a:pt x="0" y="383"/>
                  </a:lnTo>
                  <a:lnTo>
                    <a:pt x="935" y="383"/>
                  </a:lnTo>
                  <a:lnTo>
                    <a:pt x="935" y="507"/>
                  </a:lnTo>
                  <a:lnTo>
                    <a:pt x="925" y="507"/>
                  </a:lnTo>
                  <a:lnTo>
                    <a:pt x="1173" y="258"/>
                  </a:lnTo>
                  <a:lnTo>
                    <a:pt x="925" y="10"/>
                  </a:lnTo>
                  <a:lnTo>
                    <a:pt x="935" y="10"/>
                  </a:lnTo>
                  <a:lnTo>
                    <a:pt x="935" y="144"/>
                  </a:lnTo>
                  <a:lnTo>
                    <a:pt x="0" y="144"/>
                  </a:lnTo>
                  <a:lnTo>
                    <a:pt x="9" y="134"/>
                  </a:lnTo>
                  <a:lnTo>
                    <a:pt x="9" y="383"/>
                  </a:lnTo>
                  <a:close/>
                </a:path>
              </a:pathLst>
            </a:custGeom>
            <a:solidFill>
              <a:srgbClr val="B2B2B2"/>
            </a:solidFill>
            <a:ln w="0">
              <a:solidFill>
                <a:srgbClr val="B2B2B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37" name="Freeform 89"/>
            <p:cNvSpPr>
              <a:spLocks noEditPoints="1"/>
            </p:cNvSpPr>
            <p:nvPr/>
          </p:nvSpPr>
          <p:spPr bwMode="auto">
            <a:xfrm>
              <a:off x="1087" y="382"/>
              <a:ext cx="706" cy="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6" y="0"/>
                </a:cxn>
                <a:cxn ang="0">
                  <a:pos x="706" y="411"/>
                </a:cxn>
                <a:cxn ang="0">
                  <a:pos x="0" y="411"/>
                </a:cxn>
                <a:cxn ang="0">
                  <a:pos x="0" y="0"/>
                </a:cxn>
                <a:cxn ang="0">
                  <a:pos x="10" y="401"/>
                </a:cxn>
                <a:cxn ang="0">
                  <a:pos x="0" y="401"/>
                </a:cxn>
                <a:cxn ang="0">
                  <a:pos x="697" y="401"/>
                </a:cxn>
                <a:cxn ang="0">
                  <a:pos x="697" y="401"/>
                </a:cxn>
                <a:cxn ang="0">
                  <a:pos x="697" y="0"/>
                </a:cxn>
                <a:cxn ang="0">
                  <a:pos x="697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401"/>
                </a:cxn>
              </a:cxnLst>
              <a:rect l="0" t="0" r="r" b="b"/>
              <a:pathLst>
                <a:path w="706" h="411">
                  <a:moveTo>
                    <a:pt x="0" y="0"/>
                  </a:moveTo>
                  <a:lnTo>
                    <a:pt x="706" y="0"/>
                  </a:lnTo>
                  <a:lnTo>
                    <a:pt x="706" y="411"/>
                  </a:lnTo>
                  <a:lnTo>
                    <a:pt x="0" y="411"/>
                  </a:lnTo>
                  <a:lnTo>
                    <a:pt x="0" y="0"/>
                  </a:lnTo>
                  <a:close/>
                  <a:moveTo>
                    <a:pt x="10" y="401"/>
                  </a:moveTo>
                  <a:lnTo>
                    <a:pt x="0" y="401"/>
                  </a:lnTo>
                  <a:lnTo>
                    <a:pt x="697" y="401"/>
                  </a:lnTo>
                  <a:lnTo>
                    <a:pt x="697" y="0"/>
                  </a:lnTo>
                  <a:lnTo>
                    <a:pt x="697" y="1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10" y="401"/>
                  </a:lnTo>
                  <a:close/>
                </a:path>
              </a:pathLst>
            </a:custGeom>
            <a:solidFill>
              <a:srgbClr val="1B5BA2"/>
            </a:solidFill>
            <a:ln w="0">
              <a:solidFill>
                <a:srgbClr val="1B5BA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36" name="Rectangle 88"/>
            <p:cNvSpPr>
              <a:spLocks noChangeArrowheads="1"/>
            </p:cNvSpPr>
            <p:nvPr/>
          </p:nvSpPr>
          <p:spPr bwMode="auto">
            <a:xfrm>
              <a:off x="1173" y="449"/>
              <a:ext cx="548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ONF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35" name="Freeform 87"/>
            <p:cNvSpPr>
              <a:spLocks noEditPoints="1"/>
            </p:cNvSpPr>
            <p:nvPr/>
          </p:nvSpPr>
          <p:spPr bwMode="auto">
            <a:xfrm>
              <a:off x="2461" y="382"/>
              <a:ext cx="725" cy="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5" y="0"/>
                </a:cxn>
                <a:cxn ang="0">
                  <a:pos x="725" y="411"/>
                </a:cxn>
                <a:cxn ang="0">
                  <a:pos x="0" y="411"/>
                </a:cxn>
                <a:cxn ang="0">
                  <a:pos x="0" y="0"/>
                </a:cxn>
                <a:cxn ang="0">
                  <a:pos x="9" y="401"/>
                </a:cxn>
                <a:cxn ang="0">
                  <a:pos x="0" y="401"/>
                </a:cxn>
                <a:cxn ang="0">
                  <a:pos x="715" y="401"/>
                </a:cxn>
                <a:cxn ang="0">
                  <a:pos x="715" y="401"/>
                </a:cxn>
                <a:cxn ang="0">
                  <a:pos x="715" y="0"/>
                </a:cxn>
                <a:cxn ang="0">
                  <a:pos x="715" y="10"/>
                </a:cxn>
                <a:cxn ang="0">
                  <a:pos x="0" y="10"/>
                </a:cxn>
                <a:cxn ang="0">
                  <a:pos x="9" y="0"/>
                </a:cxn>
                <a:cxn ang="0">
                  <a:pos x="9" y="401"/>
                </a:cxn>
              </a:cxnLst>
              <a:rect l="0" t="0" r="r" b="b"/>
              <a:pathLst>
                <a:path w="725" h="411">
                  <a:moveTo>
                    <a:pt x="0" y="0"/>
                  </a:moveTo>
                  <a:lnTo>
                    <a:pt x="725" y="0"/>
                  </a:lnTo>
                  <a:lnTo>
                    <a:pt x="725" y="411"/>
                  </a:lnTo>
                  <a:lnTo>
                    <a:pt x="0" y="411"/>
                  </a:lnTo>
                  <a:lnTo>
                    <a:pt x="0" y="0"/>
                  </a:lnTo>
                  <a:close/>
                  <a:moveTo>
                    <a:pt x="9" y="401"/>
                  </a:moveTo>
                  <a:lnTo>
                    <a:pt x="0" y="401"/>
                  </a:lnTo>
                  <a:lnTo>
                    <a:pt x="715" y="401"/>
                  </a:lnTo>
                  <a:lnTo>
                    <a:pt x="715" y="0"/>
                  </a:lnTo>
                  <a:lnTo>
                    <a:pt x="715" y="10"/>
                  </a:lnTo>
                  <a:lnTo>
                    <a:pt x="0" y="10"/>
                  </a:lnTo>
                  <a:lnTo>
                    <a:pt x="9" y="0"/>
                  </a:lnTo>
                  <a:lnTo>
                    <a:pt x="9" y="401"/>
                  </a:lnTo>
                  <a:close/>
                </a:path>
              </a:pathLst>
            </a:custGeom>
            <a:solidFill>
              <a:srgbClr val="5C5C5C"/>
            </a:solidFill>
            <a:ln w="0">
              <a:solidFill>
                <a:srgbClr val="5C5C5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2556" y="449"/>
              <a:ext cx="577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TMF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33" name="Freeform 85"/>
            <p:cNvSpPr>
              <a:spLocks noEditPoints="1"/>
            </p:cNvSpPr>
            <p:nvPr/>
          </p:nvSpPr>
          <p:spPr bwMode="auto">
            <a:xfrm>
              <a:off x="3224" y="382"/>
              <a:ext cx="744" cy="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4" y="0"/>
                </a:cxn>
                <a:cxn ang="0">
                  <a:pos x="744" y="411"/>
                </a:cxn>
                <a:cxn ang="0">
                  <a:pos x="0" y="411"/>
                </a:cxn>
                <a:cxn ang="0">
                  <a:pos x="0" y="0"/>
                </a:cxn>
                <a:cxn ang="0">
                  <a:pos x="9" y="401"/>
                </a:cxn>
                <a:cxn ang="0">
                  <a:pos x="0" y="401"/>
                </a:cxn>
                <a:cxn ang="0">
                  <a:pos x="734" y="401"/>
                </a:cxn>
                <a:cxn ang="0">
                  <a:pos x="734" y="401"/>
                </a:cxn>
                <a:cxn ang="0">
                  <a:pos x="734" y="0"/>
                </a:cxn>
                <a:cxn ang="0">
                  <a:pos x="734" y="10"/>
                </a:cxn>
                <a:cxn ang="0">
                  <a:pos x="0" y="10"/>
                </a:cxn>
                <a:cxn ang="0">
                  <a:pos x="9" y="0"/>
                </a:cxn>
                <a:cxn ang="0">
                  <a:pos x="9" y="401"/>
                </a:cxn>
              </a:cxnLst>
              <a:rect l="0" t="0" r="r" b="b"/>
              <a:pathLst>
                <a:path w="744" h="411">
                  <a:moveTo>
                    <a:pt x="0" y="0"/>
                  </a:moveTo>
                  <a:lnTo>
                    <a:pt x="744" y="0"/>
                  </a:lnTo>
                  <a:lnTo>
                    <a:pt x="744" y="411"/>
                  </a:lnTo>
                  <a:lnTo>
                    <a:pt x="0" y="411"/>
                  </a:lnTo>
                  <a:lnTo>
                    <a:pt x="0" y="0"/>
                  </a:lnTo>
                  <a:close/>
                  <a:moveTo>
                    <a:pt x="9" y="401"/>
                  </a:moveTo>
                  <a:lnTo>
                    <a:pt x="0" y="401"/>
                  </a:lnTo>
                  <a:lnTo>
                    <a:pt x="734" y="401"/>
                  </a:lnTo>
                  <a:lnTo>
                    <a:pt x="734" y="0"/>
                  </a:lnTo>
                  <a:lnTo>
                    <a:pt x="734" y="10"/>
                  </a:lnTo>
                  <a:lnTo>
                    <a:pt x="0" y="10"/>
                  </a:lnTo>
                  <a:lnTo>
                    <a:pt x="9" y="0"/>
                  </a:lnTo>
                  <a:lnTo>
                    <a:pt x="9" y="401"/>
                  </a:lnTo>
                  <a:close/>
                </a:path>
              </a:pathLst>
            </a:custGeom>
            <a:solidFill>
              <a:srgbClr val="1B5BA2"/>
            </a:solidFill>
            <a:ln w="0">
              <a:solidFill>
                <a:srgbClr val="1B5BA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32" name="Rectangle 84"/>
            <p:cNvSpPr>
              <a:spLocks noChangeArrowheads="1"/>
            </p:cNvSpPr>
            <p:nvPr/>
          </p:nvSpPr>
          <p:spPr bwMode="auto">
            <a:xfrm>
              <a:off x="3319" y="449"/>
              <a:ext cx="605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IETF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31" name="Freeform 83"/>
            <p:cNvSpPr>
              <a:spLocks noEditPoints="1"/>
            </p:cNvSpPr>
            <p:nvPr/>
          </p:nvSpPr>
          <p:spPr bwMode="auto">
            <a:xfrm>
              <a:off x="3997" y="382"/>
              <a:ext cx="677" cy="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7" y="0"/>
                </a:cxn>
                <a:cxn ang="0">
                  <a:pos x="677" y="411"/>
                </a:cxn>
                <a:cxn ang="0">
                  <a:pos x="0" y="411"/>
                </a:cxn>
                <a:cxn ang="0">
                  <a:pos x="0" y="0"/>
                </a:cxn>
                <a:cxn ang="0">
                  <a:pos x="9" y="401"/>
                </a:cxn>
                <a:cxn ang="0">
                  <a:pos x="0" y="401"/>
                </a:cxn>
                <a:cxn ang="0">
                  <a:pos x="667" y="401"/>
                </a:cxn>
                <a:cxn ang="0">
                  <a:pos x="667" y="401"/>
                </a:cxn>
                <a:cxn ang="0">
                  <a:pos x="667" y="0"/>
                </a:cxn>
                <a:cxn ang="0">
                  <a:pos x="667" y="10"/>
                </a:cxn>
                <a:cxn ang="0">
                  <a:pos x="0" y="10"/>
                </a:cxn>
                <a:cxn ang="0">
                  <a:pos x="9" y="0"/>
                </a:cxn>
                <a:cxn ang="0">
                  <a:pos x="9" y="401"/>
                </a:cxn>
              </a:cxnLst>
              <a:rect l="0" t="0" r="r" b="b"/>
              <a:pathLst>
                <a:path w="677" h="411">
                  <a:moveTo>
                    <a:pt x="0" y="0"/>
                  </a:moveTo>
                  <a:lnTo>
                    <a:pt x="677" y="0"/>
                  </a:lnTo>
                  <a:lnTo>
                    <a:pt x="677" y="411"/>
                  </a:lnTo>
                  <a:lnTo>
                    <a:pt x="0" y="411"/>
                  </a:lnTo>
                  <a:lnTo>
                    <a:pt x="0" y="0"/>
                  </a:lnTo>
                  <a:close/>
                  <a:moveTo>
                    <a:pt x="9" y="401"/>
                  </a:moveTo>
                  <a:lnTo>
                    <a:pt x="0" y="401"/>
                  </a:lnTo>
                  <a:lnTo>
                    <a:pt x="667" y="401"/>
                  </a:lnTo>
                  <a:lnTo>
                    <a:pt x="667" y="0"/>
                  </a:lnTo>
                  <a:lnTo>
                    <a:pt x="667" y="10"/>
                  </a:lnTo>
                  <a:lnTo>
                    <a:pt x="0" y="10"/>
                  </a:lnTo>
                  <a:lnTo>
                    <a:pt x="9" y="0"/>
                  </a:lnTo>
                  <a:lnTo>
                    <a:pt x="9" y="401"/>
                  </a:lnTo>
                  <a:close/>
                </a:path>
              </a:pathLst>
            </a:custGeom>
            <a:solidFill>
              <a:srgbClr val="1B5BA2"/>
            </a:solidFill>
            <a:ln w="0">
              <a:solidFill>
                <a:srgbClr val="1B5BA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30" name="Rectangle 82"/>
            <p:cNvSpPr>
              <a:spLocks noChangeArrowheads="1"/>
            </p:cNvSpPr>
            <p:nvPr/>
          </p:nvSpPr>
          <p:spPr bwMode="auto">
            <a:xfrm>
              <a:off x="4082" y="449"/>
              <a:ext cx="504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BBF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29" name="Freeform 81"/>
            <p:cNvSpPr>
              <a:spLocks noEditPoints="1"/>
            </p:cNvSpPr>
            <p:nvPr/>
          </p:nvSpPr>
          <p:spPr bwMode="auto">
            <a:xfrm>
              <a:off x="334" y="67"/>
              <a:ext cx="744" cy="7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4" y="0"/>
                </a:cxn>
                <a:cxn ang="0">
                  <a:pos x="744" y="716"/>
                </a:cxn>
                <a:cxn ang="0">
                  <a:pos x="0" y="716"/>
                </a:cxn>
                <a:cxn ang="0">
                  <a:pos x="0" y="0"/>
                </a:cxn>
                <a:cxn ang="0">
                  <a:pos x="9" y="707"/>
                </a:cxn>
                <a:cxn ang="0">
                  <a:pos x="0" y="707"/>
                </a:cxn>
                <a:cxn ang="0">
                  <a:pos x="734" y="707"/>
                </a:cxn>
                <a:cxn ang="0">
                  <a:pos x="734" y="707"/>
                </a:cxn>
                <a:cxn ang="0">
                  <a:pos x="734" y="0"/>
                </a:cxn>
                <a:cxn ang="0">
                  <a:pos x="734" y="9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9" y="707"/>
                </a:cxn>
              </a:cxnLst>
              <a:rect l="0" t="0" r="r" b="b"/>
              <a:pathLst>
                <a:path w="744" h="716">
                  <a:moveTo>
                    <a:pt x="0" y="0"/>
                  </a:moveTo>
                  <a:lnTo>
                    <a:pt x="744" y="0"/>
                  </a:lnTo>
                  <a:lnTo>
                    <a:pt x="744" y="716"/>
                  </a:lnTo>
                  <a:lnTo>
                    <a:pt x="0" y="716"/>
                  </a:lnTo>
                  <a:lnTo>
                    <a:pt x="0" y="0"/>
                  </a:lnTo>
                  <a:close/>
                  <a:moveTo>
                    <a:pt x="9" y="707"/>
                  </a:moveTo>
                  <a:lnTo>
                    <a:pt x="0" y="707"/>
                  </a:lnTo>
                  <a:lnTo>
                    <a:pt x="734" y="707"/>
                  </a:lnTo>
                  <a:lnTo>
                    <a:pt x="734" y="0"/>
                  </a:lnTo>
                  <a:lnTo>
                    <a:pt x="734" y="9"/>
                  </a:lnTo>
                  <a:lnTo>
                    <a:pt x="0" y="9"/>
                  </a:lnTo>
                  <a:lnTo>
                    <a:pt x="9" y="0"/>
                  </a:lnTo>
                  <a:lnTo>
                    <a:pt x="9" y="707"/>
                  </a:lnTo>
                  <a:close/>
                </a:path>
              </a:pathLst>
            </a:custGeom>
            <a:solidFill>
              <a:srgbClr val="1B5BA2"/>
            </a:solidFill>
            <a:ln w="0">
              <a:solidFill>
                <a:srgbClr val="1B5BA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28" name="Rectangle 80"/>
            <p:cNvSpPr>
              <a:spLocks noChangeArrowheads="1"/>
            </p:cNvSpPr>
            <p:nvPr/>
          </p:nvSpPr>
          <p:spPr bwMode="auto">
            <a:xfrm>
              <a:off x="429" y="134"/>
              <a:ext cx="591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ETSI</a:t>
              </a:r>
              <a:endParaRPr kumimoji="1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27" name="Rectangle 79"/>
            <p:cNvSpPr>
              <a:spLocks noChangeArrowheads="1"/>
            </p:cNvSpPr>
            <p:nvPr/>
          </p:nvSpPr>
          <p:spPr bwMode="auto">
            <a:xfrm>
              <a:off x="439" y="440"/>
              <a:ext cx="5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NFV</a:t>
              </a:r>
              <a:endParaRPr kumimoji="1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26" name="Freeform 78"/>
            <p:cNvSpPr>
              <a:spLocks noEditPoints="1"/>
            </p:cNvSpPr>
            <p:nvPr/>
          </p:nvSpPr>
          <p:spPr bwMode="auto">
            <a:xfrm>
              <a:off x="1822" y="382"/>
              <a:ext cx="601" cy="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1" y="0"/>
                </a:cxn>
                <a:cxn ang="0">
                  <a:pos x="601" y="411"/>
                </a:cxn>
                <a:cxn ang="0">
                  <a:pos x="0" y="411"/>
                </a:cxn>
                <a:cxn ang="0">
                  <a:pos x="0" y="0"/>
                </a:cxn>
                <a:cxn ang="0">
                  <a:pos x="9" y="401"/>
                </a:cxn>
                <a:cxn ang="0">
                  <a:pos x="0" y="401"/>
                </a:cxn>
                <a:cxn ang="0">
                  <a:pos x="591" y="401"/>
                </a:cxn>
                <a:cxn ang="0">
                  <a:pos x="591" y="401"/>
                </a:cxn>
                <a:cxn ang="0">
                  <a:pos x="591" y="0"/>
                </a:cxn>
                <a:cxn ang="0">
                  <a:pos x="591" y="10"/>
                </a:cxn>
                <a:cxn ang="0">
                  <a:pos x="0" y="10"/>
                </a:cxn>
                <a:cxn ang="0">
                  <a:pos x="9" y="0"/>
                </a:cxn>
                <a:cxn ang="0">
                  <a:pos x="9" y="401"/>
                </a:cxn>
              </a:cxnLst>
              <a:rect l="0" t="0" r="r" b="b"/>
              <a:pathLst>
                <a:path w="601" h="411">
                  <a:moveTo>
                    <a:pt x="0" y="0"/>
                  </a:moveTo>
                  <a:lnTo>
                    <a:pt x="601" y="0"/>
                  </a:lnTo>
                  <a:lnTo>
                    <a:pt x="601" y="411"/>
                  </a:lnTo>
                  <a:lnTo>
                    <a:pt x="0" y="411"/>
                  </a:lnTo>
                  <a:lnTo>
                    <a:pt x="0" y="0"/>
                  </a:lnTo>
                  <a:close/>
                  <a:moveTo>
                    <a:pt x="9" y="401"/>
                  </a:moveTo>
                  <a:lnTo>
                    <a:pt x="0" y="401"/>
                  </a:lnTo>
                  <a:lnTo>
                    <a:pt x="591" y="401"/>
                  </a:lnTo>
                  <a:lnTo>
                    <a:pt x="591" y="0"/>
                  </a:lnTo>
                  <a:lnTo>
                    <a:pt x="591" y="10"/>
                  </a:lnTo>
                  <a:lnTo>
                    <a:pt x="0" y="10"/>
                  </a:lnTo>
                  <a:lnTo>
                    <a:pt x="9" y="0"/>
                  </a:lnTo>
                  <a:lnTo>
                    <a:pt x="9" y="401"/>
                  </a:lnTo>
                  <a:close/>
                </a:path>
              </a:pathLst>
            </a:custGeom>
            <a:solidFill>
              <a:srgbClr val="1B5BA2"/>
            </a:solidFill>
            <a:ln w="0">
              <a:solidFill>
                <a:srgbClr val="1B5BA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25" name="Rectangle 77"/>
            <p:cNvSpPr>
              <a:spLocks noChangeArrowheads="1"/>
            </p:cNvSpPr>
            <p:nvPr/>
          </p:nvSpPr>
          <p:spPr bwMode="auto">
            <a:xfrm>
              <a:off x="1908" y="449"/>
              <a:ext cx="46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OIF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24" name="Freeform 76"/>
            <p:cNvSpPr>
              <a:spLocks/>
            </p:cNvSpPr>
            <p:nvPr/>
          </p:nvSpPr>
          <p:spPr bwMode="auto">
            <a:xfrm>
              <a:off x="324" y="774"/>
              <a:ext cx="4397" cy="382"/>
            </a:xfrm>
            <a:custGeom>
              <a:avLst/>
              <a:gdLst/>
              <a:ahLst/>
              <a:cxnLst>
                <a:cxn ang="0">
                  <a:pos x="4388" y="47"/>
                </a:cxn>
                <a:cxn ang="0">
                  <a:pos x="4369" y="114"/>
                </a:cxn>
                <a:cxn ang="0">
                  <a:pos x="4350" y="143"/>
                </a:cxn>
                <a:cxn ang="0">
                  <a:pos x="4302" y="181"/>
                </a:cxn>
                <a:cxn ang="0">
                  <a:pos x="4273" y="191"/>
                </a:cxn>
                <a:cxn ang="0">
                  <a:pos x="1965" y="200"/>
                </a:cxn>
                <a:cxn ang="0">
                  <a:pos x="1946" y="210"/>
                </a:cxn>
                <a:cxn ang="0">
                  <a:pos x="1898" y="248"/>
                </a:cxn>
                <a:cxn ang="0">
                  <a:pos x="1879" y="267"/>
                </a:cxn>
                <a:cxn ang="0">
                  <a:pos x="1860" y="334"/>
                </a:cxn>
                <a:cxn ang="0">
                  <a:pos x="1851" y="382"/>
                </a:cxn>
                <a:cxn ang="0">
                  <a:pos x="1841" y="334"/>
                </a:cxn>
                <a:cxn ang="0">
                  <a:pos x="1813" y="267"/>
                </a:cxn>
                <a:cxn ang="0">
                  <a:pos x="1803" y="248"/>
                </a:cxn>
                <a:cxn ang="0">
                  <a:pos x="1755" y="210"/>
                </a:cxn>
                <a:cxn ang="0">
                  <a:pos x="1736" y="200"/>
                </a:cxn>
                <a:cxn ang="0">
                  <a:pos x="124" y="191"/>
                </a:cxn>
                <a:cxn ang="0">
                  <a:pos x="86" y="181"/>
                </a:cxn>
                <a:cxn ang="0">
                  <a:pos x="38" y="143"/>
                </a:cxn>
                <a:cxn ang="0">
                  <a:pos x="19" y="114"/>
                </a:cxn>
                <a:cxn ang="0">
                  <a:pos x="0" y="47"/>
                </a:cxn>
                <a:cxn ang="0">
                  <a:pos x="19" y="0"/>
                </a:cxn>
                <a:cxn ang="0">
                  <a:pos x="29" y="76"/>
                </a:cxn>
                <a:cxn ang="0">
                  <a:pos x="38" y="105"/>
                </a:cxn>
                <a:cxn ang="0">
                  <a:pos x="77" y="153"/>
                </a:cxn>
                <a:cxn ang="0">
                  <a:pos x="96" y="162"/>
                </a:cxn>
                <a:cxn ang="0">
                  <a:pos x="153" y="181"/>
                </a:cxn>
                <a:cxn ang="0">
                  <a:pos x="1736" y="181"/>
                </a:cxn>
                <a:cxn ang="0">
                  <a:pos x="1793" y="210"/>
                </a:cxn>
                <a:cxn ang="0">
                  <a:pos x="1813" y="239"/>
                </a:cxn>
                <a:cxn ang="0">
                  <a:pos x="1851" y="296"/>
                </a:cxn>
                <a:cxn ang="0">
                  <a:pos x="1860" y="334"/>
                </a:cxn>
                <a:cxn ang="0">
                  <a:pos x="1841" y="334"/>
                </a:cxn>
                <a:cxn ang="0">
                  <a:pos x="1851" y="296"/>
                </a:cxn>
                <a:cxn ang="0">
                  <a:pos x="1879" y="239"/>
                </a:cxn>
                <a:cxn ang="0">
                  <a:pos x="1908" y="210"/>
                </a:cxn>
                <a:cxn ang="0">
                  <a:pos x="1965" y="181"/>
                </a:cxn>
                <a:cxn ang="0">
                  <a:pos x="4235" y="181"/>
                </a:cxn>
                <a:cxn ang="0">
                  <a:pos x="4292" y="162"/>
                </a:cxn>
                <a:cxn ang="0">
                  <a:pos x="4312" y="153"/>
                </a:cxn>
                <a:cxn ang="0">
                  <a:pos x="4350" y="105"/>
                </a:cxn>
                <a:cxn ang="0">
                  <a:pos x="4359" y="76"/>
                </a:cxn>
                <a:cxn ang="0">
                  <a:pos x="4378" y="0"/>
                </a:cxn>
              </a:cxnLst>
              <a:rect l="0" t="0" r="r" b="b"/>
              <a:pathLst>
                <a:path w="4397" h="382">
                  <a:moveTo>
                    <a:pt x="4397" y="9"/>
                  </a:moveTo>
                  <a:lnTo>
                    <a:pt x="4388" y="38"/>
                  </a:lnTo>
                  <a:lnTo>
                    <a:pt x="4388" y="47"/>
                  </a:lnTo>
                  <a:lnTo>
                    <a:pt x="4378" y="76"/>
                  </a:lnTo>
                  <a:lnTo>
                    <a:pt x="4369" y="114"/>
                  </a:lnTo>
                  <a:lnTo>
                    <a:pt x="4350" y="143"/>
                  </a:lnTo>
                  <a:lnTo>
                    <a:pt x="4331" y="162"/>
                  </a:lnTo>
                  <a:lnTo>
                    <a:pt x="4321" y="162"/>
                  </a:lnTo>
                  <a:lnTo>
                    <a:pt x="4302" y="181"/>
                  </a:lnTo>
                  <a:lnTo>
                    <a:pt x="4273" y="191"/>
                  </a:lnTo>
                  <a:lnTo>
                    <a:pt x="4245" y="200"/>
                  </a:lnTo>
                  <a:lnTo>
                    <a:pt x="1994" y="200"/>
                  </a:lnTo>
                  <a:lnTo>
                    <a:pt x="1965" y="200"/>
                  </a:lnTo>
                  <a:lnTo>
                    <a:pt x="1937" y="210"/>
                  </a:lnTo>
                  <a:lnTo>
                    <a:pt x="1946" y="210"/>
                  </a:lnTo>
                  <a:lnTo>
                    <a:pt x="1917" y="229"/>
                  </a:lnTo>
                  <a:lnTo>
                    <a:pt x="1898" y="248"/>
                  </a:lnTo>
                  <a:lnTo>
                    <a:pt x="1879" y="267"/>
                  </a:lnTo>
                  <a:lnTo>
                    <a:pt x="1870" y="305"/>
                  </a:lnTo>
                  <a:lnTo>
                    <a:pt x="1870" y="296"/>
                  </a:lnTo>
                  <a:lnTo>
                    <a:pt x="1860" y="334"/>
                  </a:lnTo>
                  <a:lnTo>
                    <a:pt x="1860" y="372"/>
                  </a:lnTo>
                  <a:lnTo>
                    <a:pt x="1851" y="382"/>
                  </a:lnTo>
                  <a:lnTo>
                    <a:pt x="1841" y="372"/>
                  </a:lnTo>
                  <a:lnTo>
                    <a:pt x="1841" y="334"/>
                  </a:lnTo>
                  <a:lnTo>
                    <a:pt x="1832" y="296"/>
                  </a:lnTo>
                  <a:lnTo>
                    <a:pt x="1832" y="305"/>
                  </a:lnTo>
                  <a:lnTo>
                    <a:pt x="1813" y="267"/>
                  </a:lnTo>
                  <a:lnTo>
                    <a:pt x="1803" y="248"/>
                  </a:lnTo>
                  <a:lnTo>
                    <a:pt x="1784" y="219"/>
                  </a:lnTo>
                  <a:lnTo>
                    <a:pt x="1784" y="229"/>
                  </a:lnTo>
                  <a:lnTo>
                    <a:pt x="1755" y="210"/>
                  </a:lnTo>
                  <a:lnTo>
                    <a:pt x="1736" y="200"/>
                  </a:lnTo>
                  <a:lnTo>
                    <a:pt x="1708" y="200"/>
                  </a:lnTo>
                  <a:lnTo>
                    <a:pt x="153" y="200"/>
                  </a:lnTo>
                  <a:lnTo>
                    <a:pt x="124" y="191"/>
                  </a:lnTo>
                  <a:lnTo>
                    <a:pt x="115" y="191"/>
                  </a:lnTo>
                  <a:lnTo>
                    <a:pt x="86" y="181"/>
                  </a:lnTo>
                  <a:lnTo>
                    <a:pt x="67" y="162"/>
                  </a:lnTo>
                  <a:lnTo>
                    <a:pt x="38" y="143"/>
                  </a:lnTo>
                  <a:lnTo>
                    <a:pt x="19" y="114"/>
                  </a:lnTo>
                  <a:lnTo>
                    <a:pt x="10" y="7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0" y="9"/>
                  </a:lnTo>
                  <a:lnTo>
                    <a:pt x="19" y="0"/>
                  </a:lnTo>
                  <a:lnTo>
                    <a:pt x="19" y="38"/>
                  </a:lnTo>
                  <a:lnTo>
                    <a:pt x="29" y="76"/>
                  </a:lnTo>
                  <a:lnTo>
                    <a:pt x="38" y="105"/>
                  </a:lnTo>
                  <a:lnTo>
                    <a:pt x="58" y="124"/>
                  </a:lnTo>
                  <a:lnTo>
                    <a:pt x="77" y="153"/>
                  </a:lnTo>
                  <a:lnTo>
                    <a:pt x="77" y="143"/>
                  </a:lnTo>
                  <a:lnTo>
                    <a:pt x="96" y="162"/>
                  </a:lnTo>
                  <a:lnTo>
                    <a:pt x="124" y="172"/>
                  </a:lnTo>
                  <a:lnTo>
                    <a:pt x="153" y="181"/>
                  </a:lnTo>
                  <a:lnTo>
                    <a:pt x="1708" y="181"/>
                  </a:lnTo>
                  <a:lnTo>
                    <a:pt x="1736" y="181"/>
                  </a:lnTo>
                  <a:lnTo>
                    <a:pt x="1765" y="191"/>
                  </a:lnTo>
                  <a:lnTo>
                    <a:pt x="1793" y="210"/>
                  </a:lnTo>
                  <a:lnTo>
                    <a:pt x="1813" y="229"/>
                  </a:lnTo>
                  <a:lnTo>
                    <a:pt x="1813" y="239"/>
                  </a:lnTo>
                  <a:lnTo>
                    <a:pt x="1832" y="258"/>
                  </a:lnTo>
                  <a:lnTo>
                    <a:pt x="1832" y="267"/>
                  </a:lnTo>
                  <a:lnTo>
                    <a:pt x="1851" y="296"/>
                  </a:lnTo>
                  <a:lnTo>
                    <a:pt x="1860" y="334"/>
                  </a:lnTo>
                  <a:lnTo>
                    <a:pt x="1860" y="363"/>
                  </a:lnTo>
                  <a:lnTo>
                    <a:pt x="1841" y="363"/>
                  </a:lnTo>
                  <a:lnTo>
                    <a:pt x="1841" y="334"/>
                  </a:lnTo>
                  <a:lnTo>
                    <a:pt x="1851" y="296"/>
                  </a:lnTo>
                  <a:lnTo>
                    <a:pt x="1870" y="267"/>
                  </a:lnTo>
                  <a:lnTo>
                    <a:pt x="1870" y="258"/>
                  </a:lnTo>
                  <a:lnTo>
                    <a:pt x="1879" y="239"/>
                  </a:lnTo>
                  <a:lnTo>
                    <a:pt x="1889" y="229"/>
                  </a:lnTo>
                  <a:lnTo>
                    <a:pt x="1908" y="210"/>
                  </a:lnTo>
                  <a:lnTo>
                    <a:pt x="1937" y="191"/>
                  </a:lnTo>
                  <a:lnTo>
                    <a:pt x="1965" y="181"/>
                  </a:lnTo>
                  <a:lnTo>
                    <a:pt x="1994" y="181"/>
                  </a:lnTo>
                  <a:lnTo>
                    <a:pt x="4235" y="181"/>
                  </a:lnTo>
                  <a:lnTo>
                    <a:pt x="4264" y="172"/>
                  </a:lnTo>
                  <a:lnTo>
                    <a:pt x="4292" y="162"/>
                  </a:lnTo>
                  <a:lnTo>
                    <a:pt x="4312" y="143"/>
                  </a:lnTo>
                  <a:lnTo>
                    <a:pt x="4312" y="153"/>
                  </a:lnTo>
                  <a:lnTo>
                    <a:pt x="4331" y="124"/>
                  </a:lnTo>
                  <a:lnTo>
                    <a:pt x="4350" y="105"/>
                  </a:lnTo>
                  <a:lnTo>
                    <a:pt x="4359" y="76"/>
                  </a:lnTo>
                  <a:lnTo>
                    <a:pt x="4369" y="38"/>
                  </a:lnTo>
                  <a:lnTo>
                    <a:pt x="4378" y="0"/>
                  </a:lnTo>
                  <a:lnTo>
                    <a:pt x="4397" y="9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23" name="Rectangle 75"/>
            <p:cNvSpPr>
              <a:spLocks noChangeArrowheads="1"/>
            </p:cNvSpPr>
            <p:nvPr/>
          </p:nvSpPr>
          <p:spPr bwMode="auto">
            <a:xfrm>
              <a:off x="2337" y="1042"/>
              <a:ext cx="24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Collaboration and coordination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22" name="Rectangle 74"/>
            <p:cNvSpPr>
              <a:spLocks noChangeArrowheads="1"/>
            </p:cNvSpPr>
            <p:nvPr/>
          </p:nvSpPr>
          <p:spPr bwMode="auto">
            <a:xfrm>
              <a:off x="105" y="2455"/>
              <a:ext cx="2041" cy="3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2146" y="2455"/>
              <a:ext cx="5094" cy="3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20" name="Rectangle 72"/>
            <p:cNvSpPr>
              <a:spLocks noChangeArrowheads="1"/>
            </p:cNvSpPr>
            <p:nvPr/>
          </p:nvSpPr>
          <p:spPr bwMode="auto">
            <a:xfrm>
              <a:off x="7240" y="2455"/>
              <a:ext cx="1335" cy="3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9" name="Rectangle 71"/>
            <p:cNvSpPr>
              <a:spLocks noChangeArrowheads="1"/>
            </p:cNvSpPr>
            <p:nvPr/>
          </p:nvSpPr>
          <p:spPr bwMode="auto">
            <a:xfrm>
              <a:off x="2146" y="2445"/>
              <a:ext cx="10" cy="37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7240" y="2445"/>
              <a:ext cx="9" cy="37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7" name="Rectangle 69"/>
            <p:cNvSpPr>
              <a:spLocks noChangeArrowheads="1"/>
            </p:cNvSpPr>
            <p:nvPr/>
          </p:nvSpPr>
          <p:spPr bwMode="auto">
            <a:xfrm>
              <a:off x="105" y="2445"/>
              <a:ext cx="9" cy="37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6" name="Rectangle 68"/>
            <p:cNvSpPr>
              <a:spLocks noChangeArrowheads="1"/>
            </p:cNvSpPr>
            <p:nvPr/>
          </p:nvSpPr>
          <p:spPr bwMode="auto">
            <a:xfrm>
              <a:off x="8575" y="2445"/>
              <a:ext cx="9" cy="37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5" name="Rectangle 67"/>
            <p:cNvSpPr>
              <a:spLocks noChangeArrowheads="1"/>
            </p:cNvSpPr>
            <p:nvPr/>
          </p:nvSpPr>
          <p:spPr bwMode="auto">
            <a:xfrm>
              <a:off x="105" y="2455"/>
              <a:ext cx="8489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4" name="Rectangle 66"/>
            <p:cNvSpPr>
              <a:spLocks noChangeArrowheads="1"/>
            </p:cNvSpPr>
            <p:nvPr/>
          </p:nvSpPr>
          <p:spPr bwMode="auto">
            <a:xfrm>
              <a:off x="105" y="2818"/>
              <a:ext cx="8489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906" y="2521"/>
              <a:ext cx="45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4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2013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12" name="Rectangle 64"/>
            <p:cNvSpPr>
              <a:spLocks noChangeArrowheads="1"/>
            </p:cNvSpPr>
            <p:nvPr/>
          </p:nvSpPr>
          <p:spPr bwMode="auto">
            <a:xfrm>
              <a:off x="4464" y="2521"/>
              <a:ext cx="45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4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2014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11" name="Rectangle 63"/>
            <p:cNvSpPr>
              <a:spLocks noChangeArrowheads="1"/>
            </p:cNvSpPr>
            <p:nvPr/>
          </p:nvSpPr>
          <p:spPr bwMode="auto">
            <a:xfrm>
              <a:off x="7344" y="2521"/>
              <a:ext cx="114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4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2015 ~ 2016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10" name="Rectangle 62"/>
            <p:cNvSpPr>
              <a:spLocks noChangeArrowheads="1"/>
            </p:cNvSpPr>
            <p:nvPr/>
          </p:nvSpPr>
          <p:spPr bwMode="auto">
            <a:xfrm>
              <a:off x="5895" y="220"/>
              <a:ext cx="461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ITU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9" name="Rectangle 61"/>
            <p:cNvSpPr>
              <a:spLocks noChangeArrowheads="1"/>
            </p:cNvSpPr>
            <p:nvPr/>
          </p:nvSpPr>
          <p:spPr bwMode="auto">
            <a:xfrm>
              <a:off x="6362" y="220"/>
              <a:ext cx="87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-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8" name="Rectangle 60"/>
            <p:cNvSpPr>
              <a:spLocks noChangeArrowheads="1"/>
            </p:cNvSpPr>
            <p:nvPr/>
          </p:nvSpPr>
          <p:spPr bwMode="auto">
            <a:xfrm>
              <a:off x="6448" y="220"/>
              <a:ext cx="751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6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T 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7" name="Freeform 59"/>
            <p:cNvSpPr>
              <a:spLocks/>
            </p:cNvSpPr>
            <p:nvPr/>
          </p:nvSpPr>
          <p:spPr bwMode="auto">
            <a:xfrm>
              <a:off x="563" y="2923"/>
              <a:ext cx="1888" cy="363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9" y="38"/>
                </a:cxn>
                <a:cxn ang="0">
                  <a:pos x="19" y="19"/>
                </a:cxn>
                <a:cxn ang="0">
                  <a:pos x="38" y="1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1831" y="0"/>
                </a:cxn>
                <a:cxn ang="0">
                  <a:pos x="1831" y="0"/>
                </a:cxn>
                <a:cxn ang="0">
                  <a:pos x="1850" y="10"/>
                </a:cxn>
                <a:cxn ang="0">
                  <a:pos x="1869" y="19"/>
                </a:cxn>
                <a:cxn ang="0">
                  <a:pos x="1888" y="38"/>
                </a:cxn>
                <a:cxn ang="0">
                  <a:pos x="1888" y="57"/>
                </a:cxn>
                <a:cxn ang="0">
                  <a:pos x="1888" y="57"/>
                </a:cxn>
                <a:cxn ang="0">
                  <a:pos x="1888" y="57"/>
                </a:cxn>
                <a:cxn ang="0">
                  <a:pos x="1888" y="306"/>
                </a:cxn>
                <a:cxn ang="0">
                  <a:pos x="1888" y="306"/>
                </a:cxn>
                <a:cxn ang="0">
                  <a:pos x="1888" y="325"/>
                </a:cxn>
                <a:cxn ang="0">
                  <a:pos x="1869" y="344"/>
                </a:cxn>
                <a:cxn ang="0">
                  <a:pos x="1850" y="363"/>
                </a:cxn>
                <a:cxn ang="0">
                  <a:pos x="1831" y="363"/>
                </a:cxn>
                <a:cxn ang="0">
                  <a:pos x="1831" y="363"/>
                </a:cxn>
                <a:cxn ang="0">
                  <a:pos x="1831" y="363"/>
                </a:cxn>
                <a:cxn ang="0">
                  <a:pos x="57" y="363"/>
                </a:cxn>
                <a:cxn ang="0">
                  <a:pos x="57" y="363"/>
                </a:cxn>
                <a:cxn ang="0">
                  <a:pos x="38" y="363"/>
                </a:cxn>
                <a:cxn ang="0">
                  <a:pos x="19" y="344"/>
                </a:cxn>
                <a:cxn ang="0">
                  <a:pos x="9" y="325"/>
                </a:cxn>
                <a:cxn ang="0">
                  <a:pos x="0" y="306"/>
                </a:cxn>
                <a:cxn ang="0">
                  <a:pos x="0" y="306"/>
                </a:cxn>
                <a:cxn ang="0">
                  <a:pos x="0" y="57"/>
                </a:cxn>
              </a:cxnLst>
              <a:rect l="0" t="0" r="r" b="b"/>
              <a:pathLst>
                <a:path w="1888" h="363">
                  <a:moveTo>
                    <a:pt x="0" y="57"/>
                  </a:moveTo>
                  <a:lnTo>
                    <a:pt x="9" y="38"/>
                  </a:lnTo>
                  <a:lnTo>
                    <a:pt x="19" y="19"/>
                  </a:lnTo>
                  <a:lnTo>
                    <a:pt x="38" y="10"/>
                  </a:lnTo>
                  <a:lnTo>
                    <a:pt x="57" y="0"/>
                  </a:lnTo>
                  <a:lnTo>
                    <a:pt x="1831" y="0"/>
                  </a:lnTo>
                  <a:lnTo>
                    <a:pt x="1850" y="10"/>
                  </a:lnTo>
                  <a:lnTo>
                    <a:pt x="1869" y="19"/>
                  </a:lnTo>
                  <a:lnTo>
                    <a:pt x="1888" y="38"/>
                  </a:lnTo>
                  <a:lnTo>
                    <a:pt x="1888" y="57"/>
                  </a:lnTo>
                  <a:lnTo>
                    <a:pt x="1888" y="306"/>
                  </a:lnTo>
                  <a:lnTo>
                    <a:pt x="1888" y="325"/>
                  </a:lnTo>
                  <a:lnTo>
                    <a:pt x="1869" y="344"/>
                  </a:lnTo>
                  <a:lnTo>
                    <a:pt x="1850" y="363"/>
                  </a:lnTo>
                  <a:lnTo>
                    <a:pt x="1831" y="363"/>
                  </a:lnTo>
                  <a:lnTo>
                    <a:pt x="57" y="363"/>
                  </a:lnTo>
                  <a:lnTo>
                    <a:pt x="38" y="363"/>
                  </a:lnTo>
                  <a:lnTo>
                    <a:pt x="19" y="344"/>
                  </a:lnTo>
                  <a:lnTo>
                    <a:pt x="9" y="325"/>
                  </a:lnTo>
                  <a:lnTo>
                    <a:pt x="0" y="306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06" name="Freeform 58"/>
            <p:cNvSpPr>
              <a:spLocks noEditPoints="1"/>
            </p:cNvSpPr>
            <p:nvPr/>
          </p:nvSpPr>
          <p:spPr bwMode="auto">
            <a:xfrm>
              <a:off x="563" y="2923"/>
              <a:ext cx="1898" cy="373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38"/>
                </a:cxn>
                <a:cxn ang="0">
                  <a:pos x="19" y="19"/>
                </a:cxn>
                <a:cxn ang="0">
                  <a:pos x="38" y="0"/>
                </a:cxn>
                <a:cxn ang="0">
                  <a:pos x="57" y="0"/>
                </a:cxn>
                <a:cxn ang="0">
                  <a:pos x="1831" y="0"/>
                </a:cxn>
                <a:cxn ang="0">
                  <a:pos x="1850" y="0"/>
                </a:cxn>
                <a:cxn ang="0">
                  <a:pos x="1879" y="19"/>
                </a:cxn>
                <a:cxn ang="0">
                  <a:pos x="1888" y="38"/>
                </a:cxn>
                <a:cxn ang="0">
                  <a:pos x="1898" y="57"/>
                </a:cxn>
                <a:cxn ang="0">
                  <a:pos x="1898" y="306"/>
                </a:cxn>
                <a:cxn ang="0">
                  <a:pos x="1888" y="325"/>
                </a:cxn>
                <a:cxn ang="0">
                  <a:pos x="1879" y="353"/>
                </a:cxn>
                <a:cxn ang="0">
                  <a:pos x="1850" y="363"/>
                </a:cxn>
                <a:cxn ang="0">
                  <a:pos x="1831" y="373"/>
                </a:cxn>
                <a:cxn ang="0">
                  <a:pos x="57" y="373"/>
                </a:cxn>
                <a:cxn ang="0">
                  <a:pos x="38" y="363"/>
                </a:cxn>
                <a:cxn ang="0">
                  <a:pos x="19" y="353"/>
                </a:cxn>
                <a:cxn ang="0">
                  <a:pos x="0" y="325"/>
                </a:cxn>
                <a:cxn ang="0">
                  <a:pos x="0" y="306"/>
                </a:cxn>
                <a:cxn ang="0">
                  <a:pos x="9" y="306"/>
                </a:cxn>
                <a:cxn ang="0">
                  <a:pos x="9" y="325"/>
                </a:cxn>
                <a:cxn ang="0">
                  <a:pos x="19" y="344"/>
                </a:cxn>
                <a:cxn ang="0">
                  <a:pos x="38" y="353"/>
                </a:cxn>
                <a:cxn ang="0">
                  <a:pos x="67" y="363"/>
                </a:cxn>
                <a:cxn ang="0">
                  <a:pos x="1831" y="363"/>
                </a:cxn>
                <a:cxn ang="0">
                  <a:pos x="1850" y="353"/>
                </a:cxn>
                <a:cxn ang="0">
                  <a:pos x="1869" y="344"/>
                </a:cxn>
                <a:cxn ang="0">
                  <a:pos x="1879" y="325"/>
                </a:cxn>
                <a:cxn ang="0">
                  <a:pos x="1888" y="306"/>
                </a:cxn>
                <a:cxn ang="0">
                  <a:pos x="1888" y="57"/>
                </a:cxn>
                <a:cxn ang="0">
                  <a:pos x="1879" y="38"/>
                </a:cxn>
                <a:cxn ang="0">
                  <a:pos x="1869" y="19"/>
                </a:cxn>
                <a:cxn ang="0">
                  <a:pos x="1850" y="10"/>
                </a:cxn>
                <a:cxn ang="0">
                  <a:pos x="1831" y="10"/>
                </a:cxn>
                <a:cxn ang="0">
                  <a:pos x="57" y="10"/>
                </a:cxn>
                <a:cxn ang="0">
                  <a:pos x="38" y="10"/>
                </a:cxn>
                <a:cxn ang="0">
                  <a:pos x="19" y="19"/>
                </a:cxn>
                <a:cxn ang="0">
                  <a:pos x="9" y="38"/>
                </a:cxn>
                <a:cxn ang="0">
                  <a:pos x="9" y="67"/>
                </a:cxn>
                <a:cxn ang="0">
                  <a:pos x="9" y="306"/>
                </a:cxn>
              </a:cxnLst>
              <a:rect l="0" t="0" r="r" b="b"/>
              <a:pathLst>
                <a:path w="1898" h="373">
                  <a:moveTo>
                    <a:pt x="0" y="57"/>
                  </a:moveTo>
                  <a:lnTo>
                    <a:pt x="0" y="57"/>
                  </a:lnTo>
                  <a:lnTo>
                    <a:pt x="0" y="38"/>
                  </a:lnTo>
                  <a:lnTo>
                    <a:pt x="19" y="19"/>
                  </a:lnTo>
                  <a:lnTo>
                    <a:pt x="38" y="0"/>
                  </a:lnTo>
                  <a:lnTo>
                    <a:pt x="57" y="0"/>
                  </a:lnTo>
                  <a:lnTo>
                    <a:pt x="1831" y="0"/>
                  </a:lnTo>
                  <a:lnTo>
                    <a:pt x="1850" y="0"/>
                  </a:lnTo>
                  <a:lnTo>
                    <a:pt x="1879" y="19"/>
                  </a:lnTo>
                  <a:lnTo>
                    <a:pt x="1888" y="38"/>
                  </a:lnTo>
                  <a:lnTo>
                    <a:pt x="1898" y="57"/>
                  </a:lnTo>
                  <a:lnTo>
                    <a:pt x="1898" y="306"/>
                  </a:lnTo>
                  <a:lnTo>
                    <a:pt x="1888" y="325"/>
                  </a:lnTo>
                  <a:lnTo>
                    <a:pt x="1879" y="353"/>
                  </a:lnTo>
                  <a:lnTo>
                    <a:pt x="1850" y="363"/>
                  </a:lnTo>
                  <a:lnTo>
                    <a:pt x="1831" y="373"/>
                  </a:lnTo>
                  <a:lnTo>
                    <a:pt x="57" y="373"/>
                  </a:lnTo>
                  <a:lnTo>
                    <a:pt x="38" y="363"/>
                  </a:lnTo>
                  <a:lnTo>
                    <a:pt x="19" y="353"/>
                  </a:lnTo>
                  <a:lnTo>
                    <a:pt x="0" y="325"/>
                  </a:lnTo>
                  <a:lnTo>
                    <a:pt x="0" y="306"/>
                  </a:lnTo>
                  <a:lnTo>
                    <a:pt x="0" y="57"/>
                  </a:lnTo>
                  <a:close/>
                  <a:moveTo>
                    <a:pt x="9" y="306"/>
                  </a:moveTo>
                  <a:lnTo>
                    <a:pt x="9" y="306"/>
                  </a:lnTo>
                  <a:lnTo>
                    <a:pt x="9" y="325"/>
                  </a:lnTo>
                  <a:lnTo>
                    <a:pt x="19" y="344"/>
                  </a:lnTo>
                  <a:lnTo>
                    <a:pt x="38" y="353"/>
                  </a:lnTo>
                  <a:lnTo>
                    <a:pt x="67" y="363"/>
                  </a:lnTo>
                  <a:lnTo>
                    <a:pt x="57" y="363"/>
                  </a:lnTo>
                  <a:lnTo>
                    <a:pt x="1831" y="363"/>
                  </a:lnTo>
                  <a:lnTo>
                    <a:pt x="1850" y="353"/>
                  </a:lnTo>
                  <a:lnTo>
                    <a:pt x="1869" y="344"/>
                  </a:lnTo>
                  <a:lnTo>
                    <a:pt x="1879" y="325"/>
                  </a:lnTo>
                  <a:lnTo>
                    <a:pt x="1888" y="306"/>
                  </a:lnTo>
                  <a:lnTo>
                    <a:pt x="1888" y="57"/>
                  </a:lnTo>
                  <a:lnTo>
                    <a:pt x="1888" y="67"/>
                  </a:lnTo>
                  <a:lnTo>
                    <a:pt x="1879" y="38"/>
                  </a:lnTo>
                  <a:lnTo>
                    <a:pt x="1869" y="19"/>
                  </a:lnTo>
                  <a:lnTo>
                    <a:pt x="1850" y="10"/>
                  </a:lnTo>
                  <a:lnTo>
                    <a:pt x="1831" y="10"/>
                  </a:lnTo>
                  <a:lnTo>
                    <a:pt x="57" y="10"/>
                  </a:lnTo>
                  <a:lnTo>
                    <a:pt x="67" y="10"/>
                  </a:lnTo>
                  <a:lnTo>
                    <a:pt x="38" y="10"/>
                  </a:lnTo>
                  <a:lnTo>
                    <a:pt x="19" y="19"/>
                  </a:lnTo>
                  <a:lnTo>
                    <a:pt x="9" y="38"/>
                  </a:lnTo>
                  <a:lnTo>
                    <a:pt x="9" y="67"/>
                  </a:lnTo>
                  <a:lnTo>
                    <a:pt x="9" y="57"/>
                  </a:lnTo>
                  <a:lnTo>
                    <a:pt x="9" y="306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05" name="Rectangle 57"/>
            <p:cNvSpPr>
              <a:spLocks noChangeArrowheads="1"/>
            </p:cNvSpPr>
            <p:nvPr/>
          </p:nvSpPr>
          <p:spPr bwMode="auto">
            <a:xfrm>
              <a:off x="1469" y="3009"/>
              <a:ext cx="53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Y.SDN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4" name="Rectangle 56"/>
            <p:cNvSpPr>
              <a:spLocks noChangeArrowheads="1"/>
            </p:cNvSpPr>
            <p:nvPr/>
          </p:nvSpPr>
          <p:spPr bwMode="auto">
            <a:xfrm>
              <a:off x="2032" y="3009"/>
              <a:ext cx="6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-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3" name="Rectangle 55"/>
            <p:cNvSpPr>
              <a:spLocks noChangeArrowheads="1"/>
            </p:cNvSpPr>
            <p:nvPr/>
          </p:nvSpPr>
          <p:spPr bwMode="auto">
            <a:xfrm>
              <a:off x="2098" y="3009"/>
              <a:ext cx="24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FR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2" name="Rectangle 54"/>
            <p:cNvSpPr>
              <a:spLocks noChangeArrowheads="1"/>
            </p:cNvSpPr>
            <p:nvPr/>
          </p:nvSpPr>
          <p:spPr bwMode="auto">
            <a:xfrm>
              <a:off x="1288" y="2923"/>
              <a:ext cx="9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701" name="Rectangle 53"/>
            <p:cNvSpPr>
              <a:spLocks noChangeArrowheads="1"/>
            </p:cNvSpPr>
            <p:nvPr/>
          </p:nvSpPr>
          <p:spPr bwMode="auto">
            <a:xfrm>
              <a:off x="744" y="3019"/>
              <a:ext cx="49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Q14/13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700" name="Freeform 52"/>
            <p:cNvSpPr>
              <a:spLocks/>
            </p:cNvSpPr>
            <p:nvPr/>
          </p:nvSpPr>
          <p:spPr bwMode="auto">
            <a:xfrm>
              <a:off x="1688" y="3334"/>
              <a:ext cx="3835" cy="363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0" y="38"/>
                </a:cxn>
                <a:cxn ang="0">
                  <a:pos x="19" y="19"/>
                </a:cxn>
                <a:cxn ang="0">
                  <a:pos x="38" y="9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3777" y="0"/>
                </a:cxn>
                <a:cxn ang="0">
                  <a:pos x="3777" y="0"/>
                </a:cxn>
                <a:cxn ang="0">
                  <a:pos x="3796" y="9"/>
                </a:cxn>
                <a:cxn ang="0">
                  <a:pos x="3816" y="19"/>
                </a:cxn>
                <a:cxn ang="0">
                  <a:pos x="3835" y="38"/>
                </a:cxn>
                <a:cxn ang="0">
                  <a:pos x="3835" y="57"/>
                </a:cxn>
                <a:cxn ang="0">
                  <a:pos x="3835" y="57"/>
                </a:cxn>
                <a:cxn ang="0">
                  <a:pos x="3835" y="57"/>
                </a:cxn>
                <a:cxn ang="0">
                  <a:pos x="3835" y="305"/>
                </a:cxn>
                <a:cxn ang="0">
                  <a:pos x="3835" y="305"/>
                </a:cxn>
                <a:cxn ang="0">
                  <a:pos x="3835" y="325"/>
                </a:cxn>
                <a:cxn ang="0">
                  <a:pos x="3816" y="344"/>
                </a:cxn>
                <a:cxn ang="0">
                  <a:pos x="3796" y="363"/>
                </a:cxn>
                <a:cxn ang="0">
                  <a:pos x="3777" y="363"/>
                </a:cxn>
                <a:cxn ang="0">
                  <a:pos x="3777" y="363"/>
                </a:cxn>
                <a:cxn ang="0">
                  <a:pos x="3777" y="363"/>
                </a:cxn>
                <a:cxn ang="0">
                  <a:pos x="57" y="363"/>
                </a:cxn>
                <a:cxn ang="0">
                  <a:pos x="57" y="363"/>
                </a:cxn>
                <a:cxn ang="0">
                  <a:pos x="38" y="363"/>
                </a:cxn>
                <a:cxn ang="0">
                  <a:pos x="19" y="344"/>
                </a:cxn>
                <a:cxn ang="0">
                  <a:pos x="10" y="325"/>
                </a:cxn>
                <a:cxn ang="0">
                  <a:pos x="0" y="305"/>
                </a:cxn>
                <a:cxn ang="0">
                  <a:pos x="0" y="305"/>
                </a:cxn>
                <a:cxn ang="0">
                  <a:pos x="0" y="57"/>
                </a:cxn>
              </a:cxnLst>
              <a:rect l="0" t="0" r="r" b="b"/>
              <a:pathLst>
                <a:path w="3835" h="363">
                  <a:moveTo>
                    <a:pt x="0" y="57"/>
                  </a:moveTo>
                  <a:lnTo>
                    <a:pt x="10" y="38"/>
                  </a:lnTo>
                  <a:lnTo>
                    <a:pt x="19" y="19"/>
                  </a:lnTo>
                  <a:lnTo>
                    <a:pt x="38" y="9"/>
                  </a:lnTo>
                  <a:lnTo>
                    <a:pt x="57" y="0"/>
                  </a:lnTo>
                  <a:lnTo>
                    <a:pt x="3777" y="0"/>
                  </a:lnTo>
                  <a:lnTo>
                    <a:pt x="3796" y="9"/>
                  </a:lnTo>
                  <a:lnTo>
                    <a:pt x="3816" y="19"/>
                  </a:lnTo>
                  <a:lnTo>
                    <a:pt x="3835" y="38"/>
                  </a:lnTo>
                  <a:lnTo>
                    <a:pt x="3835" y="57"/>
                  </a:lnTo>
                  <a:lnTo>
                    <a:pt x="3835" y="305"/>
                  </a:lnTo>
                  <a:lnTo>
                    <a:pt x="3835" y="325"/>
                  </a:lnTo>
                  <a:lnTo>
                    <a:pt x="3816" y="344"/>
                  </a:lnTo>
                  <a:lnTo>
                    <a:pt x="3796" y="363"/>
                  </a:lnTo>
                  <a:lnTo>
                    <a:pt x="3777" y="363"/>
                  </a:lnTo>
                  <a:lnTo>
                    <a:pt x="57" y="363"/>
                  </a:lnTo>
                  <a:lnTo>
                    <a:pt x="38" y="363"/>
                  </a:lnTo>
                  <a:lnTo>
                    <a:pt x="19" y="344"/>
                  </a:lnTo>
                  <a:lnTo>
                    <a:pt x="10" y="325"/>
                  </a:lnTo>
                  <a:lnTo>
                    <a:pt x="0" y="30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99" name="Freeform 51"/>
            <p:cNvSpPr>
              <a:spLocks noEditPoints="1"/>
            </p:cNvSpPr>
            <p:nvPr/>
          </p:nvSpPr>
          <p:spPr bwMode="auto">
            <a:xfrm>
              <a:off x="1688" y="3334"/>
              <a:ext cx="3844" cy="3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38"/>
                </a:cxn>
                <a:cxn ang="0">
                  <a:pos x="19" y="19"/>
                </a:cxn>
                <a:cxn ang="0">
                  <a:pos x="38" y="0"/>
                </a:cxn>
                <a:cxn ang="0">
                  <a:pos x="57" y="0"/>
                </a:cxn>
                <a:cxn ang="0">
                  <a:pos x="3777" y="0"/>
                </a:cxn>
                <a:cxn ang="0">
                  <a:pos x="3796" y="0"/>
                </a:cxn>
                <a:cxn ang="0">
                  <a:pos x="3825" y="19"/>
                </a:cxn>
                <a:cxn ang="0">
                  <a:pos x="3835" y="38"/>
                </a:cxn>
                <a:cxn ang="0">
                  <a:pos x="3844" y="57"/>
                </a:cxn>
                <a:cxn ang="0">
                  <a:pos x="3844" y="305"/>
                </a:cxn>
                <a:cxn ang="0">
                  <a:pos x="3835" y="325"/>
                </a:cxn>
                <a:cxn ang="0">
                  <a:pos x="3825" y="353"/>
                </a:cxn>
                <a:cxn ang="0">
                  <a:pos x="3796" y="363"/>
                </a:cxn>
                <a:cxn ang="0">
                  <a:pos x="3777" y="372"/>
                </a:cxn>
                <a:cxn ang="0">
                  <a:pos x="57" y="372"/>
                </a:cxn>
                <a:cxn ang="0">
                  <a:pos x="38" y="363"/>
                </a:cxn>
                <a:cxn ang="0">
                  <a:pos x="19" y="353"/>
                </a:cxn>
                <a:cxn ang="0">
                  <a:pos x="0" y="325"/>
                </a:cxn>
                <a:cxn ang="0">
                  <a:pos x="0" y="305"/>
                </a:cxn>
                <a:cxn ang="0">
                  <a:pos x="10" y="305"/>
                </a:cxn>
                <a:cxn ang="0">
                  <a:pos x="10" y="325"/>
                </a:cxn>
                <a:cxn ang="0">
                  <a:pos x="19" y="344"/>
                </a:cxn>
                <a:cxn ang="0">
                  <a:pos x="38" y="353"/>
                </a:cxn>
                <a:cxn ang="0">
                  <a:pos x="67" y="363"/>
                </a:cxn>
                <a:cxn ang="0">
                  <a:pos x="3777" y="363"/>
                </a:cxn>
                <a:cxn ang="0">
                  <a:pos x="3796" y="353"/>
                </a:cxn>
                <a:cxn ang="0">
                  <a:pos x="3816" y="344"/>
                </a:cxn>
                <a:cxn ang="0">
                  <a:pos x="3825" y="325"/>
                </a:cxn>
                <a:cxn ang="0">
                  <a:pos x="3835" y="305"/>
                </a:cxn>
                <a:cxn ang="0">
                  <a:pos x="3835" y="57"/>
                </a:cxn>
                <a:cxn ang="0">
                  <a:pos x="3825" y="38"/>
                </a:cxn>
                <a:cxn ang="0">
                  <a:pos x="3816" y="19"/>
                </a:cxn>
                <a:cxn ang="0">
                  <a:pos x="3796" y="9"/>
                </a:cxn>
                <a:cxn ang="0">
                  <a:pos x="3777" y="9"/>
                </a:cxn>
                <a:cxn ang="0">
                  <a:pos x="57" y="9"/>
                </a:cxn>
                <a:cxn ang="0">
                  <a:pos x="38" y="9"/>
                </a:cxn>
                <a:cxn ang="0">
                  <a:pos x="19" y="19"/>
                </a:cxn>
                <a:cxn ang="0">
                  <a:pos x="10" y="38"/>
                </a:cxn>
                <a:cxn ang="0">
                  <a:pos x="10" y="67"/>
                </a:cxn>
                <a:cxn ang="0">
                  <a:pos x="10" y="305"/>
                </a:cxn>
              </a:cxnLst>
              <a:rect l="0" t="0" r="r" b="b"/>
              <a:pathLst>
                <a:path w="3844" h="372">
                  <a:moveTo>
                    <a:pt x="0" y="57"/>
                  </a:moveTo>
                  <a:lnTo>
                    <a:pt x="0" y="57"/>
                  </a:lnTo>
                  <a:lnTo>
                    <a:pt x="0" y="38"/>
                  </a:lnTo>
                  <a:lnTo>
                    <a:pt x="19" y="19"/>
                  </a:lnTo>
                  <a:lnTo>
                    <a:pt x="38" y="0"/>
                  </a:lnTo>
                  <a:lnTo>
                    <a:pt x="57" y="0"/>
                  </a:lnTo>
                  <a:lnTo>
                    <a:pt x="3777" y="0"/>
                  </a:lnTo>
                  <a:lnTo>
                    <a:pt x="3796" y="0"/>
                  </a:lnTo>
                  <a:lnTo>
                    <a:pt x="3825" y="19"/>
                  </a:lnTo>
                  <a:lnTo>
                    <a:pt x="3835" y="38"/>
                  </a:lnTo>
                  <a:lnTo>
                    <a:pt x="3844" y="57"/>
                  </a:lnTo>
                  <a:lnTo>
                    <a:pt x="3844" y="305"/>
                  </a:lnTo>
                  <a:lnTo>
                    <a:pt x="3835" y="325"/>
                  </a:lnTo>
                  <a:lnTo>
                    <a:pt x="3825" y="353"/>
                  </a:lnTo>
                  <a:lnTo>
                    <a:pt x="3796" y="363"/>
                  </a:lnTo>
                  <a:lnTo>
                    <a:pt x="3777" y="372"/>
                  </a:lnTo>
                  <a:lnTo>
                    <a:pt x="57" y="372"/>
                  </a:lnTo>
                  <a:lnTo>
                    <a:pt x="38" y="363"/>
                  </a:lnTo>
                  <a:lnTo>
                    <a:pt x="19" y="353"/>
                  </a:lnTo>
                  <a:lnTo>
                    <a:pt x="0" y="325"/>
                  </a:lnTo>
                  <a:lnTo>
                    <a:pt x="0" y="305"/>
                  </a:lnTo>
                  <a:lnTo>
                    <a:pt x="0" y="57"/>
                  </a:lnTo>
                  <a:close/>
                  <a:moveTo>
                    <a:pt x="10" y="305"/>
                  </a:moveTo>
                  <a:lnTo>
                    <a:pt x="10" y="305"/>
                  </a:lnTo>
                  <a:lnTo>
                    <a:pt x="10" y="325"/>
                  </a:lnTo>
                  <a:lnTo>
                    <a:pt x="19" y="344"/>
                  </a:lnTo>
                  <a:lnTo>
                    <a:pt x="38" y="353"/>
                  </a:lnTo>
                  <a:lnTo>
                    <a:pt x="67" y="363"/>
                  </a:lnTo>
                  <a:lnTo>
                    <a:pt x="57" y="363"/>
                  </a:lnTo>
                  <a:lnTo>
                    <a:pt x="3777" y="363"/>
                  </a:lnTo>
                  <a:lnTo>
                    <a:pt x="3796" y="353"/>
                  </a:lnTo>
                  <a:lnTo>
                    <a:pt x="3816" y="344"/>
                  </a:lnTo>
                  <a:lnTo>
                    <a:pt x="3825" y="325"/>
                  </a:lnTo>
                  <a:lnTo>
                    <a:pt x="3835" y="305"/>
                  </a:lnTo>
                  <a:lnTo>
                    <a:pt x="3835" y="57"/>
                  </a:lnTo>
                  <a:lnTo>
                    <a:pt x="3835" y="67"/>
                  </a:lnTo>
                  <a:lnTo>
                    <a:pt x="3825" y="38"/>
                  </a:lnTo>
                  <a:lnTo>
                    <a:pt x="3816" y="19"/>
                  </a:lnTo>
                  <a:lnTo>
                    <a:pt x="3796" y="9"/>
                  </a:lnTo>
                  <a:lnTo>
                    <a:pt x="3777" y="9"/>
                  </a:lnTo>
                  <a:lnTo>
                    <a:pt x="57" y="9"/>
                  </a:lnTo>
                  <a:lnTo>
                    <a:pt x="67" y="9"/>
                  </a:lnTo>
                  <a:lnTo>
                    <a:pt x="38" y="9"/>
                  </a:lnTo>
                  <a:lnTo>
                    <a:pt x="19" y="19"/>
                  </a:lnTo>
                  <a:lnTo>
                    <a:pt x="10" y="38"/>
                  </a:lnTo>
                  <a:lnTo>
                    <a:pt x="10" y="67"/>
                  </a:lnTo>
                  <a:lnTo>
                    <a:pt x="10" y="57"/>
                  </a:lnTo>
                  <a:lnTo>
                    <a:pt x="10" y="305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98" name="Rectangle 50"/>
            <p:cNvSpPr>
              <a:spLocks noChangeArrowheads="1"/>
            </p:cNvSpPr>
            <p:nvPr/>
          </p:nvSpPr>
          <p:spPr bwMode="auto">
            <a:xfrm>
              <a:off x="2852" y="3334"/>
              <a:ext cx="3018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Functional requirements and architectures 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97" name="Rectangle 49"/>
            <p:cNvSpPr>
              <a:spLocks noChangeArrowheads="1"/>
            </p:cNvSpPr>
            <p:nvPr/>
          </p:nvSpPr>
          <p:spPr bwMode="auto">
            <a:xfrm>
              <a:off x="4369" y="3525"/>
              <a:ext cx="1139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of common 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96" name="Rectangle 48"/>
            <p:cNvSpPr>
              <a:spLocks noChangeArrowheads="1"/>
            </p:cNvSpPr>
            <p:nvPr/>
          </p:nvSpPr>
          <p:spPr bwMode="auto">
            <a:xfrm>
              <a:off x="2451" y="3334"/>
              <a:ext cx="10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95" name="Rectangle 47"/>
            <p:cNvSpPr>
              <a:spLocks noChangeArrowheads="1"/>
            </p:cNvSpPr>
            <p:nvPr/>
          </p:nvSpPr>
          <p:spPr bwMode="auto">
            <a:xfrm>
              <a:off x="1898" y="3420"/>
              <a:ext cx="49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Q14/13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94" name="Freeform 46"/>
            <p:cNvSpPr>
              <a:spLocks/>
            </p:cNvSpPr>
            <p:nvPr/>
          </p:nvSpPr>
          <p:spPr bwMode="auto">
            <a:xfrm>
              <a:off x="5561" y="3735"/>
              <a:ext cx="3386" cy="363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9" y="38"/>
                </a:cxn>
                <a:cxn ang="0">
                  <a:pos x="19" y="19"/>
                </a:cxn>
                <a:cxn ang="0">
                  <a:pos x="38" y="9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3329" y="0"/>
                </a:cxn>
                <a:cxn ang="0">
                  <a:pos x="3329" y="0"/>
                </a:cxn>
                <a:cxn ang="0">
                  <a:pos x="3348" y="9"/>
                </a:cxn>
                <a:cxn ang="0">
                  <a:pos x="3367" y="19"/>
                </a:cxn>
                <a:cxn ang="0">
                  <a:pos x="3386" y="38"/>
                </a:cxn>
                <a:cxn ang="0">
                  <a:pos x="3386" y="57"/>
                </a:cxn>
                <a:cxn ang="0">
                  <a:pos x="3386" y="57"/>
                </a:cxn>
                <a:cxn ang="0">
                  <a:pos x="3386" y="57"/>
                </a:cxn>
                <a:cxn ang="0">
                  <a:pos x="3386" y="306"/>
                </a:cxn>
                <a:cxn ang="0">
                  <a:pos x="3386" y="306"/>
                </a:cxn>
                <a:cxn ang="0">
                  <a:pos x="3386" y="325"/>
                </a:cxn>
                <a:cxn ang="0">
                  <a:pos x="3367" y="344"/>
                </a:cxn>
                <a:cxn ang="0">
                  <a:pos x="3348" y="363"/>
                </a:cxn>
                <a:cxn ang="0">
                  <a:pos x="3329" y="363"/>
                </a:cxn>
                <a:cxn ang="0">
                  <a:pos x="3329" y="363"/>
                </a:cxn>
                <a:cxn ang="0">
                  <a:pos x="3329" y="363"/>
                </a:cxn>
                <a:cxn ang="0">
                  <a:pos x="57" y="363"/>
                </a:cxn>
                <a:cxn ang="0">
                  <a:pos x="57" y="363"/>
                </a:cxn>
                <a:cxn ang="0">
                  <a:pos x="38" y="363"/>
                </a:cxn>
                <a:cxn ang="0">
                  <a:pos x="19" y="344"/>
                </a:cxn>
                <a:cxn ang="0">
                  <a:pos x="9" y="325"/>
                </a:cxn>
                <a:cxn ang="0">
                  <a:pos x="0" y="306"/>
                </a:cxn>
                <a:cxn ang="0">
                  <a:pos x="0" y="306"/>
                </a:cxn>
                <a:cxn ang="0">
                  <a:pos x="0" y="57"/>
                </a:cxn>
              </a:cxnLst>
              <a:rect l="0" t="0" r="r" b="b"/>
              <a:pathLst>
                <a:path w="3386" h="363">
                  <a:moveTo>
                    <a:pt x="0" y="57"/>
                  </a:moveTo>
                  <a:lnTo>
                    <a:pt x="9" y="38"/>
                  </a:lnTo>
                  <a:lnTo>
                    <a:pt x="19" y="19"/>
                  </a:lnTo>
                  <a:lnTo>
                    <a:pt x="38" y="9"/>
                  </a:lnTo>
                  <a:lnTo>
                    <a:pt x="57" y="0"/>
                  </a:lnTo>
                  <a:lnTo>
                    <a:pt x="3329" y="0"/>
                  </a:lnTo>
                  <a:lnTo>
                    <a:pt x="3348" y="9"/>
                  </a:lnTo>
                  <a:lnTo>
                    <a:pt x="3367" y="19"/>
                  </a:lnTo>
                  <a:lnTo>
                    <a:pt x="3386" y="38"/>
                  </a:lnTo>
                  <a:lnTo>
                    <a:pt x="3386" y="57"/>
                  </a:lnTo>
                  <a:lnTo>
                    <a:pt x="3386" y="306"/>
                  </a:lnTo>
                  <a:lnTo>
                    <a:pt x="3386" y="325"/>
                  </a:lnTo>
                  <a:lnTo>
                    <a:pt x="3367" y="344"/>
                  </a:lnTo>
                  <a:lnTo>
                    <a:pt x="3348" y="363"/>
                  </a:lnTo>
                  <a:lnTo>
                    <a:pt x="3329" y="363"/>
                  </a:lnTo>
                  <a:lnTo>
                    <a:pt x="57" y="363"/>
                  </a:lnTo>
                  <a:lnTo>
                    <a:pt x="38" y="363"/>
                  </a:lnTo>
                  <a:lnTo>
                    <a:pt x="19" y="344"/>
                  </a:lnTo>
                  <a:lnTo>
                    <a:pt x="9" y="325"/>
                  </a:lnTo>
                  <a:lnTo>
                    <a:pt x="0" y="306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93" name="Freeform 45"/>
            <p:cNvSpPr>
              <a:spLocks noEditPoints="1"/>
            </p:cNvSpPr>
            <p:nvPr/>
          </p:nvSpPr>
          <p:spPr bwMode="auto">
            <a:xfrm>
              <a:off x="5561" y="3735"/>
              <a:ext cx="3395" cy="3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38"/>
                </a:cxn>
                <a:cxn ang="0">
                  <a:pos x="19" y="19"/>
                </a:cxn>
                <a:cxn ang="0">
                  <a:pos x="38" y="0"/>
                </a:cxn>
                <a:cxn ang="0">
                  <a:pos x="57" y="0"/>
                </a:cxn>
                <a:cxn ang="0">
                  <a:pos x="3329" y="0"/>
                </a:cxn>
                <a:cxn ang="0">
                  <a:pos x="3348" y="0"/>
                </a:cxn>
                <a:cxn ang="0">
                  <a:pos x="3376" y="19"/>
                </a:cxn>
                <a:cxn ang="0">
                  <a:pos x="3386" y="38"/>
                </a:cxn>
                <a:cxn ang="0">
                  <a:pos x="3395" y="57"/>
                </a:cxn>
                <a:cxn ang="0">
                  <a:pos x="3395" y="306"/>
                </a:cxn>
                <a:cxn ang="0">
                  <a:pos x="3386" y="325"/>
                </a:cxn>
                <a:cxn ang="0">
                  <a:pos x="3376" y="353"/>
                </a:cxn>
                <a:cxn ang="0">
                  <a:pos x="3348" y="363"/>
                </a:cxn>
                <a:cxn ang="0">
                  <a:pos x="3329" y="372"/>
                </a:cxn>
                <a:cxn ang="0">
                  <a:pos x="57" y="372"/>
                </a:cxn>
                <a:cxn ang="0">
                  <a:pos x="38" y="363"/>
                </a:cxn>
                <a:cxn ang="0">
                  <a:pos x="19" y="353"/>
                </a:cxn>
                <a:cxn ang="0">
                  <a:pos x="0" y="325"/>
                </a:cxn>
                <a:cxn ang="0">
                  <a:pos x="0" y="306"/>
                </a:cxn>
                <a:cxn ang="0">
                  <a:pos x="9" y="306"/>
                </a:cxn>
                <a:cxn ang="0">
                  <a:pos x="9" y="325"/>
                </a:cxn>
                <a:cxn ang="0">
                  <a:pos x="19" y="344"/>
                </a:cxn>
                <a:cxn ang="0">
                  <a:pos x="38" y="353"/>
                </a:cxn>
                <a:cxn ang="0">
                  <a:pos x="67" y="363"/>
                </a:cxn>
                <a:cxn ang="0">
                  <a:pos x="3329" y="363"/>
                </a:cxn>
                <a:cxn ang="0">
                  <a:pos x="3348" y="353"/>
                </a:cxn>
                <a:cxn ang="0">
                  <a:pos x="3367" y="344"/>
                </a:cxn>
                <a:cxn ang="0">
                  <a:pos x="3376" y="325"/>
                </a:cxn>
                <a:cxn ang="0">
                  <a:pos x="3386" y="306"/>
                </a:cxn>
                <a:cxn ang="0">
                  <a:pos x="3386" y="57"/>
                </a:cxn>
                <a:cxn ang="0">
                  <a:pos x="3376" y="38"/>
                </a:cxn>
                <a:cxn ang="0">
                  <a:pos x="3367" y="19"/>
                </a:cxn>
                <a:cxn ang="0">
                  <a:pos x="3348" y="9"/>
                </a:cxn>
                <a:cxn ang="0">
                  <a:pos x="3329" y="9"/>
                </a:cxn>
                <a:cxn ang="0">
                  <a:pos x="57" y="9"/>
                </a:cxn>
                <a:cxn ang="0">
                  <a:pos x="38" y="9"/>
                </a:cxn>
                <a:cxn ang="0">
                  <a:pos x="19" y="19"/>
                </a:cxn>
                <a:cxn ang="0">
                  <a:pos x="9" y="38"/>
                </a:cxn>
                <a:cxn ang="0">
                  <a:pos x="9" y="67"/>
                </a:cxn>
                <a:cxn ang="0">
                  <a:pos x="9" y="306"/>
                </a:cxn>
              </a:cxnLst>
              <a:rect l="0" t="0" r="r" b="b"/>
              <a:pathLst>
                <a:path w="3395" h="372">
                  <a:moveTo>
                    <a:pt x="0" y="57"/>
                  </a:moveTo>
                  <a:lnTo>
                    <a:pt x="0" y="57"/>
                  </a:lnTo>
                  <a:lnTo>
                    <a:pt x="0" y="38"/>
                  </a:lnTo>
                  <a:lnTo>
                    <a:pt x="19" y="19"/>
                  </a:lnTo>
                  <a:lnTo>
                    <a:pt x="38" y="0"/>
                  </a:lnTo>
                  <a:lnTo>
                    <a:pt x="57" y="0"/>
                  </a:lnTo>
                  <a:lnTo>
                    <a:pt x="3329" y="0"/>
                  </a:lnTo>
                  <a:lnTo>
                    <a:pt x="3348" y="0"/>
                  </a:lnTo>
                  <a:lnTo>
                    <a:pt x="3376" y="19"/>
                  </a:lnTo>
                  <a:lnTo>
                    <a:pt x="3386" y="38"/>
                  </a:lnTo>
                  <a:lnTo>
                    <a:pt x="3395" y="57"/>
                  </a:lnTo>
                  <a:lnTo>
                    <a:pt x="3395" y="306"/>
                  </a:lnTo>
                  <a:lnTo>
                    <a:pt x="3386" y="325"/>
                  </a:lnTo>
                  <a:lnTo>
                    <a:pt x="3376" y="353"/>
                  </a:lnTo>
                  <a:lnTo>
                    <a:pt x="3348" y="363"/>
                  </a:lnTo>
                  <a:lnTo>
                    <a:pt x="3329" y="372"/>
                  </a:lnTo>
                  <a:lnTo>
                    <a:pt x="57" y="372"/>
                  </a:lnTo>
                  <a:lnTo>
                    <a:pt x="38" y="363"/>
                  </a:lnTo>
                  <a:lnTo>
                    <a:pt x="19" y="353"/>
                  </a:lnTo>
                  <a:lnTo>
                    <a:pt x="0" y="325"/>
                  </a:lnTo>
                  <a:lnTo>
                    <a:pt x="0" y="306"/>
                  </a:lnTo>
                  <a:lnTo>
                    <a:pt x="0" y="57"/>
                  </a:lnTo>
                  <a:close/>
                  <a:moveTo>
                    <a:pt x="9" y="306"/>
                  </a:moveTo>
                  <a:lnTo>
                    <a:pt x="9" y="306"/>
                  </a:lnTo>
                  <a:lnTo>
                    <a:pt x="9" y="325"/>
                  </a:lnTo>
                  <a:lnTo>
                    <a:pt x="19" y="344"/>
                  </a:lnTo>
                  <a:lnTo>
                    <a:pt x="38" y="353"/>
                  </a:lnTo>
                  <a:lnTo>
                    <a:pt x="67" y="363"/>
                  </a:lnTo>
                  <a:lnTo>
                    <a:pt x="57" y="363"/>
                  </a:lnTo>
                  <a:lnTo>
                    <a:pt x="3329" y="363"/>
                  </a:lnTo>
                  <a:lnTo>
                    <a:pt x="3348" y="353"/>
                  </a:lnTo>
                  <a:lnTo>
                    <a:pt x="3367" y="344"/>
                  </a:lnTo>
                  <a:lnTo>
                    <a:pt x="3376" y="325"/>
                  </a:lnTo>
                  <a:lnTo>
                    <a:pt x="3386" y="306"/>
                  </a:lnTo>
                  <a:lnTo>
                    <a:pt x="3386" y="57"/>
                  </a:lnTo>
                  <a:lnTo>
                    <a:pt x="3386" y="67"/>
                  </a:lnTo>
                  <a:lnTo>
                    <a:pt x="3376" y="38"/>
                  </a:lnTo>
                  <a:lnTo>
                    <a:pt x="3367" y="19"/>
                  </a:lnTo>
                  <a:lnTo>
                    <a:pt x="3348" y="9"/>
                  </a:lnTo>
                  <a:lnTo>
                    <a:pt x="3329" y="9"/>
                  </a:lnTo>
                  <a:lnTo>
                    <a:pt x="57" y="9"/>
                  </a:lnTo>
                  <a:lnTo>
                    <a:pt x="67" y="9"/>
                  </a:lnTo>
                  <a:lnTo>
                    <a:pt x="38" y="9"/>
                  </a:lnTo>
                  <a:lnTo>
                    <a:pt x="19" y="19"/>
                  </a:lnTo>
                  <a:lnTo>
                    <a:pt x="9" y="38"/>
                  </a:lnTo>
                  <a:lnTo>
                    <a:pt x="9" y="67"/>
                  </a:lnTo>
                  <a:lnTo>
                    <a:pt x="9" y="57"/>
                  </a:lnTo>
                  <a:lnTo>
                    <a:pt x="9" y="306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92" name="Rectangle 44"/>
            <p:cNvSpPr>
              <a:spLocks noChangeArrowheads="1"/>
            </p:cNvSpPr>
            <p:nvPr/>
          </p:nvSpPr>
          <p:spPr bwMode="auto">
            <a:xfrm>
              <a:off x="6333" y="3735"/>
              <a:ext cx="2934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Functional architectures and mechanisms 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91" name="Rectangle 43"/>
            <p:cNvSpPr>
              <a:spLocks noChangeArrowheads="1"/>
            </p:cNvSpPr>
            <p:nvPr/>
          </p:nvSpPr>
          <p:spPr bwMode="auto">
            <a:xfrm>
              <a:off x="7926" y="3926"/>
              <a:ext cx="46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of ITU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8346" y="3926"/>
              <a:ext cx="5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-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8394" y="3926"/>
              <a:ext cx="47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T 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6152" y="3735"/>
              <a:ext cx="10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87" name="Rectangle 39"/>
            <p:cNvSpPr>
              <a:spLocks noChangeArrowheads="1"/>
            </p:cNvSpPr>
            <p:nvPr/>
          </p:nvSpPr>
          <p:spPr bwMode="auto">
            <a:xfrm>
              <a:off x="5608" y="3830"/>
              <a:ext cx="554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9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New1/13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86" name="Freeform 38"/>
            <p:cNvSpPr>
              <a:spLocks/>
            </p:cNvSpPr>
            <p:nvPr/>
          </p:nvSpPr>
          <p:spPr bwMode="auto">
            <a:xfrm>
              <a:off x="2861" y="4537"/>
              <a:ext cx="5361" cy="354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10" y="39"/>
                </a:cxn>
                <a:cxn ang="0">
                  <a:pos x="20" y="19"/>
                </a:cxn>
                <a:cxn ang="0">
                  <a:pos x="39" y="1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304" y="0"/>
                </a:cxn>
                <a:cxn ang="0">
                  <a:pos x="5304" y="0"/>
                </a:cxn>
                <a:cxn ang="0">
                  <a:pos x="5323" y="10"/>
                </a:cxn>
                <a:cxn ang="0">
                  <a:pos x="5342" y="19"/>
                </a:cxn>
                <a:cxn ang="0">
                  <a:pos x="5361" y="39"/>
                </a:cxn>
                <a:cxn ang="0">
                  <a:pos x="5361" y="58"/>
                </a:cxn>
                <a:cxn ang="0">
                  <a:pos x="5361" y="58"/>
                </a:cxn>
                <a:cxn ang="0">
                  <a:pos x="5361" y="58"/>
                </a:cxn>
                <a:cxn ang="0">
                  <a:pos x="5361" y="296"/>
                </a:cxn>
                <a:cxn ang="0">
                  <a:pos x="5361" y="296"/>
                </a:cxn>
                <a:cxn ang="0">
                  <a:pos x="5361" y="316"/>
                </a:cxn>
                <a:cxn ang="0">
                  <a:pos x="5342" y="335"/>
                </a:cxn>
                <a:cxn ang="0">
                  <a:pos x="5323" y="354"/>
                </a:cxn>
                <a:cxn ang="0">
                  <a:pos x="5304" y="354"/>
                </a:cxn>
                <a:cxn ang="0">
                  <a:pos x="5304" y="354"/>
                </a:cxn>
                <a:cxn ang="0">
                  <a:pos x="5304" y="354"/>
                </a:cxn>
                <a:cxn ang="0">
                  <a:pos x="58" y="354"/>
                </a:cxn>
                <a:cxn ang="0">
                  <a:pos x="58" y="354"/>
                </a:cxn>
                <a:cxn ang="0">
                  <a:pos x="39" y="354"/>
                </a:cxn>
                <a:cxn ang="0">
                  <a:pos x="20" y="335"/>
                </a:cxn>
                <a:cxn ang="0">
                  <a:pos x="10" y="316"/>
                </a:cxn>
                <a:cxn ang="0">
                  <a:pos x="0" y="296"/>
                </a:cxn>
                <a:cxn ang="0">
                  <a:pos x="0" y="296"/>
                </a:cxn>
                <a:cxn ang="0">
                  <a:pos x="0" y="58"/>
                </a:cxn>
              </a:cxnLst>
              <a:rect l="0" t="0" r="r" b="b"/>
              <a:pathLst>
                <a:path w="5361" h="354">
                  <a:moveTo>
                    <a:pt x="0" y="58"/>
                  </a:moveTo>
                  <a:lnTo>
                    <a:pt x="10" y="39"/>
                  </a:lnTo>
                  <a:lnTo>
                    <a:pt x="20" y="19"/>
                  </a:lnTo>
                  <a:lnTo>
                    <a:pt x="39" y="10"/>
                  </a:lnTo>
                  <a:lnTo>
                    <a:pt x="58" y="0"/>
                  </a:lnTo>
                  <a:lnTo>
                    <a:pt x="5304" y="0"/>
                  </a:lnTo>
                  <a:lnTo>
                    <a:pt x="5323" y="10"/>
                  </a:lnTo>
                  <a:lnTo>
                    <a:pt x="5342" y="19"/>
                  </a:lnTo>
                  <a:lnTo>
                    <a:pt x="5361" y="39"/>
                  </a:lnTo>
                  <a:lnTo>
                    <a:pt x="5361" y="58"/>
                  </a:lnTo>
                  <a:lnTo>
                    <a:pt x="5361" y="296"/>
                  </a:lnTo>
                  <a:lnTo>
                    <a:pt x="5361" y="316"/>
                  </a:lnTo>
                  <a:lnTo>
                    <a:pt x="5342" y="335"/>
                  </a:lnTo>
                  <a:lnTo>
                    <a:pt x="5323" y="354"/>
                  </a:lnTo>
                  <a:lnTo>
                    <a:pt x="5304" y="354"/>
                  </a:lnTo>
                  <a:lnTo>
                    <a:pt x="58" y="354"/>
                  </a:lnTo>
                  <a:lnTo>
                    <a:pt x="39" y="354"/>
                  </a:lnTo>
                  <a:lnTo>
                    <a:pt x="20" y="335"/>
                  </a:lnTo>
                  <a:lnTo>
                    <a:pt x="10" y="316"/>
                  </a:lnTo>
                  <a:lnTo>
                    <a:pt x="0" y="29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85" name="Freeform 37"/>
            <p:cNvSpPr>
              <a:spLocks noEditPoints="1"/>
            </p:cNvSpPr>
            <p:nvPr/>
          </p:nvSpPr>
          <p:spPr bwMode="auto">
            <a:xfrm>
              <a:off x="2861" y="4537"/>
              <a:ext cx="5370" cy="363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0" y="39"/>
                </a:cxn>
                <a:cxn ang="0">
                  <a:pos x="20" y="10"/>
                </a:cxn>
                <a:cxn ang="0">
                  <a:pos x="39" y="0"/>
                </a:cxn>
                <a:cxn ang="0">
                  <a:pos x="58" y="0"/>
                </a:cxn>
                <a:cxn ang="0">
                  <a:pos x="5304" y="0"/>
                </a:cxn>
                <a:cxn ang="0">
                  <a:pos x="5332" y="0"/>
                </a:cxn>
                <a:cxn ang="0">
                  <a:pos x="5351" y="19"/>
                </a:cxn>
                <a:cxn ang="0">
                  <a:pos x="5361" y="39"/>
                </a:cxn>
                <a:cxn ang="0">
                  <a:pos x="5370" y="58"/>
                </a:cxn>
                <a:cxn ang="0">
                  <a:pos x="5370" y="296"/>
                </a:cxn>
                <a:cxn ang="0">
                  <a:pos x="5361" y="325"/>
                </a:cxn>
                <a:cxn ang="0">
                  <a:pos x="5351" y="344"/>
                </a:cxn>
                <a:cxn ang="0">
                  <a:pos x="5323" y="354"/>
                </a:cxn>
                <a:cxn ang="0">
                  <a:pos x="5304" y="363"/>
                </a:cxn>
                <a:cxn ang="0">
                  <a:pos x="58" y="363"/>
                </a:cxn>
                <a:cxn ang="0">
                  <a:pos x="39" y="354"/>
                </a:cxn>
                <a:cxn ang="0">
                  <a:pos x="10" y="344"/>
                </a:cxn>
                <a:cxn ang="0">
                  <a:pos x="0" y="316"/>
                </a:cxn>
                <a:cxn ang="0">
                  <a:pos x="0" y="296"/>
                </a:cxn>
                <a:cxn ang="0">
                  <a:pos x="10" y="296"/>
                </a:cxn>
                <a:cxn ang="0">
                  <a:pos x="10" y="316"/>
                </a:cxn>
                <a:cxn ang="0">
                  <a:pos x="20" y="335"/>
                </a:cxn>
                <a:cxn ang="0">
                  <a:pos x="39" y="344"/>
                </a:cxn>
                <a:cxn ang="0">
                  <a:pos x="58" y="354"/>
                </a:cxn>
                <a:cxn ang="0">
                  <a:pos x="5304" y="354"/>
                </a:cxn>
                <a:cxn ang="0">
                  <a:pos x="5323" y="344"/>
                </a:cxn>
                <a:cxn ang="0">
                  <a:pos x="5342" y="335"/>
                </a:cxn>
                <a:cxn ang="0">
                  <a:pos x="5351" y="316"/>
                </a:cxn>
                <a:cxn ang="0">
                  <a:pos x="5361" y="296"/>
                </a:cxn>
                <a:cxn ang="0">
                  <a:pos x="5361" y="58"/>
                </a:cxn>
                <a:cxn ang="0">
                  <a:pos x="5351" y="39"/>
                </a:cxn>
                <a:cxn ang="0">
                  <a:pos x="5342" y="19"/>
                </a:cxn>
                <a:cxn ang="0">
                  <a:pos x="5323" y="10"/>
                </a:cxn>
                <a:cxn ang="0">
                  <a:pos x="5304" y="10"/>
                </a:cxn>
                <a:cxn ang="0">
                  <a:pos x="58" y="10"/>
                </a:cxn>
                <a:cxn ang="0">
                  <a:pos x="39" y="10"/>
                </a:cxn>
                <a:cxn ang="0">
                  <a:pos x="20" y="19"/>
                </a:cxn>
                <a:cxn ang="0">
                  <a:pos x="10" y="39"/>
                </a:cxn>
                <a:cxn ang="0">
                  <a:pos x="10" y="58"/>
                </a:cxn>
                <a:cxn ang="0">
                  <a:pos x="10" y="296"/>
                </a:cxn>
              </a:cxnLst>
              <a:rect l="0" t="0" r="r" b="b"/>
              <a:pathLst>
                <a:path w="5370" h="363">
                  <a:moveTo>
                    <a:pt x="0" y="58"/>
                  </a:moveTo>
                  <a:lnTo>
                    <a:pt x="0" y="58"/>
                  </a:lnTo>
                  <a:lnTo>
                    <a:pt x="0" y="39"/>
                  </a:lnTo>
                  <a:lnTo>
                    <a:pt x="10" y="19"/>
                  </a:lnTo>
                  <a:lnTo>
                    <a:pt x="20" y="10"/>
                  </a:lnTo>
                  <a:lnTo>
                    <a:pt x="39" y="0"/>
                  </a:lnTo>
                  <a:lnTo>
                    <a:pt x="58" y="0"/>
                  </a:lnTo>
                  <a:lnTo>
                    <a:pt x="5304" y="0"/>
                  </a:lnTo>
                  <a:lnTo>
                    <a:pt x="5323" y="0"/>
                  </a:lnTo>
                  <a:lnTo>
                    <a:pt x="5332" y="0"/>
                  </a:lnTo>
                  <a:lnTo>
                    <a:pt x="5351" y="10"/>
                  </a:lnTo>
                  <a:lnTo>
                    <a:pt x="5351" y="19"/>
                  </a:lnTo>
                  <a:lnTo>
                    <a:pt x="5361" y="39"/>
                  </a:lnTo>
                  <a:lnTo>
                    <a:pt x="5370" y="58"/>
                  </a:lnTo>
                  <a:lnTo>
                    <a:pt x="5370" y="296"/>
                  </a:lnTo>
                  <a:lnTo>
                    <a:pt x="5361" y="316"/>
                  </a:lnTo>
                  <a:lnTo>
                    <a:pt x="5361" y="325"/>
                  </a:lnTo>
                  <a:lnTo>
                    <a:pt x="5351" y="344"/>
                  </a:lnTo>
                  <a:lnTo>
                    <a:pt x="5332" y="354"/>
                  </a:lnTo>
                  <a:lnTo>
                    <a:pt x="5323" y="354"/>
                  </a:lnTo>
                  <a:lnTo>
                    <a:pt x="5304" y="363"/>
                  </a:lnTo>
                  <a:lnTo>
                    <a:pt x="58" y="363"/>
                  </a:lnTo>
                  <a:lnTo>
                    <a:pt x="39" y="354"/>
                  </a:lnTo>
                  <a:lnTo>
                    <a:pt x="20" y="344"/>
                  </a:lnTo>
                  <a:lnTo>
                    <a:pt x="10" y="344"/>
                  </a:lnTo>
                  <a:lnTo>
                    <a:pt x="0" y="325"/>
                  </a:lnTo>
                  <a:lnTo>
                    <a:pt x="0" y="316"/>
                  </a:lnTo>
                  <a:lnTo>
                    <a:pt x="0" y="296"/>
                  </a:lnTo>
                  <a:lnTo>
                    <a:pt x="0" y="58"/>
                  </a:lnTo>
                  <a:close/>
                  <a:moveTo>
                    <a:pt x="10" y="296"/>
                  </a:moveTo>
                  <a:lnTo>
                    <a:pt x="10" y="296"/>
                  </a:lnTo>
                  <a:lnTo>
                    <a:pt x="10" y="316"/>
                  </a:lnTo>
                  <a:lnTo>
                    <a:pt x="20" y="335"/>
                  </a:lnTo>
                  <a:lnTo>
                    <a:pt x="39" y="344"/>
                  </a:lnTo>
                  <a:lnTo>
                    <a:pt x="58" y="354"/>
                  </a:lnTo>
                  <a:lnTo>
                    <a:pt x="5304" y="354"/>
                  </a:lnTo>
                  <a:lnTo>
                    <a:pt x="5323" y="344"/>
                  </a:lnTo>
                  <a:lnTo>
                    <a:pt x="5342" y="335"/>
                  </a:lnTo>
                  <a:lnTo>
                    <a:pt x="5351" y="316"/>
                  </a:lnTo>
                  <a:lnTo>
                    <a:pt x="5361" y="296"/>
                  </a:lnTo>
                  <a:lnTo>
                    <a:pt x="5361" y="58"/>
                  </a:lnTo>
                  <a:lnTo>
                    <a:pt x="5351" y="39"/>
                  </a:lnTo>
                  <a:lnTo>
                    <a:pt x="5342" y="19"/>
                  </a:lnTo>
                  <a:lnTo>
                    <a:pt x="5323" y="10"/>
                  </a:lnTo>
                  <a:lnTo>
                    <a:pt x="5304" y="10"/>
                  </a:lnTo>
                  <a:lnTo>
                    <a:pt x="58" y="10"/>
                  </a:lnTo>
                  <a:lnTo>
                    <a:pt x="39" y="10"/>
                  </a:lnTo>
                  <a:lnTo>
                    <a:pt x="20" y="19"/>
                  </a:lnTo>
                  <a:lnTo>
                    <a:pt x="10" y="39"/>
                  </a:lnTo>
                  <a:lnTo>
                    <a:pt x="10" y="58"/>
                  </a:lnTo>
                  <a:lnTo>
                    <a:pt x="10" y="296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4321" y="4623"/>
              <a:ext cx="361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SDN Interworking requirements and functions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83" name="Rectangle 35"/>
            <p:cNvSpPr>
              <a:spLocks noChangeArrowheads="1"/>
            </p:cNvSpPr>
            <p:nvPr/>
          </p:nvSpPr>
          <p:spPr bwMode="auto">
            <a:xfrm>
              <a:off x="3758" y="4537"/>
              <a:ext cx="10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3205" y="4624"/>
              <a:ext cx="49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Q11/13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81" name="Freeform 33"/>
            <p:cNvSpPr>
              <a:spLocks/>
            </p:cNvSpPr>
            <p:nvPr/>
          </p:nvSpPr>
          <p:spPr bwMode="auto">
            <a:xfrm>
              <a:off x="2861" y="4939"/>
              <a:ext cx="5361" cy="36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0" y="38"/>
                </a:cxn>
                <a:cxn ang="0">
                  <a:pos x="20" y="19"/>
                </a:cxn>
                <a:cxn ang="0">
                  <a:pos x="39" y="9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304" y="0"/>
                </a:cxn>
                <a:cxn ang="0">
                  <a:pos x="5304" y="0"/>
                </a:cxn>
                <a:cxn ang="0">
                  <a:pos x="5323" y="9"/>
                </a:cxn>
                <a:cxn ang="0">
                  <a:pos x="5342" y="19"/>
                </a:cxn>
                <a:cxn ang="0">
                  <a:pos x="5361" y="38"/>
                </a:cxn>
                <a:cxn ang="0">
                  <a:pos x="5361" y="57"/>
                </a:cxn>
                <a:cxn ang="0">
                  <a:pos x="5361" y="57"/>
                </a:cxn>
                <a:cxn ang="0">
                  <a:pos x="5361" y="57"/>
                </a:cxn>
                <a:cxn ang="0">
                  <a:pos x="5361" y="305"/>
                </a:cxn>
                <a:cxn ang="0">
                  <a:pos x="5361" y="305"/>
                </a:cxn>
                <a:cxn ang="0">
                  <a:pos x="5361" y="324"/>
                </a:cxn>
                <a:cxn ang="0">
                  <a:pos x="5342" y="343"/>
                </a:cxn>
                <a:cxn ang="0">
                  <a:pos x="5323" y="362"/>
                </a:cxn>
                <a:cxn ang="0">
                  <a:pos x="5304" y="362"/>
                </a:cxn>
                <a:cxn ang="0">
                  <a:pos x="5304" y="362"/>
                </a:cxn>
                <a:cxn ang="0">
                  <a:pos x="5304" y="362"/>
                </a:cxn>
                <a:cxn ang="0">
                  <a:pos x="58" y="362"/>
                </a:cxn>
                <a:cxn ang="0">
                  <a:pos x="58" y="362"/>
                </a:cxn>
                <a:cxn ang="0">
                  <a:pos x="39" y="362"/>
                </a:cxn>
                <a:cxn ang="0">
                  <a:pos x="20" y="343"/>
                </a:cxn>
                <a:cxn ang="0">
                  <a:pos x="10" y="324"/>
                </a:cxn>
                <a:cxn ang="0">
                  <a:pos x="0" y="305"/>
                </a:cxn>
                <a:cxn ang="0">
                  <a:pos x="0" y="305"/>
                </a:cxn>
                <a:cxn ang="0">
                  <a:pos x="0" y="57"/>
                </a:cxn>
              </a:cxnLst>
              <a:rect l="0" t="0" r="r" b="b"/>
              <a:pathLst>
                <a:path w="5361" h="362">
                  <a:moveTo>
                    <a:pt x="0" y="57"/>
                  </a:moveTo>
                  <a:lnTo>
                    <a:pt x="10" y="38"/>
                  </a:lnTo>
                  <a:lnTo>
                    <a:pt x="20" y="19"/>
                  </a:lnTo>
                  <a:lnTo>
                    <a:pt x="39" y="9"/>
                  </a:lnTo>
                  <a:lnTo>
                    <a:pt x="58" y="0"/>
                  </a:lnTo>
                  <a:lnTo>
                    <a:pt x="5304" y="0"/>
                  </a:lnTo>
                  <a:lnTo>
                    <a:pt x="5323" y="9"/>
                  </a:lnTo>
                  <a:lnTo>
                    <a:pt x="5342" y="19"/>
                  </a:lnTo>
                  <a:lnTo>
                    <a:pt x="5361" y="38"/>
                  </a:lnTo>
                  <a:lnTo>
                    <a:pt x="5361" y="57"/>
                  </a:lnTo>
                  <a:lnTo>
                    <a:pt x="5361" y="305"/>
                  </a:lnTo>
                  <a:lnTo>
                    <a:pt x="5361" y="324"/>
                  </a:lnTo>
                  <a:lnTo>
                    <a:pt x="5342" y="343"/>
                  </a:lnTo>
                  <a:lnTo>
                    <a:pt x="5323" y="362"/>
                  </a:lnTo>
                  <a:lnTo>
                    <a:pt x="5304" y="362"/>
                  </a:lnTo>
                  <a:lnTo>
                    <a:pt x="58" y="362"/>
                  </a:lnTo>
                  <a:lnTo>
                    <a:pt x="39" y="362"/>
                  </a:lnTo>
                  <a:lnTo>
                    <a:pt x="20" y="343"/>
                  </a:lnTo>
                  <a:lnTo>
                    <a:pt x="10" y="324"/>
                  </a:lnTo>
                  <a:lnTo>
                    <a:pt x="0" y="30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80" name="Freeform 32"/>
            <p:cNvSpPr>
              <a:spLocks noEditPoints="1"/>
            </p:cNvSpPr>
            <p:nvPr/>
          </p:nvSpPr>
          <p:spPr bwMode="auto">
            <a:xfrm>
              <a:off x="2861" y="4939"/>
              <a:ext cx="5370" cy="3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38"/>
                </a:cxn>
                <a:cxn ang="0">
                  <a:pos x="20" y="19"/>
                </a:cxn>
                <a:cxn ang="0">
                  <a:pos x="39" y="0"/>
                </a:cxn>
                <a:cxn ang="0">
                  <a:pos x="58" y="0"/>
                </a:cxn>
                <a:cxn ang="0">
                  <a:pos x="5304" y="0"/>
                </a:cxn>
                <a:cxn ang="0">
                  <a:pos x="5323" y="0"/>
                </a:cxn>
                <a:cxn ang="0">
                  <a:pos x="5351" y="19"/>
                </a:cxn>
                <a:cxn ang="0">
                  <a:pos x="5361" y="38"/>
                </a:cxn>
                <a:cxn ang="0">
                  <a:pos x="5370" y="57"/>
                </a:cxn>
                <a:cxn ang="0">
                  <a:pos x="5370" y="305"/>
                </a:cxn>
                <a:cxn ang="0">
                  <a:pos x="5361" y="324"/>
                </a:cxn>
                <a:cxn ang="0">
                  <a:pos x="5351" y="353"/>
                </a:cxn>
                <a:cxn ang="0">
                  <a:pos x="5323" y="362"/>
                </a:cxn>
                <a:cxn ang="0">
                  <a:pos x="5304" y="372"/>
                </a:cxn>
                <a:cxn ang="0">
                  <a:pos x="58" y="372"/>
                </a:cxn>
                <a:cxn ang="0">
                  <a:pos x="39" y="362"/>
                </a:cxn>
                <a:cxn ang="0">
                  <a:pos x="20" y="353"/>
                </a:cxn>
                <a:cxn ang="0">
                  <a:pos x="0" y="324"/>
                </a:cxn>
                <a:cxn ang="0">
                  <a:pos x="0" y="305"/>
                </a:cxn>
                <a:cxn ang="0">
                  <a:pos x="10" y="305"/>
                </a:cxn>
                <a:cxn ang="0">
                  <a:pos x="10" y="324"/>
                </a:cxn>
                <a:cxn ang="0">
                  <a:pos x="20" y="343"/>
                </a:cxn>
                <a:cxn ang="0">
                  <a:pos x="39" y="353"/>
                </a:cxn>
                <a:cxn ang="0">
                  <a:pos x="67" y="362"/>
                </a:cxn>
                <a:cxn ang="0">
                  <a:pos x="5304" y="362"/>
                </a:cxn>
                <a:cxn ang="0">
                  <a:pos x="5323" y="353"/>
                </a:cxn>
                <a:cxn ang="0">
                  <a:pos x="5342" y="343"/>
                </a:cxn>
                <a:cxn ang="0">
                  <a:pos x="5351" y="324"/>
                </a:cxn>
                <a:cxn ang="0">
                  <a:pos x="5361" y="305"/>
                </a:cxn>
                <a:cxn ang="0">
                  <a:pos x="5361" y="57"/>
                </a:cxn>
                <a:cxn ang="0">
                  <a:pos x="5351" y="38"/>
                </a:cxn>
                <a:cxn ang="0">
                  <a:pos x="5342" y="19"/>
                </a:cxn>
                <a:cxn ang="0">
                  <a:pos x="5323" y="9"/>
                </a:cxn>
                <a:cxn ang="0">
                  <a:pos x="5304" y="9"/>
                </a:cxn>
                <a:cxn ang="0">
                  <a:pos x="58" y="9"/>
                </a:cxn>
                <a:cxn ang="0">
                  <a:pos x="39" y="9"/>
                </a:cxn>
                <a:cxn ang="0">
                  <a:pos x="20" y="19"/>
                </a:cxn>
                <a:cxn ang="0">
                  <a:pos x="10" y="38"/>
                </a:cxn>
                <a:cxn ang="0">
                  <a:pos x="10" y="66"/>
                </a:cxn>
                <a:cxn ang="0">
                  <a:pos x="10" y="305"/>
                </a:cxn>
              </a:cxnLst>
              <a:rect l="0" t="0" r="r" b="b"/>
              <a:pathLst>
                <a:path w="5370" h="372">
                  <a:moveTo>
                    <a:pt x="0" y="57"/>
                  </a:moveTo>
                  <a:lnTo>
                    <a:pt x="0" y="57"/>
                  </a:lnTo>
                  <a:lnTo>
                    <a:pt x="0" y="38"/>
                  </a:lnTo>
                  <a:lnTo>
                    <a:pt x="20" y="19"/>
                  </a:lnTo>
                  <a:lnTo>
                    <a:pt x="39" y="0"/>
                  </a:lnTo>
                  <a:lnTo>
                    <a:pt x="58" y="0"/>
                  </a:lnTo>
                  <a:lnTo>
                    <a:pt x="5304" y="0"/>
                  </a:lnTo>
                  <a:lnTo>
                    <a:pt x="5323" y="0"/>
                  </a:lnTo>
                  <a:lnTo>
                    <a:pt x="5351" y="19"/>
                  </a:lnTo>
                  <a:lnTo>
                    <a:pt x="5361" y="38"/>
                  </a:lnTo>
                  <a:lnTo>
                    <a:pt x="5370" y="57"/>
                  </a:lnTo>
                  <a:lnTo>
                    <a:pt x="5370" y="305"/>
                  </a:lnTo>
                  <a:lnTo>
                    <a:pt x="5361" y="324"/>
                  </a:lnTo>
                  <a:lnTo>
                    <a:pt x="5351" y="353"/>
                  </a:lnTo>
                  <a:lnTo>
                    <a:pt x="5323" y="362"/>
                  </a:lnTo>
                  <a:lnTo>
                    <a:pt x="5304" y="372"/>
                  </a:lnTo>
                  <a:lnTo>
                    <a:pt x="58" y="372"/>
                  </a:lnTo>
                  <a:lnTo>
                    <a:pt x="39" y="362"/>
                  </a:lnTo>
                  <a:lnTo>
                    <a:pt x="20" y="353"/>
                  </a:lnTo>
                  <a:lnTo>
                    <a:pt x="0" y="324"/>
                  </a:lnTo>
                  <a:lnTo>
                    <a:pt x="0" y="305"/>
                  </a:lnTo>
                  <a:lnTo>
                    <a:pt x="0" y="57"/>
                  </a:lnTo>
                  <a:close/>
                  <a:moveTo>
                    <a:pt x="10" y="305"/>
                  </a:moveTo>
                  <a:lnTo>
                    <a:pt x="10" y="305"/>
                  </a:lnTo>
                  <a:lnTo>
                    <a:pt x="10" y="324"/>
                  </a:lnTo>
                  <a:lnTo>
                    <a:pt x="20" y="343"/>
                  </a:lnTo>
                  <a:lnTo>
                    <a:pt x="39" y="353"/>
                  </a:lnTo>
                  <a:lnTo>
                    <a:pt x="67" y="362"/>
                  </a:lnTo>
                  <a:lnTo>
                    <a:pt x="58" y="362"/>
                  </a:lnTo>
                  <a:lnTo>
                    <a:pt x="5304" y="362"/>
                  </a:lnTo>
                  <a:lnTo>
                    <a:pt x="5323" y="353"/>
                  </a:lnTo>
                  <a:lnTo>
                    <a:pt x="5342" y="343"/>
                  </a:lnTo>
                  <a:lnTo>
                    <a:pt x="5351" y="324"/>
                  </a:lnTo>
                  <a:lnTo>
                    <a:pt x="5361" y="305"/>
                  </a:lnTo>
                  <a:lnTo>
                    <a:pt x="5361" y="57"/>
                  </a:lnTo>
                  <a:lnTo>
                    <a:pt x="5361" y="66"/>
                  </a:lnTo>
                  <a:lnTo>
                    <a:pt x="5351" y="38"/>
                  </a:lnTo>
                  <a:lnTo>
                    <a:pt x="5342" y="19"/>
                  </a:lnTo>
                  <a:lnTo>
                    <a:pt x="5323" y="9"/>
                  </a:lnTo>
                  <a:lnTo>
                    <a:pt x="5304" y="9"/>
                  </a:lnTo>
                  <a:lnTo>
                    <a:pt x="58" y="9"/>
                  </a:lnTo>
                  <a:lnTo>
                    <a:pt x="67" y="9"/>
                  </a:lnTo>
                  <a:lnTo>
                    <a:pt x="39" y="9"/>
                  </a:lnTo>
                  <a:lnTo>
                    <a:pt x="20" y="19"/>
                  </a:lnTo>
                  <a:lnTo>
                    <a:pt x="10" y="38"/>
                  </a:lnTo>
                  <a:lnTo>
                    <a:pt x="10" y="66"/>
                  </a:lnTo>
                  <a:lnTo>
                    <a:pt x="10" y="57"/>
                  </a:lnTo>
                  <a:lnTo>
                    <a:pt x="10" y="305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3949" y="4939"/>
              <a:ext cx="1562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Common capabilities (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5332" y="4939"/>
              <a:ext cx="29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QoS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5608" y="4939"/>
              <a:ext cx="1732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, Security, Mobility) and 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4655" y="5130"/>
              <a:ext cx="849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mechanisms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5437" y="5130"/>
              <a:ext cx="1082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to support 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3758" y="4939"/>
              <a:ext cx="10" cy="362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3043" y="5034"/>
              <a:ext cx="699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 6,8,9/13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auto">
            <a:xfrm>
              <a:off x="2098" y="5349"/>
              <a:ext cx="5361" cy="354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10" y="38"/>
                </a:cxn>
                <a:cxn ang="0">
                  <a:pos x="19" y="19"/>
                </a:cxn>
                <a:cxn ang="0">
                  <a:pos x="39" y="1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304" y="0"/>
                </a:cxn>
                <a:cxn ang="0">
                  <a:pos x="5304" y="0"/>
                </a:cxn>
                <a:cxn ang="0">
                  <a:pos x="5323" y="10"/>
                </a:cxn>
                <a:cxn ang="0">
                  <a:pos x="5342" y="19"/>
                </a:cxn>
                <a:cxn ang="0">
                  <a:pos x="5361" y="38"/>
                </a:cxn>
                <a:cxn ang="0">
                  <a:pos x="5361" y="58"/>
                </a:cxn>
                <a:cxn ang="0">
                  <a:pos x="5361" y="58"/>
                </a:cxn>
                <a:cxn ang="0">
                  <a:pos x="5361" y="58"/>
                </a:cxn>
                <a:cxn ang="0">
                  <a:pos x="5361" y="296"/>
                </a:cxn>
                <a:cxn ang="0">
                  <a:pos x="5361" y="296"/>
                </a:cxn>
                <a:cxn ang="0">
                  <a:pos x="5361" y="315"/>
                </a:cxn>
                <a:cxn ang="0">
                  <a:pos x="5342" y="335"/>
                </a:cxn>
                <a:cxn ang="0">
                  <a:pos x="5323" y="354"/>
                </a:cxn>
                <a:cxn ang="0">
                  <a:pos x="5304" y="354"/>
                </a:cxn>
                <a:cxn ang="0">
                  <a:pos x="5304" y="354"/>
                </a:cxn>
                <a:cxn ang="0">
                  <a:pos x="5304" y="354"/>
                </a:cxn>
                <a:cxn ang="0">
                  <a:pos x="58" y="354"/>
                </a:cxn>
                <a:cxn ang="0">
                  <a:pos x="58" y="354"/>
                </a:cxn>
                <a:cxn ang="0">
                  <a:pos x="39" y="354"/>
                </a:cxn>
                <a:cxn ang="0">
                  <a:pos x="19" y="335"/>
                </a:cxn>
                <a:cxn ang="0">
                  <a:pos x="10" y="315"/>
                </a:cxn>
                <a:cxn ang="0">
                  <a:pos x="0" y="296"/>
                </a:cxn>
                <a:cxn ang="0">
                  <a:pos x="0" y="296"/>
                </a:cxn>
                <a:cxn ang="0">
                  <a:pos x="0" y="58"/>
                </a:cxn>
              </a:cxnLst>
              <a:rect l="0" t="0" r="r" b="b"/>
              <a:pathLst>
                <a:path w="5361" h="354">
                  <a:moveTo>
                    <a:pt x="0" y="58"/>
                  </a:moveTo>
                  <a:lnTo>
                    <a:pt x="10" y="38"/>
                  </a:lnTo>
                  <a:lnTo>
                    <a:pt x="19" y="19"/>
                  </a:lnTo>
                  <a:lnTo>
                    <a:pt x="39" y="10"/>
                  </a:lnTo>
                  <a:lnTo>
                    <a:pt x="58" y="0"/>
                  </a:lnTo>
                  <a:lnTo>
                    <a:pt x="5304" y="0"/>
                  </a:lnTo>
                  <a:lnTo>
                    <a:pt x="5323" y="10"/>
                  </a:lnTo>
                  <a:lnTo>
                    <a:pt x="5342" y="19"/>
                  </a:lnTo>
                  <a:lnTo>
                    <a:pt x="5361" y="38"/>
                  </a:lnTo>
                  <a:lnTo>
                    <a:pt x="5361" y="58"/>
                  </a:lnTo>
                  <a:lnTo>
                    <a:pt x="5361" y="296"/>
                  </a:lnTo>
                  <a:lnTo>
                    <a:pt x="5361" y="315"/>
                  </a:lnTo>
                  <a:lnTo>
                    <a:pt x="5342" y="335"/>
                  </a:lnTo>
                  <a:lnTo>
                    <a:pt x="5323" y="354"/>
                  </a:lnTo>
                  <a:lnTo>
                    <a:pt x="5304" y="354"/>
                  </a:lnTo>
                  <a:lnTo>
                    <a:pt x="58" y="354"/>
                  </a:lnTo>
                  <a:lnTo>
                    <a:pt x="39" y="354"/>
                  </a:lnTo>
                  <a:lnTo>
                    <a:pt x="19" y="335"/>
                  </a:lnTo>
                  <a:lnTo>
                    <a:pt x="10" y="315"/>
                  </a:lnTo>
                  <a:lnTo>
                    <a:pt x="0" y="29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71" name="Freeform 23"/>
            <p:cNvSpPr>
              <a:spLocks noEditPoints="1"/>
            </p:cNvSpPr>
            <p:nvPr/>
          </p:nvSpPr>
          <p:spPr bwMode="auto">
            <a:xfrm>
              <a:off x="2098" y="5349"/>
              <a:ext cx="5370" cy="363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0" y="38"/>
                </a:cxn>
                <a:cxn ang="0">
                  <a:pos x="19" y="10"/>
                </a:cxn>
                <a:cxn ang="0">
                  <a:pos x="39" y="0"/>
                </a:cxn>
                <a:cxn ang="0">
                  <a:pos x="58" y="0"/>
                </a:cxn>
                <a:cxn ang="0">
                  <a:pos x="5304" y="0"/>
                </a:cxn>
                <a:cxn ang="0">
                  <a:pos x="5332" y="0"/>
                </a:cxn>
                <a:cxn ang="0">
                  <a:pos x="5351" y="19"/>
                </a:cxn>
                <a:cxn ang="0">
                  <a:pos x="5361" y="38"/>
                </a:cxn>
                <a:cxn ang="0">
                  <a:pos x="5370" y="58"/>
                </a:cxn>
                <a:cxn ang="0">
                  <a:pos x="5370" y="296"/>
                </a:cxn>
                <a:cxn ang="0">
                  <a:pos x="5361" y="325"/>
                </a:cxn>
                <a:cxn ang="0">
                  <a:pos x="5351" y="344"/>
                </a:cxn>
                <a:cxn ang="0">
                  <a:pos x="5323" y="354"/>
                </a:cxn>
                <a:cxn ang="0">
                  <a:pos x="5304" y="363"/>
                </a:cxn>
                <a:cxn ang="0">
                  <a:pos x="58" y="363"/>
                </a:cxn>
                <a:cxn ang="0">
                  <a:pos x="39" y="354"/>
                </a:cxn>
                <a:cxn ang="0">
                  <a:pos x="10" y="344"/>
                </a:cxn>
                <a:cxn ang="0">
                  <a:pos x="0" y="315"/>
                </a:cxn>
                <a:cxn ang="0">
                  <a:pos x="0" y="296"/>
                </a:cxn>
                <a:cxn ang="0">
                  <a:pos x="10" y="296"/>
                </a:cxn>
                <a:cxn ang="0">
                  <a:pos x="10" y="315"/>
                </a:cxn>
                <a:cxn ang="0">
                  <a:pos x="19" y="335"/>
                </a:cxn>
                <a:cxn ang="0">
                  <a:pos x="39" y="344"/>
                </a:cxn>
                <a:cxn ang="0">
                  <a:pos x="58" y="354"/>
                </a:cxn>
                <a:cxn ang="0">
                  <a:pos x="5304" y="354"/>
                </a:cxn>
                <a:cxn ang="0">
                  <a:pos x="5323" y="344"/>
                </a:cxn>
                <a:cxn ang="0">
                  <a:pos x="5342" y="335"/>
                </a:cxn>
                <a:cxn ang="0">
                  <a:pos x="5351" y="315"/>
                </a:cxn>
                <a:cxn ang="0">
                  <a:pos x="5361" y="296"/>
                </a:cxn>
                <a:cxn ang="0">
                  <a:pos x="5361" y="58"/>
                </a:cxn>
                <a:cxn ang="0">
                  <a:pos x="5351" y="38"/>
                </a:cxn>
                <a:cxn ang="0">
                  <a:pos x="5342" y="19"/>
                </a:cxn>
                <a:cxn ang="0">
                  <a:pos x="5323" y="10"/>
                </a:cxn>
                <a:cxn ang="0">
                  <a:pos x="5304" y="10"/>
                </a:cxn>
                <a:cxn ang="0">
                  <a:pos x="58" y="10"/>
                </a:cxn>
                <a:cxn ang="0">
                  <a:pos x="39" y="10"/>
                </a:cxn>
                <a:cxn ang="0">
                  <a:pos x="19" y="19"/>
                </a:cxn>
                <a:cxn ang="0">
                  <a:pos x="10" y="38"/>
                </a:cxn>
                <a:cxn ang="0">
                  <a:pos x="10" y="58"/>
                </a:cxn>
                <a:cxn ang="0">
                  <a:pos x="10" y="296"/>
                </a:cxn>
              </a:cxnLst>
              <a:rect l="0" t="0" r="r" b="b"/>
              <a:pathLst>
                <a:path w="5370" h="363">
                  <a:moveTo>
                    <a:pt x="0" y="58"/>
                  </a:moveTo>
                  <a:lnTo>
                    <a:pt x="0" y="58"/>
                  </a:lnTo>
                  <a:lnTo>
                    <a:pt x="0" y="38"/>
                  </a:lnTo>
                  <a:lnTo>
                    <a:pt x="10" y="19"/>
                  </a:lnTo>
                  <a:lnTo>
                    <a:pt x="19" y="10"/>
                  </a:lnTo>
                  <a:lnTo>
                    <a:pt x="39" y="0"/>
                  </a:lnTo>
                  <a:lnTo>
                    <a:pt x="58" y="0"/>
                  </a:lnTo>
                  <a:lnTo>
                    <a:pt x="5304" y="0"/>
                  </a:lnTo>
                  <a:lnTo>
                    <a:pt x="5323" y="0"/>
                  </a:lnTo>
                  <a:lnTo>
                    <a:pt x="5332" y="0"/>
                  </a:lnTo>
                  <a:lnTo>
                    <a:pt x="5351" y="10"/>
                  </a:lnTo>
                  <a:lnTo>
                    <a:pt x="5351" y="19"/>
                  </a:lnTo>
                  <a:lnTo>
                    <a:pt x="5361" y="38"/>
                  </a:lnTo>
                  <a:lnTo>
                    <a:pt x="5370" y="58"/>
                  </a:lnTo>
                  <a:lnTo>
                    <a:pt x="5370" y="296"/>
                  </a:lnTo>
                  <a:lnTo>
                    <a:pt x="5361" y="315"/>
                  </a:lnTo>
                  <a:lnTo>
                    <a:pt x="5361" y="325"/>
                  </a:lnTo>
                  <a:lnTo>
                    <a:pt x="5351" y="344"/>
                  </a:lnTo>
                  <a:lnTo>
                    <a:pt x="5332" y="354"/>
                  </a:lnTo>
                  <a:lnTo>
                    <a:pt x="5323" y="354"/>
                  </a:lnTo>
                  <a:lnTo>
                    <a:pt x="5304" y="363"/>
                  </a:lnTo>
                  <a:lnTo>
                    <a:pt x="58" y="363"/>
                  </a:lnTo>
                  <a:lnTo>
                    <a:pt x="39" y="354"/>
                  </a:lnTo>
                  <a:lnTo>
                    <a:pt x="19" y="344"/>
                  </a:lnTo>
                  <a:lnTo>
                    <a:pt x="10" y="344"/>
                  </a:lnTo>
                  <a:lnTo>
                    <a:pt x="0" y="325"/>
                  </a:lnTo>
                  <a:lnTo>
                    <a:pt x="0" y="315"/>
                  </a:lnTo>
                  <a:lnTo>
                    <a:pt x="0" y="296"/>
                  </a:lnTo>
                  <a:lnTo>
                    <a:pt x="0" y="58"/>
                  </a:lnTo>
                  <a:close/>
                  <a:moveTo>
                    <a:pt x="10" y="296"/>
                  </a:moveTo>
                  <a:lnTo>
                    <a:pt x="10" y="296"/>
                  </a:lnTo>
                  <a:lnTo>
                    <a:pt x="10" y="315"/>
                  </a:lnTo>
                  <a:lnTo>
                    <a:pt x="19" y="335"/>
                  </a:lnTo>
                  <a:lnTo>
                    <a:pt x="39" y="344"/>
                  </a:lnTo>
                  <a:lnTo>
                    <a:pt x="58" y="354"/>
                  </a:lnTo>
                  <a:lnTo>
                    <a:pt x="5304" y="354"/>
                  </a:lnTo>
                  <a:lnTo>
                    <a:pt x="5323" y="344"/>
                  </a:lnTo>
                  <a:lnTo>
                    <a:pt x="5342" y="335"/>
                  </a:lnTo>
                  <a:lnTo>
                    <a:pt x="5351" y="315"/>
                  </a:lnTo>
                  <a:lnTo>
                    <a:pt x="5361" y="296"/>
                  </a:lnTo>
                  <a:lnTo>
                    <a:pt x="5361" y="58"/>
                  </a:lnTo>
                  <a:lnTo>
                    <a:pt x="5351" y="38"/>
                  </a:lnTo>
                  <a:lnTo>
                    <a:pt x="5342" y="19"/>
                  </a:lnTo>
                  <a:lnTo>
                    <a:pt x="5323" y="10"/>
                  </a:lnTo>
                  <a:lnTo>
                    <a:pt x="5304" y="10"/>
                  </a:lnTo>
                  <a:lnTo>
                    <a:pt x="58" y="10"/>
                  </a:lnTo>
                  <a:lnTo>
                    <a:pt x="39" y="10"/>
                  </a:lnTo>
                  <a:lnTo>
                    <a:pt x="19" y="19"/>
                  </a:lnTo>
                  <a:lnTo>
                    <a:pt x="10" y="38"/>
                  </a:lnTo>
                  <a:lnTo>
                    <a:pt x="10" y="58"/>
                  </a:lnTo>
                  <a:lnTo>
                    <a:pt x="10" y="296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70" name="Rectangle 22"/>
            <p:cNvSpPr>
              <a:spLocks noChangeArrowheads="1"/>
            </p:cNvSpPr>
            <p:nvPr/>
          </p:nvSpPr>
          <p:spPr bwMode="auto">
            <a:xfrm>
              <a:off x="3214" y="5435"/>
              <a:ext cx="367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Use of SDN into existing networks such as NGN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7192" y="5435"/>
              <a:ext cx="6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-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7259" y="5435"/>
              <a:ext cx="8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e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2995" y="5349"/>
              <a:ext cx="10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2280" y="5436"/>
              <a:ext cx="57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Q2, 3/13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5" name="Freeform 17"/>
            <p:cNvSpPr>
              <a:spLocks/>
            </p:cNvSpPr>
            <p:nvPr/>
          </p:nvSpPr>
          <p:spPr bwMode="auto">
            <a:xfrm>
              <a:off x="5561" y="3315"/>
              <a:ext cx="3367" cy="363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9" y="38"/>
                </a:cxn>
                <a:cxn ang="0">
                  <a:pos x="19" y="19"/>
                </a:cxn>
                <a:cxn ang="0">
                  <a:pos x="38" y="9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3310" y="0"/>
                </a:cxn>
                <a:cxn ang="0">
                  <a:pos x="3310" y="0"/>
                </a:cxn>
                <a:cxn ang="0">
                  <a:pos x="3329" y="9"/>
                </a:cxn>
                <a:cxn ang="0">
                  <a:pos x="3348" y="19"/>
                </a:cxn>
                <a:cxn ang="0">
                  <a:pos x="3367" y="38"/>
                </a:cxn>
                <a:cxn ang="0">
                  <a:pos x="3367" y="57"/>
                </a:cxn>
                <a:cxn ang="0">
                  <a:pos x="3367" y="57"/>
                </a:cxn>
                <a:cxn ang="0">
                  <a:pos x="3367" y="57"/>
                </a:cxn>
                <a:cxn ang="0">
                  <a:pos x="3367" y="305"/>
                </a:cxn>
                <a:cxn ang="0">
                  <a:pos x="3367" y="305"/>
                </a:cxn>
                <a:cxn ang="0">
                  <a:pos x="3367" y="324"/>
                </a:cxn>
                <a:cxn ang="0">
                  <a:pos x="3348" y="344"/>
                </a:cxn>
                <a:cxn ang="0">
                  <a:pos x="3329" y="363"/>
                </a:cxn>
                <a:cxn ang="0">
                  <a:pos x="3310" y="363"/>
                </a:cxn>
                <a:cxn ang="0">
                  <a:pos x="3310" y="363"/>
                </a:cxn>
                <a:cxn ang="0">
                  <a:pos x="3310" y="363"/>
                </a:cxn>
                <a:cxn ang="0">
                  <a:pos x="57" y="363"/>
                </a:cxn>
                <a:cxn ang="0">
                  <a:pos x="57" y="363"/>
                </a:cxn>
                <a:cxn ang="0">
                  <a:pos x="38" y="363"/>
                </a:cxn>
                <a:cxn ang="0">
                  <a:pos x="19" y="344"/>
                </a:cxn>
                <a:cxn ang="0">
                  <a:pos x="9" y="324"/>
                </a:cxn>
                <a:cxn ang="0">
                  <a:pos x="0" y="305"/>
                </a:cxn>
                <a:cxn ang="0">
                  <a:pos x="0" y="305"/>
                </a:cxn>
                <a:cxn ang="0">
                  <a:pos x="0" y="57"/>
                </a:cxn>
              </a:cxnLst>
              <a:rect l="0" t="0" r="r" b="b"/>
              <a:pathLst>
                <a:path w="3367" h="363">
                  <a:moveTo>
                    <a:pt x="0" y="57"/>
                  </a:moveTo>
                  <a:lnTo>
                    <a:pt x="9" y="38"/>
                  </a:lnTo>
                  <a:lnTo>
                    <a:pt x="19" y="19"/>
                  </a:lnTo>
                  <a:lnTo>
                    <a:pt x="38" y="9"/>
                  </a:lnTo>
                  <a:lnTo>
                    <a:pt x="57" y="0"/>
                  </a:lnTo>
                  <a:lnTo>
                    <a:pt x="3310" y="0"/>
                  </a:lnTo>
                  <a:lnTo>
                    <a:pt x="3329" y="9"/>
                  </a:lnTo>
                  <a:lnTo>
                    <a:pt x="3348" y="19"/>
                  </a:lnTo>
                  <a:lnTo>
                    <a:pt x="3367" y="38"/>
                  </a:lnTo>
                  <a:lnTo>
                    <a:pt x="3367" y="57"/>
                  </a:lnTo>
                  <a:lnTo>
                    <a:pt x="3367" y="305"/>
                  </a:lnTo>
                  <a:lnTo>
                    <a:pt x="3367" y="324"/>
                  </a:lnTo>
                  <a:lnTo>
                    <a:pt x="3348" y="344"/>
                  </a:lnTo>
                  <a:lnTo>
                    <a:pt x="3329" y="363"/>
                  </a:lnTo>
                  <a:lnTo>
                    <a:pt x="3310" y="363"/>
                  </a:lnTo>
                  <a:lnTo>
                    <a:pt x="57" y="363"/>
                  </a:lnTo>
                  <a:lnTo>
                    <a:pt x="38" y="363"/>
                  </a:lnTo>
                  <a:lnTo>
                    <a:pt x="19" y="344"/>
                  </a:lnTo>
                  <a:lnTo>
                    <a:pt x="9" y="324"/>
                  </a:lnTo>
                  <a:lnTo>
                    <a:pt x="0" y="30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64" name="Freeform 16"/>
            <p:cNvSpPr>
              <a:spLocks noEditPoints="1"/>
            </p:cNvSpPr>
            <p:nvPr/>
          </p:nvSpPr>
          <p:spPr bwMode="auto">
            <a:xfrm>
              <a:off x="5561" y="3315"/>
              <a:ext cx="3376" cy="3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38"/>
                </a:cxn>
                <a:cxn ang="0">
                  <a:pos x="19" y="19"/>
                </a:cxn>
                <a:cxn ang="0">
                  <a:pos x="38" y="0"/>
                </a:cxn>
                <a:cxn ang="0">
                  <a:pos x="57" y="0"/>
                </a:cxn>
                <a:cxn ang="0">
                  <a:pos x="3310" y="0"/>
                </a:cxn>
                <a:cxn ang="0">
                  <a:pos x="3329" y="0"/>
                </a:cxn>
                <a:cxn ang="0">
                  <a:pos x="3357" y="19"/>
                </a:cxn>
                <a:cxn ang="0">
                  <a:pos x="3367" y="38"/>
                </a:cxn>
                <a:cxn ang="0">
                  <a:pos x="3376" y="57"/>
                </a:cxn>
                <a:cxn ang="0">
                  <a:pos x="3376" y="305"/>
                </a:cxn>
                <a:cxn ang="0">
                  <a:pos x="3367" y="324"/>
                </a:cxn>
                <a:cxn ang="0">
                  <a:pos x="3357" y="353"/>
                </a:cxn>
                <a:cxn ang="0">
                  <a:pos x="3329" y="363"/>
                </a:cxn>
                <a:cxn ang="0">
                  <a:pos x="3310" y="372"/>
                </a:cxn>
                <a:cxn ang="0">
                  <a:pos x="57" y="372"/>
                </a:cxn>
                <a:cxn ang="0">
                  <a:pos x="38" y="363"/>
                </a:cxn>
                <a:cxn ang="0">
                  <a:pos x="19" y="353"/>
                </a:cxn>
                <a:cxn ang="0">
                  <a:pos x="0" y="324"/>
                </a:cxn>
                <a:cxn ang="0">
                  <a:pos x="0" y="305"/>
                </a:cxn>
                <a:cxn ang="0">
                  <a:pos x="9" y="305"/>
                </a:cxn>
                <a:cxn ang="0">
                  <a:pos x="9" y="324"/>
                </a:cxn>
                <a:cxn ang="0">
                  <a:pos x="19" y="344"/>
                </a:cxn>
                <a:cxn ang="0">
                  <a:pos x="38" y="353"/>
                </a:cxn>
                <a:cxn ang="0">
                  <a:pos x="67" y="363"/>
                </a:cxn>
                <a:cxn ang="0">
                  <a:pos x="3310" y="363"/>
                </a:cxn>
                <a:cxn ang="0">
                  <a:pos x="3329" y="353"/>
                </a:cxn>
                <a:cxn ang="0">
                  <a:pos x="3348" y="344"/>
                </a:cxn>
                <a:cxn ang="0">
                  <a:pos x="3357" y="324"/>
                </a:cxn>
                <a:cxn ang="0">
                  <a:pos x="3367" y="305"/>
                </a:cxn>
                <a:cxn ang="0">
                  <a:pos x="3367" y="57"/>
                </a:cxn>
                <a:cxn ang="0">
                  <a:pos x="3357" y="38"/>
                </a:cxn>
                <a:cxn ang="0">
                  <a:pos x="3348" y="19"/>
                </a:cxn>
                <a:cxn ang="0">
                  <a:pos x="3329" y="9"/>
                </a:cxn>
                <a:cxn ang="0">
                  <a:pos x="3310" y="9"/>
                </a:cxn>
                <a:cxn ang="0">
                  <a:pos x="57" y="9"/>
                </a:cxn>
                <a:cxn ang="0">
                  <a:pos x="38" y="9"/>
                </a:cxn>
                <a:cxn ang="0">
                  <a:pos x="19" y="19"/>
                </a:cxn>
                <a:cxn ang="0">
                  <a:pos x="9" y="38"/>
                </a:cxn>
                <a:cxn ang="0">
                  <a:pos x="9" y="66"/>
                </a:cxn>
                <a:cxn ang="0">
                  <a:pos x="9" y="305"/>
                </a:cxn>
              </a:cxnLst>
              <a:rect l="0" t="0" r="r" b="b"/>
              <a:pathLst>
                <a:path w="3376" h="372">
                  <a:moveTo>
                    <a:pt x="0" y="57"/>
                  </a:moveTo>
                  <a:lnTo>
                    <a:pt x="0" y="57"/>
                  </a:lnTo>
                  <a:lnTo>
                    <a:pt x="0" y="38"/>
                  </a:lnTo>
                  <a:lnTo>
                    <a:pt x="19" y="19"/>
                  </a:lnTo>
                  <a:lnTo>
                    <a:pt x="38" y="0"/>
                  </a:lnTo>
                  <a:lnTo>
                    <a:pt x="57" y="0"/>
                  </a:lnTo>
                  <a:lnTo>
                    <a:pt x="3310" y="0"/>
                  </a:lnTo>
                  <a:lnTo>
                    <a:pt x="3329" y="0"/>
                  </a:lnTo>
                  <a:lnTo>
                    <a:pt x="3357" y="19"/>
                  </a:lnTo>
                  <a:lnTo>
                    <a:pt x="3367" y="38"/>
                  </a:lnTo>
                  <a:lnTo>
                    <a:pt x="3376" y="57"/>
                  </a:lnTo>
                  <a:lnTo>
                    <a:pt x="3376" y="305"/>
                  </a:lnTo>
                  <a:lnTo>
                    <a:pt x="3367" y="324"/>
                  </a:lnTo>
                  <a:lnTo>
                    <a:pt x="3357" y="353"/>
                  </a:lnTo>
                  <a:lnTo>
                    <a:pt x="3329" y="363"/>
                  </a:lnTo>
                  <a:lnTo>
                    <a:pt x="3310" y="372"/>
                  </a:lnTo>
                  <a:lnTo>
                    <a:pt x="57" y="372"/>
                  </a:lnTo>
                  <a:lnTo>
                    <a:pt x="38" y="363"/>
                  </a:lnTo>
                  <a:lnTo>
                    <a:pt x="19" y="353"/>
                  </a:lnTo>
                  <a:lnTo>
                    <a:pt x="0" y="324"/>
                  </a:lnTo>
                  <a:lnTo>
                    <a:pt x="0" y="305"/>
                  </a:lnTo>
                  <a:lnTo>
                    <a:pt x="0" y="57"/>
                  </a:lnTo>
                  <a:close/>
                  <a:moveTo>
                    <a:pt x="9" y="305"/>
                  </a:moveTo>
                  <a:lnTo>
                    <a:pt x="9" y="305"/>
                  </a:lnTo>
                  <a:lnTo>
                    <a:pt x="9" y="324"/>
                  </a:lnTo>
                  <a:lnTo>
                    <a:pt x="19" y="344"/>
                  </a:lnTo>
                  <a:lnTo>
                    <a:pt x="38" y="353"/>
                  </a:lnTo>
                  <a:lnTo>
                    <a:pt x="67" y="363"/>
                  </a:lnTo>
                  <a:lnTo>
                    <a:pt x="57" y="363"/>
                  </a:lnTo>
                  <a:lnTo>
                    <a:pt x="3310" y="363"/>
                  </a:lnTo>
                  <a:lnTo>
                    <a:pt x="3329" y="353"/>
                  </a:lnTo>
                  <a:lnTo>
                    <a:pt x="3348" y="344"/>
                  </a:lnTo>
                  <a:lnTo>
                    <a:pt x="3357" y="324"/>
                  </a:lnTo>
                  <a:lnTo>
                    <a:pt x="3367" y="305"/>
                  </a:lnTo>
                  <a:lnTo>
                    <a:pt x="3367" y="57"/>
                  </a:lnTo>
                  <a:lnTo>
                    <a:pt x="3367" y="66"/>
                  </a:lnTo>
                  <a:lnTo>
                    <a:pt x="3357" y="38"/>
                  </a:lnTo>
                  <a:lnTo>
                    <a:pt x="3348" y="19"/>
                  </a:lnTo>
                  <a:lnTo>
                    <a:pt x="3329" y="9"/>
                  </a:lnTo>
                  <a:lnTo>
                    <a:pt x="3310" y="9"/>
                  </a:lnTo>
                  <a:lnTo>
                    <a:pt x="57" y="9"/>
                  </a:lnTo>
                  <a:lnTo>
                    <a:pt x="67" y="9"/>
                  </a:lnTo>
                  <a:lnTo>
                    <a:pt x="38" y="9"/>
                  </a:lnTo>
                  <a:lnTo>
                    <a:pt x="19" y="19"/>
                  </a:lnTo>
                  <a:lnTo>
                    <a:pt x="9" y="38"/>
                  </a:lnTo>
                  <a:lnTo>
                    <a:pt x="9" y="66"/>
                  </a:lnTo>
                  <a:lnTo>
                    <a:pt x="9" y="57"/>
                  </a:lnTo>
                  <a:lnTo>
                    <a:pt x="9" y="305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6391" y="3401"/>
              <a:ext cx="222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Functional requirements of ITU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8336" y="3401"/>
              <a:ext cx="5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-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8384" y="3401"/>
              <a:ext cx="47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T SDN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6152" y="3315"/>
              <a:ext cx="10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5656" y="3410"/>
              <a:ext cx="49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Q14/13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58" name="Freeform 10"/>
            <p:cNvSpPr>
              <a:spLocks noEditPoints="1"/>
            </p:cNvSpPr>
            <p:nvPr/>
          </p:nvSpPr>
          <p:spPr bwMode="auto">
            <a:xfrm>
              <a:off x="1240" y="19"/>
              <a:ext cx="3386" cy="32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9"/>
                </a:cxn>
                <a:cxn ang="0">
                  <a:pos x="10" y="10"/>
                </a:cxn>
                <a:cxn ang="0">
                  <a:pos x="29" y="0"/>
                </a:cxn>
                <a:cxn ang="0">
                  <a:pos x="57" y="0"/>
                </a:cxn>
                <a:cxn ang="0">
                  <a:pos x="3329" y="0"/>
                </a:cxn>
                <a:cxn ang="0">
                  <a:pos x="3348" y="0"/>
                </a:cxn>
                <a:cxn ang="0">
                  <a:pos x="3367" y="10"/>
                </a:cxn>
                <a:cxn ang="0">
                  <a:pos x="3376" y="29"/>
                </a:cxn>
                <a:cxn ang="0">
                  <a:pos x="3386" y="57"/>
                </a:cxn>
                <a:cxn ang="0">
                  <a:pos x="3386" y="268"/>
                </a:cxn>
                <a:cxn ang="0">
                  <a:pos x="3376" y="287"/>
                </a:cxn>
                <a:cxn ang="0">
                  <a:pos x="3367" y="306"/>
                </a:cxn>
                <a:cxn ang="0">
                  <a:pos x="3348" y="315"/>
                </a:cxn>
                <a:cxn ang="0">
                  <a:pos x="3329" y="325"/>
                </a:cxn>
                <a:cxn ang="0">
                  <a:pos x="48" y="325"/>
                </a:cxn>
                <a:cxn ang="0">
                  <a:pos x="29" y="315"/>
                </a:cxn>
                <a:cxn ang="0">
                  <a:pos x="10" y="306"/>
                </a:cxn>
                <a:cxn ang="0">
                  <a:pos x="0" y="287"/>
                </a:cxn>
                <a:cxn ang="0">
                  <a:pos x="0" y="268"/>
                </a:cxn>
                <a:cxn ang="0">
                  <a:pos x="10" y="268"/>
                </a:cxn>
                <a:cxn ang="0">
                  <a:pos x="10" y="287"/>
                </a:cxn>
                <a:cxn ang="0">
                  <a:pos x="19" y="296"/>
                </a:cxn>
                <a:cxn ang="0">
                  <a:pos x="38" y="306"/>
                </a:cxn>
                <a:cxn ang="0">
                  <a:pos x="57" y="315"/>
                </a:cxn>
                <a:cxn ang="0">
                  <a:pos x="3329" y="315"/>
                </a:cxn>
                <a:cxn ang="0">
                  <a:pos x="3348" y="306"/>
                </a:cxn>
                <a:cxn ang="0">
                  <a:pos x="3357" y="296"/>
                </a:cxn>
                <a:cxn ang="0">
                  <a:pos x="3367" y="277"/>
                </a:cxn>
                <a:cxn ang="0">
                  <a:pos x="3376" y="258"/>
                </a:cxn>
                <a:cxn ang="0">
                  <a:pos x="3376" y="57"/>
                </a:cxn>
                <a:cxn ang="0">
                  <a:pos x="3367" y="38"/>
                </a:cxn>
                <a:cxn ang="0">
                  <a:pos x="3357" y="19"/>
                </a:cxn>
                <a:cxn ang="0">
                  <a:pos x="3338" y="10"/>
                </a:cxn>
                <a:cxn ang="0">
                  <a:pos x="3319" y="10"/>
                </a:cxn>
                <a:cxn ang="0">
                  <a:pos x="57" y="10"/>
                </a:cxn>
                <a:cxn ang="0">
                  <a:pos x="38" y="10"/>
                </a:cxn>
                <a:cxn ang="0">
                  <a:pos x="19" y="19"/>
                </a:cxn>
                <a:cxn ang="0">
                  <a:pos x="10" y="38"/>
                </a:cxn>
                <a:cxn ang="0">
                  <a:pos x="10" y="57"/>
                </a:cxn>
                <a:cxn ang="0">
                  <a:pos x="10" y="268"/>
                </a:cxn>
              </a:cxnLst>
              <a:rect l="0" t="0" r="r" b="b"/>
              <a:pathLst>
                <a:path w="3386" h="325">
                  <a:moveTo>
                    <a:pt x="0" y="57"/>
                  </a:moveTo>
                  <a:lnTo>
                    <a:pt x="0" y="48"/>
                  </a:lnTo>
                  <a:lnTo>
                    <a:pt x="0" y="29"/>
                  </a:lnTo>
                  <a:lnTo>
                    <a:pt x="10" y="10"/>
                  </a:lnTo>
                  <a:lnTo>
                    <a:pt x="29" y="0"/>
                  </a:lnTo>
                  <a:lnTo>
                    <a:pt x="48" y="0"/>
                  </a:lnTo>
                  <a:lnTo>
                    <a:pt x="57" y="0"/>
                  </a:lnTo>
                  <a:lnTo>
                    <a:pt x="3329" y="0"/>
                  </a:lnTo>
                  <a:lnTo>
                    <a:pt x="3348" y="0"/>
                  </a:lnTo>
                  <a:lnTo>
                    <a:pt x="3367" y="10"/>
                  </a:lnTo>
                  <a:lnTo>
                    <a:pt x="3376" y="29"/>
                  </a:lnTo>
                  <a:lnTo>
                    <a:pt x="3386" y="48"/>
                  </a:lnTo>
                  <a:lnTo>
                    <a:pt x="3386" y="57"/>
                  </a:lnTo>
                  <a:lnTo>
                    <a:pt x="3386" y="268"/>
                  </a:lnTo>
                  <a:lnTo>
                    <a:pt x="3376" y="287"/>
                  </a:lnTo>
                  <a:lnTo>
                    <a:pt x="3367" y="306"/>
                  </a:lnTo>
                  <a:lnTo>
                    <a:pt x="3348" y="315"/>
                  </a:lnTo>
                  <a:lnTo>
                    <a:pt x="3329" y="325"/>
                  </a:lnTo>
                  <a:lnTo>
                    <a:pt x="57" y="325"/>
                  </a:lnTo>
                  <a:lnTo>
                    <a:pt x="48" y="325"/>
                  </a:lnTo>
                  <a:lnTo>
                    <a:pt x="29" y="315"/>
                  </a:lnTo>
                  <a:lnTo>
                    <a:pt x="10" y="306"/>
                  </a:lnTo>
                  <a:lnTo>
                    <a:pt x="0" y="287"/>
                  </a:lnTo>
                  <a:lnTo>
                    <a:pt x="0" y="268"/>
                  </a:lnTo>
                  <a:lnTo>
                    <a:pt x="0" y="57"/>
                  </a:lnTo>
                  <a:close/>
                  <a:moveTo>
                    <a:pt x="10" y="268"/>
                  </a:moveTo>
                  <a:lnTo>
                    <a:pt x="10" y="258"/>
                  </a:lnTo>
                  <a:lnTo>
                    <a:pt x="10" y="287"/>
                  </a:lnTo>
                  <a:lnTo>
                    <a:pt x="10" y="277"/>
                  </a:lnTo>
                  <a:lnTo>
                    <a:pt x="19" y="296"/>
                  </a:lnTo>
                  <a:lnTo>
                    <a:pt x="38" y="306"/>
                  </a:lnTo>
                  <a:lnTo>
                    <a:pt x="57" y="315"/>
                  </a:lnTo>
                  <a:lnTo>
                    <a:pt x="3329" y="315"/>
                  </a:lnTo>
                  <a:lnTo>
                    <a:pt x="3319" y="315"/>
                  </a:lnTo>
                  <a:lnTo>
                    <a:pt x="3348" y="306"/>
                  </a:lnTo>
                  <a:lnTo>
                    <a:pt x="3338" y="306"/>
                  </a:lnTo>
                  <a:lnTo>
                    <a:pt x="3357" y="296"/>
                  </a:lnTo>
                  <a:lnTo>
                    <a:pt x="3367" y="277"/>
                  </a:lnTo>
                  <a:lnTo>
                    <a:pt x="3367" y="287"/>
                  </a:lnTo>
                  <a:lnTo>
                    <a:pt x="3376" y="258"/>
                  </a:lnTo>
                  <a:lnTo>
                    <a:pt x="3376" y="268"/>
                  </a:lnTo>
                  <a:lnTo>
                    <a:pt x="3376" y="57"/>
                  </a:lnTo>
                  <a:lnTo>
                    <a:pt x="3367" y="38"/>
                  </a:lnTo>
                  <a:lnTo>
                    <a:pt x="3357" y="19"/>
                  </a:lnTo>
                  <a:lnTo>
                    <a:pt x="3338" y="10"/>
                  </a:lnTo>
                  <a:lnTo>
                    <a:pt x="3348" y="10"/>
                  </a:lnTo>
                  <a:lnTo>
                    <a:pt x="3319" y="10"/>
                  </a:lnTo>
                  <a:lnTo>
                    <a:pt x="3329" y="10"/>
                  </a:lnTo>
                  <a:lnTo>
                    <a:pt x="57" y="10"/>
                  </a:lnTo>
                  <a:lnTo>
                    <a:pt x="38" y="10"/>
                  </a:lnTo>
                  <a:lnTo>
                    <a:pt x="19" y="19"/>
                  </a:lnTo>
                  <a:lnTo>
                    <a:pt x="10" y="38"/>
                  </a:lnTo>
                  <a:lnTo>
                    <a:pt x="10" y="57"/>
                  </a:lnTo>
                  <a:lnTo>
                    <a:pt x="10" y="268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auto">
            <a:xfrm>
              <a:off x="5561" y="4127"/>
              <a:ext cx="3386" cy="363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9" y="38"/>
                </a:cxn>
                <a:cxn ang="0">
                  <a:pos x="19" y="19"/>
                </a:cxn>
                <a:cxn ang="0">
                  <a:pos x="38" y="9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3329" y="0"/>
                </a:cxn>
                <a:cxn ang="0">
                  <a:pos x="3329" y="0"/>
                </a:cxn>
                <a:cxn ang="0">
                  <a:pos x="3348" y="9"/>
                </a:cxn>
                <a:cxn ang="0">
                  <a:pos x="3367" y="19"/>
                </a:cxn>
                <a:cxn ang="0">
                  <a:pos x="3386" y="38"/>
                </a:cxn>
                <a:cxn ang="0">
                  <a:pos x="3386" y="57"/>
                </a:cxn>
                <a:cxn ang="0">
                  <a:pos x="3386" y="57"/>
                </a:cxn>
                <a:cxn ang="0">
                  <a:pos x="3386" y="57"/>
                </a:cxn>
                <a:cxn ang="0">
                  <a:pos x="3386" y="305"/>
                </a:cxn>
                <a:cxn ang="0">
                  <a:pos x="3386" y="305"/>
                </a:cxn>
                <a:cxn ang="0">
                  <a:pos x="3386" y="324"/>
                </a:cxn>
                <a:cxn ang="0">
                  <a:pos x="3367" y="343"/>
                </a:cxn>
                <a:cxn ang="0">
                  <a:pos x="3348" y="363"/>
                </a:cxn>
                <a:cxn ang="0">
                  <a:pos x="3329" y="363"/>
                </a:cxn>
                <a:cxn ang="0">
                  <a:pos x="3329" y="363"/>
                </a:cxn>
                <a:cxn ang="0">
                  <a:pos x="3329" y="363"/>
                </a:cxn>
                <a:cxn ang="0">
                  <a:pos x="57" y="363"/>
                </a:cxn>
                <a:cxn ang="0">
                  <a:pos x="57" y="363"/>
                </a:cxn>
                <a:cxn ang="0">
                  <a:pos x="38" y="363"/>
                </a:cxn>
                <a:cxn ang="0">
                  <a:pos x="19" y="343"/>
                </a:cxn>
                <a:cxn ang="0">
                  <a:pos x="9" y="324"/>
                </a:cxn>
                <a:cxn ang="0">
                  <a:pos x="0" y="305"/>
                </a:cxn>
                <a:cxn ang="0">
                  <a:pos x="0" y="305"/>
                </a:cxn>
                <a:cxn ang="0">
                  <a:pos x="0" y="57"/>
                </a:cxn>
              </a:cxnLst>
              <a:rect l="0" t="0" r="r" b="b"/>
              <a:pathLst>
                <a:path w="3386" h="363">
                  <a:moveTo>
                    <a:pt x="0" y="57"/>
                  </a:moveTo>
                  <a:lnTo>
                    <a:pt x="9" y="38"/>
                  </a:lnTo>
                  <a:lnTo>
                    <a:pt x="19" y="19"/>
                  </a:lnTo>
                  <a:lnTo>
                    <a:pt x="38" y="9"/>
                  </a:lnTo>
                  <a:lnTo>
                    <a:pt x="57" y="0"/>
                  </a:lnTo>
                  <a:lnTo>
                    <a:pt x="3329" y="0"/>
                  </a:lnTo>
                  <a:lnTo>
                    <a:pt x="3348" y="9"/>
                  </a:lnTo>
                  <a:lnTo>
                    <a:pt x="3367" y="19"/>
                  </a:lnTo>
                  <a:lnTo>
                    <a:pt x="3386" y="38"/>
                  </a:lnTo>
                  <a:lnTo>
                    <a:pt x="3386" y="57"/>
                  </a:lnTo>
                  <a:lnTo>
                    <a:pt x="3386" y="305"/>
                  </a:lnTo>
                  <a:lnTo>
                    <a:pt x="3386" y="324"/>
                  </a:lnTo>
                  <a:lnTo>
                    <a:pt x="3367" y="343"/>
                  </a:lnTo>
                  <a:lnTo>
                    <a:pt x="3348" y="363"/>
                  </a:lnTo>
                  <a:lnTo>
                    <a:pt x="3329" y="363"/>
                  </a:lnTo>
                  <a:lnTo>
                    <a:pt x="57" y="363"/>
                  </a:lnTo>
                  <a:lnTo>
                    <a:pt x="38" y="363"/>
                  </a:lnTo>
                  <a:lnTo>
                    <a:pt x="19" y="343"/>
                  </a:lnTo>
                  <a:lnTo>
                    <a:pt x="9" y="324"/>
                  </a:lnTo>
                  <a:lnTo>
                    <a:pt x="0" y="30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56" name="Freeform 8"/>
            <p:cNvSpPr>
              <a:spLocks noEditPoints="1"/>
            </p:cNvSpPr>
            <p:nvPr/>
          </p:nvSpPr>
          <p:spPr bwMode="auto">
            <a:xfrm>
              <a:off x="5561" y="4127"/>
              <a:ext cx="3395" cy="3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38"/>
                </a:cxn>
                <a:cxn ang="0">
                  <a:pos x="19" y="19"/>
                </a:cxn>
                <a:cxn ang="0">
                  <a:pos x="38" y="0"/>
                </a:cxn>
                <a:cxn ang="0">
                  <a:pos x="57" y="0"/>
                </a:cxn>
                <a:cxn ang="0">
                  <a:pos x="3329" y="0"/>
                </a:cxn>
                <a:cxn ang="0">
                  <a:pos x="3348" y="0"/>
                </a:cxn>
                <a:cxn ang="0">
                  <a:pos x="3376" y="19"/>
                </a:cxn>
                <a:cxn ang="0">
                  <a:pos x="3386" y="38"/>
                </a:cxn>
                <a:cxn ang="0">
                  <a:pos x="3395" y="57"/>
                </a:cxn>
                <a:cxn ang="0">
                  <a:pos x="3395" y="305"/>
                </a:cxn>
                <a:cxn ang="0">
                  <a:pos x="3386" y="324"/>
                </a:cxn>
                <a:cxn ang="0">
                  <a:pos x="3376" y="353"/>
                </a:cxn>
                <a:cxn ang="0">
                  <a:pos x="3348" y="363"/>
                </a:cxn>
                <a:cxn ang="0">
                  <a:pos x="3329" y="372"/>
                </a:cxn>
                <a:cxn ang="0">
                  <a:pos x="57" y="372"/>
                </a:cxn>
                <a:cxn ang="0">
                  <a:pos x="38" y="363"/>
                </a:cxn>
                <a:cxn ang="0">
                  <a:pos x="19" y="353"/>
                </a:cxn>
                <a:cxn ang="0">
                  <a:pos x="0" y="324"/>
                </a:cxn>
                <a:cxn ang="0">
                  <a:pos x="0" y="305"/>
                </a:cxn>
                <a:cxn ang="0">
                  <a:pos x="9" y="305"/>
                </a:cxn>
                <a:cxn ang="0">
                  <a:pos x="9" y="324"/>
                </a:cxn>
                <a:cxn ang="0">
                  <a:pos x="19" y="343"/>
                </a:cxn>
                <a:cxn ang="0">
                  <a:pos x="38" y="353"/>
                </a:cxn>
                <a:cxn ang="0">
                  <a:pos x="67" y="363"/>
                </a:cxn>
                <a:cxn ang="0">
                  <a:pos x="3329" y="363"/>
                </a:cxn>
                <a:cxn ang="0">
                  <a:pos x="3348" y="353"/>
                </a:cxn>
                <a:cxn ang="0">
                  <a:pos x="3367" y="343"/>
                </a:cxn>
                <a:cxn ang="0">
                  <a:pos x="3376" y="324"/>
                </a:cxn>
                <a:cxn ang="0">
                  <a:pos x="3386" y="305"/>
                </a:cxn>
                <a:cxn ang="0">
                  <a:pos x="3386" y="57"/>
                </a:cxn>
                <a:cxn ang="0">
                  <a:pos x="3376" y="38"/>
                </a:cxn>
                <a:cxn ang="0">
                  <a:pos x="3367" y="19"/>
                </a:cxn>
                <a:cxn ang="0">
                  <a:pos x="3348" y="9"/>
                </a:cxn>
                <a:cxn ang="0">
                  <a:pos x="3329" y="9"/>
                </a:cxn>
                <a:cxn ang="0">
                  <a:pos x="57" y="9"/>
                </a:cxn>
                <a:cxn ang="0">
                  <a:pos x="38" y="9"/>
                </a:cxn>
                <a:cxn ang="0">
                  <a:pos x="19" y="19"/>
                </a:cxn>
                <a:cxn ang="0">
                  <a:pos x="9" y="38"/>
                </a:cxn>
                <a:cxn ang="0">
                  <a:pos x="9" y="66"/>
                </a:cxn>
                <a:cxn ang="0">
                  <a:pos x="9" y="305"/>
                </a:cxn>
              </a:cxnLst>
              <a:rect l="0" t="0" r="r" b="b"/>
              <a:pathLst>
                <a:path w="3395" h="372">
                  <a:moveTo>
                    <a:pt x="0" y="57"/>
                  </a:moveTo>
                  <a:lnTo>
                    <a:pt x="0" y="57"/>
                  </a:lnTo>
                  <a:lnTo>
                    <a:pt x="0" y="38"/>
                  </a:lnTo>
                  <a:lnTo>
                    <a:pt x="19" y="19"/>
                  </a:lnTo>
                  <a:lnTo>
                    <a:pt x="38" y="0"/>
                  </a:lnTo>
                  <a:lnTo>
                    <a:pt x="57" y="0"/>
                  </a:lnTo>
                  <a:lnTo>
                    <a:pt x="3329" y="0"/>
                  </a:lnTo>
                  <a:lnTo>
                    <a:pt x="3348" y="0"/>
                  </a:lnTo>
                  <a:lnTo>
                    <a:pt x="3376" y="19"/>
                  </a:lnTo>
                  <a:lnTo>
                    <a:pt x="3386" y="38"/>
                  </a:lnTo>
                  <a:lnTo>
                    <a:pt x="3395" y="57"/>
                  </a:lnTo>
                  <a:lnTo>
                    <a:pt x="3395" y="305"/>
                  </a:lnTo>
                  <a:lnTo>
                    <a:pt x="3386" y="324"/>
                  </a:lnTo>
                  <a:lnTo>
                    <a:pt x="3376" y="353"/>
                  </a:lnTo>
                  <a:lnTo>
                    <a:pt x="3348" y="363"/>
                  </a:lnTo>
                  <a:lnTo>
                    <a:pt x="3329" y="372"/>
                  </a:lnTo>
                  <a:lnTo>
                    <a:pt x="57" y="372"/>
                  </a:lnTo>
                  <a:lnTo>
                    <a:pt x="38" y="363"/>
                  </a:lnTo>
                  <a:lnTo>
                    <a:pt x="19" y="353"/>
                  </a:lnTo>
                  <a:lnTo>
                    <a:pt x="0" y="324"/>
                  </a:lnTo>
                  <a:lnTo>
                    <a:pt x="0" y="305"/>
                  </a:lnTo>
                  <a:lnTo>
                    <a:pt x="0" y="57"/>
                  </a:lnTo>
                  <a:close/>
                  <a:moveTo>
                    <a:pt x="9" y="305"/>
                  </a:moveTo>
                  <a:lnTo>
                    <a:pt x="9" y="305"/>
                  </a:lnTo>
                  <a:lnTo>
                    <a:pt x="9" y="324"/>
                  </a:lnTo>
                  <a:lnTo>
                    <a:pt x="19" y="343"/>
                  </a:lnTo>
                  <a:lnTo>
                    <a:pt x="38" y="353"/>
                  </a:lnTo>
                  <a:lnTo>
                    <a:pt x="67" y="363"/>
                  </a:lnTo>
                  <a:lnTo>
                    <a:pt x="57" y="363"/>
                  </a:lnTo>
                  <a:lnTo>
                    <a:pt x="3329" y="363"/>
                  </a:lnTo>
                  <a:lnTo>
                    <a:pt x="3348" y="353"/>
                  </a:lnTo>
                  <a:lnTo>
                    <a:pt x="3367" y="343"/>
                  </a:lnTo>
                  <a:lnTo>
                    <a:pt x="3376" y="324"/>
                  </a:lnTo>
                  <a:lnTo>
                    <a:pt x="3386" y="305"/>
                  </a:lnTo>
                  <a:lnTo>
                    <a:pt x="3386" y="57"/>
                  </a:lnTo>
                  <a:lnTo>
                    <a:pt x="3386" y="66"/>
                  </a:lnTo>
                  <a:lnTo>
                    <a:pt x="3376" y="38"/>
                  </a:lnTo>
                  <a:lnTo>
                    <a:pt x="3367" y="19"/>
                  </a:lnTo>
                  <a:lnTo>
                    <a:pt x="3348" y="9"/>
                  </a:lnTo>
                  <a:lnTo>
                    <a:pt x="3329" y="9"/>
                  </a:lnTo>
                  <a:lnTo>
                    <a:pt x="57" y="9"/>
                  </a:lnTo>
                  <a:lnTo>
                    <a:pt x="67" y="9"/>
                  </a:lnTo>
                  <a:lnTo>
                    <a:pt x="38" y="9"/>
                  </a:lnTo>
                  <a:lnTo>
                    <a:pt x="19" y="19"/>
                  </a:lnTo>
                  <a:lnTo>
                    <a:pt x="9" y="38"/>
                  </a:lnTo>
                  <a:lnTo>
                    <a:pt x="9" y="66"/>
                  </a:lnTo>
                  <a:lnTo>
                    <a:pt x="9" y="57"/>
                  </a:lnTo>
                  <a:lnTo>
                    <a:pt x="9" y="305"/>
                  </a:lnTo>
                  <a:close/>
                </a:path>
              </a:pathLst>
            </a:custGeom>
            <a:solidFill>
              <a:srgbClr val="2E2E2E"/>
            </a:solidFill>
            <a:ln w="0">
              <a:solidFill>
                <a:srgbClr val="2E2E2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6648" y="4127"/>
              <a:ext cx="1580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Analysis of Regulatory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8098" y="4127"/>
              <a:ext cx="88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implications 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7106" y="4318"/>
              <a:ext cx="1960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0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of SDN and future networks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6152" y="4127"/>
              <a:ext cx="10" cy="363"/>
            </a:xfrm>
            <a:prstGeom prst="rect">
              <a:avLst/>
            </a:prstGeom>
            <a:solidFill>
              <a:srgbClr val="2E2E2E"/>
            </a:solidFill>
            <a:ln w="0">
              <a:solidFill>
                <a:srgbClr val="2E2E2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400"/>
            </a:p>
          </p:txBody>
        </p:sp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5608" y="4222"/>
              <a:ext cx="554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9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New2/13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27650" name="Rectangle 2"/>
            <p:cNvSpPr>
              <a:spLocks noChangeArrowheads="1"/>
            </p:cNvSpPr>
            <p:nvPr/>
          </p:nvSpPr>
          <p:spPr bwMode="auto">
            <a:xfrm>
              <a:off x="1795" y="22"/>
              <a:ext cx="187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100" b="1" i="0" u="none" strike="noStrike" cap="none" normalizeH="0" baseline="0" smtClean="0">
                  <a:ln>
                    <a:noFill/>
                  </a:ln>
                  <a:solidFill>
                    <a:srgbClr val="2E2E2E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Times New Roman" pitchFamily="18" charset="0"/>
                </a:rPr>
                <a:t>Open stack, Cloud stack</a:t>
              </a:r>
              <a:endParaRPr kumimoji="1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>
            <a:off x="7236296" y="980728"/>
            <a:ext cx="16850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dirty="0" smtClean="0"/>
              <a:t>Figure from</a:t>
            </a:r>
          </a:p>
          <a:p>
            <a:pPr algn="r"/>
            <a:r>
              <a:rPr lang="en-US" altLang="ja-JP" dirty="0" smtClean="0"/>
              <a:t>TD-18 (TSAG)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SDN has historical basis</a:t>
            </a:r>
          </a:p>
          <a:p>
            <a:pPr lvl="1"/>
            <a:r>
              <a:rPr lang="en-US" altLang="ja-JP" dirty="0" smtClean="0"/>
              <a:t>Good starting point to make consensus of what is SDN</a:t>
            </a:r>
          </a:p>
          <a:p>
            <a:pPr eaLnBrk="1" hangingPunct="1"/>
            <a:r>
              <a:rPr lang="en-US" altLang="ja-JP" dirty="0" smtClean="0"/>
              <a:t>Important issues remain in public networks’ SDN, in particular in its international interconnection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Collaboration necessary with other SDOs and OSS communities</a:t>
            </a:r>
          </a:p>
          <a:p>
            <a:pPr lvl="1" eaLnBrk="1" hangingPunct="1"/>
            <a:r>
              <a:rPr lang="en-US" altLang="ja-JP" dirty="0" smtClean="0"/>
              <a:t>SG13 proposes to establish JCA-SDN</a:t>
            </a:r>
          </a:p>
          <a:p>
            <a:pPr eaLnBrk="1" hangingPunct="1"/>
            <a:r>
              <a:rPr lang="en-US" altLang="ja-JP" dirty="0" smtClean="0"/>
              <a:t>To </a:t>
            </a:r>
            <a:r>
              <a:rPr lang="en-US" altLang="ja-JP" dirty="0" smtClean="0"/>
              <a:t>start with, we need industry-wide consensus about </a:t>
            </a:r>
            <a:r>
              <a:rPr lang="en-US" altLang="ja-JP" dirty="0" smtClean="0"/>
              <a:t>SDN</a:t>
            </a:r>
          </a:p>
          <a:p>
            <a:pPr eaLnBrk="1" hangingPunct="1"/>
            <a:r>
              <a:rPr lang="en-US" altLang="ja-JP" dirty="0" smtClean="0"/>
              <a:t>SG13 and other SGs has already started SDN activity in this direction, which originated in Future Networks activity</a:t>
            </a:r>
          </a:p>
          <a:p>
            <a:pPr lvl="1" eaLnBrk="1" hangingPunct="1"/>
            <a:r>
              <a:rPr lang="en-US" altLang="ja-JP" dirty="0" smtClean="0"/>
              <a:t>Many Qs in SG13 are and will be involved in this SDN activity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Copyright (C) 2013 NEC Corporation. All rights reserved.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BA6EA054-3926-4747-A3AD-1921CBAF2A55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_stn_e">
  <a:themeElements>
    <a:clrScheme name="1_標準デザイン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200"/>
      </a:accent1>
      <a:accent2>
        <a:srgbClr val="E62D00"/>
      </a:accent2>
      <a:accent3>
        <a:srgbClr val="FFFFFF"/>
      </a:accent3>
      <a:accent4>
        <a:srgbClr val="000000"/>
      </a:accent4>
      <a:accent5>
        <a:srgbClr val="FFE5AA"/>
      </a:accent5>
      <a:accent6>
        <a:srgbClr val="D02800"/>
      </a:accent6>
      <a:hlink>
        <a:srgbClr val="00B4A0"/>
      </a:hlink>
      <a:folHlink>
        <a:srgbClr val="69B43C"/>
      </a:folHlink>
    </a:clrScheme>
    <a:fontScheme name="1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00B4A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bg2">
                    <a:alpha val="50000"/>
                  </a:schemeClr>
                </a:outerShdw>
              </a:effectLst>
            </a14:hiddenEffects>
          </a:ext>
        </a:extLst>
      </a:spPr>
      <a:bodyPr vert="horz" wrap="none" lIns="90000" tIns="126000" rIns="90000" bIns="12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00B4A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bg2">
                    <a:alpha val="50000"/>
                  </a:schemeClr>
                </a:outerShdw>
              </a:effectLst>
            </a14:hiddenEffects>
          </a:ext>
        </a:extLst>
      </a:spPr>
      <a:bodyPr vert="horz" wrap="none" lIns="90000" tIns="126000" rIns="90000" bIns="12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200"/>
        </a:accent1>
        <a:accent2>
          <a:srgbClr val="E62D00"/>
        </a:accent2>
        <a:accent3>
          <a:srgbClr val="FFFFFF"/>
        </a:accent3>
        <a:accent4>
          <a:srgbClr val="000000"/>
        </a:accent4>
        <a:accent5>
          <a:srgbClr val="FFE5AA"/>
        </a:accent5>
        <a:accent6>
          <a:srgbClr val="D02800"/>
        </a:accent6>
        <a:hlink>
          <a:srgbClr val="00B4A0"/>
        </a:hlink>
        <a:folHlink>
          <a:srgbClr val="69B4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14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FFD200"/>
        </a:accent1>
        <a:accent2>
          <a:srgbClr val="E62D00"/>
        </a:accent2>
        <a:accent3>
          <a:srgbClr val="FFFFFF"/>
        </a:accent3>
        <a:accent4>
          <a:srgbClr val="000000"/>
        </a:accent4>
        <a:accent5>
          <a:srgbClr val="FFE5AA"/>
        </a:accent5>
        <a:accent6>
          <a:srgbClr val="D02800"/>
        </a:accent6>
        <a:hlink>
          <a:srgbClr val="00B4A0"/>
        </a:hlink>
        <a:folHlink>
          <a:srgbClr val="69B4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1402DCA17764EA122B140B954E2EE" ma:contentTypeVersion="1" ma:contentTypeDescription="Create a new document." ma:contentTypeScope="" ma:versionID="e44dfe17e5131471f4bb1de419f4a31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27E021-2E90-4BB4-93AD-56424FC541F3}"/>
</file>

<file path=customXml/itemProps2.xml><?xml version="1.0" encoding="utf-8"?>
<ds:datastoreItem xmlns:ds="http://schemas.openxmlformats.org/officeDocument/2006/customXml" ds:itemID="{710D60BE-E0A3-415A-9005-A5162737A940}"/>
</file>

<file path=customXml/itemProps3.xml><?xml version="1.0" encoding="utf-8"?>
<ds:datastoreItem xmlns:ds="http://schemas.openxmlformats.org/officeDocument/2006/customXml" ds:itemID="{F15F974F-D800-4F89-88E2-9C8B03203E05}"/>
</file>

<file path=docProps/app.xml><?xml version="1.0" encoding="utf-8"?>
<Properties xmlns="http://schemas.openxmlformats.org/officeDocument/2006/extended-properties" xmlns:vt="http://schemas.openxmlformats.org/officeDocument/2006/docPropsVTypes">
  <Template>stream_stn_e</Template>
  <TotalTime>3278</TotalTime>
  <Words>772</Words>
  <Application>Microsoft Office PowerPoint</Application>
  <PresentationFormat>画面に合わせる (4:3)</PresentationFormat>
  <Paragraphs>191</Paragraphs>
  <Slides>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stream_stn_e</vt:lpstr>
      <vt:lpstr>SDN standardization Landscape from ITU-T Study Group 13</vt:lpstr>
      <vt:lpstr>To make everything virtual is a long-time dream</vt:lpstr>
      <vt:lpstr>Now is time to move one step forward</vt:lpstr>
      <vt:lpstr>Various activities are discussing specific part</vt:lpstr>
      <vt:lpstr>An important question nobody is trying to answer</vt:lpstr>
      <vt:lpstr>ITU’s role, SG13’s view</vt:lpstr>
      <vt:lpstr>SDN related activity in SG13 and other SGs</vt:lpstr>
      <vt:lpstr>SG13’s proposed roadmap</vt:lpstr>
      <vt:lpstr>Conclusion</vt:lpstr>
    </vt:vector>
  </TitlesOfParts>
  <Company>NEC Europe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Standardization Activities around Software Defined Networking</dc:title>
  <dc:creator>Hans-Joerg Kolbe r2</dc:creator>
  <cp:lastModifiedBy>0000010811070</cp:lastModifiedBy>
  <cp:revision>59</cp:revision>
  <cp:lastPrinted>1601-01-01T00:00:00Z</cp:lastPrinted>
  <dcterms:created xsi:type="dcterms:W3CDTF">2013-01-28T13:01:28Z</dcterms:created>
  <dcterms:modified xsi:type="dcterms:W3CDTF">2013-06-03T22:50:42Z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0x01010043C1402DCA17764EA122B140B954E2EE</vt:lpwstr>
  </property>
</Properties>
</file>