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2.xml" ContentType="application/vnd.openxmlformats-officedocument.presentationml.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412" r:id="rId5"/>
    <p:sldId id="417" r:id="rId6"/>
    <p:sldId id="423" r:id="rId7"/>
    <p:sldId id="441" r:id="rId8"/>
    <p:sldId id="431" r:id="rId9"/>
    <p:sldId id="432" r:id="rId10"/>
    <p:sldId id="434" r:id="rId11"/>
    <p:sldId id="435" r:id="rId12"/>
    <p:sldId id="439" r:id="rId13"/>
    <p:sldId id="424" r:id="rId14"/>
    <p:sldId id="425" r:id="rId15"/>
    <p:sldId id="419" r:id="rId16"/>
    <p:sldId id="420" r:id="rId17"/>
    <p:sldId id="416" r:id="rId18"/>
    <p:sldId id="429" r:id="rId19"/>
  </p:sldIdLst>
  <p:sldSz cx="9144000" cy="6858000" type="screen4x3"/>
  <p:notesSz cx="6669088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3399"/>
    <a:srgbClr val="FF33CC"/>
    <a:srgbClr val="FF00FF"/>
    <a:srgbClr val="0E438A"/>
    <a:srgbClr val="000066"/>
    <a:srgbClr val="FF3300"/>
    <a:srgbClr val="525152"/>
    <a:srgbClr val="0099CC"/>
    <a:srgbClr val="33CCFF"/>
    <a:srgbClr val="00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1142" autoAdjust="0"/>
    <p:restoredTop sz="94249" autoAdjust="0"/>
  </p:normalViewPr>
  <p:slideViewPr>
    <p:cSldViewPr>
      <p:cViewPr varScale="1">
        <p:scale>
          <a:sx n="62" d="100"/>
          <a:sy n="62" d="100"/>
        </p:scale>
        <p:origin x="-127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334" y="-96"/>
      </p:cViewPr>
      <p:guideLst>
        <p:guide orient="horz" pos="3128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7D1EA13-3F0C-46AB-9A38-F5A27A6F19B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4875"/>
            <a:ext cx="4891088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65A6E36-6816-4DE4-8C9A-D68EDA1A8DB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000B5B-8E6F-4D39-BEB2-11070C687E14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38C790-085E-4E5F-80D1-62A5ECE82C02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38C790-085E-4E5F-80D1-62A5ECE82C02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5A6E36-6816-4DE4-8C9A-D68EDA1A8DB9}" type="slidenum">
              <a:rPr lang="en-US" altLang="zh-CN" smtClean="0"/>
              <a:pPr/>
              <a:t>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CCSA TC1</a:t>
            </a:r>
          </a:p>
          <a:p>
            <a:r>
              <a:rPr lang="en-US" altLang="zh-CN" dirty="0" smtClean="0"/>
              <a:t>In May 2012, TC1 WG4</a:t>
            </a:r>
            <a:r>
              <a:rPr lang="en-US" altLang="zh-CN" baseline="0" dirty="0" smtClean="0"/>
              <a:t> published SDN research report</a:t>
            </a:r>
          </a:p>
          <a:p>
            <a:r>
              <a:rPr lang="en-US" altLang="zh-CN" baseline="0" dirty="0" smtClean="0"/>
              <a:t>In </a:t>
            </a:r>
            <a:r>
              <a:rPr lang="en-US" altLang="zh-CN" baseline="0" dirty="0" err="1" smtClean="0"/>
              <a:t>nov</a:t>
            </a:r>
            <a:r>
              <a:rPr lang="en-US" altLang="zh-CN" baseline="0" dirty="0" smtClean="0"/>
              <a:t> 2012, TC1 established a new SWG ,which name is FDN, future data network, this group focus on </a:t>
            </a:r>
            <a:r>
              <a:rPr lang="zh-CN" altLang="en-US" baseline="0" dirty="0" smtClean="0"/>
              <a:t>。。。</a:t>
            </a:r>
            <a:endParaRPr lang="en-US" altLang="zh-CN" baseline="0" dirty="0" smtClean="0"/>
          </a:p>
          <a:p>
            <a:endParaRPr lang="en-US" altLang="zh-CN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/>
              <a:t>The </a:t>
            </a:r>
            <a:r>
              <a:rPr lang="en-US" altLang="zh-CN" sz="1200" dirty="0" err="1" smtClean="0"/>
              <a:t>docment</a:t>
            </a:r>
            <a:r>
              <a:rPr lang="en-US" altLang="zh-CN" sz="1200" dirty="0" smtClean="0"/>
              <a:t> of</a:t>
            </a:r>
            <a:r>
              <a:rPr lang="en-US" altLang="zh-CN" sz="1200" baseline="0" dirty="0" smtClean="0"/>
              <a:t> </a:t>
            </a:r>
            <a:r>
              <a:rPr lang="en-US" altLang="zh-CN" sz="1200" dirty="0" smtClean="0"/>
              <a:t>FDN application scenarios and requirements is</a:t>
            </a:r>
            <a:r>
              <a:rPr lang="en-US" altLang="zh-CN" sz="1200" baseline="0" dirty="0" smtClean="0"/>
              <a:t> </a:t>
            </a:r>
            <a:r>
              <a:rPr lang="en-US" altLang="zh-CN" sz="1200" baseline="0" dirty="0" err="1" smtClean="0"/>
              <a:t>almostly</a:t>
            </a:r>
            <a:r>
              <a:rPr lang="en-US" altLang="zh-CN" sz="1200" baseline="0" dirty="0" smtClean="0"/>
              <a:t> finished.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B92162-BCEF-467F-9E05-B6AE05A2923F}" type="slidenum">
              <a:rPr lang="zh-CN" altLang="en-US" smtClean="0"/>
              <a:pPr>
                <a:defRPr/>
              </a:pPr>
              <a:t>8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5033232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B4615C-8EA4-45C6-970E-1A297D1E3CAE}" type="slidenum">
              <a:rPr lang="en-US" altLang="zh-CN" smtClean="0"/>
              <a:pPr>
                <a:defRPr/>
              </a:pPr>
              <a:t>9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20494081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zh-CN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3E41AA-CF9E-46A8-A62D-E7BD091E8555}" type="slidenum">
              <a:rPr lang="en-US" altLang="zh-CN"/>
              <a:pPr/>
              <a:t>14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mark"/>
          <p:cNvPicPr>
            <a:picLocks noChangeAspect="1" noChangeArrowheads="1"/>
          </p:cNvPicPr>
          <p:nvPr/>
        </p:nvPicPr>
        <p:blipFill>
          <a:blip r:embed="rId2" cstate="print"/>
          <a:srcRect l="6723" b="12773"/>
          <a:stretch>
            <a:fillRect/>
          </a:stretch>
        </p:blipFill>
        <p:spPr bwMode="auto">
          <a:xfrm>
            <a:off x="0" y="765175"/>
            <a:ext cx="6467475" cy="609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8027988" y="6237288"/>
            <a:ext cx="184150" cy="36512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CN" sz="1000">
                <a:solidFill>
                  <a:schemeClr val="bg1"/>
                </a:solidFill>
                <a:latin typeface="Univers" pitchFamily="34" charset="0"/>
                <a:ea typeface="宋体" charset="-122"/>
              </a:rPr>
              <a:t/>
            </a:r>
            <a:br>
              <a:rPr lang="en-US" altLang="zh-CN" sz="1000">
                <a:solidFill>
                  <a:schemeClr val="bg1"/>
                </a:solidFill>
                <a:latin typeface="Univers" pitchFamily="34" charset="0"/>
                <a:ea typeface="宋体" charset="-122"/>
              </a:rPr>
            </a:br>
            <a:endParaRPr lang="en-US" altLang="zh-CN" sz="1000">
              <a:solidFill>
                <a:schemeClr val="bg1"/>
              </a:solidFill>
              <a:latin typeface="Univers" pitchFamily="34" charset="0"/>
              <a:ea typeface="宋体" charset="-122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6426200" y="4343400"/>
            <a:ext cx="52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zh-CN" sz="1200" b="1">
                <a:solidFill>
                  <a:srgbClr val="0C4B84"/>
                </a:solidFill>
                <a:ea typeface="宋体" charset="-122"/>
              </a:rPr>
              <a:t> </a:t>
            </a:r>
            <a:endParaRPr lang="en-US" altLang="zh-CN" sz="2400">
              <a:ea typeface="宋体" charset="-122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7319963" y="4524375"/>
            <a:ext cx="523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zh-CN" sz="1200" b="1">
                <a:solidFill>
                  <a:srgbClr val="0C4B84"/>
                </a:solidFill>
                <a:ea typeface="宋体" charset="-122"/>
              </a:rPr>
              <a:t> </a:t>
            </a:r>
            <a:endParaRPr lang="en-US" altLang="zh-CN" sz="2400">
              <a:ea typeface="宋体" charset="-122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280025" y="4802188"/>
            <a:ext cx="444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zh-CN" sz="1000">
                <a:solidFill>
                  <a:srgbClr val="000000"/>
                </a:solidFill>
                <a:ea typeface="宋体" charset="-122"/>
              </a:rPr>
              <a:t> </a:t>
            </a:r>
            <a:endParaRPr lang="en-US" altLang="zh-CN" sz="2400">
              <a:ea typeface="宋体" charset="-122"/>
            </a:endParaRPr>
          </a:p>
        </p:txBody>
      </p:sp>
      <p:sp>
        <p:nvSpPr>
          <p:cNvPr id="9" name="AutoShape 18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" name="AutoShape 20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" name="AutoShape 23" descr="image002"/>
          <p:cNvSpPr>
            <a:spLocks noChangeAspect="1" noChangeArrowheads="1"/>
          </p:cNvSpPr>
          <p:nvPr userDrawn="1"/>
        </p:nvSpPr>
        <p:spPr bwMode="auto">
          <a:xfrm>
            <a:off x="200025" y="460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" name="AutoShape 25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pic>
        <p:nvPicPr>
          <p:cNvPr id="13" name="Picture 26" descr="Picture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22738" y="3132138"/>
            <a:ext cx="896937" cy="59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28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 of presentation</a:t>
            </a:r>
          </a:p>
        </p:txBody>
      </p:sp>
      <p:sp>
        <p:nvSpPr>
          <p:cNvPr id="33281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79388" y="6453188"/>
            <a:ext cx="3609975" cy="268287"/>
          </a:xfrm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Geneva, Switzerland, 4 June 2013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Geneva, Switzerland, 4 June 2013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C8D5E1-D193-4A87-994B-89CDAFDB029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26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Geneva, Switzerland, 4 June 2013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987F8D-1D51-446C-A5D6-5F45E37ED270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dirty="0" smtClean="0">
                <a:latin typeface="Univers" pitchFamily="34" charset="0"/>
              </a:defRPr>
            </a:lvl1pPr>
          </a:lstStyle>
          <a:p>
            <a:pPr>
              <a:defRPr/>
            </a:pPr>
            <a:r>
              <a:rPr lang="en-US"/>
              <a:t>Geneva, Switzerland, 4 June 2013</a:t>
            </a: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747000" y="6453188"/>
            <a:ext cx="1366838" cy="288925"/>
          </a:xfrm>
        </p:spPr>
        <p:txBody>
          <a:bodyPr/>
          <a:lstStyle>
            <a:lvl1pPr>
              <a:defRPr/>
            </a:lvl1pPr>
          </a:lstStyle>
          <a:p>
            <a:fld id="{FA36EAA7-AB49-4804-917A-BD57E1A55B6D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Geneva, Switzerland, 4 June 2013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545805-B850-4CA0-A261-5BF97CF558F2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Geneva, Switzerland, 4 June 2013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A3B4E3-C818-4CB0-A7A4-56792EAD1CC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Geneva, Switzerland, 4 June 2013</a:t>
            </a: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485537-BD64-4F86-895F-612DE7DD502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Geneva, Switzerland, 4 June 2013</a:t>
            </a:r>
          </a:p>
        </p:txBody>
      </p:sp>
      <p:sp>
        <p:nvSpPr>
          <p:cNvPr id="8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A6FB7A-0402-4695-A5B9-55FF43F8C0C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Geneva, Switzerland, 4 June 2013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65DA6E-E2E2-4570-9C9F-9FF002BC1A7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Geneva, Switzerland, 4 June 2013</a:t>
            </a:r>
          </a:p>
        </p:txBody>
      </p:sp>
      <p:sp>
        <p:nvSpPr>
          <p:cNvPr id="3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4FC2B5-5636-4966-A764-9318189BFCD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Geneva, Switzerland, 4 June 2013</a:t>
            </a: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A2D80-31E7-4635-92A0-970A5BE8511B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Geneva, Switzerland, 4 June 2013</a:t>
            </a: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FFFE4C-B512-4220-896B-987AB9DB3E9D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Watermark"/>
          <p:cNvPicPr>
            <a:picLocks noChangeAspect="1" noChangeArrowheads="1"/>
          </p:cNvPicPr>
          <p:nvPr/>
        </p:nvPicPr>
        <p:blipFill>
          <a:blip r:embed="rId14" cstate="print"/>
          <a:srcRect l="6723" b="12773"/>
          <a:stretch>
            <a:fillRect/>
          </a:stretch>
        </p:blipFill>
        <p:spPr bwMode="auto">
          <a:xfrm>
            <a:off x="0" y="765175"/>
            <a:ext cx="6443663" cy="609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9388" y="6453188"/>
            <a:ext cx="403225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 smtClean="0">
                <a:latin typeface="Univers" pitchFamily="34" charset="0"/>
              </a:defRPr>
            </a:lvl1pPr>
          </a:lstStyle>
          <a:p>
            <a:pPr>
              <a:defRPr/>
            </a:pPr>
            <a:r>
              <a:rPr lang="en-US"/>
              <a:t>Geneva, Switzerland, 4 June 2013</a:t>
            </a:r>
          </a:p>
        </p:txBody>
      </p:sp>
      <p:sp>
        <p:nvSpPr>
          <p:cNvPr id="1060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51763" y="6453188"/>
            <a:ext cx="136683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宋体" charset="-122"/>
              </a:defRPr>
            </a:lvl1pPr>
          </a:lstStyle>
          <a:p>
            <a:fld id="{3DEF4268-63A6-426E-AAA1-02E91AB8C9D9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0" name="Rectangle 3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3" r:id="rId1"/>
    <p:sldLayoutId id="2147484043" r:id="rId2"/>
    <p:sldLayoutId id="2147484044" r:id="rId3"/>
    <p:sldLayoutId id="2147484045" r:id="rId4"/>
    <p:sldLayoutId id="2147484046" r:id="rId5"/>
    <p:sldLayoutId id="2147484047" r:id="rId6"/>
    <p:sldLayoutId id="2147484048" r:id="rId7"/>
    <p:sldLayoutId id="2147484049" r:id="rId8"/>
    <p:sldLayoutId id="2147484050" r:id="rId9"/>
    <p:sldLayoutId id="2147484051" r:id="rId10"/>
    <p:sldLayoutId id="2147484052" r:id="rId11"/>
    <p:sldLayoutId id="2147484054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5"/>
        </a:buBlip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0000"/>
        <a:buFont typeface="ZapfDingbats BT" pitchFamily="18" charset="2"/>
        <a:buBlip>
          <a:blip r:embed="rId16"/>
        </a:buBlip>
        <a:defRPr sz="28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4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0000"/>
        <a:buFont typeface="ZapfDingbats BT" pitchFamily="18" charset="2"/>
        <a:buBlip>
          <a:blip r:embed="rId16"/>
        </a:buBlip>
        <a:defRPr sz="20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0.jpeg"/><Relationship Id="rId7" Type="http://schemas.openxmlformats.org/officeDocument/2006/relationships/hyperlink" Target="http://www.chinaunicom.com.cn/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jpeg"/><Relationship Id="rId4" Type="http://schemas.openxmlformats.org/officeDocument/2006/relationships/image" Target="../media/image11.jpeg"/><Relationship Id="rId9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50825" y="6381750"/>
            <a:ext cx="3827463" cy="268288"/>
          </a:xfrm>
          <a:noFill/>
        </p:spPr>
        <p:txBody>
          <a:bodyPr/>
          <a:lstStyle/>
          <a:p>
            <a:r>
              <a:rPr lang="en-US" altLang="zh-CN" sz="1400">
                <a:latin typeface="Verdana" pitchFamily="34" charset="0"/>
                <a:ea typeface="宋体" charset="-122"/>
              </a:rPr>
              <a:t>Geneva, Switzerland, 4 June 2013</a:t>
            </a:r>
          </a:p>
        </p:txBody>
      </p:sp>
      <p:sp>
        <p:nvSpPr>
          <p:cNvPr id="4099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0" y="2174875"/>
            <a:ext cx="9144000" cy="1470025"/>
          </a:xfrm>
        </p:spPr>
        <p:txBody>
          <a:bodyPr/>
          <a:lstStyle/>
          <a:p>
            <a:r>
              <a:rPr lang="en-US" altLang="zh-CN" sz="3600" kern="1200" dirty="0" smtClean="0">
                <a:latin typeface="Verdana" pitchFamily="34" charset="0"/>
                <a:ea typeface="宋体" charset="-122"/>
                <a:cs typeface="+mn-cs"/>
              </a:rPr>
              <a:t>SDN </a:t>
            </a:r>
            <a:r>
              <a:rPr lang="en-US" altLang="zh-CN" sz="3600" kern="1200" dirty="0" smtClean="0">
                <a:latin typeface="Verdana" pitchFamily="34" charset="0"/>
                <a:ea typeface="宋体" charset="-122"/>
                <a:cs typeface="+mn-cs"/>
              </a:rPr>
              <a:t>in China</a:t>
            </a:r>
            <a:r>
              <a:rPr lang="en-US" altLang="zh-CN" dirty="0" smtClean="0">
                <a:solidFill>
                  <a:srgbClr val="FF0000"/>
                </a:solidFill>
                <a:ea typeface="宋体" charset="-122"/>
              </a:rPr>
              <a:t/>
            </a:r>
            <a:br>
              <a:rPr lang="en-US" altLang="zh-CN" dirty="0" smtClean="0">
                <a:solidFill>
                  <a:srgbClr val="FF0000"/>
                </a:solidFill>
                <a:ea typeface="宋体" charset="-122"/>
              </a:rPr>
            </a:br>
            <a:endParaRPr lang="en-US" altLang="zh-CN" dirty="0" smtClean="0">
              <a:solidFill>
                <a:srgbClr val="FF0000"/>
              </a:solidFill>
              <a:ea typeface="宋体" charset="-122"/>
            </a:endParaRPr>
          </a:p>
        </p:txBody>
      </p:sp>
      <p:sp>
        <p:nvSpPr>
          <p:cNvPr id="4100" name="Rectangle 1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smtClean="0"/>
              <a:t>Duo LIU</a:t>
            </a:r>
          </a:p>
          <a:p>
            <a:r>
              <a:rPr lang="en-GB" b="1" dirty="0" smtClean="0"/>
              <a:t>Vice President </a:t>
            </a:r>
          </a:p>
          <a:p>
            <a:r>
              <a:rPr lang="en-GB" b="1" dirty="0" smtClean="0"/>
              <a:t>CATR, MIIT of China</a:t>
            </a:r>
          </a:p>
          <a:p>
            <a:r>
              <a:rPr lang="en-GB" b="1" dirty="0" smtClean="0"/>
              <a:t>liuduo@catr.cn</a:t>
            </a:r>
            <a:endParaRPr lang="en-US" altLang="zh-CN" b="1" dirty="0" smtClean="0">
              <a:ea typeface="宋体" charset="-122"/>
            </a:endParaRPr>
          </a:p>
        </p:txBody>
      </p:sp>
      <p:sp>
        <p:nvSpPr>
          <p:cNvPr id="5125" name="Rectangle 13"/>
          <p:cNvSpPr>
            <a:spLocks noChangeArrowheads="1"/>
          </p:cNvSpPr>
          <p:nvPr/>
        </p:nvSpPr>
        <p:spPr bwMode="auto">
          <a:xfrm>
            <a:off x="0" y="404813"/>
            <a:ext cx="9144000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0000"/>
              </a:lnSpc>
            </a:pPr>
            <a:r>
              <a:rPr lang="en-US" altLang="zh-CN" sz="2400" b="1" dirty="0">
                <a:solidFill>
                  <a:schemeClr val="bg2"/>
                </a:solidFill>
                <a:ea typeface="宋体" charset="-122"/>
              </a:rPr>
              <a:t>ITU Workshop on </a:t>
            </a:r>
          </a:p>
          <a:p>
            <a:pPr algn="ctr">
              <a:lnSpc>
                <a:spcPct val="80000"/>
              </a:lnSpc>
            </a:pPr>
            <a:r>
              <a:rPr lang="en-US" altLang="zh-CN" sz="2400" b="1" dirty="0">
                <a:solidFill>
                  <a:schemeClr val="bg2"/>
                </a:solidFill>
                <a:ea typeface="宋体" charset="-122"/>
              </a:rPr>
              <a:t>Software Defined Networking (SDN)</a:t>
            </a:r>
            <a:br>
              <a:rPr lang="en-US" altLang="zh-CN" sz="2400" b="1" dirty="0">
                <a:solidFill>
                  <a:schemeClr val="bg2"/>
                </a:solidFill>
                <a:ea typeface="宋体" charset="-122"/>
              </a:rPr>
            </a:br>
            <a:r>
              <a:rPr lang="en-US" altLang="zh-CN" sz="2400" b="1" dirty="0">
                <a:solidFill>
                  <a:schemeClr val="bg2"/>
                </a:solidFill>
                <a:ea typeface="宋体" charset="-122"/>
              </a:rPr>
              <a:t>Standardization Landscape</a:t>
            </a:r>
            <a:endParaRPr lang="en-US" altLang="zh-CN" sz="2400" b="1" dirty="0">
              <a:solidFill>
                <a:srgbClr val="22228B"/>
              </a:solidFill>
              <a:ea typeface="宋体" charset="-122"/>
            </a:endParaRPr>
          </a:p>
          <a:p>
            <a:pPr algn="ctr">
              <a:lnSpc>
                <a:spcPct val="80000"/>
              </a:lnSpc>
            </a:pPr>
            <a:endParaRPr lang="en-US" altLang="zh-CN" sz="2400" b="1" dirty="0">
              <a:solidFill>
                <a:srgbClr val="22228B"/>
              </a:solidFill>
              <a:ea typeface="宋体" charset="-122"/>
            </a:endParaRPr>
          </a:p>
          <a:p>
            <a:pPr algn="ctr">
              <a:lnSpc>
                <a:spcPct val="80000"/>
              </a:lnSpc>
            </a:pPr>
            <a:r>
              <a:rPr lang="en-US" altLang="zh-CN" sz="1800" b="1" dirty="0">
                <a:solidFill>
                  <a:srgbClr val="22228B"/>
                </a:solidFill>
                <a:ea typeface="宋体" charset="-122"/>
              </a:rPr>
              <a:t>(Geneva, Switzerland, 4 June 2013)</a:t>
            </a:r>
            <a:endParaRPr lang="en-US" altLang="zh-CN" sz="1800" b="1" dirty="0">
              <a:solidFill>
                <a:schemeClr val="bg2"/>
              </a:solidFill>
              <a:ea typeface="宋体" charset="-122"/>
            </a:endParaRPr>
          </a:p>
        </p:txBody>
      </p:sp>
      <p:sp>
        <p:nvSpPr>
          <p:cNvPr id="4102" name="AutoShape 18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3" name="AutoShape 20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4" name="AutoShape 22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5" name="AutoShape 24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6" name="Rectangle 26"/>
          <p:cNvSpPr>
            <a:spLocks noChangeArrowheads="1"/>
          </p:cNvSpPr>
          <p:nvPr/>
        </p:nvSpPr>
        <p:spPr bwMode="auto"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pic>
        <p:nvPicPr>
          <p:cNvPr id="4107" name="Picture 16" descr="ITUseries"/>
          <p:cNvPicPr>
            <a:picLocks noChangeAspect="1" noChangeArrowheads="1"/>
          </p:cNvPicPr>
          <p:nvPr/>
        </p:nvPicPr>
        <p:blipFill>
          <a:blip r:embed="rId3" cstate="print"/>
          <a:srcRect t="17264" b="69327"/>
          <a:stretch>
            <a:fillRect/>
          </a:stretch>
        </p:blipFill>
        <p:spPr bwMode="auto">
          <a:xfrm>
            <a:off x="7308850" y="6038850"/>
            <a:ext cx="16383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Carrier SDN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919261"/>
            <a:ext cx="8229600" cy="4525963"/>
          </a:xfrm>
        </p:spPr>
        <p:txBody>
          <a:bodyPr/>
          <a:lstStyle/>
          <a:p>
            <a:r>
              <a:rPr lang="en-GB" altLang="zh-CN" sz="2800" dirty="0" smtClean="0"/>
              <a:t>Software-Defined Networking (SDN) is a long-term technical trend that will profoundly reshape the ICT industry in the decades to come. </a:t>
            </a:r>
          </a:p>
          <a:p>
            <a:r>
              <a:rPr lang="en-GB" altLang="zh-CN" sz="2800" dirty="0" smtClean="0"/>
              <a:t>SDN for carrier networks, </a:t>
            </a:r>
            <a:r>
              <a:rPr lang="en-GB" altLang="zh-CN" sz="2800" dirty="0" smtClean="0">
                <a:solidFill>
                  <a:srgbClr val="FF0000"/>
                </a:solidFill>
              </a:rPr>
              <a:t>Carrier SDN </a:t>
            </a:r>
            <a:r>
              <a:rPr lang="en-GB" altLang="zh-CN" sz="2800" dirty="0" smtClean="0"/>
              <a:t>will be crucial for the future development of telecommunication industry. </a:t>
            </a:r>
            <a:endParaRPr lang="zh-CN" altLang="zh-CN" sz="2800" dirty="0" smtClean="0"/>
          </a:p>
          <a:p>
            <a:r>
              <a:rPr lang="en-GB" altLang="zh-CN" sz="2800" dirty="0" smtClean="0">
                <a:solidFill>
                  <a:srgbClr val="FF0000"/>
                </a:solidFill>
              </a:rPr>
              <a:t>Carrier SDN </a:t>
            </a:r>
            <a:r>
              <a:rPr lang="en-GB" altLang="zh-CN" sz="2800" dirty="0" smtClean="0"/>
              <a:t>can benefit both developed and developing countries, where people can benefit from the affordable broadband networks using up-to-date technologies, which otherwise will be rather difficult.</a:t>
            </a:r>
            <a:endParaRPr lang="zh-CN" altLang="zh-CN" sz="2800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Geneva, Switzerland, 4 June 2013</a:t>
            </a:r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545805-B850-4CA0-A261-5BF97CF558F2}" type="slidenum">
              <a:rPr lang="en-US" altLang="zh-CN" smtClean="0"/>
              <a:pPr/>
              <a:t>10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Carrier SDN study is the role of ITU-T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/>
          <a:lstStyle/>
          <a:p>
            <a:r>
              <a:rPr lang="en-GB" altLang="zh-CN" dirty="0" smtClean="0"/>
              <a:t>Lack of a system of deployable standards will prevent carrier SDN from being broadly applied in ICT, especially in telecommunication. </a:t>
            </a:r>
          </a:p>
          <a:p>
            <a:r>
              <a:rPr lang="en-GB" altLang="zh-CN" dirty="0" smtClean="0"/>
              <a:t>In recognition of this fact, </a:t>
            </a:r>
            <a:r>
              <a:rPr lang="en-GB" altLang="zh-CN" dirty="0" smtClean="0">
                <a:solidFill>
                  <a:srgbClr val="FF0000"/>
                </a:solidFill>
              </a:rPr>
              <a:t>ITU-T</a:t>
            </a:r>
            <a:r>
              <a:rPr lang="en-GB" altLang="zh-CN" dirty="0" smtClean="0"/>
              <a:t> should play a </a:t>
            </a:r>
            <a:r>
              <a:rPr lang="en-GB" altLang="zh-CN" dirty="0" smtClean="0">
                <a:solidFill>
                  <a:srgbClr val="FF0000"/>
                </a:solidFill>
              </a:rPr>
              <a:t>leading role </a:t>
            </a:r>
            <a:r>
              <a:rPr lang="en-GB" altLang="zh-CN" dirty="0" smtClean="0"/>
              <a:t>in the development of a system of Carrier SDN standards, to facilitate the Carrier SDN’s broad application in ICT industry.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Geneva, Switzerland, 4 June 2013</a:t>
            </a:r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545805-B850-4CA0-A261-5BF97CF558F2}" type="slidenum">
              <a:rPr lang="en-US" altLang="zh-CN" smtClean="0"/>
              <a:pPr/>
              <a:t>11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To establish FG on Carrier SDN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sz="2400" dirty="0" smtClean="0"/>
              <a:t>Resolution 77 is produced in WTSA 2012 to encourage TSB to organize SDN </a:t>
            </a:r>
            <a:r>
              <a:rPr lang="en-GB" altLang="zh-CN" sz="2400" dirty="0" smtClean="0">
                <a:solidFill>
                  <a:srgbClr val="FF0000"/>
                </a:solidFill>
              </a:rPr>
              <a:t>workshop</a:t>
            </a:r>
            <a:r>
              <a:rPr lang="en-GB" altLang="zh-CN" sz="2400" dirty="0" smtClean="0"/>
              <a:t> in 2013 and instructs </a:t>
            </a:r>
            <a:r>
              <a:rPr lang="en-GB" altLang="zh-CN" sz="2400" dirty="0" smtClean="0">
                <a:solidFill>
                  <a:srgbClr val="FF0000"/>
                </a:solidFill>
              </a:rPr>
              <a:t>TSAG</a:t>
            </a:r>
            <a:r>
              <a:rPr lang="en-GB" altLang="zh-CN" sz="2400" dirty="0" smtClean="0"/>
              <a:t> to identify the relevant </a:t>
            </a:r>
            <a:r>
              <a:rPr lang="en-GB" altLang="zh-CN" sz="2400" dirty="0" smtClean="0">
                <a:solidFill>
                  <a:srgbClr val="FF0000"/>
                </a:solidFill>
              </a:rPr>
              <a:t>study group</a:t>
            </a:r>
            <a:r>
              <a:rPr lang="en-GB" altLang="zh-CN" sz="2400" dirty="0" smtClean="0"/>
              <a:t>(s) in which to follow up actions and establish a suitable </a:t>
            </a:r>
            <a:r>
              <a:rPr lang="en-GB" altLang="zh-CN" sz="2400" dirty="0" smtClean="0">
                <a:solidFill>
                  <a:srgbClr val="FF0000"/>
                </a:solidFill>
              </a:rPr>
              <a:t>organizational</a:t>
            </a:r>
            <a:r>
              <a:rPr lang="en-GB" altLang="zh-CN" sz="2400" dirty="0" smtClean="0"/>
              <a:t> arrangement on SDN.  ITU CTO meeting in November 2012 also recommended that ITU should take necessary actions guided by a strategic vision. </a:t>
            </a:r>
          </a:p>
          <a:p>
            <a:r>
              <a:rPr lang="en-GB" altLang="zh-CN" sz="2400" dirty="0" smtClean="0"/>
              <a:t>Different possible approaches should be explored including the creation of an </a:t>
            </a:r>
            <a:r>
              <a:rPr lang="en-GB" altLang="zh-CN" sz="2400" dirty="0" smtClean="0">
                <a:solidFill>
                  <a:srgbClr val="FF0000"/>
                </a:solidFill>
              </a:rPr>
              <a:t>FG</a:t>
            </a:r>
            <a:r>
              <a:rPr lang="en-GB" altLang="zh-CN" sz="2400" dirty="0" smtClean="0"/>
              <a:t> specialized on carrier SDN.</a:t>
            </a:r>
            <a:endParaRPr lang="zh-CN" altLang="en-US" sz="24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Geneva, Switzerland, 4 June 2013</a:t>
            </a:r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545805-B850-4CA0-A261-5BF97CF558F2}" type="slidenum">
              <a:rPr lang="en-US" altLang="zh-CN" smtClean="0"/>
              <a:pPr/>
              <a:t>12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benefits for FG Carrier SDN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pPr lvl="0" fontAlgn="auto" hangingPunct="1"/>
            <a:r>
              <a:rPr lang="en-GB" altLang="zh-CN" sz="2400" dirty="0" smtClean="0"/>
              <a:t>FG Carrier SDN can be a place to attract those </a:t>
            </a:r>
            <a:r>
              <a:rPr lang="en-GB" altLang="zh-CN" sz="2400" dirty="0" smtClean="0">
                <a:solidFill>
                  <a:srgbClr val="FF0000"/>
                </a:solidFill>
              </a:rPr>
              <a:t>non-ITU</a:t>
            </a:r>
            <a:r>
              <a:rPr lang="en-GB" altLang="zh-CN" sz="2400" dirty="0" smtClean="0"/>
              <a:t> members to come to contribute ideas to show how SDN techniques can use in the legacy telecom network. Those players from </a:t>
            </a:r>
            <a:r>
              <a:rPr lang="en-GB" altLang="zh-CN" sz="2400" dirty="0" smtClean="0">
                <a:solidFill>
                  <a:srgbClr val="FF0000"/>
                </a:solidFill>
              </a:rPr>
              <a:t>academic</a:t>
            </a:r>
            <a:r>
              <a:rPr lang="en-GB" altLang="zh-CN" sz="2400" dirty="0" smtClean="0"/>
              <a:t> background, from </a:t>
            </a:r>
            <a:r>
              <a:rPr lang="en-GB" altLang="zh-CN" sz="2400" dirty="0" smtClean="0">
                <a:solidFill>
                  <a:srgbClr val="FF0000"/>
                </a:solidFill>
              </a:rPr>
              <a:t>IT</a:t>
            </a:r>
            <a:r>
              <a:rPr lang="en-GB" altLang="zh-CN" sz="2400" dirty="0" smtClean="0"/>
              <a:t> industry and from internet application area such as </a:t>
            </a:r>
            <a:r>
              <a:rPr lang="en-GB" altLang="zh-CN" sz="2400" dirty="0" smtClean="0">
                <a:solidFill>
                  <a:srgbClr val="FF0000"/>
                </a:solidFill>
              </a:rPr>
              <a:t>OTT</a:t>
            </a:r>
            <a:r>
              <a:rPr lang="en-GB" altLang="zh-CN" sz="2400" dirty="0" smtClean="0"/>
              <a:t> can bring new ideas on how carrier networks embrace SDN concept and SDN techniques.</a:t>
            </a:r>
          </a:p>
          <a:p>
            <a:pPr lvl="0" fontAlgn="auto" hangingPunct="1"/>
            <a:endParaRPr lang="zh-CN" altLang="zh-CN" sz="2400" dirty="0" smtClean="0"/>
          </a:p>
          <a:p>
            <a:pPr lvl="0" fontAlgn="auto" hangingPunct="1"/>
            <a:r>
              <a:rPr lang="en-GB" altLang="zh-CN" sz="2400" dirty="0" smtClean="0"/>
              <a:t>FG Carrier SDN is also a place to have experts from </a:t>
            </a:r>
            <a:r>
              <a:rPr lang="en-GB" altLang="zh-CN" sz="2400" dirty="0" smtClean="0">
                <a:solidFill>
                  <a:srgbClr val="FF0000"/>
                </a:solidFill>
              </a:rPr>
              <a:t>different SGs</a:t>
            </a:r>
            <a:r>
              <a:rPr lang="en-GB" altLang="zh-CN" sz="2400" dirty="0" smtClean="0"/>
              <a:t> to participate and contribute.</a:t>
            </a:r>
            <a:endParaRPr lang="zh-CN" altLang="zh-CN" sz="2400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Geneva, Switzerland, 4 June 2013</a:t>
            </a:r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545805-B850-4CA0-A261-5BF97CF558F2}" type="slidenum">
              <a:rPr lang="en-US" altLang="zh-CN" smtClean="0"/>
              <a:pPr/>
              <a:t>13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charset="-122"/>
              </a:rPr>
              <a:t>Conclusions and Recommendations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r>
              <a:rPr lang="en-GB" altLang="zh-CN" dirty="0" smtClean="0"/>
              <a:t>SDN has shown clearly its great potential of being one of the few ground-breaking technologies in the history of ICT that will profoundly reshape the ICT industry in the decades to come.</a:t>
            </a:r>
          </a:p>
          <a:p>
            <a:r>
              <a:rPr lang="en-GB" altLang="zh-CN" dirty="0" smtClean="0"/>
              <a:t>Carrier SDN will be crucial for the future development of telecommunication industry.</a:t>
            </a:r>
          </a:p>
          <a:p>
            <a:r>
              <a:rPr lang="en-GB" altLang="zh-CN" b="1" dirty="0" smtClean="0">
                <a:solidFill>
                  <a:srgbClr val="FF0000"/>
                </a:solidFill>
              </a:rPr>
              <a:t>To set up FG Carrier SDN under TSAG.</a:t>
            </a:r>
            <a:endParaRPr lang="zh-CN" altLang="zh-CN" dirty="0" smtClean="0">
              <a:solidFill>
                <a:srgbClr val="FF0000"/>
              </a:solidFill>
            </a:endParaRPr>
          </a:p>
        </p:txBody>
      </p:sp>
      <p:sp>
        <p:nvSpPr>
          <p:cNvPr id="8197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z="1400">
                <a:latin typeface="Verdana" pitchFamily="34" charset="0"/>
                <a:ea typeface="宋体" charset="-122"/>
              </a:rPr>
              <a:t>Geneva, Switzerland, 4 June 2013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4A1C84-86BC-4176-B69D-586CCE44E64A}" type="slidenum">
              <a:rPr lang="en-US" altLang="zh-CN" sz="1400"/>
              <a:pPr/>
              <a:t>14</a:t>
            </a:fld>
            <a:endParaRPr lang="en-US" altLang="zh-CN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0" y="2564904"/>
            <a:ext cx="8820472" cy="3561259"/>
          </a:xfrm>
        </p:spPr>
        <p:txBody>
          <a:bodyPr/>
          <a:lstStyle/>
          <a:p>
            <a:pPr algn="ctr">
              <a:buNone/>
            </a:pPr>
            <a:r>
              <a:rPr lang="en-US" altLang="zh-CN" sz="4400" b="1" i="1" dirty="0" smtClean="0">
                <a:solidFill>
                  <a:srgbClr val="FF3399"/>
                </a:solidFill>
              </a:rPr>
              <a:t>Thanks for your attention!</a:t>
            </a:r>
            <a:endParaRPr lang="zh-CN" altLang="en-US" sz="4400" b="1" i="1" dirty="0">
              <a:solidFill>
                <a:srgbClr val="FF3399"/>
              </a:solidFill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Geneva, Switzerland, 4 June 2013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485537-BD64-4F86-895F-612DE7DD5029}" type="slidenum">
              <a:rPr lang="en-US" altLang="zh-CN" smtClean="0"/>
              <a:pPr/>
              <a:t>15</a:t>
            </a:fld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z="1400" dirty="0">
                <a:latin typeface="Verdana" pitchFamily="34" charset="0"/>
                <a:ea typeface="宋体" charset="-122"/>
              </a:rPr>
              <a:t>Geneva, Switzerland, 4 June 2013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6996B94-8C02-4FC6-9D08-DCAD7E3F6F87}" type="slidenum">
              <a:rPr lang="en-US" altLang="zh-CN" sz="1400"/>
              <a:pPr/>
              <a:t>2</a:t>
            </a:fld>
            <a:endParaRPr lang="en-US" altLang="zh-CN" sz="140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New Requirements for network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165225"/>
            <a:ext cx="8640960" cy="4525963"/>
          </a:xfrm>
        </p:spPr>
        <p:txBody>
          <a:bodyPr/>
          <a:lstStyle/>
          <a:p>
            <a:r>
              <a:rPr lang="en-US" altLang="zh-CN" sz="2400" dirty="0" smtClean="0"/>
              <a:t>Users, Services, Providers demand much more of the Networks</a:t>
            </a:r>
          </a:p>
          <a:p>
            <a:pPr marL="976050" lvl="1"/>
            <a:r>
              <a:rPr lang="en-US" altLang="zh-CN" sz="2000" dirty="0" smtClean="0"/>
              <a:t>Capacity</a:t>
            </a:r>
          </a:p>
          <a:p>
            <a:pPr marL="976050" lvl="1"/>
            <a:r>
              <a:rPr lang="en-US" altLang="zh-CN" sz="2000" dirty="0" smtClean="0"/>
              <a:t>Virtualization</a:t>
            </a:r>
          </a:p>
          <a:p>
            <a:pPr marL="976050" lvl="1"/>
            <a:r>
              <a:rPr lang="en-US" altLang="zh-CN" sz="2000" dirty="0" smtClean="0"/>
              <a:t>Dynamic</a:t>
            </a:r>
          </a:p>
          <a:p>
            <a:pPr marL="976050" lvl="1"/>
            <a:r>
              <a:rPr lang="en-US" altLang="zh-CN" sz="2000" dirty="0" smtClean="0"/>
              <a:t>Flexibility</a:t>
            </a:r>
          </a:p>
          <a:p>
            <a:pPr marL="976050" lvl="1"/>
            <a:r>
              <a:rPr lang="en-US" altLang="zh-CN" sz="2000" dirty="0" smtClean="0"/>
              <a:t>Cost</a:t>
            </a:r>
          </a:p>
          <a:p>
            <a:pPr marL="976050" lvl="1"/>
            <a:endParaRPr lang="en-US" altLang="zh-CN" sz="2000" dirty="0" smtClean="0"/>
          </a:p>
          <a:p>
            <a:r>
              <a:rPr lang="en-US" altLang="zh-CN" sz="2400" dirty="0" smtClean="0"/>
              <a:t>Software is becoming more important</a:t>
            </a:r>
          </a:p>
          <a:p>
            <a:pPr marL="940050" lvl="1"/>
            <a:r>
              <a:rPr lang="en-US" altLang="zh-CN" sz="2000" dirty="0" smtClean="0"/>
              <a:t>Software-defined bring greater flexibility and openness</a:t>
            </a:r>
          </a:p>
          <a:p>
            <a:pPr marL="940050" lvl="1"/>
            <a:r>
              <a:rPr lang="en-US" altLang="zh-CN" sz="2000" dirty="0" smtClean="0"/>
              <a:t>The core value of the IT industry has been transferred from the equipment manufacturers to software design</a:t>
            </a:r>
          </a:p>
          <a:p>
            <a:pPr marL="940050" lvl="1"/>
            <a:r>
              <a:rPr lang="en-US" altLang="zh-CN" sz="2000" dirty="0" smtClean="0"/>
              <a:t>Software-defined extend to the network area</a:t>
            </a:r>
          </a:p>
          <a:p>
            <a:pPr marL="576000"/>
            <a:endParaRPr lang="en-US" altLang="zh-CN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Software Defined Networking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1224136"/>
          </a:xfrm>
        </p:spPr>
        <p:txBody>
          <a:bodyPr/>
          <a:lstStyle/>
          <a:p>
            <a:r>
              <a:rPr lang="en-US" altLang="zh-CN" sz="2400" dirty="0" smtClean="0"/>
              <a:t>New Networking technology which opening up inner resource to upper Application</a:t>
            </a:r>
            <a:r>
              <a:rPr lang="zh-CN" altLang="en-US" sz="2400" dirty="0" smtClean="0"/>
              <a:t>，</a:t>
            </a:r>
            <a:r>
              <a:rPr lang="en-US" altLang="zh-CN" sz="2400" dirty="0" smtClean="0"/>
              <a:t>supporting software programmable control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Geneva, Switzerland, 4 June 2013</a:t>
            </a:r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545805-B850-4CA0-A261-5BF97CF558F2}" type="slidenum">
              <a:rPr lang="en-US" altLang="zh-CN" smtClean="0"/>
              <a:pPr/>
              <a:t>3</a:t>
            </a:fld>
            <a:endParaRPr lang="en-US" altLang="zh-CN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2564904"/>
            <a:ext cx="7344816" cy="38520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z="1400">
                <a:latin typeface="Verdana" pitchFamily="34" charset="0"/>
                <a:ea typeface="宋体" charset="-122"/>
              </a:rPr>
              <a:t>Geneva, Switzerland, 4 June 2013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6996B94-8C02-4FC6-9D08-DCAD7E3F6F87}" type="slidenum">
              <a:rPr lang="en-US" altLang="zh-CN" sz="1400"/>
              <a:pPr/>
              <a:t>4</a:t>
            </a:fld>
            <a:endParaRPr lang="en-US" altLang="zh-CN" sz="140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SDN’s key features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5225"/>
            <a:ext cx="8229600" cy="4525963"/>
          </a:xfrm>
        </p:spPr>
        <p:txBody>
          <a:bodyPr/>
          <a:lstStyle/>
          <a:p>
            <a:pPr fontAlgn="auto" hangingPunct="1"/>
            <a:r>
              <a:rPr lang="en-GB" altLang="zh-CN" sz="2400" dirty="0" smtClean="0">
                <a:latin typeface="+mn-lt"/>
                <a:ea typeface="+mn-ea"/>
                <a:cs typeface="+mn-cs"/>
              </a:rPr>
              <a:t>Separation of control plane and data plane</a:t>
            </a:r>
          </a:p>
          <a:p>
            <a:pPr lvl="1" fontAlgn="auto" hangingPunct="1"/>
            <a:r>
              <a:rPr lang="en-GB" altLang="zh-CN" sz="2000" dirty="0" smtClean="0">
                <a:latin typeface="+mn-lt"/>
                <a:ea typeface="+mn-ea"/>
                <a:cs typeface="+mn-cs"/>
              </a:rPr>
              <a:t>make  SDN-based infrastructure networks more flexible, intelligent and adaptive to changes.</a:t>
            </a:r>
            <a:endParaRPr lang="en-GB" altLang="zh-CN" sz="2000" dirty="0" smtClean="0">
              <a:ea typeface="+mn-ea"/>
              <a:cs typeface="+mn-cs"/>
            </a:endParaRPr>
          </a:p>
          <a:p>
            <a:pPr lvl="1" fontAlgn="auto" hangingPunct="1"/>
            <a:endParaRPr lang="zh-CN" altLang="zh-CN" sz="2000" dirty="0" smtClean="0">
              <a:latin typeface="+mn-lt"/>
              <a:ea typeface="+mn-ea"/>
              <a:cs typeface="+mn-cs"/>
            </a:endParaRPr>
          </a:p>
          <a:p>
            <a:pPr fontAlgn="auto" hangingPunct="1"/>
            <a:r>
              <a:rPr lang="en-GB" altLang="zh-CN" sz="2400" dirty="0" smtClean="0">
                <a:latin typeface="+mn-lt"/>
                <a:ea typeface="+mn-ea"/>
                <a:cs typeface="+mn-cs"/>
              </a:rPr>
              <a:t>Network resource openness</a:t>
            </a:r>
          </a:p>
          <a:p>
            <a:pPr lvl="1" fontAlgn="auto" hangingPunct="1"/>
            <a:r>
              <a:rPr lang="en-GB" altLang="zh-CN" sz="2000" dirty="0" smtClean="0">
                <a:latin typeface="+mn-lt"/>
                <a:ea typeface="+mn-ea"/>
                <a:cs typeface="+mn-cs"/>
              </a:rPr>
              <a:t>enable infrastructure network providers to make new revenue through opening their networks to third party service providers in a win-win collaboration.</a:t>
            </a:r>
          </a:p>
          <a:p>
            <a:pPr lvl="1" fontAlgn="auto" hangingPunct="1">
              <a:buNone/>
            </a:pPr>
            <a:r>
              <a:rPr lang="en-GB" altLang="zh-CN" sz="2000" dirty="0" smtClean="0">
                <a:latin typeface="+mn-lt"/>
                <a:ea typeface="+mn-ea"/>
                <a:cs typeface="+mn-cs"/>
              </a:rPr>
              <a:t> </a:t>
            </a:r>
            <a:endParaRPr lang="zh-CN" altLang="zh-CN" sz="2000" dirty="0" smtClean="0">
              <a:latin typeface="+mn-lt"/>
              <a:ea typeface="+mn-ea"/>
              <a:cs typeface="+mn-cs"/>
            </a:endParaRPr>
          </a:p>
          <a:p>
            <a:r>
              <a:rPr lang="en-GB" altLang="zh-CN" sz="2400" dirty="0" smtClean="0">
                <a:latin typeface="+mn-lt"/>
                <a:ea typeface="+mn-ea"/>
                <a:cs typeface="+mn-cs"/>
              </a:rPr>
              <a:t>Decoupling of hardware and software</a:t>
            </a:r>
          </a:p>
          <a:p>
            <a:pPr lvl="1"/>
            <a:r>
              <a:rPr lang="en-GB" altLang="zh-CN" sz="2000" dirty="0" smtClean="0">
                <a:latin typeface="+mn-lt"/>
                <a:ea typeface="+mn-ea"/>
                <a:cs typeface="+mn-cs"/>
              </a:rPr>
              <a:t>make it much easier to introduce new technologies to infrastructure networks and make network equipment more affordable to help boost the widespread  deployment of broadband networks. </a:t>
            </a:r>
            <a:endParaRPr lang="en-US" altLang="zh-CN" sz="2000" dirty="0" smtClean="0"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Universities in China</a:t>
            </a:r>
            <a:endParaRPr lang="zh-CN" altLang="en-US" dirty="0">
              <a:ea typeface="宋体" charset="-122"/>
            </a:endParaRPr>
          </a:p>
        </p:txBody>
      </p:sp>
      <p:pic>
        <p:nvPicPr>
          <p:cNvPr id="2052" name="Picture 4" descr="http://www.huodongxing.com/Logo/org/201211/3851062628422/54110701093810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323528" y="1528573"/>
            <a:ext cx="1032049" cy="10363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矩形 6"/>
          <p:cNvSpPr/>
          <p:nvPr/>
        </p:nvSpPr>
        <p:spPr>
          <a:xfrm>
            <a:off x="1439652" y="1532797"/>
            <a:ext cx="723680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800" dirty="0">
                <a:solidFill>
                  <a:schemeClr val="bg2"/>
                </a:solidFill>
              </a:rPr>
              <a:t>Tsinghua University </a:t>
            </a:r>
            <a:endParaRPr lang="en-US" altLang="zh-CN" sz="1800" dirty="0" smtClean="0">
              <a:solidFill>
                <a:schemeClr val="bg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i="1" dirty="0" smtClean="0">
                <a:solidFill>
                  <a:schemeClr val="bg2"/>
                </a:solidFill>
              </a:rPr>
              <a:t>signed </a:t>
            </a:r>
            <a:r>
              <a:rPr lang="zh-CN" altLang="en-US" sz="1800" i="1" dirty="0">
                <a:solidFill>
                  <a:schemeClr val="bg2"/>
                </a:solidFill>
              </a:rPr>
              <a:t>cooperative research agreement </a:t>
            </a:r>
            <a:r>
              <a:rPr lang="en-US" altLang="zh-CN" sz="1800" i="1" dirty="0">
                <a:solidFill>
                  <a:schemeClr val="bg2"/>
                </a:solidFill>
              </a:rPr>
              <a:t>with </a:t>
            </a:r>
            <a:r>
              <a:rPr lang="en-US" altLang="zh-CN" sz="1800" i="1" dirty="0" smtClean="0">
                <a:solidFill>
                  <a:schemeClr val="bg2"/>
                </a:solidFill>
              </a:rPr>
              <a:t>Stanford</a:t>
            </a:r>
            <a:r>
              <a:rPr lang="zh-CN" altLang="en-US" sz="1800" i="1" dirty="0" smtClean="0">
                <a:solidFill>
                  <a:schemeClr val="bg2"/>
                </a:solidFill>
              </a:rPr>
              <a:t> </a:t>
            </a:r>
            <a:r>
              <a:rPr lang="en-US" altLang="zh-CN" sz="1800" i="1" dirty="0" smtClean="0">
                <a:solidFill>
                  <a:schemeClr val="bg2"/>
                </a:solidFill>
              </a:rPr>
              <a:t>in 2010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i="1" dirty="0" smtClean="0">
                <a:solidFill>
                  <a:schemeClr val="bg2"/>
                </a:solidFill>
              </a:rPr>
              <a:t>Deploy campus SDN network</a:t>
            </a:r>
            <a:endParaRPr lang="en-US" altLang="zh-CN" sz="1800" i="1" dirty="0">
              <a:solidFill>
                <a:schemeClr val="bg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i="1" dirty="0" smtClean="0">
                <a:solidFill>
                  <a:schemeClr val="bg2"/>
                </a:solidFill>
              </a:rPr>
              <a:t>Focus on future network &amp; </a:t>
            </a:r>
            <a:r>
              <a:rPr lang="en-US" altLang="zh-CN" sz="1800" i="1" dirty="0" err="1" smtClean="0">
                <a:solidFill>
                  <a:schemeClr val="bg2"/>
                </a:solidFill>
              </a:rPr>
              <a:t>Openflow</a:t>
            </a:r>
            <a:endParaRPr lang="en-US" altLang="zh-CN" sz="1800" i="1" dirty="0" smtClean="0">
              <a:solidFill>
                <a:schemeClr val="bg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i="1" dirty="0" smtClean="0">
                <a:solidFill>
                  <a:schemeClr val="bg2"/>
                </a:solidFill>
              </a:rPr>
              <a:t>Achievement including </a:t>
            </a:r>
            <a:r>
              <a:rPr lang="en-US" altLang="zh-CN" sz="1800" i="1" dirty="0" err="1" smtClean="0">
                <a:solidFill>
                  <a:schemeClr val="bg2"/>
                </a:solidFill>
              </a:rPr>
              <a:t>openlow</a:t>
            </a:r>
            <a:r>
              <a:rPr lang="en-US" altLang="zh-CN" sz="1800" i="1" dirty="0" smtClean="0">
                <a:solidFill>
                  <a:schemeClr val="bg2"/>
                </a:solidFill>
              </a:rPr>
              <a:t> function expansion and SDN controller scalability</a:t>
            </a:r>
            <a:endParaRPr lang="zh-CN" altLang="en-US" sz="1800" i="1" dirty="0">
              <a:solidFill>
                <a:schemeClr val="bg2"/>
              </a:solidFill>
            </a:endParaRPr>
          </a:p>
        </p:txBody>
      </p:sp>
      <p:pic>
        <p:nvPicPr>
          <p:cNvPr id="1026" name="Picture 2" descr="http://sns.byr.edu.cn/attachment/201105/10/13849_1305007992Mz9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965490"/>
            <a:ext cx="991443" cy="99144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矩形 10"/>
          <p:cNvSpPr/>
          <p:nvPr/>
        </p:nvSpPr>
        <p:spPr>
          <a:xfrm>
            <a:off x="1439652" y="3861048"/>
            <a:ext cx="723680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800" dirty="0" smtClean="0">
                <a:solidFill>
                  <a:schemeClr val="bg2"/>
                </a:solidFill>
              </a:rPr>
              <a:t>Beijing University of Post and telecommunications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i="1" dirty="0">
                <a:solidFill>
                  <a:schemeClr val="bg2"/>
                </a:solidFill>
              </a:rPr>
              <a:t> </a:t>
            </a:r>
            <a:r>
              <a:rPr lang="en-US" altLang="zh-CN" sz="1800" i="1" dirty="0">
                <a:solidFill>
                  <a:schemeClr val="bg2"/>
                </a:solidFill>
              </a:rPr>
              <a:t>initiated </a:t>
            </a:r>
            <a:r>
              <a:rPr lang="zh-CN" altLang="en-US" sz="1800" i="1" dirty="0">
                <a:solidFill>
                  <a:schemeClr val="bg2"/>
                </a:solidFill>
              </a:rPr>
              <a:t>“</a:t>
            </a:r>
            <a:r>
              <a:rPr lang="en-US" altLang="zh-CN" sz="1800" i="1" dirty="0">
                <a:solidFill>
                  <a:schemeClr val="bg2"/>
                </a:solidFill>
              </a:rPr>
              <a:t>content centric open network</a:t>
            </a:r>
            <a:r>
              <a:rPr lang="zh-CN" altLang="en-US" sz="1800" i="1" dirty="0">
                <a:solidFill>
                  <a:schemeClr val="bg2"/>
                </a:solidFill>
              </a:rPr>
              <a:t>”</a:t>
            </a:r>
            <a:r>
              <a:rPr lang="en-US" altLang="zh-CN" sz="1800" i="1" dirty="0">
                <a:solidFill>
                  <a:schemeClr val="bg2"/>
                </a:solidFill>
              </a:rPr>
              <a:t>research project with 21vianet</a:t>
            </a:r>
            <a:r>
              <a:rPr lang="zh-CN" altLang="en-US" sz="1800" i="1" dirty="0">
                <a:solidFill>
                  <a:schemeClr val="bg2"/>
                </a:solidFill>
              </a:rPr>
              <a:t>（</a:t>
            </a:r>
            <a:r>
              <a:rPr lang="en-US" altLang="zh-CN" sz="1800" i="1" dirty="0">
                <a:solidFill>
                  <a:schemeClr val="bg2"/>
                </a:solidFill>
              </a:rPr>
              <a:t>Data Center Provider</a:t>
            </a:r>
            <a:r>
              <a:rPr lang="zh-CN" altLang="en-US" sz="1800" i="1" dirty="0" smtClean="0">
                <a:solidFill>
                  <a:schemeClr val="bg2"/>
                </a:solidFill>
              </a:rPr>
              <a:t>），</a:t>
            </a:r>
            <a:r>
              <a:rPr lang="en-US" altLang="zh-CN" sz="1800" i="1" dirty="0" smtClean="0">
                <a:solidFill>
                  <a:schemeClr val="bg2"/>
                </a:solidFill>
              </a:rPr>
              <a:t>construct </a:t>
            </a:r>
            <a:r>
              <a:rPr lang="en-US" altLang="zh-CN" sz="1800" i="1" dirty="0">
                <a:solidFill>
                  <a:schemeClr val="bg2"/>
                </a:solidFill>
              </a:rPr>
              <a:t>Inter-datacenters </a:t>
            </a:r>
            <a:r>
              <a:rPr lang="en-US" altLang="zh-CN" sz="1800" i="1" dirty="0" smtClean="0">
                <a:solidFill>
                  <a:schemeClr val="bg2"/>
                </a:solidFill>
              </a:rPr>
              <a:t>test bed </a:t>
            </a:r>
            <a:r>
              <a:rPr lang="en-US" altLang="zh-CN" sz="1800" i="1" dirty="0">
                <a:solidFill>
                  <a:schemeClr val="bg2"/>
                </a:solidFill>
              </a:rPr>
              <a:t>based on </a:t>
            </a:r>
            <a:r>
              <a:rPr lang="en-US" altLang="zh-CN" sz="1800" i="1" dirty="0" smtClean="0">
                <a:solidFill>
                  <a:schemeClr val="bg2"/>
                </a:solidFill>
              </a:rPr>
              <a:t>SDN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i="1" dirty="0" smtClean="0">
                <a:solidFill>
                  <a:schemeClr val="bg2"/>
                </a:solidFill>
              </a:rPr>
              <a:t>Campus SDN network</a:t>
            </a:r>
            <a:r>
              <a:rPr lang="zh-CN" altLang="en-US" sz="1800" i="1" dirty="0" smtClean="0">
                <a:solidFill>
                  <a:schemeClr val="bg2"/>
                </a:solidFill>
              </a:rPr>
              <a:t>，</a:t>
            </a:r>
            <a:r>
              <a:rPr lang="en-US" altLang="zh-CN" sz="1800" i="1" dirty="0" smtClean="0">
                <a:solidFill>
                  <a:schemeClr val="bg2"/>
                </a:solidFill>
              </a:rPr>
              <a:t>carrying test flow</a:t>
            </a:r>
            <a:r>
              <a:rPr lang="zh-CN" altLang="en-US" sz="1800" i="1" dirty="0" smtClean="0">
                <a:solidFill>
                  <a:schemeClr val="bg2"/>
                </a:solidFill>
              </a:rPr>
              <a:t>，</a:t>
            </a:r>
            <a:r>
              <a:rPr lang="en-US" altLang="zh-CN" sz="1800" i="1" dirty="0" err="1" smtClean="0">
                <a:solidFill>
                  <a:schemeClr val="bg2"/>
                </a:solidFill>
              </a:rPr>
              <a:t>deviding</a:t>
            </a:r>
            <a:r>
              <a:rPr lang="en-US" altLang="zh-CN" sz="1800" i="1" dirty="0" smtClean="0">
                <a:solidFill>
                  <a:schemeClr val="bg2"/>
                </a:solidFill>
              </a:rPr>
              <a:t> experimental network</a:t>
            </a:r>
            <a:endParaRPr lang="en-US" altLang="zh-CN" sz="1800" i="1" dirty="0">
              <a:solidFill>
                <a:schemeClr val="bg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i="1" dirty="0" smtClean="0">
                <a:solidFill>
                  <a:schemeClr val="bg2"/>
                </a:solidFill>
              </a:rPr>
              <a:t>SDN in flexible optical network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800" i="1" dirty="0" smtClean="0">
              <a:solidFill>
                <a:schemeClr val="bg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CN" altLang="en-US" sz="1800" i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989010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Enterprises in China </a:t>
            </a:r>
            <a:endParaRPr lang="zh-CN" altLang="en-US" dirty="0">
              <a:ea typeface="宋体" charset="-122"/>
            </a:endParaRPr>
          </a:p>
        </p:txBody>
      </p:sp>
      <p:pic>
        <p:nvPicPr>
          <p:cNvPr id="5122" name="Picture 2" descr="http://www.kuqin.com/upimg/topic/tencen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607" y="1406390"/>
            <a:ext cx="960041" cy="9424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矩形 17"/>
          <p:cNvSpPr/>
          <p:nvPr/>
        </p:nvSpPr>
        <p:spPr>
          <a:xfrm>
            <a:off x="1763688" y="1433743"/>
            <a:ext cx="7236804" cy="92333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i="1" dirty="0" smtClean="0">
                <a:solidFill>
                  <a:schemeClr val="bg2"/>
                </a:solidFill>
              </a:rPr>
              <a:t>Developed </a:t>
            </a:r>
            <a:r>
              <a:rPr lang="en-US" altLang="zh-CN" sz="1800" i="1" dirty="0">
                <a:solidFill>
                  <a:schemeClr val="bg2"/>
                </a:solidFill>
              </a:rPr>
              <a:t>SRP(Sequoia Routing </a:t>
            </a:r>
            <a:r>
              <a:rPr lang="en-US" altLang="zh-CN" sz="1800" i="1" dirty="0" smtClean="0">
                <a:solidFill>
                  <a:schemeClr val="bg2"/>
                </a:solidFill>
              </a:rPr>
              <a:t>Protocol) which can be deployed in Datacenter with open API</a:t>
            </a:r>
            <a:endParaRPr lang="en-US" altLang="zh-CN" sz="1800" i="1" dirty="0">
              <a:solidFill>
                <a:schemeClr val="bg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i="1" dirty="0" smtClean="0">
                <a:solidFill>
                  <a:schemeClr val="bg2"/>
                </a:solidFill>
              </a:rPr>
              <a:t>Virtualized IDC network</a:t>
            </a:r>
            <a:endParaRPr lang="zh-CN" altLang="en-US" sz="1800" i="1" dirty="0">
              <a:solidFill>
                <a:schemeClr val="bg2"/>
              </a:solidFill>
            </a:endParaRPr>
          </a:p>
        </p:txBody>
      </p:sp>
      <p:pic>
        <p:nvPicPr>
          <p:cNvPr id="5124" name="Picture 4" descr="http://www.sotuzi.com/blog_ai/upload/baidu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348880"/>
            <a:ext cx="1680121" cy="8640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矩形 8"/>
          <p:cNvSpPr/>
          <p:nvPr/>
        </p:nvSpPr>
        <p:spPr>
          <a:xfrm>
            <a:off x="1787625" y="2544513"/>
            <a:ext cx="66967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i="1" dirty="0">
                <a:solidFill>
                  <a:schemeClr val="bg2"/>
                </a:solidFill>
              </a:rPr>
              <a:t>Development and </a:t>
            </a:r>
            <a:r>
              <a:rPr lang="zh-CN" altLang="en-US" sz="1800" i="1" dirty="0" smtClean="0">
                <a:solidFill>
                  <a:schemeClr val="bg2"/>
                </a:solidFill>
              </a:rPr>
              <a:t>test </a:t>
            </a:r>
            <a:r>
              <a:rPr lang="en-US" altLang="zh-CN" sz="1800" i="1" dirty="0" smtClean="0">
                <a:solidFill>
                  <a:schemeClr val="bg2"/>
                </a:solidFill>
              </a:rPr>
              <a:t>traffic engineering system based on </a:t>
            </a:r>
            <a:r>
              <a:rPr lang="zh-CN" altLang="en-US" sz="1800" i="1" dirty="0" smtClean="0">
                <a:solidFill>
                  <a:schemeClr val="bg2"/>
                </a:solidFill>
              </a:rPr>
              <a:t>SDN technology</a:t>
            </a:r>
            <a:endParaRPr lang="zh-CN" altLang="en-US" sz="1800" i="1" dirty="0">
              <a:solidFill>
                <a:schemeClr val="bg2"/>
              </a:solidFill>
            </a:endParaRPr>
          </a:p>
        </p:txBody>
      </p:sp>
      <p:pic>
        <p:nvPicPr>
          <p:cNvPr id="10" name="Picture 2" descr="http://news.mydrivers.com/Img/20100722/0426115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56992"/>
            <a:ext cx="938944" cy="93894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矩形 10"/>
          <p:cNvSpPr/>
          <p:nvPr/>
        </p:nvSpPr>
        <p:spPr>
          <a:xfrm>
            <a:off x="1835696" y="3645024"/>
            <a:ext cx="7056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sz="1800" i="1" dirty="0" smtClean="0">
                <a:solidFill>
                  <a:schemeClr val="bg2"/>
                </a:solidFill>
              </a:rPr>
              <a:t>   Equipments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i="1" dirty="0" smtClean="0">
                <a:solidFill>
                  <a:schemeClr val="bg2"/>
                </a:solidFill>
              </a:rPr>
              <a:t>   Solutions</a:t>
            </a:r>
            <a:endParaRPr lang="zh-CN" altLang="en-US" sz="1800" i="1" dirty="0">
              <a:solidFill>
                <a:schemeClr val="bg2"/>
              </a:solidFill>
            </a:endParaRPr>
          </a:p>
        </p:txBody>
      </p:sp>
      <p:pic>
        <p:nvPicPr>
          <p:cNvPr id="12" name="Picture 19" descr="ZT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4293096"/>
            <a:ext cx="740640" cy="266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0575" y="5115692"/>
            <a:ext cx="1077089" cy="395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9" descr="中国联通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6599" y="5547740"/>
            <a:ext cx="779059" cy="469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0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4591" y="6123804"/>
            <a:ext cx="888642" cy="401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矩形 15"/>
          <p:cNvSpPr/>
          <p:nvPr/>
        </p:nvSpPr>
        <p:spPr>
          <a:xfrm>
            <a:off x="1835696" y="5301208"/>
            <a:ext cx="70567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sz="1800" i="1" dirty="0" smtClean="0">
                <a:solidFill>
                  <a:schemeClr val="bg2"/>
                </a:solidFill>
              </a:rPr>
              <a:t>   Studies on Carrier Networks evolution toward software 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i="1" dirty="0" smtClean="0">
                <a:solidFill>
                  <a:schemeClr val="bg2"/>
                </a:solidFill>
              </a:rPr>
              <a:t>   Lab Testing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i="1" dirty="0" smtClean="0">
                <a:solidFill>
                  <a:schemeClr val="bg2"/>
                </a:solidFill>
              </a:rPr>
              <a:t>   Access network, transport network, IP network……</a:t>
            </a:r>
            <a:endParaRPr lang="zh-CN" altLang="en-US" sz="1800" i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12212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Projects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179512" y="1340768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zh-CN" sz="1800" dirty="0" smtClean="0">
                <a:solidFill>
                  <a:schemeClr val="bg2"/>
                </a:solidFill>
              </a:rPr>
              <a:t>The </a:t>
            </a:r>
            <a:r>
              <a:rPr lang="en-GB" altLang="zh-CN" sz="1800" dirty="0">
                <a:solidFill>
                  <a:schemeClr val="bg2"/>
                </a:solidFill>
              </a:rPr>
              <a:t>Plan for High-Tech Research and </a:t>
            </a:r>
            <a:r>
              <a:rPr lang="en-GB" altLang="zh-CN" sz="1800" dirty="0" smtClean="0">
                <a:solidFill>
                  <a:schemeClr val="bg2"/>
                </a:solidFill>
              </a:rPr>
              <a:t>Development (863) information technology field</a:t>
            </a:r>
            <a:r>
              <a:rPr lang="en-US" altLang="zh-CN" sz="1800" i="1" dirty="0" smtClean="0">
                <a:solidFill>
                  <a:schemeClr val="bg2"/>
                </a:solidFill>
              </a:rPr>
              <a:t> call for proposals guide 2014</a:t>
            </a:r>
            <a:endParaRPr lang="zh-CN" altLang="en-US" sz="1800" i="1" dirty="0">
              <a:solidFill>
                <a:schemeClr val="bg2"/>
              </a:solidFill>
            </a:endParaRPr>
          </a:p>
        </p:txBody>
      </p:sp>
      <p:sp>
        <p:nvSpPr>
          <p:cNvPr id="5" name="圆角矩形 4"/>
          <p:cNvSpPr/>
          <p:nvPr/>
        </p:nvSpPr>
        <p:spPr bwMode="auto">
          <a:xfrm>
            <a:off x="179512" y="5264471"/>
            <a:ext cx="2808312" cy="104484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</a:rPr>
              <a:t>SDN mechanism, system and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</a:rPr>
              <a:t>architecture</a:t>
            </a:r>
            <a:endParaRPr kumimoji="0" lang="zh-CN" altLang="en-US" sz="14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10" name="圆角矩形 9"/>
          <p:cNvSpPr/>
          <p:nvPr/>
        </p:nvSpPr>
        <p:spPr bwMode="auto">
          <a:xfrm>
            <a:off x="3165612" y="5264470"/>
            <a:ext cx="2990564" cy="104485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altLang="zh-CN" sz="1600" b="1" dirty="0" smtClean="0">
                <a:solidFill>
                  <a:schemeClr val="bg2"/>
                </a:solidFill>
                <a:latin typeface="Arial" charset="0"/>
              </a:rPr>
              <a:t>Resource flexible scheduling </a:t>
            </a:r>
          </a:p>
          <a:p>
            <a:r>
              <a:rPr lang="en-US" altLang="zh-CN" sz="1600" b="1" dirty="0" smtClean="0">
                <a:solidFill>
                  <a:schemeClr val="bg2"/>
                </a:solidFill>
                <a:latin typeface="Arial" charset="0"/>
              </a:rPr>
              <a:t>SDN key technology research </a:t>
            </a:r>
          </a:p>
          <a:p>
            <a:r>
              <a:rPr lang="en-US" altLang="zh-CN" sz="1600" b="1" dirty="0" smtClean="0">
                <a:solidFill>
                  <a:schemeClr val="bg2"/>
                </a:solidFill>
                <a:latin typeface="Arial" charset="0"/>
              </a:rPr>
              <a:t>And equipment development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12" name="圆角矩形 11"/>
          <p:cNvSpPr/>
          <p:nvPr/>
        </p:nvSpPr>
        <p:spPr bwMode="auto">
          <a:xfrm>
            <a:off x="6297072" y="5264470"/>
            <a:ext cx="2808312" cy="104485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400" b="1" dirty="0" smtClean="0">
                <a:solidFill>
                  <a:schemeClr val="bg2"/>
                </a:solidFill>
                <a:latin typeface="Arial" charset="0"/>
              </a:rPr>
              <a:t>SDN</a:t>
            </a:r>
          </a:p>
          <a:p>
            <a:pPr algn="ctr"/>
            <a:r>
              <a:rPr lang="en-US" altLang="zh-CN" sz="1400" b="1" dirty="0" smtClean="0">
                <a:solidFill>
                  <a:schemeClr val="bg2"/>
                </a:solidFill>
                <a:latin typeface="Arial" charset="0"/>
              </a:rPr>
              <a:t>Demonstration and </a:t>
            </a:r>
            <a:r>
              <a:rPr lang="en-US" altLang="zh-CN" sz="1400" b="1" dirty="0">
                <a:solidFill>
                  <a:schemeClr val="bg2"/>
                </a:solidFill>
                <a:latin typeface="Arial" charset="0"/>
              </a:rPr>
              <a:t>Validation </a:t>
            </a:r>
            <a:r>
              <a:rPr lang="en-US" altLang="zh-CN" sz="1400" b="1" dirty="0" smtClean="0">
                <a:solidFill>
                  <a:schemeClr val="bg2"/>
                </a:solidFill>
                <a:latin typeface="Arial" charset="0"/>
              </a:rPr>
              <a:t> </a:t>
            </a:r>
            <a:endParaRPr kumimoji="0" lang="en-US" altLang="zh-CN" sz="14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79512" y="2132856"/>
            <a:ext cx="8712968" cy="28623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1800" dirty="0">
                <a:solidFill>
                  <a:schemeClr val="bg2"/>
                </a:solidFill>
              </a:rPr>
              <a:t>1.1 Software Defined Network </a:t>
            </a:r>
            <a:r>
              <a:rPr lang="zh-CN" altLang="en-US" sz="1800" dirty="0" smtClean="0">
                <a:solidFill>
                  <a:schemeClr val="bg2"/>
                </a:solidFill>
              </a:rPr>
              <a:t>key </a:t>
            </a:r>
            <a:r>
              <a:rPr lang="zh-CN" altLang="en-US" sz="1800" dirty="0">
                <a:solidFill>
                  <a:schemeClr val="bg2"/>
                </a:solidFill>
              </a:rPr>
              <a:t>technology development and demonstration</a:t>
            </a:r>
          </a:p>
          <a:p>
            <a:endParaRPr lang="zh-CN" altLang="en-US" sz="1800" dirty="0">
              <a:solidFill>
                <a:schemeClr val="bg2"/>
              </a:solidFill>
            </a:endParaRPr>
          </a:p>
          <a:p>
            <a:r>
              <a:rPr lang="zh-CN" altLang="en-US" sz="1800" i="1" dirty="0" smtClean="0">
                <a:solidFill>
                  <a:schemeClr val="bg2"/>
                </a:solidFill>
              </a:rPr>
              <a:t>Research </a:t>
            </a:r>
            <a:r>
              <a:rPr lang="zh-CN" altLang="en-US" sz="1800" i="1" dirty="0">
                <a:solidFill>
                  <a:schemeClr val="bg2"/>
                </a:solidFill>
              </a:rPr>
              <a:t>topics including  control and data forwarding separation, technology of dynamic perception and collaborative technology services and </a:t>
            </a:r>
            <a:r>
              <a:rPr lang="zh-CN" altLang="en-US" sz="1800" i="1" dirty="0" smtClean="0">
                <a:solidFill>
                  <a:schemeClr val="bg2"/>
                </a:solidFill>
              </a:rPr>
              <a:t>resources</a:t>
            </a:r>
            <a:r>
              <a:rPr lang="en-US" altLang="zh-CN" sz="1800" i="1" dirty="0">
                <a:solidFill>
                  <a:schemeClr val="bg2"/>
                </a:solidFill>
              </a:rPr>
              <a:t>,</a:t>
            </a:r>
            <a:r>
              <a:rPr lang="zh-CN" altLang="en-US" sz="1800" i="1" dirty="0" smtClean="0">
                <a:solidFill>
                  <a:schemeClr val="bg2"/>
                </a:solidFill>
              </a:rPr>
              <a:t> development </a:t>
            </a:r>
            <a:r>
              <a:rPr lang="zh-CN" altLang="en-US" sz="1800" i="1" dirty="0">
                <a:solidFill>
                  <a:schemeClr val="bg2"/>
                </a:solidFill>
              </a:rPr>
              <a:t>of SDN core equipment, software protocol stack and the corresponding prototype </a:t>
            </a:r>
            <a:r>
              <a:rPr lang="zh-CN" altLang="en-US" sz="1800" i="1" dirty="0" smtClean="0">
                <a:solidFill>
                  <a:schemeClr val="bg2"/>
                </a:solidFill>
              </a:rPr>
              <a:t>system</a:t>
            </a:r>
            <a:r>
              <a:rPr lang="en-US" altLang="zh-CN" sz="1800" i="1" dirty="0" smtClean="0">
                <a:solidFill>
                  <a:schemeClr val="bg2"/>
                </a:solidFill>
              </a:rPr>
              <a:t>, </a:t>
            </a:r>
            <a:r>
              <a:rPr lang="zh-CN" altLang="en-US" sz="1800" i="1" dirty="0" smtClean="0">
                <a:solidFill>
                  <a:schemeClr val="bg2"/>
                </a:solidFill>
              </a:rPr>
              <a:t>demonstration </a:t>
            </a:r>
            <a:r>
              <a:rPr lang="zh-CN" altLang="en-US" sz="1800" i="1" dirty="0">
                <a:solidFill>
                  <a:schemeClr val="bg2"/>
                </a:solidFill>
              </a:rPr>
              <a:t>application. </a:t>
            </a:r>
            <a:endParaRPr lang="en-US" altLang="zh-CN" sz="1800" i="1" dirty="0" smtClean="0">
              <a:solidFill>
                <a:schemeClr val="bg2"/>
              </a:solidFill>
            </a:endParaRPr>
          </a:p>
          <a:p>
            <a:endParaRPr lang="en-US" altLang="zh-CN" sz="1800" i="1" dirty="0">
              <a:solidFill>
                <a:schemeClr val="bg2"/>
              </a:solidFill>
            </a:endParaRPr>
          </a:p>
          <a:p>
            <a:r>
              <a:rPr lang="zh-CN" altLang="en-US" sz="1800" i="1" dirty="0" smtClean="0">
                <a:solidFill>
                  <a:schemeClr val="bg2"/>
                </a:solidFill>
              </a:rPr>
              <a:t>Consists </a:t>
            </a:r>
            <a:r>
              <a:rPr lang="zh-CN" altLang="en-US" sz="1800" i="1" dirty="0">
                <a:solidFill>
                  <a:schemeClr val="bg2"/>
                </a:solidFill>
              </a:rPr>
              <a:t>of three research </a:t>
            </a:r>
            <a:r>
              <a:rPr lang="zh-CN" altLang="en-US" sz="1800" i="1" dirty="0" smtClean="0">
                <a:solidFill>
                  <a:schemeClr val="bg2"/>
                </a:solidFill>
              </a:rPr>
              <a:t>directions</a:t>
            </a:r>
            <a:r>
              <a:rPr lang="en-US" altLang="zh-CN" sz="1800" i="1" dirty="0" smtClean="0">
                <a:solidFill>
                  <a:schemeClr val="bg2"/>
                </a:solidFill>
              </a:rPr>
              <a:t>:</a:t>
            </a:r>
            <a:endParaRPr lang="zh-CN" altLang="en-US" sz="1800" i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109472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36512" y="0"/>
            <a:ext cx="8167936" cy="1143000"/>
          </a:xfrm>
        </p:spPr>
        <p:txBody>
          <a:bodyPr/>
          <a:lstStyle/>
          <a:p>
            <a:r>
              <a:rPr lang="en-US" altLang="zh-CN" dirty="0" smtClean="0"/>
              <a:t>Standardization activities in CCSA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340768"/>
            <a:ext cx="8712968" cy="4625989"/>
          </a:xfrm>
        </p:spPr>
        <p:txBody>
          <a:bodyPr/>
          <a:lstStyle/>
          <a:p>
            <a:pPr>
              <a:buNone/>
            </a:pPr>
            <a:r>
              <a:rPr lang="en-US" altLang="zh-CN" sz="2400" dirty="0" smtClean="0"/>
              <a:t>TC1</a:t>
            </a:r>
            <a:r>
              <a:rPr lang="zh-CN" altLang="en-US" sz="2400" dirty="0" smtClean="0"/>
              <a:t>：</a:t>
            </a:r>
            <a:r>
              <a:rPr lang="en-US" altLang="zh-CN" sz="2400" dirty="0" smtClean="0"/>
              <a:t>IP and Multicast </a:t>
            </a:r>
          </a:p>
          <a:p>
            <a:r>
              <a:rPr lang="en-US" altLang="zh-CN" sz="2000" dirty="0" smtClean="0"/>
              <a:t>WG4 ( New Technology and International Standards</a:t>
            </a:r>
            <a:r>
              <a:rPr lang="zh-CN" altLang="en-US" sz="2000" dirty="0" smtClean="0"/>
              <a:t>）</a:t>
            </a:r>
            <a:r>
              <a:rPr lang="en-US" altLang="zh-CN" sz="2000" dirty="0" smtClean="0"/>
              <a:t>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400" dirty="0" smtClean="0"/>
              <a:t>SDN research report</a:t>
            </a:r>
            <a:r>
              <a:rPr lang="zh-CN" altLang="en-US" sz="1400" dirty="0" smtClean="0"/>
              <a:t>（</a:t>
            </a:r>
            <a:r>
              <a:rPr lang="en-US" altLang="zh-CN" sz="1400" dirty="0" smtClean="0"/>
              <a:t>Finished in 2012Q4</a:t>
            </a:r>
            <a:r>
              <a:rPr lang="zh-CN" altLang="en-US" sz="1400" dirty="0" smtClean="0"/>
              <a:t>）</a:t>
            </a:r>
            <a:endParaRPr lang="en-US" altLang="zh-CN" sz="14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400" dirty="0" smtClean="0"/>
              <a:t>SDN——Architecture</a:t>
            </a:r>
            <a:r>
              <a:rPr lang="zh-CN" altLang="en-US" sz="1400" dirty="0" smtClean="0"/>
              <a:t>（</a:t>
            </a:r>
            <a:r>
              <a:rPr lang="en-US" altLang="zh-CN" sz="1400" dirty="0" smtClean="0"/>
              <a:t>Standard Project</a:t>
            </a:r>
            <a:r>
              <a:rPr lang="zh-CN" altLang="en-US" sz="1400" dirty="0" smtClean="0"/>
              <a:t>：</a:t>
            </a:r>
            <a:r>
              <a:rPr lang="en-US" altLang="zh-CN" sz="1400" dirty="0" smtClean="0"/>
              <a:t>Approved</a:t>
            </a:r>
            <a:r>
              <a:rPr lang="zh-CN" altLang="en-US" sz="1400" dirty="0" smtClean="0"/>
              <a:t>）</a:t>
            </a:r>
            <a:endParaRPr lang="en-US" altLang="zh-CN" sz="14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400" dirty="0" smtClean="0"/>
              <a:t>SDN——Content Centric Network based on SDN </a:t>
            </a:r>
            <a:r>
              <a:rPr lang="zh-CN" altLang="en-US" sz="1400" dirty="0" smtClean="0"/>
              <a:t>（</a:t>
            </a:r>
            <a:r>
              <a:rPr lang="en-US" altLang="zh-CN" sz="1400" dirty="0" smtClean="0"/>
              <a:t>Research report</a:t>
            </a:r>
            <a:r>
              <a:rPr lang="zh-CN" altLang="en-US" sz="1400" dirty="0" smtClean="0"/>
              <a:t>：</a:t>
            </a:r>
            <a:r>
              <a:rPr lang="en-US" altLang="zh-CN" sz="1400" dirty="0" smtClean="0"/>
              <a:t>Approved</a:t>
            </a:r>
            <a:r>
              <a:rPr lang="zh-CN" altLang="en-US" sz="1400" dirty="0" smtClean="0"/>
              <a:t>）</a:t>
            </a:r>
            <a:endParaRPr lang="en-US" altLang="zh-CN" sz="14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400" dirty="0" smtClean="0"/>
              <a:t>SDN——Network Management</a:t>
            </a:r>
            <a:r>
              <a:rPr lang="zh-CN" altLang="en-US" sz="1400" dirty="0"/>
              <a:t> （</a:t>
            </a:r>
            <a:r>
              <a:rPr lang="en-US" altLang="zh-CN" sz="1400" dirty="0"/>
              <a:t>Research report</a:t>
            </a:r>
            <a:r>
              <a:rPr lang="zh-CN" altLang="en-US" sz="1400" dirty="0"/>
              <a:t>：</a:t>
            </a:r>
            <a:r>
              <a:rPr lang="en-US" altLang="zh-CN" sz="1400" dirty="0"/>
              <a:t>Approved</a:t>
            </a:r>
            <a:r>
              <a:rPr lang="zh-CN" altLang="en-US" sz="1400" dirty="0" smtClean="0"/>
              <a:t>）</a:t>
            </a:r>
            <a:endParaRPr lang="en-US" altLang="zh-CN" sz="2000" dirty="0" smtClean="0"/>
          </a:p>
          <a:p>
            <a:r>
              <a:rPr lang="en-US" altLang="zh-CN" sz="2000" dirty="0" smtClean="0"/>
              <a:t>SWG3 </a:t>
            </a:r>
            <a:r>
              <a:rPr lang="zh-CN" altLang="en-US" sz="2000" dirty="0" smtClean="0"/>
              <a:t>（</a:t>
            </a:r>
            <a:r>
              <a:rPr lang="en-US" altLang="zh-CN" sz="2000" dirty="0" smtClean="0"/>
              <a:t>Future Data Network</a:t>
            </a:r>
            <a:r>
              <a:rPr lang="zh-CN" altLang="en-US" sz="2000" dirty="0" smtClean="0"/>
              <a:t>）</a:t>
            </a:r>
            <a:endParaRPr lang="en-US" altLang="zh-CN" sz="2000" dirty="0" smtClean="0"/>
          </a:p>
          <a:p>
            <a:pPr marL="457200" lvl="1" indent="0">
              <a:buNone/>
            </a:pPr>
            <a:r>
              <a:rPr lang="en-US" altLang="zh-CN" sz="2400" baseline="-25000" dirty="0"/>
              <a:t>Focus on future data network with the core concept of software-defined</a:t>
            </a:r>
            <a:endParaRPr lang="en-US" altLang="zh-CN" sz="1000" baseline="-25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400" dirty="0"/>
              <a:t>FDN </a:t>
            </a:r>
            <a:r>
              <a:rPr lang="en-US" altLang="zh-CN" sz="1400" dirty="0" smtClean="0"/>
              <a:t>application </a:t>
            </a:r>
            <a:r>
              <a:rPr lang="en-US" altLang="zh-CN" sz="1400" dirty="0"/>
              <a:t>scenarios </a:t>
            </a:r>
            <a:r>
              <a:rPr lang="en-US" altLang="zh-CN" sz="1400" dirty="0" smtClean="0"/>
              <a:t>and requirements (Almost finished)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400" dirty="0" smtClean="0"/>
              <a:t>FDN functional framework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400" dirty="0" smtClean="0"/>
              <a:t>FDN communication protocol</a:t>
            </a:r>
          </a:p>
          <a:p>
            <a:r>
              <a:rPr lang="en-US" altLang="zh-CN" sz="2000" dirty="0"/>
              <a:t>WG1 (Network protocol system and device</a:t>
            </a:r>
            <a:r>
              <a:rPr lang="en-US" altLang="zh-CN" sz="2000" dirty="0" smtClean="0"/>
              <a:t>)</a:t>
            </a:r>
          </a:p>
          <a:p>
            <a:pPr marL="742950" lvl="2" indent="-342900">
              <a:buFont typeface="Wingdings" panose="05000000000000000000" pitchFamily="2" charset="2"/>
              <a:buChar char="Ø"/>
            </a:pPr>
            <a:r>
              <a:rPr lang="en-US" altLang="zh-CN" sz="1600" dirty="0" err="1" smtClean="0"/>
              <a:t>Openflow</a:t>
            </a:r>
            <a:r>
              <a:rPr lang="en-US" altLang="zh-CN" sz="1600" dirty="0" smtClean="0"/>
              <a:t> Switch technologic requirements/test methods</a:t>
            </a:r>
            <a:r>
              <a:rPr lang="zh-CN" altLang="en-US" sz="1600" dirty="0"/>
              <a:t>（</a:t>
            </a:r>
            <a:r>
              <a:rPr lang="en-US" altLang="zh-CN" sz="1600" dirty="0"/>
              <a:t>Standard Project</a:t>
            </a:r>
            <a:r>
              <a:rPr lang="zh-CN" altLang="en-US" sz="1600" dirty="0"/>
              <a:t>：</a:t>
            </a:r>
            <a:r>
              <a:rPr lang="en-US" altLang="zh-CN" sz="1600" dirty="0" smtClean="0"/>
              <a:t>Approved, 2013~2015</a:t>
            </a:r>
            <a:r>
              <a:rPr lang="zh-CN" altLang="en-US" sz="1600" dirty="0" smtClean="0"/>
              <a:t>）</a:t>
            </a:r>
            <a:endParaRPr lang="en-US" altLang="zh-CN" sz="1600" dirty="0" smtClean="0"/>
          </a:p>
          <a:p>
            <a:pPr marL="342900" lvl="1" indent="-342900">
              <a:buNone/>
            </a:pPr>
            <a:r>
              <a:rPr lang="en-US" altLang="zh-CN" sz="2000" dirty="0" smtClean="0"/>
              <a:t>TC3:  Network and Switch</a:t>
            </a:r>
          </a:p>
          <a:p>
            <a:pPr marL="342900" lvl="1" indent="-342900">
              <a:buSzPct val="75000"/>
              <a:buBlip>
                <a:blip r:embed="rId3"/>
              </a:buBlip>
            </a:pPr>
            <a:r>
              <a:rPr lang="en-US" altLang="zh-CN" sz="2000" dirty="0" smtClean="0">
                <a:ea typeface="+mn-ea"/>
                <a:cs typeface="+mn-cs"/>
              </a:rPr>
              <a:t>Network virtualization</a:t>
            </a:r>
          </a:p>
        </p:txBody>
      </p:sp>
    </p:spTree>
    <p:extLst>
      <p:ext uri="{BB962C8B-B14F-4D97-AF65-F5344CB8AC3E}">
        <p14:creationId xmlns="" xmlns:p14="http://schemas.microsoft.com/office/powerpoint/2010/main" val="26367009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China SDN Conference</a:t>
            </a:r>
            <a:endParaRPr lang="zh-CN" altLang="en-US" dirty="0"/>
          </a:p>
        </p:txBody>
      </p:sp>
      <p:sp>
        <p:nvSpPr>
          <p:cNvPr id="3" name="内容占位符 2"/>
          <p:cNvSpPr txBox="1">
            <a:spLocks/>
          </p:cNvSpPr>
          <p:nvPr/>
        </p:nvSpPr>
        <p:spPr>
          <a:xfrm>
            <a:off x="251520" y="1340768"/>
            <a:ext cx="8712968" cy="462598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buNone/>
            </a:pPr>
            <a:r>
              <a:rPr lang="en-US" altLang="zh-CN" sz="2400" dirty="0" smtClean="0">
                <a:solidFill>
                  <a:schemeClr val="bg2"/>
                </a:solidFill>
              </a:rPr>
              <a:t>2012 China SDN &amp; open networking summit</a:t>
            </a:r>
          </a:p>
          <a:p>
            <a:pPr>
              <a:buNone/>
            </a:pPr>
            <a:r>
              <a:rPr lang="en-US" altLang="zh-CN" sz="2400" dirty="0" smtClean="0">
                <a:solidFill>
                  <a:schemeClr val="bg2"/>
                </a:solidFill>
              </a:rPr>
              <a:t>2013 China SDN Conference</a:t>
            </a:r>
            <a:endParaRPr lang="en-US" altLang="zh-CN" sz="2400" kern="0" dirty="0" smtClean="0">
              <a:solidFill>
                <a:schemeClr val="bg2"/>
              </a:solidFill>
            </a:endParaRPr>
          </a:p>
          <a:p>
            <a:r>
              <a:rPr lang="en-US" altLang="zh-CN" sz="2000" kern="0" dirty="0" smtClean="0">
                <a:solidFill>
                  <a:schemeClr val="bg2"/>
                </a:solidFill>
              </a:rPr>
              <a:t>Hosted by</a:t>
            </a:r>
            <a:r>
              <a:rPr lang="zh-CN" altLang="en-US" sz="2000" kern="0" dirty="0" smtClean="0">
                <a:solidFill>
                  <a:schemeClr val="bg2"/>
                </a:solidFill>
              </a:rPr>
              <a:t>：</a:t>
            </a:r>
            <a:endParaRPr lang="en-US" altLang="zh-CN" sz="1600" kern="0" dirty="0" smtClean="0">
              <a:solidFill>
                <a:schemeClr val="bg2"/>
              </a:solidFill>
            </a:endParaRPr>
          </a:p>
          <a:p>
            <a:pPr lvl="1"/>
            <a:r>
              <a:rPr lang="en-US" altLang="zh-CN" sz="1600" dirty="0" smtClean="0">
                <a:solidFill>
                  <a:schemeClr val="bg2"/>
                </a:solidFill>
              </a:rPr>
              <a:t>China Institute of communication</a:t>
            </a:r>
          </a:p>
          <a:p>
            <a:pPr lvl="1"/>
            <a:r>
              <a:rPr lang="en-US" altLang="zh-CN" sz="1600" dirty="0" smtClean="0">
                <a:solidFill>
                  <a:schemeClr val="bg2"/>
                </a:solidFill>
              </a:rPr>
              <a:t>China Communication Standard  Association</a:t>
            </a:r>
          </a:p>
          <a:p>
            <a:r>
              <a:rPr lang="en-US" altLang="zh-CN" sz="2000" kern="0" dirty="0" smtClean="0">
                <a:solidFill>
                  <a:schemeClr val="bg2"/>
                </a:solidFill>
              </a:rPr>
              <a:t>Guest Speakers from</a:t>
            </a:r>
            <a:r>
              <a:rPr lang="zh-CN" altLang="en-US" sz="2000" kern="0" dirty="0" smtClean="0">
                <a:solidFill>
                  <a:schemeClr val="bg2"/>
                </a:solidFill>
              </a:rPr>
              <a:t>：</a:t>
            </a:r>
            <a:endParaRPr lang="en-US" altLang="zh-CN" sz="2000" kern="0" dirty="0" smtClean="0">
              <a:solidFill>
                <a:schemeClr val="bg2"/>
              </a:solidFill>
            </a:endParaRPr>
          </a:p>
          <a:p>
            <a:pPr lvl="1"/>
            <a:r>
              <a:rPr lang="en-US" altLang="zh-CN" sz="1800" kern="0" dirty="0" smtClean="0">
                <a:solidFill>
                  <a:schemeClr val="bg2"/>
                </a:solidFill>
              </a:rPr>
              <a:t>ONF, CATR, </a:t>
            </a:r>
            <a:r>
              <a:rPr lang="en-US" altLang="zh-CN" sz="1800" kern="0" dirty="0" err="1" smtClean="0">
                <a:solidFill>
                  <a:schemeClr val="bg2"/>
                </a:solidFill>
              </a:rPr>
              <a:t>ChinaTelecom</a:t>
            </a:r>
            <a:r>
              <a:rPr lang="en-US" altLang="zh-CN" sz="1800" kern="0" dirty="0" smtClean="0">
                <a:solidFill>
                  <a:schemeClr val="bg2"/>
                </a:solidFill>
              </a:rPr>
              <a:t>, </a:t>
            </a:r>
            <a:r>
              <a:rPr lang="en-US" altLang="zh-CN" sz="1800" kern="0" dirty="0" err="1" smtClean="0">
                <a:solidFill>
                  <a:schemeClr val="bg2"/>
                </a:solidFill>
              </a:rPr>
              <a:t>ChinaUnicom</a:t>
            </a:r>
            <a:r>
              <a:rPr lang="en-US" altLang="zh-CN" sz="1800" kern="0" dirty="0" smtClean="0">
                <a:solidFill>
                  <a:schemeClr val="bg2"/>
                </a:solidFill>
              </a:rPr>
              <a:t>, </a:t>
            </a:r>
            <a:r>
              <a:rPr lang="en-US" altLang="zh-CN" sz="1800" kern="0" dirty="0" err="1" smtClean="0">
                <a:solidFill>
                  <a:schemeClr val="bg2"/>
                </a:solidFill>
              </a:rPr>
              <a:t>ChinaMobile</a:t>
            </a:r>
            <a:r>
              <a:rPr lang="en-US" altLang="zh-CN" sz="1800" kern="0" dirty="0" smtClean="0">
                <a:solidFill>
                  <a:schemeClr val="bg2"/>
                </a:solidFill>
              </a:rPr>
              <a:t>, BUPT, BJTU, Tsinghua University, Arista Networks, Cyan, Dell, Huawei, IBM, H3C, NEC, Net Optics, ZTE, </a:t>
            </a:r>
            <a:r>
              <a:rPr lang="en-US" altLang="zh-CN" sz="1800" kern="0" dirty="0" err="1" smtClean="0">
                <a:solidFill>
                  <a:schemeClr val="bg2"/>
                </a:solidFill>
              </a:rPr>
              <a:t>Tencent</a:t>
            </a:r>
            <a:endParaRPr lang="en-US" altLang="zh-CN" sz="1800" kern="0" dirty="0" smtClean="0">
              <a:solidFill>
                <a:schemeClr val="bg2"/>
              </a:solidFill>
            </a:endParaRPr>
          </a:p>
          <a:p>
            <a:r>
              <a:rPr lang="en-US" altLang="zh-CN" sz="2000" kern="0" dirty="0" smtClean="0">
                <a:solidFill>
                  <a:schemeClr val="bg2"/>
                </a:solidFill>
              </a:rPr>
              <a:t>Exhibition of Product</a:t>
            </a:r>
          </a:p>
          <a:p>
            <a:pPr lvl="1"/>
            <a:r>
              <a:rPr lang="en-US" altLang="zh-CN" sz="1800" kern="0" dirty="0" smtClean="0">
                <a:solidFill>
                  <a:schemeClr val="bg2"/>
                </a:solidFill>
              </a:rPr>
              <a:t>Dell, NEC, Arista, IBM, </a:t>
            </a:r>
            <a:r>
              <a:rPr lang="en-US" altLang="zh-CN" sz="1800" kern="0" dirty="0" err="1" smtClean="0">
                <a:solidFill>
                  <a:schemeClr val="bg2"/>
                </a:solidFill>
              </a:rPr>
              <a:t>Huawei</a:t>
            </a:r>
            <a:r>
              <a:rPr lang="en-US" altLang="zh-CN" sz="1800" kern="0" dirty="0" smtClean="0">
                <a:solidFill>
                  <a:schemeClr val="bg2"/>
                </a:solidFill>
              </a:rPr>
              <a:t>, Cyan</a:t>
            </a:r>
          </a:p>
          <a:p>
            <a:r>
              <a:rPr lang="en-US" altLang="zh-CN" sz="2000" kern="0" dirty="0" smtClean="0">
                <a:solidFill>
                  <a:schemeClr val="bg2"/>
                </a:solidFill>
              </a:rPr>
              <a:t>Experts panel discussion</a:t>
            </a:r>
          </a:p>
          <a:p>
            <a:pPr lvl="1"/>
            <a:r>
              <a:rPr lang="en-US" altLang="zh-CN" sz="1800" kern="0" dirty="0" smtClean="0">
                <a:solidFill>
                  <a:schemeClr val="bg2"/>
                </a:solidFill>
              </a:rPr>
              <a:t>TOPIC: SDN and its future trends</a:t>
            </a:r>
          </a:p>
          <a:p>
            <a:r>
              <a:rPr lang="en-US" altLang="zh-CN" sz="2000" b="1" kern="0" dirty="0" smtClean="0">
                <a:solidFill>
                  <a:srgbClr val="FF0000"/>
                </a:solidFill>
              </a:rPr>
              <a:t>Carriers panel discussion</a:t>
            </a:r>
          </a:p>
          <a:p>
            <a:pPr lvl="1"/>
            <a:r>
              <a:rPr lang="en-US" altLang="zh-CN" sz="1800" kern="0" dirty="0">
                <a:solidFill>
                  <a:schemeClr val="bg2"/>
                </a:solidFill>
              </a:rPr>
              <a:t>TOPIC</a:t>
            </a:r>
            <a:r>
              <a:rPr lang="en-US" altLang="zh-CN" sz="1800" kern="0" dirty="0" smtClean="0">
                <a:solidFill>
                  <a:schemeClr val="bg2"/>
                </a:solidFill>
              </a:rPr>
              <a:t>: What’s the impacts that SDN bring to telecom carriers?</a:t>
            </a:r>
            <a:endParaRPr lang="en-US" altLang="zh-CN" sz="1800" kern="0" dirty="0">
              <a:solidFill>
                <a:schemeClr val="bg2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136" y="2409381"/>
            <a:ext cx="3168352" cy="80359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905523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ITU-e">
  <a:themeElements>
    <a:clrScheme name="ITU-e 3">
      <a:dk1>
        <a:srgbClr val="000000"/>
      </a:dk1>
      <a:lt1>
        <a:srgbClr val="FFFFFF"/>
      </a:lt1>
      <a:dk2>
        <a:srgbClr val="000000"/>
      </a:dk2>
      <a:lt2>
        <a:srgbClr val="000099"/>
      </a:lt2>
      <a:accent1>
        <a:srgbClr val="FFCC00"/>
      </a:accent1>
      <a:accent2>
        <a:srgbClr val="3333CC"/>
      </a:accent2>
      <a:accent3>
        <a:srgbClr val="FFFFFF"/>
      </a:accent3>
      <a:accent4>
        <a:srgbClr val="000000"/>
      </a:accent4>
      <a:accent5>
        <a:srgbClr val="FFE2AA"/>
      </a:accent5>
      <a:accent6>
        <a:srgbClr val="2D2DB9"/>
      </a:accent6>
      <a:hlink>
        <a:srgbClr val="3399FF"/>
      </a:hlink>
      <a:folHlink>
        <a:srgbClr val="5F5F5F"/>
      </a:folHlink>
    </a:clrScheme>
    <a:fontScheme name="ITU-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000000"/>
        </a:dk1>
        <a:lt1>
          <a:srgbClr val="FFFFFF"/>
        </a:lt1>
        <a:dk2>
          <a:srgbClr val="000000"/>
        </a:dk2>
        <a:lt2>
          <a:srgbClr val="0000FF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99FF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3">
        <a:dk1>
          <a:srgbClr val="000000"/>
        </a:dk1>
        <a:lt1>
          <a:srgbClr val="FFFFFF"/>
        </a:lt1>
        <a:dk2>
          <a:srgbClr val="000000"/>
        </a:dk2>
        <a:lt2>
          <a:srgbClr val="000099"/>
        </a:lt2>
        <a:accent1>
          <a:srgbClr val="FFCC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2DB9"/>
        </a:accent6>
        <a:hlink>
          <a:srgbClr val="3399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C1402DCA17764EA122B140B954E2EE" ma:contentTypeVersion="1" ma:contentTypeDescription="Create a new document." ma:contentTypeScope="" ma:versionID="e44dfe17e5131471f4bb1de419f4a317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345722d146e7751d163e781f976917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0D94B83-2ED3-4062-B840-6B75D7D19477}"/>
</file>

<file path=customXml/itemProps2.xml><?xml version="1.0" encoding="utf-8"?>
<ds:datastoreItem xmlns:ds="http://schemas.openxmlformats.org/officeDocument/2006/customXml" ds:itemID="{645949EC-010D-434D-B754-46B9D5C3D4C3}"/>
</file>

<file path=customXml/itemProps3.xml><?xml version="1.0" encoding="utf-8"?>
<ds:datastoreItem xmlns:ds="http://schemas.openxmlformats.org/officeDocument/2006/customXml" ds:itemID="{33A2B6E1-03E3-4D0A-B7E1-FA35E026E822}"/>
</file>

<file path=docProps/app.xml><?xml version="1.0" encoding="utf-8"?>
<Properties xmlns="http://schemas.openxmlformats.org/officeDocument/2006/extended-properties" xmlns:vt="http://schemas.openxmlformats.org/officeDocument/2006/docPropsVTypes">
  <Template>ITU-e</Template>
  <TotalTime>2531</TotalTime>
  <Words>1093</Words>
  <Application>Microsoft Office PowerPoint</Application>
  <PresentationFormat>全屏显示(4:3)</PresentationFormat>
  <Paragraphs>145</Paragraphs>
  <Slides>15</Slides>
  <Notes>7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6" baseType="lpstr">
      <vt:lpstr>ITU-e</vt:lpstr>
      <vt:lpstr>SDN in China </vt:lpstr>
      <vt:lpstr>New Requirements for network</vt:lpstr>
      <vt:lpstr>Software Defined Networking</vt:lpstr>
      <vt:lpstr>SDN’s key features</vt:lpstr>
      <vt:lpstr>Universities in China</vt:lpstr>
      <vt:lpstr>Enterprises in China </vt:lpstr>
      <vt:lpstr>Projects</vt:lpstr>
      <vt:lpstr>Standardization activities in CCSA</vt:lpstr>
      <vt:lpstr>China SDN Conference</vt:lpstr>
      <vt:lpstr>Carrier SDN </vt:lpstr>
      <vt:lpstr>Carrier SDN study is the role of ITU-T</vt:lpstr>
      <vt:lpstr>To establish FG on Carrier SDN</vt:lpstr>
      <vt:lpstr>The benefits for FG Carrier SDN</vt:lpstr>
      <vt:lpstr>Conclusions and Recommendations</vt:lpstr>
      <vt:lpstr>幻灯片 15</vt:lpstr>
    </vt:vector>
  </TitlesOfParts>
  <Company>ITU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 Telecommunication  Union</dc:title>
  <dc:creator>P.Rosa</dc:creator>
  <cp:lastModifiedBy>think</cp:lastModifiedBy>
  <cp:revision>364</cp:revision>
  <cp:lastPrinted>2001-11-25T13:41:09Z</cp:lastPrinted>
  <dcterms:created xsi:type="dcterms:W3CDTF">2007-02-20T15:47:31Z</dcterms:created>
  <dcterms:modified xsi:type="dcterms:W3CDTF">2013-06-04T06:55:24Z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0x01010043C1402DCA17764EA122B140B954E2EE</vt:lpwstr>
  </property>
</Properties>
</file>