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412" r:id="rId5"/>
    <p:sldId id="417" r:id="rId6"/>
    <p:sldId id="423" r:id="rId7"/>
    <p:sldId id="441" r:id="rId8"/>
    <p:sldId id="431" r:id="rId9"/>
    <p:sldId id="432" r:id="rId10"/>
    <p:sldId id="434" r:id="rId11"/>
    <p:sldId id="435" r:id="rId12"/>
    <p:sldId id="439" r:id="rId13"/>
    <p:sldId id="424" r:id="rId14"/>
    <p:sldId id="425" r:id="rId15"/>
    <p:sldId id="419" r:id="rId16"/>
    <p:sldId id="420" r:id="rId17"/>
    <p:sldId id="416" r:id="rId18"/>
    <p:sldId id="429" r:id="rId19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99"/>
    <a:srgbClr val="FF33CC"/>
    <a:srgbClr val="FF00FF"/>
    <a:srgbClr val="0E438A"/>
    <a:srgbClr val="000066"/>
    <a:srgbClr val="FF3300"/>
    <a:srgbClr val="525152"/>
    <a:srgbClr val="0099CC"/>
    <a:srgbClr val="33CC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142" autoAdjust="0"/>
    <p:restoredTop sz="94249" autoAdjust="0"/>
  </p:normalViewPr>
  <p:slideViewPr>
    <p:cSldViewPr>
      <p:cViewPr varScale="1">
        <p:scale>
          <a:sx n="62" d="100"/>
          <a:sy n="62" d="100"/>
        </p:scale>
        <p:origin x="-12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D1EA13-3F0C-46AB-9A38-F5A27A6F19B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5A6E36-6816-4DE4-8C9A-D68EDA1A8DB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00B5B-8E6F-4D39-BEB2-11070C687E14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8C790-085E-4E5F-80D1-62A5ECE82C02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8C790-085E-4E5F-80D1-62A5ECE82C02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A6E36-6816-4DE4-8C9A-D68EDA1A8DB9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CCSA TC1</a:t>
            </a:r>
          </a:p>
          <a:p>
            <a:r>
              <a:rPr lang="en-US" altLang="zh-CN" dirty="0" smtClean="0"/>
              <a:t>In May 2012, TC1 WG4</a:t>
            </a:r>
            <a:r>
              <a:rPr lang="en-US" altLang="zh-CN" baseline="0" dirty="0" smtClean="0"/>
              <a:t> published SDN research report</a:t>
            </a:r>
          </a:p>
          <a:p>
            <a:r>
              <a:rPr lang="en-US" altLang="zh-CN" baseline="0" dirty="0" smtClean="0"/>
              <a:t>In </a:t>
            </a:r>
            <a:r>
              <a:rPr lang="en-US" altLang="zh-CN" baseline="0" dirty="0" err="1" smtClean="0"/>
              <a:t>nov</a:t>
            </a:r>
            <a:r>
              <a:rPr lang="en-US" altLang="zh-CN" baseline="0" dirty="0" smtClean="0"/>
              <a:t> 2012, TC1 established a new SWG ,which name is FDN, future data network, this group focus on </a:t>
            </a:r>
            <a:r>
              <a:rPr lang="zh-CN" altLang="en-US" baseline="0" dirty="0" smtClean="0"/>
              <a:t>。。。</a:t>
            </a:r>
            <a:endParaRPr lang="en-US" altLang="zh-CN" baseline="0" dirty="0" smtClean="0"/>
          </a:p>
          <a:p>
            <a:endParaRPr lang="en-US" altLang="zh-CN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The </a:t>
            </a:r>
            <a:r>
              <a:rPr lang="en-US" altLang="zh-CN" sz="1200" dirty="0" err="1" smtClean="0"/>
              <a:t>docment</a:t>
            </a:r>
            <a:r>
              <a:rPr lang="en-US" altLang="zh-CN" sz="1200" dirty="0" smtClean="0"/>
              <a:t> of</a:t>
            </a:r>
            <a:r>
              <a:rPr lang="en-US" altLang="zh-CN" sz="1200" baseline="0" dirty="0" smtClean="0"/>
              <a:t> </a:t>
            </a:r>
            <a:r>
              <a:rPr lang="en-US" altLang="zh-CN" sz="1200" dirty="0" smtClean="0"/>
              <a:t>FDN application scenarios and requirements is</a:t>
            </a:r>
            <a:r>
              <a:rPr lang="en-US" altLang="zh-CN" sz="1200" baseline="0" dirty="0" smtClean="0"/>
              <a:t> </a:t>
            </a:r>
            <a:r>
              <a:rPr lang="en-US" altLang="zh-CN" sz="1200" baseline="0" dirty="0" err="1" smtClean="0"/>
              <a:t>almostly</a:t>
            </a:r>
            <a:r>
              <a:rPr lang="en-US" altLang="zh-CN" sz="1200" baseline="0" dirty="0" smtClean="0"/>
              <a:t> finished.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B92162-BCEF-467F-9E05-B6AE05A2923F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0332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4615C-8EA4-45C6-970E-1A297D1E3CAE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049408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zh-CN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3E41AA-CF9E-46A8-A62D-E7BD091E8555}" type="slidenum">
              <a:rPr lang="en-US" altLang="zh-CN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1000">
                <a:solidFill>
                  <a:schemeClr val="bg1"/>
                </a:solidFill>
                <a:latin typeface="Univers" pitchFamily="34" charset="0"/>
                <a:ea typeface="宋体" charset="-122"/>
              </a:rPr>
              <a:t/>
            </a:r>
            <a:br>
              <a:rPr lang="en-US" altLang="zh-CN" sz="1000">
                <a:solidFill>
                  <a:schemeClr val="bg1"/>
                </a:solidFill>
                <a:latin typeface="Univers" pitchFamily="34" charset="0"/>
                <a:ea typeface="宋体" charset="-122"/>
              </a:rPr>
            </a:br>
            <a:endParaRPr lang="en-US" altLang="zh-CN" sz="1000">
              <a:solidFill>
                <a:schemeClr val="bg1"/>
              </a:solidFill>
              <a:latin typeface="Univers" pitchFamily="34" charset="0"/>
              <a:ea typeface="宋体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200" b="1">
                <a:solidFill>
                  <a:srgbClr val="0C4B84"/>
                </a:solidFill>
                <a:ea typeface="宋体" charset="-122"/>
              </a:rPr>
              <a:t> </a:t>
            </a:r>
            <a:endParaRPr lang="en-US" altLang="zh-CN" sz="2400">
              <a:ea typeface="宋体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200" b="1">
                <a:solidFill>
                  <a:srgbClr val="0C4B84"/>
                </a:solidFill>
                <a:ea typeface="宋体" charset="-122"/>
              </a:rPr>
              <a:t> </a:t>
            </a:r>
            <a:endParaRPr lang="en-US" altLang="zh-CN" sz="2400">
              <a:ea typeface="宋体" charset="-122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000">
                <a:solidFill>
                  <a:srgbClr val="000000"/>
                </a:solidFill>
                <a:ea typeface="宋体" charset="-122"/>
              </a:rPr>
              <a:t> </a:t>
            </a:r>
            <a:endParaRPr lang="en-US" altLang="zh-CN" sz="2400">
              <a:ea typeface="宋体" charset="-122"/>
            </a:endParaRPr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8D5E1-D193-4A87-994B-89CDAFDB02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87F8D-1D51-446C-A5D6-5F45E37ED27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FA36EAA7-AB49-4804-917A-BD57E1A55B6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45805-B850-4CA0-A261-5BF97CF558F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3B4E3-C818-4CB0-A7A4-56792EAD1CC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85537-BD64-4F86-895F-612DE7DD502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6FB7A-0402-4695-A5B9-55FF43F8C0C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5DA6E-E2E2-4570-9C9F-9FF002BC1A7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FC2B5-5636-4966-A764-9318189BFCD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A2D80-31E7-4635-92A0-970A5BE8511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FFE4C-B512-4220-896B-987AB9DB3E9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Geneva, Switzerland, 4 June 2013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fld id="{3DEF4268-63A6-426E-AAA1-02E91AB8C9D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jpeg"/><Relationship Id="rId7" Type="http://schemas.openxmlformats.org/officeDocument/2006/relationships/hyperlink" Target="http://www.chinaunicom.com.cn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zh-CN" sz="1400">
                <a:latin typeface="Verdana" pitchFamily="34" charset="0"/>
                <a:ea typeface="宋体" charset="-122"/>
              </a:rPr>
              <a:t>Geneva, Switzerland, 4 June 2013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174875"/>
            <a:ext cx="9144000" cy="1470025"/>
          </a:xfrm>
        </p:spPr>
        <p:txBody>
          <a:bodyPr/>
          <a:lstStyle/>
          <a:p>
            <a:r>
              <a:rPr lang="en-US" altLang="zh-CN" sz="3600" kern="1200" dirty="0" smtClean="0">
                <a:latin typeface="Verdana" pitchFamily="34" charset="0"/>
                <a:ea typeface="宋体" charset="-122"/>
                <a:cs typeface="+mn-cs"/>
              </a:rPr>
              <a:t>SDN </a:t>
            </a:r>
            <a:r>
              <a:rPr lang="en-US" altLang="zh-CN" sz="3600" kern="1200" dirty="0" smtClean="0">
                <a:latin typeface="Verdana" pitchFamily="34" charset="0"/>
                <a:ea typeface="宋体" charset="-122"/>
                <a:cs typeface="+mn-cs"/>
              </a:rPr>
              <a:t>in China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/>
            </a:r>
            <a:br>
              <a:rPr lang="en-US" altLang="zh-CN" dirty="0" smtClean="0">
                <a:solidFill>
                  <a:srgbClr val="FF0000"/>
                </a:solidFill>
                <a:ea typeface="宋体" charset="-122"/>
              </a:rPr>
            </a:br>
            <a:endParaRPr lang="en-US" altLang="zh-CN" dirty="0" smtClean="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Duo LIU</a:t>
            </a:r>
          </a:p>
          <a:p>
            <a:r>
              <a:rPr lang="en-GB" b="1" dirty="0" smtClean="0"/>
              <a:t>Vice President </a:t>
            </a:r>
          </a:p>
          <a:p>
            <a:r>
              <a:rPr lang="en-GB" b="1" dirty="0" smtClean="0"/>
              <a:t>CATR, MIIT of China</a:t>
            </a:r>
          </a:p>
          <a:p>
            <a:r>
              <a:rPr lang="en-GB" b="1" dirty="0" smtClean="0"/>
              <a:t>liuduo@catr.cn</a:t>
            </a:r>
            <a:endParaRPr lang="en-US" altLang="zh-CN" b="1" dirty="0" smtClean="0">
              <a:ea typeface="宋体" charset="-122"/>
            </a:endParaRP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zh-CN" sz="2400" b="1" dirty="0">
                <a:solidFill>
                  <a:schemeClr val="bg2"/>
                </a:solidFill>
                <a:ea typeface="宋体" charset="-122"/>
              </a:rPr>
              <a:t>ITU Workshop on </a:t>
            </a:r>
          </a:p>
          <a:p>
            <a:pPr algn="ctr">
              <a:lnSpc>
                <a:spcPct val="80000"/>
              </a:lnSpc>
            </a:pPr>
            <a:r>
              <a:rPr lang="en-US" altLang="zh-CN" sz="2400" b="1" dirty="0">
                <a:solidFill>
                  <a:schemeClr val="bg2"/>
                </a:solidFill>
                <a:ea typeface="宋体" charset="-122"/>
              </a:rPr>
              <a:t>Software Defined Networking (SDN)</a:t>
            </a:r>
            <a:br>
              <a:rPr lang="en-US" altLang="zh-CN" sz="2400" b="1" dirty="0">
                <a:solidFill>
                  <a:schemeClr val="bg2"/>
                </a:solidFill>
                <a:ea typeface="宋体" charset="-122"/>
              </a:rPr>
            </a:br>
            <a:r>
              <a:rPr lang="en-US" altLang="zh-CN" sz="2400" b="1" dirty="0">
                <a:solidFill>
                  <a:schemeClr val="bg2"/>
                </a:solidFill>
                <a:ea typeface="宋体" charset="-122"/>
              </a:rPr>
              <a:t>Standardization Landscape</a:t>
            </a:r>
            <a:endParaRPr lang="en-US" altLang="zh-CN" sz="2400" b="1" dirty="0">
              <a:solidFill>
                <a:srgbClr val="22228B"/>
              </a:solidFill>
              <a:ea typeface="宋体" charset="-122"/>
            </a:endParaRPr>
          </a:p>
          <a:p>
            <a:pPr algn="ctr">
              <a:lnSpc>
                <a:spcPct val="80000"/>
              </a:lnSpc>
            </a:pPr>
            <a:endParaRPr lang="en-US" altLang="zh-CN" sz="2400" b="1" dirty="0">
              <a:solidFill>
                <a:srgbClr val="22228B"/>
              </a:solidFill>
              <a:ea typeface="宋体" charset="-122"/>
            </a:endParaRPr>
          </a:p>
          <a:p>
            <a:pPr algn="ctr">
              <a:lnSpc>
                <a:spcPct val="80000"/>
              </a:lnSpc>
            </a:pPr>
            <a:r>
              <a:rPr lang="en-US" altLang="zh-CN" sz="1800" b="1" dirty="0">
                <a:solidFill>
                  <a:srgbClr val="22228B"/>
                </a:solidFill>
                <a:ea typeface="宋体" charset="-122"/>
              </a:rPr>
              <a:t>(Geneva, Switzerland, 4 June 2013)</a:t>
            </a:r>
            <a:endParaRPr lang="en-US" altLang="zh-CN" sz="1800" b="1" dirty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4102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4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6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4107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850" y="6038850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Carrier SDN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/>
          <a:lstStyle/>
          <a:p>
            <a:r>
              <a:rPr lang="en-GB" altLang="zh-CN" sz="2800" dirty="0" smtClean="0"/>
              <a:t>Software-Defined Networking (SDN) is a long-term technical trend that will profoundly reshape the ICT industry in the decades to come. </a:t>
            </a:r>
          </a:p>
          <a:p>
            <a:r>
              <a:rPr lang="en-GB" altLang="zh-CN" sz="2800" dirty="0" smtClean="0"/>
              <a:t>SDN for carrier networks, </a:t>
            </a:r>
            <a:r>
              <a:rPr lang="en-GB" altLang="zh-CN" sz="2800" dirty="0" smtClean="0">
                <a:solidFill>
                  <a:srgbClr val="FF0000"/>
                </a:solidFill>
              </a:rPr>
              <a:t>Carrier SDN </a:t>
            </a:r>
            <a:r>
              <a:rPr lang="en-GB" altLang="zh-CN" sz="2800" dirty="0" smtClean="0"/>
              <a:t>will be crucial for the future development of telecommunication industry. </a:t>
            </a:r>
            <a:endParaRPr lang="zh-CN" altLang="zh-CN" sz="2800" dirty="0" smtClean="0"/>
          </a:p>
          <a:p>
            <a:r>
              <a:rPr lang="en-GB" altLang="zh-CN" sz="2800" dirty="0" smtClean="0">
                <a:solidFill>
                  <a:srgbClr val="FF0000"/>
                </a:solidFill>
              </a:rPr>
              <a:t>Carrier SDN </a:t>
            </a:r>
            <a:r>
              <a:rPr lang="en-GB" altLang="zh-CN" sz="2800" dirty="0" smtClean="0"/>
              <a:t>can benefit both developed and developing countries, where people can benefit from the affordable broadband networks using up-to-date technologies, which otherwise will be rather difficult.</a:t>
            </a:r>
            <a:endParaRPr lang="zh-CN" altLang="zh-CN" sz="28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Geneva, Switzerland, 4 June 2013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545805-B850-4CA0-A261-5BF97CF558F2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Carrier SDN study is the role of ITU-T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GB" altLang="zh-CN" dirty="0" smtClean="0"/>
              <a:t>Lack of a system of deployable standards will prevent carrier SDN from being broadly applied in ICT, especially in telecommunication. </a:t>
            </a:r>
          </a:p>
          <a:p>
            <a:r>
              <a:rPr lang="en-GB" altLang="zh-CN" dirty="0" smtClean="0"/>
              <a:t>In recognition of this fact, </a:t>
            </a:r>
            <a:r>
              <a:rPr lang="en-GB" altLang="zh-CN" dirty="0" smtClean="0">
                <a:solidFill>
                  <a:srgbClr val="FF0000"/>
                </a:solidFill>
              </a:rPr>
              <a:t>ITU-T</a:t>
            </a:r>
            <a:r>
              <a:rPr lang="en-GB" altLang="zh-CN" dirty="0" smtClean="0"/>
              <a:t> should play a </a:t>
            </a:r>
            <a:r>
              <a:rPr lang="en-GB" altLang="zh-CN" dirty="0" smtClean="0">
                <a:solidFill>
                  <a:srgbClr val="FF0000"/>
                </a:solidFill>
              </a:rPr>
              <a:t>leading role </a:t>
            </a:r>
            <a:r>
              <a:rPr lang="en-GB" altLang="zh-CN" dirty="0" smtClean="0"/>
              <a:t>in the development of a system of Carrier SDN standards, to facilitate the Carrier SDN’s broad application in ICT industry.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Geneva, Switzerland, 4 June 2013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545805-B850-4CA0-A261-5BF97CF558F2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 establish FG on Carrier SDN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400" dirty="0" smtClean="0"/>
              <a:t>Resolution 77 is produced in WTSA 2012 to encourage TSB to organize SDN </a:t>
            </a:r>
            <a:r>
              <a:rPr lang="en-GB" altLang="zh-CN" sz="2400" dirty="0" smtClean="0">
                <a:solidFill>
                  <a:srgbClr val="FF0000"/>
                </a:solidFill>
              </a:rPr>
              <a:t>workshop</a:t>
            </a:r>
            <a:r>
              <a:rPr lang="en-GB" altLang="zh-CN" sz="2400" dirty="0" smtClean="0"/>
              <a:t> in 2013 and instructs </a:t>
            </a:r>
            <a:r>
              <a:rPr lang="en-GB" altLang="zh-CN" sz="2400" dirty="0" smtClean="0">
                <a:solidFill>
                  <a:srgbClr val="FF0000"/>
                </a:solidFill>
              </a:rPr>
              <a:t>TSAG</a:t>
            </a:r>
            <a:r>
              <a:rPr lang="en-GB" altLang="zh-CN" sz="2400" dirty="0" smtClean="0"/>
              <a:t> to identify the relevant </a:t>
            </a:r>
            <a:r>
              <a:rPr lang="en-GB" altLang="zh-CN" sz="2400" dirty="0" smtClean="0">
                <a:solidFill>
                  <a:srgbClr val="FF0000"/>
                </a:solidFill>
              </a:rPr>
              <a:t>study group</a:t>
            </a:r>
            <a:r>
              <a:rPr lang="en-GB" altLang="zh-CN" sz="2400" dirty="0" smtClean="0"/>
              <a:t>(s) in which to follow up actions and establish a suitable </a:t>
            </a:r>
            <a:r>
              <a:rPr lang="en-GB" altLang="zh-CN" sz="2400" dirty="0" smtClean="0">
                <a:solidFill>
                  <a:srgbClr val="FF0000"/>
                </a:solidFill>
              </a:rPr>
              <a:t>organizational</a:t>
            </a:r>
            <a:r>
              <a:rPr lang="en-GB" altLang="zh-CN" sz="2400" dirty="0" smtClean="0"/>
              <a:t> arrangement on SDN.  ITU CTO meeting in November 2012 also recommended that ITU should take necessary actions guided by a strategic vision. </a:t>
            </a:r>
          </a:p>
          <a:p>
            <a:r>
              <a:rPr lang="en-GB" altLang="zh-CN" sz="2400" dirty="0" smtClean="0"/>
              <a:t>Different possible approaches should be explored including the creation of an </a:t>
            </a:r>
            <a:r>
              <a:rPr lang="en-GB" altLang="zh-CN" sz="2400" dirty="0" smtClean="0">
                <a:solidFill>
                  <a:srgbClr val="FF0000"/>
                </a:solidFill>
              </a:rPr>
              <a:t>FG</a:t>
            </a:r>
            <a:r>
              <a:rPr lang="en-GB" altLang="zh-CN" sz="2400" dirty="0" smtClean="0"/>
              <a:t> specialized on carrier SDN.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Geneva, Switzerland, 4 June 2013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545805-B850-4CA0-A261-5BF97CF558F2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benefits for FG Carrier SDN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lvl="0" fontAlgn="auto" hangingPunct="1"/>
            <a:r>
              <a:rPr lang="en-GB" altLang="zh-CN" sz="2400" dirty="0" smtClean="0"/>
              <a:t>FG Carrier SDN can be a place to attract those </a:t>
            </a:r>
            <a:r>
              <a:rPr lang="en-GB" altLang="zh-CN" sz="2400" dirty="0" smtClean="0">
                <a:solidFill>
                  <a:srgbClr val="FF0000"/>
                </a:solidFill>
              </a:rPr>
              <a:t>non-ITU</a:t>
            </a:r>
            <a:r>
              <a:rPr lang="en-GB" altLang="zh-CN" sz="2400" dirty="0" smtClean="0"/>
              <a:t> members to come to contribute ideas to show how SDN techniques can use in the legacy telecom network. Those players from </a:t>
            </a:r>
            <a:r>
              <a:rPr lang="en-GB" altLang="zh-CN" sz="2400" dirty="0" smtClean="0">
                <a:solidFill>
                  <a:srgbClr val="FF0000"/>
                </a:solidFill>
              </a:rPr>
              <a:t>academic</a:t>
            </a:r>
            <a:r>
              <a:rPr lang="en-GB" altLang="zh-CN" sz="2400" dirty="0" smtClean="0"/>
              <a:t> background, from </a:t>
            </a:r>
            <a:r>
              <a:rPr lang="en-GB" altLang="zh-CN" sz="2400" dirty="0" smtClean="0">
                <a:solidFill>
                  <a:srgbClr val="FF0000"/>
                </a:solidFill>
              </a:rPr>
              <a:t>IT</a:t>
            </a:r>
            <a:r>
              <a:rPr lang="en-GB" altLang="zh-CN" sz="2400" dirty="0" smtClean="0"/>
              <a:t> industry and from internet application area such as </a:t>
            </a:r>
            <a:r>
              <a:rPr lang="en-GB" altLang="zh-CN" sz="2400" dirty="0" smtClean="0">
                <a:solidFill>
                  <a:srgbClr val="FF0000"/>
                </a:solidFill>
              </a:rPr>
              <a:t>OTT</a:t>
            </a:r>
            <a:r>
              <a:rPr lang="en-GB" altLang="zh-CN" sz="2400" dirty="0" smtClean="0"/>
              <a:t> can bring new ideas on how carrier networks embrace SDN concept and SDN techniques.</a:t>
            </a:r>
          </a:p>
          <a:p>
            <a:pPr lvl="0" fontAlgn="auto" hangingPunct="1"/>
            <a:endParaRPr lang="zh-CN" altLang="zh-CN" sz="2400" dirty="0" smtClean="0"/>
          </a:p>
          <a:p>
            <a:pPr lvl="0" fontAlgn="auto" hangingPunct="1"/>
            <a:r>
              <a:rPr lang="en-GB" altLang="zh-CN" sz="2400" dirty="0" smtClean="0"/>
              <a:t>FG Carrier SDN is also a place to have experts from </a:t>
            </a:r>
            <a:r>
              <a:rPr lang="en-GB" altLang="zh-CN" sz="2400" dirty="0" smtClean="0">
                <a:solidFill>
                  <a:srgbClr val="FF0000"/>
                </a:solidFill>
              </a:rPr>
              <a:t>different SGs</a:t>
            </a:r>
            <a:r>
              <a:rPr lang="en-GB" altLang="zh-CN" sz="2400" dirty="0" smtClean="0"/>
              <a:t> to participate and contribute.</a:t>
            </a:r>
            <a:endParaRPr lang="zh-CN" altLang="zh-CN" sz="24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Geneva, Switzerland, 4 June 2013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545805-B850-4CA0-A261-5BF97CF558F2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Conclusions and Recommendations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GB" altLang="zh-CN" dirty="0" smtClean="0"/>
              <a:t>SDN has shown clearly its great potential of being one of the few ground-breaking technologies in the history of ICT that will profoundly reshape the ICT industry in the decades to come.</a:t>
            </a:r>
          </a:p>
          <a:p>
            <a:r>
              <a:rPr lang="en-GB" altLang="zh-CN" dirty="0" smtClean="0"/>
              <a:t>Carrier SDN will be crucial for the future development of telecommunication industry.</a:t>
            </a:r>
          </a:p>
          <a:p>
            <a:r>
              <a:rPr lang="en-GB" altLang="zh-CN" b="1" dirty="0" smtClean="0">
                <a:solidFill>
                  <a:srgbClr val="FF0000"/>
                </a:solidFill>
              </a:rPr>
              <a:t>To set up FG Carrier SDN under TSAG.</a:t>
            </a:r>
            <a:endParaRPr lang="zh-CN" altLang="zh-CN" dirty="0" smtClean="0">
              <a:solidFill>
                <a:srgbClr val="FF0000"/>
              </a:solidFill>
            </a:endParaRP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z="1400">
                <a:latin typeface="Verdana" pitchFamily="34" charset="0"/>
                <a:ea typeface="宋体" charset="-122"/>
              </a:rPr>
              <a:t>Geneva, Switzerland, 4 June 2013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4A1C84-86BC-4176-B69D-586CCE44E64A}" type="slidenum">
              <a:rPr lang="en-US" altLang="zh-CN" sz="1400"/>
              <a:pPr/>
              <a:t>14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0" y="2564904"/>
            <a:ext cx="8820472" cy="3561259"/>
          </a:xfrm>
        </p:spPr>
        <p:txBody>
          <a:bodyPr/>
          <a:lstStyle/>
          <a:p>
            <a:pPr algn="ctr">
              <a:buNone/>
            </a:pPr>
            <a:r>
              <a:rPr lang="en-US" altLang="zh-CN" sz="4400" b="1" i="1" dirty="0" smtClean="0">
                <a:solidFill>
                  <a:srgbClr val="FF3399"/>
                </a:solidFill>
              </a:rPr>
              <a:t>Thanks for your attention!</a:t>
            </a:r>
            <a:endParaRPr lang="zh-CN" altLang="en-US" sz="4400" b="1" i="1" dirty="0">
              <a:solidFill>
                <a:srgbClr val="FF3399"/>
              </a:solidFill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Geneva, Switzerland, 4 June 2013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85537-BD64-4F86-895F-612DE7DD5029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z="1400" dirty="0">
                <a:latin typeface="Verdana" pitchFamily="34" charset="0"/>
                <a:ea typeface="宋体" charset="-122"/>
              </a:rPr>
              <a:t>Geneva, Switzerland, 4 June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996B94-8C02-4FC6-9D08-DCAD7E3F6F87}" type="slidenum">
              <a:rPr lang="en-US" altLang="zh-CN" sz="1400"/>
              <a:pPr/>
              <a:t>2</a:t>
            </a:fld>
            <a:endParaRPr lang="en-US" altLang="zh-CN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New Requirements for network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65225"/>
            <a:ext cx="8640960" cy="4525963"/>
          </a:xfrm>
        </p:spPr>
        <p:txBody>
          <a:bodyPr/>
          <a:lstStyle/>
          <a:p>
            <a:r>
              <a:rPr lang="en-US" altLang="zh-CN" sz="2400" dirty="0" smtClean="0"/>
              <a:t>Users, Services, Providers demand much more of the Networks</a:t>
            </a:r>
          </a:p>
          <a:p>
            <a:pPr marL="976050" lvl="1"/>
            <a:r>
              <a:rPr lang="en-US" altLang="zh-CN" sz="2000" dirty="0" smtClean="0"/>
              <a:t>Capacity</a:t>
            </a:r>
          </a:p>
          <a:p>
            <a:pPr marL="976050" lvl="1"/>
            <a:r>
              <a:rPr lang="en-US" altLang="zh-CN" sz="2000" dirty="0" smtClean="0"/>
              <a:t>Virtualization</a:t>
            </a:r>
          </a:p>
          <a:p>
            <a:pPr marL="976050" lvl="1"/>
            <a:r>
              <a:rPr lang="en-US" altLang="zh-CN" sz="2000" dirty="0" smtClean="0"/>
              <a:t>Dynamic</a:t>
            </a:r>
          </a:p>
          <a:p>
            <a:pPr marL="976050" lvl="1"/>
            <a:r>
              <a:rPr lang="en-US" altLang="zh-CN" sz="2000" dirty="0" smtClean="0"/>
              <a:t>Flexibility</a:t>
            </a:r>
          </a:p>
          <a:p>
            <a:pPr marL="976050" lvl="1"/>
            <a:r>
              <a:rPr lang="en-US" altLang="zh-CN" sz="2000" dirty="0" smtClean="0"/>
              <a:t>Cost</a:t>
            </a:r>
          </a:p>
          <a:p>
            <a:pPr marL="976050" lvl="1"/>
            <a:endParaRPr lang="en-US" altLang="zh-CN" sz="2000" dirty="0" smtClean="0"/>
          </a:p>
          <a:p>
            <a:r>
              <a:rPr lang="en-US" altLang="zh-CN" sz="2400" dirty="0" smtClean="0"/>
              <a:t>Software is becoming more important</a:t>
            </a:r>
          </a:p>
          <a:p>
            <a:pPr marL="940050" lvl="1"/>
            <a:r>
              <a:rPr lang="en-US" altLang="zh-CN" sz="2000" dirty="0" smtClean="0"/>
              <a:t>Software-defined bring greater flexibility and openness</a:t>
            </a:r>
          </a:p>
          <a:p>
            <a:pPr marL="940050" lvl="1"/>
            <a:r>
              <a:rPr lang="en-US" altLang="zh-CN" sz="2000" dirty="0" smtClean="0"/>
              <a:t>The core value of the IT industry has been transferred from the equipment manufacturers to software design</a:t>
            </a:r>
          </a:p>
          <a:p>
            <a:pPr marL="940050" lvl="1"/>
            <a:r>
              <a:rPr lang="en-US" altLang="zh-CN" sz="2000" dirty="0" smtClean="0"/>
              <a:t>Software-defined extend to the network area</a:t>
            </a:r>
          </a:p>
          <a:p>
            <a:pPr marL="576000"/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Defined Networking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1224136"/>
          </a:xfrm>
        </p:spPr>
        <p:txBody>
          <a:bodyPr/>
          <a:lstStyle/>
          <a:p>
            <a:r>
              <a:rPr lang="en-US" altLang="zh-CN" sz="2400" dirty="0" smtClean="0"/>
              <a:t>New Networking technology which opening up inner resource to upper Application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supporting software programmable control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Geneva, Switzerland, 4 June 2013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545805-B850-4CA0-A261-5BF97CF558F2}" type="slidenum">
              <a:rPr lang="en-US" altLang="zh-CN" smtClean="0"/>
              <a:pPr/>
              <a:t>3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564904"/>
            <a:ext cx="7344816" cy="3852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z="1400">
                <a:latin typeface="Verdana" pitchFamily="34" charset="0"/>
                <a:ea typeface="宋体" charset="-122"/>
              </a:rPr>
              <a:t>Geneva, Switzerland, 4 June 2013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996B94-8C02-4FC6-9D08-DCAD7E3F6F87}" type="slidenum">
              <a:rPr lang="en-US" altLang="zh-CN" sz="1400"/>
              <a:pPr/>
              <a:t>4</a:t>
            </a:fld>
            <a:endParaRPr lang="en-US" altLang="zh-CN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SDN’s key features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fontAlgn="auto" hangingPunct="1"/>
            <a:r>
              <a:rPr lang="en-GB" altLang="zh-CN" sz="2400" dirty="0" smtClean="0">
                <a:latin typeface="+mn-lt"/>
                <a:ea typeface="+mn-ea"/>
                <a:cs typeface="+mn-cs"/>
              </a:rPr>
              <a:t>Separation of control plane and data plane</a:t>
            </a:r>
          </a:p>
          <a:p>
            <a:pPr lvl="1" fontAlgn="auto" hangingPunct="1"/>
            <a:r>
              <a:rPr lang="en-GB" altLang="zh-CN" sz="2000" dirty="0" smtClean="0">
                <a:latin typeface="+mn-lt"/>
                <a:ea typeface="+mn-ea"/>
                <a:cs typeface="+mn-cs"/>
              </a:rPr>
              <a:t>make  SDN-based infrastructure networks more flexible, intelligent and adaptive to changes.</a:t>
            </a:r>
            <a:endParaRPr lang="en-GB" altLang="zh-CN" sz="2000" dirty="0" smtClean="0">
              <a:ea typeface="+mn-ea"/>
              <a:cs typeface="+mn-cs"/>
            </a:endParaRPr>
          </a:p>
          <a:p>
            <a:pPr lvl="1" fontAlgn="auto" hangingPunct="1"/>
            <a:endParaRPr lang="zh-CN" altLang="zh-CN" sz="2000" dirty="0" smtClean="0">
              <a:latin typeface="+mn-lt"/>
              <a:ea typeface="+mn-ea"/>
              <a:cs typeface="+mn-cs"/>
            </a:endParaRPr>
          </a:p>
          <a:p>
            <a:pPr fontAlgn="auto" hangingPunct="1"/>
            <a:r>
              <a:rPr lang="en-GB" altLang="zh-CN" sz="2400" dirty="0" smtClean="0">
                <a:latin typeface="+mn-lt"/>
                <a:ea typeface="+mn-ea"/>
                <a:cs typeface="+mn-cs"/>
              </a:rPr>
              <a:t>Network resource openness</a:t>
            </a:r>
          </a:p>
          <a:p>
            <a:pPr lvl="1" fontAlgn="auto" hangingPunct="1"/>
            <a:r>
              <a:rPr lang="en-GB" altLang="zh-CN" sz="2000" dirty="0" smtClean="0">
                <a:latin typeface="+mn-lt"/>
                <a:ea typeface="+mn-ea"/>
                <a:cs typeface="+mn-cs"/>
              </a:rPr>
              <a:t>enable infrastructure network providers to make new revenue through opening their networks to third party service providers in a win-win collaboration.</a:t>
            </a:r>
          </a:p>
          <a:p>
            <a:pPr lvl="1" fontAlgn="auto" hangingPunct="1">
              <a:buNone/>
            </a:pPr>
            <a:r>
              <a:rPr lang="en-GB" altLang="zh-CN" sz="2000" dirty="0" smtClean="0">
                <a:latin typeface="+mn-lt"/>
                <a:ea typeface="+mn-ea"/>
                <a:cs typeface="+mn-cs"/>
              </a:rPr>
              <a:t> </a:t>
            </a:r>
            <a:endParaRPr lang="zh-CN" altLang="zh-CN" sz="2000" dirty="0" smtClean="0">
              <a:latin typeface="+mn-lt"/>
              <a:ea typeface="+mn-ea"/>
              <a:cs typeface="+mn-cs"/>
            </a:endParaRPr>
          </a:p>
          <a:p>
            <a:r>
              <a:rPr lang="en-GB" altLang="zh-CN" sz="2400" dirty="0" smtClean="0">
                <a:latin typeface="+mn-lt"/>
                <a:ea typeface="+mn-ea"/>
                <a:cs typeface="+mn-cs"/>
              </a:rPr>
              <a:t>Decoupling of hardware and software</a:t>
            </a:r>
          </a:p>
          <a:p>
            <a:pPr lvl="1"/>
            <a:r>
              <a:rPr lang="en-GB" altLang="zh-CN" sz="2000" dirty="0" smtClean="0">
                <a:latin typeface="+mn-lt"/>
                <a:ea typeface="+mn-ea"/>
                <a:cs typeface="+mn-cs"/>
              </a:rPr>
              <a:t>make it much easier to introduce new technologies to infrastructure networks and make network equipment more affordable to help boost the widespread  deployment of broadband networks. </a:t>
            </a:r>
            <a:endParaRPr lang="en-US" altLang="zh-CN" sz="2000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Universities in China</a:t>
            </a:r>
            <a:endParaRPr lang="zh-CN" altLang="en-US" dirty="0">
              <a:ea typeface="宋体" charset="-122"/>
            </a:endParaRPr>
          </a:p>
        </p:txBody>
      </p:sp>
      <p:pic>
        <p:nvPicPr>
          <p:cNvPr id="2052" name="Picture 4" descr="http://www.huodongxing.com/Logo/org/201211/3851062628422/5411070109381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23528" y="1528573"/>
            <a:ext cx="1032049" cy="10363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1439652" y="1532797"/>
            <a:ext cx="72368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bg2"/>
                </a:solidFill>
              </a:rPr>
              <a:t>Tsinghua University </a:t>
            </a:r>
            <a:endParaRPr lang="en-US" altLang="zh-CN" sz="1800" dirty="0" smtClean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i="1" dirty="0" smtClean="0">
                <a:solidFill>
                  <a:schemeClr val="bg2"/>
                </a:solidFill>
              </a:rPr>
              <a:t>signed </a:t>
            </a:r>
            <a:r>
              <a:rPr lang="zh-CN" altLang="en-US" sz="1800" i="1" dirty="0">
                <a:solidFill>
                  <a:schemeClr val="bg2"/>
                </a:solidFill>
              </a:rPr>
              <a:t>cooperative research agreement </a:t>
            </a:r>
            <a:r>
              <a:rPr lang="en-US" altLang="zh-CN" sz="1800" i="1" dirty="0">
                <a:solidFill>
                  <a:schemeClr val="bg2"/>
                </a:solidFill>
              </a:rPr>
              <a:t>with 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Stanford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 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in 2010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Deploy campus SDN network</a:t>
            </a:r>
            <a:endParaRPr lang="en-US" altLang="zh-CN" sz="1800" i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Focus on future network &amp; </a:t>
            </a:r>
            <a:r>
              <a:rPr lang="en-US" altLang="zh-CN" sz="1800" i="1" dirty="0" err="1" smtClean="0">
                <a:solidFill>
                  <a:schemeClr val="bg2"/>
                </a:solidFill>
              </a:rPr>
              <a:t>Openflow</a:t>
            </a:r>
            <a:endParaRPr lang="en-US" altLang="zh-CN" sz="1800" i="1" dirty="0" smtClean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Achievement including </a:t>
            </a:r>
            <a:r>
              <a:rPr lang="en-US" altLang="zh-CN" sz="1800" i="1" dirty="0" err="1" smtClean="0">
                <a:solidFill>
                  <a:schemeClr val="bg2"/>
                </a:solidFill>
              </a:rPr>
              <a:t>openlow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 function expansion and SDN controller scalability</a:t>
            </a:r>
            <a:endParaRPr lang="zh-CN" altLang="en-US" sz="1800" i="1" dirty="0">
              <a:solidFill>
                <a:schemeClr val="bg2"/>
              </a:solidFill>
            </a:endParaRPr>
          </a:p>
        </p:txBody>
      </p:sp>
      <p:pic>
        <p:nvPicPr>
          <p:cNvPr id="1026" name="Picture 2" descr="http://sns.byr.edu.cn/attachment/201105/10/13849_1305007992Mz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65490"/>
            <a:ext cx="991443" cy="9914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1439652" y="3861048"/>
            <a:ext cx="72368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 smtClean="0">
                <a:solidFill>
                  <a:schemeClr val="bg2"/>
                </a:solidFill>
              </a:rPr>
              <a:t>Beijing University of Post and telecommunications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i="1" dirty="0">
                <a:solidFill>
                  <a:schemeClr val="bg2"/>
                </a:solidFill>
              </a:rPr>
              <a:t> </a:t>
            </a:r>
            <a:r>
              <a:rPr lang="en-US" altLang="zh-CN" sz="1800" i="1" dirty="0">
                <a:solidFill>
                  <a:schemeClr val="bg2"/>
                </a:solidFill>
              </a:rPr>
              <a:t>initiated </a:t>
            </a:r>
            <a:r>
              <a:rPr lang="zh-CN" altLang="en-US" sz="1800" i="1" dirty="0">
                <a:solidFill>
                  <a:schemeClr val="bg2"/>
                </a:solidFill>
              </a:rPr>
              <a:t>“</a:t>
            </a:r>
            <a:r>
              <a:rPr lang="en-US" altLang="zh-CN" sz="1800" i="1" dirty="0">
                <a:solidFill>
                  <a:schemeClr val="bg2"/>
                </a:solidFill>
              </a:rPr>
              <a:t>content centric open network</a:t>
            </a:r>
            <a:r>
              <a:rPr lang="zh-CN" altLang="en-US" sz="1800" i="1" dirty="0">
                <a:solidFill>
                  <a:schemeClr val="bg2"/>
                </a:solidFill>
              </a:rPr>
              <a:t>”</a:t>
            </a:r>
            <a:r>
              <a:rPr lang="en-US" altLang="zh-CN" sz="1800" i="1" dirty="0">
                <a:solidFill>
                  <a:schemeClr val="bg2"/>
                </a:solidFill>
              </a:rPr>
              <a:t>research project with 21vianet</a:t>
            </a:r>
            <a:r>
              <a:rPr lang="zh-CN" altLang="en-US" sz="1800" i="1" dirty="0">
                <a:solidFill>
                  <a:schemeClr val="bg2"/>
                </a:solidFill>
              </a:rPr>
              <a:t>（</a:t>
            </a:r>
            <a:r>
              <a:rPr lang="en-US" altLang="zh-CN" sz="1800" i="1" dirty="0">
                <a:solidFill>
                  <a:schemeClr val="bg2"/>
                </a:solidFill>
              </a:rPr>
              <a:t>Data Center Provider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），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construct </a:t>
            </a:r>
            <a:r>
              <a:rPr lang="en-US" altLang="zh-CN" sz="1800" i="1" dirty="0">
                <a:solidFill>
                  <a:schemeClr val="bg2"/>
                </a:solidFill>
              </a:rPr>
              <a:t>Inter-datacenters 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test bed </a:t>
            </a:r>
            <a:r>
              <a:rPr lang="en-US" altLang="zh-CN" sz="1800" i="1" dirty="0">
                <a:solidFill>
                  <a:schemeClr val="bg2"/>
                </a:solidFill>
              </a:rPr>
              <a:t>based on 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SDN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Campus SDN network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，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carrying test flow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，</a:t>
            </a:r>
            <a:r>
              <a:rPr lang="en-US" altLang="zh-CN" sz="1800" i="1" dirty="0" err="1" smtClean="0">
                <a:solidFill>
                  <a:schemeClr val="bg2"/>
                </a:solidFill>
              </a:rPr>
              <a:t>deviding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 experimental network</a:t>
            </a:r>
            <a:endParaRPr lang="en-US" altLang="zh-CN" sz="1800" i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SDN in flexible optical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i="1" dirty="0" smtClean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1800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8901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Enterprises in China </a:t>
            </a:r>
            <a:endParaRPr lang="zh-CN" altLang="en-US" dirty="0">
              <a:ea typeface="宋体" charset="-122"/>
            </a:endParaRPr>
          </a:p>
        </p:txBody>
      </p:sp>
      <p:pic>
        <p:nvPicPr>
          <p:cNvPr id="5122" name="Picture 2" descr="http://www.kuqin.com/upimg/topic/tenc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07" y="1406390"/>
            <a:ext cx="960041" cy="942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矩形 17"/>
          <p:cNvSpPr/>
          <p:nvPr/>
        </p:nvSpPr>
        <p:spPr>
          <a:xfrm>
            <a:off x="1763688" y="1433743"/>
            <a:ext cx="7236804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Developed </a:t>
            </a:r>
            <a:r>
              <a:rPr lang="en-US" altLang="zh-CN" sz="1800" i="1" dirty="0">
                <a:solidFill>
                  <a:schemeClr val="bg2"/>
                </a:solidFill>
              </a:rPr>
              <a:t>SRP(Sequoia Routing 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Protocol) which can be deployed in Datacenter with open API</a:t>
            </a:r>
            <a:endParaRPr lang="en-US" altLang="zh-CN" sz="1800" i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Virtualized IDC network</a:t>
            </a:r>
            <a:endParaRPr lang="zh-CN" altLang="en-US" sz="1800" i="1" dirty="0">
              <a:solidFill>
                <a:schemeClr val="bg2"/>
              </a:solidFill>
            </a:endParaRPr>
          </a:p>
        </p:txBody>
      </p:sp>
      <p:pic>
        <p:nvPicPr>
          <p:cNvPr id="5124" name="Picture 4" descr="http://www.sotuzi.com/blog_ai/upload/baid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1680121" cy="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1787625" y="2544513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i="1" dirty="0">
                <a:solidFill>
                  <a:schemeClr val="bg2"/>
                </a:solidFill>
              </a:rPr>
              <a:t>Development and 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test 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traffic engineering system based on 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SDN technology</a:t>
            </a:r>
            <a:endParaRPr lang="zh-CN" altLang="en-US" sz="1800" i="1" dirty="0">
              <a:solidFill>
                <a:schemeClr val="bg2"/>
              </a:solidFill>
            </a:endParaRPr>
          </a:p>
        </p:txBody>
      </p:sp>
      <p:pic>
        <p:nvPicPr>
          <p:cNvPr id="10" name="Picture 2" descr="http://news.mydrivers.com/Img/20100722/0426115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938944" cy="9389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1835696" y="3645024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   Equipments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   Solutions</a:t>
            </a:r>
            <a:endParaRPr lang="zh-CN" altLang="en-US" sz="1800" i="1" dirty="0">
              <a:solidFill>
                <a:schemeClr val="bg2"/>
              </a:solidFill>
            </a:endParaRPr>
          </a:p>
        </p:txBody>
      </p:sp>
      <p:pic>
        <p:nvPicPr>
          <p:cNvPr id="12" name="Picture 19" descr="Z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293096"/>
            <a:ext cx="740640" cy="26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575" y="5115692"/>
            <a:ext cx="1077089" cy="39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中国联通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599" y="5547740"/>
            <a:ext cx="779059" cy="46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591" y="6123804"/>
            <a:ext cx="888642" cy="4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矩形 15"/>
          <p:cNvSpPr/>
          <p:nvPr/>
        </p:nvSpPr>
        <p:spPr>
          <a:xfrm>
            <a:off x="1835696" y="5301208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   Studies on Carrier Networks evolution toward software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   Lab Testing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i="1" dirty="0" smtClean="0">
                <a:solidFill>
                  <a:schemeClr val="bg2"/>
                </a:solidFill>
              </a:rPr>
              <a:t>   Access network, transport network, IP network……</a:t>
            </a:r>
            <a:endParaRPr lang="zh-CN" altLang="en-US" sz="1800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221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Projects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9512" y="134076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1800" dirty="0" smtClean="0">
                <a:solidFill>
                  <a:schemeClr val="bg2"/>
                </a:solidFill>
              </a:rPr>
              <a:t>The </a:t>
            </a:r>
            <a:r>
              <a:rPr lang="en-GB" altLang="zh-CN" sz="1800" dirty="0">
                <a:solidFill>
                  <a:schemeClr val="bg2"/>
                </a:solidFill>
              </a:rPr>
              <a:t>Plan for High-Tech Research and </a:t>
            </a:r>
            <a:r>
              <a:rPr lang="en-GB" altLang="zh-CN" sz="1800" dirty="0" smtClean="0">
                <a:solidFill>
                  <a:schemeClr val="bg2"/>
                </a:solidFill>
              </a:rPr>
              <a:t>Development (863) information technology field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 call for proposals guide 2014</a:t>
            </a:r>
            <a:endParaRPr lang="zh-CN" altLang="en-US" sz="1800" i="1" dirty="0">
              <a:solidFill>
                <a:schemeClr val="bg2"/>
              </a:solidFill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179512" y="5264471"/>
            <a:ext cx="2808312" cy="104484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SDN mechanism, system and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architecture</a:t>
            </a:r>
            <a:endParaRPr kumimoji="0" lang="zh-CN" altLang="en-US" sz="1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3165612" y="5264470"/>
            <a:ext cx="2990564" cy="10448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zh-CN" sz="1600" b="1" dirty="0" smtClean="0">
                <a:solidFill>
                  <a:schemeClr val="bg2"/>
                </a:solidFill>
                <a:latin typeface="Arial" charset="0"/>
              </a:rPr>
              <a:t>Resource flexible scheduling </a:t>
            </a:r>
          </a:p>
          <a:p>
            <a:r>
              <a:rPr lang="en-US" altLang="zh-CN" sz="1600" b="1" dirty="0" smtClean="0">
                <a:solidFill>
                  <a:schemeClr val="bg2"/>
                </a:solidFill>
                <a:latin typeface="Arial" charset="0"/>
              </a:rPr>
              <a:t>SDN key technology research </a:t>
            </a:r>
          </a:p>
          <a:p>
            <a:r>
              <a:rPr lang="en-US" altLang="zh-CN" sz="1600" b="1" dirty="0" smtClean="0">
                <a:solidFill>
                  <a:schemeClr val="bg2"/>
                </a:solidFill>
                <a:latin typeface="Arial" charset="0"/>
              </a:rPr>
              <a:t>And equipment development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6297072" y="5264470"/>
            <a:ext cx="2808312" cy="10448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400" b="1" dirty="0" smtClean="0">
                <a:solidFill>
                  <a:schemeClr val="bg2"/>
                </a:solidFill>
                <a:latin typeface="Arial" charset="0"/>
              </a:rPr>
              <a:t>SDN</a:t>
            </a:r>
          </a:p>
          <a:p>
            <a:pPr algn="ctr"/>
            <a:r>
              <a:rPr lang="en-US" altLang="zh-CN" sz="1400" b="1" dirty="0" smtClean="0">
                <a:solidFill>
                  <a:schemeClr val="bg2"/>
                </a:solidFill>
                <a:latin typeface="Arial" charset="0"/>
              </a:rPr>
              <a:t>Demonstration and </a:t>
            </a:r>
            <a:r>
              <a:rPr lang="en-US" altLang="zh-CN" sz="1400" b="1" dirty="0">
                <a:solidFill>
                  <a:schemeClr val="bg2"/>
                </a:solidFill>
                <a:latin typeface="Arial" charset="0"/>
              </a:rPr>
              <a:t>Validation </a:t>
            </a:r>
            <a:r>
              <a:rPr lang="en-US" altLang="zh-CN" sz="1400" b="1" dirty="0" smtClean="0">
                <a:solidFill>
                  <a:schemeClr val="bg2"/>
                </a:solidFill>
                <a:latin typeface="Arial" charset="0"/>
              </a:rPr>
              <a:t> </a:t>
            </a:r>
            <a:endParaRPr kumimoji="0" lang="en-US" altLang="zh-CN" sz="1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512" y="2132856"/>
            <a:ext cx="8712968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dirty="0">
                <a:solidFill>
                  <a:schemeClr val="bg2"/>
                </a:solidFill>
              </a:rPr>
              <a:t>1.1 Software Defined Network </a:t>
            </a:r>
            <a:r>
              <a:rPr lang="zh-CN" altLang="en-US" sz="1800" dirty="0" smtClean="0">
                <a:solidFill>
                  <a:schemeClr val="bg2"/>
                </a:solidFill>
              </a:rPr>
              <a:t>key </a:t>
            </a:r>
            <a:r>
              <a:rPr lang="zh-CN" altLang="en-US" sz="1800" dirty="0">
                <a:solidFill>
                  <a:schemeClr val="bg2"/>
                </a:solidFill>
              </a:rPr>
              <a:t>technology development and demonstration</a:t>
            </a:r>
          </a:p>
          <a:p>
            <a:endParaRPr lang="zh-CN" altLang="en-US" sz="1800" dirty="0">
              <a:solidFill>
                <a:schemeClr val="bg2"/>
              </a:solidFill>
            </a:endParaRPr>
          </a:p>
          <a:p>
            <a:r>
              <a:rPr lang="zh-CN" altLang="en-US" sz="1800" i="1" dirty="0" smtClean="0">
                <a:solidFill>
                  <a:schemeClr val="bg2"/>
                </a:solidFill>
              </a:rPr>
              <a:t>Research </a:t>
            </a:r>
            <a:r>
              <a:rPr lang="zh-CN" altLang="en-US" sz="1800" i="1" dirty="0">
                <a:solidFill>
                  <a:schemeClr val="bg2"/>
                </a:solidFill>
              </a:rPr>
              <a:t>topics including  control and data forwarding separation, technology of dynamic perception and collaborative technology services and 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resources</a:t>
            </a:r>
            <a:r>
              <a:rPr lang="en-US" altLang="zh-CN" sz="1800" i="1" dirty="0">
                <a:solidFill>
                  <a:schemeClr val="bg2"/>
                </a:solidFill>
              </a:rPr>
              <a:t>,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 development </a:t>
            </a:r>
            <a:r>
              <a:rPr lang="zh-CN" altLang="en-US" sz="1800" i="1" dirty="0">
                <a:solidFill>
                  <a:schemeClr val="bg2"/>
                </a:solidFill>
              </a:rPr>
              <a:t>of SDN core equipment, software protocol stack and the corresponding prototype 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system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, 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demonstration </a:t>
            </a:r>
            <a:r>
              <a:rPr lang="zh-CN" altLang="en-US" sz="1800" i="1" dirty="0">
                <a:solidFill>
                  <a:schemeClr val="bg2"/>
                </a:solidFill>
              </a:rPr>
              <a:t>application. </a:t>
            </a:r>
            <a:endParaRPr lang="en-US" altLang="zh-CN" sz="1800" i="1" dirty="0" smtClean="0">
              <a:solidFill>
                <a:schemeClr val="bg2"/>
              </a:solidFill>
            </a:endParaRPr>
          </a:p>
          <a:p>
            <a:endParaRPr lang="en-US" altLang="zh-CN" sz="1800" i="1" dirty="0">
              <a:solidFill>
                <a:schemeClr val="bg2"/>
              </a:solidFill>
            </a:endParaRPr>
          </a:p>
          <a:p>
            <a:r>
              <a:rPr lang="zh-CN" altLang="en-US" sz="1800" i="1" dirty="0" smtClean="0">
                <a:solidFill>
                  <a:schemeClr val="bg2"/>
                </a:solidFill>
              </a:rPr>
              <a:t>Consists </a:t>
            </a:r>
            <a:r>
              <a:rPr lang="zh-CN" altLang="en-US" sz="1800" i="1" dirty="0">
                <a:solidFill>
                  <a:schemeClr val="bg2"/>
                </a:solidFill>
              </a:rPr>
              <a:t>of three research </a:t>
            </a:r>
            <a:r>
              <a:rPr lang="zh-CN" altLang="en-US" sz="1800" i="1" dirty="0" smtClean="0">
                <a:solidFill>
                  <a:schemeClr val="bg2"/>
                </a:solidFill>
              </a:rPr>
              <a:t>directions</a:t>
            </a:r>
            <a:r>
              <a:rPr lang="en-US" altLang="zh-CN" sz="1800" i="1" dirty="0" smtClean="0">
                <a:solidFill>
                  <a:schemeClr val="bg2"/>
                </a:solidFill>
              </a:rPr>
              <a:t>:</a:t>
            </a:r>
            <a:endParaRPr lang="zh-CN" altLang="en-US" sz="1800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0947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6512" y="0"/>
            <a:ext cx="8167936" cy="1143000"/>
          </a:xfrm>
        </p:spPr>
        <p:txBody>
          <a:bodyPr/>
          <a:lstStyle/>
          <a:p>
            <a:r>
              <a:rPr lang="en-US" altLang="zh-CN" dirty="0" smtClean="0"/>
              <a:t>Standardization activities in CCSA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4625989"/>
          </a:xfrm>
        </p:spPr>
        <p:txBody>
          <a:bodyPr/>
          <a:lstStyle/>
          <a:p>
            <a:pPr>
              <a:buNone/>
            </a:pPr>
            <a:r>
              <a:rPr lang="en-US" altLang="zh-CN" sz="2400" dirty="0" smtClean="0"/>
              <a:t>TC1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IP and Multicast </a:t>
            </a:r>
          </a:p>
          <a:p>
            <a:r>
              <a:rPr lang="en-US" altLang="zh-CN" sz="2000" dirty="0" smtClean="0"/>
              <a:t>WG4 ( New Technology and International Standards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SDN research report</a:t>
            </a:r>
            <a:r>
              <a:rPr lang="zh-CN" altLang="en-US" sz="1400" dirty="0" smtClean="0"/>
              <a:t>（</a:t>
            </a:r>
            <a:r>
              <a:rPr lang="en-US" altLang="zh-CN" sz="1400" dirty="0" smtClean="0"/>
              <a:t>Finished in 2012Q4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SDN——Architecture</a:t>
            </a:r>
            <a:r>
              <a:rPr lang="zh-CN" altLang="en-US" sz="1400" dirty="0" smtClean="0"/>
              <a:t>（</a:t>
            </a:r>
            <a:r>
              <a:rPr lang="en-US" altLang="zh-CN" sz="1400" dirty="0" smtClean="0"/>
              <a:t>Standard Project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Approved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SDN——Content Centric Network based on SDN </a:t>
            </a:r>
            <a:r>
              <a:rPr lang="zh-CN" altLang="en-US" sz="1400" dirty="0" smtClean="0"/>
              <a:t>（</a:t>
            </a:r>
            <a:r>
              <a:rPr lang="en-US" altLang="zh-CN" sz="1400" dirty="0" smtClean="0"/>
              <a:t>Research report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Approved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SDN——Network Management</a:t>
            </a:r>
            <a:r>
              <a:rPr lang="zh-CN" altLang="en-US" sz="1400" dirty="0"/>
              <a:t> （</a:t>
            </a:r>
            <a:r>
              <a:rPr lang="en-US" altLang="zh-CN" sz="1400" dirty="0"/>
              <a:t>Research report</a:t>
            </a:r>
            <a:r>
              <a:rPr lang="zh-CN" altLang="en-US" sz="1400" dirty="0"/>
              <a:t>：</a:t>
            </a:r>
            <a:r>
              <a:rPr lang="en-US" altLang="zh-CN" sz="1400" dirty="0"/>
              <a:t>Approved</a:t>
            </a:r>
            <a:r>
              <a:rPr lang="zh-CN" altLang="en-US" sz="1400" dirty="0" smtClean="0"/>
              <a:t>）</a:t>
            </a:r>
            <a:endParaRPr lang="en-US" altLang="zh-CN" sz="2000" dirty="0" smtClean="0"/>
          </a:p>
          <a:p>
            <a:r>
              <a:rPr lang="en-US" altLang="zh-CN" sz="2000" dirty="0" smtClean="0"/>
              <a:t>SWG3 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Future Data Network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457200" lvl="1" indent="0">
              <a:buNone/>
            </a:pPr>
            <a:r>
              <a:rPr lang="en-US" altLang="zh-CN" sz="2400" baseline="-25000" dirty="0"/>
              <a:t>Focus on future data network with the core concept of software-defined</a:t>
            </a:r>
            <a:endParaRPr lang="en-US" altLang="zh-CN" sz="1000" baseline="-25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/>
              <a:t>FDN </a:t>
            </a:r>
            <a:r>
              <a:rPr lang="en-US" altLang="zh-CN" sz="1400" dirty="0" smtClean="0"/>
              <a:t>application </a:t>
            </a:r>
            <a:r>
              <a:rPr lang="en-US" altLang="zh-CN" sz="1400" dirty="0"/>
              <a:t>scenarios </a:t>
            </a:r>
            <a:r>
              <a:rPr lang="en-US" altLang="zh-CN" sz="1400" dirty="0" smtClean="0"/>
              <a:t>and requirements (Almost finished)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FDN functional framework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FDN communication protocol</a:t>
            </a:r>
          </a:p>
          <a:p>
            <a:r>
              <a:rPr lang="en-US" altLang="zh-CN" sz="2000" dirty="0"/>
              <a:t>WG1 (Network protocol system and device</a:t>
            </a:r>
            <a:r>
              <a:rPr lang="en-US" altLang="zh-CN" sz="2000" dirty="0" smtClean="0"/>
              <a:t>)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zh-CN" sz="1600" dirty="0" err="1" smtClean="0"/>
              <a:t>Openflow</a:t>
            </a:r>
            <a:r>
              <a:rPr lang="en-US" altLang="zh-CN" sz="1600" dirty="0" smtClean="0"/>
              <a:t> Switch technologic requirements/test methods</a:t>
            </a:r>
            <a:r>
              <a:rPr lang="zh-CN" altLang="en-US" sz="1600" dirty="0"/>
              <a:t>（</a:t>
            </a:r>
            <a:r>
              <a:rPr lang="en-US" altLang="zh-CN" sz="1600" dirty="0"/>
              <a:t>Standard Project</a:t>
            </a:r>
            <a:r>
              <a:rPr lang="zh-CN" altLang="en-US" sz="1600" dirty="0"/>
              <a:t>：</a:t>
            </a:r>
            <a:r>
              <a:rPr lang="en-US" altLang="zh-CN" sz="1600" dirty="0" smtClean="0"/>
              <a:t>Approved, 2013~2015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342900" lvl="1" indent="-342900">
              <a:buNone/>
            </a:pPr>
            <a:r>
              <a:rPr lang="en-US" altLang="zh-CN" sz="2000" dirty="0" smtClean="0"/>
              <a:t>TC3:  Network and Switch</a:t>
            </a:r>
          </a:p>
          <a:p>
            <a:pPr marL="342900" lvl="1" indent="-342900">
              <a:buSzPct val="75000"/>
              <a:buBlip>
                <a:blip r:embed="rId3"/>
              </a:buBlip>
            </a:pPr>
            <a:r>
              <a:rPr lang="en-US" altLang="zh-CN" sz="2000" dirty="0" smtClean="0">
                <a:ea typeface="+mn-ea"/>
                <a:cs typeface="+mn-cs"/>
              </a:rPr>
              <a:t>Network virtualization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36700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China SDN Conference</a:t>
            </a:r>
            <a:endParaRPr lang="zh-CN" altLang="en-US" dirty="0"/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251520" y="1340768"/>
            <a:ext cx="8712968" cy="462598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None/>
            </a:pPr>
            <a:r>
              <a:rPr lang="en-US" altLang="zh-CN" sz="2400" dirty="0" smtClean="0">
                <a:solidFill>
                  <a:schemeClr val="bg2"/>
                </a:solidFill>
              </a:rPr>
              <a:t>2012 China SDN &amp; open networking summit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chemeClr val="bg2"/>
                </a:solidFill>
              </a:rPr>
              <a:t>2013 China SDN Conference</a:t>
            </a:r>
            <a:endParaRPr lang="en-US" altLang="zh-CN" sz="2400" kern="0" dirty="0" smtClean="0">
              <a:solidFill>
                <a:schemeClr val="bg2"/>
              </a:solidFill>
            </a:endParaRPr>
          </a:p>
          <a:p>
            <a:r>
              <a:rPr lang="en-US" altLang="zh-CN" sz="2000" kern="0" dirty="0" smtClean="0">
                <a:solidFill>
                  <a:schemeClr val="bg2"/>
                </a:solidFill>
              </a:rPr>
              <a:t>Hosted by</a:t>
            </a:r>
            <a:r>
              <a:rPr lang="zh-CN" altLang="en-US" sz="2000" kern="0" dirty="0" smtClean="0">
                <a:solidFill>
                  <a:schemeClr val="bg2"/>
                </a:solidFill>
              </a:rPr>
              <a:t>：</a:t>
            </a:r>
            <a:endParaRPr lang="en-US" altLang="zh-CN" sz="1600" kern="0" dirty="0" smtClean="0">
              <a:solidFill>
                <a:schemeClr val="bg2"/>
              </a:solidFill>
            </a:endParaRPr>
          </a:p>
          <a:p>
            <a:pPr lvl="1"/>
            <a:r>
              <a:rPr lang="en-US" altLang="zh-CN" sz="1600" dirty="0" smtClean="0">
                <a:solidFill>
                  <a:schemeClr val="bg2"/>
                </a:solidFill>
              </a:rPr>
              <a:t>China Institute of communication</a:t>
            </a:r>
          </a:p>
          <a:p>
            <a:pPr lvl="1"/>
            <a:r>
              <a:rPr lang="en-US" altLang="zh-CN" sz="1600" dirty="0" smtClean="0">
                <a:solidFill>
                  <a:schemeClr val="bg2"/>
                </a:solidFill>
              </a:rPr>
              <a:t>China Communication Standard  Association</a:t>
            </a:r>
          </a:p>
          <a:p>
            <a:r>
              <a:rPr lang="en-US" altLang="zh-CN" sz="2000" kern="0" dirty="0" smtClean="0">
                <a:solidFill>
                  <a:schemeClr val="bg2"/>
                </a:solidFill>
              </a:rPr>
              <a:t>Guest Speakers from</a:t>
            </a:r>
            <a:r>
              <a:rPr lang="zh-CN" altLang="en-US" sz="2000" kern="0" dirty="0" smtClean="0">
                <a:solidFill>
                  <a:schemeClr val="bg2"/>
                </a:solidFill>
              </a:rPr>
              <a:t>：</a:t>
            </a:r>
            <a:endParaRPr lang="en-US" altLang="zh-CN" sz="2000" kern="0" dirty="0" smtClean="0">
              <a:solidFill>
                <a:schemeClr val="bg2"/>
              </a:solidFill>
            </a:endParaRPr>
          </a:p>
          <a:p>
            <a:pPr lvl="1"/>
            <a:r>
              <a:rPr lang="en-US" altLang="zh-CN" sz="1800" kern="0" dirty="0" smtClean="0">
                <a:solidFill>
                  <a:schemeClr val="bg2"/>
                </a:solidFill>
              </a:rPr>
              <a:t>ONF, CATR, </a:t>
            </a:r>
            <a:r>
              <a:rPr lang="en-US" altLang="zh-CN" sz="1800" kern="0" dirty="0" err="1" smtClean="0">
                <a:solidFill>
                  <a:schemeClr val="bg2"/>
                </a:solidFill>
              </a:rPr>
              <a:t>ChinaTelecom</a:t>
            </a:r>
            <a:r>
              <a:rPr lang="en-US" altLang="zh-CN" sz="1800" kern="0" dirty="0" smtClean="0">
                <a:solidFill>
                  <a:schemeClr val="bg2"/>
                </a:solidFill>
              </a:rPr>
              <a:t>, </a:t>
            </a:r>
            <a:r>
              <a:rPr lang="en-US" altLang="zh-CN" sz="1800" kern="0" dirty="0" err="1" smtClean="0">
                <a:solidFill>
                  <a:schemeClr val="bg2"/>
                </a:solidFill>
              </a:rPr>
              <a:t>ChinaUnicom</a:t>
            </a:r>
            <a:r>
              <a:rPr lang="en-US" altLang="zh-CN" sz="1800" kern="0" dirty="0" smtClean="0">
                <a:solidFill>
                  <a:schemeClr val="bg2"/>
                </a:solidFill>
              </a:rPr>
              <a:t>, </a:t>
            </a:r>
            <a:r>
              <a:rPr lang="en-US" altLang="zh-CN" sz="1800" kern="0" dirty="0" err="1" smtClean="0">
                <a:solidFill>
                  <a:schemeClr val="bg2"/>
                </a:solidFill>
              </a:rPr>
              <a:t>ChinaMobile</a:t>
            </a:r>
            <a:r>
              <a:rPr lang="en-US" altLang="zh-CN" sz="1800" kern="0" dirty="0" smtClean="0">
                <a:solidFill>
                  <a:schemeClr val="bg2"/>
                </a:solidFill>
              </a:rPr>
              <a:t>, BUPT, BJTU, Tsinghua University, Arista Networks, Cyan, Dell, Huawei, IBM, H3C, NEC, Net Optics, ZTE, </a:t>
            </a:r>
            <a:r>
              <a:rPr lang="en-US" altLang="zh-CN" sz="1800" kern="0" dirty="0" err="1" smtClean="0">
                <a:solidFill>
                  <a:schemeClr val="bg2"/>
                </a:solidFill>
              </a:rPr>
              <a:t>Tencent</a:t>
            </a:r>
            <a:endParaRPr lang="en-US" altLang="zh-CN" sz="1800" kern="0" dirty="0" smtClean="0">
              <a:solidFill>
                <a:schemeClr val="bg2"/>
              </a:solidFill>
            </a:endParaRPr>
          </a:p>
          <a:p>
            <a:r>
              <a:rPr lang="en-US" altLang="zh-CN" sz="2000" kern="0" dirty="0" smtClean="0">
                <a:solidFill>
                  <a:schemeClr val="bg2"/>
                </a:solidFill>
              </a:rPr>
              <a:t>Exhibition of Product</a:t>
            </a:r>
          </a:p>
          <a:p>
            <a:pPr lvl="1"/>
            <a:r>
              <a:rPr lang="en-US" altLang="zh-CN" sz="1800" kern="0" dirty="0" smtClean="0">
                <a:solidFill>
                  <a:schemeClr val="bg2"/>
                </a:solidFill>
              </a:rPr>
              <a:t>Dell, NEC, Arista, IBM, </a:t>
            </a:r>
            <a:r>
              <a:rPr lang="en-US" altLang="zh-CN" sz="1800" kern="0" dirty="0" err="1" smtClean="0">
                <a:solidFill>
                  <a:schemeClr val="bg2"/>
                </a:solidFill>
              </a:rPr>
              <a:t>Huawei</a:t>
            </a:r>
            <a:r>
              <a:rPr lang="en-US" altLang="zh-CN" sz="1800" kern="0" dirty="0" smtClean="0">
                <a:solidFill>
                  <a:schemeClr val="bg2"/>
                </a:solidFill>
              </a:rPr>
              <a:t>, Cyan</a:t>
            </a:r>
          </a:p>
          <a:p>
            <a:r>
              <a:rPr lang="en-US" altLang="zh-CN" sz="2000" kern="0" dirty="0" smtClean="0">
                <a:solidFill>
                  <a:schemeClr val="bg2"/>
                </a:solidFill>
              </a:rPr>
              <a:t>Experts panel discussion</a:t>
            </a:r>
          </a:p>
          <a:p>
            <a:pPr lvl="1"/>
            <a:r>
              <a:rPr lang="en-US" altLang="zh-CN" sz="1800" kern="0" dirty="0" smtClean="0">
                <a:solidFill>
                  <a:schemeClr val="bg2"/>
                </a:solidFill>
              </a:rPr>
              <a:t>TOPIC: SDN and its future trends</a:t>
            </a:r>
          </a:p>
          <a:p>
            <a:r>
              <a:rPr lang="en-US" altLang="zh-CN" sz="2000" b="1" kern="0" dirty="0" smtClean="0">
                <a:solidFill>
                  <a:srgbClr val="FF0000"/>
                </a:solidFill>
              </a:rPr>
              <a:t>Carriers panel discussion</a:t>
            </a:r>
          </a:p>
          <a:p>
            <a:pPr lvl="1"/>
            <a:r>
              <a:rPr lang="en-US" altLang="zh-CN" sz="1800" kern="0" dirty="0">
                <a:solidFill>
                  <a:schemeClr val="bg2"/>
                </a:solidFill>
              </a:rPr>
              <a:t>TOPIC</a:t>
            </a:r>
            <a:r>
              <a:rPr lang="en-US" altLang="zh-CN" sz="1800" kern="0" dirty="0" smtClean="0">
                <a:solidFill>
                  <a:schemeClr val="bg2"/>
                </a:solidFill>
              </a:rPr>
              <a:t>: What’s the impacts that SDN bring to telecom carriers?</a:t>
            </a:r>
            <a:endParaRPr lang="en-US" altLang="zh-CN" sz="1800" kern="0" dirty="0">
              <a:solidFill>
                <a:schemeClr val="bg2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409381"/>
            <a:ext cx="3168352" cy="8035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90552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1402DCA17764EA122B140B954E2EE" ma:contentTypeVersion="1" ma:contentTypeDescription="Create a new document." ma:contentTypeScope="" ma:versionID="e44dfe17e5131471f4bb1de419f4a31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D94B83-2ED3-4062-B840-6B75D7D19477}"/>
</file>

<file path=customXml/itemProps2.xml><?xml version="1.0" encoding="utf-8"?>
<ds:datastoreItem xmlns:ds="http://schemas.openxmlformats.org/officeDocument/2006/customXml" ds:itemID="{645949EC-010D-434D-B754-46B9D5C3D4C3}"/>
</file>

<file path=customXml/itemProps3.xml><?xml version="1.0" encoding="utf-8"?>
<ds:datastoreItem xmlns:ds="http://schemas.openxmlformats.org/officeDocument/2006/customXml" ds:itemID="{33A2B6E1-03E3-4D0A-B7E1-FA35E026E822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2531</TotalTime>
  <Words>1093</Words>
  <Application>Microsoft Office PowerPoint</Application>
  <PresentationFormat>全屏显示(4:3)</PresentationFormat>
  <Paragraphs>145</Paragraphs>
  <Slides>15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ITU-e</vt:lpstr>
      <vt:lpstr>SDN in China </vt:lpstr>
      <vt:lpstr>New Requirements for network</vt:lpstr>
      <vt:lpstr>Software Defined Networking</vt:lpstr>
      <vt:lpstr>SDN’s key features</vt:lpstr>
      <vt:lpstr>Universities in China</vt:lpstr>
      <vt:lpstr>Enterprises in China </vt:lpstr>
      <vt:lpstr>Projects</vt:lpstr>
      <vt:lpstr>Standardization activities in CCSA</vt:lpstr>
      <vt:lpstr>China SDN Conference</vt:lpstr>
      <vt:lpstr>Carrier SDN </vt:lpstr>
      <vt:lpstr>Carrier SDN study is the role of ITU-T</vt:lpstr>
      <vt:lpstr>To establish FG on Carrier SDN</vt:lpstr>
      <vt:lpstr>The benefits for FG Carrier SDN</vt:lpstr>
      <vt:lpstr>Conclusions and Recommendations</vt:lpstr>
      <vt:lpstr>幻灯片 15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think</cp:lastModifiedBy>
  <cp:revision>364</cp:revision>
  <cp:lastPrinted>2001-11-25T13:41:09Z</cp:lastPrinted>
  <dcterms:created xsi:type="dcterms:W3CDTF">2007-02-20T15:47:31Z</dcterms:created>
  <dcterms:modified xsi:type="dcterms:W3CDTF">2013-06-04T06:55:24Z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0x01010043C1402DCA17764EA122B140B954E2EE</vt:lpwstr>
  </property>
</Properties>
</file>