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66" r:id="rId5"/>
    <p:sldId id="315" r:id="rId6"/>
    <p:sldId id="316" r:id="rId7"/>
    <p:sldId id="317" r:id="rId8"/>
    <p:sldId id="318" r:id="rId9"/>
    <p:sldId id="312" r:id="rId10"/>
    <p:sldId id="307" r:id="rId11"/>
    <p:sldId id="319" r:id="rId12"/>
    <p:sldId id="313" r:id="rId13"/>
    <p:sldId id="308" r:id="rId14"/>
    <p:sldId id="309" r:id="rId15"/>
    <p:sldId id="311" r:id="rId16"/>
    <p:sldId id="314" r:id="rId17"/>
    <p:sldId id="29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85035" autoAdjust="0"/>
  </p:normalViewPr>
  <p:slideViewPr>
    <p:cSldViewPr snapToGrid="0" snapToObjects="1" showGuides="1">
      <p:cViewPr varScale="1">
        <p:scale>
          <a:sx n="63" d="100"/>
          <a:sy n="63" d="100"/>
        </p:scale>
        <p:origin x="171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1C0B3-BC8F-458C-A634-EAC869D7030B}" type="datetimeFigureOut">
              <a:rPr lang="en-US" smtClean="0"/>
              <a:t>10/05/2016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CB29F-EC13-4004-AB7C-CEFFAD570A7B}" type="slidenum">
              <a:rPr lang="en-US" smtClean="0"/>
              <a:t>‹#›</a:t>
            </a:fld>
            <a:endParaRPr lang="en-US"/>
          </a:p>
        </p:txBody>
      </p:sp>
    </p:spTree>
    <p:extLst>
      <p:ext uri="{BB962C8B-B14F-4D97-AF65-F5344CB8AC3E}">
        <p14:creationId xmlns:p14="http://schemas.microsoft.com/office/powerpoint/2010/main" val="178693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Recommendation ITU‑R M.2083‑0, approved in September 2015, defines the framework and overall objectives of the future development of IMT for 2020 and beyond.</a:t>
            </a:r>
          </a:p>
        </p:txBody>
      </p:sp>
      <p:sp>
        <p:nvSpPr>
          <p:cNvPr id="4" name="Slide Number Placeholder 3"/>
          <p:cNvSpPr>
            <a:spLocks noGrp="1"/>
          </p:cNvSpPr>
          <p:nvPr>
            <p:ph type="sldNum" sz="quarter" idx="10"/>
          </p:nvPr>
        </p:nvSpPr>
        <p:spPr/>
        <p:txBody>
          <a:bodyPr/>
          <a:lstStyle/>
          <a:p>
            <a:fld id="{15DCB29F-EC13-4004-AB7C-CEFFAD570A7B}" type="slidenum">
              <a:rPr lang="en-US" smtClean="0"/>
              <a:t>6</a:t>
            </a:fld>
            <a:endParaRPr lang="en-US"/>
          </a:p>
        </p:txBody>
      </p:sp>
    </p:spTree>
    <p:extLst>
      <p:ext uri="{BB962C8B-B14F-4D97-AF65-F5344CB8AC3E}">
        <p14:creationId xmlns:p14="http://schemas.microsoft.com/office/powerpoint/2010/main" val="411089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IMT-2020 would be able to provide 1 </a:t>
            </a:r>
            <a:r>
              <a:rPr lang="en-GB" sz="1200" kern="1200" dirty="0" err="1" smtClean="0">
                <a:solidFill>
                  <a:schemeClr val="tx1"/>
                </a:solidFill>
                <a:effectLst/>
                <a:latin typeface="+mn-lt"/>
                <a:ea typeface="+mn-ea"/>
                <a:cs typeface="+mn-cs"/>
              </a:rPr>
              <a:t>ms</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over-the-air latency</a:t>
            </a:r>
            <a:r>
              <a:rPr lang="en-GB" sz="1200" kern="1200" dirty="0" smtClean="0">
                <a:solidFill>
                  <a:schemeClr val="tx1"/>
                </a:solidFill>
                <a:effectLst/>
                <a:latin typeface="+mn-lt"/>
                <a:ea typeface="+mn-ea"/>
                <a:cs typeface="+mn-cs"/>
              </a:rPr>
              <a:t>, capable of supporting services with very low latency requirements.</a:t>
            </a:r>
            <a:endParaRPr lang="en-US" dirty="0"/>
          </a:p>
        </p:txBody>
      </p:sp>
      <p:sp>
        <p:nvSpPr>
          <p:cNvPr id="4" name="Slide Number Placeholder 3"/>
          <p:cNvSpPr>
            <a:spLocks noGrp="1"/>
          </p:cNvSpPr>
          <p:nvPr>
            <p:ph type="sldNum" sz="quarter" idx="10"/>
          </p:nvPr>
        </p:nvSpPr>
        <p:spPr/>
        <p:txBody>
          <a:bodyPr/>
          <a:lstStyle/>
          <a:p>
            <a:fld id="{15DCB29F-EC13-4004-AB7C-CEFFAD570A7B}" type="slidenum">
              <a:rPr lang="en-US" smtClean="0"/>
              <a:t>7</a:t>
            </a:fld>
            <a:endParaRPr lang="en-US"/>
          </a:p>
        </p:txBody>
      </p:sp>
    </p:spTree>
    <p:extLst>
      <p:ext uri="{BB962C8B-B14F-4D97-AF65-F5344CB8AC3E}">
        <p14:creationId xmlns:p14="http://schemas.microsoft.com/office/powerpoint/2010/main" val="263344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85 gaps: </a:t>
            </a:r>
          </a:p>
          <a:p>
            <a:r>
              <a:rPr lang="en-US" dirty="0" smtClean="0"/>
              <a:t>E2E QoS; Network softwarization; Fronthaul/Backhaul; Network architecture; Emerging networking technologies – information</a:t>
            </a:r>
            <a:r>
              <a:rPr lang="en-US" baseline="0" dirty="0" smtClean="0"/>
              <a:t> centric </a:t>
            </a:r>
            <a:r>
              <a:rPr lang="en-US" baseline="0" dirty="0" smtClean="0"/>
              <a:t>networking</a:t>
            </a:r>
          </a:p>
          <a:p>
            <a:endParaRPr lang="en-US" baseline="0" dirty="0" smtClean="0"/>
          </a:p>
          <a:p>
            <a:r>
              <a:rPr lang="en-US" baseline="0" dirty="0" smtClean="0"/>
              <a:t>Network slicing.</a:t>
            </a:r>
            <a:endParaRPr lang="en-US" baseline="0" dirty="0" smtClean="0"/>
          </a:p>
        </p:txBody>
      </p:sp>
      <p:sp>
        <p:nvSpPr>
          <p:cNvPr id="4" name="Slide Number Placeholder 3"/>
          <p:cNvSpPr>
            <a:spLocks noGrp="1"/>
          </p:cNvSpPr>
          <p:nvPr>
            <p:ph type="sldNum" sz="quarter" idx="10"/>
          </p:nvPr>
        </p:nvSpPr>
        <p:spPr/>
        <p:txBody>
          <a:bodyPr/>
          <a:lstStyle/>
          <a:p>
            <a:fld id="{15DCB29F-EC13-4004-AB7C-CEFFAD570A7B}" type="slidenum">
              <a:rPr lang="en-US" smtClean="0"/>
              <a:t>10</a:t>
            </a:fld>
            <a:endParaRPr lang="en-US"/>
          </a:p>
        </p:txBody>
      </p:sp>
    </p:spTree>
    <p:extLst>
      <p:ext uri="{BB962C8B-B14F-4D97-AF65-F5344CB8AC3E}">
        <p14:creationId xmlns:p14="http://schemas.microsoft.com/office/powerpoint/2010/main" val="402254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9772" lvl="0" indent="-259772" defTabSz="685800" fontAlgn="base" hangingPunct="0">
              <a:spcBef>
                <a:spcPct val="0"/>
              </a:spcBef>
              <a:spcAft>
                <a:spcPts val="600"/>
              </a:spcAft>
              <a:buFont typeface="Arial" pitchFamily="34" charset="0"/>
              <a:buChar char="•"/>
            </a:pPr>
            <a:r>
              <a:rPr lang="en-GB" dirty="0" smtClean="0"/>
              <a:t>Output A: Several draft Recommendations close to final, to be progressed by ITU in 2017</a:t>
            </a:r>
          </a:p>
          <a:p>
            <a:pPr marL="259772" lvl="0" indent="-259772" defTabSz="685800" fontAlgn="base" hangingPunct="0">
              <a:spcBef>
                <a:spcPct val="0"/>
              </a:spcBef>
              <a:spcAft>
                <a:spcPts val="600"/>
              </a:spcAft>
              <a:buFont typeface="Arial" pitchFamily="34" charset="0"/>
              <a:buChar char="•"/>
            </a:pPr>
            <a:r>
              <a:rPr lang="en-GB" dirty="0" smtClean="0"/>
              <a:t>Output B: Proofs of concept, e.g., E2E network slicing leveraging open source projects</a:t>
            </a:r>
          </a:p>
        </p:txBody>
      </p:sp>
      <p:sp>
        <p:nvSpPr>
          <p:cNvPr id="4" name="Slide Number Placeholder 3"/>
          <p:cNvSpPr>
            <a:spLocks noGrp="1"/>
          </p:cNvSpPr>
          <p:nvPr>
            <p:ph type="sldNum" sz="quarter" idx="10"/>
          </p:nvPr>
        </p:nvSpPr>
        <p:spPr/>
        <p:txBody>
          <a:bodyPr/>
          <a:lstStyle/>
          <a:p>
            <a:fld id="{15DCB29F-EC13-4004-AB7C-CEFFAD570A7B}" type="slidenum">
              <a:rPr lang="en-US" smtClean="0"/>
              <a:t>11</a:t>
            </a:fld>
            <a:endParaRPr lang="en-US"/>
          </a:p>
        </p:txBody>
      </p:sp>
    </p:spTree>
    <p:extLst>
      <p:ext uri="{BB962C8B-B14F-4D97-AF65-F5344CB8AC3E}">
        <p14:creationId xmlns:p14="http://schemas.microsoft.com/office/powerpoint/2010/main" val="107110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500" b="1">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with logos">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ally blank no logo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2171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0"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hyperlink" Target="https://www.itu.int/rec/R-REC-M.2083-0-201509-I/e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notesSlide" Target="../notesSlides/notesSlide2.xml"/><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hyperlink" Target="https://www.itu.int/rec/R-REC-M.2083-0-201509-I/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itu.int/en/ITU-T/focusgroups/imt-202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dirty="0"/>
              <a:t>Overview of ITU activities on 5G</a:t>
            </a:r>
            <a:endParaRPr lang="en-US" dirty="0"/>
          </a:p>
        </p:txBody>
      </p:sp>
      <p:sp>
        <p:nvSpPr>
          <p:cNvPr id="5" name="Subtitle 4"/>
          <p:cNvSpPr>
            <a:spLocks noGrp="1"/>
          </p:cNvSpPr>
          <p:nvPr>
            <p:ph type="subTitle" idx="1"/>
          </p:nvPr>
        </p:nvSpPr>
        <p:spPr/>
        <p:txBody>
          <a:bodyPr>
            <a:normAutofit/>
          </a:bodyPr>
          <a:lstStyle/>
          <a:p>
            <a:r>
              <a:rPr lang="en-US" sz="2400" b="0" dirty="0" smtClean="0"/>
              <a:t>Martin Adolph, </a:t>
            </a:r>
            <a:r>
              <a:rPr lang="en-US" sz="2400" b="0" dirty="0" err="1" smtClean="0"/>
              <a:t>Programme</a:t>
            </a:r>
            <a:r>
              <a:rPr lang="en-US" sz="2400" b="0" dirty="0" smtClean="0"/>
              <a:t> Coordinator, ITU Telecommunication Standardization Bureau</a:t>
            </a:r>
            <a:endParaRPr lang="en-US" sz="2400" b="0" dirty="0"/>
          </a:p>
        </p:txBody>
      </p:sp>
      <p:sp>
        <p:nvSpPr>
          <p:cNvPr id="6" name="Title 1"/>
          <p:cNvSpPr txBox="1">
            <a:spLocks/>
          </p:cNvSpPr>
          <p:nvPr/>
        </p:nvSpPr>
        <p:spPr>
          <a:xfrm>
            <a:off x="457200" y="5442182"/>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3000" b="0" i="1" dirty="0">
              <a:solidFill>
                <a:srgbClr val="558ED5"/>
              </a:solidFill>
            </a:endParaRPr>
          </a:p>
        </p:txBody>
      </p:sp>
    </p:spTree>
    <p:extLst>
      <p:ext uri="{BB962C8B-B14F-4D97-AF65-F5344CB8AC3E}">
        <p14:creationId xmlns:p14="http://schemas.microsoft.com/office/powerpoint/2010/main" val="2401201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2015: Identifying the non-radio gaps</a:t>
            </a:r>
            <a:endParaRPr lang="en-US" dirty="0"/>
          </a:p>
        </p:txBody>
      </p:sp>
      <p:sp>
        <p:nvSpPr>
          <p:cNvPr id="3" name="Rectangle 2"/>
          <p:cNvSpPr/>
          <p:nvPr/>
        </p:nvSpPr>
        <p:spPr>
          <a:xfrm>
            <a:off x="1418105" y="1717313"/>
            <a:ext cx="5860922" cy="338554"/>
          </a:xfrm>
          <a:prstGeom prst="rect">
            <a:avLst/>
          </a:prstGeom>
        </p:spPr>
        <p:txBody>
          <a:bodyPr wrap="square">
            <a:spAutoFit/>
          </a:bodyPr>
          <a:lstStyle/>
          <a:p>
            <a:r>
              <a:rPr lang="en-US" sz="1600" dirty="0">
                <a:solidFill>
                  <a:srgbClr val="3976BE"/>
                </a:solidFill>
                <a:latin typeface="Arial" panose="020B0604020202020204" pitchFamily="34" charset="0"/>
                <a:cs typeface="Arial" panose="020B0604020202020204" pitchFamily="34" charset="0"/>
              </a:rPr>
              <a:t>Executive Summary + Gaps + </a:t>
            </a:r>
            <a:r>
              <a:rPr lang="en-US" sz="1600" u="sng" dirty="0">
                <a:solidFill>
                  <a:srgbClr val="3976BE"/>
                </a:solidFill>
                <a:latin typeface="Arial" panose="020B0604020202020204" pitchFamily="34" charset="0"/>
                <a:cs typeface="Arial" panose="020B0604020202020204" pitchFamily="34" charset="0"/>
              </a:rPr>
              <a:t>Supplemental info</a:t>
            </a:r>
            <a:endParaRPr lang="en-US" sz="1600" dirty="0">
              <a:solidFill>
                <a:srgbClr val="3976BE"/>
              </a:solidFill>
              <a:latin typeface="Arial" panose="020B0604020202020204" pitchFamily="34" charset="0"/>
              <a:cs typeface="Arial" panose="020B0604020202020204" pitchFamily="34" charset="0"/>
            </a:endParaRPr>
          </a:p>
        </p:txBody>
      </p:sp>
      <p:cxnSp>
        <p:nvCxnSpPr>
          <p:cNvPr id="4" name="Straight Arrow Connector 3"/>
          <p:cNvCxnSpPr>
            <a:endCxn id="5" idx="1"/>
          </p:cNvCxnSpPr>
          <p:nvPr/>
        </p:nvCxnSpPr>
        <p:spPr bwMode="auto">
          <a:xfrm>
            <a:off x="5929409" y="1919087"/>
            <a:ext cx="434278" cy="151131"/>
          </a:xfrm>
          <a:prstGeom prst="straightConnector1">
            <a:avLst/>
          </a:prstGeom>
          <a:solidFill>
            <a:schemeClr val="accent1"/>
          </a:solidFill>
          <a:ln w="9525" cap="flat" cmpd="sng" algn="ctr">
            <a:solidFill>
              <a:srgbClr val="3976BE"/>
            </a:solidFill>
            <a:prstDash val="solid"/>
            <a:round/>
            <a:headEnd type="none" w="med" len="med"/>
            <a:tailEnd type="arrow"/>
          </a:ln>
          <a:effectLst/>
        </p:spPr>
      </p:cxnSp>
      <p:sp>
        <p:nvSpPr>
          <p:cNvPr id="5" name="TextBox 4"/>
          <p:cNvSpPr txBox="1"/>
          <p:nvPr/>
        </p:nvSpPr>
        <p:spPr>
          <a:xfrm>
            <a:off x="6363687" y="1919087"/>
            <a:ext cx="1648208" cy="302262"/>
          </a:xfrm>
          <a:prstGeom prst="rect">
            <a:avLst/>
          </a:prstGeom>
          <a:noFill/>
        </p:spPr>
        <p:txBody>
          <a:bodyPr wrap="none" rtlCol="0">
            <a:spAutoFit/>
          </a:bodyPr>
          <a:lstStyle/>
          <a:p>
            <a:pPr defTabSz="685800" fontAlgn="base">
              <a:spcBef>
                <a:spcPct val="0"/>
              </a:spcBef>
              <a:spcAft>
                <a:spcPct val="0"/>
              </a:spcAft>
            </a:pPr>
            <a:r>
              <a:rPr lang="en-US" sz="1364" dirty="0">
                <a:solidFill>
                  <a:srgbClr val="3976BE"/>
                </a:solidFill>
              </a:rPr>
              <a:t>Useful background</a:t>
            </a:r>
          </a:p>
        </p:txBody>
      </p:sp>
      <p:cxnSp>
        <p:nvCxnSpPr>
          <p:cNvPr id="6" name="Straight Arrow Connector 5"/>
          <p:cNvCxnSpPr/>
          <p:nvPr/>
        </p:nvCxnSpPr>
        <p:spPr bwMode="auto">
          <a:xfrm flipH="1">
            <a:off x="2451788" y="1996902"/>
            <a:ext cx="95662" cy="136715"/>
          </a:xfrm>
          <a:prstGeom prst="straightConnector1">
            <a:avLst/>
          </a:prstGeom>
          <a:solidFill>
            <a:schemeClr val="accent1"/>
          </a:solidFill>
          <a:ln w="9525" cap="flat" cmpd="sng" algn="ctr">
            <a:solidFill>
              <a:srgbClr val="3976BE"/>
            </a:solidFill>
            <a:prstDash val="solid"/>
            <a:round/>
            <a:headEnd type="none" w="med" len="med"/>
            <a:tailEnd type="arrow"/>
          </a:ln>
          <a:effectLst/>
        </p:spPr>
      </p:cxnSp>
      <p:cxnSp>
        <p:nvCxnSpPr>
          <p:cNvPr id="7" name="Straight Arrow Connector 6"/>
          <p:cNvCxnSpPr/>
          <p:nvPr/>
        </p:nvCxnSpPr>
        <p:spPr bwMode="auto">
          <a:xfrm>
            <a:off x="3861422" y="2012807"/>
            <a:ext cx="646517" cy="132627"/>
          </a:xfrm>
          <a:prstGeom prst="straightConnector1">
            <a:avLst/>
          </a:prstGeom>
          <a:solidFill>
            <a:schemeClr val="accent1"/>
          </a:solidFill>
          <a:ln w="9525" cap="flat" cmpd="sng" algn="ctr">
            <a:solidFill>
              <a:srgbClr val="3976BE"/>
            </a:solidFill>
            <a:prstDash val="solid"/>
            <a:round/>
            <a:headEnd type="none" w="med" len="med"/>
            <a:tailEnd type="arrow"/>
          </a:ln>
          <a:effectLst/>
        </p:spPr>
      </p:cxn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952" y="2145434"/>
            <a:ext cx="3054581" cy="2223513"/>
          </a:xfrm>
          <a:prstGeom prst="rect">
            <a:avLst/>
          </a:prstGeom>
          <a:no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083" y="4368947"/>
            <a:ext cx="3624733" cy="1230266"/>
          </a:xfrm>
          <a:prstGeom prst="rect">
            <a:avLst/>
          </a:prstGeom>
          <a:noFill/>
          <a:ln>
            <a:noFill/>
          </a:ln>
        </p:spPr>
      </p:pic>
      <p:graphicFrame>
        <p:nvGraphicFramePr>
          <p:cNvPr id="10" name="Table 9"/>
          <p:cNvGraphicFramePr>
            <a:graphicFrameLocks noGrp="1"/>
          </p:cNvGraphicFramePr>
          <p:nvPr>
            <p:extLst>
              <p:ext uri="{D42A27DB-BD31-4B8C-83A1-F6EECF244321}">
                <p14:modId xmlns:p14="http://schemas.microsoft.com/office/powerpoint/2010/main" val="800190233"/>
              </p:ext>
            </p:extLst>
          </p:nvPr>
        </p:nvGraphicFramePr>
        <p:xfrm>
          <a:off x="4177987" y="2236673"/>
          <a:ext cx="4590434" cy="1070063"/>
        </p:xfrm>
        <a:graphic>
          <a:graphicData uri="http://schemas.openxmlformats.org/drawingml/2006/table">
            <a:tbl>
              <a:tblPr/>
              <a:tblGrid>
                <a:gridCol w="3562960"/>
                <a:gridCol w="1027474"/>
              </a:tblGrid>
              <a:tr h="218985">
                <a:tc>
                  <a:txBody>
                    <a:bodyPr/>
                    <a:lstStyle/>
                    <a:p>
                      <a:pPr marL="342900" marR="0" lvl="0" indent="-342900" algn="just" hangingPunct="0">
                        <a:spcBef>
                          <a:spcPts val="0"/>
                        </a:spcBef>
                        <a:spcAft>
                          <a:spcPts val="0"/>
                        </a:spcAft>
                        <a:buFont typeface="Arial" pitchFamily="34" charset="0"/>
                        <a:buChar char="•"/>
                        <a:tabLst>
                          <a:tab pos="504190" algn="l"/>
                          <a:tab pos="756285" algn="l"/>
                          <a:tab pos="1008380" algn="l"/>
                          <a:tab pos="1260475" algn="l"/>
                          <a:tab pos="457200" algn="l"/>
                        </a:tabLst>
                      </a:pPr>
                      <a:r>
                        <a:rPr lang="en-GB" sz="900" dirty="0" smtClean="0">
                          <a:solidFill>
                            <a:srgbClr val="3976BE"/>
                          </a:solidFill>
                          <a:latin typeface="Times New Roman"/>
                          <a:ea typeface="MS Mincho"/>
                        </a:rPr>
                        <a:t>A.17 OAM </a:t>
                      </a:r>
                      <a:r>
                        <a:rPr lang="en-GB" sz="900" dirty="0">
                          <a:solidFill>
                            <a:srgbClr val="3976BE"/>
                          </a:solidFill>
                          <a:latin typeface="Times New Roman"/>
                          <a:ea typeface="MS Mincho"/>
                        </a:rPr>
                        <a:t>protocols</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buFont typeface="Arial" pitchFamily="34" charset="0"/>
                        <a:buNone/>
                        <a:tabLst>
                          <a:tab pos="504190" algn="l"/>
                          <a:tab pos="756285" algn="l"/>
                          <a:tab pos="1008380" algn="l"/>
                          <a:tab pos="1260475" algn="l"/>
                        </a:tabLst>
                      </a:pPr>
                      <a:r>
                        <a:rPr lang="en-GB" sz="900" dirty="0">
                          <a:solidFill>
                            <a:srgbClr val="3976BE"/>
                          </a:solidFill>
                          <a:latin typeface="Times New Roman"/>
                          <a:ea typeface="MS Mincho"/>
                        </a:rPr>
                        <a:t>Priority: High</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093">
                <a:tc gridSpan="2">
                  <a:txBody>
                    <a:bodyPr/>
                    <a:lstStyle/>
                    <a:p>
                      <a:pPr marL="0" marR="0" algn="just" hangingPunct="0">
                        <a:spcBef>
                          <a:spcPts val="0"/>
                        </a:spcBef>
                        <a:spcAft>
                          <a:spcPts val="0"/>
                        </a:spcAft>
                        <a:buFont typeface="Arial" pitchFamily="34" charset="0"/>
                        <a:buChar char="•"/>
                        <a:tabLst>
                          <a:tab pos="504190" algn="l"/>
                          <a:tab pos="756285" algn="l"/>
                          <a:tab pos="1008380" algn="l"/>
                          <a:tab pos="1260475" algn="l"/>
                        </a:tabLst>
                      </a:pPr>
                      <a:r>
                        <a:rPr lang="en-GB" sz="900" dirty="0">
                          <a:solidFill>
                            <a:srgbClr val="3976BE"/>
                          </a:solidFill>
                          <a:latin typeface="Times New Roman"/>
                          <a:ea typeface="MS Mincho"/>
                        </a:rPr>
                        <a:t>Description: OAM protocols are not standardized in some parts of IMT networks such as the front haul network. Standard OAM protocols should be studied for fault management and performance management between network equipment that may be commonly used across the IMT-2020 network.</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8985">
                <a:tc gridSpan="2">
                  <a:txBody>
                    <a:bodyPr/>
                    <a:lstStyle/>
                    <a:p>
                      <a:pPr marL="0" marR="0" algn="just" hangingPunct="0">
                        <a:spcBef>
                          <a:spcPts val="0"/>
                        </a:spcBef>
                        <a:spcAft>
                          <a:spcPts val="0"/>
                        </a:spcAft>
                        <a:buFont typeface="Arial" pitchFamily="34" charset="0"/>
                        <a:buChar char="•"/>
                        <a:tabLst>
                          <a:tab pos="504190" algn="l"/>
                          <a:tab pos="756285" algn="l"/>
                          <a:tab pos="1008380" algn="l"/>
                          <a:tab pos="1260475" algn="l"/>
                        </a:tabLst>
                      </a:pPr>
                      <a:r>
                        <a:rPr lang="en-GB" sz="900" dirty="0">
                          <a:solidFill>
                            <a:srgbClr val="3976BE"/>
                          </a:solidFill>
                          <a:latin typeface="Times New Roman"/>
                          <a:ea typeface="MS Mincho"/>
                        </a:rPr>
                        <a:t>Related work: </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20520389"/>
              </p:ext>
            </p:extLst>
          </p:nvPr>
        </p:nvGraphicFramePr>
        <p:xfrm>
          <a:off x="4177987" y="3306736"/>
          <a:ext cx="4591175" cy="1076641"/>
        </p:xfrm>
        <a:graphic>
          <a:graphicData uri="http://schemas.openxmlformats.org/drawingml/2006/table">
            <a:tbl>
              <a:tblPr/>
              <a:tblGrid>
                <a:gridCol w="3690231"/>
                <a:gridCol w="900944"/>
              </a:tblGrid>
              <a:tr h="220331">
                <a:tc>
                  <a:txBody>
                    <a:bodyPr/>
                    <a:lstStyle/>
                    <a:p>
                      <a:pPr marL="342900" marR="0" lvl="0" indent="-342900" algn="just" hangingPunct="0">
                        <a:spcBef>
                          <a:spcPts val="0"/>
                        </a:spcBef>
                        <a:spcAft>
                          <a:spcPts val="0"/>
                        </a:spcAft>
                        <a:buFont typeface="Arial" pitchFamily="34" charset="0"/>
                        <a:buChar char="•"/>
                        <a:tabLst>
                          <a:tab pos="504190" algn="l"/>
                          <a:tab pos="756285" algn="l"/>
                          <a:tab pos="1008380" algn="l"/>
                          <a:tab pos="1260475" algn="l"/>
                          <a:tab pos="457200" algn="l"/>
                        </a:tabLst>
                      </a:pPr>
                      <a:r>
                        <a:rPr lang="en-GB" sz="900" dirty="0" smtClean="0">
                          <a:solidFill>
                            <a:srgbClr val="3976BE"/>
                          </a:solidFill>
                          <a:latin typeface="Times New Roman"/>
                          <a:ea typeface="MS Mincho"/>
                        </a:rPr>
                        <a:t>A.18 End-to-end </a:t>
                      </a:r>
                      <a:r>
                        <a:rPr lang="en-GB" sz="900" dirty="0">
                          <a:solidFill>
                            <a:srgbClr val="3976BE"/>
                          </a:solidFill>
                          <a:latin typeface="Times New Roman"/>
                          <a:ea typeface="MS Mincho"/>
                        </a:rPr>
                        <a:t>network management in a multi-domain environment</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504190" algn="l"/>
                          <a:tab pos="756285" algn="l"/>
                          <a:tab pos="1008380" algn="l"/>
                          <a:tab pos="1260475" algn="l"/>
                        </a:tabLst>
                      </a:pPr>
                      <a:r>
                        <a:rPr lang="en-GB" sz="900" dirty="0">
                          <a:solidFill>
                            <a:srgbClr val="3976BE"/>
                          </a:solidFill>
                          <a:latin typeface="Times New Roman"/>
                          <a:ea typeface="MS Mincho"/>
                        </a:rPr>
                        <a:t>Priority: High</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979">
                <a:tc gridSpan="2">
                  <a:txBody>
                    <a:bodyPr/>
                    <a:lstStyle/>
                    <a:p>
                      <a:pPr marL="0" marR="0" algn="just" hangingPunct="0">
                        <a:spcBef>
                          <a:spcPts val="0"/>
                        </a:spcBef>
                        <a:spcAft>
                          <a:spcPts val="0"/>
                        </a:spcAft>
                        <a:tabLst>
                          <a:tab pos="504190" algn="l"/>
                          <a:tab pos="756285" algn="l"/>
                          <a:tab pos="1008380" algn="l"/>
                          <a:tab pos="1260475" algn="l"/>
                        </a:tabLst>
                      </a:pPr>
                      <a:r>
                        <a:rPr lang="en-GB" sz="900" dirty="0">
                          <a:solidFill>
                            <a:srgbClr val="3976BE"/>
                          </a:solidFill>
                          <a:latin typeface="Times New Roman"/>
                          <a:ea typeface="MS Mincho"/>
                        </a:rPr>
                        <a:t>Description: Multiple</a:t>
                      </a:r>
                      <a:r>
                        <a:rPr lang="en-GB" sz="900" dirty="0">
                          <a:solidFill>
                            <a:srgbClr val="3976BE"/>
                          </a:solidFill>
                          <a:latin typeface="Times New Roman"/>
                          <a:ea typeface="Malgun Gothic"/>
                        </a:rPr>
                        <a:t> network management protocols in different network domains make it difficult to support unified network operations over multiple network domains. A unified end-to-end network management should be considered to ensure compatibility and flexibility for the operation and management of an IMT-2020 network. </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0331">
                <a:tc gridSpan="2">
                  <a:txBody>
                    <a:bodyPr/>
                    <a:lstStyle/>
                    <a:p>
                      <a:pPr marL="0" marR="0" algn="just" hangingPunct="0">
                        <a:spcBef>
                          <a:spcPts val="0"/>
                        </a:spcBef>
                        <a:spcAft>
                          <a:spcPts val="0"/>
                        </a:spcAft>
                        <a:tabLst>
                          <a:tab pos="504190" algn="l"/>
                          <a:tab pos="756285" algn="l"/>
                          <a:tab pos="1008380" algn="l"/>
                          <a:tab pos="1260475" algn="l"/>
                        </a:tabLst>
                      </a:pPr>
                      <a:r>
                        <a:rPr lang="en-GB" sz="900" dirty="0">
                          <a:solidFill>
                            <a:srgbClr val="3976BE"/>
                          </a:solidFill>
                          <a:latin typeface="Times New Roman"/>
                          <a:ea typeface="MS Mincho"/>
                        </a:rPr>
                        <a:t>Related work: SG13</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27719720"/>
              </p:ext>
            </p:extLst>
          </p:nvPr>
        </p:nvGraphicFramePr>
        <p:xfrm>
          <a:off x="4180099" y="4396261"/>
          <a:ext cx="4589063" cy="1076641"/>
        </p:xfrm>
        <a:graphic>
          <a:graphicData uri="http://schemas.openxmlformats.org/drawingml/2006/table">
            <a:tbl>
              <a:tblPr/>
              <a:tblGrid>
                <a:gridCol w="3688534"/>
                <a:gridCol w="900529"/>
              </a:tblGrid>
              <a:tr h="220331">
                <a:tc>
                  <a:txBody>
                    <a:bodyPr/>
                    <a:lstStyle/>
                    <a:p>
                      <a:pPr marL="342900" marR="0" lvl="0" indent="-342900" algn="just" hangingPunct="0">
                        <a:spcBef>
                          <a:spcPts val="0"/>
                        </a:spcBef>
                        <a:spcAft>
                          <a:spcPts val="0"/>
                        </a:spcAft>
                        <a:buFont typeface="Arial" pitchFamily="34" charset="0"/>
                        <a:buChar char="•"/>
                        <a:tabLst>
                          <a:tab pos="504190" algn="l"/>
                          <a:tab pos="756285" algn="l"/>
                          <a:tab pos="1008380" algn="l"/>
                          <a:tab pos="1260475" algn="l"/>
                          <a:tab pos="457200" algn="l"/>
                        </a:tabLst>
                      </a:pPr>
                      <a:r>
                        <a:rPr lang="en-GB" sz="900" dirty="0" smtClean="0">
                          <a:solidFill>
                            <a:srgbClr val="3976BE"/>
                          </a:solidFill>
                          <a:latin typeface="Times New Roman"/>
                          <a:ea typeface="MS Mincho"/>
                        </a:rPr>
                        <a:t>A.19 Mobility </a:t>
                      </a:r>
                      <a:r>
                        <a:rPr lang="en-GB" sz="900" dirty="0">
                          <a:solidFill>
                            <a:srgbClr val="3976BE"/>
                          </a:solidFill>
                          <a:latin typeface="Times New Roman"/>
                          <a:ea typeface="MS Mincho"/>
                        </a:rPr>
                        <a:t>management for distributed flat network</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504190" algn="l"/>
                          <a:tab pos="756285" algn="l"/>
                          <a:tab pos="1008380" algn="l"/>
                          <a:tab pos="1260475" algn="l"/>
                        </a:tabLst>
                      </a:pPr>
                      <a:r>
                        <a:rPr lang="en-GB" sz="900" dirty="0">
                          <a:solidFill>
                            <a:srgbClr val="3976BE"/>
                          </a:solidFill>
                          <a:latin typeface="Times New Roman"/>
                          <a:ea typeface="MS Mincho"/>
                        </a:rPr>
                        <a:t>Priority: High</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979">
                <a:tc gridSpan="2">
                  <a:txBody>
                    <a:bodyPr/>
                    <a:lstStyle/>
                    <a:p>
                      <a:pPr marL="0" marR="0" algn="just" hangingPunct="0">
                        <a:spcBef>
                          <a:spcPts val="0"/>
                        </a:spcBef>
                        <a:spcAft>
                          <a:spcPts val="0"/>
                        </a:spcAft>
                        <a:tabLst>
                          <a:tab pos="504190" algn="l"/>
                          <a:tab pos="756285" algn="l"/>
                          <a:tab pos="1008380" algn="l"/>
                          <a:tab pos="1260475" algn="l"/>
                        </a:tabLst>
                      </a:pPr>
                      <a:r>
                        <a:rPr lang="en-GB" sz="900" dirty="0">
                          <a:solidFill>
                            <a:srgbClr val="3976BE"/>
                          </a:solidFill>
                          <a:latin typeface="Times New Roman"/>
                          <a:ea typeface="MS Mincho"/>
                        </a:rPr>
                        <a:t>Description: As the IMT-2020 core network is envisioned to be a flat distributed network, which is composed of the multiple distributed gateways to cope with traffic explosion and latency requirements of applications, mobility management should be studied aligning with those architectural changes. </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0331">
                <a:tc gridSpan="2">
                  <a:txBody>
                    <a:bodyPr/>
                    <a:lstStyle/>
                    <a:p>
                      <a:pPr marL="0" marR="0" algn="just" hangingPunct="0">
                        <a:spcBef>
                          <a:spcPts val="0"/>
                        </a:spcBef>
                        <a:spcAft>
                          <a:spcPts val="0"/>
                        </a:spcAft>
                        <a:tabLst>
                          <a:tab pos="504190" algn="l"/>
                          <a:tab pos="756285" algn="l"/>
                          <a:tab pos="1008380" algn="l"/>
                          <a:tab pos="1260475" algn="l"/>
                        </a:tabLst>
                      </a:pPr>
                      <a:r>
                        <a:rPr lang="en-GB" sz="900" dirty="0">
                          <a:solidFill>
                            <a:srgbClr val="3976BE"/>
                          </a:solidFill>
                          <a:latin typeface="Times New Roman"/>
                          <a:ea typeface="MS Mincho"/>
                        </a:rPr>
                        <a:t>Related work: 3GPP, SG13</a:t>
                      </a:r>
                      <a:endParaRPr lang="en-US" sz="900" dirty="0">
                        <a:solidFill>
                          <a:srgbClr val="3976BE"/>
                        </a:solidFill>
                        <a:latin typeface="Times New Roman"/>
                        <a:ea typeface="MS Mincho"/>
                      </a:endParaRPr>
                    </a:p>
                  </a:txBody>
                  <a:tcPr marL="51956" marR="51956" marT="40892" marB="408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13" name="Picture 12"/>
          <p:cNvPicPr/>
          <p:nvPr/>
        </p:nvPicPr>
        <p:blipFill rotWithShape="1">
          <a:blip r:embed="rId3">
            <a:extLst>
              <a:ext uri="{28A0092B-C50C-407E-A947-70E740481C1C}">
                <a14:useLocalDpi xmlns:a14="http://schemas.microsoft.com/office/drawing/2010/main" val="0"/>
              </a:ext>
            </a:extLst>
          </a:blip>
          <a:srcRect r="1233"/>
          <a:stretch/>
        </p:blipFill>
        <p:spPr bwMode="auto">
          <a:xfrm>
            <a:off x="1798320" y="1604123"/>
            <a:ext cx="5547360" cy="3988435"/>
          </a:xfrm>
          <a:prstGeom prst="rect">
            <a:avLst/>
          </a:prstGeom>
          <a:noFill/>
          <a:ln>
            <a:solidFill>
              <a:schemeClr val="tx1"/>
            </a:solidFill>
          </a:ln>
          <a:extLst>
            <a:ext uri="{53640926-AAD7-44D8-BBD7-CCE9431645EC}">
              <a14:shadowObscured xmlns:a14="http://schemas.microsoft.com/office/drawing/2010/main"/>
            </a:ext>
          </a:extLst>
        </p:spPr>
      </p:pic>
      <p:sp>
        <p:nvSpPr>
          <p:cNvPr id="15" name="Rectangle 14"/>
          <p:cNvSpPr/>
          <p:nvPr/>
        </p:nvSpPr>
        <p:spPr>
          <a:xfrm>
            <a:off x="1791000" y="5705609"/>
            <a:ext cx="1620000" cy="4826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E2E QoS</a:t>
            </a:r>
            <a:endParaRPr lang="en-US" dirty="0"/>
          </a:p>
        </p:txBody>
      </p:sp>
      <p:sp>
        <p:nvSpPr>
          <p:cNvPr id="16" name="Rectangle 15"/>
          <p:cNvSpPr/>
          <p:nvPr/>
        </p:nvSpPr>
        <p:spPr>
          <a:xfrm>
            <a:off x="3582000" y="5705609"/>
            <a:ext cx="1620000" cy="4826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Softwarization</a:t>
            </a:r>
            <a:endParaRPr lang="en-US" dirty="0"/>
          </a:p>
        </p:txBody>
      </p:sp>
      <p:sp>
        <p:nvSpPr>
          <p:cNvPr id="17" name="Rectangle 16"/>
          <p:cNvSpPr/>
          <p:nvPr/>
        </p:nvSpPr>
        <p:spPr>
          <a:xfrm>
            <a:off x="7524000" y="5705609"/>
            <a:ext cx="1620000" cy="4826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Fronthaul</a:t>
            </a:r>
            <a:r>
              <a:rPr lang="en-US" dirty="0" smtClean="0"/>
              <a:t>/ Backhaul</a:t>
            </a:r>
            <a:endParaRPr lang="en-US" dirty="0"/>
          </a:p>
        </p:txBody>
      </p:sp>
      <p:sp>
        <p:nvSpPr>
          <p:cNvPr id="19" name="Rectangle 18"/>
          <p:cNvSpPr/>
          <p:nvPr/>
        </p:nvSpPr>
        <p:spPr>
          <a:xfrm>
            <a:off x="0" y="5705609"/>
            <a:ext cx="1620000" cy="4826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Network Architecture</a:t>
            </a:r>
            <a:endParaRPr lang="en-US" dirty="0"/>
          </a:p>
        </p:txBody>
      </p:sp>
      <p:sp>
        <p:nvSpPr>
          <p:cNvPr id="20" name="Rectangle 19"/>
          <p:cNvSpPr/>
          <p:nvPr/>
        </p:nvSpPr>
        <p:spPr>
          <a:xfrm>
            <a:off x="5373000" y="5705609"/>
            <a:ext cx="1980000" cy="4826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Information centric networking</a:t>
            </a:r>
            <a:endParaRPr lang="en-US" dirty="0"/>
          </a:p>
        </p:txBody>
      </p:sp>
    </p:spTree>
    <p:extLst>
      <p:ext uri="{BB962C8B-B14F-4D97-AF65-F5344CB8AC3E}">
        <p14:creationId xmlns:p14="http://schemas.microsoft.com/office/powerpoint/2010/main" val="257521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animBg="1"/>
      <p:bldP spid="16" grpId="0" animBg="1"/>
      <p:bldP spid="17"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2016: Standards and PoCs</a:t>
            </a:r>
            <a:endParaRPr lang="en-US" dirty="0"/>
          </a:p>
        </p:txBody>
      </p:sp>
      <p:sp>
        <p:nvSpPr>
          <p:cNvPr id="4" name="Content Placeholder 3"/>
          <p:cNvSpPr>
            <a:spLocks noGrp="1"/>
          </p:cNvSpPr>
          <p:nvPr>
            <p:ph idx="1"/>
          </p:nvPr>
        </p:nvSpPr>
        <p:spPr/>
        <p:txBody>
          <a:bodyPr>
            <a:normAutofit fontScale="92500"/>
          </a:bodyPr>
          <a:lstStyle/>
          <a:p>
            <a:pPr marL="259772" indent="-259772" defTabSz="685800" fontAlgn="base" hangingPunct="0">
              <a:spcBef>
                <a:spcPct val="0"/>
              </a:spcBef>
              <a:spcAft>
                <a:spcPts val="600"/>
              </a:spcAft>
              <a:buFont typeface="Arial" pitchFamily="34" charset="0"/>
              <a:buChar char="•"/>
            </a:pPr>
            <a:r>
              <a:rPr lang="en-GB" sz="3300" dirty="0" smtClean="0"/>
              <a:t>Tackling the gaps through:</a:t>
            </a:r>
            <a:endParaRPr lang="en-GB" sz="3300" dirty="0"/>
          </a:p>
          <a:p>
            <a:pPr marL="860714" lvl="1" indent="-514350" defTabSz="685800" fontAlgn="base" hangingPunct="0">
              <a:spcBef>
                <a:spcPct val="0"/>
              </a:spcBef>
              <a:buFont typeface="+mj-lt"/>
              <a:buAutoNum type="arabicPeriod"/>
            </a:pPr>
            <a:r>
              <a:rPr lang="en-US" dirty="0" smtClean="0"/>
              <a:t>Draft international standards:</a:t>
            </a:r>
          </a:p>
          <a:p>
            <a:pPr marL="1203614" lvl="2" indent="-457200" defTabSz="685800" fontAlgn="base" hangingPunct="0">
              <a:spcBef>
                <a:spcPct val="0"/>
              </a:spcBef>
            </a:pPr>
            <a:r>
              <a:rPr lang="en-GB" dirty="0" smtClean="0"/>
              <a:t>Network softwarization, </a:t>
            </a:r>
            <a:r>
              <a:rPr lang="en-GB" dirty="0"/>
              <a:t>incl. slicing for front haul/back haul;</a:t>
            </a:r>
          </a:p>
          <a:p>
            <a:pPr marL="1203614" lvl="2" indent="-457200" defTabSz="685800" fontAlgn="base" hangingPunct="0">
              <a:spcBef>
                <a:spcPct val="0"/>
              </a:spcBef>
            </a:pPr>
            <a:r>
              <a:rPr lang="en-GB" dirty="0" smtClean="0"/>
              <a:t>Information centric networking;</a:t>
            </a:r>
            <a:endParaRPr lang="en-US" dirty="0"/>
          </a:p>
          <a:p>
            <a:pPr marL="1203614" lvl="2" indent="-457200" defTabSz="685800" fontAlgn="base" hangingPunct="0">
              <a:spcBef>
                <a:spcPct val="0"/>
              </a:spcBef>
            </a:pPr>
            <a:r>
              <a:rPr lang="en-GB" dirty="0"/>
              <a:t>Network architecture refinement and fixed mobile </a:t>
            </a:r>
            <a:r>
              <a:rPr lang="en-GB" dirty="0" smtClean="0"/>
              <a:t>convergence;</a:t>
            </a:r>
            <a:endParaRPr lang="en-US" dirty="0"/>
          </a:p>
          <a:p>
            <a:pPr marL="1203614" lvl="2" indent="-457200" defTabSz="685800" fontAlgn="base" hangingPunct="0">
              <a:spcBef>
                <a:spcPct val="0"/>
              </a:spcBef>
            </a:pPr>
            <a:r>
              <a:rPr lang="en-GB" dirty="0" smtClean="0"/>
              <a:t>New </a:t>
            </a:r>
            <a:r>
              <a:rPr lang="en-GB" dirty="0"/>
              <a:t>traffic models and associated QoS and OAM aspects applicable to 5G architecture</a:t>
            </a:r>
            <a:r>
              <a:rPr lang="en-GB" dirty="0" smtClean="0"/>
              <a:t>.</a:t>
            </a:r>
          </a:p>
          <a:p>
            <a:pPr marL="860714" lvl="1" indent="-514350" defTabSz="685800" fontAlgn="base" hangingPunct="0">
              <a:spcBef>
                <a:spcPct val="0"/>
              </a:spcBef>
              <a:buFont typeface="+mj-lt"/>
              <a:buAutoNum type="arabicPeriod"/>
            </a:pPr>
            <a:r>
              <a:rPr lang="en-GB" dirty="0" smtClean="0"/>
              <a:t> </a:t>
            </a:r>
            <a:r>
              <a:rPr lang="en-GB" dirty="0"/>
              <a:t>Demonstrations and prototyping: </a:t>
            </a:r>
          </a:p>
          <a:p>
            <a:pPr marL="1260764" lvl="2" indent="-514350" defTabSz="685800" fontAlgn="base" hangingPunct="0">
              <a:spcBef>
                <a:spcPct val="0"/>
              </a:spcBef>
            </a:pPr>
            <a:r>
              <a:rPr lang="en-GB" dirty="0"/>
              <a:t>Candidate: E2E network slicing</a:t>
            </a:r>
          </a:p>
          <a:p>
            <a:pPr marL="1203614" lvl="2" indent="-457200" defTabSz="685800" fontAlgn="base" hangingPunct="0">
              <a:spcBef>
                <a:spcPct val="0"/>
              </a:spcBef>
              <a:spcAft>
                <a:spcPts val="600"/>
              </a:spcAft>
            </a:pPr>
            <a:endParaRPr lang="en-GB" dirty="0"/>
          </a:p>
        </p:txBody>
      </p:sp>
    </p:spTree>
    <p:extLst>
      <p:ext uri="{BB962C8B-B14F-4D97-AF65-F5344CB8AC3E}">
        <p14:creationId xmlns:p14="http://schemas.microsoft.com/office/powerpoint/2010/main" val="357359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2016: Collaboration with Open Source initiatives</a:t>
            </a:r>
            <a:endParaRPr lang="en-US" dirty="0"/>
          </a:p>
        </p:txBody>
      </p:sp>
      <p:sp>
        <p:nvSpPr>
          <p:cNvPr id="4" name="TextBox 3"/>
          <p:cNvSpPr txBox="1"/>
          <p:nvPr/>
        </p:nvSpPr>
        <p:spPr>
          <a:xfrm>
            <a:off x="402085" y="2067752"/>
            <a:ext cx="1558440" cy="302262"/>
          </a:xfrm>
          <a:prstGeom prst="rect">
            <a:avLst/>
          </a:prstGeom>
          <a:noFill/>
        </p:spPr>
        <p:txBody>
          <a:bodyPr wrap="none" rtlCol="0">
            <a:spAutoFit/>
          </a:bodyPr>
          <a:lstStyle/>
          <a:p>
            <a:pPr defTabSz="685800" fontAlgn="base">
              <a:spcBef>
                <a:spcPct val="0"/>
              </a:spcBef>
              <a:spcAft>
                <a:spcPct val="0"/>
              </a:spcAft>
            </a:pPr>
            <a:r>
              <a:rPr lang="en-US" sz="1364" dirty="0">
                <a:solidFill>
                  <a:srgbClr val="3976BE"/>
                </a:solidFill>
                <a:latin typeface="Arial"/>
                <a:ea typeface="黑体"/>
              </a:rPr>
              <a:t>Service Providers</a:t>
            </a:r>
          </a:p>
        </p:txBody>
      </p:sp>
      <p:sp>
        <p:nvSpPr>
          <p:cNvPr id="5" name="TextBox 4"/>
          <p:cNvSpPr txBox="1"/>
          <p:nvPr/>
        </p:nvSpPr>
        <p:spPr>
          <a:xfrm>
            <a:off x="652677" y="2536215"/>
            <a:ext cx="829010" cy="302262"/>
          </a:xfrm>
          <a:prstGeom prst="rect">
            <a:avLst/>
          </a:prstGeom>
          <a:noFill/>
        </p:spPr>
        <p:txBody>
          <a:bodyPr wrap="none" rtlCol="0">
            <a:spAutoFit/>
          </a:bodyPr>
          <a:lstStyle/>
          <a:p>
            <a:pPr defTabSz="685800" fontAlgn="base">
              <a:spcBef>
                <a:spcPct val="0"/>
              </a:spcBef>
              <a:spcAft>
                <a:spcPct val="0"/>
              </a:spcAft>
            </a:pPr>
            <a:r>
              <a:rPr lang="en-US" sz="1364" dirty="0">
                <a:solidFill>
                  <a:srgbClr val="3976BE"/>
                </a:solidFill>
                <a:latin typeface="Arial"/>
                <a:ea typeface="黑体"/>
              </a:rPr>
              <a:t>Vendors</a:t>
            </a:r>
          </a:p>
        </p:txBody>
      </p:sp>
      <p:sp>
        <p:nvSpPr>
          <p:cNvPr id="6" name="Right Arrow 5"/>
          <p:cNvSpPr/>
          <p:nvPr/>
        </p:nvSpPr>
        <p:spPr bwMode="auto">
          <a:xfrm>
            <a:off x="2080906" y="2067752"/>
            <a:ext cx="651388" cy="26882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9275" tIns="34637" rIns="69275" bIns="34637" numCol="1" rtlCol="0" anchor="t" anchorCtr="0" compatLnSpc="1">
            <a:prstTxWarp prst="textNoShape">
              <a:avLst/>
            </a:prstTxWarp>
          </a:bodyPr>
          <a:lstStyle/>
          <a:p>
            <a:pPr algn="ctr" defTabSz="665066" eaLnBrk="0" fontAlgn="base" hangingPunct="0">
              <a:spcBef>
                <a:spcPct val="0"/>
              </a:spcBef>
              <a:spcAft>
                <a:spcPct val="0"/>
              </a:spcAft>
            </a:pPr>
            <a:endParaRPr lang="en-US" sz="1136">
              <a:solidFill>
                <a:srgbClr val="000000"/>
              </a:solidFill>
              <a:latin typeface="FrutigerNext LT Regular" pitchFamily="34" charset="0"/>
              <a:ea typeface="MS PGothic" pitchFamily="34" charset="-128"/>
            </a:endParaRPr>
          </a:p>
        </p:txBody>
      </p:sp>
      <p:sp>
        <p:nvSpPr>
          <p:cNvPr id="7" name="Right Arrow 6"/>
          <p:cNvSpPr/>
          <p:nvPr/>
        </p:nvSpPr>
        <p:spPr bwMode="auto">
          <a:xfrm>
            <a:off x="2072469" y="2536215"/>
            <a:ext cx="651388" cy="26882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9275" tIns="34637" rIns="69275" bIns="34637" numCol="1" rtlCol="0" anchor="t" anchorCtr="0" compatLnSpc="1">
            <a:prstTxWarp prst="textNoShape">
              <a:avLst/>
            </a:prstTxWarp>
          </a:bodyPr>
          <a:lstStyle/>
          <a:p>
            <a:pPr algn="ctr" defTabSz="665066" eaLnBrk="0" fontAlgn="base" hangingPunct="0">
              <a:spcBef>
                <a:spcPct val="0"/>
              </a:spcBef>
              <a:spcAft>
                <a:spcPct val="0"/>
              </a:spcAft>
            </a:pPr>
            <a:endParaRPr lang="en-US" sz="1136">
              <a:solidFill>
                <a:srgbClr val="000000"/>
              </a:solidFill>
              <a:latin typeface="FrutigerNext LT Regular" pitchFamily="34" charset="0"/>
              <a:ea typeface="MS PGothic" pitchFamily="34" charset="-128"/>
            </a:endParaRPr>
          </a:p>
        </p:txBody>
      </p:sp>
      <p:sp>
        <p:nvSpPr>
          <p:cNvPr id="8" name="TextBox 7"/>
          <p:cNvSpPr txBox="1"/>
          <p:nvPr/>
        </p:nvSpPr>
        <p:spPr>
          <a:xfrm>
            <a:off x="3973554" y="2168974"/>
            <a:ext cx="1140120" cy="302262"/>
          </a:xfrm>
          <a:prstGeom prst="rect">
            <a:avLst/>
          </a:prstGeom>
          <a:solidFill>
            <a:schemeClr val="tx2">
              <a:lumMod val="40000"/>
              <a:lumOff val="60000"/>
            </a:schemeClr>
          </a:solidFill>
        </p:spPr>
        <p:txBody>
          <a:bodyPr wrap="none" rtlCol="0">
            <a:spAutoFit/>
          </a:bodyPr>
          <a:lstStyle/>
          <a:p>
            <a:pPr defTabSz="685800" fontAlgn="base">
              <a:spcBef>
                <a:spcPct val="0"/>
              </a:spcBef>
              <a:spcAft>
                <a:spcPct val="0"/>
              </a:spcAft>
            </a:pPr>
            <a:r>
              <a:rPr lang="en-US" sz="1364" dirty="0" smtClean="0"/>
              <a:t>FG IMT-2020</a:t>
            </a:r>
            <a:endParaRPr lang="en-US" sz="1364" dirty="0"/>
          </a:p>
        </p:txBody>
      </p:sp>
      <p:grpSp>
        <p:nvGrpSpPr>
          <p:cNvPr id="9" name="Group 8"/>
          <p:cNvGrpSpPr/>
          <p:nvPr/>
        </p:nvGrpSpPr>
        <p:grpSpPr>
          <a:xfrm>
            <a:off x="4768001" y="2565382"/>
            <a:ext cx="292789" cy="312601"/>
            <a:chOff x="1733266" y="3125337"/>
            <a:chExt cx="386472" cy="412623"/>
          </a:xfrm>
        </p:grpSpPr>
        <p:sp>
          <p:nvSpPr>
            <p:cNvPr id="10" name="Oval 9"/>
            <p:cNvSpPr/>
            <p:nvPr/>
          </p:nvSpPr>
          <p:spPr bwMode="auto">
            <a:xfrm>
              <a:off x="1733266" y="3125337"/>
              <a:ext cx="382137" cy="3821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9275" tIns="34637" rIns="69275" bIns="34637" numCol="1" rtlCol="0" anchor="t" anchorCtr="0" compatLnSpc="1">
              <a:prstTxWarp prst="textNoShape">
                <a:avLst/>
              </a:prstTxWarp>
            </a:bodyPr>
            <a:lstStyle/>
            <a:p>
              <a:pPr algn="ctr" defTabSz="665066" eaLnBrk="0" fontAlgn="base" hangingPunct="0">
                <a:spcBef>
                  <a:spcPct val="0"/>
                </a:spcBef>
                <a:spcAft>
                  <a:spcPct val="0"/>
                </a:spcAft>
              </a:pPr>
              <a:endParaRPr lang="en-US" sz="1136">
                <a:solidFill>
                  <a:srgbClr val="000000"/>
                </a:solidFill>
                <a:latin typeface="FrutigerNext LT Regular" pitchFamily="34" charset="0"/>
                <a:ea typeface="MS PGothic" pitchFamily="34" charset="-128"/>
              </a:endParaRPr>
            </a:p>
          </p:txBody>
        </p:sp>
        <p:sp>
          <p:nvSpPr>
            <p:cNvPr id="11" name="TextBox 10"/>
            <p:cNvSpPr txBox="1"/>
            <p:nvPr/>
          </p:nvSpPr>
          <p:spPr>
            <a:xfrm>
              <a:off x="1746913" y="3138985"/>
              <a:ext cx="372825" cy="398975"/>
            </a:xfrm>
            <a:prstGeom prst="rect">
              <a:avLst/>
            </a:prstGeom>
            <a:noFill/>
          </p:spPr>
          <p:txBody>
            <a:bodyPr wrap="none" rtlCol="0">
              <a:spAutoFit/>
            </a:bodyPr>
            <a:lstStyle/>
            <a:p>
              <a:pPr defTabSz="685800" fontAlgn="base">
                <a:spcBef>
                  <a:spcPct val="0"/>
                </a:spcBef>
                <a:spcAft>
                  <a:spcPct val="0"/>
                </a:spcAft>
              </a:pPr>
              <a:r>
                <a:rPr lang="en-US" sz="1364" dirty="0">
                  <a:solidFill>
                    <a:srgbClr val="FFFFFF"/>
                  </a:solidFill>
                </a:rPr>
                <a:t>1</a:t>
              </a:r>
            </a:p>
          </p:txBody>
        </p:sp>
      </p:grpSp>
      <p:sp>
        <p:nvSpPr>
          <p:cNvPr id="12" name="Right Arrow 11"/>
          <p:cNvSpPr/>
          <p:nvPr/>
        </p:nvSpPr>
        <p:spPr bwMode="auto">
          <a:xfrm rot="5400000">
            <a:off x="4385076" y="2589507"/>
            <a:ext cx="317077" cy="26882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9275" tIns="34637" rIns="69275" bIns="34637" numCol="1" rtlCol="0" anchor="t" anchorCtr="0" compatLnSpc="1">
            <a:prstTxWarp prst="textNoShape">
              <a:avLst/>
            </a:prstTxWarp>
          </a:bodyPr>
          <a:lstStyle/>
          <a:p>
            <a:pPr algn="ctr" defTabSz="665066" eaLnBrk="0" fontAlgn="base" hangingPunct="0">
              <a:spcBef>
                <a:spcPct val="0"/>
              </a:spcBef>
              <a:spcAft>
                <a:spcPct val="0"/>
              </a:spcAft>
            </a:pPr>
            <a:endParaRPr lang="en-US" sz="1136">
              <a:solidFill>
                <a:srgbClr val="000000"/>
              </a:solidFill>
              <a:latin typeface="FrutigerNext LT Regular" pitchFamily="34" charset="0"/>
              <a:ea typeface="MS PGothic" pitchFamily="34" charset="-128"/>
            </a:endParaRPr>
          </a:p>
        </p:txBody>
      </p:sp>
      <p:sp>
        <p:nvSpPr>
          <p:cNvPr id="13" name="Bent Arrow 12"/>
          <p:cNvSpPr/>
          <p:nvPr/>
        </p:nvSpPr>
        <p:spPr bwMode="auto">
          <a:xfrm rot="5400000">
            <a:off x="6684485" y="1770893"/>
            <a:ext cx="1033949" cy="1571602"/>
          </a:xfrm>
          <a:prstGeom prst="ben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9275" tIns="34637" rIns="69275" bIns="34637" numCol="1" rtlCol="0" anchor="t" anchorCtr="0" compatLnSpc="1">
            <a:prstTxWarp prst="textNoShape">
              <a:avLst/>
            </a:prstTxWarp>
          </a:bodyPr>
          <a:lstStyle/>
          <a:p>
            <a:pPr algn="ctr" defTabSz="665066" eaLnBrk="0" fontAlgn="base" hangingPunct="0">
              <a:spcBef>
                <a:spcPct val="0"/>
              </a:spcBef>
              <a:spcAft>
                <a:spcPct val="0"/>
              </a:spcAft>
            </a:pPr>
            <a:endParaRPr lang="en-US" sz="1136">
              <a:solidFill>
                <a:srgbClr val="000000"/>
              </a:solidFill>
              <a:latin typeface="FrutigerNext LT Regular" pitchFamily="34" charset="0"/>
              <a:ea typeface="MS PGothic" pitchFamily="34" charset="-128"/>
            </a:endParaRPr>
          </a:p>
        </p:txBody>
      </p:sp>
      <p:sp>
        <p:nvSpPr>
          <p:cNvPr id="14" name="TextBox 13"/>
          <p:cNvSpPr txBox="1"/>
          <p:nvPr/>
        </p:nvSpPr>
        <p:spPr>
          <a:xfrm>
            <a:off x="7059453" y="3053407"/>
            <a:ext cx="1282723" cy="512191"/>
          </a:xfrm>
          <a:prstGeom prst="rect">
            <a:avLst/>
          </a:prstGeom>
          <a:noFill/>
        </p:spPr>
        <p:txBody>
          <a:bodyPr wrap="none" rtlCol="0">
            <a:spAutoFit/>
          </a:bodyPr>
          <a:lstStyle/>
          <a:p>
            <a:pPr algn="ctr" defTabSz="685800" fontAlgn="base">
              <a:spcBef>
                <a:spcPct val="0"/>
              </a:spcBef>
              <a:spcAft>
                <a:spcPct val="0"/>
              </a:spcAft>
            </a:pPr>
            <a:r>
              <a:rPr lang="en-US" sz="1364" dirty="0">
                <a:solidFill>
                  <a:srgbClr val="3976BE"/>
                </a:solidFill>
                <a:latin typeface="Arial Narrow" panose="020B0606020202030204" pitchFamily="34" charset="0"/>
              </a:rPr>
              <a:t>Proof-of-Concept</a:t>
            </a:r>
            <a:br>
              <a:rPr lang="en-US" sz="1364" dirty="0">
                <a:solidFill>
                  <a:srgbClr val="3976BE"/>
                </a:solidFill>
                <a:latin typeface="Arial Narrow" panose="020B0606020202030204" pitchFamily="34" charset="0"/>
              </a:rPr>
            </a:br>
            <a:r>
              <a:rPr lang="en-US" sz="1364" dirty="0">
                <a:solidFill>
                  <a:srgbClr val="3976BE"/>
                </a:solidFill>
                <a:latin typeface="Arial Narrow" panose="020B0606020202030204" pitchFamily="34" charset="0"/>
              </a:rPr>
              <a:t>#1</a:t>
            </a:r>
          </a:p>
        </p:txBody>
      </p:sp>
      <p:grpSp>
        <p:nvGrpSpPr>
          <p:cNvPr id="15" name="Group 14"/>
          <p:cNvGrpSpPr/>
          <p:nvPr/>
        </p:nvGrpSpPr>
        <p:grpSpPr>
          <a:xfrm>
            <a:off x="8475754" y="3112184"/>
            <a:ext cx="292789" cy="312601"/>
            <a:chOff x="1733266" y="3125337"/>
            <a:chExt cx="386472" cy="412623"/>
          </a:xfrm>
        </p:grpSpPr>
        <p:sp>
          <p:nvSpPr>
            <p:cNvPr id="16" name="Oval 15"/>
            <p:cNvSpPr/>
            <p:nvPr/>
          </p:nvSpPr>
          <p:spPr bwMode="auto">
            <a:xfrm>
              <a:off x="1733266" y="3125337"/>
              <a:ext cx="382137" cy="3821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9275" tIns="34637" rIns="69275" bIns="34637" numCol="1" rtlCol="0" anchor="t" anchorCtr="0" compatLnSpc="1">
              <a:prstTxWarp prst="textNoShape">
                <a:avLst/>
              </a:prstTxWarp>
            </a:bodyPr>
            <a:lstStyle/>
            <a:p>
              <a:pPr algn="ctr" defTabSz="665066" eaLnBrk="0" fontAlgn="base" hangingPunct="0">
                <a:spcBef>
                  <a:spcPct val="0"/>
                </a:spcBef>
                <a:spcAft>
                  <a:spcPct val="0"/>
                </a:spcAft>
              </a:pPr>
              <a:endParaRPr lang="en-US" sz="1136">
                <a:solidFill>
                  <a:srgbClr val="000000"/>
                </a:solidFill>
                <a:latin typeface="FrutigerNext LT Regular" pitchFamily="34" charset="0"/>
                <a:ea typeface="MS PGothic" pitchFamily="34" charset="-128"/>
              </a:endParaRPr>
            </a:p>
          </p:txBody>
        </p:sp>
        <p:sp>
          <p:nvSpPr>
            <p:cNvPr id="17" name="TextBox 16"/>
            <p:cNvSpPr txBox="1"/>
            <p:nvPr/>
          </p:nvSpPr>
          <p:spPr>
            <a:xfrm>
              <a:off x="1746913" y="3138985"/>
              <a:ext cx="372825" cy="398975"/>
            </a:xfrm>
            <a:prstGeom prst="rect">
              <a:avLst/>
            </a:prstGeom>
            <a:noFill/>
          </p:spPr>
          <p:txBody>
            <a:bodyPr wrap="none" rtlCol="0">
              <a:spAutoFit/>
            </a:bodyPr>
            <a:lstStyle/>
            <a:p>
              <a:pPr defTabSz="685800" fontAlgn="base">
                <a:spcBef>
                  <a:spcPct val="0"/>
                </a:spcBef>
                <a:spcAft>
                  <a:spcPct val="0"/>
                </a:spcAft>
              </a:pPr>
              <a:r>
                <a:rPr lang="en-US" sz="1364" dirty="0">
                  <a:solidFill>
                    <a:srgbClr val="FFFFFF"/>
                  </a:solidFill>
                </a:rPr>
                <a:t>2</a:t>
              </a:r>
            </a:p>
          </p:txBody>
        </p:sp>
      </p:grpSp>
      <p:sp>
        <p:nvSpPr>
          <p:cNvPr id="18" name="Down Arrow 17"/>
          <p:cNvSpPr/>
          <p:nvPr/>
        </p:nvSpPr>
        <p:spPr bwMode="auto">
          <a:xfrm>
            <a:off x="7470287" y="3526182"/>
            <a:ext cx="516974" cy="8535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9275" tIns="34637" rIns="69275" bIns="34637" numCol="1" rtlCol="0" anchor="t" anchorCtr="0" compatLnSpc="1">
            <a:prstTxWarp prst="textNoShape">
              <a:avLst/>
            </a:prstTxWarp>
          </a:bodyPr>
          <a:lstStyle/>
          <a:p>
            <a:pPr algn="ctr" defTabSz="665066" eaLnBrk="0" fontAlgn="base" hangingPunct="0">
              <a:spcBef>
                <a:spcPct val="0"/>
              </a:spcBef>
              <a:spcAft>
                <a:spcPct val="0"/>
              </a:spcAft>
            </a:pPr>
            <a:endParaRPr lang="en-US" sz="1136">
              <a:solidFill>
                <a:srgbClr val="000000"/>
              </a:solidFill>
              <a:latin typeface="FrutigerNext LT Regular" pitchFamily="34" charset="0"/>
              <a:ea typeface="MS PGothic" pitchFamily="34" charset="-128"/>
            </a:endParaRPr>
          </a:p>
        </p:txBody>
      </p:sp>
      <p:sp>
        <p:nvSpPr>
          <p:cNvPr id="19" name="TextBox 18"/>
          <p:cNvSpPr txBox="1"/>
          <p:nvPr/>
        </p:nvSpPr>
        <p:spPr>
          <a:xfrm>
            <a:off x="7100567" y="4447259"/>
            <a:ext cx="1282723" cy="512191"/>
          </a:xfrm>
          <a:prstGeom prst="rect">
            <a:avLst/>
          </a:prstGeom>
          <a:noFill/>
        </p:spPr>
        <p:txBody>
          <a:bodyPr wrap="none" rtlCol="0">
            <a:spAutoFit/>
          </a:bodyPr>
          <a:lstStyle/>
          <a:p>
            <a:pPr algn="ctr" defTabSz="685800" fontAlgn="base">
              <a:spcBef>
                <a:spcPct val="0"/>
              </a:spcBef>
              <a:spcAft>
                <a:spcPct val="0"/>
              </a:spcAft>
            </a:pPr>
            <a:r>
              <a:rPr lang="en-US" sz="1364" dirty="0">
                <a:solidFill>
                  <a:srgbClr val="3976BE"/>
                </a:solidFill>
                <a:latin typeface="Arial Narrow" panose="020B0606020202030204" pitchFamily="34" charset="0"/>
              </a:rPr>
              <a:t>Proof-of-Concept</a:t>
            </a:r>
            <a:br>
              <a:rPr lang="en-US" sz="1364" dirty="0">
                <a:solidFill>
                  <a:srgbClr val="3976BE"/>
                </a:solidFill>
                <a:latin typeface="Arial Narrow" panose="020B0606020202030204" pitchFamily="34" charset="0"/>
              </a:rPr>
            </a:br>
            <a:r>
              <a:rPr lang="en-US" sz="1364" dirty="0">
                <a:solidFill>
                  <a:srgbClr val="3976BE"/>
                </a:solidFill>
                <a:latin typeface="Arial Narrow" panose="020B0606020202030204" pitchFamily="34" charset="0"/>
              </a:rPr>
              <a:t>#N</a:t>
            </a:r>
          </a:p>
        </p:txBody>
      </p:sp>
      <p:sp>
        <p:nvSpPr>
          <p:cNvPr id="20" name="TextBox 19"/>
          <p:cNvSpPr txBox="1"/>
          <p:nvPr/>
        </p:nvSpPr>
        <p:spPr>
          <a:xfrm>
            <a:off x="526176" y="3329764"/>
            <a:ext cx="2108269" cy="1141979"/>
          </a:xfrm>
          <a:prstGeom prst="rect">
            <a:avLst/>
          </a:prstGeom>
          <a:solidFill>
            <a:schemeClr val="tx2">
              <a:lumMod val="40000"/>
              <a:lumOff val="60000"/>
            </a:schemeClr>
          </a:solidFill>
        </p:spPr>
        <p:txBody>
          <a:bodyPr wrap="none" rtlCol="0">
            <a:spAutoFit/>
          </a:bodyPr>
          <a:lstStyle/>
          <a:p>
            <a:pPr defTabSz="685800" fontAlgn="base">
              <a:spcBef>
                <a:spcPct val="0"/>
              </a:spcBef>
              <a:spcAft>
                <a:spcPct val="0"/>
              </a:spcAft>
            </a:pPr>
            <a:r>
              <a:rPr lang="en-US" sz="1364" dirty="0">
                <a:latin typeface="Arial Narrow" panose="020B0606020202030204" pitchFamily="34" charset="0"/>
              </a:rPr>
              <a:t>Help consolidate POC</a:t>
            </a:r>
            <a:br>
              <a:rPr lang="en-US" sz="1364" dirty="0">
                <a:latin typeface="Arial Narrow" panose="020B0606020202030204" pitchFamily="34" charset="0"/>
              </a:rPr>
            </a:br>
            <a:r>
              <a:rPr lang="en-US" sz="1364" dirty="0">
                <a:latin typeface="Arial Narrow" panose="020B0606020202030204" pitchFamily="34" charset="0"/>
              </a:rPr>
              <a:t>ideas and work with Open</a:t>
            </a:r>
            <a:br>
              <a:rPr lang="en-US" sz="1364" dirty="0">
                <a:latin typeface="Arial Narrow" panose="020B0606020202030204" pitchFamily="34" charset="0"/>
              </a:rPr>
            </a:br>
            <a:r>
              <a:rPr lang="en-US" sz="1364" dirty="0">
                <a:latin typeface="Arial Narrow" panose="020B0606020202030204" pitchFamily="34" charset="0"/>
              </a:rPr>
              <a:t>Source bodies.</a:t>
            </a:r>
          </a:p>
          <a:p>
            <a:pPr defTabSz="685800" fontAlgn="base">
              <a:spcBef>
                <a:spcPct val="0"/>
              </a:spcBef>
              <a:spcAft>
                <a:spcPct val="0"/>
              </a:spcAft>
            </a:pPr>
            <a:endParaRPr lang="en-US" sz="1364" dirty="0">
              <a:latin typeface="Arial Narrow" panose="020B0606020202030204" pitchFamily="34" charset="0"/>
            </a:endParaRPr>
          </a:p>
          <a:p>
            <a:pPr defTabSz="685800" fontAlgn="base">
              <a:spcBef>
                <a:spcPct val="0"/>
              </a:spcBef>
              <a:spcAft>
                <a:spcPct val="0"/>
              </a:spcAft>
            </a:pPr>
            <a:r>
              <a:rPr lang="en-US" sz="1364" dirty="0">
                <a:latin typeface="Arial Narrow" panose="020B0606020202030204" pitchFamily="34" charset="0"/>
              </a:rPr>
              <a:t>Co-ordinate POC tests/demos</a:t>
            </a:r>
          </a:p>
        </p:txBody>
      </p:sp>
      <p:grpSp>
        <p:nvGrpSpPr>
          <p:cNvPr id="21" name="Group 20"/>
          <p:cNvGrpSpPr/>
          <p:nvPr/>
        </p:nvGrpSpPr>
        <p:grpSpPr>
          <a:xfrm>
            <a:off x="266852" y="3511535"/>
            <a:ext cx="292789" cy="312601"/>
            <a:chOff x="1733266" y="3125337"/>
            <a:chExt cx="386472" cy="412623"/>
          </a:xfrm>
        </p:grpSpPr>
        <p:sp>
          <p:nvSpPr>
            <p:cNvPr id="22" name="Oval 21"/>
            <p:cNvSpPr/>
            <p:nvPr/>
          </p:nvSpPr>
          <p:spPr bwMode="auto">
            <a:xfrm>
              <a:off x="1733266" y="3125337"/>
              <a:ext cx="382137" cy="3821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9275" tIns="34637" rIns="69275" bIns="34637" numCol="1" rtlCol="0" anchor="t" anchorCtr="0" compatLnSpc="1">
              <a:prstTxWarp prst="textNoShape">
                <a:avLst/>
              </a:prstTxWarp>
            </a:bodyPr>
            <a:lstStyle/>
            <a:p>
              <a:pPr algn="ctr" defTabSz="665066" eaLnBrk="0" fontAlgn="base" hangingPunct="0">
                <a:spcBef>
                  <a:spcPct val="0"/>
                </a:spcBef>
                <a:spcAft>
                  <a:spcPct val="0"/>
                </a:spcAft>
              </a:pPr>
              <a:endParaRPr lang="en-US" sz="1136">
                <a:solidFill>
                  <a:srgbClr val="000000"/>
                </a:solidFill>
                <a:latin typeface="FrutigerNext LT Regular" pitchFamily="34" charset="0"/>
                <a:ea typeface="MS PGothic" pitchFamily="34" charset="-128"/>
              </a:endParaRPr>
            </a:p>
          </p:txBody>
        </p:sp>
        <p:sp>
          <p:nvSpPr>
            <p:cNvPr id="23" name="TextBox 22"/>
            <p:cNvSpPr txBox="1"/>
            <p:nvPr/>
          </p:nvSpPr>
          <p:spPr>
            <a:xfrm>
              <a:off x="1746913" y="3138985"/>
              <a:ext cx="372825" cy="398975"/>
            </a:xfrm>
            <a:prstGeom prst="rect">
              <a:avLst/>
            </a:prstGeom>
            <a:noFill/>
          </p:spPr>
          <p:txBody>
            <a:bodyPr wrap="none" rtlCol="0">
              <a:spAutoFit/>
            </a:bodyPr>
            <a:lstStyle/>
            <a:p>
              <a:pPr defTabSz="685800" fontAlgn="base">
                <a:spcBef>
                  <a:spcPct val="0"/>
                </a:spcBef>
                <a:spcAft>
                  <a:spcPct val="0"/>
                </a:spcAft>
              </a:pPr>
              <a:r>
                <a:rPr lang="en-US" sz="1364" dirty="0">
                  <a:solidFill>
                    <a:srgbClr val="FFFFFF"/>
                  </a:solidFill>
                </a:rPr>
                <a:t>1</a:t>
              </a:r>
            </a:p>
          </p:txBody>
        </p:sp>
      </p:grpSp>
      <p:grpSp>
        <p:nvGrpSpPr>
          <p:cNvPr id="24" name="Group 23"/>
          <p:cNvGrpSpPr/>
          <p:nvPr/>
        </p:nvGrpSpPr>
        <p:grpSpPr>
          <a:xfrm>
            <a:off x="266852" y="4090273"/>
            <a:ext cx="292789" cy="312601"/>
            <a:chOff x="1733266" y="3125337"/>
            <a:chExt cx="386472" cy="412623"/>
          </a:xfrm>
        </p:grpSpPr>
        <p:sp>
          <p:nvSpPr>
            <p:cNvPr id="25" name="Oval 24"/>
            <p:cNvSpPr/>
            <p:nvPr/>
          </p:nvSpPr>
          <p:spPr bwMode="auto">
            <a:xfrm>
              <a:off x="1733266" y="3125337"/>
              <a:ext cx="382137" cy="38213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69275" tIns="34637" rIns="69275" bIns="34637" numCol="1" rtlCol="0" anchor="t" anchorCtr="0" compatLnSpc="1">
              <a:prstTxWarp prst="textNoShape">
                <a:avLst/>
              </a:prstTxWarp>
            </a:bodyPr>
            <a:lstStyle/>
            <a:p>
              <a:pPr algn="ctr" defTabSz="665066" eaLnBrk="0" fontAlgn="base" hangingPunct="0">
                <a:spcBef>
                  <a:spcPct val="0"/>
                </a:spcBef>
                <a:spcAft>
                  <a:spcPct val="0"/>
                </a:spcAft>
              </a:pPr>
              <a:endParaRPr lang="en-US" sz="1136">
                <a:solidFill>
                  <a:srgbClr val="000000"/>
                </a:solidFill>
                <a:latin typeface="FrutigerNext LT Regular" pitchFamily="34" charset="0"/>
                <a:ea typeface="MS PGothic" pitchFamily="34" charset="-128"/>
              </a:endParaRPr>
            </a:p>
          </p:txBody>
        </p:sp>
        <p:sp>
          <p:nvSpPr>
            <p:cNvPr id="26" name="TextBox 25"/>
            <p:cNvSpPr txBox="1"/>
            <p:nvPr/>
          </p:nvSpPr>
          <p:spPr>
            <a:xfrm>
              <a:off x="1746913" y="3138985"/>
              <a:ext cx="372825" cy="398975"/>
            </a:xfrm>
            <a:prstGeom prst="rect">
              <a:avLst/>
            </a:prstGeom>
            <a:noFill/>
          </p:spPr>
          <p:txBody>
            <a:bodyPr wrap="none" rtlCol="0">
              <a:spAutoFit/>
            </a:bodyPr>
            <a:lstStyle/>
            <a:p>
              <a:pPr defTabSz="685800" fontAlgn="base">
                <a:spcBef>
                  <a:spcPct val="0"/>
                </a:spcBef>
                <a:spcAft>
                  <a:spcPct val="0"/>
                </a:spcAft>
              </a:pPr>
              <a:r>
                <a:rPr lang="en-US" sz="1364" dirty="0">
                  <a:solidFill>
                    <a:srgbClr val="FFFFFF"/>
                  </a:solidFill>
                </a:rPr>
                <a:t>2</a:t>
              </a:r>
            </a:p>
          </p:txBody>
        </p:sp>
      </p:grpSp>
      <p:sp>
        <p:nvSpPr>
          <p:cNvPr id="27" name="TextBox 26"/>
          <p:cNvSpPr txBox="1"/>
          <p:nvPr/>
        </p:nvSpPr>
        <p:spPr>
          <a:xfrm>
            <a:off x="2837247" y="3087245"/>
            <a:ext cx="2036166" cy="2646878"/>
          </a:xfrm>
          <a:prstGeom prst="rect">
            <a:avLst/>
          </a:prstGeom>
          <a:noFill/>
        </p:spPr>
        <p:txBody>
          <a:bodyPr wrap="square" rtlCol="0">
            <a:spAutoFit/>
          </a:bodyPr>
          <a:lstStyle/>
          <a:p>
            <a:pPr marL="285750" indent="-285750" defTabSz="685800" fontAlgn="base">
              <a:spcBef>
                <a:spcPct val="0"/>
              </a:spcBef>
              <a:spcAft>
                <a:spcPts val="600"/>
              </a:spcAft>
              <a:buFont typeface="Arial" panose="020B0604020202020204" pitchFamily="34" charset="0"/>
              <a:buChar char="•"/>
            </a:pPr>
            <a:r>
              <a:rPr lang="en-US" sz="1400" dirty="0" smtClean="0">
                <a:solidFill>
                  <a:srgbClr val="3976BE"/>
                </a:solidFill>
                <a:latin typeface="Arial Narrow" panose="020B0606020202030204" pitchFamily="34" charset="0"/>
              </a:rPr>
              <a:t>Containers –</a:t>
            </a:r>
            <a:endParaRPr lang="en-US" sz="1400" dirty="0">
              <a:solidFill>
                <a:srgbClr val="3976BE"/>
              </a:solidFill>
              <a:latin typeface="Arial Narrow" panose="020B0606020202030204" pitchFamily="34" charset="0"/>
            </a:endParaRPr>
          </a:p>
          <a:p>
            <a:pPr marL="285750" indent="-285750" defTabSz="685800" fontAlgn="base">
              <a:spcBef>
                <a:spcPct val="0"/>
              </a:spcBef>
              <a:spcAft>
                <a:spcPts val="600"/>
              </a:spcAft>
              <a:buFont typeface="Arial" panose="020B0604020202020204" pitchFamily="34" charset="0"/>
              <a:buChar char="•"/>
            </a:pPr>
            <a:r>
              <a:rPr lang="en-US" sz="1400" dirty="0" smtClean="0">
                <a:solidFill>
                  <a:srgbClr val="3976BE"/>
                </a:solidFill>
                <a:latin typeface="Arial Narrow" panose="020B0606020202030204" pitchFamily="34" charset="0"/>
              </a:rPr>
              <a:t>Docker</a:t>
            </a:r>
            <a:endParaRPr lang="en-US" sz="1400" dirty="0">
              <a:solidFill>
                <a:srgbClr val="3976BE"/>
              </a:solidFill>
              <a:latin typeface="Arial Narrow" panose="020B0606020202030204" pitchFamily="34" charset="0"/>
            </a:endParaRPr>
          </a:p>
          <a:p>
            <a:pPr marL="285750" indent="-285750" defTabSz="685800" fontAlgn="base">
              <a:spcBef>
                <a:spcPct val="0"/>
              </a:spcBef>
              <a:spcAft>
                <a:spcPts val="600"/>
              </a:spcAft>
              <a:buFont typeface="Arial" panose="020B0604020202020204" pitchFamily="34" charset="0"/>
              <a:buChar char="•"/>
            </a:pPr>
            <a:r>
              <a:rPr lang="en-US" sz="1400" dirty="0" err="1">
                <a:solidFill>
                  <a:srgbClr val="3976BE"/>
                </a:solidFill>
                <a:latin typeface="Arial Narrow" panose="020B0606020202030204" pitchFamily="34" charset="0"/>
              </a:rPr>
              <a:t>Kubernetes</a:t>
            </a:r>
            <a:endParaRPr lang="en-US" sz="1400" dirty="0">
              <a:solidFill>
                <a:srgbClr val="3976BE"/>
              </a:solidFill>
              <a:latin typeface="Arial Narrow" panose="020B0606020202030204" pitchFamily="34" charset="0"/>
            </a:endParaRPr>
          </a:p>
          <a:p>
            <a:pPr marL="285750" indent="-285750" defTabSz="685800" fontAlgn="base">
              <a:spcBef>
                <a:spcPct val="0"/>
              </a:spcBef>
              <a:spcAft>
                <a:spcPts val="600"/>
              </a:spcAft>
              <a:buFont typeface="Arial" panose="020B0604020202020204" pitchFamily="34" charset="0"/>
              <a:buChar char="•"/>
            </a:pPr>
            <a:r>
              <a:rPr lang="en-US" sz="1400" smtClean="0">
                <a:solidFill>
                  <a:srgbClr val="3976BE"/>
                </a:solidFill>
                <a:latin typeface="Arial Narrow" panose="020B0606020202030204" pitchFamily="34" charset="0"/>
              </a:rPr>
              <a:t>OPNFV </a:t>
            </a:r>
            <a:endParaRPr lang="en-US" sz="1400" dirty="0" smtClean="0">
              <a:solidFill>
                <a:srgbClr val="3976BE"/>
              </a:solidFill>
              <a:latin typeface="Arial Narrow" panose="020B0606020202030204" pitchFamily="34" charset="0"/>
            </a:endParaRPr>
          </a:p>
          <a:p>
            <a:pPr marL="285750" indent="-285750" defTabSz="685800" fontAlgn="base">
              <a:spcBef>
                <a:spcPct val="0"/>
              </a:spcBef>
              <a:spcAft>
                <a:spcPts val="600"/>
              </a:spcAft>
              <a:buFont typeface="Arial" panose="020B0604020202020204" pitchFamily="34" charset="0"/>
              <a:buChar char="•"/>
            </a:pPr>
            <a:r>
              <a:rPr lang="en-US" sz="1400" dirty="0">
                <a:solidFill>
                  <a:srgbClr val="3976BE"/>
                </a:solidFill>
                <a:latin typeface="Arial Narrow" panose="020B0606020202030204" pitchFamily="34" charset="0"/>
              </a:rPr>
              <a:t>Open-O</a:t>
            </a:r>
          </a:p>
          <a:p>
            <a:pPr marL="285750" indent="-285750" defTabSz="685800" fontAlgn="base">
              <a:spcBef>
                <a:spcPct val="0"/>
              </a:spcBef>
              <a:spcAft>
                <a:spcPts val="600"/>
              </a:spcAft>
              <a:buFont typeface="Arial" panose="020B0604020202020204" pitchFamily="34" charset="0"/>
              <a:buChar char="•"/>
            </a:pPr>
            <a:r>
              <a:rPr lang="en-US" sz="1400" dirty="0">
                <a:solidFill>
                  <a:srgbClr val="3976BE"/>
                </a:solidFill>
                <a:latin typeface="Arial Narrow" panose="020B0606020202030204" pitchFamily="34" charset="0"/>
              </a:rPr>
              <a:t>O3 Project </a:t>
            </a:r>
          </a:p>
          <a:p>
            <a:pPr marL="285750" indent="-285750" defTabSz="685800" fontAlgn="base">
              <a:spcBef>
                <a:spcPct val="0"/>
              </a:spcBef>
              <a:spcAft>
                <a:spcPts val="600"/>
              </a:spcAft>
              <a:buFont typeface="Arial" panose="020B0604020202020204" pitchFamily="34" charset="0"/>
              <a:buChar char="•"/>
            </a:pPr>
            <a:r>
              <a:rPr lang="en-US" sz="1400" dirty="0">
                <a:solidFill>
                  <a:srgbClr val="3976BE"/>
                </a:solidFill>
                <a:latin typeface="Arial Narrow" panose="020B0606020202030204" pitchFamily="34" charset="0"/>
              </a:rPr>
              <a:t>OpenStack</a:t>
            </a:r>
          </a:p>
          <a:p>
            <a:pPr marL="285750" indent="-285750" defTabSz="685800" fontAlgn="base">
              <a:spcBef>
                <a:spcPct val="0"/>
              </a:spcBef>
              <a:spcAft>
                <a:spcPts val="600"/>
              </a:spcAft>
              <a:buFont typeface="Arial" panose="020B0604020202020204" pitchFamily="34" charset="0"/>
              <a:buChar char="•"/>
            </a:pPr>
            <a:r>
              <a:rPr lang="en-US" sz="1400" dirty="0" err="1" smtClean="0">
                <a:solidFill>
                  <a:srgbClr val="3976BE"/>
                </a:solidFill>
                <a:latin typeface="Arial Narrow" panose="020B0606020202030204" pitchFamily="34" charset="0"/>
              </a:rPr>
              <a:t>OpenLTE</a:t>
            </a:r>
            <a:endParaRPr lang="en-US" sz="1400" dirty="0">
              <a:solidFill>
                <a:srgbClr val="3976BE"/>
              </a:solidFill>
              <a:latin typeface="Arial Narrow" panose="020B0606020202030204" pitchFamily="34" charset="0"/>
            </a:endParaRPr>
          </a:p>
          <a:p>
            <a:pPr marL="285750" indent="-285750" defTabSz="685800" fontAlgn="base">
              <a:spcBef>
                <a:spcPct val="0"/>
              </a:spcBef>
              <a:spcAft>
                <a:spcPts val="600"/>
              </a:spcAft>
              <a:buFont typeface="Arial" panose="020B0604020202020204" pitchFamily="34" charset="0"/>
              <a:buChar char="•"/>
            </a:pPr>
            <a:r>
              <a:rPr lang="en-US" sz="1400" dirty="0" smtClean="0">
                <a:solidFill>
                  <a:srgbClr val="3976BE"/>
                </a:solidFill>
                <a:latin typeface="Arial Narrow" panose="020B0606020202030204" pitchFamily="34" charset="0"/>
              </a:rPr>
              <a:t>OpenAirInterface.org</a:t>
            </a:r>
            <a:endParaRPr lang="en-US" sz="1400" dirty="0">
              <a:solidFill>
                <a:srgbClr val="3976BE"/>
              </a:solidFill>
              <a:latin typeface="Arial Narrow" panose="020B0606020202030204" pitchFamily="34" charset="0"/>
            </a:endParaRPr>
          </a:p>
        </p:txBody>
      </p:sp>
      <p:sp>
        <p:nvSpPr>
          <p:cNvPr id="28" name="TextBox 27"/>
          <p:cNvSpPr txBox="1"/>
          <p:nvPr/>
        </p:nvSpPr>
        <p:spPr>
          <a:xfrm>
            <a:off x="4614635" y="3092115"/>
            <a:ext cx="2440933" cy="2062103"/>
          </a:xfrm>
          <a:prstGeom prst="rect">
            <a:avLst/>
          </a:prstGeom>
          <a:noFill/>
        </p:spPr>
        <p:txBody>
          <a:bodyPr wrap="square" rtlCol="0">
            <a:spAutoFit/>
          </a:bodyPr>
          <a:lstStyle/>
          <a:p>
            <a:pPr marL="285750" indent="-285750" defTabSz="685800" fontAlgn="base">
              <a:spcBef>
                <a:spcPct val="0"/>
              </a:spcBef>
              <a:spcAft>
                <a:spcPts val="600"/>
              </a:spcAft>
              <a:buFont typeface="Arial" panose="020B0604020202020204" pitchFamily="34" charset="0"/>
              <a:buChar char="•"/>
            </a:pPr>
            <a:r>
              <a:rPr lang="en-US" sz="1400" dirty="0" smtClean="0">
                <a:solidFill>
                  <a:srgbClr val="3976BE"/>
                </a:solidFill>
                <a:latin typeface="Arial Narrow" panose="020B0606020202030204" pitchFamily="34" charset="0"/>
              </a:rPr>
              <a:t>TransportSDN (Englewood</a:t>
            </a:r>
            <a:r>
              <a:rPr lang="en-US" sz="1400" dirty="0">
                <a:solidFill>
                  <a:srgbClr val="3976BE"/>
                </a:solidFill>
                <a:latin typeface="Arial Narrow" panose="020B0606020202030204" pitchFamily="34" charset="0"/>
              </a:rPr>
              <a:t>)</a:t>
            </a:r>
          </a:p>
          <a:p>
            <a:pPr marL="285750" indent="-285750" defTabSz="685800" fontAlgn="base">
              <a:spcBef>
                <a:spcPct val="0"/>
              </a:spcBef>
              <a:spcAft>
                <a:spcPts val="600"/>
              </a:spcAft>
              <a:buFont typeface="Arial" panose="020B0604020202020204" pitchFamily="34" charset="0"/>
              <a:buChar char="•"/>
            </a:pPr>
            <a:r>
              <a:rPr lang="en-US" sz="1400" dirty="0" err="1" smtClean="0">
                <a:solidFill>
                  <a:srgbClr val="3976BE"/>
                </a:solidFill>
                <a:latin typeface="Arial Narrow" panose="020B0606020202030204" pitchFamily="34" charset="0"/>
              </a:rPr>
              <a:t>OpenDaylight</a:t>
            </a:r>
            <a:endParaRPr lang="en-US" sz="1400" dirty="0" smtClean="0">
              <a:solidFill>
                <a:srgbClr val="3976BE"/>
              </a:solidFill>
              <a:latin typeface="Arial Narrow" panose="020B0606020202030204" pitchFamily="34" charset="0"/>
            </a:endParaRPr>
          </a:p>
          <a:p>
            <a:pPr marL="285750" indent="-285750" defTabSz="685800" fontAlgn="base">
              <a:spcBef>
                <a:spcPct val="0"/>
              </a:spcBef>
              <a:spcAft>
                <a:spcPts val="600"/>
              </a:spcAft>
              <a:buFont typeface="Arial" panose="020B0604020202020204" pitchFamily="34" charset="0"/>
              <a:buChar char="•"/>
            </a:pPr>
            <a:r>
              <a:rPr lang="en-US" sz="1400" dirty="0" smtClean="0">
                <a:solidFill>
                  <a:srgbClr val="3976BE"/>
                </a:solidFill>
                <a:latin typeface="Arial Narrow" panose="020B0606020202030204" pitchFamily="34" charset="0"/>
              </a:rPr>
              <a:t>ONOS</a:t>
            </a:r>
            <a:endParaRPr lang="en-US" sz="1400" dirty="0">
              <a:solidFill>
                <a:srgbClr val="3976BE"/>
              </a:solidFill>
              <a:latin typeface="Arial Narrow" panose="020B0606020202030204" pitchFamily="34" charset="0"/>
            </a:endParaRPr>
          </a:p>
          <a:p>
            <a:pPr marL="285750" indent="-285750" defTabSz="685800" fontAlgn="base">
              <a:spcBef>
                <a:spcPct val="0"/>
              </a:spcBef>
              <a:spcAft>
                <a:spcPts val="600"/>
              </a:spcAft>
              <a:buFont typeface="Arial" panose="020B0604020202020204" pitchFamily="34" charset="0"/>
              <a:buChar char="•"/>
            </a:pPr>
            <a:r>
              <a:rPr lang="en-US" sz="1400" dirty="0">
                <a:solidFill>
                  <a:srgbClr val="3976BE"/>
                </a:solidFill>
                <a:latin typeface="Arial Narrow" panose="020B0606020202030204" pitchFamily="34" charset="0"/>
              </a:rPr>
              <a:t>Android</a:t>
            </a:r>
          </a:p>
          <a:p>
            <a:pPr marL="285750" indent="-285750" defTabSz="685800" fontAlgn="base">
              <a:spcBef>
                <a:spcPct val="0"/>
              </a:spcBef>
              <a:spcAft>
                <a:spcPts val="600"/>
              </a:spcAft>
              <a:buFont typeface="Arial" panose="020B0604020202020204" pitchFamily="34" charset="0"/>
              <a:buChar char="•"/>
            </a:pPr>
            <a:r>
              <a:rPr lang="en-US" sz="1400" dirty="0">
                <a:solidFill>
                  <a:srgbClr val="3976BE"/>
                </a:solidFill>
                <a:latin typeface="Arial Narrow" panose="020B0606020202030204" pitchFamily="34" charset="0"/>
              </a:rPr>
              <a:t>Linux</a:t>
            </a:r>
          </a:p>
          <a:p>
            <a:pPr marL="285750" indent="-285750" defTabSz="685800" fontAlgn="base">
              <a:spcBef>
                <a:spcPct val="0"/>
              </a:spcBef>
              <a:spcAft>
                <a:spcPts val="600"/>
              </a:spcAft>
              <a:buFont typeface="Arial" panose="020B0604020202020204" pitchFamily="34" charset="0"/>
              <a:buChar char="•"/>
            </a:pPr>
            <a:r>
              <a:rPr lang="en-US" sz="1400" dirty="0" smtClean="0">
                <a:solidFill>
                  <a:srgbClr val="3976BE"/>
                </a:solidFill>
                <a:latin typeface="Arial Narrow" panose="020B0606020202030204" pitchFamily="34" charset="0"/>
              </a:rPr>
              <a:t>Fabric as a Service (</a:t>
            </a:r>
            <a:r>
              <a:rPr lang="en-US" sz="1400" dirty="0" err="1" smtClean="0">
                <a:solidFill>
                  <a:srgbClr val="3976BE"/>
                </a:solidFill>
                <a:latin typeface="Arial Narrow" panose="020B0606020202030204" pitchFamily="34" charset="0"/>
              </a:rPr>
              <a:t>FaaS</a:t>
            </a:r>
            <a:r>
              <a:rPr lang="en-US" sz="1400" dirty="0" smtClean="0">
                <a:solidFill>
                  <a:srgbClr val="3976BE"/>
                </a:solidFill>
                <a:latin typeface="Arial Narrow" panose="020B0606020202030204" pitchFamily="34" charset="0"/>
              </a:rPr>
              <a:t>)</a:t>
            </a:r>
            <a:endParaRPr lang="en-US" sz="1400" dirty="0">
              <a:solidFill>
                <a:srgbClr val="3976BE"/>
              </a:solidFill>
              <a:latin typeface="Arial Narrow" panose="020B0606020202030204" pitchFamily="34" charset="0"/>
            </a:endParaRPr>
          </a:p>
          <a:p>
            <a:pPr marL="285750" indent="-285750" defTabSz="685800" fontAlgn="base">
              <a:spcBef>
                <a:spcPct val="0"/>
              </a:spcBef>
              <a:spcAft>
                <a:spcPts val="600"/>
              </a:spcAft>
              <a:buFont typeface="Arial" panose="020B0604020202020204" pitchFamily="34" charset="0"/>
              <a:buChar char="•"/>
            </a:pPr>
            <a:r>
              <a:rPr lang="en-US" sz="1400" dirty="0">
                <a:solidFill>
                  <a:srgbClr val="3976BE"/>
                </a:solidFill>
                <a:latin typeface="Arial Narrow" panose="020B0606020202030204" pitchFamily="34" charset="0"/>
              </a:rPr>
              <a:t>Open </a:t>
            </a:r>
            <a:r>
              <a:rPr lang="en-US" sz="1400" dirty="0" smtClean="0">
                <a:solidFill>
                  <a:srgbClr val="3976BE"/>
                </a:solidFill>
                <a:latin typeface="Arial Narrow" panose="020B0606020202030204" pitchFamily="34" charset="0"/>
              </a:rPr>
              <a:t>CCN</a:t>
            </a:r>
            <a:endParaRPr lang="en-US" sz="1400" dirty="0">
              <a:solidFill>
                <a:srgbClr val="3976BE"/>
              </a:solidFill>
              <a:latin typeface="Arial Narrow" panose="020B0606020202030204" pitchFamily="34" charset="0"/>
            </a:endParaRPr>
          </a:p>
        </p:txBody>
      </p:sp>
    </p:spTree>
    <p:extLst>
      <p:ext uri="{BB962C8B-B14F-4D97-AF65-F5344CB8AC3E}">
        <p14:creationId xmlns:p14="http://schemas.microsoft.com/office/powerpoint/2010/main" val="351953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fontScale="62500" lnSpcReduction="20000"/>
          </a:bodyPr>
          <a:lstStyle/>
          <a:p>
            <a:pPr lvl="0" fontAlgn="base" hangingPunct="0"/>
            <a:r>
              <a:rPr lang="en-US" dirty="0"/>
              <a:t>8-11 March 2016, Seoul, Korea (hosted by KT</a:t>
            </a:r>
            <a:r>
              <a:rPr lang="en-US" dirty="0" smtClean="0"/>
              <a:t>): Initiated work on draft standards, saw demos </a:t>
            </a:r>
            <a:r>
              <a:rPr lang="en-US" dirty="0"/>
              <a:t>and discussion of </a:t>
            </a:r>
            <a:r>
              <a:rPr lang="en-US" dirty="0" smtClean="0"/>
              <a:t>PoCs.</a:t>
            </a:r>
            <a:endParaRPr lang="en-GB" dirty="0" smtClean="0"/>
          </a:p>
          <a:p>
            <a:pPr lvl="0" fontAlgn="base" hangingPunct="0"/>
            <a:r>
              <a:rPr lang="en-GB" b="1" dirty="0" smtClean="0"/>
              <a:t>17-20 </a:t>
            </a:r>
            <a:r>
              <a:rPr lang="en-GB" b="1" dirty="0"/>
              <a:t>May 2016, Beijing, China</a:t>
            </a:r>
            <a:r>
              <a:rPr lang="en-GB" dirty="0"/>
              <a:t> (hosted by China Mobile, </a:t>
            </a:r>
            <a:r>
              <a:rPr lang="en-GB" dirty="0" err="1"/>
              <a:t>Datang</a:t>
            </a:r>
            <a:r>
              <a:rPr lang="en-GB" dirty="0"/>
              <a:t>): Progress reports/draft standards; narrow down, agree on scope of PoCs and demos.</a:t>
            </a:r>
            <a:endParaRPr lang="en-US" dirty="0"/>
          </a:p>
          <a:p>
            <a:pPr lvl="0" fontAlgn="base" hangingPunct="0"/>
            <a:r>
              <a:rPr lang="en-GB" b="1" dirty="0" smtClean="0"/>
              <a:t>TBC: </a:t>
            </a:r>
            <a:r>
              <a:rPr lang="en-GB" b="1" dirty="0"/>
              <a:t>6-9 September 2016, Palo Alto, </a:t>
            </a:r>
            <a:r>
              <a:rPr lang="en-GB" b="1" dirty="0" smtClean="0"/>
              <a:t>United </a:t>
            </a:r>
            <a:r>
              <a:rPr lang="en-GB" b="1" dirty="0"/>
              <a:t>States</a:t>
            </a:r>
            <a:r>
              <a:rPr lang="en-GB" dirty="0"/>
              <a:t> (hosted by PARC): Progress reports/draft standards; progress the development of PoCs and demos.</a:t>
            </a:r>
            <a:endParaRPr lang="en-US" dirty="0"/>
          </a:p>
          <a:p>
            <a:r>
              <a:rPr lang="en-GB" b="1" dirty="0" smtClean="0"/>
              <a:t>TBC: </a:t>
            </a:r>
            <a:r>
              <a:rPr lang="en-GB" b="1" dirty="0"/>
              <a:t>8-11 November 2016, Geneva, Switzerland</a:t>
            </a:r>
            <a:r>
              <a:rPr lang="en-GB" dirty="0"/>
              <a:t> (ITU </a:t>
            </a:r>
            <a:r>
              <a:rPr lang="en-GB" dirty="0" smtClean="0"/>
              <a:t>HQ): </a:t>
            </a:r>
            <a:r>
              <a:rPr lang="en-GB" dirty="0"/>
              <a:t>Finalize and adopt reports/draft standards; presentation of PoCs and demos</a:t>
            </a:r>
            <a:r>
              <a:rPr lang="en-GB" dirty="0" smtClean="0"/>
              <a:t>.</a:t>
            </a:r>
          </a:p>
          <a:p>
            <a:endParaRPr lang="en-GB" dirty="0"/>
          </a:p>
          <a:p>
            <a:r>
              <a:rPr lang="en-US" b="1" dirty="0" smtClean="0"/>
              <a:t>25 May 2016, San Diego, United States</a:t>
            </a:r>
            <a:r>
              <a:rPr lang="en-US" dirty="0" smtClean="0"/>
              <a:t>: ITU/NGMN Workshop on Open </a:t>
            </a:r>
            <a:r>
              <a:rPr lang="en-US" dirty="0"/>
              <a:t>Source and Standards in </a:t>
            </a:r>
            <a:r>
              <a:rPr lang="en-US" dirty="0" smtClean="0"/>
              <a:t>5G.</a:t>
            </a:r>
            <a:endParaRPr lang="en-US" dirty="0"/>
          </a:p>
        </p:txBody>
      </p:sp>
    </p:spTree>
    <p:extLst>
      <p:ext uri="{BB962C8B-B14F-4D97-AF65-F5344CB8AC3E}">
        <p14:creationId xmlns:p14="http://schemas.microsoft.com/office/powerpoint/2010/main" val="3869810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2417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Background: IMT-2000</a:t>
            </a:r>
            <a:r>
              <a:rPr lang="en-US" dirty="0"/>
              <a:t>, IMT-Advanced, IMT-2020</a:t>
            </a:r>
          </a:p>
        </p:txBody>
      </p:sp>
      <p:sp>
        <p:nvSpPr>
          <p:cNvPr id="3" name="Content Placeholder 2"/>
          <p:cNvSpPr>
            <a:spLocks noGrp="1"/>
          </p:cNvSpPr>
          <p:nvPr>
            <p:ph idx="1"/>
          </p:nvPr>
        </p:nvSpPr>
        <p:spPr/>
        <p:txBody>
          <a:bodyPr>
            <a:normAutofit fontScale="70000" lnSpcReduction="20000"/>
          </a:bodyPr>
          <a:lstStyle/>
          <a:p>
            <a:r>
              <a:rPr lang="en-US" dirty="0"/>
              <a:t>All of today’s 3G and 4G mobile broadband systems are based on the ITU’s IMT standards</a:t>
            </a:r>
            <a:r>
              <a:rPr lang="en-US" dirty="0" smtClean="0"/>
              <a:t>.</a:t>
            </a:r>
            <a:endParaRPr lang="en-US" dirty="0"/>
          </a:p>
          <a:p>
            <a:r>
              <a:rPr lang="en-US" dirty="0"/>
              <a:t>ITU established the detailed specifications for </a:t>
            </a:r>
            <a:r>
              <a:rPr lang="en-US" b="1" dirty="0"/>
              <a:t>IMT-2000</a:t>
            </a:r>
            <a:r>
              <a:rPr lang="en-US" dirty="0"/>
              <a:t> and the first “3G” deployments commenced around the year 2000</a:t>
            </a:r>
            <a:r>
              <a:rPr lang="en-US" dirty="0" smtClean="0"/>
              <a:t>.</a:t>
            </a:r>
            <a:endParaRPr lang="en-US" dirty="0"/>
          </a:p>
          <a:p>
            <a:r>
              <a:rPr lang="en-US" dirty="0"/>
              <a:t>In January 2012, ITU defined the next big leap forward in wireless cellular technology – </a:t>
            </a:r>
            <a:r>
              <a:rPr lang="en-US" b="1" dirty="0"/>
              <a:t>IMT-Advanced</a:t>
            </a:r>
            <a:r>
              <a:rPr lang="en-US" dirty="0"/>
              <a:t> – and this is now being progressively deployed worldwide</a:t>
            </a:r>
            <a:r>
              <a:rPr lang="en-US" dirty="0" smtClean="0"/>
              <a:t>.</a:t>
            </a:r>
            <a:endParaRPr lang="en-US" dirty="0"/>
          </a:p>
          <a:p>
            <a:r>
              <a:rPr lang="en-US" dirty="0"/>
              <a:t>The detailed investigation of the key elements of </a:t>
            </a:r>
            <a:r>
              <a:rPr lang="en-US" b="1" dirty="0"/>
              <a:t>IMT-2020</a:t>
            </a:r>
            <a:r>
              <a:rPr lang="en-US" dirty="0"/>
              <a:t> is already well underway, once again using the highly successful partnership ITU-R has with the mobile broadband industry and the wide range of stakeholders in the 5G community</a:t>
            </a:r>
            <a:r>
              <a:rPr lang="en-US" dirty="0" smtClean="0"/>
              <a:t>.</a:t>
            </a:r>
            <a:endParaRPr lang="en-US" dirty="0"/>
          </a:p>
        </p:txBody>
      </p:sp>
    </p:spTree>
    <p:extLst>
      <p:ext uri="{BB962C8B-B14F-4D97-AF65-F5344CB8AC3E}">
        <p14:creationId xmlns:p14="http://schemas.microsoft.com/office/powerpoint/2010/main" val="35646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Organizations involved in the development of IMT</a:t>
            </a:r>
          </a:p>
        </p:txBody>
      </p:sp>
      <p:sp>
        <p:nvSpPr>
          <p:cNvPr id="5" name="Content Placeholder 4"/>
          <p:cNvSpPr>
            <a:spLocks noGrp="1"/>
          </p:cNvSpPr>
          <p:nvPr>
            <p:ph sz="half" idx="1"/>
          </p:nvPr>
        </p:nvSpPr>
        <p:spPr/>
        <p:txBody>
          <a:bodyPr>
            <a:normAutofit fontScale="62500" lnSpcReduction="20000"/>
          </a:bodyPr>
          <a:lstStyle/>
          <a:p>
            <a:pPr>
              <a:lnSpc>
                <a:spcPct val="100000"/>
              </a:lnSpc>
              <a:defRPr/>
            </a:pPr>
            <a:r>
              <a:rPr lang="en-US" dirty="0"/>
              <a:t>3GPP,</a:t>
            </a:r>
          </a:p>
          <a:p>
            <a:pPr>
              <a:lnSpc>
                <a:spcPct val="100000"/>
              </a:lnSpc>
              <a:defRPr/>
            </a:pPr>
            <a:r>
              <a:rPr lang="en-US" dirty="0"/>
              <a:t>3GPP2</a:t>
            </a:r>
          </a:p>
          <a:p>
            <a:pPr>
              <a:lnSpc>
                <a:spcPct val="100000"/>
              </a:lnSpc>
              <a:defRPr/>
            </a:pPr>
            <a:r>
              <a:rPr lang="en-US" dirty="0"/>
              <a:t>5G Americas </a:t>
            </a:r>
          </a:p>
          <a:p>
            <a:pPr>
              <a:lnSpc>
                <a:spcPct val="100000"/>
              </a:lnSpc>
              <a:defRPr/>
            </a:pPr>
            <a:r>
              <a:rPr lang="en-US" dirty="0"/>
              <a:t>5G Infrastructure Public Private Partnership</a:t>
            </a:r>
          </a:p>
          <a:p>
            <a:pPr>
              <a:lnSpc>
                <a:spcPct val="100000"/>
              </a:lnSpc>
              <a:defRPr/>
            </a:pPr>
            <a:r>
              <a:rPr lang="en-US" dirty="0"/>
              <a:t>5G Innovation Centre </a:t>
            </a:r>
          </a:p>
          <a:p>
            <a:pPr>
              <a:lnSpc>
                <a:spcPct val="100000"/>
              </a:lnSpc>
              <a:defRPr/>
            </a:pPr>
            <a:r>
              <a:rPr lang="en-US" dirty="0"/>
              <a:t>APT Wireless Group</a:t>
            </a:r>
          </a:p>
          <a:p>
            <a:pPr>
              <a:lnSpc>
                <a:spcPct val="100000"/>
              </a:lnSpc>
              <a:defRPr/>
            </a:pPr>
            <a:r>
              <a:rPr lang="en-US" dirty="0"/>
              <a:t>Fifth Generation Mobile Communications Promotion Forum</a:t>
            </a:r>
          </a:p>
          <a:p>
            <a:pPr>
              <a:lnSpc>
                <a:spcPct val="100000"/>
              </a:lnSpc>
              <a:defRPr/>
            </a:pPr>
            <a:r>
              <a:rPr lang="en-US" dirty="0"/>
              <a:t>ARIB</a:t>
            </a:r>
          </a:p>
          <a:p>
            <a:pPr>
              <a:lnSpc>
                <a:spcPct val="100000"/>
              </a:lnSpc>
              <a:defRPr/>
            </a:pPr>
            <a:r>
              <a:rPr lang="en-US" dirty="0"/>
              <a:t>ATIS</a:t>
            </a:r>
          </a:p>
          <a:p>
            <a:pPr>
              <a:lnSpc>
                <a:spcPct val="100000"/>
              </a:lnSpc>
              <a:defRPr/>
            </a:pPr>
            <a:r>
              <a:rPr lang="en-US" dirty="0"/>
              <a:t>CCSA </a:t>
            </a:r>
          </a:p>
          <a:p>
            <a:pPr>
              <a:lnSpc>
                <a:spcPct val="100000"/>
              </a:lnSpc>
              <a:defRPr/>
            </a:pPr>
            <a:r>
              <a:rPr lang="en-US" dirty="0"/>
              <a:t>CDG </a:t>
            </a:r>
          </a:p>
          <a:p>
            <a:pPr>
              <a:lnSpc>
                <a:spcPct val="100000"/>
              </a:lnSpc>
              <a:defRPr/>
            </a:pPr>
            <a:r>
              <a:rPr lang="en-US" dirty="0"/>
              <a:t>ETSI </a:t>
            </a:r>
          </a:p>
          <a:p>
            <a:pPr>
              <a:lnSpc>
                <a:spcPct val="100000"/>
              </a:lnSpc>
              <a:defRPr/>
            </a:pPr>
            <a:r>
              <a:rPr lang="en-US" dirty="0"/>
              <a:t>EU METIS Project </a:t>
            </a:r>
          </a:p>
        </p:txBody>
      </p:sp>
      <p:sp>
        <p:nvSpPr>
          <p:cNvPr id="6" name="Content Placeholder 5"/>
          <p:cNvSpPr>
            <a:spLocks noGrp="1"/>
          </p:cNvSpPr>
          <p:nvPr>
            <p:ph sz="half" idx="2"/>
          </p:nvPr>
        </p:nvSpPr>
        <p:spPr/>
        <p:txBody>
          <a:bodyPr>
            <a:normAutofit fontScale="62500" lnSpcReduction="20000"/>
          </a:bodyPr>
          <a:lstStyle/>
          <a:p>
            <a:pPr>
              <a:lnSpc>
                <a:spcPct val="100000"/>
              </a:lnSpc>
              <a:defRPr/>
            </a:pPr>
            <a:r>
              <a:rPr lang="en-US" dirty="0"/>
              <a:t>GSMA</a:t>
            </a:r>
          </a:p>
          <a:p>
            <a:pPr>
              <a:lnSpc>
                <a:spcPct val="100000"/>
              </a:lnSpc>
              <a:defRPr/>
            </a:pPr>
            <a:r>
              <a:rPr lang="en-US" dirty="0"/>
              <a:t>IEEE</a:t>
            </a:r>
          </a:p>
          <a:p>
            <a:pPr>
              <a:lnSpc>
                <a:spcPct val="100000"/>
              </a:lnSpc>
              <a:defRPr/>
            </a:pPr>
            <a:r>
              <a:rPr lang="en-US" dirty="0"/>
              <a:t>IMT‐2020 Promotion Group</a:t>
            </a:r>
          </a:p>
          <a:p>
            <a:pPr>
              <a:lnSpc>
                <a:spcPct val="100000"/>
              </a:lnSpc>
              <a:defRPr/>
            </a:pPr>
            <a:r>
              <a:rPr lang="en-US" dirty="0"/>
              <a:t>ITRI</a:t>
            </a:r>
          </a:p>
          <a:p>
            <a:pPr>
              <a:lnSpc>
                <a:spcPct val="100000"/>
              </a:lnSpc>
              <a:defRPr/>
            </a:pPr>
            <a:r>
              <a:rPr lang="en-US" dirty="0"/>
              <a:t>NGMN </a:t>
            </a:r>
          </a:p>
          <a:p>
            <a:pPr>
              <a:lnSpc>
                <a:spcPct val="100000"/>
              </a:lnSpc>
              <a:defRPr/>
            </a:pPr>
            <a:r>
              <a:rPr lang="en-US" dirty="0"/>
              <a:t>NYU Wireless</a:t>
            </a:r>
          </a:p>
          <a:p>
            <a:pPr>
              <a:lnSpc>
                <a:spcPct val="100000"/>
              </a:lnSpc>
              <a:defRPr/>
            </a:pPr>
            <a:r>
              <a:rPr lang="en-US" dirty="0"/>
              <a:t>TSDSI</a:t>
            </a:r>
          </a:p>
          <a:p>
            <a:pPr>
              <a:lnSpc>
                <a:spcPct val="100000"/>
              </a:lnSpc>
              <a:defRPr/>
            </a:pPr>
            <a:r>
              <a:rPr lang="en-US" dirty="0"/>
              <a:t>TIA</a:t>
            </a:r>
          </a:p>
          <a:p>
            <a:pPr>
              <a:lnSpc>
                <a:spcPct val="100000"/>
              </a:lnSpc>
              <a:defRPr/>
            </a:pPr>
            <a:r>
              <a:rPr lang="en-US" dirty="0"/>
              <a:t>TTA</a:t>
            </a:r>
          </a:p>
          <a:p>
            <a:pPr>
              <a:lnSpc>
                <a:spcPct val="100000"/>
              </a:lnSpc>
              <a:defRPr/>
            </a:pPr>
            <a:r>
              <a:rPr lang="en-US" dirty="0"/>
              <a:t>TTC</a:t>
            </a:r>
          </a:p>
          <a:p>
            <a:pPr>
              <a:lnSpc>
                <a:spcPct val="100000"/>
              </a:lnSpc>
              <a:defRPr/>
            </a:pPr>
            <a:r>
              <a:rPr lang="en-US" dirty="0"/>
              <a:t>UMTS Forum</a:t>
            </a:r>
          </a:p>
          <a:p>
            <a:pPr>
              <a:lnSpc>
                <a:spcPct val="100000"/>
              </a:lnSpc>
              <a:defRPr/>
            </a:pPr>
            <a:r>
              <a:rPr lang="en-US" dirty="0" err="1"/>
              <a:t>WiMax</a:t>
            </a:r>
            <a:r>
              <a:rPr lang="en-US" dirty="0"/>
              <a:t> Forum</a:t>
            </a:r>
          </a:p>
          <a:p>
            <a:pPr>
              <a:lnSpc>
                <a:spcPct val="100000"/>
              </a:lnSpc>
              <a:defRPr/>
            </a:pPr>
            <a:r>
              <a:rPr lang="en-US" dirty="0"/>
              <a:t>Wireless World Research Forum</a:t>
            </a:r>
          </a:p>
          <a:p>
            <a:pPr>
              <a:lnSpc>
                <a:spcPct val="100000"/>
              </a:lnSpc>
              <a:defRPr/>
            </a:pPr>
            <a:r>
              <a:rPr lang="en-US" i="1" dirty="0"/>
              <a:t>We welcome any other interested </a:t>
            </a:r>
            <a:r>
              <a:rPr lang="en-US" i="1" dirty="0" smtClean="0"/>
              <a:t>partners</a:t>
            </a:r>
            <a:endParaRPr lang="en-US" i="1" dirty="0"/>
          </a:p>
        </p:txBody>
      </p:sp>
    </p:spTree>
    <p:extLst>
      <p:ext uri="{BB962C8B-B14F-4D97-AF65-F5344CB8AC3E}">
        <p14:creationId xmlns:p14="http://schemas.microsoft.com/office/powerpoint/2010/main" val="15023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normAutofit/>
          </a:bodyPr>
          <a:lstStyle/>
          <a:p>
            <a:r>
              <a:rPr lang="en-US" b="1" dirty="0"/>
              <a:t>ITU-R WP 5D </a:t>
            </a:r>
            <a:r>
              <a:rPr lang="en-US" dirty="0"/>
              <a:t>is working together with these partners in the same open process to establish the criteria for </a:t>
            </a:r>
            <a:r>
              <a:rPr lang="en-US" dirty="0" smtClean="0"/>
              <a:t>IMT-2020.</a:t>
            </a:r>
            <a:endParaRPr lang="en-US" dirty="0"/>
          </a:p>
          <a:p>
            <a:r>
              <a:rPr lang="en-US" b="1" dirty="0"/>
              <a:t>Recommendation ITU‑R M.2083‑0</a:t>
            </a:r>
            <a:r>
              <a:rPr lang="en-US" dirty="0"/>
              <a:t>, approved in September 2015, defines the framework and overall objectives of the future development of IMT for 2020 and beyond</a:t>
            </a:r>
            <a:r>
              <a:rPr lang="en-US" dirty="0" smtClean="0"/>
              <a:t>.</a:t>
            </a:r>
            <a:endParaRPr lang="en-US" dirty="0"/>
          </a:p>
        </p:txBody>
      </p:sp>
    </p:spTree>
    <p:extLst>
      <p:ext uri="{BB962C8B-B14F-4D97-AF65-F5344CB8AC3E}">
        <p14:creationId xmlns:p14="http://schemas.microsoft.com/office/powerpoint/2010/main" val="232434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106680" y="167640"/>
            <a:ext cx="9250680" cy="6050280"/>
            <a:chOff x="1571626" y="1447801"/>
            <a:chExt cx="9034463" cy="5232412"/>
          </a:xfrm>
        </p:grpSpPr>
        <p:sp>
          <p:nvSpPr>
            <p:cNvPr id="5" name="Freeform 4"/>
            <p:cNvSpPr>
              <a:spLocks noChangeAspect="1"/>
            </p:cNvSpPr>
            <p:nvPr/>
          </p:nvSpPr>
          <p:spPr bwMode="auto">
            <a:xfrm>
              <a:off x="1757364" y="2290764"/>
              <a:ext cx="8848725" cy="3957637"/>
            </a:xfrm>
            <a:custGeom>
              <a:avLst/>
              <a:gdLst>
                <a:gd name="T0" fmla="*/ 2147483646 w 2224"/>
                <a:gd name="T1" fmla="*/ 2147483646 h 439"/>
                <a:gd name="T2" fmla="*/ 2147483646 w 2224"/>
                <a:gd name="T3" fmla="*/ 2147483646 h 439"/>
                <a:gd name="T4" fmla="*/ 2147483646 w 2224"/>
                <a:gd name="T5" fmla="*/ 0 h 439"/>
                <a:gd name="T6" fmla="*/ 2147483646 w 2224"/>
                <a:gd name="T7" fmla="*/ 0 h 439"/>
                <a:gd name="T8" fmla="*/ 0 w 2224"/>
                <a:gd name="T9" fmla="*/ 2147483646 h 439"/>
                <a:gd name="T10" fmla="*/ 0 w 2224"/>
                <a:gd name="T11" fmla="*/ 2147483646 h 439"/>
                <a:gd name="T12" fmla="*/ 2147483646 w 2224"/>
                <a:gd name="T13" fmla="*/ 2147483646 h 439"/>
                <a:gd name="T14" fmla="*/ 2147483646 w 2224"/>
                <a:gd name="T15" fmla="*/ 2147483646 h 439"/>
                <a:gd name="T16" fmla="*/ 2147483646 w 2224"/>
                <a:gd name="T17" fmla="*/ 2147483646 h 439"/>
                <a:gd name="T18" fmla="*/ 2147483646 w 2224"/>
                <a:gd name="T19" fmla="*/ 2147483646 h 439"/>
                <a:gd name="T20" fmla="*/ 2147483646 w 2224"/>
                <a:gd name="T21" fmla="*/ 2147483646 h 4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4"/>
                <a:gd name="T34" fmla="*/ 0 h 439"/>
                <a:gd name="T35" fmla="*/ 2224 w 2224"/>
                <a:gd name="T36" fmla="*/ 439 h 4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4" h="439">
                  <a:moveTo>
                    <a:pt x="2213" y="197"/>
                  </a:moveTo>
                  <a:cubicBezTo>
                    <a:pt x="2128" y="21"/>
                    <a:pt x="2128" y="21"/>
                    <a:pt x="2128" y="21"/>
                  </a:cubicBezTo>
                  <a:cubicBezTo>
                    <a:pt x="2128" y="21"/>
                    <a:pt x="2118" y="0"/>
                    <a:pt x="2101" y="0"/>
                  </a:cubicBezTo>
                  <a:cubicBezTo>
                    <a:pt x="2097" y="0"/>
                    <a:pt x="21" y="0"/>
                    <a:pt x="21" y="0"/>
                  </a:cubicBezTo>
                  <a:cubicBezTo>
                    <a:pt x="9" y="0"/>
                    <a:pt x="0" y="9"/>
                    <a:pt x="0" y="21"/>
                  </a:cubicBezTo>
                  <a:cubicBezTo>
                    <a:pt x="0" y="418"/>
                    <a:pt x="0" y="418"/>
                    <a:pt x="0" y="418"/>
                  </a:cubicBezTo>
                  <a:cubicBezTo>
                    <a:pt x="0" y="430"/>
                    <a:pt x="9" y="439"/>
                    <a:pt x="21" y="439"/>
                  </a:cubicBezTo>
                  <a:cubicBezTo>
                    <a:pt x="21" y="439"/>
                    <a:pt x="2097" y="439"/>
                    <a:pt x="2101" y="439"/>
                  </a:cubicBezTo>
                  <a:cubicBezTo>
                    <a:pt x="2117" y="439"/>
                    <a:pt x="2128" y="418"/>
                    <a:pt x="2128" y="418"/>
                  </a:cubicBezTo>
                  <a:cubicBezTo>
                    <a:pt x="2128" y="418"/>
                    <a:pt x="2201" y="266"/>
                    <a:pt x="2213" y="242"/>
                  </a:cubicBezTo>
                  <a:cubicBezTo>
                    <a:pt x="2224" y="218"/>
                    <a:pt x="2213" y="197"/>
                    <a:pt x="2213" y="197"/>
                  </a:cubicBezTo>
                  <a:close/>
                </a:path>
              </a:pathLst>
            </a:custGeom>
            <a:solidFill>
              <a:srgbClr val="E1E2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Text Box 5"/>
            <p:cNvSpPr txBox="1">
              <a:spLocks noChangeArrowheads="1"/>
            </p:cNvSpPr>
            <p:nvPr/>
          </p:nvSpPr>
          <p:spPr bwMode="auto">
            <a:xfrm>
              <a:off x="1745035" y="1462184"/>
              <a:ext cx="1438895" cy="3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en-US" altLang="en-US" sz="1799">
                  <a:latin typeface="Arial" panose="020B0604020202020204" pitchFamily="34" charset="0"/>
                  <a:ea typeface="MS PGothic" panose="020B0600070205080204" pitchFamily="34" charset="-128"/>
                </a:rPr>
                <a:t>2014</a:t>
              </a:r>
            </a:p>
          </p:txBody>
        </p:sp>
        <p:sp>
          <p:nvSpPr>
            <p:cNvPr id="7" name="Text Box 6"/>
            <p:cNvSpPr txBox="1">
              <a:spLocks noChangeArrowheads="1"/>
            </p:cNvSpPr>
            <p:nvPr/>
          </p:nvSpPr>
          <p:spPr bwMode="auto">
            <a:xfrm>
              <a:off x="3068766" y="1462184"/>
              <a:ext cx="1318436" cy="3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en-US" altLang="en-US" sz="1799">
                  <a:latin typeface="Arial" panose="020B0604020202020204" pitchFamily="34" charset="0"/>
                  <a:ea typeface="MS PGothic" panose="020B0600070205080204" pitchFamily="34" charset="-128"/>
                </a:rPr>
                <a:t>2015</a:t>
              </a:r>
            </a:p>
          </p:txBody>
        </p:sp>
        <p:sp>
          <p:nvSpPr>
            <p:cNvPr id="8" name="Text Box 22"/>
            <p:cNvSpPr txBox="1">
              <a:spLocks noChangeArrowheads="1"/>
            </p:cNvSpPr>
            <p:nvPr/>
          </p:nvSpPr>
          <p:spPr bwMode="auto">
            <a:xfrm>
              <a:off x="4272037" y="1447801"/>
              <a:ext cx="1305199" cy="3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en-US" altLang="en-US" sz="1799">
                  <a:latin typeface="Arial" panose="020B0604020202020204" pitchFamily="34" charset="0"/>
                  <a:ea typeface="MS PGothic" panose="020B0600070205080204" pitchFamily="34" charset="-128"/>
                </a:rPr>
                <a:t>2016</a:t>
              </a:r>
            </a:p>
          </p:txBody>
        </p:sp>
        <p:sp>
          <p:nvSpPr>
            <p:cNvPr id="9" name="Text Box 23"/>
            <p:cNvSpPr txBox="1">
              <a:spLocks noChangeArrowheads="1"/>
            </p:cNvSpPr>
            <p:nvPr/>
          </p:nvSpPr>
          <p:spPr bwMode="auto">
            <a:xfrm>
              <a:off x="5462071" y="1447801"/>
              <a:ext cx="1305199" cy="3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en-US" altLang="en-US" sz="1799">
                  <a:latin typeface="Arial" panose="020B0604020202020204" pitchFamily="34" charset="0"/>
                  <a:ea typeface="MS PGothic" panose="020B0600070205080204" pitchFamily="34" charset="-128"/>
                </a:rPr>
                <a:t>2017</a:t>
              </a:r>
            </a:p>
          </p:txBody>
        </p:sp>
        <p:sp>
          <p:nvSpPr>
            <p:cNvPr id="10" name="Text Box 23"/>
            <p:cNvSpPr txBox="1">
              <a:spLocks noChangeArrowheads="1"/>
            </p:cNvSpPr>
            <p:nvPr/>
          </p:nvSpPr>
          <p:spPr bwMode="auto">
            <a:xfrm>
              <a:off x="6653429" y="1447801"/>
              <a:ext cx="1305199" cy="3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en-US" altLang="en-US" sz="1799">
                  <a:latin typeface="Arial" panose="020B0604020202020204" pitchFamily="34" charset="0"/>
                  <a:ea typeface="MS PGothic" panose="020B0600070205080204" pitchFamily="34" charset="-128"/>
                </a:rPr>
                <a:t>2018</a:t>
              </a:r>
            </a:p>
          </p:txBody>
        </p:sp>
        <p:sp>
          <p:nvSpPr>
            <p:cNvPr id="11" name="Text Box 23"/>
            <p:cNvSpPr txBox="1">
              <a:spLocks noChangeArrowheads="1"/>
            </p:cNvSpPr>
            <p:nvPr/>
          </p:nvSpPr>
          <p:spPr bwMode="auto">
            <a:xfrm>
              <a:off x="7842139" y="1462184"/>
              <a:ext cx="1305199" cy="3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en-US" altLang="en-US" sz="1799">
                  <a:latin typeface="Arial" panose="020B0604020202020204" pitchFamily="34" charset="0"/>
                  <a:ea typeface="MS PGothic" panose="020B0600070205080204" pitchFamily="34" charset="-128"/>
                </a:rPr>
                <a:t>2019</a:t>
              </a:r>
            </a:p>
          </p:txBody>
        </p:sp>
        <p:sp>
          <p:nvSpPr>
            <p:cNvPr id="12" name="Text Box 23"/>
            <p:cNvSpPr txBox="1">
              <a:spLocks noChangeArrowheads="1"/>
            </p:cNvSpPr>
            <p:nvPr/>
          </p:nvSpPr>
          <p:spPr bwMode="auto">
            <a:xfrm>
              <a:off x="9030849" y="1469375"/>
              <a:ext cx="1305199" cy="3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en-US" altLang="en-US" sz="1799">
                  <a:latin typeface="Arial" panose="020B0604020202020204" pitchFamily="34" charset="0"/>
                  <a:ea typeface="MS PGothic" panose="020B0600070205080204" pitchFamily="34" charset="-128"/>
                </a:rPr>
                <a:t>2020</a:t>
              </a:r>
            </a:p>
          </p:txBody>
        </p:sp>
        <p:grpSp>
          <p:nvGrpSpPr>
            <p:cNvPr id="13" name="Group 7"/>
            <p:cNvGrpSpPr>
              <a:grpSpLocks/>
            </p:cNvGrpSpPr>
            <p:nvPr/>
          </p:nvGrpSpPr>
          <p:grpSpPr bwMode="auto">
            <a:xfrm>
              <a:off x="3824289" y="1905001"/>
              <a:ext cx="605594" cy="627063"/>
              <a:chOff x="3319770" y="1411071"/>
              <a:chExt cx="605362" cy="627725"/>
            </a:xfrm>
          </p:grpSpPr>
          <p:sp>
            <p:nvSpPr>
              <p:cNvPr id="97" name="TextBox 5"/>
              <p:cNvSpPr txBox="1">
                <a:spLocks noChangeArrowheads="1"/>
              </p:cNvSpPr>
              <p:nvPr/>
            </p:nvSpPr>
            <p:spPr bwMode="auto">
              <a:xfrm>
                <a:off x="3319770" y="1411071"/>
                <a:ext cx="605362" cy="23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b="1">
                    <a:solidFill>
                      <a:schemeClr val="tx1"/>
                    </a:solidFill>
                    <a:latin typeface="Arial" panose="020B0604020202020204" pitchFamily="34" charset="0"/>
                    <a:ea typeface="MS PGothic" panose="020B0600070205080204" pitchFamily="34" charset="-128"/>
                  </a:rPr>
                  <a:t>WRC-15</a:t>
                </a:r>
              </a:p>
            </p:txBody>
          </p:sp>
          <p:pic>
            <p:nvPicPr>
              <p:cNvPr id="98"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620" y="1809034"/>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7"/>
            <p:cNvGrpSpPr>
              <a:grpSpLocks/>
            </p:cNvGrpSpPr>
            <p:nvPr/>
          </p:nvGrpSpPr>
          <p:grpSpPr bwMode="auto">
            <a:xfrm>
              <a:off x="1938341" y="2565400"/>
              <a:ext cx="350369" cy="543479"/>
              <a:chOff x="3284100" y="1614487"/>
              <a:chExt cx="349411" cy="544213"/>
            </a:xfrm>
          </p:grpSpPr>
          <p:sp>
            <p:nvSpPr>
              <p:cNvPr id="95" name="TextBox 5"/>
              <p:cNvSpPr txBox="1">
                <a:spLocks noChangeArrowheads="1"/>
              </p:cNvSpPr>
              <p:nvPr/>
            </p:nvSpPr>
            <p:spPr bwMode="auto">
              <a:xfrm>
                <a:off x="3284100" y="1614487"/>
                <a:ext cx="349411"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#18</a:t>
                </a:r>
              </a:p>
            </p:txBody>
          </p:sp>
          <p:pic>
            <p:nvPicPr>
              <p:cNvPr id="96"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7"/>
            <p:cNvGrpSpPr>
              <a:grpSpLocks/>
            </p:cNvGrpSpPr>
            <p:nvPr/>
          </p:nvGrpSpPr>
          <p:grpSpPr bwMode="auto">
            <a:xfrm>
              <a:off x="2325690" y="2565400"/>
              <a:ext cx="350369" cy="543479"/>
              <a:chOff x="3284100" y="1614487"/>
              <a:chExt cx="349412" cy="544213"/>
            </a:xfrm>
          </p:grpSpPr>
          <p:sp>
            <p:nvSpPr>
              <p:cNvPr id="93" name="TextBox 5"/>
              <p:cNvSpPr txBox="1">
                <a:spLocks noChangeArrowheads="1"/>
              </p:cNvSpPr>
              <p:nvPr/>
            </p:nvSpPr>
            <p:spPr bwMode="auto">
              <a:xfrm>
                <a:off x="3284100" y="1614487"/>
                <a:ext cx="349412"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#19</a:t>
                </a:r>
              </a:p>
            </p:txBody>
          </p:sp>
          <p:pic>
            <p:nvPicPr>
              <p:cNvPr id="94"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7"/>
            <p:cNvGrpSpPr>
              <a:grpSpLocks/>
            </p:cNvGrpSpPr>
            <p:nvPr/>
          </p:nvGrpSpPr>
          <p:grpSpPr bwMode="auto">
            <a:xfrm>
              <a:off x="2735265" y="2565400"/>
              <a:ext cx="350369" cy="543479"/>
              <a:chOff x="3284100" y="1614487"/>
              <a:chExt cx="349412" cy="544213"/>
            </a:xfrm>
          </p:grpSpPr>
          <p:sp>
            <p:nvSpPr>
              <p:cNvPr id="91" name="TextBox 5"/>
              <p:cNvSpPr txBox="1">
                <a:spLocks noChangeArrowheads="1"/>
              </p:cNvSpPr>
              <p:nvPr/>
            </p:nvSpPr>
            <p:spPr bwMode="auto">
              <a:xfrm>
                <a:off x="3284100" y="1614487"/>
                <a:ext cx="349412"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#20</a:t>
                </a:r>
              </a:p>
            </p:txBody>
          </p:sp>
          <p:pic>
            <p:nvPicPr>
              <p:cNvPr id="92"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7"/>
            <p:cNvGrpSpPr>
              <a:grpSpLocks/>
            </p:cNvGrpSpPr>
            <p:nvPr/>
          </p:nvGrpSpPr>
          <p:grpSpPr bwMode="auto">
            <a:xfrm>
              <a:off x="3140077" y="2565400"/>
              <a:ext cx="350369" cy="543479"/>
              <a:chOff x="3284100" y="1614487"/>
              <a:chExt cx="349411" cy="544213"/>
            </a:xfrm>
          </p:grpSpPr>
          <p:sp>
            <p:nvSpPr>
              <p:cNvPr id="89" name="TextBox 5"/>
              <p:cNvSpPr txBox="1">
                <a:spLocks noChangeArrowheads="1"/>
              </p:cNvSpPr>
              <p:nvPr/>
            </p:nvSpPr>
            <p:spPr bwMode="auto">
              <a:xfrm>
                <a:off x="3284100" y="1614487"/>
                <a:ext cx="349411"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#21</a:t>
                </a:r>
              </a:p>
            </p:txBody>
          </p:sp>
          <p:pic>
            <p:nvPicPr>
              <p:cNvPr id="90"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7"/>
            <p:cNvGrpSpPr>
              <a:grpSpLocks/>
            </p:cNvGrpSpPr>
            <p:nvPr/>
          </p:nvGrpSpPr>
          <p:grpSpPr bwMode="auto">
            <a:xfrm>
              <a:off x="3536954" y="2565400"/>
              <a:ext cx="350369" cy="543479"/>
              <a:chOff x="3284100" y="1614487"/>
              <a:chExt cx="349410" cy="544213"/>
            </a:xfrm>
          </p:grpSpPr>
          <p:sp>
            <p:nvSpPr>
              <p:cNvPr id="87" name="TextBox 5"/>
              <p:cNvSpPr txBox="1">
                <a:spLocks noChangeArrowheads="1"/>
              </p:cNvSpPr>
              <p:nvPr/>
            </p:nvSpPr>
            <p:spPr bwMode="auto">
              <a:xfrm>
                <a:off x="3284100" y="1614487"/>
                <a:ext cx="349410"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#22</a:t>
                </a:r>
              </a:p>
            </p:txBody>
          </p:sp>
          <p:pic>
            <p:nvPicPr>
              <p:cNvPr id="88"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7"/>
            <p:cNvGrpSpPr>
              <a:grpSpLocks/>
            </p:cNvGrpSpPr>
            <p:nvPr/>
          </p:nvGrpSpPr>
          <p:grpSpPr bwMode="auto">
            <a:xfrm>
              <a:off x="4351335" y="2573338"/>
              <a:ext cx="350368" cy="543479"/>
              <a:chOff x="3284100" y="1614487"/>
              <a:chExt cx="350734" cy="544213"/>
            </a:xfrm>
          </p:grpSpPr>
          <p:sp>
            <p:nvSpPr>
              <p:cNvPr id="85" name="TextBox 5"/>
              <p:cNvSpPr txBox="1">
                <a:spLocks noChangeArrowheads="1"/>
              </p:cNvSpPr>
              <p:nvPr/>
            </p:nvSpPr>
            <p:spPr bwMode="auto">
              <a:xfrm>
                <a:off x="3284100" y="1614487"/>
                <a:ext cx="350734"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#23</a:t>
                </a:r>
              </a:p>
            </p:txBody>
          </p:sp>
          <p:pic>
            <p:nvPicPr>
              <p:cNvPr id="86"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7"/>
            <p:cNvGrpSpPr>
              <a:grpSpLocks/>
            </p:cNvGrpSpPr>
            <p:nvPr/>
          </p:nvGrpSpPr>
          <p:grpSpPr bwMode="auto">
            <a:xfrm>
              <a:off x="4737104" y="2573338"/>
              <a:ext cx="350369" cy="543479"/>
              <a:chOff x="3284100" y="1614487"/>
              <a:chExt cx="349410" cy="544213"/>
            </a:xfrm>
          </p:grpSpPr>
          <p:sp>
            <p:nvSpPr>
              <p:cNvPr id="83" name="TextBox 5"/>
              <p:cNvSpPr txBox="1">
                <a:spLocks noChangeArrowheads="1"/>
              </p:cNvSpPr>
              <p:nvPr/>
            </p:nvSpPr>
            <p:spPr bwMode="auto">
              <a:xfrm>
                <a:off x="3284100" y="1614487"/>
                <a:ext cx="349410"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#24</a:t>
                </a:r>
              </a:p>
            </p:txBody>
          </p:sp>
          <p:pic>
            <p:nvPicPr>
              <p:cNvPr id="84"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7"/>
            <p:cNvGrpSpPr>
              <a:grpSpLocks/>
            </p:cNvGrpSpPr>
            <p:nvPr/>
          </p:nvGrpSpPr>
          <p:grpSpPr bwMode="auto">
            <a:xfrm>
              <a:off x="5146679" y="2573338"/>
              <a:ext cx="350369" cy="543479"/>
              <a:chOff x="3284100" y="1614487"/>
              <a:chExt cx="349410" cy="544213"/>
            </a:xfrm>
          </p:grpSpPr>
          <p:sp>
            <p:nvSpPr>
              <p:cNvPr id="81" name="TextBox 5"/>
              <p:cNvSpPr txBox="1">
                <a:spLocks noChangeArrowheads="1"/>
              </p:cNvSpPr>
              <p:nvPr/>
            </p:nvSpPr>
            <p:spPr bwMode="auto">
              <a:xfrm>
                <a:off x="3284100" y="1614487"/>
                <a:ext cx="349410"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#25</a:t>
                </a:r>
              </a:p>
            </p:txBody>
          </p:sp>
          <p:pic>
            <p:nvPicPr>
              <p:cNvPr id="82"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7"/>
            <p:cNvGrpSpPr>
              <a:grpSpLocks/>
            </p:cNvGrpSpPr>
            <p:nvPr/>
          </p:nvGrpSpPr>
          <p:grpSpPr bwMode="auto">
            <a:xfrm>
              <a:off x="5553073" y="2573338"/>
              <a:ext cx="350369" cy="543479"/>
              <a:chOff x="3284100" y="1614487"/>
              <a:chExt cx="350734" cy="544213"/>
            </a:xfrm>
          </p:grpSpPr>
          <p:sp>
            <p:nvSpPr>
              <p:cNvPr id="79" name="TextBox 5"/>
              <p:cNvSpPr txBox="1">
                <a:spLocks noChangeArrowheads="1"/>
              </p:cNvSpPr>
              <p:nvPr/>
            </p:nvSpPr>
            <p:spPr bwMode="auto">
              <a:xfrm>
                <a:off x="3284100" y="1614487"/>
                <a:ext cx="350734"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#26</a:t>
                </a:r>
              </a:p>
            </p:txBody>
          </p:sp>
          <p:pic>
            <p:nvPicPr>
              <p:cNvPr id="80"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
            <p:cNvGrpSpPr>
              <a:grpSpLocks/>
            </p:cNvGrpSpPr>
            <p:nvPr/>
          </p:nvGrpSpPr>
          <p:grpSpPr bwMode="auto">
            <a:xfrm>
              <a:off x="5948365" y="2573338"/>
              <a:ext cx="350369" cy="543479"/>
              <a:chOff x="3284100" y="1614487"/>
              <a:chExt cx="349412" cy="544213"/>
            </a:xfrm>
          </p:grpSpPr>
          <p:sp>
            <p:nvSpPr>
              <p:cNvPr id="77" name="TextBox 5"/>
              <p:cNvSpPr txBox="1">
                <a:spLocks noChangeArrowheads="1"/>
              </p:cNvSpPr>
              <p:nvPr/>
            </p:nvSpPr>
            <p:spPr bwMode="auto">
              <a:xfrm>
                <a:off x="3284100" y="1614487"/>
                <a:ext cx="349412"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#27</a:t>
                </a:r>
              </a:p>
            </p:txBody>
          </p:sp>
          <p:pic>
            <p:nvPicPr>
              <p:cNvPr id="78"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7"/>
            <p:cNvGrpSpPr>
              <a:grpSpLocks/>
            </p:cNvGrpSpPr>
            <p:nvPr/>
          </p:nvGrpSpPr>
          <p:grpSpPr bwMode="auto">
            <a:xfrm>
              <a:off x="6353179" y="2573338"/>
              <a:ext cx="350369" cy="543479"/>
              <a:chOff x="3284100" y="1614487"/>
              <a:chExt cx="349410" cy="544213"/>
            </a:xfrm>
          </p:grpSpPr>
          <p:sp>
            <p:nvSpPr>
              <p:cNvPr id="75" name="TextBox 5"/>
              <p:cNvSpPr txBox="1">
                <a:spLocks noChangeArrowheads="1"/>
              </p:cNvSpPr>
              <p:nvPr/>
            </p:nvSpPr>
            <p:spPr bwMode="auto">
              <a:xfrm>
                <a:off x="3284100" y="1614487"/>
                <a:ext cx="349410"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#28</a:t>
                </a:r>
              </a:p>
            </p:txBody>
          </p:sp>
          <p:pic>
            <p:nvPicPr>
              <p:cNvPr id="76"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7"/>
            <p:cNvGrpSpPr>
              <a:grpSpLocks/>
            </p:cNvGrpSpPr>
            <p:nvPr/>
          </p:nvGrpSpPr>
          <p:grpSpPr bwMode="auto">
            <a:xfrm>
              <a:off x="6738941" y="2573338"/>
              <a:ext cx="350369" cy="543479"/>
              <a:chOff x="3284100" y="1614487"/>
              <a:chExt cx="349411" cy="544213"/>
            </a:xfrm>
          </p:grpSpPr>
          <p:sp>
            <p:nvSpPr>
              <p:cNvPr id="73" name="TextBox 5"/>
              <p:cNvSpPr txBox="1">
                <a:spLocks noChangeArrowheads="1"/>
              </p:cNvSpPr>
              <p:nvPr/>
            </p:nvSpPr>
            <p:spPr bwMode="auto">
              <a:xfrm>
                <a:off x="3284100" y="1614487"/>
                <a:ext cx="349411"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#29</a:t>
                </a:r>
              </a:p>
            </p:txBody>
          </p:sp>
          <p:pic>
            <p:nvPicPr>
              <p:cNvPr id="74"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7"/>
            <p:cNvGrpSpPr>
              <a:grpSpLocks/>
            </p:cNvGrpSpPr>
            <p:nvPr/>
          </p:nvGrpSpPr>
          <p:grpSpPr bwMode="auto">
            <a:xfrm>
              <a:off x="7150098" y="2573338"/>
              <a:ext cx="350369" cy="543479"/>
              <a:chOff x="3284100" y="1614487"/>
              <a:chExt cx="350734" cy="544213"/>
            </a:xfrm>
          </p:grpSpPr>
          <p:sp>
            <p:nvSpPr>
              <p:cNvPr id="71" name="TextBox 5"/>
              <p:cNvSpPr txBox="1">
                <a:spLocks noChangeArrowheads="1"/>
              </p:cNvSpPr>
              <p:nvPr/>
            </p:nvSpPr>
            <p:spPr bwMode="auto">
              <a:xfrm>
                <a:off x="3284100" y="1614487"/>
                <a:ext cx="350734"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#30</a:t>
                </a:r>
              </a:p>
            </p:txBody>
          </p:sp>
          <p:pic>
            <p:nvPicPr>
              <p:cNvPr id="72"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7"/>
            <p:cNvGrpSpPr>
              <a:grpSpLocks/>
            </p:cNvGrpSpPr>
            <p:nvPr/>
          </p:nvGrpSpPr>
          <p:grpSpPr bwMode="auto">
            <a:xfrm>
              <a:off x="7554915" y="2573338"/>
              <a:ext cx="350369" cy="543479"/>
              <a:chOff x="3284100" y="1614487"/>
              <a:chExt cx="349412" cy="544213"/>
            </a:xfrm>
          </p:grpSpPr>
          <p:sp>
            <p:nvSpPr>
              <p:cNvPr id="69" name="TextBox 5"/>
              <p:cNvSpPr txBox="1">
                <a:spLocks noChangeArrowheads="1"/>
              </p:cNvSpPr>
              <p:nvPr/>
            </p:nvSpPr>
            <p:spPr bwMode="auto">
              <a:xfrm>
                <a:off x="3284100" y="1614487"/>
                <a:ext cx="349412"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#31</a:t>
                </a:r>
              </a:p>
            </p:txBody>
          </p:sp>
          <p:pic>
            <p:nvPicPr>
              <p:cNvPr id="70"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7"/>
            <p:cNvGrpSpPr>
              <a:grpSpLocks/>
            </p:cNvGrpSpPr>
            <p:nvPr/>
          </p:nvGrpSpPr>
          <p:grpSpPr bwMode="auto">
            <a:xfrm>
              <a:off x="8345490" y="2573338"/>
              <a:ext cx="350369" cy="543479"/>
              <a:chOff x="3284100" y="1614487"/>
              <a:chExt cx="349412" cy="544213"/>
            </a:xfrm>
          </p:grpSpPr>
          <p:sp>
            <p:nvSpPr>
              <p:cNvPr id="67" name="TextBox 5"/>
              <p:cNvSpPr txBox="1">
                <a:spLocks noChangeArrowheads="1"/>
              </p:cNvSpPr>
              <p:nvPr/>
            </p:nvSpPr>
            <p:spPr bwMode="auto">
              <a:xfrm>
                <a:off x="3284100" y="1614487"/>
                <a:ext cx="349412"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#32</a:t>
                </a:r>
              </a:p>
            </p:txBody>
          </p:sp>
          <p:pic>
            <p:nvPicPr>
              <p:cNvPr id="68"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7"/>
            <p:cNvGrpSpPr>
              <a:grpSpLocks/>
            </p:cNvGrpSpPr>
            <p:nvPr/>
          </p:nvGrpSpPr>
          <p:grpSpPr bwMode="auto">
            <a:xfrm>
              <a:off x="8731252" y="2573338"/>
              <a:ext cx="350369" cy="543479"/>
              <a:chOff x="3284100" y="1614487"/>
              <a:chExt cx="349411" cy="544213"/>
            </a:xfrm>
          </p:grpSpPr>
          <p:sp>
            <p:nvSpPr>
              <p:cNvPr id="65" name="TextBox 5"/>
              <p:cNvSpPr txBox="1">
                <a:spLocks noChangeArrowheads="1"/>
              </p:cNvSpPr>
              <p:nvPr/>
            </p:nvSpPr>
            <p:spPr bwMode="auto">
              <a:xfrm>
                <a:off x="3284100" y="1614487"/>
                <a:ext cx="349411"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#33</a:t>
                </a:r>
              </a:p>
            </p:txBody>
          </p:sp>
          <p:pic>
            <p:nvPicPr>
              <p:cNvPr id="66"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Group 7"/>
            <p:cNvGrpSpPr>
              <a:grpSpLocks/>
            </p:cNvGrpSpPr>
            <p:nvPr/>
          </p:nvGrpSpPr>
          <p:grpSpPr bwMode="auto">
            <a:xfrm>
              <a:off x="9142416" y="2573338"/>
              <a:ext cx="350369" cy="543479"/>
              <a:chOff x="3284100" y="1614487"/>
              <a:chExt cx="349411" cy="544213"/>
            </a:xfrm>
          </p:grpSpPr>
          <p:sp>
            <p:nvSpPr>
              <p:cNvPr id="63" name="TextBox 5"/>
              <p:cNvSpPr txBox="1">
                <a:spLocks noChangeArrowheads="1"/>
              </p:cNvSpPr>
              <p:nvPr/>
            </p:nvSpPr>
            <p:spPr bwMode="auto">
              <a:xfrm>
                <a:off x="3284100" y="1614487"/>
                <a:ext cx="349411"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#34</a:t>
                </a:r>
              </a:p>
            </p:txBody>
          </p:sp>
          <p:pic>
            <p:nvPicPr>
              <p:cNvPr id="64"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 name="Group 7"/>
            <p:cNvGrpSpPr>
              <a:grpSpLocks/>
            </p:cNvGrpSpPr>
            <p:nvPr/>
          </p:nvGrpSpPr>
          <p:grpSpPr bwMode="auto">
            <a:xfrm>
              <a:off x="9547229" y="2573338"/>
              <a:ext cx="350369" cy="543479"/>
              <a:chOff x="3284100" y="1614487"/>
              <a:chExt cx="349410" cy="544213"/>
            </a:xfrm>
          </p:grpSpPr>
          <p:sp>
            <p:nvSpPr>
              <p:cNvPr id="61" name="TextBox 5"/>
              <p:cNvSpPr txBox="1">
                <a:spLocks noChangeArrowheads="1"/>
              </p:cNvSpPr>
              <p:nvPr/>
            </p:nvSpPr>
            <p:spPr bwMode="auto">
              <a:xfrm>
                <a:off x="3284100" y="1614487"/>
                <a:ext cx="349410"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#35</a:t>
                </a:r>
              </a:p>
            </p:txBody>
          </p:sp>
          <p:pic>
            <p:nvPicPr>
              <p:cNvPr id="62"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7"/>
            <p:cNvGrpSpPr>
              <a:grpSpLocks/>
            </p:cNvGrpSpPr>
            <p:nvPr/>
          </p:nvGrpSpPr>
          <p:grpSpPr bwMode="auto">
            <a:xfrm>
              <a:off x="9942516" y="2573338"/>
              <a:ext cx="350369" cy="543479"/>
              <a:chOff x="3284100" y="1614487"/>
              <a:chExt cx="349411" cy="544213"/>
            </a:xfrm>
          </p:grpSpPr>
          <p:sp>
            <p:nvSpPr>
              <p:cNvPr id="59" name="TextBox 5"/>
              <p:cNvSpPr txBox="1">
                <a:spLocks noChangeArrowheads="1"/>
              </p:cNvSpPr>
              <p:nvPr/>
            </p:nvSpPr>
            <p:spPr bwMode="auto">
              <a:xfrm>
                <a:off x="3284100" y="1614487"/>
                <a:ext cx="349411" cy="54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5D</a:t>
                </a:r>
              </a:p>
              <a:p>
                <a:pPr eaLnBrk="1" hangingPunct="1">
                  <a:lnSpc>
                    <a:spcPct val="100000"/>
                  </a:lnSpc>
                  <a:spcAft>
                    <a:spcPct val="0"/>
                  </a:spcAft>
                  <a:buClrTx/>
                  <a:buSzTx/>
                  <a:buFontTx/>
                  <a:buNone/>
                </a:pPr>
                <a:endParaRPr lang="en-US" altLang="en-US" sz="1100">
                  <a:solidFill>
                    <a:schemeClr val="tx1"/>
                  </a:solidFill>
                  <a:latin typeface="Arial" panose="020B0604020202020204" pitchFamily="34" charset="0"/>
                  <a:ea typeface="MS PGothic" panose="020B0600070205080204" pitchFamily="34" charset="-128"/>
                </a:endParaRPr>
              </a:p>
              <a:p>
                <a:pPr eaLnBrk="1" hangingPunct="1">
                  <a:lnSpc>
                    <a:spcPct val="100000"/>
                  </a:lnSpc>
                  <a:spcAft>
                    <a:spcPct val="0"/>
                  </a:spcAft>
                  <a:buClrTx/>
                  <a:buSzTx/>
                  <a:buFontTx/>
                  <a:buNone/>
                </a:pPr>
                <a:r>
                  <a:rPr lang="en-US" altLang="en-US" sz="1100">
                    <a:solidFill>
                      <a:schemeClr val="tx1"/>
                    </a:solidFill>
                    <a:latin typeface="Arial" panose="020B0604020202020204" pitchFamily="34" charset="0"/>
                    <a:ea typeface="MS PGothic" panose="020B0600070205080204" pitchFamily="34" charset="-128"/>
                  </a:rPr>
                  <a:t>#36</a:t>
                </a:r>
              </a:p>
            </p:txBody>
          </p:sp>
          <p:pic>
            <p:nvPicPr>
              <p:cNvPr id="60"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385" y="1780197"/>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 name="Straight Connector 32"/>
            <p:cNvCxnSpPr/>
            <p:nvPr/>
          </p:nvCxnSpPr>
          <p:spPr bwMode="auto">
            <a:xfrm>
              <a:off x="9078504" y="2107965"/>
              <a:ext cx="0" cy="4140768"/>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34" name="Straight Connector 33"/>
            <p:cNvCxnSpPr/>
            <p:nvPr/>
          </p:nvCxnSpPr>
          <p:spPr bwMode="auto">
            <a:xfrm>
              <a:off x="1925063" y="2120910"/>
              <a:ext cx="0" cy="4127824"/>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35" name="Straight Connector 34"/>
            <p:cNvCxnSpPr/>
            <p:nvPr/>
          </p:nvCxnSpPr>
          <p:spPr bwMode="auto">
            <a:xfrm>
              <a:off x="3116420" y="2120910"/>
              <a:ext cx="0" cy="4127824"/>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36" name="Straight Connector 35"/>
            <p:cNvCxnSpPr/>
            <p:nvPr/>
          </p:nvCxnSpPr>
          <p:spPr bwMode="auto">
            <a:xfrm>
              <a:off x="4310425" y="2107965"/>
              <a:ext cx="0" cy="4140768"/>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37" name="Straight Connector 36"/>
            <p:cNvCxnSpPr/>
            <p:nvPr/>
          </p:nvCxnSpPr>
          <p:spPr bwMode="auto">
            <a:xfrm>
              <a:off x="5500459" y="2112280"/>
              <a:ext cx="0" cy="4136453"/>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38" name="Straight Connector 37"/>
            <p:cNvCxnSpPr/>
            <p:nvPr/>
          </p:nvCxnSpPr>
          <p:spPr bwMode="auto">
            <a:xfrm>
              <a:off x="6694464" y="2120910"/>
              <a:ext cx="0" cy="4127824"/>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cxnSp>
          <p:nvCxnSpPr>
            <p:cNvPr id="39" name="Straight Connector 38"/>
            <p:cNvCxnSpPr/>
            <p:nvPr/>
          </p:nvCxnSpPr>
          <p:spPr bwMode="auto">
            <a:xfrm>
              <a:off x="7887146" y="2112280"/>
              <a:ext cx="0" cy="4136453"/>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p:spPr>
        </p:cxnSp>
        <p:grpSp>
          <p:nvGrpSpPr>
            <p:cNvPr id="40" name="Group 58"/>
            <p:cNvGrpSpPr>
              <a:grpSpLocks/>
            </p:cNvGrpSpPr>
            <p:nvPr/>
          </p:nvGrpSpPr>
          <p:grpSpPr bwMode="auto">
            <a:xfrm>
              <a:off x="7993105" y="2302433"/>
              <a:ext cx="844024" cy="243512"/>
              <a:chOff x="3510620" y="1809034"/>
              <a:chExt cx="842041" cy="243648"/>
            </a:xfrm>
          </p:grpSpPr>
          <p:sp>
            <p:nvSpPr>
              <p:cNvPr id="57" name="TextBox 59"/>
              <p:cNvSpPr txBox="1">
                <a:spLocks noChangeArrowheads="1"/>
              </p:cNvSpPr>
              <p:nvPr/>
            </p:nvSpPr>
            <p:spPr bwMode="auto">
              <a:xfrm>
                <a:off x="3748489" y="1815648"/>
                <a:ext cx="604172" cy="23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US" altLang="en-US" sz="1100" b="1">
                    <a:solidFill>
                      <a:schemeClr val="tx1"/>
                    </a:solidFill>
                    <a:latin typeface="Arial" panose="020B0604020202020204" pitchFamily="34" charset="0"/>
                    <a:ea typeface="MS PGothic" panose="020B0600070205080204" pitchFamily="34" charset="-128"/>
                  </a:rPr>
                  <a:t>WRC-19</a:t>
                </a:r>
              </a:p>
            </p:txBody>
          </p:sp>
          <p:pic>
            <p:nvPicPr>
              <p:cNvPr id="58" name="Picture 3" descr="C:\Users\erajoab\Documents\Pictures_\Logos\itu-international_telecommunication_union-logo_transparent backgrou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620" y="1809034"/>
                <a:ext cx="219794" cy="22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Text Box 25"/>
            <p:cNvSpPr txBox="1">
              <a:spLocks noChangeArrowheads="1"/>
            </p:cNvSpPr>
            <p:nvPr/>
          </p:nvSpPr>
          <p:spPr bwMode="auto">
            <a:xfrm>
              <a:off x="1571626" y="4419600"/>
              <a:ext cx="2220913" cy="42003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Recommendation Vision of IMT beyond 2020 (M.2083)</a:t>
              </a:r>
            </a:p>
          </p:txBody>
        </p:sp>
        <p:sp>
          <p:nvSpPr>
            <p:cNvPr id="42" name="Text Box 25"/>
            <p:cNvSpPr txBox="1">
              <a:spLocks noChangeArrowheads="1"/>
            </p:cNvSpPr>
            <p:nvPr/>
          </p:nvSpPr>
          <p:spPr bwMode="auto">
            <a:xfrm>
              <a:off x="1593851" y="3819525"/>
              <a:ext cx="2200275" cy="42003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Report  IMT feasibility above 6 GHz</a:t>
              </a:r>
            </a:p>
            <a:p>
              <a:pPr algn="ctr">
                <a:lnSpc>
                  <a:spcPct val="100000"/>
                </a:lnSpc>
                <a:spcAft>
                  <a:spcPct val="0"/>
                </a:spcAft>
                <a:buClrTx/>
                <a:buSzTx/>
                <a:buFont typeface="Arial" panose="020B0604020202020204" pitchFamily="34" charset="0"/>
                <a:buNone/>
              </a:pPr>
              <a:r>
                <a:rPr lang="en-US" altLang="en-US" sz="1200">
                  <a:solidFill>
                    <a:schemeClr val="tx1"/>
                  </a:solidFill>
                  <a:latin typeface="Arial" panose="020B0604020202020204" pitchFamily="34" charset="0"/>
                  <a:ea typeface="MS PGothic" panose="020B0600070205080204" pitchFamily="34" charset="-128"/>
                </a:rPr>
                <a:t>(M.2376)</a:t>
              </a:r>
            </a:p>
          </p:txBody>
        </p:sp>
        <p:sp>
          <p:nvSpPr>
            <p:cNvPr id="43" name="Text Box 25"/>
            <p:cNvSpPr txBox="1">
              <a:spLocks noChangeArrowheads="1"/>
            </p:cNvSpPr>
            <p:nvPr/>
          </p:nvSpPr>
          <p:spPr bwMode="auto">
            <a:xfrm>
              <a:off x="4391025" y="5257800"/>
              <a:ext cx="1835150" cy="2528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Circular Letters &amp; Addendum </a:t>
              </a:r>
            </a:p>
          </p:txBody>
        </p:sp>
        <p:sp>
          <p:nvSpPr>
            <p:cNvPr id="44" name="Text Box 25"/>
            <p:cNvSpPr txBox="1">
              <a:spLocks noChangeArrowheads="1"/>
            </p:cNvSpPr>
            <p:nvPr/>
          </p:nvSpPr>
          <p:spPr bwMode="auto">
            <a:xfrm>
              <a:off x="4387851" y="3200400"/>
              <a:ext cx="1420813" cy="5872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Technical Performance Requirements</a:t>
              </a:r>
            </a:p>
          </p:txBody>
        </p:sp>
        <p:sp>
          <p:nvSpPr>
            <p:cNvPr id="45" name="Text Box 25"/>
            <p:cNvSpPr txBox="1">
              <a:spLocks noChangeArrowheads="1"/>
            </p:cNvSpPr>
            <p:nvPr/>
          </p:nvSpPr>
          <p:spPr bwMode="auto">
            <a:xfrm>
              <a:off x="2362201" y="4978400"/>
              <a:ext cx="1425575" cy="42003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Modifications of Resolutions 56/57</a:t>
              </a:r>
            </a:p>
          </p:txBody>
        </p:sp>
        <p:sp>
          <p:nvSpPr>
            <p:cNvPr id="46" name="Text Box 25"/>
            <p:cNvSpPr txBox="1">
              <a:spLocks noChangeArrowheads="1"/>
            </p:cNvSpPr>
            <p:nvPr/>
          </p:nvSpPr>
          <p:spPr bwMode="auto">
            <a:xfrm>
              <a:off x="4391025" y="3956050"/>
              <a:ext cx="1835150" cy="2528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Evaluation criteria &amp; method   </a:t>
              </a:r>
            </a:p>
          </p:txBody>
        </p:sp>
        <p:sp>
          <p:nvSpPr>
            <p:cNvPr id="47" name="Text Box 25"/>
            <p:cNvSpPr txBox="1">
              <a:spLocks noChangeArrowheads="1"/>
            </p:cNvSpPr>
            <p:nvPr/>
          </p:nvSpPr>
          <p:spPr bwMode="auto">
            <a:xfrm rot="5400000">
              <a:off x="5233988" y="4868387"/>
              <a:ext cx="2527300" cy="23272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Workshop </a:t>
              </a:r>
            </a:p>
          </p:txBody>
        </p:sp>
        <p:sp>
          <p:nvSpPr>
            <p:cNvPr id="48" name="Text Box 25"/>
            <p:cNvSpPr txBox="1">
              <a:spLocks noChangeArrowheads="1"/>
            </p:cNvSpPr>
            <p:nvPr/>
          </p:nvSpPr>
          <p:spPr bwMode="auto">
            <a:xfrm>
              <a:off x="6389689" y="3200400"/>
              <a:ext cx="2212975" cy="2528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Proposals IMT-2020  </a:t>
              </a:r>
            </a:p>
          </p:txBody>
        </p:sp>
        <p:sp>
          <p:nvSpPr>
            <p:cNvPr id="49" name="Text Box 25"/>
            <p:cNvSpPr txBox="1">
              <a:spLocks noChangeArrowheads="1"/>
            </p:cNvSpPr>
            <p:nvPr/>
          </p:nvSpPr>
          <p:spPr bwMode="auto">
            <a:xfrm>
              <a:off x="7635876" y="3581400"/>
              <a:ext cx="1763713" cy="2528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Evaluation  </a:t>
              </a:r>
            </a:p>
          </p:txBody>
        </p:sp>
        <p:sp>
          <p:nvSpPr>
            <p:cNvPr id="50" name="Text Box 25"/>
            <p:cNvSpPr txBox="1">
              <a:spLocks noChangeArrowheads="1"/>
            </p:cNvSpPr>
            <p:nvPr/>
          </p:nvSpPr>
          <p:spPr bwMode="auto">
            <a:xfrm>
              <a:off x="6767514" y="3962400"/>
              <a:ext cx="3036887" cy="2528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Consensus building  </a:t>
              </a:r>
            </a:p>
          </p:txBody>
        </p:sp>
        <p:sp>
          <p:nvSpPr>
            <p:cNvPr id="51" name="Text Box 25"/>
            <p:cNvSpPr txBox="1">
              <a:spLocks noChangeArrowheads="1"/>
            </p:cNvSpPr>
            <p:nvPr/>
          </p:nvSpPr>
          <p:spPr bwMode="auto">
            <a:xfrm>
              <a:off x="8766176" y="4343400"/>
              <a:ext cx="1057275" cy="42003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Outcome &amp; Decision </a:t>
              </a:r>
            </a:p>
          </p:txBody>
        </p:sp>
        <p:sp>
          <p:nvSpPr>
            <p:cNvPr id="52" name="Text Box 25"/>
            <p:cNvSpPr txBox="1">
              <a:spLocks noChangeArrowheads="1"/>
            </p:cNvSpPr>
            <p:nvPr/>
          </p:nvSpPr>
          <p:spPr bwMode="auto">
            <a:xfrm>
              <a:off x="8766176" y="4946650"/>
              <a:ext cx="1433513" cy="42003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IMT-2020 Specifications</a:t>
              </a:r>
            </a:p>
          </p:txBody>
        </p:sp>
        <p:sp>
          <p:nvSpPr>
            <p:cNvPr id="53" name="Text Box 25"/>
            <p:cNvSpPr txBox="1">
              <a:spLocks noChangeArrowheads="1"/>
            </p:cNvSpPr>
            <p:nvPr/>
          </p:nvSpPr>
          <p:spPr bwMode="auto">
            <a:xfrm>
              <a:off x="4391025" y="4532314"/>
              <a:ext cx="1830388" cy="58726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Requirements, Evaluation Criteria, &amp; Submission Templates </a:t>
              </a:r>
            </a:p>
          </p:txBody>
        </p:sp>
        <p:sp>
          <p:nvSpPr>
            <p:cNvPr id="54" name="Text Box 25"/>
            <p:cNvSpPr txBox="1">
              <a:spLocks noChangeArrowheads="1"/>
            </p:cNvSpPr>
            <p:nvPr/>
          </p:nvSpPr>
          <p:spPr bwMode="auto">
            <a:xfrm>
              <a:off x="1593850" y="3200400"/>
              <a:ext cx="1474788" cy="42003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gn="ctr">
                <a:lnSpc>
                  <a:spcPct val="100000"/>
                </a:lnSpc>
                <a:spcBef>
                  <a:spcPct val="50000"/>
                </a:spcBef>
                <a:spcAft>
                  <a:spcPct val="0"/>
                </a:spcAft>
                <a:buClrTx/>
                <a:buSzTx/>
                <a:buFontTx/>
                <a:buNone/>
              </a:pPr>
              <a:r>
                <a:rPr lang="en-US" altLang="en-US" sz="1200">
                  <a:solidFill>
                    <a:schemeClr val="tx1"/>
                  </a:solidFill>
                  <a:latin typeface="Arial" panose="020B0604020202020204" pitchFamily="34" charset="0"/>
                  <a:ea typeface="MS PGothic" panose="020B0600070205080204" pitchFamily="34" charset="-128"/>
                </a:rPr>
                <a:t>Report Technology trends (M.2320) </a:t>
              </a:r>
            </a:p>
          </p:txBody>
        </p:sp>
        <p:sp>
          <p:nvSpPr>
            <p:cNvPr id="55" name="Text Box 25"/>
            <p:cNvSpPr txBox="1">
              <a:spLocks noChangeArrowheads="1"/>
            </p:cNvSpPr>
            <p:nvPr/>
          </p:nvSpPr>
          <p:spPr bwMode="auto">
            <a:xfrm>
              <a:off x="3590316" y="5814377"/>
              <a:ext cx="1404478" cy="24019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977" tIns="46788" rIns="89977" bIns="46788">
              <a:spAutoFit/>
            </a:bodyPr>
            <a:lstStyle>
              <a:lvl1pPr eaLnBrk="0" hangingPunct="0">
                <a:defRPr sz="2000">
                  <a:solidFill>
                    <a:schemeClr val="tx1"/>
                  </a:solidFill>
                  <a:latin typeface="Arial" charset="0"/>
                  <a:ea typeface="ＭＳ Ｐゴシック" pitchFamily="50" charset="-128"/>
                </a:defRPr>
              </a:lvl1pPr>
              <a:lvl2pPr marL="742950" indent="-285750" eaLnBrk="0" hangingPunct="0">
                <a:defRPr sz="2000">
                  <a:solidFill>
                    <a:schemeClr val="tx1"/>
                  </a:solidFill>
                  <a:latin typeface="Arial" charset="0"/>
                  <a:ea typeface="ＭＳ Ｐゴシック" pitchFamily="50" charset="-128"/>
                </a:defRPr>
              </a:lvl2pPr>
              <a:lvl3pPr marL="1143000" indent="-228600" eaLnBrk="0" hangingPunct="0">
                <a:defRPr sz="2000">
                  <a:solidFill>
                    <a:schemeClr val="tx1"/>
                  </a:solidFill>
                  <a:latin typeface="Arial" charset="0"/>
                  <a:ea typeface="ＭＳ Ｐゴシック" pitchFamily="50" charset="-128"/>
                </a:defRPr>
              </a:lvl3pPr>
              <a:lvl4pPr marL="1600200" indent="-228600" eaLnBrk="0" hangingPunct="0">
                <a:defRPr sz="2000">
                  <a:solidFill>
                    <a:schemeClr val="tx1"/>
                  </a:solidFill>
                  <a:latin typeface="Arial" charset="0"/>
                  <a:ea typeface="ＭＳ Ｐゴシック" pitchFamily="50" charset="-128"/>
                </a:defRPr>
              </a:lvl4pPr>
              <a:lvl5pPr marL="2057400" indent="-228600" eaLnBrk="0" hangingPunct="0">
                <a:defRPr sz="20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50" charset="-128"/>
                </a:defRPr>
              </a:lvl9pPr>
            </a:lstStyle>
            <a:p>
              <a:pPr algn="ctr">
                <a:defRPr/>
              </a:pPr>
              <a:r>
                <a:rPr lang="en-US" sz="1100" dirty="0"/>
                <a:t>Background &amp; Process</a:t>
              </a:r>
              <a:r>
                <a:rPr lang="en-US" sz="1100" b="1" i="1" dirty="0">
                  <a:solidFill>
                    <a:srgbClr val="FFFF00"/>
                  </a:solidFill>
                </a:rPr>
                <a:t> </a:t>
              </a:r>
              <a:r>
                <a:rPr lang="en-US" sz="1050" b="1" i="1" dirty="0">
                  <a:solidFill>
                    <a:srgbClr val="FFFF00"/>
                  </a:solidFill>
                </a:rPr>
                <a:t> </a:t>
              </a:r>
            </a:p>
          </p:txBody>
        </p:sp>
        <p:sp>
          <p:nvSpPr>
            <p:cNvPr id="56" name="TextBox 1"/>
            <p:cNvSpPr txBox="1">
              <a:spLocks noChangeArrowheads="1"/>
            </p:cNvSpPr>
            <p:nvPr/>
          </p:nvSpPr>
          <p:spPr bwMode="auto">
            <a:xfrm>
              <a:off x="3706814" y="6429376"/>
              <a:ext cx="3995533" cy="2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4000"/>
                </a:lnSpc>
                <a:spcAft>
                  <a:spcPts val="1425"/>
                </a:spcAft>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94000"/>
                </a:lnSpc>
                <a:spcAft>
                  <a:spcPts val="1138"/>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nSpc>
                  <a:spcPct val="94000"/>
                </a:lnSpc>
                <a:spcAft>
                  <a:spcPts val="85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94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4pPr>
              <a:lvl5pPr>
                <a:lnSpc>
                  <a:spcPct val="94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57200" eaLnBrk="0" fontAlgn="base" hangingPunct="0">
                <a:lnSpc>
                  <a:spcPct val="94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eaLnBrk="1" hangingPunct="1">
                <a:lnSpc>
                  <a:spcPct val="100000"/>
                </a:lnSpc>
                <a:spcAft>
                  <a:spcPct val="0"/>
                </a:spcAft>
                <a:buClrTx/>
                <a:buSzTx/>
                <a:buFontTx/>
                <a:buNone/>
              </a:pPr>
              <a:r>
                <a:rPr lang="en-GB" altLang="en-US" sz="1200" i="1">
                  <a:solidFill>
                    <a:srgbClr val="0070C0"/>
                  </a:solidFill>
                </a:rPr>
                <a:t>Note: While not expected to change, details may be adjusted if warranted</a:t>
              </a:r>
              <a:r>
                <a:rPr lang="en-GB" altLang="en-US" sz="1200">
                  <a:solidFill>
                    <a:schemeClr val="tx1"/>
                  </a:solidFill>
                </a:rPr>
                <a:t>.</a:t>
              </a:r>
              <a:endParaRPr lang="en-US" altLang="en-US" sz="1200">
                <a:solidFill>
                  <a:schemeClr val="tx1"/>
                </a:solidFill>
              </a:endParaRPr>
            </a:p>
          </p:txBody>
        </p:sp>
      </p:grpSp>
    </p:spTree>
    <p:extLst>
      <p:ext uri="{BB962C8B-B14F-4D97-AF65-F5344CB8AC3E}">
        <p14:creationId xmlns:p14="http://schemas.microsoft.com/office/powerpoint/2010/main" val="108712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ITU 5G Vision (i)</a:t>
            </a:r>
            <a:endParaRPr lang="en-US" dirty="0"/>
          </a:p>
        </p:txBody>
      </p:sp>
      <p:sp>
        <p:nvSpPr>
          <p:cNvPr id="17" name="TextBox 16"/>
          <p:cNvSpPr txBox="1"/>
          <p:nvPr/>
        </p:nvSpPr>
        <p:spPr>
          <a:xfrm>
            <a:off x="1576629" y="6604084"/>
            <a:ext cx="5990743" cy="253916"/>
          </a:xfrm>
          <a:prstGeom prst="rect">
            <a:avLst/>
          </a:prstGeom>
          <a:noFill/>
        </p:spPr>
        <p:txBody>
          <a:bodyPr wrap="none" rtlCol="0">
            <a:spAutoFit/>
          </a:bodyPr>
          <a:lstStyle/>
          <a:p>
            <a:r>
              <a:rPr lang="en-US" sz="1050" i="1" dirty="0"/>
              <a:t>Source</a:t>
            </a:r>
            <a:r>
              <a:rPr lang="en-US" sz="1050" i="1" dirty="0" smtClean="0"/>
              <a:t>: Recommendation ITU-R M.2083, </a:t>
            </a:r>
            <a:r>
              <a:rPr lang="en-US" sz="1050" i="1" dirty="0">
                <a:hlinkClick r:id="rId4"/>
              </a:rPr>
              <a:t>https://www.itu.int/rec/R-REC-M.2083-0-201509-I/en</a:t>
            </a:r>
            <a:r>
              <a:rPr lang="en-US" sz="1050" i="1" dirty="0"/>
              <a:t>  (09/2015)</a:t>
            </a:r>
          </a:p>
        </p:txBody>
      </p:sp>
      <p:graphicFrame>
        <p:nvGraphicFramePr>
          <p:cNvPr id="19" name="Content Placeholder 11"/>
          <p:cNvGraphicFramePr>
            <a:graphicFrameLocks noChangeAspect="1"/>
          </p:cNvGraphicFramePr>
          <p:nvPr>
            <p:extLst>
              <p:ext uri="{D42A27DB-BD31-4B8C-83A1-F6EECF244321}">
                <p14:modId xmlns:p14="http://schemas.microsoft.com/office/powerpoint/2010/main" val="3549756044"/>
              </p:ext>
            </p:extLst>
          </p:nvPr>
        </p:nvGraphicFramePr>
        <p:xfrm>
          <a:off x="1413934" y="1565680"/>
          <a:ext cx="6316134" cy="4218250"/>
        </p:xfrm>
        <a:graphic>
          <a:graphicData uri="http://schemas.openxmlformats.org/presentationml/2006/ole">
            <mc:AlternateContent xmlns:mc="http://schemas.openxmlformats.org/markup-compatibility/2006">
              <mc:Choice xmlns:v="urn:schemas-microsoft-com:vml" Requires="v">
                <p:oleObj spid="_x0000_s2058" r:id="rId5" imgW="5353200" imgH="3575160" progId="CorelDRAW.Graphic.14">
                  <p:embed/>
                </p:oleObj>
              </mc:Choice>
              <mc:Fallback>
                <p:oleObj r:id="rId5" imgW="5353200" imgH="3575160" progId="CorelDRAW.Graphic.1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3934" y="1565680"/>
                        <a:ext cx="6316134" cy="4218250"/>
                      </a:xfrm>
                      <a:prstGeom prst="rect">
                        <a:avLst/>
                      </a:prstGeom>
                      <a:noFill/>
                    </p:spPr>
                  </p:pic>
                </p:oleObj>
              </mc:Fallback>
            </mc:AlternateContent>
          </a:graphicData>
        </a:graphic>
      </p:graphicFrame>
    </p:spTree>
    <p:extLst>
      <p:ext uri="{BB962C8B-B14F-4D97-AF65-F5344CB8AC3E}">
        <p14:creationId xmlns:p14="http://schemas.microsoft.com/office/powerpoint/2010/main" val="3126053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ITU 5G Vision (ii)</a:t>
            </a:r>
            <a:endParaRPr lang="en-US" dirty="0"/>
          </a:p>
        </p:txBody>
      </p:sp>
      <p:sp>
        <p:nvSpPr>
          <p:cNvPr id="17" name="TextBox 16"/>
          <p:cNvSpPr txBox="1"/>
          <p:nvPr/>
        </p:nvSpPr>
        <p:spPr>
          <a:xfrm>
            <a:off x="1576629" y="6604084"/>
            <a:ext cx="5990743" cy="253916"/>
          </a:xfrm>
          <a:prstGeom prst="rect">
            <a:avLst/>
          </a:prstGeom>
          <a:noFill/>
        </p:spPr>
        <p:txBody>
          <a:bodyPr wrap="none" rtlCol="0">
            <a:spAutoFit/>
          </a:bodyPr>
          <a:lstStyle/>
          <a:p>
            <a:r>
              <a:rPr lang="en-US" sz="1050" i="1" dirty="0"/>
              <a:t>Source</a:t>
            </a:r>
            <a:r>
              <a:rPr lang="en-US" sz="1050" i="1" dirty="0" smtClean="0"/>
              <a:t>: Recommendation ITU-R M.2083, </a:t>
            </a:r>
            <a:r>
              <a:rPr lang="en-US" sz="1050" i="1" dirty="0">
                <a:hlinkClick r:id="rId4"/>
              </a:rPr>
              <a:t>https://www.itu.int/rec/R-REC-M.2083-0-201509-I/en</a:t>
            </a:r>
            <a:r>
              <a:rPr lang="en-US" sz="1050" i="1" dirty="0"/>
              <a:t>  (09/2015)</a:t>
            </a:r>
          </a:p>
        </p:txBody>
      </p:sp>
      <p:sp>
        <p:nvSpPr>
          <p:cNvPr id="20" name="TextBox 19"/>
          <p:cNvSpPr txBox="1"/>
          <p:nvPr/>
        </p:nvSpPr>
        <p:spPr>
          <a:xfrm>
            <a:off x="1916753" y="5676900"/>
            <a:ext cx="5310494" cy="738664"/>
          </a:xfrm>
          <a:prstGeom prst="rect">
            <a:avLst/>
          </a:prstGeom>
          <a:noFill/>
        </p:spPr>
        <p:txBody>
          <a:bodyPr wrap="square" rtlCol="0">
            <a:spAutoFit/>
          </a:bodyPr>
          <a:lstStyle/>
          <a:p>
            <a:r>
              <a:rPr lang="en-GB" sz="1400" i="1" dirty="0" smtClean="0"/>
              <a:t>“To </a:t>
            </a:r>
            <a:r>
              <a:rPr lang="en-GB" sz="1400" i="1" dirty="0"/>
              <a:t>achieve ultra-low latency, the data and control planes may both require significant enhancements and new technical solutions addressing both the radio interface and network architecture aspects</a:t>
            </a:r>
            <a:r>
              <a:rPr lang="en-GB" sz="1400" i="1" dirty="0" smtClean="0"/>
              <a:t>.”</a:t>
            </a:r>
            <a:endParaRPr lang="en-US" sz="1400" i="1" dirty="0"/>
          </a:p>
        </p:txBody>
      </p:sp>
      <p:sp>
        <p:nvSpPr>
          <p:cNvPr id="2" name="Rectangle 13"/>
          <p:cNvSpPr>
            <a:spLocks noChangeArrowheads="1"/>
          </p:cNvSpPr>
          <p:nvPr/>
        </p:nvSpPr>
        <p:spPr bwMode="auto">
          <a:xfrm>
            <a:off x="3943350" y="19024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710286581"/>
              </p:ext>
            </p:extLst>
          </p:nvPr>
        </p:nvGraphicFramePr>
        <p:xfrm>
          <a:off x="3723208" y="1902492"/>
          <a:ext cx="5200650" cy="3171825"/>
        </p:xfrm>
        <a:graphic>
          <a:graphicData uri="http://schemas.openxmlformats.org/presentationml/2006/ole">
            <mc:AlternateContent xmlns:mc="http://schemas.openxmlformats.org/markup-compatibility/2006">
              <mc:Choice xmlns:v="urn:schemas-microsoft-com:vml" Requires="v">
                <p:oleObj spid="_x0000_s1054" r:id="rId5" imgW="5216760" imgH="3184200" progId="CorelDRAW.Graphic.14">
                  <p:embed/>
                </p:oleObj>
              </mc:Choice>
              <mc:Fallback>
                <p:oleObj r:id="rId5" imgW="5216760" imgH="3184200" progId="CorelDRAW.Graphic.14">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3208" y="1902492"/>
                        <a:ext cx="5200650" cy="317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Content Placeholder 10"/>
          <p:cNvGraphicFramePr>
            <a:graphicFrameLocks noChangeAspect="1"/>
          </p:cNvGraphicFramePr>
          <p:nvPr>
            <p:extLst>
              <p:ext uri="{D42A27DB-BD31-4B8C-83A1-F6EECF244321}">
                <p14:modId xmlns:p14="http://schemas.microsoft.com/office/powerpoint/2010/main" val="850087787"/>
              </p:ext>
            </p:extLst>
          </p:nvPr>
        </p:nvGraphicFramePr>
        <p:xfrm>
          <a:off x="219576" y="1586706"/>
          <a:ext cx="4015998" cy="3684588"/>
        </p:xfrm>
        <a:graphic>
          <a:graphicData uri="http://schemas.openxmlformats.org/presentationml/2006/ole">
            <mc:AlternateContent xmlns:mc="http://schemas.openxmlformats.org/markup-compatibility/2006">
              <mc:Choice xmlns:v="urn:schemas-microsoft-com:vml" Requires="v">
                <p:oleObj spid="_x0000_s1055" r:id="rId7" imgW="4405320" imgH="4042440" progId="CorelDRAW.Graphic.14">
                  <p:embed/>
                </p:oleObj>
              </mc:Choice>
              <mc:Fallback>
                <p:oleObj r:id="rId7" imgW="4405320" imgH="4042440" progId="CorelDRAW.Graphic.1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576" y="1586706"/>
                        <a:ext cx="4015998" cy="3684588"/>
                      </a:xfrm>
                      <a:prstGeom prst="rect">
                        <a:avLst/>
                      </a:prstGeom>
                      <a:noFill/>
                      <a:extLst/>
                    </p:spPr>
                  </p:pic>
                </p:oleObj>
              </mc:Fallback>
            </mc:AlternateContent>
          </a:graphicData>
        </a:graphic>
      </p:graphicFrame>
    </p:spTree>
    <p:extLst>
      <p:ext uri="{BB962C8B-B14F-4D97-AF65-F5344CB8AC3E}">
        <p14:creationId xmlns:p14="http://schemas.microsoft.com/office/powerpoint/2010/main" val="4195350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radio interfaces</a:t>
            </a:r>
          </a:p>
        </p:txBody>
      </p:sp>
      <p:sp>
        <p:nvSpPr>
          <p:cNvPr id="4" name="Content Placeholder 3"/>
          <p:cNvSpPr>
            <a:spLocks noGrp="1"/>
          </p:cNvSpPr>
          <p:nvPr>
            <p:ph idx="1"/>
          </p:nvPr>
        </p:nvSpPr>
        <p:spPr/>
        <p:txBody>
          <a:bodyPr>
            <a:normAutofit fontScale="92500" lnSpcReduction="20000"/>
          </a:bodyPr>
          <a:lstStyle/>
          <a:p>
            <a:pPr>
              <a:defRPr/>
            </a:pPr>
            <a:r>
              <a:rPr lang="en-US" sz="2399" dirty="0"/>
              <a:t>The broad range of IMT-2020 requirements and use cases envisaged may necessitate specification of new radio interfaces as well as operation in new frequency bands</a:t>
            </a:r>
          </a:p>
          <a:p>
            <a:pPr lvl="1">
              <a:defRPr/>
            </a:pPr>
            <a:r>
              <a:rPr lang="en-US" sz="2399" dirty="0"/>
              <a:t>Extremely high data rates</a:t>
            </a:r>
          </a:p>
          <a:p>
            <a:pPr lvl="1">
              <a:defRPr/>
            </a:pPr>
            <a:r>
              <a:rPr lang="en-US" sz="2399" dirty="0"/>
              <a:t>Very low latency</a:t>
            </a:r>
          </a:p>
          <a:p>
            <a:pPr lvl="1">
              <a:defRPr/>
            </a:pPr>
            <a:r>
              <a:rPr lang="en-US" sz="2399" dirty="0"/>
              <a:t>Long range, low power applications</a:t>
            </a:r>
          </a:p>
          <a:p>
            <a:pPr lvl="1">
              <a:defRPr/>
            </a:pPr>
            <a:endParaRPr lang="en-US" sz="2399" dirty="0"/>
          </a:p>
          <a:p>
            <a:pPr>
              <a:defRPr/>
            </a:pPr>
            <a:r>
              <a:rPr lang="en-US" sz="2399" dirty="0"/>
              <a:t>Interworking with IMT-Advanced will need to be ensured</a:t>
            </a:r>
          </a:p>
          <a:p>
            <a:pPr>
              <a:defRPr/>
            </a:pPr>
            <a:endParaRPr lang="en-US" sz="2399" dirty="0"/>
          </a:p>
          <a:p>
            <a:pPr>
              <a:defRPr/>
            </a:pPr>
            <a:r>
              <a:rPr lang="en-US" sz="2399" dirty="0"/>
              <a:t>Need to limit the complexity of terminal equipment (handsets, but more generally, things</a:t>
            </a:r>
            <a:r>
              <a:rPr lang="en-US" sz="2399" dirty="0" smtClean="0"/>
              <a:t>)</a:t>
            </a:r>
            <a:endParaRPr lang="en-US" sz="2399" dirty="0"/>
          </a:p>
        </p:txBody>
      </p:sp>
    </p:spTree>
    <p:extLst>
      <p:ext uri="{BB962C8B-B14F-4D97-AF65-F5344CB8AC3E}">
        <p14:creationId xmlns:p14="http://schemas.microsoft.com/office/powerpoint/2010/main" val="3304463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ITU-T Focus Group </a:t>
            </a:r>
            <a:r>
              <a:rPr lang="en-US" dirty="0" smtClean="0"/>
              <a:t>IMT-2020</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Studying </a:t>
            </a:r>
            <a:r>
              <a:rPr lang="en-US" dirty="0"/>
              <a:t>the requirements and standardization needs of the wireline in support of </a:t>
            </a:r>
            <a:r>
              <a:rPr lang="en-US" dirty="0" smtClean="0"/>
              <a:t>5G </a:t>
            </a:r>
            <a:r>
              <a:rPr lang="en-US" dirty="0"/>
              <a:t>(explicitly non-radio/RF based</a:t>
            </a:r>
            <a:r>
              <a:rPr lang="en-US" dirty="0" smtClean="0"/>
              <a:t>)</a:t>
            </a:r>
            <a:endParaRPr lang="en-US" dirty="0"/>
          </a:p>
          <a:p>
            <a:r>
              <a:rPr lang="en-US" dirty="0" smtClean="0"/>
              <a:t>Chair: Huawei; </a:t>
            </a:r>
            <a:r>
              <a:rPr lang="en-US" dirty="0"/>
              <a:t>Vice-Chairs: </a:t>
            </a:r>
            <a:r>
              <a:rPr lang="en-US" dirty="0" smtClean="0"/>
              <a:t>CMCC (</a:t>
            </a:r>
            <a:r>
              <a:rPr lang="en-US" dirty="0"/>
              <a:t>China), NTT (Japan), TI (Italy), ETRI (Korea</a:t>
            </a:r>
            <a:r>
              <a:rPr lang="en-US" dirty="0" smtClean="0"/>
              <a:t>)</a:t>
            </a:r>
          </a:p>
          <a:p>
            <a:r>
              <a:rPr lang="en-US" dirty="0" smtClean="0"/>
              <a:t>Using ITU-R M.2083 and </a:t>
            </a:r>
            <a:r>
              <a:rPr lang="en-US" dirty="0"/>
              <a:t>other 5G </a:t>
            </a:r>
            <a:r>
              <a:rPr lang="en-US" dirty="0" smtClean="0"/>
              <a:t>whitepapers as </a:t>
            </a:r>
            <a:r>
              <a:rPr lang="en-US" dirty="0"/>
              <a:t>starting point, extrapolate what a 5G wireline network would look </a:t>
            </a:r>
            <a:r>
              <a:rPr lang="en-US" dirty="0" smtClean="0"/>
              <a:t>like</a:t>
            </a:r>
            <a:endParaRPr lang="en-US" dirty="0"/>
          </a:p>
          <a:p>
            <a:r>
              <a:rPr lang="en-US" dirty="0"/>
              <a:t>Led production of report with 85 identified gaps, </a:t>
            </a:r>
            <a:r>
              <a:rPr lang="en-US" dirty="0">
                <a:hlinkClick r:id="rId2"/>
              </a:rPr>
              <a:t>http</a:t>
            </a:r>
            <a:r>
              <a:rPr lang="en-US" dirty="0" smtClean="0">
                <a:hlinkClick r:id="rId2"/>
              </a:rPr>
              <a:t>://itu.int/en/ITU-T/focusgroups/imt-2020</a:t>
            </a:r>
            <a:r>
              <a:rPr lang="en-US" dirty="0" smtClean="0"/>
              <a:t> </a:t>
            </a:r>
            <a:endParaRPr lang="en-US" dirty="0"/>
          </a:p>
        </p:txBody>
      </p:sp>
    </p:spTree>
    <p:extLst>
      <p:ext uri="{BB962C8B-B14F-4D97-AF65-F5344CB8AC3E}">
        <p14:creationId xmlns:p14="http://schemas.microsoft.com/office/powerpoint/2010/main" val="3060268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D1CE80904DDB41BC4891F32613D4B0" ma:contentTypeVersion="1" ma:contentTypeDescription="Create a new document." ma:contentTypeScope="" ma:versionID="343dccb6ad7fd11f5aa4c971b7f33b5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696017-0CD4-469E-B8D7-93E464BB5AE7}"/>
</file>

<file path=customXml/itemProps2.xml><?xml version="1.0" encoding="utf-8"?>
<ds:datastoreItem xmlns:ds="http://schemas.openxmlformats.org/officeDocument/2006/customXml" ds:itemID="{097F5E02-A195-4C93-875D-F1314B6CB612}"/>
</file>

<file path=customXml/itemProps3.xml><?xml version="1.0" encoding="utf-8"?>
<ds:datastoreItem xmlns:ds="http://schemas.openxmlformats.org/officeDocument/2006/customXml" ds:itemID="{621CCE5B-E25B-44FA-BE65-3B2B4FA5EAF1}"/>
</file>

<file path=docProps/app.xml><?xml version="1.0" encoding="utf-8"?>
<Properties xmlns="http://schemas.openxmlformats.org/officeDocument/2006/extended-properties" xmlns:vt="http://schemas.openxmlformats.org/officeDocument/2006/docPropsVTypes">
  <Template/>
  <TotalTime>688</TotalTime>
  <Words>1091</Words>
  <Application>Microsoft Office PowerPoint</Application>
  <PresentationFormat>On-screen Show (4:3)</PresentationFormat>
  <Paragraphs>216</Paragraphs>
  <Slides>14</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7" baseType="lpstr">
      <vt:lpstr>FrutigerNext LT Regular</vt:lpstr>
      <vt:lpstr>Malgun Gothic</vt:lpstr>
      <vt:lpstr>Microsoft YaHei</vt:lpstr>
      <vt:lpstr>MS Mincho</vt:lpstr>
      <vt:lpstr>MS PGothic</vt:lpstr>
      <vt:lpstr>MS PGothic</vt:lpstr>
      <vt:lpstr>SimHei</vt:lpstr>
      <vt:lpstr>Arial</vt:lpstr>
      <vt:lpstr>Arial Narrow</vt:lpstr>
      <vt:lpstr>Calibri</vt:lpstr>
      <vt:lpstr>Times New Roman</vt:lpstr>
      <vt:lpstr>Office Theme</vt:lpstr>
      <vt:lpstr>CorelDRAW.Graphic.14</vt:lpstr>
      <vt:lpstr>Overview of ITU activities on 5G</vt:lpstr>
      <vt:lpstr>Background: IMT-2000, IMT-Advanced, IMT-2020</vt:lpstr>
      <vt:lpstr>Organizations involved in the development of IMT</vt:lpstr>
      <vt:lpstr>PowerPoint Presentation</vt:lpstr>
      <vt:lpstr>PowerPoint Presentation</vt:lpstr>
      <vt:lpstr>ITU 5G Vision (i)</vt:lpstr>
      <vt:lpstr>ITU 5G Vision (ii)</vt:lpstr>
      <vt:lpstr>New radio interfaces</vt:lpstr>
      <vt:lpstr>ITU-T Focus Group IMT-2020</vt:lpstr>
      <vt:lpstr>2015: Identifying the non-radio gaps</vt:lpstr>
      <vt:lpstr>2016: Standards and PoCs</vt:lpstr>
      <vt:lpstr>2016: Collaboration with Open Source initiatives</vt:lpstr>
      <vt:lpstr>Moving forward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Martin Adolph</cp:lastModifiedBy>
  <cp:revision>60</cp:revision>
  <dcterms:created xsi:type="dcterms:W3CDTF">2016-02-05T15:38:40Z</dcterms:created>
  <dcterms:modified xsi:type="dcterms:W3CDTF">2016-05-10T21:20:12Z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0x010100ECD1CE80904DDB41BC4891F32613D4B0</vt:lpwstr>
  </property>
</Properties>
</file>