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  <p:sldId id="274" r:id="rId6"/>
    <p:sldId id="287" r:id="rId7"/>
    <p:sldId id="288" r:id="rId8"/>
    <p:sldId id="277" r:id="rId9"/>
    <p:sldId id="278" r:id="rId10"/>
    <p:sldId id="279" r:id="rId11"/>
    <p:sldId id="282" r:id="rId12"/>
    <p:sldId id="280" r:id="rId13"/>
    <p:sldId id="281" r:id="rId14"/>
    <p:sldId id="283" r:id="rId15"/>
    <p:sldId id="285" r:id="rId16"/>
    <p:sldId id="290" r:id="rId17"/>
    <p:sldId id="284" r:id="rId18"/>
    <p:sldId id="291" r:id="rId19"/>
    <p:sldId id="292" r:id="rId20"/>
    <p:sldId id="286" r:id="rId21"/>
    <p:sldId id="264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2" autoAdjust="0"/>
    <p:restoredTop sz="94653"/>
  </p:normalViewPr>
  <p:slideViewPr>
    <p:cSldViewPr snapToGrid="0" snapToObjects="1" showGuides="1">
      <p:cViewPr varScale="1">
        <p:scale>
          <a:sx n="68" d="100"/>
          <a:sy n="68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44039"/>
          </a:xfrm>
        </p:spPr>
        <p:txBody>
          <a:bodyPr>
            <a:noAutofit/>
          </a:bodyPr>
          <a:lstStyle/>
          <a:p>
            <a:r>
              <a:rPr lang="en-US" sz="2800" dirty="0"/>
              <a:t>ITU Workshop on </a:t>
            </a:r>
            <a:r>
              <a:rPr lang="en-US" sz="2800" dirty="0" err="1"/>
              <a:t>QoS</a:t>
            </a:r>
            <a:r>
              <a:rPr lang="en-US" sz="2800" dirty="0"/>
              <a:t> and </a:t>
            </a:r>
            <a:r>
              <a:rPr lang="en-US" sz="2800" dirty="0" err="1"/>
              <a:t>QoE</a:t>
            </a:r>
            <a:r>
              <a:rPr lang="en-US" sz="2800" dirty="0"/>
              <a:t> of Multimedia Applications and Services</a:t>
            </a:r>
            <a:br>
              <a:rPr lang="en-US" sz="2800" dirty="0"/>
            </a:br>
            <a:r>
              <a:rPr lang="en-US" sz="2400" dirty="0"/>
              <a:t>Haarlem, The Netherlands 9-11 May 2016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22491" y="2638004"/>
            <a:ext cx="7161451" cy="2482636"/>
          </a:xfrm>
        </p:spPr>
        <p:txBody>
          <a:bodyPr>
            <a:normAutofit fontScale="85000" lnSpcReduction="20000"/>
          </a:bodyPr>
          <a:lstStyle/>
          <a:p>
            <a:r>
              <a:rPr lang="en-US" sz="5200" dirty="0"/>
              <a:t>Standards for video </a:t>
            </a:r>
            <a:r>
              <a:rPr lang="en-US" sz="5200" dirty="0" err="1"/>
              <a:t>QoE</a:t>
            </a:r>
            <a:r>
              <a:rPr lang="en-US" sz="5200" dirty="0"/>
              <a:t> assessment</a:t>
            </a:r>
            <a:r>
              <a:rPr lang="en-US" sz="4300" dirty="0"/>
              <a:t/>
            </a:r>
            <a:br>
              <a:rPr lang="en-US" sz="4300" dirty="0"/>
            </a:br>
            <a:r>
              <a:rPr lang="en-US" sz="4300" dirty="0"/>
              <a:t/>
            </a:r>
            <a:br>
              <a:rPr lang="en-US" sz="4300" dirty="0"/>
            </a:br>
            <a:r>
              <a:rPr lang="en-US" dirty="0"/>
              <a:t>Paul Coverdale</a:t>
            </a:r>
            <a:br>
              <a:rPr lang="en-US" dirty="0"/>
            </a:br>
            <a:r>
              <a:rPr lang="en-US" dirty="0"/>
              <a:t>Consultant, Huawei Technologies Co. Ltd.</a:t>
            </a:r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Existing ITU-T video QoE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43545"/>
              </p:ext>
            </p:extLst>
          </p:nvPr>
        </p:nvGraphicFramePr>
        <p:xfrm>
          <a:off x="650632" y="1489902"/>
          <a:ext cx="8036168" cy="5494908"/>
        </p:xfrm>
        <a:graphic>
          <a:graphicData uri="http://schemas.openxmlformats.org/drawingml/2006/table">
            <a:tbl>
              <a:tblPr/>
              <a:tblGrid>
                <a:gridCol w="1433146">
                  <a:extLst>
                    <a:ext uri="{9D8B030D-6E8A-4147-A177-3AD203B41FA5}">
                      <a16:colId xmlns:a16="http://schemas.microsoft.com/office/drawing/2014/main" xmlns="" val="429292080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1772112380"/>
                    </a:ext>
                  </a:extLst>
                </a:gridCol>
                <a:gridCol w="1292469">
                  <a:extLst>
                    <a:ext uri="{9D8B030D-6E8A-4147-A177-3AD203B41FA5}">
                      <a16:colId xmlns:a16="http://schemas.microsoft.com/office/drawing/2014/main" xmlns="" val="1443646697"/>
                    </a:ext>
                  </a:extLst>
                </a:gridCol>
                <a:gridCol w="1178170">
                  <a:extLst>
                    <a:ext uri="{9D8B030D-6E8A-4147-A177-3AD203B41FA5}">
                      <a16:colId xmlns:a16="http://schemas.microsoft.com/office/drawing/2014/main" xmlns="" val="929354064"/>
                    </a:ext>
                  </a:extLst>
                </a:gridCol>
                <a:gridCol w="1643956">
                  <a:extLst>
                    <a:ext uri="{9D8B030D-6E8A-4147-A177-3AD203B41FA5}">
                      <a16:colId xmlns:a16="http://schemas.microsoft.com/office/drawing/2014/main" xmlns="" val="1154689221"/>
                    </a:ext>
                  </a:extLst>
                </a:gridCol>
                <a:gridCol w="871869">
                  <a:extLst>
                    <a:ext uri="{9D8B030D-6E8A-4147-A177-3AD203B41FA5}">
                      <a16:colId xmlns:a16="http://schemas.microsoft.com/office/drawing/2014/main" xmlns="" val="943028107"/>
                    </a:ext>
                  </a:extLst>
                </a:gridCol>
                <a:gridCol w="754912">
                  <a:extLst>
                    <a:ext uri="{9D8B030D-6E8A-4147-A177-3AD203B41FA5}">
                      <a16:colId xmlns:a16="http://schemas.microsoft.com/office/drawing/2014/main" xmlns="" val="1029603688"/>
                    </a:ext>
                  </a:extLst>
                </a:gridCol>
              </a:tblGrid>
              <a:tr h="302817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Application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Media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b="1" dirty="0" err="1">
                          <a:latin typeface="Times New Roman"/>
                          <a:ea typeface="Times New Roman"/>
                          <a:cs typeface="Arial"/>
                        </a:rPr>
                        <a:t>Conversational</a:t>
                      </a:r>
                      <a:r>
                        <a:rPr lang="fr-CH" sz="1200" b="1" dirty="0">
                          <a:latin typeface="Times New Roman"/>
                          <a:ea typeface="Times New Roman"/>
                          <a:cs typeface="Arial"/>
                        </a:rPr>
                        <a:t> (CONV)/Non-</a:t>
                      </a:r>
                      <a:r>
                        <a:rPr lang="fr-CH" sz="1200" b="1" dirty="0" err="1">
                          <a:latin typeface="Times New Roman"/>
                          <a:ea typeface="Times New Roman"/>
                          <a:cs typeface="Arial"/>
                        </a:rPr>
                        <a:t>conversational</a:t>
                      </a:r>
                      <a:r>
                        <a:rPr lang="fr-CH" sz="1200" b="1" dirty="0">
                          <a:latin typeface="Times New Roman"/>
                          <a:ea typeface="Times New Roman"/>
                          <a:cs typeface="Arial"/>
                        </a:rPr>
                        <a:t> (NONCONV)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Subjective test methodology 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CA"/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8441175"/>
                  </a:ext>
                </a:extLst>
              </a:tr>
              <a:tr h="660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Model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FR/RR/NR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Primary usage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7086545"/>
                  </a:ext>
                </a:extLst>
              </a:tr>
              <a:tr h="813226">
                <a:tc rowSpan="4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Video streaming (Mobile TV/IPTV)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Video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NONCONV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[ITU-T P.910]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[ITU-T J.140]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GB" sz="1200" dirty="0">
                          <a:latin typeface="Times New Roman"/>
                          <a:ea typeface="SimSun"/>
                          <a:cs typeface="Arial"/>
                        </a:rPr>
                        <a:t>ITU-R BT.500-1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3]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[ITU-T J.144] (SD)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[ITU-T J.247] (</a:t>
                      </a:r>
                      <a:r>
                        <a:rPr lang="fr-CH" sz="1200" dirty="0">
                          <a:latin typeface="Times New Roman"/>
                          <a:ea typeface="SimSun"/>
                          <a:cs typeface="Arial"/>
                        </a:rPr>
                        <a:t>QCIF, CIF, VGA</a:t>
                      </a: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[ITU-T J.341] (HD)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FR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Arial"/>
                        </a:rPr>
                        <a:t>LAB, MON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656086"/>
                  </a:ext>
                </a:extLst>
              </a:tr>
              <a:tr h="813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[ITU-T J.249] (SD)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[ITU-T J.246] (</a:t>
                      </a:r>
                      <a:r>
                        <a:rPr lang="fr-CH" sz="1200" dirty="0">
                          <a:latin typeface="Times New Roman"/>
                          <a:ea typeface="SimSun"/>
                          <a:cs typeface="Arial"/>
                        </a:rPr>
                        <a:t>QCIF, CIF, VGA</a:t>
                      </a: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[ITU-T J.342] (HD)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MON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4947597"/>
                  </a:ext>
                </a:extLst>
              </a:tr>
              <a:tr h="871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Arial"/>
                        </a:rPr>
                        <a:t>Audio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NONCONV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[ITU-T P.830]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fr-CH" sz="1200" dirty="0">
                          <a:latin typeface="Times New Roman"/>
                          <a:ea typeface="SimSun"/>
                          <a:cs typeface="Arial"/>
                        </a:rPr>
                        <a:t>ITU-R BS.1116-3</a:t>
                      </a: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]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GB" sz="1200" dirty="0">
                          <a:latin typeface="Times New Roman"/>
                          <a:ea typeface="SimSun"/>
                          <a:cs typeface="Arial"/>
                        </a:rPr>
                        <a:t>ITU-R BS.1285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]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GB" sz="1200" dirty="0">
                          <a:latin typeface="Times New Roman"/>
                          <a:ea typeface="SimSun"/>
                          <a:cs typeface="Arial"/>
                        </a:rPr>
                        <a:t>ITU-R BS.1534-2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]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GB" sz="1200" dirty="0">
                          <a:latin typeface="Times New Roman"/>
                          <a:ea typeface="SimSun"/>
                          <a:cs typeface="Arial"/>
                        </a:rPr>
                        <a:t>ITU-R 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BS.1387]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FR/RR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MON/PLN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9624581"/>
                  </a:ext>
                </a:extLst>
              </a:tr>
              <a:tr h="1449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Arial"/>
                        </a:rPr>
                        <a:t>Multimedia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Arial"/>
                        </a:rPr>
                        <a:t>NONCONV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Arial"/>
                        </a:rPr>
                        <a:t>[ITU-T P.911]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[ITU-T P.1201.1] (QCIF, QVGA, HVGA)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[ITU-T P.1201.2] (SD, HD)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dirty="0">
                          <a:latin typeface="Times New Roman"/>
                          <a:ea typeface="Times New Roman"/>
                          <a:cs typeface="Arial"/>
                        </a:rPr>
                        <a:t>[ITU-T P.1202.1] (QCIF, QVGA, HVGA)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[ITU-T P.1202.2] (SD, HD)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Arial"/>
                        </a:rPr>
                        <a:t>MON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5625" marR="25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4427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47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video </a:t>
            </a:r>
            <a:r>
              <a:rPr lang="en-US" dirty="0" err="1"/>
              <a:t>QoE</a:t>
            </a:r>
            <a:r>
              <a:rPr lang="en-US" dirty="0"/>
              <a:t> work items in SG12</a:t>
            </a:r>
          </a:p>
        </p:txBody>
      </p:sp>
      <p:sp>
        <p:nvSpPr>
          <p:cNvPr id="24781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P.NATS</a:t>
            </a:r>
          </a:p>
          <a:p>
            <a:pPr lvl="1"/>
            <a:r>
              <a:rPr lang="en-CA" dirty="0"/>
              <a:t>Parametric non-intrusive assessment of TCP-based multimedia streaming quality, considering adaptive streaming </a:t>
            </a:r>
            <a:endParaRPr lang="en-US" dirty="0"/>
          </a:p>
          <a:p>
            <a:r>
              <a:rPr lang="en-US" dirty="0"/>
              <a:t>G.OM_HEVC</a:t>
            </a:r>
          </a:p>
          <a:p>
            <a:pPr lvl="1"/>
            <a:r>
              <a:rPr lang="en-CA" dirty="0"/>
              <a:t>Opinion model for network planning of High Efficiency Video Coding (HEVC) media streaming quality</a:t>
            </a:r>
            <a:endParaRPr lang="en-US" dirty="0"/>
          </a:p>
          <a:p>
            <a:r>
              <a:rPr lang="en-US" dirty="0" err="1"/>
              <a:t>G.vidmos</a:t>
            </a:r>
            <a:endParaRPr lang="en-US" dirty="0"/>
          </a:p>
          <a:p>
            <a:pPr lvl="1"/>
            <a:r>
              <a:rPr lang="en-CA" dirty="0"/>
              <a:t>Guidelines for [selecting/choosing] models for assessing video quality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3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P.NATS - Scope</a:t>
            </a:r>
          </a:p>
        </p:txBody>
      </p:sp>
      <p:sp>
        <p:nvSpPr>
          <p:cNvPr id="24781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P.NATS is a collection of objective parametric quality assessment modules that predict the impact of IP network impairments on </a:t>
            </a:r>
            <a:r>
              <a:rPr lang="en-CA" dirty="0" err="1"/>
              <a:t>QoE</a:t>
            </a:r>
            <a:r>
              <a:rPr lang="en-CA" dirty="0"/>
              <a:t> in multi-media mobile streaming and fixed network applications using progressive download, including adaptive streaming methods.</a:t>
            </a:r>
          </a:p>
          <a:p>
            <a:r>
              <a:rPr lang="en-CA" dirty="0"/>
              <a:t>Four modes of operation are defined to cover a range of use-cases from monitoring streams where the video is fully encrypted through to unencrypted streams where there are no limitations on processing power available.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1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P.NATS -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3" y="1683550"/>
            <a:ext cx="7588636" cy="39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4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846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G.OM_HEVC - Scope</a:t>
            </a:r>
          </a:p>
        </p:txBody>
      </p:sp>
      <p:sp>
        <p:nvSpPr>
          <p:cNvPr id="24781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Network planning model which estimates the impact of IP network impairments on </a:t>
            </a:r>
            <a:r>
              <a:rPr lang="en-US" dirty="0" err="1"/>
              <a:t>QoE</a:t>
            </a:r>
            <a:r>
              <a:rPr lang="en-US" dirty="0"/>
              <a:t> in video applications using HEVC (H.265) coding over transport formats such as: RTP (over UDP), MPEG2-TS (over UDP or RTP/UDP).</a:t>
            </a:r>
          </a:p>
          <a:p>
            <a:r>
              <a:rPr lang="en-US" dirty="0"/>
              <a:t>Extension of existing Rec. G.1071 “</a:t>
            </a:r>
            <a:r>
              <a:rPr lang="en-CA" dirty="0"/>
              <a:t>Opinion model for network planning of video and audio streaming applications”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0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846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G.OM_HEVC -Architecture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3833" y="17276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7" y="1738982"/>
            <a:ext cx="8152245" cy="37896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64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846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G.OM_HEVC –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3833" y="17276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7797" y="18679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68118"/>
              </p:ext>
            </p:extLst>
          </p:nvPr>
        </p:nvGraphicFramePr>
        <p:xfrm>
          <a:off x="770784" y="1578567"/>
          <a:ext cx="7332208" cy="4308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947">
                  <a:extLst>
                    <a:ext uri="{9D8B030D-6E8A-4147-A177-3AD203B41FA5}">
                      <a16:colId xmlns:a16="http://schemas.microsoft.com/office/drawing/2014/main" xmlns="" val="860809101"/>
                    </a:ext>
                  </a:extLst>
                </a:gridCol>
                <a:gridCol w="1236221">
                  <a:extLst>
                    <a:ext uri="{9D8B030D-6E8A-4147-A177-3AD203B41FA5}">
                      <a16:colId xmlns:a16="http://schemas.microsoft.com/office/drawing/2014/main" xmlns="" val="1216973065"/>
                    </a:ext>
                  </a:extLst>
                </a:gridCol>
                <a:gridCol w="1874876">
                  <a:extLst>
                    <a:ext uri="{9D8B030D-6E8A-4147-A177-3AD203B41FA5}">
                      <a16:colId xmlns:a16="http://schemas.microsoft.com/office/drawing/2014/main" xmlns="" val="1846106096"/>
                    </a:ext>
                  </a:extLst>
                </a:gridCol>
                <a:gridCol w="1874876">
                  <a:extLst>
                    <a:ext uri="{9D8B030D-6E8A-4147-A177-3AD203B41FA5}">
                      <a16:colId xmlns:a16="http://schemas.microsoft.com/office/drawing/2014/main" xmlns="" val="115651868"/>
                    </a:ext>
                  </a:extLst>
                </a:gridCol>
                <a:gridCol w="783644">
                  <a:extLst>
                    <a:ext uri="{9D8B030D-6E8A-4147-A177-3AD203B41FA5}">
                      <a16:colId xmlns:a16="http://schemas.microsoft.com/office/drawing/2014/main" xmlns="" val="880775257"/>
                    </a:ext>
                  </a:extLst>
                </a:gridCol>
                <a:gridCol w="1090644">
                  <a:extLst>
                    <a:ext uri="{9D8B030D-6E8A-4147-A177-3AD203B41FA5}">
                      <a16:colId xmlns:a16="http://schemas.microsoft.com/office/drawing/2014/main" xmlns="" val="3430412314"/>
                    </a:ext>
                  </a:extLst>
                </a:gridCol>
              </a:tblGrid>
              <a:tr h="422020">
                <a:tc gridSpan="2"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 dirty="0">
                          <a:effectLst/>
                        </a:rPr>
                        <a:t>Module name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 dirty="0">
                          <a:effectLst/>
                        </a:rPr>
                        <a:t>Description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Developing consideration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gridSpan="2"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Subjective tests requirements</a:t>
                      </a:r>
                      <a:endParaRPr lang="en-CA" sz="1000">
                        <a:effectLst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9224266"/>
                  </a:ext>
                </a:extLst>
              </a:tr>
              <a:tr h="422020">
                <a:tc gridSpan="2"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 dirty="0">
                          <a:effectLst/>
                        </a:rPr>
                        <a:t>Pa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de-DE" sz="1000">
                          <a:effectLst/>
                        </a:rPr>
                        <a:t>Audio module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de-DE" sz="1000">
                          <a:effectLst/>
                        </a:rPr>
                        <a:t>G.1071-HR audio module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gridSpan="2"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de-DE" sz="1000">
                          <a:effectLst/>
                        </a:rPr>
                        <a:t>No</a:t>
                      </a:r>
                      <a:endParaRPr lang="en-CA" sz="1000">
                        <a:effectLst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435329"/>
                  </a:ext>
                </a:extLst>
              </a:tr>
              <a:tr h="338318">
                <a:tc rowSpan="5"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GB" sz="1000" dirty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GB" sz="1000" dirty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GB" sz="1000" dirty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GB" sz="1000" dirty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GB" sz="1000" dirty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endParaRPr lang="en-GB" sz="1000" dirty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 dirty="0" err="1">
                          <a:effectLst/>
                          <a:latin typeface="+mn-lt"/>
                          <a:ea typeface="+mn-ea"/>
                        </a:rPr>
                        <a:t>Pv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Pv1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blockiness module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de-DE" sz="1000">
                          <a:effectLst/>
                        </a:rPr>
                        <a:t>Update of G.1071-HR parameters and coefficients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rowSpan="5">
                  <a:txBody>
                    <a:bodyPr/>
                    <a:lstStyle/>
                    <a:p>
                      <a:pPr marL="0" marR="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de-DE" sz="1000">
                          <a:effectLst/>
                        </a:rPr>
                        <a:t>Yes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 anchor="ctr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>
                          <a:effectLst/>
                        </a:rPr>
                        <a:t>main focus 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extLst>
                  <a:ext uri="{0D108BD9-81ED-4DB2-BD59-A6C34878D82A}">
                    <a16:rowId xmlns:a16="http://schemas.microsoft.com/office/drawing/2014/main" xmlns="" val="4165887371"/>
                  </a:ext>
                </a:extLst>
              </a:tr>
              <a:tr h="50747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Pv2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bluriness module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>
                          <a:effectLst/>
                        </a:rPr>
                        <a:t>Module not available in G.1071 Update of P.NATS mode 0 formula? 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>
                          <a:effectLst/>
                        </a:rPr>
                        <a:t>secondary focus; some testing cases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extLst>
                  <a:ext uri="{0D108BD9-81ED-4DB2-BD59-A6C34878D82A}">
                    <a16:rowId xmlns:a16="http://schemas.microsoft.com/office/drawing/2014/main" xmlns="" val="829590650"/>
                  </a:ext>
                </a:extLst>
              </a:tr>
              <a:tr h="118165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Pv3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jerkiness module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>
                          <a:effectLst/>
                        </a:rPr>
                        <a:t>Not available in G.1071-HR </a:t>
                      </a:r>
                      <a:endParaRPr lang="en-CA" sz="1000">
                        <a:effectLst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>
                          <a:effectLst/>
                        </a:rPr>
                        <a:t>Update of G.1071-LR or P.NATS mode 0 formula?</a:t>
                      </a:r>
                      <a:endParaRPr lang="en-CA" sz="1000">
                        <a:effectLst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>
                          <a:effectLst/>
                        </a:rPr>
                        <a:t>Note: Module useful for use of G.OM_HEVC in TCP context (Q14) 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>
                          <a:effectLst/>
                        </a:rPr>
                        <a:t>a few testing cases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extLst>
                  <a:ext uri="{0D108BD9-81ED-4DB2-BD59-A6C34878D82A}">
                    <a16:rowId xmlns:a16="http://schemas.microsoft.com/office/drawing/2014/main" xmlns="" val="3476628227"/>
                  </a:ext>
                </a:extLst>
              </a:tr>
              <a:tr h="42202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Pv4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slicing module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de-DE" sz="1000">
                          <a:effectLst/>
                        </a:rPr>
                        <a:t>Update of G.1071-HR parameters and coefficients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>
                          <a:effectLst/>
                        </a:rPr>
                        <a:t>main focus </a:t>
                      </a:r>
                      <a:endParaRPr lang="en-CA" sz="1000">
                        <a:effectLst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extLst>
                  <a:ext uri="{0D108BD9-81ED-4DB2-BD59-A6C34878D82A}">
                    <a16:rowId xmlns:a16="http://schemas.microsoft.com/office/drawing/2014/main" xmlns="" val="2779629784"/>
                  </a:ext>
                </a:extLst>
              </a:tr>
              <a:tr h="67663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Pv5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freezing module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de-DE" sz="1000">
                          <a:effectLst/>
                        </a:rPr>
                        <a:t>G.1071-HR freezing module 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>
                          <a:effectLst/>
                        </a:rPr>
                        <a:t>1 or 2 testing cases (anchors) for alignment with G.1071-HR 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extLst>
                  <a:ext uri="{0D108BD9-81ED-4DB2-BD59-A6C34878D82A}">
                    <a16:rowId xmlns:a16="http://schemas.microsoft.com/office/drawing/2014/main" xmlns="" val="3941341704"/>
                  </a:ext>
                </a:extLst>
              </a:tr>
              <a:tr h="338318">
                <a:tc gridSpan="2"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Pq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GB" sz="1000">
                          <a:effectLst/>
                        </a:rPr>
                        <a:t>Audiovisual module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de-DE" sz="1000">
                          <a:effectLst/>
                        </a:rPr>
                        <a:t>G.1071-HR audiovisual module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gridSpan="2">
                  <a:txBody>
                    <a:bodyPr/>
                    <a:lstStyle/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04190" algn="l"/>
                          <a:tab pos="756285" algn="l"/>
                          <a:tab pos="1008380" algn="l"/>
                          <a:tab pos="1260475" algn="l"/>
                        </a:tabLst>
                      </a:pPr>
                      <a:r>
                        <a:rPr lang="en-US" sz="1000" dirty="0">
                          <a:effectLst/>
                        </a:rPr>
                        <a:t>Yes (to validate formula)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7269" marR="57269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4498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57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850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G.vidMOS</a:t>
            </a:r>
            <a:r>
              <a:rPr lang="en-US" dirty="0"/>
              <a:t> - Scope</a:t>
            </a:r>
          </a:p>
        </p:txBody>
      </p:sp>
      <p:sp>
        <p:nvSpPr>
          <p:cNvPr id="24781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Aim is to provide a global view of video </a:t>
            </a:r>
            <a:r>
              <a:rPr lang="en-CA" dirty="0" err="1"/>
              <a:t>QoE</a:t>
            </a:r>
            <a:r>
              <a:rPr lang="en-CA" dirty="0"/>
              <a:t> assessment and the relation between video </a:t>
            </a:r>
            <a:r>
              <a:rPr lang="en-CA" dirty="0" err="1"/>
              <a:t>QoE</a:t>
            </a:r>
            <a:r>
              <a:rPr lang="en-CA" dirty="0"/>
              <a:t> related Recommendations</a:t>
            </a:r>
          </a:p>
          <a:p>
            <a:r>
              <a:rPr lang="en-CA" dirty="0"/>
              <a:t>Provides guidelines on how to choose the relevant Recommendation as an implementation reference according to different scenarios </a:t>
            </a:r>
          </a:p>
          <a:p>
            <a:r>
              <a:rPr lang="en-CA" dirty="0"/>
              <a:t>Will also include definitions of metrics which are used in video </a:t>
            </a:r>
            <a:r>
              <a:rPr lang="en-CA" dirty="0" err="1"/>
              <a:t>QoE</a:t>
            </a:r>
            <a:r>
              <a:rPr lang="en-CA" dirty="0"/>
              <a:t> models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6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Methodologies for assessing video QoE 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In principle, assessment of video Quality of Experience (</a:t>
            </a:r>
            <a:r>
              <a:rPr lang="en-CA" dirty="0" err="1"/>
              <a:t>QoE</a:t>
            </a:r>
            <a:r>
              <a:rPr lang="en-CA" dirty="0"/>
              <a:t>) must be performed using subjective tests, with metrics such as the mean opinion score (MOS)</a:t>
            </a:r>
          </a:p>
          <a:p>
            <a:r>
              <a:rPr lang="en-CA" dirty="0"/>
              <a:t>However, it is also possible to estimate </a:t>
            </a:r>
            <a:r>
              <a:rPr lang="en-CA" dirty="0" err="1"/>
              <a:t>QoE</a:t>
            </a:r>
            <a:r>
              <a:rPr lang="en-CA" dirty="0"/>
              <a:t> based on objective measurement of key parameters, and associated quality estimation models</a:t>
            </a:r>
          </a:p>
          <a:p>
            <a:endParaRPr lang="en-CA" dirty="0"/>
          </a:p>
          <a:p>
            <a:pPr lvl="1"/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6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Subjective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Subjective testing needs more resources and effort because it requires human subjects, and is not so convenient in a live-service setting</a:t>
            </a:r>
          </a:p>
          <a:p>
            <a:endParaRPr lang="en-CA"/>
          </a:p>
          <a:p>
            <a:pPr lvl="1"/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Subjective assessment rating sca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930" y="3755503"/>
            <a:ext cx="3204613" cy="2232547"/>
          </a:xfrm>
          <a:prstGeom prst="rect">
            <a:avLst/>
          </a:prstGeom>
        </p:spPr>
      </p:pic>
      <p:pic>
        <p:nvPicPr>
          <p:cNvPr id="9" name="Picture 8" descr="Easy Win, Flawless Victory: Becoming an adult: the foreign student way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755503"/>
            <a:ext cx="1941343" cy="19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Objective measurement and QoE calculation</a:t>
            </a:r>
            <a:r>
              <a:rPr lang="en-US"/>
              <a:t> 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Objective measurement and QoE calculation is generally much faster and more convenient, especially in a live-service environment, but the accuracy of the QoE estimation depends on the complexity of the models, and an understanding of the important human factors</a:t>
            </a:r>
          </a:p>
          <a:p>
            <a:pPr lvl="1"/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 descr="File:IBM Blue Gene P supercomputer.jpg - Wikipedia, the fre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627" y="4991315"/>
            <a:ext cx="2440745" cy="16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2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Application of video QoE assessment 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Planning</a:t>
            </a:r>
          </a:p>
          <a:p>
            <a:pPr lvl="1"/>
            <a:r>
              <a:rPr lang="en-US" dirty="0"/>
              <a:t>refers to estimating the </a:t>
            </a:r>
            <a:r>
              <a:rPr lang="en-US" dirty="0" err="1"/>
              <a:t>QoE</a:t>
            </a:r>
            <a:r>
              <a:rPr lang="en-US" dirty="0"/>
              <a:t> of networks/systems before they are implemented. Since it is not used in a real-time environment, no real-time inputs are required to the objective model. Accuracy of quality estimation is generally more of a concern than computational complexity.</a:t>
            </a:r>
          </a:p>
          <a:p>
            <a:r>
              <a:rPr lang="en-US" dirty="0"/>
              <a:t>Lab-testing</a:t>
            </a:r>
          </a:p>
          <a:p>
            <a:pPr lvl="1"/>
            <a:r>
              <a:rPr lang="en-US" dirty="0"/>
              <a:t>refers to estimating the </a:t>
            </a:r>
            <a:r>
              <a:rPr lang="en-US" dirty="0" err="1"/>
              <a:t>QoE</a:t>
            </a:r>
            <a:r>
              <a:rPr lang="en-US" dirty="0"/>
              <a:t> of networks/systems in the laboratory while the equipment is being developed. Requires real-time inputs. Accuracy of quality estimation is generally more of a concern than computational complexity.</a:t>
            </a:r>
          </a:p>
          <a:p>
            <a:r>
              <a:rPr lang="en-US" dirty="0"/>
              <a:t>Monitoring</a:t>
            </a:r>
          </a:p>
          <a:p>
            <a:pPr lvl="1"/>
            <a:r>
              <a:rPr lang="en-US" dirty="0"/>
              <a:t>refers to estimating the quality of experience of networks/systems that are operational. Requires real-time inputs. Trade-off between accuracy of quality estimation and computational complexity.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9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Types of objective video QoE assessment models</a:t>
            </a:r>
            <a:endParaRPr lang="en-US" dirty="0"/>
          </a:p>
        </p:txBody>
      </p:sp>
      <p:sp>
        <p:nvSpPr>
          <p:cNvPr id="24781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There are five different types of objective video </a:t>
            </a:r>
            <a:r>
              <a:rPr lang="en-US" dirty="0" err="1"/>
              <a:t>QoE</a:t>
            </a:r>
            <a:r>
              <a:rPr lang="en-US" dirty="0"/>
              <a:t>  assessment models:</a:t>
            </a:r>
          </a:p>
          <a:p>
            <a:r>
              <a:rPr lang="en-US" dirty="0"/>
              <a:t>Media-layer (Perceptual) models</a:t>
            </a:r>
          </a:p>
          <a:p>
            <a:pPr lvl="1"/>
            <a:r>
              <a:rPr lang="en-US" dirty="0"/>
              <a:t>The input to the model is the media itself (the video signal).</a:t>
            </a:r>
            <a:endParaRPr lang="en-CA" dirty="0"/>
          </a:p>
          <a:p>
            <a:pPr lvl="1"/>
            <a:r>
              <a:rPr lang="en-CA" dirty="0"/>
              <a:t>3 basic approaches for gaining access to the media</a:t>
            </a:r>
          </a:p>
          <a:p>
            <a:pPr lvl="2"/>
            <a:r>
              <a:rPr lang="en-CA" dirty="0"/>
              <a:t>Full-Reference (FR) (also known as intrusive, active, double-ended)</a:t>
            </a:r>
          </a:p>
          <a:p>
            <a:pPr lvl="2"/>
            <a:r>
              <a:rPr lang="en-CA" dirty="0"/>
              <a:t>No Reference (RR) (also known as non-intrusive, passive, single-ended)</a:t>
            </a:r>
          </a:p>
          <a:p>
            <a:pPr lvl="2"/>
            <a:r>
              <a:rPr lang="en-CA" dirty="0"/>
              <a:t>Reduced Reference (RR)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3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Types of objective video QoE assessment models</a:t>
            </a:r>
            <a:endParaRPr lang="en-US" dirty="0"/>
          </a:p>
        </p:txBody>
      </p:sp>
      <p:sp>
        <p:nvSpPr>
          <p:cNvPr id="24781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Packet-layer (Parametric) models.</a:t>
            </a:r>
          </a:p>
          <a:p>
            <a:pPr lvl="1"/>
            <a:r>
              <a:rPr lang="en-US"/>
              <a:t>The input to the model is information derived from the packet stream and client state information.  A parametric model also needs additional side-information such as codec type and bit-rate. </a:t>
            </a:r>
          </a:p>
          <a:p>
            <a:r>
              <a:rPr lang="en-US"/>
              <a:t>Bitstream-layer models. </a:t>
            </a:r>
          </a:p>
          <a:p>
            <a:pPr lvl="1"/>
            <a:r>
              <a:rPr lang="en-US"/>
              <a:t>The input to the model is information derived from the bit-stream and other packet information. Possible input is also client state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7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Types of objective video QoE assessment models</a:t>
            </a:r>
            <a:endParaRPr lang="en-US" dirty="0"/>
          </a:p>
        </p:txBody>
      </p:sp>
      <p:sp>
        <p:nvSpPr>
          <p:cNvPr id="24781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Hybrid models. </a:t>
            </a:r>
          </a:p>
          <a:p>
            <a:pPr lvl="1"/>
            <a:r>
              <a:rPr lang="en-US"/>
              <a:t>The input to the model is the media and the bit-stream. Possibly also general packet information and client state information.</a:t>
            </a:r>
          </a:p>
          <a:p>
            <a:r>
              <a:rPr lang="en-US"/>
              <a:t>Planning models</a:t>
            </a:r>
          </a:p>
          <a:p>
            <a:pPr lvl="1"/>
            <a:r>
              <a:rPr lang="en-US"/>
              <a:t>The input to the model includes the quality planning parameters of networks or terminals. It usually requires prior knowledge about the system under test. </a:t>
            </a:r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5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Existing ITU-T video </a:t>
            </a:r>
            <a:r>
              <a:rPr lang="en-US" dirty="0" err="1"/>
              <a:t>QoE</a:t>
            </a:r>
            <a:r>
              <a:rPr lang="en-US" dirty="0"/>
              <a:t> Standards (from Rec. G.1011)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95537"/>
              </p:ext>
            </p:extLst>
          </p:nvPr>
        </p:nvGraphicFramePr>
        <p:xfrm>
          <a:off x="457200" y="1968500"/>
          <a:ext cx="8440618" cy="2717018"/>
        </p:xfrm>
        <a:graphic>
          <a:graphicData uri="http://schemas.openxmlformats.org/drawingml/2006/table">
            <a:tbl>
              <a:tblPr/>
              <a:tblGrid>
                <a:gridCol w="1364985">
                  <a:extLst>
                    <a:ext uri="{9D8B030D-6E8A-4147-A177-3AD203B41FA5}">
                      <a16:colId xmlns:a16="http://schemas.microsoft.com/office/drawing/2014/main" xmlns="" val="1559073332"/>
                    </a:ext>
                  </a:extLst>
                </a:gridCol>
                <a:gridCol w="956417">
                  <a:extLst>
                    <a:ext uri="{9D8B030D-6E8A-4147-A177-3AD203B41FA5}">
                      <a16:colId xmlns:a16="http://schemas.microsoft.com/office/drawing/2014/main" xmlns="" val="779645003"/>
                    </a:ext>
                  </a:extLst>
                </a:gridCol>
                <a:gridCol w="1374271">
                  <a:extLst>
                    <a:ext uri="{9D8B030D-6E8A-4147-A177-3AD203B41FA5}">
                      <a16:colId xmlns:a16="http://schemas.microsoft.com/office/drawing/2014/main" xmlns="" val="1855993600"/>
                    </a:ext>
                  </a:extLst>
                </a:gridCol>
                <a:gridCol w="1727122">
                  <a:extLst>
                    <a:ext uri="{9D8B030D-6E8A-4147-A177-3AD203B41FA5}">
                      <a16:colId xmlns:a16="http://schemas.microsoft.com/office/drawing/2014/main" xmlns="" val="1252567458"/>
                    </a:ext>
                  </a:extLst>
                </a:gridCol>
                <a:gridCol w="1234987">
                  <a:extLst>
                    <a:ext uri="{9D8B030D-6E8A-4147-A177-3AD203B41FA5}">
                      <a16:colId xmlns:a16="http://schemas.microsoft.com/office/drawing/2014/main" xmlns="" val="1845850289"/>
                    </a:ext>
                  </a:extLst>
                </a:gridCol>
                <a:gridCol w="1039988">
                  <a:extLst>
                    <a:ext uri="{9D8B030D-6E8A-4147-A177-3AD203B41FA5}">
                      <a16:colId xmlns:a16="http://schemas.microsoft.com/office/drawing/2014/main" xmlns="" val="4180957178"/>
                    </a:ext>
                  </a:extLst>
                </a:gridCol>
                <a:gridCol w="742848">
                  <a:extLst>
                    <a:ext uri="{9D8B030D-6E8A-4147-A177-3AD203B41FA5}">
                      <a16:colId xmlns:a16="http://schemas.microsoft.com/office/drawing/2014/main" xmlns="" val="2072476005"/>
                    </a:ext>
                  </a:extLst>
                </a:gridCol>
              </a:tblGrid>
              <a:tr h="290513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Application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Media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200" b="1" dirty="0" err="1">
                          <a:latin typeface="Times New Roman"/>
                          <a:ea typeface="Times New Roman"/>
                          <a:cs typeface="Arial"/>
                        </a:rPr>
                        <a:t>Conversational</a:t>
                      </a:r>
                      <a:r>
                        <a:rPr lang="fr-CH" sz="1200" b="1" dirty="0">
                          <a:latin typeface="Times New Roman"/>
                          <a:ea typeface="Times New Roman"/>
                          <a:cs typeface="Arial"/>
                        </a:rPr>
                        <a:t> (CONV)/Non-</a:t>
                      </a:r>
                      <a:r>
                        <a:rPr lang="fr-CH" sz="1200" b="1" dirty="0" err="1">
                          <a:latin typeface="Times New Roman"/>
                          <a:ea typeface="Times New Roman"/>
                          <a:cs typeface="Arial"/>
                        </a:rPr>
                        <a:t>conversational</a:t>
                      </a:r>
                      <a:r>
                        <a:rPr lang="fr-CH" sz="1200" b="1" dirty="0">
                          <a:latin typeface="Times New Roman"/>
                          <a:ea typeface="Times New Roman"/>
                          <a:cs typeface="Arial"/>
                        </a:rPr>
                        <a:t> (NONCONV)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Subjective test methodology 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Arial"/>
                        </a:rPr>
                        <a:t>Objective test methodology</a:t>
                      </a:r>
                      <a:endParaRPr lang="en-US" sz="12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9594202"/>
                  </a:ext>
                </a:extLst>
              </a:tr>
              <a:tr h="346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Model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FR/RR/NR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Arial"/>
                        </a:rPr>
                        <a:t>Primary usage</a:t>
                      </a:r>
                      <a:endParaRPr lang="en-US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4950330"/>
                  </a:ext>
                </a:extLst>
              </a:tr>
              <a:tr h="760632"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Video telephony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Multimedia 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NONCONV</a:t>
                      </a: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[ITU-T P.1302]</a:t>
                      </a: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7229415"/>
                  </a:ext>
                </a:extLst>
              </a:tr>
              <a:tr h="1224866">
                <a:tc v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endParaRPr lang="en-US" sz="1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CONV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400" dirty="0">
                          <a:latin typeface="Times New Roman"/>
                          <a:ea typeface="Times New Roman"/>
                          <a:cs typeface="Arial"/>
                        </a:rPr>
                        <a:t>[ITU-T P.920]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fr-CH" sz="1400" dirty="0">
                          <a:latin typeface="Times New Roman"/>
                          <a:ea typeface="Times New Roman"/>
                          <a:cs typeface="Arial"/>
                        </a:rPr>
                        <a:t>[ITU-T P.1301]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[ITU-T G.1070] (NB/WB)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NR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Arial"/>
                        </a:rPr>
                        <a:t>PLN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598" marR="44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25182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51429" y="5036950"/>
            <a:ext cx="5852160" cy="11394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Important to have a unique standardised model for a given application, to avoid having different </a:t>
            </a:r>
            <a:r>
              <a:rPr lang="en-CA" sz="2400" dirty="0" err="1"/>
              <a:t>QoE</a:t>
            </a:r>
            <a:r>
              <a:rPr lang="en-CA" sz="2400" dirty="0"/>
              <a:t> estimates</a:t>
            </a:r>
          </a:p>
        </p:txBody>
      </p:sp>
    </p:spTree>
    <p:extLst>
      <p:ext uri="{BB962C8B-B14F-4D97-AF65-F5344CB8AC3E}">
        <p14:creationId xmlns:p14="http://schemas.microsoft.com/office/powerpoint/2010/main" val="3817253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1CE80904DDB41BC4891F32613D4B0" ma:contentTypeVersion="1" ma:contentTypeDescription="Create a new document." ma:contentTypeScope="" ma:versionID="343dccb6ad7fd11f5aa4c971b7f33b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E438A1-1D54-4E32-84D1-74F1980ABA09}"/>
</file>

<file path=customXml/itemProps2.xml><?xml version="1.0" encoding="utf-8"?>
<ds:datastoreItem xmlns:ds="http://schemas.openxmlformats.org/officeDocument/2006/customXml" ds:itemID="{87EAEF62-B723-4680-8A94-AAE0B4FB7250}"/>
</file>

<file path=customXml/itemProps3.xml><?xml version="1.0" encoding="utf-8"?>
<ds:datastoreItem xmlns:ds="http://schemas.openxmlformats.org/officeDocument/2006/customXml" ds:itemID="{0EE02639-8B48-44A4-A880-5056F1811A7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1019</Words>
  <Application>Microsoft Office PowerPoint</Application>
  <PresentationFormat>On-screen Show (4:3)</PresentationFormat>
  <Paragraphs>179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SimSun</vt:lpstr>
      <vt:lpstr>Arial</vt:lpstr>
      <vt:lpstr>Calibri</vt:lpstr>
      <vt:lpstr>Times New Roman</vt:lpstr>
      <vt:lpstr>Office Theme</vt:lpstr>
      <vt:lpstr>ITU Workshop on QoS and QoE of Multimedia Applications and Services Haarlem, The Netherlands 9-11 May 2016</vt:lpstr>
      <vt:lpstr>Methodologies for assessing video QoE  </vt:lpstr>
      <vt:lpstr>Subjective testing</vt:lpstr>
      <vt:lpstr>Objective measurement and QoE calculation  </vt:lpstr>
      <vt:lpstr>Application of video QoE assessment methodologies</vt:lpstr>
      <vt:lpstr>Types of objective video QoE assessment models</vt:lpstr>
      <vt:lpstr>Types of objective video QoE assessment models</vt:lpstr>
      <vt:lpstr>Types of objective video QoE assessment models</vt:lpstr>
      <vt:lpstr>Existing ITU-T video QoE Standards (from Rec. G.1011)</vt:lpstr>
      <vt:lpstr>Existing ITU-T video QoE Standards</vt:lpstr>
      <vt:lpstr>Current video QoE work items in SG12</vt:lpstr>
      <vt:lpstr>P.NATS - Scope</vt:lpstr>
      <vt:lpstr>P.NATS - Architecture</vt:lpstr>
      <vt:lpstr>G.OM_HEVC - Scope</vt:lpstr>
      <vt:lpstr>G.OM_HEVC -Architecture</vt:lpstr>
      <vt:lpstr>G.OM_HEVC – Modules</vt:lpstr>
      <vt:lpstr>G.vidMOS - Scope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Aloran, Rakan</cp:lastModifiedBy>
  <cp:revision>169</cp:revision>
  <dcterms:created xsi:type="dcterms:W3CDTF">2016-02-05T15:38:40Z</dcterms:created>
  <dcterms:modified xsi:type="dcterms:W3CDTF">2016-05-10T07:17:28Z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0x010100ECD1CE80904DDB41BC4891F32613D4B0</vt:lpwstr>
  </property>
</Properties>
</file>