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  <p:sldId id="274" r:id="rId6"/>
    <p:sldId id="267" r:id="rId7"/>
    <p:sldId id="275" r:id="rId8"/>
    <p:sldId id="268" r:id="rId9"/>
    <p:sldId id="276" r:id="rId10"/>
    <p:sldId id="269" r:id="rId11"/>
    <p:sldId id="270" r:id="rId12"/>
    <p:sldId id="277" r:id="rId13"/>
    <p:sldId id="271" r:id="rId14"/>
    <p:sldId id="272" r:id="rId15"/>
    <p:sldId id="27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 varScale="1">
        <p:scale>
          <a:sx n="68" d="100"/>
          <a:sy n="68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44039"/>
          </a:xfrm>
        </p:spPr>
        <p:txBody>
          <a:bodyPr>
            <a:noAutofit/>
          </a:bodyPr>
          <a:lstStyle/>
          <a:p>
            <a:r>
              <a:rPr lang="en-US" sz="2800" dirty="0"/>
              <a:t>ITU Workshop on </a:t>
            </a:r>
            <a:r>
              <a:rPr lang="en-US" sz="2800" dirty="0" err="1"/>
              <a:t>QoS</a:t>
            </a:r>
            <a:r>
              <a:rPr lang="en-US" sz="2800" dirty="0"/>
              <a:t> and </a:t>
            </a:r>
            <a:r>
              <a:rPr lang="en-US" sz="2800" dirty="0" err="1"/>
              <a:t>QoE</a:t>
            </a:r>
            <a:r>
              <a:rPr lang="en-US" sz="2800" dirty="0"/>
              <a:t> of Multimedia Applications and Services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Haarlem, </a:t>
            </a:r>
            <a:r>
              <a:rPr lang="en-US" sz="2400" dirty="0"/>
              <a:t>T</a:t>
            </a:r>
            <a:r>
              <a:rPr lang="en-US" sz="2400" dirty="0" smtClean="0"/>
              <a:t>he Netherlands 9-11 May 2016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22491" y="2638004"/>
            <a:ext cx="7161451" cy="2482636"/>
          </a:xfrm>
        </p:spPr>
        <p:txBody>
          <a:bodyPr>
            <a:normAutofit fontScale="55000" lnSpcReduction="20000"/>
          </a:bodyPr>
          <a:lstStyle/>
          <a:p>
            <a:r>
              <a:rPr lang="en-US" sz="5200" dirty="0" smtClean="0"/>
              <a:t>Discovery of the new Recommendation</a:t>
            </a:r>
          </a:p>
          <a:p>
            <a:r>
              <a:rPr lang="en-US" sz="5200" dirty="0" smtClean="0"/>
              <a:t> ITU-T G.1028:</a:t>
            </a:r>
          </a:p>
          <a:p>
            <a:r>
              <a:rPr lang="en-US" sz="5200" dirty="0" smtClean="0"/>
              <a:t>End-to-end </a:t>
            </a:r>
            <a:r>
              <a:rPr lang="en-US" sz="5200" dirty="0" err="1" smtClean="0"/>
              <a:t>QoS</a:t>
            </a:r>
            <a:r>
              <a:rPr lang="en-US" sz="5200" dirty="0" smtClean="0"/>
              <a:t>  for voice on Mobile networks  4G (</a:t>
            </a:r>
            <a:r>
              <a:rPr lang="en-US" sz="5200" dirty="0" err="1" smtClean="0"/>
              <a:t>VoLTE</a:t>
            </a:r>
            <a:r>
              <a:rPr lang="en-US" sz="5200" dirty="0" smtClean="0"/>
              <a:t>)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dirty="0" smtClean="0"/>
              <a:t>Vincent BARRIAC,</a:t>
            </a:r>
            <a:br>
              <a:rPr lang="en-US" dirty="0" smtClean="0"/>
            </a:br>
            <a:r>
              <a:rPr lang="en-US" dirty="0" smtClean="0"/>
              <a:t>R&amp;D, Orange Labs, Vincent.barriac@orange.com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9658"/>
            <a:ext cx="8229600" cy="1143000"/>
          </a:xfrm>
        </p:spPr>
        <p:txBody>
          <a:bodyPr/>
          <a:lstStyle/>
          <a:p>
            <a:r>
              <a:rPr lang="en-US" dirty="0" smtClean="0"/>
              <a:t>A few Objectives for 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04" y="1435851"/>
            <a:ext cx="8229600" cy="137564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G.1028 does not set  imperative objectives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Nevertheless, on the basis of the existing  knowledge , a budget of degradation  is proposed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For each  of the  retained indicators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For each link of the transmission chain  ( terminal, e-UTRAN, EPS, IMS, Interconnection), as  well  as for the whole.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A few examples 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77042" y="1237992"/>
            <a:ext cx="166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Tables 3 to 6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01463"/>
              </p:ext>
            </p:extLst>
          </p:nvPr>
        </p:nvGraphicFramePr>
        <p:xfrm>
          <a:off x="1480841" y="2940970"/>
          <a:ext cx="6595010" cy="369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33"/>
                <a:gridCol w="1424199"/>
                <a:gridCol w="1642682"/>
                <a:gridCol w="2646096"/>
              </a:tblGrid>
              <a:tr h="33469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Indicator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Call type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Overall</a:t>
                      </a:r>
                      <a:r>
                        <a:rPr lang="fr-FR" sz="1400" dirty="0" smtClean="0"/>
                        <a:t> budget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Specific budget</a:t>
                      </a:r>
                      <a:endParaRPr lang="fr-FR" sz="1400" dirty="0"/>
                    </a:p>
                  </a:txBody>
                  <a:tcPr/>
                </a:tc>
              </a:tr>
              <a:tr h="234082">
                <a:tc rowSpan="2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Availability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 or 4G-fixed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99%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14789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98%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59976">
                <a:tc rowSpan="3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PDD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3.5 s (4</a:t>
                      </a:r>
                      <a:r>
                        <a:rPr lang="fr-FR" sz="1100" baseline="0" dirty="0" smtClean="0"/>
                        <a:t> s</a:t>
                      </a:r>
                      <a:r>
                        <a:rPr lang="fr-FR" sz="1100" dirty="0" smtClean="0"/>
                        <a:t> if interconnection)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01087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4.5 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37319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CSFB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 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52471">
                <a:tc rowSpan="3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MOS-LQOSW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 (AMR-WB</a:t>
                      </a:r>
                      <a:r>
                        <a:rPr lang="fr-FR" sz="1100" baseline="0" dirty="0" smtClean="0"/>
                        <a:t> And </a:t>
                      </a:r>
                      <a:r>
                        <a:rPr lang="fr-FR" sz="1100" baseline="0" dirty="0" err="1" smtClean="0"/>
                        <a:t>TrFO</a:t>
                      </a:r>
                      <a:r>
                        <a:rPr lang="fr-FR" sz="1100" baseline="0" dirty="0" smtClean="0"/>
                        <a:t>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69465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3.8 (AMR WB and </a:t>
                      </a:r>
                      <a:r>
                        <a:rPr lang="fr-FR" sz="1100" dirty="0" err="1" smtClean="0"/>
                        <a:t>TrFO</a:t>
                      </a:r>
                      <a:r>
                        <a:rPr lang="fr-FR" sz="1100" dirty="0" smtClean="0"/>
                        <a:t>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22531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4G-RTC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3.1 (AMR)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78366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Transmission time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All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400 ms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Device</a:t>
                      </a:r>
                      <a:r>
                        <a:rPr lang="fr-FR" sz="1100" baseline="0" dirty="0" smtClean="0"/>
                        <a:t> : 190 ms (</a:t>
                      </a:r>
                      <a:r>
                        <a:rPr lang="fr-FR" sz="1100" baseline="0" dirty="0" err="1" smtClean="0"/>
                        <a:t>sending</a:t>
                      </a:r>
                      <a:r>
                        <a:rPr lang="fr-FR" sz="1100" baseline="0" dirty="0" smtClean="0"/>
                        <a:t> + </a:t>
                      </a:r>
                      <a:r>
                        <a:rPr lang="fr-FR" sz="1100" baseline="0" dirty="0" err="1" smtClean="0"/>
                        <a:t>receiving</a:t>
                      </a:r>
                      <a:r>
                        <a:rPr lang="fr-FR" sz="1100" baseline="0" dirty="0" smtClean="0"/>
                        <a:t>)</a:t>
                      </a:r>
                    </a:p>
                    <a:p>
                      <a:r>
                        <a:rPr lang="fr-FR" sz="1100" baseline="0" dirty="0" smtClean="0"/>
                        <a:t>E-UTRAN: 80 ms</a:t>
                      </a:r>
                    </a:p>
                    <a:p>
                      <a:r>
                        <a:rPr lang="fr-FR" sz="1100" baseline="0" dirty="0" smtClean="0"/>
                        <a:t>EPS: 50 ms</a:t>
                      </a:r>
                      <a:endParaRPr lang="fr-FR" sz="1100" dirty="0"/>
                    </a:p>
                  </a:txBody>
                  <a:tcPr/>
                </a:tc>
              </a:tr>
              <a:tr h="246133">
                <a:tc rowSpan="2">
                  <a:txBody>
                    <a:bodyPr/>
                    <a:lstStyle/>
                    <a:p>
                      <a:r>
                        <a:rPr lang="fr-FR" sz="1100" b="1" dirty="0" err="1" smtClean="0">
                          <a:solidFill>
                            <a:schemeClr val="bg1"/>
                          </a:solidFill>
                        </a:rPr>
                        <a:t>Dropped</a:t>
                      </a:r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 call</a:t>
                      </a:r>
                      <a:r>
                        <a:rPr lang="fr-FR" sz="1100" b="1" baseline="0" dirty="0" smtClean="0">
                          <a:solidFill>
                            <a:schemeClr val="bg1"/>
                          </a:solidFill>
                        </a:rPr>
                        <a:t> rate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</a:t>
                      </a:r>
                      <a:r>
                        <a:rPr lang="fr-FR" sz="1100" baseline="0" dirty="0" smtClean="0"/>
                        <a:t> And 4G-PSTN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 2%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RTC =</a:t>
                      </a:r>
                      <a:r>
                        <a:rPr lang="fr-FR" sz="1100" baseline="0" dirty="0" smtClean="0"/>
                        <a:t> 0%</a:t>
                      </a:r>
                      <a:endParaRPr lang="fr-FR" sz="1100" dirty="0"/>
                    </a:p>
                  </a:txBody>
                  <a:tcPr/>
                </a:tc>
              </a:tr>
              <a:tr h="213630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18" y="2621819"/>
            <a:ext cx="5259823" cy="331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3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en-US" dirty="0"/>
              <a:t>t</a:t>
            </a:r>
            <a:r>
              <a:rPr lang="en-US" dirty="0" smtClean="0"/>
              <a:t>rategy of Measurement and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69" y="1499162"/>
            <a:ext cx="8452131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Several  measurements points are possible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At end points, where the client have access to the service (points A and J)</a:t>
            </a:r>
            <a:endParaRPr lang="en-US" sz="1000" dirty="0"/>
          </a:p>
          <a:p>
            <a:pPr lvl="1">
              <a:spcBef>
                <a:spcPts val="600"/>
              </a:spcBef>
            </a:pPr>
            <a:r>
              <a:rPr lang="en-US" sz="1000" dirty="0" smtClean="0"/>
              <a:t>At places where  the  transmitted signal is accessible, generally at demarcation points  between Network portions (Points B</a:t>
            </a:r>
            <a:r>
              <a:rPr lang="en-US" sz="1000" dirty="0"/>
              <a:t>, D, E a</a:t>
            </a:r>
            <a:r>
              <a:rPr lang="en-US" sz="1000" dirty="0" smtClean="0"/>
              <a:t>nd G)</a:t>
            </a:r>
            <a:endParaRPr lang="en-US" sz="1000" dirty="0"/>
          </a:p>
          <a:p>
            <a:pPr lvl="1">
              <a:spcBef>
                <a:spcPts val="600"/>
              </a:spcBef>
            </a:pPr>
            <a:r>
              <a:rPr lang="en-US" sz="1000" dirty="0" smtClean="0"/>
              <a:t>At places where with an end to end service from a signaling point of view ( points C</a:t>
            </a:r>
            <a:r>
              <a:rPr lang="en-US" sz="1000" dirty="0"/>
              <a:t>, </a:t>
            </a:r>
            <a:r>
              <a:rPr lang="en-US" sz="1000" dirty="0" smtClean="0"/>
              <a:t>F</a:t>
            </a:r>
            <a:r>
              <a:rPr lang="en-US" sz="1000" dirty="0"/>
              <a:t> a</a:t>
            </a:r>
            <a:r>
              <a:rPr lang="en-US" sz="1000" dirty="0" smtClean="0"/>
              <a:t>nd H, but also </a:t>
            </a:r>
            <a:r>
              <a:rPr lang="en-US" sz="1000" dirty="0"/>
              <a:t>E).</a:t>
            </a:r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Three </a:t>
            </a:r>
            <a:r>
              <a:rPr lang="en-US" sz="1800" dirty="0"/>
              <a:t>c</a:t>
            </a:r>
            <a:r>
              <a:rPr lang="en-US" sz="1800" dirty="0" smtClean="0"/>
              <a:t>omplementary </a:t>
            </a:r>
            <a:r>
              <a:rPr lang="en-US" sz="1800" dirty="0"/>
              <a:t>a</a:t>
            </a:r>
            <a:r>
              <a:rPr lang="en-US" sz="1800" dirty="0" smtClean="0"/>
              <a:t>pproaches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For </a:t>
            </a:r>
            <a:r>
              <a:rPr lang="en-US" sz="1100" dirty="0"/>
              <a:t>T</a:t>
            </a:r>
            <a:r>
              <a:rPr lang="en-US" sz="1100" dirty="0" smtClean="0"/>
              <a:t>roubleshooting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For Monitoring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For Reporting</a:t>
            </a:r>
            <a:endParaRPr lang="en-US" sz="1100" dirty="0"/>
          </a:p>
        </p:txBody>
      </p:sp>
      <p:sp>
        <p:nvSpPr>
          <p:cNvPr id="4" name="ZoneTexte 3"/>
          <p:cNvSpPr txBox="1"/>
          <p:nvPr/>
        </p:nvSpPr>
        <p:spPr>
          <a:xfrm>
            <a:off x="6781126" y="1433741"/>
            <a:ext cx="225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Chapters 10.1 and 10.2</a:t>
            </a:r>
            <a:endParaRPr lang="fr-F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221" y="368671"/>
            <a:ext cx="85775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with the ecosystem of ITU-T standards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</a:t>
            </a:r>
            <a:r>
              <a:rPr lang="en-US" sz="1800" dirty="0" smtClean="0"/>
              <a:t>everal  indicators, not specific to the </a:t>
            </a:r>
            <a:r>
              <a:rPr lang="en-US" sz="1800" dirty="0" err="1" smtClean="0"/>
              <a:t>VoLTE</a:t>
            </a:r>
            <a:r>
              <a:rPr lang="en-US" sz="1800" dirty="0" smtClean="0"/>
              <a:t>, are already defined 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E.800: Availability, PDD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E.804: Drop call rate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P.10/G.100: Voice  quality , delay,  frequency Distortion 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Y.1540: Metrics for IP transport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The evaluation of Voice Quality is the subject of  many useful recommendations 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Parametric models like </a:t>
            </a:r>
            <a:r>
              <a:rPr lang="en-US" sz="1100" dirty="0"/>
              <a:t>P</a:t>
            </a:r>
            <a:r>
              <a:rPr lang="en-US" sz="1100" dirty="0" smtClean="0"/>
              <a:t>.564 (measurement) or G.107 (planning)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Signal Based models: </a:t>
            </a:r>
            <a:r>
              <a:rPr lang="en-US" sz="1100" dirty="0"/>
              <a:t>P</a:t>
            </a:r>
            <a:r>
              <a:rPr lang="en-US" sz="1100" dirty="0" smtClean="0"/>
              <a:t>.863, P.563 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Some acceptability thresholds in existing standards apply also to the </a:t>
            </a:r>
            <a:r>
              <a:rPr lang="en-US" sz="1800" dirty="0" err="1" smtClean="0"/>
              <a:t>VoLTE</a:t>
            </a:r>
            <a:endParaRPr lang="en-US" sz="1800" dirty="0" smtClean="0"/>
          </a:p>
          <a:p>
            <a:pPr lvl="1">
              <a:spcBef>
                <a:spcPts val="600"/>
              </a:spcBef>
            </a:pPr>
            <a:r>
              <a:rPr lang="en-US" sz="1100" dirty="0" smtClean="0"/>
              <a:t>G.114 for the values  of delay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G.109 for the R factor (G.107)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Y.1541 for the metrics</a:t>
            </a:r>
            <a:r>
              <a:rPr lang="en-US" sz="1100" smtClean="0"/>
              <a:t> for </a:t>
            </a:r>
            <a:r>
              <a:rPr lang="en-US" sz="1100" dirty="0" smtClean="0"/>
              <a:t>IP transport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07109" y="1618407"/>
            <a:ext cx="166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Chapter 10.3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60580"/>
            <a:ext cx="8229600" cy="1143000"/>
          </a:xfrm>
        </p:spPr>
        <p:txBody>
          <a:bodyPr/>
          <a:lstStyle/>
          <a:p>
            <a:r>
              <a:rPr lang="en-US" dirty="0" smtClean="0"/>
              <a:t>Brief Reminder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961"/>
            <a:ext cx="8229600" cy="398049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G.1028 Is the number assigned after its</a:t>
            </a:r>
            <a:r>
              <a:rPr lang="en-US" sz="1400" dirty="0"/>
              <a:t> </a:t>
            </a:r>
            <a:r>
              <a:rPr lang="en-US" sz="1400" dirty="0" smtClean="0"/>
              <a:t> approval  further the Project of Recommendation  previously </a:t>
            </a:r>
          </a:p>
          <a:p>
            <a:pPr>
              <a:spcBef>
                <a:spcPts val="600"/>
              </a:spcBef>
              <a:buNone/>
            </a:pPr>
            <a:r>
              <a:rPr lang="en-US" sz="1400" dirty="0" smtClean="0"/>
              <a:t>          known  as "</a:t>
            </a:r>
            <a:r>
              <a:rPr lang="en-US" sz="1400" dirty="0" err="1" smtClean="0"/>
              <a:t>G.VoLTE</a:t>
            </a:r>
            <a:r>
              <a:rPr lang="en-US" sz="1400" dirty="0" smtClean="0"/>
              <a:t>“.</a:t>
            </a:r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Three Years span between the idea and the adoption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March 2013: proposal for Launching a study question (Contributions C 074 and 076) and Acceptance for inclusion into the Program</a:t>
            </a:r>
            <a:r>
              <a:rPr lang="en-US" sz="1000" dirty="0"/>
              <a:t> </a:t>
            </a:r>
            <a:r>
              <a:rPr lang="en-US" sz="1000" dirty="0" smtClean="0"/>
              <a:t> of the </a:t>
            </a:r>
            <a:r>
              <a:rPr lang="en-US" sz="1000" dirty="0"/>
              <a:t>question 11/12 ("Performance interworking and traffic management for Next Generation Networks</a:t>
            </a:r>
            <a:r>
              <a:rPr lang="en-US" sz="1000" dirty="0" smtClean="0"/>
              <a:t>")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November 2013:  </a:t>
            </a:r>
            <a:r>
              <a:rPr lang="en-US" sz="1000" dirty="0"/>
              <a:t>F</a:t>
            </a:r>
            <a:r>
              <a:rPr lang="en-US" sz="1000" dirty="0" smtClean="0"/>
              <a:t>irst  items of shared Knowledge  (Contribution C 127) and decision  to launch  drafting  </a:t>
            </a:r>
            <a:r>
              <a:rPr lang="en-US" sz="1000" dirty="0" err="1" smtClean="0"/>
              <a:t>G.VoLTE</a:t>
            </a:r>
            <a:endParaRPr lang="en-US" sz="1000" dirty="0" smtClean="0"/>
          </a:p>
          <a:p>
            <a:pPr lvl="1">
              <a:spcBef>
                <a:spcPts val="600"/>
              </a:spcBef>
            </a:pPr>
            <a:r>
              <a:rPr lang="en-US" sz="1000" dirty="0" smtClean="0"/>
              <a:t>September 2014:  </a:t>
            </a:r>
            <a:r>
              <a:rPr lang="en-US" sz="1000" dirty="0"/>
              <a:t>F</a:t>
            </a:r>
            <a:r>
              <a:rPr lang="en-US" sz="1000" dirty="0" smtClean="0"/>
              <a:t>irst version of </a:t>
            </a:r>
            <a:r>
              <a:rPr lang="en-US" sz="1000" dirty="0" err="1" smtClean="0"/>
              <a:t>G.VoLTE</a:t>
            </a:r>
            <a:r>
              <a:rPr lang="en-US" sz="1000" dirty="0" smtClean="0"/>
              <a:t> (Contribution C 189)</a:t>
            </a:r>
          </a:p>
          <a:p>
            <a:pPr lvl="1">
              <a:spcBef>
                <a:spcPts val="600"/>
              </a:spcBef>
            </a:pPr>
            <a:r>
              <a:rPr lang="en-US" sz="1000" dirty="0" err="1" smtClean="0"/>
              <a:t>May</a:t>
            </a:r>
            <a:r>
              <a:rPr lang="en-US" sz="1000" dirty="0" smtClean="0"/>
              <a:t> 2015:  </a:t>
            </a:r>
            <a:r>
              <a:rPr lang="en-US" sz="1000" dirty="0" err="1" smtClean="0"/>
              <a:t>Second</a:t>
            </a:r>
            <a:r>
              <a:rPr lang="en-US" sz="1000" dirty="0" smtClean="0"/>
              <a:t> </a:t>
            </a:r>
            <a:r>
              <a:rPr lang="en-US" sz="1000" dirty="0"/>
              <a:t>Version of </a:t>
            </a:r>
            <a:r>
              <a:rPr lang="en-US" sz="1000" dirty="0" err="1"/>
              <a:t>G.VoLTE</a:t>
            </a:r>
            <a:r>
              <a:rPr lang="en-US" sz="1000" dirty="0"/>
              <a:t> (Contribution C </a:t>
            </a:r>
            <a:r>
              <a:rPr lang="en-US" sz="1000" dirty="0" smtClean="0"/>
              <a:t>241)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January 2016: Submission of </a:t>
            </a:r>
            <a:r>
              <a:rPr lang="en-US" sz="1000" dirty="0" err="1" smtClean="0"/>
              <a:t>G.VoLTE</a:t>
            </a:r>
            <a:r>
              <a:rPr lang="en-US" sz="1000" dirty="0" smtClean="0"/>
              <a:t>  for consent of the Study  Group 12 (contribution C 288, evolved to TD 873 rev 1 after session amendments and entry In  the Accelerated Approval Procedure (AAP)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1-28 February 2016: Last  Call  for Comments (1 Comment  received from Ericsson)</a:t>
            </a:r>
            <a:endParaRPr lang="en-US" sz="1000" dirty="0"/>
          </a:p>
          <a:p>
            <a:pPr lvl="1">
              <a:spcBef>
                <a:spcPts val="600"/>
              </a:spcBef>
            </a:pPr>
            <a:r>
              <a:rPr lang="en-US" sz="1000" b="1" u="sng" dirty="0" smtClean="0"/>
              <a:t>6 April 2016: adoption of G.1028</a:t>
            </a:r>
            <a:endParaRPr lang="en-US" sz="1000" b="1" u="sng" dirty="0"/>
          </a:p>
          <a:p>
            <a:pPr lvl="1">
              <a:spcBef>
                <a:spcPts val="600"/>
              </a:spcBef>
            </a:pPr>
            <a:endParaRPr lang="en-US" sz="10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A lot of external  standards ITU-T  are referred In G.1028: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3GPP:  Definitions and Specifications of mobile networks and services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IETF: </a:t>
            </a:r>
            <a:r>
              <a:rPr lang="en-US" sz="1000" dirty="0" smtClean="0"/>
              <a:t>Associated  IMS protocol  aspects for VOLTE services</a:t>
            </a:r>
            <a:r>
              <a:rPr lang="en-US" sz="1000" dirty="0"/>
              <a:t> 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GSMA: Definition of the </a:t>
            </a:r>
            <a:r>
              <a:rPr lang="en-US" sz="1000" dirty="0" err="1" smtClean="0"/>
              <a:t>VoLTE</a:t>
            </a:r>
            <a:r>
              <a:rPr lang="en-US" sz="1000" dirty="0" smtClean="0"/>
              <a:t>  service  from the mobile  operator standpoint</a:t>
            </a:r>
          </a:p>
          <a:p>
            <a:pPr lvl="1">
              <a:spcBef>
                <a:spcPts val="600"/>
              </a:spcBef>
            </a:pPr>
            <a:endParaRPr lang="en-US" sz="600" dirty="0" smtClean="0"/>
          </a:p>
        </p:txBody>
      </p:sp>
    </p:spTree>
    <p:extLst>
      <p:ext uri="{BB962C8B-B14F-4D97-AF65-F5344CB8AC3E}">
        <p14:creationId xmlns:p14="http://schemas.microsoft.com/office/powerpoint/2010/main" val="9479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75" y="3018640"/>
            <a:ext cx="6208713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56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Basic Notions of the </a:t>
            </a:r>
            <a:r>
              <a:rPr lang="en-US" dirty="0" err="1" smtClean="0"/>
              <a:t>VoLTE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99" y="1879487"/>
            <a:ext cx="8229600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The </a:t>
            </a:r>
            <a:r>
              <a:rPr lang="en-US" sz="2400" dirty="0" err="1" smtClean="0"/>
              <a:t>VoLTE</a:t>
            </a:r>
            <a:r>
              <a:rPr lang="en-US" sz="2400" dirty="0" smtClean="0"/>
              <a:t> presupposes the use of the following elements 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 4G access network (E-UTRAN)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Compatible terminals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Core Network associated  to 4G </a:t>
            </a:r>
            <a:r>
              <a:rPr lang="en-US" sz="1400" dirty="0">
                <a:sym typeface="Wingdings" panose="05000000000000000000" pitchFamily="2" charset="2"/>
              </a:rPr>
              <a:t>(</a:t>
            </a:r>
            <a:r>
              <a:rPr lang="en-US" sz="1400" dirty="0" smtClean="0">
                <a:sym typeface="Wingdings" panose="05000000000000000000" pitchFamily="2" charset="2"/>
              </a:rPr>
              <a:t>EPC)  and  connected to e-UTRAN by an </a:t>
            </a:r>
            <a:r>
              <a:rPr lang="en-US" sz="1400" dirty="0" err="1" smtClean="0">
                <a:sym typeface="Wingdings" panose="05000000000000000000" pitchFamily="2" charset="2"/>
              </a:rPr>
              <a:t>eNodeB</a:t>
            </a:r>
            <a:endParaRPr lang="en-US" sz="14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400" dirty="0">
                <a:sym typeface="Wingdings" panose="05000000000000000000" pitchFamily="2" charset="2"/>
              </a:rPr>
              <a:t>IMS Platform</a:t>
            </a:r>
            <a:r>
              <a:rPr lang="en-US" sz="1400" dirty="0" smtClean="0">
                <a:sym typeface="Wingdings" panose="05000000000000000000" pitchFamily="2" charset="2"/>
              </a:rPr>
              <a:t> and use of the  SIP </a:t>
            </a:r>
            <a:r>
              <a:rPr lang="en-US" sz="1400" dirty="0" err="1" smtClean="0">
                <a:sym typeface="Wingdings" panose="05000000000000000000" pitchFamily="2" charset="2"/>
              </a:rPr>
              <a:t>Signalling</a:t>
            </a:r>
            <a:r>
              <a:rPr lang="en-US" sz="1400" dirty="0" smtClean="0">
                <a:sym typeface="Wingdings" panose="05000000000000000000" pitchFamily="2" charset="2"/>
              </a:rPr>
              <a:t> Protocol 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sym typeface="Wingdings" panose="05000000000000000000" pitchFamily="2" charset="2"/>
              </a:rPr>
              <a:t>Interconnection</a:t>
            </a:r>
            <a:r>
              <a:rPr lang="en-US" sz="1400" dirty="0">
                <a:sym typeface="Wingdings" panose="05000000000000000000" pitchFamily="2" charset="2"/>
              </a:rPr>
              <a:t> </a:t>
            </a:r>
            <a:r>
              <a:rPr lang="en-US" sz="1400" dirty="0" smtClean="0">
                <a:sym typeface="Wingdings" panose="05000000000000000000" pitchFamily="2" charset="2"/>
              </a:rPr>
              <a:t> with </a:t>
            </a:r>
            <a:r>
              <a:rPr lang="en-US" sz="1400" dirty="0">
                <a:sym typeface="Wingdings" panose="05000000000000000000" pitchFamily="2" charset="2"/>
              </a:rPr>
              <a:t>the </a:t>
            </a:r>
            <a:r>
              <a:rPr lang="en-US" sz="1400" dirty="0" smtClean="0">
                <a:sym typeface="Wingdings" panose="05000000000000000000" pitchFamily="2" charset="2"/>
              </a:rPr>
              <a:t>Circuit Switch world (2G, 3G, PSTN)</a:t>
            </a:r>
            <a:endParaRPr lang="en-US" sz="1400" dirty="0">
              <a:sym typeface="Wingdings" panose="05000000000000000000" pitchFamily="2" charset="2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307109" y="1618407"/>
            <a:ext cx="166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Chapters 6 and 7</a:t>
            </a:r>
            <a:endParaRPr lang="fr-F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Notions of the </a:t>
            </a:r>
            <a:r>
              <a:rPr lang="en-US" dirty="0" err="1" smtClean="0"/>
              <a:t>VoLTE</a:t>
            </a:r>
            <a:r>
              <a:rPr lang="en-US" dirty="0" smtClean="0"/>
              <a:t> service 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03" y="1968500"/>
            <a:ext cx="8229600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ym typeface="Wingdings" panose="05000000000000000000" pitchFamily="2" charset="2"/>
              </a:rPr>
              <a:t>The mechanisms c</a:t>
            </a:r>
            <a:r>
              <a:rPr lang="en-US" sz="1600" dirty="0" smtClean="0">
                <a:sym typeface="Wingdings" panose="05000000000000000000" pitchFamily="2" charset="2"/>
              </a:rPr>
              <a:t>onsidered</a:t>
            </a:r>
            <a:r>
              <a:rPr lang="en-US" sz="1600" dirty="0">
                <a:sym typeface="Wingdings" panose="05000000000000000000" pitchFamily="2" charset="2"/>
              </a:rPr>
              <a:t> </a:t>
            </a:r>
            <a:r>
              <a:rPr lang="en-US" sz="1600" dirty="0" smtClean="0">
                <a:sym typeface="Wingdings" panose="05000000000000000000" pitchFamily="2" charset="2"/>
              </a:rPr>
              <a:t> as optional</a:t>
            </a:r>
            <a:r>
              <a:rPr lang="en-US" sz="1600" dirty="0">
                <a:sym typeface="Wingdings" panose="05000000000000000000" pitchFamily="2" charset="2"/>
              </a:rPr>
              <a:t> </a:t>
            </a:r>
            <a:r>
              <a:rPr lang="en-US" sz="1600" dirty="0" smtClean="0">
                <a:sym typeface="Wingdings" panose="05000000000000000000" pitchFamily="2" charset="2"/>
              </a:rPr>
              <a:t>but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taken into consideration in </a:t>
            </a:r>
            <a:r>
              <a:rPr lang="en-US" sz="1600" dirty="0">
                <a:sym typeface="Wingdings" panose="05000000000000000000" pitchFamily="2" charset="2"/>
              </a:rPr>
              <a:t> G.1028:</a:t>
            </a:r>
          </a:p>
          <a:p>
            <a:pPr lvl="1">
              <a:spcBef>
                <a:spcPts val="600"/>
              </a:spcBef>
            </a:pPr>
            <a:r>
              <a:rPr lang="en-US" sz="1100" dirty="0" err="1">
                <a:sym typeface="Wingdings" panose="05000000000000000000" pitchFamily="2" charset="2"/>
              </a:rPr>
              <a:t>RoHC</a:t>
            </a:r>
            <a:endParaRPr lang="en-US" sz="11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100" dirty="0">
                <a:sym typeface="Wingdings" panose="05000000000000000000" pitchFamily="2" charset="2"/>
              </a:rPr>
              <a:t>TTI bundling</a:t>
            </a:r>
          </a:p>
          <a:p>
            <a:pPr lvl="1">
              <a:spcBef>
                <a:spcPts val="600"/>
              </a:spcBef>
            </a:pPr>
            <a:r>
              <a:rPr lang="en-US" sz="1100" dirty="0">
                <a:sym typeface="Wingdings" panose="05000000000000000000" pitchFamily="2" charset="2"/>
              </a:rPr>
              <a:t>DTX, DRX</a:t>
            </a:r>
          </a:p>
          <a:p>
            <a:pPr lvl="1">
              <a:spcBef>
                <a:spcPts val="600"/>
              </a:spcBef>
            </a:pPr>
            <a:r>
              <a:rPr lang="en-US" sz="1100" dirty="0">
                <a:sym typeface="Wingdings" panose="05000000000000000000" pitchFamily="2" charset="2"/>
              </a:rPr>
              <a:t>SPS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>
                <a:sym typeface="Wingdings" panose="05000000000000000000" pitchFamily="2" charset="2"/>
              </a:rPr>
              <a:t>SIP Preconditions</a:t>
            </a:r>
            <a:endParaRPr lang="en-US" sz="11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Classification </a:t>
            </a:r>
            <a:r>
              <a:rPr lang="en-US" sz="1600" dirty="0">
                <a:sym typeface="Wingdings" panose="05000000000000000000" pitchFamily="2" charset="2"/>
              </a:rPr>
              <a:t>Of QOS (</a:t>
            </a:r>
            <a:r>
              <a:rPr lang="en-US" sz="1600" dirty="0" err="1">
                <a:sym typeface="Wingdings" panose="05000000000000000000" pitchFamily="2" charset="2"/>
              </a:rPr>
              <a:t>Use</a:t>
            </a:r>
            <a:r>
              <a:rPr lang="en-US" sz="1600" dirty="0">
                <a:sym typeface="Wingdings" panose="05000000000000000000" pitchFamily="2" charset="2"/>
              </a:rPr>
              <a:t> Of QCI)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ym typeface="Wingdings" panose="05000000000000000000" pitchFamily="2" charset="2"/>
              </a:rPr>
              <a:t>5 for SIP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ym typeface="Wingdings" panose="05000000000000000000" pitchFamily="2" charset="2"/>
              </a:rPr>
              <a:t>1 </a:t>
            </a:r>
            <a:r>
              <a:rPr lang="en-US" sz="1200" dirty="0" smtClean="0">
                <a:sym typeface="Wingdings" panose="05000000000000000000" pitchFamily="2" charset="2"/>
              </a:rPr>
              <a:t>for  Voice in</a:t>
            </a:r>
            <a:r>
              <a:rPr lang="en-US" sz="1200" dirty="0">
                <a:sym typeface="Wingdings" panose="05000000000000000000" pitchFamily="2" charset="2"/>
              </a:rPr>
              <a:t> </a:t>
            </a:r>
            <a:r>
              <a:rPr lang="en-US" sz="1200" dirty="0" smtClean="0">
                <a:sym typeface="Wingdings" panose="05000000000000000000" pitchFamily="2" charset="2"/>
              </a:rPr>
              <a:t>real time</a:t>
            </a:r>
            <a:r>
              <a:rPr lang="en-US" sz="1200" dirty="0">
                <a:sym typeface="Wingdings" panose="05000000000000000000" pitchFamily="2" charset="2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Audio Coding </a:t>
            </a:r>
            <a:r>
              <a:rPr lang="en-US" sz="1600" dirty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n</a:t>
            </a:r>
            <a:r>
              <a:rPr lang="en-US" sz="1600" dirty="0">
                <a:sym typeface="Wingdings" panose="05000000000000000000" pitchFamily="2" charset="2"/>
              </a:rPr>
              <a:t> AMR o</a:t>
            </a:r>
            <a:r>
              <a:rPr lang="en-US" sz="1600" dirty="0" smtClean="0">
                <a:sym typeface="Wingdings" panose="05000000000000000000" pitchFamily="2" charset="2"/>
              </a:rPr>
              <a:t>r</a:t>
            </a:r>
            <a:r>
              <a:rPr lang="en-US" sz="1600" dirty="0">
                <a:sym typeface="Wingdings" panose="05000000000000000000" pitchFamily="2" charset="2"/>
              </a:rPr>
              <a:t> AMR WB, with support of </a:t>
            </a:r>
            <a:r>
              <a:rPr lang="en-US" sz="1600" dirty="0" err="1" smtClean="0">
                <a:sym typeface="Wingdings" panose="05000000000000000000" pitchFamily="2" charset="2"/>
              </a:rPr>
              <a:t>TrFO</a:t>
            </a:r>
            <a:endParaRPr lang="en-US" sz="16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Functionalities  for future versions of G.1028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>
                <a:sym typeface="Wingdings" panose="05000000000000000000" pitchFamily="2" charset="2"/>
              </a:rPr>
              <a:t>SRVCC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>
                <a:sym typeface="Wingdings" panose="05000000000000000000" pitchFamily="2" charset="2"/>
              </a:rPr>
              <a:t>VoWiFi</a:t>
            </a:r>
          </a:p>
          <a:p>
            <a:pPr lvl="1">
              <a:spcBef>
                <a:spcPts val="600"/>
              </a:spcBef>
            </a:pPr>
            <a:r>
              <a:rPr lang="en-US" sz="1100" dirty="0" err="1" smtClean="0">
                <a:sym typeface="Wingdings" panose="05000000000000000000" pitchFamily="2" charset="2"/>
              </a:rPr>
              <a:t>ViLTE</a:t>
            </a:r>
            <a:r>
              <a:rPr lang="en-US" sz="1100" dirty="0" smtClean="0">
                <a:sym typeface="Wingdings" panose="05000000000000000000" pitchFamily="2" charset="2"/>
              </a:rPr>
              <a:t> ?</a:t>
            </a:r>
          </a:p>
          <a:p>
            <a:pPr lvl="1">
              <a:spcBef>
                <a:spcPts val="600"/>
              </a:spcBef>
            </a:pPr>
            <a:endParaRPr lang="en-US" sz="13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endParaRPr lang="en-US" sz="13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7307109" y="1618407"/>
            <a:ext cx="166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Chapters 6 and 7</a:t>
            </a:r>
            <a:endParaRPr lang="fr-FR" sz="14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88555"/>
              </p:ext>
            </p:extLst>
          </p:nvPr>
        </p:nvGraphicFramePr>
        <p:xfrm>
          <a:off x="4474896" y="3334464"/>
          <a:ext cx="4418251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1773"/>
                <a:gridCol w="671639"/>
                <a:gridCol w="504756"/>
                <a:gridCol w="757602"/>
                <a:gridCol w="1019596"/>
                <a:gridCol w="1132885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QCI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GBR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Priority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Delay budget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900" dirty="0" err="1" smtClean="0">
                          <a:effectLst/>
                        </a:rPr>
                        <a:t>Packet</a:t>
                      </a:r>
                      <a:r>
                        <a:rPr lang="fr-FR" sz="900" dirty="0" smtClean="0">
                          <a:effectLst/>
                        </a:rPr>
                        <a:t> </a:t>
                      </a:r>
                      <a:r>
                        <a:rPr lang="fr-FR" sz="900" dirty="0" err="1" smtClean="0">
                          <a:effectLst/>
                        </a:rPr>
                        <a:t>loss</a:t>
                      </a:r>
                      <a:r>
                        <a:rPr lang="fr-FR" sz="900" dirty="0" smtClean="0">
                          <a:effectLst/>
                        </a:rPr>
                        <a:t> budget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Example</a:t>
                      </a:r>
                      <a:r>
                        <a:rPr lang="en-GB" sz="900" dirty="0" smtClean="0">
                          <a:effectLst/>
                        </a:rPr>
                        <a:t>  Of Service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br>
                        <a:rPr lang="en-GB" sz="900">
                          <a:effectLst/>
                        </a:rPr>
                      </a:br>
                      <a:endParaRPr lang="fr-F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Yes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fr-F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100 </a:t>
                      </a:r>
                      <a:r>
                        <a:rPr lang="en-GB" sz="900" dirty="0" err="1" smtClean="0">
                          <a:effectLst/>
                        </a:rPr>
                        <a:t>Ms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r>
                        <a:rPr lang="en-GB" sz="1100" baseline="30000">
                          <a:effectLst/>
                        </a:rPr>
                        <a:t>-2</a:t>
                      </a:r>
                      <a:endParaRPr lang="fr-F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Voice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br>
                        <a:rPr lang="en-GB" sz="900" dirty="0">
                          <a:effectLst/>
                        </a:rPr>
                      </a:b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Non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100 </a:t>
                      </a:r>
                      <a:r>
                        <a:rPr lang="en-GB" sz="900" dirty="0" err="1" smtClean="0">
                          <a:effectLst/>
                        </a:rPr>
                        <a:t>Ms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</a:t>
                      </a:r>
                      <a:r>
                        <a:rPr lang="en-GB" sz="1100" baseline="30000" dirty="0">
                          <a:effectLst/>
                        </a:rPr>
                        <a:t>-6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IMS signaling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1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43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Call Cases Considered In G.1028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3095204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LTE-LTE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-</a:t>
            </a:r>
            <a:r>
              <a:rPr lang="en-US" sz="1200" dirty="0" smtClean="0"/>
              <a:t>With and Without  Roaming</a:t>
            </a:r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 lvl="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LTE-3G</a:t>
            </a:r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LTE-RTC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48163" y="1618407"/>
            <a:ext cx="202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Chapters 7.1 to 7.4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2050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57" y="1326330"/>
            <a:ext cx="3414840" cy="16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84" y="3261092"/>
            <a:ext cx="3199227" cy="114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5" y="4767610"/>
            <a:ext cx="3296549" cy="160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Identification of Main Degradations of Perceived  Quality 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800720" y="1780248"/>
            <a:ext cx="12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Chapter 8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Annex 1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2003" y="1968500"/>
            <a:ext cx="8229600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Family 1: Difficulties related to service delivery</a:t>
            </a:r>
            <a:endParaRPr lang="en-US" sz="16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err="1" smtClean="0">
                <a:sym typeface="Wingdings" panose="05000000000000000000" pitchFamily="2" charset="2"/>
              </a:rPr>
              <a:t>Registration</a:t>
            </a:r>
            <a:r>
              <a:rPr lang="en-US" sz="1050" dirty="0" smtClean="0">
                <a:sym typeface="Wingdings" panose="05000000000000000000" pitchFamily="2" charset="2"/>
              </a:rPr>
              <a:t> (IMS/SIP</a:t>
            </a:r>
            <a:r>
              <a:rPr lang="en-US" sz="1050" dirty="0"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Call Establishment </a:t>
            </a: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Call End (more or less desired)</a:t>
            </a:r>
            <a:endParaRPr lang="en-US" sz="105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Family  2: </a:t>
            </a:r>
            <a:r>
              <a:rPr lang="en-US" sz="1600" dirty="0">
                <a:sym typeface="Wingdings" panose="05000000000000000000" pitchFamily="2" charset="2"/>
              </a:rPr>
              <a:t>Difficulties r</a:t>
            </a:r>
            <a:r>
              <a:rPr lang="en-US" sz="1600" dirty="0" smtClean="0">
                <a:sym typeface="Wingdings" panose="05000000000000000000" pitchFamily="2" charset="2"/>
              </a:rPr>
              <a:t>elated</a:t>
            </a:r>
            <a:r>
              <a:rPr lang="en-US" sz="1600" dirty="0">
                <a:sym typeface="Wingdings" panose="05000000000000000000" pitchFamily="2" charset="2"/>
              </a:rPr>
              <a:t> </a:t>
            </a:r>
            <a:r>
              <a:rPr lang="en-US" sz="1600" dirty="0" smtClean="0">
                <a:sym typeface="Wingdings" panose="05000000000000000000" pitchFamily="2" charset="2"/>
              </a:rPr>
              <a:t>to the Audio </a:t>
            </a:r>
            <a:r>
              <a:rPr lang="en-US" sz="1600" dirty="0">
                <a:sym typeface="Wingdings" panose="05000000000000000000" pitchFamily="2" charset="2"/>
              </a:rPr>
              <a:t> </a:t>
            </a:r>
            <a:r>
              <a:rPr lang="en-US" sz="1600" dirty="0" smtClean="0">
                <a:sym typeface="Wingdings" panose="05000000000000000000" pitchFamily="2" charset="2"/>
              </a:rPr>
              <a:t>Contents of </a:t>
            </a:r>
            <a:r>
              <a:rPr lang="en-US" sz="1600" dirty="0">
                <a:sym typeface="Wingdings" panose="05000000000000000000" pitchFamily="2" charset="2"/>
              </a:rPr>
              <a:t>the </a:t>
            </a:r>
            <a:r>
              <a:rPr lang="en-US" sz="1600" dirty="0" smtClean="0">
                <a:sym typeface="Wingdings" panose="05000000000000000000" pitchFamily="2" charset="2"/>
              </a:rPr>
              <a:t>Service (Similar To the other mobile services)</a:t>
            </a:r>
            <a:endParaRPr lang="en-US" sz="16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Frequency Contents  (Coding, Distortions)</a:t>
            </a: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Interruptions, Cuts</a:t>
            </a: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Delay, Difficulties of interactivity</a:t>
            </a:r>
            <a:endParaRPr lang="en-US" sz="105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Background noise</a:t>
            </a:r>
            <a:endParaRPr lang="en-US" sz="105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Impact of the use of </a:t>
            </a:r>
            <a:r>
              <a:rPr lang="en-US" sz="1600" dirty="0" err="1" smtClean="0">
                <a:sym typeface="Wingdings" panose="05000000000000000000" pitchFamily="2" charset="2"/>
              </a:rPr>
              <a:t>VoLTE</a:t>
            </a:r>
            <a:r>
              <a:rPr lang="en-US" sz="1600" dirty="0" smtClean="0">
                <a:sym typeface="Wingdings" panose="05000000000000000000" pitchFamily="2" charset="2"/>
              </a:rPr>
              <a:t> on the other elements </a:t>
            </a:r>
            <a:r>
              <a:rPr lang="en-US" sz="1600" dirty="0">
                <a:sym typeface="Wingdings" panose="05000000000000000000" pitchFamily="2" charset="2"/>
              </a:rPr>
              <a:t>:</a:t>
            </a:r>
            <a:r>
              <a:rPr lang="en-US" sz="1600" dirty="0" smtClean="0">
                <a:sym typeface="Wingdings" panose="05000000000000000000" pitchFamily="2" charset="2"/>
              </a:rPr>
              <a:t> not dealt within G.1028</a:t>
            </a:r>
          </a:p>
          <a:p>
            <a:pPr lvl="1">
              <a:spcBef>
                <a:spcPts val="600"/>
              </a:spcBef>
            </a:pPr>
            <a:r>
              <a:rPr lang="en-US" sz="1050" dirty="0" err="1" smtClean="0">
                <a:sym typeface="Wingdings" panose="05000000000000000000" pitchFamily="2" charset="2"/>
              </a:rPr>
              <a:t>QoS</a:t>
            </a:r>
            <a:r>
              <a:rPr lang="en-US" sz="1050" dirty="0" smtClean="0">
                <a:sym typeface="Wingdings" panose="05000000000000000000" pitchFamily="2" charset="2"/>
              </a:rPr>
              <a:t> of data services</a:t>
            </a: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Lifetime of the Battery</a:t>
            </a:r>
          </a:p>
          <a:p>
            <a:pPr lvl="1">
              <a:spcBef>
                <a:spcPts val="600"/>
              </a:spcBef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33980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83" y="1890635"/>
            <a:ext cx="6617544" cy="445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Identification of Main Degradations of Perceived  Quality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60261" y="1618407"/>
            <a:ext cx="121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Chapter 8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82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Selection of </a:t>
            </a:r>
            <a:r>
              <a:rPr lang="en-US" dirty="0" err="1" smtClean="0"/>
              <a:t>QoS</a:t>
            </a:r>
            <a:r>
              <a:rPr lang="en-US" dirty="0" smtClean="0"/>
              <a:t> indicators (1/2)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52169" y="1618407"/>
            <a:ext cx="122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Chapter 9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206006"/>
              </p:ext>
            </p:extLst>
          </p:nvPr>
        </p:nvGraphicFramePr>
        <p:xfrm>
          <a:off x="598810" y="1471211"/>
          <a:ext cx="7153358" cy="40784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00590"/>
                <a:gridCol w="2151453"/>
                <a:gridCol w="2501315"/>
              </a:tblGrid>
              <a:tr h="176239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Name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Definition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err="1" smtClean="0">
                          <a:effectLst/>
                          <a:latin typeface="+mn-lt"/>
                          <a:ea typeface="+mn-ea"/>
                        </a:rPr>
                        <a:t>Corersponding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 IP Metric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065155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Registration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</a:rPr>
                        <a:t> success rate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Rate of successful registration attempts in the </a:t>
                      </a:r>
                      <a:r>
                        <a:rPr lang="en-US" sz="1200" dirty="0" err="1" smtClean="0">
                          <a:effectLst/>
                        </a:rPr>
                        <a:t>VoLTE</a:t>
                      </a:r>
                      <a:r>
                        <a:rPr lang="en-US" sz="1200" dirty="0" smtClean="0">
                          <a:effectLst/>
                        </a:rPr>
                        <a:t> service.</a:t>
                      </a: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u="none" dirty="0" smtClean="0">
                          <a:effectLst/>
                        </a:rPr>
                        <a:t>KPI related to IMS and based on P-CSCF counters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u="none" dirty="0" smtClean="0">
                          <a:effectLst/>
                        </a:rPr>
                        <a:t>Equivalent to 1 – Ineffective Registration Attempt (IRA) ratio</a:t>
                      </a:r>
                      <a:r>
                        <a:rPr lang="en-US" sz="1200" u="none" baseline="0" dirty="0" smtClean="0">
                          <a:effectLst/>
                        </a:rPr>
                        <a:t> (see</a:t>
                      </a:r>
                      <a:r>
                        <a:rPr lang="en-US" sz="1200" u="none" dirty="0" smtClean="0">
                          <a:effectLst/>
                        </a:rPr>
                        <a:t> IETF RFC 6076)</a:t>
                      </a:r>
                    </a:p>
                  </a:txBody>
                  <a:tcPr marL="20232" marR="20232" marT="0" marB="0"/>
                </a:tc>
              </a:tr>
              <a:tr h="1317893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Service</a:t>
                      </a:r>
                      <a:r>
                        <a:rPr lang="en-US" sz="1200" baseline="0" dirty="0" smtClean="0">
                          <a:effectLst/>
                        </a:rPr>
                        <a:t> a</a:t>
                      </a:r>
                      <a:r>
                        <a:rPr lang="en-US" sz="1200" dirty="0" smtClean="0">
                          <a:effectLst/>
                        </a:rPr>
                        <a:t>vailability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kern="100" spc="-50" dirty="0" smtClean="0">
                          <a:effectLst/>
                        </a:rPr>
                        <a:t>End to end service availability in terms of capacity to establish calls from, and to, a </a:t>
                      </a:r>
                      <a:r>
                        <a:rPr lang="en-US" sz="1200" kern="100" spc="-50" dirty="0" err="1" smtClean="0">
                          <a:effectLst/>
                        </a:rPr>
                        <a:t>VoLTE</a:t>
                      </a:r>
                      <a:r>
                        <a:rPr lang="en-US" sz="1200" kern="100" spc="-50" dirty="0" smtClean="0">
                          <a:effectLst/>
                        </a:rPr>
                        <a:t> customer.</a:t>
                      </a: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u="sng" baseline="0" dirty="0" smtClean="0">
                          <a:effectLst/>
                        </a:rPr>
                        <a:t>Network  Efficiency Ratio  (NER)</a:t>
                      </a:r>
                      <a:endParaRPr lang="fr-FR" sz="120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spc="-50" dirty="0" smtClean="0">
                          <a:effectLst/>
                        </a:rPr>
                        <a:t>Measures the ability of network, from the service platform point of view, to deliver calls to the </a:t>
                      </a:r>
                      <a:r>
                        <a:rPr lang="en-US" sz="1200" spc="-50" dirty="0" err="1" smtClean="0">
                          <a:effectLst/>
                        </a:rPr>
                        <a:t>VoLTE</a:t>
                      </a:r>
                      <a:r>
                        <a:rPr lang="en-US" sz="1200" spc="-50" dirty="0" smtClean="0">
                          <a:effectLst/>
                        </a:rPr>
                        <a:t> customer,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spc="-50" dirty="0" smtClean="0">
                          <a:effectLst/>
                        </a:rPr>
                        <a:t>For the SIP Protocol, NER = SEER (see</a:t>
                      </a:r>
                      <a:r>
                        <a:rPr lang="en-GB" sz="1200" spc="-50" baseline="0" dirty="0" smtClean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IETF </a:t>
                      </a:r>
                      <a:r>
                        <a:rPr lang="en-GB" sz="1200" dirty="0">
                          <a:effectLst/>
                        </a:rPr>
                        <a:t>RFC </a:t>
                      </a:r>
                      <a:r>
                        <a:rPr lang="en-GB" sz="1200" dirty="0" smtClean="0">
                          <a:effectLst/>
                        </a:rPr>
                        <a:t>6076)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512546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Post Dialing Delay</a:t>
                      </a:r>
                      <a:r>
                        <a:rPr lang="en-US" sz="1200" baseline="0" dirty="0" smtClean="0">
                          <a:effectLst/>
                        </a:rPr>
                        <a:t> (PDD)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kern="100" spc="-50" dirty="0" smtClean="0">
                          <a:effectLst/>
                        </a:rPr>
                        <a:t>Time interval (in seconds) between the end of </a:t>
                      </a:r>
                      <a:r>
                        <a:rPr lang="en-US" sz="1200" kern="100" spc="-50" dirty="0" err="1" smtClean="0">
                          <a:effectLst/>
                        </a:rPr>
                        <a:t>dialling</a:t>
                      </a:r>
                      <a:r>
                        <a:rPr lang="en-US" sz="1200" kern="100" spc="-50" dirty="0" smtClean="0">
                          <a:effectLst/>
                        </a:rPr>
                        <a:t> by the caller and the reception back by him of the appropriate ringing tone or recorded announcement.</a:t>
                      </a:r>
                      <a:endParaRPr lang="en-GB" sz="1200" kern="100" spc="-50" dirty="0" smtClean="0">
                        <a:effectLst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u="sng" dirty="0" smtClean="0">
                          <a:effectLst/>
                        </a:rPr>
                        <a:t>SIP session set up time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u="none" dirty="0" smtClean="0">
                          <a:effectLst/>
                        </a:rPr>
                        <a:t>Interval between sending INVITE message (with SDP) and  ACK (180 or 200) message by the originating side.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u="none" dirty="0" smtClean="0">
                          <a:effectLst/>
                        </a:rPr>
                        <a:t>Equivalent to successful Session request</a:t>
                      </a:r>
                      <a:r>
                        <a:rPr lang="en-US" sz="1200" u="none" baseline="0" dirty="0" smtClean="0">
                          <a:effectLst/>
                        </a:rPr>
                        <a:t> </a:t>
                      </a:r>
                      <a:r>
                        <a:rPr lang="en-US" sz="1200" u="none" dirty="0" smtClean="0">
                          <a:effectLst/>
                        </a:rPr>
                        <a:t>delay (SRD) </a:t>
                      </a:r>
                      <a:r>
                        <a:rPr lang="en-GB" sz="1200" u="none" baseline="0" dirty="0" smtClean="0">
                          <a:effectLst/>
                        </a:rPr>
                        <a:t> (see </a:t>
                      </a:r>
                      <a:r>
                        <a:rPr lang="en-GB" sz="1200" u="none" dirty="0" smtClean="0">
                          <a:effectLst/>
                        </a:rPr>
                        <a:t>IETF </a:t>
                      </a:r>
                      <a:r>
                        <a:rPr lang="en-GB" sz="1200" u="none" dirty="0">
                          <a:effectLst/>
                        </a:rPr>
                        <a:t>RFC </a:t>
                      </a:r>
                      <a:r>
                        <a:rPr lang="en-GB" sz="1200" u="none" dirty="0" smtClean="0">
                          <a:effectLst/>
                        </a:rPr>
                        <a:t>6076)</a:t>
                      </a:r>
                      <a:endParaRPr lang="fr-FR" sz="12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82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Selection of </a:t>
            </a:r>
            <a:r>
              <a:rPr lang="en-US" dirty="0" err="1" smtClean="0"/>
              <a:t>QoS</a:t>
            </a:r>
            <a:r>
              <a:rPr lang="en-US" dirty="0" smtClean="0"/>
              <a:t> indicators</a:t>
            </a:r>
            <a:r>
              <a:rPr lang="en-US" dirty="0"/>
              <a:t> </a:t>
            </a:r>
            <a:r>
              <a:rPr lang="en-US" dirty="0" smtClean="0"/>
              <a:t>(2/2)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52169" y="1618407"/>
            <a:ext cx="122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Chapter 9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809346"/>
              </p:ext>
            </p:extLst>
          </p:nvPr>
        </p:nvGraphicFramePr>
        <p:xfrm>
          <a:off x="364141" y="1293200"/>
          <a:ext cx="7258555" cy="468663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37364"/>
                <a:gridCol w="2183092"/>
                <a:gridCol w="2538099"/>
              </a:tblGrid>
              <a:tr h="274343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</a:rPr>
                        <a:t>Name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err="1" smtClean="0">
                          <a:effectLst/>
                        </a:rPr>
                        <a:t>Definition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err="1" smtClean="0">
                          <a:effectLst/>
                          <a:latin typeface="+mn-lt"/>
                          <a:ea typeface="+mn-ea"/>
                        </a:rPr>
                        <a:t>Metric</a:t>
                      </a:r>
                      <a:r>
                        <a:rPr lang="en-US" sz="1050" baseline="0" dirty="0" smtClean="0">
                          <a:effectLst/>
                          <a:latin typeface="+mn-lt"/>
                          <a:ea typeface="+mn-ea"/>
                        </a:rPr>
                        <a:t> IP </a:t>
                      </a:r>
                      <a:r>
                        <a:rPr lang="en-US" sz="1050" baseline="0" dirty="0" err="1" smtClean="0">
                          <a:effectLst/>
                          <a:latin typeface="+mn-lt"/>
                          <a:ea typeface="+mn-ea"/>
                        </a:rPr>
                        <a:t>Box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234752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baseline="0" dirty="0" smtClean="0">
                          <a:effectLst/>
                        </a:rPr>
                        <a:t> Voice Quality</a:t>
                      </a:r>
                      <a:r>
                        <a:rPr lang="en-US" sz="1050" dirty="0" smtClean="0">
                          <a:effectLst/>
                        </a:rPr>
                        <a:t> </a:t>
                      </a:r>
                      <a:r>
                        <a:rPr lang="en-US" sz="1050" dirty="0">
                          <a:effectLst/>
                        </a:rPr>
                        <a:t>(MOS-LQ)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Equivalent to Speech Quality as defined in ITU-T P.10/G.100.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Models like those defined in ITU-T P.862 and P.863 provide an objective view on the quality of the voice signal as it may be perceived by the customer.</a:t>
                      </a: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sng" dirty="0" smtClean="0">
                          <a:effectLst/>
                        </a:rPr>
                        <a:t>Network Quality index (G.107, P.564)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sng" dirty="0" smtClean="0">
                          <a:effectLst/>
                        </a:rPr>
                        <a:t>IP Packet loss ratio</a:t>
                      </a:r>
                      <a:r>
                        <a:rPr lang="en-US" sz="1050" u="none" dirty="0" smtClean="0">
                          <a:effectLst/>
                        </a:rPr>
                        <a:t> (see definition of IPLR in Y.1540): several possible measurement points</a:t>
                      </a:r>
                    </a:p>
                  </a:txBody>
                  <a:tcPr marL="20232" marR="20232" marT="0" marB="0"/>
                </a:tc>
              </a:tr>
              <a:tr h="1327094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Mouth-to-Ear Delay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baseline="0" dirty="0" smtClean="0">
                          <a:effectLst/>
                        </a:rPr>
                        <a:t>Time it takes for the speech signal to go from the mouth of the speaker to the ear of the listener.</a:t>
                      </a:r>
                      <a:endParaRPr lang="en-US" sz="1050" dirty="0" smtClean="0">
                        <a:effectLst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sng" dirty="0" smtClean="0">
                          <a:effectLst/>
                        </a:rPr>
                        <a:t>IP Packet Transfer Delay</a:t>
                      </a:r>
                      <a:r>
                        <a:rPr lang="en-US" sz="1050" u="none" dirty="0" smtClean="0">
                          <a:effectLst/>
                        </a:rPr>
                        <a:t> (see definition of IPTD in Y.1540)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sng" dirty="0" smtClean="0">
                          <a:effectLst/>
                        </a:rPr>
                        <a:t>Round Trip Time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none" dirty="0" smtClean="0">
                          <a:effectLst/>
                        </a:rPr>
                        <a:t>Corresponds approximately  to twice the end-to-end delay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none" dirty="0" smtClean="0">
                          <a:effectLst/>
                        </a:rPr>
                        <a:t>Can be measured based on RTCP protocol messages</a:t>
                      </a:r>
                    </a:p>
                  </a:txBody>
                  <a:tcPr marL="20232" marR="20232" marT="0" marB="0"/>
                </a:tc>
              </a:tr>
              <a:tr h="808079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Call drop rate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kern="100" spc="-50" dirty="0" smtClean="0">
                          <a:effectLst/>
                        </a:rPr>
                        <a:t>Service continuity in terms of capacity to maintain calls to their normal end.</a:t>
                      </a: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sng" dirty="0" smtClean="0">
                          <a:effectLst/>
                        </a:rPr>
                        <a:t>Session completion Rate 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none" dirty="0" smtClean="0">
                          <a:effectLst/>
                        </a:rPr>
                        <a:t>KPI related to IMS and based on P-CSCF counters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none" dirty="0" smtClean="0">
                          <a:effectLst/>
                        </a:rPr>
                        <a:t>Equivalent to Session Completion Ratio (SCR), as defined </a:t>
                      </a:r>
                      <a:r>
                        <a:rPr lang="en-GB" sz="1050" dirty="0" smtClean="0">
                          <a:effectLst/>
                        </a:rPr>
                        <a:t>(See </a:t>
                      </a:r>
                      <a:r>
                        <a:rPr lang="en-GB" sz="1050" dirty="0">
                          <a:effectLst/>
                        </a:rPr>
                        <a:t>IETF RFC </a:t>
                      </a:r>
                      <a:r>
                        <a:rPr lang="en-GB" sz="1050" dirty="0" smtClean="0">
                          <a:effectLst/>
                        </a:rPr>
                        <a:t>6076)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808079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 Speech bandwidth (NB, WB or SWB)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Measurement of the bandwidth used (normal NB or WB, or even partial and unwanted bandwidth limitation).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50" u="sng" dirty="0" smtClean="0">
                          <a:effectLst/>
                        </a:rPr>
                        <a:t>Codec</a:t>
                      </a:r>
                      <a:r>
                        <a:rPr lang="en-GB" sz="1050" u="sng" baseline="0" dirty="0" smtClean="0">
                          <a:effectLst/>
                        </a:rPr>
                        <a:t> s</a:t>
                      </a:r>
                      <a:r>
                        <a:rPr lang="en-GB" sz="1050" u="sng" dirty="0" smtClean="0">
                          <a:effectLst/>
                        </a:rPr>
                        <a:t>tatistics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Information related to the selection of (AMR and AMR WB) codec and codec modes, as well as switch between them, accessible on SIP protocol messages.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5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1CE80904DDB41BC4891F32613D4B0" ma:contentTypeVersion="1" ma:contentTypeDescription="Create a new document." ma:contentTypeScope="" ma:versionID="343dccb6ad7fd11f5aa4c971b7f33b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7B5837-1F41-416E-AD49-328219AB5088}"/>
</file>

<file path=customXml/itemProps2.xml><?xml version="1.0" encoding="utf-8"?>
<ds:datastoreItem xmlns:ds="http://schemas.openxmlformats.org/officeDocument/2006/customXml" ds:itemID="{87EAEF62-B723-4680-8A94-AAE0B4FB7250}"/>
</file>

<file path=customXml/itemProps3.xml><?xml version="1.0" encoding="utf-8"?>
<ds:datastoreItem xmlns:ds="http://schemas.openxmlformats.org/officeDocument/2006/customXml" ds:itemID="{0EE02639-8B48-44A4-A880-5056F1811A7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552</Words>
  <Application>Microsoft Office PowerPoint</Application>
  <PresentationFormat>On-screen Show (4:3)</PresentationFormat>
  <Paragraphs>209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ITU Workshop on QoS and QoE of Multimedia Applications and Services Haarlem, The Netherlands 9-11 May 2016</vt:lpstr>
      <vt:lpstr>Brief Reminder </vt:lpstr>
      <vt:lpstr>Basic Notions of the VoLTE service</vt:lpstr>
      <vt:lpstr>Basic Notions of the VoLTE service (continued)</vt:lpstr>
      <vt:lpstr>Call Cases Considered In G.1028</vt:lpstr>
      <vt:lpstr>Identification of Main Degradations of Perceived  Quality </vt:lpstr>
      <vt:lpstr>Identification of Main Degradations of Perceived  Quality</vt:lpstr>
      <vt:lpstr>Selection of QoS indicators (1/2)</vt:lpstr>
      <vt:lpstr>Selection of QoS indicators (2/2)</vt:lpstr>
      <vt:lpstr>A few Objectives for Quality</vt:lpstr>
      <vt:lpstr>Strategy of Measurement and Supervision</vt:lpstr>
      <vt:lpstr>Link with the ecosystem of ITU-T standards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Aloran, Rakan</cp:lastModifiedBy>
  <cp:revision>73</cp:revision>
  <dcterms:created xsi:type="dcterms:W3CDTF">2016-02-05T15:38:40Z</dcterms:created>
  <dcterms:modified xsi:type="dcterms:W3CDTF">2016-05-04T11:33:07Z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0x010100ECD1CE80904DDB41BC4891F32613D4B0</vt:lpwstr>
  </property>
</Properties>
</file>