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4.xml" ContentType="application/vnd.openxmlformats-officedocument.themeOverride+xml"/>
  <Override PartName="/ppt/theme/themeOverride3.xml" ContentType="application/vnd.openxmlformats-officedocument.themeOverride+xml"/>
  <Override PartName="/ppt/theme/themeOverride6.xml" ContentType="application/vnd.openxmlformats-officedocument.themeOverride+xml"/>
  <Override PartName="/ppt/theme/themeOverride5.xml" ContentType="application/vnd.openxmlformats-officedocument.themeOverride+xml"/>
  <Override PartName="/ppt/theme/themeOverride11.xml" ContentType="application/vnd.openxmlformats-officedocument.themeOverride+xml"/>
  <Override PartName="/ppt/theme/themeOverride10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7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71" r:id="rId3"/>
    <p:sldId id="272" r:id="rId4"/>
    <p:sldId id="259" r:id="rId5"/>
    <p:sldId id="257" r:id="rId6"/>
    <p:sldId id="266" r:id="rId7"/>
    <p:sldId id="273" r:id="rId8"/>
    <p:sldId id="274" r:id="rId9"/>
    <p:sldId id="262" r:id="rId10"/>
    <p:sldId id="270" r:id="rId11"/>
    <p:sldId id="264" r:id="rId12"/>
    <p:sldId id="265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569" autoAdjust="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6847B-03BC-E54A-9747-A23D105AA1AD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0E480-2D2C-9449-A856-685EF8FE8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3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0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3" y="27464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5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14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94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59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47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7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36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59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53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87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17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704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3" y="274704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1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9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2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2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4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1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9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2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1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3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4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435935"/>
            <a:ext cx="7772400" cy="4001154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 Stakeholders Forum on Quality of Service and Consumer Experience</a:t>
            </a:r>
            <a:r>
              <a:rPr lang="en-GB" sz="3600" b="1" dirty="0">
                <a:solidFill>
                  <a:srgbClr val="002060"/>
                </a:solidFill>
              </a:rPr>
              <a:t/>
            </a:r>
            <a:br>
              <a:rPr lang="en-GB" sz="3600" b="1" dirty="0">
                <a:solidFill>
                  <a:srgbClr val="002060"/>
                </a:solidFill>
              </a:rPr>
            </a:br>
            <a:r>
              <a:rPr lang="en-GB" sz="3600" b="1" dirty="0" smtClean="0">
                <a:solidFill>
                  <a:srgbClr val="002060"/>
                </a:solidFill>
              </a:rPr>
              <a:t/>
            </a:r>
            <a:br>
              <a:rPr lang="en-GB" sz="3600" b="1" dirty="0" smtClean="0">
                <a:solidFill>
                  <a:srgbClr val="002060"/>
                </a:solidFill>
              </a:rPr>
            </a:br>
            <a:r>
              <a:rPr lang="en-GB" sz="3600" b="1" dirty="0" smtClean="0">
                <a:solidFill>
                  <a:srgbClr val="002060"/>
                </a:solidFill>
              </a:rPr>
              <a:t>Nairobi Kenya</a:t>
            </a:r>
            <a:br>
              <a:rPr lang="en-GB" sz="3600" b="1" dirty="0" smtClean="0">
                <a:solidFill>
                  <a:srgbClr val="002060"/>
                </a:solidFill>
              </a:rPr>
            </a:br>
            <a:r>
              <a:rPr lang="en-GB" sz="3600" b="1" dirty="0">
                <a:solidFill>
                  <a:srgbClr val="002060"/>
                </a:solidFill>
              </a:rPr>
              <a:t/>
            </a:r>
            <a:br>
              <a:rPr lang="en-GB" sz="3600" b="1" dirty="0">
                <a:solidFill>
                  <a:srgbClr val="002060"/>
                </a:solidFill>
              </a:rPr>
            </a:br>
            <a:r>
              <a:rPr lang="en-GB" sz="3600" b="1" dirty="0" err="1" smtClean="0">
                <a:solidFill>
                  <a:srgbClr val="002060"/>
                </a:solidFill>
              </a:rPr>
              <a:t>QoE</a:t>
            </a:r>
            <a:r>
              <a:rPr lang="en-GB" sz="3600" b="1" dirty="0" smtClean="0">
                <a:solidFill>
                  <a:srgbClr val="002060"/>
                </a:solidFill>
              </a:rPr>
              <a:t>/</a:t>
            </a:r>
            <a:r>
              <a:rPr lang="en-GB" sz="3600" b="1" dirty="0" err="1" smtClean="0">
                <a:solidFill>
                  <a:srgbClr val="002060"/>
                </a:solidFill>
              </a:rPr>
              <a:t>QoS</a:t>
            </a:r>
            <a:r>
              <a:rPr lang="en-GB" sz="3600" b="1" dirty="0" smtClean="0">
                <a:solidFill>
                  <a:srgbClr val="002060"/>
                </a:solidFill>
              </a:rPr>
              <a:t> for Broadcasting Services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08906" y="5530341"/>
            <a:ext cx="5357984" cy="80521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23 – 25</a:t>
            </a:r>
            <a:r>
              <a:rPr lang="en-GB" b="1" baseline="30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GB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November 2015</a:t>
            </a:r>
            <a:endParaRPr lang="en-GB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5841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Challenges in implementing </a:t>
            </a:r>
            <a:r>
              <a:rPr lang="en-US" b="1" dirty="0" err="1" smtClean="0"/>
              <a:t>QoS</a:t>
            </a:r>
            <a:r>
              <a:rPr lang="en-US" b="1" dirty="0" smtClean="0"/>
              <a:t>/</a:t>
            </a:r>
            <a:r>
              <a:rPr lang="en-US" b="1" dirty="0" err="1" smtClean="0"/>
              <a:t>QoE</a:t>
            </a:r>
            <a:r>
              <a:rPr lang="en-US" b="1" dirty="0" smtClean="0"/>
              <a:t> in Broadcasting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There are also no known industry standards or commonly followed business practices which can be adopted as a </a:t>
            </a:r>
            <a:r>
              <a:rPr lang="en-US" dirty="0" smtClean="0"/>
              <a:t>model; </a:t>
            </a:r>
            <a:endParaRPr lang="en-US" dirty="0"/>
          </a:p>
          <a:p>
            <a:r>
              <a:rPr lang="en-US" dirty="0" smtClean="0"/>
              <a:t>Lack of or insufficient measurement tools in assessing the quality of broadcasting services;</a:t>
            </a:r>
          </a:p>
          <a:p>
            <a:r>
              <a:rPr lang="en-US" dirty="0" smtClean="0"/>
              <a:t>Consumers may not be capable of ascertaining the quality of broadcasting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87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Moving Forward . . 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Broaden the definition and application of </a:t>
            </a:r>
            <a:r>
              <a:rPr lang="en-US" dirty="0" err="1" smtClean="0"/>
              <a:t>QoS</a:t>
            </a:r>
            <a:r>
              <a:rPr lang="en-US" dirty="0" smtClean="0"/>
              <a:t>/</a:t>
            </a:r>
            <a:r>
              <a:rPr lang="en-US" dirty="0" err="1" smtClean="0"/>
              <a:t>QoE</a:t>
            </a:r>
            <a:r>
              <a:rPr lang="en-US" dirty="0" smtClean="0"/>
              <a:t> to include broadcasting services;</a:t>
            </a:r>
          </a:p>
          <a:p>
            <a:r>
              <a:rPr lang="en-US" dirty="0" smtClean="0"/>
              <a:t>Regional groups like EACO should initiate studies in Quality of Service for broadcasting services;</a:t>
            </a:r>
          </a:p>
          <a:p>
            <a:r>
              <a:rPr lang="en-US" dirty="0" smtClean="0"/>
              <a:t>Gradually introduce the </a:t>
            </a:r>
            <a:r>
              <a:rPr lang="en-US" dirty="0" err="1" smtClean="0"/>
              <a:t>QoS</a:t>
            </a:r>
            <a:r>
              <a:rPr lang="en-US" dirty="0" smtClean="0"/>
              <a:t>/</a:t>
            </a:r>
            <a:r>
              <a:rPr lang="en-US" dirty="0" err="1" smtClean="0"/>
              <a:t>QoE</a:t>
            </a:r>
            <a:r>
              <a:rPr lang="en-US" dirty="0" smtClean="0"/>
              <a:t> requirements for broadcasting services.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26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2018"/>
            <a:ext cx="8229600" cy="1853852"/>
          </a:xfrm>
        </p:spPr>
        <p:txBody>
          <a:bodyPr/>
          <a:lstStyle/>
          <a:p>
            <a:r>
              <a:rPr lang="en-GB" sz="4800" b="1" dirty="0" smtClean="0">
                <a:solidFill>
                  <a:srgbClr val="002060"/>
                </a:solidFill>
                <a:latin typeface="Georgia"/>
                <a:ea typeface="ＭＳ Ｐゴシック" charset="-128"/>
              </a:rPr>
              <a:t/>
            </a:r>
            <a:br>
              <a:rPr lang="en-GB" sz="4800" b="1" dirty="0" smtClean="0">
                <a:solidFill>
                  <a:srgbClr val="002060"/>
                </a:solidFill>
                <a:latin typeface="Georgia"/>
                <a:ea typeface="ＭＳ Ｐゴシック" charset="-128"/>
              </a:rPr>
            </a:br>
            <a:r>
              <a:rPr lang="en-GB" sz="4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THANK YOU</a:t>
            </a:r>
            <a:endParaRPr lang="en-GB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68" y="3698183"/>
            <a:ext cx="2476128" cy="221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530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772400" cy="1470025"/>
          </a:xfrm>
        </p:spPr>
        <p:txBody>
          <a:bodyPr/>
          <a:lstStyle/>
          <a:p>
            <a:r>
              <a:rPr lang="en-US" dirty="0" smtClean="0"/>
              <a:t>Is this Quality broadcast?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9-25 at 4.37.56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3"/>
            <a:ext cx="741513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75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QoS</a:t>
            </a:r>
            <a:r>
              <a:rPr lang="en-GB" b="1" dirty="0" smtClean="0"/>
              <a:t>/</a:t>
            </a:r>
            <a:r>
              <a:rPr lang="en-GB" b="1" dirty="0" err="1" smtClean="0"/>
              <a:t>QoE</a:t>
            </a:r>
            <a:r>
              <a:rPr lang="en-GB" b="1" dirty="0" smtClean="0"/>
              <a:t> for Broadcasting </a:t>
            </a:r>
            <a:r>
              <a:rPr lang="en-GB" b="1" dirty="0" err="1" smtClean="0"/>
              <a:t>Services:Is</a:t>
            </a:r>
            <a:r>
              <a:rPr lang="en-GB" b="1" dirty="0" smtClean="0"/>
              <a:t> it Necessary?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Is there need for an established </a:t>
            </a:r>
            <a:r>
              <a:rPr lang="en-GB" dirty="0" err="1" smtClean="0"/>
              <a:t>QoS</a:t>
            </a:r>
            <a:r>
              <a:rPr lang="en-GB" dirty="0" smtClean="0"/>
              <a:t>/</a:t>
            </a:r>
            <a:r>
              <a:rPr lang="en-GB" dirty="0" err="1" smtClean="0"/>
              <a:t>QoE</a:t>
            </a:r>
            <a:r>
              <a:rPr lang="en-GB" dirty="0" smtClean="0"/>
              <a:t> for broadcasting services?</a:t>
            </a:r>
          </a:p>
          <a:p>
            <a:pPr lvl="1"/>
            <a:r>
              <a:rPr lang="en-GB" dirty="0"/>
              <a:t>The subscribers have a right to get a certain standard of subscription service as value for their </a:t>
            </a:r>
            <a:r>
              <a:rPr lang="en-GB" dirty="0" smtClean="0"/>
              <a:t>money</a:t>
            </a:r>
            <a:r>
              <a:rPr lang="en-GB" dirty="0"/>
              <a:t>;</a:t>
            </a:r>
          </a:p>
          <a:p>
            <a:pPr lvl="1"/>
            <a:r>
              <a:rPr lang="en-GB" dirty="0" smtClean="0"/>
              <a:t>In digital broadcasting regime, broadcasters’ have their signal carried by broadcast signal distributor (BSD) who needs to guarantee their signal is received and properly </a:t>
            </a:r>
            <a:r>
              <a:rPr lang="en-GB" dirty="0" err="1" smtClean="0"/>
              <a:t>decodable</a:t>
            </a:r>
            <a:r>
              <a:rPr lang="en-GB" dirty="0" smtClean="0"/>
              <a:t>;</a:t>
            </a:r>
          </a:p>
          <a:p>
            <a:pPr lvl="1"/>
            <a:r>
              <a:rPr lang="en-GB" dirty="0" smtClean="0"/>
              <a:t>The delivery mechanism for telecommunications and broadcasting are converging (e.g. triple play services), hence broadcasting services will soon begin to face similar quality issues.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518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Telling Trends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Consumers – continuously </a:t>
            </a:r>
            <a:r>
              <a:rPr lang="en-GB" dirty="0" smtClean="0"/>
              <a:t>are increasingly demanding certain level of service from their broadcasting </a:t>
            </a:r>
            <a:r>
              <a:rPr lang="en-GB" dirty="0"/>
              <a:t>service </a:t>
            </a:r>
            <a:r>
              <a:rPr lang="en-GB" dirty="0" smtClean="0"/>
              <a:t>providers;</a:t>
            </a:r>
          </a:p>
          <a:p>
            <a:r>
              <a:rPr lang="en-GB" dirty="0" smtClean="0"/>
              <a:t>Regulators – have begun to require players in broadcasting especially BSDs, and subscription broadcasting service providers to guarantee a certain level of performance.</a:t>
            </a:r>
          </a:p>
          <a:p>
            <a:r>
              <a:rPr lang="en-GB" dirty="0" smtClean="0"/>
              <a:t>ITU- R Study Group 6 (Broadcasting Services) has begun working towards </a:t>
            </a:r>
            <a:r>
              <a:rPr lang="en-GB" dirty="0" err="1" smtClean="0"/>
              <a:t>QoS</a:t>
            </a:r>
            <a:r>
              <a:rPr lang="en-GB" dirty="0" smtClean="0"/>
              <a:t>/</a:t>
            </a:r>
            <a:r>
              <a:rPr lang="en-GB" dirty="0" err="1" smtClean="0"/>
              <a:t>QoE</a:t>
            </a:r>
            <a:r>
              <a:rPr lang="en-GB" dirty="0" smtClean="0"/>
              <a:t> for audio and video quality assessment by establishing a Rapporteur Group on Assessment of Video and Audio Quality;</a:t>
            </a:r>
          </a:p>
          <a:p>
            <a:r>
              <a:rPr lang="en-GB" dirty="0" smtClean="0"/>
              <a:t>Research Organizations like ETSI DVB Measurement Group have made </a:t>
            </a:r>
            <a:r>
              <a:rPr lang="en-GB" dirty="0"/>
              <a:t>step towards providing an optimized and synthetic metrology, network management and </a:t>
            </a:r>
            <a:r>
              <a:rPr lang="en-GB" dirty="0" err="1"/>
              <a:t>QoS</a:t>
            </a:r>
            <a:r>
              <a:rPr lang="en-GB" dirty="0"/>
              <a:t> for DVB </a:t>
            </a:r>
            <a:r>
              <a:rPr lang="en-GB" dirty="0" smtClean="0"/>
              <a:t>services</a:t>
            </a:r>
            <a:r>
              <a:rPr lang="en-GB" dirty="0"/>
              <a:t> </a:t>
            </a:r>
            <a:r>
              <a:rPr lang="en-GB" dirty="0" smtClean="0"/>
              <a:t>– these systems also work for other media </a:t>
            </a:r>
            <a:r>
              <a:rPr lang="en-GB" dirty="0"/>
              <a:t>platforms (including Digital Radio, Mobile TV / multimedia, Broadband TV, HDTV, etc.)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104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Quality metrics for Broadcasting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Studies need to be carried on the signal characteristics that guarantee the CPE properly decodes the broadcast signal;</a:t>
            </a:r>
          </a:p>
          <a:p>
            <a:r>
              <a:rPr lang="en-US" dirty="0" smtClean="0"/>
              <a:t>Signal quality issues may arise either at the distribution or transmission  (over-the-air broadcast) – transmission impairments;</a:t>
            </a:r>
          </a:p>
          <a:p>
            <a:r>
              <a:rPr lang="en-US" dirty="0" smtClean="0"/>
              <a:t>The video and audio quality must also be such that the viewers would enjoy broadcast services;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4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Suggested Metrics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300" dirty="0"/>
              <a:t>Transmission Quality ( as specified in ETSI TR 101 290) - the TR recommends a set of syntax and information consistency tests that can be applied to an MPEG Transport Stream (TS) at the parallel interface, or at either of the serial interfaces. These include;</a:t>
            </a:r>
          </a:p>
          <a:p>
            <a:pPr lvl="1"/>
            <a:r>
              <a:rPr lang="en-US" sz="3300" dirty="0"/>
              <a:t>Service Availability Error - identifies severe distortions and interruptions of the service under certain receiving </a:t>
            </a:r>
            <a:r>
              <a:rPr lang="en-US" sz="3300" dirty="0" smtClean="0"/>
              <a:t>conditions and is </a:t>
            </a:r>
            <a:r>
              <a:rPr lang="en-US" sz="3300" dirty="0"/>
              <a:t>related to loss of service</a:t>
            </a:r>
            <a:r>
              <a:rPr lang="en-US" sz="3300" dirty="0" smtClean="0"/>
              <a:t>.</a:t>
            </a:r>
            <a:r>
              <a:rPr lang="en-US" sz="3300" dirty="0"/>
              <a:t> </a:t>
            </a:r>
            <a:endParaRPr lang="en-US" sz="3300" dirty="0" smtClean="0"/>
          </a:p>
          <a:p>
            <a:pPr lvl="2"/>
            <a:r>
              <a:rPr lang="en-US" sz="2900" dirty="0" err="1"/>
              <a:t>Service_Availability_Error</a:t>
            </a:r>
            <a:r>
              <a:rPr lang="en-US" sz="2900" dirty="0"/>
              <a:t> = Max[</a:t>
            </a:r>
            <a:r>
              <a:rPr lang="en-US" sz="2900" dirty="0" err="1"/>
              <a:t>TS_sync_loss</a:t>
            </a:r>
            <a:r>
              <a:rPr lang="en-US" sz="2900" dirty="0"/>
              <a:t>( ∆T),</a:t>
            </a:r>
            <a:r>
              <a:rPr lang="en-US" sz="2900" dirty="0" err="1"/>
              <a:t>PAT_error</a:t>
            </a:r>
            <a:r>
              <a:rPr lang="en-US" sz="2900" dirty="0"/>
              <a:t>( ∆T),</a:t>
            </a:r>
            <a:r>
              <a:rPr lang="en-US" sz="2900" dirty="0" err="1"/>
              <a:t>PMT_error</a:t>
            </a:r>
            <a:r>
              <a:rPr lang="en-US" sz="2900" dirty="0"/>
              <a:t>( ∆T)] </a:t>
            </a:r>
          </a:p>
          <a:p>
            <a:pPr lvl="1"/>
            <a:endParaRPr lang="en-US" sz="3300" dirty="0"/>
          </a:p>
          <a:p>
            <a:pPr lvl="1"/>
            <a:r>
              <a:rPr lang="en-US" sz="3300" dirty="0"/>
              <a:t>Service Degradation Error - identifies severe degradation under certain receiving </a:t>
            </a:r>
            <a:r>
              <a:rPr lang="en-US" sz="3300" dirty="0" smtClean="0"/>
              <a:t>conditions and is </a:t>
            </a:r>
            <a:r>
              <a:rPr lang="en-US" sz="3300" dirty="0"/>
              <a:t>related to the level of strong impairments to the service.</a:t>
            </a:r>
            <a:br>
              <a:rPr lang="en-US" sz="3300" dirty="0"/>
            </a:br>
            <a:endParaRPr lang="en-US" sz="3300" dirty="0" smtClean="0"/>
          </a:p>
          <a:p>
            <a:pPr lvl="2"/>
            <a:r>
              <a:rPr lang="en-US" sz="3000" dirty="0" err="1"/>
              <a:t>Service_Degradation_Error</a:t>
            </a:r>
            <a:r>
              <a:rPr lang="en-US" sz="3000" dirty="0"/>
              <a:t> = Max[</a:t>
            </a:r>
            <a:r>
              <a:rPr lang="en-US" sz="3000" dirty="0" err="1"/>
              <a:t>CRC_error</a:t>
            </a:r>
            <a:r>
              <a:rPr lang="en-US" sz="3000" dirty="0"/>
              <a:t>( ∆T),</a:t>
            </a:r>
            <a:r>
              <a:rPr lang="en-US" sz="3000" dirty="0" err="1"/>
              <a:t>PCR_error</a:t>
            </a:r>
            <a:r>
              <a:rPr lang="en-US" sz="3000" dirty="0"/>
              <a:t>( ∆T),</a:t>
            </a:r>
            <a:r>
              <a:rPr lang="en-US" sz="3000" dirty="0" err="1"/>
              <a:t>NIT_error</a:t>
            </a:r>
            <a:r>
              <a:rPr lang="en-US" sz="3000" dirty="0"/>
              <a:t>( ∆T),</a:t>
            </a:r>
            <a:r>
              <a:rPr lang="en-US" sz="3000" dirty="0" err="1"/>
              <a:t>SDT_error</a:t>
            </a:r>
            <a:r>
              <a:rPr lang="en-US" sz="3000" dirty="0"/>
              <a:t>( ∆T)]</a:t>
            </a:r>
            <a:br>
              <a:rPr lang="en-US" sz="3000" dirty="0"/>
            </a:br>
            <a:endParaRPr lang="en-US" sz="3300" dirty="0"/>
          </a:p>
          <a:p>
            <a:pPr lvl="1"/>
            <a:r>
              <a:rPr lang="en-US" sz="3300" dirty="0"/>
              <a:t>Service Impairments Error – identifies  first signs of service degradation under certain receiving </a:t>
            </a:r>
            <a:r>
              <a:rPr lang="en-US" sz="3300" dirty="0" smtClean="0"/>
              <a:t>conditions and is </a:t>
            </a:r>
            <a:r>
              <a:rPr lang="en-US" sz="3300" dirty="0"/>
              <a:t>related to infrequent impairments to the service.</a:t>
            </a:r>
            <a:br>
              <a:rPr lang="en-US" sz="3300" dirty="0"/>
            </a:br>
            <a:endParaRPr lang="en-US" sz="3300" dirty="0"/>
          </a:p>
          <a:p>
            <a:pPr lvl="2"/>
            <a:r>
              <a:rPr lang="en-US" sz="3000" dirty="0" err="1"/>
              <a:t>Service_Impairments_Error</a:t>
            </a:r>
            <a:r>
              <a:rPr lang="en-US" sz="3000" dirty="0"/>
              <a:t> = Max[</a:t>
            </a:r>
            <a:r>
              <a:rPr lang="en-US" sz="3000" dirty="0" err="1"/>
              <a:t>Continuity_count_error</a:t>
            </a:r>
            <a:r>
              <a:rPr lang="en-US" sz="3000" dirty="0"/>
              <a:t>( ∆T),</a:t>
            </a:r>
            <a:r>
              <a:rPr lang="en-US" sz="3000" dirty="0" err="1"/>
              <a:t>Transport_error</a:t>
            </a:r>
            <a:r>
              <a:rPr lang="en-US" sz="3000" dirty="0"/>
              <a:t>( ∆T)]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43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Suggested Metrics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MER </a:t>
            </a:r>
            <a:r>
              <a:rPr lang="en-US" dirty="0"/>
              <a:t>(for signal from the DVB-T2 Transmitter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BER (for signal from the DVB-T2 </a:t>
            </a:r>
            <a:r>
              <a:rPr lang="en-US" dirty="0" smtClean="0"/>
              <a:t>Transmitter</a:t>
            </a:r>
          </a:p>
          <a:p>
            <a:r>
              <a:rPr lang="en-GB" dirty="0" smtClean="0"/>
              <a:t>Overall </a:t>
            </a:r>
            <a:r>
              <a:rPr lang="en-GB" dirty="0"/>
              <a:t>System Availability (broadcast + Distribution Network), </a:t>
            </a:r>
            <a:r>
              <a:rPr lang="en-GB" dirty="0" smtClean="0"/>
              <a:t>excluding </a:t>
            </a:r>
            <a:r>
              <a:rPr lang="en-GB" dirty="0"/>
              <a:t>force majeure  - ≥99.5% of the times;</a:t>
            </a:r>
          </a:p>
          <a:p>
            <a:r>
              <a:rPr lang="en-US" dirty="0" smtClean="0"/>
              <a:t>Signal Strength – what is the minimum signal level for a location to be covered;</a:t>
            </a:r>
          </a:p>
          <a:p>
            <a:r>
              <a:rPr lang="en-GB" dirty="0"/>
              <a:t>Sound and Video Quality (except news inserts, historical material, or archival footage, footage originated on non-broadcast format or streaming)</a:t>
            </a:r>
            <a:r>
              <a:rPr lang="en-US" dirty="0"/>
              <a:t> – needs to meet </a:t>
            </a:r>
            <a:r>
              <a:rPr lang="en-GB" dirty="0"/>
              <a:t>Grade 4 and above as per ITU-R BT.500 Quality Grading Scale</a:t>
            </a:r>
            <a:r>
              <a:rPr lang="en-US" dirty="0"/>
              <a:t>;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21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Suggested Metrics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Billing – itemized billing structure; billing error rates; billing complaint lead time; &amp; Refunds;</a:t>
            </a:r>
          </a:p>
          <a:p>
            <a:r>
              <a:rPr lang="en-US" dirty="0" smtClean="0"/>
              <a:t>HD Video Quality – How much of HD broadcast consists of lower definition material if it has to pass as a HD broadcast?</a:t>
            </a:r>
          </a:p>
          <a:p>
            <a:r>
              <a:rPr lang="en-US" dirty="0"/>
              <a:t>Customer Care Service, complaint resolution and establishment of call </a:t>
            </a:r>
            <a:r>
              <a:rPr lang="en-US" dirty="0" err="1"/>
              <a:t>centre</a:t>
            </a:r>
            <a:r>
              <a:rPr lang="en-US" dirty="0"/>
              <a:t>;</a:t>
            </a:r>
          </a:p>
          <a:p>
            <a:r>
              <a:rPr lang="en-US" dirty="0"/>
              <a:t>Application for subscription/connection lead time</a:t>
            </a:r>
          </a:p>
          <a:p>
            <a:r>
              <a:rPr lang="en-US" dirty="0"/>
              <a:t>Disruption of services for preventive maintenance</a:t>
            </a:r>
          </a:p>
          <a:p>
            <a:r>
              <a:rPr lang="en-US" dirty="0"/>
              <a:t>CPE related issues where the CPE is supplied by the service provider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5684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Suggested Metrics -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Satellite Broadcasts measurements  </a:t>
            </a:r>
          </a:p>
          <a:p>
            <a:pPr lvl="1"/>
            <a:r>
              <a:rPr lang="en-US" dirty="0" smtClean="0"/>
              <a:t> BER before Viterbi decoding -  typically ranges from </a:t>
            </a:r>
            <a:r>
              <a:rPr lang="en-US" dirty="0"/>
              <a:t>7 × 10</a:t>
            </a:r>
            <a:r>
              <a:rPr lang="en-US" baseline="30000" dirty="0"/>
              <a:t>-2</a:t>
            </a:r>
            <a:r>
              <a:rPr lang="en-US" dirty="0"/>
              <a:t> to 10</a:t>
            </a:r>
            <a:r>
              <a:rPr lang="en-US" baseline="30000" dirty="0"/>
              <a:t>-</a:t>
            </a:r>
            <a:r>
              <a:rPr lang="en-US" baseline="30000" dirty="0" smtClean="0"/>
              <a:t>5</a:t>
            </a:r>
            <a:r>
              <a:rPr lang="en-US" dirty="0" smtClean="0"/>
              <a:t>. </a:t>
            </a:r>
            <a:r>
              <a:rPr lang="en-US" dirty="0"/>
              <a:t>Outside of this range the accuracy of the results may not be guaranteed. </a:t>
            </a:r>
            <a:endParaRPr lang="en-US" dirty="0" smtClean="0"/>
          </a:p>
          <a:p>
            <a:pPr lvl="1"/>
            <a:r>
              <a:rPr lang="en-US" dirty="0" smtClean="0"/>
              <a:t>BER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b</a:t>
            </a:r>
            <a:r>
              <a:rPr lang="en-US" dirty="0" smtClean="0"/>
              <a:t>/N</a:t>
            </a:r>
            <a:r>
              <a:rPr lang="en-US" baseline="-25000" dirty="0" smtClean="0"/>
              <a:t>o </a:t>
            </a:r>
            <a:r>
              <a:rPr lang="en-US" dirty="0" smtClean="0"/>
              <a:t>measured after Viterbi decoding</a:t>
            </a:r>
          </a:p>
          <a:p>
            <a:pPr lvl="1"/>
            <a:r>
              <a:rPr lang="en-US" dirty="0" smtClean="0"/>
              <a:t>Receiver </a:t>
            </a:r>
            <a:r>
              <a:rPr lang="en-US" dirty="0"/>
              <a:t>BER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baseline="-25000" dirty="0" err="1"/>
              <a:t>b</a:t>
            </a:r>
            <a:r>
              <a:rPr lang="en-US" dirty="0"/>
              <a:t>/N</a:t>
            </a:r>
            <a:r>
              <a:rPr lang="en-US" baseline="-25000" dirty="0"/>
              <a:t>o </a:t>
            </a:r>
            <a:endParaRPr lang="en-US" dirty="0" smtClean="0"/>
          </a:p>
          <a:p>
            <a:pPr lvl="1"/>
            <a:endParaRPr lang="en-US" baseline="-25000" dirty="0"/>
          </a:p>
          <a:p>
            <a:pPr lvl="1"/>
            <a:endParaRPr lang="en-US" baseline="-25000" dirty="0" smtClean="0"/>
          </a:p>
          <a:p>
            <a:r>
              <a:rPr lang="en-US" sz="3300" dirty="0"/>
              <a:t>Cable Broadcast </a:t>
            </a:r>
            <a:r>
              <a:rPr lang="en-US" sz="3300" dirty="0" smtClean="0"/>
              <a:t>Measurements</a:t>
            </a:r>
            <a:endParaRPr lang="en-US" dirty="0"/>
          </a:p>
          <a:p>
            <a:pPr lvl="1"/>
            <a:r>
              <a:rPr lang="en-US" dirty="0" smtClean="0"/>
              <a:t>Noise Margin/Estimated Noise Margin– indicates the reliability of the transmission channel;</a:t>
            </a:r>
          </a:p>
          <a:p>
            <a:pPr lvl="1"/>
            <a:r>
              <a:rPr lang="en-US" dirty="0" smtClean="0"/>
              <a:t>Signal Quality Margin –  </a:t>
            </a:r>
          </a:p>
          <a:p>
            <a:pPr lvl="1"/>
            <a:r>
              <a:rPr lang="en-US" dirty="0" smtClean="0"/>
              <a:t>Equivalent Noise Degradation Margin - </a:t>
            </a:r>
            <a:r>
              <a:rPr lang="en-US" dirty="0"/>
              <a:t>is a measure of the implementation loss caused by the network or the equipment where the reference is the ideal performance. </a:t>
            </a:r>
            <a:endParaRPr lang="en-US" dirty="0" smtClean="0"/>
          </a:p>
          <a:p>
            <a:pPr lvl="1"/>
            <a:r>
              <a:rPr lang="en-US" dirty="0"/>
              <a:t>BER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baseline="-25000" dirty="0" err="1"/>
              <a:t>b</a:t>
            </a:r>
            <a:r>
              <a:rPr lang="en-US" dirty="0"/>
              <a:t>/N</a:t>
            </a:r>
            <a:r>
              <a:rPr lang="en-US" baseline="-25000" dirty="0"/>
              <a:t>o </a:t>
            </a:r>
            <a:endParaRPr lang="en-US" baseline="-25000" dirty="0" smtClean="0"/>
          </a:p>
          <a:p>
            <a:pPr lvl="1"/>
            <a:r>
              <a:rPr lang="en-US" dirty="0" smtClean="0"/>
              <a:t>Phase Noise of RF Carrier – phase noise is normally introduced at the transmitter or receiver due to unstable oscillators. It reduces the systems operating margin (noise margin) and may increase BER.</a:t>
            </a:r>
          </a:p>
          <a:p>
            <a:pPr lvl="1"/>
            <a:r>
              <a:rPr lang="en-US" dirty="0" smtClean="0"/>
              <a:t>Amplitude, Phase and Impulse Response of the channel -  </a:t>
            </a:r>
            <a:r>
              <a:rPr lang="en-US" dirty="0"/>
              <a:t>Linear distortions, like amplitude and phase response errors and echoes, will be caused for instance by long lengths of cable and the cascading of a high number of amplifiers. The impulse response is important to localize the discrete reflections that may occur in cable networks.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Out of band emission - </a:t>
            </a:r>
            <a:r>
              <a:rPr lang="en-US" dirty="0"/>
              <a:t>prevent interference in other channels in the network the RF signal shall comply with the spectrum mask specified for the network under test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25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328BC23BD5344CBCA7430E2D39B155" ma:contentTypeVersion="1" ma:contentTypeDescription="Create a new document." ma:contentTypeScope="" ma:versionID="f8170835b184bb5c2c2f7b577ac7d12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2E8C16-C2B6-4117-9E8C-D48170834711}"/>
</file>

<file path=customXml/itemProps2.xml><?xml version="1.0" encoding="utf-8"?>
<ds:datastoreItem xmlns:ds="http://schemas.openxmlformats.org/officeDocument/2006/customXml" ds:itemID="{467F6C0E-C615-428E-91AD-8CA4A7425B65}"/>
</file>

<file path=customXml/itemProps3.xml><?xml version="1.0" encoding="utf-8"?>
<ds:datastoreItem xmlns:ds="http://schemas.openxmlformats.org/officeDocument/2006/customXml" ds:itemID="{4FF562E4-F92E-44BF-B734-AC6BF21986E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907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Office Theme</vt:lpstr>
      <vt:lpstr> Stakeholders Forum on Quality of Service and Consumer Experience  Nairobi Kenya  QoE/QoS for Broadcasting Services</vt:lpstr>
      <vt:lpstr>Is this Quality broadcast?</vt:lpstr>
      <vt:lpstr>QoS/QoE for Broadcasting Services:Is it Necessary?</vt:lpstr>
      <vt:lpstr>Telling Trends</vt:lpstr>
      <vt:lpstr>Quality metrics for Broadcasting Services</vt:lpstr>
      <vt:lpstr>Suggested Metrics </vt:lpstr>
      <vt:lpstr>Suggested Metrics</vt:lpstr>
      <vt:lpstr>Suggested Metrics</vt:lpstr>
      <vt:lpstr>Suggested Metrics - </vt:lpstr>
      <vt:lpstr>Challenges in implementing QoS/QoE in Broadcasting</vt:lpstr>
      <vt:lpstr>Moving Forward . . . </vt:lpstr>
      <vt:lpstr>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Phonfred O. Jaoko</dc:creator>
  <cp:lastModifiedBy>umutoni-pc</cp:lastModifiedBy>
  <cp:revision>41</cp:revision>
  <dcterms:created xsi:type="dcterms:W3CDTF">2015-04-28T09:29:57Z</dcterms:created>
  <dcterms:modified xsi:type="dcterms:W3CDTF">2015-11-25T19:49:51Z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0x0101001B328BC23BD5344CBCA7430E2D39B155</vt:lpwstr>
  </property>
</Properties>
</file>