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59" r:id="rId6"/>
    <p:sldId id="263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EC276-122B-487C-A4A9-4B66F637D6E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1F4C7-459E-43CD-9A79-F6A699A9F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8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3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0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4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1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4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1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3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6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034EBBA-D9AB-4BAD-A54B-B28DF8522B09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ACA94E0-F7C2-4A3E-8A49-379FB3F23764}" type="slidenum">
              <a:rPr lang="en-US" smtClean="0"/>
              <a:t>‹#›</a:t>
            </a:fld>
            <a:endParaRPr lang="en-US"/>
          </a:p>
        </p:txBody>
      </p:sp>
      <p:pic>
        <p:nvPicPr>
          <p:cNvPr id="1031" name="Picture_x005f_x0020_2" descr="cid:image002.jpg@01C90DF7.F5ECA66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62675"/>
            <a:ext cx="12192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_x0020_1" descr="http://img.servihoo.com/orange/static/img/orange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304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EACO Guidelines on Quality of Service on Data Service in Mobile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Orange Telkom Kenya</a:t>
            </a:r>
          </a:p>
          <a:p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4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5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are Orange Telkom Kenya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focus on data?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EACO guidelines on data quality of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Determining good quality of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these guidelines realistic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Orange Telkom Kenya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Orange Telkom is mobile network operator based in Kenya.</a:t>
            </a:r>
          </a:p>
          <a:p>
            <a:r>
              <a:rPr lang="en-US" dirty="0" smtClean="0"/>
              <a:t>The operator provides voice and broadband data services.</a:t>
            </a:r>
          </a:p>
          <a:p>
            <a:r>
              <a:rPr lang="en-US" dirty="0" smtClean="0"/>
              <a:t>The primary broadband technologies are GSM/UMTS.</a:t>
            </a:r>
          </a:p>
        </p:txBody>
      </p:sp>
    </p:spTree>
    <p:extLst>
      <p:ext uri="{BB962C8B-B14F-4D97-AF65-F5344CB8AC3E}">
        <p14:creationId xmlns:p14="http://schemas.microsoft.com/office/powerpoint/2010/main" val="11238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Focus on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733801" cy="4525963"/>
          </a:xfrm>
        </p:spPr>
        <p:txBody>
          <a:bodyPr/>
          <a:lstStyle/>
          <a:p>
            <a:r>
              <a:rPr lang="en-US" dirty="0" smtClean="0"/>
              <a:t>Quality of service for voice is well developed.</a:t>
            </a:r>
          </a:p>
          <a:p>
            <a:r>
              <a:rPr lang="en-US" dirty="0" smtClean="0"/>
              <a:t>Data is a relatively new area.</a:t>
            </a:r>
          </a:p>
          <a:p>
            <a:r>
              <a:rPr lang="en-US" dirty="0" smtClean="0"/>
              <a:t>Exponential growth expected.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95401"/>
            <a:ext cx="42672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451" y="4191000"/>
            <a:ext cx="4311800" cy="2327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14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EACO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different data services available with different levels of user expectation e.g. emails, streaming, web browsing, file transfer…</a:t>
            </a:r>
          </a:p>
          <a:p>
            <a:r>
              <a:rPr lang="en-US" dirty="0" smtClean="0"/>
              <a:t>How can </a:t>
            </a:r>
            <a:r>
              <a:rPr lang="en-US" dirty="0"/>
              <a:t>t</a:t>
            </a:r>
            <a:r>
              <a:rPr lang="en-US" dirty="0" smtClean="0"/>
              <a:t>he level of quality of service (</a:t>
            </a:r>
            <a:r>
              <a:rPr lang="en-US" dirty="0" err="1" smtClean="0"/>
              <a:t>QoS</a:t>
            </a:r>
            <a:r>
              <a:rPr lang="en-US" dirty="0" smtClean="0"/>
              <a:t>) of these services be determined</a:t>
            </a:r>
          </a:p>
          <a:p>
            <a:r>
              <a:rPr lang="en-US" dirty="0" smtClean="0"/>
              <a:t>EACO has provided guidance on the implementation of </a:t>
            </a:r>
            <a:r>
              <a:rPr lang="en-US" dirty="0" err="1" smtClean="0"/>
              <a:t>QoS</a:t>
            </a:r>
            <a:r>
              <a:rPr lang="en-US" dirty="0" smtClean="0"/>
              <a:t> parameters and key performance indicators</a:t>
            </a:r>
          </a:p>
          <a:p>
            <a:r>
              <a:rPr lang="en-US" dirty="0" smtClean="0"/>
              <a:t>The targets are:</a:t>
            </a:r>
          </a:p>
          <a:p>
            <a:pPr lvl="1"/>
            <a:r>
              <a:rPr lang="en-US" dirty="0" smtClean="0"/>
              <a:t>Service independent </a:t>
            </a:r>
            <a:r>
              <a:rPr lang="en-US" dirty="0" err="1" smtClean="0"/>
              <a:t>QoS</a:t>
            </a:r>
            <a:r>
              <a:rPr lang="en-US" dirty="0" smtClean="0"/>
              <a:t> parameters</a:t>
            </a:r>
          </a:p>
          <a:p>
            <a:pPr lvl="1"/>
            <a:r>
              <a:rPr lang="en-US" dirty="0" smtClean="0"/>
              <a:t>Service dependent/Direct </a:t>
            </a:r>
            <a:r>
              <a:rPr lang="en-US" dirty="0" err="1" smtClean="0"/>
              <a:t>QoS</a:t>
            </a:r>
            <a:r>
              <a:rPr lang="en-US" dirty="0" smtClean="0"/>
              <a:t> parameters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5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EACO guidelines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242" y="1676400"/>
            <a:ext cx="7167269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2348708" y="1219200"/>
            <a:ext cx="927892" cy="609600"/>
          </a:xfrm>
          <a:prstGeom prst="wedgeRoundRectCallout">
            <a:avLst>
              <a:gd name="adj1" fmla="val -37976"/>
              <a:gd name="adj2" fmla="val 33923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3533" y="1385500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Attach</a:t>
            </a:r>
            <a:endParaRPr lang="en-US" sz="1200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6655260" y="1219199"/>
            <a:ext cx="927892" cy="438107"/>
          </a:xfrm>
          <a:prstGeom prst="wedgeRoundRectCallout">
            <a:avLst>
              <a:gd name="adj1" fmla="val -149193"/>
              <a:gd name="adj2" fmla="val 64130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96228" y="1299752"/>
            <a:ext cx="4459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PDP</a:t>
            </a:r>
            <a:endParaRPr lang="en-US" sz="1200" b="1" dirty="0"/>
          </a:p>
        </p:txBody>
      </p:sp>
      <p:sp>
        <p:nvSpPr>
          <p:cNvPr id="9" name="Rounded Rectangular Callout 8"/>
          <p:cNvSpPr/>
          <p:nvPr/>
        </p:nvSpPr>
        <p:spPr>
          <a:xfrm rot="16200000">
            <a:off x="0" y="2895600"/>
            <a:ext cx="1295400" cy="1143000"/>
          </a:xfrm>
          <a:prstGeom prst="wedgeRoundRectCallout">
            <a:avLst>
              <a:gd name="adj1" fmla="val -60017"/>
              <a:gd name="adj2" fmla="val 9250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" y="300543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FTP or HTTP or  Ping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8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2" grpId="0" animBg="1"/>
      <p:bldP spid="13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good quality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Independent </a:t>
            </a:r>
            <a:r>
              <a:rPr lang="en-US" dirty="0" err="1" smtClean="0"/>
              <a:t>QoS</a:t>
            </a:r>
            <a:r>
              <a:rPr lang="en-US" dirty="0" smtClean="0"/>
              <a:t> parameters</a:t>
            </a:r>
          </a:p>
          <a:p>
            <a:pPr lvl="1"/>
            <a:r>
              <a:rPr lang="en-US" dirty="0" smtClean="0"/>
              <a:t>Attach failure ratio</a:t>
            </a:r>
          </a:p>
          <a:p>
            <a:pPr lvl="1"/>
            <a:r>
              <a:rPr lang="en-US" dirty="0" smtClean="0"/>
              <a:t>Attach setup time</a:t>
            </a:r>
          </a:p>
          <a:p>
            <a:pPr lvl="1"/>
            <a:r>
              <a:rPr lang="en-US" dirty="0" smtClean="0"/>
              <a:t>PDP context activation failure ratio</a:t>
            </a:r>
          </a:p>
          <a:p>
            <a:pPr lvl="1"/>
            <a:r>
              <a:rPr lang="en-US" dirty="0" smtClean="0"/>
              <a:t>PDP context activation time</a:t>
            </a:r>
          </a:p>
          <a:p>
            <a:pPr lvl="1"/>
            <a:r>
              <a:rPr lang="en-US" dirty="0" smtClean="0"/>
              <a:t>PDP context cut off ratio</a:t>
            </a:r>
          </a:p>
          <a:p>
            <a:pPr lvl="1"/>
            <a:r>
              <a:rPr lang="en-US" dirty="0" smtClean="0"/>
              <a:t>DNS host name resolution failure ratio </a:t>
            </a:r>
            <a:endParaRPr lang="en-US" dirty="0"/>
          </a:p>
          <a:p>
            <a:pPr lvl="1"/>
            <a:r>
              <a:rPr lang="en-US" dirty="0" smtClean="0"/>
              <a:t>DNS host name resolution time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620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good quality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</a:t>
            </a:r>
            <a:r>
              <a:rPr lang="en-US" dirty="0" err="1" smtClean="0"/>
              <a:t>QoS</a:t>
            </a:r>
            <a:r>
              <a:rPr lang="en-US" dirty="0" smtClean="0"/>
              <a:t> parameters</a:t>
            </a:r>
          </a:p>
          <a:p>
            <a:pPr lvl="1"/>
            <a:r>
              <a:rPr lang="en-US" dirty="0" smtClean="0"/>
              <a:t>FTP DL/UL session failure ratio</a:t>
            </a:r>
          </a:p>
          <a:p>
            <a:pPr lvl="1"/>
            <a:r>
              <a:rPr lang="en-US" dirty="0" smtClean="0"/>
              <a:t>FTP DL/UL mean data rate</a:t>
            </a:r>
          </a:p>
          <a:p>
            <a:pPr lvl="1"/>
            <a:r>
              <a:rPr lang="en-US" dirty="0" smtClean="0"/>
              <a:t>HTTP session failure ratio</a:t>
            </a:r>
          </a:p>
          <a:p>
            <a:pPr lvl="1"/>
            <a:r>
              <a:rPr lang="en-US" dirty="0" smtClean="0"/>
              <a:t>HTTP mean data rate</a:t>
            </a:r>
          </a:p>
          <a:p>
            <a:pPr lvl="1"/>
            <a:r>
              <a:rPr lang="en-US" dirty="0" smtClean="0"/>
              <a:t>Ping round trip time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1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these guidelines realistic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Orange Telkom Keya the </a:t>
            </a:r>
            <a:r>
              <a:rPr lang="en-US" dirty="0" err="1" smtClean="0"/>
              <a:t>QoS</a:t>
            </a:r>
            <a:r>
              <a:rPr lang="en-US" dirty="0" smtClean="0"/>
              <a:t> parameters are already in use during benchmarking exercises.</a:t>
            </a:r>
          </a:p>
          <a:p>
            <a:r>
              <a:rPr lang="en-US" dirty="0" smtClean="0"/>
              <a:t>Additional changes to the </a:t>
            </a:r>
            <a:r>
              <a:rPr lang="en-US" dirty="0" err="1" smtClean="0"/>
              <a:t>QoS</a:t>
            </a:r>
            <a:r>
              <a:rPr lang="en-US" dirty="0" smtClean="0"/>
              <a:t> parameters:</a:t>
            </a:r>
          </a:p>
          <a:p>
            <a:pPr lvl="1"/>
            <a:r>
              <a:rPr lang="en-US" dirty="0" smtClean="0"/>
              <a:t>Size of files transferred during FTP DL/UL</a:t>
            </a:r>
          </a:p>
          <a:p>
            <a:pPr lvl="1"/>
            <a:r>
              <a:rPr lang="en-US" dirty="0" smtClean="0"/>
              <a:t>Size of webpage during HTTP session</a:t>
            </a:r>
          </a:p>
          <a:p>
            <a:pPr lvl="1"/>
            <a:r>
              <a:rPr lang="en-US" dirty="0" smtClean="0"/>
              <a:t>Impact of different technologies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369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800 Additional Capacity V2 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328BC23BD5344CBCA7430E2D39B155" ma:contentTypeVersion="1" ma:contentTypeDescription="Create a new document." ma:contentTypeScope="" ma:versionID="f8170835b184bb5c2c2f7b577ac7d12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AD92A3-9808-4BE6-A470-B76A7679A037}"/>
</file>

<file path=customXml/itemProps2.xml><?xml version="1.0" encoding="utf-8"?>
<ds:datastoreItem xmlns:ds="http://schemas.openxmlformats.org/officeDocument/2006/customXml" ds:itemID="{6D7AAB42-7C41-44A5-9CAC-AD59B2AF9695}"/>
</file>

<file path=customXml/itemProps3.xml><?xml version="1.0" encoding="utf-8"?>
<ds:datastoreItem xmlns:ds="http://schemas.openxmlformats.org/officeDocument/2006/customXml" ds:itemID="{C707A8A8-6D13-4C13-A4C9-D4F314D88EAB}"/>
</file>

<file path=docProps/app.xml><?xml version="1.0" encoding="utf-8"?>
<Properties xmlns="http://schemas.openxmlformats.org/officeDocument/2006/extended-properties" xmlns:vt="http://schemas.openxmlformats.org/officeDocument/2006/docPropsVTypes">
  <Template>2G Daily Voice Traffic Growth March 2015</Template>
  <TotalTime>1173</TotalTime>
  <Words>299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1800 Additional Capacity V2 4</vt:lpstr>
      <vt:lpstr>EACO Guidelines on Quality of Service on Data Service in Mobile Networks</vt:lpstr>
      <vt:lpstr>Contents</vt:lpstr>
      <vt:lpstr>Who are Orange Telkom Kenya</vt:lpstr>
      <vt:lpstr>Why Focus on Data?</vt:lpstr>
      <vt:lpstr>What are EACO guidelines</vt:lpstr>
      <vt:lpstr>What are EACO guidelines</vt:lpstr>
      <vt:lpstr>Determining good quality of service</vt:lpstr>
      <vt:lpstr>Determining good quality of service</vt:lpstr>
      <vt:lpstr>Are these guidelines realistic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EACO Guidelines on Quality of Service on Data Service in Mobile Networks</dc:title>
  <dc:creator>Yano Kipkech</dc:creator>
  <cp:lastModifiedBy>umutoni-pc</cp:lastModifiedBy>
  <cp:revision>19</cp:revision>
  <dcterms:created xsi:type="dcterms:W3CDTF">2015-11-18T14:17:39Z</dcterms:created>
  <dcterms:modified xsi:type="dcterms:W3CDTF">2015-11-25T19:48:06Z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0x0101001B328BC23BD5344CBCA7430E2D39B155</vt:lpwstr>
  </property>
</Properties>
</file>