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slides/slide28.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2"/>
  </p:notesMasterIdLst>
  <p:sldIdLst>
    <p:sldId id="287" r:id="rId4"/>
    <p:sldId id="288" r:id="rId5"/>
    <p:sldId id="267" r:id="rId6"/>
    <p:sldId id="268" r:id="rId7"/>
    <p:sldId id="257" r:id="rId8"/>
    <p:sldId id="258" r:id="rId9"/>
    <p:sldId id="259" r:id="rId10"/>
    <p:sldId id="260" r:id="rId11"/>
    <p:sldId id="261" r:id="rId12"/>
    <p:sldId id="262" r:id="rId13"/>
    <p:sldId id="263" r:id="rId14"/>
    <p:sldId id="264" r:id="rId15"/>
    <p:sldId id="269" r:id="rId16"/>
    <p:sldId id="270" r:id="rId17"/>
    <p:sldId id="271" r:id="rId18"/>
    <p:sldId id="272" r:id="rId19"/>
    <p:sldId id="273" r:id="rId20"/>
    <p:sldId id="274" r:id="rId21"/>
    <p:sldId id="275" r:id="rId22"/>
    <p:sldId id="276" r:id="rId23"/>
    <p:sldId id="277" r:id="rId24"/>
    <p:sldId id="278" r:id="rId25"/>
    <p:sldId id="280" r:id="rId26"/>
    <p:sldId id="281" r:id="rId27"/>
    <p:sldId id="282" r:id="rId28"/>
    <p:sldId id="283" r:id="rId29"/>
    <p:sldId id="284"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1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E4801C-5855-428B-A1FD-9641EF37C8E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5D63BCE-A474-4C45-AF6C-1A14023DE9D0}">
      <dgm:prSet phldrT="[Text]" custT="1"/>
      <dgm:spPr/>
      <dgm:t>
        <a:bodyPr/>
        <a:lstStyle/>
        <a:p>
          <a:r>
            <a:rPr lang="en-US" sz="2400" dirty="0"/>
            <a:t>Head of Dept (CM)</a:t>
          </a:r>
        </a:p>
      </dgm:t>
    </dgm:pt>
    <dgm:pt modelId="{3B37CB37-BEB8-49E2-8CC0-73DA82FDAA7F}" type="parTrans" cxnId="{52BD61B2-EBD9-4C92-B540-B83960F2887F}">
      <dgm:prSet/>
      <dgm:spPr/>
      <dgm:t>
        <a:bodyPr/>
        <a:lstStyle/>
        <a:p>
          <a:endParaRPr lang="en-US"/>
        </a:p>
      </dgm:t>
    </dgm:pt>
    <dgm:pt modelId="{54B7AF55-FDC1-4B5D-B8DB-46BCBD62D620}" type="sibTrans" cxnId="{52BD61B2-EBD9-4C92-B540-B83960F2887F}">
      <dgm:prSet/>
      <dgm:spPr/>
      <dgm:t>
        <a:bodyPr/>
        <a:lstStyle/>
        <a:p>
          <a:endParaRPr lang="en-US"/>
        </a:p>
      </dgm:t>
    </dgm:pt>
    <dgm:pt modelId="{0C7D1B5A-0E7E-4C58-B177-35963A82DD94}">
      <dgm:prSet phldrT="[Text]" custT="1"/>
      <dgm:spPr/>
      <dgm:t>
        <a:bodyPr/>
        <a:lstStyle/>
        <a:p>
          <a:r>
            <a:rPr lang="en-US" sz="2000" dirty="0"/>
            <a:t>Head of Surveillance </a:t>
          </a:r>
        </a:p>
      </dgm:t>
    </dgm:pt>
    <dgm:pt modelId="{EEA31ED2-D6E9-473D-AF4F-EC9A95FD0E8B}" type="parTrans" cxnId="{64443E64-1B1A-4054-A7CE-AC2FD53E98B0}">
      <dgm:prSet/>
      <dgm:spPr/>
      <dgm:t>
        <a:bodyPr/>
        <a:lstStyle/>
        <a:p>
          <a:endParaRPr lang="en-US"/>
        </a:p>
      </dgm:t>
    </dgm:pt>
    <dgm:pt modelId="{36627EF8-C9FD-43F5-8CB5-D085AEAFD884}" type="sibTrans" cxnId="{64443E64-1B1A-4054-A7CE-AC2FD53E98B0}">
      <dgm:prSet/>
      <dgm:spPr/>
      <dgm:t>
        <a:bodyPr/>
        <a:lstStyle/>
        <a:p>
          <a:endParaRPr lang="en-US"/>
        </a:p>
      </dgm:t>
    </dgm:pt>
    <dgm:pt modelId="{438D7065-C6E1-49FE-8D42-836836108A80}">
      <dgm:prSet phldrT="[Text]" custT="1"/>
      <dgm:spPr/>
      <dgm:t>
        <a:bodyPr/>
        <a:lstStyle/>
        <a:p>
          <a:r>
            <a:rPr lang="en-US" sz="1800" dirty="0"/>
            <a:t>Officers </a:t>
          </a:r>
        </a:p>
      </dgm:t>
    </dgm:pt>
    <dgm:pt modelId="{8F8E4DA1-A979-48BD-A632-D795A18BEF20}" type="parTrans" cxnId="{EA45E1AB-19CC-4EFD-A372-45D29644312E}">
      <dgm:prSet/>
      <dgm:spPr/>
      <dgm:t>
        <a:bodyPr/>
        <a:lstStyle/>
        <a:p>
          <a:endParaRPr lang="en-US"/>
        </a:p>
      </dgm:t>
    </dgm:pt>
    <dgm:pt modelId="{001D71BB-65C8-4737-AE93-C569F05D26DE}" type="sibTrans" cxnId="{EA45E1AB-19CC-4EFD-A372-45D29644312E}">
      <dgm:prSet/>
      <dgm:spPr/>
      <dgm:t>
        <a:bodyPr/>
        <a:lstStyle/>
        <a:p>
          <a:endParaRPr lang="en-US"/>
        </a:p>
      </dgm:t>
    </dgm:pt>
    <dgm:pt modelId="{14BAE02A-85FE-4273-8FF7-668A980FF689}">
      <dgm:prSet phldrT="[Text]" custT="1"/>
      <dgm:spPr/>
      <dgm:t>
        <a:bodyPr/>
        <a:lstStyle/>
        <a:p>
          <a:r>
            <a:rPr lang="en-US" sz="2000" dirty="0"/>
            <a:t>Head of Complaints and investigations</a:t>
          </a:r>
        </a:p>
      </dgm:t>
    </dgm:pt>
    <dgm:pt modelId="{EB88A50B-A6BB-47A8-A971-9AFEA00C8566}" type="parTrans" cxnId="{AD2C8FE0-D98D-4D04-B1B9-033E505C2F41}">
      <dgm:prSet/>
      <dgm:spPr/>
      <dgm:t>
        <a:bodyPr/>
        <a:lstStyle/>
        <a:p>
          <a:endParaRPr lang="en-US"/>
        </a:p>
      </dgm:t>
    </dgm:pt>
    <dgm:pt modelId="{4732CBA4-9C40-4C1C-B888-8F7D1DAA063F}" type="sibTrans" cxnId="{AD2C8FE0-D98D-4D04-B1B9-033E505C2F41}">
      <dgm:prSet/>
      <dgm:spPr/>
      <dgm:t>
        <a:bodyPr/>
        <a:lstStyle/>
        <a:p>
          <a:endParaRPr lang="en-US"/>
        </a:p>
      </dgm:t>
    </dgm:pt>
    <dgm:pt modelId="{7A985B6D-78F3-4B09-A6DB-27095004F7ED}">
      <dgm:prSet phldrT="[Text]" custT="1"/>
      <dgm:spPr/>
      <dgm:t>
        <a:bodyPr/>
        <a:lstStyle/>
        <a:p>
          <a:r>
            <a:rPr lang="en-US" sz="1800" dirty="0"/>
            <a:t>Officers </a:t>
          </a:r>
        </a:p>
      </dgm:t>
    </dgm:pt>
    <dgm:pt modelId="{E12DB8D4-0393-4AD1-B429-BC0903D13FE6}" type="parTrans" cxnId="{3776072E-2B46-4559-ADAF-F95CDD14DC2E}">
      <dgm:prSet/>
      <dgm:spPr/>
      <dgm:t>
        <a:bodyPr/>
        <a:lstStyle/>
        <a:p>
          <a:endParaRPr lang="en-US"/>
        </a:p>
      </dgm:t>
    </dgm:pt>
    <dgm:pt modelId="{4C405B44-11D9-450C-98CB-E276821346AD}" type="sibTrans" cxnId="{3776072E-2B46-4559-ADAF-F95CDD14DC2E}">
      <dgm:prSet/>
      <dgm:spPr/>
      <dgm:t>
        <a:bodyPr/>
        <a:lstStyle/>
        <a:p>
          <a:endParaRPr lang="en-US"/>
        </a:p>
      </dgm:t>
    </dgm:pt>
    <dgm:pt modelId="{930FA0C2-5A3E-43E2-AF28-6DF20B2BF422}" type="pres">
      <dgm:prSet presAssocID="{5EE4801C-5855-428B-A1FD-9641EF37C8E4}" presName="hierChild1" presStyleCnt="0">
        <dgm:presLayoutVars>
          <dgm:orgChart val="1"/>
          <dgm:chPref val="1"/>
          <dgm:dir/>
          <dgm:animOne val="branch"/>
          <dgm:animLvl val="lvl"/>
          <dgm:resizeHandles/>
        </dgm:presLayoutVars>
      </dgm:prSet>
      <dgm:spPr/>
      <dgm:t>
        <a:bodyPr/>
        <a:lstStyle/>
        <a:p>
          <a:endParaRPr lang="en-US"/>
        </a:p>
      </dgm:t>
    </dgm:pt>
    <dgm:pt modelId="{711C6261-2CD6-4A34-8803-F58CC1EF630B}" type="pres">
      <dgm:prSet presAssocID="{25D63BCE-A474-4C45-AF6C-1A14023DE9D0}" presName="hierRoot1" presStyleCnt="0">
        <dgm:presLayoutVars>
          <dgm:hierBranch val="init"/>
        </dgm:presLayoutVars>
      </dgm:prSet>
      <dgm:spPr/>
    </dgm:pt>
    <dgm:pt modelId="{3EE19C47-FBCF-4FA6-B60D-98B78297FD52}" type="pres">
      <dgm:prSet presAssocID="{25D63BCE-A474-4C45-AF6C-1A14023DE9D0}" presName="rootComposite1" presStyleCnt="0"/>
      <dgm:spPr/>
    </dgm:pt>
    <dgm:pt modelId="{DD33A8ED-BE3E-499E-B2E4-00E663A894F1}" type="pres">
      <dgm:prSet presAssocID="{25D63BCE-A474-4C45-AF6C-1A14023DE9D0}" presName="rootText1" presStyleLbl="node0" presStyleIdx="0" presStyleCnt="1" custScaleY="50180">
        <dgm:presLayoutVars>
          <dgm:chPref val="3"/>
        </dgm:presLayoutVars>
      </dgm:prSet>
      <dgm:spPr/>
      <dgm:t>
        <a:bodyPr/>
        <a:lstStyle/>
        <a:p>
          <a:endParaRPr lang="en-US"/>
        </a:p>
      </dgm:t>
    </dgm:pt>
    <dgm:pt modelId="{1416C7F4-6AB3-48AA-8DDE-F40EC39691EA}" type="pres">
      <dgm:prSet presAssocID="{25D63BCE-A474-4C45-AF6C-1A14023DE9D0}" presName="rootConnector1" presStyleLbl="node1" presStyleIdx="0" presStyleCnt="0"/>
      <dgm:spPr/>
      <dgm:t>
        <a:bodyPr/>
        <a:lstStyle/>
        <a:p>
          <a:endParaRPr lang="en-US"/>
        </a:p>
      </dgm:t>
    </dgm:pt>
    <dgm:pt modelId="{798EE8BE-3B43-4AF5-941B-B56B65F8843F}" type="pres">
      <dgm:prSet presAssocID="{25D63BCE-A474-4C45-AF6C-1A14023DE9D0}" presName="hierChild2" presStyleCnt="0"/>
      <dgm:spPr/>
    </dgm:pt>
    <dgm:pt modelId="{9EDF97DE-7A62-4BDC-AB0F-B5A10BF09CB4}" type="pres">
      <dgm:prSet presAssocID="{EEA31ED2-D6E9-473D-AF4F-EC9A95FD0E8B}" presName="Name37" presStyleLbl="parChTrans1D2" presStyleIdx="0" presStyleCnt="2"/>
      <dgm:spPr/>
      <dgm:t>
        <a:bodyPr/>
        <a:lstStyle/>
        <a:p>
          <a:endParaRPr lang="en-US"/>
        </a:p>
      </dgm:t>
    </dgm:pt>
    <dgm:pt modelId="{38E97AE9-E2C0-4862-9112-AFD987F00DE0}" type="pres">
      <dgm:prSet presAssocID="{0C7D1B5A-0E7E-4C58-B177-35963A82DD94}" presName="hierRoot2" presStyleCnt="0">
        <dgm:presLayoutVars>
          <dgm:hierBranch val="init"/>
        </dgm:presLayoutVars>
      </dgm:prSet>
      <dgm:spPr/>
    </dgm:pt>
    <dgm:pt modelId="{FC691A9B-ACF6-421F-827C-55D6C6A05DFA}" type="pres">
      <dgm:prSet presAssocID="{0C7D1B5A-0E7E-4C58-B177-35963A82DD94}" presName="rootComposite" presStyleCnt="0"/>
      <dgm:spPr/>
    </dgm:pt>
    <dgm:pt modelId="{7E687AC3-E6B5-49B7-93A2-2361EED27BBB}" type="pres">
      <dgm:prSet presAssocID="{0C7D1B5A-0E7E-4C58-B177-35963A82DD94}" presName="rootText" presStyleLbl="node2" presStyleIdx="0" presStyleCnt="2" custScaleX="93735" custScaleY="47497" custLinFactNeighborX="5804" custLinFactNeighborY="-73">
        <dgm:presLayoutVars>
          <dgm:chPref val="3"/>
        </dgm:presLayoutVars>
      </dgm:prSet>
      <dgm:spPr/>
      <dgm:t>
        <a:bodyPr/>
        <a:lstStyle/>
        <a:p>
          <a:endParaRPr lang="en-US"/>
        </a:p>
      </dgm:t>
    </dgm:pt>
    <dgm:pt modelId="{1E4A466F-6434-4048-A442-DD35E44A65AC}" type="pres">
      <dgm:prSet presAssocID="{0C7D1B5A-0E7E-4C58-B177-35963A82DD94}" presName="rootConnector" presStyleLbl="node2" presStyleIdx="0" presStyleCnt="2"/>
      <dgm:spPr/>
      <dgm:t>
        <a:bodyPr/>
        <a:lstStyle/>
        <a:p>
          <a:endParaRPr lang="en-US"/>
        </a:p>
      </dgm:t>
    </dgm:pt>
    <dgm:pt modelId="{F6DBB6AC-7267-49AD-A5BC-5A2983AB97A3}" type="pres">
      <dgm:prSet presAssocID="{0C7D1B5A-0E7E-4C58-B177-35963A82DD94}" presName="hierChild4" presStyleCnt="0"/>
      <dgm:spPr/>
    </dgm:pt>
    <dgm:pt modelId="{A926989C-484C-422B-A078-96569B3FB017}" type="pres">
      <dgm:prSet presAssocID="{8F8E4DA1-A979-48BD-A632-D795A18BEF20}" presName="Name37" presStyleLbl="parChTrans1D3" presStyleIdx="0" presStyleCnt="2"/>
      <dgm:spPr/>
      <dgm:t>
        <a:bodyPr/>
        <a:lstStyle/>
        <a:p>
          <a:endParaRPr lang="en-US"/>
        </a:p>
      </dgm:t>
    </dgm:pt>
    <dgm:pt modelId="{E47E6D22-7342-4992-8B29-208BE81BD4EC}" type="pres">
      <dgm:prSet presAssocID="{438D7065-C6E1-49FE-8D42-836836108A80}" presName="hierRoot2" presStyleCnt="0">
        <dgm:presLayoutVars>
          <dgm:hierBranch val="init"/>
        </dgm:presLayoutVars>
      </dgm:prSet>
      <dgm:spPr/>
    </dgm:pt>
    <dgm:pt modelId="{6B65C9FF-C623-433B-B2C3-F8FD4803E2B0}" type="pres">
      <dgm:prSet presAssocID="{438D7065-C6E1-49FE-8D42-836836108A80}" presName="rootComposite" presStyleCnt="0"/>
      <dgm:spPr/>
    </dgm:pt>
    <dgm:pt modelId="{5C51FD2D-7A55-41EA-AB0E-12E8781ABB02}" type="pres">
      <dgm:prSet presAssocID="{438D7065-C6E1-49FE-8D42-836836108A80}" presName="rootText" presStyleLbl="node3" presStyleIdx="0" presStyleCnt="2" custScaleX="72268" custScaleY="40978">
        <dgm:presLayoutVars>
          <dgm:chPref val="3"/>
        </dgm:presLayoutVars>
      </dgm:prSet>
      <dgm:spPr/>
      <dgm:t>
        <a:bodyPr/>
        <a:lstStyle/>
        <a:p>
          <a:endParaRPr lang="en-US"/>
        </a:p>
      </dgm:t>
    </dgm:pt>
    <dgm:pt modelId="{DEB04355-846A-478A-840E-3C0420D78757}" type="pres">
      <dgm:prSet presAssocID="{438D7065-C6E1-49FE-8D42-836836108A80}" presName="rootConnector" presStyleLbl="node3" presStyleIdx="0" presStyleCnt="2"/>
      <dgm:spPr/>
      <dgm:t>
        <a:bodyPr/>
        <a:lstStyle/>
        <a:p>
          <a:endParaRPr lang="en-US"/>
        </a:p>
      </dgm:t>
    </dgm:pt>
    <dgm:pt modelId="{0B948F16-D1EF-4496-A6C3-16609A08AD42}" type="pres">
      <dgm:prSet presAssocID="{438D7065-C6E1-49FE-8D42-836836108A80}" presName="hierChild4" presStyleCnt="0"/>
      <dgm:spPr/>
    </dgm:pt>
    <dgm:pt modelId="{E507EEF7-B217-463B-81AB-DBC56CE270A5}" type="pres">
      <dgm:prSet presAssocID="{438D7065-C6E1-49FE-8D42-836836108A80}" presName="hierChild5" presStyleCnt="0"/>
      <dgm:spPr/>
    </dgm:pt>
    <dgm:pt modelId="{6D4A1515-F532-466F-8A9E-BFBB68512186}" type="pres">
      <dgm:prSet presAssocID="{0C7D1B5A-0E7E-4C58-B177-35963A82DD94}" presName="hierChild5" presStyleCnt="0"/>
      <dgm:spPr/>
    </dgm:pt>
    <dgm:pt modelId="{8C1FDFB1-1704-4F93-8E47-11E5A7CC596F}" type="pres">
      <dgm:prSet presAssocID="{EB88A50B-A6BB-47A8-A971-9AFEA00C8566}" presName="Name37" presStyleLbl="parChTrans1D2" presStyleIdx="1" presStyleCnt="2"/>
      <dgm:spPr/>
      <dgm:t>
        <a:bodyPr/>
        <a:lstStyle/>
        <a:p>
          <a:endParaRPr lang="en-US"/>
        </a:p>
      </dgm:t>
    </dgm:pt>
    <dgm:pt modelId="{962A7810-3B68-4E4D-B70D-D20C71D47620}" type="pres">
      <dgm:prSet presAssocID="{14BAE02A-85FE-4273-8FF7-668A980FF689}" presName="hierRoot2" presStyleCnt="0">
        <dgm:presLayoutVars>
          <dgm:hierBranch val="init"/>
        </dgm:presLayoutVars>
      </dgm:prSet>
      <dgm:spPr/>
    </dgm:pt>
    <dgm:pt modelId="{AD9D6967-2D58-4323-9616-0093B51DC493}" type="pres">
      <dgm:prSet presAssocID="{14BAE02A-85FE-4273-8FF7-668A980FF689}" presName="rootComposite" presStyleCnt="0"/>
      <dgm:spPr/>
    </dgm:pt>
    <dgm:pt modelId="{1BFEC896-BE33-4673-8B28-28F1FE107233}" type="pres">
      <dgm:prSet presAssocID="{14BAE02A-85FE-4273-8FF7-668A980FF689}" presName="rootText" presStyleLbl="node2" presStyleIdx="1" presStyleCnt="2" custScaleX="87699" custScaleY="46847">
        <dgm:presLayoutVars>
          <dgm:chPref val="3"/>
        </dgm:presLayoutVars>
      </dgm:prSet>
      <dgm:spPr/>
      <dgm:t>
        <a:bodyPr/>
        <a:lstStyle/>
        <a:p>
          <a:endParaRPr lang="en-US"/>
        </a:p>
      </dgm:t>
    </dgm:pt>
    <dgm:pt modelId="{56933416-BD7C-48F1-BDA3-AAEA307A548B}" type="pres">
      <dgm:prSet presAssocID="{14BAE02A-85FE-4273-8FF7-668A980FF689}" presName="rootConnector" presStyleLbl="node2" presStyleIdx="1" presStyleCnt="2"/>
      <dgm:spPr/>
      <dgm:t>
        <a:bodyPr/>
        <a:lstStyle/>
        <a:p>
          <a:endParaRPr lang="en-US"/>
        </a:p>
      </dgm:t>
    </dgm:pt>
    <dgm:pt modelId="{62EADA9F-84D7-4611-A47B-7CE37908E7FC}" type="pres">
      <dgm:prSet presAssocID="{14BAE02A-85FE-4273-8FF7-668A980FF689}" presName="hierChild4" presStyleCnt="0"/>
      <dgm:spPr/>
    </dgm:pt>
    <dgm:pt modelId="{2A68FBA2-24ED-4F60-ABB9-1E2C38DDDFE1}" type="pres">
      <dgm:prSet presAssocID="{E12DB8D4-0393-4AD1-B429-BC0903D13FE6}" presName="Name37" presStyleLbl="parChTrans1D3" presStyleIdx="1" presStyleCnt="2"/>
      <dgm:spPr/>
      <dgm:t>
        <a:bodyPr/>
        <a:lstStyle/>
        <a:p>
          <a:endParaRPr lang="en-US"/>
        </a:p>
      </dgm:t>
    </dgm:pt>
    <dgm:pt modelId="{9C61FF75-EF58-4485-A3D0-39BD9CC5951E}" type="pres">
      <dgm:prSet presAssocID="{7A985B6D-78F3-4B09-A6DB-27095004F7ED}" presName="hierRoot2" presStyleCnt="0">
        <dgm:presLayoutVars>
          <dgm:hierBranch val="init"/>
        </dgm:presLayoutVars>
      </dgm:prSet>
      <dgm:spPr/>
    </dgm:pt>
    <dgm:pt modelId="{66BC3317-1DAE-45F7-AED9-4ECD0F49772B}" type="pres">
      <dgm:prSet presAssocID="{7A985B6D-78F3-4B09-A6DB-27095004F7ED}" presName="rootComposite" presStyleCnt="0"/>
      <dgm:spPr/>
    </dgm:pt>
    <dgm:pt modelId="{F75C4369-3BBD-49CA-A0B0-D183E0930DF8}" type="pres">
      <dgm:prSet presAssocID="{7A985B6D-78F3-4B09-A6DB-27095004F7ED}" presName="rootText" presStyleLbl="node3" presStyleIdx="1" presStyleCnt="2" custScaleX="70772" custScaleY="40524">
        <dgm:presLayoutVars>
          <dgm:chPref val="3"/>
        </dgm:presLayoutVars>
      </dgm:prSet>
      <dgm:spPr/>
      <dgm:t>
        <a:bodyPr/>
        <a:lstStyle/>
        <a:p>
          <a:endParaRPr lang="en-US"/>
        </a:p>
      </dgm:t>
    </dgm:pt>
    <dgm:pt modelId="{12E8A601-02EA-4D99-9E14-D5DBCE5DA38C}" type="pres">
      <dgm:prSet presAssocID="{7A985B6D-78F3-4B09-A6DB-27095004F7ED}" presName="rootConnector" presStyleLbl="node3" presStyleIdx="1" presStyleCnt="2"/>
      <dgm:spPr/>
      <dgm:t>
        <a:bodyPr/>
        <a:lstStyle/>
        <a:p>
          <a:endParaRPr lang="en-US"/>
        </a:p>
      </dgm:t>
    </dgm:pt>
    <dgm:pt modelId="{0C9AB9BE-77B1-4A4E-B450-B9AC8C9E4FF4}" type="pres">
      <dgm:prSet presAssocID="{7A985B6D-78F3-4B09-A6DB-27095004F7ED}" presName="hierChild4" presStyleCnt="0"/>
      <dgm:spPr/>
    </dgm:pt>
    <dgm:pt modelId="{24F4A1E6-13B4-4AFD-A4EC-5E858B121172}" type="pres">
      <dgm:prSet presAssocID="{7A985B6D-78F3-4B09-A6DB-27095004F7ED}" presName="hierChild5" presStyleCnt="0"/>
      <dgm:spPr/>
    </dgm:pt>
    <dgm:pt modelId="{9C80F0A5-7194-42A4-A8CB-768144578CC1}" type="pres">
      <dgm:prSet presAssocID="{14BAE02A-85FE-4273-8FF7-668A980FF689}" presName="hierChild5" presStyleCnt="0"/>
      <dgm:spPr/>
    </dgm:pt>
    <dgm:pt modelId="{FECB6B3D-75EF-458E-BAE1-F8542B1FBF92}" type="pres">
      <dgm:prSet presAssocID="{25D63BCE-A474-4C45-AF6C-1A14023DE9D0}" presName="hierChild3" presStyleCnt="0"/>
      <dgm:spPr/>
    </dgm:pt>
  </dgm:ptLst>
  <dgm:cxnLst>
    <dgm:cxn modelId="{FD091CD5-67BA-423E-894C-C582E9039C36}" type="presOf" srcId="{0C7D1B5A-0E7E-4C58-B177-35963A82DD94}" destId="{1E4A466F-6434-4048-A442-DD35E44A65AC}" srcOrd="1" destOrd="0" presId="urn:microsoft.com/office/officeart/2005/8/layout/orgChart1"/>
    <dgm:cxn modelId="{AB922660-E0CE-499D-B6C4-1761D6D3A796}" type="presOf" srcId="{E12DB8D4-0393-4AD1-B429-BC0903D13FE6}" destId="{2A68FBA2-24ED-4F60-ABB9-1E2C38DDDFE1}" srcOrd="0" destOrd="0" presId="urn:microsoft.com/office/officeart/2005/8/layout/orgChart1"/>
    <dgm:cxn modelId="{52BD61B2-EBD9-4C92-B540-B83960F2887F}" srcId="{5EE4801C-5855-428B-A1FD-9641EF37C8E4}" destId="{25D63BCE-A474-4C45-AF6C-1A14023DE9D0}" srcOrd="0" destOrd="0" parTransId="{3B37CB37-BEB8-49E2-8CC0-73DA82FDAA7F}" sibTransId="{54B7AF55-FDC1-4B5D-B8DB-46BCBD62D620}"/>
    <dgm:cxn modelId="{5C881A73-58F0-43EA-95EE-EAD6CF287B04}" type="presOf" srcId="{7A985B6D-78F3-4B09-A6DB-27095004F7ED}" destId="{F75C4369-3BBD-49CA-A0B0-D183E0930DF8}" srcOrd="0" destOrd="0" presId="urn:microsoft.com/office/officeart/2005/8/layout/orgChart1"/>
    <dgm:cxn modelId="{760CFFD1-9349-4286-B609-09C5C4440309}" type="presOf" srcId="{7A985B6D-78F3-4B09-A6DB-27095004F7ED}" destId="{12E8A601-02EA-4D99-9E14-D5DBCE5DA38C}" srcOrd="1" destOrd="0" presId="urn:microsoft.com/office/officeart/2005/8/layout/orgChart1"/>
    <dgm:cxn modelId="{64443E64-1B1A-4054-A7CE-AC2FD53E98B0}" srcId="{25D63BCE-A474-4C45-AF6C-1A14023DE9D0}" destId="{0C7D1B5A-0E7E-4C58-B177-35963A82DD94}" srcOrd="0" destOrd="0" parTransId="{EEA31ED2-D6E9-473D-AF4F-EC9A95FD0E8B}" sibTransId="{36627EF8-C9FD-43F5-8CB5-D085AEAFD884}"/>
    <dgm:cxn modelId="{59C79BFF-89B4-4D82-B60E-62E1E8830E79}" type="presOf" srcId="{25D63BCE-A474-4C45-AF6C-1A14023DE9D0}" destId="{1416C7F4-6AB3-48AA-8DDE-F40EC39691EA}" srcOrd="1" destOrd="0" presId="urn:microsoft.com/office/officeart/2005/8/layout/orgChart1"/>
    <dgm:cxn modelId="{BB11373C-806D-4EFB-AF67-BEADA4E9D27D}" type="presOf" srcId="{EEA31ED2-D6E9-473D-AF4F-EC9A95FD0E8B}" destId="{9EDF97DE-7A62-4BDC-AB0F-B5A10BF09CB4}" srcOrd="0" destOrd="0" presId="urn:microsoft.com/office/officeart/2005/8/layout/orgChart1"/>
    <dgm:cxn modelId="{D70666DA-3CA3-4216-89C7-096FA5975EF5}" type="presOf" srcId="{EB88A50B-A6BB-47A8-A971-9AFEA00C8566}" destId="{8C1FDFB1-1704-4F93-8E47-11E5A7CC596F}" srcOrd="0" destOrd="0" presId="urn:microsoft.com/office/officeart/2005/8/layout/orgChart1"/>
    <dgm:cxn modelId="{EA45E1AB-19CC-4EFD-A372-45D29644312E}" srcId="{0C7D1B5A-0E7E-4C58-B177-35963A82DD94}" destId="{438D7065-C6E1-49FE-8D42-836836108A80}" srcOrd="0" destOrd="0" parTransId="{8F8E4DA1-A979-48BD-A632-D795A18BEF20}" sibTransId="{001D71BB-65C8-4737-AE93-C569F05D26DE}"/>
    <dgm:cxn modelId="{99FCAB6E-D5CA-47A6-814A-711A0694ACC8}" type="presOf" srcId="{14BAE02A-85FE-4273-8FF7-668A980FF689}" destId="{56933416-BD7C-48F1-BDA3-AAEA307A548B}" srcOrd="1" destOrd="0" presId="urn:microsoft.com/office/officeart/2005/8/layout/orgChart1"/>
    <dgm:cxn modelId="{33087A3E-E55A-4AF1-9FE0-1E83CEA4A549}" type="presOf" srcId="{438D7065-C6E1-49FE-8D42-836836108A80}" destId="{DEB04355-846A-478A-840E-3C0420D78757}" srcOrd="1" destOrd="0" presId="urn:microsoft.com/office/officeart/2005/8/layout/orgChart1"/>
    <dgm:cxn modelId="{3776072E-2B46-4559-ADAF-F95CDD14DC2E}" srcId="{14BAE02A-85FE-4273-8FF7-668A980FF689}" destId="{7A985B6D-78F3-4B09-A6DB-27095004F7ED}" srcOrd="0" destOrd="0" parTransId="{E12DB8D4-0393-4AD1-B429-BC0903D13FE6}" sibTransId="{4C405B44-11D9-450C-98CB-E276821346AD}"/>
    <dgm:cxn modelId="{2677C948-16F6-42D4-8F44-3012436815A6}" type="presOf" srcId="{438D7065-C6E1-49FE-8D42-836836108A80}" destId="{5C51FD2D-7A55-41EA-AB0E-12E8781ABB02}" srcOrd="0" destOrd="0" presId="urn:microsoft.com/office/officeart/2005/8/layout/orgChart1"/>
    <dgm:cxn modelId="{DE983852-9A6A-46EE-9186-BF70CF007C9C}" type="presOf" srcId="{8F8E4DA1-A979-48BD-A632-D795A18BEF20}" destId="{A926989C-484C-422B-A078-96569B3FB017}" srcOrd="0" destOrd="0" presId="urn:microsoft.com/office/officeart/2005/8/layout/orgChart1"/>
    <dgm:cxn modelId="{461E56A6-62A8-4A11-912B-9EB24EBA1E9A}" type="presOf" srcId="{25D63BCE-A474-4C45-AF6C-1A14023DE9D0}" destId="{DD33A8ED-BE3E-499E-B2E4-00E663A894F1}" srcOrd="0" destOrd="0" presId="urn:microsoft.com/office/officeart/2005/8/layout/orgChart1"/>
    <dgm:cxn modelId="{2630D88F-FEB5-4BFC-9F19-3851D41F42D3}" type="presOf" srcId="{5EE4801C-5855-428B-A1FD-9641EF37C8E4}" destId="{930FA0C2-5A3E-43E2-AF28-6DF20B2BF422}" srcOrd="0" destOrd="0" presId="urn:microsoft.com/office/officeart/2005/8/layout/orgChart1"/>
    <dgm:cxn modelId="{CF309F6A-B297-473F-AD52-5B873237EE59}" type="presOf" srcId="{0C7D1B5A-0E7E-4C58-B177-35963A82DD94}" destId="{7E687AC3-E6B5-49B7-93A2-2361EED27BBB}" srcOrd="0" destOrd="0" presId="urn:microsoft.com/office/officeart/2005/8/layout/orgChart1"/>
    <dgm:cxn modelId="{AD2C8FE0-D98D-4D04-B1B9-033E505C2F41}" srcId="{25D63BCE-A474-4C45-AF6C-1A14023DE9D0}" destId="{14BAE02A-85FE-4273-8FF7-668A980FF689}" srcOrd="1" destOrd="0" parTransId="{EB88A50B-A6BB-47A8-A971-9AFEA00C8566}" sibTransId="{4732CBA4-9C40-4C1C-B888-8F7D1DAA063F}"/>
    <dgm:cxn modelId="{AE21E64F-CD5B-4E60-B644-0C65D47BAE42}" type="presOf" srcId="{14BAE02A-85FE-4273-8FF7-668A980FF689}" destId="{1BFEC896-BE33-4673-8B28-28F1FE107233}" srcOrd="0" destOrd="0" presId="urn:microsoft.com/office/officeart/2005/8/layout/orgChart1"/>
    <dgm:cxn modelId="{C0B5CFF6-50C0-45CE-9A92-20CE719E9AE3}" type="presParOf" srcId="{930FA0C2-5A3E-43E2-AF28-6DF20B2BF422}" destId="{711C6261-2CD6-4A34-8803-F58CC1EF630B}" srcOrd="0" destOrd="0" presId="urn:microsoft.com/office/officeart/2005/8/layout/orgChart1"/>
    <dgm:cxn modelId="{54F98E6E-6FED-49B8-AC9E-DC337DBAB3D8}" type="presParOf" srcId="{711C6261-2CD6-4A34-8803-F58CC1EF630B}" destId="{3EE19C47-FBCF-4FA6-B60D-98B78297FD52}" srcOrd="0" destOrd="0" presId="urn:microsoft.com/office/officeart/2005/8/layout/orgChart1"/>
    <dgm:cxn modelId="{63FF996C-D7F9-46D7-83B6-D8CC40301941}" type="presParOf" srcId="{3EE19C47-FBCF-4FA6-B60D-98B78297FD52}" destId="{DD33A8ED-BE3E-499E-B2E4-00E663A894F1}" srcOrd="0" destOrd="0" presId="urn:microsoft.com/office/officeart/2005/8/layout/orgChart1"/>
    <dgm:cxn modelId="{2CB55285-31BE-460B-B65C-F1239B176C8B}" type="presParOf" srcId="{3EE19C47-FBCF-4FA6-B60D-98B78297FD52}" destId="{1416C7F4-6AB3-48AA-8DDE-F40EC39691EA}" srcOrd="1" destOrd="0" presId="urn:microsoft.com/office/officeart/2005/8/layout/orgChart1"/>
    <dgm:cxn modelId="{31FAA313-4218-4DCD-B2D9-A35516C3F4F5}" type="presParOf" srcId="{711C6261-2CD6-4A34-8803-F58CC1EF630B}" destId="{798EE8BE-3B43-4AF5-941B-B56B65F8843F}" srcOrd="1" destOrd="0" presId="urn:microsoft.com/office/officeart/2005/8/layout/orgChart1"/>
    <dgm:cxn modelId="{B22E2854-AC27-4D66-BD1F-46993ED4ABDA}" type="presParOf" srcId="{798EE8BE-3B43-4AF5-941B-B56B65F8843F}" destId="{9EDF97DE-7A62-4BDC-AB0F-B5A10BF09CB4}" srcOrd="0" destOrd="0" presId="urn:microsoft.com/office/officeart/2005/8/layout/orgChart1"/>
    <dgm:cxn modelId="{68DDAAC2-EAD5-4304-8F63-26B13938E997}" type="presParOf" srcId="{798EE8BE-3B43-4AF5-941B-B56B65F8843F}" destId="{38E97AE9-E2C0-4862-9112-AFD987F00DE0}" srcOrd="1" destOrd="0" presId="urn:microsoft.com/office/officeart/2005/8/layout/orgChart1"/>
    <dgm:cxn modelId="{5BFB5BAF-5CAD-4B1B-A89D-905B2AB5DEDE}" type="presParOf" srcId="{38E97AE9-E2C0-4862-9112-AFD987F00DE0}" destId="{FC691A9B-ACF6-421F-827C-55D6C6A05DFA}" srcOrd="0" destOrd="0" presId="urn:microsoft.com/office/officeart/2005/8/layout/orgChart1"/>
    <dgm:cxn modelId="{7A08838E-85A7-41F0-BC27-8972608D6933}" type="presParOf" srcId="{FC691A9B-ACF6-421F-827C-55D6C6A05DFA}" destId="{7E687AC3-E6B5-49B7-93A2-2361EED27BBB}" srcOrd="0" destOrd="0" presId="urn:microsoft.com/office/officeart/2005/8/layout/orgChart1"/>
    <dgm:cxn modelId="{648E6C7F-9645-4EAB-AC79-64EC4FBC61A0}" type="presParOf" srcId="{FC691A9B-ACF6-421F-827C-55D6C6A05DFA}" destId="{1E4A466F-6434-4048-A442-DD35E44A65AC}" srcOrd="1" destOrd="0" presId="urn:microsoft.com/office/officeart/2005/8/layout/orgChart1"/>
    <dgm:cxn modelId="{F0C927EA-7180-4224-88D0-02D008D00B3D}" type="presParOf" srcId="{38E97AE9-E2C0-4862-9112-AFD987F00DE0}" destId="{F6DBB6AC-7267-49AD-A5BC-5A2983AB97A3}" srcOrd="1" destOrd="0" presId="urn:microsoft.com/office/officeart/2005/8/layout/orgChart1"/>
    <dgm:cxn modelId="{74D22035-1586-49E4-A727-B56C377ADBAA}" type="presParOf" srcId="{F6DBB6AC-7267-49AD-A5BC-5A2983AB97A3}" destId="{A926989C-484C-422B-A078-96569B3FB017}" srcOrd="0" destOrd="0" presId="urn:microsoft.com/office/officeart/2005/8/layout/orgChart1"/>
    <dgm:cxn modelId="{9CEB5B72-CB71-472F-8FAC-E81450D1741C}" type="presParOf" srcId="{F6DBB6AC-7267-49AD-A5BC-5A2983AB97A3}" destId="{E47E6D22-7342-4992-8B29-208BE81BD4EC}" srcOrd="1" destOrd="0" presId="urn:microsoft.com/office/officeart/2005/8/layout/orgChart1"/>
    <dgm:cxn modelId="{935132D9-B01F-4E9B-A498-C05CC760139C}" type="presParOf" srcId="{E47E6D22-7342-4992-8B29-208BE81BD4EC}" destId="{6B65C9FF-C623-433B-B2C3-F8FD4803E2B0}" srcOrd="0" destOrd="0" presId="urn:microsoft.com/office/officeart/2005/8/layout/orgChart1"/>
    <dgm:cxn modelId="{19F7134A-925B-46B7-8DD3-1EA4FF3E799F}" type="presParOf" srcId="{6B65C9FF-C623-433B-B2C3-F8FD4803E2B0}" destId="{5C51FD2D-7A55-41EA-AB0E-12E8781ABB02}" srcOrd="0" destOrd="0" presId="urn:microsoft.com/office/officeart/2005/8/layout/orgChart1"/>
    <dgm:cxn modelId="{651693EF-4A5C-4806-A217-837B005CDABC}" type="presParOf" srcId="{6B65C9FF-C623-433B-B2C3-F8FD4803E2B0}" destId="{DEB04355-846A-478A-840E-3C0420D78757}" srcOrd="1" destOrd="0" presId="urn:microsoft.com/office/officeart/2005/8/layout/orgChart1"/>
    <dgm:cxn modelId="{0FC380AF-2065-4C54-A421-7B9E3436124F}" type="presParOf" srcId="{E47E6D22-7342-4992-8B29-208BE81BD4EC}" destId="{0B948F16-D1EF-4496-A6C3-16609A08AD42}" srcOrd="1" destOrd="0" presId="urn:microsoft.com/office/officeart/2005/8/layout/orgChart1"/>
    <dgm:cxn modelId="{46BC864E-5A72-431E-B8DA-A93322333B93}" type="presParOf" srcId="{E47E6D22-7342-4992-8B29-208BE81BD4EC}" destId="{E507EEF7-B217-463B-81AB-DBC56CE270A5}" srcOrd="2" destOrd="0" presId="urn:microsoft.com/office/officeart/2005/8/layout/orgChart1"/>
    <dgm:cxn modelId="{14781A2E-DDB3-415C-BBB6-394C448D6859}" type="presParOf" srcId="{38E97AE9-E2C0-4862-9112-AFD987F00DE0}" destId="{6D4A1515-F532-466F-8A9E-BFBB68512186}" srcOrd="2" destOrd="0" presId="urn:microsoft.com/office/officeart/2005/8/layout/orgChart1"/>
    <dgm:cxn modelId="{BB294484-362C-4B37-A6C6-F600115A1062}" type="presParOf" srcId="{798EE8BE-3B43-4AF5-941B-B56B65F8843F}" destId="{8C1FDFB1-1704-4F93-8E47-11E5A7CC596F}" srcOrd="2" destOrd="0" presId="urn:microsoft.com/office/officeart/2005/8/layout/orgChart1"/>
    <dgm:cxn modelId="{7618DA7D-B99A-4C22-9C27-AB96D256BE26}" type="presParOf" srcId="{798EE8BE-3B43-4AF5-941B-B56B65F8843F}" destId="{962A7810-3B68-4E4D-B70D-D20C71D47620}" srcOrd="3" destOrd="0" presId="urn:microsoft.com/office/officeart/2005/8/layout/orgChart1"/>
    <dgm:cxn modelId="{FEFE38CC-4F35-4CC1-86FA-B5FDBF519E1F}" type="presParOf" srcId="{962A7810-3B68-4E4D-B70D-D20C71D47620}" destId="{AD9D6967-2D58-4323-9616-0093B51DC493}" srcOrd="0" destOrd="0" presId="urn:microsoft.com/office/officeart/2005/8/layout/orgChart1"/>
    <dgm:cxn modelId="{2DF0A05B-3C32-4885-AE21-9EFC4BCD1193}" type="presParOf" srcId="{AD9D6967-2D58-4323-9616-0093B51DC493}" destId="{1BFEC896-BE33-4673-8B28-28F1FE107233}" srcOrd="0" destOrd="0" presId="urn:microsoft.com/office/officeart/2005/8/layout/orgChart1"/>
    <dgm:cxn modelId="{CCDB2172-82AD-4726-A67E-4043935D7F47}" type="presParOf" srcId="{AD9D6967-2D58-4323-9616-0093B51DC493}" destId="{56933416-BD7C-48F1-BDA3-AAEA307A548B}" srcOrd="1" destOrd="0" presId="urn:microsoft.com/office/officeart/2005/8/layout/orgChart1"/>
    <dgm:cxn modelId="{890F121B-6A48-44ED-9052-960CCAC6DBBA}" type="presParOf" srcId="{962A7810-3B68-4E4D-B70D-D20C71D47620}" destId="{62EADA9F-84D7-4611-A47B-7CE37908E7FC}" srcOrd="1" destOrd="0" presId="urn:microsoft.com/office/officeart/2005/8/layout/orgChart1"/>
    <dgm:cxn modelId="{A0E36A3F-049C-48CC-8587-BEB006E9DC1E}" type="presParOf" srcId="{62EADA9F-84D7-4611-A47B-7CE37908E7FC}" destId="{2A68FBA2-24ED-4F60-ABB9-1E2C38DDDFE1}" srcOrd="0" destOrd="0" presId="urn:microsoft.com/office/officeart/2005/8/layout/orgChart1"/>
    <dgm:cxn modelId="{39F51EDB-2602-4432-A37E-EB01180B3461}" type="presParOf" srcId="{62EADA9F-84D7-4611-A47B-7CE37908E7FC}" destId="{9C61FF75-EF58-4485-A3D0-39BD9CC5951E}" srcOrd="1" destOrd="0" presId="urn:microsoft.com/office/officeart/2005/8/layout/orgChart1"/>
    <dgm:cxn modelId="{9CA80C59-1E05-4BE5-BD55-D96F59DB2E20}" type="presParOf" srcId="{9C61FF75-EF58-4485-A3D0-39BD9CC5951E}" destId="{66BC3317-1DAE-45F7-AED9-4ECD0F49772B}" srcOrd="0" destOrd="0" presId="urn:microsoft.com/office/officeart/2005/8/layout/orgChart1"/>
    <dgm:cxn modelId="{D9C5CDEC-476E-49F5-9CF2-7AB8E7ECE35A}" type="presParOf" srcId="{66BC3317-1DAE-45F7-AED9-4ECD0F49772B}" destId="{F75C4369-3BBD-49CA-A0B0-D183E0930DF8}" srcOrd="0" destOrd="0" presId="urn:microsoft.com/office/officeart/2005/8/layout/orgChart1"/>
    <dgm:cxn modelId="{1A196044-E44F-4368-9352-0FC8A0D0B8F3}" type="presParOf" srcId="{66BC3317-1DAE-45F7-AED9-4ECD0F49772B}" destId="{12E8A601-02EA-4D99-9E14-D5DBCE5DA38C}" srcOrd="1" destOrd="0" presId="urn:microsoft.com/office/officeart/2005/8/layout/orgChart1"/>
    <dgm:cxn modelId="{B1E1C4BA-B638-46AD-9AF5-5F1C3C0F2074}" type="presParOf" srcId="{9C61FF75-EF58-4485-A3D0-39BD9CC5951E}" destId="{0C9AB9BE-77B1-4A4E-B450-B9AC8C9E4FF4}" srcOrd="1" destOrd="0" presId="urn:microsoft.com/office/officeart/2005/8/layout/orgChart1"/>
    <dgm:cxn modelId="{956F600A-FF10-4B09-A9F6-8F3392C7C0D9}" type="presParOf" srcId="{9C61FF75-EF58-4485-A3D0-39BD9CC5951E}" destId="{24F4A1E6-13B4-4AFD-A4EC-5E858B121172}" srcOrd="2" destOrd="0" presId="urn:microsoft.com/office/officeart/2005/8/layout/orgChart1"/>
    <dgm:cxn modelId="{327BF6D6-73D7-4DEE-B2F8-017A60317541}" type="presParOf" srcId="{962A7810-3B68-4E4D-B70D-D20C71D47620}" destId="{9C80F0A5-7194-42A4-A8CB-768144578CC1}" srcOrd="2" destOrd="0" presId="urn:microsoft.com/office/officeart/2005/8/layout/orgChart1"/>
    <dgm:cxn modelId="{65FC95D0-743E-4D8B-807D-DC5E0EFE6959}" type="presParOf" srcId="{711C6261-2CD6-4A34-8803-F58CC1EF630B}" destId="{FECB6B3D-75EF-458E-BAE1-F8542B1FBF9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8FBA2-24ED-4F60-ABB9-1E2C38DDDFE1}">
      <dsp:nvSpPr>
        <dsp:cNvPr id="0" name=""/>
        <dsp:cNvSpPr/>
      </dsp:nvSpPr>
      <dsp:spPr>
        <a:xfrm>
          <a:off x="5098046" y="2854147"/>
          <a:ext cx="539625" cy="1277025"/>
        </a:xfrm>
        <a:custGeom>
          <a:avLst/>
          <a:gdLst/>
          <a:ahLst/>
          <a:cxnLst/>
          <a:rect l="0" t="0" r="0" b="0"/>
          <a:pathLst>
            <a:path>
              <a:moveTo>
                <a:pt x="0" y="0"/>
              </a:moveTo>
              <a:lnTo>
                <a:pt x="0" y="1277025"/>
              </a:lnTo>
              <a:lnTo>
                <a:pt x="539625" y="12770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1FDFB1-1704-4F93-8E47-11E5A7CC596F}">
      <dsp:nvSpPr>
        <dsp:cNvPr id="0" name=""/>
        <dsp:cNvSpPr/>
      </dsp:nvSpPr>
      <dsp:spPr>
        <a:xfrm>
          <a:off x="4183773" y="1031849"/>
          <a:ext cx="2353274" cy="861441"/>
        </a:xfrm>
        <a:custGeom>
          <a:avLst/>
          <a:gdLst/>
          <a:ahLst/>
          <a:cxnLst/>
          <a:rect l="0" t="0" r="0" b="0"/>
          <a:pathLst>
            <a:path>
              <a:moveTo>
                <a:pt x="0" y="0"/>
              </a:moveTo>
              <a:lnTo>
                <a:pt x="0" y="430720"/>
              </a:lnTo>
              <a:lnTo>
                <a:pt x="2353274" y="430720"/>
              </a:lnTo>
              <a:lnTo>
                <a:pt x="2353274" y="8614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26989C-484C-422B-A078-96569B3FB017}">
      <dsp:nvSpPr>
        <dsp:cNvPr id="0" name=""/>
        <dsp:cNvSpPr/>
      </dsp:nvSpPr>
      <dsp:spPr>
        <a:xfrm>
          <a:off x="654343" y="2865981"/>
          <a:ext cx="338679" cy="1283179"/>
        </a:xfrm>
        <a:custGeom>
          <a:avLst/>
          <a:gdLst/>
          <a:ahLst/>
          <a:cxnLst/>
          <a:rect l="0" t="0" r="0" b="0"/>
          <a:pathLst>
            <a:path>
              <a:moveTo>
                <a:pt x="0" y="0"/>
              </a:moveTo>
              <a:lnTo>
                <a:pt x="0" y="1283179"/>
              </a:lnTo>
              <a:lnTo>
                <a:pt x="338679" y="12831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DF97DE-7A62-4BDC-AB0F-B5A10BF09CB4}">
      <dsp:nvSpPr>
        <dsp:cNvPr id="0" name=""/>
        <dsp:cNvSpPr/>
      </dsp:nvSpPr>
      <dsp:spPr>
        <a:xfrm>
          <a:off x="2192386" y="1031849"/>
          <a:ext cx="1991386" cy="859944"/>
        </a:xfrm>
        <a:custGeom>
          <a:avLst/>
          <a:gdLst/>
          <a:ahLst/>
          <a:cxnLst/>
          <a:rect l="0" t="0" r="0" b="0"/>
          <a:pathLst>
            <a:path>
              <a:moveTo>
                <a:pt x="1991386" y="0"/>
              </a:moveTo>
              <a:lnTo>
                <a:pt x="1991386" y="429223"/>
              </a:lnTo>
              <a:lnTo>
                <a:pt x="0" y="429223"/>
              </a:lnTo>
              <a:lnTo>
                <a:pt x="0" y="8599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33A8ED-BE3E-499E-B2E4-00E663A894F1}">
      <dsp:nvSpPr>
        <dsp:cNvPr id="0" name=""/>
        <dsp:cNvSpPr/>
      </dsp:nvSpPr>
      <dsp:spPr>
        <a:xfrm>
          <a:off x="2132721" y="2631"/>
          <a:ext cx="4102103" cy="10292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Head of Dept (CM)</a:t>
          </a:r>
        </a:p>
      </dsp:txBody>
      <dsp:txXfrm>
        <a:off x="2132721" y="2631"/>
        <a:ext cx="4102103" cy="1029217"/>
      </dsp:txXfrm>
    </dsp:sp>
    <dsp:sp modelId="{7E687AC3-E6B5-49B7-93A2-2361EED27BBB}">
      <dsp:nvSpPr>
        <dsp:cNvPr id="0" name=""/>
        <dsp:cNvSpPr/>
      </dsp:nvSpPr>
      <dsp:spPr>
        <a:xfrm>
          <a:off x="269833" y="1891793"/>
          <a:ext cx="3845107" cy="9741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Head of Surveillance </a:t>
          </a:r>
        </a:p>
      </dsp:txBody>
      <dsp:txXfrm>
        <a:off x="269833" y="1891793"/>
        <a:ext cx="3845107" cy="974188"/>
      </dsp:txXfrm>
    </dsp:sp>
    <dsp:sp modelId="{5C51FD2D-7A55-41EA-AB0E-12E8781ABB02}">
      <dsp:nvSpPr>
        <dsp:cNvPr id="0" name=""/>
        <dsp:cNvSpPr/>
      </dsp:nvSpPr>
      <dsp:spPr>
        <a:xfrm>
          <a:off x="993023" y="3728920"/>
          <a:ext cx="2964508" cy="840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Officers </a:t>
          </a:r>
        </a:p>
      </dsp:txBody>
      <dsp:txXfrm>
        <a:off x="993023" y="3728920"/>
        <a:ext cx="2964508" cy="840480"/>
      </dsp:txXfrm>
    </dsp:sp>
    <dsp:sp modelId="{1BFEC896-BE33-4673-8B28-28F1FE107233}">
      <dsp:nvSpPr>
        <dsp:cNvPr id="0" name=""/>
        <dsp:cNvSpPr/>
      </dsp:nvSpPr>
      <dsp:spPr>
        <a:xfrm>
          <a:off x="4738295" y="1893290"/>
          <a:ext cx="3597504" cy="9608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Head of Complaints and investigations</a:t>
          </a:r>
        </a:p>
      </dsp:txBody>
      <dsp:txXfrm>
        <a:off x="4738295" y="1893290"/>
        <a:ext cx="3597504" cy="960856"/>
      </dsp:txXfrm>
    </dsp:sp>
    <dsp:sp modelId="{F75C4369-3BBD-49CA-A0B0-D183E0930DF8}">
      <dsp:nvSpPr>
        <dsp:cNvPr id="0" name=""/>
        <dsp:cNvSpPr/>
      </dsp:nvSpPr>
      <dsp:spPr>
        <a:xfrm>
          <a:off x="5637671" y="3715588"/>
          <a:ext cx="2903140" cy="8311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Officers </a:t>
          </a:r>
        </a:p>
      </dsp:txBody>
      <dsp:txXfrm>
        <a:off x="5637671" y="3715588"/>
        <a:ext cx="2903140" cy="8311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901D0D-A6D5-4202-8702-8AAF576C8795}" type="datetimeFigureOut">
              <a:rPr lang="en-US" smtClean="0"/>
              <a:pPr/>
              <a:t>11/25/2015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AD9BAC-5B7A-48CD-B19B-A8825C48FE56}" type="slidenum">
              <a:rPr lang="en-US" smtClean="0"/>
              <a:pPr/>
              <a:t>‹#›</a:t>
            </a:fld>
            <a:endParaRPr lang="en-US"/>
          </a:p>
        </p:txBody>
      </p:sp>
    </p:spTree>
    <p:extLst>
      <p:ext uri="{BB962C8B-B14F-4D97-AF65-F5344CB8AC3E}">
        <p14:creationId xmlns:p14="http://schemas.microsoft.com/office/powerpoint/2010/main" val="102487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43730A-0349-45CB-8723-829345B13F9C}"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AD9BAC-5B7A-48CD-B19B-A8825C48FE56}"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AD9BAC-5B7A-48CD-B19B-A8825C48FE56}"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AD9BAC-5B7A-48CD-B19B-A8825C48FE5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AD9BAC-5B7A-48CD-B19B-A8825C48FE5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AD9BAC-5B7A-48CD-B19B-A8825C48FE5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AD9BAC-5B7A-48CD-B19B-A8825C48FE5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AD9BAC-5B7A-48CD-B19B-A8825C48FE5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AD9BAC-5B7A-48CD-B19B-A8825C48FE5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AD9BAC-5B7A-48CD-B19B-A8825C48FE5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AD9BAC-5B7A-48CD-B19B-A8825C48FE5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1196C9-A94A-4C08-8489-53D186BC9551}" type="datetimeFigureOut">
              <a:rPr lang="en-US"/>
              <a:pPr>
                <a:defRPr/>
              </a:pPr>
              <a:t>11/25/2015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F83402-FEC1-4DAC-A8C6-E7712644630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06971A2-B457-4A9F-9F7B-2A4F81752360}" type="datetimeFigureOut">
              <a:rPr lang="en-US" smtClean="0"/>
              <a:pPr/>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5180AB2-CCFF-438A-B76B-BFF70F31C203}"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EF1CC4C-BB74-4FE0-BE8C-4EBD4B495B96}" type="datetimeFigureOut">
              <a:rPr lang="en-US"/>
              <a:pPr>
                <a:defRPr/>
              </a:pPr>
              <a:t>11/25/2015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1AD7391-84F0-4657-B849-E329168A7156}" type="slidenum">
              <a:rPr lang="en-US"/>
              <a:pPr>
                <a:defRPr/>
              </a:pPr>
              <a:t>‹#›</a:t>
            </a:fld>
            <a:endParaRPr lang="en-US"/>
          </a:p>
        </p:txBody>
      </p:sp>
      <p:pic>
        <p:nvPicPr>
          <p:cNvPr id="1031" name="Picture 2" descr="C:\Users\onyangog\AppData\Local\Microsoft\Windows\Temporary Internet Files\Content.Outlook\EX0P9RXV\KEBS Slide opt a (2).jpg"/>
          <p:cNvPicPr>
            <a:picLocks noChangeAspect="1" noChangeArrowheads="1"/>
          </p:cNvPicPr>
          <p:nvPr/>
        </p:nvPicPr>
        <p:blipFill>
          <a:blip r:embed="rId4" cstate="print"/>
          <a:srcRect/>
          <a:stretch>
            <a:fillRect/>
          </a:stretch>
        </p:blipFill>
        <p:spPr bwMode="auto">
          <a:xfrm>
            <a:off x="0" y="193675"/>
            <a:ext cx="9144000" cy="6470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aseline="30000" dirty="0" smtClean="0"/>
              <a:t>25th</a:t>
            </a:r>
            <a:r>
              <a:rPr lang="en-US" sz="4800" dirty="0" smtClean="0"/>
              <a:t> NOVEMBER</a:t>
            </a:r>
            <a:r>
              <a:rPr lang="en-US" dirty="0" smtClean="0"/>
              <a:t> 2015</a:t>
            </a:r>
            <a:endParaRPr lang="en-US" dirty="0"/>
          </a:p>
        </p:txBody>
      </p:sp>
      <p:sp>
        <p:nvSpPr>
          <p:cNvPr id="3" name="Subtitle 2"/>
          <p:cNvSpPr>
            <a:spLocks noGrp="1"/>
          </p:cNvSpPr>
          <p:nvPr>
            <p:ph type="subTitle" idx="1"/>
          </p:nvPr>
        </p:nvSpPr>
        <p:spPr/>
        <p:txBody>
          <a:bodyPr>
            <a:normAutofit fontScale="92500" lnSpcReduction="10000"/>
          </a:bodyPr>
          <a:lstStyle/>
          <a:p>
            <a:pPr algn="l"/>
            <a:r>
              <a:rPr lang="en-US" sz="3600" dirty="0" smtClean="0">
                <a:solidFill>
                  <a:schemeClr val="tx1"/>
                </a:solidFill>
              </a:rPr>
              <a:t>Presentation by, </a:t>
            </a:r>
          </a:p>
          <a:p>
            <a:pPr algn="l"/>
            <a:r>
              <a:rPr lang="en-US" sz="3600" dirty="0" smtClean="0">
                <a:solidFill>
                  <a:schemeClr val="tx1"/>
                </a:solidFill>
              </a:rPr>
              <a:t>Mr. Rono Gilbert.</a:t>
            </a:r>
          </a:p>
          <a:p>
            <a:pPr algn="l"/>
            <a:r>
              <a:rPr lang="en-US" sz="3600" dirty="0" smtClean="0">
                <a:solidFill>
                  <a:schemeClr val="tx1"/>
                </a:solidFill>
              </a:rPr>
              <a:t> KENYA BUREAU OF STANDARDS</a:t>
            </a:r>
            <a:r>
              <a:rPr lang="en-US" dirty="0" smtClean="0"/>
              <a:t>.</a:t>
            </a:r>
          </a:p>
          <a:p>
            <a:pPr algn="l"/>
            <a:endParaRPr lang="en-US" dirty="0" smtClean="0"/>
          </a:p>
          <a:p>
            <a:pPr algn="l"/>
            <a:endParaRPr lang="en-US" dirty="0" smtClean="0"/>
          </a:p>
          <a:p>
            <a:pPr algn="l"/>
            <a:endParaRPr lang="en-US" dirty="0"/>
          </a:p>
          <a:p>
            <a:pPr algn="l"/>
            <a:endParaRPr lang="en-US" dirty="0" smtClean="0"/>
          </a:p>
          <a:p>
            <a:pPr algn="l"/>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067799"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57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1000109"/>
            <a:ext cx="8243918" cy="785817"/>
          </a:xfrm>
        </p:spPr>
        <p:txBody>
          <a:bodyPr/>
          <a:lstStyle/>
          <a:p>
            <a:pPr algn="l"/>
            <a:r>
              <a:rPr lang="en-US" sz="3200" dirty="0" err="1" smtClean="0"/>
              <a:t>Contd</a:t>
            </a:r>
            <a:endParaRPr lang="en-US" sz="3200" dirty="0"/>
          </a:p>
        </p:txBody>
      </p:sp>
      <p:sp>
        <p:nvSpPr>
          <p:cNvPr id="3" name="Subtitle 2"/>
          <p:cNvSpPr>
            <a:spLocks noGrp="1"/>
          </p:cNvSpPr>
          <p:nvPr>
            <p:ph type="subTitle" idx="1"/>
          </p:nvPr>
        </p:nvSpPr>
        <p:spPr>
          <a:xfrm>
            <a:off x="214282" y="1785926"/>
            <a:ext cx="8572560" cy="4429156"/>
          </a:xfrm>
        </p:spPr>
        <p:txBody>
          <a:bodyPr/>
          <a:lstStyle/>
          <a:p>
            <a:pPr algn="l"/>
            <a:r>
              <a:rPr lang="en-US" sz="2800" dirty="0" smtClean="0"/>
              <a:t>2. </a:t>
            </a:r>
            <a:r>
              <a:rPr lang="en-US" dirty="0" smtClean="0"/>
              <a:t>Corrective/Reactive MS</a:t>
            </a:r>
          </a:p>
          <a:p>
            <a:pPr lvl="0" algn="l">
              <a:buFont typeface="Arial" pitchFamily="34" charset="0"/>
              <a:buChar char="•"/>
            </a:pPr>
            <a:r>
              <a:rPr lang="en-US" dirty="0" smtClean="0"/>
              <a:t> Response to emergency situations </a:t>
            </a:r>
          </a:p>
          <a:p>
            <a:pPr lvl="0" algn="l">
              <a:buFont typeface="Arial" pitchFamily="34" charset="0"/>
              <a:buChar char="•"/>
            </a:pPr>
            <a:r>
              <a:rPr lang="en-US" dirty="0" smtClean="0"/>
              <a:t> </a:t>
            </a:r>
            <a:r>
              <a:rPr lang="en-GB" dirty="0" smtClean="0"/>
              <a:t>Addressing issues when they arise e. </a:t>
            </a:r>
          </a:p>
          <a:p>
            <a:pPr lvl="0" algn="l">
              <a:buFont typeface="Arial" pitchFamily="34" charset="0"/>
              <a:buChar char="•"/>
            </a:pPr>
            <a:r>
              <a:rPr lang="en-GB" dirty="0" smtClean="0"/>
              <a:t> </a:t>
            </a:r>
            <a:r>
              <a:rPr lang="en-US" dirty="0" smtClean="0"/>
              <a:t>Investigation of consumer complaints.</a:t>
            </a:r>
          </a:p>
          <a:p>
            <a:pPr lvl="0" algn="l">
              <a:buFont typeface="Arial" pitchFamily="34" charset="0"/>
              <a:buChar char="•"/>
            </a:pP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1000109"/>
            <a:ext cx="8786874" cy="1000131"/>
          </a:xfrm>
        </p:spPr>
        <p:txBody>
          <a:bodyPr/>
          <a:lstStyle/>
          <a:p>
            <a:pPr algn="l"/>
            <a:r>
              <a:rPr lang="en-US" sz="3200" dirty="0" smtClean="0"/>
              <a:t>MS therefore initiated through: </a:t>
            </a:r>
            <a:endParaRPr lang="en-US" sz="3200" dirty="0"/>
          </a:p>
        </p:txBody>
      </p:sp>
      <p:sp>
        <p:nvSpPr>
          <p:cNvPr id="3" name="Subtitle 2"/>
          <p:cNvSpPr>
            <a:spLocks noGrp="1"/>
          </p:cNvSpPr>
          <p:nvPr>
            <p:ph type="subTitle" idx="1"/>
          </p:nvPr>
        </p:nvSpPr>
        <p:spPr>
          <a:xfrm>
            <a:off x="142844" y="1857364"/>
            <a:ext cx="8786874" cy="4429156"/>
          </a:xfrm>
        </p:spPr>
        <p:txBody>
          <a:bodyPr/>
          <a:lstStyle/>
          <a:p>
            <a:pPr algn="l">
              <a:buFont typeface="Arial" pitchFamily="34" charset="0"/>
              <a:buChar char="•"/>
            </a:pPr>
            <a:r>
              <a:rPr lang="en-US" b="1" dirty="0" smtClean="0"/>
              <a:t> </a:t>
            </a:r>
            <a:r>
              <a:rPr lang="en-GB" dirty="0" smtClean="0"/>
              <a:t>Work plans.</a:t>
            </a:r>
          </a:p>
          <a:p>
            <a:pPr algn="l">
              <a:buFont typeface="Arial" pitchFamily="34" charset="0"/>
              <a:buChar char="•"/>
            </a:pPr>
            <a:r>
              <a:rPr lang="en-GB" b="1" dirty="0" smtClean="0"/>
              <a:t> </a:t>
            </a:r>
            <a:r>
              <a:rPr lang="en-GB" dirty="0" smtClean="0"/>
              <a:t>Results of previous MS activity.</a:t>
            </a:r>
          </a:p>
          <a:p>
            <a:pPr algn="l">
              <a:buFont typeface="Arial" pitchFamily="34" charset="0"/>
              <a:buChar char="•"/>
            </a:pPr>
            <a:r>
              <a:rPr lang="en-GB" b="1" dirty="0" smtClean="0"/>
              <a:t> </a:t>
            </a:r>
            <a:r>
              <a:rPr lang="en-GB" dirty="0" smtClean="0"/>
              <a:t>Notification of concern from external parties. </a:t>
            </a:r>
          </a:p>
          <a:p>
            <a:pPr algn="l">
              <a:buFont typeface="Arial" pitchFamily="34" charset="0"/>
              <a:buChar char="•"/>
            </a:pPr>
            <a:r>
              <a:rPr lang="en-GB" b="1" dirty="0" smtClean="0"/>
              <a:t> </a:t>
            </a:r>
            <a:r>
              <a:rPr lang="en-GB" dirty="0" smtClean="0"/>
              <a:t>Analysis of consumer complaints.</a:t>
            </a:r>
          </a:p>
          <a:p>
            <a:pPr algn="l">
              <a:buFont typeface="Arial" pitchFamily="34" charset="0"/>
              <a:buChar char="•"/>
            </a:pPr>
            <a:r>
              <a:rPr lang="en-GB" b="1" dirty="0" smtClean="0"/>
              <a:t> </a:t>
            </a:r>
            <a:r>
              <a:rPr lang="en-GB" dirty="0" smtClean="0"/>
              <a:t>Information provided by consumers, other enforcement agencies, volunteers or informers and consumer protection groups.</a:t>
            </a:r>
            <a:endParaRPr lang="en-US" dirty="0" smtClean="0"/>
          </a:p>
          <a:p>
            <a:pPr algn="l">
              <a:buFont typeface="Arial" pitchFamily="34" charset="0"/>
              <a:buChar char="•"/>
            </a:pPr>
            <a:r>
              <a:rPr lang="en-US" b="1" dirty="0" smtClean="0"/>
              <a:t> </a:t>
            </a:r>
            <a:r>
              <a:rPr lang="en-GB" dirty="0" smtClean="0"/>
              <a:t>Any other sources of information. </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1000109"/>
            <a:ext cx="8786874" cy="785817"/>
          </a:xfrm>
        </p:spPr>
        <p:txBody>
          <a:bodyPr/>
          <a:lstStyle/>
          <a:p>
            <a:pPr algn="l"/>
            <a:r>
              <a:rPr lang="en-US" sz="3200" dirty="0" smtClean="0"/>
              <a:t>MS Tools </a:t>
            </a:r>
            <a:endParaRPr lang="en-US" sz="3200" dirty="0"/>
          </a:p>
        </p:txBody>
      </p:sp>
      <p:sp>
        <p:nvSpPr>
          <p:cNvPr id="3" name="Subtitle 2"/>
          <p:cNvSpPr>
            <a:spLocks noGrp="1"/>
          </p:cNvSpPr>
          <p:nvPr>
            <p:ph type="subTitle" idx="1"/>
          </p:nvPr>
        </p:nvSpPr>
        <p:spPr>
          <a:xfrm>
            <a:off x="142844" y="1785926"/>
            <a:ext cx="8786874" cy="4500594"/>
          </a:xfrm>
        </p:spPr>
        <p:txBody>
          <a:bodyPr/>
          <a:lstStyle/>
          <a:p>
            <a:pPr marL="514350" indent="-514350" algn="l">
              <a:buAutoNum type="arabicPeriod"/>
            </a:pPr>
            <a:r>
              <a:rPr lang="en-US" sz="2800" dirty="0" smtClean="0"/>
              <a:t>The Standards Act, CAP 496.</a:t>
            </a:r>
          </a:p>
          <a:p>
            <a:pPr marL="514350" indent="-514350" algn="l">
              <a:buAutoNum type="arabicPeriod"/>
            </a:pPr>
            <a:r>
              <a:rPr lang="en-GB" sz="2800" dirty="0" smtClean="0"/>
              <a:t>Knowledge of MS procedures, legal regulations, Standards, pertinent knowledge and any other relevant information. </a:t>
            </a:r>
          </a:p>
          <a:p>
            <a:pPr marL="514350" indent="-514350" algn="l">
              <a:buAutoNum type="arabicPeriod"/>
            </a:pPr>
            <a:r>
              <a:rPr lang="en-GB" sz="2800" dirty="0" smtClean="0"/>
              <a:t>Proper identification documents.</a:t>
            </a:r>
          </a:p>
          <a:p>
            <a:pPr marL="514350" indent="-514350" algn="l">
              <a:buAutoNum type="arabicPeriod"/>
            </a:pPr>
            <a:r>
              <a:rPr lang="en-GB" sz="2800" dirty="0" smtClean="0"/>
              <a:t>Operational forms such as checklists, market surveillance report forms, seizure forms, sample collection and declaration forms. </a:t>
            </a:r>
          </a:p>
          <a:p>
            <a:pPr marL="514350" indent="-514350" algn="l">
              <a:buAutoNum type="arabicPeriod"/>
            </a:pPr>
            <a:r>
              <a:rPr lang="en-GB" sz="2800" dirty="0" smtClean="0"/>
              <a:t>Relevant on-site assessment and sampling tools. </a:t>
            </a:r>
          </a:p>
          <a:p>
            <a:pPr marL="514350" indent="-514350" algn="l">
              <a:buAutoNum type="arabicPeriod"/>
            </a:pPr>
            <a:endParaRPr lang="en-GB" sz="2800" dirty="0" smtClean="0"/>
          </a:p>
          <a:p>
            <a:pPr marL="514350" indent="-514350" algn="l">
              <a:buAutoNum type="arabicPeriod"/>
            </a:pP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solidFill>
                  <a:srgbClr val="0070C0"/>
                </a:solidFill>
                <a:latin typeface="Arial" pitchFamily="34" charset="0"/>
                <a:cs typeface="Arial" pitchFamily="34" charset="0"/>
              </a:rPr>
              <a:t>Kenya Bureau of Standards</a:t>
            </a:r>
            <a:br>
              <a:rPr lang="en-US" sz="2400" b="1" dirty="0" smtClean="0">
                <a:solidFill>
                  <a:srgbClr val="0070C0"/>
                </a:solidFill>
                <a:latin typeface="Arial" pitchFamily="34" charset="0"/>
                <a:cs typeface="Arial" pitchFamily="34" charset="0"/>
              </a:rPr>
            </a:br>
            <a:r>
              <a:rPr lang="en-US" sz="2400" b="1" dirty="0" smtClean="0">
                <a:solidFill>
                  <a:srgbClr val="0070C0"/>
                </a:solidFill>
                <a:latin typeface="Arial" pitchFamily="34" charset="0"/>
                <a:cs typeface="Arial" pitchFamily="34" charset="0"/>
              </a:rPr>
              <a:t>   Standards for Quality Life</a:t>
            </a:r>
            <a:endParaRPr lang="en-US" sz="2400" dirty="0">
              <a:latin typeface="Arial" pitchFamily="34" charset="0"/>
              <a:cs typeface="Arial" pitchFamily="34" charset="0"/>
            </a:endParaRPr>
          </a:p>
        </p:txBody>
      </p:sp>
      <p:sp>
        <p:nvSpPr>
          <p:cNvPr id="3" name="Content Placeholder 2"/>
          <p:cNvSpPr>
            <a:spLocks noGrp="1"/>
          </p:cNvSpPr>
          <p:nvPr>
            <p:ph sz="quarter" idx="1"/>
          </p:nvPr>
        </p:nvSpPr>
        <p:spPr/>
        <p:txBody>
          <a:bodyPr>
            <a:normAutofit/>
          </a:bodyPr>
          <a:lstStyle/>
          <a:p>
            <a:pPr lvl="0">
              <a:buNone/>
            </a:pPr>
            <a:r>
              <a:rPr lang="en-US" sz="2400" b="1" dirty="0" smtClean="0">
                <a:latin typeface="Arial" pitchFamily="34" charset="0"/>
                <a:cs typeface="Arial" pitchFamily="34" charset="0"/>
              </a:rPr>
              <a:t>CHALLENGES:</a:t>
            </a:r>
          </a:p>
          <a:p>
            <a:pPr marL="457200" indent="-457200">
              <a:buNone/>
            </a:pPr>
            <a:r>
              <a:rPr lang="en-US" sz="2400" dirty="0" smtClean="0">
                <a:latin typeface="Arial" pitchFamily="34" charset="0"/>
                <a:cs typeface="Arial" pitchFamily="34" charset="0"/>
              </a:rPr>
              <a:t>1.  The department is lacking adequate staff to effectively</a:t>
            </a:r>
          </a:p>
          <a:p>
            <a:pPr marL="457200" indent="-457200">
              <a:buNone/>
            </a:pPr>
            <a:r>
              <a:rPr lang="en-US" sz="2400" dirty="0" smtClean="0">
                <a:latin typeface="Arial" pitchFamily="34" charset="0"/>
                <a:cs typeface="Arial" pitchFamily="34" charset="0"/>
              </a:rPr>
              <a:t>     discharge its mandate throughout the country.</a:t>
            </a:r>
          </a:p>
          <a:p>
            <a:pPr marL="457200" indent="-457200">
              <a:buNone/>
            </a:pPr>
            <a:r>
              <a:rPr lang="en-US" sz="2400" dirty="0" smtClean="0">
                <a:latin typeface="Arial" pitchFamily="34" charset="0"/>
                <a:cs typeface="Arial" pitchFamily="34" charset="0"/>
              </a:rPr>
              <a:t>    It also lacks some  competencies in  some sectors such as</a:t>
            </a:r>
          </a:p>
          <a:p>
            <a:pPr marL="457200" indent="-457200">
              <a:buNone/>
            </a:pPr>
            <a:r>
              <a:rPr lang="en-US" sz="2400" dirty="0" smtClean="0">
                <a:latin typeface="Arial" pitchFamily="34" charset="0"/>
                <a:cs typeface="Arial" pitchFamily="34" charset="0"/>
              </a:rPr>
              <a:t>    electrical, civil and textile engineering, food science, chemical. </a:t>
            </a:r>
          </a:p>
          <a:p>
            <a:pPr>
              <a:buNone/>
            </a:pPr>
            <a:r>
              <a:rPr lang="en-US" sz="2400" dirty="0" smtClean="0">
                <a:latin typeface="Arial" pitchFamily="34" charset="0"/>
                <a:cs typeface="Arial" pitchFamily="34" charset="0"/>
              </a:rPr>
              <a:t>   The department received a total of </a:t>
            </a:r>
            <a:r>
              <a:rPr lang="en-US" sz="2400" b="1" dirty="0" smtClean="0">
                <a:latin typeface="Arial" pitchFamily="34" charset="0"/>
                <a:cs typeface="Arial" pitchFamily="34" charset="0"/>
              </a:rPr>
              <a:t>8 officers </a:t>
            </a:r>
            <a:r>
              <a:rPr lang="en-US" sz="2400" dirty="0" smtClean="0">
                <a:latin typeface="Arial" pitchFamily="34" charset="0"/>
                <a:cs typeface="Arial" pitchFamily="34" charset="0"/>
              </a:rPr>
              <a:t>to boost its operations at Headquarters and the Regions during the last recruitment</a:t>
            </a:r>
          </a:p>
          <a:p>
            <a:pPr marL="457200" indent="-457200">
              <a:buAutoNum type="arabicPeriod"/>
            </a:pPr>
            <a:endParaRPr lang="en-US" sz="2800" dirty="0" smtClean="0">
              <a:latin typeface="Arial" pitchFamily="34" charset="0"/>
              <a:cs typeface="Arial" pitchFamily="34" charset="0"/>
            </a:endParaRPr>
          </a:p>
          <a:p>
            <a:pPr marL="457200" indent="-457200">
              <a:buAutoNum type="arabicPeriod"/>
            </a:pPr>
            <a:endParaRPr lang="en-US" sz="2800" dirty="0" smtClean="0">
              <a:latin typeface="Arial" pitchFamily="34" charset="0"/>
              <a:cs typeface="Arial" pitchFamily="34" charset="0"/>
            </a:endParaRPr>
          </a:p>
          <a:p>
            <a:pPr marL="457200" lvl="0" indent="-457200">
              <a:buNone/>
            </a:pPr>
            <a:endParaRPr lang="en-US" sz="2400" b="1" dirty="0" smtClean="0"/>
          </a:p>
          <a:p>
            <a:pPr marL="457200" lvl="0" indent="-457200">
              <a:buNone/>
            </a:pPr>
            <a:endParaRPr lang="en-US" sz="2400" dirty="0" smtClean="0"/>
          </a:p>
          <a:p>
            <a:pPr>
              <a:buNone/>
            </a:pPr>
            <a:endParaRPr lang="en-US" sz="2400" dirty="0" smtClean="0"/>
          </a:p>
          <a:p>
            <a:pPr>
              <a:buNone/>
            </a:pPr>
            <a:endParaRPr lang="en-US" dirty="0"/>
          </a:p>
        </p:txBody>
      </p:sp>
      <p:pic>
        <p:nvPicPr>
          <p:cNvPr id="4" name="Picture 3" descr="New KEBS Logo1"/>
          <p:cNvPicPr/>
          <p:nvPr/>
        </p:nvPicPr>
        <p:blipFill>
          <a:blip r:embed="rId2" cstate="print"/>
          <a:srcRect/>
          <a:stretch>
            <a:fillRect/>
          </a:stretch>
        </p:blipFill>
        <p:spPr bwMode="auto">
          <a:xfrm>
            <a:off x="838200" y="381000"/>
            <a:ext cx="1296144" cy="53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solidFill>
                  <a:srgbClr val="0070C0"/>
                </a:solidFill>
                <a:latin typeface="Arial" pitchFamily="34" charset="0"/>
                <a:cs typeface="Arial" pitchFamily="34" charset="0"/>
              </a:rPr>
              <a:t>Kenya Bureau of Standards</a:t>
            </a:r>
            <a:br>
              <a:rPr lang="en-US" sz="2400" b="1" dirty="0" smtClean="0">
                <a:solidFill>
                  <a:srgbClr val="0070C0"/>
                </a:solidFill>
                <a:latin typeface="Arial" pitchFamily="34" charset="0"/>
                <a:cs typeface="Arial" pitchFamily="34" charset="0"/>
              </a:rPr>
            </a:br>
            <a:r>
              <a:rPr lang="en-US" sz="2400" b="1" dirty="0" smtClean="0">
                <a:solidFill>
                  <a:srgbClr val="0070C0"/>
                </a:solidFill>
                <a:latin typeface="Arial" pitchFamily="34" charset="0"/>
                <a:cs typeface="Arial" pitchFamily="34" charset="0"/>
              </a:rPr>
              <a:t>   Standards for Quality Life</a:t>
            </a:r>
            <a:endParaRPr lang="en-US" sz="2400" dirty="0">
              <a:latin typeface="Arial" pitchFamily="34" charset="0"/>
              <a:cs typeface="Arial" pitchFamily="34" charset="0"/>
            </a:endParaRPr>
          </a:p>
        </p:txBody>
      </p:sp>
      <p:sp>
        <p:nvSpPr>
          <p:cNvPr id="3" name="Content Placeholder 2"/>
          <p:cNvSpPr>
            <a:spLocks noGrp="1"/>
          </p:cNvSpPr>
          <p:nvPr>
            <p:ph sz="quarter" idx="1"/>
          </p:nvPr>
        </p:nvSpPr>
        <p:spPr/>
        <p:txBody>
          <a:bodyPr/>
          <a:lstStyle/>
          <a:p>
            <a:pPr marL="457200" indent="-457200">
              <a:buNone/>
            </a:pPr>
            <a:r>
              <a:rPr lang="en-US" sz="2400" dirty="0" smtClean="0">
                <a:latin typeface="Arial" pitchFamily="34" charset="0"/>
                <a:cs typeface="Arial" pitchFamily="34" charset="0"/>
              </a:rPr>
              <a:t>2. Lack of onsite assessment tools such rapid testing kits, measurement gadgets to enable quick assessment of conformity.</a:t>
            </a:r>
          </a:p>
          <a:p>
            <a:pPr marL="457200" lvl="0" indent="-457200">
              <a:buNone/>
            </a:pPr>
            <a:r>
              <a:rPr lang="en-US" sz="2400" dirty="0" smtClean="0">
                <a:latin typeface="Arial" pitchFamily="34" charset="0"/>
                <a:cs typeface="Arial" pitchFamily="34" charset="0"/>
              </a:rPr>
              <a:t>3.   Security of inspectors/officers while in the field by getting confronted and threatened by the public/ shroud business entities</a:t>
            </a:r>
          </a:p>
          <a:p>
            <a:pPr marL="457200" lvl="0" indent="-457200">
              <a:buNone/>
            </a:pPr>
            <a:r>
              <a:rPr lang="en-US" sz="2400" dirty="0" smtClean="0">
                <a:latin typeface="Arial" pitchFamily="34" charset="0"/>
                <a:cs typeface="Arial" pitchFamily="34" charset="0"/>
              </a:rPr>
              <a:t>4. Motor vehicles to enhance efficiency especially when raids are to be conducted country wide on a product of serious non-conformity e.g. steel bars</a:t>
            </a:r>
          </a:p>
          <a:p>
            <a:endParaRPr lang="en-US" dirty="0"/>
          </a:p>
        </p:txBody>
      </p:sp>
      <p:pic>
        <p:nvPicPr>
          <p:cNvPr id="4" name="Picture 3" descr="New KEBS Logo1"/>
          <p:cNvPicPr/>
          <p:nvPr/>
        </p:nvPicPr>
        <p:blipFill>
          <a:blip r:embed="rId2" cstate="print"/>
          <a:srcRect/>
          <a:stretch>
            <a:fillRect/>
          </a:stretch>
        </p:blipFill>
        <p:spPr bwMode="auto">
          <a:xfrm>
            <a:off x="838200" y="381000"/>
            <a:ext cx="1296144" cy="53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758952"/>
          </a:xfrm>
        </p:spPr>
        <p:txBody>
          <a:bodyPr>
            <a:noAutofit/>
          </a:bodyPr>
          <a:lstStyle/>
          <a:p>
            <a:r>
              <a:rPr lang="en-US" sz="2400" b="1" dirty="0" smtClean="0">
                <a:solidFill>
                  <a:srgbClr val="0070C0"/>
                </a:solidFill>
                <a:latin typeface="Arial" pitchFamily="34" charset="0"/>
                <a:cs typeface="Arial" pitchFamily="34" charset="0"/>
              </a:rPr>
              <a:t>Kenya Bureau of Standards</a:t>
            </a:r>
            <a:br>
              <a:rPr lang="en-US" sz="2400" b="1" dirty="0" smtClean="0">
                <a:solidFill>
                  <a:srgbClr val="0070C0"/>
                </a:solidFill>
                <a:latin typeface="Arial" pitchFamily="34" charset="0"/>
                <a:cs typeface="Arial" pitchFamily="34" charset="0"/>
              </a:rPr>
            </a:br>
            <a:r>
              <a:rPr lang="en-US" sz="2400" b="1" dirty="0" smtClean="0">
                <a:solidFill>
                  <a:srgbClr val="0070C0"/>
                </a:solidFill>
                <a:latin typeface="Arial" pitchFamily="34" charset="0"/>
                <a:cs typeface="Arial" pitchFamily="34" charset="0"/>
              </a:rPr>
              <a:t>       Standards for Quality Life</a:t>
            </a:r>
            <a:endParaRPr lang="en-US" sz="2400" dirty="0">
              <a:latin typeface="Arial" pitchFamily="34" charset="0"/>
              <a:cs typeface="Arial" pitchFamily="34" charset="0"/>
            </a:endParaRPr>
          </a:p>
        </p:txBody>
      </p:sp>
      <p:sp>
        <p:nvSpPr>
          <p:cNvPr id="3" name="Content Placeholder 2"/>
          <p:cNvSpPr>
            <a:spLocks noGrp="1"/>
          </p:cNvSpPr>
          <p:nvPr>
            <p:ph sz="quarter" idx="1"/>
          </p:nvPr>
        </p:nvSpPr>
        <p:spPr/>
        <p:txBody>
          <a:bodyPr>
            <a:normAutofit/>
          </a:bodyPr>
          <a:lstStyle/>
          <a:p>
            <a:pPr marL="457200" indent="-457200">
              <a:buNone/>
            </a:pPr>
            <a:r>
              <a:rPr lang="en-US" sz="2400" dirty="0" smtClean="0"/>
              <a:t>4</a:t>
            </a:r>
            <a:r>
              <a:rPr lang="en-US" sz="2400" dirty="0" smtClean="0">
                <a:latin typeface="Arial" pitchFamily="34" charset="0"/>
                <a:cs typeface="Arial" pitchFamily="34" charset="0"/>
              </a:rPr>
              <a:t>. Lack of a national policy on recall and withdrawal.</a:t>
            </a:r>
          </a:p>
          <a:p>
            <a:pPr marL="457200" indent="-457200">
              <a:buNone/>
            </a:pPr>
            <a:r>
              <a:rPr lang="en-US" sz="2400" dirty="0" smtClean="0">
                <a:latin typeface="Arial" pitchFamily="34" charset="0"/>
                <a:cs typeface="Arial" pitchFamily="34" charset="0"/>
              </a:rPr>
              <a:t>    This makes it difficult for non-conforming products to be removed from the market hence the need for national quality infrastructure.</a:t>
            </a:r>
          </a:p>
          <a:p>
            <a:pPr marL="457200" lvl="0" indent="-457200">
              <a:buNone/>
            </a:pPr>
            <a:r>
              <a:rPr lang="en-US" sz="2400" dirty="0" smtClean="0">
                <a:latin typeface="Arial" pitchFamily="34" charset="0"/>
                <a:cs typeface="Arial" pitchFamily="34" charset="0"/>
              </a:rPr>
              <a:t>5. Poor coordination/coo-operation mechanisms with EAC partner states on the enforcement of banned products which are still accepted in some countries and always find their way into Kenyan market through porous borders e.g. banned dry cell batteries and cosmetics.</a:t>
            </a:r>
          </a:p>
          <a:p>
            <a:pPr marL="457200" indent="-457200">
              <a:buNone/>
            </a:pPr>
            <a:endParaRPr lang="en-US" sz="2000" dirty="0" smtClean="0"/>
          </a:p>
          <a:p>
            <a:pPr marL="457200" lvl="0" indent="-457200">
              <a:buNone/>
            </a:pPr>
            <a:endParaRPr lang="en-US" sz="2000" dirty="0" smtClean="0"/>
          </a:p>
          <a:p>
            <a:endParaRPr lang="en-US" sz="2000" dirty="0"/>
          </a:p>
        </p:txBody>
      </p:sp>
      <p:pic>
        <p:nvPicPr>
          <p:cNvPr id="4" name="Picture 3" descr="New KEBS Logo1"/>
          <p:cNvPicPr/>
          <p:nvPr/>
        </p:nvPicPr>
        <p:blipFill>
          <a:blip r:embed="rId2" cstate="print"/>
          <a:srcRect/>
          <a:stretch>
            <a:fillRect/>
          </a:stretch>
        </p:blipFill>
        <p:spPr bwMode="auto">
          <a:xfrm>
            <a:off x="838200" y="381000"/>
            <a:ext cx="1296144" cy="53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758952"/>
          </a:xfrm>
        </p:spPr>
        <p:txBody>
          <a:bodyPr>
            <a:noAutofit/>
          </a:bodyPr>
          <a:lstStyle/>
          <a:p>
            <a:r>
              <a:rPr lang="en-US" sz="2400" b="1" dirty="0" smtClean="0">
                <a:solidFill>
                  <a:srgbClr val="0070C0"/>
                </a:solidFill>
                <a:latin typeface="Arial" pitchFamily="34" charset="0"/>
                <a:cs typeface="Arial" pitchFamily="34" charset="0"/>
              </a:rPr>
              <a:t>Kenya Bureau of Standards</a:t>
            </a:r>
            <a:br>
              <a:rPr lang="en-US" sz="2400" b="1" dirty="0" smtClean="0">
                <a:solidFill>
                  <a:srgbClr val="0070C0"/>
                </a:solidFill>
                <a:latin typeface="Arial" pitchFamily="34" charset="0"/>
                <a:cs typeface="Arial" pitchFamily="34" charset="0"/>
              </a:rPr>
            </a:br>
            <a:r>
              <a:rPr lang="en-US" sz="2400" b="1" dirty="0" smtClean="0">
                <a:solidFill>
                  <a:srgbClr val="0070C0"/>
                </a:solidFill>
                <a:latin typeface="Arial" pitchFamily="34" charset="0"/>
                <a:cs typeface="Arial" pitchFamily="34" charset="0"/>
              </a:rPr>
              <a:t>       Standards for Quality Life</a:t>
            </a:r>
            <a:endParaRPr lang="en-US" sz="2400" dirty="0">
              <a:latin typeface="Arial" pitchFamily="34" charset="0"/>
              <a:cs typeface="Arial" pitchFamily="34" charset="0"/>
            </a:endParaRPr>
          </a:p>
        </p:txBody>
      </p:sp>
      <p:sp>
        <p:nvSpPr>
          <p:cNvPr id="3" name="Content Placeholder 2"/>
          <p:cNvSpPr>
            <a:spLocks noGrp="1"/>
          </p:cNvSpPr>
          <p:nvPr>
            <p:ph sz="quarter" idx="1"/>
          </p:nvPr>
        </p:nvSpPr>
        <p:spPr/>
        <p:txBody>
          <a:bodyPr>
            <a:normAutofit fontScale="32500" lnSpcReduction="20000"/>
          </a:bodyPr>
          <a:lstStyle/>
          <a:p>
            <a:pPr>
              <a:buNone/>
            </a:pPr>
            <a:r>
              <a:rPr lang="en-US" sz="5100" b="1" dirty="0" smtClean="0">
                <a:latin typeface="Arial" pitchFamily="34" charset="0"/>
                <a:cs typeface="Arial" pitchFamily="34" charset="0"/>
              </a:rPr>
              <a:t>ACHIEVEMENTS</a:t>
            </a:r>
          </a:p>
          <a:p>
            <a:pPr>
              <a:buNone/>
            </a:pPr>
            <a:endParaRPr lang="en-US" sz="5100" b="1" dirty="0" smtClean="0">
              <a:latin typeface="Arial" pitchFamily="34" charset="0"/>
              <a:cs typeface="Arial" pitchFamily="34" charset="0"/>
            </a:endParaRPr>
          </a:p>
          <a:p>
            <a:pPr marL="1143000" indent="-1143000">
              <a:buNone/>
            </a:pPr>
            <a:r>
              <a:rPr lang="en-US" sz="7400" dirty="0" smtClean="0">
                <a:latin typeface="Arial" pitchFamily="34" charset="0"/>
                <a:cs typeface="Arial" pitchFamily="34" charset="0"/>
              </a:rPr>
              <a:t>1. Improved product compliance levels from 86% in 2011/12 </a:t>
            </a:r>
          </a:p>
          <a:p>
            <a:pPr marL="1143000" indent="-1143000"/>
            <a:r>
              <a:rPr lang="en-US" sz="7400" dirty="0" smtClean="0">
                <a:latin typeface="Arial" pitchFamily="34" charset="0"/>
                <a:cs typeface="Arial" pitchFamily="34" charset="0"/>
              </a:rPr>
              <a:t>In 2012/13  87 %  </a:t>
            </a:r>
          </a:p>
          <a:p>
            <a:pPr marL="1143000" indent="-1143000"/>
            <a:r>
              <a:rPr lang="en-US" sz="7400" dirty="0" smtClean="0">
                <a:latin typeface="Arial" pitchFamily="34" charset="0"/>
                <a:cs typeface="Arial" pitchFamily="34" charset="0"/>
              </a:rPr>
              <a:t>In 2013/14  89% </a:t>
            </a:r>
          </a:p>
          <a:p>
            <a:pPr marL="1143000" indent="-1143000"/>
            <a:r>
              <a:rPr lang="en-US" sz="7400" dirty="0" smtClean="0">
                <a:latin typeface="Arial" pitchFamily="34" charset="0"/>
                <a:cs typeface="Arial" pitchFamily="34" charset="0"/>
              </a:rPr>
              <a:t>in 2014/2015 -90% (target)</a:t>
            </a:r>
          </a:p>
          <a:p>
            <a:r>
              <a:rPr lang="en-US" sz="7400" dirty="0" smtClean="0">
                <a:latin typeface="Arial" pitchFamily="34" charset="0"/>
                <a:cs typeface="Arial" pitchFamily="34" charset="0"/>
              </a:rPr>
              <a:t>Complaints resolution level is currently at </a:t>
            </a:r>
            <a:r>
              <a:rPr lang="en-US" sz="7400" b="1" dirty="0" smtClean="0">
                <a:latin typeface="Arial" pitchFamily="34" charset="0"/>
                <a:cs typeface="Arial" pitchFamily="34" charset="0"/>
              </a:rPr>
              <a:t>92%</a:t>
            </a:r>
          </a:p>
          <a:p>
            <a:pPr>
              <a:buNone/>
            </a:pPr>
            <a:endParaRPr lang="en-US" sz="7400" b="1" dirty="0" smtClean="0">
              <a:latin typeface="Arial" pitchFamily="34" charset="0"/>
              <a:cs typeface="Arial" pitchFamily="34" charset="0"/>
            </a:endParaRPr>
          </a:p>
          <a:p>
            <a:pPr>
              <a:buNone/>
            </a:pPr>
            <a:endParaRPr lang="en-US" sz="5100" dirty="0" smtClean="0">
              <a:latin typeface="Arial" pitchFamily="34" charset="0"/>
              <a:cs typeface="Arial" pitchFamily="34" charset="0"/>
            </a:endParaRPr>
          </a:p>
          <a:p>
            <a:pPr>
              <a:buNone/>
            </a:pPr>
            <a:endParaRPr lang="en-US" sz="4400" dirty="0" smtClean="0"/>
          </a:p>
          <a:p>
            <a:pPr>
              <a:buNone/>
            </a:pPr>
            <a:endParaRPr lang="en-US" sz="4400" dirty="0" smtClean="0"/>
          </a:p>
          <a:p>
            <a:pPr>
              <a:buNone/>
            </a:pPr>
            <a:r>
              <a:rPr lang="en-US" sz="4400" dirty="0" smtClean="0"/>
              <a:t> </a:t>
            </a:r>
          </a:p>
          <a:p>
            <a:pPr>
              <a:buNone/>
            </a:pPr>
            <a:endParaRPr lang="en-US" sz="2400" b="1" dirty="0" smtClean="0"/>
          </a:p>
        </p:txBody>
      </p:sp>
      <p:pic>
        <p:nvPicPr>
          <p:cNvPr id="4" name="Picture 3" descr="New KEBS Logo1"/>
          <p:cNvPicPr/>
          <p:nvPr/>
        </p:nvPicPr>
        <p:blipFill>
          <a:blip r:embed="rId2" cstate="print"/>
          <a:srcRect/>
          <a:stretch>
            <a:fillRect/>
          </a:stretch>
        </p:blipFill>
        <p:spPr bwMode="auto">
          <a:xfrm>
            <a:off x="838200" y="381000"/>
            <a:ext cx="1296144" cy="53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solidFill>
                  <a:srgbClr val="0070C0"/>
                </a:solidFill>
                <a:latin typeface="Arial" pitchFamily="34" charset="0"/>
                <a:cs typeface="Arial" pitchFamily="34" charset="0"/>
              </a:rPr>
              <a:t>Kenya Bureau of Standards</a:t>
            </a:r>
            <a:br>
              <a:rPr lang="en-US" sz="2400" b="1" dirty="0" smtClean="0">
                <a:solidFill>
                  <a:srgbClr val="0070C0"/>
                </a:solidFill>
                <a:latin typeface="Arial" pitchFamily="34" charset="0"/>
                <a:cs typeface="Arial" pitchFamily="34" charset="0"/>
              </a:rPr>
            </a:br>
            <a:r>
              <a:rPr lang="en-US" sz="2400" b="1" dirty="0" smtClean="0">
                <a:solidFill>
                  <a:srgbClr val="0070C0"/>
                </a:solidFill>
                <a:latin typeface="Arial" pitchFamily="34" charset="0"/>
                <a:cs typeface="Arial" pitchFamily="34" charset="0"/>
              </a:rPr>
              <a:t>       Standards for Quality Life</a:t>
            </a:r>
            <a:endParaRPr lang="en-US" sz="2400" dirty="0">
              <a:latin typeface="Arial" pitchFamily="34" charset="0"/>
              <a:cs typeface="Arial" pitchFamily="34" charset="0"/>
            </a:endParaRPr>
          </a:p>
        </p:txBody>
      </p:sp>
      <p:sp>
        <p:nvSpPr>
          <p:cNvPr id="3" name="Content Placeholder 2"/>
          <p:cNvSpPr>
            <a:spLocks noGrp="1"/>
          </p:cNvSpPr>
          <p:nvPr>
            <p:ph sz="quarter" idx="1"/>
          </p:nvPr>
        </p:nvSpPr>
        <p:spPr/>
        <p:txBody>
          <a:bodyPr>
            <a:normAutofit/>
          </a:bodyPr>
          <a:lstStyle/>
          <a:p>
            <a:pPr marL="457200" indent="-457200">
              <a:buNone/>
            </a:pPr>
            <a:r>
              <a:rPr lang="en-US" sz="2400" dirty="0" smtClean="0">
                <a:latin typeface="Arial" pitchFamily="34" charset="0"/>
                <a:cs typeface="Arial" pitchFamily="34" charset="0"/>
              </a:rPr>
              <a:t>2. Destruction of seized goods</a:t>
            </a:r>
          </a:p>
          <a:p>
            <a:pPr marL="457200" indent="-457200"/>
            <a:r>
              <a:rPr lang="en-US" sz="2400" dirty="0" smtClean="0">
                <a:latin typeface="Arial" pitchFamily="34" charset="0"/>
                <a:cs typeface="Arial" pitchFamily="34" charset="0"/>
              </a:rPr>
              <a:t>The department has destroyed  seized goods ranging from reinforcements steel bars, assorted food products, non-pharmaceutical products (syringes), toilet paper, banned cosmetics and other products worth millions of shillings.</a:t>
            </a:r>
          </a:p>
          <a:p>
            <a:pPr marL="457200" indent="-457200"/>
            <a:r>
              <a:rPr lang="en-US" sz="2400" dirty="0" smtClean="0">
                <a:latin typeface="Arial" pitchFamily="34" charset="0"/>
                <a:cs typeface="Arial" pitchFamily="34" charset="0"/>
              </a:rPr>
              <a:t>In 2014, 3,000 metric tones of dangerous and sub-standard goods worth </a:t>
            </a:r>
            <a:r>
              <a:rPr lang="en-US" sz="2400" b="1" dirty="0" smtClean="0">
                <a:latin typeface="Arial" pitchFamily="34" charset="0"/>
                <a:cs typeface="Arial" pitchFamily="34" charset="0"/>
              </a:rPr>
              <a:t>Kes 12 M </a:t>
            </a:r>
            <a:r>
              <a:rPr lang="en-US" sz="2400" dirty="0" smtClean="0">
                <a:latin typeface="Arial" pitchFamily="34" charset="0"/>
                <a:cs typeface="Arial" pitchFamily="34" charset="0"/>
              </a:rPr>
              <a:t>were destroyed and witnessed by the Industrialization CS Adan Mohamed.</a:t>
            </a:r>
          </a:p>
          <a:p>
            <a:pPr>
              <a:buNone/>
            </a:pPr>
            <a:endParaRPr lang="en-US" dirty="0"/>
          </a:p>
        </p:txBody>
      </p:sp>
      <p:pic>
        <p:nvPicPr>
          <p:cNvPr id="4" name="Picture 3" descr="New KEBS Logo1"/>
          <p:cNvPicPr/>
          <p:nvPr/>
        </p:nvPicPr>
        <p:blipFill>
          <a:blip r:embed="rId2" cstate="print"/>
          <a:srcRect/>
          <a:stretch>
            <a:fillRect/>
          </a:stretch>
        </p:blipFill>
        <p:spPr bwMode="auto">
          <a:xfrm>
            <a:off x="838200" y="381000"/>
            <a:ext cx="1296144" cy="53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solidFill>
                  <a:srgbClr val="0070C0"/>
                </a:solidFill>
                <a:latin typeface="Arial" pitchFamily="34" charset="0"/>
                <a:cs typeface="Arial" pitchFamily="34" charset="0"/>
              </a:rPr>
              <a:t>Kenya Bureau of Standards</a:t>
            </a:r>
            <a:br>
              <a:rPr lang="en-US" sz="2400" b="1" dirty="0" smtClean="0">
                <a:solidFill>
                  <a:srgbClr val="0070C0"/>
                </a:solidFill>
                <a:latin typeface="Arial" pitchFamily="34" charset="0"/>
                <a:cs typeface="Arial" pitchFamily="34" charset="0"/>
              </a:rPr>
            </a:br>
            <a:r>
              <a:rPr lang="en-US" sz="2400" b="1" dirty="0" smtClean="0">
                <a:solidFill>
                  <a:srgbClr val="0070C0"/>
                </a:solidFill>
                <a:latin typeface="Arial" pitchFamily="34" charset="0"/>
                <a:cs typeface="Arial" pitchFamily="34" charset="0"/>
              </a:rPr>
              <a:t>      Standards for Quality Life</a:t>
            </a:r>
            <a:endParaRPr lang="en-US" sz="2400" dirty="0">
              <a:latin typeface="Arial" pitchFamily="34" charset="0"/>
              <a:cs typeface="Arial" pitchFamily="34" charset="0"/>
            </a:endParaRPr>
          </a:p>
        </p:txBody>
      </p:sp>
      <p:sp>
        <p:nvSpPr>
          <p:cNvPr id="3" name="Content Placeholder 2"/>
          <p:cNvSpPr>
            <a:spLocks noGrp="1"/>
          </p:cNvSpPr>
          <p:nvPr>
            <p:ph sz="quarter" idx="1"/>
          </p:nvPr>
        </p:nvSpPr>
        <p:spPr/>
        <p:txBody>
          <a:bodyPr>
            <a:normAutofit/>
          </a:bodyPr>
          <a:lstStyle/>
          <a:p>
            <a:pPr>
              <a:buNone/>
            </a:pPr>
            <a:r>
              <a:rPr lang="en-US" sz="2000" dirty="0" smtClean="0"/>
              <a:t> </a:t>
            </a:r>
          </a:p>
          <a:p>
            <a:r>
              <a:rPr lang="en-US" sz="2400" dirty="0" smtClean="0">
                <a:latin typeface="Arial" pitchFamily="34" charset="0"/>
                <a:cs typeface="Arial" pitchFamily="34" charset="0"/>
              </a:rPr>
              <a:t>This year on 30</a:t>
            </a:r>
            <a:r>
              <a:rPr lang="en-US" sz="2400" baseline="30000" dirty="0" smtClean="0">
                <a:latin typeface="Arial" pitchFamily="34" charset="0"/>
                <a:cs typeface="Arial" pitchFamily="34" charset="0"/>
              </a:rPr>
              <a:t>th</a:t>
            </a:r>
            <a:r>
              <a:rPr lang="en-US" sz="2400" dirty="0" smtClean="0">
                <a:latin typeface="Arial" pitchFamily="34" charset="0"/>
                <a:cs typeface="Arial" pitchFamily="34" charset="0"/>
              </a:rPr>
              <a:t> April, 2015 a further 8,000 metric</a:t>
            </a:r>
          </a:p>
          <a:p>
            <a:pPr>
              <a:buNone/>
            </a:pPr>
            <a:r>
              <a:rPr lang="en-US" sz="2400" dirty="0" smtClean="0">
                <a:latin typeface="Arial" pitchFamily="34" charset="0"/>
                <a:cs typeface="Arial" pitchFamily="34" charset="0"/>
              </a:rPr>
              <a:t> tones of seized goods  valued at </a:t>
            </a:r>
            <a:r>
              <a:rPr lang="en-US" sz="2400" b="1" dirty="0" smtClean="0">
                <a:latin typeface="Arial" pitchFamily="34" charset="0"/>
                <a:cs typeface="Arial" pitchFamily="34" charset="0"/>
              </a:rPr>
              <a:t>Kes  36 Million</a:t>
            </a:r>
          </a:p>
          <a:p>
            <a:pPr>
              <a:buNone/>
            </a:pPr>
            <a:r>
              <a:rPr lang="en-US" sz="2400" b="1" dirty="0" smtClean="0">
                <a:latin typeface="Arial" pitchFamily="34" charset="0"/>
                <a:cs typeface="Arial" pitchFamily="34" charset="0"/>
              </a:rPr>
              <a:t>  </a:t>
            </a:r>
            <a:r>
              <a:rPr lang="en-US" sz="2400" dirty="0" smtClean="0">
                <a:latin typeface="Arial" pitchFamily="34" charset="0"/>
                <a:cs typeface="Arial" pitchFamily="34" charset="0"/>
              </a:rPr>
              <a:t>were destroyed and witnessed by KEBS Managing Director.</a:t>
            </a:r>
          </a:p>
          <a:p>
            <a:pPr>
              <a:buNone/>
            </a:pPr>
            <a:endParaRPr lang="en-US" sz="2400" dirty="0" smtClean="0">
              <a:latin typeface="Arial" pitchFamily="34" charset="0"/>
              <a:cs typeface="Arial" pitchFamily="34" charset="0"/>
            </a:endParaRPr>
          </a:p>
          <a:p>
            <a:pPr>
              <a:buNone/>
            </a:pPr>
            <a:r>
              <a:rPr lang="en-US" sz="2400" dirty="0" smtClean="0">
                <a:latin typeface="Arial" pitchFamily="34" charset="0"/>
                <a:cs typeface="Arial" pitchFamily="34" charset="0"/>
              </a:rPr>
              <a:t>  Some of these goods were incinerated  at a NEMA-approved incinerator at EPZ in Athi River while steel bars have been destroyed by cutting  for  smelting.</a:t>
            </a:r>
          </a:p>
          <a:p>
            <a:pPr>
              <a:buNone/>
            </a:pPr>
            <a:endParaRPr lang="en-US" sz="2600" dirty="0" smtClean="0"/>
          </a:p>
          <a:p>
            <a:pPr marL="457200" indent="-457200">
              <a:buNone/>
            </a:pPr>
            <a:endParaRPr lang="en-US" sz="2600" dirty="0" smtClean="0"/>
          </a:p>
          <a:p>
            <a:pPr marL="457200" indent="-457200">
              <a:buNone/>
            </a:pPr>
            <a:endParaRPr lang="en-US" sz="2600" dirty="0" smtClean="0"/>
          </a:p>
          <a:p>
            <a:pPr marL="457200" indent="-457200">
              <a:buAutoNum type="arabicPeriod"/>
            </a:pPr>
            <a:endParaRPr lang="en-US" sz="2400" dirty="0" smtClean="0"/>
          </a:p>
          <a:p>
            <a:pPr>
              <a:buNone/>
            </a:pPr>
            <a:endParaRPr lang="en-US" dirty="0"/>
          </a:p>
        </p:txBody>
      </p:sp>
      <p:pic>
        <p:nvPicPr>
          <p:cNvPr id="4" name="Picture 3" descr="New KEBS Logo1"/>
          <p:cNvPicPr/>
          <p:nvPr/>
        </p:nvPicPr>
        <p:blipFill>
          <a:blip r:embed="rId2" cstate="print"/>
          <a:srcRect/>
          <a:stretch>
            <a:fillRect/>
          </a:stretch>
        </p:blipFill>
        <p:spPr bwMode="auto">
          <a:xfrm>
            <a:off x="838200" y="381000"/>
            <a:ext cx="1296144" cy="53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solidFill>
                  <a:srgbClr val="0070C0"/>
                </a:solidFill>
                <a:latin typeface="Arial" pitchFamily="34" charset="0"/>
                <a:cs typeface="Arial" pitchFamily="34" charset="0"/>
              </a:rPr>
              <a:t>Kenya Bureau of Standards</a:t>
            </a:r>
            <a:br>
              <a:rPr lang="en-US" sz="2400" b="1" dirty="0" smtClean="0">
                <a:solidFill>
                  <a:srgbClr val="0070C0"/>
                </a:solidFill>
                <a:latin typeface="Arial" pitchFamily="34" charset="0"/>
                <a:cs typeface="Arial" pitchFamily="34" charset="0"/>
              </a:rPr>
            </a:br>
            <a:r>
              <a:rPr lang="en-US" sz="2400" b="1" dirty="0" smtClean="0">
                <a:solidFill>
                  <a:srgbClr val="0070C0"/>
                </a:solidFill>
                <a:latin typeface="Arial" pitchFamily="34" charset="0"/>
                <a:cs typeface="Arial" pitchFamily="34" charset="0"/>
              </a:rPr>
              <a:t>      Standards for Quality Life</a:t>
            </a:r>
            <a:endParaRPr lang="en-US" sz="2400" dirty="0">
              <a:latin typeface="Arial" pitchFamily="34" charset="0"/>
              <a:cs typeface="Arial" pitchFamily="34" charset="0"/>
            </a:endParaRPr>
          </a:p>
        </p:txBody>
      </p:sp>
      <p:sp>
        <p:nvSpPr>
          <p:cNvPr id="3" name="Content Placeholder 2"/>
          <p:cNvSpPr>
            <a:spLocks noGrp="1"/>
          </p:cNvSpPr>
          <p:nvPr>
            <p:ph sz="quarter" idx="1"/>
          </p:nvPr>
        </p:nvSpPr>
        <p:spPr/>
        <p:txBody>
          <a:bodyPr>
            <a:normAutofit/>
          </a:bodyPr>
          <a:lstStyle/>
          <a:p>
            <a:pPr>
              <a:buNone/>
            </a:pPr>
            <a:r>
              <a:rPr lang="en-US" sz="2400" dirty="0" smtClean="0">
                <a:latin typeface="Arial" pitchFamily="34" charset="0"/>
                <a:cs typeface="Arial" pitchFamily="34" charset="0"/>
              </a:rPr>
              <a:t>Some of the goods that have been destroyed include:</a:t>
            </a:r>
          </a:p>
          <a:p>
            <a:pPr marL="514350" indent="-514350">
              <a:buNone/>
            </a:pPr>
            <a:r>
              <a:rPr lang="en-US" sz="2400" dirty="0" smtClean="0">
                <a:latin typeface="Arial" pitchFamily="34" charset="0"/>
                <a:cs typeface="Arial" pitchFamily="34" charset="0"/>
              </a:rPr>
              <a:t>1. Food items like sugar, rice, margarine, pasta, alcoholic drinks</a:t>
            </a:r>
          </a:p>
          <a:p>
            <a:pPr marL="514350" indent="-514350">
              <a:buNone/>
            </a:pPr>
            <a:r>
              <a:rPr lang="en-US" sz="2400" dirty="0" smtClean="0">
                <a:latin typeface="Arial" pitchFamily="34" charset="0"/>
                <a:cs typeface="Arial" pitchFamily="34" charset="0"/>
              </a:rPr>
              <a:t>2. Chemical products e.g. hypodermic syringes, geometrical sets, tissue papers, detergents, cosmetics</a:t>
            </a:r>
          </a:p>
          <a:p>
            <a:pPr marL="514350" indent="-514350">
              <a:buNone/>
            </a:pPr>
            <a:r>
              <a:rPr lang="en-US" sz="2400" dirty="0" smtClean="0">
                <a:latin typeface="Arial" pitchFamily="34" charset="0"/>
                <a:cs typeface="Arial" pitchFamily="34" charset="0"/>
              </a:rPr>
              <a:t>3. Construction materials: twisted steel bars</a:t>
            </a:r>
          </a:p>
          <a:p>
            <a:pPr marL="514350" indent="-514350">
              <a:buNone/>
            </a:pPr>
            <a:r>
              <a:rPr lang="en-US" sz="2400" dirty="0" smtClean="0">
                <a:latin typeface="Arial" pitchFamily="34" charset="0"/>
                <a:cs typeface="Arial" pitchFamily="34" charset="0"/>
              </a:rPr>
              <a:t>4. Electrical items like extension cables, power boosters, immersion water heaters</a:t>
            </a:r>
            <a:endParaRPr lang="en-US" sz="2400" dirty="0">
              <a:latin typeface="Arial" pitchFamily="34" charset="0"/>
              <a:cs typeface="Arial" pitchFamily="34" charset="0"/>
            </a:endParaRPr>
          </a:p>
        </p:txBody>
      </p:sp>
      <p:pic>
        <p:nvPicPr>
          <p:cNvPr id="4" name="Picture 3" descr="New KEBS Logo1"/>
          <p:cNvPicPr/>
          <p:nvPr/>
        </p:nvPicPr>
        <p:blipFill>
          <a:blip r:embed="rId2" cstate="print"/>
          <a:srcRect/>
          <a:stretch>
            <a:fillRect/>
          </a:stretch>
        </p:blipFill>
        <p:spPr bwMode="auto">
          <a:xfrm>
            <a:off x="838200" y="381000"/>
            <a:ext cx="1296144" cy="53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000109"/>
            <a:ext cx="7772400" cy="1214445"/>
          </a:xfrm>
        </p:spPr>
        <p:txBody>
          <a:bodyPr/>
          <a:lstStyle/>
          <a:p>
            <a:pPr algn="l" eaLnBrk="1" hangingPunct="1"/>
            <a:r>
              <a:rPr lang="en-US" sz="5400" dirty="0" smtClean="0"/>
              <a:t>Market Surveillance</a:t>
            </a:r>
          </a:p>
        </p:txBody>
      </p:sp>
      <p:sp>
        <p:nvSpPr>
          <p:cNvPr id="3" name="Subtitle 2"/>
          <p:cNvSpPr>
            <a:spLocks noGrp="1"/>
          </p:cNvSpPr>
          <p:nvPr>
            <p:ph type="subTitle" idx="1"/>
          </p:nvPr>
        </p:nvSpPr>
        <p:spPr>
          <a:xfrm>
            <a:off x="714348" y="2214554"/>
            <a:ext cx="7715304" cy="3424246"/>
          </a:xfrm>
        </p:spPr>
        <p:txBody>
          <a:bodyPr rtlCol="0">
            <a:normAutofit/>
          </a:bodyPr>
          <a:lstStyle/>
          <a:p>
            <a:pPr marL="514350" indent="-514350" algn="l" eaLnBrk="1" fontAlgn="auto" hangingPunct="1">
              <a:spcAft>
                <a:spcPts val="0"/>
              </a:spcAft>
              <a:defRPr/>
            </a:pPr>
            <a:r>
              <a:rPr lang="en-US" sz="4000" dirty="0" smtClean="0">
                <a:solidFill>
                  <a:schemeClr val="tx1"/>
                </a:solidFill>
              </a:rPr>
              <a:t>Market surveillance</a:t>
            </a:r>
          </a:p>
          <a:p>
            <a:pPr marL="514350" indent="-514350" algn="l" eaLnBrk="1" fontAlgn="auto" hangingPunct="1">
              <a:spcAft>
                <a:spcPts val="0"/>
              </a:spcAft>
              <a:buAutoNum type="arabicPeriod"/>
              <a:defRPr/>
            </a:pPr>
            <a:r>
              <a:rPr lang="en-US" sz="4000" dirty="0" smtClean="0">
                <a:solidFill>
                  <a:schemeClr val="tx1"/>
                </a:solidFill>
              </a:rPr>
              <a:t>The department</a:t>
            </a:r>
          </a:p>
          <a:p>
            <a:pPr marL="514350" indent="-514350" algn="l" eaLnBrk="1" fontAlgn="auto" hangingPunct="1">
              <a:spcAft>
                <a:spcPts val="0"/>
              </a:spcAft>
              <a:buAutoNum type="arabicPeriod"/>
              <a:defRPr/>
            </a:pPr>
            <a:r>
              <a:rPr lang="en-US" sz="4000" dirty="0" smtClean="0">
                <a:solidFill>
                  <a:schemeClr val="tx1"/>
                </a:solidFill>
              </a:rPr>
              <a:t>The process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solidFill>
                  <a:srgbClr val="0070C0"/>
                </a:solidFill>
                <a:latin typeface="Arial" pitchFamily="34" charset="0"/>
                <a:cs typeface="Arial" pitchFamily="34" charset="0"/>
              </a:rPr>
              <a:t>Kenya Bureau of Standards</a:t>
            </a:r>
            <a:br>
              <a:rPr lang="en-US" sz="2400" b="1" dirty="0" smtClean="0">
                <a:solidFill>
                  <a:srgbClr val="0070C0"/>
                </a:solidFill>
                <a:latin typeface="Arial" pitchFamily="34" charset="0"/>
                <a:cs typeface="Arial" pitchFamily="34" charset="0"/>
              </a:rPr>
            </a:br>
            <a:r>
              <a:rPr lang="en-US" sz="2400" b="1" dirty="0" smtClean="0">
                <a:solidFill>
                  <a:srgbClr val="0070C0"/>
                </a:solidFill>
                <a:latin typeface="Arial" pitchFamily="34" charset="0"/>
                <a:cs typeface="Arial" pitchFamily="34" charset="0"/>
              </a:rPr>
              <a:t>      Standards for Quality Life</a:t>
            </a:r>
            <a:endParaRPr lang="en-US" sz="2400" dirty="0">
              <a:latin typeface="Arial" pitchFamily="34" charset="0"/>
              <a:cs typeface="Arial" pitchFamily="34" charset="0"/>
            </a:endParaRPr>
          </a:p>
        </p:txBody>
      </p:sp>
      <p:sp>
        <p:nvSpPr>
          <p:cNvPr id="3" name="Content Placeholder 2"/>
          <p:cNvSpPr>
            <a:spLocks noGrp="1"/>
          </p:cNvSpPr>
          <p:nvPr>
            <p:ph sz="quarter" idx="1"/>
          </p:nvPr>
        </p:nvSpPr>
        <p:spPr>
          <a:xfrm>
            <a:off x="228600" y="1447800"/>
            <a:ext cx="8503920" cy="4572000"/>
          </a:xfrm>
        </p:spPr>
        <p:txBody>
          <a:bodyPr>
            <a:noAutofit/>
          </a:bodyPr>
          <a:lstStyle/>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r>
              <a:rPr lang="en-US" sz="2400" dirty="0" smtClean="0"/>
              <a:t> </a:t>
            </a:r>
          </a:p>
          <a:p>
            <a:pPr>
              <a:buNone/>
            </a:pPr>
            <a:r>
              <a:rPr lang="en-US" sz="2400" dirty="0" smtClean="0"/>
              <a:t>    </a:t>
            </a:r>
          </a:p>
        </p:txBody>
      </p:sp>
      <p:pic>
        <p:nvPicPr>
          <p:cNvPr id="4" name="Picture 3" descr="New KEBS Logo1"/>
          <p:cNvPicPr/>
          <p:nvPr/>
        </p:nvPicPr>
        <p:blipFill>
          <a:blip r:embed="rId3" cstate="print"/>
          <a:srcRect/>
          <a:stretch>
            <a:fillRect/>
          </a:stretch>
        </p:blipFill>
        <p:spPr bwMode="auto">
          <a:xfrm>
            <a:off x="838200" y="381000"/>
            <a:ext cx="1296144" cy="530225"/>
          </a:xfrm>
          <a:prstGeom prst="rect">
            <a:avLst/>
          </a:prstGeom>
          <a:noFill/>
          <a:ln w="9525">
            <a:noFill/>
            <a:miter lim="800000"/>
            <a:headEnd/>
            <a:tailEnd/>
          </a:ln>
        </p:spPr>
      </p:pic>
      <p:sp>
        <p:nvSpPr>
          <p:cNvPr id="5" name="Rectangle 4"/>
          <p:cNvSpPr/>
          <p:nvPr/>
        </p:nvSpPr>
        <p:spPr>
          <a:xfrm>
            <a:off x="2286000" y="2590800"/>
            <a:ext cx="4572000" cy="369332"/>
          </a:xfrm>
          <a:prstGeom prst="rect">
            <a:avLst/>
          </a:prstGeom>
        </p:spPr>
        <p:txBody>
          <a:bodyPr wrap="square">
            <a:spAutoFit/>
          </a:bodyPr>
          <a:lstStyle/>
          <a:p>
            <a:pPr>
              <a:buNone/>
            </a:pPr>
            <a:r>
              <a:rPr lang="en-US" dirty="0" smtClean="0"/>
              <a:t>. </a:t>
            </a:r>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45" name="Object 1"/>
          <p:cNvGraphicFramePr>
            <a:graphicFrameLocks noChangeAspect="1"/>
          </p:cNvGraphicFramePr>
          <p:nvPr/>
        </p:nvGraphicFramePr>
        <p:xfrm>
          <a:off x="1676400" y="2438400"/>
          <a:ext cx="5962650" cy="4133850"/>
        </p:xfrm>
        <a:graphic>
          <a:graphicData uri="http://schemas.openxmlformats.org/presentationml/2006/ole">
            <mc:AlternateContent xmlns:mc="http://schemas.openxmlformats.org/markup-compatibility/2006">
              <mc:Choice xmlns:v="urn:schemas-microsoft-com:vml" Requires="v">
                <p:oleObj spid="_x0000_s1027" name="Document" r:id="rId5" imgW="5959095" imgH="4137542" progId="Word.Document.12">
                  <p:embed/>
                </p:oleObj>
              </mc:Choice>
              <mc:Fallback>
                <p:oleObj name="Document" r:id="rId5" imgW="5959095" imgH="4137542" progId="Word.Documen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438400"/>
                        <a:ext cx="5962650" cy="413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solidFill>
                  <a:srgbClr val="0070C0"/>
                </a:solidFill>
                <a:latin typeface="Arial" pitchFamily="34" charset="0"/>
                <a:cs typeface="Arial" pitchFamily="34" charset="0"/>
              </a:rPr>
              <a:t>Kenya Bureau of Standards</a:t>
            </a:r>
            <a:br>
              <a:rPr lang="en-US" sz="2400" b="1" dirty="0" smtClean="0">
                <a:solidFill>
                  <a:srgbClr val="0070C0"/>
                </a:solidFill>
                <a:latin typeface="Arial" pitchFamily="34" charset="0"/>
                <a:cs typeface="Arial" pitchFamily="34" charset="0"/>
              </a:rPr>
            </a:br>
            <a:r>
              <a:rPr lang="en-US" sz="2400" b="1" dirty="0" smtClean="0">
                <a:solidFill>
                  <a:srgbClr val="0070C0"/>
                </a:solidFill>
                <a:latin typeface="Arial" pitchFamily="34" charset="0"/>
                <a:cs typeface="Arial" pitchFamily="34" charset="0"/>
              </a:rPr>
              <a:t>      Standards for Quality Life</a:t>
            </a:r>
            <a:endParaRPr lang="en-US" sz="2400" dirty="0"/>
          </a:p>
        </p:txBody>
      </p:sp>
      <p:pic>
        <p:nvPicPr>
          <p:cNvPr id="4" name="Content Placeholder 3" descr="C:\Users\ronog\Desktop\DSC04413.JPG"/>
          <p:cNvPicPr>
            <a:picLocks noGrp="1"/>
          </p:cNvPicPr>
          <p:nvPr>
            <p:ph sz="quarter" idx="1"/>
          </p:nvPr>
        </p:nvPicPr>
        <p:blipFill>
          <a:blip r:embed="rId2" cstate="print"/>
          <a:srcRect/>
          <a:stretch>
            <a:fillRect/>
          </a:stretch>
        </p:blipFill>
        <p:spPr bwMode="auto">
          <a:xfrm>
            <a:off x="1581944" y="2142317"/>
            <a:ext cx="5943600" cy="3341716"/>
          </a:xfrm>
          <a:prstGeom prst="rect">
            <a:avLst/>
          </a:prstGeom>
          <a:noFill/>
          <a:ln w="9525">
            <a:noFill/>
            <a:miter lim="800000"/>
            <a:headEnd/>
            <a:tailEnd/>
          </a:ln>
        </p:spPr>
      </p:pic>
      <p:pic>
        <p:nvPicPr>
          <p:cNvPr id="5" name="Picture 4" descr="New KEBS Logo1"/>
          <p:cNvPicPr/>
          <p:nvPr/>
        </p:nvPicPr>
        <p:blipFill>
          <a:blip r:embed="rId3" cstate="print"/>
          <a:srcRect/>
          <a:stretch>
            <a:fillRect/>
          </a:stretch>
        </p:blipFill>
        <p:spPr bwMode="auto">
          <a:xfrm>
            <a:off x="838200" y="381000"/>
            <a:ext cx="1296144" cy="53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534400" cy="758952"/>
          </a:xfrm>
        </p:spPr>
        <p:txBody>
          <a:bodyPr>
            <a:noAutofit/>
          </a:bodyPr>
          <a:lstStyle/>
          <a:p>
            <a:r>
              <a:rPr lang="en-US" sz="2400" b="1" dirty="0" smtClean="0">
                <a:solidFill>
                  <a:srgbClr val="0070C0"/>
                </a:solidFill>
                <a:latin typeface="Arial" pitchFamily="34" charset="0"/>
                <a:cs typeface="Arial" pitchFamily="34" charset="0"/>
              </a:rPr>
              <a:t>Kenya Bureau of Standards</a:t>
            </a:r>
            <a:br>
              <a:rPr lang="en-US" sz="2400" b="1" dirty="0" smtClean="0">
                <a:solidFill>
                  <a:srgbClr val="0070C0"/>
                </a:solidFill>
                <a:latin typeface="Arial" pitchFamily="34" charset="0"/>
                <a:cs typeface="Arial" pitchFamily="34" charset="0"/>
              </a:rPr>
            </a:br>
            <a:r>
              <a:rPr lang="en-US" sz="2400" b="1" dirty="0" smtClean="0">
                <a:solidFill>
                  <a:srgbClr val="0070C0"/>
                </a:solidFill>
                <a:latin typeface="Arial" pitchFamily="34" charset="0"/>
                <a:cs typeface="Arial" pitchFamily="34" charset="0"/>
              </a:rPr>
              <a:t>    Standards for Quality Life</a:t>
            </a:r>
            <a:endParaRPr lang="en-US" sz="2400" dirty="0"/>
          </a:p>
        </p:txBody>
      </p:sp>
      <p:pic>
        <p:nvPicPr>
          <p:cNvPr id="4" name="Content Placeholder 3" descr="C:\Users\ronog\Desktop\GOODS SEIZED\DSC04417.JPG"/>
          <p:cNvPicPr>
            <a:picLocks noGrp="1"/>
          </p:cNvPicPr>
          <p:nvPr>
            <p:ph sz="quarter" idx="1"/>
          </p:nvPr>
        </p:nvPicPr>
        <p:blipFill>
          <a:blip r:embed="rId2" cstate="print"/>
          <a:srcRect/>
          <a:stretch>
            <a:fillRect/>
          </a:stretch>
        </p:blipFill>
        <p:spPr bwMode="auto">
          <a:xfrm>
            <a:off x="1322171" y="1996844"/>
            <a:ext cx="6463145" cy="3632662"/>
          </a:xfrm>
          <a:prstGeom prst="rect">
            <a:avLst/>
          </a:prstGeom>
          <a:noFill/>
          <a:ln w="9525">
            <a:noFill/>
            <a:miter lim="800000"/>
            <a:headEnd/>
            <a:tailEnd/>
          </a:ln>
        </p:spPr>
      </p:pic>
      <p:pic>
        <p:nvPicPr>
          <p:cNvPr id="5" name="Picture 4" descr="New KEBS Logo1"/>
          <p:cNvPicPr/>
          <p:nvPr/>
        </p:nvPicPr>
        <p:blipFill>
          <a:blip r:embed="rId3" cstate="print"/>
          <a:srcRect/>
          <a:stretch>
            <a:fillRect/>
          </a:stretch>
        </p:blipFill>
        <p:spPr bwMode="auto">
          <a:xfrm>
            <a:off x="838200" y="381000"/>
            <a:ext cx="1296144" cy="53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solidFill>
                  <a:srgbClr val="0070C0"/>
                </a:solidFill>
                <a:latin typeface="Arial" pitchFamily="34" charset="0"/>
                <a:cs typeface="Arial" pitchFamily="34" charset="0"/>
              </a:rPr>
              <a:t>Kenya Bureau of Standards</a:t>
            </a:r>
            <a:br>
              <a:rPr lang="en-US" sz="2400" b="1" dirty="0" smtClean="0">
                <a:solidFill>
                  <a:srgbClr val="0070C0"/>
                </a:solidFill>
                <a:latin typeface="Arial" pitchFamily="34" charset="0"/>
                <a:cs typeface="Arial" pitchFamily="34" charset="0"/>
              </a:rPr>
            </a:br>
            <a:r>
              <a:rPr lang="en-US" sz="2400" b="1" dirty="0" smtClean="0">
                <a:solidFill>
                  <a:srgbClr val="0070C0"/>
                </a:solidFill>
                <a:latin typeface="Arial" pitchFamily="34" charset="0"/>
                <a:cs typeface="Arial" pitchFamily="34" charset="0"/>
              </a:rPr>
              <a:t>      Standards for Quality Life</a:t>
            </a:r>
            <a:endParaRPr lang="en-US" sz="2400" dirty="0"/>
          </a:p>
        </p:txBody>
      </p:sp>
      <p:pic>
        <p:nvPicPr>
          <p:cNvPr id="4" name="Content Placeholder 3" descr="C:\Users\ronog\Desktop\DSC04415.JPG"/>
          <p:cNvPicPr>
            <a:picLocks noGrp="1"/>
          </p:cNvPicPr>
          <p:nvPr>
            <p:ph sz="quarter" idx="1"/>
          </p:nvPr>
        </p:nvPicPr>
        <p:blipFill>
          <a:blip r:embed="rId2" cstate="print"/>
          <a:srcRect/>
          <a:stretch>
            <a:fillRect/>
          </a:stretch>
        </p:blipFill>
        <p:spPr bwMode="auto">
          <a:xfrm>
            <a:off x="1581944" y="2142317"/>
            <a:ext cx="5943600" cy="3341716"/>
          </a:xfrm>
          <a:prstGeom prst="rect">
            <a:avLst/>
          </a:prstGeom>
          <a:noFill/>
          <a:ln w="9525">
            <a:noFill/>
            <a:miter lim="800000"/>
            <a:headEnd/>
            <a:tailEnd/>
          </a:ln>
        </p:spPr>
      </p:pic>
      <p:pic>
        <p:nvPicPr>
          <p:cNvPr id="5" name="Picture 4" descr="New KEBS Logo1"/>
          <p:cNvPicPr/>
          <p:nvPr/>
        </p:nvPicPr>
        <p:blipFill>
          <a:blip r:embed="rId3" cstate="print"/>
          <a:srcRect/>
          <a:stretch>
            <a:fillRect/>
          </a:stretch>
        </p:blipFill>
        <p:spPr bwMode="auto">
          <a:xfrm>
            <a:off x="838200" y="381000"/>
            <a:ext cx="1296144" cy="53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solidFill>
                  <a:srgbClr val="0070C0"/>
                </a:solidFill>
                <a:latin typeface="Arial" pitchFamily="34" charset="0"/>
                <a:cs typeface="Arial" pitchFamily="34" charset="0"/>
              </a:rPr>
              <a:t>Kenya Bureau of Standards</a:t>
            </a:r>
            <a:br>
              <a:rPr lang="en-US" sz="2400" b="1" dirty="0" smtClean="0">
                <a:solidFill>
                  <a:srgbClr val="0070C0"/>
                </a:solidFill>
                <a:latin typeface="Arial" pitchFamily="34" charset="0"/>
                <a:cs typeface="Arial" pitchFamily="34" charset="0"/>
              </a:rPr>
            </a:br>
            <a:r>
              <a:rPr lang="en-US" sz="2400" b="1" dirty="0" smtClean="0">
                <a:solidFill>
                  <a:srgbClr val="0070C0"/>
                </a:solidFill>
                <a:latin typeface="Arial" pitchFamily="34" charset="0"/>
                <a:cs typeface="Arial" pitchFamily="34" charset="0"/>
              </a:rPr>
              <a:t>      Standards for Quality Life</a:t>
            </a:r>
            <a:endParaRPr lang="en-US" sz="2400" dirty="0"/>
          </a:p>
        </p:txBody>
      </p:sp>
      <p:pic>
        <p:nvPicPr>
          <p:cNvPr id="36866" name="Picture 2" descr="C:\Users\ongidis\AppData\Local\Microsoft\Windows\Temporary Internet Files\Content.IE5\0DA0CG8X\WP_20150515_002.jpg"/>
          <p:cNvPicPr>
            <a:picLocks noGrp="1" noChangeAspect="1" noChangeArrowheads="1"/>
          </p:cNvPicPr>
          <p:nvPr>
            <p:ph sz="quarter" idx="1"/>
          </p:nvPr>
        </p:nvPicPr>
        <p:blipFill>
          <a:blip r:embed="rId2" cstate="print"/>
          <a:srcRect/>
          <a:stretch>
            <a:fillRect/>
          </a:stretch>
        </p:blipFill>
        <p:spPr bwMode="auto">
          <a:xfrm>
            <a:off x="489744" y="1527175"/>
            <a:ext cx="8128000" cy="4572000"/>
          </a:xfrm>
          <a:prstGeom prst="rect">
            <a:avLst/>
          </a:prstGeom>
          <a:noFill/>
        </p:spPr>
      </p:pic>
      <p:pic>
        <p:nvPicPr>
          <p:cNvPr id="5" name="Picture 4" descr="New KEBS Logo1"/>
          <p:cNvPicPr/>
          <p:nvPr/>
        </p:nvPicPr>
        <p:blipFill>
          <a:blip r:embed="rId3" cstate="print"/>
          <a:srcRect/>
          <a:stretch>
            <a:fillRect/>
          </a:stretch>
        </p:blipFill>
        <p:spPr bwMode="auto">
          <a:xfrm>
            <a:off x="838200" y="381000"/>
            <a:ext cx="1296144" cy="53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solidFill>
                  <a:srgbClr val="0070C0"/>
                </a:solidFill>
                <a:latin typeface="Arial" pitchFamily="34" charset="0"/>
                <a:cs typeface="Arial" pitchFamily="34" charset="0"/>
              </a:rPr>
              <a:t>Kenya Bureau of Standards</a:t>
            </a:r>
            <a:br>
              <a:rPr lang="en-US" sz="2400" b="1" dirty="0" smtClean="0">
                <a:solidFill>
                  <a:srgbClr val="0070C0"/>
                </a:solidFill>
                <a:latin typeface="Arial" pitchFamily="34" charset="0"/>
                <a:cs typeface="Arial" pitchFamily="34" charset="0"/>
              </a:rPr>
            </a:br>
            <a:r>
              <a:rPr lang="en-US" sz="2400" b="1" dirty="0" smtClean="0">
                <a:solidFill>
                  <a:srgbClr val="0070C0"/>
                </a:solidFill>
                <a:latin typeface="Arial" pitchFamily="34" charset="0"/>
                <a:cs typeface="Arial" pitchFamily="34" charset="0"/>
              </a:rPr>
              <a:t>      Standards for Quality Life</a:t>
            </a:r>
            <a:endParaRPr lang="en-US" sz="2400" dirty="0"/>
          </a:p>
        </p:txBody>
      </p:sp>
      <p:pic>
        <p:nvPicPr>
          <p:cNvPr id="36866" name="Picture 2" descr="C:\Users\ongidis\AppData\Local\Microsoft\Windows\Temporary Internet Files\Content.IE5\0DA0CG8X\WP_20150515_001.jpg"/>
          <p:cNvPicPr>
            <a:picLocks noGrp="1" noChangeAspect="1" noChangeArrowheads="1"/>
          </p:cNvPicPr>
          <p:nvPr>
            <p:ph sz="quarter" idx="1"/>
          </p:nvPr>
        </p:nvPicPr>
        <p:blipFill>
          <a:blip r:embed="rId2" cstate="print"/>
          <a:srcRect/>
          <a:stretch>
            <a:fillRect/>
          </a:stretch>
        </p:blipFill>
        <p:spPr bwMode="auto">
          <a:xfrm>
            <a:off x="489744" y="1527175"/>
            <a:ext cx="8128000" cy="4572000"/>
          </a:xfrm>
          <a:prstGeom prst="rect">
            <a:avLst/>
          </a:prstGeom>
          <a:noFill/>
        </p:spPr>
      </p:pic>
      <p:pic>
        <p:nvPicPr>
          <p:cNvPr id="5" name="Picture 4" descr="New KEBS Logo1"/>
          <p:cNvPicPr/>
          <p:nvPr/>
        </p:nvPicPr>
        <p:blipFill>
          <a:blip r:embed="rId3" cstate="print"/>
          <a:srcRect/>
          <a:stretch>
            <a:fillRect/>
          </a:stretch>
        </p:blipFill>
        <p:spPr bwMode="auto">
          <a:xfrm>
            <a:off x="838200" y="381000"/>
            <a:ext cx="1296144" cy="53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solidFill>
                  <a:srgbClr val="0070C0"/>
                </a:solidFill>
                <a:latin typeface="Arial" pitchFamily="34" charset="0"/>
                <a:cs typeface="Arial" pitchFamily="34" charset="0"/>
              </a:rPr>
              <a:t>Kenya Bureau of Standards</a:t>
            </a:r>
            <a:br>
              <a:rPr lang="en-US" sz="2400" b="1" dirty="0" smtClean="0">
                <a:solidFill>
                  <a:srgbClr val="0070C0"/>
                </a:solidFill>
                <a:latin typeface="Arial" pitchFamily="34" charset="0"/>
                <a:cs typeface="Arial" pitchFamily="34" charset="0"/>
              </a:rPr>
            </a:br>
            <a:r>
              <a:rPr lang="en-US" sz="2400" b="1" dirty="0" smtClean="0">
                <a:solidFill>
                  <a:srgbClr val="0070C0"/>
                </a:solidFill>
                <a:latin typeface="Arial" pitchFamily="34" charset="0"/>
                <a:cs typeface="Arial" pitchFamily="34" charset="0"/>
              </a:rPr>
              <a:t>      Standards for Quality Life</a:t>
            </a:r>
            <a:endParaRPr lang="en-US" sz="2400" dirty="0"/>
          </a:p>
        </p:txBody>
      </p:sp>
      <p:pic>
        <p:nvPicPr>
          <p:cNvPr id="37890" name="Picture 2" descr="C:\Users\ongidis\Desktop\WP_20150224_013.jpg"/>
          <p:cNvPicPr>
            <a:picLocks noGrp="1" noChangeAspect="1" noChangeArrowheads="1"/>
          </p:cNvPicPr>
          <p:nvPr>
            <p:ph sz="quarter" idx="1"/>
          </p:nvPr>
        </p:nvPicPr>
        <p:blipFill>
          <a:blip r:embed="rId2" cstate="print"/>
          <a:srcRect/>
          <a:stretch>
            <a:fillRect/>
          </a:stretch>
        </p:blipFill>
        <p:spPr bwMode="auto">
          <a:xfrm>
            <a:off x="489744" y="1527175"/>
            <a:ext cx="8128000" cy="4572000"/>
          </a:xfrm>
          <a:prstGeom prst="rect">
            <a:avLst/>
          </a:prstGeom>
          <a:noFill/>
        </p:spPr>
      </p:pic>
      <p:pic>
        <p:nvPicPr>
          <p:cNvPr id="5" name="Picture 4" descr="New KEBS Logo1"/>
          <p:cNvPicPr/>
          <p:nvPr/>
        </p:nvPicPr>
        <p:blipFill>
          <a:blip r:embed="rId3" cstate="print"/>
          <a:srcRect/>
          <a:stretch>
            <a:fillRect/>
          </a:stretch>
        </p:blipFill>
        <p:spPr bwMode="auto">
          <a:xfrm>
            <a:off x="838200" y="381000"/>
            <a:ext cx="1296144" cy="53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solidFill>
                  <a:srgbClr val="0070C0"/>
                </a:solidFill>
                <a:latin typeface="Arial" pitchFamily="34" charset="0"/>
                <a:cs typeface="Arial" pitchFamily="34" charset="0"/>
              </a:rPr>
              <a:t>Kenya Bureau of Standards</a:t>
            </a:r>
            <a:br>
              <a:rPr lang="en-US" sz="2400" b="1" dirty="0" smtClean="0">
                <a:solidFill>
                  <a:srgbClr val="0070C0"/>
                </a:solidFill>
                <a:latin typeface="Arial" pitchFamily="34" charset="0"/>
                <a:cs typeface="Arial" pitchFamily="34" charset="0"/>
              </a:rPr>
            </a:br>
            <a:r>
              <a:rPr lang="en-US" sz="2400" b="1" dirty="0" smtClean="0">
                <a:solidFill>
                  <a:srgbClr val="0070C0"/>
                </a:solidFill>
                <a:latin typeface="Arial" pitchFamily="34" charset="0"/>
                <a:cs typeface="Arial" pitchFamily="34" charset="0"/>
              </a:rPr>
              <a:t>      Standards for Quality Life</a:t>
            </a:r>
            <a:endParaRPr lang="en-US" sz="2400" dirty="0"/>
          </a:p>
        </p:txBody>
      </p:sp>
      <p:pic>
        <p:nvPicPr>
          <p:cNvPr id="38914" name="Picture 2" descr="C:\Users\ongidis\Desktop\WP_20150224_010.jpg"/>
          <p:cNvPicPr>
            <a:picLocks noGrp="1" noChangeAspect="1" noChangeArrowheads="1"/>
          </p:cNvPicPr>
          <p:nvPr>
            <p:ph sz="quarter" idx="1"/>
          </p:nvPr>
        </p:nvPicPr>
        <p:blipFill>
          <a:blip r:embed="rId2" cstate="print"/>
          <a:srcRect/>
          <a:stretch>
            <a:fillRect/>
          </a:stretch>
        </p:blipFill>
        <p:spPr bwMode="auto">
          <a:xfrm>
            <a:off x="489744" y="1527175"/>
            <a:ext cx="8128000" cy="4572000"/>
          </a:xfrm>
          <a:prstGeom prst="rect">
            <a:avLst/>
          </a:prstGeom>
          <a:noFill/>
        </p:spPr>
      </p:pic>
      <p:pic>
        <p:nvPicPr>
          <p:cNvPr id="5" name="Picture 4" descr="New KEBS Logo1"/>
          <p:cNvPicPr/>
          <p:nvPr/>
        </p:nvPicPr>
        <p:blipFill>
          <a:blip r:embed="rId3" cstate="print"/>
          <a:srcRect/>
          <a:stretch>
            <a:fillRect/>
          </a:stretch>
        </p:blipFill>
        <p:spPr bwMode="auto">
          <a:xfrm>
            <a:off x="838200" y="381000"/>
            <a:ext cx="1296144" cy="53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b="1" i="1" dirty="0" smtClean="0">
                <a:solidFill>
                  <a:srgbClr val="FF0000"/>
                </a:solidFill>
                <a:latin typeface="Algerian" pitchFamily="82" charset="0"/>
              </a:rPr>
              <a:t>THANK YOU</a:t>
            </a:r>
            <a:endParaRPr lang="en-US" b="1" i="1" dirty="0">
              <a:solidFill>
                <a:srgbClr val="FF0000"/>
              </a:solidFill>
              <a:latin typeface="Algerian" pitchFamily="82" charset="0"/>
            </a:endParaRPr>
          </a:p>
        </p:txBody>
      </p:sp>
      <p:sp>
        <p:nvSpPr>
          <p:cNvPr id="3" name="Content Placeholder 2"/>
          <p:cNvSpPr>
            <a:spLocks noGrp="1"/>
          </p:cNvSpPr>
          <p:nvPr>
            <p:ph idx="1"/>
          </p:nvPr>
        </p:nvSpPr>
        <p:spPr/>
        <p:txBody>
          <a:bodyPr>
            <a:normAutofit/>
          </a:bodyPr>
          <a:lstStyle/>
          <a:p>
            <a:pPr algn="ctr"/>
            <a:r>
              <a:rPr lang="en-US" sz="8800" i="1" dirty="0" smtClean="0">
                <a:solidFill>
                  <a:srgbClr val="0070C0"/>
                </a:solidFill>
                <a:latin typeface="Algerian" pitchFamily="82" charset="0"/>
              </a:rPr>
              <a:t>QUALITY PRODUCTS FOR QUALITY  LIFE</a:t>
            </a:r>
            <a:endParaRPr lang="en-US" sz="8800" i="1" dirty="0">
              <a:solidFill>
                <a:srgbClr val="0070C0"/>
              </a:solidFill>
              <a:latin typeface="Algerian" pitchFamily="82" charset="0"/>
            </a:endParaRPr>
          </a:p>
        </p:txBody>
      </p:sp>
    </p:spTree>
    <p:extLst>
      <p:ext uri="{BB962C8B-B14F-4D97-AF65-F5344CB8AC3E}">
        <p14:creationId xmlns:p14="http://schemas.microsoft.com/office/powerpoint/2010/main" val="1487455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1000109"/>
            <a:ext cx="8858280" cy="642941"/>
          </a:xfrm>
        </p:spPr>
        <p:txBody>
          <a:bodyPr/>
          <a:lstStyle/>
          <a:p>
            <a:pPr algn="l"/>
            <a:r>
              <a:rPr lang="en-US" sz="3200" dirty="0" smtClean="0"/>
              <a:t>Structure of MS</a:t>
            </a:r>
            <a:endParaRPr lang="en-US" sz="3200" dirty="0"/>
          </a:p>
        </p:txBody>
      </p:sp>
      <p:sp>
        <p:nvSpPr>
          <p:cNvPr id="3" name="Subtitle 2"/>
          <p:cNvSpPr>
            <a:spLocks noGrp="1"/>
          </p:cNvSpPr>
          <p:nvPr>
            <p:ph type="subTitle" idx="1"/>
          </p:nvPr>
        </p:nvSpPr>
        <p:spPr>
          <a:xfrm>
            <a:off x="285720" y="1643050"/>
            <a:ext cx="8858280" cy="4643470"/>
          </a:xfrm>
        </p:spPr>
        <p:txBody>
          <a:bodyPr/>
          <a:lstStyle/>
          <a:p>
            <a:endParaRPr lang="en-US" sz="2800" dirty="0"/>
          </a:p>
        </p:txBody>
      </p:sp>
      <p:graphicFrame>
        <p:nvGraphicFramePr>
          <p:cNvPr id="4" name="Diagram 3"/>
          <p:cNvGraphicFramePr/>
          <p:nvPr/>
        </p:nvGraphicFramePr>
        <p:xfrm>
          <a:off x="357158" y="1643050"/>
          <a:ext cx="8572560" cy="457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1000108"/>
            <a:ext cx="8929718" cy="1000131"/>
          </a:xfrm>
        </p:spPr>
        <p:txBody>
          <a:bodyPr/>
          <a:lstStyle/>
          <a:p>
            <a:pPr algn="l"/>
            <a:r>
              <a:rPr lang="en-US" sz="3200" dirty="0" smtClean="0"/>
              <a:t>Placement of MS under current establishment</a:t>
            </a:r>
            <a:endParaRPr lang="en-US" sz="3200" dirty="0"/>
          </a:p>
        </p:txBody>
      </p:sp>
      <p:sp>
        <p:nvSpPr>
          <p:cNvPr id="3" name="Subtitle 2"/>
          <p:cNvSpPr>
            <a:spLocks noGrp="1"/>
          </p:cNvSpPr>
          <p:nvPr>
            <p:ph type="subTitle" idx="1"/>
          </p:nvPr>
        </p:nvSpPr>
        <p:spPr>
          <a:xfrm>
            <a:off x="214282" y="2000240"/>
            <a:ext cx="8929718" cy="4286280"/>
          </a:xfrm>
        </p:spPr>
        <p:txBody>
          <a:bodyPr/>
          <a:lstStyle/>
          <a:p>
            <a:pPr algn="l"/>
            <a:r>
              <a:rPr lang="en-US" dirty="0" smtClean="0">
                <a:solidFill>
                  <a:schemeClr val="tx1"/>
                </a:solidFill>
              </a:rPr>
              <a:t>Background:</a:t>
            </a:r>
          </a:p>
          <a:p>
            <a:pPr algn="l">
              <a:buFontTx/>
              <a:buChar char="-"/>
            </a:pPr>
            <a:r>
              <a:rPr lang="en-US" dirty="0" smtClean="0">
                <a:solidFill>
                  <a:schemeClr val="tx1"/>
                </a:solidFill>
              </a:rPr>
              <a:t>Function previously under QA &amp; I</a:t>
            </a:r>
          </a:p>
          <a:p>
            <a:pPr algn="l">
              <a:buFontTx/>
              <a:buChar char="-"/>
            </a:pPr>
            <a:r>
              <a:rPr lang="en-US" dirty="0" smtClean="0">
                <a:solidFill>
                  <a:schemeClr val="tx1"/>
                </a:solidFill>
              </a:rPr>
              <a:t> Conflict of interest</a:t>
            </a:r>
          </a:p>
          <a:p>
            <a:pPr algn="l">
              <a:buFontTx/>
              <a:buChar char="-"/>
            </a:pPr>
            <a:r>
              <a:rPr lang="en-US" dirty="0" smtClean="0">
                <a:solidFill>
                  <a:schemeClr val="tx1"/>
                </a:solidFill>
              </a:rPr>
              <a:t> Need for firewalls</a:t>
            </a:r>
          </a:p>
          <a:p>
            <a:pPr algn="l">
              <a:buFontTx/>
              <a:buChar char="-"/>
            </a:pPr>
            <a:r>
              <a:rPr lang="en-US" dirty="0" smtClean="0">
                <a:solidFill>
                  <a:schemeClr val="tx1"/>
                </a:solidFill>
              </a:rPr>
              <a:t> MS in the regions </a:t>
            </a:r>
          </a:p>
          <a:p>
            <a:pPr algn="l">
              <a:buFontTx/>
              <a:buChar char="-"/>
            </a:pPr>
            <a:r>
              <a:rPr lang="en-US" dirty="0" smtClean="0">
                <a:solidFill>
                  <a:schemeClr val="tx1"/>
                </a:solidFill>
              </a:rPr>
              <a:t> Vision </a:t>
            </a:r>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1000109"/>
            <a:ext cx="8172480" cy="1000131"/>
          </a:xfrm>
        </p:spPr>
        <p:txBody>
          <a:bodyPr/>
          <a:lstStyle/>
          <a:p>
            <a:pPr algn="l"/>
            <a:r>
              <a:rPr lang="en-US" sz="3600" b="1" dirty="0" smtClean="0"/>
              <a:t>MS Process </a:t>
            </a:r>
            <a:endParaRPr lang="en-US" sz="3600" b="1" dirty="0"/>
          </a:p>
        </p:txBody>
      </p:sp>
      <p:sp>
        <p:nvSpPr>
          <p:cNvPr id="3" name="Subtitle 2"/>
          <p:cNvSpPr>
            <a:spLocks noGrp="1"/>
          </p:cNvSpPr>
          <p:nvPr>
            <p:ph type="subTitle" idx="1"/>
          </p:nvPr>
        </p:nvSpPr>
        <p:spPr>
          <a:xfrm>
            <a:off x="214282" y="1857364"/>
            <a:ext cx="8929718" cy="4357718"/>
          </a:xfrm>
        </p:spPr>
        <p:txBody>
          <a:bodyPr/>
          <a:lstStyle/>
          <a:p>
            <a:pPr algn="l"/>
            <a:r>
              <a:rPr lang="en-US" sz="4000" dirty="0" smtClean="0">
                <a:solidFill>
                  <a:schemeClr val="tx1"/>
                </a:solidFill>
              </a:rPr>
              <a:t>Definitions of MS-</a:t>
            </a:r>
          </a:p>
          <a:p>
            <a:pPr algn="l"/>
            <a:r>
              <a:rPr lang="en-US" sz="4000" dirty="0" smtClean="0">
                <a:solidFill>
                  <a:schemeClr val="tx1"/>
                </a:solidFill>
              </a:rPr>
              <a:t>Market surveillance:</a:t>
            </a:r>
          </a:p>
          <a:p>
            <a:pPr algn="l"/>
            <a:r>
              <a:rPr lang="en-US" sz="4000" dirty="0" smtClean="0">
                <a:solidFill>
                  <a:schemeClr val="tx1"/>
                </a:solidFill>
              </a:rPr>
              <a:t>The activities carried out by </a:t>
            </a:r>
            <a:r>
              <a:rPr lang="en-US" sz="4000" b="1" dirty="0" smtClean="0">
                <a:solidFill>
                  <a:schemeClr val="tx1"/>
                </a:solidFill>
              </a:rPr>
              <a:t>public authorities</a:t>
            </a:r>
            <a:r>
              <a:rPr lang="en-US" sz="4000" dirty="0" smtClean="0">
                <a:solidFill>
                  <a:schemeClr val="tx1"/>
                </a:solidFill>
              </a:rPr>
              <a:t> to ensure that products comply with the requirements set out in </a:t>
            </a:r>
            <a:r>
              <a:rPr lang="en-US" sz="4000" b="1" dirty="0" smtClean="0">
                <a:solidFill>
                  <a:schemeClr val="tx1"/>
                </a:solidFill>
              </a:rPr>
              <a:t>the relevant legislation</a:t>
            </a:r>
            <a:r>
              <a:rPr lang="en-US" sz="4000" dirty="0" smtClean="0">
                <a:solidFill>
                  <a:schemeClr val="tx1"/>
                </a:solidFill>
              </a:rPr>
              <a:t>. </a:t>
            </a:r>
            <a:endParaRPr lang="en-US" sz="4000" i="1" dirty="0" smtClean="0">
              <a:solidFill>
                <a:schemeClr val="tx1"/>
              </a:solidFill>
            </a:endParaRPr>
          </a:p>
          <a:p>
            <a:pPr algn="l"/>
            <a:endParaRPr lang="en-US"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1000109"/>
            <a:ext cx="8243918" cy="1000131"/>
          </a:xfrm>
        </p:spPr>
        <p:txBody>
          <a:bodyPr/>
          <a:lstStyle/>
          <a:p>
            <a:pPr algn="l"/>
            <a:r>
              <a:rPr lang="de-DE" sz="3200" dirty="0" smtClean="0"/>
              <a:t>Definition used by EAC (Market Surveillance Procedure EAC/MS/OP/01)</a:t>
            </a:r>
            <a:endParaRPr lang="en-US" sz="3200" dirty="0"/>
          </a:p>
        </p:txBody>
      </p:sp>
      <p:sp>
        <p:nvSpPr>
          <p:cNvPr id="3" name="Subtitle 2"/>
          <p:cNvSpPr>
            <a:spLocks noGrp="1"/>
          </p:cNvSpPr>
          <p:nvPr>
            <p:ph type="subTitle" idx="1"/>
          </p:nvPr>
        </p:nvSpPr>
        <p:spPr>
          <a:xfrm>
            <a:off x="214282" y="2000240"/>
            <a:ext cx="8429684" cy="4286280"/>
          </a:xfrm>
        </p:spPr>
        <p:txBody>
          <a:bodyPr/>
          <a:lstStyle/>
          <a:p>
            <a:pPr algn="l">
              <a:spcAft>
                <a:spcPts val="1200"/>
              </a:spcAft>
            </a:pPr>
            <a:r>
              <a:rPr lang="en-US" dirty="0" smtClean="0"/>
              <a:t>Activities carried out and measures </a:t>
            </a:r>
            <a:r>
              <a:rPr lang="en-US" b="1" dirty="0" smtClean="0"/>
              <a:t>taken by NSBs </a:t>
            </a:r>
            <a:r>
              <a:rPr lang="en-US" dirty="0" smtClean="0"/>
              <a:t>in Partner States to ensure that products comply with the requirements set out in the </a:t>
            </a:r>
            <a:r>
              <a:rPr lang="en-US" b="1" dirty="0" smtClean="0"/>
              <a:t>relevant compulsory standards</a:t>
            </a:r>
            <a:r>
              <a:rPr lang="en-US" dirty="0" smtClean="0"/>
              <a:t>. </a:t>
            </a:r>
          </a:p>
          <a:p>
            <a:pPr algn="l"/>
            <a:r>
              <a:rPr lang="en-US" dirty="0" smtClean="0">
                <a:solidFill>
                  <a:schemeClr val="tx1"/>
                </a:solidFill>
              </a:rPr>
              <a:t>These activities may be undertaken  both at the design/ production stage (so called pre-market control) and the post-market surveillance stage (or market surveillance)</a:t>
            </a:r>
            <a:endParaRPr lang="en-US" i="1" dirty="0" smtClean="0">
              <a:solidFill>
                <a:schemeClr val="tx1"/>
              </a:solidFill>
            </a:endParaRPr>
          </a:p>
          <a:p>
            <a:pPr algn="l"/>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1000109"/>
            <a:ext cx="8786842" cy="785817"/>
          </a:xfrm>
        </p:spPr>
        <p:txBody>
          <a:bodyPr/>
          <a:lstStyle/>
          <a:p>
            <a:pPr algn="l"/>
            <a:r>
              <a:rPr lang="en-US" sz="3200" dirty="0" smtClean="0"/>
              <a:t>Role of MS:</a:t>
            </a:r>
            <a:endParaRPr lang="en-US" sz="3200" dirty="0"/>
          </a:p>
        </p:txBody>
      </p:sp>
      <p:sp>
        <p:nvSpPr>
          <p:cNvPr id="3" name="Subtitle 2"/>
          <p:cNvSpPr>
            <a:spLocks noGrp="1"/>
          </p:cNvSpPr>
          <p:nvPr>
            <p:ph type="subTitle" idx="1"/>
          </p:nvPr>
        </p:nvSpPr>
        <p:spPr>
          <a:xfrm>
            <a:off x="357158" y="1714488"/>
            <a:ext cx="8786842" cy="4643470"/>
          </a:xfrm>
        </p:spPr>
        <p:txBody>
          <a:bodyPr/>
          <a:lstStyle/>
          <a:p>
            <a:pPr algn="l"/>
            <a:r>
              <a:rPr lang="en-US" sz="2800" dirty="0" smtClean="0">
                <a:solidFill>
                  <a:schemeClr val="tx1"/>
                </a:solidFill>
              </a:rPr>
              <a:t>Monitor products in the market with the aim of effecting product conformity to the requirements of Kenya Standards and other approved  specifications.</a:t>
            </a:r>
          </a:p>
          <a:p>
            <a:pPr algn="l"/>
            <a:r>
              <a:rPr lang="en-US" sz="2800" dirty="0" smtClean="0">
                <a:solidFill>
                  <a:schemeClr val="tx1"/>
                </a:solidFill>
              </a:rPr>
              <a:t>-enhance safety and quality of products and other aspects of public interest, such as consumer protection </a:t>
            </a:r>
          </a:p>
          <a:p>
            <a:pPr algn="l">
              <a:spcAft>
                <a:spcPts val="1200"/>
              </a:spcAft>
            </a:pPr>
            <a:r>
              <a:rPr lang="en-US" sz="2800" dirty="0" smtClean="0">
                <a:solidFill>
                  <a:schemeClr val="tx1"/>
                </a:solidFill>
              </a:rPr>
              <a:t>-create a level playing field for businesses</a:t>
            </a:r>
            <a:r>
              <a:rPr lang="en-US" sz="2800" i="1" dirty="0" smtClean="0">
                <a:solidFill>
                  <a:schemeClr val="tx1"/>
                </a:solidFill>
              </a:rPr>
              <a:t>. </a:t>
            </a:r>
          </a:p>
          <a:p>
            <a:pPr algn="l"/>
            <a:r>
              <a:rPr lang="en-US" sz="2800" dirty="0" smtClean="0">
                <a:solidFill>
                  <a:schemeClr val="tx1"/>
                </a:solidFill>
              </a:rPr>
              <a:t>Market surveillance is therefore important for the enhancement of consumer protection as well as economic development as it helps to eliminate </a:t>
            </a:r>
            <a:r>
              <a:rPr lang="de-DE" sz="2800" dirty="0" smtClean="0">
                <a:solidFill>
                  <a:schemeClr val="tx1"/>
                </a:solidFill>
              </a:rPr>
              <a:t>unfair competition.</a:t>
            </a:r>
            <a:endParaRPr lang="en-US" sz="28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1000109"/>
            <a:ext cx="8101042" cy="785817"/>
          </a:xfrm>
        </p:spPr>
        <p:txBody>
          <a:bodyPr/>
          <a:lstStyle/>
          <a:p>
            <a:pPr algn="l"/>
            <a:r>
              <a:rPr lang="en-US" sz="3200" dirty="0" smtClean="0"/>
              <a:t>Objectives</a:t>
            </a:r>
            <a:endParaRPr lang="en-US" sz="3200" dirty="0"/>
          </a:p>
        </p:txBody>
      </p:sp>
      <p:sp>
        <p:nvSpPr>
          <p:cNvPr id="3" name="Subtitle 2"/>
          <p:cNvSpPr>
            <a:spLocks noGrp="1"/>
          </p:cNvSpPr>
          <p:nvPr>
            <p:ph type="subTitle" idx="1"/>
          </p:nvPr>
        </p:nvSpPr>
        <p:spPr>
          <a:xfrm>
            <a:off x="357158" y="1714488"/>
            <a:ext cx="8501122" cy="4572032"/>
          </a:xfrm>
        </p:spPr>
        <p:txBody>
          <a:bodyPr/>
          <a:lstStyle/>
          <a:p>
            <a:pPr marL="514350" lvl="0" indent="-514350" algn="l">
              <a:buFont typeface="+mj-lt"/>
              <a:buAutoNum type="arabicPeriod"/>
            </a:pPr>
            <a:r>
              <a:rPr lang="en-US" sz="2800" dirty="0" smtClean="0"/>
              <a:t>Improve and monitor product compliance levels in the market according to the set targets.</a:t>
            </a:r>
          </a:p>
          <a:p>
            <a:pPr marL="514350" indent="-514350" algn="l">
              <a:buFont typeface="+mj-lt"/>
              <a:buAutoNum type="arabicPeriod"/>
            </a:pPr>
            <a:r>
              <a:rPr lang="en-US" sz="2800" dirty="0" smtClean="0"/>
              <a:t>Establish and implement efficient and effective consultations with stakeholders and other interested parties.</a:t>
            </a:r>
          </a:p>
          <a:p>
            <a:pPr marL="514350" lvl="0" indent="-514350" algn="l">
              <a:buFont typeface="+mj-lt"/>
              <a:buAutoNum type="arabicPeriod"/>
            </a:pPr>
            <a:r>
              <a:rPr lang="en-US" sz="2800" dirty="0" smtClean="0"/>
              <a:t>Create awareness to the public and stakeholders on pertinent issues.</a:t>
            </a:r>
          </a:p>
          <a:p>
            <a:pPr marL="514350" indent="-514350" algn="l">
              <a:buFont typeface="+mj-lt"/>
              <a:buAutoNum type="arabicPeriod"/>
            </a:pPr>
            <a:r>
              <a:rPr lang="en-US" sz="2800" dirty="0" smtClean="0"/>
              <a:t>Support sustainable development through application of standards at the marketplace.</a:t>
            </a:r>
          </a:p>
          <a:p>
            <a:pPr marL="514350" lvl="0" indent="-514350" algn="l"/>
            <a:endParaRPr lang="en-US" sz="2800" dirty="0" smtClean="0"/>
          </a:p>
          <a:p>
            <a:pPr algn="l"/>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1000109"/>
            <a:ext cx="8501122" cy="642941"/>
          </a:xfrm>
        </p:spPr>
        <p:txBody>
          <a:bodyPr/>
          <a:lstStyle/>
          <a:p>
            <a:pPr algn="l"/>
            <a:r>
              <a:rPr lang="en-US" sz="3200" dirty="0" smtClean="0"/>
              <a:t>These objectives are achieved through</a:t>
            </a:r>
            <a:endParaRPr lang="en-US" sz="3200" dirty="0"/>
          </a:p>
        </p:txBody>
      </p:sp>
      <p:sp>
        <p:nvSpPr>
          <p:cNvPr id="3" name="Subtitle 2"/>
          <p:cNvSpPr>
            <a:spLocks noGrp="1"/>
          </p:cNvSpPr>
          <p:nvPr>
            <p:ph type="subTitle" idx="1"/>
          </p:nvPr>
        </p:nvSpPr>
        <p:spPr>
          <a:xfrm>
            <a:off x="357158" y="1643050"/>
            <a:ext cx="8501122" cy="4643470"/>
          </a:xfrm>
        </p:spPr>
        <p:txBody>
          <a:bodyPr/>
          <a:lstStyle/>
          <a:p>
            <a:pPr lvl="0" algn="l"/>
            <a:r>
              <a:rPr lang="en-US" sz="2800" dirty="0" smtClean="0"/>
              <a:t>1. Proactive/Preventive MS </a:t>
            </a:r>
          </a:p>
          <a:p>
            <a:pPr lvl="0" algn="l">
              <a:buFont typeface="Arial" pitchFamily="34" charset="0"/>
              <a:buChar char="•"/>
            </a:pPr>
            <a:r>
              <a:rPr lang="en-US" sz="2800" dirty="0" smtClean="0"/>
              <a:t>Inspection and sampling for testing.  </a:t>
            </a:r>
          </a:p>
          <a:p>
            <a:pPr lvl="0" algn="l">
              <a:buFont typeface="Arial" pitchFamily="34" charset="0"/>
              <a:buChar char="•"/>
            </a:pPr>
            <a:r>
              <a:rPr lang="en-US" sz="2800" dirty="0" smtClean="0"/>
              <a:t> </a:t>
            </a:r>
            <a:r>
              <a:rPr lang="de-DE" sz="2800" dirty="0" smtClean="0"/>
              <a:t>Outreach activities – awareness raising through seminars and workshops</a:t>
            </a:r>
            <a:r>
              <a:rPr lang="en-US" sz="2800" dirty="0" smtClean="0"/>
              <a:t>.</a:t>
            </a:r>
          </a:p>
          <a:p>
            <a:pPr algn="l">
              <a:buFont typeface="Arial" pitchFamily="34" charset="0"/>
              <a:buChar char="•"/>
            </a:pPr>
            <a:r>
              <a:rPr lang="en-US" sz="2800" dirty="0" smtClean="0"/>
              <a:t> </a:t>
            </a:r>
            <a:r>
              <a:rPr lang="en-GB" sz="2800" dirty="0" smtClean="0"/>
              <a:t>Risk assessment.</a:t>
            </a:r>
            <a:endParaRPr lang="en-US" sz="2800" dirty="0" smtClean="0"/>
          </a:p>
          <a:p>
            <a:pPr algn="l">
              <a:buFont typeface="Arial" pitchFamily="34" charset="0"/>
              <a:buChar char="•"/>
            </a:pPr>
            <a:r>
              <a:rPr lang="en-US" sz="2800" dirty="0" smtClean="0"/>
              <a:t> </a:t>
            </a:r>
            <a:r>
              <a:rPr lang="de-DE" sz="2800" dirty="0" smtClean="0"/>
              <a:t>Collaboration and communication with stakeholders.</a:t>
            </a:r>
          </a:p>
          <a:p>
            <a:pPr algn="l">
              <a:buFont typeface="Arial" pitchFamily="34" charset="0"/>
              <a:buChar char="•"/>
            </a:pPr>
            <a:endParaRPr lang="en-US" sz="2800" dirty="0" smtClean="0"/>
          </a:p>
          <a:p>
            <a:pPr lvl="0" algn="l">
              <a:buFont typeface="Arial" pitchFamily="34" charset="0"/>
              <a:buChar char="•"/>
            </a:pPr>
            <a:endParaRPr lang="en-US" sz="2800" dirty="0" smtClean="0"/>
          </a:p>
          <a:p>
            <a:pPr lvl="0" algn="l"/>
            <a:endParaRPr lang="en-US" sz="2800" dirty="0" smtClean="0"/>
          </a:p>
          <a:p>
            <a:pPr lvl="0" algn="l"/>
            <a:endParaRPr lang="en-US" sz="2800" dirty="0" smtClean="0"/>
          </a:p>
          <a:p>
            <a:pPr lvl="0" algn="l"/>
            <a:endParaRPr lang="en-US" sz="2800" dirty="0" smtClean="0"/>
          </a:p>
          <a:p>
            <a:pPr algn="l">
              <a:buFont typeface="Arial" pitchFamily="34" charset="0"/>
              <a:buChar char="•"/>
            </a:pPr>
            <a:endParaRPr lang="en-US" sz="2800" dirty="0"/>
          </a:p>
        </p:txBody>
      </p:sp>
    </p:spTree>
  </p:cSld>
  <p:clrMapOvr>
    <a:masterClrMapping/>
  </p:clrMapOvr>
</p:sld>
</file>

<file path=ppt/theme/theme1.xml><?xml version="1.0" encoding="utf-8"?>
<a:theme xmlns:a="http://schemas.openxmlformats.org/drawingml/2006/main" name="kebs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328BC23BD5344CBCA7430E2D39B155" ma:contentTypeVersion="1" ma:contentTypeDescription="Create a new document." ma:contentTypeScope="" ma:versionID="f8170835b184bb5c2c2f7b577ac7d12f">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AD6DFA-1F14-4363-ADB8-1A013182BB34}"/>
</file>

<file path=customXml/itemProps2.xml><?xml version="1.0" encoding="utf-8"?>
<ds:datastoreItem xmlns:ds="http://schemas.openxmlformats.org/officeDocument/2006/customXml" ds:itemID="{C7E0CAD8-B283-4274-910A-D1BE5D165088}"/>
</file>

<file path=customXml/itemProps3.xml><?xml version="1.0" encoding="utf-8"?>
<ds:datastoreItem xmlns:ds="http://schemas.openxmlformats.org/officeDocument/2006/customXml" ds:itemID="{386ADF9D-7CDA-4FFB-B774-12DC9D56DFC5}"/>
</file>

<file path=docProps/app.xml><?xml version="1.0" encoding="utf-8"?>
<Properties xmlns="http://schemas.openxmlformats.org/officeDocument/2006/extended-properties" xmlns:vt="http://schemas.openxmlformats.org/officeDocument/2006/docPropsVTypes">
  <Template/>
  <TotalTime>794</TotalTime>
  <Words>990</Words>
  <Application>Microsoft Office PowerPoint</Application>
  <PresentationFormat>On-screen Show (4:3)</PresentationFormat>
  <Paragraphs>151</Paragraphs>
  <Slides>28</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kebs_1</vt:lpstr>
      <vt:lpstr>Document</vt:lpstr>
      <vt:lpstr>25th NOVEMBER 2015</vt:lpstr>
      <vt:lpstr>Market Surveillance</vt:lpstr>
      <vt:lpstr>Structure of MS</vt:lpstr>
      <vt:lpstr>Placement of MS under current establishment</vt:lpstr>
      <vt:lpstr>MS Process </vt:lpstr>
      <vt:lpstr>Definition used by EAC (Market Surveillance Procedure EAC/MS/OP/01)</vt:lpstr>
      <vt:lpstr>Role of MS:</vt:lpstr>
      <vt:lpstr>Objectives</vt:lpstr>
      <vt:lpstr>These objectives are achieved through</vt:lpstr>
      <vt:lpstr>Contd</vt:lpstr>
      <vt:lpstr>MS therefore initiated through: </vt:lpstr>
      <vt:lpstr>MS Tools </vt:lpstr>
      <vt:lpstr>Kenya Bureau of Standards    Standards for Quality Life</vt:lpstr>
      <vt:lpstr>Kenya Bureau of Standards    Standards for Quality Life</vt:lpstr>
      <vt:lpstr>Kenya Bureau of Standards        Standards for Quality Life</vt:lpstr>
      <vt:lpstr>Kenya Bureau of Standards        Standards for Quality Life</vt:lpstr>
      <vt:lpstr>Kenya Bureau of Standards        Standards for Quality Life</vt:lpstr>
      <vt:lpstr>Kenya Bureau of Standards       Standards for Quality Life</vt:lpstr>
      <vt:lpstr>Kenya Bureau of Standards       Standards for Quality Life</vt:lpstr>
      <vt:lpstr>Kenya Bureau of Standards       Standards for Quality Life</vt:lpstr>
      <vt:lpstr>Kenya Bureau of Standards       Standards for Quality Life</vt:lpstr>
      <vt:lpstr>Kenya Bureau of Standards     Standards for Quality Life</vt:lpstr>
      <vt:lpstr>Kenya Bureau of Standards       Standards for Quality Life</vt:lpstr>
      <vt:lpstr>Kenya Bureau of Standards       Standards for Quality Life</vt:lpstr>
      <vt:lpstr>Kenya Bureau of Standards       Standards for Quality Life</vt:lpstr>
      <vt:lpstr>Kenya Bureau of Standards       Standards for Quality Life</vt:lpstr>
      <vt:lpstr>Kenya Bureau of Standards       Standards for Quality Life</vt:lpstr>
      <vt:lpstr>THANK YOU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Kebs PowerPoint Template</dc:title>
  <dc:creator>kiruie</dc:creator>
  <cp:lastModifiedBy>umutoni-pc</cp:lastModifiedBy>
  <cp:revision>66</cp:revision>
  <dcterms:created xsi:type="dcterms:W3CDTF">2012-09-17T05:36:40Z</dcterms:created>
  <dcterms:modified xsi:type="dcterms:W3CDTF">2015-11-25T19:46:28Z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Slide</vt:lpwstr>
  </property>
  <property fmtid="{D5CDD505-2E9C-101B-9397-08002B2CF9AE}" pid="3" name="Presentation">
    <vt:lpwstr>Kebs PowerPoint Template</vt:lpwstr>
  </property>
  <property fmtid="{D5CDD505-2E9C-101B-9397-08002B2CF9AE}" pid="4" name="SlideDescription">
    <vt:lpwstr/>
  </property>
  <property fmtid="{D5CDD505-2E9C-101B-9397-08002B2CF9AE}" pid="5" name="ContentTypeId">
    <vt:lpwstr>0x0101001B328BC23BD5344CBCA7430E2D39B155</vt:lpwstr>
  </property>
</Properties>
</file>