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69" r:id="rId14"/>
    <p:sldId id="268" r:id="rId15"/>
    <p:sldId id="264" r:id="rId16"/>
    <p:sldId id="272" r:id="rId17"/>
    <p:sldId id="270" r:id="rId18"/>
    <p:sldId id="271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3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8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056F50-126B-426B-A3DA-011CA623CF7E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3022D8B-D06D-4125-ADC8-9E02EB42C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Framework for combating Importation, Supply and Use of Counterfeit/substandard terminals in EACO member states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</a:p>
          <a:p>
            <a:r>
              <a:rPr lang="en-US" dirty="0" smtClean="0"/>
              <a:t>Mwende Njiraini</a:t>
            </a:r>
          </a:p>
          <a:p>
            <a:r>
              <a:rPr lang="en-US" dirty="0" smtClean="0"/>
              <a:t>Communications Authority </a:t>
            </a:r>
            <a:r>
              <a:rPr lang="en-US" smtClean="0"/>
              <a:t>of Kenya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3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quipment Identity Register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885950" y="1643062"/>
            <a:ext cx="5372100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b="1" dirty="0" smtClean="0"/>
              <a:t>Proposed Practical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4196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International Mobile Station Equipment Identity (IMEI) database </a:t>
            </a:r>
          </a:p>
          <a:p>
            <a:pPr lvl="1"/>
            <a:r>
              <a:rPr lang="en-US" dirty="0" smtClean="0"/>
              <a:t>Requires membership to GSMA</a:t>
            </a:r>
          </a:p>
          <a:p>
            <a:pPr lvl="1"/>
            <a:r>
              <a:rPr lang="en-US" dirty="0" smtClean="0"/>
              <a:t>Check IMEI of mobile devices before importation and purchase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quipment Identity Register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885950" y="1643062"/>
            <a:ext cx="5372100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Challenges of implementing IMEI database</a:t>
            </a:r>
          </a:p>
          <a:p>
            <a:pPr lvl="1"/>
            <a:r>
              <a:rPr lang="en-US" dirty="0" smtClean="0"/>
              <a:t>Access to database by subscription</a:t>
            </a:r>
          </a:p>
          <a:p>
            <a:pPr lvl="1"/>
            <a:r>
              <a:rPr lang="en-US" dirty="0" smtClean="0"/>
              <a:t>Additional cost to the user</a:t>
            </a:r>
          </a:p>
          <a:p>
            <a:pPr lvl="1"/>
            <a:r>
              <a:rPr lang="en-US" dirty="0" smtClean="0"/>
              <a:t>Continuous consumer education</a:t>
            </a:r>
          </a:p>
          <a:p>
            <a:pPr lvl="1"/>
            <a:r>
              <a:rPr lang="en-US" dirty="0" smtClean="0"/>
              <a:t>Duplicate/cloned IMEI difficult to verify authenticity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 cards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1034143" y="1447800"/>
            <a:ext cx="76200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Implementation of International Mobile Subscriber Identity (IMSI)</a:t>
            </a:r>
          </a:p>
          <a:p>
            <a:pPr lvl="1"/>
            <a:r>
              <a:rPr lang="en-US" dirty="0" smtClean="0"/>
              <a:t>Every registered user has an original IMSI with a valid IMEI stored in their SIM</a:t>
            </a:r>
          </a:p>
          <a:p>
            <a:pPr lvl="1"/>
            <a:r>
              <a:rPr lang="en-US" dirty="0" smtClean="0"/>
              <a:t>Provides information of network operator, SIM card and location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0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 cards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tretch>
            <a:fillRect/>
          </a:stretch>
        </p:blipFill>
        <p:spPr>
          <a:xfrm>
            <a:off x="914400" y="1447800"/>
            <a:ext cx="7739743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Challenges of Implementation of IMSI</a:t>
            </a:r>
          </a:p>
          <a:p>
            <a:pPr lvl="1"/>
            <a:r>
              <a:rPr lang="en-US" dirty="0" smtClean="0"/>
              <a:t>SIM card registration not fully implemented</a:t>
            </a:r>
          </a:p>
          <a:p>
            <a:pPr lvl="1"/>
            <a:r>
              <a:rPr lang="en-US" dirty="0" smtClean="0"/>
              <a:t>Fraudsters can access SIM cards with invalid information</a:t>
            </a:r>
          </a:p>
          <a:p>
            <a:pPr lvl="1"/>
            <a:r>
              <a:rPr lang="en-US" dirty="0" smtClean="0"/>
              <a:t>IMSI considered confidential – legal challenge in terms of access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6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ke phones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838200" y="1524000"/>
            <a:ext cx="75438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Equipment Identity Register (EIR)</a:t>
            </a:r>
          </a:p>
          <a:p>
            <a:pPr lvl="1"/>
            <a:r>
              <a:rPr lang="en-US" dirty="0" smtClean="0"/>
              <a:t>Matching of IMSI to IMEI</a:t>
            </a:r>
          </a:p>
          <a:p>
            <a:pPr lvl="1"/>
            <a:r>
              <a:rPr lang="en-US" dirty="0" smtClean="0"/>
              <a:t>Mandate all operators to have EIR database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The EIR is a considerable investment </a:t>
            </a:r>
          </a:p>
          <a:p>
            <a:pPr lvl="1"/>
            <a:r>
              <a:rPr lang="en-US" dirty="0" smtClean="0"/>
              <a:t>The process of developing the EIR could take long to achieve accuracy and completeness</a:t>
            </a:r>
          </a:p>
          <a:p>
            <a:pPr lvl="1"/>
            <a:r>
              <a:rPr lang="en-US" dirty="0" smtClean="0"/>
              <a:t>Duplicate/cloned IMEI cannot be stopped</a:t>
            </a:r>
          </a:p>
          <a:p>
            <a:pPr lvl="1"/>
            <a:r>
              <a:rPr lang="en-US" dirty="0" smtClean="0"/>
              <a:t>Membership to GSMA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7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Triple play approach</a:t>
            </a:r>
          </a:p>
          <a:p>
            <a:pPr lvl="1"/>
            <a:r>
              <a:rPr lang="en-US" dirty="0" smtClean="0"/>
              <a:t>Use of IMEI, IMSI and MSISDN</a:t>
            </a:r>
          </a:p>
          <a:p>
            <a:pPr lvl="1"/>
            <a:r>
              <a:rPr lang="en-US" dirty="0" smtClean="0"/>
              <a:t>Device locking rules</a:t>
            </a:r>
          </a:p>
          <a:p>
            <a:pPr lvl="2"/>
            <a:r>
              <a:rPr lang="en-US" dirty="0" smtClean="0"/>
              <a:t>A particular MSISDN/IMSI and particular IMEI locked to each other– the MSISDN can only use the device of specified IMEI</a:t>
            </a:r>
          </a:p>
          <a:p>
            <a:pPr lvl="2"/>
            <a:r>
              <a:rPr lang="en-US" dirty="0" smtClean="0"/>
              <a:t>Lock IMEI to specific MSISDN/IMSI but MSISDN/IMSI can used with another IMEI</a:t>
            </a:r>
          </a:p>
          <a:p>
            <a:pPr lvl="2"/>
            <a:r>
              <a:rPr lang="en-US" dirty="0" smtClean="0"/>
              <a:t>Lock MSISDN/IMSI  to specific IMEI but IMEI can be used by any subscriber (MSISDN/IMSI 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90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 play Benefits</a:t>
            </a:r>
          </a:p>
          <a:p>
            <a:pPr lvl="1"/>
            <a:r>
              <a:rPr lang="en-US" dirty="0" smtClean="0"/>
              <a:t>stops duplicate/cloned IMEI</a:t>
            </a:r>
          </a:p>
          <a:p>
            <a:pPr lvl="1"/>
            <a:r>
              <a:rPr lang="en-US" dirty="0" smtClean="0"/>
              <a:t>Provides for full tracking and security</a:t>
            </a:r>
          </a:p>
          <a:p>
            <a:pPr lvl="1"/>
            <a:r>
              <a:rPr lang="en-US" dirty="0" smtClean="0"/>
              <a:t>Encourages investment as governments can guarantee exclusive distribution rights</a:t>
            </a:r>
          </a:p>
          <a:p>
            <a:pPr lvl="1"/>
            <a:r>
              <a:rPr lang="en-US" dirty="0" smtClean="0"/>
              <a:t>No SIM boxing – improved quality of international calls and increased revenue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780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 play benefits(cont’d)</a:t>
            </a:r>
          </a:p>
          <a:p>
            <a:pPr lvl="1"/>
            <a:r>
              <a:rPr lang="en-US" dirty="0" smtClean="0"/>
              <a:t>Reduced device theft</a:t>
            </a:r>
          </a:p>
          <a:p>
            <a:pPr lvl="1"/>
            <a:r>
              <a:rPr lang="en-US" dirty="0" smtClean="0"/>
              <a:t>Can integrate with customs for tax collection</a:t>
            </a:r>
          </a:p>
          <a:p>
            <a:pPr lvl="1"/>
            <a:r>
              <a:rPr lang="en-US" dirty="0" smtClean="0"/>
              <a:t>Taxation application to specific types of devices such as luxury phones</a:t>
            </a:r>
          </a:p>
          <a:p>
            <a:pPr lvl="1"/>
            <a:r>
              <a:rPr lang="en-US" dirty="0" smtClean="0"/>
              <a:t>Governments can subsidize the cost of genuine phones</a:t>
            </a:r>
          </a:p>
          <a:p>
            <a:pPr lvl="1"/>
            <a:r>
              <a:rPr lang="en-US" dirty="0" smtClean="0"/>
              <a:t>Combat device smuggling</a:t>
            </a:r>
          </a:p>
        </p:txBody>
      </p:sp>
    </p:spTree>
    <p:extLst>
      <p:ext uri="{BB962C8B-B14F-4D97-AF65-F5344CB8AC3E}">
        <p14:creationId xmlns:p14="http://schemas.microsoft.com/office/powerpoint/2010/main" val="296966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Challenges of triple play</a:t>
            </a:r>
          </a:p>
          <a:p>
            <a:pPr lvl="1"/>
            <a:r>
              <a:rPr lang="en-US" dirty="0" smtClean="0"/>
              <a:t>Expensive and requires close collaboration among stakeholders</a:t>
            </a:r>
          </a:p>
          <a:p>
            <a:pPr lvl="1"/>
            <a:r>
              <a:rPr lang="en-US" dirty="0" smtClean="0"/>
              <a:t>Technical expertise required to implement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0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sk 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73307"/>
            <a:ext cx="7315200" cy="504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Competing political, commercial and technical interests</a:t>
            </a:r>
          </a:p>
          <a:p>
            <a:r>
              <a:rPr lang="en-US" dirty="0" smtClean="0"/>
              <a:t>Consumers not keen to acquiring and using genuine terminals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tart he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850" y="2286000"/>
            <a:ext cx="5448300" cy="3200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Governments need to :</a:t>
            </a:r>
          </a:p>
          <a:p>
            <a:pPr lvl="1"/>
            <a:r>
              <a:rPr lang="en-US" dirty="0" smtClean="0"/>
              <a:t>Subsidize the cost of genuine terminals</a:t>
            </a:r>
          </a:p>
          <a:p>
            <a:pPr lvl="1"/>
            <a:r>
              <a:rPr lang="en-US" dirty="0" smtClean="0"/>
              <a:t>Ensure collaboration of stakeholders</a:t>
            </a:r>
          </a:p>
          <a:p>
            <a:pPr lvl="1"/>
            <a:r>
              <a:rPr lang="en-US" dirty="0" smtClean="0"/>
              <a:t>Ensure public awareness</a:t>
            </a:r>
          </a:p>
          <a:p>
            <a:pPr lvl="1"/>
            <a:r>
              <a:rPr lang="en-US" dirty="0" smtClean="0"/>
              <a:t>Invest in training of technical personnel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1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Situational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Uganda </a:t>
            </a:r>
          </a:p>
          <a:p>
            <a:pPr lvl="1"/>
            <a:r>
              <a:rPr lang="en-US" dirty="0" smtClean="0"/>
              <a:t>Working committee to develop solution to deal with counterfeit/substandard terminals</a:t>
            </a:r>
          </a:p>
          <a:p>
            <a:pPr lvl="1"/>
            <a:r>
              <a:rPr lang="en-US" dirty="0" smtClean="0"/>
              <a:t>Equipment barring counterfeit/substandard terminals access to network purchased and housed at regulator (UCC)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Situational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Tanzania</a:t>
            </a:r>
          </a:p>
          <a:p>
            <a:pPr lvl="1"/>
            <a:r>
              <a:rPr lang="en-US" dirty="0" smtClean="0"/>
              <a:t>Regulations on type approval in place</a:t>
            </a:r>
          </a:p>
          <a:p>
            <a:pPr lvl="1"/>
            <a:r>
              <a:rPr lang="en-US" dirty="0" smtClean="0"/>
              <a:t>TCRA conducts inspections</a:t>
            </a:r>
          </a:p>
          <a:p>
            <a:pPr lvl="1"/>
            <a:r>
              <a:rPr lang="en-US" dirty="0" smtClean="0"/>
              <a:t>Proposed set up of testing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7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Situational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72000"/>
          </a:xfrm>
        </p:spPr>
        <p:txBody>
          <a:bodyPr/>
          <a:lstStyle/>
          <a:p>
            <a:r>
              <a:rPr lang="en-US" b="1" dirty="0" smtClean="0"/>
              <a:t>Kenya</a:t>
            </a:r>
          </a:p>
          <a:p>
            <a:pPr lvl="1"/>
            <a:r>
              <a:rPr lang="en-US" dirty="0" smtClean="0"/>
              <a:t>Anti counterfeit Act, 2008 and Type approval regulations, 2010</a:t>
            </a:r>
          </a:p>
          <a:p>
            <a:pPr lvl="1"/>
            <a:r>
              <a:rPr lang="en-US" dirty="0" smtClean="0"/>
              <a:t>Switch off of 1.4 </a:t>
            </a:r>
            <a:r>
              <a:rPr lang="en-US" dirty="0"/>
              <a:t>million devices with null or no IMEIs on 5 October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Service </a:t>
            </a:r>
            <a:r>
              <a:rPr lang="en-US" dirty="0"/>
              <a:t>provider for </a:t>
            </a:r>
            <a:r>
              <a:rPr lang="en-US" dirty="0" smtClean="0"/>
              <a:t>SMS (1555) </a:t>
            </a:r>
            <a:r>
              <a:rPr lang="en-US" dirty="0"/>
              <a:t>IMEI </a:t>
            </a:r>
            <a:r>
              <a:rPr lang="en-US" dirty="0" smtClean="0"/>
              <a:t>verification</a:t>
            </a:r>
          </a:p>
          <a:p>
            <a:pPr lvl="1"/>
            <a:r>
              <a:rPr lang="en-GB" dirty="0" smtClean="0"/>
              <a:t>Collaboration with Anti </a:t>
            </a:r>
            <a:r>
              <a:rPr lang="en-GB" dirty="0"/>
              <a:t>Counterfeit </a:t>
            </a:r>
            <a:r>
              <a:rPr lang="en-GB" dirty="0" smtClean="0"/>
              <a:t>Agency, Kenya </a:t>
            </a:r>
            <a:r>
              <a:rPr lang="en-GB" dirty="0"/>
              <a:t>Bureau of </a:t>
            </a:r>
            <a:r>
              <a:rPr lang="en-GB" dirty="0" smtClean="0"/>
              <a:t>Standards, Kenya </a:t>
            </a:r>
            <a:r>
              <a:rPr lang="en-GB" dirty="0"/>
              <a:t>Revenue </a:t>
            </a:r>
            <a:r>
              <a:rPr lang="en-GB" dirty="0" smtClean="0"/>
              <a:t>Authority, </a:t>
            </a:r>
            <a:r>
              <a:rPr lang="en-US" dirty="0"/>
              <a:t>Original Equipment </a:t>
            </a:r>
            <a:r>
              <a:rPr lang="en-US" dirty="0" smtClean="0"/>
              <a:t>Manufacturers </a:t>
            </a:r>
            <a:r>
              <a:rPr lang="en-GB" dirty="0" smtClean="0"/>
              <a:t>and Mobile Network Operators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9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Situational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Rwanda</a:t>
            </a:r>
          </a:p>
          <a:p>
            <a:pPr lvl="1"/>
            <a:r>
              <a:rPr lang="en-US" dirty="0" smtClean="0"/>
              <a:t>Type approval procedure in place</a:t>
            </a:r>
          </a:p>
          <a:p>
            <a:pPr lvl="1"/>
            <a:r>
              <a:rPr lang="en-US" dirty="0" smtClean="0"/>
              <a:t>RURA in process of acquiring SMS platform to interrogate GSMA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52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Situational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Burundi</a:t>
            </a:r>
          </a:p>
          <a:p>
            <a:pPr lvl="1"/>
            <a:r>
              <a:rPr lang="en-US" dirty="0" smtClean="0"/>
              <a:t>Legislation Decree 1/011 of 1997, Decree 100/97 of 2014</a:t>
            </a:r>
          </a:p>
          <a:p>
            <a:pPr lvl="1"/>
            <a:r>
              <a:rPr lang="en-US" dirty="0" smtClean="0"/>
              <a:t>ARCT identified technical partner to set up solution to fight counterfeit/substandard devices</a:t>
            </a:r>
          </a:p>
          <a:p>
            <a:pPr lvl="1"/>
            <a:r>
              <a:rPr lang="en-US" dirty="0" smtClean="0"/>
              <a:t>Technical and financial feasibility established before signing of contract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41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Counterfeit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“Any good including packaging, bearing without authorization a trademark which is identical to the trademark validly registered in respect to such goods or which cannot be distinguished in its essential aspects from such a trademark and which thereby infringes the rights of the owner of the trademark in question under the law of the country of importation” </a:t>
            </a:r>
            <a:endParaRPr lang="en-US" dirty="0"/>
          </a:p>
        </p:txBody>
      </p:sp>
      <p:pic>
        <p:nvPicPr>
          <p:cNvPr id="5" name="Picture 4" descr="Diction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421" y="609600"/>
            <a:ext cx="2054621" cy="7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276600"/>
            <a:ext cx="2609850" cy="2609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b="1" dirty="0" smtClean="0"/>
              <a:t>Substandard terminal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terminal that does not meet applicable national and international technical standards, conformity processes and national regulatory requirements or other legal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090613"/>
            <a:ext cx="5718175" cy="4468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of counterfeit/substandard terminals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Industry</a:t>
            </a:r>
          </a:p>
          <a:p>
            <a:pPr lvl="1"/>
            <a:r>
              <a:rPr lang="en-US" dirty="0" smtClean="0"/>
              <a:t> Competition with low cost counterfeit/substandard devices </a:t>
            </a:r>
          </a:p>
          <a:p>
            <a:pPr lvl="1"/>
            <a:r>
              <a:rPr lang="en-US" dirty="0" smtClean="0"/>
              <a:t>Payment of loyalties </a:t>
            </a:r>
          </a:p>
          <a:p>
            <a:pPr lvl="1"/>
            <a:r>
              <a:rPr lang="en-US" dirty="0" smtClean="0"/>
              <a:t>Lowering of quality of service on networks</a:t>
            </a:r>
          </a:p>
          <a:p>
            <a:pPr lvl="1"/>
            <a:r>
              <a:rPr lang="en-US" dirty="0" smtClean="0"/>
              <a:t>Disruption of supply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5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or network.pn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762476" y="1206777"/>
            <a:ext cx="7619048" cy="4444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924800" cy="198438"/>
          </a:xfrm>
        </p:spPr>
        <p:txBody>
          <a:bodyPr/>
          <a:lstStyle/>
          <a:p>
            <a:r>
              <a:rPr lang="en-US" sz="4000" b="1" dirty="0" smtClean="0"/>
              <a:t>Impact of counterfeit/substandard terminals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848600" cy="4114800"/>
          </a:xfrm>
        </p:spPr>
        <p:txBody>
          <a:bodyPr/>
          <a:lstStyle/>
          <a:p>
            <a:r>
              <a:rPr lang="en-US" b="1" dirty="0" smtClean="0"/>
              <a:t>Consumers</a:t>
            </a:r>
          </a:p>
          <a:p>
            <a:pPr lvl="1"/>
            <a:r>
              <a:rPr lang="en-US" dirty="0" smtClean="0"/>
              <a:t>Exposure to high levels of hazardous substances</a:t>
            </a:r>
          </a:p>
          <a:p>
            <a:pPr lvl="1"/>
            <a:r>
              <a:rPr lang="en-US" dirty="0" smtClean="0"/>
              <a:t>Safety risk as not subjected to extensive testing</a:t>
            </a:r>
          </a:p>
          <a:p>
            <a:pPr lvl="1"/>
            <a:r>
              <a:rPr lang="en-US" dirty="0" smtClean="0"/>
              <a:t>Receive poor services – receive sensitivity and transmit performance</a:t>
            </a:r>
          </a:p>
          <a:p>
            <a:pPr lvl="1"/>
            <a:r>
              <a:rPr lang="en-US" dirty="0" smtClean="0"/>
              <a:t>No warranty</a:t>
            </a:r>
          </a:p>
          <a:p>
            <a:pPr lvl="1"/>
            <a:r>
              <a:rPr lang="en-US" dirty="0" smtClean="0"/>
              <a:t>Not  easily traceable -used to commit crime</a:t>
            </a:r>
          </a:p>
          <a:p>
            <a:pPr lvl="1"/>
            <a:r>
              <a:rPr lang="en-US" dirty="0" smtClean="0"/>
              <a:t>Short life span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6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of counterfeit/substandard 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Governments</a:t>
            </a:r>
          </a:p>
          <a:p>
            <a:pPr lvl="1"/>
            <a:r>
              <a:rPr lang="en-US" dirty="0" smtClean="0"/>
              <a:t>Lose of taxes – use of informal routes</a:t>
            </a:r>
          </a:p>
          <a:p>
            <a:pPr lvl="1"/>
            <a:r>
              <a:rPr lang="en-US" dirty="0" smtClean="0"/>
              <a:t>Challenge in creating and enforcing laws</a:t>
            </a:r>
          </a:p>
          <a:p>
            <a:pPr lvl="1"/>
            <a:r>
              <a:rPr lang="en-US" dirty="0" smtClean="0"/>
              <a:t>Inflated regulatory cost – manpower and collaborative effort to safeguard industry and consumers</a:t>
            </a:r>
          </a:p>
          <a:p>
            <a:pPr lvl="1"/>
            <a:r>
              <a:rPr lang="en-US" dirty="0" smtClean="0"/>
              <a:t>Electronic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8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b="1" dirty="0" smtClean="0"/>
              <a:t>Proposed Practical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Implementation of type approval </a:t>
            </a:r>
          </a:p>
          <a:p>
            <a:pPr lvl="1"/>
            <a:r>
              <a:rPr lang="en-US" dirty="0" smtClean="0"/>
              <a:t>Define devices requiring type approval</a:t>
            </a:r>
          </a:p>
          <a:p>
            <a:pPr lvl="1"/>
            <a:r>
              <a:rPr lang="en-US" dirty="0" smtClean="0"/>
              <a:t>Define standards</a:t>
            </a:r>
          </a:p>
          <a:p>
            <a:pPr lvl="1"/>
            <a:r>
              <a:rPr lang="en-US" dirty="0" smtClean="0"/>
              <a:t>Determine whose responsible for technical evaluations</a:t>
            </a:r>
          </a:p>
          <a:p>
            <a:pPr lvl="1"/>
            <a:r>
              <a:rPr lang="en-US" dirty="0" smtClean="0"/>
              <a:t>Issuance of type approval certificate </a:t>
            </a:r>
          </a:p>
          <a:p>
            <a:pPr lvl="1"/>
            <a:r>
              <a:rPr lang="en-US" dirty="0" smtClean="0"/>
              <a:t>Affixing of type approval label</a:t>
            </a:r>
          </a:p>
          <a:p>
            <a:pPr lvl="1"/>
            <a:r>
              <a:rPr lang="en-US" dirty="0" smtClean="0"/>
              <a:t>Periodic inspections</a:t>
            </a:r>
            <a:endParaRPr lang="en-US" dirty="0"/>
          </a:p>
        </p:txBody>
      </p:sp>
      <p:pic>
        <p:nvPicPr>
          <p:cNvPr id="5" name="Picture 4" descr="Type appro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886200"/>
            <a:ext cx="2514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Practical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 approval challenges</a:t>
            </a:r>
          </a:p>
          <a:p>
            <a:pPr lvl="1"/>
            <a:r>
              <a:rPr lang="en-US" dirty="0" smtClean="0"/>
              <a:t>Country standards that do not have international benchmarks</a:t>
            </a:r>
          </a:p>
          <a:p>
            <a:pPr lvl="1"/>
            <a:r>
              <a:rPr lang="en-US" dirty="0" smtClean="0"/>
              <a:t>Cost of type approval</a:t>
            </a:r>
          </a:p>
          <a:p>
            <a:pPr lvl="1"/>
            <a:r>
              <a:rPr lang="en-US" dirty="0" smtClean="0"/>
              <a:t>Period for type approval process</a:t>
            </a:r>
          </a:p>
          <a:p>
            <a:pPr lvl="1"/>
            <a:r>
              <a:rPr lang="en-US" dirty="0" smtClean="0"/>
              <a:t>Lack of test centers</a:t>
            </a:r>
          </a:p>
          <a:p>
            <a:pPr lvl="1"/>
            <a:r>
              <a:rPr lang="en-US" dirty="0" smtClean="0"/>
              <a:t> Implementation of proposed type approval procedures </a:t>
            </a:r>
          </a:p>
          <a:p>
            <a:pPr lvl="1"/>
            <a:endParaRPr lang="en-US" dirty="0"/>
          </a:p>
        </p:txBody>
      </p:sp>
      <p:pic>
        <p:nvPicPr>
          <p:cNvPr id="4" name="Picture 3" descr="Type appro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886200"/>
            <a:ext cx="2514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83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CS Board Induction 2014 20114 [Compatibility Mode]" id="{65F14A14-64CF-4256-91F9-5C2372809EE7}" vid="{E347E27A-35BE-42EC-B4E8-CC1EF51C023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28BC23BD5344CBCA7430E2D39B155" ma:contentTypeVersion="1" ma:contentTypeDescription="Create a new document." ma:contentTypeScope="" ma:versionID="f8170835b184bb5c2c2f7b577ac7d12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4095C3-BE71-4380-9DDD-32901E6B5C9A}"/>
</file>

<file path=customXml/itemProps2.xml><?xml version="1.0" encoding="utf-8"?>
<ds:datastoreItem xmlns:ds="http://schemas.openxmlformats.org/officeDocument/2006/customXml" ds:itemID="{1AF5C47B-959F-4602-8AFC-C9ACBA7DFDB1}"/>
</file>

<file path=customXml/itemProps3.xml><?xml version="1.0" encoding="utf-8"?>
<ds:datastoreItem xmlns:ds="http://schemas.openxmlformats.org/officeDocument/2006/customXml" ds:itemID="{A47F7E15-8525-4CB0-9478-A92D8D362364}"/>
</file>

<file path=docProps/app.xml><?xml version="1.0" encoding="utf-8"?>
<Properties xmlns="http://schemas.openxmlformats.org/officeDocument/2006/extended-properties" xmlns:vt="http://schemas.openxmlformats.org/officeDocument/2006/docPropsVTypes">
  <Template>Infrastructure Sharing Presentation - Presentation</Template>
  <TotalTime>8</TotalTime>
  <Words>812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Presentation1</vt:lpstr>
      <vt:lpstr>Framework for combating Importation, Supply and Use of Counterfeit/substandard terminals in EACO member states </vt:lpstr>
      <vt:lpstr>PowerPoint Presentation</vt:lpstr>
      <vt:lpstr>Counterfeit Definition</vt:lpstr>
      <vt:lpstr>Substandard terminal definition</vt:lpstr>
      <vt:lpstr>Impact of counterfeit/substandard terminals</vt:lpstr>
      <vt:lpstr>Impact of counterfeit/substandard terminals</vt:lpstr>
      <vt:lpstr>Impact of counterfeit/substandard terminals</vt:lpstr>
      <vt:lpstr>Proposed Practical Measures</vt:lpstr>
      <vt:lpstr>Proposed Practical Measures</vt:lpstr>
      <vt:lpstr>Proposed Practical Measures</vt:lpstr>
      <vt:lpstr>Proposed Practical Measures</vt:lpstr>
      <vt:lpstr>Proposed Practical Measures</vt:lpstr>
      <vt:lpstr>Proposed Practical Measures</vt:lpstr>
      <vt:lpstr>Proposed Practical Measures</vt:lpstr>
      <vt:lpstr>Proposed Practical Measures</vt:lpstr>
      <vt:lpstr>Proposed Practical Measures</vt:lpstr>
      <vt:lpstr>Proposed Practical Measures</vt:lpstr>
      <vt:lpstr>Proposed Practical Measures</vt:lpstr>
      <vt:lpstr>Risk Analysis</vt:lpstr>
      <vt:lpstr>Responsibility</vt:lpstr>
      <vt:lpstr>Situational Analysis</vt:lpstr>
      <vt:lpstr>Situational Analysis</vt:lpstr>
      <vt:lpstr>Situational Analysis</vt:lpstr>
      <vt:lpstr>Situational Analysis</vt:lpstr>
      <vt:lpstr>Situational Analysis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combating Importation, Supply and Use of Counterfeit/substandard terminals in EACO member states</dc:title>
  <dc:creator>njiraini</dc:creator>
  <cp:lastModifiedBy>umutoni-pc</cp:lastModifiedBy>
  <cp:revision>22</cp:revision>
  <dcterms:created xsi:type="dcterms:W3CDTF">2015-11-24T11:29:07Z</dcterms:created>
  <dcterms:modified xsi:type="dcterms:W3CDTF">2015-11-25T19:34:12Z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0x0101001B328BC23BD5344CBCA7430E2D39B155</vt:lpwstr>
  </property>
</Properties>
</file>