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diagrams/data1.xml" ContentType="application/vnd.openxmlformats-officedocument.drawingml.diagramData+xml"/>
  <Override PartName="/ppt/diagrams/data2.xml" ContentType="application/vnd.openxmlformats-officedocument.drawingml.diagramData+xml"/>
  <Override PartName="/ppt/slides/slide3.xml" ContentType="application/vnd.openxmlformats-officedocument.presentationml.slide+xml"/>
  <Override PartName="/ppt/slides/slide8.xml" ContentType="application/vnd.openxmlformats-officedocument.presentationml.slide+xml"/>
  <Override PartName="/ppt/slides/slide7.xml" ContentType="application/vnd.openxmlformats-officedocument.presentationml.slide+xml"/>
  <Override PartName="/ppt/slides/slide6.xml" ContentType="application/vnd.openxmlformats-officedocument.presentationml.slide+xml"/>
  <Override PartName="/ppt/slides/slide5.xml" ContentType="application/vnd.openxmlformats-officedocument.presentationml.slide+xml"/>
  <Override PartName="/ppt/slides/slide4.xml" ContentType="application/vnd.openxmlformats-officedocument.presentationml.slide+xml"/>
  <Override PartName="/ppt/slides/slide2.xml" ContentType="application/vnd.openxmlformats-officedocument.presentationml.slide+xml"/>
  <Override PartName="/ppt/slides/slide9.xml" ContentType="application/vnd.openxmlformats-officedocument.presentationml.slide+xml"/>
  <Override PartName="/ppt/slides/slide11.xml" ContentType="application/vnd.openxmlformats-officedocument.presentationml.slide+xml"/>
  <Override PartName="/ppt/slides/slide1.xml" ContentType="application/vnd.openxmlformats-officedocument.presentationml.sl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Layouts/slideLayout1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Layouts/slideLayout2.xml" ContentType="application/vnd.openxmlformats-officedocument.presentationml.slideLayout+xml"/>
  <Override PartName="/ppt/notesSlides/notesSlide1.xml" ContentType="application/vnd.openxmlformats-officedocument.presentationml.notesSlide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slideLayouts/slideLayout8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diagrams/drawing2.xml" ContentType="application/vnd.ms-office.drawingml.diagramDrawing+xml"/>
  <Override PartName="/ppt/theme/theme3.xml" ContentType="application/vnd.openxmlformats-officedocument.theme+xml"/>
  <Override PartName="/ppt/diagrams/layout1.xml" ContentType="application/vnd.openxmlformats-officedocument.drawingml.diagramLayout+xml"/>
  <Override PartName="/ppt/diagrams/colors2.xml" ContentType="application/vnd.openxmlformats-officedocument.drawingml.diagramColors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handoutMasters/handoutMaster1.xml" ContentType="application/vnd.openxmlformats-officedocument.presentationml.handoutMaster+xml"/>
  <Override PartName="/ppt/notesMasters/notesMaster1.xml" ContentType="application/vnd.openxmlformats-officedocument.presentationml.notesMaster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56" r:id="rId1"/>
  </p:sldMasterIdLst>
  <p:notesMasterIdLst>
    <p:notesMasterId r:id="rId14"/>
  </p:notesMasterIdLst>
  <p:handoutMasterIdLst>
    <p:handoutMasterId r:id="rId15"/>
  </p:handoutMasterIdLst>
  <p:sldIdLst>
    <p:sldId id="520" r:id="rId2"/>
    <p:sldId id="586" r:id="rId3"/>
    <p:sldId id="587" r:id="rId4"/>
    <p:sldId id="583" r:id="rId5"/>
    <p:sldId id="574" r:id="rId6"/>
    <p:sldId id="523" r:id="rId7"/>
    <p:sldId id="563" r:id="rId8"/>
    <p:sldId id="585" r:id="rId9"/>
    <p:sldId id="575" r:id="rId10"/>
    <p:sldId id="576" r:id="rId11"/>
    <p:sldId id="588" r:id="rId12"/>
    <p:sldId id="522" r:id="rId13"/>
  </p:sldIdLst>
  <p:sldSz cx="9144000" cy="6858000" type="screen4x3"/>
  <p:notesSz cx="6877050" cy="1000125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900"/>
    <a:srgbClr val="FF6600"/>
    <a:srgbClr val="33CC3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A111915-BE36-4E01-A7E5-04B1672EAD32}" styleName="Light Style 2 - Accent 5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</a:tcStyle>
    </a:band1H>
    <a:band1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1V>
    <a:band2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5"/>
        </a:fillRef>
      </a:tcStyle>
    </a:firstRow>
  </a:tblStyle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235" autoAdjust="0"/>
    <p:restoredTop sz="88632" autoAdjust="0"/>
  </p:normalViewPr>
  <p:slideViewPr>
    <p:cSldViewPr>
      <p:cViewPr varScale="1">
        <p:scale>
          <a:sx n="65" d="100"/>
          <a:sy n="65" d="100"/>
        </p:scale>
        <p:origin x="-1428" y="-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582"/>
    </p:cViewPr>
  </p:sorterViewPr>
  <p:notesViewPr>
    <p:cSldViewPr>
      <p:cViewPr varScale="1">
        <p:scale>
          <a:sx n="51" d="100"/>
          <a:sy n="51" d="100"/>
        </p:scale>
        <p:origin x="-2994" y="-96"/>
      </p:cViewPr>
      <p:guideLst>
        <p:guide orient="horz" pos="3150"/>
        <p:guide pos="2166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customXml" Target="../customXml/item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20" Type="http://schemas.openxmlformats.org/officeDocument/2006/relationships/customXml" Target="../customXml/item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Relationship Id="rId22" Type="http://schemas.openxmlformats.org/officeDocument/2006/relationships/customXml" Target="../customXml/item3.xml"/></Relationships>
</file>

<file path=ppt/diagrams/_rels/data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image" Target="../media/image3.jpg"/></Relationships>
</file>

<file path=ppt/diagrams/_rels/data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image" Target="../media/image6.jpeg"/></Relationships>
</file>

<file path=ppt/diagrams/_rels/drawing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image" Target="../media/image3.jpg"/></Relationships>
</file>

<file path=ppt/diagrams/_rels/drawing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image" Target="../media/image6.jpe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1">
  <dgm:title val=""/>
  <dgm:desc val=""/>
  <dgm:catLst>
    <dgm:cat type="accent1" pri="11100"/>
  </dgm:catLst>
  <dgm:styleLbl name="node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1">
        <a:alpha val="4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1">
  <dgm:title val=""/>
  <dgm:desc val=""/>
  <dgm:catLst>
    <dgm:cat type="accent1" pri="11100"/>
  </dgm:catLst>
  <dgm:styleLbl name="node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1">
        <a:alpha val="4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CA48AE0E-665B-445F-BE7A-6FEDED559C57}" type="doc">
      <dgm:prSet loTypeId="urn:microsoft.com/office/officeart/2005/8/layout/vList4" loCatId="list" qsTypeId="urn:microsoft.com/office/officeart/2005/8/quickstyle/simple1" qsCatId="simple" csTypeId="urn:microsoft.com/office/officeart/2005/8/colors/accent1_1" csCatId="accent1" phldr="1"/>
      <dgm:spPr/>
      <dgm:t>
        <a:bodyPr/>
        <a:lstStyle/>
        <a:p>
          <a:endParaRPr lang="en-US"/>
        </a:p>
      </dgm:t>
    </dgm:pt>
    <dgm:pt modelId="{76596950-6D04-4986-AECD-EFAED72183F3}">
      <dgm:prSet phldrT="[Text]"/>
      <dgm:spPr/>
      <dgm:t>
        <a:bodyPr/>
        <a:lstStyle/>
        <a:p>
          <a:r>
            <a:rPr lang="en-US" dirty="0" smtClean="0"/>
            <a:t>Determine the </a:t>
          </a:r>
          <a:r>
            <a:rPr lang="en-US" dirty="0" smtClean="0"/>
            <a:t>standard and train </a:t>
          </a:r>
          <a:r>
            <a:rPr lang="en-US" dirty="0" err="1" smtClean="0"/>
            <a:t>train</a:t>
          </a:r>
          <a:r>
            <a:rPr lang="en-US" dirty="0" smtClean="0"/>
            <a:t> </a:t>
          </a:r>
          <a:r>
            <a:rPr lang="en-US" dirty="0" err="1" smtClean="0"/>
            <a:t>train</a:t>
          </a:r>
          <a:r>
            <a:rPr lang="en-US" dirty="0" smtClean="0"/>
            <a:t> for effectiveness.</a:t>
          </a:r>
          <a:endParaRPr lang="en-US" dirty="0"/>
        </a:p>
      </dgm:t>
    </dgm:pt>
    <dgm:pt modelId="{B6C55A92-3544-496C-B80B-9367CB6E3BAF}" type="parTrans" cxnId="{D895FA87-5EDC-4566-BB29-B07DEAFAA77A}">
      <dgm:prSet/>
      <dgm:spPr/>
      <dgm:t>
        <a:bodyPr/>
        <a:lstStyle/>
        <a:p>
          <a:endParaRPr lang="en-US"/>
        </a:p>
      </dgm:t>
    </dgm:pt>
    <dgm:pt modelId="{79860D45-741C-4314-A22C-3433DB30B882}" type="sibTrans" cxnId="{D895FA87-5EDC-4566-BB29-B07DEAFAA77A}">
      <dgm:prSet/>
      <dgm:spPr/>
      <dgm:t>
        <a:bodyPr/>
        <a:lstStyle/>
        <a:p>
          <a:endParaRPr lang="en-US"/>
        </a:p>
      </dgm:t>
    </dgm:pt>
    <dgm:pt modelId="{FFC75AF0-E081-4FD6-A106-AEE25538D721}">
      <dgm:prSet phldrT="[Text]"/>
      <dgm:spPr/>
      <dgm:t>
        <a:bodyPr/>
        <a:lstStyle/>
        <a:p>
          <a:r>
            <a:rPr lang="en-US" dirty="0" smtClean="0"/>
            <a:t>Determine the </a:t>
          </a:r>
          <a:r>
            <a:rPr lang="en-US" dirty="0" smtClean="0"/>
            <a:t>alignment of specific activities against the brand’s vision-mission.</a:t>
          </a:r>
          <a:endParaRPr lang="en-US" dirty="0"/>
        </a:p>
      </dgm:t>
    </dgm:pt>
    <dgm:pt modelId="{4A7CC1A7-2EDD-4E5F-8279-AD96635CC46D}" type="parTrans" cxnId="{9E2469F9-EBA5-4842-940E-2BA2AC7E47F0}">
      <dgm:prSet/>
      <dgm:spPr/>
      <dgm:t>
        <a:bodyPr/>
        <a:lstStyle/>
        <a:p>
          <a:endParaRPr lang="en-US"/>
        </a:p>
      </dgm:t>
    </dgm:pt>
    <dgm:pt modelId="{137A8CA4-7118-48E6-89A8-DBDDBAFB47DB}" type="sibTrans" cxnId="{9E2469F9-EBA5-4842-940E-2BA2AC7E47F0}">
      <dgm:prSet/>
      <dgm:spPr/>
      <dgm:t>
        <a:bodyPr/>
        <a:lstStyle/>
        <a:p>
          <a:endParaRPr lang="en-US"/>
        </a:p>
      </dgm:t>
    </dgm:pt>
    <dgm:pt modelId="{5FE8E87E-967B-4102-83C4-EBA67FE04C21}">
      <dgm:prSet phldrT="[Text]"/>
      <dgm:spPr/>
      <dgm:t>
        <a:bodyPr/>
        <a:lstStyle/>
        <a:p>
          <a:r>
            <a:rPr lang="en-US" dirty="0" smtClean="0"/>
            <a:t>Determine </a:t>
          </a:r>
          <a:r>
            <a:rPr lang="en-US" dirty="0" smtClean="0"/>
            <a:t>the resolution </a:t>
          </a:r>
          <a:r>
            <a:rPr lang="en-US" dirty="0" smtClean="0"/>
            <a:t>mechanisms for </a:t>
          </a:r>
          <a:r>
            <a:rPr lang="en-US" dirty="0" smtClean="0"/>
            <a:t>complaints and the escalation formula.</a:t>
          </a:r>
          <a:endParaRPr lang="en-US" dirty="0"/>
        </a:p>
      </dgm:t>
    </dgm:pt>
    <dgm:pt modelId="{DFF760F0-7850-4001-9492-2178F331B36D}" type="parTrans" cxnId="{66D8B8AB-4D68-4874-BE6F-5E41ECC7ACAF}">
      <dgm:prSet/>
      <dgm:spPr/>
      <dgm:t>
        <a:bodyPr/>
        <a:lstStyle/>
        <a:p>
          <a:endParaRPr lang="en-US"/>
        </a:p>
      </dgm:t>
    </dgm:pt>
    <dgm:pt modelId="{613F68E5-7B66-48B0-B781-AE9797EEE456}" type="sibTrans" cxnId="{66D8B8AB-4D68-4874-BE6F-5E41ECC7ACAF}">
      <dgm:prSet/>
      <dgm:spPr/>
      <dgm:t>
        <a:bodyPr/>
        <a:lstStyle/>
        <a:p>
          <a:endParaRPr lang="en-US"/>
        </a:p>
      </dgm:t>
    </dgm:pt>
    <dgm:pt modelId="{CCD4982A-5F10-4643-BC20-61AED92A76B8}" type="pres">
      <dgm:prSet presAssocID="{CA48AE0E-665B-445F-BE7A-6FEDED559C57}" presName="linear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5DD04978-5648-453F-BFD1-8E15EFE4157C}" type="pres">
      <dgm:prSet presAssocID="{76596950-6D04-4986-AECD-EFAED72183F3}" presName="comp" presStyleCnt="0"/>
      <dgm:spPr/>
      <dgm:t>
        <a:bodyPr/>
        <a:lstStyle/>
        <a:p>
          <a:endParaRPr lang="en-US"/>
        </a:p>
      </dgm:t>
    </dgm:pt>
    <dgm:pt modelId="{E5B66C22-BAAF-459B-9F42-232A05AF1442}" type="pres">
      <dgm:prSet presAssocID="{76596950-6D04-4986-AECD-EFAED72183F3}" presName="box" presStyleLbl="node1" presStyleIdx="0" presStyleCnt="3"/>
      <dgm:spPr/>
      <dgm:t>
        <a:bodyPr/>
        <a:lstStyle/>
        <a:p>
          <a:endParaRPr lang="en-US"/>
        </a:p>
      </dgm:t>
    </dgm:pt>
    <dgm:pt modelId="{1B927E03-D4D5-4E4E-85DE-AE737AE38DB5}" type="pres">
      <dgm:prSet presAssocID="{76596950-6D04-4986-AECD-EFAED72183F3}" presName="img" presStyleLbl="fgImgPlace1" presStyleIdx="0" presStyleCnt="3"/>
      <dgm:spPr/>
      <dgm:t>
        <a:bodyPr/>
        <a:lstStyle/>
        <a:p>
          <a:endParaRPr lang="en-US"/>
        </a:p>
      </dgm:t>
    </dgm:pt>
    <dgm:pt modelId="{AA664585-E1D0-401C-92C9-7702212D3EB8}" type="pres">
      <dgm:prSet presAssocID="{76596950-6D04-4986-AECD-EFAED72183F3}" presName="text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05B4B93-3B25-4D80-A60A-11D7AD320D63}" type="pres">
      <dgm:prSet presAssocID="{79860D45-741C-4314-A22C-3433DB30B882}" presName="spacer" presStyleCnt="0"/>
      <dgm:spPr/>
      <dgm:t>
        <a:bodyPr/>
        <a:lstStyle/>
        <a:p>
          <a:endParaRPr lang="en-US"/>
        </a:p>
      </dgm:t>
    </dgm:pt>
    <dgm:pt modelId="{6AADB577-3A98-45B5-9982-6099D87CE515}" type="pres">
      <dgm:prSet presAssocID="{FFC75AF0-E081-4FD6-A106-AEE25538D721}" presName="comp" presStyleCnt="0"/>
      <dgm:spPr/>
      <dgm:t>
        <a:bodyPr/>
        <a:lstStyle/>
        <a:p>
          <a:endParaRPr lang="en-US"/>
        </a:p>
      </dgm:t>
    </dgm:pt>
    <dgm:pt modelId="{B5D0A3F7-F8E6-4669-9DBD-0D148F2A430C}" type="pres">
      <dgm:prSet presAssocID="{FFC75AF0-E081-4FD6-A106-AEE25538D721}" presName="box" presStyleLbl="node1" presStyleIdx="1" presStyleCnt="3" custLinFactNeighborY="5272"/>
      <dgm:spPr/>
      <dgm:t>
        <a:bodyPr/>
        <a:lstStyle/>
        <a:p>
          <a:endParaRPr lang="en-US"/>
        </a:p>
      </dgm:t>
    </dgm:pt>
    <dgm:pt modelId="{E1A54332-E1F4-4E78-8018-FA4EB1AA8F8B}" type="pres">
      <dgm:prSet presAssocID="{FFC75AF0-E081-4FD6-A106-AEE25538D721}" presName="img" presStyleLbl="fgImgPlace1" presStyleIdx="1" presStyleCnt="3" custLinFactY="-36531" custLinFactNeighborX="660" custLinFactNeighborY="-100000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2000" b="-2000"/>
          </a:stretch>
        </a:blipFill>
      </dgm:spPr>
      <dgm:t>
        <a:bodyPr/>
        <a:lstStyle/>
        <a:p>
          <a:endParaRPr lang="en-US"/>
        </a:p>
      </dgm:t>
    </dgm:pt>
    <dgm:pt modelId="{F318F9AA-5D06-41AF-86A6-F9C4407531B4}" type="pres">
      <dgm:prSet presAssocID="{FFC75AF0-E081-4FD6-A106-AEE25538D721}" presName="text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4E44C9A-4BD7-4004-AEF3-0724D4EBCA25}" type="pres">
      <dgm:prSet presAssocID="{137A8CA4-7118-48E6-89A8-DBDDBAFB47DB}" presName="spacer" presStyleCnt="0"/>
      <dgm:spPr/>
      <dgm:t>
        <a:bodyPr/>
        <a:lstStyle/>
        <a:p>
          <a:endParaRPr lang="en-US"/>
        </a:p>
      </dgm:t>
    </dgm:pt>
    <dgm:pt modelId="{D43B733E-1F60-4507-ACC1-7382EE1D3E9D}" type="pres">
      <dgm:prSet presAssocID="{5FE8E87E-967B-4102-83C4-EBA67FE04C21}" presName="comp" presStyleCnt="0"/>
      <dgm:spPr/>
      <dgm:t>
        <a:bodyPr/>
        <a:lstStyle/>
        <a:p>
          <a:endParaRPr lang="en-US"/>
        </a:p>
      </dgm:t>
    </dgm:pt>
    <dgm:pt modelId="{D02379D7-563D-45BD-A02D-15E2FAD0F233}" type="pres">
      <dgm:prSet presAssocID="{5FE8E87E-967B-4102-83C4-EBA67FE04C21}" presName="box" presStyleLbl="node1" presStyleIdx="2" presStyleCnt="3"/>
      <dgm:spPr/>
      <dgm:t>
        <a:bodyPr/>
        <a:lstStyle/>
        <a:p>
          <a:endParaRPr lang="en-US"/>
        </a:p>
      </dgm:t>
    </dgm:pt>
    <dgm:pt modelId="{C24029A9-9D3A-4BA3-BC13-266BDF3D6588}" type="pres">
      <dgm:prSet presAssocID="{5FE8E87E-967B-4102-83C4-EBA67FE04C21}" presName="img" presStyleLbl="fgImgPlace1" presStyleIdx="2" presStyleCnt="3" custLinFactY="-36676" custLinFactNeighborX="-3927" custLinFactNeighborY="-100000"/>
      <dgm:spPr>
        <a:blipFill rotWithShape="1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n-US"/>
        </a:p>
      </dgm:t>
    </dgm:pt>
    <dgm:pt modelId="{229FABCE-5583-4FBE-9D6D-04C29B517C15}" type="pres">
      <dgm:prSet presAssocID="{5FE8E87E-967B-4102-83C4-EBA67FE04C21}" presName="text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D895FA87-5EDC-4566-BB29-B07DEAFAA77A}" srcId="{CA48AE0E-665B-445F-BE7A-6FEDED559C57}" destId="{76596950-6D04-4986-AECD-EFAED72183F3}" srcOrd="0" destOrd="0" parTransId="{B6C55A92-3544-496C-B80B-9367CB6E3BAF}" sibTransId="{79860D45-741C-4314-A22C-3433DB30B882}"/>
    <dgm:cxn modelId="{6A8D5E09-8EAB-4AC6-8227-6D5BB73E6D04}" type="presOf" srcId="{CA48AE0E-665B-445F-BE7A-6FEDED559C57}" destId="{CCD4982A-5F10-4643-BC20-61AED92A76B8}" srcOrd="0" destOrd="0" presId="urn:microsoft.com/office/officeart/2005/8/layout/vList4"/>
    <dgm:cxn modelId="{6EA5484B-7CCF-4D20-8E34-DE467F6C2514}" type="presOf" srcId="{76596950-6D04-4986-AECD-EFAED72183F3}" destId="{AA664585-E1D0-401C-92C9-7702212D3EB8}" srcOrd="1" destOrd="0" presId="urn:microsoft.com/office/officeart/2005/8/layout/vList4"/>
    <dgm:cxn modelId="{931A44BC-3E5A-48E3-A564-3C7092C2E397}" type="presOf" srcId="{76596950-6D04-4986-AECD-EFAED72183F3}" destId="{E5B66C22-BAAF-459B-9F42-232A05AF1442}" srcOrd="0" destOrd="0" presId="urn:microsoft.com/office/officeart/2005/8/layout/vList4"/>
    <dgm:cxn modelId="{0AB2C954-68C7-4CE2-8546-0356B682EC3A}" type="presOf" srcId="{5FE8E87E-967B-4102-83C4-EBA67FE04C21}" destId="{D02379D7-563D-45BD-A02D-15E2FAD0F233}" srcOrd="0" destOrd="0" presId="urn:microsoft.com/office/officeart/2005/8/layout/vList4"/>
    <dgm:cxn modelId="{F4DD4F81-386E-49DF-B1E9-F4C3537BB966}" type="presOf" srcId="{5FE8E87E-967B-4102-83C4-EBA67FE04C21}" destId="{229FABCE-5583-4FBE-9D6D-04C29B517C15}" srcOrd="1" destOrd="0" presId="urn:microsoft.com/office/officeart/2005/8/layout/vList4"/>
    <dgm:cxn modelId="{66D8B8AB-4D68-4874-BE6F-5E41ECC7ACAF}" srcId="{CA48AE0E-665B-445F-BE7A-6FEDED559C57}" destId="{5FE8E87E-967B-4102-83C4-EBA67FE04C21}" srcOrd="2" destOrd="0" parTransId="{DFF760F0-7850-4001-9492-2178F331B36D}" sibTransId="{613F68E5-7B66-48B0-B781-AE9797EEE456}"/>
    <dgm:cxn modelId="{5E369D43-4326-4815-AE4D-30B513D706E0}" type="presOf" srcId="{FFC75AF0-E081-4FD6-A106-AEE25538D721}" destId="{B5D0A3F7-F8E6-4669-9DBD-0D148F2A430C}" srcOrd="0" destOrd="0" presId="urn:microsoft.com/office/officeart/2005/8/layout/vList4"/>
    <dgm:cxn modelId="{9E2469F9-EBA5-4842-940E-2BA2AC7E47F0}" srcId="{CA48AE0E-665B-445F-BE7A-6FEDED559C57}" destId="{FFC75AF0-E081-4FD6-A106-AEE25538D721}" srcOrd="1" destOrd="0" parTransId="{4A7CC1A7-2EDD-4E5F-8279-AD96635CC46D}" sibTransId="{137A8CA4-7118-48E6-89A8-DBDDBAFB47DB}"/>
    <dgm:cxn modelId="{266D1171-784F-4C48-9B71-13BBAEA85590}" type="presOf" srcId="{FFC75AF0-E081-4FD6-A106-AEE25538D721}" destId="{F318F9AA-5D06-41AF-86A6-F9C4407531B4}" srcOrd="1" destOrd="0" presId="urn:microsoft.com/office/officeart/2005/8/layout/vList4"/>
    <dgm:cxn modelId="{6AFBBFEC-205D-40E8-A94B-D09E54F12153}" type="presParOf" srcId="{CCD4982A-5F10-4643-BC20-61AED92A76B8}" destId="{5DD04978-5648-453F-BFD1-8E15EFE4157C}" srcOrd="0" destOrd="0" presId="urn:microsoft.com/office/officeart/2005/8/layout/vList4"/>
    <dgm:cxn modelId="{83E075F7-6B62-41EE-B355-8D2618E521BB}" type="presParOf" srcId="{5DD04978-5648-453F-BFD1-8E15EFE4157C}" destId="{E5B66C22-BAAF-459B-9F42-232A05AF1442}" srcOrd="0" destOrd="0" presId="urn:microsoft.com/office/officeart/2005/8/layout/vList4"/>
    <dgm:cxn modelId="{B72E5DD3-7BF7-4F8C-A22B-7048F66CAAB5}" type="presParOf" srcId="{5DD04978-5648-453F-BFD1-8E15EFE4157C}" destId="{1B927E03-D4D5-4E4E-85DE-AE737AE38DB5}" srcOrd="1" destOrd="0" presId="urn:microsoft.com/office/officeart/2005/8/layout/vList4"/>
    <dgm:cxn modelId="{87D4647F-A1B9-4907-8A16-838795572A99}" type="presParOf" srcId="{5DD04978-5648-453F-BFD1-8E15EFE4157C}" destId="{AA664585-E1D0-401C-92C9-7702212D3EB8}" srcOrd="2" destOrd="0" presId="urn:microsoft.com/office/officeart/2005/8/layout/vList4"/>
    <dgm:cxn modelId="{18A5D0D8-8156-48F3-8BC4-8CA53C037AE8}" type="presParOf" srcId="{CCD4982A-5F10-4643-BC20-61AED92A76B8}" destId="{305B4B93-3B25-4D80-A60A-11D7AD320D63}" srcOrd="1" destOrd="0" presId="urn:microsoft.com/office/officeart/2005/8/layout/vList4"/>
    <dgm:cxn modelId="{0A53A392-36F1-4468-AB68-C5720AAB0FB5}" type="presParOf" srcId="{CCD4982A-5F10-4643-BC20-61AED92A76B8}" destId="{6AADB577-3A98-45B5-9982-6099D87CE515}" srcOrd="2" destOrd="0" presId="urn:microsoft.com/office/officeart/2005/8/layout/vList4"/>
    <dgm:cxn modelId="{BF746615-FDBB-48AB-A3F2-7C0E27CB862C}" type="presParOf" srcId="{6AADB577-3A98-45B5-9982-6099D87CE515}" destId="{B5D0A3F7-F8E6-4669-9DBD-0D148F2A430C}" srcOrd="0" destOrd="0" presId="urn:microsoft.com/office/officeart/2005/8/layout/vList4"/>
    <dgm:cxn modelId="{A82CD353-3AB5-4835-B500-FF7E64C5B207}" type="presParOf" srcId="{6AADB577-3A98-45B5-9982-6099D87CE515}" destId="{E1A54332-E1F4-4E78-8018-FA4EB1AA8F8B}" srcOrd="1" destOrd="0" presId="urn:microsoft.com/office/officeart/2005/8/layout/vList4"/>
    <dgm:cxn modelId="{475B617E-5A69-403D-AD07-0529C87253BC}" type="presParOf" srcId="{6AADB577-3A98-45B5-9982-6099D87CE515}" destId="{F318F9AA-5D06-41AF-86A6-F9C4407531B4}" srcOrd="2" destOrd="0" presId="urn:microsoft.com/office/officeart/2005/8/layout/vList4"/>
    <dgm:cxn modelId="{5E75664A-C248-46CB-8153-05C1004674B6}" type="presParOf" srcId="{CCD4982A-5F10-4643-BC20-61AED92A76B8}" destId="{04E44C9A-4BD7-4004-AEF3-0724D4EBCA25}" srcOrd="3" destOrd="0" presId="urn:microsoft.com/office/officeart/2005/8/layout/vList4"/>
    <dgm:cxn modelId="{29921446-8BF1-4BFB-9BC8-FD7D19488CFC}" type="presParOf" srcId="{CCD4982A-5F10-4643-BC20-61AED92A76B8}" destId="{D43B733E-1F60-4507-ACC1-7382EE1D3E9D}" srcOrd="4" destOrd="0" presId="urn:microsoft.com/office/officeart/2005/8/layout/vList4"/>
    <dgm:cxn modelId="{A07592F2-91BF-4F5B-98AC-232C24971773}" type="presParOf" srcId="{D43B733E-1F60-4507-ACC1-7382EE1D3E9D}" destId="{D02379D7-563D-45BD-A02D-15E2FAD0F233}" srcOrd="0" destOrd="0" presId="urn:microsoft.com/office/officeart/2005/8/layout/vList4"/>
    <dgm:cxn modelId="{2AFFC3DB-407F-4D9A-BC09-238D2E64EB81}" type="presParOf" srcId="{D43B733E-1F60-4507-ACC1-7382EE1D3E9D}" destId="{C24029A9-9D3A-4BA3-BC13-266BDF3D6588}" srcOrd="1" destOrd="0" presId="urn:microsoft.com/office/officeart/2005/8/layout/vList4"/>
    <dgm:cxn modelId="{CEAF9995-73FF-4EA6-8263-5CCE9A5DB842}" type="presParOf" srcId="{D43B733E-1F60-4507-ACC1-7382EE1D3E9D}" destId="{229FABCE-5583-4FBE-9D6D-04C29B517C15}" srcOrd="2" destOrd="0" presId="urn:microsoft.com/office/officeart/2005/8/layout/vList4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CA48AE0E-665B-445F-BE7A-6FEDED559C57}" type="doc">
      <dgm:prSet loTypeId="urn:microsoft.com/office/officeart/2005/8/layout/vList4" loCatId="list" qsTypeId="urn:microsoft.com/office/officeart/2005/8/quickstyle/simple1" qsCatId="simple" csTypeId="urn:microsoft.com/office/officeart/2005/8/colors/accent1_1" csCatId="accent1" phldr="1"/>
      <dgm:spPr/>
      <dgm:t>
        <a:bodyPr/>
        <a:lstStyle/>
        <a:p>
          <a:endParaRPr lang="en-US"/>
        </a:p>
      </dgm:t>
    </dgm:pt>
    <dgm:pt modelId="{76596950-6D04-4986-AECD-EFAED72183F3}">
      <dgm:prSet phldrT="[Text]"/>
      <dgm:spPr/>
      <dgm:t>
        <a:bodyPr/>
        <a:lstStyle/>
        <a:p>
          <a:r>
            <a:rPr lang="en-US" dirty="0" smtClean="0"/>
            <a:t>Determine the </a:t>
          </a:r>
          <a:r>
            <a:rPr lang="en-US" dirty="0" smtClean="0"/>
            <a:t>critical need to ‘walk in the customers’ shoes’ for empathy.</a:t>
          </a:r>
          <a:endParaRPr lang="en-US" dirty="0"/>
        </a:p>
      </dgm:t>
    </dgm:pt>
    <dgm:pt modelId="{B6C55A92-3544-496C-B80B-9367CB6E3BAF}" type="parTrans" cxnId="{D895FA87-5EDC-4566-BB29-B07DEAFAA77A}">
      <dgm:prSet/>
      <dgm:spPr/>
      <dgm:t>
        <a:bodyPr/>
        <a:lstStyle/>
        <a:p>
          <a:endParaRPr lang="en-US"/>
        </a:p>
      </dgm:t>
    </dgm:pt>
    <dgm:pt modelId="{79860D45-741C-4314-A22C-3433DB30B882}" type="sibTrans" cxnId="{D895FA87-5EDC-4566-BB29-B07DEAFAA77A}">
      <dgm:prSet/>
      <dgm:spPr/>
      <dgm:t>
        <a:bodyPr/>
        <a:lstStyle/>
        <a:p>
          <a:endParaRPr lang="en-US"/>
        </a:p>
      </dgm:t>
    </dgm:pt>
    <dgm:pt modelId="{FFC75AF0-E081-4FD6-A106-AEE25538D721}">
      <dgm:prSet phldrT="[Text]"/>
      <dgm:spPr/>
      <dgm:t>
        <a:bodyPr/>
        <a:lstStyle/>
        <a:p>
          <a:r>
            <a:rPr lang="en-US" dirty="0" smtClean="0"/>
            <a:t>Determine the </a:t>
          </a:r>
          <a:r>
            <a:rPr lang="en-US" dirty="0" smtClean="0"/>
            <a:t>role of emotional intelligence in the customer handling process.</a:t>
          </a:r>
          <a:endParaRPr lang="en-US" dirty="0"/>
        </a:p>
      </dgm:t>
    </dgm:pt>
    <dgm:pt modelId="{4A7CC1A7-2EDD-4E5F-8279-AD96635CC46D}" type="parTrans" cxnId="{9E2469F9-EBA5-4842-940E-2BA2AC7E47F0}">
      <dgm:prSet/>
      <dgm:spPr/>
      <dgm:t>
        <a:bodyPr/>
        <a:lstStyle/>
        <a:p>
          <a:endParaRPr lang="en-US"/>
        </a:p>
      </dgm:t>
    </dgm:pt>
    <dgm:pt modelId="{137A8CA4-7118-48E6-89A8-DBDDBAFB47DB}" type="sibTrans" cxnId="{9E2469F9-EBA5-4842-940E-2BA2AC7E47F0}">
      <dgm:prSet/>
      <dgm:spPr/>
      <dgm:t>
        <a:bodyPr/>
        <a:lstStyle/>
        <a:p>
          <a:endParaRPr lang="en-US"/>
        </a:p>
      </dgm:t>
    </dgm:pt>
    <dgm:pt modelId="{5FE8E87E-967B-4102-83C4-EBA67FE04C21}">
      <dgm:prSet phldrT="[Text]"/>
      <dgm:spPr/>
      <dgm:t>
        <a:bodyPr/>
        <a:lstStyle/>
        <a:p>
          <a:r>
            <a:rPr lang="en-US" dirty="0" smtClean="0"/>
            <a:t>Determine </a:t>
          </a:r>
          <a:r>
            <a:rPr lang="en-US" dirty="0" smtClean="0"/>
            <a:t>the application of  a solution based nature for customer feedback management.</a:t>
          </a:r>
          <a:endParaRPr lang="en-US" dirty="0"/>
        </a:p>
      </dgm:t>
    </dgm:pt>
    <dgm:pt modelId="{DFF760F0-7850-4001-9492-2178F331B36D}" type="parTrans" cxnId="{66D8B8AB-4D68-4874-BE6F-5E41ECC7ACAF}">
      <dgm:prSet/>
      <dgm:spPr/>
      <dgm:t>
        <a:bodyPr/>
        <a:lstStyle/>
        <a:p>
          <a:endParaRPr lang="en-US"/>
        </a:p>
      </dgm:t>
    </dgm:pt>
    <dgm:pt modelId="{613F68E5-7B66-48B0-B781-AE9797EEE456}" type="sibTrans" cxnId="{66D8B8AB-4D68-4874-BE6F-5E41ECC7ACAF}">
      <dgm:prSet/>
      <dgm:spPr/>
      <dgm:t>
        <a:bodyPr/>
        <a:lstStyle/>
        <a:p>
          <a:endParaRPr lang="en-US"/>
        </a:p>
      </dgm:t>
    </dgm:pt>
    <dgm:pt modelId="{CCD4982A-5F10-4643-BC20-61AED92A76B8}" type="pres">
      <dgm:prSet presAssocID="{CA48AE0E-665B-445F-BE7A-6FEDED559C57}" presName="linear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5DD04978-5648-453F-BFD1-8E15EFE4157C}" type="pres">
      <dgm:prSet presAssocID="{76596950-6D04-4986-AECD-EFAED72183F3}" presName="comp" presStyleCnt="0"/>
      <dgm:spPr/>
      <dgm:t>
        <a:bodyPr/>
        <a:lstStyle/>
        <a:p>
          <a:endParaRPr lang="en-US"/>
        </a:p>
      </dgm:t>
    </dgm:pt>
    <dgm:pt modelId="{E5B66C22-BAAF-459B-9F42-232A05AF1442}" type="pres">
      <dgm:prSet presAssocID="{76596950-6D04-4986-AECD-EFAED72183F3}" presName="box" presStyleLbl="node1" presStyleIdx="0" presStyleCnt="3"/>
      <dgm:spPr/>
      <dgm:t>
        <a:bodyPr/>
        <a:lstStyle/>
        <a:p>
          <a:endParaRPr lang="en-US"/>
        </a:p>
      </dgm:t>
    </dgm:pt>
    <dgm:pt modelId="{1B927E03-D4D5-4E4E-85DE-AE737AE38DB5}" type="pres">
      <dgm:prSet presAssocID="{76596950-6D04-4986-AECD-EFAED72183F3}" presName="img" presStyleLbl="fgImgPlace1" presStyleIdx="0" presStyleCnt="3"/>
      <dgm:spPr/>
      <dgm:t>
        <a:bodyPr/>
        <a:lstStyle/>
        <a:p>
          <a:endParaRPr lang="en-US"/>
        </a:p>
      </dgm:t>
    </dgm:pt>
    <dgm:pt modelId="{AA664585-E1D0-401C-92C9-7702212D3EB8}" type="pres">
      <dgm:prSet presAssocID="{76596950-6D04-4986-AECD-EFAED72183F3}" presName="text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05B4B93-3B25-4D80-A60A-11D7AD320D63}" type="pres">
      <dgm:prSet presAssocID="{79860D45-741C-4314-A22C-3433DB30B882}" presName="spacer" presStyleCnt="0"/>
      <dgm:spPr/>
      <dgm:t>
        <a:bodyPr/>
        <a:lstStyle/>
        <a:p>
          <a:endParaRPr lang="en-US"/>
        </a:p>
      </dgm:t>
    </dgm:pt>
    <dgm:pt modelId="{6AADB577-3A98-45B5-9982-6099D87CE515}" type="pres">
      <dgm:prSet presAssocID="{FFC75AF0-E081-4FD6-A106-AEE25538D721}" presName="comp" presStyleCnt="0"/>
      <dgm:spPr/>
      <dgm:t>
        <a:bodyPr/>
        <a:lstStyle/>
        <a:p>
          <a:endParaRPr lang="en-US"/>
        </a:p>
      </dgm:t>
    </dgm:pt>
    <dgm:pt modelId="{B5D0A3F7-F8E6-4669-9DBD-0D148F2A430C}" type="pres">
      <dgm:prSet presAssocID="{FFC75AF0-E081-4FD6-A106-AEE25538D721}" presName="box" presStyleLbl="node1" presStyleIdx="1" presStyleCnt="3" custLinFactNeighborY="5272"/>
      <dgm:spPr/>
      <dgm:t>
        <a:bodyPr/>
        <a:lstStyle/>
        <a:p>
          <a:endParaRPr lang="en-US"/>
        </a:p>
      </dgm:t>
    </dgm:pt>
    <dgm:pt modelId="{E1A54332-E1F4-4E78-8018-FA4EB1AA8F8B}" type="pres">
      <dgm:prSet presAssocID="{FFC75AF0-E081-4FD6-A106-AEE25538D721}" presName="img" presStyleLbl="fgImgPlace1" presStyleIdx="1" presStyleCnt="3" custLinFactY="-36531" custLinFactNeighborX="660" custLinFactNeighborY="-100000"/>
      <dgm:spPr>
        <a:blipFill rotWithShape="1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n-US"/>
        </a:p>
      </dgm:t>
    </dgm:pt>
    <dgm:pt modelId="{F318F9AA-5D06-41AF-86A6-F9C4407531B4}" type="pres">
      <dgm:prSet presAssocID="{FFC75AF0-E081-4FD6-A106-AEE25538D721}" presName="text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4E44C9A-4BD7-4004-AEF3-0724D4EBCA25}" type="pres">
      <dgm:prSet presAssocID="{137A8CA4-7118-48E6-89A8-DBDDBAFB47DB}" presName="spacer" presStyleCnt="0"/>
      <dgm:spPr/>
      <dgm:t>
        <a:bodyPr/>
        <a:lstStyle/>
        <a:p>
          <a:endParaRPr lang="en-US"/>
        </a:p>
      </dgm:t>
    </dgm:pt>
    <dgm:pt modelId="{D43B733E-1F60-4507-ACC1-7382EE1D3E9D}" type="pres">
      <dgm:prSet presAssocID="{5FE8E87E-967B-4102-83C4-EBA67FE04C21}" presName="comp" presStyleCnt="0"/>
      <dgm:spPr/>
      <dgm:t>
        <a:bodyPr/>
        <a:lstStyle/>
        <a:p>
          <a:endParaRPr lang="en-US"/>
        </a:p>
      </dgm:t>
    </dgm:pt>
    <dgm:pt modelId="{D02379D7-563D-45BD-A02D-15E2FAD0F233}" type="pres">
      <dgm:prSet presAssocID="{5FE8E87E-967B-4102-83C4-EBA67FE04C21}" presName="box" presStyleLbl="node1" presStyleIdx="2" presStyleCnt="3"/>
      <dgm:spPr/>
      <dgm:t>
        <a:bodyPr/>
        <a:lstStyle/>
        <a:p>
          <a:endParaRPr lang="en-US"/>
        </a:p>
      </dgm:t>
    </dgm:pt>
    <dgm:pt modelId="{C24029A9-9D3A-4BA3-BC13-266BDF3D6588}" type="pres">
      <dgm:prSet presAssocID="{5FE8E87E-967B-4102-83C4-EBA67FE04C21}" presName="img" presStyleLbl="fgImgPlace1" presStyleIdx="2" presStyleCnt="3" custLinFactY="-36676" custLinFactNeighborX="-3927" custLinFactNeighborY="-100000"/>
      <dgm:spPr>
        <a:blipFill rotWithShape="1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n-US"/>
        </a:p>
      </dgm:t>
    </dgm:pt>
    <dgm:pt modelId="{229FABCE-5583-4FBE-9D6D-04C29B517C15}" type="pres">
      <dgm:prSet presAssocID="{5FE8E87E-967B-4102-83C4-EBA67FE04C21}" presName="text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9468AB53-D2DE-4557-B97D-FBDD06B4017A}" type="presOf" srcId="{76596950-6D04-4986-AECD-EFAED72183F3}" destId="{E5B66C22-BAAF-459B-9F42-232A05AF1442}" srcOrd="0" destOrd="0" presId="urn:microsoft.com/office/officeart/2005/8/layout/vList4"/>
    <dgm:cxn modelId="{D895FA87-5EDC-4566-BB29-B07DEAFAA77A}" srcId="{CA48AE0E-665B-445F-BE7A-6FEDED559C57}" destId="{76596950-6D04-4986-AECD-EFAED72183F3}" srcOrd="0" destOrd="0" parTransId="{B6C55A92-3544-496C-B80B-9367CB6E3BAF}" sibTransId="{79860D45-741C-4314-A22C-3433DB30B882}"/>
    <dgm:cxn modelId="{B57FD020-AD42-471C-849E-95C875E1A426}" type="presOf" srcId="{5FE8E87E-967B-4102-83C4-EBA67FE04C21}" destId="{D02379D7-563D-45BD-A02D-15E2FAD0F233}" srcOrd="0" destOrd="0" presId="urn:microsoft.com/office/officeart/2005/8/layout/vList4"/>
    <dgm:cxn modelId="{99FDAA2F-C4C9-4992-A767-3DEECAFC93C8}" type="presOf" srcId="{CA48AE0E-665B-445F-BE7A-6FEDED559C57}" destId="{CCD4982A-5F10-4643-BC20-61AED92A76B8}" srcOrd="0" destOrd="0" presId="urn:microsoft.com/office/officeart/2005/8/layout/vList4"/>
    <dgm:cxn modelId="{66D8B8AB-4D68-4874-BE6F-5E41ECC7ACAF}" srcId="{CA48AE0E-665B-445F-BE7A-6FEDED559C57}" destId="{5FE8E87E-967B-4102-83C4-EBA67FE04C21}" srcOrd="2" destOrd="0" parTransId="{DFF760F0-7850-4001-9492-2178F331B36D}" sibTransId="{613F68E5-7B66-48B0-B781-AE9797EEE456}"/>
    <dgm:cxn modelId="{4202C01E-A63F-4949-A0DD-DB9AD0F33758}" type="presOf" srcId="{FFC75AF0-E081-4FD6-A106-AEE25538D721}" destId="{B5D0A3F7-F8E6-4669-9DBD-0D148F2A430C}" srcOrd="0" destOrd="0" presId="urn:microsoft.com/office/officeart/2005/8/layout/vList4"/>
    <dgm:cxn modelId="{2CC857BE-7FCA-442D-8C12-10C80FC1C724}" type="presOf" srcId="{FFC75AF0-E081-4FD6-A106-AEE25538D721}" destId="{F318F9AA-5D06-41AF-86A6-F9C4407531B4}" srcOrd="1" destOrd="0" presId="urn:microsoft.com/office/officeart/2005/8/layout/vList4"/>
    <dgm:cxn modelId="{3E233CFD-C110-4796-8759-A97B304804C4}" type="presOf" srcId="{5FE8E87E-967B-4102-83C4-EBA67FE04C21}" destId="{229FABCE-5583-4FBE-9D6D-04C29B517C15}" srcOrd="1" destOrd="0" presId="urn:microsoft.com/office/officeart/2005/8/layout/vList4"/>
    <dgm:cxn modelId="{65550F67-7DDC-4411-9403-7C247BC52B5D}" type="presOf" srcId="{76596950-6D04-4986-AECD-EFAED72183F3}" destId="{AA664585-E1D0-401C-92C9-7702212D3EB8}" srcOrd="1" destOrd="0" presId="urn:microsoft.com/office/officeart/2005/8/layout/vList4"/>
    <dgm:cxn modelId="{9E2469F9-EBA5-4842-940E-2BA2AC7E47F0}" srcId="{CA48AE0E-665B-445F-BE7A-6FEDED559C57}" destId="{FFC75AF0-E081-4FD6-A106-AEE25538D721}" srcOrd="1" destOrd="0" parTransId="{4A7CC1A7-2EDD-4E5F-8279-AD96635CC46D}" sibTransId="{137A8CA4-7118-48E6-89A8-DBDDBAFB47DB}"/>
    <dgm:cxn modelId="{A3BEACCA-48D9-4256-8CA4-D25C4F21C27D}" type="presParOf" srcId="{CCD4982A-5F10-4643-BC20-61AED92A76B8}" destId="{5DD04978-5648-453F-BFD1-8E15EFE4157C}" srcOrd="0" destOrd="0" presId="urn:microsoft.com/office/officeart/2005/8/layout/vList4"/>
    <dgm:cxn modelId="{4FE71BB8-498B-436E-BD62-12134FF0AC24}" type="presParOf" srcId="{5DD04978-5648-453F-BFD1-8E15EFE4157C}" destId="{E5B66C22-BAAF-459B-9F42-232A05AF1442}" srcOrd="0" destOrd="0" presId="urn:microsoft.com/office/officeart/2005/8/layout/vList4"/>
    <dgm:cxn modelId="{5D456A63-AC1F-4CCF-BA70-119E1DDEB0C4}" type="presParOf" srcId="{5DD04978-5648-453F-BFD1-8E15EFE4157C}" destId="{1B927E03-D4D5-4E4E-85DE-AE737AE38DB5}" srcOrd="1" destOrd="0" presId="urn:microsoft.com/office/officeart/2005/8/layout/vList4"/>
    <dgm:cxn modelId="{20F2EC7C-A491-4C6B-857B-FEAB833A8E74}" type="presParOf" srcId="{5DD04978-5648-453F-BFD1-8E15EFE4157C}" destId="{AA664585-E1D0-401C-92C9-7702212D3EB8}" srcOrd="2" destOrd="0" presId="urn:microsoft.com/office/officeart/2005/8/layout/vList4"/>
    <dgm:cxn modelId="{9B38EC07-FF12-4533-993B-B8BF8796D552}" type="presParOf" srcId="{CCD4982A-5F10-4643-BC20-61AED92A76B8}" destId="{305B4B93-3B25-4D80-A60A-11D7AD320D63}" srcOrd="1" destOrd="0" presId="urn:microsoft.com/office/officeart/2005/8/layout/vList4"/>
    <dgm:cxn modelId="{31F8C424-1933-4FFA-898C-B76FB22FC431}" type="presParOf" srcId="{CCD4982A-5F10-4643-BC20-61AED92A76B8}" destId="{6AADB577-3A98-45B5-9982-6099D87CE515}" srcOrd="2" destOrd="0" presId="urn:microsoft.com/office/officeart/2005/8/layout/vList4"/>
    <dgm:cxn modelId="{E6EF6C1E-971F-4A8A-8D7C-F6F6A40342E3}" type="presParOf" srcId="{6AADB577-3A98-45B5-9982-6099D87CE515}" destId="{B5D0A3F7-F8E6-4669-9DBD-0D148F2A430C}" srcOrd="0" destOrd="0" presId="urn:microsoft.com/office/officeart/2005/8/layout/vList4"/>
    <dgm:cxn modelId="{A205CDA1-DB3E-4F59-B2C0-DFCC080A0A76}" type="presParOf" srcId="{6AADB577-3A98-45B5-9982-6099D87CE515}" destId="{E1A54332-E1F4-4E78-8018-FA4EB1AA8F8B}" srcOrd="1" destOrd="0" presId="urn:microsoft.com/office/officeart/2005/8/layout/vList4"/>
    <dgm:cxn modelId="{9238DA44-CAB9-4E57-8B44-EFA93E34915E}" type="presParOf" srcId="{6AADB577-3A98-45B5-9982-6099D87CE515}" destId="{F318F9AA-5D06-41AF-86A6-F9C4407531B4}" srcOrd="2" destOrd="0" presId="urn:microsoft.com/office/officeart/2005/8/layout/vList4"/>
    <dgm:cxn modelId="{95081381-F0B3-4BD3-9DE5-EBDCBD31D95C}" type="presParOf" srcId="{CCD4982A-5F10-4643-BC20-61AED92A76B8}" destId="{04E44C9A-4BD7-4004-AEF3-0724D4EBCA25}" srcOrd="3" destOrd="0" presId="urn:microsoft.com/office/officeart/2005/8/layout/vList4"/>
    <dgm:cxn modelId="{7AF51EB3-D659-4F60-8085-531887466597}" type="presParOf" srcId="{CCD4982A-5F10-4643-BC20-61AED92A76B8}" destId="{D43B733E-1F60-4507-ACC1-7382EE1D3E9D}" srcOrd="4" destOrd="0" presId="urn:microsoft.com/office/officeart/2005/8/layout/vList4"/>
    <dgm:cxn modelId="{1A9FCC15-3476-4AF9-915F-789F49FE1748}" type="presParOf" srcId="{D43B733E-1F60-4507-ACC1-7382EE1D3E9D}" destId="{D02379D7-563D-45BD-A02D-15E2FAD0F233}" srcOrd="0" destOrd="0" presId="urn:microsoft.com/office/officeart/2005/8/layout/vList4"/>
    <dgm:cxn modelId="{F2E53B54-2AAF-447F-965D-FCEDE48C9F18}" type="presParOf" srcId="{D43B733E-1F60-4507-ACC1-7382EE1D3E9D}" destId="{C24029A9-9D3A-4BA3-BC13-266BDF3D6588}" srcOrd="1" destOrd="0" presId="urn:microsoft.com/office/officeart/2005/8/layout/vList4"/>
    <dgm:cxn modelId="{1B67112A-14A8-4C16-8A79-701532B634D8}" type="presParOf" srcId="{D43B733E-1F60-4507-ACC1-7382EE1D3E9D}" destId="{229FABCE-5583-4FBE-9D6D-04C29B517C15}" srcOrd="2" destOrd="0" presId="urn:microsoft.com/office/officeart/2005/8/layout/vList4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5B66C22-BAAF-459B-9F42-232A05AF1442}">
      <dsp:nvSpPr>
        <dsp:cNvPr id="0" name=""/>
        <dsp:cNvSpPr/>
      </dsp:nvSpPr>
      <dsp:spPr>
        <a:xfrm>
          <a:off x="0" y="0"/>
          <a:ext cx="8305800" cy="1414363"/>
        </a:xfrm>
        <a:prstGeom prst="roundRect">
          <a:avLst>
            <a:gd name="adj" fmla="val 10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lvl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800" kern="1200" dirty="0" smtClean="0"/>
            <a:t>Determine the </a:t>
          </a:r>
          <a:r>
            <a:rPr lang="en-US" sz="2800" kern="1200" dirty="0" smtClean="0"/>
            <a:t>standard and train </a:t>
          </a:r>
          <a:r>
            <a:rPr lang="en-US" sz="2800" kern="1200" dirty="0" err="1" smtClean="0"/>
            <a:t>train</a:t>
          </a:r>
          <a:r>
            <a:rPr lang="en-US" sz="2800" kern="1200" dirty="0" smtClean="0"/>
            <a:t> </a:t>
          </a:r>
          <a:r>
            <a:rPr lang="en-US" sz="2800" kern="1200" dirty="0" err="1" smtClean="0"/>
            <a:t>train</a:t>
          </a:r>
          <a:r>
            <a:rPr lang="en-US" sz="2800" kern="1200" dirty="0" smtClean="0"/>
            <a:t> for effectiveness.</a:t>
          </a:r>
          <a:endParaRPr lang="en-US" sz="2800" kern="1200" dirty="0"/>
        </a:p>
      </dsp:txBody>
      <dsp:txXfrm>
        <a:off x="1802596" y="0"/>
        <a:ext cx="6503203" cy="1414363"/>
      </dsp:txXfrm>
    </dsp:sp>
    <dsp:sp modelId="{1B927E03-D4D5-4E4E-85DE-AE737AE38DB5}">
      <dsp:nvSpPr>
        <dsp:cNvPr id="0" name=""/>
        <dsp:cNvSpPr/>
      </dsp:nvSpPr>
      <dsp:spPr>
        <a:xfrm>
          <a:off x="141436" y="141436"/>
          <a:ext cx="1661160" cy="1131490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B5D0A3F7-F8E6-4669-9DBD-0D148F2A430C}">
      <dsp:nvSpPr>
        <dsp:cNvPr id="0" name=""/>
        <dsp:cNvSpPr/>
      </dsp:nvSpPr>
      <dsp:spPr>
        <a:xfrm>
          <a:off x="0" y="1630365"/>
          <a:ext cx="8305800" cy="1414363"/>
        </a:xfrm>
        <a:prstGeom prst="roundRect">
          <a:avLst>
            <a:gd name="adj" fmla="val 10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lvl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800" kern="1200" dirty="0" smtClean="0"/>
            <a:t>Determine the </a:t>
          </a:r>
          <a:r>
            <a:rPr lang="en-US" sz="2800" kern="1200" dirty="0" smtClean="0"/>
            <a:t>alignment of specific activities against the brand’s vision-mission.</a:t>
          </a:r>
          <a:endParaRPr lang="en-US" sz="2800" kern="1200" dirty="0"/>
        </a:p>
      </dsp:txBody>
      <dsp:txXfrm>
        <a:off x="1802596" y="1630365"/>
        <a:ext cx="6503203" cy="1414363"/>
      </dsp:txXfrm>
    </dsp:sp>
    <dsp:sp modelId="{E1A54332-E1F4-4E78-8018-FA4EB1AA8F8B}">
      <dsp:nvSpPr>
        <dsp:cNvPr id="0" name=""/>
        <dsp:cNvSpPr/>
      </dsp:nvSpPr>
      <dsp:spPr>
        <a:xfrm>
          <a:off x="152399" y="152400"/>
          <a:ext cx="1661160" cy="1131490"/>
        </a:xfrm>
        <a:prstGeom prst="roundRect">
          <a:avLst>
            <a:gd name="adj" fmla="val 10000"/>
          </a:avLst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 t="-2000" b="-2000"/>
          </a:stretch>
        </a:blip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D02379D7-563D-45BD-A02D-15E2FAD0F233}">
      <dsp:nvSpPr>
        <dsp:cNvPr id="0" name=""/>
        <dsp:cNvSpPr/>
      </dsp:nvSpPr>
      <dsp:spPr>
        <a:xfrm>
          <a:off x="0" y="3111599"/>
          <a:ext cx="8305800" cy="1414363"/>
        </a:xfrm>
        <a:prstGeom prst="roundRect">
          <a:avLst>
            <a:gd name="adj" fmla="val 10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lvl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800" kern="1200" dirty="0" smtClean="0"/>
            <a:t>Determine </a:t>
          </a:r>
          <a:r>
            <a:rPr lang="en-US" sz="2800" kern="1200" dirty="0" smtClean="0"/>
            <a:t>the resolution </a:t>
          </a:r>
          <a:r>
            <a:rPr lang="en-US" sz="2800" kern="1200" dirty="0" smtClean="0"/>
            <a:t>mechanisms for </a:t>
          </a:r>
          <a:r>
            <a:rPr lang="en-US" sz="2800" kern="1200" dirty="0" smtClean="0"/>
            <a:t>complaints and the escalation formula.</a:t>
          </a:r>
          <a:endParaRPr lang="en-US" sz="2800" kern="1200" dirty="0"/>
        </a:p>
      </dsp:txBody>
      <dsp:txXfrm>
        <a:off x="1802596" y="3111599"/>
        <a:ext cx="6503203" cy="1414363"/>
      </dsp:txXfrm>
    </dsp:sp>
    <dsp:sp modelId="{C24029A9-9D3A-4BA3-BC13-266BDF3D6588}">
      <dsp:nvSpPr>
        <dsp:cNvPr id="0" name=""/>
        <dsp:cNvSpPr/>
      </dsp:nvSpPr>
      <dsp:spPr>
        <a:xfrm>
          <a:off x="76202" y="1706559"/>
          <a:ext cx="1661160" cy="1131490"/>
        </a:xfrm>
        <a:prstGeom prst="roundRect">
          <a:avLst>
            <a:gd name="adj" fmla="val 10000"/>
          </a:avLst>
        </a:prstGeom>
        <a:blipFill rotWithShape="1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5B66C22-BAAF-459B-9F42-232A05AF1442}">
      <dsp:nvSpPr>
        <dsp:cNvPr id="0" name=""/>
        <dsp:cNvSpPr/>
      </dsp:nvSpPr>
      <dsp:spPr>
        <a:xfrm>
          <a:off x="0" y="0"/>
          <a:ext cx="8305800" cy="1414363"/>
        </a:xfrm>
        <a:prstGeom prst="roundRect">
          <a:avLst>
            <a:gd name="adj" fmla="val 10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lvl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800" kern="1200" dirty="0" smtClean="0"/>
            <a:t>Determine the </a:t>
          </a:r>
          <a:r>
            <a:rPr lang="en-US" sz="2800" kern="1200" dirty="0" smtClean="0"/>
            <a:t>critical need to ‘walk in the customers’ shoes’ for empathy.</a:t>
          </a:r>
          <a:endParaRPr lang="en-US" sz="2800" kern="1200" dirty="0"/>
        </a:p>
      </dsp:txBody>
      <dsp:txXfrm>
        <a:off x="1802596" y="0"/>
        <a:ext cx="6503203" cy="1414363"/>
      </dsp:txXfrm>
    </dsp:sp>
    <dsp:sp modelId="{1B927E03-D4D5-4E4E-85DE-AE737AE38DB5}">
      <dsp:nvSpPr>
        <dsp:cNvPr id="0" name=""/>
        <dsp:cNvSpPr/>
      </dsp:nvSpPr>
      <dsp:spPr>
        <a:xfrm>
          <a:off x="141436" y="141436"/>
          <a:ext cx="1661160" cy="1131490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B5D0A3F7-F8E6-4669-9DBD-0D148F2A430C}">
      <dsp:nvSpPr>
        <dsp:cNvPr id="0" name=""/>
        <dsp:cNvSpPr/>
      </dsp:nvSpPr>
      <dsp:spPr>
        <a:xfrm>
          <a:off x="0" y="1630365"/>
          <a:ext cx="8305800" cy="1414363"/>
        </a:xfrm>
        <a:prstGeom prst="roundRect">
          <a:avLst>
            <a:gd name="adj" fmla="val 10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lvl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800" kern="1200" dirty="0" smtClean="0"/>
            <a:t>Determine the </a:t>
          </a:r>
          <a:r>
            <a:rPr lang="en-US" sz="2800" kern="1200" dirty="0" smtClean="0"/>
            <a:t>role of emotional intelligence in the customer handling process.</a:t>
          </a:r>
          <a:endParaRPr lang="en-US" sz="2800" kern="1200" dirty="0"/>
        </a:p>
      </dsp:txBody>
      <dsp:txXfrm>
        <a:off x="1802596" y="1630365"/>
        <a:ext cx="6503203" cy="1414363"/>
      </dsp:txXfrm>
    </dsp:sp>
    <dsp:sp modelId="{E1A54332-E1F4-4E78-8018-FA4EB1AA8F8B}">
      <dsp:nvSpPr>
        <dsp:cNvPr id="0" name=""/>
        <dsp:cNvSpPr/>
      </dsp:nvSpPr>
      <dsp:spPr>
        <a:xfrm>
          <a:off x="152399" y="152400"/>
          <a:ext cx="1661160" cy="1131490"/>
        </a:xfrm>
        <a:prstGeom prst="roundRect">
          <a:avLst>
            <a:gd name="adj" fmla="val 10000"/>
          </a:avLst>
        </a:prstGeom>
        <a:blipFill rotWithShape="1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D02379D7-563D-45BD-A02D-15E2FAD0F233}">
      <dsp:nvSpPr>
        <dsp:cNvPr id="0" name=""/>
        <dsp:cNvSpPr/>
      </dsp:nvSpPr>
      <dsp:spPr>
        <a:xfrm>
          <a:off x="0" y="3111599"/>
          <a:ext cx="8305800" cy="1414363"/>
        </a:xfrm>
        <a:prstGeom prst="roundRect">
          <a:avLst>
            <a:gd name="adj" fmla="val 10000"/>
          </a:avLst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lvl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800" kern="1200" dirty="0" smtClean="0"/>
            <a:t>Determine </a:t>
          </a:r>
          <a:r>
            <a:rPr lang="en-US" sz="2800" kern="1200" dirty="0" smtClean="0"/>
            <a:t>the application of  a solution based nature for customer feedback management.</a:t>
          </a:r>
          <a:endParaRPr lang="en-US" sz="2800" kern="1200" dirty="0"/>
        </a:p>
      </dsp:txBody>
      <dsp:txXfrm>
        <a:off x="1802596" y="3111599"/>
        <a:ext cx="6503203" cy="1414363"/>
      </dsp:txXfrm>
    </dsp:sp>
    <dsp:sp modelId="{C24029A9-9D3A-4BA3-BC13-266BDF3D6588}">
      <dsp:nvSpPr>
        <dsp:cNvPr id="0" name=""/>
        <dsp:cNvSpPr/>
      </dsp:nvSpPr>
      <dsp:spPr>
        <a:xfrm>
          <a:off x="76202" y="1706559"/>
          <a:ext cx="1661160" cy="1131490"/>
        </a:xfrm>
        <a:prstGeom prst="roundRect">
          <a:avLst>
            <a:gd name="adj" fmla="val 10000"/>
          </a:avLst>
        </a:prstGeom>
        <a:blipFill rotWithShape="1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4">
  <dgm:title val=""/>
  <dgm:desc val=""/>
  <dgm:catLst>
    <dgm:cat type="list" pri="13000"/>
    <dgm:cat type="picture" pri="26000"/>
    <dgm:cat type="pictureconvert" pri="26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resizeHandles val="exact"/>
    </dgm:varLst>
    <dgm:alg type="lin">
      <dgm:param type="linDir" val="fromT"/>
      <dgm:param type="vertAlign" val="t"/>
    </dgm:alg>
    <dgm:shape xmlns:r="http://schemas.openxmlformats.org/officeDocument/2006/relationships" r:blip="">
      <dgm:adjLst/>
    </dgm:shape>
    <dgm:presOf/>
    <dgm:constrLst>
      <dgm:constr type="w" for="ch" forName="comp" refType="w"/>
      <dgm:constr type="h" for="ch" forName="comp" refType="h"/>
      <dgm:constr type="h" for="ch" forName="spacer" refType="h" refFor="ch" refForName="comp" op="equ" fact="0.1"/>
      <dgm:constr type="primFontSz" for="des" forName="text" op="equ" val="65"/>
    </dgm:constrLst>
    <dgm:ruleLst/>
    <dgm:forEach name="Name0" axis="ch" ptType="node">
      <dgm:layoutNode name="comp" styleLbl="node1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h" for="ch" forName="box" refType="h"/>
              <dgm:constr type="w" for="ch" forName="box" refType="w"/>
              <dgm:constr type="w" for="ch" forName="img" refType="w" refFor="ch" refForName="box" fact="0.2"/>
              <dgm:constr type="h" for="ch" forName="img" refType="h" refFor="ch" refForName="box" fact="0.8"/>
              <dgm:constr type="t" for="ch" forName="img" refType="h" refFor="ch" refForName="box" fact="0.1"/>
              <dgm:constr type="l" for="ch" forName="img" refType="h" refFor="ch" refForName="box" fact="0.1"/>
              <dgm:constr type="h" for="ch" forName="text" refType="h"/>
              <dgm:constr type="l" for="ch" forName="text" refType="r" refFor="ch" refForName="img"/>
              <dgm:constr type="r" for="ch" forName="text" refType="w"/>
            </dgm:constrLst>
          </dgm:if>
          <dgm:else name="Name3">
            <dgm:constrLst>
              <dgm:constr type="h" for="ch" forName="box" refType="h"/>
              <dgm:constr type="w" for="ch" forName="box" refType="w"/>
              <dgm:constr type="w" for="ch" forName="img" refType="w" refFor="ch" refForName="box" fact="0.2"/>
              <dgm:constr type="h" for="ch" forName="img" refType="h" refFor="ch" refForName="box" fact="0.8"/>
              <dgm:constr type="t" for="ch" forName="img" refType="h" refFor="ch" refForName="box" fact="0.1"/>
              <dgm:constr type="r" for="ch" forName="img" refType="w" refFor="ch" refForName="box"/>
              <dgm:constr type="rOff" for="ch" forName="img" refType="h" refFor="ch" refForName="box" fact="-0.1"/>
              <dgm:constr type="h" for="ch" forName="text" refType="h"/>
              <dgm:constr type="r" for="ch" forName="text" refType="l" refFor="ch" refForName="img"/>
              <dgm:constr type="l" for="ch" forName="text"/>
            </dgm:constrLst>
          </dgm:else>
        </dgm:choose>
        <dgm:ruleLst/>
        <dgm:layoutNode name="box" styleLbl="node1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desOrSelf" ptType="node"/>
          <dgm:constrLst/>
          <dgm:ruleLst/>
        </dgm:layoutNode>
        <dgm:layoutNode name="img" styleLbl="fgImgPlace1">
          <dgm:alg type="sp"/>
          <dgm:shape xmlns:r="http://schemas.openxmlformats.org/officeDocument/2006/relationships" type="roundRect" r:blip="" blipPhldr="1">
            <dgm:adjLst>
              <dgm:adj idx="1" val="0.1"/>
            </dgm:adjLst>
          </dgm:shape>
          <dgm:presOf/>
          <dgm:constrLst/>
          <dgm:ruleLst/>
        </dgm:layoutNode>
        <dgm:layoutNode name="text">
          <dgm:varLst>
            <dgm:bulletEnabled val="1"/>
          </dgm:varLst>
          <dgm:alg type="tx">
            <dgm:param type="parTxLTRAlign" val="l"/>
            <dgm:param type="parTxRTLAlign" val="r"/>
          </dgm:alg>
          <dgm:shape xmlns:r="http://schemas.openxmlformats.org/officeDocument/2006/relationships" type="rect" r:blip="" hideGeom="1">
            <dgm:adjLst/>
          </dgm:shape>
          <dgm:presOf axis="desOrSelf" ptType="node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</dgm:layoutNode>
      <dgm:forEach name="Name4" axis="followSib" ptType="sibTrans" cnt="1">
        <dgm:layoutNode name="spacer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List4">
  <dgm:title val=""/>
  <dgm:desc val=""/>
  <dgm:catLst>
    <dgm:cat type="list" pri="13000"/>
    <dgm:cat type="picture" pri="26000"/>
    <dgm:cat type="pictureconvert" pri="26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  <dgm:cxn modelId="33" srcId="3" destId="31" srcOrd="0" destOrd="0"/>
        <dgm:cxn modelId="34" srcId="3" destId="32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resizeHandles val="exact"/>
    </dgm:varLst>
    <dgm:alg type="lin">
      <dgm:param type="linDir" val="fromT"/>
      <dgm:param type="vertAlign" val="t"/>
    </dgm:alg>
    <dgm:shape xmlns:r="http://schemas.openxmlformats.org/officeDocument/2006/relationships" r:blip="">
      <dgm:adjLst/>
    </dgm:shape>
    <dgm:presOf/>
    <dgm:constrLst>
      <dgm:constr type="w" for="ch" forName="comp" refType="w"/>
      <dgm:constr type="h" for="ch" forName="comp" refType="h"/>
      <dgm:constr type="h" for="ch" forName="spacer" refType="h" refFor="ch" refForName="comp" op="equ" fact="0.1"/>
      <dgm:constr type="primFontSz" for="des" forName="text" op="equ" val="65"/>
    </dgm:constrLst>
    <dgm:ruleLst/>
    <dgm:forEach name="Name0" axis="ch" ptType="node">
      <dgm:layoutNode name="comp" styleLbl="node1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h" for="ch" forName="box" refType="h"/>
              <dgm:constr type="w" for="ch" forName="box" refType="w"/>
              <dgm:constr type="w" for="ch" forName="img" refType="w" refFor="ch" refForName="box" fact="0.2"/>
              <dgm:constr type="h" for="ch" forName="img" refType="h" refFor="ch" refForName="box" fact="0.8"/>
              <dgm:constr type="t" for="ch" forName="img" refType="h" refFor="ch" refForName="box" fact="0.1"/>
              <dgm:constr type="l" for="ch" forName="img" refType="h" refFor="ch" refForName="box" fact="0.1"/>
              <dgm:constr type="h" for="ch" forName="text" refType="h"/>
              <dgm:constr type="l" for="ch" forName="text" refType="r" refFor="ch" refForName="img"/>
              <dgm:constr type="r" for="ch" forName="text" refType="w"/>
            </dgm:constrLst>
          </dgm:if>
          <dgm:else name="Name3">
            <dgm:constrLst>
              <dgm:constr type="h" for="ch" forName="box" refType="h"/>
              <dgm:constr type="w" for="ch" forName="box" refType="w"/>
              <dgm:constr type="w" for="ch" forName="img" refType="w" refFor="ch" refForName="box" fact="0.2"/>
              <dgm:constr type="h" for="ch" forName="img" refType="h" refFor="ch" refForName="box" fact="0.8"/>
              <dgm:constr type="t" for="ch" forName="img" refType="h" refFor="ch" refForName="box" fact="0.1"/>
              <dgm:constr type="r" for="ch" forName="img" refType="w" refFor="ch" refForName="box"/>
              <dgm:constr type="rOff" for="ch" forName="img" refType="h" refFor="ch" refForName="box" fact="-0.1"/>
              <dgm:constr type="h" for="ch" forName="text" refType="h"/>
              <dgm:constr type="r" for="ch" forName="text" refType="l" refFor="ch" refForName="img"/>
              <dgm:constr type="l" for="ch" forName="text"/>
            </dgm:constrLst>
          </dgm:else>
        </dgm:choose>
        <dgm:ruleLst/>
        <dgm:layoutNode name="box" styleLbl="node1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 axis="desOrSelf" ptType="node"/>
          <dgm:constrLst/>
          <dgm:ruleLst/>
        </dgm:layoutNode>
        <dgm:layoutNode name="img" styleLbl="fgImgPlace1">
          <dgm:alg type="sp"/>
          <dgm:shape xmlns:r="http://schemas.openxmlformats.org/officeDocument/2006/relationships" type="roundRect" r:blip="" blipPhldr="1">
            <dgm:adjLst>
              <dgm:adj idx="1" val="0.1"/>
            </dgm:adjLst>
          </dgm:shape>
          <dgm:presOf/>
          <dgm:constrLst/>
          <dgm:ruleLst/>
        </dgm:layoutNode>
        <dgm:layoutNode name="text">
          <dgm:varLst>
            <dgm:bulletEnabled val="1"/>
          </dgm:varLst>
          <dgm:alg type="tx">
            <dgm:param type="parTxLTRAlign" val="l"/>
            <dgm:param type="parTxRTLAlign" val="r"/>
          </dgm:alg>
          <dgm:shape xmlns:r="http://schemas.openxmlformats.org/officeDocument/2006/relationships" type="rect" r:blip="" hideGeom="1">
            <dgm:adjLst/>
          </dgm:shape>
          <dgm:presOf axis="desOrSelf" ptType="node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</dgm:layoutNode>
      <dgm:forEach name="Name4" axis="followSib" ptType="sibTrans" cnt="1">
        <dgm:layoutNode name="spacer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1"/>
            <a:ext cx="2979314" cy="49998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96148" y="1"/>
            <a:ext cx="2979314" cy="49998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DCB9600-D4CE-4FD0-97D0-EA7488FA568E}" type="datetimeFigureOut">
              <a:rPr lang="en-US" smtClean="0"/>
              <a:t>20-Nov-15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1" y="9499625"/>
            <a:ext cx="2979314" cy="49998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96148" y="9499625"/>
            <a:ext cx="2979314" cy="49998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F260D7C-A664-44C9-8EFE-39FAE0C9AAE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901026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2980056" cy="5000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95404" y="1"/>
            <a:ext cx="2980056" cy="5000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A2BD37A-2094-44A8-B463-7C81B4966440}" type="datetimeFigureOut">
              <a:rPr lang="en-US" smtClean="0"/>
              <a:t>20-Nov-15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939800" y="750888"/>
            <a:ext cx="4997450" cy="37480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7705" y="4750595"/>
            <a:ext cx="5501640" cy="4500563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99452"/>
            <a:ext cx="2980056" cy="5000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95404" y="9499452"/>
            <a:ext cx="2980056" cy="5000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5375B8D-609F-46AB-B074-0B6146E402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302841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83589" indent="-301381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205522" indent="-241104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87731" indent="-241104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169940" indent="-241104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652149" indent="-241104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3134357" indent="-241104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616566" indent="-241104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4098775" indent="-241104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fontAlgn="base" hangingPunct="1">
              <a:spcBef>
                <a:spcPct val="0"/>
              </a:spcBef>
              <a:spcAft>
                <a:spcPct val="0"/>
              </a:spcAft>
            </a:pPr>
            <a:fld id="{E9661DE9-22CA-4EED-AFB2-D97A8ED05FD0}" type="slidenum">
              <a:rPr lang="en-US" smtClean="0"/>
              <a:pPr eaLnBrk="1" fontAlgn="base" hangingPunct="1">
                <a:spcBef>
                  <a:spcPct val="0"/>
                </a:spcBef>
                <a:spcAft>
                  <a:spcPct val="0"/>
                </a:spcAft>
              </a:pPr>
              <a:t>6</a:t>
            </a:fld>
            <a:endParaRPr lang="en-US" smtClean="0"/>
          </a:p>
        </p:txBody>
      </p:sp>
      <p:sp>
        <p:nvSpPr>
          <p:cNvPr id="266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6628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5375B8D-609F-46AB-B074-0B6146E402B0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842403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5375B8D-609F-46AB-B074-0B6146E402B0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842403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7" name="Rectangle 6"/>
          <p:cNvSpPr/>
          <p:nvPr userDrawn="1"/>
        </p:nvSpPr>
        <p:spPr>
          <a:xfrm>
            <a:off x="12700" y="2057400"/>
            <a:ext cx="7759700" cy="2209800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Rectangle 7"/>
          <p:cNvSpPr/>
          <p:nvPr userDrawn="1"/>
        </p:nvSpPr>
        <p:spPr>
          <a:xfrm>
            <a:off x="7848600" y="2070100"/>
            <a:ext cx="1295400" cy="2197100"/>
          </a:xfrm>
          <a:prstGeom prst="rect">
            <a:avLst/>
          </a:prstGeom>
          <a:solidFill>
            <a:srgbClr val="FF99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6584596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752600"/>
            <a:ext cx="8305800" cy="4525963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7" name="Rectangle 6"/>
          <p:cNvSpPr/>
          <p:nvPr userDrawn="1"/>
        </p:nvSpPr>
        <p:spPr>
          <a:xfrm>
            <a:off x="12700" y="0"/>
            <a:ext cx="7759700" cy="1219200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8100"/>
            <a:ext cx="7086600" cy="1028700"/>
          </a:xfrm>
        </p:spPr>
        <p:txBody>
          <a:bodyPr/>
          <a:lstStyle>
            <a:lvl1pPr algn="l">
              <a:defRPr b="1">
                <a:solidFill>
                  <a:schemeClr val="bg1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8" name="Rectangle 7"/>
          <p:cNvSpPr/>
          <p:nvPr userDrawn="1"/>
        </p:nvSpPr>
        <p:spPr>
          <a:xfrm>
            <a:off x="7848600" y="0"/>
            <a:ext cx="1295400" cy="1219200"/>
          </a:xfrm>
          <a:prstGeom prst="rect">
            <a:avLst/>
          </a:prstGeom>
          <a:solidFill>
            <a:srgbClr val="FF99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1086990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2643187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2000" y="1143000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7" name="Rectangle 6"/>
          <p:cNvSpPr/>
          <p:nvPr userDrawn="1"/>
        </p:nvSpPr>
        <p:spPr>
          <a:xfrm>
            <a:off x="0" y="5562600"/>
            <a:ext cx="7924800" cy="228600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Rectangle 7"/>
          <p:cNvSpPr/>
          <p:nvPr userDrawn="1"/>
        </p:nvSpPr>
        <p:spPr>
          <a:xfrm>
            <a:off x="7924800" y="5562600"/>
            <a:ext cx="1219200" cy="228600"/>
          </a:xfrm>
          <a:prstGeom prst="rect">
            <a:avLst/>
          </a:prstGeom>
          <a:solidFill>
            <a:srgbClr val="FF66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 userDrawn="1"/>
        </p:nvSpPr>
        <p:spPr>
          <a:xfrm>
            <a:off x="0" y="5867400"/>
            <a:ext cx="9144000" cy="952500"/>
          </a:xfrm>
          <a:prstGeom prst="rect">
            <a:avLst/>
          </a:prstGeom>
          <a:solidFill>
            <a:schemeClr val="tx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5487866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30703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0" name="Rectangle 9"/>
          <p:cNvSpPr/>
          <p:nvPr userDrawn="1"/>
        </p:nvSpPr>
        <p:spPr>
          <a:xfrm>
            <a:off x="12700" y="0"/>
            <a:ext cx="7759700" cy="1219200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Rectangle 10"/>
          <p:cNvSpPr/>
          <p:nvPr userDrawn="1"/>
        </p:nvSpPr>
        <p:spPr>
          <a:xfrm>
            <a:off x="7848600" y="0"/>
            <a:ext cx="1295400" cy="1219200"/>
          </a:xfrm>
          <a:prstGeom prst="rect">
            <a:avLst/>
          </a:prstGeom>
          <a:solidFill>
            <a:srgbClr val="FF99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28479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4989063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837203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57646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1683698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4468534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621630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D171E3B-69DC-4ADD-987E-C21582767CDB}" type="datetimeFigureOut">
              <a:rPr lang="en-US" smtClean="0"/>
              <a:t>20-Nov-15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08CC07-BF16-47B7-9827-3988EF84A48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277365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  <p:sldLayoutId id="2147483758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jpeg"/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Relationship Id="rId9" Type="http://schemas.openxmlformats.org/officeDocument/2006/relationships/image" Target="../media/image1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jpeg"/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10" Type="http://schemas.openxmlformats.org/officeDocument/2006/relationships/image" Target="../media/image1.png"/><Relationship Id="rId4" Type="http://schemas.openxmlformats.org/officeDocument/2006/relationships/diagramLayout" Target="../diagrams/layout2.xml"/><Relationship Id="rId9" Type="http://schemas.openxmlformats.org/officeDocument/2006/relationships/image" Target="../media/image8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1" y="2438400"/>
            <a:ext cx="8229600" cy="1143000"/>
          </a:xfrm>
        </p:spPr>
        <p:txBody>
          <a:bodyPr/>
          <a:lstStyle/>
          <a:p>
            <a:r>
              <a:rPr lang="en-US" dirty="0" smtClean="0"/>
              <a:t> [0981z\\</a:t>
            </a:r>
            <a:r>
              <a:rPr lang="en-US" dirty="0" err="1" smtClean="0"/>
              <a:t>yttbkmoppp</a:t>
            </a:r>
            <a:r>
              <a:rPr lang="en-US" smtClean="0"/>
              <a:t>[</a:t>
            </a:r>
            <a:endParaRPr lang="en-US"/>
          </a:p>
        </p:txBody>
      </p:sp>
      <p:sp>
        <p:nvSpPr>
          <p:cNvPr id="3" name="Rectangle 2"/>
          <p:cNvSpPr/>
          <p:nvPr/>
        </p:nvSpPr>
        <p:spPr>
          <a:xfrm>
            <a:off x="12700" y="2082390"/>
            <a:ext cx="7759700" cy="3023010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7688959" y="2082390"/>
            <a:ext cx="1455041" cy="3023010"/>
          </a:xfrm>
          <a:prstGeom prst="rect">
            <a:avLst/>
          </a:prstGeom>
          <a:solidFill>
            <a:srgbClr val="FF99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304800" y="2489534"/>
            <a:ext cx="7239000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4400" b="1" dirty="0" smtClean="0">
                <a:solidFill>
                  <a:schemeClr val="bg1"/>
                </a:solidFill>
              </a:rPr>
              <a:t>EACO/CAK/ITU Stakeholders </a:t>
            </a:r>
            <a:r>
              <a:rPr lang="en-US" sz="4400" b="1" dirty="0">
                <a:solidFill>
                  <a:schemeClr val="bg1"/>
                </a:solidFill>
              </a:rPr>
              <a:t>Forum on Quality of Service and Consumer Experience</a:t>
            </a:r>
            <a:endParaRPr lang="en-US" sz="3600" b="1" dirty="0" smtClean="0">
              <a:solidFill>
                <a:schemeClr val="bg1"/>
              </a:solidFill>
            </a:endParaRPr>
          </a:p>
          <a:p>
            <a:endParaRPr lang="en-US" sz="2800" dirty="0"/>
          </a:p>
        </p:txBody>
      </p:sp>
      <p:sp>
        <p:nvSpPr>
          <p:cNvPr id="7" name="TextBox 6"/>
          <p:cNvSpPr txBox="1"/>
          <p:nvPr/>
        </p:nvSpPr>
        <p:spPr>
          <a:xfrm>
            <a:off x="457200" y="5321627"/>
            <a:ext cx="6934200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2800" dirty="0" smtClean="0"/>
          </a:p>
          <a:p>
            <a:r>
              <a:rPr lang="en-US" sz="2800" b="1" dirty="0" smtClean="0"/>
              <a:t>By Carolyne Gathuru ICS Board Member</a:t>
            </a:r>
          </a:p>
          <a:p>
            <a:r>
              <a:rPr lang="en-US" sz="2800" b="1" dirty="0" smtClean="0"/>
              <a:t>NOV </a:t>
            </a:r>
            <a:r>
              <a:rPr lang="en-US" sz="2800" b="1" dirty="0" smtClean="0"/>
              <a:t>2015</a:t>
            </a:r>
            <a:endParaRPr lang="en-US" sz="32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27158" y="-8021"/>
            <a:ext cx="3124200" cy="20780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04776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381000" y="1447800"/>
            <a:ext cx="8305800" cy="4830763"/>
          </a:xfrm>
        </p:spPr>
        <p:txBody>
          <a:bodyPr>
            <a:normAutofit fontScale="85000" lnSpcReduction="10000"/>
          </a:bodyPr>
          <a:lstStyle/>
          <a:p>
            <a:r>
              <a:rPr lang="en-US" dirty="0"/>
              <a:t>ICS Kenya is a professional body for Customer Service in </a:t>
            </a:r>
            <a:r>
              <a:rPr lang="en-US" dirty="0" smtClean="0"/>
              <a:t>Kenya.</a:t>
            </a:r>
          </a:p>
          <a:p>
            <a:r>
              <a:rPr lang="en-US" dirty="0" smtClean="0"/>
              <a:t>It comprises of both </a:t>
            </a:r>
            <a:r>
              <a:rPr lang="en-US" dirty="0"/>
              <a:t>corporate and individual members with an interest in developing themselves, delivering customer service best practice and entrenching a culture of Service </a:t>
            </a:r>
            <a:r>
              <a:rPr lang="en-US" dirty="0" smtClean="0"/>
              <a:t>Excellence.</a:t>
            </a:r>
          </a:p>
          <a:p>
            <a:r>
              <a:rPr lang="en-US" dirty="0" smtClean="0"/>
              <a:t>ICS Kenya’s core mandate is based on Customer Service </a:t>
            </a:r>
          </a:p>
          <a:p>
            <a:pPr lvl="1"/>
            <a:r>
              <a:rPr lang="en-US" dirty="0" smtClean="0"/>
              <a:t>Advocacy</a:t>
            </a:r>
          </a:p>
          <a:p>
            <a:pPr lvl="1"/>
            <a:r>
              <a:rPr lang="en-US" dirty="0" smtClean="0"/>
              <a:t>Rewards and Recognition</a:t>
            </a:r>
          </a:p>
          <a:p>
            <a:pPr lvl="1"/>
            <a:r>
              <a:rPr lang="en-US" dirty="0" smtClean="0"/>
              <a:t>Membership Development</a:t>
            </a:r>
          </a:p>
          <a:p>
            <a:pPr lvl="1"/>
            <a:r>
              <a:rPr lang="en-US" dirty="0" smtClean="0"/>
              <a:t>Thought Leadership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Who is ICS Kenya?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844326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228600" y="1295400"/>
            <a:ext cx="8610600" cy="4830763"/>
          </a:xfrm>
        </p:spPr>
        <p:txBody>
          <a:bodyPr>
            <a:noAutofit/>
          </a:bodyPr>
          <a:lstStyle/>
          <a:p>
            <a:pPr lvl="0">
              <a:spcBef>
                <a:spcPts val="0"/>
              </a:spcBef>
              <a:buClr>
                <a:srgbClr val="1F497D"/>
              </a:buClr>
              <a:buSzPct val="73000"/>
            </a:pPr>
            <a:r>
              <a:rPr lang="en-US" sz="2700" dirty="0"/>
              <a:t>Recognition and Promotion of  </a:t>
            </a:r>
            <a:r>
              <a:rPr lang="en-US" sz="2700" dirty="0"/>
              <a:t>Customer Service </a:t>
            </a:r>
            <a:r>
              <a:rPr lang="en-US" sz="2700" dirty="0"/>
              <a:t>professionalism.</a:t>
            </a:r>
            <a:endParaRPr lang="en-US" sz="2700" dirty="0"/>
          </a:p>
          <a:p>
            <a:pPr lvl="0">
              <a:spcBef>
                <a:spcPts val="0"/>
              </a:spcBef>
              <a:buClr>
                <a:srgbClr val="1F497D"/>
              </a:buClr>
              <a:buSzPct val="73000"/>
            </a:pPr>
            <a:r>
              <a:rPr lang="en-US" sz="2700" dirty="0"/>
              <a:t>Provision of networking, learning </a:t>
            </a:r>
            <a:r>
              <a:rPr lang="en-US" sz="2700" dirty="0"/>
              <a:t>and development opportunities </a:t>
            </a:r>
            <a:r>
              <a:rPr lang="en-US" sz="2700" dirty="0"/>
              <a:t>to improve service delivery.</a:t>
            </a:r>
            <a:endParaRPr lang="en-US" sz="2700" dirty="0"/>
          </a:p>
          <a:p>
            <a:pPr lvl="0">
              <a:spcBef>
                <a:spcPts val="0"/>
              </a:spcBef>
              <a:buClr>
                <a:srgbClr val="1F497D"/>
              </a:buClr>
              <a:buSzPct val="73000"/>
            </a:pPr>
            <a:r>
              <a:rPr lang="en-US" sz="2700" dirty="0"/>
              <a:t>Awards and celebration of corporate and individual customer </a:t>
            </a:r>
            <a:r>
              <a:rPr lang="en-US" sz="2700" dirty="0"/>
              <a:t>service </a:t>
            </a:r>
            <a:r>
              <a:rPr lang="en-US" sz="2700" dirty="0" smtClean="0"/>
              <a:t>excellence.</a:t>
            </a:r>
            <a:endParaRPr lang="en-US" sz="2700" dirty="0"/>
          </a:p>
          <a:p>
            <a:pPr lvl="0">
              <a:spcBef>
                <a:spcPts val="0"/>
              </a:spcBef>
              <a:buClr>
                <a:srgbClr val="1F497D"/>
              </a:buClr>
              <a:buSzPct val="73000"/>
            </a:pPr>
            <a:r>
              <a:rPr lang="en-US" sz="2700" dirty="0"/>
              <a:t>Development of benchmarking </a:t>
            </a:r>
            <a:r>
              <a:rPr lang="en-US" sz="2700" dirty="0"/>
              <a:t>services - development </a:t>
            </a:r>
            <a:r>
              <a:rPr lang="en-US" sz="2700" dirty="0"/>
              <a:t>and </a:t>
            </a:r>
            <a:r>
              <a:rPr lang="en-US" sz="2700" dirty="0"/>
              <a:t>tracking </a:t>
            </a:r>
            <a:r>
              <a:rPr lang="en-US" sz="2700" dirty="0"/>
              <a:t>of Kenya’s Customer Satisfaction </a:t>
            </a:r>
            <a:r>
              <a:rPr lang="en-US" sz="2700" dirty="0" smtClean="0"/>
              <a:t>Index.</a:t>
            </a:r>
            <a:endParaRPr lang="en-US" sz="2700" dirty="0"/>
          </a:p>
          <a:p>
            <a:pPr lvl="0">
              <a:spcBef>
                <a:spcPts val="0"/>
              </a:spcBef>
              <a:buClr>
                <a:srgbClr val="1F497D"/>
              </a:buClr>
              <a:buSzPct val="73000"/>
            </a:pPr>
            <a:r>
              <a:rPr lang="en-US" sz="2700" dirty="0"/>
              <a:t>Customer Service Accreditation services </a:t>
            </a:r>
          </a:p>
          <a:p>
            <a:pPr lvl="0">
              <a:spcBef>
                <a:spcPts val="0"/>
              </a:spcBef>
              <a:buClr>
                <a:srgbClr val="1F497D"/>
              </a:buClr>
              <a:buSzPct val="73000"/>
            </a:pPr>
            <a:r>
              <a:rPr lang="en-US" sz="2700" dirty="0" smtClean="0"/>
              <a:t>Development </a:t>
            </a:r>
            <a:r>
              <a:rPr lang="en-US" sz="2700" dirty="0"/>
              <a:t>and promotion of authoritative knowledge </a:t>
            </a:r>
            <a:r>
              <a:rPr lang="en-US" sz="2700" dirty="0" smtClean="0"/>
              <a:t>through research for policy and making.</a:t>
            </a:r>
            <a:endParaRPr lang="en-US" sz="2700" dirty="0"/>
          </a:p>
          <a:p>
            <a:pPr lvl="0">
              <a:spcBef>
                <a:spcPts val="0"/>
              </a:spcBef>
              <a:buClr>
                <a:srgbClr val="1F497D"/>
              </a:buClr>
              <a:buSzPct val="73000"/>
            </a:pPr>
            <a:r>
              <a:rPr lang="en-US" sz="2700" dirty="0"/>
              <a:t>Customer Service training for improved business </a:t>
            </a:r>
            <a:r>
              <a:rPr lang="en-US" sz="2700" dirty="0" smtClean="0"/>
              <a:t>performance.</a:t>
            </a:r>
            <a:endParaRPr lang="en-US" sz="27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ICS Kenya Objectives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24053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0" y="2133600"/>
            <a:ext cx="7772400" cy="1470025"/>
          </a:xfrm>
        </p:spPr>
        <p:txBody>
          <a:bodyPr>
            <a:normAutofit/>
          </a:bodyPr>
          <a:lstStyle/>
          <a:p>
            <a:pPr algn="ctr"/>
            <a:r>
              <a:rPr lang="en-US" dirty="0" smtClean="0">
                <a:solidFill>
                  <a:schemeClr val="bg1"/>
                </a:solidFill>
              </a:rPr>
              <a:t>Quality of Service and Consumer Experience – The Who Factor</a:t>
            </a:r>
            <a:endParaRPr lang="en-US" dirty="0">
              <a:solidFill>
                <a:schemeClr val="bg1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  <p:pic>
        <p:nvPicPr>
          <p:cNvPr id="8" name="Picture 2" descr="C:\Users\caro\Downloads\CS Standards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4319206"/>
            <a:ext cx="5742105" cy="25387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92820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381000" y="1447800"/>
            <a:ext cx="8305800" cy="4830763"/>
          </a:xfrm>
        </p:spPr>
        <p:txBody>
          <a:bodyPr>
            <a:normAutofit/>
          </a:bodyPr>
          <a:lstStyle/>
          <a:p>
            <a:r>
              <a:rPr lang="en-US" dirty="0" smtClean="0"/>
              <a:t>Customer </a:t>
            </a:r>
            <a:r>
              <a:rPr lang="en-US" dirty="0" smtClean="0"/>
              <a:t>Feedback </a:t>
            </a:r>
            <a:r>
              <a:rPr lang="en-US" dirty="0" smtClean="0"/>
              <a:t>Collection</a:t>
            </a:r>
          </a:p>
          <a:p>
            <a:r>
              <a:rPr lang="en-US" dirty="0" smtClean="0"/>
              <a:t>Customer </a:t>
            </a:r>
            <a:r>
              <a:rPr lang="en-US" dirty="0"/>
              <a:t>Feedback </a:t>
            </a:r>
            <a:r>
              <a:rPr lang="en-US" dirty="0" smtClean="0"/>
              <a:t>Collation</a:t>
            </a:r>
          </a:p>
          <a:p>
            <a:r>
              <a:rPr lang="en-US" dirty="0" smtClean="0"/>
              <a:t>Customer </a:t>
            </a:r>
            <a:r>
              <a:rPr lang="en-US" dirty="0"/>
              <a:t>Feedback </a:t>
            </a:r>
            <a:r>
              <a:rPr lang="en-US" dirty="0" smtClean="0"/>
              <a:t>Investigation</a:t>
            </a:r>
          </a:p>
          <a:p>
            <a:r>
              <a:rPr lang="en-US" dirty="0" smtClean="0"/>
              <a:t>Customer </a:t>
            </a:r>
            <a:r>
              <a:rPr lang="en-US" dirty="0"/>
              <a:t>Feedback </a:t>
            </a:r>
            <a:r>
              <a:rPr lang="en-US" dirty="0" smtClean="0"/>
              <a:t>Tracking</a:t>
            </a:r>
          </a:p>
          <a:p>
            <a:r>
              <a:rPr lang="en-US" dirty="0" smtClean="0"/>
              <a:t>Customer </a:t>
            </a:r>
            <a:r>
              <a:rPr lang="en-US" dirty="0"/>
              <a:t>Feedback Escalation</a:t>
            </a:r>
            <a:endParaRPr lang="en-US" dirty="0" smtClean="0"/>
          </a:p>
          <a:p>
            <a:r>
              <a:rPr lang="en-US" dirty="0"/>
              <a:t>Customer </a:t>
            </a:r>
            <a:r>
              <a:rPr lang="en-US" dirty="0"/>
              <a:t>Feedback </a:t>
            </a:r>
            <a:r>
              <a:rPr lang="en-US" dirty="0" smtClean="0"/>
              <a:t>Resolution</a:t>
            </a:r>
          </a:p>
          <a:p>
            <a:r>
              <a:rPr lang="en-US" dirty="0" smtClean="0"/>
              <a:t>Customer </a:t>
            </a:r>
            <a:r>
              <a:rPr lang="en-US" dirty="0"/>
              <a:t>Feedback </a:t>
            </a:r>
            <a:r>
              <a:rPr lang="en-US" dirty="0" smtClean="0"/>
              <a:t>Trending</a:t>
            </a:r>
          </a:p>
          <a:p>
            <a:r>
              <a:rPr lang="en-US" dirty="0" smtClean="0"/>
              <a:t>Customer </a:t>
            </a:r>
            <a:r>
              <a:rPr lang="en-US" dirty="0"/>
              <a:t>Feedback </a:t>
            </a:r>
            <a:r>
              <a:rPr lang="en-US" dirty="0" smtClean="0"/>
              <a:t>Reporting</a:t>
            </a:r>
            <a:endParaRPr lang="en-US" dirty="0"/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The Key elements of Customer Feedback Management 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82726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en-US" dirty="0" smtClean="0"/>
              <a:t>The ‘Who’ Factor for Inclusion – 5 Key Questions</a:t>
            </a:r>
            <a:endParaRPr lang="en-US" dirty="0" smtClean="0"/>
          </a:p>
        </p:txBody>
      </p:sp>
      <p:sp>
        <p:nvSpPr>
          <p:cNvPr id="6147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sz="2800" b="1" dirty="0"/>
              <a:t>W</a:t>
            </a:r>
            <a:r>
              <a:rPr lang="en-US" sz="2800" dirty="0"/>
              <a:t>hat </a:t>
            </a:r>
            <a:r>
              <a:rPr lang="en-US" sz="2800" dirty="0" smtClean="0"/>
              <a:t>– is </a:t>
            </a:r>
            <a:r>
              <a:rPr lang="en-US" sz="2800" dirty="0" smtClean="0"/>
              <a:t>the qualification and nature of persons responsible for implementation and management of the set standards? 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b="1" dirty="0" smtClean="0"/>
              <a:t>W</a:t>
            </a:r>
            <a:r>
              <a:rPr lang="en-US" sz="2800" dirty="0" smtClean="0"/>
              <a:t>hy </a:t>
            </a:r>
            <a:r>
              <a:rPr lang="en-US" sz="2800" dirty="0" smtClean="0"/>
              <a:t>– is it important to </a:t>
            </a:r>
            <a:r>
              <a:rPr lang="en-US" sz="2800" dirty="0" smtClean="0"/>
              <a:t>predefine the customer service agent’s brand? What are the standards?</a:t>
            </a:r>
            <a:endParaRPr lang="en-US" sz="2800" dirty="0" smtClean="0"/>
          </a:p>
          <a:p>
            <a:pPr marL="514350" indent="-514350">
              <a:buFont typeface="+mj-lt"/>
              <a:buAutoNum type="arabicPeriod"/>
            </a:pPr>
            <a:r>
              <a:rPr lang="en-US" sz="2800" b="1" dirty="0" smtClean="0"/>
              <a:t>W</a:t>
            </a:r>
            <a:r>
              <a:rPr lang="en-US" sz="2800" dirty="0" smtClean="0"/>
              <a:t>ho – is </a:t>
            </a:r>
            <a:r>
              <a:rPr lang="en-US" sz="2800" dirty="0" smtClean="0"/>
              <a:t>directly in charge? Who determines execution effectiveness? </a:t>
            </a:r>
          </a:p>
          <a:p>
            <a:pPr marL="514350" indent="-514350">
              <a:buFont typeface="+mj-lt"/>
              <a:buAutoNum type="arabicPeriod"/>
            </a:pPr>
            <a:r>
              <a:rPr lang="en-US" sz="2800" b="1" dirty="0" smtClean="0"/>
              <a:t>W</a:t>
            </a:r>
            <a:r>
              <a:rPr lang="en-US" sz="2800" dirty="0" smtClean="0"/>
              <a:t>here </a:t>
            </a:r>
            <a:r>
              <a:rPr lang="en-US" sz="2800" dirty="0" smtClean="0"/>
              <a:t>are </a:t>
            </a:r>
            <a:r>
              <a:rPr lang="en-US" sz="2800" dirty="0" smtClean="0"/>
              <a:t>people based </a:t>
            </a:r>
            <a:r>
              <a:rPr lang="en-US" sz="2800" dirty="0" smtClean="0"/>
              <a:t>issues channeled from the different customer sources ( direct, written, walk in, phone ?)</a:t>
            </a:r>
            <a:endParaRPr lang="en-US" sz="2800" dirty="0" smtClean="0"/>
          </a:p>
          <a:p>
            <a:pPr marL="514350" indent="-514350">
              <a:buFont typeface="+mj-lt"/>
              <a:buAutoNum type="arabicPeriod"/>
            </a:pPr>
            <a:r>
              <a:rPr lang="en-US" sz="2800" b="1" dirty="0" smtClean="0"/>
              <a:t>W</a:t>
            </a:r>
            <a:r>
              <a:rPr lang="en-US" sz="2800" dirty="0" smtClean="0"/>
              <a:t>hen – </a:t>
            </a:r>
            <a:r>
              <a:rPr lang="en-US" sz="2800" dirty="0" smtClean="0"/>
              <a:t>is the assessment carried out? Periodic? Immediate? The standard needs to be defined.</a:t>
            </a:r>
            <a:endParaRPr lang="en-US" sz="2800" dirty="0"/>
          </a:p>
          <a:p>
            <a:pPr>
              <a:buFont typeface="Arial" charset="0"/>
              <a:buChar char="•"/>
            </a:pPr>
            <a:endParaRPr lang="en-US" dirty="0" smtClean="0"/>
          </a:p>
          <a:p>
            <a:pPr eaLnBrk="1" hangingPunct="1">
              <a:buFont typeface="Arial" charset="0"/>
              <a:buChar char="•"/>
            </a:pPr>
            <a:endParaRPr lang="en-GB" sz="2000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828794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248137840"/>
              </p:ext>
            </p:extLst>
          </p:nvPr>
        </p:nvGraphicFramePr>
        <p:xfrm>
          <a:off x="609600" y="1417637"/>
          <a:ext cx="8305800" cy="45259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Critical Success Factors for </a:t>
            </a:r>
            <a:r>
              <a:rPr lang="en-US" dirty="0" smtClean="0"/>
              <a:t>Quality Standards Application</a:t>
            </a:r>
            <a:endParaRPr lang="en-US" dirty="0"/>
          </a:p>
        </p:txBody>
      </p:sp>
      <p:pic>
        <p:nvPicPr>
          <p:cNvPr id="2050" name="Picture 2" descr="C:\Users\caro\Downloads\complaints.jpg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8200" y="4601817"/>
            <a:ext cx="1533235" cy="1219200"/>
          </a:xfrm>
          <a:prstGeom prst="rect">
            <a:avLst/>
          </a:prstGeom>
          <a:noFill/>
          <a:ln w="12700"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84167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115808602"/>
              </p:ext>
            </p:extLst>
          </p:nvPr>
        </p:nvGraphicFramePr>
        <p:xfrm>
          <a:off x="609600" y="1417637"/>
          <a:ext cx="8305800" cy="45259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Critical Success Factors for </a:t>
            </a:r>
            <a:r>
              <a:rPr lang="en-US" dirty="0" smtClean="0"/>
              <a:t>Quality Standards Application</a:t>
            </a:r>
            <a:endParaRPr lang="en-US" dirty="0"/>
          </a:p>
        </p:txBody>
      </p:sp>
      <p:sp>
        <p:nvSpPr>
          <p:cNvPr id="7" name="Rounded Rectangle 6"/>
          <p:cNvSpPr/>
          <p:nvPr/>
        </p:nvSpPr>
        <p:spPr>
          <a:xfrm>
            <a:off x="762000" y="4648200"/>
            <a:ext cx="1661160" cy="1131490"/>
          </a:xfrm>
          <a:prstGeom prst="roundRect">
            <a:avLst>
              <a:gd name="adj" fmla="val 10000"/>
            </a:avLst>
          </a:prstGeom>
          <a:blipFill rotWithShape="1">
            <a:blip r:embed="rId8"/>
            <a:stretch>
              <a:fillRect/>
            </a:stretch>
          </a:blipFill>
        </p:spPr>
        <p:style>
          <a:lnRef idx="2">
            <a:schemeClr val="accent1">
              <a:shade val="80000"/>
              <a:hueOff val="0"/>
              <a:satOff val="0"/>
              <a:lumOff val="0"/>
              <a:alphaOff val="0"/>
            </a:schemeClr>
          </a:lnRef>
          <a:fillRef idx="1">
            <a:scrgbClr r="0" g="0" b="0"/>
          </a:fillRef>
          <a:effectRef idx="0">
            <a:schemeClr val="accent1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pic>
        <p:nvPicPr>
          <p:cNvPr id="2052" name="Picture 4" descr="C:\Users\caro\Downloads\Resolution.pn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1999" y="4648200"/>
            <a:ext cx="1690657" cy="1133475"/>
          </a:xfrm>
          <a:prstGeom prst="rect">
            <a:avLst/>
          </a:prstGeom>
          <a:noFill/>
          <a:ln w="19050">
            <a:solidFill>
              <a:srgbClr val="0070C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87915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/>
              <a:t>Measurement </a:t>
            </a:r>
          </a:p>
          <a:p>
            <a:pPr lvl="1"/>
            <a:r>
              <a:rPr lang="en-US" dirty="0" smtClean="0"/>
              <a:t> </a:t>
            </a:r>
            <a:r>
              <a:rPr lang="en-US" dirty="0" smtClean="0"/>
              <a:t>Determine </a:t>
            </a:r>
            <a:r>
              <a:rPr lang="en-US" dirty="0" smtClean="0"/>
              <a:t>how </a:t>
            </a:r>
            <a:r>
              <a:rPr lang="en-US" dirty="0" smtClean="0"/>
              <a:t>much of </a:t>
            </a:r>
            <a:r>
              <a:rPr lang="en-US" dirty="0" smtClean="0"/>
              <a:t>the feedback received is people based vs. process based and determine the baseline.</a:t>
            </a:r>
            <a:endParaRPr lang="en-US" dirty="0" smtClean="0"/>
          </a:p>
          <a:p>
            <a:r>
              <a:rPr lang="en-US" dirty="0" smtClean="0"/>
              <a:t>Monitoring </a:t>
            </a:r>
          </a:p>
          <a:p>
            <a:pPr lvl="1"/>
            <a:r>
              <a:rPr lang="en-US" dirty="0" smtClean="0"/>
              <a:t> Monitor </a:t>
            </a:r>
            <a:r>
              <a:rPr lang="en-US" dirty="0" smtClean="0"/>
              <a:t>the trend over time and institute a performance </a:t>
            </a:r>
            <a:r>
              <a:rPr lang="en-US" dirty="0" smtClean="0"/>
              <a:t>against target over a </a:t>
            </a:r>
            <a:r>
              <a:rPr lang="en-US" dirty="0" smtClean="0"/>
              <a:t>period for the people based issues.</a:t>
            </a:r>
            <a:endParaRPr lang="en-US" dirty="0" smtClean="0"/>
          </a:p>
          <a:p>
            <a:r>
              <a:rPr lang="en-US" dirty="0" smtClean="0"/>
              <a:t>Evaluation </a:t>
            </a:r>
          </a:p>
          <a:p>
            <a:pPr lvl="1"/>
            <a:r>
              <a:rPr lang="en-US" dirty="0" smtClean="0"/>
              <a:t> Determine progress and rework the target based on outcomes </a:t>
            </a:r>
            <a:r>
              <a:rPr lang="en-US" dirty="0" smtClean="0"/>
              <a:t>and/or make resolute decisions.</a:t>
            </a:r>
            <a:endParaRPr lang="en-US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Who Factor - Measurement </a:t>
            </a:r>
            <a:r>
              <a:rPr lang="en-US" dirty="0" smtClean="0"/>
              <a:t>Monitoring and Evaluation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777767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381000" y="1524000"/>
            <a:ext cx="8305800" cy="4754563"/>
          </a:xfrm>
        </p:spPr>
        <p:txBody>
          <a:bodyPr>
            <a:normAutofit fontScale="77500" lnSpcReduction="20000"/>
          </a:bodyPr>
          <a:lstStyle/>
          <a:p>
            <a:r>
              <a:rPr lang="en-US" dirty="0" smtClean="0"/>
              <a:t>Key factors to consider when ranking/rating </a:t>
            </a:r>
            <a:r>
              <a:rPr lang="en-US" dirty="0" smtClean="0"/>
              <a:t> people based feedback</a:t>
            </a:r>
            <a:endParaRPr lang="en-US" dirty="0" smtClean="0"/>
          </a:p>
          <a:p>
            <a:pPr lvl="1"/>
            <a:r>
              <a:rPr lang="en-US" dirty="0" smtClean="0"/>
              <a:t>What is the level of seriousness of the complaint? How is this scale determined?</a:t>
            </a:r>
          </a:p>
          <a:p>
            <a:pPr lvl="1"/>
            <a:r>
              <a:rPr lang="en-US" dirty="0" smtClean="0"/>
              <a:t>How far reaching is the complaint? Scope?</a:t>
            </a:r>
          </a:p>
          <a:p>
            <a:pPr lvl="1"/>
            <a:r>
              <a:rPr lang="en-US" dirty="0" smtClean="0"/>
              <a:t>How far reaching is the complaint? Depth?</a:t>
            </a:r>
          </a:p>
          <a:p>
            <a:pPr lvl="1"/>
            <a:r>
              <a:rPr lang="en-US" dirty="0" smtClean="0"/>
              <a:t>How recurrent is the complaint? Frequency?</a:t>
            </a:r>
          </a:p>
          <a:p>
            <a:pPr lvl="1"/>
            <a:r>
              <a:rPr lang="en-US" dirty="0" smtClean="0"/>
              <a:t>What is the focal point of the complaint? </a:t>
            </a:r>
          </a:p>
          <a:p>
            <a:pPr lvl="1"/>
            <a:r>
              <a:rPr lang="en-US" dirty="0" smtClean="0"/>
              <a:t>How </a:t>
            </a:r>
            <a:r>
              <a:rPr lang="en-US" dirty="0" smtClean="0"/>
              <a:t>quickly is the complaint resolvable? Short? Long? Medium Term?</a:t>
            </a:r>
          </a:p>
          <a:p>
            <a:pPr lvl="1"/>
            <a:r>
              <a:rPr lang="en-US" dirty="0" smtClean="0"/>
              <a:t>What escalation level does the complaint require? Top leadership?</a:t>
            </a:r>
          </a:p>
          <a:p>
            <a:pPr lvl="1"/>
            <a:r>
              <a:rPr lang="en-US" dirty="0" smtClean="0"/>
              <a:t>What budget does the complaint require for resolution if any?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Feedback </a:t>
            </a:r>
            <a:r>
              <a:rPr lang="en-US" dirty="0" smtClean="0"/>
              <a:t>Ranking/Rating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45670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381000" y="1524000"/>
            <a:ext cx="8305800" cy="4754563"/>
          </a:xfrm>
        </p:spPr>
        <p:txBody>
          <a:bodyPr>
            <a:normAutofit/>
          </a:bodyPr>
          <a:lstStyle/>
          <a:p>
            <a:r>
              <a:rPr lang="en-US" dirty="0" smtClean="0"/>
              <a:t>Documentation of the standards applicable to the staff implementing the quality policies is key for success.</a:t>
            </a:r>
          </a:p>
          <a:p>
            <a:r>
              <a:rPr lang="en-US" dirty="0" smtClean="0"/>
              <a:t>The cycle from recruitment</a:t>
            </a:r>
            <a:r>
              <a:rPr lang="en-US" dirty="0"/>
              <a:t> </a:t>
            </a:r>
            <a:r>
              <a:rPr lang="en-US" dirty="0" smtClean="0"/>
              <a:t>           training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  application            monitoring            evaluation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             correction             reapplication 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  standardization of practise,  must be defined 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  and measurable.</a:t>
            </a:r>
            <a:endParaRPr lang="en-US" dirty="0" smtClean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Documentation of the Standard</a:t>
            </a:r>
            <a:endParaRPr lang="en-US" dirty="0"/>
          </a:p>
        </p:txBody>
      </p:sp>
      <p:sp>
        <p:nvSpPr>
          <p:cNvPr id="4" name="Right Arrow 3"/>
          <p:cNvSpPr/>
          <p:nvPr/>
        </p:nvSpPr>
        <p:spPr>
          <a:xfrm flipV="1">
            <a:off x="5410200" y="3352801"/>
            <a:ext cx="838200" cy="1524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ight Arrow 4"/>
          <p:cNvSpPr/>
          <p:nvPr/>
        </p:nvSpPr>
        <p:spPr>
          <a:xfrm flipV="1">
            <a:off x="7848600" y="3352801"/>
            <a:ext cx="838200" cy="1524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ight Arrow 5"/>
          <p:cNvSpPr/>
          <p:nvPr/>
        </p:nvSpPr>
        <p:spPr>
          <a:xfrm flipV="1">
            <a:off x="2895600" y="3962400"/>
            <a:ext cx="838200" cy="1524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Arrow 6"/>
          <p:cNvSpPr/>
          <p:nvPr/>
        </p:nvSpPr>
        <p:spPr>
          <a:xfrm flipV="1">
            <a:off x="5829300" y="3930446"/>
            <a:ext cx="838200" cy="1524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ight Arrow 7"/>
          <p:cNvSpPr/>
          <p:nvPr/>
        </p:nvSpPr>
        <p:spPr>
          <a:xfrm flipV="1">
            <a:off x="990600" y="4495800"/>
            <a:ext cx="838200" cy="1524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ight Arrow 8"/>
          <p:cNvSpPr/>
          <p:nvPr/>
        </p:nvSpPr>
        <p:spPr>
          <a:xfrm flipV="1">
            <a:off x="3886200" y="4495800"/>
            <a:ext cx="838200" cy="1524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ight Arrow 9"/>
          <p:cNvSpPr/>
          <p:nvPr/>
        </p:nvSpPr>
        <p:spPr>
          <a:xfrm flipV="1">
            <a:off x="7239000" y="4495800"/>
            <a:ext cx="838200" cy="1524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2503" y="304800"/>
            <a:ext cx="986319" cy="656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940988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1143001"/>
            <a:ext cx="7772400" cy="2862262"/>
          </a:xfrm>
        </p:spPr>
        <p:txBody>
          <a:bodyPr>
            <a:noAutofit/>
          </a:bodyPr>
          <a:lstStyle/>
          <a:p>
            <a:pPr algn="r">
              <a:defRPr/>
            </a:pPr>
            <a:r>
              <a:rPr lang="en-US" sz="3600" cap="none" dirty="0" smtClean="0"/>
              <a:t>“When complaints are freely heard, deeply considered and speedily </a:t>
            </a:r>
            <a:r>
              <a:rPr lang="en-US" sz="3600" cap="none" dirty="0" smtClean="0"/>
              <a:t>resolved, </a:t>
            </a:r>
            <a:r>
              <a:rPr lang="en-US" sz="3600" cap="none" dirty="0" smtClean="0"/>
              <a:t>then is the utmost bound of civil liberty attained that wise men strive for”</a:t>
            </a:r>
            <a:br>
              <a:rPr lang="en-US" sz="3600" cap="none" dirty="0" smtClean="0"/>
            </a:br>
            <a:r>
              <a:rPr lang="en-US" sz="3600" cap="none" dirty="0" smtClean="0"/>
              <a:t/>
            </a:r>
            <a:br>
              <a:rPr lang="en-US" sz="3600" cap="none" dirty="0" smtClean="0"/>
            </a:br>
            <a:r>
              <a:rPr lang="en-US" sz="3600" cap="none" dirty="0" smtClean="0"/>
              <a:t/>
            </a:r>
            <a:br>
              <a:rPr lang="en-US" sz="3600" cap="none" dirty="0" smtClean="0"/>
            </a:br>
            <a:r>
              <a:rPr lang="en-US" sz="3600" cap="none" dirty="0"/>
              <a:t>J</a:t>
            </a:r>
            <a:r>
              <a:rPr lang="en-US" sz="3600" cap="none" dirty="0" smtClean="0"/>
              <a:t>ohn Milton</a:t>
            </a:r>
            <a:br>
              <a:rPr lang="en-US" sz="3600" cap="none" dirty="0" smtClean="0"/>
            </a:br>
            <a:r>
              <a:rPr lang="en-US" sz="4800" dirty="0"/>
              <a:t/>
            </a:r>
            <a:br>
              <a:rPr lang="en-US" sz="4800" dirty="0"/>
            </a:br>
            <a:r>
              <a:rPr lang="en-US" sz="4800" dirty="0"/>
              <a:t/>
            </a:r>
            <a:br>
              <a:rPr lang="en-US" sz="4800" dirty="0"/>
            </a:br>
            <a:endParaRPr lang="en-US" sz="4800" dirty="0"/>
          </a:p>
        </p:txBody>
      </p:sp>
    </p:spTree>
    <p:extLst>
      <p:ext uri="{BB962C8B-B14F-4D97-AF65-F5344CB8AC3E}">
        <p14:creationId xmlns:p14="http://schemas.microsoft.com/office/powerpoint/2010/main" val="16237302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1B328BC23BD5344CBCA7430E2D39B155" ma:contentTypeVersion="1" ma:contentTypeDescription="Create a new document." ma:contentTypeScope="" ma:versionID="f8170835b184bb5c2c2f7b577ac7d12f">
  <xsd:schema xmlns:xsd="http://www.w3.org/2001/XMLSchema" xmlns:xs="http://www.w3.org/2001/XMLSchema" xmlns:p="http://schemas.microsoft.com/office/2006/metadata/properties" xmlns:ns1="http://schemas.microsoft.com/sharepoint/v3" targetNamespace="http://schemas.microsoft.com/office/2006/metadata/properties" ma:root="true" ma:fieldsID="3d8b0b90613641d2007733df16481c60" ns1:_="">
    <xsd:import namespace="http://schemas.microsoft.com/sharepoint/v3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6FA2525B-CB53-497F-A71F-E67032F0E2B8}"/>
</file>

<file path=customXml/itemProps2.xml><?xml version="1.0" encoding="utf-8"?>
<ds:datastoreItem xmlns:ds="http://schemas.openxmlformats.org/officeDocument/2006/customXml" ds:itemID="{FFAB94D4-632F-489F-8D72-BBAE8A32995C}"/>
</file>

<file path=customXml/itemProps3.xml><?xml version="1.0" encoding="utf-8"?>
<ds:datastoreItem xmlns:ds="http://schemas.openxmlformats.org/officeDocument/2006/customXml" ds:itemID="{88828C08-04F1-4984-AAD4-C313CC17C027}"/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9637</TotalTime>
  <Words>628</Words>
  <Application>Microsoft Office PowerPoint</Application>
  <PresentationFormat>On-screen Show (4:3)</PresentationFormat>
  <Paragraphs>73</Paragraphs>
  <Slides>12</Slides>
  <Notes>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3" baseType="lpstr">
      <vt:lpstr>Office Theme</vt:lpstr>
      <vt:lpstr> [0981z\\yttbkmoppp[</vt:lpstr>
      <vt:lpstr>Who is ICS Kenya?</vt:lpstr>
      <vt:lpstr>ICS Kenya Objectives</vt:lpstr>
      <vt:lpstr>Quality of Service and Consumer Experience – The Who Factor</vt:lpstr>
      <vt:lpstr>The Key elements of Customer Feedback Management </vt:lpstr>
      <vt:lpstr>The ‘Who’ Factor for Inclusion – 5 Key Questions</vt:lpstr>
      <vt:lpstr>Critical Success Factors for Quality Standards Application</vt:lpstr>
      <vt:lpstr>Critical Success Factors for Quality Standards Application</vt:lpstr>
      <vt:lpstr>Who Factor - Measurement Monitoring and Evaluation</vt:lpstr>
      <vt:lpstr>Feedback Ranking/Rating</vt:lpstr>
      <vt:lpstr>Documentation of the Standard</vt:lpstr>
      <vt:lpstr>“When complaints are freely heard, deeply considered and speedily resolved, then is the utmost bound of civil liberty attained that wise men strive for”   John Milton   </vt:lpstr>
    </vt:vector>
  </TitlesOfParts>
  <Company>CS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Eva Kiplagat</dc:creator>
  <cp:lastModifiedBy>caro</cp:lastModifiedBy>
  <cp:revision>232</cp:revision>
  <cp:lastPrinted>2011-05-18T10:38:29Z</cp:lastPrinted>
  <dcterms:created xsi:type="dcterms:W3CDTF">2011-05-13T10:27:21Z</dcterms:created>
  <dcterms:modified xsi:type="dcterms:W3CDTF">2015-11-24T09:46:12Z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0x0101001B328BC23BD5344CBCA7430E2D39B155</vt:lpwstr>
  </property>
</Properties>
</file>