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5" r:id="rId3"/>
    <p:sldId id="259" r:id="rId4"/>
    <p:sldId id="263" r:id="rId5"/>
    <p:sldId id="264" r:id="rId6"/>
    <p:sldId id="266" r:id="rId7"/>
    <p:sldId id="267" r:id="rId8"/>
    <p:sldId id="273" r:id="rId9"/>
    <p:sldId id="272" r:id="rId10"/>
    <p:sldId id="271" r:id="rId11"/>
    <p:sldId id="279" r:id="rId12"/>
    <p:sldId id="269" r:id="rId13"/>
    <p:sldId id="268" r:id="rId14"/>
    <p:sldId id="280" r:id="rId15"/>
    <p:sldId id="281" r:id="rId16"/>
    <p:sldId id="282" r:id="rId17"/>
    <p:sldId id="283" r:id="rId18"/>
    <p:sldId id="284" r:id="rId19"/>
    <p:sldId id="285" r:id="rId20"/>
    <p:sldId id="258" r:id="rId21"/>
    <p:sldId id="260" r:id="rId22"/>
    <p:sldId id="257" r:id="rId23"/>
    <p:sldId id="262" r:id="rId24"/>
    <p:sldId id="261"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49" autoAdjust="0"/>
  </p:normalViewPr>
  <p:slideViewPr>
    <p:cSldViewPr>
      <p:cViewPr varScale="1">
        <p:scale>
          <a:sx n="60" d="100"/>
          <a:sy n="60"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D4D0E-0D9A-4AF9-BD5E-38D5DD5F64DD}" type="datetimeFigureOut">
              <a:rPr lang="en-GB" smtClean="0"/>
              <a:t>23/11/2015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304B6-2D0F-4BB3-8C09-638440F1C59D}" type="slidenum">
              <a:rPr lang="en-GB" smtClean="0"/>
              <a:t>‹#›</a:t>
            </a:fld>
            <a:endParaRPr lang="en-GB"/>
          </a:p>
        </p:txBody>
      </p:sp>
    </p:spTree>
    <p:extLst>
      <p:ext uri="{BB962C8B-B14F-4D97-AF65-F5344CB8AC3E}">
        <p14:creationId xmlns:p14="http://schemas.microsoft.com/office/powerpoint/2010/main" val="101759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B304B6-2D0F-4BB3-8C09-638440F1C59D}" type="slidenum">
              <a:rPr lang="en-GB" smtClean="0"/>
              <a:t>2</a:t>
            </a:fld>
            <a:endParaRPr lang="en-GB"/>
          </a:p>
        </p:txBody>
      </p:sp>
    </p:spTree>
    <p:extLst>
      <p:ext uri="{BB962C8B-B14F-4D97-AF65-F5344CB8AC3E}">
        <p14:creationId xmlns:p14="http://schemas.microsoft.com/office/powerpoint/2010/main" val="86420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err="1" smtClean="0">
                <a:solidFill>
                  <a:schemeClr val="tx1"/>
                </a:solidFill>
                <a:effectLst/>
                <a:latin typeface="+mn-lt"/>
                <a:ea typeface="+mn-ea"/>
                <a:cs typeface="+mn-cs"/>
              </a:rPr>
              <a:t>oop</a:t>
            </a:r>
            <a:r>
              <a:rPr lang="en-GB" sz="1200" kern="1200" dirty="0" smtClean="0">
                <a:solidFill>
                  <a:schemeClr val="tx1"/>
                </a:solidFill>
                <a:effectLst/>
                <a:latin typeface="+mn-lt"/>
                <a:ea typeface="+mn-ea"/>
                <a:cs typeface="+mn-cs"/>
              </a:rPr>
              <a:t>: an action—the state or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of things in the real world—gives rise to information, which is then manipulated in order to inform future action. For information to complete the loop and create value, it passes through the stages of the loop, each stage enabled by specific technologies. An act is monitored by a sensor that creates information. </a:t>
            </a:r>
            <a:endParaRPr lang="en-GB" dirty="0"/>
          </a:p>
        </p:txBody>
      </p:sp>
      <p:sp>
        <p:nvSpPr>
          <p:cNvPr id="4" name="Slide Number Placeholder 3"/>
          <p:cNvSpPr>
            <a:spLocks noGrp="1"/>
          </p:cNvSpPr>
          <p:nvPr>
            <p:ph type="sldNum" sz="quarter" idx="10"/>
          </p:nvPr>
        </p:nvSpPr>
        <p:spPr/>
        <p:txBody>
          <a:bodyPr/>
          <a:lstStyle/>
          <a:p>
            <a:fld id="{DCB304B6-2D0F-4BB3-8C09-638440F1C59D}" type="slidenum">
              <a:rPr lang="en-GB" smtClean="0"/>
              <a:t>12</a:t>
            </a:fld>
            <a:endParaRPr lang="en-GB"/>
          </a:p>
        </p:txBody>
      </p:sp>
    </p:spTree>
    <p:extLst>
      <p:ext uri="{BB962C8B-B14F-4D97-AF65-F5344CB8AC3E}">
        <p14:creationId xmlns:p14="http://schemas.microsoft.com/office/powerpoint/2010/main" val="264766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of</a:t>
            </a:r>
            <a:r>
              <a:rPr lang="en-US" baseline="0" dirty="0" smtClean="0"/>
              <a:t> bringing online millions of devices</a:t>
            </a:r>
          </a:p>
          <a:p>
            <a:r>
              <a:rPr lang="en-GB" sz="1200" kern="1200" dirty="0" smtClean="0">
                <a:solidFill>
                  <a:schemeClr val="tx1"/>
                </a:solidFill>
                <a:effectLst/>
                <a:latin typeface="+mn-lt"/>
                <a:ea typeface="+mn-ea"/>
                <a:cs typeface="+mn-cs"/>
              </a:rPr>
              <a:t>This represents a major shift, since today, even in managed networks, CSPs either set the bar low on performance guarantees or make only limited, aggregated performance promises.</a:t>
            </a:r>
            <a:endParaRPr lang="en-GB" dirty="0"/>
          </a:p>
        </p:txBody>
      </p:sp>
      <p:sp>
        <p:nvSpPr>
          <p:cNvPr id="4" name="Slide Number Placeholder 3"/>
          <p:cNvSpPr>
            <a:spLocks noGrp="1"/>
          </p:cNvSpPr>
          <p:nvPr>
            <p:ph type="sldNum" sz="quarter" idx="10"/>
          </p:nvPr>
        </p:nvSpPr>
        <p:spPr/>
        <p:txBody>
          <a:bodyPr/>
          <a:lstStyle/>
          <a:p>
            <a:fld id="{DCB304B6-2D0F-4BB3-8C09-638440F1C59D}" type="slidenum">
              <a:rPr lang="en-GB" smtClean="0"/>
              <a:t>13</a:t>
            </a:fld>
            <a:endParaRPr lang="en-GB"/>
          </a:p>
        </p:txBody>
      </p:sp>
    </p:spTree>
    <p:extLst>
      <p:ext uri="{BB962C8B-B14F-4D97-AF65-F5344CB8AC3E}">
        <p14:creationId xmlns:p14="http://schemas.microsoft.com/office/powerpoint/2010/main" val="131692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304B6-2D0F-4BB3-8C09-638440F1C59D}" type="slidenum">
              <a:rPr lang="en-GB" smtClean="0"/>
              <a:t>24</a:t>
            </a:fld>
            <a:endParaRPr lang="en-GB"/>
          </a:p>
        </p:txBody>
      </p:sp>
    </p:spTree>
    <p:extLst>
      <p:ext uri="{BB962C8B-B14F-4D97-AF65-F5344CB8AC3E}">
        <p14:creationId xmlns:p14="http://schemas.microsoft.com/office/powerpoint/2010/main" val="504906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B562693-368C-4210-AD1E-841ACB48B7BE}" type="datetimeFigureOut">
              <a:rPr lang="en-GB" smtClean="0"/>
              <a:t>23/11/2015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F2BEA76-0B3C-4214-84D3-E14C0B67905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F2BEA76-0B3C-4214-84D3-E14C0B67905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F2BEA76-0B3C-4214-84D3-E14C0B67905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F2BEA76-0B3C-4214-84D3-E14C0B679055}"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F2BEA76-0B3C-4214-84D3-E14C0B679055}"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F2BEA76-0B3C-4214-84D3-E14C0B679055}"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F2BEA76-0B3C-4214-84D3-E14C0B67905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F2BEA76-0B3C-4214-84D3-E14C0B679055}"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B562693-368C-4210-AD1E-841ACB48B7BE}" type="datetimeFigureOut">
              <a:rPr lang="en-GB" smtClean="0"/>
              <a:t>23/11/2015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F2BEA76-0B3C-4214-84D3-E14C0B67905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B562693-368C-4210-AD1E-841ACB48B7BE}" type="datetimeFigureOut">
              <a:rPr lang="en-GB" smtClean="0"/>
              <a:t>23/11/2015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F2BEA76-0B3C-4214-84D3-E14C0B67905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B562693-368C-4210-AD1E-841ACB48B7BE}" type="datetimeFigureOut">
              <a:rPr lang="en-GB" smtClean="0"/>
              <a:t>23/11/2015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F2BEA76-0B3C-4214-84D3-E14C0B679055}"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562693-368C-4210-AD1E-841ACB48B7BE}" type="datetimeFigureOut">
              <a:rPr lang="en-GB" smtClean="0"/>
              <a:t>23/11/2015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2BEA76-0B3C-4214-84D3-E14C0B67905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ke.linkedin.com/in/alexkyalo" TargetMode="External"/><Relationship Id="rId2" Type="http://schemas.openxmlformats.org/officeDocument/2006/relationships/hyperlink" Target="mailto:Kyalo.mts@gmail.com"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47800"/>
          </a:xfrm>
        </p:spPr>
        <p:txBody>
          <a:bodyPr>
            <a:normAutofit fontScale="90000"/>
          </a:bodyPr>
          <a:lstStyle/>
          <a:p>
            <a:pPr algn="ctr"/>
            <a:r>
              <a:rPr lang="en-GB" dirty="0" err="1" smtClean="0">
                <a:effectLst/>
              </a:rPr>
              <a:t>IoT</a:t>
            </a:r>
            <a:r>
              <a:rPr lang="en-GB" dirty="0" smtClean="0">
                <a:effectLst/>
              </a:rPr>
              <a:t> </a:t>
            </a:r>
            <a:r>
              <a:rPr lang="en-GB" dirty="0" smtClean="0">
                <a:effectLst/>
              </a:rPr>
              <a:t>SERVICES IN TELECOMMUNICATIONS</a:t>
            </a:r>
            <a:endParaRPr lang="en-GB" dirty="0"/>
          </a:p>
        </p:txBody>
      </p:sp>
      <p:sp>
        <p:nvSpPr>
          <p:cNvPr id="3" name="Subtitle 2"/>
          <p:cNvSpPr>
            <a:spLocks noGrp="1"/>
          </p:cNvSpPr>
          <p:nvPr>
            <p:ph type="subTitle" idx="1"/>
          </p:nvPr>
        </p:nvSpPr>
        <p:spPr>
          <a:xfrm>
            <a:off x="457200" y="3429000"/>
            <a:ext cx="7772400" cy="1199704"/>
          </a:xfrm>
        </p:spPr>
        <p:txBody>
          <a:bodyPr/>
          <a:lstStyle/>
          <a:p>
            <a:pPr algn="ctr"/>
            <a:r>
              <a:rPr lang="en-GB" dirty="0" smtClean="0"/>
              <a:t> </a:t>
            </a:r>
            <a:r>
              <a:rPr lang="en-GB" dirty="0"/>
              <a:t>Best practices to ensure delivery of </a:t>
            </a:r>
            <a:r>
              <a:rPr lang="en-GB" dirty="0" err="1"/>
              <a:t>QoS</a:t>
            </a:r>
            <a:r>
              <a:rPr lang="en-GB" dirty="0"/>
              <a:t> and </a:t>
            </a:r>
            <a:r>
              <a:rPr lang="en-GB" dirty="0" err="1"/>
              <a:t>QoE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61912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873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Wingdings" panose="05000000000000000000" pitchFamily="2" charset="2"/>
              <a:buChar char="v"/>
            </a:pPr>
            <a:r>
              <a:rPr lang="en-GB" dirty="0"/>
              <a:t>I</a:t>
            </a:r>
            <a:r>
              <a:rPr lang="en-GB" dirty="0" smtClean="0"/>
              <a:t>nteractivity </a:t>
            </a:r>
            <a:r>
              <a:rPr lang="en-GB" dirty="0"/>
              <a:t>(yes/no</a:t>
            </a:r>
            <a:r>
              <a:rPr lang="en-GB" dirty="0" smtClean="0"/>
              <a:t>)</a:t>
            </a:r>
          </a:p>
          <a:p>
            <a:pPr marL="109728" lvl="0" indent="0">
              <a:buNone/>
            </a:pPr>
            <a:endParaRPr lang="en-GB" dirty="0"/>
          </a:p>
          <a:p>
            <a:pPr lvl="0">
              <a:buFont typeface="Wingdings" panose="05000000000000000000" pitchFamily="2" charset="2"/>
              <a:buChar char="v"/>
            </a:pPr>
            <a:r>
              <a:rPr lang="en-GB" dirty="0"/>
              <a:t>D</a:t>
            </a:r>
            <a:r>
              <a:rPr lang="en-GB" dirty="0" smtClean="0"/>
              <a:t>elay </a:t>
            </a:r>
            <a:r>
              <a:rPr lang="en-GB" dirty="0"/>
              <a:t>(Non Real-Time, Soft Real Time (SRT) and Hard Real Time (HRT</a:t>
            </a:r>
            <a:r>
              <a:rPr lang="en-GB" dirty="0" smtClean="0"/>
              <a:t>)</a:t>
            </a:r>
          </a:p>
          <a:p>
            <a:pPr marL="109728" lvl="0" indent="0">
              <a:buNone/>
            </a:pPr>
            <a:endParaRPr lang="en-GB" dirty="0"/>
          </a:p>
          <a:p>
            <a:pPr>
              <a:buFont typeface="Wingdings" panose="05000000000000000000" pitchFamily="2" charset="2"/>
              <a:buChar char="v"/>
            </a:pPr>
            <a:r>
              <a:rPr lang="en-GB" dirty="0"/>
              <a:t>C</a:t>
            </a:r>
            <a:r>
              <a:rPr lang="en-GB" dirty="0" smtClean="0"/>
              <a:t>riticality </a:t>
            </a:r>
            <a:r>
              <a:rPr lang="en-GB" dirty="0"/>
              <a:t>(</a:t>
            </a:r>
            <a:r>
              <a:rPr lang="en-GB" dirty="0" smtClean="0"/>
              <a:t>yes/no)</a:t>
            </a:r>
            <a:endParaRPr lang="en-GB" dirty="0"/>
          </a:p>
        </p:txBody>
      </p:sp>
      <p:sp>
        <p:nvSpPr>
          <p:cNvPr id="3" name="Title 2"/>
          <p:cNvSpPr>
            <a:spLocks noGrp="1"/>
          </p:cNvSpPr>
          <p:nvPr>
            <p:ph type="title"/>
          </p:nvPr>
        </p:nvSpPr>
        <p:spPr/>
        <p:txBody>
          <a:bodyPr>
            <a:normAutofit fontScale="90000"/>
          </a:bodyPr>
          <a:lstStyle/>
          <a:p>
            <a:r>
              <a:rPr lang="en-US" dirty="0" smtClean="0"/>
              <a:t>Service Models in </a:t>
            </a:r>
            <a:r>
              <a:rPr lang="en-US" dirty="0" err="1" smtClean="0"/>
              <a:t>IoT</a:t>
            </a:r>
            <a:r>
              <a:rPr lang="en-US" dirty="0" smtClean="0"/>
              <a:t>: Parameters</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138" y="5906293"/>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048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a:t>Open Services </a:t>
            </a:r>
            <a:r>
              <a:rPr lang="en-GB" b="1" dirty="0" smtClean="0"/>
              <a:t>Model </a:t>
            </a:r>
            <a:r>
              <a:rPr lang="en-GB" dirty="0" smtClean="0"/>
              <a:t>- </a:t>
            </a:r>
            <a:r>
              <a:rPr lang="en-GB" dirty="0"/>
              <a:t>It </a:t>
            </a:r>
            <a:r>
              <a:rPr lang="en-GB" dirty="0" smtClean="0"/>
              <a:t>is interactive </a:t>
            </a:r>
            <a:r>
              <a:rPr lang="en-GB" dirty="0"/>
              <a:t>as it is based on user’s queries, non-RT and </a:t>
            </a:r>
            <a:r>
              <a:rPr lang="en-GB" dirty="0" smtClean="0"/>
              <a:t>non mission-critical.</a:t>
            </a:r>
          </a:p>
          <a:p>
            <a:r>
              <a:rPr lang="en-GB" b="1" dirty="0" smtClean="0"/>
              <a:t>Supple Services Model</a:t>
            </a:r>
            <a:r>
              <a:rPr lang="en-GB" b="1" dirty="0"/>
              <a:t> </a:t>
            </a:r>
            <a:r>
              <a:rPr lang="en-GB" dirty="0" smtClean="0"/>
              <a:t>- </a:t>
            </a:r>
            <a:r>
              <a:rPr lang="en-GB" dirty="0"/>
              <a:t>This model is sometimes interactive, </a:t>
            </a:r>
            <a:r>
              <a:rPr lang="en-GB" dirty="0" smtClean="0"/>
              <a:t>sometimes not, depending </a:t>
            </a:r>
            <a:r>
              <a:rPr lang="en-GB" dirty="0"/>
              <a:t>on the user’s subscription, it </a:t>
            </a:r>
            <a:r>
              <a:rPr lang="en-GB" dirty="0" smtClean="0"/>
              <a:t>is SRT and mission-critical</a:t>
            </a:r>
            <a:r>
              <a:rPr lang="en-GB" dirty="0"/>
              <a:t>. </a:t>
            </a:r>
            <a:endParaRPr lang="en-GB" dirty="0" smtClean="0"/>
          </a:p>
          <a:p>
            <a:r>
              <a:rPr lang="en-GB" b="1" dirty="0"/>
              <a:t>Complete </a:t>
            </a:r>
            <a:r>
              <a:rPr lang="en-GB" b="1" dirty="0" smtClean="0"/>
              <a:t>Services Model</a:t>
            </a:r>
            <a:r>
              <a:rPr lang="en-GB" dirty="0" smtClean="0"/>
              <a:t>-</a:t>
            </a:r>
            <a:r>
              <a:rPr lang="en-GB" dirty="0"/>
              <a:t>It is not interactive as there is a continuous flow </a:t>
            </a:r>
            <a:r>
              <a:rPr lang="en-GB" dirty="0" smtClean="0"/>
              <a:t>of data</a:t>
            </a:r>
            <a:r>
              <a:rPr lang="en-GB" dirty="0"/>
              <a:t>, it is SRT or HRT depending on the application and </a:t>
            </a:r>
            <a:r>
              <a:rPr lang="en-GB" dirty="0" smtClean="0"/>
              <a:t>is mission-critical</a:t>
            </a:r>
            <a:endParaRPr lang="en-GB" dirty="0"/>
          </a:p>
          <a:p>
            <a:endParaRPr lang="en-GB" dirty="0"/>
          </a:p>
        </p:txBody>
      </p:sp>
      <p:sp>
        <p:nvSpPr>
          <p:cNvPr id="3" name="Title 2"/>
          <p:cNvSpPr>
            <a:spLocks noGrp="1"/>
          </p:cNvSpPr>
          <p:nvPr>
            <p:ph type="title"/>
          </p:nvPr>
        </p:nvSpPr>
        <p:spPr/>
        <p:txBody>
          <a:bodyPr>
            <a:normAutofit fontScale="90000"/>
          </a:bodyPr>
          <a:lstStyle/>
          <a:p>
            <a:r>
              <a:rPr lang="en-US" dirty="0" smtClean="0"/>
              <a:t>Preferred Service Models for </a:t>
            </a:r>
            <a:r>
              <a:rPr lang="en-US" dirty="0" err="1" smtClean="0"/>
              <a:t>IoT’s</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853539"/>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27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Deloitte: Information Value loop</a:t>
            </a:r>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486400" cy="503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647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Movement into the customization stage to develop the value chain </a:t>
            </a:r>
          </a:p>
          <a:p>
            <a:r>
              <a:rPr lang="en-GB" dirty="0"/>
              <a:t>S</a:t>
            </a:r>
            <a:r>
              <a:rPr lang="en-GB" dirty="0" smtClean="0"/>
              <a:t>hift </a:t>
            </a:r>
            <a:r>
              <a:rPr lang="en-GB" dirty="0"/>
              <a:t>from an environment in which they charge based on volume of traffic and connections to one in which they charge based on level of </a:t>
            </a:r>
            <a:r>
              <a:rPr lang="en-GB" dirty="0" smtClean="0"/>
              <a:t>performance </a:t>
            </a:r>
          </a:p>
          <a:p>
            <a:r>
              <a:rPr lang="en-GB" dirty="0" smtClean="0"/>
              <a:t>Exposure unaccustomed </a:t>
            </a:r>
            <a:r>
              <a:rPr lang="en-GB" dirty="0"/>
              <a:t>risks to create networks in which they can guarantee that a particular data communication will take place—every time—with the latency, speed, and error rate that the customer has demanded</a:t>
            </a:r>
            <a:endParaRPr lang="en-GB" dirty="0" smtClean="0"/>
          </a:p>
          <a:p>
            <a:endParaRPr lang="en-GB" dirty="0"/>
          </a:p>
        </p:txBody>
      </p:sp>
      <p:sp>
        <p:nvSpPr>
          <p:cNvPr id="3" name="Title 2"/>
          <p:cNvSpPr>
            <a:spLocks noGrp="1"/>
          </p:cNvSpPr>
          <p:nvPr>
            <p:ph type="title"/>
          </p:nvPr>
        </p:nvSpPr>
        <p:spPr/>
        <p:txBody>
          <a:bodyPr/>
          <a:lstStyle/>
          <a:p>
            <a:r>
              <a:rPr lang="en-US" dirty="0" smtClean="0"/>
              <a:t>Telco’s Role</a:t>
            </a:r>
            <a:endParaRPr lang="en-GB" dirty="0"/>
          </a:p>
        </p:txBody>
      </p:sp>
    </p:spTree>
    <p:extLst>
      <p:ext uri="{BB962C8B-B14F-4D97-AF65-F5344CB8AC3E}">
        <p14:creationId xmlns:p14="http://schemas.microsoft.com/office/powerpoint/2010/main" val="297437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Collection, processing and standardization of data from multiple sensors and devices.</a:t>
            </a:r>
          </a:p>
          <a:p>
            <a:r>
              <a:rPr lang="en-GB" dirty="0"/>
              <a:t>I</a:t>
            </a:r>
            <a:r>
              <a:rPr lang="en-GB" dirty="0" smtClean="0"/>
              <a:t>mplement </a:t>
            </a:r>
            <a:r>
              <a:rPr lang="en-GB" dirty="0"/>
              <a:t>their </a:t>
            </a:r>
            <a:r>
              <a:rPr lang="en-GB" dirty="0" err="1"/>
              <a:t>QoS</a:t>
            </a:r>
            <a:r>
              <a:rPr lang="en-GB" dirty="0"/>
              <a:t> capabilities in a standardized way that makes it easier for sensors and applications to take advantage of them. </a:t>
            </a:r>
            <a:endParaRPr lang="en-GB" dirty="0" smtClean="0"/>
          </a:p>
          <a:p>
            <a:r>
              <a:rPr lang="en-GB" dirty="0" smtClean="0"/>
              <a:t>This </a:t>
            </a:r>
            <a:r>
              <a:rPr lang="en-GB" dirty="0"/>
              <a:t>means driving customer loyalty and differentiating their services based on performance, rather than aiming to lock customers into a proprietary interface</a:t>
            </a:r>
            <a:endParaRPr lang="en-GB" dirty="0"/>
          </a:p>
        </p:txBody>
      </p:sp>
      <p:sp>
        <p:nvSpPr>
          <p:cNvPr id="3" name="Title 2"/>
          <p:cNvSpPr>
            <a:spLocks noGrp="1"/>
          </p:cNvSpPr>
          <p:nvPr>
            <p:ph type="title"/>
          </p:nvPr>
        </p:nvSpPr>
        <p:spPr/>
        <p:txBody>
          <a:bodyPr/>
          <a:lstStyle/>
          <a:p>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31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a:t>I</a:t>
            </a:r>
            <a:r>
              <a:rPr lang="en-GB" dirty="0" smtClean="0"/>
              <a:t>n </a:t>
            </a:r>
            <a:r>
              <a:rPr lang="en-GB" dirty="0"/>
              <a:t>the </a:t>
            </a:r>
            <a:r>
              <a:rPr lang="en-GB" dirty="0" err="1"/>
              <a:t>IoT</a:t>
            </a:r>
            <a:r>
              <a:rPr lang="en-GB" dirty="0"/>
              <a:t>, the relationship between traffic flows is where the value </a:t>
            </a:r>
            <a:r>
              <a:rPr lang="en-GB" dirty="0" smtClean="0"/>
              <a:t>lies.</a:t>
            </a:r>
          </a:p>
          <a:p>
            <a:pPr marL="109728" indent="0">
              <a:buNone/>
            </a:pPr>
            <a:endParaRPr lang="en-US" dirty="0"/>
          </a:p>
        </p:txBody>
      </p:sp>
      <p:sp>
        <p:nvSpPr>
          <p:cNvPr id="3" name="Title 2"/>
          <p:cNvSpPr>
            <a:spLocks noGrp="1"/>
          </p:cNvSpPr>
          <p:nvPr>
            <p:ph type="title"/>
          </p:nvPr>
        </p:nvSpPr>
        <p:spPr/>
        <p:txBody>
          <a:bodyPr>
            <a:normAutofit/>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096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077"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94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In a best-efforts </a:t>
            </a:r>
            <a:r>
              <a:rPr lang="en-GB" dirty="0"/>
              <a:t>communication network, the customer essentially gets what is available. There are no guarantees on data speed, responsiveness, availability, error rates, or other performance attributes</a:t>
            </a:r>
            <a:r>
              <a:rPr lang="en-GB" dirty="0" smtClean="0"/>
              <a:t>.</a:t>
            </a:r>
          </a:p>
          <a:p>
            <a:r>
              <a:rPr lang="en-GB" dirty="0"/>
              <a:t>M</a:t>
            </a:r>
            <a:r>
              <a:rPr lang="en-GB" dirty="0" smtClean="0"/>
              <a:t>anaged-communications </a:t>
            </a:r>
            <a:r>
              <a:rPr lang="en-GB" dirty="0"/>
              <a:t>solution shifts to the CSP the burden of ensuring a reliable </a:t>
            </a:r>
            <a:r>
              <a:rPr lang="en-GB" dirty="0" err="1"/>
              <a:t>bitstream</a:t>
            </a:r>
            <a:r>
              <a:rPr lang="en-GB" dirty="0"/>
              <a:t>, opening the door to customer applications that demand reliable real-time or near-real-time connectivity over wide distances or other similarly demanding constraints. </a:t>
            </a:r>
            <a:endParaRPr lang="en-GB" b="1" dirty="0"/>
          </a:p>
        </p:txBody>
      </p:sp>
      <p:sp>
        <p:nvSpPr>
          <p:cNvPr id="3" name="Title 2"/>
          <p:cNvSpPr>
            <a:spLocks noGrp="1"/>
          </p:cNvSpPr>
          <p:nvPr>
            <p:ph type="title"/>
          </p:nvPr>
        </p:nvSpPr>
        <p:spPr/>
        <p:txBody>
          <a:bodyPr>
            <a:normAutofit/>
          </a:bodyPr>
          <a:lstStyle/>
          <a:p>
            <a:r>
              <a:rPr lang="en-US" sz="3600" dirty="0" smtClean="0"/>
              <a:t>Best Effort Vs Managed Connections</a:t>
            </a:r>
            <a:endParaRPr lang="en-GB" sz="3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42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dirty="0" smtClean="0"/>
              <a:t>Categories of communication combinations and primary dimensions of each</a:t>
            </a:r>
            <a:endParaRPr lang="en-GB" sz="1800"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2" t="8147" r="-190" b="7119"/>
          <a:stretch/>
        </p:blipFill>
        <p:spPr bwMode="auto">
          <a:xfrm>
            <a:off x="762000" y="1524000"/>
            <a:ext cx="6936828" cy="450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153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GB" b="1" dirty="0"/>
              <a:t>For </a:t>
            </a:r>
            <a:r>
              <a:rPr lang="en-GB" b="1" i="1" dirty="0"/>
              <a:t>convenience</a:t>
            </a:r>
            <a:r>
              <a:rPr lang="en-GB" b="1" dirty="0"/>
              <a:t> and </a:t>
            </a:r>
            <a:r>
              <a:rPr lang="en-GB" b="1" i="1" dirty="0"/>
              <a:t>cost</a:t>
            </a:r>
            <a:r>
              <a:rPr lang="en-GB" dirty="0"/>
              <a:t>, standards are key, so CSPs should implement </a:t>
            </a:r>
            <a:r>
              <a:rPr lang="en-GB" dirty="0" err="1"/>
              <a:t>QoS</a:t>
            </a:r>
            <a:r>
              <a:rPr lang="en-GB" dirty="0"/>
              <a:t> in a standardized form that smoothly links applications and services.</a:t>
            </a:r>
          </a:p>
          <a:p>
            <a:pPr lvl="0"/>
            <a:r>
              <a:rPr lang="en-GB" b="1" dirty="0"/>
              <a:t>For companies </a:t>
            </a:r>
            <a:r>
              <a:rPr lang="en-GB" dirty="0"/>
              <a:t>implementing a </a:t>
            </a:r>
            <a:r>
              <a:rPr lang="en-GB" i="1" dirty="0"/>
              <a:t>control</a:t>
            </a:r>
            <a:r>
              <a:rPr lang="en-GB" dirty="0"/>
              <a:t>-based solution, CSPs need to consider managed services and </a:t>
            </a:r>
            <a:r>
              <a:rPr lang="en-GB" dirty="0" err="1"/>
              <a:t>IoT</a:t>
            </a:r>
            <a:r>
              <a:rPr lang="en-GB" dirty="0"/>
              <a:t> applications as a way to link the communications network to end-user applications, not just a form of short-term differentiation.</a:t>
            </a:r>
          </a:p>
          <a:p>
            <a:r>
              <a:rPr lang="en-GB" b="1" dirty="0"/>
              <a:t>When defining a </a:t>
            </a:r>
            <a:r>
              <a:rPr lang="en-GB" b="1" i="1" dirty="0"/>
              <a:t>customizatio</a:t>
            </a:r>
            <a:r>
              <a:rPr lang="en-GB" i="1" dirty="0"/>
              <a:t>n</a:t>
            </a:r>
            <a:r>
              <a:rPr lang="en-GB" dirty="0"/>
              <a:t>-based solution, CSPs need to understand the benefits of an industrial </a:t>
            </a:r>
            <a:r>
              <a:rPr lang="en-GB" dirty="0" err="1"/>
              <a:t>IoT</a:t>
            </a:r>
            <a:r>
              <a:rPr lang="en-GB" dirty="0"/>
              <a:t> solution moving to a managed wide-area communications system and, then work with IT services, device providers, and customers to deliver on the plan.</a:t>
            </a:r>
            <a:endParaRPr lang="en-GB" dirty="0"/>
          </a:p>
        </p:txBody>
      </p:sp>
      <p:sp>
        <p:nvSpPr>
          <p:cNvPr id="3" name="Title 2"/>
          <p:cNvSpPr>
            <a:spLocks noGrp="1"/>
          </p:cNvSpPr>
          <p:nvPr>
            <p:ph type="title"/>
          </p:nvPr>
        </p:nvSpPr>
        <p:spPr/>
        <p:txBody>
          <a:bodyPr/>
          <a:lstStyle/>
          <a:p>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443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r>
              <a:rPr lang="en-US" dirty="0" smtClean="0"/>
              <a:t>Collaboration between CSP’s and : </a:t>
            </a:r>
            <a:br>
              <a:rPr lang="en-US" dirty="0" smtClean="0"/>
            </a:br>
            <a:endParaRPr lang="en-US" dirty="0" smtClean="0"/>
          </a:p>
          <a:p>
            <a:pPr marL="681228" indent="-571500">
              <a:buFont typeface="+mj-lt"/>
              <a:buAutoNum type="romanLcPeriod"/>
            </a:pPr>
            <a:r>
              <a:rPr lang="en-US" dirty="0" smtClean="0"/>
              <a:t>Manufactures</a:t>
            </a:r>
          </a:p>
          <a:p>
            <a:pPr marL="681228" indent="-571500">
              <a:buFont typeface="+mj-lt"/>
              <a:buAutoNum type="romanLcPeriod"/>
            </a:pPr>
            <a:r>
              <a:rPr lang="en-US" dirty="0" smtClean="0"/>
              <a:t>Regulatory bodies</a:t>
            </a:r>
          </a:p>
          <a:p>
            <a:pPr marL="681228" indent="-571500">
              <a:buFont typeface="+mj-lt"/>
              <a:buAutoNum type="romanLcPeriod"/>
            </a:pPr>
            <a:r>
              <a:rPr lang="en-US" dirty="0" smtClean="0"/>
              <a:t>Academia</a:t>
            </a:r>
          </a:p>
          <a:p>
            <a:pPr marL="681228" indent="-571500">
              <a:buFont typeface="+mj-lt"/>
              <a:buAutoNum type="romanLcPeriod"/>
            </a:pPr>
            <a:r>
              <a:rPr lang="en-US" dirty="0" smtClean="0"/>
              <a:t>Consumers</a:t>
            </a:r>
            <a:endParaRPr lang="en-GB" dirty="0"/>
          </a:p>
        </p:txBody>
      </p:sp>
      <p:sp>
        <p:nvSpPr>
          <p:cNvPr id="3" name="Title 2"/>
          <p:cNvSpPr>
            <a:spLocks noGrp="1"/>
          </p:cNvSpPr>
          <p:nvPr>
            <p:ph type="title"/>
          </p:nvPr>
        </p:nvSpPr>
        <p:spPr/>
        <p:txBody>
          <a:bodyPr/>
          <a:lstStyle/>
          <a:p>
            <a:r>
              <a:rPr lang="en-US" dirty="0" smtClean="0"/>
              <a:t>Partnership	</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29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009" y="1524000"/>
            <a:ext cx="7531391" cy="4233069"/>
          </a:xfrm>
        </p:spPr>
      </p:pic>
      <p:sp>
        <p:nvSpPr>
          <p:cNvPr id="3" name="Title 2"/>
          <p:cNvSpPr>
            <a:spLocks noGrp="1"/>
          </p:cNvSpPr>
          <p:nvPr>
            <p:ph type="title"/>
          </p:nvPr>
        </p:nvSpPr>
        <p:spPr/>
        <p:txBody>
          <a:bodyPr/>
          <a:lstStyle/>
          <a:p>
            <a:pPr algn="ctr"/>
            <a:r>
              <a:rPr lang="en-US" dirty="0"/>
              <a:t>w</a:t>
            </a:r>
            <a:r>
              <a:rPr lang="en-US" dirty="0" smtClean="0"/>
              <a:t>e are living it</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462" y="228600"/>
            <a:ext cx="2286000" cy="952500"/>
          </a:xfrm>
          <a:prstGeom prst="rect">
            <a:avLst/>
          </a:prstGeom>
        </p:spPr>
      </p:pic>
    </p:spTree>
    <p:extLst>
      <p:ext uri="{BB962C8B-B14F-4D97-AF65-F5344CB8AC3E}">
        <p14:creationId xmlns:p14="http://schemas.microsoft.com/office/powerpoint/2010/main" val="99464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019" y="1481138"/>
            <a:ext cx="4525962" cy="4525962"/>
          </a:xfrm>
        </p:spPr>
      </p:pic>
      <p:sp>
        <p:nvSpPr>
          <p:cNvPr id="3" name="Title 2"/>
          <p:cNvSpPr>
            <a:spLocks noGrp="1"/>
          </p:cNvSpPr>
          <p:nvPr>
            <p:ph type="title"/>
          </p:nvPr>
        </p:nvSpPr>
        <p:spPr/>
        <p:txBody>
          <a:bodyPr/>
          <a:lstStyle/>
          <a:p>
            <a:endParaRPr lang="en-GB"/>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356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019" y="1481138"/>
            <a:ext cx="4525962" cy="4525962"/>
          </a:xfrm>
        </p:spPr>
      </p:pic>
      <p:sp>
        <p:nvSpPr>
          <p:cNvPr id="3" name="Title 2"/>
          <p:cNvSpPr>
            <a:spLocks noGrp="1"/>
          </p:cNvSpPr>
          <p:nvPr>
            <p:ph type="title"/>
          </p:nvPr>
        </p:nvSpPr>
        <p:spPr/>
        <p:txBody>
          <a:bodyPr/>
          <a:lstStyle/>
          <a:p>
            <a:endParaRPr lang="en-GB"/>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791200"/>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031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24" y="1481138"/>
            <a:ext cx="6059552" cy="4525962"/>
          </a:xfrm>
        </p:spPr>
      </p:pic>
      <p:sp>
        <p:nvSpPr>
          <p:cNvPr id="2" name="Title 1"/>
          <p:cNvSpPr>
            <a:spLocks noGrp="1"/>
          </p:cNvSpPr>
          <p:nvPr>
            <p:ph type="title"/>
          </p:nvPr>
        </p:nvSpPr>
        <p:spPr/>
        <p:txBody>
          <a:bodyPr/>
          <a:lstStyle/>
          <a:p>
            <a:endParaRPr lang="en-GB"/>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671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24" y="1481138"/>
            <a:ext cx="6059552" cy="4525962"/>
          </a:xfrm>
        </p:spPr>
      </p:pic>
      <p:sp>
        <p:nvSpPr>
          <p:cNvPr id="3" name="Title 2"/>
          <p:cNvSpPr>
            <a:spLocks noGrp="1"/>
          </p:cNvSpPr>
          <p:nvPr>
            <p:ph type="title"/>
          </p:nvPr>
        </p:nvSpPr>
        <p:spPr/>
        <p:txBody>
          <a:bodyPr/>
          <a:lstStyle/>
          <a:p>
            <a:endParaRPr lang="en-GB"/>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415"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951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4" y="1481138"/>
            <a:ext cx="6059552" cy="4525962"/>
          </a:xfrm>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492" y="5895364"/>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1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35926" y="1752601"/>
            <a:ext cx="2555273" cy="914399"/>
          </a:xfrm>
        </p:spPr>
        <p:txBody>
          <a:bodyPr/>
          <a:lstStyle/>
          <a:p>
            <a:r>
              <a:rPr lang="en-US" dirty="0" smtClean="0"/>
              <a:t>Q &amp; A</a:t>
            </a:r>
            <a:endParaRPr lang="en-GB" dirty="0"/>
          </a:p>
        </p:txBody>
      </p:sp>
      <p:sp>
        <p:nvSpPr>
          <p:cNvPr id="8" name="Subtitle 7"/>
          <p:cNvSpPr>
            <a:spLocks noGrp="1"/>
          </p:cNvSpPr>
          <p:nvPr>
            <p:ph type="subTitle" idx="1"/>
          </p:nvPr>
        </p:nvSpPr>
        <p:spPr>
          <a:xfrm>
            <a:off x="762000" y="3505201"/>
            <a:ext cx="7696200" cy="1552409"/>
          </a:xfrm>
        </p:spPr>
        <p:txBody>
          <a:bodyPr>
            <a:normAutofit fontScale="92500" lnSpcReduction="20000"/>
          </a:bodyPr>
          <a:lstStyle/>
          <a:p>
            <a:pPr algn="l"/>
            <a:r>
              <a:rPr lang="en-US" sz="2000" dirty="0" smtClean="0"/>
              <a:t>N Alex Kyalo Mutiso</a:t>
            </a:r>
          </a:p>
          <a:p>
            <a:pPr algn="l"/>
            <a:r>
              <a:rPr lang="en-US" sz="2000" dirty="0" smtClean="0"/>
              <a:t>E </a:t>
            </a:r>
            <a:r>
              <a:rPr lang="en-US" sz="2000" dirty="0" smtClean="0">
                <a:hlinkClick r:id="rId2"/>
              </a:rPr>
              <a:t>Kyalo.mts@gmail.com</a:t>
            </a:r>
            <a:endParaRPr lang="en-US" sz="2000" dirty="0" smtClean="0"/>
          </a:p>
          <a:p>
            <a:pPr algn="l"/>
            <a:r>
              <a:rPr lang="en-US" sz="2000" dirty="0" smtClean="0"/>
              <a:t>M +254722 464103</a:t>
            </a:r>
          </a:p>
          <a:p>
            <a:pPr algn="l"/>
            <a:r>
              <a:rPr lang="en-GB" sz="2000" dirty="0">
                <a:hlinkClick r:id="rId3"/>
              </a:rPr>
              <a:t>https://</a:t>
            </a:r>
            <a:r>
              <a:rPr lang="en-GB" sz="2000" dirty="0" smtClean="0">
                <a:hlinkClick r:id="rId3"/>
              </a:rPr>
              <a:t>ke.linkedin.com/in/alexkyalo</a:t>
            </a:r>
            <a:endParaRPr lang="en-GB" sz="2000" dirty="0" smtClean="0"/>
          </a:p>
          <a:p>
            <a:pPr algn="l"/>
            <a:r>
              <a:rPr lang="en-US" sz="2000" dirty="0" smtClean="0"/>
              <a:t> </a:t>
            </a:r>
            <a:endParaRPr lang="en-US" dirty="0" smtClean="0"/>
          </a:p>
          <a:p>
            <a:endParaRPr lang="en-GB"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331" y="80660"/>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90" y="80661"/>
            <a:ext cx="61880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4" y="4276723"/>
            <a:ext cx="295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3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GB" dirty="0"/>
              <a:t>The </a:t>
            </a:r>
            <a:r>
              <a:rPr lang="en-GB" b="1" dirty="0"/>
              <a:t>Internet of Things</a:t>
            </a:r>
            <a:r>
              <a:rPr lang="en-GB" dirty="0"/>
              <a:t> (</a:t>
            </a:r>
            <a:r>
              <a:rPr lang="en-GB" b="1" dirty="0" err="1"/>
              <a:t>IoT</a:t>
            </a:r>
            <a:r>
              <a:rPr lang="en-GB" dirty="0"/>
              <a:t>) refers to the ever-growing network of physical objects that feature an IP address for internet connectivity, and the communication that occurs between these objects and other Internet-enabled devices and systems.</a:t>
            </a:r>
          </a:p>
          <a:p>
            <a:endParaRPr lang="en-GB" dirty="0"/>
          </a:p>
        </p:txBody>
      </p:sp>
      <p:sp>
        <p:nvSpPr>
          <p:cNvPr id="3" name="Title 2"/>
          <p:cNvSpPr>
            <a:spLocks noGrp="1"/>
          </p:cNvSpPr>
          <p:nvPr>
            <p:ph type="title"/>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79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dirty="0"/>
              <a:t>87% of people </a:t>
            </a:r>
            <a:r>
              <a:rPr lang="en-GB" dirty="0" smtClean="0"/>
              <a:t>have not </a:t>
            </a:r>
            <a:r>
              <a:rPr lang="en-GB" dirty="0"/>
              <a:t>heard of </a:t>
            </a:r>
            <a:r>
              <a:rPr lang="en-GB" dirty="0" err="1"/>
              <a:t>IoT</a:t>
            </a:r>
            <a:endParaRPr lang="en-GB" dirty="0"/>
          </a:p>
          <a:p>
            <a:pPr lvl="0"/>
            <a:r>
              <a:rPr lang="en-GB" dirty="0"/>
              <a:t>Early </a:t>
            </a:r>
            <a:r>
              <a:rPr lang="en-GB" dirty="0" err="1"/>
              <a:t>IoT’s</a:t>
            </a:r>
            <a:r>
              <a:rPr lang="en-GB" dirty="0"/>
              <a:t>? ATM</a:t>
            </a:r>
          </a:p>
          <a:p>
            <a:pPr lvl="0"/>
            <a:r>
              <a:rPr lang="en-GB" dirty="0"/>
              <a:t>More </a:t>
            </a:r>
            <a:r>
              <a:rPr lang="en-GB" dirty="0" err="1"/>
              <a:t>IoTs</a:t>
            </a:r>
            <a:r>
              <a:rPr lang="en-GB" dirty="0"/>
              <a:t> than the human population since 2008</a:t>
            </a:r>
          </a:p>
          <a:p>
            <a:pPr lvl="0"/>
            <a:r>
              <a:rPr lang="en-GB" dirty="0"/>
              <a:t>2020 – 50 billion devices</a:t>
            </a:r>
          </a:p>
          <a:p>
            <a:pPr lvl="0"/>
            <a:r>
              <a:rPr lang="en-GB" dirty="0"/>
              <a:t>6.1 billion smart phone and device users by 2020</a:t>
            </a:r>
          </a:p>
          <a:p>
            <a:pPr lvl="0"/>
            <a:endParaRPr lang="en-GB" dirty="0"/>
          </a:p>
        </p:txBody>
      </p:sp>
      <p:sp>
        <p:nvSpPr>
          <p:cNvPr id="3" name="Title 2"/>
          <p:cNvSpPr>
            <a:spLocks noGrp="1"/>
          </p:cNvSpPr>
          <p:nvPr>
            <p:ph type="title"/>
          </p:nvPr>
        </p:nvSpPr>
        <p:spPr/>
        <p:txBody>
          <a:bodyPr/>
          <a:lstStyle/>
          <a:p>
            <a:r>
              <a:rPr lang="en-US" dirty="0" smtClean="0"/>
              <a:t>Facts and Figures (Forbes)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16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dirty="0"/>
              <a:t>Smart cars, smart fridge, smart coffee maker, smart homes… leading this is Google and Samsung</a:t>
            </a:r>
          </a:p>
          <a:p>
            <a:pPr lvl="0"/>
            <a:r>
              <a:rPr lang="en-GB" dirty="0"/>
              <a:t>Smart wearables – galaxy watch, apple watch, Fitbit</a:t>
            </a:r>
          </a:p>
          <a:p>
            <a:pPr lvl="0"/>
            <a:r>
              <a:rPr lang="en-GB" dirty="0"/>
              <a:t>RFID market is worth about $11.1 </a:t>
            </a:r>
            <a:r>
              <a:rPr lang="en-GB" dirty="0" smtClean="0"/>
              <a:t>Billion</a:t>
            </a:r>
          </a:p>
          <a:p>
            <a:r>
              <a:rPr lang="en-GB" dirty="0"/>
              <a:t>Revenue ? Cisco believes </a:t>
            </a:r>
            <a:r>
              <a:rPr lang="en-GB" dirty="0" err="1"/>
              <a:t>IoT</a:t>
            </a:r>
            <a:r>
              <a:rPr lang="en-GB" dirty="0"/>
              <a:t> will generate about $4.6 Trillion for public sector and $14.4 Trillion for private sector</a:t>
            </a:r>
          </a:p>
          <a:p>
            <a:pPr lvl="0"/>
            <a:endParaRPr lang="en-GB" dirty="0"/>
          </a:p>
        </p:txBody>
      </p:sp>
      <p:sp>
        <p:nvSpPr>
          <p:cNvPr id="3" name="Title 2"/>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138" y="5791200"/>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11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Developer Boards at the helm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399"/>
            <a:ext cx="16002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721" y="1398159"/>
            <a:ext cx="2193925"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360487"/>
            <a:ext cx="2011363"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18" y="3384366"/>
            <a:ext cx="2925763"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301514" y="3638550"/>
            <a:ext cx="2796381" cy="279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906293"/>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554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anose="05000000000000000000" pitchFamily="2" charset="2"/>
              <a:buChar char="v"/>
            </a:pPr>
            <a:r>
              <a:rPr lang="en-GB" b="1" dirty="0"/>
              <a:t>Implicit prioritized access protocol (I-EDF </a:t>
            </a:r>
            <a:r>
              <a:rPr lang="en-GB" b="1" dirty="0" smtClean="0"/>
              <a:t>and</a:t>
            </a:r>
            <a:r>
              <a:rPr lang="en-GB" b="1" dirty="0"/>
              <a:t> </a:t>
            </a:r>
            <a:r>
              <a:rPr lang="en-GB" b="1" dirty="0" smtClean="0"/>
              <a:t>dual-mode </a:t>
            </a:r>
            <a:r>
              <a:rPr lang="en-GB" b="1" dirty="0"/>
              <a:t>MAC </a:t>
            </a:r>
            <a:r>
              <a:rPr lang="en-GB" b="1" dirty="0" smtClean="0"/>
              <a:t>protocol</a:t>
            </a:r>
            <a:r>
              <a:rPr lang="en-GB" dirty="0" smtClean="0"/>
              <a:t>- </a:t>
            </a:r>
            <a:r>
              <a:rPr lang="en-GB" dirty="0"/>
              <a:t>they adopt a </a:t>
            </a:r>
            <a:r>
              <a:rPr lang="en-GB" dirty="0" smtClean="0"/>
              <a:t>cellular backbone </a:t>
            </a:r>
            <a:r>
              <a:rPr lang="en-GB" dirty="0"/>
              <a:t>network and thus they are </a:t>
            </a:r>
            <a:r>
              <a:rPr lang="en-GB" dirty="0" smtClean="0"/>
              <a:t>topology-dependent but guarantees a bounded delay (TDMA, FDMA )</a:t>
            </a:r>
          </a:p>
          <a:p>
            <a:pPr>
              <a:buFont typeface="Wingdings" panose="05000000000000000000" pitchFamily="2" charset="2"/>
              <a:buChar char="v"/>
            </a:pPr>
            <a:endParaRPr lang="en-GB" dirty="0" smtClean="0"/>
          </a:p>
          <a:p>
            <a:pPr>
              <a:buFont typeface="Wingdings" panose="05000000000000000000" pitchFamily="2" charset="2"/>
              <a:buChar char="v"/>
            </a:pPr>
            <a:r>
              <a:rPr lang="en-GB" b="1" dirty="0" smtClean="0"/>
              <a:t>IEEE </a:t>
            </a:r>
            <a:r>
              <a:rPr lang="en-GB" b="1" dirty="0"/>
              <a:t>802.15.4 </a:t>
            </a:r>
            <a:r>
              <a:rPr lang="en-GB" b="1" dirty="0" smtClean="0"/>
              <a:t>standard </a:t>
            </a:r>
            <a:r>
              <a:rPr lang="en-GB" dirty="0" smtClean="0"/>
              <a:t>– uses CSMA/CA</a:t>
            </a:r>
            <a:r>
              <a:rPr lang="en-GB" dirty="0"/>
              <a:t>. In the beacon-enabled synchronized mode, </a:t>
            </a:r>
            <a:r>
              <a:rPr lang="en-GB" dirty="0" smtClean="0"/>
              <a:t>it  provides </a:t>
            </a:r>
            <a:r>
              <a:rPr lang="en-GB" dirty="0"/>
              <a:t>guaranteed time slots (GTS) and thus, in this </a:t>
            </a:r>
            <a:r>
              <a:rPr lang="en-GB" dirty="0" err="1" smtClean="0"/>
              <a:t>case,HRT</a:t>
            </a:r>
            <a:r>
              <a:rPr lang="en-GB" dirty="0"/>
              <a:t>. It also provides energy saving.</a:t>
            </a:r>
          </a:p>
          <a:p>
            <a:pPr marL="109728" indent="0">
              <a:buNone/>
            </a:pPr>
            <a:r>
              <a:rPr lang="en-GB" dirty="0" smtClean="0"/>
              <a:t> </a:t>
            </a:r>
          </a:p>
          <a:p>
            <a:pPr marL="681228" indent="-571500">
              <a:buFont typeface="+mj-lt"/>
              <a:buAutoNum type="romanLcPeriod"/>
            </a:pPr>
            <a:endParaRPr lang="en-GB" dirty="0"/>
          </a:p>
          <a:p>
            <a:pPr marL="681228" indent="-571500">
              <a:buFont typeface="+mj-lt"/>
              <a:buAutoNum type="romanLcPeriod"/>
            </a:pPr>
            <a:endParaRPr lang="en-GB" dirty="0" smtClean="0"/>
          </a:p>
          <a:p>
            <a:pPr marL="681228" indent="-571500">
              <a:buFont typeface="+mj-lt"/>
              <a:buAutoNum type="romanLcPeriod"/>
            </a:pPr>
            <a:endParaRPr lang="en-GB" dirty="0"/>
          </a:p>
        </p:txBody>
      </p:sp>
      <p:sp>
        <p:nvSpPr>
          <p:cNvPr id="3" name="Title 2"/>
          <p:cNvSpPr>
            <a:spLocks noGrp="1"/>
          </p:cNvSpPr>
          <p:nvPr>
            <p:ph type="title"/>
          </p:nvPr>
        </p:nvSpPr>
        <p:spPr/>
        <p:txBody>
          <a:bodyPr>
            <a:normAutofit fontScale="90000"/>
          </a:bodyPr>
          <a:lstStyle/>
          <a:p>
            <a:r>
              <a:rPr lang="en-US" dirty="0" smtClean="0"/>
              <a:t>Protocols Currently assisting </a:t>
            </a:r>
            <a:r>
              <a:rPr lang="en-US" dirty="0" err="1" smtClean="0"/>
              <a:t>IoT’s</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43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GB" i="1" dirty="0" smtClean="0"/>
              <a:t>Diff-MAC </a:t>
            </a:r>
            <a:r>
              <a:rPr lang="en-GB" dirty="0" smtClean="0"/>
              <a:t>: CSMA/CA </a:t>
            </a:r>
            <a:r>
              <a:rPr lang="en-GB" dirty="0"/>
              <a:t>based </a:t>
            </a:r>
            <a:r>
              <a:rPr lang="en-GB" dirty="0" smtClean="0"/>
              <a:t>protocol, which </a:t>
            </a:r>
            <a:r>
              <a:rPr lang="en-GB" dirty="0"/>
              <a:t>provides differentiated services and </a:t>
            </a:r>
            <a:r>
              <a:rPr lang="en-GB" dirty="0" smtClean="0"/>
              <a:t>hybrid prioritization </a:t>
            </a:r>
            <a:r>
              <a:rPr lang="en-GB" dirty="0"/>
              <a:t>very useful in multimedia applications. </a:t>
            </a:r>
            <a:endParaRPr lang="en-GB" dirty="0" smtClean="0"/>
          </a:p>
          <a:p>
            <a:pPr marL="109728" indent="0">
              <a:buNone/>
            </a:pPr>
            <a:endParaRPr lang="en-US" dirty="0" smtClean="0"/>
          </a:p>
          <a:p>
            <a:pPr>
              <a:buFont typeface="Wingdings" panose="05000000000000000000" pitchFamily="2" charset="2"/>
              <a:buChar char="v"/>
            </a:pPr>
            <a:r>
              <a:rPr lang="en-GB" i="1" dirty="0" smtClean="0"/>
              <a:t>PEDAMACS</a:t>
            </a:r>
            <a:r>
              <a:rPr lang="en-GB" dirty="0" smtClean="0"/>
              <a:t> - </a:t>
            </a:r>
            <a:r>
              <a:rPr lang="en-GB" dirty="0"/>
              <a:t>this TDMA-based protocol that aims to achieve both energy efficiency and delay guarantee (HRT). , it </a:t>
            </a:r>
            <a:r>
              <a:rPr lang="en-GB" dirty="0" smtClean="0"/>
              <a:t>requires powerful </a:t>
            </a:r>
            <a:r>
              <a:rPr lang="en-GB" dirty="0"/>
              <a:t>access point (AP)</a:t>
            </a:r>
            <a:endParaRPr lang="en-GB" dirty="0"/>
          </a:p>
        </p:txBody>
      </p:sp>
      <p:sp>
        <p:nvSpPr>
          <p:cNvPr id="3" name="Title 2"/>
          <p:cNvSpPr>
            <a:spLocks noGrp="1"/>
          </p:cNvSpPr>
          <p:nvPr>
            <p:ph type="title"/>
          </p:nvPr>
        </p:nvSpPr>
        <p:spPr/>
        <p:txBody>
          <a:bodyPr/>
          <a:lstStyle/>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07087"/>
            <a:ext cx="2286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932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1361"/>
            <a:ext cx="8305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7802" y="5906942"/>
            <a:ext cx="2286198" cy="95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787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28BC23BD5344CBCA7430E2D39B155" ma:contentTypeVersion="1" ma:contentTypeDescription="Create a new document." ma:contentTypeScope="" ma:versionID="f8170835b184bb5c2c2f7b577ac7d12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55B5DA-79C2-4E3B-9007-413ACA546862}"/>
</file>

<file path=customXml/itemProps2.xml><?xml version="1.0" encoding="utf-8"?>
<ds:datastoreItem xmlns:ds="http://schemas.openxmlformats.org/officeDocument/2006/customXml" ds:itemID="{30A40530-877A-4093-A784-E83354C2E6ED}"/>
</file>

<file path=customXml/itemProps3.xml><?xml version="1.0" encoding="utf-8"?>
<ds:datastoreItem xmlns:ds="http://schemas.openxmlformats.org/officeDocument/2006/customXml" ds:itemID="{A1F19C26-DB71-429B-BDD8-AA9A494F3221}"/>
</file>

<file path=docProps/app.xml><?xml version="1.0" encoding="utf-8"?>
<Properties xmlns="http://schemas.openxmlformats.org/officeDocument/2006/extended-properties" xmlns:vt="http://schemas.openxmlformats.org/officeDocument/2006/docPropsVTypes">
  <Template>Concourse</Template>
  <TotalTime>213</TotalTime>
  <Words>704</Words>
  <Application>Microsoft Office PowerPoint</Application>
  <PresentationFormat>On-screen Show (4:3)</PresentationFormat>
  <Paragraphs>70</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IoT SERVICES IN TELECOMMUNICATIONS</vt:lpstr>
      <vt:lpstr>we are living it</vt:lpstr>
      <vt:lpstr>PowerPoint Presentation</vt:lpstr>
      <vt:lpstr>Facts and Figures (Forbes)</vt:lpstr>
      <vt:lpstr>PowerPoint Presentation</vt:lpstr>
      <vt:lpstr>Developer Boards at the helm</vt:lpstr>
      <vt:lpstr>Protocols Currently assisting IoT’s</vt:lpstr>
      <vt:lpstr>PowerPoint Presentation</vt:lpstr>
      <vt:lpstr>PowerPoint Presentation</vt:lpstr>
      <vt:lpstr>Service Models in IoT: Parameters</vt:lpstr>
      <vt:lpstr>Preferred Service Models for IoT’s</vt:lpstr>
      <vt:lpstr>Deloitte: Information Value loop</vt:lpstr>
      <vt:lpstr>Telco’s Role</vt:lpstr>
      <vt:lpstr>PowerPoint Presentation</vt:lpstr>
      <vt:lpstr>PowerPoint Presentation</vt:lpstr>
      <vt:lpstr>Best Effort Vs Managed Connections</vt:lpstr>
      <vt:lpstr>Categories of communication combinations and primary dimensions of each</vt:lpstr>
      <vt:lpstr>PowerPoint Presentation</vt:lpstr>
      <vt:lpstr>Partnership </vt:lpstr>
      <vt:lpstr>PowerPoint Presentation</vt:lpstr>
      <vt:lpstr>PowerPoint Presentation</vt:lpstr>
      <vt:lpstr>PowerPoint Presentation</vt:lpstr>
      <vt:lpstr>PowerPoint Presentation</vt:lpstr>
      <vt:lpstr>PowerPoint Presentation</vt:lpstr>
      <vt:lpstr>Q &amp; 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SERVICES IN TELECOMMUNICATIONS</dc:title>
  <dc:creator>alex kyalo</dc:creator>
  <cp:lastModifiedBy>alex kyalo</cp:lastModifiedBy>
  <cp:revision>13</cp:revision>
  <dcterms:created xsi:type="dcterms:W3CDTF">2015-11-23T06:49:22Z</dcterms:created>
  <dcterms:modified xsi:type="dcterms:W3CDTF">2015-11-23T19:39:45Z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0x0101001B328BC23BD5344CBCA7430E2D39B155</vt:lpwstr>
  </property>
</Properties>
</file>