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7" r:id="rId3"/>
    <p:sldId id="267" r:id="rId4"/>
    <p:sldId id="284" r:id="rId5"/>
    <p:sldId id="279" r:id="rId6"/>
    <p:sldId id="280" r:id="rId7"/>
    <p:sldId id="281" r:id="rId8"/>
    <p:sldId id="273" r:id="rId9"/>
    <p:sldId id="282" r:id="rId10"/>
    <p:sldId id="268" r:id="rId11"/>
    <p:sldId id="270" r:id="rId12"/>
    <p:sldId id="269" r:id="rId13"/>
    <p:sldId id="283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Sheet1!$B$2:$B$9</c:f>
              <c:numCache>
                <c:formatCode>General</c:formatCode>
                <c:ptCount val="8"/>
                <c:pt idx="0">
                  <c:v>1.3</c:v>
                </c:pt>
                <c:pt idx="1">
                  <c:v>5.3</c:v>
                </c:pt>
                <c:pt idx="2">
                  <c:v>8.9</c:v>
                </c:pt>
                <c:pt idx="3">
                  <c:v>16.399999999999999</c:v>
                </c:pt>
                <c:pt idx="4">
                  <c:v>19.2</c:v>
                </c:pt>
                <c:pt idx="5">
                  <c:v>21.1</c:v>
                </c:pt>
                <c:pt idx="6">
                  <c:v>25.3</c:v>
                </c:pt>
                <c:pt idx="7">
                  <c:v>26.3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1966768"/>
        <c:axId val="1719710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ullRef>
                          <c15:sqref>Sheet1!$C$2:$C$10</c15:sqref>
                        </c15:fullRef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Sheet1!$D$2:$D$10</c15:sqref>
                        </c15:fullRef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</c15:ser>
            </c15:filteredBarSeries>
          </c:ext>
        </c:extLst>
      </c:barChart>
      <c:catAx>
        <c:axId val="17196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71080"/>
        <c:crosses val="autoZero"/>
        <c:auto val="1"/>
        <c:lblAlgn val="ctr"/>
        <c:lblOffset val="100"/>
        <c:noMultiLvlLbl val="0"/>
      </c:catAx>
      <c:valAx>
        <c:axId val="171971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96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6FFA61-6A5E-4A07-B0CD-657A6016A538}">
      <dgm:prSet phldrT="[Text]"/>
      <dgm:spPr/>
      <dgm:t>
        <a:bodyPr/>
        <a:lstStyle/>
        <a:p>
          <a:r>
            <a:rPr lang="en-GB" dirty="0" smtClean="0"/>
            <a:t>In 2009 Finance Act 2009 allows for changes of banking act to include agent banking; </a:t>
          </a:r>
          <a:endParaRPr lang="en-US" dirty="0"/>
        </a:p>
      </dgm:t>
    </dgm:pt>
    <dgm:pt modelId="{BE5D8AB6-D1DC-4693-9520-9749A9B2666C}" type="parTrans" cxnId="{144421FE-CAF2-4745-BAE1-6B88FC778DDF}">
      <dgm:prSet/>
      <dgm:spPr/>
      <dgm:t>
        <a:bodyPr/>
        <a:lstStyle/>
        <a:p>
          <a:endParaRPr lang="en-US"/>
        </a:p>
      </dgm:t>
    </dgm:pt>
    <dgm:pt modelId="{716E4D6C-03E8-4365-AF21-1602BE3722FD}" type="sibTrans" cxnId="{144421FE-CAF2-4745-BAE1-6B88FC778DDF}">
      <dgm:prSet/>
      <dgm:spPr/>
      <dgm:t>
        <a:bodyPr/>
        <a:lstStyle/>
        <a:p>
          <a:endParaRPr lang="en-US"/>
        </a:p>
      </dgm:t>
    </dgm:pt>
    <dgm:pt modelId="{52C59E2E-30E9-45A1-A2DB-B56219AA5D23}">
      <dgm:prSet phldrT="[Text]"/>
      <dgm:spPr/>
      <dgm:t>
        <a:bodyPr/>
        <a:lstStyle/>
        <a:p>
          <a:r>
            <a:rPr lang="en-GB" dirty="0" smtClean="0"/>
            <a:t>In 2014, national payment service commenced date announced; national payment service regulations issued; </a:t>
          </a:r>
          <a:endParaRPr lang="en-US" dirty="0"/>
        </a:p>
      </dgm:t>
    </dgm:pt>
    <dgm:pt modelId="{8E439CEF-6BC2-43D4-A93F-DA8490341D46}" type="parTrans" cxnId="{D97B6FBA-E602-4236-BD00-95D5F8708F52}">
      <dgm:prSet/>
      <dgm:spPr/>
      <dgm:t>
        <a:bodyPr/>
        <a:lstStyle/>
        <a:p>
          <a:endParaRPr lang="en-US"/>
        </a:p>
      </dgm:t>
    </dgm:pt>
    <dgm:pt modelId="{F39575F8-5912-4830-B03F-ECBE8EE9EE03}" type="sibTrans" cxnId="{D97B6FBA-E602-4236-BD00-95D5F8708F52}">
      <dgm:prSet/>
      <dgm:spPr/>
      <dgm:t>
        <a:bodyPr/>
        <a:lstStyle/>
        <a:p>
          <a:endParaRPr lang="en-US"/>
        </a:p>
      </dgm:t>
    </dgm:pt>
    <dgm:pt modelId="{2133670A-A689-46C1-843E-745B64C5986A}">
      <dgm:prSet/>
      <dgm:spPr/>
      <dgm:t>
        <a:bodyPr/>
        <a:lstStyle/>
        <a:p>
          <a:r>
            <a:rPr lang="en-GB" smtClean="0"/>
            <a:t>In 2011, national payment systems act passed</a:t>
          </a:r>
          <a:endParaRPr lang="en-GB"/>
        </a:p>
      </dgm:t>
    </dgm:pt>
    <dgm:pt modelId="{3A333DF1-5AB4-4AC6-BE9C-C14B668B52E1}" type="parTrans" cxnId="{9C1E20F9-2E5F-400A-9073-424A6C4D627D}">
      <dgm:prSet/>
      <dgm:spPr/>
      <dgm:t>
        <a:bodyPr/>
        <a:lstStyle/>
        <a:p>
          <a:endParaRPr lang="en-GB"/>
        </a:p>
      </dgm:t>
    </dgm:pt>
    <dgm:pt modelId="{E582BFC5-AF97-44DE-8F2C-13EB16EF6A64}" type="sibTrans" cxnId="{9C1E20F9-2E5F-400A-9073-424A6C4D627D}">
      <dgm:prSet/>
      <dgm:spPr/>
      <dgm:t>
        <a:bodyPr/>
        <a:lstStyle/>
        <a:p>
          <a:endParaRPr lang="en-GB"/>
        </a:p>
      </dgm:t>
    </dgm:pt>
    <dgm:pt modelId="{2E2AD3C3-02C1-4E03-9A33-86033C1F833D}">
      <dgm:prSet/>
      <dgm:spPr/>
      <dgm:t>
        <a:bodyPr/>
        <a:lstStyle/>
        <a:p>
          <a:r>
            <a:rPr lang="en-GB" smtClean="0"/>
            <a:t>In 2012, anti-money laundering regulations issued; </a:t>
          </a:r>
          <a:endParaRPr lang="en-GB"/>
        </a:p>
      </dgm:t>
    </dgm:pt>
    <dgm:pt modelId="{C25C989E-D02A-48B0-B4AD-3E1CED3B9D7F}" type="parTrans" cxnId="{AA316751-ACF1-4990-85AC-3485A77EBFC0}">
      <dgm:prSet/>
      <dgm:spPr/>
      <dgm:t>
        <a:bodyPr/>
        <a:lstStyle/>
        <a:p>
          <a:endParaRPr lang="en-GB"/>
        </a:p>
      </dgm:t>
    </dgm:pt>
    <dgm:pt modelId="{E59DB3D7-AB0E-48ED-95F3-760E6BC3837E}" type="sibTrans" cxnId="{AA316751-ACF1-4990-85AC-3485A77EBFC0}">
      <dgm:prSet/>
      <dgm:spPr/>
      <dgm:t>
        <a:bodyPr/>
        <a:lstStyle/>
        <a:p>
          <a:endParaRPr lang="en-GB"/>
        </a:p>
      </dgm:t>
    </dgm:pt>
    <dgm:pt modelId="{9C42E80D-C7CE-45B8-A6E9-EC10D018D16F}" type="pres">
      <dgm:prSet presAssocID="{C7791974-9F08-42C6-B4F2-02B9136A72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429B6B-1766-46C2-8EE0-44BEAE9BF8F4}" type="pres">
      <dgm:prSet presAssocID="{C7791974-9F08-42C6-B4F2-02B9136A72C7}" presName="arrow" presStyleLbl="bgShp" presStyleIdx="0" presStyleCnt="1" custScaleX="117647"/>
      <dgm:spPr/>
      <dgm:t>
        <a:bodyPr/>
        <a:lstStyle/>
        <a:p>
          <a:endParaRPr lang="en-GB"/>
        </a:p>
      </dgm:t>
    </dgm:pt>
    <dgm:pt modelId="{1CE40F32-62F6-4924-94B9-8A42F41298BA}" type="pres">
      <dgm:prSet presAssocID="{C7791974-9F08-42C6-B4F2-02B9136A72C7}" presName="linearProcess" presStyleCnt="0"/>
      <dgm:spPr/>
      <dgm:t>
        <a:bodyPr/>
        <a:lstStyle/>
        <a:p>
          <a:endParaRPr lang="en-GB"/>
        </a:p>
      </dgm:t>
    </dgm:pt>
    <dgm:pt modelId="{EF010A26-FC76-4F65-961F-44750BB4A719}" type="pres">
      <dgm:prSet presAssocID="{BC6FFA61-6A5E-4A07-B0CD-657A6016A538}" presName="textNode" presStyleLbl="node1" presStyleIdx="0" presStyleCnt="4" custScaleX="112646" custScaleY="161932" custLinFactNeighborX="-22483" custLinFactNeighborY="-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B3784-E311-4AA2-971C-FD03FF42B071}" type="pres">
      <dgm:prSet presAssocID="{716E4D6C-03E8-4365-AF21-1602BE3722FD}" presName="sibTrans" presStyleCnt="0"/>
      <dgm:spPr/>
      <dgm:t>
        <a:bodyPr/>
        <a:lstStyle/>
        <a:p>
          <a:endParaRPr lang="en-GB"/>
        </a:p>
      </dgm:t>
    </dgm:pt>
    <dgm:pt modelId="{5A554F38-1C3E-4F46-95CC-B65A55500D3A}" type="pres">
      <dgm:prSet presAssocID="{2133670A-A689-46C1-843E-745B64C5986A}" presName="textNode" presStyleLbl="node1" presStyleIdx="1" presStyleCnt="4" custScaleX="106576" custScaleY="169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A601AB-280F-4C34-A480-FCB11CA5723E}" type="pres">
      <dgm:prSet presAssocID="{E582BFC5-AF97-44DE-8F2C-13EB16EF6A64}" presName="sibTrans" presStyleCnt="0"/>
      <dgm:spPr/>
      <dgm:t>
        <a:bodyPr/>
        <a:lstStyle/>
        <a:p>
          <a:endParaRPr lang="en-GB"/>
        </a:p>
      </dgm:t>
    </dgm:pt>
    <dgm:pt modelId="{F7B0A389-736C-42D2-86CE-B836D04D3993}" type="pres">
      <dgm:prSet presAssocID="{2E2AD3C3-02C1-4E03-9A33-86033C1F833D}" presName="textNode" presStyleLbl="node1" presStyleIdx="2" presStyleCnt="4" custScaleX="107595" custScaleY="1718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EF801-2A80-43EA-923F-8328FB3641DF}" type="pres">
      <dgm:prSet presAssocID="{E59DB3D7-AB0E-48ED-95F3-760E6BC3837E}" presName="sibTrans" presStyleCnt="0"/>
      <dgm:spPr/>
      <dgm:t>
        <a:bodyPr/>
        <a:lstStyle/>
        <a:p>
          <a:endParaRPr lang="en-GB"/>
        </a:p>
      </dgm:t>
    </dgm:pt>
    <dgm:pt modelId="{0A0A0B26-0F50-4474-B1A3-B020B4ECE3A6}" type="pres">
      <dgm:prSet presAssocID="{52C59E2E-30E9-45A1-A2DB-B56219AA5D23}" presName="textNode" presStyleLbl="node1" presStyleIdx="3" presStyleCnt="4" custScaleX="111483" custScaleY="174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316751-ACF1-4990-85AC-3485A77EBFC0}" srcId="{C7791974-9F08-42C6-B4F2-02B9136A72C7}" destId="{2E2AD3C3-02C1-4E03-9A33-86033C1F833D}" srcOrd="2" destOrd="0" parTransId="{C25C989E-D02A-48B0-B4AD-3E1CED3B9D7F}" sibTransId="{E59DB3D7-AB0E-48ED-95F3-760E6BC3837E}"/>
    <dgm:cxn modelId="{8842EBB2-6D8A-4CC8-A992-927104DF2F15}" type="presOf" srcId="{BC6FFA61-6A5E-4A07-B0CD-657A6016A538}" destId="{EF010A26-FC76-4F65-961F-44750BB4A719}" srcOrd="0" destOrd="0" presId="urn:microsoft.com/office/officeart/2005/8/layout/hProcess9"/>
    <dgm:cxn modelId="{9C1E20F9-2E5F-400A-9073-424A6C4D627D}" srcId="{C7791974-9F08-42C6-B4F2-02B9136A72C7}" destId="{2133670A-A689-46C1-843E-745B64C5986A}" srcOrd="1" destOrd="0" parTransId="{3A333DF1-5AB4-4AC6-BE9C-C14B668B52E1}" sibTransId="{E582BFC5-AF97-44DE-8F2C-13EB16EF6A64}"/>
    <dgm:cxn modelId="{D97B6FBA-E602-4236-BD00-95D5F8708F52}" srcId="{C7791974-9F08-42C6-B4F2-02B9136A72C7}" destId="{52C59E2E-30E9-45A1-A2DB-B56219AA5D23}" srcOrd="3" destOrd="0" parTransId="{8E439CEF-6BC2-43D4-A93F-DA8490341D46}" sibTransId="{F39575F8-5912-4830-B03F-ECBE8EE9EE03}"/>
    <dgm:cxn modelId="{F2C14315-E0BC-4D11-B6D0-333B427B64C7}" type="presOf" srcId="{C7791974-9F08-42C6-B4F2-02B9136A72C7}" destId="{9C42E80D-C7CE-45B8-A6E9-EC10D018D16F}" srcOrd="0" destOrd="0" presId="urn:microsoft.com/office/officeart/2005/8/layout/hProcess9"/>
    <dgm:cxn modelId="{C9B25D97-D4CB-4AB9-8401-9EF412858B5B}" type="presOf" srcId="{2E2AD3C3-02C1-4E03-9A33-86033C1F833D}" destId="{F7B0A389-736C-42D2-86CE-B836D04D3993}" srcOrd="0" destOrd="0" presId="urn:microsoft.com/office/officeart/2005/8/layout/hProcess9"/>
    <dgm:cxn modelId="{8D1CE0C7-42CD-4D88-9CC0-7AD00C6058E4}" type="presOf" srcId="{52C59E2E-30E9-45A1-A2DB-B56219AA5D23}" destId="{0A0A0B26-0F50-4474-B1A3-B020B4ECE3A6}" srcOrd="0" destOrd="0" presId="urn:microsoft.com/office/officeart/2005/8/layout/hProcess9"/>
    <dgm:cxn modelId="{84E4D34C-B873-4F96-8FEF-8D1B55BBF59B}" type="presOf" srcId="{2133670A-A689-46C1-843E-745B64C5986A}" destId="{5A554F38-1C3E-4F46-95CC-B65A55500D3A}" srcOrd="0" destOrd="0" presId="urn:microsoft.com/office/officeart/2005/8/layout/hProcess9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8373CD2D-5DAB-4DF2-A645-B94AE49E5442}" type="presParOf" srcId="{9C42E80D-C7CE-45B8-A6E9-EC10D018D16F}" destId="{FD429B6B-1766-46C2-8EE0-44BEAE9BF8F4}" srcOrd="0" destOrd="0" presId="urn:microsoft.com/office/officeart/2005/8/layout/hProcess9"/>
    <dgm:cxn modelId="{107013E0-9B4E-4C7D-BE99-C76079EC19A9}" type="presParOf" srcId="{9C42E80D-C7CE-45B8-A6E9-EC10D018D16F}" destId="{1CE40F32-62F6-4924-94B9-8A42F41298BA}" srcOrd="1" destOrd="0" presId="urn:microsoft.com/office/officeart/2005/8/layout/hProcess9"/>
    <dgm:cxn modelId="{3511DC34-1A27-48E0-BA3E-F2A872E41910}" type="presParOf" srcId="{1CE40F32-62F6-4924-94B9-8A42F41298BA}" destId="{EF010A26-FC76-4F65-961F-44750BB4A719}" srcOrd="0" destOrd="0" presId="urn:microsoft.com/office/officeart/2005/8/layout/hProcess9"/>
    <dgm:cxn modelId="{E122602E-BF51-48FA-868E-56B1D55AC4C7}" type="presParOf" srcId="{1CE40F32-62F6-4924-94B9-8A42F41298BA}" destId="{A17B3784-E311-4AA2-971C-FD03FF42B071}" srcOrd="1" destOrd="0" presId="urn:microsoft.com/office/officeart/2005/8/layout/hProcess9"/>
    <dgm:cxn modelId="{F100A593-CDAE-4E95-A189-6DCD18AD6E3D}" type="presParOf" srcId="{1CE40F32-62F6-4924-94B9-8A42F41298BA}" destId="{5A554F38-1C3E-4F46-95CC-B65A55500D3A}" srcOrd="2" destOrd="0" presId="urn:microsoft.com/office/officeart/2005/8/layout/hProcess9"/>
    <dgm:cxn modelId="{7B034403-CE27-4566-A543-BCFBD555E4CC}" type="presParOf" srcId="{1CE40F32-62F6-4924-94B9-8A42F41298BA}" destId="{DEA601AB-280F-4C34-A480-FCB11CA5723E}" srcOrd="3" destOrd="0" presId="urn:microsoft.com/office/officeart/2005/8/layout/hProcess9"/>
    <dgm:cxn modelId="{46921840-EA5B-4697-B6E9-A8FEE8EA881B}" type="presParOf" srcId="{1CE40F32-62F6-4924-94B9-8A42F41298BA}" destId="{F7B0A389-736C-42D2-86CE-B836D04D3993}" srcOrd="4" destOrd="0" presId="urn:microsoft.com/office/officeart/2005/8/layout/hProcess9"/>
    <dgm:cxn modelId="{FE59BE15-5DE7-4BE8-BE5B-6817181A125F}" type="presParOf" srcId="{1CE40F32-62F6-4924-94B9-8A42F41298BA}" destId="{47FEF801-2A80-43EA-923F-8328FB3641DF}" srcOrd="5" destOrd="0" presId="urn:microsoft.com/office/officeart/2005/8/layout/hProcess9"/>
    <dgm:cxn modelId="{630A25F7-270A-4948-AAD8-2E69ECA86D25}" type="presParOf" srcId="{1CE40F32-62F6-4924-94B9-8A42F41298BA}" destId="{0A0A0B26-0F50-4474-B1A3-B020B4ECE3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29B6B-1766-46C2-8EE0-44BEAE9BF8F4}">
      <dsp:nvSpPr>
        <dsp:cNvPr id="0" name=""/>
        <dsp:cNvSpPr/>
      </dsp:nvSpPr>
      <dsp:spPr>
        <a:xfrm>
          <a:off x="2" y="0"/>
          <a:ext cx="11784163" cy="463210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10A26-FC76-4F65-961F-44750BB4A719}">
      <dsp:nvSpPr>
        <dsp:cNvPr id="0" name=""/>
        <dsp:cNvSpPr/>
      </dsp:nvSpPr>
      <dsp:spPr>
        <a:xfrm>
          <a:off x="0" y="802724"/>
          <a:ext cx="2926459" cy="30003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 2009 Finance Act 2009 allows for changes of banking act to include agent banking; </a:t>
          </a:r>
          <a:endParaRPr lang="en-US" sz="2200" kern="1200" dirty="0"/>
        </a:p>
      </dsp:txBody>
      <dsp:txXfrm>
        <a:off x="142858" y="945582"/>
        <a:ext cx="2640743" cy="2714625"/>
      </dsp:txXfrm>
    </dsp:sp>
    <dsp:sp modelId="{5A554F38-1C3E-4F46-95CC-B65A55500D3A}">
      <dsp:nvSpPr>
        <dsp:cNvPr id="0" name=""/>
        <dsp:cNvSpPr/>
      </dsp:nvSpPr>
      <dsp:spPr>
        <a:xfrm>
          <a:off x="3060241" y="750085"/>
          <a:ext cx="2768765" cy="31319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In 2011, national payment systems act passed</a:t>
          </a:r>
          <a:endParaRPr lang="en-GB" sz="2200" kern="1200"/>
        </a:p>
      </dsp:txBody>
      <dsp:txXfrm>
        <a:off x="3195401" y="885245"/>
        <a:ext cx="2498445" cy="2861610"/>
      </dsp:txXfrm>
    </dsp:sp>
    <dsp:sp modelId="{F7B0A389-736C-42D2-86CE-B836D04D3993}">
      <dsp:nvSpPr>
        <dsp:cNvPr id="0" name=""/>
        <dsp:cNvSpPr/>
      </dsp:nvSpPr>
      <dsp:spPr>
        <a:xfrm>
          <a:off x="5958903" y="723765"/>
          <a:ext cx="2795238" cy="3184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In 2012, anti-money laundering regulations issued; </a:t>
          </a:r>
          <a:endParaRPr lang="en-GB" sz="2200" kern="1200"/>
        </a:p>
      </dsp:txBody>
      <dsp:txXfrm>
        <a:off x="6095355" y="860217"/>
        <a:ext cx="2522334" cy="2911665"/>
      </dsp:txXfrm>
    </dsp:sp>
    <dsp:sp modelId="{0A0A0B26-0F50-4474-B1A3-B020B4ECE3A6}">
      <dsp:nvSpPr>
        <dsp:cNvPr id="0" name=""/>
        <dsp:cNvSpPr/>
      </dsp:nvSpPr>
      <dsp:spPr>
        <a:xfrm>
          <a:off x="8884037" y="697446"/>
          <a:ext cx="2896245" cy="32372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 2014, national payment service commenced date announced; national payment service regulations issued; </a:t>
          </a:r>
          <a:endParaRPr lang="en-US" sz="2200" kern="1200" dirty="0"/>
        </a:p>
      </dsp:txBody>
      <dsp:txXfrm>
        <a:off x="9025420" y="838829"/>
        <a:ext cx="2613479" cy="295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23-Nov-15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23-Nov-15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 PROTECTION IN DIGITAL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42" y="329484"/>
            <a:ext cx="9601200" cy="1143000"/>
          </a:xfrm>
        </p:spPr>
        <p:txBody>
          <a:bodyPr/>
          <a:lstStyle/>
          <a:p>
            <a:r>
              <a:rPr lang="en-US" dirty="0" smtClean="0"/>
              <a:t>MOBILE MONEY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442" y="1683958"/>
            <a:ext cx="4724400" cy="4117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In 2008 , there were 6,104 </a:t>
            </a:r>
            <a:r>
              <a:rPr lang="en-GB" dirty="0"/>
              <a:t>mobile money agents across the country</a:t>
            </a:r>
          </a:p>
          <a:p>
            <a:pPr marL="0" indent="-594360">
              <a:buFont typeface="Wingdings" panose="05000000000000000000" pitchFamily="2" charset="2"/>
              <a:buChar char="q"/>
            </a:pPr>
            <a:r>
              <a:rPr lang="en-US" dirty="0" smtClean="0"/>
              <a:t>As at June 2014 , there were a total of </a:t>
            </a:r>
            <a:r>
              <a:rPr lang="en-GB" dirty="0"/>
              <a:t>116,196 mobile money agents; </a:t>
            </a:r>
            <a:endParaRPr lang="en-GB" dirty="0" smtClean="0"/>
          </a:p>
          <a:p>
            <a:pPr marL="0" indent="-594360">
              <a:buFont typeface="Wingdings" panose="05000000000000000000" pitchFamily="2" charset="2"/>
              <a:buChar char="q"/>
            </a:pPr>
            <a:r>
              <a:rPr lang="en-US" dirty="0" err="1" smtClean="0"/>
              <a:t>Safaricom</a:t>
            </a:r>
            <a:r>
              <a:rPr lang="en-US" dirty="0" smtClean="0"/>
              <a:t> opens up its mobile agent network after complaints by Airtel Kenya amongst other players in 2014.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0609138"/>
              </p:ext>
            </p:extLst>
          </p:nvPr>
        </p:nvGraphicFramePr>
        <p:xfrm>
          <a:off x="6082046" y="1004550"/>
          <a:ext cx="5818032" cy="44398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09016"/>
                <a:gridCol w="2909016"/>
              </a:tblGrid>
              <a:tr h="92728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money transfer Agents by service provider as at Jun 2014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Safaricom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80,230</a:t>
                      </a:r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smtClean="0"/>
                        <a:t>Airtel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10,990</a:t>
                      </a:r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9,231</a:t>
                      </a:r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Mobicash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7,765</a:t>
                      </a:r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Tangaza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1596</a:t>
                      </a:r>
                      <a:endParaRPr lang="en-US" dirty="0"/>
                    </a:p>
                  </a:txBody>
                  <a:tcPr anchor="ctr"/>
                </a:tc>
              </a:tr>
              <a:tr h="585421">
                <a:tc>
                  <a:txBody>
                    <a:bodyPr/>
                    <a:lstStyle/>
                    <a:p>
                      <a:r>
                        <a:rPr lang="en-US" dirty="0" smtClean="0"/>
                        <a:t>Yu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finance Regulatory environment</a:t>
            </a:r>
            <a:endParaRPr lang="en-US" dirty="0"/>
          </a:p>
        </p:txBody>
      </p:sp>
      <p:graphicFrame>
        <p:nvGraphicFramePr>
          <p:cNvPr id="5" name="Content Placeholder 4" descr="Segmented Pyramid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1723125"/>
              </p:ext>
            </p:extLst>
          </p:nvPr>
        </p:nvGraphicFramePr>
        <p:xfrm>
          <a:off x="296214" y="1524000"/>
          <a:ext cx="11784169" cy="463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00767" y="5769735"/>
            <a:ext cx="90152" cy="173864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679357"/>
          </a:xfrm>
        </p:spPr>
        <p:txBody>
          <a:bodyPr/>
          <a:lstStyle/>
          <a:p>
            <a:r>
              <a:rPr lang="en-US" dirty="0" smtClean="0"/>
              <a:t>CONSUMER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MADE IN Protecting CONSUMERS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2800" dirty="0" smtClean="0"/>
              <a:t>Consumers </a:t>
            </a:r>
            <a:r>
              <a:rPr lang="en-GB" sz="2800" dirty="0"/>
              <a:t>required to register their </a:t>
            </a:r>
            <a:r>
              <a:rPr lang="en-GB" sz="2800" dirty="0" smtClean="0"/>
              <a:t>SIM </a:t>
            </a:r>
            <a:r>
              <a:rPr lang="en-GB" sz="2800" dirty="0"/>
              <a:t>cards to reduce fraud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/>
              <a:t>SIM </a:t>
            </a:r>
            <a:r>
              <a:rPr lang="en-GB" sz="2800" dirty="0"/>
              <a:t>cards that allow for customers to get contacts directly from the phone developed to reduce customers loosing money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 err="1"/>
              <a:t>Safaricom</a:t>
            </a:r>
            <a:r>
              <a:rPr lang="en-GB" sz="2800" dirty="0"/>
              <a:t> example of showing the name of the person the transfer is to be made out to before </a:t>
            </a:r>
            <a:r>
              <a:rPr lang="en-GB" sz="2800" dirty="0" smtClean="0"/>
              <a:t>sending, </a:t>
            </a:r>
            <a:r>
              <a:rPr lang="en-GB" sz="2800" dirty="0"/>
              <a:t>reducing customer complaints on lost money during transactions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9994" y="1524000"/>
            <a:ext cx="10066606" cy="441960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dirty="0"/>
              <a:t>Current areas of concern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Costs being passed on to the consumer –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err="1"/>
              <a:t>Eg</a:t>
            </a:r>
            <a:r>
              <a:rPr lang="en-GB" sz="2000" dirty="0"/>
              <a:t>. In 2013 when the 10 percent excise duty on fees charged </a:t>
            </a:r>
            <a:r>
              <a:rPr lang="en-GB" sz="2000" dirty="0" smtClean="0"/>
              <a:t>was </a:t>
            </a:r>
            <a:r>
              <a:rPr lang="en-GB" sz="2000" dirty="0"/>
              <a:t>introduced, </a:t>
            </a:r>
            <a:r>
              <a:rPr lang="en-GB" sz="2000" dirty="0" err="1"/>
              <a:t>Safaricom</a:t>
            </a:r>
            <a:r>
              <a:rPr lang="en-GB" sz="2000" dirty="0"/>
              <a:t> also introduced new customer chargers on their </a:t>
            </a:r>
            <a:r>
              <a:rPr lang="en-GB" sz="2000" dirty="0" smtClean="0"/>
              <a:t>transactions 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 smtClean="0"/>
              <a:t>Consumer Right to Access and choice of mobile money services through mobile </a:t>
            </a:r>
            <a:r>
              <a:rPr lang="en-GB" sz="2000" dirty="0"/>
              <a:t>money agents </a:t>
            </a:r>
            <a:r>
              <a:rPr lang="en-GB" sz="2000" dirty="0" smtClean="0"/>
              <a:t> 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There has been issues of access to  other mobile money agents because of some anti-competitive practices </a:t>
            </a:r>
            <a:r>
              <a:rPr lang="en-US" sz="2000" dirty="0" err="1"/>
              <a:t>S</a:t>
            </a:r>
            <a:r>
              <a:rPr lang="en-US" sz="2000" dirty="0" err="1" smtClean="0"/>
              <a:t>afaricom</a:t>
            </a:r>
            <a:r>
              <a:rPr lang="en-US" sz="2000" dirty="0" smtClean="0"/>
              <a:t> was engaged in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 smtClean="0"/>
              <a:t>Exclusive dealing with their mobile money agents.  This is prohibited by the competition act 2010 section 21(1)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 smtClean="0"/>
              <a:t>In 2014 , reports showed that </a:t>
            </a:r>
            <a:r>
              <a:rPr lang="en-US" sz="2000" dirty="0" err="1" smtClean="0"/>
              <a:t>Safaricom</a:t>
            </a:r>
            <a:r>
              <a:rPr lang="en-US" sz="2000" dirty="0" smtClean="0"/>
              <a:t> finally opened up their mobile agent network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Succession of Digital finance assets by consumers next of kin 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Coordination amongst the various authorities on consumer protection and competition on the areas of convergence in digital finance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Low levels of understanding amongst stakeholders on consumer protection and the benefits of competition to demand for competition in the digital finance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Research on the level of competition in the digital finance market and put appropriate measures to ensure that consumers continue to benefit from the product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Advocate for competition in the market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More collaborative efforts between the sectoral regulators and the consumer protection agencies and Competition agencies in Kenya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Increase consumer awareness campaigns on their rights in the mobile money market.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36430" y="2606040"/>
            <a:ext cx="9788769" cy="1487658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Consumer </a:t>
            </a:r>
            <a:r>
              <a:rPr lang="en-US" sz="3200" dirty="0"/>
              <a:t>protection and  Competition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Background </a:t>
            </a:r>
            <a:r>
              <a:rPr lang="en-US" sz="3200" dirty="0" smtClean="0"/>
              <a:t>to Digital Finance in Kenya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Progress </a:t>
            </a:r>
            <a:r>
              <a:rPr lang="en-US" sz="3200" dirty="0" smtClean="0"/>
              <a:t>made and Challenges in Digital finance consumer protection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Recommendations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460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COMPETIITON AND CONSUMER PROTECTION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7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COMPETITION?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93" y="2084832"/>
            <a:ext cx="10048742" cy="444192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The process of rivalry between firms striving to gain sales and make profits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u="sng" dirty="0" smtClean="0"/>
              <a:t>Motive</a:t>
            </a:r>
            <a:r>
              <a:rPr lang="en-US" dirty="0" smtClean="0"/>
              <a:t>: Self interest </a:t>
            </a:r>
            <a:endParaRPr lang="en-GB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outcomes are mostly beneficial to the society as a whole </a:t>
            </a:r>
            <a:r>
              <a:rPr lang="en-US" dirty="0" err="1" smtClean="0"/>
              <a:t>i.e</a:t>
            </a:r>
            <a:r>
              <a:rPr lang="en-US" dirty="0" smtClean="0"/>
              <a:t> both producers and consumers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Competition is a process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It doesn’t happen automatically it is natured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 </a:t>
            </a:r>
            <a:r>
              <a:rPr lang="en-US" sz="1400" b="1" dirty="0" smtClean="0"/>
              <a:t>Producer Benefit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Market predictability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Efficient allocation of resources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Innovation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Ease of market entry  and exit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 smtClean="0"/>
              <a:t>Consumer Benefit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Lower prices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Better quality of goods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More product (goods &amp; services ) choice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/>
              <a:t>Easy access  to goods and services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 marL="128016" lvl="1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IMPEDIMENTS TO 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1854559"/>
            <a:ext cx="10882648" cy="46492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Government Policies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Limits the number or range of </a:t>
            </a:r>
            <a:r>
              <a:rPr lang="en-GB" sz="2000" dirty="0" smtClean="0"/>
              <a:t>suppliers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Limits </a:t>
            </a:r>
            <a:r>
              <a:rPr lang="en-GB" sz="2000" dirty="0"/>
              <a:t>the ability of the suppliers to </a:t>
            </a:r>
            <a:r>
              <a:rPr lang="en-GB" sz="2000" dirty="0" smtClean="0"/>
              <a:t>compete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Reduce </a:t>
            </a:r>
            <a:r>
              <a:rPr lang="en-GB" sz="2000" dirty="0"/>
              <a:t>the incentives of supplier to </a:t>
            </a:r>
            <a:r>
              <a:rPr lang="en-GB" sz="2000" dirty="0" smtClean="0"/>
              <a:t>compete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limits </a:t>
            </a:r>
            <a:r>
              <a:rPr lang="en-GB" sz="2000" dirty="0"/>
              <a:t>the choice and information available to </a:t>
            </a:r>
            <a:r>
              <a:rPr lang="en-GB" sz="2000" dirty="0" smtClean="0"/>
              <a:t>customers</a:t>
            </a:r>
            <a:endParaRPr lang="en-US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/>
              <a:t>Anti-competitive practices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Restrictive business conduct ( horizontal &amp; vertical)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Unfair trade practices ( misleading advert, tied-selling, false claims et al)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/>
              <a:t>Lack of awareness and understanding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Lack of buy-in among policy makers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Absence of public demand and support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26" y="381000"/>
            <a:ext cx="10080674" cy="842889"/>
          </a:xfrm>
        </p:spPr>
        <p:txBody>
          <a:bodyPr/>
          <a:lstStyle/>
          <a:p>
            <a:r>
              <a:rPr lang="en-US" dirty="0" smtClean="0"/>
              <a:t>CONSUMER RIGHTS &amp; competition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895" y="1420837"/>
            <a:ext cx="11127545" cy="512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Article 46 of the Bill of Rights of the Kenyan Constitution state that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 smtClean="0"/>
              <a:t>Consumers </a:t>
            </a:r>
            <a:r>
              <a:rPr lang="en-GB" sz="2400" i="1" dirty="0"/>
              <a:t>have the right--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i="1" dirty="0"/>
              <a:t>(a) to goods and services of reasonable quality;</a:t>
            </a:r>
            <a:br>
              <a:rPr lang="en-GB" sz="2400" i="1" dirty="0"/>
            </a:br>
            <a:r>
              <a:rPr lang="en-GB" sz="2400" i="1" dirty="0"/>
              <a:t>(b) to the information necessary for them to gain full benefit from goods and services;</a:t>
            </a:r>
            <a:br>
              <a:rPr lang="en-GB" sz="2400" i="1" dirty="0"/>
            </a:br>
            <a:r>
              <a:rPr lang="en-GB" sz="2400" i="1" dirty="0"/>
              <a:t>(c) to the protection of their health, safety, and economic interests; and</a:t>
            </a:r>
            <a:br>
              <a:rPr lang="en-GB" sz="2400" i="1" dirty="0"/>
            </a:br>
            <a:r>
              <a:rPr lang="en-GB" sz="2400" i="1" dirty="0"/>
              <a:t>(d) to compensation for loss or injury arising from defects in goods or </a:t>
            </a:r>
            <a:r>
              <a:rPr lang="en-GB" sz="2400" i="1" dirty="0" smtClean="0"/>
              <a:t>services.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 smtClean="0"/>
              <a:t>Competition ensures fair play in the market giving the consumer more access, choice, quality  and fair prices for the desired goods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 smtClean="0"/>
              <a:t>Competition Authority charged with the mandate of implementing the competition Act 2010.  </a:t>
            </a: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542879"/>
          </a:xfrm>
        </p:spPr>
        <p:txBody>
          <a:bodyPr/>
          <a:lstStyle/>
          <a:p>
            <a:r>
              <a:rPr lang="en-US" dirty="0" smtClean="0"/>
              <a:t>Brief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0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 OF REGISTERED MOBILE MONEY ACCOUNTS IN KENYA  </a:t>
            </a:r>
            <a:r>
              <a:rPr lang="en-US" sz="1800" i="1" dirty="0" smtClean="0"/>
              <a:t>(In Millions)</a:t>
            </a:r>
            <a:endParaRPr lang="en-US" sz="1800" i="1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54888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8BC23BD5344CBCA7430E2D39B155" ma:contentTypeVersion="1" ma:contentTypeDescription="Create a new document." ma:contentTypeScope="" ma:versionID="f8170835b184bb5c2c2f7b577ac7d1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C77A9-E78F-4191-B68C-CA3975960FA4}"/>
</file>

<file path=customXml/itemProps2.xml><?xml version="1.0" encoding="utf-8"?>
<ds:datastoreItem xmlns:ds="http://schemas.openxmlformats.org/officeDocument/2006/customXml" ds:itemID="{DAB2F2B3-B6DF-4019-AF25-0F9ED0327382}"/>
</file>

<file path=customXml/itemProps3.xml><?xml version="1.0" encoding="utf-8"?>
<ds:datastoreItem xmlns:ds="http://schemas.openxmlformats.org/officeDocument/2006/customXml" ds:itemID="{CABC31BF-D509-42DF-973A-E696587B565B}"/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662</Words>
  <Application>Microsoft Office PowerPoint</Application>
  <PresentationFormat>Widescreen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</vt:lpstr>
      <vt:lpstr>Wingdings</vt:lpstr>
      <vt:lpstr>Red Line Business 16x9</vt:lpstr>
      <vt:lpstr>CONSUMER PROTECTION IN DIGITAL FINANCE</vt:lpstr>
      <vt:lpstr>content layout</vt:lpstr>
      <vt:lpstr>COMPETIITON AND CONSUMER PROTECTION</vt:lpstr>
      <vt:lpstr>WHAT IS COMPETITION?</vt:lpstr>
      <vt:lpstr>Benefits of competition</vt:lpstr>
      <vt:lpstr>IMPEDIMENTS TO COMPETITION</vt:lpstr>
      <vt:lpstr>CONSUMER RIGHTS &amp; competition</vt:lpstr>
      <vt:lpstr>Brief background</vt:lpstr>
      <vt:lpstr>NUMBER OF REGISTERED MOBILE MONEY ACCOUNTS IN KENYA  (In Millions)</vt:lpstr>
      <vt:lpstr>MOBILE MONEY AGENTS</vt:lpstr>
      <vt:lpstr>Digital finance Regulatory environment</vt:lpstr>
      <vt:lpstr>CONSUMER EXPERIENCE</vt:lpstr>
      <vt:lpstr>PROGRESS MADE IN Protecting CONSUMERS</vt:lpstr>
      <vt:lpstr>CURRENT CHALLENGES</vt:lpstr>
      <vt:lpstr>Challenges…..</vt:lpstr>
      <vt:lpstr>RECOMMENDATIONS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2015-11-23T14:01:51Z</dcterms:created>
  <dcterms:modified xsi:type="dcterms:W3CDTF">2015-11-23T22:47:24Z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  <property fmtid="{D5CDD505-2E9C-101B-9397-08002B2CF9AE}" pid="3" name="ContentTypeId">
    <vt:lpwstr>0x0101001B328BC23BD5344CBCA7430E2D39B155</vt:lpwstr>
  </property>
</Properties>
</file>