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23"/>
  </p:notesMasterIdLst>
  <p:sldIdLst>
    <p:sldId id="258" r:id="rId5"/>
    <p:sldId id="287" r:id="rId6"/>
    <p:sldId id="315" r:id="rId7"/>
    <p:sldId id="316" r:id="rId8"/>
    <p:sldId id="310" r:id="rId9"/>
    <p:sldId id="305" r:id="rId10"/>
    <p:sldId id="289" r:id="rId11"/>
    <p:sldId id="301" r:id="rId12"/>
    <p:sldId id="320" r:id="rId13"/>
    <p:sldId id="314" r:id="rId14"/>
    <p:sldId id="292" r:id="rId15"/>
    <p:sldId id="317" r:id="rId16"/>
    <p:sldId id="318" r:id="rId17"/>
    <p:sldId id="319" r:id="rId18"/>
    <p:sldId id="321" r:id="rId19"/>
    <p:sldId id="323" r:id="rId20"/>
    <p:sldId id="322" r:id="rId21"/>
    <p:sldId id="313" r:id="rId2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auree, Venkatesen" initials="MV" lastIdx="1" clrIdx="0">
    <p:extLst>
      <p:ext uri="{19B8F6BF-5375-455C-9EA6-DF929625EA0E}">
        <p15:presenceInfo xmlns:p15="http://schemas.microsoft.com/office/powerpoint/2012/main" userId="Mauree, Venkatesen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1473" autoAdjust="0"/>
    <p:restoredTop sz="82944" autoAdjust="0"/>
  </p:normalViewPr>
  <p:slideViewPr>
    <p:cSldViewPr snapToGrid="0" snapToObjects="1" showGuides="1">
      <p:cViewPr varScale="1">
        <p:scale>
          <a:sx n="110" d="100"/>
          <a:sy n="110" d="100"/>
        </p:scale>
        <p:origin x="1308" y="11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94" d="100"/>
        <a:sy n="94" d="100"/>
      </p:scale>
      <p:origin x="0" y="0"/>
    </p:cViewPr>
  </p:sorterViewPr>
  <p:notesViewPr>
    <p:cSldViewPr snapToGrid="0" snapToObjects="1">
      <p:cViewPr varScale="1">
        <p:scale>
          <a:sx n="105" d="100"/>
          <a:sy n="105" d="100"/>
        </p:scale>
        <p:origin x="2502" y="9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commentAuthors" Target="commentAuthor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E0B071C-B805-454D-B994-6653BC3380C7}" type="doc">
      <dgm:prSet loTypeId="urn:microsoft.com/office/officeart/2008/layout/RadialCluster" loCatId="relationship" qsTypeId="urn:microsoft.com/office/officeart/2005/8/quickstyle/simple5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F810E75E-BD79-4934-9CA0-203AE5942C2F}">
      <dgm:prSet phldrT="[Text]" custT="1"/>
      <dgm:spPr>
        <a:solidFill>
          <a:schemeClr val="accent1">
            <a:lumMod val="75000"/>
          </a:schemeClr>
        </a:solidFill>
      </dgm:spPr>
      <dgm:t>
        <a:bodyPr/>
        <a:lstStyle/>
        <a:p>
          <a:r>
            <a:rPr lang="en-US" sz="1800" dirty="0" smtClean="0">
              <a:solidFill>
                <a:schemeClr val="bg1"/>
              </a:solidFill>
            </a:rPr>
            <a:t>Main areas of work</a:t>
          </a:r>
          <a:endParaRPr lang="en-US" sz="1800" dirty="0">
            <a:solidFill>
              <a:schemeClr val="bg1"/>
            </a:solidFill>
          </a:endParaRPr>
        </a:p>
      </dgm:t>
    </dgm:pt>
    <dgm:pt modelId="{FCBFB83C-2AD8-4C3F-B371-0618584C481E}" type="parTrans" cxnId="{253A1DA1-B844-4BB5-B7DF-6587E552FFBC}">
      <dgm:prSet/>
      <dgm:spPr/>
      <dgm:t>
        <a:bodyPr/>
        <a:lstStyle/>
        <a:p>
          <a:endParaRPr lang="en-US" sz="1600"/>
        </a:p>
      </dgm:t>
    </dgm:pt>
    <dgm:pt modelId="{BDC4D71E-F45A-4F65-BEFD-BE1B14A4FBCD}" type="sibTrans" cxnId="{253A1DA1-B844-4BB5-B7DF-6587E552FFBC}">
      <dgm:prSet/>
      <dgm:spPr/>
      <dgm:t>
        <a:bodyPr/>
        <a:lstStyle/>
        <a:p>
          <a:endParaRPr lang="en-US" sz="1600"/>
        </a:p>
      </dgm:t>
    </dgm:pt>
    <dgm:pt modelId="{B486C27C-54DE-444D-B95D-2195491DCC89}">
      <dgm:prSet phldrT="[Text]" custT="1"/>
      <dgm:spPr>
        <a:solidFill>
          <a:srgbClr val="FFC000"/>
        </a:solidFill>
      </dgm:spPr>
      <dgm:t>
        <a:bodyPr/>
        <a:lstStyle/>
        <a:p>
          <a:r>
            <a:rPr lang="en-US" sz="1600" dirty="0" smtClean="0">
              <a:solidFill>
                <a:schemeClr val="tx1"/>
              </a:solidFill>
            </a:rPr>
            <a:t>Interoperability</a:t>
          </a:r>
          <a:endParaRPr lang="en-US" sz="1600" dirty="0">
            <a:solidFill>
              <a:schemeClr val="tx1"/>
            </a:solidFill>
          </a:endParaRPr>
        </a:p>
      </dgm:t>
    </dgm:pt>
    <dgm:pt modelId="{35D53A19-8DAD-4E58-BB4C-AEAB00191A99}" type="parTrans" cxnId="{1E11BDDF-D7AD-4082-BA4B-9640566ECBF3}">
      <dgm:prSet/>
      <dgm:spPr/>
      <dgm:t>
        <a:bodyPr/>
        <a:lstStyle/>
        <a:p>
          <a:endParaRPr lang="en-US" sz="1600"/>
        </a:p>
      </dgm:t>
    </dgm:pt>
    <dgm:pt modelId="{00788B5F-AFBF-4F0A-BC8F-534B09AD5B28}" type="sibTrans" cxnId="{1E11BDDF-D7AD-4082-BA4B-9640566ECBF3}">
      <dgm:prSet/>
      <dgm:spPr/>
      <dgm:t>
        <a:bodyPr/>
        <a:lstStyle/>
        <a:p>
          <a:endParaRPr lang="en-US" sz="1600"/>
        </a:p>
      </dgm:t>
    </dgm:pt>
    <dgm:pt modelId="{1A900399-959D-42E2-9727-9032B8846F48}">
      <dgm:prSet phldrT="[Text]" custT="1"/>
      <dgm:spPr>
        <a:solidFill>
          <a:srgbClr val="FFC000"/>
        </a:solidFill>
      </dgm:spPr>
      <dgm:t>
        <a:bodyPr/>
        <a:lstStyle/>
        <a:p>
          <a:r>
            <a:rPr lang="en-US" sz="1400" dirty="0" smtClean="0">
              <a:solidFill>
                <a:schemeClr val="tx1"/>
              </a:solidFill>
            </a:rPr>
            <a:t>Consumer Experience &amp; Protection</a:t>
          </a:r>
          <a:endParaRPr lang="en-US" sz="1400" dirty="0">
            <a:solidFill>
              <a:schemeClr val="tx1"/>
            </a:solidFill>
          </a:endParaRPr>
        </a:p>
      </dgm:t>
    </dgm:pt>
    <dgm:pt modelId="{69A7C5F2-8FDF-42BD-8D94-252FE8557A71}" type="parTrans" cxnId="{5C255BD0-2BB5-40D0-BCDE-FC1CED1DC962}">
      <dgm:prSet/>
      <dgm:spPr/>
      <dgm:t>
        <a:bodyPr/>
        <a:lstStyle/>
        <a:p>
          <a:endParaRPr lang="en-US" sz="1600"/>
        </a:p>
      </dgm:t>
    </dgm:pt>
    <dgm:pt modelId="{687965B2-D86F-4043-8A28-D69235870DC1}" type="sibTrans" cxnId="{5C255BD0-2BB5-40D0-BCDE-FC1CED1DC962}">
      <dgm:prSet/>
      <dgm:spPr/>
      <dgm:t>
        <a:bodyPr/>
        <a:lstStyle/>
        <a:p>
          <a:endParaRPr lang="en-US" sz="1600"/>
        </a:p>
      </dgm:t>
    </dgm:pt>
    <dgm:pt modelId="{887EDC79-5744-46A8-A517-EBA24BB5F475}">
      <dgm:prSet phldrT="[Text]" custT="1"/>
      <dgm:spPr>
        <a:solidFill>
          <a:srgbClr val="FFC000"/>
        </a:solidFill>
      </dgm:spPr>
      <dgm:t>
        <a:bodyPr/>
        <a:lstStyle/>
        <a:p>
          <a:r>
            <a:rPr lang="en-US" sz="1600" dirty="0" smtClean="0">
              <a:solidFill>
                <a:schemeClr val="tx1"/>
              </a:solidFill>
            </a:rPr>
            <a:t>Technology, Innovation &amp; Competition</a:t>
          </a:r>
          <a:endParaRPr lang="en-US" sz="1600" dirty="0">
            <a:solidFill>
              <a:schemeClr val="tx1"/>
            </a:solidFill>
          </a:endParaRPr>
        </a:p>
      </dgm:t>
    </dgm:pt>
    <dgm:pt modelId="{C2E0B3C3-D5EC-4984-A4B5-6C48E539BA8B}" type="parTrans" cxnId="{B5462360-2ECE-4ACD-8A7A-CC8F3ABCC6CB}">
      <dgm:prSet/>
      <dgm:spPr/>
      <dgm:t>
        <a:bodyPr/>
        <a:lstStyle/>
        <a:p>
          <a:endParaRPr lang="en-US" sz="1600"/>
        </a:p>
      </dgm:t>
    </dgm:pt>
    <dgm:pt modelId="{811460A3-02D6-4591-91B4-9503B723B20E}" type="sibTrans" cxnId="{B5462360-2ECE-4ACD-8A7A-CC8F3ABCC6CB}">
      <dgm:prSet/>
      <dgm:spPr/>
      <dgm:t>
        <a:bodyPr/>
        <a:lstStyle/>
        <a:p>
          <a:endParaRPr lang="en-US" sz="1600"/>
        </a:p>
      </dgm:t>
    </dgm:pt>
    <dgm:pt modelId="{CE8BEC64-8B5D-4D08-BD8D-0304CE3B75EB}">
      <dgm:prSet phldrT="[Text]" custT="1"/>
      <dgm:spPr>
        <a:solidFill>
          <a:srgbClr val="FFC000"/>
        </a:solidFill>
      </dgm:spPr>
      <dgm:t>
        <a:bodyPr/>
        <a:lstStyle/>
        <a:p>
          <a:r>
            <a:rPr lang="en-US" sz="1600" dirty="0" smtClean="0">
              <a:solidFill>
                <a:schemeClr val="tx1"/>
              </a:solidFill>
            </a:rPr>
            <a:t>DFS Ecosystem</a:t>
          </a:r>
          <a:endParaRPr lang="en-US" sz="1600" dirty="0">
            <a:solidFill>
              <a:schemeClr val="tx1"/>
            </a:solidFill>
          </a:endParaRPr>
        </a:p>
      </dgm:t>
    </dgm:pt>
    <dgm:pt modelId="{34D7C472-F0B5-489D-9928-22F16DECECE7}" type="parTrans" cxnId="{76EE579A-2DF9-44A2-8C2B-10A1A7877604}">
      <dgm:prSet/>
      <dgm:spPr/>
      <dgm:t>
        <a:bodyPr/>
        <a:lstStyle/>
        <a:p>
          <a:endParaRPr lang="en-US" sz="1600"/>
        </a:p>
      </dgm:t>
    </dgm:pt>
    <dgm:pt modelId="{099B5946-B29E-4842-B98F-56CCB2A2FA4B}" type="sibTrans" cxnId="{76EE579A-2DF9-44A2-8C2B-10A1A7877604}">
      <dgm:prSet/>
      <dgm:spPr/>
      <dgm:t>
        <a:bodyPr/>
        <a:lstStyle/>
        <a:p>
          <a:endParaRPr lang="en-US" sz="1600"/>
        </a:p>
      </dgm:t>
    </dgm:pt>
    <dgm:pt modelId="{ED6C0930-5056-4EF7-B187-A77CF9DC2E4E}" type="pres">
      <dgm:prSet presAssocID="{DE0B071C-B805-454D-B994-6653BC3380C7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5B0CE9CD-9725-44B6-987A-2642B374C717}" type="pres">
      <dgm:prSet presAssocID="{F810E75E-BD79-4934-9CA0-203AE5942C2F}" presName="singleCycle" presStyleCnt="0"/>
      <dgm:spPr/>
    </dgm:pt>
    <dgm:pt modelId="{467E100E-36A9-401B-9E8A-CC721A0F2DC3}" type="pres">
      <dgm:prSet presAssocID="{F810E75E-BD79-4934-9CA0-203AE5942C2F}" presName="singleCenter" presStyleLbl="node1" presStyleIdx="0" presStyleCnt="5" custScaleX="147533" custScaleY="79774">
        <dgm:presLayoutVars>
          <dgm:chMax val="7"/>
          <dgm:chPref val="7"/>
        </dgm:presLayoutVars>
      </dgm:prSet>
      <dgm:spPr/>
      <dgm:t>
        <a:bodyPr/>
        <a:lstStyle/>
        <a:p>
          <a:endParaRPr lang="en-US"/>
        </a:p>
      </dgm:t>
    </dgm:pt>
    <dgm:pt modelId="{B5AACC43-6082-47C2-9485-5C49D996EA65}" type="pres">
      <dgm:prSet presAssocID="{35D53A19-8DAD-4E58-BB4C-AEAB00191A99}" presName="Name56" presStyleLbl="parChTrans1D2" presStyleIdx="0" presStyleCnt="4"/>
      <dgm:spPr/>
      <dgm:t>
        <a:bodyPr/>
        <a:lstStyle/>
        <a:p>
          <a:endParaRPr lang="en-US"/>
        </a:p>
      </dgm:t>
    </dgm:pt>
    <dgm:pt modelId="{8746393B-8B31-4CF9-911E-F481A13D006E}" type="pres">
      <dgm:prSet presAssocID="{B486C27C-54DE-444D-B95D-2195491DCC89}" presName="text0" presStyleLbl="node1" presStyleIdx="1" presStyleCnt="5" custScaleX="22329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1BD8D45-1EB3-46F1-B078-B2D2AAF4BB32}" type="pres">
      <dgm:prSet presAssocID="{69A7C5F2-8FDF-42BD-8D94-252FE8557A71}" presName="Name56" presStyleLbl="parChTrans1D2" presStyleIdx="1" presStyleCnt="4"/>
      <dgm:spPr/>
      <dgm:t>
        <a:bodyPr/>
        <a:lstStyle/>
        <a:p>
          <a:endParaRPr lang="en-US"/>
        </a:p>
      </dgm:t>
    </dgm:pt>
    <dgm:pt modelId="{F382BC93-4758-4307-9F1B-69F85C74C20B}" type="pres">
      <dgm:prSet presAssocID="{1A900399-959D-42E2-9727-9032B8846F48}" presName="text0" presStyleLbl="node1" presStyleIdx="2" presStyleCnt="5" custScaleX="238403" custScaleY="124395" custRadScaleRad="14339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E87A963-BFBD-4920-B436-BC3BE6104ED8}" type="pres">
      <dgm:prSet presAssocID="{C2E0B3C3-D5EC-4984-A4B5-6C48E539BA8B}" presName="Name56" presStyleLbl="parChTrans1D2" presStyleIdx="2" presStyleCnt="4"/>
      <dgm:spPr/>
      <dgm:t>
        <a:bodyPr/>
        <a:lstStyle/>
        <a:p>
          <a:endParaRPr lang="en-US"/>
        </a:p>
      </dgm:t>
    </dgm:pt>
    <dgm:pt modelId="{B328C838-35C6-4A68-877E-954C6959DD36}" type="pres">
      <dgm:prSet presAssocID="{887EDC79-5744-46A8-A517-EBA24BB5F475}" presName="text0" presStyleLbl="node1" presStyleIdx="3" presStyleCnt="5" custScaleX="227259" custScaleY="12549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DEEF6A0-43CA-48F6-B718-F69D50D8B23F}" type="pres">
      <dgm:prSet presAssocID="{34D7C472-F0B5-489D-9928-22F16DECECE7}" presName="Name56" presStyleLbl="parChTrans1D2" presStyleIdx="3" presStyleCnt="4"/>
      <dgm:spPr/>
      <dgm:t>
        <a:bodyPr/>
        <a:lstStyle/>
        <a:p>
          <a:endParaRPr lang="en-US"/>
        </a:p>
      </dgm:t>
    </dgm:pt>
    <dgm:pt modelId="{4E094B79-F266-4A97-AE57-25EE76CBE9FB}" type="pres">
      <dgm:prSet presAssocID="{CE8BEC64-8B5D-4D08-BD8D-0304CE3B75EB}" presName="text0" presStyleLbl="node1" presStyleIdx="4" presStyleCnt="5" custScaleX="212387" custScaleY="119848" custRadScaleRad="142981" custRadScaleInc="-101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3ECAF2AD-2E99-43C0-ADDF-892DCAB9017E}" type="presOf" srcId="{34D7C472-F0B5-489D-9928-22F16DECECE7}" destId="{8DEEF6A0-43CA-48F6-B718-F69D50D8B23F}" srcOrd="0" destOrd="0" presId="urn:microsoft.com/office/officeart/2008/layout/RadialCluster"/>
    <dgm:cxn modelId="{2711B154-F225-41E3-8DF4-892A33C25F5E}" type="presOf" srcId="{887EDC79-5744-46A8-A517-EBA24BB5F475}" destId="{B328C838-35C6-4A68-877E-954C6959DD36}" srcOrd="0" destOrd="0" presId="urn:microsoft.com/office/officeart/2008/layout/RadialCluster"/>
    <dgm:cxn modelId="{4D6ECFCE-06E1-4443-997A-49152E8130B5}" type="presOf" srcId="{DE0B071C-B805-454D-B994-6653BC3380C7}" destId="{ED6C0930-5056-4EF7-B187-A77CF9DC2E4E}" srcOrd="0" destOrd="0" presId="urn:microsoft.com/office/officeart/2008/layout/RadialCluster"/>
    <dgm:cxn modelId="{398ABF02-CF8E-4518-BA36-6741FC146253}" type="presOf" srcId="{CE8BEC64-8B5D-4D08-BD8D-0304CE3B75EB}" destId="{4E094B79-F266-4A97-AE57-25EE76CBE9FB}" srcOrd="0" destOrd="0" presId="urn:microsoft.com/office/officeart/2008/layout/RadialCluster"/>
    <dgm:cxn modelId="{1E11BDDF-D7AD-4082-BA4B-9640566ECBF3}" srcId="{F810E75E-BD79-4934-9CA0-203AE5942C2F}" destId="{B486C27C-54DE-444D-B95D-2195491DCC89}" srcOrd="0" destOrd="0" parTransId="{35D53A19-8DAD-4E58-BB4C-AEAB00191A99}" sibTransId="{00788B5F-AFBF-4F0A-BC8F-534B09AD5B28}"/>
    <dgm:cxn modelId="{B5462360-2ECE-4ACD-8A7A-CC8F3ABCC6CB}" srcId="{F810E75E-BD79-4934-9CA0-203AE5942C2F}" destId="{887EDC79-5744-46A8-A517-EBA24BB5F475}" srcOrd="2" destOrd="0" parTransId="{C2E0B3C3-D5EC-4984-A4B5-6C48E539BA8B}" sibTransId="{811460A3-02D6-4591-91B4-9503B723B20E}"/>
    <dgm:cxn modelId="{CAED2679-0CED-4E3A-923E-B391A9976C3D}" type="presOf" srcId="{F810E75E-BD79-4934-9CA0-203AE5942C2F}" destId="{467E100E-36A9-401B-9E8A-CC721A0F2DC3}" srcOrd="0" destOrd="0" presId="urn:microsoft.com/office/officeart/2008/layout/RadialCluster"/>
    <dgm:cxn modelId="{B2228E5A-2D64-4844-879B-CBCBA77BF3DE}" type="presOf" srcId="{B486C27C-54DE-444D-B95D-2195491DCC89}" destId="{8746393B-8B31-4CF9-911E-F481A13D006E}" srcOrd="0" destOrd="0" presId="urn:microsoft.com/office/officeart/2008/layout/RadialCluster"/>
    <dgm:cxn modelId="{63014FF1-745A-4F65-A4E0-F5A3DD5B4171}" type="presOf" srcId="{C2E0B3C3-D5EC-4984-A4B5-6C48E539BA8B}" destId="{1E87A963-BFBD-4920-B436-BC3BE6104ED8}" srcOrd="0" destOrd="0" presId="urn:microsoft.com/office/officeart/2008/layout/RadialCluster"/>
    <dgm:cxn modelId="{76EE579A-2DF9-44A2-8C2B-10A1A7877604}" srcId="{F810E75E-BD79-4934-9CA0-203AE5942C2F}" destId="{CE8BEC64-8B5D-4D08-BD8D-0304CE3B75EB}" srcOrd="3" destOrd="0" parTransId="{34D7C472-F0B5-489D-9928-22F16DECECE7}" sibTransId="{099B5946-B29E-4842-B98F-56CCB2A2FA4B}"/>
    <dgm:cxn modelId="{BECECCEA-A7FA-4A4C-BE71-78B36BD192E1}" type="presOf" srcId="{69A7C5F2-8FDF-42BD-8D94-252FE8557A71}" destId="{51BD8D45-1EB3-46F1-B078-B2D2AAF4BB32}" srcOrd="0" destOrd="0" presId="urn:microsoft.com/office/officeart/2008/layout/RadialCluster"/>
    <dgm:cxn modelId="{E5C88785-DDC2-45F7-A9D7-72B1EA5B3B9E}" type="presOf" srcId="{1A900399-959D-42E2-9727-9032B8846F48}" destId="{F382BC93-4758-4307-9F1B-69F85C74C20B}" srcOrd="0" destOrd="0" presId="urn:microsoft.com/office/officeart/2008/layout/RadialCluster"/>
    <dgm:cxn modelId="{253A1DA1-B844-4BB5-B7DF-6587E552FFBC}" srcId="{DE0B071C-B805-454D-B994-6653BC3380C7}" destId="{F810E75E-BD79-4934-9CA0-203AE5942C2F}" srcOrd="0" destOrd="0" parTransId="{FCBFB83C-2AD8-4C3F-B371-0618584C481E}" sibTransId="{BDC4D71E-F45A-4F65-BEFD-BE1B14A4FBCD}"/>
    <dgm:cxn modelId="{5C255BD0-2BB5-40D0-BCDE-FC1CED1DC962}" srcId="{F810E75E-BD79-4934-9CA0-203AE5942C2F}" destId="{1A900399-959D-42E2-9727-9032B8846F48}" srcOrd="1" destOrd="0" parTransId="{69A7C5F2-8FDF-42BD-8D94-252FE8557A71}" sibTransId="{687965B2-D86F-4043-8A28-D69235870DC1}"/>
    <dgm:cxn modelId="{AFE34876-62EA-4DD8-B30E-0D1DF0743B47}" type="presOf" srcId="{35D53A19-8DAD-4E58-BB4C-AEAB00191A99}" destId="{B5AACC43-6082-47C2-9485-5C49D996EA65}" srcOrd="0" destOrd="0" presId="urn:microsoft.com/office/officeart/2008/layout/RadialCluster"/>
    <dgm:cxn modelId="{1F1E8DC6-7188-4BFF-BF90-E2CFFF58332C}" type="presParOf" srcId="{ED6C0930-5056-4EF7-B187-A77CF9DC2E4E}" destId="{5B0CE9CD-9725-44B6-987A-2642B374C717}" srcOrd="0" destOrd="0" presId="urn:microsoft.com/office/officeart/2008/layout/RadialCluster"/>
    <dgm:cxn modelId="{04EAAAC4-726E-40BA-ADE2-3DD2163E9B12}" type="presParOf" srcId="{5B0CE9CD-9725-44B6-987A-2642B374C717}" destId="{467E100E-36A9-401B-9E8A-CC721A0F2DC3}" srcOrd="0" destOrd="0" presId="urn:microsoft.com/office/officeart/2008/layout/RadialCluster"/>
    <dgm:cxn modelId="{FCC4EA05-2EA5-4FF0-9895-D6DD61F7E834}" type="presParOf" srcId="{5B0CE9CD-9725-44B6-987A-2642B374C717}" destId="{B5AACC43-6082-47C2-9485-5C49D996EA65}" srcOrd="1" destOrd="0" presId="urn:microsoft.com/office/officeart/2008/layout/RadialCluster"/>
    <dgm:cxn modelId="{EA40FF34-1235-48FA-9558-7389534696D3}" type="presParOf" srcId="{5B0CE9CD-9725-44B6-987A-2642B374C717}" destId="{8746393B-8B31-4CF9-911E-F481A13D006E}" srcOrd="2" destOrd="0" presId="urn:microsoft.com/office/officeart/2008/layout/RadialCluster"/>
    <dgm:cxn modelId="{D910FC49-2188-4C27-8DDE-5D4304F4965A}" type="presParOf" srcId="{5B0CE9CD-9725-44B6-987A-2642B374C717}" destId="{51BD8D45-1EB3-46F1-B078-B2D2AAF4BB32}" srcOrd="3" destOrd="0" presId="urn:microsoft.com/office/officeart/2008/layout/RadialCluster"/>
    <dgm:cxn modelId="{E1AA5120-0FE8-4845-8B33-1E0D4B1EE89E}" type="presParOf" srcId="{5B0CE9CD-9725-44B6-987A-2642B374C717}" destId="{F382BC93-4758-4307-9F1B-69F85C74C20B}" srcOrd="4" destOrd="0" presId="urn:microsoft.com/office/officeart/2008/layout/RadialCluster"/>
    <dgm:cxn modelId="{7D9C3B74-E6DD-4FB1-BACD-C75438CA3E15}" type="presParOf" srcId="{5B0CE9CD-9725-44B6-987A-2642B374C717}" destId="{1E87A963-BFBD-4920-B436-BC3BE6104ED8}" srcOrd="5" destOrd="0" presId="urn:microsoft.com/office/officeart/2008/layout/RadialCluster"/>
    <dgm:cxn modelId="{83B762F1-2DA4-4805-AD73-C814B01AD3F8}" type="presParOf" srcId="{5B0CE9CD-9725-44B6-987A-2642B374C717}" destId="{B328C838-35C6-4A68-877E-954C6959DD36}" srcOrd="6" destOrd="0" presId="urn:microsoft.com/office/officeart/2008/layout/RadialCluster"/>
    <dgm:cxn modelId="{DCC4219B-9FB8-4EB6-A198-AE95B668FF62}" type="presParOf" srcId="{5B0CE9CD-9725-44B6-987A-2642B374C717}" destId="{8DEEF6A0-43CA-48F6-B718-F69D50D8B23F}" srcOrd="7" destOrd="0" presId="urn:microsoft.com/office/officeart/2008/layout/RadialCluster"/>
    <dgm:cxn modelId="{4E0936A1-5FB8-4F14-AEFE-A055791486DE}" type="presParOf" srcId="{5B0CE9CD-9725-44B6-987A-2642B374C717}" destId="{4E094B79-F266-4A97-AE57-25EE76CBE9FB}" srcOrd="8" destOrd="0" presId="urn:microsoft.com/office/officeart/2008/layout/RadialCluster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67E100E-36A9-401B-9E8A-CC721A0F2DC3}">
      <dsp:nvSpPr>
        <dsp:cNvPr id="0" name=""/>
        <dsp:cNvSpPr/>
      </dsp:nvSpPr>
      <dsp:spPr>
        <a:xfrm>
          <a:off x="2844286" y="1253975"/>
          <a:ext cx="1510121" cy="816552"/>
        </a:xfrm>
        <a:prstGeom prst="roundRect">
          <a:avLst/>
        </a:prstGeom>
        <a:solidFill>
          <a:schemeClr val="accent1">
            <a:lumMod val="75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>
              <a:solidFill>
                <a:schemeClr val="bg1"/>
              </a:solidFill>
            </a:rPr>
            <a:t>Main areas of work</a:t>
          </a:r>
          <a:endParaRPr lang="en-US" sz="1800" kern="1200" dirty="0">
            <a:solidFill>
              <a:schemeClr val="bg1"/>
            </a:solidFill>
          </a:endParaRPr>
        </a:p>
      </dsp:txBody>
      <dsp:txXfrm>
        <a:off x="2884147" y="1293836"/>
        <a:ext cx="1430399" cy="736830"/>
      </dsp:txXfrm>
    </dsp:sp>
    <dsp:sp modelId="{B5AACC43-6082-47C2-9485-5C49D996EA65}">
      <dsp:nvSpPr>
        <dsp:cNvPr id="0" name=""/>
        <dsp:cNvSpPr/>
      </dsp:nvSpPr>
      <dsp:spPr>
        <a:xfrm rot="16200000">
          <a:off x="3293547" y="948175"/>
          <a:ext cx="611600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611600" y="0"/>
              </a:lnTo>
            </a:path>
          </a:pathLst>
        </a:custGeom>
        <a:noFill/>
        <a:ln w="254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746393B-8B31-4CF9-911E-F481A13D006E}">
      <dsp:nvSpPr>
        <dsp:cNvPr id="0" name=""/>
        <dsp:cNvSpPr/>
      </dsp:nvSpPr>
      <dsp:spPr>
        <a:xfrm>
          <a:off x="2833655" y="-43424"/>
          <a:ext cx="1531384" cy="685799"/>
        </a:xfrm>
        <a:prstGeom prst="roundRect">
          <a:avLst/>
        </a:prstGeom>
        <a:solidFill>
          <a:srgbClr val="FFC00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>
              <a:solidFill>
                <a:schemeClr val="tx1"/>
              </a:solidFill>
            </a:rPr>
            <a:t>Interoperability</a:t>
          </a:r>
          <a:endParaRPr lang="en-US" sz="1600" kern="1200" dirty="0">
            <a:solidFill>
              <a:schemeClr val="tx1"/>
            </a:solidFill>
          </a:endParaRPr>
        </a:p>
      </dsp:txBody>
      <dsp:txXfrm>
        <a:off x="2867133" y="-9946"/>
        <a:ext cx="1464428" cy="618843"/>
      </dsp:txXfrm>
    </dsp:sp>
    <dsp:sp modelId="{51BD8D45-1EB3-46F1-B078-B2D2AAF4BB32}">
      <dsp:nvSpPr>
        <dsp:cNvPr id="0" name=""/>
        <dsp:cNvSpPr/>
      </dsp:nvSpPr>
      <dsp:spPr>
        <a:xfrm>
          <a:off x="4354408" y="1662251"/>
          <a:ext cx="381636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381636" y="0"/>
              </a:lnTo>
            </a:path>
          </a:pathLst>
        </a:custGeom>
        <a:noFill/>
        <a:ln w="254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382BC93-4758-4307-9F1B-69F85C74C20B}">
      <dsp:nvSpPr>
        <dsp:cNvPr id="0" name=""/>
        <dsp:cNvSpPr/>
      </dsp:nvSpPr>
      <dsp:spPr>
        <a:xfrm>
          <a:off x="4736044" y="1235701"/>
          <a:ext cx="1634967" cy="853100"/>
        </a:xfrm>
        <a:prstGeom prst="roundRect">
          <a:avLst/>
        </a:prstGeom>
        <a:solidFill>
          <a:srgbClr val="FFC00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>
              <a:solidFill>
                <a:schemeClr val="tx1"/>
              </a:solidFill>
            </a:rPr>
            <a:t>Consumer Experience &amp; Protection</a:t>
          </a:r>
          <a:endParaRPr lang="en-US" sz="1400" kern="1200" dirty="0">
            <a:solidFill>
              <a:schemeClr val="tx1"/>
            </a:solidFill>
          </a:endParaRPr>
        </a:p>
      </dsp:txBody>
      <dsp:txXfrm>
        <a:off x="4777689" y="1277346"/>
        <a:ext cx="1551677" cy="769810"/>
      </dsp:txXfrm>
    </dsp:sp>
    <dsp:sp modelId="{1E87A963-BFBD-4920-B436-BC3BE6104ED8}">
      <dsp:nvSpPr>
        <dsp:cNvPr id="0" name=""/>
        <dsp:cNvSpPr/>
      </dsp:nvSpPr>
      <dsp:spPr>
        <a:xfrm rot="5400000">
          <a:off x="3337265" y="2332610"/>
          <a:ext cx="524164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524164" y="0"/>
              </a:lnTo>
            </a:path>
          </a:pathLst>
        </a:custGeom>
        <a:noFill/>
        <a:ln w="254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328C838-35C6-4A68-877E-954C6959DD36}">
      <dsp:nvSpPr>
        <dsp:cNvPr id="0" name=""/>
        <dsp:cNvSpPr/>
      </dsp:nvSpPr>
      <dsp:spPr>
        <a:xfrm>
          <a:off x="2820076" y="2594692"/>
          <a:ext cx="1558542" cy="860672"/>
        </a:xfrm>
        <a:prstGeom prst="roundRect">
          <a:avLst/>
        </a:prstGeom>
        <a:solidFill>
          <a:srgbClr val="FFC00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>
              <a:solidFill>
                <a:schemeClr val="tx1"/>
              </a:solidFill>
            </a:rPr>
            <a:t>Technology, Innovation &amp; Competition</a:t>
          </a:r>
          <a:endParaRPr lang="en-US" sz="1600" kern="1200" dirty="0">
            <a:solidFill>
              <a:schemeClr val="tx1"/>
            </a:solidFill>
          </a:endParaRPr>
        </a:p>
      </dsp:txBody>
      <dsp:txXfrm>
        <a:off x="2862091" y="2636707"/>
        <a:ext cx="1474512" cy="776642"/>
      </dsp:txXfrm>
    </dsp:sp>
    <dsp:sp modelId="{8DEEF6A0-43CA-48F6-B718-F69D50D8B23F}">
      <dsp:nvSpPr>
        <dsp:cNvPr id="0" name=""/>
        <dsp:cNvSpPr/>
      </dsp:nvSpPr>
      <dsp:spPr>
        <a:xfrm rot="10772487">
          <a:off x="2379165" y="1670156"/>
          <a:ext cx="465128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465128" y="0"/>
              </a:lnTo>
            </a:path>
          </a:pathLst>
        </a:custGeom>
        <a:noFill/>
        <a:ln w="254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E094B79-F266-4A97-AE57-25EE76CBE9FB}">
      <dsp:nvSpPr>
        <dsp:cNvPr id="0" name=""/>
        <dsp:cNvSpPr/>
      </dsp:nvSpPr>
      <dsp:spPr>
        <a:xfrm>
          <a:off x="922623" y="1266887"/>
          <a:ext cx="1456549" cy="821917"/>
        </a:xfrm>
        <a:prstGeom prst="roundRect">
          <a:avLst/>
        </a:prstGeom>
        <a:solidFill>
          <a:srgbClr val="FFC00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>
              <a:solidFill>
                <a:schemeClr val="tx1"/>
              </a:solidFill>
            </a:rPr>
            <a:t>DFS Ecosystem</a:t>
          </a:r>
          <a:endParaRPr lang="en-US" sz="1600" kern="1200" dirty="0">
            <a:solidFill>
              <a:schemeClr val="tx1"/>
            </a:solidFill>
          </a:endParaRPr>
        </a:p>
      </dsp:txBody>
      <dsp:txXfrm>
        <a:off x="962746" y="1307010"/>
        <a:ext cx="1376303" cy="74167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RadialCluster">
  <dgm:title val=""/>
  <dgm:desc val=""/>
  <dgm:catLst>
    <dgm:cat type="relationship" pri="19500"/>
    <dgm:cat type="cycle" pri="1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alg type="composite">
      <dgm:param type="ar" val="1.00"/>
    </dgm:alg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cnt="1 0" func="cnt" op="equ" val="1">
            <dgm:constrLst>
              <dgm:constr type="l" for="ch" forName="textCenter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r" for="ch" forName="cycle_1" refType="w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5" axis="ch ch" ptType="node node" cnt="1 0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6" axis="ch ch" ptType="node node" cnt="1 0" func="cnt" op="equ" val="3">
            <dgm:choose name="Name7">
              <dgm:if name="Name8" axis="ch ch ch" ptType="node node node" st="1 2 0" cnt="1 1 0" func="cnt" op="equ" val="1">
                <dgm:choose name="Name9">
                  <dgm:if name="Name10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12">
                <dgm:choose name="Name13">
                  <dgm:if name="Name14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5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16" axis="ch ch" ptType="node node" cnt="1 0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r" for="ch" forName="cycle_2" refType="w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l" for="ch" forName="cycle_4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17" axis="ch ch" ptType="node node" cnt="1 0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r" for="ch" forName="cycle_3" refType="w" fact="0.89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l" for="ch" forName="cycle_4" refType="w" fact="0.11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18" axis="ch ch" ptType="node node" cnt="1 0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r" for="ch" forName="cycle_3" refType="w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l" for="ch" forName="cycle_6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19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r" for="ch" forName="cycle_2" refType="w" fact="0.938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r" for="ch" forName="cycle_3" refType="w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r" for="ch" forName="cycle_4" refType="w" fact="0.8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l" for="ch" forName="cycle_5" refType="w" fact="0.2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l" for="ch" forName="cycle_6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l" for="ch" forName="cycle_7" refType="w" fact="0.062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if>
      <dgm:else name="Name20">
        <dgm:choose name="Name21">
          <dgm:if name="Name22" axis="ch ch" ptType="node node" func="cnt" op="equ" val="1">
            <dgm:constrLst>
              <dgm:constr type="r" for="ch" forName="textCenter" refType="w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l" for="ch" forName="cycle_1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23" axis="ch ch" ptType="node node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24" axis="ch ch" ptType="node node" func="cnt" op="equ" val="3">
            <dgm:choose name="Name25">
              <dgm:if name="Name26" axis="ch ch ch" ptType="node node node" st="1 2 0" cnt="1 1 0" func="cnt" op="equ" val="1">
                <dgm:choose name="Name27">
                  <dgm:if name="Name28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29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30">
                <dgm:choose name="Name31">
                  <dgm:if name="Name32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33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34" axis="ch ch" ptType="node node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l" for="ch" forName="cycle_2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r" for="ch" forName="cycle_4" refType="w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35" axis="ch ch" ptType="node node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l" for="ch" forName="cycle_3" refType="w" fact="0.11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r" for="ch" forName="cycle_4" refType="w" fact="0.89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36" axis="ch ch" ptType="node node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l" for="ch" forName="cycle_3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r" for="ch" forName="cycle_6" refType="w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37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l" for="ch" forName="cycle_2" refType="w" fact="0.062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l" for="ch" forName="cycle_3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l" for="ch" forName="cycle_4" refType="w" fact="0.2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r" for="ch" forName="cycle_5" refType="w" fact="0.8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r" for="ch" forName="cycle_6" refType="w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r" for="ch" forName="cycle_7" refType="w" fact="0.938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else>
    </dgm:choose>
    <dgm:forEach name="Name38" axis="ch" ptType="node" cnt="1">
      <dgm:choose name="Name39">
        <dgm:if name="Name40" axis="des" func="maxDepth" op="lte" val="1">
          <dgm:layoutNode name="singleCycle">
            <dgm:choose name="Name41">
              <dgm:if name="Name42" axis="ch" ptType="node" func="cnt" op="equ" val="1">
                <dgm:choose name="Name43">
                  <dgm:if name="Name44" func="var" arg="dir" op="equ" val="norm">
                    <dgm:alg type="cycle">
                      <dgm:param type="stAng" val="90"/>
                      <dgm:param type="ctrShpMap" val="fNode"/>
                    </dgm:alg>
                  </dgm:if>
                  <dgm:else name="Name45">
                    <dgm:alg type="cycle">
                      <dgm:param type="stAng" val="-90"/>
                      <dgm:param type="spanAng" val="-360"/>
                      <dgm:param type="ctrShpMap" val="fNode"/>
                    </dgm:alg>
                  </dgm:else>
                </dgm:choose>
              </dgm:if>
              <dgm:else name="Name46">
                <dgm:choose name="Name47">
                  <dgm:if name="Name48" func="var" arg="dir" op="equ" val="norm">
                    <dgm:alg type="cycle">
                      <dgm:param type="ctrShpMap" val="fNode"/>
                    </dgm:alg>
                  </dgm:if>
                  <dgm:else name="Name49">
                    <dgm:alg type="cycle">
                      <dgm:param type="spanAng" val="-360"/>
                      <dgm:param type="ctrShpMap" val="fNode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hoose name="Name50">
              <dgm:if name="Name51" axis="ch" ptType="node" func="cnt" op="equ" val="0">
                <dgm:constrLst>
                  <dgm:constr type="w" for="ch" forName="singleCenter" refType="w"/>
                  <dgm:constr type="h" for="ch" forName="singleCenter" refType="w" refFor="ch" refForName="singleCenter"/>
                </dgm:constrLst>
              </dgm:if>
              <dgm:if name="Name52" axis="ch" ptType="node" func="cnt" op="equ" val="1">
                <dgm:constrLst>
                  <dgm:constr type="w" for="ch" forName="singleCenter" refType="w" fact="0.5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if>
              <dgm:else name="Name53">
                <dgm:constrLst>
                  <dgm:constr type="w" for="ch" forName="singleCenter" refType="w" fact="0.3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else>
            </dgm:choose>
            <dgm:layoutNode name="singleCenter" styleLbl="node1">
              <dgm:varLst>
                <dgm:chMax val="7"/>
                <dgm:chPref val="7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self" ptType="node"/>
              <dgm:constrLst>
                <dgm:constr type="tMarg" refType="primFontSz" fact="0.2"/>
                <dgm:constr type="bMarg" refType="primFontSz" fact="0.2"/>
                <dgm:constr type="lMarg" refType="primFontSz" fact="0.2"/>
                <dgm:constr type="rMarg" refType="primFontSz" fact="0.2"/>
              </dgm:constrLst>
              <dgm:ruleLst>
                <dgm:rule type="primFontSz" val="5" fact="NaN" max="NaN"/>
              </dgm:ruleLst>
            </dgm:layoutNode>
            <dgm:forEach name="Name54" axis="ch" cnt="21">
              <dgm:forEach name="Name55" axis="self" ptType="parTrans">
                <dgm:layoutNode name="Name56">
                  <dgm:alg type="conn">
                    <dgm:param type="dim" val="1D"/>
                    <dgm:param type="begPts" val="auto"/>
                    <dgm:param type="endPts" val="auto"/>
                    <dgm:param type="begSty" val="noArr"/>
                    <dgm:param type="endSty" val="noArr"/>
                  </dgm:alg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forEach name="Name57" axis="self" ptType="node">
                <dgm:layoutNode name="text0" styleLbl="node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/>
                  </dgm:shape>
                  <dgm:presOf axis="desOrSelf" ptType="node"/>
                  <dgm:constrLst>
                    <dgm:constr type="userS"/>
                    <dgm:constr type="w" refType="userS"/>
                    <dgm:constr type="h" refType="w"/>
                    <dgm:constr type="tMarg" refType="primFontSz" fact="0.2"/>
                    <dgm:constr type="bMarg" refType="primFontSz" fact="0.2"/>
                    <dgm:constr type="lMarg" refType="primFontSz" fact="0.2"/>
                    <dgm:constr type="rMarg" refType="primFontSz" fact="0.2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if>
        <dgm:else name="Name58">
          <dgm:layoutNode name="textCenter" styleLbl="node1">
            <dgm:alg type="tx"/>
            <dgm:shape xmlns:r="http://schemas.openxmlformats.org/officeDocument/2006/relationships" type="roundRect" r:blip="">
              <dgm:adjLst/>
            </dgm:shape>
            <dgm:presOf axis="self" ptType="node"/>
            <dgm:constrLst>
              <dgm:constr type="tMarg" refType="primFontSz" fact="0.2"/>
              <dgm:constr type="bMarg" refType="primFontSz" fact="0.2"/>
              <dgm:constr type="lMarg" refType="primFontSz" fact="0.2"/>
              <dgm:constr type="rMarg" refType="primFontSz" fact="0.2"/>
            </dgm:constrLst>
            <dgm:ruleLst>
              <dgm:rule type="primFontSz" val="5" fact="NaN" max="NaN"/>
            </dgm:ruleLst>
          </dgm:layoutNode>
          <dgm:choose name="Name59">
            <dgm:if name="Name60" axis="ch" ptType="node" func="cnt" op="gte" val="1">
              <dgm:layoutNode name="cycle_1">
                <dgm:choose name="Name61">
                  <dgm:if name="Name62" func="var" arg="dir" op="equ" val="norm">
                    <dgm:choose name="Name63">
                      <dgm:if name="Name64" axis="ch" ptType="node" func="cnt" op="equ" val="1">
                        <dgm:choose name="Name65">
                          <dgm:if name="Name66" axis="ch ch" ptType="node node" st="1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67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68">
                            <dgm:alg type="cycle">
                              <dgm:param type="ctrShpMap" val="fNode"/>
                              <dgm:param type="stAng" val="0"/>
                              <dgm:param type="spanAng" val="180"/>
                            </dgm:alg>
                          </dgm:else>
                        </dgm:choose>
                      </dgm:if>
                      <dgm:if name="Name69" axis="ch" ptType="node" func="cnt" op="equ" val="2">
                        <dgm:choose name="Name70">
                          <dgm:if name="Name7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3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4" axis="ch" ptType="node" func="cnt" op="equ" val="3">
                        <dgm:choose name="Name75">
                          <dgm:if name="Name7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8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9" axis="ch" ptType="node" func="cnt" op="equ" val="4">
                        <dgm:choose name="Name80">
                          <dgm:if name="Name8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3">
                            <dgm:alg type="cycle">
                              <dgm:param type="ctrShpMap" val="fNode"/>
                              <dgm:param type="stAng" val="292.5"/>
                              <dgm:param type="spanAng" val="135"/>
                            </dgm:alg>
                          </dgm:else>
                        </dgm:choose>
                      </dgm:if>
                      <dgm:if name="Name84" axis="ch" ptType="node" func="cnt" op="equ" val="5">
                        <dgm:choose name="Name85">
                          <dgm:if name="Name8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89" axis="ch" ptType="node" func="cnt" op="equ" val="6">
                        <dgm:choose name="Name90">
                          <dgm:if name="Name9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94" axis="ch" ptType="node" func="cnt" op="gte" val="7">
                        <dgm:choose name="Name95">
                          <dgm:if name="Name9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99"/>
                    </dgm:choose>
                  </dgm:if>
                  <dgm:else name="Name100">
                    <dgm:choose name="Name101">
                      <dgm:if name="Name102" axis="ch" ptType="node" func="cnt" op="equ" val="1">
                        <dgm:choose name="Name103">
                          <dgm:if name="Name104" axis="ch ch" ptType="node node" st="1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05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06">
                            <dgm:alg type="cycle">
                              <dgm:param type="ctrShpMap" val="fNode"/>
                              <dgm:param type="stAng" val="0"/>
                              <dgm:param type="spanAng" val="-180"/>
                            </dgm:alg>
                          </dgm:else>
                        </dgm:choose>
                      </dgm:if>
                      <dgm:if name="Name107" axis="ch" ptType="node" func="cnt" op="equ" val="2">
                        <dgm:choose name="Name108">
                          <dgm:if name="Name10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1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2" axis="ch" ptType="node" func="cnt" op="equ" val="3">
                        <dgm:choose name="Name113">
                          <dgm:if name="Name11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6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7" axis="ch" ptType="node" func="cnt" op="equ" val="4">
                        <dgm:choose name="Name118">
                          <dgm:if name="Name11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1">
                            <dgm:alg type="cycle">
                              <dgm:param type="ctrShpMap" val="fNode"/>
                              <dgm:param type="stAng" val="67.5"/>
                              <dgm:param type="spanAng" val="-135"/>
                            </dgm:alg>
                          </dgm:else>
                        </dgm:choose>
                      </dgm:if>
                      <dgm:if name="Name122" axis="ch" ptType="node" func="cnt" op="equ" val="5">
                        <dgm:choose name="Name123">
                          <dgm:if name="Name12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27" axis="ch" ptType="node" func="cnt" op="equ" val="6">
                        <dgm:choose name="Name128">
                          <dgm:if name="Name12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32" axis="ch" ptType="node" func="cnt" op="gte" val="7">
                        <dgm:choose name="Name133">
                          <dgm:if name="Name13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137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138" axis="ch" ptType="node" cnt="1">
                  <dgm:layoutNode name="childCenter1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139" axis="ch">
                    <dgm:forEach name="Name140" axis="self" ptType="parTrans">
                      <dgm:layoutNode name="Name141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142" axis="self" ptType="node">
                      <dgm:layoutNode name="text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143" axis="ch" ptType="parTrans" cnt="1">
                <dgm:layoutNode name="Name144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1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145"/>
          </dgm:choose>
          <dgm:choose name="Name146">
            <dgm:if name="Name147" axis="ch" ptType="node" func="cnt" op="gte" val="2">
              <dgm:layoutNode name="cycle_2">
                <dgm:choose name="Name148">
                  <dgm:if name="Name149" func="var" arg="dir" op="equ" val="norm">
                    <dgm:choose name="Name150">
                      <dgm:if name="Name151" axis="ch" ptType="node" func="cnt" op="equ" val="2">
                        <dgm:choose name="Name152">
                          <dgm:if name="Name153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54" axis="ch ch" ptType="node node" st="2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155">
                            <dgm:alg type="cycle">
                              <dgm:param type="ctrShpMap" val="fNode"/>
                              <dgm:param type="stAng" val="90"/>
                              <dgm:param type="spanAng" val="180"/>
                            </dgm:alg>
                          </dgm:else>
                        </dgm:choose>
                      </dgm:if>
                      <dgm:if name="Name156" axis="ch" ptType="node" func="cnt" op="equ" val="3">
                        <dgm:choose name="Name157">
                          <dgm:if name="Name158" axis="ch ch" ptType="node node" st="2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159" axis="ch ch" ptType="node node" st="2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  <dgm:param type="horzAlign" val="r"/>
                              <dgm:param type="vertAlign" val="b"/>
                            </dgm:alg>
                          </dgm:if>
                          <dgm:else name="Name160">
                            <dgm:alg type="cycle">
                              <dgm:param type="ctrShpMap" val="fNode"/>
                              <dgm:param type="stAng" val="30"/>
                              <dgm:param type="spanAng" val="180"/>
                            </dgm:alg>
                          </dgm:else>
                        </dgm:choose>
                      </dgm:if>
                      <dgm:if name="Name161" axis="ch" ptType="node" func="cnt" op="equ" val="4">
                        <dgm:choose name="Name162">
                          <dgm:if name="Name163" axis="ch ch" ptType="node node" st="2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164" axis="ch ch" ptType="node node" st="2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165">
                            <dgm:alg type="cycle">
                              <dgm:param type="ctrShpMap" val="fNode"/>
                              <dgm:param type="stAng" val="22.5"/>
                              <dgm:param type="spanAng" val="135"/>
                            </dgm:alg>
                          </dgm:else>
                        </dgm:choose>
                      </dgm:if>
                      <dgm:if name="Name166" axis="ch" ptType="node" func="cnt" op="equ" val="5">
                        <dgm:choose name="Name167">
                          <dgm:if name="Name168" axis="ch ch" ptType="node node" st="2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169" axis="ch ch" ptType="node node" st="2 1" cnt="1 0" func="cnt" op="equ" val="2">
                            <dgm:alg type="cycle">
                              <dgm:param type="ctrShpMap" val="fNode"/>
                              <dgm:param type="stAng" val="27"/>
                              <dgm:param type="spanAng" val="90"/>
                            </dgm:alg>
                          </dgm:if>
                          <dgm:else name="Name17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1" axis="ch" ptType="node" func="cnt" op="equ" val="6">
                        <dgm:choose name="Name172">
                          <dgm:if name="Name173" axis="ch ch" ptType="node node" st="2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174" axis="ch ch" ptType="node node" st="2 1" cnt="1 0" func="cnt" op="equ" val="2">
                            <dgm:alg type="cycle">
                              <dgm:param type="ctrShpMap" val="fNode"/>
                              <dgm:param type="stAng" val="15"/>
                              <dgm:param type="spanAng" val="90"/>
                            </dgm:alg>
                          </dgm:if>
                          <dgm:else name="Name175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6" axis="ch" ptType="node" func="cnt" op="gte" val="7">
                        <dgm:choose name="Name177">
                          <dgm:if name="Name178" axis="ch ch" ptType="node node" st="2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179" axis="ch ch" ptType="node node" st="2 1" cnt="1 0" func="cnt" op="equ" val="2">
                            <dgm:alg type="cycle">
                              <dgm:param type="ctrShpMap" val="fNode"/>
                              <dgm:param type="stAng" val="6"/>
                              <dgm:param type="spanAng" val="90"/>
                            </dgm:alg>
                          </dgm:if>
                          <dgm:else name="Name18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181"/>
                    </dgm:choose>
                  </dgm:if>
                  <dgm:else name="Name182">
                    <dgm:choose name="Name183">
                      <dgm:if name="Name184" axis="ch" ptType="node" func="cnt" op="equ" val="2">
                        <dgm:choose name="Name185">
                          <dgm:if name="Name186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87" axis="ch ch" ptType="node node" st="2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188">
                            <dgm:alg type="cycle">
                              <dgm:param type="ctrShpMap" val="fNode"/>
                              <dgm:param type="stAng" val="270"/>
                              <dgm:param type="spanAng" val="-180"/>
                            </dgm:alg>
                          </dgm:else>
                        </dgm:choose>
                      </dgm:if>
                      <dgm:if name="Name189" axis="ch" ptType="node" func="cnt" op="equ" val="3">
                        <dgm:choose name="Name190">
                          <dgm:if name="Name191" axis="ch ch" ptType="node node" st="2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192" axis="ch ch" ptType="node node" st="2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  <dgm:param type="horzAlign" val="l"/>
                              <dgm:param type="vertAlign" val="b"/>
                            </dgm:alg>
                          </dgm:if>
                          <dgm:else name="Name193">
                            <dgm:alg type="cycle">
                              <dgm:param type="ctrShpMap" val="fNode"/>
                              <dgm:param type="stAng" val="330"/>
                              <dgm:param type="spanAng" val="-180"/>
                            </dgm:alg>
                          </dgm:else>
                        </dgm:choose>
                      </dgm:if>
                      <dgm:if name="Name194" axis="ch" ptType="node" func="cnt" op="equ" val="4">
                        <dgm:choose name="Name195">
                          <dgm:if name="Name196" axis="ch ch" ptType="node node" st="2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97" axis="ch ch" ptType="node node" st="2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98">
                            <dgm:alg type="cycle">
                              <dgm:param type="ctrShpMap" val="fNode"/>
                              <dgm:param type="stAng" val="337.5"/>
                              <dgm:param type="spanAng" val="-135"/>
                            </dgm:alg>
                          </dgm:else>
                        </dgm:choose>
                      </dgm:if>
                      <dgm:if name="Name199" axis="ch" ptType="node" func="cnt" op="equ" val="5">
                        <dgm:choose name="Name200">
                          <dgm:if name="Name201" axis="ch ch" ptType="node node" st="2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202" axis="ch ch" ptType="node node" st="2 1" cnt="1 0" func="cnt" op="equ" val="2">
                            <dgm:alg type="cycle">
                              <dgm:param type="ctrShpMap" val="fNode"/>
                              <dgm:param type="stAng" val="333"/>
                              <dgm:param type="spanAng" val="-90"/>
                            </dgm:alg>
                          </dgm:if>
                          <dgm:else name="Name20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4" axis="ch" ptType="node" func="cnt" op="equ" val="6">
                        <dgm:choose name="Name205">
                          <dgm:if name="Name206" axis="ch ch" ptType="node node" st="2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207" axis="ch ch" ptType="node node" st="2 1" cnt="1 0" func="cnt" op="equ" val="2">
                            <dgm:alg type="cycle">
                              <dgm:param type="ctrShpMap" val="fNode"/>
                              <dgm:param type="stAng" val="345"/>
                              <dgm:param type="spanAng" val="-90"/>
                            </dgm:alg>
                          </dgm:if>
                          <dgm:else name="Name20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9" axis="ch" ptType="node" func="cnt" op="gte" val="7">
                        <dgm:choose name="Name210">
                          <dgm:if name="Name211" axis="ch ch" ptType="node node" st="2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212" axis="ch ch" ptType="node node" st="2 1" cnt="1 0" func="cnt" op="equ" val="2">
                            <dgm:alg type="cycle">
                              <dgm:param type="ctrShpMap" val="fNode"/>
                              <dgm:param type="stAng" val="353"/>
                              <dgm:param type="spanAng" val="-90"/>
                            </dgm:alg>
                          </dgm:if>
                          <dgm:else name="Name21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14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15" axis="ch" ptType="node" st="2" cnt="1">
                  <dgm:layoutNode name="childCenter2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16" axis="ch">
                    <dgm:forEach name="Name217" axis="self" ptType="parTrans">
                      <dgm:layoutNode name="Name218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19" axis="self" ptType="node">
                      <dgm:layoutNode name="text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20" axis="ch" ptType="parTrans" st="2" cnt="1">
                <dgm:layoutNode name="Name221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22"/>
          </dgm:choose>
          <dgm:choose name="Name223">
            <dgm:if name="Name224" axis="ch" ptType="node" func="cnt" op="gte" val="3">
              <dgm:layoutNode name="cycle_3">
                <dgm:choose name="Name225">
                  <dgm:if name="Name226" func="var" arg="dir" op="equ" val="norm">
                    <dgm:choose name="Name227">
                      <dgm:if name="Name228" axis="ch" ptType="node" func="cnt" op="equ" val="3">
                        <dgm:choose name="Name229">
                          <dgm:if name="Name230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231" axis="ch ch" ptType="node node" st="3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  <dgm:param type="horzAlign" val="l"/>
                              <dgm:param type="vertAlign" val="b"/>
                            </dgm:alg>
                          </dgm:if>
                          <dgm:else name="Name232">
                            <dgm:alg type="cycle">
                              <dgm:param type="ctrShpMap" val="fNode"/>
                              <dgm:param type="stAng" val="150"/>
                              <dgm:param type="spanAng" val="180"/>
                            </dgm:alg>
                          </dgm:else>
                        </dgm:choose>
                      </dgm:if>
                      <dgm:if name="Name233" axis="ch" ptType="node" func="cnt" op="equ" val="4">
                        <dgm:choose name="Name234">
                          <dgm:if name="Name235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36" axis="ch ch" ptType="node node" st="3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237">
                            <dgm:alg type="cycle">
                              <dgm:param type="ctrShpMap" val="fNode"/>
                              <dgm:param type="stAng" val="112.5"/>
                              <dgm:param type="spanAng" val="135"/>
                            </dgm:alg>
                          </dgm:else>
                        </dgm:choose>
                      </dgm:if>
                      <dgm:if name="Name238" axis="ch" ptType="node" func="cnt" op="equ" val="5">
                        <dgm:choose name="Name239">
                          <dgm:if name="Name240" axis="ch ch" ptType="node node" st="3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241" axis="ch ch" ptType="node node" st="3 1" cnt="1 0" func="cnt" op="equ" val="2">
                            <dgm:alg type="cycle">
                              <dgm:param type="ctrShpMap" val="fNode"/>
                              <dgm:param type="stAng" val="99"/>
                              <dgm:param type="spanAng" val="90"/>
                            </dgm:alg>
                          </dgm:if>
                          <dgm:else name="Name24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3" axis="ch" ptType="node" func="cnt" op="equ" val="6">
                        <dgm:choose name="Name244">
                          <dgm:if name="Name245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246" axis="ch ch" ptType="node node" st="3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</dgm:alg>
                          </dgm:if>
                          <dgm:else name="Name247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8" axis="ch" ptType="node" func="cnt" op="gte" val="7">
                        <dgm:choose name="Name249">
                          <dgm:if name="Name250" axis="ch ch" ptType="node node" st="3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251" axis="ch ch" ptType="node node" st="3 1" cnt="1 0" func="cnt" op="equ" val="2">
                            <dgm:alg type="cycle">
                              <dgm:param type="ctrShpMap" val="fNode"/>
                              <dgm:param type="stAng" val="57"/>
                              <dgm:param type="spanAng" val="90"/>
                            </dgm:alg>
                          </dgm:if>
                          <dgm:else name="Name25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253"/>
                    </dgm:choose>
                  </dgm:if>
                  <dgm:else name="Name254">
                    <dgm:choose name="Name255">
                      <dgm:if name="Name256" axis="ch" ptType="node" func="cnt" op="equ" val="3">
                        <dgm:choose name="Name257">
                          <dgm:if name="Name258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259" axis="ch ch" ptType="node node" st="3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  <dgm:param type="horzAlign" val="r"/>
                              <dgm:param type="vertAlign" val="b"/>
                            </dgm:alg>
                          </dgm:if>
                          <dgm:else name="Name260">
                            <dgm:alg type="cycle">
                              <dgm:param type="ctrShpMap" val="fNode"/>
                              <dgm:param type="stAng" val="210"/>
                              <dgm:param type="spanAng" val="-180"/>
                            </dgm:alg>
                          </dgm:else>
                        </dgm:choose>
                      </dgm:if>
                      <dgm:if name="Name261" axis="ch" ptType="node" func="cnt" op="equ" val="4">
                        <dgm:choose name="Name262">
                          <dgm:if name="Name263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64" axis="ch ch" ptType="node node" st="3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265">
                            <dgm:alg type="cycle">
                              <dgm:param type="ctrShpMap" val="fNode"/>
                              <dgm:param type="stAng" val="247.5"/>
                              <dgm:param type="spanAng" val="-135"/>
                            </dgm:alg>
                          </dgm:else>
                        </dgm:choose>
                      </dgm:if>
                      <dgm:if name="Name266" axis="ch" ptType="node" func="cnt" op="equ" val="5">
                        <dgm:choose name="Name267">
                          <dgm:if name="Name268" axis="ch ch" ptType="node node" st="3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269" axis="ch ch" ptType="node node" st="3 1" cnt="1 0" func="cnt" op="equ" val="2">
                            <dgm:alg type="cycle">
                              <dgm:param type="ctrShpMap" val="fNode"/>
                              <dgm:param type="stAng" val="261"/>
                              <dgm:param type="spanAng" val="-90"/>
                            </dgm:alg>
                          </dgm:if>
                          <dgm:else name="Name27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1" axis="ch" ptType="node" func="cnt" op="equ" val="6">
                        <dgm:choose name="Name272">
                          <dgm:if name="Name273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274" axis="ch ch" ptType="node node" st="3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</dgm:alg>
                          </dgm:if>
                          <dgm:else name="Name275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6" axis="ch" ptType="node" func="cnt" op="gte" val="7">
                        <dgm:choose name="Name277">
                          <dgm:if name="Name278" axis="ch ch" ptType="node node" st="3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279" axis="ch ch" ptType="node node" st="3 1" cnt="1 0" func="cnt" op="equ" val="2">
                            <dgm:alg type="cycle">
                              <dgm:param type="ctrShpMap" val="fNode"/>
                              <dgm:param type="stAng" val="302"/>
                              <dgm:param type="spanAng" val="-90"/>
                            </dgm:alg>
                          </dgm:if>
                          <dgm:else name="Name28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81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82" axis="ch" ptType="node" st="3" cnt="1">
                  <dgm:layoutNode name="childCenter3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83" axis="ch">
                    <dgm:forEach name="Name284" axis="self" ptType="parTrans">
                      <dgm:layoutNode name="Name285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86" axis="self" ptType="node">
                      <dgm:layoutNode name="text3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87" axis="ch" ptType="parTrans" st="3" cnt="1">
                <dgm:layoutNode name="Name288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3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89"/>
          </dgm:choose>
          <dgm:choose name="Name290">
            <dgm:if name="Name291" axis="ch" ptType="node" func="cnt" op="gte" val="4">
              <dgm:layoutNode name="cycle_4">
                <dgm:choose name="Name292">
                  <dgm:if name="Name293" func="var" arg="dir" op="equ" val="norm">
                    <dgm:choose name="Name294">
                      <dgm:if name="Name295" axis="ch" ptType="node" func="cnt" op="equ" val="4">
                        <dgm:choose name="Name296">
                          <dgm:if name="Name297" axis="ch ch" ptType="node node" st="4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298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90"/>
                            </dgm:alg>
                          </dgm:if>
                          <dgm:else name="Name299">
                            <dgm:alg type="cycle">
                              <dgm:param type="ctrShpMap" val="fNode"/>
                              <dgm:param type="stAng" val="202.5"/>
                              <dgm:param type="spanAng" val="135"/>
                            </dgm:alg>
                          </dgm:else>
                        </dgm:choose>
                      </dgm:if>
                      <dgm:if name="Name300" axis="ch" ptType="node" func="cnt" op="equ" val="5">
                        <dgm:choose name="Name301">
                          <dgm:if name="Name302" axis="ch ch" ptType="node node" st="4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303" axis="ch ch" ptType="node node" st="4 1" cnt="1 0" func="cnt" op="equ" val="2">
                            <dgm:alg type="cycle">
                              <dgm:param type="ctrShpMap" val="fNode"/>
                              <dgm:param type="stAng" val="171"/>
                              <dgm:param type="spanAng" val="90"/>
                            </dgm:alg>
                          </dgm:if>
                          <dgm:else name="Name30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05" axis="ch" ptType="node" func="cnt" op="equ" val="6">
                        <dgm:choose name="Name306">
                          <dgm:if name="Name307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08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309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10" axis="ch" ptType="node" func="cnt" op="gte" val="7">
                        <dgm:choose name="Name311">
                          <dgm:if name="Name312" axis="ch ch" ptType="node node" st="4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13" axis="ch ch" ptType="node node" st="4 1" cnt="1 0" func="cnt" op="equ" val="2">
                            <dgm:alg type="cycle">
                              <dgm:param type="ctrShpMap" val="fNode"/>
                              <dgm:param type="stAng" val="109"/>
                              <dgm:param type="spanAng" val="90"/>
                            </dgm:alg>
                          </dgm:if>
                          <dgm:else name="Name31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15"/>
                    </dgm:choose>
                  </dgm:if>
                  <dgm:else name="Name316">
                    <dgm:choose name="Name317">
                      <dgm:if name="Name318" axis="ch" ptType="node" func="cnt" op="equ" val="4">
                        <dgm:choose name="Name319">
                          <dgm:if name="Name320" axis="ch ch" ptType="node node" st="4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321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-90"/>
                            </dgm:alg>
                          </dgm:if>
                          <dgm:else name="Name322">
                            <dgm:alg type="cycle">
                              <dgm:param type="ctrShpMap" val="fNode"/>
                              <dgm:param type="stAng" val="157.5"/>
                              <dgm:param type="spanAng" val="-135"/>
                            </dgm:alg>
                          </dgm:else>
                        </dgm:choose>
                      </dgm:if>
                      <dgm:if name="Name323" axis="ch" ptType="node" func="cnt" op="equ" val="5">
                        <dgm:choose name="Name324">
                          <dgm:if name="Name325" axis="ch ch" ptType="node node" st="4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326" axis="ch ch" ptType="node node" st="4 1" cnt="1 0" func="cnt" op="equ" val="2">
                            <dgm:alg type="cycle">
                              <dgm:param type="ctrShpMap" val="fNode"/>
                              <dgm:param type="stAng" val="189"/>
                              <dgm:param type="spanAng" val="-90"/>
                            </dgm:alg>
                          </dgm:if>
                          <dgm:else name="Name32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28" axis="ch" ptType="node" func="cnt" op="equ" val="6">
                        <dgm:choose name="Name329">
                          <dgm:if name="Name330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31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332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33" axis="ch" ptType="node" func="cnt" op="gte" val="7">
                        <dgm:choose name="Name334">
                          <dgm:if name="Name335" axis="ch ch" ptType="node node" st="4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36" axis="ch ch" ptType="node node" st="4 1" cnt="1 0" func="cnt" op="equ" val="2">
                            <dgm:alg type="cycle">
                              <dgm:param type="ctrShpMap" val="fNode"/>
                              <dgm:param type="stAng" val="250"/>
                              <dgm:param type="spanAng" val="-90"/>
                            </dgm:alg>
                          </dgm:if>
                          <dgm:else name="Name33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38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39" axis="ch" ptType="node" st="4" cnt="1">
                  <dgm:layoutNode name="childCenter4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40" axis="ch">
                    <dgm:forEach name="Name341" axis="self" ptType="parTrans">
                      <dgm:layoutNode name="Name342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43" axis="self" ptType="node">
                      <dgm:layoutNode name="text4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44" axis="ch" ptType="parTrans" st="4" cnt="1">
                <dgm:layoutNode name="Name345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4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46"/>
          </dgm:choose>
          <dgm:choose name="Name347">
            <dgm:if name="Name348" axis="ch" ptType="node" func="cnt" op="gte" val="5">
              <dgm:layoutNode name="cycle_5">
                <dgm:choose name="Name349">
                  <dgm:if name="Name350" func="var" arg="dir" op="equ" val="norm">
                    <dgm:choose name="Name351">
                      <dgm:if name="Name352" axis="ch" ptType="node" func="cnt" op="equ" val="5">
                        <dgm:choose name="Name353">
                          <dgm:if name="Name354" axis="ch ch" ptType="node node" st="5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355" axis="ch ch" ptType="node node" st="5 1" cnt="1 0" func="cnt" op="equ" val="2">
                            <dgm:alg type="cycle">
                              <dgm:param type="ctrShpMap" val="fNode"/>
                              <dgm:param type="stAng" val="243"/>
                              <dgm:param type="spanAng" val="90"/>
                            </dgm:alg>
                          </dgm:if>
                          <dgm:else name="Name35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57" axis="ch" ptType="node" func="cnt" op="equ" val="6">
                        <dgm:choose name="Name358">
                          <dgm:if name="Name359" axis="ch ch" ptType="node node" st="5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360" axis="ch ch" ptType="node node" st="5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</dgm:alg>
                          </dgm:if>
                          <dgm:else name="Name361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62" axis="ch" ptType="node" func="cnt" op="gte" val="7">
                        <dgm:choose name="Name363">
                          <dgm:if name="Name364" axis="ch ch" ptType="node node" st="5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65" axis="ch ch" ptType="node node" st="5 1" cnt="1 0" func="cnt" op="equ" val="2">
                            <dgm:alg type="cycle">
                              <dgm:param type="ctrShpMap" val="fNode"/>
                              <dgm:param type="stAng" val="160"/>
                              <dgm:param type="spanAng" val="90"/>
                            </dgm:alg>
                          </dgm:if>
                          <dgm:else name="Name36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67"/>
                    </dgm:choose>
                  </dgm:if>
                  <dgm:else name="Name368">
                    <dgm:choose name="Name369">
                      <dgm:if name="Name370" axis="ch" ptType="node" func="cnt" op="equ" val="5">
                        <dgm:choose name="Name371">
                          <dgm:if name="Name372" axis="ch ch" ptType="node node" st="5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373" axis="ch ch" ptType="node node" st="5 1" cnt="1 0" func="cnt" op="equ" val="2">
                            <dgm:alg type="cycle">
                              <dgm:param type="ctrShpMap" val="fNode"/>
                              <dgm:param type="stAng" val="117"/>
                              <dgm:param type="spanAng" val="-90"/>
                            </dgm:alg>
                          </dgm:if>
                          <dgm:else name="Name37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75" axis="ch" ptType="node" func="cnt" op="equ" val="6">
                        <dgm:choose name="Name376">
                          <dgm:if name="Name377" axis="ch ch" ptType="node node" st="5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378" axis="ch ch" ptType="node node" st="5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</dgm:alg>
                          </dgm:if>
                          <dgm:else name="Name379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80" axis="ch" ptType="node" func="cnt" op="gte" val="7">
                        <dgm:choose name="Name381">
                          <dgm:if name="Name382" axis="ch ch" ptType="node node" st="5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83" axis="ch ch" ptType="node node" st="5 1" cnt="1 0" func="cnt" op="equ" val="2">
                            <dgm:alg type="cycle">
                              <dgm:param type="ctrShpMap" val="fNode"/>
                              <dgm:param type="stAng" val="199"/>
                              <dgm:param type="spanAng" val="-90"/>
                            </dgm:alg>
                          </dgm:if>
                          <dgm:else name="Name38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85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86" axis="ch" ptType="node" st="5" cnt="1">
                  <dgm:layoutNode name="childCenter5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87" axis="ch">
                    <dgm:forEach name="Name388" axis="self" ptType="parTrans">
                      <dgm:layoutNode name="Name389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90" axis="self" ptType="node">
                      <dgm:layoutNode name="text5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91" axis="ch" ptType="parTrans" st="5" cnt="1">
                <dgm:layoutNode name="Name392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5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93"/>
          </dgm:choose>
          <dgm:choose name="Name394">
            <dgm:if name="Name395" axis="ch" ptType="node" func="cnt" op="gte" val="6">
              <dgm:layoutNode name="cycle_6">
                <dgm:choose name="Name396">
                  <dgm:if name="Name397" func="var" arg="dir" op="equ" val="norm">
                    <dgm:choose name="Name398">
                      <dgm:if name="Name399" axis="ch" ptType="node" func="cnt" op="equ" val="6">
                        <dgm:choose name="Name400">
                          <dgm:if name="Name401" axis="ch ch" ptType="node node" st="6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402" axis="ch ch" ptType="node node" st="6 1" cnt="1 0" func="cnt" op="equ" val="2">
                            <dgm:alg type="cycle">
                              <dgm:param type="ctrShpMap" val="fNode"/>
                              <dgm:param type="stAng" val="255"/>
                              <dgm:param type="spanAng" val="90"/>
                            </dgm:alg>
                          </dgm:if>
                          <dgm:else name="Name40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404" axis="ch" ptType="node" func="cnt" op="gte" val="7">
                        <dgm:choose name="Name405">
                          <dgm:if name="Name406" axis="ch ch" ptType="node node" st="6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407" axis="ch ch" ptType="node node" st="6 1" cnt="1 0" func="cnt" op="equ" val="2">
                            <dgm:alg type="cycle">
                              <dgm:param type="ctrShpMap" val="fNode"/>
                              <dgm:param type="stAng" val="212"/>
                              <dgm:param type="spanAng" val="90"/>
                            </dgm:alg>
                          </dgm:if>
                          <dgm:else name="Name40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09"/>
                    </dgm:choose>
                  </dgm:if>
                  <dgm:else name="Name410">
                    <dgm:choose name="Name411">
                      <dgm:if name="Name412" axis="ch" ptType="node" func="cnt" op="equ" val="6">
                        <dgm:choose name="Name413">
                          <dgm:if name="Name414" axis="ch ch" ptType="node node" st="6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415" axis="ch ch" ptType="node node" st="6 1" cnt="1 0" func="cnt" op="equ" val="2">
                            <dgm:alg type="cycle">
                              <dgm:param type="ctrShpMap" val="fNode"/>
                              <dgm:param type="stAng" val="105"/>
                              <dgm:param type="spanAng" val="-90"/>
                            </dgm:alg>
                          </dgm:if>
                          <dgm:else name="Name41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417" axis="ch" ptType="node" func="cnt" op="gte" val="7">
                        <dgm:choose name="Name418">
                          <dgm:if name="Name419" axis="ch ch" ptType="node node" st="6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420" axis="ch ch" ptType="node node" st="6 1" cnt="1 0" func="cnt" op="equ" val="2">
                            <dgm:alg type="cycle">
                              <dgm:param type="ctrShpMap" val="fNode"/>
                              <dgm:param type="stAng" val="147"/>
                              <dgm:param type="spanAng" val="-90"/>
                            </dgm:alg>
                          </dgm:if>
                          <dgm:else name="Name42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22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23" axis="ch" ptType="node" st="6" cnt="1">
                  <dgm:layoutNode name="childCenter6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24" axis="ch">
                    <dgm:forEach name="Name425" axis="self" ptType="parTrans">
                      <dgm:layoutNode name="Name426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27" axis="self" ptType="node">
                      <dgm:layoutNode name="text6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28" axis="ch" ptType="parTrans" st="6" cnt="1">
                <dgm:layoutNode name="Name429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6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30"/>
          </dgm:choose>
          <dgm:choose name="Name431">
            <dgm:if name="Name432" axis="ch" ptType="node" func="cnt" op="gte" val="7">
              <dgm:layoutNode name="cycle_7">
                <dgm:choose name="Name433">
                  <dgm:if name="Name434" func="var" arg="dir" op="equ" val="norm">
                    <dgm:choose name="Name435">
                      <dgm:if name="Name436" axis="ch" ptType="node" func="cnt" op="gte" val="7">
                        <dgm:choose name="Name437">
                          <dgm:if name="Name438" axis="ch ch" ptType="node node" st="7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439" axis="ch ch" ptType="node node" st="7 1" cnt="1 0" func="cnt" op="equ" val="2">
                            <dgm:alg type="cycle">
                              <dgm:param type="ctrShpMap" val="fNode"/>
                              <dgm:param type="stAng" val="263"/>
                              <dgm:param type="spanAng" val="90"/>
                            </dgm:alg>
                          </dgm:if>
                          <dgm:else name="Name44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41"/>
                    </dgm:choose>
                  </dgm:if>
                  <dgm:else name="Name442">
                    <dgm:choose name="Name443">
                      <dgm:if name="Name444" axis="ch" ptType="node" func="cnt" op="gte" val="7">
                        <dgm:choose name="Name445">
                          <dgm:if name="Name446" axis="ch ch" ptType="node node" st="7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447" axis="ch ch" ptType="node node" st="7 1" cnt="1 0" func="cnt" op="equ" val="2">
                            <dgm:alg type="cycle">
                              <dgm:param type="ctrShpMap" val="fNode"/>
                              <dgm:param type="stAng" val="96"/>
                              <dgm:param type="spanAng" val="-90"/>
                            </dgm:alg>
                          </dgm:if>
                          <dgm:else name="Name44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49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50" axis="ch" ptType="node" st="7" cnt="1">
                  <dgm:layoutNode name="childCenter7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51" axis="ch">
                    <dgm:forEach name="Name452" axis="self" ptType="parTrans">
                      <dgm:layoutNode name="Name453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54" axis="self" ptType="node">
                      <dgm:layoutNode name="text7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55" axis="ch" ptType="parTrans" st="7" cnt="1">
                <dgm:layoutNode name="Name456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7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5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4BC72C-EDF2-4E64-8CFF-0CC83D6B719C}" type="datetimeFigureOut">
              <a:rPr lang="en-US" smtClean="0"/>
              <a:t>23/11/2015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B599372-18FB-4835-901F-002FB8DB83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66085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60B2DF-2FBC-4FE7-9A25-8CAD30528E5A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40096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599372-18FB-4835-901F-002FB8DB8391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967537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fld id="{51622DF7-3D2C-4C80-B9CA-49C2823366CD}" type="slidenum">
              <a:rPr lang="en-US" altLang="en-US" sz="1200" smtClean="0">
                <a:solidFill>
                  <a:prstClr val="black"/>
                </a:solidFill>
              </a:rPr>
              <a:pPr/>
              <a:t>6</a:t>
            </a:fld>
            <a:endParaRPr lang="en-US" altLang="en-US" sz="1200" smtClean="0">
              <a:solidFill>
                <a:prstClr val="black"/>
              </a:solidFill>
            </a:endParaRPr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247727120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C5ACC02-BEF3-4564-8840-5F15E2E7F1BE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138523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dirty="0" err="1" smtClean="0">
                <a:latin typeface="+mn-lt"/>
              </a:rPr>
              <a:t>Multistakeholder</a:t>
            </a:r>
            <a:r>
              <a:rPr lang="en-US" sz="1200" baseline="0" dirty="0" smtClean="0">
                <a:latin typeface="+mn-lt"/>
              </a:rPr>
              <a:t> Concept – participation from diverse group</a:t>
            </a:r>
          </a:p>
          <a:p>
            <a:endParaRPr lang="en-US" sz="1200" baseline="0" dirty="0" smtClean="0">
              <a:latin typeface="+mn-lt"/>
            </a:endParaRPr>
          </a:p>
          <a:p>
            <a:r>
              <a:rPr lang="en-US" sz="1200" dirty="0" smtClean="0">
                <a:latin typeface="+mn-lt"/>
              </a:rPr>
              <a:t>International Organizations</a:t>
            </a:r>
          </a:p>
          <a:p>
            <a:r>
              <a:rPr lang="en-US" sz="1200" dirty="0" smtClean="0">
                <a:latin typeface="+mn-lt"/>
              </a:rPr>
              <a:t>Central Banks </a:t>
            </a:r>
          </a:p>
          <a:p>
            <a:r>
              <a:rPr lang="en-US" sz="1200" dirty="0" smtClean="0">
                <a:latin typeface="+mn-lt"/>
              </a:rPr>
              <a:t>Telecom Regulators</a:t>
            </a:r>
          </a:p>
          <a:p>
            <a:r>
              <a:rPr lang="en-US" sz="1200" dirty="0" smtClean="0">
                <a:latin typeface="+mn-lt"/>
              </a:rPr>
              <a:t>Mobile Money Operators </a:t>
            </a:r>
          </a:p>
          <a:p>
            <a:r>
              <a:rPr lang="en-US" sz="1200" dirty="0" smtClean="0">
                <a:latin typeface="+mn-lt"/>
              </a:rPr>
              <a:t>Payment Service Providers</a:t>
            </a:r>
          </a:p>
          <a:p>
            <a:r>
              <a:rPr lang="en-US" sz="1200" dirty="0" smtClean="0">
                <a:latin typeface="+mn-lt"/>
              </a:rPr>
              <a:t>DFS Platform Providers</a:t>
            </a:r>
          </a:p>
          <a:p>
            <a:r>
              <a:rPr lang="en-US" sz="1200" dirty="0" smtClean="0">
                <a:latin typeface="+mn-lt"/>
              </a:rPr>
              <a:t>Standards Development Bodies</a:t>
            </a:r>
          </a:p>
          <a:p>
            <a:endParaRPr lang="en-US" sz="1200" dirty="0" smtClean="0">
              <a:latin typeface="+mn-lt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599372-18FB-4835-901F-002FB8DB8391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149867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fld id="{51622DF7-3D2C-4C80-B9CA-49C2823366CD}" type="slidenum">
              <a:rPr lang="en-US" altLang="en-US" sz="1200" smtClean="0"/>
              <a:pPr/>
              <a:t>11</a:t>
            </a:fld>
            <a:endParaRPr lang="en-US" altLang="en-US" sz="1200" smtClean="0"/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38056047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C63E4-F9BE-C24A-B4FF-309EB18BA5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75068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C63E4-F9BE-C24A-B4FF-309EB18BA5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29326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582083"/>
            <a:ext cx="2057400" cy="525991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582083"/>
            <a:ext cx="6019800" cy="525991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C63E4-F9BE-C24A-B4FF-309EB18BA5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10374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C63E4-F9BE-C24A-B4FF-309EB18BA5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99446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rgbClr val="558ED5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C63E4-F9BE-C24A-B4FF-309EB18BA5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24592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26296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26296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C63E4-F9BE-C24A-B4FF-309EB18BA5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04568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68829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68829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C63E4-F9BE-C24A-B4FF-309EB18BA5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35527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C63E4-F9BE-C24A-B4FF-309EB18BA5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52327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C63E4-F9BE-C24A-B4FF-309EB18BA5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8374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3250"/>
            <a:ext cx="3008313" cy="8318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603250"/>
            <a:ext cx="5111750" cy="512233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29048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C63E4-F9BE-C24A-B4FF-309EB18BA5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82410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50641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C63E4-F9BE-C24A-B4FF-309EB18BA5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40595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70972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968500"/>
            <a:ext cx="8229600" cy="38311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505200" y="6176433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283C63E4-F9BE-C24A-B4FF-309EB18BA56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86388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b="1" i="0" kern="1200">
          <a:solidFill>
            <a:schemeClr val="tx2">
              <a:lumMod val="60000"/>
              <a:lumOff val="40000"/>
            </a:schemeClr>
          </a:solidFill>
          <a:latin typeface="Calibri"/>
          <a:ea typeface="+mj-ea"/>
          <a:cs typeface="Calibri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2">
              <a:lumMod val="60000"/>
              <a:lumOff val="40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2">
              <a:lumMod val="60000"/>
              <a:lumOff val="40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2">
              <a:lumMod val="60000"/>
              <a:lumOff val="40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2">
              <a:lumMod val="60000"/>
              <a:lumOff val="40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2">
              <a:lumMod val="60000"/>
              <a:lumOff val="40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7.png"/><Relationship Id="rId4" Type="http://schemas.openxmlformats.org/officeDocument/2006/relationships/hyperlink" Target="http://www.itu.int/en/ITU-T/focusgroups/dfs/Pages/default.aspx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tu.int/en/ITU-T/focusgroups/dfs/Pages/default.aspx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g"/><Relationship Id="rId13" Type="http://schemas.openxmlformats.org/officeDocument/2006/relationships/image" Target="../media/image19.jpg"/><Relationship Id="rId18" Type="http://schemas.openxmlformats.org/officeDocument/2006/relationships/image" Target="../media/image24.jpg"/><Relationship Id="rId26" Type="http://schemas.openxmlformats.org/officeDocument/2006/relationships/image" Target="../media/image32.jpg"/><Relationship Id="rId3" Type="http://schemas.openxmlformats.org/officeDocument/2006/relationships/image" Target="../media/image9.jpg"/><Relationship Id="rId21" Type="http://schemas.openxmlformats.org/officeDocument/2006/relationships/image" Target="../media/image27.png"/><Relationship Id="rId7" Type="http://schemas.openxmlformats.org/officeDocument/2006/relationships/image" Target="../media/image13.jpg"/><Relationship Id="rId12" Type="http://schemas.openxmlformats.org/officeDocument/2006/relationships/image" Target="../media/image18.jpg"/><Relationship Id="rId17" Type="http://schemas.openxmlformats.org/officeDocument/2006/relationships/image" Target="../media/image23.png"/><Relationship Id="rId25" Type="http://schemas.openxmlformats.org/officeDocument/2006/relationships/image" Target="../media/image31.jpg"/><Relationship Id="rId2" Type="http://schemas.openxmlformats.org/officeDocument/2006/relationships/notesSlide" Target="../notesSlides/notesSlide5.xml"/><Relationship Id="rId16" Type="http://schemas.openxmlformats.org/officeDocument/2006/relationships/image" Target="../media/image22.jpg"/><Relationship Id="rId20" Type="http://schemas.openxmlformats.org/officeDocument/2006/relationships/image" Target="../media/image26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g"/><Relationship Id="rId11" Type="http://schemas.openxmlformats.org/officeDocument/2006/relationships/image" Target="../media/image17.jpg"/><Relationship Id="rId24" Type="http://schemas.openxmlformats.org/officeDocument/2006/relationships/image" Target="../media/image30.jpg"/><Relationship Id="rId5" Type="http://schemas.openxmlformats.org/officeDocument/2006/relationships/image" Target="../media/image11.jpg"/><Relationship Id="rId15" Type="http://schemas.openxmlformats.org/officeDocument/2006/relationships/image" Target="../media/image21.png"/><Relationship Id="rId23" Type="http://schemas.openxmlformats.org/officeDocument/2006/relationships/image" Target="../media/image29.jpg"/><Relationship Id="rId28" Type="http://schemas.openxmlformats.org/officeDocument/2006/relationships/image" Target="../media/image34.png"/><Relationship Id="rId10" Type="http://schemas.openxmlformats.org/officeDocument/2006/relationships/image" Target="../media/image16.jpg"/><Relationship Id="rId19" Type="http://schemas.openxmlformats.org/officeDocument/2006/relationships/image" Target="../media/image25.jpg"/><Relationship Id="rId4" Type="http://schemas.openxmlformats.org/officeDocument/2006/relationships/image" Target="../media/image10.jpg"/><Relationship Id="rId9" Type="http://schemas.openxmlformats.org/officeDocument/2006/relationships/image" Target="../media/image15.jpg"/><Relationship Id="rId14" Type="http://schemas.openxmlformats.org/officeDocument/2006/relationships/image" Target="../media/image20.png"/><Relationship Id="rId22" Type="http://schemas.openxmlformats.org/officeDocument/2006/relationships/image" Target="../media/image28.jpg"/><Relationship Id="rId27" Type="http://schemas.openxmlformats.org/officeDocument/2006/relationships/image" Target="../media/image33.em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5576" y="2208773"/>
            <a:ext cx="7772400" cy="1610591"/>
          </a:xfrm>
        </p:spPr>
        <p:txBody>
          <a:bodyPr>
            <a:normAutofit/>
          </a:bodyPr>
          <a:lstStyle/>
          <a:p>
            <a:r>
              <a:rPr lang="en-US" sz="4000" dirty="0" smtClean="0"/>
              <a:t>ITU-T Focus Group Digital </a:t>
            </a:r>
            <a:r>
              <a:rPr lang="en-US" sz="4000" dirty="0" smtClean="0"/>
              <a:t>Financial </a:t>
            </a:r>
            <a:r>
              <a:rPr lang="en-US" sz="4000" dirty="0" smtClean="0"/>
              <a:t>Services – Consumer Protection</a:t>
            </a:r>
            <a:endParaRPr lang="en-GB" sz="4000" noProof="0" dirty="0"/>
          </a:p>
        </p:txBody>
      </p:sp>
      <p:sp>
        <p:nvSpPr>
          <p:cNvPr id="6" name="Content Placeholder 8"/>
          <p:cNvSpPr txBox="1">
            <a:spLocks/>
          </p:cNvSpPr>
          <p:nvPr/>
        </p:nvSpPr>
        <p:spPr>
          <a:xfrm>
            <a:off x="457200" y="2451886"/>
            <a:ext cx="8229600" cy="3202433"/>
          </a:xfrm>
          <a:prstGeom prst="rect">
            <a:avLst/>
          </a:prstGeom>
        </p:spPr>
        <p:txBody>
          <a:bodyPr vert="horz" lIns="91440" tIns="45720" rIns="91440" bIns="45720" rtlCol="0">
            <a:normAutofit fontScale="25000" lnSpcReduction="20000"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0" b="1" dirty="0" smtClean="0"/>
              <a:t/>
            </a:r>
            <a:br>
              <a:rPr lang="en-US" sz="16000" b="1" dirty="0" smtClean="0"/>
            </a:br>
            <a:endParaRPr lang="en-US" sz="12800" b="1" dirty="0" smtClean="0"/>
          </a:p>
          <a:p>
            <a:endParaRPr lang="en-US" sz="16000" b="1" dirty="0" smtClean="0"/>
          </a:p>
          <a:p>
            <a:r>
              <a:rPr lang="en-US" sz="9600" b="1" dirty="0" smtClean="0"/>
              <a:t>Vijay Mauree</a:t>
            </a:r>
          </a:p>
          <a:p>
            <a:r>
              <a:rPr lang="en-US" sz="9600" b="1" dirty="0" err="1" smtClean="0"/>
              <a:t>Programme</a:t>
            </a:r>
            <a:r>
              <a:rPr lang="en-US" sz="9600" b="1" dirty="0" smtClean="0"/>
              <a:t> Coordinator, TSB</a:t>
            </a:r>
          </a:p>
          <a:p>
            <a:r>
              <a:rPr lang="en-US" sz="9600" b="1" dirty="0" smtClean="0"/>
              <a:t>ITU</a:t>
            </a:r>
          </a:p>
          <a:p>
            <a:endParaRPr lang="en-US" sz="16000" b="1" i="1" dirty="0" smtClean="0"/>
          </a:p>
          <a:p>
            <a:r>
              <a:rPr lang="en-US" sz="16000" b="1" i="1" dirty="0" smtClean="0"/>
              <a:t/>
            </a:r>
            <a:br>
              <a:rPr lang="en-US" sz="16000" b="1" i="1" dirty="0" smtClean="0"/>
            </a:br>
            <a:r>
              <a:rPr lang="en-US" sz="2000" b="1" i="1" dirty="0" smtClean="0"/>
              <a:t/>
            </a:r>
            <a:br>
              <a:rPr lang="en-US" sz="2000" b="1" i="1" dirty="0" smtClean="0"/>
            </a:br>
            <a:r>
              <a:rPr lang="en-US" sz="2000" b="1" i="1" dirty="0" smtClean="0"/>
              <a:t/>
            </a:r>
            <a:br>
              <a:rPr lang="en-US" sz="2000" b="1" i="1" dirty="0" smtClean="0"/>
            </a:br>
            <a:r>
              <a:rPr lang="en-US" b="1" i="1" dirty="0" smtClean="0"/>
              <a:t> </a:t>
            </a:r>
            <a:r>
              <a:rPr lang="en-US" dirty="0" smtClean="0">
                <a:latin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lang="en-US" dirty="0" smtClean="0">
                <a:latin typeface="Calibri" panose="020F0502020204030204" pitchFamily="34" charset="0"/>
                <a:cs typeface="Arial" panose="020B0604020202020204" pitchFamily="34" charset="0"/>
              </a:rPr>
            </a:br>
            <a:r>
              <a:rPr lang="en-US" dirty="0" smtClean="0">
                <a:latin typeface="Calibri" panose="020F0502020204030204" pitchFamily="34" charset="0"/>
                <a:cs typeface="Arial" panose="020B0604020202020204" pitchFamily="34" charset="0"/>
              </a:rPr>
              <a:t>								</a:t>
            </a:r>
            <a:endParaRPr lang="en-US" dirty="0" smtClean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endParaRPr lang="en-US" dirty="0" smtClean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endParaRPr lang="en-US" dirty="0"/>
          </a:p>
        </p:txBody>
      </p:sp>
      <p:sp>
        <p:nvSpPr>
          <p:cNvPr id="4" name="Title 3"/>
          <p:cNvSpPr txBox="1">
            <a:spLocks/>
          </p:cNvSpPr>
          <p:nvPr/>
        </p:nvSpPr>
        <p:spPr>
          <a:xfrm>
            <a:off x="457200" y="485522"/>
            <a:ext cx="8229600" cy="18288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b="1" i="0" kern="1200">
                <a:solidFill>
                  <a:schemeClr val="tx2">
                    <a:lumMod val="60000"/>
                    <a:lumOff val="40000"/>
                  </a:schemeClr>
                </a:solidFill>
                <a:latin typeface="Calibri"/>
                <a:ea typeface="+mj-ea"/>
                <a:cs typeface="Calibri"/>
              </a:defRPr>
            </a:lvl1pPr>
          </a:lstStyle>
          <a:p>
            <a:r>
              <a:rPr lang="en-US" sz="2800" dirty="0" smtClean="0"/>
              <a:t>Stakeholders Forum on </a:t>
            </a:r>
            <a:r>
              <a:rPr lang="en-US" sz="2800" dirty="0" err="1" smtClean="0"/>
              <a:t>QoS</a:t>
            </a:r>
            <a:r>
              <a:rPr lang="en-US" sz="2800" dirty="0" smtClean="0"/>
              <a:t> and Consumer Experience</a:t>
            </a: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dirty="0" smtClean="0"/>
              <a:t>(Nairobi, Kenya, </a:t>
            </a:r>
            <a:r>
              <a:rPr lang="en-US" sz="2800" dirty="0" smtClean="0"/>
              <a:t>27-28 October 2015)</a:t>
            </a:r>
            <a:endParaRPr lang="en-US" sz="2400" i="1" dirty="0"/>
          </a:p>
        </p:txBody>
      </p:sp>
    </p:spTree>
    <p:extLst>
      <p:ext uri="{BB962C8B-B14F-4D97-AF65-F5344CB8AC3E}">
        <p14:creationId xmlns:p14="http://schemas.microsoft.com/office/powerpoint/2010/main" val="3703936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930162" y="1181076"/>
            <a:ext cx="4729654" cy="3878317"/>
          </a:xfrm>
          <a:prstGeom prst="ellipse">
            <a:avLst/>
          </a:prstGeom>
          <a:solidFill>
            <a:schemeClr val="accent5">
              <a:lumMod val="40000"/>
              <a:lumOff val="60000"/>
              <a:alpha val="39000"/>
            </a:schemeClr>
          </a:solidFill>
          <a:ln cap="rnd" cmpd="sng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en-US" sz="2000" dirty="0" smtClean="0">
                <a:solidFill>
                  <a:srgbClr val="FF0000"/>
                </a:solidFill>
              </a:rPr>
              <a:t>AML + KYC</a:t>
            </a:r>
          </a:p>
          <a:p>
            <a:pPr>
              <a:lnSpc>
                <a:spcPct val="150000"/>
              </a:lnSpc>
            </a:pPr>
            <a:r>
              <a:rPr lang="en-US" sz="2000" dirty="0" smtClean="0">
                <a:solidFill>
                  <a:srgbClr val="FF0000"/>
                </a:solidFill>
              </a:rPr>
              <a:t>Settlement</a:t>
            </a:r>
            <a:endParaRPr lang="en-US" sz="2000" dirty="0">
              <a:solidFill>
                <a:srgbClr val="FF0000"/>
              </a:solidFill>
            </a:endParaRPr>
          </a:p>
          <a:p>
            <a:pPr>
              <a:lnSpc>
                <a:spcPct val="150000"/>
              </a:lnSpc>
            </a:pPr>
            <a:r>
              <a:rPr lang="en-US" sz="2000" dirty="0" smtClean="0">
                <a:solidFill>
                  <a:srgbClr val="FF0000"/>
                </a:solidFill>
              </a:rPr>
              <a:t>Payment licenses</a:t>
            </a:r>
            <a:endParaRPr lang="en-US" sz="2000" dirty="0">
              <a:solidFill>
                <a:srgbClr val="FF0000"/>
              </a:solidFill>
            </a:endParaRPr>
          </a:p>
          <a:p>
            <a:pPr>
              <a:lnSpc>
                <a:spcPct val="150000"/>
              </a:lnSpc>
            </a:pPr>
            <a:r>
              <a:rPr lang="en-US" sz="2000" dirty="0" smtClean="0">
                <a:solidFill>
                  <a:srgbClr val="FF0000"/>
                </a:solidFill>
              </a:rPr>
              <a:t>Micro loans</a:t>
            </a:r>
            <a:endParaRPr lang="en-US" sz="2000" dirty="0">
              <a:solidFill>
                <a:srgbClr val="FF0000"/>
              </a:solidFill>
            </a:endParaRPr>
          </a:p>
          <a:p>
            <a:pPr>
              <a:lnSpc>
                <a:spcPct val="150000"/>
              </a:lnSpc>
            </a:pPr>
            <a:r>
              <a:rPr lang="en-US" sz="2000" dirty="0" smtClean="0">
                <a:solidFill>
                  <a:srgbClr val="FF0000"/>
                </a:solidFill>
              </a:rPr>
              <a:t>Deposit </a:t>
            </a:r>
          </a:p>
          <a:p>
            <a:pPr lvl="1">
              <a:lnSpc>
                <a:spcPct val="150000"/>
              </a:lnSpc>
            </a:pPr>
            <a:r>
              <a:rPr lang="en-US" sz="2000" dirty="0" smtClean="0">
                <a:solidFill>
                  <a:srgbClr val="FF0000"/>
                </a:solidFill>
              </a:rPr>
              <a:t>Insurance</a:t>
            </a:r>
            <a:endParaRPr lang="en-US" sz="2000" dirty="0">
              <a:solidFill>
                <a:srgbClr val="FF0000"/>
              </a:solidFill>
            </a:endParaRPr>
          </a:p>
        </p:txBody>
      </p:sp>
      <p:sp>
        <p:nvSpPr>
          <p:cNvPr id="5" name="Oval 4"/>
          <p:cNvSpPr/>
          <p:nvPr/>
        </p:nvSpPr>
        <p:spPr>
          <a:xfrm>
            <a:off x="3752193" y="1118014"/>
            <a:ext cx="4729654" cy="3878317"/>
          </a:xfrm>
          <a:prstGeom prst="ellipse">
            <a:avLst/>
          </a:prstGeom>
          <a:solidFill>
            <a:srgbClr val="92D050">
              <a:alpha val="63000"/>
            </a:srgb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2" algn="ctr">
              <a:lnSpc>
                <a:spcPct val="150000"/>
              </a:lnSpc>
            </a:pPr>
            <a:r>
              <a:rPr lang="en-US" sz="2000" dirty="0" smtClean="0">
                <a:solidFill>
                  <a:schemeClr val="bg1"/>
                </a:solidFill>
              </a:rPr>
              <a:t>Licensing </a:t>
            </a:r>
          </a:p>
          <a:p>
            <a:pPr lvl="2" algn="ctr">
              <a:lnSpc>
                <a:spcPct val="150000"/>
              </a:lnSpc>
            </a:pPr>
            <a:r>
              <a:rPr lang="en-US" sz="2000" dirty="0" smtClean="0">
                <a:solidFill>
                  <a:schemeClr val="bg1"/>
                </a:solidFill>
              </a:rPr>
              <a:t>Costs</a:t>
            </a:r>
          </a:p>
          <a:p>
            <a:pPr lvl="2" algn="ctr">
              <a:lnSpc>
                <a:spcPct val="150000"/>
              </a:lnSpc>
            </a:pPr>
            <a:r>
              <a:rPr lang="en-US" sz="2000" dirty="0" smtClean="0">
                <a:solidFill>
                  <a:schemeClr val="bg1"/>
                </a:solidFill>
              </a:rPr>
              <a:t>Network Integrity</a:t>
            </a:r>
          </a:p>
          <a:p>
            <a:pPr lvl="2" algn="ctr">
              <a:lnSpc>
                <a:spcPct val="150000"/>
              </a:lnSpc>
            </a:pPr>
            <a:r>
              <a:rPr lang="en-US" sz="2000" dirty="0" err="1" smtClean="0">
                <a:solidFill>
                  <a:schemeClr val="bg1"/>
                </a:solidFill>
              </a:rPr>
              <a:t>QoS</a:t>
            </a:r>
            <a:endParaRPr lang="en-US" sz="2000" dirty="0" smtClean="0">
              <a:solidFill>
                <a:schemeClr val="bg1"/>
              </a:solidFill>
            </a:endParaRPr>
          </a:p>
          <a:p>
            <a:pPr lvl="2" algn="ctr">
              <a:lnSpc>
                <a:spcPct val="150000"/>
              </a:lnSpc>
            </a:pPr>
            <a:r>
              <a:rPr lang="en-US" sz="2000" dirty="0" smtClean="0">
                <a:solidFill>
                  <a:schemeClr val="bg1"/>
                </a:solidFill>
              </a:rPr>
              <a:t>SIM Registration</a:t>
            </a:r>
          </a:p>
          <a:p>
            <a:pPr algn="ctr"/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035970" y="1770224"/>
            <a:ext cx="1576548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dirty="0" smtClean="0"/>
              <a:t>Open Access Dispute Res.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Pricing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Competition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Security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Taxation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95592" y="1678571"/>
            <a:ext cx="492443" cy="3049874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en-US" sz="2000" b="1" dirty="0" smtClean="0">
                <a:solidFill>
                  <a:srgbClr val="0070C0"/>
                </a:solidFill>
              </a:rPr>
              <a:t>Financial Services Regulator</a:t>
            </a:r>
            <a:endParaRPr lang="en-US" sz="2000" b="1" dirty="0">
              <a:solidFill>
                <a:srgbClr val="0070C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519425" y="1500702"/>
            <a:ext cx="492443" cy="2660060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chemeClr val="accent3">
                    <a:lumMod val="75000"/>
                  </a:schemeClr>
                </a:solidFill>
              </a:rPr>
              <a:t>Telecom Regulator</a:t>
            </a:r>
            <a:endParaRPr lang="en-US" sz="2000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10" name="제목 1"/>
          <p:cNvSpPr txBox="1">
            <a:spLocks/>
          </p:cNvSpPr>
          <p:nvPr/>
        </p:nvSpPr>
        <p:spPr>
          <a:xfrm>
            <a:off x="320568" y="17626"/>
            <a:ext cx="8229600" cy="44482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b="1" i="0" kern="1200">
                <a:solidFill>
                  <a:schemeClr val="tx2">
                    <a:lumMod val="60000"/>
                    <a:lumOff val="40000"/>
                  </a:schemeClr>
                </a:solidFill>
                <a:latin typeface="Calibri"/>
                <a:ea typeface="+mj-ea"/>
                <a:cs typeface="Calibri"/>
              </a:defRPr>
            </a:lvl1pPr>
          </a:lstStyle>
          <a:p>
            <a:pPr algn="l"/>
            <a:r>
              <a:rPr lang="en-US" altLang="ko-KR" sz="2400" dirty="0" smtClean="0">
                <a:solidFill>
                  <a:srgbClr val="0070C0"/>
                </a:solidFill>
              </a:rPr>
              <a:t>IV. </a:t>
            </a:r>
            <a:r>
              <a:rPr lang="en-US" altLang="ko-KR" sz="2400" dirty="0" smtClean="0">
                <a:solidFill>
                  <a:srgbClr val="0070C0"/>
                </a:solidFill>
              </a:rPr>
              <a:t>ITU FG DFS</a:t>
            </a:r>
            <a:endParaRPr lang="ko-KR" altLang="en-US" sz="2400" dirty="0" smtClean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713350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en-US" sz="2800" dirty="0" smtClean="0"/>
              <a:t>Four Working Groups Have Been Established to Lead the Focus Group’s Efforts</a:t>
            </a: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34809892"/>
              </p:ext>
            </p:extLst>
          </p:nvPr>
        </p:nvGraphicFramePr>
        <p:xfrm>
          <a:off x="1045789" y="2145012"/>
          <a:ext cx="7287904" cy="34119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제목 1"/>
          <p:cNvSpPr txBox="1">
            <a:spLocks/>
          </p:cNvSpPr>
          <p:nvPr/>
        </p:nvSpPr>
        <p:spPr>
          <a:xfrm>
            <a:off x="320568" y="17626"/>
            <a:ext cx="8229600" cy="44482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b="1" i="0" kern="1200">
                <a:solidFill>
                  <a:schemeClr val="tx2">
                    <a:lumMod val="60000"/>
                    <a:lumOff val="40000"/>
                  </a:schemeClr>
                </a:solidFill>
                <a:latin typeface="Calibri"/>
                <a:ea typeface="+mj-ea"/>
                <a:cs typeface="Calibri"/>
              </a:defRPr>
            </a:lvl1pPr>
          </a:lstStyle>
          <a:p>
            <a:pPr algn="l"/>
            <a:r>
              <a:rPr lang="en-US" altLang="ko-KR" sz="2400" dirty="0" smtClean="0">
                <a:solidFill>
                  <a:srgbClr val="0070C0"/>
                </a:solidFill>
              </a:rPr>
              <a:t>IV. </a:t>
            </a:r>
            <a:r>
              <a:rPr lang="en-US" altLang="ko-KR" sz="2400" dirty="0" smtClean="0">
                <a:solidFill>
                  <a:srgbClr val="0070C0"/>
                </a:solidFill>
              </a:rPr>
              <a:t>ITU FG DFS</a:t>
            </a:r>
            <a:endParaRPr lang="ko-KR" altLang="en-US" sz="2400" dirty="0" smtClean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5941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Consumer Experience and Protection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13972"/>
            <a:ext cx="8229600" cy="4085695"/>
          </a:xfrm>
        </p:spPr>
        <p:txBody>
          <a:bodyPr>
            <a:normAutofit/>
          </a:bodyPr>
          <a:lstStyle/>
          <a:p>
            <a:r>
              <a:rPr lang="en-US" sz="2800" dirty="0" smtClean="0"/>
              <a:t>Co-Chairs: </a:t>
            </a:r>
          </a:p>
          <a:p>
            <a:pPr lvl="1"/>
            <a:r>
              <a:rPr lang="en-US" sz="2400" dirty="0" smtClean="0"/>
              <a:t>Jami Solli, Consumer International</a:t>
            </a:r>
          </a:p>
          <a:p>
            <a:pPr lvl="1"/>
            <a:r>
              <a:rPr lang="en-US" sz="2400" dirty="0" smtClean="0"/>
              <a:t>Kate McKee, CGAP</a:t>
            </a:r>
          </a:p>
          <a:p>
            <a:pPr lvl="1"/>
            <a:r>
              <a:rPr lang="en-US" sz="2400" dirty="0" smtClean="0"/>
              <a:t>Adel </a:t>
            </a:r>
            <a:r>
              <a:rPr lang="en-US" sz="2400" dirty="0" err="1" smtClean="0"/>
              <a:t>Bedoui</a:t>
            </a:r>
            <a:r>
              <a:rPr lang="en-US" sz="2400" dirty="0" smtClean="0"/>
              <a:t>, </a:t>
            </a:r>
            <a:r>
              <a:rPr lang="en-US" sz="2400" dirty="0" err="1" smtClean="0"/>
              <a:t>Tunisie</a:t>
            </a:r>
            <a:r>
              <a:rPr lang="en-US" sz="2400" dirty="0" smtClean="0"/>
              <a:t> Telecom</a:t>
            </a:r>
          </a:p>
          <a:p>
            <a:pPr lvl="1"/>
            <a:r>
              <a:rPr lang="en-US" sz="2400" dirty="0" smtClean="0"/>
              <a:t>Sumit Jamuar, KYC Trust Ltd (UK)</a:t>
            </a:r>
          </a:p>
          <a:p>
            <a:r>
              <a:rPr lang="en-US" sz="2800" dirty="0" smtClean="0"/>
              <a:t>Deliverables</a:t>
            </a:r>
          </a:p>
          <a:p>
            <a:pPr lvl="1"/>
            <a:r>
              <a:rPr lang="en-US" sz="2400" dirty="0" smtClean="0"/>
              <a:t>Guidelines for Consumer Protection for DFS</a:t>
            </a:r>
          </a:p>
          <a:p>
            <a:pPr lvl="1"/>
            <a:r>
              <a:rPr lang="en-US" sz="2400" dirty="0" smtClean="0"/>
              <a:t>Quality of Service Parameters for DFS</a:t>
            </a:r>
            <a:endParaRPr lang="en-US" sz="2400" dirty="0"/>
          </a:p>
        </p:txBody>
      </p:sp>
      <p:sp>
        <p:nvSpPr>
          <p:cNvPr id="4" name="제목 1"/>
          <p:cNvSpPr txBox="1">
            <a:spLocks/>
          </p:cNvSpPr>
          <p:nvPr/>
        </p:nvSpPr>
        <p:spPr>
          <a:xfrm>
            <a:off x="320568" y="17626"/>
            <a:ext cx="8229600" cy="44482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b="1" i="0" kern="1200">
                <a:solidFill>
                  <a:schemeClr val="tx2">
                    <a:lumMod val="60000"/>
                    <a:lumOff val="40000"/>
                  </a:schemeClr>
                </a:solidFill>
                <a:latin typeface="Calibri"/>
                <a:ea typeface="+mj-ea"/>
                <a:cs typeface="Calibri"/>
              </a:defRPr>
            </a:lvl1pPr>
          </a:lstStyle>
          <a:p>
            <a:pPr algn="l"/>
            <a:r>
              <a:rPr lang="en-US" altLang="ko-KR" sz="2400" dirty="0" smtClean="0">
                <a:solidFill>
                  <a:srgbClr val="0070C0"/>
                </a:solidFill>
              </a:rPr>
              <a:t>V. Consumer Experience and Protection WG</a:t>
            </a:r>
            <a:endParaRPr lang="ko-KR" altLang="en-US" sz="2400" dirty="0" smtClean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188786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Consumer Experience and Protection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46282"/>
            <a:ext cx="8229600" cy="3831167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Activities</a:t>
            </a:r>
          </a:p>
          <a:p>
            <a:pPr lvl="1"/>
            <a:r>
              <a:rPr lang="en-US" dirty="0" smtClean="0"/>
              <a:t>Analysis </a:t>
            </a:r>
            <a:r>
              <a:rPr lang="en-US" dirty="0"/>
              <a:t>of the legal framework for consumer protection </a:t>
            </a:r>
            <a:r>
              <a:rPr lang="en-US" dirty="0" smtClean="0"/>
              <a:t>(Nigeria, Bangladesh, India, Peru, Uganda</a:t>
            </a:r>
          </a:p>
          <a:p>
            <a:pPr lvl="1"/>
            <a:r>
              <a:rPr lang="en-US" dirty="0"/>
              <a:t> </a:t>
            </a:r>
            <a:r>
              <a:rPr lang="en-US" dirty="0" smtClean="0"/>
              <a:t>Analyze terms </a:t>
            </a:r>
            <a:r>
              <a:rPr lang="en-US" dirty="0"/>
              <a:t>and conditions in contracts of DFS service providers </a:t>
            </a:r>
            <a:endParaRPr lang="en-US" dirty="0" smtClean="0"/>
          </a:p>
          <a:p>
            <a:pPr lvl="1"/>
            <a:r>
              <a:rPr lang="en-US" dirty="0" smtClean="0"/>
              <a:t>Develop guidance on best practices for protection for consumers against fraud</a:t>
            </a:r>
          </a:p>
          <a:p>
            <a:pPr lvl="1"/>
            <a:r>
              <a:rPr lang="en-US" dirty="0" smtClean="0"/>
              <a:t>Collaboration with SG12 on developing KPIs for </a:t>
            </a:r>
            <a:r>
              <a:rPr lang="en-US" dirty="0" err="1" smtClean="0"/>
              <a:t>QoS</a:t>
            </a:r>
            <a:r>
              <a:rPr lang="en-US" dirty="0" smtClean="0"/>
              <a:t> for DFS</a:t>
            </a:r>
          </a:p>
          <a:p>
            <a:pPr marL="457200" lvl="1" indent="0">
              <a:buNone/>
            </a:pPr>
            <a:endParaRPr lang="en-US" dirty="0"/>
          </a:p>
        </p:txBody>
      </p:sp>
      <p:sp>
        <p:nvSpPr>
          <p:cNvPr id="4" name="제목 1"/>
          <p:cNvSpPr txBox="1">
            <a:spLocks/>
          </p:cNvSpPr>
          <p:nvPr/>
        </p:nvSpPr>
        <p:spPr>
          <a:xfrm>
            <a:off x="320568" y="17626"/>
            <a:ext cx="8229600" cy="44482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b="1" i="0" kern="1200">
                <a:solidFill>
                  <a:schemeClr val="tx2">
                    <a:lumMod val="60000"/>
                    <a:lumOff val="40000"/>
                  </a:schemeClr>
                </a:solidFill>
                <a:latin typeface="Calibri"/>
                <a:ea typeface="+mj-ea"/>
                <a:cs typeface="Calibri"/>
              </a:defRPr>
            </a:lvl1pPr>
          </a:lstStyle>
          <a:p>
            <a:pPr algn="l"/>
            <a:r>
              <a:rPr lang="en-US" altLang="ko-KR" sz="2400" dirty="0" smtClean="0">
                <a:solidFill>
                  <a:srgbClr val="0070C0"/>
                </a:solidFill>
              </a:rPr>
              <a:t>V. Consumer Experience and Protection WG</a:t>
            </a:r>
            <a:endParaRPr lang="ko-KR" altLang="en-US" sz="2400" dirty="0" smtClean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665254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DFS Workshop – 14 December 2015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Session on Consumer Protection </a:t>
            </a:r>
          </a:p>
          <a:p>
            <a:r>
              <a:rPr lang="en-US" dirty="0"/>
              <a:t>The discussion will focus on </a:t>
            </a:r>
            <a:endParaRPr lang="en-US" dirty="0" smtClean="0"/>
          </a:p>
          <a:p>
            <a:pPr lvl="1"/>
            <a:r>
              <a:rPr lang="en-US" dirty="0" smtClean="0"/>
              <a:t>protecting </a:t>
            </a:r>
            <a:r>
              <a:rPr lang="en-US" dirty="0"/>
              <a:t>consumers from fraud, </a:t>
            </a:r>
            <a:endParaRPr lang="en-US" dirty="0" smtClean="0"/>
          </a:p>
          <a:p>
            <a:pPr lvl="1"/>
            <a:r>
              <a:rPr lang="en-US" dirty="0"/>
              <a:t>F</a:t>
            </a:r>
            <a:r>
              <a:rPr lang="en-US" dirty="0" smtClean="0"/>
              <a:t>inancial </a:t>
            </a:r>
            <a:r>
              <a:rPr lang="en-US" dirty="0"/>
              <a:t>literacy </a:t>
            </a:r>
            <a:r>
              <a:rPr lang="en-US" dirty="0" err="1" smtClean="0"/>
              <a:t>programme</a:t>
            </a:r>
            <a:r>
              <a:rPr lang="en-US" dirty="0" smtClean="0"/>
              <a:t> effectiveness </a:t>
            </a:r>
          </a:p>
          <a:p>
            <a:pPr lvl="1"/>
            <a:r>
              <a:rPr lang="en-US" dirty="0" smtClean="0"/>
              <a:t>providing </a:t>
            </a:r>
            <a:r>
              <a:rPr lang="en-US" dirty="0"/>
              <a:t>adequate redress mechanisms for consumers</a:t>
            </a:r>
            <a:r>
              <a:rPr lang="en-US" i="1" dirty="0"/>
              <a:t>. </a:t>
            </a:r>
            <a:endParaRPr lang="en-US" i="1" dirty="0" smtClean="0"/>
          </a:p>
          <a:p>
            <a:r>
              <a:rPr lang="en-US" i="1" dirty="0" smtClean="0"/>
              <a:t>EACO Participation is invited</a:t>
            </a:r>
            <a:endParaRPr lang="en-US" dirty="0"/>
          </a:p>
        </p:txBody>
      </p:sp>
      <p:sp>
        <p:nvSpPr>
          <p:cNvPr id="4" name="제목 1"/>
          <p:cNvSpPr txBox="1">
            <a:spLocks/>
          </p:cNvSpPr>
          <p:nvPr/>
        </p:nvSpPr>
        <p:spPr>
          <a:xfrm>
            <a:off x="320568" y="17626"/>
            <a:ext cx="8229600" cy="44482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b="1" i="0" kern="1200">
                <a:solidFill>
                  <a:schemeClr val="tx2">
                    <a:lumMod val="60000"/>
                    <a:lumOff val="40000"/>
                  </a:schemeClr>
                </a:solidFill>
                <a:latin typeface="Calibri"/>
                <a:ea typeface="+mj-ea"/>
                <a:cs typeface="Calibri"/>
              </a:defRPr>
            </a:lvl1pPr>
          </a:lstStyle>
          <a:p>
            <a:pPr algn="l"/>
            <a:r>
              <a:rPr lang="en-US" altLang="ko-KR" sz="2400" dirty="0" smtClean="0">
                <a:solidFill>
                  <a:srgbClr val="0070C0"/>
                </a:solidFill>
              </a:rPr>
              <a:t>V. Consumer Experience and Protection WG</a:t>
            </a:r>
            <a:endParaRPr lang="ko-KR" altLang="en-US" sz="2400" dirty="0" smtClean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791150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Collaboration on Deliverables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6868" y="1713972"/>
            <a:ext cx="8229600" cy="3831167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Collaboration with</a:t>
            </a:r>
          </a:p>
          <a:p>
            <a:pPr lvl="1"/>
            <a:r>
              <a:rPr lang="en-US" dirty="0" smtClean="0"/>
              <a:t>ISO</a:t>
            </a:r>
          </a:p>
          <a:p>
            <a:pPr lvl="1"/>
            <a:r>
              <a:rPr lang="en-US" dirty="0" smtClean="0"/>
              <a:t>World Bank</a:t>
            </a:r>
          </a:p>
          <a:p>
            <a:pPr lvl="1"/>
            <a:r>
              <a:rPr lang="en-US" dirty="0" smtClean="0"/>
              <a:t>Consumer International</a:t>
            </a:r>
          </a:p>
          <a:p>
            <a:pPr lvl="1"/>
            <a:r>
              <a:rPr lang="en-US" dirty="0" smtClean="0"/>
              <a:t>Alliance for Financial Inclusion</a:t>
            </a:r>
          </a:p>
          <a:p>
            <a:pPr lvl="1"/>
            <a:r>
              <a:rPr lang="en-US" dirty="0" smtClean="0"/>
              <a:t>ITU-T SG 2, 3, 12 and 17</a:t>
            </a:r>
          </a:p>
          <a:p>
            <a:pPr lvl="1"/>
            <a:r>
              <a:rPr lang="en-US" dirty="0" smtClean="0"/>
              <a:t>CRASA</a:t>
            </a:r>
          </a:p>
          <a:p>
            <a:pPr lvl="1"/>
            <a:r>
              <a:rPr lang="en-US" dirty="0" err="1" smtClean="0"/>
              <a:t>Mobey</a:t>
            </a:r>
            <a:r>
              <a:rPr lang="en-US" dirty="0" smtClean="0"/>
              <a:t> Forum</a:t>
            </a:r>
          </a:p>
        </p:txBody>
      </p:sp>
      <p:sp>
        <p:nvSpPr>
          <p:cNvPr id="4" name="제목 1"/>
          <p:cNvSpPr txBox="1">
            <a:spLocks/>
          </p:cNvSpPr>
          <p:nvPr/>
        </p:nvSpPr>
        <p:spPr>
          <a:xfrm>
            <a:off x="320568" y="17626"/>
            <a:ext cx="8229600" cy="44482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b="1" i="0" kern="1200">
                <a:solidFill>
                  <a:schemeClr val="tx2">
                    <a:lumMod val="60000"/>
                    <a:lumOff val="40000"/>
                  </a:schemeClr>
                </a:solidFill>
                <a:latin typeface="Calibri"/>
                <a:ea typeface="+mj-ea"/>
                <a:cs typeface="Calibri"/>
              </a:defRPr>
            </a:lvl1pPr>
          </a:lstStyle>
          <a:p>
            <a:pPr algn="l"/>
            <a:r>
              <a:rPr lang="en-US" altLang="ko-KR" sz="2400" dirty="0" smtClean="0">
                <a:solidFill>
                  <a:srgbClr val="0070C0"/>
                </a:solidFill>
              </a:rPr>
              <a:t>VI. Collaboration</a:t>
            </a:r>
            <a:endParaRPr lang="ko-KR" altLang="en-US" sz="2400" dirty="0" smtClean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681070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Collaboration on Deliverables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Invites EACO to participate in the meetings of FG DFS and the </a:t>
            </a:r>
            <a:r>
              <a:rPr lang="en-US" dirty="0" err="1" smtClean="0"/>
              <a:t>e-meetings</a:t>
            </a:r>
            <a:r>
              <a:rPr lang="en-US" dirty="0" smtClean="0"/>
              <a:t> of the working groups</a:t>
            </a:r>
          </a:p>
          <a:p>
            <a:r>
              <a:rPr lang="en-US" dirty="0"/>
              <a:t>Appoint a focal point for FG DFS</a:t>
            </a:r>
          </a:p>
          <a:p>
            <a:r>
              <a:rPr lang="en-US" dirty="0" smtClean="0"/>
              <a:t>Make proposals to FG DFS deliverables for December meeting</a:t>
            </a:r>
            <a:endParaRPr lang="en-US" dirty="0"/>
          </a:p>
        </p:txBody>
      </p:sp>
      <p:sp>
        <p:nvSpPr>
          <p:cNvPr id="4" name="제목 1"/>
          <p:cNvSpPr txBox="1">
            <a:spLocks/>
          </p:cNvSpPr>
          <p:nvPr/>
        </p:nvSpPr>
        <p:spPr>
          <a:xfrm>
            <a:off x="320568" y="17626"/>
            <a:ext cx="8229600" cy="44482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b="1" i="0" kern="1200">
                <a:solidFill>
                  <a:schemeClr val="tx2">
                    <a:lumMod val="60000"/>
                    <a:lumOff val="40000"/>
                  </a:schemeClr>
                </a:solidFill>
                <a:latin typeface="Calibri"/>
                <a:ea typeface="+mj-ea"/>
                <a:cs typeface="Calibri"/>
              </a:defRPr>
            </a:lvl1pPr>
          </a:lstStyle>
          <a:p>
            <a:pPr algn="l"/>
            <a:r>
              <a:rPr lang="en-US" altLang="ko-KR" sz="2400" dirty="0" smtClean="0">
                <a:solidFill>
                  <a:srgbClr val="0070C0"/>
                </a:solidFill>
              </a:rPr>
              <a:t>VI. Collaboration</a:t>
            </a:r>
            <a:endParaRPr lang="ko-KR" altLang="en-US" sz="2400" dirty="0" smtClean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959675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Future Meetings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27 – 29 April 2016: World Bank, Washington D.C</a:t>
            </a:r>
          </a:p>
          <a:p>
            <a:r>
              <a:rPr lang="en-US" dirty="0" smtClean="0"/>
              <a:t>September 2016: Africa (tbc)</a:t>
            </a:r>
          </a:p>
          <a:p>
            <a:r>
              <a:rPr lang="en-US" dirty="0" smtClean="0"/>
              <a:t>December 2016 : ITU, Geneva</a:t>
            </a:r>
          </a:p>
        </p:txBody>
      </p:sp>
      <p:sp>
        <p:nvSpPr>
          <p:cNvPr id="4" name="제목 1"/>
          <p:cNvSpPr txBox="1">
            <a:spLocks/>
          </p:cNvSpPr>
          <p:nvPr/>
        </p:nvSpPr>
        <p:spPr>
          <a:xfrm>
            <a:off x="320568" y="17626"/>
            <a:ext cx="8229600" cy="44482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b="1" i="0" kern="1200">
                <a:solidFill>
                  <a:schemeClr val="tx2">
                    <a:lumMod val="60000"/>
                    <a:lumOff val="40000"/>
                  </a:schemeClr>
                </a:solidFill>
                <a:latin typeface="Calibri"/>
                <a:ea typeface="+mj-ea"/>
                <a:cs typeface="Calibri"/>
              </a:defRPr>
            </a:lvl1pPr>
          </a:lstStyle>
          <a:p>
            <a:pPr algn="l"/>
            <a:r>
              <a:rPr lang="en-US" altLang="ko-KR" sz="2400" dirty="0" smtClean="0">
                <a:solidFill>
                  <a:srgbClr val="0070C0"/>
                </a:solidFill>
              </a:rPr>
              <a:t>VII. Way Forward</a:t>
            </a:r>
            <a:endParaRPr lang="ko-KR" altLang="en-US" sz="2400" dirty="0" smtClean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184585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4281488" y="6309320"/>
            <a:ext cx="3827463" cy="268288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SzPct val="75000"/>
              <a:buBlip>
                <a:blip r:embed="rId2"/>
              </a:buBlip>
              <a:defRPr sz="3200">
                <a:solidFill>
                  <a:schemeClr val="bg2"/>
                </a:solidFill>
                <a:latin typeface="Verdana" pitchFamily="34" charset="0"/>
              </a:defRPr>
            </a:lvl1pPr>
            <a:lvl2pPr marL="742950" indent="-285750">
              <a:spcBef>
                <a:spcPct val="20000"/>
              </a:spcBef>
              <a:buSzPct val="70000"/>
              <a:buFont typeface="ZapfDingbats BT" pitchFamily="18" charset="2"/>
              <a:buBlip>
                <a:blip r:embed="rId3"/>
              </a:buBlip>
              <a:defRPr sz="2800">
                <a:solidFill>
                  <a:schemeClr val="bg2"/>
                </a:solidFill>
                <a:latin typeface="Verdana" pitchFamily="34" charset="0"/>
              </a:defRPr>
            </a:lvl2pPr>
            <a:lvl3pPr marL="1143000" indent="-228600">
              <a:spcBef>
                <a:spcPct val="20000"/>
              </a:spcBef>
              <a:buSzPct val="60000"/>
              <a:buBlip>
                <a:blip r:embed="rId2"/>
              </a:buBlip>
              <a:defRPr sz="2400">
                <a:solidFill>
                  <a:schemeClr val="bg2"/>
                </a:solidFill>
                <a:latin typeface="Verdana" pitchFamily="34" charset="0"/>
              </a:defRPr>
            </a:lvl3pPr>
            <a:lvl4pPr marL="1600200" indent="-228600">
              <a:spcBef>
                <a:spcPct val="20000"/>
              </a:spcBef>
              <a:buSzPct val="70000"/>
              <a:buFont typeface="ZapfDingbats BT" pitchFamily="18" charset="2"/>
              <a:buBlip>
                <a:blip r:embed="rId3"/>
              </a:buBlip>
              <a:defRPr sz="2000">
                <a:solidFill>
                  <a:schemeClr val="bg2"/>
                </a:solidFill>
                <a:latin typeface="Verdana" pitchFamily="34" charset="0"/>
              </a:defRPr>
            </a:lvl4pPr>
            <a:lvl5pPr marL="2057400" indent="-228600">
              <a:spcBef>
                <a:spcPct val="20000"/>
              </a:spcBef>
              <a:buSzPct val="60000"/>
              <a:buBlip>
                <a:blip r:embed="rId2"/>
              </a:buBlip>
              <a:defRPr sz="2000">
                <a:solidFill>
                  <a:schemeClr val="bg2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2"/>
              </a:buBlip>
              <a:defRPr sz="2000">
                <a:solidFill>
                  <a:schemeClr val="bg2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2"/>
              </a:buBlip>
              <a:defRPr sz="2000">
                <a:solidFill>
                  <a:schemeClr val="bg2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2"/>
              </a:buBlip>
              <a:defRPr sz="2000">
                <a:solidFill>
                  <a:schemeClr val="bg2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2"/>
              </a:buBlip>
              <a:defRPr sz="2000">
                <a:solidFill>
                  <a:schemeClr val="bg2"/>
                </a:solidFill>
                <a:latin typeface="Verdana" pitchFamily="34" charset="0"/>
              </a:defRPr>
            </a:lvl9pPr>
          </a:lstStyle>
          <a:p>
            <a:pPr algn="r">
              <a:spcBef>
                <a:spcPct val="0"/>
              </a:spcBef>
              <a:buSzTx/>
              <a:buFontTx/>
              <a:buNone/>
            </a:pPr>
            <a:fld id="{6E49D418-ABEF-4133-81F2-A7734E61CE8F}" type="slidenum">
              <a:rPr lang="en-US" altLang="en-US" sz="1400" smtClean="0">
                <a:solidFill>
                  <a:schemeClr val="tx1"/>
                </a:solidFill>
                <a:latin typeface="Univers" pitchFamily="34" charset="0"/>
              </a:rPr>
              <a:pPr algn="r">
                <a:spcBef>
                  <a:spcPct val="0"/>
                </a:spcBef>
                <a:buSzTx/>
                <a:buFontTx/>
                <a:buNone/>
              </a:pPr>
              <a:t>18</a:t>
            </a:fld>
            <a:endParaRPr lang="en-US" altLang="en-US" sz="1400" dirty="0" smtClean="0">
              <a:solidFill>
                <a:schemeClr val="tx1"/>
              </a:solidFill>
              <a:latin typeface="Univers" pitchFamily="34" charset="0"/>
            </a:endParaRPr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743903" y="4619626"/>
            <a:ext cx="77724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lvl="0"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800" b="1" dirty="0" smtClean="0">
                <a:solidFill>
                  <a:schemeClr val="accent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THANK YOU</a:t>
            </a:r>
          </a:p>
          <a:p>
            <a:pPr lvl="0"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sz="2000" dirty="0" smtClean="0">
              <a:solidFill>
                <a:srgbClr val="00000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  <a:hlinkClick r:id="rId4"/>
            </a:endParaRPr>
          </a:p>
          <a:p>
            <a:pPr lvl="0"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000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hlinkClick r:id="rId4"/>
              </a:rPr>
              <a:t>www.itu.int/en/ITU-T/focusgroups/dfs/</a:t>
            </a:r>
            <a:r>
              <a:rPr lang="en-US" altLang="en-US" sz="2000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  <a:endParaRPr lang="en-US" altLang="en-US" sz="200" dirty="0"/>
          </a:p>
        </p:txBody>
      </p:sp>
      <p:pic>
        <p:nvPicPr>
          <p:cNvPr id="5" name="Picture 3" descr="001009[1]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1370" y="743329"/>
            <a:ext cx="5260235" cy="352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28097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제목 1"/>
          <p:cNvSpPr txBox="1">
            <a:spLocks/>
          </p:cNvSpPr>
          <p:nvPr/>
        </p:nvSpPr>
        <p:spPr>
          <a:xfrm>
            <a:off x="320568" y="17626"/>
            <a:ext cx="8229600" cy="44482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b="1" i="0" kern="1200">
                <a:solidFill>
                  <a:schemeClr val="tx2">
                    <a:lumMod val="60000"/>
                    <a:lumOff val="40000"/>
                  </a:schemeClr>
                </a:solidFill>
                <a:latin typeface="Calibri"/>
                <a:ea typeface="+mj-ea"/>
                <a:cs typeface="Calibri"/>
              </a:defRPr>
            </a:lvl1pPr>
          </a:lstStyle>
          <a:p>
            <a:pPr algn="l"/>
            <a:r>
              <a:rPr lang="en-US" altLang="ko-KR" sz="2400" dirty="0" smtClean="0">
                <a:solidFill>
                  <a:srgbClr val="0070C0"/>
                </a:solidFill>
              </a:rPr>
              <a:t>I. Financial </a:t>
            </a:r>
            <a:r>
              <a:rPr lang="en-US" altLang="ko-KR" sz="2400" dirty="0" smtClean="0">
                <a:solidFill>
                  <a:srgbClr val="0070C0"/>
                </a:solidFill>
              </a:rPr>
              <a:t>Inclusion</a:t>
            </a:r>
            <a:endParaRPr lang="ko-KR" altLang="en-US" sz="2400" dirty="0" smtClean="0">
              <a:solidFill>
                <a:srgbClr val="0070C0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1922" y="1005520"/>
            <a:ext cx="8026892" cy="373224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0" name="TextBox 9"/>
          <p:cNvSpPr txBox="1"/>
          <p:nvPr/>
        </p:nvSpPr>
        <p:spPr>
          <a:xfrm>
            <a:off x="6505516" y="3472143"/>
            <a:ext cx="194329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ea typeface="SimSun" panose="02010600030101010101" pitchFamily="2" charset="-122"/>
                <a:cs typeface="Gisha" panose="020B0502040204020203" pitchFamily="34" charset="-79"/>
              </a:rPr>
              <a:t>     1.6 </a:t>
            </a:r>
            <a:r>
              <a:rPr lang="en-US" sz="1600" dirty="0">
                <a:ea typeface="SimSun" panose="02010600030101010101" pitchFamily="2" charset="-122"/>
                <a:cs typeface="Gisha" panose="020B0502040204020203" pitchFamily="34" charset="-79"/>
              </a:rPr>
              <a:t>billion have a </a:t>
            </a:r>
            <a:endParaRPr lang="en-US" sz="1600" dirty="0" smtClean="0">
              <a:ea typeface="SimSun" panose="02010600030101010101" pitchFamily="2" charset="-122"/>
              <a:cs typeface="Gisha" panose="020B0502040204020203" pitchFamily="34" charset="-79"/>
            </a:endParaRPr>
          </a:p>
          <a:p>
            <a:r>
              <a:rPr lang="en-US" sz="1600" dirty="0">
                <a:ea typeface="SimSun" panose="02010600030101010101" pitchFamily="2" charset="-122"/>
                <a:cs typeface="Gisha" panose="020B0502040204020203" pitchFamily="34" charset="-79"/>
              </a:rPr>
              <a:t> </a:t>
            </a:r>
            <a:r>
              <a:rPr lang="en-US" sz="1600" dirty="0" smtClean="0">
                <a:ea typeface="SimSun" panose="02010600030101010101" pitchFamily="2" charset="-122"/>
                <a:cs typeface="Gisha" panose="020B0502040204020203" pitchFamily="34" charset="-79"/>
              </a:rPr>
              <a:t>    mobile </a:t>
            </a:r>
            <a:r>
              <a:rPr lang="en-US" sz="1600" dirty="0">
                <a:ea typeface="SimSun" panose="02010600030101010101" pitchFamily="2" charset="-122"/>
                <a:cs typeface="Gisha" panose="020B0502040204020203" pitchFamily="34" charset="-79"/>
              </a:rPr>
              <a:t>phone </a:t>
            </a:r>
          </a:p>
          <a:p>
            <a:endParaRPr lang="en-GB" sz="1600" dirty="0" smtClean="0">
              <a:latin typeface="Arial Narrow" panose="020B0606020202030204" pitchFamily="34" charset="0"/>
            </a:endParaRPr>
          </a:p>
          <a:p>
            <a:endParaRPr lang="en-GB" sz="1600" dirty="0">
              <a:latin typeface="Arial Narrow" panose="020B0606020202030204" pitchFamily="34" charset="0"/>
            </a:endParaRPr>
          </a:p>
          <a:p>
            <a:r>
              <a:rPr lang="en-GB" sz="1600" dirty="0" smtClean="0">
                <a:latin typeface="Arial Narrow" panose="020B0606020202030204" pitchFamily="34" charset="0"/>
              </a:rPr>
              <a:t>Source: FINDEX 2014 </a:t>
            </a:r>
            <a:endParaRPr lang="en-GB" sz="1600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8134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제목 1"/>
          <p:cNvSpPr txBox="1">
            <a:spLocks/>
          </p:cNvSpPr>
          <p:nvPr/>
        </p:nvSpPr>
        <p:spPr>
          <a:xfrm>
            <a:off x="320568" y="17626"/>
            <a:ext cx="8229600" cy="44482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b="1" i="0" kern="1200">
                <a:solidFill>
                  <a:schemeClr val="tx2">
                    <a:lumMod val="60000"/>
                    <a:lumOff val="40000"/>
                  </a:schemeClr>
                </a:solidFill>
                <a:latin typeface="Calibri"/>
                <a:ea typeface="+mj-ea"/>
                <a:cs typeface="Calibri"/>
              </a:defRPr>
            </a:lvl1pPr>
          </a:lstStyle>
          <a:p>
            <a:pPr algn="l"/>
            <a:r>
              <a:rPr lang="en-US" altLang="ko-KR" sz="2400" dirty="0" smtClean="0">
                <a:solidFill>
                  <a:srgbClr val="0070C0"/>
                </a:solidFill>
              </a:rPr>
              <a:t>II. </a:t>
            </a:r>
            <a:r>
              <a:rPr lang="en-US" altLang="ko-KR" sz="2400" dirty="0" smtClean="0">
                <a:solidFill>
                  <a:srgbClr val="0070C0"/>
                </a:solidFill>
              </a:rPr>
              <a:t>Mobile Money Market </a:t>
            </a:r>
            <a:r>
              <a:rPr lang="en-US" altLang="ko-KR" sz="2400" dirty="0" smtClean="0">
                <a:solidFill>
                  <a:srgbClr val="0070C0"/>
                </a:solidFill>
              </a:rPr>
              <a:t>Situation</a:t>
            </a:r>
            <a:endParaRPr lang="ko-KR" altLang="en-US" sz="2400" dirty="0" smtClean="0">
              <a:solidFill>
                <a:srgbClr val="0070C0"/>
              </a:solidFill>
            </a:endParaRPr>
          </a:p>
        </p:txBody>
      </p:sp>
      <p:sp>
        <p:nvSpPr>
          <p:cNvPr id="82" name="TextBox 81"/>
          <p:cNvSpPr txBox="1"/>
          <p:nvPr/>
        </p:nvSpPr>
        <p:spPr>
          <a:xfrm>
            <a:off x="2153781" y="5351477"/>
            <a:ext cx="4648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 smtClean="0">
                <a:latin typeface="Arial Narrow" panose="020B0606020202030204" pitchFamily="34" charset="0"/>
              </a:rPr>
              <a:t>Source: GSMA </a:t>
            </a:r>
            <a:endParaRPr lang="en-GB" sz="1600" dirty="0">
              <a:latin typeface="Arial Narrow" panose="020B0606020202030204" pitchFamily="34" charset="0"/>
            </a:endParaRP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 rotWithShape="1">
          <a:blip r:embed="rId2"/>
          <a:srcRect t="15293"/>
          <a:stretch/>
        </p:blipFill>
        <p:spPr>
          <a:xfrm>
            <a:off x="756957" y="1609224"/>
            <a:ext cx="7793211" cy="3742253"/>
          </a:xfrm>
          <a:prstGeom prst="rect">
            <a:avLst/>
          </a:prstGeom>
        </p:spPr>
      </p:pic>
      <p:sp>
        <p:nvSpPr>
          <p:cNvPr id="23" name="Rectangle 8"/>
          <p:cNvSpPr>
            <a:spLocks noChangeArrowheads="1"/>
          </p:cNvSpPr>
          <p:nvPr/>
        </p:nvSpPr>
        <p:spPr bwMode="auto">
          <a:xfrm>
            <a:off x="1049079" y="803980"/>
            <a:ext cx="7101389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  <a:sym typeface="Calibri" panose="020F0502020204030204" pitchFamily="34" charset="0"/>
              </a:defRPr>
            </a:lvl1pPr>
            <a:lvl2pPr marL="742950" indent="-285750">
              <a:defRPr sz="24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  <a:sym typeface="Calibri" panose="020F0502020204030204" pitchFamily="34" charset="0"/>
              </a:defRPr>
            </a:lvl2pPr>
            <a:lvl3pPr marL="1143000" indent="-228600">
              <a:defRPr sz="24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  <a:sym typeface="Calibri" panose="020F0502020204030204" pitchFamily="34" charset="0"/>
              </a:defRPr>
            </a:lvl3pPr>
            <a:lvl4pPr marL="1600200" indent="-228600">
              <a:defRPr sz="24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  <a:sym typeface="Calibri" panose="020F0502020204030204" pitchFamily="34" charset="0"/>
              </a:defRPr>
            </a:lvl4pPr>
            <a:lvl5pPr marL="2057400" indent="-228600">
              <a:defRPr sz="24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  <a:sym typeface="Calibri" panose="020F0502020204030204" pitchFamily="34" charset="0"/>
              </a:defRPr>
            </a:lvl5pPr>
            <a:lvl6pPr marL="2514600" indent="-228600" defTabSz="609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  <a:sym typeface="Calibri" panose="020F0502020204030204" pitchFamily="34" charset="0"/>
              </a:defRPr>
            </a:lvl6pPr>
            <a:lvl7pPr marL="2971800" indent="-228600" defTabSz="609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  <a:sym typeface="Calibri" panose="020F0502020204030204" pitchFamily="34" charset="0"/>
              </a:defRPr>
            </a:lvl7pPr>
            <a:lvl8pPr marL="3429000" indent="-228600" defTabSz="609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  <a:sym typeface="Calibri" panose="020F0502020204030204" pitchFamily="34" charset="0"/>
              </a:defRPr>
            </a:lvl8pPr>
            <a:lvl9pPr marL="3886200" indent="-228600" defTabSz="609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  <a:sym typeface="Calibri" panose="020F0502020204030204" pitchFamily="34" charset="0"/>
              </a:defRPr>
            </a:lvl9pPr>
          </a:lstStyle>
          <a:p>
            <a:pPr marL="0" indent="0" algn="ctr" eaLnBrk="1">
              <a:spcAft>
                <a:spcPts val="600"/>
              </a:spcAft>
              <a:defRPr/>
            </a:pPr>
            <a:r>
              <a:rPr lang="en-GB" altLang="en-US" sz="2000" b="1" dirty="0">
                <a:solidFill>
                  <a:schemeClr val="accent5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NUMBER OF LIVE MOBILE MONEY SERVICES FOR THE UNBANKED BY </a:t>
            </a:r>
            <a:r>
              <a:rPr lang="en-GB" altLang="en-US" sz="2000" b="1" dirty="0" smtClean="0">
                <a:solidFill>
                  <a:schemeClr val="accent5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REGION - 2014</a:t>
            </a:r>
            <a:endParaRPr lang="en-GB" altLang="en-US" sz="2000" b="1" dirty="0">
              <a:solidFill>
                <a:schemeClr val="accent5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9786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283"/>
          <a:stretch/>
        </p:blipFill>
        <p:spPr>
          <a:xfrm>
            <a:off x="97189" y="707288"/>
            <a:ext cx="6489573" cy="403425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867914" y="752880"/>
            <a:ext cx="3211412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en-GB" b="1" dirty="0">
                <a:solidFill>
                  <a:srgbClr val="00585E"/>
                </a:solidFill>
                <a:latin typeface="Arial Narrow" panose="020B0606020202030204" pitchFamily="34" charset="0"/>
              </a:rPr>
              <a:t>56</a:t>
            </a:r>
            <a:r>
              <a:rPr lang="en-GB" dirty="0">
                <a:latin typeface="Arial Narrow" panose="020B0606020202030204" pitchFamily="34" charset="0"/>
              </a:rPr>
              <a:t> markets have </a:t>
            </a:r>
            <a:r>
              <a:rPr lang="en-GB" b="1" dirty="0">
                <a:solidFill>
                  <a:srgbClr val="00585E"/>
                </a:solidFill>
                <a:latin typeface="Arial Narrow" panose="020B0606020202030204" pitchFamily="34" charset="0"/>
              </a:rPr>
              <a:t>2 or more </a:t>
            </a:r>
            <a:r>
              <a:rPr lang="en-GB" dirty="0">
                <a:latin typeface="Arial Narrow" panose="020B0606020202030204" pitchFamily="34" charset="0"/>
              </a:rPr>
              <a:t>live services</a:t>
            </a:r>
            <a:r>
              <a:rPr lang="en-GB" dirty="0" smtClean="0">
                <a:latin typeface="Arial Narrow" panose="020B0606020202030204" pitchFamily="34" charset="0"/>
              </a:rPr>
              <a:t>.</a:t>
            </a:r>
          </a:p>
          <a:p>
            <a:pPr marL="457200" indent="-457200">
              <a:buClr>
                <a:srgbClr val="C00000"/>
              </a:buClr>
              <a:buFont typeface="Wingdings" panose="05000000000000000000" pitchFamily="2" charset="2"/>
              <a:buChar char="§"/>
            </a:pPr>
            <a:endParaRPr lang="en-GB" b="1" dirty="0" smtClean="0">
              <a:solidFill>
                <a:srgbClr val="00585E"/>
              </a:solidFill>
              <a:latin typeface="Arial Narrow" panose="020B0606020202030204" pitchFamily="34" charset="0"/>
            </a:endParaRPr>
          </a:p>
          <a:p>
            <a:pPr marL="457200" indent="-457200"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en-GB" b="1" dirty="0" smtClean="0">
                <a:solidFill>
                  <a:srgbClr val="00585E"/>
                </a:solidFill>
                <a:latin typeface="Arial Narrow" panose="020B0606020202030204" pitchFamily="34" charset="0"/>
              </a:rPr>
              <a:t>38</a:t>
            </a:r>
            <a:r>
              <a:rPr lang="en-GB" dirty="0" smtClean="0">
                <a:latin typeface="Arial Narrow" panose="020B0606020202030204" pitchFamily="34" charset="0"/>
              </a:rPr>
              <a:t> </a:t>
            </a:r>
            <a:r>
              <a:rPr lang="en-GB" dirty="0">
                <a:latin typeface="Arial Narrow" panose="020B0606020202030204" pitchFamily="34" charset="0"/>
              </a:rPr>
              <a:t>markets have </a:t>
            </a:r>
            <a:r>
              <a:rPr lang="en-GB" b="1" dirty="0">
                <a:solidFill>
                  <a:srgbClr val="00585E"/>
                </a:solidFill>
                <a:latin typeface="Arial Narrow" panose="020B0606020202030204" pitchFamily="34" charset="0"/>
              </a:rPr>
              <a:t>3 or more </a:t>
            </a:r>
            <a:r>
              <a:rPr lang="en-GB" dirty="0">
                <a:latin typeface="Arial Narrow" panose="020B0606020202030204" pitchFamily="34" charset="0"/>
              </a:rPr>
              <a:t>live </a:t>
            </a:r>
            <a:r>
              <a:rPr lang="en-GB" dirty="0" smtClean="0">
                <a:latin typeface="Arial Narrow" panose="020B0606020202030204" pitchFamily="34" charset="0"/>
              </a:rPr>
              <a:t>services.</a:t>
            </a:r>
            <a:endParaRPr lang="en-GB" dirty="0">
              <a:latin typeface="Arial Narrow" panose="020B0606020202030204" pitchFamily="34" charset="0"/>
            </a:endParaRPr>
          </a:p>
          <a:p>
            <a:pPr marL="457200" indent="-457200">
              <a:buClr>
                <a:srgbClr val="C00000"/>
              </a:buClr>
              <a:buFont typeface="Wingdings" panose="05000000000000000000" pitchFamily="2" charset="2"/>
              <a:buChar char="§"/>
            </a:pPr>
            <a:endParaRPr lang="en-GB" dirty="0" smtClean="0">
              <a:latin typeface="Arial Narrow" panose="020B0606020202030204" pitchFamily="34" charset="0"/>
            </a:endParaRPr>
          </a:p>
          <a:p>
            <a:pPr marL="457200" indent="-457200"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en-GB" dirty="0" smtClean="0">
                <a:latin typeface="Arial Narrow" panose="020B0606020202030204" pitchFamily="34" charset="0"/>
              </a:rPr>
              <a:t>In </a:t>
            </a:r>
            <a:r>
              <a:rPr lang="en-GB" dirty="0">
                <a:latin typeface="Arial Narrow" panose="020B0606020202030204" pitchFamily="34" charset="0"/>
              </a:rPr>
              <a:t>2014, MNOs </a:t>
            </a:r>
            <a:r>
              <a:rPr lang="en-GB" dirty="0" smtClean="0">
                <a:latin typeface="Arial Narrow" panose="020B0606020202030204" pitchFamily="34" charset="0"/>
              </a:rPr>
              <a:t>implemented A2A interoperability </a:t>
            </a:r>
            <a:r>
              <a:rPr lang="en-GB" dirty="0">
                <a:latin typeface="Arial Narrow" panose="020B0606020202030204" pitchFamily="34" charset="0"/>
              </a:rPr>
              <a:t>in three </a:t>
            </a:r>
            <a:r>
              <a:rPr lang="en-GB" dirty="0" smtClean="0">
                <a:latin typeface="Arial Narrow" panose="020B0606020202030204" pitchFamily="34" charset="0"/>
              </a:rPr>
              <a:t>markets</a:t>
            </a:r>
          </a:p>
          <a:p>
            <a:pPr marL="1143000" lvl="2" indent="-457200"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en-GB" dirty="0">
                <a:latin typeface="Arial Narrow" panose="020B0606020202030204" pitchFamily="34" charset="0"/>
              </a:rPr>
              <a:t>Pakistan</a:t>
            </a:r>
          </a:p>
          <a:p>
            <a:pPr marL="1143000" lvl="2" indent="-457200"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en-GB" dirty="0" smtClean="0">
                <a:latin typeface="Arial Narrow" panose="020B0606020202030204" pitchFamily="34" charset="0"/>
              </a:rPr>
              <a:t>Sri Lanka</a:t>
            </a:r>
          </a:p>
          <a:p>
            <a:pPr marL="1143000" lvl="2" indent="-457200"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en-GB" dirty="0">
                <a:latin typeface="Arial Narrow" panose="020B0606020202030204" pitchFamily="34" charset="0"/>
              </a:rPr>
              <a:t>Tanzania</a:t>
            </a:r>
          </a:p>
          <a:p>
            <a:pPr marL="342900" lvl="1" indent="0">
              <a:buClr>
                <a:srgbClr val="C00000"/>
              </a:buClr>
            </a:pPr>
            <a:r>
              <a:rPr lang="en-GB" dirty="0">
                <a:latin typeface="Arial Narrow" panose="020B0606020202030204" pitchFamily="34" charset="0"/>
              </a:rPr>
              <a:t>following in the footsteps of MNOs in Indonesia.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323287" y="4211514"/>
            <a:ext cx="1679314" cy="1647781"/>
            <a:chOff x="182438" y="4389755"/>
            <a:chExt cx="1740715" cy="1844602"/>
          </a:xfrm>
          <a:noFill/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27703" y="4389755"/>
              <a:ext cx="1590675" cy="504825"/>
            </a:xfrm>
            <a:prstGeom prst="rect">
              <a:avLst/>
            </a:prstGeom>
            <a:noFill/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294378" y="4881807"/>
              <a:ext cx="1524000" cy="447675"/>
            </a:xfrm>
            <a:prstGeom prst="rect">
              <a:avLst/>
            </a:prstGeom>
            <a:noFill/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294378" y="5386632"/>
              <a:ext cx="1628775" cy="400050"/>
            </a:xfrm>
            <a:prstGeom prst="rect">
              <a:avLst/>
            </a:prstGeom>
            <a:noFill/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182438" y="5843832"/>
              <a:ext cx="1381125" cy="390525"/>
            </a:xfrm>
            <a:prstGeom prst="rect">
              <a:avLst/>
            </a:prstGeom>
            <a:noFill/>
          </p:spPr>
        </p:pic>
      </p:grpSp>
      <p:sp>
        <p:nvSpPr>
          <p:cNvPr id="11" name="TextBox 10"/>
          <p:cNvSpPr txBox="1"/>
          <p:nvPr/>
        </p:nvSpPr>
        <p:spPr>
          <a:xfrm>
            <a:off x="2002601" y="5481318"/>
            <a:ext cx="561214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i="1" dirty="0" smtClean="0">
                <a:latin typeface="Arial Narrow" panose="020B0606020202030204" pitchFamily="34" charset="0"/>
              </a:rPr>
              <a:t>Source: GSMA Survey of Mobile Money Adoption in 89 Countries, 2014</a:t>
            </a:r>
            <a:endParaRPr lang="en-GB" sz="1600" i="1" dirty="0">
              <a:latin typeface="Arial Narrow" panose="020B0606020202030204" pitchFamily="34" charset="0"/>
            </a:endParaRPr>
          </a:p>
        </p:txBody>
      </p:sp>
      <p:sp>
        <p:nvSpPr>
          <p:cNvPr id="13" name="제목 1"/>
          <p:cNvSpPr txBox="1">
            <a:spLocks/>
          </p:cNvSpPr>
          <p:nvPr/>
        </p:nvSpPr>
        <p:spPr>
          <a:xfrm>
            <a:off x="320568" y="17626"/>
            <a:ext cx="8229600" cy="44482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b="1" i="0" kern="1200">
                <a:solidFill>
                  <a:schemeClr val="tx2">
                    <a:lumMod val="60000"/>
                    <a:lumOff val="40000"/>
                  </a:schemeClr>
                </a:solidFill>
                <a:latin typeface="Calibri"/>
                <a:ea typeface="+mj-ea"/>
                <a:cs typeface="Calibri"/>
              </a:defRPr>
            </a:lvl1pPr>
          </a:lstStyle>
          <a:p>
            <a:pPr algn="l"/>
            <a:r>
              <a:rPr lang="en-US" altLang="ko-KR" sz="2400" dirty="0" smtClean="0">
                <a:solidFill>
                  <a:srgbClr val="0070C0"/>
                </a:solidFill>
              </a:rPr>
              <a:t>II. </a:t>
            </a:r>
            <a:r>
              <a:rPr lang="en-US" altLang="ko-KR" sz="2400" dirty="0" smtClean="0">
                <a:solidFill>
                  <a:srgbClr val="0070C0"/>
                </a:solidFill>
              </a:rPr>
              <a:t>Mobile Money Market </a:t>
            </a:r>
            <a:r>
              <a:rPr lang="en-US" altLang="ko-KR" sz="2400" dirty="0" smtClean="0">
                <a:solidFill>
                  <a:srgbClr val="0070C0"/>
                </a:solidFill>
              </a:rPr>
              <a:t>Situation</a:t>
            </a:r>
            <a:endParaRPr lang="ko-KR" altLang="en-US" sz="2400" dirty="0" smtClean="0">
              <a:solidFill>
                <a:srgbClr val="0070C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096934" y="4813034"/>
            <a:ext cx="224933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 dirty="0" smtClean="0">
                <a:latin typeface="Arial Narrow" panose="020B0606020202030204" pitchFamily="34" charset="0"/>
              </a:rPr>
              <a:t>MNO: Mobile Network Operator</a:t>
            </a:r>
          </a:p>
          <a:p>
            <a:r>
              <a:rPr lang="en-US" sz="1400" i="1" dirty="0" smtClean="0">
                <a:latin typeface="Arial Narrow" panose="020B0606020202030204" pitchFamily="34" charset="0"/>
              </a:rPr>
              <a:t>A2A: Agent to Agent</a:t>
            </a:r>
            <a:endParaRPr lang="en-US" sz="1400" i="1" dirty="0">
              <a:latin typeface="Arial Narrow" panose="020B060602020203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002601" y="5481318"/>
            <a:ext cx="517117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i="1" dirty="0" smtClean="0">
                <a:latin typeface="Arial Narrow" panose="020B0606020202030204" pitchFamily="34" charset="0"/>
              </a:rPr>
              <a:t>Source: GSMA Survey of Mobile Money Adoption in 89 Countries</a:t>
            </a:r>
            <a:endParaRPr lang="en-GB" sz="1600" i="1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2294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66092"/>
            <a:ext cx="8229600" cy="4533575"/>
          </a:xfrm>
        </p:spPr>
        <p:txBody>
          <a:bodyPr/>
          <a:lstStyle/>
          <a:p>
            <a:r>
              <a:rPr lang="en-US" dirty="0" smtClean="0"/>
              <a:t>Interoperability</a:t>
            </a:r>
          </a:p>
          <a:p>
            <a:r>
              <a:rPr lang="en-US" dirty="0" smtClean="0"/>
              <a:t>Regulatory Dialogue</a:t>
            </a:r>
          </a:p>
          <a:p>
            <a:r>
              <a:rPr lang="en-US" dirty="0" smtClean="0"/>
              <a:t>Consumer Protection</a:t>
            </a:r>
          </a:p>
          <a:p>
            <a:r>
              <a:rPr lang="en-US" dirty="0" smtClean="0"/>
              <a:t>Competition</a:t>
            </a:r>
          </a:p>
          <a:p>
            <a:r>
              <a:rPr lang="en-US" dirty="0" smtClean="0"/>
              <a:t>Security Issues</a:t>
            </a:r>
          </a:p>
          <a:p>
            <a:r>
              <a:rPr lang="en-US" dirty="0" smtClean="0"/>
              <a:t>User Friendliness</a:t>
            </a:r>
            <a:endParaRPr lang="en-US" dirty="0"/>
          </a:p>
        </p:txBody>
      </p:sp>
      <p:sp>
        <p:nvSpPr>
          <p:cNvPr id="4" name="제목 1"/>
          <p:cNvSpPr txBox="1">
            <a:spLocks/>
          </p:cNvSpPr>
          <p:nvPr/>
        </p:nvSpPr>
        <p:spPr>
          <a:xfrm>
            <a:off x="320568" y="17626"/>
            <a:ext cx="8229600" cy="44482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b="1" i="0" kern="1200">
                <a:solidFill>
                  <a:schemeClr val="tx2">
                    <a:lumMod val="60000"/>
                    <a:lumOff val="40000"/>
                  </a:schemeClr>
                </a:solidFill>
                <a:latin typeface="Calibri"/>
                <a:ea typeface="+mj-ea"/>
                <a:cs typeface="Calibri"/>
              </a:defRPr>
            </a:lvl1pPr>
          </a:lstStyle>
          <a:p>
            <a:pPr algn="l"/>
            <a:r>
              <a:rPr lang="en-US" altLang="ko-KR" sz="2400" dirty="0" smtClean="0">
                <a:solidFill>
                  <a:srgbClr val="0070C0"/>
                </a:solidFill>
              </a:rPr>
              <a:t>III. </a:t>
            </a:r>
            <a:r>
              <a:rPr lang="en-US" altLang="ko-KR" sz="2400" dirty="0" smtClean="0">
                <a:solidFill>
                  <a:srgbClr val="0070C0"/>
                </a:solidFill>
              </a:rPr>
              <a:t>Critical Success Factors</a:t>
            </a:r>
            <a:endParaRPr lang="ko-KR" altLang="en-US" sz="2400" dirty="0" smtClean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56525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22030" y="580292"/>
            <a:ext cx="8308731" cy="5310554"/>
          </a:xfrm>
        </p:spPr>
        <p:txBody>
          <a:bodyPr>
            <a:normAutofit fontScale="40000" lnSpcReduction="20000"/>
          </a:bodyPr>
          <a:lstStyle/>
          <a:p>
            <a:pPr marL="85725" lvl="1" indent="0">
              <a:spcBef>
                <a:spcPts val="0"/>
              </a:spcBef>
              <a:spcAft>
                <a:spcPts val="600"/>
              </a:spcAft>
              <a:buNone/>
              <a:tabLst>
                <a:tab pos="361950" algn="l"/>
              </a:tabLst>
            </a:pPr>
            <a:r>
              <a:rPr lang="en-GB" sz="4200" b="1" dirty="0" smtClean="0">
                <a:solidFill>
                  <a:srgbClr val="C00000"/>
                </a:solidFill>
                <a:latin typeface="Arial" panose="020B0604020202020204" pitchFamily="34" charset="0"/>
                <a:ea typeface="宋体" charset="-122"/>
                <a:cs typeface="Arial" panose="020B0604020202020204" pitchFamily="34" charset="0"/>
              </a:rPr>
              <a:t>GOAL: </a:t>
            </a:r>
            <a:r>
              <a:rPr lang="en-GB" sz="4200" b="1" dirty="0" smtClean="0">
                <a:solidFill>
                  <a:srgbClr val="030A11"/>
                </a:solidFill>
                <a:latin typeface="Arial" panose="020B0604020202020204" pitchFamily="34" charset="0"/>
                <a:ea typeface="宋体" charset="-122"/>
                <a:cs typeface="Arial" panose="020B0604020202020204" pitchFamily="34" charset="0"/>
              </a:rPr>
              <a:t>Recommend a </a:t>
            </a:r>
            <a:r>
              <a:rPr lang="en-GB" sz="4200" b="1" dirty="0">
                <a:solidFill>
                  <a:srgbClr val="030A11"/>
                </a:solidFill>
                <a:latin typeface="Arial" panose="020B0604020202020204" pitchFamily="34" charset="0"/>
                <a:ea typeface="宋体" charset="-122"/>
                <a:cs typeface="Arial" panose="020B0604020202020204" pitchFamily="34" charset="0"/>
              </a:rPr>
              <a:t>standardization roadmap for interoperable digital financial services for financial </a:t>
            </a:r>
            <a:r>
              <a:rPr lang="en-GB" sz="4200" b="1" dirty="0" smtClean="0">
                <a:solidFill>
                  <a:srgbClr val="030A11"/>
                </a:solidFill>
                <a:latin typeface="Arial" panose="020B0604020202020204" pitchFamily="34" charset="0"/>
                <a:ea typeface="宋体" charset="-122"/>
                <a:cs typeface="Arial" panose="020B0604020202020204" pitchFamily="34" charset="0"/>
              </a:rPr>
              <a:t>inclusion.</a:t>
            </a:r>
          </a:p>
          <a:p>
            <a:pPr marL="85725" lvl="1" indent="0">
              <a:spcBef>
                <a:spcPts val="0"/>
              </a:spcBef>
              <a:spcAft>
                <a:spcPts val="600"/>
              </a:spcAft>
              <a:buNone/>
              <a:tabLst>
                <a:tab pos="361950" algn="l"/>
              </a:tabLst>
            </a:pPr>
            <a:endParaRPr lang="en-GB" sz="4200" b="1" dirty="0" smtClean="0">
              <a:solidFill>
                <a:srgbClr val="030A11"/>
              </a:solidFill>
              <a:latin typeface="Arial" panose="020B0604020202020204" pitchFamily="34" charset="0"/>
              <a:ea typeface="宋体" charset="-122"/>
              <a:cs typeface="Arial" panose="020B0604020202020204" pitchFamily="34" charset="0"/>
            </a:endParaRPr>
          </a:p>
          <a:p>
            <a:pPr marL="85725" lvl="1" indent="0" algn="ctr">
              <a:spcBef>
                <a:spcPts val="0"/>
              </a:spcBef>
              <a:spcAft>
                <a:spcPts val="600"/>
              </a:spcAft>
              <a:buNone/>
              <a:tabLst>
                <a:tab pos="361950" algn="l"/>
              </a:tabLst>
            </a:pPr>
            <a:r>
              <a:rPr lang="en-US" altLang="en-US" sz="4200" b="1" dirty="0" smtClean="0">
                <a:solidFill>
                  <a:srgbClr val="C00000"/>
                </a:solidFill>
                <a:latin typeface="Arial" panose="020B0604020202020204" pitchFamily="34" charset="0"/>
                <a:ea typeface="宋体" charset="-122"/>
                <a:cs typeface="Arial" panose="020B0604020202020204" pitchFamily="34" charset="0"/>
              </a:rPr>
              <a:t>Objectives</a:t>
            </a:r>
          </a:p>
          <a:p>
            <a:pPr marL="85725" lvl="1" indent="0" algn="ctr">
              <a:spcBef>
                <a:spcPts val="0"/>
              </a:spcBef>
              <a:spcAft>
                <a:spcPts val="600"/>
              </a:spcAft>
              <a:buNone/>
              <a:tabLst>
                <a:tab pos="361950" algn="l"/>
              </a:tabLst>
            </a:pPr>
            <a:endParaRPr lang="en-US" altLang="en-US" sz="3200" b="1" dirty="0">
              <a:solidFill>
                <a:srgbClr val="C00000"/>
              </a:solidFill>
              <a:latin typeface="Arial" panose="020B0604020202020204" pitchFamily="34" charset="0"/>
              <a:ea typeface="宋体" charset="-122"/>
              <a:cs typeface="Arial" panose="020B0604020202020204" pitchFamily="34" charset="0"/>
            </a:endParaRPr>
          </a:p>
          <a:p>
            <a:pPr marL="361950" lvl="1" indent="-276225">
              <a:spcBef>
                <a:spcPts val="600"/>
              </a:spcBef>
              <a:buFont typeface="Wingdings" panose="05000000000000000000" pitchFamily="2" charset="2"/>
              <a:buChar char="v"/>
              <a:tabLst>
                <a:tab pos="361950" algn="l"/>
              </a:tabLst>
            </a:pPr>
            <a:r>
              <a:rPr lang="en-GB" sz="45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Identify </a:t>
            </a:r>
            <a:r>
              <a:rPr lang="en-GB" sz="45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GB" sz="4500" u="sng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technology trends </a:t>
            </a:r>
            <a:r>
              <a:rPr lang="en-GB" sz="45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digital financial </a:t>
            </a:r>
            <a:r>
              <a:rPr lang="en-GB" sz="45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services</a:t>
            </a:r>
          </a:p>
          <a:p>
            <a:pPr marL="85725" lvl="1" indent="0">
              <a:spcBef>
                <a:spcPts val="600"/>
              </a:spcBef>
              <a:buNone/>
              <a:tabLst>
                <a:tab pos="361950" algn="l"/>
              </a:tabLst>
            </a:pPr>
            <a:endParaRPr lang="en-GB" sz="45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61950" lvl="1" indent="-276225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v"/>
              <a:tabLst>
                <a:tab pos="361950" algn="l"/>
              </a:tabLst>
            </a:pPr>
            <a:r>
              <a:rPr lang="en-GB" sz="45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Describe </a:t>
            </a:r>
            <a:r>
              <a:rPr lang="en-GB" sz="45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GB" sz="4500" u="sng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ecosystem</a:t>
            </a:r>
            <a:r>
              <a:rPr lang="en-GB" sz="45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for digital financial services</a:t>
            </a:r>
            <a:r>
              <a:rPr lang="en-GB" sz="45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85725" lvl="1" indent="0">
              <a:spcBef>
                <a:spcPts val="0"/>
              </a:spcBef>
              <a:spcAft>
                <a:spcPts val="600"/>
              </a:spcAft>
              <a:buNone/>
              <a:tabLst>
                <a:tab pos="361950" algn="l"/>
              </a:tabLst>
            </a:pPr>
            <a:endParaRPr lang="en-GB" sz="45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61950" lvl="1" indent="-276225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v"/>
              <a:tabLst>
                <a:tab pos="361950" algn="l"/>
              </a:tabLst>
            </a:pPr>
            <a:r>
              <a:rPr lang="en-GB" sz="45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Identify </a:t>
            </a:r>
            <a:r>
              <a:rPr lang="en-GB" sz="4500" u="sng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successful use cases </a:t>
            </a:r>
            <a:r>
              <a:rPr lang="en-GB" sz="45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implementation of secure digital financial </a:t>
            </a:r>
            <a:r>
              <a:rPr lang="en-GB" sz="45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services.</a:t>
            </a:r>
          </a:p>
          <a:p>
            <a:pPr marL="85725" lvl="1" indent="0">
              <a:spcBef>
                <a:spcPts val="0"/>
              </a:spcBef>
              <a:spcAft>
                <a:spcPts val="600"/>
              </a:spcAft>
              <a:buNone/>
              <a:tabLst>
                <a:tab pos="361950" algn="l"/>
              </a:tabLst>
            </a:pPr>
            <a:endParaRPr lang="en-US" sz="45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61950" lvl="1" indent="-276225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v"/>
              <a:tabLst>
                <a:tab pos="361950" algn="l"/>
              </a:tabLst>
            </a:pPr>
            <a:r>
              <a:rPr lang="en-GB" sz="45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Study the </a:t>
            </a:r>
            <a:r>
              <a:rPr lang="en-GB" sz="4500" u="sng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best practices </a:t>
            </a:r>
            <a:r>
              <a:rPr lang="en-GB" sz="45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related to policies, regulatory frameworks, consumer and fraud protection, business models and ecosystems for digital financial services. </a:t>
            </a:r>
            <a:endParaRPr lang="en-GB" sz="45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61950" lvl="1" indent="-276225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v"/>
              <a:tabLst>
                <a:tab pos="361950" algn="l"/>
              </a:tabLst>
            </a:pPr>
            <a:endParaRPr lang="en-GB" sz="45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61950" lvl="1" indent="-276225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v"/>
              <a:tabLst>
                <a:tab pos="361950" algn="l"/>
              </a:tabLst>
            </a:pPr>
            <a:r>
              <a:rPr lang="en-GB" sz="45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Suggest </a:t>
            </a:r>
            <a:r>
              <a:rPr lang="en-GB" sz="4500" u="sng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new work items </a:t>
            </a:r>
            <a:r>
              <a:rPr lang="en-GB" sz="45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ITU-T Study Groups</a:t>
            </a:r>
          </a:p>
          <a:p>
            <a:pPr marL="457200" lvl="1" indent="0">
              <a:buNone/>
            </a:pPr>
            <a:endParaRPr lang="en-US" sz="45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spcAft>
                <a:spcPts val="1200"/>
              </a:spcAft>
              <a:buNone/>
            </a:pPr>
            <a:endParaRPr lang="en-US" altLang="en-US" sz="4500" dirty="0" smtClean="0">
              <a:solidFill>
                <a:srgbClr val="030A1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제목 1"/>
          <p:cNvSpPr txBox="1">
            <a:spLocks/>
          </p:cNvSpPr>
          <p:nvPr/>
        </p:nvSpPr>
        <p:spPr>
          <a:xfrm>
            <a:off x="320568" y="17626"/>
            <a:ext cx="8229600" cy="44482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b="1" i="0" kern="1200">
                <a:solidFill>
                  <a:schemeClr val="tx2">
                    <a:lumMod val="60000"/>
                    <a:lumOff val="40000"/>
                  </a:schemeClr>
                </a:solidFill>
                <a:latin typeface="Calibri"/>
                <a:ea typeface="+mj-ea"/>
                <a:cs typeface="Calibri"/>
              </a:defRPr>
            </a:lvl1pPr>
          </a:lstStyle>
          <a:p>
            <a:pPr algn="l"/>
            <a:r>
              <a:rPr lang="en-US" altLang="ko-KR" sz="2400" dirty="0" smtClean="0">
                <a:solidFill>
                  <a:srgbClr val="0070C0"/>
                </a:solidFill>
              </a:rPr>
              <a:t>IV. </a:t>
            </a:r>
            <a:r>
              <a:rPr lang="en-US" altLang="ko-KR" sz="2400" dirty="0" smtClean="0">
                <a:solidFill>
                  <a:srgbClr val="0070C0"/>
                </a:solidFill>
              </a:rPr>
              <a:t>ITU FG DFS</a:t>
            </a:r>
            <a:endParaRPr lang="ko-KR" altLang="en-US" sz="2400" dirty="0" smtClean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2964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0360" y="267355"/>
            <a:ext cx="8229600" cy="114300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ITU-T Focus Group Digital Financial Services (FG DFS)</a:t>
            </a:r>
            <a:endParaRPr lang="en-US" sz="28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250825" y="6381750"/>
            <a:ext cx="3827463" cy="268288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DAF8899C-515A-4059-B477-EF0502EBB9D3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47700" y="1410355"/>
            <a:ext cx="8039100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Duration: 2 years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Open to all stakeholders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1st Meeting: Geneva, 5th December 2014. 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97 participants, 25 countries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2nd Meeting: Washington DC, 21st April 2015. 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78 </a:t>
            </a:r>
            <a:r>
              <a:rPr lang="en-US" sz="24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participants, </a:t>
            </a:r>
            <a:r>
              <a:rPr lang="en-US" sz="24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23 countries</a:t>
            </a:r>
            <a:endParaRPr lang="en-US" sz="24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3rd Meeting: 30 Sept – 2 October </a:t>
            </a:r>
            <a:r>
              <a:rPr lang="en-US" sz="24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2015, </a:t>
            </a:r>
            <a:r>
              <a:rPr lang="en-US" sz="24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Malaysia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4th Meeting: </a:t>
            </a:r>
            <a:endParaRPr lang="en-US" sz="2400" dirty="0" smtClean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15-16 December 2015, </a:t>
            </a:r>
            <a:r>
              <a:rPr lang="en-US" sz="24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ITU, </a:t>
            </a:r>
            <a:r>
              <a:rPr lang="en-US" sz="24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Geneva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14 December: Workshop on Digital Financial Services and Financial Inclusion</a:t>
            </a:r>
            <a:endParaRPr lang="en-US" sz="24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r>
              <a:rPr lang="en-US" sz="2400" dirty="0" smtClean="0"/>
              <a:t>  </a:t>
            </a:r>
            <a:endParaRPr lang="en-US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/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914400" y="5237922"/>
            <a:ext cx="77724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lvl="0"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sz="2000" dirty="0" smtClean="0">
              <a:solidFill>
                <a:srgbClr val="00000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  <a:hlinkClick r:id="rId3"/>
            </a:endParaRPr>
          </a:p>
          <a:p>
            <a:pPr lvl="0"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000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hlinkClick r:id="rId3"/>
              </a:rPr>
              <a:t>www.itu.int/en/ITU-T/focusgroups/dfs/</a:t>
            </a:r>
            <a:r>
              <a:rPr lang="en-US" altLang="en-US" sz="2000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endParaRPr lang="en-US" altLang="en-US" sz="200" dirty="0"/>
          </a:p>
        </p:txBody>
      </p:sp>
      <p:sp>
        <p:nvSpPr>
          <p:cNvPr id="7" name="제목 1"/>
          <p:cNvSpPr txBox="1">
            <a:spLocks/>
          </p:cNvSpPr>
          <p:nvPr/>
        </p:nvSpPr>
        <p:spPr>
          <a:xfrm>
            <a:off x="320568" y="17626"/>
            <a:ext cx="8229600" cy="44482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b="1" i="0" kern="1200">
                <a:solidFill>
                  <a:schemeClr val="tx2">
                    <a:lumMod val="60000"/>
                    <a:lumOff val="40000"/>
                  </a:schemeClr>
                </a:solidFill>
                <a:latin typeface="Calibri"/>
                <a:ea typeface="+mj-ea"/>
                <a:cs typeface="Calibri"/>
              </a:defRPr>
            </a:lvl1pPr>
          </a:lstStyle>
          <a:p>
            <a:pPr algn="l"/>
            <a:r>
              <a:rPr lang="en-US" altLang="ko-KR" sz="2400" dirty="0" smtClean="0">
                <a:solidFill>
                  <a:srgbClr val="0070C0"/>
                </a:solidFill>
              </a:rPr>
              <a:t>IV. </a:t>
            </a:r>
            <a:r>
              <a:rPr lang="en-US" altLang="ko-KR" sz="2400" dirty="0" smtClean="0">
                <a:solidFill>
                  <a:srgbClr val="0070C0"/>
                </a:solidFill>
              </a:rPr>
              <a:t>ITU FG DFS</a:t>
            </a:r>
            <a:endParaRPr lang="ko-KR" altLang="en-US" sz="2400" dirty="0" smtClean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5123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2267" y="227114"/>
            <a:ext cx="8229600" cy="1143000"/>
          </a:xfrm>
        </p:spPr>
        <p:txBody>
          <a:bodyPr>
            <a:normAutofit/>
          </a:bodyPr>
          <a:lstStyle/>
          <a:p>
            <a:r>
              <a:rPr lang="en-US" sz="3600" dirty="0" smtClean="0"/>
              <a:t>Stakeholders</a:t>
            </a:r>
            <a:endParaRPr lang="en-US" sz="36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6706" y="2023518"/>
            <a:ext cx="1174825" cy="84927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3223" y="2038937"/>
            <a:ext cx="828675" cy="82867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2166" y="3422935"/>
            <a:ext cx="1364634" cy="77752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8923" y="1943003"/>
            <a:ext cx="701418" cy="92978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2044" y="2145642"/>
            <a:ext cx="728191" cy="566371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8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7026" y="1930229"/>
            <a:ext cx="998793" cy="90723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551" y="1936568"/>
            <a:ext cx="1219200" cy="91440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698" y="3151271"/>
            <a:ext cx="1374531" cy="1374531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5494" y="4638209"/>
            <a:ext cx="875486" cy="930204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2">
            <a:clrChange>
              <a:clrFrom>
                <a:srgbClr val="F9FAFC"/>
              </a:clrFrom>
              <a:clrTo>
                <a:srgbClr val="F9FAF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3829" y="3065340"/>
            <a:ext cx="1038225" cy="1181100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151" y="4654137"/>
            <a:ext cx="802711" cy="802711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508488" y="5453675"/>
            <a:ext cx="155042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latin typeface="Book Antiqua" panose="02040602050305030304" pitchFamily="18" charset="0"/>
              </a:rPr>
              <a:t>Better Than Cash</a:t>
            </a:r>
          </a:p>
          <a:p>
            <a:r>
              <a:rPr lang="en-US" sz="1400" dirty="0" smtClean="0">
                <a:latin typeface="Book Antiqua" panose="02040602050305030304" pitchFamily="18" charset="0"/>
              </a:rPr>
              <a:t>Alliance</a:t>
            </a:r>
            <a:endParaRPr lang="en-US" sz="1400" dirty="0">
              <a:latin typeface="Book Antiqua" panose="02040602050305030304" pitchFamily="18" charset="0"/>
            </a:endParaRP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2070" y="2965402"/>
            <a:ext cx="2259017" cy="754512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5196" y="2872789"/>
            <a:ext cx="897349" cy="538409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1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3375" y="3164306"/>
            <a:ext cx="1265553" cy="1144059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9099" y="4931645"/>
            <a:ext cx="950677" cy="950677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9776" y="1946312"/>
            <a:ext cx="875069" cy="875069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1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7160" y="394072"/>
            <a:ext cx="2922216" cy="2255334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4483" y="4220023"/>
            <a:ext cx="954970" cy="954970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571" y="4201561"/>
            <a:ext cx="1543729" cy="262373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2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0882" y="1972456"/>
            <a:ext cx="1609725" cy="1076325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9376" y="4525802"/>
            <a:ext cx="1012668" cy="715720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2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1578" y="4917697"/>
            <a:ext cx="2021285" cy="950004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25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07" y="2600953"/>
            <a:ext cx="1795715" cy="1178080"/>
          </a:xfrm>
          <a:prstGeom prst="rect">
            <a:avLst/>
          </a:prstGeom>
        </p:spPr>
      </p:pic>
      <p:sp>
        <p:nvSpPr>
          <p:cNvPr id="35" name="제목 1"/>
          <p:cNvSpPr txBox="1">
            <a:spLocks/>
          </p:cNvSpPr>
          <p:nvPr/>
        </p:nvSpPr>
        <p:spPr>
          <a:xfrm>
            <a:off x="320568" y="17626"/>
            <a:ext cx="8229600" cy="44482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b="1" i="0" kern="1200">
                <a:solidFill>
                  <a:schemeClr val="tx2">
                    <a:lumMod val="60000"/>
                    <a:lumOff val="40000"/>
                  </a:schemeClr>
                </a:solidFill>
                <a:latin typeface="Calibri"/>
                <a:ea typeface="+mj-ea"/>
                <a:cs typeface="Calibri"/>
              </a:defRPr>
            </a:lvl1pPr>
          </a:lstStyle>
          <a:p>
            <a:pPr algn="l"/>
            <a:r>
              <a:rPr lang="en-US" altLang="ko-KR" sz="2400" dirty="0" smtClean="0">
                <a:solidFill>
                  <a:srgbClr val="0070C0"/>
                </a:solidFill>
              </a:rPr>
              <a:t>IV. </a:t>
            </a:r>
            <a:r>
              <a:rPr lang="en-US" altLang="ko-KR" sz="2400" dirty="0" smtClean="0">
                <a:solidFill>
                  <a:srgbClr val="0070C0"/>
                </a:solidFill>
              </a:rPr>
              <a:t>ITU FG DFS</a:t>
            </a:r>
            <a:endParaRPr lang="ko-KR" altLang="en-US" sz="2400" dirty="0" smtClean="0">
              <a:solidFill>
                <a:srgbClr val="0070C0"/>
              </a:solidFill>
            </a:endParaRPr>
          </a:p>
        </p:txBody>
      </p:sp>
      <p:pic>
        <p:nvPicPr>
          <p:cNvPr id="39" name="Picture 38"/>
          <p:cNvPicPr>
            <a:picLocks noChangeAspect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2479" y="3866890"/>
            <a:ext cx="931713" cy="93171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27"/>
          <a:stretch>
            <a:fillRect/>
          </a:stretch>
        </p:blipFill>
        <p:spPr>
          <a:xfrm>
            <a:off x="3580381" y="4853713"/>
            <a:ext cx="1119544" cy="102860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0781" y="1204211"/>
            <a:ext cx="736814" cy="8535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0990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Main Activities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22490"/>
            <a:ext cx="8229600" cy="3977177"/>
          </a:xfrm>
        </p:spPr>
        <p:txBody>
          <a:bodyPr>
            <a:normAutofit fontScale="85000" lnSpcReduction="10000"/>
          </a:bodyPr>
          <a:lstStyle/>
          <a:p>
            <a:r>
              <a:rPr lang="en-GB" sz="2400" dirty="0"/>
              <a:t>Establish liaisons and relationships with other organizations (i.e. WB, PAFI, AFI, GSMA, ITU-SGs) to avoid duplication of efforts and leverage expertise</a:t>
            </a:r>
            <a:endParaRPr lang="en-US" sz="2400" dirty="0"/>
          </a:p>
          <a:p>
            <a:r>
              <a:rPr lang="en-GB" sz="2400" dirty="0"/>
              <a:t>Identify and study best practices related to policies, regulatory frameworks, consumer and fraud protection systems, business models and ecosystems for digital financial services</a:t>
            </a:r>
          </a:p>
          <a:p>
            <a:r>
              <a:rPr lang="en-GB" sz="2400" dirty="0"/>
              <a:t>Refine vision of success</a:t>
            </a:r>
            <a:endParaRPr lang="en-US" sz="2400" dirty="0"/>
          </a:p>
          <a:p>
            <a:r>
              <a:rPr lang="en-GB" sz="2400" dirty="0"/>
              <a:t>Identify and monitor technology trends in digital financial services and how the role of various stakeholders in this ecosystem will evolve</a:t>
            </a:r>
          </a:p>
          <a:p>
            <a:r>
              <a:rPr lang="en-GB" sz="2400" dirty="0"/>
              <a:t>Identify successful use cases for implementation of secure digital financial services including developing countries with a particular focus on the benefits for women.</a:t>
            </a:r>
            <a:endParaRPr lang="en-US" sz="2400" dirty="0"/>
          </a:p>
          <a:p>
            <a:r>
              <a:rPr lang="en-GB" sz="2400" dirty="0"/>
              <a:t>Work towards the creation of an enabling framework for digital financial services</a:t>
            </a:r>
            <a:endParaRPr lang="en-US" altLang="en-US" sz="2400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제목 1"/>
          <p:cNvSpPr txBox="1">
            <a:spLocks/>
          </p:cNvSpPr>
          <p:nvPr/>
        </p:nvSpPr>
        <p:spPr>
          <a:xfrm>
            <a:off x="320568" y="17626"/>
            <a:ext cx="8229600" cy="44482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b="1" i="0" kern="1200">
                <a:solidFill>
                  <a:schemeClr val="tx2">
                    <a:lumMod val="60000"/>
                    <a:lumOff val="40000"/>
                  </a:schemeClr>
                </a:solidFill>
                <a:latin typeface="Calibri"/>
                <a:ea typeface="+mj-ea"/>
                <a:cs typeface="Calibri"/>
              </a:defRPr>
            </a:lvl1pPr>
          </a:lstStyle>
          <a:p>
            <a:pPr algn="l"/>
            <a:r>
              <a:rPr lang="en-US" altLang="ko-KR" sz="2400" dirty="0" smtClean="0">
                <a:solidFill>
                  <a:srgbClr val="0070C0"/>
                </a:solidFill>
              </a:rPr>
              <a:t>IV. </a:t>
            </a:r>
            <a:r>
              <a:rPr lang="en-US" altLang="ko-KR" sz="2400" dirty="0" smtClean="0">
                <a:solidFill>
                  <a:srgbClr val="0070C0"/>
                </a:solidFill>
              </a:rPr>
              <a:t>ITU FG DFS</a:t>
            </a:r>
            <a:endParaRPr lang="ko-KR" altLang="en-US" sz="2400" dirty="0" smtClean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910229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ITU150template.potx" id="{ADB880A8-EEC0-4243-B056-19B9660C7DE3}" vid="{335FF76A-1870-47FC-9478-9E275AC3FB5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B328BC23BD5344CBCA7430E2D39B155" ma:contentTypeVersion="1" ma:contentTypeDescription="Create a new document." ma:contentTypeScope="" ma:versionID="f8170835b184bb5c2c2f7b577ac7d12f">
  <xsd:schema xmlns:xsd="http://www.w3.org/2001/XMLSchema" xmlns:xs="http://www.w3.org/2001/XMLSchema" xmlns:p="http://schemas.microsoft.com/office/2006/metadata/properties" xmlns:ns1="http://schemas.microsoft.com/sharepoint/v3" targetNamespace="http://schemas.microsoft.com/office/2006/metadata/properties" ma:root="true" ma:fieldsID="3d8b0b90613641d2007733df16481c60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Scheduling Start Date is a site column created by the Publishing feature. It is used to specify the date and time on which this page will first appear to site visitors." ma:hidden="true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Scheduling End Date is a site column created by the Publishing feature. It is used to specify the date and time on which this page will no longer appear to site visitors." ma:hidden="true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99B1619F-71C7-426F-AE33-F59F2F526F97}"/>
</file>

<file path=customXml/itemProps2.xml><?xml version="1.0" encoding="utf-8"?>
<ds:datastoreItem xmlns:ds="http://schemas.openxmlformats.org/officeDocument/2006/customXml" ds:itemID="{56EE3021-2DD4-4A21-94E0-933C5BF0EBD3}"/>
</file>

<file path=customXml/itemProps3.xml><?xml version="1.0" encoding="utf-8"?>
<ds:datastoreItem xmlns:ds="http://schemas.openxmlformats.org/officeDocument/2006/customXml" ds:itemID="{2EB02993-7961-4EF2-B1FF-E2A48CEEDA17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3294</TotalTime>
  <Words>808</Words>
  <Application>Microsoft Office PowerPoint</Application>
  <PresentationFormat>On-screen Show (4:3)</PresentationFormat>
  <Paragraphs>171</Paragraphs>
  <Slides>18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31" baseType="lpstr">
      <vt:lpstr>맑은 고딕</vt:lpstr>
      <vt:lpstr>MS PGothic</vt:lpstr>
      <vt:lpstr>SimSun</vt:lpstr>
      <vt:lpstr>SimSun</vt:lpstr>
      <vt:lpstr>Univers</vt:lpstr>
      <vt:lpstr>Arial</vt:lpstr>
      <vt:lpstr>Arial Narrow</vt:lpstr>
      <vt:lpstr>Book Antiqua</vt:lpstr>
      <vt:lpstr>Calibri</vt:lpstr>
      <vt:lpstr>Gisha</vt:lpstr>
      <vt:lpstr>Verdana</vt:lpstr>
      <vt:lpstr>Wingdings</vt:lpstr>
      <vt:lpstr>Office Theme</vt:lpstr>
      <vt:lpstr>ITU-T Focus Group Digital Financial Services – Consumer Protection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ITU-T Focus Group Digital Financial Services (FG DFS)</vt:lpstr>
      <vt:lpstr>Stakeholders</vt:lpstr>
      <vt:lpstr>Main Activities</vt:lpstr>
      <vt:lpstr>PowerPoint Presentation</vt:lpstr>
      <vt:lpstr>Four Working Groups Have Been Established to Lead the Focus Group’s Efforts</vt:lpstr>
      <vt:lpstr>Consumer Experience and Protection</vt:lpstr>
      <vt:lpstr>Consumer Experience and Protection</vt:lpstr>
      <vt:lpstr>DFS Workshop – 14 December 2015</vt:lpstr>
      <vt:lpstr>Collaboration on Deliverables</vt:lpstr>
      <vt:lpstr>Collaboration on Deliverables</vt:lpstr>
      <vt:lpstr>Future Meetings</vt:lpstr>
      <vt:lpstr>PowerPoint Presentation</vt:lpstr>
    </vt:vector>
  </TitlesOfParts>
  <Company>ITU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 ITU150 Template</dc:title>
  <dc:creator>Mauree, Venkatesen</dc:creator>
  <cp:lastModifiedBy>Mauree, Venkatesen</cp:lastModifiedBy>
  <cp:revision>240</cp:revision>
  <dcterms:created xsi:type="dcterms:W3CDTF">2014-09-01T15:38:30Z</dcterms:created>
  <dcterms:modified xsi:type="dcterms:W3CDTF">2015-11-23T08:36:57Z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0x0101001B328BC23BD5344CBCA7430E2D39B155</vt:lpwstr>
  </property>
</Properties>
</file>