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5"/>
  </p:sldMasterIdLst>
  <p:notesMasterIdLst>
    <p:notesMasterId r:id="rId57"/>
  </p:notesMasterIdLst>
  <p:handoutMasterIdLst>
    <p:handoutMasterId r:id="rId58"/>
  </p:handoutMasterIdLst>
  <p:sldIdLst>
    <p:sldId id="770" r:id="rId6"/>
    <p:sldId id="826" r:id="rId7"/>
    <p:sldId id="798" r:id="rId8"/>
    <p:sldId id="758" r:id="rId9"/>
    <p:sldId id="805" r:id="rId10"/>
    <p:sldId id="828" r:id="rId11"/>
    <p:sldId id="829" r:id="rId12"/>
    <p:sldId id="803" r:id="rId13"/>
    <p:sldId id="831" r:id="rId14"/>
    <p:sldId id="775" r:id="rId15"/>
    <p:sldId id="776" r:id="rId16"/>
    <p:sldId id="334" r:id="rId17"/>
    <p:sldId id="905" r:id="rId18"/>
    <p:sldId id="900" r:id="rId19"/>
    <p:sldId id="901" r:id="rId20"/>
    <p:sldId id="902" r:id="rId21"/>
    <p:sldId id="904" r:id="rId22"/>
    <p:sldId id="656" r:id="rId23"/>
    <p:sldId id="669" r:id="rId24"/>
    <p:sldId id="870" r:id="rId25"/>
    <p:sldId id="908" r:id="rId26"/>
    <p:sldId id="909" r:id="rId27"/>
    <p:sldId id="910" r:id="rId28"/>
    <p:sldId id="911" r:id="rId29"/>
    <p:sldId id="912" r:id="rId30"/>
    <p:sldId id="913" r:id="rId31"/>
    <p:sldId id="914" r:id="rId32"/>
    <p:sldId id="915" r:id="rId33"/>
    <p:sldId id="916" r:id="rId34"/>
    <p:sldId id="917" r:id="rId35"/>
    <p:sldId id="918" r:id="rId36"/>
    <p:sldId id="919" r:id="rId37"/>
    <p:sldId id="929" r:id="rId38"/>
    <p:sldId id="930" r:id="rId39"/>
    <p:sldId id="931" r:id="rId40"/>
    <p:sldId id="932" r:id="rId41"/>
    <p:sldId id="933" r:id="rId42"/>
    <p:sldId id="934" r:id="rId43"/>
    <p:sldId id="935" r:id="rId44"/>
    <p:sldId id="936" r:id="rId45"/>
    <p:sldId id="937" r:id="rId46"/>
    <p:sldId id="938" r:id="rId47"/>
    <p:sldId id="939" r:id="rId48"/>
    <p:sldId id="953" r:id="rId49"/>
    <p:sldId id="954" r:id="rId50"/>
    <p:sldId id="955" r:id="rId51"/>
    <p:sldId id="956" r:id="rId52"/>
    <p:sldId id="957" r:id="rId53"/>
    <p:sldId id="963" r:id="rId54"/>
    <p:sldId id="582" r:id="rId55"/>
    <p:sldId id="817" r:id="rId56"/>
  </p:sldIdLst>
  <p:sldSz cx="11430000" cy="6858000"/>
  <p:notesSz cx="6662738" cy="9832975"/>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2630">
          <p15:clr>
            <a:srgbClr val="A4A3A4"/>
          </p15:clr>
        </p15:guide>
        <p15:guide id="2" orient="horz" pos="3340">
          <p15:clr>
            <a:srgbClr val="A4A3A4"/>
          </p15:clr>
        </p15:guide>
        <p15:guide id="3" orient="horz" pos="1020">
          <p15:clr>
            <a:srgbClr val="A4A3A4"/>
          </p15:clr>
        </p15:guide>
        <p15:guide id="4" orient="horz" pos="1631">
          <p15:clr>
            <a:srgbClr val="A4A3A4"/>
          </p15:clr>
        </p15:guide>
        <p15:guide id="5" orient="horz" pos="951">
          <p15:clr>
            <a:srgbClr val="A4A3A4"/>
          </p15:clr>
        </p15:guide>
        <p15:guide id="6" orient="horz" pos="2956">
          <p15:clr>
            <a:srgbClr val="A4A3A4"/>
          </p15:clr>
        </p15:guide>
        <p15:guide id="7" orient="horz" pos="3486">
          <p15:clr>
            <a:srgbClr val="A4A3A4"/>
          </p15:clr>
        </p15:guide>
        <p15:guide id="8" orient="horz" pos="3986">
          <p15:clr>
            <a:srgbClr val="A4A3A4"/>
          </p15:clr>
        </p15:guide>
        <p15:guide id="9" pos="314">
          <p15:clr>
            <a:srgbClr val="A4A3A4"/>
          </p15:clr>
        </p15:guide>
        <p15:guide id="10" pos="485">
          <p15:clr>
            <a:srgbClr val="A4A3A4"/>
          </p15:clr>
        </p15:guide>
        <p15:guide id="11" pos="1413">
          <p15:clr>
            <a:srgbClr val="A4A3A4"/>
          </p15:clr>
        </p15:guide>
        <p15:guide id="12" pos="2513">
          <p15:clr>
            <a:srgbClr val="A4A3A4"/>
          </p15:clr>
        </p15:guide>
        <p15:guide id="13" pos="3786">
          <p15:clr>
            <a:srgbClr val="A4A3A4"/>
          </p15:clr>
        </p15:guide>
        <p15:guide id="14" pos="5154">
          <p15:clr>
            <a:srgbClr val="A4A3A4"/>
          </p15:clr>
        </p15:guide>
        <p15:guide id="15" pos="6597">
          <p15:clr>
            <a:srgbClr val="A4A3A4"/>
          </p15:clr>
        </p15:guide>
        <p15:guide id="16" pos="6906">
          <p15:clr>
            <a:srgbClr val="A4A3A4"/>
          </p15:clr>
        </p15:guide>
      </p15:sldGuideLst>
    </p:ext>
    <p:ext uri="{2D200454-40CA-4A62-9FC3-DE9A4176ACB9}">
      <p15:notesGuideLst xmlns:p15="http://schemas.microsoft.com/office/powerpoint/2012/main" xmlns="">
        <p15:guide id="1" orient="horz" pos="309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Chisholm" initials="AC" lastIdx="3" clrIdx="0"/>
  <p:cmAuthor id="1" name="usdelo" initials="u" lastIdx="13" clrIdx="1"/>
  <p:cmAuthor id="2" name="Andrew" initials="AC" lastIdx="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A254D"/>
    <a:srgbClr val="FBFFA7"/>
    <a:srgbClr val="759CC7"/>
    <a:srgbClr val="467BB4"/>
    <a:srgbClr val="FF783C"/>
    <a:srgbClr val="F3FF0E"/>
    <a:srgbClr val="F3FFB9"/>
    <a:srgbClr val="D5DBBF"/>
    <a:srgbClr val="576E00"/>
    <a:srgbClr val="872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3" autoAdjust="0"/>
    <p:restoredTop sz="87539" autoAdjust="0"/>
  </p:normalViewPr>
  <p:slideViewPr>
    <p:cSldViewPr snapToGrid="0">
      <p:cViewPr varScale="1">
        <p:scale>
          <a:sx n="77" d="100"/>
          <a:sy n="77" d="100"/>
        </p:scale>
        <p:origin x="-108" y="-108"/>
      </p:cViewPr>
      <p:guideLst>
        <p:guide orient="horz" pos="2630"/>
        <p:guide orient="horz" pos="3340"/>
        <p:guide orient="horz" pos="1020"/>
        <p:guide orient="horz" pos="1631"/>
        <p:guide orient="horz" pos="951"/>
        <p:guide orient="horz" pos="2956"/>
        <p:guide orient="horz" pos="3486"/>
        <p:guide orient="horz" pos="3986"/>
        <p:guide pos="314"/>
        <p:guide pos="485"/>
        <p:guide pos="1413"/>
        <p:guide pos="2513"/>
        <p:guide pos="3786"/>
        <p:guide pos="5154"/>
        <p:guide pos="6597"/>
        <p:guide pos="6906"/>
      </p:guideLst>
    </p:cSldViewPr>
  </p:slideViewPr>
  <p:outlineViewPr>
    <p:cViewPr>
      <p:scale>
        <a:sx n="33" d="100"/>
        <a:sy n="33" d="100"/>
      </p:scale>
      <p:origin x="0" y="30528"/>
    </p:cViewPr>
  </p:outlineViewPr>
  <p:notesTextViewPr>
    <p:cViewPr>
      <p:scale>
        <a:sx n="100" d="100"/>
        <a:sy n="100" d="100"/>
      </p:scale>
      <p:origin x="0" y="0"/>
    </p:cViewPr>
  </p:notesTextViewPr>
  <p:sorterViewPr>
    <p:cViewPr>
      <p:scale>
        <a:sx n="100" d="100"/>
        <a:sy n="100" d="100"/>
      </p:scale>
      <p:origin x="0" y="-9072"/>
    </p:cViewPr>
  </p:sorterViewPr>
  <p:notesViewPr>
    <p:cSldViewPr snapToGrid="0">
      <p:cViewPr varScale="1">
        <p:scale>
          <a:sx n="71" d="100"/>
          <a:sy n="71" d="100"/>
        </p:scale>
        <p:origin x="-2995" y="-91"/>
      </p:cViewPr>
      <p:guideLst>
        <p:guide orient="horz" pos="309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600" dirty="0">
                <a:solidFill>
                  <a:schemeClr val="bg1"/>
                </a:solidFill>
                <a:latin typeface="Calibri" pitchFamily="34" charset="0"/>
                <a:cs typeface="Calibri" pitchFamily="34" charset="0"/>
              </a:rPr>
              <a:t>Technology Split  Q12016</a:t>
            </a:r>
          </a:p>
        </c:rich>
      </c:tx>
      <c:layout>
        <c:manualLayout>
          <c:xMode val="edge"/>
          <c:yMode val="edge"/>
          <c:x val="0.18670369721341684"/>
          <c:y val="4.1339665571870778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2068002345256752E-2"/>
          <c:y val="0.23171777703272378"/>
          <c:w val="0.59017825264232804"/>
          <c:h val="0.76667135942398146"/>
        </c:manualLayout>
      </c:layout>
      <c:pie3DChart>
        <c:varyColors val="1"/>
        <c:ser>
          <c:idx val="0"/>
          <c:order val="0"/>
          <c:tx>
            <c:strRef>
              <c:f>Sheet1!$B$1</c:f>
              <c:strCache>
                <c:ptCount val="1"/>
                <c:pt idx="0">
                  <c:v>Technology Split  Q12016</c:v>
                </c:pt>
              </c:strCache>
            </c:strRef>
          </c:tx>
          <c:spPr>
            <a:effectLst>
              <a:outerShdw blurRad="152400" dist="317500" dir="5400000" sx="90000" sy="-19000" rotWithShape="0">
                <a:prstClr val="black">
                  <a:alpha val="15000"/>
                </a:prstClr>
              </a:outerShdw>
            </a:effectLst>
            <a:scene3d>
              <a:camera prst="orthographicFront"/>
              <a:lightRig rig="threePt" dir="t"/>
            </a:scene3d>
            <a:sp3d>
              <a:bevelT/>
              <a:bevelB/>
            </a:sp3d>
          </c:spPr>
          <c:explosion val="25"/>
          <c:dPt>
            <c:idx val="0"/>
            <c:bubble3D val="0"/>
            <c:spPr>
              <a:solidFill>
                <a:srgbClr val="C00000"/>
              </a:solidFill>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1"/>
            <c:bubble3D val="0"/>
            <c:spPr>
              <a:solidFill>
                <a:schemeClr val="bg2">
                  <a:lumMod val="40000"/>
                  <a:lumOff val="60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2"/>
            <c:bubble3D val="0"/>
            <c:spPr>
              <a:solidFill>
                <a:srgbClr val="0070C0"/>
              </a:solidFill>
              <a:effectLst>
                <a:outerShdw blurRad="152400" dist="317500" dir="5400000" sx="90000" sy="-19000" rotWithShape="0">
                  <a:prstClr val="black">
                    <a:alpha val="15000"/>
                  </a:prstClr>
                </a:outerShdw>
              </a:effectLst>
              <a:scene3d>
                <a:camera prst="orthographicFront"/>
                <a:lightRig rig="threePt" dir="t"/>
              </a:scene3d>
              <a:sp3d>
                <a:bevelT/>
                <a:bevelB/>
              </a:sp3d>
            </c:spPr>
          </c:dPt>
          <c:dLbls>
            <c:spPr>
              <a:noFill/>
              <a:ln>
                <a:noFill/>
              </a:ln>
              <a:effectLst/>
            </c:spPr>
            <c:txPr>
              <a:bodyPr/>
              <a:lstStyle/>
              <a:p>
                <a:pPr>
                  <a:defRPr sz="14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GSM</c:v>
                </c:pt>
                <c:pt idx="1">
                  <c:v>WCDMA ( Family)</c:v>
                </c:pt>
                <c:pt idx="2">
                  <c:v>CDMA (Family)</c:v>
                </c:pt>
                <c:pt idx="3">
                  <c:v>LTE</c:v>
                </c:pt>
                <c:pt idx="4">
                  <c:v>Others</c:v>
                </c:pt>
              </c:strCache>
            </c:strRef>
          </c:cat>
          <c:val>
            <c:numRef>
              <c:f>Sheet1!$B$2:$B$6</c:f>
              <c:numCache>
                <c:formatCode>0.00%</c:formatCode>
                <c:ptCount val="5"/>
                <c:pt idx="0">
                  <c:v>0.55049999999999999</c:v>
                </c:pt>
                <c:pt idx="1">
                  <c:v>0.28760000000000002</c:v>
                </c:pt>
                <c:pt idx="2">
                  <c:v>7.6000000000000054E-2</c:v>
                </c:pt>
                <c:pt idx="3">
                  <c:v>4.8500000000000022E-2</c:v>
                </c:pt>
                <c:pt idx="4">
                  <c:v>3.7400000000000086E-2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4425348973091656"/>
          <c:y val="0.42768732239405588"/>
          <c:w val="0.34291930933098164"/>
          <c:h val="0.52975601459583266"/>
        </c:manualLayout>
      </c:layout>
      <c:overlay val="0"/>
      <c:txPr>
        <a:bodyPr/>
        <a:lstStyle/>
        <a:p>
          <a:pPr>
            <a:defRPr sz="1200" b="1">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solidFill>
                  <a:schemeClr val="bg1"/>
                </a:solidFill>
                <a:latin typeface="Calibri" pitchFamily="34" charset="0"/>
                <a:cs typeface="Calibri" pitchFamily="34" charset="0"/>
              </a:rPr>
              <a:t>Technology Split </a:t>
            </a:r>
            <a:r>
              <a:rPr lang="en-US" sz="1600" dirty="0" smtClean="0">
                <a:solidFill>
                  <a:schemeClr val="bg1"/>
                </a:solidFill>
                <a:latin typeface="Calibri" pitchFamily="34" charset="0"/>
                <a:cs typeface="Calibri" pitchFamily="34" charset="0"/>
              </a:rPr>
              <a:t>Q12012</a:t>
            </a:r>
            <a:endParaRPr lang="en-US" sz="1600" dirty="0">
              <a:solidFill>
                <a:schemeClr val="bg1"/>
              </a:solidFill>
              <a:latin typeface="Calibri" pitchFamily="34" charset="0"/>
              <a:cs typeface="Calibri" pitchFamily="34" charset="0"/>
            </a:endParaRPr>
          </a:p>
        </c:rich>
      </c:tx>
      <c:layout>
        <c:manualLayout>
          <c:xMode val="edge"/>
          <c:yMode val="edge"/>
          <c:x val="0.25635626940449985"/>
          <c:y val="9.9967923678032852E-3"/>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1190927194132822E-2"/>
          <c:y val="0.325431013277237"/>
          <c:w val="0.5791245885592381"/>
          <c:h val="0.61760183248289202"/>
        </c:manualLayout>
      </c:layout>
      <c:pie3DChart>
        <c:varyColors val="1"/>
        <c:ser>
          <c:idx val="0"/>
          <c:order val="0"/>
          <c:tx>
            <c:strRef>
              <c:f>Sheet1!$B$1</c:f>
              <c:strCache>
                <c:ptCount val="1"/>
                <c:pt idx="0">
                  <c:v>Technology Split Q1 2012</c:v>
                </c:pt>
              </c:strCache>
            </c:strRef>
          </c:tx>
          <c:spPr>
            <a:scene3d>
              <a:camera prst="orthographicFront"/>
              <a:lightRig rig="threePt" dir="t"/>
            </a:scene3d>
            <a:sp3d>
              <a:bevelT/>
              <a:bevelB/>
            </a:sp3d>
          </c:spPr>
          <c:explosion val="28"/>
          <c:dPt>
            <c:idx val="0"/>
            <c:bubble3D val="0"/>
            <c:spPr>
              <a:solidFill>
                <a:srgbClr val="C00000"/>
              </a:solidFill>
              <a:scene3d>
                <a:camera prst="orthographicFront"/>
                <a:lightRig rig="threePt" dir="t"/>
              </a:scene3d>
              <a:sp3d>
                <a:bevelT/>
                <a:bevelB/>
              </a:sp3d>
            </c:spPr>
          </c:dPt>
          <c:dPt>
            <c:idx val="1"/>
            <c:bubble3D val="0"/>
            <c:spPr>
              <a:solidFill>
                <a:schemeClr val="bg2">
                  <a:lumMod val="40000"/>
                  <a:lumOff val="60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2"/>
            <c:bubble3D val="0"/>
            <c:spPr>
              <a:solidFill>
                <a:srgbClr val="0070C0"/>
              </a:solidFill>
              <a:scene3d>
                <a:camera prst="orthographicFront"/>
                <a:lightRig rig="threePt" dir="t"/>
              </a:scene3d>
              <a:sp3d>
                <a:bevelT/>
                <a:bevelB/>
              </a:sp3d>
            </c:spPr>
          </c:dPt>
          <c:dLbls>
            <c:spPr>
              <a:noFill/>
              <a:ln>
                <a:noFill/>
              </a:ln>
              <a:effectLst/>
            </c:spPr>
            <c:txPr>
              <a:bodyPr/>
              <a:lstStyle/>
              <a:p>
                <a:pPr>
                  <a:defRPr sz="14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GSM</c:v>
                </c:pt>
                <c:pt idx="1">
                  <c:v>WCDMA (Family)</c:v>
                </c:pt>
                <c:pt idx="2">
                  <c:v>CDMA (Family)</c:v>
                </c:pt>
                <c:pt idx="3">
                  <c:v>LTE</c:v>
                </c:pt>
                <c:pt idx="4">
                  <c:v>Others</c:v>
                </c:pt>
              </c:strCache>
            </c:strRef>
          </c:cat>
          <c:val>
            <c:numRef>
              <c:f>Sheet1!$B$2:$B$6</c:f>
              <c:numCache>
                <c:formatCode>0.00%</c:formatCode>
                <c:ptCount val="5"/>
                <c:pt idx="0">
                  <c:v>0.72040000000000004</c:v>
                </c:pt>
                <c:pt idx="1">
                  <c:v>0.17269999999999999</c:v>
                </c:pt>
                <c:pt idx="2">
                  <c:v>8.8100000000000067E-2</c:v>
                </c:pt>
                <c:pt idx="3">
                  <c:v>2.8000000000000052E-3</c:v>
                </c:pt>
                <c:pt idx="4">
                  <c:v>1.6000000000000021E-2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4321594428690443"/>
          <c:y val="0.42810200663960324"/>
          <c:w val="0.26425892093238734"/>
          <c:h val="0.48223699875827242"/>
        </c:manualLayout>
      </c:layout>
      <c:overlay val="0"/>
      <c:txPr>
        <a:bodyPr/>
        <a:lstStyle/>
        <a:p>
          <a:pPr>
            <a:defRPr sz="1200" b="1">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527812606669326E-2"/>
          <c:y val="3.4076749386142718E-2"/>
          <c:w val="0.67508903893458982"/>
          <c:h val="0.82991345494957902"/>
        </c:manualLayout>
      </c:layout>
      <c:lineChart>
        <c:grouping val="standard"/>
        <c:varyColors val="0"/>
        <c:ser>
          <c:idx val="0"/>
          <c:order val="0"/>
          <c:tx>
            <c:strRef>
              <c:f>Sheet1!$B$1</c:f>
              <c:strCache>
                <c:ptCount val="1"/>
                <c:pt idx="0">
                  <c:v>Africa</c:v>
                </c:pt>
              </c:strCache>
            </c:strRef>
          </c:tx>
          <c:spPr>
            <a:ln>
              <a:solidFill>
                <a:schemeClr val="tx2"/>
              </a:solidFill>
            </a:ln>
          </c:spPr>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Sheet1!$B$2:$B$8</c:f>
              <c:numCache>
                <c:formatCode>0.00</c:formatCode>
                <c:ptCount val="7"/>
                <c:pt idx="0">
                  <c:v>444.24176899999969</c:v>
                </c:pt>
                <c:pt idx="1">
                  <c:v>518.44622499999787</c:v>
                </c:pt>
                <c:pt idx="2">
                  <c:v>591.62543300000004</c:v>
                </c:pt>
                <c:pt idx="3">
                  <c:v>659.81651899999838</c:v>
                </c:pt>
                <c:pt idx="4">
                  <c:v>688.55666699999824</c:v>
                </c:pt>
                <c:pt idx="5">
                  <c:v>692.84704599999827</c:v>
                </c:pt>
                <c:pt idx="6">
                  <c:v>680.89068299999997</c:v>
                </c:pt>
              </c:numCache>
            </c:numRef>
          </c:val>
          <c:smooth val="0"/>
        </c:ser>
        <c:ser>
          <c:idx val="1"/>
          <c:order val="1"/>
          <c:tx>
            <c:strRef>
              <c:f>Sheet1!$C$1</c:f>
              <c:strCache>
                <c:ptCount val="1"/>
                <c:pt idx="0">
                  <c:v>Lamericas/CALA</c:v>
                </c:pt>
              </c:strCache>
            </c:strRef>
          </c:tx>
          <c:spPr>
            <a:ln>
              <a:solidFill>
                <a:srgbClr val="00B0F0"/>
              </a:solidFill>
            </a:ln>
          </c:spPr>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Sheet1!$C$2:$C$8</c:f>
              <c:numCache>
                <c:formatCode>0.00</c:formatCode>
                <c:ptCount val="7"/>
                <c:pt idx="0">
                  <c:v>454.60874899999999</c:v>
                </c:pt>
                <c:pt idx="1">
                  <c:v>498.9714989999992</c:v>
                </c:pt>
                <c:pt idx="2">
                  <c:v>520.06067799999948</c:v>
                </c:pt>
                <c:pt idx="3">
                  <c:v>524.19630900000004</c:v>
                </c:pt>
                <c:pt idx="4">
                  <c:v>509.55169100000001</c:v>
                </c:pt>
                <c:pt idx="5">
                  <c:v>482.83720899999969</c:v>
                </c:pt>
                <c:pt idx="6">
                  <c:v>450.81643599999938</c:v>
                </c:pt>
              </c:numCache>
            </c:numRef>
          </c:val>
          <c:smooth val="0"/>
        </c:ser>
        <c:ser>
          <c:idx val="2"/>
          <c:order val="2"/>
          <c:tx>
            <c:strRef>
              <c:f>Sheet1!$D$1</c:f>
              <c:strCache>
                <c:ptCount val="1"/>
                <c:pt idx="0">
                  <c:v>China</c:v>
                </c:pt>
              </c:strCache>
            </c:strRef>
          </c:tx>
          <c:spPr>
            <a:ln>
              <a:solidFill>
                <a:srgbClr val="FF9900"/>
              </a:solidFill>
            </a:ln>
          </c:spPr>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Sheet1!$D$2:$D$8</c:f>
              <c:numCache>
                <c:formatCode>0.00</c:formatCode>
                <c:ptCount val="7"/>
                <c:pt idx="0">
                  <c:v>678.45999999999947</c:v>
                </c:pt>
                <c:pt idx="1">
                  <c:v>729.85199999999827</c:v>
                </c:pt>
                <c:pt idx="2">
                  <c:v>768.25900000000001</c:v>
                </c:pt>
                <c:pt idx="3">
                  <c:v>787.84603999999888</c:v>
                </c:pt>
                <c:pt idx="4">
                  <c:v>788.05740399999888</c:v>
                </c:pt>
                <c:pt idx="5">
                  <c:v>762.57060000000001</c:v>
                </c:pt>
                <c:pt idx="6">
                  <c:v>714.46689099999946</c:v>
                </c:pt>
              </c:numCache>
            </c:numRef>
          </c:val>
          <c:smooth val="0"/>
        </c:ser>
        <c:ser>
          <c:idx val="3"/>
          <c:order val="3"/>
          <c:tx>
            <c:strRef>
              <c:f>Sheet1!$E$1</c:f>
              <c:strCache>
                <c:ptCount val="1"/>
                <c:pt idx="0">
                  <c:v>India</c:v>
                </c:pt>
              </c:strCache>
            </c:strRef>
          </c:tx>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Sheet1!$E$2:$E$8</c:f>
              <c:numCache>
                <c:formatCode>0.00</c:formatCode>
                <c:ptCount val="7"/>
                <c:pt idx="0" formatCode="[$-1010409]General">
                  <c:v>477.02626400000003</c:v>
                </c:pt>
                <c:pt idx="1">
                  <c:v>688.81393600000001</c:v>
                </c:pt>
                <c:pt idx="2">
                  <c:v>778.52675099999999</c:v>
                </c:pt>
                <c:pt idx="3">
                  <c:v>875.62971500000003</c:v>
                </c:pt>
                <c:pt idx="4">
                  <c:v>942.55901199999948</c:v>
                </c:pt>
                <c:pt idx="5">
                  <c:v>973.91483600000004</c:v>
                </c:pt>
                <c:pt idx="6">
                  <c:v>982.15195499999948</c:v>
                </c:pt>
              </c:numCache>
            </c:numRef>
          </c:val>
          <c:smooth val="0"/>
        </c:ser>
        <c:ser>
          <c:idx val="4"/>
          <c:order val="4"/>
          <c:tx>
            <c:strRef>
              <c:f>Sheet1!$F$1</c:f>
              <c:strCache>
                <c:ptCount val="1"/>
                <c:pt idx="0">
                  <c:v>Asia Pacific</c:v>
                </c:pt>
              </c:strCache>
            </c:strRef>
          </c:tx>
          <c:spPr>
            <a:ln>
              <a:solidFill>
                <a:srgbClr val="FF0000"/>
              </a:solidFill>
            </a:ln>
          </c:spPr>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Sheet1!$F$2:$F$8</c:f>
              <c:numCache>
                <c:formatCode>0.00</c:formatCode>
                <c:ptCount val="7"/>
                <c:pt idx="0">
                  <c:v>627.14932199999998</c:v>
                </c:pt>
                <c:pt idx="1">
                  <c:v>713.51024400000006</c:v>
                </c:pt>
                <c:pt idx="2">
                  <c:v>791.23984899999994</c:v>
                </c:pt>
                <c:pt idx="3">
                  <c:v>825.64981900000021</c:v>
                </c:pt>
                <c:pt idx="4">
                  <c:v>827.52265299999817</c:v>
                </c:pt>
                <c:pt idx="5">
                  <c:v>805.83980599999938</c:v>
                </c:pt>
                <c:pt idx="6">
                  <c:v>771.84549199999947</c:v>
                </c:pt>
              </c:numCache>
            </c:numRef>
          </c:val>
          <c:smooth val="0"/>
        </c:ser>
        <c:ser>
          <c:idx val="5"/>
          <c:order val="5"/>
          <c:tx>
            <c:strRef>
              <c:f>Sheet1!$G$1</c:f>
              <c:strCache>
                <c:ptCount val="1"/>
                <c:pt idx="0">
                  <c:v>Eastren Europe</c:v>
                </c:pt>
              </c:strCache>
            </c:strRef>
          </c:tx>
          <c:spPr>
            <a:ln>
              <a:solidFill>
                <a:srgbClr val="00B050"/>
              </a:solidFill>
            </a:ln>
          </c:spPr>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Sheet1!$G$2:$G$8</c:f>
              <c:numCache>
                <c:formatCode>0.00</c:formatCode>
                <c:ptCount val="7"/>
                <c:pt idx="0">
                  <c:v>436.07703899999944</c:v>
                </c:pt>
                <c:pt idx="1">
                  <c:v>435.22857499999895</c:v>
                </c:pt>
                <c:pt idx="2">
                  <c:v>435.974605</c:v>
                </c:pt>
                <c:pt idx="3">
                  <c:v>432.39437400000003</c:v>
                </c:pt>
                <c:pt idx="4">
                  <c:v>416.18787099999997</c:v>
                </c:pt>
                <c:pt idx="5">
                  <c:v>390.39109099999945</c:v>
                </c:pt>
                <c:pt idx="6">
                  <c:v>359.28882099999993</c:v>
                </c:pt>
              </c:numCache>
            </c:numRef>
          </c:val>
          <c:smooth val="0"/>
        </c:ser>
        <c:ser>
          <c:idx val="6"/>
          <c:order val="6"/>
          <c:tx>
            <c:strRef>
              <c:f>Sheet1!$H$1</c:f>
              <c:strCache>
                <c:ptCount val="1"/>
                <c:pt idx="0">
                  <c:v>Westren Europe</c:v>
                </c:pt>
              </c:strCache>
            </c:strRef>
          </c:tx>
          <c:spPr>
            <a:ln>
              <a:solidFill>
                <a:srgbClr val="7030A0"/>
              </a:solidFill>
            </a:ln>
          </c:spPr>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Sheet1!$H$2:$H$8</c:f>
              <c:numCache>
                <c:formatCode>0.00</c:formatCode>
                <c:ptCount val="7"/>
                <c:pt idx="0">
                  <c:v>345.97817199999895</c:v>
                </c:pt>
                <c:pt idx="1">
                  <c:v>310.41007599999938</c:v>
                </c:pt>
                <c:pt idx="2">
                  <c:v>278.92345899999896</c:v>
                </c:pt>
                <c:pt idx="3">
                  <c:v>253.75358699999998</c:v>
                </c:pt>
                <c:pt idx="4">
                  <c:v>223.818152</c:v>
                </c:pt>
                <c:pt idx="5">
                  <c:v>195.73107499999998</c:v>
                </c:pt>
                <c:pt idx="6">
                  <c:v>169.26737800000001</c:v>
                </c:pt>
              </c:numCache>
            </c:numRef>
          </c:val>
          <c:smooth val="0"/>
        </c:ser>
        <c:ser>
          <c:idx val="7"/>
          <c:order val="7"/>
          <c:tx>
            <c:strRef>
              <c:f>Sheet1!$I$1</c:f>
              <c:strCache>
                <c:ptCount val="1"/>
                <c:pt idx="0">
                  <c:v>Middle East</c:v>
                </c:pt>
              </c:strCache>
            </c:strRef>
          </c:tx>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Sheet1!$I$2:$I$8</c:f>
              <c:numCache>
                <c:formatCode>0.00</c:formatCode>
                <c:ptCount val="7"/>
                <c:pt idx="0">
                  <c:v>235.43826300000001</c:v>
                </c:pt>
                <c:pt idx="1">
                  <c:v>244.50670399999998</c:v>
                </c:pt>
                <c:pt idx="2">
                  <c:v>247.59326199999998</c:v>
                </c:pt>
                <c:pt idx="3">
                  <c:v>259.65626099999997</c:v>
                </c:pt>
                <c:pt idx="4">
                  <c:v>264.641953</c:v>
                </c:pt>
                <c:pt idx="5">
                  <c:v>266.28591499999919</c:v>
                </c:pt>
                <c:pt idx="6">
                  <c:v>265.43419999999895</c:v>
                </c:pt>
              </c:numCache>
            </c:numRef>
          </c:val>
          <c:smooth val="0"/>
        </c:ser>
        <c:ser>
          <c:idx val="8"/>
          <c:order val="8"/>
          <c:tx>
            <c:strRef>
              <c:f>Sheet1!$J$1</c:f>
              <c:strCache>
                <c:ptCount val="1"/>
                <c:pt idx="0">
                  <c:v>USA/Canda (NA)</c:v>
                </c:pt>
              </c:strCache>
            </c:strRef>
          </c:tx>
          <c:spPr>
            <a:ln>
              <a:solidFill>
                <a:srgbClr val="FFFF00"/>
              </a:solidFill>
            </a:ln>
          </c:spPr>
          <c:marker>
            <c:symbol val="none"/>
          </c:marker>
          <c:cat>
            <c:strRef>
              <c:f>Sheet1!$A$2:$A$8</c:f>
              <c:strCache>
                <c:ptCount val="7"/>
                <c:pt idx="0">
                  <c:v>2010 Q1</c:v>
                </c:pt>
                <c:pt idx="1">
                  <c:v>2011 Q1</c:v>
                </c:pt>
                <c:pt idx="2">
                  <c:v>2012 Q1</c:v>
                </c:pt>
                <c:pt idx="3">
                  <c:v>2013 Q1</c:v>
                </c:pt>
                <c:pt idx="4">
                  <c:v>2014 Q1</c:v>
                </c:pt>
                <c:pt idx="5">
                  <c:v>2015 Q1</c:v>
                </c:pt>
                <c:pt idx="6">
                  <c:v>2016 Q1</c:v>
                </c:pt>
              </c:strCache>
            </c:strRef>
          </c:cat>
          <c:val>
            <c:numRef>
              <c:f>Sheet1!$J$2:$J$8</c:f>
              <c:numCache>
                <c:formatCode>0.00</c:formatCode>
                <c:ptCount val="7"/>
                <c:pt idx="0">
                  <c:v>82.659318999999797</c:v>
                </c:pt>
                <c:pt idx="1">
                  <c:v>64.071522000000002</c:v>
                </c:pt>
                <c:pt idx="2">
                  <c:v>45.02946</c:v>
                </c:pt>
                <c:pt idx="3">
                  <c:v>44.238326000000072</c:v>
                </c:pt>
                <c:pt idx="4">
                  <c:v>41.347233000000003</c:v>
                </c:pt>
                <c:pt idx="5">
                  <c:v>38.141626999999993</c:v>
                </c:pt>
                <c:pt idx="6">
                  <c:v>34.616458000000002</c:v>
                </c:pt>
              </c:numCache>
            </c:numRef>
          </c:val>
          <c:smooth val="0"/>
        </c:ser>
        <c:dLbls>
          <c:showLegendKey val="0"/>
          <c:showVal val="0"/>
          <c:showCatName val="0"/>
          <c:showSerName val="0"/>
          <c:showPercent val="0"/>
          <c:showBubbleSize val="0"/>
        </c:dLbls>
        <c:marker val="1"/>
        <c:smooth val="0"/>
        <c:axId val="86222720"/>
        <c:axId val="86224256"/>
      </c:lineChart>
      <c:catAx>
        <c:axId val="86222720"/>
        <c:scaling>
          <c:orientation val="minMax"/>
        </c:scaling>
        <c:delete val="0"/>
        <c:axPos val="b"/>
        <c:numFmt formatCode="General" sourceLinked="0"/>
        <c:majorTickMark val="out"/>
        <c:minorTickMark val="none"/>
        <c:tickLblPos val="nextTo"/>
        <c:txPr>
          <a:bodyPr/>
          <a:lstStyle/>
          <a:p>
            <a:pPr>
              <a:defRPr sz="1200">
                <a:latin typeface="Calibri" pitchFamily="34" charset="0"/>
                <a:cs typeface="Calibri" pitchFamily="34" charset="0"/>
              </a:defRPr>
            </a:pPr>
            <a:endParaRPr lang="en-US"/>
          </a:p>
        </c:txPr>
        <c:crossAx val="86224256"/>
        <c:crosses val="autoZero"/>
        <c:auto val="1"/>
        <c:lblAlgn val="ctr"/>
        <c:lblOffset val="100"/>
        <c:noMultiLvlLbl val="0"/>
      </c:catAx>
      <c:valAx>
        <c:axId val="86224256"/>
        <c:scaling>
          <c:orientation val="minMax"/>
        </c:scaling>
        <c:delete val="0"/>
        <c:axPos val="l"/>
        <c:majorGridlines/>
        <c:numFmt formatCode="0" sourceLinked="0"/>
        <c:majorTickMark val="out"/>
        <c:minorTickMark val="none"/>
        <c:tickLblPos val="nextTo"/>
        <c:txPr>
          <a:bodyPr/>
          <a:lstStyle/>
          <a:p>
            <a:pPr>
              <a:defRPr sz="1200">
                <a:latin typeface="Calibri" pitchFamily="34" charset="0"/>
                <a:cs typeface="Calibri" pitchFamily="34" charset="0"/>
              </a:defRPr>
            </a:pPr>
            <a:endParaRPr lang="en-US"/>
          </a:p>
        </c:txPr>
        <c:crossAx val="86222720"/>
        <c:crosses val="autoZero"/>
        <c:crossBetween val="between"/>
      </c:valAx>
    </c:plotArea>
    <c:legend>
      <c:legendPos val="r"/>
      <c:layout>
        <c:manualLayout>
          <c:xMode val="edge"/>
          <c:yMode val="edge"/>
          <c:x val="0.76311579344452996"/>
          <c:y val="4.6080688767928507E-2"/>
          <c:w val="0.22462100345510114"/>
          <c:h val="0.80335519326863469"/>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dirty="0">
                <a:solidFill>
                  <a:srgbClr val="FF0000"/>
                </a:solidFill>
                <a:latin typeface="Calibri" pitchFamily="34" charset="0"/>
                <a:cs typeface="Calibri" pitchFamily="34" charset="0"/>
              </a:rPr>
              <a:t>2012 Q1</a:t>
            </a:r>
          </a:p>
        </c:rich>
      </c:tx>
      <c:layout>
        <c:manualLayout>
          <c:xMode val="edge"/>
          <c:yMode val="edge"/>
          <c:x val="0.24070993033372406"/>
          <c:y val="4.5488434795793904E-2"/>
        </c:manualLayout>
      </c:layout>
      <c:overlay val="0"/>
    </c:title>
    <c:autoTitleDeleted val="0"/>
    <c:plotArea>
      <c:layout/>
      <c:pieChart>
        <c:varyColors val="1"/>
        <c:ser>
          <c:idx val="0"/>
          <c:order val="0"/>
          <c:tx>
            <c:strRef>
              <c:f>Sheet1!$B$1</c:f>
              <c:strCache>
                <c:ptCount val="1"/>
                <c:pt idx="0">
                  <c:v>2012 Q1</c:v>
                </c:pt>
              </c:strCache>
            </c:strRef>
          </c:tx>
          <c:spPr>
            <a:scene3d>
              <a:camera prst="orthographicFront"/>
              <a:lightRig rig="threePt" dir="t"/>
            </a:scene3d>
            <a:sp3d>
              <a:bevelT/>
              <a:bevelB/>
            </a:sp3d>
          </c:spPr>
          <c:dPt>
            <c:idx val="0"/>
            <c:bubble3D val="0"/>
            <c:spPr>
              <a:solidFill>
                <a:schemeClr val="tx2"/>
              </a:solidFill>
              <a:ln>
                <a:solidFill>
                  <a:srgbClr val="990000"/>
                </a:solidFill>
              </a:ln>
              <a:scene3d>
                <a:camera prst="orthographicFront"/>
                <a:lightRig rig="threePt" dir="t"/>
              </a:scene3d>
              <a:sp3d>
                <a:bevelT/>
                <a:bevelB/>
              </a:sp3d>
            </c:spPr>
          </c:dPt>
          <c:dPt>
            <c:idx val="1"/>
            <c:bubble3D val="0"/>
            <c:spPr>
              <a:solidFill>
                <a:srgbClr val="00B0F0"/>
              </a:solidFill>
              <a:scene3d>
                <a:camera prst="orthographicFront"/>
                <a:lightRig rig="threePt" dir="t"/>
              </a:scene3d>
              <a:sp3d>
                <a:bevelT/>
                <a:bevelB/>
              </a:sp3d>
            </c:spPr>
          </c:dPt>
          <c:dPt>
            <c:idx val="2"/>
            <c:bubble3D val="0"/>
            <c:spPr>
              <a:solidFill>
                <a:srgbClr val="FF9900"/>
              </a:solidFill>
              <a:scene3d>
                <a:camera prst="orthographicFront"/>
                <a:lightRig rig="threePt" dir="t"/>
              </a:scene3d>
              <a:sp3d>
                <a:bevelT/>
                <a:bevelB/>
              </a:sp3d>
            </c:spPr>
          </c:dPt>
          <c:dPt>
            <c:idx val="3"/>
            <c:bubble3D val="0"/>
            <c:spPr>
              <a:solidFill>
                <a:srgbClr val="002060"/>
              </a:solidFill>
              <a:scene3d>
                <a:camera prst="orthographicFront"/>
                <a:lightRig rig="threePt" dir="t"/>
              </a:scene3d>
              <a:sp3d>
                <a:bevelT/>
                <a:bevelB/>
              </a:sp3d>
            </c:spPr>
          </c:dPt>
          <c:dPt>
            <c:idx val="4"/>
            <c:bubble3D val="0"/>
            <c:spPr>
              <a:solidFill>
                <a:srgbClr val="FF0000"/>
              </a:solidFill>
              <a:scene3d>
                <a:camera prst="orthographicFront"/>
                <a:lightRig rig="threePt" dir="t"/>
              </a:scene3d>
              <a:sp3d>
                <a:bevelT/>
                <a:bevelB/>
              </a:sp3d>
            </c:spPr>
          </c:dPt>
          <c:dPt>
            <c:idx val="5"/>
            <c:bubble3D val="0"/>
            <c:spPr>
              <a:solidFill>
                <a:srgbClr val="00B050"/>
              </a:solidFill>
              <a:scene3d>
                <a:camera prst="orthographicFront"/>
                <a:lightRig rig="threePt" dir="t"/>
              </a:scene3d>
              <a:sp3d>
                <a:bevelT/>
                <a:bevelB/>
              </a:sp3d>
            </c:spPr>
          </c:dPt>
          <c:dPt>
            <c:idx val="6"/>
            <c:bubble3D val="0"/>
            <c:spPr>
              <a:solidFill>
                <a:srgbClr val="7030A0"/>
              </a:solidFill>
              <a:scene3d>
                <a:camera prst="orthographicFront"/>
                <a:lightRig rig="threePt" dir="t"/>
              </a:scene3d>
              <a:sp3d>
                <a:bevelT/>
                <a:bevelB/>
              </a:sp3d>
            </c:spPr>
          </c:dPt>
          <c:dPt>
            <c:idx val="7"/>
            <c:bubble3D val="0"/>
            <c:spPr>
              <a:ln>
                <a:solidFill>
                  <a:srgbClr val="FFC000"/>
                </a:solidFill>
              </a:ln>
              <a:scene3d>
                <a:camera prst="orthographicFront"/>
                <a:lightRig rig="threePt" dir="t"/>
              </a:scene3d>
              <a:sp3d>
                <a:bevelT/>
                <a:bevelB/>
              </a:sp3d>
            </c:spPr>
          </c:dPt>
          <c:dPt>
            <c:idx val="8"/>
            <c:bubble3D val="0"/>
            <c:spPr>
              <a:solidFill>
                <a:srgbClr val="FFFF00"/>
              </a:solidFill>
              <a:ln>
                <a:solidFill>
                  <a:srgbClr val="FFFF00"/>
                </a:solidFill>
              </a:ln>
              <a:scene3d>
                <a:camera prst="orthographicFront"/>
                <a:lightRig rig="threePt" dir="t"/>
              </a:scene3d>
              <a:sp3d>
                <a:bevelT/>
                <a:bevelB/>
              </a:sp3d>
            </c:spPr>
          </c:dPt>
          <c:cat>
            <c:strRef>
              <c:f>Sheet1!$A$2:$A$10</c:f>
              <c:strCache>
                <c:ptCount val="9"/>
                <c:pt idx="0">
                  <c:v>Africa</c:v>
                </c:pt>
                <c:pt idx="1">
                  <c:v>Americas/CALA</c:v>
                </c:pt>
                <c:pt idx="2">
                  <c:v>China</c:v>
                </c:pt>
                <c:pt idx="3">
                  <c:v>India</c:v>
                </c:pt>
                <c:pt idx="4">
                  <c:v>Asia Pacific</c:v>
                </c:pt>
                <c:pt idx="5">
                  <c:v>Eastren Europe</c:v>
                </c:pt>
                <c:pt idx="6">
                  <c:v>Westren Europe</c:v>
                </c:pt>
                <c:pt idx="7">
                  <c:v>Middle East</c:v>
                </c:pt>
                <c:pt idx="8">
                  <c:v>USA/Canda (NA)</c:v>
                </c:pt>
              </c:strCache>
            </c:strRef>
          </c:cat>
          <c:val>
            <c:numRef>
              <c:f>Sheet1!$B$2:$B$10</c:f>
              <c:numCache>
                <c:formatCode>General</c:formatCode>
                <c:ptCount val="9"/>
                <c:pt idx="0">
                  <c:v>591.63</c:v>
                </c:pt>
                <c:pt idx="1">
                  <c:v>520.05999999999949</c:v>
                </c:pt>
                <c:pt idx="2" formatCode="0.00">
                  <c:v>768.25900000000001</c:v>
                </c:pt>
                <c:pt idx="3" formatCode="0.00">
                  <c:v>778.52675099999999</c:v>
                </c:pt>
                <c:pt idx="4" formatCode="0.00">
                  <c:v>791.23984899999994</c:v>
                </c:pt>
                <c:pt idx="5">
                  <c:v>435.96999999999969</c:v>
                </c:pt>
                <c:pt idx="6">
                  <c:v>278.91999999999945</c:v>
                </c:pt>
                <c:pt idx="7">
                  <c:v>247.59</c:v>
                </c:pt>
                <c:pt idx="8">
                  <c:v>45.03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736253602725159"/>
          <c:y val="0.17970105367156641"/>
          <c:w val="0.32282133785897005"/>
          <c:h val="0.82029894632843503"/>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spPr>
    <a:scene3d>
      <a:camera prst="orthographicFront"/>
      <a:lightRig rig="threePt" dir="t"/>
    </a:scene3d>
    <a:sp3d>
      <a:bevelB/>
    </a:sp3d>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dirty="0">
                <a:solidFill>
                  <a:srgbClr val="FF0000"/>
                </a:solidFill>
                <a:latin typeface="Calibri" pitchFamily="34" charset="0"/>
                <a:cs typeface="Calibri" pitchFamily="34" charset="0"/>
              </a:rPr>
              <a:t>2016 Q1</a:t>
            </a:r>
          </a:p>
        </c:rich>
      </c:tx>
      <c:layout>
        <c:manualLayout>
          <c:xMode val="edge"/>
          <c:yMode val="edge"/>
          <c:x val="0.26692462596718242"/>
          <c:y val="6.2285331853866074E-2"/>
        </c:manualLayout>
      </c:layout>
      <c:overlay val="0"/>
    </c:title>
    <c:autoTitleDeleted val="0"/>
    <c:plotArea>
      <c:layout/>
      <c:pieChart>
        <c:varyColors val="1"/>
        <c:ser>
          <c:idx val="0"/>
          <c:order val="0"/>
          <c:tx>
            <c:strRef>
              <c:f>Sheet1!$B$1</c:f>
              <c:strCache>
                <c:ptCount val="1"/>
                <c:pt idx="0">
                  <c:v>2016 Q1</c:v>
                </c:pt>
              </c:strCache>
            </c:strRef>
          </c:tx>
          <c:spPr>
            <a:scene3d>
              <a:camera prst="orthographicFront"/>
              <a:lightRig rig="threePt" dir="t"/>
            </a:scene3d>
            <a:sp3d>
              <a:bevelT/>
              <a:bevelB/>
            </a:sp3d>
          </c:spPr>
          <c:dPt>
            <c:idx val="0"/>
            <c:bubble3D val="0"/>
            <c:spPr>
              <a:solidFill>
                <a:schemeClr val="tx2"/>
              </a:solidFill>
              <a:scene3d>
                <a:camera prst="orthographicFront"/>
                <a:lightRig rig="threePt" dir="t"/>
              </a:scene3d>
              <a:sp3d>
                <a:bevelT/>
                <a:bevelB/>
              </a:sp3d>
            </c:spPr>
          </c:dPt>
          <c:dPt>
            <c:idx val="1"/>
            <c:bubble3D val="0"/>
            <c:spPr>
              <a:solidFill>
                <a:srgbClr val="00B0F0"/>
              </a:solidFill>
              <a:scene3d>
                <a:camera prst="orthographicFront"/>
                <a:lightRig rig="threePt" dir="t"/>
              </a:scene3d>
              <a:sp3d>
                <a:bevelT/>
                <a:bevelB/>
              </a:sp3d>
            </c:spPr>
          </c:dPt>
          <c:dPt>
            <c:idx val="2"/>
            <c:bubble3D val="0"/>
            <c:spPr>
              <a:solidFill>
                <a:srgbClr val="FF9900"/>
              </a:solidFill>
              <a:scene3d>
                <a:camera prst="orthographicFront"/>
                <a:lightRig rig="threePt" dir="t"/>
              </a:scene3d>
              <a:sp3d>
                <a:bevelT/>
                <a:bevelB/>
              </a:sp3d>
            </c:spPr>
          </c:dPt>
          <c:dPt>
            <c:idx val="3"/>
            <c:bubble3D val="0"/>
            <c:spPr>
              <a:solidFill>
                <a:srgbClr val="002060"/>
              </a:solidFill>
              <a:scene3d>
                <a:camera prst="orthographicFront"/>
                <a:lightRig rig="threePt" dir="t"/>
              </a:scene3d>
              <a:sp3d>
                <a:bevelT/>
                <a:bevelB/>
              </a:sp3d>
            </c:spPr>
          </c:dPt>
          <c:dPt>
            <c:idx val="4"/>
            <c:bubble3D val="0"/>
            <c:spPr>
              <a:solidFill>
                <a:srgbClr val="FF0000"/>
              </a:solidFill>
              <a:scene3d>
                <a:camera prst="orthographicFront"/>
                <a:lightRig rig="threePt" dir="t"/>
              </a:scene3d>
              <a:sp3d>
                <a:bevelT/>
                <a:bevelB/>
              </a:sp3d>
            </c:spPr>
          </c:dPt>
          <c:dPt>
            <c:idx val="5"/>
            <c:bubble3D val="0"/>
            <c:spPr>
              <a:solidFill>
                <a:srgbClr val="00B050"/>
              </a:solidFill>
              <a:scene3d>
                <a:camera prst="orthographicFront"/>
                <a:lightRig rig="threePt" dir="t"/>
              </a:scene3d>
              <a:sp3d>
                <a:bevelT/>
                <a:bevelB/>
              </a:sp3d>
            </c:spPr>
          </c:dPt>
          <c:dPt>
            <c:idx val="6"/>
            <c:bubble3D val="0"/>
            <c:spPr>
              <a:solidFill>
                <a:srgbClr val="7030A0"/>
              </a:solidFill>
              <a:scene3d>
                <a:camera prst="orthographicFront"/>
                <a:lightRig rig="threePt" dir="t"/>
              </a:scene3d>
              <a:sp3d>
                <a:bevelT/>
                <a:bevelB/>
              </a:sp3d>
            </c:spPr>
          </c:dPt>
          <c:dPt>
            <c:idx val="8"/>
            <c:bubble3D val="0"/>
            <c:spPr>
              <a:solidFill>
                <a:srgbClr val="FFFF00"/>
              </a:solidFill>
              <a:scene3d>
                <a:camera prst="orthographicFront"/>
                <a:lightRig rig="threePt" dir="t"/>
              </a:scene3d>
              <a:sp3d>
                <a:bevelT/>
                <a:bevelB/>
              </a:sp3d>
            </c:spPr>
          </c:dPt>
          <c:cat>
            <c:strRef>
              <c:f>Sheet1!$A$2:$A$10</c:f>
              <c:strCache>
                <c:ptCount val="9"/>
                <c:pt idx="0">
                  <c:v>Africa</c:v>
                </c:pt>
                <c:pt idx="1">
                  <c:v>Americas/CALA</c:v>
                </c:pt>
                <c:pt idx="2">
                  <c:v>China</c:v>
                </c:pt>
                <c:pt idx="3">
                  <c:v>India</c:v>
                </c:pt>
                <c:pt idx="4">
                  <c:v>Asia Pacific</c:v>
                </c:pt>
                <c:pt idx="5">
                  <c:v>Eastren Europe</c:v>
                </c:pt>
                <c:pt idx="6">
                  <c:v>Westren Europe</c:v>
                </c:pt>
                <c:pt idx="7">
                  <c:v>Middle East</c:v>
                </c:pt>
                <c:pt idx="8">
                  <c:v>USA/Canda (NA)</c:v>
                </c:pt>
              </c:strCache>
            </c:strRef>
          </c:cat>
          <c:val>
            <c:numRef>
              <c:f>Sheet1!$B$2:$B$10</c:f>
              <c:numCache>
                <c:formatCode>General</c:formatCode>
                <c:ptCount val="9"/>
                <c:pt idx="0">
                  <c:v>680.89</c:v>
                </c:pt>
                <c:pt idx="1">
                  <c:v>450.82</c:v>
                </c:pt>
                <c:pt idx="2" formatCode="0.00">
                  <c:v>714.46689099999946</c:v>
                </c:pt>
                <c:pt idx="3" formatCode="0.00">
                  <c:v>982.15195499999948</c:v>
                </c:pt>
                <c:pt idx="4" formatCode="0.00">
                  <c:v>771.84549199999947</c:v>
                </c:pt>
                <c:pt idx="5">
                  <c:v>359.28999999999945</c:v>
                </c:pt>
                <c:pt idx="6">
                  <c:v>169.26999999999998</c:v>
                </c:pt>
                <c:pt idx="7">
                  <c:v>265.42999999999938</c:v>
                </c:pt>
                <c:pt idx="8">
                  <c:v>34.620000000000012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117030440671163"/>
          <c:y val="9.8620632064800942E-2"/>
          <c:w val="0.33807710648992351"/>
          <c:h val="0.90137936793519935"/>
        </c:manualLayout>
      </c:layout>
      <c:overlay val="0"/>
      <c:txPr>
        <a:bodyPr/>
        <a:lstStyle/>
        <a:p>
          <a:pPr>
            <a:defRPr sz="1100">
              <a:latin typeface="Calibri" pitchFamily="34" charset="0"/>
              <a:cs typeface="Calibri" pitchFamily="34" charset="0"/>
            </a:defRPr>
          </a:pPr>
          <a:endParaRPr lang="en-US"/>
        </a:p>
      </c:txPr>
    </c:legend>
    <c:plotVisOnly val="1"/>
    <c:dispBlanksAs val="gap"/>
    <c:showDLblsOverMax val="0"/>
  </c:chart>
  <c:spPr>
    <a:scene3d>
      <a:camera prst="orthographicFront"/>
      <a:lightRig rig="threePt" dir="t"/>
    </a:scene3d>
    <a:sp3d>
      <a:bevelB/>
    </a:sp3d>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latin typeface="Calibri" pitchFamily="34" charset="0"/>
                <a:cs typeface="Calibri" pitchFamily="34" charset="0"/>
              </a:rPr>
              <a:t>2010Q1</a:t>
            </a:r>
            <a:endParaRPr lang="en-US" sz="1200" dirty="0">
              <a:latin typeface="Calibri" pitchFamily="34" charset="0"/>
              <a:cs typeface="Calibri" pitchFamily="34" charset="0"/>
            </a:endParaRPr>
          </a:p>
        </c:rich>
      </c:tx>
      <c:layout>
        <c:manualLayout>
          <c:xMode val="edge"/>
          <c:yMode val="edge"/>
          <c:x val="0.7209005737008557"/>
          <c:y val="0.65124336380186243"/>
        </c:manualLayout>
      </c:layout>
      <c:overlay val="0"/>
    </c:title>
    <c:autoTitleDeleted val="0"/>
    <c:plotArea>
      <c:layout/>
      <c:doughnutChart>
        <c:varyColors val="1"/>
        <c:ser>
          <c:idx val="0"/>
          <c:order val="0"/>
          <c:tx>
            <c:strRef>
              <c:f>Sheet1!$B$1</c:f>
              <c:strCache>
                <c:ptCount val="1"/>
                <c:pt idx="0">
                  <c:v>Technology Split</c:v>
                </c:pt>
              </c:strCache>
            </c:strRef>
          </c:tx>
          <c:spPr>
            <a:scene3d>
              <a:camera prst="orthographicFront"/>
              <a:lightRig rig="threePt" dir="t"/>
            </a:scene3d>
            <a:sp3d>
              <a:bevelT/>
              <a:bevelB/>
            </a:sp3d>
          </c:spPr>
          <c:dPt>
            <c:idx val="0"/>
            <c:bubble3D val="0"/>
            <c:spPr>
              <a:solidFill>
                <a:schemeClr val="tx2"/>
              </a:solidFill>
              <a:scene3d>
                <a:camera prst="orthographicFront"/>
                <a:lightRig rig="threePt" dir="t"/>
              </a:scene3d>
              <a:sp3d>
                <a:bevelT/>
                <a:bevelB/>
              </a:sp3d>
            </c:spPr>
          </c:dPt>
          <c:dPt>
            <c:idx val="1"/>
            <c:bubble3D val="0"/>
            <c:spPr>
              <a:solidFill>
                <a:schemeClr val="bg1">
                  <a:lumMod val="65000"/>
                </a:schemeClr>
              </a:solidFill>
              <a:scene3d>
                <a:camera prst="orthographicFront"/>
                <a:lightRig rig="threePt" dir="t"/>
              </a:scene3d>
              <a:sp3d>
                <a:bevelT/>
                <a:bevelB/>
              </a:sp3d>
            </c:spPr>
          </c:dPt>
          <c:dPt>
            <c:idx val="2"/>
            <c:bubble3D val="0"/>
            <c:spPr>
              <a:solidFill>
                <a:srgbClr val="0070C0"/>
              </a:solidFill>
              <a:scene3d>
                <a:camera prst="orthographicFront"/>
                <a:lightRig rig="threePt" dir="t"/>
              </a:scene3d>
              <a:sp3d>
                <a:bevelT/>
                <a:bevelB/>
              </a:sp3d>
            </c:spPr>
          </c:dPt>
          <c:cat>
            <c:strRef>
              <c:f>Sheet1!$A$2:$A$6</c:f>
              <c:strCache>
                <c:ptCount val="5"/>
                <c:pt idx="0">
                  <c:v>GSM</c:v>
                </c:pt>
                <c:pt idx="1">
                  <c:v>WCDMA</c:v>
                </c:pt>
                <c:pt idx="2">
                  <c:v>CDMA</c:v>
                </c:pt>
                <c:pt idx="3">
                  <c:v>LTE</c:v>
                </c:pt>
                <c:pt idx="4">
                  <c:v>Others</c:v>
                </c:pt>
              </c:strCache>
            </c:strRef>
          </c:cat>
          <c:val>
            <c:numRef>
              <c:f>Sheet1!$B$2:$B$6</c:f>
              <c:numCache>
                <c:formatCode>#,##0</c:formatCode>
                <c:ptCount val="5"/>
                <c:pt idx="0">
                  <c:v>444241769</c:v>
                </c:pt>
                <c:pt idx="1">
                  <c:v>16736791</c:v>
                </c:pt>
                <c:pt idx="2" formatCode="General">
                  <c:v>17120240</c:v>
                </c:pt>
                <c:pt idx="3" formatCode="General">
                  <c:v>0</c:v>
                </c:pt>
                <c:pt idx="4" formatCode="General">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latin typeface="Calibri" pitchFamily="34" charset="0"/>
                <a:cs typeface="Calibri" pitchFamily="34" charset="0"/>
              </a:rPr>
              <a:t>2012Q1</a:t>
            </a:r>
            <a:endParaRPr lang="en-US" sz="1200" dirty="0">
              <a:latin typeface="Calibri" pitchFamily="34" charset="0"/>
              <a:cs typeface="Calibri" pitchFamily="34" charset="0"/>
            </a:endParaRPr>
          </a:p>
        </c:rich>
      </c:tx>
      <c:layout>
        <c:manualLayout>
          <c:xMode val="edge"/>
          <c:yMode val="edge"/>
          <c:x val="0.24986051974746776"/>
          <c:y val="0.25021593020958"/>
        </c:manualLayout>
      </c:layout>
      <c:overlay val="0"/>
    </c:title>
    <c:autoTitleDeleted val="0"/>
    <c:plotArea>
      <c:layout>
        <c:manualLayout>
          <c:layoutTarget val="inner"/>
          <c:xMode val="edge"/>
          <c:yMode val="edge"/>
          <c:x val="0.36624149371655385"/>
          <c:y val="0.35557418352146658"/>
          <c:w val="0.34189064506531996"/>
          <c:h val="0.61027703534802402"/>
        </c:manualLayout>
      </c:layout>
      <c:doughnutChart>
        <c:varyColors val="1"/>
        <c:ser>
          <c:idx val="0"/>
          <c:order val="0"/>
          <c:tx>
            <c:strRef>
              <c:f>Sheet1!$B$1</c:f>
              <c:strCache>
                <c:ptCount val="1"/>
                <c:pt idx="0">
                  <c:v>Technology Split</c:v>
                </c:pt>
              </c:strCache>
            </c:strRef>
          </c:tx>
          <c:spPr>
            <a:scene3d>
              <a:camera prst="orthographicFront"/>
              <a:lightRig rig="threePt" dir="t"/>
            </a:scene3d>
            <a:sp3d>
              <a:bevelT/>
              <a:bevelB/>
            </a:sp3d>
          </c:spPr>
          <c:dPt>
            <c:idx val="0"/>
            <c:bubble3D val="0"/>
            <c:spPr>
              <a:solidFill>
                <a:schemeClr val="tx2"/>
              </a:solidFill>
              <a:scene3d>
                <a:camera prst="orthographicFront"/>
                <a:lightRig rig="threePt" dir="t"/>
              </a:scene3d>
              <a:sp3d>
                <a:bevelT/>
                <a:bevelB/>
              </a:sp3d>
            </c:spPr>
          </c:dPt>
          <c:dPt>
            <c:idx val="1"/>
            <c:bubble3D val="0"/>
            <c:spPr>
              <a:solidFill>
                <a:srgbClr val="FFFFFF">
                  <a:lumMod val="65000"/>
                </a:srgbClr>
              </a:solidFill>
              <a:scene3d>
                <a:camera prst="orthographicFront"/>
                <a:lightRig rig="threePt" dir="t"/>
              </a:scene3d>
              <a:sp3d>
                <a:bevelT/>
                <a:bevelB/>
              </a:sp3d>
            </c:spPr>
          </c:dPt>
          <c:dPt>
            <c:idx val="2"/>
            <c:bubble3D val="0"/>
            <c:spPr>
              <a:solidFill>
                <a:srgbClr val="0070C0"/>
              </a:solidFill>
              <a:scene3d>
                <a:camera prst="orthographicFront"/>
                <a:lightRig rig="threePt" dir="t"/>
              </a:scene3d>
              <a:sp3d>
                <a:bevelT/>
                <a:bevelB/>
              </a:sp3d>
            </c:spPr>
          </c:dPt>
          <c:cat>
            <c:strRef>
              <c:f>Sheet1!$A$2:$A$6</c:f>
              <c:strCache>
                <c:ptCount val="5"/>
                <c:pt idx="0">
                  <c:v>GSM</c:v>
                </c:pt>
                <c:pt idx="1">
                  <c:v>WCDMA</c:v>
                </c:pt>
                <c:pt idx="2">
                  <c:v>CDMA</c:v>
                </c:pt>
                <c:pt idx="3">
                  <c:v>LTE</c:v>
                </c:pt>
                <c:pt idx="4">
                  <c:v>Others</c:v>
                </c:pt>
              </c:strCache>
            </c:strRef>
          </c:cat>
          <c:val>
            <c:numRef>
              <c:f>Sheet1!$B$2:$B$6</c:f>
              <c:numCache>
                <c:formatCode>#,##0</c:formatCode>
                <c:ptCount val="5"/>
                <c:pt idx="0">
                  <c:v>591937007</c:v>
                </c:pt>
                <c:pt idx="1">
                  <c:v>55369517</c:v>
                </c:pt>
                <c:pt idx="2">
                  <c:v>16011395</c:v>
                </c:pt>
                <c:pt idx="3">
                  <c:v>15650</c:v>
                </c:pt>
                <c:pt idx="4" formatCode="General">
                  <c:v>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4764232947009035"/>
          <c:y val="0.38128390215308533"/>
          <c:w val="0.21260652525007487"/>
          <c:h val="0.6187160978469145"/>
        </c:manualLayout>
      </c:layout>
      <c:overlay val="0"/>
      <c:txPr>
        <a:bodyPr/>
        <a:lstStyle/>
        <a:p>
          <a:pPr>
            <a:defRPr sz="1000" b="1">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latin typeface="Calibri" pitchFamily="34" charset="0"/>
                <a:cs typeface="Calibri" pitchFamily="34" charset="0"/>
              </a:rPr>
              <a:t>2016Q1</a:t>
            </a:r>
            <a:endParaRPr lang="en-US" sz="1200" dirty="0">
              <a:latin typeface="Calibri" pitchFamily="34" charset="0"/>
              <a:cs typeface="Calibri" pitchFamily="34" charset="0"/>
            </a:endParaRPr>
          </a:p>
        </c:rich>
      </c:tx>
      <c:layout>
        <c:manualLayout>
          <c:xMode val="edge"/>
          <c:yMode val="edge"/>
          <c:x val="0.66765456583831773"/>
          <c:y val="0.74114790625176963"/>
        </c:manualLayout>
      </c:layout>
      <c:overlay val="0"/>
    </c:title>
    <c:autoTitleDeleted val="0"/>
    <c:plotArea>
      <c:layout/>
      <c:doughnutChart>
        <c:varyColors val="1"/>
        <c:ser>
          <c:idx val="0"/>
          <c:order val="0"/>
          <c:tx>
            <c:strRef>
              <c:f>Sheet1!$B$1</c:f>
              <c:strCache>
                <c:ptCount val="1"/>
                <c:pt idx="0">
                  <c:v>Technology Split</c:v>
                </c:pt>
              </c:strCache>
            </c:strRef>
          </c:tx>
          <c:spPr>
            <a:scene3d>
              <a:camera prst="orthographicFront"/>
              <a:lightRig rig="threePt" dir="t"/>
            </a:scene3d>
            <a:sp3d>
              <a:bevelT/>
              <a:bevelB/>
            </a:sp3d>
          </c:spPr>
          <c:dPt>
            <c:idx val="0"/>
            <c:bubble3D val="0"/>
            <c:spPr>
              <a:solidFill>
                <a:schemeClr val="tx2"/>
              </a:solidFill>
              <a:scene3d>
                <a:camera prst="orthographicFront"/>
                <a:lightRig rig="threePt" dir="t"/>
              </a:scene3d>
              <a:sp3d>
                <a:bevelT/>
                <a:bevelB/>
              </a:sp3d>
            </c:spPr>
          </c:dPt>
          <c:dPt>
            <c:idx val="1"/>
            <c:bubble3D val="0"/>
            <c:spPr>
              <a:solidFill>
                <a:srgbClr val="FFFFFF">
                  <a:lumMod val="65000"/>
                </a:srgbClr>
              </a:solidFill>
              <a:scene3d>
                <a:camera prst="orthographicFront"/>
                <a:lightRig rig="threePt" dir="t"/>
              </a:scene3d>
              <a:sp3d>
                <a:bevelT/>
                <a:bevelB/>
              </a:sp3d>
            </c:spPr>
          </c:dPt>
          <c:dPt>
            <c:idx val="2"/>
            <c:bubble3D val="0"/>
            <c:spPr>
              <a:solidFill>
                <a:srgbClr val="0070C0"/>
              </a:solidFill>
              <a:scene3d>
                <a:camera prst="orthographicFront"/>
                <a:lightRig rig="threePt" dir="t"/>
              </a:scene3d>
              <a:sp3d>
                <a:bevelT/>
                <a:bevelB/>
              </a:sp3d>
            </c:spPr>
          </c:dPt>
          <c:cat>
            <c:strRef>
              <c:f>Sheet1!$A$2:$A$6</c:f>
              <c:strCache>
                <c:ptCount val="5"/>
                <c:pt idx="0">
                  <c:v>GSM</c:v>
                </c:pt>
                <c:pt idx="1">
                  <c:v>WCDMA</c:v>
                </c:pt>
                <c:pt idx="2">
                  <c:v>CDMA</c:v>
                </c:pt>
                <c:pt idx="3">
                  <c:v>LTE</c:v>
                </c:pt>
                <c:pt idx="4">
                  <c:v>Others</c:v>
                </c:pt>
              </c:strCache>
            </c:strRef>
          </c:cat>
          <c:val>
            <c:numRef>
              <c:f>Sheet1!$B$2:$B$6</c:f>
              <c:numCache>
                <c:formatCode>#,##0</c:formatCode>
                <c:ptCount val="5"/>
                <c:pt idx="0">
                  <c:v>680891497</c:v>
                </c:pt>
                <c:pt idx="1">
                  <c:v>243699245</c:v>
                </c:pt>
                <c:pt idx="2">
                  <c:v>16522223</c:v>
                </c:pt>
                <c:pt idx="3">
                  <c:v>5440156</c:v>
                </c:pt>
                <c:pt idx="4" formatCode="General">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Sheet1!$D$9</c:f>
              <c:strCache>
                <c:ptCount val="1"/>
                <c:pt idx="0">
                  <c:v>Voice</c:v>
                </c:pt>
              </c:strCache>
            </c:strRef>
          </c:tx>
          <c:spPr>
            <a:solidFill>
              <a:schemeClr val="accent2">
                <a:lumMod val="50000"/>
              </a:schemeClr>
            </a:solidFill>
          </c:spPr>
          <c:invertIfNegative val="0"/>
          <c:dLbls>
            <c:spPr>
              <a:noFill/>
              <a:ln>
                <a:noFill/>
              </a:ln>
              <a:effectLst/>
            </c:spPr>
            <c:txPr>
              <a:bodyPr/>
              <a:lstStyle/>
              <a:p>
                <a:pPr>
                  <a:defRPr sz="13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Sheet1!$C$10:$C$17</c:f>
              <c:numCache>
                <c:formatCode>General</c:formatCode>
                <c:ptCount val="8"/>
                <c:pt idx="0">
                  <c:v>2009</c:v>
                </c:pt>
                <c:pt idx="1">
                  <c:v>2010</c:v>
                </c:pt>
                <c:pt idx="2">
                  <c:v>2011</c:v>
                </c:pt>
                <c:pt idx="3">
                  <c:v>2012</c:v>
                </c:pt>
                <c:pt idx="4">
                  <c:v>2013</c:v>
                </c:pt>
                <c:pt idx="5">
                  <c:v>2014</c:v>
                </c:pt>
                <c:pt idx="6">
                  <c:v>2015</c:v>
                </c:pt>
                <c:pt idx="7">
                  <c:v>2016</c:v>
                </c:pt>
              </c:numCache>
            </c:numRef>
          </c:cat>
          <c:val>
            <c:numRef>
              <c:f>Sheet1!$D$10:$D$17</c:f>
              <c:numCache>
                <c:formatCode>General</c:formatCode>
                <c:ptCount val="8"/>
                <c:pt idx="0">
                  <c:v>12.350000000000001</c:v>
                </c:pt>
                <c:pt idx="1">
                  <c:v>10.860000000000001</c:v>
                </c:pt>
                <c:pt idx="2">
                  <c:v>9.7100000000000009</c:v>
                </c:pt>
                <c:pt idx="3">
                  <c:v>8.8600000000000012</c:v>
                </c:pt>
                <c:pt idx="4">
                  <c:v>7.9700000000000006</c:v>
                </c:pt>
                <c:pt idx="5">
                  <c:v>7.42</c:v>
                </c:pt>
                <c:pt idx="6">
                  <c:v>6.96</c:v>
                </c:pt>
                <c:pt idx="7">
                  <c:v>6.6</c:v>
                </c:pt>
              </c:numCache>
            </c:numRef>
          </c:val>
        </c:ser>
        <c:ser>
          <c:idx val="1"/>
          <c:order val="1"/>
          <c:tx>
            <c:strRef>
              <c:f>Sheet1!$E$9</c:f>
              <c:strCache>
                <c:ptCount val="1"/>
                <c:pt idx="0">
                  <c:v>Data</c:v>
                </c:pt>
              </c:strCache>
            </c:strRef>
          </c:tx>
          <c:spPr>
            <a:solidFill>
              <a:srgbClr val="C00000"/>
            </a:solidFill>
          </c:spPr>
          <c:invertIfNegative val="0"/>
          <c:dLbls>
            <c:spPr>
              <a:noFill/>
              <a:ln>
                <a:noFill/>
              </a:ln>
              <a:effectLst/>
            </c:spPr>
            <c:txPr>
              <a:bodyPr/>
              <a:lstStyle/>
              <a:p>
                <a:pPr>
                  <a:defRPr sz="13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Sheet1!$C$10:$C$17</c:f>
              <c:numCache>
                <c:formatCode>General</c:formatCode>
                <c:ptCount val="8"/>
                <c:pt idx="0">
                  <c:v>2009</c:v>
                </c:pt>
                <c:pt idx="1">
                  <c:v>2010</c:v>
                </c:pt>
                <c:pt idx="2">
                  <c:v>2011</c:v>
                </c:pt>
                <c:pt idx="3">
                  <c:v>2012</c:v>
                </c:pt>
                <c:pt idx="4">
                  <c:v>2013</c:v>
                </c:pt>
                <c:pt idx="5">
                  <c:v>2014</c:v>
                </c:pt>
                <c:pt idx="6">
                  <c:v>2015</c:v>
                </c:pt>
                <c:pt idx="7">
                  <c:v>2016</c:v>
                </c:pt>
              </c:numCache>
            </c:numRef>
          </c:cat>
          <c:val>
            <c:numRef>
              <c:f>Sheet1!$E$10:$E$17</c:f>
              <c:numCache>
                <c:formatCode>General</c:formatCode>
                <c:ptCount val="8"/>
                <c:pt idx="0">
                  <c:v>3.9499999999999997</c:v>
                </c:pt>
                <c:pt idx="1">
                  <c:v>4.1399999999999997</c:v>
                </c:pt>
                <c:pt idx="2">
                  <c:v>4.26</c:v>
                </c:pt>
                <c:pt idx="3">
                  <c:v>4.33</c:v>
                </c:pt>
                <c:pt idx="4">
                  <c:v>4.4800000000000004</c:v>
                </c:pt>
                <c:pt idx="5">
                  <c:v>4.68</c:v>
                </c:pt>
                <c:pt idx="6">
                  <c:v>4.91</c:v>
                </c:pt>
                <c:pt idx="7">
                  <c:v>5.1499999999999995</c:v>
                </c:pt>
              </c:numCache>
            </c:numRef>
          </c:val>
        </c:ser>
        <c:dLbls>
          <c:showLegendKey val="0"/>
          <c:showVal val="0"/>
          <c:showCatName val="0"/>
          <c:showSerName val="0"/>
          <c:showPercent val="0"/>
          <c:showBubbleSize val="0"/>
        </c:dLbls>
        <c:gapWidth val="150"/>
        <c:overlap val="100"/>
        <c:axId val="88839296"/>
        <c:axId val="88840832"/>
      </c:barChart>
      <c:catAx>
        <c:axId val="88839296"/>
        <c:scaling>
          <c:orientation val="minMax"/>
        </c:scaling>
        <c:delete val="0"/>
        <c:axPos val="b"/>
        <c:numFmt formatCode="General" sourceLinked="1"/>
        <c:majorTickMark val="out"/>
        <c:minorTickMark val="none"/>
        <c:tickLblPos val="nextTo"/>
        <c:crossAx val="88840832"/>
        <c:crosses val="autoZero"/>
        <c:auto val="1"/>
        <c:lblAlgn val="ctr"/>
        <c:lblOffset val="100"/>
        <c:noMultiLvlLbl val="0"/>
      </c:catAx>
      <c:valAx>
        <c:axId val="88840832"/>
        <c:scaling>
          <c:orientation val="minMax"/>
        </c:scaling>
        <c:delete val="0"/>
        <c:axPos val="l"/>
        <c:majorGridlines/>
        <c:numFmt formatCode="General" sourceLinked="1"/>
        <c:majorTickMark val="out"/>
        <c:minorTickMark val="none"/>
        <c:tickLblPos val="nextTo"/>
        <c:crossAx val="88839296"/>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D53E0-6BB2-42AF-895C-11253270158B}" type="doc">
      <dgm:prSet loTypeId="urn:microsoft.com/office/officeart/2005/8/layout/hProcess11" loCatId="process" qsTypeId="urn:microsoft.com/office/officeart/2005/8/quickstyle/simple1" qsCatId="simple" csTypeId="urn:microsoft.com/office/officeart/2005/8/colors/accent1_2" csCatId="accent1" phldr="1"/>
      <dgm:spPr/>
    </dgm:pt>
    <dgm:pt modelId="{C940B206-7333-4712-B1F9-FA24F116D9D7}">
      <dgm:prSet phldrT="[Text]" custT="1"/>
      <dgm:spPr/>
      <dgm:t>
        <a:bodyPr/>
        <a:lstStyle/>
        <a:p>
          <a:r>
            <a:rPr lang="en-GB" sz="2000" b="1" dirty="0" smtClean="0">
              <a:solidFill>
                <a:schemeClr val="accent1">
                  <a:lumMod val="50000"/>
                </a:schemeClr>
              </a:solidFill>
            </a:rPr>
            <a:t>First Mile</a:t>
          </a:r>
          <a:endParaRPr lang="en-US" sz="2000" b="1" dirty="0">
            <a:solidFill>
              <a:schemeClr val="accent1">
                <a:lumMod val="50000"/>
              </a:schemeClr>
            </a:solidFill>
          </a:endParaRPr>
        </a:p>
      </dgm:t>
    </dgm:pt>
    <dgm:pt modelId="{ED562CC9-2D2A-4BD7-990B-4D01247F6D37}" type="parTrans" cxnId="{49DC2C54-85D2-4DCC-88D0-629D15871F66}">
      <dgm:prSet/>
      <dgm:spPr/>
      <dgm:t>
        <a:bodyPr/>
        <a:lstStyle/>
        <a:p>
          <a:endParaRPr lang="en-US" sz="1400" b="1">
            <a:solidFill>
              <a:schemeClr val="accent1">
                <a:lumMod val="50000"/>
              </a:schemeClr>
            </a:solidFill>
          </a:endParaRPr>
        </a:p>
      </dgm:t>
    </dgm:pt>
    <dgm:pt modelId="{6D49E6DC-79D1-47AA-9137-B232FCD66AE6}" type="sibTrans" cxnId="{49DC2C54-85D2-4DCC-88D0-629D15871F66}">
      <dgm:prSet/>
      <dgm:spPr/>
      <dgm:t>
        <a:bodyPr/>
        <a:lstStyle/>
        <a:p>
          <a:endParaRPr lang="en-US" sz="1400" b="1">
            <a:solidFill>
              <a:schemeClr val="accent1">
                <a:lumMod val="50000"/>
              </a:schemeClr>
            </a:solidFill>
          </a:endParaRPr>
        </a:p>
      </dgm:t>
    </dgm:pt>
    <dgm:pt modelId="{0D393778-2534-4E8F-9668-F577312300FC}">
      <dgm:prSet phldrT="[Text]" custT="1"/>
      <dgm:spPr/>
      <dgm:t>
        <a:bodyPr anchor="b"/>
        <a:lstStyle/>
        <a:p>
          <a:r>
            <a:rPr lang="en-GB" sz="2000" b="1" dirty="0" smtClean="0">
              <a:solidFill>
                <a:schemeClr val="accent1">
                  <a:lumMod val="50000"/>
                </a:schemeClr>
              </a:solidFill>
            </a:rPr>
            <a:t>In Country</a:t>
          </a:r>
          <a:endParaRPr lang="en-US" sz="2000" b="1" dirty="0">
            <a:solidFill>
              <a:schemeClr val="accent1">
                <a:lumMod val="50000"/>
              </a:schemeClr>
            </a:solidFill>
          </a:endParaRPr>
        </a:p>
      </dgm:t>
    </dgm:pt>
    <dgm:pt modelId="{C3CA606A-E551-4583-B17C-D3D7763B7909}" type="parTrans" cxnId="{238BC755-D0EB-4D27-8C5F-53E648B8C8CC}">
      <dgm:prSet/>
      <dgm:spPr/>
      <dgm:t>
        <a:bodyPr/>
        <a:lstStyle/>
        <a:p>
          <a:endParaRPr lang="en-US" sz="1400" b="1">
            <a:solidFill>
              <a:schemeClr val="accent1">
                <a:lumMod val="50000"/>
              </a:schemeClr>
            </a:solidFill>
          </a:endParaRPr>
        </a:p>
      </dgm:t>
    </dgm:pt>
    <dgm:pt modelId="{F2E28FC7-CE9A-4E11-8645-C51C29DC52E9}" type="sibTrans" cxnId="{238BC755-D0EB-4D27-8C5F-53E648B8C8CC}">
      <dgm:prSet/>
      <dgm:spPr/>
      <dgm:t>
        <a:bodyPr/>
        <a:lstStyle/>
        <a:p>
          <a:endParaRPr lang="en-US" sz="1400" b="1">
            <a:solidFill>
              <a:schemeClr val="accent1">
                <a:lumMod val="50000"/>
              </a:schemeClr>
            </a:solidFill>
          </a:endParaRPr>
        </a:p>
      </dgm:t>
    </dgm:pt>
    <dgm:pt modelId="{12A4AF04-FFAC-4C4E-8446-D15390D10E19}">
      <dgm:prSet phldrT="[Text]" custT="1"/>
      <dgm:spPr/>
      <dgm:t>
        <a:bodyPr/>
        <a:lstStyle/>
        <a:p>
          <a:r>
            <a:rPr lang="en-GB" sz="2000" b="1" dirty="0" smtClean="0">
              <a:solidFill>
                <a:schemeClr val="accent1">
                  <a:lumMod val="50000"/>
                </a:schemeClr>
              </a:solidFill>
            </a:rPr>
            <a:t>RAN</a:t>
          </a:r>
          <a:endParaRPr lang="en-US" sz="2000" b="1" dirty="0">
            <a:solidFill>
              <a:schemeClr val="accent1">
                <a:lumMod val="50000"/>
              </a:schemeClr>
            </a:solidFill>
          </a:endParaRPr>
        </a:p>
      </dgm:t>
    </dgm:pt>
    <dgm:pt modelId="{341CC08E-61AC-4082-8492-5C91E3FD654A}" type="parTrans" cxnId="{838109E4-55CD-4C7B-8313-C001161424D6}">
      <dgm:prSet/>
      <dgm:spPr/>
      <dgm:t>
        <a:bodyPr/>
        <a:lstStyle/>
        <a:p>
          <a:endParaRPr lang="en-US" sz="1400" b="1">
            <a:solidFill>
              <a:schemeClr val="accent1">
                <a:lumMod val="50000"/>
              </a:schemeClr>
            </a:solidFill>
          </a:endParaRPr>
        </a:p>
      </dgm:t>
    </dgm:pt>
    <dgm:pt modelId="{233712D8-CF88-40C2-A530-366C3A1C423A}" type="sibTrans" cxnId="{838109E4-55CD-4C7B-8313-C001161424D6}">
      <dgm:prSet/>
      <dgm:spPr/>
      <dgm:t>
        <a:bodyPr/>
        <a:lstStyle/>
        <a:p>
          <a:endParaRPr lang="en-US" sz="1400" b="1">
            <a:solidFill>
              <a:schemeClr val="accent1">
                <a:lumMod val="50000"/>
              </a:schemeClr>
            </a:solidFill>
          </a:endParaRPr>
        </a:p>
      </dgm:t>
    </dgm:pt>
    <dgm:pt modelId="{5A256CB3-0E63-4817-9922-5BA9581DCFEF}" type="pres">
      <dgm:prSet presAssocID="{1C9D53E0-6BB2-42AF-895C-11253270158B}" presName="Name0" presStyleCnt="0">
        <dgm:presLayoutVars>
          <dgm:dir/>
          <dgm:resizeHandles val="exact"/>
        </dgm:presLayoutVars>
      </dgm:prSet>
      <dgm:spPr/>
    </dgm:pt>
    <dgm:pt modelId="{2BCF0261-B28C-461D-A869-A3EC33E1E2D4}" type="pres">
      <dgm:prSet presAssocID="{1C9D53E0-6BB2-42AF-895C-11253270158B}" presName="arrow" presStyleLbl="bgShp" presStyleIdx="0" presStyleCnt="1" custScaleY="83551"/>
      <dgm:spPr/>
    </dgm:pt>
    <dgm:pt modelId="{CB4CC530-92D2-4B76-BE29-2DFBA926A1E9}" type="pres">
      <dgm:prSet presAssocID="{1C9D53E0-6BB2-42AF-895C-11253270158B}" presName="points" presStyleCnt="0"/>
      <dgm:spPr/>
    </dgm:pt>
    <dgm:pt modelId="{F90D52EE-D837-4D59-9B12-5D6204DF8BB7}" type="pres">
      <dgm:prSet presAssocID="{C940B206-7333-4712-B1F9-FA24F116D9D7}" presName="compositeA" presStyleCnt="0"/>
      <dgm:spPr/>
    </dgm:pt>
    <dgm:pt modelId="{5EFAE396-CD39-4B41-8936-FD1F373A7C52}" type="pres">
      <dgm:prSet presAssocID="{C940B206-7333-4712-B1F9-FA24F116D9D7}" presName="textA" presStyleLbl="revTx" presStyleIdx="0" presStyleCnt="3">
        <dgm:presLayoutVars>
          <dgm:bulletEnabled val="1"/>
        </dgm:presLayoutVars>
      </dgm:prSet>
      <dgm:spPr/>
      <dgm:t>
        <a:bodyPr/>
        <a:lstStyle/>
        <a:p>
          <a:endParaRPr lang="en-US"/>
        </a:p>
      </dgm:t>
    </dgm:pt>
    <dgm:pt modelId="{A8171EA3-1F60-4E24-9C3E-684437651130}" type="pres">
      <dgm:prSet presAssocID="{C940B206-7333-4712-B1F9-FA24F116D9D7}" presName="circleA" presStyleLbl="node1" presStyleIdx="0" presStyleCnt="3"/>
      <dgm:spPr/>
    </dgm:pt>
    <dgm:pt modelId="{84F72EA2-0FB7-481B-A0F6-70FEFC7C5DA8}" type="pres">
      <dgm:prSet presAssocID="{C940B206-7333-4712-B1F9-FA24F116D9D7}" presName="spaceA" presStyleCnt="0"/>
      <dgm:spPr/>
    </dgm:pt>
    <dgm:pt modelId="{E775DFE8-D423-43D9-B8BF-1EE817335E2D}" type="pres">
      <dgm:prSet presAssocID="{6D49E6DC-79D1-47AA-9137-B232FCD66AE6}" presName="space" presStyleCnt="0"/>
      <dgm:spPr/>
    </dgm:pt>
    <dgm:pt modelId="{031BA104-10A7-4BAE-A962-9C7F6034F1F7}" type="pres">
      <dgm:prSet presAssocID="{0D393778-2534-4E8F-9668-F577312300FC}" presName="compositeB" presStyleCnt="0"/>
      <dgm:spPr/>
    </dgm:pt>
    <dgm:pt modelId="{4648272F-585B-4B9C-B472-96C7C91F031A}" type="pres">
      <dgm:prSet presAssocID="{0D393778-2534-4E8F-9668-F577312300FC}" presName="textB" presStyleLbl="revTx" presStyleIdx="1" presStyleCnt="3" custLinFactY="-50000" custLinFactNeighborX="2274" custLinFactNeighborY="-100000">
        <dgm:presLayoutVars>
          <dgm:bulletEnabled val="1"/>
        </dgm:presLayoutVars>
      </dgm:prSet>
      <dgm:spPr/>
      <dgm:t>
        <a:bodyPr/>
        <a:lstStyle/>
        <a:p>
          <a:endParaRPr lang="en-US"/>
        </a:p>
      </dgm:t>
    </dgm:pt>
    <dgm:pt modelId="{BA3DE2F4-BA76-4D2C-920D-B6759DFA1A73}" type="pres">
      <dgm:prSet presAssocID="{0D393778-2534-4E8F-9668-F577312300FC}" presName="circleB" presStyleLbl="node1" presStyleIdx="1" presStyleCnt="3"/>
      <dgm:spPr/>
    </dgm:pt>
    <dgm:pt modelId="{BCD147EB-9003-477B-A6E9-197FF75D85F2}" type="pres">
      <dgm:prSet presAssocID="{0D393778-2534-4E8F-9668-F577312300FC}" presName="spaceB" presStyleCnt="0"/>
      <dgm:spPr/>
    </dgm:pt>
    <dgm:pt modelId="{B507C777-9853-4506-AD62-C1657286F542}" type="pres">
      <dgm:prSet presAssocID="{F2E28FC7-CE9A-4E11-8645-C51C29DC52E9}" presName="space" presStyleCnt="0"/>
      <dgm:spPr/>
    </dgm:pt>
    <dgm:pt modelId="{2A484FE2-F859-4B6D-AABB-02CAEA4CAD2F}" type="pres">
      <dgm:prSet presAssocID="{12A4AF04-FFAC-4C4E-8446-D15390D10E19}" presName="compositeA" presStyleCnt="0"/>
      <dgm:spPr/>
    </dgm:pt>
    <dgm:pt modelId="{18A746C7-7547-4880-89E2-9B47696D7C4A}" type="pres">
      <dgm:prSet presAssocID="{12A4AF04-FFAC-4C4E-8446-D15390D10E19}" presName="textA" presStyleLbl="revTx" presStyleIdx="2" presStyleCnt="3">
        <dgm:presLayoutVars>
          <dgm:bulletEnabled val="1"/>
        </dgm:presLayoutVars>
      </dgm:prSet>
      <dgm:spPr/>
      <dgm:t>
        <a:bodyPr/>
        <a:lstStyle/>
        <a:p>
          <a:endParaRPr lang="en-US"/>
        </a:p>
      </dgm:t>
    </dgm:pt>
    <dgm:pt modelId="{CFB823CF-7799-40CE-9B13-120ED473198F}" type="pres">
      <dgm:prSet presAssocID="{12A4AF04-FFAC-4C4E-8446-D15390D10E19}" presName="circleA" presStyleLbl="node1" presStyleIdx="2" presStyleCnt="3"/>
      <dgm:spPr/>
    </dgm:pt>
    <dgm:pt modelId="{8223785E-8A8C-4099-8247-4F6CBAE7EE94}" type="pres">
      <dgm:prSet presAssocID="{12A4AF04-FFAC-4C4E-8446-D15390D10E19}" presName="spaceA" presStyleCnt="0"/>
      <dgm:spPr/>
    </dgm:pt>
  </dgm:ptLst>
  <dgm:cxnLst>
    <dgm:cxn modelId="{838109E4-55CD-4C7B-8313-C001161424D6}" srcId="{1C9D53E0-6BB2-42AF-895C-11253270158B}" destId="{12A4AF04-FFAC-4C4E-8446-D15390D10E19}" srcOrd="2" destOrd="0" parTransId="{341CC08E-61AC-4082-8492-5C91E3FD654A}" sibTransId="{233712D8-CF88-40C2-A530-366C3A1C423A}"/>
    <dgm:cxn modelId="{4BE5F905-91F8-4B31-96BC-3750579484E4}" type="presOf" srcId="{C940B206-7333-4712-B1F9-FA24F116D9D7}" destId="{5EFAE396-CD39-4B41-8936-FD1F373A7C52}" srcOrd="0" destOrd="0" presId="urn:microsoft.com/office/officeart/2005/8/layout/hProcess11"/>
    <dgm:cxn modelId="{49DC2C54-85D2-4DCC-88D0-629D15871F66}" srcId="{1C9D53E0-6BB2-42AF-895C-11253270158B}" destId="{C940B206-7333-4712-B1F9-FA24F116D9D7}" srcOrd="0" destOrd="0" parTransId="{ED562CC9-2D2A-4BD7-990B-4D01247F6D37}" sibTransId="{6D49E6DC-79D1-47AA-9137-B232FCD66AE6}"/>
    <dgm:cxn modelId="{E16B5645-F4B4-4A7D-BB55-9F1A64ED8568}" type="presOf" srcId="{1C9D53E0-6BB2-42AF-895C-11253270158B}" destId="{5A256CB3-0E63-4817-9922-5BA9581DCFEF}" srcOrd="0" destOrd="0" presId="urn:microsoft.com/office/officeart/2005/8/layout/hProcess11"/>
    <dgm:cxn modelId="{09FF4299-71D8-448C-BA29-F5C6E19C1603}" type="presOf" srcId="{12A4AF04-FFAC-4C4E-8446-D15390D10E19}" destId="{18A746C7-7547-4880-89E2-9B47696D7C4A}" srcOrd="0" destOrd="0" presId="urn:microsoft.com/office/officeart/2005/8/layout/hProcess11"/>
    <dgm:cxn modelId="{238BC755-D0EB-4D27-8C5F-53E648B8C8CC}" srcId="{1C9D53E0-6BB2-42AF-895C-11253270158B}" destId="{0D393778-2534-4E8F-9668-F577312300FC}" srcOrd="1" destOrd="0" parTransId="{C3CA606A-E551-4583-B17C-D3D7763B7909}" sibTransId="{F2E28FC7-CE9A-4E11-8645-C51C29DC52E9}"/>
    <dgm:cxn modelId="{45D32BCD-91DB-4615-AB7A-4A0C2B7ED1FC}" type="presOf" srcId="{0D393778-2534-4E8F-9668-F577312300FC}" destId="{4648272F-585B-4B9C-B472-96C7C91F031A}" srcOrd="0" destOrd="0" presId="urn:microsoft.com/office/officeart/2005/8/layout/hProcess11"/>
    <dgm:cxn modelId="{ABCDA737-14A7-4455-A991-CFEDAD35E2DC}" type="presParOf" srcId="{5A256CB3-0E63-4817-9922-5BA9581DCFEF}" destId="{2BCF0261-B28C-461D-A869-A3EC33E1E2D4}" srcOrd="0" destOrd="0" presId="urn:microsoft.com/office/officeart/2005/8/layout/hProcess11"/>
    <dgm:cxn modelId="{04F0523E-71F9-48BA-849E-0FD79686444E}" type="presParOf" srcId="{5A256CB3-0E63-4817-9922-5BA9581DCFEF}" destId="{CB4CC530-92D2-4B76-BE29-2DFBA926A1E9}" srcOrd="1" destOrd="0" presId="urn:microsoft.com/office/officeart/2005/8/layout/hProcess11"/>
    <dgm:cxn modelId="{0D6BF32F-4813-4623-9A7E-009F58EDF4DB}" type="presParOf" srcId="{CB4CC530-92D2-4B76-BE29-2DFBA926A1E9}" destId="{F90D52EE-D837-4D59-9B12-5D6204DF8BB7}" srcOrd="0" destOrd="0" presId="urn:microsoft.com/office/officeart/2005/8/layout/hProcess11"/>
    <dgm:cxn modelId="{CB875643-07FD-42BD-A041-C4BCB3C8A82D}" type="presParOf" srcId="{F90D52EE-D837-4D59-9B12-5D6204DF8BB7}" destId="{5EFAE396-CD39-4B41-8936-FD1F373A7C52}" srcOrd="0" destOrd="0" presId="urn:microsoft.com/office/officeart/2005/8/layout/hProcess11"/>
    <dgm:cxn modelId="{6BB7A0FA-61A8-4D2D-828F-888C171383D2}" type="presParOf" srcId="{F90D52EE-D837-4D59-9B12-5D6204DF8BB7}" destId="{A8171EA3-1F60-4E24-9C3E-684437651130}" srcOrd="1" destOrd="0" presId="urn:microsoft.com/office/officeart/2005/8/layout/hProcess11"/>
    <dgm:cxn modelId="{4ADBFD8A-8097-48A6-9449-180E829124FE}" type="presParOf" srcId="{F90D52EE-D837-4D59-9B12-5D6204DF8BB7}" destId="{84F72EA2-0FB7-481B-A0F6-70FEFC7C5DA8}" srcOrd="2" destOrd="0" presId="urn:microsoft.com/office/officeart/2005/8/layout/hProcess11"/>
    <dgm:cxn modelId="{A2946B9D-3952-447B-AFA4-5173B196342D}" type="presParOf" srcId="{CB4CC530-92D2-4B76-BE29-2DFBA926A1E9}" destId="{E775DFE8-D423-43D9-B8BF-1EE817335E2D}" srcOrd="1" destOrd="0" presId="urn:microsoft.com/office/officeart/2005/8/layout/hProcess11"/>
    <dgm:cxn modelId="{15DDB3FF-D8E4-4EC7-AB99-906BBE0FE02D}" type="presParOf" srcId="{CB4CC530-92D2-4B76-BE29-2DFBA926A1E9}" destId="{031BA104-10A7-4BAE-A962-9C7F6034F1F7}" srcOrd="2" destOrd="0" presId="urn:microsoft.com/office/officeart/2005/8/layout/hProcess11"/>
    <dgm:cxn modelId="{E2F470E2-AD07-4209-B1DC-3067EA3D460F}" type="presParOf" srcId="{031BA104-10A7-4BAE-A962-9C7F6034F1F7}" destId="{4648272F-585B-4B9C-B472-96C7C91F031A}" srcOrd="0" destOrd="0" presId="urn:microsoft.com/office/officeart/2005/8/layout/hProcess11"/>
    <dgm:cxn modelId="{69944AE7-3424-4072-901F-7BF97DDF0D66}" type="presParOf" srcId="{031BA104-10A7-4BAE-A962-9C7F6034F1F7}" destId="{BA3DE2F4-BA76-4D2C-920D-B6759DFA1A73}" srcOrd="1" destOrd="0" presId="urn:microsoft.com/office/officeart/2005/8/layout/hProcess11"/>
    <dgm:cxn modelId="{6E8A380C-4C37-4298-B1A5-C13B798E00B2}" type="presParOf" srcId="{031BA104-10A7-4BAE-A962-9C7F6034F1F7}" destId="{BCD147EB-9003-477B-A6E9-197FF75D85F2}" srcOrd="2" destOrd="0" presId="urn:microsoft.com/office/officeart/2005/8/layout/hProcess11"/>
    <dgm:cxn modelId="{83DD0491-C436-4C61-8FAB-23F9B05B83A1}" type="presParOf" srcId="{CB4CC530-92D2-4B76-BE29-2DFBA926A1E9}" destId="{B507C777-9853-4506-AD62-C1657286F542}" srcOrd="3" destOrd="0" presId="urn:microsoft.com/office/officeart/2005/8/layout/hProcess11"/>
    <dgm:cxn modelId="{4F05B05F-609B-4D24-BCB0-350A1B680C81}" type="presParOf" srcId="{CB4CC530-92D2-4B76-BE29-2DFBA926A1E9}" destId="{2A484FE2-F859-4B6D-AABB-02CAEA4CAD2F}" srcOrd="4" destOrd="0" presId="urn:microsoft.com/office/officeart/2005/8/layout/hProcess11"/>
    <dgm:cxn modelId="{78769188-70B5-4F66-A481-3DC6C42AD749}" type="presParOf" srcId="{2A484FE2-F859-4B6D-AABB-02CAEA4CAD2F}" destId="{18A746C7-7547-4880-89E2-9B47696D7C4A}" srcOrd="0" destOrd="0" presId="urn:microsoft.com/office/officeart/2005/8/layout/hProcess11"/>
    <dgm:cxn modelId="{7B71C1D3-2EE7-4129-B8D4-25D99A71143C}" type="presParOf" srcId="{2A484FE2-F859-4B6D-AABB-02CAEA4CAD2F}" destId="{CFB823CF-7799-40CE-9B13-120ED473198F}" srcOrd="1" destOrd="0" presId="urn:microsoft.com/office/officeart/2005/8/layout/hProcess11"/>
    <dgm:cxn modelId="{59190BEC-9074-47B5-B10E-32517AAC7F52}" type="presParOf" srcId="{2A484FE2-F859-4B6D-AABB-02CAEA4CAD2F}" destId="{8223785E-8A8C-4099-8247-4F6CBAE7EE9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ftr" sz="quarter" idx="2"/>
          </p:nvPr>
        </p:nvSpPr>
        <p:spPr bwMode="auto">
          <a:xfrm>
            <a:off x="490179" y="9297421"/>
            <a:ext cx="1785745" cy="153888"/>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lvl1pPr defTabSz="941842" eaLnBrk="0" hangingPunct="0">
              <a:defRPr sz="1000">
                <a:ea typeface="ＭＳ Ｐゴシック" pitchFamily="-76" charset="-128"/>
                <a:cs typeface="+mn-cs"/>
              </a:defRPr>
            </a:lvl1pPr>
          </a:lstStyle>
          <a:p>
            <a:pPr>
              <a:defRPr/>
            </a:pPr>
            <a:r>
              <a:rPr lang="en-GB" dirty="0"/>
              <a:t>Presentation Name Month Year</a:t>
            </a:r>
          </a:p>
        </p:txBody>
      </p:sp>
      <p:sp>
        <p:nvSpPr>
          <p:cNvPr id="9221" name="Rectangle 5"/>
          <p:cNvSpPr>
            <a:spLocks noGrp="1" noChangeArrowheads="1"/>
          </p:cNvSpPr>
          <p:nvPr>
            <p:ph type="sldNum" sz="quarter" idx="3"/>
          </p:nvPr>
        </p:nvSpPr>
        <p:spPr bwMode="auto">
          <a:xfrm>
            <a:off x="6012394" y="9297421"/>
            <a:ext cx="157094" cy="15388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1842" eaLnBrk="0" hangingPunct="0">
              <a:defRPr sz="1000">
                <a:ea typeface="ＭＳ Ｐゴシック" pitchFamily="-76" charset="-128"/>
                <a:cs typeface="+mn-cs"/>
              </a:defRPr>
            </a:lvl1pPr>
          </a:lstStyle>
          <a:p>
            <a:pPr>
              <a:defRPr/>
            </a:pPr>
            <a:fld id="{5B5BAF2C-9C86-4FD1-A679-41082423CD5D}" type="slidenum">
              <a:rPr lang="en-GB"/>
              <a:pPr>
                <a:defRPr/>
              </a:pPr>
              <a:t>‹#›</a:t>
            </a:fld>
            <a:endParaRPr lang="en-GB" dirty="0"/>
          </a:p>
        </p:txBody>
      </p:sp>
    </p:spTree>
    <p:extLst>
      <p:ext uri="{BB962C8B-B14F-4D97-AF65-F5344CB8AC3E}">
        <p14:creationId xmlns:p14="http://schemas.microsoft.com/office/powerpoint/2010/main" val="409529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4"/>
          <p:cNvSpPr>
            <a:spLocks noGrp="1" noRot="1" noChangeAspect="1" noChangeArrowheads="1" noTextEdit="1"/>
          </p:cNvSpPr>
          <p:nvPr>
            <p:ph type="sldImg" idx="2"/>
          </p:nvPr>
        </p:nvSpPr>
        <p:spPr bwMode="auto">
          <a:xfrm>
            <a:off x="260350" y="736600"/>
            <a:ext cx="6143625" cy="36877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61918" y="4670352"/>
            <a:ext cx="4738903" cy="4425774"/>
          </a:xfrm>
          <a:prstGeom prst="rect">
            <a:avLst/>
          </a:prstGeom>
          <a:noFill/>
          <a:ln w="9525">
            <a:noFill/>
            <a:miter lim="800000"/>
            <a:headEnd/>
            <a:tailEnd/>
          </a:ln>
        </p:spPr>
        <p:txBody>
          <a:bodyPr vert="horz" wrap="square" lIns="94251" tIns="0" rIns="0" bIns="0" numCol="1" anchor="t" anchorCtr="0" compatLnSpc="1">
            <a:prstTxWarp prst="textNoShape">
              <a:avLst/>
            </a:prstTxWarp>
          </a:bodyPr>
          <a:lstStyle/>
          <a:p>
            <a:pPr lvl="0"/>
            <a:r>
              <a:rPr lang="en-GB" noProof="0" smtClean="0"/>
              <a:t>Mastertextformat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888160" y="9269380"/>
            <a:ext cx="1785745" cy="153888"/>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lvl1pPr defTabSz="941842" eaLnBrk="0" hangingPunct="0">
              <a:defRPr sz="1000">
                <a:ea typeface="ＭＳ Ｐゴシック" pitchFamily="-76" charset="-128"/>
                <a:cs typeface="+mn-cs"/>
              </a:defRPr>
            </a:lvl1pPr>
          </a:lstStyle>
          <a:p>
            <a:pPr>
              <a:defRPr/>
            </a:pPr>
            <a:r>
              <a:rPr lang="en-GB" dirty="0"/>
              <a:t>Presentation Name Month Year</a:t>
            </a:r>
          </a:p>
        </p:txBody>
      </p:sp>
      <p:sp>
        <p:nvSpPr>
          <p:cNvPr id="6151" name="Rectangle 7"/>
          <p:cNvSpPr>
            <a:spLocks noGrp="1" noChangeArrowheads="1"/>
          </p:cNvSpPr>
          <p:nvPr>
            <p:ph type="sldNum" sz="quarter" idx="5"/>
          </p:nvPr>
        </p:nvSpPr>
        <p:spPr bwMode="auto">
          <a:xfrm>
            <a:off x="5629777" y="9269380"/>
            <a:ext cx="157094" cy="15388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1842" eaLnBrk="0" hangingPunct="0">
              <a:defRPr sz="1000">
                <a:ea typeface="ＭＳ Ｐゴシック" pitchFamily="-76" charset="-128"/>
                <a:cs typeface="+mn-cs"/>
              </a:defRPr>
            </a:lvl1pPr>
          </a:lstStyle>
          <a:p>
            <a:pPr>
              <a:defRPr/>
            </a:pPr>
            <a:fld id="{C4C50303-39CD-4CB5-B141-43865B9743E5}" type="slidenum">
              <a:rPr lang="en-GB"/>
              <a:pPr>
                <a:defRPr/>
              </a:pPr>
              <a:t>‹#›</a:t>
            </a:fld>
            <a:endParaRPr lang="en-GB" dirty="0"/>
          </a:p>
        </p:txBody>
      </p:sp>
    </p:spTree>
    <p:extLst>
      <p:ext uri="{BB962C8B-B14F-4D97-AF65-F5344CB8AC3E}">
        <p14:creationId xmlns:p14="http://schemas.microsoft.com/office/powerpoint/2010/main" val="330909143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76" charset="-128"/>
        <a:cs typeface="+mn-cs"/>
      </a:defRPr>
    </a:lvl1pPr>
    <a:lvl2pPr marL="141288" indent="-139700" algn="l" rtl="0" eaLnBrk="0" fontAlgn="base" hangingPunct="0">
      <a:spcBef>
        <a:spcPct val="30000"/>
      </a:spcBef>
      <a:spcAft>
        <a:spcPct val="0"/>
      </a:spcAft>
      <a:buFont typeface="Wingdings" pitchFamily="2" charset="2"/>
      <a:buChar char="§"/>
      <a:defRPr sz="1000" kern="1200">
        <a:solidFill>
          <a:schemeClr val="tx1"/>
        </a:solidFill>
        <a:latin typeface="Arial" charset="0"/>
        <a:ea typeface="ＭＳ Ｐゴシック" pitchFamily="-76" charset="-128"/>
        <a:cs typeface="+mn-cs"/>
      </a:defRPr>
    </a:lvl2pPr>
    <a:lvl3pPr marL="142875" algn="l" rtl="0" eaLnBrk="0" fontAlgn="base" hangingPunct="0">
      <a:spcBef>
        <a:spcPct val="30000"/>
      </a:spcBef>
      <a:spcAft>
        <a:spcPct val="0"/>
      </a:spcAft>
      <a:defRPr sz="1000" kern="1200">
        <a:solidFill>
          <a:schemeClr val="tx1"/>
        </a:solidFill>
        <a:latin typeface="Arial" charset="0"/>
        <a:ea typeface="ＭＳ Ｐゴシック" pitchFamily="-76" charset="-128"/>
        <a:cs typeface="+mn-cs"/>
      </a:defRPr>
    </a:lvl3pPr>
    <a:lvl4pPr marL="144463" algn="l" rtl="0" eaLnBrk="0" fontAlgn="base" hangingPunct="0">
      <a:spcBef>
        <a:spcPct val="30000"/>
      </a:spcBef>
      <a:spcAft>
        <a:spcPct val="0"/>
      </a:spcAft>
      <a:defRPr sz="800" kern="1200">
        <a:solidFill>
          <a:schemeClr val="tx1"/>
        </a:solidFill>
        <a:latin typeface="Arial" charset="0"/>
        <a:ea typeface="ＭＳ Ｐゴシック" pitchFamily="-76" charset="-128"/>
        <a:cs typeface="+mn-cs"/>
      </a:defRPr>
    </a:lvl4pPr>
    <a:lvl5pPr marL="234950" indent="-88900" algn="l" rtl="0" eaLnBrk="0" fontAlgn="base" hangingPunct="0">
      <a:spcBef>
        <a:spcPct val="30000"/>
      </a:spcBef>
      <a:spcAft>
        <a:spcPct val="0"/>
      </a:spcAft>
      <a:buFont typeface="Wingdings" pitchFamily="2" charset="2"/>
      <a:buChar char="§"/>
      <a:defRPr sz="800" kern="1200">
        <a:solidFill>
          <a:schemeClr val="tx1"/>
        </a:solidFill>
        <a:latin typeface="Arial" charset="0"/>
        <a:ea typeface="ＭＳ Ｐゴシック" pitchFamily="-7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xfrm>
            <a:off x="888160" y="9269380"/>
            <a:ext cx="65" cy="153888"/>
          </a:xfrm>
          <a:noFill/>
        </p:spPr>
        <p:txBody>
          <a:bodyPr/>
          <a:lstStyle/>
          <a:p>
            <a:pPr defTabSz="917575"/>
            <a:endParaRPr lang="en-GB" dirty="0" smtClean="0">
              <a:ea typeface="ＭＳ Ｐゴシック" pitchFamily="34" charset="-128"/>
            </a:endParaRPr>
          </a:p>
        </p:txBody>
      </p:sp>
      <p:sp>
        <p:nvSpPr>
          <p:cNvPr id="39939" name="Rectangle 7"/>
          <p:cNvSpPr>
            <a:spLocks noGrp="1" noChangeArrowheads="1"/>
          </p:cNvSpPr>
          <p:nvPr>
            <p:ph type="sldNum" sz="quarter" idx="5"/>
          </p:nvPr>
        </p:nvSpPr>
        <p:spPr>
          <a:xfrm>
            <a:off x="5691503" y="9270157"/>
            <a:ext cx="70532" cy="153888"/>
          </a:xfrm>
          <a:noFill/>
        </p:spPr>
        <p:txBody>
          <a:bodyPr/>
          <a:lstStyle/>
          <a:p>
            <a:pPr defTabSz="917575"/>
            <a:fld id="{2165BF7D-DB18-4B72-A5C9-AF8E9B553AD1}" type="slidenum">
              <a:rPr lang="en-GB" smtClean="0">
                <a:ea typeface="ＭＳ Ｐゴシック" pitchFamily="34" charset="-128"/>
              </a:rPr>
              <a:pPr defTabSz="917575"/>
              <a:t>1</a:t>
            </a:fld>
            <a:endParaRPr lang="en-GB" dirty="0" smtClean="0">
              <a:ea typeface="ＭＳ Ｐゴシック" pitchFamily="34" charset="-128"/>
            </a:endParaRPr>
          </a:p>
        </p:txBody>
      </p:sp>
      <p:sp>
        <p:nvSpPr>
          <p:cNvPr id="39940" name="Rectangle 2"/>
          <p:cNvSpPr>
            <a:spLocks noGrp="1" noRot="1" noChangeAspect="1" noChangeArrowheads="1" noTextEdit="1"/>
          </p:cNvSpPr>
          <p:nvPr>
            <p:ph type="sldImg"/>
          </p:nvPr>
        </p:nvSpPr>
        <p:spPr>
          <a:xfrm>
            <a:off x="260350" y="736600"/>
            <a:ext cx="6143625" cy="3687763"/>
          </a:xfrm>
          <a:ln/>
        </p:spPr>
      </p:sp>
      <p:sp>
        <p:nvSpPr>
          <p:cNvPr id="39941" name="Rectangle 3"/>
          <p:cNvSpPr>
            <a:spLocks noGrp="1" noChangeArrowheads="1"/>
          </p:cNvSpPr>
          <p:nvPr>
            <p:ph type="body" idx="1"/>
          </p:nvPr>
        </p:nvSpPr>
        <p:spPr>
          <a:noFill/>
          <a:ln/>
        </p:spPr>
        <p:txBody>
          <a:bodyPr/>
          <a:lstStyle/>
          <a:p>
            <a:endParaRPr lang="de-DE" smtClean="0">
              <a:ea typeface="ＭＳ Ｐゴシック" pitchFamily="34" charset="-128"/>
            </a:endParaRPr>
          </a:p>
        </p:txBody>
      </p:sp>
    </p:spTree>
    <p:extLst>
      <p:ext uri="{BB962C8B-B14F-4D97-AF65-F5344CB8AC3E}">
        <p14:creationId xmlns:p14="http://schemas.microsoft.com/office/powerpoint/2010/main" val="238460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txBox="1">
            <a:spLocks noGrp="1" noChangeArrowheads="1"/>
          </p:cNvSpPr>
          <p:nvPr/>
        </p:nvSpPr>
        <p:spPr bwMode="auto">
          <a:xfrm>
            <a:off x="889207" y="9300421"/>
            <a:ext cx="1445909" cy="123111"/>
          </a:xfrm>
          <a:prstGeom prst="rect">
            <a:avLst/>
          </a:prstGeom>
          <a:noFill/>
          <a:ln w="9525">
            <a:noFill/>
            <a:miter lim="800000"/>
            <a:headEnd/>
            <a:tailEnd/>
          </a:ln>
        </p:spPr>
        <p:txBody>
          <a:bodyPr wrap="none" lIns="0" tIns="0" rIns="0" bIns="0" anchor="b">
            <a:spAutoFit/>
          </a:bodyPr>
          <a:lstStyle/>
          <a:p>
            <a:pPr defTabSz="889389" eaLnBrk="0" hangingPunct="0"/>
            <a:r>
              <a:rPr lang="en-GB" sz="800" dirty="0"/>
              <a:t>Presentation Name Month Year</a:t>
            </a:r>
          </a:p>
        </p:txBody>
      </p:sp>
      <p:sp>
        <p:nvSpPr>
          <p:cNvPr id="88067" name="Rectangle 7"/>
          <p:cNvSpPr txBox="1">
            <a:spLocks noGrp="1" noChangeArrowheads="1"/>
          </p:cNvSpPr>
          <p:nvPr/>
        </p:nvSpPr>
        <p:spPr bwMode="auto">
          <a:xfrm>
            <a:off x="5728437" y="9300421"/>
            <a:ext cx="57708" cy="123111"/>
          </a:xfrm>
          <a:prstGeom prst="rect">
            <a:avLst/>
          </a:prstGeom>
          <a:noFill/>
          <a:ln w="9525">
            <a:noFill/>
            <a:miter lim="800000"/>
            <a:headEnd/>
            <a:tailEnd/>
          </a:ln>
        </p:spPr>
        <p:txBody>
          <a:bodyPr wrap="none" lIns="0" tIns="0" rIns="0" bIns="0" anchor="b">
            <a:spAutoFit/>
          </a:bodyPr>
          <a:lstStyle/>
          <a:p>
            <a:pPr algn="r" defTabSz="889389" eaLnBrk="0" hangingPunct="0"/>
            <a:fld id="{9532D257-E36F-44DD-9E1A-B7E1F5AA899A}" type="slidenum">
              <a:rPr lang="en-GB" sz="800"/>
              <a:pPr algn="r" defTabSz="889389" eaLnBrk="0" hangingPunct="0"/>
              <a:t>12</a:t>
            </a:fld>
            <a:endParaRPr lang="en-GB" sz="800" dirty="0"/>
          </a:p>
        </p:txBody>
      </p:sp>
      <p:sp>
        <p:nvSpPr>
          <p:cNvPr id="88068" name="Rectangle 2"/>
          <p:cNvSpPr>
            <a:spLocks noGrp="1" noRot="1" noChangeAspect="1" noChangeArrowheads="1" noTextEdit="1"/>
          </p:cNvSpPr>
          <p:nvPr>
            <p:ph type="sldImg"/>
          </p:nvPr>
        </p:nvSpPr>
        <p:spPr>
          <a:xfrm>
            <a:off x="260350" y="736600"/>
            <a:ext cx="6143625" cy="3687763"/>
          </a:xfrm>
          <a:ln/>
        </p:spPr>
      </p:sp>
      <p:sp>
        <p:nvSpPr>
          <p:cNvPr id="88069" name="Rectangle 3"/>
          <p:cNvSpPr>
            <a:spLocks noGrp="1" noChangeArrowheads="1"/>
          </p:cNvSpPr>
          <p:nvPr>
            <p:ph type="body" idx="1"/>
          </p:nvPr>
        </p:nvSpPr>
        <p:spPr>
          <a:noFill/>
          <a:ln/>
        </p:spPr>
        <p:txBody>
          <a:bodyPr lIns="88770"/>
          <a:lstStyle/>
          <a:p>
            <a:pPr eaLnBrk="1" hangingPunct="1"/>
            <a:endParaRPr lang="de-DE" smtClean="0"/>
          </a:p>
        </p:txBody>
      </p:sp>
    </p:spTree>
    <p:extLst>
      <p:ext uri="{BB962C8B-B14F-4D97-AF65-F5344CB8AC3E}">
        <p14:creationId xmlns:p14="http://schemas.microsoft.com/office/powerpoint/2010/main" val="42726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735013"/>
            <a:ext cx="6148388" cy="36893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GB" smtClean="0"/>
              <a:t>Presentation Name Month Year</a:t>
            </a:r>
            <a:endParaRPr lang="en-GB"/>
          </a:p>
        </p:txBody>
      </p:sp>
      <p:sp>
        <p:nvSpPr>
          <p:cNvPr id="5" name="Slide Number Placeholder 4"/>
          <p:cNvSpPr>
            <a:spLocks noGrp="1"/>
          </p:cNvSpPr>
          <p:nvPr>
            <p:ph type="sldNum" sz="quarter" idx="11"/>
          </p:nvPr>
        </p:nvSpPr>
        <p:spPr>
          <a:xfrm>
            <a:off x="5645807" y="9269380"/>
            <a:ext cx="141064" cy="153888"/>
          </a:xfrm>
        </p:spPr>
        <p:txBody>
          <a:bodyPr/>
          <a:lstStyle/>
          <a:p>
            <a:pPr>
              <a:defRPr/>
            </a:pPr>
            <a:fld id="{EDDBAA60-CFA3-4AFB-869F-217BC4DECCE5}" type="slidenum">
              <a:rPr lang="en-GB" smtClean="0"/>
              <a:pPr>
                <a:defRPr/>
              </a:pPr>
              <a:t>19</a:t>
            </a:fld>
            <a:endParaRPr lang="en-GB" dirty="0"/>
          </a:p>
        </p:txBody>
      </p:sp>
    </p:spTree>
    <p:extLst>
      <p:ext uri="{BB962C8B-B14F-4D97-AF65-F5344CB8AC3E}">
        <p14:creationId xmlns:p14="http://schemas.microsoft.com/office/powerpoint/2010/main" val="361349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258763" y="736600"/>
            <a:ext cx="6146800" cy="3689350"/>
          </a:xfrm>
          <a:ln/>
        </p:spPr>
      </p:sp>
      <p:sp>
        <p:nvSpPr>
          <p:cNvPr id="46083" name="Notes Placeholder 2"/>
          <p:cNvSpPr>
            <a:spLocks noGrp="1"/>
          </p:cNvSpPr>
          <p:nvPr>
            <p:ph type="body" idx="1"/>
          </p:nvPr>
        </p:nvSpPr>
        <p:spPr>
          <a:noFill/>
          <a:ln/>
        </p:spPr>
        <p:txBody>
          <a:bodyPr/>
          <a:lstStyle/>
          <a:p>
            <a:r>
              <a:rPr lang="en-US" dirty="0" smtClean="0"/>
              <a:t>Examples</a:t>
            </a:r>
            <a:r>
              <a:rPr lang="en-US" baseline="0" dirty="0" smtClean="0"/>
              <a:t> of multi-modal tests</a:t>
            </a:r>
            <a:endParaRPr lang="en-US" dirty="0" smtClean="0"/>
          </a:p>
          <a:p>
            <a:pPr lvl="1" eaLnBrk="1" hangingPunct="1"/>
            <a:r>
              <a:rPr lang="en-US" dirty="0" smtClean="0"/>
              <a:t>Mobile TV</a:t>
            </a:r>
          </a:p>
          <a:p>
            <a:pPr lvl="1" eaLnBrk="1" hangingPunct="1"/>
            <a:r>
              <a:rPr lang="en-US" dirty="0" smtClean="0"/>
              <a:t>Ringback</a:t>
            </a:r>
          </a:p>
          <a:p>
            <a:pPr lvl="1" eaLnBrk="1" hangingPunct="1"/>
            <a:r>
              <a:rPr lang="en-US" dirty="0" smtClean="0"/>
              <a:t>UMA/GAN</a:t>
            </a:r>
          </a:p>
          <a:p>
            <a:pPr lvl="1" eaLnBrk="1" hangingPunct="1"/>
            <a:r>
              <a:rPr lang="en-US" dirty="0" smtClean="0"/>
              <a:t>VoIP</a:t>
            </a:r>
          </a:p>
          <a:p>
            <a:pPr lvl="1" eaLnBrk="1" hangingPunct="1"/>
            <a:r>
              <a:rPr lang="en-US" dirty="0" smtClean="0"/>
              <a:t>Wallpaper download</a:t>
            </a:r>
          </a:p>
          <a:p>
            <a:pPr lvl="1" eaLnBrk="1" hangingPunct="1"/>
            <a:r>
              <a:rPr lang="en-US" dirty="0" smtClean="0"/>
              <a:t>Voice regression testing</a:t>
            </a:r>
          </a:p>
          <a:p>
            <a:pPr lvl="1" eaLnBrk="1" hangingPunct="1"/>
            <a:r>
              <a:rPr lang="en-US" dirty="0" smtClean="0"/>
              <a:t>Site integrity</a:t>
            </a:r>
          </a:p>
          <a:p>
            <a:endParaRPr lang="en-US" dirty="0" smtClean="0">
              <a:ea typeface="ＭＳ Ｐゴシック" pitchFamily="34" charset="-128"/>
            </a:endParaRPr>
          </a:p>
        </p:txBody>
      </p:sp>
      <p:sp>
        <p:nvSpPr>
          <p:cNvPr id="46084" name="Footer Placeholder 3"/>
          <p:cNvSpPr>
            <a:spLocks noGrp="1"/>
          </p:cNvSpPr>
          <p:nvPr>
            <p:ph type="ftr" sz="quarter" idx="4"/>
          </p:nvPr>
        </p:nvSpPr>
        <p:spPr>
          <a:xfrm>
            <a:off x="913043" y="9269381"/>
            <a:ext cx="1785745" cy="153888"/>
          </a:xfrm>
          <a:noFill/>
        </p:spPr>
        <p:txBody>
          <a:bodyPr/>
          <a:lstStyle/>
          <a:p>
            <a:r>
              <a:rPr lang="en-GB" dirty="0" smtClean="0">
                <a:ea typeface="ＭＳ Ｐゴシック" pitchFamily="34" charset="-128"/>
              </a:rPr>
              <a:t>Presentation Name Month Year</a:t>
            </a:r>
          </a:p>
        </p:txBody>
      </p:sp>
      <p:sp>
        <p:nvSpPr>
          <p:cNvPr id="46085" name="Slide Number Placeholder 4"/>
          <p:cNvSpPr>
            <a:spLocks noGrp="1"/>
          </p:cNvSpPr>
          <p:nvPr>
            <p:ph type="sldNum" sz="quarter" idx="5"/>
          </p:nvPr>
        </p:nvSpPr>
        <p:spPr>
          <a:xfrm>
            <a:off x="5620970" y="9269381"/>
            <a:ext cx="141064" cy="153888"/>
          </a:xfrm>
          <a:noFill/>
        </p:spPr>
        <p:txBody>
          <a:bodyPr/>
          <a:lstStyle/>
          <a:p>
            <a:fld id="{07C66BC7-841A-4091-9670-3090334A1503}" type="slidenum">
              <a:rPr lang="en-GB" smtClean="0">
                <a:ea typeface="ＭＳ Ｐゴシック" pitchFamily="34" charset="-128"/>
              </a:rPr>
              <a:pPr/>
              <a:t>20</a:t>
            </a:fld>
            <a:endParaRPr lang="en-GB" dirty="0" smtClean="0">
              <a:ea typeface="ＭＳ Ｐゴシック" pitchFamily="34" charset="-128"/>
            </a:endParaRPr>
          </a:p>
        </p:txBody>
      </p:sp>
    </p:spTree>
    <p:extLst>
      <p:ext uri="{BB962C8B-B14F-4D97-AF65-F5344CB8AC3E}">
        <p14:creationId xmlns:p14="http://schemas.microsoft.com/office/powerpoint/2010/main" val="351782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803627" y="9307591"/>
            <a:ext cx="64120" cy="138499"/>
          </a:xfrm>
        </p:spPr>
        <p:txBody>
          <a:bodyPr/>
          <a:lstStyle/>
          <a:p>
            <a:fld id="{4FD4340B-B2E9-4C4A-9B3C-80677E809E7D}" type="slidenum">
              <a:rPr lang="en-GB" noProof="0" smtClean="0"/>
              <a:pPr/>
              <a:t>21</a:t>
            </a:fld>
            <a:endParaRPr lang="en-GB" noProof="0" dirty="0"/>
          </a:p>
        </p:txBody>
      </p:sp>
    </p:spTree>
    <p:extLst>
      <p:ext uri="{BB962C8B-B14F-4D97-AF65-F5344CB8AC3E}">
        <p14:creationId xmlns:p14="http://schemas.microsoft.com/office/powerpoint/2010/main" val="235988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803627" y="9307591"/>
            <a:ext cx="64120" cy="138499"/>
          </a:xfrm>
        </p:spPr>
        <p:txBody>
          <a:bodyPr/>
          <a:lstStyle/>
          <a:p>
            <a:fld id="{4FD4340B-B2E9-4C4A-9B3C-80677E809E7D}" type="slidenum">
              <a:rPr lang="en-GB" noProof="0" smtClean="0"/>
              <a:pPr/>
              <a:t>22</a:t>
            </a:fld>
            <a:endParaRPr lang="en-GB" noProof="0" dirty="0"/>
          </a:p>
        </p:txBody>
      </p:sp>
    </p:spTree>
    <p:extLst>
      <p:ext uri="{BB962C8B-B14F-4D97-AF65-F5344CB8AC3E}">
        <p14:creationId xmlns:p14="http://schemas.microsoft.com/office/powerpoint/2010/main" val="963104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803627" y="9307591"/>
            <a:ext cx="64120" cy="138499"/>
          </a:xfrm>
        </p:spPr>
        <p:txBody>
          <a:bodyPr/>
          <a:lstStyle/>
          <a:p>
            <a:fld id="{4FD4340B-B2E9-4C4A-9B3C-80677E809E7D}" type="slidenum">
              <a:rPr lang="en-GB" noProof="0" smtClean="0"/>
              <a:pPr/>
              <a:t>23</a:t>
            </a:fld>
            <a:endParaRPr lang="en-GB" noProof="0" dirty="0"/>
          </a:p>
        </p:txBody>
      </p:sp>
    </p:spTree>
    <p:extLst>
      <p:ext uri="{BB962C8B-B14F-4D97-AF65-F5344CB8AC3E}">
        <p14:creationId xmlns:p14="http://schemas.microsoft.com/office/powerpoint/2010/main" val="323120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803627" y="9307591"/>
            <a:ext cx="64120" cy="138499"/>
          </a:xfrm>
        </p:spPr>
        <p:txBody>
          <a:bodyPr/>
          <a:lstStyle/>
          <a:p>
            <a:fld id="{4FD4340B-B2E9-4C4A-9B3C-80677E809E7D}" type="slidenum">
              <a:rPr lang="en-GB" noProof="0" smtClean="0"/>
              <a:pPr/>
              <a:t>24</a:t>
            </a:fld>
            <a:endParaRPr lang="en-GB" noProof="0" dirty="0"/>
          </a:p>
        </p:txBody>
      </p:sp>
    </p:spTree>
    <p:extLst>
      <p:ext uri="{BB962C8B-B14F-4D97-AF65-F5344CB8AC3E}">
        <p14:creationId xmlns:p14="http://schemas.microsoft.com/office/powerpoint/2010/main" val="186099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803627" y="9307591"/>
            <a:ext cx="64120" cy="138499"/>
          </a:xfrm>
        </p:spPr>
        <p:txBody>
          <a:bodyPr/>
          <a:lstStyle/>
          <a:p>
            <a:fld id="{4FD4340B-B2E9-4C4A-9B3C-80677E809E7D}" type="slidenum">
              <a:rPr lang="en-GB" noProof="0" smtClean="0"/>
              <a:pPr/>
              <a:t>25</a:t>
            </a:fld>
            <a:endParaRPr lang="en-GB" noProof="0" dirty="0"/>
          </a:p>
        </p:txBody>
      </p:sp>
    </p:spTree>
    <p:extLst>
      <p:ext uri="{BB962C8B-B14F-4D97-AF65-F5344CB8AC3E}">
        <p14:creationId xmlns:p14="http://schemas.microsoft.com/office/powerpoint/2010/main" val="3517716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803627" y="9307591"/>
            <a:ext cx="64120" cy="138499"/>
          </a:xfrm>
        </p:spPr>
        <p:txBody>
          <a:bodyPr/>
          <a:lstStyle/>
          <a:p>
            <a:fld id="{4FD4340B-B2E9-4C4A-9B3C-80677E809E7D}" type="slidenum">
              <a:rPr lang="en-GB" noProof="0" smtClean="0"/>
              <a:pPr/>
              <a:t>26</a:t>
            </a:fld>
            <a:endParaRPr lang="en-GB" noProof="0" dirty="0"/>
          </a:p>
        </p:txBody>
      </p:sp>
    </p:spTree>
    <p:extLst>
      <p:ext uri="{BB962C8B-B14F-4D97-AF65-F5344CB8AC3E}">
        <p14:creationId xmlns:p14="http://schemas.microsoft.com/office/powerpoint/2010/main" val="257419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803627" y="9307591"/>
            <a:ext cx="64120" cy="138499"/>
          </a:xfrm>
        </p:spPr>
        <p:txBody>
          <a:bodyPr/>
          <a:lstStyle/>
          <a:p>
            <a:fld id="{4FD4340B-B2E9-4C4A-9B3C-80677E809E7D}" type="slidenum">
              <a:rPr lang="en-GB" noProof="0" smtClean="0"/>
              <a:pPr/>
              <a:t>27</a:t>
            </a:fld>
            <a:endParaRPr lang="en-GB" noProof="0" dirty="0"/>
          </a:p>
        </p:txBody>
      </p:sp>
    </p:spTree>
    <p:extLst>
      <p:ext uri="{BB962C8B-B14F-4D97-AF65-F5344CB8AC3E}">
        <p14:creationId xmlns:p14="http://schemas.microsoft.com/office/powerpoint/2010/main" val="54942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xfrm>
            <a:off x="888160" y="9269380"/>
            <a:ext cx="65" cy="153888"/>
          </a:xfrm>
          <a:noFill/>
        </p:spPr>
        <p:txBody>
          <a:bodyPr/>
          <a:lstStyle/>
          <a:p>
            <a:pPr defTabSz="917575"/>
            <a:endParaRPr lang="en-GB" dirty="0" smtClean="0">
              <a:ea typeface="ＭＳ Ｐゴシック" pitchFamily="34" charset="-128"/>
            </a:endParaRPr>
          </a:p>
        </p:txBody>
      </p:sp>
      <p:sp>
        <p:nvSpPr>
          <p:cNvPr id="39939" name="Rectangle 7"/>
          <p:cNvSpPr>
            <a:spLocks noGrp="1" noChangeArrowheads="1"/>
          </p:cNvSpPr>
          <p:nvPr>
            <p:ph type="sldNum" sz="quarter" idx="5"/>
          </p:nvPr>
        </p:nvSpPr>
        <p:spPr>
          <a:xfrm>
            <a:off x="5691503" y="9270157"/>
            <a:ext cx="70532" cy="153888"/>
          </a:xfrm>
          <a:noFill/>
        </p:spPr>
        <p:txBody>
          <a:bodyPr/>
          <a:lstStyle/>
          <a:p>
            <a:pPr defTabSz="917575"/>
            <a:fld id="{2165BF7D-DB18-4B72-A5C9-AF8E9B553AD1}" type="slidenum">
              <a:rPr lang="en-GB" smtClean="0">
                <a:ea typeface="ＭＳ Ｐゴシック" pitchFamily="34" charset="-128"/>
              </a:rPr>
              <a:pPr defTabSz="917575"/>
              <a:t>2</a:t>
            </a:fld>
            <a:endParaRPr lang="en-GB" dirty="0" smtClean="0">
              <a:ea typeface="ＭＳ Ｐゴシック" pitchFamily="34" charset="-128"/>
            </a:endParaRPr>
          </a:p>
        </p:txBody>
      </p:sp>
      <p:sp>
        <p:nvSpPr>
          <p:cNvPr id="39940" name="Rectangle 2"/>
          <p:cNvSpPr>
            <a:spLocks noGrp="1" noRot="1" noChangeAspect="1" noChangeArrowheads="1" noTextEdit="1"/>
          </p:cNvSpPr>
          <p:nvPr>
            <p:ph type="sldImg"/>
          </p:nvPr>
        </p:nvSpPr>
        <p:spPr>
          <a:xfrm>
            <a:off x="260350" y="736600"/>
            <a:ext cx="6143625" cy="3687763"/>
          </a:xfrm>
          <a:ln/>
        </p:spPr>
      </p:sp>
      <p:sp>
        <p:nvSpPr>
          <p:cNvPr id="39941" name="Rectangle 3"/>
          <p:cNvSpPr>
            <a:spLocks noGrp="1" noChangeArrowheads="1"/>
          </p:cNvSpPr>
          <p:nvPr>
            <p:ph type="body" idx="1"/>
          </p:nvPr>
        </p:nvSpPr>
        <p:spPr>
          <a:noFill/>
          <a:ln/>
        </p:spPr>
        <p:txBody>
          <a:bodyPr/>
          <a:lstStyle/>
          <a:p>
            <a:endParaRPr lang="de-DE" smtClean="0">
              <a:ea typeface="ＭＳ Ｐゴシック" pitchFamily="34" charset="-128"/>
            </a:endParaRPr>
          </a:p>
        </p:txBody>
      </p:sp>
    </p:spTree>
    <p:extLst>
      <p:ext uri="{BB962C8B-B14F-4D97-AF65-F5344CB8AC3E}">
        <p14:creationId xmlns:p14="http://schemas.microsoft.com/office/powerpoint/2010/main" val="3897209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28</a:t>
            </a:fld>
            <a:endParaRPr lang="en-GB" noProof="0" dirty="0"/>
          </a:p>
        </p:txBody>
      </p:sp>
    </p:spTree>
    <p:extLst>
      <p:ext uri="{BB962C8B-B14F-4D97-AF65-F5344CB8AC3E}">
        <p14:creationId xmlns:p14="http://schemas.microsoft.com/office/powerpoint/2010/main" val="97775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60350" y="736600"/>
            <a:ext cx="6143625" cy="3687763"/>
          </a:xfrm>
          <a:ln/>
        </p:spPr>
      </p:sp>
      <p:sp>
        <p:nvSpPr>
          <p:cNvPr id="44035" name="Notes Placeholder 2"/>
          <p:cNvSpPr>
            <a:spLocks noGrp="1"/>
          </p:cNvSpPr>
          <p:nvPr>
            <p:ph type="body" idx="1"/>
          </p:nvPr>
        </p:nvSpPr>
        <p:spPr>
          <a:noFill/>
          <a:ln/>
        </p:spPr>
        <p:txBody>
          <a:bodyPr/>
          <a:lstStyle/>
          <a:p>
            <a:pPr eaLnBrk="1" hangingPunct="1"/>
            <a:endParaRPr lang="en-US" dirty="0" smtClean="0">
              <a:ea typeface="ＭＳ Ｐゴシック" pitchFamily="34" charset="-128"/>
            </a:endParaRPr>
          </a:p>
        </p:txBody>
      </p:sp>
      <p:sp>
        <p:nvSpPr>
          <p:cNvPr id="44036" name="Footer Placeholder 3"/>
          <p:cNvSpPr>
            <a:spLocks noGrp="1"/>
          </p:cNvSpPr>
          <p:nvPr>
            <p:ph type="ftr" sz="quarter" idx="4"/>
          </p:nvPr>
        </p:nvSpPr>
        <p:spPr>
          <a:xfrm>
            <a:off x="888161" y="9269380"/>
            <a:ext cx="1785745" cy="153888"/>
          </a:xfrm>
          <a:noFill/>
        </p:spPr>
        <p:txBody>
          <a:bodyPr/>
          <a:lstStyle/>
          <a:p>
            <a:r>
              <a:rPr lang="en-GB" dirty="0" smtClean="0">
                <a:ea typeface="ＭＳ Ｐゴシック" pitchFamily="34" charset="-128"/>
              </a:rPr>
              <a:t>Presentation Name Month Year</a:t>
            </a:r>
          </a:p>
        </p:txBody>
      </p:sp>
      <p:sp>
        <p:nvSpPr>
          <p:cNvPr id="44037" name="Slide Number Placeholder 4"/>
          <p:cNvSpPr>
            <a:spLocks noGrp="1"/>
          </p:cNvSpPr>
          <p:nvPr>
            <p:ph type="sldNum" sz="quarter" idx="5"/>
          </p:nvPr>
        </p:nvSpPr>
        <p:spPr>
          <a:xfrm>
            <a:off x="5716339" y="9269380"/>
            <a:ext cx="70532" cy="153888"/>
          </a:xfrm>
          <a:noFill/>
        </p:spPr>
        <p:txBody>
          <a:bodyPr/>
          <a:lstStyle/>
          <a:p>
            <a:fld id="{3DF597FF-F07D-44F3-B111-AB2E15B83B9E}" type="slidenum">
              <a:rPr lang="en-GB" smtClean="0">
                <a:ea typeface="ＭＳ Ｐゴシック" pitchFamily="34" charset="-128"/>
              </a:rPr>
              <a:pPr/>
              <a:t>29</a:t>
            </a:fld>
            <a:endParaRPr lang="en-GB" dirty="0" smtClean="0">
              <a:ea typeface="ＭＳ Ｐゴシック" pitchFamily="34" charset="-128"/>
            </a:endParaRPr>
          </a:p>
        </p:txBody>
      </p:sp>
    </p:spTree>
    <p:extLst>
      <p:ext uri="{BB962C8B-B14F-4D97-AF65-F5344CB8AC3E}">
        <p14:creationId xmlns:p14="http://schemas.microsoft.com/office/powerpoint/2010/main" val="2529486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GB" smtClean="0"/>
              <a:t>Presentation Name Month Year</a:t>
            </a:r>
            <a:endParaRPr lang="en-GB" dirty="0"/>
          </a:p>
        </p:txBody>
      </p:sp>
      <p:sp>
        <p:nvSpPr>
          <p:cNvPr id="5" name="Slide Number Placeholder 4"/>
          <p:cNvSpPr>
            <a:spLocks noGrp="1"/>
          </p:cNvSpPr>
          <p:nvPr>
            <p:ph type="sldNum" sz="quarter" idx="11"/>
          </p:nvPr>
        </p:nvSpPr>
        <p:spPr/>
        <p:txBody>
          <a:bodyPr/>
          <a:lstStyle/>
          <a:p>
            <a:pPr>
              <a:defRPr/>
            </a:pPr>
            <a:fld id="{C4C50303-39CD-4CB5-B141-43865B9743E5}" type="slidenum">
              <a:rPr lang="en-GB" smtClean="0"/>
              <a:pPr>
                <a:defRPr/>
              </a:pPr>
              <a:t>30</a:t>
            </a:fld>
            <a:endParaRPr lang="en-GB" dirty="0"/>
          </a:p>
        </p:txBody>
      </p:sp>
    </p:spTree>
    <p:extLst>
      <p:ext uri="{BB962C8B-B14F-4D97-AF65-F5344CB8AC3E}">
        <p14:creationId xmlns:p14="http://schemas.microsoft.com/office/powerpoint/2010/main" val="423423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888160" y="9269380"/>
            <a:ext cx="65" cy="153888"/>
          </a:xfrm>
          <a:ln/>
        </p:spPr>
        <p:txBody>
          <a:bodyPr/>
          <a:lstStyle/>
          <a:p>
            <a:endParaRPr lang="en-GB" dirty="0"/>
          </a:p>
        </p:txBody>
      </p:sp>
      <p:sp>
        <p:nvSpPr>
          <p:cNvPr id="5" name="Rectangle 7"/>
          <p:cNvSpPr>
            <a:spLocks noGrp="1" noChangeArrowheads="1"/>
          </p:cNvSpPr>
          <p:nvPr>
            <p:ph type="sldNum" sz="quarter" idx="5"/>
          </p:nvPr>
        </p:nvSpPr>
        <p:spPr>
          <a:xfrm>
            <a:off x="5620971" y="9269381"/>
            <a:ext cx="141064" cy="153888"/>
          </a:xfrm>
          <a:ln/>
        </p:spPr>
        <p:txBody>
          <a:bodyPr/>
          <a:lstStyle/>
          <a:p>
            <a:fld id="{B232F977-6B85-42FA-B85B-A10C0DBAC3EF}" type="slidenum">
              <a:rPr lang="en-GB"/>
              <a:pPr/>
              <a:t>32</a:t>
            </a:fld>
            <a:endParaRPr lang="en-GB"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62396" y="4670663"/>
            <a:ext cx="4737947" cy="4424839"/>
          </a:xfrm>
          <a:prstGeom prst="rect">
            <a:avLst/>
          </a:prstGeom>
        </p:spPr>
        <p:txBody>
          <a:bodyPr/>
          <a:lstStyle/>
          <a:p>
            <a:endParaRPr lang="de-DE" dirty="0"/>
          </a:p>
        </p:txBody>
      </p:sp>
    </p:spTree>
    <p:extLst>
      <p:ext uri="{BB962C8B-B14F-4D97-AF65-F5344CB8AC3E}">
        <p14:creationId xmlns:p14="http://schemas.microsoft.com/office/powerpoint/2010/main" val="331781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33</a:t>
            </a:fld>
            <a:endParaRPr lang="en-GB" noProof="0" dirty="0"/>
          </a:p>
        </p:txBody>
      </p:sp>
    </p:spTree>
    <p:extLst>
      <p:ext uri="{BB962C8B-B14F-4D97-AF65-F5344CB8AC3E}">
        <p14:creationId xmlns:p14="http://schemas.microsoft.com/office/powerpoint/2010/main" val="2627820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929794" y="9307591"/>
            <a:ext cx="1615827" cy="138499"/>
          </a:xfrm>
        </p:spPr>
        <p:txBody>
          <a:bodyPr/>
          <a:lstStyle/>
          <a:p>
            <a:pPr>
              <a:defRPr/>
            </a:pPr>
            <a:r>
              <a:rPr lang="en-GB" smtClean="0"/>
              <a:t>Presentation Name Month Year</a:t>
            </a:r>
            <a:endParaRPr lang="en-GB" dirty="0"/>
          </a:p>
        </p:txBody>
      </p:sp>
      <p:sp>
        <p:nvSpPr>
          <p:cNvPr id="5" name="Slide Number Placeholder 4"/>
          <p:cNvSpPr>
            <a:spLocks noGrp="1"/>
          </p:cNvSpPr>
          <p:nvPr>
            <p:ph type="sldNum" sz="quarter" idx="11"/>
          </p:nvPr>
        </p:nvSpPr>
        <p:spPr>
          <a:xfrm>
            <a:off x="5739507" y="9307591"/>
            <a:ext cx="128240" cy="138499"/>
          </a:xfrm>
        </p:spPr>
        <p:txBody>
          <a:bodyPr/>
          <a:lstStyle/>
          <a:p>
            <a:pPr>
              <a:defRPr/>
            </a:pPr>
            <a:fld id="{C4C50303-39CD-4CB5-B141-43865B9743E5}" type="slidenum">
              <a:rPr lang="en-GB" smtClean="0"/>
              <a:pPr>
                <a:defRPr/>
              </a:pPr>
              <a:t>34</a:t>
            </a:fld>
            <a:endParaRPr lang="en-GB" dirty="0"/>
          </a:p>
        </p:txBody>
      </p:sp>
    </p:spTree>
    <p:extLst>
      <p:ext uri="{BB962C8B-B14F-4D97-AF65-F5344CB8AC3E}">
        <p14:creationId xmlns:p14="http://schemas.microsoft.com/office/powerpoint/2010/main" val="4232513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929794" y="9307591"/>
            <a:ext cx="1615827" cy="138499"/>
          </a:xfrm>
        </p:spPr>
        <p:txBody>
          <a:bodyPr/>
          <a:lstStyle/>
          <a:p>
            <a:pPr>
              <a:defRPr/>
            </a:pPr>
            <a:r>
              <a:rPr lang="en-GB" smtClean="0"/>
              <a:t>Presentation Name Month Year</a:t>
            </a:r>
            <a:endParaRPr lang="en-GB" dirty="0"/>
          </a:p>
        </p:txBody>
      </p:sp>
      <p:sp>
        <p:nvSpPr>
          <p:cNvPr id="5" name="Slide Number Placeholder 4"/>
          <p:cNvSpPr>
            <a:spLocks noGrp="1"/>
          </p:cNvSpPr>
          <p:nvPr>
            <p:ph type="sldNum" sz="quarter" idx="11"/>
          </p:nvPr>
        </p:nvSpPr>
        <p:spPr>
          <a:xfrm>
            <a:off x="5739507" y="9307591"/>
            <a:ext cx="128240" cy="138499"/>
          </a:xfrm>
        </p:spPr>
        <p:txBody>
          <a:bodyPr/>
          <a:lstStyle/>
          <a:p>
            <a:pPr>
              <a:defRPr/>
            </a:pPr>
            <a:fld id="{C4C50303-39CD-4CB5-B141-43865B9743E5}" type="slidenum">
              <a:rPr lang="en-GB" smtClean="0"/>
              <a:pPr>
                <a:defRPr/>
              </a:pPr>
              <a:t>35</a:t>
            </a:fld>
            <a:endParaRPr lang="en-GB" dirty="0"/>
          </a:p>
        </p:txBody>
      </p:sp>
    </p:spTree>
    <p:extLst>
      <p:ext uri="{BB962C8B-B14F-4D97-AF65-F5344CB8AC3E}">
        <p14:creationId xmlns:p14="http://schemas.microsoft.com/office/powerpoint/2010/main" val="536235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929794" y="9307591"/>
            <a:ext cx="1615827" cy="138499"/>
          </a:xfrm>
        </p:spPr>
        <p:txBody>
          <a:bodyPr/>
          <a:lstStyle/>
          <a:p>
            <a:pPr>
              <a:defRPr/>
            </a:pPr>
            <a:r>
              <a:rPr lang="en-GB" smtClean="0"/>
              <a:t>Presentation Name Month Year</a:t>
            </a:r>
            <a:endParaRPr lang="en-GB" dirty="0"/>
          </a:p>
        </p:txBody>
      </p:sp>
      <p:sp>
        <p:nvSpPr>
          <p:cNvPr id="5" name="Slide Number Placeholder 4"/>
          <p:cNvSpPr>
            <a:spLocks noGrp="1"/>
          </p:cNvSpPr>
          <p:nvPr>
            <p:ph type="sldNum" sz="quarter" idx="11"/>
          </p:nvPr>
        </p:nvSpPr>
        <p:spPr>
          <a:xfrm>
            <a:off x="5739507" y="9307591"/>
            <a:ext cx="128240" cy="138499"/>
          </a:xfrm>
        </p:spPr>
        <p:txBody>
          <a:bodyPr/>
          <a:lstStyle/>
          <a:p>
            <a:pPr>
              <a:defRPr/>
            </a:pPr>
            <a:fld id="{C4C50303-39CD-4CB5-B141-43865B9743E5}" type="slidenum">
              <a:rPr lang="en-GB" smtClean="0"/>
              <a:pPr>
                <a:defRPr/>
              </a:pPr>
              <a:t>36</a:t>
            </a:fld>
            <a:endParaRPr lang="en-GB" dirty="0"/>
          </a:p>
        </p:txBody>
      </p:sp>
    </p:spTree>
    <p:extLst>
      <p:ext uri="{BB962C8B-B14F-4D97-AF65-F5344CB8AC3E}">
        <p14:creationId xmlns:p14="http://schemas.microsoft.com/office/powerpoint/2010/main" val="1297981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37</a:t>
            </a:fld>
            <a:endParaRPr lang="en-GB" noProof="0" dirty="0"/>
          </a:p>
        </p:txBody>
      </p:sp>
    </p:spTree>
    <p:extLst>
      <p:ext uri="{BB962C8B-B14F-4D97-AF65-F5344CB8AC3E}">
        <p14:creationId xmlns:p14="http://schemas.microsoft.com/office/powerpoint/2010/main" val="2335195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929794" y="9307591"/>
            <a:ext cx="1615827" cy="138499"/>
          </a:xfrm>
        </p:spPr>
        <p:txBody>
          <a:bodyPr/>
          <a:lstStyle/>
          <a:p>
            <a:pPr>
              <a:defRPr/>
            </a:pPr>
            <a:r>
              <a:rPr lang="en-GB" smtClean="0"/>
              <a:t>Presentation Name Month Year</a:t>
            </a:r>
            <a:endParaRPr lang="en-GB" dirty="0"/>
          </a:p>
        </p:txBody>
      </p:sp>
      <p:sp>
        <p:nvSpPr>
          <p:cNvPr id="5" name="Slide Number Placeholder 4"/>
          <p:cNvSpPr>
            <a:spLocks noGrp="1"/>
          </p:cNvSpPr>
          <p:nvPr>
            <p:ph type="sldNum" sz="quarter" idx="11"/>
          </p:nvPr>
        </p:nvSpPr>
        <p:spPr>
          <a:xfrm>
            <a:off x="5739507" y="9307591"/>
            <a:ext cx="128240" cy="138499"/>
          </a:xfrm>
        </p:spPr>
        <p:txBody>
          <a:bodyPr/>
          <a:lstStyle/>
          <a:p>
            <a:pPr>
              <a:defRPr/>
            </a:pPr>
            <a:fld id="{C4C50303-39CD-4CB5-B141-43865B9743E5}" type="slidenum">
              <a:rPr lang="en-GB" smtClean="0"/>
              <a:pPr>
                <a:defRPr/>
              </a:pPr>
              <a:t>38</a:t>
            </a:fld>
            <a:endParaRPr lang="en-GB" dirty="0"/>
          </a:p>
        </p:txBody>
      </p:sp>
    </p:spTree>
    <p:extLst>
      <p:ext uri="{BB962C8B-B14F-4D97-AF65-F5344CB8AC3E}">
        <p14:creationId xmlns:p14="http://schemas.microsoft.com/office/powerpoint/2010/main" val="127966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xfrm>
            <a:off x="5722029" y="9292973"/>
            <a:ext cx="64120" cy="1384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11" eaLnBrk="0" hangingPunct="0">
              <a:defRPr sz="2400">
                <a:solidFill>
                  <a:schemeClr val="tx1"/>
                </a:solidFill>
                <a:latin typeface="Arial" charset="0"/>
                <a:ea typeface="ＭＳ Ｐゴシック" pitchFamily="34" charset="-128"/>
              </a:defRPr>
            </a:lvl1pPr>
            <a:lvl2pPr marL="750861" indent="-288792" defTabSz="914511" eaLnBrk="0" hangingPunct="0">
              <a:defRPr sz="2400">
                <a:solidFill>
                  <a:schemeClr val="tx1"/>
                </a:solidFill>
                <a:latin typeface="Arial" charset="0"/>
                <a:ea typeface="ＭＳ Ｐゴシック" pitchFamily="34" charset="-128"/>
              </a:defRPr>
            </a:lvl2pPr>
            <a:lvl3pPr marL="1155172" indent="-231034" defTabSz="914511" eaLnBrk="0" hangingPunct="0">
              <a:defRPr sz="2400">
                <a:solidFill>
                  <a:schemeClr val="tx1"/>
                </a:solidFill>
                <a:latin typeface="Arial" charset="0"/>
                <a:ea typeface="ＭＳ Ｐゴシック" pitchFamily="34" charset="-128"/>
              </a:defRPr>
            </a:lvl3pPr>
            <a:lvl4pPr marL="1617241" indent="-231034" defTabSz="914511" eaLnBrk="0" hangingPunct="0">
              <a:defRPr sz="2400">
                <a:solidFill>
                  <a:schemeClr val="tx1"/>
                </a:solidFill>
                <a:latin typeface="Arial" charset="0"/>
                <a:ea typeface="ＭＳ Ｐゴシック" pitchFamily="34" charset="-128"/>
              </a:defRPr>
            </a:lvl4pPr>
            <a:lvl5pPr marL="2079308" indent="-231034" defTabSz="914511" eaLnBrk="0" hangingPunct="0">
              <a:defRPr sz="2400">
                <a:solidFill>
                  <a:schemeClr val="tx1"/>
                </a:solidFill>
                <a:latin typeface="Arial" charset="0"/>
                <a:ea typeface="ＭＳ Ｐゴシック" pitchFamily="34" charset="-128"/>
              </a:defRPr>
            </a:lvl5pPr>
            <a:lvl6pPr marL="2541377" indent="-231034" defTabSz="914511" eaLnBrk="0" fontAlgn="base" hangingPunct="0">
              <a:spcBef>
                <a:spcPct val="0"/>
              </a:spcBef>
              <a:spcAft>
                <a:spcPct val="0"/>
              </a:spcAft>
              <a:defRPr sz="2400">
                <a:solidFill>
                  <a:schemeClr val="tx1"/>
                </a:solidFill>
                <a:latin typeface="Arial" charset="0"/>
                <a:ea typeface="ＭＳ Ｐゴシック" pitchFamily="34" charset="-128"/>
              </a:defRPr>
            </a:lvl6pPr>
            <a:lvl7pPr marL="3003445" indent="-231034" defTabSz="914511" eaLnBrk="0" fontAlgn="base" hangingPunct="0">
              <a:spcBef>
                <a:spcPct val="0"/>
              </a:spcBef>
              <a:spcAft>
                <a:spcPct val="0"/>
              </a:spcAft>
              <a:defRPr sz="2400">
                <a:solidFill>
                  <a:schemeClr val="tx1"/>
                </a:solidFill>
                <a:latin typeface="Arial" charset="0"/>
                <a:ea typeface="ＭＳ Ｐゴシック" pitchFamily="34" charset="-128"/>
              </a:defRPr>
            </a:lvl7pPr>
            <a:lvl8pPr marL="3465512" indent="-231034" defTabSz="914511" eaLnBrk="0" fontAlgn="base" hangingPunct="0">
              <a:spcBef>
                <a:spcPct val="0"/>
              </a:spcBef>
              <a:spcAft>
                <a:spcPct val="0"/>
              </a:spcAft>
              <a:defRPr sz="2400">
                <a:solidFill>
                  <a:schemeClr val="tx1"/>
                </a:solidFill>
                <a:latin typeface="Arial" charset="0"/>
                <a:ea typeface="ＭＳ Ｐゴシック" pitchFamily="34" charset="-128"/>
              </a:defRPr>
            </a:lvl8pPr>
            <a:lvl9pPr marL="3927582" indent="-231034" defTabSz="914511"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C8D5F9F-270D-49FC-86C2-9C292A07DA66}" type="slidenum">
              <a:rPr lang="en-GB" sz="900" smtClean="0">
                <a:solidFill>
                  <a:srgbClr val="000000"/>
                </a:solidFill>
              </a:rPr>
              <a:pPr>
                <a:defRPr/>
              </a:pPr>
              <a:t>3</a:t>
            </a:fld>
            <a:endParaRPr lang="en-GB" sz="900" dirty="0" smtClean="0">
              <a:solidFill>
                <a:srgbClr val="000000"/>
              </a:solidFill>
            </a:endParaRPr>
          </a:p>
        </p:txBody>
      </p:sp>
      <p:sp>
        <p:nvSpPr>
          <p:cNvPr id="124931" name="Rectangle 2"/>
          <p:cNvSpPr>
            <a:spLocks noGrp="1" noRot="1" noChangeAspect="1" noChangeArrowheads="1" noTextEdit="1"/>
          </p:cNvSpPr>
          <p:nvPr>
            <p:ph type="sldImg"/>
          </p:nvPr>
        </p:nvSpPr>
        <p:spPr>
          <a:xfrm>
            <a:off x="260350" y="736600"/>
            <a:ext cx="6143625" cy="3687763"/>
          </a:xfrm>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smtClean="0">
              <a:ea typeface="ＭＳ Ｐゴシック" pitchFamily="34" charset="-128"/>
            </a:endParaRPr>
          </a:p>
        </p:txBody>
      </p:sp>
    </p:spTree>
    <p:extLst>
      <p:ext uri="{BB962C8B-B14F-4D97-AF65-F5344CB8AC3E}">
        <p14:creationId xmlns:p14="http://schemas.microsoft.com/office/powerpoint/2010/main" val="3855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929794" y="9307591"/>
            <a:ext cx="1615827" cy="138499"/>
          </a:xfrm>
        </p:spPr>
        <p:txBody>
          <a:bodyPr/>
          <a:lstStyle/>
          <a:p>
            <a:pPr>
              <a:defRPr/>
            </a:pPr>
            <a:r>
              <a:rPr lang="en-GB" smtClean="0"/>
              <a:t>Presentation Name Month Year</a:t>
            </a:r>
            <a:endParaRPr lang="en-GB" dirty="0"/>
          </a:p>
        </p:txBody>
      </p:sp>
      <p:sp>
        <p:nvSpPr>
          <p:cNvPr id="5" name="Slide Number Placeholder 4"/>
          <p:cNvSpPr>
            <a:spLocks noGrp="1"/>
          </p:cNvSpPr>
          <p:nvPr>
            <p:ph type="sldNum" sz="quarter" idx="11"/>
          </p:nvPr>
        </p:nvSpPr>
        <p:spPr>
          <a:xfrm>
            <a:off x="5739507" y="9307591"/>
            <a:ext cx="128240" cy="138499"/>
          </a:xfrm>
        </p:spPr>
        <p:txBody>
          <a:bodyPr/>
          <a:lstStyle/>
          <a:p>
            <a:pPr>
              <a:defRPr/>
            </a:pPr>
            <a:fld id="{C4C50303-39CD-4CB5-B141-43865B9743E5}" type="slidenum">
              <a:rPr lang="en-GB" smtClean="0"/>
              <a:pPr>
                <a:defRPr/>
              </a:pPr>
              <a:t>39</a:t>
            </a:fld>
            <a:endParaRPr lang="en-GB" dirty="0"/>
          </a:p>
        </p:txBody>
      </p:sp>
    </p:spTree>
    <p:extLst>
      <p:ext uri="{BB962C8B-B14F-4D97-AF65-F5344CB8AC3E}">
        <p14:creationId xmlns:p14="http://schemas.microsoft.com/office/powerpoint/2010/main" val="420209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40</a:t>
            </a:fld>
            <a:endParaRPr lang="en-GB" noProof="0" dirty="0"/>
          </a:p>
        </p:txBody>
      </p:sp>
    </p:spTree>
    <p:extLst>
      <p:ext uri="{BB962C8B-B14F-4D97-AF65-F5344CB8AC3E}">
        <p14:creationId xmlns:p14="http://schemas.microsoft.com/office/powerpoint/2010/main" val="147752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41</a:t>
            </a:fld>
            <a:endParaRPr lang="en-GB" noProof="0" dirty="0"/>
          </a:p>
        </p:txBody>
      </p:sp>
    </p:spTree>
    <p:extLst>
      <p:ext uri="{BB962C8B-B14F-4D97-AF65-F5344CB8AC3E}">
        <p14:creationId xmlns:p14="http://schemas.microsoft.com/office/powerpoint/2010/main" val="125230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42</a:t>
            </a:fld>
            <a:endParaRPr lang="en-GB" noProof="0" dirty="0"/>
          </a:p>
        </p:txBody>
      </p:sp>
    </p:spTree>
    <p:extLst>
      <p:ext uri="{BB962C8B-B14F-4D97-AF65-F5344CB8AC3E}">
        <p14:creationId xmlns:p14="http://schemas.microsoft.com/office/powerpoint/2010/main" val="1886206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43</a:t>
            </a:fld>
            <a:endParaRPr lang="en-GB" noProof="0" dirty="0"/>
          </a:p>
        </p:txBody>
      </p:sp>
    </p:spTree>
    <p:extLst>
      <p:ext uri="{BB962C8B-B14F-4D97-AF65-F5344CB8AC3E}">
        <p14:creationId xmlns:p14="http://schemas.microsoft.com/office/powerpoint/2010/main" val="3799013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GB" noProof="0" smtClean="0"/>
              <a:pPr/>
              <a:t>44</a:t>
            </a:fld>
            <a:endParaRPr lang="en-GB" noProof="0" dirty="0"/>
          </a:p>
        </p:txBody>
      </p:sp>
    </p:spTree>
    <p:extLst>
      <p:ext uri="{BB962C8B-B14F-4D97-AF65-F5344CB8AC3E}">
        <p14:creationId xmlns:p14="http://schemas.microsoft.com/office/powerpoint/2010/main" val="1853469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noProof="0" dirty="0"/>
          </a:p>
        </p:txBody>
      </p:sp>
      <p:sp>
        <p:nvSpPr>
          <p:cNvPr id="5" name="Slide Number Placeholder 4"/>
          <p:cNvSpPr>
            <a:spLocks noGrp="1"/>
          </p:cNvSpPr>
          <p:nvPr>
            <p:ph type="sldNum" sz="quarter" idx="11"/>
          </p:nvPr>
        </p:nvSpPr>
        <p:spPr/>
        <p:txBody>
          <a:bodyPr/>
          <a:lstStyle/>
          <a:p>
            <a:fld id="{4FD4340B-B2E9-4C4A-9B3C-80677E809E7D}" type="slidenum">
              <a:rPr lang="en-US" noProof="0" smtClean="0"/>
              <a:pPr/>
              <a:t>45</a:t>
            </a:fld>
            <a:endParaRPr lang="en-US" noProof="0" dirty="0"/>
          </a:p>
        </p:txBody>
      </p:sp>
    </p:spTree>
    <p:extLst>
      <p:ext uri="{BB962C8B-B14F-4D97-AF65-F5344CB8AC3E}">
        <p14:creationId xmlns:p14="http://schemas.microsoft.com/office/powerpoint/2010/main" val="541985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noProof="0" dirty="0"/>
          </a:p>
        </p:txBody>
      </p:sp>
      <p:sp>
        <p:nvSpPr>
          <p:cNvPr id="5" name="Slide Number Placeholder 4"/>
          <p:cNvSpPr>
            <a:spLocks noGrp="1"/>
          </p:cNvSpPr>
          <p:nvPr>
            <p:ph type="sldNum" sz="quarter" idx="11"/>
          </p:nvPr>
        </p:nvSpPr>
        <p:spPr/>
        <p:txBody>
          <a:bodyPr/>
          <a:lstStyle/>
          <a:p>
            <a:fld id="{4FD4340B-B2E9-4C4A-9B3C-80677E809E7D}" type="slidenum">
              <a:rPr lang="en-US" noProof="0" smtClean="0"/>
              <a:pPr/>
              <a:t>46</a:t>
            </a:fld>
            <a:endParaRPr lang="en-US" noProof="0" dirty="0"/>
          </a:p>
        </p:txBody>
      </p:sp>
    </p:spTree>
    <p:extLst>
      <p:ext uri="{BB962C8B-B14F-4D97-AF65-F5344CB8AC3E}">
        <p14:creationId xmlns:p14="http://schemas.microsoft.com/office/powerpoint/2010/main" val="1489070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noProof="0" dirty="0"/>
          </a:p>
        </p:txBody>
      </p:sp>
      <p:sp>
        <p:nvSpPr>
          <p:cNvPr id="5" name="Slide Number Placeholder 4"/>
          <p:cNvSpPr>
            <a:spLocks noGrp="1"/>
          </p:cNvSpPr>
          <p:nvPr>
            <p:ph type="sldNum" sz="quarter" idx="11"/>
          </p:nvPr>
        </p:nvSpPr>
        <p:spPr/>
        <p:txBody>
          <a:bodyPr/>
          <a:lstStyle/>
          <a:p>
            <a:fld id="{4FD4340B-B2E9-4C4A-9B3C-80677E809E7D}" type="slidenum">
              <a:rPr lang="en-US" noProof="0" smtClean="0"/>
              <a:pPr/>
              <a:t>47</a:t>
            </a:fld>
            <a:endParaRPr lang="en-US" noProof="0" dirty="0"/>
          </a:p>
        </p:txBody>
      </p:sp>
    </p:spTree>
    <p:extLst>
      <p:ext uri="{BB962C8B-B14F-4D97-AF65-F5344CB8AC3E}">
        <p14:creationId xmlns:p14="http://schemas.microsoft.com/office/powerpoint/2010/main" val="2188540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noProof="0" dirty="0"/>
          </a:p>
        </p:txBody>
      </p:sp>
      <p:sp>
        <p:nvSpPr>
          <p:cNvPr id="5" name="Slide Number Placeholder 4"/>
          <p:cNvSpPr>
            <a:spLocks noGrp="1"/>
          </p:cNvSpPr>
          <p:nvPr>
            <p:ph type="sldNum" sz="quarter" idx="11"/>
          </p:nvPr>
        </p:nvSpPr>
        <p:spPr/>
        <p:txBody>
          <a:bodyPr/>
          <a:lstStyle/>
          <a:p>
            <a:fld id="{4FD4340B-B2E9-4C4A-9B3C-80677E809E7D}" type="slidenum">
              <a:rPr lang="en-US" noProof="0" smtClean="0"/>
              <a:pPr/>
              <a:t>48</a:t>
            </a:fld>
            <a:endParaRPr lang="en-US" noProof="0" dirty="0"/>
          </a:p>
        </p:txBody>
      </p:sp>
    </p:spTree>
    <p:extLst>
      <p:ext uri="{BB962C8B-B14F-4D97-AF65-F5344CB8AC3E}">
        <p14:creationId xmlns:p14="http://schemas.microsoft.com/office/powerpoint/2010/main" val="128231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txBox="1">
            <a:spLocks noGrp="1" noChangeArrowheads="1"/>
          </p:cNvSpPr>
          <p:nvPr/>
        </p:nvSpPr>
        <p:spPr bwMode="auto">
          <a:xfrm>
            <a:off x="889207" y="9300421"/>
            <a:ext cx="1445909" cy="123111"/>
          </a:xfrm>
          <a:prstGeom prst="rect">
            <a:avLst/>
          </a:prstGeom>
          <a:noFill/>
          <a:ln w="9525">
            <a:noFill/>
            <a:miter lim="800000"/>
            <a:headEnd/>
            <a:tailEnd/>
          </a:ln>
        </p:spPr>
        <p:txBody>
          <a:bodyPr wrap="none" lIns="0" tIns="0" rIns="0" bIns="0" anchor="b">
            <a:spAutoFit/>
          </a:bodyPr>
          <a:lstStyle/>
          <a:p>
            <a:pPr defTabSz="889389" eaLnBrk="0" hangingPunct="0"/>
            <a:r>
              <a:rPr lang="en-GB" sz="800" dirty="0"/>
              <a:t>Presentation Name Month Year</a:t>
            </a:r>
          </a:p>
        </p:txBody>
      </p:sp>
      <p:sp>
        <p:nvSpPr>
          <p:cNvPr id="88067" name="Rectangle 7"/>
          <p:cNvSpPr txBox="1">
            <a:spLocks noGrp="1" noChangeArrowheads="1"/>
          </p:cNvSpPr>
          <p:nvPr/>
        </p:nvSpPr>
        <p:spPr bwMode="auto">
          <a:xfrm>
            <a:off x="5728437" y="9300421"/>
            <a:ext cx="57708" cy="123111"/>
          </a:xfrm>
          <a:prstGeom prst="rect">
            <a:avLst/>
          </a:prstGeom>
          <a:noFill/>
          <a:ln w="9525">
            <a:noFill/>
            <a:miter lim="800000"/>
            <a:headEnd/>
            <a:tailEnd/>
          </a:ln>
        </p:spPr>
        <p:txBody>
          <a:bodyPr wrap="none" lIns="0" tIns="0" rIns="0" bIns="0" anchor="b">
            <a:spAutoFit/>
          </a:bodyPr>
          <a:lstStyle/>
          <a:p>
            <a:pPr algn="r" defTabSz="889389" eaLnBrk="0" hangingPunct="0"/>
            <a:fld id="{9532D257-E36F-44DD-9E1A-B7E1F5AA899A}" type="slidenum">
              <a:rPr lang="en-GB" sz="800"/>
              <a:pPr algn="r" defTabSz="889389" eaLnBrk="0" hangingPunct="0"/>
              <a:t>4</a:t>
            </a:fld>
            <a:endParaRPr lang="en-GB" sz="800" dirty="0"/>
          </a:p>
        </p:txBody>
      </p:sp>
      <p:sp>
        <p:nvSpPr>
          <p:cNvPr id="88068" name="Rectangle 2"/>
          <p:cNvSpPr>
            <a:spLocks noGrp="1" noRot="1" noChangeAspect="1" noChangeArrowheads="1" noTextEdit="1"/>
          </p:cNvSpPr>
          <p:nvPr>
            <p:ph type="sldImg"/>
          </p:nvPr>
        </p:nvSpPr>
        <p:spPr>
          <a:xfrm>
            <a:off x="260350" y="736600"/>
            <a:ext cx="6143625" cy="3687763"/>
          </a:xfrm>
          <a:ln/>
        </p:spPr>
      </p:sp>
      <p:sp>
        <p:nvSpPr>
          <p:cNvPr id="88069" name="Rectangle 3"/>
          <p:cNvSpPr>
            <a:spLocks noGrp="1" noChangeArrowheads="1"/>
          </p:cNvSpPr>
          <p:nvPr>
            <p:ph type="body" idx="1"/>
          </p:nvPr>
        </p:nvSpPr>
        <p:spPr>
          <a:noFill/>
          <a:ln/>
        </p:spPr>
        <p:txBody>
          <a:bodyPr lIns="88770"/>
          <a:lstStyle/>
          <a:p>
            <a:pPr eaLnBrk="1" hangingPunct="1"/>
            <a:r>
              <a:rPr lang="de-DE" dirty="0" smtClean="0"/>
              <a:t>I would like to welcome</a:t>
            </a:r>
            <a:r>
              <a:rPr lang="de-DE" baseline="0" dirty="0" smtClean="0"/>
              <a:t> you to this forum, and i hope by the end of it you will have a solid understanding of Network testing and the importance of Testing and Monitoring the network in terms of QoS and QoE from both the network and customer perspective. And how wlil ascom help you to laverage form this knowledge to enhance your network performance and increase the customer satisfactoin, hence retain ,pore customer and increase your revenue. </a:t>
            </a:r>
            <a:endParaRPr lang="de-DE" dirty="0" smtClean="0"/>
          </a:p>
        </p:txBody>
      </p:sp>
    </p:spTree>
    <p:extLst>
      <p:ext uri="{BB962C8B-B14F-4D97-AF65-F5344CB8AC3E}">
        <p14:creationId xmlns:p14="http://schemas.microsoft.com/office/powerpoint/2010/main" val="106502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US" noProof="0" dirty="0"/>
          </a:p>
        </p:txBody>
      </p:sp>
      <p:sp>
        <p:nvSpPr>
          <p:cNvPr id="5" name="Slide Number Placeholder 4"/>
          <p:cNvSpPr>
            <a:spLocks noGrp="1"/>
          </p:cNvSpPr>
          <p:nvPr>
            <p:ph type="sldNum" sz="quarter" idx="11"/>
          </p:nvPr>
        </p:nvSpPr>
        <p:spPr>
          <a:xfrm>
            <a:off x="5739507" y="9307591"/>
            <a:ext cx="128240" cy="138499"/>
          </a:xfrm>
        </p:spPr>
        <p:txBody>
          <a:bodyPr/>
          <a:lstStyle/>
          <a:p>
            <a:fld id="{4FD4340B-B2E9-4C4A-9B3C-80677E809E7D}" type="slidenum">
              <a:rPr lang="en-US" noProof="0" smtClean="0"/>
              <a:pPr/>
              <a:t>49</a:t>
            </a:fld>
            <a:endParaRPr lang="en-US" noProof="0" dirty="0"/>
          </a:p>
        </p:txBody>
      </p:sp>
    </p:spTree>
    <p:extLst>
      <p:ext uri="{BB962C8B-B14F-4D97-AF65-F5344CB8AC3E}">
        <p14:creationId xmlns:p14="http://schemas.microsoft.com/office/powerpoint/2010/main" val="678168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888366" y="9269381"/>
            <a:ext cx="65" cy="153888"/>
          </a:xfrm>
          <a:ln/>
        </p:spPr>
        <p:txBody>
          <a:bodyPr/>
          <a:lstStyle/>
          <a:p>
            <a:endParaRPr lang="en-GB"/>
          </a:p>
        </p:txBody>
      </p:sp>
      <p:sp>
        <p:nvSpPr>
          <p:cNvPr id="5" name="Rectangle 7"/>
          <p:cNvSpPr>
            <a:spLocks noGrp="1" noChangeArrowheads="1"/>
          </p:cNvSpPr>
          <p:nvPr>
            <p:ph type="sldNum" sz="quarter" idx="5"/>
          </p:nvPr>
        </p:nvSpPr>
        <p:spPr>
          <a:xfrm>
            <a:off x="5691503" y="9269382"/>
            <a:ext cx="70532" cy="153888"/>
          </a:xfrm>
          <a:ln/>
        </p:spPr>
        <p:txBody>
          <a:bodyPr/>
          <a:lstStyle/>
          <a:p>
            <a:fld id="{A293BC80-63B1-45DC-B9F5-963614FE7607}" type="slidenum">
              <a:rPr lang="en-GB"/>
              <a:pPr/>
              <a:t>51</a:t>
            </a:fld>
            <a:endParaRPr lang="en-GB"/>
          </a:p>
        </p:txBody>
      </p:sp>
      <p:sp>
        <p:nvSpPr>
          <p:cNvPr id="49154" name="Rectangle 2"/>
          <p:cNvSpPr>
            <a:spLocks noGrp="1" noRot="1" noChangeAspect="1" noChangeArrowheads="1" noTextEdit="1"/>
          </p:cNvSpPr>
          <p:nvPr>
            <p:ph type="sldImg"/>
          </p:nvPr>
        </p:nvSpPr>
        <p:spPr>
          <a:xfrm>
            <a:off x="260350" y="736600"/>
            <a:ext cx="6143625" cy="3687763"/>
          </a:xfrm>
          <a:ln/>
        </p:spPr>
      </p:sp>
      <p:sp>
        <p:nvSpPr>
          <p:cNvPr id="49155" name="Rectangle 3"/>
          <p:cNvSpPr>
            <a:spLocks noGrp="1" noChangeArrowheads="1"/>
          </p:cNvSpPr>
          <p:nvPr>
            <p:ph type="body" idx="1"/>
          </p:nvPr>
        </p:nvSpPr>
        <p:spPr>
          <a:xfrm>
            <a:off x="962396" y="4670663"/>
            <a:ext cx="4737947" cy="4424839"/>
          </a:xfrm>
          <a:prstGeom prst="rect">
            <a:avLst/>
          </a:prstGeom>
        </p:spPr>
        <p:txBody>
          <a:bodyPr/>
          <a:lstStyle/>
          <a:p>
            <a:endParaRPr lang="de-DE"/>
          </a:p>
        </p:txBody>
      </p:sp>
    </p:spTree>
    <p:extLst>
      <p:ext uri="{BB962C8B-B14F-4D97-AF65-F5344CB8AC3E}">
        <p14:creationId xmlns:p14="http://schemas.microsoft.com/office/powerpoint/2010/main" val="141302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0350" y="736600"/>
            <a:ext cx="6143625" cy="3687763"/>
          </a:xfrm>
        </p:spPr>
      </p:sp>
      <p:sp>
        <p:nvSpPr>
          <p:cNvPr id="3" name="备注占位符 2"/>
          <p:cNvSpPr>
            <a:spLocks noGrp="1"/>
          </p:cNvSpPr>
          <p:nvPr>
            <p:ph type="body" idx="1"/>
          </p:nvPr>
        </p:nvSpPr>
        <p:spPr/>
        <p:txBody>
          <a:bodyPr>
            <a:normAutofit/>
          </a:bodyPr>
          <a:lstStyle/>
          <a:p>
            <a:pPr marL="301625" indent="-301625" defTabSz="1001713" eaLnBrk="0" hangingPunct="0">
              <a:lnSpc>
                <a:spcPct val="110000"/>
              </a:lnSpc>
              <a:spcBef>
                <a:spcPct val="20000"/>
              </a:spcBef>
              <a:buClr>
                <a:srgbClr val="990000"/>
              </a:buClr>
              <a:buSzPct val="60000"/>
              <a:buFont typeface="Wingdings" pitchFamily="2" charset="2"/>
              <a:buChar char="n"/>
              <a:tabLst>
                <a:tab pos="301625" algn="l"/>
              </a:tabLst>
            </a:pPr>
            <a:r>
              <a:rPr lang="en-US" altLang="zh-CN" sz="1200" b="1" dirty="0" smtClean="0">
                <a:solidFill>
                  <a:srgbClr val="C00000"/>
                </a:solidFill>
                <a:latin typeface="Arial" pitchFamily="34" charset="0"/>
                <a:ea typeface="华文细黑" pitchFamily="2" charset="-122"/>
                <a:cs typeface="Arial" pitchFamily="34" charset="0"/>
              </a:rPr>
              <a:t>82 HSPA+ </a:t>
            </a:r>
            <a:r>
              <a:rPr lang="en-US" altLang="zh-CN" sz="1200" dirty="0" smtClean="0">
                <a:solidFill>
                  <a:srgbClr val="000000"/>
                </a:solidFill>
                <a:ea typeface="华文细黑" pitchFamily="2" charset="-122"/>
                <a:cs typeface="Arial" pitchFamily="34" charset="0"/>
              </a:rPr>
              <a:t>networks launched by 2011Q4, rank</a:t>
            </a:r>
            <a:r>
              <a:rPr lang="en-US" altLang="zh-CN" sz="1200" dirty="0" smtClean="0">
                <a:solidFill>
                  <a:srgbClr val="990000"/>
                </a:solidFill>
                <a:ea typeface="华文细黑" pitchFamily="2" charset="-122"/>
                <a:cs typeface="Arial" pitchFamily="34" charset="0"/>
              </a:rPr>
              <a:t> </a:t>
            </a:r>
            <a:r>
              <a:rPr lang="en-US" altLang="zh-CN" sz="1200" b="1" dirty="0" smtClean="0">
                <a:solidFill>
                  <a:srgbClr val="C00000"/>
                </a:solidFill>
                <a:latin typeface="Arial" pitchFamily="34" charset="0"/>
                <a:ea typeface="华文细黑" pitchFamily="2" charset="-122"/>
                <a:cs typeface="Arial" pitchFamily="34" charset="0"/>
              </a:rPr>
              <a:t>No.1</a:t>
            </a:r>
            <a:r>
              <a:rPr lang="en-US" altLang="zh-CN" sz="1200" dirty="0" smtClean="0">
                <a:solidFill>
                  <a:srgbClr val="990000"/>
                </a:solidFill>
                <a:ea typeface="华文细黑" pitchFamily="2" charset="-122"/>
                <a:cs typeface="Arial" pitchFamily="34" charset="0"/>
              </a:rPr>
              <a:t> </a:t>
            </a:r>
            <a:r>
              <a:rPr lang="en-US" altLang="zh-CN" sz="1200" dirty="0" smtClean="0">
                <a:solidFill>
                  <a:srgbClr val="000000"/>
                </a:solidFill>
                <a:ea typeface="华文细黑" pitchFamily="2" charset="-122"/>
                <a:cs typeface="Arial" pitchFamily="34" charset="0"/>
              </a:rPr>
              <a:t>; Taking </a:t>
            </a:r>
            <a:r>
              <a:rPr lang="en-US" altLang="zh-CN" sz="1200" b="1" dirty="0" smtClean="0">
                <a:solidFill>
                  <a:srgbClr val="C00000"/>
                </a:solidFill>
                <a:latin typeface="Arial" pitchFamily="34" charset="0"/>
                <a:ea typeface="华文细黑" pitchFamily="2" charset="-122"/>
                <a:cs typeface="Arial" pitchFamily="34" charset="0"/>
              </a:rPr>
              <a:t>41%</a:t>
            </a:r>
            <a:r>
              <a:rPr lang="en-US" altLang="zh-CN" sz="1200" b="1" dirty="0" smtClean="0">
                <a:solidFill>
                  <a:srgbClr val="FF0000"/>
                </a:solidFill>
                <a:latin typeface="Arial" pitchFamily="34" charset="0"/>
                <a:cs typeface="Arial" pitchFamily="34" charset="0"/>
              </a:rPr>
              <a:t> </a:t>
            </a:r>
            <a:r>
              <a:rPr lang="en-US" altLang="zh-CN" sz="1200" dirty="0" smtClean="0">
                <a:solidFill>
                  <a:srgbClr val="000000"/>
                </a:solidFill>
                <a:ea typeface="华文细黑" pitchFamily="2" charset="-122"/>
                <a:cs typeface="Arial" pitchFamily="34" charset="0"/>
              </a:rPr>
              <a:t>among  the total </a:t>
            </a:r>
            <a:r>
              <a:rPr lang="en-US" altLang="zh-CN" sz="1200" b="1" dirty="0" smtClean="0">
                <a:solidFill>
                  <a:srgbClr val="C00000"/>
                </a:solidFill>
                <a:latin typeface="Arial" pitchFamily="34" charset="0"/>
                <a:ea typeface="华文细黑" pitchFamily="2" charset="-122"/>
                <a:cs typeface="Arial" pitchFamily="34" charset="0"/>
              </a:rPr>
              <a:t>202</a:t>
            </a:r>
            <a:r>
              <a:rPr lang="en-US" altLang="zh-CN" sz="1200" dirty="0" smtClean="0">
                <a:solidFill>
                  <a:srgbClr val="000000"/>
                </a:solidFill>
                <a:ea typeface="华文细黑" pitchFamily="2" charset="-122"/>
                <a:cs typeface="Arial" pitchFamily="34" charset="0"/>
              </a:rPr>
              <a:t> HSPA+ commercial networks in the worldwide.</a:t>
            </a:r>
            <a:endParaRPr lang="zh-CN" altLang="zh-CN" sz="1200" dirty="0" smtClean="0">
              <a:solidFill>
                <a:srgbClr val="000000"/>
              </a:solidFill>
              <a:ea typeface="华文细黑" pitchFamily="2" charset="-122"/>
              <a:cs typeface="Arial" pitchFamily="34" charset="0"/>
            </a:endParaRPr>
          </a:p>
          <a:p>
            <a:pPr marL="301625" indent="-301625" defTabSz="1001713" eaLnBrk="0" hangingPunct="0">
              <a:lnSpc>
                <a:spcPct val="110000"/>
              </a:lnSpc>
              <a:spcBef>
                <a:spcPct val="20000"/>
              </a:spcBef>
              <a:buClr>
                <a:srgbClr val="990000"/>
              </a:buClr>
              <a:buSzPct val="60000"/>
              <a:buFont typeface="Wingdings" pitchFamily="2" charset="2"/>
              <a:buChar char="n"/>
              <a:tabLst>
                <a:tab pos="301625" algn="l"/>
              </a:tabLst>
            </a:pPr>
            <a:r>
              <a:rPr lang="en-US" altLang="zh-CN" sz="1200" b="1" dirty="0" smtClean="0">
                <a:solidFill>
                  <a:srgbClr val="C00000"/>
                </a:solidFill>
                <a:latin typeface="Arial" pitchFamily="34" charset="0"/>
                <a:ea typeface="华文细黑" pitchFamily="2" charset="-122"/>
                <a:cs typeface="Arial" pitchFamily="34" charset="0"/>
              </a:rPr>
              <a:t>31 DC-HSPA+ </a:t>
            </a:r>
            <a:r>
              <a:rPr lang="en-US" altLang="zh-CN" sz="1200" dirty="0" smtClean="0">
                <a:solidFill>
                  <a:srgbClr val="000000"/>
                </a:solidFill>
                <a:ea typeface="华文细黑" pitchFamily="2" charset="-122"/>
                <a:cs typeface="Arial" pitchFamily="34" charset="0"/>
              </a:rPr>
              <a:t>networks launched by 2011Q4, rank</a:t>
            </a:r>
            <a:r>
              <a:rPr lang="en-US" altLang="zh-CN" sz="1200" dirty="0" smtClean="0">
                <a:solidFill>
                  <a:srgbClr val="990000"/>
                </a:solidFill>
                <a:ea typeface="华文细黑" pitchFamily="2" charset="-122"/>
                <a:cs typeface="Arial" pitchFamily="34" charset="0"/>
              </a:rPr>
              <a:t> </a:t>
            </a:r>
            <a:r>
              <a:rPr lang="en-US" altLang="zh-CN" sz="1200" b="1" dirty="0" smtClean="0">
                <a:solidFill>
                  <a:srgbClr val="C00000"/>
                </a:solidFill>
                <a:latin typeface="Arial" pitchFamily="34" charset="0"/>
                <a:ea typeface="华文细黑" pitchFamily="2" charset="-122"/>
                <a:cs typeface="Arial" pitchFamily="34" charset="0"/>
              </a:rPr>
              <a:t>No.1</a:t>
            </a:r>
            <a:r>
              <a:rPr lang="en-US" altLang="zh-CN" sz="1200" dirty="0" smtClean="0">
                <a:solidFill>
                  <a:srgbClr val="990000"/>
                </a:solidFill>
                <a:ea typeface="华文细黑" pitchFamily="2" charset="-122"/>
                <a:cs typeface="Arial" pitchFamily="34" charset="0"/>
              </a:rPr>
              <a:t> </a:t>
            </a:r>
            <a:r>
              <a:rPr lang="en-US" altLang="zh-CN" sz="1200" dirty="0" smtClean="0">
                <a:solidFill>
                  <a:srgbClr val="000000"/>
                </a:solidFill>
                <a:ea typeface="华文细黑" pitchFamily="2" charset="-122"/>
                <a:cs typeface="Arial" pitchFamily="34" charset="0"/>
              </a:rPr>
              <a:t>; Taking </a:t>
            </a:r>
            <a:r>
              <a:rPr lang="en-US" altLang="zh-CN" sz="1200" b="1" dirty="0" smtClean="0">
                <a:solidFill>
                  <a:srgbClr val="C00000"/>
                </a:solidFill>
                <a:latin typeface="Arial" pitchFamily="34" charset="0"/>
                <a:ea typeface="华文细黑" pitchFamily="2" charset="-122"/>
                <a:cs typeface="Arial" pitchFamily="34" charset="0"/>
              </a:rPr>
              <a:t>40%</a:t>
            </a:r>
            <a:r>
              <a:rPr lang="en-US" altLang="zh-CN" sz="1200" b="1" dirty="0" smtClean="0">
                <a:solidFill>
                  <a:srgbClr val="FF0000"/>
                </a:solidFill>
                <a:latin typeface="Arial" pitchFamily="34" charset="0"/>
                <a:cs typeface="Arial" pitchFamily="34" charset="0"/>
              </a:rPr>
              <a:t> </a:t>
            </a:r>
            <a:r>
              <a:rPr lang="en-US" altLang="zh-CN" sz="1200" dirty="0" smtClean="0">
                <a:solidFill>
                  <a:srgbClr val="000000"/>
                </a:solidFill>
                <a:ea typeface="华文细黑" pitchFamily="2" charset="-122"/>
                <a:cs typeface="Arial" pitchFamily="34" charset="0"/>
              </a:rPr>
              <a:t>among the total </a:t>
            </a:r>
            <a:r>
              <a:rPr lang="en-US" altLang="zh-CN" sz="1200" b="1" dirty="0" smtClean="0">
                <a:solidFill>
                  <a:srgbClr val="C00000"/>
                </a:solidFill>
                <a:latin typeface="Arial" pitchFamily="34" charset="0"/>
                <a:ea typeface="华文细黑" pitchFamily="2" charset="-122"/>
                <a:cs typeface="Arial" pitchFamily="34" charset="0"/>
              </a:rPr>
              <a:t>77</a:t>
            </a:r>
            <a:r>
              <a:rPr lang="en-US" altLang="zh-CN" sz="1200" b="1" dirty="0" smtClean="0">
                <a:solidFill>
                  <a:srgbClr val="FF0000"/>
                </a:solidFill>
                <a:latin typeface="Arial" pitchFamily="34" charset="0"/>
                <a:cs typeface="Arial" pitchFamily="34" charset="0"/>
              </a:rPr>
              <a:t> </a:t>
            </a:r>
            <a:r>
              <a:rPr lang="en-US" altLang="zh-CN" sz="1200" dirty="0" smtClean="0">
                <a:solidFill>
                  <a:srgbClr val="000000"/>
                </a:solidFill>
                <a:ea typeface="华文细黑" pitchFamily="2" charset="-122"/>
                <a:cs typeface="Arial" pitchFamily="34" charset="0"/>
              </a:rPr>
              <a:t>DC-HSPA+ commercial networks in the worldwide</a:t>
            </a:r>
            <a:endParaRPr lang="zh-CN" altLang="en-US" dirty="0"/>
          </a:p>
        </p:txBody>
      </p:sp>
      <p:sp>
        <p:nvSpPr>
          <p:cNvPr id="4" name="灯片编号占位符 3"/>
          <p:cNvSpPr>
            <a:spLocks noGrp="1"/>
          </p:cNvSpPr>
          <p:nvPr>
            <p:ph type="sldNum" sz="quarter" idx="10"/>
          </p:nvPr>
        </p:nvSpPr>
        <p:spPr>
          <a:xfrm>
            <a:off x="5716339" y="9269380"/>
            <a:ext cx="70532" cy="153888"/>
          </a:xfrm>
        </p:spPr>
        <p:txBody>
          <a:bodyPr/>
          <a:lstStyle/>
          <a:p>
            <a:fld id="{9B328058-29F7-46C6-8D38-03A129804023}" type="slidenum">
              <a:rPr lang="en-US" altLang="zh-CN" smtClean="0">
                <a:solidFill>
                  <a:prstClr val="black"/>
                </a:solidFill>
              </a:rPr>
              <a:pPr/>
              <a:t>5</a:t>
            </a:fld>
            <a:endParaRPr lang="en-US" altLang="zh-CN">
              <a:solidFill>
                <a:prstClr val="black"/>
              </a:solidFill>
            </a:endParaRPr>
          </a:p>
        </p:txBody>
      </p:sp>
    </p:spTree>
    <p:extLst>
      <p:ext uri="{BB962C8B-B14F-4D97-AF65-F5344CB8AC3E}">
        <p14:creationId xmlns:p14="http://schemas.microsoft.com/office/powerpoint/2010/main" val="390558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736600"/>
            <a:ext cx="6143625" cy="3687763"/>
          </a:xfrm>
        </p:spPr>
      </p:sp>
      <p:sp>
        <p:nvSpPr>
          <p:cNvPr id="3" name="Notes Placeholder 2"/>
          <p:cNvSpPr>
            <a:spLocks noGrp="1"/>
          </p:cNvSpPr>
          <p:nvPr>
            <p:ph type="body" idx="1"/>
          </p:nvPr>
        </p:nvSpPr>
        <p:spPr/>
        <p:txBody>
          <a:bodyPr>
            <a:normAutofit fontScale="77500" lnSpcReduction="20000"/>
          </a:bodyPr>
          <a:lstStyle/>
          <a:p>
            <a:r>
              <a:rPr lang="en-US" b="1" dirty="0" smtClean="0"/>
              <a:t>Africa: </a:t>
            </a:r>
            <a:r>
              <a:rPr lang="en-US" dirty="0" smtClean="0"/>
              <a:t>Algeria, Angola, Benin, Botswana, Burkina Faso, Burundi, Cameroon, Cape Verde, Central African Republic, Chad, Comoros, Congo, Congo, Democratic Republic, Côte d'Ivoire, Djibouti, Egypt, Equatorial Guinea, Eritrea, Ethiopia, Gabon, Gambia, Ghana, Guinea, Guinea-Bissau,</a:t>
            </a:r>
            <a:r>
              <a:rPr lang="en-US" baseline="0" dirty="0" smtClean="0"/>
              <a:t> </a:t>
            </a:r>
            <a:r>
              <a:rPr lang="en-US" dirty="0" smtClean="0"/>
              <a:t>Kenya,</a:t>
            </a:r>
            <a:r>
              <a:rPr lang="en-US" baseline="0" dirty="0" smtClean="0"/>
              <a:t> </a:t>
            </a:r>
            <a:r>
              <a:rPr lang="en-US" dirty="0" smtClean="0"/>
              <a:t>Lesotho, Liberia, Libya, Madagascar, Malawi, Mali, Mauritania, Mauritius, Mayotte, Morocco, Mozambique, Namibia, Niger, Nigeria, </a:t>
            </a:r>
            <a:r>
              <a:rPr lang="en-US" dirty="0" err="1" smtClean="0"/>
              <a:t>Réunion</a:t>
            </a:r>
            <a:r>
              <a:rPr lang="en-US" dirty="0" smtClean="0"/>
              <a:t>, Rwanda, Sao Tomé and Principe, Senegal, Seychelles, Sierra Leone, Somalia, South Africa, South Sudan, Sudan, Swaziland, Tanzania, Togo, Tunisia, Uganda, Zambia, Zimbabwe</a:t>
            </a:r>
          </a:p>
          <a:p>
            <a:endParaRPr lang="en-US" dirty="0" smtClean="0"/>
          </a:p>
          <a:p>
            <a:r>
              <a:rPr lang="en-US" sz="1200" b="1" kern="1200" dirty="0" smtClean="0">
                <a:solidFill>
                  <a:schemeClr val="tx1"/>
                </a:solidFill>
                <a:latin typeface="Arial" charset="0"/>
                <a:ea typeface="宋体" pitchFamily="2" charset="-122"/>
                <a:cs typeface="+mn-cs"/>
              </a:rPr>
              <a:t>Asia Pacific: </a:t>
            </a:r>
            <a:r>
              <a:rPr lang="en-US" sz="1200" kern="1200" dirty="0" smtClean="0">
                <a:solidFill>
                  <a:schemeClr val="tx1"/>
                </a:solidFill>
                <a:latin typeface="Arial" charset="0"/>
                <a:ea typeface="宋体" pitchFamily="2" charset="-122"/>
                <a:cs typeface="+mn-cs"/>
              </a:rPr>
              <a:t> American Samoa Australia Bangladesh Bhutan Brunei Darussalam Cambodia China </a:t>
            </a:r>
            <a:r>
              <a:rPr lang="en-US" sz="1200" kern="1200" dirty="0" err="1" smtClean="0">
                <a:solidFill>
                  <a:schemeClr val="tx1"/>
                </a:solidFill>
                <a:latin typeface="Arial" charset="0"/>
                <a:ea typeface="宋体" pitchFamily="2" charset="-122"/>
                <a:cs typeface="+mn-cs"/>
              </a:rPr>
              <a:t>Cocos</a:t>
            </a:r>
            <a:r>
              <a:rPr lang="en-US" sz="1200" kern="1200" dirty="0" smtClean="0">
                <a:solidFill>
                  <a:schemeClr val="tx1"/>
                </a:solidFill>
                <a:latin typeface="Arial" charset="0"/>
                <a:ea typeface="宋体" pitchFamily="2" charset="-122"/>
                <a:cs typeface="+mn-cs"/>
              </a:rPr>
              <a:t> (Keeling) Islands Cook Islands Diego Garcia Fiji French Polynesia Guam Hong Kong India Indonesia Japan Kiribati Korea, North Korea, South Laos Macao Malaysia Maldives Marshall Islands Micronesia Mongolia Myanmar Nauru Nepal New Caledonia New Zealand Niue Northern Mariana Islands Pakistan Palau Papua New Guinea Philippines Samoa Singapore Solomon Islands Sri Lanka Taiwan Thailand Timor-Leste Tonga Tuvalu Vanuatu Vietnam </a:t>
            </a:r>
          </a:p>
          <a:p>
            <a:endParaRPr lang="en-US" sz="1200" kern="1200" dirty="0" smtClean="0">
              <a:solidFill>
                <a:schemeClr val="tx1"/>
              </a:solidFill>
              <a:latin typeface="Arial" charset="0"/>
              <a:ea typeface="宋体" pitchFamily="2" charset="-122"/>
              <a:cs typeface="+mn-cs"/>
            </a:endParaRPr>
          </a:p>
          <a:p>
            <a:r>
              <a:rPr lang="en-US" sz="1200" b="1" i="0" u="none" strike="noStrike" kern="1200" dirty="0" smtClean="0">
                <a:solidFill>
                  <a:schemeClr val="tx1"/>
                </a:solidFill>
                <a:latin typeface="Arial" charset="0"/>
                <a:ea typeface="宋体" pitchFamily="2" charset="-122"/>
                <a:cs typeface="+mn-cs"/>
              </a:rPr>
              <a:t>Europe: Eastern:</a:t>
            </a:r>
            <a:r>
              <a:rPr lang="en-US" b="1" dirty="0" smtClean="0"/>
              <a:t> </a:t>
            </a:r>
            <a:r>
              <a:rPr lang="en-US" sz="1200" b="0" i="0" u="none" strike="noStrike" kern="1200" dirty="0" smtClean="0">
                <a:solidFill>
                  <a:schemeClr val="tx1"/>
                </a:solidFill>
                <a:latin typeface="Arial" charset="0"/>
                <a:ea typeface="宋体" pitchFamily="2" charset="-122"/>
                <a:cs typeface="+mn-cs"/>
              </a:rPr>
              <a:t>Albania</a:t>
            </a:r>
            <a:r>
              <a:rPr lang="en-US" b="0" dirty="0" smtClean="0"/>
              <a:t> </a:t>
            </a:r>
            <a:r>
              <a:rPr lang="en-US" sz="1200" b="0" i="0" u="none" strike="noStrike" kern="1200" dirty="0" smtClean="0">
                <a:solidFill>
                  <a:schemeClr val="tx1"/>
                </a:solidFill>
                <a:latin typeface="Arial" charset="0"/>
                <a:ea typeface="宋体" pitchFamily="2" charset="-122"/>
                <a:cs typeface="+mn-cs"/>
              </a:rPr>
              <a:t>Armenia</a:t>
            </a:r>
            <a:r>
              <a:rPr lang="en-US" b="0" dirty="0" smtClean="0"/>
              <a:t> </a:t>
            </a:r>
            <a:r>
              <a:rPr lang="en-US" sz="1200" b="0" i="0" u="none" strike="noStrike" kern="1200" dirty="0" smtClean="0">
                <a:solidFill>
                  <a:schemeClr val="tx1"/>
                </a:solidFill>
                <a:latin typeface="Arial" charset="0"/>
                <a:ea typeface="宋体" pitchFamily="2" charset="-122"/>
                <a:cs typeface="+mn-cs"/>
              </a:rPr>
              <a:t>Azerbaijan</a:t>
            </a:r>
            <a:r>
              <a:rPr lang="en-US" b="0" dirty="0" smtClean="0"/>
              <a:t> </a:t>
            </a:r>
            <a:r>
              <a:rPr lang="en-US" sz="1200" b="0" i="0" u="none" strike="noStrike" kern="1200" dirty="0" smtClean="0">
                <a:solidFill>
                  <a:schemeClr val="tx1"/>
                </a:solidFill>
                <a:latin typeface="Arial" charset="0"/>
                <a:ea typeface="宋体" pitchFamily="2" charset="-122"/>
                <a:cs typeface="+mn-cs"/>
              </a:rPr>
              <a:t>Belarus</a:t>
            </a:r>
            <a:r>
              <a:rPr lang="en-US" b="0" dirty="0" smtClean="0"/>
              <a:t> </a:t>
            </a:r>
            <a:r>
              <a:rPr lang="en-US" sz="1200" b="0" i="0" u="none" strike="noStrike" kern="1200" dirty="0" smtClean="0">
                <a:solidFill>
                  <a:schemeClr val="tx1"/>
                </a:solidFill>
                <a:latin typeface="Arial" charset="0"/>
                <a:ea typeface="宋体" pitchFamily="2" charset="-122"/>
                <a:cs typeface="+mn-cs"/>
              </a:rPr>
              <a:t>Bosnia and Herzegovina</a:t>
            </a:r>
            <a:r>
              <a:rPr lang="en-US" b="0" dirty="0" smtClean="0"/>
              <a:t> </a:t>
            </a:r>
            <a:r>
              <a:rPr lang="en-US" sz="1200" b="0" i="0" u="none" strike="noStrike" kern="1200" dirty="0" smtClean="0">
                <a:solidFill>
                  <a:schemeClr val="tx1"/>
                </a:solidFill>
                <a:latin typeface="Arial" charset="0"/>
                <a:ea typeface="宋体" pitchFamily="2" charset="-122"/>
                <a:cs typeface="+mn-cs"/>
              </a:rPr>
              <a:t>Bulgaria</a:t>
            </a:r>
            <a:r>
              <a:rPr lang="en-US" b="0" dirty="0" smtClean="0"/>
              <a:t> </a:t>
            </a:r>
            <a:r>
              <a:rPr lang="en-US" sz="1200" b="0" i="0" u="none" strike="noStrike" kern="1200" dirty="0" smtClean="0">
                <a:solidFill>
                  <a:schemeClr val="tx1"/>
                </a:solidFill>
                <a:latin typeface="Arial" charset="0"/>
                <a:ea typeface="宋体" pitchFamily="2" charset="-122"/>
                <a:cs typeface="+mn-cs"/>
              </a:rPr>
              <a:t>Croatia</a:t>
            </a:r>
            <a:r>
              <a:rPr lang="en-US" b="0" dirty="0" smtClean="0"/>
              <a:t> </a:t>
            </a:r>
            <a:r>
              <a:rPr lang="en-US" sz="1200" b="0" i="0" u="none" strike="noStrike" kern="1200" dirty="0" smtClean="0">
                <a:solidFill>
                  <a:schemeClr val="tx1"/>
                </a:solidFill>
                <a:latin typeface="Arial" charset="0"/>
                <a:ea typeface="宋体" pitchFamily="2" charset="-122"/>
                <a:cs typeface="+mn-cs"/>
              </a:rPr>
              <a:t>Czech Republic</a:t>
            </a:r>
            <a:r>
              <a:rPr lang="en-US" b="0" dirty="0" smtClean="0"/>
              <a:t> </a:t>
            </a:r>
            <a:r>
              <a:rPr lang="en-US" sz="1200" b="0" i="0" u="none" strike="noStrike" kern="1200" dirty="0" smtClean="0">
                <a:solidFill>
                  <a:schemeClr val="tx1"/>
                </a:solidFill>
                <a:latin typeface="Arial" charset="0"/>
                <a:ea typeface="宋体" pitchFamily="2" charset="-122"/>
                <a:cs typeface="+mn-cs"/>
              </a:rPr>
              <a:t>Estonia</a:t>
            </a:r>
            <a:r>
              <a:rPr lang="en-US" b="0" dirty="0" smtClean="0"/>
              <a:t> </a:t>
            </a:r>
            <a:r>
              <a:rPr lang="en-US" sz="1200" b="0" i="0" u="none" strike="noStrike" kern="1200" dirty="0" smtClean="0">
                <a:solidFill>
                  <a:schemeClr val="tx1"/>
                </a:solidFill>
                <a:latin typeface="Arial" charset="0"/>
                <a:ea typeface="宋体" pitchFamily="2" charset="-122"/>
                <a:cs typeface="+mn-cs"/>
              </a:rPr>
              <a:t>Georgia</a:t>
            </a:r>
            <a:r>
              <a:rPr lang="en-US" b="0" dirty="0" smtClean="0"/>
              <a:t> </a:t>
            </a:r>
            <a:r>
              <a:rPr lang="en-US" sz="1200" b="0" i="0" u="none" strike="noStrike" kern="1200" dirty="0" smtClean="0">
                <a:solidFill>
                  <a:schemeClr val="tx1"/>
                </a:solidFill>
                <a:latin typeface="Arial" charset="0"/>
                <a:ea typeface="宋体" pitchFamily="2" charset="-122"/>
                <a:cs typeface="+mn-cs"/>
              </a:rPr>
              <a:t>Hungary</a:t>
            </a:r>
            <a:r>
              <a:rPr lang="en-US" b="0" dirty="0" smtClean="0"/>
              <a:t> </a:t>
            </a:r>
            <a:r>
              <a:rPr lang="en-US" sz="1200" b="0" i="0" u="none" strike="noStrike" kern="1200" dirty="0" smtClean="0">
                <a:solidFill>
                  <a:schemeClr val="tx1"/>
                </a:solidFill>
                <a:latin typeface="Arial" charset="0"/>
                <a:ea typeface="宋体" pitchFamily="2" charset="-122"/>
                <a:cs typeface="+mn-cs"/>
              </a:rPr>
              <a:t>Kazakhstan</a:t>
            </a:r>
            <a:r>
              <a:rPr lang="en-US" b="0" dirty="0" smtClean="0"/>
              <a:t> </a:t>
            </a:r>
            <a:r>
              <a:rPr lang="en-US" sz="1200" b="0" i="0" u="none" strike="noStrike" kern="1200" dirty="0" smtClean="0">
                <a:solidFill>
                  <a:schemeClr val="tx1"/>
                </a:solidFill>
                <a:latin typeface="Arial" charset="0"/>
                <a:ea typeface="宋体" pitchFamily="2" charset="-122"/>
                <a:cs typeface="+mn-cs"/>
              </a:rPr>
              <a:t>Kosovo</a:t>
            </a:r>
            <a:r>
              <a:rPr lang="en-US" b="0" dirty="0" smtClean="0"/>
              <a:t> </a:t>
            </a:r>
            <a:r>
              <a:rPr lang="en-US" sz="1200" b="0" i="0" u="none" strike="noStrike" kern="1200" dirty="0" smtClean="0">
                <a:solidFill>
                  <a:schemeClr val="tx1"/>
                </a:solidFill>
                <a:latin typeface="Arial" charset="0"/>
                <a:ea typeface="宋体" pitchFamily="2" charset="-122"/>
                <a:cs typeface="+mn-cs"/>
              </a:rPr>
              <a:t>Kyrgyzstan</a:t>
            </a:r>
            <a:r>
              <a:rPr lang="en-US" b="0" dirty="0" smtClean="0"/>
              <a:t> </a:t>
            </a:r>
            <a:r>
              <a:rPr lang="en-US" sz="1200" b="0" i="0" u="none" strike="noStrike" kern="1200" dirty="0" smtClean="0">
                <a:solidFill>
                  <a:schemeClr val="tx1"/>
                </a:solidFill>
                <a:latin typeface="Arial" charset="0"/>
                <a:ea typeface="宋体" pitchFamily="2" charset="-122"/>
                <a:cs typeface="+mn-cs"/>
              </a:rPr>
              <a:t>Latvia</a:t>
            </a:r>
            <a:r>
              <a:rPr lang="en-US" b="0" dirty="0" smtClean="0"/>
              <a:t> </a:t>
            </a:r>
            <a:r>
              <a:rPr lang="en-US" sz="1200" b="0" i="0" u="none" strike="noStrike" kern="1200" dirty="0" smtClean="0">
                <a:solidFill>
                  <a:schemeClr val="tx1"/>
                </a:solidFill>
                <a:latin typeface="Arial" charset="0"/>
                <a:ea typeface="宋体" pitchFamily="2" charset="-122"/>
                <a:cs typeface="+mn-cs"/>
              </a:rPr>
              <a:t>Lithuania</a:t>
            </a:r>
            <a:r>
              <a:rPr lang="en-US" b="0" dirty="0" smtClean="0"/>
              <a:t> </a:t>
            </a:r>
            <a:r>
              <a:rPr lang="en-US" sz="1200" b="0" i="0" u="none" strike="noStrike" kern="1200" dirty="0" smtClean="0">
                <a:solidFill>
                  <a:schemeClr val="tx1"/>
                </a:solidFill>
                <a:latin typeface="Arial" charset="0"/>
                <a:ea typeface="宋体" pitchFamily="2" charset="-122"/>
                <a:cs typeface="+mn-cs"/>
              </a:rPr>
              <a:t>Macedonia</a:t>
            </a:r>
            <a:r>
              <a:rPr lang="en-US" b="0" dirty="0" smtClean="0"/>
              <a:t> </a:t>
            </a:r>
            <a:r>
              <a:rPr lang="en-US" sz="1200" b="0" i="0" u="none" strike="noStrike" kern="1200" dirty="0" smtClean="0">
                <a:solidFill>
                  <a:schemeClr val="tx1"/>
                </a:solidFill>
                <a:latin typeface="Arial" charset="0"/>
                <a:ea typeface="宋体" pitchFamily="2" charset="-122"/>
                <a:cs typeface="+mn-cs"/>
              </a:rPr>
              <a:t>Moldova</a:t>
            </a:r>
            <a:r>
              <a:rPr lang="en-US" b="0" dirty="0" smtClean="0"/>
              <a:t> </a:t>
            </a:r>
            <a:r>
              <a:rPr lang="en-US" sz="1200" b="0" i="0" u="none" strike="noStrike" kern="1200" dirty="0" smtClean="0">
                <a:solidFill>
                  <a:schemeClr val="tx1"/>
                </a:solidFill>
                <a:latin typeface="Arial" charset="0"/>
                <a:ea typeface="宋体" pitchFamily="2" charset="-122"/>
                <a:cs typeface="+mn-cs"/>
              </a:rPr>
              <a:t>Montenegro</a:t>
            </a:r>
            <a:r>
              <a:rPr lang="en-US" b="0" dirty="0" smtClean="0"/>
              <a:t> </a:t>
            </a:r>
            <a:r>
              <a:rPr lang="en-US" sz="1200" b="0" i="0" u="none" strike="noStrike" kern="1200" dirty="0" smtClean="0">
                <a:solidFill>
                  <a:schemeClr val="tx1"/>
                </a:solidFill>
                <a:latin typeface="Arial" charset="0"/>
                <a:ea typeface="宋体" pitchFamily="2" charset="-122"/>
                <a:cs typeface="+mn-cs"/>
              </a:rPr>
              <a:t>Poland</a:t>
            </a:r>
            <a:r>
              <a:rPr lang="en-US" b="0" dirty="0" smtClean="0"/>
              <a:t> </a:t>
            </a:r>
            <a:r>
              <a:rPr lang="en-US" sz="1200" b="0" i="0" u="none" strike="noStrike" kern="1200" dirty="0" smtClean="0">
                <a:solidFill>
                  <a:schemeClr val="tx1"/>
                </a:solidFill>
                <a:latin typeface="Arial" charset="0"/>
                <a:ea typeface="宋体" pitchFamily="2" charset="-122"/>
                <a:cs typeface="+mn-cs"/>
              </a:rPr>
              <a:t>Romania</a:t>
            </a:r>
            <a:r>
              <a:rPr lang="en-US" b="0" dirty="0" smtClean="0"/>
              <a:t> </a:t>
            </a:r>
            <a:r>
              <a:rPr lang="en-US" sz="1200" b="0" i="0" u="none" strike="noStrike" kern="1200" dirty="0" smtClean="0">
                <a:solidFill>
                  <a:schemeClr val="tx1"/>
                </a:solidFill>
                <a:latin typeface="Arial" charset="0"/>
                <a:ea typeface="宋体" pitchFamily="2" charset="-122"/>
                <a:cs typeface="+mn-cs"/>
              </a:rPr>
              <a:t>Russian Federation</a:t>
            </a:r>
            <a:r>
              <a:rPr lang="en-US" b="0" dirty="0" smtClean="0"/>
              <a:t> </a:t>
            </a:r>
            <a:r>
              <a:rPr lang="en-US" sz="1200" b="0" i="0" u="none" strike="noStrike" kern="1200" dirty="0" smtClean="0">
                <a:solidFill>
                  <a:schemeClr val="tx1"/>
                </a:solidFill>
                <a:latin typeface="Arial" charset="0"/>
                <a:ea typeface="宋体" pitchFamily="2" charset="-122"/>
                <a:cs typeface="+mn-cs"/>
              </a:rPr>
              <a:t>Serbia</a:t>
            </a:r>
            <a:r>
              <a:rPr lang="en-US" b="0" dirty="0" smtClean="0"/>
              <a:t> </a:t>
            </a:r>
            <a:r>
              <a:rPr lang="en-US" sz="1200" b="0" i="0" u="none" strike="noStrike" kern="1200" dirty="0" smtClean="0">
                <a:solidFill>
                  <a:schemeClr val="tx1"/>
                </a:solidFill>
                <a:latin typeface="Arial" charset="0"/>
                <a:ea typeface="宋体" pitchFamily="2" charset="-122"/>
                <a:cs typeface="+mn-cs"/>
              </a:rPr>
              <a:t>Slovakia</a:t>
            </a:r>
            <a:r>
              <a:rPr lang="en-US" b="0" dirty="0" smtClean="0"/>
              <a:t> </a:t>
            </a:r>
            <a:r>
              <a:rPr lang="en-US" sz="1200" b="0" i="0" u="none" strike="noStrike" kern="1200" dirty="0" smtClean="0">
                <a:solidFill>
                  <a:schemeClr val="tx1"/>
                </a:solidFill>
                <a:latin typeface="Arial" charset="0"/>
                <a:ea typeface="宋体" pitchFamily="2" charset="-122"/>
                <a:cs typeface="+mn-cs"/>
              </a:rPr>
              <a:t>Slovenia</a:t>
            </a:r>
            <a:r>
              <a:rPr lang="en-US" b="0" dirty="0" smtClean="0"/>
              <a:t> </a:t>
            </a:r>
            <a:r>
              <a:rPr lang="en-US" sz="1200" b="0" i="0" u="none" strike="noStrike" kern="1200" dirty="0" smtClean="0">
                <a:solidFill>
                  <a:schemeClr val="tx1"/>
                </a:solidFill>
                <a:latin typeface="Arial" charset="0"/>
                <a:ea typeface="宋体" pitchFamily="2" charset="-122"/>
                <a:cs typeface="+mn-cs"/>
              </a:rPr>
              <a:t>Tajikistan</a:t>
            </a:r>
            <a:r>
              <a:rPr lang="en-US" b="0" dirty="0" smtClean="0"/>
              <a:t> </a:t>
            </a:r>
            <a:r>
              <a:rPr lang="en-US" sz="1200" b="0" i="0" u="none" strike="noStrike" kern="1200" dirty="0" smtClean="0">
                <a:solidFill>
                  <a:schemeClr val="tx1"/>
                </a:solidFill>
                <a:latin typeface="Arial" charset="0"/>
                <a:ea typeface="宋体" pitchFamily="2" charset="-122"/>
                <a:cs typeface="+mn-cs"/>
              </a:rPr>
              <a:t>Turkmenistan</a:t>
            </a:r>
            <a:r>
              <a:rPr lang="en-US" b="0" dirty="0" smtClean="0"/>
              <a:t> </a:t>
            </a:r>
            <a:r>
              <a:rPr lang="en-US" sz="1200" b="0" i="0" u="none" strike="noStrike" kern="1200" dirty="0" smtClean="0">
                <a:solidFill>
                  <a:schemeClr val="tx1"/>
                </a:solidFill>
                <a:latin typeface="Arial" charset="0"/>
                <a:ea typeface="宋体" pitchFamily="2" charset="-122"/>
                <a:cs typeface="+mn-cs"/>
              </a:rPr>
              <a:t>Ukraine</a:t>
            </a:r>
            <a:r>
              <a:rPr lang="en-US" b="0" dirty="0" smtClean="0"/>
              <a:t> </a:t>
            </a:r>
            <a:r>
              <a:rPr lang="en-US" sz="1200" b="0" i="0" u="none" strike="noStrike" kern="1200" dirty="0" smtClean="0">
                <a:solidFill>
                  <a:schemeClr val="tx1"/>
                </a:solidFill>
                <a:latin typeface="Arial" charset="0"/>
                <a:ea typeface="宋体" pitchFamily="2" charset="-122"/>
                <a:cs typeface="+mn-cs"/>
              </a:rPr>
              <a:t>Uzbekistan</a:t>
            </a:r>
            <a:r>
              <a:rPr lang="en-US" b="0" dirty="0" smtClean="0"/>
              <a:t> </a:t>
            </a:r>
          </a:p>
          <a:p>
            <a:endParaRPr lang="en-US" b="0" dirty="0" smtClean="0"/>
          </a:p>
          <a:p>
            <a:r>
              <a:rPr lang="en-US" sz="1200" b="1" kern="1200" dirty="0" smtClean="0">
                <a:solidFill>
                  <a:schemeClr val="tx1"/>
                </a:solidFill>
                <a:latin typeface="Arial" charset="0"/>
                <a:ea typeface="宋体" pitchFamily="2" charset="-122"/>
                <a:cs typeface="+mn-cs"/>
              </a:rPr>
              <a:t>Europe: Western: </a:t>
            </a:r>
            <a:r>
              <a:rPr lang="en-US" sz="1200" b="0" kern="1200" dirty="0" smtClean="0">
                <a:solidFill>
                  <a:schemeClr val="tx1"/>
                </a:solidFill>
                <a:latin typeface="Arial" charset="0"/>
                <a:ea typeface="宋体" pitchFamily="2" charset="-122"/>
                <a:cs typeface="+mn-cs"/>
              </a:rPr>
              <a:t>Andorra, Austria, Belgium, Cyprus, Denmark, Faroe Islands, Finland, France, Germany, Gibraltar, Greece, Greenland, Guernsey, Iceland, Ireland, Isle of Man, Italy, Jersey, Liechtenstein, Luxembourg, Malta, Monaco, Netherlands, Norway, Portugal, Spain, Sweden, Switzerland, United Kingdom</a:t>
            </a:r>
          </a:p>
          <a:p>
            <a:endParaRPr lang="en-US" sz="1200" b="0" kern="1200" dirty="0" smtClean="0">
              <a:solidFill>
                <a:schemeClr val="tx1"/>
              </a:solidFill>
              <a:latin typeface="Arial" charset="0"/>
              <a:ea typeface="宋体" pitchFamily="2" charset="-122"/>
              <a:cs typeface="+mn-cs"/>
            </a:endParaRPr>
          </a:p>
          <a:p>
            <a:r>
              <a:rPr lang="en-US" sz="1200" b="1" i="0" u="none" strike="noStrike" kern="1200" dirty="0" smtClean="0">
                <a:solidFill>
                  <a:schemeClr val="tx1"/>
                </a:solidFill>
                <a:latin typeface="Arial" charset="0"/>
                <a:ea typeface="宋体" pitchFamily="2" charset="-122"/>
                <a:cs typeface="+mn-cs"/>
              </a:rPr>
              <a:t>Middle East:</a:t>
            </a:r>
            <a:r>
              <a:rPr lang="en-US" dirty="0" smtClean="0"/>
              <a:t> </a:t>
            </a:r>
            <a:r>
              <a:rPr lang="en-US" sz="1200" b="0" i="0" u="none" strike="noStrike" kern="1200" dirty="0" smtClean="0">
                <a:solidFill>
                  <a:schemeClr val="tx1"/>
                </a:solidFill>
                <a:latin typeface="Arial" charset="0"/>
                <a:ea typeface="宋体" pitchFamily="2" charset="-122"/>
                <a:cs typeface="+mn-cs"/>
              </a:rPr>
              <a:t>Afghanistan</a:t>
            </a:r>
            <a:r>
              <a:rPr lang="en-US" b="0" dirty="0" smtClean="0"/>
              <a:t> </a:t>
            </a:r>
            <a:r>
              <a:rPr lang="en-US" sz="1200" b="0" i="0" u="none" strike="noStrike" kern="1200" dirty="0" smtClean="0">
                <a:solidFill>
                  <a:schemeClr val="tx1"/>
                </a:solidFill>
                <a:latin typeface="Arial" charset="0"/>
                <a:ea typeface="宋体" pitchFamily="2" charset="-122"/>
                <a:cs typeface="+mn-cs"/>
              </a:rPr>
              <a:t>Bahrain</a:t>
            </a:r>
            <a:r>
              <a:rPr lang="en-US" b="0" dirty="0" smtClean="0"/>
              <a:t> </a:t>
            </a:r>
            <a:r>
              <a:rPr lang="en-US" sz="1200" b="0" i="0" u="none" strike="noStrike" kern="1200" dirty="0" smtClean="0">
                <a:solidFill>
                  <a:schemeClr val="tx1"/>
                </a:solidFill>
                <a:latin typeface="Arial" charset="0"/>
                <a:ea typeface="宋体" pitchFamily="2" charset="-122"/>
                <a:cs typeface="+mn-cs"/>
              </a:rPr>
              <a:t>Iran</a:t>
            </a:r>
            <a:r>
              <a:rPr lang="en-US" b="0" dirty="0" smtClean="0"/>
              <a:t> </a:t>
            </a:r>
            <a:r>
              <a:rPr lang="en-US" sz="1200" b="0" i="0" u="none" strike="noStrike" kern="1200" dirty="0" smtClean="0">
                <a:solidFill>
                  <a:schemeClr val="tx1"/>
                </a:solidFill>
                <a:latin typeface="Arial" charset="0"/>
                <a:ea typeface="宋体" pitchFamily="2" charset="-122"/>
                <a:cs typeface="+mn-cs"/>
              </a:rPr>
              <a:t>Iraq</a:t>
            </a:r>
            <a:r>
              <a:rPr lang="en-US" b="0" dirty="0" smtClean="0"/>
              <a:t> </a:t>
            </a:r>
            <a:r>
              <a:rPr lang="en-US" sz="1200" b="0" i="0" u="none" strike="noStrike" kern="1200" dirty="0" smtClean="0">
                <a:solidFill>
                  <a:schemeClr val="tx1"/>
                </a:solidFill>
                <a:latin typeface="Arial" charset="0"/>
                <a:ea typeface="宋体" pitchFamily="2" charset="-122"/>
                <a:cs typeface="+mn-cs"/>
              </a:rPr>
              <a:t>Israel</a:t>
            </a:r>
            <a:r>
              <a:rPr lang="en-US" b="0" dirty="0" smtClean="0"/>
              <a:t> </a:t>
            </a:r>
            <a:r>
              <a:rPr lang="en-US" sz="1200" b="0" i="0" u="none" strike="noStrike" kern="1200" dirty="0" smtClean="0">
                <a:solidFill>
                  <a:schemeClr val="tx1"/>
                </a:solidFill>
                <a:latin typeface="Arial" charset="0"/>
                <a:ea typeface="宋体" pitchFamily="2" charset="-122"/>
                <a:cs typeface="+mn-cs"/>
              </a:rPr>
              <a:t>Jordan</a:t>
            </a:r>
            <a:r>
              <a:rPr lang="en-US" b="0" dirty="0" smtClean="0"/>
              <a:t> </a:t>
            </a:r>
            <a:r>
              <a:rPr lang="en-US" sz="1200" b="0" i="0" u="none" strike="noStrike" kern="1200" dirty="0" smtClean="0">
                <a:solidFill>
                  <a:schemeClr val="tx1"/>
                </a:solidFill>
                <a:latin typeface="Arial" charset="0"/>
                <a:ea typeface="宋体" pitchFamily="2" charset="-122"/>
                <a:cs typeface="+mn-cs"/>
              </a:rPr>
              <a:t>Kuwait</a:t>
            </a:r>
            <a:r>
              <a:rPr lang="en-US" b="0" dirty="0" smtClean="0"/>
              <a:t> </a:t>
            </a:r>
            <a:r>
              <a:rPr lang="en-US" sz="1200" b="0" i="0" u="none" strike="noStrike" kern="1200" dirty="0" smtClean="0">
                <a:solidFill>
                  <a:schemeClr val="tx1"/>
                </a:solidFill>
                <a:latin typeface="Arial" charset="0"/>
                <a:ea typeface="宋体" pitchFamily="2" charset="-122"/>
                <a:cs typeface="+mn-cs"/>
              </a:rPr>
              <a:t>Lebanon</a:t>
            </a:r>
            <a:r>
              <a:rPr lang="en-US" b="0" dirty="0" smtClean="0"/>
              <a:t> </a:t>
            </a:r>
            <a:r>
              <a:rPr lang="en-US" sz="1200" b="0" i="0" u="none" strike="noStrike" kern="1200" dirty="0" smtClean="0">
                <a:solidFill>
                  <a:schemeClr val="tx1"/>
                </a:solidFill>
                <a:latin typeface="Arial" charset="0"/>
                <a:ea typeface="宋体" pitchFamily="2" charset="-122"/>
                <a:cs typeface="+mn-cs"/>
              </a:rPr>
              <a:t>Oman</a:t>
            </a:r>
            <a:r>
              <a:rPr lang="en-US" b="0" dirty="0" smtClean="0"/>
              <a:t> </a:t>
            </a:r>
            <a:r>
              <a:rPr lang="en-US" sz="1200" b="0" i="0" u="none" strike="noStrike" kern="1200" dirty="0" smtClean="0">
                <a:solidFill>
                  <a:schemeClr val="tx1"/>
                </a:solidFill>
                <a:latin typeface="Arial" charset="0"/>
                <a:ea typeface="宋体" pitchFamily="2" charset="-122"/>
                <a:cs typeface="+mn-cs"/>
              </a:rPr>
              <a:t>Palestinian Territories</a:t>
            </a:r>
            <a:r>
              <a:rPr lang="en-US" b="0" dirty="0" smtClean="0"/>
              <a:t> </a:t>
            </a:r>
            <a:r>
              <a:rPr lang="en-US" sz="1200" b="0" i="0" u="none" strike="noStrike" kern="1200" dirty="0" smtClean="0">
                <a:solidFill>
                  <a:schemeClr val="tx1"/>
                </a:solidFill>
                <a:latin typeface="Arial" charset="0"/>
                <a:ea typeface="宋体" pitchFamily="2" charset="-122"/>
                <a:cs typeface="+mn-cs"/>
              </a:rPr>
              <a:t>Qatar</a:t>
            </a:r>
            <a:r>
              <a:rPr lang="en-US" b="0" dirty="0" smtClean="0"/>
              <a:t> </a:t>
            </a:r>
            <a:r>
              <a:rPr lang="en-US" sz="1200" b="0" i="0" u="none" strike="noStrike" kern="1200" dirty="0" smtClean="0">
                <a:solidFill>
                  <a:schemeClr val="tx1"/>
                </a:solidFill>
                <a:latin typeface="Arial" charset="0"/>
                <a:ea typeface="宋体" pitchFamily="2" charset="-122"/>
                <a:cs typeface="+mn-cs"/>
              </a:rPr>
              <a:t>Saudi Arabia</a:t>
            </a:r>
            <a:r>
              <a:rPr lang="en-US" b="0" dirty="0" smtClean="0"/>
              <a:t> </a:t>
            </a:r>
            <a:r>
              <a:rPr lang="en-US" sz="1200" b="0" i="0" u="none" strike="noStrike" kern="1200" dirty="0" smtClean="0">
                <a:solidFill>
                  <a:schemeClr val="tx1"/>
                </a:solidFill>
                <a:latin typeface="Arial" charset="0"/>
                <a:ea typeface="宋体" pitchFamily="2" charset="-122"/>
                <a:cs typeface="+mn-cs"/>
              </a:rPr>
              <a:t>Syria</a:t>
            </a:r>
            <a:r>
              <a:rPr lang="en-US" b="0" dirty="0" smtClean="0"/>
              <a:t> </a:t>
            </a:r>
            <a:r>
              <a:rPr lang="en-US" sz="1200" b="0" i="0" u="none" strike="noStrike" kern="1200" dirty="0" smtClean="0">
                <a:solidFill>
                  <a:schemeClr val="tx1"/>
                </a:solidFill>
                <a:latin typeface="Arial" charset="0"/>
                <a:ea typeface="宋体" pitchFamily="2" charset="-122"/>
                <a:cs typeface="+mn-cs"/>
              </a:rPr>
              <a:t>Turkey</a:t>
            </a:r>
            <a:r>
              <a:rPr lang="en-US" b="0" dirty="0" smtClean="0"/>
              <a:t> </a:t>
            </a:r>
            <a:r>
              <a:rPr lang="en-US" sz="1200" b="0" i="0" u="none" strike="noStrike" kern="1200" dirty="0" smtClean="0">
                <a:solidFill>
                  <a:schemeClr val="tx1"/>
                </a:solidFill>
                <a:latin typeface="Arial" charset="0"/>
                <a:ea typeface="宋体" pitchFamily="2" charset="-122"/>
                <a:cs typeface="+mn-cs"/>
              </a:rPr>
              <a:t>United Arab Emirates</a:t>
            </a:r>
            <a:r>
              <a:rPr lang="en-US" b="0" dirty="0" smtClean="0"/>
              <a:t> </a:t>
            </a:r>
            <a:r>
              <a:rPr lang="en-US" sz="1200" b="0" i="0" u="none" strike="noStrike" kern="1200" dirty="0" smtClean="0">
                <a:solidFill>
                  <a:schemeClr val="tx1"/>
                </a:solidFill>
                <a:latin typeface="Arial" charset="0"/>
                <a:ea typeface="宋体" pitchFamily="2" charset="-122"/>
                <a:cs typeface="+mn-cs"/>
              </a:rPr>
              <a:t>Yemen</a:t>
            </a:r>
            <a:r>
              <a:rPr lang="en-US" b="0" dirty="0" smtClean="0"/>
              <a:t> </a:t>
            </a:r>
          </a:p>
          <a:p>
            <a:endParaRPr lang="en-US" sz="1200" b="0" kern="1200" dirty="0" smtClean="0">
              <a:solidFill>
                <a:schemeClr val="tx1"/>
              </a:solidFill>
              <a:latin typeface="Arial" charset="0"/>
              <a:ea typeface="宋体" pitchFamily="2" charset="-122"/>
              <a:cs typeface="+mn-cs"/>
            </a:endParaRPr>
          </a:p>
          <a:p>
            <a:r>
              <a:rPr lang="en-US" sz="1200" b="1" i="0" u="none" strike="noStrike" kern="1200" dirty="0" smtClean="0">
                <a:solidFill>
                  <a:schemeClr val="tx1"/>
                </a:solidFill>
                <a:latin typeface="Arial" charset="0"/>
                <a:ea typeface="宋体" pitchFamily="2" charset="-122"/>
                <a:cs typeface="+mn-cs"/>
              </a:rPr>
              <a:t>USA/Canada:</a:t>
            </a:r>
            <a:r>
              <a:rPr lang="en-US" dirty="0" smtClean="0"/>
              <a:t> </a:t>
            </a:r>
            <a:r>
              <a:rPr lang="en-US" sz="1200" b="0" i="0" u="none" strike="noStrike" kern="1200" dirty="0" smtClean="0">
                <a:solidFill>
                  <a:schemeClr val="tx1"/>
                </a:solidFill>
                <a:latin typeface="Arial" charset="0"/>
                <a:ea typeface="宋体" pitchFamily="2" charset="-122"/>
                <a:cs typeface="+mn-cs"/>
              </a:rPr>
              <a:t>Canada</a:t>
            </a:r>
            <a:r>
              <a:rPr lang="en-US" b="0" dirty="0" smtClean="0"/>
              <a:t> </a:t>
            </a:r>
            <a:r>
              <a:rPr lang="en-US" sz="1200" b="0" i="0" u="none" strike="noStrike" kern="1200" dirty="0" smtClean="0">
                <a:solidFill>
                  <a:schemeClr val="tx1"/>
                </a:solidFill>
                <a:latin typeface="Arial" charset="0"/>
                <a:ea typeface="宋体" pitchFamily="2" charset="-122"/>
                <a:cs typeface="+mn-cs"/>
              </a:rPr>
              <a:t>United States of America</a:t>
            </a:r>
            <a:r>
              <a:rPr lang="en-US" b="0" dirty="0" smtClean="0"/>
              <a:t> </a:t>
            </a:r>
            <a:endParaRPr lang="en-US" dirty="0" smtClean="0"/>
          </a:p>
          <a:p>
            <a:endParaRPr lang="en-US" dirty="0"/>
          </a:p>
        </p:txBody>
      </p:sp>
      <p:sp>
        <p:nvSpPr>
          <p:cNvPr id="4" name="Slide Number Placeholder 3"/>
          <p:cNvSpPr>
            <a:spLocks noGrp="1"/>
          </p:cNvSpPr>
          <p:nvPr>
            <p:ph type="sldNum" sz="quarter" idx="10"/>
          </p:nvPr>
        </p:nvSpPr>
        <p:spPr>
          <a:xfrm>
            <a:off x="5716339" y="9269380"/>
            <a:ext cx="70532" cy="153888"/>
          </a:xfrm>
        </p:spPr>
        <p:txBody>
          <a:bodyPr/>
          <a:lstStyle/>
          <a:p>
            <a:fld id="{9B328058-29F7-46C6-8D38-03A129804023}" type="slidenum">
              <a:rPr lang="en-US" altLang="zh-CN" smtClean="0"/>
              <a:pPr/>
              <a:t>6</a:t>
            </a:fld>
            <a:endParaRPr lang="en-US" altLang="zh-CN" dirty="0"/>
          </a:p>
        </p:txBody>
      </p:sp>
    </p:spTree>
    <p:extLst>
      <p:ext uri="{BB962C8B-B14F-4D97-AF65-F5344CB8AC3E}">
        <p14:creationId xmlns:p14="http://schemas.microsoft.com/office/powerpoint/2010/main" val="200041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57175" y="735013"/>
            <a:ext cx="6148388" cy="3689350"/>
          </a:xfrm>
          <a:ln/>
        </p:spPr>
      </p:sp>
      <p:sp>
        <p:nvSpPr>
          <p:cNvPr id="44035" name="Notes Placeholder 2"/>
          <p:cNvSpPr>
            <a:spLocks noGrp="1"/>
          </p:cNvSpPr>
          <p:nvPr>
            <p:ph type="body" idx="1"/>
          </p:nvPr>
        </p:nvSpPr>
        <p:spPr>
          <a:noFill/>
          <a:ln/>
        </p:spPr>
        <p:txBody>
          <a:bodyPr/>
          <a:lstStyle/>
          <a:p>
            <a:pPr eaLnBrk="1" hangingPunct="1"/>
            <a:endParaRPr lang="en-US" dirty="0" smtClean="0">
              <a:ea typeface="ＭＳ Ｐゴシック" pitchFamily="34" charset="-128"/>
            </a:endParaRPr>
          </a:p>
        </p:txBody>
      </p:sp>
      <p:sp>
        <p:nvSpPr>
          <p:cNvPr id="44036" name="Footer Placeholder 3"/>
          <p:cNvSpPr>
            <a:spLocks noGrp="1"/>
          </p:cNvSpPr>
          <p:nvPr>
            <p:ph type="ftr" sz="quarter" idx="4"/>
          </p:nvPr>
        </p:nvSpPr>
        <p:spPr>
          <a:xfrm>
            <a:off x="888162" y="9269380"/>
            <a:ext cx="1785745" cy="153888"/>
          </a:xfrm>
          <a:noFill/>
        </p:spPr>
        <p:txBody>
          <a:bodyPr/>
          <a:lstStyle/>
          <a:p>
            <a:r>
              <a:rPr lang="en-GB" dirty="0" smtClean="0">
                <a:ea typeface="ＭＳ Ｐゴシック" pitchFamily="34" charset="-128"/>
              </a:rPr>
              <a:t>Presentation Name Month Year</a:t>
            </a:r>
          </a:p>
        </p:txBody>
      </p:sp>
      <p:sp>
        <p:nvSpPr>
          <p:cNvPr id="44037" name="Slide Number Placeholder 4"/>
          <p:cNvSpPr>
            <a:spLocks noGrp="1"/>
          </p:cNvSpPr>
          <p:nvPr>
            <p:ph type="sldNum" sz="quarter" idx="5"/>
          </p:nvPr>
        </p:nvSpPr>
        <p:spPr>
          <a:xfrm>
            <a:off x="5716339" y="9269380"/>
            <a:ext cx="70532" cy="153888"/>
          </a:xfrm>
          <a:noFill/>
        </p:spPr>
        <p:txBody>
          <a:bodyPr/>
          <a:lstStyle/>
          <a:p>
            <a:fld id="{3DF597FF-F07D-44F3-B111-AB2E15B83B9E}" type="slidenum">
              <a:rPr lang="en-GB" smtClean="0">
                <a:ea typeface="ＭＳ Ｐゴシック" pitchFamily="34" charset="-128"/>
              </a:rPr>
              <a:pPr/>
              <a:t>8</a:t>
            </a:fld>
            <a:endParaRPr lang="en-GB" dirty="0" smtClean="0">
              <a:ea typeface="ＭＳ Ｐゴシック" pitchFamily="34" charset="-128"/>
            </a:endParaRPr>
          </a:p>
        </p:txBody>
      </p:sp>
    </p:spTree>
    <p:extLst>
      <p:ext uri="{BB962C8B-B14F-4D97-AF65-F5344CB8AC3E}">
        <p14:creationId xmlns:p14="http://schemas.microsoft.com/office/powerpoint/2010/main" val="288753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60350" y="736600"/>
            <a:ext cx="6143625" cy="3687763"/>
          </a:xfrm>
          <a:ln/>
        </p:spPr>
      </p:sp>
      <p:sp>
        <p:nvSpPr>
          <p:cNvPr id="41987" name="Notes Placeholder 2"/>
          <p:cNvSpPr>
            <a:spLocks noGrp="1"/>
          </p:cNvSpPr>
          <p:nvPr>
            <p:ph type="body" idx="1"/>
          </p:nvPr>
        </p:nvSpPr>
        <p:spPr>
          <a:noFill/>
          <a:ln/>
        </p:spPr>
        <p:txBody>
          <a:bodyPr/>
          <a:lstStyle/>
          <a:p>
            <a:r>
              <a:rPr lang="en-US" sz="1000" b="1" dirty="0" smtClean="0">
                <a:latin typeface="Times New Roman" pitchFamily="18" charset="0"/>
                <a:ea typeface="ＭＳ Ｐゴシック" pitchFamily="34" charset="-128"/>
                <a:cs typeface="Times New Roman" pitchFamily="18" charset="0"/>
              </a:rPr>
              <a:t>Let’s first take a look at the trends as detected by the 2012 CISCO analysis </a:t>
            </a:r>
          </a:p>
          <a:p>
            <a:r>
              <a:rPr lang="en-US" sz="1000" b="1" dirty="0" smtClean="0">
                <a:latin typeface="Times New Roman" pitchFamily="18" charset="0"/>
                <a:ea typeface="ＭＳ Ｐゴシック" pitchFamily="34" charset="-128"/>
                <a:cs typeface="Times New Roman" pitchFamily="18" charset="0"/>
              </a:rPr>
              <a:t>2011-16 trends; their causality and interdependency; something we already know, but I would like to point out few things:</a:t>
            </a:r>
          </a:p>
          <a:p>
            <a:pPr marL="228600" indent="-228600">
              <a:buAutoNum type="arabicPeriod"/>
            </a:pPr>
            <a:r>
              <a:rPr lang="en-US" sz="1000" b="1" dirty="0" smtClean="0">
                <a:latin typeface="Times New Roman" pitchFamily="18" charset="0"/>
                <a:ea typeface="ＭＳ Ｐゴシック" pitchFamily="34" charset="-128"/>
                <a:cs typeface="Times New Roman" pitchFamily="18" charset="0"/>
              </a:rPr>
              <a:t>Smartphones will dominate; with laptops/tablets carrying still a significant portion</a:t>
            </a:r>
          </a:p>
          <a:p>
            <a:pPr marL="228600" indent="-228600">
              <a:buAutoNum type="arabicPeriod"/>
            </a:pPr>
            <a:r>
              <a:rPr lang="en-US" sz="1000" b="1" dirty="0" smtClean="0">
                <a:latin typeface="Times New Roman" pitchFamily="18" charset="0"/>
                <a:ea typeface="ＭＳ Ｐゴシック" pitchFamily="34" charset="-128"/>
                <a:cs typeface="Times New Roman" pitchFamily="18" charset="0"/>
              </a:rPr>
              <a:t>The driving mobile app is the video within a 10 fold traffic increase (massive traffic consumption against a limited spectrum)</a:t>
            </a:r>
          </a:p>
          <a:p>
            <a:pPr marL="228600" indent="-228600">
              <a:buAutoNum type="arabicPeriod" startAt="3"/>
            </a:pPr>
            <a:r>
              <a:rPr lang="en-US" sz="1000" b="1" dirty="0" smtClean="0">
                <a:latin typeface="Times New Roman" pitchFamily="18" charset="0"/>
                <a:ea typeface="ＭＳ Ｐゴシック" pitchFamily="34" charset="-128"/>
                <a:cs typeface="Times New Roman" pitchFamily="18" charset="0"/>
              </a:rPr>
              <a:t>Video-audio  apps are suited more for the Mobile Cloud; usage drives automatically to the adaption of the mobile cloud; by 2016  71% (accounting for  a monthly 7.6 EB = 10^6 TB=10^6  * 10^3 GB) of the mobile traffic will be cloud based</a:t>
            </a:r>
          </a:p>
          <a:p>
            <a:pPr marL="228600" indent="-228600">
              <a:buAutoNum type="arabicPeriod" startAt="3"/>
            </a:pPr>
            <a:r>
              <a:rPr lang="en-US" sz="1000" b="1" dirty="0" smtClean="0">
                <a:latin typeface="Times New Roman" pitchFamily="18" charset="0"/>
                <a:ea typeface="ＭＳ Ｐゴシック" pitchFamily="34" charset="-128"/>
                <a:cs typeface="Times New Roman" pitchFamily="18" charset="0"/>
              </a:rPr>
              <a:t>On top, a completely different type of traffic than the customer’s, the M2M (“Internet of Things”)  traffic will mark a 17% growth by 2016. Although accounting for only 4.7%, due to the high demand for signalling, it could have a significant impact on a customer centric data traffic within a spectrum limited world.</a:t>
            </a:r>
          </a:p>
          <a:p>
            <a:endParaRPr lang="en-US" sz="800" b="1" dirty="0" smtClean="0">
              <a:latin typeface="Times New Roman" pitchFamily="18" charset="0"/>
              <a:ea typeface="ＭＳ Ｐゴシック" pitchFamily="34" charset="-128"/>
              <a:cs typeface="Times New Roman" pitchFamily="18" charset="0"/>
            </a:endParaRPr>
          </a:p>
          <a:p>
            <a:r>
              <a:rPr lang="en-US" sz="1000" b="1" dirty="0" smtClean="0">
                <a:latin typeface="Times New Roman" pitchFamily="18" charset="0"/>
                <a:ea typeface="ＭＳ Ｐゴシック" pitchFamily="34" charset="-128"/>
                <a:cs typeface="Times New Roman" pitchFamily="18" charset="0"/>
              </a:rPr>
              <a:t>More words:</a:t>
            </a:r>
          </a:p>
          <a:p>
            <a:r>
              <a:rPr lang="en-US" sz="1000" b="1" dirty="0" smtClean="0">
                <a:latin typeface="Times New Roman" pitchFamily="18" charset="0"/>
                <a:ea typeface="ＭＳ Ｐゴシック" pitchFamily="34" charset="-128"/>
                <a:cs typeface="Times New Roman" pitchFamily="18" charset="0"/>
              </a:rPr>
              <a:t>The detected trends show a waterfall effect.</a:t>
            </a:r>
          </a:p>
          <a:p>
            <a:r>
              <a:rPr lang="en-US" sz="1000" b="1" dirty="0" smtClean="0">
                <a:latin typeface="Times New Roman" pitchFamily="18" charset="0"/>
                <a:ea typeface="ＭＳ Ｐゴシック" pitchFamily="34" charset="-128"/>
                <a:cs typeface="Times New Roman" pitchFamily="18" charset="0"/>
              </a:rPr>
              <a:t>The impact of smart phones strongly influenced a certain pattern of the mobile application evolution and usage.  Video apps are taking the leading and therefore naturally enabling the Mobile Cloud adoption which suits video-audio apps (need for storage); a video-audio apps user is going to generate more than twice the volume  of traffic </a:t>
            </a:r>
            <a:r>
              <a:rPr lang="en-US" sz="1000" b="1" dirty="0" smtClean="0"/>
              <a:t>generated by a user adopting only email and web applications. </a:t>
            </a:r>
            <a:r>
              <a:rPr lang="en-US" sz="1000" dirty="0" smtClean="0">
                <a:latin typeface="Times New Roman" pitchFamily="18" charset="0"/>
                <a:ea typeface="ＭＳ Ｐゴシック" pitchFamily="34" charset="-128"/>
                <a:cs typeface="Times New Roman" pitchFamily="18" charset="0"/>
              </a:rPr>
              <a:t>71% of total mobile traffic (7.6EB/month) in 2016 will be cloud based</a:t>
            </a:r>
            <a:endParaRPr lang="en-US" sz="1000" b="1" dirty="0" smtClean="0"/>
          </a:p>
          <a:p>
            <a:endParaRPr lang="en-US" sz="800" b="1" dirty="0" smtClean="0">
              <a:latin typeface="Times New Roman" pitchFamily="18" charset="0"/>
              <a:ea typeface="ＭＳ Ｐゴシック" pitchFamily="34" charset="-128"/>
              <a:cs typeface="Times New Roman" pitchFamily="18" charset="0"/>
            </a:endParaRPr>
          </a:p>
          <a:p>
            <a:endParaRPr lang="en-US" sz="1000" dirty="0" smtClean="0">
              <a:latin typeface="Times New Roman" pitchFamily="18" charset="0"/>
              <a:ea typeface="ＭＳ Ｐゴシック" pitchFamily="34" charset="-128"/>
              <a:cs typeface="Times New Roman" pitchFamily="18" charset="0"/>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41988" name="Footer Placeholder 3"/>
          <p:cNvSpPr>
            <a:spLocks noGrp="1"/>
          </p:cNvSpPr>
          <p:nvPr>
            <p:ph type="ftr" sz="quarter" idx="4"/>
          </p:nvPr>
        </p:nvSpPr>
        <p:spPr>
          <a:noFill/>
        </p:spPr>
        <p:txBody>
          <a:bodyPr/>
          <a:lstStyle/>
          <a:p>
            <a:pPr defTabSz="917575"/>
            <a:r>
              <a:rPr lang="en-US" dirty="0" smtClean="0">
                <a:ea typeface="ＭＳ Ｐゴシック" pitchFamily="34" charset="-128"/>
              </a:rPr>
              <a:t>Presentation Name Month Year</a:t>
            </a:r>
          </a:p>
        </p:txBody>
      </p:sp>
      <p:sp>
        <p:nvSpPr>
          <p:cNvPr id="41989" name="Slide Number Placeholder 4"/>
          <p:cNvSpPr>
            <a:spLocks noGrp="1"/>
          </p:cNvSpPr>
          <p:nvPr>
            <p:ph type="sldNum" sz="quarter" idx="5"/>
          </p:nvPr>
        </p:nvSpPr>
        <p:spPr>
          <a:xfrm>
            <a:off x="5716339" y="9269380"/>
            <a:ext cx="70532" cy="153888"/>
          </a:xfrm>
          <a:noFill/>
        </p:spPr>
        <p:txBody>
          <a:bodyPr/>
          <a:lstStyle/>
          <a:p>
            <a:pPr defTabSz="917575"/>
            <a:fld id="{CCD8C959-CBC6-4A30-A615-055C4FF815C4}" type="slidenum">
              <a:rPr lang="en-US" smtClean="0">
                <a:ea typeface="ＭＳ Ｐゴシック" pitchFamily="34" charset="-128"/>
              </a:rPr>
              <a:pPr defTabSz="917575"/>
              <a:t>10</a:t>
            </a:fld>
            <a:endParaRPr lang="en-US" dirty="0" smtClean="0">
              <a:ea typeface="ＭＳ Ｐゴシック" pitchFamily="34" charset="-128"/>
            </a:endParaRPr>
          </a:p>
        </p:txBody>
      </p:sp>
    </p:spTree>
    <p:extLst>
      <p:ext uri="{BB962C8B-B14F-4D97-AF65-F5344CB8AC3E}">
        <p14:creationId xmlns:p14="http://schemas.microsoft.com/office/powerpoint/2010/main" val="157923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60350" y="736600"/>
            <a:ext cx="6143625" cy="3687763"/>
          </a:xfrm>
          <a:ln/>
        </p:spPr>
      </p:sp>
      <p:sp>
        <p:nvSpPr>
          <p:cNvPr id="43011" name="Notes Placeholder 2"/>
          <p:cNvSpPr>
            <a:spLocks noGrp="1"/>
          </p:cNvSpPr>
          <p:nvPr>
            <p:ph type="body" idx="1"/>
          </p:nvPr>
        </p:nvSpPr>
        <p:spPr>
          <a:noFill/>
          <a:ln/>
        </p:spPr>
        <p:txBody>
          <a:bodyPr/>
          <a:lstStyle/>
          <a:p>
            <a:r>
              <a:rPr lang="en-US" sz="1000" b="1" dirty="0" smtClean="0">
                <a:latin typeface="Times New Roman" pitchFamily="18" charset="0"/>
                <a:cs typeface="Times New Roman" pitchFamily="18" charset="0"/>
              </a:rPr>
              <a:t>The previous trends indicate a fast growing customers’ appetite  for smart phones and mobile video apps that obviously drive to equally fast growing operators’ concerns for making sure they can cost efficiently sustain the total mobile data traffic growth. </a:t>
            </a:r>
          </a:p>
          <a:p>
            <a:r>
              <a:rPr lang="en-US" sz="1000" dirty="0" smtClean="0">
                <a:latin typeface="Times New Roman" pitchFamily="18" charset="0"/>
                <a:cs typeface="Times New Roman" pitchFamily="18" charset="0"/>
              </a:rPr>
              <a:t>The trends show that facing a 2.3 –fold growth (133%) in 2011 (the fourth year in a row despite global economic uncertainties)  and a 2.1-fold (110%) estimated growth; operators are looking for leveraging the growth with two measures: tiered mobile data packages (data usage democratization), and an increase in the amount of mobile traffic offloaded to the fixed networks. Offload volume is determined by smart phone penetration, dual-mode share of handsets, percentage of home-based mobile Internet use, and percentage of dual-mode smart phone owners with Wi Fi fixed Internet access at home.</a:t>
            </a:r>
            <a:r>
              <a:rPr lang="en-US" sz="1000" dirty="0" smtClean="0">
                <a:latin typeface="Times New Roman" pitchFamily="18" charset="0"/>
                <a:ea typeface="ＭＳ Ｐゴシック" pitchFamily="34" charset="-128"/>
                <a:cs typeface="Times New Roman" pitchFamily="18" charset="0"/>
              </a:rPr>
              <a:t> Much mobile data activity takes place within the user’s home. For users with fixed broadband and Wi-Fi access points at home, or for users served by operator-owned femtocells and picocells, a sizable proportion of traffic generated by mobile and portable devices is offloaded from the mobile network onto the fixed network.</a:t>
            </a:r>
            <a:r>
              <a:rPr lang="en-US" sz="1000" dirty="0" smtClean="0">
                <a:latin typeface="Times New Roman" pitchFamily="18" charset="0"/>
                <a:cs typeface="Times New Roman" pitchFamily="18" charset="0"/>
              </a:rPr>
              <a:t>  </a:t>
            </a:r>
          </a:p>
          <a:p>
            <a:endParaRPr lang="en-US" sz="1000" i="1" dirty="0" smtClean="0">
              <a:latin typeface="Times New Roman" pitchFamily="18" charset="0"/>
              <a:cs typeface="Times New Roman" pitchFamily="18" charset="0"/>
            </a:endParaRPr>
          </a:p>
          <a:p>
            <a:r>
              <a:rPr lang="en-US" sz="1000" i="1" dirty="0" smtClean="0">
                <a:latin typeface="Times New Roman" pitchFamily="18" charset="0"/>
                <a:cs typeface="Times New Roman" pitchFamily="18" charset="0"/>
              </a:rPr>
              <a:t>FYI: The current growth rates of mobile data traffic resemble those of the fixed network from 1997 through 2001, when the average yearly growth was 150 percent and remained at this rate for 5 years.</a:t>
            </a:r>
          </a:p>
          <a:p>
            <a:r>
              <a:rPr lang="en-US" sz="1000" b="1" dirty="0" smtClean="0">
                <a:latin typeface="Times New Roman" pitchFamily="18" charset="0"/>
                <a:cs typeface="Times New Roman" pitchFamily="18" charset="0"/>
              </a:rPr>
              <a:t>Tiered pricing: </a:t>
            </a:r>
            <a:r>
              <a:rPr lang="en-US" sz="1000" dirty="0" smtClean="0">
                <a:latin typeface="Times New Roman" pitchFamily="18" charset="0"/>
                <a:cs typeface="Times New Roman" pitchFamily="18" charset="0"/>
              </a:rPr>
              <a:t>constrain the top 1% percent of mobile data consumers (initially accounting for 52% of the traffic); who prove to be heavy mobile data users in the top 5% percent, because the top 1% of users varies each month; top 5% have the potential of being in the top 1% in any given month and substitute for each other in subsequent months; trend caused by the nature of consumption of mobile data applications. “Traffic democratization” shows that effectively constraining the top 1% allows growth to be made up by those outside the top 1%; </a:t>
            </a:r>
          </a:p>
          <a:p>
            <a:r>
              <a:rPr lang="en-US" sz="800" dirty="0" smtClean="0">
                <a:latin typeface="Times New Roman" pitchFamily="18" charset="0"/>
                <a:cs typeface="Times New Roman" pitchFamily="18" charset="0"/>
              </a:rPr>
              <a:t>.</a:t>
            </a:r>
          </a:p>
          <a:p>
            <a:endParaRPr lang="en-US" sz="1000" dirty="0" smtClean="0">
              <a:latin typeface="Times New Roman" pitchFamily="18" charset="0"/>
              <a:ea typeface="ＭＳ Ｐゴシック" pitchFamily="34" charset="-128"/>
              <a:cs typeface="Times New Roman" pitchFamily="18" charset="0"/>
            </a:endParaRPr>
          </a:p>
          <a:p>
            <a:endParaRPr lang="en-US" sz="1000" dirty="0" smtClean="0">
              <a:latin typeface="Times New Roman" pitchFamily="18" charset="0"/>
              <a:ea typeface="ＭＳ Ｐゴシック" pitchFamily="34" charset="-128"/>
              <a:cs typeface="Times New Roman" pitchFamily="18" charset="0"/>
            </a:endParaRPr>
          </a:p>
        </p:txBody>
      </p:sp>
      <p:sp>
        <p:nvSpPr>
          <p:cNvPr id="43012" name="Footer Placeholder 3"/>
          <p:cNvSpPr>
            <a:spLocks noGrp="1"/>
          </p:cNvSpPr>
          <p:nvPr>
            <p:ph type="ftr" sz="quarter" idx="4"/>
          </p:nvPr>
        </p:nvSpPr>
        <p:spPr>
          <a:xfrm>
            <a:off x="913042" y="9419476"/>
            <a:ext cx="1785745" cy="153888"/>
          </a:xfrm>
          <a:noFill/>
        </p:spPr>
        <p:txBody>
          <a:bodyPr/>
          <a:lstStyle/>
          <a:p>
            <a:pPr defTabSz="917575"/>
            <a:r>
              <a:rPr lang="en-US" dirty="0" smtClean="0">
                <a:ea typeface="ＭＳ Ｐゴシック" pitchFamily="34" charset="-128"/>
              </a:rPr>
              <a:t>Presentation Name Month Year</a:t>
            </a:r>
          </a:p>
        </p:txBody>
      </p:sp>
      <p:sp>
        <p:nvSpPr>
          <p:cNvPr id="43013" name="Slide Number Placeholder 4"/>
          <p:cNvSpPr>
            <a:spLocks noGrp="1"/>
          </p:cNvSpPr>
          <p:nvPr>
            <p:ph type="sldNum" sz="quarter" idx="5"/>
          </p:nvPr>
        </p:nvSpPr>
        <p:spPr>
          <a:xfrm>
            <a:off x="5716339" y="9269380"/>
            <a:ext cx="70532" cy="153888"/>
          </a:xfrm>
          <a:noFill/>
        </p:spPr>
        <p:txBody>
          <a:bodyPr/>
          <a:lstStyle/>
          <a:p>
            <a:pPr defTabSz="917575"/>
            <a:fld id="{904D5402-3535-4ACE-A46E-F9CA094C4753}" type="slidenum">
              <a:rPr lang="en-US" smtClean="0">
                <a:ea typeface="ＭＳ Ｐゴシック" pitchFamily="34" charset="-128"/>
              </a:rPr>
              <a:pPr defTabSz="917575"/>
              <a:t>11</a:t>
            </a:fld>
            <a:endParaRPr lang="en-US" dirty="0" smtClean="0">
              <a:ea typeface="ＭＳ Ｐゴシック" pitchFamily="34" charset="-128"/>
            </a:endParaRPr>
          </a:p>
        </p:txBody>
      </p:sp>
    </p:spTree>
    <p:extLst>
      <p:ext uri="{BB962C8B-B14F-4D97-AF65-F5344CB8AC3E}">
        <p14:creationId xmlns:p14="http://schemas.microsoft.com/office/powerpoint/2010/main" val="901268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nniversary Cover">
    <p:spTree>
      <p:nvGrpSpPr>
        <p:cNvPr id="1" name=""/>
        <p:cNvGrpSpPr/>
        <p:nvPr/>
      </p:nvGrpSpPr>
      <p:grpSpPr>
        <a:xfrm>
          <a:off x="0" y="0"/>
          <a:ext cx="0" cy="0"/>
          <a:chOff x="0" y="0"/>
          <a:chExt cx="0" cy="0"/>
        </a:xfrm>
      </p:grpSpPr>
      <p:pic>
        <p:nvPicPr>
          <p:cNvPr id="17" name="Background Image" descr="Ascom_25th_Pattern_RGB_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1430000" cy="6858000"/>
          </a:xfrm>
          <a:prstGeom prst="rect">
            <a:avLst/>
          </a:prstGeom>
        </p:spPr>
      </p:pic>
      <p:pic>
        <p:nvPicPr>
          <p:cNvPr id="24" name="Anniversary Image" descr="Ascom_25th_Logo_White_RGB_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8175" y="1481662"/>
            <a:ext cx="1586504" cy="1486958"/>
          </a:xfrm>
          <a:prstGeom prst="rect">
            <a:avLst/>
          </a:prstGeom>
        </p:spPr>
      </p:pic>
      <p:pic>
        <p:nvPicPr>
          <p:cNvPr id="4" name="Background Image" descr="Ascom_25th_Pattern_RGB_PP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1430000" cy="6858000"/>
          </a:xfrm>
          <a:prstGeom prst="rect">
            <a:avLst/>
          </a:prstGeom>
        </p:spPr>
      </p:pic>
      <p:pic>
        <p:nvPicPr>
          <p:cNvPr id="5" name="Anniversary Image" descr="Ascom_25th_Logo_White_RGB_PP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58175" y="1481662"/>
            <a:ext cx="1586504" cy="148695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p:cNvSpPr>
            <a:spLocks noGrp="1"/>
          </p:cNvSpPr>
          <p:nvPr>
            <p:ph sz="quarter" idx="12"/>
          </p:nvPr>
        </p:nvSpPr>
        <p:spPr>
          <a:xfrm>
            <a:off x="498230" y="1619249"/>
            <a:ext cx="10462846" cy="470535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Slide Number Placeholder"/>
          <p:cNvSpPr>
            <a:spLocks noGrp="1"/>
          </p:cNvSpPr>
          <p:nvPr>
            <p:ph type="sldNum" sz="quarter" idx="13"/>
          </p:nvPr>
        </p:nvSpPr>
        <p:spPr/>
        <p:txBody>
          <a:bodyPr/>
          <a:lstStyle/>
          <a:p>
            <a:pPr>
              <a:defRPr/>
            </a:pPr>
            <a:fld id="{29FD782F-ADD1-4DD1-AC1F-91961C175CC0}" type="slidenum">
              <a:rPr lang="en-US" smtClean="0"/>
              <a:pPr>
                <a:defRPr/>
              </a:pPr>
              <a:t>‹#›</a:t>
            </a:fld>
            <a:endParaRPr lang="en-US" dirty="0"/>
          </a:p>
        </p:txBody>
      </p:sp>
      <p:sp>
        <p:nvSpPr>
          <p:cNvPr id="13" name="Title Placeholder"/>
          <p:cNvSpPr>
            <a:spLocks noGrp="1"/>
          </p:cNvSpPr>
          <p:nvPr>
            <p:ph type="title" hasCustomPrompt="1"/>
          </p:nvPr>
        </p:nvSpPr>
        <p:spPr/>
        <p:txBody>
          <a:bodyPr/>
          <a:lstStyle/>
          <a:p>
            <a:r>
              <a:rPr lang="en-US" sz="2400" baseline="0" noProof="0" smtClean="0">
                <a:latin typeface="Arial"/>
              </a:rPr>
              <a:t>TITLE SINGLE LINE ONLY</a:t>
            </a:r>
            <a:endParaRPr lang="en-US" noProof="0"/>
          </a:p>
        </p:txBody>
      </p:sp>
      <p:sp>
        <p:nvSpPr>
          <p:cNvPr id="2" name="Date Placeholder 1"/>
          <p:cNvSpPr>
            <a:spLocks noGrp="1"/>
          </p:cNvSpPr>
          <p:nvPr>
            <p:ph type="dt" sz="half" idx="15"/>
          </p:nvPr>
        </p:nvSpPr>
        <p:spPr/>
        <p:txBody>
          <a:bodyPr/>
          <a:lstStyle/>
          <a:p>
            <a:pPr algn="ctr" eaLnBrk="1" hangingPunct="1">
              <a:spcBef>
                <a:spcPts val="0"/>
              </a:spcBef>
            </a:pP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2 columns)">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9" name="Title 8"/>
          <p:cNvSpPr>
            <a:spLocks noGrp="1"/>
          </p:cNvSpPr>
          <p:nvPr>
            <p:ph type="title" hasCustomPrompt="1"/>
          </p:nvPr>
        </p:nvSpPr>
        <p:spPr/>
        <p:txBody>
          <a:bodyPr/>
          <a:lstStyle/>
          <a:p>
            <a:r>
              <a:rPr lang="en-US" sz="2400" baseline="0" dirty="0" smtClean="0">
                <a:latin typeface="Arial"/>
              </a:rPr>
              <a:t>TITLE SINGLE LINE ONLY</a:t>
            </a:r>
            <a:endParaRPr lang="en-US" dirty="0"/>
          </a:p>
        </p:txBody>
      </p:sp>
      <p:sp>
        <p:nvSpPr>
          <p:cNvPr id="11" name="Text Placeholder 10"/>
          <p:cNvSpPr>
            <a:spLocks noGrp="1"/>
          </p:cNvSpPr>
          <p:nvPr>
            <p:ph type="body" sz="quarter" idx="12"/>
          </p:nvPr>
        </p:nvSpPr>
        <p:spPr>
          <a:xfrm>
            <a:off x="498230" y="1619250"/>
            <a:ext cx="5143500" cy="4705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3"/>
          </p:nvPr>
        </p:nvSpPr>
        <p:spPr>
          <a:xfrm>
            <a:off x="5817576" y="1619250"/>
            <a:ext cx="5143500" cy="4705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Date Placeholder 1"/>
          <p:cNvSpPr>
            <a:spLocks noGrp="1"/>
          </p:cNvSpPr>
          <p:nvPr>
            <p:ph type="dt" sz="half" idx="15"/>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bwMode="gray">
          <a:xfrm>
            <a:off x="498231" y="1708150"/>
            <a:ext cx="10462846" cy="4616450"/>
          </a:xfrm>
        </p:spPr>
        <p:txBody>
          <a:bodyPr/>
          <a:lstStyle/>
          <a:p>
            <a:r>
              <a:rPr lang="en-US" dirty="0" smtClean="0"/>
              <a:t>Click icon to add table</a:t>
            </a:r>
            <a:endParaRPr lang="en-US" dirty="0"/>
          </a:p>
        </p:txBody>
      </p:sp>
      <p:sp>
        <p:nvSpPr>
          <p:cNvPr id="6" name="Slide Number Placeholder 5"/>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8" name="Title 7"/>
          <p:cNvSpPr>
            <a:spLocks noGrp="1"/>
          </p:cNvSpPr>
          <p:nvPr>
            <p:ph type="title" hasCustomPrompt="1"/>
          </p:nvPr>
        </p:nvSpPr>
        <p:spPr/>
        <p:txBody>
          <a:bodyPr/>
          <a:lstStyle/>
          <a:p>
            <a:r>
              <a:rPr lang="en-US" sz="2400" baseline="0" dirty="0" smtClean="0">
                <a:latin typeface="Arial"/>
              </a:rPr>
              <a:t>TITLE SINGLE LINE ONLY</a:t>
            </a:r>
            <a:endParaRPr lang="en-US" dirty="0"/>
          </a:p>
        </p:txBody>
      </p:sp>
      <p:sp>
        <p:nvSpPr>
          <p:cNvPr id="2" name="Date Placeholder 1"/>
          <p:cNvSpPr>
            <a:spLocks noGrp="1"/>
          </p:cNvSpPr>
          <p:nvPr>
            <p:ph type="dt" sz="half" idx="12"/>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4" name="Chart Placeholder 3"/>
          <p:cNvSpPr>
            <a:spLocks noGrp="1"/>
          </p:cNvSpPr>
          <p:nvPr>
            <p:ph type="chart" sz="half" idx="2"/>
          </p:nvPr>
        </p:nvSpPr>
        <p:spPr>
          <a:xfrm>
            <a:off x="5817577" y="1708150"/>
            <a:ext cx="5143500" cy="4616450"/>
          </a:xfrm>
        </p:spPr>
        <p:txBody>
          <a:bodyPr/>
          <a:lstStyle/>
          <a:p>
            <a:r>
              <a:rPr lang="en-US" dirty="0" smtClean="0"/>
              <a:t>Click icon to add chart</a:t>
            </a:r>
            <a:endParaRPr lang="en-US" dirty="0"/>
          </a:p>
        </p:txBody>
      </p:sp>
      <p:sp>
        <p:nvSpPr>
          <p:cNvPr id="7" name="Slide Number Placeholder 6"/>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9" name="Title 8"/>
          <p:cNvSpPr>
            <a:spLocks noGrp="1"/>
          </p:cNvSpPr>
          <p:nvPr>
            <p:ph type="title" hasCustomPrompt="1"/>
          </p:nvPr>
        </p:nvSpPr>
        <p:spPr/>
        <p:txBody>
          <a:bodyPr/>
          <a:lstStyle/>
          <a:p>
            <a:r>
              <a:rPr lang="en-US" sz="2400" baseline="0" dirty="0" smtClean="0">
                <a:latin typeface="Arial"/>
              </a:rPr>
              <a:t>TITLE SINGLE LINE ONLY</a:t>
            </a:r>
            <a:endParaRPr lang="en-US" dirty="0"/>
          </a:p>
        </p:txBody>
      </p:sp>
      <p:sp>
        <p:nvSpPr>
          <p:cNvPr id="11" name="Text Placeholder 10"/>
          <p:cNvSpPr>
            <a:spLocks noGrp="1"/>
          </p:cNvSpPr>
          <p:nvPr>
            <p:ph type="body" sz="quarter" idx="12"/>
          </p:nvPr>
        </p:nvSpPr>
        <p:spPr>
          <a:xfrm>
            <a:off x="498231" y="1619250"/>
            <a:ext cx="5143500" cy="4705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Date Placeholder 1"/>
          <p:cNvSpPr>
            <a:spLocks noGrp="1"/>
          </p:cNvSpPr>
          <p:nvPr>
            <p:ph type="dt" sz="half" idx="14"/>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9E113FF-C9CE-49D2-8129-BCA6FE8A227C}" type="slidenum">
              <a:rPr lang="en-US" smtClean="0"/>
              <a:pPr>
                <a:defRPr/>
              </a:pPr>
              <a:t>‹#›</a:t>
            </a:fld>
            <a:endParaRPr lang="en-US" dirty="0"/>
          </a:p>
        </p:txBody>
      </p:sp>
      <p:sp>
        <p:nvSpPr>
          <p:cNvPr id="9" name="Title 8"/>
          <p:cNvSpPr>
            <a:spLocks noGrp="1"/>
          </p:cNvSpPr>
          <p:nvPr>
            <p:ph type="title" hasCustomPrompt="1"/>
          </p:nvPr>
        </p:nvSpPr>
        <p:spPr/>
        <p:txBody>
          <a:bodyPr/>
          <a:lstStyle/>
          <a:p>
            <a:r>
              <a:rPr lang="en-US" sz="2400" baseline="0" dirty="0" smtClean="0">
                <a:latin typeface="Arial"/>
              </a:rPr>
              <a:t>TITLE SINGLE LINE ONLY</a:t>
            </a:r>
            <a:endParaRPr lang="en-US" dirty="0"/>
          </a:p>
        </p:txBody>
      </p:sp>
      <p:sp>
        <p:nvSpPr>
          <p:cNvPr id="2" name="Date Placeholder 1"/>
          <p:cNvSpPr>
            <a:spLocks noGrp="1"/>
          </p:cNvSpPr>
          <p:nvPr>
            <p:ph type="dt" sz="half" idx="12"/>
          </p:nvPr>
        </p:nvSpPr>
        <p:spPr/>
        <p:txBody>
          <a:bodyPr/>
          <a:lstStyle/>
          <a:p>
            <a:pPr algn="ctr" eaLnBrk="1" hangingPunct="1">
              <a:spcBef>
                <a:spcPts val="0"/>
              </a:spcBef>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2" name="Date Placeholder 1"/>
          <p:cNvSpPr>
            <a:spLocks noGrp="1"/>
          </p:cNvSpPr>
          <p:nvPr>
            <p:ph type="dt" sz="half" idx="12"/>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Page (Thank You)">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23" name="Brackets"/>
          <p:cNvSpPr/>
          <p:nvPr/>
        </p:nvSpPr>
        <p:spPr>
          <a:xfrm>
            <a:off x="771892" y="990199"/>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sp>
        <p:nvSpPr>
          <p:cNvPr id="24" name="Title Placeholder"/>
          <p:cNvSpPr>
            <a:spLocks noGrp="1"/>
          </p:cNvSpPr>
          <p:nvPr>
            <p:ph type="title"/>
          </p:nvPr>
        </p:nvSpPr>
        <p:spPr bwMode="auto">
          <a:xfrm>
            <a:off x="499902" y="1371113"/>
            <a:ext cx="9882188" cy="443198"/>
          </a:xfrm>
          <a:prstGeom prst="rect">
            <a:avLst/>
          </a:prstGeom>
        </p:spPr>
        <p:txBody>
          <a:bodyPr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smtClean="0"/>
              <a:t>Click to edit Master title style</a:t>
            </a:r>
            <a:endParaRPr lang="en-US" noProof="0" dirty="0"/>
          </a:p>
        </p:txBody>
      </p:sp>
      <p:sp>
        <p:nvSpPr>
          <p:cNvPr id="5" name="Closing Band"/>
          <p:cNvSpPr>
            <a:spLocks noChangeArrowheads="1"/>
          </p:cNvSpPr>
          <p:nvPr/>
        </p:nvSpPr>
        <p:spPr bwMode="auto">
          <a:xfrm>
            <a:off x="498231" y="3058032"/>
            <a:ext cx="10462846" cy="3266607"/>
          </a:xfrm>
          <a:prstGeom prst="rect">
            <a:avLst/>
          </a:prstGeom>
          <a:solidFill>
            <a:schemeClr val="accent5"/>
          </a:solidFill>
          <a:ln w="9525">
            <a:noFill/>
            <a:miter lim="800000"/>
            <a:headEnd/>
            <a:tailEnd/>
          </a:ln>
        </p:spPr>
        <p:txBody>
          <a:bodyPr wrap="none" anchor="ctr"/>
          <a:lstStyle/>
          <a:p>
            <a:endParaRPr lang="en-US" noProof="0" dirty="0"/>
          </a:p>
        </p:txBody>
      </p:sp>
      <p:sp>
        <p:nvSpPr>
          <p:cNvPr id="25" name="Rectangle 1"/>
          <p:cNvSpPr>
            <a:spLocks noChangeArrowheads="1"/>
          </p:cNvSpPr>
          <p:nvPr/>
        </p:nvSpPr>
        <p:spPr bwMode="gray">
          <a:xfrm>
            <a:off x="260111" y="4833976"/>
            <a:ext cx="1058740" cy="593725"/>
          </a:xfrm>
          <a:prstGeom prst="rect">
            <a:avLst/>
          </a:prstGeom>
          <a:solidFill>
            <a:srgbClr val="FF783C"/>
          </a:solidFill>
          <a:ln w="76200">
            <a:solidFill>
              <a:schemeClr val="bg1"/>
            </a:solidFill>
            <a:miter lim="800000"/>
            <a:headEnd/>
            <a:tailEnd/>
          </a:ln>
          <a:effectLst/>
        </p:spPr>
        <p:txBody>
          <a:bodyPr wrap="none" lIns="0" tIns="0" rIns="0" bIns="0" anchor="ctr"/>
          <a:lstStyle/>
          <a:p>
            <a:endParaRPr lang="en-US" noProof="0" dirty="0"/>
          </a:p>
        </p:txBody>
      </p:sp>
      <p:pic>
        <p:nvPicPr>
          <p:cNvPr id="13" name="Anniversary Image" descr="Ascom_25th_Logo_RGB_Master_PP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7039" y="1358900"/>
            <a:ext cx="6035874" cy="1709738"/>
          </a:xfrm>
          <a:prstGeom prst="rect">
            <a:avLst/>
          </a:prstGeom>
        </p:spPr>
      </p:pic>
      <p:sp>
        <p:nvSpPr>
          <p:cNvPr id="2" name="Date Placeholder 1"/>
          <p:cNvSpPr>
            <a:spLocks noGrp="1"/>
          </p:cNvSpPr>
          <p:nvPr>
            <p:ph type="dt" sz="half" idx="13"/>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Anniversary Cover">
    <p:spTree>
      <p:nvGrpSpPr>
        <p:cNvPr id="1" name=""/>
        <p:cNvGrpSpPr/>
        <p:nvPr/>
      </p:nvGrpSpPr>
      <p:grpSpPr>
        <a:xfrm>
          <a:off x="0" y="0"/>
          <a:ext cx="0" cy="0"/>
          <a:chOff x="0" y="0"/>
          <a:chExt cx="0" cy="0"/>
        </a:xfrm>
      </p:grpSpPr>
      <p:pic>
        <p:nvPicPr>
          <p:cNvPr id="17" name="Background Image" descr="Ascom_25th_Pattern_RGB_PP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1430000" cy="6858000"/>
          </a:xfrm>
          <a:prstGeom prst="rect">
            <a:avLst/>
          </a:prstGeom>
        </p:spPr>
      </p:pic>
      <p:pic>
        <p:nvPicPr>
          <p:cNvPr id="24" name="Anniversary Image" descr="Ascom_25th_Logo_White_RGB_PP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58175" y="1481662"/>
            <a:ext cx="1586504" cy="1486958"/>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First Page (Title Slide 3)">
    <p:spTree>
      <p:nvGrpSpPr>
        <p:cNvPr id="1" name=""/>
        <p:cNvGrpSpPr/>
        <p:nvPr/>
      </p:nvGrpSpPr>
      <p:grpSpPr>
        <a:xfrm>
          <a:off x="0" y="0"/>
          <a:ext cx="0" cy="0"/>
          <a:chOff x="0" y="0"/>
          <a:chExt cx="0" cy="0"/>
        </a:xfrm>
      </p:grpSpPr>
      <p:pic>
        <p:nvPicPr>
          <p:cNvPr id="6" name="Logo" descr="ASC_Logo 2"/>
          <p:cNvPicPr>
            <a:picLocks noChangeAspect="1" noChangeArrowheads="1"/>
          </p:cNvPicPr>
          <p:nvPr userDrawn="1"/>
        </p:nvPicPr>
        <p:blipFill>
          <a:blip r:embed="rId2" cstate="print"/>
          <a:srcRect/>
          <a:stretch>
            <a:fillRect/>
          </a:stretch>
        </p:blipFill>
        <p:spPr bwMode="auto">
          <a:xfrm>
            <a:off x="9446238" y="368300"/>
            <a:ext cx="1593606" cy="387350"/>
          </a:xfrm>
          <a:prstGeom prst="rect">
            <a:avLst/>
          </a:prstGeom>
          <a:noFill/>
          <a:ln w="9525">
            <a:noFill/>
            <a:miter lim="800000"/>
            <a:headEnd/>
            <a:tailEnd/>
          </a:ln>
        </p:spPr>
      </p:pic>
      <p:sp>
        <p:nvSpPr>
          <p:cNvPr id="7" name="Rectangle 1030"/>
          <p:cNvSpPr>
            <a:spLocks noChangeArrowheads="1"/>
          </p:cNvSpPr>
          <p:nvPr userDrawn="1"/>
        </p:nvSpPr>
        <p:spPr bwMode="gray">
          <a:xfrm>
            <a:off x="260108" y="4833941"/>
            <a:ext cx="1058740" cy="593725"/>
          </a:xfrm>
          <a:prstGeom prst="rect">
            <a:avLst/>
          </a:prstGeom>
          <a:solidFill>
            <a:srgbClr val="FF783C"/>
          </a:solidFill>
          <a:ln w="76200">
            <a:solidFill>
              <a:schemeClr val="bg1"/>
            </a:solidFill>
            <a:miter lim="800000"/>
            <a:headEnd/>
            <a:tailEnd/>
          </a:ln>
          <a:effectLst/>
        </p:spPr>
        <p:txBody>
          <a:bodyPr wrap="none" lIns="0" tIns="0" rIns="0" bIns="0" anchor="ctr"/>
          <a:lstStyle/>
          <a:p>
            <a:pPr>
              <a:defRPr/>
            </a:pPr>
            <a:endParaRPr lang="de-CH">
              <a:solidFill>
                <a:srgbClr val="000000"/>
              </a:solidFill>
              <a:latin typeface="Arial" charset="0"/>
              <a:cs typeface="Arial" charset="0"/>
            </a:endParaRPr>
          </a:p>
        </p:txBody>
      </p:sp>
      <p:sp>
        <p:nvSpPr>
          <p:cNvPr id="8" name="Rectangle 1031"/>
          <p:cNvSpPr>
            <a:spLocks noChangeArrowheads="1"/>
          </p:cNvSpPr>
          <p:nvPr userDrawn="1"/>
        </p:nvSpPr>
        <p:spPr bwMode="gray">
          <a:xfrm>
            <a:off x="1397611" y="5495928"/>
            <a:ext cx="373673" cy="201613"/>
          </a:xfrm>
          <a:prstGeom prst="rect">
            <a:avLst/>
          </a:prstGeom>
          <a:solidFill>
            <a:schemeClr val="bg2"/>
          </a:solidFill>
          <a:ln w="50800">
            <a:solidFill>
              <a:schemeClr val="bg1"/>
            </a:solidFill>
            <a:miter lim="800000"/>
            <a:headEnd/>
            <a:tailEnd/>
          </a:ln>
          <a:effectLst/>
        </p:spPr>
        <p:txBody>
          <a:bodyPr wrap="none" lIns="0" tIns="0" rIns="0" bIns="0" anchor="ctr"/>
          <a:lstStyle/>
          <a:p>
            <a:pPr>
              <a:defRPr/>
            </a:pPr>
            <a:endParaRPr lang="de-CH">
              <a:solidFill>
                <a:srgbClr val="000000"/>
              </a:solidFill>
              <a:latin typeface="Arial" charset="0"/>
              <a:cs typeface="Arial" charset="0"/>
            </a:endParaRPr>
          </a:p>
        </p:txBody>
      </p:sp>
      <p:sp>
        <p:nvSpPr>
          <p:cNvPr id="11" name="Slide Number Placeholder 20"/>
          <p:cNvSpPr>
            <a:spLocks noGrp="1"/>
          </p:cNvSpPr>
          <p:nvPr>
            <p:ph type="sldNum" sz="quarter" idx="16"/>
          </p:nvPr>
        </p:nvSpPr>
        <p:spPr/>
        <p:txBody>
          <a:bodyPr/>
          <a:lstStyle>
            <a:lvl1pPr>
              <a:defRPr/>
            </a:lvl1pPr>
          </a:lstStyle>
          <a:p>
            <a:pPr>
              <a:defRPr/>
            </a:pPr>
            <a:fld id="{7B742A52-AC32-4B87-B0BF-9648A202BD63}" type="slidenum">
              <a:rPr lang="en-US"/>
              <a:pPr>
                <a:defRPr/>
              </a:pPr>
              <a:t>‹#›</a:t>
            </a:fld>
            <a:endParaRPr lang="en-US" dirty="0"/>
          </a:p>
        </p:txBody>
      </p:sp>
      <p:pic>
        <p:nvPicPr>
          <p:cNvPr id="14" name="Picture 13"/>
          <p:cNvPicPr>
            <a:picLocks noChangeAspect="1"/>
          </p:cNvPicPr>
          <p:nvPr userDrawn="1"/>
        </p:nvPicPr>
        <p:blipFill>
          <a:blip r:embed="rId3"/>
          <a:stretch>
            <a:fillRect/>
          </a:stretch>
        </p:blipFill>
        <p:spPr>
          <a:xfrm>
            <a:off x="7634572" y="1193800"/>
            <a:ext cx="3795428" cy="1981288"/>
          </a:xfrm>
          <a:prstGeom prst="rect">
            <a:avLst/>
          </a:prstGeom>
        </p:spPr>
      </p:pic>
      <p:pic>
        <p:nvPicPr>
          <p:cNvPr id="15" name="Picture 14" descr="PH_110911_7774_950x400p.jpg"/>
          <p:cNvPicPr>
            <a:picLocks noChangeAspect="1"/>
          </p:cNvPicPr>
          <p:nvPr userDrawn="1"/>
        </p:nvPicPr>
        <p:blipFill>
          <a:blip r:embed="rId4" cstate="print"/>
          <a:srcRect t="2546" b="12080"/>
          <a:stretch>
            <a:fillRect/>
          </a:stretch>
        </p:blipFill>
        <p:spPr>
          <a:xfrm>
            <a:off x="1" y="2863801"/>
            <a:ext cx="11430000" cy="347581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rst Page (Title Slide 1)">
    <p:spTree>
      <p:nvGrpSpPr>
        <p:cNvPr id="1" name=""/>
        <p:cNvGrpSpPr/>
        <p:nvPr/>
      </p:nvGrpSpPr>
      <p:grpSpPr>
        <a:xfrm>
          <a:off x="0" y="0"/>
          <a:ext cx="0" cy="0"/>
          <a:chOff x="0" y="0"/>
          <a:chExt cx="0" cy="0"/>
        </a:xfrm>
      </p:grpSpPr>
      <p:pic>
        <p:nvPicPr>
          <p:cNvPr id="22" name="Title Image" descr="GettyImages_98338575_PP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231" y="3068677"/>
            <a:ext cx="10464678" cy="3259137"/>
          </a:xfrm>
          <a:prstGeom prst="rect">
            <a:avLst/>
          </a:prstGeom>
        </p:spPr>
      </p:pic>
      <p:sp>
        <p:nvSpPr>
          <p:cNvPr id="21" name="Slide Number Placeholder"/>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11" name="Rectangle 2"/>
          <p:cNvSpPr>
            <a:spLocks noChangeArrowheads="1"/>
          </p:cNvSpPr>
          <p:nvPr/>
        </p:nvSpPr>
        <p:spPr bwMode="gray">
          <a:xfrm>
            <a:off x="260111" y="4833976"/>
            <a:ext cx="1058740" cy="593725"/>
          </a:xfrm>
          <a:prstGeom prst="rect">
            <a:avLst/>
          </a:prstGeom>
          <a:solidFill>
            <a:srgbClr val="FF783C"/>
          </a:solidFill>
          <a:ln w="76200">
            <a:solidFill>
              <a:schemeClr val="bg1"/>
            </a:solidFill>
            <a:miter lim="800000"/>
            <a:headEnd/>
            <a:tailEnd/>
          </a:ln>
          <a:effectLst/>
        </p:spPr>
        <p:txBody>
          <a:bodyPr wrap="none" lIns="0" tIns="0" rIns="0" bIns="0" anchor="ctr"/>
          <a:lstStyle/>
          <a:p>
            <a:endParaRPr lang="en-US" noProof="0" dirty="0"/>
          </a:p>
        </p:txBody>
      </p:sp>
      <p:sp>
        <p:nvSpPr>
          <p:cNvPr id="13" name="Rectangle 1"/>
          <p:cNvSpPr>
            <a:spLocks noChangeArrowheads="1"/>
          </p:cNvSpPr>
          <p:nvPr/>
        </p:nvSpPr>
        <p:spPr bwMode="gray">
          <a:xfrm>
            <a:off x="1397610" y="5495925"/>
            <a:ext cx="373673" cy="201612"/>
          </a:xfrm>
          <a:prstGeom prst="rect">
            <a:avLst/>
          </a:prstGeom>
          <a:solidFill>
            <a:srgbClr val="F3FF0E"/>
          </a:solidFill>
          <a:ln w="50800">
            <a:solidFill>
              <a:schemeClr val="bg1"/>
            </a:solidFill>
            <a:miter lim="800000"/>
            <a:headEnd/>
            <a:tailEnd/>
          </a:ln>
          <a:effectLst/>
        </p:spPr>
        <p:txBody>
          <a:bodyPr wrap="none" lIns="0" tIns="0" rIns="0" bIns="0" anchor="ctr"/>
          <a:lstStyle/>
          <a:p>
            <a:endParaRPr lang="en-US" noProof="0" dirty="0"/>
          </a:p>
        </p:txBody>
      </p:sp>
      <p:sp>
        <p:nvSpPr>
          <p:cNvPr id="19" name="Title Placeholder"/>
          <p:cNvSpPr>
            <a:spLocks noGrp="1"/>
          </p:cNvSpPr>
          <p:nvPr>
            <p:ph type="title" hasCustomPrompt="1"/>
          </p:nvPr>
        </p:nvSpPr>
        <p:spPr bwMode="auto">
          <a:xfrm>
            <a:off x="498232" y="1371113"/>
            <a:ext cx="9883855" cy="443198"/>
          </a:xfrm>
          <a:prstGeom prst="rect">
            <a:avLst/>
          </a:prstGeom>
        </p:spPr>
        <p:txBody>
          <a:bodyPr wrap="square"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PRESENTATION TITLE</a:t>
            </a:r>
            <a:endParaRPr lang="en-US" noProof="0" dirty="0"/>
          </a:p>
        </p:txBody>
      </p:sp>
      <p:pic>
        <p:nvPicPr>
          <p:cNvPr id="14" name="Anniversary Image" descr="Ascom_25th_Logo_RGB_Master_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7039" y="1358900"/>
            <a:ext cx="6035874" cy="1709738"/>
          </a:xfrm>
          <a:prstGeom prst="rect">
            <a:avLst/>
          </a:prstGeom>
        </p:spPr>
      </p:pic>
      <p:sp>
        <p:nvSpPr>
          <p:cNvPr id="16" name="Brackets"/>
          <p:cNvSpPr/>
          <p:nvPr/>
        </p:nvSpPr>
        <p:spPr>
          <a:xfrm>
            <a:off x="771892" y="978324"/>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sp>
        <p:nvSpPr>
          <p:cNvPr id="2" name="Date Placeholder 1"/>
          <p:cNvSpPr>
            <a:spLocks noGrp="1"/>
          </p:cNvSpPr>
          <p:nvPr>
            <p:ph type="dt" sz="half" idx="15"/>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498230" y="1619249"/>
            <a:ext cx="10462846" cy="4705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9" name="Slide Number Placeholder 8"/>
          <p:cNvSpPr>
            <a:spLocks noGrp="1"/>
          </p:cNvSpPr>
          <p:nvPr>
            <p:ph type="sldNum" sz="quarter" idx="13"/>
          </p:nvPr>
        </p:nvSpPr>
        <p:spPr/>
        <p:txBody>
          <a:bodyPr/>
          <a:lstStyle/>
          <a:p>
            <a:fld id="{E3D0831D-C0E2-4007-A441-954143294F85}" type="slidenum">
              <a:rPr lang="en-US" noProof="0" smtClean="0"/>
              <a:pPr/>
              <a:t>‹#›</a:t>
            </a:fld>
            <a:endParaRPr lang="en-US" noProof="0" dirty="0"/>
          </a:p>
        </p:txBody>
      </p:sp>
      <p:sp>
        <p:nvSpPr>
          <p:cNvPr id="13" name="Title 12"/>
          <p:cNvSpPr>
            <a:spLocks noGrp="1"/>
          </p:cNvSpPr>
          <p:nvPr>
            <p:ph type="title" hasCustomPrompt="1"/>
          </p:nvPr>
        </p:nvSpPr>
        <p:spPr/>
        <p:txBody>
          <a:bodyPr/>
          <a:lstStyle/>
          <a:p>
            <a:r>
              <a:rPr lang="en-US" sz="2400" baseline="0" dirty="0" smtClean="0">
                <a:latin typeface="Arial"/>
              </a:rPr>
              <a:t>TITLE SINGLE LINE ONLY</a:t>
            </a:r>
            <a:endParaRPr lang="en-US" dirty="0"/>
          </a:p>
        </p:txBody>
      </p:sp>
      <p:sp>
        <p:nvSpPr>
          <p:cNvPr id="6" name="Footer Placeholder 5"/>
          <p:cNvSpPr>
            <a:spLocks noGrp="1"/>
          </p:cNvSpPr>
          <p:nvPr>
            <p:ph type="ftr" sz="quarter" idx="14"/>
          </p:nvPr>
        </p:nvSpPr>
        <p:spPr>
          <a:xfrm>
            <a:off x="498231" y="6548477"/>
            <a:ext cx="3489448" cy="138499"/>
          </a:xfrm>
          <a:prstGeom prst="rect">
            <a:avLst/>
          </a:prstGeom>
        </p:spPr>
        <p:txBody>
          <a:bodyPr/>
          <a:lstStyle/>
          <a:p>
            <a:r>
              <a:rPr lang="en-US" smtClean="0"/>
              <a:t>IQPC - 28th May 2012, Dubai</a:t>
            </a:r>
            <a:endParaRPr lang="en-US" dirty="0"/>
          </a:p>
        </p:txBody>
      </p:sp>
      <p:sp>
        <p:nvSpPr>
          <p:cNvPr id="7" name="Text Placeholder 26"/>
          <p:cNvSpPr>
            <a:spLocks noGrp="1"/>
          </p:cNvSpPr>
          <p:nvPr>
            <p:ph type="body" sz="quarter" idx="15" hasCustomPrompt="1"/>
          </p:nvPr>
        </p:nvSpPr>
        <p:spPr>
          <a:xfrm>
            <a:off x="4053463" y="6548441"/>
            <a:ext cx="3323077" cy="138499"/>
          </a:xfrm>
        </p:spPr>
        <p:txBody>
          <a:bodyPr anchor="b" anchorCtr="0">
            <a:noAutofit/>
          </a:bodyPr>
          <a:lstStyle>
            <a:lvl1pPr algn="ctr" rtl="0" eaLnBrk="0" fontAlgn="base" hangingPunct="0">
              <a:lnSpc>
                <a:spcPct val="100000"/>
              </a:lnSpc>
              <a:spcBef>
                <a:spcPct val="0"/>
              </a:spcBef>
              <a:spcAft>
                <a:spcPct val="0"/>
              </a:spcAft>
              <a:buFont typeface="Arial" pitchFamily="34" charset="0"/>
              <a:buNone/>
              <a:defRPr lang="en-US" sz="900" b="0" kern="1200" cap="all" baseline="0" noProof="0" dirty="0" smtClean="0">
                <a:solidFill>
                  <a:srgbClr val="000000"/>
                </a:solidFill>
                <a:latin typeface="Arial" charset="0"/>
                <a:ea typeface="ＭＳ Ｐゴシック" pitchFamily="-76" charset="-128"/>
                <a:cs typeface="+mn-cs"/>
              </a:defRPr>
            </a:lvl1pPr>
            <a:lvl2pPr algn="l" rtl="0" eaLnBrk="0" fontAlgn="base" hangingPunct="0">
              <a:spcBef>
                <a:spcPct val="0"/>
              </a:spcBef>
              <a:spcAft>
                <a:spcPct val="0"/>
              </a:spcAft>
              <a:buNone/>
              <a:defRPr lang="en-US" sz="900" b="0" kern="1200" noProof="0" dirty="0" smtClean="0">
                <a:solidFill>
                  <a:srgbClr val="000000"/>
                </a:solidFill>
                <a:latin typeface="Arial" charset="0"/>
                <a:ea typeface="ＭＳ Ｐゴシック" pitchFamily="-76" charset="-128"/>
                <a:cs typeface="+mn-cs"/>
              </a:defRPr>
            </a:lvl2pPr>
            <a:lvl3pPr algn="l" rtl="0" eaLnBrk="0" fontAlgn="base" hangingPunct="0">
              <a:spcBef>
                <a:spcPct val="0"/>
              </a:spcBef>
              <a:spcAft>
                <a:spcPct val="0"/>
              </a:spcAft>
              <a:buNone/>
              <a:defRPr lang="en-US" sz="900" b="0" kern="1200" noProof="0" dirty="0" smtClean="0">
                <a:solidFill>
                  <a:srgbClr val="000000"/>
                </a:solidFill>
                <a:latin typeface="Arial" charset="0"/>
                <a:ea typeface="ＭＳ Ｐゴシック" pitchFamily="-76" charset="-128"/>
                <a:cs typeface="+mn-cs"/>
              </a:defRPr>
            </a:lvl3pPr>
            <a:lvl4pPr algn="l" rtl="0" eaLnBrk="0" fontAlgn="base" hangingPunct="0">
              <a:spcBef>
                <a:spcPct val="0"/>
              </a:spcBef>
              <a:spcAft>
                <a:spcPct val="0"/>
              </a:spcAft>
              <a:buNone/>
              <a:defRPr lang="en-US" sz="900" b="0" kern="1200" noProof="0" dirty="0" smtClean="0">
                <a:solidFill>
                  <a:srgbClr val="000000"/>
                </a:solidFill>
                <a:latin typeface="Arial" charset="0"/>
                <a:ea typeface="ＭＳ Ｐゴシック" pitchFamily="-76" charset="-128"/>
                <a:cs typeface="+mn-cs"/>
              </a:defRPr>
            </a:lvl4pPr>
            <a:lvl5pPr algn="l" rtl="0" eaLnBrk="0" fontAlgn="base" hangingPunct="0">
              <a:spcBef>
                <a:spcPct val="0"/>
              </a:spcBef>
              <a:spcAft>
                <a:spcPct val="0"/>
              </a:spcAft>
              <a:buNone/>
              <a:defRPr lang="en-US" sz="900" b="0" kern="1200" noProof="0" dirty="0" smtClean="0">
                <a:solidFill>
                  <a:srgbClr val="000000"/>
                </a:solidFill>
                <a:latin typeface="Arial" charset="0"/>
                <a:ea typeface="ＭＳ Ｐゴシック" pitchFamily="-76" charset="-128"/>
                <a:cs typeface="+mn-cs"/>
              </a:defRPr>
            </a:lvl5pPr>
          </a:lstStyle>
          <a:p>
            <a:pPr lvl="0"/>
            <a:r>
              <a:rPr lang="en-US" smtClean="0"/>
              <a:t> 25 YEARS OF INNOVATION</a:t>
            </a:r>
            <a:endParaRPr lang="en-US" dirty="0" smtClean="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Content Placeholder"/>
          <p:cNvSpPr>
            <a:spLocks noGrp="1"/>
          </p:cNvSpPr>
          <p:nvPr>
            <p:ph sz="quarter" idx="12"/>
          </p:nvPr>
        </p:nvSpPr>
        <p:spPr>
          <a:xfrm>
            <a:off x="498230" y="1619249"/>
            <a:ext cx="10462846" cy="470535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9" name="Slide Number Placeholder"/>
          <p:cNvSpPr>
            <a:spLocks noGrp="1"/>
          </p:cNvSpPr>
          <p:nvPr>
            <p:ph type="sldNum" sz="quarter" idx="13"/>
          </p:nvPr>
        </p:nvSpPr>
        <p:spPr/>
        <p:txBody>
          <a:bodyPr/>
          <a:lstStyle/>
          <a:p>
            <a:fld id="{E3D0831D-C0E2-4007-A441-954143294F85}" type="slidenum">
              <a:rPr lang="en-GB" noProof="0" smtClean="0"/>
              <a:pPr/>
              <a:t>‹#›</a:t>
            </a:fld>
            <a:endParaRPr lang="en-GB" noProof="0" dirty="0"/>
          </a:p>
        </p:txBody>
      </p:sp>
      <p:sp>
        <p:nvSpPr>
          <p:cNvPr id="13" name="Title Placeholder"/>
          <p:cNvSpPr>
            <a:spLocks noGrp="1"/>
          </p:cNvSpPr>
          <p:nvPr>
            <p:ph type="title" hasCustomPrompt="1"/>
          </p:nvPr>
        </p:nvSpPr>
        <p:spPr/>
        <p:txBody>
          <a:bodyPr/>
          <a:lstStyle/>
          <a:p>
            <a:r>
              <a:rPr lang="en-GB" sz="2400" baseline="0" noProof="0" dirty="0" smtClean="0">
                <a:latin typeface="Arial"/>
              </a:rPr>
              <a:t>TITLE SINGLE LINE ONLY</a:t>
            </a:r>
            <a:endParaRPr lang="en-GB" noProof="0" dirty="0"/>
          </a:p>
        </p:txBody>
      </p:sp>
    </p:spTree>
    <p:extLst>
      <p:ext uri="{BB962C8B-B14F-4D97-AF65-F5344CB8AC3E}">
        <p14:creationId xmlns:p14="http://schemas.microsoft.com/office/powerpoint/2010/main" val="315505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pic>
        <p:nvPicPr>
          <p:cNvPr id="12" name="Title Image" descr="GettyImages_98338575_PP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231" y="3068677"/>
            <a:ext cx="10464678" cy="3259137"/>
          </a:xfrm>
          <a:prstGeom prst="rect">
            <a:avLst/>
          </a:prstGeom>
        </p:spPr>
      </p:pic>
      <p:sp>
        <p:nvSpPr>
          <p:cNvPr id="22" name="Slide Number Placeholder"/>
          <p:cNvSpPr>
            <a:spLocks noGrp="1"/>
          </p:cNvSpPr>
          <p:nvPr>
            <p:ph type="sldNum" sz="quarter" idx="16"/>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17" name="Brackets"/>
          <p:cNvSpPr/>
          <p:nvPr/>
        </p:nvSpPr>
        <p:spPr>
          <a:xfrm>
            <a:off x="771892" y="978324"/>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sp>
        <p:nvSpPr>
          <p:cNvPr id="19" name="Agenda Band"/>
          <p:cNvSpPr>
            <a:spLocks noChangeArrowheads="1"/>
          </p:cNvSpPr>
          <p:nvPr/>
        </p:nvSpPr>
        <p:spPr bwMode="auto">
          <a:xfrm>
            <a:off x="498231" y="2244437"/>
            <a:ext cx="10464678" cy="2531588"/>
          </a:xfrm>
          <a:prstGeom prst="rect">
            <a:avLst/>
          </a:prstGeom>
          <a:solidFill>
            <a:schemeClr val="accent5"/>
          </a:solidFill>
          <a:ln w="9525">
            <a:noFill/>
            <a:miter lim="800000"/>
            <a:headEnd/>
            <a:tailEnd/>
          </a:ln>
        </p:spPr>
        <p:txBody>
          <a:bodyPr wrap="none" anchor="ctr"/>
          <a:lstStyle/>
          <a:p>
            <a:endParaRPr lang="en-US" noProof="0" dirty="0"/>
          </a:p>
        </p:txBody>
      </p:sp>
      <p:sp>
        <p:nvSpPr>
          <p:cNvPr id="21" name="Title Placeholder"/>
          <p:cNvSpPr>
            <a:spLocks noGrp="1"/>
          </p:cNvSpPr>
          <p:nvPr>
            <p:ph type="title" hasCustomPrompt="1"/>
          </p:nvPr>
        </p:nvSpPr>
        <p:spPr bwMode="auto">
          <a:xfrm>
            <a:off x="789480" y="1596744"/>
            <a:ext cx="9880357" cy="443198"/>
          </a:xfrm>
          <a:prstGeom prst="rect">
            <a:avLst/>
          </a:prstGeom>
        </p:spPr>
        <p:txBody>
          <a:bodyPr wrap="square"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agenda title</a:t>
            </a:r>
            <a:endParaRPr lang="en-US" noProof="0" dirty="0"/>
          </a:p>
        </p:txBody>
      </p:sp>
      <p:sp>
        <p:nvSpPr>
          <p:cNvPr id="23" name="Rectangle 2"/>
          <p:cNvSpPr>
            <a:spLocks noChangeArrowheads="1"/>
          </p:cNvSpPr>
          <p:nvPr/>
        </p:nvSpPr>
        <p:spPr bwMode="gray">
          <a:xfrm>
            <a:off x="6009909" y="4564101"/>
            <a:ext cx="798635" cy="447675"/>
          </a:xfrm>
          <a:prstGeom prst="rect">
            <a:avLst/>
          </a:prstGeom>
          <a:solidFill>
            <a:srgbClr val="FF783C"/>
          </a:solidFill>
          <a:ln w="50800">
            <a:solidFill>
              <a:schemeClr val="bg1"/>
            </a:solidFill>
            <a:miter lim="800000"/>
            <a:headEnd/>
            <a:tailEnd/>
          </a:ln>
          <a:effectLst/>
        </p:spPr>
        <p:txBody>
          <a:bodyPr wrap="none" lIns="0" tIns="0" rIns="0" bIns="0" anchor="ctr"/>
          <a:lstStyle/>
          <a:p>
            <a:endParaRPr lang="en-US" noProof="0" dirty="0"/>
          </a:p>
        </p:txBody>
      </p:sp>
      <p:sp>
        <p:nvSpPr>
          <p:cNvPr id="24" name="Rectangle 1"/>
          <p:cNvSpPr>
            <a:spLocks noChangeArrowheads="1"/>
          </p:cNvSpPr>
          <p:nvPr/>
        </p:nvSpPr>
        <p:spPr bwMode="gray">
          <a:xfrm>
            <a:off x="10098333" y="3467104"/>
            <a:ext cx="1058740" cy="593725"/>
          </a:xfrm>
          <a:prstGeom prst="rect">
            <a:avLst/>
          </a:prstGeom>
          <a:solidFill>
            <a:schemeClr val="accent1"/>
          </a:solidFill>
          <a:ln w="76200">
            <a:solidFill>
              <a:schemeClr val="bg1"/>
            </a:solidFill>
            <a:miter lim="800000"/>
            <a:headEnd/>
            <a:tailEnd/>
          </a:ln>
          <a:effectLst/>
        </p:spPr>
        <p:txBody>
          <a:bodyPr wrap="none" lIns="0" tIns="0" rIns="0" bIns="0" anchor="ctr"/>
          <a:lstStyle/>
          <a:p>
            <a:endParaRPr lang="en-US" noProof="0" dirty="0"/>
          </a:p>
        </p:txBody>
      </p:sp>
      <p:sp>
        <p:nvSpPr>
          <p:cNvPr id="25" name="Body Placeholder"/>
          <p:cNvSpPr>
            <a:spLocks noGrp="1"/>
          </p:cNvSpPr>
          <p:nvPr>
            <p:ph type="body" sz="quarter" idx="18" hasCustomPrompt="1"/>
          </p:nvPr>
        </p:nvSpPr>
        <p:spPr bwMode="white">
          <a:xfrm>
            <a:off x="789477" y="2305053"/>
            <a:ext cx="8805862" cy="2285683"/>
          </a:xfrm>
        </p:spPr>
        <p:txBody>
          <a:bodyPr/>
          <a:lstStyle>
            <a:lvl1pPr indent="-180000">
              <a:buFont typeface="Wingdings" pitchFamily="2" charset="2"/>
              <a:buChar char="§"/>
              <a:defRPr b="0">
                <a:solidFill>
                  <a:schemeClr val="bg1"/>
                </a:solidFill>
              </a:defRPr>
            </a:lvl1pPr>
            <a:lvl2pPr>
              <a:buFont typeface="Wingdings" pitchFamily="2" charset="2"/>
              <a:buChar char="§"/>
              <a:defRPr>
                <a:solidFill>
                  <a:schemeClr val="bg1"/>
                </a:solidFill>
              </a:defRPr>
            </a:lvl2pPr>
          </a:lstStyle>
          <a:p>
            <a:pPr lvl="0"/>
            <a:r>
              <a:rPr lang="en-US" noProof="0" smtClean="0"/>
              <a:t>Click to add chapter title</a:t>
            </a:r>
          </a:p>
          <a:p>
            <a:pPr lvl="1"/>
            <a:r>
              <a:rPr lang="en-US" noProof="0" smtClean="0"/>
              <a:t>Click to add chapter title</a:t>
            </a:r>
          </a:p>
        </p:txBody>
      </p:sp>
      <p:sp>
        <p:nvSpPr>
          <p:cNvPr id="2" name="Date Placeholder 1"/>
          <p:cNvSpPr>
            <a:spLocks noGrp="1"/>
          </p:cNvSpPr>
          <p:nvPr>
            <p:ph type="dt" sz="half" idx="20"/>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rst Page (Title Slide 2)">
    <p:spTree>
      <p:nvGrpSpPr>
        <p:cNvPr id="1" name=""/>
        <p:cNvGrpSpPr/>
        <p:nvPr/>
      </p:nvGrpSpPr>
      <p:grpSpPr>
        <a:xfrm>
          <a:off x="0" y="0"/>
          <a:ext cx="0" cy="0"/>
          <a:chOff x="0" y="0"/>
          <a:chExt cx="0" cy="0"/>
        </a:xfrm>
      </p:grpSpPr>
      <p:pic>
        <p:nvPicPr>
          <p:cNvPr id="17" name="Title Image" descr="GettyImages_116377669_c_PP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231" y="3068677"/>
            <a:ext cx="10464678" cy="3259137"/>
          </a:xfrm>
          <a:prstGeom prst="rect">
            <a:avLst/>
          </a:prstGeom>
        </p:spPr>
      </p:pic>
      <p:sp>
        <p:nvSpPr>
          <p:cNvPr id="21" name="Slide Number Placeholder"/>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24" name="Rectangle 2"/>
          <p:cNvSpPr>
            <a:spLocks noChangeArrowheads="1"/>
          </p:cNvSpPr>
          <p:nvPr/>
        </p:nvSpPr>
        <p:spPr bwMode="gray">
          <a:xfrm>
            <a:off x="1397610" y="5495925"/>
            <a:ext cx="373673" cy="201612"/>
          </a:xfrm>
          <a:prstGeom prst="rect">
            <a:avLst/>
          </a:prstGeom>
          <a:solidFill>
            <a:srgbClr val="F3FF0E"/>
          </a:solidFill>
          <a:ln w="50800">
            <a:solidFill>
              <a:schemeClr val="bg1"/>
            </a:solidFill>
            <a:miter lim="800000"/>
            <a:headEnd/>
            <a:tailEnd/>
          </a:ln>
          <a:effectLst/>
        </p:spPr>
        <p:txBody>
          <a:bodyPr wrap="none" lIns="0" tIns="0" rIns="0" bIns="0" anchor="ctr"/>
          <a:lstStyle/>
          <a:p>
            <a:endParaRPr lang="en-US" noProof="0" dirty="0"/>
          </a:p>
        </p:txBody>
      </p:sp>
      <p:sp>
        <p:nvSpPr>
          <p:cNvPr id="22" name="Rectangle 1"/>
          <p:cNvSpPr>
            <a:spLocks noChangeArrowheads="1"/>
          </p:cNvSpPr>
          <p:nvPr/>
        </p:nvSpPr>
        <p:spPr bwMode="gray">
          <a:xfrm>
            <a:off x="260111" y="4833976"/>
            <a:ext cx="1058740" cy="593725"/>
          </a:xfrm>
          <a:prstGeom prst="rect">
            <a:avLst/>
          </a:prstGeom>
          <a:solidFill>
            <a:srgbClr val="FF783C"/>
          </a:solidFill>
          <a:ln w="76200">
            <a:solidFill>
              <a:schemeClr val="bg1"/>
            </a:solidFill>
            <a:miter lim="800000"/>
            <a:headEnd/>
            <a:tailEnd/>
          </a:ln>
          <a:effectLst/>
        </p:spPr>
        <p:txBody>
          <a:bodyPr wrap="none" lIns="0" tIns="0" rIns="0" bIns="0" anchor="ctr"/>
          <a:lstStyle/>
          <a:p>
            <a:endParaRPr lang="en-US" noProof="0" dirty="0"/>
          </a:p>
        </p:txBody>
      </p:sp>
      <p:sp>
        <p:nvSpPr>
          <p:cNvPr id="28" name="Title Placeholder"/>
          <p:cNvSpPr>
            <a:spLocks noGrp="1"/>
          </p:cNvSpPr>
          <p:nvPr>
            <p:ph type="title" hasCustomPrompt="1"/>
          </p:nvPr>
        </p:nvSpPr>
        <p:spPr bwMode="auto">
          <a:xfrm>
            <a:off x="499902" y="1371113"/>
            <a:ext cx="9882188" cy="443198"/>
          </a:xfrm>
          <a:prstGeom prst="rect">
            <a:avLst/>
          </a:prstGeom>
        </p:spPr>
        <p:txBody>
          <a:bodyPr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PRESENTATION TITLE</a:t>
            </a:r>
            <a:endParaRPr lang="en-US" noProof="0" dirty="0"/>
          </a:p>
        </p:txBody>
      </p:sp>
      <p:sp>
        <p:nvSpPr>
          <p:cNvPr id="29" name="Brackets"/>
          <p:cNvSpPr/>
          <p:nvPr/>
        </p:nvSpPr>
        <p:spPr>
          <a:xfrm>
            <a:off x="771892" y="978324"/>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sp>
        <p:nvSpPr>
          <p:cNvPr id="2" name="Date Placeholder 1"/>
          <p:cNvSpPr>
            <a:spLocks noGrp="1"/>
          </p:cNvSpPr>
          <p:nvPr>
            <p:ph type="dt" sz="half" idx="15"/>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14" name="Title Image" descr="GettyImages_116377669_c_PPT.jpg"/>
          <p:cNvPicPr>
            <a:picLocks noChangeAspect="1"/>
          </p:cNvPicPr>
          <p:nvPr/>
        </p:nvPicPr>
        <p:blipFill rotWithShape="1">
          <a:blip r:embed="rId2" cstate="screen">
            <a:extLst>
              <a:ext uri="{28A0092B-C50C-407E-A947-70E740481C1C}">
                <a14:useLocalDpi xmlns:a14="http://schemas.microsoft.com/office/drawing/2010/main"/>
              </a:ext>
            </a:extLst>
          </a:blip>
          <a:srcRect t="-13549" b="13549"/>
          <a:stretch/>
        </p:blipFill>
        <p:spPr>
          <a:xfrm>
            <a:off x="498231" y="3068677"/>
            <a:ext cx="10464678" cy="3259137"/>
          </a:xfrm>
          <a:prstGeom prst="rect">
            <a:avLst/>
          </a:prstGeom>
        </p:spPr>
      </p:pic>
      <p:sp>
        <p:nvSpPr>
          <p:cNvPr id="22" name="Slide Number Placeholder"/>
          <p:cNvSpPr>
            <a:spLocks noGrp="1"/>
          </p:cNvSpPr>
          <p:nvPr>
            <p:ph type="sldNum" sz="quarter" idx="16"/>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15" name="Agenda Band"/>
          <p:cNvSpPr>
            <a:spLocks noChangeArrowheads="1"/>
          </p:cNvSpPr>
          <p:nvPr/>
        </p:nvSpPr>
        <p:spPr bwMode="auto">
          <a:xfrm>
            <a:off x="498231" y="2244437"/>
            <a:ext cx="10464678" cy="2531588"/>
          </a:xfrm>
          <a:prstGeom prst="rect">
            <a:avLst/>
          </a:prstGeom>
          <a:solidFill>
            <a:schemeClr val="accent5"/>
          </a:solidFill>
          <a:ln w="9525">
            <a:noFill/>
            <a:miter lim="800000"/>
            <a:headEnd/>
            <a:tailEnd/>
          </a:ln>
        </p:spPr>
        <p:txBody>
          <a:bodyPr wrap="none" anchor="ctr"/>
          <a:lstStyle/>
          <a:p>
            <a:endParaRPr lang="en-US" noProof="0" dirty="0"/>
          </a:p>
        </p:txBody>
      </p:sp>
      <p:sp>
        <p:nvSpPr>
          <p:cNvPr id="16" name="Title Placeholder"/>
          <p:cNvSpPr>
            <a:spLocks noGrp="1"/>
          </p:cNvSpPr>
          <p:nvPr>
            <p:ph type="title" hasCustomPrompt="1"/>
          </p:nvPr>
        </p:nvSpPr>
        <p:spPr bwMode="auto">
          <a:xfrm>
            <a:off x="789480" y="1596744"/>
            <a:ext cx="9880357" cy="443198"/>
          </a:xfrm>
          <a:prstGeom prst="rect">
            <a:avLst/>
          </a:prstGeom>
        </p:spPr>
        <p:txBody>
          <a:bodyPr wrap="square"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agenda title</a:t>
            </a:r>
            <a:endParaRPr lang="en-US" noProof="0" dirty="0"/>
          </a:p>
        </p:txBody>
      </p:sp>
      <p:sp>
        <p:nvSpPr>
          <p:cNvPr id="17" name="Rectangle 2"/>
          <p:cNvSpPr>
            <a:spLocks noChangeArrowheads="1"/>
          </p:cNvSpPr>
          <p:nvPr/>
        </p:nvSpPr>
        <p:spPr bwMode="gray">
          <a:xfrm>
            <a:off x="6726115" y="4564101"/>
            <a:ext cx="798635" cy="447675"/>
          </a:xfrm>
          <a:prstGeom prst="rect">
            <a:avLst/>
          </a:prstGeom>
          <a:solidFill>
            <a:srgbClr val="FF783C"/>
          </a:solidFill>
          <a:ln w="50800">
            <a:solidFill>
              <a:schemeClr val="bg1"/>
            </a:solidFill>
            <a:miter lim="800000"/>
            <a:headEnd/>
            <a:tailEnd/>
          </a:ln>
          <a:effectLst/>
        </p:spPr>
        <p:txBody>
          <a:bodyPr wrap="none" lIns="0" tIns="0" rIns="0" bIns="0" anchor="ctr"/>
          <a:lstStyle/>
          <a:p>
            <a:endParaRPr lang="en-US" noProof="0" dirty="0"/>
          </a:p>
        </p:txBody>
      </p:sp>
      <p:sp>
        <p:nvSpPr>
          <p:cNvPr id="18" name="Rectangle 1"/>
          <p:cNvSpPr>
            <a:spLocks noChangeArrowheads="1"/>
          </p:cNvSpPr>
          <p:nvPr/>
        </p:nvSpPr>
        <p:spPr bwMode="gray">
          <a:xfrm>
            <a:off x="10098333" y="3467104"/>
            <a:ext cx="1058740" cy="593725"/>
          </a:xfrm>
          <a:prstGeom prst="rect">
            <a:avLst/>
          </a:prstGeom>
          <a:solidFill>
            <a:schemeClr val="accent1"/>
          </a:solidFill>
          <a:ln w="76200">
            <a:solidFill>
              <a:schemeClr val="bg1"/>
            </a:solidFill>
            <a:miter lim="800000"/>
            <a:headEnd/>
            <a:tailEnd/>
          </a:ln>
          <a:effectLst/>
        </p:spPr>
        <p:txBody>
          <a:bodyPr wrap="none" lIns="0" tIns="0" rIns="0" bIns="0" anchor="ctr"/>
          <a:lstStyle/>
          <a:p>
            <a:endParaRPr lang="en-US" noProof="0" dirty="0"/>
          </a:p>
        </p:txBody>
      </p:sp>
      <p:sp>
        <p:nvSpPr>
          <p:cNvPr id="23" name="Brackets"/>
          <p:cNvSpPr/>
          <p:nvPr/>
        </p:nvSpPr>
        <p:spPr>
          <a:xfrm>
            <a:off x="771892" y="978324"/>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sp>
        <p:nvSpPr>
          <p:cNvPr id="13" name="Body Placeholder"/>
          <p:cNvSpPr>
            <a:spLocks noGrp="1"/>
          </p:cNvSpPr>
          <p:nvPr>
            <p:ph type="body" sz="quarter" idx="18" hasCustomPrompt="1"/>
          </p:nvPr>
        </p:nvSpPr>
        <p:spPr bwMode="white">
          <a:xfrm>
            <a:off x="789477" y="2305053"/>
            <a:ext cx="8805862" cy="2285683"/>
          </a:xfrm>
        </p:spPr>
        <p:txBody>
          <a:bodyPr/>
          <a:lstStyle>
            <a:lvl1pPr indent="-180000">
              <a:buFont typeface="Wingdings" pitchFamily="2" charset="2"/>
              <a:buChar char="§"/>
              <a:defRPr b="0">
                <a:solidFill>
                  <a:schemeClr val="bg1"/>
                </a:solidFill>
              </a:defRPr>
            </a:lvl1pPr>
            <a:lvl2pPr>
              <a:buFont typeface="Wingdings" pitchFamily="2" charset="2"/>
              <a:buChar char="§"/>
              <a:defRPr>
                <a:solidFill>
                  <a:schemeClr val="bg1"/>
                </a:solidFill>
              </a:defRPr>
            </a:lvl2pPr>
          </a:lstStyle>
          <a:p>
            <a:pPr lvl="0"/>
            <a:r>
              <a:rPr lang="en-US" noProof="0" smtClean="0"/>
              <a:t>Click to add chapter title</a:t>
            </a:r>
          </a:p>
          <a:p>
            <a:pPr lvl="1"/>
            <a:r>
              <a:rPr lang="en-US" noProof="0" smtClean="0"/>
              <a:t>Click to add chapter title</a:t>
            </a:r>
          </a:p>
        </p:txBody>
      </p:sp>
      <p:sp>
        <p:nvSpPr>
          <p:cNvPr id="2" name="Date Placeholder 1"/>
          <p:cNvSpPr>
            <a:spLocks noGrp="1"/>
          </p:cNvSpPr>
          <p:nvPr>
            <p:ph type="dt" sz="half" idx="20"/>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rst Page (Title Slide 3)">
    <p:spTree>
      <p:nvGrpSpPr>
        <p:cNvPr id="1" name=""/>
        <p:cNvGrpSpPr/>
        <p:nvPr/>
      </p:nvGrpSpPr>
      <p:grpSpPr>
        <a:xfrm>
          <a:off x="0" y="0"/>
          <a:ext cx="0" cy="0"/>
          <a:chOff x="0" y="0"/>
          <a:chExt cx="0" cy="0"/>
        </a:xfrm>
      </p:grpSpPr>
      <p:pic>
        <p:nvPicPr>
          <p:cNvPr id="11" name="Picture 10" descr="PH_110911_7774_950x400p.jpg"/>
          <p:cNvPicPr>
            <a:picLocks noChangeAspect="1"/>
          </p:cNvPicPr>
          <p:nvPr userDrawn="1"/>
        </p:nvPicPr>
        <p:blipFill>
          <a:blip r:embed="rId2" cstate="print"/>
          <a:srcRect t="2546" b="12080"/>
          <a:stretch>
            <a:fillRect/>
          </a:stretch>
        </p:blipFill>
        <p:spPr>
          <a:xfrm>
            <a:off x="494567" y="3066373"/>
            <a:ext cx="10468715" cy="3261441"/>
          </a:xfrm>
          <a:prstGeom prst="rect">
            <a:avLst/>
          </a:prstGeom>
        </p:spPr>
      </p:pic>
      <p:sp>
        <p:nvSpPr>
          <p:cNvPr id="21" name="Slide Number Placeholder"/>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24" name="Title Placeholder"/>
          <p:cNvSpPr>
            <a:spLocks noGrp="1"/>
          </p:cNvSpPr>
          <p:nvPr>
            <p:ph type="title" hasCustomPrompt="1"/>
          </p:nvPr>
        </p:nvSpPr>
        <p:spPr bwMode="auto">
          <a:xfrm>
            <a:off x="499902" y="1371113"/>
            <a:ext cx="9882188" cy="443198"/>
          </a:xfrm>
          <a:prstGeom prst="rect">
            <a:avLst/>
          </a:prstGeom>
        </p:spPr>
        <p:txBody>
          <a:bodyPr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PRESENTATION TITLE</a:t>
            </a:r>
            <a:endParaRPr lang="en-US" noProof="0" dirty="0"/>
          </a:p>
        </p:txBody>
      </p:sp>
      <p:sp>
        <p:nvSpPr>
          <p:cNvPr id="2" name="Date Placeholder 1"/>
          <p:cNvSpPr>
            <a:spLocks noGrp="1"/>
          </p:cNvSpPr>
          <p:nvPr>
            <p:ph type="dt" sz="half" idx="15"/>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3">
    <p:spTree>
      <p:nvGrpSpPr>
        <p:cNvPr id="1" name=""/>
        <p:cNvGrpSpPr/>
        <p:nvPr/>
      </p:nvGrpSpPr>
      <p:grpSpPr>
        <a:xfrm>
          <a:off x="0" y="0"/>
          <a:ext cx="0" cy="0"/>
          <a:chOff x="0" y="0"/>
          <a:chExt cx="0" cy="0"/>
        </a:xfrm>
      </p:grpSpPr>
      <p:pic>
        <p:nvPicPr>
          <p:cNvPr id="14" name="Title Image" descr="GettyImages_83988773_c_PPT.jpg"/>
          <p:cNvPicPr>
            <a:picLocks noChangeAspect="1"/>
          </p:cNvPicPr>
          <p:nvPr/>
        </p:nvPicPr>
        <p:blipFill rotWithShape="1">
          <a:blip r:embed="rId2" cstate="screen">
            <a:extLst>
              <a:ext uri="{28A0092B-C50C-407E-A947-70E740481C1C}">
                <a14:useLocalDpi xmlns:a14="http://schemas.microsoft.com/office/drawing/2010/main"/>
              </a:ext>
            </a:extLst>
          </a:blip>
          <a:srcRect t="-40061" b="40061"/>
          <a:stretch/>
        </p:blipFill>
        <p:spPr>
          <a:xfrm>
            <a:off x="498231" y="3068677"/>
            <a:ext cx="10464678" cy="3259137"/>
          </a:xfrm>
          <a:prstGeom prst="rect">
            <a:avLst/>
          </a:prstGeom>
        </p:spPr>
      </p:pic>
      <p:sp>
        <p:nvSpPr>
          <p:cNvPr id="22" name="Slide Number Placeholder"/>
          <p:cNvSpPr>
            <a:spLocks noGrp="1"/>
          </p:cNvSpPr>
          <p:nvPr>
            <p:ph type="sldNum" sz="quarter" idx="16"/>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16" name="Agenda Band"/>
          <p:cNvSpPr>
            <a:spLocks noChangeArrowheads="1"/>
          </p:cNvSpPr>
          <p:nvPr/>
        </p:nvSpPr>
        <p:spPr bwMode="auto">
          <a:xfrm>
            <a:off x="498231" y="2244437"/>
            <a:ext cx="10464678" cy="2531588"/>
          </a:xfrm>
          <a:prstGeom prst="rect">
            <a:avLst/>
          </a:prstGeom>
          <a:solidFill>
            <a:schemeClr val="accent5"/>
          </a:solidFill>
          <a:ln w="9525">
            <a:noFill/>
            <a:miter lim="800000"/>
            <a:headEnd/>
            <a:tailEnd/>
          </a:ln>
        </p:spPr>
        <p:txBody>
          <a:bodyPr wrap="none" anchor="ctr"/>
          <a:lstStyle/>
          <a:p>
            <a:endParaRPr lang="en-US" noProof="0" dirty="0"/>
          </a:p>
        </p:txBody>
      </p:sp>
      <p:sp>
        <p:nvSpPr>
          <p:cNvPr id="18" name="Rectangle 2"/>
          <p:cNvSpPr>
            <a:spLocks noChangeArrowheads="1"/>
          </p:cNvSpPr>
          <p:nvPr/>
        </p:nvSpPr>
        <p:spPr bwMode="gray">
          <a:xfrm>
            <a:off x="6726115" y="4564101"/>
            <a:ext cx="798635" cy="447675"/>
          </a:xfrm>
          <a:prstGeom prst="rect">
            <a:avLst/>
          </a:prstGeom>
          <a:solidFill>
            <a:srgbClr val="FF783C"/>
          </a:solidFill>
          <a:ln w="50800">
            <a:solidFill>
              <a:schemeClr val="bg1"/>
            </a:solidFill>
            <a:miter lim="800000"/>
            <a:headEnd/>
            <a:tailEnd/>
          </a:ln>
          <a:effectLst/>
        </p:spPr>
        <p:txBody>
          <a:bodyPr wrap="none" lIns="0" tIns="0" rIns="0" bIns="0" anchor="ctr"/>
          <a:lstStyle/>
          <a:p>
            <a:endParaRPr lang="en-US" noProof="0" dirty="0"/>
          </a:p>
        </p:txBody>
      </p:sp>
      <p:sp>
        <p:nvSpPr>
          <p:cNvPr id="19" name="Rectangle 1"/>
          <p:cNvSpPr>
            <a:spLocks noChangeArrowheads="1"/>
          </p:cNvSpPr>
          <p:nvPr/>
        </p:nvSpPr>
        <p:spPr bwMode="gray">
          <a:xfrm>
            <a:off x="10098333" y="3467104"/>
            <a:ext cx="1058740" cy="593725"/>
          </a:xfrm>
          <a:prstGeom prst="rect">
            <a:avLst/>
          </a:prstGeom>
          <a:solidFill>
            <a:schemeClr val="accent1"/>
          </a:solidFill>
          <a:ln w="76200">
            <a:solidFill>
              <a:schemeClr val="bg1"/>
            </a:solidFill>
            <a:miter lim="800000"/>
            <a:headEnd/>
            <a:tailEnd/>
          </a:ln>
          <a:effectLst/>
        </p:spPr>
        <p:txBody>
          <a:bodyPr wrap="none" lIns="0" tIns="0" rIns="0" bIns="0" anchor="ctr"/>
          <a:lstStyle/>
          <a:p>
            <a:endParaRPr lang="en-US" noProof="0" dirty="0"/>
          </a:p>
        </p:txBody>
      </p:sp>
      <p:sp>
        <p:nvSpPr>
          <p:cNvPr id="25" name="Brackets"/>
          <p:cNvSpPr/>
          <p:nvPr/>
        </p:nvSpPr>
        <p:spPr>
          <a:xfrm>
            <a:off x="771892" y="978324"/>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sp>
        <p:nvSpPr>
          <p:cNvPr id="17" name="Title Placeholder"/>
          <p:cNvSpPr>
            <a:spLocks noGrp="1"/>
          </p:cNvSpPr>
          <p:nvPr>
            <p:ph type="title" hasCustomPrompt="1"/>
          </p:nvPr>
        </p:nvSpPr>
        <p:spPr bwMode="auto">
          <a:xfrm>
            <a:off x="789480" y="1596744"/>
            <a:ext cx="9880357" cy="443198"/>
          </a:xfrm>
          <a:prstGeom prst="rect">
            <a:avLst/>
          </a:prstGeom>
        </p:spPr>
        <p:txBody>
          <a:bodyPr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agenda title</a:t>
            </a:r>
            <a:endParaRPr lang="en-US" noProof="0" dirty="0"/>
          </a:p>
        </p:txBody>
      </p:sp>
      <p:sp>
        <p:nvSpPr>
          <p:cNvPr id="13" name="Body Placeholder"/>
          <p:cNvSpPr>
            <a:spLocks noGrp="1"/>
          </p:cNvSpPr>
          <p:nvPr>
            <p:ph type="body" sz="quarter" idx="18" hasCustomPrompt="1"/>
          </p:nvPr>
        </p:nvSpPr>
        <p:spPr bwMode="white">
          <a:xfrm>
            <a:off x="789477" y="2305053"/>
            <a:ext cx="8805862" cy="2285683"/>
          </a:xfrm>
        </p:spPr>
        <p:txBody>
          <a:bodyPr/>
          <a:lstStyle>
            <a:lvl1pPr indent="-180000">
              <a:buFont typeface="Wingdings" pitchFamily="2" charset="2"/>
              <a:buChar char="§"/>
              <a:defRPr b="0">
                <a:solidFill>
                  <a:schemeClr val="bg1"/>
                </a:solidFill>
              </a:defRPr>
            </a:lvl1pPr>
            <a:lvl2pPr>
              <a:buFont typeface="Wingdings" pitchFamily="2" charset="2"/>
              <a:buChar char="§"/>
              <a:defRPr>
                <a:solidFill>
                  <a:schemeClr val="bg1"/>
                </a:solidFill>
              </a:defRPr>
            </a:lvl2pPr>
          </a:lstStyle>
          <a:p>
            <a:pPr lvl="0"/>
            <a:r>
              <a:rPr lang="en-US" noProof="0" smtClean="0"/>
              <a:t>Click to add chapter title</a:t>
            </a:r>
          </a:p>
          <a:p>
            <a:pPr lvl="1"/>
            <a:r>
              <a:rPr lang="en-US" noProof="0" smtClean="0"/>
              <a:t>Click to add chapter title</a:t>
            </a:r>
          </a:p>
        </p:txBody>
      </p:sp>
      <p:sp>
        <p:nvSpPr>
          <p:cNvPr id="2" name="Date Placeholder 1"/>
          <p:cNvSpPr>
            <a:spLocks noGrp="1"/>
          </p:cNvSpPr>
          <p:nvPr>
            <p:ph type="dt" sz="half" idx="20"/>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rst Page (Title Slide 4)">
    <p:spTree>
      <p:nvGrpSpPr>
        <p:cNvPr id="1" name=""/>
        <p:cNvGrpSpPr/>
        <p:nvPr/>
      </p:nvGrpSpPr>
      <p:grpSpPr>
        <a:xfrm>
          <a:off x="0" y="0"/>
          <a:ext cx="0" cy="0"/>
          <a:chOff x="0" y="0"/>
          <a:chExt cx="0" cy="0"/>
        </a:xfrm>
      </p:grpSpPr>
      <p:pic>
        <p:nvPicPr>
          <p:cNvPr id="11" name="Title Image" descr="GettyImages_98338569_PP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231" y="3068677"/>
            <a:ext cx="10464678" cy="3259137"/>
          </a:xfrm>
          <a:prstGeom prst="rect">
            <a:avLst/>
          </a:prstGeom>
        </p:spPr>
      </p:pic>
      <p:sp>
        <p:nvSpPr>
          <p:cNvPr id="21" name="Slide Number Placeholder"/>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25" name="Rectangle 2"/>
          <p:cNvSpPr>
            <a:spLocks noChangeArrowheads="1"/>
          </p:cNvSpPr>
          <p:nvPr/>
        </p:nvSpPr>
        <p:spPr bwMode="gray">
          <a:xfrm>
            <a:off x="1397610" y="5495925"/>
            <a:ext cx="373673" cy="201612"/>
          </a:xfrm>
          <a:prstGeom prst="rect">
            <a:avLst/>
          </a:prstGeom>
          <a:solidFill>
            <a:srgbClr val="F3FF0E"/>
          </a:solidFill>
          <a:ln w="50800">
            <a:solidFill>
              <a:schemeClr val="bg1"/>
            </a:solidFill>
            <a:miter lim="800000"/>
            <a:headEnd/>
            <a:tailEnd/>
          </a:ln>
          <a:effectLst/>
        </p:spPr>
        <p:txBody>
          <a:bodyPr wrap="none" lIns="0" tIns="0" rIns="0" bIns="0" anchor="ctr"/>
          <a:lstStyle/>
          <a:p>
            <a:endParaRPr lang="en-US" noProof="0" dirty="0"/>
          </a:p>
        </p:txBody>
      </p:sp>
      <p:sp>
        <p:nvSpPr>
          <p:cNvPr id="24" name="Rectangle 1"/>
          <p:cNvSpPr>
            <a:spLocks noChangeArrowheads="1"/>
          </p:cNvSpPr>
          <p:nvPr/>
        </p:nvSpPr>
        <p:spPr bwMode="gray">
          <a:xfrm>
            <a:off x="260111" y="4833976"/>
            <a:ext cx="1058740" cy="593725"/>
          </a:xfrm>
          <a:prstGeom prst="rect">
            <a:avLst/>
          </a:prstGeom>
          <a:solidFill>
            <a:srgbClr val="FF783C"/>
          </a:solidFill>
          <a:ln w="76200">
            <a:solidFill>
              <a:schemeClr val="bg1"/>
            </a:solidFill>
            <a:miter lim="800000"/>
            <a:headEnd/>
            <a:tailEnd/>
          </a:ln>
          <a:effectLst/>
        </p:spPr>
        <p:txBody>
          <a:bodyPr wrap="none" lIns="0" tIns="0" rIns="0" bIns="0" anchor="ctr"/>
          <a:lstStyle/>
          <a:p>
            <a:endParaRPr lang="en-US" noProof="0" dirty="0"/>
          </a:p>
        </p:txBody>
      </p:sp>
      <p:sp>
        <p:nvSpPr>
          <p:cNvPr id="30" name="Brackets"/>
          <p:cNvSpPr/>
          <p:nvPr/>
        </p:nvSpPr>
        <p:spPr>
          <a:xfrm>
            <a:off x="771892" y="978324"/>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sp>
        <p:nvSpPr>
          <p:cNvPr id="29" name="Title Placeholder"/>
          <p:cNvSpPr>
            <a:spLocks noGrp="1"/>
          </p:cNvSpPr>
          <p:nvPr>
            <p:ph type="title" hasCustomPrompt="1"/>
          </p:nvPr>
        </p:nvSpPr>
        <p:spPr bwMode="auto">
          <a:xfrm>
            <a:off x="499902" y="1371113"/>
            <a:ext cx="9882188" cy="443198"/>
          </a:xfrm>
          <a:prstGeom prst="rect">
            <a:avLst/>
          </a:prstGeom>
        </p:spPr>
        <p:txBody>
          <a:bodyPr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PRESENTATION TITLE</a:t>
            </a:r>
            <a:endParaRPr lang="en-US" noProof="0" dirty="0"/>
          </a:p>
        </p:txBody>
      </p:sp>
      <p:sp>
        <p:nvSpPr>
          <p:cNvPr id="2" name="Date Placeholder 1"/>
          <p:cNvSpPr>
            <a:spLocks noGrp="1"/>
          </p:cNvSpPr>
          <p:nvPr>
            <p:ph type="dt" sz="half" idx="15"/>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4">
    <p:spTree>
      <p:nvGrpSpPr>
        <p:cNvPr id="1" name=""/>
        <p:cNvGrpSpPr/>
        <p:nvPr/>
      </p:nvGrpSpPr>
      <p:grpSpPr>
        <a:xfrm>
          <a:off x="0" y="0"/>
          <a:ext cx="0" cy="0"/>
          <a:chOff x="0" y="0"/>
          <a:chExt cx="0" cy="0"/>
        </a:xfrm>
      </p:grpSpPr>
      <p:pic>
        <p:nvPicPr>
          <p:cNvPr id="16" name="Title Image" descr="GettyImages_98338569_PP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231" y="3068677"/>
            <a:ext cx="10464678" cy="3259137"/>
          </a:xfrm>
          <a:prstGeom prst="rect">
            <a:avLst/>
          </a:prstGeom>
        </p:spPr>
      </p:pic>
      <p:sp>
        <p:nvSpPr>
          <p:cNvPr id="6" name="Agenda Band"/>
          <p:cNvSpPr>
            <a:spLocks noChangeArrowheads="1"/>
          </p:cNvSpPr>
          <p:nvPr/>
        </p:nvSpPr>
        <p:spPr bwMode="auto">
          <a:xfrm>
            <a:off x="498231" y="2244437"/>
            <a:ext cx="10464678" cy="2531588"/>
          </a:xfrm>
          <a:prstGeom prst="rect">
            <a:avLst/>
          </a:prstGeom>
          <a:solidFill>
            <a:schemeClr val="accent5"/>
          </a:solidFill>
          <a:ln w="9525">
            <a:noFill/>
            <a:miter lim="800000"/>
            <a:headEnd/>
            <a:tailEnd/>
          </a:ln>
        </p:spPr>
        <p:txBody>
          <a:bodyPr wrap="none" anchor="ctr"/>
          <a:lstStyle/>
          <a:p>
            <a:endParaRPr lang="en-US" noProof="0" dirty="0"/>
          </a:p>
        </p:txBody>
      </p:sp>
      <p:sp>
        <p:nvSpPr>
          <p:cNvPr id="22" name="Slide Number Placeholder"/>
          <p:cNvSpPr>
            <a:spLocks noGrp="1"/>
          </p:cNvSpPr>
          <p:nvPr>
            <p:ph type="sldNum" sz="quarter" idx="16"/>
          </p:nvPr>
        </p:nvSpPr>
        <p:spPr/>
        <p:txBody>
          <a:body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sp>
        <p:nvSpPr>
          <p:cNvPr id="20" name="Title Placeholder"/>
          <p:cNvSpPr>
            <a:spLocks noGrp="1"/>
          </p:cNvSpPr>
          <p:nvPr>
            <p:ph type="title" hasCustomPrompt="1"/>
          </p:nvPr>
        </p:nvSpPr>
        <p:spPr bwMode="auto">
          <a:xfrm>
            <a:off x="789480" y="1596744"/>
            <a:ext cx="9880357" cy="443198"/>
          </a:xfrm>
          <a:prstGeom prst="rect">
            <a:avLst/>
          </a:prstGeom>
        </p:spPr>
        <p:txBody>
          <a:bodyPr wrap="square" anchor="t" anchorCtr="0">
            <a:spAutoFit/>
          </a:bodyPr>
          <a:lstStyle>
            <a:lvl1pPr>
              <a:defRPr lang="en-US" sz="2400" cap="all" baseline="0" dirty="0" smtClean="0">
                <a:solidFill>
                  <a:schemeClr val="accent5"/>
                </a:solidFill>
                <a:latin typeface="Arial" pitchFamily="34" charset="0"/>
                <a:ea typeface="+mj-ea"/>
                <a:cs typeface="Arial" pitchFamily="34" charset="0"/>
              </a:defRPr>
            </a:lvl1pPr>
          </a:lstStyle>
          <a:p>
            <a:r>
              <a:rPr lang="en-US" noProof="0" dirty="0" smtClean="0"/>
              <a:t>Click to add agenda title</a:t>
            </a:r>
            <a:endParaRPr lang="en-US" noProof="0" dirty="0"/>
          </a:p>
        </p:txBody>
      </p:sp>
      <p:sp>
        <p:nvSpPr>
          <p:cNvPr id="24" name="Rectangle 2"/>
          <p:cNvSpPr>
            <a:spLocks noChangeArrowheads="1"/>
          </p:cNvSpPr>
          <p:nvPr/>
        </p:nvSpPr>
        <p:spPr bwMode="gray">
          <a:xfrm>
            <a:off x="6726115" y="4564101"/>
            <a:ext cx="798635" cy="447675"/>
          </a:xfrm>
          <a:prstGeom prst="rect">
            <a:avLst/>
          </a:prstGeom>
          <a:solidFill>
            <a:srgbClr val="FF783C"/>
          </a:solidFill>
          <a:ln w="50800">
            <a:solidFill>
              <a:schemeClr val="bg1"/>
            </a:solidFill>
            <a:miter lim="800000"/>
            <a:headEnd/>
            <a:tailEnd/>
          </a:ln>
          <a:effectLst/>
        </p:spPr>
        <p:txBody>
          <a:bodyPr wrap="none" lIns="0" tIns="0" rIns="0" bIns="0" anchor="ctr"/>
          <a:lstStyle/>
          <a:p>
            <a:endParaRPr lang="en-US" noProof="0" dirty="0"/>
          </a:p>
        </p:txBody>
      </p:sp>
      <p:sp>
        <p:nvSpPr>
          <p:cNvPr id="26" name="Rectangle 1"/>
          <p:cNvSpPr>
            <a:spLocks noChangeArrowheads="1"/>
          </p:cNvSpPr>
          <p:nvPr/>
        </p:nvSpPr>
        <p:spPr bwMode="gray">
          <a:xfrm>
            <a:off x="10098333" y="3467104"/>
            <a:ext cx="1058740" cy="593725"/>
          </a:xfrm>
          <a:prstGeom prst="rect">
            <a:avLst/>
          </a:prstGeom>
          <a:solidFill>
            <a:schemeClr val="accent1"/>
          </a:solidFill>
          <a:ln w="76200">
            <a:solidFill>
              <a:schemeClr val="bg1"/>
            </a:solidFill>
            <a:miter lim="800000"/>
            <a:headEnd/>
            <a:tailEnd/>
          </a:ln>
          <a:effectLst/>
        </p:spPr>
        <p:txBody>
          <a:bodyPr wrap="none" lIns="0" tIns="0" rIns="0" bIns="0" anchor="ctr"/>
          <a:lstStyle/>
          <a:p>
            <a:endParaRPr lang="en-US" noProof="0" dirty="0"/>
          </a:p>
        </p:txBody>
      </p:sp>
      <p:sp>
        <p:nvSpPr>
          <p:cNvPr id="15" name="Brackets"/>
          <p:cNvSpPr/>
          <p:nvPr/>
        </p:nvSpPr>
        <p:spPr>
          <a:xfrm>
            <a:off x="771892" y="978324"/>
            <a:ext cx="286692" cy="215444"/>
          </a:xfrm>
          <a:prstGeom prst="rect">
            <a:avLst/>
          </a:prstGeom>
        </p:spPr>
        <p:txBody>
          <a:bodyPr wrap="none" lIns="0" tIns="0" rIns="0" bIns="0">
            <a:noAutofit/>
          </a:bodyPr>
          <a:lstStyle/>
          <a:p>
            <a:r>
              <a:rPr lang="en-US" sz="1400" kern="1200" baseline="0" noProof="0" dirty="0" smtClean="0">
                <a:solidFill>
                  <a:schemeClr val="accent5"/>
                </a:solidFill>
                <a:latin typeface="Arial" charset="0"/>
                <a:ea typeface="ＭＳ Ｐゴシック" pitchFamily="-76" charset="-128"/>
                <a:cs typeface="+mn-cs"/>
              </a:rPr>
              <a:t>[   ]</a:t>
            </a:r>
            <a:endParaRPr lang="en-US" sz="1400" noProof="0" dirty="0">
              <a:solidFill>
                <a:schemeClr val="accent5"/>
              </a:solidFill>
            </a:endParaRPr>
          </a:p>
        </p:txBody>
      </p:sp>
      <p:pic>
        <p:nvPicPr>
          <p:cNvPr id="17" name="Anniversary Image" descr="Ascom_25th_Logo_RGB_Master_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4477" y="1358900"/>
            <a:ext cx="3138432" cy="889000"/>
          </a:xfrm>
          <a:prstGeom prst="rect">
            <a:avLst/>
          </a:prstGeom>
        </p:spPr>
      </p:pic>
      <p:sp>
        <p:nvSpPr>
          <p:cNvPr id="13" name="Body Placeholder"/>
          <p:cNvSpPr>
            <a:spLocks noGrp="1"/>
          </p:cNvSpPr>
          <p:nvPr>
            <p:ph type="body" sz="quarter" idx="18" hasCustomPrompt="1"/>
          </p:nvPr>
        </p:nvSpPr>
        <p:spPr bwMode="white">
          <a:xfrm>
            <a:off x="789477" y="2305053"/>
            <a:ext cx="8805862" cy="2285683"/>
          </a:xfrm>
        </p:spPr>
        <p:txBody>
          <a:bodyPr/>
          <a:lstStyle>
            <a:lvl1pPr indent="-180000">
              <a:buFont typeface="Wingdings" pitchFamily="2" charset="2"/>
              <a:buChar char="§"/>
              <a:defRPr b="0">
                <a:solidFill>
                  <a:schemeClr val="bg1"/>
                </a:solidFill>
              </a:defRPr>
            </a:lvl1pPr>
            <a:lvl2pPr>
              <a:buFont typeface="Wingdings" pitchFamily="2" charset="2"/>
              <a:buChar char="§"/>
              <a:defRPr>
                <a:solidFill>
                  <a:schemeClr val="bg1"/>
                </a:solidFill>
              </a:defRPr>
            </a:lvl2pPr>
          </a:lstStyle>
          <a:p>
            <a:pPr lvl="0"/>
            <a:r>
              <a:rPr lang="en-US" noProof="0" smtClean="0"/>
              <a:t>Click to add chapter title</a:t>
            </a:r>
          </a:p>
          <a:p>
            <a:pPr lvl="1"/>
            <a:r>
              <a:rPr lang="en-US" noProof="0" smtClean="0"/>
              <a:t>Click to add chapter title</a:t>
            </a:r>
          </a:p>
        </p:txBody>
      </p:sp>
      <p:sp>
        <p:nvSpPr>
          <p:cNvPr id="2" name="Date Placeholder 1"/>
          <p:cNvSpPr>
            <a:spLocks noGrp="1"/>
          </p:cNvSpPr>
          <p:nvPr>
            <p:ph type="dt" sz="half" idx="20"/>
          </p:nvPr>
        </p:nvSpPr>
        <p:spPr/>
        <p:txBody>
          <a:bodyPr/>
          <a:lstStyle/>
          <a:p>
            <a:pPr algn="ctr">
              <a:spcBef>
                <a:spcPts val="0"/>
              </a:spcBef>
            </a:pPr>
            <a:endParaRPr lang="en-US" dirty="0">
              <a:ea typeface="ＭＳ Ｐゴシック" pitchFamily="-76"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Body Placeholder"/>
          <p:cNvSpPr>
            <a:spLocks noGrp="1" noChangeArrowheads="1"/>
          </p:cNvSpPr>
          <p:nvPr>
            <p:ph type="body" idx="1"/>
          </p:nvPr>
        </p:nvSpPr>
        <p:spPr bwMode="auto">
          <a:xfrm>
            <a:off x="498231" y="1619250"/>
            <a:ext cx="10464678" cy="4705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Slide Number Placeholder"/>
          <p:cNvSpPr>
            <a:spLocks noGrp="1" noChangeArrowheads="1"/>
          </p:cNvSpPr>
          <p:nvPr>
            <p:ph type="sldNum" sz="quarter" idx="4"/>
          </p:nvPr>
        </p:nvSpPr>
        <p:spPr bwMode="auto">
          <a:xfrm>
            <a:off x="10694732" y="6548477"/>
            <a:ext cx="266345" cy="138499"/>
          </a:xfrm>
          <a:prstGeom prst="rect">
            <a:avLst/>
          </a:prstGeom>
          <a:noFill/>
          <a:ln w="9525">
            <a:noFill/>
            <a:miter lim="800000"/>
            <a:headEnd/>
            <a:tailEnd/>
          </a:ln>
        </p:spPr>
        <p:txBody>
          <a:bodyPr vert="horz" wrap="none" lIns="0" tIns="0" rIns="0" bIns="0" numCol="1" anchor="b" anchorCtr="0" compatLnSpc="1">
            <a:prstTxWarp prst="textNoShape">
              <a:avLst/>
            </a:prstTxWarp>
            <a:noAutofit/>
          </a:bodyPr>
          <a:lstStyle>
            <a:lvl1pPr algn="r">
              <a:defRPr sz="900">
                <a:solidFill>
                  <a:srgbClr val="000000"/>
                </a:solidFill>
              </a:defRPr>
            </a:lvl1pPr>
          </a:lstStyle>
          <a:p>
            <a:pPr eaLnBrk="0" hangingPunct="0"/>
            <a:fld id="{E3D0831D-C0E2-4007-A441-954143294F85}" type="slidenum">
              <a:rPr lang="en-US" smtClean="0">
                <a:ea typeface="ＭＳ Ｐゴシック" pitchFamily="-76" charset="-128"/>
                <a:cs typeface="+mn-cs"/>
              </a:rPr>
              <a:pPr eaLnBrk="0" hangingPunct="0"/>
              <a:t>‹#›</a:t>
            </a:fld>
            <a:endParaRPr lang="en-US" dirty="0">
              <a:ea typeface="ＭＳ Ｐゴシック" pitchFamily="-76" charset="-128"/>
              <a:cs typeface="+mn-cs"/>
            </a:endParaRPr>
          </a:p>
        </p:txBody>
      </p:sp>
      <p:pic>
        <p:nvPicPr>
          <p:cNvPr id="1506" name="Logo" descr="ASC_Logo 2"/>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9448070" y="368300"/>
            <a:ext cx="1593606" cy="387350"/>
          </a:xfrm>
          <a:prstGeom prst="rect">
            <a:avLst/>
          </a:prstGeom>
          <a:noFill/>
        </p:spPr>
      </p:pic>
      <p:sp>
        <p:nvSpPr>
          <p:cNvPr id="7" name="Title Placeholder"/>
          <p:cNvSpPr>
            <a:spLocks noGrp="1"/>
          </p:cNvSpPr>
          <p:nvPr>
            <p:ph type="title"/>
          </p:nvPr>
        </p:nvSpPr>
        <p:spPr>
          <a:xfrm>
            <a:off x="498231" y="908221"/>
            <a:ext cx="10464678" cy="443198"/>
          </a:xfrm>
          <a:prstGeom prst="rect">
            <a:avLst/>
          </a:prstGeom>
        </p:spPr>
        <p:txBody>
          <a:bodyPr vert="horz" wrap="square" lIns="0" tIns="0" rIns="0" bIns="0" rtlCol="0" anchor="t" anchorCtr="0">
            <a:spAutoFit/>
          </a:bodyPr>
          <a:lstStyle/>
          <a:p>
            <a:r>
              <a:rPr lang="en-US" sz="2400" baseline="0" noProof="0" smtClean="0">
                <a:latin typeface="Arial"/>
              </a:rPr>
              <a:t>TITLE SINGLE LINE ONLY</a:t>
            </a:r>
            <a:endParaRPr lang="en-US" noProof="0"/>
          </a:p>
        </p:txBody>
      </p:sp>
      <p:sp>
        <p:nvSpPr>
          <p:cNvPr id="2" name="Date Placeholder 1"/>
          <p:cNvSpPr>
            <a:spLocks noGrp="1"/>
          </p:cNvSpPr>
          <p:nvPr>
            <p:ph type="dt" sz="half" idx="2"/>
          </p:nvPr>
        </p:nvSpPr>
        <p:spPr>
          <a:xfrm>
            <a:off x="4053465" y="6548478"/>
            <a:ext cx="3323077" cy="138499"/>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defRPr lang="en-US" sz="900" b="0" cap="all" smtClean="0">
                <a:solidFill>
                  <a:srgbClr val="000000"/>
                </a:solidFill>
              </a:defRPr>
            </a:lvl1pPr>
          </a:lstStyle>
          <a:p>
            <a:pPr algn="ctr">
              <a:spcBef>
                <a:spcPts val="0"/>
              </a:spcBef>
            </a:pPr>
            <a:endParaRPr lang="en-US" dirty="0">
              <a:ea typeface="ＭＳ Ｐゴシック" pitchFamily="-76" charset="-128"/>
              <a:cs typeface="+mn-cs"/>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747" r:id="rId17"/>
    <p:sldLayoutId id="2147483814" r:id="rId18"/>
    <p:sldLayoutId id="2147483823" r:id="rId19"/>
    <p:sldLayoutId id="2147483829" r:id="rId20"/>
    <p:sldLayoutId id="2147483832" r:id="rId21"/>
  </p:sldLayoutIdLst>
  <p:timing>
    <p:tnLst>
      <p:par>
        <p:cTn id="1" dur="indefinite" restart="never" nodeType="tmRoot"/>
      </p:par>
    </p:tnLst>
  </p:timing>
  <p:hf hdr="0" dt="0"/>
  <p:txStyles>
    <p:titleStyle>
      <a:lvl1pPr algn="l" rtl="0" eaLnBrk="1" fontAlgn="base" hangingPunct="1">
        <a:lnSpc>
          <a:spcPct val="120000"/>
        </a:lnSpc>
        <a:spcBef>
          <a:spcPct val="20000"/>
        </a:spcBef>
        <a:spcAft>
          <a:spcPct val="0"/>
        </a:spcAft>
        <a:defRPr lang="en-US" sz="2400" cap="all" baseline="0" smtClean="0">
          <a:solidFill>
            <a:srgbClr val="000000"/>
          </a:solidFill>
          <a:latin typeface="Arial" pitchFamily="34" charset="0"/>
          <a:ea typeface="+mj-ea"/>
          <a:cs typeface="Arial" pitchFamily="34" charset="0"/>
        </a:defRPr>
      </a:lvl1pPr>
      <a:lvl2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2pPr>
      <a:lvl3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3pPr>
      <a:lvl4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4pPr>
      <a:lvl5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5pPr>
      <a:lvl6pPr marL="4572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6pPr>
      <a:lvl7pPr marL="9144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7pPr>
      <a:lvl8pPr marL="13716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8pPr>
      <a:lvl9pPr marL="18288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9pPr>
    </p:titleStyle>
    <p:bodyStyle>
      <a:lvl1pPr marL="180000" indent="-180000" algn="l" rtl="0" eaLnBrk="1" fontAlgn="base" hangingPunct="1">
        <a:lnSpc>
          <a:spcPct val="120000"/>
        </a:lnSpc>
        <a:spcBef>
          <a:spcPct val="20000"/>
        </a:spcBef>
        <a:spcAft>
          <a:spcPct val="0"/>
        </a:spcAft>
        <a:buFont typeface="Wingdings" pitchFamily="2" charset="2"/>
        <a:buChar char="§"/>
        <a:defRPr sz="2000" b="0">
          <a:solidFill>
            <a:srgbClr val="000000"/>
          </a:solidFill>
          <a:latin typeface="Arial" pitchFamily="34" charset="0"/>
          <a:ea typeface="+mn-ea"/>
          <a:cs typeface="Arial" pitchFamily="34" charset="0"/>
        </a:defRPr>
      </a:lvl1pPr>
      <a:lvl2pPr marL="358775" indent="-180000" algn="l" rtl="0" eaLnBrk="1" fontAlgn="base" hangingPunct="1">
        <a:lnSpc>
          <a:spcPct val="120000"/>
        </a:lnSpc>
        <a:spcBef>
          <a:spcPct val="20000"/>
        </a:spcBef>
        <a:spcAft>
          <a:spcPct val="0"/>
        </a:spcAft>
        <a:buFont typeface="Wingdings" pitchFamily="2" charset="2"/>
        <a:buChar char="§"/>
        <a:defRPr sz="2000" baseline="0">
          <a:solidFill>
            <a:srgbClr val="000000"/>
          </a:solidFill>
          <a:latin typeface="Arial" pitchFamily="34" charset="0"/>
          <a:ea typeface="+mn-ea"/>
          <a:cs typeface="Arial" pitchFamily="34" charset="0"/>
        </a:defRPr>
      </a:lvl2pPr>
      <a:lvl3pPr marL="541338" indent="-180000" algn="l" rtl="0" eaLnBrk="1" fontAlgn="base" hangingPunct="1">
        <a:lnSpc>
          <a:spcPct val="120000"/>
        </a:lnSpc>
        <a:spcBef>
          <a:spcPct val="20000"/>
        </a:spcBef>
        <a:spcAft>
          <a:spcPct val="0"/>
        </a:spcAft>
        <a:buFont typeface="Wingdings" pitchFamily="2" charset="2"/>
        <a:buChar char="§"/>
        <a:defRPr sz="2000">
          <a:solidFill>
            <a:srgbClr val="000000"/>
          </a:solidFill>
          <a:latin typeface="Arial" pitchFamily="34" charset="0"/>
          <a:ea typeface="+mn-ea"/>
          <a:cs typeface="Arial" pitchFamily="34" charset="0"/>
        </a:defRPr>
      </a:lvl3pPr>
      <a:lvl4pPr marL="720000" indent="-180000" algn="l" rtl="0" eaLnBrk="1" fontAlgn="base" hangingPunct="1">
        <a:lnSpc>
          <a:spcPct val="120000"/>
        </a:lnSpc>
        <a:spcBef>
          <a:spcPct val="20000"/>
        </a:spcBef>
        <a:spcAft>
          <a:spcPct val="0"/>
        </a:spcAft>
        <a:buFont typeface="Wingdings" pitchFamily="2" charset="2"/>
        <a:buChar char="§"/>
        <a:defRPr sz="1600" baseline="0">
          <a:solidFill>
            <a:srgbClr val="000000"/>
          </a:solidFill>
          <a:latin typeface="Arial" pitchFamily="34" charset="0"/>
          <a:ea typeface="+mn-ea"/>
          <a:cs typeface="Arial" pitchFamily="34" charset="0"/>
        </a:defRPr>
      </a:lvl4pPr>
      <a:lvl5pPr marL="900113" indent="-180000" algn="l" rtl="0" eaLnBrk="1" fontAlgn="base" hangingPunct="1">
        <a:lnSpc>
          <a:spcPct val="120000"/>
        </a:lnSpc>
        <a:spcBef>
          <a:spcPct val="20000"/>
        </a:spcBef>
        <a:spcAft>
          <a:spcPct val="0"/>
        </a:spcAft>
        <a:buFont typeface="Wingdings" pitchFamily="2" charset="2"/>
        <a:buChar char="§"/>
        <a:defRPr sz="1600" baseline="0">
          <a:solidFill>
            <a:srgbClr val="000000"/>
          </a:solidFill>
          <a:latin typeface="Arial" pitchFamily="34" charset="0"/>
          <a:ea typeface="+mn-ea"/>
          <a:cs typeface="Arial" pitchFamily="34" charset="0"/>
        </a:defRPr>
      </a:lvl5pPr>
      <a:lvl6pPr marL="1080000" indent="-180000" algn="l" rtl="0" eaLnBrk="1" fontAlgn="base" hangingPunct="1">
        <a:lnSpc>
          <a:spcPct val="120000"/>
        </a:lnSpc>
        <a:spcBef>
          <a:spcPct val="20000"/>
        </a:spcBef>
        <a:spcAft>
          <a:spcPct val="0"/>
        </a:spcAft>
        <a:buFont typeface="Wingdings" pitchFamily="2" charset="2"/>
        <a:buChar char="§"/>
        <a:defRPr sz="1600">
          <a:solidFill>
            <a:schemeClr val="tx1"/>
          </a:solidFill>
          <a:latin typeface="Arial" pitchFamily="34" charset="0"/>
          <a:ea typeface="+mn-ea"/>
          <a:cs typeface="Arial" pitchFamily="34" charset="0"/>
        </a:defRPr>
      </a:lvl6pPr>
      <a:lvl7pPr marL="1365250" algn="l" rtl="0" eaLnBrk="1" fontAlgn="base" hangingPunct="1">
        <a:lnSpc>
          <a:spcPct val="120000"/>
        </a:lnSpc>
        <a:spcBef>
          <a:spcPct val="20000"/>
        </a:spcBef>
        <a:spcAft>
          <a:spcPct val="0"/>
        </a:spcAft>
        <a:defRPr sz="1600">
          <a:solidFill>
            <a:schemeClr val="tx1"/>
          </a:solidFill>
          <a:latin typeface="+mn-lt"/>
          <a:ea typeface="+mn-ea"/>
        </a:defRPr>
      </a:lvl7pPr>
      <a:lvl8pPr marL="1822450" algn="l" rtl="0" eaLnBrk="1" fontAlgn="base" hangingPunct="1">
        <a:lnSpc>
          <a:spcPct val="120000"/>
        </a:lnSpc>
        <a:spcBef>
          <a:spcPct val="20000"/>
        </a:spcBef>
        <a:spcAft>
          <a:spcPct val="0"/>
        </a:spcAft>
        <a:defRPr sz="1600">
          <a:solidFill>
            <a:schemeClr val="tx1"/>
          </a:solidFill>
          <a:latin typeface="+mn-lt"/>
          <a:ea typeface="+mn-ea"/>
        </a:defRPr>
      </a:lvl8pPr>
      <a:lvl9pPr marL="2279650" algn="l" rtl="0" eaLnBrk="1" fontAlgn="base" hangingPunct="1">
        <a:lnSpc>
          <a:spcPct val="120000"/>
        </a:lnSpc>
        <a:spcBef>
          <a:spcPct val="20000"/>
        </a:spcBef>
        <a:spcAft>
          <a:spcPct val="0"/>
        </a:spcAft>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uhannad.alabweh@ascom.com"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www.ascom.com/nt"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www.ascom.com/"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6.jpe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0.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109.png"/></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hyperlink" Target="mailto:Muhannad.alabweh@ascom.com" TargetMode="External"/><Relationship Id="rId2" Type="http://schemas.openxmlformats.org/officeDocument/2006/relationships/image" Target="../media/image111.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76393" y="329305"/>
            <a:ext cx="9882187" cy="1514261"/>
          </a:xfrm>
        </p:spPr>
        <p:txBody>
          <a:bodyPr/>
          <a:lstStyle/>
          <a:p>
            <a:pPr>
              <a:defRPr/>
            </a:pPr>
            <a:r>
              <a:rPr lang="en-US" b="1" dirty="0" smtClean="0">
                <a:solidFill>
                  <a:srgbClr val="C00000"/>
                </a:solidFill>
              </a:rPr>
              <a:t>Quality of service development group</a:t>
            </a:r>
            <a:br>
              <a:rPr lang="en-US" b="1" dirty="0" smtClean="0">
                <a:solidFill>
                  <a:srgbClr val="C00000"/>
                </a:solidFill>
              </a:rPr>
            </a:br>
            <a:r>
              <a:rPr lang="en-US" sz="1800" b="1" dirty="0" smtClean="0">
                <a:solidFill>
                  <a:srgbClr val="C00000"/>
                </a:solidFill>
              </a:rPr>
              <a:t>monitoring quality of service experience</a:t>
            </a: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sz="1600" b="1" dirty="0" smtClean="0">
                <a:solidFill>
                  <a:srgbClr val="C00000"/>
                </a:solidFill>
              </a:rPr>
              <a:t>Maputo 14</a:t>
            </a:r>
            <a:r>
              <a:rPr lang="en-US" sz="1600" b="1" baseline="30000" dirty="0" smtClean="0">
                <a:solidFill>
                  <a:srgbClr val="C00000"/>
                </a:solidFill>
              </a:rPr>
              <a:t>th</a:t>
            </a:r>
            <a:r>
              <a:rPr lang="en-US" sz="1600" b="1" dirty="0" smtClean="0">
                <a:solidFill>
                  <a:srgbClr val="C00000"/>
                </a:solidFill>
              </a:rPr>
              <a:t>- 16</a:t>
            </a:r>
            <a:r>
              <a:rPr lang="en-US" sz="1600" b="1" baseline="30000" dirty="0" smtClean="0">
                <a:solidFill>
                  <a:srgbClr val="C00000"/>
                </a:solidFill>
              </a:rPr>
              <a:t>th</a:t>
            </a:r>
            <a:r>
              <a:rPr lang="en-US" sz="1600" b="1" dirty="0" smtClean="0">
                <a:solidFill>
                  <a:srgbClr val="C00000"/>
                </a:solidFill>
              </a:rPr>
              <a:t> April 2014</a:t>
            </a:r>
            <a:endParaRPr sz="1600" b="1" dirty="0">
              <a:solidFill>
                <a:srgbClr val="C00000"/>
              </a:solidFill>
            </a:endParaRPr>
          </a:p>
        </p:txBody>
      </p:sp>
      <p:sp>
        <p:nvSpPr>
          <p:cNvPr id="2" name="TextBox 1"/>
          <p:cNvSpPr txBox="1"/>
          <p:nvPr/>
        </p:nvSpPr>
        <p:spPr>
          <a:xfrm>
            <a:off x="190332" y="2000922"/>
            <a:ext cx="2844048" cy="738664"/>
          </a:xfrm>
          <a:prstGeom prst="rect">
            <a:avLst/>
          </a:prstGeom>
          <a:noFill/>
        </p:spPr>
        <p:txBody>
          <a:bodyPr wrap="none" rtlCol="0">
            <a:spAutoFit/>
          </a:bodyPr>
          <a:lstStyle/>
          <a:p>
            <a:r>
              <a:rPr lang="en-US" sz="1400" dirty="0" smtClean="0"/>
              <a:t>Muhannad Alabweh</a:t>
            </a:r>
          </a:p>
          <a:p>
            <a:r>
              <a:rPr lang="en-US" sz="1400" dirty="0" smtClean="0">
                <a:hlinkClick r:id="rId3"/>
              </a:rPr>
              <a:t>Muhannad.alabweh@ascom.com</a:t>
            </a:r>
            <a:endParaRPr lang="en-US" sz="1400" dirty="0" smtClean="0"/>
          </a:p>
          <a:p>
            <a:r>
              <a:rPr lang="en-US" sz="1400" dirty="0" err="1" smtClean="0"/>
              <a:t>ascom</a:t>
            </a:r>
            <a:r>
              <a:rPr lang="en-US" sz="1400" dirty="0" smtClean="0"/>
              <a:t>, UAE</a:t>
            </a: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98231" y="382347"/>
            <a:ext cx="10462846" cy="775597"/>
          </a:xfrm>
        </p:spPr>
        <p:txBody>
          <a:bodyPr/>
          <a:lstStyle/>
          <a:p>
            <a:r>
              <a:rPr lang="en-US" sz="2200" dirty="0" smtClean="0"/>
              <a:t>TRENDS IN THE ECOSYSTEM</a:t>
            </a:r>
            <a:br>
              <a:rPr lang="en-US" sz="2200" dirty="0" smtClean="0"/>
            </a:br>
            <a:endParaRPr lang="en-US" sz="2000" dirty="0" smtClean="0"/>
          </a:p>
        </p:txBody>
      </p:sp>
      <p:sp>
        <p:nvSpPr>
          <p:cNvPr id="12291" name="Slide Number Placeholder 2"/>
          <p:cNvSpPr>
            <a:spLocks noGrp="1"/>
          </p:cNvSpPr>
          <p:nvPr>
            <p:ph type="sldNum" sz="quarter" idx="10"/>
          </p:nvPr>
        </p:nvSpPr>
        <p:spPr>
          <a:noFill/>
        </p:spPr>
        <p:txBody>
          <a:bodyPr/>
          <a:lstStyle/>
          <a:p>
            <a:fld id="{212D584F-EBC5-49D2-AE4F-04869BA332CC}" type="slidenum">
              <a:rPr lang="en-US" smtClean="0">
                <a:ea typeface="ＭＳ Ｐゴシック" pitchFamily="34" charset="-128"/>
              </a:rPr>
              <a:pPr/>
              <a:t>10</a:t>
            </a:fld>
            <a:endParaRPr lang="en-US" dirty="0" smtClean="0">
              <a:ea typeface="ＭＳ Ｐゴシック" pitchFamily="34" charset="-128"/>
            </a:endParaRPr>
          </a:p>
        </p:txBody>
      </p:sp>
      <p:sp>
        <p:nvSpPr>
          <p:cNvPr id="12292" name="Footer Placeholder 3"/>
          <p:cNvSpPr>
            <a:spLocks noGrp="1"/>
          </p:cNvSpPr>
          <p:nvPr>
            <p:ph type="ftr" sz="quarter" idx="4294967295"/>
          </p:nvPr>
        </p:nvSpPr>
        <p:spPr>
          <a:xfrm>
            <a:off x="498231" y="6548477"/>
            <a:ext cx="3489448" cy="138499"/>
          </a:xfrm>
          <a:prstGeom prst="rect">
            <a:avLst/>
          </a:prstGeom>
          <a:noFill/>
        </p:spPr>
        <p:txBody>
          <a:bodyPr/>
          <a:lstStyle/>
          <a:p>
            <a:r>
              <a:rPr lang="en-US" dirty="0" smtClean="0">
                <a:ea typeface="ＭＳ Ｐゴシック" pitchFamily="34" charset="-128"/>
              </a:rPr>
              <a:t>IQPC - 28th May 2012, Dubai</a:t>
            </a:r>
          </a:p>
        </p:txBody>
      </p:sp>
      <p:pic>
        <p:nvPicPr>
          <p:cNvPr id="12293" name="Picture 2"/>
          <p:cNvPicPr>
            <a:picLocks noChangeAspect="1" noChangeArrowheads="1"/>
          </p:cNvPicPr>
          <p:nvPr/>
        </p:nvPicPr>
        <p:blipFill>
          <a:blip r:embed="rId3" cstate="print"/>
          <a:srcRect/>
          <a:stretch>
            <a:fillRect/>
          </a:stretch>
        </p:blipFill>
        <p:spPr bwMode="auto">
          <a:xfrm>
            <a:off x="6153594" y="985841"/>
            <a:ext cx="4385885" cy="2391351"/>
          </a:xfrm>
          <a:prstGeom prst="rect">
            <a:avLst/>
          </a:prstGeom>
          <a:noFill/>
          <a:ln w="9525">
            <a:noFill/>
            <a:miter lim="800000"/>
            <a:headEnd/>
            <a:tailEnd/>
          </a:ln>
        </p:spPr>
      </p:pic>
      <p:sp>
        <p:nvSpPr>
          <p:cNvPr id="12294" name="Rectangle 5"/>
          <p:cNvSpPr>
            <a:spLocks noChangeArrowheads="1"/>
          </p:cNvSpPr>
          <p:nvPr/>
        </p:nvSpPr>
        <p:spPr bwMode="auto">
          <a:xfrm>
            <a:off x="6067575" y="1606689"/>
            <a:ext cx="4819283" cy="400110"/>
          </a:xfrm>
          <a:prstGeom prst="rect">
            <a:avLst/>
          </a:prstGeom>
          <a:noFill/>
          <a:ln w="9525">
            <a:noFill/>
            <a:miter lim="800000"/>
            <a:headEnd/>
            <a:tailEnd/>
          </a:ln>
        </p:spPr>
        <p:txBody>
          <a:bodyPr>
            <a:spAutoFit/>
          </a:bodyPr>
          <a:lstStyle/>
          <a:p>
            <a:r>
              <a:rPr lang="en-US" sz="1000" b="1" dirty="0"/>
              <a:t>Mobile </a:t>
            </a:r>
            <a:r>
              <a:rPr lang="en-US" sz="1000" b="1" dirty="0" smtClean="0"/>
              <a:t>Data Application </a:t>
            </a:r>
          </a:p>
          <a:p>
            <a:r>
              <a:rPr lang="en-US" sz="1000" b="1" dirty="0" smtClean="0"/>
              <a:t>Distribution</a:t>
            </a:r>
            <a:endParaRPr lang="en-US" sz="1000" dirty="0"/>
          </a:p>
        </p:txBody>
      </p:sp>
      <p:pic>
        <p:nvPicPr>
          <p:cNvPr id="12295" name="Picture 3"/>
          <p:cNvPicPr>
            <a:picLocks noChangeAspect="1" noChangeArrowheads="1"/>
          </p:cNvPicPr>
          <p:nvPr/>
        </p:nvPicPr>
        <p:blipFill>
          <a:blip r:embed="rId4" cstate="print"/>
          <a:srcRect/>
          <a:stretch>
            <a:fillRect/>
          </a:stretch>
        </p:blipFill>
        <p:spPr bwMode="auto">
          <a:xfrm>
            <a:off x="6084591" y="3674765"/>
            <a:ext cx="2910620" cy="2439987"/>
          </a:xfrm>
          <a:prstGeom prst="rect">
            <a:avLst/>
          </a:prstGeom>
          <a:noFill/>
          <a:ln w="9525">
            <a:noFill/>
            <a:miter lim="800000"/>
            <a:headEnd/>
            <a:tailEnd/>
          </a:ln>
        </p:spPr>
      </p:pic>
      <p:sp>
        <p:nvSpPr>
          <p:cNvPr id="12296" name="Rectangle 7"/>
          <p:cNvSpPr>
            <a:spLocks noChangeArrowheads="1"/>
          </p:cNvSpPr>
          <p:nvPr/>
        </p:nvSpPr>
        <p:spPr bwMode="auto">
          <a:xfrm>
            <a:off x="6059291" y="4236578"/>
            <a:ext cx="5579452" cy="553998"/>
          </a:xfrm>
          <a:prstGeom prst="rect">
            <a:avLst/>
          </a:prstGeom>
          <a:noFill/>
          <a:ln w="9525">
            <a:noFill/>
            <a:miter lim="800000"/>
            <a:headEnd/>
            <a:tailEnd/>
          </a:ln>
        </p:spPr>
        <p:txBody>
          <a:bodyPr>
            <a:spAutoFit/>
          </a:bodyPr>
          <a:lstStyle/>
          <a:p>
            <a:r>
              <a:rPr lang="en-US" sz="1000" b="1" dirty="0"/>
              <a:t>The Mobile Internet of </a:t>
            </a:r>
            <a:r>
              <a:rPr lang="en-US" sz="1000" b="1" dirty="0" smtClean="0"/>
              <a:t>Things </a:t>
            </a:r>
          </a:p>
          <a:p>
            <a:r>
              <a:rPr lang="en-US" sz="1000" b="1" dirty="0" smtClean="0"/>
              <a:t>(M2M)</a:t>
            </a:r>
            <a:endParaRPr lang="en-US" sz="1000" dirty="0"/>
          </a:p>
          <a:p>
            <a:endParaRPr lang="en-US" sz="1000" dirty="0"/>
          </a:p>
        </p:txBody>
      </p:sp>
      <p:pic>
        <p:nvPicPr>
          <p:cNvPr id="12298" name="Picture 2"/>
          <p:cNvPicPr>
            <a:picLocks noChangeAspect="1" noChangeArrowheads="1"/>
          </p:cNvPicPr>
          <p:nvPr/>
        </p:nvPicPr>
        <p:blipFill>
          <a:blip r:embed="rId5" cstate="print"/>
          <a:srcRect/>
          <a:stretch>
            <a:fillRect/>
          </a:stretch>
        </p:blipFill>
        <p:spPr bwMode="auto">
          <a:xfrm>
            <a:off x="498232" y="3871897"/>
            <a:ext cx="4385885" cy="2255793"/>
          </a:xfrm>
          <a:prstGeom prst="rect">
            <a:avLst/>
          </a:prstGeom>
          <a:noFill/>
          <a:ln w="9525">
            <a:noFill/>
            <a:miter lim="800000"/>
            <a:headEnd/>
            <a:tailEnd/>
          </a:ln>
        </p:spPr>
      </p:pic>
      <p:pic>
        <p:nvPicPr>
          <p:cNvPr id="12300" name="Picture 2"/>
          <p:cNvPicPr>
            <a:picLocks noChangeAspect="1" noChangeArrowheads="1"/>
          </p:cNvPicPr>
          <p:nvPr/>
        </p:nvPicPr>
        <p:blipFill>
          <a:blip r:embed="rId6" cstate="print"/>
          <a:srcRect/>
          <a:stretch>
            <a:fillRect/>
          </a:stretch>
        </p:blipFill>
        <p:spPr bwMode="auto">
          <a:xfrm>
            <a:off x="498231" y="973286"/>
            <a:ext cx="4982308" cy="2553996"/>
          </a:xfrm>
          <a:prstGeom prst="rect">
            <a:avLst/>
          </a:prstGeom>
          <a:noFill/>
          <a:ln w="9525">
            <a:noFill/>
            <a:miter lim="800000"/>
            <a:headEnd/>
            <a:tailEnd/>
          </a:ln>
        </p:spPr>
      </p:pic>
      <p:sp>
        <p:nvSpPr>
          <p:cNvPr id="12297" name="Rectangle 10"/>
          <p:cNvSpPr>
            <a:spLocks noChangeArrowheads="1"/>
          </p:cNvSpPr>
          <p:nvPr/>
        </p:nvSpPr>
        <p:spPr bwMode="auto">
          <a:xfrm>
            <a:off x="407845" y="4237508"/>
            <a:ext cx="5235087" cy="246063"/>
          </a:xfrm>
          <a:prstGeom prst="rect">
            <a:avLst/>
          </a:prstGeom>
          <a:noFill/>
          <a:ln w="9525">
            <a:noFill/>
            <a:miter lim="800000"/>
            <a:headEnd/>
            <a:tailEnd/>
          </a:ln>
        </p:spPr>
        <p:txBody>
          <a:bodyPr>
            <a:spAutoFit/>
          </a:bodyPr>
          <a:lstStyle/>
          <a:p>
            <a:r>
              <a:rPr lang="en-US" sz="1000" b="1" dirty="0" smtClean="0"/>
              <a:t>Mobile </a:t>
            </a:r>
            <a:r>
              <a:rPr lang="en-US" sz="1000" b="1" dirty="0"/>
              <a:t>Cloud </a:t>
            </a:r>
            <a:r>
              <a:rPr lang="en-US" sz="1000" b="1" dirty="0" smtClean="0"/>
              <a:t>Adoption</a:t>
            </a:r>
            <a:endParaRPr lang="en-US" sz="1000" dirty="0"/>
          </a:p>
        </p:txBody>
      </p:sp>
      <p:sp>
        <p:nvSpPr>
          <p:cNvPr id="12299" name="Rectangle 12"/>
          <p:cNvSpPr>
            <a:spLocks noChangeArrowheads="1"/>
          </p:cNvSpPr>
          <p:nvPr/>
        </p:nvSpPr>
        <p:spPr bwMode="auto">
          <a:xfrm>
            <a:off x="404638" y="1603623"/>
            <a:ext cx="5334000" cy="246062"/>
          </a:xfrm>
          <a:prstGeom prst="rect">
            <a:avLst/>
          </a:prstGeom>
          <a:noFill/>
          <a:ln w="9525">
            <a:noFill/>
            <a:miter lim="800000"/>
            <a:headEnd/>
            <a:tailEnd/>
          </a:ln>
        </p:spPr>
        <p:txBody>
          <a:bodyPr>
            <a:spAutoFit/>
          </a:bodyPr>
          <a:lstStyle/>
          <a:p>
            <a:r>
              <a:rPr lang="en-US" sz="1000" b="1" dirty="0"/>
              <a:t>Variety of </a:t>
            </a:r>
            <a:r>
              <a:rPr lang="en-US" sz="1000" b="1" dirty="0" smtClean="0"/>
              <a:t>Devices</a:t>
            </a:r>
            <a:r>
              <a:rPr lang="en-US" sz="1000" b="1" dirty="0"/>
              <a:t>:</a:t>
            </a:r>
            <a:endParaRPr lang="en-US" sz="1000" dirty="0"/>
          </a:p>
        </p:txBody>
      </p:sp>
      <p:sp>
        <p:nvSpPr>
          <p:cNvPr id="14" name="Footer Placeholder 7"/>
          <p:cNvSpPr txBox="1">
            <a:spLocks/>
          </p:cNvSpPr>
          <p:nvPr/>
        </p:nvSpPr>
        <p:spPr bwMode="auto">
          <a:xfrm>
            <a:off x="3969363" y="6546853"/>
            <a:ext cx="3491279" cy="138113"/>
          </a:xfrm>
          <a:prstGeom prst="rect">
            <a:avLst/>
          </a:prstGeom>
          <a:noFill/>
          <a:ln w="9525">
            <a:noFill/>
            <a:miter lim="800000"/>
            <a:headEnd/>
            <a:tailEnd/>
          </a:ln>
        </p:spPr>
        <p:txBody>
          <a:bodyPr wrap="none" lIns="0" tIns="0" rIns="0" bIns="0" anchor="b"/>
          <a:lstStyle/>
          <a:p>
            <a:pPr algn="ctr" eaLnBrk="0" hangingPunct="0"/>
            <a:r>
              <a:rPr lang="en-US" sz="900" dirty="0">
                <a:solidFill>
                  <a:srgbClr val="000000"/>
                </a:solidFill>
              </a:rPr>
              <a:t>25 YEARS OF INNOVATION</a:t>
            </a:r>
          </a:p>
        </p:txBody>
      </p:sp>
      <p:sp>
        <p:nvSpPr>
          <p:cNvPr id="15" name="Rectangle 14"/>
          <p:cNvSpPr/>
          <p:nvPr/>
        </p:nvSpPr>
        <p:spPr bwMode="auto">
          <a:xfrm>
            <a:off x="0" y="6275882"/>
            <a:ext cx="11430000" cy="589935"/>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1800"/>
              </a:lnSpc>
            </a:pPr>
            <a:r>
              <a:rPr lang="en-US" sz="1800" dirty="0" smtClean="0">
                <a:solidFill>
                  <a:schemeClr val="bg1"/>
                </a:solidFill>
              </a:rPr>
              <a:t>Smartphones and video apps, the main drivers of  the 4G ecosystem, </a:t>
            </a:r>
            <a:br>
              <a:rPr lang="en-US" sz="1800" dirty="0" smtClean="0">
                <a:solidFill>
                  <a:schemeClr val="bg1"/>
                </a:solidFill>
              </a:rPr>
            </a:br>
            <a:r>
              <a:rPr lang="en-US" sz="1800" dirty="0" smtClean="0">
                <a:solidFill>
                  <a:schemeClr val="bg1"/>
                </a:solidFill>
              </a:rPr>
              <a:t>show customer centric trends</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itle 1"/>
          <p:cNvSpPr>
            <a:spLocks noGrp="1"/>
          </p:cNvSpPr>
          <p:nvPr>
            <p:ph type="title"/>
          </p:nvPr>
        </p:nvSpPr>
        <p:spPr>
          <a:xfrm>
            <a:off x="498231" y="382347"/>
            <a:ext cx="10462846" cy="406265"/>
          </a:xfrm>
        </p:spPr>
        <p:txBody>
          <a:bodyPr/>
          <a:lstStyle/>
          <a:p>
            <a:r>
              <a:rPr lang="en-US" sz="2200" dirty="0" smtClean="0"/>
              <a:t>TRENDS IN THE ECOSYSTEM</a:t>
            </a:r>
          </a:p>
        </p:txBody>
      </p:sp>
      <p:sp>
        <p:nvSpPr>
          <p:cNvPr id="13314" name="Slide Number Placeholder 2"/>
          <p:cNvSpPr>
            <a:spLocks noGrp="1"/>
          </p:cNvSpPr>
          <p:nvPr>
            <p:ph type="sldNum" sz="quarter" idx="10"/>
          </p:nvPr>
        </p:nvSpPr>
        <p:spPr>
          <a:noFill/>
        </p:spPr>
        <p:txBody>
          <a:bodyPr/>
          <a:lstStyle/>
          <a:p>
            <a:fld id="{D299ABA8-614B-42DA-90CF-6C5CEC534A76}" type="slidenum">
              <a:rPr lang="en-US" smtClean="0">
                <a:ea typeface="ＭＳ Ｐゴシック" pitchFamily="34" charset="-128"/>
              </a:rPr>
              <a:pPr/>
              <a:t>11</a:t>
            </a:fld>
            <a:endParaRPr lang="en-US" dirty="0" smtClean="0">
              <a:ea typeface="ＭＳ Ｐゴシック" pitchFamily="34" charset="-128"/>
            </a:endParaRPr>
          </a:p>
        </p:txBody>
      </p:sp>
      <p:pic>
        <p:nvPicPr>
          <p:cNvPr id="13318" name="Picture 3"/>
          <p:cNvPicPr>
            <a:picLocks noChangeAspect="1" noChangeArrowheads="1"/>
          </p:cNvPicPr>
          <p:nvPr/>
        </p:nvPicPr>
        <p:blipFill>
          <a:blip r:embed="rId3" cstate="print"/>
          <a:srcRect/>
          <a:stretch>
            <a:fillRect/>
          </a:stretch>
        </p:blipFill>
        <p:spPr bwMode="auto">
          <a:xfrm>
            <a:off x="509223" y="4035633"/>
            <a:ext cx="3738562" cy="2182813"/>
          </a:xfrm>
          <a:prstGeom prst="rect">
            <a:avLst/>
          </a:prstGeom>
          <a:noFill/>
          <a:ln w="9525">
            <a:noFill/>
            <a:miter lim="800000"/>
            <a:headEnd/>
            <a:tailEnd/>
          </a:ln>
        </p:spPr>
      </p:pic>
      <p:sp>
        <p:nvSpPr>
          <p:cNvPr id="13319" name="Rectangle 7"/>
          <p:cNvSpPr>
            <a:spLocks noChangeArrowheads="1"/>
          </p:cNvSpPr>
          <p:nvPr/>
        </p:nvSpPr>
        <p:spPr bwMode="auto">
          <a:xfrm>
            <a:off x="407120" y="3778658"/>
            <a:ext cx="4914534" cy="246063"/>
          </a:xfrm>
          <a:prstGeom prst="rect">
            <a:avLst/>
          </a:prstGeom>
          <a:noFill/>
          <a:ln w="9525">
            <a:noFill/>
            <a:miter lim="800000"/>
            <a:headEnd/>
            <a:tailEnd/>
          </a:ln>
        </p:spPr>
        <p:txBody>
          <a:bodyPr>
            <a:spAutoFit/>
          </a:bodyPr>
          <a:lstStyle/>
          <a:p>
            <a:r>
              <a:rPr lang="en-US" sz="1000" b="1" dirty="0" smtClean="0"/>
              <a:t>Data Usage Democratization</a:t>
            </a:r>
            <a:endParaRPr lang="en-US" sz="1000" b="1" dirty="0"/>
          </a:p>
        </p:txBody>
      </p:sp>
      <p:pic>
        <p:nvPicPr>
          <p:cNvPr id="13320" name="Picture 4"/>
          <p:cNvPicPr>
            <a:picLocks noChangeAspect="1" noChangeArrowheads="1"/>
          </p:cNvPicPr>
          <p:nvPr/>
        </p:nvPicPr>
        <p:blipFill>
          <a:blip r:embed="rId4" cstate="print"/>
          <a:srcRect/>
          <a:stretch>
            <a:fillRect/>
          </a:stretch>
        </p:blipFill>
        <p:spPr bwMode="auto">
          <a:xfrm>
            <a:off x="6174765" y="1837560"/>
            <a:ext cx="4302736" cy="2397125"/>
          </a:xfrm>
          <a:prstGeom prst="rect">
            <a:avLst/>
          </a:prstGeom>
          <a:noFill/>
          <a:ln w="9525">
            <a:noFill/>
            <a:miter lim="800000"/>
            <a:headEnd/>
            <a:tailEnd/>
          </a:ln>
        </p:spPr>
      </p:pic>
      <p:sp>
        <p:nvSpPr>
          <p:cNvPr id="13321" name="Rectangle 9"/>
          <p:cNvSpPr>
            <a:spLocks noChangeArrowheads="1"/>
          </p:cNvSpPr>
          <p:nvPr/>
        </p:nvSpPr>
        <p:spPr bwMode="auto">
          <a:xfrm>
            <a:off x="6059365" y="1059010"/>
            <a:ext cx="4901712" cy="247650"/>
          </a:xfrm>
          <a:prstGeom prst="rect">
            <a:avLst/>
          </a:prstGeom>
          <a:noFill/>
          <a:ln w="9525">
            <a:noFill/>
            <a:miter lim="800000"/>
            <a:headEnd/>
            <a:tailEnd/>
          </a:ln>
        </p:spPr>
        <p:txBody>
          <a:bodyPr>
            <a:spAutoFit/>
          </a:bodyPr>
          <a:lstStyle/>
          <a:p>
            <a:r>
              <a:rPr lang="en-US" sz="1000" b="1" dirty="0"/>
              <a:t>Mobile </a:t>
            </a:r>
            <a:r>
              <a:rPr lang="en-US" sz="1000" b="1" dirty="0" smtClean="0"/>
              <a:t>Data Traffic </a:t>
            </a:r>
            <a:r>
              <a:rPr lang="en-US" sz="1000" b="1" dirty="0"/>
              <a:t>O</a:t>
            </a:r>
            <a:r>
              <a:rPr lang="en-US" sz="1000" b="1" dirty="0" smtClean="0"/>
              <a:t>ffload</a:t>
            </a:r>
            <a:endParaRPr lang="en-US" sz="1000" b="1" dirty="0"/>
          </a:p>
        </p:txBody>
      </p:sp>
      <p:pic>
        <p:nvPicPr>
          <p:cNvPr id="43010" name="Picture 2" descr="http://www.cisco.com/en/US/solutions/collateral/ns341/ns525/ns537/ns705/ns827/images/white_paper_c11-520862-02.jpg"/>
          <p:cNvPicPr>
            <a:picLocks noChangeAspect="1" noChangeArrowheads="1"/>
          </p:cNvPicPr>
          <p:nvPr/>
        </p:nvPicPr>
        <p:blipFill>
          <a:blip r:embed="rId5" cstate="print"/>
          <a:srcRect/>
          <a:stretch>
            <a:fillRect/>
          </a:stretch>
        </p:blipFill>
        <p:spPr bwMode="auto">
          <a:xfrm>
            <a:off x="506476" y="982478"/>
            <a:ext cx="2991337" cy="2547922"/>
          </a:xfrm>
          <a:prstGeom prst="rect">
            <a:avLst/>
          </a:prstGeom>
          <a:noFill/>
        </p:spPr>
      </p:pic>
      <p:sp>
        <p:nvSpPr>
          <p:cNvPr id="14" name="Rectangle 7"/>
          <p:cNvSpPr>
            <a:spLocks noChangeArrowheads="1"/>
          </p:cNvSpPr>
          <p:nvPr/>
        </p:nvSpPr>
        <p:spPr bwMode="auto">
          <a:xfrm>
            <a:off x="405108" y="1606288"/>
            <a:ext cx="4914534" cy="246063"/>
          </a:xfrm>
          <a:prstGeom prst="rect">
            <a:avLst/>
          </a:prstGeom>
          <a:noFill/>
          <a:ln w="9525">
            <a:noFill/>
            <a:miter lim="800000"/>
            <a:headEnd/>
            <a:tailEnd/>
          </a:ln>
        </p:spPr>
        <p:txBody>
          <a:bodyPr>
            <a:spAutoFit/>
          </a:bodyPr>
          <a:lstStyle/>
          <a:p>
            <a:r>
              <a:rPr lang="en-US" sz="1000" b="1" dirty="0" smtClean="0"/>
              <a:t>Mobile Data Traffic</a:t>
            </a:r>
            <a:endParaRPr lang="en-US" sz="1000" b="1" dirty="0"/>
          </a:p>
        </p:txBody>
      </p:sp>
      <p:sp>
        <p:nvSpPr>
          <p:cNvPr id="15" name="Rectangle 5"/>
          <p:cNvSpPr>
            <a:spLocks noChangeArrowheads="1"/>
          </p:cNvSpPr>
          <p:nvPr/>
        </p:nvSpPr>
        <p:spPr bwMode="auto">
          <a:xfrm>
            <a:off x="6064155" y="1277164"/>
            <a:ext cx="4170117" cy="338554"/>
          </a:xfrm>
          <a:prstGeom prst="rect">
            <a:avLst/>
          </a:prstGeom>
          <a:noFill/>
          <a:ln w="9525">
            <a:noFill/>
            <a:miter lim="800000"/>
            <a:headEnd/>
            <a:tailEnd/>
          </a:ln>
        </p:spPr>
        <p:txBody>
          <a:bodyPr wrap="square">
            <a:spAutoFit/>
          </a:bodyPr>
          <a:lstStyle/>
          <a:p>
            <a:r>
              <a:rPr lang="en-US" sz="800" i="1" dirty="0" smtClean="0"/>
              <a:t>Without offload, the global mobile traffic </a:t>
            </a:r>
          </a:p>
          <a:p>
            <a:r>
              <a:rPr lang="en-US" sz="800" i="1" dirty="0" smtClean="0"/>
              <a:t>would grow at 84%  CAGR 2011-2016</a:t>
            </a:r>
            <a:endParaRPr lang="en-US" sz="800" i="1" dirty="0"/>
          </a:p>
        </p:txBody>
      </p:sp>
      <p:sp>
        <p:nvSpPr>
          <p:cNvPr id="13" name="Footer Placeholder 7"/>
          <p:cNvSpPr txBox="1">
            <a:spLocks/>
          </p:cNvSpPr>
          <p:nvPr/>
        </p:nvSpPr>
        <p:spPr bwMode="auto">
          <a:xfrm>
            <a:off x="3969363" y="6546853"/>
            <a:ext cx="3491279" cy="138113"/>
          </a:xfrm>
          <a:prstGeom prst="rect">
            <a:avLst/>
          </a:prstGeom>
          <a:noFill/>
          <a:ln w="9525">
            <a:noFill/>
            <a:miter lim="800000"/>
            <a:headEnd/>
            <a:tailEnd/>
          </a:ln>
        </p:spPr>
        <p:txBody>
          <a:bodyPr wrap="none" lIns="0" tIns="0" rIns="0" bIns="0" anchor="b"/>
          <a:lstStyle/>
          <a:p>
            <a:pPr algn="ctr" eaLnBrk="0" hangingPunct="0"/>
            <a:r>
              <a:rPr lang="en-US" sz="900" dirty="0">
                <a:solidFill>
                  <a:srgbClr val="000000"/>
                </a:solidFill>
              </a:rPr>
              <a:t>25 YEARS OF INNOVATION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mm_title-picture.jpg"/>
          <p:cNvPicPr>
            <a:picLocks noChangeAspect="1"/>
          </p:cNvPicPr>
          <p:nvPr/>
        </p:nvPicPr>
        <p:blipFill>
          <a:blip r:embed="rId4" cstate="print"/>
          <a:srcRect t="46758" b="6479"/>
          <a:stretch>
            <a:fillRect/>
          </a:stretch>
        </p:blipFill>
        <p:spPr>
          <a:xfrm>
            <a:off x="498233" y="4768897"/>
            <a:ext cx="10462846" cy="1558929"/>
          </a:xfrm>
          <a:prstGeom prst="rect">
            <a:avLst/>
          </a:prstGeom>
        </p:spPr>
      </p:pic>
      <p:sp>
        <p:nvSpPr>
          <p:cNvPr id="22531" name="Slide Number Placeholder 2"/>
          <p:cNvSpPr>
            <a:spLocks noGrp="1"/>
          </p:cNvSpPr>
          <p:nvPr>
            <p:ph type="sldNum" sz="quarter" idx="16"/>
          </p:nvPr>
        </p:nvSpPr>
        <p:spPr>
          <a:noFill/>
        </p:spPr>
        <p:txBody>
          <a:bodyPr/>
          <a:lstStyle/>
          <a:p>
            <a:fld id="{459AE1A4-85E0-4C22-9D70-D1A04CC4CBED}" type="slidenum">
              <a:rPr lang="en-US" smtClean="0"/>
              <a:pPr/>
              <a:t>12</a:t>
            </a:fld>
            <a:endParaRPr lang="en-US" dirty="0" smtClean="0"/>
          </a:p>
        </p:txBody>
      </p:sp>
      <p:sp>
        <p:nvSpPr>
          <p:cNvPr id="22535" name="Rectangle 6"/>
          <p:cNvSpPr>
            <a:spLocks noGrp="1" noChangeArrowheads="1"/>
          </p:cNvSpPr>
          <p:nvPr>
            <p:ph type="title"/>
          </p:nvPr>
        </p:nvSpPr>
        <p:spPr>
          <a:xfrm>
            <a:off x="789484" y="1596749"/>
            <a:ext cx="9880358" cy="402418"/>
          </a:xfrm>
        </p:spPr>
        <p:txBody>
          <a:bodyPr/>
          <a:lstStyle/>
          <a:p>
            <a:pPr>
              <a:spcBef>
                <a:spcPts val="1200"/>
              </a:spcBef>
              <a:spcAft>
                <a:spcPts val="1800"/>
              </a:spcAft>
            </a:pPr>
            <a:r>
              <a:rPr lang="en-GB" b="1" dirty="0" smtClean="0">
                <a:solidFill>
                  <a:srgbClr val="C00000"/>
                </a:solidFill>
              </a:rPr>
              <a:t>INDUSTRY CHALLENGES</a:t>
            </a:r>
          </a:p>
        </p:txBody>
      </p:sp>
      <p:sp>
        <p:nvSpPr>
          <p:cNvPr id="13" name="Rectangle 2"/>
          <p:cNvSpPr>
            <a:spLocks noChangeArrowheads="1"/>
          </p:cNvSpPr>
          <p:nvPr/>
        </p:nvSpPr>
        <p:spPr bwMode="gray">
          <a:xfrm>
            <a:off x="6009909" y="4564109"/>
            <a:ext cx="798635" cy="447675"/>
          </a:xfrm>
          <a:prstGeom prst="rect">
            <a:avLst/>
          </a:prstGeom>
          <a:solidFill>
            <a:srgbClr val="FF783C"/>
          </a:solidFill>
          <a:ln w="50800">
            <a:solidFill>
              <a:schemeClr val="bg1"/>
            </a:solidFill>
            <a:miter lim="800000"/>
            <a:headEnd/>
            <a:tailEnd/>
          </a:ln>
          <a:effectLst/>
        </p:spPr>
        <p:txBody>
          <a:bodyPr wrap="none" lIns="0" tIns="0" rIns="0" bIns="0" anchor="ctr"/>
          <a:lstStyle/>
          <a:p>
            <a:endParaRPr lang="en-US" noProof="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19664" y="216097"/>
            <a:ext cx="8842143" cy="458173"/>
          </a:xfrm>
          <a:prstGeom prst="rect">
            <a:avLst/>
          </a:prstGeom>
          <a:ln>
            <a:miter lim="800000"/>
            <a:headEnd/>
            <a:tailEnd/>
          </a:ln>
          <a:effectLst/>
        </p:spPr>
        <p:txBody>
          <a:bodyPr vert="horz" wrap="square" lIns="89158" tIns="44579" rIns="89158" bIns="44579"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625" b="1" dirty="0"/>
              <a:t>THE INTERNET OF THINGS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853"/>
            <a:ext cx="11430001" cy="6677571"/>
          </a:xfrm>
          <a:prstGeom prst="rect">
            <a:avLst/>
          </a:prstGeom>
        </p:spPr>
      </p:pic>
    </p:spTree>
    <p:extLst>
      <p:ext uri="{BB962C8B-B14F-4D97-AF65-F5344CB8AC3E}">
        <p14:creationId xmlns:p14="http://schemas.microsoft.com/office/powerpoint/2010/main" val="2283329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14</a:t>
            </a:fld>
            <a:endParaRPr lang="en-US" dirty="0">
              <a:ea typeface="ＭＳ Ｐゴシック" pitchFamily="-76" charset="-128"/>
              <a:cs typeface="+mn-cs"/>
            </a:endParaRPr>
          </a:p>
        </p:txBody>
      </p:sp>
      <p:pic>
        <p:nvPicPr>
          <p:cNvPr id="11" name="Picture 10"/>
          <p:cNvPicPr>
            <a:picLocks noChangeAspect="1"/>
          </p:cNvPicPr>
          <p:nvPr/>
        </p:nvPicPr>
        <p:blipFill>
          <a:blip r:embed="rId2"/>
          <a:stretch>
            <a:fillRect/>
          </a:stretch>
        </p:blipFill>
        <p:spPr>
          <a:xfrm>
            <a:off x="319768" y="1935536"/>
            <a:ext cx="3800475" cy="942975"/>
          </a:xfrm>
          <a:prstGeom prst="rect">
            <a:avLst/>
          </a:prstGeom>
        </p:spPr>
      </p:pic>
      <p:pic>
        <p:nvPicPr>
          <p:cNvPr id="13" name="Picture 12"/>
          <p:cNvPicPr>
            <a:picLocks noChangeAspect="1"/>
          </p:cNvPicPr>
          <p:nvPr/>
        </p:nvPicPr>
        <p:blipFill>
          <a:blip r:embed="rId3"/>
          <a:stretch>
            <a:fillRect/>
          </a:stretch>
        </p:blipFill>
        <p:spPr>
          <a:xfrm>
            <a:off x="481199" y="3114382"/>
            <a:ext cx="3477615" cy="1363902"/>
          </a:xfrm>
          <a:prstGeom prst="rect">
            <a:avLst/>
          </a:prstGeom>
        </p:spPr>
      </p:pic>
      <p:pic>
        <p:nvPicPr>
          <p:cNvPr id="15" name="Picture 2" descr="C:\Users\aemual\Desktop\Product Documentation\TEMS Product portfolio\Pic\Customer Experience 2.jpg"/>
          <p:cNvPicPr>
            <a:picLocks noChangeAspect="1" noChangeArrowheads="1"/>
          </p:cNvPicPr>
          <p:nvPr/>
        </p:nvPicPr>
        <p:blipFill>
          <a:blip r:embed="rId4" cstate="print"/>
          <a:srcRect/>
          <a:stretch>
            <a:fillRect/>
          </a:stretch>
        </p:blipFill>
        <p:spPr bwMode="auto">
          <a:xfrm>
            <a:off x="5004046" y="2096900"/>
            <a:ext cx="6425954" cy="3959655"/>
          </a:xfrm>
          <a:prstGeom prst="rect">
            <a:avLst/>
          </a:prstGeom>
          <a:noFill/>
        </p:spPr>
      </p:pic>
      <p:pic>
        <p:nvPicPr>
          <p:cNvPr id="16" name="Picture 15"/>
          <p:cNvPicPr>
            <a:picLocks noChangeAspect="1"/>
          </p:cNvPicPr>
          <p:nvPr/>
        </p:nvPicPr>
        <p:blipFill>
          <a:blip r:embed="rId5"/>
          <a:stretch>
            <a:fillRect/>
          </a:stretch>
        </p:blipFill>
        <p:spPr>
          <a:xfrm>
            <a:off x="481199" y="4847329"/>
            <a:ext cx="3771900" cy="971550"/>
          </a:xfrm>
          <a:prstGeom prst="rect">
            <a:avLst/>
          </a:prstGeom>
        </p:spPr>
      </p:pic>
      <p:pic>
        <p:nvPicPr>
          <p:cNvPr id="17" name="Picture 16"/>
          <p:cNvPicPr>
            <a:picLocks noChangeAspect="1"/>
          </p:cNvPicPr>
          <p:nvPr/>
        </p:nvPicPr>
        <p:blipFill>
          <a:blip r:embed="rId6"/>
          <a:stretch>
            <a:fillRect/>
          </a:stretch>
        </p:blipFill>
        <p:spPr>
          <a:xfrm>
            <a:off x="336796" y="331701"/>
            <a:ext cx="4667250" cy="990600"/>
          </a:xfrm>
          <a:prstGeom prst="rect">
            <a:avLst/>
          </a:prstGeom>
        </p:spPr>
      </p:pic>
    </p:spTree>
    <p:extLst>
      <p:ext uri="{BB962C8B-B14F-4D97-AF65-F5344CB8AC3E}">
        <p14:creationId xmlns:p14="http://schemas.microsoft.com/office/powerpoint/2010/main" val="234470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15</a:t>
            </a:fld>
            <a:endParaRPr lang="en-US" dirty="0">
              <a:ea typeface="ＭＳ Ｐゴシック" pitchFamily="-76" charset="-128"/>
              <a:cs typeface="+mn-cs"/>
            </a:endParaRPr>
          </a:p>
        </p:txBody>
      </p:sp>
      <p:pic>
        <p:nvPicPr>
          <p:cNvPr id="4" name="Picture 3"/>
          <p:cNvPicPr>
            <a:picLocks noChangeAspect="1"/>
          </p:cNvPicPr>
          <p:nvPr/>
        </p:nvPicPr>
        <p:blipFill>
          <a:blip r:embed="rId2"/>
          <a:stretch>
            <a:fillRect/>
          </a:stretch>
        </p:blipFill>
        <p:spPr>
          <a:xfrm>
            <a:off x="498231" y="253813"/>
            <a:ext cx="5362575" cy="971550"/>
          </a:xfrm>
          <a:prstGeom prst="rect">
            <a:avLst/>
          </a:prstGeom>
        </p:spPr>
      </p:pic>
      <p:pic>
        <p:nvPicPr>
          <p:cNvPr id="5" name="Picture 4"/>
          <p:cNvPicPr>
            <a:picLocks noChangeAspect="1"/>
          </p:cNvPicPr>
          <p:nvPr/>
        </p:nvPicPr>
        <p:blipFill>
          <a:blip r:embed="rId3"/>
          <a:stretch>
            <a:fillRect/>
          </a:stretch>
        </p:blipFill>
        <p:spPr>
          <a:xfrm>
            <a:off x="7716612" y="1400354"/>
            <a:ext cx="2743200" cy="971550"/>
          </a:xfrm>
          <a:prstGeom prst="rect">
            <a:avLst/>
          </a:prstGeom>
        </p:spPr>
      </p:pic>
      <p:pic>
        <p:nvPicPr>
          <p:cNvPr id="6" name="Picture 5"/>
          <p:cNvPicPr>
            <a:picLocks noChangeAspect="1"/>
          </p:cNvPicPr>
          <p:nvPr/>
        </p:nvPicPr>
        <p:blipFill>
          <a:blip r:embed="rId4"/>
          <a:stretch>
            <a:fillRect/>
          </a:stretch>
        </p:blipFill>
        <p:spPr>
          <a:xfrm>
            <a:off x="7619940" y="2679561"/>
            <a:ext cx="3659531" cy="1458782"/>
          </a:xfrm>
          <a:prstGeom prst="rect">
            <a:avLst/>
          </a:prstGeom>
        </p:spPr>
      </p:pic>
      <p:pic>
        <p:nvPicPr>
          <p:cNvPr id="8" name="Picture 7"/>
          <p:cNvPicPr>
            <a:picLocks noChangeAspect="1"/>
          </p:cNvPicPr>
          <p:nvPr/>
        </p:nvPicPr>
        <p:blipFill>
          <a:blip r:embed="rId5"/>
          <a:stretch>
            <a:fillRect/>
          </a:stretch>
        </p:blipFill>
        <p:spPr>
          <a:xfrm>
            <a:off x="7716612" y="4352477"/>
            <a:ext cx="3341137" cy="1800897"/>
          </a:xfrm>
          <a:prstGeom prst="rect">
            <a:avLst/>
          </a:prstGeom>
        </p:spPr>
      </p:pic>
      <p:pic>
        <p:nvPicPr>
          <p:cNvPr id="10" name="Picture 9"/>
          <p:cNvPicPr>
            <a:picLocks noChangeAspect="1"/>
          </p:cNvPicPr>
          <p:nvPr/>
        </p:nvPicPr>
        <p:blipFill>
          <a:blip r:embed="rId6"/>
          <a:stretch>
            <a:fillRect/>
          </a:stretch>
        </p:blipFill>
        <p:spPr>
          <a:xfrm>
            <a:off x="0" y="1546591"/>
            <a:ext cx="7725806" cy="4548625"/>
          </a:xfrm>
          <a:prstGeom prst="rect">
            <a:avLst/>
          </a:prstGeom>
        </p:spPr>
      </p:pic>
    </p:spTree>
    <p:extLst>
      <p:ext uri="{BB962C8B-B14F-4D97-AF65-F5344CB8AC3E}">
        <p14:creationId xmlns:p14="http://schemas.microsoft.com/office/powerpoint/2010/main" val="4239705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16</a:t>
            </a:fld>
            <a:endParaRPr lang="en-US" dirty="0">
              <a:ea typeface="ＭＳ Ｐゴシック" pitchFamily="-76" charset="-128"/>
              <a:cs typeface="+mn-cs"/>
            </a:endParaRPr>
          </a:p>
        </p:txBody>
      </p:sp>
      <p:pic>
        <p:nvPicPr>
          <p:cNvPr id="4" name="Picture 3"/>
          <p:cNvPicPr>
            <a:picLocks noChangeAspect="1"/>
          </p:cNvPicPr>
          <p:nvPr/>
        </p:nvPicPr>
        <p:blipFill>
          <a:blip r:embed="rId2"/>
          <a:stretch>
            <a:fillRect/>
          </a:stretch>
        </p:blipFill>
        <p:spPr>
          <a:xfrm>
            <a:off x="372315" y="324354"/>
            <a:ext cx="5629275" cy="981075"/>
          </a:xfrm>
          <a:prstGeom prst="rect">
            <a:avLst/>
          </a:prstGeom>
        </p:spPr>
      </p:pic>
      <p:sp>
        <p:nvSpPr>
          <p:cNvPr id="6" name="Rectangle 5"/>
          <p:cNvSpPr/>
          <p:nvPr/>
        </p:nvSpPr>
        <p:spPr bwMode="auto">
          <a:xfrm>
            <a:off x="372315" y="1542097"/>
            <a:ext cx="864814" cy="3404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FF"/>
              </a:solidFill>
              <a:effectLst/>
              <a:latin typeface="Arial" charset="0"/>
              <a:ea typeface="ＭＳ Ｐゴシック" pitchFamily="-76" charset="-128"/>
            </a:endParaRPr>
          </a:p>
        </p:txBody>
      </p:sp>
      <p:pic>
        <p:nvPicPr>
          <p:cNvPr id="7" name="Picture 6"/>
          <p:cNvPicPr>
            <a:picLocks noChangeAspect="1"/>
          </p:cNvPicPr>
          <p:nvPr/>
        </p:nvPicPr>
        <p:blipFill>
          <a:blip r:embed="rId3"/>
          <a:stretch>
            <a:fillRect/>
          </a:stretch>
        </p:blipFill>
        <p:spPr>
          <a:xfrm>
            <a:off x="414169" y="1542097"/>
            <a:ext cx="8243513" cy="4898087"/>
          </a:xfrm>
          <a:prstGeom prst="rect">
            <a:avLst/>
          </a:prstGeom>
        </p:spPr>
      </p:pic>
    </p:spTree>
    <p:extLst>
      <p:ext uri="{BB962C8B-B14F-4D97-AF65-F5344CB8AC3E}">
        <p14:creationId xmlns:p14="http://schemas.microsoft.com/office/powerpoint/2010/main" val="302312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hangingPunct="0"/>
            <a:fld id="{E3D0831D-C0E2-4007-A441-954143294F85}" type="slidenum">
              <a:rPr lang="en-US" smtClean="0">
                <a:ea typeface="ＭＳ Ｐゴシック" pitchFamily="-76" charset="-128"/>
                <a:cs typeface="+mn-cs"/>
              </a:rPr>
              <a:pPr eaLnBrk="0" hangingPunct="0"/>
              <a:t>17</a:t>
            </a:fld>
            <a:endParaRPr lang="en-US" dirty="0">
              <a:ea typeface="ＭＳ Ｐゴシック" pitchFamily="-76" charset="-128"/>
              <a:cs typeface="+mn-cs"/>
            </a:endParaRPr>
          </a:p>
        </p:txBody>
      </p:sp>
      <p:pic>
        <p:nvPicPr>
          <p:cNvPr id="5" name="Picture 4"/>
          <p:cNvPicPr>
            <a:picLocks noChangeAspect="1"/>
          </p:cNvPicPr>
          <p:nvPr/>
        </p:nvPicPr>
        <p:blipFill>
          <a:blip r:embed="rId2"/>
          <a:stretch>
            <a:fillRect/>
          </a:stretch>
        </p:blipFill>
        <p:spPr>
          <a:xfrm>
            <a:off x="661026" y="318190"/>
            <a:ext cx="3733800" cy="885825"/>
          </a:xfrm>
          <a:prstGeom prst="rect">
            <a:avLst/>
          </a:prstGeom>
        </p:spPr>
      </p:pic>
      <p:pic>
        <p:nvPicPr>
          <p:cNvPr id="8" name="Picture 7"/>
          <p:cNvPicPr>
            <a:picLocks noChangeAspect="1"/>
          </p:cNvPicPr>
          <p:nvPr/>
        </p:nvPicPr>
        <p:blipFill>
          <a:blip r:embed="rId3"/>
          <a:stretch>
            <a:fillRect/>
          </a:stretch>
        </p:blipFill>
        <p:spPr>
          <a:xfrm>
            <a:off x="706401" y="1564476"/>
            <a:ext cx="4049065" cy="1324760"/>
          </a:xfrm>
          <a:prstGeom prst="rect">
            <a:avLst/>
          </a:prstGeom>
        </p:spPr>
      </p:pic>
      <p:pic>
        <p:nvPicPr>
          <p:cNvPr id="9" name="Picture 8"/>
          <p:cNvPicPr>
            <a:picLocks noChangeAspect="1"/>
          </p:cNvPicPr>
          <p:nvPr/>
        </p:nvPicPr>
        <p:blipFill>
          <a:blip r:embed="rId4"/>
          <a:stretch>
            <a:fillRect/>
          </a:stretch>
        </p:blipFill>
        <p:spPr>
          <a:xfrm>
            <a:off x="815237" y="3249697"/>
            <a:ext cx="3514725" cy="2733675"/>
          </a:xfrm>
          <a:prstGeom prst="rect">
            <a:avLst/>
          </a:prstGeom>
        </p:spPr>
      </p:pic>
      <p:pic>
        <p:nvPicPr>
          <p:cNvPr id="10" name="Picture 9"/>
          <p:cNvPicPr>
            <a:picLocks noChangeAspect="1"/>
          </p:cNvPicPr>
          <p:nvPr/>
        </p:nvPicPr>
        <p:blipFill>
          <a:blip r:embed="rId5"/>
          <a:stretch>
            <a:fillRect/>
          </a:stretch>
        </p:blipFill>
        <p:spPr>
          <a:xfrm>
            <a:off x="5936938" y="1312433"/>
            <a:ext cx="4757794" cy="4948106"/>
          </a:xfrm>
          <a:prstGeom prst="rect">
            <a:avLst/>
          </a:prstGeom>
        </p:spPr>
      </p:pic>
    </p:spTree>
    <p:extLst>
      <p:ext uri="{BB962C8B-B14F-4D97-AF65-F5344CB8AC3E}">
        <p14:creationId xmlns:p14="http://schemas.microsoft.com/office/powerpoint/2010/main" val="2852849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H_110317_1490.jpg"/>
          <p:cNvPicPr>
            <a:picLocks noChangeAspect="1"/>
          </p:cNvPicPr>
          <p:nvPr/>
        </p:nvPicPr>
        <p:blipFill>
          <a:blip r:embed="rId2" cstate="print"/>
          <a:srcRect r="4763" b="9517"/>
          <a:stretch>
            <a:fillRect/>
          </a:stretch>
        </p:blipFill>
        <p:spPr>
          <a:xfrm>
            <a:off x="3579798" y="1382713"/>
            <a:ext cx="7850202" cy="4309250"/>
          </a:xfrm>
          <a:prstGeom prst="rect">
            <a:avLst/>
          </a:prstGeom>
        </p:spPr>
      </p:pic>
      <p:sp>
        <p:nvSpPr>
          <p:cNvPr id="2" name="Title 1"/>
          <p:cNvSpPr>
            <a:spLocks noGrp="1"/>
          </p:cNvSpPr>
          <p:nvPr>
            <p:ph type="title"/>
          </p:nvPr>
        </p:nvSpPr>
        <p:spPr>
          <a:xfrm>
            <a:off x="717170" y="328709"/>
            <a:ext cx="10464678" cy="402418"/>
          </a:xfrm>
        </p:spPr>
        <p:txBody>
          <a:bodyPr/>
          <a:lstStyle/>
          <a:p>
            <a:r>
              <a:rPr lang="en-US" altLang="zh-CN" b="1" dirty="0" err="1" smtClean="0">
                <a:solidFill>
                  <a:srgbClr val="AA254D"/>
                </a:solidFill>
                <a:ea typeface="宋体" pitchFamily="2" charset="-122"/>
              </a:rPr>
              <a:t>QoS</a:t>
            </a:r>
            <a:r>
              <a:rPr lang="en-US" altLang="zh-CN" b="1" dirty="0" smtClean="0">
                <a:solidFill>
                  <a:srgbClr val="AA254D"/>
                </a:solidFill>
                <a:ea typeface="宋体" pitchFamily="2" charset="-122"/>
              </a:rPr>
              <a:t> &amp; QOE Control</a:t>
            </a:r>
            <a:endParaRPr lang="en-US" b="1" dirty="0">
              <a:solidFill>
                <a:srgbClr val="AA254D"/>
              </a:solidFill>
            </a:endParaRPr>
          </a:p>
        </p:txBody>
      </p:sp>
      <p:sp>
        <p:nvSpPr>
          <p:cNvPr id="4" name="Rectangle 2"/>
          <p:cNvSpPr txBox="1">
            <a:spLocks noChangeArrowheads="1"/>
          </p:cNvSpPr>
          <p:nvPr/>
        </p:nvSpPr>
        <p:spPr bwMode="auto">
          <a:xfrm>
            <a:off x="318035" y="1432540"/>
            <a:ext cx="9912216" cy="827088"/>
          </a:xfrm>
          <a:prstGeom prst="rect">
            <a:avLst/>
          </a:prstGeom>
          <a:noFill/>
          <a:ln w="9525">
            <a:noFill/>
            <a:miter lim="800000"/>
            <a:headEnd/>
            <a:tailEnd/>
          </a:ln>
        </p:spPr>
        <p:txBody>
          <a:bodyPr vert="horz" wrap="square" lIns="98481" tIns="49240" rIns="98481" bIns="49240" numCol="1" anchor="t" anchorCtr="0" compatLnSpc="1">
            <a:prstTxWarp prst="textNoShape">
              <a:avLst/>
            </a:prstTxWarp>
          </a:bodyPr>
          <a:lstStyle/>
          <a:p>
            <a:pPr marL="0" marR="0" lvl="0" indent="0" algn="l" defTabSz="914400" rtl="0" eaLnBrk="1" fontAlgn="base" latinLnBrk="0" hangingPunct="1">
              <a:lnSpc>
                <a:spcPct val="115000"/>
              </a:lnSpc>
              <a:spcBef>
                <a:spcPct val="20000"/>
              </a:spcBef>
              <a:spcAft>
                <a:spcPct val="0"/>
              </a:spcAft>
              <a:buClr>
                <a:srgbClr val="006666"/>
              </a:buClr>
              <a:buSzTx/>
              <a:buFont typeface="Wingdings" pitchFamily="2" charset="2"/>
              <a:buNone/>
              <a:tabLst/>
              <a:defRPr/>
            </a:pPr>
            <a:r>
              <a:rPr kumimoji="0" lang="en-US" altLang="zh-CN" sz="1800" b="0" i="0" u="none" strike="noStrike" kern="0" cap="none" spc="0" normalizeH="0" baseline="0" noProof="0" dirty="0" smtClean="0">
                <a:ln>
                  <a:noFill/>
                </a:ln>
                <a:solidFill>
                  <a:srgbClr val="C00000"/>
                </a:solidFill>
                <a:effectLst/>
                <a:uLnTx/>
                <a:uFillTx/>
                <a:latin typeface="Arial" pitchFamily="34" charset="0"/>
                <a:ea typeface="+mn-ea"/>
                <a:cs typeface="Arial" pitchFamily="34" charset="0"/>
              </a:rPr>
              <a:t>MBB is stimulating exponentially increase of traffic</a:t>
            </a:r>
            <a:endParaRPr kumimoji="0" lang="zh-CN" altLang="en-US" sz="1800" b="0" i="0" u="none" strike="noStrike" kern="0" cap="none" spc="0" normalizeH="0" baseline="0" noProof="0" dirty="0" smtClean="0">
              <a:ln>
                <a:noFill/>
              </a:ln>
              <a:solidFill>
                <a:srgbClr val="C00000"/>
              </a:solidFill>
              <a:effectLst/>
              <a:uLnTx/>
              <a:uFillTx/>
              <a:latin typeface="Arial" pitchFamily="34" charset="0"/>
              <a:ea typeface="+mn-ea"/>
              <a:cs typeface="Arial" pitchFamily="34" charset="0"/>
            </a:endParaRPr>
          </a:p>
        </p:txBody>
      </p:sp>
      <p:sp>
        <p:nvSpPr>
          <p:cNvPr id="5" name="Rectangle 8"/>
          <p:cNvSpPr>
            <a:spLocks noChangeArrowheads="1"/>
          </p:cNvSpPr>
          <p:nvPr/>
        </p:nvSpPr>
        <p:spPr bwMode="auto">
          <a:xfrm>
            <a:off x="296218" y="2941453"/>
            <a:ext cx="9912216" cy="1908175"/>
          </a:xfrm>
          <a:prstGeom prst="rect">
            <a:avLst/>
          </a:prstGeom>
          <a:noFill/>
          <a:ln w="9525" algn="ctr">
            <a:noFill/>
            <a:miter lim="800000"/>
            <a:headEnd/>
            <a:tailEnd/>
          </a:ln>
        </p:spPr>
        <p:txBody>
          <a:bodyPr/>
          <a:lstStyle/>
          <a:p>
            <a:pPr marL="231775" indent="-231775" algn="l">
              <a:lnSpc>
                <a:spcPct val="115000"/>
              </a:lnSpc>
              <a:spcBef>
                <a:spcPct val="20000"/>
              </a:spcBef>
              <a:buFont typeface="Wingdings" pitchFamily="2" charset="2"/>
              <a:buChar char="q"/>
            </a:pPr>
            <a:r>
              <a:rPr lang="en-US" altLang="zh-CN" sz="1800" dirty="0">
                <a:latin typeface="Arial" pitchFamily="34" charset="0"/>
                <a:ea typeface="华文细黑" pitchFamily="2" charset="-122"/>
                <a:cs typeface="Arial" pitchFamily="34" charset="0"/>
              </a:rPr>
              <a:t>Utilize network resources in a more optimal way</a:t>
            </a:r>
          </a:p>
          <a:p>
            <a:pPr marL="231775" indent="-231775" algn="l">
              <a:lnSpc>
                <a:spcPct val="115000"/>
              </a:lnSpc>
              <a:spcBef>
                <a:spcPct val="20000"/>
              </a:spcBef>
              <a:buFont typeface="Wingdings" pitchFamily="2" charset="2"/>
              <a:buChar char="q"/>
            </a:pPr>
            <a:r>
              <a:rPr lang="en-US" altLang="zh-CN" sz="1800" dirty="0">
                <a:latin typeface="Arial" pitchFamily="34" charset="0"/>
                <a:ea typeface="华文细黑" pitchFamily="2" charset="-122"/>
                <a:cs typeface="Arial" pitchFamily="34" charset="0"/>
              </a:rPr>
              <a:t>Ensure </a:t>
            </a:r>
            <a:r>
              <a:rPr lang="en-US" altLang="zh-CN" sz="1800" dirty="0" smtClean="0">
                <a:latin typeface="Arial" pitchFamily="34" charset="0"/>
                <a:ea typeface="华文细黑" pitchFamily="2" charset="-122"/>
                <a:cs typeface="Arial" pitchFamily="34" charset="0"/>
              </a:rPr>
              <a:t>satisfaction for </a:t>
            </a:r>
            <a:r>
              <a:rPr lang="en-US" altLang="zh-CN" sz="1800" dirty="0">
                <a:latin typeface="Arial" pitchFamily="34" charset="0"/>
                <a:ea typeface="华文细黑" pitchFamily="2" charset="-122"/>
                <a:cs typeface="Arial" pitchFamily="34" charset="0"/>
              </a:rPr>
              <a:t>premium </a:t>
            </a:r>
            <a:r>
              <a:rPr lang="en-US" altLang="zh-CN" sz="1800" dirty="0" smtClean="0">
                <a:latin typeface="Arial" pitchFamily="34" charset="0"/>
                <a:ea typeface="华文细黑" pitchFamily="2" charset="-122"/>
                <a:cs typeface="Arial" pitchFamily="34" charset="0"/>
              </a:rPr>
              <a:t>users</a:t>
            </a:r>
            <a:endParaRPr lang="en-US" altLang="zh-CN" sz="1800" dirty="0">
              <a:latin typeface="Arial" pitchFamily="34" charset="0"/>
              <a:ea typeface="华文细黑" pitchFamily="2" charset="-122"/>
              <a:cs typeface="Arial" pitchFamily="34" charset="0"/>
            </a:endParaRPr>
          </a:p>
          <a:p>
            <a:pPr marL="231775" indent="-231775" algn="l">
              <a:lnSpc>
                <a:spcPct val="115000"/>
              </a:lnSpc>
              <a:spcBef>
                <a:spcPct val="20000"/>
              </a:spcBef>
              <a:buFont typeface="Wingdings" pitchFamily="2" charset="2"/>
              <a:buChar char="q"/>
            </a:pPr>
            <a:r>
              <a:rPr lang="en-US" altLang="zh-CN" sz="1800" dirty="0">
                <a:latin typeface="Arial" pitchFamily="34" charset="0"/>
                <a:ea typeface="华文细黑" pitchFamily="2" charset="-122"/>
                <a:cs typeface="Arial" pitchFamily="34" charset="0"/>
              </a:rPr>
              <a:t>Control </a:t>
            </a:r>
            <a:r>
              <a:rPr lang="en-US" altLang="zh-CN" sz="1800" dirty="0" smtClean="0">
                <a:latin typeface="Arial" pitchFamily="34" charset="0"/>
                <a:ea typeface="华文细黑" pitchFamily="2" charset="-122"/>
                <a:cs typeface="Arial" pitchFamily="34" charset="0"/>
              </a:rPr>
              <a:t>cell </a:t>
            </a:r>
            <a:r>
              <a:rPr lang="en-US" altLang="zh-CN" sz="1800" dirty="0">
                <a:latin typeface="Arial" pitchFamily="34" charset="0"/>
                <a:ea typeface="华文细黑" pitchFamily="2" charset="-122"/>
                <a:cs typeface="Arial" pitchFamily="34" charset="0"/>
              </a:rPr>
              <a:t>congestion</a:t>
            </a:r>
          </a:p>
          <a:p>
            <a:pPr marL="231775" indent="-231775" algn="l">
              <a:lnSpc>
                <a:spcPct val="115000"/>
              </a:lnSpc>
              <a:spcBef>
                <a:spcPct val="20000"/>
              </a:spcBef>
              <a:buFont typeface="Wingdings" pitchFamily="2" charset="2"/>
              <a:buChar char="q"/>
            </a:pPr>
            <a:r>
              <a:rPr lang="en-US" altLang="zh-CN" sz="1800" dirty="0">
                <a:latin typeface="Arial" pitchFamily="34" charset="0"/>
                <a:ea typeface="华文细黑" pitchFamily="2" charset="-122"/>
                <a:cs typeface="Arial" pitchFamily="34" charset="0"/>
              </a:rPr>
              <a:t>Control </a:t>
            </a:r>
            <a:r>
              <a:rPr lang="en-US" altLang="zh-CN" sz="1800" dirty="0" smtClean="0">
                <a:latin typeface="Arial" pitchFamily="34" charset="0"/>
                <a:ea typeface="华文细黑" pitchFamily="2" charset="-122"/>
                <a:cs typeface="Arial" pitchFamily="34" charset="0"/>
              </a:rPr>
              <a:t>heavy </a:t>
            </a:r>
            <a:r>
              <a:rPr lang="en-US" altLang="zh-CN" sz="1800" dirty="0">
                <a:latin typeface="Arial" pitchFamily="34" charset="0"/>
                <a:ea typeface="华文细黑" pitchFamily="2" charset="-122"/>
                <a:cs typeface="Arial" pitchFamily="34" charset="0"/>
              </a:rPr>
              <a:t>users</a:t>
            </a:r>
          </a:p>
          <a:p>
            <a:pPr marL="231775" indent="-231775" algn="l">
              <a:lnSpc>
                <a:spcPct val="115000"/>
              </a:lnSpc>
              <a:spcBef>
                <a:spcPct val="20000"/>
              </a:spcBef>
              <a:buFont typeface="Wingdings" pitchFamily="2" charset="2"/>
              <a:buChar char="q"/>
            </a:pPr>
            <a:r>
              <a:rPr lang="en-US" altLang="zh-CN" sz="1800" dirty="0">
                <a:latin typeface="Arial" pitchFamily="34" charset="0"/>
                <a:ea typeface="华文细黑" pitchFamily="2" charset="-122"/>
                <a:cs typeface="Arial" pitchFamily="34" charset="0"/>
              </a:rPr>
              <a:t>Differentiate further on pricing and </a:t>
            </a:r>
            <a:r>
              <a:rPr lang="en-US" altLang="zh-CN" sz="1800" dirty="0" smtClean="0">
                <a:latin typeface="Arial" pitchFamily="34" charset="0"/>
                <a:ea typeface="华文细黑" pitchFamily="2" charset="-122"/>
                <a:cs typeface="Arial" pitchFamily="34" charset="0"/>
              </a:rPr>
              <a:t>services</a:t>
            </a:r>
            <a:endParaRPr lang="zh-CN" altLang="en-US" sz="1800" dirty="0">
              <a:latin typeface="Arial" pitchFamily="34" charset="0"/>
              <a:ea typeface="华文细黑" pitchFamily="2" charset="-122"/>
              <a:cs typeface="Arial" pitchFamily="34" charset="0"/>
            </a:endParaRPr>
          </a:p>
        </p:txBody>
      </p:sp>
      <p:sp>
        <p:nvSpPr>
          <p:cNvPr id="8" name="Text Box 9"/>
          <p:cNvSpPr txBox="1">
            <a:spLocks noChangeArrowheads="1"/>
          </p:cNvSpPr>
          <p:nvPr/>
        </p:nvSpPr>
        <p:spPr bwMode="auto">
          <a:xfrm>
            <a:off x="451897" y="2380490"/>
            <a:ext cx="1845149" cy="400110"/>
          </a:xfrm>
          <a:prstGeom prst="rect">
            <a:avLst/>
          </a:prstGeom>
          <a:noFill/>
          <a:ln w="9525" algn="ctr">
            <a:noFill/>
            <a:miter lim="800000"/>
            <a:headEnd/>
            <a:tailEnd/>
          </a:ln>
        </p:spPr>
        <p:txBody>
          <a:bodyPr>
            <a:spAutoFit/>
          </a:bodyPr>
          <a:lstStyle/>
          <a:p>
            <a:pPr>
              <a:spcBef>
                <a:spcPct val="50000"/>
              </a:spcBef>
            </a:pPr>
            <a:r>
              <a:rPr lang="sv-SE" altLang="zh-CN" sz="2000" b="1" dirty="0" smtClean="0">
                <a:latin typeface="+mn-lt"/>
                <a:ea typeface="黑体" pitchFamily="2" charset="-122"/>
              </a:rPr>
              <a:t>Goals</a:t>
            </a:r>
            <a:endParaRPr lang="en-US" altLang="zh-CN" sz="2000" b="1" dirty="0" smtClean="0">
              <a:latin typeface="+mn-lt"/>
              <a:ea typeface="黑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739" y="508560"/>
            <a:ext cx="10462846" cy="443198"/>
          </a:xfrm>
        </p:spPr>
        <p:txBody>
          <a:bodyPr/>
          <a:lstStyle/>
          <a:p>
            <a:r>
              <a:rPr lang="en-GB" dirty="0" smtClean="0"/>
              <a:t>End-to-end look on </a:t>
            </a:r>
            <a:r>
              <a:rPr lang="en-GB" dirty="0" err="1" smtClean="0"/>
              <a:t>qos</a:t>
            </a:r>
            <a:r>
              <a:rPr lang="en-GB" dirty="0" smtClean="0"/>
              <a:t> &amp; </a:t>
            </a:r>
            <a:r>
              <a:rPr lang="en-GB" dirty="0" err="1" smtClean="0"/>
              <a:t>qoe</a:t>
            </a:r>
            <a:endParaRPr lang="en-GB" dirty="0" smtClean="0"/>
          </a:p>
        </p:txBody>
      </p:sp>
      <p:sp>
        <p:nvSpPr>
          <p:cNvPr id="15363" name="Content Placeholder 5"/>
          <p:cNvSpPr>
            <a:spLocks noGrp="1"/>
          </p:cNvSpPr>
          <p:nvPr>
            <p:ph idx="4294967295"/>
          </p:nvPr>
        </p:nvSpPr>
        <p:spPr>
          <a:xfrm>
            <a:off x="498233" y="1619250"/>
            <a:ext cx="10462846" cy="4705350"/>
          </a:xfrm>
          <a:prstGeom prst="rect">
            <a:avLst/>
          </a:prstGeom>
        </p:spPr>
        <p:txBody>
          <a:bodyPr/>
          <a:lstStyle/>
          <a:p>
            <a:endParaRPr lang="en-GB" dirty="0" smtClean="0"/>
          </a:p>
          <a:p>
            <a:endParaRPr lang="en-GB" dirty="0" smtClean="0"/>
          </a:p>
        </p:txBody>
      </p:sp>
      <p:graphicFrame>
        <p:nvGraphicFramePr>
          <p:cNvPr id="9" name="Table 8"/>
          <p:cNvGraphicFramePr>
            <a:graphicFrameLocks noGrp="1"/>
          </p:cNvGraphicFramePr>
          <p:nvPr/>
        </p:nvGraphicFramePr>
        <p:xfrm>
          <a:off x="977515" y="1283029"/>
          <a:ext cx="9524655" cy="2804915"/>
        </p:xfrm>
        <a:graphic>
          <a:graphicData uri="http://schemas.openxmlformats.org/drawingml/2006/table">
            <a:tbl>
              <a:tblPr firstRow="1" bandRow="1">
                <a:tableStyleId>{5940675A-B579-460E-94D1-54222C63F5DA}</a:tableStyleId>
              </a:tblPr>
              <a:tblGrid>
                <a:gridCol w="1792595"/>
                <a:gridCol w="2675965"/>
                <a:gridCol w="2674932"/>
                <a:gridCol w="2381163"/>
              </a:tblGrid>
              <a:tr h="666833">
                <a:tc>
                  <a:txBody>
                    <a:bodyPr/>
                    <a:lstStyle/>
                    <a:p>
                      <a:pPr algn="ctr"/>
                      <a:endParaRPr lang="en-GB" dirty="0"/>
                    </a:p>
                  </a:txBody>
                  <a:tcPr marL="105508" marR="105508"/>
                </a:tc>
                <a:tc>
                  <a:txBody>
                    <a:bodyPr/>
                    <a:lstStyle/>
                    <a:p>
                      <a:pPr algn="ctr"/>
                      <a:r>
                        <a:rPr lang="en-GB" dirty="0" smtClean="0"/>
                        <a:t>Test</a:t>
                      </a:r>
                      <a:endParaRPr lang="en-GB" dirty="0"/>
                    </a:p>
                  </a:txBody>
                  <a:tcPr marL="105508" marR="105508" anchor="ctr">
                    <a:solidFill>
                      <a:schemeClr val="bg1">
                        <a:lumMod val="95000"/>
                      </a:schemeClr>
                    </a:solidFill>
                  </a:tcPr>
                </a:tc>
                <a:tc>
                  <a:txBody>
                    <a:bodyPr/>
                    <a:lstStyle/>
                    <a:p>
                      <a:pPr algn="ctr"/>
                      <a:r>
                        <a:rPr lang="en-GB" dirty="0" smtClean="0"/>
                        <a:t>Monitor</a:t>
                      </a:r>
                      <a:endParaRPr lang="en-GB" dirty="0"/>
                    </a:p>
                  </a:txBody>
                  <a:tcPr marL="105508" marR="105508" anchor="ctr">
                    <a:solidFill>
                      <a:schemeClr val="bg1">
                        <a:lumMod val="95000"/>
                      </a:schemeClr>
                    </a:solidFill>
                  </a:tcPr>
                </a:tc>
                <a:tc>
                  <a:txBody>
                    <a:bodyPr/>
                    <a:lstStyle/>
                    <a:p>
                      <a:pPr algn="ctr"/>
                      <a:r>
                        <a:rPr lang="en-GB" dirty="0" smtClean="0"/>
                        <a:t>Optimize</a:t>
                      </a:r>
                      <a:endParaRPr lang="en-GB" dirty="0"/>
                    </a:p>
                  </a:txBody>
                  <a:tcPr marL="105508" marR="105508" anchor="ctr">
                    <a:solidFill>
                      <a:schemeClr val="bg1">
                        <a:lumMod val="95000"/>
                      </a:schemeClr>
                    </a:solidFill>
                  </a:tcPr>
                </a:tc>
              </a:tr>
              <a:tr h="1062317">
                <a:tc>
                  <a:txBody>
                    <a:bodyPr/>
                    <a:lstStyle/>
                    <a:p>
                      <a:pPr algn="ctr"/>
                      <a:r>
                        <a:rPr lang="en-GB" dirty="0" err="1" smtClean="0"/>
                        <a:t>QoS</a:t>
                      </a:r>
                      <a:endParaRPr lang="en-GB" dirty="0"/>
                    </a:p>
                  </a:txBody>
                  <a:tcPr marL="105508" marR="105508" anchor="ctr">
                    <a:solidFill>
                      <a:schemeClr val="bg1">
                        <a:lumMod val="95000"/>
                      </a:schemeClr>
                    </a:solidFill>
                  </a:tcPr>
                </a:tc>
                <a:tc>
                  <a:txBody>
                    <a:bodyPr/>
                    <a:lstStyle/>
                    <a:p>
                      <a:pPr algn="ctr"/>
                      <a:endParaRPr lang="en-GB" dirty="0"/>
                    </a:p>
                  </a:txBody>
                  <a:tcPr marL="105508" marR="105508" anchor="ctr"/>
                </a:tc>
                <a:tc>
                  <a:txBody>
                    <a:bodyPr/>
                    <a:lstStyle/>
                    <a:p>
                      <a:pPr algn="ctr"/>
                      <a:endParaRPr lang="en-GB" dirty="0"/>
                    </a:p>
                  </a:txBody>
                  <a:tcPr marL="105508" marR="105508"/>
                </a:tc>
                <a:tc>
                  <a:txBody>
                    <a:bodyPr/>
                    <a:lstStyle/>
                    <a:p>
                      <a:pPr algn="ctr"/>
                      <a:endParaRPr lang="en-GB" dirty="0"/>
                    </a:p>
                  </a:txBody>
                  <a:tcPr marL="105508" marR="105508"/>
                </a:tc>
              </a:tr>
              <a:tr h="1075765">
                <a:tc>
                  <a:txBody>
                    <a:bodyPr/>
                    <a:lstStyle/>
                    <a:p>
                      <a:pPr algn="ctr"/>
                      <a:r>
                        <a:rPr lang="en-GB" dirty="0" err="1" smtClean="0"/>
                        <a:t>QoE</a:t>
                      </a:r>
                      <a:endParaRPr lang="en-GB" dirty="0"/>
                    </a:p>
                  </a:txBody>
                  <a:tcPr marL="105508" marR="105508" anchor="ctr">
                    <a:solidFill>
                      <a:schemeClr val="bg1">
                        <a:lumMod val="95000"/>
                      </a:schemeClr>
                    </a:solidFill>
                  </a:tcPr>
                </a:tc>
                <a:tc>
                  <a:txBody>
                    <a:bodyPr/>
                    <a:lstStyle/>
                    <a:p>
                      <a:pPr algn="ctr"/>
                      <a:endParaRPr lang="en-GB" dirty="0"/>
                    </a:p>
                  </a:txBody>
                  <a:tcPr marL="105508" marR="105508"/>
                </a:tc>
                <a:tc>
                  <a:txBody>
                    <a:bodyPr/>
                    <a:lstStyle/>
                    <a:p>
                      <a:pPr algn="ctr"/>
                      <a:endParaRPr lang="en-GB" dirty="0"/>
                    </a:p>
                  </a:txBody>
                  <a:tcPr marL="105508" marR="105508"/>
                </a:tc>
                <a:tc>
                  <a:txBody>
                    <a:bodyPr/>
                    <a:lstStyle/>
                    <a:p>
                      <a:pPr algn="ctr"/>
                      <a:endParaRPr lang="en-GB" dirty="0"/>
                    </a:p>
                  </a:txBody>
                  <a:tcPr marL="105508" marR="105508"/>
                </a:tc>
              </a:tr>
            </a:tbl>
          </a:graphicData>
        </a:graphic>
      </p:graphicFrame>
      <p:sp>
        <p:nvSpPr>
          <p:cNvPr id="10" name="Oval 9"/>
          <p:cNvSpPr/>
          <p:nvPr/>
        </p:nvSpPr>
        <p:spPr>
          <a:xfrm>
            <a:off x="2820974" y="1978459"/>
            <a:ext cx="3149245" cy="1396787"/>
          </a:xfrm>
          <a:prstGeom prst="ellipse">
            <a:avLst/>
          </a:prstGeom>
          <a:solidFill>
            <a:schemeClr val="accent1">
              <a:alpha val="32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en-GB" sz="1600" b="1" dirty="0" smtClean="0">
                <a:solidFill>
                  <a:schemeClr val="tx1"/>
                </a:solidFill>
              </a:rPr>
              <a:t>TI &amp; TP</a:t>
            </a:r>
            <a:endParaRPr lang="en-GB" sz="1600" b="1" dirty="0">
              <a:solidFill>
                <a:schemeClr val="tx1"/>
              </a:solidFill>
            </a:endParaRPr>
          </a:p>
        </p:txBody>
      </p:sp>
      <p:sp>
        <p:nvSpPr>
          <p:cNvPr id="11" name="Oval 10"/>
          <p:cNvSpPr/>
          <p:nvPr/>
        </p:nvSpPr>
        <p:spPr>
          <a:xfrm>
            <a:off x="4828276" y="1978426"/>
            <a:ext cx="3179047" cy="1396786"/>
          </a:xfrm>
          <a:prstGeom prst="ellipse">
            <a:avLst/>
          </a:prstGeom>
          <a:solidFill>
            <a:srgbClr val="92D050">
              <a:alpha val="3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en-GB" sz="1600" b="1" dirty="0" smtClean="0">
                <a:solidFill>
                  <a:schemeClr val="tx1"/>
                </a:solidFill>
              </a:rPr>
              <a:t>     TSS &amp; TA</a:t>
            </a:r>
            <a:endParaRPr lang="en-GB" sz="1600" b="1" dirty="0">
              <a:solidFill>
                <a:schemeClr val="tx1"/>
              </a:solidFill>
            </a:endParaRPr>
          </a:p>
        </p:txBody>
      </p:sp>
      <p:sp>
        <p:nvSpPr>
          <p:cNvPr id="12" name="Oval 11"/>
          <p:cNvSpPr/>
          <p:nvPr/>
        </p:nvSpPr>
        <p:spPr>
          <a:xfrm>
            <a:off x="2829994" y="2635653"/>
            <a:ext cx="7725963" cy="1371601"/>
          </a:xfrm>
          <a:prstGeom prst="ellipse">
            <a:avLst/>
          </a:prstGeom>
          <a:solidFill>
            <a:srgbClr val="C00000">
              <a:alpha val="2000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b="1" dirty="0" smtClean="0">
              <a:solidFill>
                <a:schemeClr val="tx1"/>
              </a:solidFill>
            </a:endParaRPr>
          </a:p>
          <a:p>
            <a:pPr algn="ctr">
              <a:defRPr/>
            </a:pPr>
            <a:endParaRPr lang="en-GB" sz="1600" b="1" dirty="0" smtClean="0">
              <a:solidFill>
                <a:schemeClr val="tx1"/>
              </a:solidFill>
            </a:endParaRPr>
          </a:p>
          <a:p>
            <a:pPr algn="ctr">
              <a:defRPr/>
            </a:pPr>
            <a:r>
              <a:rPr lang="en-GB" sz="1600" b="1" dirty="0" smtClean="0">
                <a:solidFill>
                  <a:schemeClr val="tx1"/>
                </a:solidFill>
              </a:rPr>
              <a:t>TEMS Monitor Master</a:t>
            </a:r>
            <a:endParaRPr lang="en-GB" sz="1600" b="1" dirty="0">
              <a:solidFill>
                <a:schemeClr val="tx1"/>
              </a:solidFill>
            </a:endParaRPr>
          </a:p>
        </p:txBody>
      </p:sp>
      <p:sp>
        <p:nvSpPr>
          <p:cNvPr id="15" name="Slide Number Placeholder 14"/>
          <p:cNvSpPr>
            <a:spLocks noGrp="1"/>
          </p:cNvSpPr>
          <p:nvPr>
            <p:ph type="sldNum" sz="quarter" idx="4294967295"/>
          </p:nvPr>
        </p:nvSpPr>
        <p:spPr>
          <a:xfrm>
            <a:off x="10799885" y="6548487"/>
            <a:ext cx="161192" cy="136525"/>
          </a:xfrm>
          <a:prstGeom prst="rect">
            <a:avLst/>
          </a:prstGeom>
        </p:spPr>
        <p:txBody>
          <a:bodyPr/>
          <a:lstStyle/>
          <a:p>
            <a:pPr>
              <a:defRPr/>
            </a:pPr>
            <a:fld id="{290F6C9A-76C0-4362-9690-15036E6543CB}" type="slidenum">
              <a:rPr lang="en-US" smtClean="0"/>
              <a:pPr>
                <a:defRPr/>
              </a:pPr>
              <a:t>19</a:t>
            </a:fld>
            <a:endParaRPr lang="en-US"/>
          </a:p>
        </p:txBody>
      </p:sp>
      <p:sp>
        <p:nvSpPr>
          <p:cNvPr id="18" name="Rectangle 18"/>
          <p:cNvSpPr>
            <a:spLocks noChangeArrowheads="1"/>
          </p:cNvSpPr>
          <p:nvPr/>
        </p:nvSpPr>
        <p:spPr bwMode="auto">
          <a:xfrm>
            <a:off x="3993754" y="5158542"/>
            <a:ext cx="7199312" cy="369332"/>
          </a:xfrm>
          <a:prstGeom prst="rect">
            <a:avLst/>
          </a:prstGeom>
          <a:gradFill rotWithShape="1">
            <a:gsLst>
              <a:gs pos="0">
                <a:schemeClr val="bg1"/>
              </a:gs>
              <a:gs pos="100000">
                <a:srgbClr val="CCFF66"/>
              </a:gs>
            </a:gsLst>
            <a:lin ang="0" scaled="1"/>
          </a:gradFill>
          <a:ln w="9525" algn="ctr">
            <a:noFill/>
            <a:miter lim="800000"/>
            <a:headEnd/>
            <a:tailEnd/>
          </a:ln>
          <a:effectLst/>
        </p:spPr>
        <p:txBody>
          <a:bodyPr lIns="0" tIns="0" rIns="0" bIns="0" anchor="ctr">
            <a:spAutoFit/>
          </a:bodyPr>
          <a:lstStyle/>
          <a:p>
            <a:endParaRPr lang="en-US"/>
          </a:p>
        </p:txBody>
      </p:sp>
      <p:grpSp>
        <p:nvGrpSpPr>
          <p:cNvPr id="2" name="Group 19"/>
          <p:cNvGrpSpPr>
            <a:grpSpLocks/>
          </p:cNvGrpSpPr>
          <p:nvPr/>
        </p:nvGrpSpPr>
        <p:grpSpPr bwMode="auto">
          <a:xfrm>
            <a:off x="3345657" y="5146418"/>
            <a:ext cx="390910" cy="938090"/>
            <a:chOff x="1260" y="2677"/>
            <a:chExt cx="454" cy="1377"/>
          </a:xfrm>
        </p:grpSpPr>
        <p:sp>
          <p:nvSpPr>
            <p:cNvPr id="20" name="AutoShape 20"/>
            <p:cNvSpPr>
              <a:spLocks noChangeArrowheads="1"/>
            </p:cNvSpPr>
            <p:nvPr/>
          </p:nvSpPr>
          <p:spPr bwMode="auto">
            <a:xfrm>
              <a:off x="1260" y="2929"/>
              <a:ext cx="0" cy="867"/>
            </a:xfrm>
            <a:prstGeom prst="hexagon">
              <a:avLst>
                <a:gd name="adj" fmla="val 29559"/>
                <a:gd name="vf" fmla="val 115470"/>
              </a:avLst>
            </a:prstGeom>
            <a:solidFill>
              <a:srgbClr val="669900"/>
            </a:solidFill>
            <a:ln w="9525" algn="ctr">
              <a:noFill/>
              <a:miter lim="800000"/>
              <a:headEnd/>
              <a:tailEnd/>
            </a:ln>
            <a:effectLst>
              <a:outerShdw dist="107763" dir="2700000" algn="ctr" rotWithShape="0">
                <a:schemeClr val="bg2">
                  <a:alpha val="50000"/>
                </a:schemeClr>
              </a:outerShdw>
            </a:effectLst>
          </p:spPr>
          <p:txBody>
            <a:bodyPr wrap="none" lIns="0" tIns="0" rIns="0" bIns="0" anchor="ctr">
              <a:spAutoFit/>
            </a:bodyPr>
            <a:lstStyle/>
            <a:p>
              <a:endParaRPr lang="en-US"/>
            </a:p>
          </p:txBody>
        </p:sp>
        <p:sp>
          <p:nvSpPr>
            <p:cNvPr id="21" name="AutoShape 21"/>
            <p:cNvSpPr>
              <a:spLocks noChangeArrowheads="1"/>
            </p:cNvSpPr>
            <p:nvPr/>
          </p:nvSpPr>
          <p:spPr bwMode="auto">
            <a:xfrm>
              <a:off x="1714" y="2677"/>
              <a:ext cx="0" cy="867"/>
            </a:xfrm>
            <a:prstGeom prst="hexagon">
              <a:avLst>
                <a:gd name="adj" fmla="val 29559"/>
                <a:gd name="vf" fmla="val 115470"/>
              </a:avLst>
            </a:prstGeom>
            <a:solidFill>
              <a:srgbClr val="669900"/>
            </a:solidFill>
            <a:ln w="9525" algn="ctr">
              <a:noFill/>
              <a:miter lim="800000"/>
              <a:headEnd/>
              <a:tailEnd/>
            </a:ln>
            <a:effectLst>
              <a:outerShdw dist="107763" dir="2700000" algn="ctr" rotWithShape="0">
                <a:schemeClr val="bg2">
                  <a:alpha val="50000"/>
                </a:schemeClr>
              </a:outerShdw>
            </a:effectLst>
          </p:spPr>
          <p:txBody>
            <a:bodyPr wrap="none" lIns="0" tIns="0" rIns="0" bIns="0" anchor="ctr">
              <a:spAutoFit/>
            </a:bodyPr>
            <a:lstStyle/>
            <a:p>
              <a:endParaRPr lang="en-US"/>
            </a:p>
          </p:txBody>
        </p:sp>
        <p:sp>
          <p:nvSpPr>
            <p:cNvPr id="22" name="AutoShape 22"/>
            <p:cNvSpPr>
              <a:spLocks noChangeArrowheads="1"/>
            </p:cNvSpPr>
            <p:nvPr/>
          </p:nvSpPr>
          <p:spPr bwMode="auto">
            <a:xfrm>
              <a:off x="1714" y="3187"/>
              <a:ext cx="0" cy="867"/>
            </a:xfrm>
            <a:prstGeom prst="hexagon">
              <a:avLst>
                <a:gd name="adj" fmla="val 29559"/>
                <a:gd name="vf" fmla="val 115470"/>
              </a:avLst>
            </a:prstGeom>
            <a:solidFill>
              <a:srgbClr val="669900"/>
            </a:solidFill>
            <a:ln w="9525" algn="ctr">
              <a:noFill/>
              <a:miter lim="800000"/>
              <a:headEnd/>
              <a:tailEnd/>
            </a:ln>
            <a:effectLst>
              <a:outerShdw dist="107763" dir="2700000" algn="ctr" rotWithShape="0">
                <a:schemeClr val="bg2">
                  <a:alpha val="50000"/>
                </a:schemeClr>
              </a:outerShdw>
            </a:effectLst>
          </p:spPr>
          <p:txBody>
            <a:bodyPr wrap="none" lIns="0" tIns="0" rIns="0" bIns="0" anchor="ctr">
              <a:spAutoFit/>
            </a:bodyPr>
            <a:lstStyle/>
            <a:p>
              <a:endParaRPr lang="en-US"/>
            </a:p>
          </p:txBody>
        </p:sp>
      </p:grpSp>
      <p:grpSp>
        <p:nvGrpSpPr>
          <p:cNvPr id="3" name="Group 23"/>
          <p:cNvGrpSpPr>
            <a:grpSpLocks/>
          </p:cNvGrpSpPr>
          <p:nvPr/>
        </p:nvGrpSpPr>
        <p:grpSpPr bwMode="auto">
          <a:xfrm>
            <a:off x="3796115" y="4498718"/>
            <a:ext cx="390910" cy="938090"/>
            <a:chOff x="1260" y="2677"/>
            <a:chExt cx="454" cy="1377"/>
          </a:xfrm>
        </p:grpSpPr>
        <p:sp>
          <p:nvSpPr>
            <p:cNvPr id="24" name="AutoShape 24"/>
            <p:cNvSpPr>
              <a:spLocks noChangeArrowheads="1"/>
            </p:cNvSpPr>
            <p:nvPr/>
          </p:nvSpPr>
          <p:spPr bwMode="auto">
            <a:xfrm>
              <a:off x="1260" y="2929"/>
              <a:ext cx="0" cy="867"/>
            </a:xfrm>
            <a:prstGeom prst="hexagon">
              <a:avLst>
                <a:gd name="adj" fmla="val 29559"/>
                <a:gd name="vf" fmla="val 115470"/>
              </a:avLst>
            </a:prstGeom>
            <a:solidFill>
              <a:srgbClr val="669900"/>
            </a:solidFill>
            <a:ln w="9525" algn="ctr">
              <a:noFill/>
              <a:miter lim="800000"/>
              <a:headEnd/>
              <a:tailEnd/>
            </a:ln>
            <a:effectLst>
              <a:outerShdw dist="107763" dir="2700000" algn="ctr" rotWithShape="0">
                <a:schemeClr val="bg2">
                  <a:alpha val="50000"/>
                </a:schemeClr>
              </a:outerShdw>
            </a:effectLst>
          </p:spPr>
          <p:txBody>
            <a:bodyPr wrap="none" lIns="0" tIns="0" rIns="0" bIns="0" anchor="ctr">
              <a:spAutoFit/>
            </a:bodyPr>
            <a:lstStyle/>
            <a:p>
              <a:endParaRPr lang="en-US"/>
            </a:p>
          </p:txBody>
        </p:sp>
        <p:sp>
          <p:nvSpPr>
            <p:cNvPr id="25" name="AutoShape 25"/>
            <p:cNvSpPr>
              <a:spLocks noChangeArrowheads="1"/>
            </p:cNvSpPr>
            <p:nvPr/>
          </p:nvSpPr>
          <p:spPr bwMode="auto">
            <a:xfrm>
              <a:off x="1714" y="2677"/>
              <a:ext cx="0" cy="867"/>
            </a:xfrm>
            <a:prstGeom prst="hexagon">
              <a:avLst>
                <a:gd name="adj" fmla="val 29559"/>
                <a:gd name="vf" fmla="val 115470"/>
              </a:avLst>
            </a:prstGeom>
            <a:solidFill>
              <a:srgbClr val="669900"/>
            </a:solidFill>
            <a:ln w="9525" algn="ctr">
              <a:noFill/>
              <a:miter lim="800000"/>
              <a:headEnd/>
              <a:tailEnd/>
            </a:ln>
            <a:effectLst>
              <a:outerShdw dist="107763" dir="2700000" algn="ctr" rotWithShape="0">
                <a:schemeClr val="bg2">
                  <a:alpha val="50000"/>
                </a:schemeClr>
              </a:outerShdw>
            </a:effectLst>
          </p:spPr>
          <p:txBody>
            <a:bodyPr wrap="none" lIns="0" tIns="0" rIns="0" bIns="0" anchor="ctr">
              <a:spAutoFit/>
            </a:bodyPr>
            <a:lstStyle/>
            <a:p>
              <a:endParaRPr lang="en-US"/>
            </a:p>
          </p:txBody>
        </p:sp>
        <p:sp>
          <p:nvSpPr>
            <p:cNvPr id="26" name="AutoShape 26"/>
            <p:cNvSpPr>
              <a:spLocks noChangeArrowheads="1"/>
            </p:cNvSpPr>
            <p:nvPr/>
          </p:nvSpPr>
          <p:spPr bwMode="auto">
            <a:xfrm>
              <a:off x="1714" y="3187"/>
              <a:ext cx="0" cy="867"/>
            </a:xfrm>
            <a:prstGeom prst="hexagon">
              <a:avLst>
                <a:gd name="adj" fmla="val 29559"/>
                <a:gd name="vf" fmla="val 115470"/>
              </a:avLst>
            </a:prstGeom>
            <a:solidFill>
              <a:srgbClr val="669900"/>
            </a:solidFill>
            <a:ln w="9525" algn="ctr">
              <a:noFill/>
              <a:miter lim="800000"/>
              <a:headEnd/>
              <a:tailEnd/>
            </a:ln>
            <a:effectLst>
              <a:outerShdw dist="107763" dir="2700000" algn="ctr" rotWithShape="0">
                <a:schemeClr val="bg2">
                  <a:alpha val="50000"/>
                </a:schemeClr>
              </a:outerShdw>
            </a:effectLst>
          </p:spPr>
          <p:txBody>
            <a:bodyPr wrap="none" lIns="0" tIns="0" rIns="0" bIns="0" anchor="ctr">
              <a:spAutoFit/>
            </a:bodyPr>
            <a:lstStyle/>
            <a:p>
              <a:endParaRPr lang="en-US"/>
            </a:p>
          </p:txBody>
        </p:sp>
      </p:grpSp>
      <p:pic>
        <p:nvPicPr>
          <p:cNvPr id="27" name="Picture 27" descr="server"/>
          <p:cNvPicPr>
            <a:picLocks noChangeAspect="1" noChangeArrowheads="1"/>
          </p:cNvPicPr>
          <p:nvPr/>
        </p:nvPicPr>
        <p:blipFill>
          <a:blip r:embed="rId3" cstate="print"/>
          <a:srcRect/>
          <a:stretch>
            <a:fillRect/>
          </a:stretch>
        </p:blipFill>
        <p:spPr bwMode="auto">
          <a:xfrm>
            <a:off x="5328050" y="5351187"/>
            <a:ext cx="424656" cy="339725"/>
          </a:xfrm>
          <a:prstGeom prst="rect">
            <a:avLst/>
          </a:prstGeom>
          <a:noFill/>
        </p:spPr>
      </p:pic>
      <p:pic>
        <p:nvPicPr>
          <p:cNvPr id="28" name="Picture 28" descr="server_earth"/>
          <p:cNvPicPr>
            <a:picLocks noChangeAspect="1" noChangeArrowheads="1"/>
          </p:cNvPicPr>
          <p:nvPr/>
        </p:nvPicPr>
        <p:blipFill>
          <a:blip r:embed="rId4" cstate="print"/>
          <a:srcRect/>
          <a:stretch>
            <a:fillRect/>
          </a:stretch>
        </p:blipFill>
        <p:spPr bwMode="auto">
          <a:xfrm>
            <a:off x="10519172" y="4911408"/>
            <a:ext cx="513953" cy="411162"/>
          </a:xfrm>
          <a:prstGeom prst="rect">
            <a:avLst/>
          </a:prstGeom>
          <a:noFill/>
        </p:spPr>
      </p:pic>
      <p:pic>
        <p:nvPicPr>
          <p:cNvPr id="29" name="Picture 29" descr="server_mail"/>
          <p:cNvPicPr>
            <a:picLocks noChangeAspect="1" noChangeArrowheads="1"/>
          </p:cNvPicPr>
          <p:nvPr/>
        </p:nvPicPr>
        <p:blipFill>
          <a:blip r:embed="rId5" cstate="print"/>
          <a:srcRect/>
          <a:stretch>
            <a:fillRect/>
          </a:stretch>
        </p:blipFill>
        <p:spPr bwMode="auto">
          <a:xfrm>
            <a:off x="8126017" y="5416233"/>
            <a:ext cx="513953" cy="411162"/>
          </a:xfrm>
          <a:prstGeom prst="rect">
            <a:avLst/>
          </a:prstGeom>
          <a:noFill/>
        </p:spPr>
      </p:pic>
      <p:sp>
        <p:nvSpPr>
          <p:cNvPr id="30" name="Text Box 30"/>
          <p:cNvSpPr txBox="1">
            <a:spLocks noChangeArrowheads="1"/>
          </p:cNvSpPr>
          <p:nvPr/>
        </p:nvSpPr>
        <p:spPr bwMode="auto">
          <a:xfrm>
            <a:off x="5122272" y="5711550"/>
            <a:ext cx="525785" cy="276999"/>
          </a:xfrm>
          <a:prstGeom prst="rect">
            <a:avLst/>
          </a:prstGeom>
          <a:noFill/>
          <a:ln w="9525" algn="ctr">
            <a:noFill/>
            <a:miter lim="800000"/>
            <a:headEnd/>
            <a:tailEnd/>
          </a:ln>
          <a:effectLst/>
        </p:spPr>
        <p:txBody>
          <a:bodyPr wrap="none" lIns="0" tIns="0" rIns="0" bIns="0" anchor="b">
            <a:spAutoFit/>
          </a:bodyPr>
          <a:lstStyle/>
          <a:p>
            <a:r>
              <a:rPr lang="sv-SE" sz="900" b="1" dirty="0" smtClean="0"/>
              <a:t>Node B/</a:t>
            </a:r>
          </a:p>
          <a:p>
            <a:r>
              <a:rPr lang="sv-SE" sz="900" b="1" dirty="0" smtClean="0"/>
              <a:t>BSC/RNC</a:t>
            </a:r>
            <a:endParaRPr lang="en-GB" sz="900" b="1" dirty="0"/>
          </a:p>
        </p:txBody>
      </p:sp>
      <p:sp>
        <p:nvSpPr>
          <p:cNvPr id="31" name="Text Box 31"/>
          <p:cNvSpPr txBox="1">
            <a:spLocks noChangeArrowheads="1"/>
          </p:cNvSpPr>
          <p:nvPr/>
        </p:nvSpPr>
        <p:spPr bwMode="auto">
          <a:xfrm>
            <a:off x="6669695" y="5125376"/>
            <a:ext cx="327013" cy="138499"/>
          </a:xfrm>
          <a:prstGeom prst="rect">
            <a:avLst/>
          </a:prstGeom>
          <a:noFill/>
          <a:ln w="9525" algn="ctr">
            <a:noFill/>
            <a:miter lim="800000"/>
            <a:headEnd/>
            <a:tailEnd/>
          </a:ln>
          <a:effectLst/>
        </p:spPr>
        <p:txBody>
          <a:bodyPr wrap="none" lIns="0" tIns="0" rIns="0" bIns="0" anchor="b">
            <a:spAutoFit/>
          </a:bodyPr>
          <a:lstStyle/>
          <a:p>
            <a:r>
              <a:rPr lang="sv-SE" sz="900" b="1"/>
              <a:t>SGSN</a:t>
            </a:r>
            <a:endParaRPr lang="en-GB" sz="900" b="1"/>
          </a:p>
        </p:txBody>
      </p:sp>
      <p:sp>
        <p:nvSpPr>
          <p:cNvPr id="32" name="Text Box 32"/>
          <p:cNvSpPr txBox="1">
            <a:spLocks noChangeArrowheads="1"/>
          </p:cNvSpPr>
          <p:nvPr/>
        </p:nvSpPr>
        <p:spPr bwMode="auto">
          <a:xfrm>
            <a:off x="6942933" y="5774663"/>
            <a:ext cx="256480" cy="138499"/>
          </a:xfrm>
          <a:prstGeom prst="rect">
            <a:avLst/>
          </a:prstGeom>
          <a:noFill/>
          <a:ln w="9525" algn="ctr">
            <a:noFill/>
            <a:miter lim="800000"/>
            <a:headEnd/>
            <a:tailEnd/>
          </a:ln>
          <a:effectLst/>
        </p:spPr>
        <p:txBody>
          <a:bodyPr wrap="none" lIns="0" tIns="0" rIns="0" bIns="0" anchor="b">
            <a:spAutoFit/>
          </a:bodyPr>
          <a:lstStyle/>
          <a:p>
            <a:r>
              <a:rPr lang="sv-SE" sz="900" b="1" dirty="0"/>
              <a:t>MSC</a:t>
            </a:r>
            <a:endParaRPr lang="en-GB" sz="900" b="1" dirty="0"/>
          </a:p>
        </p:txBody>
      </p:sp>
      <p:sp>
        <p:nvSpPr>
          <p:cNvPr id="33" name="Text Box 33"/>
          <p:cNvSpPr txBox="1">
            <a:spLocks noChangeArrowheads="1"/>
          </p:cNvSpPr>
          <p:nvPr/>
        </p:nvSpPr>
        <p:spPr bwMode="auto">
          <a:xfrm>
            <a:off x="7750565" y="5125376"/>
            <a:ext cx="339837" cy="138499"/>
          </a:xfrm>
          <a:prstGeom prst="rect">
            <a:avLst/>
          </a:prstGeom>
          <a:noFill/>
          <a:ln w="9525" algn="ctr">
            <a:noFill/>
            <a:miter lim="800000"/>
            <a:headEnd/>
            <a:tailEnd/>
          </a:ln>
          <a:effectLst/>
        </p:spPr>
        <p:txBody>
          <a:bodyPr wrap="none" lIns="0" tIns="0" rIns="0" bIns="0" anchor="b">
            <a:spAutoFit/>
          </a:bodyPr>
          <a:lstStyle/>
          <a:p>
            <a:r>
              <a:rPr lang="sv-SE" sz="900" b="1"/>
              <a:t>GGSN</a:t>
            </a:r>
            <a:endParaRPr lang="en-GB" sz="900" b="1"/>
          </a:p>
        </p:txBody>
      </p:sp>
      <p:sp>
        <p:nvSpPr>
          <p:cNvPr id="34" name="Text Box 34"/>
          <p:cNvSpPr txBox="1">
            <a:spLocks noChangeArrowheads="1"/>
          </p:cNvSpPr>
          <p:nvPr/>
        </p:nvSpPr>
        <p:spPr bwMode="auto">
          <a:xfrm>
            <a:off x="9413720" y="5844513"/>
            <a:ext cx="500137" cy="138499"/>
          </a:xfrm>
          <a:prstGeom prst="rect">
            <a:avLst/>
          </a:prstGeom>
          <a:noFill/>
          <a:ln w="9525" algn="ctr">
            <a:noFill/>
            <a:miter lim="800000"/>
            <a:headEnd/>
            <a:tailEnd/>
          </a:ln>
          <a:effectLst/>
        </p:spPr>
        <p:txBody>
          <a:bodyPr wrap="none" lIns="0" tIns="0" rIns="0" bIns="0" anchor="b">
            <a:spAutoFit/>
          </a:bodyPr>
          <a:lstStyle/>
          <a:p>
            <a:r>
              <a:rPr lang="sv-SE" sz="900" b="1" dirty="0"/>
              <a:t>WAP GW</a:t>
            </a:r>
            <a:endParaRPr lang="en-GB" sz="900" b="1" dirty="0"/>
          </a:p>
        </p:txBody>
      </p:sp>
      <p:sp>
        <p:nvSpPr>
          <p:cNvPr id="35" name="Text Box 35"/>
          <p:cNvSpPr txBox="1">
            <a:spLocks noChangeArrowheads="1"/>
          </p:cNvSpPr>
          <p:nvPr/>
        </p:nvSpPr>
        <p:spPr bwMode="auto">
          <a:xfrm>
            <a:off x="10507404" y="5339300"/>
            <a:ext cx="628377" cy="276999"/>
          </a:xfrm>
          <a:prstGeom prst="rect">
            <a:avLst/>
          </a:prstGeom>
          <a:noFill/>
          <a:ln w="9525" algn="ctr">
            <a:noFill/>
            <a:miter lim="800000"/>
            <a:headEnd/>
            <a:tailEnd/>
          </a:ln>
          <a:effectLst/>
        </p:spPr>
        <p:txBody>
          <a:bodyPr wrap="none" lIns="0" tIns="0" rIns="0" bIns="0" anchor="b">
            <a:spAutoFit/>
          </a:bodyPr>
          <a:lstStyle/>
          <a:p>
            <a:pPr algn="ctr"/>
            <a:r>
              <a:rPr lang="sv-SE" sz="900" b="1"/>
              <a:t>Application</a:t>
            </a:r>
          </a:p>
          <a:p>
            <a:pPr algn="ctr"/>
            <a:r>
              <a:rPr lang="sv-SE" sz="900" b="1"/>
              <a:t>Servers</a:t>
            </a:r>
            <a:endParaRPr lang="en-GB" sz="900" b="1"/>
          </a:p>
        </p:txBody>
      </p:sp>
      <p:sp>
        <p:nvSpPr>
          <p:cNvPr id="36" name="Text Box 36"/>
          <p:cNvSpPr txBox="1">
            <a:spLocks noChangeArrowheads="1"/>
          </p:cNvSpPr>
          <p:nvPr/>
        </p:nvSpPr>
        <p:spPr bwMode="auto">
          <a:xfrm>
            <a:off x="8199464" y="5847688"/>
            <a:ext cx="371897" cy="138499"/>
          </a:xfrm>
          <a:prstGeom prst="rect">
            <a:avLst/>
          </a:prstGeom>
          <a:noFill/>
          <a:ln w="9525" algn="ctr">
            <a:noFill/>
            <a:miter lim="800000"/>
            <a:headEnd/>
            <a:tailEnd/>
          </a:ln>
          <a:effectLst/>
        </p:spPr>
        <p:txBody>
          <a:bodyPr wrap="none" lIns="0" tIns="0" rIns="0" bIns="0" anchor="b">
            <a:spAutoFit/>
          </a:bodyPr>
          <a:lstStyle/>
          <a:p>
            <a:r>
              <a:rPr lang="sv-SE" sz="900" b="1"/>
              <a:t>SMS-C</a:t>
            </a:r>
            <a:endParaRPr lang="en-GB" sz="900" b="1"/>
          </a:p>
        </p:txBody>
      </p:sp>
      <p:sp>
        <p:nvSpPr>
          <p:cNvPr id="37" name="Text Box 37"/>
          <p:cNvSpPr txBox="1">
            <a:spLocks noChangeArrowheads="1"/>
          </p:cNvSpPr>
          <p:nvPr/>
        </p:nvSpPr>
        <p:spPr bwMode="auto">
          <a:xfrm>
            <a:off x="4309849" y="5414301"/>
            <a:ext cx="666849" cy="138499"/>
          </a:xfrm>
          <a:prstGeom prst="rect">
            <a:avLst/>
          </a:prstGeom>
          <a:noFill/>
          <a:ln w="9525" algn="ctr">
            <a:noFill/>
            <a:miter lim="800000"/>
            <a:headEnd/>
            <a:tailEnd/>
          </a:ln>
          <a:effectLst/>
        </p:spPr>
        <p:txBody>
          <a:bodyPr wrap="none" lIns="0" tIns="0" rIns="0" bIns="0" anchor="b">
            <a:spAutoFit/>
          </a:bodyPr>
          <a:lstStyle/>
          <a:p>
            <a:r>
              <a:rPr lang="sv-SE" sz="900" b="1" dirty="0"/>
              <a:t>BTS/Node B</a:t>
            </a:r>
            <a:endParaRPr lang="en-GB" sz="900" b="1" dirty="0"/>
          </a:p>
        </p:txBody>
      </p:sp>
      <p:pic>
        <p:nvPicPr>
          <p:cNvPr id="38" name="Picture 38" descr="server"/>
          <p:cNvPicPr>
            <a:picLocks noChangeAspect="1" noChangeArrowheads="1"/>
          </p:cNvPicPr>
          <p:nvPr/>
        </p:nvPicPr>
        <p:blipFill>
          <a:blip r:embed="rId3" cstate="print"/>
          <a:srcRect/>
          <a:stretch>
            <a:fillRect/>
          </a:stretch>
        </p:blipFill>
        <p:spPr bwMode="auto">
          <a:xfrm>
            <a:off x="6669127" y="4659410"/>
            <a:ext cx="424656" cy="339725"/>
          </a:xfrm>
          <a:prstGeom prst="rect">
            <a:avLst/>
          </a:prstGeom>
          <a:noFill/>
        </p:spPr>
      </p:pic>
      <p:pic>
        <p:nvPicPr>
          <p:cNvPr id="39" name="Picture 39" descr="server"/>
          <p:cNvPicPr>
            <a:picLocks noChangeAspect="1" noChangeArrowheads="1"/>
          </p:cNvPicPr>
          <p:nvPr/>
        </p:nvPicPr>
        <p:blipFill>
          <a:blip r:embed="rId3" cstate="print"/>
          <a:srcRect/>
          <a:stretch>
            <a:fillRect/>
          </a:stretch>
        </p:blipFill>
        <p:spPr bwMode="auto">
          <a:xfrm>
            <a:off x="6865940" y="5416275"/>
            <a:ext cx="424656" cy="339725"/>
          </a:xfrm>
          <a:prstGeom prst="rect">
            <a:avLst/>
          </a:prstGeom>
          <a:noFill/>
        </p:spPr>
      </p:pic>
      <p:pic>
        <p:nvPicPr>
          <p:cNvPr id="40" name="Picture 40" descr="server"/>
          <p:cNvPicPr>
            <a:picLocks noChangeAspect="1" noChangeArrowheads="1"/>
          </p:cNvPicPr>
          <p:nvPr/>
        </p:nvPicPr>
        <p:blipFill>
          <a:blip r:embed="rId3" cstate="print"/>
          <a:srcRect/>
          <a:stretch>
            <a:fillRect/>
          </a:stretch>
        </p:blipFill>
        <p:spPr bwMode="auto">
          <a:xfrm>
            <a:off x="7782360" y="4674446"/>
            <a:ext cx="424656" cy="339725"/>
          </a:xfrm>
          <a:prstGeom prst="rect">
            <a:avLst/>
          </a:prstGeom>
          <a:noFill/>
        </p:spPr>
      </p:pic>
      <p:pic>
        <p:nvPicPr>
          <p:cNvPr id="41" name="Picture 41" descr="server"/>
          <p:cNvPicPr>
            <a:picLocks noChangeAspect="1" noChangeArrowheads="1"/>
          </p:cNvPicPr>
          <p:nvPr/>
        </p:nvPicPr>
        <p:blipFill>
          <a:blip r:embed="rId3" cstate="print"/>
          <a:srcRect/>
          <a:stretch>
            <a:fillRect/>
          </a:stretch>
        </p:blipFill>
        <p:spPr bwMode="auto">
          <a:xfrm>
            <a:off x="9557548" y="5414687"/>
            <a:ext cx="424656" cy="339725"/>
          </a:xfrm>
          <a:prstGeom prst="rect">
            <a:avLst/>
          </a:prstGeom>
          <a:noFill/>
        </p:spPr>
      </p:pic>
      <p:pic>
        <p:nvPicPr>
          <p:cNvPr id="42" name="Picture 49" descr="server_mail"/>
          <p:cNvPicPr>
            <a:picLocks noChangeAspect="1" noChangeArrowheads="1"/>
          </p:cNvPicPr>
          <p:nvPr/>
        </p:nvPicPr>
        <p:blipFill>
          <a:blip r:embed="rId5" cstate="print"/>
          <a:srcRect/>
          <a:stretch>
            <a:fillRect/>
          </a:stretch>
        </p:blipFill>
        <p:spPr bwMode="auto">
          <a:xfrm>
            <a:off x="8987235" y="4766987"/>
            <a:ext cx="513953" cy="411163"/>
          </a:xfrm>
          <a:prstGeom prst="rect">
            <a:avLst/>
          </a:prstGeom>
          <a:noFill/>
        </p:spPr>
      </p:pic>
      <p:sp>
        <p:nvSpPr>
          <p:cNvPr id="43" name="Text Box 50"/>
          <p:cNvSpPr txBox="1">
            <a:spLocks noChangeArrowheads="1"/>
          </p:cNvSpPr>
          <p:nvPr/>
        </p:nvSpPr>
        <p:spPr bwMode="auto">
          <a:xfrm>
            <a:off x="8981860" y="5200375"/>
            <a:ext cx="410369" cy="138499"/>
          </a:xfrm>
          <a:prstGeom prst="rect">
            <a:avLst/>
          </a:prstGeom>
          <a:noFill/>
          <a:ln w="9525" algn="ctr">
            <a:noFill/>
            <a:miter lim="800000"/>
            <a:headEnd/>
            <a:tailEnd/>
          </a:ln>
          <a:effectLst/>
        </p:spPr>
        <p:txBody>
          <a:bodyPr wrap="none" lIns="0" tIns="0" rIns="0" bIns="0" anchor="b">
            <a:spAutoFit/>
          </a:bodyPr>
          <a:lstStyle/>
          <a:p>
            <a:r>
              <a:rPr lang="sv-SE" sz="900" b="1" dirty="0" smtClean="0"/>
              <a:t>Service</a:t>
            </a:r>
            <a:endParaRPr lang="en-GB" sz="900" b="1" dirty="0"/>
          </a:p>
        </p:txBody>
      </p:sp>
      <p:sp>
        <p:nvSpPr>
          <p:cNvPr id="44" name="Text Box 53"/>
          <p:cNvSpPr txBox="1">
            <a:spLocks noChangeArrowheads="1"/>
          </p:cNvSpPr>
          <p:nvPr/>
        </p:nvSpPr>
        <p:spPr bwMode="auto">
          <a:xfrm>
            <a:off x="1488120" y="4314645"/>
            <a:ext cx="1179810" cy="184666"/>
          </a:xfrm>
          <a:prstGeom prst="rect">
            <a:avLst/>
          </a:prstGeom>
          <a:noFill/>
          <a:ln w="9525" algn="ctr">
            <a:noFill/>
            <a:miter lim="800000"/>
            <a:headEnd/>
            <a:tailEnd/>
          </a:ln>
          <a:effectLst/>
        </p:spPr>
        <p:txBody>
          <a:bodyPr wrap="none" lIns="0" tIns="0" rIns="0" bIns="0" anchor="b">
            <a:spAutoFit/>
          </a:bodyPr>
          <a:lstStyle/>
          <a:p>
            <a:r>
              <a:rPr lang="sv-SE" sz="1200" b="1" dirty="0"/>
              <a:t>User Equipment</a:t>
            </a:r>
            <a:endParaRPr lang="en-GB" sz="1200" b="1" dirty="0"/>
          </a:p>
        </p:txBody>
      </p:sp>
      <p:sp>
        <p:nvSpPr>
          <p:cNvPr id="45" name="Text Box 54"/>
          <p:cNvSpPr txBox="1">
            <a:spLocks noChangeArrowheads="1"/>
          </p:cNvSpPr>
          <p:nvPr/>
        </p:nvSpPr>
        <p:spPr bwMode="auto">
          <a:xfrm>
            <a:off x="4037281" y="4314646"/>
            <a:ext cx="1000980" cy="184666"/>
          </a:xfrm>
          <a:prstGeom prst="rect">
            <a:avLst/>
          </a:prstGeom>
          <a:noFill/>
          <a:ln w="9525" algn="ctr">
            <a:noFill/>
            <a:miter lim="800000"/>
            <a:headEnd/>
            <a:tailEnd/>
          </a:ln>
          <a:effectLst/>
        </p:spPr>
        <p:txBody>
          <a:bodyPr wrap="none" lIns="0" tIns="0" rIns="0" bIns="0" anchor="b">
            <a:spAutoFit/>
          </a:bodyPr>
          <a:lstStyle/>
          <a:p>
            <a:r>
              <a:rPr lang="sv-SE" sz="1200" b="1" dirty="0"/>
              <a:t>Radio Access</a:t>
            </a:r>
            <a:endParaRPr lang="en-GB" sz="1200" b="1" dirty="0"/>
          </a:p>
        </p:txBody>
      </p:sp>
      <p:sp>
        <p:nvSpPr>
          <p:cNvPr id="46" name="Text Box 55"/>
          <p:cNvSpPr txBox="1">
            <a:spLocks noChangeArrowheads="1"/>
          </p:cNvSpPr>
          <p:nvPr/>
        </p:nvSpPr>
        <p:spPr bwMode="auto">
          <a:xfrm>
            <a:off x="6727927" y="4287751"/>
            <a:ext cx="998671" cy="184666"/>
          </a:xfrm>
          <a:prstGeom prst="rect">
            <a:avLst/>
          </a:prstGeom>
          <a:noFill/>
          <a:ln w="9525" algn="ctr">
            <a:noFill/>
            <a:miter lim="800000"/>
            <a:headEnd/>
            <a:tailEnd/>
          </a:ln>
          <a:effectLst/>
        </p:spPr>
        <p:txBody>
          <a:bodyPr wrap="none" lIns="0" tIns="0" rIns="0" bIns="0" anchor="b">
            <a:spAutoFit/>
          </a:bodyPr>
          <a:lstStyle/>
          <a:p>
            <a:r>
              <a:rPr lang="sv-SE" sz="1200" b="1" dirty="0"/>
              <a:t>Core Network</a:t>
            </a:r>
            <a:endParaRPr lang="en-GB" sz="1200" b="1" dirty="0"/>
          </a:p>
        </p:txBody>
      </p:sp>
      <p:sp>
        <p:nvSpPr>
          <p:cNvPr id="47" name="Text Box 56"/>
          <p:cNvSpPr txBox="1">
            <a:spLocks noChangeArrowheads="1"/>
          </p:cNvSpPr>
          <p:nvPr/>
        </p:nvSpPr>
        <p:spPr bwMode="auto">
          <a:xfrm>
            <a:off x="9433694" y="4301197"/>
            <a:ext cx="953594" cy="184666"/>
          </a:xfrm>
          <a:prstGeom prst="rect">
            <a:avLst/>
          </a:prstGeom>
          <a:noFill/>
          <a:ln w="9525" algn="ctr">
            <a:noFill/>
            <a:miter lim="800000"/>
            <a:headEnd/>
            <a:tailEnd/>
          </a:ln>
          <a:effectLst/>
        </p:spPr>
        <p:txBody>
          <a:bodyPr wrap="none" lIns="0" tIns="0" rIns="0" bIns="0" anchor="b">
            <a:spAutoFit/>
          </a:bodyPr>
          <a:lstStyle/>
          <a:p>
            <a:r>
              <a:rPr lang="sv-SE" sz="1200" b="1" dirty="0"/>
              <a:t>VAS Network</a:t>
            </a:r>
            <a:endParaRPr lang="en-GB" sz="1200" b="1" dirty="0"/>
          </a:p>
        </p:txBody>
      </p:sp>
      <p:sp>
        <p:nvSpPr>
          <p:cNvPr id="48" name="Line 57"/>
          <p:cNvSpPr>
            <a:spLocks noChangeShapeType="1"/>
          </p:cNvSpPr>
          <p:nvPr/>
        </p:nvSpPr>
        <p:spPr bwMode="auto">
          <a:xfrm>
            <a:off x="1272300" y="4612381"/>
            <a:ext cx="3655" cy="1523029"/>
          </a:xfrm>
          <a:prstGeom prst="line">
            <a:avLst/>
          </a:prstGeom>
          <a:noFill/>
          <a:ln w="9525">
            <a:solidFill>
              <a:schemeClr val="tx1"/>
            </a:solidFill>
            <a:prstDash val="dash"/>
            <a:round/>
            <a:headEnd/>
            <a:tailEnd/>
          </a:ln>
          <a:effectLst/>
        </p:spPr>
        <p:txBody>
          <a:bodyPr wrap="square" lIns="0" tIns="0" rIns="0" bIns="0" anchor="b">
            <a:spAutoFit/>
          </a:bodyPr>
          <a:lstStyle/>
          <a:p>
            <a:endParaRPr lang="en-US"/>
          </a:p>
        </p:txBody>
      </p:sp>
      <p:sp>
        <p:nvSpPr>
          <p:cNvPr id="52" name="Text Box 62"/>
          <p:cNvSpPr txBox="1">
            <a:spLocks noChangeArrowheads="1"/>
          </p:cNvSpPr>
          <p:nvPr/>
        </p:nvSpPr>
        <p:spPr bwMode="auto">
          <a:xfrm>
            <a:off x="316249" y="4296436"/>
            <a:ext cx="424796" cy="184666"/>
          </a:xfrm>
          <a:prstGeom prst="rect">
            <a:avLst/>
          </a:prstGeom>
          <a:noFill/>
          <a:ln w="9525" algn="ctr">
            <a:noFill/>
            <a:miter lim="800000"/>
            <a:headEnd/>
            <a:tailEnd/>
          </a:ln>
          <a:effectLst/>
        </p:spPr>
        <p:txBody>
          <a:bodyPr wrap="none" lIns="0" tIns="0" rIns="0" bIns="0" anchor="b">
            <a:spAutoFit/>
          </a:bodyPr>
          <a:lstStyle/>
          <a:p>
            <a:r>
              <a:rPr lang="sv-SE" sz="1200" b="1"/>
              <a:t>Users</a:t>
            </a:r>
            <a:endParaRPr lang="en-GB" sz="1200" b="1"/>
          </a:p>
        </p:txBody>
      </p:sp>
      <p:pic>
        <p:nvPicPr>
          <p:cNvPr id="53" name="Picture 63" descr="mobilephone1"/>
          <p:cNvPicPr>
            <a:picLocks noChangeAspect="1" noChangeArrowheads="1"/>
          </p:cNvPicPr>
          <p:nvPr/>
        </p:nvPicPr>
        <p:blipFill>
          <a:blip r:embed="rId6" cstate="print"/>
          <a:srcRect/>
          <a:stretch>
            <a:fillRect/>
          </a:stretch>
        </p:blipFill>
        <p:spPr bwMode="auto">
          <a:xfrm>
            <a:off x="1514101" y="5343250"/>
            <a:ext cx="502047" cy="401637"/>
          </a:xfrm>
          <a:prstGeom prst="rect">
            <a:avLst/>
          </a:prstGeom>
          <a:noFill/>
        </p:spPr>
      </p:pic>
      <p:pic>
        <p:nvPicPr>
          <p:cNvPr id="54" name="Picture 64" descr="mobilephone2"/>
          <p:cNvPicPr>
            <a:picLocks noChangeAspect="1" noChangeArrowheads="1"/>
          </p:cNvPicPr>
          <p:nvPr/>
        </p:nvPicPr>
        <p:blipFill>
          <a:blip r:embed="rId7" cstate="print"/>
          <a:srcRect/>
          <a:stretch>
            <a:fillRect/>
          </a:stretch>
        </p:blipFill>
        <p:spPr bwMode="auto">
          <a:xfrm>
            <a:off x="2053834" y="4911408"/>
            <a:ext cx="656828" cy="525462"/>
          </a:xfrm>
          <a:prstGeom prst="rect">
            <a:avLst/>
          </a:prstGeom>
          <a:noFill/>
        </p:spPr>
      </p:pic>
      <p:pic>
        <p:nvPicPr>
          <p:cNvPr id="55" name="Picture 65" descr="mobilephone3"/>
          <p:cNvPicPr>
            <a:picLocks noChangeAspect="1" noChangeArrowheads="1"/>
          </p:cNvPicPr>
          <p:nvPr/>
        </p:nvPicPr>
        <p:blipFill>
          <a:blip r:embed="rId8" cstate="print"/>
          <a:srcRect/>
          <a:stretch>
            <a:fillRect/>
          </a:stretch>
        </p:blipFill>
        <p:spPr bwMode="auto">
          <a:xfrm>
            <a:off x="1421009" y="4691306"/>
            <a:ext cx="502047" cy="401638"/>
          </a:xfrm>
          <a:prstGeom prst="rect">
            <a:avLst/>
          </a:prstGeom>
          <a:noFill/>
        </p:spPr>
      </p:pic>
      <p:pic>
        <p:nvPicPr>
          <p:cNvPr id="56" name="Picture 66" descr="pda"/>
          <p:cNvPicPr>
            <a:picLocks noChangeAspect="1" noChangeArrowheads="1"/>
          </p:cNvPicPr>
          <p:nvPr/>
        </p:nvPicPr>
        <p:blipFill>
          <a:blip r:embed="rId9" cstate="print"/>
          <a:srcRect/>
          <a:stretch>
            <a:fillRect/>
          </a:stretch>
        </p:blipFill>
        <p:spPr bwMode="auto">
          <a:xfrm>
            <a:off x="2530538" y="4636308"/>
            <a:ext cx="565545" cy="452437"/>
          </a:xfrm>
          <a:prstGeom prst="rect">
            <a:avLst/>
          </a:prstGeom>
          <a:noFill/>
        </p:spPr>
      </p:pic>
      <p:pic>
        <p:nvPicPr>
          <p:cNvPr id="57" name="Picture 67" descr="pda2"/>
          <p:cNvPicPr>
            <a:picLocks noChangeAspect="1" noChangeArrowheads="1"/>
          </p:cNvPicPr>
          <p:nvPr/>
        </p:nvPicPr>
        <p:blipFill>
          <a:blip r:embed="rId10" cstate="print"/>
          <a:srcRect/>
          <a:stretch>
            <a:fillRect/>
          </a:stretch>
        </p:blipFill>
        <p:spPr bwMode="auto">
          <a:xfrm>
            <a:off x="2053852" y="5560695"/>
            <a:ext cx="502047" cy="401638"/>
          </a:xfrm>
          <a:prstGeom prst="rect">
            <a:avLst/>
          </a:prstGeom>
          <a:noFill/>
        </p:spPr>
      </p:pic>
      <p:pic>
        <p:nvPicPr>
          <p:cNvPr id="58" name="Picture 68" descr="users3"/>
          <p:cNvPicPr>
            <a:picLocks noChangeAspect="1" noChangeArrowheads="1"/>
          </p:cNvPicPr>
          <p:nvPr/>
        </p:nvPicPr>
        <p:blipFill>
          <a:blip r:embed="rId11" cstate="print"/>
          <a:srcRect/>
          <a:stretch>
            <a:fillRect/>
          </a:stretch>
        </p:blipFill>
        <p:spPr bwMode="auto">
          <a:xfrm>
            <a:off x="230588" y="4668520"/>
            <a:ext cx="581421" cy="465138"/>
          </a:xfrm>
          <a:prstGeom prst="rect">
            <a:avLst/>
          </a:prstGeom>
          <a:noFill/>
        </p:spPr>
      </p:pic>
      <p:pic>
        <p:nvPicPr>
          <p:cNvPr id="59" name="Picture 69" descr="users4"/>
          <p:cNvPicPr>
            <a:picLocks noChangeAspect="1" noChangeArrowheads="1"/>
          </p:cNvPicPr>
          <p:nvPr/>
        </p:nvPicPr>
        <p:blipFill>
          <a:blip r:embed="rId12" cstate="print"/>
          <a:srcRect/>
          <a:stretch>
            <a:fillRect/>
          </a:stretch>
        </p:blipFill>
        <p:spPr bwMode="auto">
          <a:xfrm>
            <a:off x="411165" y="4884420"/>
            <a:ext cx="581423" cy="465138"/>
          </a:xfrm>
          <a:prstGeom prst="rect">
            <a:avLst/>
          </a:prstGeom>
          <a:noFill/>
        </p:spPr>
      </p:pic>
      <p:pic>
        <p:nvPicPr>
          <p:cNvPr id="63" name="Picture 75" descr="money2"/>
          <p:cNvPicPr>
            <a:picLocks noChangeAspect="1" noChangeArrowheads="1"/>
          </p:cNvPicPr>
          <p:nvPr/>
        </p:nvPicPr>
        <p:blipFill>
          <a:blip r:embed="rId13" cstate="print"/>
          <a:srcRect/>
          <a:stretch>
            <a:fillRect/>
          </a:stretch>
        </p:blipFill>
        <p:spPr bwMode="auto">
          <a:xfrm>
            <a:off x="319882" y="5351145"/>
            <a:ext cx="581423" cy="465138"/>
          </a:xfrm>
          <a:prstGeom prst="rect">
            <a:avLst/>
          </a:prstGeom>
          <a:noFill/>
        </p:spPr>
      </p:pic>
      <p:sp>
        <p:nvSpPr>
          <p:cNvPr id="73" name="AutoShape 84"/>
          <p:cNvSpPr>
            <a:spLocks noChangeArrowheads="1"/>
          </p:cNvSpPr>
          <p:nvPr/>
        </p:nvSpPr>
        <p:spPr bwMode="auto">
          <a:xfrm>
            <a:off x="243308" y="5963794"/>
            <a:ext cx="11070827" cy="733663"/>
          </a:xfrm>
          <a:prstGeom prst="rightArrow">
            <a:avLst>
              <a:gd name="adj1" fmla="val 50000"/>
              <a:gd name="adj2" fmla="val 384228"/>
            </a:avLst>
          </a:prstGeom>
          <a:solidFill>
            <a:schemeClr val="accent1">
              <a:lumMod val="60000"/>
              <a:lumOff val="40000"/>
              <a:alpha val="61000"/>
            </a:schemeClr>
          </a:solidFill>
          <a:ln w="12700" algn="ctr">
            <a:solidFill>
              <a:schemeClr val="tx1"/>
            </a:solidFill>
            <a:miter lim="800000"/>
            <a:headEnd/>
            <a:tailEnd/>
          </a:ln>
          <a:effectLst>
            <a:outerShdw dist="107763" dir="2700000" algn="ctr" rotWithShape="0">
              <a:schemeClr val="bg1">
                <a:lumMod val="65000"/>
                <a:alpha val="50000"/>
              </a:schemeClr>
            </a:outerShdw>
          </a:effectLst>
          <a:scene3d>
            <a:camera prst="orthographicFront"/>
            <a:lightRig rig="balanced" dir="t"/>
          </a:scene3d>
        </p:spPr>
        <p:txBody>
          <a:bodyPr lIns="0" tIns="0" rIns="0" bIns="0" anchor="ctr">
            <a:spAutoFit/>
          </a:bodyPr>
          <a:lstStyle/>
          <a:p>
            <a:endParaRPr lang="en-US"/>
          </a:p>
        </p:txBody>
      </p:sp>
      <p:pic>
        <p:nvPicPr>
          <p:cNvPr id="74" name="Picture 39" descr="server"/>
          <p:cNvPicPr>
            <a:picLocks noChangeAspect="1" noChangeArrowheads="1"/>
          </p:cNvPicPr>
          <p:nvPr/>
        </p:nvPicPr>
        <p:blipFill>
          <a:blip r:embed="rId3" cstate="print"/>
          <a:srcRect/>
          <a:stretch>
            <a:fillRect/>
          </a:stretch>
        </p:blipFill>
        <p:spPr bwMode="auto">
          <a:xfrm>
            <a:off x="7442203" y="5580105"/>
            <a:ext cx="424656" cy="339725"/>
          </a:xfrm>
          <a:prstGeom prst="rect">
            <a:avLst/>
          </a:prstGeom>
          <a:noFill/>
        </p:spPr>
      </p:pic>
      <p:pic>
        <p:nvPicPr>
          <p:cNvPr id="75" name="Picture 39" descr="server"/>
          <p:cNvPicPr>
            <a:picLocks noChangeAspect="1" noChangeArrowheads="1"/>
          </p:cNvPicPr>
          <p:nvPr/>
        </p:nvPicPr>
        <p:blipFill>
          <a:blip r:embed="rId3" cstate="print"/>
          <a:srcRect/>
          <a:stretch>
            <a:fillRect/>
          </a:stretch>
        </p:blipFill>
        <p:spPr bwMode="auto">
          <a:xfrm>
            <a:off x="6289678" y="5366745"/>
            <a:ext cx="424656" cy="339725"/>
          </a:xfrm>
          <a:prstGeom prst="rect">
            <a:avLst/>
          </a:prstGeom>
          <a:noFill/>
        </p:spPr>
      </p:pic>
      <p:sp>
        <p:nvSpPr>
          <p:cNvPr id="76" name="Text Box 32"/>
          <p:cNvSpPr txBox="1">
            <a:spLocks noChangeArrowheads="1"/>
          </p:cNvSpPr>
          <p:nvPr/>
        </p:nvSpPr>
        <p:spPr bwMode="auto">
          <a:xfrm>
            <a:off x="6285861" y="5711867"/>
            <a:ext cx="352661" cy="138499"/>
          </a:xfrm>
          <a:prstGeom prst="rect">
            <a:avLst/>
          </a:prstGeom>
          <a:noFill/>
          <a:ln w="9525" algn="ctr">
            <a:noFill/>
            <a:miter lim="800000"/>
            <a:headEnd/>
            <a:tailEnd/>
          </a:ln>
          <a:effectLst/>
        </p:spPr>
        <p:txBody>
          <a:bodyPr wrap="none" lIns="0" tIns="0" rIns="0" bIns="0" anchor="b">
            <a:spAutoFit/>
          </a:bodyPr>
          <a:lstStyle/>
          <a:p>
            <a:r>
              <a:rPr lang="sv-SE" sz="900" b="1" dirty="0" smtClean="0"/>
              <a:t>Billing</a:t>
            </a:r>
            <a:endParaRPr lang="en-GB" sz="900" b="1" dirty="0"/>
          </a:p>
        </p:txBody>
      </p:sp>
      <p:sp>
        <p:nvSpPr>
          <p:cNvPr id="77" name="Text Box 32"/>
          <p:cNvSpPr txBox="1">
            <a:spLocks noChangeArrowheads="1"/>
          </p:cNvSpPr>
          <p:nvPr/>
        </p:nvSpPr>
        <p:spPr bwMode="auto">
          <a:xfrm>
            <a:off x="7482017" y="5909987"/>
            <a:ext cx="237244" cy="138499"/>
          </a:xfrm>
          <a:prstGeom prst="rect">
            <a:avLst/>
          </a:prstGeom>
          <a:noFill/>
          <a:ln w="9525" algn="ctr">
            <a:noFill/>
            <a:miter lim="800000"/>
            <a:headEnd/>
            <a:tailEnd/>
          </a:ln>
          <a:effectLst/>
        </p:spPr>
        <p:txBody>
          <a:bodyPr wrap="none" lIns="0" tIns="0" rIns="0" bIns="0" anchor="b">
            <a:spAutoFit/>
          </a:bodyPr>
          <a:lstStyle/>
          <a:p>
            <a:r>
              <a:rPr lang="sv-SE" sz="900" b="1" dirty="0" smtClean="0"/>
              <a:t>HLR</a:t>
            </a:r>
            <a:endParaRPr lang="en-GB" sz="900" b="1" dirty="0"/>
          </a:p>
        </p:txBody>
      </p:sp>
      <p:pic>
        <p:nvPicPr>
          <p:cNvPr id="78" name="Picture 41" descr="server"/>
          <p:cNvPicPr>
            <a:picLocks noChangeAspect="1" noChangeArrowheads="1"/>
          </p:cNvPicPr>
          <p:nvPr/>
        </p:nvPicPr>
        <p:blipFill>
          <a:blip r:embed="rId3" cstate="print"/>
          <a:srcRect/>
          <a:stretch>
            <a:fillRect/>
          </a:stretch>
        </p:blipFill>
        <p:spPr bwMode="auto">
          <a:xfrm>
            <a:off x="10362410" y="5624237"/>
            <a:ext cx="424656" cy="339725"/>
          </a:xfrm>
          <a:prstGeom prst="rect">
            <a:avLst/>
          </a:prstGeom>
          <a:noFill/>
        </p:spPr>
      </p:pic>
      <p:sp>
        <p:nvSpPr>
          <p:cNvPr id="79" name="Text Box 34"/>
          <p:cNvSpPr txBox="1">
            <a:spLocks noChangeArrowheads="1"/>
          </p:cNvSpPr>
          <p:nvPr/>
        </p:nvSpPr>
        <p:spPr bwMode="auto">
          <a:xfrm>
            <a:off x="10430888" y="5953167"/>
            <a:ext cx="243656" cy="138499"/>
          </a:xfrm>
          <a:prstGeom prst="rect">
            <a:avLst/>
          </a:prstGeom>
          <a:noFill/>
          <a:ln w="9525" algn="ctr">
            <a:noFill/>
            <a:miter lim="800000"/>
            <a:headEnd/>
            <a:tailEnd/>
          </a:ln>
          <a:effectLst/>
        </p:spPr>
        <p:txBody>
          <a:bodyPr wrap="none" lIns="0" tIns="0" rIns="0" bIns="0" anchor="b">
            <a:spAutoFit/>
          </a:bodyPr>
          <a:lstStyle/>
          <a:p>
            <a:r>
              <a:rPr lang="sv-SE" sz="900" b="1" dirty="0" smtClean="0"/>
              <a:t>DNS</a:t>
            </a:r>
            <a:endParaRPr lang="en-GB" sz="900" b="1" dirty="0"/>
          </a:p>
        </p:txBody>
      </p:sp>
      <p:pic>
        <p:nvPicPr>
          <p:cNvPr id="1026" name="Picture 2"/>
          <p:cNvPicPr>
            <a:picLocks noChangeAspect="1" noChangeArrowheads="1"/>
          </p:cNvPicPr>
          <p:nvPr/>
        </p:nvPicPr>
        <p:blipFill>
          <a:blip r:embed="rId14" cstate="print"/>
          <a:srcRect/>
          <a:stretch>
            <a:fillRect/>
          </a:stretch>
        </p:blipFill>
        <p:spPr bwMode="auto">
          <a:xfrm>
            <a:off x="3927559" y="5419204"/>
            <a:ext cx="267804" cy="501557"/>
          </a:xfrm>
          <a:prstGeom prst="rect">
            <a:avLst/>
          </a:prstGeom>
          <a:noFill/>
          <a:ln w="9525">
            <a:noFill/>
            <a:miter lim="800000"/>
            <a:headEnd/>
            <a:tailEnd/>
          </a:ln>
        </p:spPr>
      </p:pic>
      <p:pic>
        <p:nvPicPr>
          <p:cNvPr id="80" name="Picture 2"/>
          <p:cNvPicPr>
            <a:picLocks noChangeAspect="1" noChangeArrowheads="1"/>
          </p:cNvPicPr>
          <p:nvPr/>
        </p:nvPicPr>
        <p:blipFill>
          <a:blip r:embed="rId14" cstate="print"/>
          <a:srcRect/>
          <a:stretch>
            <a:fillRect/>
          </a:stretch>
        </p:blipFill>
        <p:spPr bwMode="auto">
          <a:xfrm>
            <a:off x="4149956" y="4872358"/>
            <a:ext cx="267804" cy="501557"/>
          </a:xfrm>
          <a:prstGeom prst="rect">
            <a:avLst/>
          </a:prstGeom>
          <a:noFill/>
          <a:ln w="9525">
            <a:noFill/>
            <a:miter lim="800000"/>
            <a:headEnd/>
            <a:tailEnd/>
          </a:ln>
        </p:spPr>
      </p:pic>
      <p:pic>
        <p:nvPicPr>
          <p:cNvPr id="81" name="Picture 2"/>
          <p:cNvPicPr>
            <a:picLocks noChangeAspect="1" noChangeArrowheads="1"/>
          </p:cNvPicPr>
          <p:nvPr/>
        </p:nvPicPr>
        <p:blipFill>
          <a:blip r:embed="rId14" cstate="print"/>
          <a:srcRect/>
          <a:stretch>
            <a:fillRect/>
          </a:stretch>
        </p:blipFill>
        <p:spPr bwMode="auto">
          <a:xfrm>
            <a:off x="4599911" y="4657205"/>
            <a:ext cx="267804" cy="501557"/>
          </a:xfrm>
          <a:prstGeom prst="rect">
            <a:avLst/>
          </a:prstGeom>
          <a:noFill/>
          <a:ln w="9525">
            <a:noFill/>
            <a:miter lim="800000"/>
            <a:headEnd/>
            <a:tailEnd/>
          </a:ln>
        </p:spPr>
      </p:pic>
      <p:pic>
        <p:nvPicPr>
          <p:cNvPr id="82" name="Picture 2"/>
          <p:cNvPicPr>
            <a:picLocks noChangeAspect="1" noChangeArrowheads="1"/>
          </p:cNvPicPr>
          <p:nvPr/>
        </p:nvPicPr>
        <p:blipFill>
          <a:blip r:embed="rId14" cstate="print"/>
          <a:srcRect/>
          <a:stretch>
            <a:fillRect/>
          </a:stretch>
        </p:blipFill>
        <p:spPr bwMode="auto">
          <a:xfrm>
            <a:off x="5080902" y="4832017"/>
            <a:ext cx="267804" cy="501557"/>
          </a:xfrm>
          <a:prstGeom prst="rect">
            <a:avLst/>
          </a:prstGeom>
          <a:noFill/>
          <a:ln w="9525">
            <a:noFill/>
            <a:miter lim="800000"/>
            <a:headEnd/>
            <a:tailEnd/>
          </a:ln>
        </p:spPr>
      </p:pic>
      <p:pic>
        <p:nvPicPr>
          <p:cNvPr id="83" name="Picture 2"/>
          <p:cNvPicPr>
            <a:picLocks noChangeAspect="1" noChangeArrowheads="1"/>
          </p:cNvPicPr>
          <p:nvPr/>
        </p:nvPicPr>
        <p:blipFill>
          <a:blip r:embed="rId14" cstate="print"/>
          <a:srcRect/>
          <a:stretch>
            <a:fillRect/>
          </a:stretch>
        </p:blipFill>
        <p:spPr bwMode="auto">
          <a:xfrm>
            <a:off x="3772400" y="4827534"/>
            <a:ext cx="267804" cy="501557"/>
          </a:xfrm>
          <a:prstGeom prst="rect">
            <a:avLst/>
          </a:prstGeom>
          <a:noFill/>
          <a:ln w="9525">
            <a:noFill/>
            <a:miter lim="800000"/>
            <a:headEnd/>
            <a:tailEnd/>
          </a:ln>
        </p:spPr>
      </p:pic>
      <p:pic>
        <p:nvPicPr>
          <p:cNvPr id="84" name="Picture 2"/>
          <p:cNvPicPr>
            <a:picLocks noChangeAspect="1" noChangeArrowheads="1"/>
          </p:cNvPicPr>
          <p:nvPr/>
        </p:nvPicPr>
        <p:blipFill>
          <a:blip r:embed="rId14" cstate="print"/>
          <a:srcRect/>
          <a:stretch>
            <a:fillRect/>
          </a:stretch>
        </p:blipFill>
        <p:spPr bwMode="auto">
          <a:xfrm>
            <a:off x="5680849" y="4760299"/>
            <a:ext cx="267804" cy="501557"/>
          </a:xfrm>
          <a:prstGeom prst="rect">
            <a:avLst/>
          </a:prstGeom>
          <a:noFill/>
          <a:ln w="9525">
            <a:noFill/>
            <a:miter lim="800000"/>
            <a:headEnd/>
            <a:tailEnd/>
          </a:ln>
        </p:spPr>
      </p:pic>
      <p:pic>
        <p:nvPicPr>
          <p:cNvPr id="1027" name="Picture 3"/>
          <p:cNvPicPr>
            <a:picLocks noChangeAspect="1" noChangeArrowheads="1"/>
          </p:cNvPicPr>
          <p:nvPr/>
        </p:nvPicPr>
        <p:blipFill>
          <a:blip r:embed="rId15" cstate="print"/>
          <a:srcRect/>
          <a:stretch>
            <a:fillRect/>
          </a:stretch>
        </p:blipFill>
        <p:spPr bwMode="auto">
          <a:xfrm>
            <a:off x="2731350" y="5351951"/>
            <a:ext cx="682157" cy="571852"/>
          </a:xfrm>
          <a:prstGeom prst="rect">
            <a:avLst/>
          </a:prstGeom>
          <a:noFill/>
          <a:ln w="9525">
            <a:noFill/>
            <a:miter lim="800000"/>
            <a:headEnd/>
            <a:tailEnd/>
          </a:ln>
        </p:spPr>
      </p:pic>
      <p:sp>
        <p:nvSpPr>
          <p:cNvPr id="85" name="Line 57"/>
          <p:cNvSpPr>
            <a:spLocks noChangeShapeType="1"/>
          </p:cNvSpPr>
          <p:nvPr/>
        </p:nvSpPr>
        <p:spPr bwMode="auto">
          <a:xfrm>
            <a:off x="3651396" y="4616863"/>
            <a:ext cx="3655" cy="1523029"/>
          </a:xfrm>
          <a:prstGeom prst="line">
            <a:avLst/>
          </a:prstGeom>
          <a:noFill/>
          <a:ln w="9525">
            <a:solidFill>
              <a:schemeClr val="tx1"/>
            </a:solidFill>
            <a:prstDash val="dash"/>
            <a:round/>
            <a:headEnd/>
            <a:tailEnd/>
          </a:ln>
          <a:effectLst/>
        </p:spPr>
        <p:txBody>
          <a:bodyPr wrap="square" lIns="0" tIns="0" rIns="0" bIns="0" anchor="b">
            <a:spAutoFit/>
          </a:bodyPr>
          <a:lstStyle/>
          <a:p>
            <a:endParaRPr lang="en-US"/>
          </a:p>
        </p:txBody>
      </p:sp>
      <p:sp>
        <p:nvSpPr>
          <p:cNvPr id="86" name="Line 57"/>
          <p:cNvSpPr>
            <a:spLocks noChangeShapeType="1"/>
          </p:cNvSpPr>
          <p:nvPr/>
        </p:nvSpPr>
        <p:spPr bwMode="auto">
          <a:xfrm>
            <a:off x="6077039" y="4581005"/>
            <a:ext cx="3655" cy="1523029"/>
          </a:xfrm>
          <a:prstGeom prst="line">
            <a:avLst/>
          </a:prstGeom>
          <a:noFill/>
          <a:ln w="9525">
            <a:solidFill>
              <a:schemeClr val="tx1"/>
            </a:solidFill>
            <a:prstDash val="dash"/>
            <a:round/>
            <a:headEnd/>
            <a:tailEnd/>
          </a:ln>
          <a:effectLst/>
        </p:spPr>
        <p:txBody>
          <a:bodyPr wrap="square" lIns="0" tIns="0" rIns="0" bIns="0" anchor="b">
            <a:spAutoFit/>
          </a:bodyPr>
          <a:lstStyle/>
          <a:p>
            <a:endParaRPr lang="en-US"/>
          </a:p>
        </p:txBody>
      </p:sp>
      <p:sp>
        <p:nvSpPr>
          <p:cNvPr id="87" name="Line 57"/>
          <p:cNvSpPr>
            <a:spLocks noChangeShapeType="1"/>
          </p:cNvSpPr>
          <p:nvPr/>
        </p:nvSpPr>
        <p:spPr bwMode="auto">
          <a:xfrm>
            <a:off x="8828513" y="4572040"/>
            <a:ext cx="3655" cy="1523029"/>
          </a:xfrm>
          <a:prstGeom prst="line">
            <a:avLst/>
          </a:prstGeom>
          <a:noFill/>
          <a:ln w="9525">
            <a:solidFill>
              <a:schemeClr val="tx1"/>
            </a:solidFill>
            <a:prstDash val="dash"/>
            <a:round/>
            <a:headEnd/>
            <a:tailEnd/>
          </a:ln>
          <a:effectLst/>
        </p:spPr>
        <p:txBody>
          <a:bodyPr wrap="square" lIns="0" tIns="0" rIns="0" bIns="0" anchor="b">
            <a:spAutoFit/>
          </a:bodyPr>
          <a:lstStyle/>
          <a:p>
            <a:endParaRPr lang="en-US"/>
          </a:p>
        </p:txBody>
      </p:sp>
      <p:sp>
        <p:nvSpPr>
          <p:cNvPr id="68" name="Oval 67"/>
          <p:cNvSpPr/>
          <p:nvPr/>
        </p:nvSpPr>
        <p:spPr>
          <a:xfrm>
            <a:off x="8095130" y="1996362"/>
            <a:ext cx="2433918" cy="2037756"/>
          </a:xfrm>
          <a:prstGeom prst="ellipse">
            <a:avLst/>
          </a:prstGeom>
          <a:solidFill>
            <a:schemeClr val="accent1">
              <a:alpha val="32000"/>
            </a:schemeClr>
          </a:solidFill>
          <a:ln w="635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endParaRPr lang="en-GB" sz="1600" b="1" dirty="0" smtClean="0">
              <a:solidFill>
                <a:schemeClr val="tx1"/>
              </a:solidFill>
            </a:endParaRPr>
          </a:p>
          <a:p>
            <a:pPr algn="ctr">
              <a:defRPr/>
            </a:pPr>
            <a:r>
              <a:rPr lang="en-GB" sz="1600" b="1" dirty="0" smtClean="0">
                <a:solidFill>
                  <a:schemeClr val="tx1"/>
                </a:solidFill>
              </a:rPr>
              <a:t>TDD</a:t>
            </a:r>
          </a:p>
          <a:p>
            <a:pPr algn="ctr">
              <a:defRPr/>
            </a:pPr>
            <a:r>
              <a:rPr lang="en-GB" sz="1600" b="1" dirty="0" smtClean="0">
                <a:solidFill>
                  <a:schemeClr val="tx1"/>
                </a:solidFill>
              </a:rPr>
              <a:t>&amp;</a:t>
            </a:r>
          </a:p>
          <a:p>
            <a:pPr algn="ctr">
              <a:defRPr/>
            </a:pPr>
            <a:r>
              <a:rPr lang="en-GB" sz="1600" b="1" dirty="0" smtClean="0">
                <a:solidFill>
                  <a:schemeClr val="tx1"/>
                </a:solidFill>
              </a:rPr>
              <a:t>TDN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20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73" grpId="0" animBg="1"/>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00063" y="1671403"/>
            <a:ext cx="9882187" cy="402418"/>
          </a:xfrm>
        </p:spPr>
        <p:txBody>
          <a:bodyPr/>
          <a:lstStyle/>
          <a:p>
            <a:pPr>
              <a:defRPr/>
            </a:pPr>
            <a:r>
              <a:rPr b="1" dirty="0" smtClean="0">
                <a:solidFill>
                  <a:srgbClr val="C00000"/>
                </a:solidFill>
              </a:rPr>
              <a:t>ASCOM introduction</a:t>
            </a:r>
            <a:endParaRPr b="1" dirty="0">
              <a:solidFill>
                <a:srgbClr val="C00000"/>
              </a:solidFill>
            </a:endParaRPr>
          </a:p>
        </p:txBody>
      </p:sp>
      <p:sp>
        <p:nvSpPr>
          <p:cNvPr id="10243" name="TextBox 13">
            <a:hlinkClick r:id="rId3"/>
          </p:cNvPr>
          <p:cNvSpPr txBox="1">
            <a:spLocks noChangeArrowheads="1"/>
          </p:cNvSpPr>
          <p:nvPr/>
        </p:nvSpPr>
        <p:spPr bwMode="auto">
          <a:xfrm>
            <a:off x="6180262" y="5913438"/>
            <a:ext cx="4780817" cy="400050"/>
          </a:xfrm>
          <a:prstGeom prst="rect">
            <a:avLst/>
          </a:prstGeom>
          <a:noFill/>
          <a:ln w="9525">
            <a:noFill/>
            <a:miter lim="800000"/>
            <a:headEnd/>
            <a:tailEnd/>
          </a:ln>
        </p:spPr>
        <p:txBody>
          <a:bodyPr>
            <a:spAutoFit/>
          </a:bodyPr>
          <a:lstStyle/>
          <a:p>
            <a:pPr algn="r"/>
            <a:r>
              <a:rPr lang="de-CH" sz="2000">
                <a:solidFill>
                  <a:srgbClr val="FF783C"/>
                </a:solidFill>
                <a:sym typeface="Webdings" pitchFamily="18" charset="2"/>
              </a:rPr>
              <a:t> </a:t>
            </a:r>
            <a:r>
              <a:rPr lang="de-CH" sz="2000">
                <a:solidFill>
                  <a:srgbClr val="FFFFFF"/>
                </a:solidFill>
              </a:rPr>
              <a:t>www.ascom.com/nt </a:t>
            </a:r>
          </a:p>
        </p:txBody>
      </p:sp>
      <p:sp>
        <p:nvSpPr>
          <p:cNvPr id="10244" name="Slide Number Placeholder 5"/>
          <p:cNvSpPr>
            <a:spLocks noGrp="1"/>
          </p:cNvSpPr>
          <p:nvPr>
            <p:ph type="sldNum" sz="quarter" idx="16"/>
          </p:nvPr>
        </p:nvSpPr>
        <p:spPr>
          <a:noFill/>
        </p:spPr>
        <p:txBody>
          <a:bodyPr/>
          <a:lstStyle/>
          <a:p>
            <a:fld id="{6BA729CE-F8CC-47E5-BDE6-820193B524B9}" type="slidenum">
              <a:rPr lang="en-US" smtClean="0">
                <a:ea typeface="ＭＳ Ｐゴシック" pitchFamily="34" charset="-128"/>
              </a:rPr>
              <a:pPr/>
              <a:t>2</a:t>
            </a:fld>
            <a:endParaRPr lang="en-US" dirty="0" smtClean="0">
              <a:ea typeface="ＭＳ Ｐゴシック" pitchFamily="34" charset="-128"/>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_100819_6087.jpg"/>
          <p:cNvPicPr>
            <a:picLocks noChangeAspect="1"/>
          </p:cNvPicPr>
          <p:nvPr/>
        </p:nvPicPr>
        <p:blipFill>
          <a:blip r:embed="rId3" cstate="print"/>
          <a:srcRect r="5511"/>
          <a:stretch>
            <a:fillRect/>
          </a:stretch>
        </p:blipFill>
        <p:spPr>
          <a:xfrm>
            <a:off x="2923671" y="1684337"/>
            <a:ext cx="8039247" cy="4643437"/>
          </a:xfrm>
          <a:prstGeom prst="rect">
            <a:avLst/>
          </a:prstGeom>
        </p:spPr>
      </p:pic>
      <p:sp>
        <p:nvSpPr>
          <p:cNvPr id="8195" name="Content Placeholder 2"/>
          <p:cNvSpPr>
            <a:spLocks noGrp="1"/>
          </p:cNvSpPr>
          <p:nvPr>
            <p:ph sz="quarter" idx="12"/>
          </p:nvPr>
        </p:nvSpPr>
        <p:spPr>
          <a:xfrm>
            <a:off x="445479" y="1604010"/>
            <a:ext cx="10464676" cy="4705350"/>
          </a:xfrm>
        </p:spPr>
        <p:txBody>
          <a:bodyPr/>
          <a:lstStyle/>
          <a:p>
            <a:r>
              <a:rPr lang="en-US" dirty="0" smtClean="0"/>
              <a:t>End-to-end service monitoring</a:t>
            </a:r>
          </a:p>
          <a:p>
            <a:pPr lvl="1"/>
            <a:r>
              <a:rPr lang="en-US" sz="1600" dirty="0" smtClean="0"/>
              <a:t>Monitor from the end user’s perspective any multimodal service</a:t>
            </a:r>
          </a:p>
          <a:p>
            <a:pPr lvl="1"/>
            <a:r>
              <a:rPr lang="en-US" sz="1600" dirty="0" smtClean="0"/>
              <a:t>Pinpoint performance and availability issues </a:t>
            </a:r>
          </a:p>
          <a:p>
            <a:pPr lvl="1"/>
            <a:r>
              <a:rPr lang="en-US" sz="1600" dirty="0" smtClean="0"/>
              <a:t>Speed up the resolution of issues</a:t>
            </a:r>
          </a:p>
          <a:p>
            <a:pPr lvl="1"/>
            <a:r>
              <a:rPr lang="en-US" sz="1600" dirty="0" smtClean="0"/>
              <a:t>Monitor trends</a:t>
            </a:r>
          </a:p>
          <a:p>
            <a:pPr>
              <a:spcBef>
                <a:spcPts val="600"/>
              </a:spcBef>
            </a:pPr>
            <a:r>
              <a:rPr lang="en-US" dirty="0" smtClean="0"/>
              <a:t>Regression testing</a:t>
            </a:r>
          </a:p>
          <a:p>
            <a:pPr lvl="1"/>
            <a:r>
              <a:rPr lang="en-US" sz="1600" dirty="0" smtClean="0"/>
              <a:t>Test services as infrastructure is changed or upgraded</a:t>
            </a:r>
          </a:p>
          <a:p>
            <a:pPr lvl="1"/>
            <a:r>
              <a:rPr lang="en-US" sz="1600" dirty="0" smtClean="0"/>
              <a:t>Prove correctness before launch</a:t>
            </a:r>
          </a:p>
          <a:p>
            <a:pPr>
              <a:spcBef>
                <a:spcPts val="600"/>
              </a:spcBef>
            </a:pPr>
            <a:r>
              <a:rPr lang="en-US" dirty="0" smtClean="0"/>
              <a:t>Roaming</a:t>
            </a:r>
          </a:p>
          <a:p>
            <a:pPr lvl="1"/>
            <a:r>
              <a:rPr lang="en-US" sz="1600" dirty="0" smtClean="0"/>
              <a:t>Extend testing and monitoring for inbound and outbound cases</a:t>
            </a:r>
          </a:p>
          <a:p>
            <a:pPr>
              <a:spcBef>
                <a:spcPts val="600"/>
              </a:spcBef>
            </a:pPr>
            <a:r>
              <a:rPr lang="en-US" dirty="0" smtClean="0"/>
              <a:t>Revenue assurance</a:t>
            </a:r>
          </a:p>
          <a:p>
            <a:pPr lvl="1"/>
            <a:r>
              <a:rPr lang="en-US" sz="1600" dirty="0" smtClean="0"/>
              <a:t>Find and fix revenue leaks</a:t>
            </a:r>
          </a:p>
        </p:txBody>
      </p:sp>
      <p:sp>
        <p:nvSpPr>
          <p:cNvPr id="8197" name="Slide Number Placeholder 4"/>
          <p:cNvSpPr>
            <a:spLocks noGrp="1"/>
          </p:cNvSpPr>
          <p:nvPr>
            <p:ph type="sldNum" sz="quarter" idx="13"/>
          </p:nvPr>
        </p:nvSpPr>
        <p:spPr/>
        <p:txBody>
          <a:bodyPr/>
          <a:lstStyle/>
          <a:p>
            <a:fld id="{08B5FE2D-503C-4AE4-A3AF-87BE493F8F42}" type="slidenum">
              <a:rPr lang="en-US" smtClean="0"/>
              <a:pPr/>
              <a:t>20</a:t>
            </a:fld>
            <a:endParaRPr lang="en-US" dirty="0" smtClean="0"/>
          </a:p>
        </p:txBody>
      </p:sp>
      <p:sp>
        <p:nvSpPr>
          <p:cNvPr id="8194" name="Title 1"/>
          <p:cNvSpPr>
            <a:spLocks noGrp="1"/>
          </p:cNvSpPr>
          <p:nvPr>
            <p:ph type="title"/>
          </p:nvPr>
        </p:nvSpPr>
        <p:spPr>
          <a:xfrm>
            <a:off x="498231" y="908236"/>
            <a:ext cx="10464678" cy="886397"/>
          </a:xfrm>
        </p:spPr>
        <p:txBody>
          <a:bodyPr/>
          <a:lstStyle/>
          <a:p>
            <a:r>
              <a:rPr lang="en-US" dirty="0" smtClean="0"/>
              <a:t>TEMS MONITOR MASTER </a:t>
            </a:r>
            <a:br>
              <a:rPr lang="en-US" dirty="0" smtClean="0"/>
            </a:br>
            <a:endParaRPr lang="en-US" dirty="0" smtClean="0"/>
          </a:p>
        </p:txBody>
      </p:sp>
      <p:sp>
        <p:nvSpPr>
          <p:cNvPr id="8198" name="Text Box 5"/>
          <p:cNvSpPr txBox="1">
            <a:spLocks noChangeArrowheads="1"/>
          </p:cNvSpPr>
          <p:nvPr/>
        </p:nvSpPr>
        <p:spPr bwMode="auto">
          <a:xfrm>
            <a:off x="498233" y="558800"/>
            <a:ext cx="830356" cy="153888"/>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000" dirty="0"/>
              <a:t>[ </a:t>
            </a:r>
            <a:r>
              <a:rPr lang="en-US" sz="1000" dirty="0" smtClean="0"/>
              <a:t>OVERVIEW ]</a:t>
            </a:r>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GB" noProof="0" smtClean="0"/>
              <a:pPr/>
              <a:t>21</a:t>
            </a:fld>
            <a:endParaRPr lang="en-GB" noProof="0" dirty="0"/>
          </a:p>
        </p:txBody>
      </p:sp>
      <p:sp>
        <p:nvSpPr>
          <p:cNvPr id="4" name="Title 3"/>
          <p:cNvSpPr>
            <a:spLocks noGrp="1"/>
          </p:cNvSpPr>
          <p:nvPr>
            <p:ph type="title"/>
          </p:nvPr>
        </p:nvSpPr>
        <p:spPr>
          <a:xfrm>
            <a:off x="3713379" y="2708680"/>
            <a:ext cx="4003243" cy="1329595"/>
          </a:xfrm>
        </p:spPr>
        <p:txBody>
          <a:bodyPr/>
          <a:lstStyle/>
          <a:p>
            <a:pPr algn="ctr"/>
            <a:r>
              <a:rPr lang="en-GB" dirty="0"/>
              <a:t>Video stream Value chain Testing AND monitoring</a:t>
            </a:r>
          </a:p>
        </p:txBody>
      </p:sp>
    </p:spTree>
    <p:extLst>
      <p:ext uri="{BB962C8B-B14F-4D97-AF65-F5344CB8AC3E}">
        <p14:creationId xmlns:p14="http://schemas.microsoft.com/office/powerpoint/2010/main" val="511758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bwMode="auto">
          <a:xfrm flipH="1">
            <a:off x="8027814" y="1939279"/>
            <a:ext cx="556956" cy="253749"/>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54" name="Straight Arrow Connector 53"/>
          <p:cNvCxnSpPr/>
          <p:nvPr/>
        </p:nvCxnSpPr>
        <p:spPr bwMode="auto">
          <a:xfrm flipH="1" flipV="1">
            <a:off x="8027814" y="2609284"/>
            <a:ext cx="613834" cy="459812"/>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56" name="Straight Arrow Connector 55"/>
          <p:cNvCxnSpPr/>
          <p:nvPr/>
        </p:nvCxnSpPr>
        <p:spPr bwMode="auto">
          <a:xfrm flipH="1" flipV="1">
            <a:off x="7513735" y="3263996"/>
            <a:ext cx="613834" cy="459812"/>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33" name="Straight Arrow Connector 32"/>
          <p:cNvCxnSpPr/>
          <p:nvPr/>
        </p:nvCxnSpPr>
        <p:spPr bwMode="auto">
          <a:xfrm flipH="1">
            <a:off x="6257413" y="2251859"/>
            <a:ext cx="696161" cy="307705"/>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36" name="Straight Arrow Connector 35"/>
          <p:cNvCxnSpPr/>
          <p:nvPr/>
        </p:nvCxnSpPr>
        <p:spPr bwMode="auto">
          <a:xfrm flipH="1">
            <a:off x="6257411" y="2969245"/>
            <a:ext cx="626420" cy="383234"/>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42" name="Straight Arrow Connector 41"/>
          <p:cNvCxnSpPr/>
          <p:nvPr/>
        </p:nvCxnSpPr>
        <p:spPr bwMode="auto">
          <a:xfrm flipH="1">
            <a:off x="6257411" y="2566226"/>
            <a:ext cx="626421" cy="396356"/>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45" name="Straight Arrow Connector 44"/>
          <p:cNvCxnSpPr/>
          <p:nvPr/>
        </p:nvCxnSpPr>
        <p:spPr bwMode="auto">
          <a:xfrm flipH="1">
            <a:off x="6257409" y="3324401"/>
            <a:ext cx="696164" cy="28079"/>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31" name="Straight Arrow Connector 30"/>
          <p:cNvCxnSpPr/>
          <p:nvPr/>
        </p:nvCxnSpPr>
        <p:spPr bwMode="auto">
          <a:xfrm flipH="1">
            <a:off x="6187667" y="2193028"/>
            <a:ext cx="838836" cy="5569"/>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sp>
        <p:nvSpPr>
          <p:cNvPr id="3" name="Slide Number Placeholder 2"/>
          <p:cNvSpPr>
            <a:spLocks noGrp="1"/>
          </p:cNvSpPr>
          <p:nvPr>
            <p:ph type="sldNum" sz="quarter" idx="13"/>
          </p:nvPr>
        </p:nvSpPr>
        <p:spPr/>
        <p:txBody>
          <a:bodyPr/>
          <a:lstStyle/>
          <a:p>
            <a:fld id="{E3D0831D-C0E2-4007-A441-954143294F85}" type="slidenum">
              <a:rPr lang="en-GB" noProof="0" smtClean="0"/>
              <a:pPr/>
              <a:t>22</a:t>
            </a:fld>
            <a:endParaRPr lang="en-GB" noProof="0" dirty="0"/>
          </a:p>
        </p:txBody>
      </p:sp>
      <p:sp>
        <p:nvSpPr>
          <p:cNvPr id="4" name="Title 3"/>
          <p:cNvSpPr>
            <a:spLocks noGrp="1"/>
          </p:cNvSpPr>
          <p:nvPr>
            <p:ph type="title"/>
          </p:nvPr>
        </p:nvSpPr>
        <p:spPr>
          <a:xfrm>
            <a:off x="1193800" y="908221"/>
            <a:ext cx="9069388" cy="443198"/>
          </a:xfrm>
        </p:spPr>
        <p:txBody>
          <a:bodyPr/>
          <a:lstStyle/>
          <a:p>
            <a:r>
              <a:rPr lang="en-GB" dirty="0" smtClean="0"/>
              <a:t>Video stream Value chain Testing AND monitoring</a:t>
            </a:r>
            <a:endParaRPr lang="en-GB" dirty="0"/>
          </a:p>
        </p:txBody>
      </p:sp>
      <p:pic>
        <p:nvPicPr>
          <p:cNvPr id="7" name="Picture 7" descr="pd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925" y="1939279"/>
            <a:ext cx="740663" cy="740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fi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3094">
            <a:off x="3369274" y="2049268"/>
            <a:ext cx="430524" cy="4305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pd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68" y="2753240"/>
            <a:ext cx="740663" cy="7406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fi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3094">
            <a:off x="3446975" y="2853834"/>
            <a:ext cx="430524" cy="4305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pd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583" y="3567201"/>
            <a:ext cx="740663" cy="7406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fi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3094">
            <a:off x="3582690" y="3667795"/>
            <a:ext cx="430524" cy="43052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bwMode="auto">
          <a:xfrm flipH="1" flipV="1">
            <a:off x="4217988" y="2331230"/>
            <a:ext cx="1420728" cy="306171"/>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21" name="Straight Arrow Connector 20"/>
          <p:cNvCxnSpPr/>
          <p:nvPr/>
        </p:nvCxnSpPr>
        <p:spPr bwMode="auto">
          <a:xfrm flipH="1">
            <a:off x="4274867" y="2884101"/>
            <a:ext cx="1566817" cy="108977"/>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cxnSp>
        <p:nvCxnSpPr>
          <p:cNvPr id="22" name="Straight Arrow Connector 21"/>
          <p:cNvCxnSpPr/>
          <p:nvPr/>
        </p:nvCxnSpPr>
        <p:spPr bwMode="auto">
          <a:xfrm flipH="1">
            <a:off x="4274867" y="3069096"/>
            <a:ext cx="1566817" cy="606592"/>
          </a:xfrm>
          <a:prstGeom prst="straightConnector1">
            <a:avLst/>
          </a:prstGeom>
          <a:solidFill>
            <a:schemeClr val="accent1"/>
          </a:solidFill>
          <a:ln w="12700" cap="flat" cmpd="sng" algn="ctr">
            <a:solidFill>
              <a:srgbClr val="467BB4"/>
            </a:solidFill>
            <a:prstDash val="solid"/>
            <a:round/>
            <a:headEnd type="none" w="med" len="med"/>
            <a:tailEnd type="triangle"/>
          </a:ln>
          <a:effectLst/>
        </p:spPr>
      </p:cxnSp>
      <p:sp>
        <p:nvSpPr>
          <p:cNvPr id="27" name="Cloud 26"/>
          <p:cNvSpPr/>
          <p:nvPr/>
        </p:nvSpPr>
        <p:spPr bwMode="auto">
          <a:xfrm>
            <a:off x="4766938" y="1460340"/>
            <a:ext cx="3325760" cy="2847523"/>
          </a:xfrm>
          <a:prstGeom prst="cloud">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graphicFrame>
        <p:nvGraphicFramePr>
          <p:cNvPr id="29" name="Table 28"/>
          <p:cNvGraphicFramePr>
            <a:graphicFrameLocks noGrp="1"/>
          </p:cNvGraphicFramePr>
          <p:nvPr>
            <p:extLst/>
          </p:nvPr>
        </p:nvGraphicFramePr>
        <p:xfrm>
          <a:off x="5410105" y="2014099"/>
          <a:ext cx="981894" cy="1478280"/>
        </p:xfrm>
        <a:graphic>
          <a:graphicData uri="http://schemas.openxmlformats.org/drawingml/2006/table">
            <a:tbl>
              <a:tblPr bandRow="1"/>
              <a:tblGrid>
                <a:gridCol w="981894"/>
              </a:tblGrid>
              <a:tr h="0">
                <a:tc>
                  <a:txBody>
                    <a:bodyPr/>
                    <a:lstStyle/>
                    <a:p>
                      <a:r>
                        <a:rPr lang="en-GB" dirty="0" smtClean="0"/>
                        <a:t>APN 1</a:t>
                      </a:r>
                      <a:endParaRPr lang="en-GB" dirty="0"/>
                    </a:p>
                  </a:txBody>
                  <a:tcPr/>
                </a:tc>
              </a:tr>
              <a:tr h="370840">
                <a:tc>
                  <a:txBody>
                    <a:bodyPr/>
                    <a:lstStyle/>
                    <a:p>
                      <a:r>
                        <a:rPr lang="en-GB" dirty="0" smtClean="0"/>
                        <a:t>APN 2</a:t>
                      </a:r>
                    </a:p>
                  </a:txBody>
                  <a:tcPr/>
                </a:tc>
              </a:tr>
              <a:tr h="370840">
                <a:tc>
                  <a:txBody>
                    <a:bodyPr/>
                    <a:lstStyle/>
                    <a:p>
                      <a:r>
                        <a:rPr lang="en-GB" dirty="0" smtClean="0"/>
                        <a:t>…</a:t>
                      </a:r>
                    </a:p>
                  </a:txBody>
                  <a:tcPr/>
                </a:tc>
              </a:tr>
              <a:tr h="370840">
                <a:tc>
                  <a:txBody>
                    <a:bodyPr/>
                    <a:lstStyle/>
                    <a:p>
                      <a:r>
                        <a:rPr lang="en-GB" dirty="0" smtClean="0"/>
                        <a:t>APN</a:t>
                      </a:r>
                      <a:r>
                        <a:rPr lang="en-GB" baseline="0" dirty="0" smtClean="0"/>
                        <a:t> X</a:t>
                      </a:r>
                      <a:endParaRPr lang="en-GB" dirty="0" smtClean="0"/>
                    </a:p>
                  </a:txBody>
                  <a:tcPr/>
                </a:tc>
              </a:tr>
            </a:tbl>
          </a:graphicData>
        </a:graphic>
      </p:graphicFrame>
      <p:graphicFrame>
        <p:nvGraphicFramePr>
          <p:cNvPr id="30" name="Table 29"/>
          <p:cNvGraphicFramePr>
            <a:graphicFrameLocks noGrp="1"/>
          </p:cNvGraphicFramePr>
          <p:nvPr>
            <p:extLst/>
          </p:nvPr>
        </p:nvGraphicFramePr>
        <p:xfrm>
          <a:off x="6872111" y="2014099"/>
          <a:ext cx="1305829" cy="1478280"/>
        </p:xfrm>
        <a:graphic>
          <a:graphicData uri="http://schemas.openxmlformats.org/drawingml/2006/table">
            <a:tbl>
              <a:tblPr bandRow="1"/>
              <a:tblGrid>
                <a:gridCol w="1305829"/>
              </a:tblGrid>
              <a:tr h="0">
                <a:tc>
                  <a:txBody>
                    <a:bodyPr/>
                    <a:lstStyle/>
                    <a:p>
                      <a:r>
                        <a:rPr lang="en-GB" dirty="0" smtClean="0"/>
                        <a:t>GGSN 1</a:t>
                      </a:r>
                      <a:endParaRPr lang="en-GB" dirty="0"/>
                    </a:p>
                  </a:txBody>
                  <a:tcPr/>
                </a:tc>
              </a:tr>
              <a:tr h="370840">
                <a:tc>
                  <a:txBody>
                    <a:bodyPr/>
                    <a:lstStyle/>
                    <a:p>
                      <a:r>
                        <a:rPr lang="en-GB" dirty="0" smtClean="0"/>
                        <a:t>GGSN 2</a:t>
                      </a:r>
                    </a:p>
                  </a:txBody>
                  <a:tcPr/>
                </a:tc>
              </a:tr>
              <a:tr h="370840">
                <a:tc>
                  <a:txBody>
                    <a:bodyPr/>
                    <a:lstStyle/>
                    <a:p>
                      <a:r>
                        <a:rPr lang="en-GB" dirty="0" smtClean="0"/>
                        <a:t>…</a:t>
                      </a:r>
                    </a:p>
                  </a:txBody>
                  <a:tcPr/>
                </a:tc>
              </a:tr>
              <a:tr h="370840">
                <a:tc>
                  <a:txBody>
                    <a:bodyPr/>
                    <a:lstStyle/>
                    <a:p>
                      <a:r>
                        <a:rPr lang="en-GB" dirty="0" smtClean="0"/>
                        <a:t>GGSN</a:t>
                      </a:r>
                      <a:r>
                        <a:rPr lang="en-GB" baseline="0" dirty="0" smtClean="0"/>
                        <a:t> Y</a:t>
                      </a:r>
                      <a:endParaRPr lang="en-GB" dirty="0" smtClean="0"/>
                    </a:p>
                  </a:txBody>
                  <a:tcPr/>
                </a:tc>
              </a:tr>
            </a:tbl>
          </a:graphicData>
        </a:graphic>
      </p:graphicFrame>
      <p:graphicFrame>
        <p:nvGraphicFramePr>
          <p:cNvPr id="48" name="Table 47"/>
          <p:cNvGraphicFramePr>
            <a:graphicFrameLocks noGrp="1"/>
          </p:cNvGraphicFramePr>
          <p:nvPr>
            <p:extLst/>
          </p:nvPr>
        </p:nvGraphicFramePr>
        <p:xfrm>
          <a:off x="8447233" y="1493508"/>
          <a:ext cx="1747821" cy="914400"/>
        </p:xfrm>
        <a:graphic>
          <a:graphicData uri="http://schemas.openxmlformats.org/drawingml/2006/table">
            <a:tbl>
              <a:tblPr bandRow="1"/>
              <a:tblGrid>
                <a:gridCol w="1747821"/>
              </a:tblGrid>
              <a:tr h="0">
                <a:tc>
                  <a:txBody>
                    <a:bodyPr/>
                    <a:lstStyle/>
                    <a:p>
                      <a:pPr algn="ctr"/>
                      <a:r>
                        <a:rPr lang="en-GB" dirty="0" smtClean="0"/>
                        <a:t>3</a:t>
                      </a:r>
                      <a:r>
                        <a:rPr lang="en-GB" baseline="30000" dirty="0" smtClean="0"/>
                        <a:t>rd</a:t>
                      </a:r>
                      <a:r>
                        <a:rPr lang="en-GB" dirty="0" smtClean="0"/>
                        <a:t> party video streaming service</a:t>
                      </a:r>
                      <a:endParaRPr lang="en-GB" dirty="0"/>
                    </a:p>
                  </a:txBody>
                  <a:tcPr/>
                </a:tc>
              </a:tr>
            </a:tbl>
          </a:graphicData>
        </a:graphic>
      </p:graphicFrame>
      <p:graphicFrame>
        <p:nvGraphicFramePr>
          <p:cNvPr id="50" name="Table 49"/>
          <p:cNvGraphicFramePr>
            <a:graphicFrameLocks noGrp="1"/>
          </p:cNvGraphicFramePr>
          <p:nvPr>
            <p:extLst/>
          </p:nvPr>
        </p:nvGraphicFramePr>
        <p:xfrm>
          <a:off x="8441411" y="2897548"/>
          <a:ext cx="2022916" cy="365760"/>
        </p:xfrm>
        <a:graphic>
          <a:graphicData uri="http://schemas.openxmlformats.org/drawingml/2006/table">
            <a:tbl>
              <a:tblPr bandRow="1"/>
              <a:tblGrid>
                <a:gridCol w="2022916"/>
              </a:tblGrid>
              <a:tr h="0">
                <a:tc>
                  <a:txBody>
                    <a:bodyPr/>
                    <a:lstStyle/>
                    <a:p>
                      <a:pPr algn="ctr"/>
                      <a:r>
                        <a:rPr lang="en-GB" dirty="0" smtClean="0"/>
                        <a:t>3</a:t>
                      </a:r>
                      <a:r>
                        <a:rPr lang="en-GB" baseline="30000" dirty="0" smtClean="0"/>
                        <a:t>rd</a:t>
                      </a:r>
                      <a:r>
                        <a:rPr lang="en-GB" dirty="0" smtClean="0"/>
                        <a:t> party live TV</a:t>
                      </a:r>
                      <a:endParaRPr lang="en-GB" dirty="0"/>
                    </a:p>
                  </a:txBody>
                  <a:tcPr/>
                </a:tc>
              </a:tr>
            </a:tbl>
          </a:graphicData>
        </a:graphic>
      </p:graphicFrame>
      <p:graphicFrame>
        <p:nvGraphicFramePr>
          <p:cNvPr id="51" name="Table 50"/>
          <p:cNvGraphicFramePr>
            <a:graphicFrameLocks noGrp="1"/>
          </p:cNvGraphicFramePr>
          <p:nvPr>
            <p:extLst/>
          </p:nvPr>
        </p:nvGraphicFramePr>
        <p:xfrm>
          <a:off x="8007852" y="3578630"/>
          <a:ext cx="2022916" cy="640080"/>
        </p:xfrm>
        <a:graphic>
          <a:graphicData uri="http://schemas.openxmlformats.org/drawingml/2006/table">
            <a:tbl>
              <a:tblPr bandRow="1"/>
              <a:tblGrid>
                <a:gridCol w="2022916"/>
              </a:tblGrid>
              <a:tr h="0">
                <a:tc>
                  <a:txBody>
                    <a:bodyPr/>
                    <a:lstStyle/>
                    <a:p>
                      <a:pPr algn="ctr"/>
                      <a:r>
                        <a:rPr lang="en-GB" dirty="0" smtClean="0"/>
                        <a:t>3</a:t>
                      </a:r>
                      <a:r>
                        <a:rPr lang="en-GB" baseline="30000" dirty="0" smtClean="0"/>
                        <a:t>rd</a:t>
                      </a:r>
                      <a:r>
                        <a:rPr lang="en-GB" dirty="0" smtClean="0"/>
                        <a:t> party subscription TV</a:t>
                      </a:r>
                      <a:endParaRPr lang="en-GB" dirty="0"/>
                    </a:p>
                  </a:txBody>
                  <a:tcPr/>
                </a:tc>
              </a:tr>
            </a:tbl>
          </a:graphicData>
        </a:graphic>
      </p:graphicFrame>
      <p:graphicFrame>
        <p:nvGraphicFramePr>
          <p:cNvPr id="61" name="Table 60"/>
          <p:cNvGraphicFramePr>
            <a:graphicFrameLocks noGrp="1"/>
          </p:cNvGraphicFramePr>
          <p:nvPr>
            <p:extLst/>
          </p:nvPr>
        </p:nvGraphicFramePr>
        <p:xfrm>
          <a:off x="1494938" y="2206776"/>
          <a:ext cx="1535440" cy="2020886"/>
        </p:xfrm>
        <a:graphic>
          <a:graphicData uri="http://schemas.openxmlformats.org/drawingml/2006/table">
            <a:tbl>
              <a:tblPr firstRow="1" bandRow="1"/>
              <a:tblGrid>
                <a:gridCol w="1535440"/>
              </a:tblGrid>
              <a:tr h="283526">
                <a:tc>
                  <a:txBody>
                    <a:bodyPr/>
                    <a:lstStyle/>
                    <a:p>
                      <a:r>
                        <a:rPr lang="en-GB" sz="1000" dirty="0" smtClean="0"/>
                        <a:t>Multiple video </a:t>
                      </a:r>
                      <a:r>
                        <a:rPr lang="en-GB" sz="1000" baseline="0" dirty="0" smtClean="0"/>
                        <a:t> and </a:t>
                      </a:r>
                      <a:r>
                        <a:rPr lang="en-GB" sz="1000" dirty="0" smtClean="0"/>
                        <a:t>encoding</a:t>
                      </a:r>
                      <a:r>
                        <a:rPr lang="en-GB" sz="1000" baseline="0" dirty="0" smtClean="0"/>
                        <a:t> formats</a:t>
                      </a:r>
                      <a:endParaRPr lang="en-GB" sz="1000" dirty="0"/>
                    </a:p>
                  </a:txBody>
                  <a:tcPr/>
                </a:tc>
              </a:tr>
              <a:tr h="283526">
                <a:tc>
                  <a:txBody>
                    <a:bodyPr/>
                    <a:lstStyle/>
                    <a:p>
                      <a:r>
                        <a:rPr lang="en-GB" sz="1000" dirty="0" smtClean="0"/>
                        <a:t>HTTP Live Streaming (HLS)</a:t>
                      </a:r>
                      <a:endParaRPr lang="en-GB" sz="1000" dirty="0"/>
                    </a:p>
                  </a:txBody>
                  <a:tcPr/>
                </a:tc>
              </a:tr>
              <a:tr h="283526">
                <a:tc>
                  <a:txBody>
                    <a:bodyPr/>
                    <a:lstStyle/>
                    <a:p>
                      <a:r>
                        <a:rPr lang="en-GB" sz="1000" dirty="0" smtClean="0"/>
                        <a:t>HTTP Dynamic Streaming (HDS)</a:t>
                      </a:r>
                    </a:p>
                  </a:txBody>
                  <a:tcPr/>
                </a:tc>
              </a:tr>
              <a:tr h="283526">
                <a:tc>
                  <a:txBody>
                    <a:bodyPr/>
                    <a:lstStyle/>
                    <a:p>
                      <a:r>
                        <a:rPr lang="en-GB" sz="1000" dirty="0" smtClean="0"/>
                        <a:t>Flash</a:t>
                      </a:r>
                    </a:p>
                  </a:txBody>
                  <a:tcPr/>
                </a:tc>
              </a:tr>
              <a:tr h="283526">
                <a:tc>
                  <a:txBody>
                    <a:bodyPr/>
                    <a:lstStyle/>
                    <a:p>
                      <a:r>
                        <a:rPr lang="en-GB" sz="1000" dirty="0" smtClean="0"/>
                        <a:t>Dynamic</a:t>
                      </a:r>
                      <a:r>
                        <a:rPr lang="en-GB" sz="1000" baseline="0" dirty="0" smtClean="0"/>
                        <a:t> Adaptive Streaming over HTTP (DASH)</a:t>
                      </a:r>
                      <a:endParaRPr lang="en-GB" sz="1000" dirty="0" smtClean="0"/>
                    </a:p>
                  </a:txBody>
                  <a:tcPr/>
                </a:tc>
              </a:tr>
            </a:tbl>
          </a:graphicData>
        </a:graphic>
      </p:graphicFrame>
      <p:graphicFrame>
        <p:nvGraphicFramePr>
          <p:cNvPr id="62" name="Table 61"/>
          <p:cNvGraphicFramePr>
            <a:graphicFrameLocks noGrp="1"/>
          </p:cNvGraphicFramePr>
          <p:nvPr>
            <p:extLst/>
          </p:nvPr>
        </p:nvGraphicFramePr>
        <p:xfrm>
          <a:off x="2754315" y="4542568"/>
          <a:ext cx="6508507" cy="1676400"/>
        </p:xfrm>
        <a:graphic>
          <a:graphicData uri="http://schemas.openxmlformats.org/drawingml/2006/table">
            <a:tbl>
              <a:tblPr bandRow="1">
                <a:tableStyleId>{775DCB02-9BB8-47FD-8907-85C794F793BA}</a:tableStyleId>
              </a:tblPr>
              <a:tblGrid>
                <a:gridCol w="6508507"/>
              </a:tblGrid>
              <a:tr h="276444">
                <a:tc>
                  <a:txBody>
                    <a:bodyPr/>
                    <a:lstStyle/>
                    <a:p>
                      <a:pPr algn="ctr"/>
                      <a:r>
                        <a:rPr lang="en-GB" sz="1400" b="1" dirty="0" smtClean="0"/>
                        <a:t>TEMS</a:t>
                      </a:r>
                      <a:r>
                        <a:rPr lang="en-GB" sz="1400" b="1" baseline="0" dirty="0" smtClean="0"/>
                        <a:t> Monitor Master is used to actively test video streaming services</a:t>
                      </a:r>
                      <a:endParaRPr lang="en-GB" sz="1400" b="1" dirty="0"/>
                    </a:p>
                  </a:txBody>
                  <a:tcPr>
                    <a:solidFill>
                      <a:schemeClr val="tx2">
                        <a:lumMod val="40000"/>
                        <a:lumOff val="60000"/>
                      </a:schemeClr>
                    </a:solidFill>
                  </a:tcPr>
                </a:tc>
              </a:tr>
              <a:tr h="267926">
                <a:tc>
                  <a:txBody>
                    <a:bodyPr/>
                    <a:lstStyle/>
                    <a:p>
                      <a:pPr algn="ctr"/>
                      <a:r>
                        <a:rPr lang="en-GB" sz="1200" dirty="0" smtClean="0"/>
                        <a:t>Content delivery network must</a:t>
                      </a:r>
                      <a:r>
                        <a:rPr lang="en-GB" sz="1200" baseline="0" dirty="0" smtClean="0"/>
                        <a:t> </a:t>
                      </a:r>
                      <a:r>
                        <a:rPr lang="en-GB" sz="1200" dirty="0" smtClean="0"/>
                        <a:t>deliver video with different encoding schemes correctly </a:t>
                      </a:r>
                      <a:endParaRPr lang="en-GB" sz="1200" dirty="0"/>
                    </a:p>
                  </a:txBody>
                  <a:tcPr>
                    <a:solidFill>
                      <a:schemeClr val="tx2">
                        <a:lumMod val="40000"/>
                        <a:lumOff val="60000"/>
                      </a:schemeClr>
                    </a:solidFill>
                  </a:tcPr>
                </a:tc>
              </a:tr>
              <a:tr h="267926">
                <a:tc>
                  <a:txBody>
                    <a:bodyPr/>
                    <a:lstStyle/>
                    <a:p>
                      <a:pPr algn="ctr"/>
                      <a:r>
                        <a:rPr lang="en-GB" sz="1200" dirty="0" smtClean="0"/>
                        <a:t>Access</a:t>
                      </a:r>
                      <a:r>
                        <a:rPr lang="en-GB" sz="1200" baseline="0" dirty="0" smtClean="0"/>
                        <a:t> point names (APNs) must deliver different service correctly</a:t>
                      </a:r>
                      <a:endParaRPr lang="en-GB" sz="1200" dirty="0"/>
                    </a:p>
                  </a:txBody>
                  <a:tcPr>
                    <a:solidFill>
                      <a:schemeClr val="tx2">
                        <a:lumMod val="40000"/>
                        <a:lumOff val="60000"/>
                      </a:schemeClr>
                    </a:solidFill>
                  </a:tcPr>
                </a:tc>
              </a:tr>
              <a:tr h="267926">
                <a:tc>
                  <a:txBody>
                    <a:bodyPr/>
                    <a:lstStyle/>
                    <a:p>
                      <a:pPr algn="ctr"/>
                      <a:r>
                        <a:rPr lang="en-GB" sz="1200" dirty="0" smtClean="0"/>
                        <a:t>Load must be distributed over different</a:t>
                      </a:r>
                      <a:r>
                        <a:rPr lang="en-GB" sz="1200" baseline="0" dirty="0" smtClean="0"/>
                        <a:t> GGSNs</a:t>
                      </a:r>
                      <a:endParaRPr lang="en-GB" sz="1200" dirty="0"/>
                    </a:p>
                  </a:txBody>
                  <a:tcPr>
                    <a:solidFill>
                      <a:schemeClr val="tx2">
                        <a:lumMod val="40000"/>
                        <a:lumOff val="60000"/>
                      </a:schemeClr>
                    </a:solidFill>
                  </a:tcPr>
                </a:tc>
              </a:tr>
              <a:tr h="267926">
                <a:tc>
                  <a:txBody>
                    <a:bodyPr/>
                    <a:lstStyle/>
                    <a:p>
                      <a:pPr algn="ctr"/>
                      <a:r>
                        <a:rPr lang="en-GB" sz="1200" dirty="0" smtClean="0"/>
                        <a:t>Mobile network must</a:t>
                      </a:r>
                      <a:r>
                        <a:rPr lang="en-GB" sz="1200" baseline="0" dirty="0" smtClean="0"/>
                        <a:t> deliver from geographical locations 24x7</a:t>
                      </a:r>
                      <a:endParaRPr lang="en-GB" sz="1200" dirty="0"/>
                    </a:p>
                  </a:txBody>
                  <a:tcPr>
                    <a:solidFill>
                      <a:schemeClr val="tx2">
                        <a:lumMod val="40000"/>
                        <a:lumOff val="60000"/>
                      </a:schemeClr>
                    </a:solidFill>
                  </a:tcPr>
                </a:tc>
              </a:tr>
              <a:tr h="267926">
                <a:tc>
                  <a:txBody>
                    <a:bodyPr/>
                    <a:lstStyle/>
                    <a:p>
                      <a:pPr algn="ctr"/>
                      <a:r>
                        <a:rPr lang="en-GB" sz="1200" dirty="0" smtClean="0"/>
                        <a:t>The</a:t>
                      </a:r>
                      <a:r>
                        <a:rPr lang="en-GB" sz="1200" baseline="0" dirty="0" smtClean="0"/>
                        <a:t> subscriber experience must be good</a:t>
                      </a:r>
                      <a:endParaRPr lang="en-GB" sz="1200" dirty="0"/>
                    </a:p>
                  </a:txBody>
                  <a:tcPr>
                    <a:solidFill>
                      <a:schemeClr val="tx2">
                        <a:lumMod val="40000"/>
                        <a:lumOff val="60000"/>
                      </a:schemeClr>
                    </a:solidFill>
                  </a:tcPr>
                </a:tc>
              </a:tr>
            </a:tbl>
          </a:graphicData>
        </a:graphic>
      </p:graphicFrame>
      <p:graphicFrame>
        <p:nvGraphicFramePr>
          <p:cNvPr id="63" name="Table 62"/>
          <p:cNvGraphicFramePr>
            <a:graphicFrameLocks noGrp="1"/>
          </p:cNvGraphicFramePr>
          <p:nvPr>
            <p:extLst/>
          </p:nvPr>
        </p:nvGraphicFramePr>
        <p:xfrm>
          <a:off x="4346886" y="1692578"/>
          <a:ext cx="840104" cy="396240"/>
        </p:xfrm>
        <a:graphic>
          <a:graphicData uri="http://schemas.openxmlformats.org/drawingml/2006/table">
            <a:tbl>
              <a:tblPr/>
              <a:tblGrid>
                <a:gridCol w="840104"/>
              </a:tblGrid>
              <a:tr h="256847">
                <a:tc>
                  <a:txBody>
                    <a:bodyPr/>
                    <a:lstStyle/>
                    <a:p>
                      <a:pPr algn="ctr"/>
                      <a:r>
                        <a:rPr lang="en-GB" sz="1000" dirty="0" smtClean="0"/>
                        <a:t>Geographic</a:t>
                      </a:r>
                      <a:r>
                        <a:rPr lang="en-GB" sz="1000" baseline="0" dirty="0" smtClean="0"/>
                        <a:t> locations</a:t>
                      </a:r>
                      <a:endParaRPr lang="en-GB" sz="1000" dirty="0"/>
                    </a:p>
                  </a:txBody>
                  <a:tcPr/>
                </a:tc>
              </a:tr>
            </a:tbl>
          </a:graphicData>
        </a:graphic>
      </p:graphicFrame>
    </p:spTree>
    <p:extLst>
      <p:ext uri="{BB962C8B-B14F-4D97-AF65-F5344CB8AC3E}">
        <p14:creationId xmlns:p14="http://schemas.microsoft.com/office/powerpoint/2010/main" val="1105147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GB" noProof="0" smtClean="0"/>
              <a:pPr/>
              <a:t>23</a:t>
            </a:fld>
            <a:endParaRPr lang="en-GB" noProof="0" dirty="0"/>
          </a:p>
        </p:txBody>
      </p:sp>
      <p:sp>
        <p:nvSpPr>
          <p:cNvPr id="4" name="Title 3"/>
          <p:cNvSpPr>
            <a:spLocks noGrp="1"/>
          </p:cNvSpPr>
          <p:nvPr>
            <p:ph type="title"/>
          </p:nvPr>
        </p:nvSpPr>
        <p:spPr>
          <a:xfrm>
            <a:off x="1193800" y="908221"/>
            <a:ext cx="9069388" cy="443198"/>
          </a:xfrm>
        </p:spPr>
        <p:txBody>
          <a:bodyPr/>
          <a:lstStyle/>
          <a:p>
            <a:r>
              <a:rPr lang="en-GB" dirty="0" smtClean="0"/>
              <a:t>Solution overview</a:t>
            </a:r>
            <a:endParaRPr lang="en-GB" dirty="0"/>
          </a:p>
        </p:txBody>
      </p:sp>
      <p:pic>
        <p:nvPicPr>
          <p:cNvPr id="7" name="Picture 6"/>
          <p:cNvPicPr>
            <a:picLocks noChangeAspect="1"/>
          </p:cNvPicPr>
          <p:nvPr/>
        </p:nvPicPr>
        <p:blipFill>
          <a:blip r:embed="rId3"/>
          <a:stretch>
            <a:fillRect/>
          </a:stretch>
        </p:blipFill>
        <p:spPr>
          <a:xfrm>
            <a:off x="4279239" y="1548556"/>
            <a:ext cx="4988544" cy="1583130"/>
          </a:xfrm>
          <a:prstGeom prst="rect">
            <a:avLst/>
          </a:prstGeom>
        </p:spPr>
      </p:pic>
      <p:pic>
        <p:nvPicPr>
          <p:cNvPr id="8" name="Picture 7" descr="RTU_2011_no-antenna.png"/>
          <p:cNvPicPr>
            <a:picLocks noChangeAspect="1"/>
          </p:cNvPicPr>
          <p:nvPr/>
        </p:nvPicPr>
        <p:blipFill>
          <a:blip r:embed="rId4" cstate="print"/>
          <a:stretch>
            <a:fillRect/>
          </a:stretch>
        </p:blipFill>
        <p:spPr>
          <a:xfrm>
            <a:off x="3170620" y="3133652"/>
            <a:ext cx="815162" cy="475851"/>
          </a:xfrm>
          <a:prstGeom prst="rect">
            <a:avLst/>
          </a:prstGeom>
        </p:spPr>
      </p:pic>
      <p:pic>
        <p:nvPicPr>
          <p:cNvPr id="9" name="Picture 8" descr="RTU_2011_no-antenna.png"/>
          <p:cNvPicPr>
            <a:picLocks noChangeAspect="1"/>
          </p:cNvPicPr>
          <p:nvPr/>
        </p:nvPicPr>
        <p:blipFill>
          <a:blip r:embed="rId4" cstate="print"/>
          <a:stretch>
            <a:fillRect/>
          </a:stretch>
        </p:blipFill>
        <p:spPr>
          <a:xfrm>
            <a:off x="3609898" y="3442889"/>
            <a:ext cx="815162" cy="475851"/>
          </a:xfrm>
          <a:prstGeom prst="rect">
            <a:avLst/>
          </a:prstGeom>
        </p:spPr>
      </p:pic>
      <p:pic>
        <p:nvPicPr>
          <p:cNvPr id="10" name="Picture 9" descr="RTU_2011_no-antenna.png"/>
          <p:cNvPicPr>
            <a:picLocks noChangeAspect="1"/>
          </p:cNvPicPr>
          <p:nvPr/>
        </p:nvPicPr>
        <p:blipFill>
          <a:blip r:embed="rId4" cstate="print"/>
          <a:stretch>
            <a:fillRect/>
          </a:stretch>
        </p:blipFill>
        <p:spPr>
          <a:xfrm>
            <a:off x="4100044" y="3722152"/>
            <a:ext cx="815162" cy="475851"/>
          </a:xfrm>
          <a:prstGeom prst="rect">
            <a:avLst/>
          </a:prstGeom>
        </p:spPr>
      </p:pic>
      <p:graphicFrame>
        <p:nvGraphicFramePr>
          <p:cNvPr id="12" name="Table 11"/>
          <p:cNvGraphicFramePr>
            <a:graphicFrameLocks noGrp="1"/>
          </p:cNvGraphicFramePr>
          <p:nvPr>
            <p:extLst/>
          </p:nvPr>
        </p:nvGraphicFramePr>
        <p:xfrm>
          <a:off x="3894454" y="4204387"/>
          <a:ext cx="6212348" cy="2214074"/>
        </p:xfrm>
        <a:graphic>
          <a:graphicData uri="http://schemas.openxmlformats.org/drawingml/2006/table">
            <a:tbl>
              <a:tblPr firstRow="1" bandRow="1">
                <a:tableStyleId>{69C7853C-536D-4A76-A0AE-DD22124D55A5}</a:tableStyleId>
              </a:tblPr>
              <a:tblGrid>
                <a:gridCol w="6212348"/>
              </a:tblGrid>
              <a:tr h="279123">
                <a:tc>
                  <a:txBody>
                    <a:bodyPr/>
                    <a:lstStyle/>
                    <a:p>
                      <a:pPr algn="ctr"/>
                      <a:r>
                        <a:rPr lang="en-GB" sz="1000" dirty="0" smtClean="0"/>
                        <a:t>TEMS Monitor</a:t>
                      </a:r>
                      <a:r>
                        <a:rPr lang="en-GB" sz="1000" baseline="0" dirty="0" smtClean="0"/>
                        <a:t> Master probes set up with scripts to test video services</a:t>
                      </a:r>
                      <a:endParaRPr lang="en-GB" sz="1000" dirty="0"/>
                    </a:p>
                  </a:txBody>
                  <a:tcPr/>
                </a:tc>
              </a:tr>
              <a:tr h="275691">
                <a:tc>
                  <a:txBody>
                    <a:bodyPr/>
                    <a:lstStyle/>
                    <a:p>
                      <a:pPr algn="ctr"/>
                      <a:r>
                        <a:rPr lang="en-GB" sz="1000" dirty="0" smtClean="0"/>
                        <a:t>Simulate multiple</a:t>
                      </a:r>
                      <a:r>
                        <a:rPr lang="en-GB" sz="1000" baseline="0" dirty="0" smtClean="0"/>
                        <a:t> clients accessing video streamed content delivered in multiple encoding formats</a:t>
                      </a:r>
                      <a:endParaRPr lang="en-GB" sz="1000" dirty="0"/>
                    </a:p>
                  </a:txBody>
                  <a:tcPr/>
                </a:tc>
              </a:tr>
              <a:tr h="280805">
                <a:tc>
                  <a:txBody>
                    <a:bodyPr/>
                    <a:lstStyle/>
                    <a:p>
                      <a:pPr algn="ctr"/>
                      <a:r>
                        <a:rPr lang="en-GB" sz="1000" dirty="0" smtClean="0"/>
                        <a:t>Probes located </a:t>
                      </a:r>
                      <a:r>
                        <a:rPr lang="en-GB" sz="1000" baseline="0" dirty="0" smtClean="0"/>
                        <a:t>at multiple physical locations</a:t>
                      </a:r>
                      <a:endParaRPr lang="en-GB" sz="1000" dirty="0"/>
                    </a:p>
                  </a:txBody>
                  <a:tcPr/>
                </a:tc>
              </a:tr>
              <a:tr h="275691">
                <a:tc>
                  <a:txBody>
                    <a:bodyPr/>
                    <a:lstStyle/>
                    <a:p>
                      <a:pPr algn="ctr"/>
                      <a:r>
                        <a:rPr lang="en-GB" sz="1000" dirty="0" smtClean="0"/>
                        <a:t>Tests configured to access multiple access</a:t>
                      </a:r>
                      <a:r>
                        <a:rPr lang="en-GB" sz="1000" baseline="0" dirty="0" smtClean="0"/>
                        <a:t> point names (APN)</a:t>
                      </a:r>
                      <a:endParaRPr lang="en-GB" sz="1000" dirty="0"/>
                    </a:p>
                  </a:txBody>
                  <a:tcPr/>
                </a:tc>
              </a:tr>
              <a:tr h="275691">
                <a:tc>
                  <a:txBody>
                    <a:bodyPr/>
                    <a:lstStyle/>
                    <a:p>
                      <a:pPr algn="ctr"/>
                      <a:r>
                        <a:rPr lang="en-GB" sz="1000" dirty="0" smtClean="0"/>
                        <a:t>Uses IP address range</a:t>
                      </a:r>
                      <a:r>
                        <a:rPr lang="en-GB" sz="1000" baseline="0" dirty="0" smtClean="0"/>
                        <a:t> to determine GGSN identity</a:t>
                      </a:r>
                      <a:endParaRPr lang="en-GB" sz="1000" dirty="0"/>
                    </a:p>
                  </a:txBody>
                  <a:tcPr/>
                </a:tc>
              </a:tr>
              <a:tr h="275691">
                <a:tc>
                  <a:txBody>
                    <a:bodyPr/>
                    <a:lstStyle/>
                    <a:p>
                      <a:pPr algn="ctr"/>
                      <a:r>
                        <a:rPr lang="en-GB" sz="1000" dirty="0" smtClean="0"/>
                        <a:t>Engineering</a:t>
                      </a:r>
                      <a:r>
                        <a:rPr lang="en-GB" sz="1000" baseline="0" dirty="0" smtClean="0"/>
                        <a:t> trace detail allows determination of low level IP details such as throughput, error rate</a:t>
                      </a:r>
                      <a:endParaRPr lang="en-GB" sz="1000" dirty="0"/>
                    </a:p>
                  </a:txBody>
                  <a:tcPr/>
                </a:tc>
              </a:tr>
              <a:tr h="275691">
                <a:tc>
                  <a:txBody>
                    <a:bodyPr/>
                    <a:lstStyle/>
                    <a:p>
                      <a:pPr algn="ctr"/>
                      <a:r>
                        <a:rPr lang="en-GB" sz="1000" dirty="0" smtClean="0"/>
                        <a:t>Integrated with Telchemy</a:t>
                      </a:r>
                      <a:r>
                        <a:rPr lang="en-GB" sz="1000" baseline="0" dirty="0" smtClean="0"/>
                        <a:t> </a:t>
                      </a:r>
                      <a:r>
                        <a:rPr lang="en-GB" sz="1000" baseline="0" dirty="0" err="1" smtClean="0"/>
                        <a:t>VQMon</a:t>
                      </a:r>
                      <a:r>
                        <a:rPr lang="en-GB" sz="1000" baseline="0" dirty="0" smtClean="0"/>
                        <a:t> to yield state of the art objective scores for video streams including MOS</a:t>
                      </a:r>
                    </a:p>
                  </a:txBody>
                  <a:tcPr/>
                </a:tc>
              </a:tr>
              <a:tr h="275691">
                <a:tc>
                  <a:txBody>
                    <a:bodyPr/>
                    <a:lstStyle/>
                    <a:p>
                      <a:pPr algn="ctr"/>
                      <a:r>
                        <a:rPr lang="en-GB" sz="1000" baseline="0" dirty="0" smtClean="0"/>
                        <a:t>Multiple reports configured specifically to meet the customer’s requirements and add value</a:t>
                      </a:r>
                    </a:p>
                  </a:txBody>
                  <a:tcPr/>
                </a:tc>
              </a:tr>
            </a:tbl>
          </a:graphicData>
        </a:graphic>
      </p:graphicFrame>
      <p:cxnSp>
        <p:nvCxnSpPr>
          <p:cNvPr id="14" name="Straight Connector 13"/>
          <p:cNvCxnSpPr/>
          <p:nvPr/>
        </p:nvCxnSpPr>
        <p:spPr bwMode="auto">
          <a:xfrm>
            <a:off x="5542426" y="3354855"/>
            <a:ext cx="7374" cy="385278"/>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17" name="Straight Connector 16"/>
          <p:cNvCxnSpPr/>
          <p:nvPr/>
        </p:nvCxnSpPr>
        <p:spPr bwMode="auto">
          <a:xfrm>
            <a:off x="6269298" y="3354855"/>
            <a:ext cx="7374" cy="385278"/>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18" name="Straight Connector 17"/>
          <p:cNvCxnSpPr/>
          <p:nvPr/>
        </p:nvCxnSpPr>
        <p:spPr bwMode="auto">
          <a:xfrm>
            <a:off x="6996170" y="3367463"/>
            <a:ext cx="7374" cy="385278"/>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19" name="Straight Connector 18"/>
          <p:cNvCxnSpPr/>
          <p:nvPr/>
        </p:nvCxnSpPr>
        <p:spPr bwMode="auto">
          <a:xfrm>
            <a:off x="7723042" y="3349002"/>
            <a:ext cx="7374" cy="385278"/>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20" name="Straight Connector 19"/>
          <p:cNvCxnSpPr/>
          <p:nvPr/>
        </p:nvCxnSpPr>
        <p:spPr bwMode="auto">
          <a:xfrm>
            <a:off x="8449913" y="3336873"/>
            <a:ext cx="7374" cy="385278"/>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graphicFrame>
        <p:nvGraphicFramePr>
          <p:cNvPr id="21" name="Table 20"/>
          <p:cNvGraphicFramePr>
            <a:graphicFrameLocks noGrp="1"/>
          </p:cNvGraphicFramePr>
          <p:nvPr>
            <p:extLst/>
          </p:nvPr>
        </p:nvGraphicFramePr>
        <p:xfrm>
          <a:off x="5278297" y="3600989"/>
          <a:ext cx="543006" cy="370840"/>
        </p:xfrm>
        <a:graphic>
          <a:graphicData uri="http://schemas.openxmlformats.org/drawingml/2006/table">
            <a:tbl>
              <a:tblPr firstRow="1"/>
              <a:tblGrid>
                <a:gridCol w="543006"/>
              </a:tblGrid>
              <a:tr h="370840">
                <a:tc>
                  <a:txBody>
                    <a:bodyPr/>
                    <a:lstStyle/>
                    <a:p>
                      <a:pPr algn="ctr"/>
                      <a:r>
                        <a:rPr lang="en-GB" sz="600" dirty="0" smtClean="0"/>
                        <a:t>Clients</a:t>
                      </a:r>
                      <a:endParaRPr lang="en-GB" sz="600" dirty="0"/>
                    </a:p>
                  </a:txBody>
                  <a:tcPr anchor="ctr">
                    <a:solidFill>
                      <a:srgbClr val="C00000"/>
                    </a:solidFill>
                  </a:tcPr>
                </a:tc>
              </a:tr>
            </a:tbl>
          </a:graphicData>
        </a:graphic>
      </p:graphicFrame>
      <p:graphicFrame>
        <p:nvGraphicFramePr>
          <p:cNvPr id="24" name="Table 23"/>
          <p:cNvGraphicFramePr>
            <a:graphicFrameLocks noGrp="1"/>
          </p:cNvGraphicFramePr>
          <p:nvPr>
            <p:extLst/>
          </p:nvPr>
        </p:nvGraphicFramePr>
        <p:xfrm>
          <a:off x="6020915" y="3609502"/>
          <a:ext cx="543006" cy="370840"/>
        </p:xfrm>
        <a:graphic>
          <a:graphicData uri="http://schemas.openxmlformats.org/drawingml/2006/table">
            <a:tbl>
              <a:tblPr firstRow="1"/>
              <a:tblGrid>
                <a:gridCol w="543006"/>
              </a:tblGrid>
              <a:tr h="370840">
                <a:tc>
                  <a:txBody>
                    <a:bodyPr/>
                    <a:lstStyle/>
                    <a:p>
                      <a:pPr algn="ctr"/>
                      <a:r>
                        <a:rPr lang="en-GB" sz="600" dirty="0" smtClean="0"/>
                        <a:t>Locations</a:t>
                      </a:r>
                      <a:endParaRPr lang="en-GB" sz="600" dirty="0"/>
                    </a:p>
                  </a:txBody>
                  <a:tcPr anchor="ctr">
                    <a:solidFill>
                      <a:srgbClr val="C00000"/>
                    </a:solidFill>
                  </a:tcPr>
                </a:tc>
              </a:tr>
            </a:tbl>
          </a:graphicData>
        </a:graphic>
      </p:graphicFrame>
      <p:graphicFrame>
        <p:nvGraphicFramePr>
          <p:cNvPr id="25" name="Table 24"/>
          <p:cNvGraphicFramePr>
            <a:graphicFrameLocks noGrp="1"/>
          </p:cNvGraphicFramePr>
          <p:nvPr>
            <p:extLst/>
          </p:nvPr>
        </p:nvGraphicFramePr>
        <p:xfrm>
          <a:off x="6732041" y="3609502"/>
          <a:ext cx="543006" cy="370840"/>
        </p:xfrm>
        <a:graphic>
          <a:graphicData uri="http://schemas.openxmlformats.org/drawingml/2006/table">
            <a:tbl>
              <a:tblPr firstRow="1"/>
              <a:tblGrid>
                <a:gridCol w="543006"/>
              </a:tblGrid>
              <a:tr h="370840">
                <a:tc>
                  <a:txBody>
                    <a:bodyPr/>
                    <a:lstStyle/>
                    <a:p>
                      <a:pPr algn="ctr"/>
                      <a:r>
                        <a:rPr lang="en-GB" sz="600" dirty="0" smtClean="0"/>
                        <a:t>APNs</a:t>
                      </a:r>
                      <a:endParaRPr lang="en-GB" sz="600" dirty="0"/>
                    </a:p>
                  </a:txBody>
                  <a:tcPr anchor="ctr">
                    <a:solidFill>
                      <a:srgbClr val="C00000"/>
                    </a:solidFill>
                  </a:tcPr>
                </a:tc>
              </a:tr>
            </a:tbl>
          </a:graphicData>
        </a:graphic>
      </p:graphicFrame>
      <p:graphicFrame>
        <p:nvGraphicFramePr>
          <p:cNvPr id="26" name="Table 25"/>
          <p:cNvGraphicFramePr>
            <a:graphicFrameLocks noGrp="1"/>
          </p:cNvGraphicFramePr>
          <p:nvPr>
            <p:extLst/>
          </p:nvPr>
        </p:nvGraphicFramePr>
        <p:xfrm>
          <a:off x="7458913" y="3609502"/>
          <a:ext cx="543006" cy="370840"/>
        </p:xfrm>
        <a:graphic>
          <a:graphicData uri="http://schemas.openxmlformats.org/drawingml/2006/table">
            <a:tbl>
              <a:tblPr firstRow="1"/>
              <a:tblGrid>
                <a:gridCol w="543006"/>
              </a:tblGrid>
              <a:tr h="370840">
                <a:tc>
                  <a:txBody>
                    <a:bodyPr/>
                    <a:lstStyle/>
                    <a:p>
                      <a:pPr algn="ctr"/>
                      <a:r>
                        <a:rPr lang="en-GB" sz="600" dirty="0" smtClean="0"/>
                        <a:t>GGSNs</a:t>
                      </a:r>
                      <a:endParaRPr lang="en-GB" sz="600" dirty="0"/>
                    </a:p>
                  </a:txBody>
                  <a:tcPr anchor="ctr">
                    <a:solidFill>
                      <a:srgbClr val="C00000"/>
                    </a:solidFill>
                  </a:tcPr>
                </a:tc>
              </a:tr>
            </a:tbl>
          </a:graphicData>
        </a:graphic>
      </p:graphicFrame>
      <p:graphicFrame>
        <p:nvGraphicFramePr>
          <p:cNvPr id="27" name="Table 26"/>
          <p:cNvGraphicFramePr>
            <a:graphicFrameLocks noGrp="1"/>
          </p:cNvGraphicFramePr>
          <p:nvPr>
            <p:extLst/>
          </p:nvPr>
        </p:nvGraphicFramePr>
        <p:xfrm>
          <a:off x="8185784" y="3609502"/>
          <a:ext cx="543006" cy="370840"/>
        </p:xfrm>
        <a:graphic>
          <a:graphicData uri="http://schemas.openxmlformats.org/drawingml/2006/table">
            <a:tbl>
              <a:tblPr firstRow="1"/>
              <a:tblGrid>
                <a:gridCol w="543006"/>
              </a:tblGrid>
              <a:tr h="370840">
                <a:tc>
                  <a:txBody>
                    <a:bodyPr/>
                    <a:lstStyle/>
                    <a:p>
                      <a:pPr algn="ctr"/>
                      <a:r>
                        <a:rPr lang="en-GB" sz="600" dirty="0" smtClean="0"/>
                        <a:t>Video content</a:t>
                      </a:r>
                      <a:endParaRPr lang="en-GB" sz="600" dirty="0"/>
                    </a:p>
                  </a:txBody>
                  <a:tcPr anchor="ctr">
                    <a:solidFill>
                      <a:srgbClr val="C00000"/>
                    </a:solidFill>
                  </a:tcPr>
                </a:tc>
              </a:tr>
            </a:tbl>
          </a:graphicData>
        </a:graphic>
      </p:graphicFrame>
      <p:cxnSp>
        <p:nvCxnSpPr>
          <p:cNvPr id="28" name="Straight Connector 27"/>
          <p:cNvCxnSpPr/>
          <p:nvPr/>
        </p:nvCxnSpPr>
        <p:spPr bwMode="auto">
          <a:xfrm>
            <a:off x="4060673" y="3314595"/>
            <a:ext cx="1104313" cy="119513"/>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30" name="Straight Connector 29"/>
          <p:cNvCxnSpPr/>
          <p:nvPr/>
        </p:nvCxnSpPr>
        <p:spPr bwMode="auto">
          <a:xfrm flipV="1">
            <a:off x="4443307" y="3450500"/>
            <a:ext cx="698239" cy="79012"/>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31" name="Straight Connector 30"/>
          <p:cNvCxnSpPr/>
          <p:nvPr/>
        </p:nvCxnSpPr>
        <p:spPr bwMode="auto">
          <a:xfrm flipV="1">
            <a:off x="4860375" y="3427010"/>
            <a:ext cx="299417" cy="325733"/>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sp>
        <p:nvSpPr>
          <p:cNvPr id="54" name="Left-Right Arrow 53"/>
          <p:cNvSpPr/>
          <p:nvPr/>
        </p:nvSpPr>
        <p:spPr bwMode="auto">
          <a:xfrm>
            <a:off x="5724494" y="3371613"/>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55" name="Left-Right Arrow 54"/>
          <p:cNvSpPr/>
          <p:nvPr/>
        </p:nvSpPr>
        <p:spPr bwMode="auto">
          <a:xfrm>
            <a:off x="6422846" y="3375957"/>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56" name="Left-Right Arrow 55"/>
          <p:cNvSpPr/>
          <p:nvPr/>
        </p:nvSpPr>
        <p:spPr bwMode="auto">
          <a:xfrm>
            <a:off x="7170864" y="3375957"/>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57" name="Left-Right Arrow 56"/>
          <p:cNvSpPr/>
          <p:nvPr/>
        </p:nvSpPr>
        <p:spPr bwMode="auto">
          <a:xfrm>
            <a:off x="7872282" y="3375957"/>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pic>
        <p:nvPicPr>
          <p:cNvPr id="63" name="Picture 62"/>
          <p:cNvPicPr/>
          <p:nvPr/>
        </p:nvPicPr>
        <p:blipFill rotWithShape="1">
          <a:blip r:embed="rId5"/>
          <a:srcRect l="14693" r="22445" b="4773"/>
          <a:stretch/>
        </p:blipFill>
        <p:spPr bwMode="auto">
          <a:xfrm>
            <a:off x="1247788" y="2638607"/>
            <a:ext cx="1366515" cy="1042516"/>
          </a:xfrm>
          <a:prstGeom prst="rect">
            <a:avLst/>
          </a:prstGeom>
          <a:ln>
            <a:noFill/>
          </a:ln>
          <a:extLst>
            <a:ext uri="{53640926-AAD7-44D8-BBD7-CCE9431645EC}">
              <a14:shadowObscured xmlns:a14="http://schemas.microsoft.com/office/drawing/2010/main"/>
            </a:ext>
          </a:extLst>
        </p:spPr>
      </p:pic>
      <p:pic>
        <p:nvPicPr>
          <p:cNvPr id="64" name="Picture 63"/>
          <p:cNvPicPr/>
          <p:nvPr/>
        </p:nvPicPr>
        <p:blipFill rotWithShape="1">
          <a:blip r:embed="rId6"/>
          <a:srcRect l="14888" r="14887" b="4775"/>
          <a:stretch/>
        </p:blipFill>
        <p:spPr bwMode="auto">
          <a:xfrm>
            <a:off x="1427772" y="4797153"/>
            <a:ext cx="1607341" cy="786476"/>
          </a:xfrm>
          <a:prstGeom prst="rect">
            <a:avLst/>
          </a:prstGeom>
          <a:ln>
            <a:noFill/>
          </a:ln>
          <a:extLst>
            <a:ext uri="{53640926-AAD7-44D8-BBD7-CCE9431645EC}">
              <a14:shadowObscured xmlns:a14="http://schemas.microsoft.com/office/drawing/2010/main"/>
            </a:ext>
          </a:extLst>
        </p:spPr>
      </p:pic>
      <p:pic>
        <p:nvPicPr>
          <p:cNvPr id="65" name="Picture 64"/>
          <p:cNvPicPr/>
          <p:nvPr/>
        </p:nvPicPr>
        <p:blipFill rotWithShape="1">
          <a:blip r:embed="rId7"/>
          <a:srcRect l="3006" r="3760" b="4507"/>
          <a:stretch/>
        </p:blipFill>
        <p:spPr bwMode="auto">
          <a:xfrm>
            <a:off x="1011534" y="3972791"/>
            <a:ext cx="2843926" cy="770310"/>
          </a:xfrm>
          <a:prstGeom prst="rect">
            <a:avLst/>
          </a:prstGeom>
          <a:ln>
            <a:noFill/>
          </a:ln>
          <a:extLst>
            <a:ext uri="{53640926-AAD7-44D8-BBD7-CCE9431645EC}">
              <a14:shadowObscured xmlns:a14="http://schemas.microsoft.com/office/drawing/2010/main"/>
            </a:ext>
          </a:extLst>
        </p:spPr>
      </p:pic>
      <p:pic>
        <p:nvPicPr>
          <p:cNvPr id="67" name="Picture 66"/>
          <p:cNvPicPr>
            <a:picLocks noChangeAspect="1"/>
          </p:cNvPicPr>
          <p:nvPr/>
        </p:nvPicPr>
        <p:blipFill>
          <a:blip r:embed="rId8"/>
          <a:stretch>
            <a:fillRect/>
          </a:stretch>
        </p:blipFill>
        <p:spPr>
          <a:xfrm>
            <a:off x="1947796" y="5150201"/>
            <a:ext cx="1662103" cy="1147750"/>
          </a:xfrm>
          <a:prstGeom prst="rect">
            <a:avLst/>
          </a:prstGeom>
        </p:spPr>
      </p:pic>
      <p:graphicFrame>
        <p:nvGraphicFramePr>
          <p:cNvPr id="68" name="Table 67"/>
          <p:cNvGraphicFramePr>
            <a:graphicFrameLocks noGrp="1"/>
          </p:cNvGraphicFramePr>
          <p:nvPr>
            <p:extLst/>
          </p:nvPr>
        </p:nvGraphicFramePr>
        <p:xfrm>
          <a:off x="1143892" y="2203509"/>
          <a:ext cx="2326802" cy="370840"/>
        </p:xfrm>
        <a:graphic>
          <a:graphicData uri="http://schemas.openxmlformats.org/drawingml/2006/table">
            <a:tbl>
              <a:tblPr firstRow="1">
                <a:tableStyleId>{69C7853C-536D-4A76-A0AE-DD22124D55A5}</a:tableStyleId>
              </a:tblPr>
              <a:tblGrid>
                <a:gridCol w="2326802"/>
              </a:tblGrid>
              <a:tr h="370840">
                <a:tc>
                  <a:txBody>
                    <a:bodyPr/>
                    <a:lstStyle/>
                    <a:p>
                      <a:pPr algn="ctr"/>
                      <a:r>
                        <a:rPr lang="en-GB" sz="1000" dirty="0" smtClean="0"/>
                        <a:t>Reports</a:t>
                      </a:r>
                      <a:endParaRPr lang="en-GB" sz="1000" dirty="0"/>
                    </a:p>
                  </a:txBody>
                  <a:tcPr anchor="ctr"/>
                </a:tc>
              </a:tr>
            </a:tbl>
          </a:graphicData>
        </a:graphic>
      </p:graphicFrame>
      <p:sp>
        <p:nvSpPr>
          <p:cNvPr id="34" name="Rounded Rectangular Callout 33"/>
          <p:cNvSpPr/>
          <p:nvPr/>
        </p:nvSpPr>
        <p:spPr bwMode="auto">
          <a:xfrm>
            <a:off x="9638912" y="3349003"/>
            <a:ext cx="659911" cy="569737"/>
          </a:xfrm>
          <a:prstGeom prst="wedgeRoundRectCallout">
            <a:avLst>
              <a:gd name="adj1" fmla="val -160990"/>
              <a:gd name="adj2" fmla="val -7996"/>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Video value chain</a:t>
            </a:r>
          </a:p>
        </p:txBody>
      </p:sp>
    </p:spTree>
    <p:extLst>
      <p:ext uri="{BB962C8B-B14F-4D97-AF65-F5344CB8AC3E}">
        <p14:creationId xmlns:p14="http://schemas.microsoft.com/office/powerpoint/2010/main" val="3364026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GB" noProof="0" smtClean="0"/>
              <a:pPr/>
              <a:t>24</a:t>
            </a:fld>
            <a:endParaRPr lang="en-GB" noProof="0" dirty="0"/>
          </a:p>
        </p:txBody>
      </p:sp>
      <p:sp>
        <p:nvSpPr>
          <p:cNvPr id="4" name="Title 3"/>
          <p:cNvSpPr>
            <a:spLocks noGrp="1"/>
          </p:cNvSpPr>
          <p:nvPr>
            <p:ph type="title"/>
          </p:nvPr>
        </p:nvSpPr>
        <p:spPr>
          <a:xfrm>
            <a:off x="1193800" y="908221"/>
            <a:ext cx="9069388" cy="443198"/>
          </a:xfrm>
        </p:spPr>
        <p:txBody>
          <a:bodyPr/>
          <a:lstStyle/>
          <a:p>
            <a:r>
              <a:rPr lang="en-GB" dirty="0" smtClean="0"/>
              <a:t>Detailed Results and Value</a:t>
            </a:r>
            <a:endParaRPr lang="en-GB" dirty="0"/>
          </a:p>
        </p:txBody>
      </p:sp>
      <p:pic>
        <p:nvPicPr>
          <p:cNvPr id="8" name="Picture 7"/>
          <p:cNvPicPr>
            <a:picLocks noChangeAspect="1"/>
          </p:cNvPicPr>
          <p:nvPr/>
        </p:nvPicPr>
        <p:blipFill>
          <a:blip r:embed="rId3"/>
          <a:stretch>
            <a:fillRect/>
          </a:stretch>
        </p:blipFill>
        <p:spPr>
          <a:xfrm>
            <a:off x="1607388" y="1694106"/>
            <a:ext cx="6266447" cy="4327236"/>
          </a:xfrm>
          <a:prstGeom prst="rect">
            <a:avLst/>
          </a:prstGeom>
        </p:spPr>
      </p:pic>
      <p:graphicFrame>
        <p:nvGraphicFramePr>
          <p:cNvPr id="9" name="Table 8"/>
          <p:cNvGraphicFramePr>
            <a:graphicFrameLocks noGrp="1"/>
          </p:cNvGraphicFramePr>
          <p:nvPr>
            <p:extLst/>
          </p:nvPr>
        </p:nvGraphicFramePr>
        <p:xfrm>
          <a:off x="1365850" y="2470816"/>
          <a:ext cx="854015" cy="565682"/>
        </p:xfrm>
        <a:graphic>
          <a:graphicData uri="http://schemas.openxmlformats.org/drawingml/2006/table">
            <a:tbl>
              <a:tblPr firstRow="1"/>
              <a:tblGrid>
                <a:gridCol w="854015"/>
              </a:tblGrid>
              <a:tr h="565682">
                <a:tc>
                  <a:txBody>
                    <a:bodyPr/>
                    <a:lstStyle/>
                    <a:p>
                      <a:pPr algn="ctr"/>
                      <a:r>
                        <a:rPr lang="en-GB" sz="1000" dirty="0" smtClean="0"/>
                        <a:t>Locations</a:t>
                      </a:r>
                      <a:endParaRPr lang="en-GB" sz="1000" dirty="0"/>
                    </a:p>
                  </a:txBody>
                  <a:tcPr anchor="ctr">
                    <a:solidFill>
                      <a:srgbClr val="C00000"/>
                    </a:solidFill>
                  </a:tcPr>
                </a:tc>
              </a:tr>
            </a:tbl>
          </a:graphicData>
        </a:graphic>
      </p:graphicFrame>
      <p:graphicFrame>
        <p:nvGraphicFramePr>
          <p:cNvPr id="24" name="Table 23"/>
          <p:cNvGraphicFramePr>
            <a:graphicFrameLocks noGrp="1"/>
          </p:cNvGraphicFramePr>
          <p:nvPr>
            <p:extLst/>
          </p:nvPr>
        </p:nvGraphicFramePr>
        <p:xfrm>
          <a:off x="2539043" y="2462190"/>
          <a:ext cx="854015" cy="565682"/>
        </p:xfrm>
        <a:graphic>
          <a:graphicData uri="http://schemas.openxmlformats.org/drawingml/2006/table">
            <a:tbl>
              <a:tblPr firstRow="1"/>
              <a:tblGrid>
                <a:gridCol w="854015"/>
              </a:tblGrid>
              <a:tr h="565682">
                <a:tc>
                  <a:txBody>
                    <a:bodyPr/>
                    <a:lstStyle/>
                    <a:p>
                      <a:pPr algn="ctr"/>
                      <a:r>
                        <a:rPr lang="en-GB" sz="1000" dirty="0" smtClean="0"/>
                        <a:t>Clients</a:t>
                      </a:r>
                      <a:endParaRPr lang="en-GB" sz="1000" dirty="0"/>
                    </a:p>
                  </a:txBody>
                  <a:tcPr anchor="ctr">
                    <a:solidFill>
                      <a:srgbClr val="C00000"/>
                    </a:solidFill>
                  </a:tcPr>
                </a:tc>
              </a:tr>
            </a:tbl>
          </a:graphicData>
        </a:graphic>
      </p:graphicFrame>
      <p:graphicFrame>
        <p:nvGraphicFramePr>
          <p:cNvPr id="25" name="Table 24"/>
          <p:cNvGraphicFramePr>
            <a:graphicFrameLocks noGrp="1"/>
          </p:cNvGraphicFramePr>
          <p:nvPr>
            <p:extLst/>
          </p:nvPr>
        </p:nvGraphicFramePr>
        <p:xfrm>
          <a:off x="4109051" y="2453563"/>
          <a:ext cx="854015" cy="565682"/>
        </p:xfrm>
        <a:graphic>
          <a:graphicData uri="http://schemas.openxmlformats.org/drawingml/2006/table">
            <a:tbl>
              <a:tblPr firstRow="1"/>
              <a:tblGrid>
                <a:gridCol w="854015"/>
              </a:tblGrid>
              <a:tr h="565682">
                <a:tc>
                  <a:txBody>
                    <a:bodyPr/>
                    <a:lstStyle/>
                    <a:p>
                      <a:pPr algn="ctr"/>
                      <a:r>
                        <a:rPr lang="en-GB" sz="1000" dirty="0" smtClean="0"/>
                        <a:t>Video content</a:t>
                      </a:r>
                      <a:endParaRPr lang="en-GB" sz="1000" dirty="0"/>
                    </a:p>
                  </a:txBody>
                  <a:tcPr anchor="ctr">
                    <a:solidFill>
                      <a:srgbClr val="C00000"/>
                    </a:solidFill>
                  </a:tcPr>
                </a:tc>
              </a:tr>
            </a:tbl>
          </a:graphicData>
        </a:graphic>
      </p:graphicFrame>
      <p:graphicFrame>
        <p:nvGraphicFramePr>
          <p:cNvPr id="26" name="Table 25"/>
          <p:cNvGraphicFramePr>
            <a:graphicFrameLocks noGrp="1"/>
          </p:cNvGraphicFramePr>
          <p:nvPr>
            <p:extLst/>
          </p:nvPr>
        </p:nvGraphicFramePr>
        <p:xfrm>
          <a:off x="5497904" y="2462190"/>
          <a:ext cx="854015" cy="565682"/>
        </p:xfrm>
        <a:graphic>
          <a:graphicData uri="http://schemas.openxmlformats.org/drawingml/2006/table">
            <a:tbl>
              <a:tblPr firstRow="1"/>
              <a:tblGrid>
                <a:gridCol w="854015"/>
              </a:tblGrid>
              <a:tr h="565682">
                <a:tc>
                  <a:txBody>
                    <a:bodyPr/>
                    <a:lstStyle/>
                    <a:p>
                      <a:pPr algn="ctr"/>
                      <a:r>
                        <a:rPr lang="en-GB" sz="1000" dirty="0" smtClean="0"/>
                        <a:t>APNs</a:t>
                      </a:r>
                      <a:endParaRPr lang="en-GB" sz="1000" dirty="0"/>
                    </a:p>
                  </a:txBody>
                  <a:tcPr anchor="ctr">
                    <a:solidFill>
                      <a:srgbClr val="C00000"/>
                    </a:solidFill>
                  </a:tcPr>
                </a:tc>
              </a:tr>
            </a:tbl>
          </a:graphicData>
        </a:graphic>
      </p:graphicFrame>
      <p:graphicFrame>
        <p:nvGraphicFramePr>
          <p:cNvPr id="27" name="Table 26"/>
          <p:cNvGraphicFramePr>
            <a:graphicFrameLocks noGrp="1"/>
          </p:cNvGraphicFramePr>
          <p:nvPr>
            <p:extLst/>
          </p:nvPr>
        </p:nvGraphicFramePr>
        <p:xfrm>
          <a:off x="7873835" y="4719175"/>
          <a:ext cx="2489364" cy="1697046"/>
        </p:xfrm>
        <a:graphic>
          <a:graphicData uri="http://schemas.openxmlformats.org/drawingml/2006/table">
            <a:tbl>
              <a:tblPr firstRow="1">
                <a:tableStyleId>{69C7853C-536D-4A76-A0AE-DD22124D55A5}</a:tableStyleId>
              </a:tblPr>
              <a:tblGrid>
                <a:gridCol w="2489364"/>
              </a:tblGrid>
              <a:tr h="565682">
                <a:tc>
                  <a:txBody>
                    <a:bodyPr/>
                    <a:lstStyle/>
                    <a:p>
                      <a:pPr algn="ctr"/>
                      <a:r>
                        <a:rPr lang="en-GB" sz="1000" dirty="0" smtClean="0"/>
                        <a:t>Report</a:t>
                      </a:r>
                      <a:r>
                        <a:rPr lang="en-GB" sz="1000" baseline="0" dirty="0" smtClean="0"/>
                        <a:t> shows daily performance for different parts of the value chain</a:t>
                      </a:r>
                      <a:endParaRPr lang="en-GB" sz="1000" dirty="0"/>
                    </a:p>
                  </a:txBody>
                  <a:tcPr anchor="ctr"/>
                </a:tc>
              </a:tr>
              <a:tr h="565682">
                <a:tc>
                  <a:txBody>
                    <a:bodyPr/>
                    <a:lstStyle/>
                    <a:p>
                      <a:pPr algn="ctr"/>
                      <a:r>
                        <a:rPr lang="en-GB" sz="1000" dirty="0" smtClean="0"/>
                        <a:t>Shows</a:t>
                      </a:r>
                      <a:r>
                        <a:rPr lang="en-GB" sz="1000" baseline="0" dirty="0" smtClean="0"/>
                        <a:t> at a glance that service is performing correctly across the whole value chain</a:t>
                      </a:r>
                      <a:endParaRPr lang="en-GB" sz="1000" dirty="0"/>
                    </a:p>
                  </a:txBody>
                  <a:tcPr anchor="ctr"/>
                </a:tc>
              </a:tr>
              <a:tr h="565682">
                <a:tc>
                  <a:txBody>
                    <a:bodyPr/>
                    <a:lstStyle/>
                    <a:p>
                      <a:pPr algn="ctr"/>
                      <a:r>
                        <a:rPr lang="en-GB" sz="1000" dirty="0" smtClean="0"/>
                        <a:t>Allows</a:t>
                      </a:r>
                      <a:r>
                        <a:rPr lang="en-GB" sz="1000" baseline="0" dirty="0" smtClean="0"/>
                        <a:t> faults to be isolated and pinpointed for more rapid resolution and improved MTTR</a:t>
                      </a:r>
                      <a:endParaRPr lang="en-GB" sz="1000" dirty="0"/>
                    </a:p>
                  </a:txBody>
                  <a:tcPr anchor="ctr"/>
                </a:tc>
              </a:tr>
            </a:tbl>
          </a:graphicData>
        </a:graphic>
      </p:graphicFrame>
      <p:pic>
        <p:nvPicPr>
          <p:cNvPr id="13" name="Picture 12"/>
          <p:cNvPicPr>
            <a:picLocks noChangeAspect="1"/>
          </p:cNvPicPr>
          <p:nvPr/>
        </p:nvPicPr>
        <p:blipFill>
          <a:blip r:embed="rId4"/>
          <a:stretch>
            <a:fillRect/>
          </a:stretch>
        </p:blipFill>
        <p:spPr>
          <a:xfrm>
            <a:off x="6332620" y="2377789"/>
            <a:ext cx="1457882" cy="1406428"/>
          </a:xfrm>
          <a:prstGeom prst="rect">
            <a:avLst/>
          </a:prstGeom>
        </p:spPr>
      </p:pic>
      <p:cxnSp>
        <p:nvCxnSpPr>
          <p:cNvPr id="10" name="Straight Connector 9"/>
          <p:cNvCxnSpPr>
            <a:stCxn id="22" idx="0"/>
          </p:cNvCxnSpPr>
          <p:nvPr/>
        </p:nvCxnSpPr>
        <p:spPr bwMode="auto">
          <a:xfrm flipV="1">
            <a:off x="7047430" y="2076394"/>
            <a:ext cx="1715570" cy="345887"/>
          </a:xfrm>
          <a:prstGeom prst="line">
            <a:avLst/>
          </a:prstGeom>
          <a:ln w="952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a:endCxn id="22" idx="4"/>
          </p:cNvCxnSpPr>
          <p:nvPr/>
        </p:nvCxnSpPr>
        <p:spPr bwMode="auto">
          <a:xfrm flipH="1" flipV="1">
            <a:off x="7047431" y="3759200"/>
            <a:ext cx="1234051" cy="5793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Oval 21"/>
          <p:cNvSpPr/>
          <p:nvPr/>
        </p:nvSpPr>
        <p:spPr bwMode="auto">
          <a:xfrm>
            <a:off x="6332620" y="2422281"/>
            <a:ext cx="1429620" cy="1336919"/>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pic>
        <p:nvPicPr>
          <p:cNvPr id="2" name="Picture 1"/>
          <p:cNvPicPr>
            <a:picLocks noChangeAspect="1"/>
          </p:cNvPicPr>
          <p:nvPr/>
        </p:nvPicPr>
        <p:blipFill>
          <a:blip r:embed="rId4"/>
          <a:stretch>
            <a:fillRect/>
          </a:stretch>
        </p:blipFill>
        <p:spPr>
          <a:xfrm>
            <a:off x="7748391" y="2042810"/>
            <a:ext cx="2631773" cy="2538887"/>
          </a:xfrm>
          <a:prstGeom prst="rect">
            <a:avLst/>
          </a:prstGeom>
        </p:spPr>
      </p:pic>
      <p:sp>
        <p:nvSpPr>
          <p:cNvPr id="37" name="Oval 36"/>
          <p:cNvSpPr/>
          <p:nvPr/>
        </p:nvSpPr>
        <p:spPr bwMode="auto">
          <a:xfrm>
            <a:off x="7783359" y="2028522"/>
            <a:ext cx="2589661" cy="258634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11" name="Rounded Rectangular Callout 10"/>
          <p:cNvSpPr/>
          <p:nvPr/>
        </p:nvSpPr>
        <p:spPr bwMode="auto">
          <a:xfrm>
            <a:off x="1057197" y="3327017"/>
            <a:ext cx="550190" cy="457200"/>
          </a:xfrm>
          <a:prstGeom prst="wedgeRoundRectCallout">
            <a:avLst>
              <a:gd name="adj1" fmla="val -4645"/>
              <a:gd name="adj2" fmla="val -114724"/>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Value chain</a:t>
            </a:r>
          </a:p>
        </p:txBody>
      </p:sp>
    </p:spTree>
    <p:extLst>
      <p:ext uri="{BB962C8B-B14F-4D97-AF65-F5344CB8AC3E}">
        <p14:creationId xmlns:p14="http://schemas.microsoft.com/office/powerpoint/2010/main" val="311594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GB" noProof="0" smtClean="0"/>
              <a:pPr/>
              <a:t>25</a:t>
            </a:fld>
            <a:endParaRPr lang="en-GB" noProof="0" dirty="0"/>
          </a:p>
        </p:txBody>
      </p:sp>
      <p:sp>
        <p:nvSpPr>
          <p:cNvPr id="4" name="Title 3"/>
          <p:cNvSpPr>
            <a:spLocks noGrp="1"/>
          </p:cNvSpPr>
          <p:nvPr>
            <p:ph type="title"/>
          </p:nvPr>
        </p:nvSpPr>
        <p:spPr/>
        <p:txBody>
          <a:bodyPr/>
          <a:lstStyle/>
          <a:p>
            <a:endParaRPr lang="en-GB" dirty="0"/>
          </a:p>
        </p:txBody>
      </p:sp>
      <p:graphicFrame>
        <p:nvGraphicFramePr>
          <p:cNvPr id="8" name="Table 7"/>
          <p:cNvGraphicFramePr>
            <a:graphicFrameLocks noGrp="1"/>
          </p:cNvGraphicFramePr>
          <p:nvPr>
            <p:extLst/>
          </p:nvPr>
        </p:nvGraphicFramePr>
        <p:xfrm>
          <a:off x="7385822" y="2146495"/>
          <a:ext cx="2307742" cy="2242082"/>
        </p:xfrm>
        <a:graphic>
          <a:graphicData uri="http://schemas.openxmlformats.org/drawingml/2006/table">
            <a:tbl>
              <a:tblPr firstRow="1">
                <a:tableStyleId>{69C7853C-536D-4A76-A0AE-DD22124D55A5}</a:tableStyleId>
              </a:tblPr>
              <a:tblGrid>
                <a:gridCol w="2307742"/>
              </a:tblGrid>
              <a:tr h="565682">
                <a:tc>
                  <a:txBody>
                    <a:bodyPr/>
                    <a:lstStyle/>
                    <a:p>
                      <a:pPr algn="ctr"/>
                      <a:r>
                        <a:rPr lang="en-GB" sz="1400" dirty="0" smtClean="0"/>
                        <a:t>Daily summary showing average</a:t>
                      </a:r>
                      <a:r>
                        <a:rPr lang="en-GB" sz="1400" baseline="0" dirty="0" smtClean="0"/>
                        <a:t> </a:t>
                      </a:r>
                      <a:r>
                        <a:rPr lang="en-GB" sz="1400" dirty="0" smtClean="0"/>
                        <a:t>video</a:t>
                      </a:r>
                      <a:r>
                        <a:rPr lang="en-GB" sz="1400" baseline="0" dirty="0" smtClean="0"/>
                        <a:t> MOS</a:t>
                      </a:r>
                      <a:endParaRPr lang="en-GB" sz="1400" dirty="0"/>
                    </a:p>
                  </a:txBody>
                  <a:tcPr anchor="ctr"/>
                </a:tc>
              </a:tr>
              <a:tr h="565682">
                <a:tc>
                  <a:txBody>
                    <a:bodyPr/>
                    <a:lstStyle/>
                    <a:p>
                      <a:pPr algn="ctr"/>
                      <a:r>
                        <a:rPr lang="en-GB" sz="1400" dirty="0" smtClean="0"/>
                        <a:t>Shows different</a:t>
                      </a:r>
                      <a:r>
                        <a:rPr lang="en-GB" sz="1400" baseline="0" dirty="0" smtClean="0"/>
                        <a:t> combinations of client, APN and content</a:t>
                      </a:r>
                      <a:endParaRPr lang="en-GB" sz="1400" dirty="0"/>
                    </a:p>
                  </a:txBody>
                  <a:tcPr anchor="ctr"/>
                </a:tc>
              </a:tr>
              <a:tr h="565682">
                <a:tc>
                  <a:txBody>
                    <a:bodyPr/>
                    <a:lstStyle/>
                    <a:p>
                      <a:pPr algn="ctr"/>
                      <a:r>
                        <a:rPr lang="en-GB" sz="1400" dirty="0" smtClean="0"/>
                        <a:t>Shows</a:t>
                      </a:r>
                      <a:r>
                        <a:rPr lang="en-GB" sz="1400" baseline="0" dirty="0" smtClean="0"/>
                        <a:t> MOS as a function of time to isolate trends and allow prioritisation to happen</a:t>
                      </a:r>
                      <a:endParaRPr lang="en-GB" sz="1400" dirty="0"/>
                    </a:p>
                  </a:txBody>
                  <a:tcPr anchor="ctr"/>
                </a:tc>
              </a:tr>
            </a:tbl>
          </a:graphicData>
        </a:graphic>
      </p:graphicFrame>
      <p:graphicFrame>
        <p:nvGraphicFramePr>
          <p:cNvPr id="9" name="Table 8"/>
          <p:cNvGraphicFramePr>
            <a:graphicFrameLocks noGrp="1"/>
          </p:cNvGraphicFramePr>
          <p:nvPr>
            <p:extLst/>
          </p:nvPr>
        </p:nvGraphicFramePr>
        <p:xfrm>
          <a:off x="2803571" y="5628046"/>
          <a:ext cx="854015" cy="565682"/>
        </p:xfrm>
        <a:graphic>
          <a:graphicData uri="http://schemas.openxmlformats.org/drawingml/2006/table">
            <a:tbl>
              <a:tblPr firstRow="1"/>
              <a:tblGrid>
                <a:gridCol w="854015"/>
              </a:tblGrid>
              <a:tr h="565682">
                <a:tc>
                  <a:txBody>
                    <a:bodyPr/>
                    <a:lstStyle/>
                    <a:p>
                      <a:pPr algn="ctr"/>
                      <a:r>
                        <a:rPr lang="en-GB" sz="1000" dirty="0" smtClean="0"/>
                        <a:t>Video content</a:t>
                      </a:r>
                      <a:endParaRPr lang="en-GB" sz="1000" dirty="0"/>
                    </a:p>
                  </a:txBody>
                  <a:tcPr anchor="ctr">
                    <a:solidFill>
                      <a:srgbClr val="C00000"/>
                    </a:solidFill>
                  </a:tcPr>
                </a:tc>
              </a:tr>
            </a:tbl>
          </a:graphicData>
        </a:graphic>
      </p:graphicFrame>
      <p:graphicFrame>
        <p:nvGraphicFramePr>
          <p:cNvPr id="10" name="Table 9"/>
          <p:cNvGraphicFramePr>
            <a:graphicFrameLocks noGrp="1"/>
          </p:cNvGraphicFramePr>
          <p:nvPr>
            <p:extLst/>
          </p:nvPr>
        </p:nvGraphicFramePr>
        <p:xfrm>
          <a:off x="947329" y="5628046"/>
          <a:ext cx="854015" cy="565682"/>
        </p:xfrm>
        <a:graphic>
          <a:graphicData uri="http://schemas.openxmlformats.org/drawingml/2006/table">
            <a:tbl>
              <a:tblPr firstRow="1"/>
              <a:tblGrid>
                <a:gridCol w="854015"/>
              </a:tblGrid>
              <a:tr h="565682">
                <a:tc>
                  <a:txBody>
                    <a:bodyPr/>
                    <a:lstStyle/>
                    <a:p>
                      <a:pPr algn="ctr"/>
                      <a:r>
                        <a:rPr lang="en-GB" sz="1000" dirty="0" smtClean="0"/>
                        <a:t>APNs</a:t>
                      </a:r>
                      <a:endParaRPr lang="en-GB" sz="1000" dirty="0"/>
                    </a:p>
                  </a:txBody>
                  <a:tcPr anchor="ctr">
                    <a:solidFill>
                      <a:srgbClr val="C00000"/>
                    </a:solidFill>
                  </a:tcPr>
                </a:tc>
              </a:tr>
            </a:tbl>
          </a:graphicData>
        </a:graphic>
      </p:graphicFrame>
      <p:graphicFrame>
        <p:nvGraphicFramePr>
          <p:cNvPr id="12" name="Table 11"/>
          <p:cNvGraphicFramePr>
            <a:graphicFrameLocks noGrp="1"/>
          </p:cNvGraphicFramePr>
          <p:nvPr>
            <p:extLst/>
          </p:nvPr>
        </p:nvGraphicFramePr>
        <p:xfrm>
          <a:off x="1888956" y="5628046"/>
          <a:ext cx="854015" cy="565682"/>
        </p:xfrm>
        <a:graphic>
          <a:graphicData uri="http://schemas.openxmlformats.org/drawingml/2006/table">
            <a:tbl>
              <a:tblPr firstRow="1"/>
              <a:tblGrid>
                <a:gridCol w="854015"/>
              </a:tblGrid>
              <a:tr h="565682">
                <a:tc>
                  <a:txBody>
                    <a:bodyPr/>
                    <a:lstStyle/>
                    <a:p>
                      <a:pPr algn="ctr"/>
                      <a:r>
                        <a:rPr lang="en-GB" sz="1000" dirty="0" smtClean="0"/>
                        <a:t>Clients</a:t>
                      </a:r>
                      <a:endParaRPr lang="en-GB" sz="1000" dirty="0"/>
                    </a:p>
                  </a:txBody>
                  <a:tcPr anchor="ctr">
                    <a:solidFill>
                      <a:srgbClr val="C00000"/>
                    </a:solidFill>
                  </a:tcPr>
                </a:tc>
              </a:tr>
            </a:tbl>
          </a:graphicData>
        </a:graphic>
      </p:graphicFrame>
      <p:pic>
        <p:nvPicPr>
          <p:cNvPr id="2" name="Picture 1"/>
          <p:cNvPicPr>
            <a:picLocks noChangeAspect="1"/>
          </p:cNvPicPr>
          <p:nvPr/>
        </p:nvPicPr>
        <p:blipFill>
          <a:blip r:embed="rId3"/>
          <a:stretch>
            <a:fillRect/>
          </a:stretch>
        </p:blipFill>
        <p:spPr>
          <a:xfrm>
            <a:off x="1193800" y="1500332"/>
            <a:ext cx="6038850" cy="4152900"/>
          </a:xfrm>
          <a:prstGeom prst="rect">
            <a:avLst/>
          </a:prstGeom>
        </p:spPr>
      </p:pic>
      <p:sp>
        <p:nvSpPr>
          <p:cNvPr id="11" name="Rounded Rectangular Callout 10"/>
          <p:cNvSpPr/>
          <p:nvPr/>
        </p:nvSpPr>
        <p:spPr bwMode="auto">
          <a:xfrm>
            <a:off x="4342837" y="5977227"/>
            <a:ext cx="550190" cy="457200"/>
          </a:xfrm>
          <a:prstGeom prst="wedgeRoundRectCallout">
            <a:avLst>
              <a:gd name="adj1" fmla="val -168025"/>
              <a:gd name="adj2" fmla="val -58792"/>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Value chain</a:t>
            </a:r>
          </a:p>
        </p:txBody>
      </p:sp>
    </p:spTree>
    <p:extLst>
      <p:ext uri="{BB962C8B-B14F-4D97-AF65-F5344CB8AC3E}">
        <p14:creationId xmlns:p14="http://schemas.microsoft.com/office/powerpoint/2010/main" val="2497273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GB" noProof="0" smtClean="0"/>
              <a:pPr/>
              <a:t>26</a:t>
            </a:fld>
            <a:endParaRPr lang="en-GB" noProof="0" dirty="0"/>
          </a:p>
        </p:txBody>
      </p:sp>
      <p:sp>
        <p:nvSpPr>
          <p:cNvPr id="4" name="Title 3"/>
          <p:cNvSpPr>
            <a:spLocks noGrp="1"/>
          </p:cNvSpPr>
          <p:nvPr>
            <p:ph type="title"/>
          </p:nvPr>
        </p:nvSpPr>
        <p:spPr>
          <a:xfrm>
            <a:off x="1193800" y="908221"/>
            <a:ext cx="9069388" cy="443198"/>
          </a:xfrm>
        </p:spPr>
        <p:txBody>
          <a:bodyPr/>
          <a:lstStyle/>
          <a:p>
            <a:r>
              <a:rPr lang="en-GB" dirty="0" smtClean="0"/>
              <a:t>HTTP Dynamic Streaming – Client response</a:t>
            </a:r>
            <a:endParaRPr lang="en-GB" dirty="0"/>
          </a:p>
        </p:txBody>
      </p:sp>
      <p:pic>
        <p:nvPicPr>
          <p:cNvPr id="7" name="Picture 6"/>
          <p:cNvPicPr>
            <a:picLocks noChangeAspect="1"/>
          </p:cNvPicPr>
          <p:nvPr/>
        </p:nvPicPr>
        <p:blipFill>
          <a:blip r:embed="rId3"/>
          <a:stretch>
            <a:fillRect/>
          </a:stretch>
        </p:blipFill>
        <p:spPr>
          <a:xfrm>
            <a:off x="1203188" y="1633957"/>
            <a:ext cx="6143625" cy="3990975"/>
          </a:xfrm>
          <a:prstGeom prst="rect">
            <a:avLst/>
          </a:prstGeom>
        </p:spPr>
      </p:pic>
      <p:graphicFrame>
        <p:nvGraphicFramePr>
          <p:cNvPr id="8" name="Table 7"/>
          <p:cNvGraphicFramePr>
            <a:graphicFrameLocks noGrp="1"/>
          </p:cNvGraphicFramePr>
          <p:nvPr>
            <p:extLst/>
          </p:nvPr>
        </p:nvGraphicFramePr>
        <p:xfrm>
          <a:off x="7492040" y="1513884"/>
          <a:ext cx="2769560" cy="4298496"/>
        </p:xfrm>
        <a:graphic>
          <a:graphicData uri="http://schemas.openxmlformats.org/drawingml/2006/table">
            <a:tbl>
              <a:tblPr firstRow="1">
                <a:tableStyleId>{69C7853C-536D-4A76-A0AE-DD22124D55A5}</a:tableStyleId>
              </a:tblPr>
              <a:tblGrid>
                <a:gridCol w="2769560"/>
              </a:tblGrid>
              <a:tr h="698294">
                <a:tc>
                  <a:txBody>
                    <a:bodyPr/>
                    <a:lstStyle/>
                    <a:p>
                      <a:pPr algn="ctr"/>
                      <a:r>
                        <a:rPr lang="en-GB" sz="1400" dirty="0" smtClean="0"/>
                        <a:t>Report showing the percentage</a:t>
                      </a:r>
                      <a:r>
                        <a:rPr lang="en-GB" sz="1400" baseline="0" dirty="0" smtClean="0"/>
                        <a:t> of a session using available </a:t>
                      </a:r>
                      <a:r>
                        <a:rPr lang="en-GB" sz="1400" baseline="0" dirty="0" err="1" smtClean="0"/>
                        <a:t>substreams</a:t>
                      </a:r>
                      <a:endParaRPr lang="en-GB" sz="1400" dirty="0"/>
                    </a:p>
                  </a:txBody>
                  <a:tcPr anchor="ctr"/>
                </a:tc>
              </a:tr>
              <a:tr h="599578">
                <a:tc>
                  <a:txBody>
                    <a:bodyPr/>
                    <a:lstStyle/>
                    <a:p>
                      <a:pPr algn="ctr"/>
                      <a:r>
                        <a:rPr lang="en-GB" sz="1400" dirty="0" smtClean="0"/>
                        <a:t>Three </a:t>
                      </a:r>
                      <a:r>
                        <a:rPr lang="en-GB" sz="1400" dirty="0" err="1" smtClean="0"/>
                        <a:t>substreams</a:t>
                      </a:r>
                      <a:r>
                        <a:rPr lang="en-GB" sz="1400" baseline="0" dirty="0" smtClean="0"/>
                        <a:t> are available</a:t>
                      </a:r>
                      <a:br>
                        <a:rPr lang="en-GB" sz="1400" baseline="0" dirty="0" smtClean="0"/>
                      </a:br>
                      <a:r>
                        <a:rPr lang="en-GB" sz="1400" baseline="0" dirty="0" smtClean="0"/>
                        <a:t>480, 800 and 1500 </a:t>
                      </a:r>
                      <a:r>
                        <a:rPr lang="en-GB" sz="1400" baseline="0" dirty="0" err="1" smtClean="0"/>
                        <a:t>kbs</a:t>
                      </a:r>
                      <a:endParaRPr lang="en-GB" sz="1400" baseline="0" dirty="0" smtClean="0"/>
                    </a:p>
                  </a:txBody>
                  <a:tcPr anchor="ctr"/>
                </a:tc>
              </a:tr>
              <a:tr h="904579">
                <a:tc>
                  <a:txBody>
                    <a:bodyPr/>
                    <a:lstStyle/>
                    <a:p>
                      <a:pPr algn="ctr"/>
                      <a:r>
                        <a:rPr lang="en-GB" sz="1400" dirty="0" smtClean="0"/>
                        <a:t>HDS clients</a:t>
                      </a:r>
                      <a:r>
                        <a:rPr lang="en-GB" sz="1400" baseline="0" dirty="0" smtClean="0"/>
                        <a:t> are able to adapt to use the highest throughput </a:t>
                      </a:r>
                      <a:r>
                        <a:rPr lang="en-GB" sz="1400" baseline="0" dirty="0" err="1" smtClean="0"/>
                        <a:t>substream</a:t>
                      </a:r>
                      <a:r>
                        <a:rPr lang="en-GB" sz="1400" baseline="0" dirty="0" smtClean="0"/>
                        <a:t>. </a:t>
                      </a:r>
                      <a:endParaRPr lang="en-GB" sz="1400" dirty="0"/>
                    </a:p>
                  </a:txBody>
                  <a:tcPr anchor="ctr"/>
                </a:tc>
              </a:tr>
              <a:tr h="11056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Report shows that more of the higher throughput</a:t>
                      </a:r>
                      <a:r>
                        <a:rPr lang="en-GB" sz="1400" baseline="0" dirty="0" smtClean="0"/>
                        <a:t> </a:t>
                      </a:r>
                      <a:r>
                        <a:rPr lang="en-GB" sz="1400" baseline="0" dirty="0" err="1" smtClean="0"/>
                        <a:t>substream</a:t>
                      </a:r>
                      <a:r>
                        <a:rPr lang="en-GB" sz="1400" baseline="0" dirty="0" smtClean="0"/>
                        <a:t> is used when the current network condition allows. </a:t>
                      </a:r>
                      <a:endParaRPr lang="en-GB" sz="1400" dirty="0" smtClean="0"/>
                    </a:p>
                    <a:p>
                      <a:pPr algn="ctr"/>
                      <a:endParaRPr lang="en-GB" sz="1400" dirty="0"/>
                    </a:p>
                  </a:txBody>
                  <a:tcPr anchor="ctr"/>
                </a:tc>
              </a:tr>
              <a:tr h="904579">
                <a:tc>
                  <a:txBody>
                    <a:bodyPr/>
                    <a:lstStyle/>
                    <a:p>
                      <a:pPr algn="ctr"/>
                      <a:r>
                        <a:rPr lang="en-GB" sz="1400" baseline="0" dirty="0" smtClean="0"/>
                        <a:t>This shows the content delivery network is functioning correctly with the client</a:t>
                      </a:r>
                      <a:endParaRPr lang="en-GB" sz="1400" dirty="0"/>
                    </a:p>
                  </a:txBody>
                  <a:tcPr anchor="ctr"/>
                </a:tc>
              </a:tr>
            </a:tbl>
          </a:graphicData>
        </a:graphic>
      </p:graphicFrame>
      <p:graphicFrame>
        <p:nvGraphicFramePr>
          <p:cNvPr id="9" name="Table 8"/>
          <p:cNvGraphicFramePr>
            <a:graphicFrameLocks noGrp="1"/>
          </p:cNvGraphicFramePr>
          <p:nvPr>
            <p:extLst/>
          </p:nvPr>
        </p:nvGraphicFramePr>
        <p:xfrm>
          <a:off x="2119461" y="5069571"/>
          <a:ext cx="729957" cy="555360"/>
        </p:xfrm>
        <a:graphic>
          <a:graphicData uri="http://schemas.openxmlformats.org/drawingml/2006/table">
            <a:tbl>
              <a:tblPr firstRow="1"/>
              <a:tblGrid>
                <a:gridCol w="729957"/>
              </a:tblGrid>
              <a:tr h="555360">
                <a:tc>
                  <a:txBody>
                    <a:bodyPr/>
                    <a:lstStyle/>
                    <a:p>
                      <a:pPr algn="ctr"/>
                      <a:r>
                        <a:rPr lang="en-GB" sz="1200" dirty="0" smtClean="0"/>
                        <a:t>Clients</a:t>
                      </a:r>
                      <a:endParaRPr lang="en-GB" sz="1200" dirty="0"/>
                    </a:p>
                  </a:txBody>
                  <a:tcPr anchor="ctr">
                    <a:solidFill>
                      <a:srgbClr val="C00000"/>
                    </a:solidFill>
                  </a:tcPr>
                </a:tc>
              </a:tr>
            </a:tbl>
          </a:graphicData>
        </a:graphic>
      </p:graphicFrame>
      <p:graphicFrame>
        <p:nvGraphicFramePr>
          <p:cNvPr id="10" name="Table 9"/>
          <p:cNvGraphicFramePr>
            <a:graphicFrameLocks noGrp="1"/>
          </p:cNvGraphicFramePr>
          <p:nvPr>
            <p:extLst/>
          </p:nvPr>
        </p:nvGraphicFramePr>
        <p:xfrm>
          <a:off x="4835237" y="5078084"/>
          <a:ext cx="831273" cy="546847"/>
        </p:xfrm>
        <a:graphic>
          <a:graphicData uri="http://schemas.openxmlformats.org/drawingml/2006/table">
            <a:tbl>
              <a:tblPr firstRow="1"/>
              <a:tblGrid>
                <a:gridCol w="831273"/>
              </a:tblGrid>
              <a:tr h="546847">
                <a:tc>
                  <a:txBody>
                    <a:bodyPr/>
                    <a:lstStyle/>
                    <a:p>
                      <a:pPr algn="ctr"/>
                      <a:r>
                        <a:rPr lang="en-GB" sz="1200" dirty="0" smtClean="0"/>
                        <a:t>Video content</a:t>
                      </a:r>
                      <a:endParaRPr lang="en-GB" sz="1200" dirty="0"/>
                    </a:p>
                  </a:txBody>
                  <a:tcPr anchor="ctr">
                    <a:solidFill>
                      <a:srgbClr val="C00000"/>
                    </a:solidFill>
                  </a:tcPr>
                </a:tc>
              </a:tr>
            </a:tbl>
          </a:graphicData>
        </a:graphic>
      </p:graphicFrame>
      <p:sp>
        <p:nvSpPr>
          <p:cNvPr id="11" name="Rounded Rectangular Callout 10"/>
          <p:cNvSpPr/>
          <p:nvPr/>
        </p:nvSpPr>
        <p:spPr bwMode="auto">
          <a:xfrm>
            <a:off x="1111440" y="5400884"/>
            <a:ext cx="550190" cy="457200"/>
          </a:xfrm>
          <a:prstGeom prst="wedgeRoundRectCallout">
            <a:avLst>
              <a:gd name="adj1" fmla="val 102398"/>
              <a:gd name="adj2" fmla="val -31673"/>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Value chain</a:t>
            </a:r>
          </a:p>
        </p:txBody>
      </p:sp>
    </p:spTree>
    <p:extLst>
      <p:ext uri="{BB962C8B-B14F-4D97-AF65-F5344CB8AC3E}">
        <p14:creationId xmlns:p14="http://schemas.microsoft.com/office/powerpoint/2010/main" val="3955338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GB" noProof="0" smtClean="0"/>
              <a:pPr/>
              <a:t>27</a:t>
            </a:fld>
            <a:endParaRPr lang="en-GB" noProof="0" dirty="0"/>
          </a:p>
        </p:txBody>
      </p:sp>
      <p:sp>
        <p:nvSpPr>
          <p:cNvPr id="4" name="Title 3"/>
          <p:cNvSpPr>
            <a:spLocks noGrp="1"/>
          </p:cNvSpPr>
          <p:nvPr>
            <p:ph type="title"/>
          </p:nvPr>
        </p:nvSpPr>
        <p:spPr>
          <a:xfrm>
            <a:off x="1193800" y="908221"/>
            <a:ext cx="9069388" cy="443198"/>
          </a:xfrm>
        </p:spPr>
        <p:txBody>
          <a:bodyPr/>
          <a:lstStyle/>
          <a:p>
            <a:r>
              <a:rPr lang="en-GB" dirty="0" smtClean="0"/>
              <a:t>VIDEO Service delivered through GGSNs</a:t>
            </a:r>
            <a:endParaRPr lang="en-GB" dirty="0"/>
          </a:p>
        </p:txBody>
      </p:sp>
      <p:graphicFrame>
        <p:nvGraphicFramePr>
          <p:cNvPr id="10" name="Table 9"/>
          <p:cNvGraphicFramePr>
            <a:graphicFrameLocks noGrp="1"/>
          </p:cNvGraphicFramePr>
          <p:nvPr>
            <p:extLst/>
          </p:nvPr>
        </p:nvGraphicFramePr>
        <p:xfrm>
          <a:off x="7513782" y="2278634"/>
          <a:ext cx="2178432" cy="3139440"/>
        </p:xfrm>
        <a:graphic>
          <a:graphicData uri="http://schemas.openxmlformats.org/drawingml/2006/table">
            <a:tbl>
              <a:tblPr firstRow="1">
                <a:tableStyleId>{69C7853C-536D-4A76-A0AE-DD22124D55A5}</a:tableStyleId>
              </a:tblPr>
              <a:tblGrid>
                <a:gridCol w="2178432"/>
              </a:tblGrid>
              <a:tr h="628107">
                <a:tc>
                  <a:txBody>
                    <a:bodyPr/>
                    <a:lstStyle/>
                    <a:p>
                      <a:pPr algn="ctr"/>
                      <a:r>
                        <a:rPr lang="en-GB" sz="1400" dirty="0" smtClean="0"/>
                        <a:t>Report showing average Video MOS by GGSN</a:t>
                      </a:r>
                      <a:endParaRPr lang="en-GB" sz="1400" dirty="0"/>
                    </a:p>
                  </a:txBody>
                  <a:tcPr anchor="ctr"/>
                </a:tc>
              </a:tr>
              <a:tr h="628107">
                <a:tc>
                  <a:txBody>
                    <a:bodyPr/>
                    <a:lstStyle/>
                    <a:p>
                      <a:pPr algn="ctr"/>
                      <a:r>
                        <a:rPr lang="en-GB" sz="1400" dirty="0" smtClean="0"/>
                        <a:t>Allows</a:t>
                      </a:r>
                      <a:r>
                        <a:rPr lang="en-GB" sz="1400" baseline="0" dirty="0" smtClean="0"/>
                        <a:t> relative performance of GGSNs to be seen</a:t>
                      </a:r>
                      <a:endParaRPr lang="en-GB" sz="1400" dirty="0"/>
                    </a:p>
                  </a:txBody>
                  <a:tcPr anchor="ctr"/>
                </a:tc>
              </a:tr>
              <a:tr h="628107">
                <a:tc>
                  <a:txBody>
                    <a:bodyPr/>
                    <a:lstStyle/>
                    <a:p>
                      <a:pPr algn="ctr"/>
                      <a:r>
                        <a:rPr lang="en-GB" sz="1400" dirty="0" smtClean="0"/>
                        <a:t>Shows</a:t>
                      </a:r>
                      <a:r>
                        <a:rPr lang="en-GB" sz="1400" baseline="0" dirty="0" smtClean="0"/>
                        <a:t> load balancing within the content delivery network is set up correctly</a:t>
                      </a:r>
                      <a:endParaRPr lang="en-GB" sz="1400" dirty="0"/>
                    </a:p>
                  </a:txBody>
                  <a:tcPr anchor="ctr"/>
                </a:tc>
              </a:tr>
              <a:tr h="628107">
                <a:tc>
                  <a:txBody>
                    <a:bodyPr/>
                    <a:lstStyle/>
                    <a:p>
                      <a:pPr algn="ctr"/>
                      <a:r>
                        <a:rPr lang="en-GB" sz="1400" dirty="0" smtClean="0"/>
                        <a:t>Allows faults to be seen </a:t>
                      </a:r>
                      <a:r>
                        <a:rPr lang="en-GB" sz="1400" baseline="0" dirty="0" smtClean="0"/>
                        <a:t>and resolved more quickly.</a:t>
                      </a:r>
                      <a:endParaRPr lang="en-GB" sz="1400" dirty="0"/>
                    </a:p>
                  </a:txBody>
                  <a:tcPr anchor="ctr"/>
                </a:tc>
              </a:tr>
            </a:tbl>
          </a:graphicData>
        </a:graphic>
      </p:graphicFrame>
      <p:pic>
        <p:nvPicPr>
          <p:cNvPr id="15" name="Picture 14"/>
          <p:cNvPicPr/>
          <p:nvPr/>
        </p:nvPicPr>
        <p:blipFill rotWithShape="1">
          <a:blip r:embed="rId3"/>
          <a:srcRect l="17143" t="14712" r="23158" b="28848"/>
          <a:stretch/>
        </p:blipFill>
        <p:spPr bwMode="auto">
          <a:xfrm>
            <a:off x="1193801" y="1717194"/>
            <a:ext cx="4242257" cy="221234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4"/>
          <a:srcRect l="16842" t="31029" r="22960" b="11808"/>
          <a:stretch/>
        </p:blipFill>
        <p:spPr bwMode="auto">
          <a:xfrm>
            <a:off x="1583420" y="3248268"/>
            <a:ext cx="4242257" cy="2175649"/>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a:stretch>
            <a:fillRect/>
          </a:stretch>
        </p:blipFill>
        <p:spPr>
          <a:xfrm>
            <a:off x="5690099" y="1717193"/>
            <a:ext cx="1412059" cy="1342840"/>
          </a:xfrm>
          <a:prstGeom prst="rect">
            <a:avLst/>
          </a:prstGeom>
        </p:spPr>
      </p:pic>
      <p:sp>
        <p:nvSpPr>
          <p:cNvPr id="7" name="Oval 6"/>
          <p:cNvSpPr/>
          <p:nvPr/>
        </p:nvSpPr>
        <p:spPr bwMode="auto">
          <a:xfrm>
            <a:off x="4778309" y="1711354"/>
            <a:ext cx="647970" cy="654342"/>
          </a:xfrm>
          <a:prstGeom prst="ellipse">
            <a:avLst/>
          </a:prstGeom>
          <a:noFill/>
          <a:ln w="222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cxnSp>
        <p:nvCxnSpPr>
          <p:cNvPr id="17" name="Straight Connector 16"/>
          <p:cNvCxnSpPr>
            <a:endCxn id="2" idx="0"/>
          </p:cNvCxnSpPr>
          <p:nvPr/>
        </p:nvCxnSpPr>
        <p:spPr bwMode="auto">
          <a:xfrm>
            <a:off x="5102294" y="1711355"/>
            <a:ext cx="1293834" cy="5839"/>
          </a:xfrm>
          <a:prstGeom prst="line">
            <a:avLst/>
          </a:prstGeom>
          <a:solidFill>
            <a:schemeClr val="accent1"/>
          </a:solidFill>
          <a:ln w="3175" cap="flat" cmpd="sng" algn="ctr">
            <a:solidFill>
              <a:srgbClr val="467BB4"/>
            </a:solidFill>
            <a:prstDash val="solid"/>
            <a:round/>
            <a:headEnd type="none" w="med" len="med"/>
            <a:tailEnd type="none" w="med" len="med"/>
          </a:ln>
          <a:effectLst/>
        </p:spPr>
      </p:cxnSp>
      <p:cxnSp>
        <p:nvCxnSpPr>
          <p:cNvPr id="18" name="Straight Connector 17"/>
          <p:cNvCxnSpPr/>
          <p:nvPr/>
        </p:nvCxnSpPr>
        <p:spPr bwMode="auto">
          <a:xfrm>
            <a:off x="4980162" y="2365697"/>
            <a:ext cx="932678" cy="526827"/>
          </a:xfrm>
          <a:prstGeom prst="line">
            <a:avLst/>
          </a:prstGeom>
          <a:solidFill>
            <a:schemeClr val="accent1"/>
          </a:solidFill>
          <a:ln w="3175" cap="flat" cmpd="sng" algn="ctr">
            <a:solidFill>
              <a:srgbClr val="467BB4"/>
            </a:solidFill>
            <a:prstDash val="solid"/>
            <a:round/>
            <a:headEnd type="none" w="med" len="med"/>
            <a:tailEnd type="none" w="med" len="med"/>
          </a:ln>
          <a:effectLst/>
        </p:spPr>
      </p:cxnSp>
      <p:pic>
        <p:nvPicPr>
          <p:cNvPr id="21" name="Picture 20"/>
          <p:cNvPicPr>
            <a:picLocks noChangeAspect="1"/>
          </p:cNvPicPr>
          <p:nvPr/>
        </p:nvPicPr>
        <p:blipFill>
          <a:blip r:embed="rId6"/>
          <a:stretch>
            <a:fillRect/>
          </a:stretch>
        </p:blipFill>
        <p:spPr>
          <a:xfrm>
            <a:off x="6047065" y="3334308"/>
            <a:ext cx="1270716" cy="1190460"/>
          </a:xfrm>
          <a:prstGeom prst="rect">
            <a:avLst/>
          </a:prstGeom>
        </p:spPr>
      </p:pic>
      <p:sp>
        <p:nvSpPr>
          <p:cNvPr id="22" name="Oval 21"/>
          <p:cNvSpPr/>
          <p:nvPr/>
        </p:nvSpPr>
        <p:spPr bwMode="auto">
          <a:xfrm>
            <a:off x="5102294" y="3330642"/>
            <a:ext cx="647970" cy="654342"/>
          </a:xfrm>
          <a:prstGeom prst="ellipse">
            <a:avLst/>
          </a:prstGeom>
          <a:noFill/>
          <a:ln w="222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cxnSp>
        <p:nvCxnSpPr>
          <p:cNvPr id="23" name="Straight Connector 22"/>
          <p:cNvCxnSpPr/>
          <p:nvPr/>
        </p:nvCxnSpPr>
        <p:spPr bwMode="auto">
          <a:xfrm>
            <a:off x="5436057" y="3324804"/>
            <a:ext cx="1293834" cy="5839"/>
          </a:xfrm>
          <a:prstGeom prst="line">
            <a:avLst/>
          </a:prstGeom>
          <a:solidFill>
            <a:schemeClr val="accent1"/>
          </a:solidFill>
          <a:ln w="3175" cap="flat" cmpd="sng" algn="ctr">
            <a:solidFill>
              <a:srgbClr val="467BB4"/>
            </a:solidFill>
            <a:prstDash val="solid"/>
            <a:round/>
            <a:headEnd type="none" w="med" len="med"/>
            <a:tailEnd type="none" w="med" len="med"/>
          </a:ln>
          <a:effectLst/>
        </p:spPr>
      </p:cxnSp>
      <p:cxnSp>
        <p:nvCxnSpPr>
          <p:cNvPr id="24" name="Straight Connector 23"/>
          <p:cNvCxnSpPr/>
          <p:nvPr/>
        </p:nvCxnSpPr>
        <p:spPr bwMode="auto">
          <a:xfrm>
            <a:off x="5289455" y="3971675"/>
            <a:ext cx="1106673" cy="483490"/>
          </a:xfrm>
          <a:prstGeom prst="line">
            <a:avLst/>
          </a:prstGeom>
          <a:solidFill>
            <a:schemeClr val="accent1"/>
          </a:solidFill>
          <a:ln w="3175" cap="flat" cmpd="sng" algn="ctr">
            <a:solidFill>
              <a:srgbClr val="467BB4"/>
            </a:solidFill>
            <a:prstDash val="solid"/>
            <a:round/>
            <a:headEnd type="none" w="med" len="med"/>
            <a:tailEnd type="none" w="med" len="med"/>
          </a:ln>
          <a:effectLst/>
        </p:spPr>
      </p:cxnSp>
      <p:graphicFrame>
        <p:nvGraphicFramePr>
          <p:cNvPr id="12" name="Table 11"/>
          <p:cNvGraphicFramePr>
            <a:graphicFrameLocks noGrp="1"/>
          </p:cNvGraphicFramePr>
          <p:nvPr>
            <p:extLst/>
          </p:nvPr>
        </p:nvGraphicFramePr>
        <p:xfrm>
          <a:off x="3469871" y="5143982"/>
          <a:ext cx="1053194" cy="610526"/>
        </p:xfrm>
        <a:graphic>
          <a:graphicData uri="http://schemas.openxmlformats.org/drawingml/2006/table">
            <a:tbl>
              <a:tblPr firstRow="1"/>
              <a:tblGrid>
                <a:gridCol w="1053194"/>
              </a:tblGrid>
              <a:tr h="610526">
                <a:tc>
                  <a:txBody>
                    <a:bodyPr/>
                    <a:lstStyle/>
                    <a:p>
                      <a:pPr algn="ctr"/>
                      <a:r>
                        <a:rPr lang="en-GB" sz="1000" dirty="0" smtClean="0"/>
                        <a:t>GGSNs</a:t>
                      </a:r>
                      <a:endParaRPr lang="en-GB" sz="1000" dirty="0"/>
                    </a:p>
                  </a:txBody>
                  <a:tcPr anchor="ctr">
                    <a:solidFill>
                      <a:srgbClr val="C00000"/>
                    </a:solidFill>
                  </a:tcPr>
                </a:tc>
              </a:tr>
            </a:tbl>
          </a:graphicData>
        </a:graphic>
      </p:graphicFrame>
      <p:sp>
        <p:nvSpPr>
          <p:cNvPr id="13" name="Rounded Rectangular Callout 12"/>
          <p:cNvSpPr/>
          <p:nvPr/>
        </p:nvSpPr>
        <p:spPr bwMode="auto">
          <a:xfrm>
            <a:off x="4821996" y="5395416"/>
            <a:ext cx="550190" cy="457200"/>
          </a:xfrm>
          <a:prstGeom prst="wedgeRoundRectCallout">
            <a:avLst>
              <a:gd name="adj1" fmla="val -104645"/>
              <a:gd name="adj2" fmla="val -53707"/>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Value chain</a:t>
            </a:r>
          </a:p>
        </p:txBody>
      </p:sp>
    </p:spTree>
    <p:extLst>
      <p:ext uri="{BB962C8B-B14F-4D97-AF65-F5344CB8AC3E}">
        <p14:creationId xmlns:p14="http://schemas.microsoft.com/office/powerpoint/2010/main" val="3904735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GB" noProof="0" smtClean="0"/>
              <a:pPr/>
              <a:t>28</a:t>
            </a:fld>
            <a:endParaRPr lang="en-GB" noProof="0" dirty="0"/>
          </a:p>
        </p:txBody>
      </p:sp>
      <p:sp>
        <p:nvSpPr>
          <p:cNvPr id="4" name="Title 3"/>
          <p:cNvSpPr>
            <a:spLocks noGrp="1"/>
          </p:cNvSpPr>
          <p:nvPr>
            <p:ph type="title"/>
          </p:nvPr>
        </p:nvSpPr>
        <p:spPr>
          <a:xfrm>
            <a:off x="1193800" y="908221"/>
            <a:ext cx="9069388" cy="443198"/>
          </a:xfrm>
        </p:spPr>
        <p:txBody>
          <a:bodyPr/>
          <a:lstStyle/>
          <a:p>
            <a:r>
              <a:rPr lang="en-GB" dirty="0" smtClean="0"/>
              <a:t>Value summary</a:t>
            </a:r>
            <a:endParaRPr lang="en-GB" dirty="0"/>
          </a:p>
        </p:txBody>
      </p:sp>
      <p:pic>
        <p:nvPicPr>
          <p:cNvPr id="7" name="Picture 6"/>
          <p:cNvPicPr>
            <a:picLocks noChangeAspect="1"/>
          </p:cNvPicPr>
          <p:nvPr/>
        </p:nvPicPr>
        <p:blipFill>
          <a:blip r:embed="rId3"/>
          <a:stretch>
            <a:fillRect/>
          </a:stretch>
        </p:blipFill>
        <p:spPr>
          <a:xfrm>
            <a:off x="4544368" y="1945546"/>
            <a:ext cx="5524486" cy="1753213"/>
          </a:xfrm>
          <a:prstGeom prst="rect">
            <a:avLst/>
          </a:prstGeom>
        </p:spPr>
      </p:pic>
      <p:pic>
        <p:nvPicPr>
          <p:cNvPr id="37" name="Picture 36"/>
          <p:cNvPicPr>
            <a:picLocks noChangeAspect="1"/>
          </p:cNvPicPr>
          <p:nvPr/>
        </p:nvPicPr>
        <p:blipFill>
          <a:blip r:embed="rId4"/>
          <a:stretch>
            <a:fillRect/>
          </a:stretch>
        </p:blipFill>
        <p:spPr>
          <a:xfrm>
            <a:off x="4544368" y="4293052"/>
            <a:ext cx="5486400" cy="1066800"/>
          </a:xfrm>
          <a:prstGeom prst="rect">
            <a:avLst/>
          </a:prstGeom>
        </p:spPr>
      </p:pic>
      <p:graphicFrame>
        <p:nvGraphicFramePr>
          <p:cNvPr id="38" name="Table 37"/>
          <p:cNvGraphicFramePr>
            <a:graphicFrameLocks noGrp="1"/>
          </p:cNvGraphicFramePr>
          <p:nvPr>
            <p:extLst/>
          </p:nvPr>
        </p:nvGraphicFramePr>
        <p:xfrm>
          <a:off x="1332644" y="2005987"/>
          <a:ext cx="2786852" cy="4206240"/>
        </p:xfrm>
        <a:graphic>
          <a:graphicData uri="http://schemas.openxmlformats.org/drawingml/2006/table">
            <a:tbl>
              <a:tblPr bandRow="1">
                <a:tableStyleId>{775DCB02-9BB8-47FD-8907-85C794F793BA}</a:tableStyleId>
              </a:tblPr>
              <a:tblGrid>
                <a:gridCol w="2786852"/>
              </a:tblGrid>
              <a:tr h="370840">
                <a:tc>
                  <a:txBody>
                    <a:bodyPr/>
                    <a:lstStyle/>
                    <a:p>
                      <a:r>
                        <a:rPr lang="en-GB" sz="1400" dirty="0" smtClean="0"/>
                        <a:t>TEMS Monitor Master</a:t>
                      </a:r>
                      <a:r>
                        <a:rPr lang="en-GB" sz="1400" baseline="0" dirty="0" smtClean="0"/>
                        <a:t> active video tests proved the end to end performance of the video stream value chain</a:t>
                      </a:r>
                      <a:endParaRPr lang="en-GB" sz="1400" dirty="0"/>
                    </a:p>
                  </a:txBody>
                  <a:tcPr>
                    <a:solidFill>
                      <a:schemeClr val="tx2">
                        <a:lumMod val="40000"/>
                        <a:lumOff val="60000"/>
                      </a:schemeClr>
                    </a:solidFill>
                  </a:tcPr>
                </a:tc>
              </a:tr>
              <a:tr h="370840">
                <a:tc>
                  <a:txBody>
                    <a:bodyPr/>
                    <a:lstStyle/>
                    <a:p>
                      <a:pPr marL="0" indent="0">
                        <a:buFont typeface="Arial" panose="020B0604020202020204" pitchFamily="34" charset="0"/>
                        <a:buNone/>
                      </a:pPr>
                      <a:r>
                        <a:rPr lang="en-GB" sz="1400" dirty="0" smtClean="0"/>
                        <a:t>This includes</a:t>
                      </a:r>
                      <a:r>
                        <a:rPr lang="en-GB" sz="1400" baseline="0" dirty="0" smtClean="0"/>
                        <a:t> multiple aspects</a:t>
                      </a:r>
                    </a:p>
                    <a:p>
                      <a:pPr marL="285750" indent="-285750">
                        <a:buFont typeface="Arial" panose="020B0604020202020204" pitchFamily="34" charset="0"/>
                        <a:buChar char="•"/>
                      </a:pPr>
                      <a:r>
                        <a:rPr lang="en-GB" sz="1400" baseline="0" dirty="0" smtClean="0"/>
                        <a:t>Client</a:t>
                      </a:r>
                    </a:p>
                    <a:p>
                      <a:pPr marL="285750" indent="-285750">
                        <a:buFont typeface="Arial" panose="020B0604020202020204" pitchFamily="34" charset="0"/>
                        <a:buChar char="•"/>
                      </a:pPr>
                      <a:r>
                        <a:rPr lang="en-GB" sz="1400" baseline="0" dirty="0" smtClean="0"/>
                        <a:t>Location</a:t>
                      </a:r>
                    </a:p>
                    <a:p>
                      <a:pPr marL="285750" indent="-285750">
                        <a:buFont typeface="Arial" panose="020B0604020202020204" pitchFamily="34" charset="0"/>
                        <a:buChar char="•"/>
                      </a:pPr>
                      <a:r>
                        <a:rPr lang="en-GB" sz="1400" dirty="0" smtClean="0"/>
                        <a:t>APN</a:t>
                      </a:r>
                    </a:p>
                    <a:p>
                      <a:pPr marL="285750" indent="-285750">
                        <a:buFont typeface="Arial" panose="020B0604020202020204" pitchFamily="34" charset="0"/>
                        <a:buChar char="•"/>
                      </a:pPr>
                      <a:r>
                        <a:rPr lang="en-GB" sz="1400" dirty="0" smtClean="0"/>
                        <a:t>GGSN</a:t>
                      </a:r>
                    </a:p>
                    <a:p>
                      <a:pPr marL="285750" indent="-285750">
                        <a:buFont typeface="Arial" panose="020B0604020202020204" pitchFamily="34" charset="0"/>
                        <a:buChar char="•"/>
                      </a:pPr>
                      <a:r>
                        <a:rPr lang="en-GB" sz="1400" dirty="0" smtClean="0"/>
                        <a:t>Content</a:t>
                      </a:r>
                    </a:p>
                    <a:p>
                      <a:pPr marL="0" indent="0">
                        <a:buFont typeface="Arial" panose="020B0604020202020204" pitchFamily="34" charset="0"/>
                        <a:buNone/>
                      </a:pPr>
                      <a:r>
                        <a:rPr lang="en-GB" sz="1400" dirty="0" smtClean="0"/>
                        <a:t>To</a:t>
                      </a:r>
                      <a:r>
                        <a:rPr lang="en-GB" sz="1400" baseline="0" dirty="0" smtClean="0"/>
                        <a:t> allow issues to be pinpointed to the specific part of the value chain.</a:t>
                      </a:r>
                      <a:endParaRPr lang="en-GB" sz="1400" dirty="0" smtClean="0"/>
                    </a:p>
                  </a:txBody>
                  <a:tcPr>
                    <a:solidFill>
                      <a:schemeClr val="tx2">
                        <a:lumMod val="40000"/>
                        <a:lumOff val="60000"/>
                      </a:schemeClr>
                    </a:solidFill>
                  </a:tcPr>
                </a:tc>
              </a:tr>
              <a:tr h="370840">
                <a:tc>
                  <a:txBody>
                    <a:bodyPr/>
                    <a:lstStyle/>
                    <a:p>
                      <a:r>
                        <a:rPr lang="en-GB" sz="1400" dirty="0" smtClean="0"/>
                        <a:t>Results </a:t>
                      </a:r>
                      <a:r>
                        <a:rPr lang="en-GB" sz="1400" baseline="0" dirty="0" smtClean="0"/>
                        <a:t>used to prove pre-launch fitness for purpose.</a:t>
                      </a:r>
                      <a:endParaRPr lang="en-GB" sz="1400" dirty="0"/>
                    </a:p>
                  </a:txBody>
                  <a:tcPr>
                    <a:solidFill>
                      <a:schemeClr val="tx2">
                        <a:lumMod val="40000"/>
                        <a:lumOff val="60000"/>
                      </a:schemeClr>
                    </a:solidFill>
                  </a:tcPr>
                </a:tc>
              </a:tr>
              <a:tr h="370840">
                <a:tc>
                  <a:txBody>
                    <a:bodyPr/>
                    <a:lstStyle/>
                    <a:p>
                      <a:r>
                        <a:rPr lang="en-GB" sz="1400" dirty="0" smtClean="0"/>
                        <a:t>Results used post-launch</a:t>
                      </a:r>
                      <a:r>
                        <a:rPr lang="en-GB" sz="1400" baseline="0" dirty="0" smtClean="0"/>
                        <a:t> 24x7 to assure service and improve MTTR.</a:t>
                      </a:r>
                      <a:endParaRPr lang="en-GB" sz="1400" dirty="0"/>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3376650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5" name="Picture 31" descr="http://1.bp.blogspot.com/_zQgbnGEdaCE/S-2INSJ-G8I/AAAAAAAAA9E/srETw6FSQUs/s640/blankworldmap.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177925" y="1791823"/>
            <a:ext cx="9028020" cy="4499905"/>
          </a:xfrm>
          <a:prstGeom prst="rect">
            <a:avLst/>
          </a:prstGeom>
          <a:noFill/>
          <a:effectLst>
            <a:softEdge rad="63500"/>
          </a:effectLst>
        </p:spPr>
      </p:pic>
      <p:sp>
        <p:nvSpPr>
          <p:cNvPr id="6147" name="Rectangle 2"/>
          <p:cNvSpPr>
            <a:spLocks noGrp="1" noChangeArrowheads="1"/>
          </p:cNvSpPr>
          <p:nvPr>
            <p:ph type="title"/>
          </p:nvPr>
        </p:nvSpPr>
        <p:spPr>
          <a:xfrm>
            <a:off x="1193800" y="908221"/>
            <a:ext cx="9069388" cy="443198"/>
          </a:xfrm>
        </p:spPr>
        <p:txBody>
          <a:bodyPr/>
          <a:lstStyle/>
          <a:p>
            <a:pPr eaLnBrk="1" hangingPunct="1"/>
            <a:r>
              <a:rPr lang="de-CH" dirty="0" smtClean="0"/>
              <a:t>Youtube broadband monitoring</a:t>
            </a:r>
            <a:endParaRPr lang="en-GB" sz="1600" dirty="0"/>
          </a:p>
        </p:txBody>
      </p:sp>
      <p:sp>
        <p:nvSpPr>
          <p:cNvPr id="6149" name="Text Box 4"/>
          <p:cNvSpPr txBox="1">
            <a:spLocks noChangeArrowheads="1"/>
          </p:cNvSpPr>
          <p:nvPr/>
        </p:nvSpPr>
        <p:spPr bwMode="auto">
          <a:xfrm>
            <a:off x="1193802" y="558800"/>
            <a:ext cx="1479572" cy="153888"/>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000" dirty="0"/>
              <a:t>[PRODUCT PORTFOLIO]</a:t>
            </a:r>
          </a:p>
        </p:txBody>
      </p:sp>
      <p:pic>
        <p:nvPicPr>
          <p:cNvPr id="1028" name="Picture 4" descr="http://s.ytimg.com/yts/img/youtube_logo_stacked-vfl225ZTx.png"/>
          <p:cNvPicPr>
            <a:picLocks noChangeAspect="1" noChangeArrowheads="1"/>
          </p:cNvPicPr>
          <p:nvPr/>
        </p:nvPicPr>
        <p:blipFill>
          <a:blip r:embed="rId4" cstate="print"/>
          <a:srcRect/>
          <a:stretch>
            <a:fillRect/>
          </a:stretch>
        </p:blipFill>
        <p:spPr bwMode="auto">
          <a:xfrm>
            <a:off x="2498130" y="2755900"/>
            <a:ext cx="336550" cy="336550"/>
          </a:xfrm>
          <a:prstGeom prst="rect">
            <a:avLst/>
          </a:prstGeom>
          <a:noFill/>
        </p:spPr>
      </p:pic>
      <p:sp>
        <p:nvSpPr>
          <p:cNvPr id="11" name="TextBox 10"/>
          <p:cNvSpPr txBox="1"/>
          <p:nvPr/>
        </p:nvSpPr>
        <p:spPr>
          <a:xfrm>
            <a:off x="1193802" y="1402972"/>
            <a:ext cx="9074150" cy="215444"/>
          </a:xfrm>
          <a:prstGeom prst="rect">
            <a:avLst/>
          </a:prstGeom>
          <a:noFill/>
        </p:spPr>
        <p:txBody>
          <a:bodyPr wrap="square" lIns="0" tIns="0" rIns="0" bIns="0" rtlCol="0">
            <a:spAutoFit/>
          </a:bodyPr>
          <a:lstStyle/>
          <a:p>
            <a:r>
              <a:rPr lang="en-GB" sz="1400" b="1" dirty="0">
                <a:solidFill>
                  <a:srgbClr val="600000"/>
                </a:solidFill>
              </a:rPr>
              <a:t>This is based on an example of a wireless operator in South Africa</a:t>
            </a:r>
            <a:endParaRPr lang="en-US" sz="1400" b="1" dirty="0" err="1">
              <a:solidFill>
                <a:srgbClr val="600000"/>
              </a:solidFill>
            </a:endParaRPr>
          </a:p>
        </p:txBody>
      </p:sp>
      <p:grpSp>
        <p:nvGrpSpPr>
          <p:cNvPr id="36" name="Group 35"/>
          <p:cNvGrpSpPr/>
          <p:nvPr/>
        </p:nvGrpSpPr>
        <p:grpSpPr>
          <a:xfrm>
            <a:off x="3633461" y="2998192"/>
            <a:ext cx="165863" cy="167511"/>
            <a:chOff x="4658708" y="3087103"/>
            <a:chExt cx="467481" cy="467345"/>
          </a:xfrm>
        </p:grpSpPr>
        <p:sp>
          <p:nvSpPr>
            <p:cNvPr id="37" name="Oval 36"/>
            <p:cNvSpPr/>
            <p:nvPr/>
          </p:nvSpPr>
          <p:spPr bwMode="auto">
            <a:xfrm>
              <a:off x="4658708" y="3087103"/>
              <a:ext cx="467481" cy="467345"/>
            </a:xfrm>
            <a:prstGeom prst="ellipse">
              <a:avLst/>
            </a:prstGeom>
            <a:solidFill>
              <a:schemeClr val="bg1"/>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38" name="Oval 37"/>
            <p:cNvSpPr/>
            <p:nvPr/>
          </p:nvSpPr>
          <p:spPr bwMode="auto">
            <a:xfrm>
              <a:off x="4737547" y="3159032"/>
              <a:ext cx="324000" cy="324036"/>
            </a:xfrm>
            <a:prstGeom prst="ellips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grpSp>
      <p:cxnSp>
        <p:nvCxnSpPr>
          <p:cNvPr id="43" name="Straight Connector 42"/>
          <p:cNvCxnSpPr>
            <a:stCxn id="1028" idx="3"/>
            <a:endCxn id="37" idx="2"/>
          </p:cNvCxnSpPr>
          <p:nvPr/>
        </p:nvCxnSpPr>
        <p:spPr bwMode="auto">
          <a:xfrm>
            <a:off x="2834680" y="2924175"/>
            <a:ext cx="798780" cy="157772"/>
          </a:xfrm>
          <a:prstGeom prst="line">
            <a:avLst/>
          </a:prstGeom>
          <a:solidFill>
            <a:schemeClr val="accent1"/>
          </a:solidFill>
          <a:ln w="25400" cap="flat" cmpd="sng" algn="ctr">
            <a:solidFill>
              <a:schemeClr val="accent5">
                <a:lumMod val="60000"/>
                <a:lumOff val="40000"/>
              </a:schemeClr>
            </a:solidFill>
            <a:prstDash val="sysDash"/>
            <a:round/>
            <a:headEnd type="none" w="med" len="med"/>
            <a:tailEnd type="none" w="med" len="med"/>
          </a:ln>
          <a:effectLst/>
        </p:spPr>
      </p:cxnSp>
      <p:cxnSp>
        <p:nvCxnSpPr>
          <p:cNvPr id="46" name="Straight Connector 45"/>
          <p:cNvCxnSpPr>
            <a:stCxn id="37" idx="5"/>
            <a:endCxn id="50" idx="1"/>
          </p:cNvCxnSpPr>
          <p:nvPr/>
        </p:nvCxnSpPr>
        <p:spPr bwMode="auto">
          <a:xfrm>
            <a:off x="3775034" y="3141172"/>
            <a:ext cx="1999569" cy="1704979"/>
          </a:xfrm>
          <a:prstGeom prst="line">
            <a:avLst/>
          </a:prstGeom>
          <a:solidFill>
            <a:schemeClr val="accent1"/>
          </a:solidFill>
          <a:ln w="25400" cap="flat" cmpd="sng" algn="ctr">
            <a:solidFill>
              <a:schemeClr val="accent5">
                <a:lumMod val="60000"/>
                <a:lumOff val="40000"/>
              </a:schemeClr>
            </a:solidFill>
            <a:prstDash val="sysDash"/>
            <a:round/>
            <a:headEnd type="none" w="med" len="med"/>
            <a:tailEnd type="none" w="med" len="med"/>
          </a:ln>
          <a:effectLst/>
        </p:spPr>
      </p:cxnSp>
      <p:grpSp>
        <p:nvGrpSpPr>
          <p:cNvPr id="49" name="Group 48"/>
          <p:cNvGrpSpPr/>
          <p:nvPr/>
        </p:nvGrpSpPr>
        <p:grpSpPr>
          <a:xfrm>
            <a:off x="5750313" y="4821620"/>
            <a:ext cx="165863" cy="167511"/>
            <a:chOff x="4658708" y="3087103"/>
            <a:chExt cx="467481" cy="467345"/>
          </a:xfrm>
        </p:grpSpPr>
        <p:sp>
          <p:nvSpPr>
            <p:cNvPr id="50" name="Oval 49"/>
            <p:cNvSpPr/>
            <p:nvPr/>
          </p:nvSpPr>
          <p:spPr bwMode="auto">
            <a:xfrm>
              <a:off x="4658708" y="3087103"/>
              <a:ext cx="467481" cy="467345"/>
            </a:xfrm>
            <a:prstGeom prst="ellipse">
              <a:avLst/>
            </a:prstGeom>
            <a:solidFill>
              <a:schemeClr val="bg1"/>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51" name="Oval 50"/>
            <p:cNvSpPr/>
            <p:nvPr/>
          </p:nvSpPr>
          <p:spPr bwMode="auto">
            <a:xfrm>
              <a:off x="4737547" y="3159032"/>
              <a:ext cx="324000" cy="324036"/>
            </a:xfrm>
            <a:prstGeom prst="ellips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grpSp>
      <p:sp>
        <p:nvSpPr>
          <p:cNvPr id="55" name="Oval 54"/>
          <p:cNvSpPr/>
          <p:nvPr/>
        </p:nvSpPr>
        <p:spPr bwMode="auto">
          <a:xfrm>
            <a:off x="5556135" y="4346121"/>
            <a:ext cx="720080" cy="720725"/>
          </a:xfrm>
          <a:prstGeom prst="ellipse">
            <a:avLst/>
          </a:prstGeom>
          <a:noFill/>
          <a:ln w="31750" cap="flat" cmpd="sng" algn="ctr">
            <a:solidFill>
              <a:schemeClr val="accent1">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56" name="TextBox 55"/>
          <p:cNvSpPr txBox="1"/>
          <p:nvPr/>
        </p:nvSpPr>
        <p:spPr>
          <a:xfrm>
            <a:off x="2203075" y="3140119"/>
            <a:ext cx="902451" cy="430887"/>
          </a:xfrm>
          <a:prstGeom prst="rect">
            <a:avLst/>
          </a:prstGeom>
          <a:solidFill>
            <a:schemeClr val="accent4">
              <a:lumMod val="50000"/>
              <a:alpha val="70000"/>
            </a:schemeClr>
          </a:solidFill>
        </p:spPr>
        <p:txBody>
          <a:bodyPr wrap="square" lIns="0" tIns="0" rIns="0" bIns="0" rtlCol="0">
            <a:spAutoFit/>
          </a:bodyPr>
          <a:lstStyle/>
          <a:p>
            <a:pPr algn="ctr"/>
            <a:r>
              <a:rPr lang="en-GB" sz="1400" dirty="0">
                <a:solidFill>
                  <a:schemeClr val="bg1"/>
                </a:solidFill>
              </a:rPr>
              <a:t>First Mile</a:t>
            </a:r>
          </a:p>
          <a:p>
            <a:pPr algn="ctr"/>
            <a:r>
              <a:rPr lang="en-GB" sz="1400" b="1" dirty="0">
                <a:solidFill>
                  <a:schemeClr val="bg1"/>
                </a:solidFill>
              </a:rPr>
              <a:t>Location</a:t>
            </a:r>
            <a:endParaRPr lang="en-US" sz="1400" b="1" dirty="0" err="1">
              <a:solidFill>
                <a:schemeClr val="bg1"/>
              </a:solidFill>
            </a:endParaRPr>
          </a:p>
        </p:txBody>
      </p:sp>
      <p:sp>
        <p:nvSpPr>
          <p:cNvPr id="59" name="TextBox 58"/>
          <p:cNvSpPr txBox="1"/>
          <p:nvPr/>
        </p:nvSpPr>
        <p:spPr>
          <a:xfrm>
            <a:off x="5381640" y="5303164"/>
            <a:ext cx="902451" cy="430887"/>
          </a:xfrm>
          <a:prstGeom prst="rect">
            <a:avLst/>
          </a:prstGeom>
          <a:solidFill>
            <a:schemeClr val="accent4">
              <a:lumMod val="50000"/>
              <a:alpha val="70000"/>
            </a:schemeClr>
          </a:solidFill>
        </p:spPr>
        <p:txBody>
          <a:bodyPr wrap="square" lIns="0" tIns="0" rIns="0" bIns="0" rtlCol="0">
            <a:spAutoFit/>
          </a:bodyPr>
          <a:lstStyle/>
          <a:p>
            <a:pPr algn="ctr"/>
            <a:r>
              <a:rPr lang="en-GB" sz="1400" dirty="0">
                <a:solidFill>
                  <a:schemeClr val="bg1"/>
                </a:solidFill>
              </a:rPr>
              <a:t>In Country</a:t>
            </a:r>
          </a:p>
          <a:p>
            <a:pPr algn="ctr"/>
            <a:r>
              <a:rPr lang="en-GB" sz="1400" b="1" dirty="0">
                <a:solidFill>
                  <a:schemeClr val="bg1"/>
                </a:solidFill>
              </a:rPr>
              <a:t>Location</a:t>
            </a:r>
            <a:endParaRPr lang="en-US" sz="1400" b="1" dirty="0" err="1">
              <a:solidFill>
                <a:schemeClr val="bg1"/>
              </a:solidFill>
            </a:endParaRPr>
          </a:p>
        </p:txBody>
      </p:sp>
      <p:cxnSp>
        <p:nvCxnSpPr>
          <p:cNvPr id="60" name="Straight Connector 59"/>
          <p:cNvCxnSpPr>
            <a:endCxn id="59" idx="0"/>
          </p:cNvCxnSpPr>
          <p:nvPr/>
        </p:nvCxnSpPr>
        <p:spPr bwMode="auto">
          <a:xfrm flipH="1">
            <a:off x="5832866" y="4989131"/>
            <a:ext cx="379" cy="314033"/>
          </a:xfrm>
          <a:prstGeom prst="line">
            <a:avLst/>
          </a:prstGeom>
          <a:solidFill>
            <a:schemeClr val="accent1"/>
          </a:solidFill>
          <a:ln w="19050" cap="flat" cmpd="sng" algn="ctr">
            <a:solidFill>
              <a:schemeClr val="accent5">
                <a:lumMod val="60000"/>
                <a:lumOff val="40000"/>
              </a:schemeClr>
            </a:solidFill>
            <a:prstDash val="sysDot"/>
            <a:round/>
            <a:headEnd type="none" w="med" len="med"/>
            <a:tailEnd type="none" w="med" len="med"/>
          </a:ln>
          <a:effectLst/>
        </p:spPr>
      </p:cxnSp>
      <p:sp>
        <p:nvSpPr>
          <p:cNvPr id="66" name="TextBox 65"/>
          <p:cNvSpPr txBox="1"/>
          <p:nvPr/>
        </p:nvSpPr>
        <p:spPr>
          <a:xfrm>
            <a:off x="6723112" y="4491040"/>
            <a:ext cx="864096" cy="430887"/>
          </a:xfrm>
          <a:prstGeom prst="rect">
            <a:avLst/>
          </a:prstGeom>
          <a:solidFill>
            <a:schemeClr val="accent4">
              <a:lumMod val="50000"/>
              <a:alpha val="70000"/>
            </a:schemeClr>
          </a:solidFill>
        </p:spPr>
        <p:txBody>
          <a:bodyPr wrap="square" lIns="0" tIns="0" rIns="0" bIns="0" rtlCol="0">
            <a:spAutoFit/>
          </a:bodyPr>
          <a:lstStyle/>
          <a:p>
            <a:pPr algn="ctr"/>
            <a:r>
              <a:rPr lang="en-GB" sz="1400" dirty="0">
                <a:solidFill>
                  <a:schemeClr val="bg1"/>
                </a:solidFill>
              </a:rPr>
              <a:t>RAN</a:t>
            </a:r>
          </a:p>
          <a:p>
            <a:pPr algn="ctr"/>
            <a:r>
              <a:rPr lang="en-GB" sz="1400" b="1" dirty="0">
                <a:solidFill>
                  <a:schemeClr val="bg1"/>
                </a:solidFill>
              </a:rPr>
              <a:t>Location</a:t>
            </a:r>
            <a:endParaRPr lang="en-US" sz="1400" b="1" dirty="0" err="1">
              <a:solidFill>
                <a:schemeClr val="bg1"/>
              </a:solidFill>
            </a:endParaRPr>
          </a:p>
        </p:txBody>
      </p:sp>
      <p:cxnSp>
        <p:nvCxnSpPr>
          <p:cNvPr id="69" name="Straight Connector 68"/>
          <p:cNvCxnSpPr>
            <a:stCxn id="66" idx="1"/>
            <a:endCxn id="55" idx="6"/>
          </p:cNvCxnSpPr>
          <p:nvPr/>
        </p:nvCxnSpPr>
        <p:spPr bwMode="auto">
          <a:xfrm flipH="1">
            <a:off x="6276216" y="4706483"/>
            <a:ext cx="446897" cy="0"/>
          </a:xfrm>
          <a:prstGeom prst="line">
            <a:avLst/>
          </a:prstGeom>
          <a:solidFill>
            <a:schemeClr val="accent1"/>
          </a:solidFill>
          <a:ln w="19050" cap="flat" cmpd="sng" algn="ctr">
            <a:solidFill>
              <a:schemeClr val="accent1">
                <a:lumMod val="50000"/>
              </a:schemeClr>
            </a:solidFill>
            <a:prstDash val="sysDot"/>
            <a:round/>
            <a:headEnd type="none" w="med" len="med"/>
            <a:tailEnd type="none" w="med" len="med"/>
          </a:ln>
          <a:effectLst/>
        </p:spPr>
      </p:cxnSp>
      <p:grpSp>
        <p:nvGrpSpPr>
          <p:cNvPr id="78" name="Group 77"/>
          <p:cNvGrpSpPr/>
          <p:nvPr/>
        </p:nvGrpSpPr>
        <p:grpSpPr>
          <a:xfrm>
            <a:off x="5916175" y="4562483"/>
            <a:ext cx="144000" cy="144000"/>
            <a:chOff x="4658708" y="3087103"/>
            <a:chExt cx="467481" cy="467345"/>
          </a:xfrm>
        </p:grpSpPr>
        <p:sp>
          <p:nvSpPr>
            <p:cNvPr id="79" name="Oval 78"/>
            <p:cNvSpPr/>
            <p:nvPr/>
          </p:nvSpPr>
          <p:spPr bwMode="auto">
            <a:xfrm>
              <a:off x="4658708" y="3087103"/>
              <a:ext cx="467481" cy="467345"/>
            </a:xfrm>
            <a:prstGeom prst="ellipse">
              <a:avLst/>
            </a:prstGeom>
            <a:solidFill>
              <a:schemeClr val="bg1"/>
            </a:solid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80" name="Oval 79"/>
            <p:cNvSpPr/>
            <p:nvPr/>
          </p:nvSpPr>
          <p:spPr bwMode="auto">
            <a:xfrm>
              <a:off x="4756567" y="3167499"/>
              <a:ext cx="324000" cy="32403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grpSp>
      <p:sp>
        <p:nvSpPr>
          <p:cNvPr id="81" name="TextBox 80"/>
          <p:cNvSpPr txBox="1"/>
          <p:nvPr/>
        </p:nvSpPr>
        <p:spPr>
          <a:xfrm>
            <a:off x="5564602" y="3460935"/>
            <a:ext cx="845722" cy="584775"/>
          </a:xfrm>
          <a:prstGeom prst="rect">
            <a:avLst/>
          </a:prstGeom>
          <a:solidFill>
            <a:schemeClr val="accent4">
              <a:lumMod val="50000"/>
              <a:alpha val="70000"/>
            </a:schemeClr>
          </a:solidFill>
        </p:spPr>
        <p:txBody>
          <a:bodyPr wrap="square" lIns="0" tIns="0" rIns="0" bIns="0" rtlCol="0">
            <a:spAutoFit/>
          </a:bodyPr>
          <a:lstStyle/>
          <a:p>
            <a:pPr algn="ctr"/>
            <a:r>
              <a:rPr lang="en-GB" sz="1400" dirty="0">
                <a:solidFill>
                  <a:schemeClr val="bg1"/>
                </a:solidFill>
              </a:rPr>
              <a:t>Last Mile</a:t>
            </a:r>
          </a:p>
          <a:p>
            <a:pPr algn="ctr"/>
            <a:r>
              <a:rPr lang="en-GB" sz="1000" dirty="0">
                <a:solidFill>
                  <a:schemeClr val="bg1"/>
                </a:solidFill>
              </a:rPr>
              <a:t>Wireless</a:t>
            </a:r>
          </a:p>
          <a:p>
            <a:pPr algn="ctr"/>
            <a:r>
              <a:rPr lang="en-GB" sz="1400" b="1" dirty="0">
                <a:solidFill>
                  <a:schemeClr val="bg1"/>
                </a:solidFill>
              </a:rPr>
              <a:t>Location</a:t>
            </a:r>
            <a:endParaRPr lang="en-US" sz="1400" b="1" dirty="0" err="1">
              <a:solidFill>
                <a:schemeClr val="bg1"/>
              </a:solidFill>
            </a:endParaRPr>
          </a:p>
        </p:txBody>
      </p:sp>
      <p:cxnSp>
        <p:nvCxnSpPr>
          <p:cNvPr id="85" name="Straight Connector 84"/>
          <p:cNvCxnSpPr>
            <a:stCxn id="81" idx="2"/>
            <a:endCxn id="79" idx="0"/>
          </p:cNvCxnSpPr>
          <p:nvPr/>
        </p:nvCxnSpPr>
        <p:spPr bwMode="auto">
          <a:xfrm>
            <a:off x="5987463" y="4045709"/>
            <a:ext cx="712" cy="516774"/>
          </a:xfrm>
          <a:prstGeom prst="line">
            <a:avLst/>
          </a:prstGeom>
          <a:solidFill>
            <a:schemeClr val="accent1"/>
          </a:solidFill>
          <a:ln w="19050" cap="flat" cmpd="sng" algn="ctr">
            <a:solidFill>
              <a:schemeClr val="accent1">
                <a:lumMod val="50000"/>
              </a:schemeClr>
            </a:solidFill>
            <a:prstDash val="sysDot"/>
            <a:round/>
            <a:headEnd type="none" w="med" len="med"/>
            <a:tailEnd type="none" w="med" len="med"/>
          </a:ln>
          <a:effectLst/>
        </p:spPr>
      </p:cxnSp>
    </p:spTree>
    <p:extLst>
      <p:ext uri="{BB962C8B-B14F-4D97-AF65-F5344CB8AC3E}">
        <p14:creationId xmlns:p14="http://schemas.microsoft.com/office/powerpoint/2010/main" val="104783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 descr="CH_0035_070802.jpg"/>
          <p:cNvPicPr>
            <a:picLocks noChangeAspect="1"/>
          </p:cNvPicPr>
          <p:nvPr/>
        </p:nvPicPr>
        <p:blipFill>
          <a:blip r:embed="rId3" cstate="print"/>
          <a:srcRect l="3957" r="12924"/>
          <a:stretch>
            <a:fillRect/>
          </a:stretch>
        </p:blipFill>
        <p:spPr bwMode="auto">
          <a:xfrm>
            <a:off x="6780800" y="1614337"/>
            <a:ext cx="4220304" cy="4257675"/>
          </a:xfrm>
          <a:prstGeom prst="rect">
            <a:avLst/>
          </a:prstGeom>
          <a:noFill/>
          <a:ln w="9525">
            <a:noFill/>
            <a:miter lim="800000"/>
            <a:headEnd/>
            <a:tailEnd/>
          </a:ln>
        </p:spPr>
      </p:pic>
      <p:sp>
        <p:nvSpPr>
          <p:cNvPr id="71683" name="Rectangle 1027"/>
          <p:cNvSpPr>
            <a:spLocks noGrp="1" noChangeArrowheads="1"/>
          </p:cNvSpPr>
          <p:nvPr>
            <p:ph sz="quarter" idx="12"/>
          </p:nvPr>
        </p:nvSpPr>
        <p:spPr>
          <a:xfrm>
            <a:off x="487266" y="1630400"/>
            <a:ext cx="6205363" cy="4705350"/>
          </a:xfrm>
        </p:spPr>
        <p:txBody>
          <a:bodyPr/>
          <a:lstStyle/>
          <a:p>
            <a:pPr lvl="1" eaLnBrk="1" hangingPunct="1">
              <a:spcBef>
                <a:spcPts val="1200"/>
              </a:spcBef>
            </a:pPr>
            <a:r>
              <a:rPr lang="en-US" sz="1800" dirty="0" smtClean="0">
                <a:latin typeface="Arial" charset="0"/>
                <a:cs typeface="Arial" charset="0"/>
              </a:rPr>
              <a:t>Ascom employs about 1,900 people worldwide.</a:t>
            </a:r>
          </a:p>
          <a:p>
            <a:pPr lvl="1" eaLnBrk="1" hangingPunct="1">
              <a:spcBef>
                <a:spcPts val="1200"/>
              </a:spcBef>
            </a:pPr>
            <a:r>
              <a:rPr lang="en-US" sz="1800" dirty="0" smtClean="0">
                <a:latin typeface="Arial" charset="0"/>
                <a:cs typeface="Arial" charset="0"/>
              </a:rPr>
              <a:t>Ascom has subsidiaries in approx. 17 countries.</a:t>
            </a:r>
          </a:p>
          <a:p>
            <a:pPr lvl="1" eaLnBrk="1" hangingPunct="1">
              <a:spcBef>
                <a:spcPts val="1200"/>
              </a:spcBef>
            </a:pPr>
            <a:r>
              <a:rPr lang="en-US" sz="1800" dirty="0" smtClean="0">
                <a:latin typeface="Arial" charset="0"/>
                <a:cs typeface="Arial" charset="0"/>
              </a:rPr>
              <a:t>Ascom registered shares (ASCN) are listed </a:t>
            </a:r>
            <a:br>
              <a:rPr lang="en-US" sz="1800" dirty="0" smtClean="0">
                <a:latin typeface="Arial" charset="0"/>
                <a:cs typeface="Arial" charset="0"/>
              </a:rPr>
            </a:br>
            <a:r>
              <a:rPr lang="en-US" sz="1800" dirty="0" smtClean="0">
                <a:latin typeface="Arial" charset="0"/>
                <a:cs typeface="Arial" charset="0"/>
              </a:rPr>
              <a:t>on the SWX Swiss Exchange in Zurich.</a:t>
            </a:r>
            <a:br>
              <a:rPr lang="en-US" sz="1800" dirty="0" smtClean="0">
                <a:latin typeface="Arial" charset="0"/>
                <a:cs typeface="Arial" charset="0"/>
              </a:rPr>
            </a:br>
            <a:r>
              <a:rPr lang="en-US" sz="1800" dirty="0" smtClean="0">
                <a:solidFill>
                  <a:srgbClr val="FF783C"/>
                </a:solidFill>
                <a:latin typeface="Arial" charset="0"/>
                <a:cs typeface="Arial" charset="0"/>
                <a:hlinkClick r:id="rId4"/>
              </a:rPr>
              <a:t>www.ascom.com</a:t>
            </a:r>
            <a:endParaRPr lang="en-US" sz="1800" dirty="0" smtClean="0">
              <a:solidFill>
                <a:srgbClr val="FF783C"/>
              </a:solidFill>
              <a:latin typeface="Arial" charset="0"/>
              <a:cs typeface="Arial" charset="0"/>
            </a:endParaRPr>
          </a:p>
          <a:p>
            <a:pPr lvl="1" eaLnBrk="1" hangingPunct="1">
              <a:buNone/>
            </a:pPr>
            <a:endParaRPr lang="en-US" dirty="0" smtClean="0">
              <a:latin typeface="Arial" charset="0"/>
              <a:cs typeface="Arial" charset="0"/>
            </a:endParaRPr>
          </a:p>
        </p:txBody>
      </p:sp>
      <p:sp>
        <p:nvSpPr>
          <p:cNvPr id="71685" name="Text Box 4"/>
          <p:cNvSpPr txBox="1">
            <a:spLocks noChangeArrowheads="1"/>
          </p:cNvSpPr>
          <p:nvPr/>
        </p:nvSpPr>
        <p:spPr bwMode="auto">
          <a:xfrm>
            <a:off x="490905" y="946150"/>
            <a:ext cx="8504727" cy="369888"/>
          </a:xfrm>
          <a:prstGeom prst="rect">
            <a:avLst/>
          </a:prstGeom>
          <a:noFill/>
          <a:ln w="9525">
            <a:noFill/>
            <a:miter lim="800000"/>
            <a:headEnd/>
            <a:tailEnd/>
          </a:ln>
        </p:spPr>
        <p:txBody>
          <a:bodyPr lIns="0" tIns="0" rIns="0" bIns="0">
            <a:spAutoFit/>
          </a:bodyPr>
          <a:lstStyle/>
          <a:p>
            <a:pPr eaLnBrk="1" hangingPunct="1">
              <a:spcBef>
                <a:spcPct val="50000"/>
              </a:spcBef>
            </a:pPr>
            <a:r>
              <a:rPr lang="en-GB" dirty="0">
                <a:solidFill>
                  <a:srgbClr val="000000"/>
                </a:solidFill>
                <a:ea typeface="ＭＳ Ｐゴシック" pitchFamily="34" charset="-128"/>
              </a:rPr>
              <a:t>ASCOM</a:t>
            </a:r>
          </a:p>
        </p:txBody>
      </p:sp>
      <p:sp>
        <p:nvSpPr>
          <p:cNvPr id="11" name="Footer Placeholder 7"/>
          <p:cNvSpPr txBox="1">
            <a:spLocks/>
          </p:cNvSpPr>
          <p:nvPr/>
        </p:nvSpPr>
        <p:spPr bwMode="auto">
          <a:xfrm>
            <a:off x="3970276" y="6546836"/>
            <a:ext cx="3489448" cy="138499"/>
          </a:xfrm>
          <a:prstGeom prst="rect">
            <a:avLst/>
          </a:prstGeom>
          <a:noFill/>
          <a:ln w="9525">
            <a:noFill/>
            <a:miter lim="800000"/>
            <a:headEnd/>
            <a:tailEnd/>
          </a:ln>
        </p:spPr>
        <p:txBody>
          <a:bodyPr vert="horz" wrap="none" lIns="0" tIns="0" rIns="0" bIns="0" numCol="1" anchor="b" anchorCtr="0" compatLnSpc="1">
            <a:prstTxWarp prst="textNoShape">
              <a:avLst/>
            </a:prstTxWarp>
            <a:noAutofit/>
          </a:bodyPr>
          <a:lstStyle/>
          <a:p>
            <a:pPr algn="ctr">
              <a:defRPr/>
            </a:pPr>
            <a:r>
              <a:rPr lang="en-US" sz="900" dirty="0" smtClean="0">
                <a:solidFill>
                  <a:srgbClr val="000000"/>
                </a:solidFill>
              </a:rPr>
              <a:t>25 YEARS OF INNOVATION</a:t>
            </a:r>
            <a:endParaRPr lang="en-US" sz="900" dirty="0">
              <a:solidFill>
                <a:srgbClr val="000000"/>
              </a:solidFill>
            </a:endParaRPr>
          </a:p>
        </p:txBody>
      </p:sp>
      <p:sp>
        <p:nvSpPr>
          <p:cNvPr id="12" name="Slide Number Placeholder 11"/>
          <p:cNvSpPr>
            <a:spLocks noGrp="1"/>
          </p:cNvSpPr>
          <p:nvPr>
            <p:ph type="sldNum" sz="quarter" idx="13"/>
          </p:nvPr>
        </p:nvSpPr>
        <p:spPr/>
        <p:txBody>
          <a:bodyPr/>
          <a:lstStyle/>
          <a:p>
            <a:fld id="{E3D0831D-C0E2-4007-A441-954143294F85}" type="slidenum">
              <a:rPr lang="en-US" noProof="0" smtClean="0"/>
              <a:pPr/>
              <a:t>3</a:t>
            </a:fld>
            <a:endParaRPr lang="en-US" noProof="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8470044" y="1986889"/>
            <a:ext cx="1616989" cy="2025005"/>
          </a:xfrm>
          <a:prstGeom prst="roundRect">
            <a:avLst>
              <a:gd name="adj" fmla="val 5233"/>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200" b="1" dirty="0">
              <a:solidFill>
                <a:schemeClr val="tx2">
                  <a:lumMod val="50000"/>
                </a:schemeClr>
              </a:solidFill>
              <a:ea typeface="ＭＳ Ｐゴシック" pitchFamily="-76" charset="-128"/>
            </a:endParaRPr>
          </a:p>
        </p:txBody>
      </p:sp>
      <p:sp>
        <p:nvSpPr>
          <p:cNvPr id="22" name="Rounded Rectangle 21"/>
          <p:cNvSpPr/>
          <p:nvPr/>
        </p:nvSpPr>
        <p:spPr bwMode="auto">
          <a:xfrm>
            <a:off x="6554263" y="1988841"/>
            <a:ext cx="1848032" cy="2025005"/>
          </a:xfrm>
          <a:prstGeom prst="roundRect">
            <a:avLst>
              <a:gd name="adj" fmla="val 5233"/>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1800" b="1" dirty="0">
                <a:solidFill>
                  <a:schemeClr val="tx2">
                    <a:lumMod val="50000"/>
                  </a:schemeClr>
                </a:solidFill>
                <a:ea typeface="ＭＳ Ｐゴシック" pitchFamily="-76" charset="-128"/>
              </a:rPr>
              <a:t>Operator NW</a:t>
            </a:r>
          </a:p>
          <a:p>
            <a:pPr eaLnBrk="0" hangingPunct="0"/>
            <a:r>
              <a:rPr lang="en-GB" sz="1200" b="1" dirty="0">
                <a:solidFill>
                  <a:schemeClr val="tx2">
                    <a:lumMod val="50000"/>
                  </a:schemeClr>
                </a:solidFill>
                <a:ea typeface="ＭＳ Ｐゴシック" pitchFamily="-76" charset="-128"/>
              </a:rPr>
              <a:t>location</a:t>
            </a:r>
            <a:endParaRPr lang="en-US" sz="1200" b="1" dirty="0">
              <a:solidFill>
                <a:schemeClr val="tx2">
                  <a:lumMod val="50000"/>
                </a:schemeClr>
              </a:solidFill>
              <a:ea typeface="ＭＳ Ｐゴシック" pitchFamily="-76" charset="-128"/>
            </a:endParaRPr>
          </a:p>
        </p:txBody>
      </p:sp>
      <p:sp>
        <p:nvSpPr>
          <p:cNvPr id="21" name="Rounded Rectangle 20"/>
          <p:cNvSpPr/>
          <p:nvPr/>
        </p:nvSpPr>
        <p:spPr bwMode="auto">
          <a:xfrm>
            <a:off x="2402632" y="1986889"/>
            <a:ext cx="4080110" cy="2025005"/>
          </a:xfrm>
          <a:prstGeom prst="roundRect">
            <a:avLst>
              <a:gd name="adj" fmla="val 5233"/>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sz="1800" b="1" dirty="0">
                <a:solidFill>
                  <a:schemeClr val="tx2">
                    <a:lumMod val="50000"/>
                  </a:schemeClr>
                </a:solidFill>
                <a:ea typeface="ＭＳ Ｐゴシック" pitchFamily="-76" charset="-128"/>
              </a:rPr>
              <a:t>Internet Backbone </a:t>
            </a:r>
          </a:p>
          <a:p>
            <a:pPr eaLnBrk="0" hangingPunct="0"/>
            <a:r>
              <a:rPr lang="en-GB" sz="1200" b="1" dirty="0">
                <a:solidFill>
                  <a:schemeClr val="tx2">
                    <a:lumMod val="50000"/>
                  </a:schemeClr>
                </a:solidFill>
                <a:ea typeface="ＭＳ Ｐゴシック" pitchFamily="-76" charset="-128"/>
              </a:rPr>
              <a:t>location</a:t>
            </a:r>
            <a:endParaRPr lang="en-US" sz="1200" b="1" dirty="0">
              <a:solidFill>
                <a:schemeClr val="tx2">
                  <a:lumMod val="50000"/>
                </a:schemeClr>
              </a:solidFill>
              <a:ea typeface="ＭＳ Ｐゴシック" pitchFamily="-76" charset="-128"/>
            </a:endParaRPr>
          </a:p>
        </p:txBody>
      </p:sp>
      <p:sp>
        <p:nvSpPr>
          <p:cNvPr id="3" name="Slide Number Placeholder 2"/>
          <p:cNvSpPr>
            <a:spLocks noGrp="1"/>
          </p:cNvSpPr>
          <p:nvPr>
            <p:ph type="sldNum" sz="quarter" idx="13"/>
          </p:nvPr>
        </p:nvSpPr>
        <p:spPr/>
        <p:txBody>
          <a:bodyPr/>
          <a:lstStyle/>
          <a:p>
            <a:pPr>
              <a:defRPr/>
            </a:pPr>
            <a:fld id="{29FD782F-ADD1-4DD1-AC1F-91961C175CC0}" type="slidenum">
              <a:rPr lang="en-US" smtClean="0"/>
              <a:pPr>
                <a:defRPr/>
              </a:pPr>
              <a:t>30</a:t>
            </a:fld>
            <a:endParaRPr lang="en-US" dirty="0"/>
          </a:p>
        </p:txBody>
      </p:sp>
      <p:sp>
        <p:nvSpPr>
          <p:cNvPr id="8" name="Rectangle 2"/>
          <p:cNvSpPr>
            <a:spLocks noGrp="1" noChangeArrowheads="1"/>
          </p:cNvSpPr>
          <p:nvPr>
            <p:ph type="title"/>
          </p:nvPr>
        </p:nvSpPr>
        <p:spPr>
          <a:xfrm>
            <a:off x="1193800" y="908221"/>
            <a:ext cx="9069388" cy="443198"/>
          </a:xfrm>
        </p:spPr>
        <p:txBody>
          <a:bodyPr/>
          <a:lstStyle/>
          <a:p>
            <a:r>
              <a:rPr lang="de-CH" dirty="0"/>
              <a:t>Youtube broadband monitoring</a:t>
            </a:r>
            <a:endParaRPr lang="en-GB" sz="1600" dirty="0"/>
          </a:p>
        </p:txBody>
      </p:sp>
      <p:sp>
        <p:nvSpPr>
          <p:cNvPr id="9" name="Text Box 4"/>
          <p:cNvSpPr txBox="1">
            <a:spLocks noChangeArrowheads="1"/>
          </p:cNvSpPr>
          <p:nvPr/>
        </p:nvSpPr>
        <p:spPr bwMode="auto">
          <a:xfrm>
            <a:off x="1193802" y="558800"/>
            <a:ext cx="1479572" cy="153888"/>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000" dirty="0"/>
              <a:t>[PRODUCT PORTFOLIO]</a:t>
            </a:r>
          </a:p>
        </p:txBody>
      </p:sp>
      <p:graphicFrame>
        <p:nvGraphicFramePr>
          <p:cNvPr id="10" name="Diagram 9"/>
          <p:cNvGraphicFramePr/>
          <p:nvPr/>
        </p:nvGraphicFramePr>
        <p:xfrm>
          <a:off x="2043113" y="2924175"/>
          <a:ext cx="7236284" cy="1089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4" descr="http://s.ytimg.com/yts/img/youtube_logo_stacked-vfl225ZTx.png"/>
          <p:cNvPicPr>
            <a:picLocks noChangeAspect="1" noChangeArrowheads="1"/>
          </p:cNvPicPr>
          <p:nvPr/>
        </p:nvPicPr>
        <p:blipFill>
          <a:blip r:embed="rId8" cstate="print"/>
          <a:srcRect/>
          <a:stretch>
            <a:fillRect/>
          </a:stretch>
        </p:blipFill>
        <p:spPr bwMode="auto">
          <a:xfrm>
            <a:off x="1177925" y="3165097"/>
            <a:ext cx="600832" cy="600832"/>
          </a:xfrm>
          <a:prstGeom prst="rect">
            <a:avLst/>
          </a:prstGeom>
          <a:noFill/>
        </p:spPr>
      </p:pic>
      <p:pic>
        <p:nvPicPr>
          <p:cNvPr id="2050" name="Picture 2" descr="http://phandroid.s3.amazonaws.com/wp-content/uploads/2012/08/youtube-ios.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722568" y="2165306"/>
            <a:ext cx="1112740" cy="584288"/>
          </a:xfrm>
          <a:prstGeom prst="rect">
            <a:avLst/>
          </a:prstGeom>
          <a:noFill/>
        </p:spPr>
      </p:pic>
      <p:cxnSp>
        <p:nvCxnSpPr>
          <p:cNvPr id="13" name="Straight Arrow Connector 12"/>
          <p:cNvCxnSpPr/>
          <p:nvPr/>
        </p:nvCxnSpPr>
        <p:spPr bwMode="auto">
          <a:xfrm>
            <a:off x="3085569" y="4689140"/>
            <a:ext cx="2234249" cy="0"/>
          </a:xfrm>
          <a:prstGeom prst="straightConnector1">
            <a:avLst/>
          </a:prstGeom>
          <a:solidFill>
            <a:schemeClr val="accent1"/>
          </a:solidFill>
          <a:ln w="25400" cap="flat" cmpd="sng" algn="ctr">
            <a:solidFill>
              <a:schemeClr val="accent2">
                <a:lumMod val="50000"/>
              </a:schemeClr>
            </a:solidFill>
            <a:prstDash val="solid"/>
            <a:round/>
            <a:headEnd type="diamond" w="lg" len="lg"/>
            <a:tailEnd type="diamond" w="lg" len="lg"/>
          </a:ln>
          <a:effectLst/>
        </p:spPr>
      </p:cxnSp>
      <p:sp>
        <p:nvSpPr>
          <p:cNvPr id="15" name="TextBox 14"/>
          <p:cNvSpPr txBox="1"/>
          <p:nvPr/>
        </p:nvSpPr>
        <p:spPr>
          <a:xfrm>
            <a:off x="3086101" y="4246661"/>
            <a:ext cx="2233613" cy="338554"/>
          </a:xfrm>
          <a:prstGeom prst="rect">
            <a:avLst/>
          </a:prstGeom>
          <a:noFill/>
        </p:spPr>
        <p:txBody>
          <a:bodyPr wrap="square" rtlCol="0">
            <a:spAutoFit/>
          </a:bodyPr>
          <a:lstStyle/>
          <a:p>
            <a:pPr algn="ctr"/>
            <a:r>
              <a:rPr lang="en-GB" sz="1600" b="1" dirty="0">
                <a:solidFill>
                  <a:schemeClr val="accent1">
                    <a:lumMod val="75000"/>
                  </a:schemeClr>
                </a:solidFill>
              </a:rPr>
              <a:t>Carrier</a:t>
            </a:r>
            <a:endParaRPr lang="en-US" sz="1600" b="1" dirty="0" err="1">
              <a:solidFill>
                <a:schemeClr val="accent1">
                  <a:lumMod val="75000"/>
                </a:schemeClr>
              </a:solidFill>
            </a:endParaRPr>
          </a:p>
        </p:txBody>
      </p:sp>
      <p:cxnSp>
        <p:nvCxnSpPr>
          <p:cNvPr id="16" name="Straight Arrow Connector 15"/>
          <p:cNvCxnSpPr/>
          <p:nvPr/>
        </p:nvCxnSpPr>
        <p:spPr bwMode="auto">
          <a:xfrm>
            <a:off x="5318650" y="4689140"/>
            <a:ext cx="2196137" cy="0"/>
          </a:xfrm>
          <a:prstGeom prst="straightConnector1">
            <a:avLst/>
          </a:prstGeom>
          <a:solidFill>
            <a:schemeClr val="accent1"/>
          </a:solidFill>
          <a:ln w="25400" cap="flat" cmpd="sng" algn="ctr">
            <a:solidFill>
              <a:schemeClr val="accent2">
                <a:lumMod val="50000"/>
              </a:schemeClr>
            </a:solidFill>
            <a:prstDash val="solid"/>
            <a:round/>
            <a:headEnd type="diamond" w="lg" len="lg"/>
            <a:tailEnd type="diamond" w="lg" len="lg"/>
          </a:ln>
          <a:effectLst/>
        </p:spPr>
      </p:cxnSp>
      <p:sp>
        <p:nvSpPr>
          <p:cNvPr id="17" name="TextBox 16"/>
          <p:cNvSpPr txBox="1"/>
          <p:nvPr/>
        </p:nvSpPr>
        <p:spPr>
          <a:xfrm>
            <a:off x="5319181" y="4246661"/>
            <a:ext cx="2195512" cy="338554"/>
          </a:xfrm>
          <a:prstGeom prst="rect">
            <a:avLst/>
          </a:prstGeom>
          <a:noFill/>
        </p:spPr>
        <p:txBody>
          <a:bodyPr wrap="square" rtlCol="0">
            <a:spAutoFit/>
          </a:bodyPr>
          <a:lstStyle/>
          <a:p>
            <a:pPr algn="ctr"/>
            <a:r>
              <a:rPr lang="en-GB" sz="1600" b="1" dirty="0">
                <a:solidFill>
                  <a:schemeClr val="accent1">
                    <a:lumMod val="75000"/>
                  </a:schemeClr>
                </a:solidFill>
              </a:rPr>
              <a:t>RAN</a:t>
            </a:r>
            <a:endParaRPr lang="en-US" sz="1600" b="1" dirty="0" err="1">
              <a:solidFill>
                <a:schemeClr val="accent1">
                  <a:lumMod val="75000"/>
                </a:schemeClr>
              </a:solidFill>
            </a:endParaRPr>
          </a:p>
        </p:txBody>
      </p:sp>
      <p:cxnSp>
        <p:nvCxnSpPr>
          <p:cNvPr id="18" name="Straight Arrow Connector 17"/>
          <p:cNvCxnSpPr/>
          <p:nvPr/>
        </p:nvCxnSpPr>
        <p:spPr bwMode="auto">
          <a:xfrm>
            <a:off x="7519958" y="4689140"/>
            <a:ext cx="1764674" cy="0"/>
          </a:xfrm>
          <a:prstGeom prst="straightConnector1">
            <a:avLst/>
          </a:prstGeom>
          <a:solidFill>
            <a:schemeClr val="accent1"/>
          </a:solidFill>
          <a:ln w="25400" cap="flat" cmpd="sng" algn="ctr">
            <a:solidFill>
              <a:schemeClr val="accent2">
                <a:lumMod val="50000"/>
              </a:schemeClr>
            </a:solidFill>
            <a:prstDash val="solid"/>
            <a:round/>
            <a:headEnd type="diamond" w="lg" len="lg"/>
            <a:tailEnd type="diamond" w="lg" len="lg"/>
          </a:ln>
          <a:effectLst/>
        </p:spPr>
      </p:cxnSp>
      <p:sp>
        <p:nvSpPr>
          <p:cNvPr id="19" name="TextBox 18"/>
          <p:cNvSpPr txBox="1"/>
          <p:nvPr/>
        </p:nvSpPr>
        <p:spPr>
          <a:xfrm>
            <a:off x="7520491" y="4246661"/>
            <a:ext cx="1764172" cy="338554"/>
          </a:xfrm>
          <a:prstGeom prst="rect">
            <a:avLst/>
          </a:prstGeom>
          <a:noFill/>
        </p:spPr>
        <p:txBody>
          <a:bodyPr wrap="square" rtlCol="0">
            <a:spAutoFit/>
          </a:bodyPr>
          <a:lstStyle/>
          <a:p>
            <a:pPr algn="ctr"/>
            <a:r>
              <a:rPr lang="en-GB" sz="1600" b="1" dirty="0">
                <a:solidFill>
                  <a:schemeClr val="accent1">
                    <a:lumMod val="75000"/>
                  </a:schemeClr>
                </a:solidFill>
              </a:rPr>
              <a:t>Radio </a:t>
            </a:r>
            <a:endParaRPr lang="en-US" sz="1600" b="1" dirty="0" err="1">
              <a:solidFill>
                <a:schemeClr val="accent1">
                  <a:lumMod val="75000"/>
                </a:schemeClr>
              </a:solidFill>
            </a:endParaRPr>
          </a:p>
        </p:txBody>
      </p:sp>
      <p:grpSp>
        <p:nvGrpSpPr>
          <p:cNvPr id="24" name="Group 23"/>
          <p:cNvGrpSpPr/>
          <p:nvPr/>
        </p:nvGrpSpPr>
        <p:grpSpPr>
          <a:xfrm>
            <a:off x="8470044" y="2924175"/>
            <a:ext cx="1616989" cy="435868"/>
            <a:chOff x="5626114" y="0"/>
            <a:chExt cx="1778474" cy="435868"/>
          </a:xfrm>
        </p:grpSpPr>
        <p:sp>
          <p:nvSpPr>
            <p:cNvPr id="25" name="Rectangle 24"/>
            <p:cNvSpPr/>
            <p:nvPr/>
          </p:nvSpPr>
          <p:spPr>
            <a:xfrm>
              <a:off x="5626114" y="0"/>
              <a:ext cx="1778474" cy="4358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5626114" y="0"/>
              <a:ext cx="1778474" cy="4358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algn="ctr" defTabSz="889000">
                <a:lnSpc>
                  <a:spcPct val="90000"/>
                </a:lnSpc>
                <a:spcAft>
                  <a:spcPct val="35000"/>
                </a:spcAft>
              </a:pPr>
              <a:r>
                <a:rPr lang="en-GB" sz="2000" b="1" dirty="0">
                  <a:solidFill>
                    <a:schemeClr val="accent1">
                      <a:lumMod val="50000"/>
                    </a:schemeClr>
                  </a:solidFill>
                </a:rPr>
                <a:t>Last Mile</a:t>
              </a:r>
              <a:endParaRPr lang="en-US" sz="2000" b="1" dirty="0">
                <a:solidFill>
                  <a:schemeClr val="accent1">
                    <a:lumMod val="50000"/>
                  </a:schemeClr>
                </a:solidFill>
              </a:endParaRPr>
            </a:p>
          </p:txBody>
        </p:sp>
      </p:grpSp>
      <p:sp>
        <p:nvSpPr>
          <p:cNvPr id="30" name="TextBox 29"/>
          <p:cNvSpPr txBox="1"/>
          <p:nvPr/>
        </p:nvSpPr>
        <p:spPr>
          <a:xfrm>
            <a:off x="3085037" y="4869161"/>
            <a:ext cx="2233613" cy="584775"/>
          </a:xfrm>
          <a:prstGeom prst="rect">
            <a:avLst/>
          </a:prstGeom>
          <a:noFill/>
        </p:spPr>
        <p:txBody>
          <a:bodyPr wrap="square" rtlCol="0">
            <a:spAutoFit/>
          </a:bodyPr>
          <a:lstStyle/>
          <a:p>
            <a:pPr algn="ctr"/>
            <a:r>
              <a:rPr lang="en-GB" sz="1600" dirty="0">
                <a:solidFill>
                  <a:schemeClr val="accent1">
                    <a:lumMod val="75000"/>
                  </a:schemeClr>
                </a:solidFill>
              </a:rPr>
              <a:t>Cache</a:t>
            </a:r>
          </a:p>
          <a:p>
            <a:pPr algn="ctr"/>
            <a:r>
              <a:rPr lang="en-GB" sz="1600" dirty="0">
                <a:solidFill>
                  <a:schemeClr val="accent1">
                    <a:lumMod val="75000"/>
                  </a:schemeClr>
                </a:solidFill>
              </a:rPr>
              <a:t>Performance</a:t>
            </a:r>
            <a:endParaRPr lang="en-US" sz="1600" dirty="0" err="1">
              <a:solidFill>
                <a:schemeClr val="accent1">
                  <a:lumMod val="75000"/>
                </a:schemeClr>
              </a:solidFill>
            </a:endParaRPr>
          </a:p>
        </p:txBody>
      </p:sp>
      <p:sp>
        <p:nvSpPr>
          <p:cNvPr id="31" name="TextBox 30"/>
          <p:cNvSpPr txBox="1"/>
          <p:nvPr/>
        </p:nvSpPr>
        <p:spPr>
          <a:xfrm>
            <a:off x="5281081" y="4869161"/>
            <a:ext cx="2233613" cy="584775"/>
          </a:xfrm>
          <a:prstGeom prst="rect">
            <a:avLst/>
          </a:prstGeom>
          <a:noFill/>
        </p:spPr>
        <p:txBody>
          <a:bodyPr wrap="square" rtlCol="0">
            <a:spAutoFit/>
          </a:bodyPr>
          <a:lstStyle/>
          <a:p>
            <a:pPr algn="ctr"/>
            <a:r>
              <a:rPr lang="en-GB" sz="1600" dirty="0">
                <a:solidFill>
                  <a:schemeClr val="accent1">
                    <a:lumMod val="75000"/>
                  </a:schemeClr>
                </a:solidFill>
              </a:rPr>
              <a:t>Cache</a:t>
            </a:r>
          </a:p>
          <a:p>
            <a:pPr algn="ctr"/>
            <a:r>
              <a:rPr lang="en-GB" sz="1600" dirty="0">
                <a:solidFill>
                  <a:schemeClr val="accent1">
                    <a:lumMod val="75000"/>
                  </a:schemeClr>
                </a:solidFill>
              </a:rPr>
              <a:t>Performance</a:t>
            </a:r>
            <a:endParaRPr lang="en-US" sz="1600" dirty="0" err="1">
              <a:solidFill>
                <a:schemeClr val="accent1">
                  <a:lumMod val="75000"/>
                </a:schemeClr>
              </a:solidFill>
            </a:endParaRPr>
          </a:p>
        </p:txBody>
      </p:sp>
      <p:sp>
        <p:nvSpPr>
          <p:cNvPr id="32" name="TextBox 31"/>
          <p:cNvSpPr txBox="1"/>
          <p:nvPr/>
        </p:nvSpPr>
        <p:spPr>
          <a:xfrm>
            <a:off x="7520492" y="4869160"/>
            <a:ext cx="1764172" cy="338554"/>
          </a:xfrm>
          <a:prstGeom prst="rect">
            <a:avLst/>
          </a:prstGeom>
          <a:noFill/>
        </p:spPr>
        <p:txBody>
          <a:bodyPr wrap="square" rtlCol="0">
            <a:spAutoFit/>
          </a:bodyPr>
          <a:lstStyle/>
          <a:p>
            <a:pPr algn="ctr"/>
            <a:r>
              <a:rPr lang="en-GB" sz="1600" dirty="0">
                <a:solidFill>
                  <a:schemeClr val="accent1">
                    <a:lumMod val="75000"/>
                  </a:schemeClr>
                </a:solidFill>
              </a:rPr>
              <a:t>Performance</a:t>
            </a:r>
            <a:endParaRPr lang="en-US" sz="1600" dirty="0" err="1">
              <a:solidFill>
                <a:schemeClr val="accent1">
                  <a:lumMod val="75000"/>
                </a:schemeClr>
              </a:solidFill>
            </a:endParaRPr>
          </a:p>
        </p:txBody>
      </p:sp>
    </p:spTree>
    <p:extLst>
      <p:ext uri="{BB962C8B-B14F-4D97-AF65-F5344CB8AC3E}">
        <p14:creationId xmlns:p14="http://schemas.microsoft.com/office/powerpoint/2010/main" val="246322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p:cNvPicPr>
            <a:picLocks noChangeAspect="1" noChangeArrowheads="1"/>
          </p:cNvPicPr>
          <p:nvPr/>
        </p:nvPicPr>
        <p:blipFill>
          <a:blip r:embed="rId2" cstate="print"/>
          <a:srcRect/>
          <a:stretch>
            <a:fillRect/>
          </a:stretch>
        </p:blipFill>
        <p:spPr bwMode="auto">
          <a:xfrm>
            <a:off x="762000" y="3353741"/>
            <a:ext cx="9906000" cy="2736835"/>
          </a:xfrm>
          <a:prstGeom prst="rect">
            <a:avLst/>
          </a:prstGeom>
          <a:noFill/>
          <a:ln w="9525">
            <a:noFill/>
            <a:miter lim="800000"/>
            <a:headEnd/>
            <a:tailEnd/>
          </a:ln>
        </p:spPr>
      </p:pic>
      <p:pic>
        <p:nvPicPr>
          <p:cNvPr id="4107" name="Picture 11"/>
          <p:cNvPicPr>
            <a:picLocks noChangeAspect="1" noChangeArrowheads="1"/>
          </p:cNvPicPr>
          <p:nvPr/>
        </p:nvPicPr>
        <p:blipFill>
          <a:blip r:embed="rId3" cstate="print"/>
          <a:srcRect/>
          <a:stretch>
            <a:fillRect/>
          </a:stretch>
        </p:blipFill>
        <p:spPr bwMode="auto">
          <a:xfrm>
            <a:off x="2781369" y="6143223"/>
            <a:ext cx="6219311" cy="337870"/>
          </a:xfrm>
          <a:prstGeom prst="rect">
            <a:avLst/>
          </a:prstGeom>
          <a:noFill/>
          <a:ln w="9525">
            <a:noFill/>
            <a:miter lim="800000"/>
            <a:headEnd/>
            <a:tailEnd/>
          </a:ln>
        </p:spPr>
      </p:pic>
      <p:sp>
        <p:nvSpPr>
          <p:cNvPr id="3" name="Slide Number Placeholder 2"/>
          <p:cNvSpPr>
            <a:spLocks noGrp="1"/>
          </p:cNvSpPr>
          <p:nvPr>
            <p:ph type="sldNum" sz="quarter" idx="13"/>
          </p:nvPr>
        </p:nvSpPr>
        <p:spPr/>
        <p:txBody>
          <a:bodyPr/>
          <a:lstStyle/>
          <a:p>
            <a:pPr>
              <a:defRPr/>
            </a:pPr>
            <a:fld id="{29FD782F-ADD1-4DD1-AC1F-91961C175CC0}" type="slidenum">
              <a:rPr lang="en-US" smtClean="0"/>
              <a:pPr>
                <a:defRPr/>
              </a:pPr>
              <a:t>31</a:t>
            </a:fld>
            <a:endParaRPr lang="en-US" dirty="0"/>
          </a:p>
        </p:txBody>
      </p:sp>
      <p:sp>
        <p:nvSpPr>
          <p:cNvPr id="4" name="Title 3"/>
          <p:cNvSpPr>
            <a:spLocks noGrp="1"/>
          </p:cNvSpPr>
          <p:nvPr>
            <p:ph type="title"/>
          </p:nvPr>
        </p:nvSpPr>
        <p:spPr>
          <a:xfrm>
            <a:off x="1077890" y="290035"/>
            <a:ext cx="9069388" cy="443198"/>
          </a:xfrm>
        </p:spPr>
        <p:txBody>
          <a:bodyPr/>
          <a:lstStyle/>
          <a:p>
            <a:r>
              <a:rPr lang="en-US" dirty="0" err="1" smtClean="0"/>
              <a:t>Youtube</a:t>
            </a:r>
            <a:r>
              <a:rPr lang="en-US" dirty="0" smtClean="0"/>
              <a:t> video </a:t>
            </a:r>
            <a:r>
              <a:rPr lang="en-US" dirty="0" err="1" smtClean="0"/>
              <a:t>kpi</a:t>
            </a:r>
            <a:r>
              <a:rPr lang="en-US" dirty="0" smtClean="0"/>
              <a:t> chart</a:t>
            </a:r>
            <a:endParaRPr lang="en-US" dirty="0"/>
          </a:p>
        </p:txBody>
      </p:sp>
      <p:pic>
        <p:nvPicPr>
          <p:cNvPr id="4100" name="Picture 4"/>
          <p:cNvPicPr>
            <a:picLocks noChangeAspect="1" noChangeArrowheads="1"/>
          </p:cNvPicPr>
          <p:nvPr/>
        </p:nvPicPr>
        <p:blipFill>
          <a:blip r:embed="rId4" cstate="print"/>
          <a:srcRect/>
          <a:stretch>
            <a:fillRect/>
          </a:stretch>
        </p:blipFill>
        <p:spPr bwMode="auto">
          <a:xfrm>
            <a:off x="8178842" y="811369"/>
            <a:ext cx="2135125" cy="227956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853986" y="798490"/>
            <a:ext cx="2202927" cy="2318197"/>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3511439" y="837128"/>
            <a:ext cx="2221380" cy="2240923"/>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1071093" y="819111"/>
            <a:ext cx="2112135" cy="2248611"/>
          </a:xfrm>
          <a:prstGeom prst="rect">
            <a:avLst/>
          </a:prstGeom>
          <a:noFill/>
          <a:ln w="9525">
            <a:noFill/>
            <a:miter lim="800000"/>
            <a:headEnd/>
            <a:tailEnd/>
          </a:ln>
        </p:spPr>
      </p:pic>
      <p:pic>
        <p:nvPicPr>
          <p:cNvPr id="4105" name="Picture 9"/>
          <p:cNvPicPr>
            <a:picLocks noChangeAspect="1" noChangeArrowheads="1"/>
          </p:cNvPicPr>
          <p:nvPr/>
        </p:nvPicPr>
        <p:blipFill>
          <a:blip r:embed="rId8" cstate="print"/>
          <a:srcRect/>
          <a:stretch>
            <a:fillRect/>
          </a:stretch>
        </p:blipFill>
        <p:spPr bwMode="auto">
          <a:xfrm>
            <a:off x="762000" y="3271234"/>
            <a:ext cx="9906000" cy="2822553"/>
          </a:xfrm>
          <a:prstGeom prst="rect">
            <a:avLst/>
          </a:prstGeom>
          <a:noFill/>
          <a:ln w="9525">
            <a:noFill/>
            <a:miter lim="800000"/>
            <a:headEnd/>
            <a:tailEnd/>
          </a:ln>
        </p:spPr>
      </p:pic>
      <p:pic>
        <p:nvPicPr>
          <p:cNvPr id="4108" name="Picture 12"/>
          <p:cNvPicPr>
            <a:picLocks noChangeAspect="1" noChangeArrowheads="1"/>
          </p:cNvPicPr>
          <p:nvPr/>
        </p:nvPicPr>
        <p:blipFill>
          <a:blip r:embed="rId9" cstate="print"/>
          <a:srcRect/>
          <a:stretch>
            <a:fillRect/>
          </a:stretch>
        </p:blipFill>
        <p:spPr bwMode="auto">
          <a:xfrm>
            <a:off x="3414918" y="6160930"/>
            <a:ext cx="3898204" cy="317142"/>
          </a:xfrm>
          <a:prstGeom prst="rect">
            <a:avLst/>
          </a:prstGeom>
          <a:noFill/>
          <a:ln w="9525">
            <a:noFill/>
            <a:miter lim="800000"/>
            <a:headEnd/>
            <a:tailEnd/>
          </a:ln>
        </p:spPr>
      </p:pic>
    </p:spTree>
    <p:extLst>
      <p:ext uri="{BB962C8B-B14F-4D97-AF65-F5344CB8AC3E}">
        <p14:creationId xmlns:p14="http://schemas.microsoft.com/office/powerpoint/2010/main" val="141010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10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10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10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0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10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10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slide(fromBottom)">
                                      <p:cBhvr>
                                        <p:cTn id="25" dur="500"/>
                                        <p:tgtEl>
                                          <p:spTgt spid="410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slide(fromBottom)">
                                      <p:cBhvr>
                                        <p:cTn id="30" dur="500"/>
                                        <p:tgtEl>
                                          <p:spTgt spid="410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4101"/>
                                        </p:tgtEl>
                                        <p:attrNameLst>
                                          <p:attrName>style.visibility</p:attrName>
                                        </p:attrNameLst>
                                      </p:cBhvr>
                                      <p:to>
                                        <p:strVal val="visible"/>
                                      </p:to>
                                    </p:set>
                                    <p:animEffect transition="in" filter="slide(fromBottom)">
                                      <p:cBhvr>
                                        <p:cTn id="35" dur="500"/>
                                        <p:tgtEl>
                                          <p:spTgt spid="410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slide(fromBottom)">
                                      <p:cBhvr>
                                        <p:cTn id="40" dur="500"/>
                                        <p:tgtEl>
                                          <p:spTgt spid="410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4105"/>
                                        </p:tgtEl>
                                      </p:cBhvr>
                                    </p:animEffect>
                                    <p:set>
                                      <p:cBhvr>
                                        <p:cTn id="45" dur="1" fill="hold">
                                          <p:stCondLst>
                                            <p:cond delay="499"/>
                                          </p:stCondLst>
                                        </p:cTn>
                                        <p:tgtEl>
                                          <p:spTgt spid="4105"/>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4108"/>
                                        </p:tgtEl>
                                      </p:cBhvr>
                                    </p:animEffect>
                                    <p:set>
                                      <p:cBhvr>
                                        <p:cTn id="48" dur="1" fill="hold">
                                          <p:stCondLst>
                                            <p:cond delay="499"/>
                                          </p:stCondLst>
                                        </p:cTn>
                                        <p:tgtEl>
                                          <p:spTgt spid="4108"/>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4106"/>
                                        </p:tgtEl>
                                        <p:attrNameLst>
                                          <p:attrName>style.visibility</p:attrName>
                                        </p:attrNameLst>
                                      </p:cBhvr>
                                      <p:to>
                                        <p:strVal val="visible"/>
                                      </p:to>
                                    </p:set>
                                    <p:animEffect transition="in" filter="dissolve">
                                      <p:cBhvr>
                                        <p:cTn id="51" dur="500"/>
                                        <p:tgtEl>
                                          <p:spTgt spid="4106"/>
                                        </p:tgtEl>
                                      </p:cBhvr>
                                    </p:animEffect>
                                  </p:childTnLst>
                                </p:cTn>
                              </p:par>
                              <p:par>
                                <p:cTn id="52" presetID="9" presetClass="entr" presetSubtype="0" fill="hold" nodeType="withEffect">
                                  <p:stCondLst>
                                    <p:cond delay="0"/>
                                  </p:stCondLst>
                                  <p:childTnLst>
                                    <p:set>
                                      <p:cBhvr>
                                        <p:cTn id="53" dur="1" fill="hold">
                                          <p:stCondLst>
                                            <p:cond delay="0"/>
                                          </p:stCondLst>
                                        </p:cTn>
                                        <p:tgtEl>
                                          <p:spTgt spid="4107"/>
                                        </p:tgtEl>
                                        <p:attrNameLst>
                                          <p:attrName>style.visibility</p:attrName>
                                        </p:attrNameLst>
                                      </p:cBhvr>
                                      <p:to>
                                        <p:strVal val="visible"/>
                                      </p:to>
                                    </p:set>
                                    <p:animEffect transition="in" filter="dissolve">
                                      <p:cBhvr>
                                        <p:cTn id="54"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3"/>
          </p:nvPr>
        </p:nvSpPr>
        <p:spPr/>
        <p:txBody>
          <a:bodyPr/>
          <a:lstStyle/>
          <a:p>
            <a:fld id="{EDED475B-B167-4691-B568-C58360F1A4E1}" type="slidenum">
              <a:rPr lang="en-GB" smtClean="0"/>
              <a:pPr/>
              <a:t>32</a:t>
            </a:fld>
            <a:endParaRPr lang="en-GB" dirty="0"/>
          </a:p>
        </p:txBody>
      </p:sp>
      <p:sp>
        <p:nvSpPr>
          <p:cNvPr id="3074" name="Rectangle 2"/>
          <p:cNvSpPr>
            <a:spLocks noGrp="1" noChangeArrowheads="1"/>
          </p:cNvSpPr>
          <p:nvPr>
            <p:ph type="title"/>
          </p:nvPr>
        </p:nvSpPr>
        <p:spPr>
          <a:xfrm>
            <a:off x="1193800" y="908221"/>
            <a:ext cx="9069388" cy="443198"/>
          </a:xfrm>
        </p:spPr>
        <p:txBody>
          <a:bodyPr anchor="t" anchorCtr="0"/>
          <a:lstStyle/>
          <a:p>
            <a:r>
              <a:rPr lang="en-GB" dirty="0" smtClean="0"/>
              <a:t>Video quality – buffering and stalling</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1313522" y="1620500"/>
            <a:ext cx="5559347" cy="4601880"/>
          </a:xfrm>
          <a:prstGeom prst="rect">
            <a:avLst/>
          </a:prstGeom>
          <a:noFill/>
          <a:ln w="9525">
            <a:noFill/>
            <a:miter lim="800000"/>
            <a:headEnd/>
            <a:tailEnd/>
          </a:ln>
        </p:spPr>
      </p:pic>
      <p:cxnSp>
        <p:nvCxnSpPr>
          <p:cNvPr id="10" name="Straight Connector 9"/>
          <p:cNvCxnSpPr/>
          <p:nvPr/>
        </p:nvCxnSpPr>
        <p:spPr bwMode="auto">
          <a:xfrm>
            <a:off x="2256263" y="3969835"/>
            <a:ext cx="7917366" cy="11151"/>
          </a:xfrm>
          <a:prstGeom prst="line">
            <a:avLst/>
          </a:prstGeom>
          <a:solidFill>
            <a:schemeClr val="accent1"/>
          </a:solidFill>
          <a:ln w="25400" cap="flat" cmpd="sng" algn="ctr">
            <a:solidFill>
              <a:schemeClr val="accent6">
                <a:lumMod val="75000"/>
              </a:schemeClr>
            </a:solidFill>
            <a:prstDash val="solid"/>
            <a:round/>
            <a:headEnd type="none" w="med" len="med"/>
            <a:tailEnd type="none" w="med" len="med"/>
          </a:ln>
          <a:effectLst/>
        </p:spPr>
      </p:cxnSp>
      <p:cxnSp>
        <p:nvCxnSpPr>
          <p:cNvPr id="12" name="Straight Arrow Connector 11"/>
          <p:cNvCxnSpPr/>
          <p:nvPr/>
        </p:nvCxnSpPr>
        <p:spPr bwMode="auto">
          <a:xfrm flipV="1">
            <a:off x="7129346" y="2620538"/>
            <a:ext cx="0" cy="1315843"/>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cxnSp>
        <p:nvCxnSpPr>
          <p:cNvPr id="13" name="Straight Arrow Connector 12"/>
          <p:cNvCxnSpPr/>
          <p:nvPr/>
        </p:nvCxnSpPr>
        <p:spPr bwMode="auto">
          <a:xfrm>
            <a:off x="7125630" y="3999571"/>
            <a:ext cx="14868" cy="1408770"/>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pic>
        <p:nvPicPr>
          <p:cNvPr id="2053" name="Picture 5"/>
          <p:cNvPicPr>
            <a:picLocks noChangeAspect="1" noChangeArrowheads="1"/>
          </p:cNvPicPr>
          <p:nvPr/>
        </p:nvPicPr>
        <p:blipFill>
          <a:blip r:embed="rId4" cstate="print"/>
          <a:srcRect/>
          <a:stretch>
            <a:fillRect/>
          </a:stretch>
        </p:blipFill>
        <p:spPr bwMode="auto">
          <a:xfrm>
            <a:off x="7353185" y="4070195"/>
            <a:ext cx="3057525" cy="22860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7417420" y="1605775"/>
            <a:ext cx="2856570" cy="2228618"/>
          </a:xfrm>
          <a:prstGeom prst="rect">
            <a:avLst/>
          </a:prstGeom>
          <a:noFill/>
          <a:ln w="9525">
            <a:noFill/>
            <a:miter lim="800000"/>
            <a:headEnd/>
            <a:tailEnd/>
          </a:ln>
        </p:spPr>
      </p:pic>
    </p:spTree>
    <p:extLst>
      <p:ext uri="{BB962C8B-B14F-4D97-AF65-F5344CB8AC3E}">
        <p14:creationId xmlns:p14="http://schemas.microsoft.com/office/powerpoint/2010/main" val="30468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8C277234-4E55-41A9-9DCA-0F43949DB073}" type="slidenum">
              <a:rPr lang="en-US" smtClean="0"/>
              <a:pPr/>
              <a:t>33</a:t>
            </a:fld>
            <a:endParaRPr lang="en-US" dirty="0"/>
          </a:p>
        </p:txBody>
      </p:sp>
      <p:sp>
        <p:nvSpPr>
          <p:cNvPr id="7" name="Title 3"/>
          <p:cNvSpPr txBox="1">
            <a:spLocks/>
          </p:cNvSpPr>
          <p:nvPr/>
        </p:nvSpPr>
        <p:spPr>
          <a:xfrm>
            <a:off x="3336637" y="2745624"/>
            <a:ext cx="4756727" cy="443198"/>
          </a:xfrm>
          <a:prstGeom prst="rect">
            <a:avLst/>
          </a:prstGeom>
        </p:spPr>
        <p:txBody>
          <a:bodyPr vert="horz" wrap="square" lIns="0" tIns="0" rIns="0" bIns="0" rtlCol="0" anchor="t" anchorCtr="0">
            <a:spAutoFit/>
          </a:bodyPr>
          <a:lstStyle>
            <a:lvl1pPr algn="l" rtl="0" eaLnBrk="1" fontAlgn="base" hangingPunct="1">
              <a:lnSpc>
                <a:spcPct val="120000"/>
              </a:lnSpc>
              <a:spcBef>
                <a:spcPct val="20000"/>
              </a:spcBef>
              <a:spcAft>
                <a:spcPct val="0"/>
              </a:spcAft>
              <a:defRPr lang="en-US" sz="2400" cap="all" baseline="0" smtClean="0">
                <a:solidFill>
                  <a:srgbClr val="000000"/>
                </a:solidFill>
                <a:latin typeface="Arial" pitchFamily="34" charset="0"/>
                <a:ea typeface="+mj-ea"/>
                <a:cs typeface="Arial" pitchFamily="34" charset="0"/>
              </a:defRPr>
            </a:lvl1pPr>
            <a:lvl2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2pPr>
            <a:lvl3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3pPr>
            <a:lvl4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4pPr>
            <a:lvl5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5pPr>
            <a:lvl6pPr marL="4572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6pPr>
            <a:lvl7pPr marL="9144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7pPr>
            <a:lvl8pPr marL="13716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8pPr>
            <a:lvl9pPr marL="18288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9pPr>
          </a:lstStyle>
          <a:p>
            <a:pPr algn="ctr"/>
            <a:r>
              <a:rPr lang="en-GB" kern="0" dirty="0" err="1"/>
              <a:t>Whatsapp</a:t>
            </a:r>
            <a:r>
              <a:rPr lang="en-GB" kern="0" dirty="0"/>
              <a:t> Monitoring</a:t>
            </a:r>
          </a:p>
        </p:txBody>
      </p:sp>
    </p:spTree>
    <p:extLst>
      <p:ext uri="{BB962C8B-B14F-4D97-AF65-F5344CB8AC3E}">
        <p14:creationId xmlns:p14="http://schemas.microsoft.com/office/powerpoint/2010/main" val="22048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29FD782F-ADD1-4DD1-AC1F-91961C175CC0}" type="slidenum">
              <a:rPr lang="en-US" smtClean="0"/>
              <a:pPr>
                <a:defRPr/>
              </a:pPr>
              <a:t>34</a:t>
            </a:fld>
            <a:endParaRPr lang="en-US" dirty="0"/>
          </a:p>
        </p:txBody>
      </p:sp>
      <p:sp>
        <p:nvSpPr>
          <p:cNvPr id="4" name="Title 3"/>
          <p:cNvSpPr>
            <a:spLocks noGrp="1"/>
          </p:cNvSpPr>
          <p:nvPr>
            <p:ph type="title"/>
          </p:nvPr>
        </p:nvSpPr>
        <p:spPr>
          <a:xfrm>
            <a:off x="1193800" y="551106"/>
            <a:ext cx="9069388" cy="886397"/>
          </a:xfrm>
        </p:spPr>
        <p:txBody>
          <a:bodyPr/>
          <a:lstStyle/>
          <a:p>
            <a:r>
              <a:rPr lang="en-GB" dirty="0" err="1" smtClean="0"/>
              <a:t>Whatsapp</a:t>
            </a:r>
            <a:r>
              <a:rPr lang="en-GB" dirty="0" smtClean="0"/>
              <a:t> Case Study:</a:t>
            </a:r>
            <a:br>
              <a:rPr lang="en-GB" dirty="0" smtClean="0"/>
            </a:br>
            <a:r>
              <a:rPr lang="en-GB" dirty="0" smtClean="0"/>
              <a:t>extra DNS lookup on outage</a:t>
            </a:r>
            <a:endParaRPr lang="en-US" dirty="0"/>
          </a:p>
        </p:txBody>
      </p:sp>
      <p:grpSp>
        <p:nvGrpSpPr>
          <p:cNvPr id="2" name="Group 8"/>
          <p:cNvGrpSpPr/>
          <p:nvPr/>
        </p:nvGrpSpPr>
        <p:grpSpPr>
          <a:xfrm>
            <a:off x="1722501" y="1929160"/>
            <a:ext cx="8096400" cy="1794730"/>
            <a:chOff x="-3486160" y="2454275"/>
            <a:chExt cx="16868421" cy="3144477"/>
          </a:xfrm>
        </p:grpSpPr>
        <p:pic>
          <p:nvPicPr>
            <p:cNvPr id="2050" name="Picture 2"/>
            <p:cNvPicPr>
              <a:picLocks noChangeAspect="1" noChangeArrowheads="1"/>
            </p:cNvPicPr>
            <p:nvPr/>
          </p:nvPicPr>
          <p:blipFill>
            <a:blip r:embed="rId3" cstate="print"/>
            <a:srcRect/>
            <a:stretch>
              <a:fillRect/>
            </a:stretch>
          </p:blipFill>
          <p:spPr bwMode="auto">
            <a:xfrm>
              <a:off x="-3471863" y="2454275"/>
              <a:ext cx="16849726" cy="19526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3486160" y="4371107"/>
              <a:ext cx="16868421" cy="1227645"/>
            </a:xfrm>
            <a:prstGeom prst="rect">
              <a:avLst/>
            </a:prstGeom>
            <a:noFill/>
            <a:ln w="9525">
              <a:noFill/>
              <a:miter lim="800000"/>
              <a:headEnd/>
              <a:tailEnd/>
            </a:ln>
            <a:effectLst/>
          </p:spPr>
        </p:pic>
      </p:grpSp>
      <p:sp>
        <p:nvSpPr>
          <p:cNvPr id="10" name="TextBox 9"/>
          <p:cNvSpPr txBox="1"/>
          <p:nvPr/>
        </p:nvSpPr>
        <p:spPr>
          <a:xfrm>
            <a:off x="1654308" y="3892673"/>
            <a:ext cx="8194965" cy="707886"/>
          </a:xfrm>
          <a:prstGeom prst="rect">
            <a:avLst/>
          </a:prstGeom>
          <a:noFill/>
        </p:spPr>
        <p:txBody>
          <a:bodyPr wrap="square" rtlCol="0">
            <a:spAutoFit/>
          </a:bodyPr>
          <a:lstStyle/>
          <a:p>
            <a:pPr algn="ctr"/>
            <a:r>
              <a:rPr lang="en-GB" sz="2000" dirty="0"/>
              <a:t>When the </a:t>
            </a:r>
            <a:r>
              <a:rPr lang="en-GB" sz="2000" dirty="0" err="1"/>
              <a:t>WhatsApp</a:t>
            </a:r>
            <a:r>
              <a:rPr lang="en-GB" sz="2000" dirty="0"/>
              <a:t> service is unavailable, the client (app) is observed to perform DNS lookup attempts every five seconds in short bursts</a:t>
            </a:r>
            <a:endParaRPr lang="en-US" sz="2000" dirty="0" err="1"/>
          </a:p>
        </p:txBody>
      </p:sp>
      <p:sp>
        <p:nvSpPr>
          <p:cNvPr id="11" name="TextBox 10"/>
          <p:cNvSpPr txBox="1"/>
          <p:nvPr/>
        </p:nvSpPr>
        <p:spPr>
          <a:xfrm>
            <a:off x="1696464" y="4681291"/>
            <a:ext cx="8110653" cy="707886"/>
          </a:xfrm>
          <a:prstGeom prst="rect">
            <a:avLst/>
          </a:prstGeom>
          <a:noFill/>
        </p:spPr>
        <p:txBody>
          <a:bodyPr wrap="square" rtlCol="0">
            <a:spAutoFit/>
          </a:bodyPr>
          <a:lstStyle/>
          <a:p>
            <a:pPr algn="ctr"/>
            <a:r>
              <a:rPr lang="en-GB" sz="2000" dirty="0"/>
              <a:t>Different colours indicate different URL accesses being attempted as client tries and retries “available” options</a:t>
            </a:r>
            <a:endParaRPr lang="en-US" sz="2000" dirty="0" err="1"/>
          </a:p>
        </p:txBody>
      </p:sp>
      <p:sp>
        <p:nvSpPr>
          <p:cNvPr id="12" name="TextBox 11"/>
          <p:cNvSpPr txBox="1"/>
          <p:nvPr/>
        </p:nvSpPr>
        <p:spPr>
          <a:xfrm>
            <a:off x="1636990" y="5472535"/>
            <a:ext cx="8229598" cy="707886"/>
          </a:xfrm>
          <a:prstGeom prst="rect">
            <a:avLst/>
          </a:prstGeom>
          <a:noFill/>
        </p:spPr>
        <p:txBody>
          <a:bodyPr wrap="square" rtlCol="0">
            <a:spAutoFit/>
          </a:bodyPr>
          <a:lstStyle/>
          <a:p>
            <a:pPr algn="ctr"/>
            <a:r>
              <a:rPr lang="en-GB" sz="2000" dirty="0"/>
              <a:t>For carriers with large </a:t>
            </a:r>
            <a:r>
              <a:rPr lang="en-GB" sz="2000" dirty="0" err="1"/>
              <a:t>WhatsApp</a:t>
            </a:r>
            <a:r>
              <a:rPr lang="en-GB" sz="2000" dirty="0"/>
              <a:t> adoption this has created significant traffic resulting in negative effect on the mobile network performance</a:t>
            </a:r>
            <a:endParaRPr lang="en-US" sz="2000" dirty="0" err="1"/>
          </a:p>
        </p:txBody>
      </p:sp>
      <p:sp>
        <p:nvSpPr>
          <p:cNvPr id="13" name="TextBox 12"/>
          <p:cNvSpPr txBox="1"/>
          <p:nvPr/>
        </p:nvSpPr>
        <p:spPr>
          <a:xfrm>
            <a:off x="3402650" y="1648535"/>
            <a:ext cx="5272756" cy="523220"/>
          </a:xfrm>
          <a:prstGeom prst="rect">
            <a:avLst/>
          </a:prstGeom>
          <a:noFill/>
        </p:spPr>
        <p:txBody>
          <a:bodyPr wrap="square" rtlCol="0">
            <a:spAutoFit/>
          </a:bodyPr>
          <a:lstStyle/>
          <a:p>
            <a:pPr algn="ctr"/>
            <a:r>
              <a:rPr lang="en-GB" sz="1400" dirty="0"/>
              <a:t>Each vertical line represents a DNS lookup attempt  by a single client following a general outage of the </a:t>
            </a:r>
            <a:r>
              <a:rPr lang="en-GB" sz="1400" dirty="0" err="1"/>
              <a:t>WhatsApp</a:t>
            </a:r>
            <a:r>
              <a:rPr lang="en-GB" sz="1400" dirty="0"/>
              <a:t> service</a:t>
            </a:r>
            <a:endParaRPr lang="en-US" sz="1400" dirty="0" err="1"/>
          </a:p>
        </p:txBody>
      </p:sp>
    </p:spTree>
    <p:extLst>
      <p:ext uri="{BB962C8B-B14F-4D97-AF65-F5344CB8AC3E}">
        <p14:creationId xmlns:p14="http://schemas.microsoft.com/office/powerpoint/2010/main" val="145716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bwMode="auto">
          <a:xfrm>
            <a:off x="3445393" y="2803292"/>
            <a:ext cx="4442603" cy="1069676"/>
          </a:xfrm>
          <a:prstGeom prst="cloud">
            <a:avLst/>
          </a:prstGeom>
          <a:noFill/>
          <a:ln w="38100" cap="flat" cmpd="sng" algn="ctr">
            <a:solidFill>
              <a:srgbClr val="FF78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2" name="Slide Number Placeholder 1"/>
          <p:cNvSpPr>
            <a:spLocks noGrp="1"/>
          </p:cNvSpPr>
          <p:nvPr>
            <p:ph type="sldNum" sz="quarter" idx="13"/>
          </p:nvPr>
        </p:nvSpPr>
        <p:spPr/>
        <p:txBody>
          <a:bodyPr/>
          <a:lstStyle/>
          <a:p>
            <a:pPr eaLnBrk="0" hangingPunct="0"/>
            <a:fld id="{E3D0831D-C0E2-4007-A441-954143294F85}" type="slidenum">
              <a:rPr lang="en-US" smtClean="0">
                <a:ea typeface="ＭＳ Ｐゴシック" pitchFamily="-76" charset="-128"/>
                <a:cs typeface="+mn-cs"/>
              </a:rPr>
              <a:pPr eaLnBrk="0" hangingPunct="0"/>
              <a:t>35</a:t>
            </a:fld>
            <a:endParaRPr lang="en-US" dirty="0">
              <a:ea typeface="ＭＳ Ｐゴシック" pitchFamily="-76" charset="-128"/>
              <a:cs typeface="+mn-cs"/>
            </a:endParaRPr>
          </a:p>
        </p:txBody>
      </p:sp>
      <p:sp>
        <p:nvSpPr>
          <p:cNvPr id="5" name="Title 4"/>
          <p:cNvSpPr>
            <a:spLocks noGrp="1"/>
          </p:cNvSpPr>
          <p:nvPr>
            <p:ph type="title"/>
          </p:nvPr>
        </p:nvSpPr>
        <p:spPr>
          <a:xfrm>
            <a:off x="1140012" y="557052"/>
            <a:ext cx="9069388" cy="886397"/>
          </a:xfrm>
        </p:spPr>
        <p:txBody>
          <a:bodyPr/>
          <a:lstStyle/>
          <a:p>
            <a:r>
              <a:rPr lang="en-GB" dirty="0" err="1" smtClean="0"/>
              <a:t>Whatsapp</a:t>
            </a:r>
            <a:r>
              <a:rPr lang="en-GB" dirty="0" smtClean="0"/>
              <a:t> case study: </a:t>
            </a:r>
            <a:br>
              <a:rPr lang="en-GB" dirty="0" smtClean="0"/>
            </a:br>
            <a:r>
              <a:rPr lang="en-GB" dirty="0" smtClean="0"/>
              <a:t>monitor master solution Test overview</a:t>
            </a:r>
            <a:endParaRPr lang="en-US" dirty="0"/>
          </a:p>
        </p:txBody>
      </p:sp>
      <p:pic>
        <p:nvPicPr>
          <p:cNvPr id="8" name="Picture 7" descr="180X120b.png"/>
          <p:cNvPicPr>
            <a:picLocks noChangeAspect="1"/>
          </p:cNvPicPr>
          <p:nvPr/>
        </p:nvPicPr>
        <p:blipFill>
          <a:blip r:embed="rId3" cstate="print"/>
          <a:stretch>
            <a:fillRect/>
          </a:stretch>
        </p:blipFill>
        <p:spPr>
          <a:xfrm>
            <a:off x="5814924" y="1690299"/>
            <a:ext cx="997071" cy="664714"/>
          </a:xfrm>
          <a:prstGeom prst="rect">
            <a:avLst/>
          </a:prstGeom>
        </p:spPr>
      </p:pic>
      <p:sp>
        <p:nvSpPr>
          <p:cNvPr id="9" name="TextBox 8"/>
          <p:cNvSpPr txBox="1"/>
          <p:nvPr/>
        </p:nvSpPr>
        <p:spPr>
          <a:xfrm>
            <a:off x="7120245" y="1432004"/>
            <a:ext cx="2734574" cy="707886"/>
          </a:xfrm>
          <a:prstGeom prst="rect">
            <a:avLst/>
          </a:prstGeom>
          <a:noFill/>
          <a:ln w="38100">
            <a:solidFill>
              <a:srgbClr val="FF0000"/>
            </a:solidFill>
          </a:ln>
        </p:spPr>
        <p:txBody>
          <a:bodyPr wrap="square" rtlCol="0">
            <a:spAutoFit/>
          </a:bodyPr>
          <a:lstStyle/>
          <a:p>
            <a:r>
              <a:rPr lang="en-GB" sz="2000" dirty="0" err="1"/>
              <a:t>Whatsapp</a:t>
            </a:r>
            <a:r>
              <a:rPr lang="en-GB" sz="2000" dirty="0"/>
              <a:t> </a:t>
            </a:r>
            <a:r>
              <a:rPr lang="en-GB" sz="2000" dirty="0" err="1"/>
              <a:t>signon</a:t>
            </a:r>
            <a:r>
              <a:rPr lang="en-GB" sz="2000" dirty="0"/>
              <a:t> https://r.whatsapp.net</a:t>
            </a:r>
            <a:endParaRPr lang="en-US" sz="2000" dirty="0" err="1"/>
          </a:p>
        </p:txBody>
      </p:sp>
      <p:grpSp>
        <p:nvGrpSpPr>
          <p:cNvPr id="25" name="Group 24"/>
          <p:cNvGrpSpPr/>
          <p:nvPr/>
        </p:nvGrpSpPr>
        <p:grpSpPr>
          <a:xfrm>
            <a:off x="4221777" y="4468504"/>
            <a:ext cx="3252158" cy="1906420"/>
            <a:chOff x="345060" y="2631096"/>
            <a:chExt cx="3252158" cy="1906420"/>
          </a:xfrm>
        </p:grpSpPr>
        <p:sp>
          <p:nvSpPr>
            <p:cNvPr id="10" name="TextBox 9"/>
            <p:cNvSpPr txBox="1"/>
            <p:nvPr/>
          </p:nvSpPr>
          <p:spPr>
            <a:xfrm>
              <a:off x="491697" y="3467851"/>
              <a:ext cx="2872597" cy="1015663"/>
            </a:xfrm>
            <a:prstGeom prst="rect">
              <a:avLst/>
            </a:prstGeom>
            <a:noFill/>
          </p:spPr>
          <p:txBody>
            <a:bodyPr wrap="square" rtlCol="0">
              <a:spAutoFit/>
            </a:bodyPr>
            <a:lstStyle/>
            <a:p>
              <a:pPr marL="457200" indent="-457200">
                <a:buFont typeface="+mj-lt"/>
                <a:buAutoNum type="arabicPeriod"/>
              </a:pPr>
              <a:r>
                <a:rPr lang="en-GB" sz="2000" dirty="0"/>
                <a:t>DNS lookup</a:t>
              </a:r>
            </a:p>
            <a:p>
              <a:pPr marL="457200" indent="-457200">
                <a:buFont typeface="+mj-lt"/>
                <a:buAutoNum type="arabicPeriod"/>
              </a:pPr>
              <a:r>
                <a:rPr lang="en-GB" sz="2000" dirty="0"/>
                <a:t>Ping</a:t>
              </a:r>
            </a:p>
            <a:p>
              <a:pPr marL="457200" indent="-457200">
                <a:buFont typeface="+mj-lt"/>
                <a:buAutoNum type="arabicPeriod"/>
              </a:pPr>
              <a:r>
                <a:rPr lang="en-GB" sz="2000" dirty="0" err="1"/>
                <a:t>WhatsApp</a:t>
              </a:r>
              <a:r>
                <a:rPr lang="en-GB" sz="2000" dirty="0"/>
                <a:t> </a:t>
              </a:r>
              <a:r>
                <a:rPr lang="en-GB" sz="2000" dirty="0" err="1"/>
                <a:t>signon</a:t>
              </a:r>
              <a:endParaRPr lang="en-US" sz="2000" dirty="0" err="1"/>
            </a:p>
          </p:txBody>
        </p:sp>
        <p:sp>
          <p:nvSpPr>
            <p:cNvPr id="11" name="TextBox 10"/>
            <p:cNvSpPr txBox="1"/>
            <p:nvPr/>
          </p:nvSpPr>
          <p:spPr>
            <a:xfrm>
              <a:off x="508950" y="2734604"/>
              <a:ext cx="2725947" cy="707886"/>
            </a:xfrm>
            <a:prstGeom prst="rect">
              <a:avLst/>
            </a:prstGeom>
            <a:noFill/>
          </p:spPr>
          <p:txBody>
            <a:bodyPr wrap="square" rtlCol="0">
              <a:spAutoFit/>
            </a:bodyPr>
            <a:lstStyle/>
            <a:p>
              <a:r>
                <a:rPr lang="en-GB" sz="2000" dirty="0"/>
                <a:t>TEMS Monitor Master three stage test</a:t>
              </a:r>
              <a:endParaRPr lang="en-US" sz="2000" dirty="0" err="1"/>
            </a:p>
          </p:txBody>
        </p:sp>
        <p:sp>
          <p:nvSpPr>
            <p:cNvPr id="12" name="Rectangle 11"/>
            <p:cNvSpPr/>
            <p:nvPr/>
          </p:nvSpPr>
          <p:spPr bwMode="auto">
            <a:xfrm>
              <a:off x="345060" y="2631096"/>
              <a:ext cx="3252158" cy="1906420"/>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grpSp>
      <p:sp>
        <p:nvSpPr>
          <p:cNvPr id="20" name="Curved Down Arrow 19"/>
          <p:cNvSpPr/>
          <p:nvPr/>
        </p:nvSpPr>
        <p:spPr bwMode="auto">
          <a:xfrm>
            <a:off x="4471958" y="3260785"/>
            <a:ext cx="463163" cy="1200839"/>
          </a:xfrm>
          <a:prstGeom prst="curved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21" name="Curved Down Arrow 20"/>
          <p:cNvSpPr/>
          <p:nvPr/>
        </p:nvSpPr>
        <p:spPr bwMode="auto">
          <a:xfrm>
            <a:off x="5532317" y="2363638"/>
            <a:ext cx="463163" cy="2105923"/>
          </a:xfrm>
          <a:prstGeom prst="curvedDownArrow">
            <a:avLst/>
          </a:prstGeom>
          <a:solidFill>
            <a:srgbClr val="024F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22" name="Curved Down Arrow 21"/>
          <p:cNvSpPr/>
          <p:nvPr/>
        </p:nvSpPr>
        <p:spPr bwMode="auto">
          <a:xfrm>
            <a:off x="6800399" y="1958196"/>
            <a:ext cx="463163" cy="2511366"/>
          </a:xfrm>
          <a:prstGeom prst="curved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23" name="TextBox 22"/>
          <p:cNvSpPr txBox="1"/>
          <p:nvPr/>
        </p:nvSpPr>
        <p:spPr>
          <a:xfrm>
            <a:off x="2505113" y="3666226"/>
            <a:ext cx="1949570" cy="707886"/>
          </a:xfrm>
          <a:prstGeom prst="rect">
            <a:avLst/>
          </a:prstGeom>
          <a:noFill/>
          <a:ln w="38100">
            <a:solidFill>
              <a:srgbClr val="00B050"/>
            </a:solidFill>
          </a:ln>
        </p:spPr>
        <p:txBody>
          <a:bodyPr wrap="square" rtlCol="0">
            <a:spAutoFit/>
          </a:bodyPr>
          <a:lstStyle/>
          <a:p>
            <a:r>
              <a:rPr lang="en-GB" sz="2000" dirty="0"/>
              <a:t>DNS lookup r.whatsapp.net</a:t>
            </a:r>
            <a:endParaRPr lang="en-US" sz="2000" dirty="0" err="1"/>
          </a:p>
        </p:txBody>
      </p:sp>
      <p:sp>
        <p:nvSpPr>
          <p:cNvPr id="24" name="TextBox 23"/>
          <p:cNvSpPr txBox="1"/>
          <p:nvPr/>
        </p:nvSpPr>
        <p:spPr>
          <a:xfrm>
            <a:off x="3635174" y="2018581"/>
            <a:ext cx="1949570" cy="707886"/>
          </a:xfrm>
          <a:prstGeom prst="rect">
            <a:avLst/>
          </a:prstGeom>
          <a:noFill/>
          <a:ln w="38100">
            <a:solidFill>
              <a:srgbClr val="024FE8"/>
            </a:solidFill>
          </a:ln>
        </p:spPr>
        <p:txBody>
          <a:bodyPr wrap="square" rtlCol="0">
            <a:spAutoFit/>
          </a:bodyPr>
          <a:lstStyle/>
          <a:p>
            <a:r>
              <a:rPr lang="en-GB" sz="2000" dirty="0"/>
              <a:t>Ping r.whatsapp.net</a:t>
            </a:r>
            <a:endParaRPr lang="en-US" sz="2000" dirty="0" err="1"/>
          </a:p>
        </p:txBody>
      </p:sp>
      <p:sp>
        <p:nvSpPr>
          <p:cNvPr id="17" name="TextBox 16"/>
          <p:cNvSpPr txBox="1"/>
          <p:nvPr/>
        </p:nvSpPr>
        <p:spPr>
          <a:xfrm>
            <a:off x="7552262" y="3668895"/>
            <a:ext cx="2657138" cy="1631216"/>
          </a:xfrm>
          <a:prstGeom prst="rect">
            <a:avLst/>
          </a:prstGeom>
          <a:solidFill>
            <a:schemeClr val="accent2"/>
          </a:solidFill>
        </p:spPr>
        <p:txBody>
          <a:bodyPr wrap="square" rtlCol="0">
            <a:spAutoFit/>
          </a:bodyPr>
          <a:lstStyle/>
          <a:p>
            <a:pPr algn="ctr"/>
            <a:r>
              <a:rPr lang="en-US" sz="2000" dirty="0"/>
              <a:t>Monitor Master emulates the </a:t>
            </a:r>
            <a:r>
              <a:rPr lang="en-US" sz="2000" dirty="0" err="1"/>
              <a:t>WhatsApp</a:t>
            </a:r>
            <a:r>
              <a:rPr lang="en-US" sz="2000" dirty="0"/>
              <a:t> client and attempts part of the </a:t>
            </a:r>
            <a:r>
              <a:rPr lang="en-US" sz="2000" dirty="0" err="1"/>
              <a:t>Whatsapp</a:t>
            </a:r>
            <a:r>
              <a:rPr lang="en-US" sz="2000" dirty="0"/>
              <a:t> logon.</a:t>
            </a:r>
          </a:p>
        </p:txBody>
      </p:sp>
      <p:graphicFrame>
        <p:nvGraphicFramePr>
          <p:cNvPr id="28" name="Table 27"/>
          <p:cNvGraphicFramePr>
            <a:graphicFrameLocks noGrp="1"/>
          </p:cNvGraphicFramePr>
          <p:nvPr>
            <p:extLst/>
          </p:nvPr>
        </p:nvGraphicFramePr>
        <p:xfrm>
          <a:off x="1193800" y="5528216"/>
          <a:ext cx="925874" cy="529089"/>
        </p:xfrm>
        <a:graphic>
          <a:graphicData uri="http://schemas.openxmlformats.org/drawingml/2006/table">
            <a:tbl>
              <a:tblPr firstRow="1"/>
              <a:tblGrid>
                <a:gridCol w="925874"/>
              </a:tblGrid>
              <a:tr h="529089">
                <a:tc>
                  <a:txBody>
                    <a:bodyPr/>
                    <a:lstStyle/>
                    <a:p>
                      <a:pPr algn="ctr"/>
                      <a:r>
                        <a:rPr lang="en-GB" sz="1200" dirty="0" smtClean="0"/>
                        <a:t>Clients</a:t>
                      </a:r>
                      <a:endParaRPr lang="en-GB" sz="1200" dirty="0"/>
                    </a:p>
                  </a:txBody>
                  <a:tcPr anchor="ctr">
                    <a:solidFill>
                      <a:srgbClr val="C00000"/>
                    </a:solidFill>
                  </a:tcPr>
                </a:tc>
              </a:tr>
            </a:tbl>
          </a:graphicData>
        </a:graphic>
      </p:graphicFrame>
      <p:graphicFrame>
        <p:nvGraphicFramePr>
          <p:cNvPr id="29" name="Table 28"/>
          <p:cNvGraphicFramePr>
            <a:graphicFrameLocks noGrp="1"/>
          </p:cNvGraphicFramePr>
          <p:nvPr>
            <p:extLst/>
          </p:nvPr>
        </p:nvGraphicFramePr>
        <p:xfrm>
          <a:off x="1193800" y="4267289"/>
          <a:ext cx="926186" cy="544998"/>
        </p:xfrm>
        <a:graphic>
          <a:graphicData uri="http://schemas.openxmlformats.org/drawingml/2006/table">
            <a:tbl>
              <a:tblPr firstRow="1"/>
              <a:tblGrid>
                <a:gridCol w="926186"/>
              </a:tblGrid>
              <a:tr h="544998">
                <a:tc>
                  <a:txBody>
                    <a:bodyPr/>
                    <a:lstStyle/>
                    <a:p>
                      <a:pPr algn="ctr"/>
                      <a:r>
                        <a:rPr lang="en-GB" sz="1200" dirty="0" smtClean="0"/>
                        <a:t>Locations</a:t>
                      </a:r>
                      <a:endParaRPr lang="en-GB" sz="1200" dirty="0"/>
                    </a:p>
                  </a:txBody>
                  <a:tcPr anchor="ctr">
                    <a:solidFill>
                      <a:srgbClr val="C00000"/>
                    </a:solidFill>
                  </a:tcPr>
                </a:tc>
              </a:tr>
            </a:tbl>
          </a:graphicData>
        </a:graphic>
      </p:graphicFrame>
      <p:graphicFrame>
        <p:nvGraphicFramePr>
          <p:cNvPr id="30" name="Table 29"/>
          <p:cNvGraphicFramePr>
            <a:graphicFrameLocks noGrp="1"/>
          </p:cNvGraphicFramePr>
          <p:nvPr>
            <p:extLst/>
          </p:nvPr>
        </p:nvGraphicFramePr>
        <p:xfrm>
          <a:off x="1193800" y="3022710"/>
          <a:ext cx="1007218" cy="528653"/>
        </p:xfrm>
        <a:graphic>
          <a:graphicData uri="http://schemas.openxmlformats.org/drawingml/2006/table">
            <a:tbl>
              <a:tblPr firstRow="1"/>
              <a:tblGrid>
                <a:gridCol w="1007218"/>
              </a:tblGrid>
              <a:tr h="528653">
                <a:tc>
                  <a:txBody>
                    <a:bodyPr/>
                    <a:lstStyle/>
                    <a:p>
                      <a:pPr algn="ctr"/>
                      <a:r>
                        <a:rPr lang="en-GB" sz="1200" dirty="0" smtClean="0"/>
                        <a:t>Core</a:t>
                      </a:r>
                      <a:r>
                        <a:rPr lang="en-GB" sz="1200" baseline="0" dirty="0" smtClean="0"/>
                        <a:t> network</a:t>
                      </a:r>
                      <a:endParaRPr lang="en-GB" sz="1200" dirty="0"/>
                    </a:p>
                  </a:txBody>
                  <a:tcPr anchor="ctr">
                    <a:solidFill>
                      <a:srgbClr val="C00000"/>
                    </a:solidFill>
                  </a:tcPr>
                </a:tc>
              </a:tr>
            </a:tbl>
          </a:graphicData>
        </a:graphic>
      </p:graphicFrame>
      <p:graphicFrame>
        <p:nvGraphicFramePr>
          <p:cNvPr id="31" name="Table 30"/>
          <p:cNvGraphicFramePr>
            <a:graphicFrameLocks noGrp="1"/>
          </p:cNvGraphicFramePr>
          <p:nvPr>
            <p:extLst/>
          </p:nvPr>
        </p:nvGraphicFramePr>
        <p:xfrm>
          <a:off x="1193801" y="1768896"/>
          <a:ext cx="977467" cy="537887"/>
        </p:xfrm>
        <a:graphic>
          <a:graphicData uri="http://schemas.openxmlformats.org/drawingml/2006/table">
            <a:tbl>
              <a:tblPr firstRow="1"/>
              <a:tblGrid>
                <a:gridCol w="977467"/>
              </a:tblGrid>
              <a:tr h="537887">
                <a:tc>
                  <a:txBody>
                    <a:bodyPr/>
                    <a:lstStyle/>
                    <a:p>
                      <a:pPr algn="ctr"/>
                      <a:r>
                        <a:rPr lang="en-GB" sz="1200" dirty="0" err="1" smtClean="0"/>
                        <a:t>Whatsapp</a:t>
                      </a:r>
                      <a:r>
                        <a:rPr lang="en-GB" sz="1200" baseline="0" dirty="0" err="1" smtClean="0"/>
                        <a:t>Service</a:t>
                      </a:r>
                      <a:endParaRPr lang="en-GB" sz="1200" dirty="0"/>
                    </a:p>
                  </a:txBody>
                  <a:tcPr anchor="ctr">
                    <a:solidFill>
                      <a:srgbClr val="C00000"/>
                    </a:solidFill>
                  </a:tcPr>
                </a:tc>
              </a:tr>
            </a:tbl>
          </a:graphicData>
        </a:graphic>
      </p:graphicFrame>
      <p:sp>
        <p:nvSpPr>
          <p:cNvPr id="32" name="Left-Right Arrow 31"/>
          <p:cNvSpPr/>
          <p:nvPr/>
        </p:nvSpPr>
        <p:spPr bwMode="auto">
          <a:xfrm rot="16200000">
            <a:off x="1508318" y="2608234"/>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35" name="Rounded Rectangular Callout 34"/>
          <p:cNvSpPr/>
          <p:nvPr/>
        </p:nvSpPr>
        <p:spPr bwMode="auto">
          <a:xfrm>
            <a:off x="2544646" y="5867864"/>
            <a:ext cx="935253" cy="453058"/>
          </a:xfrm>
          <a:prstGeom prst="wedgeRoundRectCallout">
            <a:avLst>
              <a:gd name="adj1" fmla="val -89734"/>
              <a:gd name="adj2" fmla="val -86675"/>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OTT “value chain”</a:t>
            </a:r>
          </a:p>
        </p:txBody>
      </p:sp>
      <p:sp>
        <p:nvSpPr>
          <p:cNvPr id="36" name="Left-Right Arrow 35"/>
          <p:cNvSpPr/>
          <p:nvPr/>
        </p:nvSpPr>
        <p:spPr bwMode="auto">
          <a:xfrm rot="16200000">
            <a:off x="1504283" y="3761398"/>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37" name="Left-Right Arrow 36"/>
          <p:cNvSpPr/>
          <p:nvPr/>
        </p:nvSpPr>
        <p:spPr bwMode="auto">
          <a:xfrm rot="16200000">
            <a:off x="1504283" y="5035914"/>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Tree>
    <p:extLst>
      <p:ext uri="{BB962C8B-B14F-4D97-AF65-F5344CB8AC3E}">
        <p14:creationId xmlns:p14="http://schemas.microsoft.com/office/powerpoint/2010/main" val="206346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a:xfrm>
            <a:off x="10030768" y="6462979"/>
            <a:ext cx="230832" cy="138499"/>
          </a:xfrm>
        </p:spPr>
        <p:txBody>
          <a:bodyPr/>
          <a:lstStyle/>
          <a:p>
            <a:pPr>
              <a:defRPr/>
            </a:pPr>
            <a:fld id="{29FD782F-ADD1-4DD1-AC1F-91961C175CC0}" type="slidenum">
              <a:rPr lang="en-US" smtClean="0"/>
              <a:pPr>
                <a:defRPr/>
              </a:pPr>
              <a:t>36</a:t>
            </a:fld>
            <a:endParaRPr lang="en-US" dirty="0"/>
          </a:p>
        </p:txBody>
      </p:sp>
      <p:sp>
        <p:nvSpPr>
          <p:cNvPr id="4" name="Title 3"/>
          <p:cNvSpPr>
            <a:spLocks noGrp="1"/>
          </p:cNvSpPr>
          <p:nvPr>
            <p:ph type="title"/>
          </p:nvPr>
        </p:nvSpPr>
        <p:spPr>
          <a:xfrm>
            <a:off x="1193800" y="908221"/>
            <a:ext cx="9069388" cy="443198"/>
          </a:xfrm>
        </p:spPr>
        <p:txBody>
          <a:bodyPr/>
          <a:lstStyle/>
          <a:p>
            <a:r>
              <a:rPr lang="en-GB" dirty="0" err="1" smtClean="0"/>
              <a:t>Whatsapp</a:t>
            </a:r>
            <a:r>
              <a:rPr lang="en-GB" dirty="0" smtClean="0"/>
              <a:t> case study: Results</a:t>
            </a:r>
            <a:endParaRPr lang="en-US" dirty="0"/>
          </a:p>
        </p:txBody>
      </p:sp>
      <p:pic>
        <p:nvPicPr>
          <p:cNvPr id="6" name="Picture 5" descr="whatsapp.png"/>
          <p:cNvPicPr>
            <a:picLocks noChangeAspect="1"/>
          </p:cNvPicPr>
          <p:nvPr/>
        </p:nvPicPr>
        <p:blipFill>
          <a:blip r:embed="rId3" cstate="print"/>
          <a:stretch>
            <a:fillRect/>
          </a:stretch>
        </p:blipFill>
        <p:spPr>
          <a:xfrm>
            <a:off x="1647898" y="1291087"/>
            <a:ext cx="5170098" cy="5170098"/>
          </a:xfrm>
          <a:prstGeom prst="rect">
            <a:avLst/>
          </a:prstGeom>
        </p:spPr>
      </p:pic>
      <p:sp>
        <p:nvSpPr>
          <p:cNvPr id="7" name="TextBox 6"/>
          <p:cNvSpPr txBox="1"/>
          <p:nvPr/>
        </p:nvSpPr>
        <p:spPr>
          <a:xfrm>
            <a:off x="6821255" y="5430424"/>
            <a:ext cx="3364302" cy="707886"/>
          </a:xfrm>
          <a:prstGeom prst="rect">
            <a:avLst/>
          </a:prstGeom>
          <a:noFill/>
        </p:spPr>
        <p:txBody>
          <a:bodyPr wrap="square" rtlCol="0">
            <a:spAutoFit/>
          </a:bodyPr>
          <a:lstStyle/>
          <a:p>
            <a:pPr algn="ctr"/>
            <a:r>
              <a:rPr lang="en-GB" sz="2000" dirty="0"/>
              <a:t>Sign on time to </a:t>
            </a:r>
            <a:r>
              <a:rPr lang="en-GB" sz="2000" dirty="0" err="1"/>
              <a:t>WhatsApp</a:t>
            </a:r>
            <a:r>
              <a:rPr lang="en-GB" sz="2000" dirty="0"/>
              <a:t> application ~0.2s</a:t>
            </a:r>
            <a:endParaRPr lang="en-US" sz="2000" dirty="0" err="1"/>
          </a:p>
        </p:txBody>
      </p:sp>
      <p:sp>
        <p:nvSpPr>
          <p:cNvPr id="9" name="TextBox 8"/>
          <p:cNvSpPr txBox="1"/>
          <p:nvPr/>
        </p:nvSpPr>
        <p:spPr>
          <a:xfrm>
            <a:off x="6795368" y="2830448"/>
            <a:ext cx="3502325" cy="707886"/>
          </a:xfrm>
          <a:prstGeom prst="rect">
            <a:avLst/>
          </a:prstGeom>
          <a:noFill/>
        </p:spPr>
        <p:txBody>
          <a:bodyPr wrap="square" rtlCol="0">
            <a:spAutoFit/>
          </a:bodyPr>
          <a:lstStyle/>
          <a:p>
            <a:pPr algn="ctr"/>
            <a:r>
              <a:rPr lang="en-GB" sz="2000" dirty="0"/>
              <a:t>DNS time is the time to find the IP address of the server</a:t>
            </a:r>
            <a:endParaRPr lang="en-US" sz="2000" dirty="0" err="1"/>
          </a:p>
        </p:txBody>
      </p:sp>
      <p:sp>
        <p:nvSpPr>
          <p:cNvPr id="10" name="TextBox 9"/>
          <p:cNvSpPr txBox="1"/>
          <p:nvPr/>
        </p:nvSpPr>
        <p:spPr>
          <a:xfrm>
            <a:off x="6795368" y="3667210"/>
            <a:ext cx="3502325" cy="707886"/>
          </a:xfrm>
          <a:prstGeom prst="rect">
            <a:avLst/>
          </a:prstGeom>
          <a:noFill/>
        </p:spPr>
        <p:txBody>
          <a:bodyPr wrap="square" rtlCol="0">
            <a:spAutoFit/>
          </a:bodyPr>
          <a:lstStyle/>
          <a:p>
            <a:pPr algn="ctr"/>
            <a:r>
              <a:rPr lang="en-GB" sz="2000" dirty="0"/>
              <a:t>Ping time is the time to locate the server</a:t>
            </a:r>
            <a:endParaRPr lang="en-US" sz="2000" dirty="0" err="1"/>
          </a:p>
        </p:txBody>
      </p:sp>
      <p:sp>
        <p:nvSpPr>
          <p:cNvPr id="11" name="TextBox 10"/>
          <p:cNvSpPr txBox="1"/>
          <p:nvPr/>
        </p:nvSpPr>
        <p:spPr>
          <a:xfrm>
            <a:off x="6795368" y="4397553"/>
            <a:ext cx="3502325" cy="1015663"/>
          </a:xfrm>
          <a:prstGeom prst="rect">
            <a:avLst/>
          </a:prstGeom>
          <a:noFill/>
        </p:spPr>
        <p:txBody>
          <a:bodyPr wrap="square" rtlCol="0">
            <a:spAutoFit/>
          </a:bodyPr>
          <a:lstStyle/>
          <a:p>
            <a:pPr algn="ctr"/>
            <a:r>
              <a:rPr lang="en-GB" sz="2000" dirty="0" err="1"/>
              <a:t>WhatsApp</a:t>
            </a:r>
            <a:r>
              <a:rPr lang="en-GB" sz="2000" dirty="0"/>
              <a:t> time is the time to connect and login to the server</a:t>
            </a:r>
            <a:endParaRPr lang="en-US" sz="2000" dirty="0" err="1"/>
          </a:p>
        </p:txBody>
      </p:sp>
      <p:sp>
        <p:nvSpPr>
          <p:cNvPr id="12" name="TextBox 11"/>
          <p:cNvSpPr txBox="1"/>
          <p:nvPr/>
        </p:nvSpPr>
        <p:spPr>
          <a:xfrm>
            <a:off x="6678706" y="1624405"/>
            <a:ext cx="3700631" cy="1015663"/>
          </a:xfrm>
          <a:prstGeom prst="rect">
            <a:avLst/>
          </a:prstGeom>
          <a:solidFill>
            <a:schemeClr val="accent2"/>
          </a:solidFill>
        </p:spPr>
        <p:txBody>
          <a:bodyPr wrap="square" rtlCol="0">
            <a:spAutoFit/>
          </a:bodyPr>
          <a:lstStyle/>
          <a:p>
            <a:pPr algn="ctr"/>
            <a:r>
              <a:rPr lang="en-US" sz="2000" dirty="0"/>
              <a:t>By understanding expected behavior Monitor Master can identify and alert on failures</a:t>
            </a:r>
          </a:p>
        </p:txBody>
      </p:sp>
      <p:graphicFrame>
        <p:nvGraphicFramePr>
          <p:cNvPr id="15" name="Table 14"/>
          <p:cNvGraphicFramePr>
            <a:graphicFrameLocks noGrp="1"/>
          </p:cNvGraphicFramePr>
          <p:nvPr>
            <p:extLst/>
          </p:nvPr>
        </p:nvGraphicFramePr>
        <p:xfrm>
          <a:off x="2910306" y="1867909"/>
          <a:ext cx="1007218" cy="528653"/>
        </p:xfrm>
        <a:graphic>
          <a:graphicData uri="http://schemas.openxmlformats.org/drawingml/2006/table">
            <a:tbl>
              <a:tblPr firstRow="1"/>
              <a:tblGrid>
                <a:gridCol w="1007218"/>
              </a:tblGrid>
              <a:tr h="528653">
                <a:tc>
                  <a:txBody>
                    <a:bodyPr/>
                    <a:lstStyle/>
                    <a:p>
                      <a:pPr algn="ctr"/>
                      <a:r>
                        <a:rPr lang="en-GB" sz="1200" dirty="0" smtClean="0"/>
                        <a:t>Core</a:t>
                      </a:r>
                      <a:r>
                        <a:rPr lang="en-GB" sz="1200" baseline="0" dirty="0" smtClean="0"/>
                        <a:t> network</a:t>
                      </a:r>
                      <a:endParaRPr lang="en-GB" sz="1200" dirty="0"/>
                    </a:p>
                  </a:txBody>
                  <a:tcPr anchor="ctr">
                    <a:solidFill>
                      <a:srgbClr val="C00000"/>
                    </a:solidFill>
                  </a:tcPr>
                </a:tc>
              </a:tr>
            </a:tbl>
          </a:graphicData>
        </a:graphic>
      </p:graphicFrame>
      <p:graphicFrame>
        <p:nvGraphicFramePr>
          <p:cNvPr id="16" name="Table 15"/>
          <p:cNvGraphicFramePr>
            <a:graphicFrameLocks noGrp="1"/>
          </p:cNvGraphicFramePr>
          <p:nvPr>
            <p:extLst/>
          </p:nvPr>
        </p:nvGraphicFramePr>
        <p:xfrm>
          <a:off x="3878000" y="1863292"/>
          <a:ext cx="977467" cy="537887"/>
        </p:xfrm>
        <a:graphic>
          <a:graphicData uri="http://schemas.openxmlformats.org/drawingml/2006/table">
            <a:tbl>
              <a:tblPr firstRow="1"/>
              <a:tblGrid>
                <a:gridCol w="977467"/>
              </a:tblGrid>
              <a:tr h="537887">
                <a:tc>
                  <a:txBody>
                    <a:bodyPr/>
                    <a:lstStyle/>
                    <a:p>
                      <a:pPr algn="ctr"/>
                      <a:r>
                        <a:rPr lang="en-GB" sz="1200" dirty="0" err="1" smtClean="0"/>
                        <a:t>Whatsapp</a:t>
                      </a:r>
                      <a:r>
                        <a:rPr lang="en-GB" sz="1200" baseline="0" dirty="0" err="1" smtClean="0"/>
                        <a:t>Service</a:t>
                      </a:r>
                      <a:endParaRPr lang="en-GB" sz="1200" dirty="0"/>
                    </a:p>
                  </a:txBody>
                  <a:tcPr anchor="ctr">
                    <a:solidFill>
                      <a:srgbClr val="C00000"/>
                    </a:solidFill>
                  </a:tcPr>
                </a:tc>
              </a:tr>
            </a:tbl>
          </a:graphicData>
        </a:graphic>
      </p:graphicFrame>
      <p:sp>
        <p:nvSpPr>
          <p:cNvPr id="20" name="Rounded Rectangular Callout 19"/>
          <p:cNvSpPr/>
          <p:nvPr/>
        </p:nvSpPr>
        <p:spPr bwMode="auto">
          <a:xfrm>
            <a:off x="1894940" y="2132235"/>
            <a:ext cx="935253" cy="453058"/>
          </a:xfrm>
          <a:prstGeom prst="wedgeRoundRectCallout">
            <a:avLst>
              <a:gd name="adj1" fmla="val 73216"/>
              <a:gd name="adj2" fmla="val -30021"/>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OTT “value chain”</a:t>
            </a:r>
          </a:p>
        </p:txBody>
      </p:sp>
    </p:spTree>
    <p:extLst>
      <p:ext uri="{BB962C8B-B14F-4D97-AF65-F5344CB8AC3E}">
        <p14:creationId xmlns:p14="http://schemas.microsoft.com/office/powerpoint/2010/main" val="9478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8C277234-4E55-41A9-9DCA-0F43949DB073}" type="slidenum">
              <a:rPr lang="en-US" smtClean="0"/>
              <a:pPr/>
              <a:t>37</a:t>
            </a:fld>
            <a:endParaRPr lang="en-US" dirty="0"/>
          </a:p>
        </p:txBody>
      </p:sp>
      <p:pic>
        <p:nvPicPr>
          <p:cNvPr id="8" name="Picture 7"/>
          <p:cNvPicPr>
            <a:picLocks noChangeAspect="1"/>
          </p:cNvPicPr>
          <p:nvPr/>
        </p:nvPicPr>
        <p:blipFill>
          <a:blip r:embed="rId3"/>
          <a:stretch>
            <a:fillRect/>
          </a:stretch>
        </p:blipFill>
        <p:spPr>
          <a:xfrm>
            <a:off x="1565431" y="1536541"/>
            <a:ext cx="8143336" cy="4356116"/>
          </a:xfrm>
          <a:prstGeom prst="rect">
            <a:avLst/>
          </a:prstGeom>
        </p:spPr>
      </p:pic>
      <p:sp>
        <p:nvSpPr>
          <p:cNvPr id="9" name="Title 3"/>
          <p:cNvSpPr>
            <a:spLocks noGrp="1"/>
          </p:cNvSpPr>
          <p:nvPr>
            <p:ph type="title"/>
          </p:nvPr>
        </p:nvSpPr>
        <p:spPr>
          <a:xfrm>
            <a:off x="1193800" y="908221"/>
            <a:ext cx="9069388" cy="443198"/>
          </a:xfrm>
        </p:spPr>
        <p:txBody>
          <a:bodyPr/>
          <a:lstStyle/>
          <a:p>
            <a:r>
              <a:rPr lang="en-GB" dirty="0" err="1" smtClean="0"/>
              <a:t>Whatsapp</a:t>
            </a:r>
            <a:r>
              <a:rPr lang="en-GB" dirty="0" smtClean="0"/>
              <a:t> case study: Pinpointing problems</a:t>
            </a:r>
            <a:endParaRPr lang="en-US" dirty="0"/>
          </a:p>
        </p:txBody>
      </p:sp>
      <p:sp>
        <p:nvSpPr>
          <p:cNvPr id="10" name="TextBox 9"/>
          <p:cNvSpPr txBox="1"/>
          <p:nvPr/>
        </p:nvSpPr>
        <p:spPr>
          <a:xfrm>
            <a:off x="5255326" y="2252934"/>
            <a:ext cx="3502325" cy="1323439"/>
          </a:xfrm>
          <a:prstGeom prst="rect">
            <a:avLst/>
          </a:prstGeom>
          <a:noFill/>
        </p:spPr>
        <p:txBody>
          <a:bodyPr wrap="square" rtlCol="0">
            <a:spAutoFit/>
          </a:bodyPr>
          <a:lstStyle/>
          <a:p>
            <a:pPr algn="ctr"/>
            <a:r>
              <a:rPr lang="en-GB" sz="2000" dirty="0"/>
              <a:t>Correlation between Ping and Logon times shows when an issue is outside the control of the operator</a:t>
            </a:r>
            <a:endParaRPr lang="en-US" sz="2000" dirty="0" err="1"/>
          </a:p>
        </p:txBody>
      </p:sp>
    </p:spTree>
    <p:extLst>
      <p:ext uri="{BB962C8B-B14F-4D97-AF65-F5344CB8AC3E}">
        <p14:creationId xmlns:p14="http://schemas.microsoft.com/office/powerpoint/2010/main" val="131843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Arrow Connector 76"/>
          <p:cNvCxnSpPr/>
          <p:nvPr/>
        </p:nvCxnSpPr>
        <p:spPr bwMode="auto">
          <a:xfrm flipV="1">
            <a:off x="10246154" y="2957409"/>
            <a:ext cx="0" cy="1610036"/>
          </a:xfrm>
          <a:prstGeom prst="straightConnector1">
            <a:avLst/>
          </a:prstGeom>
          <a:solidFill>
            <a:schemeClr val="accent1"/>
          </a:solidFill>
          <a:ln w="12700" cap="flat" cmpd="sng" algn="ctr">
            <a:solidFill>
              <a:srgbClr val="467BB4"/>
            </a:solidFill>
            <a:prstDash val="solid"/>
            <a:round/>
            <a:headEnd type="none" w="med" len="med"/>
            <a:tailEnd type="none"/>
          </a:ln>
          <a:effectLst/>
        </p:spPr>
      </p:cxnSp>
      <p:pic>
        <p:nvPicPr>
          <p:cNvPr id="58" name="Picture 57" descr="logo-symbol.png"/>
          <p:cNvPicPr>
            <a:picLocks noChangeAspect="1"/>
          </p:cNvPicPr>
          <p:nvPr/>
        </p:nvPicPr>
        <p:blipFill>
          <a:blip r:embed="rId3" cstate="print"/>
          <a:stretch>
            <a:fillRect/>
          </a:stretch>
        </p:blipFill>
        <p:spPr>
          <a:xfrm>
            <a:off x="3488983" y="1556028"/>
            <a:ext cx="1401128" cy="894696"/>
          </a:xfrm>
          <a:prstGeom prst="rect">
            <a:avLst/>
          </a:prstGeom>
        </p:spPr>
      </p:pic>
      <p:sp>
        <p:nvSpPr>
          <p:cNvPr id="3" name="Slide Number Placeholder 2"/>
          <p:cNvSpPr>
            <a:spLocks noGrp="1"/>
          </p:cNvSpPr>
          <p:nvPr>
            <p:ph type="sldNum" sz="quarter" idx="13"/>
          </p:nvPr>
        </p:nvSpPr>
        <p:spPr/>
        <p:txBody>
          <a:bodyPr/>
          <a:lstStyle/>
          <a:p>
            <a:pPr>
              <a:defRPr/>
            </a:pPr>
            <a:fld id="{29FD782F-ADD1-4DD1-AC1F-91961C175CC0}" type="slidenum">
              <a:rPr lang="en-US" smtClean="0"/>
              <a:pPr>
                <a:defRPr/>
              </a:pPr>
              <a:t>38</a:t>
            </a:fld>
            <a:endParaRPr lang="en-US" dirty="0"/>
          </a:p>
        </p:txBody>
      </p:sp>
      <p:sp>
        <p:nvSpPr>
          <p:cNvPr id="4" name="Title 3"/>
          <p:cNvSpPr>
            <a:spLocks noGrp="1"/>
          </p:cNvSpPr>
          <p:nvPr>
            <p:ph type="title"/>
          </p:nvPr>
        </p:nvSpPr>
        <p:spPr>
          <a:xfrm>
            <a:off x="1193800" y="348806"/>
            <a:ext cx="9069388" cy="886397"/>
          </a:xfrm>
        </p:spPr>
        <p:txBody>
          <a:bodyPr/>
          <a:lstStyle/>
          <a:p>
            <a:r>
              <a:rPr lang="en-GB" dirty="0" err="1" smtClean="0"/>
              <a:t>Whatsapp</a:t>
            </a:r>
            <a:r>
              <a:rPr lang="en-GB" dirty="0" smtClean="0"/>
              <a:t> case study: 24 by 7 monitoring and</a:t>
            </a:r>
            <a:br>
              <a:rPr lang="en-GB" dirty="0" smtClean="0"/>
            </a:br>
            <a:r>
              <a:rPr lang="en-GB" dirty="0" smtClean="0"/>
              <a:t>location of errors</a:t>
            </a:r>
            <a:endParaRPr lang="en-US" dirty="0"/>
          </a:p>
        </p:txBody>
      </p:sp>
      <p:sp>
        <p:nvSpPr>
          <p:cNvPr id="6" name="Cloud 5"/>
          <p:cNvSpPr/>
          <p:nvPr/>
        </p:nvSpPr>
        <p:spPr bwMode="auto">
          <a:xfrm>
            <a:off x="1614242" y="2613510"/>
            <a:ext cx="4666004" cy="1069676"/>
          </a:xfrm>
          <a:prstGeom prst="cloud">
            <a:avLst/>
          </a:prstGeom>
          <a:noFill/>
          <a:ln w="38100" cap="flat" cmpd="sng" algn="ctr">
            <a:solidFill>
              <a:srgbClr val="FF78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13" name="Oval 12"/>
          <p:cNvSpPr/>
          <p:nvPr/>
        </p:nvSpPr>
        <p:spPr bwMode="auto">
          <a:xfrm>
            <a:off x="1908751" y="4701397"/>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1</a:t>
            </a:r>
            <a:endParaRPr lang="en-US" sz="1600" dirty="0">
              <a:solidFill>
                <a:srgbClr val="FFFFFF"/>
              </a:solidFill>
              <a:ea typeface="ＭＳ Ｐゴシック" pitchFamily="-76" charset="-128"/>
            </a:endParaRPr>
          </a:p>
        </p:txBody>
      </p:sp>
      <p:sp>
        <p:nvSpPr>
          <p:cNvPr id="14" name="Oval 13"/>
          <p:cNvSpPr/>
          <p:nvPr/>
        </p:nvSpPr>
        <p:spPr bwMode="auto">
          <a:xfrm>
            <a:off x="3110698" y="4701397"/>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2</a:t>
            </a:r>
            <a:endParaRPr lang="en-US" sz="1600" dirty="0">
              <a:solidFill>
                <a:srgbClr val="FFFFFF"/>
              </a:solidFill>
              <a:ea typeface="ＭＳ Ｐゴシック" pitchFamily="-76" charset="-128"/>
            </a:endParaRPr>
          </a:p>
        </p:txBody>
      </p:sp>
      <p:sp>
        <p:nvSpPr>
          <p:cNvPr id="15" name="Oval 14"/>
          <p:cNvSpPr/>
          <p:nvPr/>
        </p:nvSpPr>
        <p:spPr bwMode="auto">
          <a:xfrm>
            <a:off x="4312645" y="4701397"/>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3</a:t>
            </a:r>
            <a:endParaRPr lang="en-US" sz="1600" dirty="0">
              <a:solidFill>
                <a:srgbClr val="FFFFFF"/>
              </a:solidFill>
              <a:ea typeface="ＭＳ Ｐゴシック" pitchFamily="-76" charset="-128"/>
            </a:endParaRPr>
          </a:p>
        </p:txBody>
      </p:sp>
      <p:sp>
        <p:nvSpPr>
          <p:cNvPr id="16" name="Oval 15"/>
          <p:cNvSpPr/>
          <p:nvPr/>
        </p:nvSpPr>
        <p:spPr bwMode="auto">
          <a:xfrm>
            <a:off x="5514593" y="4701397"/>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4</a:t>
            </a:r>
            <a:endParaRPr lang="en-US" sz="1600" dirty="0">
              <a:solidFill>
                <a:srgbClr val="FFFFFF"/>
              </a:solidFill>
              <a:ea typeface="ＭＳ Ｐゴシック" pitchFamily="-76" charset="-128"/>
            </a:endParaRPr>
          </a:p>
        </p:txBody>
      </p:sp>
      <p:cxnSp>
        <p:nvCxnSpPr>
          <p:cNvPr id="18" name="Straight Connector 17"/>
          <p:cNvCxnSpPr/>
          <p:nvPr/>
        </p:nvCxnSpPr>
        <p:spPr bwMode="auto">
          <a:xfrm flipV="1">
            <a:off x="2127846" y="3140016"/>
            <a:ext cx="829058" cy="989696"/>
          </a:xfrm>
          <a:prstGeom prst="line">
            <a:avLst/>
          </a:prstGeom>
          <a:solidFill>
            <a:schemeClr val="accent1"/>
          </a:solidFill>
          <a:ln w="73025" cap="flat" cmpd="sng" algn="ctr">
            <a:solidFill>
              <a:srgbClr val="00B050"/>
            </a:solidFill>
            <a:prstDash val="solid"/>
            <a:round/>
            <a:headEnd type="none" w="med" len="med"/>
            <a:tailEnd type="none" w="med" len="med"/>
          </a:ln>
          <a:effectLst/>
        </p:spPr>
      </p:cxnSp>
      <p:cxnSp>
        <p:nvCxnSpPr>
          <p:cNvPr id="19" name="Straight Connector 18"/>
          <p:cNvCxnSpPr/>
          <p:nvPr/>
        </p:nvCxnSpPr>
        <p:spPr bwMode="auto">
          <a:xfrm flipV="1">
            <a:off x="3298724" y="3165894"/>
            <a:ext cx="323024" cy="963818"/>
          </a:xfrm>
          <a:prstGeom prst="line">
            <a:avLst/>
          </a:prstGeom>
          <a:solidFill>
            <a:schemeClr val="accent1"/>
          </a:solidFill>
          <a:ln w="73025" cap="flat" cmpd="sng" algn="ctr">
            <a:solidFill>
              <a:srgbClr val="00B050"/>
            </a:solidFill>
            <a:prstDash val="solid"/>
            <a:round/>
            <a:headEnd type="none" w="med" len="med"/>
            <a:tailEnd type="none" w="med" len="med"/>
          </a:ln>
          <a:effectLst/>
        </p:spPr>
      </p:cxnSp>
      <p:cxnSp>
        <p:nvCxnSpPr>
          <p:cNvPr id="22" name="Straight Connector 21"/>
          <p:cNvCxnSpPr/>
          <p:nvPr/>
        </p:nvCxnSpPr>
        <p:spPr bwMode="auto">
          <a:xfrm flipH="1" flipV="1">
            <a:off x="4315870" y="3140016"/>
            <a:ext cx="165756" cy="989696"/>
          </a:xfrm>
          <a:prstGeom prst="line">
            <a:avLst/>
          </a:prstGeom>
          <a:solidFill>
            <a:schemeClr val="accent1"/>
          </a:solidFill>
          <a:ln w="73025" cap="flat" cmpd="sng" algn="ctr">
            <a:solidFill>
              <a:srgbClr val="00B050"/>
            </a:solidFill>
            <a:prstDash val="solid"/>
            <a:round/>
            <a:headEnd type="none" w="med" len="med"/>
            <a:tailEnd type="none" w="med" len="med"/>
          </a:ln>
          <a:effectLst/>
        </p:spPr>
      </p:cxnSp>
      <p:cxnSp>
        <p:nvCxnSpPr>
          <p:cNvPr id="26" name="Straight Connector 25"/>
          <p:cNvCxnSpPr/>
          <p:nvPr/>
        </p:nvCxnSpPr>
        <p:spPr bwMode="auto">
          <a:xfrm flipH="1" flipV="1">
            <a:off x="4975486" y="3148642"/>
            <a:ext cx="740798" cy="981070"/>
          </a:xfrm>
          <a:prstGeom prst="line">
            <a:avLst/>
          </a:prstGeom>
          <a:solidFill>
            <a:schemeClr val="accent1"/>
          </a:solidFill>
          <a:ln w="73025" cap="flat" cmpd="sng" algn="ctr">
            <a:solidFill>
              <a:srgbClr val="00B050"/>
            </a:solidFill>
            <a:prstDash val="solid"/>
            <a:round/>
            <a:headEnd type="none" w="med" len="med"/>
            <a:tailEnd type="none" w="med" len="med"/>
          </a:ln>
          <a:effectLst/>
        </p:spPr>
      </p:cxnSp>
      <p:cxnSp>
        <p:nvCxnSpPr>
          <p:cNvPr id="29" name="Straight Connector 28"/>
          <p:cNvCxnSpPr/>
          <p:nvPr/>
        </p:nvCxnSpPr>
        <p:spPr bwMode="auto">
          <a:xfrm flipV="1">
            <a:off x="2191804" y="2441276"/>
            <a:ext cx="1427156" cy="1702815"/>
          </a:xfrm>
          <a:prstGeom prst="line">
            <a:avLst/>
          </a:prstGeom>
          <a:solidFill>
            <a:schemeClr val="accent1"/>
          </a:solidFill>
          <a:ln w="73025" cap="flat" cmpd="sng" algn="ctr">
            <a:solidFill>
              <a:srgbClr val="024FE8"/>
            </a:solidFill>
            <a:prstDash val="solid"/>
            <a:round/>
            <a:headEnd type="none" w="med" len="med"/>
            <a:tailEnd type="none" w="med" len="med"/>
          </a:ln>
          <a:effectLst/>
        </p:spPr>
      </p:cxnSp>
      <p:cxnSp>
        <p:nvCxnSpPr>
          <p:cNvPr id="31" name="Straight Connector 30"/>
          <p:cNvCxnSpPr/>
          <p:nvPr/>
        </p:nvCxnSpPr>
        <p:spPr bwMode="auto">
          <a:xfrm flipV="1">
            <a:off x="3364786" y="2449902"/>
            <a:ext cx="552091" cy="1690778"/>
          </a:xfrm>
          <a:prstGeom prst="line">
            <a:avLst/>
          </a:prstGeom>
          <a:solidFill>
            <a:schemeClr val="accent1"/>
          </a:solidFill>
          <a:ln w="73025" cap="flat" cmpd="sng" algn="ctr">
            <a:solidFill>
              <a:srgbClr val="024FE8"/>
            </a:solidFill>
            <a:prstDash val="solid"/>
            <a:round/>
            <a:headEnd type="none" w="med" len="med"/>
            <a:tailEnd type="none" w="med" len="med"/>
          </a:ln>
          <a:effectLst/>
        </p:spPr>
      </p:cxnSp>
      <p:cxnSp>
        <p:nvCxnSpPr>
          <p:cNvPr id="35" name="Straight Connector 34"/>
          <p:cNvCxnSpPr/>
          <p:nvPr/>
        </p:nvCxnSpPr>
        <p:spPr bwMode="auto">
          <a:xfrm flipH="1" flipV="1">
            <a:off x="4254560" y="2424545"/>
            <a:ext cx="293179" cy="1704634"/>
          </a:xfrm>
          <a:prstGeom prst="line">
            <a:avLst/>
          </a:prstGeom>
          <a:solidFill>
            <a:schemeClr val="accent1"/>
          </a:solidFill>
          <a:ln w="73025" cap="flat" cmpd="sng" algn="ctr">
            <a:solidFill>
              <a:srgbClr val="024FE8"/>
            </a:solidFill>
            <a:prstDash val="solid"/>
            <a:round/>
            <a:headEnd type="none" w="med" len="med"/>
            <a:tailEnd type="none" w="med" len="med"/>
          </a:ln>
          <a:effectLst/>
        </p:spPr>
      </p:cxnSp>
      <p:cxnSp>
        <p:nvCxnSpPr>
          <p:cNvPr id="40" name="Straight Connector 39"/>
          <p:cNvCxnSpPr/>
          <p:nvPr/>
        </p:nvCxnSpPr>
        <p:spPr bwMode="auto">
          <a:xfrm flipH="1" flipV="1">
            <a:off x="4517796" y="2429165"/>
            <a:ext cx="1269271" cy="1705767"/>
          </a:xfrm>
          <a:prstGeom prst="line">
            <a:avLst/>
          </a:prstGeom>
          <a:solidFill>
            <a:schemeClr val="accent1"/>
          </a:solidFill>
          <a:ln w="73025" cap="flat" cmpd="sng" algn="ctr">
            <a:solidFill>
              <a:srgbClr val="024FE8"/>
            </a:solidFill>
            <a:prstDash val="solid"/>
            <a:round/>
            <a:headEnd type="none" w="med" len="med"/>
            <a:tailEnd type="none" w="med" len="med"/>
          </a:ln>
          <a:effectLst/>
        </p:spPr>
      </p:cxnSp>
      <p:cxnSp>
        <p:nvCxnSpPr>
          <p:cNvPr id="42" name="Straight Connector 41"/>
          <p:cNvCxnSpPr/>
          <p:nvPr/>
        </p:nvCxnSpPr>
        <p:spPr bwMode="auto">
          <a:xfrm flipV="1">
            <a:off x="2273265" y="2128982"/>
            <a:ext cx="1690348" cy="2014394"/>
          </a:xfrm>
          <a:prstGeom prst="line">
            <a:avLst/>
          </a:prstGeom>
          <a:solidFill>
            <a:schemeClr val="accent1"/>
          </a:solidFill>
          <a:ln w="73025" cap="flat" cmpd="sng" algn="ctr">
            <a:solidFill>
              <a:srgbClr val="FF0000"/>
            </a:solidFill>
            <a:prstDash val="solid"/>
            <a:round/>
            <a:headEnd type="none" w="med" len="med"/>
            <a:tailEnd type="none" w="med" len="med"/>
          </a:ln>
          <a:effectLst/>
        </p:spPr>
      </p:cxnSp>
      <p:cxnSp>
        <p:nvCxnSpPr>
          <p:cNvPr id="47" name="Straight Connector 46"/>
          <p:cNvCxnSpPr/>
          <p:nvPr/>
        </p:nvCxnSpPr>
        <p:spPr bwMode="auto">
          <a:xfrm flipV="1">
            <a:off x="3424495" y="2225964"/>
            <a:ext cx="626865" cy="1922160"/>
          </a:xfrm>
          <a:prstGeom prst="line">
            <a:avLst/>
          </a:prstGeom>
          <a:solidFill>
            <a:schemeClr val="accent1"/>
          </a:solidFill>
          <a:ln w="73025" cap="flat" cmpd="sng" algn="ctr">
            <a:solidFill>
              <a:srgbClr val="FF0000"/>
            </a:solidFill>
            <a:prstDash val="solid"/>
            <a:round/>
            <a:headEnd type="none" w="med" len="med"/>
            <a:tailEnd type="none" w="med" len="med"/>
          </a:ln>
          <a:effectLst/>
        </p:spPr>
      </p:cxnSp>
      <p:pic>
        <p:nvPicPr>
          <p:cNvPr id="10" name="Picture 2"/>
          <p:cNvPicPr>
            <a:picLocks noChangeAspect="1" noChangeArrowheads="1"/>
          </p:cNvPicPr>
          <p:nvPr/>
        </p:nvPicPr>
        <p:blipFill>
          <a:blip r:embed="rId4" cstate="print"/>
          <a:srcRect/>
          <a:stretch>
            <a:fillRect/>
          </a:stretch>
        </p:blipFill>
        <p:spPr bwMode="auto">
          <a:xfrm>
            <a:off x="2941326" y="4082088"/>
            <a:ext cx="897276" cy="528551"/>
          </a:xfrm>
          <a:prstGeom prst="rect">
            <a:avLst/>
          </a:prstGeom>
          <a:solidFill>
            <a:schemeClr val="bg1"/>
          </a:solidFill>
          <a:ln w="9525">
            <a:noFill/>
            <a:miter lim="800000"/>
            <a:headEnd/>
            <a:tailEnd/>
          </a:ln>
          <a:effectLst/>
        </p:spPr>
      </p:pic>
      <p:cxnSp>
        <p:nvCxnSpPr>
          <p:cNvPr id="49" name="Straight Connector 48"/>
          <p:cNvCxnSpPr/>
          <p:nvPr/>
        </p:nvCxnSpPr>
        <p:spPr bwMode="auto">
          <a:xfrm flipH="1" flipV="1">
            <a:off x="4282268" y="2230582"/>
            <a:ext cx="332960" cy="1912764"/>
          </a:xfrm>
          <a:prstGeom prst="line">
            <a:avLst/>
          </a:prstGeom>
          <a:solidFill>
            <a:schemeClr val="accent1"/>
          </a:solidFill>
          <a:ln w="73025"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flipH="1" flipV="1">
            <a:off x="4388486" y="2161309"/>
            <a:ext cx="1465140" cy="1977276"/>
          </a:xfrm>
          <a:prstGeom prst="line">
            <a:avLst/>
          </a:prstGeom>
          <a:solidFill>
            <a:schemeClr val="accent1"/>
          </a:solidFill>
          <a:ln w="63500" cap="flat" cmpd="sng" algn="ctr">
            <a:solidFill>
              <a:srgbClr val="FF0000"/>
            </a:solidFill>
            <a:prstDash val="solid"/>
            <a:round/>
            <a:headEnd type="none" w="med" len="med"/>
            <a:tailEnd type="none" w="med" len="med"/>
          </a:ln>
          <a:effectLst/>
        </p:spPr>
      </p:cxnSp>
      <p:pic>
        <p:nvPicPr>
          <p:cNvPr id="55" name="Picture 2"/>
          <p:cNvPicPr>
            <a:picLocks noChangeAspect="1" noChangeArrowheads="1"/>
          </p:cNvPicPr>
          <p:nvPr/>
        </p:nvPicPr>
        <p:blipFill>
          <a:blip r:embed="rId4" cstate="print"/>
          <a:srcRect/>
          <a:stretch>
            <a:fillRect/>
          </a:stretch>
        </p:blipFill>
        <p:spPr bwMode="auto">
          <a:xfrm>
            <a:off x="5392426" y="4082088"/>
            <a:ext cx="897276" cy="528551"/>
          </a:xfrm>
          <a:prstGeom prst="rect">
            <a:avLst/>
          </a:prstGeom>
          <a:solidFill>
            <a:schemeClr val="bg1"/>
          </a:solidFill>
          <a:ln w="9525">
            <a:noFill/>
            <a:miter lim="800000"/>
            <a:headEnd/>
            <a:tailEnd/>
          </a:ln>
          <a:effectLst/>
        </p:spPr>
      </p:pic>
      <p:pic>
        <p:nvPicPr>
          <p:cNvPr id="56" name="Picture 2"/>
          <p:cNvPicPr>
            <a:picLocks noChangeAspect="1" noChangeArrowheads="1"/>
          </p:cNvPicPr>
          <p:nvPr/>
        </p:nvPicPr>
        <p:blipFill>
          <a:blip r:embed="rId4" cstate="print"/>
          <a:srcRect/>
          <a:stretch>
            <a:fillRect/>
          </a:stretch>
        </p:blipFill>
        <p:spPr bwMode="auto">
          <a:xfrm>
            <a:off x="4166876" y="4082088"/>
            <a:ext cx="897276" cy="528551"/>
          </a:xfrm>
          <a:prstGeom prst="rect">
            <a:avLst/>
          </a:prstGeom>
          <a:solidFill>
            <a:schemeClr val="bg1"/>
          </a:solidFill>
          <a:ln w="9525">
            <a:noFill/>
            <a:miter lim="800000"/>
            <a:headEnd/>
            <a:tailEnd/>
          </a:ln>
          <a:effectLst/>
        </p:spPr>
      </p:pic>
      <p:pic>
        <p:nvPicPr>
          <p:cNvPr id="57" name="Picture 2"/>
          <p:cNvPicPr>
            <a:picLocks noChangeAspect="1" noChangeArrowheads="1"/>
          </p:cNvPicPr>
          <p:nvPr/>
        </p:nvPicPr>
        <p:blipFill>
          <a:blip r:embed="rId4" cstate="print"/>
          <a:srcRect/>
          <a:stretch>
            <a:fillRect/>
          </a:stretch>
        </p:blipFill>
        <p:spPr bwMode="auto">
          <a:xfrm>
            <a:off x="1715776" y="4082088"/>
            <a:ext cx="897276" cy="528551"/>
          </a:xfrm>
          <a:prstGeom prst="rect">
            <a:avLst/>
          </a:prstGeom>
          <a:solidFill>
            <a:schemeClr val="bg1"/>
          </a:solidFill>
          <a:ln w="9525">
            <a:noFill/>
            <a:miter lim="800000"/>
            <a:headEnd/>
            <a:tailEnd/>
          </a:ln>
          <a:effectLst/>
        </p:spPr>
      </p:pic>
      <p:graphicFrame>
        <p:nvGraphicFramePr>
          <p:cNvPr id="65" name="Table 64"/>
          <p:cNvGraphicFramePr>
            <a:graphicFrameLocks noGrp="1"/>
          </p:cNvGraphicFramePr>
          <p:nvPr>
            <p:extLst/>
          </p:nvPr>
        </p:nvGraphicFramePr>
        <p:xfrm>
          <a:off x="6761149" y="1766029"/>
          <a:ext cx="3307222" cy="2274200"/>
        </p:xfrm>
        <a:graphic>
          <a:graphicData uri="http://schemas.openxmlformats.org/drawingml/2006/table">
            <a:tbl>
              <a:tblPr>
                <a:tableStyleId>{5C22544A-7EE6-4342-B048-85BDC9FD1C3A}</a:tableStyleId>
              </a:tblPr>
              <a:tblGrid>
                <a:gridCol w="1158445"/>
                <a:gridCol w="684026"/>
                <a:gridCol w="709344"/>
                <a:gridCol w="755407"/>
              </a:tblGrid>
              <a:tr h="454840">
                <a:tc>
                  <a:txBody>
                    <a:bodyPr/>
                    <a:lstStyle/>
                    <a:p>
                      <a:pPr algn="r"/>
                      <a:endParaRPr lang="en-US" sz="1000" dirty="0"/>
                    </a:p>
                  </a:txBody>
                  <a:tcPr anchor="b"/>
                </a:tc>
                <a:tc>
                  <a:txBody>
                    <a:bodyPr/>
                    <a:lstStyle/>
                    <a:p>
                      <a:pPr algn="ctr"/>
                      <a:r>
                        <a:rPr lang="en-GB" sz="1000" dirty="0" smtClean="0">
                          <a:solidFill>
                            <a:schemeClr val="tx1"/>
                          </a:solidFill>
                        </a:rPr>
                        <a:t>DNS</a:t>
                      </a:r>
                      <a:endParaRPr lang="en-US" sz="1000" dirty="0">
                        <a:solidFill>
                          <a:schemeClr val="tx1"/>
                        </a:solidFill>
                      </a:endParaRPr>
                    </a:p>
                  </a:txBody>
                  <a:tcPr anchor="ctr">
                    <a:solidFill>
                      <a:schemeClr val="accent6">
                        <a:lumMod val="40000"/>
                        <a:lumOff val="60000"/>
                      </a:schemeClr>
                    </a:solidFill>
                  </a:tcPr>
                </a:tc>
                <a:tc>
                  <a:txBody>
                    <a:bodyPr/>
                    <a:lstStyle/>
                    <a:p>
                      <a:pPr algn="ctr"/>
                      <a:r>
                        <a:rPr lang="en-GB" sz="1000" kern="1200" dirty="0" smtClean="0">
                          <a:solidFill>
                            <a:schemeClr val="tx1"/>
                          </a:solidFill>
                          <a:latin typeface="+mn-lt"/>
                          <a:ea typeface="+mn-ea"/>
                          <a:cs typeface="+mn-cs"/>
                        </a:rPr>
                        <a:t>Ping</a:t>
                      </a:r>
                      <a:endParaRPr lang="en-US" sz="1000" kern="1200" dirty="0">
                        <a:solidFill>
                          <a:schemeClr val="tx1"/>
                        </a:solidFill>
                        <a:latin typeface="+mn-lt"/>
                        <a:ea typeface="+mn-ea"/>
                        <a:cs typeface="+mn-cs"/>
                      </a:endParaRPr>
                    </a:p>
                  </a:txBody>
                  <a:tcPr anchor="ctr">
                    <a:solidFill>
                      <a:schemeClr val="accent1">
                        <a:lumMod val="60000"/>
                        <a:lumOff val="40000"/>
                      </a:schemeClr>
                    </a:solidFill>
                  </a:tcPr>
                </a:tc>
                <a:tc>
                  <a:txBody>
                    <a:bodyPr/>
                    <a:lstStyle/>
                    <a:p>
                      <a:pPr algn="ctr"/>
                      <a:r>
                        <a:rPr lang="en-GB" sz="1000" dirty="0" err="1" smtClean="0">
                          <a:solidFill>
                            <a:schemeClr val="tx1"/>
                          </a:solidFill>
                        </a:rPr>
                        <a:t>Whatsapp</a:t>
                      </a:r>
                      <a:endParaRPr lang="en-US" sz="1000" dirty="0">
                        <a:solidFill>
                          <a:schemeClr val="tx1"/>
                        </a:solidFill>
                      </a:endParaRPr>
                    </a:p>
                  </a:txBody>
                  <a:tcPr anchor="ctr">
                    <a:solidFill>
                      <a:schemeClr val="accent3">
                        <a:lumMod val="40000"/>
                        <a:lumOff val="60000"/>
                      </a:schemeClr>
                    </a:solidFill>
                  </a:tcPr>
                </a:tc>
              </a:tr>
              <a:tr h="454840">
                <a:tc>
                  <a:txBody>
                    <a:bodyPr/>
                    <a:lstStyle/>
                    <a:p>
                      <a:endParaRPr lang="en-US" dirty="0"/>
                    </a:p>
                  </a:txBody>
                  <a:tcPr/>
                </a:tc>
                <a:tc>
                  <a:txBody>
                    <a:bodyPr/>
                    <a:lstStyle/>
                    <a:p>
                      <a:endParaRPr lang="en-US" dirty="0">
                        <a:solidFill>
                          <a:srgbClr val="FF783C"/>
                        </a:solidFill>
                      </a:endParaRPr>
                    </a:p>
                  </a:txBody>
                  <a:tcPr>
                    <a:solidFill>
                      <a:srgbClr val="FF000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r>
              <a:tr h="454840">
                <a:tc>
                  <a:txBody>
                    <a:bodyPr/>
                    <a:lstStyle/>
                    <a:p>
                      <a:endParaRPr lang="en-US"/>
                    </a:p>
                  </a:txBody>
                  <a:tcPr/>
                </a:tc>
                <a:tc>
                  <a:txBody>
                    <a:bodyPr/>
                    <a:lstStyle/>
                    <a:p>
                      <a:endParaRPr lang="en-US" dirty="0">
                        <a:solidFill>
                          <a:srgbClr val="FF783C"/>
                        </a:solidFill>
                      </a:endParaRPr>
                    </a:p>
                  </a:txBody>
                  <a:tcPr>
                    <a:solidFill>
                      <a:srgbClr val="FF0000"/>
                    </a:solidFill>
                  </a:tcPr>
                </a:tc>
                <a:tc>
                  <a:txBody>
                    <a:bodyPr/>
                    <a:lstStyle/>
                    <a:p>
                      <a:endParaRPr lang="en-US" dirty="0">
                        <a:solidFill>
                          <a:schemeClr val="bg2"/>
                        </a:solidFill>
                      </a:endParaRPr>
                    </a:p>
                  </a:txBody>
                  <a:tcPr>
                    <a:solidFill>
                      <a:srgbClr val="FF0000"/>
                    </a:solidFill>
                  </a:tcPr>
                </a:tc>
                <a:tc>
                  <a:txBody>
                    <a:bodyPr/>
                    <a:lstStyle/>
                    <a:p>
                      <a:endParaRPr lang="en-US" dirty="0">
                        <a:solidFill>
                          <a:schemeClr val="bg2"/>
                        </a:solidFill>
                      </a:endParaRPr>
                    </a:p>
                  </a:txBody>
                  <a:tcPr>
                    <a:solidFill>
                      <a:srgbClr val="FF0000"/>
                    </a:solidFill>
                  </a:tcPr>
                </a:tc>
              </a:tr>
              <a:tr h="454840">
                <a:tc>
                  <a:txBody>
                    <a:bodyPr/>
                    <a:lstStyle/>
                    <a:p>
                      <a:endParaRPr lang="en-US"/>
                    </a:p>
                  </a:txBody>
                  <a:tcPr/>
                </a:tc>
                <a:tc>
                  <a:txBody>
                    <a:bodyPr/>
                    <a:lstStyle/>
                    <a:p>
                      <a:endParaRPr lang="en-US" dirty="0">
                        <a:solidFill>
                          <a:srgbClr val="FF783C"/>
                        </a:solidFill>
                      </a:endParaRPr>
                    </a:p>
                  </a:txBody>
                  <a:tcPr>
                    <a:solidFill>
                      <a:srgbClr val="FF000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r>
              <a:tr h="454840">
                <a:tc>
                  <a:txBody>
                    <a:bodyPr/>
                    <a:lstStyle/>
                    <a:p>
                      <a:endParaRPr lang="en-US"/>
                    </a:p>
                  </a:txBody>
                  <a:tcPr/>
                </a:tc>
                <a:tc>
                  <a:txBody>
                    <a:bodyPr/>
                    <a:lstStyle/>
                    <a:p>
                      <a:endParaRPr lang="en-US" dirty="0">
                        <a:solidFill>
                          <a:srgbClr val="FF783C"/>
                        </a:solidFill>
                      </a:endParaRPr>
                    </a:p>
                  </a:txBody>
                  <a:tcPr>
                    <a:solidFill>
                      <a:srgbClr val="FF000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r>
            </a:tbl>
          </a:graphicData>
        </a:graphic>
      </p:graphicFrame>
      <p:grpSp>
        <p:nvGrpSpPr>
          <p:cNvPr id="72" name="Group 71"/>
          <p:cNvGrpSpPr/>
          <p:nvPr/>
        </p:nvGrpSpPr>
        <p:grpSpPr>
          <a:xfrm>
            <a:off x="7176386" y="2238772"/>
            <a:ext cx="435567" cy="1795338"/>
            <a:chOff x="6935692" y="2965176"/>
            <a:chExt cx="435567" cy="1795338"/>
          </a:xfrm>
        </p:grpSpPr>
        <p:sp>
          <p:nvSpPr>
            <p:cNvPr id="68" name="Oval 67"/>
            <p:cNvSpPr/>
            <p:nvPr/>
          </p:nvSpPr>
          <p:spPr bwMode="auto">
            <a:xfrm>
              <a:off x="6935692" y="2965176"/>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1</a:t>
              </a:r>
              <a:endParaRPr lang="en-US" sz="1600" dirty="0">
                <a:solidFill>
                  <a:srgbClr val="FFFFFF"/>
                </a:solidFill>
                <a:ea typeface="ＭＳ Ｐゴシック" pitchFamily="-76" charset="-128"/>
              </a:endParaRPr>
            </a:p>
          </p:txBody>
        </p:sp>
        <p:sp>
          <p:nvSpPr>
            <p:cNvPr id="69" name="Oval 68"/>
            <p:cNvSpPr/>
            <p:nvPr/>
          </p:nvSpPr>
          <p:spPr bwMode="auto">
            <a:xfrm>
              <a:off x="6935692" y="3420952"/>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2</a:t>
              </a:r>
              <a:endParaRPr lang="en-US" sz="1600" dirty="0">
                <a:solidFill>
                  <a:srgbClr val="FFFFFF"/>
                </a:solidFill>
                <a:ea typeface="ＭＳ Ｐゴシック" pitchFamily="-76" charset="-128"/>
              </a:endParaRPr>
            </a:p>
          </p:txBody>
        </p:sp>
        <p:sp>
          <p:nvSpPr>
            <p:cNvPr id="70" name="Oval 69"/>
            <p:cNvSpPr/>
            <p:nvPr/>
          </p:nvSpPr>
          <p:spPr bwMode="auto">
            <a:xfrm>
              <a:off x="6935692" y="3876728"/>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3</a:t>
              </a:r>
              <a:endParaRPr lang="en-US" sz="1600" dirty="0">
                <a:solidFill>
                  <a:srgbClr val="FFFFFF"/>
                </a:solidFill>
                <a:ea typeface="ＭＳ Ｐゴシック" pitchFamily="-76" charset="-128"/>
              </a:endParaRPr>
            </a:p>
          </p:txBody>
        </p:sp>
        <p:sp>
          <p:nvSpPr>
            <p:cNvPr id="71" name="Oval 70"/>
            <p:cNvSpPr/>
            <p:nvPr/>
          </p:nvSpPr>
          <p:spPr bwMode="auto">
            <a:xfrm>
              <a:off x="6935692" y="4332503"/>
              <a:ext cx="435567" cy="42801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GB" sz="1600" dirty="0">
                  <a:solidFill>
                    <a:srgbClr val="FFFFFF"/>
                  </a:solidFill>
                  <a:ea typeface="ＭＳ Ｐゴシック" pitchFamily="-76" charset="-128"/>
                </a:rPr>
                <a:t>4</a:t>
              </a:r>
              <a:endParaRPr lang="en-US" sz="1600" dirty="0">
                <a:solidFill>
                  <a:srgbClr val="FFFFFF"/>
                </a:solidFill>
                <a:ea typeface="ＭＳ Ｐゴシック" pitchFamily="-76" charset="-128"/>
              </a:endParaRPr>
            </a:p>
          </p:txBody>
        </p:sp>
      </p:grpSp>
      <p:cxnSp>
        <p:nvCxnSpPr>
          <p:cNvPr id="74" name="Straight Arrow Connector 73"/>
          <p:cNvCxnSpPr/>
          <p:nvPr/>
        </p:nvCxnSpPr>
        <p:spPr bwMode="auto">
          <a:xfrm flipV="1">
            <a:off x="7435658" y="4050708"/>
            <a:ext cx="821005" cy="401444"/>
          </a:xfrm>
          <a:prstGeom prst="straightConnector1">
            <a:avLst/>
          </a:prstGeom>
          <a:solidFill>
            <a:schemeClr val="accent1"/>
          </a:solidFill>
          <a:ln w="12700" cap="flat" cmpd="sng" algn="ctr">
            <a:solidFill>
              <a:srgbClr val="467BB4"/>
            </a:solidFill>
            <a:prstDash val="solid"/>
            <a:round/>
            <a:headEnd type="none" w="med" len="med"/>
            <a:tailEnd type="arrow"/>
          </a:ln>
          <a:effectLst/>
        </p:spPr>
      </p:cxnSp>
      <p:sp>
        <p:nvSpPr>
          <p:cNvPr id="87" name="TextBox 86"/>
          <p:cNvSpPr txBox="1"/>
          <p:nvPr/>
        </p:nvSpPr>
        <p:spPr>
          <a:xfrm>
            <a:off x="6373303" y="4426703"/>
            <a:ext cx="1801873" cy="1015663"/>
          </a:xfrm>
          <a:prstGeom prst="rect">
            <a:avLst/>
          </a:prstGeom>
          <a:solidFill>
            <a:schemeClr val="bg1"/>
          </a:solidFill>
          <a:ln>
            <a:solidFill>
              <a:srgbClr val="759CC7"/>
            </a:solidFill>
          </a:ln>
        </p:spPr>
        <p:txBody>
          <a:bodyPr wrap="square" rtlCol="0">
            <a:spAutoFit/>
          </a:bodyPr>
          <a:lstStyle/>
          <a:p>
            <a:pPr algn="ctr"/>
            <a:r>
              <a:rPr lang="en-GB" sz="2000" dirty="0"/>
              <a:t>Vertical red means general failure</a:t>
            </a:r>
            <a:endParaRPr lang="en-US" sz="2000" dirty="0" err="1"/>
          </a:p>
        </p:txBody>
      </p:sp>
      <p:sp>
        <p:nvSpPr>
          <p:cNvPr id="88" name="TextBox 87"/>
          <p:cNvSpPr txBox="1"/>
          <p:nvPr/>
        </p:nvSpPr>
        <p:spPr>
          <a:xfrm>
            <a:off x="8323980" y="4433825"/>
            <a:ext cx="2109387" cy="1015663"/>
          </a:xfrm>
          <a:prstGeom prst="rect">
            <a:avLst/>
          </a:prstGeom>
          <a:solidFill>
            <a:schemeClr val="bg1"/>
          </a:solidFill>
          <a:ln>
            <a:solidFill>
              <a:srgbClr val="759CC7"/>
            </a:solidFill>
          </a:ln>
        </p:spPr>
        <p:txBody>
          <a:bodyPr wrap="square" rtlCol="0">
            <a:spAutoFit/>
          </a:bodyPr>
          <a:lstStyle/>
          <a:p>
            <a:pPr algn="ctr"/>
            <a:r>
              <a:rPr lang="en-GB" sz="2000" dirty="0"/>
              <a:t>Horizontal red means error at a specific location</a:t>
            </a:r>
            <a:endParaRPr lang="en-US" sz="2000" dirty="0" err="1"/>
          </a:p>
        </p:txBody>
      </p:sp>
      <p:sp>
        <p:nvSpPr>
          <p:cNvPr id="93" name="TextBox 92"/>
          <p:cNvSpPr txBox="1"/>
          <p:nvPr/>
        </p:nvSpPr>
        <p:spPr>
          <a:xfrm>
            <a:off x="6373302" y="5621689"/>
            <a:ext cx="4053990" cy="707886"/>
          </a:xfrm>
          <a:prstGeom prst="rect">
            <a:avLst/>
          </a:prstGeom>
          <a:solidFill>
            <a:schemeClr val="bg1"/>
          </a:solidFill>
          <a:ln>
            <a:solidFill>
              <a:srgbClr val="759CC7"/>
            </a:solidFill>
          </a:ln>
        </p:spPr>
        <p:txBody>
          <a:bodyPr wrap="square" rtlCol="0">
            <a:spAutoFit/>
          </a:bodyPr>
          <a:lstStyle/>
          <a:p>
            <a:pPr algn="ctr"/>
            <a:r>
              <a:rPr lang="en-GB" sz="2000" dirty="0"/>
              <a:t>Different resolution actions in each case</a:t>
            </a:r>
            <a:endParaRPr lang="en-US" sz="2000" dirty="0" err="1"/>
          </a:p>
        </p:txBody>
      </p:sp>
      <p:sp>
        <p:nvSpPr>
          <p:cNvPr id="94" name="TextBox 93"/>
          <p:cNvSpPr txBox="1"/>
          <p:nvPr/>
        </p:nvSpPr>
        <p:spPr>
          <a:xfrm>
            <a:off x="7921382" y="1556028"/>
            <a:ext cx="2109387" cy="215444"/>
          </a:xfrm>
          <a:prstGeom prst="rect">
            <a:avLst/>
          </a:prstGeom>
          <a:noFill/>
          <a:ln>
            <a:solidFill>
              <a:srgbClr val="759CC7"/>
            </a:solidFill>
          </a:ln>
        </p:spPr>
        <p:txBody>
          <a:bodyPr wrap="square" rtlCol="0">
            <a:spAutoFit/>
          </a:bodyPr>
          <a:lstStyle/>
          <a:p>
            <a:pPr algn="ctr"/>
            <a:r>
              <a:rPr lang="en-GB" sz="800" dirty="0"/>
              <a:t>Cell colour indicates average error</a:t>
            </a:r>
            <a:endParaRPr lang="en-US" sz="800" dirty="0" err="1"/>
          </a:p>
        </p:txBody>
      </p:sp>
      <p:sp>
        <p:nvSpPr>
          <p:cNvPr id="41" name="TextBox 40"/>
          <p:cNvSpPr txBox="1"/>
          <p:nvPr/>
        </p:nvSpPr>
        <p:spPr>
          <a:xfrm>
            <a:off x="2920338" y="5369631"/>
            <a:ext cx="2109387" cy="584775"/>
          </a:xfrm>
          <a:prstGeom prst="rect">
            <a:avLst/>
          </a:prstGeom>
          <a:noFill/>
          <a:ln>
            <a:solidFill>
              <a:srgbClr val="759CC7"/>
            </a:solidFill>
          </a:ln>
        </p:spPr>
        <p:txBody>
          <a:bodyPr wrap="square" rtlCol="0">
            <a:spAutoFit/>
          </a:bodyPr>
          <a:lstStyle/>
          <a:p>
            <a:pPr algn="ctr"/>
            <a:r>
              <a:rPr lang="en-GB" sz="1600" dirty="0"/>
              <a:t>Different locations or access methods</a:t>
            </a:r>
            <a:endParaRPr lang="en-US" sz="1600" dirty="0" err="1"/>
          </a:p>
        </p:txBody>
      </p:sp>
      <p:cxnSp>
        <p:nvCxnSpPr>
          <p:cNvPr id="48" name="Straight Arrow Connector 47"/>
          <p:cNvCxnSpPr/>
          <p:nvPr/>
        </p:nvCxnSpPr>
        <p:spPr bwMode="auto">
          <a:xfrm flipH="1" flipV="1">
            <a:off x="9849854" y="2904275"/>
            <a:ext cx="396300" cy="53134"/>
          </a:xfrm>
          <a:prstGeom prst="straightConnector1">
            <a:avLst/>
          </a:prstGeom>
          <a:solidFill>
            <a:schemeClr val="accent1"/>
          </a:solidFill>
          <a:ln w="12700" cap="flat" cmpd="sng" algn="ctr">
            <a:solidFill>
              <a:srgbClr val="467BB4"/>
            </a:solidFill>
            <a:prstDash val="solid"/>
            <a:round/>
            <a:headEnd type="none" w="med" len="med"/>
            <a:tailEnd type="arrow"/>
          </a:ln>
          <a:effectLst/>
        </p:spPr>
      </p:cxnSp>
      <p:graphicFrame>
        <p:nvGraphicFramePr>
          <p:cNvPr id="54" name="Table 53"/>
          <p:cNvGraphicFramePr>
            <a:graphicFrameLocks noGrp="1"/>
          </p:cNvGraphicFramePr>
          <p:nvPr>
            <p:extLst/>
          </p:nvPr>
        </p:nvGraphicFramePr>
        <p:xfrm>
          <a:off x="1057442" y="3505710"/>
          <a:ext cx="926186" cy="544998"/>
        </p:xfrm>
        <a:graphic>
          <a:graphicData uri="http://schemas.openxmlformats.org/drawingml/2006/table">
            <a:tbl>
              <a:tblPr firstRow="1"/>
              <a:tblGrid>
                <a:gridCol w="926186"/>
              </a:tblGrid>
              <a:tr h="544998">
                <a:tc>
                  <a:txBody>
                    <a:bodyPr/>
                    <a:lstStyle/>
                    <a:p>
                      <a:pPr algn="ctr"/>
                      <a:r>
                        <a:rPr lang="en-GB" sz="1200" dirty="0" smtClean="0"/>
                        <a:t>Locations</a:t>
                      </a:r>
                      <a:endParaRPr lang="en-GB" sz="1200" dirty="0"/>
                    </a:p>
                  </a:txBody>
                  <a:tcPr anchor="ctr">
                    <a:solidFill>
                      <a:srgbClr val="C00000"/>
                    </a:solidFill>
                  </a:tcPr>
                </a:tc>
              </a:tr>
            </a:tbl>
          </a:graphicData>
        </a:graphic>
      </p:graphicFrame>
      <p:graphicFrame>
        <p:nvGraphicFramePr>
          <p:cNvPr id="59" name="Table 58"/>
          <p:cNvGraphicFramePr>
            <a:graphicFrameLocks noGrp="1"/>
          </p:cNvGraphicFramePr>
          <p:nvPr>
            <p:extLst/>
          </p:nvPr>
        </p:nvGraphicFramePr>
        <p:xfrm>
          <a:off x="1081506" y="5184943"/>
          <a:ext cx="925874" cy="529089"/>
        </p:xfrm>
        <a:graphic>
          <a:graphicData uri="http://schemas.openxmlformats.org/drawingml/2006/table">
            <a:tbl>
              <a:tblPr firstRow="1"/>
              <a:tblGrid>
                <a:gridCol w="925874"/>
              </a:tblGrid>
              <a:tr h="529089">
                <a:tc>
                  <a:txBody>
                    <a:bodyPr/>
                    <a:lstStyle/>
                    <a:p>
                      <a:pPr algn="ctr"/>
                      <a:r>
                        <a:rPr lang="en-GB" sz="1200" dirty="0" smtClean="0"/>
                        <a:t>Clients</a:t>
                      </a:r>
                      <a:endParaRPr lang="en-GB" sz="1200" dirty="0"/>
                    </a:p>
                  </a:txBody>
                  <a:tcPr anchor="ctr">
                    <a:solidFill>
                      <a:srgbClr val="C00000"/>
                    </a:solidFill>
                  </a:tcPr>
                </a:tc>
              </a:tr>
            </a:tbl>
          </a:graphicData>
        </a:graphic>
      </p:graphicFrame>
    </p:spTree>
    <p:extLst>
      <p:ext uri="{BB962C8B-B14F-4D97-AF65-F5344CB8AC3E}">
        <p14:creationId xmlns:p14="http://schemas.microsoft.com/office/powerpoint/2010/main" val="272325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29FD782F-ADD1-4DD1-AC1F-91961C175CC0}" type="slidenum">
              <a:rPr lang="en-US" smtClean="0"/>
              <a:pPr>
                <a:defRPr/>
              </a:pPr>
              <a:t>39</a:t>
            </a:fld>
            <a:endParaRPr lang="en-US" dirty="0"/>
          </a:p>
        </p:txBody>
      </p:sp>
      <p:sp>
        <p:nvSpPr>
          <p:cNvPr id="4" name="Title 3"/>
          <p:cNvSpPr>
            <a:spLocks noGrp="1"/>
          </p:cNvSpPr>
          <p:nvPr>
            <p:ph type="title"/>
          </p:nvPr>
        </p:nvSpPr>
        <p:spPr>
          <a:xfrm>
            <a:off x="1193800" y="908221"/>
            <a:ext cx="9069388" cy="443198"/>
          </a:xfrm>
        </p:spPr>
        <p:txBody>
          <a:bodyPr/>
          <a:lstStyle/>
          <a:p>
            <a:r>
              <a:rPr lang="en-GB" dirty="0" smtClean="0"/>
              <a:t>Diagnostic detail</a:t>
            </a:r>
            <a:endParaRPr lang="en-US" dirty="0"/>
          </a:p>
        </p:txBody>
      </p:sp>
      <p:pic>
        <p:nvPicPr>
          <p:cNvPr id="6" name="Picture 5" descr="tracert.png"/>
          <p:cNvPicPr>
            <a:picLocks noChangeAspect="1"/>
          </p:cNvPicPr>
          <p:nvPr/>
        </p:nvPicPr>
        <p:blipFill>
          <a:blip r:embed="rId3" cstate="print"/>
          <a:stretch>
            <a:fillRect/>
          </a:stretch>
        </p:blipFill>
        <p:spPr>
          <a:xfrm>
            <a:off x="5243994" y="1310639"/>
            <a:ext cx="4550386" cy="4550386"/>
          </a:xfrm>
          <a:prstGeom prst="rect">
            <a:avLst/>
          </a:prstGeom>
        </p:spPr>
      </p:pic>
      <p:sp>
        <p:nvSpPr>
          <p:cNvPr id="7" name="TextBox 6"/>
          <p:cNvSpPr txBox="1"/>
          <p:nvPr/>
        </p:nvSpPr>
        <p:spPr>
          <a:xfrm>
            <a:off x="1375874" y="1861541"/>
            <a:ext cx="3436834" cy="1015663"/>
          </a:xfrm>
          <a:prstGeom prst="rect">
            <a:avLst/>
          </a:prstGeom>
          <a:noFill/>
          <a:ln>
            <a:solidFill>
              <a:srgbClr val="759CC7"/>
            </a:solidFill>
          </a:ln>
        </p:spPr>
        <p:txBody>
          <a:bodyPr wrap="square" rtlCol="0">
            <a:spAutoFit/>
          </a:bodyPr>
          <a:lstStyle/>
          <a:p>
            <a:pPr algn="ctr"/>
            <a:r>
              <a:rPr lang="en-GB" sz="2000" dirty="0" err="1"/>
              <a:t>Traceroute</a:t>
            </a:r>
            <a:r>
              <a:rPr lang="en-GB" sz="2000" dirty="0"/>
              <a:t> timing details between client and </a:t>
            </a:r>
            <a:r>
              <a:rPr lang="en-GB" sz="2000" dirty="0" err="1"/>
              <a:t>WhatsApp</a:t>
            </a:r>
            <a:r>
              <a:rPr lang="en-GB" sz="2000" dirty="0"/>
              <a:t> application</a:t>
            </a:r>
            <a:endParaRPr lang="en-US" sz="2000" dirty="0" err="1"/>
          </a:p>
        </p:txBody>
      </p:sp>
      <p:sp>
        <p:nvSpPr>
          <p:cNvPr id="8" name="TextBox 7"/>
          <p:cNvSpPr txBox="1"/>
          <p:nvPr/>
        </p:nvSpPr>
        <p:spPr>
          <a:xfrm>
            <a:off x="1365904" y="3287264"/>
            <a:ext cx="3436834" cy="707886"/>
          </a:xfrm>
          <a:prstGeom prst="rect">
            <a:avLst/>
          </a:prstGeom>
          <a:noFill/>
          <a:ln>
            <a:solidFill>
              <a:srgbClr val="759CC7"/>
            </a:solidFill>
          </a:ln>
        </p:spPr>
        <p:txBody>
          <a:bodyPr wrap="square" rtlCol="0">
            <a:spAutoFit/>
          </a:bodyPr>
          <a:lstStyle/>
          <a:p>
            <a:pPr algn="ctr"/>
            <a:r>
              <a:rPr lang="en-GB" sz="2000" dirty="0"/>
              <a:t>IP addresses indicate who owns the component</a:t>
            </a:r>
            <a:endParaRPr lang="en-US" sz="2000" dirty="0" err="1"/>
          </a:p>
        </p:txBody>
      </p:sp>
      <p:sp>
        <p:nvSpPr>
          <p:cNvPr id="9" name="TextBox 8"/>
          <p:cNvSpPr txBox="1"/>
          <p:nvPr/>
        </p:nvSpPr>
        <p:spPr>
          <a:xfrm>
            <a:off x="1382995" y="4620408"/>
            <a:ext cx="3436834" cy="707886"/>
          </a:xfrm>
          <a:prstGeom prst="rect">
            <a:avLst/>
          </a:prstGeom>
          <a:noFill/>
          <a:ln>
            <a:solidFill>
              <a:srgbClr val="759CC7"/>
            </a:solidFill>
          </a:ln>
        </p:spPr>
        <p:txBody>
          <a:bodyPr wrap="square" rtlCol="0">
            <a:spAutoFit/>
          </a:bodyPr>
          <a:lstStyle/>
          <a:p>
            <a:pPr algn="ctr"/>
            <a:r>
              <a:rPr lang="en-GB" sz="2000" dirty="0"/>
              <a:t>Large timing variations indicate focus areas</a:t>
            </a:r>
            <a:endParaRPr lang="en-US" sz="2000" dirty="0" err="1"/>
          </a:p>
        </p:txBody>
      </p:sp>
      <p:graphicFrame>
        <p:nvGraphicFramePr>
          <p:cNvPr id="10" name="Table 9"/>
          <p:cNvGraphicFramePr>
            <a:graphicFrameLocks noGrp="1"/>
          </p:cNvGraphicFramePr>
          <p:nvPr>
            <p:extLst/>
          </p:nvPr>
        </p:nvGraphicFramePr>
        <p:xfrm>
          <a:off x="6511969" y="5734791"/>
          <a:ext cx="1007218" cy="528653"/>
        </p:xfrm>
        <a:graphic>
          <a:graphicData uri="http://schemas.openxmlformats.org/drawingml/2006/table">
            <a:tbl>
              <a:tblPr firstRow="1"/>
              <a:tblGrid>
                <a:gridCol w="1007218"/>
              </a:tblGrid>
              <a:tr h="528653">
                <a:tc>
                  <a:txBody>
                    <a:bodyPr/>
                    <a:lstStyle/>
                    <a:p>
                      <a:pPr algn="ctr"/>
                      <a:r>
                        <a:rPr lang="en-GB" sz="1200" dirty="0" smtClean="0"/>
                        <a:t>Core</a:t>
                      </a:r>
                      <a:r>
                        <a:rPr lang="en-GB" sz="1200" baseline="0" dirty="0" smtClean="0"/>
                        <a:t> network</a:t>
                      </a:r>
                      <a:endParaRPr lang="en-GB" sz="1200" dirty="0"/>
                    </a:p>
                  </a:txBody>
                  <a:tcPr anchor="ctr">
                    <a:solidFill>
                      <a:srgbClr val="C00000"/>
                    </a:solidFill>
                  </a:tcPr>
                </a:tc>
              </a:tr>
            </a:tbl>
          </a:graphicData>
        </a:graphic>
      </p:graphicFrame>
      <p:graphicFrame>
        <p:nvGraphicFramePr>
          <p:cNvPr id="11" name="Table 10"/>
          <p:cNvGraphicFramePr>
            <a:graphicFrameLocks noGrp="1"/>
          </p:cNvGraphicFramePr>
          <p:nvPr>
            <p:extLst/>
          </p:nvPr>
        </p:nvGraphicFramePr>
        <p:xfrm>
          <a:off x="7875337" y="5719099"/>
          <a:ext cx="926186" cy="544998"/>
        </p:xfrm>
        <a:graphic>
          <a:graphicData uri="http://schemas.openxmlformats.org/drawingml/2006/table">
            <a:tbl>
              <a:tblPr firstRow="1"/>
              <a:tblGrid>
                <a:gridCol w="926186"/>
              </a:tblGrid>
              <a:tr h="544998">
                <a:tc>
                  <a:txBody>
                    <a:bodyPr/>
                    <a:lstStyle/>
                    <a:p>
                      <a:pPr algn="ctr"/>
                      <a:r>
                        <a:rPr lang="en-GB" sz="1200" dirty="0" smtClean="0"/>
                        <a:t>Locations</a:t>
                      </a:r>
                      <a:endParaRPr lang="en-GB" sz="1200" dirty="0"/>
                    </a:p>
                  </a:txBody>
                  <a:tcPr anchor="ctr">
                    <a:solidFill>
                      <a:srgbClr val="C00000"/>
                    </a:solidFill>
                  </a:tcPr>
                </a:tc>
              </a:tr>
            </a:tbl>
          </a:graphicData>
        </a:graphic>
      </p:graphicFrame>
    </p:spTree>
    <p:extLst>
      <p:ext uri="{BB962C8B-B14F-4D97-AF65-F5344CB8AC3E}">
        <p14:creationId xmlns:p14="http://schemas.microsoft.com/office/powerpoint/2010/main" val="238378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mm_title-picture.jpg"/>
          <p:cNvPicPr>
            <a:picLocks noChangeAspect="1"/>
          </p:cNvPicPr>
          <p:nvPr/>
        </p:nvPicPr>
        <p:blipFill>
          <a:blip r:embed="rId4" cstate="print"/>
          <a:srcRect t="46758" b="6479"/>
          <a:stretch>
            <a:fillRect/>
          </a:stretch>
        </p:blipFill>
        <p:spPr>
          <a:xfrm>
            <a:off x="498233" y="4768897"/>
            <a:ext cx="10462846" cy="1558929"/>
          </a:xfrm>
          <a:prstGeom prst="rect">
            <a:avLst/>
          </a:prstGeom>
        </p:spPr>
      </p:pic>
      <p:sp>
        <p:nvSpPr>
          <p:cNvPr id="22531" name="Slide Number Placeholder 2"/>
          <p:cNvSpPr>
            <a:spLocks noGrp="1"/>
          </p:cNvSpPr>
          <p:nvPr>
            <p:ph type="sldNum" sz="quarter" idx="16"/>
          </p:nvPr>
        </p:nvSpPr>
        <p:spPr>
          <a:noFill/>
        </p:spPr>
        <p:txBody>
          <a:bodyPr/>
          <a:lstStyle/>
          <a:p>
            <a:fld id="{459AE1A4-85E0-4C22-9D70-D1A04CC4CBED}" type="slidenum">
              <a:rPr lang="en-US" smtClean="0"/>
              <a:pPr/>
              <a:t>4</a:t>
            </a:fld>
            <a:endParaRPr lang="en-US" dirty="0" smtClean="0"/>
          </a:p>
        </p:txBody>
      </p:sp>
      <p:sp>
        <p:nvSpPr>
          <p:cNvPr id="22535" name="Rectangle 6"/>
          <p:cNvSpPr>
            <a:spLocks noGrp="1" noChangeArrowheads="1"/>
          </p:cNvSpPr>
          <p:nvPr>
            <p:ph type="title"/>
          </p:nvPr>
        </p:nvSpPr>
        <p:spPr>
          <a:xfrm>
            <a:off x="519029" y="1274779"/>
            <a:ext cx="9880358" cy="845616"/>
          </a:xfrm>
        </p:spPr>
        <p:txBody>
          <a:bodyPr/>
          <a:lstStyle/>
          <a:p>
            <a:pPr>
              <a:spcBef>
                <a:spcPts val="1200"/>
              </a:spcBef>
              <a:spcAft>
                <a:spcPts val="1800"/>
              </a:spcAft>
            </a:pPr>
            <a:r>
              <a:rPr lang="en-US" b="1" dirty="0">
                <a:solidFill>
                  <a:srgbClr val="C00000"/>
                </a:solidFill>
              </a:rPr>
              <a:t>A PERSPECTIVE ON VOICE AND </a:t>
            </a:r>
            <a:r>
              <a:rPr lang="en-US" b="1" dirty="0" smtClean="0">
                <a:solidFill>
                  <a:srgbClr val="C00000"/>
                </a:solidFill>
              </a:rPr>
              <a:t/>
            </a:r>
            <a:br>
              <a:rPr lang="en-US" b="1" dirty="0" smtClean="0">
                <a:solidFill>
                  <a:srgbClr val="C00000"/>
                </a:solidFill>
              </a:rPr>
            </a:br>
            <a:r>
              <a:rPr lang="en-US" b="1" dirty="0" smtClean="0">
                <a:solidFill>
                  <a:srgbClr val="C00000"/>
                </a:solidFill>
              </a:rPr>
              <a:t>DATA </a:t>
            </a:r>
            <a:r>
              <a:rPr lang="en-US" b="1" dirty="0">
                <a:solidFill>
                  <a:srgbClr val="C00000"/>
                </a:solidFill>
              </a:rPr>
              <a:t>SERVICES </a:t>
            </a:r>
            <a:r>
              <a:rPr lang="en-US" b="1" dirty="0" smtClean="0">
                <a:solidFill>
                  <a:srgbClr val="C00000"/>
                </a:solidFill>
              </a:rPr>
              <a:t>BENCHMARKING (</a:t>
            </a:r>
            <a:r>
              <a:rPr lang="en-US" b="1" dirty="0" err="1" smtClean="0">
                <a:solidFill>
                  <a:srgbClr val="C00000"/>
                </a:solidFill>
              </a:rPr>
              <a:t>QoS</a:t>
            </a:r>
            <a:r>
              <a:rPr lang="en-US" b="1" dirty="0" smtClean="0">
                <a:solidFill>
                  <a:srgbClr val="C00000"/>
                </a:solidFill>
              </a:rPr>
              <a:t> &amp; </a:t>
            </a:r>
            <a:r>
              <a:rPr lang="en-US" b="1" dirty="0" err="1" smtClean="0">
                <a:solidFill>
                  <a:srgbClr val="C00000"/>
                </a:solidFill>
              </a:rPr>
              <a:t>QoE</a:t>
            </a:r>
            <a:r>
              <a:rPr lang="en-US" b="1" dirty="0" smtClean="0">
                <a:solidFill>
                  <a:srgbClr val="C00000"/>
                </a:solidFill>
              </a:rPr>
              <a:t>)</a:t>
            </a:r>
            <a:endParaRPr lang="en-GB" b="1" dirty="0" smtClean="0">
              <a:solidFill>
                <a:srgbClr val="C00000"/>
              </a:solidFill>
            </a:endParaRPr>
          </a:p>
        </p:txBody>
      </p:sp>
      <p:sp>
        <p:nvSpPr>
          <p:cNvPr id="13" name="Rectangle 2"/>
          <p:cNvSpPr>
            <a:spLocks noChangeArrowheads="1"/>
          </p:cNvSpPr>
          <p:nvPr/>
        </p:nvSpPr>
        <p:spPr bwMode="gray">
          <a:xfrm>
            <a:off x="6009909" y="4564109"/>
            <a:ext cx="798635" cy="447675"/>
          </a:xfrm>
          <a:prstGeom prst="rect">
            <a:avLst/>
          </a:prstGeom>
          <a:solidFill>
            <a:srgbClr val="FF783C"/>
          </a:solidFill>
          <a:ln w="50800">
            <a:solidFill>
              <a:schemeClr val="bg1"/>
            </a:solidFill>
            <a:miter lim="800000"/>
            <a:headEnd/>
            <a:tailEnd/>
          </a:ln>
          <a:effectLst/>
        </p:spPr>
        <p:txBody>
          <a:bodyPr wrap="none" lIns="0" tIns="0" rIns="0" bIns="0" anchor="ctr"/>
          <a:lstStyle/>
          <a:p>
            <a:endParaRPr lang="en-US" noProof="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8C277234-4E55-41A9-9DCA-0F43949DB073}" type="slidenum">
              <a:rPr lang="en-US" smtClean="0"/>
              <a:pPr/>
              <a:t>40</a:t>
            </a:fld>
            <a:endParaRPr lang="en-US" dirty="0"/>
          </a:p>
        </p:txBody>
      </p:sp>
      <p:sp>
        <p:nvSpPr>
          <p:cNvPr id="7" name="Title 3"/>
          <p:cNvSpPr txBox="1">
            <a:spLocks/>
          </p:cNvSpPr>
          <p:nvPr/>
        </p:nvSpPr>
        <p:spPr>
          <a:xfrm>
            <a:off x="3336637" y="2745625"/>
            <a:ext cx="4756727" cy="886397"/>
          </a:xfrm>
          <a:prstGeom prst="rect">
            <a:avLst/>
          </a:prstGeom>
        </p:spPr>
        <p:txBody>
          <a:bodyPr vert="horz" wrap="square" lIns="0" tIns="0" rIns="0" bIns="0" rtlCol="0" anchor="t" anchorCtr="0">
            <a:spAutoFit/>
          </a:bodyPr>
          <a:lstStyle>
            <a:lvl1pPr algn="l" rtl="0" eaLnBrk="1" fontAlgn="base" hangingPunct="1">
              <a:lnSpc>
                <a:spcPct val="120000"/>
              </a:lnSpc>
              <a:spcBef>
                <a:spcPct val="20000"/>
              </a:spcBef>
              <a:spcAft>
                <a:spcPct val="0"/>
              </a:spcAft>
              <a:defRPr lang="en-US" sz="2400" cap="all" baseline="0" smtClean="0">
                <a:solidFill>
                  <a:srgbClr val="000000"/>
                </a:solidFill>
                <a:latin typeface="Arial" pitchFamily="34" charset="0"/>
                <a:ea typeface="+mj-ea"/>
                <a:cs typeface="Arial" pitchFamily="34" charset="0"/>
              </a:defRPr>
            </a:lvl1pPr>
            <a:lvl2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2pPr>
            <a:lvl3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3pPr>
            <a:lvl4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4pPr>
            <a:lvl5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5pPr>
            <a:lvl6pPr marL="4572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6pPr>
            <a:lvl7pPr marL="9144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7pPr>
            <a:lvl8pPr marL="13716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8pPr>
            <a:lvl9pPr marL="18288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9pPr>
          </a:lstStyle>
          <a:p>
            <a:pPr algn="ctr"/>
            <a:r>
              <a:rPr lang="en-GB" kern="0" dirty="0"/>
              <a:t>Facebook Application benchmarking</a:t>
            </a:r>
          </a:p>
        </p:txBody>
      </p:sp>
    </p:spTree>
    <p:extLst>
      <p:ext uri="{BB962C8B-B14F-4D97-AF65-F5344CB8AC3E}">
        <p14:creationId xmlns:p14="http://schemas.microsoft.com/office/powerpoint/2010/main" val="395276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8C277234-4E55-41A9-9DCA-0F43949DB073}" type="slidenum">
              <a:rPr lang="en-US" smtClean="0"/>
              <a:pPr/>
              <a:t>41</a:t>
            </a:fld>
            <a:endParaRPr lang="en-US" dirty="0"/>
          </a:p>
        </p:txBody>
      </p:sp>
      <p:sp>
        <p:nvSpPr>
          <p:cNvPr id="4" name="Title 3"/>
          <p:cNvSpPr>
            <a:spLocks noGrp="1"/>
          </p:cNvSpPr>
          <p:nvPr>
            <p:ph type="title"/>
          </p:nvPr>
        </p:nvSpPr>
        <p:spPr>
          <a:xfrm>
            <a:off x="1193800" y="908221"/>
            <a:ext cx="9069388" cy="443198"/>
          </a:xfrm>
        </p:spPr>
        <p:txBody>
          <a:bodyPr/>
          <a:lstStyle/>
          <a:p>
            <a:r>
              <a:rPr lang="en-GB" dirty="0" smtClean="0"/>
              <a:t>Facebook benchmarking between carriers</a:t>
            </a:r>
            <a:endParaRPr lang="en-GB" dirty="0"/>
          </a:p>
        </p:txBody>
      </p:sp>
      <p:graphicFrame>
        <p:nvGraphicFramePr>
          <p:cNvPr id="39" name="Table 38"/>
          <p:cNvGraphicFramePr>
            <a:graphicFrameLocks noGrp="1"/>
          </p:cNvGraphicFramePr>
          <p:nvPr>
            <p:extLst/>
          </p:nvPr>
        </p:nvGraphicFramePr>
        <p:xfrm>
          <a:off x="2272276" y="5047514"/>
          <a:ext cx="8013464" cy="1402080"/>
        </p:xfrm>
        <a:graphic>
          <a:graphicData uri="http://schemas.openxmlformats.org/drawingml/2006/table">
            <a:tbl>
              <a:tblPr bandRow="1">
                <a:tableStyleId>{775DCB02-9BB8-47FD-8907-85C794F793BA}</a:tableStyleId>
              </a:tblPr>
              <a:tblGrid>
                <a:gridCol w="8013464"/>
              </a:tblGrid>
              <a:tr h="276444">
                <a:tc>
                  <a:txBody>
                    <a:bodyPr/>
                    <a:lstStyle/>
                    <a:p>
                      <a:pPr algn="ctr"/>
                      <a:r>
                        <a:rPr lang="en-GB" sz="1400" b="1" dirty="0" smtClean="0"/>
                        <a:t>TEMS</a:t>
                      </a:r>
                      <a:r>
                        <a:rPr lang="en-GB" sz="1400" b="1" baseline="0" dirty="0" smtClean="0"/>
                        <a:t> Monitor Master is used to actively test Facebook interactions for different carriers</a:t>
                      </a:r>
                      <a:endParaRPr lang="en-GB" sz="1400" b="1" dirty="0"/>
                    </a:p>
                  </a:txBody>
                  <a:tcPr>
                    <a:solidFill>
                      <a:schemeClr val="tx2">
                        <a:lumMod val="40000"/>
                        <a:lumOff val="60000"/>
                      </a:schemeClr>
                    </a:solidFill>
                  </a:tcPr>
                </a:tc>
              </a:tr>
              <a:tr h="267926">
                <a:tc>
                  <a:txBody>
                    <a:bodyPr/>
                    <a:lstStyle/>
                    <a:p>
                      <a:pPr algn="ctr"/>
                      <a:r>
                        <a:rPr lang="en-GB" sz="1200" dirty="0" smtClean="0"/>
                        <a:t>Different</a:t>
                      </a:r>
                      <a:r>
                        <a:rPr lang="en-GB" sz="1200" baseline="0" dirty="0" smtClean="0"/>
                        <a:t> aspects of the service interaction must be supported by the carrier network</a:t>
                      </a:r>
                      <a:endParaRPr lang="en-GB" sz="1200" dirty="0"/>
                    </a:p>
                  </a:txBody>
                  <a:tcPr>
                    <a:solidFill>
                      <a:schemeClr val="tx2">
                        <a:lumMod val="40000"/>
                        <a:lumOff val="60000"/>
                      </a:schemeClr>
                    </a:solidFill>
                  </a:tcPr>
                </a:tc>
              </a:tr>
              <a:tr h="267926">
                <a:tc>
                  <a:txBody>
                    <a:bodyPr/>
                    <a:lstStyle/>
                    <a:p>
                      <a:pPr algn="ctr"/>
                      <a:r>
                        <a:rPr lang="en-GB" sz="1200" dirty="0" smtClean="0"/>
                        <a:t>Interactions</a:t>
                      </a:r>
                      <a:r>
                        <a:rPr lang="en-GB" sz="1200" baseline="0" dirty="0" smtClean="0"/>
                        <a:t> include logon, messaging, content upload, homepage display</a:t>
                      </a:r>
                      <a:endParaRPr lang="en-GB" sz="1200" dirty="0"/>
                    </a:p>
                  </a:txBody>
                  <a:tcPr>
                    <a:solidFill>
                      <a:schemeClr val="tx2">
                        <a:lumMod val="40000"/>
                        <a:lumOff val="60000"/>
                      </a:schemeClr>
                    </a:solidFill>
                  </a:tcPr>
                </a:tc>
              </a:tr>
              <a:tr h="267926">
                <a:tc>
                  <a:txBody>
                    <a:bodyPr/>
                    <a:lstStyle/>
                    <a:p>
                      <a:pPr algn="ctr"/>
                      <a:r>
                        <a:rPr lang="en-GB" sz="1200" dirty="0" smtClean="0"/>
                        <a:t>Results used to improve core network and</a:t>
                      </a:r>
                      <a:r>
                        <a:rPr lang="en-GB" sz="1200" baseline="0" dirty="0" smtClean="0"/>
                        <a:t> interworking connection</a:t>
                      </a:r>
                      <a:endParaRPr lang="en-GB" sz="1200" dirty="0"/>
                    </a:p>
                  </a:txBody>
                  <a:tcPr>
                    <a:solidFill>
                      <a:schemeClr val="tx2">
                        <a:lumMod val="40000"/>
                        <a:lumOff val="60000"/>
                      </a:schemeClr>
                    </a:solidFill>
                  </a:tcPr>
                </a:tc>
              </a:tr>
              <a:tr h="267926">
                <a:tc>
                  <a:txBody>
                    <a:bodyPr/>
                    <a:lstStyle/>
                    <a:p>
                      <a:pPr algn="ctr"/>
                      <a:r>
                        <a:rPr lang="en-GB" sz="1200" dirty="0" smtClean="0"/>
                        <a:t>Results also important for marketing</a:t>
                      </a:r>
                      <a:endParaRPr lang="en-GB" sz="1200" dirty="0"/>
                    </a:p>
                  </a:txBody>
                  <a:tcPr>
                    <a:solidFill>
                      <a:schemeClr val="tx2">
                        <a:lumMod val="40000"/>
                        <a:lumOff val="60000"/>
                      </a:schemeClr>
                    </a:solidFill>
                  </a:tcPr>
                </a:tc>
              </a:tr>
            </a:tbl>
          </a:graphicData>
        </a:graphic>
      </p:graphicFrame>
      <p:cxnSp>
        <p:nvCxnSpPr>
          <p:cNvPr id="21" name="Straight Connector 20"/>
          <p:cNvCxnSpPr>
            <a:endCxn id="8" idx="1"/>
          </p:cNvCxnSpPr>
          <p:nvPr/>
        </p:nvCxnSpPr>
        <p:spPr bwMode="auto">
          <a:xfrm flipH="1" flipV="1">
            <a:off x="4135727" y="3983566"/>
            <a:ext cx="2702" cy="267918"/>
          </a:xfrm>
          <a:prstGeom prst="line">
            <a:avLst/>
          </a:prstGeom>
          <a:solidFill>
            <a:schemeClr val="accent1"/>
          </a:solidFill>
          <a:ln w="12700" cap="flat" cmpd="sng" algn="ctr">
            <a:solidFill>
              <a:srgbClr val="467BB4"/>
            </a:solidFill>
            <a:prstDash val="solid"/>
            <a:round/>
            <a:headEnd type="none" w="med" len="med"/>
            <a:tailEnd type="none" w="med" len="med"/>
          </a:ln>
          <a:effectLst/>
        </p:spPr>
      </p:cxnSp>
      <p:sp>
        <p:nvSpPr>
          <p:cNvPr id="7" name="Cloud 6"/>
          <p:cNvSpPr/>
          <p:nvPr/>
        </p:nvSpPr>
        <p:spPr bwMode="auto">
          <a:xfrm>
            <a:off x="4666935" y="2095669"/>
            <a:ext cx="1916186" cy="1149970"/>
          </a:xfrm>
          <a:prstGeom prst="cloud">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dirty="0"/>
              <a:t>Internet</a:t>
            </a:r>
          </a:p>
        </p:txBody>
      </p:sp>
      <p:pic>
        <p:nvPicPr>
          <p:cNvPr id="11" name="Picture 10" descr="iphone.jpg"/>
          <p:cNvPicPr>
            <a:picLocks noChangeAspect="1"/>
          </p:cNvPicPr>
          <p:nvPr/>
        </p:nvPicPr>
        <p:blipFill>
          <a:blip r:embed="rId3"/>
          <a:stretch>
            <a:fillRect/>
          </a:stretch>
        </p:blipFill>
        <p:spPr>
          <a:xfrm>
            <a:off x="3908782" y="4148206"/>
            <a:ext cx="453891" cy="746909"/>
          </a:xfrm>
          <a:prstGeom prst="rect">
            <a:avLst/>
          </a:prstGeom>
        </p:spPr>
      </p:pic>
      <p:pic>
        <p:nvPicPr>
          <p:cNvPr id="12" name="Picture 11"/>
          <p:cNvPicPr>
            <a:picLocks noChangeAspect="1"/>
          </p:cNvPicPr>
          <p:nvPr/>
        </p:nvPicPr>
        <p:blipFill>
          <a:blip r:embed="rId4"/>
          <a:stretch>
            <a:fillRect/>
          </a:stretch>
        </p:blipFill>
        <p:spPr>
          <a:xfrm>
            <a:off x="7029330" y="1565215"/>
            <a:ext cx="2667975" cy="300531"/>
          </a:xfrm>
          <a:prstGeom prst="rect">
            <a:avLst/>
          </a:prstGeom>
        </p:spPr>
      </p:pic>
      <p:pic>
        <p:nvPicPr>
          <p:cNvPr id="13" name="Picture 12"/>
          <p:cNvPicPr>
            <a:picLocks noChangeAspect="1"/>
          </p:cNvPicPr>
          <p:nvPr/>
        </p:nvPicPr>
        <p:blipFill>
          <a:blip r:embed="rId5"/>
          <a:stretch>
            <a:fillRect/>
          </a:stretch>
        </p:blipFill>
        <p:spPr>
          <a:xfrm>
            <a:off x="5162656" y="1279932"/>
            <a:ext cx="1300790" cy="404129"/>
          </a:xfrm>
          <a:prstGeom prst="rect">
            <a:avLst/>
          </a:prstGeom>
        </p:spPr>
      </p:pic>
      <p:sp>
        <p:nvSpPr>
          <p:cNvPr id="8" name="Cloud 7"/>
          <p:cNvSpPr/>
          <p:nvPr/>
        </p:nvSpPr>
        <p:spPr bwMode="auto">
          <a:xfrm>
            <a:off x="3540458" y="3307854"/>
            <a:ext cx="1190538" cy="676432"/>
          </a:xfrm>
          <a:prstGeom prst="cloud">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200" dirty="0"/>
              <a:t>Carrier1</a:t>
            </a:r>
          </a:p>
        </p:txBody>
      </p:sp>
      <p:cxnSp>
        <p:nvCxnSpPr>
          <p:cNvPr id="25" name="Straight Connector 24"/>
          <p:cNvCxnSpPr/>
          <p:nvPr/>
        </p:nvCxnSpPr>
        <p:spPr bwMode="auto">
          <a:xfrm flipV="1">
            <a:off x="4282058" y="2944993"/>
            <a:ext cx="506705" cy="367131"/>
          </a:xfrm>
          <a:prstGeom prst="line">
            <a:avLst/>
          </a:prstGeom>
          <a:solidFill>
            <a:schemeClr val="accent1"/>
          </a:solidFill>
          <a:ln w="12700" cap="flat" cmpd="sng" algn="ctr">
            <a:solidFill>
              <a:srgbClr val="467BB4"/>
            </a:solidFill>
            <a:prstDash val="solid"/>
            <a:round/>
            <a:headEnd type="none" w="med" len="med"/>
            <a:tailEnd type="none" w="med" len="med"/>
          </a:ln>
          <a:effectLst/>
        </p:spPr>
      </p:cxnSp>
      <p:sp>
        <p:nvSpPr>
          <p:cNvPr id="29" name="Cloud 28"/>
          <p:cNvSpPr/>
          <p:nvPr/>
        </p:nvSpPr>
        <p:spPr bwMode="auto">
          <a:xfrm>
            <a:off x="5039263" y="3472493"/>
            <a:ext cx="1190538" cy="676432"/>
          </a:xfrm>
          <a:prstGeom prst="cloud">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200" dirty="0"/>
              <a:t>Carrier2</a:t>
            </a:r>
          </a:p>
        </p:txBody>
      </p:sp>
      <p:cxnSp>
        <p:nvCxnSpPr>
          <p:cNvPr id="30" name="Straight Connector 29"/>
          <p:cNvCxnSpPr>
            <a:endCxn id="29" idx="1"/>
          </p:cNvCxnSpPr>
          <p:nvPr/>
        </p:nvCxnSpPr>
        <p:spPr bwMode="auto">
          <a:xfrm flipV="1">
            <a:off x="5629644" y="4148206"/>
            <a:ext cx="4889" cy="246937"/>
          </a:xfrm>
          <a:prstGeom prst="line">
            <a:avLst/>
          </a:prstGeom>
          <a:solidFill>
            <a:schemeClr val="accent1"/>
          </a:solidFill>
          <a:ln w="12700" cap="flat" cmpd="sng" algn="ctr">
            <a:solidFill>
              <a:srgbClr val="467BB4"/>
            </a:solidFill>
            <a:prstDash val="solid"/>
            <a:round/>
            <a:headEnd type="none" w="med" len="med"/>
            <a:tailEnd type="none" w="med" len="med"/>
          </a:ln>
          <a:effectLst/>
        </p:spPr>
      </p:cxnSp>
      <p:cxnSp>
        <p:nvCxnSpPr>
          <p:cNvPr id="31" name="Straight Connector 30"/>
          <p:cNvCxnSpPr>
            <a:endCxn id="7" idx="1"/>
          </p:cNvCxnSpPr>
          <p:nvPr/>
        </p:nvCxnSpPr>
        <p:spPr bwMode="auto">
          <a:xfrm flipH="1" flipV="1">
            <a:off x="5625028" y="3244414"/>
            <a:ext cx="9504" cy="298220"/>
          </a:xfrm>
          <a:prstGeom prst="line">
            <a:avLst/>
          </a:prstGeom>
          <a:solidFill>
            <a:schemeClr val="accent1"/>
          </a:solidFill>
          <a:ln w="12700" cap="flat" cmpd="sng" algn="ctr">
            <a:solidFill>
              <a:srgbClr val="467BB4"/>
            </a:solidFill>
            <a:prstDash val="solid"/>
            <a:round/>
            <a:headEnd type="none" w="med" len="med"/>
            <a:tailEnd type="none" w="med" len="med"/>
          </a:ln>
          <a:effectLst/>
        </p:spPr>
      </p:cxnSp>
      <p:sp>
        <p:nvSpPr>
          <p:cNvPr id="33" name="Cloud 32"/>
          <p:cNvSpPr/>
          <p:nvPr/>
        </p:nvSpPr>
        <p:spPr bwMode="auto">
          <a:xfrm>
            <a:off x="6454540" y="3153640"/>
            <a:ext cx="1190538" cy="676432"/>
          </a:xfrm>
          <a:prstGeom prst="cloud">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200" dirty="0"/>
              <a:t>Carrier3</a:t>
            </a:r>
          </a:p>
        </p:txBody>
      </p:sp>
      <p:cxnSp>
        <p:nvCxnSpPr>
          <p:cNvPr id="34" name="Straight Connector 33"/>
          <p:cNvCxnSpPr/>
          <p:nvPr/>
        </p:nvCxnSpPr>
        <p:spPr bwMode="auto">
          <a:xfrm flipH="1" flipV="1">
            <a:off x="6583120" y="2773718"/>
            <a:ext cx="325654" cy="409709"/>
          </a:xfrm>
          <a:prstGeom prst="line">
            <a:avLst/>
          </a:prstGeom>
          <a:solidFill>
            <a:schemeClr val="accent1"/>
          </a:solidFill>
          <a:ln w="12700" cap="flat" cmpd="sng" algn="ctr">
            <a:solidFill>
              <a:srgbClr val="467BB4"/>
            </a:solidFill>
            <a:prstDash val="solid"/>
            <a:round/>
            <a:headEnd type="none" w="med" len="med"/>
            <a:tailEnd type="none" w="med" len="med"/>
          </a:ln>
          <a:effectLst/>
        </p:spPr>
      </p:cxnSp>
      <p:cxnSp>
        <p:nvCxnSpPr>
          <p:cNvPr id="38" name="Straight Connector 37"/>
          <p:cNvCxnSpPr/>
          <p:nvPr/>
        </p:nvCxnSpPr>
        <p:spPr bwMode="auto">
          <a:xfrm flipV="1">
            <a:off x="7164802" y="3810710"/>
            <a:ext cx="4889" cy="246937"/>
          </a:xfrm>
          <a:prstGeom prst="line">
            <a:avLst/>
          </a:prstGeom>
          <a:solidFill>
            <a:schemeClr val="accent1"/>
          </a:solidFill>
          <a:ln w="12700" cap="flat" cmpd="sng" algn="ctr">
            <a:solidFill>
              <a:srgbClr val="467BB4"/>
            </a:solidFill>
            <a:prstDash val="solid"/>
            <a:round/>
            <a:headEnd type="none" w="med" len="med"/>
            <a:tailEnd type="none" w="med" len="med"/>
          </a:ln>
          <a:effectLst/>
        </p:spPr>
      </p:cxnSp>
      <p:pic>
        <p:nvPicPr>
          <p:cNvPr id="41" name="Picture 40" descr="iphone.jpg"/>
          <p:cNvPicPr>
            <a:picLocks noChangeAspect="1"/>
          </p:cNvPicPr>
          <p:nvPr/>
        </p:nvPicPr>
        <p:blipFill>
          <a:blip r:embed="rId3"/>
          <a:stretch>
            <a:fillRect/>
          </a:stretch>
        </p:blipFill>
        <p:spPr>
          <a:xfrm>
            <a:off x="5403604" y="4300606"/>
            <a:ext cx="453891" cy="746909"/>
          </a:xfrm>
          <a:prstGeom prst="rect">
            <a:avLst/>
          </a:prstGeom>
        </p:spPr>
      </p:pic>
      <p:pic>
        <p:nvPicPr>
          <p:cNvPr id="42" name="Picture 41" descr="iphone.jpg"/>
          <p:cNvPicPr>
            <a:picLocks noChangeAspect="1"/>
          </p:cNvPicPr>
          <p:nvPr/>
        </p:nvPicPr>
        <p:blipFill>
          <a:blip r:embed="rId3"/>
          <a:stretch>
            <a:fillRect/>
          </a:stretch>
        </p:blipFill>
        <p:spPr>
          <a:xfrm>
            <a:off x="6947060" y="4005528"/>
            <a:ext cx="453891" cy="746909"/>
          </a:xfrm>
          <a:prstGeom prst="rect">
            <a:avLst/>
          </a:prstGeom>
        </p:spPr>
      </p:pic>
      <p:graphicFrame>
        <p:nvGraphicFramePr>
          <p:cNvPr id="43" name="Table 42"/>
          <p:cNvGraphicFramePr>
            <a:graphicFrameLocks noGrp="1"/>
          </p:cNvGraphicFramePr>
          <p:nvPr>
            <p:extLst/>
          </p:nvPr>
        </p:nvGraphicFramePr>
        <p:xfrm>
          <a:off x="1193800" y="4492707"/>
          <a:ext cx="925874" cy="529089"/>
        </p:xfrm>
        <a:graphic>
          <a:graphicData uri="http://schemas.openxmlformats.org/drawingml/2006/table">
            <a:tbl>
              <a:tblPr firstRow="1"/>
              <a:tblGrid>
                <a:gridCol w="925874"/>
              </a:tblGrid>
              <a:tr h="529089">
                <a:tc>
                  <a:txBody>
                    <a:bodyPr/>
                    <a:lstStyle/>
                    <a:p>
                      <a:pPr algn="ctr"/>
                      <a:r>
                        <a:rPr lang="en-GB" sz="1200" dirty="0" smtClean="0"/>
                        <a:t>Clients</a:t>
                      </a:r>
                      <a:endParaRPr lang="en-GB" sz="1200" dirty="0"/>
                    </a:p>
                  </a:txBody>
                  <a:tcPr anchor="ctr">
                    <a:solidFill>
                      <a:srgbClr val="C00000"/>
                    </a:solidFill>
                  </a:tcPr>
                </a:tc>
              </a:tr>
            </a:tbl>
          </a:graphicData>
        </a:graphic>
      </p:graphicFrame>
      <p:graphicFrame>
        <p:nvGraphicFramePr>
          <p:cNvPr id="44" name="Table 43"/>
          <p:cNvGraphicFramePr>
            <a:graphicFrameLocks noGrp="1"/>
          </p:cNvGraphicFramePr>
          <p:nvPr>
            <p:extLst/>
          </p:nvPr>
        </p:nvGraphicFramePr>
        <p:xfrm>
          <a:off x="1222984" y="3502371"/>
          <a:ext cx="926186" cy="544998"/>
        </p:xfrm>
        <a:graphic>
          <a:graphicData uri="http://schemas.openxmlformats.org/drawingml/2006/table">
            <a:tbl>
              <a:tblPr firstRow="1"/>
              <a:tblGrid>
                <a:gridCol w="926186"/>
              </a:tblGrid>
              <a:tr h="544998">
                <a:tc>
                  <a:txBody>
                    <a:bodyPr/>
                    <a:lstStyle/>
                    <a:p>
                      <a:pPr algn="ctr"/>
                      <a:r>
                        <a:rPr lang="en-GB" sz="1200" dirty="0" smtClean="0"/>
                        <a:t>Carrier</a:t>
                      </a:r>
                      <a:r>
                        <a:rPr lang="en-GB" sz="1200" baseline="0" dirty="0" smtClean="0"/>
                        <a:t> </a:t>
                      </a:r>
                      <a:r>
                        <a:rPr lang="en-GB" sz="1200" dirty="0" smtClean="0"/>
                        <a:t>RANs</a:t>
                      </a:r>
                      <a:endParaRPr lang="en-GB" sz="1200" dirty="0"/>
                    </a:p>
                  </a:txBody>
                  <a:tcPr anchor="ctr">
                    <a:solidFill>
                      <a:srgbClr val="C00000"/>
                    </a:solidFill>
                  </a:tcPr>
                </a:tc>
              </a:tr>
            </a:tbl>
          </a:graphicData>
        </a:graphic>
      </p:graphicFrame>
      <p:graphicFrame>
        <p:nvGraphicFramePr>
          <p:cNvPr id="45" name="Table 44"/>
          <p:cNvGraphicFramePr>
            <a:graphicFrameLocks noGrp="1"/>
          </p:cNvGraphicFramePr>
          <p:nvPr>
            <p:extLst/>
          </p:nvPr>
        </p:nvGraphicFramePr>
        <p:xfrm>
          <a:off x="1193800" y="2528383"/>
          <a:ext cx="1007218" cy="528653"/>
        </p:xfrm>
        <a:graphic>
          <a:graphicData uri="http://schemas.openxmlformats.org/drawingml/2006/table">
            <a:tbl>
              <a:tblPr firstRow="1"/>
              <a:tblGrid>
                <a:gridCol w="1007218"/>
              </a:tblGrid>
              <a:tr h="528653">
                <a:tc>
                  <a:txBody>
                    <a:bodyPr/>
                    <a:lstStyle/>
                    <a:p>
                      <a:pPr algn="ctr"/>
                      <a:r>
                        <a:rPr lang="en-GB" sz="1200" dirty="0" smtClean="0"/>
                        <a:t>Internet</a:t>
                      </a:r>
                      <a:endParaRPr lang="en-GB" sz="1200" dirty="0"/>
                    </a:p>
                  </a:txBody>
                  <a:tcPr anchor="ctr">
                    <a:solidFill>
                      <a:srgbClr val="C00000"/>
                    </a:solidFill>
                  </a:tcPr>
                </a:tc>
              </a:tr>
            </a:tbl>
          </a:graphicData>
        </a:graphic>
      </p:graphicFrame>
      <p:graphicFrame>
        <p:nvGraphicFramePr>
          <p:cNvPr id="46" name="Table 45"/>
          <p:cNvGraphicFramePr>
            <a:graphicFrameLocks noGrp="1"/>
          </p:cNvGraphicFramePr>
          <p:nvPr>
            <p:extLst/>
          </p:nvPr>
        </p:nvGraphicFramePr>
        <p:xfrm>
          <a:off x="1193801" y="1545160"/>
          <a:ext cx="977467" cy="537887"/>
        </p:xfrm>
        <a:graphic>
          <a:graphicData uri="http://schemas.openxmlformats.org/drawingml/2006/table">
            <a:tbl>
              <a:tblPr firstRow="1"/>
              <a:tblGrid>
                <a:gridCol w="977467"/>
              </a:tblGrid>
              <a:tr h="537887">
                <a:tc>
                  <a:txBody>
                    <a:bodyPr/>
                    <a:lstStyle/>
                    <a:p>
                      <a:pPr algn="ctr"/>
                      <a:r>
                        <a:rPr lang="en-GB" sz="1200" dirty="0" smtClean="0"/>
                        <a:t>Facebook</a:t>
                      </a:r>
                      <a:endParaRPr lang="en-GB" sz="1200" dirty="0"/>
                    </a:p>
                  </a:txBody>
                  <a:tcPr anchor="ctr">
                    <a:solidFill>
                      <a:srgbClr val="C00000"/>
                    </a:solidFill>
                  </a:tcPr>
                </a:tc>
              </a:tr>
            </a:tbl>
          </a:graphicData>
        </a:graphic>
      </p:graphicFrame>
      <p:sp>
        <p:nvSpPr>
          <p:cNvPr id="47" name="Left-Right Arrow 46"/>
          <p:cNvSpPr/>
          <p:nvPr/>
        </p:nvSpPr>
        <p:spPr bwMode="auto">
          <a:xfrm rot="16200000">
            <a:off x="1508318" y="2219122"/>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48" name="Left-Right Arrow 47"/>
          <p:cNvSpPr/>
          <p:nvPr/>
        </p:nvSpPr>
        <p:spPr bwMode="auto">
          <a:xfrm rot="16200000">
            <a:off x="1504283" y="3197192"/>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sp>
        <p:nvSpPr>
          <p:cNvPr id="49" name="Left-Right Arrow 48"/>
          <p:cNvSpPr/>
          <p:nvPr/>
        </p:nvSpPr>
        <p:spPr bwMode="auto">
          <a:xfrm rot="16200000">
            <a:off x="1504283" y="4189597"/>
            <a:ext cx="365661" cy="162732"/>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dirty="0">
              <a:solidFill>
                <a:srgbClr val="FFFFFF"/>
              </a:solidFill>
              <a:ea typeface="ＭＳ Ｐゴシック" pitchFamily="-76" charset="-128"/>
            </a:endParaRPr>
          </a:p>
        </p:txBody>
      </p:sp>
      <p:pic>
        <p:nvPicPr>
          <p:cNvPr id="51" name="Picture 50"/>
          <p:cNvPicPr>
            <a:picLocks noChangeAspect="1"/>
          </p:cNvPicPr>
          <p:nvPr/>
        </p:nvPicPr>
        <p:blipFill>
          <a:blip r:embed="rId6"/>
          <a:stretch>
            <a:fillRect/>
          </a:stretch>
        </p:blipFill>
        <p:spPr>
          <a:xfrm>
            <a:off x="2409688" y="1401401"/>
            <a:ext cx="2366392" cy="584951"/>
          </a:xfrm>
          <a:prstGeom prst="rect">
            <a:avLst/>
          </a:prstGeom>
        </p:spPr>
      </p:pic>
      <p:pic>
        <p:nvPicPr>
          <p:cNvPr id="52" name="Picture 51"/>
          <p:cNvPicPr>
            <a:picLocks noChangeAspect="1"/>
          </p:cNvPicPr>
          <p:nvPr/>
        </p:nvPicPr>
        <p:blipFill>
          <a:blip r:embed="rId7"/>
          <a:stretch>
            <a:fillRect/>
          </a:stretch>
        </p:blipFill>
        <p:spPr>
          <a:xfrm>
            <a:off x="4776080" y="1672789"/>
            <a:ext cx="2188962" cy="405973"/>
          </a:xfrm>
          <a:prstGeom prst="rect">
            <a:avLst/>
          </a:prstGeom>
        </p:spPr>
      </p:pic>
      <p:sp>
        <p:nvSpPr>
          <p:cNvPr id="53" name="Rounded Rectangular Callout 52"/>
          <p:cNvSpPr/>
          <p:nvPr/>
        </p:nvSpPr>
        <p:spPr bwMode="auto">
          <a:xfrm>
            <a:off x="1060298" y="5495247"/>
            <a:ext cx="1005208" cy="530294"/>
          </a:xfrm>
          <a:prstGeom prst="wedgeRoundRectCallout">
            <a:avLst>
              <a:gd name="adj1" fmla="val 8036"/>
              <a:gd name="adj2" fmla="val -127470"/>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Facebook “value chain”</a:t>
            </a:r>
          </a:p>
        </p:txBody>
      </p:sp>
      <p:cxnSp>
        <p:nvCxnSpPr>
          <p:cNvPr id="54" name="Straight Connector 53"/>
          <p:cNvCxnSpPr>
            <a:endCxn id="13" idx="2"/>
          </p:cNvCxnSpPr>
          <p:nvPr/>
        </p:nvCxnSpPr>
        <p:spPr bwMode="auto">
          <a:xfrm flipV="1">
            <a:off x="5813051" y="1684060"/>
            <a:ext cx="0" cy="253480"/>
          </a:xfrm>
          <a:prstGeom prst="line">
            <a:avLst/>
          </a:prstGeom>
          <a:solidFill>
            <a:schemeClr val="accent1"/>
          </a:solidFill>
          <a:ln w="12700" cap="flat" cmpd="sng" algn="ctr">
            <a:solidFill>
              <a:srgbClr val="467BB4"/>
            </a:solidFill>
            <a:prstDash val="solid"/>
            <a:round/>
            <a:headEnd type="none" w="med" len="med"/>
            <a:tailEnd type="none" w="med" len="med"/>
          </a:ln>
          <a:effectLst/>
        </p:spPr>
      </p:cxnSp>
      <p:sp>
        <p:nvSpPr>
          <p:cNvPr id="58" name="Oval Callout 57"/>
          <p:cNvSpPr/>
          <p:nvPr/>
        </p:nvSpPr>
        <p:spPr bwMode="auto">
          <a:xfrm>
            <a:off x="7935762" y="2404621"/>
            <a:ext cx="1541781" cy="918064"/>
          </a:xfrm>
          <a:prstGeom prst="wedgeEllipseCallout">
            <a:avLst>
              <a:gd name="adj1" fmla="val -53050"/>
              <a:gd name="adj2" fmla="val -100158"/>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1200" dirty="0">
                <a:ea typeface="ＭＳ Ｐゴシック" pitchFamily="-76" charset="-128"/>
              </a:rPr>
              <a:t>Complex multi party interactions</a:t>
            </a:r>
          </a:p>
        </p:txBody>
      </p:sp>
    </p:spTree>
    <p:extLst>
      <p:ext uri="{BB962C8B-B14F-4D97-AF65-F5344CB8AC3E}">
        <p14:creationId xmlns:p14="http://schemas.microsoft.com/office/powerpoint/2010/main" val="159771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8C277234-4E55-41A9-9DCA-0F43949DB073}" type="slidenum">
              <a:rPr lang="en-US" smtClean="0"/>
              <a:pPr/>
              <a:t>42</a:t>
            </a:fld>
            <a:endParaRPr lang="en-US" dirty="0"/>
          </a:p>
        </p:txBody>
      </p:sp>
      <p:sp>
        <p:nvSpPr>
          <p:cNvPr id="4" name="Title 3"/>
          <p:cNvSpPr>
            <a:spLocks noGrp="1"/>
          </p:cNvSpPr>
          <p:nvPr>
            <p:ph type="title"/>
          </p:nvPr>
        </p:nvSpPr>
        <p:spPr>
          <a:xfrm>
            <a:off x="1193800" y="908221"/>
            <a:ext cx="9069388" cy="443198"/>
          </a:xfrm>
        </p:spPr>
        <p:txBody>
          <a:bodyPr/>
          <a:lstStyle/>
          <a:p>
            <a:r>
              <a:rPr lang="en-GB" dirty="0" smtClean="0"/>
              <a:t>SOLUTION OVERVIEW</a:t>
            </a:r>
            <a:endParaRPr lang="en-GB" dirty="0"/>
          </a:p>
        </p:txBody>
      </p:sp>
      <p:graphicFrame>
        <p:nvGraphicFramePr>
          <p:cNvPr id="7" name="Table 6"/>
          <p:cNvGraphicFramePr>
            <a:graphicFrameLocks noGrp="1"/>
          </p:cNvGraphicFramePr>
          <p:nvPr>
            <p:extLst/>
          </p:nvPr>
        </p:nvGraphicFramePr>
        <p:xfrm>
          <a:off x="2112628" y="4142915"/>
          <a:ext cx="6216243" cy="1667806"/>
        </p:xfrm>
        <a:graphic>
          <a:graphicData uri="http://schemas.openxmlformats.org/drawingml/2006/table">
            <a:tbl>
              <a:tblPr firstRow="1" bandRow="1">
                <a:tableStyleId>{69C7853C-536D-4A76-A0AE-DD22124D55A5}</a:tableStyleId>
              </a:tblPr>
              <a:tblGrid>
                <a:gridCol w="6216243"/>
              </a:tblGrid>
              <a:tr h="279123">
                <a:tc>
                  <a:txBody>
                    <a:bodyPr/>
                    <a:lstStyle/>
                    <a:p>
                      <a:pPr algn="ctr"/>
                      <a:r>
                        <a:rPr lang="en-GB" sz="1000" dirty="0" smtClean="0"/>
                        <a:t>TEMS Monitor</a:t>
                      </a:r>
                      <a:r>
                        <a:rPr lang="en-GB" sz="1000" baseline="0" dirty="0" smtClean="0"/>
                        <a:t> Master probes set up with scripts to test Facebook interactions</a:t>
                      </a:r>
                      <a:endParaRPr lang="en-GB" sz="1000" dirty="0"/>
                    </a:p>
                  </a:txBody>
                  <a:tcPr/>
                </a:tc>
              </a:tr>
              <a:tr h="275691">
                <a:tc>
                  <a:txBody>
                    <a:bodyPr/>
                    <a:lstStyle/>
                    <a:p>
                      <a:pPr algn="ctr"/>
                      <a:r>
                        <a:rPr lang="en-GB" sz="1000" dirty="0" smtClean="0"/>
                        <a:t>Active testing </a:t>
                      </a:r>
                      <a:r>
                        <a:rPr lang="en-GB" sz="1000" baseline="0" dirty="0" smtClean="0"/>
                        <a:t>access using multiple different carriers</a:t>
                      </a:r>
                      <a:endParaRPr lang="en-GB" sz="1000" dirty="0"/>
                    </a:p>
                  </a:txBody>
                  <a:tcPr/>
                </a:tc>
              </a:tr>
              <a:tr h="280805">
                <a:tc>
                  <a:txBody>
                    <a:bodyPr/>
                    <a:lstStyle/>
                    <a:p>
                      <a:pPr algn="ctr"/>
                      <a:r>
                        <a:rPr lang="en-GB" sz="1000" dirty="0" smtClean="0"/>
                        <a:t>Tests simulate different clients such including</a:t>
                      </a:r>
                      <a:r>
                        <a:rPr lang="en-GB" sz="1000" baseline="0" dirty="0" smtClean="0"/>
                        <a:t> PC and Smartphone and use different bearers</a:t>
                      </a:r>
                      <a:endParaRPr lang="en-GB" sz="1000" dirty="0"/>
                    </a:p>
                  </a:txBody>
                  <a:tcPr/>
                </a:tc>
              </a:tr>
              <a:tr h="280805">
                <a:tc>
                  <a:txBody>
                    <a:bodyPr/>
                    <a:lstStyle/>
                    <a:p>
                      <a:pPr algn="ctr"/>
                      <a:r>
                        <a:rPr lang="en-GB" sz="1000" dirty="0" smtClean="0"/>
                        <a:t>Tests exercise all the important</a:t>
                      </a:r>
                      <a:r>
                        <a:rPr lang="en-GB" sz="1000" baseline="0" dirty="0" smtClean="0"/>
                        <a:t> functionality of Facebook from the user’s perspective</a:t>
                      </a:r>
                      <a:endParaRPr lang="en-GB" sz="1000" dirty="0"/>
                    </a:p>
                  </a:txBody>
                  <a:tcPr/>
                </a:tc>
              </a:tr>
              <a:tr h="275691">
                <a:tc>
                  <a:txBody>
                    <a:bodyPr/>
                    <a:lstStyle/>
                    <a:p>
                      <a:pPr algn="ctr"/>
                      <a:r>
                        <a:rPr lang="en-GB" sz="1000" dirty="0" smtClean="0"/>
                        <a:t>Engineering</a:t>
                      </a:r>
                      <a:r>
                        <a:rPr lang="en-GB" sz="1000" baseline="0" dirty="0" smtClean="0"/>
                        <a:t> detail gives radio and IP trace to help pinpoint where issues occur</a:t>
                      </a:r>
                      <a:endParaRPr lang="en-GB" sz="1000" dirty="0"/>
                    </a:p>
                  </a:txBody>
                  <a:tcPr/>
                </a:tc>
              </a:tr>
              <a:tr h="275691">
                <a:tc>
                  <a:txBody>
                    <a:bodyPr/>
                    <a:lstStyle/>
                    <a:p>
                      <a:pPr algn="ctr"/>
                      <a:r>
                        <a:rPr lang="en-GB" sz="1000" baseline="0" dirty="0" smtClean="0"/>
                        <a:t>Multiple reports configured specifically to meet the customer’s requirements and add value</a:t>
                      </a:r>
                    </a:p>
                  </a:txBody>
                  <a:tcPr/>
                </a:tc>
              </a:tr>
            </a:tbl>
          </a:graphicData>
        </a:graphic>
      </p:graphicFrame>
      <p:pic>
        <p:nvPicPr>
          <p:cNvPr id="45" name="Picture 44"/>
          <p:cNvPicPr>
            <a:picLocks noChangeAspect="1"/>
          </p:cNvPicPr>
          <p:nvPr/>
        </p:nvPicPr>
        <p:blipFill>
          <a:blip r:embed="rId3"/>
          <a:stretch>
            <a:fillRect/>
          </a:stretch>
        </p:blipFill>
        <p:spPr>
          <a:xfrm>
            <a:off x="2360053" y="1749423"/>
            <a:ext cx="4269328" cy="2207904"/>
          </a:xfrm>
          <a:prstGeom prst="rect">
            <a:avLst/>
          </a:prstGeom>
        </p:spPr>
      </p:pic>
      <p:pic>
        <p:nvPicPr>
          <p:cNvPr id="46" name="Picture 45" descr="RTU_2011_no-antenna.png"/>
          <p:cNvPicPr>
            <a:picLocks noChangeAspect="1"/>
          </p:cNvPicPr>
          <p:nvPr/>
        </p:nvPicPr>
        <p:blipFill>
          <a:blip r:embed="rId4" cstate="print"/>
          <a:stretch>
            <a:fillRect/>
          </a:stretch>
        </p:blipFill>
        <p:spPr>
          <a:xfrm>
            <a:off x="7005994" y="3653442"/>
            <a:ext cx="815162" cy="475851"/>
          </a:xfrm>
          <a:prstGeom prst="rect">
            <a:avLst/>
          </a:prstGeom>
        </p:spPr>
      </p:pic>
      <p:pic>
        <p:nvPicPr>
          <p:cNvPr id="47" name="Picture 46" descr="RTU_2011_no-antenna.png"/>
          <p:cNvPicPr>
            <a:picLocks noChangeAspect="1"/>
          </p:cNvPicPr>
          <p:nvPr/>
        </p:nvPicPr>
        <p:blipFill>
          <a:blip r:embed="rId4" cstate="print"/>
          <a:stretch>
            <a:fillRect/>
          </a:stretch>
        </p:blipFill>
        <p:spPr>
          <a:xfrm>
            <a:off x="8044303" y="3653442"/>
            <a:ext cx="815162" cy="475851"/>
          </a:xfrm>
          <a:prstGeom prst="rect">
            <a:avLst/>
          </a:prstGeom>
        </p:spPr>
      </p:pic>
      <p:cxnSp>
        <p:nvCxnSpPr>
          <p:cNvPr id="48" name="Straight Connector 47"/>
          <p:cNvCxnSpPr>
            <a:endCxn id="51" idx="0"/>
          </p:cNvCxnSpPr>
          <p:nvPr/>
        </p:nvCxnSpPr>
        <p:spPr bwMode="auto">
          <a:xfrm>
            <a:off x="7470965" y="2998342"/>
            <a:ext cx="2012823" cy="668723"/>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49" name="Straight Connector 48"/>
          <p:cNvCxnSpPr/>
          <p:nvPr/>
        </p:nvCxnSpPr>
        <p:spPr bwMode="auto">
          <a:xfrm flipV="1">
            <a:off x="7501734" y="3005153"/>
            <a:ext cx="1534" cy="596689"/>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cxnSp>
        <p:nvCxnSpPr>
          <p:cNvPr id="50" name="Straight Connector 49"/>
          <p:cNvCxnSpPr/>
          <p:nvPr/>
        </p:nvCxnSpPr>
        <p:spPr bwMode="auto">
          <a:xfrm flipH="1" flipV="1">
            <a:off x="7501734" y="3005152"/>
            <a:ext cx="950150" cy="645326"/>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pic>
        <p:nvPicPr>
          <p:cNvPr id="51" name="Picture 50" descr="RTU_2011_no-antenna.png"/>
          <p:cNvPicPr>
            <a:picLocks noChangeAspect="1"/>
          </p:cNvPicPr>
          <p:nvPr/>
        </p:nvPicPr>
        <p:blipFill>
          <a:blip r:embed="rId4" cstate="print"/>
          <a:stretch>
            <a:fillRect/>
          </a:stretch>
        </p:blipFill>
        <p:spPr>
          <a:xfrm>
            <a:off x="9076206" y="3667065"/>
            <a:ext cx="815162" cy="475851"/>
          </a:xfrm>
          <a:prstGeom prst="rect">
            <a:avLst/>
          </a:prstGeom>
        </p:spPr>
      </p:pic>
      <p:cxnSp>
        <p:nvCxnSpPr>
          <p:cNvPr id="62" name="Straight Connector 61"/>
          <p:cNvCxnSpPr/>
          <p:nvPr/>
        </p:nvCxnSpPr>
        <p:spPr bwMode="auto">
          <a:xfrm flipH="1" flipV="1">
            <a:off x="5325611" y="2296693"/>
            <a:ext cx="2176124" cy="708460"/>
          </a:xfrm>
          <a:prstGeom prst="line">
            <a:avLst/>
          </a:prstGeom>
          <a:solidFill>
            <a:schemeClr val="accent1"/>
          </a:solidFill>
          <a:ln w="31750" cap="flat" cmpd="sng" algn="ctr">
            <a:solidFill>
              <a:schemeClr val="accent3">
                <a:lumMod val="60000"/>
                <a:lumOff val="40000"/>
              </a:schemeClr>
            </a:solidFill>
            <a:prstDash val="solid"/>
            <a:round/>
            <a:headEnd type="none" w="med" len="med"/>
            <a:tailEnd type="none" w="med" len="med"/>
          </a:ln>
          <a:effectLst/>
        </p:spPr>
      </p:cxnSp>
      <p:pic>
        <p:nvPicPr>
          <p:cNvPr id="67" name="Picture 66"/>
          <p:cNvPicPr>
            <a:picLocks noChangeAspect="1"/>
          </p:cNvPicPr>
          <p:nvPr/>
        </p:nvPicPr>
        <p:blipFill>
          <a:blip r:embed="rId5"/>
          <a:stretch>
            <a:fillRect/>
          </a:stretch>
        </p:blipFill>
        <p:spPr>
          <a:xfrm>
            <a:off x="8477375" y="2488895"/>
            <a:ext cx="1253710" cy="686137"/>
          </a:xfrm>
          <a:prstGeom prst="rect">
            <a:avLst/>
          </a:prstGeom>
        </p:spPr>
      </p:pic>
      <p:pic>
        <p:nvPicPr>
          <p:cNvPr id="68" name="Picture 67"/>
          <p:cNvPicPr>
            <a:picLocks noChangeAspect="1"/>
          </p:cNvPicPr>
          <p:nvPr/>
        </p:nvPicPr>
        <p:blipFill>
          <a:blip r:embed="rId6"/>
          <a:stretch>
            <a:fillRect/>
          </a:stretch>
        </p:blipFill>
        <p:spPr>
          <a:xfrm>
            <a:off x="6876118" y="1861307"/>
            <a:ext cx="3202514" cy="315557"/>
          </a:xfrm>
          <a:prstGeom prst="rect">
            <a:avLst/>
          </a:prstGeom>
        </p:spPr>
      </p:pic>
      <p:pic>
        <p:nvPicPr>
          <p:cNvPr id="77" name="Picture 76"/>
          <p:cNvPicPr>
            <a:picLocks noChangeAspect="1"/>
          </p:cNvPicPr>
          <p:nvPr/>
        </p:nvPicPr>
        <p:blipFill>
          <a:blip r:embed="rId7"/>
          <a:stretch>
            <a:fillRect/>
          </a:stretch>
        </p:blipFill>
        <p:spPr>
          <a:xfrm>
            <a:off x="1011643" y="1839531"/>
            <a:ext cx="745541" cy="2836131"/>
          </a:xfrm>
          <a:prstGeom prst="rect">
            <a:avLst/>
          </a:prstGeom>
        </p:spPr>
      </p:pic>
    </p:spTree>
    <p:extLst>
      <p:ext uri="{BB962C8B-B14F-4D97-AF65-F5344CB8AC3E}">
        <p14:creationId xmlns:p14="http://schemas.microsoft.com/office/powerpoint/2010/main" val="390306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8C277234-4E55-41A9-9DCA-0F43949DB073}" type="slidenum">
              <a:rPr lang="en-US" smtClean="0"/>
              <a:pPr/>
              <a:t>43</a:t>
            </a:fld>
            <a:endParaRPr lang="en-US" dirty="0"/>
          </a:p>
        </p:txBody>
      </p:sp>
      <p:sp>
        <p:nvSpPr>
          <p:cNvPr id="4" name="Title 3"/>
          <p:cNvSpPr>
            <a:spLocks noGrp="1"/>
          </p:cNvSpPr>
          <p:nvPr>
            <p:ph type="title"/>
          </p:nvPr>
        </p:nvSpPr>
        <p:spPr>
          <a:xfrm>
            <a:off x="1193800" y="908221"/>
            <a:ext cx="9069388" cy="443198"/>
          </a:xfrm>
        </p:spPr>
        <p:txBody>
          <a:bodyPr/>
          <a:lstStyle/>
          <a:p>
            <a:r>
              <a:rPr lang="en-GB" dirty="0" smtClean="0"/>
              <a:t>Detailed results and Value</a:t>
            </a:r>
            <a:endParaRPr lang="en-GB" dirty="0"/>
          </a:p>
        </p:txBody>
      </p:sp>
      <p:pic>
        <p:nvPicPr>
          <p:cNvPr id="8" name="Picture 7"/>
          <p:cNvPicPr>
            <a:picLocks noChangeAspect="1"/>
          </p:cNvPicPr>
          <p:nvPr/>
        </p:nvPicPr>
        <p:blipFill>
          <a:blip r:embed="rId3"/>
          <a:stretch>
            <a:fillRect/>
          </a:stretch>
        </p:blipFill>
        <p:spPr>
          <a:xfrm>
            <a:off x="2359870" y="2971160"/>
            <a:ext cx="5255936" cy="2876497"/>
          </a:xfrm>
          <a:prstGeom prst="rect">
            <a:avLst/>
          </a:prstGeom>
        </p:spPr>
      </p:pic>
      <p:graphicFrame>
        <p:nvGraphicFramePr>
          <p:cNvPr id="10" name="Table 9"/>
          <p:cNvGraphicFramePr>
            <a:graphicFrameLocks noGrp="1"/>
          </p:cNvGraphicFramePr>
          <p:nvPr>
            <p:extLst/>
          </p:nvPr>
        </p:nvGraphicFramePr>
        <p:xfrm>
          <a:off x="2456165" y="2361468"/>
          <a:ext cx="926186" cy="544998"/>
        </p:xfrm>
        <a:graphic>
          <a:graphicData uri="http://schemas.openxmlformats.org/drawingml/2006/table">
            <a:tbl>
              <a:tblPr firstRow="1"/>
              <a:tblGrid>
                <a:gridCol w="926186"/>
              </a:tblGrid>
              <a:tr h="544998">
                <a:tc>
                  <a:txBody>
                    <a:bodyPr/>
                    <a:lstStyle/>
                    <a:p>
                      <a:pPr algn="ctr"/>
                      <a:r>
                        <a:rPr lang="en-GB" sz="1200" dirty="0" smtClean="0"/>
                        <a:t>Carrier</a:t>
                      </a:r>
                      <a:r>
                        <a:rPr lang="en-GB" sz="1200" baseline="0" dirty="0" smtClean="0"/>
                        <a:t> </a:t>
                      </a:r>
                      <a:r>
                        <a:rPr lang="en-GB" sz="1200" dirty="0" smtClean="0"/>
                        <a:t>RANs</a:t>
                      </a:r>
                      <a:endParaRPr lang="en-GB" sz="1200" dirty="0"/>
                    </a:p>
                  </a:txBody>
                  <a:tcPr anchor="ctr">
                    <a:solidFill>
                      <a:srgbClr val="C00000"/>
                    </a:solidFill>
                  </a:tcPr>
                </a:tc>
              </a:tr>
            </a:tbl>
          </a:graphicData>
        </a:graphic>
      </p:graphicFrame>
      <p:graphicFrame>
        <p:nvGraphicFramePr>
          <p:cNvPr id="11" name="Table 10"/>
          <p:cNvGraphicFramePr>
            <a:graphicFrameLocks noGrp="1"/>
          </p:cNvGraphicFramePr>
          <p:nvPr>
            <p:extLst/>
          </p:nvPr>
        </p:nvGraphicFramePr>
        <p:xfrm>
          <a:off x="1193801" y="2367281"/>
          <a:ext cx="977467" cy="537887"/>
        </p:xfrm>
        <a:graphic>
          <a:graphicData uri="http://schemas.openxmlformats.org/drawingml/2006/table">
            <a:tbl>
              <a:tblPr firstRow="1"/>
              <a:tblGrid>
                <a:gridCol w="977467"/>
              </a:tblGrid>
              <a:tr h="537887">
                <a:tc>
                  <a:txBody>
                    <a:bodyPr/>
                    <a:lstStyle/>
                    <a:p>
                      <a:pPr algn="ctr"/>
                      <a:r>
                        <a:rPr lang="en-GB" sz="1200" dirty="0" smtClean="0"/>
                        <a:t>Facebook</a:t>
                      </a:r>
                      <a:endParaRPr lang="en-GB" sz="1200" dirty="0"/>
                    </a:p>
                  </a:txBody>
                  <a:tcPr anchor="ctr">
                    <a:solidFill>
                      <a:srgbClr val="C00000"/>
                    </a:solidFill>
                  </a:tcPr>
                </a:tc>
              </a:tr>
            </a:tbl>
          </a:graphicData>
        </a:graphic>
      </p:graphicFrame>
      <p:graphicFrame>
        <p:nvGraphicFramePr>
          <p:cNvPr id="12" name="Table 11"/>
          <p:cNvGraphicFramePr>
            <a:graphicFrameLocks noGrp="1"/>
          </p:cNvGraphicFramePr>
          <p:nvPr>
            <p:extLst/>
          </p:nvPr>
        </p:nvGraphicFramePr>
        <p:xfrm>
          <a:off x="7850700" y="2786538"/>
          <a:ext cx="2508307" cy="3078480"/>
        </p:xfrm>
        <a:graphic>
          <a:graphicData uri="http://schemas.openxmlformats.org/drawingml/2006/table">
            <a:tbl>
              <a:tblPr firstRow="1">
                <a:tableStyleId>{69C7853C-536D-4A76-A0AE-DD22124D55A5}</a:tableStyleId>
              </a:tblPr>
              <a:tblGrid>
                <a:gridCol w="2508307"/>
              </a:tblGrid>
              <a:tr h="0">
                <a:tc>
                  <a:txBody>
                    <a:bodyPr/>
                    <a:lstStyle/>
                    <a:p>
                      <a:pPr algn="ctr"/>
                      <a:r>
                        <a:rPr lang="en-GB" sz="1000" dirty="0" smtClean="0"/>
                        <a:t>Reports</a:t>
                      </a:r>
                      <a:r>
                        <a:rPr lang="en-GB" sz="1000" baseline="0" dirty="0" smtClean="0"/>
                        <a:t> shows average performance of key Facebook interactions for different carriers</a:t>
                      </a:r>
                      <a:endParaRPr lang="en-GB" sz="1000" dirty="0"/>
                    </a:p>
                  </a:txBody>
                  <a:tcPr anchor="ctr"/>
                </a:tc>
              </a:tr>
              <a:tr h="241940">
                <a:tc>
                  <a:txBody>
                    <a:bodyPr/>
                    <a:lstStyle/>
                    <a:p>
                      <a:pPr algn="ctr"/>
                      <a:r>
                        <a:rPr lang="en-GB" sz="1000" dirty="0" smtClean="0"/>
                        <a:t>Shows at a glance how different carriers</a:t>
                      </a:r>
                      <a:r>
                        <a:rPr lang="en-GB" sz="1000" baseline="0" dirty="0" smtClean="0"/>
                        <a:t> are performing</a:t>
                      </a:r>
                      <a:endParaRPr lang="en-GB" sz="1000" dirty="0"/>
                    </a:p>
                  </a:txBody>
                  <a:tcPr anchor="ctr"/>
                </a:tc>
              </a:tr>
              <a:tr h="241940">
                <a:tc>
                  <a:txBody>
                    <a:bodyPr/>
                    <a:lstStyle/>
                    <a:p>
                      <a:pPr algn="ctr"/>
                      <a:r>
                        <a:rPr lang="en-GB" sz="1000" dirty="0" smtClean="0"/>
                        <a:t>Shows how different aspects of the Facebook service</a:t>
                      </a:r>
                      <a:r>
                        <a:rPr lang="en-GB" sz="1000" baseline="0" dirty="0" smtClean="0"/>
                        <a:t> perform</a:t>
                      </a:r>
                      <a:endParaRPr lang="en-GB" sz="1000" dirty="0"/>
                    </a:p>
                  </a:txBody>
                  <a:tcPr anchor="ctr"/>
                </a:tc>
              </a:tr>
              <a:tr h="241940">
                <a:tc>
                  <a:txBody>
                    <a:bodyPr/>
                    <a:lstStyle/>
                    <a:p>
                      <a:pPr algn="ctr"/>
                      <a:r>
                        <a:rPr lang="en-GB" sz="1000" dirty="0" smtClean="0"/>
                        <a:t>Results used to support marketing</a:t>
                      </a:r>
                      <a:r>
                        <a:rPr lang="en-GB" sz="1000" baseline="0" dirty="0" smtClean="0"/>
                        <a:t> campaigns</a:t>
                      </a:r>
                      <a:endParaRPr lang="en-GB" sz="1000" dirty="0"/>
                    </a:p>
                  </a:txBody>
                  <a:tcPr anchor="ctr"/>
                </a:tc>
              </a:tr>
              <a:tr h="241940">
                <a:tc>
                  <a:txBody>
                    <a:bodyPr/>
                    <a:lstStyle/>
                    <a:p>
                      <a:pPr algn="ctr"/>
                      <a:r>
                        <a:rPr lang="en-GB" sz="1000" dirty="0" smtClean="0"/>
                        <a:t>Detailed results</a:t>
                      </a:r>
                      <a:r>
                        <a:rPr lang="en-GB" sz="1000" baseline="0" dirty="0" smtClean="0"/>
                        <a:t> used to troubleshoot errors and improve MTTR for the owning carrier</a:t>
                      </a:r>
                      <a:endParaRPr lang="en-GB" sz="1000" dirty="0"/>
                    </a:p>
                  </a:txBody>
                  <a:tcPr anchor="ctr"/>
                </a:tc>
              </a:tr>
              <a:tr h="241940">
                <a:tc>
                  <a:txBody>
                    <a:bodyPr/>
                    <a:lstStyle/>
                    <a:p>
                      <a:pPr algn="ctr"/>
                      <a:r>
                        <a:rPr lang="en-GB" sz="1000" dirty="0" smtClean="0"/>
                        <a:t>Differences</a:t>
                      </a:r>
                      <a:r>
                        <a:rPr lang="en-GB" sz="1000" baseline="0" dirty="0" smtClean="0"/>
                        <a:t> between bearer also used to troubleshoot</a:t>
                      </a:r>
                      <a:endParaRPr lang="en-GB" sz="1000" dirty="0"/>
                    </a:p>
                  </a:txBody>
                  <a:tcPr anchor="ctr"/>
                </a:tc>
              </a:tr>
              <a:tr h="241940">
                <a:tc>
                  <a:txBody>
                    <a:bodyPr/>
                    <a:lstStyle/>
                    <a:p>
                      <a:pPr algn="ctr"/>
                      <a:r>
                        <a:rPr lang="en-GB" sz="1000" dirty="0" smtClean="0"/>
                        <a:t>Different</a:t>
                      </a:r>
                      <a:r>
                        <a:rPr lang="en-GB" sz="1000" baseline="0" dirty="0" smtClean="0"/>
                        <a:t> clients also used to give further insight into performance</a:t>
                      </a:r>
                      <a:endParaRPr lang="en-GB" sz="1000" dirty="0"/>
                    </a:p>
                  </a:txBody>
                  <a:tcPr anchor="ctr"/>
                </a:tc>
              </a:tr>
            </a:tbl>
          </a:graphicData>
        </a:graphic>
      </p:graphicFrame>
      <p:pic>
        <p:nvPicPr>
          <p:cNvPr id="13" name="Picture 12"/>
          <p:cNvPicPr>
            <a:picLocks noChangeAspect="1"/>
          </p:cNvPicPr>
          <p:nvPr/>
        </p:nvPicPr>
        <p:blipFill>
          <a:blip r:embed="rId4"/>
          <a:stretch>
            <a:fillRect/>
          </a:stretch>
        </p:blipFill>
        <p:spPr>
          <a:xfrm>
            <a:off x="2359870" y="1543311"/>
            <a:ext cx="7378822" cy="727066"/>
          </a:xfrm>
          <a:prstGeom prst="rect">
            <a:avLst/>
          </a:prstGeom>
        </p:spPr>
      </p:pic>
      <p:sp>
        <p:nvSpPr>
          <p:cNvPr id="14" name="Rounded Rectangular Callout 13"/>
          <p:cNvSpPr/>
          <p:nvPr/>
        </p:nvSpPr>
        <p:spPr bwMode="auto">
          <a:xfrm>
            <a:off x="1043520" y="3473500"/>
            <a:ext cx="1005208" cy="530294"/>
          </a:xfrm>
          <a:prstGeom prst="wedgeRoundRectCallout">
            <a:avLst>
              <a:gd name="adj1" fmla="val 8036"/>
              <a:gd name="adj2" fmla="val -127470"/>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dirty="0">
                <a:solidFill>
                  <a:srgbClr val="FFFFFF"/>
                </a:solidFill>
                <a:latin typeface="Arial" panose="020B0604020202020204" pitchFamily="34" charset="0"/>
                <a:cs typeface="Arial" panose="020B0604020202020204" pitchFamily="34" charset="0"/>
              </a:rPr>
              <a:t>Facebook “value chain”</a:t>
            </a:r>
          </a:p>
        </p:txBody>
      </p:sp>
    </p:spTree>
    <p:extLst>
      <p:ext uri="{BB962C8B-B14F-4D97-AF65-F5344CB8AC3E}">
        <p14:creationId xmlns:p14="http://schemas.microsoft.com/office/powerpoint/2010/main" val="151073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8C277234-4E55-41A9-9DCA-0F43949DB073}" type="slidenum">
              <a:rPr lang="en-US" smtClean="0"/>
              <a:pPr/>
              <a:t>44</a:t>
            </a:fld>
            <a:endParaRPr lang="en-US" dirty="0"/>
          </a:p>
        </p:txBody>
      </p:sp>
      <p:sp>
        <p:nvSpPr>
          <p:cNvPr id="7" name="Title 3"/>
          <p:cNvSpPr txBox="1">
            <a:spLocks/>
          </p:cNvSpPr>
          <p:nvPr/>
        </p:nvSpPr>
        <p:spPr>
          <a:xfrm>
            <a:off x="3336637" y="2745624"/>
            <a:ext cx="4756727" cy="443198"/>
          </a:xfrm>
          <a:prstGeom prst="rect">
            <a:avLst/>
          </a:prstGeom>
        </p:spPr>
        <p:txBody>
          <a:bodyPr vert="horz" wrap="square" lIns="0" tIns="0" rIns="0" bIns="0" rtlCol="0" anchor="t" anchorCtr="0">
            <a:spAutoFit/>
          </a:bodyPr>
          <a:lstStyle>
            <a:lvl1pPr algn="l" rtl="0" eaLnBrk="1" fontAlgn="base" hangingPunct="1">
              <a:lnSpc>
                <a:spcPct val="120000"/>
              </a:lnSpc>
              <a:spcBef>
                <a:spcPct val="20000"/>
              </a:spcBef>
              <a:spcAft>
                <a:spcPct val="0"/>
              </a:spcAft>
              <a:defRPr lang="en-US" sz="2400" cap="all" baseline="0" smtClean="0">
                <a:solidFill>
                  <a:srgbClr val="000000"/>
                </a:solidFill>
                <a:latin typeface="Arial" pitchFamily="34" charset="0"/>
                <a:ea typeface="+mj-ea"/>
                <a:cs typeface="Arial" pitchFamily="34" charset="0"/>
              </a:defRPr>
            </a:lvl1pPr>
            <a:lvl2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2pPr>
            <a:lvl3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3pPr>
            <a:lvl4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4pPr>
            <a:lvl5pPr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5pPr>
            <a:lvl6pPr marL="4572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6pPr>
            <a:lvl7pPr marL="9144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7pPr>
            <a:lvl8pPr marL="13716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8pPr>
            <a:lvl9pPr marL="1828800" algn="l" rtl="0" eaLnBrk="1" fontAlgn="base" hangingPunct="1">
              <a:lnSpc>
                <a:spcPct val="120000"/>
              </a:lnSpc>
              <a:spcBef>
                <a:spcPct val="20000"/>
              </a:spcBef>
              <a:spcAft>
                <a:spcPct val="0"/>
              </a:spcAft>
              <a:defRPr sz="2400">
                <a:solidFill>
                  <a:schemeClr val="tx1"/>
                </a:solidFill>
                <a:latin typeface="Arial" charset="0"/>
                <a:ea typeface="ＭＳ Ｐゴシック" pitchFamily="-76" charset="-128"/>
              </a:defRPr>
            </a:lvl9pPr>
          </a:lstStyle>
          <a:p>
            <a:pPr algn="ctr"/>
            <a:r>
              <a:rPr lang="en-GB" kern="0" dirty="0"/>
              <a:t>Circuit Switched Fall Back</a:t>
            </a:r>
          </a:p>
        </p:txBody>
      </p:sp>
    </p:spTree>
    <p:extLst>
      <p:ext uri="{BB962C8B-B14F-4D97-AF65-F5344CB8AC3E}">
        <p14:creationId xmlns:p14="http://schemas.microsoft.com/office/powerpoint/2010/main" val="101924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US" noProof="0" smtClean="0"/>
              <a:pPr/>
              <a:t>45</a:t>
            </a:fld>
            <a:endParaRPr lang="en-US" noProof="0"/>
          </a:p>
        </p:txBody>
      </p:sp>
      <p:sp>
        <p:nvSpPr>
          <p:cNvPr id="4" name="Title 3"/>
          <p:cNvSpPr>
            <a:spLocks noGrp="1"/>
          </p:cNvSpPr>
          <p:nvPr>
            <p:ph type="title"/>
          </p:nvPr>
        </p:nvSpPr>
        <p:spPr>
          <a:xfrm>
            <a:off x="1193800" y="908221"/>
            <a:ext cx="9069388" cy="443198"/>
          </a:xfrm>
        </p:spPr>
        <p:txBody>
          <a:bodyPr/>
          <a:lstStyle/>
          <a:p>
            <a:r>
              <a:rPr lang="en-GB" dirty="0" smtClean="0"/>
              <a:t>Circuit switched Fall back</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219702" y="4106633"/>
            <a:ext cx="4865915" cy="1784169"/>
          </a:xfrm>
          <a:prstGeom prst="rect">
            <a:avLst/>
          </a:prstGeom>
          <a:noFill/>
          <a:ln w="9525">
            <a:noFill/>
            <a:miter lim="800000"/>
            <a:headEnd/>
            <a:tailEnd/>
          </a:ln>
        </p:spPr>
      </p:pic>
      <p:sp>
        <p:nvSpPr>
          <p:cNvPr id="7" name="Rectangle 6"/>
          <p:cNvSpPr/>
          <p:nvPr/>
        </p:nvSpPr>
        <p:spPr>
          <a:xfrm>
            <a:off x="5099957" y="6053729"/>
            <a:ext cx="5083630" cy="246221"/>
          </a:xfrm>
          <a:prstGeom prst="rect">
            <a:avLst/>
          </a:prstGeom>
        </p:spPr>
        <p:txBody>
          <a:bodyPr wrap="square">
            <a:spAutoFit/>
          </a:bodyPr>
          <a:lstStyle/>
          <a:p>
            <a:r>
              <a:rPr lang="en-US" sz="1000" b="1" dirty="0"/>
              <a:t>3GPP TS 23.272, Circuit Switched (CS) fallback in Evolved Packet System (EPS)</a:t>
            </a:r>
            <a:endParaRPr lang="en-US" sz="1000" dirty="0"/>
          </a:p>
        </p:txBody>
      </p:sp>
      <p:sp>
        <p:nvSpPr>
          <p:cNvPr id="8" name="TextBox 7"/>
          <p:cNvSpPr txBox="1"/>
          <p:nvPr/>
        </p:nvSpPr>
        <p:spPr>
          <a:xfrm>
            <a:off x="1047751" y="1608366"/>
            <a:ext cx="9388929" cy="369332"/>
          </a:xfrm>
          <a:prstGeom prst="rect">
            <a:avLst/>
          </a:prstGeom>
          <a:noFill/>
        </p:spPr>
        <p:txBody>
          <a:bodyPr wrap="square" rtlCol="0">
            <a:spAutoFit/>
          </a:bodyPr>
          <a:lstStyle/>
          <a:p>
            <a:r>
              <a:rPr lang="en-GB" sz="1800" b="1" u="sng" dirty="0"/>
              <a:t>Question</a:t>
            </a:r>
            <a:r>
              <a:rPr lang="en-GB" sz="1800" dirty="0"/>
              <a:t>: How will voice and SMS be supported on LTE if VoIP (</a:t>
            </a:r>
            <a:r>
              <a:rPr lang="en-GB" sz="1800" dirty="0" err="1"/>
              <a:t>VoLTE</a:t>
            </a:r>
            <a:r>
              <a:rPr lang="en-GB" sz="1800" dirty="0"/>
              <a:t>) is not possible?</a:t>
            </a:r>
            <a:endParaRPr lang="en-US" sz="1800" dirty="0" err="1"/>
          </a:p>
        </p:txBody>
      </p:sp>
      <p:sp>
        <p:nvSpPr>
          <p:cNvPr id="9" name="TextBox 8"/>
          <p:cNvSpPr txBox="1"/>
          <p:nvPr/>
        </p:nvSpPr>
        <p:spPr>
          <a:xfrm>
            <a:off x="1077688" y="2160817"/>
            <a:ext cx="4999263" cy="369332"/>
          </a:xfrm>
          <a:prstGeom prst="rect">
            <a:avLst/>
          </a:prstGeom>
          <a:noFill/>
        </p:spPr>
        <p:txBody>
          <a:bodyPr wrap="square" rtlCol="0">
            <a:spAutoFit/>
          </a:bodyPr>
          <a:lstStyle/>
          <a:p>
            <a:r>
              <a:rPr lang="en-GB" sz="1800" b="1" u="sng" dirty="0"/>
              <a:t>Answer</a:t>
            </a:r>
            <a:r>
              <a:rPr lang="en-GB" sz="1800" dirty="0"/>
              <a:t>: Use legacy circuit switched network</a:t>
            </a:r>
            <a:endParaRPr lang="en-US" sz="1800" dirty="0" err="1"/>
          </a:p>
        </p:txBody>
      </p:sp>
      <p:sp>
        <p:nvSpPr>
          <p:cNvPr id="10" name="TextBox 9"/>
          <p:cNvSpPr txBox="1"/>
          <p:nvPr/>
        </p:nvSpPr>
        <p:spPr>
          <a:xfrm>
            <a:off x="1061358" y="2748650"/>
            <a:ext cx="8444592" cy="646331"/>
          </a:xfrm>
          <a:prstGeom prst="rect">
            <a:avLst/>
          </a:prstGeom>
          <a:noFill/>
        </p:spPr>
        <p:txBody>
          <a:bodyPr wrap="square" rtlCol="0">
            <a:spAutoFit/>
          </a:bodyPr>
          <a:lstStyle/>
          <a:p>
            <a:r>
              <a:rPr lang="en-GB" sz="1800" b="1" u="sng" dirty="0"/>
              <a:t>Technically</a:t>
            </a:r>
            <a:r>
              <a:rPr lang="en-GB" sz="1800" dirty="0"/>
              <a:t>: A complex coordination is required within the network and at the user equipment</a:t>
            </a:r>
            <a:endParaRPr lang="en-US" sz="1800" dirty="0" err="1"/>
          </a:p>
        </p:txBody>
      </p:sp>
      <p:sp>
        <p:nvSpPr>
          <p:cNvPr id="11" name="TextBox 10"/>
          <p:cNvSpPr txBox="1"/>
          <p:nvPr/>
        </p:nvSpPr>
        <p:spPr>
          <a:xfrm>
            <a:off x="1083133" y="3578689"/>
            <a:ext cx="4855028" cy="1200329"/>
          </a:xfrm>
          <a:prstGeom prst="rect">
            <a:avLst/>
          </a:prstGeom>
          <a:noFill/>
        </p:spPr>
        <p:txBody>
          <a:bodyPr wrap="square" rtlCol="0">
            <a:spAutoFit/>
          </a:bodyPr>
          <a:lstStyle/>
          <a:p>
            <a:r>
              <a:rPr lang="en-GB" sz="1800" b="1" u="sng" dirty="0"/>
              <a:t>Key questions</a:t>
            </a:r>
            <a:r>
              <a:rPr lang="en-GB" sz="1800" dirty="0"/>
              <a:t>: </a:t>
            </a:r>
          </a:p>
          <a:p>
            <a:pPr marL="179388" indent="-179388">
              <a:buFont typeface="Arial" charset="0"/>
              <a:buChar char="•"/>
            </a:pPr>
            <a:r>
              <a:rPr lang="en-GB" sz="1800" dirty="0"/>
              <a:t>Availability: Does it work at all?</a:t>
            </a:r>
          </a:p>
          <a:p>
            <a:pPr marL="179388" indent="-179388">
              <a:buFont typeface="Arial" charset="0"/>
              <a:buChar char="•"/>
            </a:pPr>
            <a:r>
              <a:rPr lang="en-GB" sz="1800" dirty="0"/>
              <a:t>How long does it take to setup a voice call?</a:t>
            </a:r>
          </a:p>
          <a:p>
            <a:pPr marL="179388" indent="-179388">
              <a:buFont typeface="Arial" charset="0"/>
              <a:buChar char="•"/>
            </a:pPr>
            <a:r>
              <a:rPr lang="en-GB" sz="1800" dirty="0"/>
              <a:t>How long does it take to revert back to LTE?</a:t>
            </a:r>
          </a:p>
        </p:txBody>
      </p:sp>
      <p:sp>
        <p:nvSpPr>
          <p:cNvPr id="12" name="TextBox 11"/>
          <p:cNvSpPr txBox="1"/>
          <p:nvPr/>
        </p:nvSpPr>
        <p:spPr>
          <a:xfrm>
            <a:off x="1104902" y="4914900"/>
            <a:ext cx="3020785" cy="1477328"/>
          </a:xfrm>
          <a:prstGeom prst="rect">
            <a:avLst/>
          </a:prstGeom>
          <a:noFill/>
        </p:spPr>
        <p:txBody>
          <a:bodyPr wrap="square" rtlCol="0">
            <a:spAutoFit/>
          </a:bodyPr>
          <a:lstStyle/>
          <a:p>
            <a:r>
              <a:rPr lang="en-GB" sz="1800" b="1" u="sng" dirty="0"/>
              <a:t>Important aspects</a:t>
            </a:r>
            <a:r>
              <a:rPr lang="en-GB" sz="1800" dirty="0"/>
              <a:t>:</a:t>
            </a:r>
          </a:p>
          <a:p>
            <a:pPr marL="179388" indent="-179388">
              <a:buFont typeface="Arial" charset="0"/>
              <a:buChar char="•"/>
            </a:pPr>
            <a:r>
              <a:rPr lang="en-GB" sz="1800" dirty="0"/>
              <a:t>Mobile originated</a:t>
            </a:r>
          </a:p>
          <a:p>
            <a:pPr marL="179388" indent="-179388">
              <a:buFont typeface="Arial" charset="0"/>
              <a:buChar char="•"/>
            </a:pPr>
            <a:r>
              <a:rPr lang="en-GB" sz="1800" dirty="0"/>
              <a:t>Mobile terminated</a:t>
            </a:r>
          </a:p>
          <a:p>
            <a:pPr marL="179388" indent="-179388">
              <a:buFont typeface="Arial" charset="0"/>
              <a:buChar char="•"/>
            </a:pPr>
            <a:r>
              <a:rPr lang="en-GB" sz="1800" dirty="0"/>
              <a:t>Active LTE session</a:t>
            </a:r>
          </a:p>
          <a:p>
            <a:pPr marL="179388" indent="-179388">
              <a:buFont typeface="Arial" charset="0"/>
              <a:buChar char="•"/>
            </a:pPr>
            <a:r>
              <a:rPr lang="en-GB" sz="1800" dirty="0"/>
              <a:t>Idle LTE session</a:t>
            </a:r>
          </a:p>
        </p:txBody>
      </p:sp>
    </p:spTree>
    <p:extLst>
      <p:ext uri="{BB962C8B-B14F-4D97-AF65-F5344CB8AC3E}">
        <p14:creationId xmlns:p14="http://schemas.microsoft.com/office/powerpoint/2010/main" val="160505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US" noProof="0" smtClean="0"/>
              <a:pPr/>
              <a:t>46</a:t>
            </a:fld>
            <a:endParaRPr lang="en-US" noProof="0"/>
          </a:p>
        </p:txBody>
      </p:sp>
      <p:sp>
        <p:nvSpPr>
          <p:cNvPr id="4" name="Title 3"/>
          <p:cNvSpPr>
            <a:spLocks noGrp="1"/>
          </p:cNvSpPr>
          <p:nvPr>
            <p:ph type="title"/>
          </p:nvPr>
        </p:nvSpPr>
        <p:spPr>
          <a:xfrm>
            <a:off x="1193800" y="908221"/>
            <a:ext cx="9069388" cy="443198"/>
          </a:xfrm>
        </p:spPr>
        <p:txBody>
          <a:bodyPr/>
          <a:lstStyle/>
          <a:p>
            <a:r>
              <a:rPr lang="en-GB" dirty="0" smtClean="0"/>
              <a:t>Monitor Master CSFB solution</a:t>
            </a:r>
            <a:endParaRPr lang="en-US" dirty="0"/>
          </a:p>
        </p:txBody>
      </p:sp>
      <p:sp>
        <p:nvSpPr>
          <p:cNvPr id="27" name="TextBox 26"/>
          <p:cNvSpPr txBox="1"/>
          <p:nvPr/>
        </p:nvSpPr>
        <p:spPr>
          <a:xfrm>
            <a:off x="1047751" y="1583873"/>
            <a:ext cx="7617279" cy="369332"/>
          </a:xfrm>
          <a:prstGeom prst="rect">
            <a:avLst/>
          </a:prstGeom>
          <a:noFill/>
        </p:spPr>
        <p:txBody>
          <a:bodyPr wrap="square" rtlCol="0">
            <a:spAutoFit/>
          </a:bodyPr>
          <a:lstStyle/>
          <a:p>
            <a:r>
              <a:rPr lang="en-GB" sz="1800" dirty="0"/>
              <a:t>New CSFB functionality conveniently packaged for easy implementation</a:t>
            </a:r>
            <a:endParaRPr lang="en-US" sz="1800" dirty="0" err="1"/>
          </a:p>
        </p:txBody>
      </p:sp>
      <p:sp>
        <p:nvSpPr>
          <p:cNvPr id="28" name="TextBox 27"/>
          <p:cNvSpPr txBox="1"/>
          <p:nvPr/>
        </p:nvSpPr>
        <p:spPr>
          <a:xfrm>
            <a:off x="1712754" y="4954042"/>
            <a:ext cx="861753" cy="307777"/>
          </a:xfrm>
          <a:prstGeom prst="rect">
            <a:avLst/>
          </a:prstGeom>
          <a:noFill/>
        </p:spPr>
        <p:txBody>
          <a:bodyPr wrap="square" rtlCol="0">
            <a:spAutoFit/>
          </a:bodyPr>
          <a:lstStyle/>
          <a:p>
            <a:r>
              <a:rPr lang="en-GB" sz="1400" dirty="0"/>
              <a:t>Reports</a:t>
            </a:r>
            <a:endParaRPr lang="en-US" sz="1400" dirty="0" err="1"/>
          </a:p>
        </p:txBody>
      </p:sp>
      <p:grpSp>
        <p:nvGrpSpPr>
          <p:cNvPr id="41" name="Group 40"/>
          <p:cNvGrpSpPr/>
          <p:nvPr/>
        </p:nvGrpSpPr>
        <p:grpSpPr>
          <a:xfrm>
            <a:off x="1681876" y="2358888"/>
            <a:ext cx="2004060" cy="2658342"/>
            <a:chOff x="919876" y="2358888"/>
            <a:chExt cx="2004060" cy="2658342"/>
          </a:xfrm>
        </p:grpSpPr>
        <p:sp>
          <p:nvSpPr>
            <p:cNvPr id="25" name="TextBox 24"/>
            <p:cNvSpPr txBox="1"/>
            <p:nvPr/>
          </p:nvSpPr>
          <p:spPr>
            <a:xfrm>
              <a:off x="919876" y="2358888"/>
              <a:ext cx="2004060" cy="246221"/>
            </a:xfrm>
            <a:prstGeom prst="rect">
              <a:avLst/>
            </a:prstGeom>
            <a:noFill/>
          </p:spPr>
          <p:txBody>
            <a:bodyPr wrap="square" rtlCol="0">
              <a:spAutoFit/>
            </a:bodyPr>
            <a:lstStyle/>
            <a:p>
              <a:pPr algn="ctr"/>
              <a:r>
                <a:rPr lang="en-GB" sz="1000" dirty="0"/>
                <a:t>New or existing central system</a:t>
              </a:r>
              <a:endParaRPr lang="en-US" sz="1000" dirty="0" err="1"/>
            </a:p>
          </p:txBody>
        </p:sp>
        <p:grpSp>
          <p:nvGrpSpPr>
            <p:cNvPr id="37" name="Group 36"/>
            <p:cNvGrpSpPr/>
            <p:nvPr/>
          </p:nvGrpSpPr>
          <p:grpSpPr>
            <a:xfrm>
              <a:off x="1110372" y="2637068"/>
              <a:ext cx="1567544" cy="2380162"/>
              <a:chOff x="1110372" y="2637068"/>
              <a:chExt cx="1567544" cy="2380162"/>
            </a:xfrm>
          </p:grpSpPr>
          <p:sp>
            <p:nvSpPr>
              <p:cNvPr id="6" name="Rounded Rectangle 5"/>
              <p:cNvSpPr/>
              <p:nvPr/>
            </p:nvSpPr>
            <p:spPr bwMode="auto">
              <a:xfrm>
                <a:off x="1410773" y="2930835"/>
                <a:ext cx="997527" cy="79564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800" dirty="0"/>
                  <a:t>QM</a:t>
                </a:r>
                <a:endParaRPr lang="en-US" sz="1800" dirty="0">
                  <a:ea typeface="ＭＳ Ｐゴシック" pitchFamily="-76" charset="-128"/>
                </a:endParaRPr>
              </a:p>
            </p:txBody>
          </p:sp>
          <p:cxnSp>
            <p:nvCxnSpPr>
              <p:cNvPr id="18" name="Straight Arrow Connector 17"/>
              <p:cNvCxnSpPr>
                <a:stCxn id="19" idx="2"/>
              </p:cNvCxnSpPr>
              <p:nvPr/>
            </p:nvCxnSpPr>
            <p:spPr bwMode="auto">
              <a:xfrm>
                <a:off x="1901917" y="4526581"/>
                <a:ext cx="6926" cy="490649"/>
              </a:xfrm>
              <a:prstGeom prst="straightConnector1">
                <a:avLst/>
              </a:prstGeom>
              <a:solidFill>
                <a:schemeClr val="accent1"/>
              </a:solidFill>
              <a:ln w="12700" cap="flat" cmpd="sng" algn="ctr">
                <a:solidFill>
                  <a:srgbClr val="467BB4"/>
                </a:solidFill>
                <a:prstDash val="solid"/>
                <a:round/>
                <a:headEnd type="none" w="med" len="med"/>
                <a:tailEnd type="arrow"/>
              </a:ln>
              <a:effectLst/>
            </p:spPr>
          </p:cxnSp>
          <p:sp>
            <p:nvSpPr>
              <p:cNvPr id="19" name="Rounded Rectangle 18"/>
              <p:cNvSpPr/>
              <p:nvPr/>
            </p:nvSpPr>
            <p:spPr bwMode="auto">
              <a:xfrm>
                <a:off x="1403153" y="3730935"/>
                <a:ext cx="997527" cy="79564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400" dirty="0"/>
                  <a:t>Projector</a:t>
                </a:r>
                <a:endParaRPr lang="en-US" sz="1400" dirty="0">
                  <a:ea typeface="ＭＳ Ｐゴシック" pitchFamily="-76" charset="-128"/>
                </a:endParaRPr>
              </a:p>
            </p:txBody>
          </p:sp>
          <p:sp>
            <p:nvSpPr>
              <p:cNvPr id="29" name="Rounded Rectangle 28"/>
              <p:cNvSpPr/>
              <p:nvPr/>
            </p:nvSpPr>
            <p:spPr bwMode="auto">
              <a:xfrm>
                <a:off x="1110372" y="2637068"/>
                <a:ext cx="1567544" cy="2196193"/>
              </a:xfrm>
              <a:prstGeom prst="round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grpSp>
      </p:grpSp>
      <p:grpSp>
        <p:nvGrpSpPr>
          <p:cNvPr id="42" name="Group 41"/>
          <p:cNvGrpSpPr/>
          <p:nvPr/>
        </p:nvGrpSpPr>
        <p:grpSpPr>
          <a:xfrm>
            <a:off x="3162681" y="2209210"/>
            <a:ext cx="4003963" cy="2693720"/>
            <a:chOff x="2400680" y="2209210"/>
            <a:chExt cx="4003963" cy="2693720"/>
          </a:xfrm>
        </p:grpSpPr>
        <p:sp>
          <p:nvSpPr>
            <p:cNvPr id="11" name="TextBox 10"/>
            <p:cNvSpPr txBox="1"/>
            <p:nvPr/>
          </p:nvSpPr>
          <p:spPr>
            <a:xfrm>
              <a:off x="2623441" y="3102036"/>
              <a:ext cx="771302" cy="307777"/>
            </a:xfrm>
            <a:prstGeom prst="rect">
              <a:avLst/>
            </a:prstGeom>
            <a:noFill/>
          </p:spPr>
          <p:txBody>
            <a:bodyPr wrap="square" rtlCol="0">
              <a:spAutoFit/>
            </a:bodyPr>
            <a:lstStyle/>
            <a:p>
              <a:r>
                <a:rPr lang="en-GB" sz="1400" dirty="0"/>
                <a:t>Scripts</a:t>
              </a:r>
              <a:endParaRPr lang="en-US" sz="1400" dirty="0" err="1"/>
            </a:p>
          </p:txBody>
        </p:sp>
        <p:sp>
          <p:nvSpPr>
            <p:cNvPr id="13" name="TextBox 12"/>
            <p:cNvSpPr txBox="1"/>
            <p:nvPr/>
          </p:nvSpPr>
          <p:spPr>
            <a:xfrm>
              <a:off x="2624430" y="4080464"/>
              <a:ext cx="861753" cy="307777"/>
            </a:xfrm>
            <a:prstGeom prst="rect">
              <a:avLst/>
            </a:prstGeom>
            <a:noFill/>
          </p:spPr>
          <p:txBody>
            <a:bodyPr wrap="square" rtlCol="0">
              <a:spAutoFit/>
            </a:bodyPr>
            <a:lstStyle/>
            <a:p>
              <a:r>
                <a:rPr lang="en-GB" sz="1400" dirty="0"/>
                <a:t>Results</a:t>
              </a:r>
              <a:endParaRPr lang="en-US" sz="1400" dirty="0" err="1"/>
            </a:p>
          </p:txBody>
        </p:sp>
        <p:grpSp>
          <p:nvGrpSpPr>
            <p:cNvPr id="39" name="Group 38"/>
            <p:cNvGrpSpPr/>
            <p:nvPr/>
          </p:nvGrpSpPr>
          <p:grpSpPr>
            <a:xfrm>
              <a:off x="2400680" y="2209210"/>
              <a:ext cx="4003963" cy="2693720"/>
              <a:chOff x="2400680" y="2209210"/>
              <a:chExt cx="4003963" cy="2693720"/>
            </a:xfrm>
          </p:grpSpPr>
          <p:cxnSp>
            <p:nvCxnSpPr>
              <p:cNvPr id="10" name="Straight Arrow Connector 9"/>
              <p:cNvCxnSpPr>
                <a:stCxn id="6" idx="3"/>
              </p:cNvCxnSpPr>
              <p:nvPr/>
            </p:nvCxnSpPr>
            <p:spPr bwMode="auto">
              <a:xfrm>
                <a:off x="2408300" y="3328658"/>
                <a:ext cx="1276003" cy="393172"/>
              </a:xfrm>
              <a:prstGeom prst="straightConnector1">
                <a:avLst/>
              </a:prstGeom>
              <a:solidFill>
                <a:schemeClr val="accent1"/>
              </a:solidFill>
              <a:ln w="12700" cap="flat" cmpd="sng" algn="ctr">
                <a:solidFill>
                  <a:srgbClr val="467BB4"/>
                </a:solidFill>
                <a:prstDash val="solid"/>
                <a:round/>
                <a:headEnd type="none" w="med" len="med"/>
                <a:tailEnd type="arrow"/>
              </a:ln>
              <a:effectLst/>
            </p:spPr>
          </p:cxnSp>
          <p:cxnSp>
            <p:nvCxnSpPr>
              <p:cNvPr id="12" name="Straight Arrow Connector 11"/>
              <p:cNvCxnSpPr>
                <a:endCxn id="19" idx="3"/>
              </p:cNvCxnSpPr>
              <p:nvPr/>
            </p:nvCxnSpPr>
            <p:spPr bwMode="auto">
              <a:xfrm flipH="1">
                <a:off x="2400680" y="3729450"/>
                <a:ext cx="1268383" cy="399308"/>
              </a:xfrm>
              <a:prstGeom prst="straightConnector1">
                <a:avLst/>
              </a:prstGeom>
              <a:solidFill>
                <a:schemeClr val="accent1"/>
              </a:solidFill>
              <a:ln w="12700" cap="flat" cmpd="sng" algn="ctr">
                <a:solidFill>
                  <a:srgbClr val="467BB4"/>
                </a:solidFill>
                <a:prstDash val="solid"/>
                <a:round/>
                <a:headEnd type="none" w="med" len="med"/>
                <a:tailEnd type="arrow"/>
              </a:ln>
              <a:effectLst/>
            </p:spPr>
          </p:cxnSp>
          <p:grpSp>
            <p:nvGrpSpPr>
              <p:cNvPr id="38" name="Group 37"/>
              <p:cNvGrpSpPr/>
              <p:nvPr/>
            </p:nvGrpSpPr>
            <p:grpSpPr>
              <a:xfrm>
                <a:off x="3470943" y="2209210"/>
                <a:ext cx="2933700" cy="2693720"/>
                <a:chOff x="3470943" y="2209210"/>
                <a:chExt cx="2933700" cy="2693720"/>
              </a:xfrm>
            </p:grpSpPr>
            <p:sp>
              <p:nvSpPr>
                <p:cNvPr id="7" name="Rounded Rectangle 6"/>
                <p:cNvSpPr/>
                <p:nvPr/>
              </p:nvSpPr>
              <p:spPr bwMode="auto">
                <a:xfrm>
                  <a:off x="3670251" y="2708370"/>
                  <a:ext cx="2612472" cy="114963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400" dirty="0"/>
                    <a:t>RTU5</a:t>
                  </a:r>
                  <a:endParaRPr lang="en-US" sz="1400" dirty="0">
                    <a:ea typeface="ＭＳ Ｐゴシック" pitchFamily="-76" charset="-128"/>
                  </a:endParaRPr>
                </a:p>
              </p:txBody>
            </p:sp>
            <p:sp>
              <p:nvSpPr>
                <p:cNvPr id="8" name="Rounded Rectangle 7"/>
                <p:cNvSpPr/>
                <p:nvPr/>
              </p:nvSpPr>
              <p:spPr bwMode="auto">
                <a:xfrm>
                  <a:off x="3903997" y="3858002"/>
                  <a:ext cx="950025" cy="79564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algn="ctr" eaLnBrk="0" hangingPunct="0"/>
                  <a:r>
                    <a:rPr lang="en-GB" sz="1400" dirty="0"/>
                    <a:t>EMU</a:t>
                  </a:r>
                  <a:endParaRPr lang="en-US" sz="1400" dirty="0">
                    <a:ea typeface="ＭＳ Ｐゴシック" pitchFamily="-76" charset="-128"/>
                  </a:endParaRPr>
                </a:p>
              </p:txBody>
            </p:sp>
            <p:sp>
              <p:nvSpPr>
                <p:cNvPr id="9" name="Rounded Rectangle 8"/>
                <p:cNvSpPr/>
                <p:nvPr/>
              </p:nvSpPr>
              <p:spPr bwMode="auto">
                <a:xfrm>
                  <a:off x="5029283" y="3858002"/>
                  <a:ext cx="950025" cy="79564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algn="ctr" eaLnBrk="0" hangingPunct="0"/>
                  <a:r>
                    <a:rPr lang="en-GB" sz="1400" dirty="0"/>
                    <a:t>EMU</a:t>
                  </a:r>
                  <a:endParaRPr lang="en-US" sz="1400" dirty="0">
                    <a:ea typeface="ＭＳ Ｐゴシック" pitchFamily="-76" charset="-128"/>
                  </a:endParaRPr>
                </a:p>
              </p:txBody>
            </p:sp>
            <p:sp>
              <p:nvSpPr>
                <p:cNvPr id="16" name="Rectangle 15"/>
                <p:cNvSpPr/>
                <p:nvPr/>
              </p:nvSpPr>
              <p:spPr bwMode="auto">
                <a:xfrm>
                  <a:off x="4004343" y="3927570"/>
                  <a:ext cx="792480" cy="297180"/>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800" dirty="0">
                      <a:ea typeface="ＭＳ Ｐゴシック" pitchFamily="-76" charset="-128"/>
                    </a:rPr>
                    <a:t>Samsung Galaxy SIII</a:t>
                  </a:r>
                  <a:endParaRPr lang="en-US" sz="800" dirty="0">
                    <a:ea typeface="ＭＳ Ｐゴシック" pitchFamily="-76" charset="-128"/>
                  </a:endParaRPr>
                </a:p>
              </p:txBody>
            </p:sp>
            <p:sp>
              <p:nvSpPr>
                <p:cNvPr id="24" name="Rounded Rectangle 23"/>
                <p:cNvSpPr/>
                <p:nvPr/>
              </p:nvSpPr>
              <p:spPr bwMode="auto">
                <a:xfrm>
                  <a:off x="3470943" y="2449290"/>
                  <a:ext cx="2933700" cy="2453640"/>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FFFFFF"/>
                    </a:solidFill>
                    <a:ea typeface="ＭＳ Ｐゴシック" pitchFamily="-76" charset="-128"/>
                  </a:endParaRPr>
                </a:p>
              </p:txBody>
            </p:sp>
            <p:sp>
              <p:nvSpPr>
                <p:cNvPr id="26" name="Rectangle 25"/>
                <p:cNvSpPr/>
                <p:nvPr/>
              </p:nvSpPr>
              <p:spPr bwMode="auto">
                <a:xfrm>
                  <a:off x="5106522" y="3927570"/>
                  <a:ext cx="792480" cy="297180"/>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800" dirty="0">
                      <a:ea typeface="ＭＳ Ｐゴシック" pitchFamily="-76" charset="-128"/>
                    </a:rPr>
                    <a:t>Samsung Galaxy SIII</a:t>
                  </a:r>
                  <a:endParaRPr lang="en-US" sz="800" dirty="0">
                    <a:ea typeface="ＭＳ Ｐゴシック" pitchFamily="-76" charset="-128"/>
                  </a:endParaRPr>
                </a:p>
              </p:txBody>
            </p:sp>
            <p:sp>
              <p:nvSpPr>
                <p:cNvPr id="31" name="TextBox 30"/>
                <p:cNvSpPr txBox="1"/>
                <p:nvPr/>
              </p:nvSpPr>
              <p:spPr>
                <a:xfrm>
                  <a:off x="4245429" y="2209210"/>
                  <a:ext cx="1306286" cy="246221"/>
                </a:xfrm>
                <a:prstGeom prst="rect">
                  <a:avLst/>
                </a:prstGeom>
                <a:solidFill>
                  <a:schemeClr val="accent4">
                    <a:lumMod val="20000"/>
                    <a:lumOff val="80000"/>
                  </a:schemeClr>
                </a:solidFill>
              </p:spPr>
              <p:txBody>
                <a:bodyPr wrap="square" rtlCol="0">
                  <a:spAutoFit/>
                </a:bodyPr>
                <a:lstStyle/>
                <a:p>
                  <a:pPr algn="ctr"/>
                  <a:r>
                    <a:rPr lang="en-GB" sz="1000" dirty="0"/>
                    <a:t>New CSFB probe</a:t>
                  </a:r>
                  <a:endParaRPr lang="en-US" sz="1000" dirty="0" err="1"/>
                </a:p>
              </p:txBody>
            </p:sp>
          </p:grpSp>
        </p:grpSp>
      </p:grpSp>
      <p:grpSp>
        <p:nvGrpSpPr>
          <p:cNvPr id="40" name="Group 39"/>
          <p:cNvGrpSpPr/>
          <p:nvPr/>
        </p:nvGrpSpPr>
        <p:grpSpPr>
          <a:xfrm>
            <a:off x="7621151" y="2520997"/>
            <a:ext cx="1740304" cy="1399079"/>
            <a:chOff x="6785673" y="2308724"/>
            <a:chExt cx="1740304" cy="1399079"/>
          </a:xfrm>
        </p:grpSpPr>
        <p:pic>
          <p:nvPicPr>
            <p:cNvPr id="32" name="Picture 3"/>
            <p:cNvPicPr>
              <a:picLocks noChangeAspect="1" noChangeArrowheads="1"/>
            </p:cNvPicPr>
            <p:nvPr/>
          </p:nvPicPr>
          <p:blipFill>
            <a:blip r:embed="rId3" cstate="print"/>
            <a:srcRect/>
            <a:stretch>
              <a:fillRect/>
            </a:stretch>
          </p:blipFill>
          <p:spPr bwMode="auto">
            <a:xfrm>
              <a:off x="6785673" y="2308724"/>
              <a:ext cx="1740304" cy="474415"/>
            </a:xfrm>
            <a:prstGeom prst="rect">
              <a:avLst/>
            </a:prstGeom>
            <a:noFill/>
            <a:ln w="9525">
              <a:noFill/>
              <a:miter lim="800000"/>
              <a:headEnd/>
              <a:tailEnd/>
            </a:ln>
            <a:effectLst/>
          </p:spPr>
        </p:pic>
        <p:sp>
          <p:nvSpPr>
            <p:cNvPr id="33" name="TextBox 32"/>
            <p:cNvSpPr txBox="1"/>
            <p:nvPr/>
          </p:nvSpPr>
          <p:spPr>
            <a:xfrm>
              <a:off x="7007712" y="2846029"/>
              <a:ext cx="1287233" cy="861774"/>
            </a:xfrm>
            <a:prstGeom prst="rect">
              <a:avLst/>
            </a:prstGeom>
            <a:noFill/>
          </p:spPr>
          <p:txBody>
            <a:bodyPr wrap="square" rtlCol="0">
              <a:spAutoFit/>
            </a:bodyPr>
            <a:lstStyle/>
            <a:p>
              <a:pPr algn="ctr"/>
              <a:r>
                <a:rPr lang="en-GB" sz="1000" dirty="0"/>
                <a:t>Smart1 probe containing </a:t>
              </a:r>
            </a:p>
            <a:p>
              <a:pPr marL="179388" indent="-179388" algn="ctr">
                <a:buFont typeface="Arial" charset="0"/>
                <a:buChar char="•"/>
              </a:pPr>
              <a:r>
                <a:rPr lang="en-GB" sz="1000" dirty="0"/>
                <a:t>1 RTU-5</a:t>
              </a:r>
            </a:p>
            <a:p>
              <a:pPr marL="179388" indent="-179388" algn="ctr">
                <a:buFont typeface="Arial" charset="0"/>
                <a:buChar char="•"/>
              </a:pPr>
              <a:r>
                <a:rPr lang="en-GB" sz="1000" dirty="0"/>
                <a:t>2 EMUs</a:t>
              </a:r>
            </a:p>
            <a:p>
              <a:pPr algn="ctr">
                <a:buFont typeface="Arial" charset="0"/>
                <a:buChar char="•"/>
              </a:pPr>
              <a:endParaRPr lang="en-US" sz="1000" dirty="0" err="1"/>
            </a:p>
          </p:txBody>
        </p:sp>
      </p:grpSp>
      <p:sp>
        <p:nvSpPr>
          <p:cNvPr id="34" name="TextBox 33"/>
          <p:cNvSpPr txBox="1"/>
          <p:nvPr/>
        </p:nvSpPr>
        <p:spPr>
          <a:xfrm>
            <a:off x="1118508" y="5459187"/>
            <a:ext cx="5815693" cy="369332"/>
          </a:xfrm>
          <a:prstGeom prst="rect">
            <a:avLst/>
          </a:prstGeom>
          <a:noFill/>
        </p:spPr>
        <p:txBody>
          <a:bodyPr wrap="square" rtlCol="0">
            <a:spAutoFit/>
          </a:bodyPr>
          <a:lstStyle/>
          <a:p>
            <a:r>
              <a:rPr lang="en-GB" sz="1800" dirty="0"/>
              <a:t>Upgrade or new sale</a:t>
            </a:r>
            <a:endParaRPr lang="en-US" sz="1800" dirty="0" err="1"/>
          </a:p>
        </p:txBody>
      </p:sp>
      <p:sp>
        <p:nvSpPr>
          <p:cNvPr id="35" name="TextBox 34"/>
          <p:cNvSpPr txBox="1"/>
          <p:nvPr/>
        </p:nvSpPr>
        <p:spPr>
          <a:xfrm>
            <a:off x="1102178" y="5924551"/>
            <a:ext cx="8403772" cy="369332"/>
          </a:xfrm>
          <a:prstGeom prst="rect">
            <a:avLst/>
          </a:prstGeom>
          <a:noFill/>
        </p:spPr>
        <p:txBody>
          <a:bodyPr wrap="square" rtlCol="0">
            <a:spAutoFit/>
          </a:bodyPr>
          <a:lstStyle/>
          <a:p>
            <a:r>
              <a:rPr lang="en-GB" sz="1800" dirty="0"/>
              <a:t>Also capable of LTE testing using modems in RTU-5</a:t>
            </a:r>
            <a:endParaRPr lang="en-US" sz="1800" dirty="0" err="1"/>
          </a:p>
        </p:txBody>
      </p:sp>
      <p:sp>
        <p:nvSpPr>
          <p:cNvPr id="36" name="TextBox 35"/>
          <p:cNvSpPr txBox="1"/>
          <p:nvPr/>
        </p:nvSpPr>
        <p:spPr>
          <a:xfrm>
            <a:off x="7309757" y="3920994"/>
            <a:ext cx="2963636" cy="1754326"/>
          </a:xfrm>
          <a:prstGeom prst="rect">
            <a:avLst/>
          </a:prstGeom>
          <a:solidFill>
            <a:schemeClr val="bg2">
              <a:lumMod val="40000"/>
              <a:lumOff val="60000"/>
            </a:schemeClr>
          </a:solidFill>
        </p:spPr>
        <p:txBody>
          <a:bodyPr wrap="square" rtlCol="0">
            <a:spAutoFit/>
          </a:bodyPr>
          <a:lstStyle/>
          <a:p>
            <a:pPr algn="ctr"/>
            <a:r>
              <a:rPr lang="en-GB" sz="1800" b="1" u="sng" dirty="0"/>
              <a:t>Value</a:t>
            </a:r>
          </a:p>
          <a:p>
            <a:pPr algn="ctr"/>
            <a:r>
              <a:rPr lang="en-GB" sz="1800" dirty="0"/>
              <a:t>Allows key CSFB services to be tested and monitored to confirm service availability and measure key metrics 24x7</a:t>
            </a:r>
            <a:endParaRPr lang="en-US" sz="1800" dirty="0" err="1"/>
          </a:p>
        </p:txBody>
      </p:sp>
      <p:sp>
        <p:nvSpPr>
          <p:cNvPr id="43" name="TextBox 42"/>
          <p:cNvSpPr txBox="1"/>
          <p:nvPr/>
        </p:nvSpPr>
        <p:spPr>
          <a:xfrm>
            <a:off x="7543833" y="2146622"/>
            <a:ext cx="2051924" cy="369332"/>
          </a:xfrm>
          <a:prstGeom prst="rect">
            <a:avLst/>
          </a:prstGeom>
          <a:solidFill>
            <a:schemeClr val="bg2">
              <a:lumMod val="40000"/>
              <a:lumOff val="60000"/>
            </a:schemeClr>
          </a:solidFill>
        </p:spPr>
        <p:txBody>
          <a:bodyPr wrap="square" rtlCol="0">
            <a:spAutoFit/>
          </a:bodyPr>
          <a:lstStyle/>
          <a:p>
            <a:pPr algn="ctr"/>
            <a:r>
              <a:rPr lang="en-GB" sz="1800" dirty="0"/>
              <a:t>The hardware</a:t>
            </a:r>
            <a:endParaRPr lang="en-US" sz="1800" dirty="0" err="1"/>
          </a:p>
        </p:txBody>
      </p:sp>
    </p:spTree>
    <p:extLst>
      <p:ext uri="{BB962C8B-B14F-4D97-AF65-F5344CB8AC3E}">
        <p14:creationId xmlns:p14="http://schemas.microsoft.com/office/powerpoint/2010/main" val="321694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4" grpId="0"/>
      <p:bldP spid="35" grpId="0"/>
      <p:bldP spid="36" grpId="0" animBg="1"/>
      <p:bldP spid="43" grpId="0" animBg="1"/>
      <p:bldP spid="4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US" noProof="0" smtClean="0"/>
              <a:pPr/>
              <a:t>47</a:t>
            </a:fld>
            <a:endParaRPr lang="en-US" noProof="0"/>
          </a:p>
        </p:txBody>
      </p:sp>
      <p:sp>
        <p:nvSpPr>
          <p:cNvPr id="4" name="Title 3"/>
          <p:cNvSpPr>
            <a:spLocks noGrp="1"/>
          </p:cNvSpPr>
          <p:nvPr>
            <p:ph type="title"/>
          </p:nvPr>
        </p:nvSpPr>
        <p:spPr>
          <a:xfrm>
            <a:off x="1193800" y="908221"/>
            <a:ext cx="9069388" cy="443198"/>
          </a:xfrm>
        </p:spPr>
        <p:txBody>
          <a:bodyPr/>
          <a:lstStyle/>
          <a:p>
            <a:r>
              <a:rPr lang="en-GB" dirty="0" smtClean="0"/>
              <a:t>Results – High level summary – status at a glance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186543" y="1503788"/>
            <a:ext cx="6906987" cy="4636682"/>
          </a:xfrm>
          <a:prstGeom prst="rect">
            <a:avLst/>
          </a:prstGeom>
          <a:noFill/>
          <a:ln w="9525">
            <a:noFill/>
            <a:miter lim="800000"/>
            <a:headEnd/>
            <a:tailEnd/>
          </a:ln>
          <a:effectLst/>
        </p:spPr>
      </p:pic>
      <p:sp>
        <p:nvSpPr>
          <p:cNvPr id="7" name="TextBox 6"/>
          <p:cNvSpPr txBox="1"/>
          <p:nvPr/>
        </p:nvSpPr>
        <p:spPr>
          <a:xfrm>
            <a:off x="8322128" y="1528859"/>
            <a:ext cx="2065564" cy="1200329"/>
          </a:xfrm>
          <a:prstGeom prst="rect">
            <a:avLst/>
          </a:prstGeom>
          <a:solidFill>
            <a:schemeClr val="bg2">
              <a:lumMod val="40000"/>
              <a:lumOff val="60000"/>
            </a:schemeClr>
          </a:solidFill>
        </p:spPr>
        <p:txBody>
          <a:bodyPr wrap="square" rtlCol="0">
            <a:spAutoFit/>
          </a:bodyPr>
          <a:lstStyle/>
          <a:p>
            <a:pPr algn="ctr"/>
            <a:r>
              <a:rPr lang="en-GB" sz="1800" b="1" u="sng" dirty="0"/>
              <a:t>Box Office dashboard</a:t>
            </a:r>
          </a:p>
          <a:p>
            <a:pPr algn="ctr"/>
            <a:r>
              <a:rPr lang="en-GB" sz="1800" dirty="0"/>
              <a:t>Voice and SMS service availability</a:t>
            </a:r>
            <a:endParaRPr lang="en-US" sz="1800" dirty="0" err="1"/>
          </a:p>
        </p:txBody>
      </p:sp>
      <p:sp>
        <p:nvSpPr>
          <p:cNvPr id="8" name="TextBox 7"/>
          <p:cNvSpPr txBox="1"/>
          <p:nvPr/>
        </p:nvSpPr>
        <p:spPr>
          <a:xfrm>
            <a:off x="8327570" y="5183736"/>
            <a:ext cx="2065564" cy="923330"/>
          </a:xfrm>
          <a:prstGeom prst="rect">
            <a:avLst/>
          </a:prstGeom>
          <a:solidFill>
            <a:schemeClr val="bg2">
              <a:lumMod val="40000"/>
              <a:lumOff val="60000"/>
            </a:schemeClr>
          </a:solidFill>
        </p:spPr>
        <p:txBody>
          <a:bodyPr wrap="square" rtlCol="0">
            <a:spAutoFit/>
          </a:bodyPr>
          <a:lstStyle/>
          <a:p>
            <a:pPr algn="ctr"/>
            <a:r>
              <a:rPr lang="en-GB" sz="1800" dirty="0"/>
              <a:t>Click through to more detail for diagnosis</a:t>
            </a:r>
            <a:endParaRPr lang="en-US" sz="1800" dirty="0" err="1"/>
          </a:p>
        </p:txBody>
      </p:sp>
      <p:sp>
        <p:nvSpPr>
          <p:cNvPr id="9" name="TextBox 8"/>
          <p:cNvSpPr txBox="1"/>
          <p:nvPr/>
        </p:nvSpPr>
        <p:spPr>
          <a:xfrm>
            <a:off x="8289471" y="3218867"/>
            <a:ext cx="2065564" cy="646331"/>
          </a:xfrm>
          <a:prstGeom prst="rect">
            <a:avLst/>
          </a:prstGeom>
          <a:solidFill>
            <a:schemeClr val="bg2">
              <a:lumMod val="40000"/>
              <a:lumOff val="60000"/>
            </a:schemeClr>
          </a:solidFill>
        </p:spPr>
        <p:txBody>
          <a:bodyPr wrap="square" rtlCol="0">
            <a:spAutoFit/>
          </a:bodyPr>
          <a:lstStyle/>
          <a:p>
            <a:pPr algn="ctr"/>
            <a:r>
              <a:rPr lang="en-GB" sz="1800" dirty="0"/>
              <a:t>Is the service available?</a:t>
            </a:r>
          </a:p>
        </p:txBody>
      </p:sp>
    </p:spTree>
    <p:extLst>
      <p:ext uri="{BB962C8B-B14F-4D97-AF65-F5344CB8AC3E}">
        <p14:creationId xmlns:p14="http://schemas.microsoft.com/office/powerpoint/2010/main" val="230788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E3D0831D-C0E2-4007-A441-954143294F85}" type="slidenum">
              <a:rPr lang="en-US" noProof="0" smtClean="0"/>
              <a:pPr/>
              <a:t>48</a:t>
            </a:fld>
            <a:endParaRPr lang="en-US" noProof="0"/>
          </a:p>
        </p:txBody>
      </p:sp>
      <p:sp>
        <p:nvSpPr>
          <p:cNvPr id="4" name="Title 3"/>
          <p:cNvSpPr>
            <a:spLocks noGrp="1"/>
          </p:cNvSpPr>
          <p:nvPr>
            <p:ph type="title"/>
          </p:nvPr>
        </p:nvSpPr>
        <p:spPr>
          <a:xfrm>
            <a:off x="1193800" y="908221"/>
            <a:ext cx="9069388" cy="443198"/>
          </a:xfrm>
        </p:spPr>
        <p:txBody>
          <a:bodyPr/>
          <a:lstStyle/>
          <a:p>
            <a:r>
              <a:rPr lang="en-GB" dirty="0" smtClean="0"/>
              <a:t>CSFB – some Detailed metrics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043304" y="1355274"/>
            <a:ext cx="4932982" cy="364943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6681107" y="1387929"/>
            <a:ext cx="3199493" cy="3641666"/>
          </a:xfrm>
          <a:prstGeom prst="rect">
            <a:avLst/>
          </a:prstGeom>
          <a:noFill/>
          <a:ln w="9525">
            <a:noFill/>
            <a:miter lim="800000"/>
            <a:headEnd/>
            <a:tailEnd/>
          </a:ln>
          <a:effectLst/>
        </p:spPr>
      </p:pic>
      <p:sp>
        <p:nvSpPr>
          <p:cNvPr id="8" name="TextBox 7"/>
          <p:cNvSpPr txBox="1"/>
          <p:nvPr/>
        </p:nvSpPr>
        <p:spPr>
          <a:xfrm>
            <a:off x="1064078" y="5202788"/>
            <a:ext cx="2065564" cy="369332"/>
          </a:xfrm>
          <a:prstGeom prst="rect">
            <a:avLst/>
          </a:prstGeom>
          <a:solidFill>
            <a:schemeClr val="bg2">
              <a:lumMod val="40000"/>
              <a:lumOff val="60000"/>
            </a:schemeClr>
          </a:solidFill>
        </p:spPr>
        <p:txBody>
          <a:bodyPr wrap="square" rtlCol="0">
            <a:spAutoFit/>
          </a:bodyPr>
          <a:lstStyle/>
          <a:p>
            <a:pPr algn="ctr"/>
            <a:r>
              <a:rPr lang="en-GB" sz="1800" dirty="0"/>
              <a:t>Key KPIs</a:t>
            </a:r>
          </a:p>
        </p:txBody>
      </p:sp>
      <p:sp>
        <p:nvSpPr>
          <p:cNvPr id="9" name="TextBox 8"/>
          <p:cNvSpPr txBox="1"/>
          <p:nvPr/>
        </p:nvSpPr>
        <p:spPr>
          <a:xfrm>
            <a:off x="3831772" y="5194624"/>
            <a:ext cx="5927272" cy="369332"/>
          </a:xfrm>
          <a:prstGeom prst="rect">
            <a:avLst/>
          </a:prstGeom>
          <a:solidFill>
            <a:schemeClr val="bg2">
              <a:lumMod val="40000"/>
              <a:lumOff val="60000"/>
            </a:schemeClr>
          </a:solidFill>
        </p:spPr>
        <p:txBody>
          <a:bodyPr wrap="square" rtlCol="0">
            <a:spAutoFit/>
          </a:bodyPr>
          <a:lstStyle/>
          <a:p>
            <a:pPr algn="ctr"/>
            <a:r>
              <a:rPr lang="en-GB" sz="1800" dirty="0"/>
              <a:t>Note many different aspects such as MO/MT/Active/Idle</a:t>
            </a:r>
          </a:p>
        </p:txBody>
      </p:sp>
    </p:spTree>
    <p:extLst>
      <p:ext uri="{BB962C8B-B14F-4D97-AF65-F5344CB8AC3E}">
        <p14:creationId xmlns:p14="http://schemas.microsoft.com/office/powerpoint/2010/main" val="115194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09441" y="2346208"/>
            <a:ext cx="2488053" cy="3488416"/>
          </a:xfrm>
        </p:spPr>
        <p:txBody>
          <a:bodyPr/>
          <a:lstStyle/>
          <a:p>
            <a:pPr marL="0" indent="0">
              <a:buNone/>
            </a:pPr>
            <a:r>
              <a:rPr lang="en-US" dirty="0" smtClean="0"/>
              <a:t>Dashboards provide at a glance views into test status:</a:t>
            </a:r>
          </a:p>
          <a:p>
            <a:pPr lvl="1"/>
            <a:r>
              <a:rPr lang="en-US" sz="1600" dirty="0"/>
              <a:t>Across services</a:t>
            </a:r>
          </a:p>
          <a:p>
            <a:pPr lvl="1"/>
            <a:r>
              <a:rPr lang="en-US" sz="1600" dirty="0"/>
              <a:t>Across locations</a:t>
            </a:r>
          </a:p>
          <a:p>
            <a:pPr lvl="1"/>
            <a:r>
              <a:rPr lang="en-US" sz="1600" dirty="0"/>
              <a:t>Over time</a:t>
            </a:r>
          </a:p>
          <a:p>
            <a:pPr lvl="1"/>
            <a:endParaRPr lang="en-US" sz="1600" dirty="0"/>
          </a:p>
          <a:p>
            <a:pPr marL="0" indent="0">
              <a:buNone/>
            </a:pPr>
            <a:r>
              <a:rPr lang="en-US" b="1" dirty="0" smtClean="0"/>
              <a:t>General rule: Green indicates success</a:t>
            </a:r>
          </a:p>
        </p:txBody>
      </p:sp>
      <p:sp>
        <p:nvSpPr>
          <p:cNvPr id="3" name="Slide Number Placeholder 2"/>
          <p:cNvSpPr>
            <a:spLocks noGrp="1"/>
          </p:cNvSpPr>
          <p:nvPr>
            <p:ph type="sldNum" sz="quarter" idx="13"/>
          </p:nvPr>
        </p:nvSpPr>
        <p:spPr/>
        <p:txBody>
          <a:bodyPr/>
          <a:lstStyle/>
          <a:p>
            <a:fld id="{E3D0831D-C0E2-4007-A441-954143294F85}" type="slidenum">
              <a:rPr lang="en-US" noProof="0" smtClean="0"/>
              <a:pPr/>
              <a:t>49</a:t>
            </a:fld>
            <a:endParaRPr lang="en-US" noProof="0"/>
          </a:p>
        </p:txBody>
      </p:sp>
      <p:sp>
        <p:nvSpPr>
          <p:cNvPr id="4" name="Title 3"/>
          <p:cNvSpPr>
            <a:spLocks noGrp="1"/>
          </p:cNvSpPr>
          <p:nvPr>
            <p:ph type="title"/>
          </p:nvPr>
        </p:nvSpPr>
        <p:spPr>
          <a:xfrm>
            <a:off x="1196276" y="591229"/>
            <a:ext cx="9069388" cy="443198"/>
          </a:xfrm>
        </p:spPr>
        <p:txBody>
          <a:bodyPr/>
          <a:lstStyle/>
          <a:p>
            <a:r>
              <a:rPr lang="en-US" dirty="0" smtClean="0"/>
              <a:t>Regression Testing: Typical Dashboards</a:t>
            </a:r>
            <a:endParaRPr lang="en-US" dirty="0"/>
          </a:p>
        </p:txBody>
      </p:sp>
      <p:pic>
        <p:nvPicPr>
          <p:cNvPr id="8" name="Picture 2"/>
          <p:cNvPicPr>
            <a:picLocks noChangeAspect="1" noChangeArrowheads="1"/>
          </p:cNvPicPr>
          <p:nvPr/>
        </p:nvPicPr>
        <p:blipFill>
          <a:blip r:embed="rId3" cstate="print"/>
          <a:srcRect t="9718"/>
          <a:stretch>
            <a:fillRect/>
          </a:stretch>
        </p:blipFill>
        <p:spPr bwMode="auto">
          <a:xfrm>
            <a:off x="7150608" y="1947653"/>
            <a:ext cx="2960847" cy="2056249"/>
          </a:xfrm>
          <a:prstGeom prst="rect">
            <a:avLst/>
          </a:prstGeom>
          <a:noFill/>
          <a:ln w="9525">
            <a:solidFill>
              <a:schemeClr val="accent1">
                <a:lumMod val="60000"/>
                <a:lumOff val="40000"/>
              </a:schemeClr>
            </a:solidFill>
            <a:miter lim="800000"/>
            <a:headEnd/>
            <a:tailEnd/>
          </a:ln>
        </p:spPr>
      </p:pic>
      <p:pic>
        <p:nvPicPr>
          <p:cNvPr id="9" name="Picture 2"/>
          <p:cNvPicPr>
            <a:picLocks noChangeAspect="1" noChangeArrowheads="1"/>
          </p:cNvPicPr>
          <p:nvPr/>
        </p:nvPicPr>
        <p:blipFill>
          <a:blip r:embed="rId3" cstate="print"/>
          <a:srcRect t="9718"/>
          <a:stretch>
            <a:fillRect/>
          </a:stretch>
        </p:blipFill>
        <p:spPr bwMode="auto">
          <a:xfrm>
            <a:off x="7144512" y="4402775"/>
            <a:ext cx="2960847" cy="2056249"/>
          </a:xfrm>
          <a:prstGeom prst="rect">
            <a:avLst/>
          </a:prstGeom>
          <a:noFill/>
          <a:ln w="9525">
            <a:solidFill>
              <a:schemeClr val="accent1">
                <a:lumMod val="60000"/>
                <a:lumOff val="40000"/>
              </a:schemeClr>
            </a:solidFill>
            <a:miter lim="800000"/>
            <a:headEnd/>
            <a:tailEnd/>
          </a:ln>
        </p:spPr>
      </p:pic>
      <p:pic>
        <p:nvPicPr>
          <p:cNvPr id="10" name="Picture 2"/>
          <p:cNvPicPr>
            <a:picLocks noChangeAspect="1" noChangeArrowheads="1"/>
          </p:cNvPicPr>
          <p:nvPr/>
        </p:nvPicPr>
        <p:blipFill>
          <a:blip r:embed="rId3" cstate="print"/>
          <a:srcRect t="9718"/>
          <a:stretch>
            <a:fillRect/>
          </a:stretch>
        </p:blipFill>
        <p:spPr bwMode="auto">
          <a:xfrm>
            <a:off x="3848925" y="4408871"/>
            <a:ext cx="2960847" cy="2056249"/>
          </a:xfrm>
          <a:prstGeom prst="rect">
            <a:avLst/>
          </a:prstGeom>
          <a:noFill/>
          <a:ln w="9525">
            <a:solidFill>
              <a:schemeClr val="accent1">
                <a:lumMod val="60000"/>
                <a:lumOff val="40000"/>
              </a:schemeClr>
            </a:solidFill>
            <a:miter lim="800000"/>
            <a:headEnd/>
            <a:tailEnd/>
          </a:ln>
        </p:spPr>
      </p:pic>
      <p:sp>
        <p:nvSpPr>
          <p:cNvPr id="11" name="TextBox 10"/>
          <p:cNvSpPr txBox="1"/>
          <p:nvPr/>
        </p:nvSpPr>
        <p:spPr>
          <a:xfrm>
            <a:off x="8199121" y="1965262"/>
            <a:ext cx="922047"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Services</a:t>
            </a:r>
          </a:p>
        </p:txBody>
      </p:sp>
      <p:sp>
        <p:nvSpPr>
          <p:cNvPr id="12" name="TextBox 11"/>
          <p:cNvSpPr txBox="1"/>
          <p:nvPr/>
        </p:nvSpPr>
        <p:spPr>
          <a:xfrm rot="16200000">
            <a:off x="6823391" y="2846833"/>
            <a:ext cx="1027845"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Locations</a:t>
            </a:r>
          </a:p>
        </p:txBody>
      </p:sp>
      <p:sp>
        <p:nvSpPr>
          <p:cNvPr id="14" name="TextBox 13"/>
          <p:cNvSpPr txBox="1"/>
          <p:nvPr/>
        </p:nvSpPr>
        <p:spPr>
          <a:xfrm>
            <a:off x="7510273" y="4395217"/>
            <a:ext cx="2292551"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One Service – Over Time</a:t>
            </a:r>
          </a:p>
        </p:txBody>
      </p:sp>
      <p:sp>
        <p:nvSpPr>
          <p:cNvPr id="15" name="TextBox 14"/>
          <p:cNvSpPr txBox="1"/>
          <p:nvPr/>
        </p:nvSpPr>
        <p:spPr>
          <a:xfrm rot="16200000">
            <a:off x="6821881" y="5404860"/>
            <a:ext cx="1027845"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Locations</a:t>
            </a:r>
          </a:p>
        </p:txBody>
      </p:sp>
      <p:sp>
        <p:nvSpPr>
          <p:cNvPr id="16" name="TextBox 15"/>
          <p:cNvSpPr txBox="1"/>
          <p:nvPr/>
        </p:nvSpPr>
        <p:spPr>
          <a:xfrm>
            <a:off x="4226878" y="4425697"/>
            <a:ext cx="2273315"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All Services – Over Time</a:t>
            </a:r>
          </a:p>
        </p:txBody>
      </p:sp>
      <p:sp>
        <p:nvSpPr>
          <p:cNvPr id="17" name="TextBox 16"/>
          <p:cNvSpPr txBox="1"/>
          <p:nvPr/>
        </p:nvSpPr>
        <p:spPr>
          <a:xfrm rot="16200000">
            <a:off x="3574606" y="5418562"/>
            <a:ext cx="922047"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Services</a:t>
            </a:r>
          </a:p>
        </p:txBody>
      </p:sp>
      <p:pic>
        <p:nvPicPr>
          <p:cNvPr id="18" name="Picture 2"/>
          <p:cNvPicPr>
            <a:picLocks noChangeAspect="1" noChangeArrowheads="1"/>
          </p:cNvPicPr>
          <p:nvPr/>
        </p:nvPicPr>
        <p:blipFill>
          <a:blip r:embed="rId3" cstate="print"/>
          <a:srcRect t="9718"/>
          <a:stretch>
            <a:fillRect/>
          </a:stretch>
        </p:blipFill>
        <p:spPr bwMode="auto">
          <a:xfrm>
            <a:off x="3864864" y="1952183"/>
            <a:ext cx="2960847" cy="2056249"/>
          </a:xfrm>
          <a:prstGeom prst="rect">
            <a:avLst/>
          </a:prstGeom>
          <a:noFill/>
          <a:ln w="9525">
            <a:solidFill>
              <a:schemeClr val="accent1">
                <a:lumMod val="60000"/>
                <a:lumOff val="40000"/>
              </a:schemeClr>
            </a:solidFill>
            <a:miter lim="800000"/>
            <a:headEnd/>
            <a:tailEnd/>
          </a:ln>
        </p:spPr>
      </p:pic>
      <p:sp>
        <p:nvSpPr>
          <p:cNvPr id="19" name="TextBox 18"/>
          <p:cNvSpPr txBox="1"/>
          <p:nvPr/>
        </p:nvSpPr>
        <p:spPr>
          <a:xfrm>
            <a:off x="4242816" y="1969009"/>
            <a:ext cx="2438488"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Calling different Locations</a:t>
            </a:r>
          </a:p>
        </p:txBody>
      </p:sp>
      <p:sp>
        <p:nvSpPr>
          <p:cNvPr id="20" name="TextBox 19"/>
          <p:cNvSpPr txBox="1"/>
          <p:nvPr/>
        </p:nvSpPr>
        <p:spPr>
          <a:xfrm rot="16200000">
            <a:off x="3537647" y="2987041"/>
            <a:ext cx="1027845" cy="30777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400" b="1" dirty="0"/>
              <a:t>Locations</a:t>
            </a:r>
          </a:p>
        </p:txBody>
      </p:sp>
      <p:sp>
        <p:nvSpPr>
          <p:cNvPr id="21" name="TextBox 20"/>
          <p:cNvSpPr txBox="1"/>
          <p:nvPr/>
        </p:nvSpPr>
        <p:spPr>
          <a:xfrm>
            <a:off x="7601713" y="1402081"/>
            <a:ext cx="2087431" cy="461665"/>
          </a:xfrm>
          <a:prstGeom prst="rect">
            <a:avLst/>
          </a:prstGeom>
          <a:noFill/>
        </p:spPr>
        <p:txBody>
          <a:bodyPr wrap="none" rtlCol="0">
            <a:spAutoFit/>
          </a:bodyPr>
          <a:lstStyle/>
          <a:p>
            <a:r>
              <a:rPr lang="en-US" sz="1200" dirty="0"/>
              <a:t>Network Status (monitoring)</a:t>
            </a:r>
          </a:p>
          <a:p>
            <a:r>
              <a:rPr lang="en-US" sz="1200" dirty="0"/>
              <a:t>Or Regression test status</a:t>
            </a:r>
          </a:p>
        </p:txBody>
      </p:sp>
      <p:sp>
        <p:nvSpPr>
          <p:cNvPr id="22" name="TextBox 21"/>
          <p:cNvSpPr txBox="1"/>
          <p:nvPr/>
        </p:nvSpPr>
        <p:spPr>
          <a:xfrm>
            <a:off x="4645152" y="1434798"/>
            <a:ext cx="1735924" cy="461665"/>
          </a:xfrm>
          <a:prstGeom prst="rect">
            <a:avLst/>
          </a:prstGeom>
          <a:noFill/>
        </p:spPr>
        <p:txBody>
          <a:bodyPr wrap="none" rtlCol="0">
            <a:spAutoFit/>
          </a:bodyPr>
          <a:lstStyle/>
          <a:p>
            <a:r>
              <a:rPr lang="en-US" sz="1200" dirty="0"/>
              <a:t>A calling B Dashboard </a:t>
            </a:r>
          </a:p>
          <a:p>
            <a:r>
              <a:rPr lang="en-US" sz="1200" dirty="0"/>
              <a:t>i.e. VoLTE, SMS</a:t>
            </a:r>
          </a:p>
        </p:txBody>
      </p:sp>
      <p:sp>
        <p:nvSpPr>
          <p:cNvPr id="23" name="TextBox 22"/>
          <p:cNvSpPr txBox="1"/>
          <p:nvPr/>
        </p:nvSpPr>
        <p:spPr>
          <a:xfrm>
            <a:off x="4370833" y="4133089"/>
            <a:ext cx="2058577" cy="276999"/>
          </a:xfrm>
          <a:prstGeom prst="rect">
            <a:avLst/>
          </a:prstGeom>
          <a:noFill/>
        </p:spPr>
        <p:txBody>
          <a:bodyPr wrap="none" rtlCol="0">
            <a:spAutoFit/>
          </a:bodyPr>
          <a:lstStyle/>
          <a:p>
            <a:r>
              <a:rPr lang="en-US" sz="1200" dirty="0"/>
              <a:t>National Service monitoring</a:t>
            </a:r>
          </a:p>
        </p:txBody>
      </p:sp>
      <p:sp>
        <p:nvSpPr>
          <p:cNvPr id="24" name="TextBox 23"/>
          <p:cNvSpPr txBox="1"/>
          <p:nvPr/>
        </p:nvSpPr>
        <p:spPr>
          <a:xfrm>
            <a:off x="7680961" y="4090417"/>
            <a:ext cx="2186817" cy="276999"/>
          </a:xfrm>
          <a:prstGeom prst="rect">
            <a:avLst/>
          </a:prstGeom>
          <a:noFill/>
        </p:spPr>
        <p:txBody>
          <a:bodyPr wrap="none" rtlCol="0">
            <a:spAutoFit/>
          </a:bodyPr>
          <a:lstStyle/>
          <a:p>
            <a:r>
              <a:rPr lang="en-US" sz="1200" dirty="0"/>
              <a:t>Individual Service monitoring </a:t>
            </a:r>
          </a:p>
        </p:txBody>
      </p:sp>
    </p:spTree>
    <p:extLst>
      <p:ext uri="{BB962C8B-B14F-4D97-AF65-F5344CB8AC3E}">
        <p14:creationId xmlns:p14="http://schemas.microsoft.com/office/powerpoint/2010/main" val="154953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圆角矩形 86"/>
          <p:cNvSpPr/>
          <p:nvPr/>
        </p:nvSpPr>
        <p:spPr bwMode="auto">
          <a:xfrm>
            <a:off x="849917" y="1165532"/>
            <a:ext cx="3201482" cy="433327"/>
          </a:xfrm>
          <a:prstGeom prst="roundRect">
            <a:avLst/>
          </a:prstGeom>
          <a:solidFill>
            <a:srgbClr val="AA254D"/>
          </a:solidFill>
          <a:ln>
            <a:solidFill>
              <a:srgbClr val="C00000"/>
            </a:solidFill>
          </a:ln>
          <a:scene3d>
            <a:camera prst="perspectiveAbove"/>
            <a:lightRig rig="threePt" dir="t"/>
          </a:scene3d>
          <a:sp3d>
            <a:bevelT/>
            <a:bevelB/>
          </a:sp3d>
        </p:spPr>
      </p:sp>
      <p:sp>
        <p:nvSpPr>
          <p:cNvPr id="86" name="圆角矩形 85"/>
          <p:cNvSpPr/>
          <p:nvPr/>
        </p:nvSpPr>
        <p:spPr bwMode="auto">
          <a:xfrm>
            <a:off x="7136637" y="1175428"/>
            <a:ext cx="3201482" cy="433327"/>
          </a:xfrm>
          <a:prstGeom prst="roundRect">
            <a:avLst/>
          </a:prstGeom>
          <a:solidFill>
            <a:srgbClr val="AA254D"/>
          </a:solidFill>
          <a:ln>
            <a:solidFill>
              <a:srgbClr val="C00000"/>
            </a:solidFill>
          </a:ln>
          <a:scene3d>
            <a:camera prst="perspectiveAbove"/>
            <a:lightRig rig="threePt" dir="t"/>
          </a:scene3d>
          <a:sp3d>
            <a:bevelT/>
            <a:bevelB/>
          </a:sp3d>
        </p:spPr>
      </p:sp>
      <p:graphicFrame>
        <p:nvGraphicFramePr>
          <p:cNvPr id="89" name="图表 88"/>
          <p:cNvGraphicFramePr/>
          <p:nvPr/>
        </p:nvGraphicFramePr>
        <p:xfrm>
          <a:off x="6729356" y="1124855"/>
          <a:ext cx="3711846" cy="2457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图表 89"/>
          <p:cNvGraphicFramePr/>
          <p:nvPr/>
        </p:nvGraphicFramePr>
        <p:xfrm>
          <a:off x="0" y="1227909"/>
          <a:ext cx="5017262" cy="2599276"/>
        </p:xfrm>
        <a:graphic>
          <a:graphicData uri="http://schemas.openxmlformats.org/drawingml/2006/chart">
            <c:chart xmlns:c="http://schemas.openxmlformats.org/drawingml/2006/chart" xmlns:r="http://schemas.openxmlformats.org/officeDocument/2006/relationships" r:id="rId4"/>
          </a:graphicData>
        </a:graphic>
      </p:graphicFrame>
      <p:sp>
        <p:nvSpPr>
          <p:cNvPr id="2" name="标题 1"/>
          <p:cNvSpPr>
            <a:spLocks noGrp="1"/>
          </p:cNvSpPr>
          <p:nvPr>
            <p:ph type="title"/>
          </p:nvPr>
        </p:nvSpPr>
        <p:spPr>
          <a:xfrm>
            <a:off x="405978" y="324124"/>
            <a:ext cx="10453312" cy="494751"/>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defTabSz="801688">
              <a:defRPr/>
            </a:pPr>
            <a:r>
              <a:rPr lang="en-GB" altLang="zh-CN" b="1" kern="1200" dirty="0" smtClean="0">
                <a:solidFill>
                  <a:srgbClr val="C00000"/>
                </a:solidFill>
              </a:rPr>
              <a:t>Global Technology Split 2010-2016</a:t>
            </a:r>
            <a:endParaRPr lang="en-US" altLang="zh-CN" b="1" kern="1200" dirty="0" smtClean="0">
              <a:solidFill>
                <a:srgbClr val="C00000"/>
              </a:solidFill>
            </a:endParaRPr>
          </a:p>
        </p:txBody>
      </p:sp>
      <p:sp>
        <p:nvSpPr>
          <p:cNvPr id="88" name="Rounded Rectangle 854"/>
          <p:cNvSpPr/>
          <p:nvPr/>
        </p:nvSpPr>
        <p:spPr bwMode="auto">
          <a:xfrm>
            <a:off x="415528" y="1080659"/>
            <a:ext cx="10480956" cy="2517567"/>
          </a:xfrm>
          <a:prstGeom prst="roundRect">
            <a:avLst/>
          </a:prstGeom>
          <a:noFill/>
          <a:ln w="9525" cap="flat" cmpd="sng" algn="ctr">
            <a:solidFill>
              <a:srgbClr val="FF0000"/>
            </a:solid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93" name="TextBox 22"/>
          <p:cNvSpPr txBox="1">
            <a:spLocks noChangeArrowheads="1"/>
          </p:cNvSpPr>
          <p:nvPr/>
        </p:nvSpPr>
        <p:spPr bwMode="auto">
          <a:xfrm>
            <a:off x="4920743" y="3252654"/>
            <a:ext cx="1678364" cy="400110"/>
          </a:xfrm>
          <a:prstGeom prst="rect">
            <a:avLst/>
          </a:prstGeom>
          <a:noFill/>
          <a:ln w="9525">
            <a:noFill/>
            <a:miter lim="800000"/>
            <a:headEnd/>
            <a:tailEnd/>
          </a:ln>
        </p:spPr>
        <p:txBody>
          <a:bodyPr wrap="square">
            <a:spAutoFit/>
          </a:bodyPr>
          <a:lstStyle/>
          <a:p>
            <a:pPr>
              <a:buNone/>
            </a:pPr>
            <a:r>
              <a:rPr lang="en-US" altLang="zh-CN" sz="1000" b="0" dirty="0" smtClean="0">
                <a:latin typeface="+mn-lt"/>
                <a:ea typeface="+mn-ea"/>
              </a:rPr>
              <a:t>Wireless Intelligence Q1 2013</a:t>
            </a:r>
            <a:endParaRPr lang="zh-CN" altLang="en-US" sz="1000" b="0" dirty="0">
              <a:latin typeface="+mn-lt"/>
              <a:ea typeface="+mn-ea"/>
            </a:endParaRPr>
          </a:p>
        </p:txBody>
      </p:sp>
      <p:graphicFrame>
        <p:nvGraphicFramePr>
          <p:cNvPr id="83" name="Table 82"/>
          <p:cNvGraphicFramePr>
            <a:graphicFrameLocks noGrp="1"/>
          </p:cNvGraphicFramePr>
          <p:nvPr/>
        </p:nvGraphicFramePr>
        <p:xfrm>
          <a:off x="318857" y="3885245"/>
          <a:ext cx="8340954" cy="1881165"/>
        </p:xfrm>
        <a:graphic>
          <a:graphicData uri="http://schemas.openxmlformats.org/drawingml/2006/table">
            <a:tbl>
              <a:tblPr firstRow="1" bandRow="1">
                <a:effectLst>
                  <a:innerShdw blurRad="63500" dist="50800" dir="13500000">
                    <a:prstClr val="black">
                      <a:alpha val="50000"/>
                    </a:prstClr>
                  </a:innerShdw>
                </a:effectLst>
                <a:tableStyleId>{C4B1156A-380E-4F78-BDF5-A606A8083BF9}</a:tableStyleId>
              </a:tblPr>
              <a:tblGrid>
                <a:gridCol w="1497530"/>
                <a:gridCol w="1032167"/>
                <a:gridCol w="974740"/>
                <a:gridCol w="1002993"/>
                <a:gridCol w="1033677"/>
                <a:gridCol w="1042944"/>
                <a:gridCol w="887085"/>
                <a:gridCol w="869818"/>
              </a:tblGrid>
              <a:tr h="370840">
                <a:tc>
                  <a:txBody>
                    <a:bodyPr/>
                    <a:lstStyle/>
                    <a:p>
                      <a:pPr algn="ctr"/>
                      <a:endParaRPr lang="en-US" dirty="0">
                        <a:latin typeface="Calibri" pitchFamily="34" charset="0"/>
                        <a:cs typeface="Calibri" pitchFamily="34" charset="0"/>
                      </a:endParaRPr>
                    </a:p>
                  </a:txBody>
                  <a:tcPr marL="85703" marR="85703"/>
                </a:tc>
                <a:tc>
                  <a:txBody>
                    <a:bodyPr/>
                    <a:lstStyle/>
                    <a:p>
                      <a:pPr algn="ctr"/>
                      <a:r>
                        <a:rPr lang="en-US" sz="1600" dirty="0" smtClean="0">
                          <a:latin typeface="Calibri" pitchFamily="34" charset="0"/>
                          <a:cs typeface="Calibri" pitchFamily="34" charset="0"/>
                        </a:rPr>
                        <a:t>Q1 2010</a:t>
                      </a:r>
                      <a:endParaRPr lang="en-US" sz="1600" b="1" dirty="0">
                        <a:latin typeface="Calibri" pitchFamily="34" charset="0"/>
                        <a:cs typeface="Calibri" pitchFamily="34" charset="0"/>
                      </a:endParaRPr>
                    </a:p>
                  </a:txBody>
                  <a:tcPr marL="85703" marR="85703"/>
                </a:tc>
                <a:tc>
                  <a:txBody>
                    <a:bodyPr/>
                    <a:lstStyle/>
                    <a:p>
                      <a:pPr algn="ctr"/>
                      <a:r>
                        <a:rPr lang="en-US" sz="1600" dirty="0" smtClean="0">
                          <a:latin typeface="Calibri" pitchFamily="34" charset="0"/>
                          <a:cs typeface="Calibri" pitchFamily="34" charset="0"/>
                        </a:rPr>
                        <a:t>Q12011</a:t>
                      </a:r>
                      <a:endParaRPr lang="en-US" sz="1600" b="1" dirty="0">
                        <a:latin typeface="Calibri" pitchFamily="34" charset="0"/>
                        <a:cs typeface="Calibri" pitchFamily="34" charset="0"/>
                      </a:endParaRPr>
                    </a:p>
                  </a:txBody>
                  <a:tcPr marL="85703" marR="85703"/>
                </a:tc>
                <a:tc>
                  <a:txBody>
                    <a:bodyPr/>
                    <a:lstStyle/>
                    <a:p>
                      <a:pPr algn="ctr"/>
                      <a:r>
                        <a:rPr lang="en-US" sz="1600" dirty="0" smtClean="0">
                          <a:solidFill>
                            <a:schemeClr val="bg1"/>
                          </a:solidFill>
                          <a:latin typeface="Calibri" pitchFamily="34" charset="0"/>
                          <a:cs typeface="Calibri" pitchFamily="34" charset="0"/>
                        </a:rPr>
                        <a:t>Q12012</a:t>
                      </a:r>
                      <a:endParaRPr lang="en-US" sz="1600" b="1" dirty="0">
                        <a:solidFill>
                          <a:schemeClr val="bg1"/>
                        </a:solidFill>
                        <a:latin typeface="Calibri" pitchFamily="34" charset="0"/>
                        <a:cs typeface="Calibri" pitchFamily="34" charset="0"/>
                      </a:endParaRPr>
                    </a:p>
                  </a:txBody>
                  <a:tcPr marL="85703" marR="85703">
                    <a:solidFill>
                      <a:srgbClr val="0070C0"/>
                    </a:solidFill>
                  </a:tcPr>
                </a:tc>
                <a:tc>
                  <a:txBody>
                    <a:bodyPr/>
                    <a:lstStyle/>
                    <a:p>
                      <a:pPr algn="ctr"/>
                      <a:r>
                        <a:rPr lang="en-US" sz="1600" dirty="0" smtClean="0">
                          <a:latin typeface="Calibri" pitchFamily="34" charset="0"/>
                          <a:cs typeface="Calibri" pitchFamily="34" charset="0"/>
                        </a:rPr>
                        <a:t>Q12013</a:t>
                      </a:r>
                      <a:endParaRPr lang="en-US" sz="1600" b="1" dirty="0">
                        <a:latin typeface="Calibri" pitchFamily="34" charset="0"/>
                        <a:cs typeface="Calibri" pitchFamily="34" charset="0"/>
                      </a:endParaRPr>
                    </a:p>
                  </a:txBody>
                  <a:tcPr marL="85703" marR="85703"/>
                </a:tc>
                <a:tc>
                  <a:txBody>
                    <a:bodyPr/>
                    <a:lstStyle/>
                    <a:p>
                      <a:pPr algn="ctr"/>
                      <a:r>
                        <a:rPr lang="en-US" sz="1600" dirty="0" smtClean="0">
                          <a:latin typeface="Calibri" pitchFamily="34" charset="0"/>
                          <a:cs typeface="Calibri" pitchFamily="34" charset="0"/>
                        </a:rPr>
                        <a:t>Q12014</a:t>
                      </a:r>
                      <a:endParaRPr lang="en-US" sz="1600" b="1" dirty="0">
                        <a:latin typeface="Calibri" pitchFamily="34" charset="0"/>
                        <a:cs typeface="Calibri" pitchFamily="34" charset="0"/>
                      </a:endParaRPr>
                    </a:p>
                  </a:txBody>
                  <a:tcPr marL="85703" marR="85703"/>
                </a:tc>
                <a:tc>
                  <a:txBody>
                    <a:bodyPr/>
                    <a:lstStyle/>
                    <a:p>
                      <a:pPr algn="ctr"/>
                      <a:r>
                        <a:rPr lang="en-US" sz="1600" dirty="0" smtClean="0">
                          <a:latin typeface="Calibri" pitchFamily="34" charset="0"/>
                          <a:cs typeface="Calibri" pitchFamily="34" charset="0"/>
                        </a:rPr>
                        <a:t>Q12015</a:t>
                      </a:r>
                      <a:endParaRPr lang="en-US" sz="1600" b="1" dirty="0">
                        <a:latin typeface="Calibri" pitchFamily="34" charset="0"/>
                        <a:cs typeface="Calibri" pitchFamily="34" charset="0"/>
                      </a:endParaRPr>
                    </a:p>
                  </a:txBody>
                  <a:tcPr marL="85703" marR="85703"/>
                </a:tc>
                <a:tc>
                  <a:txBody>
                    <a:bodyPr/>
                    <a:lstStyle/>
                    <a:p>
                      <a:pPr algn="ctr"/>
                      <a:r>
                        <a:rPr lang="en-US" sz="1600" b="1" dirty="0" smtClean="0">
                          <a:solidFill>
                            <a:schemeClr val="bg1"/>
                          </a:solidFill>
                          <a:latin typeface="Calibri" pitchFamily="34" charset="0"/>
                          <a:cs typeface="Calibri" pitchFamily="34" charset="0"/>
                        </a:rPr>
                        <a:t>Q12016</a:t>
                      </a:r>
                      <a:endParaRPr lang="en-US" sz="1600" b="1" dirty="0">
                        <a:solidFill>
                          <a:schemeClr val="bg1"/>
                        </a:solidFill>
                        <a:latin typeface="Calibri" pitchFamily="34" charset="0"/>
                        <a:cs typeface="Calibri" pitchFamily="34" charset="0"/>
                      </a:endParaRPr>
                    </a:p>
                  </a:txBody>
                  <a:tcPr marL="85703" marR="85703">
                    <a:solidFill>
                      <a:srgbClr val="543E92"/>
                    </a:solidFill>
                  </a:tcPr>
                </a:tc>
              </a:tr>
              <a:tr h="397805">
                <a:tc>
                  <a:txBody>
                    <a:bodyPr/>
                    <a:lstStyle/>
                    <a:p>
                      <a:pPr algn="ctr"/>
                      <a:r>
                        <a:rPr lang="en-US" sz="1400" b="1" dirty="0" smtClean="0">
                          <a:latin typeface="Calibri" pitchFamily="34" charset="0"/>
                          <a:cs typeface="Calibri" pitchFamily="34" charset="0"/>
                        </a:rPr>
                        <a:t>GSM</a:t>
                      </a:r>
                      <a:endParaRPr lang="en-US" sz="1400" b="1" dirty="0">
                        <a:latin typeface="Calibri" pitchFamily="34" charset="0"/>
                        <a:cs typeface="Calibri" pitchFamily="34" charset="0"/>
                      </a:endParaRPr>
                    </a:p>
                  </a:txBody>
                  <a:tcPr marL="85703" marR="85703"/>
                </a:tc>
                <a:tc>
                  <a:txBody>
                    <a:bodyPr/>
                    <a:lstStyle/>
                    <a:p>
                      <a:pPr algn="ctr" fontAlgn="ctr"/>
                      <a:r>
                        <a:rPr lang="en-US" sz="1400" u="none" strike="noStrike" dirty="0" smtClean="0">
                          <a:latin typeface="Calibri" pitchFamily="34" charset="0"/>
                          <a:cs typeface="Calibri" pitchFamily="34" charset="0"/>
                        </a:rPr>
                        <a:t>78.3%</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75.78%</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b="1" u="none" strike="noStrike" dirty="0" smtClean="0">
                          <a:solidFill>
                            <a:schemeClr val="bg1"/>
                          </a:solidFill>
                          <a:latin typeface="Calibri" pitchFamily="34" charset="0"/>
                          <a:cs typeface="Calibri" pitchFamily="34" charset="0"/>
                        </a:rPr>
                        <a:t>72.04%</a:t>
                      </a:r>
                      <a:endParaRPr lang="en-US" sz="1400" b="1" i="0" u="none" strike="noStrike" dirty="0">
                        <a:solidFill>
                          <a:schemeClr val="bg1"/>
                        </a:solidFill>
                        <a:latin typeface="Calibri" pitchFamily="34" charset="0"/>
                        <a:cs typeface="Calibri" pitchFamily="34" charset="0"/>
                      </a:endParaRPr>
                    </a:p>
                  </a:txBody>
                  <a:tcPr marL="8927" marR="8927" marT="9525" marB="0" anchor="ctr">
                    <a:solidFill>
                      <a:srgbClr val="0070C0"/>
                    </a:solidFill>
                  </a:tcPr>
                </a:tc>
                <a:tc>
                  <a:txBody>
                    <a:bodyPr/>
                    <a:lstStyle/>
                    <a:p>
                      <a:pPr algn="ctr" fontAlgn="ctr"/>
                      <a:r>
                        <a:rPr lang="en-US" sz="1400" u="none" strike="noStrike" dirty="0" smtClean="0">
                          <a:latin typeface="Calibri" pitchFamily="34" charset="0"/>
                          <a:cs typeface="Calibri" pitchFamily="34" charset="0"/>
                        </a:rPr>
                        <a:t>68.43%</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64.32%</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59.75%</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smtClean="0">
                          <a:solidFill>
                            <a:schemeClr val="bg1"/>
                          </a:solidFill>
                          <a:latin typeface="Calibri" pitchFamily="34" charset="0"/>
                          <a:cs typeface="Calibri" pitchFamily="34" charset="0"/>
                        </a:rPr>
                        <a:t>55.05%</a:t>
                      </a:r>
                      <a:endParaRPr lang="en-US" sz="1400" b="1" i="0" u="none" strike="noStrike" dirty="0" smtClean="0">
                        <a:solidFill>
                          <a:schemeClr val="bg1"/>
                        </a:solidFill>
                        <a:latin typeface="Calibri" pitchFamily="34" charset="0"/>
                        <a:cs typeface="Calibri" pitchFamily="34" charset="0"/>
                      </a:endParaRPr>
                    </a:p>
                  </a:txBody>
                  <a:tcPr marL="8927" marR="8927" marT="9525" marB="0" anchor="ctr">
                    <a:solidFill>
                      <a:srgbClr val="543E92"/>
                    </a:solidFill>
                  </a:tcPr>
                </a:tc>
              </a:tr>
              <a:tr h="370840">
                <a:tc>
                  <a:txBody>
                    <a:bodyPr/>
                    <a:lstStyle/>
                    <a:p>
                      <a:pPr algn="ctr"/>
                      <a:r>
                        <a:rPr lang="en-US" sz="1400" b="1" dirty="0" smtClean="0">
                          <a:latin typeface="Calibri" pitchFamily="34" charset="0"/>
                          <a:cs typeface="Calibri" pitchFamily="34" charset="0"/>
                        </a:rPr>
                        <a:t>WCDMA (Family)</a:t>
                      </a:r>
                      <a:endParaRPr lang="en-US" sz="1400" b="1" dirty="0">
                        <a:latin typeface="Calibri" pitchFamily="34" charset="0"/>
                        <a:cs typeface="Calibri" pitchFamily="34" charset="0"/>
                      </a:endParaRPr>
                    </a:p>
                  </a:txBody>
                  <a:tcPr marL="85703" marR="85703"/>
                </a:tc>
                <a:tc>
                  <a:txBody>
                    <a:bodyPr/>
                    <a:lstStyle/>
                    <a:p>
                      <a:pPr algn="ctr" fontAlgn="ctr"/>
                      <a:r>
                        <a:rPr lang="en-US" sz="1400" u="none" strike="noStrike" dirty="0" smtClean="0">
                          <a:latin typeface="Calibri" pitchFamily="34" charset="0"/>
                          <a:cs typeface="Calibri" pitchFamily="34" charset="0"/>
                        </a:rPr>
                        <a:t>11%</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13.71%</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b="1" u="none" strike="noStrike" dirty="0" smtClean="0">
                          <a:solidFill>
                            <a:schemeClr val="bg1"/>
                          </a:solidFill>
                          <a:latin typeface="Calibri" pitchFamily="34" charset="0"/>
                          <a:cs typeface="Calibri" pitchFamily="34" charset="0"/>
                        </a:rPr>
                        <a:t>17.27%</a:t>
                      </a:r>
                      <a:endParaRPr lang="en-US" sz="1400" b="1" i="0" u="none" strike="noStrike" dirty="0">
                        <a:solidFill>
                          <a:schemeClr val="bg1"/>
                        </a:solidFill>
                        <a:latin typeface="Calibri" pitchFamily="34" charset="0"/>
                        <a:cs typeface="Calibri" pitchFamily="34" charset="0"/>
                      </a:endParaRPr>
                    </a:p>
                  </a:txBody>
                  <a:tcPr marL="8927" marR="8927" marT="9525" marB="0" anchor="ctr">
                    <a:solidFill>
                      <a:srgbClr val="0070C0"/>
                    </a:solidFill>
                  </a:tcPr>
                </a:tc>
                <a:tc>
                  <a:txBody>
                    <a:bodyPr/>
                    <a:lstStyle/>
                    <a:p>
                      <a:pPr algn="ctr" fontAlgn="ctr"/>
                      <a:r>
                        <a:rPr lang="en-US" sz="1400" u="none" strike="noStrike" dirty="0" smtClean="0">
                          <a:latin typeface="Calibri" pitchFamily="34" charset="0"/>
                          <a:cs typeface="Calibri" pitchFamily="34" charset="0"/>
                        </a:rPr>
                        <a:t>20.11%</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23.1%</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26.1%</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smtClean="0">
                          <a:solidFill>
                            <a:schemeClr val="bg1"/>
                          </a:solidFill>
                          <a:latin typeface="Calibri" pitchFamily="34" charset="0"/>
                          <a:cs typeface="Calibri" pitchFamily="34" charset="0"/>
                        </a:rPr>
                        <a:t>28.76</a:t>
                      </a:r>
                      <a:r>
                        <a:rPr lang="en-US" sz="1400" b="1" i="0" u="none" strike="noStrike" dirty="0" smtClean="0">
                          <a:solidFill>
                            <a:schemeClr val="bg1"/>
                          </a:solidFill>
                          <a:latin typeface="Calibri" pitchFamily="34" charset="0"/>
                          <a:cs typeface="Calibri" pitchFamily="34" charset="0"/>
                        </a:rPr>
                        <a:t>%</a:t>
                      </a:r>
                      <a:endParaRPr lang="en-US" sz="1400" b="1" u="none" strike="noStrike" dirty="0" smtClean="0">
                        <a:solidFill>
                          <a:schemeClr val="bg1"/>
                        </a:solidFill>
                        <a:latin typeface="Calibri" pitchFamily="34" charset="0"/>
                        <a:cs typeface="Calibri" pitchFamily="34" charset="0"/>
                      </a:endParaRPr>
                    </a:p>
                  </a:txBody>
                  <a:tcPr marL="8927" marR="8927" marT="9525" marB="0" anchor="ctr">
                    <a:solidFill>
                      <a:srgbClr val="543E92"/>
                    </a:solidFill>
                  </a:tcPr>
                </a:tc>
              </a:tr>
              <a:tr h="370840">
                <a:tc>
                  <a:txBody>
                    <a:bodyPr/>
                    <a:lstStyle/>
                    <a:p>
                      <a:pPr algn="ctr"/>
                      <a:r>
                        <a:rPr lang="en-US" sz="1400" b="1" dirty="0" smtClean="0">
                          <a:latin typeface="Calibri" pitchFamily="34" charset="0"/>
                          <a:cs typeface="Calibri" pitchFamily="34" charset="0"/>
                        </a:rPr>
                        <a:t>CDMA (Family)</a:t>
                      </a:r>
                      <a:endParaRPr lang="en-US" sz="1400" b="1" dirty="0">
                        <a:latin typeface="Calibri" pitchFamily="34" charset="0"/>
                        <a:cs typeface="Calibri" pitchFamily="34" charset="0"/>
                      </a:endParaRPr>
                    </a:p>
                  </a:txBody>
                  <a:tcPr marL="85703" marR="85703"/>
                </a:tc>
                <a:tc>
                  <a:txBody>
                    <a:bodyPr/>
                    <a:lstStyle/>
                    <a:p>
                      <a:pPr algn="ctr" fontAlgn="ctr"/>
                      <a:r>
                        <a:rPr lang="en-US" sz="1400" u="none" strike="noStrike" dirty="0" smtClean="0">
                          <a:latin typeface="Calibri" pitchFamily="34" charset="0"/>
                          <a:cs typeface="Calibri" pitchFamily="34" charset="0"/>
                        </a:rPr>
                        <a:t>9.82%</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9.37%</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b="1" u="none" strike="noStrike" dirty="0" smtClean="0">
                          <a:solidFill>
                            <a:schemeClr val="bg1"/>
                          </a:solidFill>
                          <a:latin typeface="Calibri" pitchFamily="34" charset="0"/>
                          <a:cs typeface="Calibri" pitchFamily="34" charset="0"/>
                        </a:rPr>
                        <a:t>8.8%</a:t>
                      </a:r>
                      <a:endParaRPr lang="en-US" sz="1400" b="1" i="0" u="none" strike="noStrike" dirty="0">
                        <a:solidFill>
                          <a:schemeClr val="bg1"/>
                        </a:solidFill>
                        <a:latin typeface="Calibri" pitchFamily="34" charset="0"/>
                        <a:cs typeface="Calibri" pitchFamily="34" charset="0"/>
                      </a:endParaRPr>
                    </a:p>
                  </a:txBody>
                  <a:tcPr marL="8927" marR="8927" marT="9525" marB="0" anchor="ctr">
                    <a:solidFill>
                      <a:srgbClr val="0070C0"/>
                    </a:solidFill>
                  </a:tcPr>
                </a:tc>
                <a:tc>
                  <a:txBody>
                    <a:bodyPr/>
                    <a:lstStyle/>
                    <a:p>
                      <a:pPr algn="ctr" fontAlgn="ctr"/>
                      <a:r>
                        <a:rPr lang="en-US" sz="1400" u="none" strike="noStrike" dirty="0" smtClean="0">
                          <a:latin typeface="Calibri" pitchFamily="34" charset="0"/>
                          <a:cs typeface="Calibri" pitchFamily="34" charset="0"/>
                        </a:rPr>
                        <a:t>8.42%</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8.03%</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7.66%</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smtClean="0">
                          <a:solidFill>
                            <a:schemeClr val="bg1"/>
                          </a:solidFill>
                          <a:latin typeface="Calibri" pitchFamily="34" charset="0"/>
                          <a:cs typeface="Calibri" pitchFamily="34" charset="0"/>
                        </a:rPr>
                        <a:t>7.60%</a:t>
                      </a:r>
                      <a:endParaRPr lang="en-US" sz="1400" b="1" i="0" u="none" strike="noStrike" dirty="0" smtClean="0">
                        <a:solidFill>
                          <a:schemeClr val="bg1"/>
                        </a:solidFill>
                        <a:latin typeface="Calibri" pitchFamily="34" charset="0"/>
                        <a:cs typeface="Calibri" pitchFamily="34" charset="0"/>
                      </a:endParaRPr>
                    </a:p>
                  </a:txBody>
                  <a:tcPr marL="8927" marR="8927" marT="9525" marB="0" anchor="ctr">
                    <a:solidFill>
                      <a:srgbClr val="543E92"/>
                    </a:solidFill>
                  </a:tcPr>
                </a:tc>
              </a:tr>
              <a:tr h="370840">
                <a:tc>
                  <a:txBody>
                    <a:bodyPr/>
                    <a:lstStyle/>
                    <a:p>
                      <a:pPr algn="ctr"/>
                      <a:r>
                        <a:rPr lang="en-US" sz="1400" b="1" dirty="0" smtClean="0">
                          <a:latin typeface="Calibri" pitchFamily="34" charset="0"/>
                          <a:cs typeface="Calibri" pitchFamily="34" charset="0"/>
                        </a:rPr>
                        <a:t>LTE</a:t>
                      </a:r>
                      <a:endParaRPr lang="en-US" sz="1400" b="1" dirty="0">
                        <a:latin typeface="Calibri" pitchFamily="34" charset="0"/>
                        <a:cs typeface="Calibri" pitchFamily="34" charset="0"/>
                      </a:endParaRPr>
                    </a:p>
                  </a:txBody>
                  <a:tcPr marL="85703" marR="85703"/>
                </a:tc>
                <a:tc gridSpan="4">
                  <a:txBody>
                    <a:bodyPr/>
                    <a:lstStyle/>
                    <a:p>
                      <a:pPr algn="ctr" fontAlgn="ctr"/>
                      <a:r>
                        <a:rPr lang="en-US" sz="1400" u="none" strike="noStrike" dirty="0" smtClean="0">
                          <a:latin typeface="Calibri" pitchFamily="34" charset="0"/>
                          <a:cs typeface="Calibri" pitchFamily="34" charset="0"/>
                        </a:rPr>
                        <a:t>Less than</a:t>
                      </a:r>
                      <a:r>
                        <a:rPr lang="en-US" sz="1400" u="none" strike="noStrike" baseline="0" dirty="0" smtClean="0">
                          <a:latin typeface="Calibri" pitchFamily="34" charset="0"/>
                          <a:cs typeface="Calibri" pitchFamily="34" charset="0"/>
                        </a:rPr>
                        <a:t> 1%</a:t>
                      </a:r>
                      <a:endParaRPr lang="en-US" sz="1400" b="0" i="0" u="none" strike="noStrike" dirty="0">
                        <a:solidFill>
                          <a:srgbClr val="7030A0"/>
                        </a:solidFill>
                        <a:latin typeface="Calibri" pitchFamily="34" charset="0"/>
                        <a:cs typeface="Calibri" pitchFamily="34" charset="0"/>
                      </a:endParaRPr>
                    </a:p>
                  </a:txBody>
                  <a:tcPr marL="8927" marR="8927" marT="9525" marB="0" anchor="ctr"/>
                </a:tc>
                <a:tc hMerge="1">
                  <a:txBody>
                    <a:bodyPr/>
                    <a:lstStyle/>
                    <a:p>
                      <a:pPr algn="ctr" fontAlgn="ctr"/>
                      <a:endParaRPr lang="en-US" sz="800" b="0" i="0" u="none" strike="noStrike">
                        <a:solidFill>
                          <a:srgbClr val="7030A0"/>
                        </a:solidFill>
                        <a:latin typeface="Arial"/>
                      </a:endParaRPr>
                    </a:p>
                  </a:txBody>
                  <a:tcPr marL="9525" marR="9525" marT="9525" marB="0" anchor="ctr"/>
                </a:tc>
                <a:tc hMerge="1">
                  <a:txBody>
                    <a:bodyPr/>
                    <a:lstStyle/>
                    <a:p>
                      <a:pPr algn="ctr" fontAlgn="ctr"/>
                      <a:endParaRPr lang="en-US" sz="800" b="0" i="0" u="none" strike="noStrike">
                        <a:solidFill>
                          <a:srgbClr val="7030A0"/>
                        </a:solidFill>
                        <a:latin typeface="Arial"/>
                      </a:endParaRPr>
                    </a:p>
                  </a:txBody>
                  <a:tcPr marL="9525" marR="9525" marT="9525" marB="0" anchor="ctr"/>
                </a:tc>
                <a:tc hMerge="1">
                  <a:txBody>
                    <a:bodyPr/>
                    <a:lstStyle/>
                    <a:p>
                      <a:pPr algn="ctr" fontAlgn="ctr"/>
                      <a:endParaRPr lang="en-US" sz="800" b="0" i="0" u="none" strike="noStrike" dirty="0">
                        <a:solidFill>
                          <a:srgbClr val="7030A0"/>
                        </a:solidFill>
                        <a:latin typeface="Arial"/>
                      </a:endParaRPr>
                    </a:p>
                  </a:txBody>
                  <a:tcPr marL="9525" marR="9525" marT="9525" marB="0" anchor="ctr"/>
                </a:tc>
                <a:tc>
                  <a:txBody>
                    <a:bodyPr/>
                    <a:lstStyle/>
                    <a:p>
                      <a:pPr algn="ctr" fontAlgn="ctr"/>
                      <a:r>
                        <a:rPr lang="en-US" sz="1400" u="none" strike="noStrike" dirty="0" smtClean="0">
                          <a:latin typeface="Calibri" pitchFamily="34" charset="0"/>
                          <a:cs typeface="Calibri" pitchFamily="34" charset="0"/>
                        </a:rPr>
                        <a:t>1.86%</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algn="ctr" fontAlgn="ctr"/>
                      <a:r>
                        <a:rPr lang="en-US" sz="1400" u="none" strike="noStrike" dirty="0" smtClean="0">
                          <a:latin typeface="Calibri" pitchFamily="34" charset="0"/>
                          <a:cs typeface="Calibri" pitchFamily="34" charset="0"/>
                        </a:rPr>
                        <a:t>3.15%</a:t>
                      </a:r>
                      <a:endParaRPr lang="en-US" sz="1400" b="0" i="0" u="none" strike="noStrike" dirty="0">
                        <a:solidFill>
                          <a:srgbClr val="7030A0"/>
                        </a:solidFill>
                        <a:latin typeface="Calibri" pitchFamily="34" charset="0"/>
                        <a:cs typeface="Calibri" pitchFamily="34" charset="0"/>
                      </a:endParaRPr>
                    </a:p>
                  </a:txBody>
                  <a:tcPr marL="8927" marR="8927"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smtClean="0">
                          <a:solidFill>
                            <a:schemeClr val="bg1"/>
                          </a:solidFill>
                          <a:latin typeface="Calibri" pitchFamily="34" charset="0"/>
                          <a:cs typeface="Calibri" pitchFamily="34" charset="0"/>
                        </a:rPr>
                        <a:t>4.85%</a:t>
                      </a:r>
                      <a:endParaRPr lang="en-US" sz="1400" b="1" i="0" u="none" strike="noStrike" dirty="0" smtClean="0">
                        <a:solidFill>
                          <a:schemeClr val="bg1"/>
                        </a:solidFill>
                        <a:latin typeface="Calibri" pitchFamily="34" charset="0"/>
                        <a:cs typeface="Calibri" pitchFamily="34" charset="0"/>
                      </a:endParaRPr>
                    </a:p>
                  </a:txBody>
                  <a:tcPr marL="8927" marR="8927" marT="9525" marB="0" anchor="ctr">
                    <a:solidFill>
                      <a:srgbClr val="543E92"/>
                    </a:solidFill>
                  </a:tcPr>
                </a:tc>
              </a:tr>
            </a:tbl>
          </a:graphicData>
        </a:graphic>
      </p:graphicFrame>
      <p:sp>
        <p:nvSpPr>
          <p:cNvPr id="84" name="Rounded Rectangle 83"/>
          <p:cNvSpPr/>
          <p:nvPr/>
        </p:nvSpPr>
        <p:spPr bwMode="auto">
          <a:xfrm>
            <a:off x="268621" y="4203510"/>
            <a:ext cx="8506311" cy="477672"/>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85" name="Rounded Rectangle 84"/>
          <p:cNvSpPr/>
          <p:nvPr/>
        </p:nvSpPr>
        <p:spPr bwMode="auto">
          <a:xfrm>
            <a:off x="3786270" y="3766782"/>
            <a:ext cx="1074481" cy="1719618"/>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95" name="Rounded Rectangle 94"/>
          <p:cNvSpPr/>
          <p:nvPr/>
        </p:nvSpPr>
        <p:spPr bwMode="auto">
          <a:xfrm>
            <a:off x="7738825" y="3712191"/>
            <a:ext cx="984942" cy="227917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97" name="Rounded Rectangle 96"/>
          <p:cNvSpPr/>
          <p:nvPr/>
        </p:nvSpPr>
        <p:spPr bwMode="auto">
          <a:xfrm>
            <a:off x="7713243" y="3725841"/>
            <a:ext cx="1010523" cy="2210937"/>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5" name="Rounded Rectangle 14"/>
          <p:cNvSpPr/>
          <p:nvPr/>
        </p:nvSpPr>
        <p:spPr bwMode="auto">
          <a:xfrm>
            <a:off x="8876433" y="3634287"/>
            <a:ext cx="2375808" cy="2776895"/>
          </a:xfrm>
          <a:prstGeom prst="roundRect">
            <a:avLst/>
          </a:prstGeom>
          <a:solidFill>
            <a:schemeClr val="bg1"/>
          </a:solidFill>
          <a:ln>
            <a:solidFill>
              <a:srgbClr val="2179C9"/>
            </a:solidFill>
          </a:ln>
          <a:scene3d>
            <a:camera prst="perspectiveAbove"/>
            <a:lightRig rig="threePt" dir="t"/>
          </a:scene3d>
          <a:sp3d>
            <a:bevelT/>
            <a:bevelB/>
          </a:sp3d>
        </p:spPr>
        <p:txBody>
          <a:bodyPr wrap="square">
            <a:spAutoFit/>
          </a:bodyPr>
          <a:lstStyle/>
          <a:p>
            <a:pPr>
              <a:buNone/>
            </a:pPr>
            <a:r>
              <a:rPr lang="en-US" sz="2000" b="1" dirty="0" smtClean="0">
                <a:solidFill>
                  <a:srgbClr val="C00000"/>
                </a:solidFill>
                <a:latin typeface="Calibri" pitchFamily="34" charset="0"/>
                <a:ea typeface="ＭＳ Ｐゴシック" pitchFamily="34" charset="-128"/>
                <a:cs typeface="Calibri" pitchFamily="34" charset="0"/>
              </a:rPr>
              <a:t>GSM will still keep its leading position beyond 2016; However, will loose a big percentage of its connections to UMTS.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29FD782F-ADD1-4DD1-AC1F-91961C175CC0}" type="slidenum">
              <a:rPr lang="en-US" smtClean="0"/>
              <a:pPr>
                <a:defRPr/>
              </a:pPr>
              <a:t>50</a:t>
            </a:fld>
            <a:endParaRPr lang="en-US" dirty="0"/>
          </a:p>
        </p:txBody>
      </p:sp>
      <p:sp>
        <p:nvSpPr>
          <p:cNvPr id="4" name="Title 3"/>
          <p:cNvSpPr>
            <a:spLocks noGrp="1"/>
          </p:cNvSpPr>
          <p:nvPr>
            <p:ph type="title"/>
          </p:nvPr>
        </p:nvSpPr>
        <p:spPr/>
        <p:txBody>
          <a:bodyPr/>
          <a:lstStyle/>
          <a:p>
            <a:endParaRPr lang="en-US"/>
          </a:p>
        </p:txBody>
      </p:sp>
      <p:pic>
        <p:nvPicPr>
          <p:cNvPr id="78851" name="Picture 3" descr="C:\Users\aemual\Desktop\Product Documentation\TMM\New\Final\Pics\iStock_000019033569Medium.jpg"/>
          <p:cNvPicPr>
            <a:picLocks noChangeAspect="1" noChangeArrowheads="1"/>
          </p:cNvPicPr>
          <p:nvPr/>
        </p:nvPicPr>
        <p:blipFill>
          <a:blip r:embed="rId2" cstate="print"/>
          <a:srcRect/>
          <a:stretch>
            <a:fillRect/>
          </a:stretch>
        </p:blipFill>
        <p:spPr bwMode="auto">
          <a:xfrm>
            <a:off x="0" y="0"/>
            <a:ext cx="11430000" cy="6858000"/>
          </a:xfrm>
          <a:prstGeom prst="rect">
            <a:avLst/>
          </a:prstGeom>
          <a:noFill/>
        </p:spPr>
      </p:pic>
      <p:sp>
        <p:nvSpPr>
          <p:cNvPr id="5" name="TextBox 4"/>
          <p:cNvSpPr txBox="1"/>
          <p:nvPr/>
        </p:nvSpPr>
        <p:spPr>
          <a:xfrm>
            <a:off x="6843252" y="88396"/>
            <a:ext cx="4586748" cy="707886"/>
          </a:xfrm>
          <a:prstGeom prst="rect">
            <a:avLst/>
          </a:prstGeom>
          <a:noFill/>
        </p:spPr>
        <p:txBody>
          <a:bodyPr wrap="square" rtlCol="0">
            <a:spAutoFit/>
          </a:bodyPr>
          <a:lstStyle/>
          <a:p>
            <a:r>
              <a:rPr lang="pt-PT" sz="2000" dirty="0" smtClean="0"/>
              <a:t>Inqueries: </a:t>
            </a:r>
            <a:r>
              <a:rPr lang="en-US" sz="2000" u="sng" dirty="0">
                <a:solidFill>
                  <a:srgbClr val="FF0000"/>
                </a:solidFill>
              </a:rPr>
              <a:t>ali.sassi</a:t>
            </a:r>
            <a:r>
              <a:rPr lang="en-US" sz="2000" u="sng" dirty="0">
                <a:solidFill>
                  <a:srgbClr val="FF0000"/>
                </a:solidFill>
                <a:hlinkClick r:id="rId3"/>
              </a:rPr>
              <a:t>@asc</a:t>
            </a:r>
            <a:r>
              <a:rPr lang="en-US" sz="2000" u="sng" dirty="0" smtClean="0">
                <a:solidFill>
                  <a:srgbClr val="FF0000"/>
                </a:solidFill>
                <a:hlinkClick r:id="rId3"/>
              </a:rPr>
              <a:t>om.com</a:t>
            </a:r>
            <a:endParaRPr lang="en-US" sz="2000" u="sng" dirty="0">
              <a:solidFill>
                <a:srgbClr val="FF0000"/>
              </a:solidFill>
            </a:endParaRPr>
          </a:p>
          <a:p>
            <a:endParaRPr lang="en-GB" sz="2000" dirty="0" err="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8443432-DE10-49B0-9DE2-D8D28511F5B3}" type="slidenum">
              <a:rPr lang="en-US" smtClean="0"/>
              <a:pPr/>
              <a:t>51</a:t>
            </a:fld>
            <a:endParaRPr lang="en-US"/>
          </a:p>
        </p:txBody>
      </p:sp>
      <p:sp>
        <p:nvSpPr>
          <p:cNvPr id="29698" name="Rectangle 2"/>
          <p:cNvSpPr>
            <a:spLocks noGrp="1" noChangeArrowheads="1"/>
          </p:cNvSpPr>
          <p:nvPr>
            <p:ph type="title"/>
          </p:nvPr>
        </p:nvSpPr>
        <p:spPr/>
        <p:txBody>
          <a:bodyPr/>
          <a:lstStyle/>
          <a:p>
            <a:r>
              <a:rPr lang="en-US" smtClean="0"/>
              <a:t>LEGAL DISCLAIMER</a:t>
            </a:r>
            <a:endParaRPr lang="en-US" dirty="0"/>
          </a:p>
        </p:txBody>
      </p:sp>
      <p:sp>
        <p:nvSpPr>
          <p:cNvPr id="14" name="TextBox 13"/>
          <p:cNvSpPr txBox="1">
            <a:spLocks/>
          </p:cNvSpPr>
          <p:nvPr/>
        </p:nvSpPr>
        <p:spPr>
          <a:xfrm>
            <a:off x="498231" y="1619250"/>
            <a:ext cx="10462846" cy="2170851"/>
          </a:xfrm>
          <a:prstGeom prst="rect">
            <a:avLst/>
          </a:prstGeom>
          <a:noFill/>
        </p:spPr>
        <p:txBody>
          <a:bodyPr wrap="square" lIns="0" tIns="0" rIns="0" bIns="0" rtlCol="0">
            <a:spAutoFit/>
          </a:bodyPr>
          <a:lstStyle/>
          <a:p>
            <a:pPr algn="just">
              <a:lnSpc>
                <a:spcPct val="120000"/>
              </a:lnSpc>
              <a:spcBef>
                <a:spcPts val="384"/>
              </a:spcBef>
            </a:pPr>
            <a:r>
              <a:rPr lang="en-US" sz="1600" dirty="0" smtClean="0"/>
              <a:t>This document contains specific forward-looking statements, e.g. statements including terms like “believe”, “expect” or similar expressions. Such forward-looking statements are subject to known and unknown risks, uncertainties and other factors which may result in a substantial divergence between the actual results, financial situation, development or performance of Ascom and those explicitly presumed in these statements. </a:t>
            </a:r>
          </a:p>
          <a:p>
            <a:pPr algn="just">
              <a:lnSpc>
                <a:spcPct val="120000"/>
              </a:lnSpc>
              <a:spcBef>
                <a:spcPts val="384"/>
              </a:spcBef>
            </a:pPr>
            <a:r>
              <a:rPr lang="en-US" sz="1600" dirty="0" smtClean="0"/>
              <a:t>Against the background of these uncertainties readers should not rely on forward-looking statements. Ascom assumes no responsibility to update forward-looking statements or adapt them to future events or developments.</a:t>
            </a:r>
          </a:p>
          <a:p>
            <a:pPr algn="just">
              <a:lnSpc>
                <a:spcPct val="120000"/>
              </a:lnSpc>
              <a:spcBef>
                <a:spcPts val="384"/>
              </a:spcBef>
            </a:pP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854974" y="3940632"/>
            <a:ext cx="3372078" cy="2521131"/>
          </a:xfrm>
          <a:prstGeom prst="roundRect">
            <a:avLst/>
          </a:prstGeom>
          <a:solidFill>
            <a:srgbClr val="FFFFFF"/>
          </a:solidFill>
          <a:ln w="9525" algn="ctr">
            <a:solidFill>
              <a:schemeClr val="tx2"/>
            </a:solidFill>
            <a:round/>
            <a:headEnd/>
            <a:tailEnd/>
          </a:ln>
          <a:effectLst>
            <a:outerShdw blurRad="63500" sx="101000" sy="101000" algn="ctr" rotWithShape="0">
              <a:prstClr val="black">
                <a:alpha val="20000"/>
              </a:prstClr>
            </a:outerShdw>
            <a:softEdge rad="12700"/>
          </a:effectLst>
        </p:spPr>
        <p:txBody>
          <a:bodyPr wrap="none" anchor="ctr"/>
          <a:lstStyle/>
          <a:p>
            <a:pPr marL="0" marR="0" indent="0" defTabSz="1087438" eaLnBrk="1" fontAlgn="auto" latinLnBrk="0" hangingPunct="1">
              <a:lnSpc>
                <a:spcPct val="120000"/>
              </a:lnSpc>
              <a:spcBef>
                <a:spcPts val="0"/>
              </a:spcBef>
              <a:spcAft>
                <a:spcPts val="0"/>
              </a:spcAft>
              <a:buSzTx/>
              <a:buNone/>
              <a:tabLst>
                <a:tab pos="96838" algn="l"/>
              </a:tabLst>
              <a:defRPr/>
            </a:pPr>
            <a:endParaRPr lang="en-US" altLang="en-US" sz="400" kern="0" smtClean="0">
              <a:latin typeface="+mn-ea"/>
              <a:ea typeface="+mn-ea"/>
              <a:cs typeface="Times New Roman" pitchFamily="18" charset="0"/>
              <a:sym typeface="Lucida Grande" charset="0"/>
            </a:endParaRPr>
          </a:p>
        </p:txBody>
      </p:sp>
      <p:sp>
        <p:nvSpPr>
          <p:cNvPr id="10" name="Rounded Rectangle 9"/>
          <p:cNvSpPr/>
          <p:nvPr/>
        </p:nvSpPr>
        <p:spPr bwMode="auto">
          <a:xfrm>
            <a:off x="7688756" y="1201786"/>
            <a:ext cx="3575027" cy="2521131"/>
          </a:xfrm>
          <a:prstGeom prst="roundRect">
            <a:avLst/>
          </a:prstGeom>
          <a:solidFill>
            <a:srgbClr val="FFFFFF"/>
          </a:solidFill>
          <a:ln w="9525" algn="ctr">
            <a:solidFill>
              <a:schemeClr val="tx2"/>
            </a:solidFill>
            <a:round/>
            <a:headEnd/>
            <a:tailEnd/>
          </a:ln>
          <a:effectLst>
            <a:outerShdw blurRad="63500" sx="101000" sy="101000" algn="ctr" rotWithShape="0">
              <a:prstClr val="black">
                <a:alpha val="20000"/>
              </a:prstClr>
            </a:outerShdw>
            <a:softEdge rad="12700"/>
          </a:effectLst>
        </p:spPr>
        <p:txBody>
          <a:bodyPr wrap="none" anchor="ctr"/>
          <a:lstStyle/>
          <a:p>
            <a:pPr marL="0" marR="0" indent="0" defTabSz="1087438" eaLnBrk="1" fontAlgn="auto" latinLnBrk="0" hangingPunct="1">
              <a:lnSpc>
                <a:spcPct val="120000"/>
              </a:lnSpc>
              <a:spcBef>
                <a:spcPts val="0"/>
              </a:spcBef>
              <a:spcAft>
                <a:spcPts val="0"/>
              </a:spcAft>
              <a:buSzTx/>
              <a:buNone/>
              <a:tabLst>
                <a:tab pos="96838" algn="l"/>
              </a:tabLst>
              <a:defRPr/>
            </a:pPr>
            <a:endParaRPr lang="en-US" altLang="en-US" sz="400" kern="0" smtClean="0">
              <a:latin typeface="+mn-ea"/>
              <a:ea typeface="+mn-ea"/>
              <a:cs typeface="Times New Roman" pitchFamily="18" charset="0"/>
              <a:sym typeface="Lucida Grande" charset="0"/>
            </a:endParaRPr>
          </a:p>
        </p:txBody>
      </p:sp>
      <p:sp>
        <p:nvSpPr>
          <p:cNvPr id="9" name="Rounded Rectangle 8"/>
          <p:cNvSpPr/>
          <p:nvPr/>
        </p:nvSpPr>
        <p:spPr bwMode="auto">
          <a:xfrm>
            <a:off x="532014" y="776598"/>
            <a:ext cx="6452188" cy="3056709"/>
          </a:xfrm>
          <a:prstGeom prst="roundRect">
            <a:avLst/>
          </a:prstGeom>
          <a:solidFill>
            <a:srgbClr val="FFFFFF"/>
          </a:solidFill>
          <a:ln w="9525" algn="ctr">
            <a:solidFill>
              <a:schemeClr val="tx2"/>
            </a:solidFill>
            <a:round/>
            <a:headEnd/>
            <a:tailEnd/>
          </a:ln>
          <a:effectLst>
            <a:outerShdw blurRad="63500" sx="101000" sy="101000" algn="ctr" rotWithShape="0">
              <a:prstClr val="black">
                <a:alpha val="20000"/>
              </a:prstClr>
            </a:outerShdw>
            <a:softEdge rad="12700"/>
          </a:effectLst>
        </p:spPr>
        <p:txBody>
          <a:bodyPr wrap="none" anchor="ctr"/>
          <a:lstStyle/>
          <a:p>
            <a:pPr defTabSz="1087438" fontAlgn="auto">
              <a:lnSpc>
                <a:spcPct val="120000"/>
              </a:lnSpc>
              <a:spcBef>
                <a:spcPts val="0"/>
              </a:spcBef>
              <a:spcAft>
                <a:spcPts val="0"/>
              </a:spcAft>
              <a:buNone/>
              <a:tabLst>
                <a:tab pos="96838" algn="l"/>
              </a:tabLst>
              <a:defRPr/>
            </a:pPr>
            <a:endParaRPr lang="en-US" altLang="en-US" sz="400" kern="0" smtClean="0">
              <a:latin typeface="+mn-ea"/>
              <a:ea typeface="+mn-ea"/>
              <a:cs typeface="Times New Roman" pitchFamily="18" charset="0"/>
              <a:sym typeface="Lucida Grande" charset="0"/>
            </a:endParaRPr>
          </a:p>
        </p:txBody>
      </p:sp>
      <p:sp>
        <p:nvSpPr>
          <p:cNvPr id="2" name="Title 1"/>
          <p:cNvSpPr>
            <a:spLocks noGrp="1"/>
          </p:cNvSpPr>
          <p:nvPr>
            <p:ph type="title"/>
          </p:nvPr>
        </p:nvSpPr>
        <p:spPr>
          <a:xfrm>
            <a:off x="360218" y="166255"/>
            <a:ext cx="10287298" cy="402418"/>
          </a:xfrm>
        </p:spPr>
        <p:txBody>
          <a:bodyPr/>
          <a:lstStyle/>
          <a:p>
            <a:r>
              <a:rPr lang="en-US" b="1" dirty="0" smtClean="0">
                <a:solidFill>
                  <a:srgbClr val="C00000"/>
                </a:solidFill>
              </a:rPr>
              <a:t>Regional GSM Share</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604498" y="1037762"/>
          <a:ext cx="6213711" cy="2917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7605543" y="1267993"/>
          <a:ext cx="3604080" cy="23765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7687662" y="3781521"/>
          <a:ext cx="3441445" cy="2371086"/>
        </p:xfrm>
        <a:graphic>
          <a:graphicData uri="http://schemas.openxmlformats.org/drawingml/2006/chart">
            <c:chart xmlns:c="http://schemas.openxmlformats.org/drawingml/2006/chart" xmlns:r="http://schemas.openxmlformats.org/officeDocument/2006/relationships" r:id="rId5"/>
          </a:graphicData>
        </a:graphic>
      </p:graphicFrame>
      <p:sp>
        <p:nvSpPr>
          <p:cNvPr id="8" name="Rounded Rectangle 7"/>
          <p:cNvSpPr/>
          <p:nvPr/>
        </p:nvSpPr>
        <p:spPr>
          <a:xfrm>
            <a:off x="154548" y="4102867"/>
            <a:ext cx="7572777" cy="2485787"/>
          </a:xfrm>
          <a:prstGeom prst="roundRect">
            <a:avLst/>
          </a:prstGeom>
          <a:solidFill>
            <a:schemeClr val="bg1"/>
          </a:solidFill>
          <a:ln>
            <a:solidFill>
              <a:srgbClr val="2179C9"/>
            </a:solidFill>
          </a:ln>
        </p:spPr>
        <p:txBody>
          <a:bodyPr wrap="square">
            <a:spAutoFit/>
          </a:bodyPr>
          <a:lstStyle/>
          <a:p>
            <a:pPr>
              <a:buClr>
                <a:schemeClr val="tx2"/>
              </a:buClr>
              <a:buFont typeface="Wingdings" pitchFamily="2" charset="2"/>
              <a:buChar char="q"/>
            </a:pPr>
            <a:r>
              <a:rPr lang="en-US" sz="1400" b="0" dirty="0" smtClean="0">
                <a:solidFill>
                  <a:srgbClr val="C00000"/>
                </a:solidFill>
                <a:latin typeface="Calibri" pitchFamily="34" charset="0"/>
                <a:ea typeface="ＭＳ Ｐゴシック" pitchFamily="34" charset="-128"/>
                <a:cs typeface="Calibri" pitchFamily="34" charset="0"/>
              </a:rPr>
              <a:t>Africa, Asia Pacific, Latin America have seen significant increase in GSM connections over the past 2 years (2010Q1 to 2012Q1); while GSM connections have been dropping in Eastern Europe, Western Europe and USA/Canada and the trend will continue.</a:t>
            </a:r>
          </a:p>
          <a:p>
            <a:pPr>
              <a:buClr>
                <a:schemeClr val="tx2"/>
              </a:buClr>
              <a:buFont typeface="Wingdings" pitchFamily="2" charset="2"/>
              <a:buChar char="q"/>
            </a:pPr>
            <a:endParaRPr lang="en-US" sz="1400" b="0" dirty="0" smtClean="0">
              <a:solidFill>
                <a:srgbClr val="C00000"/>
              </a:solidFill>
              <a:latin typeface="Calibri" pitchFamily="34" charset="0"/>
              <a:ea typeface="ＭＳ Ｐゴシック" pitchFamily="34" charset="-128"/>
              <a:cs typeface="Calibri" pitchFamily="34" charset="0"/>
            </a:endParaRPr>
          </a:p>
          <a:p>
            <a:pPr>
              <a:buClr>
                <a:schemeClr val="tx2"/>
              </a:buClr>
              <a:buFont typeface="Wingdings" pitchFamily="2" charset="2"/>
              <a:buChar char="q"/>
            </a:pPr>
            <a:r>
              <a:rPr lang="en-US" sz="1400" b="0" dirty="0" smtClean="0">
                <a:solidFill>
                  <a:srgbClr val="C00000"/>
                </a:solidFill>
                <a:latin typeface="Calibri" pitchFamily="34" charset="0"/>
                <a:ea typeface="ＭＳ Ｐゴシック" pitchFamily="34" charset="-128"/>
                <a:cs typeface="Calibri" pitchFamily="34" charset="0"/>
              </a:rPr>
              <a:t>Emerging markets in Asia Pacific (India, China) lead in growth rate and will constitute the major part of overall GSM growth, with Africa following the suit.</a:t>
            </a:r>
          </a:p>
          <a:p>
            <a:pPr>
              <a:buClr>
                <a:schemeClr val="tx2"/>
              </a:buClr>
              <a:buFont typeface="Wingdings" pitchFamily="2" charset="2"/>
              <a:buChar char="q"/>
            </a:pPr>
            <a:endParaRPr lang="en-US" sz="1400" b="0" dirty="0" smtClean="0">
              <a:solidFill>
                <a:srgbClr val="C00000"/>
              </a:solidFill>
              <a:latin typeface="Calibri" pitchFamily="34" charset="0"/>
              <a:ea typeface="ＭＳ Ｐゴシック" pitchFamily="34" charset="-128"/>
              <a:cs typeface="Calibri" pitchFamily="34" charset="0"/>
            </a:endParaRPr>
          </a:p>
          <a:p>
            <a:pPr>
              <a:buClr>
                <a:schemeClr val="tx2"/>
              </a:buClr>
              <a:buFont typeface="Wingdings" pitchFamily="2" charset="2"/>
              <a:buChar char="q"/>
            </a:pPr>
            <a:r>
              <a:rPr lang="en-US" sz="1400" b="0" dirty="0" smtClean="0">
                <a:solidFill>
                  <a:srgbClr val="C00000"/>
                </a:solidFill>
                <a:latin typeface="Calibri" pitchFamily="34" charset="0"/>
                <a:ea typeface="ＭＳ Ｐゴシック" pitchFamily="34" charset="-128"/>
                <a:cs typeface="Calibri" pitchFamily="34" charset="0"/>
              </a:rPr>
              <a:t>Based on the trends, it can be concluded that GSM will still have significant presence beyond 2020, in all the regions (lead by Asia Pacific) except Western Europe and USA/Canada; where it  will near erosion by that time.</a:t>
            </a:r>
          </a:p>
        </p:txBody>
      </p:sp>
      <p:sp>
        <p:nvSpPr>
          <p:cNvPr id="11" name="Rectangle 10"/>
          <p:cNvSpPr/>
          <p:nvPr/>
        </p:nvSpPr>
        <p:spPr>
          <a:xfrm>
            <a:off x="5247419" y="3567637"/>
            <a:ext cx="1818673" cy="246221"/>
          </a:xfrm>
          <a:prstGeom prst="rect">
            <a:avLst/>
          </a:prstGeom>
        </p:spPr>
        <p:txBody>
          <a:bodyPr wrap="square">
            <a:spAutoFit/>
          </a:bodyPr>
          <a:lstStyle/>
          <a:p>
            <a:pPr>
              <a:buNone/>
            </a:pPr>
            <a:r>
              <a:rPr lang="en-US" altLang="zh-CN" sz="1000" b="0" dirty="0" smtClean="0">
                <a:latin typeface="Calibri" pitchFamily="34" charset="0"/>
                <a:cs typeface="Calibri" pitchFamily="34" charset="0"/>
              </a:rPr>
              <a:t>Wireless Intelligence Q1 2012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854975" y="4232366"/>
            <a:ext cx="3575027" cy="2625634"/>
          </a:xfrm>
          <a:prstGeom prst="roundRect">
            <a:avLst/>
          </a:prstGeom>
          <a:solidFill>
            <a:srgbClr val="FFFFFF"/>
          </a:solidFill>
          <a:ln w="9525" algn="ctr">
            <a:solidFill>
              <a:schemeClr val="tx2"/>
            </a:solidFill>
            <a:round/>
            <a:headEnd/>
            <a:tailEnd/>
          </a:ln>
          <a:effectLst>
            <a:outerShdw blurRad="63500" sx="101000" sy="101000" algn="ctr" rotWithShape="0">
              <a:prstClr val="black">
                <a:alpha val="20000"/>
              </a:prstClr>
            </a:outerShdw>
            <a:softEdge rad="12700"/>
          </a:effectLst>
        </p:spPr>
        <p:txBody>
          <a:bodyPr wrap="none" anchor="ctr"/>
          <a:lstStyle/>
          <a:p>
            <a:pPr marL="0" marR="0" indent="0" defTabSz="1087438" eaLnBrk="1" fontAlgn="auto" latinLnBrk="0" hangingPunct="1">
              <a:lnSpc>
                <a:spcPct val="120000"/>
              </a:lnSpc>
              <a:spcBef>
                <a:spcPts val="0"/>
              </a:spcBef>
              <a:spcAft>
                <a:spcPts val="0"/>
              </a:spcAft>
              <a:buSzTx/>
              <a:buNone/>
              <a:tabLst>
                <a:tab pos="96838" algn="l"/>
              </a:tabLst>
              <a:defRPr/>
            </a:pPr>
            <a:endParaRPr lang="en-US" altLang="en-US" sz="400" kern="0" smtClean="0">
              <a:latin typeface="+mn-ea"/>
              <a:ea typeface="+mn-ea"/>
              <a:cs typeface="Times New Roman" pitchFamily="18" charset="0"/>
              <a:sym typeface="Lucida Grande" charset="0"/>
            </a:endParaRPr>
          </a:p>
        </p:txBody>
      </p:sp>
      <p:sp>
        <p:nvSpPr>
          <p:cNvPr id="2" name="Title 1"/>
          <p:cNvSpPr>
            <a:spLocks noGrp="1"/>
          </p:cNvSpPr>
          <p:nvPr>
            <p:ph type="title"/>
          </p:nvPr>
        </p:nvSpPr>
        <p:spPr>
          <a:xfrm>
            <a:off x="346363" y="0"/>
            <a:ext cx="10287298" cy="402418"/>
          </a:xfrm>
        </p:spPr>
        <p:txBody>
          <a:bodyPr/>
          <a:lstStyle/>
          <a:p>
            <a:r>
              <a:rPr lang="en-US" b="1" dirty="0" smtClean="0">
                <a:solidFill>
                  <a:srgbClr val="C00000"/>
                </a:solidFill>
              </a:rPr>
              <a:t>Africa</a:t>
            </a:r>
            <a:endParaRPr lang="en-US" b="1" dirty="0">
              <a:solidFill>
                <a:srgbClr val="C00000"/>
              </a:solidFill>
            </a:endParaRPr>
          </a:p>
        </p:txBody>
      </p:sp>
      <p:sp>
        <p:nvSpPr>
          <p:cNvPr id="4" name="Rounded Rectangle 3"/>
          <p:cNvSpPr/>
          <p:nvPr/>
        </p:nvSpPr>
        <p:spPr bwMode="auto">
          <a:xfrm>
            <a:off x="306996" y="1337481"/>
            <a:ext cx="3799059" cy="465388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aphicFrame>
        <p:nvGraphicFramePr>
          <p:cNvPr id="5" name="Chart 4"/>
          <p:cNvGraphicFramePr/>
          <p:nvPr/>
        </p:nvGraphicFramePr>
        <p:xfrm>
          <a:off x="7285905" y="5179328"/>
          <a:ext cx="2366417" cy="1678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6625970" y="786380"/>
          <a:ext cx="4637737" cy="3183306"/>
        </p:xfrm>
        <a:graphic>
          <a:graphicData uri="http://schemas.openxmlformats.org/drawingml/2006/table">
            <a:tbl>
              <a:tblPr firstRow="1" bandRow="1">
                <a:effectLst>
                  <a:innerShdw blurRad="63500" dist="50800" dir="13500000">
                    <a:prstClr val="black">
                      <a:alpha val="50000"/>
                    </a:prstClr>
                  </a:innerShdw>
                </a:effectLst>
                <a:tableStyleId>{C4B1156A-380E-4F78-BDF5-A606A8083BF9}</a:tableStyleId>
              </a:tblPr>
              <a:tblGrid>
                <a:gridCol w="2152434"/>
                <a:gridCol w="789903"/>
                <a:gridCol w="918798"/>
                <a:gridCol w="776602"/>
              </a:tblGrid>
              <a:tr h="370222">
                <a:tc>
                  <a:txBody>
                    <a:bodyPr/>
                    <a:lstStyle/>
                    <a:p>
                      <a:pPr algn="ctr"/>
                      <a:endParaRPr lang="en-US" sz="1400" dirty="0">
                        <a:latin typeface="Calibri" pitchFamily="34" charset="0"/>
                        <a:cs typeface="Calibri" pitchFamily="34" charset="0"/>
                      </a:endParaRPr>
                    </a:p>
                  </a:txBody>
                  <a:tcPr marL="85703" marR="85703"/>
                </a:tc>
                <a:tc>
                  <a:txBody>
                    <a:bodyPr/>
                    <a:lstStyle/>
                    <a:p>
                      <a:pPr algn="ctr"/>
                      <a:r>
                        <a:rPr lang="en-US" sz="1400" dirty="0" smtClean="0">
                          <a:latin typeface="Calibri" pitchFamily="34" charset="0"/>
                          <a:cs typeface="Calibri" pitchFamily="34" charset="0"/>
                        </a:rPr>
                        <a:t>Q1 2010</a:t>
                      </a:r>
                      <a:endParaRPr lang="en-US" sz="1400" b="1" dirty="0">
                        <a:latin typeface="Calibri" pitchFamily="34" charset="0"/>
                        <a:cs typeface="Calibri" pitchFamily="34" charset="0"/>
                      </a:endParaRPr>
                    </a:p>
                  </a:txBody>
                  <a:tcPr marL="85703" marR="85703"/>
                </a:tc>
                <a:tc>
                  <a:txBody>
                    <a:bodyPr/>
                    <a:lstStyle/>
                    <a:p>
                      <a:pPr algn="ctr"/>
                      <a:r>
                        <a:rPr lang="en-US" sz="1400" dirty="0" smtClean="0">
                          <a:solidFill>
                            <a:schemeClr val="bg1"/>
                          </a:solidFill>
                          <a:latin typeface="Calibri" pitchFamily="34" charset="0"/>
                          <a:cs typeface="Calibri" pitchFamily="34" charset="0"/>
                        </a:rPr>
                        <a:t>Q12012</a:t>
                      </a:r>
                      <a:endParaRPr lang="en-US" sz="1400" b="1" dirty="0">
                        <a:solidFill>
                          <a:schemeClr val="bg1"/>
                        </a:solidFill>
                        <a:latin typeface="Calibri" pitchFamily="34" charset="0"/>
                        <a:cs typeface="Calibri" pitchFamily="34" charset="0"/>
                      </a:endParaRPr>
                    </a:p>
                  </a:txBody>
                  <a:tcPr marL="85703" marR="85703">
                    <a:solidFill>
                      <a:srgbClr val="0070C0"/>
                    </a:solidFill>
                  </a:tcPr>
                </a:tc>
                <a:tc>
                  <a:txBody>
                    <a:bodyPr/>
                    <a:lstStyle/>
                    <a:p>
                      <a:pPr marL="0" algn="ctr" defTabSz="914400" rtl="0" eaLnBrk="1" latinLnBrk="0" hangingPunct="1"/>
                      <a:r>
                        <a:rPr lang="en-US" sz="1400" b="1" kern="1200" dirty="0" smtClean="0">
                          <a:solidFill>
                            <a:schemeClr val="dk1"/>
                          </a:solidFill>
                          <a:latin typeface="Calibri" pitchFamily="34" charset="0"/>
                          <a:ea typeface="+mn-ea"/>
                          <a:cs typeface="Calibri" pitchFamily="34" charset="0"/>
                        </a:rPr>
                        <a:t>Q1 2016</a:t>
                      </a:r>
                      <a:endParaRPr lang="en-US" sz="1400" b="1" kern="1200" dirty="0">
                        <a:solidFill>
                          <a:schemeClr val="dk1"/>
                        </a:solidFill>
                        <a:latin typeface="Calibri" pitchFamily="34" charset="0"/>
                        <a:ea typeface="+mn-ea"/>
                        <a:cs typeface="Calibri" pitchFamily="34" charset="0"/>
                      </a:endParaRPr>
                    </a:p>
                  </a:txBody>
                  <a:tcPr marL="85703" marR="85703">
                    <a:solidFill>
                      <a:schemeClr val="bg1">
                        <a:lumMod val="85000"/>
                      </a:schemeClr>
                    </a:solidFill>
                  </a:tcPr>
                </a:tc>
              </a:tr>
              <a:tr h="397142">
                <a:tc>
                  <a:txBody>
                    <a:bodyPr/>
                    <a:lstStyle/>
                    <a:p>
                      <a:pPr algn="l"/>
                      <a:r>
                        <a:rPr lang="en-US" sz="1400" b="1" dirty="0" smtClean="0">
                          <a:latin typeface="Calibri" pitchFamily="34" charset="0"/>
                          <a:cs typeface="Calibri" pitchFamily="34" charset="0"/>
                        </a:rPr>
                        <a:t>Total Connections (Millions)</a:t>
                      </a:r>
                      <a:endParaRPr lang="en-US" sz="1400" b="1" dirty="0">
                        <a:latin typeface="Calibri" pitchFamily="34" charset="0"/>
                        <a:cs typeface="Calibri" pitchFamily="34" charset="0"/>
                      </a:endParaRPr>
                    </a:p>
                  </a:txBody>
                  <a:tcPr marL="85703" marR="85703"/>
                </a:tc>
                <a:tc>
                  <a:txBody>
                    <a:bodyPr/>
                    <a:lstStyle/>
                    <a:p>
                      <a:pPr algn="ctr" fontAlgn="ctr"/>
                      <a:r>
                        <a:rPr lang="en-US" sz="1400" b="0" kern="1200" dirty="0" smtClean="0">
                          <a:solidFill>
                            <a:schemeClr val="dk1"/>
                          </a:solidFill>
                          <a:latin typeface="Calibri" pitchFamily="34" charset="0"/>
                          <a:ea typeface="+mn-ea"/>
                          <a:cs typeface="Calibri" pitchFamily="34" charset="0"/>
                        </a:rPr>
                        <a:t>478.1</a:t>
                      </a:r>
                      <a:endParaRPr lang="en-US" sz="1400" b="0" kern="1200" dirty="0">
                        <a:solidFill>
                          <a:schemeClr val="dk1"/>
                        </a:solidFill>
                        <a:latin typeface="Calibri" pitchFamily="34" charset="0"/>
                        <a:ea typeface="+mn-ea"/>
                        <a:cs typeface="Calibri" pitchFamily="34" charset="0"/>
                      </a:endParaRPr>
                    </a:p>
                  </a:txBody>
                  <a:tcPr marL="8927" marR="8927" marT="9525" marB="0" anchor="ctr"/>
                </a:tc>
                <a:tc>
                  <a:txBody>
                    <a:bodyPr/>
                    <a:lstStyle/>
                    <a:p>
                      <a:pPr algn="ctr" fontAlgn="ctr"/>
                      <a:r>
                        <a:rPr lang="en-US" sz="1400" b="1" kern="1200" dirty="0" smtClean="0">
                          <a:solidFill>
                            <a:schemeClr val="bg1"/>
                          </a:solidFill>
                          <a:latin typeface="Calibri" pitchFamily="34" charset="0"/>
                          <a:ea typeface="+mn-ea"/>
                          <a:cs typeface="Calibri" pitchFamily="34" charset="0"/>
                        </a:rPr>
                        <a:t>663.3</a:t>
                      </a:r>
                      <a:endParaRPr lang="en-US" sz="1400" b="1" kern="1200" dirty="0">
                        <a:solidFill>
                          <a:schemeClr val="bg1"/>
                        </a:solidFill>
                        <a:latin typeface="Calibri" pitchFamily="34" charset="0"/>
                        <a:ea typeface="+mn-ea"/>
                        <a:cs typeface="Calibri" pitchFamily="34" charset="0"/>
                      </a:endParaRPr>
                    </a:p>
                  </a:txBody>
                  <a:tcPr marL="8927" marR="8927" marT="9525"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alibri" pitchFamily="34" charset="0"/>
                          <a:ea typeface="+mn-ea"/>
                          <a:cs typeface="Calibri" pitchFamily="34" charset="0"/>
                        </a:rPr>
                        <a:t>949.9</a:t>
                      </a:r>
                    </a:p>
                  </a:txBody>
                  <a:tcPr marL="8927" marR="8927" marT="9525" marB="0" anchor="ctr">
                    <a:solidFill>
                      <a:schemeClr val="bg1">
                        <a:lumMod val="75000"/>
                      </a:schemeClr>
                    </a:solidFill>
                  </a:tcPr>
                </a:tc>
              </a:tr>
              <a:tr h="370222">
                <a:tc>
                  <a:txBody>
                    <a:bodyPr/>
                    <a:lstStyle/>
                    <a:p>
                      <a:pPr algn="l"/>
                      <a:r>
                        <a:rPr lang="en-US" sz="1400" b="1" dirty="0" smtClean="0">
                          <a:latin typeface="Calibri" pitchFamily="34" charset="0"/>
                          <a:cs typeface="Calibri" pitchFamily="34" charset="0"/>
                        </a:rPr>
                        <a:t>GSM</a:t>
                      </a:r>
                      <a:r>
                        <a:rPr lang="en-US" sz="1400" b="1" baseline="0" dirty="0" smtClean="0">
                          <a:latin typeface="Calibri" pitchFamily="34" charset="0"/>
                          <a:cs typeface="Calibri" pitchFamily="34" charset="0"/>
                        </a:rPr>
                        <a:t> Connections(Millions)</a:t>
                      </a:r>
                      <a:endParaRPr lang="en-US" sz="1400" b="1" dirty="0">
                        <a:latin typeface="Calibri" pitchFamily="34" charset="0"/>
                        <a:cs typeface="Calibri" pitchFamily="34" charset="0"/>
                      </a:endParaRPr>
                    </a:p>
                  </a:txBody>
                  <a:tcPr marL="85703" marR="85703"/>
                </a:tc>
                <a:tc>
                  <a:txBody>
                    <a:bodyPr/>
                    <a:lstStyle/>
                    <a:p>
                      <a:pPr algn="ctr" fontAlgn="ctr"/>
                      <a:r>
                        <a:rPr lang="en-US" sz="1400" b="0" kern="1200" dirty="0" smtClean="0">
                          <a:solidFill>
                            <a:schemeClr val="dk1"/>
                          </a:solidFill>
                          <a:latin typeface="Calibri" pitchFamily="34" charset="0"/>
                          <a:ea typeface="+mn-ea"/>
                          <a:cs typeface="Calibri" pitchFamily="34" charset="0"/>
                        </a:rPr>
                        <a:t>444.24</a:t>
                      </a:r>
                      <a:endParaRPr lang="en-US" sz="1400" b="0" kern="1200" dirty="0">
                        <a:solidFill>
                          <a:schemeClr val="dk1"/>
                        </a:solidFill>
                        <a:latin typeface="Calibri" pitchFamily="34" charset="0"/>
                        <a:ea typeface="+mn-ea"/>
                        <a:cs typeface="Calibri" pitchFamily="34" charset="0"/>
                      </a:endParaRPr>
                    </a:p>
                  </a:txBody>
                  <a:tcPr marL="8927" marR="8927" marT="9525" marB="0" anchor="ctr"/>
                </a:tc>
                <a:tc>
                  <a:txBody>
                    <a:bodyPr/>
                    <a:lstStyle/>
                    <a:p>
                      <a:pPr algn="ctr" fontAlgn="ctr"/>
                      <a:r>
                        <a:rPr lang="en-US" sz="1400" b="1" kern="1200" dirty="0" smtClean="0">
                          <a:solidFill>
                            <a:schemeClr val="bg1"/>
                          </a:solidFill>
                          <a:latin typeface="Calibri" pitchFamily="34" charset="0"/>
                          <a:ea typeface="+mn-ea"/>
                          <a:cs typeface="Calibri" pitchFamily="34" charset="0"/>
                        </a:rPr>
                        <a:t> 591.63</a:t>
                      </a:r>
                      <a:endParaRPr lang="en-US" sz="1400" b="1" kern="1200" dirty="0">
                        <a:solidFill>
                          <a:schemeClr val="bg1"/>
                        </a:solidFill>
                        <a:latin typeface="Calibri" pitchFamily="34" charset="0"/>
                        <a:ea typeface="+mn-ea"/>
                        <a:cs typeface="Calibri" pitchFamily="34" charset="0"/>
                      </a:endParaRPr>
                    </a:p>
                  </a:txBody>
                  <a:tcPr marL="8927" marR="8927" marT="9525"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alibri" pitchFamily="34" charset="0"/>
                          <a:ea typeface="+mn-ea"/>
                          <a:cs typeface="Calibri" pitchFamily="34" charset="0"/>
                        </a:rPr>
                        <a:t>680.90</a:t>
                      </a:r>
                    </a:p>
                  </a:txBody>
                  <a:tcPr marL="8927" marR="8927" marT="9525" marB="0" anchor="ctr">
                    <a:solidFill>
                      <a:schemeClr val="bg1">
                        <a:lumMod val="95000"/>
                      </a:schemeClr>
                    </a:solidFill>
                  </a:tcPr>
                </a:tc>
              </a:tr>
              <a:tr h="370222">
                <a:tc>
                  <a:txBody>
                    <a:bodyPr/>
                    <a:lstStyle/>
                    <a:p>
                      <a:pPr algn="l"/>
                      <a:r>
                        <a:rPr lang="en-US" sz="1400" b="1" dirty="0" smtClean="0">
                          <a:latin typeface="Calibri" pitchFamily="34" charset="0"/>
                          <a:cs typeface="Calibri" pitchFamily="34" charset="0"/>
                        </a:rPr>
                        <a:t>GSM Percentage</a:t>
                      </a:r>
                      <a:endParaRPr lang="en-US" sz="1400" b="1" dirty="0">
                        <a:latin typeface="Calibri" pitchFamily="34" charset="0"/>
                        <a:cs typeface="Calibri" pitchFamily="34" charset="0"/>
                      </a:endParaRPr>
                    </a:p>
                  </a:txBody>
                  <a:tcPr marL="85703" marR="85703"/>
                </a:tc>
                <a:tc>
                  <a:txBody>
                    <a:bodyPr/>
                    <a:lstStyle/>
                    <a:p>
                      <a:pPr algn="ctr" fontAlgn="ctr"/>
                      <a:r>
                        <a:rPr lang="en-US" sz="1400" b="0" kern="1200" dirty="0" smtClean="0">
                          <a:solidFill>
                            <a:schemeClr val="dk1"/>
                          </a:solidFill>
                          <a:latin typeface="Calibri" pitchFamily="34" charset="0"/>
                          <a:ea typeface="+mn-ea"/>
                          <a:cs typeface="Calibri" pitchFamily="34" charset="0"/>
                        </a:rPr>
                        <a:t>92.92 %</a:t>
                      </a:r>
                      <a:endParaRPr lang="en-US" sz="1400" b="0" kern="1200" dirty="0">
                        <a:solidFill>
                          <a:schemeClr val="dk1"/>
                        </a:solidFill>
                        <a:latin typeface="Calibri" pitchFamily="34" charset="0"/>
                        <a:ea typeface="+mn-ea"/>
                        <a:cs typeface="Calibri" pitchFamily="34" charset="0"/>
                      </a:endParaRPr>
                    </a:p>
                  </a:txBody>
                  <a:tcPr marL="8927" marR="8927" marT="9525" marB="0" anchor="ctr"/>
                </a:tc>
                <a:tc>
                  <a:txBody>
                    <a:bodyPr/>
                    <a:lstStyle/>
                    <a:p>
                      <a:pPr algn="ctr" fontAlgn="ctr"/>
                      <a:r>
                        <a:rPr lang="en-US" sz="1400" b="1" kern="1200" dirty="0" smtClean="0">
                          <a:solidFill>
                            <a:schemeClr val="bg1"/>
                          </a:solidFill>
                          <a:latin typeface="Calibri" pitchFamily="34" charset="0"/>
                          <a:ea typeface="+mn-ea"/>
                          <a:cs typeface="Calibri" pitchFamily="34" charset="0"/>
                        </a:rPr>
                        <a:t>89.24 %</a:t>
                      </a:r>
                      <a:endParaRPr lang="en-US" sz="1400" b="1" kern="1200" dirty="0">
                        <a:solidFill>
                          <a:schemeClr val="bg1"/>
                        </a:solidFill>
                        <a:latin typeface="Calibri" pitchFamily="34" charset="0"/>
                        <a:ea typeface="+mn-ea"/>
                        <a:cs typeface="Calibri" pitchFamily="34" charset="0"/>
                      </a:endParaRPr>
                    </a:p>
                  </a:txBody>
                  <a:tcPr marL="8927" marR="8927" marT="9525"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alibri" pitchFamily="34" charset="0"/>
                          <a:ea typeface="+mn-ea"/>
                          <a:cs typeface="Calibri" pitchFamily="34" charset="0"/>
                        </a:rPr>
                        <a:t>71.69 %</a:t>
                      </a:r>
                    </a:p>
                  </a:txBody>
                  <a:tcPr marL="8927" marR="8927" marT="9525" marB="0" anchor="ctr">
                    <a:solidFill>
                      <a:schemeClr val="bg1">
                        <a:lumMod val="75000"/>
                      </a:schemeClr>
                    </a:solidFill>
                  </a:tcPr>
                </a:tc>
              </a:tr>
              <a:tr h="370222">
                <a:tc>
                  <a:txBody>
                    <a:bodyPr/>
                    <a:lstStyle/>
                    <a:p>
                      <a:pPr algn="l"/>
                      <a:r>
                        <a:rPr lang="en-US" sz="1400" b="1" dirty="0" smtClean="0">
                          <a:latin typeface="Calibri" pitchFamily="34" charset="0"/>
                          <a:cs typeface="Calibri" pitchFamily="34" charset="0"/>
                        </a:rPr>
                        <a:t>Net GSM Additions(Q12012)</a:t>
                      </a:r>
                      <a:endParaRPr lang="en-US" sz="1400" b="1" dirty="0">
                        <a:latin typeface="Calibri" pitchFamily="34" charset="0"/>
                        <a:cs typeface="Calibri" pitchFamily="34" charset="0"/>
                      </a:endParaRPr>
                    </a:p>
                  </a:txBody>
                  <a:tcPr marL="85703" marR="85703"/>
                </a:tc>
                <a:tc>
                  <a:txBody>
                    <a:bodyPr/>
                    <a:lstStyle/>
                    <a:p>
                      <a:pPr algn="ctr" fontAlgn="ctr"/>
                      <a:r>
                        <a:rPr lang="en-US" sz="1400" b="0" kern="1200" dirty="0" smtClean="0">
                          <a:solidFill>
                            <a:schemeClr val="dk1"/>
                          </a:solidFill>
                          <a:latin typeface="Calibri" pitchFamily="34" charset="0"/>
                          <a:ea typeface="+mn-ea"/>
                          <a:cs typeface="Calibri" pitchFamily="34" charset="0"/>
                        </a:rPr>
                        <a:t>16.01</a:t>
                      </a:r>
                      <a:endParaRPr lang="en-US" sz="1400" b="0" kern="1200" dirty="0">
                        <a:solidFill>
                          <a:schemeClr val="dk1"/>
                        </a:solidFill>
                        <a:latin typeface="Calibri" pitchFamily="34" charset="0"/>
                        <a:ea typeface="+mn-ea"/>
                        <a:cs typeface="Calibri" pitchFamily="34" charset="0"/>
                      </a:endParaRPr>
                    </a:p>
                  </a:txBody>
                  <a:tcPr marL="8927" marR="8927" marT="9525" marB="0" anchor="ctr"/>
                </a:tc>
                <a:tc>
                  <a:txBody>
                    <a:bodyPr/>
                    <a:lstStyle/>
                    <a:p>
                      <a:pPr algn="ctr" fontAlgn="ctr"/>
                      <a:r>
                        <a:rPr lang="en-US" sz="1400" b="1" kern="1200" dirty="0" smtClean="0">
                          <a:solidFill>
                            <a:schemeClr val="bg1"/>
                          </a:solidFill>
                          <a:latin typeface="Calibri" pitchFamily="34" charset="0"/>
                          <a:ea typeface="+mn-ea"/>
                          <a:cs typeface="Calibri" pitchFamily="34" charset="0"/>
                        </a:rPr>
                        <a:t>16.28</a:t>
                      </a:r>
                      <a:endParaRPr lang="en-US" sz="1400" b="1" kern="1200" dirty="0">
                        <a:solidFill>
                          <a:schemeClr val="bg1"/>
                        </a:solidFill>
                        <a:latin typeface="Calibri" pitchFamily="34" charset="0"/>
                        <a:ea typeface="+mn-ea"/>
                        <a:cs typeface="Calibri" pitchFamily="34" charset="0"/>
                      </a:endParaRPr>
                    </a:p>
                  </a:txBody>
                  <a:tcPr marL="8927" marR="8927" marT="9525"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Calibri" pitchFamily="34" charset="0"/>
                          <a:ea typeface="+mn-ea"/>
                          <a:cs typeface="Calibri" pitchFamily="34" charset="0"/>
                        </a:rPr>
                        <a:t>   -6.30</a:t>
                      </a:r>
                    </a:p>
                  </a:txBody>
                  <a:tcPr marL="8927" marR="8927" marT="9525" marB="0" anchor="ctr">
                    <a:solidFill>
                      <a:schemeClr val="bg1">
                        <a:lumMod val="95000"/>
                      </a:schemeClr>
                    </a:solidFill>
                  </a:tcPr>
                </a:tc>
              </a:tr>
              <a:tr h="370222">
                <a:tc>
                  <a:txBody>
                    <a:bodyPr/>
                    <a:lstStyle/>
                    <a:p>
                      <a:pPr algn="l"/>
                      <a:r>
                        <a:rPr lang="en-US" sz="1400" b="1" dirty="0" smtClean="0">
                          <a:latin typeface="Calibri" pitchFamily="34" charset="0"/>
                          <a:cs typeface="Calibri" pitchFamily="34" charset="0"/>
                        </a:rPr>
                        <a:t>GSM Growth Rate (YOY)</a:t>
                      </a:r>
                      <a:endParaRPr lang="en-US" sz="1400" b="1" dirty="0">
                        <a:latin typeface="Calibri" pitchFamily="34" charset="0"/>
                        <a:cs typeface="Calibri" pitchFamily="34" charset="0"/>
                      </a:endParaRPr>
                    </a:p>
                  </a:txBody>
                  <a:tcPr marL="85703" marR="85703"/>
                </a:tc>
                <a:tc>
                  <a:txBody>
                    <a:bodyPr/>
                    <a:lstStyle/>
                    <a:p>
                      <a:pPr algn="ctr" fontAlgn="ctr"/>
                      <a:r>
                        <a:rPr lang="en-US" sz="1400" b="0" kern="1200" dirty="0" smtClean="0">
                          <a:solidFill>
                            <a:schemeClr val="dk1"/>
                          </a:solidFill>
                          <a:latin typeface="Calibri" pitchFamily="34" charset="0"/>
                          <a:ea typeface="+mn-ea"/>
                          <a:cs typeface="Calibri" pitchFamily="34" charset="0"/>
                        </a:rPr>
                        <a:t>18.15 %</a:t>
                      </a:r>
                      <a:endParaRPr lang="en-US" sz="1400" b="0" kern="1200" dirty="0">
                        <a:solidFill>
                          <a:schemeClr val="dk1"/>
                        </a:solidFill>
                        <a:latin typeface="Calibri" pitchFamily="34" charset="0"/>
                        <a:ea typeface="+mn-ea"/>
                        <a:cs typeface="Calibri" pitchFamily="34" charset="0"/>
                      </a:endParaRPr>
                    </a:p>
                  </a:txBody>
                  <a:tcPr marL="8927" marR="8927" marT="9525" marB="0" anchor="ctr"/>
                </a:tc>
                <a:tc>
                  <a:txBody>
                    <a:bodyPr/>
                    <a:lstStyle/>
                    <a:p>
                      <a:pPr algn="ctr" fontAlgn="ctr"/>
                      <a:r>
                        <a:rPr lang="en-US" sz="1400" b="1" kern="1200" dirty="0" smtClean="0">
                          <a:solidFill>
                            <a:schemeClr val="bg1"/>
                          </a:solidFill>
                          <a:latin typeface="Calibri" pitchFamily="34" charset="0"/>
                          <a:ea typeface="+mn-ea"/>
                          <a:cs typeface="Calibri" pitchFamily="34" charset="0"/>
                        </a:rPr>
                        <a:t>14.18 %</a:t>
                      </a:r>
                      <a:endParaRPr lang="en-US" sz="1400" b="1" kern="1200" dirty="0">
                        <a:solidFill>
                          <a:schemeClr val="bg1"/>
                        </a:solidFill>
                        <a:latin typeface="Calibri" pitchFamily="34" charset="0"/>
                        <a:ea typeface="+mn-ea"/>
                        <a:cs typeface="Calibri" pitchFamily="34" charset="0"/>
                      </a:endParaRPr>
                    </a:p>
                  </a:txBody>
                  <a:tcPr marL="8927" marR="8927" marT="9525"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Calibri" pitchFamily="34" charset="0"/>
                          <a:ea typeface="+mn-ea"/>
                          <a:cs typeface="Calibri" pitchFamily="34" charset="0"/>
                        </a:rPr>
                        <a:t> - 1.73 %</a:t>
                      </a:r>
                    </a:p>
                  </a:txBody>
                  <a:tcPr marL="8927" marR="8927" marT="9525" marB="0" anchor="ctr">
                    <a:solidFill>
                      <a:schemeClr val="bg1">
                        <a:lumMod val="95000"/>
                      </a:schemeClr>
                    </a:solidFill>
                  </a:tcPr>
                </a:tc>
              </a:tr>
              <a:tr h="370222">
                <a:tc>
                  <a:txBody>
                    <a:bodyPr/>
                    <a:lstStyle/>
                    <a:p>
                      <a:pPr algn="l"/>
                      <a:r>
                        <a:rPr lang="en-US" sz="1400" b="1" dirty="0" smtClean="0">
                          <a:latin typeface="Calibri" pitchFamily="34" charset="0"/>
                          <a:cs typeface="Calibri" pitchFamily="34" charset="0"/>
                        </a:rPr>
                        <a:t>GSM Market</a:t>
                      </a:r>
                      <a:r>
                        <a:rPr lang="en-US" sz="1400" b="1" baseline="0" dirty="0" smtClean="0">
                          <a:latin typeface="Calibri" pitchFamily="34" charset="0"/>
                          <a:cs typeface="Calibri" pitchFamily="34" charset="0"/>
                        </a:rPr>
                        <a:t> Penetration</a:t>
                      </a:r>
                      <a:endParaRPr lang="en-US" sz="1400" b="1" dirty="0">
                        <a:latin typeface="Calibri" pitchFamily="34" charset="0"/>
                        <a:cs typeface="Calibri" pitchFamily="34" charset="0"/>
                      </a:endParaRPr>
                    </a:p>
                  </a:txBody>
                  <a:tcPr marL="85703" marR="85703"/>
                </a:tc>
                <a:tc>
                  <a:txBody>
                    <a:bodyPr/>
                    <a:lstStyle/>
                    <a:p>
                      <a:pPr algn="ctr" fontAlgn="ctr"/>
                      <a:r>
                        <a:rPr lang="en-US" sz="1400" b="0" kern="1200" dirty="0" smtClean="0">
                          <a:solidFill>
                            <a:schemeClr val="dk1"/>
                          </a:solidFill>
                          <a:latin typeface="Calibri" pitchFamily="34" charset="0"/>
                          <a:ea typeface="+mn-ea"/>
                          <a:cs typeface="Calibri" pitchFamily="34" charset="0"/>
                        </a:rPr>
                        <a:t>43.77 %</a:t>
                      </a:r>
                      <a:endParaRPr lang="en-US" sz="1400" b="0" kern="1200" dirty="0">
                        <a:solidFill>
                          <a:schemeClr val="dk1"/>
                        </a:solidFill>
                        <a:latin typeface="Calibri" pitchFamily="34" charset="0"/>
                        <a:ea typeface="+mn-ea"/>
                        <a:cs typeface="Calibri" pitchFamily="34" charset="0"/>
                      </a:endParaRPr>
                    </a:p>
                  </a:txBody>
                  <a:tcPr marL="8927" marR="8927" marT="9525" marB="0" anchor="ctr"/>
                </a:tc>
                <a:tc>
                  <a:txBody>
                    <a:bodyPr/>
                    <a:lstStyle/>
                    <a:p>
                      <a:pPr algn="ctr"/>
                      <a:r>
                        <a:rPr lang="en-US" sz="1400" b="1" kern="1200" dirty="0" smtClean="0">
                          <a:solidFill>
                            <a:schemeClr val="bg1"/>
                          </a:solidFill>
                          <a:latin typeface="Calibri" pitchFamily="34" charset="0"/>
                          <a:ea typeface="+mn-ea"/>
                          <a:cs typeface="Calibri" pitchFamily="34" charset="0"/>
                        </a:rPr>
                        <a:t>55.71 %</a:t>
                      </a:r>
                    </a:p>
                  </a:txBody>
                  <a:tcPr marL="8927" marR="8927" marT="9525"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alibri" pitchFamily="34" charset="0"/>
                          <a:ea typeface="+mn-ea"/>
                          <a:cs typeface="Calibri" pitchFamily="34" charset="0"/>
                        </a:rPr>
                        <a:t> 58.54%</a:t>
                      </a:r>
                    </a:p>
                  </a:txBody>
                  <a:tcPr marL="8927" marR="8927" marT="9525" marB="0" anchor="ctr">
                    <a:solidFill>
                      <a:schemeClr val="bg1">
                        <a:lumMod val="75000"/>
                      </a:schemeClr>
                    </a:solidFill>
                  </a:tcPr>
                </a:tc>
              </a:tr>
            </a:tbl>
          </a:graphicData>
        </a:graphic>
      </p:graphicFrame>
      <p:graphicFrame>
        <p:nvGraphicFramePr>
          <p:cNvPr id="7" name="Chart 6"/>
          <p:cNvGraphicFramePr/>
          <p:nvPr/>
        </p:nvGraphicFramePr>
        <p:xfrm>
          <a:off x="7650159" y="3775432"/>
          <a:ext cx="2936478" cy="18015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8979595" y="5096852"/>
          <a:ext cx="2450406" cy="1761148"/>
        </p:xfrm>
        <a:graphic>
          <a:graphicData uri="http://schemas.openxmlformats.org/drawingml/2006/chart">
            <c:chart xmlns:c="http://schemas.openxmlformats.org/drawingml/2006/chart" xmlns:r="http://schemas.openxmlformats.org/officeDocument/2006/relationships" r:id="rId4"/>
          </a:graphicData>
        </a:graphic>
      </p:graphicFrame>
      <p:sp>
        <p:nvSpPr>
          <p:cNvPr id="9" name="Rounded Rectangle 8"/>
          <p:cNvSpPr/>
          <p:nvPr/>
        </p:nvSpPr>
        <p:spPr bwMode="auto">
          <a:xfrm>
            <a:off x="183650" y="638325"/>
            <a:ext cx="6441224" cy="3371136"/>
          </a:xfrm>
          <a:prstGeom prst="roundRect">
            <a:avLst/>
          </a:prstGeom>
          <a:solidFill>
            <a:schemeClr val="bg1"/>
          </a:solidFill>
          <a:ln>
            <a:solidFill>
              <a:srgbClr val="2179C9"/>
            </a:solidFill>
          </a:ln>
        </p:spPr>
        <p:txBody>
          <a:bodyPr wrap="square">
            <a:spAutoFit/>
          </a:bodyPr>
          <a:lstStyle/>
          <a:p>
            <a:pPr>
              <a:buClr>
                <a:schemeClr val="tx2"/>
              </a:buClr>
              <a:buFont typeface="Wingdings" pitchFamily="2" charset="2"/>
              <a:buChar char="q"/>
            </a:pPr>
            <a:r>
              <a:rPr lang="en-US" sz="1600" b="0" dirty="0" smtClean="0">
                <a:solidFill>
                  <a:srgbClr val="FF0000"/>
                </a:solidFill>
                <a:latin typeface="Calibri" pitchFamily="34" charset="0"/>
                <a:ea typeface="SimSun" pitchFamily="2" charset="-122"/>
                <a:cs typeface="Calibri" pitchFamily="34" charset="0"/>
              </a:rPr>
              <a:t>Overtook Latin America in 2011 to become </a:t>
            </a:r>
            <a:r>
              <a:rPr lang="en-US" sz="1600" b="0" dirty="0" smtClean="0">
                <a:latin typeface="Calibri" pitchFamily="34" charset="0"/>
                <a:ea typeface="SimSun" pitchFamily="2" charset="-122"/>
                <a:cs typeface="Calibri" pitchFamily="34" charset="0"/>
              </a:rPr>
              <a:t>the second largest GSM market after Asia Pacific</a:t>
            </a:r>
          </a:p>
          <a:p>
            <a:pPr>
              <a:buClr>
                <a:schemeClr val="tx2"/>
              </a:buClr>
              <a:buFont typeface="Wingdings" pitchFamily="2" charset="2"/>
              <a:buChar char="q"/>
            </a:pPr>
            <a:r>
              <a:rPr lang="en-US" sz="1600" b="0" dirty="0" smtClean="0">
                <a:latin typeface="Calibri" pitchFamily="34" charset="0"/>
                <a:ea typeface="SimSun" pitchFamily="2" charset="-122"/>
                <a:cs typeface="Calibri" pitchFamily="34" charset="0"/>
              </a:rPr>
              <a:t> Significant growth over past 2 years (2010Q1-2012Q1)</a:t>
            </a:r>
          </a:p>
          <a:p>
            <a:pPr>
              <a:buClr>
                <a:schemeClr val="tx2"/>
              </a:buClr>
              <a:buFont typeface="Wingdings" pitchFamily="2" charset="2"/>
              <a:buChar char="q"/>
            </a:pPr>
            <a:r>
              <a:rPr lang="en-US" sz="1600" b="0" dirty="0" smtClean="0">
                <a:latin typeface="Calibri" pitchFamily="34" charset="0"/>
                <a:ea typeface="SimSun" pitchFamily="2" charset="-122"/>
                <a:cs typeface="Calibri" pitchFamily="34" charset="0"/>
              </a:rPr>
              <a:t> Will keep growing (reach 693.07 Million) by the end of 2014.</a:t>
            </a:r>
          </a:p>
          <a:p>
            <a:pPr>
              <a:buClr>
                <a:schemeClr val="tx2"/>
              </a:buClr>
              <a:buFont typeface="Wingdings" pitchFamily="2" charset="2"/>
              <a:buChar char="q"/>
            </a:pPr>
            <a:r>
              <a:rPr lang="en-US" sz="1600" b="0" dirty="0" smtClean="0">
                <a:latin typeface="Calibri" pitchFamily="34" charset="0"/>
                <a:ea typeface="SimSun" pitchFamily="2" charset="-122"/>
                <a:cs typeface="Calibri" pitchFamily="34" charset="0"/>
              </a:rPr>
              <a:t> Will start to decline slightly 2015 onwards (increase in UMTS connections) </a:t>
            </a:r>
          </a:p>
          <a:p>
            <a:pPr>
              <a:buClr>
                <a:schemeClr val="tx2"/>
              </a:buClr>
              <a:buFont typeface="Wingdings" pitchFamily="2" charset="2"/>
              <a:buChar char="q"/>
            </a:pPr>
            <a:r>
              <a:rPr lang="en-US" sz="1600" b="0" dirty="0" smtClean="0">
                <a:latin typeface="Calibri" pitchFamily="34" charset="0"/>
                <a:ea typeface="SimSun" pitchFamily="2" charset="-122"/>
                <a:cs typeface="Calibri" pitchFamily="34" charset="0"/>
              </a:rPr>
              <a:t>Leading countries (Nigeria, Egypt, South Africa) and operators (MTN, Vodacom) report significant  GSM subscriber gain over the past quarter and will continue to invest on GSM as the main mobile technology, as most of the subscribers are using 2G.</a:t>
            </a:r>
          </a:p>
          <a:p>
            <a:pPr>
              <a:buClr>
                <a:schemeClr val="tx2"/>
              </a:buClr>
              <a:buFont typeface="Wingdings" pitchFamily="2" charset="2"/>
              <a:buChar char="q"/>
            </a:pPr>
            <a:r>
              <a:rPr lang="en-US" sz="1600" b="0" dirty="0" smtClean="0">
                <a:solidFill>
                  <a:srgbClr val="FF0000"/>
                </a:solidFill>
                <a:latin typeface="Calibri" pitchFamily="34" charset="0"/>
                <a:ea typeface="SimSun" pitchFamily="2" charset="-122"/>
                <a:cs typeface="Calibri" pitchFamily="34" charset="0"/>
              </a:rPr>
              <a:t>GSM will still keep </a:t>
            </a:r>
            <a:r>
              <a:rPr lang="en-US" sz="1600" b="0" dirty="0" smtClean="0">
                <a:latin typeface="Calibri" pitchFamily="34" charset="0"/>
                <a:ea typeface="SimSun" pitchFamily="2" charset="-122"/>
                <a:cs typeface="Calibri" pitchFamily="34" charset="0"/>
              </a:rPr>
              <a:t>significant presence ad dominance even </a:t>
            </a:r>
            <a:r>
              <a:rPr lang="en-US" sz="1600" b="0" dirty="0" smtClean="0">
                <a:solidFill>
                  <a:srgbClr val="FF0000"/>
                </a:solidFill>
                <a:latin typeface="Calibri" pitchFamily="34" charset="0"/>
                <a:ea typeface="SimSun" pitchFamily="2" charset="-122"/>
                <a:cs typeface="Calibri" pitchFamily="34" charset="0"/>
              </a:rPr>
              <a:t>beyond  2020.</a:t>
            </a:r>
          </a:p>
        </p:txBody>
      </p:sp>
      <p:sp>
        <p:nvSpPr>
          <p:cNvPr id="13" name="Rectangle 12"/>
          <p:cNvSpPr/>
          <p:nvPr/>
        </p:nvSpPr>
        <p:spPr>
          <a:xfrm>
            <a:off x="0" y="4256757"/>
            <a:ext cx="7981862" cy="2308324"/>
          </a:xfrm>
          <a:prstGeom prst="rect">
            <a:avLst/>
          </a:prstGeom>
        </p:spPr>
        <p:txBody>
          <a:bodyPr wrap="square">
            <a:spAutoFit/>
          </a:bodyPr>
          <a:lstStyle/>
          <a:p>
            <a:pPr>
              <a:buClr>
                <a:srgbClr val="C00000"/>
              </a:buClr>
              <a:buNone/>
            </a:pPr>
            <a:r>
              <a:rPr lang="en-US" sz="1600" b="0" u="sng" dirty="0" smtClean="0">
                <a:solidFill>
                  <a:schemeClr val="tx2"/>
                </a:solidFill>
                <a:latin typeface="Calibri" pitchFamily="34" charset="0"/>
                <a:ea typeface="SimSun" pitchFamily="2" charset="-122"/>
                <a:cs typeface="Calibri" pitchFamily="34" charset="0"/>
              </a:rPr>
              <a:t>GSM Connections (Millions): </a:t>
            </a:r>
            <a:r>
              <a:rPr lang="en-US" sz="1600" b="0" dirty="0" smtClean="0">
                <a:latin typeface="Calibri" pitchFamily="34" charset="0"/>
                <a:ea typeface="SimSun" pitchFamily="2" charset="-122"/>
                <a:cs typeface="Calibri" pitchFamily="34" charset="0"/>
              </a:rPr>
              <a:t>Nigeria (90.55), Egypt (73.85), South Africa (48.14), Algeria (38.82), Morocco (30.01), Kenya (25.83), Tanzania (22.58), Ghana (20.63), Côte d'Ivoire (19.33), Sudan (16.68)</a:t>
            </a:r>
          </a:p>
          <a:p>
            <a:pPr>
              <a:buClr>
                <a:srgbClr val="C00000"/>
              </a:buClr>
              <a:buNone/>
            </a:pPr>
            <a:r>
              <a:rPr lang="en-US" sz="1600" b="0" u="sng" dirty="0" smtClean="0">
                <a:solidFill>
                  <a:schemeClr val="tx2"/>
                </a:solidFill>
                <a:latin typeface="Calibri" pitchFamily="34" charset="0"/>
                <a:ea typeface="SimSun" pitchFamily="2" charset="-122"/>
                <a:cs typeface="Calibri" pitchFamily="34" charset="0"/>
              </a:rPr>
              <a:t>Net GSM Additions (Millions): </a:t>
            </a:r>
            <a:r>
              <a:rPr lang="en-US" sz="1600" b="0" u="sng" dirty="0" smtClean="0">
                <a:latin typeface="Calibri" pitchFamily="34" charset="0"/>
                <a:ea typeface="SimSun" pitchFamily="2" charset="-122"/>
                <a:cs typeface="Calibri" pitchFamily="34" charset="0"/>
              </a:rPr>
              <a:t> </a:t>
            </a:r>
            <a:r>
              <a:rPr lang="en-US" sz="1600" b="0" dirty="0" smtClean="0">
                <a:latin typeface="Calibri" pitchFamily="34" charset="0"/>
                <a:ea typeface="SimSun" pitchFamily="2" charset="-122"/>
                <a:cs typeface="Calibri" pitchFamily="34" charset="0"/>
              </a:rPr>
              <a:t>Nigeria (3.26), Algeria (1.26), South Africa (1.18), Sudan (1.13), Ethiopia (1.01) </a:t>
            </a:r>
          </a:p>
          <a:p>
            <a:pPr>
              <a:buClr>
                <a:srgbClr val="C00000"/>
              </a:buClr>
              <a:buNone/>
            </a:pPr>
            <a:r>
              <a:rPr lang="en-US" sz="1600" b="0" u="sng" dirty="0" smtClean="0">
                <a:solidFill>
                  <a:schemeClr val="tx2"/>
                </a:solidFill>
                <a:latin typeface="Calibri" pitchFamily="34" charset="0"/>
                <a:ea typeface="SimSun" pitchFamily="2" charset="-122"/>
                <a:cs typeface="Calibri" pitchFamily="34" charset="0"/>
              </a:rPr>
              <a:t>GSM connections – Operators (Millions) :  </a:t>
            </a:r>
            <a:r>
              <a:rPr lang="en-US" sz="1600" b="0" dirty="0" smtClean="0">
                <a:latin typeface="Calibri" pitchFamily="34" charset="0"/>
                <a:ea typeface="SimSun" pitchFamily="2" charset="-122"/>
                <a:cs typeface="Calibri" pitchFamily="34" charset="0"/>
              </a:rPr>
              <a:t>MTN(Nigeria) (41.76);  Vodafone(Egypt)  (31),  </a:t>
            </a:r>
            <a:r>
              <a:rPr lang="en-US" sz="1600" b="0" dirty="0" err="1" smtClean="0">
                <a:latin typeface="Calibri" pitchFamily="34" charset="0"/>
                <a:ea typeface="SimSun" pitchFamily="2" charset="-122"/>
                <a:cs typeface="Calibri" pitchFamily="34" charset="0"/>
              </a:rPr>
              <a:t>Mobinil</a:t>
            </a:r>
            <a:r>
              <a:rPr lang="en-US" sz="1600" b="0" dirty="0" smtClean="0">
                <a:latin typeface="Calibri" pitchFamily="34" charset="0"/>
                <a:ea typeface="SimSun" pitchFamily="2" charset="-122"/>
                <a:cs typeface="Calibri" pitchFamily="34" charset="0"/>
              </a:rPr>
              <a:t>(Egypt) (29.6), Vodacom(SA) (21.16), </a:t>
            </a:r>
            <a:r>
              <a:rPr lang="en-US" sz="1600" b="0" dirty="0" err="1" smtClean="0">
                <a:latin typeface="Calibri" pitchFamily="34" charset="0"/>
                <a:ea typeface="SimSun" pitchFamily="2" charset="-122"/>
                <a:cs typeface="Calibri" pitchFamily="34" charset="0"/>
              </a:rPr>
              <a:t>Glo</a:t>
            </a:r>
            <a:r>
              <a:rPr lang="en-US" sz="1600" b="0" dirty="0" smtClean="0">
                <a:latin typeface="Calibri" pitchFamily="34" charset="0"/>
                <a:ea typeface="SimSun" pitchFamily="2" charset="-122"/>
                <a:cs typeface="Calibri" pitchFamily="34" charset="0"/>
              </a:rPr>
              <a:t> Mobile(Nigeria) (19.42)</a:t>
            </a:r>
          </a:p>
          <a:p>
            <a:pPr>
              <a:buClr>
                <a:srgbClr val="C00000"/>
              </a:buClr>
              <a:buNone/>
            </a:pPr>
            <a:r>
              <a:rPr lang="en-US" sz="1600" b="0" u="sng" dirty="0" smtClean="0">
                <a:solidFill>
                  <a:schemeClr val="tx2"/>
                </a:solidFill>
                <a:latin typeface="Calibri" pitchFamily="34" charset="0"/>
                <a:ea typeface="SimSun" pitchFamily="2" charset="-122"/>
                <a:cs typeface="Calibri" pitchFamily="34" charset="0"/>
              </a:rPr>
              <a:t>Net GSM Additions(Millions):  </a:t>
            </a:r>
            <a:r>
              <a:rPr lang="en-US" sz="1600" b="0" dirty="0" err="1" smtClean="0">
                <a:latin typeface="Calibri" pitchFamily="34" charset="0"/>
                <a:ea typeface="SimSun" pitchFamily="2" charset="-122"/>
                <a:cs typeface="Calibri" pitchFamily="34" charset="0"/>
              </a:rPr>
              <a:t>Djezzy</a:t>
            </a:r>
            <a:r>
              <a:rPr lang="en-US" sz="1600" b="0" dirty="0" smtClean="0">
                <a:latin typeface="Calibri" pitchFamily="34" charset="0"/>
                <a:ea typeface="SimSun" pitchFamily="2" charset="-122"/>
                <a:cs typeface="Calibri" pitchFamily="34" charset="0"/>
              </a:rPr>
              <a:t>(Algeria) (1.09), </a:t>
            </a:r>
            <a:r>
              <a:rPr lang="en-US" sz="1600" b="0" dirty="0" err="1" smtClean="0">
                <a:latin typeface="Calibri" pitchFamily="34" charset="0"/>
                <a:ea typeface="SimSun" pitchFamily="2" charset="-122"/>
                <a:cs typeface="Calibri" pitchFamily="34" charset="0"/>
              </a:rPr>
              <a:t>Etisalat</a:t>
            </a:r>
            <a:r>
              <a:rPr lang="en-US" sz="1600" b="0" dirty="0" smtClean="0">
                <a:latin typeface="Calibri" pitchFamily="34" charset="0"/>
                <a:ea typeface="SimSun" pitchFamily="2" charset="-122"/>
                <a:cs typeface="Calibri" pitchFamily="34" charset="0"/>
              </a:rPr>
              <a:t>(Nigeria) (1.05), MTN(Nigeria) (1.04), </a:t>
            </a:r>
            <a:r>
              <a:rPr lang="en-US" sz="1600" b="0" dirty="0" err="1" smtClean="0">
                <a:latin typeface="Calibri" pitchFamily="34" charset="0"/>
                <a:ea typeface="SimSun" pitchFamily="2" charset="-122"/>
                <a:cs typeface="Calibri" pitchFamily="34" charset="0"/>
              </a:rPr>
              <a:t>Ethio</a:t>
            </a:r>
            <a:r>
              <a:rPr lang="en-US" sz="1600" b="0" dirty="0" smtClean="0">
                <a:latin typeface="Calibri" pitchFamily="34" charset="0"/>
                <a:ea typeface="SimSun" pitchFamily="2" charset="-122"/>
                <a:cs typeface="Calibri" pitchFamily="34" charset="0"/>
              </a:rPr>
              <a:t>-Mobile(Ethiopia) (1.01), Vodacom(SA) (0.73), </a:t>
            </a:r>
            <a:r>
              <a:rPr lang="en-US" sz="1600" b="0" dirty="0" err="1" smtClean="0">
                <a:latin typeface="Calibri" pitchFamily="34" charset="0"/>
                <a:ea typeface="SimSun" pitchFamily="2" charset="-122"/>
                <a:cs typeface="Calibri" pitchFamily="34" charset="0"/>
              </a:rPr>
              <a:t>Glo</a:t>
            </a:r>
            <a:r>
              <a:rPr lang="en-US" sz="1600" b="0" dirty="0" smtClean="0">
                <a:latin typeface="Calibri" pitchFamily="34" charset="0"/>
                <a:ea typeface="SimSun" pitchFamily="2" charset="-122"/>
                <a:cs typeface="Calibri" pitchFamily="34" charset="0"/>
              </a:rPr>
              <a:t> Mobile(Nigeria) (0.72)</a:t>
            </a:r>
          </a:p>
        </p:txBody>
      </p:sp>
      <p:sp>
        <p:nvSpPr>
          <p:cNvPr id="15" name="Rounded Rectangle 14"/>
          <p:cNvSpPr/>
          <p:nvPr/>
        </p:nvSpPr>
        <p:spPr bwMode="auto">
          <a:xfrm>
            <a:off x="8761709" y="3951874"/>
            <a:ext cx="1606170" cy="36849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None/>
              <a:tabLst/>
            </a:pPr>
            <a:r>
              <a:rPr lang="en-US" sz="1200" dirty="0" smtClean="0">
                <a:solidFill>
                  <a:srgbClr val="FF0000"/>
                </a:solidFill>
                <a:latin typeface="Calibri" pitchFamily="34" charset="0"/>
                <a:ea typeface="SimSun" pitchFamily="2" charset="-122"/>
                <a:cs typeface="Calibri" pitchFamily="34" charset="0"/>
              </a:rPr>
              <a:t>Technology Split</a:t>
            </a:r>
            <a:endParaRPr kumimoji="0" lang="en-US" sz="1200" b="1" i="0" u="none" strike="noStrike" cap="none" normalizeH="0" baseline="0" dirty="0" smtClean="0">
              <a:ln>
                <a:noFill/>
              </a:ln>
              <a:solidFill>
                <a:srgbClr val="FF0000"/>
              </a:solidFill>
              <a:effectLst/>
              <a:latin typeface="Calibri" pitchFamily="34" charset="0"/>
              <a:ea typeface="SimSun" pitchFamily="2" charset="-122"/>
              <a:cs typeface="Calibri" pitchFamily="34" charset="0"/>
            </a:endParaRPr>
          </a:p>
        </p:txBody>
      </p:sp>
      <p:sp>
        <p:nvSpPr>
          <p:cNvPr id="11" name="TextBox 22"/>
          <p:cNvSpPr txBox="1">
            <a:spLocks noChangeArrowheads="1"/>
          </p:cNvSpPr>
          <p:nvPr/>
        </p:nvSpPr>
        <p:spPr bwMode="auto">
          <a:xfrm>
            <a:off x="4260649" y="3468492"/>
            <a:ext cx="1763026" cy="400110"/>
          </a:xfrm>
          <a:prstGeom prst="rect">
            <a:avLst/>
          </a:prstGeom>
          <a:noFill/>
          <a:ln w="9525">
            <a:noFill/>
            <a:miter lim="800000"/>
            <a:headEnd/>
            <a:tailEnd/>
          </a:ln>
        </p:spPr>
        <p:txBody>
          <a:bodyPr wrap="square">
            <a:spAutoFit/>
          </a:bodyPr>
          <a:lstStyle/>
          <a:p>
            <a:pPr>
              <a:buNone/>
            </a:pPr>
            <a:r>
              <a:rPr lang="en-US" altLang="zh-CN" sz="1000" b="0" dirty="0" smtClean="0">
                <a:latin typeface="+mn-lt"/>
                <a:ea typeface="+mn-ea"/>
              </a:rPr>
              <a:t>Wireless Intelligence Q1 2012</a:t>
            </a:r>
            <a:endParaRPr lang="zh-CN" altLang="en-US" sz="1000" b="0" dirty="0">
              <a:latin typeface="+mn-lt"/>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3"/>
          </p:nvPr>
        </p:nvSpPr>
        <p:spPr>
          <a:noFill/>
        </p:spPr>
        <p:txBody>
          <a:bodyPr/>
          <a:lstStyle/>
          <a:p>
            <a:fld id="{4052A20B-29DE-4C83-8F30-7C5F9B6D8931}" type="slidenum">
              <a:rPr lang="en-US" smtClean="0">
                <a:ea typeface="ＭＳ Ｐゴシック" pitchFamily="34" charset="-128"/>
              </a:rPr>
              <a:pPr/>
              <a:t>8</a:t>
            </a:fld>
            <a:endParaRPr lang="en-US" dirty="0" smtClean="0">
              <a:ea typeface="ＭＳ Ｐゴシック" pitchFamily="34" charset="-128"/>
            </a:endParaRPr>
          </a:p>
        </p:txBody>
      </p:sp>
      <p:sp>
        <p:nvSpPr>
          <p:cNvPr id="6147" name="Rectangle 2"/>
          <p:cNvSpPr>
            <a:spLocks noGrp="1" noChangeArrowheads="1"/>
          </p:cNvSpPr>
          <p:nvPr>
            <p:ph type="title"/>
          </p:nvPr>
        </p:nvSpPr>
        <p:spPr>
          <a:xfrm>
            <a:off x="498232" y="755821"/>
            <a:ext cx="10464678" cy="402418"/>
          </a:xfrm>
        </p:spPr>
        <p:txBody>
          <a:bodyPr/>
          <a:lstStyle/>
          <a:p>
            <a:pPr eaLnBrk="1" hangingPunct="1"/>
            <a:r>
              <a:rPr lang="de-CH" b="1" dirty="0" smtClean="0">
                <a:solidFill>
                  <a:srgbClr val="AA254D"/>
                </a:solidFill>
              </a:rPr>
              <a:t>KEY figures</a:t>
            </a:r>
            <a:endParaRPr lang="en-GB" sz="1600" b="1" dirty="0" smtClean="0">
              <a:solidFill>
                <a:srgbClr val="AA254D"/>
              </a:solidFill>
            </a:endParaRPr>
          </a:p>
        </p:txBody>
      </p:sp>
      <p:pic>
        <p:nvPicPr>
          <p:cNvPr id="72705" name="Picture 1"/>
          <p:cNvPicPr>
            <a:picLocks noChangeAspect="1" noChangeArrowheads="1"/>
          </p:cNvPicPr>
          <p:nvPr/>
        </p:nvPicPr>
        <p:blipFill>
          <a:blip r:embed="rId3" cstate="print"/>
          <a:srcRect/>
          <a:stretch>
            <a:fillRect/>
          </a:stretch>
        </p:blipFill>
        <p:spPr bwMode="auto">
          <a:xfrm>
            <a:off x="457956" y="1619251"/>
            <a:ext cx="5050081" cy="2488578"/>
          </a:xfrm>
          <a:prstGeom prst="rect">
            <a:avLst/>
          </a:prstGeom>
          <a:noFill/>
          <a:ln w="9525">
            <a:noFill/>
            <a:miter lim="800000"/>
            <a:headEnd/>
            <a:tailEnd/>
          </a:ln>
        </p:spPr>
      </p:pic>
      <p:pic>
        <p:nvPicPr>
          <p:cNvPr id="72706" name="Picture 2"/>
          <p:cNvPicPr>
            <a:picLocks noChangeAspect="1" noChangeArrowheads="1"/>
          </p:cNvPicPr>
          <p:nvPr/>
        </p:nvPicPr>
        <p:blipFill>
          <a:blip r:embed="rId4" cstate="print"/>
          <a:srcRect/>
          <a:stretch>
            <a:fillRect/>
          </a:stretch>
        </p:blipFill>
        <p:spPr bwMode="auto">
          <a:xfrm>
            <a:off x="5669234" y="1619251"/>
            <a:ext cx="5293675" cy="2288554"/>
          </a:xfrm>
          <a:prstGeom prst="rect">
            <a:avLst/>
          </a:prstGeom>
          <a:noFill/>
          <a:ln w="9525">
            <a:noFill/>
            <a:miter lim="800000"/>
            <a:headEnd/>
            <a:tailEnd/>
          </a:ln>
        </p:spPr>
      </p:pic>
      <p:pic>
        <p:nvPicPr>
          <p:cNvPr id="72707" name="Picture 3"/>
          <p:cNvPicPr>
            <a:picLocks noChangeAspect="1" noChangeArrowheads="1"/>
          </p:cNvPicPr>
          <p:nvPr/>
        </p:nvPicPr>
        <p:blipFill>
          <a:blip r:embed="rId5" cstate="print"/>
          <a:srcRect/>
          <a:stretch>
            <a:fillRect/>
          </a:stretch>
        </p:blipFill>
        <p:spPr bwMode="auto">
          <a:xfrm>
            <a:off x="457934" y="4218973"/>
            <a:ext cx="3495372" cy="2077052"/>
          </a:xfrm>
          <a:prstGeom prst="rect">
            <a:avLst/>
          </a:prstGeom>
          <a:noFill/>
          <a:ln w="9525">
            <a:noFill/>
            <a:miter lim="800000"/>
            <a:headEnd/>
            <a:tailEnd/>
          </a:ln>
        </p:spPr>
      </p:pic>
      <p:pic>
        <p:nvPicPr>
          <p:cNvPr id="72708" name="Picture 4"/>
          <p:cNvPicPr>
            <a:picLocks noChangeAspect="1" noChangeArrowheads="1"/>
          </p:cNvPicPr>
          <p:nvPr/>
        </p:nvPicPr>
        <p:blipFill>
          <a:blip r:embed="rId6" cstate="print"/>
          <a:srcRect/>
          <a:stretch>
            <a:fillRect/>
          </a:stretch>
        </p:blipFill>
        <p:spPr bwMode="auto">
          <a:xfrm>
            <a:off x="4474807" y="4100388"/>
            <a:ext cx="6475283" cy="2195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232" y="889003"/>
            <a:ext cx="9788769" cy="692497"/>
          </a:xfrm>
          <a:prstGeom prst="rect">
            <a:avLst/>
          </a:prstGeom>
          <a:noFill/>
        </p:spPr>
        <p:txBody>
          <a:bodyPr vert="horz" wrap="square" lIns="0" tIns="0" rIns="0" bIns="0" rtlCol="0">
            <a:spAutoFit/>
          </a:bodyPr>
          <a:lstStyle/>
          <a:p>
            <a:pPr>
              <a:lnSpc>
                <a:spcPts val="2700"/>
              </a:lnSpc>
            </a:pPr>
            <a:r>
              <a:rPr lang="en-US" b="1" dirty="0" smtClean="0">
                <a:solidFill>
                  <a:srgbClr val="AA254D"/>
                </a:solidFill>
                <a:latin typeface="Arial"/>
              </a:rPr>
              <a:t>ARPU FORECAST (USD) WORLD TOTAL  </a:t>
            </a:r>
          </a:p>
          <a:p>
            <a:pPr>
              <a:lnSpc>
                <a:spcPts val="2700"/>
              </a:lnSpc>
            </a:pPr>
            <a:endParaRPr lang="en-US" dirty="0"/>
          </a:p>
        </p:txBody>
      </p:sp>
      <p:sp>
        <p:nvSpPr>
          <p:cNvPr id="35" name="TextBox 34"/>
          <p:cNvSpPr txBox="1"/>
          <p:nvPr/>
        </p:nvSpPr>
        <p:spPr>
          <a:xfrm>
            <a:off x="1157656" y="5867403"/>
            <a:ext cx="6587829" cy="692497"/>
          </a:xfrm>
          <a:prstGeom prst="rect">
            <a:avLst/>
          </a:prstGeom>
          <a:noFill/>
        </p:spPr>
        <p:txBody>
          <a:bodyPr vert="horz" wrap="none" lIns="0" tIns="0" rIns="0" bIns="0" rtlCol="0">
            <a:spAutoFit/>
          </a:bodyPr>
          <a:lstStyle/>
          <a:p>
            <a:pPr>
              <a:lnSpc>
                <a:spcPts val="2700"/>
              </a:lnSpc>
            </a:pPr>
            <a:r>
              <a:rPr lang="en-US" sz="2412" dirty="0" smtClean="0">
                <a:solidFill>
                  <a:srgbClr val="000000"/>
                </a:solidFill>
                <a:latin typeface="Arial"/>
              </a:rPr>
              <a:t>Source: WCIS Revenue Forecast October 2013 </a:t>
            </a:r>
          </a:p>
          <a:p>
            <a:pPr>
              <a:lnSpc>
                <a:spcPts val="2700"/>
              </a:lnSpc>
            </a:pPr>
            <a:endParaRPr lang="en-US" dirty="0"/>
          </a:p>
        </p:txBody>
      </p:sp>
      <p:graphicFrame>
        <p:nvGraphicFramePr>
          <p:cNvPr id="37" name="Chart 36"/>
          <p:cNvGraphicFramePr/>
          <p:nvPr/>
        </p:nvGraphicFramePr>
        <p:xfrm>
          <a:off x="1498600" y="1358900"/>
          <a:ext cx="8572500" cy="40767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p:cNvSpPr txBox="1"/>
          <p:nvPr/>
        </p:nvSpPr>
        <p:spPr>
          <a:xfrm rot="16200000">
            <a:off x="522598" y="2937833"/>
            <a:ext cx="1237531" cy="584775"/>
          </a:xfrm>
          <a:prstGeom prst="rect">
            <a:avLst/>
          </a:prstGeom>
          <a:noFill/>
        </p:spPr>
        <p:txBody>
          <a:bodyPr wrap="square" rtlCol="0">
            <a:spAutoFit/>
            <a:scene3d>
              <a:camera prst="orthographicFront">
                <a:rot lat="0" lon="0" rev="0"/>
              </a:camera>
              <a:lightRig rig="threePt" dir="t"/>
            </a:scene3d>
          </a:bodyPr>
          <a:lstStyle/>
          <a:p>
            <a:pPr algn="ctr"/>
            <a:r>
              <a:rPr lang="en-US" sz="1600" b="1" dirty="0" smtClean="0"/>
              <a:t>ARPU (USD)</a:t>
            </a:r>
          </a:p>
        </p:txBody>
      </p:sp>
    </p:spTree>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 val="BODY"/>
</p:tagLst>
</file>

<file path=ppt/tags/tag2.xml><?xml version="1.0" encoding="utf-8"?>
<p:tagLst xmlns:a="http://schemas.openxmlformats.org/drawingml/2006/main" xmlns:r="http://schemas.openxmlformats.org/officeDocument/2006/relationships" xmlns:p="http://schemas.openxmlformats.org/presentationml/2006/main">
  <p:tag name="SLIDE_TYPE" val="BODY"/>
</p:tagLst>
</file>

<file path=ppt/theme/theme1.xml><?xml version="1.0" encoding="utf-8"?>
<a:theme xmlns:a="http://schemas.openxmlformats.org/drawingml/2006/main" name="Ascom Standard Presentation">
  <a:themeElements>
    <a:clrScheme name="Ascom">
      <a:dk1>
        <a:srgbClr val="000000"/>
      </a:dk1>
      <a:lt1>
        <a:srgbClr val="FFFFFF"/>
      </a:lt1>
      <a:dk2>
        <a:srgbClr val="FF783C"/>
      </a:dk2>
      <a:lt2>
        <a:srgbClr val="F3FF0E"/>
      </a:lt2>
      <a:accent1>
        <a:srgbClr val="467BB4"/>
      </a:accent1>
      <a:accent2>
        <a:srgbClr val="A2BDD9"/>
      </a:accent2>
      <a:accent3>
        <a:srgbClr val="576E00"/>
      </a:accent3>
      <a:accent4>
        <a:srgbClr val="ABB67F"/>
      </a:accent4>
      <a:accent5>
        <a:srgbClr val="AA254D"/>
      </a:accent5>
      <a:accent6>
        <a:srgbClr val="D492A6"/>
      </a:accent6>
      <a:hlink>
        <a:srgbClr val="FF783C"/>
      </a:hlink>
      <a:folHlink>
        <a:srgbClr val="FF783C"/>
      </a:folHlink>
    </a:clrScheme>
    <a:fontScheme name="Asco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67BB4"/>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FFFF"/>
            </a:solidFill>
            <a:effectLst/>
            <a:latin typeface="Arial" charset="0"/>
            <a:ea typeface="ＭＳ Ｐゴシック" pitchFamily="-76" charset="-128"/>
          </a:defRPr>
        </a:defPPr>
      </a:lstStyle>
    </a:spDef>
    <a:lnDef>
      <a:spPr bwMode="auto">
        <a:solidFill>
          <a:schemeClr val="accent1"/>
        </a:solidFill>
        <a:ln w="12700" cap="flat" cmpd="sng" algn="ctr">
          <a:solidFill>
            <a:srgbClr val="467BB4"/>
          </a:solidFill>
          <a:prstDash val="solid"/>
          <a:round/>
          <a:headEnd type="none" w="med" len="med"/>
          <a:tailEnd type="none" w="med" len="med"/>
        </a:ln>
        <a:effectLst/>
      </a:spPr>
      <a:bodyPr/>
      <a:lstStyle/>
    </a:lnDef>
    <a:txDef>
      <a:spPr>
        <a:noFill/>
      </a:spPr>
      <a:bodyPr wrap="none" rtlCol="0">
        <a:spAutoFit/>
      </a:bodyPr>
      <a:lstStyle>
        <a:defPPr>
          <a:defRPr sz="2000" dirty="0" err="1" smtClean="0"/>
        </a:defPPr>
      </a:lstStyle>
    </a:txDef>
  </a:objectDefaults>
  <a:extraClrSchemeLst>
    <a:extraClrScheme>
      <a:clrScheme name="Ascom">
        <a:dk1>
          <a:srgbClr val="000000"/>
        </a:dk1>
        <a:lt1>
          <a:srgbClr val="FFFFFF"/>
        </a:lt1>
        <a:dk2>
          <a:srgbClr val="FF783C"/>
        </a:dk2>
        <a:lt2>
          <a:srgbClr val="F3FF0E"/>
        </a:lt2>
        <a:accent1>
          <a:srgbClr val="467BB4"/>
        </a:accent1>
        <a:accent2>
          <a:srgbClr val="A2BDD9"/>
        </a:accent2>
        <a:accent3>
          <a:srgbClr val="576E00"/>
        </a:accent3>
        <a:accent4>
          <a:srgbClr val="ABB67F"/>
        </a:accent4>
        <a:accent5>
          <a:srgbClr val="AA254D"/>
        </a:accent5>
        <a:accent6>
          <a:srgbClr val="D492A6"/>
        </a:accent6>
        <a:hlink>
          <a:srgbClr val="FF783C"/>
        </a:hlink>
        <a:folHlink>
          <a:srgbClr val="FF783C"/>
        </a:folHlink>
      </a:clrScheme>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E235A1C32222409603D880470446DA" ma:contentTypeVersion="1" ma:contentTypeDescription="Create a new document." ma:contentTypeScope="" ma:versionID="98f1a2bddcfa72dc2b0839474b2713ab">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C0D2F5-48FC-4687-B3E0-A61040819229}"/>
</file>

<file path=customXml/itemProps2.xml><?xml version="1.0" encoding="utf-8"?>
<ds:datastoreItem xmlns:ds="http://schemas.openxmlformats.org/officeDocument/2006/customXml" ds:itemID="{38E475F0-7F97-4908-A6D1-21F46A399A77}"/>
</file>

<file path=customXml/itemProps3.xml><?xml version="1.0" encoding="utf-8"?>
<ds:datastoreItem xmlns:ds="http://schemas.openxmlformats.org/officeDocument/2006/customXml" ds:itemID="{DC73CD05-7984-408A-A633-BEEA4632D874}"/>
</file>

<file path=customXml/itemProps4.xml><?xml version="1.0" encoding="utf-8"?>
<ds:datastoreItem xmlns:ds="http://schemas.openxmlformats.org/officeDocument/2006/customXml" ds:itemID="{DC73CD05-7984-408A-A633-BEEA4632D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12171</TotalTime>
  <Words>3320</Words>
  <Application>Microsoft Office PowerPoint</Application>
  <PresentationFormat>Custom</PresentationFormat>
  <Paragraphs>600</Paragraphs>
  <Slides>51</Slides>
  <Notes>41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Ascom Standard Presentation</vt:lpstr>
      <vt:lpstr>Quality of service development group monitoring quality of service experience  Maputo 14th- 16th April 2014</vt:lpstr>
      <vt:lpstr>ASCOM introduction</vt:lpstr>
      <vt:lpstr>PowerPoint Presentation</vt:lpstr>
      <vt:lpstr>A PERSPECTIVE ON VOICE AND  DATA SERVICES BENCHMARKING (QoS &amp; QoE)</vt:lpstr>
      <vt:lpstr>Global Technology Split 2010-2016</vt:lpstr>
      <vt:lpstr>Regional GSM Share</vt:lpstr>
      <vt:lpstr>Africa</vt:lpstr>
      <vt:lpstr>KEY figures</vt:lpstr>
      <vt:lpstr>PowerPoint Presentation</vt:lpstr>
      <vt:lpstr>TRENDS IN THE ECOSYSTEM </vt:lpstr>
      <vt:lpstr>TRENDS IN THE ECOSYSTEM</vt:lpstr>
      <vt:lpstr>INDUSTRY CHALLENGES</vt:lpstr>
      <vt:lpstr>PowerPoint Presentation</vt:lpstr>
      <vt:lpstr>PowerPoint Presentation</vt:lpstr>
      <vt:lpstr>PowerPoint Presentation</vt:lpstr>
      <vt:lpstr>PowerPoint Presentation</vt:lpstr>
      <vt:lpstr>PowerPoint Presentation</vt:lpstr>
      <vt:lpstr>QoS &amp; QOE Control</vt:lpstr>
      <vt:lpstr>End-to-end look on qos &amp; qoe</vt:lpstr>
      <vt:lpstr>TEMS MONITOR MASTER  </vt:lpstr>
      <vt:lpstr>Video stream Value chain Testing AND monitoring</vt:lpstr>
      <vt:lpstr>Video stream Value chain Testing AND monitoring</vt:lpstr>
      <vt:lpstr>Solution overview</vt:lpstr>
      <vt:lpstr>Detailed Results and Value</vt:lpstr>
      <vt:lpstr>PowerPoint Presentation</vt:lpstr>
      <vt:lpstr>HTTP Dynamic Streaming – Client response</vt:lpstr>
      <vt:lpstr>VIDEO Service delivered through GGSNs</vt:lpstr>
      <vt:lpstr>Value summary</vt:lpstr>
      <vt:lpstr>Youtube broadband monitoring</vt:lpstr>
      <vt:lpstr>Youtube broadband monitoring</vt:lpstr>
      <vt:lpstr>Youtube video kpi chart</vt:lpstr>
      <vt:lpstr>Video quality – buffering and stalling</vt:lpstr>
      <vt:lpstr>PowerPoint Presentation</vt:lpstr>
      <vt:lpstr>Whatsapp Case Study: extra DNS lookup on outage</vt:lpstr>
      <vt:lpstr>Whatsapp case study:  monitor master solution Test overview</vt:lpstr>
      <vt:lpstr>Whatsapp case study: Results</vt:lpstr>
      <vt:lpstr>Whatsapp case study: Pinpointing problems</vt:lpstr>
      <vt:lpstr>Whatsapp case study: 24 by 7 monitoring and location of errors</vt:lpstr>
      <vt:lpstr>Diagnostic detail</vt:lpstr>
      <vt:lpstr>PowerPoint Presentation</vt:lpstr>
      <vt:lpstr>Facebook benchmarking between carriers</vt:lpstr>
      <vt:lpstr>SOLUTION OVERVIEW</vt:lpstr>
      <vt:lpstr>Detailed results and Value</vt:lpstr>
      <vt:lpstr>PowerPoint Presentation</vt:lpstr>
      <vt:lpstr>Circuit switched Fall back</vt:lpstr>
      <vt:lpstr>Monitor Master CSFB solution</vt:lpstr>
      <vt:lpstr>Results – High level summary – status at a glance</vt:lpstr>
      <vt:lpstr>CSFB – some Detailed metrics</vt:lpstr>
      <vt:lpstr>Regression Testing: Typical Dashboards</vt:lpstr>
      <vt:lpstr>PowerPoint Presentation</vt:lpstr>
      <vt:lpstr>LEGAL DISCLAIMER</vt:lpstr>
    </vt:vector>
  </TitlesOfParts>
  <Company>Ascom AG, Informatik</Company>
  <LinksUpToDate>false</LinksUpToDate>
  <SharedDoc>false</SharedDoc>
  <HyperlinkBase>www.ascom.com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TEMS Monitor Master 9.2 Commercial Presentation_FINAL</dc:title>
  <dc:subject>Version 1.1</dc:subject>
  <dc:creator>bdot</dc:creator>
  <cp:keywords>Ascom, Brand Manager, Template, Vorlage, PowerPoint</cp:keywords>
  <cp:lastModifiedBy>Munoz, Carlos</cp:lastModifiedBy>
  <cp:revision>1005</cp:revision>
  <cp:lastPrinted>2007-05-14T13:00:00Z</cp:lastPrinted>
  <dcterms:created xsi:type="dcterms:W3CDTF">2007-07-05T07:31:32Z</dcterms:created>
  <dcterms:modified xsi:type="dcterms:W3CDTF">2014-04-15T14:54:47Z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400.000000000000</vt:lpwstr>
  </property>
  <property fmtid="{D5CDD505-2E9C-101B-9397-08002B2CF9AE}" pid="4" name="Archived">
    <vt:lpwstr>0</vt:lpwstr>
  </property>
  <property fmtid="{D5CDD505-2E9C-101B-9397-08002B2CF9AE}" pid="5" name="ContentTypeId">
    <vt:lpwstr>0x010100EDE235A1C32222409603D880470446DA</vt:lpwstr>
  </property>
  <property fmtid="{D5CDD505-2E9C-101B-9397-08002B2CF9AE}" pid="6" name="DLCPolicyLabelValue">
    <vt:lpwstr>0.1</vt:lpwstr>
  </property>
  <property fmtid="{D5CDD505-2E9C-101B-9397-08002B2CF9AE}" pid="7" name="Product Version">
    <vt:lpwstr>8.5 SP1</vt:lpwstr>
  </property>
  <property fmtid="{D5CDD505-2E9C-101B-9397-08002B2CF9AE}" pid="8" name="Company Name">
    <vt:lpwstr>Ascom Network Testing AB</vt:lpwstr>
  </property>
  <property fmtid="{D5CDD505-2E9C-101B-9397-08002B2CF9AE}" pid="9" name="Product">
    <vt:lpwstr>8</vt:lpwstr>
  </property>
  <property fmtid="{D5CDD505-2E9C-101B-9397-08002B2CF9AE}" pid="10" name="Document Number">
    <vt:lpwstr>NT11-0298</vt:lpwstr>
  </property>
  <property fmtid="{D5CDD505-2E9C-101B-9397-08002B2CF9AE}" pid="11" name="Author1">
    <vt:lpwstr>Dean Lombardo270</vt:lpwstr>
  </property>
  <property fmtid="{D5CDD505-2E9C-101B-9397-08002B2CF9AE}" pid="12" name="Date1">
    <vt:lpwstr>2011-07-06T22:00:00+00:00</vt:lpwstr>
  </property>
  <property fmtid="{D5CDD505-2E9C-101B-9397-08002B2CF9AE}" pid="13" name="Approved by12">
    <vt:lpwstr>Dean Lombardo270</vt:lpwstr>
  </property>
  <property fmtid="{D5CDD505-2E9C-101B-9397-08002B2CF9AE}" pid="14" name="Archive">
    <vt:lpwstr>false</vt:lpwstr>
  </property>
</Properties>
</file>