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2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1181" autoAdjust="0"/>
  </p:normalViewPr>
  <p:slideViewPr>
    <p:cSldViewPr>
      <p:cViewPr>
        <p:scale>
          <a:sx n="88" d="100"/>
          <a:sy n="88" d="100"/>
        </p:scale>
        <p:origin x="-66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DDF28-A9B4-41D0-AA51-38DF551B0C6F}" type="doc">
      <dgm:prSet loTypeId="urn:microsoft.com/office/officeart/2005/8/layout/radial5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52AC7-C4E1-4302-B43F-4983990D849A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4938CE4-9002-4C5C-A57D-7361A72938A6}" type="parTrans" cxnId="{174B46AA-8B71-4408-BA9B-EDB966616808}">
      <dgm:prSet/>
      <dgm:spPr/>
      <dgm:t>
        <a:bodyPr/>
        <a:lstStyle/>
        <a:p>
          <a:endParaRPr lang="en-US"/>
        </a:p>
      </dgm:t>
    </dgm:pt>
    <dgm:pt modelId="{B12BFFB1-97C5-432F-9A8F-43DA887B702F}" type="sibTrans" cxnId="{174B46AA-8B71-4408-BA9B-EDB966616808}">
      <dgm:prSet/>
      <dgm:spPr/>
      <dgm:t>
        <a:bodyPr/>
        <a:lstStyle/>
        <a:p>
          <a:endParaRPr lang="en-US"/>
        </a:p>
      </dgm:t>
    </dgm:pt>
    <dgm:pt modelId="{F2350645-F58E-4ECF-A40F-B5EE6230FC3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In Depth Technical Manuals/ Tutorial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D0FEAE83-AA75-4929-9046-55ACCAD96FE9}" type="parTrans" cxnId="{85DB3263-5EAA-4CFC-930A-151906D8CCEF}">
      <dgm:prSet/>
      <dgm:spPr/>
      <dgm:t>
        <a:bodyPr/>
        <a:lstStyle/>
        <a:p>
          <a:endParaRPr lang="en-US" dirty="0"/>
        </a:p>
      </dgm:t>
    </dgm:pt>
    <dgm:pt modelId="{62A793DC-18D4-46B3-99B7-084E224A73E7}" type="sibTrans" cxnId="{85DB3263-5EAA-4CFC-930A-151906D8CCEF}">
      <dgm:prSet/>
      <dgm:spPr/>
      <dgm:t>
        <a:bodyPr/>
        <a:lstStyle/>
        <a:p>
          <a:endParaRPr lang="en-US"/>
        </a:p>
      </dgm:t>
    </dgm:pt>
    <dgm:pt modelId="{F59FC4A2-0F33-4BCB-9CA8-565662255355}">
      <dgm:prSet phldrT="[Text]" custT="1"/>
      <dgm:spPr/>
      <dgm:t>
        <a:bodyPr/>
        <a:lstStyle/>
        <a:p>
          <a:r>
            <a:rPr lang="en-US" sz="1400" dirty="0" smtClean="0"/>
            <a:t>Workshop</a:t>
          </a:r>
          <a:endParaRPr lang="en-US" sz="1400" dirty="0"/>
        </a:p>
      </dgm:t>
    </dgm:pt>
    <dgm:pt modelId="{EA831CB3-08E1-4BC0-B441-9BE16334473A}" type="parTrans" cxnId="{70FBEBDD-09F8-46F4-9F18-C63C7D53F8A5}">
      <dgm:prSet/>
      <dgm:spPr/>
      <dgm:t>
        <a:bodyPr/>
        <a:lstStyle/>
        <a:p>
          <a:endParaRPr lang="en-US" dirty="0"/>
        </a:p>
      </dgm:t>
    </dgm:pt>
    <dgm:pt modelId="{A3D7B656-C809-4578-AE73-B22570696FD1}" type="sibTrans" cxnId="{70FBEBDD-09F8-46F4-9F18-C63C7D53F8A5}">
      <dgm:prSet/>
      <dgm:spPr/>
      <dgm:t>
        <a:bodyPr/>
        <a:lstStyle/>
        <a:p>
          <a:endParaRPr lang="en-US"/>
        </a:p>
      </dgm:t>
    </dgm:pt>
    <dgm:pt modelId="{7C819BF9-3611-485F-9CAA-615CEFA8F8E9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 Webinar</a:t>
          </a:r>
          <a:endParaRPr lang="en-US" sz="1400" dirty="0"/>
        </a:p>
      </dgm:t>
    </dgm:pt>
    <dgm:pt modelId="{66BD53C2-4EC9-48C7-A831-278639A77C56}" type="parTrans" cxnId="{1E5D4993-A71A-45FB-9234-1C6CC5E02873}">
      <dgm:prSet/>
      <dgm:spPr/>
      <dgm:t>
        <a:bodyPr/>
        <a:lstStyle/>
        <a:p>
          <a:endParaRPr lang="en-US" dirty="0"/>
        </a:p>
      </dgm:t>
    </dgm:pt>
    <dgm:pt modelId="{39D13C89-0634-475D-998C-2947E00C8AD1}" type="sibTrans" cxnId="{1E5D4993-A71A-45FB-9234-1C6CC5E02873}">
      <dgm:prSet/>
      <dgm:spPr/>
      <dgm:t>
        <a:bodyPr/>
        <a:lstStyle/>
        <a:p>
          <a:endParaRPr lang="en-US"/>
        </a:p>
      </dgm:t>
    </dgm:pt>
    <dgm:pt modelId="{E95E4DB2-B061-4E48-97BF-DBAFA876BC57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E-Learning </a:t>
          </a:r>
          <a:endParaRPr lang="en-US" sz="1400" dirty="0"/>
        </a:p>
      </dgm:t>
    </dgm:pt>
    <dgm:pt modelId="{90C43ECB-D4B4-435C-B7C5-6F1F8C0717A0}" type="parTrans" cxnId="{439A8B16-897B-4D59-8067-DA16F45F41FA}">
      <dgm:prSet/>
      <dgm:spPr/>
      <dgm:t>
        <a:bodyPr/>
        <a:lstStyle/>
        <a:p>
          <a:endParaRPr lang="en-US" dirty="0"/>
        </a:p>
      </dgm:t>
    </dgm:pt>
    <dgm:pt modelId="{B213974E-6E3B-4097-964E-567BB3B1144C}" type="sibTrans" cxnId="{439A8B16-897B-4D59-8067-DA16F45F41FA}">
      <dgm:prSet/>
      <dgm:spPr/>
      <dgm:t>
        <a:bodyPr/>
        <a:lstStyle/>
        <a:p>
          <a:endParaRPr lang="en-US"/>
        </a:p>
      </dgm:t>
    </dgm:pt>
    <dgm:pt modelId="{D8875102-DF07-49FC-869A-D41D3F1AEF8E}" type="pres">
      <dgm:prSet presAssocID="{4A6DDF28-A9B4-41D0-AA51-38DF551B0C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4156-5DF2-4E4B-8901-D97C48FEA5CE}" type="pres">
      <dgm:prSet presAssocID="{33552AC7-C4E1-4302-B43F-4983990D849A}" presName="centerShape" presStyleLbl="node0" presStyleIdx="0" presStyleCnt="1" custScaleX="106346" custScaleY="111410"/>
      <dgm:spPr/>
      <dgm:t>
        <a:bodyPr/>
        <a:lstStyle/>
        <a:p>
          <a:endParaRPr lang="en-US"/>
        </a:p>
      </dgm:t>
    </dgm:pt>
    <dgm:pt modelId="{655E59CC-3839-47B5-9820-0DB7E6780FBD}" type="pres">
      <dgm:prSet presAssocID="{D0FEAE83-AA75-4929-9046-55ACCAD96F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048784E-3FAE-4124-88D5-1588748525CE}" type="pres">
      <dgm:prSet presAssocID="{D0FEAE83-AA75-4929-9046-55ACCAD96F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41BE8D-25C0-4316-AA18-4924A23618E3}" type="pres">
      <dgm:prSet presAssocID="{F2350645-F58E-4ECF-A40F-B5EE6230FC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E45EC-3FF7-49C7-8AD4-EF81CCF18A91}" type="pres">
      <dgm:prSet presAssocID="{EA831CB3-08E1-4BC0-B441-9BE16334473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484BF47-3336-4357-8DD0-F0E304D82124}" type="pres">
      <dgm:prSet presAssocID="{EA831CB3-08E1-4BC0-B441-9BE1633447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095C6E2-4785-4998-9530-52F3C75EC620}" type="pres">
      <dgm:prSet presAssocID="{F59FC4A2-0F33-4BCB-9CA8-565662255355}" presName="node" presStyleLbl="node1" presStyleIdx="1" presStyleCnt="4" custScaleX="110471" custScaleY="107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E789-619A-4CE5-9336-ACBD757A888A}" type="pres">
      <dgm:prSet presAssocID="{66BD53C2-4EC9-48C7-A831-278639A77C5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A27004-C40A-4B5C-9A02-FFE61768495E}" type="pres">
      <dgm:prSet presAssocID="{66BD53C2-4EC9-48C7-A831-278639A77C5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66F38CD-1AB1-4A0B-925B-3F3E88D3DE98}" type="pres">
      <dgm:prSet presAssocID="{7C819BF9-3611-485F-9CAA-615CEFA8F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A15E-8826-40DE-8268-918BB5965A88}" type="pres">
      <dgm:prSet presAssocID="{90C43ECB-D4B4-435C-B7C5-6F1F8C0717A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CF57FA-45D6-4B84-B226-6BC33BECF3B9}" type="pres">
      <dgm:prSet presAssocID="{90C43ECB-D4B4-435C-B7C5-6F1F8C0717A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2042C4-D7F2-4B99-979B-F0EC63F1F1DF}" type="pres">
      <dgm:prSet presAssocID="{E95E4DB2-B061-4E48-97BF-DBAFA876BC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B698F-B327-427E-8177-0C91ED50878A}" type="presOf" srcId="{4A6DDF28-A9B4-41D0-AA51-38DF551B0C6F}" destId="{D8875102-DF07-49FC-869A-D41D3F1AEF8E}" srcOrd="0" destOrd="0" presId="urn:microsoft.com/office/officeart/2005/8/layout/radial5"/>
    <dgm:cxn modelId="{1E5D4993-A71A-45FB-9234-1C6CC5E02873}" srcId="{33552AC7-C4E1-4302-B43F-4983990D849A}" destId="{7C819BF9-3611-485F-9CAA-615CEFA8F8E9}" srcOrd="2" destOrd="0" parTransId="{66BD53C2-4EC9-48C7-A831-278639A77C56}" sibTransId="{39D13C89-0634-475D-998C-2947E00C8AD1}"/>
    <dgm:cxn modelId="{E1BBBC38-B884-4326-AF86-33E6B71E568B}" type="presOf" srcId="{F2350645-F58E-4ECF-A40F-B5EE6230FC3B}" destId="{1B41BE8D-25C0-4316-AA18-4924A23618E3}" srcOrd="0" destOrd="0" presId="urn:microsoft.com/office/officeart/2005/8/layout/radial5"/>
    <dgm:cxn modelId="{44FEB7C8-1E25-4859-9E30-597FF9E65D62}" type="presOf" srcId="{EA831CB3-08E1-4BC0-B441-9BE16334473A}" destId="{0484BF47-3336-4357-8DD0-F0E304D82124}" srcOrd="1" destOrd="0" presId="urn:microsoft.com/office/officeart/2005/8/layout/radial5"/>
    <dgm:cxn modelId="{8213E9BF-3434-4E08-A195-34590690E674}" type="presOf" srcId="{7C819BF9-3611-485F-9CAA-615CEFA8F8E9}" destId="{366F38CD-1AB1-4A0B-925B-3F3E88D3DE98}" srcOrd="0" destOrd="0" presId="urn:microsoft.com/office/officeart/2005/8/layout/radial5"/>
    <dgm:cxn modelId="{0D805FDF-B946-4521-9C13-5E4D19D1DD85}" type="presOf" srcId="{E95E4DB2-B061-4E48-97BF-DBAFA876BC57}" destId="{582042C4-D7F2-4B99-979B-F0EC63F1F1DF}" srcOrd="0" destOrd="0" presId="urn:microsoft.com/office/officeart/2005/8/layout/radial5"/>
    <dgm:cxn modelId="{97108C92-3A9C-44B8-81BF-0D7FBC0114FF}" type="presOf" srcId="{33552AC7-C4E1-4302-B43F-4983990D849A}" destId="{48964156-5DF2-4E4B-8901-D97C48FEA5CE}" srcOrd="0" destOrd="0" presId="urn:microsoft.com/office/officeart/2005/8/layout/radial5"/>
    <dgm:cxn modelId="{9DB2BCF6-D239-428F-B21A-7BB23592A7B0}" type="presOf" srcId="{90C43ECB-D4B4-435C-B7C5-6F1F8C0717A0}" destId="{51F6A15E-8826-40DE-8268-918BB5965A88}" srcOrd="0" destOrd="0" presId="urn:microsoft.com/office/officeart/2005/8/layout/radial5"/>
    <dgm:cxn modelId="{E0EFBBEC-8B55-4070-9099-BA12E6B75740}" type="presOf" srcId="{66BD53C2-4EC9-48C7-A831-278639A77C56}" destId="{C64BE789-619A-4CE5-9336-ACBD757A888A}" srcOrd="0" destOrd="0" presId="urn:microsoft.com/office/officeart/2005/8/layout/radial5"/>
    <dgm:cxn modelId="{174B46AA-8B71-4408-BA9B-EDB966616808}" srcId="{4A6DDF28-A9B4-41D0-AA51-38DF551B0C6F}" destId="{33552AC7-C4E1-4302-B43F-4983990D849A}" srcOrd="0" destOrd="0" parTransId="{14938CE4-9002-4C5C-A57D-7361A72938A6}" sibTransId="{B12BFFB1-97C5-432F-9A8F-43DA887B702F}"/>
    <dgm:cxn modelId="{85DB3263-5EAA-4CFC-930A-151906D8CCEF}" srcId="{33552AC7-C4E1-4302-B43F-4983990D849A}" destId="{F2350645-F58E-4ECF-A40F-B5EE6230FC3B}" srcOrd="0" destOrd="0" parTransId="{D0FEAE83-AA75-4929-9046-55ACCAD96FE9}" sibTransId="{62A793DC-18D4-46B3-99B7-084E224A73E7}"/>
    <dgm:cxn modelId="{70FBEBDD-09F8-46F4-9F18-C63C7D53F8A5}" srcId="{33552AC7-C4E1-4302-B43F-4983990D849A}" destId="{F59FC4A2-0F33-4BCB-9CA8-565662255355}" srcOrd="1" destOrd="0" parTransId="{EA831CB3-08E1-4BC0-B441-9BE16334473A}" sibTransId="{A3D7B656-C809-4578-AE73-B22570696FD1}"/>
    <dgm:cxn modelId="{5623B6FF-351B-4F2A-8D72-B16E89535D06}" type="presOf" srcId="{D0FEAE83-AA75-4929-9046-55ACCAD96FE9}" destId="{655E59CC-3839-47B5-9820-0DB7E6780FBD}" srcOrd="0" destOrd="0" presId="urn:microsoft.com/office/officeart/2005/8/layout/radial5"/>
    <dgm:cxn modelId="{E373DC42-2058-4C1F-8A9A-754A7C6E9398}" type="presOf" srcId="{F59FC4A2-0F33-4BCB-9CA8-565662255355}" destId="{B095C6E2-4785-4998-9530-52F3C75EC620}" srcOrd="0" destOrd="0" presId="urn:microsoft.com/office/officeart/2005/8/layout/radial5"/>
    <dgm:cxn modelId="{799A0EF3-96D0-4749-A3B1-0BFF10149953}" type="presOf" srcId="{66BD53C2-4EC9-48C7-A831-278639A77C56}" destId="{6BA27004-C40A-4B5C-9A02-FFE61768495E}" srcOrd="1" destOrd="0" presId="urn:microsoft.com/office/officeart/2005/8/layout/radial5"/>
    <dgm:cxn modelId="{DA24710D-95F8-4E3E-9848-934E961CE9F0}" type="presOf" srcId="{EA831CB3-08E1-4BC0-B441-9BE16334473A}" destId="{8E8E45EC-3FF7-49C7-8AD4-EF81CCF18A91}" srcOrd="0" destOrd="0" presId="urn:microsoft.com/office/officeart/2005/8/layout/radial5"/>
    <dgm:cxn modelId="{824C0488-5D07-4D10-840E-4606213CC96A}" type="presOf" srcId="{D0FEAE83-AA75-4929-9046-55ACCAD96FE9}" destId="{5048784E-3FAE-4124-88D5-1588748525CE}" srcOrd="1" destOrd="0" presId="urn:microsoft.com/office/officeart/2005/8/layout/radial5"/>
    <dgm:cxn modelId="{5D46E288-16C2-46DA-81B0-6B4D5B401AB8}" type="presOf" srcId="{90C43ECB-D4B4-435C-B7C5-6F1F8C0717A0}" destId="{BCCF57FA-45D6-4B84-B226-6BC33BECF3B9}" srcOrd="1" destOrd="0" presId="urn:microsoft.com/office/officeart/2005/8/layout/radial5"/>
    <dgm:cxn modelId="{439A8B16-897B-4D59-8067-DA16F45F41FA}" srcId="{33552AC7-C4E1-4302-B43F-4983990D849A}" destId="{E95E4DB2-B061-4E48-97BF-DBAFA876BC57}" srcOrd="3" destOrd="0" parTransId="{90C43ECB-D4B4-435C-B7C5-6F1F8C0717A0}" sibTransId="{B213974E-6E3B-4097-964E-567BB3B1144C}"/>
    <dgm:cxn modelId="{A2CCC339-56B7-42A8-9410-8DFD07B3DC38}" type="presParOf" srcId="{D8875102-DF07-49FC-869A-D41D3F1AEF8E}" destId="{48964156-5DF2-4E4B-8901-D97C48FEA5CE}" srcOrd="0" destOrd="0" presId="urn:microsoft.com/office/officeart/2005/8/layout/radial5"/>
    <dgm:cxn modelId="{530732C6-C1A9-4E8A-8C3B-6679D3E033E1}" type="presParOf" srcId="{D8875102-DF07-49FC-869A-D41D3F1AEF8E}" destId="{655E59CC-3839-47B5-9820-0DB7E6780FBD}" srcOrd="1" destOrd="0" presId="urn:microsoft.com/office/officeart/2005/8/layout/radial5"/>
    <dgm:cxn modelId="{C8BC69BC-26AF-4E0F-837B-DC59C20EC54C}" type="presParOf" srcId="{655E59CC-3839-47B5-9820-0DB7E6780FBD}" destId="{5048784E-3FAE-4124-88D5-1588748525CE}" srcOrd="0" destOrd="0" presId="urn:microsoft.com/office/officeart/2005/8/layout/radial5"/>
    <dgm:cxn modelId="{2A1C637E-4F07-4805-AAAE-3880613FB7AA}" type="presParOf" srcId="{D8875102-DF07-49FC-869A-D41D3F1AEF8E}" destId="{1B41BE8D-25C0-4316-AA18-4924A23618E3}" srcOrd="2" destOrd="0" presId="urn:microsoft.com/office/officeart/2005/8/layout/radial5"/>
    <dgm:cxn modelId="{AFBB46FF-F73F-4AE6-995F-3F04305E8545}" type="presParOf" srcId="{D8875102-DF07-49FC-869A-D41D3F1AEF8E}" destId="{8E8E45EC-3FF7-49C7-8AD4-EF81CCF18A91}" srcOrd="3" destOrd="0" presId="urn:microsoft.com/office/officeart/2005/8/layout/radial5"/>
    <dgm:cxn modelId="{3C4638EC-FA77-4B98-9B37-A4255BE266E4}" type="presParOf" srcId="{8E8E45EC-3FF7-49C7-8AD4-EF81CCF18A91}" destId="{0484BF47-3336-4357-8DD0-F0E304D82124}" srcOrd="0" destOrd="0" presId="urn:microsoft.com/office/officeart/2005/8/layout/radial5"/>
    <dgm:cxn modelId="{F06EB507-549B-433A-B6BB-6B92A86FFE94}" type="presParOf" srcId="{D8875102-DF07-49FC-869A-D41D3F1AEF8E}" destId="{B095C6E2-4785-4998-9530-52F3C75EC620}" srcOrd="4" destOrd="0" presId="urn:microsoft.com/office/officeart/2005/8/layout/radial5"/>
    <dgm:cxn modelId="{A0831390-5D59-45F4-B78D-7816A4C12B01}" type="presParOf" srcId="{D8875102-DF07-49FC-869A-D41D3F1AEF8E}" destId="{C64BE789-619A-4CE5-9336-ACBD757A888A}" srcOrd="5" destOrd="0" presId="urn:microsoft.com/office/officeart/2005/8/layout/radial5"/>
    <dgm:cxn modelId="{F87349C0-CB94-4943-A86E-9E5BD7782864}" type="presParOf" srcId="{C64BE789-619A-4CE5-9336-ACBD757A888A}" destId="{6BA27004-C40A-4B5C-9A02-FFE61768495E}" srcOrd="0" destOrd="0" presId="urn:microsoft.com/office/officeart/2005/8/layout/radial5"/>
    <dgm:cxn modelId="{39BBC6D5-D916-4252-BC74-8F03DAF165B9}" type="presParOf" srcId="{D8875102-DF07-49FC-869A-D41D3F1AEF8E}" destId="{366F38CD-1AB1-4A0B-925B-3F3E88D3DE98}" srcOrd="6" destOrd="0" presId="urn:microsoft.com/office/officeart/2005/8/layout/radial5"/>
    <dgm:cxn modelId="{02F05B86-C6D0-463D-848C-9F61551410BF}" type="presParOf" srcId="{D8875102-DF07-49FC-869A-D41D3F1AEF8E}" destId="{51F6A15E-8826-40DE-8268-918BB5965A88}" srcOrd="7" destOrd="0" presId="urn:microsoft.com/office/officeart/2005/8/layout/radial5"/>
    <dgm:cxn modelId="{59A3BFCF-C2DE-46A0-8AC3-99C6A4B557F6}" type="presParOf" srcId="{51F6A15E-8826-40DE-8268-918BB5965A88}" destId="{BCCF57FA-45D6-4B84-B226-6BC33BECF3B9}" srcOrd="0" destOrd="0" presId="urn:microsoft.com/office/officeart/2005/8/layout/radial5"/>
    <dgm:cxn modelId="{2508DAB8-3459-46BA-933A-1C324A6B4EBA}" type="presParOf" srcId="{D8875102-DF07-49FC-869A-D41D3F1AEF8E}" destId="{582042C4-D7F2-4B99-979B-F0EC63F1F1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64156-5DF2-4E4B-8901-D97C48FEA5CE}">
      <dsp:nvSpPr>
        <dsp:cNvPr id="0" name=""/>
        <dsp:cNvSpPr/>
      </dsp:nvSpPr>
      <dsp:spPr>
        <a:xfrm>
          <a:off x="2857787" y="1856485"/>
          <a:ext cx="1129774" cy="1183572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Capacity Building</a:t>
          </a:r>
          <a:endParaRPr lang="en-US" sz="1300" kern="1200" dirty="0"/>
        </a:p>
      </dsp:txBody>
      <dsp:txXfrm>
        <a:off x="3023239" y="2029815"/>
        <a:ext cx="798870" cy="836912"/>
      </dsp:txXfrm>
    </dsp:sp>
    <dsp:sp modelId="{655E59CC-3839-47B5-9820-0DB7E6780FBD}">
      <dsp:nvSpPr>
        <dsp:cNvPr id="0" name=""/>
        <dsp:cNvSpPr/>
      </dsp:nvSpPr>
      <dsp:spPr>
        <a:xfrm rot="16200000">
          <a:off x="3272788" y="1363255"/>
          <a:ext cx="299773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317754" y="1495785"/>
        <a:ext cx="209841" cy="262691"/>
      </dsp:txXfrm>
    </dsp:sp>
    <dsp:sp modelId="{1B41BE8D-25C0-4316-AA18-4924A23618E3}">
      <dsp:nvSpPr>
        <dsp:cNvPr id="0" name=""/>
        <dsp:cNvSpPr/>
      </dsp:nvSpPr>
      <dsp:spPr>
        <a:xfrm>
          <a:off x="2778822" y="3170"/>
          <a:ext cx="1287705" cy="128770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/>
            <a:t>In Depth Technical Manuals/ Tutorial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967402" y="191750"/>
        <a:ext cx="910545" cy="910545"/>
      </dsp:txXfrm>
    </dsp:sp>
    <dsp:sp modelId="{8E8E45EC-3FF7-49C7-8AD4-EF81CCF18A91}">
      <dsp:nvSpPr>
        <dsp:cNvPr id="0" name=""/>
        <dsp:cNvSpPr/>
      </dsp:nvSpPr>
      <dsp:spPr>
        <a:xfrm>
          <a:off x="4103082" y="2229362"/>
          <a:ext cx="278298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13058"/>
            <a:lumOff val="190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103082" y="2316926"/>
        <a:ext cx="194809" cy="262691"/>
      </dsp:txXfrm>
    </dsp:sp>
    <dsp:sp modelId="{B095C6E2-4785-4998-9530-52F3C75EC620}">
      <dsp:nvSpPr>
        <dsp:cNvPr id="0" name=""/>
        <dsp:cNvSpPr/>
      </dsp:nvSpPr>
      <dsp:spPr>
        <a:xfrm>
          <a:off x="4512653" y="1759034"/>
          <a:ext cx="1422541" cy="1378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Workshop</a:t>
          </a:r>
          <a:endParaRPr lang="en-US" sz="1400" kern="1200" dirty="0"/>
        </a:p>
      </dsp:txBody>
      <dsp:txXfrm>
        <a:off x="4720979" y="1960907"/>
        <a:ext cx="1005889" cy="974729"/>
      </dsp:txXfrm>
    </dsp:sp>
    <dsp:sp modelId="{C64BE789-619A-4CE5-9336-ACBD757A888A}">
      <dsp:nvSpPr>
        <dsp:cNvPr id="0" name=""/>
        <dsp:cNvSpPr/>
      </dsp:nvSpPr>
      <dsp:spPr>
        <a:xfrm rot="5400000">
          <a:off x="3272788" y="3095468"/>
          <a:ext cx="299773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26116"/>
            <a:lumOff val="381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317754" y="3138066"/>
        <a:ext cx="209841" cy="262691"/>
      </dsp:txXfrm>
    </dsp:sp>
    <dsp:sp modelId="{366F38CD-1AB1-4A0B-925B-3F3E88D3DE98}">
      <dsp:nvSpPr>
        <dsp:cNvPr id="0" name=""/>
        <dsp:cNvSpPr/>
      </dsp:nvSpPr>
      <dsp:spPr>
        <a:xfrm>
          <a:off x="2778822" y="3605667"/>
          <a:ext cx="1287705" cy="128770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Webinar</a:t>
          </a:r>
          <a:endParaRPr lang="en-US" sz="1400" kern="1200" dirty="0"/>
        </a:p>
      </dsp:txBody>
      <dsp:txXfrm>
        <a:off x="2967402" y="3794247"/>
        <a:ext cx="910545" cy="910545"/>
      </dsp:txXfrm>
    </dsp:sp>
    <dsp:sp modelId="{51F6A15E-8826-40DE-8268-918BB5965A88}">
      <dsp:nvSpPr>
        <dsp:cNvPr id="0" name=""/>
        <dsp:cNvSpPr/>
      </dsp:nvSpPr>
      <dsp:spPr>
        <a:xfrm rot="10800000">
          <a:off x="2413406" y="2229362"/>
          <a:ext cx="314029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13058"/>
            <a:lumOff val="190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2507615" y="2316926"/>
        <a:ext cx="219820" cy="262691"/>
      </dsp:txXfrm>
    </dsp:sp>
    <dsp:sp modelId="{582042C4-D7F2-4B99-979B-F0EC63F1F1DF}">
      <dsp:nvSpPr>
        <dsp:cNvPr id="0" name=""/>
        <dsp:cNvSpPr/>
      </dsp:nvSpPr>
      <dsp:spPr>
        <a:xfrm>
          <a:off x="977573" y="1804419"/>
          <a:ext cx="1287705" cy="128770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E-Learning </a:t>
          </a:r>
          <a:endParaRPr lang="en-US" sz="1400" kern="1200" dirty="0"/>
        </a:p>
      </dsp:txBody>
      <dsp:txXfrm>
        <a:off x="1166153" y="1992999"/>
        <a:ext cx="910545" cy="91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187EF2-37EB-4DF9-9212-E83045008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97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2FD87-AB17-401D-8345-79C59AA8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7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6FEB051-A4CB-4547-86D1-3C18E787E7E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E1EF585-7BF0-4A0E-B621-E79A81836F82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584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C23A8D7-AF9E-46F9-A6F7-6BAFD4B45133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C09CB0E-3D75-48E0-BB90-ECF7FF77C3F0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0679CA9-49D4-478E-8BEE-5D3A0239B2D0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F82B3A-9A40-40BC-B5BB-FF81AEC22804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760AF8A-0F26-4B0A-8DCB-1FE933003BA4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3F26D7F-96B0-4579-AB23-625A1A4D8F7E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B22140-FE35-4C92-845B-037890EA479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E9D0F99-04AA-4453-A778-82794727F17A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B553F2-9A6D-4748-9008-FB36C3FACD6A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0908FA-261E-42D5-BBFA-8998C7CCA57B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F43FED9-469F-4530-85F8-B3B290B0A513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953EEE-F79D-412A-94A6-7B86E2F18955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</p:spTree>
    <p:extLst>
      <p:ext uri="{BB962C8B-B14F-4D97-AF65-F5344CB8AC3E}">
        <p14:creationId xmlns:p14="http://schemas.microsoft.com/office/powerpoint/2010/main" val="245991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F3A1-FE93-4C5F-ADC0-2E2559DE1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90A3-DEA7-435A-8F8B-896E4A3F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D9B50ED-3E1A-4639-B9C7-BF11B1B5E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EE4A-71C3-4F8B-9B46-79AC025BD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6BFE-B211-45E3-907F-8D3757DAE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B1DA-D11C-44B0-9F61-8714B14DA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7708B-4EE4-446C-B6CC-ACD2D6859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7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A026-A763-483F-8203-DBFAF35D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8C8D-155E-4F56-9702-6E7BE919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39A2-F576-4B59-B1BA-A77D564E0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558E-E757-4A1D-8CE9-D8C71A157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Maputo, Mozambique, 14-16 April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F03A51-0B6D-4DC9-9448-D5B505CF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22" r:id="rId2"/>
    <p:sldLayoutId id="2147484123" r:id="rId3"/>
    <p:sldLayoutId id="2147484132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itu.int/itu-t/StandardsQA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gap/Pages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vijay.mauree@itu.in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ademy.itu.int/moodle/course/view.php?id=605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jay.mauree@itu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publ/T-HDB-SEC.04-2009/en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://www.itu.int/publ/T-HDB-IMPL.05-2009/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publ/T-HDB-IMPL.06-2010/en" TargetMode="External"/><Relationship Id="rId5" Type="http://schemas.openxmlformats.org/officeDocument/2006/relationships/hyperlink" Target="http://www.itu.int/pub/T-HDB-IMPL.08-2010/en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itu.int/publ/T-HDB-IMPL.07-2010/en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altLang="en-US" smtClean="0"/>
              <a:t>ITU Activities on Bridging the Standardization Gap (BSG)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655762"/>
          </a:xfrm>
        </p:spPr>
        <p:txBody>
          <a:bodyPr/>
          <a:lstStyle/>
          <a:p>
            <a:r>
              <a:rPr lang="en-GB" altLang="en-US" b="1" smtClean="0">
                <a:solidFill>
                  <a:srgbClr val="000099"/>
                </a:solidFill>
              </a:rPr>
              <a:t>Hiroshi OTA</a:t>
            </a:r>
          </a:p>
          <a:p>
            <a:r>
              <a:rPr lang="en-GB" altLang="en-US" b="1" smtClean="0">
                <a:solidFill>
                  <a:srgbClr val="000099"/>
                </a:solidFill>
              </a:rPr>
              <a:t>Study Group Engineer, ITU/TSB hiroshi.ota@itu.int</a:t>
            </a:r>
            <a:endParaRPr lang="en-US" altLang="en-US" b="1" smtClean="0">
              <a:solidFill>
                <a:srgbClr val="000099"/>
              </a:solidFill>
            </a:endParaRP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Workshop on “Monitoring Quality of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Service and Quality of Experience of Multimedia Services in Broadband/Internet Networks”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(Maputo, Mozambique, 14-16 April 2014)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Standards Q&amp;A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latin typeface="+mj-lt"/>
                <a:hlinkClick r:id="rId3"/>
              </a:rPr>
              <a:t>http://groups.itu.int/itu-t/StandardsQA.aspx</a:t>
            </a: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Objectives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Enable developing countries to seek advice directly from ITU-T study group experts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Ensure developing countries have a better understanding of ITU-T Recommendations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Enhance the application of ITU-T Recommendations in developing countries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Open to 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everyone</a:t>
            </a:r>
            <a:endParaRPr lang="en-US" altLang="ja-JP" sz="2000" dirty="0">
              <a:solidFill>
                <a:schemeClr val="accent4">
                  <a:lumMod val="50000"/>
                </a:schemeClr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434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77A993F-5FA8-47D5-BE09-CA7A2C44F50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4650" y="1268413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Assist developing countries to</a:t>
            </a: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1800" dirty="0"/>
              <a:t>Establish a standardization secretariat to coordinate standardization activities and participation in ITU-T study groups</a:t>
            </a:r>
            <a:endParaRPr lang="en-US" sz="1800" b="1" dirty="0">
              <a:solidFill>
                <a:srgbClr val="FF0000"/>
              </a:solidFill>
            </a:endParaRP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1800" dirty="0"/>
              <a:t>Determine whether their existing national standards are consistent and in accordance with the current ITU‑T Recommendations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kern="0" dirty="0">
                <a:solidFill>
                  <a:schemeClr val="tx1">
                    <a:lumMod val="50000"/>
                  </a:schemeClr>
                </a:solidFill>
              </a:rPr>
              <a:t>Develop implementation guidelines for new ITU-T Recommendations</a:t>
            </a:r>
          </a:p>
          <a:p>
            <a:pPr lvl="2" algn="just">
              <a:spcBef>
                <a:spcPts val="600"/>
              </a:spcBef>
              <a:spcAft>
                <a:spcPts val="1200"/>
              </a:spcAft>
              <a:buSzPct val="75000"/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Assist Developing Countries in Standards Implementation</a:t>
            </a:r>
          </a:p>
        </p:txBody>
      </p:sp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CD64954-D045-478A-BBB6-05B7883765B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Benefits of a National Standardization Secretariat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/>
              <a:t>Enhance contribution in ITU-T Study Groups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D10B7BE-32D0-4E1E-8C4D-1EE2FCFDA5C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National Standardization Secretariat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TSB has developed guidelines for developing countries to establish a national standardization secretariat (NSS)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Guidelines are available on </a:t>
            </a:r>
            <a:r>
              <a:rPr lang="en-US" sz="2400" dirty="0"/>
              <a:t>BSG website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www.itu.int/en/ITU-T/gap/Pages/default.aspx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/>
              <a:t>TSB can provide advisory guidance to developing countries to establish the </a:t>
            </a:r>
            <a:r>
              <a:rPr lang="en-US" sz="2400" dirty="0" smtClean="0"/>
              <a:t>NSS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For more information contact:</a:t>
            </a:r>
          </a:p>
          <a:p>
            <a:pPr lvl="1">
              <a:defRPr/>
            </a:pPr>
            <a:r>
              <a:rPr lang="en-US" sz="1600" dirty="0" smtClean="0"/>
              <a:t>Vijay Mauree : </a:t>
            </a:r>
            <a:r>
              <a:rPr lang="en-US" sz="1600" dirty="0" smtClean="0">
                <a:hlinkClick r:id="rId4"/>
              </a:rPr>
              <a:t>vijay.mauree@itu.int</a:t>
            </a:r>
            <a:r>
              <a:rPr lang="en-US" sz="1600" dirty="0" smtClean="0"/>
              <a:t> </a:t>
            </a:r>
          </a:p>
        </p:txBody>
      </p:sp>
      <p:sp>
        <p:nvSpPr>
          <p:cNvPr id="1741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991259-8326-4B0F-BC93-AEB9AF0EF86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15616" y="1196752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 Human Resources</a:t>
            </a:r>
          </a:p>
        </p:txBody>
      </p:sp>
      <p:sp>
        <p:nvSpPr>
          <p:cNvPr id="1843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4448" y="6453188"/>
            <a:ext cx="514152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831BB0BD-7EEE-4317-8D69-960A64D2409E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Develop Human Resources</a:t>
            </a:r>
          </a:p>
        </p:txBody>
      </p:sp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08F1113-BB0F-401E-8248-2BB8AF544854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0525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5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In-depth technical tutorials on ITU-T Recommendations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5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Increase number of officials (Chairs / Rapporteurs) from developing countries in ITU-T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5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hlinkClick r:id="rId6"/>
              </a:rPr>
              <a:t>E-learning course on Working Methods of ITU-T Study Groups 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(ITU-T A.1) and Quality of Service </a:t>
            </a:r>
            <a:r>
              <a:rPr lang="en-US" sz="1800" b="1" baseline="30000" dirty="0">
                <a:solidFill>
                  <a:srgbClr val="FF0000"/>
                </a:solidFill>
              </a:rPr>
              <a:t>NEW!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5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/>
              <a:t>Fellowships to be provided under TSB budget to eligible countries to attend relevant ITU-T meetings.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/>
              <a:t>Encouraging secondment and short-term employment opportunities for developing countries experts in test laboratories of international standards development organizations (SDOs) and manufacturers, in particular in the area of conformance and interoperability testing</a:t>
            </a:r>
            <a:endParaRPr lang="en-GB" sz="1800" baseline="30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defRPr/>
            </a:pP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Regional Groups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SG2 Groups for Arab and East Africa Regions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SG3 Groups for Asia and Oceania, Africa, Europe and Mediterranean, Latin America and Caribbean (Tariff and accounting principles)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SG5 Groups for Arab, Africa, Latin America and Caribbean, Asia-Pacific (Feb 2013) (ICT and Climate Change)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SG12 Group for Africa (Performance, QoS)</a:t>
            </a:r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4448" y="6453188"/>
            <a:ext cx="514152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2F5C9B98-8F33-463A-B547-4D6F95C84969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Regional Groups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Regional Offices to collaborate closely with TSB</a:t>
            </a:r>
          </a:p>
          <a:p>
            <a:pPr lvl="1">
              <a:lnSpc>
                <a:spcPct val="150000"/>
              </a:lnSpc>
            </a:pPr>
            <a:r>
              <a:rPr lang="en-US" altLang="en-US" sz="1600" smtClean="0">
                <a:solidFill>
                  <a:schemeClr val="tx2"/>
                </a:solidFill>
              </a:rPr>
              <a:t>Promote ITU-T Meetings and Regional Group events</a:t>
            </a:r>
          </a:p>
          <a:p>
            <a:pPr lvl="1">
              <a:lnSpc>
                <a:spcPct val="150000"/>
              </a:lnSpc>
            </a:pPr>
            <a:r>
              <a:rPr lang="en-US" altLang="en-US" sz="1600" smtClean="0">
                <a:solidFill>
                  <a:schemeClr val="tx2"/>
                </a:solidFill>
              </a:rPr>
              <a:t>Assist TSB to coordinate standardization activities in the region</a:t>
            </a:r>
          </a:p>
          <a:p>
            <a:pPr lvl="1">
              <a:lnSpc>
                <a:spcPct val="150000"/>
              </a:lnSpc>
            </a:pPr>
            <a:r>
              <a:rPr lang="en-US" altLang="en-US" sz="1600" smtClean="0">
                <a:solidFill>
                  <a:schemeClr val="tx2"/>
                </a:solidFill>
              </a:rPr>
              <a:t>Provide assistance to establish regional standardization bodies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New Regional Groups established at WTSA-12</a:t>
            </a:r>
          </a:p>
          <a:p>
            <a:pPr lvl="1">
              <a:lnSpc>
                <a:spcPct val="150000"/>
              </a:lnSpc>
            </a:pPr>
            <a:r>
              <a:rPr lang="en-US" altLang="en-US" sz="1800" smtClean="0">
                <a:solidFill>
                  <a:schemeClr val="tx2"/>
                </a:solidFill>
              </a:rPr>
              <a:t>SG2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smtClean="0">
                <a:solidFill>
                  <a:schemeClr val="tx2"/>
                </a:solidFill>
              </a:rPr>
              <a:t>SG5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smtClean="0">
                <a:solidFill>
                  <a:schemeClr val="tx2"/>
                </a:solidFill>
              </a:rPr>
              <a:t>SG 13 Group for Africa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4448" y="6453188"/>
            <a:ext cx="514152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CBD3E740-CB4E-4A4B-9C97-DBFA072C369C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and Recommendations</a:t>
            </a:r>
          </a:p>
        </p:txBody>
      </p:sp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6A7FEB8-2434-4D7F-B8B9-84EC948CF7EE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611188" y="1052513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>
                <a:solidFill>
                  <a:srgbClr val="030A11"/>
                </a:solidFill>
              </a:rPr>
              <a:t>WTSA-12 strengthen ITU-T’s mandate for BSG</a:t>
            </a:r>
          </a:p>
          <a:p>
            <a:pPr>
              <a:spcAft>
                <a:spcPts val="1200"/>
              </a:spcAft>
            </a:pPr>
            <a:r>
              <a:rPr lang="en-US" altLang="en-US" sz="2400">
                <a:solidFill>
                  <a:srgbClr val="030A11"/>
                </a:solidFill>
              </a:rPr>
              <a:t>Bridging the Standardization Gap</a:t>
            </a:r>
          </a:p>
          <a:p>
            <a:pPr lvl="1">
              <a:spcAft>
                <a:spcPts val="1200"/>
              </a:spcAft>
            </a:pPr>
            <a:r>
              <a:rPr lang="en-US" altLang="en-US" sz="2000">
                <a:solidFill>
                  <a:srgbClr val="030A11"/>
                </a:solidFill>
              </a:rPr>
              <a:t>Enhanced co-ordination on ICT standardization at national level</a:t>
            </a:r>
          </a:p>
          <a:p>
            <a:pPr lvl="1">
              <a:spcAft>
                <a:spcPts val="1200"/>
              </a:spcAft>
            </a:pPr>
            <a:r>
              <a:rPr lang="en-US" altLang="en-US" sz="2000">
                <a:solidFill>
                  <a:srgbClr val="030A11"/>
                </a:solidFill>
              </a:rPr>
              <a:t>Provide assistance to developing countries to establish national standardization secretariat</a:t>
            </a:r>
          </a:p>
          <a:p>
            <a:pPr lvl="1">
              <a:spcAft>
                <a:spcPts val="1200"/>
              </a:spcAft>
            </a:pPr>
            <a:r>
              <a:rPr lang="en-US" altLang="en-US" sz="2000">
                <a:solidFill>
                  <a:srgbClr val="030A11"/>
                </a:solidFill>
              </a:rPr>
              <a:t>Enhance implementation of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2000">
                <a:solidFill>
                  <a:srgbClr val="030A11"/>
                </a:solidFill>
              </a:rPr>
              <a:t>Capacity building on standardization and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2000">
                <a:solidFill>
                  <a:srgbClr val="030A11"/>
                </a:solidFill>
              </a:rPr>
              <a:t>Increase participation in Study Groups, Workshops, Meetings and number of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AA5545A-0DDF-4166-9531-36952FE7C17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1042988" y="1624013"/>
            <a:ext cx="70897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b="1" kern="0" dirty="0" smtClean="0"/>
              <a:t>For more information on BSG</a:t>
            </a:r>
          </a:p>
          <a:p>
            <a:pPr marL="0" indent="0">
              <a:buFontTx/>
              <a:buNone/>
              <a:defRPr/>
            </a:pPr>
            <a:endParaRPr lang="en-GB" altLang="en-US" b="1" kern="0" dirty="0"/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/>
              <a:t>Contact</a:t>
            </a:r>
          </a:p>
          <a:p>
            <a:pPr marL="0" indent="0">
              <a:buFontTx/>
              <a:buNone/>
              <a:defRPr/>
            </a:pPr>
            <a:endParaRPr lang="en-GB" altLang="en-US" b="1" kern="0" dirty="0"/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solidFill>
                  <a:schemeClr val="accent2">
                    <a:lumMod val="75000"/>
                  </a:schemeClr>
                </a:solidFill>
              </a:rPr>
              <a:t>Vijay Mauree, </a:t>
            </a:r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solidFill>
                  <a:schemeClr val="accent2">
                    <a:lumMod val="75000"/>
                  </a:schemeClr>
                </a:solidFill>
              </a:rPr>
              <a:t>TSB </a:t>
            </a:r>
          </a:p>
          <a:p>
            <a:pPr marL="0" indent="0">
              <a:buFontTx/>
              <a:buNone/>
              <a:defRPr/>
            </a:pPr>
            <a:r>
              <a:rPr lang="en-GB" altLang="en-US" b="1" kern="0" dirty="0" smtClean="0">
                <a:hlinkClick r:id="rId4"/>
              </a:rPr>
              <a:t>Vijay.mauree@itu.int</a:t>
            </a:r>
            <a:r>
              <a:rPr lang="en-GB" altLang="en-US" b="1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pitchFamily="2" charset="-122"/>
              </a:rPr>
              <a:t>BSG is one of strategic goals of ITU-T  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Defined as the disparities in the ability of developing countries, relative to developed ones, to </a:t>
            </a:r>
            <a:r>
              <a:rPr lang="en-US" altLang="en-US" sz="2400" smtClean="0">
                <a:solidFill>
                  <a:srgbClr val="FF0000"/>
                </a:solidFill>
              </a:rPr>
              <a:t>access, implement, contribute to and influence </a:t>
            </a:r>
            <a:r>
              <a:rPr lang="en-US" altLang="en-US" sz="2400" smtClean="0">
                <a:solidFill>
                  <a:srgbClr val="030A11"/>
                </a:solidFill>
              </a:rPr>
              <a:t>international ICT standards, specifically ITU‐T Recommendations.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Bridging the standardization gap: PP Res 123, WTSA Res 44 and WTDC Res 47</a:t>
            </a: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8F6E223-42AC-4B55-8A5F-36DF3BC5946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 you!</a:t>
            </a:r>
          </a:p>
        </p:txBody>
      </p:sp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4448" y="6453188"/>
            <a:ext cx="514152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A6FB12E6-BD79-4CEC-8CEC-4B66EF1A5E58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l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400" dirty="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endParaRPr lang="en-US" sz="2400" b="1" kern="0" dirty="0" smtClean="0">
              <a:solidFill>
                <a:schemeClr val="accent2"/>
              </a:solidFill>
            </a:endParaRPr>
          </a:p>
        </p:txBody>
      </p:sp>
      <p:pic>
        <p:nvPicPr>
          <p:cNvPr id="24582" name="Picture 3" descr="00100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pitchFamily="2" charset="-122"/>
              </a:rPr>
              <a:t>Resolution 44 revised at WTSA-12, Dubai</a:t>
            </a:r>
          </a:p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pitchFamily="2" charset="-122"/>
              </a:rPr>
              <a:t>Disparities between developed and developing countries in standardization have 5 main components: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voluntary standardization,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mandatory technical regulations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conformity assessment,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human resources skilled in standardization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effective participation in ITU-T activities</a:t>
            </a:r>
            <a:endParaRPr lang="en-GB" altLang="zh-CN" sz="2000" smtClean="0">
              <a:solidFill>
                <a:srgbClr val="030A11"/>
              </a:solidFill>
              <a:ea typeface="宋体" pitchFamily="2" charset="-122"/>
            </a:endParaRPr>
          </a:p>
        </p:txBody>
      </p:sp>
      <p:sp>
        <p:nvSpPr>
          <p:cNvPr id="717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717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CB96CBD-B342-432E-B23D-D8771196D8A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E9DE95F-2D2D-44FC-8E0E-F5741FE9EAE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8197" name="Picture 6" descr="butterfly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011238"/>
            <a:ext cx="16986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ladd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2175"/>
            <a:ext cx="2663825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FREE Butterfly Clip Art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6134100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FREE Butterfly Clip Art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30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860032" y="5020816"/>
            <a:ext cx="778768" cy="1113739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829300" y="3230116"/>
            <a:ext cx="1143000" cy="60960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03" name="TextBox 2"/>
          <p:cNvSpPr txBox="1">
            <a:spLocks noChangeArrowheads="1"/>
          </p:cNvSpPr>
          <p:nvPr/>
        </p:nvSpPr>
        <p:spPr bwMode="auto">
          <a:xfrm>
            <a:off x="5580063" y="5537200"/>
            <a:ext cx="345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>
                <a:solidFill>
                  <a:srgbClr val="0E438A"/>
                </a:solidFill>
              </a:rPr>
              <a:t>The Standardization Ladder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BSG Fund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smtClean="0">
                <a:solidFill>
                  <a:srgbClr val="030A11"/>
                </a:solidFill>
              </a:rPr>
              <a:t>Objective</a:t>
            </a:r>
          </a:p>
          <a:p>
            <a:pPr lvl="1">
              <a:spcAft>
                <a:spcPts val="1200"/>
              </a:spcAft>
            </a:pPr>
            <a:r>
              <a:rPr lang="en-US" altLang="en-US" sz="1800" smtClean="0">
                <a:solidFill>
                  <a:srgbClr val="030A11"/>
                </a:solidFill>
              </a:rPr>
              <a:t>Facilitate the participation of developing countries in the standards development process </a:t>
            </a:r>
          </a:p>
          <a:p>
            <a:pPr lvl="1">
              <a:spcAft>
                <a:spcPts val="1200"/>
              </a:spcAft>
            </a:pPr>
            <a:r>
              <a:rPr lang="en-US" altLang="en-US" sz="1800" smtClean="0">
                <a:solidFill>
                  <a:srgbClr val="030A11"/>
                </a:solidFill>
              </a:rPr>
              <a:t>Allow developing countries to profit from access to new technology development </a:t>
            </a:r>
          </a:p>
          <a:p>
            <a:pPr lvl="1">
              <a:spcAft>
                <a:spcPts val="1200"/>
              </a:spcAft>
            </a:pPr>
            <a:r>
              <a:rPr lang="en-US" altLang="en-US" sz="1800" smtClean="0">
                <a:solidFill>
                  <a:srgbClr val="030A11"/>
                </a:solidFill>
              </a:rPr>
              <a:t>Ensure that the requirements of developing countries are taken into account in the development of standards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smtClean="0">
                <a:solidFill>
                  <a:srgbClr val="030A11"/>
                </a:solidFill>
              </a:rPr>
              <a:t>Donors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Ministry of Science, ICT and Future Planning, Korea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Nokia Siemens Networks,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Microsoft,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Cisco and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Canada</a:t>
            </a:r>
          </a:p>
        </p:txBody>
      </p:sp>
      <p:sp>
        <p:nvSpPr>
          <p:cNvPr id="922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18B7FE8-EE10-433F-9304-620ECF59E94B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ITU Activities to Bridge the Gap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Strengthen Standard Making Capability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Assist Developing Countries in Standards Implementation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Develop Human Resources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Regional Groups (Resolution 54)</a:t>
            </a:r>
          </a:p>
        </p:txBody>
      </p:sp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E9834D1-A7B8-4A15-BA44-5A368ABBD1C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Strengthen Standard Making Capability</a:t>
            </a:r>
          </a:p>
        </p:txBody>
      </p:sp>
      <p:sp>
        <p:nvSpPr>
          <p:cNvPr id="1126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28724D0-075D-40E6-B310-A1BC888AC94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Mentoring </a:t>
            </a:r>
            <a:r>
              <a:rPr lang="en-US" altLang="zh-CN" sz="2000" kern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programme</a:t>
            </a: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for newcomers to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Mentor </a:t>
            </a:r>
            <a:r>
              <a:rPr lang="en-US" sz="2000" kern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rol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 in study group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Research on measuring and reducing the standardization capability gap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Free access to ITU-T Standards</a:t>
            </a:r>
            <a:endParaRPr lang="en-US" sz="2000" b="1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Increase remote participation and collaboration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Reduced fees (CHF 3,975) for developing countries including academia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Study on assessing the standardization capability of developing countries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Developing guidelines to assist developing countries in their involvement in ITU‑T activities.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Improving procedures and electronic tools for remote participation.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Conducting  consultancy projects designed to support developing countries in the development of standardization plans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Studies on ICT innovations and standardization in developing countries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Strengthen Standard Making Capability</a:t>
            </a:r>
          </a:p>
        </p:txBody>
      </p:sp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67A095F-7FFA-4069-9704-77B3193F5D9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Technical Reports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dirty="0">
                <a:hlinkClick r:id="rId4"/>
              </a:rPr>
              <a:t>Ha</a:t>
            </a:r>
            <a:r>
              <a:rPr lang="en-GB" sz="1800" u="sng" dirty="0">
                <a:hlinkClick r:id="rId4"/>
              </a:rPr>
              <a:t>ndbook on Testing (2011)</a:t>
            </a:r>
            <a:endParaRPr lang="en-GB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u="sng" dirty="0">
                <a:hlinkClick r:id="rId5"/>
              </a:rPr>
              <a:t>ITU-T Manual on Optical Transport Networks from TDM to Packet (2010)</a:t>
            </a:r>
            <a:r>
              <a:rPr lang="en-US" sz="1800" u="sng" dirty="0">
                <a:hlinkClick r:id="rId4"/>
              </a:rPr>
              <a:t> </a:t>
            </a:r>
            <a:endParaRPr lang="en-GB" sz="1800" u="sng" dirty="0">
              <a:hlinkClick r:id="rId4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6"/>
              </a:rPr>
              <a:t>DSL Story (2010)</a:t>
            </a:r>
            <a:r>
              <a:rPr lang="en-GB" sz="1800" dirty="0"/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7"/>
              </a:rPr>
              <a:t>Deployment of packet based networks (2009)</a:t>
            </a:r>
            <a:r>
              <a:rPr lang="en-GB" sz="1800" dirty="0"/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7"/>
              </a:rPr>
              <a:t>Handbook on Fibre Optic Cables and Systems (2009)</a:t>
            </a:r>
            <a:r>
              <a:rPr lang="en-GB" sz="1800" dirty="0"/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8"/>
              </a:rPr>
              <a:t>Security in Telecommunications and IT (2009)</a:t>
            </a:r>
            <a:endParaRPr lang="en-GB" sz="1800" u="sng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9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</a:rPr>
              <a:t>Standards Q&amp;A Online Forum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Assist Developing Countries in Standards Implementation</a:t>
            </a:r>
          </a:p>
        </p:txBody>
      </p:sp>
      <p:sp>
        <p:nvSpPr>
          <p:cNvPr id="1331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Univers" pitchFamily="34" charset="0"/>
              </a:rPr>
              <a:t>Maputo, Mozambique, 14-16 April 2014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7268DF9-3F46-485B-8898-08DB009F700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235A1C32222409603D880470446DA" ma:contentTypeVersion="1" ma:contentTypeDescription="Create a new document." ma:contentTypeScope="" ma:versionID="98f1a2bddcfa72dc2b0839474b2713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EE8BA-F120-40EF-85AB-CA2227DB96D0}"/>
</file>

<file path=customXml/itemProps2.xml><?xml version="1.0" encoding="utf-8"?>
<ds:datastoreItem xmlns:ds="http://schemas.openxmlformats.org/officeDocument/2006/customXml" ds:itemID="{45BB1C37-9E17-42B3-9EF8-F3469CBF8CDB}"/>
</file>

<file path=customXml/itemProps3.xml><?xml version="1.0" encoding="utf-8"?>
<ds:datastoreItem xmlns:ds="http://schemas.openxmlformats.org/officeDocument/2006/customXml" ds:itemID="{2B78CFE2-6CC5-42A8-B4FB-F7C2F90A1F2A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0</TotalTime>
  <Words>1050</Words>
  <Application>Microsoft Office PowerPoint</Application>
  <PresentationFormat>On-screen Show (4:3)</PresentationFormat>
  <Paragraphs>185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ITU-e</vt:lpstr>
      <vt:lpstr>ITU Activities on Bridging the Standardization Gap (BSG)</vt:lpstr>
      <vt:lpstr>The Standardization Gap</vt:lpstr>
      <vt:lpstr>The Standardization Gap</vt:lpstr>
      <vt:lpstr>The Standardization Gap</vt:lpstr>
      <vt:lpstr>BSG Fund</vt:lpstr>
      <vt:lpstr>ITU Activities to Bridge the Gap</vt:lpstr>
      <vt:lpstr>Strengthen Standard Making Capability</vt:lpstr>
      <vt:lpstr>Strengthen Standard Making Capability</vt:lpstr>
      <vt:lpstr>Assist Developing Countries in Standards Implementation</vt:lpstr>
      <vt:lpstr>Standards Q&amp;A</vt:lpstr>
      <vt:lpstr>Assist Developing Countries in Standards Implementation</vt:lpstr>
      <vt:lpstr>Benefits of a National Standardization Secretariat</vt:lpstr>
      <vt:lpstr>National Standardization Secretariat</vt:lpstr>
      <vt:lpstr>Develop Human Resources</vt:lpstr>
      <vt:lpstr>Develop Human Resources</vt:lpstr>
      <vt:lpstr>Regional Groups</vt:lpstr>
      <vt:lpstr>Regional Groups</vt:lpstr>
      <vt:lpstr>Conclusions and Recommendations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2014-04-11T10:06:38Z</dcterms:created>
  <dcterms:modified xsi:type="dcterms:W3CDTF">2014-04-11T10:25:44Z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0x010100EDE235A1C32222409603D880470446DA</vt:lpwstr>
  </property>
</Properties>
</file>