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lvl1pPr algn="ctr">
      <a:defRPr sz="4200">
        <a:latin typeface="+mn-lt"/>
        <a:ea typeface="+mn-ea"/>
        <a:cs typeface="+mn-cs"/>
        <a:sym typeface="Trebuchet MS"/>
      </a:defRPr>
    </a:lvl1pPr>
    <a:lvl2pPr indent="457200" algn="ctr">
      <a:defRPr sz="4200">
        <a:latin typeface="+mn-lt"/>
        <a:ea typeface="+mn-ea"/>
        <a:cs typeface="+mn-cs"/>
        <a:sym typeface="Trebuchet MS"/>
      </a:defRPr>
    </a:lvl2pPr>
    <a:lvl3pPr indent="914400" algn="ctr">
      <a:defRPr sz="4200">
        <a:latin typeface="+mn-lt"/>
        <a:ea typeface="+mn-ea"/>
        <a:cs typeface="+mn-cs"/>
        <a:sym typeface="Trebuchet MS"/>
      </a:defRPr>
    </a:lvl3pPr>
    <a:lvl4pPr indent="1371600" algn="ctr">
      <a:defRPr sz="4200">
        <a:latin typeface="+mn-lt"/>
        <a:ea typeface="+mn-ea"/>
        <a:cs typeface="+mn-cs"/>
        <a:sym typeface="Trebuchet MS"/>
      </a:defRPr>
    </a:lvl4pPr>
    <a:lvl5pPr indent="1828800" algn="ctr">
      <a:defRPr sz="4200">
        <a:latin typeface="+mn-lt"/>
        <a:ea typeface="+mn-ea"/>
        <a:cs typeface="+mn-cs"/>
        <a:sym typeface="Trebuchet MS"/>
      </a:defRPr>
    </a:lvl5pPr>
    <a:lvl6pPr indent="2286000" algn="ctr">
      <a:defRPr sz="4200">
        <a:latin typeface="+mn-lt"/>
        <a:ea typeface="+mn-ea"/>
        <a:cs typeface="+mn-cs"/>
        <a:sym typeface="Trebuchet MS"/>
      </a:defRPr>
    </a:lvl6pPr>
    <a:lvl7pPr indent="2743200" algn="ctr">
      <a:defRPr sz="4200">
        <a:latin typeface="+mn-lt"/>
        <a:ea typeface="+mn-ea"/>
        <a:cs typeface="+mn-cs"/>
        <a:sym typeface="Trebuchet MS"/>
      </a:defRPr>
    </a:lvl7pPr>
    <a:lvl8pPr indent="3200400" algn="ctr">
      <a:defRPr sz="4200">
        <a:latin typeface="+mn-lt"/>
        <a:ea typeface="+mn-ea"/>
        <a:cs typeface="+mn-cs"/>
        <a:sym typeface="Trebuchet MS"/>
      </a:defRPr>
    </a:lvl8pPr>
    <a:lvl9pPr indent="3657600" algn="ctr">
      <a:defRPr sz="4200"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0D8"/>
          </a:solidFill>
        </a:fill>
      </a:tcStyle>
    </a:wholeTbl>
    <a:band2H>
      <a:tcTxStyle/>
      <a:tcStyle>
        <a:tcBdr/>
        <a:fill>
          <a:solidFill>
            <a:srgbClr val="E6E9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381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C598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C598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C5986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2153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1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87452"/>
            <a:ext cx="8827266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600200" y="777875"/>
            <a:ext cx="6762750" cy="3184525"/>
          </a:xfrm>
          <a:prstGeom prst="rect">
            <a:avLst/>
          </a:prstGeom>
        </p:spPr>
        <p:txBody>
          <a:bodyPr/>
          <a:lstStyle>
            <a:lvl1pPr algn="r"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600200" y="3966881"/>
            <a:ext cx="6762751" cy="289111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SzTx/>
              <a:buFontTx/>
              <a:buNone/>
              <a:defRPr sz="1800"/>
            </a:lvl1pPr>
            <a:lvl2pPr marL="0" indent="457200" algn="r">
              <a:spcBef>
                <a:spcPts val="600"/>
              </a:spcBef>
              <a:buSzTx/>
              <a:buFontTx/>
              <a:buNone/>
              <a:defRPr sz="1800"/>
            </a:lvl2pPr>
            <a:lvl3pPr marL="0" indent="914400" algn="r">
              <a:spcBef>
                <a:spcPts val="600"/>
              </a:spcBef>
              <a:buSzTx/>
              <a:buFontTx/>
              <a:buNone/>
              <a:defRPr sz="1800"/>
            </a:lvl3pPr>
            <a:lvl4pPr marL="0" indent="1371600" algn="r">
              <a:spcBef>
                <a:spcPts val="600"/>
              </a:spcBef>
              <a:buSzTx/>
              <a:buFontTx/>
              <a:buNone/>
              <a:defRPr sz="1800"/>
            </a:lvl4pPr>
            <a:lvl5pPr marL="0" indent="1828800" algn="r"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5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87452"/>
            <a:ext cx="8827266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79464" y="0"/>
            <a:ext cx="3657601" cy="17526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693022" y="739587"/>
            <a:ext cx="3657601" cy="61184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6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977" y="187452"/>
            <a:ext cx="8536656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886200" y="0"/>
            <a:ext cx="4476750" cy="17859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886124" y="1828800"/>
            <a:ext cx="4474539" cy="502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7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87452"/>
            <a:ext cx="8827266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710953" y="0"/>
            <a:ext cx="3657601" cy="17859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710412" y="1828800"/>
            <a:ext cx="3657601" cy="502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79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87452"/>
            <a:ext cx="8827266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808037" y="3778624"/>
            <a:ext cx="7560517" cy="110265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808034" y="4827492"/>
            <a:ext cx="7559978" cy="12208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800"/>
            </a:lvl1pPr>
            <a:lvl2pPr marL="0" indent="457200">
              <a:spcBef>
                <a:spcPts val="300"/>
              </a:spcBef>
              <a:buSzTx/>
              <a:buFontTx/>
              <a:buNone/>
              <a:defRPr sz="1800"/>
            </a:lvl2pPr>
            <a:lvl3pPr marL="0" indent="914400">
              <a:spcBef>
                <a:spcPts val="300"/>
              </a:spcBef>
              <a:buSzTx/>
              <a:buFontTx/>
              <a:buNone/>
              <a:defRPr sz="1800"/>
            </a:lvl3pPr>
            <a:lvl4pPr marL="0" indent="1371600">
              <a:spcBef>
                <a:spcPts val="300"/>
              </a:spcBef>
              <a:buSzTx/>
              <a:buFontTx/>
              <a:buNone/>
              <a:defRPr sz="1800"/>
            </a:lvl4pPr>
            <a:lvl5pPr marL="0" indent="1828800">
              <a:spcBef>
                <a:spcPts val="300"/>
              </a:spcBef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 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7328645" y="0"/>
            <a:ext cx="1358154" cy="60483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779462" y="779464"/>
            <a:ext cx="6170613" cy="60785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90499" y="190499"/>
            <a:ext cx="8764590" cy="647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lvl="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612775" y="6373812"/>
            <a:ext cx="506571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spcBef>
                <a:spcPts val="1200"/>
              </a:spcBef>
              <a:defRPr sz="1200" b="1">
                <a:solidFill>
                  <a:srgbClr val="73B2D9"/>
                </a:solidFill>
                <a:uFill>
                  <a:solidFill>
                    <a:srgbClr val="73B2D9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200" b="1">
                <a:solidFill>
                  <a:srgbClr val="73B2D9"/>
                </a:solidFill>
                <a:uFill>
                  <a:solidFill>
                    <a:srgbClr val="73B2D9"/>
                  </a:solidFill>
                </a:uFill>
              </a:rPr>
              <a:t>© Copyright Planet Network International   </a:t>
            </a:r>
          </a:p>
        </p:txBody>
      </p:sp>
      <p:pic>
        <p:nvPicPr>
          <p:cNvPr id="98" name="image2.png" descr="Overlay-ContentSlid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12" y="187325"/>
            <a:ext cx="8828088" cy="648176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779462" y="0"/>
            <a:ext cx="7583488" cy="1425575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  <a:lvl2pPr>
              <a:defRPr>
                <a:uFill>
                  <a:solidFill>
                    <a:srgbClr val="FFFFFF"/>
                  </a:solidFill>
                </a:uFill>
              </a:defRPr>
            </a:lvl2pPr>
            <a:lvl3pPr marL="923219" indent="-345369">
              <a:defRPr>
                <a:uFill>
                  <a:solidFill>
                    <a:srgbClr val="FFFFFF"/>
                  </a:solidFill>
                </a:uFill>
              </a:defRPr>
            </a:lvl3pPr>
            <a:lvl4pPr marL="1205794" indent="-345369">
              <a:defRPr>
                <a:uFill>
                  <a:solidFill>
                    <a:srgbClr val="FFFFFF"/>
                  </a:solidFill>
                </a:uFill>
              </a:defRPr>
            </a:lvl4pPr>
            <a:lvl5pPr marL="1488369" indent="-345369">
              <a:defRPr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 niveau 5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8101013" y="6351905"/>
            <a:ext cx="492126" cy="269241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73B2D9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2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7" y="187452"/>
            <a:ext cx="8827266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79462" y="2591360"/>
            <a:ext cx="7583488" cy="1362076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79462" y="3950353"/>
            <a:ext cx="7583488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000"/>
            </a:lvl1pPr>
            <a:lvl2pPr marL="0" indent="457200">
              <a:spcBef>
                <a:spcPts val="600"/>
              </a:spcBef>
              <a:buSzTx/>
              <a:buFontTx/>
              <a:buNone/>
              <a:defRPr sz="2000"/>
            </a:lvl2pPr>
            <a:lvl3pPr marL="0" indent="914400">
              <a:spcBef>
                <a:spcPts val="600"/>
              </a:spcBef>
              <a:buSzTx/>
              <a:buFontTx/>
              <a:buNone/>
              <a:defRPr sz="2000"/>
            </a:lvl3pPr>
            <a:lvl4pPr marL="0" indent="1371600">
              <a:spcBef>
                <a:spcPts val="600"/>
              </a:spcBef>
              <a:buSzTx/>
              <a:buFontTx/>
              <a:buNone/>
              <a:defRPr sz="2000"/>
            </a:lvl4pPr>
            <a:lvl5pPr marL="0" indent="1828800">
              <a:spcBef>
                <a:spcPts val="600"/>
              </a:spcBef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779462" y="1828800"/>
            <a:ext cx="3657601" cy="5029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874058" y="2285999"/>
            <a:ext cx="3563005" cy="159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815839" y="2285999"/>
            <a:ext cx="3566161" cy="1589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874058" y="2285999"/>
            <a:ext cx="3563005" cy="159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815839" y="2285999"/>
            <a:ext cx="3566161" cy="1589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79462" y="1425387"/>
            <a:ext cx="3657601" cy="803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2800"/>
            </a:lvl1pPr>
            <a:lvl2pPr marL="0" indent="457200" algn="ctr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2800"/>
            </a:lvl2pPr>
            <a:lvl3pPr marL="0" indent="914400" algn="ctr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2800"/>
            </a:lvl3pPr>
            <a:lvl4pPr marL="0" indent="1371600" algn="ctr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2800"/>
            </a:lvl4pPr>
            <a:lvl5pPr marL="0" indent="1828800" algn="ctr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9462" y="1828800"/>
            <a:ext cx="7585076" cy="37719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710953" y="1828800"/>
            <a:ext cx="3657601" cy="37719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79462" y="1828800"/>
            <a:ext cx="3657601" cy="37719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8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89706" y="189706"/>
            <a:ext cx="8764589" cy="647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3" y="0"/>
                </a:moveTo>
                <a:lnTo>
                  <a:pt x="21600" y="0"/>
                </a:lnTo>
                <a:lnTo>
                  <a:pt x="21600" y="19566"/>
                </a:lnTo>
                <a:cubicBezTo>
                  <a:pt x="21600" y="20689"/>
                  <a:pt x="20927" y="21600"/>
                  <a:pt x="20097" y="21600"/>
                </a:cubicBezTo>
                <a:lnTo>
                  <a:pt x="0" y="21600"/>
                </a:lnTo>
                <a:lnTo>
                  <a:pt x="0" y="2034"/>
                </a:lnTo>
                <a:cubicBezTo>
                  <a:pt x="0" y="911"/>
                  <a:pt x="673" y="0"/>
                  <a:pt x="1503" y="0"/>
                </a:cubicBezTo>
                <a:close/>
              </a:path>
            </a:pathLst>
          </a:custGeom>
          <a:gradFill>
            <a:gsLst>
              <a:gs pos="17000">
                <a:srgbClr val="38ABED"/>
              </a:gs>
              <a:gs pos="100000">
                <a:srgbClr val="1B3861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612577" y="6373067"/>
            <a:ext cx="506593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200" b="1">
                <a:solidFill>
                  <a:srgbClr val="73B2D9"/>
                </a:solidFill>
                <a:latin typeface="Lucida Grande"/>
                <a:ea typeface="Lucida Grande"/>
                <a:cs typeface="Lucida Grande"/>
                <a:sym typeface="Lucida Grande"/>
              </a:rPr>
              <a:t>© Copyright Planet Network International   </a:t>
            </a:r>
          </a:p>
        </p:txBody>
      </p:sp>
      <p:pic>
        <p:nvPicPr>
          <p:cNvPr id="4" name="image2.pn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50886" y="186645"/>
            <a:ext cx="8827267" cy="64830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79462" y="0"/>
            <a:ext cx="7583488" cy="142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79462" y="1828800"/>
            <a:ext cx="7583488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00392" y="6217557"/>
            <a:ext cx="49306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 b="1">
                <a:solidFill>
                  <a:srgbClr val="73B2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xmlns:p14="http://schemas.microsoft.com/office/powerpoint/2010/main" spd="med"/>
  <p:txStyles>
    <p:titleStyle>
      <a:lvl1pPr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1pPr>
      <a:lvl2pPr indent="2286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2pPr>
      <a:lvl3pPr indent="4572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3pPr>
      <a:lvl4pPr indent="6858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4pPr>
      <a:lvl5pPr indent="9144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5pPr>
      <a:lvl6pPr indent="11430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6pPr>
      <a:lvl7pPr indent="13716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7pPr>
      <a:lvl8pPr indent="16002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8pPr>
      <a:lvl9pPr indent="1828800">
        <a:defRPr sz="3800">
          <a:solidFill>
            <a:srgbClr val="FFFFFF"/>
          </a:solidFill>
          <a:latin typeface="+mn-lt"/>
          <a:ea typeface="+mn-ea"/>
          <a:cs typeface="+mn-cs"/>
          <a:sym typeface="Trebuchet MS"/>
        </a:defRPr>
      </a:lvl9pPr>
    </p:titleStyle>
    <p:bodyStyle>
      <a:lvl1pPr marL="282575" indent="-282575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1pPr>
      <a:lvl2pPr marL="607377" indent="-324802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2pPr>
      <a:lvl3pPr marL="923219" indent="-345369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3pPr>
      <a:lvl4pPr marL="1205794" indent="-345369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4pPr>
      <a:lvl5pPr marL="1488369" indent="-345369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5pPr>
      <a:lvl6pPr marL="1775530" indent="-353130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6pPr>
      <a:lvl7pPr marL="2064455" indent="-353130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7pPr>
      <a:lvl8pPr marL="2354968" indent="-353130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8pPr>
      <a:lvl9pPr marL="2645481" indent="-353130">
        <a:spcBef>
          <a:spcPts val="2000"/>
        </a:spcBef>
        <a:buSzPct val="100000"/>
        <a:buFont typeface="Wingdings 2"/>
        <a:buChar char="●"/>
        <a:defRPr sz="2200">
          <a:solidFill>
            <a:srgbClr val="FFFFFF"/>
          </a:solidFill>
          <a:latin typeface="+mn-lt"/>
          <a:ea typeface="+mn-ea"/>
          <a:cs typeface="+mn-cs"/>
          <a:sym typeface="Trebuchet MS"/>
        </a:defRPr>
      </a:lvl9pPr>
    </p:bodyStyle>
    <p:otherStyle>
      <a:lvl1pPr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r">
        <a:defRPr sz="1200" b="1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Quality_of_servi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78319" y="896144"/>
            <a:ext cx="7772401" cy="4037980"/>
          </a:xfrm>
          <a:prstGeom prst="rect">
            <a:avLst/>
          </a:prstGeom>
          <a:ln w="9525">
            <a:solidFill>
              <a:srgbClr val="212167"/>
            </a:solidFill>
          </a:ln>
        </p:spPr>
        <p:txBody>
          <a:bodyPr>
            <a:normAutofit/>
          </a:bodyPr>
          <a:lstStyle/>
          <a:p>
            <a:pPr lvl="0" algn="ctr" defTabSz="402336"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FFFFFF"/>
                </a:solidFill>
              </a:rPr>
              <a:t>SOLUTIONS FOR ADDRESSING THE COMPLEX QoS CHALLENGE</a:t>
            </a:r>
            <a:br>
              <a:rPr sz="2112">
                <a:solidFill>
                  <a:srgbClr val="FFFFFF"/>
                </a:solidFill>
              </a:rPr>
            </a:br>
            <a:r>
              <a:rPr sz="479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RPM SYSTEM</a:t>
            </a:r>
            <a:br>
              <a:rPr sz="479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796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Revolutionary QoS monitoring Tool for Telecom Regulators</a:t>
            </a:r>
            <a:br>
              <a:rPr sz="4796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796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858963" y="279400"/>
            <a:ext cx="56515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PLANET NETWORK INTERNATIONAL</a:t>
            </a:r>
          </a:p>
        </p:txBody>
      </p:sp>
      <p:sp>
        <p:nvSpPr>
          <p:cNvPr id="107" name="Shape 107"/>
          <p:cNvSpPr/>
          <p:nvPr/>
        </p:nvSpPr>
        <p:spPr>
          <a:xfrm>
            <a:off x="1156321" y="5528667"/>
            <a:ext cx="7056785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 b="1" u="sng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Presented by :</a:t>
            </a:r>
            <a:r>
              <a:rPr sz="24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CHRISTIAN BLANCHARD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10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907703" y="4149080"/>
            <a:ext cx="619268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uneven representation of endusers</a:t>
            </a: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processing could be nearly impossible given locations of data collection and processing offices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inaccessible areas are left out during surveys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 etc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395535" y="1124744"/>
            <a:ext cx="8424938" cy="574041"/>
            <a:chOff x="0" y="0"/>
            <a:chExt cx="8424936" cy="574040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8424937" cy="360041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0"/>
              <a:ext cx="8424937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Several methods for evaluating the QoS of operators</a:t>
              </a:r>
              <a:endParaRPr sz="42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67" name="Shape 267"/>
          <p:cNvSpPr/>
          <p:nvPr/>
        </p:nvSpPr>
        <p:spPr>
          <a:xfrm>
            <a:off x="2140656" y="1689360"/>
            <a:ext cx="486268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0">
              <a:defRPr sz="1800"/>
            </a:pPr>
            <a:r>
              <a: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End user survey and Churn – Rate Monitoring</a:t>
            </a:r>
          </a:p>
        </p:txBody>
      </p:sp>
      <p:grpSp>
        <p:nvGrpSpPr>
          <p:cNvPr id="270" name="Group 270"/>
          <p:cNvGrpSpPr/>
          <p:nvPr/>
        </p:nvGrpSpPr>
        <p:grpSpPr>
          <a:xfrm>
            <a:off x="467543" y="4581128"/>
            <a:ext cx="864097" cy="358106"/>
            <a:chOff x="0" y="0"/>
            <a:chExt cx="864095" cy="358105"/>
          </a:xfrm>
        </p:grpSpPr>
        <p:sp>
          <p:nvSpPr>
            <p:cNvPr id="268" name="Shape 268"/>
            <p:cNvSpPr/>
            <p:nvPr/>
          </p:nvSpPr>
          <p:spPr>
            <a:xfrm>
              <a:off x="0" y="-1"/>
              <a:ext cx="864096" cy="358107"/>
            </a:xfrm>
            <a:prstGeom prst="rect">
              <a:avLst/>
            </a:prstGeom>
            <a:solidFill>
              <a:srgbClr val="FF585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36326" y="20302"/>
              <a:ext cx="591444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Limits</a:t>
              </a:r>
            </a:p>
          </p:txBody>
        </p:sp>
      </p:grpSp>
      <p:sp>
        <p:nvSpPr>
          <p:cNvPr id="271" name="Shape 271"/>
          <p:cNvSpPr/>
          <p:nvPr/>
        </p:nvSpPr>
        <p:spPr>
          <a:xfrm>
            <a:off x="1403648" y="4725144"/>
            <a:ext cx="360041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855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72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2543" y="2733365"/>
            <a:ext cx="918977" cy="7527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Group 275"/>
          <p:cNvGrpSpPr/>
          <p:nvPr/>
        </p:nvGrpSpPr>
        <p:grpSpPr>
          <a:xfrm>
            <a:off x="1612191" y="2108348"/>
            <a:ext cx="5904658" cy="2448273"/>
            <a:chOff x="0" y="0"/>
            <a:chExt cx="5904656" cy="2448272"/>
          </a:xfrm>
        </p:grpSpPr>
        <p:pic>
          <p:nvPicPr>
            <p:cNvPr id="273" name="image28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79045" y="0"/>
              <a:ext cx="3325612" cy="2426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image29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646916" cy="2448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1660066" y="2236674"/>
            <a:ext cx="4785915" cy="1678179"/>
            <a:chOff x="0" y="0"/>
            <a:chExt cx="4785913" cy="1678178"/>
          </a:xfrm>
        </p:grpSpPr>
        <p:pic>
          <p:nvPicPr>
            <p:cNvPr id="276" name="image30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02486" y="-1"/>
              <a:ext cx="2983428" cy="1678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image31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1866275" cy="1678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9" name="image32.png"/>
          <p:cNvPicPr/>
          <p:nvPr/>
        </p:nvPicPr>
        <p:blipFill>
          <a:blip r:embed="rId7">
            <a:extLst/>
          </a:blip>
          <a:srcRect l="129" r="5028"/>
          <a:stretch>
            <a:fillRect/>
          </a:stretch>
        </p:blipFill>
        <p:spPr>
          <a:xfrm>
            <a:off x="2627783" y="2852935"/>
            <a:ext cx="3609273" cy="2328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33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52254" y="2348879"/>
            <a:ext cx="2160241" cy="216024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3014736" y="500384"/>
            <a:ext cx="2835277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Limits of QoS Solutions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8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8" build="p" bldLvl="5" animBg="1" advAuto="0"/>
      <p:bldP spid="267" grpId="1" animBg="1" advAuto="0"/>
      <p:bldP spid="270" grpId="6" animBg="1" advAuto="0"/>
      <p:bldP spid="271" grpId="7" animBg="1" advAuto="0"/>
      <p:bldP spid="272" grpId="2" animBg="1" advAuto="0"/>
      <p:bldP spid="272" grpId="3" animBg="1" advAuto="0"/>
      <p:bldP spid="275" grpId="4" animBg="1" advAuto="0"/>
      <p:bldP spid="275" grpId="5" animBg="1" advAuto="0"/>
      <p:bldP spid="278" grpId="9" animBg="1" advAuto="0"/>
      <p:bldP spid="278" grpId="10" animBg="1" advAuto="0"/>
      <p:bldP spid="279" grpId="11" animBg="1" advAuto="0"/>
      <p:bldP spid="279" grpId="12" animBg="1" advAuto="0"/>
      <p:bldP spid="280" grpId="13" animBg="1" advAuto="0"/>
      <p:bldP spid="280" grpId="1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2265230" y="400522"/>
            <a:ext cx="6072188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Quest For Better QoS Monitoring tool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11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58367" y="1211579"/>
            <a:ext cx="8827266" cy="443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How can we create a level playing field for all operators and protect the interest of all consumers not just those in the urban areas.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How can we monitor simultaneously 24H/7 the state of all network elements/acess technologies in an operator network passively without compromising their daily operations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How can we control service degradation and sometimes outages to the benefit of the government and the masses.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Any system or platform out there that can monitor the performance of mobile operators independent of the vendor and technology 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Flexible Benchmark Audit weekly, monthly or quarterly.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Track the evolution and expansion of the mobile operators network.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Reduce churn rate of endusers directly or indirectly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A robust  platform or system that is easily upgraded to meet the rapid evolution of mobile technology.</a:t>
            </a:r>
          </a:p>
          <a:p>
            <a:pPr marL="421105" lvl="0" indent="-421105" algn="l">
              <a:buSzPct val="100000"/>
              <a:buChar char="•"/>
              <a:defRPr sz="1800"/>
            </a:pPr>
            <a:r>
              <a:rPr sz="1600">
                <a:solidFill>
                  <a:srgbClr val="FFFFFF"/>
                </a:solidFill>
              </a:rPr>
              <a:t>A platform that will facilitate  actionable decision making to the benefits of all parties involved with little or no running costs.</a:t>
            </a:r>
          </a:p>
        </p:txBody>
      </p:sp>
      <p:sp>
        <p:nvSpPr>
          <p:cNvPr id="286" name="Shape 286"/>
          <p:cNvSpPr/>
          <p:nvPr/>
        </p:nvSpPr>
        <p:spPr>
          <a:xfrm>
            <a:off x="788883" y="830181"/>
            <a:ext cx="756623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t>Questions that keeps Regulators up at night that no one has answers to…</a:t>
            </a:r>
          </a:p>
        </p:txBody>
      </p:sp>
      <p:sp>
        <p:nvSpPr>
          <p:cNvPr id="287" name="Shape 287"/>
          <p:cNvSpPr/>
          <p:nvPr/>
        </p:nvSpPr>
        <p:spPr>
          <a:xfrm>
            <a:off x="1139286" y="5669678"/>
            <a:ext cx="61542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RPM SYSTEM provides answers to these questions and more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left)">
                                      <p:cBhvr>
                                        <p:cTn id="60" dur="3500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2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left)">
                                      <p:cBhvr>
                                        <p:cTn id="63" dur="3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2" build="p" bldLvl="5" animBg="1" advAuto="0"/>
      <p:bldP spid="286" grpId="1" animBg="1" advAuto="0"/>
      <p:bldP spid="287" grpId="3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8100392" y="63347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12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1825170" y="413378"/>
            <a:ext cx="5065937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Unmatched Revolutionary QoS Monitoring Tool</a:t>
            </a:r>
          </a:p>
        </p:txBody>
      </p:sp>
      <p:pic>
        <p:nvPicPr>
          <p:cNvPr id="291" name="20130911_13013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27" y="2404799"/>
            <a:ext cx="2604295" cy="377309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3504100" y="2361260"/>
            <a:ext cx="531487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381000" indent="-381000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QoS monitoring and reporting 24/7 all year round</a:t>
            </a:r>
          </a:p>
        </p:txBody>
      </p:sp>
      <p:sp>
        <p:nvSpPr>
          <p:cNvPr id="293" name="Shape 293"/>
          <p:cNvSpPr/>
          <p:nvPr/>
        </p:nvSpPr>
        <p:spPr>
          <a:xfrm>
            <a:off x="3507556" y="3704207"/>
            <a:ext cx="4865449" cy="658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200526" indent="-200526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Automatic Reporting and 3D GIS  display(compatible with google earth</a:t>
            </a:r>
          </a:p>
        </p:txBody>
      </p:sp>
      <p:sp>
        <p:nvSpPr>
          <p:cNvPr id="294" name="Shape 294"/>
          <p:cNvSpPr/>
          <p:nvPr/>
        </p:nvSpPr>
        <p:spPr>
          <a:xfrm>
            <a:off x="3521414" y="2779854"/>
            <a:ext cx="6163693" cy="427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381000" indent="-381000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Unlimited number of Users/ Single License</a:t>
            </a:r>
          </a:p>
        </p:txBody>
      </p:sp>
      <p:sp>
        <p:nvSpPr>
          <p:cNvPr id="295" name="Shape 295"/>
          <p:cNvSpPr/>
          <p:nvPr/>
        </p:nvSpPr>
        <p:spPr>
          <a:xfrm>
            <a:off x="3526970" y="3219799"/>
            <a:ext cx="506593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160421" indent="-160421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Multi vendor Multi access technology </a:t>
            </a:r>
          </a:p>
        </p:txBody>
      </p:sp>
      <p:sp>
        <p:nvSpPr>
          <p:cNvPr id="296" name="Shape 296"/>
          <p:cNvSpPr/>
          <p:nvPr/>
        </p:nvSpPr>
        <p:spPr>
          <a:xfrm>
            <a:off x="3501569" y="4372602"/>
            <a:ext cx="5065938" cy="499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381000" indent="-381000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Friendly and intuitive web user interface</a:t>
            </a:r>
          </a:p>
        </p:txBody>
      </p:sp>
      <p:sp>
        <p:nvSpPr>
          <p:cNvPr id="297" name="Shape 297"/>
          <p:cNvSpPr/>
          <p:nvPr/>
        </p:nvSpPr>
        <p:spPr>
          <a:xfrm>
            <a:off x="280003" y="889140"/>
            <a:ext cx="8569034" cy="110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 algn="l">
              <a:defRPr sz="1800"/>
            </a:pPr>
            <a:r>
              <a:rPr sz="1700" b="1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egulators’ (QoS) </a:t>
            </a:r>
            <a:r>
              <a:rPr sz="1700" b="1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erformance </a:t>
            </a:r>
            <a:r>
              <a:rPr sz="17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anagement System is </a:t>
            </a:r>
            <a:r>
              <a:rPr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perfect and novel solution </a:t>
            </a:r>
            <a:r>
              <a:rPr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that handles the task of interfacing all the operators’/service providers’ network monitoring systems, collect perfomance data records and create KPI reports that renders a given network performance against published benchmarks.</a:t>
            </a:r>
          </a:p>
        </p:txBody>
      </p:sp>
      <p:sp>
        <p:nvSpPr>
          <p:cNvPr id="298" name="Shape 298"/>
          <p:cNvSpPr/>
          <p:nvPr/>
        </p:nvSpPr>
        <p:spPr>
          <a:xfrm>
            <a:off x="3514269" y="4924716"/>
            <a:ext cx="5065938" cy="73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190500" indent="-190500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No running costs and upgrades easily as mobile access technology evolves</a:t>
            </a:r>
          </a:p>
        </p:txBody>
      </p:sp>
      <p:sp>
        <p:nvSpPr>
          <p:cNvPr id="299" name="Shape 299"/>
          <p:cNvSpPr/>
          <p:nvPr/>
        </p:nvSpPr>
        <p:spPr>
          <a:xfrm>
            <a:off x="4664612" y="1850402"/>
            <a:ext cx="2551337" cy="499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l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Main Features</a:t>
            </a:r>
          </a:p>
        </p:txBody>
      </p:sp>
      <p:sp>
        <p:nvSpPr>
          <p:cNvPr id="300" name="Shape 300"/>
          <p:cNvSpPr/>
          <p:nvPr/>
        </p:nvSpPr>
        <p:spPr>
          <a:xfrm>
            <a:off x="3526969" y="5716599"/>
            <a:ext cx="5065938" cy="51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marL="190500" indent="-190500" algn="l">
              <a:buSzPct val="100000"/>
              <a:buChar char="•"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Built in compliance with  ETSI TS 102 250-4 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1" animBg="1" advAuto="0"/>
      <p:bldP spid="290" grpId="2" animBg="1" advAuto="0"/>
      <p:bldP spid="291" grpId="5" animBg="1" advAuto="0"/>
      <p:bldP spid="292" grpId="6" animBg="1" advAuto="0"/>
      <p:bldP spid="293" grpId="9" animBg="1" advAuto="0"/>
      <p:bldP spid="294" grpId="7" animBg="1" advAuto="0"/>
      <p:bldP spid="295" grpId="8" animBg="1" advAuto="0"/>
      <p:bldP spid="296" grpId="10" animBg="1" advAuto="0"/>
      <p:bldP spid="297" grpId="3" build="p" bldLvl="5" animBg="1" advAuto="0"/>
      <p:bldP spid="298" grpId="11" animBg="1" advAuto="0"/>
      <p:bldP spid="299" grpId="4" animBg="1" advAuto="0"/>
      <p:bldP spid="300" grpId="1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13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3780408" y="4812616"/>
            <a:ext cx="316170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600" b="1" i="1">
                <a:solidFill>
                  <a:srgbClr val="AFDDF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600" b="1" i="1">
                <a:solidFill>
                  <a:srgbClr val="AFDDF8"/>
                </a:solidFill>
              </a:rPr>
              <a:t>Intranet/Internet (secured ssh/https )</a:t>
            </a:r>
          </a:p>
        </p:txBody>
      </p:sp>
      <p:grpSp>
        <p:nvGrpSpPr>
          <p:cNvPr id="306" name="Group 306"/>
          <p:cNvGrpSpPr/>
          <p:nvPr/>
        </p:nvGrpSpPr>
        <p:grpSpPr>
          <a:xfrm>
            <a:off x="1584319" y="1300936"/>
            <a:ext cx="5581625" cy="2860899"/>
            <a:chOff x="0" y="0"/>
            <a:chExt cx="5581623" cy="2860898"/>
          </a:xfrm>
        </p:grpSpPr>
        <p:sp>
          <p:nvSpPr>
            <p:cNvPr id="304" name="Shape 304"/>
            <p:cNvSpPr/>
            <p:nvPr/>
          </p:nvSpPr>
          <p:spPr>
            <a:xfrm>
              <a:off x="0" y="2458390"/>
              <a:ext cx="2401639" cy="395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>
                <a:defRPr sz="1800"/>
              </a:pPr>
              <a:r>
                <a:rPr sz="17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1-Data acquisition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99854" y="0"/>
              <a:ext cx="5481770" cy="2860899"/>
            </a:xfrm>
            <a:prstGeom prst="roundRect">
              <a:avLst>
                <a:gd name="adj" fmla="val 16286"/>
              </a:avLst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07" name="Shape 307"/>
          <p:cNvSpPr/>
          <p:nvPr/>
        </p:nvSpPr>
        <p:spPr>
          <a:xfrm>
            <a:off x="576807" y="4245265"/>
            <a:ext cx="372628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2-</a:t>
            </a: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Processing and Organisation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2229135" y="5191570"/>
            <a:ext cx="4757738" cy="1037482"/>
            <a:chOff x="0" y="0"/>
            <a:chExt cx="4757737" cy="1037481"/>
          </a:xfrm>
        </p:grpSpPr>
        <p:grpSp>
          <p:nvGrpSpPr>
            <p:cNvPr id="314" name="Group 314"/>
            <p:cNvGrpSpPr/>
            <p:nvPr/>
          </p:nvGrpSpPr>
          <p:grpSpPr>
            <a:xfrm>
              <a:off x="0" y="1"/>
              <a:ext cx="1185863" cy="996170"/>
              <a:chOff x="0" y="0"/>
              <a:chExt cx="1185862" cy="996169"/>
            </a:xfrm>
          </p:grpSpPr>
          <p:grpSp>
            <p:nvGrpSpPr>
              <p:cNvPr id="312" name="Group 312"/>
              <p:cNvGrpSpPr/>
              <p:nvPr/>
            </p:nvGrpSpPr>
            <p:grpSpPr>
              <a:xfrm>
                <a:off x="0" y="0"/>
                <a:ext cx="1185863" cy="819880"/>
                <a:chOff x="0" y="0"/>
                <a:chExt cx="1185862" cy="819879"/>
              </a:xfrm>
            </p:grpSpPr>
            <p:pic>
              <p:nvPicPr>
                <p:cNvPr id="308" name="image43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185863" cy="8198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11" name="Group 311"/>
                <p:cNvGrpSpPr/>
                <p:nvPr/>
              </p:nvGrpSpPr>
              <p:grpSpPr>
                <a:xfrm>
                  <a:off x="227316" y="198614"/>
                  <a:ext cx="850453" cy="505275"/>
                  <a:chOff x="0" y="0"/>
                  <a:chExt cx="850451" cy="505274"/>
                </a:xfrm>
              </p:grpSpPr>
              <p:pic>
                <p:nvPicPr>
                  <p:cNvPr id="309" name="image44.pn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44592" y="41442"/>
                    <a:ext cx="758082" cy="40485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10" name="image45.png"/>
                  <p:cNvPicPr/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850452" cy="505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313" name="Shape 313"/>
              <p:cNvSpPr/>
              <p:nvPr/>
            </p:nvSpPr>
            <p:spPr>
              <a:xfrm>
                <a:off x="216707" y="818369"/>
                <a:ext cx="809675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200" b="1">
                    <a:solidFill>
                      <a:srgbClr val="FFFFFF"/>
                    </a:solidFill>
                  </a:rPr>
                  <a:t>Aministrator</a:t>
                </a:r>
              </a:p>
            </p:txBody>
          </p:sp>
        </p:grpSp>
        <p:grpSp>
          <p:nvGrpSpPr>
            <p:cNvPr id="321" name="Group 321"/>
            <p:cNvGrpSpPr/>
            <p:nvPr/>
          </p:nvGrpSpPr>
          <p:grpSpPr>
            <a:xfrm>
              <a:off x="1785938" y="28599"/>
              <a:ext cx="1185864" cy="1008883"/>
              <a:chOff x="0" y="0"/>
              <a:chExt cx="1185862" cy="1008881"/>
            </a:xfrm>
          </p:grpSpPr>
          <p:grpSp>
            <p:nvGrpSpPr>
              <p:cNvPr id="319" name="Group 319"/>
              <p:cNvGrpSpPr/>
              <p:nvPr/>
            </p:nvGrpSpPr>
            <p:grpSpPr>
              <a:xfrm>
                <a:off x="0" y="0"/>
                <a:ext cx="1185863" cy="819881"/>
                <a:chOff x="0" y="0"/>
                <a:chExt cx="1185862" cy="819880"/>
              </a:xfrm>
            </p:grpSpPr>
            <p:pic>
              <p:nvPicPr>
                <p:cNvPr id="315" name="image43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185863" cy="8198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18" name="Group 318"/>
                <p:cNvGrpSpPr/>
                <p:nvPr/>
              </p:nvGrpSpPr>
              <p:grpSpPr>
                <a:xfrm>
                  <a:off x="227316" y="211325"/>
                  <a:ext cx="850453" cy="505276"/>
                  <a:chOff x="0" y="0"/>
                  <a:chExt cx="850451" cy="505275"/>
                </a:xfrm>
              </p:grpSpPr>
              <p:pic>
                <p:nvPicPr>
                  <p:cNvPr id="316" name="image44.pn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44592" y="41442"/>
                    <a:ext cx="758082" cy="40485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17" name="image45.png"/>
                  <p:cNvPicPr/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850452" cy="505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320" name="Shape 320"/>
              <p:cNvSpPr/>
              <p:nvPr/>
            </p:nvSpPr>
            <p:spPr>
              <a:xfrm>
                <a:off x="452701" y="831081"/>
                <a:ext cx="415579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200" b="1">
                    <a:solidFill>
                      <a:srgbClr val="FFFFFF"/>
                    </a:solidFill>
                  </a:rPr>
                  <a:t>User 1</a:t>
                </a:r>
              </a:p>
            </p:txBody>
          </p:sp>
        </p:grpSp>
        <p:grpSp>
          <p:nvGrpSpPr>
            <p:cNvPr id="328" name="Group 328"/>
            <p:cNvGrpSpPr/>
            <p:nvPr/>
          </p:nvGrpSpPr>
          <p:grpSpPr>
            <a:xfrm>
              <a:off x="3573462" y="0"/>
              <a:ext cx="1184276" cy="1037482"/>
              <a:chOff x="0" y="0"/>
              <a:chExt cx="1184275" cy="1037481"/>
            </a:xfrm>
          </p:grpSpPr>
          <p:grpSp>
            <p:nvGrpSpPr>
              <p:cNvPr id="326" name="Group 326"/>
              <p:cNvGrpSpPr/>
              <p:nvPr/>
            </p:nvGrpSpPr>
            <p:grpSpPr>
              <a:xfrm>
                <a:off x="0" y="0"/>
                <a:ext cx="1184275" cy="819880"/>
                <a:chOff x="0" y="0"/>
                <a:chExt cx="1184275" cy="819879"/>
              </a:xfrm>
            </p:grpSpPr>
            <p:pic>
              <p:nvPicPr>
                <p:cNvPr id="322" name="image43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184275" cy="8198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25" name="Group 325"/>
                <p:cNvGrpSpPr/>
                <p:nvPr/>
              </p:nvGrpSpPr>
              <p:grpSpPr>
                <a:xfrm>
                  <a:off x="227012" y="239926"/>
                  <a:ext cx="849313" cy="505275"/>
                  <a:chOff x="0" y="0"/>
                  <a:chExt cx="849312" cy="505274"/>
                </a:xfrm>
              </p:grpSpPr>
              <p:pic>
                <p:nvPicPr>
                  <p:cNvPr id="323" name="image44.png"/>
                  <p:cNvPicPr/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44533" y="41442"/>
                    <a:ext cx="757066" cy="40485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24" name="image45.png"/>
                  <p:cNvPicPr/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849313" cy="505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327" name="Shape 327"/>
              <p:cNvSpPr/>
              <p:nvPr/>
            </p:nvSpPr>
            <p:spPr>
              <a:xfrm>
                <a:off x="451457" y="859681"/>
                <a:ext cx="494086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200" b="1">
                    <a:solidFill>
                      <a:srgbClr val="FFFFFF"/>
                    </a:solidFill>
                  </a:rPr>
                  <a:t>User…n</a:t>
                </a:r>
              </a:p>
            </p:txBody>
          </p:sp>
        </p:grpSp>
      </p:grpSp>
      <p:grpSp>
        <p:nvGrpSpPr>
          <p:cNvPr id="332" name="Group 332"/>
          <p:cNvGrpSpPr/>
          <p:nvPr/>
        </p:nvGrpSpPr>
        <p:grpSpPr>
          <a:xfrm>
            <a:off x="2123727" y="4769251"/>
            <a:ext cx="4968554" cy="1469629"/>
            <a:chOff x="0" y="0"/>
            <a:chExt cx="4968552" cy="1469628"/>
          </a:xfrm>
        </p:grpSpPr>
        <p:sp>
          <p:nvSpPr>
            <p:cNvPr id="330" name="Shape 330"/>
            <p:cNvSpPr/>
            <p:nvPr/>
          </p:nvSpPr>
          <p:spPr>
            <a:xfrm>
              <a:off x="0" y="0"/>
              <a:ext cx="1651000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 sz="1800"/>
              </a:pPr>
              <a:r>
                <a:rPr sz="17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3-Data handling  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17810" y="40878"/>
              <a:ext cx="4950743" cy="1428751"/>
            </a:xfrm>
            <a:prstGeom prst="roundRect">
              <a:avLst>
                <a:gd name="adj" fmla="val 16000"/>
              </a:avLst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335" name="Group 335"/>
          <p:cNvGrpSpPr/>
          <p:nvPr/>
        </p:nvGrpSpPr>
        <p:grpSpPr>
          <a:xfrm>
            <a:off x="395535" y="836712"/>
            <a:ext cx="8424938" cy="574041"/>
            <a:chOff x="0" y="0"/>
            <a:chExt cx="8424936" cy="574040"/>
          </a:xfrm>
        </p:grpSpPr>
        <p:sp>
          <p:nvSpPr>
            <p:cNvPr id="333" name="Shape 333"/>
            <p:cNvSpPr/>
            <p:nvPr/>
          </p:nvSpPr>
          <p:spPr>
            <a:xfrm>
              <a:off x="0" y="0"/>
              <a:ext cx="8424937" cy="360041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0" y="0"/>
              <a:ext cx="8424937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WHAT IS CONSISTS OFF?</a:t>
              </a:r>
              <a:endParaRPr sz="42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336" name="image4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3227" y="2609703"/>
            <a:ext cx="1857376" cy="7153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Group 339"/>
          <p:cNvGrpSpPr/>
          <p:nvPr/>
        </p:nvGrpSpPr>
        <p:grpSpPr>
          <a:xfrm>
            <a:off x="2267743" y="2268989"/>
            <a:ext cx="797418" cy="849884"/>
            <a:chOff x="0" y="0"/>
            <a:chExt cx="797416" cy="849883"/>
          </a:xfrm>
        </p:grpSpPr>
        <p:pic>
          <p:nvPicPr>
            <p:cNvPr id="337" name="image47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59790"/>
              <a:ext cx="797417" cy="690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" dist="76198" dir="4020044" rotWithShape="0">
                <a:srgbClr val="1532FC">
                  <a:alpha val="75000"/>
                </a:srgbClr>
              </a:outerShdw>
            </a:effectLst>
          </p:spPr>
        </p:pic>
        <p:sp>
          <p:nvSpPr>
            <p:cNvPr id="338" name="Shape 338"/>
            <p:cNvSpPr/>
            <p:nvPr/>
          </p:nvSpPr>
          <p:spPr>
            <a:xfrm>
              <a:off x="46283" y="0"/>
              <a:ext cx="660550" cy="177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200" b="1">
                  <a:solidFill>
                    <a:srgbClr val="6E0A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b="1">
                  <a:solidFill>
                    <a:srgbClr val="6E0A00"/>
                  </a:solidFill>
                </a:rPr>
                <a:t>OMC Data</a:t>
              </a:r>
            </a:p>
          </p:txBody>
        </p:sp>
      </p:grpSp>
      <p:pic>
        <p:nvPicPr>
          <p:cNvPr id="340" name="image4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95479" y="3053769"/>
            <a:ext cx="946564" cy="807279"/>
          </a:xfrm>
          <a:prstGeom prst="rect">
            <a:avLst/>
          </a:prstGeom>
          <a:ln w="12700">
            <a:miter lim="400000"/>
          </a:ln>
          <a:effectLst>
            <a:outerShdw blurRad="12700" dist="76198" dir="4020044" rotWithShape="0">
              <a:srgbClr val="1532FC">
                <a:alpha val="75000"/>
              </a:srgbClr>
            </a:outerShdw>
          </a:effectLst>
        </p:spPr>
      </p:pic>
      <p:grpSp>
        <p:nvGrpSpPr>
          <p:cNvPr id="343" name="Group 343"/>
          <p:cNvGrpSpPr/>
          <p:nvPr/>
        </p:nvGrpSpPr>
        <p:grpSpPr>
          <a:xfrm>
            <a:off x="5989021" y="2268989"/>
            <a:ext cx="797418" cy="849884"/>
            <a:chOff x="0" y="0"/>
            <a:chExt cx="797416" cy="849883"/>
          </a:xfrm>
        </p:grpSpPr>
        <p:pic>
          <p:nvPicPr>
            <p:cNvPr id="341" name="image47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59790"/>
              <a:ext cx="797417" cy="690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" dist="76198" dir="4020044" rotWithShape="0">
                <a:srgbClr val="1532FC">
                  <a:alpha val="75000"/>
                </a:srgbClr>
              </a:outerShdw>
            </a:effectLst>
          </p:spPr>
        </p:pic>
        <p:sp>
          <p:nvSpPr>
            <p:cNvPr id="342" name="Shape 342"/>
            <p:cNvSpPr/>
            <p:nvPr/>
          </p:nvSpPr>
          <p:spPr>
            <a:xfrm>
              <a:off x="46283" y="0"/>
              <a:ext cx="660550" cy="177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200" b="1">
                  <a:solidFill>
                    <a:srgbClr val="6E0A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b="1">
                  <a:solidFill>
                    <a:srgbClr val="6E0A00"/>
                  </a:solidFill>
                </a:rPr>
                <a:t>OMC Data</a:t>
              </a:r>
            </a:p>
          </p:txBody>
        </p:sp>
      </p:grpSp>
      <p:pic>
        <p:nvPicPr>
          <p:cNvPr id="344" name="image51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26056" y="1431614"/>
            <a:ext cx="708712" cy="67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52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15490" y="1492820"/>
            <a:ext cx="568485" cy="550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53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41918" y="1501288"/>
            <a:ext cx="1066422" cy="428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54.jpe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741648" y="1492820"/>
            <a:ext cx="966424" cy="428449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3569303" y="243754"/>
            <a:ext cx="6072188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System architecture</a:t>
            </a:r>
          </a:p>
        </p:txBody>
      </p:sp>
      <p:sp>
        <p:nvSpPr>
          <p:cNvPr id="349" name="Shape 349"/>
          <p:cNvSpPr/>
          <p:nvPr/>
        </p:nvSpPr>
        <p:spPr>
          <a:xfrm rot="1674478">
            <a:off x="2949628" y="2943935"/>
            <a:ext cx="1072410" cy="597117"/>
          </a:xfrm>
          <a:prstGeom prst="rightArrow">
            <a:avLst>
              <a:gd name="adj1" fmla="val 27949"/>
              <a:gd name="adj2" fmla="val 108539"/>
            </a:avLst>
          </a:prstGeom>
          <a:blipFill>
            <a:blip r:embed="rId1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50" name="Shape 350"/>
          <p:cNvSpPr/>
          <p:nvPr/>
        </p:nvSpPr>
        <p:spPr>
          <a:xfrm rot="8533018">
            <a:off x="4903765" y="2985067"/>
            <a:ext cx="1072410" cy="597118"/>
          </a:xfrm>
          <a:prstGeom prst="rightArrow">
            <a:avLst>
              <a:gd name="adj1" fmla="val 27949"/>
              <a:gd name="adj2" fmla="val 108539"/>
            </a:avLst>
          </a:prstGeom>
          <a:blipFill>
            <a:blip r:embed="rId1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51" name="Shape 351"/>
          <p:cNvSpPr/>
          <p:nvPr/>
        </p:nvSpPr>
        <p:spPr>
          <a:xfrm rot="5460253">
            <a:off x="3836965" y="4125238"/>
            <a:ext cx="1072410" cy="597117"/>
          </a:xfrm>
          <a:prstGeom prst="rightArrow">
            <a:avLst>
              <a:gd name="adj1" fmla="val 27949"/>
              <a:gd name="adj2" fmla="val 108539"/>
            </a:avLst>
          </a:prstGeom>
          <a:blipFill>
            <a:blip r:embed="rId1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9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9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7" animBg="1" advAuto="0"/>
      <p:bldP spid="306" grpId="2" animBg="1" advAuto="0"/>
      <p:bldP spid="307" grpId="14" animBg="1" advAuto="0"/>
      <p:bldP spid="329" grpId="16" animBg="1" advAuto="0"/>
      <p:bldP spid="332" grpId="15" animBg="1" advAuto="0"/>
      <p:bldP spid="335" grpId="1" animBg="1" advAuto="0"/>
      <p:bldP spid="336" grpId="9" animBg="1" advAuto="0"/>
      <p:bldP spid="339" grpId="7" animBg="1" advAuto="0"/>
      <p:bldP spid="340" grpId="10" animBg="1" advAuto="0"/>
      <p:bldP spid="343" grpId="8" animBg="1" advAuto="0"/>
      <p:bldP spid="344" grpId="3" animBg="1" advAuto="0"/>
      <p:bldP spid="345" grpId="5" animBg="1" advAuto="0"/>
      <p:bldP spid="346" grpId="4" animBg="1" advAuto="0"/>
      <p:bldP spid="347" grpId="6" animBg="1" advAuto="0"/>
      <p:bldP spid="349" grpId="11" animBg="1" advAuto="0"/>
      <p:bldP spid="350" grpId="12" animBg="1" advAuto="0"/>
      <p:bldP spid="351" grpId="1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2892300" y="358304"/>
            <a:ext cx="607218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548640">
              <a:defRPr sz="204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Raw Data Collection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14</a:t>
            </a:fld>
            <a:endParaRPr sz="1200" b="1">
              <a:solidFill>
                <a:srgbClr val="73B2D9"/>
              </a:solidFill>
            </a:endParaRPr>
          </a:p>
        </p:txBody>
      </p:sp>
      <p:grpSp>
        <p:nvGrpSpPr>
          <p:cNvPr id="357" name="Group 357"/>
          <p:cNvGrpSpPr/>
          <p:nvPr/>
        </p:nvGrpSpPr>
        <p:grpSpPr>
          <a:xfrm>
            <a:off x="395535" y="1052736"/>
            <a:ext cx="8424938" cy="574041"/>
            <a:chOff x="0" y="0"/>
            <a:chExt cx="8424936" cy="574040"/>
          </a:xfrm>
        </p:grpSpPr>
        <p:sp>
          <p:nvSpPr>
            <p:cNvPr id="355" name="Shape 355"/>
            <p:cNvSpPr/>
            <p:nvPr/>
          </p:nvSpPr>
          <p:spPr>
            <a:xfrm>
              <a:off x="0" y="0"/>
              <a:ext cx="8424937" cy="360041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0" y="0"/>
              <a:ext cx="8424937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Raw Data Acquisition</a:t>
              </a:r>
              <a:endParaRPr sz="42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65" name="Group 365"/>
          <p:cNvGrpSpPr/>
          <p:nvPr/>
        </p:nvGrpSpPr>
        <p:grpSpPr>
          <a:xfrm>
            <a:off x="467543" y="1628799"/>
            <a:ext cx="8280921" cy="4371951"/>
            <a:chOff x="0" y="0"/>
            <a:chExt cx="8280919" cy="4371949"/>
          </a:xfrm>
        </p:grpSpPr>
        <p:grpSp>
          <p:nvGrpSpPr>
            <p:cNvPr id="360" name="Group 360"/>
            <p:cNvGrpSpPr/>
            <p:nvPr/>
          </p:nvGrpSpPr>
          <p:grpSpPr>
            <a:xfrm>
              <a:off x="0" y="0"/>
              <a:ext cx="8280920" cy="4371950"/>
              <a:chOff x="0" y="0"/>
              <a:chExt cx="8280919" cy="4371949"/>
            </a:xfrm>
          </p:grpSpPr>
          <p:pic>
            <p:nvPicPr>
              <p:cNvPr id="358" name="image35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8280920" cy="43719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9" name="Shape 359"/>
              <p:cNvSpPr/>
              <p:nvPr/>
            </p:nvSpPr>
            <p:spPr>
              <a:xfrm>
                <a:off x="3888432" y="864095"/>
                <a:ext cx="1872209" cy="151216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61" name="Shape 361"/>
            <p:cNvSpPr/>
            <p:nvPr/>
          </p:nvSpPr>
          <p:spPr>
            <a:xfrm>
              <a:off x="2016224" y="2808311"/>
              <a:ext cx="2088233" cy="129614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4" name="Group 364"/>
            <p:cNvGrpSpPr/>
            <p:nvPr/>
          </p:nvGrpSpPr>
          <p:grpSpPr>
            <a:xfrm>
              <a:off x="5112568" y="3830073"/>
              <a:ext cx="2871936" cy="332741"/>
              <a:chOff x="0" y="0"/>
              <a:chExt cx="2871935" cy="332740"/>
            </a:xfrm>
          </p:grpSpPr>
          <p:sp>
            <p:nvSpPr>
              <p:cNvPr id="362" name="Shape 362"/>
              <p:cNvSpPr/>
              <p:nvPr/>
            </p:nvSpPr>
            <p:spPr>
              <a:xfrm>
                <a:off x="0" y="58358"/>
                <a:ext cx="2871936" cy="216024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latin typeface="Trebuchet MS Bold"/>
                    <a:ea typeface="Trebuchet MS Bold"/>
                    <a:cs typeface="Trebuchet MS Bold"/>
                    <a:sym typeface="Trebuchet MS Bold"/>
                  </a:defRPr>
                </a:pPr>
                <a:endParaRPr/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0" y="0"/>
                <a:ext cx="2871936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600">
                    <a:latin typeface="Trebuchet MS Bold"/>
                    <a:ea typeface="Trebuchet MS Bold"/>
                    <a:cs typeface="Trebuchet MS Bold"/>
                    <a:sym typeface="Trebuchet MS Bold"/>
                  </a:defRPr>
                </a:lvl1pPr>
              </a:lstStyle>
              <a:p>
                <a:pPr lvl="0">
                  <a:defRPr sz="1800"/>
                </a:pPr>
                <a:r>
                  <a:rPr sz="1600"/>
                  <a:t>RPM server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15</a:t>
            </a:fld>
            <a:endParaRPr sz="1200" b="1">
              <a:solidFill>
                <a:srgbClr val="73B2D9"/>
              </a:solidFill>
            </a:endParaRPr>
          </a:p>
        </p:txBody>
      </p:sp>
      <p:grpSp>
        <p:nvGrpSpPr>
          <p:cNvPr id="370" name="Group 370"/>
          <p:cNvGrpSpPr/>
          <p:nvPr/>
        </p:nvGrpSpPr>
        <p:grpSpPr>
          <a:xfrm>
            <a:off x="503936" y="5848710"/>
            <a:ext cx="8316536" cy="419101"/>
            <a:chOff x="0" y="0"/>
            <a:chExt cx="8316535" cy="419100"/>
          </a:xfrm>
        </p:grpSpPr>
        <p:sp>
          <p:nvSpPr>
            <p:cNvPr id="368" name="Shape 368"/>
            <p:cNvSpPr/>
            <p:nvPr/>
          </p:nvSpPr>
          <p:spPr>
            <a:xfrm>
              <a:off x="0" y="28561"/>
              <a:ext cx="8316536" cy="361979"/>
            </a:xfrm>
            <a:prstGeom prst="rect">
              <a:avLst/>
            </a:prstGeom>
            <a:solidFill>
              <a:srgbClr val="CCFDCC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59380" y="0"/>
              <a:ext cx="7397775" cy="41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2200" b="1"/>
                <a:t>RPM SYSTEM gives the Regulators the EDGE in QoS monitoring.</a:t>
              </a:r>
            </a:p>
          </p:txBody>
        </p:sp>
      </p:grpSp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3129036" y="498045"/>
            <a:ext cx="607218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RPM System vs other QoS solutions</a:t>
            </a:r>
          </a:p>
        </p:txBody>
      </p:sp>
      <p:graphicFrame>
        <p:nvGraphicFramePr>
          <p:cNvPr id="372" name="Table 372"/>
          <p:cNvGraphicFramePr/>
          <p:nvPr/>
        </p:nvGraphicFramePr>
        <p:xfrm>
          <a:off x="513219" y="1915583"/>
          <a:ext cx="7858352" cy="3748588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3139001"/>
                <a:gridCol w="1536700"/>
                <a:gridCol w="1657272"/>
                <a:gridCol w="1525379"/>
              </a:tblGrid>
              <a:tr h="592289">
                <a:tc>
                  <a:txBody>
                    <a:bodyPr/>
                    <a:lstStyle/>
                    <a:p>
                      <a:pPr lvl="0" algn="l">
                        <a:defRPr sz="1600">
                          <a:sym typeface="Trebuchet MS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 b="1" i="1">
                          <a:sym typeface="Trebuchet MS"/>
                        </a:rPr>
                        <a:t>RPM SYSTEM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 b="1" i="1">
                          <a:sym typeface="Trebuchet MS"/>
                        </a:rPr>
                        <a:t>DRIVE TEST/WALK TEST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600" b="1" i="1">
                          <a:sym typeface="Trebuchet MS"/>
                        </a:rPr>
                        <a:t>SURVEY/CHURN RATE</a:t>
                      </a:r>
                    </a:p>
                  </a:txBody>
                  <a:tcPr marL="63500" marR="63500" marT="63500" marB="63500" anchor="ctr" horzOverflow="overflow"/>
                </a:tc>
              </a:tr>
              <a:tr h="4756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 i="1">
                          <a:sym typeface="Trebuchet MS"/>
                        </a:rPr>
                        <a:t>24H/7 Active/ Passive Monitoring 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>
                          <a:sym typeface="Trebuchet MS"/>
                        </a:rPr>
                        <a:t>——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>
                          <a:sym typeface="Trebuchet MS"/>
                        </a:rPr>
                        <a:t>—-</a:t>
                      </a:r>
                    </a:p>
                  </a:txBody>
                  <a:tcPr marL="63500" marR="63500" marT="63500" marB="63500" horzOverflow="overflow"/>
                </a:tc>
              </a:tr>
              <a:tr h="4756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 i="1">
                          <a:sym typeface="Trebuchet MS"/>
                        </a:rPr>
                        <a:t>Timeliness of Data / Qos reports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</a:t>
                      </a:r>
                    </a:p>
                  </a:txBody>
                  <a:tcPr marL="63500" marR="63500" marT="63500" marB="63500" horzOverflow="overflow"/>
                </a:tc>
              </a:tr>
              <a:tr h="4756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400" b="1" i="1">
                          <a:sym typeface="Trebuchet MS"/>
                        </a:rPr>
                        <a:t>Benchmarking / Actionnable decision </a:t>
                      </a:r>
                      <a:r>
                        <a:rPr sz="1500" b="1" i="1">
                          <a:sym typeface="Trebuchet MS"/>
                        </a:rPr>
                        <a:t>making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</a:t>
                      </a:r>
                    </a:p>
                  </a:txBody>
                  <a:tcPr marL="63500" marR="63500" marT="63500" marB="63500" horzOverflow="overflow"/>
                </a:tc>
              </a:tr>
              <a:tr h="4756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400" b="1" i="1">
                          <a:sym typeface="Trebuchet MS"/>
                        </a:rPr>
                        <a:t>Real Network Coverage measurement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>
                          <a:sym typeface="Trebuchet MS"/>
                        </a:rPr>
                        <a:t>——</a:t>
                      </a:r>
                    </a:p>
                  </a:txBody>
                  <a:tcPr marL="63500" marR="63500" marT="63500" marB="63500" horzOverflow="overflow"/>
                </a:tc>
              </a:tr>
              <a:tr h="479028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 i="1">
                          <a:sym typeface="Trebuchet MS"/>
                        </a:rPr>
                        <a:t>TRACK operators Network Expansion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>
                          <a:sym typeface="Trebuchet MS"/>
                        </a:rPr>
                        <a:t>——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>
                          <a:sym typeface="Trebuchet MS"/>
                        </a:rPr>
                        <a:t>——-</a:t>
                      </a:r>
                    </a:p>
                  </a:txBody>
                  <a:tcPr marL="63500" marR="63500" marT="63500" marB="63500" horzOverflow="overflow"/>
                </a:tc>
              </a:tr>
              <a:tr h="4756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500" b="1" i="1">
                          <a:sym typeface="Trebuchet MS"/>
                        </a:rPr>
                        <a:t>Running Costs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>
                          <a:sym typeface="Trebuchet MS"/>
                        </a:rPr>
                        <a:t>——-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100" b="1">
                          <a:solidFill>
                            <a:srgbClr val="00882B"/>
                          </a:solidFill>
                          <a:sym typeface="Trebuchet MS"/>
                        </a:rPr>
                        <a:t>ooooo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373" name="Shape 373"/>
          <p:cNvSpPr/>
          <p:nvPr/>
        </p:nvSpPr>
        <p:spPr>
          <a:xfrm>
            <a:off x="1777904" y="1915583"/>
            <a:ext cx="13125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QoS solutions</a:t>
            </a:r>
          </a:p>
        </p:txBody>
      </p:sp>
      <p:sp>
        <p:nvSpPr>
          <p:cNvPr id="374" name="Shape 374"/>
          <p:cNvSpPr/>
          <p:nvPr/>
        </p:nvSpPr>
        <p:spPr>
          <a:xfrm>
            <a:off x="952933" y="2189933"/>
            <a:ext cx="9220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CRITERIA</a:t>
            </a:r>
          </a:p>
        </p:txBody>
      </p:sp>
      <p:grpSp>
        <p:nvGrpSpPr>
          <p:cNvPr id="377" name="Group 377"/>
          <p:cNvGrpSpPr/>
          <p:nvPr/>
        </p:nvGrpSpPr>
        <p:grpSpPr>
          <a:xfrm>
            <a:off x="449736" y="1206814"/>
            <a:ext cx="8316536" cy="406401"/>
            <a:chOff x="0" y="0"/>
            <a:chExt cx="8316535" cy="406400"/>
          </a:xfrm>
        </p:grpSpPr>
        <p:sp>
          <p:nvSpPr>
            <p:cNvPr id="375" name="Shape 375"/>
            <p:cNvSpPr/>
            <p:nvPr/>
          </p:nvSpPr>
          <p:spPr>
            <a:xfrm>
              <a:off x="0" y="22210"/>
              <a:ext cx="8316536" cy="361979"/>
            </a:xfrm>
            <a:prstGeom prst="rect">
              <a:avLst/>
            </a:prstGeom>
            <a:solidFill>
              <a:srgbClr val="CCFDCC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709615" y="0"/>
              <a:ext cx="6897305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>
                <a:defRPr sz="1800"/>
              </a:pPr>
              <a:r>
                <a:rPr sz="2100">
                  <a:latin typeface="Gill Sans"/>
                  <a:ea typeface="Gill Sans"/>
                  <a:cs typeface="Gill Sans"/>
                  <a:sym typeface="Gill Sans"/>
                </a:rPr>
                <a:t>Other QoS Solutions are only complementary to RPM System</a:t>
              </a:r>
              <a:r>
                <a:rPr sz="2100" b="1"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5" animBg="1" advAuto="0"/>
      <p:bldP spid="372" grpId="3" animBg="1" advAuto="0"/>
      <p:bldP spid="373" grpId="1" animBg="1" advAuto="0"/>
      <p:bldP spid="374" grpId="2" animBg="1" advAuto="0"/>
      <p:bldP spid="377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16</a:t>
            </a:fld>
            <a:endParaRPr sz="1200" b="1">
              <a:solidFill>
                <a:srgbClr val="73B2D9"/>
              </a:solidFill>
            </a:endParaRPr>
          </a:p>
        </p:txBody>
      </p:sp>
      <p:pic>
        <p:nvPicPr>
          <p:cNvPr id="38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" y="615950"/>
            <a:ext cx="8648700" cy="58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2</a:t>
            </a:fld>
            <a:endParaRPr sz="1200" b="1">
              <a:solidFill>
                <a:srgbClr val="73B2D9"/>
              </a:solidFill>
            </a:endParaRPr>
          </a:p>
        </p:txBody>
      </p:sp>
      <p:grpSp>
        <p:nvGrpSpPr>
          <p:cNvPr id="112" name="Group 112"/>
          <p:cNvGrpSpPr/>
          <p:nvPr/>
        </p:nvGrpSpPr>
        <p:grpSpPr>
          <a:xfrm>
            <a:off x="642937" y="620687"/>
            <a:ext cx="8013701" cy="533401"/>
            <a:chOff x="0" y="0"/>
            <a:chExt cx="8013700" cy="533400"/>
          </a:xfrm>
        </p:grpSpPr>
        <p:sp>
          <p:nvSpPr>
            <p:cNvPr id="110" name="Shape 110"/>
            <p:cNvSpPr/>
            <p:nvPr/>
          </p:nvSpPr>
          <p:spPr>
            <a:xfrm>
              <a:off x="0" y="0"/>
              <a:ext cx="8013700" cy="533400"/>
            </a:xfrm>
            <a:prstGeom prst="rect">
              <a:avLst/>
            </a:prstGeom>
            <a:gradFill flip="none" rotWithShape="1">
              <a:gsLst>
                <a:gs pos="0">
                  <a:srgbClr val="D0E9EB"/>
                </a:gs>
                <a:gs pos="20001">
                  <a:srgbClr val="CFE7EA"/>
                </a:gs>
                <a:gs pos="100000">
                  <a:srgbClr val="9EB0B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0" y="0"/>
              <a:ext cx="8013700" cy="532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>
                <a:defRPr sz="3200">
                  <a:solidFill>
                    <a:srgbClr val="444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200">
                  <a:solidFill>
                    <a:srgbClr val="4444C4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Contents</a:t>
              </a:r>
            </a:p>
          </p:txBody>
        </p:sp>
      </p:grpSp>
      <p:sp>
        <p:nvSpPr>
          <p:cNvPr id="113" name="Shape 113"/>
          <p:cNvSpPr/>
          <p:nvPr/>
        </p:nvSpPr>
        <p:spPr>
          <a:xfrm>
            <a:off x="827583" y="1484783"/>
            <a:ext cx="7992890" cy="438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>
              <a:defRPr sz="1800"/>
            </a:pP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Service and QoS Definition</a:t>
            </a:r>
          </a:p>
          <a:p>
            <a:pPr lvl="0" algn="l">
              <a:defRPr sz="1800"/>
            </a:pPr>
            <a:endParaRPr sz="2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QoS Measurement </a:t>
            </a:r>
          </a:p>
          <a:p>
            <a:pPr lvl="0" algn="l">
              <a:defRPr sz="1800"/>
            </a:pPr>
            <a:endParaRPr sz="2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Relationship between NP and QoS</a:t>
            </a:r>
            <a:b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Existing QoS solutions and their limits</a:t>
            </a:r>
          </a:p>
          <a:p>
            <a:pPr lvl="0" algn="l">
              <a:defRPr sz="1800"/>
            </a:pP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Quest for Effective QoS Monitoring Solutions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RPM System Overview</a:t>
            </a:r>
          </a:p>
          <a:p>
            <a:pPr lvl="0" algn="l">
              <a:defRPr sz="1800"/>
            </a:pPr>
            <a:endParaRPr sz="2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RPM system vs other QoS solutions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  <p:bldP spid="113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3789808" y="341412"/>
            <a:ext cx="187220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QoS OVERVIEW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3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71450" y="1451111"/>
            <a:ext cx="8801100" cy="4842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73050" lvl="0" indent="-138112">
              <a:lnSpc>
                <a:spcPct val="150000"/>
              </a:lnSpc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dirty="0">
                <a:solidFill>
                  <a:srgbClr val="FFFFFF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WHAT IS QoS ?</a:t>
            </a:r>
            <a:endParaRPr sz="4200" dirty="0">
              <a:latin typeface="Gill Sans"/>
              <a:ea typeface="Gill Sans"/>
              <a:cs typeface="Gill Sans"/>
              <a:sym typeface="Gill Sans"/>
            </a:endParaRPr>
          </a:p>
          <a:p>
            <a:pPr marL="238957" lvl="0" indent="-104019" algn="l">
              <a:lnSpc>
                <a:spcPct val="150000"/>
              </a:lnSpc>
              <a:spcBef>
                <a:spcPts val="300"/>
              </a:spcBef>
              <a:buSzPct val="155000"/>
              <a:buBlip>
                <a:blip r:embed="rId2"/>
              </a:buBlip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of Service (QoS)</a:t>
            </a:r>
            <a:r>
              <a:rPr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as </a:t>
            </a:r>
            <a:r>
              <a:rPr sz="1600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defined in CCITT Recommendation E.800 [1]</a:t>
            </a:r>
            <a:endParaRPr sz="1600" dirty="0">
              <a:solidFill>
                <a:srgbClr val="FFFFFF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indent="134937"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endParaRPr sz="1600" b="1" dirty="0">
              <a:solidFill>
                <a:srgbClr val="FFFFFF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indent="134937"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 dirty="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rPr>
              <a:t>« </a:t>
            </a:r>
            <a:r>
              <a:rPr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QoS  is t</a:t>
            </a:r>
            <a:r>
              <a:rPr b="1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 collective effect of SERVICE PERFORMANCE which determine the degree of satisfaction of a user of the service </a:t>
            </a:r>
            <a:r>
              <a:rPr b="1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»</a:t>
            </a:r>
            <a:endParaRPr lang="fr-FR" sz="1600" b="1" dirty="0">
              <a:solidFill>
                <a:srgbClr val="FFFFFF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indent="134937"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8957" lvl="0" indent="-104019" algn="l">
              <a:lnSpc>
                <a:spcPct val="150000"/>
              </a:lnSpc>
              <a:spcBef>
                <a:spcPts val="300"/>
              </a:spcBef>
              <a:buClr>
                <a:srgbClr val="FFFFFF"/>
              </a:buClr>
              <a:buSzPct val="155000"/>
              <a:buFont typeface="Calibri"/>
              <a:buChar char="•"/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Levels of quality of Service in </a:t>
            </a:r>
            <a:r>
              <a:rPr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telecommunications</a:t>
            </a: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138112" algn="l">
              <a:lnSpc>
                <a:spcPct val="150000"/>
              </a:lnSpc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Intrasec Quality of Service         </a:t>
            </a: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138112" algn="l">
              <a:lnSpc>
                <a:spcPct val="150000"/>
              </a:lnSpc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Perceived Quality of Service</a:t>
            </a:r>
            <a:endParaRPr sz="4200" dirty="0">
              <a:latin typeface="Gill Sans"/>
              <a:ea typeface="Gill Sans"/>
              <a:cs typeface="Gill Sans"/>
              <a:sym typeface="Gill Sans"/>
            </a:endParaRPr>
          </a:p>
          <a:p>
            <a:pPr marL="273050" lvl="0" indent="-138112" algn="l">
              <a:lnSpc>
                <a:spcPct val="150000"/>
              </a:lnSpc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     Assessed Quality of Service (QoE )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07987" lvl="0" indent="-273050" algn="l">
              <a:lnSpc>
                <a:spcPct val="150000"/>
              </a:lnSpc>
              <a:spcBef>
                <a:spcPts val="300"/>
              </a:spcBef>
              <a:buClr>
                <a:srgbClr val="FFFFFF"/>
              </a:buClr>
              <a:buSzPct val="155000"/>
              <a:buFont typeface="Arial Bold"/>
              <a:buChar char="•"/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endParaRPr sz="1600" u="sng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73050" lvl="0" indent="-138112" algn="l">
              <a:lnSpc>
                <a:spcPct val="150000"/>
              </a:lnSpc>
              <a:spcBef>
                <a:spcPts val="300"/>
              </a:spcBef>
              <a:tabLst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u="sng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/>
            </a:r>
            <a:br>
              <a:rPr sz="1600" u="sng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             </a:t>
            </a:r>
          </a:p>
        </p:txBody>
      </p:sp>
      <p:sp>
        <p:nvSpPr>
          <p:cNvPr id="118" name="Shape 118"/>
          <p:cNvSpPr/>
          <p:nvPr/>
        </p:nvSpPr>
        <p:spPr>
          <a:xfrm>
            <a:off x="4762297" y="3581709"/>
            <a:ext cx="360041" cy="28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705"/>
                  <a:pt x="10800" y="1575"/>
                </a:cubicBezTo>
                <a:lnTo>
                  <a:pt x="10800" y="9225"/>
                </a:lnTo>
                <a:cubicBezTo>
                  <a:pt x="10800" y="10095"/>
                  <a:pt x="15635" y="10800"/>
                  <a:pt x="21600" y="10800"/>
                </a:cubicBezTo>
                <a:cubicBezTo>
                  <a:pt x="15635" y="10800"/>
                  <a:pt x="10800" y="11505"/>
                  <a:pt x="10800" y="12375"/>
                </a:cubicBezTo>
                <a:lnTo>
                  <a:pt x="10800" y="20025"/>
                </a:lnTo>
                <a:cubicBezTo>
                  <a:pt x="10800" y="20895"/>
                  <a:pt x="5965" y="21600"/>
                  <a:pt x="0" y="21600"/>
                </a:cubicBezTo>
              </a:path>
            </a:pathLst>
          </a:cu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451369" y="3586536"/>
            <a:ext cx="360363" cy="135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58"/>
                  <a:pt x="10800" y="577"/>
                </a:cubicBezTo>
                <a:lnTo>
                  <a:pt x="10800" y="10223"/>
                </a:lnTo>
                <a:cubicBezTo>
                  <a:pt x="10800" y="10542"/>
                  <a:pt x="15635" y="10800"/>
                  <a:pt x="21600" y="10800"/>
                </a:cubicBezTo>
                <a:cubicBezTo>
                  <a:pt x="15635" y="10800"/>
                  <a:pt x="10800" y="11058"/>
                  <a:pt x="10800" y="11377"/>
                </a:cubicBezTo>
                <a:lnTo>
                  <a:pt x="10800" y="21023"/>
                </a:lnTo>
                <a:cubicBezTo>
                  <a:pt x="10800" y="21342"/>
                  <a:pt x="5965" y="21600"/>
                  <a:pt x="0" y="21600"/>
                </a:cubicBezTo>
              </a:path>
            </a:pathLst>
          </a:cu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61913" y="1010444"/>
            <a:ext cx="8424937" cy="360041"/>
          </a:xfrm>
          <a:prstGeom prst="rect">
            <a:avLst/>
          </a:prstGeom>
          <a:solidFill>
            <a:srgbClr val="D9D9D9"/>
          </a:solidFill>
          <a:ln w="25400">
            <a:solidFill/>
            <a:round/>
          </a:ln>
        </p:spPr>
        <p:txBody>
          <a:bodyPr lIns="0" tIns="0" rIns="0" bIns="0"/>
          <a:lstStyle/>
          <a:p>
            <a:pPr lvl="0">
              <a:defRPr sz="1400" b="1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61913" y="1010444"/>
            <a:ext cx="8424937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 b="0"/>
            </a:pPr>
            <a:r>
              <a:rPr sz="1400" b="1"/>
              <a:t>QoS DEFINITION and MEASUREMENT</a:t>
            </a:r>
          </a:p>
        </p:txBody>
      </p:sp>
      <p:sp>
        <p:nvSpPr>
          <p:cNvPr id="122" name="Shape 122"/>
          <p:cNvSpPr/>
          <p:nvPr/>
        </p:nvSpPr>
        <p:spPr>
          <a:xfrm>
            <a:off x="5152776" y="3559549"/>
            <a:ext cx="24482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FF"/>
                </a:solidFill>
              </a:rPr>
              <a:t>(QoS for mobile operators)</a:t>
            </a:r>
          </a:p>
        </p:txBody>
      </p:sp>
      <p:sp>
        <p:nvSpPr>
          <p:cNvPr id="123" name="Shape 123"/>
          <p:cNvSpPr/>
          <p:nvPr/>
        </p:nvSpPr>
        <p:spPr>
          <a:xfrm>
            <a:off x="3690929" y="4046886"/>
            <a:ext cx="360041" cy="974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705"/>
                  <a:pt x="10800" y="1575"/>
                </a:cubicBezTo>
                <a:lnTo>
                  <a:pt x="10800" y="9225"/>
                </a:lnTo>
                <a:cubicBezTo>
                  <a:pt x="10800" y="10095"/>
                  <a:pt x="15635" y="10800"/>
                  <a:pt x="21600" y="10800"/>
                </a:cubicBezTo>
                <a:cubicBezTo>
                  <a:pt x="15635" y="10800"/>
                  <a:pt x="10800" y="11505"/>
                  <a:pt x="10800" y="12375"/>
                </a:cubicBezTo>
                <a:lnTo>
                  <a:pt x="10800" y="20025"/>
                </a:lnTo>
                <a:cubicBezTo>
                  <a:pt x="10800" y="20895"/>
                  <a:pt x="5965" y="21600"/>
                  <a:pt x="0" y="21600"/>
                </a:cubicBezTo>
              </a:path>
            </a:pathLst>
          </a:custGeom>
          <a:ln>
            <a:solidFill>
              <a:srgbClr val="FFFFFF"/>
            </a:solidFill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135594" y="4316756"/>
            <a:ext cx="187220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FF"/>
                </a:solidFill>
              </a:rPr>
              <a:t>(QoS for end users )</a:t>
            </a:r>
          </a:p>
        </p:txBody>
      </p:sp>
      <p:sp>
        <p:nvSpPr>
          <p:cNvPr id="125" name="Shape 125"/>
          <p:cNvSpPr/>
          <p:nvPr/>
        </p:nvSpPr>
        <p:spPr>
          <a:xfrm>
            <a:off x="7784388" y="3978160"/>
            <a:ext cx="1125068" cy="612141"/>
          </a:xfrm>
          <a:prstGeom prst="rect">
            <a:avLst/>
          </a:prstGeom>
          <a:solidFill>
            <a:srgbClr val="508709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FF"/>
                </a:solidFill>
              </a:rPr>
              <a:t>QoS for Regulators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bldLvl="5" animBg="1" advAuto="0"/>
      <p:bldP spid="118" grpId="2" animBg="1" advAuto="0"/>
      <p:bldP spid="119" grpId="6" animBg="1" advAuto="0"/>
      <p:bldP spid="122" grpId="3" animBg="1" advAuto="0"/>
      <p:bldP spid="123" grpId="4" animBg="1" advAuto="0"/>
      <p:bldP spid="124" grpId="5" animBg="1" advAuto="0"/>
      <p:bldP spid="125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3789808" y="341412"/>
            <a:ext cx="187220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QoS OVERVIEW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361913" y="1010444"/>
            <a:ext cx="8424937" cy="360041"/>
            <a:chOff x="0" y="0"/>
            <a:chExt cx="8424936" cy="360040"/>
          </a:xfrm>
        </p:grpSpPr>
        <p:sp>
          <p:nvSpPr>
            <p:cNvPr id="128" name="Shape 128"/>
            <p:cNvSpPr/>
            <p:nvPr/>
          </p:nvSpPr>
          <p:spPr>
            <a:xfrm>
              <a:off x="-1" y="-1"/>
              <a:ext cx="8424938" cy="360042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400" b="1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0"/>
              <a:ext cx="8424937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 b="0"/>
              </a:pPr>
              <a:r>
                <a:rPr sz="1400" b="1"/>
                <a:t>QoS MEASUREMENT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261862" y="1470215"/>
            <a:ext cx="8928101" cy="71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38957" lvl="0" indent="-104019" algn="l">
              <a:lnSpc>
                <a:spcPct val="150000"/>
              </a:lnSpc>
              <a:spcBef>
                <a:spcPts val="300"/>
              </a:spcBef>
              <a:buSzPct val="155000"/>
              <a:buBlip>
                <a:blip r:embed="rId2"/>
              </a:buBlip>
              <a:tabLst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ITU definition in 1994 in ITU-T Recommendation E-800 (First in Telephony)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lvl="0" indent="-138112" algn="l">
              <a:lnSpc>
                <a:spcPct val="150000"/>
              </a:lnSpc>
              <a:spcBef>
                <a:spcPts val="300"/>
              </a:spcBef>
              <a:tabLst>
                <a:tab pos="355600" algn="l"/>
                <a:tab pos="355600" algn="l"/>
                <a:tab pos="3556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     </a:t>
            </a: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 Qualification based on  six 6 primary components: </a:t>
            </a:r>
          </a:p>
        </p:txBody>
      </p:sp>
      <p:sp>
        <p:nvSpPr>
          <p:cNvPr id="132" name="Shape 132"/>
          <p:cNvSpPr/>
          <p:nvPr/>
        </p:nvSpPr>
        <p:spPr>
          <a:xfrm>
            <a:off x="337243" y="5229199"/>
            <a:ext cx="91313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04800" lvl="0" indent="-304800" algn="l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Measure of Quality of Service can be briefly defined as the measurement of two main indicators :</a:t>
            </a:r>
            <a:b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114" lvl="0" indent="-116114" algn="l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SzPct val="155000"/>
              <a:buFont typeface="Calibri"/>
              <a:buChar char="•"/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Performance indicators </a:t>
            </a:r>
            <a:r>
              <a:rPr sz="1600" b="1">
                <a:solidFill>
                  <a:srgbClr val="DDF53D"/>
                </a:solidFill>
                <a:latin typeface="Calibri"/>
                <a:ea typeface="Calibri"/>
                <a:cs typeface="Calibri"/>
                <a:sym typeface="Calibri"/>
              </a:rPr>
              <a:t>(KPIs)</a:t>
            </a:r>
            <a:endParaRPr sz="1600" b="1">
              <a:solidFill>
                <a:srgbClr val="44C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114" lvl="0" indent="-116114" algn="l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SzPct val="155000"/>
              <a:buFont typeface="Calibri"/>
              <a:buChar char="•"/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Quality Assurance Indicators  </a:t>
            </a:r>
            <a:r>
              <a:rPr sz="1600" b="1">
                <a:solidFill>
                  <a:srgbClr val="BF5E00"/>
                </a:solidFill>
                <a:latin typeface="Calibri"/>
                <a:ea typeface="Calibri"/>
                <a:cs typeface="Calibri"/>
                <a:sym typeface="Calibri"/>
              </a:rPr>
              <a:t>(KQIs)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323527" y="4725144"/>
            <a:ext cx="8424938" cy="360041"/>
            <a:chOff x="0" y="0"/>
            <a:chExt cx="8424936" cy="360040"/>
          </a:xfrm>
        </p:grpSpPr>
        <p:sp>
          <p:nvSpPr>
            <p:cNvPr id="133" name="Shape 133"/>
            <p:cNvSpPr/>
            <p:nvPr/>
          </p:nvSpPr>
          <p:spPr>
            <a:xfrm>
              <a:off x="-1" y="-1"/>
              <a:ext cx="8424938" cy="360042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174625" lvl="0" indent="-174625">
                <a:lnSpc>
                  <a:spcPct val="150000"/>
                </a:lnSpc>
                <a:spcBef>
                  <a:spcPts val="300"/>
                </a:spcBef>
                <a:tabLst>
                  <a:tab pos="355600" algn="l"/>
                </a:tabLst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0"/>
              <a:ext cx="8424937" cy="203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174625" indent="-174625">
                <a:lnSpc>
                  <a:spcPct val="150000"/>
                </a:lnSpc>
                <a:spcBef>
                  <a:spcPts val="300"/>
                </a:spcBef>
                <a:tabLst>
                  <a:tab pos="355600" algn="l"/>
                </a:tabLst>
                <a:defRPr sz="1400" b="1">
                  <a:effectLst>
                    <a:outerShdw blurRad="38100" dist="38100" dir="2700000" rotWithShape="0">
                      <a:srgbClr val="DDDDDD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 b="0">
                  <a:effectLst/>
                </a:defRPr>
              </a:pPr>
              <a:r>
                <a:rPr sz="1400" b="1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Measure of QoS Definition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2481147" y="3905319"/>
            <a:ext cx="1097956" cy="687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74"/>
                  <a:pt x="10800" y="1506"/>
                </a:cubicBezTo>
                <a:lnTo>
                  <a:pt x="10800" y="9294"/>
                </a:lnTo>
                <a:cubicBezTo>
                  <a:pt x="10800" y="10126"/>
                  <a:pt x="15635" y="10800"/>
                  <a:pt x="21600" y="10800"/>
                </a:cubicBezTo>
                <a:cubicBezTo>
                  <a:pt x="15635" y="10800"/>
                  <a:pt x="10800" y="11474"/>
                  <a:pt x="10800" y="12306"/>
                </a:cubicBezTo>
                <a:lnTo>
                  <a:pt x="10800" y="20094"/>
                </a:lnTo>
                <a:cubicBezTo>
                  <a:pt x="10800" y="20926"/>
                  <a:pt x="5965" y="21600"/>
                  <a:pt x="0" y="21600"/>
                </a:cubicBezTo>
              </a:path>
            </a:pathLst>
          </a:custGeom>
          <a:ln w="28575">
            <a:solidFill>
              <a:srgbClr val="0C0C0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B1C431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483792" y="2609073"/>
            <a:ext cx="1092665" cy="79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78"/>
                  <a:pt x="10800" y="1513"/>
                </a:cubicBezTo>
                <a:lnTo>
                  <a:pt x="10800" y="9287"/>
                </a:lnTo>
                <a:cubicBezTo>
                  <a:pt x="10800" y="10123"/>
                  <a:pt x="15635" y="10800"/>
                  <a:pt x="21600" y="10800"/>
                </a:cubicBezTo>
                <a:cubicBezTo>
                  <a:pt x="15635" y="10800"/>
                  <a:pt x="10800" y="11478"/>
                  <a:pt x="10800" y="12313"/>
                </a:cubicBezTo>
                <a:lnTo>
                  <a:pt x="10800" y="20087"/>
                </a:lnTo>
                <a:cubicBezTo>
                  <a:pt x="10800" y="20922"/>
                  <a:pt x="5965" y="21600"/>
                  <a:pt x="0" y="21600"/>
                </a:cubicBezTo>
              </a:path>
            </a:pathLst>
          </a:custGeom>
          <a:ln w="28575">
            <a:solidFill>
              <a:srgbClr val="0C0C0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85006" y="2605054"/>
            <a:ext cx="1917149" cy="80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3005" lvl="0" indent="-48380" algn="l">
              <a:spcBef>
                <a:spcPts val="300"/>
              </a:spcBef>
              <a:buSzPct val="155000"/>
              <a:buBlip>
                <a:blip r:embed="rId3"/>
              </a:buBlip>
              <a:tabLst>
                <a:tab pos="355600" algn="l"/>
                <a:tab pos="355600" algn="l"/>
                <a:tab pos="3556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Operability,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005" lvl="0" indent="-48380" algn="l">
              <a:spcBef>
                <a:spcPts val="300"/>
              </a:spcBef>
              <a:buSzPct val="155000"/>
              <a:buBlip>
                <a:blip r:embed="rId3"/>
              </a:buBlip>
              <a:tabLst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Accessibility, </a:t>
            </a:r>
          </a:p>
          <a:p>
            <a:pPr marL="223005" lvl="0" indent="-48380" algn="l">
              <a:spcBef>
                <a:spcPts val="300"/>
              </a:spcBef>
              <a:buSzPct val="155000"/>
              <a:buBlip>
                <a:blip r:embed="rId3"/>
              </a:buBlip>
              <a:tabLst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Retainability</a:t>
            </a:r>
            <a:r>
              <a:rPr sz="1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           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006" y="3829090"/>
            <a:ext cx="1917149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223005" lvl="0" indent="-48380" algn="l">
              <a:spcBef>
                <a:spcPts val="300"/>
              </a:spcBef>
              <a:buSzPct val="155000"/>
              <a:buBlip>
                <a:blip r:embed="rId3"/>
              </a:buBlip>
              <a:tabLst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Integrity, </a:t>
            </a:r>
          </a:p>
          <a:p>
            <a:pPr marL="223005" lvl="0" indent="-48380" algn="l">
              <a:spcBef>
                <a:spcPts val="300"/>
              </a:spcBef>
              <a:buSzPct val="155000"/>
              <a:buBlip>
                <a:blip r:embed="rId3"/>
              </a:buBlip>
              <a:tabLst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Security,              </a:t>
            </a:r>
          </a:p>
          <a:p>
            <a:pPr marL="223005" lvl="0" indent="-48380" algn="l">
              <a:spcBef>
                <a:spcPts val="300"/>
              </a:spcBef>
              <a:buSzPct val="155000"/>
              <a:buBlip>
                <a:blip r:embed="rId3"/>
              </a:buBlip>
              <a:tabLst>
                <a:tab pos="355600" algn="l"/>
                <a:tab pos="355600" algn="l"/>
                <a:tab pos="355600" algn="l"/>
                <a:tab pos="355600" algn="l"/>
              </a:tabLst>
              <a:defRPr sz="1800"/>
            </a:pPr>
            <a:r>
              <a:rPr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Support.</a:t>
            </a:r>
          </a:p>
        </p:txBody>
      </p:sp>
      <p:sp>
        <p:nvSpPr>
          <p:cNvPr id="140" name="Shape 140"/>
          <p:cNvSpPr/>
          <p:nvPr/>
        </p:nvSpPr>
        <p:spPr>
          <a:xfrm>
            <a:off x="3817317" y="2887778"/>
            <a:ext cx="1319214" cy="241301"/>
          </a:xfrm>
          <a:prstGeom prst="rect">
            <a:avLst/>
          </a:prstGeom>
          <a:solidFill>
            <a:srgbClr val="D9FB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ts val="300"/>
              </a:spcBef>
              <a:tabLst>
                <a:tab pos="355600" algn="l"/>
              </a:tabLst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600" b="1"/>
              <a:t>PERFORMANCE</a:t>
            </a:r>
          </a:p>
        </p:txBody>
      </p:sp>
      <p:sp>
        <p:nvSpPr>
          <p:cNvPr id="141" name="Shape 141"/>
          <p:cNvSpPr/>
          <p:nvPr/>
        </p:nvSpPr>
        <p:spPr>
          <a:xfrm>
            <a:off x="3962772" y="4100255"/>
            <a:ext cx="1048148" cy="250826"/>
          </a:xfrm>
          <a:prstGeom prst="rect">
            <a:avLst/>
          </a:prstGeom>
          <a:solidFill>
            <a:srgbClr val="BF5E00"/>
          </a:solidFill>
          <a:ln>
            <a:solidFill>
              <a:srgbClr val="BB5C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600" b="1"/>
              <a:t>ASSURANCE</a:t>
            </a:r>
          </a:p>
        </p:txBody>
      </p:sp>
      <p:sp>
        <p:nvSpPr>
          <p:cNvPr id="142" name="Shape 142"/>
          <p:cNvSpPr/>
          <p:nvPr/>
        </p:nvSpPr>
        <p:spPr>
          <a:xfrm>
            <a:off x="5376333" y="2303372"/>
            <a:ext cx="1287464" cy="1601690"/>
          </a:xfrm>
          <a:prstGeom prst="rect">
            <a:avLst/>
          </a:prstGeom>
          <a:solidFill>
            <a:srgbClr val="DDF53D"/>
          </a:solidFill>
          <a:ln w="31750">
            <a:solidFill>
              <a:srgbClr val="A1B32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200"/>
              <a:t>90%</a:t>
            </a:r>
          </a:p>
        </p:txBody>
      </p:sp>
      <p:sp>
        <p:nvSpPr>
          <p:cNvPr id="143" name="Shape 143"/>
          <p:cNvSpPr/>
          <p:nvPr/>
        </p:nvSpPr>
        <p:spPr>
          <a:xfrm>
            <a:off x="5385064" y="3921661"/>
            <a:ext cx="1270001" cy="706439"/>
          </a:xfrm>
          <a:prstGeom prst="rect">
            <a:avLst/>
          </a:prstGeom>
          <a:solidFill>
            <a:srgbClr val="BF5E00"/>
          </a:solidFill>
          <a:ln>
            <a:solidFill>
              <a:srgbClr val="BB5C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200"/>
              <a:t>10%</a:t>
            </a:r>
          </a:p>
        </p:txBody>
      </p:sp>
      <p:sp>
        <p:nvSpPr>
          <p:cNvPr id="144" name="Shape 144"/>
          <p:cNvSpPr/>
          <p:nvPr/>
        </p:nvSpPr>
        <p:spPr>
          <a:xfrm>
            <a:off x="6868277" y="3860393"/>
            <a:ext cx="1677525" cy="777241"/>
          </a:xfrm>
          <a:prstGeom prst="rect">
            <a:avLst/>
          </a:prstGeom>
          <a:solidFill>
            <a:srgbClr val="BF5E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1500"/>
              <a:t>Non network related QoS criteria </a:t>
            </a:r>
          </a:p>
        </p:txBody>
      </p:sp>
      <p:sp>
        <p:nvSpPr>
          <p:cNvPr id="145" name="Shape 145"/>
          <p:cNvSpPr/>
          <p:nvPr/>
        </p:nvSpPr>
        <p:spPr>
          <a:xfrm>
            <a:off x="6864019" y="2294739"/>
            <a:ext cx="1677525" cy="1564641"/>
          </a:xfrm>
          <a:prstGeom prst="rect">
            <a:avLst/>
          </a:prstGeom>
          <a:solidFill>
            <a:srgbClr val="DDF53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457200">
              <a:defRPr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lvl="0" algn="l" defTabSz="457200">
              <a:defRPr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lvl="0" defTabSz="457200">
              <a:spcBef>
                <a:spcPts val="1200"/>
              </a:spcBef>
              <a:defRPr sz="1800"/>
            </a:pPr>
            <a:r>
              <a:rPr sz="1500">
                <a:latin typeface="Helvetica"/>
                <a:ea typeface="Helvetica"/>
                <a:cs typeface="Helvetica"/>
                <a:sym typeface="Helvetica"/>
              </a:rPr>
              <a:t>Network related QoS criteria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lvl="0" defTabSz="457200">
              <a:spcBef>
                <a:spcPts val="1200"/>
              </a:spcBef>
              <a:defRPr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build="p" bldLvl="5" animBg="1" advAuto="0"/>
      <p:bldP spid="132" grpId="14" animBg="1" advAuto="0"/>
      <p:bldP spid="135" grpId="13" animBg="1" advAuto="0"/>
      <p:bldP spid="136" grpId="8" animBg="1" advAuto="0"/>
      <p:bldP spid="137" grpId="5" animBg="1" advAuto="0"/>
      <p:bldP spid="138" grpId="3" build="p" bldLvl="5" animBg="1" advAuto="0"/>
      <p:bldP spid="139" grpId="4" build="p" bldLvl="5" animBg="1" advAuto="0"/>
      <p:bldP spid="140" grpId="6" animBg="1" advAuto="0"/>
      <p:bldP spid="141" grpId="9" animBg="1" advAuto="0"/>
      <p:bldP spid="142" grpId="7" animBg="1" advAuto="0"/>
      <p:bldP spid="143" grpId="11" animBg="1" advAuto="0"/>
      <p:bldP spid="144" grpId="12" animBg="1" advAuto="0"/>
      <p:bldP spid="145" grpId="1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5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531492" y="171450"/>
            <a:ext cx="238021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2300"/>
              <a:t>Network Provider</a:t>
            </a:r>
          </a:p>
        </p:txBody>
      </p:sp>
      <p:sp>
        <p:nvSpPr>
          <p:cNvPr id="149" name="Shape 149"/>
          <p:cNvSpPr/>
          <p:nvPr/>
        </p:nvSpPr>
        <p:spPr>
          <a:xfrm>
            <a:off x="4200977" y="755516"/>
            <a:ext cx="222731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2300"/>
              <a:t>Service Provider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7243067" y="1637555"/>
            <a:ext cx="1898255" cy="1957290"/>
            <a:chOff x="0" y="0"/>
            <a:chExt cx="1898253" cy="1957288"/>
          </a:xfrm>
        </p:grpSpPr>
        <p:sp>
          <p:nvSpPr>
            <p:cNvPr id="150" name="Shape 150"/>
            <p:cNvSpPr/>
            <p:nvPr/>
          </p:nvSpPr>
          <p:spPr>
            <a:xfrm>
              <a:off x="330200" y="0"/>
              <a:ext cx="1270000" cy="1957289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C82506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451594"/>
              <a:ext cx="18982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Network Performance objectives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4851400" y="1677541"/>
            <a:ext cx="2515593" cy="804168"/>
            <a:chOff x="0" y="0"/>
            <a:chExt cx="2515592" cy="804167"/>
          </a:xfrm>
        </p:grpSpPr>
        <p:sp>
          <p:nvSpPr>
            <p:cNvPr id="153" name="Shape 153"/>
            <p:cNvSpPr/>
            <p:nvPr/>
          </p:nvSpPr>
          <p:spPr>
            <a:xfrm>
              <a:off x="0" y="0"/>
              <a:ext cx="2515593" cy="804168"/>
            </a:xfrm>
            <a:prstGeom prst="roundRect">
              <a:avLst>
                <a:gd name="adj" fmla="val 2368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334267" y="109983"/>
              <a:ext cx="1898255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Network Related Criteria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4876800" y="2714228"/>
            <a:ext cx="2515593" cy="825501"/>
            <a:chOff x="0" y="0"/>
            <a:chExt cx="2515592" cy="825500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2515593" cy="825500"/>
            </a:xfrm>
            <a:prstGeom prst="roundRect">
              <a:avLst>
                <a:gd name="adj" fmla="val 2307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473967" y="117871"/>
              <a:ext cx="1898255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Non Network Related Criteria</a:t>
              </a:r>
            </a:p>
          </p:txBody>
        </p:sp>
      </p:grpSp>
      <p:sp>
        <p:nvSpPr>
          <p:cNvPr id="159" name="Shape 159"/>
          <p:cNvSpPr/>
          <p:nvPr/>
        </p:nvSpPr>
        <p:spPr>
          <a:xfrm>
            <a:off x="3373039" y="1643409"/>
            <a:ext cx="1270001" cy="1945582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128267" y="2324099"/>
            <a:ext cx="18982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QoS </a:t>
            </a:r>
          </a:p>
          <a:p>
            <a:pPr lvl="0">
              <a:defRPr sz="1800"/>
            </a:pPr>
            <a:r>
              <a:rPr sz="1600"/>
              <a:t>Offered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366017" y="2011445"/>
            <a:ext cx="1898255" cy="1214556"/>
            <a:chOff x="0" y="0"/>
            <a:chExt cx="1898253" cy="1214555"/>
          </a:xfrm>
        </p:grpSpPr>
        <p:sp>
          <p:nvSpPr>
            <p:cNvPr id="161" name="Shape 161"/>
            <p:cNvSpPr/>
            <p:nvPr/>
          </p:nvSpPr>
          <p:spPr>
            <a:xfrm>
              <a:off x="91876" y="0"/>
              <a:ext cx="1714501" cy="1214556"/>
            </a:xfrm>
            <a:prstGeom prst="roundRect">
              <a:avLst>
                <a:gd name="adj" fmla="val 15685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C3971A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204991"/>
              <a:ext cx="1898254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1600"/>
                <a:t>QoS </a:t>
              </a:r>
            </a:p>
            <a:p>
              <a:pPr lvl="0">
                <a:defRPr sz="1800"/>
              </a:pPr>
              <a:r>
                <a:rPr sz="1600"/>
                <a:t>Requirements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7259141" y="3707655"/>
            <a:ext cx="1898254" cy="1957290"/>
            <a:chOff x="0" y="0"/>
            <a:chExt cx="1898253" cy="1957288"/>
          </a:xfrm>
        </p:grpSpPr>
        <p:sp>
          <p:nvSpPr>
            <p:cNvPr id="164" name="Shape 164"/>
            <p:cNvSpPr/>
            <p:nvPr/>
          </p:nvSpPr>
          <p:spPr>
            <a:xfrm>
              <a:off x="314126" y="0"/>
              <a:ext cx="1270001" cy="1957289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C82506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0" y="565894"/>
              <a:ext cx="189825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Network Performance Measured</a:t>
              </a: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3133610" y="3772247"/>
            <a:ext cx="1898254" cy="1945581"/>
            <a:chOff x="0" y="0"/>
            <a:chExt cx="1898253" cy="1945580"/>
          </a:xfrm>
        </p:grpSpPr>
        <p:sp>
          <p:nvSpPr>
            <p:cNvPr id="167" name="Shape 167"/>
            <p:cNvSpPr/>
            <p:nvPr/>
          </p:nvSpPr>
          <p:spPr>
            <a:xfrm>
              <a:off x="314126" y="0"/>
              <a:ext cx="1270001" cy="1945581"/>
            </a:xfrm>
            <a:prstGeom prst="roundRect">
              <a:avLst>
                <a:gd name="adj" fmla="val 15000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523186"/>
              <a:ext cx="1898254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1600"/>
                <a:t>QoS </a:t>
              </a:r>
            </a:p>
            <a:p>
              <a:pPr lvl="0">
                <a:defRPr sz="1800"/>
              </a:pPr>
              <a:r>
                <a:rPr sz="1600"/>
                <a:t>Achieved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343486" y="514426"/>
            <a:ext cx="231246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2300"/>
              <a:t>USER/CUSTOMER</a:t>
            </a:r>
          </a:p>
        </p:txBody>
      </p:sp>
      <p:grpSp>
        <p:nvGrpSpPr>
          <p:cNvPr id="173" name="Group 173"/>
          <p:cNvGrpSpPr/>
          <p:nvPr/>
        </p:nvGrpSpPr>
        <p:grpSpPr>
          <a:xfrm>
            <a:off x="366018" y="4210888"/>
            <a:ext cx="1898254" cy="1177293"/>
            <a:chOff x="0" y="0"/>
            <a:chExt cx="1898253" cy="1177291"/>
          </a:xfrm>
        </p:grpSpPr>
        <p:sp>
          <p:nvSpPr>
            <p:cNvPr id="171" name="Shape 171"/>
            <p:cNvSpPr/>
            <p:nvPr/>
          </p:nvSpPr>
          <p:spPr>
            <a:xfrm>
              <a:off x="193526" y="0"/>
              <a:ext cx="1612851" cy="1177292"/>
            </a:xfrm>
            <a:prstGeom prst="roundRect">
              <a:avLst>
                <a:gd name="adj" fmla="val 16181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C3971A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280313"/>
              <a:ext cx="1898254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1600"/>
                <a:t>QoS </a:t>
              </a:r>
            </a:p>
            <a:p>
              <a:pPr lvl="0">
                <a:defRPr sz="1800"/>
              </a:pPr>
              <a:r>
                <a:rPr sz="1600"/>
                <a:t>Perceived</a:t>
              </a:r>
            </a:p>
          </p:txBody>
        </p:sp>
      </p:grpSp>
      <p:sp>
        <p:nvSpPr>
          <p:cNvPr id="174" name="Shape 174"/>
          <p:cNvSpPr/>
          <p:nvPr/>
        </p:nvSpPr>
        <p:spPr>
          <a:xfrm rot="5384443">
            <a:off x="7548960" y="1003439"/>
            <a:ext cx="1090068" cy="444501"/>
          </a:xfrm>
          <a:prstGeom prst="rightArrow">
            <a:avLst>
              <a:gd name="adj1" fmla="val 27759"/>
              <a:gd name="adj2" fmla="val 123917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75" name="Shape 175"/>
          <p:cNvSpPr/>
          <p:nvPr/>
        </p:nvSpPr>
        <p:spPr>
          <a:xfrm rot="10794730">
            <a:off x="6972926" y="1651711"/>
            <a:ext cx="686147" cy="272265"/>
          </a:xfrm>
          <a:prstGeom prst="rightArrow">
            <a:avLst>
              <a:gd name="adj1" fmla="val 27759"/>
              <a:gd name="adj2" fmla="val 202309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76" name="Shape 176"/>
          <p:cNvSpPr/>
          <p:nvPr/>
        </p:nvSpPr>
        <p:spPr>
          <a:xfrm rot="10794730" flipH="1">
            <a:off x="7378556" y="1897288"/>
            <a:ext cx="685318" cy="272128"/>
          </a:xfrm>
          <a:prstGeom prst="rightArrow">
            <a:avLst>
              <a:gd name="adj1" fmla="val 27759"/>
              <a:gd name="adj2" fmla="val 202410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77" name="Shape 177"/>
          <p:cNvSpPr/>
          <p:nvPr/>
        </p:nvSpPr>
        <p:spPr>
          <a:xfrm rot="5417047">
            <a:off x="7501041" y="3687290"/>
            <a:ext cx="803371" cy="277984"/>
          </a:xfrm>
          <a:prstGeom prst="rightArrow">
            <a:avLst>
              <a:gd name="adj1" fmla="val 27759"/>
              <a:gd name="adj2" fmla="val 198146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78" name="Shape 178"/>
          <p:cNvSpPr/>
          <p:nvPr/>
        </p:nvSpPr>
        <p:spPr>
          <a:xfrm rot="10794730" flipH="1">
            <a:off x="4541510" y="2958478"/>
            <a:ext cx="423564" cy="271278"/>
          </a:xfrm>
          <a:prstGeom prst="rightArrow">
            <a:avLst>
              <a:gd name="adj1" fmla="val 35023"/>
              <a:gd name="adj2" fmla="val 111284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79" name="Shape 179"/>
          <p:cNvSpPr/>
          <p:nvPr/>
        </p:nvSpPr>
        <p:spPr>
          <a:xfrm rot="10794730" flipH="1">
            <a:off x="4541510" y="2007439"/>
            <a:ext cx="423564" cy="271230"/>
          </a:xfrm>
          <a:prstGeom prst="rightArrow">
            <a:avLst>
              <a:gd name="adj1" fmla="val 35023"/>
              <a:gd name="adj2" fmla="val 111304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80" name="Shape 180"/>
          <p:cNvSpPr/>
          <p:nvPr/>
        </p:nvSpPr>
        <p:spPr>
          <a:xfrm rot="10794730">
            <a:off x="2223126" y="2008179"/>
            <a:ext cx="1090891" cy="270043"/>
          </a:xfrm>
          <a:prstGeom prst="rightArrow">
            <a:avLst>
              <a:gd name="adj1" fmla="val 27759"/>
              <a:gd name="adj2" fmla="val 20397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81" name="Shape 181"/>
          <p:cNvSpPr/>
          <p:nvPr/>
        </p:nvSpPr>
        <p:spPr>
          <a:xfrm rot="10794730" flipH="1">
            <a:off x="2223183" y="2961885"/>
            <a:ext cx="1090891" cy="270044"/>
          </a:xfrm>
          <a:prstGeom prst="rightArrow">
            <a:avLst>
              <a:gd name="adj1" fmla="val 27759"/>
              <a:gd name="adj2" fmla="val 20397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82" name="Shape 182"/>
          <p:cNvSpPr/>
          <p:nvPr/>
        </p:nvSpPr>
        <p:spPr>
          <a:xfrm rot="10794730">
            <a:off x="2223126" y="4435607"/>
            <a:ext cx="1090891" cy="270043"/>
          </a:xfrm>
          <a:prstGeom prst="rightArrow">
            <a:avLst>
              <a:gd name="adj1" fmla="val 27759"/>
              <a:gd name="adj2" fmla="val 20397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83" name="Shape 183"/>
          <p:cNvSpPr/>
          <p:nvPr/>
        </p:nvSpPr>
        <p:spPr>
          <a:xfrm rot="10794730">
            <a:off x="4852025" y="4856064"/>
            <a:ext cx="2670798" cy="278229"/>
          </a:xfrm>
          <a:prstGeom prst="rightArrow">
            <a:avLst>
              <a:gd name="adj1" fmla="val 27759"/>
              <a:gd name="adj2" fmla="val 20397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186" name="Group 186"/>
          <p:cNvGrpSpPr/>
          <p:nvPr/>
        </p:nvGrpSpPr>
        <p:grpSpPr>
          <a:xfrm>
            <a:off x="4851819" y="3527775"/>
            <a:ext cx="1176258" cy="773053"/>
            <a:chOff x="0" y="0"/>
            <a:chExt cx="1176256" cy="773051"/>
          </a:xfrm>
        </p:grpSpPr>
        <p:sp>
          <p:nvSpPr>
            <p:cNvPr id="184" name="Shape 184"/>
            <p:cNvSpPr/>
            <p:nvPr/>
          </p:nvSpPr>
          <p:spPr>
            <a:xfrm rot="10794730">
              <a:off x="206" y="502173"/>
              <a:ext cx="1090891" cy="270043"/>
            </a:xfrm>
            <a:prstGeom prst="rightArrow">
              <a:avLst>
                <a:gd name="adj1" fmla="val 27759"/>
                <a:gd name="adj2" fmla="val 203973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16175446">
              <a:off x="794411" y="278153"/>
              <a:ext cx="657299" cy="10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02" y="3545"/>
                  </a:moveTo>
                  <a:lnTo>
                    <a:pt x="19702" y="0"/>
                  </a:lnTo>
                  <a:lnTo>
                    <a:pt x="21600" y="10800"/>
                  </a:lnTo>
                  <a:lnTo>
                    <a:pt x="19702" y="21600"/>
                  </a:lnTo>
                  <a:lnTo>
                    <a:pt x="19702" y="18055"/>
                  </a:lnTo>
                  <a:lnTo>
                    <a:pt x="0" y="18055"/>
                  </a:lnTo>
                  <a:lnTo>
                    <a:pt x="0" y="3545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87" name="Shape 187"/>
          <p:cNvSpPr/>
          <p:nvPr/>
        </p:nvSpPr>
        <p:spPr>
          <a:xfrm>
            <a:off x="3238500" y="1509876"/>
            <a:ext cx="4152274" cy="2217695"/>
          </a:xfrm>
          <a:prstGeom prst="roundRect">
            <a:avLst>
              <a:gd name="adj" fmla="val 15000"/>
            </a:avLst>
          </a:prstGeom>
          <a:ln w="50800">
            <a:solidFill>
              <a:srgbClr val="00882B"/>
            </a:solidFill>
            <a:prstDash val="sysDot"/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8" name="Shape 188"/>
          <p:cNvSpPr/>
          <p:nvPr/>
        </p:nvSpPr>
        <p:spPr>
          <a:xfrm rot="5417047">
            <a:off x="769672" y="1368049"/>
            <a:ext cx="1090891" cy="270044"/>
          </a:xfrm>
          <a:prstGeom prst="rightArrow">
            <a:avLst>
              <a:gd name="adj1" fmla="val 27759"/>
              <a:gd name="adj2" fmla="val 20397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89" name="Shape 189"/>
          <p:cNvSpPr/>
          <p:nvPr/>
        </p:nvSpPr>
        <p:spPr>
          <a:xfrm rot="16183499">
            <a:off x="769672" y="3547503"/>
            <a:ext cx="1090891" cy="270043"/>
          </a:xfrm>
          <a:prstGeom prst="rightArrow">
            <a:avLst>
              <a:gd name="adj1" fmla="val 27759"/>
              <a:gd name="adj2" fmla="val 20397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3510408" y="241766"/>
            <a:ext cx="1872209" cy="4064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QoS OVERVIEW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6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1617755" y="2441529"/>
            <a:ext cx="6111690" cy="2845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lvl="0"/>
            <a:endParaRPr/>
          </a:p>
        </p:txBody>
      </p:sp>
      <p:grpSp>
        <p:nvGrpSpPr>
          <p:cNvPr id="196" name="Group 196"/>
          <p:cNvGrpSpPr/>
          <p:nvPr/>
        </p:nvGrpSpPr>
        <p:grpSpPr>
          <a:xfrm>
            <a:off x="2288226" y="4081557"/>
            <a:ext cx="2217597" cy="803086"/>
            <a:chOff x="0" y="0"/>
            <a:chExt cx="2217595" cy="803084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2217596" cy="80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F5E00"/>
            </a:solidFill>
            <a:ln w="9525" cap="flat">
              <a:solidFill>
                <a:srgbClr val="BB5C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500"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35939" y="165694"/>
              <a:ext cx="1545717" cy="471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600" b="1"/>
              </a:lvl1pPr>
            </a:lstStyle>
            <a:p>
              <a:pPr lvl="0">
                <a:defRPr sz="1800" b="0"/>
              </a:pPr>
              <a:r>
                <a:rPr sz="1600" b="1"/>
                <a:t>End users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3859770" y="3422178"/>
            <a:ext cx="3858176" cy="1284495"/>
            <a:chOff x="0" y="0"/>
            <a:chExt cx="3858174" cy="1284494"/>
          </a:xfrm>
        </p:grpSpPr>
        <p:sp>
          <p:nvSpPr>
            <p:cNvPr id="197" name="Shape 197"/>
            <p:cNvSpPr/>
            <p:nvPr/>
          </p:nvSpPr>
          <p:spPr>
            <a:xfrm>
              <a:off x="-1" y="-1"/>
              <a:ext cx="3858176" cy="12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F53D"/>
            </a:solidFill>
            <a:ln w="31750" cap="flat">
              <a:solidFill>
                <a:srgbClr val="A1B32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372129" y="406398"/>
              <a:ext cx="1545717" cy="471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600" b="1"/>
              </a:lvl1pPr>
            </a:lstStyle>
            <a:p>
              <a:pPr lvl="0">
                <a:defRPr sz="1800" b="0"/>
              </a:pPr>
              <a:r>
                <a:rPr sz="1600" b="1"/>
                <a:t>Operators</a:t>
              </a:r>
            </a:p>
          </p:txBody>
        </p:sp>
      </p:grp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3571914" y="440630"/>
            <a:ext cx="2916254" cy="4064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QoS OVERVIEW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2310125" y="2563052"/>
            <a:ext cx="3311892" cy="1508532"/>
            <a:chOff x="0" y="0"/>
            <a:chExt cx="3311890" cy="1508530"/>
          </a:xfrm>
        </p:grpSpPr>
        <p:sp>
          <p:nvSpPr>
            <p:cNvPr id="201" name="Shape 201"/>
            <p:cNvSpPr/>
            <p:nvPr/>
          </p:nvSpPr>
          <p:spPr>
            <a:xfrm>
              <a:off x="0" y="0"/>
              <a:ext cx="3311891" cy="150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743387" y="518416"/>
              <a:ext cx="1545717" cy="471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600" b="1"/>
              </a:lvl1pPr>
            </a:lstStyle>
            <a:p>
              <a:pPr lvl="0">
                <a:defRPr sz="1800" b="0"/>
              </a:pPr>
              <a:r>
                <a:rPr sz="1600" b="1"/>
                <a:t>Regulator</a:t>
              </a:r>
            </a:p>
          </p:txBody>
        </p:sp>
      </p:grpSp>
      <p:sp>
        <p:nvSpPr>
          <p:cNvPr id="204" name="Shape 204"/>
          <p:cNvSpPr/>
          <p:nvPr/>
        </p:nvSpPr>
        <p:spPr>
          <a:xfrm>
            <a:off x="1847850" y="1349441"/>
            <a:ext cx="54483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all of them are nested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3" animBg="1" advAuto="0"/>
      <p:bldP spid="199" grpId="2" animBg="1" advAuto="0"/>
      <p:bldP spid="203" grpId="1" animBg="1" advAuto="0"/>
      <p:bldP spid="204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3649860" y="417612"/>
            <a:ext cx="607218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QoS Measurement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7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3598626" y="1641500"/>
            <a:ext cx="201875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800" b="1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u="none"/>
            </a:pPr>
            <a:r>
              <a:rPr b="1" u="sng"/>
              <a:t>QoS Classic approach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395535" y="1052736"/>
            <a:ext cx="8424938" cy="360041"/>
            <a:chOff x="0" y="0"/>
            <a:chExt cx="8424936" cy="360040"/>
          </a:xfrm>
        </p:grpSpPr>
        <p:sp>
          <p:nvSpPr>
            <p:cNvPr id="209" name="Shape 209"/>
            <p:cNvSpPr/>
            <p:nvPr/>
          </p:nvSpPr>
          <p:spPr>
            <a:xfrm>
              <a:off x="-1" y="-1"/>
              <a:ext cx="8424938" cy="360042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400" b="1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8424937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 b="0"/>
              </a:pPr>
              <a:r>
                <a:rPr sz="1400" b="1"/>
                <a:t>Several Methods for evaluating the QoS of operators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395535" y="3142902"/>
            <a:ext cx="2376266" cy="358106"/>
            <a:chOff x="0" y="0"/>
            <a:chExt cx="2376264" cy="358105"/>
          </a:xfrm>
        </p:grpSpPr>
        <p:sp>
          <p:nvSpPr>
            <p:cNvPr id="212" name="Shape 212"/>
            <p:cNvSpPr/>
            <p:nvPr/>
          </p:nvSpPr>
          <p:spPr>
            <a:xfrm>
              <a:off x="-1" y="-1"/>
              <a:ext cx="2376266" cy="358107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2FDFF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4848" y="20302"/>
              <a:ext cx="222656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End to End Measurement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395535" y="4006998"/>
            <a:ext cx="2376266" cy="358106"/>
            <a:chOff x="0" y="0"/>
            <a:chExt cx="2376264" cy="358105"/>
          </a:xfrm>
        </p:grpSpPr>
        <p:sp>
          <p:nvSpPr>
            <p:cNvPr id="215" name="Shape 215"/>
            <p:cNvSpPr/>
            <p:nvPr/>
          </p:nvSpPr>
          <p:spPr>
            <a:xfrm>
              <a:off x="-1" y="-1"/>
              <a:ext cx="2376266" cy="358107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2FDFF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439427" y="20302"/>
              <a:ext cx="1497410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End user surveys</a:t>
              </a: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395535" y="4869160"/>
            <a:ext cx="2376266" cy="358106"/>
            <a:chOff x="0" y="0"/>
            <a:chExt cx="2376264" cy="358105"/>
          </a:xfrm>
        </p:grpSpPr>
        <p:sp>
          <p:nvSpPr>
            <p:cNvPr id="218" name="Shape 218"/>
            <p:cNvSpPr/>
            <p:nvPr/>
          </p:nvSpPr>
          <p:spPr>
            <a:xfrm>
              <a:off x="-1" y="-1"/>
              <a:ext cx="2376266" cy="358107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2FDFF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03671" y="20302"/>
              <a:ext cx="2168922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>
                <a:defRPr sz="1800"/>
              </a:pPr>
              <a:r>
                <a:rPr sz="1600" b="1">
                  <a:latin typeface="Calibri"/>
                  <a:ea typeface="Calibri"/>
                  <a:cs typeface="Calibri"/>
                  <a:sym typeface="Calibri"/>
                </a:rPr>
                <a:t>Churn – Rate Monitoring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395535" y="2276872"/>
            <a:ext cx="2376266" cy="358106"/>
            <a:chOff x="0" y="0"/>
            <a:chExt cx="2376264" cy="358105"/>
          </a:xfrm>
        </p:grpSpPr>
        <p:sp>
          <p:nvSpPr>
            <p:cNvPr id="221" name="Shape 221"/>
            <p:cNvSpPr/>
            <p:nvPr/>
          </p:nvSpPr>
          <p:spPr>
            <a:xfrm>
              <a:off x="-1" y="-1"/>
              <a:ext cx="2376266" cy="358107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2FDFF"/>
                </a:gs>
              </a:gsLst>
              <a:lin ang="2700000" scaled="0"/>
            </a:gra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730039" y="20302"/>
              <a:ext cx="916187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Drive Test</a:t>
              </a:r>
            </a:p>
          </p:txBody>
        </p:sp>
      </p:grpSp>
      <p:sp>
        <p:nvSpPr>
          <p:cNvPr id="224" name="Shape 224"/>
          <p:cNvSpPr/>
          <p:nvPr/>
        </p:nvSpPr>
        <p:spPr>
          <a:xfrm>
            <a:off x="2915816" y="2420888"/>
            <a:ext cx="360041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C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915816" y="3284983"/>
            <a:ext cx="360041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C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2915816" y="4077072"/>
            <a:ext cx="360041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C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915816" y="5013176"/>
            <a:ext cx="360041" cy="1440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C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3491879" y="2132856"/>
            <a:ext cx="525658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Assessing the coverage, capacity and </a:t>
            </a:r>
            <a:r>
              <a:rPr sz="1200" b="1">
                <a:solidFill>
                  <a:srgbClr val="ABF24D"/>
                </a:solidFill>
                <a:uFill>
                  <a:solidFill>
                    <a:srgbClr val="ABF24D"/>
                  </a:solidFill>
                </a:uFill>
                <a:latin typeface="Gill Sans"/>
                <a:ea typeface="Gill Sans"/>
                <a:cs typeface="Gill Sans"/>
                <a:sym typeface="Gill Sans"/>
                <a:hlinkClick r:id="rId2"/>
              </a:rPr>
              <a:t>Quality of Service</a:t>
            </a: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(QoS) of a mobile radio network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Benchmarking, Network optimisation and Troubleshooting,  Fine-tuning Network parameters for newly deployed sites.</a:t>
            </a:r>
          </a:p>
        </p:txBody>
      </p:sp>
      <p:sp>
        <p:nvSpPr>
          <p:cNvPr id="229" name="Shape 229"/>
          <p:cNvSpPr/>
          <p:nvPr/>
        </p:nvSpPr>
        <p:spPr>
          <a:xfrm>
            <a:off x="3491879" y="2996951"/>
            <a:ext cx="525658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Qualifying a given service from the acess point through to PSTN from an end users perspective.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QoE, Interoperability between mobile operators, benchmarking.</a:t>
            </a:r>
          </a:p>
        </p:txBody>
      </p:sp>
      <p:sp>
        <p:nvSpPr>
          <p:cNvPr id="230" name="Shape 230"/>
          <p:cNvSpPr/>
          <p:nvPr/>
        </p:nvSpPr>
        <p:spPr>
          <a:xfrm>
            <a:off x="3491879" y="4797152"/>
            <a:ext cx="525658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Determine the degree of satisfaction or dissatisfaction of a user of a service.</a:t>
            </a:r>
          </a:p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QoE, Check on  Customer support reactivity.</a:t>
            </a:r>
          </a:p>
        </p:txBody>
      </p:sp>
      <p:sp>
        <p:nvSpPr>
          <p:cNvPr id="231" name="Shape 231"/>
          <p:cNvSpPr/>
          <p:nvPr/>
        </p:nvSpPr>
        <p:spPr>
          <a:xfrm>
            <a:off x="3491879" y="3861048"/>
            <a:ext cx="525658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Aimed at assessing the end-user's perception and acceptance of services. 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81642" lvl="0" indent="-81642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sz="12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QoE, Benchmarking</a:t>
            </a:r>
            <a:r>
              <a:rPr sz="10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7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1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1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14" grpId="5" animBg="1" advAuto="0"/>
      <p:bldP spid="217" grpId="8" animBg="1" advAuto="0"/>
      <p:bldP spid="220" grpId="11" animBg="1" advAuto="0"/>
      <p:bldP spid="223" grpId="2" animBg="1" advAuto="0"/>
      <p:bldP spid="224" grpId="3" animBg="1" advAuto="0"/>
      <p:bldP spid="225" grpId="6" animBg="1" advAuto="0"/>
      <p:bldP spid="226" grpId="9" animBg="1" advAuto="0"/>
      <p:bldP spid="227" grpId="12" animBg="1" advAuto="0"/>
      <p:bldP spid="228" grpId="4" build="p" bldLvl="5" animBg="1" advAuto="0"/>
      <p:bldP spid="229" grpId="7" build="p" bldLvl="5" animBg="1" advAuto="0"/>
      <p:bldP spid="230" grpId="13" build="p" bldLvl="5" animBg="1" advAuto="0"/>
      <p:bldP spid="231" grpId="1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8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835695" y="2492896"/>
            <a:ext cx="6842759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cumbersome equipment and high cost in maintenance and upgrade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partial view of the network at any given time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inaccessible areas are left out drive test campaigns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post-processing downtime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limits to air interface and user equipment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  Reports are not actionable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roup 237"/>
          <p:cNvGrpSpPr/>
          <p:nvPr/>
        </p:nvGrpSpPr>
        <p:grpSpPr>
          <a:xfrm>
            <a:off x="395535" y="1124744"/>
            <a:ext cx="8424938" cy="574041"/>
            <a:chOff x="0" y="0"/>
            <a:chExt cx="8424936" cy="574040"/>
          </a:xfrm>
        </p:grpSpPr>
        <p:sp>
          <p:nvSpPr>
            <p:cNvPr id="235" name="Shape 235"/>
            <p:cNvSpPr/>
            <p:nvPr/>
          </p:nvSpPr>
          <p:spPr>
            <a:xfrm>
              <a:off x="0" y="0"/>
              <a:ext cx="8424937" cy="360041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0" y="0"/>
              <a:ext cx="8424937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Several methods for evaluating the QoS of operators</a:t>
              </a:r>
              <a:endParaRPr sz="42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8" name="Shape 238"/>
          <p:cNvSpPr/>
          <p:nvPr/>
        </p:nvSpPr>
        <p:spPr>
          <a:xfrm>
            <a:off x="4037955" y="1691295"/>
            <a:ext cx="112300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Drive Test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395536" y="2924943"/>
            <a:ext cx="864097" cy="358106"/>
            <a:chOff x="0" y="0"/>
            <a:chExt cx="864095" cy="358105"/>
          </a:xfrm>
        </p:grpSpPr>
        <p:sp>
          <p:nvSpPr>
            <p:cNvPr id="239" name="Shape 239"/>
            <p:cNvSpPr/>
            <p:nvPr/>
          </p:nvSpPr>
          <p:spPr>
            <a:xfrm>
              <a:off x="0" y="-1"/>
              <a:ext cx="864096" cy="358107"/>
            </a:xfrm>
            <a:prstGeom prst="rect">
              <a:avLst/>
            </a:prstGeom>
            <a:solidFill>
              <a:srgbClr val="FF585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54334" y="20302"/>
              <a:ext cx="55542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limits</a:t>
              </a:r>
            </a:p>
          </p:txBody>
        </p:sp>
      </p:grpSp>
      <p:pic>
        <p:nvPicPr>
          <p:cNvPr id="242" name="image16.jpg"/>
          <p:cNvPicPr/>
          <p:nvPr/>
        </p:nvPicPr>
        <p:blipFill>
          <a:blip r:embed="rId2">
            <a:extLst/>
          </a:blip>
          <a:srcRect l="2935" t="13881" r="2935"/>
          <a:stretch>
            <a:fillRect/>
          </a:stretch>
        </p:blipFill>
        <p:spPr>
          <a:xfrm>
            <a:off x="7212100" y="3187231"/>
            <a:ext cx="1272948" cy="87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1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525" y="3545116"/>
            <a:ext cx="2607734" cy="1955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Group 246"/>
          <p:cNvGrpSpPr/>
          <p:nvPr/>
        </p:nvGrpSpPr>
        <p:grpSpPr>
          <a:xfrm>
            <a:off x="1995462" y="3913738"/>
            <a:ext cx="5475958" cy="1913287"/>
            <a:chOff x="0" y="0"/>
            <a:chExt cx="5475956" cy="1913286"/>
          </a:xfrm>
        </p:grpSpPr>
        <p:pic>
          <p:nvPicPr>
            <p:cNvPr id="244" name="image18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89747" y="0"/>
              <a:ext cx="2586210" cy="1913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19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906986" cy="1913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7" name="image20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60653" y="3439827"/>
            <a:ext cx="2607734" cy="156571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2316236" y="430312"/>
            <a:ext cx="607218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Limits of existing QoS Solutions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2" build="p" bldLvl="5" animBg="1" advAuto="0"/>
      <p:bldP spid="241" grpId="1" animBg="1" advAuto="0"/>
      <p:bldP spid="242" grpId="3" animBg="1" advAuto="0"/>
      <p:bldP spid="242" grpId="4" animBg="1" advAuto="0"/>
      <p:bldP spid="243" grpId="5" animBg="1" advAuto="0"/>
      <p:bldP spid="243" grpId="6" animBg="1" advAuto="0"/>
      <p:bldP spid="246" grpId="7" animBg="1" advAuto="0"/>
      <p:bldP spid="246" grpId="8" animBg="1" advAuto="0"/>
      <p:bldP spid="247" grpId="9" animBg="1" advAuto="0"/>
      <p:bldP spid="247" grpId="1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316236" y="430312"/>
            <a:ext cx="6072189" cy="406401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defRPr sz="201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4">
                <a:solidFill>
                  <a:srgbClr val="FFFFFF"/>
                </a:solidFill>
              </a:rPr>
              <a:t>Limits of existing QoS Solutions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8100392" y="6169614"/>
            <a:ext cx="49306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200" b="1">
                <a:solidFill>
                  <a:srgbClr val="73B2D9"/>
                </a:solidFill>
              </a:rPr>
              <a:t>9</a:t>
            </a:fld>
            <a:endParaRPr sz="1200" b="1">
              <a:solidFill>
                <a:srgbClr val="73B2D9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455576" y="2870572"/>
            <a:ext cx="733630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 cost of implementation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consumes lots of human resources and time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 are subjective and dependant on external environmental factors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lots of human related errors during perception judgement</a:t>
            </a: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partial view of the network at any given time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122464" lvl="0" indent="-122464" algn="l">
              <a:buClr>
                <a:srgbClr val="FFFFFF"/>
              </a:buClr>
              <a:buSzPct val="100000"/>
              <a:buFont typeface="Wingdings"/>
              <a:buChar char="▪"/>
              <a:defRPr sz="1800"/>
            </a:pPr>
            <a:r>
              <a: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 etc</a:t>
            </a:r>
          </a:p>
        </p:txBody>
      </p:sp>
      <p:grpSp>
        <p:nvGrpSpPr>
          <p:cNvPr id="255" name="Group 255"/>
          <p:cNvGrpSpPr/>
          <p:nvPr/>
        </p:nvGrpSpPr>
        <p:grpSpPr>
          <a:xfrm>
            <a:off x="395535" y="1124744"/>
            <a:ext cx="8424938" cy="574041"/>
            <a:chOff x="0" y="0"/>
            <a:chExt cx="8424936" cy="574040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8424937" cy="360041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0" y="0"/>
              <a:ext cx="8424937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Several methods for evaluating the QoS of operators</a:t>
              </a:r>
              <a:endParaRPr sz="42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6" name="Shape 256"/>
          <p:cNvSpPr/>
          <p:nvPr/>
        </p:nvSpPr>
        <p:spPr>
          <a:xfrm>
            <a:off x="2903475" y="1763303"/>
            <a:ext cx="276098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End to End Measurement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480243" y="3529719"/>
            <a:ext cx="864097" cy="358106"/>
            <a:chOff x="0" y="0"/>
            <a:chExt cx="864095" cy="358105"/>
          </a:xfrm>
        </p:grpSpPr>
        <p:sp>
          <p:nvSpPr>
            <p:cNvPr id="257" name="Shape 257"/>
            <p:cNvSpPr/>
            <p:nvPr/>
          </p:nvSpPr>
          <p:spPr>
            <a:xfrm>
              <a:off x="0" y="-1"/>
              <a:ext cx="864096" cy="358107"/>
            </a:xfrm>
            <a:prstGeom prst="rect">
              <a:avLst/>
            </a:prstGeom>
            <a:solidFill>
              <a:srgbClr val="FF585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36326" y="20302"/>
              <a:ext cx="591444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Limits</a:t>
              </a:r>
            </a:p>
          </p:txBody>
        </p:sp>
      </p:grpSp>
      <p:pic>
        <p:nvPicPr>
          <p:cNvPr id="260" name="image2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0007" y="4637804"/>
            <a:ext cx="1284841" cy="1440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3" build="p" bldLvl="5" animBg="1" advAuto="0"/>
      <p:bldP spid="256" grpId="1" animBg="1" advAuto="0"/>
      <p:bldP spid="259" grpId="2" animBg="1" advAuto="0"/>
      <p:bldP spid="260" grpId="4" animBg="1" advAuto="0"/>
      <p:bldP spid="260" grpId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0C5986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0" cap="flat">
          <a:solidFill>
            <a:srgbClr val="0C598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0C5986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0" cap="flat">
          <a:solidFill>
            <a:srgbClr val="0C598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235A1C32222409603D880470446DA" ma:contentTypeVersion="1" ma:contentTypeDescription="Create a new document." ma:contentTypeScope="" ma:versionID="98f1a2bddcfa72dc2b0839474b2713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CCC629-D68D-473B-8083-6566B5884273}"/>
</file>

<file path=customXml/itemProps2.xml><?xml version="1.0" encoding="utf-8"?>
<ds:datastoreItem xmlns:ds="http://schemas.openxmlformats.org/officeDocument/2006/customXml" ds:itemID="{35E1794C-CA2F-4342-B222-33907803DA00}"/>
</file>

<file path=customXml/itemProps3.xml><?xml version="1.0" encoding="utf-8"?>
<ds:datastoreItem xmlns:ds="http://schemas.openxmlformats.org/officeDocument/2006/customXml" ds:itemID="{03CF79B1-4266-47C7-AD69-3A52519779D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865</Words>
  <Application>Microsoft Macintosh PowerPoint</Application>
  <PresentationFormat>Présentation à l'écran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White</vt:lpstr>
      <vt:lpstr>SOLUTIONS FOR ADDRESSING THE COMPLEX QoS CHALLENGE RPM SYSTEM  Revolutionary QoS monitoring Tool for Telecom Regulators </vt:lpstr>
      <vt:lpstr>Présentation PowerPoint</vt:lpstr>
      <vt:lpstr>QoS OVERVIEW</vt:lpstr>
      <vt:lpstr>QoS OVERVIEW</vt:lpstr>
      <vt:lpstr>QoS OVERVIEW</vt:lpstr>
      <vt:lpstr>QoS OVERVIEW</vt:lpstr>
      <vt:lpstr>QoS Measurement</vt:lpstr>
      <vt:lpstr>Limits of existing QoS Solutions</vt:lpstr>
      <vt:lpstr>Limits of existing QoS Solutions</vt:lpstr>
      <vt:lpstr>Limits of QoS Solutions</vt:lpstr>
      <vt:lpstr>Quest For Better QoS Monitoring tool</vt:lpstr>
      <vt:lpstr>Unmatched Revolutionary QoS Monitoring Tool</vt:lpstr>
      <vt:lpstr>System architecture</vt:lpstr>
      <vt:lpstr>Raw Data Collection</vt:lpstr>
      <vt:lpstr>RPM System vs other QoS solutions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FOR ADDRESSING THE COMPLEX QoS CHALLENGE RPM SYSTEM  Revolutionary QoS monitoring Tool for Telecom Regulators </dc:title>
  <cp:lastModifiedBy>christian Blanchard</cp:lastModifiedBy>
  <cp:revision>1</cp:revision>
  <dcterms:modified xsi:type="dcterms:W3CDTF">2014-04-14T23:13:07Z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0x010100EDE235A1C32222409603D880470446DA</vt:lpwstr>
  </property>
</Properties>
</file>