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slides/slide20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7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412" r:id="rId5"/>
    <p:sldId id="415" r:id="rId6"/>
    <p:sldId id="429" r:id="rId7"/>
    <p:sldId id="427" r:id="rId8"/>
    <p:sldId id="419" r:id="rId9"/>
    <p:sldId id="428" r:id="rId10"/>
    <p:sldId id="435" r:id="rId11"/>
    <p:sldId id="439" r:id="rId12"/>
    <p:sldId id="437" r:id="rId13"/>
    <p:sldId id="420" r:id="rId14"/>
    <p:sldId id="438" r:id="rId15"/>
    <p:sldId id="421" r:id="rId16"/>
    <p:sldId id="422" r:id="rId17"/>
    <p:sldId id="430" r:id="rId18"/>
    <p:sldId id="423" r:id="rId19"/>
    <p:sldId id="425" r:id="rId20"/>
    <p:sldId id="426" r:id="rId21"/>
    <p:sldId id="416" r:id="rId22"/>
    <p:sldId id="432" r:id="rId23"/>
    <p:sldId id="433" r:id="rId24"/>
    <p:sldId id="434" r:id="rId25"/>
    <p:sldId id="436" r:id="rId26"/>
  </p:sldIdLst>
  <p:sldSz cx="9144000" cy="6858000" type="screen4x3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0" clrIdx="0"/>
  <p:cmAuthor id="1" name="rafiel" initials="r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438A"/>
    <a:srgbClr val="000066"/>
    <a:srgbClr val="FF3300"/>
    <a:srgbClr val="525152"/>
    <a:srgbClr val="0099CC"/>
    <a:srgbClr val="33CC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78" autoAdjust="0"/>
    <p:restoredTop sz="97513" autoAdjust="0"/>
  </p:normalViewPr>
  <p:slideViewPr>
    <p:cSldViewPr showGuides="1">
      <p:cViewPr>
        <p:scale>
          <a:sx n="79" d="100"/>
          <a:sy n="79" d="100"/>
        </p:scale>
        <p:origin x="-1434" y="-42"/>
      </p:cViewPr>
      <p:guideLst>
        <p:guide orient="horz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0" d="100"/>
          <a:sy n="50" d="100"/>
        </p:scale>
        <p:origin x="-2334" y="-96"/>
      </p:cViewPr>
      <p:guideLst>
        <p:guide orient="horz" pos="3128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CF5C4A4-BED8-46CD-B94C-B2C4875475B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79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75CAE11-2BDF-4940-9F9E-D059D91DB7C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7182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4F007C8-880F-4C3F-AE49-9D42BED5BF4A}" type="slidenum">
              <a:rPr lang="en-US" altLang="es-ES" sz="1200" smtClean="0"/>
              <a:pPr/>
              <a:t>1</a:t>
            </a:fld>
            <a:endParaRPr lang="en-US" altLang="es-ES" sz="1200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40F360B-D1D3-4DD2-8AA4-9D1B173B01FB}" type="slidenum">
              <a:rPr lang="en-US" altLang="es-ES" sz="1200" smtClean="0"/>
              <a:pPr/>
              <a:t>11</a:t>
            </a:fld>
            <a:endParaRPr lang="en-US" altLang="es-ES" sz="12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40F360B-D1D3-4DD2-8AA4-9D1B173B01FB}" type="slidenum">
              <a:rPr lang="en-US" altLang="es-ES" sz="1200" smtClean="0"/>
              <a:pPr/>
              <a:t>12</a:t>
            </a:fld>
            <a:endParaRPr lang="en-US" altLang="es-ES" sz="12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40F360B-D1D3-4DD2-8AA4-9D1B173B01FB}" type="slidenum">
              <a:rPr lang="en-US" altLang="es-ES" sz="1200" smtClean="0"/>
              <a:pPr/>
              <a:t>13</a:t>
            </a:fld>
            <a:endParaRPr lang="en-US" altLang="es-ES" sz="12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40F360B-D1D3-4DD2-8AA4-9D1B173B01FB}" type="slidenum">
              <a:rPr lang="en-US" altLang="es-ES" sz="1200" smtClean="0"/>
              <a:pPr/>
              <a:t>14</a:t>
            </a:fld>
            <a:endParaRPr lang="en-US" altLang="es-ES" sz="12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40F360B-D1D3-4DD2-8AA4-9D1B173B01FB}" type="slidenum">
              <a:rPr lang="en-US" altLang="es-ES" sz="1200" smtClean="0"/>
              <a:pPr/>
              <a:t>15</a:t>
            </a:fld>
            <a:endParaRPr lang="en-US" altLang="es-ES" sz="12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40F360B-D1D3-4DD2-8AA4-9D1B173B01FB}" type="slidenum">
              <a:rPr lang="en-US" altLang="es-ES" sz="1200" smtClean="0"/>
              <a:pPr/>
              <a:t>16</a:t>
            </a:fld>
            <a:endParaRPr lang="en-US" altLang="es-ES" sz="12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E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40F360B-D1D3-4DD2-8AA4-9D1B173B01FB}" type="slidenum">
              <a:rPr lang="en-US" altLang="es-ES" sz="1200" smtClean="0"/>
              <a:pPr/>
              <a:t>17</a:t>
            </a:fld>
            <a:endParaRPr lang="en-US" altLang="es-ES" sz="12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E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O" altLang="es-E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8A2816FD-8235-4A40-B94C-B786F02BD9FF}" type="slidenum">
              <a:rPr lang="en-US" altLang="es-ES" sz="1200" smtClean="0"/>
              <a:pPr/>
              <a:t>18</a:t>
            </a:fld>
            <a:endParaRPr lang="en-US" altLang="es-E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40F360B-D1D3-4DD2-8AA4-9D1B173B01FB}" type="slidenum">
              <a:rPr lang="en-US" altLang="es-ES" sz="1200" smtClean="0"/>
              <a:pPr/>
              <a:t>2</a:t>
            </a:fld>
            <a:endParaRPr lang="en-US" altLang="es-ES" sz="12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40F360B-D1D3-4DD2-8AA4-9D1B173B01FB}" type="slidenum">
              <a:rPr lang="en-US" altLang="es-ES" sz="1200" smtClean="0"/>
              <a:pPr/>
              <a:t>3</a:t>
            </a:fld>
            <a:endParaRPr lang="en-US" altLang="es-ES" sz="12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40F360B-D1D3-4DD2-8AA4-9D1B173B01FB}" type="slidenum">
              <a:rPr lang="en-US" altLang="es-ES" sz="1200" smtClean="0"/>
              <a:pPr/>
              <a:t>4</a:t>
            </a:fld>
            <a:endParaRPr lang="en-US" altLang="es-ES" sz="12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40F360B-D1D3-4DD2-8AA4-9D1B173B01FB}" type="slidenum">
              <a:rPr lang="en-US" altLang="es-ES" sz="1200" smtClean="0"/>
              <a:pPr/>
              <a:t>5</a:t>
            </a:fld>
            <a:endParaRPr lang="en-US" altLang="es-ES" sz="12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40F360B-D1D3-4DD2-8AA4-9D1B173B01FB}" type="slidenum">
              <a:rPr lang="en-US" altLang="es-ES" sz="1200" smtClean="0"/>
              <a:pPr/>
              <a:t>6</a:t>
            </a:fld>
            <a:endParaRPr lang="en-US" altLang="es-ES" sz="12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40F360B-D1D3-4DD2-8AA4-9D1B173B01FB}" type="slidenum">
              <a:rPr lang="en-US" altLang="es-ES" sz="1200" smtClean="0"/>
              <a:pPr/>
              <a:t>8</a:t>
            </a:fld>
            <a:endParaRPr lang="en-US" altLang="es-ES" sz="12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40F360B-D1D3-4DD2-8AA4-9D1B173B01FB}" type="slidenum">
              <a:rPr lang="en-US" altLang="es-ES" sz="1200" smtClean="0"/>
              <a:pPr/>
              <a:t>9</a:t>
            </a:fld>
            <a:endParaRPr lang="en-US" altLang="es-ES" sz="12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40F360B-D1D3-4DD2-8AA4-9D1B173B01FB}" type="slidenum">
              <a:rPr lang="en-US" altLang="es-ES" sz="1200" smtClean="0"/>
              <a:pPr/>
              <a:t>10</a:t>
            </a:fld>
            <a:endParaRPr lang="en-US" altLang="es-ES" sz="12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26988" y="765175"/>
            <a:ext cx="6467475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027988" y="6237288"/>
            <a:ext cx="184150" cy="36512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1000" smtClean="0">
                <a:solidFill>
                  <a:schemeClr val="bg1"/>
                </a:solidFill>
                <a:latin typeface="Univers" pitchFamily="34" charset="0"/>
              </a:rPr>
              <a:t/>
            </a:r>
            <a:br>
              <a:rPr lang="en-US" sz="1000" smtClean="0">
                <a:solidFill>
                  <a:schemeClr val="bg1"/>
                </a:solidFill>
                <a:latin typeface="Univers" pitchFamily="34" charset="0"/>
              </a:rPr>
            </a:br>
            <a:endParaRPr lang="en-US" sz="1000" smtClean="0">
              <a:solidFill>
                <a:schemeClr val="bg1"/>
              </a:solidFill>
              <a:latin typeface="Univers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altLang="es-ES" sz="1200" b="1" smtClean="0">
                <a:solidFill>
                  <a:srgbClr val="0C4B84"/>
                </a:solidFill>
              </a:rPr>
              <a:t> </a:t>
            </a:r>
            <a:endParaRPr lang="en-US" altLang="es-ES" sz="2400" smtClean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altLang="es-ES" sz="1200" b="1" smtClean="0">
                <a:solidFill>
                  <a:srgbClr val="0C4B84"/>
                </a:solidFill>
              </a:rPr>
              <a:t> </a:t>
            </a:r>
            <a:endParaRPr lang="en-US" altLang="es-ES" sz="2400" smtClean="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altLang="es-ES" sz="1000" smtClean="0">
                <a:solidFill>
                  <a:srgbClr val="000000"/>
                </a:solidFill>
              </a:rPr>
              <a:t> </a:t>
            </a:r>
            <a:endParaRPr lang="en-US" altLang="es-ES" sz="2400" smtClean="0"/>
          </a:p>
        </p:txBody>
      </p:sp>
      <p:sp>
        <p:nvSpPr>
          <p:cNvPr id="9" name="AutoShape 18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endParaRPr lang="en-GB" altLang="es-ES" smtClean="0"/>
          </a:p>
        </p:txBody>
      </p:sp>
      <p:sp>
        <p:nvSpPr>
          <p:cNvPr id="10" name="AutoShape 20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endParaRPr lang="en-GB" altLang="es-ES" smtClean="0"/>
          </a:p>
        </p:txBody>
      </p:sp>
      <p:sp>
        <p:nvSpPr>
          <p:cNvPr id="11" name="AutoShape 23" descr="image002"/>
          <p:cNvSpPr>
            <a:spLocks noChangeAspect="1" noChangeArrowheads="1"/>
          </p:cNvSpPr>
          <p:nvPr userDrawn="1"/>
        </p:nvSpPr>
        <p:spPr bwMode="auto">
          <a:xfrm>
            <a:off x="200025" y="460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endParaRPr lang="en-GB" altLang="es-ES" smtClean="0"/>
          </a:p>
        </p:txBody>
      </p:sp>
      <p:sp>
        <p:nvSpPr>
          <p:cNvPr id="12" name="AutoShape 25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endParaRPr lang="en-GB" altLang="es-ES" smtClean="0"/>
          </a:p>
        </p:txBody>
      </p:sp>
      <p:pic>
        <p:nvPicPr>
          <p:cNvPr id="13" name="Picture 26" descr="Picture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738" y="3132138"/>
            <a:ext cx="896937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28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3281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3188"/>
            <a:ext cx="3609975" cy="268287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Colombia, 23-24 September 2013</a:t>
            </a:r>
          </a:p>
        </p:txBody>
      </p:sp>
    </p:spTree>
    <p:extLst>
      <p:ext uri="{BB962C8B-B14F-4D97-AF65-F5344CB8AC3E}">
        <p14:creationId xmlns:p14="http://schemas.microsoft.com/office/powerpoint/2010/main" val="333550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Colombia, 23-24 September 2013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22BCA-DB00-4BE8-8F45-48DB0A7A6A6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4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Colombia, 23-24 September 2013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BFDF3-6285-483E-96AF-A168CDC683F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474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/>
              <a:t>Colombia, 23-24 September 2013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47000" y="6453188"/>
            <a:ext cx="1366838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E8976-BB78-4E4D-929A-BD18034F215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0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Colombia, 23-24 September 2013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75225-A51F-49E8-A375-47E700DC20C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82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Colombia, 23-24 September 2013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56BF8-D1E8-42EB-BB07-DEB61DF425F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47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Colombia, 23-24 September 2013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F2D10-CDDA-4A7A-AF8B-26E2620EE38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81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Colombia, 23-24 September 2013</a:t>
            </a:r>
          </a:p>
        </p:txBody>
      </p:sp>
      <p:sp>
        <p:nvSpPr>
          <p:cNvPr id="8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14F7E-6E0D-4B44-A3A4-8DD3833ABCD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5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Colombia, 23-24 September 2013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A3C9B-0546-4967-B547-5C8275FDA68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252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Colombia, 23-24 September 2013</a:t>
            </a:r>
          </a:p>
        </p:txBody>
      </p:sp>
      <p:sp>
        <p:nvSpPr>
          <p:cNvPr id="3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3D0EC-AC3F-48C9-9A26-A2B7149C3D9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372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Colombia, 23-24 September 2013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86A19-1A7A-4986-8A9A-0A223047AB8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086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Colombia, 23-24 September 2013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DDFA7-0368-4622-899F-EE77C7E93D0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59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765175"/>
            <a:ext cx="6443663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453188"/>
            <a:ext cx="40322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/>
              <a:t>Colombia, 23-24 September 2013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51763" y="6453188"/>
            <a:ext cx="13668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EF7C6BA-3CF9-4F86-9880-EBA96C43F4E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030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 smtClean="0"/>
              <a:t>Click to edit Master text styles</a:t>
            </a:r>
          </a:p>
          <a:p>
            <a:pPr lvl="1"/>
            <a:r>
              <a:rPr lang="en-US" altLang="es-ES" smtClean="0"/>
              <a:t>Second level</a:t>
            </a:r>
          </a:p>
          <a:p>
            <a:pPr lvl="2"/>
            <a:r>
              <a:rPr lang="en-US" altLang="es-ES" smtClean="0"/>
              <a:t>Third level</a:t>
            </a:r>
          </a:p>
          <a:p>
            <a:pPr lvl="3"/>
            <a:r>
              <a:rPr lang="en-US" altLang="es-ES" smtClean="0"/>
              <a:t>Fourth level</a:t>
            </a:r>
          </a:p>
          <a:p>
            <a:pPr lvl="4"/>
            <a:r>
              <a:rPr lang="en-US" altLang="es-E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55" r:id="rId2"/>
    <p:sldLayoutId id="2147484156" r:id="rId3"/>
    <p:sldLayoutId id="2147484157" r:id="rId4"/>
    <p:sldLayoutId id="2147484158" r:id="rId5"/>
    <p:sldLayoutId id="2147484159" r:id="rId6"/>
    <p:sldLayoutId id="2147484160" r:id="rId7"/>
    <p:sldLayoutId id="2147484161" r:id="rId8"/>
    <p:sldLayoutId id="2147484162" r:id="rId9"/>
    <p:sldLayoutId id="2147484163" r:id="rId10"/>
    <p:sldLayoutId id="2147484164" r:id="rId11"/>
    <p:sldLayoutId id="2147484166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5"/>
        </a:buBlip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0" y="3429000"/>
            <a:ext cx="9144000" cy="1152525"/>
          </a:xfrm>
        </p:spPr>
        <p:txBody>
          <a:bodyPr/>
          <a:lstStyle/>
          <a:p>
            <a:r>
              <a:rPr lang="es-ES" altLang="es-ES" dirty="0" smtClean="0"/>
              <a:t>Protección al Consumidor</a:t>
            </a:r>
            <a:br>
              <a:rPr lang="es-ES" altLang="es-ES" dirty="0" smtClean="0"/>
            </a:br>
            <a:r>
              <a:rPr lang="es-ES" altLang="es-ES" dirty="0" smtClean="0"/>
              <a:t>de Telefonía Móvil:</a:t>
            </a:r>
            <a:r>
              <a:rPr lang="es-ES" altLang="es-ES" dirty="0"/>
              <a:t/>
            </a:r>
            <a:br>
              <a:rPr lang="es-ES" altLang="es-ES" dirty="0"/>
            </a:br>
            <a:r>
              <a:rPr lang="es-ES" altLang="es-ES" dirty="0" smtClean="0"/>
              <a:t> Fundamentos Teóricos y Perspectivas</a:t>
            </a:r>
            <a:endParaRPr lang="en-US" altLang="es-ES" dirty="0" smtClean="0"/>
          </a:p>
        </p:txBody>
      </p:sp>
      <p:sp>
        <p:nvSpPr>
          <p:cNvPr id="4100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66838" y="4869160"/>
            <a:ext cx="6400800" cy="1457325"/>
          </a:xfrm>
        </p:spPr>
        <p:txBody>
          <a:bodyPr/>
          <a:lstStyle/>
          <a:p>
            <a:r>
              <a:rPr lang="en-GB" altLang="es-ES" b="1" dirty="0" smtClean="0"/>
              <a:t>Rafael </a:t>
            </a:r>
            <a:r>
              <a:rPr lang="en-GB" altLang="es-ES" b="1" dirty="0" err="1" smtClean="0"/>
              <a:t>López</a:t>
            </a:r>
            <a:endParaRPr lang="en-GB" altLang="es-ES" b="1" dirty="0" smtClean="0"/>
          </a:p>
          <a:p>
            <a:r>
              <a:rPr lang="en-GB" altLang="es-ES" b="1" dirty="0" smtClean="0"/>
              <a:t>Universidad </a:t>
            </a:r>
            <a:r>
              <a:rPr lang="en-GB" altLang="es-ES" b="1" dirty="0" err="1" smtClean="0"/>
              <a:t>Complutense</a:t>
            </a:r>
            <a:r>
              <a:rPr lang="en-GB" altLang="es-ES" b="1" dirty="0" smtClean="0"/>
              <a:t> de Madrid</a:t>
            </a:r>
          </a:p>
          <a:p>
            <a:r>
              <a:rPr lang="en-GB" altLang="es-ES" b="1" dirty="0" smtClean="0"/>
              <a:t>ralopez@ccee.ucm.es</a:t>
            </a:r>
            <a:endParaRPr lang="en-US" altLang="es-ES" b="1" dirty="0" smtClean="0"/>
          </a:p>
        </p:txBody>
      </p:sp>
      <p:sp>
        <p:nvSpPr>
          <p:cNvPr id="4101" name="Rectangle 13"/>
          <p:cNvSpPr>
            <a:spLocks noChangeArrowheads="1"/>
          </p:cNvSpPr>
          <p:nvPr/>
        </p:nvSpPr>
        <p:spPr bwMode="auto">
          <a:xfrm>
            <a:off x="0" y="908050"/>
            <a:ext cx="9144000" cy="223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s-ES" sz="2400" b="1" dirty="0"/>
              <a:t>CITEL (PCC.I)/ ITU Forum on Information and</a:t>
            </a:r>
            <a:br>
              <a:rPr lang="en-US" altLang="es-ES" sz="2400" b="1" dirty="0"/>
            </a:br>
            <a:r>
              <a:rPr lang="en-US" altLang="es-ES" sz="2400" b="1" dirty="0"/>
              <a:t> 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s-ES" sz="2400" b="1" dirty="0"/>
              <a:t>Communication Technology Service: </a:t>
            </a:r>
            <a:br>
              <a:rPr lang="en-US" altLang="es-ES" sz="2400" b="1" dirty="0"/>
            </a:br>
            <a:endParaRPr lang="en-US" altLang="es-ES" sz="2400" b="1" dirty="0">
              <a:solidFill>
                <a:srgbClr val="22228B"/>
              </a:solidFill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s-ES" sz="2400" b="1" dirty="0">
                <a:solidFill>
                  <a:srgbClr val="22228B"/>
                </a:solidFill>
              </a:rPr>
              <a:t>Quality, Control and Surveillance</a:t>
            </a:r>
            <a:br>
              <a:rPr lang="en-US" altLang="es-ES" sz="2400" b="1" dirty="0">
                <a:solidFill>
                  <a:srgbClr val="22228B"/>
                </a:solidFill>
              </a:rPr>
            </a:br>
            <a:endParaRPr lang="en-US" altLang="es-ES" sz="2400" b="1" dirty="0">
              <a:solidFill>
                <a:srgbClr val="22228B"/>
              </a:solidFill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s-ES" sz="1800" b="1" dirty="0" smtClean="0">
                <a:solidFill>
                  <a:srgbClr val="22228B"/>
                </a:solidFill>
              </a:rPr>
              <a:t>(Cartagena de </a:t>
            </a:r>
            <a:r>
              <a:rPr lang="en-US" altLang="es-ES" sz="1800" b="1" dirty="0" err="1" smtClean="0">
                <a:solidFill>
                  <a:srgbClr val="22228B"/>
                </a:solidFill>
              </a:rPr>
              <a:t>Indias</a:t>
            </a:r>
            <a:r>
              <a:rPr lang="en-US" altLang="es-ES" sz="1800" b="1" dirty="0" smtClean="0">
                <a:solidFill>
                  <a:srgbClr val="22228B"/>
                </a:solidFill>
              </a:rPr>
              <a:t>, Colombia, 23-24 September 2013)</a:t>
            </a:r>
            <a:endParaRPr lang="en-US" altLang="es-ES" sz="1800" b="1" dirty="0"/>
          </a:p>
        </p:txBody>
      </p:sp>
      <p:sp>
        <p:nvSpPr>
          <p:cNvPr id="4102" name="AutoShape 18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s-ES">
              <a:solidFill>
                <a:schemeClr val="tx1"/>
              </a:solidFill>
            </a:endParaRPr>
          </a:p>
        </p:txBody>
      </p:sp>
      <p:sp>
        <p:nvSpPr>
          <p:cNvPr id="4103" name="AutoShape 20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s-ES">
              <a:solidFill>
                <a:schemeClr val="tx1"/>
              </a:solidFill>
            </a:endParaRPr>
          </a:p>
        </p:txBody>
      </p:sp>
      <p:sp>
        <p:nvSpPr>
          <p:cNvPr id="4104" name="AutoShape 22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s-ES">
              <a:solidFill>
                <a:schemeClr val="tx1"/>
              </a:solidFill>
            </a:endParaRPr>
          </a:p>
        </p:txBody>
      </p:sp>
      <p:sp>
        <p:nvSpPr>
          <p:cNvPr id="4105" name="AutoShape 24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s-ES">
              <a:solidFill>
                <a:schemeClr val="tx1"/>
              </a:solidFill>
            </a:endParaRPr>
          </a:p>
        </p:txBody>
      </p:sp>
      <p:sp>
        <p:nvSpPr>
          <p:cNvPr id="4106" name="Rectangle 26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s-ES">
              <a:solidFill>
                <a:schemeClr val="tx1"/>
              </a:solidFill>
            </a:endParaRPr>
          </a:p>
        </p:txBody>
      </p:sp>
      <p:pic>
        <p:nvPicPr>
          <p:cNvPr id="4107" name="Picture 16" descr="ITUserie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64" b="69327"/>
          <a:stretch>
            <a:fillRect/>
          </a:stretch>
        </p:blipFill>
        <p:spPr bwMode="auto">
          <a:xfrm>
            <a:off x="6948488" y="244475"/>
            <a:ext cx="16383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12" descr="Citel_log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17500"/>
            <a:ext cx="2082800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179388" y="6453188"/>
            <a:ext cx="4032250" cy="3127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s-ES" sz="1400" dirty="0" smtClean="0">
                <a:solidFill>
                  <a:schemeClr val="tx1"/>
                </a:solidFill>
                <a:latin typeface="Univers" pitchFamily="34" charset="0"/>
              </a:rPr>
              <a:t>Colombia, 23-24 September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s-ES" sz="1400" dirty="0" smtClean="0">
                <a:solidFill>
                  <a:schemeClr val="tx1"/>
                </a:solidFill>
                <a:latin typeface="Univers" pitchFamily="34" charset="0"/>
              </a:rPr>
              <a:t>Colombia, 23-24 September 2013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E7E15EFB-5B1B-4E8B-B980-6646FDEFDAC4}" type="slidenum">
              <a:rPr lang="en-US" altLang="es-E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10</a:t>
            </a:fld>
            <a:endParaRPr lang="en-US" altLang="es-ES" sz="1400" smtClean="0">
              <a:solidFill>
                <a:schemeClr val="tx1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 smtClean="0"/>
              <a:t>Teoría de la Protección </a:t>
            </a:r>
            <a:r>
              <a:rPr lang="es-ES" altLang="es-ES" dirty="0"/>
              <a:t>al </a:t>
            </a:r>
            <a:r>
              <a:rPr lang="es-ES" altLang="es-ES" dirty="0" smtClean="0"/>
              <a:t>Consumidor</a:t>
            </a:r>
            <a:endParaRPr lang="en-US" altLang="es-ES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65225"/>
            <a:ext cx="9144000" cy="4525963"/>
          </a:xfrm>
        </p:spPr>
        <p:txBody>
          <a:bodyPr/>
          <a:lstStyle/>
          <a:p>
            <a:pPr marL="457200" lvl="1" indent="0">
              <a:buNone/>
            </a:pPr>
            <a:r>
              <a:rPr lang="en-US" altLang="es-ES" dirty="0" err="1" smtClean="0"/>
              <a:t>Fallas</a:t>
            </a:r>
            <a:r>
              <a:rPr lang="en-US" altLang="es-ES" dirty="0" smtClean="0"/>
              <a:t> de </a:t>
            </a:r>
            <a:r>
              <a:rPr lang="en-US" altLang="es-ES" dirty="0" err="1" smtClean="0"/>
              <a:t>mercado</a:t>
            </a:r>
            <a:endParaRPr lang="en-US" altLang="es-ES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96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s-ES" sz="1400" dirty="0" smtClean="0">
                <a:solidFill>
                  <a:schemeClr val="tx1"/>
                </a:solidFill>
                <a:latin typeface="Univers" pitchFamily="34" charset="0"/>
              </a:rPr>
              <a:t>Colombia, 23-24 September 2013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E7E15EFB-5B1B-4E8B-B980-6646FDEFDAC4}" type="slidenum">
              <a:rPr lang="en-US" altLang="es-E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11</a:t>
            </a:fld>
            <a:endParaRPr lang="en-US" altLang="es-ES" sz="1400" smtClean="0">
              <a:solidFill>
                <a:schemeClr val="tx1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 smtClean="0"/>
              <a:t>Teoría de la Protección </a:t>
            </a:r>
            <a:r>
              <a:rPr lang="es-ES" altLang="es-ES" dirty="0"/>
              <a:t>al </a:t>
            </a:r>
            <a:r>
              <a:rPr lang="es-ES" altLang="es-ES" dirty="0" smtClean="0"/>
              <a:t>Consumidor</a:t>
            </a:r>
            <a:endParaRPr lang="en-US" altLang="es-ES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65225"/>
            <a:ext cx="9144000" cy="4525963"/>
          </a:xfrm>
        </p:spPr>
        <p:txBody>
          <a:bodyPr/>
          <a:lstStyle/>
          <a:p>
            <a:pPr marL="457200" lvl="1" indent="0">
              <a:buNone/>
            </a:pPr>
            <a:r>
              <a:rPr lang="en-US" altLang="es-ES" dirty="0" err="1" smtClean="0"/>
              <a:t>Fallas</a:t>
            </a:r>
            <a:r>
              <a:rPr lang="en-US" altLang="es-ES" dirty="0" smtClean="0"/>
              <a:t> de </a:t>
            </a:r>
            <a:r>
              <a:rPr lang="en-US" altLang="es-ES" dirty="0" err="1" smtClean="0"/>
              <a:t>mercado</a:t>
            </a:r>
            <a:endParaRPr lang="en-US" altLang="es-ES" b="1" dirty="0" smtClean="0">
              <a:solidFill>
                <a:srgbClr val="00B050"/>
              </a:solidFill>
            </a:endParaRPr>
          </a:p>
          <a:p>
            <a:pPr marL="457200" lvl="1" indent="0">
              <a:buNone/>
            </a:pPr>
            <a:endParaRPr lang="en-US" altLang="es-ES" dirty="0"/>
          </a:p>
          <a:p>
            <a:pPr lvl="1"/>
            <a:r>
              <a:rPr lang="en-US" altLang="es-ES" dirty="0" err="1" smtClean="0"/>
              <a:t>Oferta</a:t>
            </a:r>
            <a:r>
              <a:rPr lang="en-US" altLang="es-ES" dirty="0" smtClean="0"/>
              <a:t>: 	</a:t>
            </a:r>
            <a:r>
              <a:rPr lang="en-US" altLang="es-ES" dirty="0" err="1" smtClean="0"/>
              <a:t>limitación</a:t>
            </a:r>
            <a:r>
              <a:rPr lang="en-US" altLang="es-ES" dirty="0" smtClean="0"/>
              <a:t> de </a:t>
            </a:r>
            <a:r>
              <a:rPr lang="en-US" altLang="es-ES" dirty="0" err="1" smtClean="0"/>
              <a:t>las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opciones</a:t>
            </a:r>
            <a:endParaRPr lang="en-US" altLang="es-ES" dirty="0" smtClean="0"/>
          </a:p>
          <a:p>
            <a:pPr marL="457200" lvl="1" indent="0">
              <a:buNone/>
            </a:pPr>
            <a:r>
              <a:rPr lang="en-US" altLang="es-ES" dirty="0" smtClean="0"/>
              <a:t>			</a:t>
            </a:r>
            <a:endParaRPr lang="en-US" altLang="es-ES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altLang="es-E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altLang="es-ES" dirty="0" smtClean="0"/>
          </a:p>
          <a:p>
            <a:pPr lvl="1"/>
            <a:r>
              <a:rPr lang="en-US" altLang="es-ES" dirty="0" err="1" smtClean="0"/>
              <a:t>Demanda</a:t>
            </a:r>
            <a:r>
              <a:rPr lang="en-US" altLang="es-ES" dirty="0" smtClean="0"/>
              <a:t>: </a:t>
            </a:r>
            <a:r>
              <a:rPr lang="en-US" altLang="es-ES" dirty="0" err="1" smtClean="0"/>
              <a:t>limitación</a:t>
            </a:r>
            <a:r>
              <a:rPr lang="en-US" altLang="es-ES" dirty="0" smtClean="0"/>
              <a:t> de la </a:t>
            </a:r>
            <a:r>
              <a:rPr lang="en-US" altLang="es-ES" dirty="0" err="1" smtClean="0"/>
              <a:t>elección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racional</a:t>
            </a:r>
            <a:endParaRPr lang="en-US" altLang="es-ES" dirty="0" smtClean="0"/>
          </a:p>
          <a:p>
            <a:pPr marL="457200" lvl="1" indent="0">
              <a:buNone/>
            </a:pPr>
            <a:r>
              <a:rPr lang="en-US" altLang="es-ES" dirty="0"/>
              <a:t>	</a:t>
            </a:r>
            <a:r>
              <a:rPr lang="en-US" altLang="es-ES" dirty="0" smtClean="0"/>
              <a:t>		</a:t>
            </a:r>
            <a:endParaRPr lang="en-US" altLang="es-ES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s-ES" sz="1400" dirty="0" smtClean="0">
                <a:solidFill>
                  <a:schemeClr val="tx1"/>
                </a:solidFill>
                <a:latin typeface="Univers" pitchFamily="34" charset="0"/>
              </a:rPr>
              <a:t>Colombia, 23-24 September 2013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E7E15EFB-5B1B-4E8B-B980-6646FDEFDAC4}" type="slidenum">
              <a:rPr lang="en-US" altLang="es-E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12</a:t>
            </a:fld>
            <a:endParaRPr lang="en-US" altLang="es-ES" sz="1400" smtClean="0">
              <a:solidFill>
                <a:schemeClr val="tx1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 smtClean="0"/>
              <a:t>Teoría de la Protección </a:t>
            </a:r>
            <a:r>
              <a:rPr lang="es-ES" altLang="es-ES" dirty="0"/>
              <a:t>al </a:t>
            </a:r>
            <a:r>
              <a:rPr lang="es-ES" altLang="es-ES" dirty="0" smtClean="0"/>
              <a:t>Consumidor</a:t>
            </a:r>
            <a:endParaRPr lang="en-US" altLang="es-ES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65225"/>
            <a:ext cx="9144000" cy="4525963"/>
          </a:xfrm>
        </p:spPr>
        <p:txBody>
          <a:bodyPr/>
          <a:lstStyle/>
          <a:p>
            <a:pPr marL="457200" lvl="1" indent="0">
              <a:buNone/>
            </a:pPr>
            <a:r>
              <a:rPr lang="en-US" altLang="es-ES" dirty="0" err="1" smtClean="0"/>
              <a:t>Fallas</a:t>
            </a:r>
            <a:r>
              <a:rPr lang="en-US" altLang="es-ES" dirty="0" smtClean="0"/>
              <a:t> de </a:t>
            </a:r>
            <a:r>
              <a:rPr lang="en-US" altLang="es-ES" dirty="0" err="1" smtClean="0"/>
              <a:t>mercado</a:t>
            </a:r>
            <a:r>
              <a:rPr lang="en-US" altLang="es-ES" dirty="0" smtClean="0"/>
              <a:t> </a:t>
            </a:r>
            <a:r>
              <a:rPr lang="en-US" altLang="es-ES" dirty="0" smtClean="0">
                <a:solidFill>
                  <a:srgbClr val="FF0000"/>
                </a:solidFill>
              </a:rPr>
              <a:t>&amp; </a:t>
            </a:r>
            <a:r>
              <a:rPr lang="en-US" altLang="es-ES" dirty="0" err="1" smtClean="0">
                <a:solidFill>
                  <a:srgbClr val="FF0000"/>
                </a:solidFill>
              </a:rPr>
              <a:t>Regulación</a:t>
            </a:r>
            <a:endParaRPr lang="en-US" altLang="es-ES" b="1" dirty="0" smtClean="0">
              <a:solidFill>
                <a:srgbClr val="00B050"/>
              </a:solidFill>
            </a:endParaRPr>
          </a:p>
          <a:p>
            <a:pPr marL="457200" lvl="1" indent="0">
              <a:buNone/>
            </a:pPr>
            <a:endParaRPr lang="en-US" altLang="es-ES" dirty="0"/>
          </a:p>
          <a:p>
            <a:pPr lvl="1"/>
            <a:r>
              <a:rPr lang="en-US" altLang="es-ES" dirty="0" err="1" smtClean="0"/>
              <a:t>Oferta</a:t>
            </a:r>
            <a:r>
              <a:rPr lang="en-US" altLang="es-ES" dirty="0" smtClean="0"/>
              <a:t>: 	</a:t>
            </a:r>
            <a:r>
              <a:rPr lang="en-US" altLang="es-ES" dirty="0" err="1" smtClean="0"/>
              <a:t>limitación</a:t>
            </a:r>
            <a:r>
              <a:rPr lang="en-US" altLang="es-ES" dirty="0" smtClean="0"/>
              <a:t> de </a:t>
            </a:r>
            <a:r>
              <a:rPr lang="en-US" altLang="es-ES" dirty="0" err="1" smtClean="0"/>
              <a:t>las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opciones</a:t>
            </a:r>
            <a:endParaRPr lang="en-US" altLang="es-ES" dirty="0" smtClean="0"/>
          </a:p>
          <a:p>
            <a:pPr marL="457200" lvl="1" indent="0">
              <a:buNone/>
            </a:pPr>
            <a:r>
              <a:rPr lang="en-US" altLang="es-ES" dirty="0" smtClean="0"/>
              <a:t>			</a:t>
            </a:r>
            <a:r>
              <a:rPr lang="en-US" altLang="es-ES" dirty="0" err="1" smtClean="0">
                <a:solidFill>
                  <a:srgbClr val="FF0000"/>
                </a:solidFill>
              </a:rPr>
              <a:t>Protección</a:t>
            </a:r>
            <a:r>
              <a:rPr lang="en-US" altLang="es-ES" dirty="0" smtClean="0">
                <a:solidFill>
                  <a:srgbClr val="FF0000"/>
                </a:solidFill>
              </a:rPr>
              <a:t> de la </a:t>
            </a:r>
            <a:r>
              <a:rPr lang="en-US" altLang="es-ES" dirty="0" err="1" smtClean="0">
                <a:solidFill>
                  <a:srgbClr val="FF0000"/>
                </a:solidFill>
              </a:rPr>
              <a:t>competencia</a:t>
            </a:r>
            <a:endParaRPr lang="en-US" altLang="es-ES" dirty="0"/>
          </a:p>
          <a:p>
            <a:pPr marL="457200" lvl="1" indent="0">
              <a:buNone/>
            </a:pPr>
            <a:r>
              <a:rPr lang="en-US" altLang="es-ES" dirty="0" smtClean="0"/>
              <a:t>			</a:t>
            </a:r>
            <a:r>
              <a:rPr lang="en-US" altLang="es-ES" b="1" dirty="0" smtClean="0">
                <a:solidFill>
                  <a:srgbClr val="00B050"/>
                </a:solidFill>
              </a:rPr>
              <a:t> </a:t>
            </a:r>
            <a:endParaRPr lang="en-US" altLang="es-ES" b="1" dirty="0">
              <a:solidFill>
                <a:srgbClr val="00B050"/>
              </a:solidFill>
            </a:endParaRPr>
          </a:p>
          <a:p>
            <a:pPr lvl="1"/>
            <a:endParaRPr lang="en-US" altLang="es-ES" dirty="0" smtClean="0"/>
          </a:p>
          <a:p>
            <a:pPr lvl="1"/>
            <a:r>
              <a:rPr lang="en-US" altLang="es-ES" dirty="0" err="1" smtClean="0"/>
              <a:t>Demanda</a:t>
            </a:r>
            <a:r>
              <a:rPr lang="en-US" altLang="es-ES" dirty="0" smtClean="0"/>
              <a:t>: </a:t>
            </a:r>
            <a:r>
              <a:rPr lang="en-US" altLang="es-ES" dirty="0" err="1" smtClean="0"/>
              <a:t>limitación</a:t>
            </a:r>
            <a:r>
              <a:rPr lang="en-US" altLang="es-ES" dirty="0" smtClean="0"/>
              <a:t> de la </a:t>
            </a:r>
            <a:r>
              <a:rPr lang="en-US" altLang="es-ES" dirty="0" err="1" smtClean="0"/>
              <a:t>elección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racional</a:t>
            </a:r>
            <a:endParaRPr lang="en-US" altLang="es-ES" dirty="0" smtClean="0"/>
          </a:p>
          <a:p>
            <a:pPr marL="457200" lvl="1" indent="0">
              <a:buNone/>
            </a:pPr>
            <a:r>
              <a:rPr lang="en-US" altLang="es-ES" dirty="0"/>
              <a:t>	</a:t>
            </a:r>
            <a:r>
              <a:rPr lang="en-US" altLang="es-ES" dirty="0" smtClean="0"/>
              <a:t>		</a:t>
            </a:r>
            <a:r>
              <a:rPr lang="en-US" altLang="es-ES" dirty="0" err="1" smtClean="0">
                <a:solidFill>
                  <a:srgbClr val="FF0000"/>
                </a:solidFill>
              </a:rPr>
              <a:t>Protección</a:t>
            </a:r>
            <a:r>
              <a:rPr lang="en-US" altLang="es-ES" dirty="0" smtClean="0">
                <a:solidFill>
                  <a:srgbClr val="FF0000"/>
                </a:solidFill>
              </a:rPr>
              <a:t> al </a:t>
            </a:r>
            <a:r>
              <a:rPr lang="en-US" altLang="es-ES" dirty="0" err="1" smtClean="0">
                <a:solidFill>
                  <a:srgbClr val="FF0000"/>
                </a:solidFill>
              </a:rPr>
              <a:t>consumidor</a:t>
            </a:r>
            <a:endParaRPr lang="en-US" altLang="es-ES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altLang="es-ES" dirty="0">
                <a:solidFill>
                  <a:srgbClr val="FF0000"/>
                </a:solidFill>
              </a:rPr>
              <a:t>	</a:t>
            </a:r>
            <a:r>
              <a:rPr lang="en-US" altLang="es-ES" dirty="0" smtClean="0">
                <a:solidFill>
                  <a:srgbClr val="FF0000"/>
                </a:solidFill>
              </a:rPr>
              <a:t>		</a:t>
            </a:r>
            <a:endParaRPr lang="en-US" altLang="es-ES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94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s-ES" sz="1400" dirty="0" smtClean="0">
                <a:solidFill>
                  <a:schemeClr val="tx1"/>
                </a:solidFill>
                <a:latin typeface="Univers" pitchFamily="34" charset="0"/>
              </a:rPr>
              <a:t>Colombia, 23-24 September 2013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E7E15EFB-5B1B-4E8B-B980-6646FDEFDAC4}" type="slidenum">
              <a:rPr lang="en-US" altLang="es-E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13</a:t>
            </a:fld>
            <a:endParaRPr lang="en-US" altLang="es-ES" sz="1400" smtClean="0">
              <a:solidFill>
                <a:schemeClr val="tx1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 smtClean="0"/>
              <a:t>Teoría de la Protección </a:t>
            </a:r>
            <a:r>
              <a:rPr lang="es-ES" altLang="es-ES" dirty="0"/>
              <a:t>al </a:t>
            </a:r>
            <a:r>
              <a:rPr lang="es-ES" altLang="es-ES" dirty="0" smtClean="0"/>
              <a:t>Consumidor</a:t>
            </a:r>
            <a:endParaRPr lang="en-US" altLang="es-ES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65225"/>
            <a:ext cx="9144000" cy="4525963"/>
          </a:xfrm>
        </p:spPr>
        <p:txBody>
          <a:bodyPr/>
          <a:lstStyle/>
          <a:p>
            <a:pPr marL="457200" lvl="1" indent="0">
              <a:buNone/>
            </a:pPr>
            <a:r>
              <a:rPr lang="en-US" altLang="es-ES" dirty="0" err="1" smtClean="0"/>
              <a:t>Fallas</a:t>
            </a:r>
            <a:r>
              <a:rPr lang="en-US" altLang="es-ES" dirty="0" smtClean="0"/>
              <a:t> de </a:t>
            </a:r>
            <a:r>
              <a:rPr lang="en-US" altLang="es-ES" dirty="0" err="1" smtClean="0"/>
              <a:t>mercado</a:t>
            </a:r>
            <a:r>
              <a:rPr lang="en-US" altLang="es-ES" dirty="0" smtClean="0"/>
              <a:t> </a:t>
            </a:r>
            <a:r>
              <a:rPr lang="en-US" altLang="es-ES" dirty="0" smtClean="0">
                <a:solidFill>
                  <a:srgbClr val="FF0000"/>
                </a:solidFill>
              </a:rPr>
              <a:t>&amp; </a:t>
            </a:r>
            <a:r>
              <a:rPr lang="en-US" altLang="es-ES" dirty="0" err="1" smtClean="0">
                <a:solidFill>
                  <a:srgbClr val="FF0000"/>
                </a:solidFill>
              </a:rPr>
              <a:t>Regulación</a:t>
            </a:r>
            <a:r>
              <a:rPr lang="en-US" altLang="es-ES" dirty="0" smtClean="0">
                <a:solidFill>
                  <a:srgbClr val="FF0000"/>
                </a:solidFill>
              </a:rPr>
              <a:t> </a:t>
            </a:r>
            <a:r>
              <a:rPr lang="en-US" altLang="es-ES" b="1" dirty="0" smtClean="0">
                <a:solidFill>
                  <a:srgbClr val="00B050"/>
                </a:solidFill>
              </a:rPr>
              <a:t>en </a:t>
            </a:r>
            <a:r>
              <a:rPr lang="en-US" altLang="es-ES" b="1" dirty="0" err="1" smtClean="0">
                <a:solidFill>
                  <a:srgbClr val="00B050"/>
                </a:solidFill>
              </a:rPr>
              <a:t>Telecos</a:t>
            </a:r>
            <a:endParaRPr lang="en-US" altLang="es-ES" b="1" dirty="0" smtClean="0">
              <a:solidFill>
                <a:srgbClr val="00B050"/>
              </a:solidFill>
            </a:endParaRPr>
          </a:p>
          <a:p>
            <a:pPr marL="457200" lvl="1" indent="0">
              <a:buNone/>
            </a:pPr>
            <a:endParaRPr lang="en-US" altLang="es-ES" dirty="0"/>
          </a:p>
          <a:p>
            <a:pPr lvl="1"/>
            <a:r>
              <a:rPr lang="en-US" altLang="es-ES" dirty="0" err="1" smtClean="0"/>
              <a:t>Oferta</a:t>
            </a:r>
            <a:r>
              <a:rPr lang="en-US" altLang="es-ES" dirty="0" smtClean="0"/>
              <a:t>: 	</a:t>
            </a:r>
            <a:r>
              <a:rPr lang="en-US" altLang="es-ES" dirty="0" err="1" smtClean="0"/>
              <a:t>limitación</a:t>
            </a:r>
            <a:r>
              <a:rPr lang="en-US" altLang="es-ES" dirty="0" smtClean="0"/>
              <a:t> de </a:t>
            </a:r>
            <a:r>
              <a:rPr lang="en-US" altLang="es-ES" dirty="0" err="1" smtClean="0"/>
              <a:t>las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opciones</a:t>
            </a:r>
            <a:endParaRPr lang="en-US" altLang="es-ES" dirty="0" smtClean="0"/>
          </a:p>
          <a:p>
            <a:pPr marL="457200" lvl="1" indent="0">
              <a:buNone/>
            </a:pPr>
            <a:r>
              <a:rPr lang="en-US" altLang="es-ES" dirty="0" smtClean="0"/>
              <a:t>			</a:t>
            </a:r>
            <a:r>
              <a:rPr lang="en-US" altLang="es-ES" dirty="0" err="1" smtClean="0">
                <a:solidFill>
                  <a:srgbClr val="FF0000"/>
                </a:solidFill>
              </a:rPr>
              <a:t>Protección</a:t>
            </a:r>
            <a:r>
              <a:rPr lang="en-US" altLang="es-ES" dirty="0" smtClean="0">
                <a:solidFill>
                  <a:srgbClr val="FF0000"/>
                </a:solidFill>
              </a:rPr>
              <a:t> de la </a:t>
            </a:r>
            <a:r>
              <a:rPr lang="en-US" altLang="es-ES" dirty="0" err="1" smtClean="0">
                <a:solidFill>
                  <a:srgbClr val="FF0000"/>
                </a:solidFill>
              </a:rPr>
              <a:t>competencia</a:t>
            </a:r>
            <a:endParaRPr lang="en-US" altLang="es-ES" dirty="0"/>
          </a:p>
          <a:p>
            <a:pPr marL="457200" lvl="1" indent="0">
              <a:buNone/>
            </a:pPr>
            <a:r>
              <a:rPr lang="en-US" altLang="es-ES" dirty="0" smtClean="0"/>
              <a:t>			</a:t>
            </a:r>
            <a:r>
              <a:rPr lang="en-US" altLang="es-ES" b="1" dirty="0" err="1" smtClean="0">
                <a:solidFill>
                  <a:srgbClr val="00B050"/>
                </a:solidFill>
              </a:rPr>
              <a:t>Exitosa</a:t>
            </a:r>
            <a:r>
              <a:rPr lang="en-US" altLang="es-ES" b="1" dirty="0" smtClean="0">
                <a:solidFill>
                  <a:srgbClr val="00B050"/>
                </a:solidFill>
              </a:rPr>
              <a:t> (ITU, OCDE)</a:t>
            </a:r>
            <a:endParaRPr lang="en-US" altLang="es-ES" b="1" dirty="0">
              <a:solidFill>
                <a:srgbClr val="00B050"/>
              </a:solidFill>
            </a:endParaRPr>
          </a:p>
          <a:p>
            <a:pPr lvl="1"/>
            <a:endParaRPr lang="en-US" altLang="es-ES" dirty="0" smtClean="0"/>
          </a:p>
          <a:p>
            <a:pPr lvl="1"/>
            <a:r>
              <a:rPr lang="en-US" altLang="es-ES" dirty="0" err="1" smtClean="0"/>
              <a:t>Demanda</a:t>
            </a:r>
            <a:r>
              <a:rPr lang="en-US" altLang="es-ES" dirty="0" smtClean="0"/>
              <a:t>: </a:t>
            </a:r>
            <a:r>
              <a:rPr lang="en-US" altLang="es-ES" dirty="0" err="1" smtClean="0"/>
              <a:t>limitación</a:t>
            </a:r>
            <a:r>
              <a:rPr lang="en-US" altLang="es-ES" dirty="0" smtClean="0"/>
              <a:t> de la </a:t>
            </a:r>
            <a:r>
              <a:rPr lang="en-US" altLang="es-ES" dirty="0" err="1" smtClean="0"/>
              <a:t>elección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racional</a:t>
            </a:r>
            <a:endParaRPr lang="en-US" altLang="es-ES" dirty="0" smtClean="0"/>
          </a:p>
          <a:p>
            <a:pPr marL="457200" lvl="1" indent="0">
              <a:buNone/>
            </a:pPr>
            <a:r>
              <a:rPr lang="en-US" altLang="es-ES" dirty="0"/>
              <a:t>	</a:t>
            </a:r>
            <a:r>
              <a:rPr lang="en-US" altLang="es-ES" dirty="0" smtClean="0"/>
              <a:t>		</a:t>
            </a:r>
            <a:r>
              <a:rPr lang="en-US" altLang="es-ES" dirty="0" err="1" smtClean="0">
                <a:solidFill>
                  <a:srgbClr val="FF0000"/>
                </a:solidFill>
              </a:rPr>
              <a:t>Protección</a:t>
            </a:r>
            <a:r>
              <a:rPr lang="en-US" altLang="es-ES" dirty="0" smtClean="0">
                <a:solidFill>
                  <a:srgbClr val="FF0000"/>
                </a:solidFill>
              </a:rPr>
              <a:t> al </a:t>
            </a:r>
            <a:r>
              <a:rPr lang="en-US" altLang="es-ES" dirty="0" err="1" smtClean="0">
                <a:solidFill>
                  <a:srgbClr val="FF0000"/>
                </a:solidFill>
              </a:rPr>
              <a:t>consumidor</a:t>
            </a:r>
            <a:endParaRPr lang="en-US" altLang="es-ES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altLang="es-ES" dirty="0">
                <a:solidFill>
                  <a:srgbClr val="FF0000"/>
                </a:solidFill>
              </a:rPr>
              <a:t>	</a:t>
            </a:r>
            <a:r>
              <a:rPr lang="en-US" altLang="es-ES" dirty="0" smtClean="0">
                <a:solidFill>
                  <a:srgbClr val="FF0000"/>
                </a:solidFill>
              </a:rPr>
              <a:t>		</a:t>
            </a:r>
            <a:r>
              <a:rPr lang="en-US" altLang="es-ES" b="1" dirty="0" err="1" smtClean="0">
                <a:solidFill>
                  <a:srgbClr val="00B050"/>
                </a:solidFill>
              </a:rPr>
              <a:t>Incipiente</a:t>
            </a:r>
            <a:endParaRPr lang="en-US" altLang="es-ES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94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s-ES" sz="1400" dirty="0" smtClean="0">
                <a:solidFill>
                  <a:schemeClr val="tx1"/>
                </a:solidFill>
                <a:latin typeface="Univers" pitchFamily="34" charset="0"/>
              </a:rPr>
              <a:t>Colombia, 23-24 September 2013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E7E15EFB-5B1B-4E8B-B980-6646FDEFDAC4}" type="slidenum">
              <a:rPr lang="en-US" altLang="es-E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14</a:t>
            </a:fld>
            <a:endParaRPr lang="en-US" altLang="es-ES" sz="1400" smtClean="0">
              <a:solidFill>
                <a:schemeClr val="tx1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 smtClean="0"/>
              <a:t>Fallas </a:t>
            </a:r>
            <a:r>
              <a:rPr lang="es-ES" altLang="es-ES" dirty="0"/>
              <a:t>de </a:t>
            </a:r>
            <a:r>
              <a:rPr lang="es-ES" altLang="es-ES" dirty="0" smtClean="0"/>
              <a:t>mercado: </a:t>
            </a:r>
            <a:r>
              <a:rPr lang="es-ES" altLang="es-ES" dirty="0"/>
              <a:t>lado de la </a:t>
            </a:r>
            <a:r>
              <a:rPr lang="es-ES" altLang="es-ES" dirty="0" smtClean="0"/>
              <a:t>demanda</a:t>
            </a:r>
            <a:endParaRPr lang="en-US" altLang="es-ES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65225"/>
            <a:ext cx="9144000" cy="4525963"/>
          </a:xfrm>
        </p:spPr>
        <p:txBody>
          <a:bodyPr/>
          <a:lstStyle/>
          <a:p>
            <a:pPr lvl="1"/>
            <a:r>
              <a:rPr lang="en-US" altLang="es-ES" dirty="0" err="1"/>
              <a:t>Barreras</a:t>
            </a:r>
            <a:r>
              <a:rPr lang="en-US" altLang="es-ES" dirty="0"/>
              <a:t> al </a:t>
            </a:r>
            <a:r>
              <a:rPr lang="en-US" altLang="es-ES" dirty="0" err="1"/>
              <a:t>cambio</a:t>
            </a:r>
            <a:r>
              <a:rPr lang="en-US" altLang="es-ES" dirty="0"/>
              <a:t> de </a:t>
            </a:r>
            <a:r>
              <a:rPr lang="en-US" altLang="es-ES" dirty="0" err="1"/>
              <a:t>operadora</a:t>
            </a:r>
            <a:endParaRPr lang="en-US" altLang="es-ES" dirty="0"/>
          </a:p>
          <a:p>
            <a:pPr marL="457200" lvl="1" indent="0">
              <a:buNone/>
            </a:pPr>
            <a:endParaRPr lang="en-US" altLang="es-ES" dirty="0" smtClean="0"/>
          </a:p>
          <a:p>
            <a:pPr marL="457200" lvl="1" indent="0">
              <a:buNone/>
            </a:pPr>
            <a:endParaRPr lang="en-US" altLang="es-ES" dirty="0" smtClean="0"/>
          </a:p>
          <a:p>
            <a:pPr lvl="1"/>
            <a:r>
              <a:rPr lang="en-US" altLang="es-ES" dirty="0" err="1" smtClean="0"/>
              <a:t>Información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asimétrica</a:t>
            </a:r>
            <a:r>
              <a:rPr lang="en-US" altLang="es-ES" dirty="0" smtClean="0"/>
              <a:t> en la </a:t>
            </a:r>
            <a:r>
              <a:rPr lang="en-US" altLang="es-ES" dirty="0" err="1" smtClean="0"/>
              <a:t>calidad</a:t>
            </a:r>
            <a:r>
              <a:rPr lang="en-US" altLang="es-ES" dirty="0" smtClean="0"/>
              <a:t> del </a:t>
            </a:r>
            <a:r>
              <a:rPr lang="en-US" altLang="es-ES" dirty="0" err="1" smtClean="0"/>
              <a:t>servicio</a:t>
            </a:r>
            <a:endParaRPr lang="en-US" altLang="es-ES" dirty="0" smtClean="0"/>
          </a:p>
          <a:p>
            <a:pPr marL="457200" lvl="1" indent="0">
              <a:buNone/>
            </a:pPr>
            <a:r>
              <a:rPr lang="en-US" altLang="es-ES" dirty="0" smtClean="0"/>
              <a:t>	</a:t>
            </a:r>
          </a:p>
          <a:p>
            <a:pPr marL="457200" lvl="1" indent="0">
              <a:buNone/>
            </a:pPr>
            <a:endParaRPr lang="en-US" altLang="es-ES" dirty="0" smtClean="0"/>
          </a:p>
          <a:p>
            <a:pPr lvl="1"/>
            <a:r>
              <a:rPr lang="en-US" altLang="es-ES" dirty="0" err="1" smtClean="0"/>
              <a:t>Sesgos</a:t>
            </a:r>
            <a:r>
              <a:rPr lang="en-US" altLang="es-ES" dirty="0" smtClean="0"/>
              <a:t> en la </a:t>
            </a:r>
            <a:r>
              <a:rPr lang="en-US" altLang="es-ES" dirty="0" err="1" smtClean="0"/>
              <a:t>conducta</a:t>
            </a:r>
            <a:r>
              <a:rPr lang="en-US" altLang="es-ES" dirty="0" smtClean="0"/>
              <a:t> del </a:t>
            </a:r>
            <a:r>
              <a:rPr lang="en-US" altLang="es-ES" dirty="0" err="1" smtClean="0"/>
              <a:t>consumidor</a:t>
            </a:r>
            <a:endParaRPr lang="en-US" altLang="es-ES" dirty="0" smtClean="0"/>
          </a:p>
          <a:p>
            <a:pPr lvl="1"/>
            <a:endParaRPr lang="en-US" altLang="es-ES" dirty="0" smtClean="0"/>
          </a:p>
          <a:p>
            <a:pPr marL="457200" lvl="1" indent="0">
              <a:buNone/>
            </a:pPr>
            <a:endParaRPr lang="en-US" altLang="es-ES" dirty="0"/>
          </a:p>
          <a:p>
            <a:pPr lvl="1"/>
            <a:endParaRPr lang="en-US" altLang="es-ES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33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s-ES" sz="1400" dirty="0" smtClean="0">
                <a:solidFill>
                  <a:schemeClr val="tx1"/>
                </a:solidFill>
                <a:latin typeface="Univers" pitchFamily="34" charset="0"/>
              </a:rPr>
              <a:t>Colombia, 23-24 September 2013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E7E15EFB-5B1B-4E8B-B980-6646FDEFDAC4}" type="slidenum">
              <a:rPr lang="en-US" altLang="es-E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15</a:t>
            </a:fld>
            <a:endParaRPr lang="en-US" altLang="es-ES" sz="1400" smtClean="0">
              <a:solidFill>
                <a:schemeClr val="tx1"/>
              </a:solidFill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65225"/>
            <a:ext cx="9144000" cy="4525963"/>
          </a:xfrm>
        </p:spPr>
        <p:txBody>
          <a:bodyPr/>
          <a:lstStyle/>
          <a:p>
            <a:pPr lvl="1"/>
            <a:r>
              <a:rPr lang="en-US" altLang="es-ES" dirty="0" err="1"/>
              <a:t>Barreras</a:t>
            </a:r>
            <a:r>
              <a:rPr lang="en-US" altLang="es-ES" dirty="0"/>
              <a:t> al </a:t>
            </a:r>
            <a:r>
              <a:rPr lang="en-US" altLang="es-ES" dirty="0" err="1"/>
              <a:t>cambio</a:t>
            </a:r>
            <a:r>
              <a:rPr lang="en-US" altLang="es-ES" dirty="0"/>
              <a:t> de </a:t>
            </a:r>
            <a:r>
              <a:rPr lang="en-US" altLang="es-ES" dirty="0" err="1" smtClean="0"/>
              <a:t>operadora</a:t>
            </a:r>
            <a:endParaRPr lang="en-US" altLang="es-ES" dirty="0" smtClean="0"/>
          </a:p>
          <a:p>
            <a:pPr marL="457200" lvl="1" indent="0">
              <a:buNone/>
            </a:pPr>
            <a:endParaRPr lang="en-US" altLang="es-ES" dirty="0"/>
          </a:p>
          <a:p>
            <a:pPr marL="457200" lvl="1" indent="0">
              <a:buNone/>
            </a:pPr>
            <a:r>
              <a:rPr lang="en-US" altLang="es-ES" dirty="0" smtClean="0"/>
              <a:t>		- </a:t>
            </a:r>
            <a:r>
              <a:rPr lang="en-US" altLang="es-ES" dirty="0" err="1" smtClean="0"/>
              <a:t>portabilidad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numérica</a:t>
            </a:r>
            <a:endParaRPr lang="en-US" altLang="es-ES" dirty="0" smtClean="0"/>
          </a:p>
          <a:p>
            <a:pPr marL="457200" lvl="1" indent="0">
              <a:buNone/>
            </a:pPr>
            <a:r>
              <a:rPr lang="en-US" altLang="es-ES" dirty="0"/>
              <a:t>	</a:t>
            </a:r>
            <a:r>
              <a:rPr lang="en-US" altLang="es-ES" dirty="0" smtClean="0"/>
              <a:t>	- </a:t>
            </a:r>
            <a:r>
              <a:rPr lang="en-US" altLang="es-ES" dirty="0" err="1" smtClean="0"/>
              <a:t>bloqueo</a:t>
            </a:r>
            <a:r>
              <a:rPr lang="en-US" altLang="es-ES" dirty="0" smtClean="0"/>
              <a:t> de </a:t>
            </a:r>
            <a:r>
              <a:rPr lang="en-US" altLang="es-ES" dirty="0" err="1" smtClean="0"/>
              <a:t>terminales</a:t>
            </a:r>
            <a:r>
              <a:rPr lang="en-US" altLang="es-ES" dirty="0" smtClean="0"/>
              <a:t> (</a:t>
            </a:r>
            <a:r>
              <a:rPr lang="en-US" altLang="es-ES" dirty="0" err="1" smtClean="0"/>
              <a:t>simlock</a:t>
            </a:r>
            <a:r>
              <a:rPr lang="en-US" altLang="es-ES" dirty="0" smtClean="0"/>
              <a:t>)</a:t>
            </a:r>
          </a:p>
          <a:p>
            <a:pPr marL="457200" lvl="1" indent="0">
              <a:buNone/>
            </a:pPr>
            <a:r>
              <a:rPr lang="en-US" altLang="es-ES" dirty="0"/>
              <a:t>	</a:t>
            </a:r>
            <a:r>
              <a:rPr lang="en-US" altLang="es-ES" dirty="0" smtClean="0"/>
              <a:t>	- </a:t>
            </a:r>
            <a:r>
              <a:rPr lang="en-US" altLang="es-ES" dirty="0" err="1" smtClean="0"/>
              <a:t>contratos</a:t>
            </a:r>
            <a:r>
              <a:rPr lang="en-US" altLang="es-ES" dirty="0" smtClean="0"/>
              <a:t> de </a:t>
            </a:r>
            <a:r>
              <a:rPr lang="en-US" altLang="es-ES" dirty="0" err="1" smtClean="0"/>
              <a:t>permanencia</a:t>
            </a:r>
            <a:endParaRPr lang="en-US" altLang="es-ES" dirty="0" smtClean="0"/>
          </a:p>
          <a:p>
            <a:pPr marL="457200" lvl="1" indent="0">
              <a:buNone/>
            </a:pPr>
            <a:r>
              <a:rPr lang="en-US" altLang="es-ES" dirty="0"/>
              <a:t>	</a:t>
            </a:r>
            <a:r>
              <a:rPr lang="en-US" altLang="es-ES" dirty="0" smtClean="0"/>
              <a:t>	</a:t>
            </a:r>
          </a:p>
          <a:p>
            <a:pPr marL="457200" lvl="1" indent="0">
              <a:buNone/>
            </a:pPr>
            <a:r>
              <a:rPr lang="en-US" altLang="es-ES" dirty="0"/>
              <a:t>	</a:t>
            </a:r>
            <a:r>
              <a:rPr lang="en-US" altLang="es-ES" dirty="0" smtClean="0"/>
              <a:t>	</a:t>
            </a:r>
          </a:p>
          <a:p>
            <a:pPr marL="457200" lvl="1" indent="0">
              <a:buNone/>
            </a:pPr>
            <a:endParaRPr lang="en-US" altLang="es-ES" dirty="0"/>
          </a:p>
          <a:p>
            <a:pPr marL="457200" lvl="1" indent="0">
              <a:buNone/>
            </a:pPr>
            <a:r>
              <a:rPr lang="en-US" altLang="es-ES" dirty="0" smtClean="0"/>
              <a:t>	</a:t>
            </a:r>
          </a:p>
          <a:p>
            <a:pPr marL="457200" lvl="1" indent="0">
              <a:buNone/>
            </a:pPr>
            <a:endParaRPr lang="en-US" altLang="es-ES" dirty="0"/>
          </a:p>
          <a:p>
            <a:pPr marL="457200" lvl="1" indent="0">
              <a:buNone/>
            </a:pPr>
            <a:endParaRPr lang="en-US" altLang="es-ES" dirty="0" smtClean="0"/>
          </a:p>
          <a:p>
            <a:pPr marL="457200" lvl="1" indent="0">
              <a:buNone/>
            </a:pPr>
            <a:endParaRPr lang="en-US" altLang="es-ES" dirty="0"/>
          </a:p>
          <a:p>
            <a:pPr lvl="1"/>
            <a:endParaRPr lang="en-US" altLang="es-ES" b="1" dirty="0" smtClean="0">
              <a:solidFill>
                <a:srgbClr val="00B050"/>
              </a:solidFill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s-ES" altLang="es-ES" dirty="0" smtClean="0"/>
              <a:t>Fallas </a:t>
            </a:r>
            <a:r>
              <a:rPr lang="es-ES" altLang="es-ES" dirty="0"/>
              <a:t>de </a:t>
            </a:r>
            <a:r>
              <a:rPr lang="es-ES" altLang="es-ES" dirty="0" smtClean="0"/>
              <a:t>mercado: </a:t>
            </a:r>
            <a:r>
              <a:rPr lang="es-ES" altLang="es-ES" dirty="0"/>
              <a:t>lado de la </a:t>
            </a:r>
            <a:r>
              <a:rPr lang="es-ES" altLang="es-ES" dirty="0" smtClean="0"/>
              <a:t>demanda</a:t>
            </a:r>
            <a:endParaRPr lang="en-US" altLang="es-ES" dirty="0" smtClean="0"/>
          </a:p>
        </p:txBody>
      </p:sp>
      <p:sp>
        <p:nvSpPr>
          <p:cNvPr id="6" name="5 CuadroTexto"/>
          <p:cNvSpPr txBox="1"/>
          <p:nvPr/>
        </p:nvSpPr>
        <p:spPr>
          <a:xfrm>
            <a:off x="539552" y="4221088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OCDE (2008)</a:t>
            </a:r>
            <a:endParaRPr lang="es-ES" sz="1600" b="1" dirty="0"/>
          </a:p>
          <a:p>
            <a:r>
              <a:rPr lang="en-US" sz="1600" dirty="0" smtClean="0"/>
              <a:t>Enhancing </a:t>
            </a:r>
            <a:r>
              <a:rPr lang="en-US" sz="1600" dirty="0"/>
              <a:t>competition in telecommunications: protecting and </a:t>
            </a:r>
            <a:r>
              <a:rPr lang="en-US" sz="1600" dirty="0" smtClean="0"/>
              <a:t> empowering </a:t>
            </a:r>
            <a:r>
              <a:rPr lang="en-US" sz="1600" dirty="0"/>
              <a:t>consumers. 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43563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s-ES" sz="1400" dirty="0" smtClean="0">
                <a:solidFill>
                  <a:schemeClr val="tx1"/>
                </a:solidFill>
                <a:latin typeface="Univers" pitchFamily="34" charset="0"/>
              </a:rPr>
              <a:t>Colombia, 23-24 September 2013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E7E15EFB-5B1B-4E8B-B980-6646FDEFDAC4}" type="slidenum">
              <a:rPr lang="en-US" altLang="es-E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16</a:t>
            </a:fld>
            <a:endParaRPr lang="en-US" altLang="es-ES" sz="1400" smtClean="0">
              <a:solidFill>
                <a:schemeClr val="tx1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 smtClean="0"/>
              <a:t>Fallas </a:t>
            </a:r>
            <a:r>
              <a:rPr lang="es-ES" altLang="es-ES" dirty="0"/>
              <a:t>de </a:t>
            </a:r>
            <a:r>
              <a:rPr lang="es-ES" altLang="es-ES" dirty="0" smtClean="0"/>
              <a:t>mercado: </a:t>
            </a:r>
            <a:r>
              <a:rPr lang="es-ES" altLang="es-ES" dirty="0"/>
              <a:t>lado de la </a:t>
            </a:r>
            <a:r>
              <a:rPr lang="es-ES" altLang="es-ES" dirty="0" smtClean="0"/>
              <a:t>demanda</a:t>
            </a:r>
            <a:endParaRPr lang="en-US" altLang="es-ES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65225"/>
            <a:ext cx="9144000" cy="4525963"/>
          </a:xfrm>
        </p:spPr>
        <p:txBody>
          <a:bodyPr/>
          <a:lstStyle/>
          <a:p>
            <a:pPr lvl="1"/>
            <a:r>
              <a:rPr lang="en-US" altLang="es-ES" dirty="0" err="1" smtClean="0"/>
              <a:t>Información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asimétrica</a:t>
            </a:r>
            <a:r>
              <a:rPr lang="en-US" altLang="es-ES" dirty="0" smtClean="0"/>
              <a:t> en la </a:t>
            </a:r>
            <a:r>
              <a:rPr lang="en-US" altLang="es-ES" dirty="0" err="1" smtClean="0"/>
              <a:t>calidad</a:t>
            </a:r>
            <a:r>
              <a:rPr lang="en-US" altLang="es-ES" dirty="0" smtClean="0"/>
              <a:t> del </a:t>
            </a:r>
            <a:r>
              <a:rPr lang="en-US" altLang="es-ES" dirty="0" err="1" smtClean="0"/>
              <a:t>servicio</a:t>
            </a:r>
            <a:endParaRPr lang="en-US" altLang="es-ES" dirty="0" smtClean="0"/>
          </a:p>
          <a:p>
            <a:pPr marL="457200" lvl="1" indent="0">
              <a:buNone/>
            </a:pPr>
            <a:r>
              <a:rPr lang="en-US" altLang="es-ES" dirty="0" smtClean="0"/>
              <a:t>	</a:t>
            </a:r>
          </a:p>
          <a:p>
            <a:pPr marL="457200" lvl="1" indent="0">
              <a:buNone/>
            </a:pPr>
            <a:r>
              <a:rPr lang="en-US" altLang="es-ES" dirty="0" err="1" smtClean="0"/>
              <a:t>Efecto</a:t>
            </a:r>
            <a:r>
              <a:rPr lang="en-US" altLang="es-ES" dirty="0" smtClean="0"/>
              <a:t>:	</a:t>
            </a:r>
            <a:r>
              <a:rPr lang="en-US" altLang="es-ES" dirty="0" err="1" smtClean="0"/>
              <a:t>baja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calidad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prevalece</a:t>
            </a:r>
            <a:r>
              <a:rPr lang="en-US" altLang="es-ES" dirty="0" smtClean="0"/>
              <a:t> en </a:t>
            </a:r>
            <a:r>
              <a:rPr lang="en-US" altLang="es-ES" dirty="0" err="1" smtClean="0"/>
              <a:t>equilibrio</a:t>
            </a:r>
            <a:endParaRPr lang="en-US" altLang="es-ES" dirty="0" smtClean="0"/>
          </a:p>
          <a:p>
            <a:pPr marL="457200" lvl="1" indent="0">
              <a:buNone/>
            </a:pPr>
            <a:endParaRPr lang="en-US" altLang="es-ES" dirty="0" smtClean="0"/>
          </a:p>
          <a:p>
            <a:pPr marL="457200" lvl="1" indent="0">
              <a:buNone/>
            </a:pPr>
            <a:endParaRPr lang="en-US" altLang="es-ES" b="1" dirty="0" smtClean="0">
              <a:solidFill>
                <a:srgbClr val="00B050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07504" y="3876489"/>
            <a:ext cx="9036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Sappington (2005) </a:t>
            </a:r>
            <a:endParaRPr lang="en-US" sz="1600" b="1" dirty="0" smtClean="0"/>
          </a:p>
          <a:p>
            <a:r>
              <a:rPr lang="en-US" sz="1600" dirty="0" smtClean="0"/>
              <a:t>Regulating Service Quality: A Survey. JRE</a:t>
            </a:r>
          </a:p>
          <a:p>
            <a:endParaRPr lang="en-US" sz="1600" b="1" dirty="0" smtClean="0"/>
          </a:p>
          <a:p>
            <a:r>
              <a:rPr lang="es-ES" sz="1600" b="1" dirty="0" smtClean="0"/>
              <a:t>con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Garín</a:t>
            </a:r>
            <a:r>
              <a:rPr lang="en-US" sz="1600" b="1" dirty="0"/>
              <a:t>, </a:t>
            </a:r>
            <a:r>
              <a:rPr lang="en-US" sz="1600" b="1" dirty="0" err="1" smtClean="0"/>
              <a:t>Gijón</a:t>
            </a:r>
            <a:r>
              <a:rPr lang="en-US" sz="1600" b="1" dirty="0" smtClean="0"/>
              <a:t>, y Pérez (2012)</a:t>
            </a:r>
          </a:p>
          <a:p>
            <a:r>
              <a:rPr lang="en-US" sz="1600" dirty="0" smtClean="0"/>
              <a:t>Customer Service Quality and Incomplete Information in Mobile Telecommunications: A Game Theoretical Approach to Consumer </a:t>
            </a:r>
            <a:r>
              <a:rPr lang="es-ES" sz="1600" dirty="0" err="1" smtClean="0"/>
              <a:t>Protection</a:t>
            </a:r>
            <a:r>
              <a:rPr lang="es-ES" sz="1600" dirty="0" smtClean="0"/>
              <a:t>. SSRN</a:t>
            </a:r>
            <a:endParaRPr lang="es-ES" sz="1600" b="1" dirty="0"/>
          </a:p>
        </p:txBody>
      </p:sp>
    </p:spTree>
    <p:extLst>
      <p:ext uri="{BB962C8B-B14F-4D97-AF65-F5344CB8AC3E}">
        <p14:creationId xmlns:p14="http://schemas.microsoft.com/office/powerpoint/2010/main" val="384208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s-ES" sz="1400" dirty="0" smtClean="0">
                <a:solidFill>
                  <a:schemeClr val="tx1"/>
                </a:solidFill>
                <a:latin typeface="Univers" pitchFamily="34" charset="0"/>
              </a:rPr>
              <a:t>Colombia, 23-24 September 2013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E7E15EFB-5B1B-4E8B-B980-6646FDEFDAC4}" type="slidenum">
              <a:rPr lang="en-US" altLang="es-E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17</a:t>
            </a:fld>
            <a:endParaRPr lang="en-US" altLang="es-ES" sz="1400" smtClean="0">
              <a:solidFill>
                <a:schemeClr val="tx1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 smtClean="0"/>
              <a:t>Fallas </a:t>
            </a:r>
            <a:r>
              <a:rPr lang="es-ES" altLang="es-ES" dirty="0"/>
              <a:t>de </a:t>
            </a:r>
            <a:r>
              <a:rPr lang="es-ES" altLang="es-ES" dirty="0" smtClean="0"/>
              <a:t>mercado: </a:t>
            </a:r>
            <a:r>
              <a:rPr lang="es-ES" altLang="es-ES" dirty="0"/>
              <a:t>lado de la </a:t>
            </a:r>
            <a:r>
              <a:rPr lang="es-ES" altLang="es-ES" dirty="0" smtClean="0"/>
              <a:t>demanda</a:t>
            </a:r>
            <a:endParaRPr lang="en-US" altLang="es-ES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65225"/>
            <a:ext cx="9144000" cy="4525963"/>
          </a:xfrm>
        </p:spPr>
        <p:txBody>
          <a:bodyPr/>
          <a:lstStyle/>
          <a:p>
            <a:pPr lvl="1"/>
            <a:r>
              <a:rPr lang="en-US" altLang="es-ES" dirty="0" err="1" smtClean="0"/>
              <a:t>Sesgos</a:t>
            </a:r>
            <a:r>
              <a:rPr lang="en-US" altLang="es-ES" dirty="0" smtClean="0"/>
              <a:t> en la </a:t>
            </a:r>
            <a:r>
              <a:rPr lang="en-US" altLang="es-ES" dirty="0" err="1" smtClean="0"/>
              <a:t>conducta</a:t>
            </a:r>
            <a:r>
              <a:rPr lang="en-US" altLang="es-ES" dirty="0" smtClean="0"/>
              <a:t> del </a:t>
            </a:r>
            <a:r>
              <a:rPr lang="en-US" altLang="es-ES" dirty="0" err="1" smtClean="0"/>
              <a:t>consumidor</a:t>
            </a:r>
            <a:endParaRPr lang="en-US" altLang="es-ES" dirty="0" smtClean="0"/>
          </a:p>
          <a:p>
            <a:pPr marL="457200" lvl="1" indent="0">
              <a:buNone/>
            </a:pPr>
            <a:endParaRPr lang="en-US" altLang="es-ES" sz="900" dirty="0"/>
          </a:p>
          <a:p>
            <a:pPr marL="457200" lvl="1" indent="0">
              <a:buNone/>
            </a:pPr>
            <a:r>
              <a:rPr lang="en-US" altLang="es-ES" dirty="0" smtClean="0"/>
              <a:t>- </a:t>
            </a:r>
            <a:r>
              <a:rPr lang="en-US" altLang="es-ES" dirty="0" err="1" smtClean="0"/>
              <a:t>Sobrecarga</a:t>
            </a:r>
            <a:r>
              <a:rPr lang="en-US" altLang="es-ES" dirty="0" smtClean="0"/>
              <a:t> de </a:t>
            </a:r>
            <a:r>
              <a:rPr lang="en-US" altLang="es-ES" dirty="0" err="1" smtClean="0"/>
              <a:t>información</a:t>
            </a:r>
            <a:endParaRPr lang="en-US" altLang="es-ES" dirty="0" smtClean="0"/>
          </a:p>
          <a:p>
            <a:pPr marL="457200" lvl="1" indent="0">
              <a:buNone/>
            </a:pPr>
            <a:r>
              <a:rPr lang="en-US" altLang="es-ES" dirty="0" smtClean="0"/>
              <a:t>- </a:t>
            </a:r>
            <a:r>
              <a:rPr lang="en-US" altLang="es-ES" dirty="0" err="1" smtClean="0"/>
              <a:t>Inercia</a:t>
            </a:r>
            <a:endParaRPr lang="en-US" altLang="es-ES" dirty="0" smtClean="0"/>
          </a:p>
          <a:p>
            <a:pPr marL="457200" lvl="1" indent="0">
              <a:buNone/>
            </a:pPr>
            <a:r>
              <a:rPr lang="en-US" altLang="es-ES" dirty="0" smtClean="0"/>
              <a:t>- </a:t>
            </a:r>
            <a:r>
              <a:rPr lang="en-US" altLang="es-ES" dirty="0" err="1" smtClean="0"/>
              <a:t>Opciones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por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defecto</a:t>
            </a:r>
            <a:endParaRPr lang="en-US" altLang="es-ES" dirty="0" smtClean="0"/>
          </a:p>
          <a:p>
            <a:pPr marL="457200" lvl="1" indent="0">
              <a:buNone/>
            </a:pPr>
            <a:r>
              <a:rPr lang="en-US" altLang="es-ES" dirty="0" smtClean="0"/>
              <a:t>- </a:t>
            </a:r>
            <a:r>
              <a:rPr lang="en-US" altLang="es-ES" dirty="0" err="1" smtClean="0"/>
              <a:t>Descuento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hiperbólico</a:t>
            </a:r>
            <a:endParaRPr lang="en-US" altLang="es-ES" dirty="0" smtClean="0"/>
          </a:p>
          <a:p>
            <a:pPr marL="457200" lvl="1" indent="0">
              <a:buNone/>
            </a:pPr>
            <a:r>
              <a:rPr lang="en-US" altLang="es-ES" dirty="0" smtClean="0"/>
              <a:t>- </a:t>
            </a:r>
            <a:r>
              <a:rPr lang="en-US" altLang="es-ES" dirty="0" err="1" smtClean="0"/>
              <a:t>Sesgos</a:t>
            </a:r>
            <a:r>
              <a:rPr lang="en-US" altLang="es-ES" dirty="0" smtClean="0"/>
              <a:t> de </a:t>
            </a:r>
            <a:r>
              <a:rPr lang="en-US" altLang="es-ES" dirty="0" err="1" smtClean="0"/>
              <a:t>contexto</a:t>
            </a:r>
            <a:endParaRPr lang="en-US" altLang="es-ES" dirty="0" smtClean="0"/>
          </a:p>
          <a:p>
            <a:pPr lvl="1"/>
            <a:endParaRPr lang="en-US" altLang="es-ES" dirty="0" smtClean="0"/>
          </a:p>
          <a:p>
            <a:pPr marL="457200" lvl="1" indent="0">
              <a:buNone/>
            </a:pPr>
            <a:endParaRPr lang="en-US" altLang="es-ES" dirty="0"/>
          </a:p>
          <a:p>
            <a:pPr lvl="1"/>
            <a:endParaRPr lang="en-US" altLang="es-ES" b="1" dirty="0" smtClean="0">
              <a:solidFill>
                <a:srgbClr val="00B05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67544" y="4640266"/>
            <a:ext cx="85689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OCDE (2008)</a:t>
            </a:r>
            <a:endParaRPr lang="en-US" sz="1600" b="1" dirty="0"/>
          </a:p>
          <a:p>
            <a:endParaRPr lang="en-US" sz="1600" b="1" dirty="0" smtClean="0"/>
          </a:p>
          <a:p>
            <a:r>
              <a:rPr lang="en-US" sz="1600" b="1" dirty="0" smtClean="0"/>
              <a:t>Xavier </a:t>
            </a:r>
            <a:r>
              <a:rPr lang="en-US" sz="1600" b="1" dirty="0"/>
              <a:t>&amp; Ypsilanti </a:t>
            </a:r>
            <a:r>
              <a:rPr lang="en-US" sz="1600" b="1" dirty="0" smtClean="0"/>
              <a:t>(2010)</a:t>
            </a:r>
          </a:p>
          <a:p>
            <a:r>
              <a:rPr lang="en-US" sz="1600" dirty="0"/>
              <a:t>Behavioral economics and telecommunications </a:t>
            </a:r>
            <a:r>
              <a:rPr lang="en-US" sz="1600" dirty="0" smtClean="0"/>
              <a:t>policy </a:t>
            </a:r>
          </a:p>
          <a:p>
            <a:r>
              <a:rPr lang="en-US" sz="1600" dirty="0" smtClean="0"/>
              <a:t>Regulation </a:t>
            </a:r>
            <a:r>
              <a:rPr lang="en-US" sz="1600" dirty="0"/>
              <a:t>and the Evolution of the </a:t>
            </a:r>
            <a:r>
              <a:rPr lang="en-US" sz="1600" dirty="0" smtClean="0"/>
              <a:t>Global </a:t>
            </a:r>
            <a:r>
              <a:rPr lang="es-ES" sz="1600" dirty="0" smtClean="0"/>
              <a:t>Telecommunications Industry</a:t>
            </a:r>
            <a:endParaRPr lang="es-ES" sz="1600" b="1" dirty="0"/>
          </a:p>
        </p:txBody>
      </p:sp>
    </p:spTree>
    <p:extLst>
      <p:ext uri="{BB962C8B-B14F-4D97-AF65-F5344CB8AC3E}">
        <p14:creationId xmlns:p14="http://schemas.microsoft.com/office/powerpoint/2010/main" val="144643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ES" dirty="0" err="1" smtClean="0"/>
              <a:t>Conclusiones</a:t>
            </a:r>
            <a:r>
              <a:rPr lang="en-US" altLang="es-ES" dirty="0" smtClean="0"/>
              <a:t> y </a:t>
            </a:r>
            <a:r>
              <a:rPr lang="en-US" altLang="es-ES" dirty="0" err="1" smtClean="0"/>
              <a:t>Recomendaciones</a:t>
            </a:r>
            <a:endParaRPr lang="en-US" altLang="es-ES" dirty="0" smtClean="0"/>
          </a:p>
        </p:txBody>
      </p:sp>
      <p:sp>
        <p:nvSpPr>
          <p:cNvPr id="8197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s-ES" sz="1400" smtClean="0">
                <a:solidFill>
                  <a:schemeClr val="tx1"/>
                </a:solidFill>
                <a:latin typeface="Univers" pitchFamily="34" charset="0"/>
              </a:rPr>
              <a:t>Colombia, 23-24 September 2013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A608BC15-1CA2-438C-AA15-6D6CAD261D21}" type="slidenum">
              <a:rPr lang="en-US" altLang="es-E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18</a:t>
            </a:fld>
            <a:endParaRPr lang="en-US" altLang="es-ES" sz="1400" smtClean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165225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3"/>
              </a:buBlip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Font typeface="ZapfDingbats BT" pitchFamily="18" charset="2"/>
              <a:buBlip>
                <a:blip r:embed="rId4"/>
              </a:buBlip>
              <a:defRPr sz="24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Font typeface="ZapfDingbats BT" pitchFamily="18" charset="2"/>
              <a:buBlip>
                <a:blip r:embed="rId4"/>
              </a:buBlip>
              <a:defRPr sz="18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18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18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18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18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1800">
                <a:solidFill>
                  <a:schemeClr val="bg2"/>
                </a:solidFill>
                <a:latin typeface="+mn-lt"/>
              </a:defRPr>
            </a:lvl9pPr>
          </a:lstStyle>
          <a:p>
            <a:pPr marL="457200" lvl="1" indent="0">
              <a:buFont typeface="ZapfDingbats BT" pitchFamily="18" charset="2"/>
              <a:buNone/>
            </a:pPr>
            <a:r>
              <a:rPr lang="en-US" altLang="es-ES" kern="0" dirty="0" err="1" smtClean="0"/>
              <a:t>Lograda</a:t>
            </a:r>
            <a:r>
              <a:rPr lang="en-US" altLang="es-ES" kern="0" dirty="0" smtClean="0"/>
              <a:t> </a:t>
            </a:r>
            <a:r>
              <a:rPr lang="en-US" altLang="es-ES" kern="0" dirty="0" err="1" smtClean="0"/>
              <a:t>cierta</a:t>
            </a:r>
            <a:r>
              <a:rPr lang="en-US" altLang="es-ES" kern="0" dirty="0" smtClean="0"/>
              <a:t> </a:t>
            </a:r>
            <a:r>
              <a:rPr lang="en-US" altLang="es-ES" kern="0" dirty="0" err="1" smtClean="0"/>
              <a:t>madurez</a:t>
            </a:r>
            <a:r>
              <a:rPr lang="en-US" altLang="es-ES" kern="0" dirty="0" smtClean="0"/>
              <a:t> en el </a:t>
            </a:r>
            <a:r>
              <a:rPr lang="en-US" altLang="es-ES" kern="0" dirty="0" err="1" smtClean="0"/>
              <a:t>mercado</a:t>
            </a:r>
            <a:r>
              <a:rPr lang="en-US" altLang="es-ES" kern="0" dirty="0" smtClean="0"/>
              <a:t> (</a:t>
            </a:r>
            <a:r>
              <a:rPr lang="en-US" altLang="es-ES" kern="0" dirty="0" err="1" smtClean="0"/>
              <a:t>competencia</a:t>
            </a:r>
            <a:r>
              <a:rPr lang="en-US" altLang="es-ES" kern="0" dirty="0" smtClean="0"/>
              <a:t>), los </a:t>
            </a:r>
            <a:r>
              <a:rPr lang="en-US" altLang="es-ES" kern="0" dirty="0" err="1" smtClean="0"/>
              <a:t>esfuerzos</a:t>
            </a:r>
            <a:r>
              <a:rPr lang="en-US" altLang="es-ES" kern="0" dirty="0" smtClean="0"/>
              <a:t> de la </a:t>
            </a:r>
            <a:r>
              <a:rPr lang="en-US" altLang="es-ES" kern="0" dirty="0" err="1" smtClean="0"/>
              <a:t>regulación</a:t>
            </a:r>
            <a:r>
              <a:rPr lang="en-US" altLang="es-ES" kern="0" dirty="0" smtClean="0"/>
              <a:t> </a:t>
            </a:r>
            <a:r>
              <a:rPr lang="en-US" altLang="es-ES" kern="0" dirty="0" err="1" smtClean="0"/>
              <a:t>deberían</a:t>
            </a:r>
            <a:r>
              <a:rPr lang="en-US" altLang="es-ES" kern="0" dirty="0" smtClean="0"/>
              <a:t> </a:t>
            </a:r>
            <a:r>
              <a:rPr lang="en-US" altLang="es-ES" kern="0" dirty="0" err="1" smtClean="0"/>
              <a:t>centrarse</a:t>
            </a:r>
            <a:r>
              <a:rPr lang="en-US" altLang="es-ES" kern="0" dirty="0" smtClean="0"/>
              <a:t> en </a:t>
            </a:r>
            <a:r>
              <a:rPr lang="en-US" altLang="es-ES" kern="0" dirty="0" err="1" smtClean="0"/>
              <a:t>remediar</a:t>
            </a:r>
            <a:r>
              <a:rPr lang="en-US" altLang="es-ES" kern="0" dirty="0" smtClean="0"/>
              <a:t> </a:t>
            </a:r>
            <a:r>
              <a:rPr lang="en-US" altLang="es-ES" kern="0" dirty="0" err="1" smtClean="0"/>
              <a:t>fallos</a:t>
            </a:r>
            <a:r>
              <a:rPr lang="en-US" altLang="es-ES" kern="0" dirty="0" smtClean="0"/>
              <a:t> </a:t>
            </a:r>
            <a:r>
              <a:rPr lang="en-US" altLang="es-ES" kern="0" dirty="0" err="1" smtClean="0"/>
              <a:t>generados</a:t>
            </a:r>
            <a:r>
              <a:rPr lang="en-US" altLang="es-ES" kern="0" dirty="0" smtClean="0"/>
              <a:t> en el </a:t>
            </a:r>
            <a:r>
              <a:rPr lang="en-US" altLang="es-ES" kern="0" dirty="0" err="1" smtClean="0"/>
              <a:t>lado</a:t>
            </a:r>
            <a:r>
              <a:rPr lang="en-US" altLang="es-ES" kern="0" dirty="0" smtClean="0"/>
              <a:t> de la </a:t>
            </a:r>
            <a:r>
              <a:rPr lang="en-US" altLang="es-ES" kern="0" dirty="0" err="1" smtClean="0"/>
              <a:t>demanda</a:t>
            </a:r>
            <a:endParaRPr lang="en-US" altLang="es-ES" kern="0" dirty="0"/>
          </a:p>
          <a:p>
            <a:pPr marL="457200" lvl="1" indent="0">
              <a:buFont typeface="ZapfDingbats BT" pitchFamily="18" charset="2"/>
              <a:buNone/>
            </a:pPr>
            <a:endParaRPr lang="en-US" altLang="es-ES" kern="0" dirty="0" smtClean="0"/>
          </a:p>
          <a:p>
            <a:pPr marL="457200" lvl="1" indent="0">
              <a:buNone/>
            </a:pPr>
            <a:r>
              <a:rPr lang="en-US" altLang="es-ES" kern="0" dirty="0" smtClean="0"/>
              <a:t>		- </a:t>
            </a:r>
            <a:r>
              <a:rPr lang="en-US" altLang="es-ES" dirty="0" err="1"/>
              <a:t>Barreras</a:t>
            </a:r>
            <a:r>
              <a:rPr lang="en-US" altLang="es-ES" dirty="0"/>
              <a:t> </a:t>
            </a:r>
            <a:r>
              <a:rPr lang="en-US" altLang="es-ES" dirty="0" err="1" smtClean="0"/>
              <a:t>cambio</a:t>
            </a:r>
            <a:r>
              <a:rPr lang="en-US" altLang="es-ES" dirty="0" smtClean="0"/>
              <a:t> </a:t>
            </a:r>
            <a:r>
              <a:rPr lang="en-US" altLang="es-ES" dirty="0"/>
              <a:t>de </a:t>
            </a:r>
            <a:r>
              <a:rPr lang="en-US" altLang="es-ES" dirty="0" err="1" smtClean="0"/>
              <a:t>operadora</a:t>
            </a:r>
            <a:endParaRPr lang="en-US" altLang="es-ES" dirty="0" smtClean="0"/>
          </a:p>
          <a:p>
            <a:pPr marL="457200" lvl="1" indent="0">
              <a:buNone/>
            </a:pPr>
            <a:r>
              <a:rPr lang="en-US" altLang="es-ES" dirty="0"/>
              <a:t>	</a:t>
            </a:r>
            <a:r>
              <a:rPr lang="en-US" altLang="es-ES" dirty="0" smtClean="0"/>
              <a:t>	- </a:t>
            </a:r>
            <a:r>
              <a:rPr lang="en-US" altLang="es-ES" dirty="0" err="1" smtClean="0"/>
              <a:t>Información</a:t>
            </a:r>
            <a:r>
              <a:rPr lang="en-US" altLang="es-ES" dirty="0" smtClean="0"/>
              <a:t> </a:t>
            </a:r>
            <a:r>
              <a:rPr lang="en-US" altLang="es-ES" dirty="0" err="1"/>
              <a:t>asimétrica</a:t>
            </a:r>
            <a:r>
              <a:rPr lang="en-US" altLang="es-ES" dirty="0"/>
              <a:t> en </a:t>
            </a:r>
            <a:r>
              <a:rPr lang="en-US" altLang="es-ES" dirty="0" err="1" smtClean="0"/>
              <a:t>QoS</a:t>
            </a:r>
            <a:endParaRPr lang="en-US" altLang="es-ES" dirty="0" smtClean="0"/>
          </a:p>
          <a:p>
            <a:pPr marL="457200" lvl="1" indent="0">
              <a:buNone/>
            </a:pPr>
            <a:r>
              <a:rPr lang="en-US" altLang="es-ES" dirty="0"/>
              <a:t>	</a:t>
            </a:r>
            <a:r>
              <a:rPr lang="en-US" altLang="es-ES" dirty="0" smtClean="0"/>
              <a:t>	- </a:t>
            </a:r>
            <a:r>
              <a:rPr lang="en-US" altLang="es-ES" dirty="0" err="1" smtClean="0"/>
              <a:t>Sesgos</a:t>
            </a:r>
            <a:r>
              <a:rPr lang="en-US" altLang="es-ES" dirty="0" smtClean="0"/>
              <a:t> </a:t>
            </a:r>
            <a:r>
              <a:rPr lang="en-US" altLang="es-ES" dirty="0"/>
              <a:t>en la </a:t>
            </a:r>
            <a:r>
              <a:rPr lang="en-US" altLang="es-ES" dirty="0" err="1"/>
              <a:t>conducta</a:t>
            </a:r>
            <a:r>
              <a:rPr lang="en-US" altLang="es-ES" dirty="0"/>
              <a:t> </a:t>
            </a:r>
            <a:r>
              <a:rPr lang="en-US" altLang="es-ES" dirty="0" smtClean="0"/>
              <a:t>del </a:t>
            </a:r>
            <a:r>
              <a:rPr lang="en-US" altLang="es-ES" dirty="0" err="1" smtClean="0"/>
              <a:t>consumidor</a:t>
            </a:r>
            <a:endParaRPr lang="en-US" altLang="es-ES" dirty="0" smtClean="0"/>
          </a:p>
          <a:p>
            <a:pPr marL="457200" lvl="1" indent="0">
              <a:buNone/>
            </a:pPr>
            <a:endParaRPr lang="en-US" altLang="es-ES" kern="0" dirty="0" smtClean="0"/>
          </a:p>
          <a:p>
            <a:pPr marL="457200" lvl="1" indent="0">
              <a:buNone/>
            </a:pPr>
            <a:r>
              <a:rPr lang="en-US" altLang="es-ES" kern="0" dirty="0" smtClean="0"/>
              <a:t>En </a:t>
            </a:r>
            <a:r>
              <a:rPr lang="en-US" altLang="es-ES" kern="0" dirty="0" err="1" smtClean="0"/>
              <a:t>algunos</a:t>
            </a:r>
            <a:r>
              <a:rPr lang="en-US" altLang="es-ES" kern="0" dirty="0" smtClean="0"/>
              <a:t> </a:t>
            </a:r>
            <a:r>
              <a:rPr lang="en-US" altLang="es-ES" kern="0" dirty="0" err="1" smtClean="0"/>
              <a:t>casos</a:t>
            </a:r>
            <a:r>
              <a:rPr lang="en-US" altLang="es-ES" kern="0" dirty="0" smtClean="0"/>
              <a:t> </a:t>
            </a:r>
            <a:r>
              <a:rPr lang="en-US" altLang="es-ES" kern="0" dirty="0" err="1" smtClean="0"/>
              <a:t>las</a:t>
            </a:r>
            <a:r>
              <a:rPr lang="en-US" altLang="es-ES" kern="0" dirty="0" smtClean="0"/>
              <a:t> </a:t>
            </a:r>
            <a:r>
              <a:rPr lang="en-US" altLang="es-ES" kern="0" dirty="0" err="1" smtClean="0"/>
              <a:t>acciones</a:t>
            </a:r>
            <a:r>
              <a:rPr lang="en-US" altLang="es-ES" kern="0" dirty="0" smtClean="0"/>
              <a:t> a </a:t>
            </a:r>
            <a:r>
              <a:rPr lang="en-US" altLang="es-ES" kern="0" dirty="0" err="1" smtClean="0"/>
              <a:t>seguir</a:t>
            </a:r>
            <a:r>
              <a:rPr lang="en-US" altLang="es-ES" kern="0" dirty="0" smtClean="0"/>
              <a:t> son simples e </a:t>
            </a:r>
            <a:r>
              <a:rPr lang="en-US" altLang="es-ES" kern="0" dirty="0" err="1" smtClean="0"/>
              <a:t>inmediatas</a:t>
            </a:r>
            <a:r>
              <a:rPr lang="en-US" altLang="es-ES" kern="0" dirty="0" smtClean="0"/>
              <a:t> </a:t>
            </a:r>
            <a:r>
              <a:rPr lang="en-US" altLang="es-ES" kern="0" dirty="0" err="1" smtClean="0"/>
              <a:t>mientras</a:t>
            </a:r>
            <a:r>
              <a:rPr lang="en-US" altLang="es-ES" kern="0" dirty="0" smtClean="0"/>
              <a:t> </a:t>
            </a:r>
            <a:r>
              <a:rPr lang="en-US" altLang="es-ES" kern="0" dirty="0" err="1" smtClean="0"/>
              <a:t>que</a:t>
            </a:r>
            <a:r>
              <a:rPr lang="en-US" altLang="es-ES" kern="0" dirty="0" smtClean="0"/>
              <a:t> en </a:t>
            </a:r>
            <a:r>
              <a:rPr lang="en-US" altLang="es-ES" kern="0" dirty="0" err="1" smtClean="0"/>
              <a:t>otros</a:t>
            </a:r>
            <a:r>
              <a:rPr lang="en-US" altLang="es-ES" kern="0" dirty="0" smtClean="0"/>
              <a:t> </a:t>
            </a:r>
            <a:r>
              <a:rPr lang="en-US" altLang="es-ES" kern="0" dirty="0" err="1" smtClean="0"/>
              <a:t>casos</a:t>
            </a:r>
            <a:r>
              <a:rPr lang="en-US" altLang="es-ES" kern="0" dirty="0" smtClean="0"/>
              <a:t> </a:t>
            </a:r>
            <a:r>
              <a:rPr lang="en-US" altLang="es-ES" kern="0" dirty="0" err="1" smtClean="0"/>
              <a:t>puede</a:t>
            </a:r>
            <a:r>
              <a:rPr lang="en-US" altLang="es-ES" kern="0" dirty="0" smtClean="0"/>
              <a:t> </a:t>
            </a:r>
            <a:r>
              <a:rPr lang="en-US" altLang="es-ES" kern="0" dirty="0" err="1" smtClean="0"/>
              <a:t>ser</a:t>
            </a:r>
            <a:r>
              <a:rPr lang="en-US" altLang="es-ES" kern="0" dirty="0" smtClean="0"/>
              <a:t> </a:t>
            </a:r>
            <a:r>
              <a:rPr lang="en-US" altLang="es-ES" kern="0" dirty="0" err="1" smtClean="0"/>
              <a:t>más</a:t>
            </a:r>
            <a:r>
              <a:rPr lang="en-US" altLang="es-ES" kern="0" dirty="0" smtClean="0"/>
              <a:t> </a:t>
            </a:r>
            <a:r>
              <a:rPr lang="en-US" altLang="es-ES" kern="0" dirty="0" err="1" smtClean="0"/>
              <a:t>complicado</a:t>
            </a:r>
            <a:r>
              <a:rPr lang="en-US" altLang="es-ES" kern="0" dirty="0" smtClean="0"/>
              <a:t> y </a:t>
            </a:r>
            <a:r>
              <a:rPr lang="en-US" altLang="es-ES" kern="0" dirty="0" err="1" smtClean="0"/>
              <a:t>requerir</a:t>
            </a:r>
            <a:r>
              <a:rPr lang="en-US" altLang="es-ES" kern="0" dirty="0" smtClean="0"/>
              <a:t> mucho </a:t>
            </a:r>
            <a:r>
              <a:rPr lang="en-US" altLang="es-ES" kern="0" dirty="0" err="1" smtClean="0"/>
              <a:t>esfuerzo</a:t>
            </a:r>
            <a:endParaRPr lang="en-US" altLang="es-ES" kern="0" dirty="0" smtClean="0"/>
          </a:p>
          <a:p>
            <a:pPr marL="457200" lvl="1" indent="0">
              <a:buNone/>
            </a:pPr>
            <a:endParaRPr lang="en-US" altLang="es-ES" sz="900" kern="0" dirty="0" smtClean="0"/>
          </a:p>
          <a:p>
            <a:pPr marL="457200" lvl="1" indent="0">
              <a:buNone/>
            </a:pPr>
            <a:r>
              <a:rPr lang="en-US" altLang="es-ES" kern="0" dirty="0" smtClean="0"/>
              <a:t>	</a:t>
            </a:r>
            <a:r>
              <a:rPr lang="en-US" altLang="es-ES" kern="0" dirty="0" err="1" smtClean="0">
                <a:solidFill>
                  <a:srgbClr val="FF0000"/>
                </a:solidFill>
              </a:rPr>
              <a:t>Necesidad</a:t>
            </a:r>
            <a:r>
              <a:rPr lang="en-US" altLang="es-ES" kern="0" dirty="0" smtClean="0">
                <a:solidFill>
                  <a:srgbClr val="FF0000"/>
                </a:solidFill>
              </a:rPr>
              <a:t> de </a:t>
            </a:r>
            <a:r>
              <a:rPr lang="en-US" altLang="es-ES" kern="0" dirty="0" err="1" smtClean="0">
                <a:solidFill>
                  <a:srgbClr val="FF0000"/>
                </a:solidFill>
              </a:rPr>
              <a:t>evaluar</a:t>
            </a:r>
            <a:r>
              <a:rPr lang="en-US" altLang="es-ES" kern="0" dirty="0" smtClean="0">
                <a:solidFill>
                  <a:srgbClr val="FF0000"/>
                </a:solidFill>
              </a:rPr>
              <a:t> </a:t>
            </a:r>
            <a:r>
              <a:rPr lang="en-US" altLang="es-ES" kern="0" dirty="0" err="1" smtClean="0">
                <a:solidFill>
                  <a:srgbClr val="FF0000"/>
                </a:solidFill>
              </a:rPr>
              <a:t>costo</a:t>
            </a:r>
            <a:r>
              <a:rPr lang="en-US" altLang="es-ES" kern="0" dirty="0" smtClean="0">
                <a:solidFill>
                  <a:srgbClr val="FF0000"/>
                </a:solidFill>
              </a:rPr>
              <a:t>/</a:t>
            </a:r>
            <a:r>
              <a:rPr lang="en-US" altLang="es-ES" kern="0" dirty="0" err="1" smtClean="0">
                <a:solidFill>
                  <a:srgbClr val="FF0000"/>
                </a:solidFill>
              </a:rPr>
              <a:t>beneficio</a:t>
            </a:r>
            <a:r>
              <a:rPr lang="en-US" altLang="es-ES" kern="0" dirty="0" smtClean="0">
                <a:solidFill>
                  <a:srgbClr val="FF0000"/>
                </a:solidFill>
              </a:rPr>
              <a:t> de </a:t>
            </a:r>
            <a:r>
              <a:rPr lang="en-US" altLang="es-ES" kern="0" dirty="0" err="1" smtClean="0">
                <a:solidFill>
                  <a:srgbClr val="FF0000"/>
                </a:solidFill>
              </a:rPr>
              <a:t>política</a:t>
            </a:r>
            <a:endParaRPr lang="en-US" altLang="es-ES" kern="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altLang="es-ES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Colombia, 23-24 September 2013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5F2D10-CDDA-4A7A-AF8B-26E2620EE38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altLang="es-ES" dirty="0" err="1" smtClean="0"/>
              <a:t>Conclusiones</a:t>
            </a:r>
            <a:r>
              <a:rPr lang="en-US" altLang="es-ES" dirty="0" smtClean="0"/>
              <a:t> y </a:t>
            </a:r>
            <a:r>
              <a:rPr lang="en-US" altLang="es-ES" dirty="0" err="1" smtClean="0"/>
              <a:t>Recomendaciones</a:t>
            </a:r>
            <a:endParaRPr lang="en-US" altLang="es-ES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-16740" y="1157763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2"/>
              </a:buBlip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Font typeface="ZapfDingbats BT" pitchFamily="18" charset="2"/>
              <a:buBlip>
                <a:blip r:embed="rId3"/>
              </a:buBlip>
              <a:defRPr sz="24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Font typeface="ZapfDingbats BT" pitchFamily="18" charset="2"/>
              <a:buBlip>
                <a:blip r:embed="rId3"/>
              </a:buBlip>
              <a:defRPr sz="18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18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18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18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18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1800">
                <a:solidFill>
                  <a:schemeClr val="bg2"/>
                </a:solidFill>
                <a:latin typeface="+mn-lt"/>
              </a:defRPr>
            </a:lvl9pPr>
          </a:lstStyle>
          <a:p>
            <a:pPr lvl="1"/>
            <a:r>
              <a:rPr lang="en-US" altLang="es-ES" sz="2800" b="1" dirty="0" err="1" smtClean="0"/>
              <a:t>Barreras</a:t>
            </a:r>
            <a:r>
              <a:rPr lang="en-US" altLang="es-ES" sz="2800" b="1" dirty="0" smtClean="0"/>
              <a:t> </a:t>
            </a:r>
            <a:r>
              <a:rPr lang="en-US" altLang="es-ES" sz="2800" b="1" dirty="0" err="1" smtClean="0"/>
              <a:t>cambio</a:t>
            </a:r>
            <a:r>
              <a:rPr lang="en-US" altLang="es-ES" sz="2800" b="1" dirty="0" smtClean="0"/>
              <a:t> </a:t>
            </a:r>
            <a:r>
              <a:rPr lang="en-US" altLang="es-ES" sz="2800" b="1" dirty="0"/>
              <a:t>de </a:t>
            </a:r>
            <a:r>
              <a:rPr lang="en-US" altLang="es-ES" sz="2800" b="1" dirty="0" err="1" smtClean="0"/>
              <a:t>operadora</a:t>
            </a:r>
            <a:endParaRPr lang="en-US" altLang="es-ES" sz="2800" b="1" dirty="0" smtClean="0"/>
          </a:p>
          <a:p>
            <a:pPr marL="457200" lvl="1" indent="0">
              <a:buNone/>
            </a:pPr>
            <a:endParaRPr lang="en-US" altLang="es-ES" sz="2800" b="1" dirty="0"/>
          </a:p>
          <a:p>
            <a:pPr lvl="1">
              <a:buFontTx/>
              <a:buChar char="-"/>
            </a:pPr>
            <a:r>
              <a:rPr lang="en-US" altLang="es-ES" dirty="0" err="1" smtClean="0"/>
              <a:t>Minimización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tiempo</a:t>
            </a:r>
            <a:r>
              <a:rPr lang="en-US" altLang="es-ES" dirty="0" smtClean="0"/>
              <a:t> de </a:t>
            </a:r>
            <a:r>
              <a:rPr lang="en-US" altLang="es-ES" dirty="0" err="1" smtClean="0"/>
              <a:t>espera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portabilidad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numérica</a:t>
            </a:r>
            <a:endParaRPr lang="en-US" altLang="es-ES" dirty="0" smtClean="0"/>
          </a:p>
          <a:p>
            <a:pPr lvl="1">
              <a:buFontTx/>
              <a:buChar char="-"/>
            </a:pPr>
            <a:r>
              <a:rPr lang="en-US" altLang="es-ES" dirty="0" err="1" smtClean="0"/>
              <a:t>Minimización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costos</a:t>
            </a:r>
            <a:r>
              <a:rPr lang="en-US" altLang="es-ES" dirty="0" smtClean="0"/>
              <a:t> de </a:t>
            </a:r>
            <a:r>
              <a:rPr lang="en-US" altLang="es-ES" dirty="0" err="1" smtClean="0"/>
              <a:t>cambio</a:t>
            </a:r>
            <a:r>
              <a:rPr lang="en-US" altLang="es-ES" dirty="0" smtClean="0"/>
              <a:t> de </a:t>
            </a:r>
            <a:r>
              <a:rPr lang="en-US" altLang="es-ES" dirty="0" err="1" smtClean="0"/>
              <a:t>operadora</a:t>
            </a:r>
            <a:endParaRPr lang="en-US" altLang="es-ES" dirty="0" smtClean="0"/>
          </a:p>
          <a:p>
            <a:pPr lvl="1">
              <a:buFontTx/>
              <a:buChar char="-"/>
            </a:pPr>
            <a:r>
              <a:rPr lang="en-US" altLang="es-ES" dirty="0" err="1" smtClean="0"/>
              <a:t>Limitación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período</a:t>
            </a:r>
            <a:r>
              <a:rPr lang="en-US" altLang="es-ES" dirty="0" smtClean="0"/>
              <a:t> ‘lock-in’ en </a:t>
            </a:r>
            <a:r>
              <a:rPr lang="en-US" altLang="es-ES" dirty="0" err="1" smtClean="0"/>
              <a:t>contratos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permanencia</a:t>
            </a:r>
            <a:endParaRPr lang="en-US" altLang="es-ES" dirty="0" smtClean="0"/>
          </a:p>
          <a:p>
            <a:pPr lvl="1">
              <a:buFontTx/>
              <a:buChar char="-"/>
            </a:pPr>
            <a:r>
              <a:rPr lang="en-US" altLang="es-ES" dirty="0" err="1" smtClean="0"/>
              <a:t>Minimización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costo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asociado</a:t>
            </a:r>
            <a:r>
              <a:rPr lang="en-US" altLang="es-ES" dirty="0" smtClean="0"/>
              <a:t> a </a:t>
            </a:r>
            <a:r>
              <a:rPr lang="en-US" altLang="es-ES" dirty="0" err="1" smtClean="0"/>
              <a:t>incumplir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contrato</a:t>
            </a:r>
            <a:endParaRPr lang="en-US" altLang="es-ES" dirty="0" smtClean="0"/>
          </a:p>
          <a:p>
            <a:pPr marL="457200" lvl="1" indent="0">
              <a:buNone/>
            </a:pPr>
            <a:endParaRPr lang="en-US" altLang="es-ES" dirty="0" smtClean="0"/>
          </a:p>
          <a:p>
            <a:pPr marL="457200" lvl="1" indent="0">
              <a:buNone/>
            </a:pPr>
            <a:r>
              <a:rPr lang="en-US" altLang="es-ES" dirty="0"/>
              <a:t>	</a:t>
            </a:r>
            <a:r>
              <a:rPr lang="en-US" altLang="es-ES" dirty="0" smtClean="0"/>
              <a:t>	</a:t>
            </a:r>
          </a:p>
          <a:p>
            <a:pPr marL="457200" lvl="1" indent="0">
              <a:buNone/>
            </a:pPr>
            <a:endParaRPr lang="en-US" altLang="es-ES" kern="0" dirty="0" smtClean="0"/>
          </a:p>
        </p:txBody>
      </p:sp>
    </p:spTree>
    <p:extLst>
      <p:ext uri="{BB962C8B-B14F-4D97-AF65-F5344CB8AC3E}">
        <p14:creationId xmlns:p14="http://schemas.microsoft.com/office/powerpoint/2010/main" val="2901011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s-ES" sz="1400" dirty="0" smtClean="0">
                <a:solidFill>
                  <a:schemeClr val="tx1"/>
                </a:solidFill>
                <a:latin typeface="Univers" pitchFamily="34" charset="0"/>
              </a:rPr>
              <a:t>Colombia, 23-24 September 2013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/>
              <a:t>Protección al Consumidor</a:t>
            </a:r>
            <a:endParaRPr lang="en-US" altLang="es-ES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64704" y="1340768"/>
            <a:ext cx="8579296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s-ES" sz="2800" dirty="0"/>
              <a:t>Defensa de los consumidores individuales de telefonía móvil en España. De la calidad técnica a la calidad del </a:t>
            </a:r>
            <a:r>
              <a:rPr lang="es-ES" sz="2800" dirty="0" smtClean="0"/>
              <a:t>servicio (2013</a:t>
            </a:r>
            <a:r>
              <a:rPr lang="es-ES" sz="2800" dirty="0"/>
              <a:t>) </a:t>
            </a:r>
            <a:endParaRPr lang="es-ES" sz="2800" dirty="0" smtClean="0"/>
          </a:p>
          <a:p>
            <a:pPr marL="0" indent="0">
              <a:buNone/>
            </a:pPr>
            <a:r>
              <a:rPr lang="es-ES" sz="2800" b="1" dirty="0" smtClean="0"/>
              <a:t>Papeles Economía Española</a:t>
            </a:r>
            <a:r>
              <a:rPr lang="es-ES" sz="2800" b="1" dirty="0"/>
              <a:t> </a:t>
            </a:r>
            <a:r>
              <a:rPr lang="es-ES" sz="2800" dirty="0"/>
              <a:t> </a:t>
            </a:r>
            <a:endParaRPr lang="es-ES" sz="2800" dirty="0" smtClean="0"/>
          </a:p>
          <a:p>
            <a:pPr marL="0" indent="0">
              <a:buNone/>
            </a:pPr>
            <a:r>
              <a:rPr lang="es-ES" sz="2800" dirty="0" smtClean="0"/>
              <a:t>con T</a:t>
            </a:r>
            <a:r>
              <a:rPr lang="es-ES" sz="2800" dirty="0"/>
              <a:t>. </a:t>
            </a:r>
            <a:r>
              <a:rPr lang="es-ES" sz="2800" dirty="0" smtClean="0"/>
              <a:t>Garín y T. Pérez</a:t>
            </a:r>
            <a:endParaRPr lang="en-US" sz="2800" dirty="0"/>
          </a:p>
          <a:p>
            <a:pPr marL="0" indent="0">
              <a:buNone/>
            </a:pPr>
            <a:endParaRPr lang="en-US" altLang="es-ES" sz="2800" kern="0" dirty="0"/>
          </a:p>
          <a:p>
            <a:pPr marL="0" indent="0">
              <a:buNone/>
            </a:pPr>
            <a:endParaRPr lang="en-US" altLang="es-ES" sz="28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Colombia, 23-24 September 2013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5F2D10-CDDA-4A7A-AF8B-26E2620EE38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altLang="es-ES" dirty="0" err="1" smtClean="0"/>
              <a:t>Conclusiones</a:t>
            </a:r>
            <a:r>
              <a:rPr lang="en-US" altLang="es-ES" dirty="0" smtClean="0"/>
              <a:t> y </a:t>
            </a:r>
            <a:r>
              <a:rPr lang="en-US" altLang="es-ES" dirty="0" err="1" smtClean="0"/>
              <a:t>Recomendaciones</a:t>
            </a:r>
            <a:endParaRPr lang="en-US" altLang="es-ES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-16740" y="1157763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2"/>
              </a:buBlip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Font typeface="ZapfDingbats BT" pitchFamily="18" charset="2"/>
              <a:buBlip>
                <a:blip r:embed="rId3"/>
              </a:buBlip>
              <a:defRPr sz="24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Font typeface="ZapfDingbats BT" pitchFamily="18" charset="2"/>
              <a:buBlip>
                <a:blip r:embed="rId3"/>
              </a:buBlip>
              <a:defRPr sz="18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18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18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18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18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1800">
                <a:solidFill>
                  <a:schemeClr val="bg2"/>
                </a:solidFill>
                <a:latin typeface="+mn-lt"/>
              </a:defRPr>
            </a:lvl9pPr>
          </a:lstStyle>
          <a:p>
            <a:pPr lvl="1"/>
            <a:r>
              <a:rPr lang="en-US" altLang="es-ES" sz="2800" b="1" dirty="0" err="1" smtClean="0"/>
              <a:t>Información</a:t>
            </a:r>
            <a:r>
              <a:rPr lang="en-US" altLang="es-ES" sz="2800" b="1" dirty="0" smtClean="0"/>
              <a:t> </a:t>
            </a:r>
            <a:r>
              <a:rPr lang="en-US" altLang="es-ES" sz="2800" b="1" dirty="0" err="1"/>
              <a:t>asimétrica</a:t>
            </a:r>
            <a:r>
              <a:rPr lang="en-US" altLang="es-ES" sz="2800" b="1" dirty="0"/>
              <a:t> en </a:t>
            </a:r>
            <a:r>
              <a:rPr lang="en-US" altLang="es-ES" sz="2800" b="1" dirty="0" err="1" smtClean="0"/>
              <a:t>QoS</a:t>
            </a:r>
            <a:endParaRPr lang="en-US" altLang="es-ES" sz="2800" b="1" dirty="0" smtClean="0"/>
          </a:p>
          <a:p>
            <a:pPr marL="457200" lvl="1" indent="0">
              <a:buNone/>
            </a:pPr>
            <a:endParaRPr lang="en-US" altLang="es-ES" sz="2800" b="1" dirty="0"/>
          </a:p>
          <a:p>
            <a:pPr lvl="1">
              <a:buFontTx/>
              <a:buChar char="-"/>
            </a:pPr>
            <a:r>
              <a:rPr lang="en-US" altLang="es-ES" dirty="0" err="1"/>
              <a:t>Fijación</a:t>
            </a:r>
            <a:r>
              <a:rPr lang="en-US" altLang="es-ES" dirty="0"/>
              <a:t> de </a:t>
            </a:r>
            <a:r>
              <a:rPr lang="en-US" altLang="es-ES" dirty="0" err="1"/>
              <a:t>estándares</a:t>
            </a:r>
            <a:r>
              <a:rPr lang="en-US" altLang="es-ES" dirty="0"/>
              <a:t> </a:t>
            </a:r>
            <a:r>
              <a:rPr lang="en-US" altLang="es-ES" dirty="0" err="1"/>
              <a:t>mínimos</a:t>
            </a:r>
            <a:r>
              <a:rPr lang="en-US" altLang="es-ES" dirty="0"/>
              <a:t> </a:t>
            </a:r>
            <a:r>
              <a:rPr lang="en-US" altLang="es-ES" dirty="0" err="1"/>
              <a:t>calidad</a:t>
            </a:r>
            <a:r>
              <a:rPr lang="en-US" altLang="es-ES" dirty="0"/>
              <a:t> (MQS)</a:t>
            </a:r>
          </a:p>
          <a:p>
            <a:pPr lvl="1">
              <a:buFontTx/>
              <a:buChar char="-"/>
            </a:pPr>
            <a:endParaRPr lang="en-US" altLang="es-ES" dirty="0" smtClean="0"/>
          </a:p>
          <a:p>
            <a:pPr lvl="1">
              <a:buFontTx/>
              <a:buChar char="-"/>
            </a:pPr>
            <a:r>
              <a:rPr lang="en-US" altLang="es-ES" dirty="0" err="1" smtClean="0"/>
              <a:t>Mediciones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periódicas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índices</a:t>
            </a:r>
            <a:r>
              <a:rPr lang="en-US" altLang="es-ES" dirty="0" smtClean="0"/>
              <a:t> de </a:t>
            </a:r>
            <a:r>
              <a:rPr lang="en-US" altLang="es-ES" dirty="0" err="1" smtClean="0"/>
              <a:t>calidad</a:t>
            </a:r>
            <a:r>
              <a:rPr lang="en-US" altLang="es-ES" dirty="0" smtClean="0"/>
              <a:t> (</a:t>
            </a:r>
            <a:r>
              <a:rPr lang="en-US" altLang="es-ES" dirty="0" err="1" smtClean="0"/>
              <a:t>técnica</a:t>
            </a:r>
            <a:r>
              <a:rPr lang="en-US" altLang="es-ES" dirty="0" smtClean="0"/>
              <a:t> y </a:t>
            </a:r>
            <a:r>
              <a:rPr lang="en-US" altLang="es-ES" dirty="0" err="1" smtClean="0"/>
              <a:t>servicio</a:t>
            </a:r>
            <a:r>
              <a:rPr lang="en-US" altLang="es-ES" dirty="0" smtClean="0"/>
              <a:t>)   </a:t>
            </a:r>
            <a:r>
              <a:rPr lang="en-US" altLang="es-ES" dirty="0" smtClean="0">
                <a:latin typeface="+mj-lt"/>
                <a:cs typeface="Arial"/>
              </a:rPr>
              <a:t>► </a:t>
            </a:r>
            <a:r>
              <a:rPr lang="en-US" altLang="es-ES" dirty="0" err="1" smtClean="0">
                <a:latin typeface="+mj-lt"/>
                <a:cs typeface="Arial"/>
              </a:rPr>
              <a:t>Encuestas</a:t>
            </a:r>
            <a:r>
              <a:rPr lang="en-US" altLang="es-ES" dirty="0" smtClean="0">
                <a:latin typeface="+mj-lt"/>
                <a:cs typeface="Arial"/>
              </a:rPr>
              <a:t> de </a:t>
            </a:r>
            <a:r>
              <a:rPr lang="en-US" altLang="es-ES" dirty="0" err="1" smtClean="0">
                <a:latin typeface="+mj-lt"/>
                <a:cs typeface="Arial"/>
              </a:rPr>
              <a:t>satisfacción</a:t>
            </a:r>
            <a:endParaRPr lang="en-US" altLang="es-ES" dirty="0" smtClean="0">
              <a:latin typeface="+mj-lt"/>
              <a:cs typeface="Arial"/>
            </a:endParaRPr>
          </a:p>
          <a:p>
            <a:pPr marL="457200" lvl="1" indent="0">
              <a:buNone/>
            </a:pPr>
            <a:endParaRPr lang="en-US" altLang="es-ES" sz="1200" dirty="0" smtClean="0">
              <a:latin typeface="+mj-lt"/>
            </a:endParaRPr>
          </a:p>
          <a:p>
            <a:pPr lvl="1">
              <a:buFontTx/>
              <a:buChar char="-"/>
            </a:pPr>
            <a:endParaRPr lang="en-US" altLang="es-ES" sz="1200" dirty="0" smtClean="0"/>
          </a:p>
          <a:p>
            <a:pPr lvl="1">
              <a:buFontTx/>
              <a:buChar char="-"/>
            </a:pPr>
            <a:r>
              <a:rPr lang="en-US" altLang="es-ES" dirty="0" err="1" smtClean="0"/>
              <a:t>Sistema</a:t>
            </a:r>
            <a:r>
              <a:rPr lang="en-US" altLang="es-ES" dirty="0" smtClean="0"/>
              <a:t> de </a:t>
            </a:r>
            <a:r>
              <a:rPr lang="en-US" altLang="es-ES" dirty="0" err="1" smtClean="0"/>
              <a:t>incentivos</a:t>
            </a:r>
            <a:r>
              <a:rPr lang="en-US" altLang="es-ES" dirty="0" smtClean="0"/>
              <a:t>/</a:t>
            </a:r>
            <a:r>
              <a:rPr lang="en-US" altLang="es-ES" dirty="0" err="1" smtClean="0"/>
              <a:t>penalizaciones</a:t>
            </a:r>
            <a:endParaRPr lang="en-US" altLang="es-ES" dirty="0" smtClean="0"/>
          </a:p>
          <a:p>
            <a:pPr marL="457200" lvl="1" indent="0">
              <a:buNone/>
            </a:pPr>
            <a:r>
              <a:rPr lang="en-US" altLang="es-ES" dirty="0"/>
              <a:t>	</a:t>
            </a:r>
            <a:r>
              <a:rPr lang="en-US" altLang="es-ES" dirty="0" smtClean="0"/>
              <a:t>	</a:t>
            </a:r>
          </a:p>
          <a:p>
            <a:pPr marL="457200" lvl="1" indent="0">
              <a:buNone/>
            </a:pPr>
            <a:endParaRPr lang="en-US" altLang="es-ES" kern="0" dirty="0" smtClean="0"/>
          </a:p>
        </p:txBody>
      </p:sp>
    </p:spTree>
    <p:extLst>
      <p:ext uri="{BB962C8B-B14F-4D97-AF65-F5344CB8AC3E}">
        <p14:creationId xmlns:p14="http://schemas.microsoft.com/office/powerpoint/2010/main" val="4179464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Colombia, 23-24 September 2013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5F2D10-CDDA-4A7A-AF8B-26E2620EE38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altLang="es-ES" dirty="0" err="1" smtClean="0"/>
              <a:t>Conclusiones</a:t>
            </a:r>
            <a:r>
              <a:rPr lang="en-US" altLang="es-ES" dirty="0" smtClean="0"/>
              <a:t> y </a:t>
            </a:r>
            <a:r>
              <a:rPr lang="en-US" altLang="es-ES" dirty="0" err="1" smtClean="0"/>
              <a:t>Recomendaciones</a:t>
            </a:r>
            <a:endParaRPr lang="en-US" altLang="es-ES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-16740" y="1157763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2"/>
              </a:buBlip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Font typeface="ZapfDingbats BT" pitchFamily="18" charset="2"/>
              <a:buBlip>
                <a:blip r:embed="rId3"/>
              </a:buBlip>
              <a:defRPr sz="24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Font typeface="ZapfDingbats BT" pitchFamily="18" charset="2"/>
              <a:buBlip>
                <a:blip r:embed="rId3"/>
              </a:buBlip>
              <a:defRPr sz="18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18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18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18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18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1800">
                <a:solidFill>
                  <a:schemeClr val="bg2"/>
                </a:solidFill>
                <a:latin typeface="+mn-lt"/>
              </a:defRPr>
            </a:lvl9pPr>
          </a:lstStyle>
          <a:p>
            <a:pPr lvl="1"/>
            <a:r>
              <a:rPr lang="en-US" altLang="es-ES" sz="2800" b="1" dirty="0" err="1" smtClean="0"/>
              <a:t>Sesgos</a:t>
            </a:r>
            <a:r>
              <a:rPr lang="en-US" altLang="es-ES" sz="2800" b="1" dirty="0" smtClean="0"/>
              <a:t> </a:t>
            </a:r>
            <a:r>
              <a:rPr lang="en-US" altLang="es-ES" sz="2800" b="1" dirty="0"/>
              <a:t>en la </a:t>
            </a:r>
            <a:r>
              <a:rPr lang="en-US" altLang="es-ES" sz="2800" b="1" dirty="0" err="1"/>
              <a:t>conducta</a:t>
            </a:r>
            <a:r>
              <a:rPr lang="en-US" altLang="es-ES" sz="2800" b="1" dirty="0"/>
              <a:t> del </a:t>
            </a:r>
            <a:r>
              <a:rPr lang="en-US" altLang="es-ES" sz="2800" b="1" dirty="0" err="1" smtClean="0"/>
              <a:t>consumidor</a:t>
            </a:r>
            <a:endParaRPr lang="en-US" altLang="es-ES" sz="2800" b="1" dirty="0"/>
          </a:p>
          <a:p>
            <a:pPr marL="457200" lvl="1" indent="0">
              <a:buNone/>
            </a:pPr>
            <a:r>
              <a:rPr lang="es-ES" altLang="es-ES" dirty="0" smtClean="0"/>
              <a:t>Están profundamente </a:t>
            </a:r>
            <a:r>
              <a:rPr lang="es-ES" altLang="es-ES" dirty="0"/>
              <a:t>arraigados, </a:t>
            </a:r>
            <a:r>
              <a:rPr lang="es-ES" altLang="es-ES" dirty="0" smtClean="0"/>
              <a:t>es necesario educar al </a:t>
            </a:r>
            <a:r>
              <a:rPr lang="es-ES" altLang="es-ES" dirty="0"/>
              <a:t>consumidor para que tome conciencia </a:t>
            </a:r>
            <a:r>
              <a:rPr lang="es-ES" altLang="es-ES" dirty="0" smtClean="0"/>
              <a:t>y desarrolle </a:t>
            </a:r>
            <a:r>
              <a:rPr lang="es-ES" altLang="es-ES" dirty="0"/>
              <a:t>mecanismos para resolverlos. </a:t>
            </a:r>
            <a:endParaRPr lang="es-ES" altLang="es-ES" dirty="0" smtClean="0"/>
          </a:p>
          <a:p>
            <a:pPr marL="457200" lvl="1" indent="0">
              <a:buNone/>
            </a:pPr>
            <a:r>
              <a:rPr lang="es-ES" altLang="es-ES" dirty="0" smtClean="0"/>
              <a:t>Sin </a:t>
            </a:r>
            <a:r>
              <a:rPr lang="es-ES" altLang="es-ES" dirty="0"/>
              <a:t>embargo, algunas medidas simples de regulación pueden ayudar en esa dirección: por ejemplo, </a:t>
            </a:r>
            <a:endParaRPr lang="es-ES" altLang="es-E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s-ES" altLang="es-ES" dirty="0"/>
              <a:t>C</a:t>
            </a:r>
            <a:r>
              <a:rPr lang="es-ES" altLang="es-ES" dirty="0" smtClean="0"/>
              <a:t>ontratos </a:t>
            </a:r>
            <a:r>
              <a:rPr lang="es-ES" altLang="es-ES" dirty="0"/>
              <a:t>con formato estándar podrían mitigar los sesgos de </a:t>
            </a:r>
            <a:r>
              <a:rPr lang="es-ES" altLang="es-ES" dirty="0" smtClean="0"/>
              <a:t>contexto </a:t>
            </a:r>
            <a:r>
              <a:rPr lang="es-ES" altLang="es-ES" dirty="0"/>
              <a:t>y la sobrecarga de </a:t>
            </a:r>
            <a:r>
              <a:rPr lang="es-ES" altLang="es-ES" dirty="0" smtClean="0"/>
              <a:t>información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 altLang="es-ES" dirty="0" smtClean="0"/>
              <a:t>Notificación </a:t>
            </a:r>
            <a:r>
              <a:rPr lang="es-ES" altLang="es-ES" dirty="0"/>
              <a:t>previa a la terminación de un contrato, sobre la posibilidad de renovar o no, mitigaría los efectos indeseados </a:t>
            </a:r>
            <a:r>
              <a:rPr lang="es-ES" altLang="es-ES" dirty="0" smtClean="0"/>
              <a:t>de la renovación </a:t>
            </a:r>
            <a:r>
              <a:rPr lang="es-ES" altLang="es-ES" dirty="0"/>
              <a:t>automática por defecto.</a:t>
            </a:r>
            <a:r>
              <a:rPr lang="en-US" altLang="es-ES" dirty="0" smtClean="0"/>
              <a:t>	</a:t>
            </a:r>
          </a:p>
          <a:p>
            <a:pPr marL="457200" lvl="1" indent="0">
              <a:buNone/>
            </a:pPr>
            <a:endParaRPr lang="en-US" altLang="es-ES" kern="0" dirty="0" smtClean="0"/>
          </a:p>
        </p:txBody>
      </p:sp>
    </p:spTree>
    <p:extLst>
      <p:ext uri="{BB962C8B-B14F-4D97-AF65-F5344CB8AC3E}">
        <p14:creationId xmlns:p14="http://schemas.microsoft.com/office/powerpoint/2010/main" val="18187146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Colombia, 23-24 September 2013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5F2D10-CDDA-4A7A-AF8B-26E2620EE38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11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s-ES" sz="1400" dirty="0" smtClean="0">
                <a:solidFill>
                  <a:schemeClr val="tx1"/>
                </a:solidFill>
                <a:latin typeface="Univers" pitchFamily="34" charset="0"/>
              </a:rPr>
              <a:t>Colombia, 23-24 September 2013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/>
              <a:t>Protección al Consumidor</a:t>
            </a:r>
            <a:endParaRPr lang="en-US" altLang="es-ES" dirty="0" smtClean="0"/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622134"/>
            <a:ext cx="4697946" cy="4680520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3372206" y="1092273"/>
            <a:ext cx="2056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>
                <a:solidFill>
                  <a:schemeClr val="bg2"/>
                </a:solidFill>
              </a:rPr>
              <a:t>Colombia</a:t>
            </a:r>
            <a:endParaRPr lang="es-ES" sz="28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95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-1980852" y="6433543"/>
            <a:ext cx="4032250" cy="3127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s-ES" sz="1400" dirty="0" smtClean="0">
                <a:solidFill>
                  <a:schemeClr val="tx1"/>
                </a:solidFill>
                <a:latin typeface="Univers" pitchFamily="34" charset="0"/>
              </a:rPr>
              <a:t>Colombia, 23-24 September 2013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5591523" y="6433543"/>
            <a:ext cx="1366837" cy="431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E7E15EFB-5B1B-4E8B-B980-6646FDEFDAC4}" type="slidenum">
              <a:rPr lang="en-US" altLang="es-E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4</a:t>
            </a:fld>
            <a:endParaRPr lang="en-US" altLang="es-ES" sz="1400" smtClean="0">
              <a:solidFill>
                <a:schemeClr val="tx1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/>
              <a:t>Protección al Consumidor</a:t>
            </a:r>
            <a:endParaRPr lang="en-US" altLang="es-ES" dirty="0" smtClean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609130"/>
            <a:ext cx="4320480" cy="5121774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3687529" y="1079269"/>
            <a:ext cx="16321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>
                <a:solidFill>
                  <a:schemeClr val="bg2"/>
                </a:solidFill>
              </a:rPr>
              <a:t>España</a:t>
            </a:r>
            <a:endParaRPr lang="es-ES" sz="28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53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s-ES" sz="1400" dirty="0" smtClean="0">
                <a:solidFill>
                  <a:schemeClr val="tx1"/>
                </a:solidFill>
                <a:latin typeface="Univers" pitchFamily="34" charset="0"/>
              </a:rPr>
              <a:t>Colombia, 23-24 September 2013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/>
              <a:t>Protección al Consumidor</a:t>
            </a:r>
            <a:endParaRPr lang="en-US" altLang="es-ES" dirty="0" smtClean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004" y="1639387"/>
            <a:ext cx="4499992" cy="4536504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3942661" y="1112743"/>
            <a:ext cx="1258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>
                <a:solidFill>
                  <a:schemeClr val="bg2"/>
                </a:solidFill>
              </a:rPr>
              <a:t>EEUU</a:t>
            </a:r>
            <a:endParaRPr lang="es-ES" sz="28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4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s-ES" sz="1400" dirty="0" smtClean="0">
                <a:solidFill>
                  <a:schemeClr val="tx1"/>
                </a:solidFill>
                <a:latin typeface="Univers" pitchFamily="34" charset="0"/>
              </a:rPr>
              <a:t>Colombia, 23-24 September 2013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E7E15EFB-5B1B-4E8B-B980-6646FDEFDAC4}" type="slidenum">
              <a:rPr lang="en-US" altLang="es-E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US" altLang="es-ES" sz="1400" smtClean="0">
              <a:solidFill>
                <a:schemeClr val="tx1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/>
              <a:t>Protección al Consumidor</a:t>
            </a:r>
            <a:endParaRPr lang="en-US" altLang="es-ES" dirty="0" smtClean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628775"/>
            <a:ext cx="6192688" cy="4699568"/>
          </a:xfrm>
          <a:prstGeom prst="rect">
            <a:avLst/>
          </a:prstGeom>
        </p:spPr>
      </p:pic>
      <p:sp>
        <p:nvSpPr>
          <p:cNvPr id="7" name="6 Elipse"/>
          <p:cNvSpPr/>
          <p:nvPr/>
        </p:nvSpPr>
        <p:spPr bwMode="auto">
          <a:xfrm>
            <a:off x="4928117" y="4293071"/>
            <a:ext cx="207404" cy="1274426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882547" y="1105530"/>
            <a:ext cx="1378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>
                <a:solidFill>
                  <a:schemeClr val="bg2"/>
                </a:solidFill>
              </a:rPr>
              <a:t>Japón</a:t>
            </a:r>
            <a:endParaRPr lang="es-ES" sz="28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75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Colombia, 23-24 September 2013</a:t>
            </a: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175225-A51F-49E8-A375-47E700DC20C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s-ES" altLang="es-ES" dirty="0"/>
              <a:t>Protección al Consumidor</a:t>
            </a:r>
            <a:endParaRPr lang="en-US" altLang="es-ES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1165225"/>
            <a:ext cx="8579296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Font typeface="ZapfDingbats BT" pitchFamily="18" charset="2"/>
              <a:buBlip>
                <a:blip r:embed="rId3"/>
              </a:buBlip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Font typeface="ZapfDingbats BT" pitchFamily="18" charset="2"/>
              <a:buBlip>
                <a:blip r:embed="rId3"/>
              </a:buBlip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r>
              <a:rPr lang="en-US" altLang="es-ES" sz="2800" kern="0" dirty="0" smtClean="0"/>
              <a:t>La </a:t>
            </a:r>
            <a:r>
              <a:rPr lang="en-US" altLang="es-ES" sz="2800" kern="0" dirty="0" err="1" smtClean="0"/>
              <a:t>insatisfacción</a:t>
            </a:r>
            <a:r>
              <a:rPr lang="en-US" altLang="es-ES" sz="2800" kern="0" dirty="0" smtClean="0"/>
              <a:t> de los </a:t>
            </a:r>
            <a:r>
              <a:rPr lang="en-US" altLang="es-ES" sz="2800" kern="0" dirty="0" err="1" smtClean="0"/>
              <a:t>consumidores</a:t>
            </a:r>
            <a:r>
              <a:rPr lang="en-US" altLang="es-ES" sz="2800" kern="0" dirty="0" smtClean="0"/>
              <a:t> de </a:t>
            </a:r>
            <a:r>
              <a:rPr lang="en-US" altLang="es-ES" sz="2800" kern="0" dirty="0" err="1" smtClean="0"/>
              <a:t>telefonía</a:t>
            </a:r>
            <a:r>
              <a:rPr lang="en-US" altLang="es-ES" sz="2800" kern="0" dirty="0" smtClean="0"/>
              <a:t> </a:t>
            </a:r>
            <a:r>
              <a:rPr lang="en-US" altLang="es-ES" sz="2800" kern="0" dirty="0" err="1" smtClean="0"/>
              <a:t>móvil</a:t>
            </a:r>
            <a:r>
              <a:rPr lang="en-US" altLang="es-ES" sz="2800" kern="0" dirty="0" smtClean="0"/>
              <a:t> </a:t>
            </a:r>
            <a:r>
              <a:rPr lang="en-US" altLang="es-ES" sz="2800" kern="0" dirty="0" err="1" smtClean="0"/>
              <a:t>es</a:t>
            </a:r>
            <a:r>
              <a:rPr lang="en-US" altLang="es-ES" sz="2800" kern="0" dirty="0" smtClean="0"/>
              <a:t> un </a:t>
            </a:r>
            <a:r>
              <a:rPr lang="en-US" altLang="es-ES" sz="2800" kern="0" dirty="0" err="1" smtClean="0"/>
              <a:t>fenómeno</a:t>
            </a:r>
            <a:r>
              <a:rPr lang="en-US" altLang="es-ES" sz="2800" kern="0" dirty="0" smtClean="0"/>
              <a:t> global.</a:t>
            </a:r>
            <a:endParaRPr lang="en-US" altLang="es-ES" kern="0" dirty="0"/>
          </a:p>
          <a:p>
            <a:endParaRPr lang="en-US" altLang="es-ES" sz="2800" kern="0" dirty="0" smtClean="0"/>
          </a:p>
          <a:p>
            <a:r>
              <a:rPr lang="en-US" altLang="es-ES" sz="2800" kern="0" dirty="0" smtClean="0"/>
              <a:t>¿</a:t>
            </a:r>
            <a:r>
              <a:rPr lang="en-US" altLang="es-ES" sz="2800" kern="0" dirty="0" err="1" smtClean="0"/>
              <a:t>Qué</a:t>
            </a:r>
            <a:r>
              <a:rPr lang="en-US" altLang="es-ES" sz="2800" kern="0" dirty="0" smtClean="0"/>
              <a:t> </a:t>
            </a:r>
            <a:r>
              <a:rPr lang="en-US" altLang="es-ES" sz="2800" kern="0" dirty="0" err="1" smtClean="0"/>
              <a:t>tiene</a:t>
            </a:r>
            <a:r>
              <a:rPr lang="en-US" altLang="es-ES" sz="2800" kern="0" dirty="0" smtClean="0"/>
              <a:t> de particular </a:t>
            </a:r>
            <a:r>
              <a:rPr lang="en-US" altLang="es-ES" sz="2800" kern="0" dirty="0" err="1" smtClean="0"/>
              <a:t>este</a:t>
            </a:r>
            <a:r>
              <a:rPr lang="en-US" altLang="es-ES" sz="2800" kern="0" dirty="0" smtClean="0"/>
              <a:t> sector, </a:t>
            </a:r>
            <a:r>
              <a:rPr lang="en-US" altLang="es-ES" sz="2800" kern="0" dirty="0" err="1" smtClean="0"/>
              <a:t>para</a:t>
            </a:r>
            <a:r>
              <a:rPr lang="en-US" altLang="es-ES" sz="2800" kern="0" dirty="0" smtClean="0"/>
              <a:t> </a:t>
            </a:r>
            <a:r>
              <a:rPr lang="en-US" altLang="es-ES" sz="2800" kern="0" dirty="0" err="1" smtClean="0"/>
              <a:t>obtener</a:t>
            </a:r>
            <a:r>
              <a:rPr lang="en-US" altLang="es-ES" sz="2800" kern="0" dirty="0" smtClean="0"/>
              <a:t> </a:t>
            </a:r>
            <a:r>
              <a:rPr lang="en-US" altLang="es-ES" sz="2800" kern="0" dirty="0" err="1" smtClean="0"/>
              <a:t>ese</a:t>
            </a:r>
            <a:r>
              <a:rPr lang="en-US" altLang="es-ES" sz="2800" kern="0" dirty="0" smtClean="0"/>
              <a:t> </a:t>
            </a:r>
            <a:r>
              <a:rPr lang="en-US" altLang="es-ES" sz="2800" kern="0" dirty="0" err="1" smtClean="0"/>
              <a:t>resultado</a:t>
            </a:r>
            <a:r>
              <a:rPr lang="en-US" altLang="es-ES" sz="2800" kern="0" dirty="0" smtClean="0"/>
              <a:t> </a:t>
            </a:r>
            <a:r>
              <a:rPr lang="en-US" altLang="es-ES" sz="2800" kern="0" dirty="0" err="1" smtClean="0"/>
              <a:t>negativo</a:t>
            </a:r>
            <a:r>
              <a:rPr lang="en-US" altLang="es-ES" sz="2800" kern="0" dirty="0" smtClean="0"/>
              <a:t>?</a:t>
            </a:r>
          </a:p>
          <a:p>
            <a:endParaRPr lang="en-US" altLang="es-ES" sz="2800" kern="0" dirty="0"/>
          </a:p>
          <a:p>
            <a:r>
              <a:rPr lang="en-US" altLang="es-ES" sz="2800" kern="0" dirty="0" smtClean="0"/>
              <a:t>¿Se </a:t>
            </a:r>
            <a:r>
              <a:rPr lang="en-US" altLang="es-ES" sz="2800" kern="0" dirty="0" err="1" smtClean="0"/>
              <a:t>puede</a:t>
            </a:r>
            <a:r>
              <a:rPr lang="en-US" altLang="es-ES" sz="2800" kern="0" dirty="0" smtClean="0"/>
              <a:t> resolver a </a:t>
            </a:r>
            <a:r>
              <a:rPr lang="en-US" altLang="es-ES" sz="2800" kern="0" dirty="0" err="1" smtClean="0"/>
              <a:t>través</a:t>
            </a:r>
            <a:r>
              <a:rPr lang="en-US" altLang="es-ES" sz="2800" kern="0" dirty="0" smtClean="0"/>
              <a:t> de </a:t>
            </a:r>
            <a:r>
              <a:rPr lang="en-US" altLang="es-ES" sz="2800" kern="0" dirty="0" err="1" smtClean="0"/>
              <a:t>regulación</a:t>
            </a:r>
            <a:r>
              <a:rPr lang="en-US" altLang="es-ES" sz="2800" kern="0" dirty="0" smtClean="0"/>
              <a:t>?</a:t>
            </a:r>
          </a:p>
          <a:p>
            <a:endParaRPr lang="en-US" altLang="es-ES" sz="2800" kern="0" dirty="0"/>
          </a:p>
          <a:p>
            <a:r>
              <a:rPr lang="en-US" altLang="es-ES" sz="2800" kern="0" dirty="0" smtClean="0"/>
              <a:t>¿La </a:t>
            </a:r>
            <a:r>
              <a:rPr lang="en-US" altLang="es-ES" sz="2800" kern="0" dirty="0" err="1" smtClean="0"/>
              <a:t>regulación</a:t>
            </a:r>
            <a:r>
              <a:rPr lang="en-US" altLang="es-ES" sz="2800" kern="0" dirty="0" smtClean="0"/>
              <a:t> ideal </a:t>
            </a:r>
            <a:r>
              <a:rPr lang="en-US" altLang="es-ES" sz="2800" kern="0" dirty="0" err="1" smtClean="0"/>
              <a:t>es</a:t>
            </a:r>
            <a:r>
              <a:rPr lang="en-US" altLang="es-ES" sz="2800" kern="0" dirty="0" smtClean="0"/>
              <a:t> la </a:t>
            </a:r>
            <a:r>
              <a:rPr lang="en-US" altLang="es-ES" sz="2800" kern="0" dirty="0" err="1" smtClean="0"/>
              <a:t>protección</a:t>
            </a:r>
            <a:r>
              <a:rPr lang="en-US" altLang="es-ES" sz="2800" kern="0" dirty="0" smtClean="0"/>
              <a:t> al </a:t>
            </a:r>
            <a:r>
              <a:rPr lang="en-US" altLang="es-ES" sz="2800" kern="0" dirty="0" err="1" smtClean="0"/>
              <a:t>consumidor</a:t>
            </a:r>
            <a:r>
              <a:rPr lang="en-US" altLang="es-ES" sz="2800" kern="0" dirty="0" smtClean="0"/>
              <a:t>?</a:t>
            </a:r>
          </a:p>
          <a:p>
            <a:endParaRPr lang="en-US" altLang="es-ES" sz="2800" kern="0" dirty="0"/>
          </a:p>
          <a:p>
            <a:pPr marL="0" indent="0">
              <a:buNone/>
            </a:pPr>
            <a:endParaRPr lang="en-US" altLang="es-ES" sz="2800" kern="0" dirty="0" smtClean="0"/>
          </a:p>
        </p:txBody>
      </p:sp>
    </p:spTree>
    <p:extLst>
      <p:ext uri="{BB962C8B-B14F-4D97-AF65-F5344CB8AC3E}">
        <p14:creationId xmlns:p14="http://schemas.microsoft.com/office/powerpoint/2010/main" val="249902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 smtClean="0"/>
              <a:t>Teoría de la Protección </a:t>
            </a:r>
            <a:r>
              <a:rPr lang="es-ES" altLang="es-ES" dirty="0"/>
              <a:t>al </a:t>
            </a:r>
            <a:r>
              <a:rPr lang="es-ES" altLang="es-ES" dirty="0" smtClean="0"/>
              <a:t>Consumidor</a:t>
            </a:r>
            <a:endParaRPr lang="en-US" altLang="es-E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179388" y="6453188"/>
            <a:ext cx="4032250" cy="3127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s-ES" sz="1400" dirty="0" smtClean="0">
                <a:solidFill>
                  <a:schemeClr val="tx1"/>
                </a:solidFill>
                <a:latin typeface="Univers" pitchFamily="34" charset="0"/>
              </a:rPr>
              <a:t>Colombia, 23-24 September 2013</a:t>
            </a:r>
          </a:p>
        </p:txBody>
      </p:sp>
    </p:spTree>
    <p:extLst>
      <p:ext uri="{BB962C8B-B14F-4D97-AF65-F5344CB8AC3E}">
        <p14:creationId xmlns:p14="http://schemas.microsoft.com/office/powerpoint/2010/main" val="365052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s-ES" sz="1400" dirty="0" smtClean="0">
                <a:solidFill>
                  <a:schemeClr val="tx1"/>
                </a:solidFill>
                <a:latin typeface="Univers" pitchFamily="34" charset="0"/>
              </a:rPr>
              <a:t>Colombia, 23-24 September 2013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E7E15EFB-5B1B-4E8B-B980-6646FDEFDAC4}" type="slidenum">
              <a:rPr lang="en-US" altLang="es-E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9</a:t>
            </a:fld>
            <a:endParaRPr lang="en-US" altLang="es-ES" sz="1400" smtClean="0">
              <a:solidFill>
                <a:schemeClr val="tx1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 smtClean="0"/>
              <a:t>Teoría de la Protección </a:t>
            </a:r>
            <a:r>
              <a:rPr lang="es-ES" altLang="es-ES" dirty="0"/>
              <a:t>al </a:t>
            </a:r>
            <a:r>
              <a:rPr lang="es-ES" altLang="es-ES" dirty="0" smtClean="0"/>
              <a:t>Consumidor</a:t>
            </a:r>
            <a:endParaRPr lang="en-US" altLang="es-ES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es-ES" sz="2400" dirty="0">
                <a:solidFill>
                  <a:schemeClr val="tx1"/>
                </a:solidFill>
              </a:rPr>
              <a:t>(</a:t>
            </a:r>
            <a:r>
              <a:rPr lang="en-US" altLang="es-ES" sz="2400" dirty="0" err="1">
                <a:solidFill>
                  <a:schemeClr val="tx1"/>
                </a:solidFill>
              </a:rPr>
              <a:t>Soberanía</a:t>
            </a:r>
            <a:r>
              <a:rPr lang="en-US" altLang="es-ES" sz="2400" dirty="0">
                <a:solidFill>
                  <a:schemeClr val="tx1"/>
                </a:solidFill>
              </a:rPr>
              <a:t> del </a:t>
            </a:r>
            <a:r>
              <a:rPr lang="en-US" altLang="es-ES" sz="2400" dirty="0" err="1">
                <a:solidFill>
                  <a:schemeClr val="tx1"/>
                </a:solidFill>
              </a:rPr>
              <a:t>consumidor</a:t>
            </a:r>
            <a:r>
              <a:rPr lang="en-US" altLang="es-ES" sz="2400" dirty="0">
                <a:solidFill>
                  <a:schemeClr val="tx1"/>
                </a:solidFill>
              </a:rPr>
              <a:t>; Averitt &amp; </a:t>
            </a:r>
            <a:r>
              <a:rPr lang="en-US" altLang="es-ES" sz="2400" dirty="0" err="1">
                <a:solidFill>
                  <a:schemeClr val="tx1"/>
                </a:solidFill>
              </a:rPr>
              <a:t>Lande</a:t>
            </a:r>
            <a:r>
              <a:rPr lang="en-US" altLang="es-ES" sz="2400" dirty="0">
                <a:solidFill>
                  <a:schemeClr val="tx1"/>
                </a:solidFill>
              </a:rPr>
              <a:t> 1997)</a:t>
            </a:r>
          </a:p>
          <a:p>
            <a:pPr marL="0" indent="0">
              <a:buNone/>
            </a:pPr>
            <a:endParaRPr lang="en-US" altLang="es-ES" sz="800" dirty="0" smtClean="0"/>
          </a:p>
          <a:p>
            <a:r>
              <a:rPr lang="en-US" altLang="es-ES" dirty="0" smtClean="0"/>
              <a:t>La </a:t>
            </a:r>
            <a:r>
              <a:rPr lang="en-US" altLang="es-ES" dirty="0" err="1" smtClean="0"/>
              <a:t>finalidad</a:t>
            </a:r>
            <a:r>
              <a:rPr lang="en-US" altLang="es-ES" dirty="0" smtClean="0"/>
              <a:t> de un </a:t>
            </a:r>
            <a:r>
              <a:rPr lang="en-US" altLang="es-ES" dirty="0" err="1" smtClean="0"/>
              <a:t>mercado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persigue</a:t>
            </a:r>
            <a:r>
              <a:rPr lang="en-US" altLang="es-ES" dirty="0" smtClean="0"/>
              <a:t> dos </a:t>
            </a:r>
            <a:r>
              <a:rPr lang="en-US" altLang="es-ES" dirty="0" err="1" smtClean="0"/>
              <a:t>objetivos</a:t>
            </a:r>
            <a:r>
              <a:rPr lang="en-US" altLang="es-ES" dirty="0" smtClean="0"/>
              <a:t>:</a:t>
            </a:r>
          </a:p>
          <a:p>
            <a:pPr lvl="1"/>
            <a:r>
              <a:rPr lang="en-US" altLang="es-ES" dirty="0" err="1" smtClean="0"/>
              <a:t>Proveer</a:t>
            </a:r>
            <a:r>
              <a:rPr lang="en-US" altLang="es-ES" dirty="0" smtClean="0"/>
              <a:t> al </a:t>
            </a:r>
            <a:r>
              <a:rPr lang="en-US" altLang="es-ES" dirty="0" err="1" smtClean="0"/>
              <a:t>consumidor</a:t>
            </a:r>
            <a:r>
              <a:rPr lang="en-US" altLang="es-ES" dirty="0" smtClean="0"/>
              <a:t> con </a:t>
            </a:r>
            <a:r>
              <a:rPr lang="en-US" altLang="es-ES" dirty="0" err="1" smtClean="0"/>
              <a:t>una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variedad</a:t>
            </a:r>
            <a:r>
              <a:rPr lang="en-US" altLang="es-ES" dirty="0" smtClean="0"/>
              <a:t> de </a:t>
            </a:r>
            <a:r>
              <a:rPr lang="en-US" altLang="es-ES" dirty="0" err="1" smtClean="0"/>
              <a:t>opciones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para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elegir</a:t>
            </a:r>
            <a:endParaRPr lang="en-US" altLang="es-ES" dirty="0"/>
          </a:p>
          <a:p>
            <a:pPr lvl="1"/>
            <a:r>
              <a:rPr lang="en-US" altLang="es-ES" dirty="0" err="1" smtClean="0"/>
              <a:t>Permitir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que</a:t>
            </a:r>
            <a:r>
              <a:rPr lang="en-US" altLang="es-ES" dirty="0" smtClean="0"/>
              <a:t> los </a:t>
            </a:r>
            <a:r>
              <a:rPr lang="en-US" altLang="es-ES" dirty="0" err="1" smtClean="0"/>
              <a:t>consumidores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elijan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libre</a:t>
            </a:r>
            <a:r>
              <a:rPr lang="en-US" altLang="es-ES" dirty="0" smtClean="0"/>
              <a:t> y </a:t>
            </a:r>
            <a:r>
              <a:rPr lang="en-US" altLang="es-ES" dirty="0" err="1" smtClean="0"/>
              <a:t>efectivamente</a:t>
            </a:r>
            <a:r>
              <a:rPr lang="en-US" altLang="es-ES" dirty="0" smtClean="0"/>
              <a:t> entre </a:t>
            </a:r>
            <a:r>
              <a:rPr lang="en-US" altLang="es-ES" dirty="0" err="1" smtClean="0"/>
              <a:t>las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opciones</a:t>
            </a:r>
            <a:endParaRPr lang="en-US" altLang="es-ES" dirty="0" smtClean="0"/>
          </a:p>
          <a:p>
            <a:pPr marL="0" indent="0">
              <a:buNone/>
            </a:pPr>
            <a:r>
              <a:rPr lang="en-US" altLang="es-ES" sz="24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altLang="es-ES" dirty="0" err="1" smtClean="0"/>
              <a:t>Esto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permite</a:t>
            </a:r>
            <a:r>
              <a:rPr lang="en-US" altLang="es-ES" dirty="0" smtClean="0"/>
              <a:t> la </a:t>
            </a:r>
            <a:r>
              <a:rPr lang="en-US" altLang="es-ES" dirty="0" err="1" smtClean="0"/>
              <a:t>maximización</a:t>
            </a:r>
            <a:r>
              <a:rPr lang="en-US" altLang="es-ES" dirty="0" smtClean="0"/>
              <a:t> del </a:t>
            </a:r>
            <a:r>
              <a:rPr lang="en-US" altLang="es-ES" dirty="0" err="1" smtClean="0"/>
              <a:t>bienestar</a:t>
            </a:r>
            <a:r>
              <a:rPr lang="en-US" altLang="es-ES" dirty="0" smtClean="0"/>
              <a:t> social</a:t>
            </a:r>
          </a:p>
        </p:txBody>
      </p:sp>
    </p:spTree>
    <p:extLst>
      <p:ext uri="{BB962C8B-B14F-4D97-AF65-F5344CB8AC3E}">
        <p14:creationId xmlns:p14="http://schemas.microsoft.com/office/powerpoint/2010/main" val="29463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U-e">
  <a:themeElements>
    <a:clrScheme name="ITU-e 3">
      <a:dk1>
        <a:srgbClr val="000000"/>
      </a:dk1>
      <a:lt1>
        <a:srgbClr val="FFFFFF"/>
      </a:lt1>
      <a:dk2>
        <a:srgbClr val="000000"/>
      </a:dk2>
      <a:lt2>
        <a:srgbClr val="000099"/>
      </a:lt2>
      <a:accent1>
        <a:srgbClr val="FFCC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2DB9"/>
      </a:accent6>
      <a:hlink>
        <a:srgbClr val="3399FF"/>
      </a:hlink>
      <a:folHlink>
        <a:srgbClr val="5F5F5F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000000"/>
        </a:dk1>
        <a:lt1>
          <a:srgbClr val="FFFFFF"/>
        </a:lt1>
        <a:dk2>
          <a:srgbClr val="000000"/>
        </a:dk2>
        <a:lt2>
          <a:srgbClr val="0000FF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99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FF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2DB9"/>
        </a:accent6>
        <a:hlink>
          <a:srgbClr val="3399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3D3E754094264C8352BD5AE32030A2" ma:contentTypeVersion="1" ma:contentTypeDescription="Create a new document." ma:contentTypeScope="" ma:versionID="af5fefa78618b47fab65114f25efddb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345722d146e7751d163e781f97691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E97616-88EC-4733-9897-7946AB3D81DA}"/>
</file>

<file path=customXml/itemProps2.xml><?xml version="1.0" encoding="utf-8"?>
<ds:datastoreItem xmlns:ds="http://schemas.openxmlformats.org/officeDocument/2006/customXml" ds:itemID="{BB05567A-4B5A-40F4-A05F-5D96740CA0FB}"/>
</file>

<file path=customXml/itemProps3.xml><?xml version="1.0" encoding="utf-8"?>
<ds:datastoreItem xmlns:ds="http://schemas.openxmlformats.org/officeDocument/2006/customXml" ds:itemID="{33A2B6E1-03E3-4D0A-B7E1-FA35E026E822}"/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4590</TotalTime>
  <Words>702</Words>
  <Application>Microsoft Office PowerPoint</Application>
  <PresentationFormat>Presentación en pantalla (4:3)</PresentationFormat>
  <Paragraphs>205</Paragraphs>
  <Slides>22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ITU-e</vt:lpstr>
      <vt:lpstr>Protección al Consumidor de Telefonía Móvil:  Fundamentos Teóricos y Perspectivas</vt:lpstr>
      <vt:lpstr>Protección al Consumidor</vt:lpstr>
      <vt:lpstr>Protección al Consumidor</vt:lpstr>
      <vt:lpstr>Protección al Consumidor</vt:lpstr>
      <vt:lpstr>Protección al Consumidor</vt:lpstr>
      <vt:lpstr>Protección al Consumidor</vt:lpstr>
      <vt:lpstr>Protección al Consumidor</vt:lpstr>
      <vt:lpstr>Teoría de la Protección al Consumidor</vt:lpstr>
      <vt:lpstr>Teoría de la Protección al Consumidor</vt:lpstr>
      <vt:lpstr>Teoría de la Protección al Consumidor</vt:lpstr>
      <vt:lpstr>Teoría de la Protección al Consumidor</vt:lpstr>
      <vt:lpstr>Teoría de la Protección al Consumidor</vt:lpstr>
      <vt:lpstr>Teoría de la Protección al Consumidor</vt:lpstr>
      <vt:lpstr>Fallas de mercado: lado de la demanda</vt:lpstr>
      <vt:lpstr>Fallas de mercado: lado de la demanda</vt:lpstr>
      <vt:lpstr>Fallas de mercado: lado de la demanda</vt:lpstr>
      <vt:lpstr>Fallas de mercado: lado de la demanda</vt:lpstr>
      <vt:lpstr>Conclusiones y Recomendaciones</vt:lpstr>
      <vt:lpstr>Conclusiones y Recomendaciones</vt:lpstr>
      <vt:lpstr>Conclusiones y Recomendaciones</vt:lpstr>
      <vt:lpstr>Conclusiones y Recomendaciones</vt:lpstr>
      <vt:lpstr>Presentación de PowerPoint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 Telecommunication  Union</dc:title>
  <dc:creator>P.Rosa</dc:creator>
  <cp:lastModifiedBy>EQUIPO 1</cp:lastModifiedBy>
  <cp:revision>439</cp:revision>
  <cp:lastPrinted>2001-11-25T13:41:09Z</cp:lastPrinted>
  <dcterms:created xsi:type="dcterms:W3CDTF">2007-02-20T15:47:31Z</dcterms:created>
  <dcterms:modified xsi:type="dcterms:W3CDTF">2013-09-22T14:14:55Z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0x010100673D3E754094264C8352BD5AE32030A2</vt:lpwstr>
  </property>
</Properties>
</file>