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D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37" autoAdjust="0"/>
  </p:normalViewPr>
  <p:slideViewPr>
    <p:cSldViewPr>
      <p:cViewPr varScale="1">
        <p:scale>
          <a:sx n="61" d="100"/>
          <a:sy n="61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87867" y="4496329"/>
            <a:ext cx="8856133" cy="1218671"/>
          </a:xfrm>
          <a:prstGeom prst="rect">
            <a:avLst/>
          </a:prstGeom>
          <a:gradFill flip="none" rotWithShape="1">
            <a:gsLst>
              <a:gs pos="43000">
                <a:srgbClr val="800000"/>
              </a:gs>
              <a:gs pos="100000">
                <a:srgbClr val="CD0921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87867" y="5757333"/>
            <a:ext cx="8856133" cy="719666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5748867"/>
            <a:ext cx="6087533" cy="71966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67" y="4492626"/>
            <a:ext cx="7772400" cy="1230842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49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224337" y="6377464"/>
            <a:ext cx="981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65D15B6-9DD7-480A-9E4C-6215027EC8B8}" type="slidenum">
              <a:rPr lang="en-GB" sz="90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0885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8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224337" y="6377464"/>
            <a:ext cx="981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65D15B6-9DD7-480A-9E4C-6215027EC8B8}" type="slidenum">
              <a:rPr lang="en-GB" sz="90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93382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1pPr>
            <a:lvl2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2pPr>
            <a:lvl3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3pPr>
            <a:lvl4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4pPr>
            <a:lvl5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87867" y="6087533"/>
            <a:ext cx="8856133" cy="29633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64038" y="6050643"/>
            <a:ext cx="4362450" cy="561749"/>
          </a:xfrm>
          <a:prstGeom prst="rect">
            <a:avLst/>
          </a:prstGeom>
        </p:spPr>
        <p:txBody>
          <a:bodyPr vert="horz"/>
          <a:lstStyle>
            <a:lvl1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  <a:lvl2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2pPr>
            <a:lvl3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3pPr>
            <a:lvl4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4pPr>
            <a:lvl5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224337" y="6377464"/>
            <a:ext cx="981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65D15B6-9DD7-480A-9E4C-6215027EC8B8}" type="slidenum">
              <a:rPr lang="en-GB" sz="90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2612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7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1pPr>
            <a:lvl2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2pPr>
            <a:lvl3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3pPr>
            <a:lvl4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4pPr>
            <a:lvl5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24337" y="6377464"/>
            <a:ext cx="981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65D15B6-9DD7-480A-9E4C-6215027EC8B8}" type="slidenum">
              <a:rPr lang="en-GB" sz="90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4009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4044373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64038" y="6050643"/>
            <a:ext cx="4362450" cy="561749"/>
          </a:xfrm>
          <a:prstGeom prst="rect">
            <a:avLst/>
          </a:prstGeom>
        </p:spPr>
        <p:txBody>
          <a:bodyPr vert="horz"/>
          <a:lstStyle>
            <a:lvl1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2pPr>
            <a:lvl3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4pPr>
            <a:lvl5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4875" y="1340366"/>
            <a:ext cx="4044373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6195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87867" y="6087533"/>
            <a:ext cx="8856133" cy="29633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4079999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64038" y="6050643"/>
            <a:ext cx="4362450" cy="561749"/>
          </a:xfrm>
          <a:prstGeom prst="rect">
            <a:avLst/>
          </a:prstGeom>
        </p:spPr>
        <p:txBody>
          <a:bodyPr vert="horz"/>
          <a:lstStyle>
            <a:lvl1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2pPr>
            <a:lvl3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4pPr>
            <a:lvl5pPr algn="r">
              <a:buClrTx/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4875" y="1340366"/>
            <a:ext cx="4044373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3799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333375"/>
            <a:ext cx="6707188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14800" cy="4386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57338"/>
            <a:ext cx="4114800" cy="4386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666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" y="6570663"/>
            <a:ext cx="1428750" cy="184150"/>
          </a:xfrm>
          <a:prstGeom prst="rect">
            <a:avLst/>
          </a:prstGeom>
          <a:noFill/>
        </p:spPr>
        <p:txBody>
          <a:bodyPr lIns="9144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600" dirty="0">
                <a:solidFill>
                  <a:srgbClr val="404040"/>
                </a:solidFill>
                <a:latin typeface="Arial Narrow" pitchFamily="-110" charset="0"/>
              </a:rPr>
              <a:t>© GSMA 2013</a:t>
            </a:r>
          </a:p>
        </p:txBody>
      </p:sp>
    </p:spTree>
    <p:extLst>
      <p:ext uri="{BB962C8B-B14F-4D97-AF65-F5344CB8AC3E}">
        <p14:creationId xmlns:p14="http://schemas.microsoft.com/office/powerpoint/2010/main" val="259993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pull dir="u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SzPct val="50000"/>
        <a:buFont typeface="Wingdings 2" pitchFamily="-110" charset="2"/>
        <a:buChar char="¢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SzPct val="50000"/>
        <a:buFont typeface="Arial" pitchFamily="-110" charset="0"/>
        <a:buChar char="–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SzPct val="50000"/>
        <a:buFont typeface="Arial" pitchFamily="-110" charset="0"/>
        <a:buChar char="•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3pPr>
      <a:lvl4pPr marL="1676400" indent="-3048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SzPct val="50000"/>
        <a:buFont typeface="Arial" pitchFamily="-110" charset="0"/>
        <a:buChar char="–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pitchFamily="-110" charset="0"/>
        <a:buAutoNum type="arabicPeriod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ar/url?sa=i&amp;rct=j&amp;q=&amp;esrc=s&amp;frm=1&amp;source=images&amp;cd=&amp;cad=rja&amp;docid=uTp36hkYdRCj2M&amp;tbnid=gUH3yPKQ7w1qFM:&amp;ved=0CAUQjRw&amp;url=http://www.aliexpress.com/item/3G-mobile-signal-booster-cell-phone-repeater/682776679.html&amp;ei=gPo6UrWJD6qYiALStoG4Bw&amp;bvm=bv.52288139,d.cGE&amp;psig=AFQjCNHcaDcfeaIUIPaKDGHANjMHIgrB6g&amp;ust=13796832849397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36000" cy="35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84200" y="5748867"/>
            <a:ext cx="8308280" cy="719666"/>
          </a:xfrm>
        </p:spPr>
        <p:txBody>
          <a:bodyPr/>
          <a:lstStyle/>
          <a:p>
            <a:r>
              <a:rPr lang="es-ES_tradnl" b="1" dirty="0" smtClean="0"/>
              <a:t>Matias Fernandez Diaz, Gerente Regulatorio, GSMA Latinoamérica</a:t>
            </a:r>
          </a:p>
          <a:p>
            <a:r>
              <a:rPr lang="es-ES_tradnl" dirty="0"/>
              <a:t>Cartagena, </a:t>
            </a:r>
            <a:r>
              <a:rPr lang="es-ES_tradnl" dirty="0" smtClean="0"/>
              <a:t>Colombia, 24 </a:t>
            </a:r>
            <a:r>
              <a:rPr lang="es-ES_tradnl" dirty="0"/>
              <a:t>Septiembre </a:t>
            </a:r>
            <a:r>
              <a:rPr lang="es-ES_tradnl" dirty="0" smtClean="0"/>
              <a:t>2013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7267" y="4492626"/>
            <a:ext cx="7893166" cy="1230842"/>
          </a:xfrm>
        </p:spPr>
        <p:txBody>
          <a:bodyPr/>
          <a:lstStyle/>
          <a:p>
            <a:r>
              <a:rPr lang="es-ES_tradnl" b="1" dirty="0" smtClean="0"/>
              <a:t>Calidad de Servicio como elemento clave de la competencia y la innovación</a:t>
            </a:r>
            <a:endParaRPr lang="es-ES_tradn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253"/>
            <a:ext cx="4026421" cy="12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60070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571184" cy="864096"/>
          </a:xfrm>
        </p:spPr>
        <p:txBody>
          <a:bodyPr/>
          <a:lstStyle/>
          <a:p>
            <a:r>
              <a:rPr lang="es-ES_tradnl" dirty="0" smtClean="0"/>
              <a:t>El impacto de la asignación de espectro en la capacidad de la red no es automática…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8024" y="1340768"/>
            <a:ext cx="3672408" cy="1180589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1800" dirty="0" smtClean="0"/>
              <a:t>Dependiendo de si es un entrante o incumbente y de si es una banda nueva o no, los tiempos de despliegue varían: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08028"/>
              </p:ext>
            </p:extLst>
          </p:nvPr>
        </p:nvGraphicFramePr>
        <p:xfrm>
          <a:off x="4716016" y="2564904"/>
          <a:ext cx="3888432" cy="3627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/>
                <a:gridCol w="1224136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Operador </a:t>
                      </a:r>
                    </a:p>
                    <a:p>
                      <a:r>
                        <a:rPr lang="es-ES_tradnl" sz="1400" dirty="0" smtClean="0"/>
                        <a:t>(País)</a:t>
                      </a:r>
                      <a:endParaRPr lang="es-ES_tradnl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Asignación de</a:t>
                      </a:r>
                      <a:r>
                        <a:rPr lang="es-ES_tradnl" sz="1400" baseline="0" dirty="0" smtClean="0"/>
                        <a:t> espectro</a:t>
                      </a:r>
                      <a:endParaRPr lang="es-ES_tradnl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Lanzamiento </a:t>
                      </a:r>
                      <a:r>
                        <a:rPr lang="es-ES_tradnl" sz="1400" dirty="0" err="1" smtClean="0"/>
                        <a:t>dd</a:t>
                      </a:r>
                      <a:r>
                        <a:rPr lang="es-ES_tradnl" sz="1400" dirty="0" smtClean="0"/>
                        <a:t> asignación</a:t>
                      </a:r>
                      <a:endParaRPr lang="es-ES_tradnl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Nextel y VTR (Chile)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AWS –</a:t>
                      </a:r>
                    </a:p>
                    <a:p>
                      <a:r>
                        <a:rPr lang="es-ES_tradnl" sz="1400" dirty="0" smtClean="0"/>
                        <a:t>Julio</a:t>
                      </a:r>
                      <a:r>
                        <a:rPr lang="es-ES_tradnl" sz="1400" baseline="0" dirty="0" smtClean="0"/>
                        <a:t>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32 meses</a:t>
                      </a:r>
                      <a:endParaRPr lang="es-ES_tradn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UNE (Colombia)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2.5</a:t>
                      </a:r>
                      <a:r>
                        <a:rPr lang="es-ES_tradnl" sz="1400" baseline="0" dirty="0" smtClean="0"/>
                        <a:t> GHz – </a:t>
                      </a:r>
                    </a:p>
                    <a:p>
                      <a:r>
                        <a:rPr lang="es-ES_tradnl" sz="1400" dirty="0" smtClean="0"/>
                        <a:t>Junio 2010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24 meses</a:t>
                      </a:r>
                      <a:endParaRPr lang="es-ES_tradn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400" dirty="0" err="1" smtClean="0"/>
                        <a:t>Viettel</a:t>
                      </a:r>
                      <a:r>
                        <a:rPr lang="es-ES_tradnl" sz="1400" dirty="0" smtClean="0"/>
                        <a:t> (Perú)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1900 MHz</a:t>
                      </a:r>
                      <a:r>
                        <a:rPr lang="es-ES_tradnl" sz="1400" baseline="0" dirty="0" smtClean="0"/>
                        <a:t> –</a:t>
                      </a:r>
                    </a:p>
                    <a:p>
                      <a:r>
                        <a:rPr lang="es-ES_tradnl" sz="1400" dirty="0" smtClean="0"/>
                        <a:t>Mayo 2011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+28 meses</a:t>
                      </a:r>
                      <a:endParaRPr lang="es-ES_tradn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AT&amp;T (USA)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700 MHz –</a:t>
                      </a:r>
                    </a:p>
                    <a:p>
                      <a:r>
                        <a:rPr lang="es-ES_tradnl" sz="1400" dirty="0" smtClean="0"/>
                        <a:t>Enero 2008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42 meses</a:t>
                      </a:r>
                      <a:endParaRPr lang="es-ES_tradn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T-Mobile (USA)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AWS –</a:t>
                      </a:r>
                    </a:p>
                    <a:p>
                      <a:r>
                        <a:rPr lang="es-ES_tradnl" sz="1400" dirty="0" smtClean="0"/>
                        <a:t>Sept. </a:t>
                      </a:r>
                      <a:r>
                        <a:rPr lang="es-ES_tradnl" sz="1400" baseline="0" dirty="0" smtClean="0"/>
                        <a:t>2006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20 meses</a:t>
                      </a:r>
                      <a:endParaRPr lang="es-ES_tradn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O2</a:t>
                      </a:r>
                      <a:r>
                        <a:rPr lang="es-ES_tradnl" sz="1400" baseline="0" dirty="0" smtClean="0"/>
                        <a:t> (RU)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2100 MHz –</a:t>
                      </a:r>
                    </a:p>
                    <a:p>
                      <a:r>
                        <a:rPr lang="es-ES_tradnl" sz="1400" dirty="0" smtClean="0"/>
                        <a:t>Abril 2000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54 meses</a:t>
                      </a:r>
                      <a:endParaRPr lang="es-ES_tradn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456323"/>
            <a:ext cx="3960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000" dirty="0" smtClean="0"/>
              <a:t>La capacidad de administración de la creciente demanda de trafico por parte de los operadores esta directamente relacionada con la </a:t>
            </a:r>
            <a:r>
              <a:rPr lang="es-ES_tradnl" sz="2000" b="1" dirty="0" smtClean="0"/>
              <a:t>cantidad de espectro </a:t>
            </a:r>
            <a:r>
              <a:rPr lang="es-ES_tradnl" sz="2000" dirty="0" smtClean="0"/>
              <a:t>disponible. </a:t>
            </a:r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§"/>
            </a:pPr>
            <a:endParaRPr lang="es-ES_tradnl" sz="2000" dirty="0"/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000" dirty="0" smtClean="0"/>
              <a:t>La reciente asignación de espectro en las bandas de 2.5 MHz y AWS en Colombia contribuirán a brindar la </a:t>
            </a:r>
            <a:r>
              <a:rPr lang="es-ES_tradnl" sz="2000" b="1" dirty="0" smtClean="0"/>
              <a:t>capacidad necesaria</a:t>
            </a:r>
            <a:r>
              <a:rPr lang="es-ES_tradnl" sz="2000" dirty="0" smtClean="0"/>
              <a:t> para hacer frente a la creciente </a:t>
            </a:r>
            <a:r>
              <a:rPr lang="es-ES_tradnl" sz="2000" b="1" dirty="0" smtClean="0"/>
              <a:t>demanda de trafico</a:t>
            </a:r>
            <a:r>
              <a:rPr lang="es-ES_tradnl" sz="2000" dirty="0" smtClean="0"/>
              <a:t> de los usuarios.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04331925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643192" cy="864096"/>
          </a:xfrm>
        </p:spPr>
        <p:txBody>
          <a:bodyPr/>
          <a:lstStyle/>
          <a:p>
            <a:r>
              <a:rPr lang="es-ES_tradnl" dirty="0" smtClean="0"/>
              <a:t>El despliegue de Infraestructura es clave para ampliar la cobertura y mejorar la calidad</a:t>
            </a: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4248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000" dirty="0" smtClean="0"/>
              <a:t>Actualmente, en muchos países de América Latina, </a:t>
            </a:r>
            <a:r>
              <a:rPr lang="es-ES_tradnl" sz="2000" b="1" dirty="0" smtClean="0"/>
              <a:t>no hay una política uniforme</a:t>
            </a:r>
            <a:r>
              <a:rPr lang="es-ES_tradnl" sz="2000" dirty="0" smtClean="0"/>
              <a:t> a nivel nacional para el despliegue de infraestructura. Esto atenta contra las inversiones, la calidad, la cobertura y el servicio en general.</a:t>
            </a:r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§"/>
            </a:pPr>
            <a:endParaRPr lang="es-ES_tradnl" sz="2000" dirty="0"/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000" dirty="0" smtClean="0"/>
              <a:t>Hay ciudades en la región en las que </a:t>
            </a:r>
            <a:r>
              <a:rPr lang="es-ES_tradnl" sz="2000" b="1" dirty="0" smtClean="0"/>
              <a:t>no se expiden licencias </a:t>
            </a:r>
            <a:r>
              <a:rPr lang="es-ES_tradnl" sz="2000" dirty="0" smtClean="0"/>
              <a:t>desde hace varios años (ej. Ibagué, 2005) o se ponen trabas infundadas (ej. disminución de la potencia de las señales). </a:t>
            </a:r>
            <a:endParaRPr lang="es-ES_tradnl" sz="2000" dirty="0"/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§"/>
            </a:pPr>
            <a:endParaRPr lang="es-ES_tradnl" sz="200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484784"/>
            <a:ext cx="3168352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1800" dirty="0" smtClean="0"/>
              <a:t>Sin despliegue de antenas no hay señal y sin señal no hay servicio disponible para la población….</a:t>
            </a:r>
          </a:p>
        </p:txBody>
      </p:sp>
      <p:pic>
        <p:nvPicPr>
          <p:cNvPr id="1026" name="Picture 2" descr="http://i01.i.aliimg.com/img/pb/584/679/406/406679584_13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/>
          <a:stretch/>
        </p:blipFill>
        <p:spPr bwMode="auto">
          <a:xfrm>
            <a:off x="5725964" y="2924944"/>
            <a:ext cx="2518444" cy="275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2230161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643192" cy="864096"/>
          </a:xfrm>
        </p:spPr>
        <p:txBody>
          <a:bodyPr/>
          <a:lstStyle/>
          <a:p>
            <a:r>
              <a:rPr lang="es-ES_tradnl" dirty="0" smtClean="0"/>
              <a:t>La previsibilidad es un factor clave para garantizar el sostenimiento de las inversiones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08147" y="1340768"/>
            <a:ext cx="3463845" cy="5184576"/>
          </a:xfrm>
        </p:spPr>
        <p:txBody>
          <a:bodyPr/>
          <a:lstStyle/>
          <a:p>
            <a:pPr marL="269875" indent="-269875">
              <a:spcBef>
                <a:spcPts val="1200"/>
              </a:spcBef>
            </a:pPr>
            <a:r>
              <a:rPr lang="es-ES_tradnl" sz="1800" dirty="0" smtClean="0">
                <a:solidFill>
                  <a:schemeClr val="tx1"/>
                </a:solidFill>
              </a:rPr>
              <a:t>A medida que aumenta la incertidumbre, </a:t>
            </a:r>
            <a:r>
              <a:rPr lang="es-ES_tradnl" sz="1800" b="1" dirty="0" smtClean="0">
                <a:solidFill>
                  <a:schemeClr val="tx1"/>
                </a:solidFill>
              </a:rPr>
              <a:t>disminuye el CAPEX</a:t>
            </a:r>
            <a:r>
              <a:rPr lang="es-ES_tradnl" sz="1800" dirty="0" smtClean="0">
                <a:solidFill>
                  <a:schemeClr val="tx1"/>
                </a:solidFill>
              </a:rPr>
              <a:t>.</a:t>
            </a:r>
          </a:p>
          <a:p>
            <a:pPr marL="269875" indent="-269875">
              <a:spcBef>
                <a:spcPts val="1200"/>
              </a:spcBef>
            </a:pPr>
            <a:r>
              <a:rPr lang="es-ES_tradnl" sz="1800" dirty="0" smtClean="0">
                <a:solidFill>
                  <a:schemeClr val="tx1"/>
                </a:solidFill>
              </a:rPr>
              <a:t>La medida sobre </a:t>
            </a:r>
            <a:r>
              <a:rPr lang="es-ES_tradnl" sz="1800" b="1" dirty="0" smtClean="0">
                <a:solidFill>
                  <a:schemeClr val="tx1"/>
                </a:solidFill>
              </a:rPr>
              <a:t>reversión de infraestructura </a:t>
            </a:r>
            <a:r>
              <a:rPr lang="es-ES_tradnl" sz="1800" dirty="0" smtClean="0">
                <a:solidFill>
                  <a:schemeClr val="tx1"/>
                </a:solidFill>
              </a:rPr>
              <a:t>impacta fuertemente en las decisiones de inversión, a un año de la renovación de las concesiones. </a:t>
            </a:r>
          </a:p>
          <a:p>
            <a:pPr marL="269875" indent="-269875">
              <a:spcBef>
                <a:spcPts val="1200"/>
              </a:spcBef>
            </a:pPr>
            <a:r>
              <a:rPr lang="es-ES_tradnl" sz="1800" dirty="0" smtClean="0">
                <a:solidFill>
                  <a:schemeClr val="tx1"/>
                </a:solidFill>
              </a:rPr>
              <a:t>Se esta exigiendo a los operadores móviles incrementar las inversiones en la red en un </a:t>
            </a:r>
            <a:r>
              <a:rPr lang="es-ES_tradnl" sz="1800" b="1" dirty="0" smtClean="0">
                <a:solidFill>
                  <a:schemeClr val="tx1"/>
                </a:solidFill>
              </a:rPr>
              <a:t>entorno de mayor incertidumbre… </a:t>
            </a:r>
          </a:p>
          <a:p>
            <a:pPr marL="269875" indent="-269875">
              <a:spcBef>
                <a:spcPts val="1200"/>
              </a:spcBef>
            </a:pPr>
            <a:r>
              <a:rPr lang="es-ES_tradnl" sz="1800" dirty="0" smtClean="0">
                <a:solidFill>
                  <a:schemeClr val="tx1"/>
                </a:solidFill>
              </a:rPr>
              <a:t>El sector </a:t>
            </a:r>
            <a:r>
              <a:rPr lang="es-ES_tradnl" sz="1800" dirty="0" err="1" smtClean="0">
                <a:solidFill>
                  <a:schemeClr val="tx1"/>
                </a:solidFill>
              </a:rPr>
              <a:t>Telecoms</a:t>
            </a:r>
            <a:r>
              <a:rPr lang="es-ES_tradnl" sz="1800" dirty="0" smtClean="0">
                <a:solidFill>
                  <a:schemeClr val="tx1"/>
                </a:solidFill>
              </a:rPr>
              <a:t> en Colombia representa el 3.2% del PIB (2.2% en 2002)</a:t>
            </a:r>
            <a:endParaRPr lang="es-ES_tradnl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3"/>
          <a:stretch/>
        </p:blipFill>
        <p:spPr bwMode="auto">
          <a:xfrm>
            <a:off x="179512" y="1910620"/>
            <a:ext cx="5428635" cy="372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458884"/>
            <a:ext cx="4775200" cy="49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CCCCFF"/>
              </a:buClr>
              <a:buFont typeface="Wingdings" pitchFamily="2" charset="2"/>
              <a:buNone/>
              <a:defRPr/>
            </a:pPr>
            <a:r>
              <a:rPr lang="es-E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Simulación del impacto en el nivel de inversiones en mercado de tamaño medio*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5635348"/>
            <a:ext cx="383149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20000"/>
              </a:spcBef>
              <a:buClr>
                <a:srgbClr val="CCCCFF"/>
              </a:buClr>
              <a:defRPr/>
            </a:pPr>
            <a:r>
              <a:rPr lang="es-ES" sz="1200" i="1" kern="0" dirty="0" err="1">
                <a:solidFill>
                  <a:srgbClr val="000000"/>
                </a:solidFill>
                <a:cs typeface="Arial" charset="0"/>
              </a:rPr>
              <a:t>Capex</a:t>
            </a:r>
            <a:r>
              <a:rPr lang="es-ES" sz="1200" i="1" kern="0" dirty="0">
                <a:solidFill>
                  <a:srgbClr val="000000"/>
                </a:solidFill>
                <a:cs typeface="Arial" charset="0"/>
              </a:rPr>
              <a:t> 2012 , millones de USD, operador </a:t>
            </a:r>
            <a:r>
              <a:rPr lang="es-ES" sz="1200" i="1" kern="0" dirty="0" err="1">
                <a:solidFill>
                  <a:srgbClr val="000000"/>
                </a:solidFill>
                <a:cs typeface="Arial" charset="0"/>
              </a:rPr>
              <a:t>monobanda</a:t>
            </a:r>
            <a:endParaRPr lang="es-ES" sz="1200" i="1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9894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5940152" y="2132856"/>
            <a:ext cx="576064" cy="2062103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5" name="Rectangle 4"/>
          <p:cNvSpPr/>
          <p:nvPr/>
        </p:nvSpPr>
        <p:spPr>
          <a:xfrm>
            <a:off x="539552" y="2132856"/>
            <a:ext cx="1440160" cy="2062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s-ES_tradnl" sz="1600" b="1" dirty="0">
                <a:solidFill>
                  <a:schemeClr val="bg1"/>
                </a:solidFill>
              </a:rPr>
              <a:t>E</a:t>
            </a:r>
            <a:r>
              <a:rPr lang="es-ES_tradnl" sz="1600" b="1" dirty="0" smtClean="0">
                <a:solidFill>
                  <a:schemeClr val="bg1"/>
                </a:solidFill>
              </a:rPr>
              <a:t>lementos críticos para mejorar la calidad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132856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_tradnl" dirty="0" smtClean="0">
                <a:solidFill>
                  <a:schemeClr val="bg2"/>
                </a:solidFill>
              </a:rPr>
              <a:t>Facilitar la instalación de </a:t>
            </a:r>
            <a:r>
              <a:rPr lang="es-ES_tradnl" b="1" dirty="0" smtClean="0">
                <a:solidFill>
                  <a:schemeClr val="bg2"/>
                </a:solidFill>
              </a:rPr>
              <a:t>infraestructura</a:t>
            </a:r>
            <a:r>
              <a:rPr lang="es-ES_tradnl" dirty="0" smtClean="0">
                <a:solidFill>
                  <a:schemeClr val="bg2"/>
                </a:solidFill>
              </a:rPr>
              <a:t> (corto plazo)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_tradnl" dirty="0" smtClean="0">
                <a:solidFill>
                  <a:schemeClr val="bg2"/>
                </a:solidFill>
              </a:rPr>
              <a:t>Asignación de mas </a:t>
            </a:r>
            <a:r>
              <a:rPr lang="es-ES_tradnl" b="1" dirty="0" smtClean="0">
                <a:solidFill>
                  <a:schemeClr val="bg2"/>
                </a:solidFill>
              </a:rPr>
              <a:t>espectro</a:t>
            </a:r>
            <a:r>
              <a:rPr lang="es-ES_tradnl" dirty="0" smtClean="0">
                <a:solidFill>
                  <a:schemeClr val="bg2"/>
                </a:solidFill>
              </a:rPr>
              <a:t> (mediano plazo)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_tradnl" b="1" dirty="0" smtClean="0">
                <a:solidFill>
                  <a:schemeClr val="bg2"/>
                </a:solidFill>
              </a:rPr>
              <a:t>Certidumbre</a:t>
            </a:r>
            <a:r>
              <a:rPr lang="es-ES_tradnl" dirty="0" smtClean="0">
                <a:solidFill>
                  <a:schemeClr val="bg2"/>
                </a:solidFill>
              </a:rPr>
              <a:t> para invertir  (contexto/ ambiente)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331476"/>
            <a:ext cx="799288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_tradnl" b="1" dirty="0" smtClean="0">
                <a:solidFill>
                  <a:schemeClr val="bg1"/>
                </a:solidFill>
              </a:rPr>
              <a:t>La CALIDAD es un elemento diferenciador, clave de la COMPETENCIA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4581128"/>
            <a:ext cx="799288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_tradnl" b="1" dirty="0" smtClean="0">
                <a:solidFill>
                  <a:schemeClr val="bg1"/>
                </a:solidFill>
              </a:rPr>
              <a:t>La QoS actual es CONSECUENCIA de la situación de estos 3 elementos, la regulación debe atar las CAUSAS y no las consecuencias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5517232"/>
            <a:ext cx="712794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_tradnl" b="1" dirty="0" smtClean="0">
                <a:solidFill>
                  <a:schemeClr val="bg1"/>
                </a:solidFill>
              </a:rPr>
              <a:t>Se necesita una LEGISLACIÓN que supere las barreras locales y facilite el despliegue de infraestructura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4248" y="2103087"/>
            <a:ext cx="1728192" cy="2062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s-ES_tradnl" sz="1600" b="1" dirty="0" smtClean="0">
                <a:solidFill>
                  <a:schemeClr val="bg1"/>
                </a:solidFill>
              </a:rPr>
              <a:t>Si no se consideran estos aspectos conjuntamente  no será posible mejorar QoS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539552" y="5517232"/>
            <a:ext cx="720080" cy="64633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929612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smtClean="0"/>
              <a:t>Mas </a:t>
            </a:r>
            <a:r>
              <a:rPr lang="es-ES_tradnl" smtClean="0"/>
              <a:t>información: </a:t>
            </a:r>
            <a:r>
              <a:rPr lang="es-ES_tradnl" b="1" dirty="0" smtClean="0">
                <a:solidFill>
                  <a:schemeClr val="bg1"/>
                </a:solidFill>
              </a:rPr>
              <a:t>www.gsmala.com 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 smtClean="0"/>
              <a:t>Muchas Gracias</a:t>
            </a:r>
            <a:endParaRPr lang="es-ES_tradn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2780246" cy="276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2902930" cy="276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3913311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rgbClr val="C00000"/>
                </a:solidFill>
              </a:rPr>
              <a:t>http://www.gsma.com/latinamerica/gsma-latin-america/quality-of-service-mobile-internet</a:t>
            </a:r>
          </a:p>
        </p:txBody>
      </p:sp>
    </p:spTree>
    <p:extLst>
      <p:ext uri="{BB962C8B-B14F-4D97-AF65-F5344CB8AC3E}">
        <p14:creationId xmlns:p14="http://schemas.microsoft.com/office/powerpoint/2010/main" val="47018692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ma_white_template">
  <a:themeElements>
    <a:clrScheme name="GSMA PPT Template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MA PPT Template 200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SMA PPT Template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D3E754094264C8352BD5AE32030A2" ma:contentTypeVersion="1" ma:contentTypeDescription="Create a new document." ma:contentTypeScope="" ma:versionID="af5fefa78618b47fab65114f25efddb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C5903-5945-486E-8693-B74F63145A8B}"/>
</file>

<file path=customXml/itemProps2.xml><?xml version="1.0" encoding="utf-8"?>
<ds:datastoreItem xmlns:ds="http://schemas.openxmlformats.org/officeDocument/2006/customXml" ds:itemID="{55A3ED40-6A8B-4F90-989A-35A2C7DF53CE}"/>
</file>

<file path=customXml/itemProps3.xml><?xml version="1.0" encoding="utf-8"?>
<ds:datastoreItem xmlns:ds="http://schemas.openxmlformats.org/officeDocument/2006/customXml" ds:itemID="{09FD337E-3926-402C-8B08-57052BB8C73C}"/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527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gsma_white_template</vt:lpstr>
      <vt:lpstr>Calidad de Servicio como elemento clave de la competencia y la innovación</vt:lpstr>
      <vt:lpstr>El impacto de la asignación de espectro en la capacidad de la red no es automática…</vt:lpstr>
      <vt:lpstr>El despliegue de Infraestructura es clave para ampliar la cobertura y mejorar la calidad</vt:lpstr>
      <vt:lpstr>La previsibilidad es un factor clave para garantizar el sostenimiento de las inversiones</vt:lpstr>
      <vt:lpstr>Conclusiones</vt:lpstr>
      <vt:lpstr>Muchas Gracias</vt:lpstr>
    </vt:vector>
  </TitlesOfParts>
  <Company>GSMA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Matias Fernandez Diaz</dc:creator>
  <cp:lastModifiedBy>Matias Fernandez Diaz</cp:lastModifiedBy>
  <cp:revision>33</cp:revision>
  <dcterms:created xsi:type="dcterms:W3CDTF">2013-09-18T13:35:49Z</dcterms:created>
  <dcterms:modified xsi:type="dcterms:W3CDTF">2013-09-21T16:32:28Z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0x010100673D3E754094264C8352BD5AE32030A2</vt:lpwstr>
  </property>
</Properties>
</file>