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9"/>
  </p:notesMasterIdLst>
  <p:handoutMasterIdLst>
    <p:handoutMasterId r:id="rId20"/>
  </p:handoutMasterIdLst>
  <p:sldIdLst>
    <p:sldId id="971" r:id="rId6"/>
    <p:sldId id="967" r:id="rId7"/>
    <p:sldId id="970" r:id="rId8"/>
    <p:sldId id="916" r:id="rId9"/>
    <p:sldId id="949" r:id="rId10"/>
    <p:sldId id="870" r:id="rId11"/>
    <p:sldId id="954" r:id="rId12"/>
    <p:sldId id="961" r:id="rId13"/>
    <p:sldId id="964" r:id="rId14"/>
    <p:sldId id="944" r:id="rId15"/>
    <p:sldId id="934" r:id="rId16"/>
    <p:sldId id="935" r:id="rId17"/>
    <p:sldId id="925" r:id="rId18"/>
  </p:sldIdLst>
  <p:sldSz cx="9144000" cy="6858000" type="letter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7C80"/>
    <a:srgbClr val="FF0000"/>
    <a:srgbClr val="F7E018"/>
    <a:srgbClr val="EEE460"/>
    <a:srgbClr val="44798E"/>
    <a:srgbClr val="019240"/>
    <a:srgbClr val="DA1B01"/>
    <a:srgbClr val="767878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5" autoAdjust="0"/>
    <p:restoredTop sz="96623" autoAdjust="0"/>
  </p:normalViewPr>
  <p:slideViewPr>
    <p:cSldViewPr snapToGrid="0">
      <p:cViewPr>
        <p:scale>
          <a:sx n="90" d="100"/>
          <a:sy n="90" d="100"/>
        </p:scale>
        <p:origin x="-1736" y="-112"/>
      </p:cViewPr>
      <p:guideLst>
        <p:guide orient="horz" pos="2351"/>
        <p:guide orient="horz" pos="582"/>
        <p:guide orient="horz" pos="3881"/>
        <p:guide orient="horz" pos="1252"/>
        <p:guide orient="horz" pos="3403"/>
        <p:guide orient="horz" pos="4157"/>
        <p:guide orient="horz" pos="1491"/>
        <p:guide pos="251"/>
        <p:guide pos="5509"/>
        <p:guide pos="2832"/>
        <p:guide pos="2928"/>
        <p:guide pos="5270"/>
        <p:guide pos="490"/>
        <p:guide pos="1302"/>
        <p:guide pos="34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276" y="-96"/>
      </p:cViewPr>
      <p:guideLst>
        <p:guide orient="horz" pos="3128"/>
        <p:guide pos="2141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Zanonale:Dropbox:Documentos:Anatel:18_UIT_Qualidade:Estat&#237;stica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Zanonale:Dropbox:Documentos:Anatel:18_UIT_Qualidade:Estat&#237;stica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:Users:Zanonale:Desktop:Estat&#237;stic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cat>
            <c:strRef>
              <c:f>Sheet1!$G$3:$G$7</c:f>
              <c:strCache>
                <c:ptCount val="5"/>
                <c:pt idx="0">
                  <c:v>Fixed Broad. Acc.</c:v>
                </c:pt>
                <c:pt idx="1">
                  <c:v>Mobile Broad. Acc. </c:v>
                </c:pt>
                <c:pt idx="2">
                  <c:v>Mobile Acc. </c:v>
                </c:pt>
                <c:pt idx="3">
                  <c:v>Broadband Acc. </c:v>
                </c:pt>
                <c:pt idx="4">
                  <c:v>Population</c:v>
                </c:pt>
              </c:strCache>
            </c:strRef>
          </c:cat>
          <c:val>
            <c:numRef>
              <c:f>Sheet1!$H$3:$H$7</c:f>
              <c:numCache>
                <c:formatCode>_(* #,##0.00_);_(* \(#,##0.00\);_(* "-"??_);_(@_)</c:formatCode>
                <c:ptCount val="5"/>
                <c:pt idx="0">
                  <c:v>21226.0</c:v>
                </c:pt>
                <c:pt idx="1">
                  <c:v>79507.36</c:v>
                </c:pt>
                <c:pt idx="2">
                  <c:v>266999.184</c:v>
                </c:pt>
                <c:pt idx="3">
                  <c:v>100733.36</c:v>
                </c:pt>
                <c:pt idx="4">
                  <c:v>196526.0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0930024"/>
        <c:axId val="-2120240040"/>
      </c:barChart>
      <c:catAx>
        <c:axId val="-2120930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-2120240040"/>
        <c:crosses val="autoZero"/>
        <c:auto val="1"/>
        <c:lblAlgn val="ctr"/>
        <c:lblOffset val="100"/>
        <c:noMultiLvlLbl val="0"/>
      </c:catAx>
      <c:valAx>
        <c:axId val="-2120240040"/>
        <c:scaling>
          <c:orientation val="minMax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20930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Sheet1!$G$10:$G$12</c:f>
              <c:strCache>
                <c:ptCount val="3"/>
                <c:pt idx="0">
                  <c:v>Mobile  Density</c:v>
                </c:pt>
                <c:pt idx="1">
                  <c:v>Fixed Density</c:v>
                </c:pt>
                <c:pt idx="2">
                  <c:v>Broadband Density</c:v>
                </c:pt>
              </c:strCache>
            </c:strRef>
          </c:cat>
          <c:val>
            <c:numRef>
              <c:f>Sheet1!$H$10:$H$12</c:f>
              <c:numCache>
                <c:formatCode>_(* #,##0.00_);_(* \(#,##0.00\);_(* "-"??_);_(@_)</c:formatCode>
                <c:ptCount val="3"/>
                <c:pt idx="0">
                  <c:v>1.358594710114692</c:v>
                </c:pt>
                <c:pt idx="1">
                  <c:v>0.404564078035476</c:v>
                </c:pt>
                <c:pt idx="2">
                  <c:v>0.512570143390696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46361208"/>
        <c:axId val="-2121005192"/>
      </c:barChart>
      <c:catAx>
        <c:axId val="2146361208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21005192"/>
        <c:crosses val="autoZero"/>
        <c:auto val="1"/>
        <c:lblAlgn val="ctr"/>
        <c:lblOffset val="100"/>
        <c:noMultiLvlLbl val="0"/>
      </c:catAx>
      <c:valAx>
        <c:axId val="-2121005192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extTo"/>
        <c:crossAx val="2146361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3G (WCDMA)</c:v>
                </c:pt>
              </c:strCache>
            </c:strRef>
          </c:tx>
          <c:invertIfNegative val="0"/>
          <c:cat>
            <c:strRef>
              <c:f>Sheet1!$C$27:$O$27</c:f>
              <c:strCache>
                <c:ptCount val="13"/>
                <c:pt idx="0">
                  <c:v> 2012/7</c:v>
                </c:pt>
                <c:pt idx="1">
                  <c:v>2012/8</c:v>
                </c:pt>
                <c:pt idx="2">
                  <c:v> 2012/9</c:v>
                </c:pt>
                <c:pt idx="3">
                  <c:v> 2012/10</c:v>
                </c:pt>
                <c:pt idx="4">
                  <c:v> 2012/11</c:v>
                </c:pt>
                <c:pt idx="5">
                  <c:v> 2012/12</c:v>
                </c:pt>
                <c:pt idx="6">
                  <c:v> 2013/1</c:v>
                </c:pt>
                <c:pt idx="7">
                  <c:v> 2013/2</c:v>
                </c:pt>
                <c:pt idx="8">
                  <c:v> 2013/3</c:v>
                </c:pt>
                <c:pt idx="9">
                  <c:v> 2013/4</c:v>
                </c:pt>
                <c:pt idx="10">
                  <c:v> 2013/5</c:v>
                </c:pt>
                <c:pt idx="11">
                  <c:v> 2013/6</c:v>
                </c:pt>
                <c:pt idx="12">
                  <c:v> 2013/7</c:v>
                </c:pt>
              </c:strCache>
            </c:strRef>
          </c:cat>
          <c:val>
            <c:numRef>
              <c:f>Sheet1!$C$28:$O$28</c:f>
              <c:numCache>
                <c:formatCode>_(* #,##0_);_(* \(#,##0\);_(* "-"??_);_(@_)</c:formatCode>
                <c:ptCount val="13"/>
                <c:pt idx="0">
                  <c:v>4.7701681E7</c:v>
                </c:pt>
                <c:pt idx="1">
                  <c:v>4.9739224E7</c:v>
                </c:pt>
                <c:pt idx="2">
                  <c:v>5.084917E7</c:v>
                </c:pt>
                <c:pt idx="3">
                  <c:v>5.2490939E7</c:v>
                </c:pt>
                <c:pt idx="4">
                  <c:v>5.5977424E7</c:v>
                </c:pt>
                <c:pt idx="5">
                  <c:v>5.2467528E7</c:v>
                </c:pt>
                <c:pt idx="6">
                  <c:v>5.3885849E7</c:v>
                </c:pt>
                <c:pt idx="7">
                  <c:v>5.8912954E7</c:v>
                </c:pt>
                <c:pt idx="8">
                  <c:v>6.1303336E7</c:v>
                </c:pt>
                <c:pt idx="9">
                  <c:v>6.3874504E7</c:v>
                </c:pt>
                <c:pt idx="10">
                  <c:v>6.6971826E7</c:v>
                </c:pt>
                <c:pt idx="11">
                  <c:v>7.0165629E7</c:v>
                </c:pt>
                <c:pt idx="12">
                  <c:v>7.36821E7</c:v>
                </c:pt>
              </c:numCache>
            </c:numRef>
          </c:val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LTE</c:v>
                </c:pt>
              </c:strCache>
            </c:strRef>
          </c:tx>
          <c:invertIfNegative val="0"/>
          <c:cat>
            <c:strRef>
              <c:f>Sheet1!$C$27:$O$27</c:f>
              <c:strCache>
                <c:ptCount val="13"/>
                <c:pt idx="0">
                  <c:v> 2012/7</c:v>
                </c:pt>
                <c:pt idx="1">
                  <c:v>2012/8</c:v>
                </c:pt>
                <c:pt idx="2">
                  <c:v> 2012/9</c:v>
                </c:pt>
                <c:pt idx="3">
                  <c:v> 2012/10</c:v>
                </c:pt>
                <c:pt idx="4">
                  <c:v> 2012/11</c:v>
                </c:pt>
                <c:pt idx="5">
                  <c:v> 2012/12</c:v>
                </c:pt>
                <c:pt idx="6">
                  <c:v> 2013/1</c:v>
                </c:pt>
                <c:pt idx="7">
                  <c:v> 2013/2</c:v>
                </c:pt>
                <c:pt idx="8">
                  <c:v> 2013/3</c:v>
                </c:pt>
                <c:pt idx="9">
                  <c:v> 2013/4</c:v>
                </c:pt>
                <c:pt idx="10">
                  <c:v> 2013/5</c:v>
                </c:pt>
                <c:pt idx="11">
                  <c:v> 2013/6</c:v>
                </c:pt>
                <c:pt idx="12">
                  <c:v> 2013/7</c:v>
                </c:pt>
              </c:strCache>
            </c:strRef>
          </c:cat>
          <c:val>
            <c:numRef>
              <c:f>Sheet1!$C$29:$O$29</c:f>
              <c:numCache>
                <c:formatCode>_(* #,##0_);_(* \(#,##0\);_(* "-"??_);_(@_)</c:formatCode>
                <c:ptCount val="1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14702.0</c:v>
                </c:pt>
                <c:pt idx="9">
                  <c:v>48459.0</c:v>
                </c:pt>
                <c:pt idx="10">
                  <c:v>0.0</c:v>
                </c:pt>
                <c:pt idx="11">
                  <c:v>174084.0</c:v>
                </c:pt>
                <c:pt idx="12">
                  <c:v>257214.0</c:v>
                </c:pt>
              </c:numCache>
            </c:numRef>
          </c:val>
        </c:ser>
        <c:ser>
          <c:idx val="2"/>
          <c:order val="2"/>
          <c:tx>
            <c:strRef>
              <c:f>Sheet1!$B$30</c:f>
              <c:strCache>
                <c:ptCount val="1"/>
                <c:pt idx="0">
                  <c:v>Data Term.</c:v>
                </c:pt>
              </c:strCache>
            </c:strRef>
          </c:tx>
          <c:invertIfNegative val="0"/>
          <c:cat>
            <c:strRef>
              <c:f>Sheet1!$C$27:$O$27</c:f>
              <c:strCache>
                <c:ptCount val="13"/>
                <c:pt idx="0">
                  <c:v> 2012/7</c:v>
                </c:pt>
                <c:pt idx="1">
                  <c:v>2012/8</c:v>
                </c:pt>
                <c:pt idx="2">
                  <c:v> 2012/9</c:v>
                </c:pt>
                <c:pt idx="3">
                  <c:v> 2012/10</c:v>
                </c:pt>
                <c:pt idx="4">
                  <c:v> 2012/11</c:v>
                </c:pt>
                <c:pt idx="5">
                  <c:v> 2012/12</c:v>
                </c:pt>
                <c:pt idx="6">
                  <c:v> 2013/1</c:v>
                </c:pt>
                <c:pt idx="7">
                  <c:v> 2013/2</c:v>
                </c:pt>
                <c:pt idx="8">
                  <c:v> 2013/3</c:v>
                </c:pt>
                <c:pt idx="9">
                  <c:v> 2013/4</c:v>
                </c:pt>
                <c:pt idx="10">
                  <c:v> 2013/5</c:v>
                </c:pt>
                <c:pt idx="11">
                  <c:v> 2013/6</c:v>
                </c:pt>
                <c:pt idx="12">
                  <c:v> 2013/7</c:v>
                </c:pt>
              </c:strCache>
            </c:strRef>
          </c:cat>
          <c:val>
            <c:numRef>
              <c:f>Sheet1!$C$30:$O$30</c:f>
              <c:numCache>
                <c:formatCode>_(* #,##0_);_(* \(#,##0\);_(* "-"??_);_(@_)</c:formatCode>
                <c:ptCount val="13"/>
                <c:pt idx="0">
                  <c:v>6.245302E6</c:v>
                </c:pt>
                <c:pt idx="1">
                  <c:v>6.340146E6</c:v>
                </c:pt>
                <c:pt idx="2">
                  <c:v>6.430168E6</c:v>
                </c:pt>
                <c:pt idx="3">
                  <c:v>6.527004E6</c:v>
                </c:pt>
                <c:pt idx="4">
                  <c:v>6.584853E6</c:v>
                </c:pt>
                <c:pt idx="5">
                  <c:v>6.717538E6</c:v>
                </c:pt>
                <c:pt idx="6">
                  <c:v>6.756677E6</c:v>
                </c:pt>
                <c:pt idx="7">
                  <c:v>6.769461E6</c:v>
                </c:pt>
                <c:pt idx="8">
                  <c:v>6.942933E6</c:v>
                </c:pt>
                <c:pt idx="9">
                  <c:v>7.007834E6</c:v>
                </c:pt>
                <c:pt idx="10">
                  <c:v>7.056657E6</c:v>
                </c:pt>
                <c:pt idx="11">
                  <c:v>7.094256E6</c:v>
                </c:pt>
                <c:pt idx="12">
                  <c:v>7.05005E6</c:v>
                </c:pt>
              </c:numCache>
            </c:numRef>
          </c:val>
        </c:ser>
        <c:ser>
          <c:idx val="3"/>
          <c:order val="3"/>
          <c:tx>
            <c:strRef>
              <c:f>Sheet1!$B$31</c:f>
              <c:strCache>
                <c:ptCount val="1"/>
                <c:pt idx="0">
                  <c:v>TOTAL B.LARGA</c:v>
                </c:pt>
              </c:strCache>
            </c:strRef>
          </c:tx>
          <c:invertIfNegative val="0"/>
          <c:cat>
            <c:strRef>
              <c:f>Sheet1!$C$27:$O$27</c:f>
              <c:strCache>
                <c:ptCount val="13"/>
                <c:pt idx="0">
                  <c:v> 2012/7</c:v>
                </c:pt>
                <c:pt idx="1">
                  <c:v>2012/8</c:v>
                </c:pt>
                <c:pt idx="2">
                  <c:v> 2012/9</c:v>
                </c:pt>
                <c:pt idx="3">
                  <c:v> 2012/10</c:v>
                </c:pt>
                <c:pt idx="4">
                  <c:v> 2012/11</c:v>
                </c:pt>
                <c:pt idx="5">
                  <c:v> 2012/12</c:v>
                </c:pt>
                <c:pt idx="6">
                  <c:v> 2013/1</c:v>
                </c:pt>
                <c:pt idx="7">
                  <c:v> 2013/2</c:v>
                </c:pt>
                <c:pt idx="8">
                  <c:v> 2013/3</c:v>
                </c:pt>
                <c:pt idx="9">
                  <c:v> 2013/4</c:v>
                </c:pt>
                <c:pt idx="10">
                  <c:v> 2013/5</c:v>
                </c:pt>
                <c:pt idx="11">
                  <c:v> 2013/6</c:v>
                </c:pt>
                <c:pt idx="12">
                  <c:v> 2013/7</c:v>
                </c:pt>
              </c:strCache>
            </c:strRef>
          </c:cat>
          <c:val>
            <c:numRef>
              <c:f>Sheet1!$C$31:$O$31</c:f>
              <c:numCache>
                <c:formatCode>_(* #,##0_);_(* \(#,##0\);_(* "-"??_);_(@_)</c:formatCode>
                <c:ptCount val="13"/>
                <c:pt idx="0">
                  <c:v>5.3946983E7</c:v>
                </c:pt>
                <c:pt idx="1">
                  <c:v>5.607937E7</c:v>
                </c:pt>
                <c:pt idx="2">
                  <c:v>5.7279338E7</c:v>
                </c:pt>
                <c:pt idx="3">
                  <c:v>5.9017943E7</c:v>
                </c:pt>
                <c:pt idx="4">
                  <c:v>6.2562277E7</c:v>
                </c:pt>
                <c:pt idx="5">
                  <c:v>5.9185066E7</c:v>
                </c:pt>
                <c:pt idx="6">
                  <c:v>6.0642526E7</c:v>
                </c:pt>
                <c:pt idx="7">
                  <c:v>6.5682415E7</c:v>
                </c:pt>
                <c:pt idx="8">
                  <c:v>6.8260971E7</c:v>
                </c:pt>
                <c:pt idx="9">
                  <c:v>7.0930797E7</c:v>
                </c:pt>
                <c:pt idx="10">
                  <c:v>7.4028483E7</c:v>
                </c:pt>
                <c:pt idx="11">
                  <c:v>7.7433969E7</c:v>
                </c:pt>
                <c:pt idx="12">
                  <c:v>8.0989364E7</c:v>
                </c:pt>
              </c:numCache>
            </c:numRef>
          </c:val>
        </c:ser>
        <c:ser>
          <c:idx val="4"/>
          <c:order val="4"/>
          <c:tx>
            <c:strRef>
              <c:f>Sheet1!$B$32</c:f>
              <c:strCache>
                <c:ptCount val="1"/>
                <c:pt idx="0">
                  <c:v>M2M</c:v>
                </c:pt>
              </c:strCache>
            </c:strRef>
          </c:tx>
          <c:invertIfNegative val="0"/>
          <c:cat>
            <c:strRef>
              <c:f>Sheet1!$C$27:$O$27</c:f>
              <c:strCache>
                <c:ptCount val="13"/>
                <c:pt idx="0">
                  <c:v> 2012/7</c:v>
                </c:pt>
                <c:pt idx="1">
                  <c:v>2012/8</c:v>
                </c:pt>
                <c:pt idx="2">
                  <c:v> 2012/9</c:v>
                </c:pt>
                <c:pt idx="3">
                  <c:v> 2012/10</c:v>
                </c:pt>
                <c:pt idx="4">
                  <c:v> 2012/11</c:v>
                </c:pt>
                <c:pt idx="5">
                  <c:v> 2012/12</c:v>
                </c:pt>
                <c:pt idx="6">
                  <c:v> 2013/1</c:v>
                </c:pt>
                <c:pt idx="7">
                  <c:v> 2013/2</c:v>
                </c:pt>
                <c:pt idx="8">
                  <c:v> 2013/3</c:v>
                </c:pt>
                <c:pt idx="9">
                  <c:v> 2013/4</c:v>
                </c:pt>
                <c:pt idx="10">
                  <c:v> 2013/5</c:v>
                </c:pt>
                <c:pt idx="11">
                  <c:v> 2013/6</c:v>
                </c:pt>
                <c:pt idx="12">
                  <c:v> 2013/7</c:v>
                </c:pt>
              </c:strCache>
            </c:strRef>
          </c:cat>
          <c:val>
            <c:numRef>
              <c:f>Sheet1!$C$32:$O$32</c:f>
              <c:numCache>
                <c:formatCode>_(* #,##0_);_(* \(#,##0\);_(* "-"??_);_(@_)</c:formatCode>
                <c:ptCount val="13"/>
                <c:pt idx="0">
                  <c:v>6.174E6</c:v>
                </c:pt>
                <c:pt idx="1">
                  <c:v>6.324577E6</c:v>
                </c:pt>
                <c:pt idx="2">
                  <c:v>6.299629E6</c:v>
                </c:pt>
                <c:pt idx="3">
                  <c:v>6.440719E6</c:v>
                </c:pt>
                <c:pt idx="4">
                  <c:v>6.651081E6</c:v>
                </c:pt>
                <c:pt idx="5">
                  <c:v>6.766662E6</c:v>
                </c:pt>
                <c:pt idx="6">
                  <c:v>6.916833E6</c:v>
                </c:pt>
                <c:pt idx="7">
                  <c:v>7.082138E6</c:v>
                </c:pt>
                <c:pt idx="8">
                  <c:v>7.19268E6</c:v>
                </c:pt>
                <c:pt idx="9">
                  <c:v>7.371843E6</c:v>
                </c:pt>
                <c:pt idx="10">
                  <c:v>7.548815E6</c:v>
                </c:pt>
                <c:pt idx="11">
                  <c:v>7.769362E6</c:v>
                </c:pt>
                <c:pt idx="12">
                  <c:v>7.874099E6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8287208"/>
        <c:axId val="-2118390776"/>
      </c:barChart>
      <c:catAx>
        <c:axId val="-211828720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18390776"/>
        <c:crosses val="autoZero"/>
        <c:auto val="1"/>
        <c:lblAlgn val="ctr"/>
        <c:lblOffset val="100"/>
        <c:noMultiLvlLbl val="0"/>
      </c:catAx>
      <c:valAx>
        <c:axId val="-2118390776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-21182872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5601" tIns="47800" rIns="95601" bIns="47800" rtlCol="0"/>
          <a:lstStyle>
            <a:lvl1pPr algn="l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5601" tIns="47800" rIns="95601" bIns="47800" rtlCol="0"/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A56D27B-1AD4-4266-8337-EA6F728BB33E}" type="datetimeFigureOut">
              <a:rPr lang="pt-BR" smtClean="0"/>
              <a:pPr>
                <a:defRPr/>
              </a:pPr>
              <a:t>9/24/13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5601" tIns="47800" rIns="95601" bIns="47800" rtlCol="0" anchor="b"/>
          <a:lstStyle>
            <a:lvl1pPr algn="l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5601" tIns="47800" rIns="95601" bIns="47800" rtlCol="0" anchor="b"/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17420FE-52E3-4AFC-A89B-D0557B749164}" type="slidenum">
              <a:rPr lang="pt-BR" smtClean="0"/>
              <a:pPr>
                <a:defRPr/>
              </a:pPr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7439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1" tIns="47800" rIns="95601" bIns="47800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1" tIns="47800" rIns="95601" bIns="4780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1" tIns="47800" rIns="95601" bIns="47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1" tIns="47800" rIns="95601" bIns="47800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1" tIns="47800" rIns="95601" bIns="4780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693F472-3D28-49FF-9798-55DCC8A71346}" type="slidenum">
              <a:rPr lang="pt-BR" smtClean="0"/>
              <a:pPr>
                <a:defRPr/>
              </a:pPr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04759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3F472-3D28-49FF-9798-55DCC8A71346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3F472-3D28-49FF-9798-55DCC8A71346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701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3F472-3D28-49FF-9798-55DCC8A71346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536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 bwMode="gray">
          <a:xfrm>
            <a:off x="777876" y="925576"/>
            <a:ext cx="7588250" cy="1061974"/>
          </a:xfrm>
        </p:spPr>
        <p:txBody>
          <a:bodyPr lIns="0" tIns="0" rIns="0" bIns="0" anchor="ctr"/>
          <a:lstStyle>
            <a:lvl1pPr algn="ctr">
              <a:defRPr sz="280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pt-BR" noProof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 bwMode="gray">
          <a:xfrm>
            <a:off x="777876" y="2687575"/>
            <a:ext cx="7588250" cy="1062530"/>
          </a:xfrm>
        </p:spPr>
        <p:txBody>
          <a:bodyPr lIns="0" tIns="0" rIns="0" bIns="0" anchor="ctr"/>
          <a:lstStyle>
            <a:lvl1pPr marL="0" indent="0" algn="ctr">
              <a:buNone/>
              <a:defRPr sz="2400">
                <a:solidFill>
                  <a:schemeClr val="accent5"/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777876" y="3750105"/>
            <a:ext cx="7588249" cy="361950"/>
          </a:xfrm>
        </p:spPr>
        <p:txBody>
          <a:bodyPr lIns="0" tIns="0" rIns="0" bIns="0" anchor="ctr"/>
          <a:lstStyle>
            <a:lvl1pPr algn="ctr">
              <a:buNone/>
              <a:defRPr sz="2000" baseline="0">
                <a:latin typeface="+mj-lt"/>
              </a:defRPr>
            </a:lvl1pPr>
          </a:lstStyle>
          <a:p>
            <a:pPr lvl="0"/>
            <a:r>
              <a:rPr lang="pt-BR" noProof="0" smtClean="0"/>
              <a:t>Clique para colocar a data</a:t>
            </a:r>
            <a:endParaRPr lang="pt-BR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gray">
          <a:xfrm>
            <a:off x="398463" y="207546"/>
            <a:ext cx="7361127" cy="533382"/>
          </a:xfrm>
        </p:spPr>
        <p:txBody>
          <a:bodyPr bIns="0" anchor="ctr"/>
          <a:lstStyle/>
          <a:p>
            <a:r>
              <a:rPr lang="pt-BR" noProof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Número de Slide 4"/>
          <p:cNvSpPr txBox="1">
            <a:spLocks/>
          </p:cNvSpPr>
          <p:nvPr userDrawn="1"/>
        </p:nvSpPr>
        <p:spPr bwMode="gray">
          <a:xfrm>
            <a:off x="398463" y="6308724"/>
            <a:ext cx="460727" cy="290513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63731B-0208-4326-A63F-152C80B5D957}" type="slidenum">
              <a:rPr kumimoji="0" lang="pt-B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t-B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802851"/>
            <a:ext cx="398463" cy="45719"/>
          </a:xfrm>
          <a:prstGeom prst="rect">
            <a:avLst/>
          </a:prstGeom>
          <a:solidFill>
            <a:srgbClr val="387C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ctangle 10"/>
          <p:cNvSpPr/>
          <p:nvPr userDrawn="1"/>
        </p:nvSpPr>
        <p:spPr bwMode="gray">
          <a:xfrm>
            <a:off x="398463" y="802851"/>
            <a:ext cx="7361127" cy="45719"/>
          </a:xfrm>
          <a:prstGeom prst="rect">
            <a:avLst/>
          </a:prstGeom>
          <a:solidFill>
            <a:srgbClr val="003F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gray">
          <a:xfrm>
            <a:off x="398463" y="188640"/>
            <a:ext cx="7361127" cy="5334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802851"/>
            <a:ext cx="398463" cy="45719"/>
          </a:xfrm>
          <a:prstGeom prst="rect">
            <a:avLst/>
          </a:prstGeom>
          <a:solidFill>
            <a:srgbClr val="387C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ctangle 10"/>
          <p:cNvSpPr/>
          <p:nvPr userDrawn="1"/>
        </p:nvSpPr>
        <p:spPr bwMode="gray">
          <a:xfrm>
            <a:off x="398463" y="802851"/>
            <a:ext cx="7361127" cy="45719"/>
          </a:xfrm>
          <a:prstGeom prst="rect">
            <a:avLst/>
          </a:prstGeom>
          <a:solidFill>
            <a:srgbClr val="003F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Espaço Reservado para Número de Slide 4"/>
          <p:cNvSpPr txBox="1">
            <a:spLocks/>
          </p:cNvSpPr>
          <p:nvPr userDrawn="1"/>
        </p:nvSpPr>
        <p:spPr bwMode="gray">
          <a:xfrm>
            <a:off x="398463" y="6308724"/>
            <a:ext cx="460727" cy="290513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63731B-0208-4326-A63F-152C80B5D957}" type="slidenum">
              <a:rPr kumimoji="0" lang="pt-B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t-B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gray">
          <a:xfrm>
            <a:off x="398463" y="188640"/>
            <a:ext cx="7361127" cy="5334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98463" y="923926"/>
            <a:ext cx="8347075" cy="759490"/>
          </a:xfrm>
        </p:spPr>
        <p:txBody>
          <a:bodyPr lIns="0" tIns="0" rIns="0" bIns="0"/>
          <a:lstStyle>
            <a:lvl1pPr marL="0" indent="0">
              <a:buNone/>
              <a:defRPr sz="1800" b="0" i="1" baseline="0">
                <a:solidFill>
                  <a:schemeClr val="accent2"/>
                </a:solidFill>
                <a:latin typeface="+mj-lt"/>
              </a:defRPr>
            </a:lvl1pPr>
            <a:lvl2pPr>
              <a:buNone/>
              <a:defRPr sz="1800" b="1">
                <a:latin typeface="+mj-lt"/>
              </a:defRPr>
            </a:lvl2pPr>
            <a:lvl3pPr>
              <a:buNone/>
              <a:defRPr sz="1800" b="1">
                <a:latin typeface="+mj-lt"/>
              </a:defRPr>
            </a:lvl3pPr>
            <a:lvl4pPr>
              <a:buNone/>
              <a:defRPr sz="1800" b="1">
                <a:latin typeface="+mj-lt"/>
              </a:defRPr>
            </a:lvl4pPr>
            <a:lvl5pPr>
              <a:buNone/>
              <a:defRPr sz="1800" b="1">
                <a:latin typeface="+mj-lt"/>
              </a:defRPr>
            </a:lvl5pPr>
          </a:lstStyle>
          <a:p>
            <a:pPr lvl="0"/>
            <a:r>
              <a:rPr lang="pt-BR" noProof="0" smtClean="0"/>
              <a:t>Clique para editar o subtítulo do slide</a:t>
            </a:r>
            <a:endParaRPr lang="pt-BR" noProof="0" dirty="0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0" y="802851"/>
            <a:ext cx="398463" cy="45719"/>
          </a:xfrm>
          <a:prstGeom prst="rect">
            <a:avLst/>
          </a:prstGeom>
          <a:solidFill>
            <a:srgbClr val="387C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398463" y="802851"/>
            <a:ext cx="7361127" cy="45719"/>
          </a:xfrm>
          <a:prstGeom prst="rect">
            <a:avLst/>
          </a:prstGeom>
          <a:solidFill>
            <a:srgbClr val="003F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Espaço Reservado para Número de Slide 4"/>
          <p:cNvSpPr txBox="1">
            <a:spLocks/>
          </p:cNvSpPr>
          <p:nvPr userDrawn="1"/>
        </p:nvSpPr>
        <p:spPr bwMode="gray">
          <a:xfrm>
            <a:off x="398463" y="6308724"/>
            <a:ext cx="460727" cy="290513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63731B-0208-4326-A63F-152C80B5D957}" type="slidenum">
              <a:rPr kumimoji="0" lang="pt-B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t-B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rgbClr val="003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invGray">
          <a:xfrm>
            <a:off x="401010" y="1179338"/>
            <a:ext cx="8344527" cy="1558469"/>
          </a:xfrm>
        </p:spPr>
        <p:txBody>
          <a:bodyPr>
            <a:normAutofit/>
          </a:bodyPr>
          <a:lstStyle>
            <a:lvl1pPr>
              <a:defRPr sz="6000">
                <a:solidFill>
                  <a:srgbClr val="FFFFFF"/>
                </a:solidFill>
              </a:defRPr>
            </a:lvl1pPr>
          </a:lstStyle>
          <a:p>
            <a:r>
              <a:rPr lang="pt-BR" noProof="0" smtClean="0"/>
              <a:t>Parte 1</a:t>
            </a:r>
            <a:endParaRPr lang="pt-BR" noProof="0"/>
          </a:p>
        </p:txBody>
      </p:sp>
      <p:sp>
        <p:nvSpPr>
          <p:cNvPr id="7" name="Espaço Reservado para Número de Slide 4"/>
          <p:cNvSpPr txBox="1">
            <a:spLocks/>
          </p:cNvSpPr>
          <p:nvPr userDrawn="1"/>
        </p:nvSpPr>
        <p:spPr bwMode="invGray">
          <a:xfrm>
            <a:off x="398463" y="6308724"/>
            <a:ext cx="460727" cy="290513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63731B-0208-4326-A63F-152C80B5D95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t-B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 bwMode="invGray">
          <a:xfrm>
            <a:off x="398462" y="2745945"/>
            <a:ext cx="8347076" cy="1290637"/>
          </a:xfrm>
        </p:spPr>
        <p:txBody>
          <a:bodyPr lIns="0" rIns="0"/>
          <a:lstStyle>
            <a:lvl1pPr marL="0" indent="0">
              <a:buNone/>
              <a:defRPr sz="2400" i="1" baseline="0">
                <a:solidFill>
                  <a:schemeClr val="accent2"/>
                </a:solidFill>
              </a:defRPr>
            </a:lvl1pPr>
            <a:lvl2pPr>
              <a:buNone/>
              <a:defRPr sz="2400" i="1">
                <a:solidFill>
                  <a:schemeClr val="accent2"/>
                </a:solidFill>
              </a:defRPr>
            </a:lvl2pPr>
            <a:lvl3pPr>
              <a:buNone/>
              <a:defRPr sz="2400" i="1">
                <a:solidFill>
                  <a:schemeClr val="accent2"/>
                </a:solidFill>
              </a:defRPr>
            </a:lvl3pPr>
            <a:lvl4pPr>
              <a:buNone/>
              <a:defRPr sz="2400" i="1">
                <a:solidFill>
                  <a:schemeClr val="accent2"/>
                </a:solidFill>
              </a:defRPr>
            </a:lvl4pPr>
            <a:lvl5pPr>
              <a:buNone/>
              <a:defRPr sz="2400" i="1">
                <a:solidFill>
                  <a:schemeClr val="accent2"/>
                </a:solidFill>
              </a:defRPr>
            </a:lvl5pPr>
          </a:lstStyle>
          <a:p>
            <a:pPr lvl="0"/>
            <a:r>
              <a:rPr lang="pt-BR" noProof="0" smtClean="0"/>
              <a:t>Clique para adicionar título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29594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4479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invGray">
          <a:xfrm>
            <a:off x="401011" y="1179338"/>
            <a:ext cx="8229600" cy="1558469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Adicione aqui um título</a:t>
            </a:r>
            <a:endParaRPr lang="pt-BR" dirty="0"/>
          </a:p>
        </p:txBody>
      </p:sp>
      <p:sp>
        <p:nvSpPr>
          <p:cNvPr id="7" name="Espaço Reservado para Número de Slide 4"/>
          <p:cNvSpPr txBox="1">
            <a:spLocks/>
          </p:cNvSpPr>
          <p:nvPr userDrawn="1"/>
        </p:nvSpPr>
        <p:spPr bwMode="invGray">
          <a:xfrm>
            <a:off x="398463" y="6308724"/>
            <a:ext cx="460727" cy="290513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63731B-0208-4326-A63F-152C80B5D95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t-B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 bwMode="invGray">
          <a:xfrm>
            <a:off x="398462" y="2745945"/>
            <a:ext cx="8347076" cy="1290637"/>
          </a:xfrm>
        </p:spPr>
        <p:txBody>
          <a:bodyPr lIns="0" rIns="0"/>
          <a:lstStyle>
            <a:lvl1pPr marL="0" indent="0">
              <a:buNone/>
              <a:defRPr sz="2400" i="1" baseline="0">
                <a:solidFill>
                  <a:schemeClr val="bg1"/>
                </a:solidFill>
              </a:defRPr>
            </a:lvl1pPr>
            <a:lvl2pPr>
              <a:buNone/>
              <a:defRPr sz="2400" i="1">
                <a:solidFill>
                  <a:schemeClr val="accent2"/>
                </a:solidFill>
              </a:defRPr>
            </a:lvl2pPr>
            <a:lvl3pPr>
              <a:buNone/>
              <a:defRPr sz="2400" i="1">
                <a:solidFill>
                  <a:schemeClr val="accent2"/>
                </a:solidFill>
              </a:defRPr>
            </a:lvl3pPr>
            <a:lvl4pPr>
              <a:buNone/>
              <a:defRPr sz="2400" i="1">
                <a:solidFill>
                  <a:schemeClr val="accent2"/>
                </a:solidFill>
              </a:defRPr>
            </a:lvl4pPr>
            <a:lvl5pPr>
              <a:buNone/>
              <a:defRPr sz="2400" i="1">
                <a:solidFill>
                  <a:schemeClr val="accent2"/>
                </a:solidFill>
              </a:defRPr>
            </a:lvl5pPr>
          </a:lstStyle>
          <a:p>
            <a:pPr lvl="0"/>
            <a:r>
              <a:rPr lang="pt-BR" noProof="0" smtClean="0"/>
              <a:t>Comentário de destaque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81769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98463" y="188640"/>
            <a:ext cx="83470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72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 estilo do título mestre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68313" y="1412875"/>
            <a:ext cx="82073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6" r:id="rId2"/>
    <p:sldLayoutId id="2147483709" r:id="rId3"/>
    <p:sldLayoutId id="2147483707" r:id="rId4"/>
    <p:sldLayoutId id="2147483710" r:id="rId5"/>
    <p:sldLayoutId id="2147483708" r:id="rId6"/>
    <p:sldLayoutId id="2147483711" r:id="rId7"/>
    <p:sldLayoutId id="2147483712" r:id="rId8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Myriad Web Pro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Myriad Web Pro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Myriad Web Pro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Myriad Web Pro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Font typeface="Wingdings" pitchFamily="2" charset="2"/>
        <a:buChar char="•"/>
        <a:defRPr sz="16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Font typeface="Wingdings" pitchFamily="2" charset="2"/>
        <a:buChar char="Ø"/>
        <a:defRPr sz="16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Font typeface="Wingdings" pitchFamily="2" charset="2"/>
        <a:buChar char="§"/>
        <a:defRPr sz="16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–"/>
        <a:defRPr sz="16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»"/>
        <a:defRPr sz="16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FF"/>
        </a:buClr>
        <a:buChar char="»"/>
        <a:defRPr sz="1600">
          <a:solidFill>
            <a:srgbClr val="0000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FF"/>
        </a:buClr>
        <a:buChar char="»"/>
        <a:defRPr sz="1600">
          <a:solidFill>
            <a:srgbClr val="0000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FF"/>
        </a:buClr>
        <a:buChar char="»"/>
        <a:defRPr sz="1600">
          <a:solidFill>
            <a:srgbClr val="0000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FF"/>
        </a:buClr>
        <a:buChar char="»"/>
        <a:defRPr sz="1600">
          <a:solidFill>
            <a:srgbClr val="000099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6.png"/><Relationship Id="rId12" Type="http://schemas.openxmlformats.org/officeDocument/2006/relationships/image" Target="../media/image27.png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image" Target="../media/image23.png"/><Relationship Id="rId9" Type="http://schemas.openxmlformats.org/officeDocument/2006/relationships/image" Target="../media/image24.png"/><Relationship Id="rId10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29.png"/><Relationship Id="rId8" Type="http://schemas.openxmlformats.org/officeDocument/2006/relationships/image" Target="../media/image26.png"/><Relationship Id="rId9" Type="http://schemas.openxmlformats.org/officeDocument/2006/relationships/image" Target="../media/image18.pn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brasilbandalarga.com.br" TargetMode="External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png"/><Relationship Id="rId5" Type="http://schemas.openxmlformats.org/officeDocument/2006/relationships/image" Target="../media/image10.jpeg"/><Relationship Id="rId6" Type="http://schemas.openxmlformats.org/officeDocument/2006/relationships/image" Target="../media/image11.wmf"/><Relationship Id="rId7" Type="http://schemas.openxmlformats.org/officeDocument/2006/relationships/image" Target="../media/image12.jp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3.jpg"/><Relationship Id="rId5" Type="http://schemas.openxmlformats.org/officeDocument/2006/relationships/image" Target="../media/image14.jpg"/><Relationship Id="rId6" Type="http://schemas.openxmlformats.org/officeDocument/2006/relationships/image" Target="../media/image15.jp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alphaModFix amt="3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001" y="1899702"/>
            <a:ext cx="7588250" cy="3753302"/>
          </a:xfrm>
        </p:spPr>
        <p:txBody>
          <a:bodyPr anchor="t"/>
          <a:lstStyle/>
          <a:p>
            <a:r>
              <a:rPr lang="es-ES_tradnl" dirty="0" smtClean="0">
                <a:solidFill>
                  <a:schemeClr val="tx2"/>
                </a:solidFill>
              </a:rPr>
              <a:t/>
            </a:r>
            <a:br>
              <a:rPr lang="es-ES_tradnl" dirty="0" smtClean="0">
                <a:solidFill>
                  <a:schemeClr val="tx2"/>
                </a:solidFill>
              </a:rPr>
            </a:br>
            <a:r>
              <a:rPr lang="es-ES_tradnl" sz="4000" dirty="0" smtClean="0">
                <a:solidFill>
                  <a:schemeClr val="tx2"/>
                </a:solidFill>
              </a:rPr>
              <a:t>Mediciones </a:t>
            </a:r>
            <a:r>
              <a:rPr lang="es-ES_tradnl" sz="4000" dirty="0">
                <a:solidFill>
                  <a:schemeClr val="tx2"/>
                </a:solidFill>
              </a:rPr>
              <a:t>de Calidad en </a:t>
            </a:r>
            <a:r>
              <a:rPr lang="es-ES_tradnl" sz="4000" dirty="0" smtClean="0">
                <a:solidFill>
                  <a:schemeClr val="tx2"/>
                </a:solidFill>
              </a:rPr>
              <a:t>la </a:t>
            </a:r>
            <a:r>
              <a:rPr lang="es-ES_tradnl" sz="4000" dirty="0">
                <a:solidFill>
                  <a:schemeClr val="tx2"/>
                </a:solidFill>
              </a:rPr>
              <a:t>Banda Ancha Mobile e Fija </a:t>
            </a:r>
            <a:r>
              <a:rPr lang="es-ES_tradnl" sz="3600" dirty="0">
                <a:solidFill>
                  <a:schemeClr val="tx2"/>
                </a:solidFill>
              </a:rPr>
              <a:t/>
            </a:r>
            <a:br>
              <a:rPr lang="es-ES_tradnl" sz="3600" dirty="0">
                <a:solidFill>
                  <a:schemeClr val="tx2"/>
                </a:solidFill>
              </a:rPr>
            </a:br>
            <a:r>
              <a:rPr lang="es-ES_tradnl" dirty="0">
                <a:solidFill>
                  <a:schemeClr val="tx2"/>
                </a:solidFill>
              </a:rPr>
              <a:t/>
            </a:r>
            <a:br>
              <a:rPr lang="es-ES_tradnl" dirty="0">
                <a:solidFill>
                  <a:schemeClr val="tx2"/>
                </a:solidFill>
              </a:rPr>
            </a:br>
            <a:r>
              <a:rPr lang="es-ES_tradnl" dirty="0">
                <a:solidFill>
                  <a:schemeClr val="tx2"/>
                </a:solidFill>
              </a:rPr>
              <a:t> </a:t>
            </a:r>
            <a:br>
              <a:rPr lang="es-ES_tradnl" dirty="0">
                <a:solidFill>
                  <a:schemeClr val="tx2"/>
                </a:solidFill>
              </a:rPr>
            </a:br>
            <a:r>
              <a:rPr lang="es-ES_tradnl" dirty="0" smtClean="0">
                <a:solidFill>
                  <a:schemeClr val="tx2"/>
                </a:solidFill>
              </a:rPr>
              <a:t>ANATEL</a:t>
            </a:r>
            <a:r>
              <a:rPr lang="es-ES_tradnl" dirty="0">
                <a:solidFill>
                  <a:schemeClr val="tx2"/>
                </a:solidFill>
              </a:rPr>
              <a:t/>
            </a:r>
            <a:br>
              <a:rPr lang="es-ES_tradnl" dirty="0">
                <a:solidFill>
                  <a:schemeClr val="tx2"/>
                </a:solidFill>
              </a:rPr>
            </a:br>
            <a:r>
              <a:rPr lang="es-ES_tradnl" dirty="0" err="1">
                <a:solidFill>
                  <a:schemeClr val="tx2"/>
                </a:solidFill>
              </a:rPr>
              <a:t>Agência</a:t>
            </a:r>
            <a:r>
              <a:rPr lang="es-ES_tradnl" dirty="0">
                <a:solidFill>
                  <a:schemeClr val="tx2"/>
                </a:solidFill>
              </a:rPr>
              <a:t> Nacional de </a:t>
            </a:r>
            <a:r>
              <a:rPr lang="es-ES_tradnl" dirty="0" err="1">
                <a:solidFill>
                  <a:schemeClr val="tx2"/>
                </a:solidFill>
              </a:rPr>
              <a:t>Telecomunicações</a:t>
            </a:r>
            <a:endParaRPr lang="es-ES_tradnl" noProof="0" dirty="0">
              <a:solidFill>
                <a:schemeClr val="tx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-768614" y="6220265"/>
            <a:ext cx="4595183" cy="704583"/>
          </a:xfrm>
        </p:spPr>
        <p:txBody>
          <a:bodyPr anchor="t"/>
          <a:lstStyle/>
          <a:p>
            <a:r>
              <a:rPr lang="es-ES_tradnl" sz="1600" dirty="0">
                <a:solidFill>
                  <a:schemeClr val="tx2"/>
                </a:solidFill>
              </a:rPr>
              <a:t>Cartagena de Indias, </a:t>
            </a:r>
            <a:r>
              <a:rPr lang="es-ES_tradnl" sz="1600" dirty="0" smtClean="0">
                <a:solidFill>
                  <a:schemeClr val="tx2"/>
                </a:solidFill>
              </a:rPr>
              <a:t>Colombia</a:t>
            </a:r>
          </a:p>
          <a:p>
            <a:r>
              <a:rPr lang="es-ES_tradnl" sz="1600" dirty="0" smtClean="0">
                <a:solidFill>
                  <a:schemeClr val="tx2"/>
                </a:solidFill>
              </a:rPr>
              <a:t> </a:t>
            </a:r>
            <a:r>
              <a:rPr lang="es-ES_tradnl" sz="1600" dirty="0">
                <a:solidFill>
                  <a:schemeClr val="tx2"/>
                </a:solidFill>
              </a:rPr>
              <a:t>23-24 </a:t>
            </a:r>
            <a:r>
              <a:rPr lang="es-ES_tradnl" sz="1600" dirty="0" err="1">
                <a:solidFill>
                  <a:schemeClr val="tx2"/>
                </a:solidFill>
              </a:rPr>
              <a:t>September</a:t>
            </a:r>
            <a:r>
              <a:rPr lang="es-ES_tradnl" sz="1600" dirty="0">
                <a:solidFill>
                  <a:schemeClr val="tx2"/>
                </a:solidFill>
              </a:rPr>
              <a:t> 2013</a:t>
            </a:r>
            <a:endParaRPr lang="es-ES_tradnl" sz="1600" noProof="0" dirty="0" smtClean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3474" y="165484"/>
            <a:ext cx="7854234" cy="595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+mn-cs"/>
              </a:rPr>
              <a:t>CITEL (PCC.I)/ ITU Forum on Information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  <a:cs typeface="+mn-cs"/>
              </a:rPr>
              <a:t>and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+mn-cs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  <a:cs typeface="+mn-cs"/>
              </a:rPr>
              <a:t>Communication 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+mn-cs"/>
              </a:rPr>
              <a:t>Technology Service: 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+mn-cs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  <a:cs typeface="+mn-cs"/>
              </a:rPr>
              <a:t>Quality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+mn-cs"/>
              </a:rPr>
              <a:t>, Control and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  <a:cs typeface="+mn-cs"/>
              </a:rPr>
              <a:t>Surveillance</a:t>
            </a:r>
            <a:r>
              <a:rPr lang="en-US" sz="800" b="1" dirty="0">
                <a:solidFill>
                  <a:srgbClr val="22228B"/>
                </a:solidFill>
              </a:rPr>
              <a:t>.</a:t>
            </a:r>
            <a:endParaRPr lang="en-US" sz="800" b="1" dirty="0">
              <a:solidFill>
                <a:schemeClr val="bg2"/>
              </a:solidFill>
            </a:endParaRPr>
          </a:p>
        </p:txBody>
      </p:sp>
      <p:sp>
        <p:nvSpPr>
          <p:cNvPr id="8" name="Text Placeholder 3"/>
          <p:cNvSpPr txBox="1">
            <a:spLocks/>
          </p:cNvSpPr>
          <p:nvPr/>
        </p:nvSpPr>
        <p:spPr bwMode="gray">
          <a:xfrm>
            <a:off x="5701738" y="6153417"/>
            <a:ext cx="4595183" cy="704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None/>
              <a:defRPr sz="20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j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j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–"/>
              <a:defRPr sz="1600">
                <a:solidFill>
                  <a:schemeClr val="tx1"/>
                </a:solidFill>
                <a:latin typeface="+mj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Char char="»"/>
              <a:defRPr sz="1600">
                <a:solidFill>
                  <a:schemeClr val="tx1"/>
                </a:solidFill>
                <a:latin typeface="+mj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»"/>
              <a:defRPr sz="1600">
                <a:solidFill>
                  <a:srgbClr val="000099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»"/>
              <a:defRPr sz="1600">
                <a:solidFill>
                  <a:srgbClr val="000099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»"/>
              <a:defRPr sz="1600">
                <a:solidFill>
                  <a:srgbClr val="000099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»"/>
              <a:defRPr sz="1600">
                <a:solidFill>
                  <a:srgbClr val="000099"/>
                </a:solidFill>
                <a:latin typeface="+mn-lt"/>
              </a:defRPr>
            </a:lvl9pPr>
          </a:lstStyle>
          <a:p>
            <a:r>
              <a:rPr lang="es-ES_tradnl" sz="1600" dirty="0" smtClean="0">
                <a:solidFill>
                  <a:schemeClr val="tx2"/>
                </a:solidFill>
              </a:rPr>
              <a:t>Jo</a:t>
            </a:r>
            <a:r>
              <a:rPr lang="es-ES_tradnl" sz="1600" dirty="0" smtClean="0">
                <a:solidFill>
                  <a:schemeClr val="tx2"/>
                </a:solidFill>
              </a:rPr>
              <a:t>ão Alexandre Zanon</a:t>
            </a:r>
          </a:p>
          <a:p>
            <a:r>
              <a:rPr lang="es-ES_tradnl" sz="1600" dirty="0" err="1" smtClean="0">
                <a:solidFill>
                  <a:schemeClr val="tx2"/>
                </a:solidFill>
              </a:rPr>
              <a:t>zanon@anatel.gov.br</a:t>
            </a:r>
            <a:endParaRPr lang="es-ES_tradnl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881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6213" y="188640"/>
            <a:ext cx="8195972" cy="533400"/>
          </a:xfrm>
        </p:spPr>
        <p:txBody>
          <a:bodyPr/>
          <a:lstStyle/>
          <a:p>
            <a:r>
              <a:rPr lang="es-ES_tradnl" dirty="0" smtClean="0"/>
              <a:t>Datos de la Medición </a:t>
            </a:r>
            <a:r>
              <a:rPr lang="es-ES_tradnl" dirty="0" smtClean="0"/>
              <a:t>Fija </a:t>
            </a:r>
            <a:r>
              <a:rPr lang="es-ES_tradnl" dirty="0" smtClean="0"/>
              <a:t>y Móvil </a:t>
            </a:r>
            <a:endParaRPr lang="es-ES_tradnl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393042" y="1284111"/>
            <a:ext cx="8349618" cy="7324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lIns="72000" rIns="0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_tradnl" dirty="0" smtClean="0"/>
              <a:t>La medición de calidad de la Banda Ancha fija y móvil hoy es una realidad en Brasil, y esto se debe a las acciones de Anatel y la EAQ.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97191" y="2275805"/>
            <a:ext cx="3282987" cy="3831484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s-ES_tradnl" sz="3200" b="1" dirty="0" smtClean="0">
                <a:solidFill>
                  <a:srgbClr val="FF0000"/>
                </a:solidFill>
              </a:rPr>
              <a:t>~100 millones </a:t>
            </a:r>
            <a:r>
              <a:rPr lang="es-ES_tradnl" sz="3200" b="1" dirty="0" smtClean="0">
                <a:solidFill>
                  <a:schemeClr val="accent1"/>
                </a:solidFill>
              </a:rPr>
              <a:t/>
            </a:r>
            <a:br>
              <a:rPr lang="es-ES_tradnl" sz="3200" b="1" dirty="0" smtClean="0">
                <a:solidFill>
                  <a:schemeClr val="accent1"/>
                </a:solidFill>
              </a:rPr>
            </a:br>
            <a:r>
              <a:rPr lang="es-ES_tradnl" sz="1600" dirty="0" smtClean="0">
                <a:solidFill>
                  <a:schemeClr val="accent1"/>
                </a:solidFill>
              </a:rPr>
              <a:t>de usuarios de banda ancha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772205" y="2287531"/>
            <a:ext cx="4974604" cy="38197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 wrap="square" lIns="72000" tIns="0" rIns="0" bIns="0" rtlCol="0" anchor="ctr">
            <a:noAutofit/>
          </a:bodyPr>
          <a:lstStyle/>
          <a:p>
            <a:pPr marL="180975" indent="-180975">
              <a:spcAft>
                <a:spcPts val="600"/>
              </a:spcAft>
              <a:buFont typeface="Arial" pitchFamily="34" charset="0"/>
              <a:buChar char="•"/>
            </a:pPr>
            <a:r>
              <a:rPr lang="es-ES_tradnl" sz="2400" b="1" dirty="0" smtClean="0">
                <a:latin typeface="+mj-lt"/>
              </a:rPr>
              <a:t>197.000 </a:t>
            </a:r>
            <a:r>
              <a:rPr lang="es-ES_tradnl" sz="1600" dirty="0" smtClean="0">
                <a:latin typeface="+mj-lt"/>
              </a:rPr>
              <a:t>voluntarios </a:t>
            </a:r>
          </a:p>
          <a:p>
            <a:pPr marL="180975" indent="-180975">
              <a:spcAft>
                <a:spcPts val="600"/>
              </a:spcAft>
              <a:buFont typeface="Arial" pitchFamily="34" charset="0"/>
              <a:buChar char="•"/>
            </a:pPr>
            <a:r>
              <a:rPr lang="es-ES_tradnl" sz="2400" b="1" dirty="0" smtClean="0">
                <a:latin typeface="+mj-lt"/>
              </a:rPr>
              <a:t>27</a:t>
            </a:r>
            <a:r>
              <a:rPr lang="es-ES_tradnl" sz="1200" b="1" dirty="0" smtClean="0">
                <a:latin typeface="+mj-lt"/>
              </a:rPr>
              <a:t> </a:t>
            </a:r>
            <a:r>
              <a:rPr lang="es-ES_tradnl" sz="1200" dirty="0" smtClean="0">
                <a:latin typeface="+mj-lt"/>
              </a:rPr>
              <a:t> </a:t>
            </a:r>
            <a:r>
              <a:rPr lang="es-ES_tradnl" sz="1600" dirty="0" smtClean="0">
                <a:latin typeface="+mj-lt"/>
              </a:rPr>
              <a:t>provincias</a:t>
            </a:r>
          </a:p>
          <a:p>
            <a:pPr marL="180975" indent="-180975">
              <a:spcAft>
                <a:spcPts val="600"/>
              </a:spcAft>
              <a:buFont typeface="Arial" pitchFamily="34" charset="0"/>
              <a:buChar char="•"/>
            </a:pPr>
            <a:r>
              <a:rPr lang="es-ES_tradnl" sz="2400" b="1" dirty="0" smtClean="0">
                <a:latin typeface="+mj-lt"/>
              </a:rPr>
              <a:t>30.000</a:t>
            </a:r>
            <a:r>
              <a:rPr lang="es-ES_tradnl" sz="2000" b="1" dirty="0" smtClean="0">
                <a:latin typeface="+mj-lt"/>
              </a:rPr>
              <a:t>  </a:t>
            </a:r>
            <a:r>
              <a:rPr lang="es-ES_tradnl" sz="1600" dirty="0" smtClean="0">
                <a:latin typeface="+mj-lt"/>
              </a:rPr>
              <a:t>escuelas públicas disponibles</a:t>
            </a:r>
          </a:p>
          <a:p>
            <a:pPr marL="180975" indent="-180975">
              <a:spcAft>
                <a:spcPts val="600"/>
              </a:spcAft>
              <a:buFont typeface="Arial" pitchFamily="34" charset="0"/>
              <a:buChar char="•"/>
            </a:pPr>
            <a:r>
              <a:rPr lang="es-ES_tradnl" sz="2400" b="1" dirty="0" smtClean="0">
                <a:latin typeface="+mj-lt"/>
              </a:rPr>
              <a:t>+ de 1.700  </a:t>
            </a:r>
            <a:r>
              <a:rPr lang="es-ES_tradnl" sz="1600" dirty="0" smtClean="0">
                <a:latin typeface="+mj-lt"/>
              </a:rPr>
              <a:t>escuelas públicas con medidores</a:t>
            </a:r>
          </a:p>
          <a:p>
            <a:pPr marL="180975" indent="-180975">
              <a:spcAft>
                <a:spcPts val="600"/>
              </a:spcAft>
              <a:buFont typeface="Arial" pitchFamily="34" charset="0"/>
              <a:buChar char="•"/>
            </a:pPr>
            <a:r>
              <a:rPr lang="es-ES_tradnl" sz="2400" b="1" dirty="0" smtClean="0">
                <a:latin typeface="+mj-lt"/>
              </a:rPr>
              <a:t>6.500</a:t>
            </a:r>
            <a:r>
              <a:rPr lang="es-ES_tradnl" sz="1200" dirty="0" smtClean="0">
                <a:latin typeface="+mj-lt"/>
              </a:rPr>
              <a:t>  </a:t>
            </a:r>
            <a:r>
              <a:rPr lang="es-ES_tradnl" sz="1600" dirty="0" smtClean="0">
                <a:latin typeface="+mj-lt"/>
              </a:rPr>
              <a:t>equipos brindando mediciones</a:t>
            </a:r>
          </a:p>
          <a:p>
            <a:pPr marL="180975" indent="-180975">
              <a:spcAft>
                <a:spcPts val="600"/>
              </a:spcAft>
              <a:buFont typeface="Arial" pitchFamily="34" charset="0"/>
              <a:buChar char="•"/>
            </a:pPr>
            <a:r>
              <a:rPr lang="es-ES_tradnl" sz="2400" b="1" dirty="0" smtClean="0">
                <a:latin typeface="+mj-lt"/>
              </a:rPr>
              <a:t>33</a:t>
            </a:r>
            <a:r>
              <a:rPr lang="es-ES_tradnl" sz="1200" dirty="0" smtClean="0">
                <a:latin typeface="+mj-lt"/>
              </a:rPr>
              <a:t>  </a:t>
            </a:r>
            <a:r>
              <a:rPr lang="es-ES_tradnl" sz="1600" dirty="0" smtClean="0">
                <a:latin typeface="+mj-lt"/>
              </a:rPr>
              <a:t>servidores de medición (</a:t>
            </a:r>
            <a:r>
              <a:rPr lang="es-ES_tradnl" sz="1600" i="1" dirty="0" smtClean="0">
                <a:latin typeface="+mj-lt"/>
              </a:rPr>
              <a:t>test </a:t>
            </a:r>
            <a:r>
              <a:rPr lang="es-ES_tradnl" sz="1600" i="1" dirty="0" err="1" smtClean="0">
                <a:latin typeface="+mj-lt"/>
              </a:rPr>
              <a:t>nodes</a:t>
            </a:r>
            <a:r>
              <a:rPr lang="es-ES_tradnl" sz="1600" dirty="0" smtClean="0">
                <a:latin typeface="+mj-lt"/>
              </a:rPr>
              <a:t>)</a:t>
            </a:r>
          </a:p>
          <a:p>
            <a:pPr marL="180975" indent="-180975">
              <a:spcAft>
                <a:spcPts val="600"/>
              </a:spcAft>
              <a:buFont typeface="Arial" pitchFamily="34" charset="0"/>
              <a:buChar char="•"/>
            </a:pPr>
            <a:r>
              <a:rPr lang="es-ES_tradnl" sz="2400" b="1" dirty="0" smtClean="0">
                <a:latin typeface="+mj-lt"/>
              </a:rPr>
              <a:t>100 millones </a:t>
            </a:r>
            <a:r>
              <a:rPr lang="es-ES_tradnl" sz="1600" dirty="0" smtClean="0">
                <a:latin typeface="+mj-lt"/>
              </a:rPr>
              <a:t>de registros de medición </a:t>
            </a:r>
          </a:p>
          <a:p>
            <a:pPr marL="180975" indent="-180975">
              <a:spcAft>
                <a:spcPts val="600"/>
              </a:spcAft>
              <a:buFont typeface="Arial" pitchFamily="34" charset="0"/>
              <a:buChar char="•"/>
            </a:pPr>
            <a:r>
              <a:rPr lang="es-ES_tradnl" sz="2400" b="1" dirty="0" smtClean="0">
                <a:latin typeface="+mj-lt"/>
              </a:rPr>
              <a:t>+ de 10.000 </a:t>
            </a:r>
            <a:r>
              <a:rPr lang="es-ES_tradnl" sz="1600" dirty="0" smtClean="0">
                <a:latin typeface="+mj-lt"/>
              </a:rPr>
              <a:t>equipos brindando mediciones hasta noviembre de 2013</a:t>
            </a:r>
            <a:endParaRPr lang="es-ES_tradnl" sz="1600" dirty="0">
              <a:latin typeface="+mj-lt"/>
            </a:endParaRP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584709" y="3152947"/>
            <a:ext cx="2856430" cy="2922279"/>
            <a:chOff x="582" y="1388"/>
            <a:chExt cx="2864" cy="2929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1" name="Freeform 3"/>
            <p:cNvSpPr>
              <a:spLocks/>
            </p:cNvSpPr>
            <p:nvPr/>
          </p:nvSpPr>
          <p:spPr bwMode="auto">
            <a:xfrm>
              <a:off x="2217" y="1770"/>
              <a:ext cx="204" cy="140"/>
            </a:xfrm>
            <a:custGeom>
              <a:avLst/>
              <a:gdLst>
                <a:gd name="T0" fmla="*/ 29992 w 100"/>
                <a:gd name="T1" fmla="*/ 3883 h 68"/>
                <a:gd name="T2" fmla="*/ 27658 w 100"/>
                <a:gd name="T3" fmla="*/ 11573 h 68"/>
                <a:gd name="T4" fmla="*/ 20451 w 100"/>
                <a:gd name="T5" fmla="*/ 18058 h 68"/>
                <a:gd name="T6" fmla="*/ 13250 w 100"/>
                <a:gd name="T7" fmla="*/ 21939 h 68"/>
                <a:gd name="T8" fmla="*/ 7207 w 100"/>
                <a:gd name="T9" fmla="*/ 18058 h 68"/>
                <a:gd name="T10" fmla="*/ 0 w 100"/>
                <a:gd name="T11" fmla="*/ 15544 h 68"/>
                <a:gd name="T12" fmla="*/ 3533 w 100"/>
                <a:gd name="T13" fmla="*/ 3883 h 68"/>
                <a:gd name="T14" fmla="*/ 9576 w 100"/>
                <a:gd name="T15" fmla="*/ 0 h 68"/>
                <a:gd name="T16" fmla="*/ 13250 w 100"/>
                <a:gd name="T17" fmla="*/ 0 h 68"/>
                <a:gd name="T18" fmla="*/ 20451 w 100"/>
                <a:gd name="T19" fmla="*/ 3883 h 68"/>
                <a:gd name="T20" fmla="*/ 27658 w 100"/>
                <a:gd name="T21" fmla="*/ 0 h 68"/>
                <a:gd name="T22" fmla="*/ 29992 w 100"/>
                <a:gd name="T23" fmla="*/ 3883 h 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0"/>
                <a:gd name="T37" fmla="*/ 0 h 68"/>
                <a:gd name="T38" fmla="*/ 100 w 100"/>
                <a:gd name="T39" fmla="*/ 68 h 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0" h="68">
                  <a:moveTo>
                    <a:pt x="100" y="12"/>
                  </a:moveTo>
                  <a:lnTo>
                    <a:pt x="92" y="36"/>
                  </a:lnTo>
                  <a:lnTo>
                    <a:pt x="68" y="56"/>
                  </a:lnTo>
                  <a:lnTo>
                    <a:pt x="44" y="68"/>
                  </a:lnTo>
                  <a:lnTo>
                    <a:pt x="24" y="56"/>
                  </a:lnTo>
                  <a:lnTo>
                    <a:pt x="0" y="48"/>
                  </a:lnTo>
                  <a:lnTo>
                    <a:pt x="12" y="12"/>
                  </a:lnTo>
                  <a:lnTo>
                    <a:pt x="32" y="0"/>
                  </a:lnTo>
                  <a:lnTo>
                    <a:pt x="44" y="0"/>
                  </a:lnTo>
                  <a:lnTo>
                    <a:pt x="68" y="12"/>
                  </a:lnTo>
                  <a:lnTo>
                    <a:pt x="92" y="0"/>
                  </a:lnTo>
                  <a:lnTo>
                    <a:pt x="100" y="12"/>
                  </a:lnTo>
                  <a:close/>
                </a:path>
              </a:pathLst>
            </a:custGeom>
            <a:grpFill/>
            <a:ln w="12700" cmpd="sng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4"/>
            <p:cNvSpPr>
              <a:spLocks/>
            </p:cNvSpPr>
            <p:nvPr/>
          </p:nvSpPr>
          <p:spPr bwMode="auto">
            <a:xfrm>
              <a:off x="2266" y="1730"/>
              <a:ext cx="65" cy="16"/>
            </a:xfrm>
            <a:custGeom>
              <a:avLst/>
              <a:gdLst>
                <a:gd name="T0" fmla="*/ 0 w 32"/>
                <a:gd name="T1" fmla="*/ 2048 h 8"/>
                <a:gd name="T2" fmla="*/ 2316 w 32"/>
                <a:gd name="T3" fmla="*/ 0 h 8"/>
                <a:gd name="T4" fmla="*/ 5842 w 32"/>
                <a:gd name="T5" fmla="*/ 0 h 8"/>
                <a:gd name="T6" fmla="*/ 9263 w 32"/>
                <a:gd name="T7" fmla="*/ 2048 h 8"/>
                <a:gd name="T8" fmla="*/ 0 w 32"/>
                <a:gd name="T9" fmla="*/ 204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8"/>
                <a:gd name="T17" fmla="*/ 32 w 3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8">
                  <a:moveTo>
                    <a:pt x="0" y="8"/>
                  </a:moveTo>
                  <a:lnTo>
                    <a:pt x="8" y="0"/>
                  </a:lnTo>
                  <a:lnTo>
                    <a:pt x="20" y="0"/>
                  </a:lnTo>
                  <a:lnTo>
                    <a:pt x="32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12700" cmpd="sng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82" y="1388"/>
              <a:ext cx="2864" cy="2929"/>
            </a:xfrm>
            <a:custGeom>
              <a:avLst/>
              <a:gdLst>
                <a:gd name="T0" fmla="*/ 1184 w 2864"/>
                <a:gd name="T1" fmla="*/ 252 h 2929"/>
                <a:gd name="T2" fmla="*/ 1244 w 2864"/>
                <a:gd name="T3" fmla="*/ 224 h 2929"/>
                <a:gd name="T4" fmla="*/ 1406 w 2864"/>
                <a:gd name="T5" fmla="*/ 226 h 2929"/>
                <a:gd name="T6" fmla="*/ 1620 w 2864"/>
                <a:gd name="T7" fmla="*/ 87 h 2929"/>
                <a:gd name="T8" fmla="*/ 1658 w 2864"/>
                <a:gd name="T9" fmla="*/ 223 h 2929"/>
                <a:gd name="T10" fmla="*/ 1709 w 2864"/>
                <a:gd name="T11" fmla="*/ 316 h 2929"/>
                <a:gd name="T12" fmla="*/ 1619 w 2864"/>
                <a:gd name="T13" fmla="*/ 481 h 2929"/>
                <a:gd name="T14" fmla="*/ 1757 w 2864"/>
                <a:gd name="T15" fmla="*/ 616 h 2929"/>
                <a:gd name="T16" fmla="*/ 1848 w 2864"/>
                <a:gd name="T17" fmla="*/ 454 h 2929"/>
                <a:gd name="T18" fmla="*/ 1985 w 2864"/>
                <a:gd name="T19" fmla="*/ 454 h 2929"/>
                <a:gd name="T20" fmla="*/ 2124 w 2864"/>
                <a:gd name="T21" fmla="*/ 529 h 2929"/>
                <a:gd name="T22" fmla="*/ 2192 w 2864"/>
                <a:gd name="T23" fmla="*/ 553 h 2929"/>
                <a:gd name="T24" fmla="*/ 2471 w 2864"/>
                <a:gd name="T25" fmla="*/ 594 h 2929"/>
                <a:gd name="T26" fmla="*/ 2603 w 2864"/>
                <a:gd name="T27" fmla="*/ 666 h 2929"/>
                <a:gd name="T28" fmla="*/ 2792 w 2864"/>
                <a:gd name="T29" fmla="*/ 733 h 2929"/>
                <a:gd name="T30" fmla="*/ 2864 w 2864"/>
                <a:gd name="T31" fmla="*/ 897 h 2929"/>
                <a:gd name="T32" fmla="*/ 2765 w 2864"/>
                <a:gd name="T33" fmla="*/ 1149 h 2929"/>
                <a:gd name="T34" fmla="*/ 2652 w 2864"/>
                <a:gd name="T35" fmla="*/ 1287 h 2929"/>
                <a:gd name="T36" fmla="*/ 2588 w 2864"/>
                <a:gd name="T37" fmla="*/ 1359 h 2929"/>
                <a:gd name="T38" fmla="*/ 2540 w 2864"/>
                <a:gd name="T39" fmla="*/ 1614 h 2929"/>
                <a:gd name="T40" fmla="*/ 2490 w 2864"/>
                <a:gd name="T41" fmla="*/ 1749 h 2929"/>
                <a:gd name="T42" fmla="*/ 2402 w 2864"/>
                <a:gd name="T43" fmla="*/ 1978 h 2929"/>
                <a:gd name="T44" fmla="*/ 2328 w 2864"/>
                <a:gd name="T45" fmla="*/ 2052 h 2929"/>
                <a:gd name="T46" fmla="*/ 2100 w 2864"/>
                <a:gd name="T47" fmla="*/ 2113 h 2929"/>
                <a:gd name="T48" fmla="*/ 1911 w 2864"/>
                <a:gd name="T49" fmla="*/ 2238 h 2929"/>
                <a:gd name="T50" fmla="*/ 1826 w 2864"/>
                <a:gd name="T51" fmla="*/ 2512 h 2929"/>
                <a:gd name="T52" fmla="*/ 1686 w 2864"/>
                <a:gd name="T53" fmla="*/ 2766 h 2929"/>
                <a:gd name="T54" fmla="*/ 1547 w 2864"/>
                <a:gd name="T55" fmla="*/ 2929 h 2929"/>
                <a:gd name="T56" fmla="*/ 1572 w 2864"/>
                <a:gd name="T57" fmla="*/ 2806 h 2929"/>
                <a:gd name="T58" fmla="*/ 1433 w 2864"/>
                <a:gd name="T59" fmla="*/ 2743 h 2929"/>
                <a:gd name="T60" fmla="*/ 1293 w 2864"/>
                <a:gd name="T61" fmla="*/ 2670 h 2929"/>
                <a:gd name="T62" fmla="*/ 1497 w 2864"/>
                <a:gd name="T63" fmla="*/ 2418 h 2929"/>
                <a:gd name="T64" fmla="*/ 1434 w 2864"/>
                <a:gd name="T65" fmla="*/ 2304 h 2929"/>
                <a:gd name="T66" fmla="*/ 1457 w 2864"/>
                <a:gd name="T67" fmla="*/ 2190 h 2929"/>
                <a:gd name="T68" fmla="*/ 1361 w 2864"/>
                <a:gd name="T69" fmla="*/ 2098 h 2929"/>
                <a:gd name="T70" fmla="*/ 1221 w 2864"/>
                <a:gd name="T71" fmla="*/ 2053 h 2929"/>
                <a:gd name="T72" fmla="*/ 1247 w 2864"/>
                <a:gd name="T73" fmla="*/ 1822 h 2929"/>
                <a:gd name="T74" fmla="*/ 1181 w 2864"/>
                <a:gd name="T75" fmla="*/ 1726 h 2929"/>
                <a:gd name="T76" fmla="*/ 1106 w 2864"/>
                <a:gd name="T77" fmla="*/ 1659 h 2929"/>
                <a:gd name="T78" fmla="*/ 968 w 2864"/>
                <a:gd name="T79" fmla="*/ 1545 h 2929"/>
                <a:gd name="T80" fmla="*/ 915 w 2864"/>
                <a:gd name="T81" fmla="*/ 1420 h 2929"/>
                <a:gd name="T82" fmla="*/ 669 w 2864"/>
                <a:gd name="T83" fmla="*/ 1359 h 2929"/>
                <a:gd name="T84" fmla="*/ 602 w 2864"/>
                <a:gd name="T85" fmla="*/ 1195 h 2929"/>
                <a:gd name="T86" fmla="*/ 467 w 2864"/>
                <a:gd name="T87" fmla="*/ 1263 h 2929"/>
                <a:gd name="T88" fmla="*/ 227 w 2864"/>
                <a:gd name="T89" fmla="*/ 1263 h 2929"/>
                <a:gd name="T90" fmla="*/ 140 w 2864"/>
                <a:gd name="T91" fmla="*/ 1246 h 2929"/>
                <a:gd name="T92" fmla="*/ 75 w 2864"/>
                <a:gd name="T93" fmla="*/ 1176 h 2929"/>
                <a:gd name="T94" fmla="*/ 0 w 2864"/>
                <a:gd name="T95" fmla="*/ 1012 h 2929"/>
                <a:gd name="T96" fmla="*/ 50 w 2864"/>
                <a:gd name="T97" fmla="*/ 919 h 2929"/>
                <a:gd name="T98" fmla="*/ 227 w 2864"/>
                <a:gd name="T99" fmla="*/ 783 h 2929"/>
                <a:gd name="T100" fmla="*/ 302 w 2864"/>
                <a:gd name="T101" fmla="*/ 556 h 2929"/>
                <a:gd name="T102" fmla="*/ 252 w 2864"/>
                <a:gd name="T103" fmla="*/ 390 h 2929"/>
                <a:gd name="T104" fmla="*/ 252 w 2864"/>
                <a:gd name="T105" fmla="*/ 342 h 2929"/>
                <a:gd name="T106" fmla="*/ 440 w 2864"/>
                <a:gd name="T107" fmla="*/ 294 h 2929"/>
                <a:gd name="T108" fmla="*/ 530 w 2864"/>
                <a:gd name="T109" fmla="*/ 391 h 2929"/>
                <a:gd name="T110" fmla="*/ 743 w 2864"/>
                <a:gd name="T111" fmla="*/ 277 h 2929"/>
                <a:gd name="T112" fmla="*/ 666 w 2864"/>
                <a:gd name="T113" fmla="*/ 175 h 2929"/>
                <a:gd name="T114" fmla="*/ 644 w 2864"/>
                <a:gd name="T115" fmla="*/ 90 h 2929"/>
                <a:gd name="T116" fmla="*/ 782 w 2864"/>
                <a:gd name="T117" fmla="*/ 139 h 2929"/>
                <a:gd name="T118" fmla="*/ 900 w 2864"/>
                <a:gd name="T119" fmla="*/ 0 h 2929"/>
                <a:gd name="T120" fmla="*/ 971 w 2864"/>
                <a:gd name="T121" fmla="*/ 64 h 2929"/>
                <a:gd name="T122" fmla="*/ 990 w 2864"/>
                <a:gd name="T123" fmla="*/ 277 h 292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864"/>
                <a:gd name="T187" fmla="*/ 0 h 2929"/>
                <a:gd name="T188" fmla="*/ 2864 w 2864"/>
                <a:gd name="T189" fmla="*/ 2929 h 292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864" h="2929">
                  <a:moveTo>
                    <a:pt x="1016" y="290"/>
                  </a:moveTo>
                  <a:lnTo>
                    <a:pt x="1050" y="290"/>
                  </a:lnTo>
                  <a:lnTo>
                    <a:pt x="1184" y="252"/>
                  </a:lnTo>
                  <a:lnTo>
                    <a:pt x="1248" y="252"/>
                  </a:lnTo>
                  <a:lnTo>
                    <a:pt x="1268" y="224"/>
                  </a:lnTo>
                  <a:lnTo>
                    <a:pt x="1244" y="224"/>
                  </a:lnTo>
                  <a:lnTo>
                    <a:pt x="1270" y="202"/>
                  </a:lnTo>
                  <a:lnTo>
                    <a:pt x="1344" y="202"/>
                  </a:lnTo>
                  <a:lnTo>
                    <a:pt x="1406" y="226"/>
                  </a:lnTo>
                  <a:lnTo>
                    <a:pt x="1481" y="226"/>
                  </a:lnTo>
                  <a:lnTo>
                    <a:pt x="1546" y="178"/>
                  </a:lnTo>
                  <a:lnTo>
                    <a:pt x="1620" y="87"/>
                  </a:lnTo>
                  <a:lnTo>
                    <a:pt x="1635" y="91"/>
                  </a:lnTo>
                  <a:lnTo>
                    <a:pt x="1635" y="157"/>
                  </a:lnTo>
                  <a:lnTo>
                    <a:pt x="1658" y="223"/>
                  </a:lnTo>
                  <a:lnTo>
                    <a:pt x="1682" y="277"/>
                  </a:lnTo>
                  <a:lnTo>
                    <a:pt x="1709" y="291"/>
                  </a:lnTo>
                  <a:lnTo>
                    <a:pt x="1709" y="316"/>
                  </a:lnTo>
                  <a:lnTo>
                    <a:pt x="1635" y="391"/>
                  </a:lnTo>
                  <a:lnTo>
                    <a:pt x="1619" y="457"/>
                  </a:lnTo>
                  <a:lnTo>
                    <a:pt x="1619" y="481"/>
                  </a:lnTo>
                  <a:lnTo>
                    <a:pt x="1659" y="529"/>
                  </a:lnTo>
                  <a:lnTo>
                    <a:pt x="1758" y="552"/>
                  </a:lnTo>
                  <a:lnTo>
                    <a:pt x="1757" y="616"/>
                  </a:lnTo>
                  <a:lnTo>
                    <a:pt x="1776" y="549"/>
                  </a:lnTo>
                  <a:lnTo>
                    <a:pt x="1797" y="504"/>
                  </a:lnTo>
                  <a:lnTo>
                    <a:pt x="1848" y="454"/>
                  </a:lnTo>
                  <a:lnTo>
                    <a:pt x="1874" y="414"/>
                  </a:lnTo>
                  <a:lnTo>
                    <a:pt x="1959" y="430"/>
                  </a:lnTo>
                  <a:lnTo>
                    <a:pt x="1985" y="454"/>
                  </a:lnTo>
                  <a:lnTo>
                    <a:pt x="2049" y="480"/>
                  </a:lnTo>
                  <a:lnTo>
                    <a:pt x="2073" y="507"/>
                  </a:lnTo>
                  <a:lnTo>
                    <a:pt x="2124" y="529"/>
                  </a:lnTo>
                  <a:lnTo>
                    <a:pt x="2124" y="568"/>
                  </a:lnTo>
                  <a:lnTo>
                    <a:pt x="2150" y="528"/>
                  </a:lnTo>
                  <a:lnTo>
                    <a:pt x="2192" y="553"/>
                  </a:lnTo>
                  <a:lnTo>
                    <a:pt x="2262" y="568"/>
                  </a:lnTo>
                  <a:lnTo>
                    <a:pt x="2312" y="594"/>
                  </a:lnTo>
                  <a:lnTo>
                    <a:pt x="2471" y="594"/>
                  </a:lnTo>
                  <a:lnTo>
                    <a:pt x="2540" y="618"/>
                  </a:lnTo>
                  <a:lnTo>
                    <a:pt x="2589" y="666"/>
                  </a:lnTo>
                  <a:lnTo>
                    <a:pt x="2603" y="666"/>
                  </a:lnTo>
                  <a:lnTo>
                    <a:pt x="2679" y="708"/>
                  </a:lnTo>
                  <a:lnTo>
                    <a:pt x="2742" y="733"/>
                  </a:lnTo>
                  <a:lnTo>
                    <a:pt x="2792" y="733"/>
                  </a:lnTo>
                  <a:lnTo>
                    <a:pt x="2814" y="756"/>
                  </a:lnTo>
                  <a:lnTo>
                    <a:pt x="2840" y="849"/>
                  </a:lnTo>
                  <a:lnTo>
                    <a:pt x="2864" y="897"/>
                  </a:lnTo>
                  <a:lnTo>
                    <a:pt x="2864" y="964"/>
                  </a:lnTo>
                  <a:lnTo>
                    <a:pt x="2838" y="1033"/>
                  </a:lnTo>
                  <a:lnTo>
                    <a:pt x="2765" y="1149"/>
                  </a:lnTo>
                  <a:lnTo>
                    <a:pt x="2727" y="1171"/>
                  </a:lnTo>
                  <a:lnTo>
                    <a:pt x="2681" y="1261"/>
                  </a:lnTo>
                  <a:lnTo>
                    <a:pt x="2652" y="1287"/>
                  </a:lnTo>
                  <a:lnTo>
                    <a:pt x="2604" y="1381"/>
                  </a:lnTo>
                  <a:lnTo>
                    <a:pt x="2588" y="1383"/>
                  </a:lnTo>
                  <a:lnTo>
                    <a:pt x="2588" y="1359"/>
                  </a:lnTo>
                  <a:lnTo>
                    <a:pt x="2564" y="1396"/>
                  </a:lnTo>
                  <a:lnTo>
                    <a:pt x="2562" y="1563"/>
                  </a:lnTo>
                  <a:lnTo>
                    <a:pt x="2540" y="1614"/>
                  </a:lnTo>
                  <a:lnTo>
                    <a:pt x="2540" y="1684"/>
                  </a:lnTo>
                  <a:lnTo>
                    <a:pt x="2519" y="1722"/>
                  </a:lnTo>
                  <a:lnTo>
                    <a:pt x="2490" y="1749"/>
                  </a:lnTo>
                  <a:lnTo>
                    <a:pt x="2465" y="1801"/>
                  </a:lnTo>
                  <a:lnTo>
                    <a:pt x="2450" y="1887"/>
                  </a:lnTo>
                  <a:lnTo>
                    <a:pt x="2402" y="1978"/>
                  </a:lnTo>
                  <a:lnTo>
                    <a:pt x="2376" y="1999"/>
                  </a:lnTo>
                  <a:lnTo>
                    <a:pt x="2376" y="2026"/>
                  </a:lnTo>
                  <a:lnTo>
                    <a:pt x="2328" y="2052"/>
                  </a:lnTo>
                  <a:lnTo>
                    <a:pt x="2315" y="2097"/>
                  </a:lnTo>
                  <a:lnTo>
                    <a:pt x="2186" y="2098"/>
                  </a:lnTo>
                  <a:lnTo>
                    <a:pt x="2100" y="2113"/>
                  </a:lnTo>
                  <a:lnTo>
                    <a:pt x="2051" y="2140"/>
                  </a:lnTo>
                  <a:lnTo>
                    <a:pt x="1983" y="2190"/>
                  </a:lnTo>
                  <a:lnTo>
                    <a:pt x="1911" y="2238"/>
                  </a:lnTo>
                  <a:lnTo>
                    <a:pt x="1845" y="2305"/>
                  </a:lnTo>
                  <a:lnTo>
                    <a:pt x="1847" y="2413"/>
                  </a:lnTo>
                  <a:lnTo>
                    <a:pt x="1826" y="2512"/>
                  </a:lnTo>
                  <a:lnTo>
                    <a:pt x="1776" y="2575"/>
                  </a:lnTo>
                  <a:lnTo>
                    <a:pt x="1733" y="2652"/>
                  </a:lnTo>
                  <a:lnTo>
                    <a:pt x="1686" y="2766"/>
                  </a:lnTo>
                  <a:lnTo>
                    <a:pt x="1634" y="2805"/>
                  </a:lnTo>
                  <a:lnTo>
                    <a:pt x="1596" y="2907"/>
                  </a:lnTo>
                  <a:lnTo>
                    <a:pt x="1547" y="2929"/>
                  </a:lnTo>
                  <a:lnTo>
                    <a:pt x="1548" y="2881"/>
                  </a:lnTo>
                  <a:lnTo>
                    <a:pt x="1572" y="2857"/>
                  </a:lnTo>
                  <a:lnTo>
                    <a:pt x="1572" y="2806"/>
                  </a:lnTo>
                  <a:lnTo>
                    <a:pt x="1547" y="2830"/>
                  </a:lnTo>
                  <a:lnTo>
                    <a:pt x="1457" y="2742"/>
                  </a:lnTo>
                  <a:lnTo>
                    <a:pt x="1433" y="2743"/>
                  </a:lnTo>
                  <a:lnTo>
                    <a:pt x="1343" y="2694"/>
                  </a:lnTo>
                  <a:lnTo>
                    <a:pt x="1292" y="2694"/>
                  </a:lnTo>
                  <a:lnTo>
                    <a:pt x="1293" y="2670"/>
                  </a:lnTo>
                  <a:lnTo>
                    <a:pt x="1332" y="2613"/>
                  </a:lnTo>
                  <a:lnTo>
                    <a:pt x="1433" y="2464"/>
                  </a:lnTo>
                  <a:lnTo>
                    <a:pt x="1497" y="2418"/>
                  </a:lnTo>
                  <a:lnTo>
                    <a:pt x="1497" y="2355"/>
                  </a:lnTo>
                  <a:lnTo>
                    <a:pt x="1479" y="2325"/>
                  </a:lnTo>
                  <a:lnTo>
                    <a:pt x="1434" y="2304"/>
                  </a:lnTo>
                  <a:lnTo>
                    <a:pt x="1431" y="2277"/>
                  </a:lnTo>
                  <a:lnTo>
                    <a:pt x="1457" y="2254"/>
                  </a:lnTo>
                  <a:lnTo>
                    <a:pt x="1457" y="2190"/>
                  </a:lnTo>
                  <a:lnTo>
                    <a:pt x="1409" y="2190"/>
                  </a:lnTo>
                  <a:lnTo>
                    <a:pt x="1383" y="2167"/>
                  </a:lnTo>
                  <a:lnTo>
                    <a:pt x="1361" y="2098"/>
                  </a:lnTo>
                  <a:lnTo>
                    <a:pt x="1343" y="2074"/>
                  </a:lnTo>
                  <a:lnTo>
                    <a:pt x="1247" y="2074"/>
                  </a:lnTo>
                  <a:lnTo>
                    <a:pt x="1221" y="2053"/>
                  </a:lnTo>
                  <a:lnTo>
                    <a:pt x="1221" y="1911"/>
                  </a:lnTo>
                  <a:lnTo>
                    <a:pt x="1245" y="1866"/>
                  </a:lnTo>
                  <a:lnTo>
                    <a:pt x="1247" y="1822"/>
                  </a:lnTo>
                  <a:lnTo>
                    <a:pt x="1221" y="1798"/>
                  </a:lnTo>
                  <a:lnTo>
                    <a:pt x="1221" y="1747"/>
                  </a:lnTo>
                  <a:lnTo>
                    <a:pt x="1181" y="1726"/>
                  </a:lnTo>
                  <a:lnTo>
                    <a:pt x="1157" y="1683"/>
                  </a:lnTo>
                  <a:lnTo>
                    <a:pt x="1157" y="1659"/>
                  </a:lnTo>
                  <a:lnTo>
                    <a:pt x="1106" y="1659"/>
                  </a:lnTo>
                  <a:lnTo>
                    <a:pt x="992" y="1638"/>
                  </a:lnTo>
                  <a:lnTo>
                    <a:pt x="992" y="1588"/>
                  </a:lnTo>
                  <a:lnTo>
                    <a:pt x="968" y="1545"/>
                  </a:lnTo>
                  <a:lnTo>
                    <a:pt x="993" y="1521"/>
                  </a:lnTo>
                  <a:lnTo>
                    <a:pt x="969" y="1450"/>
                  </a:lnTo>
                  <a:lnTo>
                    <a:pt x="915" y="1420"/>
                  </a:lnTo>
                  <a:lnTo>
                    <a:pt x="806" y="1399"/>
                  </a:lnTo>
                  <a:lnTo>
                    <a:pt x="764" y="1381"/>
                  </a:lnTo>
                  <a:lnTo>
                    <a:pt x="669" y="1359"/>
                  </a:lnTo>
                  <a:lnTo>
                    <a:pt x="626" y="1285"/>
                  </a:lnTo>
                  <a:lnTo>
                    <a:pt x="626" y="1221"/>
                  </a:lnTo>
                  <a:lnTo>
                    <a:pt x="602" y="1195"/>
                  </a:lnTo>
                  <a:lnTo>
                    <a:pt x="578" y="1197"/>
                  </a:lnTo>
                  <a:lnTo>
                    <a:pt x="531" y="1221"/>
                  </a:lnTo>
                  <a:lnTo>
                    <a:pt x="467" y="1263"/>
                  </a:lnTo>
                  <a:lnTo>
                    <a:pt x="369" y="1285"/>
                  </a:lnTo>
                  <a:lnTo>
                    <a:pt x="255" y="1287"/>
                  </a:lnTo>
                  <a:lnTo>
                    <a:pt x="227" y="1263"/>
                  </a:lnTo>
                  <a:lnTo>
                    <a:pt x="227" y="1197"/>
                  </a:lnTo>
                  <a:lnTo>
                    <a:pt x="186" y="1246"/>
                  </a:lnTo>
                  <a:lnTo>
                    <a:pt x="140" y="1246"/>
                  </a:lnTo>
                  <a:lnTo>
                    <a:pt x="114" y="1222"/>
                  </a:lnTo>
                  <a:lnTo>
                    <a:pt x="90" y="1221"/>
                  </a:lnTo>
                  <a:lnTo>
                    <a:pt x="75" y="1176"/>
                  </a:lnTo>
                  <a:lnTo>
                    <a:pt x="27" y="1126"/>
                  </a:lnTo>
                  <a:lnTo>
                    <a:pt x="0" y="1083"/>
                  </a:lnTo>
                  <a:lnTo>
                    <a:pt x="0" y="1012"/>
                  </a:lnTo>
                  <a:lnTo>
                    <a:pt x="26" y="966"/>
                  </a:lnTo>
                  <a:lnTo>
                    <a:pt x="50" y="945"/>
                  </a:lnTo>
                  <a:lnTo>
                    <a:pt x="50" y="919"/>
                  </a:lnTo>
                  <a:lnTo>
                    <a:pt x="74" y="873"/>
                  </a:lnTo>
                  <a:lnTo>
                    <a:pt x="117" y="829"/>
                  </a:lnTo>
                  <a:lnTo>
                    <a:pt x="227" y="783"/>
                  </a:lnTo>
                  <a:lnTo>
                    <a:pt x="252" y="783"/>
                  </a:lnTo>
                  <a:lnTo>
                    <a:pt x="276" y="690"/>
                  </a:lnTo>
                  <a:lnTo>
                    <a:pt x="302" y="556"/>
                  </a:lnTo>
                  <a:lnTo>
                    <a:pt x="252" y="505"/>
                  </a:lnTo>
                  <a:lnTo>
                    <a:pt x="228" y="415"/>
                  </a:lnTo>
                  <a:lnTo>
                    <a:pt x="252" y="390"/>
                  </a:lnTo>
                  <a:lnTo>
                    <a:pt x="300" y="393"/>
                  </a:lnTo>
                  <a:lnTo>
                    <a:pt x="302" y="367"/>
                  </a:lnTo>
                  <a:lnTo>
                    <a:pt x="252" y="342"/>
                  </a:lnTo>
                  <a:lnTo>
                    <a:pt x="252" y="316"/>
                  </a:lnTo>
                  <a:lnTo>
                    <a:pt x="366" y="294"/>
                  </a:lnTo>
                  <a:lnTo>
                    <a:pt x="440" y="294"/>
                  </a:lnTo>
                  <a:lnTo>
                    <a:pt x="467" y="319"/>
                  </a:lnTo>
                  <a:lnTo>
                    <a:pt x="491" y="370"/>
                  </a:lnTo>
                  <a:lnTo>
                    <a:pt x="530" y="391"/>
                  </a:lnTo>
                  <a:lnTo>
                    <a:pt x="626" y="367"/>
                  </a:lnTo>
                  <a:lnTo>
                    <a:pt x="668" y="316"/>
                  </a:lnTo>
                  <a:lnTo>
                    <a:pt x="743" y="277"/>
                  </a:lnTo>
                  <a:lnTo>
                    <a:pt x="743" y="253"/>
                  </a:lnTo>
                  <a:lnTo>
                    <a:pt x="692" y="229"/>
                  </a:lnTo>
                  <a:lnTo>
                    <a:pt x="666" y="175"/>
                  </a:lnTo>
                  <a:lnTo>
                    <a:pt x="668" y="139"/>
                  </a:lnTo>
                  <a:lnTo>
                    <a:pt x="627" y="117"/>
                  </a:lnTo>
                  <a:lnTo>
                    <a:pt x="644" y="90"/>
                  </a:lnTo>
                  <a:lnTo>
                    <a:pt x="740" y="115"/>
                  </a:lnTo>
                  <a:lnTo>
                    <a:pt x="767" y="117"/>
                  </a:lnTo>
                  <a:lnTo>
                    <a:pt x="782" y="139"/>
                  </a:lnTo>
                  <a:lnTo>
                    <a:pt x="806" y="91"/>
                  </a:lnTo>
                  <a:lnTo>
                    <a:pt x="902" y="42"/>
                  </a:lnTo>
                  <a:lnTo>
                    <a:pt x="900" y="0"/>
                  </a:lnTo>
                  <a:lnTo>
                    <a:pt x="945" y="15"/>
                  </a:lnTo>
                  <a:lnTo>
                    <a:pt x="945" y="69"/>
                  </a:lnTo>
                  <a:lnTo>
                    <a:pt x="971" y="64"/>
                  </a:lnTo>
                  <a:lnTo>
                    <a:pt x="992" y="118"/>
                  </a:lnTo>
                  <a:lnTo>
                    <a:pt x="968" y="181"/>
                  </a:lnTo>
                  <a:lnTo>
                    <a:pt x="990" y="277"/>
                  </a:lnTo>
                  <a:lnTo>
                    <a:pt x="1017" y="292"/>
                  </a:lnTo>
                </a:path>
              </a:pathLst>
            </a:custGeom>
            <a:grpFill/>
            <a:ln w="12700" cap="flat" cmpd="sng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2217" y="1770"/>
              <a:ext cx="204" cy="140"/>
            </a:xfrm>
            <a:custGeom>
              <a:avLst/>
              <a:gdLst>
                <a:gd name="T0" fmla="*/ 29992 w 100"/>
                <a:gd name="T1" fmla="*/ 3883 h 68"/>
                <a:gd name="T2" fmla="*/ 27658 w 100"/>
                <a:gd name="T3" fmla="*/ 11573 h 68"/>
                <a:gd name="T4" fmla="*/ 20451 w 100"/>
                <a:gd name="T5" fmla="*/ 18058 h 68"/>
                <a:gd name="T6" fmla="*/ 13250 w 100"/>
                <a:gd name="T7" fmla="*/ 21939 h 68"/>
                <a:gd name="T8" fmla="*/ 7207 w 100"/>
                <a:gd name="T9" fmla="*/ 18058 h 68"/>
                <a:gd name="T10" fmla="*/ 0 w 100"/>
                <a:gd name="T11" fmla="*/ 15544 h 68"/>
                <a:gd name="T12" fmla="*/ 3533 w 100"/>
                <a:gd name="T13" fmla="*/ 3883 h 68"/>
                <a:gd name="T14" fmla="*/ 9576 w 100"/>
                <a:gd name="T15" fmla="*/ 0 h 68"/>
                <a:gd name="T16" fmla="*/ 13250 w 100"/>
                <a:gd name="T17" fmla="*/ 0 h 68"/>
                <a:gd name="T18" fmla="*/ 20451 w 100"/>
                <a:gd name="T19" fmla="*/ 3883 h 68"/>
                <a:gd name="T20" fmla="*/ 27658 w 100"/>
                <a:gd name="T21" fmla="*/ 0 h 68"/>
                <a:gd name="T22" fmla="*/ 29992 w 100"/>
                <a:gd name="T23" fmla="*/ 3883 h 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0"/>
                <a:gd name="T37" fmla="*/ 0 h 68"/>
                <a:gd name="T38" fmla="*/ 100 w 100"/>
                <a:gd name="T39" fmla="*/ 68 h 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0" h="68">
                  <a:moveTo>
                    <a:pt x="100" y="12"/>
                  </a:moveTo>
                  <a:lnTo>
                    <a:pt x="92" y="36"/>
                  </a:lnTo>
                  <a:lnTo>
                    <a:pt x="68" y="56"/>
                  </a:lnTo>
                  <a:lnTo>
                    <a:pt x="44" y="68"/>
                  </a:lnTo>
                  <a:lnTo>
                    <a:pt x="24" y="56"/>
                  </a:lnTo>
                  <a:lnTo>
                    <a:pt x="0" y="48"/>
                  </a:lnTo>
                  <a:lnTo>
                    <a:pt x="12" y="12"/>
                  </a:lnTo>
                  <a:lnTo>
                    <a:pt x="32" y="0"/>
                  </a:lnTo>
                  <a:lnTo>
                    <a:pt x="44" y="0"/>
                  </a:lnTo>
                  <a:lnTo>
                    <a:pt x="68" y="12"/>
                  </a:lnTo>
                  <a:lnTo>
                    <a:pt x="92" y="0"/>
                  </a:lnTo>
                  <a:lnTo>
                    <a:pt x="100" y="12"/>
                  </a:lnTo>
                  <a:close/>
                </a:path>
              </a:pathLst>
            </a:custGeom>
            <a:grpFill/>
            <a:ln w="12700" cmpd="sng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5" name="Freeform 7"/>
            <p:cNvSpPr>
              <a:spLocks/>
            </p:cNvSpPr>
            <p:nvPr/>
          </p:nvSpPr>
          <p:spPr bwMode="auto">
            <a:xfrm>
              <a:off x="2266" y="1730"/>
              <a:ext cx="65" cy="16"/>
            </a:xfrm>
            <a:custGeom>
              <a:avLst/>
              <a:gdLst>
                <a:gd name="T0" fmla="*/ 0 w 32"/>
                <a:gd name="T1" fmla="*/ 2048 h 8"/>
                <a:gd name="T2" fmla="*/ 2316 w 32"/>
                <a:gd name="T3" fmla="*/ 0 h 8"/>
                <a:gd name="T4" fmla="*/ 5842 w 32"/>
                <a:gd name="T5" fmla="*/ 0 h 8"/>
                <a:gd name="T6" fmla="*/ 9263 w 32"/>
                <a:gd name="T7" fmla="*/ 2048 h 8"/>
                <a:gd name="T8" fmla="*/ 0 w 32"/>
                <a:gd name="T9" fmla="*/ 204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8"/>
                <a:gd name="T17" fmla="*/ 32 w 3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8">
                  <a:moveTo>
                    <a:pt x="0" y="8"/>
                  </a:moveTo>
                  <a:lnTo>
                    <a:pt x="8" y="0"/>
                  </a:lnTo>
                  <a:lnTo>
                    <a:pt x="20" y="0"/>
                  </a:lnTo>
                  <a:lnTo>
                    <a:pt x="32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12700" cmpd="sng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2217" y="1770"/>
              <a:ext cx="204" cy="140"/>
            </a:xfrm>
            <a:custGeom>
              <a:avLst/>
              <a:gdLst>
                <a:gd name="T0" fmla="*/ 29992 w 100"/>
                <a:gd name="T1" fmla="*/ 3883 h 68"/>
                <a:gd name="T2" fmla="*/ 27658 w 100"/>
                <a:gd name="T3" fmla="*/ 11573 h 68"/>
                <a:gd name="T4" fmla="*/ 20451 w 100"/>
                <a:gd name="T5" fmla="*/ 18058 h 68"/>
                <a:gd name="T6" fmla="*/ 13250 w 100"/>
                <a:gd name="T7" fmla="*/ 21939 h 68"/>
                <a:gd name="T8" fmla="*/ 7207 w 100"/>
                <a:gd name="T9" fmla="*/ 18058 h 68"/>
                <a:gd name="T10" fmla="*/ 0 w 100"/>
                <a:gd name="T11" fmla="*/ 15544 h 68"/>
                <a:gd name="T12" fmla="*/ 3533 w 100"/>
                <a:gd name="T13" fmla="*/ 3883 h 68"/>
                <a:gd name="T14" fmla="*/ 9576 w 100"/>
                <a:gd name="T15" fmla="*/ 0 h 68"/>
                <a:gd name="T16" fmla="*/ 13250 w 100"/>
                <a:gd name="T17" fmla="*/ 0 h 68"/>
                <a:gd name="T18" fmla="*/ 20451 w 100"/>
                <a:gd name="T19" fmla="*/ 3883 h 68"/>
                <a:gd name="T20" fmla="*/ 27658 w 100"/>
                <a:gd name="T21" fmla="*/ 0 h 68"/>
                <a:gd name="T22" fmla="*/ 29992 w 100"/>
                <a:gd name="T23" fmla="*/ 3883 h 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0"/>
                <a:gd name="T37" fmla="*/ 0 h 68"/>
                <a:gd name="T38" fmla="*/ 100 w 100"/>
                <a:gd name="T39" fmla="*/ 68 h 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0" h="68">
                  <a:moveTo>
                    <a:pt x="100" y="12"/>
                  </a:moveTo>
                  <a:lnTo>
                    <a:pt x="92" y="36"/>
                  </a:lnTo>
                  <a:lnTo>
                    <a:pt x="68" y="56"/>
                  </a:lnTo>
                  <a:lnTo>
                    <a:pt x="44" y="68"/>
                  </a:lnTo>
                  <a:lnTo>
                    <a:pt x="24" y="56"/>
                  </a:lnTo>
                  <a:lnTo>
                    <a:pt x="0" y="48"/>
                  </a:lnTo>
                  <a:lnTo>
                    <a:pt x="12" y="12"/>
                  </a:lnTo>
                  <a:lnTo>
                    <a:pt x="32" y="0"/>
                  </a:lnTo>
                  <a:lnTo>
                    <a:pt x="44" y="0"/>
                  </a:lnTo>
                  <a:lnTo>
                    <a:pt x="68" y="12"/>
                  </a:lnTo>
                  <a:lnTo>
                    <a:pt x="92" y="0"/>
                  </a:lnTo>
                  <a:lnTo>
                    <a:pt x="100" y="12"/>
                  </a:lnTo>
                  <a:close/>
                </a:path>
              </a:pathLst>
            </a:custGeom>
            <a:grpFill/>
            <a:ln w="12700" cmpd="sng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Freeform 9"/>
            <p:cNvSpPr>
              <a:spLocks/>
            </p:cNvSpPr>
            <p:nvPr/>
          </p:nvSpPr>
          <p:spPr bwMode="auto">
            <a:xfrm>
              <a:off x="2266" y="1730"/>
              <a:ext cx="65" cy="16"/>
            </a:xfrm>
            <a:custGeom>
              <a:avLst/>
              <a:gdLst>
                <a:gd name="T0" fmla="*/ 0 w 32"/>
                <a:gd name="T1" fmla="*/ 2048 h 8"/>
                <a:gd name="T2" fmla="*/ 2316 w 32"/>
                <a:gd name="T3" fmla="*/ 0 h 8"/>
                <a:gd name="T4" fmla="*/ 5842 w 32"/>
                <a:gd name="T5" fmla="*/ 0 h 8"/>
                <a:gd name="T6" fmla="*/ 9263 w 32"/>
                <a:gd name="T7" fmla="*/ 2048 h 8"/>
                <a:gd name="T8" fmla="*/ 0 w 32"/>
                <a:gd name="T9" fmla="*/ 204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8"/>
                <a:gd name="T17" fmla="*/ 32 w 3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8">
                  <a:moveTo>
                    <a:pt x="0" y="8"/>
                  </a:moveTo>
                  <a:lnTo>
                    <a:pt x="8" y="0"/>
                  </a:lnTo>
                  <a:lnTo>
                    <a:pt x="20" y="0"/>
                  </a:lnTo>
                  <a:lnTo>
                    <a:pt x="32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12700" cmpd="sng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pic>
        <p:nvPicPr>
          <p:cNvPr id="1026" name="Picture 2" descr="C:\Raiz d$\Coisas\Microsoft Clip Organizer\004339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34" y="3954841"/>
            <a:ext cx="376072" cy="3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Raiz d$\Coisas\Microsoft Clip Organizer\004339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14" y="3563103"/>
            <a:ext cx="373123" cy="3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Raiz d$\Coisas\Microsoft Clip Organizer\004339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557" y="4264497"/>
            <a:ext cx="376072" cy="3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Raiz d$\Coisas\Microsoft Clip Organizer\004339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542" y="3925268"/>
            <a:ext cx="373123" cy="3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Raiz d$\Coisas\Microsoft Clip Organizer\004339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583" y="4056550"/>
            <a:ext cx="373123" cy="3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Raiz d$\Coisas\Microsoft Clip Organizer\004339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557" y="3799490"/>
            <a:ext cx="376072" cy="3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Raiz d$\Coisas\Microsoft Clip Organizer\004339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076" y="4054221"/>
            <a:ext cx="373123" cy="3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Raiz d$\Coisas\Microsoft Clip Organizer\004339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544" y="3649554"/>
            <a:ext cx="376072" cy="3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Raiz d$\Coisas\Microsoft Clip Organizer\004339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605" y="4547278"/>
            <a:ext cx="373123" cy="3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Raiz d$\Coisas\Microsoft Clip Organizer\004339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04" y="4567681"/>
            <a:ext cx="373123" cy="3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Raiz d$\Coisas\Microsoft Clip Organizer\004339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910" y="4268494"/>
            <a:ext cx="376072" cy="3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Raiz d$\Coisas\Microsoft Clip Organizer\004339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775" y="4059303"/>
            <a:ext cx="373123" cy="3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Raiz d$\Coisas\Microsoft Clip Organizer\004339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362" y="3928606"/>
            <a:ext cx="376072" cy="3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Raiz d$\Coisas\Microsoft Clip Organizer\004339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444" y="3729046"/>
            <a:ext cx="376072" cy="3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Raiz d$\Coisas\Microsoft Clip Organizer\004339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694" y="4335363"/>
            <a:ext cx="376072" cy="3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Raiz d$\Coisas\Microsoft Clip Organizer\004339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027" y="4711435"/>
            <a:ext cx="373123" cy="3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Raiz d$\Coisas\Microsoft Clip Organizer\004339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185" y="4917944"/>
            <a:ext cx="376072" cy="3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Raiz d$\Coisas\Microsoft Clip Organizer\004339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923" y="4963766"/>
            <a:ext cx="376072" cy="3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" descr="C:\Raiz d$\Coisas\Microsoft Clip Organizer\004339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744" y="5435429"/>
            <a:ext cx="373123" cy="3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Raiz d$\Coisas\Microsoft Clip Organizer\004339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485" y="3761688"/>
            <a:ext cx="376072" cy="3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Raiz d$\Coisas\Microsoft Clip Organizer\004339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98" y="3363277"/>
            <a:ext cx="376072" cy="3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C:\Raiz d$\Coisas\Microsoft Clip Organizer\004339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046" y="3413031"/>
            <a:ext cx="373123" cy="3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" descr="C:\Raiz d$\Coisas\Microsoft Clip Organizer\004339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386" y="3578984"/>
            <a:ext cx="373123" cy="3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5" descr="Banner-Qualidad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475" y="0"/>
            <a:ext cx="3200400" cy="79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4263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8463" y="188640"/>
            <a:ext cx="8195972" cy="533400"/>
          </a:xfrm>
        </p:spPr>
        <p:txBody>
          <a:bodyPr/>
          <a:lstStyle/>
          <a:p>
            <a:r>
              <a:rPr lang="es-ES_tradnl" dirty="0" smtClean="0"/>
              <a:t>Equipos de Medición </a:t>
            </a:r>
            <a:r>
              <a:rPr lang="es-ES_tradnl" noProof="0" dirty="0" smtClean="0"/>
              <a:t>– Fijo y Móvil</a:t>
            </a:r>
            <a:endParaRPr lang="es-ES_tradnl" noProof="0" dirty="0"/>
          </a:p>
        </p:txBody>
      </p:sp>
      <p:grpSp>
        <p:nvGrpSpPr>
          <p:cNvPr id="8" name="Group 7"/>
          <p:cNvGrpSpPr/>
          <p:nvPr/>
        </p:nvGrpSpPr>
        <p:grpSpPr>
          <a:xfrm>
            <a:off x="321128" y="1018241"/>
            <a:ext cx="1949608" cy="2149250"/>
            <a:chOff x="175151" y="2355174"/>
            <a:chExt cx="3860523" cy="408392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9" name="Freeform 101"/>
            <p:cNvSpPr>
              <a:spLocks/>
            </p:cNvSpPr>
            <p:nvPr/>
          </p:nvSpPr>
          <p:spPr bwMode="auto">
            <a:xfrm>
              <a:off x="1921498" y="5727031"/>
              <a:ext cx="649607" cy="712069"/>
            </a:xfrm>
            <a:custGeom>
              <a:avLst/>
              <a:gdLst/>
              <a:ahLst/>
              <a:cxnLst>
                <a:cxn ang="0">
                  <a:pos x="203" y="408"/>
                </a:cxn>
                <a:cxn ang="0">
                  <a:pos x="242" y="389"/>
                </a:cxn>
                <a:cxn ang="0">
                  <a:pos x="273" y="311"/>
                </a:cxn>
                <a:cxn ang="0">
                  <a:pos x="313" y="278"/>
                </a:cxn>
                <a:cxn ang="0">
                  <a:pos x="352" y="189"/>
                </a:cxn>
                <a:cxn ang="0">
                  <a:pos x="385" y="130"/>
                </a:cxn>
                <a:cxn ang="0">
                  <a:pos x="372" y="111"/>
                </a:cxn>
                <a:cxn ang="0">
                  <a:pos x="372" y="78"/>
                </a:cxn>
                <a:cxn ang="0">
                  <a:pos x="352" y="78"/>
                </a:cxn>
                <a:cxn ang="0">
                  <a:pos x="332" y="59"/>
                </a:cxn>
                <a:cxn ang="0">
                  <a:pos x="293" y="39"/>
                </a:cxn>
                <a:cxn ang="0">
                  <a:pos x="273" y="20"/>
                </a:cxn>
                <a:cxn ang="0">
                  <a:pos x="223" y="0"/>
                </a:cxn>
                <a:cxn ang="0">
                  <a:pos x="164" y="0"/>
                </a:cxn>
                <a:cxn ang="0">
                  <a:pos x="111" y="39"/>
                </a:cxn>
                <a:cxn ang="0">
                  <a:pos x="0" y="202"/>
                </a:cxn>
                <a:cxn ang="0">
                  <a:pos x="0" y="221"/>
                </a:cxn>
                <a:cxn ang="0">
                  <a:pos x="39" y="221"/>
                </a:cxn>
                <a:cxn ang="0">
                  <a:pos x="111" y="261"/>
                </a:cxn>
                <a:cxn ang="0">
                  <a:pos x="131" y="261"/>
                </a:cxn>
                <a:cxn ang="0">
                  <a:pos x="203" y="330"/>
                </a:cxn>
                <a:cxn ang="0">
                  <a:pos x="223" y="311"/>
                </a:cxn>
                <a:cxn ang="0">
                  <a:pos x="223" y="350"/>
                </a:cxn>
                <a:cxn ang="0">
                  <a:pos x="203" y="369"/>
                </a:cxn>
                <a:cxn ang="0">
                  <a:pos x="203" y="408"/>
                </a:cxn>
              </a:cxnLst>
              <a:rect l="0" t="0" r="r" b="b"/>
              <a:pathLst>
                <a:path w="385" h="408">
                  <a:moveTo>
                    <a:pt x="203" y="408"/>
                  </a:moveTo>
                  <a:lnTo>
                    <a:pt x="242" y="389"/>
                  </a:lnTo>
                  <a:lnTo>
                    <a:pt x="273" y="311"/>
                  </a:lnTo>
                  <a:lnTo>
                    <a:pt x="313" y="278"/>
                  </a:lnTo>
                  <a:lnTo>
                    <a:pt x="352" y="189"/>
                  </a:lnTo>
                  <a:lnTo>
                    <a:pt x="385" y="130"/>
                  </a:lnTo>
                  <a:lnTo>
                    <a:pt x="372" y="111"/>
                  </a:lnTo>
                  <a:lnTo>
                    <a:pt x="372" y="78"/>
                  </a:lnTo>
                  <a:lnTo>
                    <a:pt x="352" y="78"/>
                  </a:lnTo>
                  <a:lnTo>
                    <a:pt x="332" y="59"/>
                  </a:lnTo>
                  <a:lnTo>
                    <a:pt x="293" y="39"/>
                  </a:lnTo>
                  <a:lnTo>
                    <a:pt x="273" y="20"/>
                  </a:lnTo>
                  <a:lnTo>
                    <a:pt x="223" y="0"/>
                  </a:lnTo>
                  <a:lnTo>
                    <a:pt x="164" y="0"/>
                  </a:lnTo>
                  <a:lnTo>
                    <a:pt x="111" y="39"/>
                  </a:lnTo>
                  <a:lnTo>
                    <a:pt x="0" y="202"/>
                  </a:lnTo>
                  <a:lnTo>
                    <a:pt x="0" y="221"/>
                  </a:lnTo>
                  <a:lnTo>
                    <a:pt x="39" y="221"/>
                  </a:lnTo>
                  <a:lnTo>
                    <a:pt x="111" y="261"/>
                  </a:lnTo>
                  <a:lnTo>
                    <a:pt x="131" y="261"/>
                  </a:lnTo>
                  <a:lnTo>
                    <a:pt x="203" y="330"/>
                  </a:lnTo>
                  <a:lnTo>
                    <a:pt x="223" y="311"/>
                  </a:lnTo>
                  <a:lnTo>
                    <a:pt x="223" y="350"/>
                  </a:lnTo>
                  <a:lnTo>
                    <a:pt x="203" y="369"/>
                  </a:lnTo>
                  <a:lnTo>
                    <a:pt x="203" y="408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Freeform 103"/>
            <p:cNvSpPr>
              <a:spLocks/>
            </p:cNvSpPr>
            <p:nvPr/>
          </p:nvSpPr>
          <p:spPr bwMode="auto">
            <a:xfrm>
              <a:off x="2193152" y="5596135"/>
              <a:ext cx="474129" cy="350799"/>
            </a:xfrm>
            <a:custGeom>
              <a:avLst/>
              <a:gdLst/>
              <a:ahLst/>
              <a:cxnLst>
                <a:cxn ang="0">
                  <a:pos x="222" y="201"/>
                </a:cxn>
                <a:cxn ang="0">
                  <a:pos x="261" y="149"/>
                </a:cxn>
                <a:cxn ang="0">
                  <a:pos x="281" y="71"/>
                </a:cxn>
                <a:cxn ang="0">
                  <a:pos x="281" y="20"/>
                </a:cxn>
                <a:cxn ang="0">
                  <a:pos x="261" y="20"/>
                </a:cxn>
                <a:cxn ang="0">
                  <a:pos x="222" y="0"/>
                </a:cxn>
                <a:cxn ang="0">
                  <a:pos x="189" y="0"/>
                </a:cxn>
                <a:cxn ang="0">
                  <a:pos x="150" y="20"/>
                </a:cxn>
                <a:cxn ang="0">
                  <a:pos x="130" y="40"/>
                </a:cxn>
                <a:cxn ang="0">
                  <a:pos x="59" y="20"/>
                </a:cxn>
                <a:cxn ang="0">
                  <a:pos x="0" y="20"/>
                </a:cxn>
                <a:cxn ang="0">
                  <a:pos x="0" y="71"/>
                </a:cxn>
                <a:cxn ang="0">
                  <a:pos x="59" y="71"/>
                </a:cxn>
                <a:cxn ang="0">
                  <a:pos x="110" y="90"/>
                </a:cxn>
                <a:cxn ang="0">
                  <a:pos x="130" y="110"/>
                </a:cxn>
                <a:cxn ang="0">
                  <a:pos x="169" y="130"/>
                </a:cxn>
                <a:cxn ang="0">
                  <a:pos x="189" y="149"/>
                </a:cxn>
                <a:cxn ang="0">
                  <a:pos x="209" y="149"/>
                </a:cxn>
                <a:cxn ang="0">
                  <a:pos x="209" y="182"/>
                </a:cxn>
                <a:cxn ang="0">
                  <a:pos x="222" y="201"/>
                </a:cxn>
              </a:cxnLst>
              <a:rect l="0" t="0" r="r" b="b"/>
              <a:pathLst>
                <a:path w="281" h="201">
                  <a:moveTo>
                    <a:pt x="222" y="201"/>
                  </a:moveTo>
                  <a:lnTo>
                    <a:pt x="261" y="149"/>
                  </a:lnTo>
                  <a:lnTo>
                    <a:pt x="281" y="71"/>
                  </a:lnTo>
                  <a:lnTo>
                    <a:pt x="281" y="20"/>
                  </a:lnTo>
                  <a:lnTo>
                    <a:pt x="261" y="20"/>
                  </a:lnTo>
                  <a:lnTo>
                    <a:pt x="222" y="0"/>
                  </a:lnTo>
                  <a:lnTo>
                    <a:pt x="189" y="0"/>
                  </a:lnTo>
                  <a:lnTo>
                    <a:pt x="150" y="20"/>
                  </a:lnTo>
                  <a:lnTo>
                    <a:pt x="130" y="40"/>
                  </a:lnTo>
                  <a:lnTo>
                    <a:pt x="59" y="20"/>
                  </a:lnTo>
                  <a:lnTo>
                    <a:pt x="0" y="20"/>
                  </a:lnTo>
                  <a:lnTo>
                    <a:pt x="0" y="71"/>
                  </a:lnTo>
                  <a:lnTo>
                    <a:pt x="59" y="71"/>
                  </a:lnTo>
                  <a:lnTo>
                    <a:pt x="110" y="90"/>
                  </a:lnTo>
                  <a:lnTo>
                    <a:pt x="130" y="110"/>
                  </a:lnTo>
                  <a:lnTo>
                    <a:pt x="169" y="130"/>
                  </a:lnTo>
                  <a:lnTo>
                    <a:pt x="189" y="149"/>
                  </a:lnTo>
                  <a:lnTo>
                    <a:pt x="209" y="149"/>
                  </a:lnTo>
                  <a:lnTo>
                    <a:pt x="209" y="182"/>
                  </a:lnTo>
                  <a:lnTo>
                    <a:pt x="222" y="201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Freeform 106"/>
            <p:cNvSpPr>
              <a:spLocks noEditPoints="1"/>
            </p:cNvSpPr>
            <p:nvPr/>
          </p:nvSpPr>
          <p:spPr bwMode="auto">
            <a:xfrm>
              <a:off x="2100351" y="5240101"/>
              <a:ext cx="631047" cy="432826"/>
            </a:xfrm>
            <a:custGeom>
              <a:avLst/>
              <a:gdLst/>
              <a:ahLst/>
              <a:cxnLst>
                <a:cxn ang="0">
                  <a:pos x="153" y="618"/>
                </a:cxn>
                <a:cxn ang="0">
                  <a:pos x="317" y="618"/>
                </a:cxn>
                <a:cxn ang="0">
                  <a:pos x="504" y="675"/>
                </a:cxn>
                <a:cxn ang="0">
                  <a:pos x="560" y="619"/>
                </a:cxn>
                <a:cxn ang="0">
                  <a:pos x="672" y="563"/>
                </a:cxn>
                <a:cxn ang="0">
                  <a:pos x="765" y="564"/>
                </a:cxn>
                <a:cxn ang="0">
                  <a:pos x="870" y="618"/>
                </a:cxn>
                <a:cxn ang="0">
                  <a:pos x="916" y="626"/>
                </a:cxn>
                <a:cxn ang="0">
                  <a:pos x="919" y="511"/>
                </a:cxn>
                <a:cxn ang="0">
                  <a:pos x="1032" y="416"/>
                </a:cxn>
                <a:cxn ang="0">
                  <a:pos x="973" y="414"/>
                </a:cxn>
                <a:cxn ang="0">
                  <a:pos x="870" y="325"/>
                </a:cxn>
                <a:cxn ang="0">
                  <a:pos x="809" y="321"/>
                </a:cxn>
                <a:cxn ang="0">
                  <a:pos x="720" y="159"/>
                </a:cxn>
                <a:cxn ang="0">
                  <a:pos x="667" y="106"/>
                </a:cxn>
                <a:cxn ang="0">
                  <a:pos x="617" y="71"/>
                </a:cxn>
                <a:cxn ang="0">
                  <a:pos x="452" y="70"/>
                </a:cxn>
                <a:cxn ang="0">
                  <a:pos x="315" y="16"/>
                </a:cxn>
                <a:cxn ang="0">
                  <a:pos x="213" y="14"/>
                </a:cxn>
                <a:cxn ang="0">
                  <a:pos x="160" y="67"/>
                </a:cxn>
                <a:cxn ang="0">
                  <a:pos x="71" y="208"/>
                </a:cxn>
                <a:cxn ang="0">
                  <a:pos x="71" y="408"/>
                </a:cxn>
                <a:cxn ang="0">
                  <a:pos x="14" y="468"/>
                </a:cxn>
                <a:cxn ang="0">
                  <a:pos x="16" y="517"/>
                </a:cxn>
                <a:cxn ang="0">
                  <a:pos x="120" y="564"/>
                </a:cxn>
                <a:cxn ang="0">
                  <a:pos x="159" y="622"/>
                </a:cxn>
                <a:cxn ang="0">
                  <a:pos x="113" y="579"/>
                </a:cxn>
                <a:cxn ang="0">
                  <a:pos x="0" y="517"/>
                </a:cxn>
                <a:cxn ang="0">
                  <a:pos x="3" y="457"/>
                </a:cxn>
                <a:cxn ang="0">
                  <a:pos x="55" y="408"/>
                </a:cxn>
                <a:cxn ang="0">
                  <a:pos x="55" y="208"/>
                </a:cxn>
                <a:cxn ang="0">
                  <a:pos x="146" y="59"/>
                </a:cxn>
                <a:cxn ang="0">
                  <a:pos x="201" y="3"/>
                </a:cxn>
                <a:cxn ang="0">
                  <a:pos x="315" y="0"/>
                </a:cxn>
                <a:cxn ang="0">
                  <a:pos x="458" y="55"/>
                </a:cxn>
                <a:cxn ang="0">
                  <a:pos x="617" y="55"/>
                </a:cxn>
                <a:cxn ang="0">
                  <a:pos x="676" y="93"/>
                </a:cxn>
                <a:cxn ang="0">
                  <a:pos x="731" y="148"/>
                </a:cxn>
                <a:cxn ang="0">
                  <a:pos x="823" y="313"/>
                </a:cxn>
                <a:cxn ang="0">
                  <a:pos x="870" y="309"/>
                </a:cxn>
                <a:cxn ang="0">
                  <a:pos x="983" y="402"/>
                </a:cxn>
                <a:cxn ang="0">
                  <a:pos x="1032" y="400"/>
                </a:cxn>
                <a:cxn ang="0">
                  <a:pos x="1038" y="414"/>
                </a:cxn>
                <a:cxn ang="0">
                  <a:pos x="932" y="517"/>
                </a:cxn>
                <a:cxn ang="0">
                  <a:pos x="924" y="634"/>
                </a:cxn>
                <a:cxn ang="0">
                  <a:pos x="866" y="633"/>
                </a:cxn>
                <a:cxn ang="0">
                  <a:pos x="762" y="580"/>
                </a:cxn>
                <a:cxn ang="0">
                  <a:pos x="675" y="579"/>
                </a:cxn>
                <a:cxn ang="0">
                  <a:pos x="569" y="632"/>
                </a:cxn>
                <a:cxn ang="0">
                  <a:pos x="507" y="688"/>
                </a:cxn>
                <a:cxn ang="0">
                  <a:pos x="315" y="634"/>
                </a:cxn>
                <a:cxn ang="0">
                  <a:pos x="146" y="630"/>
                </a:cxn>
              </a:cxnLst>
              <a:rect l="0" t="0" r="r" b="b"/>
              <a:pathLst>
                <a:path w="1041" h="689">
                  <a:moveTo>
                    <a:pt x="159" y="622"/>
                  </a:moveTo>
                  <a:lnTo>
                    <a:pt x="153" y="618"/>
                  </a:lnTo>
                  <a:lnTo>
                    <a:pt x="315" y="618"/>
                  </a:lnTo>
                  <a:cubicBezTo>
                    <a:pt x="316" y="618"/>
                    <a:pt x="317" y="618"/>
                    <a:pt x="317" y="618"/>
                  </a:cubicBezTo>
                  <a:lnTo>
                    <a:pt x="511" y="673"/>
                  </a:lnTo>
                  <a:lnTo>
                    <a:pt x="504" y="675"/>
                  </a:lnTo>
                  <a:lnTo>
                    <a:pt x="558" y="620"/>
                  </a:lnTo>
                  <a:cubicBezTo>
                    <a:pt x="558" y="620"/>
                    <a:pt x="559" y="619"/>
                    <a:pt x="560" y="619"/>
                  </a:cubicBezTo>
                  <a:lnTo>
                    <a:pt x="668" y="564"/>
                  </a:lnTo>
                  <a:cubicBezTo>
                    <a:pt x="669" y="564"/>
                    <a:pt x="670" y="563"/>
                    <a:pt x="672" y="563"/>
                  </a:cubicBezTo>
                  <a:lnTo>
                    <a:pt x="762" y="563"/>
                  </a:lnTo>
                  <a:cubicBezTo>
                    <a:pt x="763" y="563"/>
                    <a:pt x="764" y="564"/>
                    <a:pt x="765" y="564"/>
                  </a:cubicBezTo>
                  <a:lnTo>
                    <a:pt x="874" y="619"/>
                  </a:lnTo>
                  <a:lnTo>
                    <a:pt x="870" y="618"/>
                  </a:lnTo>
                  <a:lnTo>
                    <a:pt x="924" y="618"/>
                  </a:lnTo>
                  <a:lnTo>
                    <a:pt x="916" y="626"/>
                  </a:lnTo>
                  <a:lnTo>
                    <a:pt x="916" y="517"/>
                  </a:lnTo>
                  <a:cubicBezTo>
                    <a:pt x="916" y="515"/>
                    <a:pt x="917" y="513"/>
                    <a:pt x="919" y="511"/>
                  </a:cubicBezTo>
                  <a:lnTo>
                    <a:pt x="1027" y="402"/>
                  </a:lnTo>
                  <a:lnTo>
                    <a:pt x="1032" y="416"/>
                  </a:lnTo>
                  <a:lnTo>
                    <a:pt x="978" y="416"/>
                  </a:lnTo>
                  <a:cubicBezTo>
                    <a:pt x="976" y="416"/>
                    <a:pt x="975" y="415"/>
                    <a:pt x="973" y="414"/>
                  </a:cubicBezTo>
                  <a:lnTo>
                    <a:pt x="865" y="323"/>
                  </a:lnTo>
                  <a:lnTo>
                    <a:pt x="870" y="325"/>
                  </a:lnTo>
                  <a:lnTo>
                    <a:pt x="816" y="325"/>
                  </a:lnTo>
                  <a:cubicBezTo>
                    <a:pt x="813" y="325"/>
                    <a:pt x="810" y="324"/>
                    <a:pt x="809" y="321"/>
                  </a:cubicBezTo>
                  <a:lnTo>
                    <a:pt x="719" y="158"/>
                  </a:lnTo>
                  <a:lnTo>
                    <a:pt x="720" y="159"/>
                  </a:lnTo>
                  <a:lnTo>
                    <a:pt x="666" y="105"/>
                  </a:lnTo>
                  <a:lnTo>
                    <a:pt x="667" y="106"/>
                  </a:lnTo>
                  <a:lnTo>
                    <a:pt x="613" y="70"/>
                  </a:lnTo>
                  <a:lnTo>
                    <a:pt x="617" y="71"/>
                  </a:lnTo>
                  <a:lnTo>
                    <a:pt x="455" y="71"/>
                  </a:lnTo>
                  <a:cubicBezTo>
                    <a:pt x="454" y="71"/>
                    <a:pt x="453" y="71"/>
                    <a:pt x="452" y="70"/>
                  </a:cubicBezTo>
                  <a:lnTo>
                    <a:pt x="312" y="16"/>
                  </a:lnTo>
                  <a:lnTo>
                    <a:pt x="315" y="16"/>
                  </a:lnTo>
                  <a:lnTo>
                    <a:pt x="207" y="16"/>
                  </a:lnTo>
                  <a:lnTo>
                    <a:pt x="213" y="14"/>
                  </a:lnTo>
                  <a:lnTo>
                    <a:pt x="158" y="69"/>
                  </a:lnTo>
                  <a:lnTo>
                    <a:pt x="160" y="67"/>
                  </a:lnTo>
                  <a:lnTo>
                    <a:pt x="69" y="212"/>
                  </a:lnTo>
                  <a:lnTo>
                    <a:pt x="71" y="208"/>
                  </a:lnTo>
                  <a:lnTo>
                    <a:pt x="71" y="317"/>
                  </a:lnTo>
                  <a:lnTo>
                    <a:pt x="71" y="408"/>
                  </a:lnTo>
                  <a:cubicBezTo>
                    <a:pt x="71" y="410"/>
                    <a:pt x="70" y="412"/>
                    <a:pt x="68" y="414"/>
                  </a:cubicBezTo>
                  <a:lnTo>
                    <a:pt x="14" y="468"/>
                  </a:lnTo>
                  <a:lnTo>
                    <a:pt x="16" y="463"/>
                  </a:lnTo>
                  <a:lnTo>
                    <a:pt x="16" y="517"/>
                  </a:lnTo>
                  <a:lnTo>
                    <a:pt x="12" y="510"/>
                  </a:lnTo>
                  <a:lnTo>
                    <a:pt x="120" y="564"/>
                  </a:lnTo>
                  <a:cubicBezTo>
                    <a:pt x="122" y="565"/>
                    <a:pt x="123" y="566"/>
                    <a:pt x="123" y="567"/>
                  </a:cubicBezTo>
                  <a:lnTo>
                    <a:pt x="159" y="622"/>
                  </a:lnTo>
                  <a:close/>
                  <a:moveTo>
                    <a:pt x="110" y="576"/>
                  </a:moveTo>
                  <a:lnTo>
                    <a:pt x="113" y="579"/>
                  </a:lnTo>
                  <a:lnTo>
                    <a:pt x="5" y="524"/>
                  </a:lnTo>
                  <a:cubicBezTo>
                    <a:pt x="2" y="523"/>
                    <a:pt x="0" y="520"/>
                    <a:pt x="0" y="517"/>
                  </a:cubicBezTo>
                  <a:lnTo>
                    <a:pt x="0" y="463"/>
                  </a:lnTo>
                  <a:cubicBezTo>
                    <a:pt x="0" y="460"/>
                    <a:pt x="1" y="458"/>
                    <a:pt x="3" y="457"/>
                  </a:cubicBezTo>
                  <a:lnTo>
                    <a:pt x="57" y="402"/>
                  </a:lnTo>
                  <a:lnTo>
                    <a:pt x="55" y="408"/>
                  </a:lnTo>
                  <a:lnTo>
                    <a:pt x="55" y="317"/>
                  </a:lnTo>
                  <a:lnTo>
                    <a:pt x="55" y="208"/>
                  </a:lnTo>
                  <a:cubicBezTo>
                    <a:pt x="55" y="207"/>
                    <a:pt x="55" y="205"/>
                    <a:pt x="56" y="204"/>
                  </a:cubicBezTo>
                  <a:lnTo>
                    <a:pt x="146" y="59"/>
                  </a:lnTo>
                  <a:cubicBezTo>
                    <a:pt x="146" y="58"/>
                    <a:pt x="147" y="58"/>
                    <a:pt x="147" y="57"/>
                  </a:cubicBezTo>
                  <a:lnTo>
                    <a:pt x="201" y="3"/>
                  </a:lnTo>
                  <a:cubicBezTo>
                    <a:pt x="203" y="1"/>
                    <a:pt x="205" y="0"/>
                    <a:pt x="207" y="0"/>
                  </a:cubicBezTo>
                  <a:lnTo>
                    <a:pt x="315" y="0"/>
                  </a:lnTo>
                  <a:cubicBezTo>
                    <a:pt x="316" y="0"/>
                    <a:pt x="317" y="1"/>
                    <a:pt x="318" y="1"/>
                  </a:cubicBezTo>
                  <a:lnTo>
                    <a:pt x="458" y="55"/>
                  </a:lnTo>
                  <a:lnTo>
                    <a:pt x="455" y="55"/>
                  </a:lnTo>
                  <a:lnTo>
                    <a:pt x="617" y="55"/>
                  </a:lnTo>
                  <a:cubicBezTo>
                    <a:pt x="619" y="55"/>
                    <a:pt x="621" y="55"/>
                    <a:pt x="622" y="56"/>
                  </a:cubicBezTo>
                  <a:lnTo>
                    <a:pt x="676" y="93"/>
                  </a:lnTo>
                  <a:cubicBezTo>
                    <a:pt x="676" y="93"/>
                    <a:pt x="677" y="93"/>
                    <a:pt x="677" y="94"/>
                  </a:cubicBezTo>
                  <a:lnTo>
                    <a:pt x="731" y="148"/>
                  </a:lnTo>
                  <a:cubicBezTo>
                    <a:pt x="732" y="149"/>
                    <a:pt x="732" y="149"/>
                    <a:pt x="733" y="150"/>
                  </a:cubicBezTo>
                  <a:lnTo>
                    <a:pt x="823" y="313"/>
                  </a:lnTo>
                  <a:lnTo>
                    <a:pt x="816" y="309"/>
                  </a:lnTo>
                  <a:lnTo>
                    <a:pt x="870" y="309"/>
                  </a:lnTo>
                  <a:cubicBezTo>
                    <a:pt x="872" y="309"/>
                    <a:pt x="874" y="310"/>
                    <a:pt x="875" y="311"/>
                  </a:cubicBezTo>
                  <a:lnTo>
                    <a:pt x="983" y="402"/>
                  </a:lnTo>
                  <a:lnTo>
                    <a:pt x="978" y="400"/>
                  </a:lnTo>
                  <a:lnTo>
                    <a:pt x="1032" y="400"/>
                  </a:lnTo>
                  <a:cubicBezTo>
                    <a:pt x="1036" y="400"/>
                    <a:pt x="1039" y="402"/>
                    <a:pt x="1040" y="405"/>
                  </a:cubicBezTo>
                  <a:cubicBezTo>
                    <a:pt x="1041" y="408"/>
                    <a:pt x="1040" y="411"/>
                    <a:pt x="1038" y="414"/>
                  </a:cubicBezTo>
                  <a:lnTo>
                    <a:pt x="930" y="523"/>
                  </a:lnTo>
                  <a:lnTo>
                    <a:pt x="932" y="517"/>
                  </a:lnTo>
                  <a:lnTo>
                    <a:pt x="932" y="626"/>
                  </a:lnTo>
                  <a:cubicBezTo>
                    <a:pt x="932" y="630"/>
                    <a:pt x="929" y="634"/>
                    <a:pt x="924" y="634"/>
                  </a:cubicBezTo>
                  <a:lnTo>
                    <a:pt x="870" y="634"/>
                  </a:lnTo>
                  <a:cubicBezTo>
                    <a:pt x="869" y="634"/>
                    <a:pt x="868" y="634"/>
                    <a:pt x="866" y="633"/>
                  </a:cubicBezTo>
                  <a:lnTo>
                    <a:pt x="758" y="579"/>
                  </a:lnTo>
                  <a:lnTo>
                    <a:pt x="762" y="580"/>
                  </a:lnTo>
                  <a:lnTo>
                    <a:pt x="672" y="580"/>
                  </a:lnTo>
                  <a:lnTo>
                    <a:pt x="675" y="579"/>
                  </a:lnTo>
                  <a:lnTo>
                    <a:pt x="567" y="633"/>
                  </a:lnTo>
                  <a:lnTo>
                    <a:pt x="569" y="632"/>
                  </a:lnTo>
                  <a:lnTo>
                    <a:pt x="515" y="686"/>
                  </a:lnTo>
                  <a:cubicBezTo>
                    <a:pt x="513" y="688"/>
                    <a:pt x="510" y="689"/>
                    <a:pt x="507" y="688"/>
                  </a:cubicBezTo>
                  <a:lnTo>
                    <a:pt x="313" y="634"/>
                  </a:lnTo>
                  <a:lnTo>
                    <a:pt x="315" y="634"/>
                  </a:lnTo>
                  <a:lnTo>
                    <a:pt x="153" y="634"/>
                  </a:lnTo>
                  <a:cubicBezTo>
                    <a:pt x="150" y="634"/>
                    <a:pt x="148" y="633"/>
                    <a:pt x="146" y="630"/>
                  </a:cubicBezTo>
                  <a:lnTo>
                    <a:pt x="110" y="576"/>
                  </a:lnTo>
                  <a:close/>
                </a:path>
              </a:pathLst>
            </a:custGeom>
            <a:grpFill/>
            <a:ln w="0" cap="flat">
              <a:solidFill>
                <a:schemeClr val="accent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Freeform 111"/>
            <p:cNvSpPr>
              <a:spLocks/>
            </p:cNvSpPr>
            <p:nvPr/>
          </p:nvSpPr>
          <p:spPr bwMode="auto">
            <a:xfrm>
              <a:off x="3288203" y="4753172"/>
              <a:ext cx="242970" cy="361270"/>
            </a:xfrm>
            <a:custGeom>
              <a:avLst/>
              <a:gdLst/>
              <a:ahLst/>
              <a:cxnLst>
                <a:cxn ang="0">
                  <a:pos x="71" y="207"/>
                </a:cxn>
                <a:cxn ang="0">
                  <a:pos x="111" y="134"/>
                </a:cxn>
                <a:cxn ang="0">
                  <a:pos x="124" y="61"/>
                </a:cxn>
                <a:cxn ang="0">
                  <a:pos x="144" y="20"/>
                </a:cxn>
                <a:cxn ang="0">
                  <a:pos x="124" y="0"/>
                </a:cxn>
                <a:cxn ang="0">
                  <a:pos x="91" y="0"/>
                </a:cxn>
                <a:cxn ang="0">
                  <a:pos x="71" y="20"/>
                </a:cxn>
                <a:cxn ang="0">
                  <a:pos x="71" y="40"/>
                </a:cxn>
                <a:cxn ang="0">
                  <a:pos x="52" y="80"/>
                </a:cxn>
                <a:cxn ang="0">
                  <a:pos x="52" y="94"/>
                </a:cxn>
                <a:cxn ang="0">
                  <a:pos x="13" y="134"/>
                </a:cxn>
                <a:cxn ang="0">
                  <a:pos x="0" y="174"/>
                </a:cxn>
                <a:cxn ang="0">
                  <a:pos x="13" y="207"/>
                </a:cxn>
                <a:cxn ang="0">
                  <a:pos x="71" y="207"/>
                </a:cxn>
              </a:cxnLst>
              <a:rect l="0" t="0" r="r" b="b"/>
              <a:pathLst>
                <a:path w="144" h="207">
                  <a:moveTo>
                    <a:pt x="71" y="207"/>
                  </a:moveTo>
                  <a:lnTo>
                    <a:pt x="111" y="134"/>
                  </a:lnTo>
                  <a:lnTo>
                    <a:pt x="124" y="61"/>
                  </a:lnTo>
                  <a:lnTo>
                    <a:pt x="144" y="20"/>
                  </a:lnTo>
                  <a:lnTo>
                    <a:pt x="124" y="0"/>
                  </a:lnTo>
                  <a:lnTo>
                    <a:pt x="91" y="0"/>
                  </a:lnTo>
                  <a:lnTo>
                    <a:pt x="71" y="20"/>
                  </a:lnTo>
                  <a:lnTo>
                    <a:pt x="71" y="40"/>
                  </a:lnTo>
                  <a:lnTo>
                    <a:pt x="52" y="80"/>
                  </a:lnTo>
                  <a:lnTo>
                    <a:pt x="52" y="94"/>
                  </a:lnTo>
                  <a:lnTo>
                    <a:pt x="13" y="134"/>
                  </a:lnTo>
                  <a:lnTo>
                    <a:pt x="0" y="174"/>
                  </a:lnTo>
                  <a:lnTo>
                    <a:pt x="13" y="207"/>
                  </a:lnTo>
                  <a:lnTo>
                    <a:pt x="71" y="207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Freeform 115"/>
            <p:cNvSpPr>
              <a:spLocks/>
            </p:cNvSpPr>
            <p:nvPr/>
          </p:nvSpPr>
          <p:spPr bwMode="auto">
            <a:xfrm>
              <a:off x="2851195" y="3760114"/>
              <a:ext cx="931384" cy="1033198"/>
            </a:xfrm>
            <a:custGeom>
              <a:avLst/>
              <a:gdLst/>
              <a:ahLst/>
              <a:cxnLst>
                <a:cxn ang="0">
                  <a:pos x="40" y="411"/>
                </a:cxn>
                <a:cxn ang="0">
                  <a:pos x="72" y="391"/>
                </a:cxn>
                <a:cxn ang="0">
                  <a:pos x="92" y="371"/>
                </a:cxn>
                <a:cxn ang="0">
                  <a:pos x="150" y="371"/>
                </a:cxn>
                <a:cxn ang="0">
                  <a:pos x="183" y="391"/>
                </a:cxn>
                <a:cxn ang="0">
                  <a:pos x="222" y="391"/>
                </a:cxn>
                <a:cxn ang="0">
                  <a:pos x="261" y="411"/>
                </a:cxn>
                <a:cxn ang="0">
                  <a:pos x="292" y="411"/>
                </a:cxn>
                <a:cxn ang="0">
                  <a:pos x="331" y="443"/>
                </a:cxn>
                <a:cxn ang="0">
                  <a:pos x="351" y="443"/>
                </a:cxn>
                <a:cxn ang="0">
                  <a:pos x="403" y="463"/>
                </a:cxn>
                <a:cxn ang="0">
                  <a:pos x="403" y="483"/>
                </a:cxn>
                <a:cxn ang="0">
                  <a:pos x="383" y="502"/>
                </a:cxn>
                <a:cxn ang="0">
                  <a:pos x="370" y="540"/>
                </a:cxn>
                <a:cxn ang="0">
                  <a:pos x="383" y="553"/>
                </a:cxn>
                <a:cxn ang="0">
                  <a:pos x="383" y="573"/>
                </a:cxn>
                <a:cxn ang="0">
                  <a:pos x="403" y="592"/>
                </a:cxn>
                <a:cxn ang="0">
                  <a:pos x="422" y="573"/>
                </a:cxn>
                <a:cxn ang="0">
                  <a:pos x="442" y="540"/>
                </a:cxn>
                <a:cxn ang="0">
                  <a:pos x="442" y="483"/>
                </a:cxn>
                <a:cxn ang="0">
                  <a:pos x="461" y="443"/>
                </a:cxn>
                <a:cxn ang="0">
                  <a:pos x="461" y="313"/>
                </a:cxn>
                <a:cxn ang="0">
                  <a:pos x="481" y="280"/>
                </a:cxn>
                <a:cxn ang="0">
                  <a:pos x="481" y="300"/>
                </a:cxn>
                <a:cxn ang="0">
                  <a:pos x="494" y="300"/>
                </a:cxn>
                <a:cxn ang="0">
                  <a:pos x="533" y="221"/>
                </a:cxn>
                <a:cxn ang="0">
                  <a:pos x="552" y="203"/>
                </a:cxn>
                <a:cxn ang="0">
                  <a:pos x="494" y="190"/>
                </a:cxn>
                <a:cxn ang="0">
                  <a:pos x="494" y="170"/>
                </a:cxn>
                <a:cxn ang="0">
                  <a:pos x="481" y="150"/>
                </a:cxn>
                <a:cxn ang="0">
                  <a:pos x="481" y="131"/>
                </a:cxn>
                <a:cxn ang="0">
                  <a:pos x="494" y="131"/>
                </a:cxn>
                <a:cxn ang="0">
                  <a:pos x="514" y="111"/>
                </a:cxn>
                <a:cxn ang="0">
                  <a:pos x="514" y="79"/>
                </a:cxn>
                <a:cxn ang="0">
                  <a:pos x="494" y="39"/>
                </a:cxn>
                <a:cxn ang="0">
                  <a:pos x="481" y="39"/>
                </a:cxn>
                <a:cxn ang="0">
                  <a:pos x="481" y="20"/>
                </a:cxn>
                <a:cxn ang="0">
                  <a:pos x="403" y="0"/>
                </a:cxn>
                <a:cxn ang="0">
                  <a:pos x="370" y="39"/>
                </a:cxn>
                <a:cxn ang="0">
                  <a:pos x="331" y="39"/>
                </a:cxn>
                <a:cxn ang="0">
                  <a:pos x="331" y="20"/>
                </a:cxn>
                <a:cxn ang="0">
                  <a:pos x="312" y="0"/>
                </a:cxn>
                <a:cxn ang="0">
                  <a:pos x="274" y="39"/>
                </a:cxn>
                <a:cxn ang="0">
                  <a:pos x="202" y="59"/>
                </a:cxn>
                <a:cxn ang="0">
                  <a:pos x="164" y="39"/>
                </a:cxn>
                <a:cxn ang="0">
                  <a:pos x="150" y="59"/>
                </a:cxn>
                <a:cxn ang="0">
                  <a:pos x="150" y="79"/>
                </a:cxn>
                <a:cxn ang="0">
                  <a:pos x="164" y="91"/>
                </a:cxn>
                <a:cxn ang="0">
                  <a:pos x="164" y="111"/>
                </a:cxn>
                <a:cxn ang="0">
                  <a:pos x="131" y="150"/>
                </a:cxn>
                <a:cxn ang="0">
                  <a:pos x="92" y="150"/>
                </a:cxn>
                <a:cxn ang="0">
                  <a:pos x="53" y="131"/>
                </a:cxn>
                <a:cxn ang="0">
                  <a:pos x="40" y="131"/>
                </a:cxn>
                <a:cxn ang="0">
                  <a:pos x="20" y="150"/>
                </a:cxn>
                <a:cxn ang="0">
                  <a:pos x="0" y="190"/>
                </a:cxn>
                <a:cxn ang="0">
                  <a:pos x="20" y="241"/>
                </a:cxn>
                <a:cxn ang="0">
                  <a:pos x="20" y="313"/>
                </a:cxn>
                <a:cxn ang="0">
                  <a:pos x="40" y="352"/>
                </a:cxn>
                <a:cxn ang="0">
                  <a:pos x="40" y="411"/>
                </a:cxn>
              </a:cxnLst>
              <a:rect l="0" t="0" r="r" b="b"/>
              <a:pathLst>
                <a:path w="552" h="592">
                  <a:moveTo>
                    <a:pt x="40" y="411"/>
                  </a:moveTo>
                  <a:lnTo>
                    <a:pt x="72" y="391"/>
                  </a:lnTo>
                  <a:lnTo>
                    <a:pt x="92" y="371"/>
                  </a:lnTo>
                  <a:lnTo>
                    <a:pt x="150" y="371"/>
                  </a:lnTo>
                  <a:lnTo>
                    <a:pt x="183" y="391"/>
                  </a:lnTo>
                  <a:lnTo>
                    <a:pt x="222" y="391"/>
                  </a:lnTo>
                  <a:lnTo>
                    <a:pt x="261" y="411"/>
                  </a:lnTo>
                  <a:lnTo>
                    <a:pt x="292" y="411"/>
                  </a:lnTo>
                  <a:lnTo>
                    <a:pt x="331" y="443"/>
                  </a:lnTo>
                  <a:lnTo>
                    <a:pt x="351" y="443"/>
                  </a:lnTo>
                  <a:lnTo>
                    <a:pt x="403" y="463"/>
                  </a:lnTo>
                  <a:lnTo>
                    <a:pt x="403" y="483"/>
                  </a:lnTo>
                  <a:lnTo>
                    <a:pt x="383" y="502"/>
                  </a:lnTo>
                  <a:lnTo>
                    <a:pt x="370" y="540"/>
                  </a:lnTo>
                  <a:lnTo>
                    <a:pt x="383" y="553"/>
                  </a:lnTo>
                  <a:lnTo>
                    <a:pt x="383" y="573"/>
                  </a:lnTo>
                  <a:lnTo>
                    <a:pt x="403" y="592"/>
                  </a:lnTo>
                  <a:lnTo>
                    <a:pt x="422" y="573"/>
                  </a:lnTo>
                  <a:lnTo>
                    <a:pt x="442" y="540"/>
                  </a:lnTo>
                  <a:lnTo>
                    <a:pt x="442" y="483"/>
                  </a:lnTo>
                  <a:lnTo>
                    <a:pt x="461" y="443"/>
                  </a:lnTo>
                  <a:lnTo>
                    <a:pt x="461" y="313"/>
                  </a:lnTo>
                  <a:lnTo>
                    <a:pt x="481" y="280"/>
                  </a:lnTo>
                  <a:lnTo>
                    <a:pt x="481" y="300"/>
                  </a:lnTo>
                  <a:lnTo>
                    <a:pt x="494" y="300"/>
                  </a:lnTo>
                  <a:lnTo>
                    <a:pt x="533" y="221"/>
                  </a:lnTo>
                  <a:lnTo>
                    <a:pt x="552" y="203"/>
                  </a:lnTo>
                  <a:lnTo>
                    <a:pt x="494" y="190"/>
                  </a:lnTo>
                  <a:lnTo>
                    <a:pt x="494" y="170"/>
                  </a:lnTo>
                  <a:lnTo>
                    <a:pt x="481" y="150"/>
                  </a:lnTo>
                  <a:lnTo>
                    <a:pt x="481" y="131"/>
                  </a:lnTo>
                  <a:lnTo>
                    <a:pt x="494" y="131"/>
                  </a:lnTo>
                  <a:lnTo>
                    <a:pt x="514" y="111"/>
                  </a:lnTo>
                  <a:lnTo>
                    <a:pt x="514" y="79"/>
                  </a:lnTo>
                  <a:lnTo>
                    <a:pt x="494" y="39"/>
                  </a:lnTo>
                  <a:lnTo>
                    <a:pt x="481" y="39"/>
                  </a:lnTo>
                  <a:lnTo>
                    <a:pt x="481" y="20"/>
                  </a:lnTo>
                  <a:lnTo>
                    <a:pt x="403" y="0"/>
                  </a:lnTo>
                  <a:lnTo>
                    <a:pt x="370" y="39"/>
                  </a:lnTo>
                  <a:lnTo>
                    <a:pt x="331" y="39"/>
                  </a:lnTo>
                  <a:lnTo>
                    <a:pt x="331" y="20"/>
                  </a:lnTo>
                  <a:lnTo>
                    <a:pt x="312" y="0"/>
                  </a:lnTo>
                  <a:lnTo>
                    <a:pt x="274" y="39"/>
                  </a:lnTo>
                  <a:lnTo>
                    <a:pt x="202" y="59"/>
                  </a:lnTo>
                  <a:lnTo>
                    <a:pt x="164" y="39"/>
                  </a:lnTo>
                  <a:lnTo>
                    <a:pt x="150" y="59"/>
                  </a:lnTo>
                  <a:lnTo>
                    <a:pt x="150" y="79"/>
                  </a:lnTo>
                  <a:lnTo>
                    <a:pt x="164" y="91"/>
                  </a:lnTo>
                  <a:lnTo>
                    <a:pt x="164" y="111"/>
                  </a:lnTo>
                  <a:lnTo>
                    <a:pt x="131" y="150"/>
                  </a:lnTo>
                  <a:lnTo>
                    <a:pt x="92" y="150"/>
                  </a:lnTo>
                  <a:lnTo>
                    <a:pt x="53" y="131"/>
                  </a:lnTo>
                  <a:lnTo>
                    <a:pt x="40" y="131"/>
                  </a:lnTo>
                  <a:lnTo>
                    <a:pt x="20" y="150"/>
                  </a:lnTo>
                  <a:lnTo>
                    <a:pt x="0" y="190"/>
                  </a:lnTo>
                  <a:lnTo>
                    <a:pt x="20" y="241"/>
                  </a:lnTo>
                  <a:lnTo>
                    <a:pt x="20" y="313"/>
                  </a:lnTo>
                  <a:lnTo>
                    <a:pt x="40" y="352"/>
                  </a:lnTo>
                  <a:lnTo>
                    <a:pt x="40" y="411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Freeform 117"/>
            <p:cNvSpPr>
              <a:spLocks/>
            </p:cNvSpPr>
            <p:nvPr/>
          </p:nvSpPr>
          <p:spPr bwMode="auto">
            <a:xfrm>
              <a:off x="3666156" y="3899736"/>
              <a:ext cx="185602" cy="211177"/>
            </a:xfrm>
            <a:custGeom>
              <a:avLst/>
              <a:gdLst/>
              <a:ahLst/>
              <a:cxnLst>
                <a:cxn ang="0">
                  <a:pos x="72" y="121"/>
                </a:cxn>
                <a:cxn ang="0">
                  <a:pos x="110" y="51"/>
                </a:cxn>
                <a:cxn ang="0">
                  <a:pos x="90" y="32"/>
                </a:cxn>
                <a:cxn ang="0">
                  <a:pos x="53" y="0"/>
                </a:cxn>
                <a:cxn ang="0">
                  <a:pos x="33" y="0"/>
                </a:cxn>
                <a:cxn ang="0">
                  <a:pos x="33" y="32"/>
                </a:cxn>
                <a:cxn ang="0">
                  <a:pos x="14" y="51"/>
                </a:cxn>
                <a:cxn ang="0">
                  <a:pos x="0" y="51"/>
                </a:cxn>
                <a:cxn ang="0">
                  <a:pos x="0" y="70"/>
                </a:cxn>
                <a:cxn ang="0">
                  <a:pos x="14" y="89"/>
                </a:cxn>
                <a:cxn ang="0">
                  <a:pos x="14" y="109"/>
                </a:cxn>
                <a:cxn ang="0">
                  <a:pos x="72" y="121"/>
                </a:cxn>
              </a:cxnLst>
              <a:rect l="0" t="0" r="r" b="b"/>
              <a:pathLst>
                <a:path w="110" h="121">
                  <a:moveTo>
                    <a:pt x="72" y="121"/>
                  </a:moveTo>
                  <a:lnTo>
                    <a:pt x="110" y="51"/>
                  </a:lnTo>
                  <a:lnTo>
                    <a:pt x="90" y="32"/>
                  </a:lnTo>
                  <a:lnTo>
                    <a:pt x="53" y="0"/>
                  </a:lnTo>
                  <a:lnTo>
                    <a:pt x="33" y="0"/>
                  </a:lnTo>
                  <a:lnTo>
                    <a:pt x="33" y="32"/>
                  </a:lnTo>
                  <a:lnTo>
                    <a:pt x="14" y="51"/>
                  </a:lnTo>
                  <a:lnTo>
                    <a:pt x="0" y="51"/>
                  </a:lnTo>
                  <a:lnTo>
                    <a:pt x="0" y="70"/>
                  </a:lnTo>
                  <a:lnTo>
                    <a:pt x="14" y="89"/>
                  </a:lnTo>
                  <a:lnTo>
                    <a:pt x="14" y="109"/>
                  </a:lnTo>
                  <a:lnTo>
                    <a:pt x="72" y="121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Freeform 119"/>
            <p:cNvSpPr>
              <a:spLocks/>
            </p:cNvSpPr>
            <p:nvPr/>
          </p:nvSpPr>
          <p:spPr bwMode="auto">
            <a:xfrm>
              <a:off x="3686404" y="3789784"/>
              <a:ext cx="320585" cy="200705"/>
            </a:xfrm>
            <a:custGeom>
              <a:avLst/>
              <a:gdLst/>
              <a:ahLst/>
              <a:cxnLst>
                <a:cxn ang="0">
                  <a:pos x="97" y="115"/>
                </a:cxn>
                <a:cxn ang="0">
                  <a:pos x="130" y="95"/>
                </a:cxn>
                <a:cxn ang="0">
                  <a:pos x="150" y="61"/>
                </a:cxn>
                <a:cxn ang="0">
                  <a:pos x="190" y="0"/>
                </a:cxn>
                <a:cxn ang="0">
                  <a:pos x="130" y="0"/>
                </a:cxn>
                <a:cxn ang="0">
                  <a:pos x="111" y="21"/>
                </a:cxn>
                <a:cxn ang="0">
                  <a:pos x="97" y="21"/>
                </a:cxn>
                <a:cxn ang="0">
                  <a:pos x="60" y="0"/>
                </a:cxn>
                <a:cxn ang="0">
                  <a:pos x="20" y="0"/>
                </a:cxn>
                <a:cxn ang="0">
                  <a:pos x="0" y="21"/>
                </a:cxn>
                <a:cxn ang="0">
                  <a:pos x="20" y="61"/>
                </a:cxn>
                <a:cxn ang="0">
                  <a:pos x="40" y="61"/>
                </a:cxn>
                <a:cxn ang="0">
                  <a:pos x="77" y="95"/>
                </a:cxn>
                <a:cxn ang="0">
                  <a:pos x="97" y="115"/>
                </a:cxn>
              </a:cxnLst>
              <a:rect l="0" t="0" r="r" b="b"/>
              <a:pathLst>
                <a:path w="190" h="115">
                  <a:moveTo>
                    <a:pt x="97" y="115"/>
                  </a:moveTo>
                  <a:lnTo>
                    <a:pt x="130" y="95"/>
                  </a:lnTo>
                  <a:lnTo>
                    <a:pt x="150" y="61"/>
                  </a:lnTo>
                  <a:lnTo>
                    <a:pt x="190" y="0"/>
                  </a:lnTo>
                  <a:lnTo>
                    <a:pt x="130" y="0"/>
                  </a:lnTo>
                  <a:lnTo>
                    <a:pt x="111" y="21"/>
                  </a:lnTo>
                  <a:lnTo>
                    <a:pt x="97" y="21"/>
                  </a:lnTo>
                  <a:lnTo>
                    <a:pt x="60" y="0"/>
                  </a:lnTo>
                  <a:lnTo>
                    <a:pt x="20" y="0"/>
                  </a:lnTo>
                  <a:lnTo>
                    <a:pt x="0" y="21"/>
                  </a:lnTo>
                  <a:lnTo>
                    <a:pt x="20" y="61"/>
                  </a:lnTo>
                  <a:lnTo>
                    <a:pt x="40" y="61"/>
                  </a:lnTo>
                  <a:lnTo>
                    <a:pt x="77" y="95"/>
                  </a:lnTo>
                  <a:lnTo>
                    <a:pt x="97" y="115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Freeform 123"/>
            <p:cNvSpPr>
              <a:spLocks/>
            </p:cNvSpPr>
            <p:nvPr/>
          </p:nvSpPr>
          <p:spPr bwMode="auto">
            <a:xfrm>
              <a:off x="3559857" y="3479127"/>
              <a:ext cx="475816" cy="219904"/>
            </a:xfrm>
            <a:custGeom>
              <a:avLst/>
              <a:gdLst/>
              <a:ahLst/>
              <a:cxnLst>
                <a:cxn ang="0">
                  <a:pos x="282" y="71"/>
                </a:cxn>
                <a:cxn ang="0">
                  <a:pos x="262" y="32"/>
                </a:cxn>
                <a:cxn ang="0">
                  <a:pos x="203" y="32"/>
                </a:cxn>
                <a:cxn ang="0">
                  <a:pos x="183" y="19"/>
                </a:cxn>
                <a:cxn ang="0">
                  <a:pos x="170" y="19"/>
                </a:cxn>
                <a:cxn ang="0">
                  <a:pos x="170" y="32"/>
                </a:cxn>
                <a:cxn ang="0">
                  <a:pos x="170" y="51"/>
                </a:cxn>
                <a:cxn ang="0">
                  <a:pos x="92" y="51"/>
                </a:cxn>
                <a:cxn ang="0">
                  <a:pos x="132" y="19"/>
                </a:cxn>
                <a:cxn ang="0">
                  <a:pos x="112" y="0"/>
                </a:cxn>
                <a:cxn ang="0">
                  <a:pos x="92" y="19"/>
                </a:cxn>
                <a:cxn ang="0">
                  <a:pos x="60" y="32"/>
                </a:cxn>
                <a:cxn ang="0">
                  <a:pos x="40" y="32"/>
                </a:cxn>
                <a:cxn ang="0">
                  <a:pos x="20" y="88"/>
                </a:cxn>
                <a:cxn ang="0">
                  <a:pos x="0" y="107"/>
                </a:cxn>
                <a:cxn ang="0">
                  <a:pos x="60" y="126"/>
                </a:cxn>
                <a:cxn ang="0">
                  <a:pos x="73" y="107"/>
                </a:cxn>
                <a:cxn ang="0">
                  <a:pos x="112" y="88"/>
                </a:cxn>
                <a:cxn ang="0">
                  <a:pos x="132" y="88"/>
                </a:cxn>
                <a:cxn ang="0">
                  <a:pos x="112" y="126"/>
                </a:cxn>
                <a:cxn ang="0">
                  <a:pos x="150" y="126"/>
                </a:cxn>
                <a:cxn ang="0">
                  <a:pos x="170" y="107"/>
                </a:cxn>
                <a:cxn ang="0">
                  <a:pos x="223" y="107"/>
                </a:cxn>
                <a:cxn ang="0">
                  <a:pos x="262" y="71"/>
                </a:cxn>
                <a:cxn ang="0">
                  <a:pos x="282" y="71"/>
                </a:cxn>
              </a:cxnLst>
              <a:rect l="0" t="0" r="r" b="b"/>
              <a:pathLst>
                <a:path w="282" h="126">
                  <a:moveTo>
                    <a:pt x="282" y="71"/>
                  </a:moveTo>
                  <a:lnTo>
                    <a:pt x="262" y="32"/>
                  </a:lnTo>
                  <a:lnTo>
                    <a:pt x="203" y="32"/>
                  </a:lnTo>
                  <a:lnTo>
                    <a:pt x="183" y="19"/>
                  </a:lnTo>
                  <a:lnTo>
                    <a:pt x="170" y="19"/>
                  </a:lnTo>
                  <a:lnTo>
                    <a:pt x="170" y="32"/>
                  </a:lnTo>
                  <a:lnTo>
                    <a:pt x="170" y="51"/>
                  </a:lnTo>
                  <a:lnTo>
                    <a:pt x="92" y="51"/>
                  </a:lnTo>
                  <a:lnTo>
                    <a:pt x="132" y="19"/>
                  </a:lnTo>
                  <a:lnTo>
                    <a:pt x="112" y="0"/>
                  </a:lnTo>
                  <a:lnTo>
                    <a:pt x="92" y="19"/>
                  </a:lnTo>
                  <a:lnTo>
                    <a:pt x="60" y="32"/>
                  </a:lnTo>
                  <a:lnTo>
                    <a:pt x="40" y="32"/>
                  </a:lnTo>
                  <a:lnTo>
                    <a:pt x="20" y="88"/>
                  </a:lnTo>
                  <a:lnTo>
                    <a:pt x="0" y="107"/>
                  </a:lnTo>
                  <a:lnTo>
                    <a:pt x="60" y="126"/>
                  </a:lnTo>
                  <a:lnTo>
                    <a:pt x="73" y="107"/>
                  </a:lnTo>
                  <a:lnTo>
                    <a:pt x="112" y="88"/>
                  </a:lnTo>
                  <a:lnTo>
                    <a:pt x="132" y="88"/>
                  </a:lnTo>
                  <a:lnTo>
                    <a:pt x="112" y="126"/>
                  </a:lnTo>
                  <a:lnTo>
                    <a:pt x="150" y="126"/>
                  </a:lnTo>
                  <a:lnTo>
                    <a:pt x="170" y="107"/>
                  </a:lnTo>
                  <a:lnTo>
                    <a:pt x="223" y="107"/>
                  </a:lnTo>
                  <a:lnTo>
                    <a:pt x="262" y="71"/>
                  </a:lnTo>
                  <a:lnTo>
                    <a:pt x="282" y="71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Freeform 129"/>
            <p:cNvSpPr>
              <a:spLocks/>
            </p:cNvSpPr>
            <p:nvPr/>
          </p:nvSpPr>
          <p:spPr bwMode="auto">
            <a:xfrm>
              <a:off x="2881566" y="3177195"/>
              <a:ext cx="561868" cy="842964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43" y="20"/>
                </a:cxn>
                <a:cxn ang="0">
                  <a:pos x="223" y="20"/>
                </a:cxn>
                <a:cxn ang="0">
                  <a:pos x="203" y="40"/>
                </a:cxn>
                <a:cxn ang="0">
                  <a:pos x="184" y="79"/>
                </a:cxn>
                <a:cxn ang="0">
                  <a:pos x="184" y="112"/>
                </a:cxn>
                <a:cxn ang="0">
                  <a:pos x="164" y="171"/>
                </a:cxn>
                <a:cxn ang="0">
                  <a:pos x="164" y="203"/>
                </a:cxn>
                <a:cxn ang="0">
                  <a:pos x="145" y="223"/>
                </a:cxn>
                <a:cxn ang="0">
                  <a:pos x="92" y="243"/>
                </a:cxn>
                <a:cxn ang="0">
                  <a:pos x="53" y="261"/>
                </a:cxn>
                <a:cxn ang="0">
                  <a:pos x="19" y="300"/>
                </a:cxn>
                <a:cxn ang="0">
                  <a:pos x="0" y="372"/>
                </a:cxn>
                <a:cxn ang="0">
                  <a:pos x="19" y="444"/>
                </a:cxn>
                <a:cxn ang="0">
                  <a:pos x="19" y="464"/>
                </a:cxn>
                <a:cxn ang="0">
                  <a:pos x="33" y="464"/>
                </a:cxn>
                <a:cxn ang="0">
                  <a:pos x="72" y="483"/>
                </a:cxn>
                <a:cxn ang="0">
                  <a:pos x="111" y="483"/>
                </a:cxn>
                <a:cxn ang="0">
                  <a:pos x="145" y="444"/>
                </a:cxn>
                <a:cxn ang="0">
                  <a:pos x="145" y="424"/>
                </a:cxn>
                <a:cxn ang="0">
                  <a:pos x="131" y="411"/>
                </a:cxn>
                <a:cxn ang="0">
                  <a:pos x="131" y="392"/>
                </a:cxn>
                <a:cxn ang="0">
                  <a:pos x="145" y="372"/>
                </a:cxn>
                <a:cxn ang="0">
                  <a:pos x="184" y="392"/>
                </a:cxn>
                <a:cxn ang="0">
                  <a:pos x="256" y="372"/>
                </a:cxn>
                <a:cxn ang="0">
                  <a:pos x="294" y="333"/>
                </a:cxn>
                <a:cxn ang="0">
                  <a:pos x="314" y="313"/>
                </a:cxn>
                <a:cxn ang="0">
                  <a:pos x="314" y="281"/>
                </a:cxn>
                <a:cxn ang="0">
                  <a:pos x="333" y="261"/>
                </a:cxn>
                <a:cxn ang="0">
                  <a:pos x="333" y="243"/>
                </a:cxn>
                <a:cxn ang="0">
                  <a:pos x="294" y="190"/>
                </a:cxn>
                <a:cxn ang="0">
                  <a:pos x="294" y="151"/>
                </a:cxn>
                <a:cxn ang="0">
                  <a:pos x="274" y="79"/>
                </a:cxn>
                <a:cxn ang="0">
                  <a:pos x="274" y="40"/>
                </a:cxn>
                <a:cxn ang="0">
                  <a:pos x="274" y="0"/>
                </a:cxn>
                <a:cxn ang="0">
                  <a:pos x="256" y="0"/>
                </a:cxn>
              </a:cxnLst>
              <a:rect l="0" t="0" r="r" b="b"/>
              <a:pathLst>
                <a:path w="333" h="483">
                  <a:moveTo>
                    <a:pt x="256" y="0"/>
                  </a:moveTo>
                  <a:lnTo>
                    <a:pt x="243" y="20"/>
                  </a:lnTo>
                  <a:lnTo>
                    <a:pt x="223" y="20"/>
                  </a:lnTo>
                  <a:lnTo>
                    <a:pt x="203" y="40"/>
                  </a:lnTo>
                  <a:lnTo>
                    <a:pt x="184" y="79"/>
                  </a:lnTo>
                  <a:lnTo>
                    <a:pt x="184" y="112"/>
                  </a:lnTo>
                  <a:lnTo>
                    <a:pt x="164" y="171"/>
                  </a:lnTo>
                  <a:lnTo>
                    <a:pt x="164" y="203"/>
                  </a:lnTo>
                  <a:lnTo>
                    <a:pt x="145" y="223"/>
                  </a:lnTo>
                  <a:lnTo>
                    <a:pt x="92" y="243"/>
                  </a:lnTo>
                  <a:lnTo>
                    <a:pt x="53" y="261"/>
                  </a:lnTo>
                  <a:lnTo>
                    <a:pt x="19" y="300"/>
                  </a:lnTo>
                  <a:lnTo>
                    <a:pt x="0" y="372"/>
                  </a:lnTo>
                  <a:lnTo>
                    <a:pt x="19" y="444"/>
                  </a:lnTo>
                  <a:lnTo>
                    <a:pt x="19" y="464"/>
                  </a:lnTo>
                  <a:lnTo>
                    <a:pt x="33" y="464"/>
                  </a:lnTo>
                  <a:lnTo>
                    <a:pt x="72" y="483"/>
                  </a:lnTo>
                  <a:lnTo>
                    <a:pt x="111" y="483"/>
                  </a:lnTo>
                  <a:lnTo>
                    <a:pt x="145" y="444"/>
                  </a:lnTo>
                  <a:lnTo>
                    <a:pt x="145" y="424"/>
                  </a:lnTo>
                  <a:lnTo>
                    <a:pt x="131" y="411"/>
                  </a:lnTo>
                  <a:lnTo>
                    <a:pt x="131" y="392"/>
                  </a:lnTo>
                  <a:lnTo>
                    <a:pt x="145" y="372"/>
                  </a:lnTo>
                  <a:lnTo>
                    <a:pt x="184" y="392"/>
                  </a:lnTo>
                  <a:lnTo>
                    <a:pt x="256" y="372"/>
                  </a:lnTo>
                  <a:lnTo>
                    <a:pt x="294" y="333"/>
                  </a:lnTo>
                  <a:lnTo>
                    <a:pt x="314" y="313"/>
                  </a:lnTo>
                  <a:lnTo>
                    <a:pt x="314" y="281"/>
                  </a:lnTo>
                  <a:lnTo>
                    <a:pt x="333" y="261"/>
                  </a:lnTo>
                  <a:lnTo>
                    <a:pt x="333" y="243"/>
                  </a:lnTo>
                  <a:lnTo>
                    <a:pt x="294" y="190"/>
                  </a:lnTo>
                  <a:lnTo>
                    <a:pt x="294" y="151"/>
                  </a:lnTo>
                  <a:lnTo>
                    <a:pt x="274" y="79"/>
                  </a:lnTo>
                  <a:lnTo>
                    <a:pt x="274" y="40"/>
                  </a:lnTo>
                  <a:lnTo>
                    <a:pt x="274" y="0"/>
                  </a:lnTo>
                  <a:lnTo>
                    <a:pt x="256" y="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Freeform 131"/>
            <p:cNvSpPr>
              <a:spLocks/>
            </p:cNvSpPr>
            <p:nvPr/>
          </p:nvSpPr>
          <p:spPr bwMode="auto">
            <a:xfrm>
              <a:off x="2628473" y="2986962"/>
              <a:ext cx="688415" cy="963387"/>
            </a:xfrm>
            <a:custGeom>
              <a:avLst/>
              <a:gdLst/>
              <a:ahLst/>
              <a:cxnLst>
                <a:cxn ang="0">
                  <a:pos x="131" y="0"/>
                </a:cxn>
                <a:cxn ang="0">
                  <a:pos x="131" y="59"/>
                </a:cxn>
                <a:cxn ang="0">
                  <a:pos x="113" y="129"/>
                </a:cxn>
                <a:cxn ang="0">
                  <a:pos x="93" y="188"/>
                </a:cxn>
                <a:cxn ang="0">
                  <a:pos x="60" y="221"/>
                </a:cxn>
                <a:cxn ang="0">
                  <a:pos x="20" y="240"/>
                </a:cxn>
                <a:cxn ang="0">
                  <a:pos x="0" y="260"/>
                </a:cxn>
                <a:cxn ang="0">
                  <a:pos x="40" y="260"/>
                </a:cxn>
                <a:cxn ang="0">
                  <a:pos x="60" y="280"/>
                </a:cxn>
                <a:cxn ang="0">
                  <a:pos x="60" y="299"/>
                </a:cxn>
                <a:cxn ang="0">
                  <a:pos x="40" y="332"/>
                </a:cxn>
                <a:cxn ang="0">
                  <a:pos x="60" y="389"/>
                </a:cxn>
                <a:cxn ang="0">
                  <a:pos x="93" y="409"/>
                </a:cxn>
                <a:cxn ang="0">
                  <a:pos x="113" y="389"/>
                </a:cxn>
                <a:cxn ang="0">
                  <a:pos x="131" y="409"/>
                </a:cxn>
                <a:cxn ang="0">
                  <a:pos x="131" y="422"/>
                </a:cxn>
                <a:cxn ang="0">
                  <a:pos x="113" y="441"/>
                </a:cxn>
                <a:cxn ang="0">
                  <a:pos x="93" y="481"/>
                </a:cxn>
                <a:cxn ang="0">
                  <a:pos x="113" y="520"/>
                </a:cxn>
                <a:cxn ang="0">
                  <a:pos x="151" y="552"/>
                </a:cxn>
                <a:cxn ang="0">
                  <a:pos x="171" y="552"/>
                </a:cxn>
                <a:cxn ang="0">
                  <a:pos x="151" y="481"/>
                </a:cxn>
                <a:cxn ang="0">
                  <a:pos x="171" y="409"/>
                </a:cxn>
                <a:cxn ang="0">
                  <a:pos x="204" y="369"/>
                </a:cxn>
                <a:cxn ang="0">
                  <a:pos x="244" y="352"/>
                </a:cxn>
                <a:cxn ang="0">
                  <a:pos x="296" y="332"/>
                </a:cxn>
                <a:cxn ang="0">
                  <a:pos x="316" y="312"/>
                </a:cxn>
                <a:cxn ang="0">
                  <a:pos x="316" y="280"/>
                </a:cxn>
                <a:cxn ang="0">
                  <a:pos x="336" y="221"/>
                </a:cxn>
                <a:cxn ang="0">
                  <a:pos x="336" y="188"/>
                </a:cxn>
                <a:cxn ang="0">
                  <a:pos x="356" y="149"/>
                </a:cxn>
                <a:cxn ang="0">
                  <a:pos x="375" y="129"/>
                </a:cxn>
                <a:cxn ang="0">
                  <a:pos x="395" y="129"/>
                </a:cxn>
                <a:cxn ang="0">
                  <a:pos x="408" y="110"/>
                </a:cxn>
                <a:cxn ang="0">
                  <a:pos x="395" y="110"/>
                </a:cxn>
                <a:cxn ang="0">
                  <a:pos x="356" y="90"/>
                </a:cxn>
                <a:cxn ang="0">
                  <a:pos x="296" y="77"/>
                </a:cxn>
                <a:cxn ang="0">
                  <a:pos x="263" y="59"/>
                </a:cxn>
                <a:cxn ang="0">
                  <a:pos x="244" y="90"/>
                </a:cxn>
                <a:cxn ang="0">
                  <a:pos x="244" y="59"/>
                </a:cxn>
                <a:cxn ang="0">
                  <a:pos x="204" y="40"/>
                </a:cxn>
                <a:cxn ang="0">
                  <a:pos x="184" y="20"/>
                </a:cxn>
                <a:cxn ang="0">
                  <a:pos x="131" y="0"/>
                </a:cxn>
              </a:cxnLst>
              <a:rect l="0" t="0" r="r" b="b"/>
              <a:pathLst>
                <a:path w="408" h="552">
                  <a:moveTo>
                    <a:pt x="131" y="0"/>
                  </a:moveTo>
                  <a:lnTo>
                    <a:pt x="131" y="59"/>
                  </a:lnTo>
                  <a:lnTo>
                    <a:pt x="113" y="129"/>
                  </a:lnTo>
                  <a:lnTo>
                    <a:pt x="93" y="188"/>
                  </a:lnTo>
                  <a:lnTo>
                    <a:pt x="60" y="221"/>
                  </a:lnTo>
                  <a:lnTo>
                    <a:pt x="20" y="240"/>
                  </a:lnTo>
                  <a:lnTo>
                    <a:pt x="0" y="260"/>
                  </a:lnTo>
                  <a:lnTo>
                    <a:pt x="40" y="260"/>
                  </a:lnTo>
                  <a:lnTo>
                    <a:pt x="60" y="280"/>
                  </a:lnTo>
                  <a:lnTo>
                    <a:pt x="60" y="299"/>
                  </a:lnTo>
                  <a:lnTo>
                    <a:pt x="40" y="332"/>
                  </a:lnTo>
                  <a:lnTo>
                    <a:pt x="60" y="389"/>
                  </a:lnTo>
                  <a:lnTo>
                    <a:pt x="93" y="409"/>
                  </a:lnTo>
                  <a:lnTo>
                    <a:pt x="113" y="389"/>
                  </a:lnTo>
                  <a:lnTo>
                    <a:pt x="131" y="409"/>
                  </a:lnTo>
                  <a:lnTo>
                    <a:pt x="131" y="422"/>
                  </a:lnTo>
                  <a:lnTo>
                    <a:pt x="113" y="441"/>
                  </a:lnTo>
                  <a:lnTo>
                    <a:pt x="93" y="481"/>
                  </a:lnTo>
                  <a:lnTo>
                    <a:pt x="113" y="520"/>
                  </a:lnTo>
                  <a:lnTo>
                    <a:pt x="151" y="552"/>
                  </a:lnTo>
                  <a:lnTo>
                    <a:pt x="171" y="552"/>
                  </a:lnTo>
                  <a:lnTo>
                    <a:pt x="151" y="481"/>
                  </a:lnTo>
                  <a:lnTo>
                    <a:pt x="171" y="409"/>
                  </a:lnTo>
                  <a:lnTo>
                    <a:pt x="204" y="369"/>
                  </a:lnTo>
                  <a:lnTo>
                    <a:pt x="244" y="352"/>
                  </a:lnTo>
                  <a:lnTo>
                    <a:pt x="296" y="332"/>
                  </a:lnTo>
                  <a:lnTo>
                    <a:pt x="316" y="312"/>
                  </a:lnTo>
                  <a:lnTo>
                    <a:pt x="316" y="280"/>
                  </a:lnTo>
                  <a:lnTo>
                    <a:pt x="336" y="221"/>
                  </a:lnTo>
                  <a:lnTo>
                    <a:pt x="336" y="188"/>
                  </a:lnTo>
                  <a:lnTo>
                    <a:pt x="356" y="149"/>
                  </a:lnTo>
                  <a:lnTo>
                    <a:pt x="375" y="129"/>
                  </a:lnTo>
                  <a:lnTo>
                    <a:pt x="395" y="129"/>
                  </a:lnTo>
                  <a:lnTo>
                    <a:pt x="408" y="110"/>
                  </a:lnTo>
                  <a:lnTo>
                    <a:pt x="395" y="110"/>
                  </a:lnTo>
                  <a:lnTo>
                    <a:pt x="356" y="90"/>
                  </a:lnTo>
                  <a:lnTo>
                    <a:pt x="296" y="77"/>
                  </a:lnTo>
                  <a:lnTo>
                    <a:pt x="263" y="59"/>
                  </a:lnTo>
                  <a:lnTo>
                    <a:pt x="244" y="90"/>
                  </a:lnTo>
                  <a:lnTo>
                    <a:pt x="244" y="59"/>
                  </a:lnTo>
                  <a:lnTo>
                    <a:pt x="204" y="40"/>
                  </a:lnTo>
                  <a:lnTo>
                    <a:pt x="184" y="20"/>
                  </a:lnTo>
                  <a:lnTo>
                    <a:pt x="131" y="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Freeform 133"/>
            <p:cNvSpPr>
              <a:spLocks/>
            </p:cNvSpPr>
            <p:nvPr/>
          </p:nvSpPr>
          <p:spPr bwMode="auto">
            <a:xfrm>
              <a:off x="2415874" y="3438985"/>
              <a:ext cx="504500" cy="902303"/>
            </a:xfrm>
            <a:custGeom>
              <a:avLst/>
              <a:gdLst/>
              <a:ahLst/>
              <a:cxnLst>
                <a:cxn ang="0">
                  <a:pos x="131" y="0"/>
                </a:cxn>
                <a:cxn ang="0">
                  <a:pos x="150" y="20"/>
                </a:cxn>
                <a:cxn ang="0">
                  <a:pos x="150" y="40"/>
                </a:cxn>
                <a:cxn ang="0">
                  <a:pos x="91" y="92"/>
                </a:cxn>
                <a:cxn ang="0">
                  <a:pos x="78" y="130"/>
                </a:cxn>
                <a:cxn ang="0">
                  <a:pos x="78" y="183"/>
                </a:cxn>
                <a:cxn ang="0">
                  <a:pos x="59" y="223"/>
                </a:cxn>
                <a:cxn ang="0">
                  <a:pos x="20" y="275"/>
                </a:cxn>
                <a:cxn ang="0">
                  <a:pos x="0" y="334"/>
                </a:cxn>
                <a:cxn ang="0">
                  <a:pos x="0" y="387"/>
                </a:cxn>
                <a:cxn ang="0">
                  <a:pos x="20" y="445"/>
                </a:cxn>
                <a:cxn ang="0">
                  <a:pos x="0" y="498"/>
                </a:cxn>
                <a:cxn ang="0">
                  <a:pos x="20" y="498"/>
                </a:cxn>
                <a:cxn ang="0">
                  <a:pos x="59" y="485"/>
                </a:cxn>
                <a:cxn ang="0">
                  <a:pos x="91" y="485"/>
                </a:cxn>
                <a:cxn ang="0">
                  <a:pos x="111" y="498"/>
                </a:cxn>
                <a:cxn ang="0">
                  <a:pos x="150" y="517"/>
                </a:cxn>
                <a:cxn ang="0">
                  <a:pos x="170" y="498"/>
                </a:cxn>
                <a:cxn ang="0">
                  <a:pos x="202" y="485"/>
                </a:cxn>
                <a:cxn ang="0">
                  <a:pos x="279" y="498"/>
                </a:cxn>
                <a:cxn ang="0">
                  <a:pos x="279" y="425"/>
                </a:cxn>
                <a:cxn ang="0">
                  <a:pos x="260" y="374"/>
                </a:cxn>
                <a:cxn ang="0">
                  <a:pos x="279" y="334"/>
                </a:cxn>
                <a:cxn ang="0">
                  <a:pos x="299" y="315"/>
                </a:cxn>
                <a:cxn ang="0">
                  <a:pos x="299" y="295"/>
                </a:cxn>
                <a:cxn ang="0">
                  <a:pos x="279" y="295"/>
                </a:cxn>
                <a:cxn ang="0">
                  <a:pos x="242" y="262"/>
                </a:cxn>
                <a:cxn ang="0">
                  <a:pos x="222" y="223"/>
                </a:cxn>
                <a:cxn ang="0">
                  <a:pos x="242" y="183"/>
                </a:cxn>
                <a:cxn ang="0">
                  <a:pos x="260" y="163"/>
                </a:cxn>
                <a:cxn ang="0">
                  <a:pos x="260" y="150"/>
                </a:cxn>
                <a:cxn ang="0">
                  <a:pos x="242" y="130"/>
                </a:cxn>
                <a:cxn ang="0">
                  <a:pos x="222" y="150"/>
                </a:cxn>
                <a:cxn ang="0">
                  <a:pos x="189" y="130"/>
                </a:cxn>
                <a:cxn ang="0">
                  <a:pos x="170" y="72"/>
                </a:cxn>
                <a:cxn ang="0">
                  <a:pos x="189" y="40"/>
                </a:cxn>
                <a:cxn ang="0">
                  <a:pos x="189" y="20"/>
                </a:cxn>
                <a:cxn ang="0">
                  <a:pos x="170" y="0"/>
                </a:cxn>
                <a:cxn ang="0">
                  <a:pos x="131" y="0"/>
                </a:cxn>
              </a:cxnLst>
              <a:rect l="0" t="0" r="r" b="b"/>
              <a:pathLst>
                <a:path w="299" h="517">
                  <a:moveTo>
                    <a:pt x="131" y="0"/>
                  </a:moveTo>
                  <a:lnTo>
                    <a:pt x="150" y="20"/>
                  </a:lnTo>
                  <a:lnTo>
                    <a:pt x="150" y="40"/>
                  </a:lnTo>
                  <a:lnTo>
                    <a:pt x="91" y="92"/>
                  </a:lnTo>
                  <a:lnTo>
                    <a:pt x="78" y="130"/>
                  </a:lnTo>
                  <a:lnTo>
                    <a:pt x="78" y="183"/>
                  </a:lnTo>
                  <a:lnTo>
                    <a:pt x="59" y="223"/>
                  </a:lnTo>
                  <a:lnTo>
                    <a:pt x="20" y="275"/>
                  </a:lnTo>
                  <a:lnTo>
                    <a:pt x="0" y="334"/>
                  </a:lnTo>
                  <a:lnTo>
                    <a:pt x="0" y="387"/>
                  </a:lnTo>
                  <a:lnTo>
                    <a:pt x="20" y="445"/>
                  </a:lnTo>
                  <a:lnTo>
                    <a:pt x="0" y="498"/>
                  </a:lnTo>
                  <a:lnTo>
                    <a:pt x="20" y="498"/>
                  </a:lnTo>
                  <a:lnTo>
                    <a:pt x="59" y="485"/>
                  </a:lnTo>
                  <a:lnTo>
                    <a:pt x="91" y="485"/>
                  </a:lnTo>
                  <a:lnTo>
                    <a:pt x="111" y="498"/>
                  </a:lnTo>
                  <a:lnTo>
                    <a:pt x="150" y="517"/>
                  </a:lnTo>
                  <a:lnTo>
                    <a:pt x="170" y="498"/>
                  </a:lnTo>
                  <a:lnTo>
                    <a:pt x="202" y="485"/>
                  </a:lnTo>
                  <a:lnTo>
                    <a:pt x="279" y="498"/>
                  </a:lnTo>
                  <a:lnTo>
                    <a:pt x="279" y="425"/>
                  </a:lnTo>
                  <a:lnTo>
                    <a:pt x="260" y="374"/>
                  </a:lnTo>
                  <a:lnTo>
                    <a:pt x="279" y="334"/>
                  </a:lnTo>
                  <a:lnTo>
                    <a:pt x="299" y="315"/>
                  </a:lnTo>
                  <a:lnTo>
                    <a:pt x="299" y="295"/>
                  </a:lnTo>
                  <a:lnTo>
                    <a:pt x="279" y="295"/>
                  </a:lnTo>
                  <a:lnTo>
                    <a:pt x="242" y="262"/>
                  </a:lnTo>
                  <a:lnTo>
                    <a:pt x="222" y="223"/>
                  </a:lnTo>
                  <a:lnTo>
                    <a:pt x="242" y="183"/>
                  </a:lnTo>
                  <a:lnTo>
                    <a:pt x="260" y="163"/>
                  </a:lnTo>
                  <a:lnTo>
                    <a:pt x="260" y="150"/>
                  </a:lnTo>
                  <a:lnTo>
                    <a:pt x="242" y="130"/>
                  </a:lnTo>
                  <a:lnTo>
                    <a:pt x="222" y="150"/>
                  </a:lnTo>
                  <a:lnTo>
                    <a:pt x="189" y="130"/>
                  </a:lnTo>
                  <a:lnTo>
                    <a:pt x="170" y="72"/>
                  </a:lnTo>
                  <a:lnTo>
                    <a:pt x="189" y="40"/>
                  </a:lnTo>
                  <a:lnTo>
                    <a:pt x="189" y="20"/>
                  </a:lnTo>
                  <a:lnTo>
                    <a:pt x="170" y="0"/>
                  </a:lnTo>
                  <a:lnTo>
                    <a:pt x="131" y="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Freeform 139"/>
            <p:cNvSpPr>
              <a:spLocks/>
            </p:cNvSpPr>
            <p:nvPr/>
          </p:nvSpPr>
          <p:spPr bwMode="auto">
            <a:xfrm>
              <a:off x="1386627" y="3669361"/>
              <a:ext cx="1057932" cy="1123952"/>
            </a:xfrm>
            <a:custGeom>
              <a:avLst/>
              <a:gdLst/>
              <a:ahLst/>
              <a:cxnLst>
                <a:cxn ang="0">
                  <a:pos x="627" y="144"/>
                </a:cxn>
                <a:cxn ang="0">
                  <a:pos x="294" y="131"/>
                </a:cxn>
                <a:cxn ang="0">
                  <a:pos x="257" y="111"/>
                </a:cxn>
                <a:cxn ang="0">
                  <a:pos x="243" y="92"/>
                </a:cxn>
                <a:cxn ang="0">
                  <a:pos x="224" y="53"/>
                </a:cxn>
                <a:cxn ang="0">
                  <a:pos x="184" y="0"/>
                </a:cxn>
                <a:cxn ang="0">
                  <a:pos x="184" y="33"/>
                </a:cxn>
                <a:cxn ang="0">
                  <a:pos x="165" y="72"/>
                </a:cxn>
                <a:cxn ang="0">
                  <a:pos x="165" y="111"/>
                </a:cxn>
                <a:cxn ang="0">
                  <a:pos x="14" y="111"/>
                </a:cxn>
                <a:cxn ang="0">
                  <a:pos x="0" y="144"/>
                </a:cxn>
                <a:cxn ang="0">
                  <a:pos x="0" y="242"/>
                </a:cxn>
                <a:cxn ang="0">
                  <a:pos x="92" y="255"/>
                </a:cxn>
                <a:cxn ang="0">
                  <a:pos x="92" y="332"/>
                </a:cxn>
                <a:cxn ang="0">
                  <a:pos x="53" y="404"/>
                </a:cxn>
                <a:cxn ang="0">
                  <a:pos x="73" y="463"/>
                </a:cxn>
                <a:cxn ang="0">
                  <a:pos x="53" y="482"/>
                </a:cxn>
                <a:cxn ang="0">
                  <a:pos x="73" y="515"/>
                </a:cxn>
                <a:cxn ang="0">
                  <a:pos x="73" y="554"/>
                </a:cxn>
                <a:cxn ang="0">
                  <a:pos x="165" y="572"/>
                </a:cxn>
                <a:cxn ang="0">
                  <a:pos x="204" y="572"/>
                </a:cxn>
                <a:cxn ang="0">
                  <a:pos x="204" y="592"/>
                </a:cxn>
                <a:cxn ang="0">
                  <a:pos x="224" y="625"/>
                </a:cxn>
                <a:cxn ang="0">
                  <a:pos x="257" y="644"/>
                </a:cxn>
                <a:cxn ang="0">
                  <a:pos x="257" y="625"/>
                </a:cxn>
                <a:cxn ang="0">
                  <a:pos x="276" y="605"/>
                </a:cxn>
                <a:cxn ang="0">
                  <a:pos x="314" y="605"/>
                </a:cxn>
                <a:cxn ang="0">
                  <a:pos x="367" y="625"/>
                </a:cxn>
                <a:cxn ang="0">
                  <a:pos x="406" y="605"/>
                </a:cxn>
                <a:cxn ang="0">
                  <a:pos x="425" y="592"/>
                </a:cxn>
                <a:cxn ang="0">
                  <a:pos x="445" y="592"/>
                </a:cxn>
                <a:cxn ang="0">
                  <a:pos x="465" y="605"/>
                </a:cxn>
                <a:cxn ang="0">
                  <a:pos x="478" y="605"/>
                </a:cxn>
                <a:cxn ang="0">
                  <a:pos x="478" y="592"/>
                </a:cxn>
                <a:cxn ang="0">
                  <a:pos x="498" y="535"/>
                </a:cxn>
                <a:cxn ang="0">
                  <a:pos x="537" y="496"/>
                </a:cxn>
                <a:cxn ang="0">
                  <a:pos x="557" y="463"/>
                </a:cxn>
                <a:cxn ang="0">
                  <a:pos x="588" y="443"/>
                </a:cxn>
                <a:cxn ang="0">
                  <a:pos x="608" y="404"/>
                </a:cxn>
                <a:cxn ang="0">
                  <a:pos x="608" y="365"/>
                </a:cxn>
                <a:cxn ang="0">
                  <a:pos x="627" y="312"/>
                </a:cxn>
                <a:cxn ang="0">
                  <a:pos x="608" y="255"/>
                </a:cxn>
                <a:cxn ang="0">
                  <a:pos x="608" y="203"/>
                </a:cxn>
                <a:cxn ang="0">
                  <a:pos x="627" y="144"/>
                </a:cxn>
              </a:cxnLst>
              <a:rect l="0" t="0" r="r" b="b"/>
              <a:pathLst>
                <a:path w="627" h="644">
                  <a:moveTo>
                    <a:pt x="627" y="144"/>
                  </a:moveTo>
                  <a:lnTo>
                    <a:pt x="294" y="131"/>
                  </a:lnTo>
                  <a:lnTo>
                    <a:pt x="257" y="111"/>
                  </a:lnTo>
                  <a:lnTo>
                    <a:pt x="243" y="92"/>
                  </a:lnTo>
                  <a:lnTo>
                    <a:pt x="224" y="53"/>
                  </a:lnTo>
                  <a:lnTo>
                    <a:pt x="184" y="0"/>
                  </a:lnTo>
                  <a:lnTo>
                    <a:pt x="184" y="33"/>
                  </a:lnTo>
                  <a:lnTo>
                    <a:pt x="165" y="72"/>
                  </a:lnTo>
                  <a:lnTo>
                    <a:pt x="165" y="111"/>
                  </a:lnTo>
                  <a:lnTo>
                    <a:pt x="14" y="111"/>
                  </a:lnTo>
                  <a:lnTo>
                    <a:pt x="0" y="144"/>
                  </a:lnTo>
                  <a:lnTo>
                    <a:pt x="0" y="242"/>
                  </a:lnTo>
                  <a:lnTo>
                    <a:pt x="92" y="255"/>
                  </a:lnTo>
                  <a:lnTo>
                    <a:pt x="92" y="332"/>
                  </a:lnTo>
                  <a:lnTo>
                    <a:pt x="53" y="404"/>
                  </a:lnTo>
                  <a:lnTo>
                    <a:pt x="73" y="463"/>
                  </a:lnTo>
                  <a:lnTo>
                    <a:pt x="53" y="482"/>
                  </a:lnTo>
                  <a:lnTo>
                    <a:pt x="73" y="515"/>
                  </a:lnTo>
                  <a:lnTo>
                    <a:pt x="73" y="554"/>
                  </a:lnTo>
                  <a:lnTo>
                    <a:pt x="165" y="572"/>
                  </a:lnTo>
                  <a:lnTo>
                    <a:pt x="204" y="572"/>
                  </a:lnTo>
                  <a:lnTo>
                    <a:pt x="204" y="592"/>
                  </a:lnTo>
                  <a:lnTo>
                    <a:pt x="224" y="625"/>
                  </a:lnTo>
                  <a:lnTo>
                    <a:pt x="257" y="644"/>
                  </a:lnTo>
                  <a:lnTo>
                    <a:pt x="257" y="625"/>
                  </a:lnTo>
                  <a:lnTo>
                    <a:pt x="276" y="605"/>
                  </a:lnTo>
                  <a:lnTo>
                    <a:pt x="314" y="605"/>
                  </a:lnTo>
                  <a:lnTo>
                    <a:pt x="367" y="625"/>
                  </a:lnTo>
                  <a:lnTo>
                    <a:pt x="406" y="605"/>
                  </a:lnTo>
                  <a:lnTo>
                    <a:pt x="425" y="592"/>
                  </a:lnTo>
                  <a:lnTo>
                    <a:pt x="445" y="592"/>
                  </a:lnTo>
                  <a:lnTo>
                    <a:pt x="465" y="605"/>
                  </a:lnTo>
                  <a:lnTo>
                    <a:pt x="478" y="605"/>
                  </a:lnTo>
                  <a:lnTo>
                    <a:pt x="478" y="592"/>
                  </a:lnTo>
                  <a:lnTo>
                    <a:pt x="498" y="535"/>
                  </a:lnTo>
                  <a:lnTo>
                    <a:pt x="537" y="496"/>
                  </a:lnTo>
                  <a:lnTo>
                    <a:pt x="557" y="463"/>
                  </a:lnTo>
                  <a:lnTo>
                    <a:pt x="588" y="443"/>
                  </a:lnTo>
                  <a:lnTo>
                    <a:pt x="608" y="404"/>
                  </a:lnTo>
                  <a:lnTo>
                    <a:pt x="608" y="365"/>
                  </a:lnTo>
                  <a:lnTo>
                    <a:pt x="627" y="312"/>
                  </a:lnTo>
                  <a:lnTo>
                    <a:pt x="608" y="255"/>
                  </a:lnTo>
                  <a:lnTo>
                    <a:pt x="608" y="203"/>
                  </a:lnTo>
                  <a:lnTo>
                    <a:pt x="627" y="144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Freeform 135"/>
            <p:cNvSpPr>
              <a:spLocks/>
            </p:cNvSpPr>
            <p:nvPr/>
          </p:nvSpPr>
          <p:spPr bwMode="auto">
            <a:xfrm>
              <a:off x="2193152" y="4281950"/>
              <a:ext cx="727222" cy="612589"/>
            </a:xfrm>
            <a:custGeom>
              <a:avLst/>
              <a:gdLst/>
              <a:ahLst/>
              <a:cxnLst>
                <a:cxn ang="0">
                  <a:pos x="130" y="13"/>
                </a:cxn>
                <a:cxn ang="0">
                  <a:pos x="130" y="52"/>
                </a:cxn>
                <a:cxn ang="0">
                  <a:pos x="110" y="92"/>
                </a:cxn>
                <a:cxn ang="0">
                  <a:pos x="79" y="111"/>
                </a:cxn>
                <a:cxn ang="0">
                  <a:pos x="59" y="144"/>
                </a:cxn>
                <a:cxn ang="0">
                  <a:pos x="19" y="183"/>
                </a:cxn>
                <a:cxn ang="0">
                  <a:pos x="0" y="240"/>
                </a:cxn>
                <a:cxn ang="0">
                  <a:pos x="0" y="273"/>
                </a:cxn>
                <a:cxn ang="0">
                  <a:pos x="39" y="292"/>
                </a:cxn>
                <a:cxn ang="0">
                  <a:pos x="110" y="351"/>
                </a:cxn>
                <a:cxn ang="0">
                  <a:pos x="149" y="351"/>
                </a:cxn>
                <a:cxn ang="0">
                  <a:pos x="189" y="312"/>
                </a:cxn>
                <a:cxn ang="0">
                  <a:pos x="242" y="292"/>
                </a:cxn>
                <a:cxn ang="0">
                  <a:pos x="321" y="292"/>
                </a:cxn>
                <a:cxn ang="0">
                  <a:pos x="353" y="253"/>
                </a:cxn>
                <a:cxn ang="0">
                  <a:pos x="353" y="240"/>
                </a:cxn>
                <a:cxn ang="0">
                  <a:pos x="334" y="202"/>
                </a:cxn>
                <a:cxn ang="0">
                  <a:pos x="353" y="183"/>
                </a:cxn>
                <a:cxn ang="0">
                  <a:pos x="353" y="144"/>
                </a:cxn>
                <a:cxn ang="0">
                  <a:pos x="373" y="131"/>
                </a:cxn>
                <a:cxn ang="0">
                  <a:pos x="392" y="92"/>
                </a:cxn>
                <a:cxn ang="0">
                  <a:pos x="431" y="111"/>
                </a:cxn>
                <a:cxn ang="0">
                  <a:pos x="431" y="52"/>
                </a:cxn>
                <a:cxn ang="0">
                  <a:pos x="411" y="13"/>
                </a:cxn>
                <a:cxn ang="0">
                  <a:pos x="334" y="0"/>
                </a:cxn>
                <a:cxn ang="0">
                  <a:pos x="301" y="13"/>
                </a:cxn>
                <a:cxn ang="0">
                  <a:pos x="281" y="33"/>
                </a:cxn>
                <a:cxn ang="0">
                  <a:pos x="242" y="13"/>
                </a:cxn>
                <a:cxn ang="0">
                  <a:pos x="222" y="0"/>
                </a:cxn>
                <a:cxn ang="0">
                  <a:pos x="189" y="0"/>
                </a:cxn>
                <a:cxn ang="0">
                  <a:pos x="149" y="13"/>
                </a:cxn>
                <a:cxn ang="0">
                  <a:pos x="130" y="13"/>
                </a:cxn>
              </a:cxnLst>
              <a:rect l="0" t="0" r="r" b="b"/>
              <a:pathLst>
                <a:path w="431" h="351">
                  <a:moveTo>
                    <a:pt x="130" y="13"/>
                  </a:moveTo>
                  <a:lnTo>
                    <a:pt x="130" y="52"/>
                  </a:lnTo>
                  <a:lnTo>
                    <a:pt x="110" y="92"/>
                  </a:lnTo>
                  <a:lnTo>
                    <a:pt x="79" y="111"/>
                  </a:lnTo>
                  <a:lnTo>
                    <a:pt x="59" y="144"/>
                  </a:lnTo>
                  <a:lnTo>
                    <a:pt x="19" y="183"/>
                  </a:lnTo>
                  <a:lnTo>
                    <a:pt x="0" y="240"/>
                  </a:lnTo>
                  <a:lnTo>
                    <a:pt x="0" y="273"/>
                  </a:lnTo>
                  <a:lnTo>
                    <a:pt x="39" y="292"/>
                  </a:lnTo>
                  <a:lnTo>
                    <a:pt x="110" y="351"/>
                  </a:lnTo>
                  <a:lnTo>
                    <a:pt x="149" y="351"/>
                  </a:lnTo>
                  <a:lnTo>
                    <a:pt x="189" y="312"/>
                  </a:lnTo>
                  <a:lnTo>
                    <a:pt x="242" y="292"/>
                  </a:lnTo>
                  <a:lnTo>
                    <a:pt x="321" y="292"/>
                  </a:lnTo>
                  <a:lnTo>
                    <a:pt x="353" y="253"/>
                  </a:lnTo>
                  <a:lnTo>
                    <a:pt x="353" y="240"/>
                  </a:lnTo>
                  <a:lnTo>
                    <a:pt x="334" y="202"/>
                  </a:lnTo>
                  <a:lnTo>
                    <a:pt x="353" y="183"/>
                  </a:lnTo>
                  <a:lnTo>
                    <a:pt x="353" y="144"/>
                  </a:lnTo>
                  <a:lnTo>
                    <a:pt x="373" y="131"/>
                  </a:lnTo>
                  <a:lnTo>
                    <a:pt x="392" y="92"/>
                  </a:lnTo>
                  <a:lnTo>
                    <a:pt x="431" y="111"/>
                  </a:lnTo>
                  <a:lnTo>
                    <a:pt x="431" y="52"/>
                  </a:lnTo>
                  <a:lnTo>
                    <a:pt x="411" y="13"/>
                  </a:lnTo>
                  <a:lnTo>
                    <a:pt x="334" y="0"/>
                  </a:lnTo>
                  <a:lnTo>
                    <a:pt x="301" y="13"/>
                  </a:lnTo>
                  <a:lnTo>
                    <a:pt x="281" y="33"/>
                  </a:lnTo>
                  <a:lnTo>
                    <a:pt x="242" y="13"/>
                  </a:lnTo>
                  <a:lnTo>
                    <a:pt x="222" y="0"/>
                  </a:lnTo>
                  <a:lnTo>
                    <a:pt x="189" y="0"/>
                  </a:lnTo>
                  <a:lnTo>
                    <a:pt x="149" y="13"/>
                  </a:lnTo>
                  <a:lnTo>
                    <a:pt x="130" y="13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Freeform 141"/>
            <p:cNvSpPr>
              <a:spLocks/>
            </p:cNvSpPr>
            <p:nvPr/>
          </p:nvSpPr>
          <p:spPr bwMode="auto">
            <a:xfrm>
              <a:off x="853443" y="3760114"/>
              <a:ext cx="688415" cy="612589"/>
            </a:xfrm>
            <a:custGeom>
              <a:avLst/>
              <a:gdLst/>
              <a:ahLst/>
              <a:cxnLst>
                <a:cxn ang="0">
                  <a:pos x="330" y="59"/>
                </a:cxn>
                <a:cxn ang="0">
                  <a:pos x="299" y="59"/>
                </a:cxn>
                <a:cxn ang="0">
                  <a:pos x="279" y="78"/>
                </a:cxn>
                <a:cxn ang="0">
                  <a:pos x="260" y="78"/>
                </a:cxn>
                <a:cxn ang="0">
                  <a:pos x="260" y="39"/>
                </a:cxn>
                <a:cxn ang="0">
                  <a:pos x="240" y="20"/>
                </a:cxn>
                <a:cxn ang="0">
                  <a:pos x="221" y="20"/>
                </a:cxn>
                <a:cxn ang="0">
                  <a:pos x="188" y="0"/>
                </a:cxn>
                <a:cxn ang="0">
                  <a:pos x="149" y="20"/>
                </a:cxn>
                <a:cxn ang="0">
                  <a:pos x="149" y="39"/>
                </a:cxn>
                <a:cxn ang="0">
                  <a:pos x="129" y="59"/>
                </a:cxn>
                <a:cxn ang="0">
                  <a:pos x="97" y="78"/>
                </a:cxn>
                <a:cxn ang="0">
                  <a:pos x="97" y="91"/>
                </a:cxn>
                <a:cxn ang="0">
                  <a:pos x="38" y="111"/>
                </a:cxn>
                <a:cxn ang="0">
                  <a:pos x="0" y="150"/>
                </a:cxn>
                <a:cxn ang="0">
                  <a:pos x="20" y="170"/>
                </a:cxn>
                <a:cxn ang="0">
                  <a:pos x="58" y="150"/>
                </a:cxn>
                <a:cxn ang="0">
                  <a:pos x="77" y="150"/>
                </a:cxn>
                <a:cxn ang="0">
                  <a:pos x="97" y="170"/>
                </a:cxn>
                <a:cxn ang="0">
                  <a:pos x="97" y="220"/>
                </a:cxn>
                <a:cxn ang="0">
                  <a:pos x="129" y="279"/>
                </a:cxn>
                <a:cxn ang="0">
                  <a:pos x="208" y="298"/>
                </a:cxn>
                <a:cxn ang="0">
                  <a:pos x="240" y="312"/>
                </a:cxn>
                <a:cxn ang="0">
                  <a:pos x="330" y="331"/>
                </a:cxn>
                <a:cxn ang="0">
                  <a:pos x="369" y="351"/>
                </a:cxn>
                <a:cxn ang="0">
                  <a:pos x="408" y="279"/>
                </a:cxn>
                <a:cxn ang="0">
                  <a:pos x="408" y="202"/>
                </a:cxn>
                <a:cxn ang="0">
                  <a:pos x="317" y="189"/>
                </a:cxn>
                <a:cxn ang="0">
                  <a:pos x="317" y="91"/>
                </a:cxn>
                <a:cxn ang="0">
                  <a:pos x="330" y="59"/>
                </a:cxn>
              </a:cxnLst>
              <a:rect l="0" t="0" r="r" b="b"/>
              <a:pathLst>
                <a:path w="408" h="351">
                  <a:moveTo>
                    <a:pt x="330" y="59"/>
                  </a:moveTo>
                  <a:lnTo>
                    <a:pt x="299" y="59"/>
                  </a:lnTo>
                  <a:lnTo>
                    <a:pt x="279" y="78"/>
                  </a:lnTo>
                  <a:lnTo>
                    <a:pt x="260" y="78"/>
                  </a:lnTo>
                  <a:lnTo>
                    <a:pt x="260" y="39"/>
                  </a:lnTo>
                  <a:lnTo>
                    <a:pt x="240" y="20"/>
                  </a:lnTo>
                  <a:lnTo>
                    <a:pt x="221" y="20"/>
                  </a:lnTo>
                  <a:lnTo>
                    <a:pt x="188" y="0"/>
                  </a:lnTo>
                  <a:lnTo>
                    <a:pt x="149" y="20"/>
                  </a:lnTo>
                  <a:lnTo>
                    <a:pt x="149" y="39"/>
                  </a:lnTo>
                  <a:lnTo>
                    <a:pt x="129" y="59"/>
                  </a:lnTo>
                  <a:lnTo>
                    <a:pt x="97" y="78"/>
                  </a:lnTo>
                  <a:lnTo>
                    <a:pt x="97" y="91"/>
                  </a:lnTo>
                  <a:lnTo>
                    <a:pt x="38" y="111"/>
                  </a:lnTo>
                  <a:lnTo>
                    <a:pt x="0" y="150"/>
                  </a:lnTo>
                  <a:lnTo>
                    <a:pt x="20" y="170"/>
                  </a:lnTo>
                  <a:lnTo>
                    <a:pt x="58" y="150"/>
                  </a:lnTo>
                  <a:lnTo>
                    <a:pt x="77" y="150"/>
                  </a:lnTo>
                  <a:lnTo>
                    <a:pt x="97" y="170"/>
                  </a:lnTo>
                  <a:lnTo>
                    <a:pt x="97" y="220"/>
                  </a:lnTo>
                  <a:lnTo>
                    <a:pt x="129" y="279"/>
                  </a:lnTo>
                  <a:lnTo>
                    <a:pt x="208" y="298"/>
                  </a:lnTo>
                  <a:lnTo>
                    <a:pt x="240" y="312"/>
                  </a:lnTo>
                  <a:lnTo>
                    <a:pt x="330" y="331"/>
                  </a:lnTo>
                  <a:lnTo>
                    <a:pt x="369" y="351"/>
                  </a:lnTo>
                  <a:lnTo>
                    <a:pt x="408" y="279"/>
                  </a:lnTo>
                  <a:lnTo>
                    <a:pt x="408" y="202"/>
                  </a:lnTo>
                  <a:lnTo>
                    <a:pt x="317" y="189"/>
                  </a:lnTo>
                  <a:lnTo>
                    <a:pt x="317" y="91"/>
                  </a:lnTo>
                  <a:lnTo>
                    <a:pt x="330" y="59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Freeform 143"/>
            <p:cNvSpPr>
              <a:spLocks/>
            </p:cNvSpPr>
            <p:nvPr/>
          </p:nvSpPr>
          <p:spPr bwMode="auto">
            <a:xfrm>
              <a:off x="175151" y="3760114"/>
              <a:ext cx="706975" cy="3804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" y="20"/>
                </a:cxn>
                <a:cxn ang="0">
                  <a:pos x="91" y="39"/>
                </a:cxn>
                <a:cxn ang="0">
                  <a:pos x="147" y="39"/>
                </a:cxn>
                <a:cxn ang="0">
                  <a:pos x="199" y="58"/>
                </a:cxn>
                <a:cxn ang="0">
                  <a:pos x="277" y="91"/>
                </a:cxn>
                <a:cxn ang="0">
                  <a:pos x="329" y="130"/>
                </a:cxn>
                <a:cxn ang="0">
                  <a:pos x="400" y="149"/>
                </a:cxn>
                <a:cxn ang="0">
                  <a:pos x="419" y="168"/>
                </a:cxn>
                <a:cxn ang="0">
                  <a:pos x="368" y="201"/>
                </a:cxn>
                <a:cxn ang="0">
                  <a:pos x="290" y="218"/>
                </a:cxn>
                <a:cxn ang="0">
                  <a:pos x="199" y="218"/>
                </a:cxn>
                <a:cxn ang="0">
                  <a:pos x="180" y="201"/>
                </a:cxn>
                <a:cxn ang="0">
                  <a:pos x="180" y="149"/>
                </a:cxn>
                <a:cxn ang="0">
                  <a:pos x="147" y="188"/>
                </a:cxn>
                <a:cxn ang="0">
                  <a:pos x="110" y="188"/>
                </a:cxn>
                <a:cxn ang="0">
                  <a:pos x="91" y="168"/>
                </a:cxn>
                <a:cxn ang="0">
                  <a:pos x="71" y="168"/>
                </a:cxn>
                <a:cxn ang="0">
                  <a:pos x="58" y="130"/>
                </a:cxn>
                <a:cxn ang="0">
                  <a:pos x="20" y="91"/>
                </a:cxn>
                <a:cxn ang="0">
                  <a:pos x="0" y="58"/>
                </a:cxn>
                <a:cxn ang="0">
                  <a:pos x="0" y="0"/>
                </a:cxn>
              </a:cxnLst>
              <a:rect l="0" t="0" r="r" b="b"/>
              <a:pathLst>
                <a:path w="419" h="218">
                  <a:moveTo>
                    <a:pt x="0" y="0"/>
                  </a:moveTo>
                  <a:lnTo>
                    <a:pt x="39" y="20"/>
                  </a:lnTo>
                  <a:lnTo>
                    <a:pt x="91" y="39"/>
                  </a:lnTo>
                  <a:lnTo>
                    <a:pt x="147" y="39"/>
                  </a:lnTo>
                  <a:lnTo>
                    <a:pt x="199" y="58"/>
                  </a:lnTo>
                  <a:lnTo>
                    <a:pt x="277" y="91"/>
                  </a:lnTo>
                  <a:lnTo>
                    <a:pt x="329" y="130"/>
                  </a:lnTo>
                  <a:lnTo>
                    <a:pt x="400" y="149"/>
                  </a:lnTo>
                  <a:lnTo>
                    <a:pt x="419" y="168"/>
                  </a:lnTo>
                  <a:lnTo>
                    <a:pt x="368" y="201"/>
                  </a:lnTo>
                  <a:lnTo>
                    <a:pt x="290" y="218"/>
                  </a:lnTo>
                  <a:lnTo>
                    <a:pt x="199" y="218"/>
                  </a:lnTo>
                  <a:lnTo>
                    <a:pt x="180" y="201"/>
                  </a:lnTo>
                  <a:lnTo>
                    <a:pt x="180" y="149"/>
                  </a:lnTo>
                  <a:lnTo>
                    <a:pt x="147" y="188"/>
                  </a:lnTo>
                  <a:lnTo>
                    <a:pt x="110" y="188"/>
                  </a:lnTo>
                  <a:lnTo>
                    <a:pt x="91" y="168"/>
                  </a:lnTo>
                  <a:lnTo>
                    <a:pt x="71" y="168"/>
                  </a:lnTo>
                  <a:lnTo>
                    <a:pt x="58" y="130"/>
                  </a:lnTo>
                  <a:lnTo>
                    <a:pt x="20" y="91"/>
                  </a:lnTo>
                  <a:lnTo>
                    <a:pt x="0" y="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Freeform 145"/>
            <p:cNvSpPr>
              <a:spLocks/>
            </p:cNvSpPr>
            <p:nvPr/>
          </p:nvSpPr>
          <p:spPr bwMode="auto">
            <a:xfrm>
              <a:off x="1541858" y="2636163"/>
              <a:ext cx="1309338" cy="1284516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0" y="131"/>
                </a:cxn>
                <a:cxn ang="0">
                  <a:pos x="20" y="170"/>
                </a:cxn>
                <a:cxn ang="0">
                  <a:pos x="53" y="242"/>
                </a:cxn>
                <a:cxn ang="0">
                  <a:pos x="73" y="262"/>
                </a:cxn>
                <a:cxn ang="0">
                  <a:pos x="112" y="262"/>
                </a:cxn>
                <a:cxn ang="0">
                  <a:pos x="152" y="280"/>
                </a:cxn>
                <a:cxn ang="0">
                  <a:pos x="152" y="312"/>
                </a:cxn>
                <a:cxn ang="0">
                  <a:pos x="165" y="332"/>
                </a:cxn>
                <a:cxn ang="0">
                  <a:pos x="92" y="535"/>
                </a:cxn>
                <a:cxn ang="0">
                  <a:pos x="92" y="592"/>
                </a:cxn>
                <a:cxn ang="0">
                  <a:pos x="132" y="645"/>
                </a:cxn>
                <a:cxn ang="0">
                  <a:pos x="152" y="684"/>
                </a:cxn>
                <a:cxn ang="0">
                  <a:pos x="165" y="703"/>
                </a:cxn>
                <a:cxn ang="0">
                  <a:pos x="202" y="723"/>
                </a:cxn>
                <a:cxn ang="0">
                  <a:pos x="535" y="736"/>
                </a:cxn>
                <a:cxn ang="0">
                  <a:pos x="575" y="684"/>
                </a:cxn>
                <a:cxn ang="0">
                  <a:pos x="595" y="645"/>
                </a:cxn>
                <a:cxn ang="0">
                  <a:pos x="595" y="592"/>
                </a:cxn>
                <a:cxn ang="0">
                  <a:pos x="608" y="554"/>
                </a:cxn>
                <a:cxn ang="0">
                  <a:pos x="667" y="502"/>
                </a:cxn>
                <a:cxn ang="0">
                  <a:pos x="667" y="482"/>
                </a:cxn>
                <a:cxn ang="0">
                  <a:pos x="647" y="463"/>
                </a:cxn>
                <a:cxn ang="0">
                  <a:pos x="667" y="443"/>
                </a:cxn>
                <a:cxn ang="0">
                  <a:pos x="706" y="424"/>
                </a:cxn>
                <a:cxn ang="0">
                  <a:pos x="739" y="391"/>
                </a:cxn>
                <a:cxn ang="0">
                  <a:pos x="759" y="332"/>
                </a:cxn>
                <a:cxn ang="0">
                  <a:pos x="776" y="262"/>
                </a:cxn>
                <a:cxn ang="0">
                  <a:pos x="776" y="203"/>
                </a:cxn>
                <a:cxn ang="0">
                  <a:pos x="759" y="183"/>
                </a:cxn>
                <a:cxn ang="0">
                  <a:pos x="686" y="170"/>
                </a:cxn>
                <a:cxn ang="0">
                  <a:pos x="667" y="203"/>
                </a:cxn>
                <a:cxn ang="0">
                  <a:pos x="627" y="242"/>
                </a:cxn>
                <a:cxn ang="0">
                  <a:pos x="608" y="280"/>
                </a:cxn>
                <a:cxn ang="0">
                  <a:pos x="595" y="332"/>
                </a:cxn>
                <a:cxn ang="0">
                  <a:pos x="595" y="280"/>
                </a:cxn>
                <a:cxn ang="0">
                  <a:pos x="516" y="262"/>
                </a:cxn>
                <a:cxn ang="0">
                  <a:pos x="483" y="222"/>
                </a:cxn>
                <a:cxn ang="0">
                  <a:pos x="445" y="222"/>
                </a:cxn>
                <a:cxn ang="0">
                  <a:pos x="406" y="183"/>
                </a:cxn>
                <a:cxn ang="0">
                  <a:pos x="386" y="131"/>
                </a:cxn>
                <a:cxn ang="0">
                  <a:pos x="353" y="72"/>
                </a:cxn>
                <a:cxn ang="0">
                  <a:pos x="314" y="59"/>
                </a:cxn>
                <a:cxn ang="0">
                  <a:pos x="294" y="59"/>
                </a:cxn>
                <a:cxn ang="0">
                  <a:pos x="262" y="39"/>
                </a:cxn>
                <a:cxn ang="0">
                  <a:pos x="262" y="0"/>
                </a:cxn>
                <a:cxn ang="0">
                  <a:pos x="202" y="0"/>
                </a:cxn>
                <a:cxn ang="0">
                  <a:pos x="184" y="20"/>
                </a:cxn>
                <a:cxn ang="0">
                  <a:pos x="202" y="20"/>
                </a:cxn>
                <a:cxn ang="0">
                  <a:pos x="184" y="39"/>
                </a:cxn>
                <a:cxn ang="0">
                  <a:pos x="132" y="39"/>
                </a:cxn>
                <a:cxn ang="0">
                  <a:pos x="73" y="59"/>
                </a:cxn>
                <a:cxn ang="0">
                  <a:pos x="20" y="72"/>
                </a:cxn>
                <a:cxn ang="0">
                  <a:pos x="0" y="72"/>
                </a:cxn>
              </a:cxnLst>
              <a:rect l="0" t="0" r="r" b="b"/>
              <a:pathLst>
                <a:path w="776" h="736">
                  <a:moveTo>
                    <a:pt x="0" y="72"/>
                  </a:moveTo>
                  <a:lnTo>
                    <a:pt x="20" y="131"/>
                  </a:lnTo>
                  <a:lnTo>
                    <a:pt x="20" y="170"/>
                  </a:lnTo>
                  <a:lnTo>
                    <a:pt x="53" y="242"/>
                  </a:lnTo>
                  <a:lnTo>
                    <a:pt x="73" y="262"/>
                  </a:lnTo>
                  <a:lnTo>
                    <a:pt x="112" y="262"/>
                  </a:lnTo>
                  <a:lnTo>
                    <a:pt x="152" y="280"/>
                  </a:lnTo>
                  <a:lnTo>
                    <a:pt x="152" y="312"/>
                  </a:lnTo>
                  <a:lnTo>
                    <a:pt x="165" y="332"/>
                  </a:lnTo>
                  <a:lnTo>
                    <a:pt x="92" y="535"/>
                  </a:lnTo>
                  <a:lnTo>
                    <a:pt x="92" y="592"/>
                  </a:lnTo>
                  <a:lnTo>
                    <a:pt x="132" y="645"/>
                  </a:lnTo>
                  <a:lnTo>
                    <a:pt x="152" y="684"/>
                  </a:lnTo>
                  <a:lnTo>
                    <a:pt x="165" y="703"/>
                  </a:lnTo>
                  <a:lnTo>
                    <a:pt x="202" y="723"/>
                  </a:lnTo>
                  <a:lnTo>
                    <a:pt x="535" y="736"/>
                  </a:lnTo>
                  <a:lnTo>
                    <a:pt x="575" y="684"/>
                  </a:lnTo>
                  <a:lnTo>
                    <a:pt x="595" y="645"/>
                  </a:lnTo>
                  <a:lnTo>
                    <a:pt x="595" y="592"/>
                  </a:lnTo>
                  <a:lnTo>
                    <a:pt x="608" y="554"/>
                  </a:lnTo>
                  <a:lnTo>
                    <a:pt x="667" y="502"/>
                  </a:lnTo>
                  <a:lnTo>
                    <a:pt x="667" y="482"/>
                  </a:lnTo>
                  <a:lnTo>
                    <a:pt x="647" y="463"/>
                  </a:lnTo>
                  <a:lnTo>
                    <a:pt x="667" y="443"/>
                  </a:lnTo>
                  <a:lnTo>
                    <a:pt x="706" y="424"/>
                  </a:lnTo>
                  <a:lnTo>
                    <a:pt x="739" y="391"/>
                  </a:lnTo>
                  <a:lnTo>
                    <a:pt x="759" y="332"/>
                  </a:lnTo>
                  <a:lnTo>
                    <a:pt x="776" y="262"/>
                  </a:lnTo>
                  <a:lnTo>
                    <a:pt x="776" y="203"/>
                  </a:lnTo>
                  <a:lnTo>
                    <a:pt x="759" y="183"/>
                  </a:lnTo>
                  <a:lnTo>
                    <a:pt x="686" y="170"/>
                  </a:lnTo>
                  <a:lnTo>
                    <a:pt x="667" y="203"/>
                  </a:lnTo>
                  <a:lnTo>
                    <a:pt x="627" y="242"/>
                  </a:lnTo>
                  <a:lnTo>
                    <a:pt x="608" y="280"/>
                  </a:lnTo>
                  <a:lnTo>
                    <a:pt x="595" y="332"/>
                  </a:lnTo>
                  <a:lnTo>
                    <a:pt x="595" y="280"/>
                  </a:lnTo>
                  <a:lnTo>
                    <a:pt x="516" y="262"/>
                  </a:lnTo>
                  <a:lnTo>
                    <a:pt x="483" y="222"/>
                  </a:lnTo>
                  <a:lnTo>
                    <a:pt x="445" y="222"/>
                  </a:lnTo>
                  <a:lnTo>
                    <a:pt x="406" y="183"/>
                  </a:lnTo>
                  <a:lnTo>
                    <a:pt x="386" y="131"/>
                  </a:lnTo>
                  <a:lnTo>
                    <a:pt x="353" y="72"/>
                  </a:lnTo>
                  <a:lnTo>
                    <a:pt x="314" y="59"/>
                  </a:lnTo>
                  <a:lnTo>
                    <a:pt x="294" y="59"/>
                  </a:lnTo>
                  <a:lnTo>
                    <a:pt x="262" y="39"/>
                  </a:lnTo>
                  <a:lnTo>
                    <a:pt x="262" y="0"/>
                  </a:lnTo>
                  <a:lnTo>
                    <a:pt x="202" y="0"/>
                  </a:lnTo>
                  <a:lnTo>
                    <a:pt x="184" y="20"/>
                  </a:lnTo>
                  <a:lnTo>
                    <a:pt x="202" y="20"/>
                  </a:lnTo>
                  <a:lnTo>
                    <a:pt x="184" y="39"/>
                  </a:lnTo>
                  <a:lnTo>
                    <a:pt x="132" y="39"/>
                  </a:lnTo>
                  <a:lnTo>
                    <a:pt x="73" y="59"/>
                  </a:lnTo>
                  <a:lnTo>
                    <a:pt x="20" y="72"/>
                  </a:lnTo>
                  <a:lnTo>
                    <a:pt x="0" y="72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Freeform 147"/>
            <p:cNvSpPr>
              <a:spLocks/>
            </p:cNvSpPr>
            <p:nvPr/>
          </p:nvSpPr>
          <p:spPr bwMode="auto">
            <a:xfrm>
              <a:off x="1978866" y="2475598"/>
              <a:ext cx="494377" cy="541033"/>
            </a:xfrm>
            <a:custGeom>
              <a:avLst/>
              <a:gdLst/>
              <a:ahLst/>
              <a:cxnLst>
                <a:cxn ang="0">
                  <a:pos x="221" y="310"/>
                </a:cxn>
                <a:cxn ang="0">
                  <a:pos x="184" y="310"/>
                </a:cxn>
                <a:cxn ang="0">
                  <a:pos x="145" y="271"/>
                </a:cxn>
                <a:cxn ang="0">
                  <a:pos x="125" y="219"/>
                </a:cxn>
                <a:cxn ang="0">
                  <a:pos x="92" y="161"/>
                </a:cxn>
                <a:cxn ang="0">
                  <a:pos x="53" y="148"/>
                </a:cxn>
                <a:cxn ang="0">
                  <a:pos x="33" y="148"/>
                </a:cxn>
                <a:cxn ang="0">
                  <a:pos x="0" y="128"/>
                </a:cxn>
                <a:cxn ang="0">
                  <a:pos x="0" y="89"/>
                </a:cxn>
                <a:cxn ang="0">
                  <a:pos x="53" y="109"/>
                </a:cxn>
                <a:cxn ang="0">
                  <a:pos x="111" y="109"/>
                </a:cxn>
                <a:cxn ang="0">
                  <a:pos x="164" y="70"/>
                </a:cxn>
                <a:cxn ang="0">
                  <a:pos x="203" y="20"/>
                </a:cxn>
                <a:cxn ang="0">
                  <a:pos x="221" y="0"/>
                </a:cxn>
                <a:cxn ang="0">
                  <a:pos x="234" y="0"/>
                </a:cxn>
                <a:cxn ang="0">
                  <a:pos x="234" y="52"/>
                </a:cxn>
                <a:cxn ang="0">
                  <a:pos x="254" y="109"/>
                </a:cxn>
                <a:cxn ang="0">
                  <a:pos x="274" y="148"/>
                </a:cxn>
                <a:cxn ang="0">
                  <a:pos x="293" y="161"/>
                </a:cxn>
                <a:cxn ang="0">
                  <a:pos x="293" y="181"/>
                </a:cxn>
                <a:cxn ang="0">
                  <a:pos x="274" y="200"/>
                </a:cxn>
                <a:cxn ang="0">
                  <a:pos x="234" y="239"/>
                </a:cxn>
                <a:cxn ang="0">
                  <a:pos x="221" y="291"/>
                </a:cxn>
                <a:cxn ang="0">
                  <a:pos x="221" y="310"/>
                </a:cxn>
              </a:cxnLst>
              <a:rect l="0" t="0" r="r" b="b"/>
              <a:pathLst>
                <a:path w="293" h="310">
                  <a:moveTo>
                    <a:pt x="221" y="310"/>
                  </a:moveTo>
                  <a:lnTo>
                    <a:pt x="184" y="310"/>
                  </a:lnTo>
                  <a:lnTo>
                    <a:pt x="145" y="271"/>
                  </a:lnTo>
                  <a:lnTo>
                    <a:pt x="125" y="219"/>
                  </a:lnTo>
                  <a:lnTo>
                    <a:pt x="92" y="161"/>
                  </a:lnTo>
                  <a:lnTo>
                    <a:pt x="53" y="148"/>
                  </a:lnTo>
                  <a:lnTo>
                    <a:pt x="33" y="148"/>
                  </a:lnTo>
                  <a:lnTo>
                    <a:pt x="0" y="128"/>
                  </a:lnTo>
                  <a:lnTo>
                    <a:pt x="0" y="89"/>
                  </a:lnTo>
                  <a:lnTo>
                    <a:pt x="53" y="109"/>
                  </a:lnTo>
                  <a:lnTo>
                    <a:pt x="111" y="109"/>
                  </a:lnTo>
                  <a:lnTo>
                    <a:pt x="164" y="70"/>
                  </a:lnTo>
                  <a:lnTo>
                    <a:pt x="203" y="20"/>
                  </a:lnTo>
                  <a:lnTo>
                    <a:pt x="221" y="0"/>
                  </a:lnTo>
                  <a:lnTo>
                    <a:pt x="234" y="0"/>
                  </a:lnTo>
                  <a:lnTo>
                    <a:pt x="234" y="52"/>
                  </a:lnTo>
                  <a:lnTo>
                    <a:pt x="254" y="109"/>
                  </a:lnTo>
                  <a:lnTo>
                    <a:pt x="274" y="148"/>
                  </a:lnTo>
                  <a:lnTo>
                    <a:pt x="293" y="161"/>
                  </a:lnTo>
                  <a:lnTo>
                    <a:pt x="293" y="181"/>
                  </a:lnTo>
                  <a:lnTo>
                    <a:pt x="274" y="200"/>
                  </a:lnTo>
                  <a:lnTo>
                    <a:pt x="234" y="239"/>
                  </a:lnTo>
                  <a:lnTo>
                    <a:pt x="221" y="291"/>
                  </a:lnTo>
                  <a:lnTo>
                    <a:pt x="221" y="31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Freeform 149"/>
            <p:cNvSpPr>
              <a:spLocks/>
            </p:cNvSpPr>
            <p:nvPr/>
          </p:nvSpPr>
          <p:spPr bwMode="auto">
            <a:xfrm>
              <a:off x="1018797" y="2355174"/>
              <a:ext cx="561868" cy="701597"/>
            </a:xfrm>
            <a:custGeom>
              <a:avLst/>
              <a:gdLst/>
              <a:ahLst/>
              <a:cxnLst>
                <a:cxn ang="0">
                  <a:pos x="333" y="331"/>
                </a:cxn>
                <a:cxn ang="0">
                  <a:pos x="274" y="331"/>
                </a:cxn>
                <a:cxn ang="0">
                  <a:pos x="255" y="344"/>
                </a:cxn>
                <a:cxn ang="0">
                  <a:pos x="255" y="363"/>
                </a:cxn>
                <a:cxn ang="0">
                  <a:pos x="235" y="383"/>
                </a:cxn>
                <a:cxn ang="0">
                  <a:pos x="222" y="383"/>
                </a:cxn>
                <a:cxn ang="0">
                  <a:pos x="204" y="363"/>
                </a:cxn>
                <a:cxn ang="0">
                  <a:pos x="184" y="363"/>
                </a:cxn>
                <a:cxn ang="0">
                  <a:pos x="164" y="402"/>
                </a:cxn>
                <a:cxn ang="0">
                  <a:pos x="125" y="383"/>
                </a:cxn>
                <a:cxn ang="0">
                  <a:pos x="112" y="363"/>
                </a:cxn>
                <a:cxn ang="0">
                  <a:pos x="125" y="344"/>
                </a:cxn>
                <a:cxn ang="0">
                  <a:pos x="125" y="292"/>
                </a:cxn>
                <a:cxn ang="0">
                  <a:pos x="112" y="252"/>
                </a:cxn>
                <a:cxn ang="0">
                  <a:pos x="112" y="220"/>
                </a:cxn>
                <a:cxn ang="0">
                  <a:pos x="92" y="200"/>
                </a:cxn>
                <a:cxn ang="0">
                  <a:pos x="53" y="181"/>
                </a:cxn>
                <a:cxn ang="0">
                  <a:pos x="33" y="142"/>
                </a:cxn>
                <a:cxn ang="0">
                  <a:pos x="33" y="111"/>
                </a:cxn>
                <a:cxn ang="0">
                  <a:pos x="0" y="91"/>
                </a:cxn>
                <a:cxn ang="0">
                  <a:pos x="13" y="72"/>
                </a:cxn>
                <a:cxn ang="0">
                  <a:pos x="92" y="91"/>
                </a:cxn>
                <a:cxn ang="0">
                  <a:pos x="112" y="91"/>
                </a:cxn>
                <a:cxn ang="0">
                  <a:pos x="125" y="111"/>
                </a:cxn>
                <a:cxn ang="0">
                  <a:pos x="145" y="72"/>
                </a:cxn>
                <a:cxn ang="0">
                  <a:pos x="222" y="32"/>
                </a:cxn>
                <a:cxn ang="0">
                  <a:pos x="222" y="0"/>
                </a:cxn>
                <a:cxn ang="0">
                  <a:pos x="255" y="13"/>
                </a:cxn>
                <a:cxn ang="0">
                  <a:pos x="255" y="52"/>
                </a:cxn>
                <a:cxn ang="0">
                  <a:pos x="274" y="52"/>
                </a:cxn>
                <a:cxn ang="0">
                  <a:pos x="294" y="91"/>
                </a:cxn>
                <a:cxn ang="0">
                  <a:pos x="274" y="142"/>
                </a:cxn>
                <a:cxn ang="0">
                  <a:pos x="294" y="220"/>
                </a:cxn>
                <a:cxn ang="0">
                  <a:pos x="314" y="233"/>
                </a:cxn>
                <a:cxn ang="0">
                  <a:pos x="333" y="292"/>
                </a:cxn>
                <a:cxn ang="0">
                  <a:pos x="333" y="331"/>
                </a:cxn>
              </a:cxnLst>
              <a:rect l="0" t="0" r="r" b="b"/>
              <a:pathLst>
                <a:path w="333" h="402">
                  <a:moveTo>
                    <a:pt x="333" y="331"/>
                  </a:moveTo>
                  <a:lnTo>
                    <a:pt x="274" y="331"/>
                  </a:lnTo>
                  <a:lnTo>
                    <a:pt x="255" y="344"/>
                  </a:lnTo>
                  <a:lnTo>
                    <a:pt x="255" y="363"/>
                  </a:lnTo>
                  <a:lnTo>
                    <a:pt x="235" y="383"/>
                  </a:lnTo>
                  <a:lnTo>
                    <a:pt x="222" y="383"/>
                  </a:lnTo>
                  <a:lnTo>
                    <a:pt x="204" y="363"/>
                  </a:lnTo>
                  <a:lnTo>
                    <a:pt x="184" y="363"/>
                  </a:lnTo>
                  <a:lnTo>
                    <a:pt x="164" y="402"/>
                  </a:lnTo>
                  <a:lnTo>
                    <a:pt x="125" y="383"/>
                  </a:lnTo>
                  <a:lnTo>
                    <a:pt x="112" y="363"/>
                  </a:lnTo>
                  <a:lnTo>
                    <a:pt x="125" y="344"/>
                  </a:lnTo>
                  <a:lnTo>
                    <a:pt x="125" y="292"/>
                  </a:lnTo>
                  <a:lnTo>
                    <a:pt x="112" y="252"/>
                  </a:lnTo>
                  <a:lnTo>
                    <a:pt x="112" y="220"/>
                  </a:lnTo>
                  <a:lnTo>
                    <a:pt x="92" y="200"/>
                  </a:lnTo>
                  <a:lnTo>
                    <a:pt x="53" y="181"/>
                  </a:lnTo>
                  <a:lnTo>
                    <a:pt x="33" y="142"/>
                  </a:lnTo>
                  <a:lnTo>
                    <a:pt x="33" y="111"/>
                  </a:lnTo>
                  <a:lnTo>
                    <a:pt x="0" y="91"/>
                  </a:lnTo>
                  <a:lnTo>
                    <a:pt x="13" y="72"/>
                  </a:lnTo>
                  <a:lnTo>
                    <a:pt x="92" y="91"/>
                  </a:lnTo>
                  <a:lnTo>
                    <a:pt x="112" y="91"/>
                  </a:lnTo>
                  <a:lnTo>
                    <a:pt x="125" y="111"/>
                  </a:lnTo>
                  <a:lnTo>
                    <a:pt x="145" y="72"/>
                  </a:lnTo>
                  <a:lnTo>
                    <a:pt x="222" y="32"/>
                  </a:lnTo>
                  <a:lnTo>
                    <a:pt x="222" y="0"/>
                  </a:lnTo>
                  <a:lnTo>
                    <a:pt x="255" y="13"/>
                  </a:lnTo>
                  <a:lnTo>
                    <a:pt x="255" y="52"/>
                  </a:lnTo>
                  <a:lnTo>
                    <a:pt x="274" y="52"/>
                  </a:lnTo>
                  <a:lnTo>
                    <a:pt x="294" y="91"/>
                  </a:lnTo>
                  <a:lnTo>
                    <a:pt x="274" y="142"/>
                  </a:lnTo>
                  <a:lnTo>
                    <a:pt x="294" y="220"/>
                  </a:lnTo>
                  <a:lnTo>
                    <a:pt x="314" y="233"/>
                  </a:lnTo>
                  <a:lnTo>
                    <a:pt x="333" y="292"/>
                  </a:lnTo>
                  <a:lnTo>
                    <a:pt x="333" y="331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Freeform 151"/>
            <p:cNvSpPr>
              <a:spLocks/>
            </p:cNvSpPr>
            <p:nvPr/>
          </p:nvSpPr>
          <p:spPr bwMode="auto">
            <a:xfrm>
              <a:off x="175151" y="2705974"/>
              <a:ext cx="1648483" cy="1314186"/>
            </a:xfrm>
            <a:custGeom>
              <a:avLst/>
              <a:gdLst/>
              <a:ahLst/>
              <a:cxnLst>
                <a:cxn ang="0">
                  <a:pos x="612" y="20"/>
                </a:cxn>
                <a:cxn ang="0">
                  <a:pos x="625" y="92"/>
                </a:cxn>
                <a:cxn ang="0">
                  <a:pos x="612" y="163"/>
                </a:cxn>
                <a:cxn ang="0">
                  <a:pos x="664" y="202"/>
                </a:cxn>
                <a:cxn ang="0">
                  <a:pos x="704" y="163"/>
                </a:cxn>
                <a:cxn ang="0">
                  <a:pos x="735" y="183"/>
                </a:cxn>
                <a:cxn ang="0">
                  <a:pos x="755" y="144"/>
                </a:cxn>
                <a:cxn ang="0">
                  <a:pos x="833" y="130"/>
                </a:cxn>
                <a:cxn ang="0">
                  <a:pos x="885" y="222"/>
                </a:cxn>
                <a:cxn ang="0">
                  <a:pos x="964" y="240"/>
                </a:cxn>
                <a:cxn ang="0">
                  <a:pos x="977" y="292"/>
                </a:cxn>
                <a:cxn ang="0">
                  <a:pos x="905" y="584"/>
                </a:cxn>
                <a:cxn ang="0">
                  <a:pos x="885" y="662"/>
                </a:cxn>
                <a:cxn ang="0">
                  <a:pos x="704" y="662"/>
                </a:cxn>
                <a:cxn ang="0">
                  <a:pos x="664" y="682"/>
                </a:cxn>
                <a:cxn ang="0">
                  <a:pos x="645" y="623"/>
                </a:cxn>
                <a:cxn ang="0">
                  <a:pos x="593" y="603"/>
                </a:cxn>
                <a:cxn ang="0">
                  <a:pos x="553" y="643"/>
                </a:cxn>
                <a:cxn ang="0">
                  <a:pos x="501" y="682"/>
                </a:cxn>
                <a:cxn ang="0">
                  <a:pos x="442" y="715"/>
                </a:cxn>
                <a:cxn ang="0">
                  <a:pos x="332" y="734"/>
                </a:cxn>
                <a:cxn ang="0">
                  <a:pos x="201" y="662"/>
                </a:cxn>
                <a:cxn ang="0">
                  <a:pos x="92" y="643"/>
                </a:cxn>
                <a:cxn ang="0">
                  <a:pos x="0" y="603"/>
                </a:cxn>
                <a:cxn ang="0">
                  <a:pos x="39" y="551"/>
                </a:cxn>
                <a:cxn ang="0">
                  <a:pos x="59" y="494"/>
                </a:cxn>
                <a:cxn ang="0">
                  <a:pos x="182" y="422"/>
                </a:cxn>
                <a:cxn ang="0">
                  <a:pos x="221" y="351"/>
                </a:cxn>
                <a:cxn ang="0">
                  <a:pos x="201" y="202"/>
                </a:cxn>
                <a:cxn ang="0">
                  <a:pos x="201" y="111"/>
                </a:cxn>
                <a:cxn ang="0">
                  <a:pos x="240" y="92"/>
                </a:cxn>
                <a:cxn ang="0">
                  <a:pos x="201" y="52"/>
                </a:cxn>
                <a:cxn ang="0">
                  <a:pos x="352" y="33"/>
                </a:cxn>
                <a:cxn ang="0">
                  <a:pos x="391" y="92"/>
                </a:cxn>
                <a:cxn ang="0">
                  <a:pos x="501" y="92"/>
                </a:cxn>
                <a:cxn ang="0">
                  <a:pos x="593" y="20"/>
                </a:cxn>
              </a:cxnLst>
              <a:rect l="0" t="0" r="r" b="b"/>
              <a:pathLst>
                <a:path w="977" h="753">
                  <a:moveTo>
                    <a:pt x="593" y="0"/>
                  </a:moveTo>
                  <a:lnTo>
                    <a:pt x="612" y="20"/>
                  </a:lnTo>
                  <a:lnTo>
                    <a:pt x="612" y="52"/>
                  </a:lnTo>
                  <a:lnTo>
                    <a:pt x="625" y="92"/>
                  </a:lnTo>
                  <a:lnTo>
                    <a:pt x="625" y="144"/>
                  </a:lnTo>
                  <a:lnTo>
                    <a:pt x="612" y="163"/>
                  </a:lnTo>
                  <a:lnTo>
                    <a:pt x="625" y="183"/>
                  </a:lnTo>
                  <a:lnTo>
                    <a:pt x="664" y="202"/>
                  </a:lnTo>
                  <a:lnTo>
                    <a:pt x="684" y="163"/>
                  </a:lnTo>
                  <a:lnTo>
                    <a:pt x="704" y="163"/>
                  </a:lnTo>
                  <a:lnTo>
                    <a:pt x="722" y="183"/>
                  </a:lnTo>
                  <a:lnTo>
                    <a:pt x="735" y="183"/>
                  </a:lnTo>
                  <a:lnTo>
                    <a:pt x="755" y="163"/>
                  </a:lnTo>
                  <a:lnTo>
                    <a:pt x="755" y="144"/>
                  </a:lnTo>
                  <a:lnTo>
                    <a:pt x="774" y="130"/>
                  </a:lnTo>
                  <a:lnTo>
                    <a:pt x="833" y="130"/>
                  </a:lnTo>
                  <a:lnTo>
                    <a:pt x="866" y="202"/>
                  </a:lnTo>
                  <a:lnTo>
                    <a:pt x="885" y="222"/>
                  </a:lnTo>
                  <a:lnTo>
                    <a:pt x="925" y="222"/>
                  </a:lnTo>
                  <a:lnTo>
                    <a:pt x="964" y="240"/>
                  </a:lnTo>
                  <a:lnTo>
                    <a:pt x="964" y="272"/>
                  </a:lnTo>
                  <a:lnTo>
                    <a:pt x="977" y="292"/>
                  </a:lnTo>
                  <a:lnTo>
                    <a:pt x="905" y="494"/>
                  </a:lnTo>
                  <a:lnTo>
                    <a:pt x="905" y="584"/>
                  </a:lnTo>
                  <a:lnTo>
                    <a:pt x="885" y="623"/>
                  </a:lnTo>
                  <a:lnTo>
                    <a:pt x="885" y="662"/>
                  </a:lnTo>
                  <a:lnTo>
                    <a:pt x="735" y="662"/>
                  </a:lnTo>
                  <a:lnTo>
                    <a:pt x="704" y="662"/>
                  </a:lnTo>
                  <a:lnTo>
                    <a:pt x="684" y="682"/>
                  </a:lnTo>
                  <a:lnTo>
                    <a:pt x="664" y="682"/>
                  </a:lnTo>
                  <a:lnTo>
                    <a:pt x="664" y="643"/>
                  </a:lnTo>
                  <a:lnTo>
                    <a:pt x="645" y="623"/>
                  </a:lnTo>
                  <a:lnTo>
                    <a:pt x="625" y="623"/>
                  </a:lnTo>
                  <a:lnTo>
                    <a:pt x="593" y="603"/>
                  </a:lnTo>
                  <a:lnTo>
                    <a:pt x="553" y="623"/>
                  </a:lnTo>
                  <a:lnTo>
                    <a:pt x="553" y="643"/>
                  </a:lnTo>
                  <a:lnTo>
                    <a:pt x="534" y="662"/>
                  </a:lnTo>
                  <a:lnTo>
                    <a:pt x="501" y="682"/>
                  </a:lnTo>
                  <a:lnTo>
                    <a:pt x="501" y="695"/>
                  </a:lnTo>
                  <a:lnTo>
                    <a:pt x="442" y="715"/>
                  </a:lnTo>
                  <a:lnTo>
                    <a:pt x="404" y="753"/>
                  </a:lnTo>
                  <a:lnTo>
                    <a:pt x="332" y="734"/>
                  </a:lnTo>
                  <a:lnTo>
                    <a:pt x="280" y="695"/>
                  </a:lnTo>
                  <a:lnTo>
                    <a:pt x="201" y="662"/>
                  </a:lnTo>
                  <a:lnTo>
                    <a:pt x="149" y="643"/>
                  </a:lnTo>
                  <a:lnTo>
                    <a:pt x="92" y="643"/>
                  </a:lnTo>
                  <a:lnTo>
                    <a:pt x="39" y="623"/>
                  </a:lnTo>
                  <a:lnTo>
                    <a:pt x="0" y="603"/>
                  </a:lnTo>
                  <a:lnTo>
                    <a:pt x="20" y="571"/>
                  </a:lnTo>
                  <a:lnTo>
                    <a:pt x="39" y="551"/>
                  </a:lnTo>
                  <a:lnTo>
                    <a:pt x="39" y="532"/>
                  </a:lnTo>
                  <a:lnTo>
                    <a:pt x="59" y="494"/>
                  </a:lnTo>
                  <a:lnTo>
                    <a:pt x="92" y="462"/>
                  </a:lnTo>
                  <a:lnTo>
                    <a:pt x="182" y="422"/>
                  </a:lnTo>
                  <a:lnTo>
                    <a:pt x="201" y="422"/>
                  </a:lnTo>
                  <a:lnTo>
                    <a:pt x="221" y="351"/>
                  </a:lnTo>
                  <a:lnTo>
                    <a:pt x="240" y="240"/>
                  </a:lnTo>
                  <a:lnTo>
                    <a:pt x="201" y="202"/>
                  </a:lnTo>
                  <a:lnTo>
                    <a:pt x="182" y="130"/>
                  </a:lnTo>
                  <a:lnTo>
                    <a:pt x="201" y="111"/>
                  </a:lnTo>
                  <a:lnTo>
                    <a:pt x="240" y="111"/>
                  </a:lnTo>
                  <a:lnTo>
                    <a:pt x="240" y="92"/>
                  </a:lnTo>
                  <a:lnTo>
                    <a:pt x="201" y="72"/>
                  </a:lnTo>
                  <a:lnTo>
                    <a:pt x="201" y="52"/>
                  </a:lnTo>
                  <a:lnTo>
                    <a:pt x="293" y="33"/>
                  </a:lnTo>
                  <a:lnTo>
                    <a:pt x="352" y="33"/>
                  </a:lnTo>
                  <a:lnTo>
                    <a:pt x="372" y="52"/>
                  </a:lnTo>
                  <a:lnTo>
                    <a:pt x="391" y="92"/>
                  </a:lnTo>
                  <a:lnTo>
                    <a:pt x="424" y="111"/>
                  </a:lnTo>
                  <a:lnTo>
                    <a:pt x="501" y="92"/>
                  </a:lnTo>
                  <a:lnTo>
                    <a:pt x="534" y="52"/>
                  </a:lnTo>
                  <a:lnTo>
                    <a:pt x="593" y="20"/>
                  </a:lnTo>
                  <a:lnTo>
                    <a:pt x="593" y="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Freeform 155"/>
            <p:cNvSpPr>
              <a:spLocks/>
            </p:cNvSpPr>
            <p:nvPr/>
          </p:nvSpPr>
          <p:spPr bwMode="auto">
            <a:xfrm>
              <a:off x="2444558" y="2826397"/>
              <a:ext cx="87740" cy="20944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3" y="0"/>
                </a:cxn>
                <a:cxn ang="0">
                  <a:pos x="32" y="0"/>
                </a:cxn>
                <a:cxn ang="0">
                  <a:pos x="52" y="12"/>
                </a:cxn>
                <a:cxn ang="0">
                  <a:pos x="0" y="12"/>
                </a:cxn>
              </a:cxnLst>
              <a:rect l="0" t="0" r="r" b="b"/>
              <a:pathLst>
                <a:path w="52" h="12">
                  <a:moveTo>
                    <a:pt x="0" y="12"/>
                  </a:moveTo>
                  <a:lnTo>
                    <a:pt x="13" y="0"/>
                  </a:lnTo>
                  <a:lnTo>
                    <a:pt x="32" y="0"/>
                  </a:lnTo>
                  <a:lnTo>
                    <a:pt x="52" y="12"/>
                  </a:lnTo>
                  <a:lnTo>
                    <a:pt x="0" y="12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Freeform 153"/>
            <p:cNvSpPr>
              <a:spLocks/>
            </p:cNvSpPr>
            <p:nvPr/>
          </p:nvSpPr>
          <p:spPr bwMode="auto">
            <a:xfrm>
              <a:off x="2377067" y="2887481"/>
              <a:ext cx="280091" cy="190235"/>
            </a:xfrm>
            <a:custGeom>
              <a:avLst/>
              <a:gdLst/>
              <a:ahLst/>
              <a:cxnLst>
                <a:cxn ang="0">
                  <a:pos x="166" y="19"/>
                </a:cxn>
                <a:cxn ang="0">
                  <a:pos x="153" y="57"/>
                </a:cxn>
                <a:cxn ang="0">
                  <a:pos x="113" y="90"/>
                </a:cxn>
                <a:cxn ang="0">
                  <a:pos x="73" y="109"/>
                </a:cxn>
                <a:cxn ang="0">
                  <a:pos x="40" y="90"/>
                </a:cxn>
                <a:cxn ang="0">
                  <a:pos x="0" y="77"/>
                </a:cxn>
                <a:cxn ang="0">
                  <a:pos x="20" y="19"/>
                </a:cxn>
                <a:cxn ang="0">
                  <a:pos x="53" y="0"/>
                </a:cxn>
                <a:cxn ang="0">
                  <a:pos x="73" y="0"/>
                </a:cxn>
                <a:cxn ang="0">
                  <a:pos x="113" y="19"/>
                </a:cxn>
                <a:cxn ang="0">
                  <a:pos x="153" y="0"/>
                </a:cxn>
                <a:cxn ang="0">
                  <a:pos x="166" y="19"/>
                </a:cxn>
              </a:cxnLst>
              <a:rect l="0" t="0" r="r" b="b"/>
              <a:pathLst>
                <a:path w="166" h="109">
                  <a:moveTo>
                    <a:pt x="166" y="19"/>
                  </a:moveTo>
                  <a:lnTo>
                    <a:pt x="153" y="57"/>
                  </a:lnTo>
                  <a:lnTo>
                    <a:pt x="113" y="90"/>
                  </a:lnTo>
                  <a:lnTo>
                    <a:pt x="73" y="109"/>
                  </a:lnTo>
                  <a:lnTo>
                    <a:pt x="40" y="90"/>
                  </a:lnTo>
                  <a:lnTo>
                    <a:pt x="0" y="77"/>
                  </a:lnTo>
                  <a:lnTo>
                    <a:pt x="20" y="19"/>
                  </a:lnTo>
                  <a:lnTo>
                    <a:pt x="53" y="0"/>
                  </a:lnTo>
                  <a:lnTo>
                    <a:pt x="73" y="0"/>
                  </a:lnTo>
                  <a:lnTo>
                    <a:pt x="113" y="19"/>
                  </a:lnTo>
                  <a:lnTo>
                    <a:pt x="153" y="0"/>
                  </a:lnTo>
                  <a:lnTo>
                    <a:pt x="166" y="19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Freeform 127"/>
            <p:cNvSpPr>
              <a:spLocks/>
            </p:cNvSpPr>
            <p:nvPr/>
          </p:nvSpPr>
          <p:spPr bwMode="auto">
            <a:xfrm>
              <a:off x="3336785" y="3191816"/>
              <a:ext cx="435321" cy="492165"/>
            </a:xfrm>
            <a:custGeom>
              <a:avLst/>
              <a:gdLst/>
              <a:ahLst/>
              <a:cxnLst>
                <a:cxn ang="0">
                  <a:pos x="258" y="93"/>
                </a:cxn>
                <a:cxn ang="0">
                  <a:pos x="200" y="60"/>
                </a:cxn>
                <a:cxn ang="0">
                  <a:pos x="187" y="60"/>
                </a:cxn>
                <a:cxn ang="0">
                  <a:pos x="148" y="20"/>
                </a:cxn>
                <a:cxn ang="0">
                  <a:pos x="90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80"/>
                </a:cxn>
                <a:cxn ang="0">
                  <a:pos x="19" y="152"/>
                </a:cxn>
                <a:cxn ang="0">
                  <a:pos x="19" y="192"/>
                </a:cxn>
                <a:cxn ang="0">
                  <a:pos x="58" y="244"/>
                </a:cxn>
                <a:cxn ang="0">
                  <a:pos x="58" y="262"/>
                </a:cxn>
                <a:cxn ang="0">
                  <a:pos x="90" y="262"/>
                </a:cxn>
                <a:cxn ang="0">
                  <a:pos x="110" y="282"/>
                </a:cxn>
                <a:cxn ang="0">
                  <a:pos x="129" y="282"/>
                </a:cxn>
                <a:cxn ang="0">
                  <a:pos x="148" y="262"/>
                </a:cxn>
                <a:cxn ang="0">
                  <a:pos x="168" y="205"/>
                </a:cxn>
                <a:cxn ang="0">
                  <a:pos x="200" y="152"/>
                </a:cxn>
                <a:cxn ang="0">
                  <a:pos x="220" y="112"/>
                </a:cxn>
                <a:cxn ang="0">
                  <a:pos x="239" y="93"/>
                </a:cxn>
                <a:cxn ang="0">
                  <a:pos x="258" y="93"/>
                </a:cxn>
              </a:cxnLst>
              <a:rect l="0" t="0" r="r" b="b"/>
              <a:pathLst>
                <a:path w="258" h="282">
                  <a:moveTo>
                    <a:pt x="258" y="93"/>
                  </a:moveTo>
                  <a:lnTo>
                    <a:pt x="200" y="60"/>
                  </a:lnTo>
                  <a:lnTo>
                    <a:pt x="187" y="60"/>
                  </a:lnTo>
                  <a:lnTo>
                    <a:pt x="148" y="20"/>
                  </a:lnTo>
                  <a:lnTo>
                    <a:pt x="90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0" y="80"/>
                  </a:lnTo>
                  <a:lnTo>
                    <a:pt x="19" y="152"/>
                  </a:lnTo>
                  <a:lnTo>
                    <a:pt x="19" y="192"/>
                  </a:lnTo>
                  <a:lnTo>
                    <a:pt x="58" y="244"/>
                  </a:lnTo>
                  <a:lnTo>
                    <a:pt x="58" y="262"/>
                  </a:lnTo>
                  <a:lnTo>
                    <a:pt x="90" y="262"/>
                  </a:lnTo>
                  <a:lnTo>
                    <a:pt x="110" y="282"/>
                  </a:lnTo>
                  <a:lnTo>
                    <a:pt x="129" y="282"/>
                  </a:lnTo>
                  <a:lnTo>
                    <a:pt x="148" y="262"/>
                  </a:lnTo>
                  <a:lnTo>
                    <a:pt x="168" y="205"/>
                  </a:lnTo>
                  <a:lnTo>
                    <a:pt x="200" y="152"/>
                  </a:lnTo>
                  <a:lnTo>
                    <a:pt x="220" y="112"/>
                  </a:lnTo>
                  <a:lnTo>
                    <a:pt x="239" y="93"/>
                  </a:lnTo>
                  <a:lnTo>
                    <a:pt x="258" y="93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Freeform 121"/>
            <p:cNvSpPr>
              <a:spLocks/>
            </p:cNvSpPr>
            <p:nvPr/>
          </p:nvSpPr>
          <p:spPr bwMode="auto">
            <a:xfrm>
              <a:off x="3375943" y="3599550"/>
              <a:ext cx="659731" cy="230375"/>
            </a:xfrm>
            <a:custGeom>
              <a:avLst/>
              <a:gdLst/>
              <a:ahLst/>
              <a:cxnLst>
                <a:cxn ang="0">
                  <a:pos x="391" y="0"/>
                </a:cxn>
                <a:cxn ang="0">
                  <a:pos x="371" y="0"/>
                </a:cxn>
                <a:cxn ang="0">
                  <a:pos x="332" y="39"/>
                </a:cxn>
                <a:cxn ang="0">
                  <a:pos x="293" y="39"/>
                </a:cxn>
                <a:cxn ang="0">
                  <a:pos x="280" y="39"/>
                </a:cxn>
                <a:cxn ang="0">
                  <a:pos x="260" y="59"/>
                </a:cxn>
                <a:cxn ang="0">
                  <a:pos x="223" y="59"/>
                </a:cxn>
                <a:cxn ang="0">
                  <a:pos x="242" y="19"/>
                </a:cxn>
                <a:cxn ang="0">
                  <a:pos x="223" y="19"/>
                </a:cxn>
                <a:cxn ang="0">
                  <a:pos x="183" y="39"/>
                </a:cxn>
                <a:cxn ang="0">
                  <a:pos x="170" y="59"/>
                </a:cxn>
                <a:cxn ang="0">
                  <a:pos x="111" y="39"/>
                </a:cxn>
                <a:cxn ang="0">
                  <a:pos x="92" y="39"/>
                </a:cxn>
                <a:cxn ang="0">
                  <a:pos x="72" y="19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20" y="72"/>
                </a:cxn>
                <a:cxn ang="0">
                  <a:pos x="0" y="92"/>
                </a:cxn>
                <a:cxn ang="0">
                  <a:pos x="20" y="112"/>
                </a:cxn>
                <a:cxn ang="0">
                  <a:pos x="20" y="132"/>
                </a:cxn>
                <a:cxn ang="0">
                  <a:pos x="59" y="132"/>
                </a:cxn>
                <a:cxn ang="0">
                  <a:pos x="92" y="92"/>
                </a:cxn>
                <a:cxn ang="0">
                  <a:pos x="170" y="112"/>
                </a:cxn>
                <a:cxn ang="0">
                  <a:pos x="170" y="132"/>
                </a:cxn>
                <a:cxn ang="0">
                  <a:pos x="183" y="132"/>
                </a:cxn>
                <a:cxn ang="0">
                  <a:pos x="203" y="112"/>
                </a:cxn>
                <a:cxn ang="0">
                  <a:pos x="242" y="112"/>
                </a:cxn>
                <a:cxn ang="0">
                  <a:pos x="280" y="132"/>
                </a:cxn>
                <a:cxn ang="0">
                  <a:pos x="293" y="132"/>
                </a:cxn>
                <a:cxn ang="0">
                  <a:pos x="313" y="112"/>
                </a:cxn>
                <a:cxn ang="0">
                  <a:pos x="371" y="112"/>
                </a:cxn>
                <a:cxn ang="0">
                  <a:pos x="391" y="59"/>
                </a:cxn>
                <a:cxn ang="0">
                  <a:pos x="391" y="0"/>
                </a:cxn>
              </a:cxnLst>
              <a:rect l="0" t="0" r="r" b="b"/>
              <a:pathLst>
                <a:path w="391" h="132">
                  <a:moveTo>
                    <a:pt x="391" y="0"/>
                  </a:moveTo>
                  <a:lnTo>
                    <a:pt x="371" y="0"/>
                  </a:lnTo>
                  <a:lnTo>
                    <a:pt x="332" y="39"/>
                  </a:lnTo>
                  <a:lnTo>
                    <a:pt x="293" y="39"/>
                  </a:lnTo>
                  <a:lnTo>
                    <a:pt x="280" y="39"/>
                  </a:lnTo>
                  <a:lnTo>
                    <a:pt x="260" y="59"/>
                  </a:lnTo>
                  <a:lnTo>
                    <a:pt x="223" y="59"/>
                  </a:lnTo>
                  <a:lnTo>
                    <a:pt x="242" y="19"/>
                  </a:lnTo>
                  <a:lnTo>
                    <a:pt x="223" y="19"/>
                  </a:lnTo>
                  <a:lnTo>
                    <a:pt x="183" y="39"/>
                  </a:lnTo>
                  <a:lnTo>
                    <a:pt x="170" y="59"/>
                  </a:lnTo>
                  <a:lnTo>
                    <a:pt x="111" y="39"/>
                  </a:lnTo>
                  <a:lnTo>
                    <a:pt x="92" y="39"/>
                  </a:lnTo>
                  <a:lnTo>
                    <a:pt x="72" y="19"/>
                  </a:lnTo>
                  <a:lnTo>
                    <a:pt x="39" y="19"/>
                  </a:lnTo>
                  <a:lnTo>
                    <a:pt x="20" y="39"/>
                  </a:lnTo>
                  <a:lnTo>
                    <a:pt x="20" y="72"/>
                  </a:lnTo>
                  <a:lnTo>
                    <a:pt x="0" y="92"/>
                  </a:lnTo>
                  <a:lnTo>
                    <a:pt x="20" y="112"/>
                  </a:lnTo>
                  <a:lnTo>
                    <a:pt x="20" y="132"/>
                  </a:lnTo>
                  <a:lnTo>
                    <a:pt x="59" y="132"/>
                  </a:lnTo>
                  <a:lnTo>
                    <a:pt x="92" y="92"/>
                  </a:lnTo>
                  <a:lnTo>
                    <a:pt x="170" y="112"/>
                  </a:lnTo>
                  <a:lnTo>
                    <a:pt x="170" y="132"/>
                  </a:lnTo>
                  <a:lnTo>
                    <a:pt x="183" y="132"/>
                  </a:lnTo>
                  <a:lnTo>
                    <a:pt x="203" y="112"/>
                  </a:lnTo>
                  <a:lnTo>
                    <a:pt x="242" y="112"/>
                  </a:lnTo>
                  <a:lnTo>
                    <a:pt x="280" y="132"/>
                  </a:lnTo>
                  <a:lnTo>
                    <a:pt x="293" y="132"/>
                  </a:lnTo>
                  <a:lnTo>
                    <a:pt x="313" y="112"/>
                  </a:lnTo>
                  <a:lnTo>
                    <a:pt x="371" y="112"/>
                  </a:lnTo>
                  <a:lnTo>
                    <a:pt x="391" y="59"/>
                  </a:lnTo>
                  <a:lnTo>
                    <a:pt x="391" y="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Freeform 137"/>
            <p:cNvSpPr>
              <a:spLocks/>
            </p:cNvSpPr>
            <p:nvPr/>
          </p:nvSpPr>
          <p:spPr bwMode="auto">
            <a:xfrm>
              <a:off x="1823635" y="4702559"/>
              <a:ext cx="620923" cy="703343"/>
            </a:xfrm>
            <a:custGeom>
              <a:avLst/>
              <a:gdLst/>
              <a:ahLst/>
              <a:cxnLst>
                <a:cxn ang="0">
                  <a:pos x="220" y="14"/>
                </a:cxn>
                <a:cxn ang="0">
                  <a:pos x="207" y="14"/>
                </a:cxn>
                <a:cxn ang="0">
                  <a:pos x="188" y="0"/>
                </a:cxn>
                <a:cxn ang="0">
                  <a:pos x="168" y="0"/>
                </a:cxn>
                <a:cxn ang="0">
                  <a:pos x="148" y="14"/>
                </a:cxn>
                <a:cxn ang="0">
                  <a:pos x="109" y="33"/>
                </a:cxn>
                <a:cxn ang="0">
                  <a:pos x="57" y="14"/>
                </a:cxn>
                <a:cxn ang="0">
                  <a:pos x="20" y="14"/>
                </a:cxn>
                <a:cxn ang="0">
                  <a:pos x="0" y="33"/>
                </a:cxn>
                <a:cxn ang="0">
                  <a:pos x="0" y="92"/>
                </a:cxn>
                <a:cxn ang="0">
                  <a:pos x="20" y="111"/>
                </a:cxn>
                <a:cxn ang="0">
                  <a:pos x="20" y="144"/>
                </a:cxn>
                <a:cxn ang="0">
                  <a:pos x="0" y="183"/>
                </a:cxn>
                <a:cxn ang="0">
                  <a:pos x="0" y="292"/>
                </a:cxn>
                <a:cxn ang="0">
                  <a:pos x="20" y="312"/>
                </a:cxn>
                <a:cxn ang="0">
                  <a:pos x="96" y="312"/>
                </a:cxn>
                <a:cxn ang="0">
                  <a:pos x="109" y="331"/>
                </a:cxn>
                <a:cxn ang="0">
                  <a:pos x="129" y="384"/>
                </a:cxn>
                <a:cxn ang="0">
                  <a:pos x="148" y="403"/>
                </a:cxn>
                <a:cxn ang="0">
                  <a:pos x="188" y="403"/>
                </a:cxn>
                <a:cxn ang="0">
                  <a:pos x="188" y="384"/>
                </a:cxn>
                <a:cxn ang="0">
                  <a:pos x="220" y="331"/>
                </a:cxn>
                <a:cxn ang="0">
                  <a:pos x="240" y="312"/>
                </a:cxn>
                <a:cxn ang="0">
                  <a:pos x="298" y="255"/>
                </a:cxn>
                <a:cxn ang="0">
                  <a:pos x="329" y="203"/>
                </a:cxn>
                <a:cxn ang="0">
                  <a:pos x="368" y="144"/>
                </a:cxn>
                <a:cxn ang="0">
                  <a:pos x="368" y="111"/>
                </a:cxn>
                <a:cxn ang="0">
                  <a:pos x="329" y="111"/>
                </a:cxn>
                <a:cxn ang="0">
                  <a:pos x="259" y="53"/>
                </a:cxn>
                <a:cxn ang="0">
                  <a:pos x="220" y="33"/>
                </a:cxn>
                <a:cxn ang="0">
                  <a:pos x="220" y="14"/>
                </a:cxn>
              </a:cxnLst>
              <a:rect l="0" t="0" r="r" b="b"/>
              <a:pathLst>
                <a:path w="368" h="403">
                  <a:moveTo>
                    <a:pt x="220" y="14"/>
                  </a:moveTo>
                  <a:lnTo>
                    <a:pt x="207" y="14"/>
                  </a:lnTo>
                  <a:lnTo>
                    <a:pt x="188" y="0"/>
                  </a:lnTo>
                  <a:lnTo>
                    <a:pt x="168" y="0"/>
                  </a:lnTo>
                  <a:lnTo>
                    <a:pt x="148" y="14"/>
                  </a:lnTo>
                  <a:lnTo>
                    <a:pt x="109" y="33"/>
                  </a:lnTo>
                  <a:lnTo>
                    <a:pt x="57" y="14"/>
                  </a:lnTo>
                  <a:lnTo>
                    <a:pt x="20" y="14"/>
                  </a:lnTo>
                  <a:lnTo>
                    <a:pt x="0" y="33"/>
                  </a:lnTo>
                  <a:lnTo>
                    <a:pt x="0" y="92"/>
                  </a:lnTo>
                  <a:lnTo>
                    <a:pt x="20" y="111"/>
                  </a:lnTo>
                  <a:lnTo>
                    <a:pt x="20" y="144"/>
                  </a:lnTo>
                  <a:lnTo>
                    <a:pt x="0" y="183"/>
                  </a:lnTo>
                  <a:lnTo>
                    <a:pt x="0" y="292"/>
                  </a:lnTo>
                  <a:lnTo>
                    <a:pt x="20" y="312"/>
                  </a:lnTo>
                  <a:lnTo>
                    <a:pt x="96" y="312"/>
                  </a:lnTo>
                  <a:lnTo>
                    <a:pt x="109" y="331"/>
                  </a:lnTo>
                  <a:lnTo>
                    <a:pt x="129" y="384"/>
                  </a:lnTo>
                  <a:lnTo>
                    <a:pt x="148" y="403"/>
                  </a:lnTo>
                  <a:lnTo>
                    <a:pt x="188" y="403"/>
                  </a:lnTo>
                  <a:lnTo>
                    <a:pt x="188" y="384"/>
                  </a:lnTo>
                  <a:lnTo>
                    <a:pt x="220" y="331"/>
                  </a:lnTo>
                  <a:lnTo>
                    <a:pt x="240" y="312"/>
                  </a:lnTo>
                  <a:lnTo>
                    <a:pt x="298" y="255"/>
                  </a:lnTo>
                  <a:lnTo>
                    <a:pt x="329" y="203"/>
                  </a:lnTo>
                  <a:lnTo>
                    <a:pt x="368" y="144"/>
                  </a:lnTo>
                  <a:lnTo>
                    <a:pt x="368" y="111"/>
                  </a:lnTo>
                  <a:lnTo>
                    <a:pt x="329" y="111"/>
                  </a:lnTo>
                  <a:lnTo>
                    <a:pt x="259" y="53"/>
                  </a:lnTo>
                  <a:lnTo>
                    <a:pt x="220" y="33"/>
                  </a:lnTo>
                  <a:lnTo>
                    <a:pt x="220" y="14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517112" y="4491530"/>
              <a:ext cx="151012" cy="96714"/>
            </a:xfrm>
            <a:prstGeom prst="rect">
              <a:avLst/>
            </a:prstGeom>
            <a:grpFill/>
            <a:ln w="127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" name="Freeform 105"/>
            <p:cNvSpPr>
              <a:spLocks/>
            </p:cNvSpPr>
            <p:nvPr/>
          </p:nvSpPr>
          <p:spPr bwMode="auto">
            <a:xfrm>
              <a:off x="2105413" y="5245337"/>
              <a:ext cx="620923" cy="420609"/>
            </a:xfrm>
            <a:custGeom>
              <a:avLst/>
              <a:gdLst/>
              <a:ahLst/>
              <a:cxnLst>
                <a:cxn ang="0">
                  <a:pos x="52" y="222"/>
                </a:cxn>
                <a:cxn ang="0">
                  <a:pos x="110" y="222"/>
                </a:cxn>
                <a:cxn ang="0">
                  <a:pos x="180" y="241"/>
                </a:cxn>
                <a:cxn ang="0">
                  <a:pos x="199" y="222"/>
                </a:cxn>
                <a:cxn ang="0">
                  <a:pos x="238" y="202"/>
                </a:cxn>
                <a:cxn ang="0">
                  <a:pos x="271" y="202"/>
                </a:cxn>
                <a:cxn ang="0">
                  <a:pos x="310" y="222"/>
                </a:cxn>
                <a:cxn ang="0">
                  <a:pos x="329" y="222"/>
                </a:cxn>
                <a:cxn ang="0">
                  <a:pos x="329" y="183"/>
                </a:cxn>
                <a:cxn ang="0">
                  <a:pos x="368" y="144"/>
                </a:cxn>
                <a:cxn ang="0">
                  <a:pos x="348" y="144"/>
                </a:cxn>
                <a:cxn ang="0">
                  <a:pos x="310" y="111"/>
                </a:cxn>
                <a:cxn ang="0">
                  <a:pos x="290" y="111"/>
                </a:cxn>
                <a:cxn ang="0">
                  <a:pos x="258" y="52"/>
                </a:cxn>
                <a:cxn ang="0">
                  <a:pos x="238" y="33"/>
                </a:cxn>
                <a:cxn ang="0">
                  <a:pos x="219" y="20"/>
                </a:cxn>
                <a:cxn ang="0">
                  <a:pos x="160" y="20"/>
                </a:cxn>
                <a:cxn ang="0">
                  <a:pos x="110" y="0"/>
                </a:cxn>
                <a:cxn ang="0">
                  <a:pos x="71" y="0"/>
                </a:cxn>
                <a:cxn ang="0">
                  <a:pos x="52" y="20"/>
                </a:cxn>
                <a:cxn ang="0">
                  <a:pos x="20" y="72"/>
                </a:cxn>
                <a:cxn ang="0">
                  <a:pos x="20" y="111"/>
                </a:cxn>
                <a:cxn ang="0">
                  <a:pos x="20" y="144"/>
                </a:cxn>
                <a:cxn ang="0">
                  <a:pos x="0" y="163"/>
                </a:cxn>
                <a:cxn ang="0">
                  <a:pos x="0" y="183"/>
                </a:cxn>
                <a:cxn ang="0">
                  <a:pos x="39" y="202"/>
                </a:cxn>
                <a:cxn ang="0">
                  <a:pos x="52" y="222"/>
                </a:cxn>
              </a:cxnLst>
              <a:rect l="0" t="0" r="r" b="b"/>
              <a:pathLst>
                <a:path w="368" h="241">
                  <a:moveTo>
                    <a:pt x="52" y="222"/>
                  </a:moveTo>
                  <a:lnTo>
                    <a:pt x="110" y="222"/>
                  </a:lnTo>
                  <a:lnTo>
                    <a:pt x="180" y="241"/>
                  </a:lnTo>
                  <a:lnTo>
                    <a:pt x="199" y="222"/>
                  </a:lnTo>
                  <a:lnTo>
                    <a:pt x="238" y="202"/>
                  </a:lnTo>
                  <a:lnTo>
                    <a:pt x="271" y="202"/>
                  </a:lnTo>
                  <a:lnTo>
                    <a:pt x="310" y="222"/>
                  </a:lnTo>
                  <a:lnTo>
                    <a:pt x="329" y="222"/>
                  </a:lnTo>
                  <a:lnTo>
                    <a:pt x="329" y="183"/>
                  </a:lnTo>
                  <a:lnTo>
                    <a:pt x="368" y="144"/>
                  </a:lnTo>
                  <a:lnTo>
                    <a:pt x="348" y="144"/>
                  </a:lnTo>
                  <a:lnTo>
                    <a:pt x="310" y="111"/>
                  </a:lnTo>
                  <a:lnTo>
                    <a:pt x="290" y="111"/>
                  </a:lnTo>
                  <a:lnTo>
                    <a:pt x="258" y="52"/>
                  </a:lnTo>
                  <a:lnTo>
                    <a:pt x="238" y="33"/>
                  </a:lnTo>
                  <a:lnTo>
                    <a:pt x="219" y="20"/>
                  </a:lnTo>
                  <a:lnTo>
                    <a:pt x="160" y="20"/>
                  </a:lnTo>
                  <a:lnTo>
                    <a:pt x="110" y="0"/>
                  </a:lnTo>
                  <a:lnTo>
                    <a:pt x="71" y="0"/>
                  </a:lnTo>
                  <a:lnTo>
                    <a:pt x="52" y="20"/>
                  </a:lnTo>
                  <a:lnTo>
                    <a:pt x="20" y="72"/>
                  </a:lnTo>
                  <a:lnTo>
                    <a:pt x="20" y="111"/>
                  </a:lnTo>
                  <a:lnTo>
                    <a:pt x="20" y="144"/>
                  </a:lnTo>
                  <a:lnTo>
                    <a:pt x="0" y="163"/>
                  </a:lnTo>
                  <a:lnTo>
                    <a:pt x="0" y="183"/>
                  </a:lnTo>
                  <a:lnTo>
                    <a:pt x="39" y="202"/>
                  </a:lnTo>
                  <a:lnTo>
                    <a:pt x="52" y="222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Freeform 107"/>
            <p:cNvSpPr>
              <a:spLocks/>
            </p:cNvSpPr>
            <p:nvPr/>
          </p:nvSpPr>
          <p:spPr bwMode="auto">
            <a:xfrm>
              <a:off x="2221835" y="4953877"/>
              <a:ext cx="814961" cy="542778"/>
            </a:xfrm>
            <a:custGeom>
              <a:avLst/>
              <a:gdLst/>
              <a:ahLst/>
              <a:cxnLst>
                <a:cxn ang="0">
                  <a:pos x="463" y="200"/>
                </a:cxn>
                <a:cxn ang="0">
                  <a:pos x="463" y="187"/>
                </a:cxn>
                <a:cxn ang="0">
                  <a:pos x="483" y="168"/>
                </a:cxn>
                <a:cxn ang="0">
                  <a:pos x="444" y="168"/>
                </a:cxn>
                <a:cxn ang="0">
                  <a:pos x="410" y="168"/>
                </a:cxn>
                <a:cxn ang="0">
                  <a:pos x="371" y="148"/>
                </a:cxn>
                <a:cxn ang="0">
                  <a:pos x="353" y="111"/>
                </a:cxn>
                <a:cxn ang="0">
                  <a:pos x="353" y="91"/>
                </a:cxn>
                <a:cxn ang="0">
                  <a:pos x="333" y="78"/>
                </a:cxn>
                <a:cxn ang="0">
                  <a:pos x="333" y="39"/>
                </a:cxn>
                <a:cxn ang="0">
                  <a:pos x="314" y="20"/>
                </a:cxn>
                <a:cxn ang="0">
                  <a:pos x="281" y="0"/>
                </a:cxn>
                <a:cxn ang="0">
                  <a:pos x="222" y="20"/>
                </a:cxn>
                <a:cxn ang="0">
                  <a:pos x="189" y="0"/>
                </a:cxn>
                <a:cxn ang="0">
                  <a:pos x="130" y="0"/>
                </a:cxn>
                <a:cxn ang="0">
                  <a:pos x="90" y="59"/>
                </a:cxn>
                <a:cxn ang="0">
                  <a:pos x="59" y="111"/>
                </a:cxn>
                <a:cxn ang="0">
                  <a:pos x="20" y="148"/>
                </a:cxn>
                <a:cxn ang="0">
                  <a:pos x="0" y="168"/>
                </a:cxn>
                <a:cxn ang="0">
                  <a:pos x="39" y="168"/>
                </a:cxn>
                <a:cxn ang="0">
                  <a:pos x="90" y="187"/>
                </a:cxn>
                <a:cxn ang="0">
                  <a:pos x="149" y="187"/>
                </a:cxn>
                <a:cxn ang="0">
                  <a:pos x="169" y="200"/>
                </a:cxn>
                <a:cxn ang="0">
                  <a:pos x="189" y="220"/>
                </a:cxn>
                <a:cxn ang="0">
                  <a:pos x="222" y="278"/>
                </a:cxn>
                <a:cxn ang="0">
                  <a:pos x="241" y="278"/>
                </a:cxn>
                <a:cxn ang="0">
                  <a:pos x="281" y="311"/>
                </a:cxn>
                <a:cxn ang="0">
                  <a:pos x="301" y="311"/>
                </a:cxn>
                <a:cxn ang="0">
                  <a:pos x="314" y="298"/>
                </a:cxn>
                <a:cxn ang="0">
                  <a:pos x="371" y="259"/>
                </a:cxn>
                <a:cxn ang="0">
                  <a:pos x="424" y="220"/>
                </a:cxn>
                <a:cxn ang="0">
                  <a:pos x="463" y="200"/>
                </a:cxn>
              </a:cxnLst>
              <a:rect l="0" t="0" r="r" b="b"/>
              <a:pathLst>
                <a:path w="483" h="311">
                  <a:moveTo>
                    <a:pt x="463" y="200"/>
                  </a:moveTo>
                  <a:lnTo>
                    <a:pt x="463" y="187"/>
                  </a:lnTo>
                  <a:lnTo>
                    <a:pt x="483" y="168"/>
                  </a:lnTo>
                  <a:lnTo>
                    <a:pt x="444" y="168"/>
                  </a:lnTo>
                  <a:lnTo>
                    <a:pt x="410" y="168"/>
                  </a:lnTo>
                  <a:lnTo>
                    <a:pt x="371" y="148"/>
                  </a:lnTo>
                  <a:lnTo>
                    <a:pt x="353" y="111"/>
                  </a:lnTo>
                  <a:lnTo>
                    <a:pt x="353" y="91"/>
                  </a:lnTo>
                  <a:lnTo>
                    <a:pt x="333" y="78"/>
                  </a:lnTo>
                  <a:lnTo>
                    <a:pt x="333" y="39"/>
                  </a:lnTo>
                  <a:lnTo>
                    <a:pt x="314" y="20"/>
                  </a:lnTo>
                  <a:lnTo>
                    <a:pt x="281" y="0"/>
                  </a:lnTo>
                  <a:lnTo>
                    <a:pt x="222" y="20"/>
                  </a:lnTo>
                  <a:lnTo>
                    <a:pt x="189" y="0"/>
                  </a:lnTo>
                  <a:lnTo>
                    <a:pt x="130" y="0"/>
                  </a:lnTo>
                  <a:lnTo>
                    <a:pt x="90" y="59"/>
                  </a:lnTo>
                  <a:lnTo>
                    <a:pt x="59" y="111"/>
                  </a:lnTo>
                  <a:lnTo>
                    <a:pt x="20" y="148"/>
                  </a:lnTo>
                  <a:lnTo>
                    <a:pt x="0" y="168"/>
                  </a:lnTo>
                  <a:lnTo>
                    <a:pt x="39" y="168"/>
                  </a:lnTo>
                  <a:lnTo>
                    <a:pt x="90" y="187"/>
                  </a:lnTo>
                  <a:lnTo>
                    <a:pt x="149" y="187"/>
                  </a:lnTo>
                  <a:lnTo>
                    <a:pt x="169" y="200"/>
                  </a:lnTo>
                  <a:lnTo>
                    <a:pt x="189" y="220"/>
                  </a:lnTo>
                  <a:lnTo>
                    <a:pt x="222" y="278"/>
                  </a:lnTo>
                  <a:lnTo>
                    <a:pt x="241" y="278"/>
                  </a:lnTo>
                  <a:lnTo>
                    <a:pt x="281" y="311"/>
                  </a:lnTo>
                  <a:lnTo>
                    <a:pt x="301" y="311"/>
                  </a:lnTo>
                  <a:lnTo>
                    <a:pt x="314" y="298"/>
                  </a:lnTo>
                  <a:lnTo>
                    <a:pt x="371" y="259"/>
                  </a:lnTo>
                  <a:lnTo>
                    <a:pt x="424" y="220"/>
                  </a:lnTo>
                  <a:lnTo>
                    <a:pt x="463" y="20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Freeform 109"/>
            <p:cNvSpPr>
              <a:spLocks/>
            </p:cNvSpPr>
            <p:nvPr/>
          </p:nvSpPr>
          <p:spPr bwMode="auto">
            <a:xfrm rot="21426359">
              <a:off x="2967961" y="5065388"/>
              <a:ext cx="447518" cy="218080"/>
            </a:xfrm>
            <a:custGeom>
              <a:avLst/>
              <a:gdLst/>
              <a:ahLst/>
              <a:cxnLst>
                <a:cxn ang="0">
                  <a:pos x="21" y="143"/>
                </a:cxn>
                <a:cxn ang="0">
                  <a:pos x="21" y="130"/>
                </a:cxn>
                <a:cxn ang="0">
                  <a:pos x="41" y="111"/>
                </a:cxn>
                <a:cxn ang="0">
                  <a:pos x="0" y="111"/>
                </a:cxn>
                <a:cxn ang="0">
                  <a:pos x="41" y="91"/>
                </a:cxn>
                <a:cxn ang="0">
                  <a:pos x="81" y="71"/>
                </a:cxn>
                <a:cxn ang="0">
                  <a:pos x="114" y="71"/>
                </a:cxn>
                <a:cxn ang="0">
                  <a:pos x="154" y="53"/>
                </a:cxn>
                <a:cxn ang="0">
                  <a:pos x="174" y="20"/>
                </a:cxn>
                <a:cxn ang="0">
                  <a:pos x="193" y="0"/>
                </a:cxn>
                <a:cxn ang="0">
                  <a:pos x="207" y="33"/>
                </a:cxn>
                <a:cxn ang="0">
                  <a:pos x="265" y="33"/>
                </a:cxn>
                <a:cxn ang="0">
                  <a:pos x="245" y="53"/>
                </a:cxn>
                <a:cxn ang="0">
                  <a:pos x="245" y="71"/>
                </a:cxn>
                <a:cxn ang="0">
                  <a:pos x="207" y="91"/>
                </a:cxn>
                <a:cxn ang="0">
                  <a:pos x="193" y="130"/>
                </a:cxn>
                <a:cxn ang="0">
                  <a:pos x="94" y="130"/>
                </a:cxn>
                <a:cxn ang="0">
                  <a:pos x="21" y="143"/>
                </a:cxn>
              </a:cxnLst>
              <a:rect l="0" t="0" r="r" b="b"/>
              <a:pathLst>
                <a:path w="265" h="143">
                  <a:moveTo>
                    <a:pt x="21" y="143"/>
                  </a:moveTo>
                  <a:lnTo>
                    <a:pt x="21" y="130"/>
                  </a:lnTo>
                  <a:lnTo>
                    <a:pt x="41" y="111"/>
                  </a:lnTo>
                  <a:lnTo>
                    <a:pt x="0" y="111"/>
                  </a:lnTo>
                  <a:lnTo>
                    <a:pt x="41" y="91"/>
                  </a:lnTo>
                  <a:lnTo>
                    <a:pt x="81" y="71"/>
                  </a:lnTo>
                  <a:lnTo>
                    <a:pt x="114" y="71"/>
                  </a:lnTo>
                  <a:lnTo>
                    <a:pt x="154" y="53"/>
                  </a:lnTo>
                  <a:lnTo>
                    <a:pt x="174" y="20"/>
                  </a:lnTo>
                  <a:lnTo>
                    <a:pt x="193" y="0"/>
                  </a:lnTo>
                  <a:lnTo>
                    <a:pt x="207" y="33"/>
                  </a:lnTo>
                  <a:lnTo>
                    <a:pt x="265" y="33"/>
                  </a:lnTo>
                  <a:lnTo>
                    <a:pt x="245" y="53"/>
                  </a:lnTo>
                  <a:lnTo>
                    <a:pt x="245" y="71"/>
                  </a:lnTo>
                  <a:lnTo>
                    <a:pt x="207" y="91"/>
                  </a:lnTo>
                  <a:lnTo>
                    <a:pt x="193" y="130"/>
                  </a:lnTo>
                  <a:lnTo>
                    <a:pt x="94" y="130"/>
                  </a:lnTo>
                  <a:lnTo>
                    <a:pt x="21" y="143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Freeform 113"/>
            <p:cNvSpPr>
              <a:spLocks/>
            </p:cNvSpPr>
            <p:nvPr/>
          </p:nvSpPr>
          <p:spPr bwMode="auto">
            <a:xfrm>
              <a:off x="2444558" y="4402372"/>
              <a:ext cx="1086616" cy="842964"/>
            </a:xfrm>
            <a:custGeom>
              <a:avLst/>
              <a:gdLst/>
              <a:ahLst/>
              <a:cxnLst>
                <a:cxn ang="0">
                  <a:pos x="624" y="182"/>
                </a:cxn>
                <a:cxn ang="0">
                  <a:pos x="612" y="169"/>
                </a:cxn>
                <a:cxn ang="0">
                  <a:pos x="624" y="131"/>
                </a:cxn>
                <a:cxn ang="0">
                  <a:pos x="644" y="112"/>
                </a:cxn>
                <a:cxn ang="0">
                  <a:pos x="644" y="92"/>
                </a:cxn>
                <a:cxn ang="0">
                  <a:pos x="592" y="72"/>
                </a:cxn>
                <a:cxn ang="0">
                  <a:pos x="572" y="72"/>
                </a:cxn>
                <a:cxn ang="0">
                  <a:pos x="533" y="39"/>
                </a:cxn>
                <a:cxn ang="0">
                  <a:pos x="502" y="39"/>
                </a:cxn>
                <a:cxn ang="0">
                  <a:pos x="463" y="20"/>
                </a:cxn>
                <a:cxn ang="0">
                  <a:pos x="423" y="20"/>
                </a:cxn>
                <a:cxn ang="0">
                  <a:pos x="391" y="0"/>
                </a:cxn>
                <a:cxn ang="0">
                  <a:pos x="332" y="0"/>
                </a:cxn>
                <a:cxn ang="0">
                  <a:pos x="312" y="20"/>
                </a:cxn>
                <a:cxn ang="0">
                  <a:pos x="280" y="39"/>
                </a:cxn>
                <a:cxn ang="0">
                  <a:pos x="240" y="20"/>
                </a:cxn>
                <a:cxn ang="0">
                  <a:pos x="222" y="59"/>
                </a:cxn>
                <a:cxn ang="0">
                  <a:pos x="203" y="72"/>
                </a:cxn>
                <a:cxn ang="0">
                  <a:pos x="203" y="112"/>
                </a:cxn>
                <a:cxn ang="0">
                  <a:pos x="183" y="131"/>
                </a:cxn>
                <a:cxn ang="0">
                  <a:pos x="203" y="169"/>
                </a:cxn>
                <a:cxn ang="0">
                  <a:pos x="203" y="182"/>
                </a:cxn>
                <a:cxn ang="0">
                  <a:pos x="170" y="222"/>
                </a:cxn>
                <a:cxn ang="0">
                  <a:pos x="92" y="222"/>
                </a:cxn>
                <a:cxn ang="0">
                  <a:pos x="40" y="241"/>
                </a:cxn>
                <a:cxn ang="0">
                  <a:pos x="0" y="281"/>
                </a:cxn>
                <a:cxn ang="0">
                  <a:pos x="0" y="314"/>
                </a:cxn>
                <a:cxn ang="0">
                  <a:pos x="59" y="314"/>
                </a:cxn>
                <a:cxn ang="0">
                  <a:pos x="92" y="333"/>
                </a:cxn>
                <a:cxn ang="0">
                  <a:pos x="151" y="314"/>
                </a:cxn>
                <a:cxn ang="0">
                  <a:pos x="183" y="333"/>
                </a:cxn>
                <a:cxn ang="0">
                  <a:pos x="203" y="353"/>
                </a:cxn>
                <a:cxn ang="0">
                  <a:pos x="203" y="393"/>
                </a:cxn>
                <a:cxn ang="0">
                  <a:pos x="222" y="406"/>
                </a:cxn>
                <a:cxn ang="0">
                  <a:pos x="222" y="425"/>
                </a:cxn>
                <a:cxn ang="0">
                  <a:pos x="240" y="463"/>
                </a:cxn>
                <a:cxn ang="0">
                  <a:pos x="280" y="483"/>
                </a:cxn>
                <a:cxn ang="0">
                  <a:pos x="312" y="483"/>
                </a:cxn>
                <a:cxn ang="0">
                  <a:pos x="351" y="463"/>
                </a:cxn>
                <a:cxn ang="0">
                  <a:pos x="391" y="444"/>
                </a:cxn>
                <a:cxn ang="0">
                  <a:pos x="423" y="444"/>
                </a:cxn>
                <a:cxn ang="0">
                  <a:pos x="463" y="425"/>
                </a:cxn>
                <a:cxn ang="0">
                  <a:pos x="482" y="393"/>
                </a:cxn>
                <a:cxn ang="0">
                  <a:pos x="502" y="373"/>
                </a:cxn>
                <a:cxn ang="0">
                  <a:pos x="515" y="333"/>
                </a:cxn>
                <a:cxn ang="0">
                  <a:pos x="553" y="294"/>
                </a:cxn>
                <a:cxn ang="0">
                  <a:pos x="553" y="281"/>
                </a:cxn>
                <a:cxn ang="0">
                  <a:pos x="572" y="241"/>
                </a:cxn>
                <a:cxn ang="0">
                  <a:pos x="572" y="222"/>
                </a:cxn>
                <a:cxn ang="0">
                  <a:pos x="592" y="202"/>
                </a:cxn>
                <a:cxn ang="0">
                  <a:pos x="624" y="202"/>
                </a:cxn>
                <a:cxn ang="0">
                  <a:pos x="624" y="182"/>
                </a:cxn>
              </a:cxnLst>
              <a:rect l="0" t="0" r="r" b="b"/>
              <a:pathLst>
                <a:path w="644" h="483">
                  <a:moveTo>
                    <a:pt x="624" y="182"/>
                  </a:moveTo>
                  <a:lnTo>
                    <a:pt x="612" y="169"/>
                  </a:lnTo>
                  <a:lnTo>
                    <a:pt x="624" y="131"/>
                  </a:lnTo>
                  <a:lnTo>
                    <a:pt x="644" y="112"/>
                  </a:lnTo>
                  <a:lnTo>
                    <a:pt x="644" y="92"/>
                  </a:lnTo>
                  <a:lnTo>
                    <a:pt x="592" y="72"/>
                  </a:lnTo>
                  <a:lnTo>
                    <a:pt x="572" y="72"/>
                  </a:lnTo>
                  <a:lnTo>
                    <a:pt x="533" y="39"/>
                  </a:lnTo>
                  <a:lnTo>
                    <a:pt x="502" y="39"/>
                  </a:lnTo>
                  <a:lnTo>
                    <a:pt x="463" y="20"/>
                  </a:lnTo>
                  <a:lnTo>
                    <a:pt x="423" y="20"/>
                  </a:lnTo>
                  <a:lnTo>
                    <a:pt x="391" y="0"/>
                  </a:lnTo>
                  <a:lnTo>
                    <a:pt x="332" y="0"/>
                  </a:lnTo>
                  <a:lnTo>
                    <a:pt x="312" y="20"/>
                  </a:lnTo>
                  <a:lnTo>
                    <a:pt x="280" y="39"/>
                  </a:lnTo>
                  <a:lnTo>
                    <a:pt x="240" y="20"/>
                  </a:lnTo>
                  <a:lnTo>
                    <a:pt x="222" y="59"/>
                  </a:lnTo>
                  <a:lnTo>
                    <a:pt x="203" y="72"/>
                  </a:lnTo>
                  <a:lnTo>
                    <a:pt x="203" y="112"/>
                  </a:lnTo>
                  <a:lnTo>
                    <a:pt x="183" y="131"/>
                  </a:lnTo>
                  <a:lnTo>
                    <a:pt x="203" y="169"/>
                  </a:lnTo>
                  <a:lnTo>
                    <a:pt x="203" y="182"/>
                  </a:lnTo>
                  <a:lnTo>
                    <a:pt x="170" y="222"/>
                  </a:lnTo>
                  <a:lnTo>
                    <a:pt x="92" y="222"/>
                  </a:lnTo>
                  <a:lnTo>
                    <a:pt x="40" y="241"/>
                  </a:lnTo>
                  <a:lnTo>
                    <a:pt x="0" y="281"/>
                  </a:lnTo>
                  <a:lnTo>
                    <a:pt x="0" y="314"/>
                  </a:lnTo>
                  <a:lnTo>
                    <a:pt x="59" y="314"/>
                  </a:lnTo>
                  <a:lnTo>
                    <a:pt x="92" y="333"/>
                  </a:lnTo>
                  <a:lnTo>
                    <a:pt x="151" y="314"/>
                  </a:lnTo>
                  <a:lnTo>
                    <a:pt x="183" y="333"/>
                  </a:lnTo>
                  <a:lnTo>
                    <a:pt x="203" y="353"/>
                  </a:lnTo>
                  <a:lnTo>
                    <a:pt x="203" y="393"/>
                  </a:lnTo>
                  <a:lnTo>
                    <a:pt x="222" y="406"/>
                  </a:lnTo>
                  <a:lnTo>
                    <a:pt x="222" y="425"/>
                  </a:lnTo>
                  <a:lnTo>
                    <a:pt x="240" y="463"/>
                  </a:lnTo>
                  <a:lnTo>
                    <a:pt x="280" y="483"/>
                  </a:lnTo>
                  <a:lnTo>
                    <a:pt x="312" y="483"/>
                  </a:lnTo>
                  <a:lnTo>
                    <a:pt x="351" y="463"/>
                  </a:lnTo>
                  <a:lnTo>
                    <a:pt x="391" y="444"/>
                  </a:lnTo>
                  <a:lnTo>
                    <a:pt x="423" y="444"/>
                  </a:lnTo>
                  <a:lnTo>
                    <a:pt x="463" y="425"/>
                  </a:lnTo>
                  <a:lnTo>
                    <a:pt x="482" y="393"/>
                  </a:lnTo>
                  <a:lnTo>
                    <a:pt x="502" y="373"/>
                  </a:lnTo>
                  <a:lnTo>
                    <a:pt x="515" y="333"/>
                  </a:lnTo>
                  <a:lnTo>
                    <a:pt x="553" y="294"/>
                  </a:lnTo>
                  <a:lnTo>
                    <a:pt x="553" y="281"/>
                  </a:lnTo>
                  <a:lnTo>
                    <a:pt x="572" y="241"/>
                  </a:lnTo>
                  <a:lnTo>
                    <a:pt x="572" y="222"/>
                  </a:lnTo>
                  <a:lnTo>
                    <a:pt x="592" y="202"/>
                  </a:lnTo>
                  <a:lnTo>
                    <a:pt x="624" y="202"/>
                  </a:lnTo>
                  <a:lnTo>
                    <a:pt x="624" y="182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Freeform 125"/>
            <p:cNvSpPr>
              <a:spLocks/>
            </p:cNvSpPr>
            <p:nvPr/>
          </p:nvSpPr>
          <p:spPr bwMode="auto">
            <a:xfrm>
              <a:off x="3627349" y="3337760"/>
              <a:ext cx="379640" cy="232121"/>
            </a:xfrm>
            <a:custGeom>
              <a:avLst/>
              <a:gdLst/>
              <a:ahLst/>
              <a:cxnLst>
                <a:cxn ang="0">
                  <a:pos x="225" y="113"/>
                </a:cxn>
                <a:cxn ang="0">
                  <a:pos x="205" y="40"/>
                </a:cxn>
                <a:cxn ang="0">
                  <a:pos x="185" y="20"/>
                </a:cxn>
                <a:cxn ang="0">
                  <a:pos x="145" y="20"/>
                </a:cxn>
                <a:cxn ang="0">
                  <a:pos x="93" y="0"/>
                </a:cxn>
                <a:cxn ang="0">
                  <a:pos x="74" y="0"/>
                </a:cxn>
                <a:cxn ang="0">
                  <a:pos x="54" y="20"/>
                </a:cxn>
                <a:cxn ang="0">
                  <a:pos x="34" y="60"/>
                </a:cxn>
                <a:cxn ang="0">
                  <a:pos x="0" y="113"/>
                </a:cxn>
                <a:cxn ang="0">
                  <a:pos x="21" y="113"/>
                </a:cxn>
                <a:cxn ang="0">
                  <a:pos x="54" y="100"/>
                </a:cxn>
                <a:cxn ang="0">
                  <a:pos x="74" y="80"/>
                </a:cxn>
                <a:cxn ang="0">
                  <a:pos x="93" y="100"/>
                </a:cxn>
                <a:cxn ang="0">
                  <a:pos x="54" y="133"/>
                </a:cxn>
                <a:cxn ang="0">
                  <a:pos x="132" y="133"/>
                </a:cxn>
                <a:cxn ang="0">
                  <a:pos x="132" y="100"/>
                </a:cxn>
                <a:cxn ang="0">
                  <a:pos x="145" y="100"/>
                </a:cxn>
                <a:cxn ang="0">
                  <a:pos x="165" y="113"/>
                </a:cxn>
                <a:cxn ang="0">
                  <a:pos x="225" y="113"/>
                </a:cxn>
              </a:cxnLst>
              <a:rect l="0" t="0" r="r" b="b"/>
              <a:pathLst>
                <a:path w="225" h="133">
                  <a:moveTo>
                    <a:pt x="225" y="113"/>
                  </a:moveTo>
                  <a:lnTo>
                    <a:pt x="205" y="40"/>
                  </a:lnTo>
                  <a:lnTo>
                    <a:pt x="185" y="20"/>
                  </a:lnTo>
                  <a:lnTo>
                    <a:pt x="145" y="20"/>
                  </a:lnTo>
                  <a:lnTo>
                    <a:pt x="93" y="0"/>
                  </a:lnTo>
                  <a:lnTo>
                    <a:pt x="74" y="0"/>
                  </a:lnTo>
                  <a:lnTo>
                    <a:pt x="54" y="20"/>
                  </a:lnTo>
                  <a:lnTo>
                    <a:pt x="34" y="60"/>
                  </a:lnTo>
                  <a:lnTo>
                    <a:pt x="0" y="113"/>
                  </a:lnTo>
                  <a:lnTo>
                    <a:pt x="21" y="113"/>
                  </a:lnTo>
                  <a:lnTo>
                    <a:pt x="54" y="100"/>
                  </a:lnTo>
                  <a:lnTo>
                    <a:pt x="74" y="80"/>
                  </a:lnTo>
                  <a:lnTo>
                    <a:pt x="93" y="100"/>
                  </a:lnTo>
                  <a:lnTo>
                    <a:pt x="54" y="133"/>
                  </a:lnTo>
                  <a:lnTo>
                    <a:pt x="132" y="133"/>
                  </a:lnTo>
                  <a:lnTo>
                    <a:pt x="132" y="100"/>
                  </a:lnTo>
                  <a:lnTo>
                    <a:pt x="145" y="100"/>
                  </a:lnTo>
                  <a:lnTo>
                    <a:pt x="165" y="113"/>
                  </a:lnTo>
                  <a:lnTo>
                    <a:pt x="225" y="113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</p:grpSp>
      <p:graphicFrame>
        <p:nvGraphicFramePr>
          <p:cNvPr id="504" name="Table 5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046478"/>
              </p:ext>
            </p:extLst>
          </p:nvPr>
        </p:nvGraphicFramePr>
        <p:xfrm>
          <a:off x="2532178" y="944468"/>
          <a:ext cx="6562725" cy="508588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31248"/>
                <a:gridCol w="1452813"/>
                <a:gridCol w="1052881"/>
                <a:gridCol w="1935678"/>
                <a:gridCol w="990105"/>
              </a:tblGrid>
              <a:tr h="420545">
                <a:tc>
                  <a:txBody>
                    <a:bodyPr/>
                    <a:lstStyle/>
                    <a:p>
                      <a:pPr algn="ctr"/>
                      <a:endParaRPr lang="es-ES_tradnl" sz="1200" noProof="0">
                        <a:latin typeface="+mj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smtClean="0">
                          <a:latin typeface="+mj-lt"/>
                        </a:rPr>
                        <a:t>Operadores</a:t>
                      </a:r>
                      <a:endParaRPr lang="es-ES_tradnl" sz="1400" b="1" noProof="0">
                        <a:latin typeface="+mj-lt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>
                          <a:latin typeface="+mj-lt"/>
                        </a:rPr>
                        <a:t>Tipo</a:t>
                      </a:r>
                      <a:endParaRPr lang="es-ES_tradnl" sz="1400" b="1" noProof="0" dirty="0">
                        <a:latin typeface="+mj-lt"/>
                      </a:endParaRP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>
                          <a:latin typeface="+mj-lt"/>
                        </a:rPr>
                        <a:t>Voluntarios validados/ Escuelas Públicas</a:t>
                      </a:r>
                      <a:endParaRPr lang="es-ES_tradnl" sz="1400" b="1" noProof="0" dirty="0">
                        <a:latin typeface="+mj-lt"/>
                      </a:endParaRP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>
                          <a:latin typeface="+mj-lt"/>
                        </a:rPr>
                        <a:t>Medidores</a:t>
                      </a:r>
                      <a:endParaRPr lang="es-ES_tradnl" sz="1400" b="1" noProof="0" dirty="0">
                        <a:latin typeface="+mj-lt"/>
                      </a:endParaRP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1906">
                <a:tc rowSpan="1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b="1" noProof="0" smtClean="0">
                          <a:solidFill>
                            <a:schemeClr val="bg1"/>
                          </a:solidFill>
                          <a:latin typeface="+mj-lt"/>
                        </a:rPr>
                        <a:t>Onda 1</a:t>
                      </a:r>
                      <a:endParaRPr lang="es-ES_tradnl" sz="1400" b="1" noProof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_tradnl" sz="1400" b="1" noProof="0">
                        <a:latin typeface="+mj-lt"/>
                      </a:endParaRPr>
                    </a:p>
                  </a:txBody>
                  <a:tcPr marL="828000"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106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60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389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pt-BR" sz="1200" dirty="0">
                        <a:latin typeface="+mj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_tradnl" sz="1400" b="1" noProof="0">
                        <a:latin typeface="+mj-lt"/>
                      </a:endParaRPr>
                    </a:p>
                  </a:txBody>
                  <a:tcPr marL="828000"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1.040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138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3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pt-B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SMP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114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114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noProof="0" smtClean="0">
                        <a:latin typeface="+mj-lt"/>
                      </a:endParaRPr>
                    </a:p>
                  </a:txBody>
                  <a:tcPr marL="828000"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144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56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2582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noProof="0" smtClean="0">
                        <a:latin typeface="+mj-lt"/>
                      </a:endParaRPr>
                    </a:p>
                  </a:txBody>
                  <a:tcPr marL="828000"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SMP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189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189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906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noProof="0" smtClean="0">
                        <a:latin typeface="+mj-lt"/>
                      </a:endParaRPr>
                    </a:p>
                  </a:txBody>
                  <a:tcPr marL="828000"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SCM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10.857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302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46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noProof="0">
                        <a:latin typeface="+mj-lt"/>
                      </a:endParaRPr>
                    </a:p>
                  </a:txBody>
                  <a:tcPr marL="828000"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18.258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417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46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>
                        <a:latin typeface="+mj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noProof="0" smtClean="0">
                        <a:latin typeface="+mj-lt"/>
                      </a:endParaRPr>
                    </a:p>
                  </a:txBody>
                  <a:tcPr marL="828000"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24.181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512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SMP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170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170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46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>
                        <a:latin typeface="+mj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noProof="0" smtClean="0">
                        <a:latin typeface="+mj-lt"/>
                      </a:endParaRPr>
                    </a:p>
                  </a:txBody>
                  <a:tcPr marL="828000"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220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53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SMP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35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35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46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noProof="0" smtClean="0">
                        <a:latin typeface="+mj-lt"/>
                      </a:endParaRPr>
                    </a:p>
                  </a:txBody>
                  <a:tcPr marL="828000"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SMP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430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430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46">
                <a:tc vMerge="1">
                  <a:txBody>
                    <a:bodyPr/>
                    <a:lstStyle/>
                    <a:p>
                      <a:endParaRPr lang="pt-BR" sz="1200" dirty="0">
                        <a:latin typeface="+mj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s-ES_tradnl" sz="1400" b="1" noProof="0">
                        <a:latin typeface="+mj-lt"/>
                      </a:endParaRPr>
                    </a:p>
                  </a:txBody>
                  <a:tcPr marL="828000"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5.419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374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smtClean="0">
                          <a:latin typeface="+mj-lt"/>
                        </a:rPr>
                        <a:t>SMP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smtClean="0">
                          <a:latin typeface="+mj-lt"/>
                        </a:rPr>
                        <a:t>797</a:t>
                      </a:r>
                      <a:endParaRPr lang="es-ES_tradnl" sz="1400" noProof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_tradnl" sz="1400" noProof="0" dirty="0" smtClean="0">
                          <a:latin typeface="+mj-lt"/>
                        </a:rPr>
                        <a:t>797</a:t>
                      </a:r>
                      <a:endParaRPr lang="es-ES_tradnl" sz="1400" noProof="0" dirty="0"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64465" y="3288029"/>
            <a:ext cx="1857821" cy="2644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tx1"/>
                </a:solidFill>
                <a:latin typeface="+mj-lt"/>
              </a:rPr>
              <a:t>São Paulo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tx1"/>
                </a:solidFill>
                <a:latin typeface="+mj-lt"/>
              </a:rPr>
              <a:t>Minas gerais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tx1"/>
                </a:solidFill>
                <a:latin typeface="+mj-lt"/>
              </a:rPr>
              <a:t>Rio de Janeiro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tx1"/>
                </a:solidFill>
                <a:latin typeface="+mj-lt"/>
              </a:rPr>
              <a:t>Paraná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1600" b="1" dirty="0" smtClean="0">
                <a:solidFill>
                  <a:schemeClr val="tx1"/>
                </a:solidFill>
                <a:latin typeface="+mj-lt"/>
              </a:rPr>
              <a:t>Rio Grande do Norte</a:t>
            </a:r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0099CC"/>
              </a:clrFrom>
              <a:clrTo>
                <a:srgbClr val="0099C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4" t="60578" r="10476" b="13097"/>
          <a:stretch/>
        </p:blipFill>
        <p:spPr bwMode="auto">
          <a:xfrm>
            <a:off x="3945486" y="1420991"/>
            <a:ext cx="737742" cy="24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1391" y="1866874"/>
            <a:ext cx="711517" cy="27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973238" y="2317434"/>
            <a:ext cx="625932" cy="28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014" y="2694043"/>
            <a:ext cx="336591" cy="336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086433" y="3072372"/>
            <a:ext cx="511353" cy="295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 rotWithShape="1"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0" t="13920" r="10125" b="40607"/>
          <a:stretch/>
        </p:blipFill>
        <p:spPr bwMode="auto">
          <a:xfrm>
            <a:off x="3986352" y="3479746"/>
            <a:ext cx="711516" cy="193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124" y="3894351"/>
            <a:ext cx="362369" cy="360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50" y="4632309"/>
            <a:ext cx="1102718" cy="303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AutoShape 11" descr="data:image/jpeg;base64,/9j/4AAQSkZJRgABAQAAAQABAAD/2wCEAAkGBxQSEhUUEhMVFhIWFhgWGBgYFhQXGBgVFBQXFhgWGBYYHCggGBwlHBQUITEhJSkrLi4uGB8zODMsNygtLisBCgoKDg0OGxAQGy4kHyQwLC8sLSwsLCw0LCwsLCwsLCwsLC8sLCwsLCwsMCwsLCwsLCwsLCwsLCwsLCwsLCwsLP/AABEIAIIBhAMBEQACEQEDEQH/xAAcAAEAAQUBAQAAAAAAAAAAAAAABAEDBQYHAgj/xABKEAABAwECBwoIDAYDAQEAAAABAAIDBAURBgcSITFRoRMUQVJhcXKBkbEXIjKCkpPB0SMzQkNTYqKjssLS4RVEVIOz8GNz8TQW/8QAGwEBAAMBAQEBAAAAAAAAAAAAAAIDBAUBBgf/xAA5EQACAQMABgcGBAcBAQAAAAAAAQIDBBEFEiExQVETFDJhcZGhBhVSU9HhFiKBsTNCYmOiwfCSQ//aAAwDAQACEQMRAD8A7igCAIAgCAIAgCAICLV2lDEL5ZY2Acd7W95UlFvcjxtLeYepw5s9mmsiPQdun4Ab1NUKj4EHVguJi58adnt8l8r+jE8fjAVitan/ADIuvAxk+OGmHkU87ulube5xU1Zy4tEesx5GOqMch+RRjzpvYGe1SVnzfoRdzyRBlxwVR8mCBvPujvaFLqcebPOsS5EGXGtaB0bg3mjP5nFTVrT7yPTzIkmMm0T/ADAHNFEPyr1W1PkedNPmRZMO7ROmrk6hGO5ql0FPkR6WfMiyYW1x01lR1SOb3EL3oqfJDpJ8yy/CKrOmrqT/AHpf1L3o4cl5HmvLmWTbNSdNTP66X9S91I8l5Hms+b8y260pjpmlPPJJ717qx5IZfM8GrkOmR/pu96YXIZZ5M7uM70ivcI8yzzuruMe0oMjdDrPaUGSomdxndpTAyehVSDRI/wBJ3vXmEe5ZcbaMw0TSjmkePamrHkMvmXG2xUDRUz+ul/UvNSPJeQ1nzfmXmYRVY0VdSP70v6l50cOS8j3XlzL8eF9c3RWT9chd+K9edDT5I96SfMlx4fWi3+beedsR/KvOgp8j3pZ8yXFjNtEfPMdzxR+wBR6tT5HvTzJsGNquHlMp3eY8dz1F2kO8kriRPhxxzDy6WN3Rke3va5QdnHme9ZfIyUGOOL5dLIOi9ju+5Rdm+DJdZXIydNjZoXeUJ4+lGD+BzlB2lThgkriBlqXGDZ0miqY3ptfH+NoVbt6i4E1Wg+JmaK2Keb4qeGToSMd3FVuEo70TUk9zJyiehAEAQBAEAQBAEAQBAEAQGJtPCakp/jqmJhHycoF3oC92xTjSnLciMpxjvZq1oY2qJnxbZpjrazIb2yEHYr42k3v2FTuI8DXK7HFMb9xpo2ai97nnsaG96tVnHiyt3D4I1+txkWjJ8+IxqjYwbXAnarVbU1wIOtN8TBVluVMvxtRM/kMj7uy+5WqEVuSIOUnvZj7lMiVXgCAIAgCAIAgCAIAgCAIAgCAIAgCAIAgCAIAgCAIAgCAIAgCAoQh4T6K2aiH4qomZyNkeB2X3KLhF70SUmtzM/Q4yLRi+eEg1SMadrbjtVTtqb4FirTXE2Oz8cUguE9K1w4TG8tPouB71VKzXBliuXxRs1m406CS7LdJCf+RhI9KPKF3KblTK1qLdtLFXgzbLPtWCcXwzRyD6j2u7bjmVEoSjvRapJ7iYonoQBAEAQGtW9h1RUl4fLlyD5uPx3X6jd4rfOIV0KE57kVyqxiaDbGN+Z14poGRjjSEvd6IuDT1uWqNnFdplErh8EaXauFFZU37tUyOB+SHZDebJZcD1rRGlCO5FLnJ72YcBTIlUAQBAEAQBAEAQBAeo4i7QCf8AdarqVqdPtPBpt7K4uP4UG+/h5vYSo6A/KPZ71gqaSitkFnxO/bezU3trzx3R2+r2ejJMdO0aB251z6l3Vqb35bDv2+irSh2YJvm9r9f9ECqhyTyHR7l2bS46aG3et/1PjdLaPdnW/L2JbV9P0/YsrUcoIAgCAIAgCAIAgCAIAgCAIAgCAIAgCAIAgCAIAgCAICsby05TSWuGggkEcxGdAbPZGMGvp7gJt1aPkzDL+1eHbVTK3py4eRZGtNcTfLDxuwvubVROhPHZ8IznIuDh1ArNO0kuy8l8bhPejoFnWlFUMD4JGSMPC0g9R1HkKyyi4vDRemntRKUT04zjRw2kklfSU7yyKM5Mjmkh0jx5TbxoaNBHCb+BdC3oJLWlvMlaq29VHNgFrM5VAEAQBAEBdbTOIvAzFZp3lGMnFvajp0tD3lWCqQjse1bUet6P1bQo9eoc/RlnuK++D1X1G9H6toTr1Dn6Me4r74PVfUb0fq2p16hz9GPcV98Hqiooncnb+yg9I0Vuy/0Loezt49+qv1+iZdbQa3dgVE9J/DHzN9L2Y+bU8l/t/Qvx0rRwX8+dY6l5WnvePDYdi30NZ0Nqhl85bft6F5ZTppY2BD0E3aV7GLk8JEJ1I04602ku88SMDxyHQfaradSdCeVvXAzXNvRvaGq9sXtTXo0QHUThouK68NIUWtuw+Prez13CWIYkuecej+5Tej9W0KfXqHP0ZV7ivvg9V9RvR+raE69Q5+jHuK++D1X1PEsJbpCtpXFOq8QZlutH3FrFSqrGdi2pltXGI2Ox8Bq2qibNDG0xuvuJext+S4tOYnWCqpV4ReGWRpSksom+DK0foWetj96j1mnzPegmPBlaP0LPWx+9Os0+Y6CY8GVo/Qs9bH706zT5joJjwZWj9Cz1sfvTrNPmOgmPBlaP0LPWx+9Os0+Y6CZhMIMHZ6JzG1DWtc8FzQHNdmBuJN2jSrIVIz7JCUHHeQaCjfNIyKMXySODWjReTy8Ck2kss8Sy8I2nwZWj9Cz1sfvVPWafMs6CY8GVo/Qs9bH706zT5joJmpVEJY9zHXZTHOabjeL2kg3HhzhXp5WSpnhAZ2wMEaqtY6SnjDmNdkEl7W+NcDcL9OZwVc60IPEicacpLKMn4MrR+hZ62P3qHWafMl0Ey3UYuLQYxz3RNyWtLj8Iw5mi85r+RFc028ZHQzNSV5UVQGXwfwaqa0vFPHlZF2US4NAyr7hedJzFQnUjDtEowctxmfBlaP0LPWx+9V9Zp8yfQTHgytH6FnrY/enWafMdBM1B7biQdIJHWMyvKiiAIAgJlk2pNTSCWCQseOEaCNTm6HDkKjKKksM9jJxeUfQmB2ErK6mbNma+8skbf5Mjbr7r+AggjkIXLq0nCWDfTnrLJ85TSl7nOdnc5xcTrLjeT2ldZbDnnhAEAQBAEAuTONp6ouT1VvZmWi4XL5aUtaTfM/U6UFTgoLgkvIqolgQBAEAQBDxvG0syVbRw3nkWunZVp8MLvOVc6btKGzW1nyjt9d3qRZK4nRm2ldCno6nHtvPofP3PtHXnsopRXPe/p6MjPcTpN63QhGCxFYOFWr1K0tapJyfeyVQz3HJOg6OfUuff22sukjvW8+g0BpLo5dWqPY+z3Pl4Ph3+JPXGPswgCAgWi7OByX9v/i7OjIYhKXN/sfG+01XNWFPkm/N/YhkrpHzJ9L4IUO4UVNHdcWxMv6ThlO2krkVZa02zoQWIpGYVZMIAgCAIDg2OCt3S0XN4Io44+sgyn/IF07WOKfiYq7zMt4paLdLSjN2aJj5Dz5OQNr9i9uZYpvvPKCzM76uWbiNadWIYZJTojY5/otJ9i9istI8bwsny055JJOk5zznOV2jmlEB9FYurM3vZ9O0i5zm7q6/TlS+PceYEDqXKry1qjZvpRxBGyqksLFdHlRvbrY4drSF6t549x8rM0DmXbZzFuPS8PT6Jxe2BvKijY4XSv+El15bwPF80XN6jrXKr1NeeeBvpQ1YmyqksI9oz7nFI86Gsc70Wk+xexWXg8e4+WAb9On2rtHMKoehAEAQEyitWWFpbG8taTeQNdwF/YAoyhGW89UmtxDUjwIAgCAIAgPcF2UL9F/dnVVfWdOSjvwa7B01c03UeIp5b8Nv7mS3yzjBcLqdf4T7v3xZfNXqN8s4wTqdf4R74svmr1G+WcYJ1Ov8ACPfFl8xepQ1bNewqSsq7/l/YhLTdjH/6eSb/ANHh1c3lPV71ZHR1V78Iy1PaO0j2dZ/pj98Fl9eeAXc6009GxXbefA5tf2mqPZSgl3vb6bCNJKXaST3di306NOn2Fj/uZwbi9uLj+LNvu4eW48gX5gpykorL2FEISnLVgm3yW0kR0Tjpzf7qWKppClHs7Tt23s/dVds8QXftfkv9tHmpgyDyHhVtrcqtF8GjNpTRkrKaWcxe59/Ff9wLK0nLJsFbwO7VybjRzb1qXkfWWHtFFRULnOV/MtufFc/AkCpZxgsfU6/wnZWmLF//AEXr9BvlvGCdTr/Cz33vZfNRj6p97iRoXatabp0lF7z4rS1xG4u5zi8rYl4JFaFjXSxh5DWF7A4nQGFwDieQC9XvOHg5y3n0IMOrOH83F2n3Ll9BU+Fm/pYcy9SYZUMr2xx1MbnvIa1ovvJOgDMvHRqJZaPVUg3hMzyqJhAa9JhxZ7SWmriBBIIvOYg3EaFb0FTkV9LDmef/AN3Z39XF2n3J0FT4WOlhzODYTV++KuomBva+V5adbAclh9ENXTpx1YJGKbzJs6HiLos9TN0Ihte7vYst5Lci+2W9nWVhNRqWNOt3KzZs+eTJiHnuAcPRylfbRzURVWeIM+fl1DCZDB6zd81UMHBJI1p6Ol59EOUZy1YuR7Fa0kj6daLsw0LjHSKoCjheLkB8q1DbnuGpzh2EhdtbjmPebbitsDfVa1zhfFBdK7UXX/Bt6yCfMKouKmpDxLaMdaXgd+XLNwQGCw6qNzs+qd/wvHW8ZI/EraKzUXiQqPEGfNy6xzwgCAIAgCAIAgCAIAgCAIAgCAICl69PMo9NYToBPMCoSqRj2mkXUqFWr/Di34Jsvso3Hk5/2WSpf0Y7tvgdahoC8qdpKK73/pZ/0SI6Fo03nYFhqaRqS7Kx6nct/Zy3htqtyfkvTb6kljANAAWGc5TeZPJ3KNCnRjq04qK7lgqolp4mjDhcVbRqulNSRlvLSF1RdKfH0fBmKkjLTcf/AFfRUqsasdaJ+c3VrUtqjp1Vh/v3o8qwzhAEAQBAEBuOKWi3S0ozdmiY+TrycgbX7FRcyxTfeW0FmZ31cs3EK2q0QU80p+bje/0Wk+xShHWkkeSeE2fL154dPDzrsnNCAIDvOKCi3OzmOIuMskkh5srIB7GBcy6lmp4G2gsQN1WcuOXY9K26Kmh4z3yn+23IH+U9i22a2tma5exI5EtxlOiYlLMy6uScjNDHcOnKbtjWu7Vlu5YilzL7eOZZO1LnGwIAgPly2WZNROOLNKOyRwXajtivBHNlsbO8YtbA3nRMDhdLL8LJrBcBkt6mhou13rmXFTXn3I20YasTa1QWhAabjbnybMlHHdE371ru5pWi1WaiKa7/ACHA10zEEAQBAEAQBAEAQBAEAQE6giBaSQDn7lyNIVpRqKMXjYfX+z9nSnbyqVIp5ezKzsX3JO4t4o7AsHT1fifmd/qNt8uPkhuLeKOwJ09X4n5jqNt8uPkhuLeKOwJ09X4n5jqNt8uP/lHoMGoKLqTe9vzLI21GPZgl+iKqBcEAQHiSZrdJ/wB5ldToVKnZRjub+3tv4s0u7e/JbSLJX8UdvuW+no3jUfl9T5+59pluoQ/WX0X1Qpask3O4dHPqXt3ZRjDWprdvPNE6bqVK3R3D7W57sPl4P9/EmEX6VyoycXlPB9VOnCaxNJrv2nncm8UdgVnT1fifmZ+o23y4/wDlDcm8UdgTp6vxPzHUbb5cf/KLVUxoYTcNWjXmWi0qVJ1opyfnyOfpahb0bOpNQinjC2Le9hjV3j4IIAgOq4i6LPUzH6kQ2vd3sWK8luRptlvZ1lYTUadjZrdzs2UA3GRzIx5zwXD0GvWi2WaiKq7xBnAl0zCEBQlAfTuDdDuFJTxcMcTGnpBgyj23rj1Ja0mzowWIpGSUCRwzHLW5deGcEUTW+c8l52FnYulaRxTzzMVd5maItJSd3xQWZuNnteRc6d7pD0fIZ1XMyvOXNupZqY5G2hHEM8zd1mLjG2RaYmfUNGiGbcusRRud9pzlOUdVLvIxllsySgSOGWDg9vq2p2uF8UVRLNJqIEpLW9biM2oOXSnU1aK70kYow1qjO5rmm0x1o2kI5YIR8ZM9wA1MjYXvdsa3zgpxjlN8iLeGkZFQJHOceE91JCzjVAPU2KT2kLXZr878DPcP8qOLroGQIAgCAIAgCAIAgCAIAgMrStuYObvzr5y7nrVpP/th+j6KpdFZ0492fPaXVnOiEAQBAeXygaSArIUak+ymzNWvKFFZqTS/X/W8jSVw4BfsC3U9GzfbePU4lz7SUYbKMXJ83sX19ERpKpx4bubMt9Ozow4Z8T5+50zd19jlqrlHZ67/AFLK1HL4lXMIzkEBQjUjJtJ5aLqlvVpxU5xaT3NrGSimUmRpKm8XHyu9cO8tHTlrRX5f2PudDaWjcQVKq/zr/Jc/Hn5klYDvhARLRd4oGs9y6WjYZm5cl+5837S1dWhCnzfol9cEBdk+LCAIDvGJ+i3OzmOuuMskkh6nbmNkYXNunmpjkbaCxA3ZZi45Xj0rfFpodbnynzQGN/G7sW2zjvZmuXuRyVbjKEBkcG6Ld6uniuvD5WA9HKBd9kFRqS1YtkoLMkj6dXGOiEB80YX1u711TJpDpnAdFhyG7GhdilHVgkc6bzJsxtLTOleyNnlPc1jed5DR3qbeFkilnYfUNn0jYYo4meTGxrBzNAA7lxZPLydJLCwe6uobGx8jjc1jXPcdTWgk7AiWXgN4OfYl650sVW5/lPqTK7nlYCdoK1XccOKXIot3lPxOjLIaDAYLWGKd1VKR8JUVEkh1hgcRG3svd56tqT1klyRCEcZfMz6qJnN8G7V39bc0gN8NPC+KPV5bWl46Ry+q5a6kNSilxZnhLWqN8jpCyGg5Lj1qPGpI+SV5+7aPzLdZrtPwMty9yOVraZggCAIAgCAIAgCAIAgCAub4dxjsVHVqL/lRvWlLxLCqsb4dxjsTqtH4UPet782Q3w7jHYnVaPwoe9b35sgah3GKK2or+VHj0nePfVl5ngvOs9pVipwW5LyM87mtPtTk/Fv6nlWFGwuxwOOgexUVLilT7TN1vo26uP4cHjm9i83/AKJMdBxj2e9YKmk/gXn9Pud629meNef6R+r+hJjga3QFgqXFWp2mfQW2jra3/hwWee9+bKyxhwuKjRqulNSRZeWsLqi6U+Po+DMS9hBuOlfR06kakVKO5n5tcUJ0KjpVFtX/AGfBlFMpPbZ3DQ4qmVvSltcUbKekbumsRqS8/qet8P4x2LzqtH4UT963vzZHh8hOk3qyFKEOysGevdVq7TqycsbsnlTKAgKFAfT2DlDuFLBFwsiY084aL9t649SWtJs6MFiKRkVAkcHxwVu6WiW35oo2M6ze8/jHYunaxxTzzMVd5maStBSEBuuKCi3S0WuuzRRvf1kCMfjPYs91LFPxLqCzM7yuYbSFbVbuFPNKfm43v9FpPsUoR1pJHknhNny9fr08POuyc03HFNZm7WgxxHiwtdKdV48Vg7XX+aqLmWrT8S2hHM/A76uWbjT8a9pbjZ0oB8aYthHM83v+w160W0c1F3FVeWIGs4ipM1W3lidsePYrbxbiu24nVliNIQGq4yrf3nRPLTdLL8FHrBcPGcOi2889yvt6evPbuKq09WJqOIml/wDqk/6ox1Zbj3tV949yKrZb2dYWE1HEcdlRlV0bOJA09b3vv2NC6NovyN95juH+Y5+tRQEAQBAEAQBAEAQBAEBcgiyjcqbit0MNfGTbo+zd3XVJPGxvO/cSf4f9bZ+6we8/6fX7Hf8Awv8A3f8AH7j+H/W2funvP+n1+w/C/wDd/wAfuP4f9bZ+6e8/6fX7D8L/AN3/AB+5UUH1ti8ek3wj6ko+zEeNV+X3PTaFvCSf95FVLSVV7kkaafs3ax7TlL9Uv2WfUvMgaNAH+8qyzuas+1JnUoaOtaH8Omk+e9+byy4qTaEBRzgNJuUowlN4isldWtTpR1qkkl3vBZFW0m4Hr4FplY1Ywc2v0OZDTdpOsqMXv2Zxszy/U9T04dp061Chczo9ndyLr/RlG8X59jW5rf8AdEfeH1tn7rd7z/p9fscR+y/Kr/j9xvD62z9095/0+v2H4X/u/wCP3G8PrbP3T3n/AE+v2H4X/u/4/ciSNuJGm5dKlPXgpYxk+auqKo1pUk86rxk8qZQEBksGaLd6uni4HysB6IcC77IKhUlqwbJQWZJH04uOdEID5jwmrd3q6iW+8PleQfqhxDfsgLsU46sEjnTeZNmNUyIQHWcRdF4tTNrLIh5oL3fjZ2LDeS3I02y3s6qsRqNPxs1u52bKAbjI5kY5nPBcPRa5aLZZqIqrvEGcBXTMJ2XEjZmRTzVBGeWQMb0Igc4857x5qwXksyUeRrt1sbOkrGaDj2PC0sqaCnBzMYZXdJ5yW7Gu9Jb7OOxyMlxLakUxGSXT1LdccZ9F7h+ZLzsoW29nYlgNYQHAsalvb6rXMab4qe+Juovv+Ed6QyfMGtdS2p6sM8WYa0taXgb5iUpsmhe/6Sdx6mtYzvaVlu3+fHcX26/Lk6CspefPuNSoy7Tn+oI2dkbT+ZdS2WKaMNZ5mzU1eVBAEAQBAEAQBAEAQBATLNbnJ6ly9Jz/ACxj+p9R7MUszqVOSS89r/ZE5cg+wCAIAgCAEr1Jt4R5KSisvYiPJWNGjPze9bKdhVnvWPH6HGudPWlHZF67/p+u4jSVrjozbSt9PR9KPa2nAufaK5qbKeILzfm/oRnG/TnW6MVFYisHDqVJ1Ja022+beQvSBkqOfKFx0jbyrhXtt0UtaO5+ncfeaF0l1qn0c3+ePquf1+5IWE7gQAlepZeERlJRTk+BhSb8+vP2r6lR1UkuB+Vzm6knN722/PaF6RCA3bE/RbpaLXXZoo3v6zdGPxu7FnupYp+JdQWZneFzDaY7COu3Clnm4Y4nuHSDCQO25Tpx1pJEZvEWz5haF2DmlUPQgO+YpKLc7NjJFxlc+Q8t7y1p9FjVzLqWaj7jbQWIG5LOXHK8elb4tNDrc+U+Y0MH+R3YttnHezNcvcjku1bjKfTOC1mb2pIIeFkYDumfGefSJXHqS1pNnRhHVikZVQJHzZhraW+a6ol+TuhY3oR/BtI5w2/rXXpR1YJHPqPMmzZsScl1dINdO7ZJH+6pu1+ReJZb9o7aucbDXsO7e3lRySg/CH4OP/sffceoXu81W0aevNIrqT1Y5PnK/r511jAfQmK6m3OzKccLg9/rJHOGwhcu5eajN1FYgjalQWnzThjPulfVO1zvHouyfyrsUliCXcc6o8yZh1MiEAQBAEAQGw4eWC6jrJGEfBvc6SI8BY435I5Wk3Ec2sKqjUU4Jk6kdWRrytIBAEAQEmmqQwXXHTesF1ZyrT1s4O9ovTFOypODg2285yi7v8cU7Fm92S+JHS/E9L5b80N/jinYnuyXxIfiel8t+aG/xxTsXvuyXxLyH4np/Lfmjya/U3b+ymtGLjL0KZ+07/lpecvseHVrjouCujo6it+WY6vtFdz7OI+Cz+/0I73k6TetcKcIdlYOPXua1d5qycvH6biimUhAEAQFWuIN40qM4RmtWSyiylVnSmp03hriS2V+sdnuXNnoxN/kl5n0lD2mmlirDPenj0+563+OKdir92S+JGn8T0vlvzR5lrQQQAc4u4FZS0c4TUnLcZ7r2ihWozpxg05JrOVxIa6h8sEAQG4Yu8LIbOdM6WOR7pAxrcjIzBpcTflOGkuHYqK9J1MJMtpVFDOTdfDFTf09R91+tZupy5ou6xHkYXDLGXFWUklPFFMx0mSC5253ZIeHOHiuJzgXdatpWzhNSbIVKylHCOaLWZwgKFAdasbGnS08EUIp6g7nGxl/wWfJaAT5fDcsM7WUpN5RqjXiklgmeGKm/p6j7r9aj1OXNHvWI8jn2H2EzbQqWysa5jGxhga/JvvynOcfFJGe8di10aXRxwyipPXeTD2NURxzxSStc6NkjXua268hhyrheQNICnJNxaRCLSabOs+GKm/p6j7r9aw9TlzRq6xHkWa7G/C6N4jgnEhY4MJ3O4OIOSTc8m6+5SVnLO1o8dwsbEcfaLluMpsWAuEDKCq3eRjnt3NzLmZN/jFpB8YgfJVVam6kdVE6c9SWWdE8MVN/T1H3X61k6nLmjR1iPI0bGFhh/EZI8hr2QxtNzXXXl7j4zjkkjQGgdetaaFHo087yirU12amrys6vYONKmp6aCAwTkxRMjJG5XEsYASL36CQSsU7WUpOWVtNMa6UUsE/wxU39PUfdfrUOpy5ol1iPI47VTF73vOl7nOPO5xd7V0EsLBke8toAgCAIChKA7JgBgHGaRr6uM7pI4vAOYtYQ0NBB4cxd5ywV6718RNdKktXab3bVjQ1cZiqIw9mkcBaeM1wztPKFlhOUHmJdKKksM5jb2KF4vdRzBw4kuY9UjRcesDnW2F2v5l5GeVu/5WaFa2D1VS/H08jBxrspnrG3t2rTGpGXZZRKEo70YsFTIlUAQBAEAQBAEAQBAEAQBAEAQBAEAQBAEAQBAEAQBAEAQBAEAQBAEAQBAEAQBAEAQBAEAQBoJIABJOgDOTzAaUBtdiYvK6puO5biw/Km8TNyM8vtAHKqZ3FOPHPgWRozZ0vBjFnTUrmySkzzNzguADGkcLY9Y1knqWOpcylsWxGmFCMdr2m8LMXBAEBQhAa/auBNDUXmSmYHH5TL43drLr+tWxr1I7mVypRlvRqNpYnojnp6l7OSRrZBzXtySNq0RvH/ADIqduuDNXtDFXXx35AimHBkPyXHqkDQO1XRuqb37Ct0Jo1yuwcq4fjaWZo15Di30m3jarVUg9zRW4SW9GKJz3cOpTIlUAQBAEAQBAEAQBAEAQBAEAQBAEAQBAEAQBAEAQBAEAQBAEAQBAEAQBABnNw06uHsQGXs/Basn+KpZnDWWFjfSfcNqhKrCO9klCT3I2ezsU1Y/PK+GFvSMjvRaMn7SpldwW7aWq3k95tllYo6VlxnkkmOrNGzsbe77Soldze5YLI28VvNzsqwqamF0EEcfK1oyjzu0nrKzynKW9l0YqO5GRUCQQBAEAQBAEAQBAEBDrLLgm+Nhjf0mNd3hSUpLczxxT3mCrMXlnSaaZrT9Rz2bGkDYrVcVFxK3Rg+BharFDRuzslqGcmVG4faZftVivJ8UiDt4mIqsTbvm6wcz4fzNf7FNXi4x9SLtuTMVU4pK1vkSU7x0ntPYWEbVNXcOOSLt5GNqMW1ot+YDujJH+ZwU1c03xIujPkY6bA6vb5VHN1NyvwkqfTU+ZHo58iBNY9Qzy6edvPFINpapKcXxXmR1XyIj2EaQRzgjvUjwt5Y1he4PMoqvD0qgCAIAgCAIAgCAIAgCAIAgCApegKBw1r3B5kvxUr3eTG93Ra49wUco9wyfBg3WP8AJpKg/wBp47woupBcUSUJPgZGnwAtF+ileBrc6Nuwuv2KLr01xJKlN8DKU+Kmvd5W4M6UhP4WlVu6p95LoJmWpsTkp+Mq2N6MTnbS5qg7xcESVs+ZmKXE/Sj4yed/INzYD9knaq3eS4JE1bx5mco8XVnR/wAuHn/kc9+wm7Yq3c1HxJqjBcDYKKy4Yc0UMcfQY1vcFU5N72WJJbiWonoQBAEAQBAEAQBAEAQBAEAQBAEAQBAEAQBAEB5cwHSAecICPLZsL/Khjdzsae8L1Sa4nmEY6twco7r96U1//TF+lTjUnzfmRcI8jV7QsGlF91NAP7UfuVyqT5vzK+jjyRpVsWfE2/JijHMxo7gtEJSfEqlFLgahWNAOYXLQillhengQBAEAQBAEAQF6kaC7OL14z1G5WJZ8TrsqKM87GnvCzzlJcS6MU+Bu9nWBSm6+lpz/AGY/0rM6k+b8y5U48kbTTYO0gAIpacHkhiH5VS6k+bLFCPInx0UbfJjYOZrR3BRyz3CL4C8PQgCAIAgCAIAgCAIAgCAIAgCA/9k="/>
          <p:cNvSpPr>
            <a:spLocks noChangeAspect="1" noChangeArrowheads="1"/>
          </p:cNvSpPr>
          <p:nvPr/>
        </p:nvSpPr>
        <p:spPr bwMode="auto">
          <a:xfrm>
            <a:off x="0" y="-593725"/>
            <a:ext cx="36957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352" y="5135007"/>
            <a:ext cx="669617" cy="224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486" y="5642560"/>
            <a:ext cx="681437" cy="28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286447" y="6258295"/>
            <a:ext cx="2666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_tradnl" sz="2400" b="1" dirty="0" smtClean="0"/>
              <a:t>3.647</a:t>
            </a:r>
            <a:r>
              <a:rPr lang="es-ES_tradnl" sz="2400" dirty="0" smtClean="0"/>
              <a:t> </a:t>
            </a:r>
            <a:r>
              <a:rPr lang="es-ES_tradnl" sz="1400" b="1" dirty="0" smtClean="0"/>
              <a:t>equipos instalados</a:t>
            </a:r>
            <a:endParaRPr lang="es-ES_tradnl" sz="1400" b="1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609202" y="6246419"/>
            <a:ext cx="3157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_tradnl" sz="2400" b="1" dirty="0" smtClean="0"/>
              <a:t>60.225 </a:t>
            </a:r>
            <a:r>
              <a:rPr lang="es-ES_tradnl" sz="1400" b="1" dirty="0" smtClean="0"/>
              <a:t>voluntarios validados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3639394" y="6258295"/>
            <a:ext cx="2577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_tradnl" sz="2400" b="1" dirty="0" smtClean="0"/>
              <a:t>1.735 </a:t>
            </a:r>
            <a:r>
              <a:rPr lang="es-ES_tradnl" sz="1400" b="1" dirty="0" smtClean="0"/>
              <a:t>escuelas públicas</a:t>
            </a:r>
            <a:r>
              <a:rPr lang="es-ES_tradnl" sz="2400" b="1" dirty="0" smtClean="0"/>
              <a:t> </a:t>
            </a:r>
            <a:endParaRPr lang="es-ES_tradnl" sz="1400" b="1" dirty="0" smtClean="0"/>
          </a:p>
        </p:txBody>
      </p:sp>
      <p:pic>
        <p:nvPicPr>
          <p:cNvPr id="50" name="Picture 49" descr="Banner-Qualidade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0"/>
            <a:ext cx="3200400" cy="79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54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8463" y="188640"/>
            <a:ext cx="8195972" cy="533400"/>
          </a:xfrm>
        </p:spPr>
        <p:txBody>
          <a:bodyPr/>
          <a:lstStyle/>
          <a:p>
            <a:r>
              <a:rPr lang="es-ES_tradnl" noProof="0" dirty="0" smtClean="0"/>
              <a:t>Resultados </a:t>
            </a:r>
            <a:r>
              <a:rPr lang="es-ES_tradnl" noProof="0" dirty="0" smtClean="0"/>
              <a:t>en São </a:t>
            </a:r>
            <a:r>
              <a:rPr lang="es-ES_tradnl" noProof="0" dirty="0" smtClean="0"/>
              <a:t>Paulo</a:t>
            </a:r>
            <a:endParaRPr lang="es-ES_tradnl" noProof="0" dirty="0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597113"/>
              </p:ext>
            </p:extLst>
          </p:nvPr>
        </p:nvGraphicFramePr>
        <p:xfrm>
          <a:off x="83126" y="3624550"/>
          <a:ext cx="8894616" cy="2623850"/>
        </p:xfrm>
        <a:graphic>
          <a:graphicData uri="http://schemas.openxmlformats.org/drawingml/2006/table">
            <a:tbl>
              <a:tblPr/>
              <a:tblGrid>
                <a:gridCol w="1211396"/>
                <a:gridCol w="1282423"/>
                <a:gridCol w="1223159"/>
                <a:gridCol w="1223158"/>
                <a:gridCol w="1365663"/>
                <a:gridCol w="1270659"/>
                <a:gridCol w="1318158"/>
              </a:tblGrid>
              <a:tr h="31948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SCM - Banda </a:t>
                      </a:r>
                      <a:r>
                        <a:rPr lang="pt-BR" sz="1400" b="1" i="0" u="none" strike="noStrike" noProof="0" dirty="0" err="1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AnchaFija</a:t>
                      </a:r>
                      <a:endParaRPr lang="pt-BR" sz="1400" b="1" i="0" u="none" strike="noStrike" noProof="0" dirty="0" smtClean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231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Prestadora</a:t>
                      </a:r>
                      <a:endParaRPr lang="pt-BR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SCM4 (meta: 95%) </a:t>
                      </a:r>
                    </a:p>
                    <a:p>
                      <a:pPr algn="ctr" fontAlgn="t"/>
                      <a:r>
                        <a:rPr lang="pt-B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Velocidade instantânea</a:t>
                      </a:r>
                      <a:endParaRPr lang="pt-B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SCM5 (meta: 60%) </a:t>
                      </a:r>
                      <a:r>
                        <a:rPr lang="pt-BR" sz="1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/>
                      </a:r>
                      <a:br>
                        <a:rPr lang="pt-BR" sz="1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pt-B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Velocidade Media</a:t>
                      </a:r>
                      <a:endParaRPr lang="pt-B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SCM6 </a:t>
                      </a:r>
                      <a:r>
                        <a:rPr lang="pt-BR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(meta: 85%)</a:t>
                      </a:r>
                      <a: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/>
                      </a:r>
                      <a:b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pt-B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Latência</a:t>
                      </a:r>
                      <a:endParaRPr lang="pt-B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SCM7 </a:t>
                      </a:r>
                      <a:r>
                        <a:rPr lang="pt-BR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(meta: 80%) </a:t>
                      </a:r>
                      <a: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/>
                      </a:r>
                      <a:b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pt-BR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Variação da </a:t>
                      </a:r>
                      <a:r>
                        <a:rPr lang="pt-B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Latência</a:t>
                      </a:r>
                      <a:endParaRPr lang="pt-B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SCM8 </a:t>
                      </a:r>
                      <a:r>
                        <a:rPr lang="pt-BR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(meta: 85%)</a:t>
                      </a:r>
                      <a: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/>
                      </a:r>
                      <a:b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pt-BR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Perda de Pacotes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SCM9 </a:t>
                      </a:r>
                      <a:r>
                        <a:rPr lang="pt-BR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(meta: 85%)</a:t>
                      </a:r>
                      <a:r>
                        <a:rPr lang="pt-BR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/>
                      </a:r>
                      <a:br>
                        <a:rPr lang="pt-BR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pt-BR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Disponibilidade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noProof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98,55%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95,85%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94,50%</a:t>
                      </a: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97,11%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90,98%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97,62%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noProof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100%</a:t>
                      </a: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99,50%</a:t>
                      </a: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98,41%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99,43%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95,44%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90,57%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noProof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99,36%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101,55%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95,28%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99,34%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96,24%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97,40%</a:t>
                      </a: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noProof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99,13%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92,11%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92,69%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97,99%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90,73%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94,49%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noProof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99,41%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86,81%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96,34%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98,82%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91,38%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87,23%</a:t>
                      </a:r>
                      <a:endParaRPr lang="pt-B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249978" y="1316748"/>
            <a:ext cx="1949608" cy="2149250"/>
            <a:chOff x="175151" y="2355174"/>
            <a:chExt cx="3860523" cy="408392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42" name="Freeform 101"/>
            <p:cNvSpPr>
              <a:spLocks/>
            </p:cNvSpPr>
            <p:nvPr/>
          </p:nvSpPr>
          <p:spPr bwMode="auto">
            <a:xfrm>
              <a:off x="1921498" y="5727031"/>
              <a:ext cx="649607" cy="712069"/>
            </a:xfrm>
            <a:custGeom>
              <a:avLst/>
              <a:gdLst/>
              <a:ahLst/>
              <a:cxnLst>
                <a:cxn ang="0">
                  <a:pos x="203" y="408"/>
                </a:cxn>
                <a:cxn ang="0">
                  <a:pos x="242" y="389"/>
                </a:cxn>
                <a:cxn ang="0">
                  <a:pos x="273" y="311"/>
                </a:cxn>
                <a:cxn ang="0">
                  <a:pos x="313" y="278"/>
                </a:cxn>
                <a:cxn ang="0">
                  <a:pos x="352" y="189"/>
                </a:cxn>
                <a:cxn ang="0">
                  <a:pos x="385" y="130"/>
                </a:cxn>
                <a:cxn ang="0">
                  <a:pos x="372" y="111"/>
                </a:cxn>
                <a:cxn ang="0">
                  <a:pos x="372" y="78"/>
                </a:cxn>
                <a:cxn ang="0">
                  <a:pos x="352" y="78"/>
                </a:cxn>
                <a:cxn ang="0">
                  <a:pos x="332" y="59"/>
                </a:cxn>
                <a:cxn ang="0">
                  <a:pos x="293" y="39"/>
                </a:cxn>
                <a:cxn ang="0">
                  <a:pos x="273" y="20"/>
                </a:cxn>
                <a:cxn ang="0">
                  <a:pos x="223" y="0"/>
                </a:cxn>
                <a:cxn ang="0">
                  <a:pos x="164" y="0"/>
                </a:cxn>
                <a:cxn ang="0">
                  <a:pos x="111" y="39"/>
                </a:cxn>
                <a:cxn ang="0">
                  <a:pos x="0" y="202"/>
                </a:cxn>
                <a:cxn ang="0">
                  <a:pos x="0" y="221"/>
                </a:cxn>
                <a:cxn ang="0">
                  <a:pos x="39" y="221"/>
                </a:cxn>
                <a:cxn ang="0">
                  <a:pos x="111" y="261"/>
                </a:cxn>
                <a:cxn ang="0">
                  <a:pos x="131" y="261"/>
                </a:cxn>
                <a:cxn ang="0">
                  <a:pos x="203" y="330"/>
                </a:cxn>
                <a:cxn ang="0">
                  <a:pos x="223" y="311"/>
                </a:cxn>
                <a:cxn ang="0">
                  <a:pos x="223" y="350"/>
                </a:cxn>
                <a:cxn ang="0">
                  <a:pos x="203" y="369"/>
                </a:cxn>
                <a:cxn ang="0">
                  <a:pos x="203" y="408"/>
                </a:cxn>
              </a:cxnLst>
              <a:rect l="0" t="0" r="r" b="b"/>
              <a:pathLst>
                <a:path w="385" h="408">
                  <a:moveTo>
                    <a:pt x="203" y="408"/>
                  </a:moveTo>
                  <a:lnTo>
                    <a:pt x="242" y="389"/>
                  </a:lnTo>
                  <a:lnTo>
                    <a:pt x="273" y="311"/>
                  </a:lnTo>
                  <a:lnTo>
                    <a:pt x="313" y="278"/>
                  </a:lnTo>
                  <a:lnTo>
                    <a:pt x="352" y="189"/>
                  </a:lnTo>
                  <a:lnTo>
                    <a:pt x="385" y="130"/>
                  </a:lnTo>
                  <a:lnTo>
                    <a:pt x="372" y="111"/>
                  </a:lnTo>
                  <a:lnTo>
                    <a:pt x="372" y="78"/>
                  </a:lnTo>
                  <a:lnTo>
                    <a:pt x="352" y="78"/>
                  </a:lnTo>
                  <a:lnTo>
                    <a:pt x="332" y="59"/>
                  </a:lnTo>
                  <a:lnTo>
                    <a:pt x="293" y="39"/>
                  </a:lnTo>
                  <a:lnTo>
                    <a:pt x="273" y="20"/>
                  </a:lnTo>
                  <a:lnTo>
                    <a:pt x="223" y="0"/>
                  </a:lnTo>
                  <a:lnTo>
                    <a:pt x="164" y="0"/>
                  </a:lnTo>
                  <a:lnTo>
                    <a:pt x="111" y="39"/>
                  </a:lnTo>
                  <a:lnTo>
                    <a:pt x="0" y="202"/>
                  </a:lnTo>
                  <a:lnTo>
                    <a:pt x="0" y="221"/>
                  </a:lnTo>
                  <a:lnTo>
                    <a:pt x="39" y="221"/>
                  </a:lnTo>
                  <a:lnTo>
                    <a:pt x="111" y="261"/>
                  </a:lnTo>
                  <a:lnTo>
                    <a:pt x="131" y="261"/>
                  </a:lnTo>
                  <a:lnTo>
                    <a:pt x="203" y="330"/>
                  </a:lnTo>
                  <a:lnTo>
                    <a:pt x="223" y="311"/>
                  </a:lnTo>
                  <a:lnTo>
                    <a:pt x="223" y="350"/>
                  </a:lnTo>
                  <a:lnTo>
                    <a:pt x="203" y="369"/>
                  </a:lnTo>
                  <a:lnTo>
                    <a:pt x="203" y="408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2193152" y="5596135"/>
              <a:ext cx="474129" cy="350799"/>
            </a:xfrm>
            <a:custGeom>
              <a:avLst/>
              <a:gdLst/>
              <a:ahLst/>
              <a:cxnLst>
                <a:cxn ang="0">
                  <a:pos x="222" y="201"/>
                </a:cxn>
                <a:cxn ang="0">
                  <a:pos x="261" y="149"/>
                </a:cxn>
                <a:cxn ang="0">
                  <a:pos x="281" y="71"/>
                </a:cxn>
                <a:cxn ang="0">
                  <a:pos x="281" y="20"/>
                </a:cxn>
                <a:cxn ang="0">
                  <a:pos x="261" y="20"/>
                </a:cxn>
                <a:cxn ang="0">
                  <a:pos x="222" y="0"/>
                </a:cxn>
                <a:cxn ang="0">
                  <a:pos x="189" y="0"/>
                </a:cxn>
                <a:cxn ang="0">
                  <a:pos x="150" y="20"/>
                </a:cxn>
                <a:cxn ang="0">
                  <a:pos x="130" y="40"/>
                </a:cxn>
                <a:cxn ang="0">
                  <a:pos x="59" y="20"/>
                </a:cxn>
                <a:cxn ang="0">
                  <a:pos x="0" y="20"/>
                </a:cxn>
                <a:cxn ang="0">
                  <a:pos x="0" y="71"/>
                </a:cxn>
                <a:cxn ang="0">
                  <a:pos x="59" y="71"/>
                </a:cxn>
                <a:cxn ang="0">
                  <a:pos x="110" y="90"/>
                </a:cxn>
                <a:cxn ang="0">
                  <a:pos x="130" y="110"/>
                </a:cxn>
                <a:cxn ang="0">
                  <a:pos x="169" y="130"/>
                </a:cxn>
                <a:cxn ang="0">
                  <a:pos x="189" y="149"/>
                </a:cxn>
                <a:cxn ang="0">
                  <a:pos x="209" y="149"/>
                </a:cxn>
                <a:cxn ang="0">
                  <a:pos x="209" y="182"/>
                </a:cxn>
                <a:cxn ang="0">
                  <a:pos x="222" y="201"/>
                </a:cxn>
              </a:cxnLst>
              <a:rect l="0" t="0" r="r" b="b"/>
              <a:pathLst>
                <a:path w="281" h="201">
                  <a:moveTo>
                    <a:pt x="222" y="201"/>
                  </a:moveTo>
                  <a:lnTo>
                    <a:pt x="261" y="149"/>
                  </a:lnTo>
                  <a:lnTo>
                    <a:pt x="281" y="71"/>
                  </a:lnTo>
                  <a:lnTo>
                    <a:pt x="281" y="20"/>
                  </a:lnTo>
                  <a:lnTo>
                    <a:pt x="261" y="20"/>
                  </a:lnTo>
                  <a:lnTo>
                    <a:pt x="222" y="0"/>
                  </a:lnTo>
                  <a:lnTo>
                    <a:pt x="189" y="0"/>
                  </a:lnTo>
                  <a:lnTo>
                    <a:pt x="150" y="20"/>
                  </a:lnTo>
                  <a:lnTo>
                    <a:pt x="130" y="40"/>
                  </a:lnTo>
                  <a:lnTo>
                    <a:pt x="59" y="20"/>
                  </a:lnTo>
                  <a:lnTo>
                    <a:pt x="0" y="20"/>
                  </a:lnTo>
                  <a:lnTo>
                    <a:pt x="0" y="71"/>
                  </a:lnTo>
                  <a:lnTo>
                    <a:pt x="59" y="71"/>
                  </a:lnTo>
                  <a:lnTo>
                    <a:pt x="110" y="90"/>
                  </a:lnTo>
                  <a:lnTo>
                    <a:pt x="130" y="110"/>
                  </a:lnTo>
                  <a:lnTo>
                    <a:pt x="169" y="130"/>
                  </a:lnTo>
                  <a:lnTo>
                    <a:pt x="189" y="149"/>
                  </a:lnTo>
                  <a:lnTo>
                    <a:pt x="209" y="149"/>
                  </a:lnTo>
                  <a:lnTo>
                    <a:pt x="209" y="182"/>
                  </a:lnTo>
                  <a:lnTo>
                    <a:pt x="222" y="201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4" name="Freeform 106"/>
            <p:cNvSpPr>
              <a:spLocks noEditPoints="1"/>
            </p:cNvSpPr>
            <p:nvPr/>
          </p:nvSpPr>
          <p:spPr bwMode="auto">
            <a:xfrm>
              <a:off x="2100351" y="5240101"/>
              <a:ext cx="631047" cy="432826"/>
            </a:xfrm>
            <a:custGeom>
              <a:avLst/>
              <a:gdLst/>
              <a:ahLst/>
              <a:cxnLst>
                <a:cxn ang="0">
                  <a:pos x="153" y="618"/>
                </a:cxn>
                <a:cxn ang="0">
                  <a:pos x="317" y="618"/>
                </a:cxn>
                <a:cxn ang="0">
                  <a:pos x="504" y="675"/>
                </a:cxn>
                <a:cxn ang="0">
                  <a:pos x="560" y="619"/>
                </a:cxn>
                <a:cxn ang="0">
                  <a:pos x="672" y="563"/>
                </a:cxn>
                <a:cxn ang="0">
                  <a:pos x="765" y="564"/>
                </a:cxn>
                <a:cxn ang="0">
                  <a:pos x="870" y="618"/>
                </a:cxn>
                <a:cxn ang="0">
                  <a:pos x="916" y="626"/>
                </a:cxn>
                <a:cxn ang="0">
                  <a:pos x="919" y="511"/>
                </a:cxn>
                <a:cxn ang="0">
                  <a:pos x="1032" y="416"/>
                </a:cxn>
                <a:cxn ang="0">
                  <a:pos x="973" y="414"/>
                </a:cxn>
                <a:cxn ang="0">
                  <a:pos x="870" y="325"/>
                </a:cxn>
                <a:cxn ang="0">
                  <a:pos x="809" y="321"/>
                </a:cxn>
                <a:cxn ang="0">
                  <a:pos x="720" y="159"/>
                </a:cxn>
                <a:cxn ang="0">
                  <a:pos x="667" y="106"/>
                </a:cxn>
                <a:cxn ang="0">
                  <a:pos x="617" y="71"/>
                </a:cxn>
                <a:cxn ang="0">
                  <a:pos x="452" y="70"/>
                </a:cxn>
                <a:cxn ang="0">
                  <a:pos x="315" y="16"/>
                </a:cxn>
                <a:cxn ang="0">
                  <a:pos x="213" y="14"/>
                </a:cxn>
                <a:cxn ang="0">
                  <a:pos x="160" y="67"/>
                </a:cxn>
                <a:cxn ang="0">
                  <a:pos x="71" y="208"/>
                </a:cxn>
                <a:cxn ang="0">
                  <a:pos x="71" y="408"/>
                </a:cxn>
                <a:cxn ang="0">
                  <a:pos x="14" y="468"/>
                </a:cxn>
                <a:cxn ang="0">
                  <a:pos x="16" y="517"/>
                </a:cxn>
                <a:cxn ang="0">
                  <a:pos x="120" y="564"/>
                </a:cxn>
                <a:cxn ang="0">
                  <a:pos x="159" y="622"/>
                </a:cxn>
                <a:cxn ang="0">
                  <a:pos x="113" y="579"/>
                </a:cxn>
                <a:cxn ang="0">
                  <a:pos x="0" y="517"/>
                </a:cxn>
                <a:cxn ang="0">
                  <a:pos x="3" y="457"/>
                </a:cxn>
                <a:cxn ang="0">
                  <a:pos x="55" y="408"/>
                </a:cxn>
                <a:cxn ang="0">
                  <a:pos x="55" y="208"/>
                </a:cxn>
                <a:cxn ang="0">
                  <a:pos x="146" y="59"/>
                </a:cxn>
                <a:cxn ang="0">
                  <a:pos x="201" y="3"/>
                </a:cxn>
                <a:cxn ang="0">
                  <a:pos x="315" y="0"/>
                </a:cxn>
                <a:cxn ang="0">
                  <a:pos x="458" y="55"/>
                </a:cxn>
                <a:cxn ang="0">
                  <a:pos x="617" y="55"/>
                </a:cxn>
                <a:cxn ang="0">
                  <a:pos x="676" y="93"/>
                </a:cxn>
                <a:cxn ang="0">
                  <a:pos x="731" y="148"/>
                </a:cxn>
                <a:cxn ang="0">
                  <a:pos x="823" y="313"/>
                </a:cxn>
                <a:cxn ang="0">
                  <a:pos x="870" y="309"/>
                </a:cxn>
                <a:cxn ang="0">
                  <a:pos x="983" y="402"/>
                </a:cxn>
                <a:cxn ang="0">
                  <a:pos x="1032" y="400"/>
                </a:cxn>
                <a:cxn ang="0">
                  <a:pos x="1038" y="414"/>
                </a:cxn>
                <a:cxn ang="0">
                  <a:pos x="932" y="517"/>
                </a:cxn>
                <a:cxn ang="0">
                  <a:pos x="924" y="634"/>
                </a:cxn>
                <a:cxn ang="0">
                  <a:pos x="866" y="633"/>
                </a:cxn>
                <a:cxn ang="0">
                  <a:pos x="762" y="580"/>
                </a:cxn>
                <a:cxn ang="0">
                  <a:pos x="675" y="579"/>
                </a:cxn>
                <a:cxn ang="0">
                  <a:pos x="569" y="632"/>
                </a:cxn>
                <a:cxn ang="0">
                  <a:pos x="507" y="688"/>
                </a:cxn>
                <a:cxn ang="0">
                  <a:pos x="315" y="634"/>
                </a:cxn>
                <a:cxn ang="0">
                  <a:pos x="146" y="630"/>
                </a:cxn>
              </a:cxnLst>
              <a:rect l="0" t="0" r="r" b="b"/>
              <a:pathLst>
                <a:path w="1041" h="689">
                  <a:moveTo>
                    <a:pt x="159" y="622"/>
                  </a:moveTo>
                  <a:lnTo>
                    <a:pt x="153" y="618"/>
                  </a:lnTo>
                  <a:lnTo>
                    <a:pt x="315" y="618"/>
                  </a:lnTo>
                  <a:cubicBezTo>
                    <a:pt x="316" y="618"/>
                    <a:pt x="317" y="618"/>
                    <a:pt x="317" y="618"/>
                  </a:cubicBezTo>
                  <a:lnTo>
                    <a:pt x="511" y="673"/>
                  </a:lnTo>
                  <a:lnTo>
                    <a:pt x="504" y="675"/>
                  </a:lnTo>
                  <a:lnTo>
                    <a:pt x="558" y="620"/>
                  </a:lnTo>
                  <a:cubicBezTo>
                    <a:pt x="558" y="620"/>
                    <a:pt x="559" y="619"/>
                    <a:pt x="560" y="619"/>
                  </a:cubicBezTo>
                  <a:lnTo>
                    <a:pt x="668" y="564"/>
                  </a:lnTo>
                  <a:cubicBezTo>
                    <a:pt x="669" y="564"/>
                    <a:pt x="670" y="563"/>
                    <a:pt x="672" y="563"/>
                  </a:cubicBezTo>
                  <a:lnTo>
                    <a:pt x="762" y="563"/>
                  </a:lnTo>
                  <a:cubicBezTo>
                    <a:pt x="763" y="563"/>
                    <a:pt x="764" y="564"/>
                    <a:pt x="765" y="564"/>
                  </a:cubicBezTo>
                  <a:lnTo>
                    <a:pt x="874" y="619"/>
                  </a:lnTo>
                  <a:lnTo>
                    <a:pt x="870" y="618"/>
                  </a:lnTo>
                  <a:lnTo>
                    <a:pt x="924" y="618"/>
                  </a:lnTo>
                  <a:lnTo>
                    <a:pt x="916" y="626"/>
                  </a:lnTo>
                  <a:lnTo>
                    <a:pt x="916" y="517"/>
                  </a:lnTo>
                  <a:cubicBezTo>
                    <a:pt x="916" y="515"/>
                    <a:pt x="917" y="513"/>
                    <a:pt x="919" y="511"/>
                  </a:cubicBezTo>
                  <a:lnTo>
                    <a:pt x="1027" y="402"/>
                  </a:lnTo>
                  <a:lnTo>
                    <a:pt x="1032" y="416"/>
                  </a:lnTo>
                  <a:lnTo>
                    <a:pt x="978" y="416"/>
                  </a:lnTo>
                  <a:cubicBezTo>
                    <a:pt x="976" y="416"/>
                    <a:pt x="975" y="415"/>
                    <a:pt x="973" y="414"/>
                  </a:cubicBezTo>
                  <a:lnTo>
                    <a:pt x="865" y="323"/>
                  </a:lnTo>
                  <a:lnTo>
                    <a:pt x="870" y="325"/>
                  </a:lnTo>
                  <a:lnTo>
                    <a:pt x="816" y="325"/>
                  </a:lnTo>
                  <a:cubicBezTo>
                    <a:pt x="813" y="325"/>
                    <a:pt x="810" y="324"/>
                    <a:pt x="809" y="321"/>
                  </a:cubicBezTo>
                  <a:lnTo>
                    <a:pt x="719" y="158"/>
                  </a:lnTo>
                  <a:lnTo>
                    <a:pt x="720" y="159"/>
                  </a:lnTo>
                  <a:lnTo>
                    <a:pt x="666" y="105"/>
                  </a:lnTo>
                  <a:lnTo>
                    <a:pt x="667" y="106"/>
                  </a:lnTo>
                  <a:lnTo>
                    <a:pt x="613" y="70"/>
                  </a:lnTo>
                  <a:lnTo>
                    <a:pt x="617" y="71"/>
                  </a:lnTo>
                  <a:lnTo>
                    <a:pt x="455" y="71"/>
                  </a:lnTo>
                  <a:cubicBezTo>
                    <a:pt x="454" y="71"/>
                    <a:pt x="453" y="71"/>
                    <a:pt x="452" y="70"/>
                  </a:cubicBezTo>
                  <a:lnTo>
                    <a:pt x="312" y="16"/>
                  </a:lnTo>
                  <a:lnTo>
                    <a:pt x="315" y="16"/>
                  </a:lnTo>
                  <a:lnTo>
                    <a:pt x="207" y="16"/>
                  </a:lnTo>
                  <a:lnTo>
                    <a:pt x="213" y="14"/>
                  </a:lnTo>
                  <a:lnTo>
                    <a:pt x="158" y="69"/>
                  </a:lnTo>
                  <a:lnTo>
                    <a:pt x="160" y="67"/>
                  </a:lnTo>
                  <a:lnTo>
                    <a:pt x="69" y="212"/>
                  </a:lnTo>
                  <a:lnTo>
                    <a:pt x="71" y="208"/>
                  </a:lnTo>
                  <a:lnTo>
                    <a:pt x="71" y="317"/>
                  </a:lnTo>
                  <a:lnTo>
                    <a:pt x="71" y="408"/>
                  </a:lnTo>
                  <a:cubicBezTo>
                    <a:pt x="71" y="410"/>
                    <a:pt x="70" y="412"/>
                    <a:pt x="68" y="414"/>
                  </a:cubicBezTo>
                  <a:lnTo>
                    <a:pt x="14" y="468"/>
                  </a:lnTo>
                  <a:lnTo>
                    <a:pt x="16" y="463"/>
                  </a:lnTo>
                  <a:lnTo>
                    <a:pt x="16" y="517"/>
                  </a:lnTo>
                  <a:lnTo>
                    <a:pt x="12" y="510"/>
                  </a:lnTo>
                  <a:lnTo>
                    <a:pt x="120" y="564"/>
                  </a:lnTo>
                  <a:cubicBezTo>
                    <a:pt x="122" y="565"/>
                    <a:pt x="123" y="566"/>
                    <a:pt x="123" y="567"/>
                  </a:cubicBezTo>
                  <a:lnTo>
                    <a:pt x="159" y="622"/>
                  </a:lnTo>
                  <a:close/>
                  <a:moveTo>
                    <a:pt x="110" y="576"/>
                  </a:moveTo>
                  <a:lnTo>
                    <a:pt x="113" y="579"/>
                  </a:lnTo>
                  <a:lnTo>
                    <a:pt x="5" y="524"/>
                  </a:lnTo>
                  <a:cubicBezTo>
                    <a:pt x="2" y="523"/>
                    <a:pt x="0" y="520"/>
                    <a:pt x="0" y="517"/>
                  </a:cubicBezTo>
                  <a:lnTo>
                    <a:pt x="0" y="463"/>
                  </a:lnTo>
                  <a:cubicBezTo>
                    <a:pt x="0" y="460"/>
                    <a:pt x="1" y="458"/>
                    <a:pt x="3" y="457"/>
                  </a:cubicBezTo>
                  <a:lnTo>
                    <a:pt x="57" y="402"/>
                  </a:lnTo>
                  <a:lnTo>
                    <a:pt x="55" y="408"/>
                  </a:lnTo>
                  <a:lnTo>
                    <a:pt x="55" y="317"/>
                  </a:lnTo>
                  <a:lnTo>
                    <a:pt x="55" y="208"/>
                  </a:lnTo>
                  <a:cubicBezTo>
                    <a:pt x="55" y="207"/>
                    <a:pt x="55" y="205"/>
                    <a:pt x="56" y="204"/>
                  </a:cubicBezTo>
                  <a:lnTo>
                    <a:pt x="146" y="59"/>
                  </a:lnTo>
                  <a:cubicBezTo>
                    <a:pt x="146" y="58"/>
                    <a:pt x="147" y="58"/>
                    <a:pt x="147" y="57"/>
                  </a:cubicBezTo>
                  <a:lnTo>
                    <a:pt x="201" y="3"/>
                  </a:lnTo>
                  <a:cubicBezTo>
                    <a:pt x="203" y="1"/>
                    <a:pt x="205" y="0"/>
                    <a:pt x="207" y="0"/>
                  </a:cubicBezTo>
                  <a:lnTo>
                    <a:pt x="315" y="0"/>
                  </a:lnTo>
                  <a:cubicBezTo>
                    <a:pt x="316" y="0"/>
                    <a:pt x="317" y="1"/>
                    <a:pt x="318" y="1"/>
                  </a:cubicBezTo>
                  <a:lnTo>
                    <a:pt x="458" y="55"/>
                  </a:lnTo>
                  <a:lnTo>
                    <a:pt x="455" y="55"/>
                  </a:lnTo>
                  <a:lnTo>
                    <a:pt x="617" y="55"/>
                  </a:lnTo>
                  <a:cubicBezTo>
                    <a:pt x="619" y="55"/>
                    <a:pt x="621" y="55"/>
                    <a:pt x="622" y="56"/>
                  </a:cubicBezTo>
                  <a:lnTo>
                    <a:pt x="676" y="93"/>
                  </a:lnTo>
                  <a:cubicBezTo>
                    <a:pt x="676" y="93"/>
                    <a:pt x="677" y="93"/>
                    <a:pt x="677" y="94"/>
                  </a:cubicBezTo>
                  <a:lnTo>
                    <a:pt x="731" y="148"/>
                  </a:lnTo>
                  <a:cubicBezTo>
                    <a:pt x="732" y="149"/>
                    <a:pt x="732" y="149"/>
                    <a:pt x="733" y="150"/>
                  </a:cubicBezTo>
                  <a:lnTo>
                    <a:pt x="823" y="313"/>
                  </a:lnTo>
                  <a:lnTo>
                    <a:pt x="816" y="309"/>
                  </a:lnTo>
                  <a:lnTo>
                    <a:pt x="870" y="309"/>
                  </a:lnTo>
                  <a:cubicBezTo>
                    <a:pt x="872" y="309"/>
                    <a:pt x="874" y="310"/>
                    <a:pt x="875" y="311"/>
                  </a:cubicBezTo>
                  <a:lnTo>
                    <a:pt x="983" y="402"/>
                  </a:lnTo>
                  <a:lnTo>
                    <a:pt x="978" y="400"/>
                  </a:lnTo>
                  <a:lnTo>
                    <a:pt x="1032" y="400"/>
                  </a:lnTo>
                  <a:cubicBezTo>
                    <a:pt x="1036" y="400"/>
                    <a:pt x="1039" y="402"/>
                    <a:pt x="1040" y="405"/>
                  </a:cubicBezTo>
                  <a:cubicBezTo>
                    <a:pt x="1041" y="408"/>
                    <a:pt x="1040" y="411"/>
                    <a:pt x="1038" y="414"/>
                  </a:cubicBezTo>
                  <a:lnTo>
                    <a:pt x="930" y="523"/>
                  </a:lnTo>
                  <a:lnTo>
                    <a:pt x="932" y="517"/>
                  </a:lnTo>
                  <a:lnTo>
                    <a:pt x="932" y="626"/>
                  </a:lnTo>
                  <a:cubicBezTo>
                    <a:pt x="932" y="630"/>
                    <a:pt x="929" y="634"/>
                    <a:pt x="924" y="634"/>
                  </a:cubicBezTo>
                  <a:lnTo>
                    <a:pt x="870" y="634"/>
                  </a:lnTo>
                  <a:cubicBezTo>
                    <a:pt x="869" y="634"/>
                    <a:pt x="868" y="634"/>
                    <a:pt x="866" y="633"/>
                  </a:cubicBezTo>
                  <a:lnTo>
                    <a:pt x="758" y="579"/>
                  </a:lnTo>
                  <a:lnTo>
                    <a:pt x="762" y="580"/>
                  </a:lnTo>
                  <a:lnTo>
                    <a:pt x="672" y="580"/>
                  </a:lnTo>
                  <a:lnTo>
                    <a:pt x="675" y="579"/>
                  </a:lnTo>
                  <a:lnTo>
                    <a:pt x="567" y="633"/>
                  </a:lnTo>
                  <a:lnTo>
                    <a:pt x="569" y="632"/>
                  </a:lnTo>
                  <a:lnTo>
                    <a:pt x="515" y="686"/>
                  </a:lnTo>
                  <a:cubicBezTo>
                    <a:pt x="513" y="688"/>
                    <a:pt x="510" y="689"/>
                    <a:pt x="507" y="688"/>
                  </a:cubicBezTo>
                  <a:lnTo>
                    <a:pt x="313" y="634"/>
                  </a:lnTo>
                  <a:lnTo>
                    <a:pt x="315" y="634"/>
                  </a:lnTo>
                  <a:lnTo>
                    <a:pt x="153" y="634"/>
                  </a:lnTo>
                  <a:cubicBezTo>
                    <a:pt x="150" y="634"/>
                    <a:pt x="148" y="633"/>
                    <a:pt x="146" y="630"/>
                  </a:cubicBezTo>
                  <a:lnTo>
                    <a:pt x="110" y="576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5" name="Freeform 111"/>
            <p:cNvSpPr>
              <a:spLocks/>
            </p:cNvSpPr>
            <p:nvPr/>
          </p:nvSpPr>
          <p:spPr bwMode="auto">
            <a:xfrm>
              <a:off x="3288203" y="4753172"/>
              <a:ext cx="242970" cy="361270"/>
            </a:xfrm>
            <a:custGeom>
              <a:avLst/>
              <a:gdLst/>
              <a:ahLst/>
              <a:cxnLst>
                <a:cxn ang="0">
                  <a:pos x="71" y="207"/>
                </a:cxn>
                <a:cxn ang="0">
                  <a:pos x="111" y="134"/>
                </a:cxn>
                <a:cxn ang="0">
                  <a:pos x="124" y="61"/>
                </a:cxn>
                <a:cxn ang="0">
                  <a:pos x="144" y="20"/>
                </a:cxn>
                <a:cxn ang="0">
                  <a:pos x="124" y="0"/>
                </a:cxn>
                <a:cxn ang="0">
                  <a:pos x="91" y="0"/>
                </a:cxn>
                <a:cxn ang="0">
                  <a:pos x="71" y="20"/>
                </a:cxn>
                <a:cxn ang="0">
                  <a:pos x="71" y="40"/>
                </a:cxn>
                <a:cxn ang="0">
                  <a:pos x="52" y="80"/>
                </a:cxn>
                <a:cxn ang="0">
                  <a:pos x="52" y="94"/>
                </a:cxn>
                <a:cxn ang="0">
                  <a:pos x="13" y="134"/>
                </a:cxn>
                <a:cxn ang="0">
                  <a:pos x="0" y="174"/>
                </a:cxn>
                <a:cxn ang="0">
                  <a:pos x="13" y="207"/>
                </a:cxn>
                <a:cxn ang="0">
                  <a:pos x="71" y="207"/>
                </a:cxn>
              </a:cxnLst>
              <a:rect l="0" t="0" r="r" b="b"/>
              <a:pathLst>
                <a:path w="144" h="207">
                  <a:moveTo>
                    <a:pt x="71" y="207"/>
                  </a:moveTo>
                  <a:lnTo>
                    <a:pt x="111" y="134"/>
                  </a:lnTo>
                  <a:lnTo>
                    <a:pt x="124" y="61"/>
                  </a:lnTo>
                  <a:lnTo>
                    <a:pt x="144" y="20"/>
                  </a:lnTo>
                  <a:lnTo>
                    <a:pt x="124" y="0"/>
                  </a:lnTo>
                  <a:lnTo>
                    <a:pt x="91" y="0"/>
                  </a:lnTo>
                  <a:lnTo>
                    <a:pt x="71" y="20"/>
                  </a:lnTo>
                  <a:lnTo>
                    <a:pt x="71" y="40"/>
                  </a:lnTo>
                  <a:lnTo>
                    <a:pt x="52" y="80"/>
                  </a:lnTo>
                  <a:lnTo>
                    <a:pt x="52" y="94"/>
                  </a:lnTo>
                  <a:lnTo>
                    <a:pt x="13" y="134"/>
                  </a:lnTo>
                  <a:lnTo>
                    <a:pt x="0" y="174"/>
                  </a:lnTo>
                  <a:lnTo>
                    <a:pt x="13" y="207"/>
                  </a:lnTo>
                  <a:lnTo>
                    <a:pt x="71" y="207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6" name="Freeform 115"/>
            <p:cNvSpPr>
              <a:spLocks/>
            </p:cNvSpPr>
            <p:nvPr/>
          </p:nvSpPr>
          <p:spPr bwMode="auto">
            <a:xfrm>
              <a:off x="2851195" y="3760114"/>
              <a:ext cx="931384" cy="1033198"/>
            </a:xfrm>
            <a:custGeom>
              <a:avLst/>
              <a:gdLst/>
              <a:ahLst/>
              <a:cxnLst>
                <a:cxn ang="0">
                  <a:pos x="40" y="411"/>
                </a:cxn>
                <a:cxn ang="0">
                  <a:pos x="72" y="391"/>
                </a:cxn>
                <a:cxn ang="0">
                  <a:pos x="92" y="371"/>
                </a:cxn>
                <a:cxn ang="0">
                  <a:pos x="150" y="371"/>
                </a:cxn>
                <a:cxn ang="0">
                  <a:pos x="183" y="391"/>
                </a:cxn>
                <a:cxn ang="0">
                  <a:pos x="222" y="391"/>
                </a:cxn>
                <a:cxn ang="0">
                  <a:pos x="261" y="411"/>
                </a:cxn>
                <a:cxn ang="0">
                  <a:pos x="292" y="411"/>
                </a:cxn>
                <a:cxn ang="0">
                  <a:pos x="331" y="443"/>
                </a:cxn>
                <a:cxn ang="0">
                  <a:pos x="351" y="443"/>
                </a:cxn>
                <a:cxn ang="0">
                  <a:pos x="403" y="463"/>
                </a:cxn>
                <a:cxn ang="0">
                  <a:pos x="403" y="483"/>
                </a:cxn>
                <a:cxn ang="0">
                  <a:pos x="383" y="502"/>
                </a:cxn>
                <a:cxn ang="0">
                  <a:pos x="370" y="540"/>
                </a:cxn>
                <a:cxn ang="0">
                  <a:pos x="383" y="553"/>
                </a:cxn>
                <a:cxn ang="0">
                  <a:pos x="383" y="573"/>
                </a:cxn>
                <a:cxn ang="0">
                  <a:pos x="403" y="592"/>
                </a:cxn>
                <a:cxn ang="0">
                  <a:pos x="422" y="573"/>
                </a:cxn>
                <a:cxn ang="0">
                  <a:pos x="442" y="540"/>
                </a:cxn>
                <a:cxn ang="0">
                  <a:pos x="442" y="483"/>
                </a:cxn>
                <a:cxn ang="0">
                  <a:pos x="461" y="443"/>
                </a:cxn>
                <a:cxn ang="0">
                  <a:pos x="461" y="313"/>
                </a:cxn>
                <a:cxn ang="0">
                  <a:pos x="481" y="280"/>
                </a:cxn>
                <a:cxn ang="0">
                  <a:pos x="481" y="300"/>
                </a:cxn>
                <a:cxn ang="0">
                  <a:pos x="494" y="300"/>
                </a:cxn>
                <a:cxn ang="0">
                  <a:pos x="533" y="221"/>
                </a:cxn>
                <a:cxn ang="0">
                  <a:pos x="552" y="203"/>
                </a:cxn>
                <a:cxn ang="0">
                  <a:pos x="494" y="190"/>
                </a:cxn>
                <a:cxn ang="0">
                  <a:pos x="494" y="170"/>
                </a:cxn>
                <a:cxn ang="0">
                  <a:pos x="481" y="150"/>
                </a:cxn>
                <a:cxn ang="0">
                  <a:pos x="481" y="131"/>
                </a:cxn>
                <a:cxn ang="0">
                  <a:pos x="494" y="131"/>
                </a:cxn>
                <a:cxn ang="0">
                  <a:pos x="514" y="111"/>
                </a:cxn>
                <a:cxn ang="0">
                  <a:pos x="514" y="79"/>
                </a:cxn>
                <a:cxn ang="0">
                  <a:pos x="494" y="39"/>
                </a:cxn>
                <a:cxn ang="0">
                  <a:pos x="481" y="39"/>
                </a:cxn>
                <a:cxn ang="0">
                  <a:pos x="481" y="20"/>
                </a:cxn>
                <a:cxn ang="0">
                  <a:pos x="403" y="0"/>
                </a:cxn>
                <a:cxn ang="0">
                  <a:pos x="370" y="39"/>
                </a:cxn>
                <a:cxn ang="0">
                  <a:pos x="331" y="39"/>
                </a:cxn>
                <a:cxn ang="0">
                  <a:pos x="331" y="20"/>
                </a:cxn>
                <a:cxn ang="0">
                  <a:pos x="312" y="0"/>
                </a:cxn>
                <a:cxn ang="0">
                  <a:pos x="274" y="39"/>
                </a:cxn>
                <a:cxn ang="0">
                  <a:pos x="202" y="59"/>
                </a:cxn>
                <a:cxn ang="0">
                  <a:pos x="164" y="39"/>
                </a:cxn>
                <a:cxn ang="0">
                  <a:pos x="150" y="59"/>
                </a:cxn>
                <a:cxn ang="0">
                  <a:pos x="150" y="79"/>
                </a:cxn>
                <a:cxn ang="0">
                  <a:pos x="164" y="91"/>
                </a:cxn>
                <a:cxn ang="0">
                  <a:pos x="164" y="111"/>
                </a:cxn>
                <a:cxn ang="0">
                  <a:pos x="131" y="150"/>
                </a:cxn>
                <a:cxn ang="0">
                  <a:pos x="92" y="150"/>
                </a:cxn>
                <a:cxn ang="0">
                  <a:pos x="53" y="131"/>
                </a:cxn>
                <a:cxn ang="0">
                  <a:pos x="40" y="131"/>
                </a:cxn>
                <a:cxn ang="0">
                  <a:pos x="20" y="150"/>
                </a:cxn>
                <a:cxn ang="0">
                  <a:pos x="0" y="190"/>
                </a:cxn>
                <a:cxn ang="0">
                  <a:pos x="20" y="241"/>
                </a:cxn>
                <a:cxn ang="0">
                  <a:pos x="20" y="313"/>
                </a:cxn>
                <a:cxn ang="0">
                  <a:pos x="40" y="352"/>
                </a:cxn>
                <a:cxn ang="0">
                  <a:pos x="40" y="411"/>
                </a:cxn>
              </a:cxnLst>
              <a:rect l="0" t="0" r="r" b="b"/>
              <a:pathLst>
                <a:path w="552" h="592">
                  <a:moveTo>
                    <a:pt x="40" y="411"/>
                  </a:moveTo>
                  <a:lnTo>
                    <a:pt x="72" y="391"/>
                  </a:lnTo>
                  <a:lnTo>
                    <a:pt x="92" y="371"/>
                  </a:lnTo>
                  <a:lnTo>
                    <a:pt x="150" y="371"/>
                  </a:lnTo>
                  <a:lnTo>
                    <a:pt x="183" y="391"/>
                  </a:lnTo>
                  <a:lnTo>
                    <a:pt x="222" y="391"/>
                  </a:lnTo>
                  <a:lnTo>
                    <a:pt x="261" y="411"/>
                  </a:lnTo>
                  <a:lnTo>
                    <a:pt x="292" y="411"/>
                  </a:lnTo>
                  <a:lnTo>
                    <a:pt x="331" y="443"/>
                  </a:lnTo>
                  <a:lnTo>
                    <a:pt x="351" y="443"/>
                  </a:lnTo>
                  <a:lnTo>
                    <a:pt x="403" y="463"/>
                  </a:lnTo>
                  <a:lnTo>
                    <a:pt x="403" y="483"/>
                  </a:lnTo>
                  <a:lnTo>
                    <a:pt x="383" y="502"/>
                  </a:lnTo>
                  <a:lnTo>
                    <a:pt x="370" y="540"/>
                  </a:lnTo>
                  <a:lnTo>
                    <a:pt x="383" y="553"/>
                  </a:lnTo>
                  <a:lnTo>
                    <a:pt x="383" y="573"/>
                  </a:lnTo>
                  <a:lnTo>
                    <a:pt x="403" y="592"/>
                  </a:lnTo>
                  <a:lnTo>
                    <a:pt x="422" y="573"/>
                  </a:lnTo>
                  <a:lnTo>
                    <a:pt x="442" y="540"/>
                  </a:lnTo>
                  <a:lnTo>
                    <a:pt x="442" y="483"/>
                  </a:lnTo>
                  <a:lnTo>
                    <a:pt x="461" y="443"/>
                  </a:lnTo>
                  <a:lnTo>
                    <a:pt x="461" y="313"/>
                  </a:lnTo>
                  <a:lnTo>
                    <a:pt x="481" y="280"/>
                  </a:lnTo>
                  <a:lnTo>
                    <a:pt x="481" y="300"/>
                  </a:lnTo>
                  <a:lnTo>
                    <a:pt x="494" y="300"/>
                  </a:lnTo>
                  <a:lnTo>
                    <a:pt x="533" y="221"/>
                  </a:lnTo>
                  <a:lnTo>
                    <a:pt x="552" y="203"/>
                  </a:lnTo>
                  <a:lnTo>
                    <a:pt x="494" y="190"/>
                  </a:lnTo>
                  <a:lnTo>
                    <a:pt x="494" y="170"/>
                  </a:lnTo>
                  <a:lnTo>
                    <a:pt x="481" y="150"/>
                  </a:lnTo>
                  <a:lnTo>
                    <a:pt x="481" y="131"/>
                  </a:lnTo>
                  <a:lnTo>
                    <a:pt x="494" y="131"/>
                  </a:lnTo>
                  <a:lnTo>
                    <a:pt x="514" y="111"/>
                  </a:lnTo>
                  <a:lnTo>
                    <a:pt x="514" y="79"/>
                  </a:lnTo>
                  <a:lnTo>
                    <a:pt x="494" y="39"/>
                  </a:lnTo>
                  <a:lnTo>
                    <a:pt x="481" y="39"/>
                  </a:lnTo>
                  <a:lnTo>
                    <a:pt x="481" y="20"/>
                  </a:lnTo>
                  <a:lnTo>
                    <a:pt x="403" y="0"/>
                  </a:lnTo>
                  <a:lnTo>
                    <a:pt x="370" y="39"/>
                  </a:lnTo>
                  <a:lnTo>
                    <a:pt x="331" y="39"/>
                  </a:lnTo>
                  <a:lnTo>
                    <a:pt x="331" y="20"/>
                  </a:lnTo>
                  <a:lnTo>
                    <a:pt x="312" y="0"/>
                  </a:lnTo>
                  <a:lnTo>
                    <a:pt x="274" y="39"/>
                  </a:lnTo>
                  <a:lnTo>
                    <a:pt x="202" y="59"/>
                  </a:lnTo>
                  <a:lnTo>
                    <a:pt x="164" y="39"/>
                  </a:lnTo>
                  <a:lnTo>
                    <a:pt x="150" y="59"/>
                  </a:lnTo>
                  <a:lnTo>
                    <a:pt x="150" y="79"/>
                  </a:lnTo>
                  <a:lnTo>
                    <a:pt x="164" y="91"/>
                  </a:lnTo>
                  <a:lnTo>
                    <a:pt x="164" y="111"/>
                  </a:lnTo>
                  <a:lnTo>
                    <a:pt x="131" y="150"/>
                  </a:lnTo>
                  <a:lnTo>
                    <a:pt x="92" y="150"/>
                  </a:lnTo>
                  <a:lnTo>
                    <a:pt x="53" y="131"/>
                  </a:lnTo>
                  <a:lnTo>
                    <a:pt x="40" y="131"/>
                  </a:lnTo>
                  <a:lnTo>
                    <a:pt x="20" y="150"/>
                  </a:lnTo>
                  <a:lnTo>
                    <a:pt x="0" y="190"/>
                  </a:lnTo>
                  <a:lnTo>
                    <a:pt x="20" y="241"/>
                  </a:lnTo>
                  <a:lnTo>
                    <a:pt x="20" y="313"/>
                  </a:lnTo>
                  <a:lnTo>
                    <a:pt x="40" y="352"/>
                  </a:lnTo>
                  <a:lnTo>
                    <a:pt x="40" y="411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7" name="Freeform 117"/>
            <p:cNvSpPr>
              <a:spLocks/>
            </p:cNvSpPr>
            <p:nvPr/>
          </p:nvSpPr>
          <p:spPr bwMode="auto">
            <a:xfrm>
              <a:off x="3666156" y="3899736"/>
              <a:ext cx="185602" cy="211177"/>
            </a:xfrm>
            <a:custGeom>
              <a:avLst/>
              <a:gdLst/>
              <a:ahLst/>
              <a:cxnLst>
                <a:cxn ang="0">
                  <a:pos x="72" y="121"/>
                </a:cxn>
                <a:cxn ang="0">
                  <a:pos x="110" y="51"/>
                </a:cxn>
                <a:cxn ang="0">
                  <a:pos x="90" y="32"/>
                </a:cxn>
                <a:cxn ang="0">
                  <a:pos x="53" y="0"/>
                </a:cxn>
                <a:cxn ang="0">
                  <a:pos x="33" y="0"/>
                </a:cxn>
                <a:cxn ang="0">
                  <a:pos x="33" y="32"/>
                </a:cxn>
                <a:cxn ang="0">
                  <a:pos x="14" y="51"/>
                </a:cxn>
                <a:cxn ang="0">
                  <a:pos x="0" y="51"/>
                </a:cxn>
                <a:cxn ang="0">
                  <a:pos x="0" y="70"/>
                </a:cxn>
                <a:cxn ang="0">
                  <a:pos x="14" y="89"/>
                </a:cxn>
                <a:cxn ang="0">
                  <a:pos x="14" y="109"/>
                </a:cxn>
                <a:cxn ang="0">
                  <a:pos x="72" y="121"/>
                </a:cxn>
              </a:cxnLst>
              <a:rect l="0" t="0" r="r" b="b"/>
              <a:pathLst>
                <a:path w="110" h="121">
                  <a:moveTo>
                    <a:pt x="72" y="121"/>
                  </a:moveTo>
                  <a:lnTo>
                    <a:pt x="110" y="51"/>
                  </a:lnTo>
                  <a:lnTo>
                    <a:pt x="90" y="32"/>
                  </a:lnTo>
                  <a:lnTo>
                    <a:pt x="53" y="0"/>
                  </a:lnTo>
                  <a:lnTo>
                    <a:pt x="33" y="0"/>
                  </a:lnTo>
                  <a:lnTo>
                    <a:pt x="33" y="32"/>
                  </a:lnTo>
                  <a:lnTo>
                    <a:pt x="14" y="51"/>
                  </a:lnTo>
                  <a:lnTo>
                    <a:pt x="0" y="51"/>
                  </a:lnTo>
                  <a:lnTo>
                    <a:pt x="0" y="70"/>
                  </a:lnTo>
                  <a:lnTo>
                    <a:pt x="14" y="89"/>
                  </a:lnTo>
                  <a:lnTo>
                    <a:pt x="14" y="109"/>
                  </a:lnTo>
                  <a:lnTo>
                    <a:pt x="72" y="121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8" name="Freeform 119"/>
            <p:cNvSpPr>
              <a:spLocks/>
            </p:cNvSpPr>
            <p:nvPr/>
          </p:nvSpPr>
          <p:spPr bwMode="auto">
            <a:xfrm>
              <a:off x="3686404" y="3789784"/>
              <a:ext cx="320585" cy="200705"/>
            </a:xfrm>
            <a:custGeom>
              <a:avLst/>
              <a:gdLst/>
              <a:ahLst/>
              <a:cxnLst>
                <a:cxn ang="0">
                  <a:pos x="97" y="115"/>
                </a:cxn>
                <a:cxn ang="0">
                  <a:pos x="130" y="95"/>
                </a:cxn>
                <a:cxn ang="0">
                  <a:pos x="150" y="61"/>
                </a:cxn>
                <a:cxn ang="0">
                  <a:pos x="190" y="0"/>
                </a:cxn>
                <a:cxn ang="0">
                  <a:pos x="130" y="0"/>
                </a:cxn>
                <a:cxn ang="0">
                  <a:pos x="111" y="21"/>
                </a:cxn>
                <a:cxn ang="0">
                  <a:pos x="97" y="21"/>
                </a:cxn>
                <a:cxn ang="0">
                  <a:pos x="60" y="0"/>
                </a:cxn>
                <a:cxn ang="0">
                  <a:pos x="20" y="0"/>
                </a:cxn>
                <a:cxn ang="0">
                  <a:pos x="0" y="21"/>
                </a:cxn>
                <a:cxn ang="0">
                  <a:pos x="20" y="61"/>
                </a:cxn>
                <a:cxn ang="0">
                  <a:pos x="40" y="61"/>
                </a:cxn>
                <a:cxn ang="0">
                  <a:pos x="77" y="95"/>
                </a:cxn>
                <a:cxn ang="0">
                  <a:pos x="97" y="115"/>
                </a:cxn>
              </a:cxnLst>
              <a:rect l="0" t="0" r="r" b="b"/>
              <a:pathLst>
                <a:path w="190" h="115">
                  <a:moveTo>
                    <a:pt x="97" y="115"/>
                  </a:moveTo>
                  <a:lnTo>
                    <a:pt x="130" y="95"/>
                  </a:lnTo>
                  <a:lnTo>
                    <a:pt x="150" y="61"/>
                  </a:lnTo>
                  <a:lnTo>
                    <a:pt x="190" y="0"/>
                  </a:lnTo>
                  <a:lnTo>
                    <a:pt x="130" y="0"/>
                  </a:lnTo>
                  <a:lnTo>
                    <a:pt x="111" y="21"/>
                  </a:lnTo>
                  <a:lnTo>
                    <a:pt x="97" y="21"/>
                  </a:lnTo>
                  <a:lnTo>
                    <a:pt x="60" y="0"/>
                  </a:lnTo>
                  <a:lnTo>
                    <a:pt x="20" y="0"/>
                  </a:lnTo>
                  <a:lnTo>
                    <a:pt x="0" y="21"/>
                  </a:lnTo>
                  <a:lnTo>
                    <a:pt x="20" y="61"/>
                  </a:lnTo>
                  <a:lnTo>
                    <a:pt x="40" y="61"/>
                  </a:lnTo>
                  <a:lnTo>
                    <a:pt x="77" y="95"/>
                  </a:lnTo>
                  <a:lnTo>
                    <a:pt x="97" y="115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9" name="Freeform 123"/>
            <p:cNvSpPr>
              <a:spLocks/>
            </p:cNvSpPr>
            <p:nvPr/>
          </p:nvSpPr>
          <p:spPr bwMode="auto">
            <a:xfrm>
              <a:off x="3559857" y="3479127"/>
              <a:ext cx="475816" cy="219904"/>
            </a:xfrm>
            <a:custGeom>
              <a:avLst/>
              <a:gdLst/>
              <a:ahLst/>
              <a:cxnLst>
                <a:cxn ang="0">
                  <a:pos x="282" y="71"/>
                </a:cxn>
                <a:cxn ang="0">
                  <a:pos x="262" y="32"/>
                </a:cxn>
                <a:cxn ang="0">
                  <a:pos x="203" y="32"/>
                </a:cxn>
                <a:cxn ang="0">
                  <a:pos x="183" y="19"/>
                </a:cxn>
                <a:cxn ang="0">
                  <a:pos x="170" y="19"/>
                </a:cxn>
                <a:cxn ang="0">
                  <a:pos x="170" y="32"/>
                </a:cxn>
                <a:cxn ang="0">
                  <a:pos x="170" y="51"/>
                </a:cxn>
                <a:cxn ang="0">
                  <a:pos x="92" y="51"/>
                </a:cxn>
                <a:cxn ang="0">
                  <a:pos x="132" y="19"/>
                </a:cxn>
                <a:cxn ang="0">
                  <a:pos x="112" y="0"/>
                </a:cxn>
                <a:cxn ang="0">
                  <a:pos x="92" y="19"/>
                </a:cxn>
                <a:cxn ang="0">
                  <a:pos x="60" y="32"/>
                </a:cxn>
                <a:cxn ang="0">
                  <a:pos x="40" y="32"/>
                </a:cxn>
                <a:cxn ang="0">
                  <a:pos x="20" y="88"/>
                </a:cxn>
                <a:cxn ang="0">
                  <a:pos x="0" y="107"/>
                </a:cxn>
                <a:cxn ang="0">
                  <a:pos x="60" y="126"/>
                </a:cxn>
                <a:cxn ang="0">
                  <a:pos x="73" y="107"/>
                </a:cxn>
                <a:cxn ang="0">
                  <a:pos x="112" y="88"/>
                </a:cxn>
                <a:cxn ang="0">
                  <a:pos x="132" y="88"/>
                </a:cxn>
                <a:cxn ang="0">
                  <a:pos x="112" y="126"/>
                </a:cxn>
                <a:cxn ang="0">
                  <a:pos x="150" y="126"/>
                </a:cxn>
                <a:cxn ang="0">
                  <a:pos x="170" y="107"/>
                </a:cxn>
                <a:cxn ang="0">
                  <a:pos x="223" y="107"/>
                </a:cxn>
                <a:cxn ang="0">
                  <a:pos x="262" y="71"/>
                </a:cxn>
                <a:cxn ang="0">
                  <a:pos x="282" y="71"/>
                </a:cxn>
              </a:cxnLst>
              <a:rect l="0" t="0" r="r" b="b"/>
              <a:pathLst>
                <a:path w="282" h="126">
                  <a:moveTo>
                    <a:pt x="282" y="71"/>
                  </a:moveTo>
                  <a:lnTo>
                    <a:pt x="262" y="32"/>
                  </a:lnTo>
                  <a:lnTo>
                    <a:pt x="203" y="32"/>
                  </a:lnTo>
                  <a:lnTo>
                    <a:pt x="183" y="19"/>
                  </a:lnTo>
                  <a:lnTo>
                    <a:pt x="170" y="19"/>
                  </a:lnTo>
                  <a:lnTo>
                    <a:pt x="170" y="32"/>
                  </a:lnTo>
                  <a:lnTo>
                    <a:pt x="170" y="51"/>
                  </a:lnTo>
                  <a:lnTo>
                    <a:pt x="92" y="51"/>
                  </a:lnTo>
                  <a:lnTo>
                    <a:pt x="132" y="19"/>
                  </a:lnTo>
                  <a:lnTo>
                    <a:pt x="112" y="0"/>
                  </a:lnTo>
                  <a:lnTo>
                    <a:pt x="92" y="19"/>
                  </a:lnTo>
                  <a:lnTo>
                    <a:pt x="60" y="32"/>
                  </a:lnTo>
                  <a:lnTo>
                    <a:pt x="40" y="32"/>
                  </a:lnTo>
                  <a:lnTo>
                    <a:pt x="20" y="88"/>
                  </a:lnTo>
                  <a:lnTo>
                    <a:pt x="0" y="107"/>
                  </a:lnTo>
                  <a:lnTo>
                    <a:pt x="60" y="126"/>
                  </a:lnTo>
                  <a:lnTo>
                    <a:pt x="73" y="107"/>
                  </a:lnTo>
                  <a:lnTo>
                    <a:pt x="112" y="88"/>
                  </a:lnTo>
                  <a:lnTo>
                    <a:pt x="132" y="88"/>
                  </a:lnTo>
                  <a:lnTo>
                    <a:pt x="112" y="126"/>
                  </a:lnTo>
                  <a:lnTo>
                    <a:pt x="150" y="126"/>
                  </a:lnTo>
                  <a:lnTo>
                    <a:pt x="170" y="107"/>
                  </a:lnTo>
                  <a:lnTo>
                    <a:pt x="223" y="107"/>
                  </a:lnTo>
                  <a:lnTo>
                    <a:pt x="262" y="71"/>
                  </a:lnTo>
                  <a:lnTo>
                    <a:pt x="282" y="71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0" name="Freeform 129"/>
            <p:cNvSpPr>
              <a:spLocks/>
            </p:cNvSpPr>
            <p:nvPr/>
          </p:nvSpPr>
          <p:spPr bwMode="auto">
            <a:xfrm>
              <a:off x="2881566" y="3177195"/>
              <a:ext cx="561868" cy="842964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43" y="20"/>
                </a:cxn>
                <a:cxn ang="0">
                  <a:pos x="223" y="20"/>
                </a:cxn>
                <a:cxn ang="0">
                  <a:pos x="203" y="40"/>
                </a:cxn>
                <a:cxn ang="0">
                  <a:pos x="184" y="79"/>
                </a:cxn>
                <a:cxn ang="0">
                  <a:pos x="184" y="112"/>
                </a:cxn>
                <a:cxn ang="0">
                  <a:pos x="164" y="171"/>
                </a:cxn>
                <a:cxn ang="0">
                  <a:pos x="164" y="203"/>
                </a:cxn>
                <a:cxn ang="0">
                  <a:pos x="145" y="223"/>
                </a:cxn>
                <a:cxn ang="0">
                  <a:pos x="92" y="243"/>
                </a:cxn>
                <a:cxn ang="0">
                  <a:pos x="53" y="261"/>
                </a:cxn>
                <a:cxn ang="0">
                  <a:pos x="19" y="300"/>
                </a:cxn>
                <a:cxn ang="0">
                  <a:pos x="0" y="372"/>
                </a:cxn>
                <a:cxn ang="0">
                  <a:pos x="19" y="444"/>
                </a:cxn>
                <a:cxn ang="0">
                  <a:pos x="19" y="464"/>
                </a:cxn>
                <a:cxn ang="0">
                  <a:pos x="33" y="464"/>
                </a:cxn>
                <a:cxn ang="0">
                  <a:pos x="72" y="483"/>
                </a:cxn>
                <a:cxn ang="0">
                  <a:pos x="111" y="483"/>
                </a:cxn>
                <a:cxn ang="0">
                  <a:pos x="145" y="444"/>
                </a:cxn>
                <a:cxn ang="0">
                  <a:pos x="145" y="424"/>
                </a:cxn>
                <a:cxn ang="0">
                  <a:pos x="131" y="411"/>
                </a:cxn>
                <a:cxn ang="0">
                  <a:pos x="131" y="392"/>
                </a:cxn>
                <a:cxn ang="0">
                  <a:pos x="145" y="372"/>
                </a:cxn>
                <a:cxn ang="0">
                  <a:pos x="184" y="392"/>
                </a:cxn>
                <a:cxn ang="0">
                  <a:pos x="256" y="372"/>
                </a:cxn>
                <a:cxn ang="0">
                  <a:pos x="294" y="333"/>
                </a:cxn>
                <a:cxn ang="0">
                  <a:pos x="314" y="313"/>
                </a:cxn>
                <a:cxn ang="0">
                  <a:pos x="314" y="281"/>
                </a:cxn>
                <a:cxn ang="0">
                  <a:pos x="333" y="261"/>
                </a:cxn>
                <a:cxn ang="0">
                  <a:pos x="333" y="243"/>
                </a:cxn>
                <a:cxn ang="0">
                  <a:pos x="294" y="190"/>
                </a:cxn>
                <a:cxn ang="0">
                  <a:pos x="294" y="151"/>
                </a:cxn>
                <a:cxn ang="0">
                  <a:pos x="274" y="79"/>
                </a:cxn>
                <a:cxn ang="0">
                  <a:pos x="274" y="40"/>
                </a:cxn>
                <a:cxn ang="0">
                  <a:pos x="274" y="0"/>
                </a:cxn>
                <a:cxn ang="0">
                  <a:pos x="256" y="0"/>
                </a:cxn>
              </a:cxnLst>
              <a:rect l="0" t="0" r="r" b="b"/>
              <a:pathLst>
                <a:path w="333" h="483">
                  <a:moveTo>
                    <a:pt x="256" y="0"/>
                  </a:moveTo>
                  <a:lnTo>
                    <a:pt x="243" y="20"/>
                  </a:lnTo>
                  <a:lnTo>
                    <a:pt x="223" y="20"/>
                  </a:lnTo>
                  <a:lnTo>
                    <a:pt x="203" y="40"/>
                  </a:lnTo>
                  <a:lnTo>
                    <a:pt x="184" y="79"/>
                  </a:lnTo>
                  <a:lnTo>
                    <a:pt x="184" y="112"/>
                  </a:lnTo>
                  <a:lnTo>
                    <a:pt x="164" y="171"/>
                  </a:lnTo>
                  <a:lnTo>
                    <a:pt x="164" y="203"/>
                  </a:lnTo>
                  <a:lnTo>
                    <a:pt x="145" y="223"/>
                  </a:lnTo>
                  <a:lnTo>
                    <a:pt x="92" y="243"/>
                  </a:lnTo>
                  <a:lnTo>
                    <a:pt x="53" y="261"/>
                  </a:lnTo>
                  <a:lnTo>
                    <a:pt x="19" y="300"/>
                  </a:lnTo>
                  <a:lnTo>
                    <a:pt x="0" y="372"/>
                  </a:lnTo>
                  <a:lnTo>
                    <a:pt x="19" y="444"/>
                  </a:lnTo>
                  <a:lnTo>
                    <a:pt x="19" y="464"/>
                  </a:lnTo>
                  <a:lnTo>
                    <a:pt x="33" y="464"/>
                  </a:lnTo>
                  <a:lnTo>
                    <a:pt x="72" y="483"/>
                  </a:lnTo>
                  <a:lnTo>
                    <a:pt x="111" y="483"/>
                  </a:lnTo>
                  <a:lnTo>
                    <a:pt x="145" y="444"/>
                  </a:lnTo>
                  <a:lnTo>
                    <a:pt x="145" y="424"/>
                  </a:lnTo>
                  <a:lnTo>
                    <a:pt x="131" y="411"/>
                  </a:lnTo>
                  <a:lnTo>
                    <a:pt x="131" y="392"/>
                  </a:lnTo>
                  <a:lnTo>
                    <a:pt x="145" y="372"/>
                  </a:lnTo>
                  <a:lnTo>
                    <a:pt x="184" y="392"/>
                  </a:lnTo>
                  <a:lnTo>
                    <a:pt x="256" y="372"/>
                  </a:lnTo>
                  <a:lnTo>
                    <a:pt x="294" y="333"/>
                  </a:lnTo>
                  <a:lnTo>
                    <a:pt x="314" y="313"/>
                  </a:lnTo>
                  <a:lnTo>
                    <a:pt x="314" y="281"/>
                  </a:lnTo>
                  <a:lnTo>
                    <a:pt x="333" y="261"/>
                  </a:lnTo>
                  <a:lnTo>
                    <a:pt x="333" y="243"/>
                  </a:lnTo>
                  <a:lnTo>
                    <a:pt x="294" y="190"/>
                  </a:lnTo>
                  <a:lnTo>
                    <a:pt x="294" y="151"/>
                  </a:lnTo>
                  <a:lnTo>
                    <a:pt x="274" y="79"/>
                  </a:lnTo>
                  <a:lnTo>
                    <a:pt x="274" y="40"/>
                  </a:lnTo>
                  <a:lnTo>
                    <a:pt x="274" y="0"/>
                  </a:lnTo>
                  <a:lnTo>
                    <a:pt x="256" y="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1" name="Freeform 131"/>
            <p:cNvSpPr>
              <a:spLocks/>
            </p:cNvSpPr>
            <p:nvPr/>
          </p:nvSpPr>
          <p:spPr bwMode="auto">
            <a:xfrm>
              <a:off x="2628473" y="2986962"/>
              <a:ext cx="688415" cy="963387"/>
            </a:xfrm>
            <a:custGeom>
              <a:avLst/>
              <a:gdLst/>
              <a:ahLst/>
              <a:cxnLst>
                <a:cxn ang="0">
                  <a:pos x="131" y="0"/>
                </a:cxn>
                <a:cxn ang="0">
                  <a:pos x="131" y="59"/>
                </a:cxn>
                <a:cxn ang="0">
                  <a:pos x="113" y="129"/>
                </a:cxn>
                <a:cxn ang="0">
                  <a:pos x="93" y="188"/>
                </a:cxn>
                <a:cxn ang="0">
                  <a:pos x="60" y="221"/>
                </a:cxn>
                <a:cxn ang="0">
                  <a:pos x="20" y="240"/>
                </a:cxn>
                <a:cxn ang="0">
                  <a:pos x="0" y="260"/>
                </a:cxn>
                <a:cxn ang="0">
                  <a:pos x="40" y="260"/>
                </a:cxn>
                <a:cxn ang="0">
                  <a:pos x="60" y="280"/>
                </a:cxn>
                <a:cxn ang="0">
                  <a:pos x="60" y="299"/>
                </a:cxn>
                <a:cxn ang="0">
                  <a:pos x="40" y="332"/>
                </a:cxn>
                <a:cxn ang="0">
                  <a:pos x="60" y="389"/>
                </a:cxn>
                <a:cxn ang="0">
                  <a:pos x="93" y="409"/>
                </a:cxn>
                <a:cxn ang="0">
                  <a:pos x="113" y="389"/>
                </a:cxn>
                <a:cxn ang="0">
                  <a:pos x="131" y="409"/>
                </a:cxn>
                <a:cxn ang="0">
                  <a:pos x="131" y="422"/>
                </a:cxn>
                <a:cxn ang="0">
                  <a:pos x="113" y="441"/>
                </a:cxn>
                <a:cxn ang="0">
                  <a:pos x="93" y="481"/>
                </a:cxn>
                <a:cxn ang="0">
                  <a:pos x="113" y="520"/>
                </a:cxn>
                <a:cxn ang="0">
                  <a:pos x="151" y="552"/>
                </a:cxn>
                <a:cxn ang="0">
                  <a:pos x="171" y="552"/>
                </a:cxn>
                <a:cxn ang="0">
                  <a:pos x="151" y="481"/>
                </a:cxn>
                <a:cxn ang="0">
                  <a:pos x="171" y="409"/>
                </a:cxn>
                <a:cxn ang="0">
                  <a:pos x="204" y="369"/>
                </a:cxn>
                <a:cxn ang="0">
                  <a:pos x="244" y="352"/>
                </a:cxn>
                <a:cxn ang="0">
                  <a:pos x="296" y="332"/>
                </a:cxn>
                <a:cxn ang="0">
                  <a:pos x="316" y="312"/>
                </a:cxn>
                <a:cxn ang="0">
                  <a:pos x="316" y="280"/>
                </a:cxn>
                <a:cxn ang="0">
                  <a:pos x="336" y="221"/>
                </a:cxn>
                <a:cxn ang="0">
                  <a:pos x="336" y="188"/>
                </a:cxn>
                <a:cxn ang="0">
                  <a:pos x="356" y="149"/>
                </a:cxn>
                <a:cxn ang="0">
                  <a:pos x="375" y="129"/>
                </a:cxn>
                <a:cxn ang="0">
                  <a:pos x="395" y="129"/>
                </a:cxn>
                <a:cxn ang="0">
                  <a:pos x="408" y="110"/>
                </a:cxn>
                <a:cxn ang="0">
                  <a:pos x="395" y="110"/>
                </a:cxn>
                <a:cxn ang="0">
                  <a:pos x="356" y="90"/>
                </a:cxn>
                <a:cxn ang="0">
                  <a:pos x="296" y="77"/>
                </a:cxn>
                <a:cxn ang="0">
                  <a:pos x="263" y="59"/>
                </a:cxn>
                <a:cxn ang="0">
                  <a:pos x="244" y="90"/>
                </a:cxn>
                <a:cxn ang="0">
                  <a:pos x="244" y="59"/>
                </a:cxn>
                <a:cxn ang="0">
                  <a:pos x="204" y="40"/>
                </a:cxn>
                <a:cxn ang="0">
                  <a:pos x="184" y="20"/>
                </a:cxn>
                <a:cxn ang="0">
                  <a:pos x="131" y="0"/>
                </a:cxn>
              </a:cxnLst>
              <a:rect l="0" t="0" r="r" b="b"/>
              <a:pathLst>
                <a:path w="408" h="552">
                  <a:moveTo>
                    <a:pt x="131" y="0"/>
                  </a:moveTo>
                  <a:lnTo>
                    <a:pt x="131" y="59"/>
                  </a:lnTo>
                  <a:lnTo>
                    <a:pt x="113" y="129"/>
                  </a:lnTo>
                  <a:lnTo>
                    <a:pt x="93" y="188"/>
                  </a:lnTo>
                  <a:lnTo>
                    <a:pt x="60" y="221"/>
                  </a:lnTo>
                  <a:lnTo>
                    <a:pt x="20" y="240"/>
                  </a:lnTo>
                  <a:lnTo>
                    <a:pt x="0" y="260"/>
                  </a:lnTo>
                  <a:lnTo>
                    <a:pt x="40" y="260"/>
                  </a:lnTo>
                  <a:lnTo>
                    <a:pt x="60" y="280"/>
                  </a:lnTo>
                  <a:lnTo>
                    <a:pt x="60" y="299"/>
                  </a:lnTo>
                  <a:lnTo>
                    <a:pt x="40" y="332"/>
                  </a:lnTo>
                  <a:lnTo>
                    <a:pt x="60" y="389"/>
                  </a:lnTo>
                  <a:lnTo>
                    <a:pt x="93" y="409"/>
                  </a:lnTo>
                  <a:lnTo>
                    <a:pt x="113" y="389"/>
                  </a:lnTo>
                  <a:lnTo>
                    <a:pt x="131" y="409"/>
                  </a:lnTo>
                  <a:lnTo>
                    <a:pt x="131" y="422"/>
                  </a:lnTo>
                  <a:lnTo>
                    <a:pt x="113" y="441"/>
                  </a:lnTo>
                  <a:lnTo>
                    <a:pt x="93" y="481"/>
                  </a:lnTo>
                  <a:lnTo>
                    <a:pt x="113" y="520"/>
                  </a:lnTo>
                  <a:lnTo>
                    <a:pt x="151" y="552"/>
                  </a:lnTo>
                  <a:lnTo>
                    <a:pt x="171" y="552"/>
                  </a:lnTo>
                  <a:lnTo>
                    <a:pt x="151" y="481"/>
                  </a:lnTo>
                  <a:lnTo>
                    <a:pt x="171" y="409"/>
                  </a:lnTo>
                  <a:lnTo>
                    <a:pt x="204" y="369"/>
                  </a:lnTo>
                  <a:lnTo>
                    <a:pt x="244" y="352"/>
                  </a:lnTo>
                  <a:lnTo>
                    <a:pt x="296" y="332"/>
                  </a:lnTo>
                  <a:lnTo>
                    <a:pt x="316" y="312"/>
                  </a:lnTo>
                  <a:lnTo>
                    <a:pt x="316" y="280"/>
                  </a:lnTo>
                  <a:lnTo>
                    <a:pt x="336" y="221"/>
                  </a:lnTo>
                  <a:lnTo>
                    <a:pt x="336" y="188"/>
                  </a:lnTo>
                  <a:lnTo>
                    <a:pt x="356" y="149"/>
                  </a:lnTo>
                  <a:lnTo>
                    <a:pt x="375" y="129"/>
                  </a:lnTo>
                  <a:lnTo>
                    <a:pt x="395" y="129"/>
                  </a:lnTo>
                  <a:lnTo>
                    <a:pt x="408" y="110"/>
                  </a:lnTo>
                  <a:lnTo>
                    <a:pt x="395" y="110"/>
                  </a:lnTo>
                  <a:lnTo>
                    <a:pt x="356" y="90"/>
                  </a:lnTo>
                  <a:lnTo>
                    <a:pt x="296" y="77"/>
                  </a:lnTo>
                  <a:lnTo>
                    <a:pt x="263" y="59"/>
                  </a:lnTo>
                  <a:lnTo>
                    <a:pt x="244" y="90"/>
                  </a:lnTo>
                  <a:lnTo>
                    <a:pt x="244" y="59"/>
                  </a:lnTo>
                  <a:lnTo>
                    <a:pt x="204" y="40"/>
                  </a:lnTo>
                  <a:lnTo>
                    <a:pt x="184" y="20"/>
                  </a:lnTo>
                  <a:lnTo>
                    <a:pt x="131" y="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" name="Freeform 133"/>
            <p:cNvSpPr>
              <a:spLocks/>
            </p:cNvSpPr>
            <p:nvPr/>
          </p:nvSpPr>
          <p:spPr bwMode="auto">
            <a:xfrm>
              <a:off x="2415874" y="3438985"/>
              <a:ext cx="504500" cy="902303"/>
            </a:xfrm>
            <a:custGeom>
              <a:avLst/>
              <a:gdLst/>
              <a:ahLst/>
              <a:cxnLst>
                <a:cxn ang="0">
                  <a:pos x="131" y="0"/>
                </a:cxn>
                <a:cxn ang="0">
                  <a:pos x="150" y="20"/>
                </a:cxn>
                <a:cxn ang="0">
                  <a:pos x="150" y="40"/>
                </a:cxn>
                <a:cxn ang="0">
                  <a:pos x="91" y="92"/>
                </a:cxn>
                <a:cxn ang="0">
                  <a:pos x="78" y="130"/>
                </a:cxn>
                <a:cxn ang="0">
                  <a:pos x="78" y="183"/>
                </a:cxn>
                <a:cxn ang="0">
                  <a:pos x="59" y="223"/>
                </a:cxn>
                <a:cxn ang="0">
                  <a:pos x="20" y="275"/>
                </a:cxn>
                <a:cxn ang="0">
                  <a:pos x="0" y="334"/>
                </a:cxn>
                <a:cxn ang="0">
                  <a:pos x="0" y="387"/>
                </a:cxn>
                <a:cxn ang="0">
                  <a:pos x="20" y="445"/>
                </a:cxn>
                <a:cxn ang="0">
                  <a:pos x="0" y="498"/>
                </a:cxn>
                <a:cxn ang="0">
                  <a:pos x="20" y="498"/>
                </a:cxn>
                <a:cxn ang="0">
                  <a:pos x="59" y="485"/>
                </a:cxn>
                <a:cxn ang="0">
                  <a:pos x="91" y="485"/>
                </a:cxn>
                <a:cxn ang="0">
                  <a:pos x="111" y="498"/>
                </a:cxn>
                <a:cxn ang="0">
                  <a:pos x="150" y="517"/>
                </a:cxn>
                <a:cxn ang="0">
                  <a:pos x="170" y="498"/>
                </a:cxn>
                <a:cxn ang="0">
                  <a:pos x="202" y="485"/>
                </a:cxn>
                <a:cxn ang="0">
                  <a:pos x="279" y="498"/>
                </a:cxn>
                <a:cxn ang="0">
                  <a:pos x="279" y="425"/>
                </a:cxn>
                <a:cxn ang="0">
                  <a:pos x="260" y="374"/>
                </a:cxn>
                <a:cxn ang="0">
                  <a:pos x="279" y="334"/>
                </a:cxn>
                <a:cxn ang="0">
                  <a:pos x="299" y="315"/>
                </a:cxn>
                <a:cxn ang="0">
                  <a:pos x="299" y="295"/>
                </a:cxn>
                <a:cxn ang="0">
                  <a:pos x="279" y="295"/>
                </a:cxn>
                <a:cxn ang="0">
                  <a:pos x="242" y="262"/>
                </a:cxn>
                <a:cxn ang="0">
                  <a:pos x="222" y="223"/>
                </a:cxn>
                <a:cxn ang="0">
                  <a:pos x="242" y="183"/>
                </a:cxn>
                <a:cxn ang="0">
                  <a:pos x="260" y="163"/>
                </a:cxn>
                <a:cxn ang="0">
                  <a:pos x="260" y="150"/>
                </a:cxn>
                <a:cxn ang="0">
                  <a:pos x="242" y="130"/>
                </a:cxn>
                <a:cxn ang="0">
                  <a:pos x="222" y="150"/>
                </a:cxn>
                <a:cxn ang="0">
                  <a:pos x="189" y="130"/>
                </a:cxn>
                <a:cxn ang="0">
                  <a:pos x="170" y="72"/>
                </a:cxn>
                <a:cxn ang="0">
                  <a:pos x="189" y="40"/>
                </a:cxn>
                <a:cxn ang="0">
                  <a:pos x="189" y="20"/>
                </a:cxn>
                <a:cxn ang="0">
                  <a:pos x="170" y="0"/>
                </a:cxn>
                <a:cxn ang="0">
                  <a:pos x="131" y="0"/>
                </a:cxn>
              </a:cxnLst>
              <a:rect l="0" t="0" r="r" b="b"/>
              <a:pathLst>
                <a:path w="299" h="517">
                  <a:moveTo>
                    <a:pt x="131" y="0"/>
                  </a:moveTo>
                  <a:lnTo>
                    <a:pt x="150" y="20"/>
                  </a:lnTo>
                  <a:lnTo>
                    <a:pt x="150" y="40"/>
                  </a:lnTo>
                  <a:lnTo>
                    <a:pt x="91" y="92"/>
                  </a:lnTo>
                  <a:lnTo>
                    <a:pt x="78" y="130"/>
                  </a:lnTo>
                  <a:lnTo>
                    <a:pt x="78" y="183"/>
                  </a:lnTo>
                  <a:lnTo>
                    <a:pt x="59" y="223"/>
                  </a:lnTo>
                  <a:lnTo>
                    <a:pt x="20" y="275"/>
                  </a:lnTo>
                  <a:lnTo>
                    <a:pt x="0" y="334"/>
                  </a:lnTo>
                  <a:lnTo>
                    <a:pt x="0" y="387"/>
                  </a:lnTo>
                  <a:lnTo>
                    <a:pt x="20" y="445"/>
                  </a:lnTo>
                  <a:lnTo>
                    <a:pt x="0" y="498"/>
                  </a:lnTo>
                  <a:lnTo>
                    <a:pt x="20" y="498"/>
                  </a:lnTo>
                  <a:lnTo>
                    <a:pt x="59" y="485"/>
                  </a:lnTo>
                  <a:lnTo>
                    <a:pt x="91" y="485"/>
                  </a:lnTo>
                  <a:lnTo>
                    <a:pt x="111" y="498"/>
                  </a:lnTo>
                  <a:lnTo>
                    <a:pt x="150" y="517"/>
                  </a:lnTo>
                  <a:lnTo>
                    <a:pt x="170" y="498"/>
                  </a:lnTo>
                  <a:lnTo>
                    <a:pt x="202" y="485"/>
                  </a:lnTo>
                  <a:lnTo>
                    <a:pt x="279" y="498"/>
                  </a:lnTo>
                  <a:lnTo>
                    <a:pt x="279" y="425"/>
                  </a:lnTo>
                  <a:lnTo>
                    <a:pt x="260" y="374"/>
                  </a:lnTo>
                  <a:lnTo>
                    <a:pt x="279" y="334"/>
                  </a:lnTo>
                  <a:lnTo>
                    <a:pt x="299" y="315"/>
                  </a:lnTo>
                  <a:lnTo>
                    <a:pt x="299" y="295"/>
                  </a:lnTo>
                  <a:lnTo>
                    <a:pt x="279" y="295"/>
                  </a:lnTo>
                  <a:lnTo>
                    <a:pt x="242" y="262"/>
                  </a:lnTo>
                  <a:lnTo>
                    <a:pt x="222" y="223"/>
                  </a:lnTo>
                  <a:lnTo>
                    <a:pt x="242" y="183"/>
                  </a:lnTo>
                  <a:lnTo>
                    <a:pt x="260" y="163"/>
                  </a:lnTo>
                  <a:lnTo>
                    <a:pt x="260" y="150"/>
                  </a:lnTo>
                  <a:lnTo>
                    <a:pt x="242" y="130"/>
                  </a:lnTo>
                  <a:lnTo>
                    <a:pt x="222" y="150"/>
                  </a:lnTo>
                  <a:lnTo>
                    <a:pt x="189" y="130"/>
                  </a:lnTo>
                  <a:lnTo>
                    <a:pt x="170" y="72"/>
                  </a:lnTo>
                  <a:lnTo>
                    <a:pt x="189" y="40"/>
                  </a:lnTo>
                  <a:lnTo>
                    <a:pt x="189" y="20"/>
                  </a:lnTo>
                  <a:lnTo>
                    <a:pt x="170" y="0"/>
                  </a:lnTo>
                  <a:lnTo>
                    <a:pt x="131" y="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3" name="Freeform 139"/>
            <p:cNvSpPr>
              <a:spLocks/>
            </p:cNvSpPr>
            <p:nvPr/>
          </p:nvSpPr>
          <p:spPr bwMode="auto">
            <a:xfrm>
              <a:off x="1386627" y="3669361"/>
              <a:ext cx="1057932" cy="1123952"/>
            </a:xfrm>
            <a:custGeom>
              <a:avLst/>
              <a:gdLst/>
              <a:ahLst/>
              <a:cxnLst>
                <a:cxn ang="0">
                  <a:pos x="627" y="144"/>
                </a:cxn>
                <a:cxn ang="0">
                  <a:pos x="294" y="131"/>
                </a:cxn>
                <a:cxn ang="0">
                  <a:pos x="257" y="111"/>
                </a:cxn>
                <a:cxn ang="0">
                  <a:pos x="243" y="92"/>
                </a:cxn>
                <a:cxn ang="0">
                  <a:pos x="224" y="53"/>
                </a:cxn>
                <a:cxn ang="0">
                  <a:pos x="184" y="0"/>
                </a:cxn>
                <a:cxn ang="0">
                  <a:pos x="184" y="33"/>
                </a:cxn>
                <a:cxn ang="0">
                  <a:pos x="165" y="72"/>
                </a:cxn>
                <a:cxn ang="0">
                  <a:pos x="165" y="111"/>
                </a:cxn>
                <a:cxn ang="0">
                  <a:pos x="14" y="111"/>
                </a:cxn>
                <a:cxn ang="0">
                  <a:pos x="0" y="144"/>
                </a:cxn>
                <a:cxn ang="0">
                  <a:pos x="0" y="242"/>
                </a:cxn>
                <a:cxn ang="0">
                  <a:pos x="92" y="255"/>
                </a:cxn>
                <a:cxn ang="0">
                  <a:pos x="92" y="332"/>
                </a:cxn>
                <a:cxn ang="0">
                  <a:pos x="53" y="404"/>
                </a:cxn>
                <a:cxn ang="0">
                  <a:pos x="73" y="463"/>
                </a:cxn>
                <a:cxn ang="0">
                  <a:pos x="53" y="482"/>
                </a:cxn>
                <a:cxn ang="0">
                  <a:pos x="73" y="515"/>
                </a:cxn>
                <a:cxn ang="0">
                  <a:pos x="73" y="554"/>
                </a:cxn>
                <a:cxn ang="0">
                  <a:pos x="165" y="572"/>
                </a:cxn>
                <a:cxn ang="0">
                  <a:pos x="204" y="572"/>
                </a:cxn>
                <a:cxn ang="0">
                  <a:pos x="204" y="592"/>
                </a:cxn>
                <a:cxn ang="0">
                  <a:pos x="224" y="625"/>
                </a:cxn>
                <a:cxn ang="0">
                  <a:pos x="257" y="644"/>
                </a:cxn>
                <a:cxn ang="0">
                  <a:pos x="257" y="625"/>
                </a:cxn>
                <a:cxn ang="0">
                  <a:pos x="276" y="605"/>
                </a:cxn>
                <a:cxn ang="0">
                  <a:pos x="314" y="605"/>
                </a:cxn>
                <a:cxn ang="0">
                  <a:pos x="367" y="625"/>
                </a:cxn>
                <a:cxn ang="0">
                  <a:pos x="406" y="605"/>
                </a:cxn>
                <a:cxn ang="0">
                  <a:pos x="425" y="592"/>
                </a:cxn>
                <a:cxn ang="0">
                  <a:pos x="445" y="592"/>
                </a:cxn>
                <a:cxn ang="0">
                  <a:pos x="465" y="605"/>
                </a:cxn>
                <a:cxn ang="0">
                  <a:pos x="478" y="605"/>
                </a:cxn>
                <a:cxn ang="0">
                  <a:pos x="478" y="592"/>
                </a:cxn>
                <a:cxn ang="0">
                  <a:pos x="498" y="535"/>
                </a:cxn>
                <a:cxn ang="0">
                  <a:pos x="537" y="496"/>
                </a:cxn>
                <a:cxn ang="0">
                  <a:pos x="557" y="463"/>
                </a:cxn>
                <a:cxn ang="0">
                  <a:pos x="588" y="443"/>
                </a:cxn>
                <a:cxn ang="0">
                  <a:pos x="608" y="404"/>
                </a:cxn>
                <a:cxn ang="0">
                  <a:pos x="608" y="365"/>
                </a:cxn>
                <a:cxn ang="0">
                  <a:pos x="627" y="312"/>
                </a:cxn>
                <a:cxn ang="0">
                  <a:pos x="608" y="255"/>
                </a:cxn>
                <a:cxn ang="0">
                  <a:pos x="608" y="203"/>
                </a:cxn>
                <a:cxn ang="0">
                  <a:pos x="627" y="144"/>
                </a:cxn>
              </a:cxnLst>
              <a:rect l="0" t="0" r="r" b="b"/>
              <a:pathLst>
                <a:path w="627" h="644">
                  <a:moveTo>
                    <a:pt x="627" y="144"/>
                  </a:moveTo>
                  <a:lnTo>
                    <a:pt x="294" y="131"/>
                  </a:lnTo>
                  <a:lnTo>
                    <a:pt x="257" y="111"/>
                  </a:lnTo>
                  <a:lnTo>
                    <a:pt x="243" y="92"/>
                  </a:lnTo>
                  <a:lnTo>
                    <a:pt x="224" y="53"/>
                  </a:lnTo>
                  <a:lnTo>
                    <a:pt x="184" y="0"/>
                  </a:lnTo>
                  <a:lnTo>
                    <a:pt x="184" y="33"/>
                  </a:lnTo>
                  <a:lnTo>
                    <a:pt x="165" y="72"/>
                  </a:lnTo>
                  <a:lnTo>
                    <a:pt x="165" y="111"/>
                  </a:lnTo>
                  <a:lnTo>
                    <a:pt x="14" y="111"/>
                  </a:lnTo>
                  <a:lnTo>
                    <a:pt x="0" y="144"/>
                  </a:lnTo>
                  <a:lnTo>
                    <a:pt x="0" y="242"/>
                  </a:lnTo>
                  <a:lnTo>
                    <a:pt x="92" y="255"/>
                  </a:lnTo>
                  <a:lnTo>
                    <a:pt x="92" y="332"/>
                  </a:lnTo>
                  <a:lnTo>
                    <a:pt x="53" y="404"/>
                  </a:lnTo>
                  <a:lnTo>
                    <a:pt x="73" y="463"/>
                  </a:lnTo>
                  <a:lnTo>
                    <a:pt x="53" y="482"/>
                  </a:lnTo>
                  <a:lnTo>
                    <a:pt x="73" y="515"/>
                  </a:lnTo>
                  <a:lnTo>
                    <a:pt x="73" y="554"/>
                  </a:lnTo>
                  <a:lnTo>
                    <a:pt x="165" y="572"/>
                  </a:lnTo>
                  <a:lnTo>
                    <a:pt x="204" y="572"/>
                  </a:lnTo>
                  <a:lnTo>
                    <a:pt x="204" y="592"/>
                  </a:lnTo>
                  <a:lnTo>
                    <a:pt x="224" y="625"/>
                  </a:lnTo>
                  <a:lnTo>
                    <a:pt x="257" y="644"/>
                  </a:lnTo>
                  <a:lnTo>
                    <a:pt x="257" y="625"/>
                  </a:lnTo>
                  <a:lnTo>
                    <a:pt x="276" y="605"/>
                  </a:lnTo>
                  <a:lnTo>
                    <a:pt x="314" y="605"/>
                  </a:lnTo>
                  <a:lnTo>
                    <a:pt x="367" y="625"/>
                  </a:lnTo>
                  <a:lnTo>
                    <a:pt x="406" y="605"/>
                  </a:lnTo>
                  <a:lnTo>
                    <a:pt x="425" y="592"/>
                  </a:lnTo>
                  <a:lnTo>
                    <a:pt x="445" y="592"/>
                  </a:lnTo>
                  <a:lnTo>
                    <a:pt x="465" y="605"/>
                  </a:lnTo>
                  <a:lnTo>
                    <a:pt x="478" y="605"/>
                  </a:lnTo>
                  <a:lnTo>
                    <a:pt x="478" y="592"/>
                  </a:lnTo>
                  <a:lnTo>
                    <a:pt x="498" y="535"/>
                  </a:lnTo>
                  <a:lnTo>
                    <a:pt x="537" y="496"/>
                  </a:lnTo>
                  <a:lnTo>
                    <a:pt x="557" y="463"/>
                  </a:lnTo>
                  <a:lnTo>
                    <a:pt x="588" y="443"/>
                  </a:lnTo>
                  <a:lnTo>
                    <a:pt x="608" y="404"/>
                  </a:lnTo>
                  <a:lnTo>
                    <a:pt x="608" y="365"/>
                  </a:lnTo>
                  <a:lnTo>
                    <a:pt x="627" y="312"/>
                  </a:lnTo>
                  <a:lnTo>
                    <a:pt x="608" y="255"/>
                  </a:lnTo>
                  <a:lnTo>
                    <a:pt x="608" y="203"/>
                  </a:lnTo>
                  <a:lnTo>
                    <a:pt x="627" y="144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4" name="Freeform 135"/>
            <p:cNvSpPr>
              <a:spLocks/>
            </p:cNvSpPr>
            <p:nvPr/>
          </p:nvSpPr>
          <p:spPr bwMode="auto">
            <a:xfrm>
              <a:off x="2193152" y="4281950"/>
              <a:ext cx="727222" cy="612589"/>
            </a:xfrm>
            <a:custGeom>
              <a:avLst/>
              <a:gdLst/>
              <a:ahLst/>
              <a:cxnLst>
                <a:cxn ang="0">
                  <a:pos x="130" y="13"/>
                </a:cxn>
                <a:cxn ang="0">
                  <a:pos x="130" y="52"/>
                </a:cxn>
                <a:cxn ang="0">
                  <a:pos x="110" y="92"/>
                </a:cxn>
                <a:cxn ang="0">
                  <a:pos x="79" y="111"/>
                </a:cxn>
                <a:cxn ang="0">
                  <a:pos x="59" y="144"/>
                </a:cxn>
                <a:cxn ang="0">
                  <a:pos x="19" y="183"/>
                </a:cxn>
                <a:cxn ang="0">
                  <a:pos x="0" y="240"/>
                </a:cxn>
                <a:cxn ang="0">
                  <a:pos x="0" y="273"/>
                </a:cxn>
                <a:cxn ang="0">
                  <a:pos x="39" y="292"/>
                </a:cxn>
                <a:cxn ang="0">
                  <a:pos x="110" y="351"/>
                </a:cxn>
                <a:cxn ang="0">
                  <a:pos x="149" y="351"/>
                </a:cxn>
                <a:cxn ang="0">
                  <a:pos x="189" y="312"/>
                </a:cxn>
                <a:cxn ang="0">
                  <a:pos x="242" y="292"/>
                </a:cxn>
                <a:cxn ang="0">
                  <a:pos x="321" y="292"/>
                </a:cxn>
                <a:cxn ang="0">
                  <a:pos x="353" y="253"/>
                </a:cxn>
                <a:cxn ang="0">
                  <a:pos x="353" y="240"/>
                </a:cxn>
                <a:cxn ang="0">
                  <a:pos x="334" y="202"/>
                </a:cxn>
                <a:cxn ang="0">
                  <a:pos x="353" y="183"/>
                </a:cxn>
                <a:cxn ang="0">
                  <a:pos x="353" y="144"/>
                </a:cxn>
                <a:cxn ang="0">
                  <a:pos x="373" y="131"/>
                </a:cxn>
                <a:cxn ang="0">
                  <a:pos x="392" y="92"/>
                </a:cxn>
                <a:cxn ang="0">
                  <a:pos x="431" y="111"/>
                </a:cxn>
                <a:cxn ang="0">
                  <a:pos x="431" y="52"/>
                </a:cxn>
                <a:cxn ang="0">
                  <a:pos x="411" y="13"/>
                </a:cxn>
                <a:cxn ang="0">
                  <a:pos x="334" y="0"/>
                </a:cxn>
                <a:cxn ang="0">
                  <a:pos x="301" y="13"/>
                </a:cxn>
                <a:cxn ang="0">
                  <a:pos x="281" y="33"/>
                </a:cxn>
                <a:cxn ang="0">
                  <a:pos x="242" y="13"/>
                </a:cxn>
                <a:cxn ang="0">
                  <a:pos x="222" y="0"/>
                </a:cxn>
                <a:cxn ang="0">
                  <a:pos x="189" y="0"/>
                </a:cxn>
                <a:cxn ang="0">
                  <a:pos x="149" y="13"/>
                </a:cxn>
                <a:cxn ang="0">
                  <a:pos x="130" y="13"/>
                </a:cxn>
              </a:cxnLst>
              <a:rect l="0" t="0" r="r" b="b"/>
              <a:pathLst>
                <a:path w="431" h="351">
                  <a:moveTo>
                    <a:pt x="130" y="13"/>
                  </a:moveTo>
                  <a:lnTo>
                    <a:pt x="130" y="52"/>
                  </a:lnTo>
                  <a:lnTo>
                    <a:pt x="110" y="92"/>
                  </a:lnTo>
                  <a:lnTo>
                    <a:pt x="79" y="111"/>
                  </a:lnTo>
                  <a:lnTo>
                    <a:pt x="59" y="144"/>
                  </a:lnTo>
                  <a:lnTo>
                    <a:pt x="19" y="183"/>
                  </a:lnTo>
                  <a:lnTo>
                    <a:pt x="0" y="240"/>
                  </a:lnTo>
                  <a:lnTo>
                    <a:pt x="0" y="273"/>
                  </a:lnTo>
                  <a:lnTo>
                    <a:pt x="39" y="292"/>
                  </a:lnTo>
                  <a:lnTo>
                    <a:pt x="110" y="351"/>
                  </a:lnTo>
                  <a:lnTo>
                    <a:pt x="149" y="351"/>
                  </a:lnTo>
                  <a:lnTo>
                    <a:pt x="189" y="312"/>
                  </a:lnTo>
                  <a:lnTo>
                    <a:pt x="242" y="292"/>
                  </a:lnTo>
                  <a:lnTo>
                    <a:pt x="321" y="292"/>
                  </a:lnTo>
                  <a:lnTo>
                    <a:pt x="353" y="253"/>
                  </a:lnTo>
                  <a:lnTo>
                    <a:pt x="353" y="240"/>
                  </a:lnTo>
                  <a:lnTo>
                    <a:pt x="334" y="202"/>
                  </a:lnTo>
                  <a:lnTo>
                    <a:pt x="353" y="183"/>
                  </a:lnTo>
                  <a:lnTo>
                    <a:pt x="353" y="144"/>
                  </a:lnTo>
                  <a:lnTo>
                    <a:pt x="373" y="131"/>
                  </a:lnTo>
                  <a:lnTo>
                    <a:pt x="392" y="92"/>
                  </a:lnTo>
                  <a:lnTo>
                    <a:pt x="431" y="111"/>
                  </a:lnTo>
                  <a:lnTo>
                    <a:pt x="431" y="52"/>
                  </a:lnTo>
                  <a:lnTo>
                    <a:pt x="411" y="13"/>
                  </a:lnTo>
                  <a:lnTo>
                    <a:pt x="334" y="0"/>
                  </a:lnTo>
                  <a:lnTo>
                    <a:pt x="301" y="13"/>
                  </a:lnTo>
                  <a:lnTo>
                    <a:pt x="281" y="33"/>
                  </a:lnTo>
                  <a:lnTo>
                    <a:pt x="242" y="13"/>
                  </a:lnTo>
                  <a:lnTo>
                    <a:pt x="222" y="0"/>
                  </a:lnTo>
                  <a:lnTo>
                    <a:pt x="189" y="0"/>
                  </a:lnTo>
                  <a:lnTo>
                    <a:pt x="149" y="13"/>
                  </a:lnTo>
                  <a:lnTo>
                    <a:pt x="130" y="13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5" name="Freeform 141"/>
            <p:cNvSpPr>
              <a:spLocks/>
            </p:cNvSpPr>
            <p:nvPr/>
          </p:nvSpPr>
          <p:spPr bwMode="auto">
            <a:xfrm>
              <a:off x="853443" y="3760114"/>
              <a:ext cx="688415" cy="612589"/>
            </a:xfrm>
            <a:custGeom>
              <a:avLst/>
              <a:gdLst/>
              <a:ahLst/>
              <a:cxnLst>
                <a:cxn ang="0">
                  <a:pos x="330" y="59"/>
                </a:cxn>
                <a:cxn ang="0">
                  <a:pos x="299" y="59"/>
                </a:cxn>
                <a:cxn ang="0">
                  <a:pos x="279" y="78"/>
                </a:cxn>
                <a:cxn ang="0">
                  <a:pos x="260" y="78"/>
                </a:cxn>
                <a:cxn ang="0">
                  <a:pos x="260" y="39"/>
                </a:cxn>
                <a:cxn ang="0">
                  <a:pos x="240" y="20"/>
                </a:cxn>
                <a:cxn ang="0">
                  <a:pos x="221" y="20"/>
                </a:cxn>
                <a:cxn ang="0">
                  <a:pos x="188" y="0"/>
                </a:cxn>
                <a:cxn ang="0">
                  <a:pos x="149" y="20"/>
                </a:cxn>
                <a:cxn ang="0">
                  <a:pos x="149" y="39"/>
                </a:cxn>
                <a:cxn ang="0">
                  <a:pos x="129" y="59"/>
                </a:cxn>
                <a:cxn ang="0">
                  <a:pos x="97" y="78"/>
                </a:cxn>
                <a:cxn ang="0">
                  <a:pos x="97" y="91"/>
                </a:cxn>
                <a:cxn ang="0">
                  <a:pos x="38" y="111"/>
                </a:cxn>
                <a:cxn ang="0">
                  <a:pos x="0" y="150"/>
                </a:cxn>
                <a:cxn ang="0">
                  <a:pos x="20" y="170"/>
                </a:cxn>
                <a:cxn ang="0">
                  <a:pos x="58" y="150"/>
                </a:cxn>
                <a:cxn ang="0">
                  <a:pos x="77" y="150"/>
                </a:cxn>
                <a:cxn ang="0">
                  <a:pos x="97" y="170"/>
                </a:cxn>
                <a:cxn ang="0">
                  <a:pos x="97" y="220"/>
                </a:cxn>
                <a:cxn ang="0">
                  <a:pos x="129" y="279"/>
                </a:cxn>
                <a:cxn ang="0">
                  <a:pos x="208" y="298"/>
                </a:cxn>
                <a:cxn ang="0">
                  <a:pos x="240" y="312"/>
                </a:cxn>
                <a:cxn ang="0">
                  <a:pos x="330" y="331"/>
                </a:cxn>
                <a:cxn ang="0">
                  <a:pos x="369" y="351"/>
                </a:cxn>
                <a:cxn ang="0">
                  <a:pos x="408" y="279"/>
                </a:cxn>
                <a:cxn ang="0">
                  <a:pos x="408" y="202"/>
                </a:cxn>
                <a:cxn ang="0">
                  <a:pos x="317" y="189"/>
                </a:cxn>
                <a:cxn ang="0">
                  <a:pos x="317" y="91"/>
                </a:cxn>
                <a:cxn ang="0">
                  <a:pos x="330" y="59"/>
                </a:cxn>
              </a:cxnLst>
              <a:rect l="0" t="0" r="r" b="b"/>
              <a:pathLst>
                <a:path w="408" h="351">
                  <a:moveTo>
                    <a:pt x="330" y="59"/>
                  </a:moveTo>
                  <a:lnTo>
                    <a:pt x="299" y="59"/>
                  </a:lnTo>
                  <a:lnTo>
                    <a:pt x="279" y="78"/>
                  </a:lnTo>
                  <a:lnTo>
                    <a:pt x="260" y="78"/>
                  </a:lnTo>
                  <a:lnTo>
                    <a:pt x="260" y="39"/>
                  </a:lnTo>
                  <a:lnTo>
                    <a:pt x="240" y="20"/>
                  </a:lnTo>
                  <a:lnTo>
                    <a:pt x="221" y="20"/>
                  </a:lnTo>
                  <a:lnTo>
                    <a:pt x="188" y="0"/>
                  </a:lnTo>
                  <a:lnTo>
                    <a:pt x="149" y="20"/>
                  </a:lnTo>
                  <a:lnTo>
                    <a:pt x="149" y="39"/>
                  </a:lnTo>
                  <a:lnTo>
                    <a:pt x="129" y="59"/>
                  </a:lnTo>
                  <a:lnTo>
                    <a:pt x="97" y="78"/>
                  </a:lnTo>
                  <a:lnTo>
                    <a:pt x="97" y="91"/>
                  </a:lnTo>
                  <a:lnTo>
                    <a:pt x="38" y="111"/>
                  </a:lnTo>
                  <a:lnTo>
                    <a:pt x="0" y="150"/>
                  </a:lnTo>
                  <a:lnTo>
                    <a:pt x="20" y="170"/>
                  </a:lnTo>
                  <a:lnTo>
                    <a:pt x="58" y="150"/>
                  </a:lnTo>
                  <a:lnTo>
                    <a:pt x="77" y="150"/>
                  </a:lnTo>
                  <a:lnTo>
                    <a:pt x="97" y="170"/>
                  </a:lnTo>
                  <a:lnTo>
                    <a:pt x="97" y="220"/>
                  </a:lnTo>
                  <a:lnTo>
                    <a:pt x="129" y="279"/>
                  </a:lnTo>
                  <a:lnTo>
                    <a:pt x="208" y="298"/>
                  </a:lnTo>
                  <a:lnTo>
                    <a:pt x="240" y="312"/>
                  </a:lnTo>
                  <a:lnTo>
                    <a:pt x="330" y="331"/>
                  </a:lnTo>
                  <a:lnTo>
                    <a:pt x="369" y="351"/>
                  </a:lnTo>
                  <a:lnTo>
                    <a:pt x="408" y="279"/>
                  </a:lnTo>
                  <a:lnTo>
                    <a:pt x="408" y="202"/>
                  </a:lnTo>
                  <a:lnTo>
                    <a:pt x="317" y="189"/>
                  </a:lnTo>
                  <a:lnTo>
                    <a:pt x="317" y="91"/>
                  </a:lnTo>
                  <a:lnTo>
                    <a:pt x="330" y="59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6" name="Freeform 143"/>
            <p:cNvSpPr>
              <a:spLocks/>
            </p:cNvSpPr>
            <p:nvPr/>
          </p:nvSpPr>
          <p:spPr bwMode="auto">
            <a:xfrm>
              <a:off x="175151" y="3760114"/>
              <a:ext cx="706975" cy="3804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" y="20"/>
                </a:cxn>
                <a:cxn ang="0">
                  <a:pos x="91" y="39"/>
                </a:cxn>
                <a:cxn ang="0">
                  <a:pos x="147" y="39"/>
                </a:cxn>
                <a:cxn ang="0">
                  <a:pos x="199" y="58"/>
                </a:cxn>
                <a:cxn ang="0">
                  <a:pos x="277" y="91"/>
                </a:cxn>
                <a:cxn ang="0">
                  <a:pos x="329" y="130"/>
                </a:cxn>
                <a:cxn ang="0">
                  <a:pos x="400" y="149"/>
                </a:cxn>
                <a:cxn ang="0">
                  <a:pos x="419" y="168"/>
                </a:cxn>
                <a:cxn ang="0">
                  <a:pos x="368" y="201"/>
                </a:cxn>
                <a:cxn ang="0">
                  <a:pos x="290" y="218"/>
                </a:cxn>
                <a:cxn ang="0">
                  <a:pos x="199" y="218"/>
                </a:cxn>
                <a:cxn ang="0">
                  <a:pos x="180" y="201"/>
                </a:cxn>
                <a:cxn ang="0">
                  <a:pos x="180" y="149"/>
                </a:cxn>
                <a:cxn ang="0">
                  <a:pos x="147" y="188"/>
                </a:cxn>
                <a:cxn ang="0">
                  <a:pos x="110" y="188"/>
                </a:cxn>
                <a:cxn ang="0">
                  <a:pos x="91" y="168"/>
                </a:cxn>
                <a:cxn ang="0">
                  <a:pos x="71" y="168"/>
                </a:cxn>
                <a:cxn ang="0">
                  <a:pos x="58" y="130"/>
                </a:cxn>
                <a:cxn ang="0">
                  <a:pos x="20" y="91"/>
                </a:cxn>
                <a:cxn ang="0">
                  <a:pos x="0" y="58"/>
                </a:cxn>
                <a:cxn ang="0">
                  <a:pos x="0" y="0"/>
                </a:cxn>
              </a:cxnLst>
              <a:rect l="0" t="0" r="r" b="b"/>
              <a:pathLst>
                <a:path w="419" h="218">
                  <a:moveTo>
                    <a:pt x="0" y="0"/>
                  </a:moveTo>
                  <a:lnTo>
                    <a:pt x="39" y="20"/>
                  </a:lnTo>
                  <a:lnTo>
                    <a:pt x="91" y="39"/>
                  </a:lnTo>
                  <a:lnTo>
                    <a:pt x="147" y="39"/>
                  </a:lnTo>
                  <a:lnTo>
                    <a:pt x="199" y="58"/>
                  </a:lnTo>
                  <a:lnTo>
                    <a:pt x="277" y="91"/>
                  </a:lnTo>
                  <a:lnTo>
                    <a:pt x="329" y="130"/>
                  </a:lnTo>
                  <a:lnTo>
                    <a:pt x="400" y="149"/>
                  </a:lnTo>
                  <a:lnTo>
                    <a:pt x="419" y="168"/>
                  </a:lnTo>
                  <a:lnTo>
                    <a:pt x="368" y="201"/>
                  </a:lnTo>
                  <a:lnTo>
                    <a:pt x="290" y="218"/>
                  </a:lnTo>
                  <a:lnTo>
                    <a:pt x="199" y="218"/>
                  </a:lnTo>
                  <a:lnTo>
                    <a:pt x="180" y="201"/>
                  </a:lnTo>
                  <a:lnTo>
                    <a:pt x="180" y="149"/>
                  </a:lnTo>
                  <a:lnTo>
                    <a:pt x="147" y="188"/>
                  </a:lnTo>
                  <a:lnTo>
                    <a:pt x="110" y="188"/>
                  </a:lnTo>
                  <a:lnTo>
                    <a:pt x="91" y="168"/>
                  </a:lnTo>
                  <a:lnTo>
                    <a:pt x="71" y="168"/>
                  </a:lnTo>
                  <a:lnTo>
                    <a:pt x="58" y="130"/>
                  </a:lnTo>
                  <a:lnTo>
                    <a:pt x="20" y="91"/>
                  </a:lnTo>
                  <a:lnTo>
                    <a:pt x="0" y="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7" name="Freeform 145"/>
            <p:cNvSpPr>
              <a:spLocks/>
            </p:cNvSpPr>
            <p:nvPr/>
          </p:nvSpPr>
          <p:spPr bwMode="auto">
            <a:xfrm>
              <a:off x="1541858" y="2636163"/>
              <a:ext cx="1309338" cy="1284516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0" y="131"/>
                </a:cxn>
                <a:cxn ang="0">
                  <a:pos x="20" y="170"/>
                </a:cxn>
                <a:cxn ang="0">
                  <a:pos x="53" y="242"/>
                </a:cxn>
                <a:cxn ang="0">
                  <a:pos x="73" y="262"/>
                </a:cxn>
                <a:cxn ang="0">
                  <a:pos x="112" y="262"/>
                </a:cxn>
                <a:cxn ang="0">
                  <a:pos x="152" y="280"/>
                </a:cxn>
                <a:cxn ang="0">
                  <a:pos x="152" y="312"/>
                </a:cxn>
                <a:cxn ang="0">
                  <a:pos x="165" y="332"/>
                </a:cxn>
                <a:cxn ang="0">
                  <a:pos x="92" y="535"/>
                </a:cxn>
                <a:cxn ang="0">
                  <a:pos x="92" y="592"/>
                </a:cxn>
                <a:cxn ang="0">
                  <a:pos x="132" y="645"/>
                </a:cxn>
                <a:cxn ang="0">
                  <a:pos x="152" y="684"/>
                </a:cxn>
                <a:cxn ang="0">
                  <a:pos x="165" y="703"/>
                </a:cxn>
                <a:cxn ang="0">
                  <a:pos x="202" y="723"/>
                </a:cxn>
                <a:cxn ang="0">
                  <a:pos x="535" y="736"/>
                </a:cxn>
                <a:cxn ang="0">
                  <a:pos x="575" y="684"/>
                </a:cxn>
                <a:cxn ang="0">
                  <a:pos x="595" y="645"/>
                </a:cxn>
                <a:cxn ang="0">
                  <a:pos x="595" y="592"/>
                </a:cxn>
                <a:cxn ang="0">
                  <a:pos x="608" y="554"/>
                </a:cxn>
                <a:cxn ang="0">
                  <a:pos x="667" y="502"/>
                </a:cxn>
                <a:cxn ang="0">
                  <a:pos x="667" y="482"/>
                </a:cxn>
                <a:cxn ang="0">
                  <a:pos x="647" y="463"/>
                </a:cxn>
                <a:cxn ang="0">
                  <a:pos x="667" y="443"/>
                </a:cxn>
                <a:cxn ang="0">
                  <a:pos x="706" y="424"/>
                </a:cxn>
                <a:cxn ang="0">
                  <a:pos x="739" y="391"/>
                </a:cxn>
                <a:cxn ang="0">
                  <a:pos x="759" y="332"/>
                </a:cxn>
                <a:cxn ang="0">
                  <a:pos x="776" y="262"/>
                </a:cxn>
                <a:cxn ang="0">
                  <a:pos x="776" y="203"/>
                </a:cxn>
                <a:cxn ang="0">
                  <a:pos x="759" y="183"/>
                </a:cxn>
                <a:cxn ang="0">
                  <a:pos x="686" y="170"/>
                </a:cxn>
                <a:cxn ang="0">
                  <a:pos x="667" y="203"/>
                </a:cxn>
                <a:cxn ang="0">
                  <a:pos x="627" y="242"/>
                </a:cxn>
                <a:cxn ang="0">
                  <a:pos x="608" y="280"/>
                </a:cxn>
                <a:cxn ang="0">
                  <a:pos x="595" y="332"/>
                </a:cxn>
                <a:cxn ang="0">
                  <a:pos x="595" y="280"/>
                </a:cxn>
                <a:cxn ang="0">
                  <a:pos x="516" y="262"/>
                </a:cxn>
                <a:cxn ang="0">
                  <a:pos x="483" y="222"/>
                </a:cxn>
                <a:cxn ang="0">
                  <a:pos x="445" y="222"/>
                </a:cxn>
                <a:cxn ang="0">
                  <a:pos x="406" y="183"/>
                </a:cxn>
                <a:cxn ang="0">
                  <a:pos x="386" y="131"/>
                </a:cxn>
                <a:cxn ang="0">
                  <a:pos x="353" y="72"/>
                </a:cxn>
                <a:cxn ang="0">
                  <a:pos x="314" y="59"/>
                </a:cxn>
                <a:cxn ang="0">
                  <a:pos x="294" y="59"/>
                </a:cxn>
                <a:cxn ang="0">
                  <a:pos x="262" y="39"/>
                </a:cxn>
                <a:cxn ang="0">
                  <a:pos x="262" y="0"/>
                </a:cxn>
                <a:cxn ang="0">
                  <a:pos x="202" y="0"/>
                </a:cxn>
                <a:cxn ang="0">
                  <a:pos x="184" y="20"/>
                </a:cxn>
                <a:cxn ang="0">
                  <a:pos x="202" y="20"/>
                </a:cxn>
                <a:cxn ang="0">
                  <a:pos x="184" y="39"/>
                </a:cxn>
                <a:cxn ang="0">
                  <a:pos x="132" y="39"/>
                </a:cxn>
                <a:cxn ang="0">
                  <a:pos x="73" y="59"/>
                </a:cxn>
                <a:cxn ang="0">
                  <a:pos x="20" y="72"/>
                </a:cxn>
                <a:cxn ang="0">
                  <a:pos x="0" y="72"/>
                </a:cxn>
              </a:cxnLst>
              <a:rect l="0" t="0" r="r" b="b"/>
              <a:pathLst>
                <a:path w="776" h="736">
                  <a:moveTo>
                    <a:pt x="0" y="72"/>
                  </a:moveTo>
                  <a:lnTo>
                    <a:pt x="20" y="131"/>
                  </a:lnTo>
                  <a:lnTo>
                    <a:pt x="20" y="170"/>
                  </a:lnTo>
                  <a:lnTo>
                    <a:pt x="53" y="242"/>
                  </a:lnTo>
                  <a:lnTo>
                    <a:pt x="73" y="262"/>
                  </a:lnTo>
                  <a:lnTo>
                    <a:pt x="112" y="262"/>
                  </a:lnTo>
                  <a:lnTo>
                    <a:pt x="152" y="280"/>
                  </a:lnTo>
                  <a:lnTo>
                    <a:pt x="152" y="312"/>
                  </a:lnTo>
                  <a:lnTo>
                    <a:pt x="165" y="332"/>
                  </a:lnTo>
                  <a:lnTo>
                    <a:pt x="92" y="535"/>
                  </a:lnTo>
                  <a:lnTo>
                    <a:pt x="92" y="592"/>
                  </a:lnTo>
                  <a:lnTo>
                    <a:pt x="132" y="645"/>
                  </a:lnTo>
                  <a:lnTo>
                    <a:pt x="152" y="684"/>
                  </a:lnTo>
                  <a:lnTo>
                    <a:pt x="165" y="703"/>
                  </a:lnTo>
                  <a:lnTo>
                    <a:pt x="202" y="723"/>
                  </a:lnTo>
                  <a:lnTo>
                    <a:pt x="535" y="736"/>
                  </a:lnTo>
                  <a:lnTo>
                    <a:pt x="575" y="684"/>
                  </a:lnTo>
                  <a:lnTo>
                    <a:pt x="595" y="645"/>
                  </a:lnTo>
                  <a:lnTo>
                    <a:pt x="595" y="592"/>
                  </a:lnTo>
                  <a:lnTo>
                    <a:pt x="608" y="554"/>
                  </a:lnTo>
                  <a:lnTo>
                    <a:pt x="667" y="502"/>
                  </a:lnTo>
                  <a:lnTo>
                    <a:pt x="667" y="482"/>
                  </a:lnTo>
                  <a:lnTo>
                    <a:pt x="647" y="463"/>
                  </a:lnTo>
                  <a:lnTo>
                    <a:pt x="667" y="443"/>
                  </a:lnTo>
                  <a:lnTo>
                    <a:pt x="706" y="424"/>
                  </a:lnTo>
                  <a:lnTo>
                    <a:pt x="739" y="391"/>
                  </a:lnTo>
                  <a:lnTo>
                    <a:pt x="759" y="332"/>
                  </a:lnTo>
                  <a:lnTo>
                    <a:pt x="776" y="262"/>
                  </a:lnTo>
                  <a:lnTo>
                    <a:pt x="776" y="203"/>
                  </a:lnTo>
                  <a:lnTo>
                    <a:pt x="759" y="183"/>
                  </a:lnTo>
                  <a:lnTo>
                    <a:pt x="686" y="170"/>
                  </a:lnTo>
                  <a:lnTo>
                    <a:pt x="667" y="203"/>
                  </a:lnTo>
                  <a:lnTo>
                    <a:pt x="627" y="242"/>
                  </a:lnTo>
                  <a:lnTo>
                    <a:pt x="608" y="280"/>
                  </a:lnTo>
                  <a:lnTo>
                    <a:pt x="595" y="332"/>
                  </a:lnTo>
                  <a:lnTo>
                    <a:pt x="595" y="280"/>
                  </a:lnTo>
                  <a:lnTo>
                    <a:pt x="516" y="262"/>
                  </a:lnTo>
                  <a:lnTo>
                    <a:pt x="483" y="222"/>
                  </a:lnTo>
                  <a:lnTo>
                    <a:pt x="445" y="222"/>
                  </a:lnTo>
                  <a:lnTo>
                    <a:pt x="406" y="183"/>
                  </a:lnTo>
                  <a:lnTo>
                    <a:pt x="386" y="131"/>
                  </a:lnTo>
                  <a:lnTo>
                    <a:pt x="353" y="72"/>
                  </a:lnTo>
                  <a:lnTo>
                    <a:pt x="314" y="59"/>
                  </a:lnTo>
                  <a:lnTo>
                    <a:pt x="294" y="59"/>
                  </a:lnTo>
                  <a:lnTo>
                    <a:pt x="262" y="39"/>
                  </a:lnTo>
                  <a:lnTo>
                    <a:pt x="262" y="0"/>
                  </a:lnTo>
                  <a:lnTo>
                    <a:pt x="202" y="0"/>
                  </a:lnTo>
                  <a:lnTo>
                    <a:pt x="184" y="20"/>
                  </a:lnTo>
                  <a:lnTo>
                    <a:pt x="202" y="20"/>
                  </a:lnTo>
                  <a:lnTo>
                    <a:pt x="184" y="39"/>
                  </a:lnTo>
                  <a:lnTo>
                    <a:pt x="132" y="39"/>
                  </a:lnTo>
                  <a:lnTo>
                    <a:pt x="73" y="59"/>
                  </a:lnTo>
                  <a:lnTo>
                    <a:pt x="20" y="72"/>
                  </a:lnTo>
                  <a:lnTo>
                    <a:pt x="0" y="72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8" name="Freeform 147"/>
            <p:cNvSpPr>
              <a:spLocks/>
            </p:cNvSpPr>
            <p:nvPr/>
          </p:nvSpPr>
          <p:spPr bwMode="auto">
            <a:xfrm>
              <a:off x="1978866" y="2475598"/>
              <a:ext cx="494377" cy="541033"/>
            </a:xfrm>
            <a:custGeom>
              <a:avLst/>
              <a:gdLst/>
              <a:ahLst/>
              <a:cxnLst>
                <a:cxn ang="0">
                  <a:pos x="221" y="310"/>
                </a:cxn>
                <a:cxn ang="0">
                  <a:pos x="184" y="310"/>
                </a:cxn>
                <a:cxn ang="0">
                  <a:pos x="145" y="271"/>
                </a:cxn>
                <a:cxn ang="0">
                  <a:pos x="125" y="219"/>
                </a:cxn>
                <a:cxn ang="0">
                  <a:pos x="92" y="161"/>
                </a:cxn>
                <a:cxn ang="0">
                  <a:pos x="53" y="148"/>
                </a:cxn>
                <a:cxn ang="0">
                  <a:pos x="33" y="148"/>
                </a:cxn>
                <a:cxn ang="0">
                  <a:pos x="0" y="128"/>
                </a:cxn>
                <a:cxn ang="0">
                  <a:pos x="0" y="89"/>
                </a:cxn>
                <a:cxn ang="0">
                  <a:pos x="53" y="109"/>
                </a:cxn>
                <a:cxn ang="0">
                  <a:pos x="111" y="109"/>
                </a:cxn>
                <a:cxn ang="0">
                  <a:pos x="164" y="70"/>
                </a:cxn>
                <a:cxn ang="0">
                  <a:pos x="203" y="20"/>
                </a:cxn>
                <a:cxn ang="0">
                  <a:pos x="221" y="0"/>
                </a:cxn>
                <a:cxn ang="0">
                  <a:pos x="234" y="0"/>
                </a:cxn>
                <a:cxn ang="0">
                  <a:pos x="234" y="52"/>
                </a:cxn>
                <a:cxn ang="0">
                  <a:pos x="254" y="109"/>
                </a:cxn>
                <a:cxn ang="0">
                  <a:pos x="274" y="148"/>
                </a:cxn>
                <a:cxn ang="0">
                  <a:pos x="293" y="161"/>
                </a:cxn>
                <a:cxn ang="0">
                  <a:pos x="293" y="181"/>
                </a:cxn>
                <a:cxn ang="0">
                  <a:pos x="274" y="200"/>
                </a:cxn>
                <a:cxn ang="0">
                  <a:pos x="234" y="239"/>
                </a:cxn>
                <a:cxn ang="0">
                  <a:pos x="221" y="291"/>
                </a:cxn>
                <a:cxn ang="0">
                  <a:pos x="221" y="310"/>
                </a:cxn>
              </a:cxnLst>
              <a:rect l="0" t="0" r="r" b="b"/>
              <a:pathLst>
                <a:path w="293" h="310">
                  <a:moveTo>
                    <a:pt x="221" y="310"/>
                  </a:moveTo>
                  <a:lnTo>
                    <a:pt x="184" y="310"/>
                  </a:lnTo>
                  <a:lnTo>
                    <a:pt x="145" y="271"/>
                  </a:lnTo>
                  <a:lnTo>
                    <a:pt x="125" y="219"/>
                  </a:lnTo>
                  <a:lnTo>
                    <a:pt x="92" y="161"/>
                  </a:lnTo>
                  <a:lnTo>
                    <a:pt x="53" y="148"/>
                  </a:lnTo>
                  <a:lnTo>
                    <a:pt x="33" y="148"/>
                  </a:lnTo>
                  <a:lnTo>
                    <a:pt x="0" y="128"/>
                  </a:lnTo>
                  <a:lnTo>
                    <a:pt x="0" y="89"/>
                  </a:lnTo>
                  <a:lnTo>
                    <a:pt x="53" y="109"/>
                  </a:lnTo>
                  <a:lnTo>
                    <a:pt x="111" y="109"/>
                  </a:lnTo>
                  <a:lnTo>
                    <a:pt x="164" y="70"/>
                  </a:lnTo>
                  <a:lnTo>
                    <a:pt x="203" y="20"/>
                  </a:lnTo>
                  <a:lnTo>
                    <a:pt x="221" y="0"/>
                  </a:lnTo>
                  <a:lnTo>
                    <a:pt x="234" y="0"/>
                  </a:lnTo>
                  <a:lnTo>
                    <a:pt x="234" y="52"/>
                  </a:lnTo>
                  <a:lnTo>
                    <a:pt x="254" y="109"/>
                  </a:lnTo>
                  <a:lnTo>
                    <a:pt x="274" y="148"/>
                  </a:lnTo>
                  <a:lnTo>
                    <a:pt x="293" y="161"/>
                  </a:lnTo>
                  <a:lnTo>
                    <a:pt x="293" y="181"/>
                  </a:lnTo>
                  <a:lnTo>
                    <a:pt x="274" y="200"/>
                  </a:lnTo>
                  <a:lnTo>
                    <a:pt x="234" y="239"/>
                  </a:lnTo>
                  <a:lnTo>
                    <a:pt x="221" y="291"/>
                  </a:lnTo>
                  <a:lnTo>
                    <a:pt x="221" y="31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9" name="Freeform 149"/>
            <p:cNvSpPr>
              <a:spLocks/>
            </p:cNvSpPr>
            <p:nvPr/>
          </p:nvSpPr>
          <p:spPr bwMode="auto">
            <a:xfrm>
              <a:off x="1018797" y="2355174"/>
              <a:ext cx="561868" cy="701597"/>
            </a:xfrm>
            <a:custGeom>
              <a:avLst/>
              <a:gdLst/>
              <a:ahLst/>
              <a:cxnLst>
                <a:cxn ang="0">
                  <a:pos x="333" y="331"/>
                </a:cxn>
                <a:cxn ang="0">
                  <a:pos x="274" y="331"/>
                </a:cxn>
                <a:cxn ang="0">
                  <a:pos x="255" y="344"/>
                </a:cxn>
                <a:cxn ang="0">
                  <a:pos x="255" y="363"/>
                </a:cxn>
                <a:cxn ang="0">
                  <a:pos x="235" y="383"/>
                </a:cxn>
                <a:cxn ang="0">
                  <a:pos x="222" y="383"/>
                </a:cxn>
                <a:cxn ang="0">
                  <a:pos x="204" y="363"/>
                </a:cxn>
                <a:cxn ang="0">
                  <a:pos x="184" y="363"/>
                </a:cxn>
                <a:cxn ang="0">
                  <a:pos x="164" y="402"/>
                </a:cxn>
                <a:cxn ang="0">
                  <a:pos x="125" y="383"/>
                </a:cxn>
                <a:cxn ang="0">
                  <a:pos x="112" y="363"/>
                </a:cxn>
                <a:cxn ang="0">
                  <a:pos x="125" y="344"/>
                </a:cxn>
                <a:cxn ang="0">
                  <a:pos x="125" y="292"/>
                </a:cxn>
                <a:cxn ang="0">
                  <a:pos x="112" y="252"/>
                </a:cxn>
                <a:cxn ang="0">
                  <a:pos x="112" y="220"/>
                </a:cxn>
                <a:cxn ang="0">
                  <a:pos x="92" y="200"/>
                </a:cxn>
                <a:cxn ang="0">
                  <a:pos x="53" y="181"/>
                </a:cxn>
                <a:cxn ang="0">
                  <a:pos x="33" y="142"/>
                </a:cxn>
                <a:cxn ang="0">
                  <a:pos x="33" y="111"/>
                </a:cxn>
                <a:cxn ang="0">
                  <a:pos x="0" y="91"/>
                </a:cxn>
                <a:cxn ang="0">
                  <a:pos x="13" y="72"/>
                </a:cxn>
                <a:cxn ang="0">
                  <a:pos x="92" y="91"/>
                </a:cxn>
                <a:cxn ang="0">
                  <a:pos x="112" y="91"/>
                </a:cxn>
                <a:cxn ang="0">
                  <a:pos x="125" y="111"/>
                </a:cxn>
                <a:cxn ang="0">
                  <a:pos x="145" y="72"/>
                </a:cxn>
                <a:cxn ang="0">
                  <a:pos x="222" y="32"/>
                </a:cxn>
                <a:cxn ang="0">
                  <a:pos x="222" y="0"/>
                </a:cxn>
                <a:cxn ang="0">
                  <a:pos x="255" y="13"/>
                </a:cxn>
                <a:cxn ang="0">
                  <a:pos x="255" y="52"/>
                </a:cxn>
                <a:cxn ang="0">
                  <a:pos x="274" y="52"/>
                </a:cxn>
                <a:cxn ang="0">
                  <a:pos x="294" y="91"/>
                </a:cxn>
                <a:cxn ang="0">
                  <a:pos x="274" y="142"/>
                </a:cxn>
                <a:cxn ang="0">
                  <a:pos x="294" y="220"/>
                </a:cxn>
                <a:cxn ang="0">
                  <a:pos x="314" y="233"/>
                </a:cxn>
                <a:cxn ang="0">
                  <a:pos x="333" y="292"/>
                </a:cxn>
                <a:cxn ang="0">
                  <a:pos x="333" y="331"/>
                </a:cxn>
              </a:cxnLst>
              <a:rect l="0" t="0" r="r" b="b"/>
              <a:pathLst>
                <a:path w="333" h="402">
                  <a:moveTo>
                    <a:pt x="333" y="331"/>
                  </a:moveTo>
                  <a:lnTo>
                    <a:pt x="274" y="331"/>
                  </a:lnTo>
                  <a:lnTo>
                    <a:pt x="255" y="344"/>
                  </a:lnTo>
                  <a:lnTo>
                    <a:pt x="255" y="363"/>
                  </a:lnTo>
                  <a:lnTo>
                    <a:pt x="235" y="383"/>
                  </a:lnTo>
                  <a:lnTo>
                    <a:pt x="222" y="383"/>
                  </a:lnTo>
                  <a:lnTo>
                    <a:pt x="204" y="363"/>
                  </a:lnTo>
                  <a:lnTo>
                    <a:pt x="184" y="363"/>
                  </a:lnTo>
                  <a:lnTo>
                    <a:pt x="164" y="402"/>
                  </a:lnTo>
                  <a:lnTo>
                    <a:pt x="125" y="383"/>
                  </a:lnTo>
                  <a:lnTo>
                    <a:pt x="112" y="363"/>
                  </a:lnTo>
                  <a:lnTo>
                    <a:pt x="125" y="344"/>
                  </a:lnTo>
                  <a:lnTo>
                    <a:pt x="125" y="292"/>
                  </a:lnTo>
                  <a:lnTo>
                    <a:pt x="112" y="252"/>
                  </a:lnTo>
                  <a:lnTo>
                    <a:pt x="112" y="220"/>
                  </a:lnTo>
                  <a:lnTo>
                    <a:pt x="92" y="200"/>
                  </a:lnTo>
                  <a:lnTo>
                    <a:pt x="53" y="181"/>
                  </a:lnTo>
                  <a:lnTo>
                    <a:pt x="33" y="142"/>
                  </a:lnTo>
                  <a:lnTo>
                    <a:pt x="33" y="111"/>
                  </a:lnTo>
                  <a:lnTo>
                    <a:pt x="0" y="91"/>
                  </a:lnTo>
                  <a:lnTo>
                    <a:pt x="13" y="72"/>
                  </a:lnTo>
                  <a:lnTo>
                    <a:pt x="92" y="91"/>
                  </a:lnTo>
                  <a:lnTo>
                    <a:pt x="112" y="91"/>
                  </a:lnTo>
                  <a:lnTo>
                    <a:pt x="125" y="111"/>
                  </a:lnTo>
                  <a:lnTo>
                    <a:pt x="145" y="72"/>
                  </a:lnTo>
                  <a:lnTo>
                    <a:pt x="222" y="32"/>
                  </a:lnTo>
                  <a:lnTo>
                    <a:pt x="222" y="0"/>
                  </a:lnTo>
                  <a:lnTo>
                    <a:pt x="255" y="13"/>
                  </a:lnTo>
                  <a:lnTo>
                    <a:pt x="255" y="52"/>
                  </a:lnTo>
                  <a:lnTo>
                    <a:pt x="274" y="52"/>
                  </a:lnTo>
                  <a:lnTo>
                    <a:pt x="294" y="91"/>
                  </a:lnTo>
                  <a:lnTo>
                    <a:pt x="274" y="142"/>
                  </a:lnTo>
                  <a:lnTo>
                    <a:pt x="294" y="220"/>
                  </a:lnTo>
                  <a:lnTo>
                    <a:pt x="314" y="233"/>
                  </a:lnTo>
                  <a:lnTo>
                    <a:pt x="333" y="292"/>
                  </a:lnTo>
                  <a:lnTo>
                    <a:pt x="333" y="331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0" name="Freeform 151"/>
            <p:cNvSpPr>
              <a:spLocks/>
            </p:cNvSpPr>
            <p:nvPr/>
          </p:nvSpPr>
          <p:spPr bwMode="auto">
            <a:xfrm>
              <a:off x="175151" y="2705974"/>
              <a:ext cx="1648483" cy="1314186"/>
            </a:xfrm>
            <a:custGeom>
              <a:avLst/>
              <a:gdLst/>
              <a:ahLst/>
              <a:cxnLst>
                <a:cxn ang="0">
                  <a:pos x="612" y="20"/>
                </a:cxn>
                <a:cxn ang="0">
                  <a:pos x="625" y="92"/>
                </a:cxn>
                <a:cxn ang="0">
                  <a:pos x="612" y="163"/>
                </a:cxn>
                <a:cxn ang="0">
                  <a:pos x="664" y="202"/>
                </a:cxn>
                <a:cxn ang="0">
                  <a:pos x="704" y="163"/>
                </a:cxn>
                <a:cxn ang="0">
                  <a:pos x="735" y="183"/>
                </a:cxn>
                <a:cxn ang="0">
                  <a:pos x="755" y="144"/>
                </a:cxn>
                <a:cxn ang="0">
                  <a:pos x="833" y="130"/>
                </a:cxn>
                <a:cxn ang="0">
                  <a:pos x="885" y="222"/>
                </a:cxn>
                <a:cxn ang="0">
                  <a:pos x="964" y="240"/>
                </a:cxn>
                <a:cxn ang="0">
                  <a:pos x="977" y="292"/>
                </a:cxn>
                <a:cxn ang="0">
                  <a:pos x="905" y="584"/>
                </a:cxn>
                <a:cxn ang="0">
                  <a:pos x="885" y="662"/>
                </a:cxn>
                <a:cxn ang="0">
                  <a:pos x="704" y="662"/>
                </a:cxn>
                <a:cxn ang="0">
                  <a:pos x="664" y="682"/>
                </a:cxn>
                <a:cxn ang="0">
                  <a:pos x="645" y="623"/>
                </a:cxn>
                <a:cxn ang="0">
                  <a:pos x="593" y="603"/>
                </a:cxn>
                <a:cxn ang="0">
                  <a:pos x="553" y="643"/>
                </a:cxn>
                <a:cxn ang="0">
                  <a:pos x="501" y="682"/>
                </a:cxn>
                <a:cxn ang="0">
                  <a:pos x="442" y="715"/>
                </a:cxn>
                <a:cxn ang="0">
                  <a:pos x="332" y="734"/>
                </a:cxn>
                <a:cxn ang="0">
                  <a:pos x="201" y="662"/>
                </a:cxn>
                <a:cxn ang="0">
                  <a:pos x="92" y="643"/>
                </a:cxn>
                <a:cxn ang="0">
                  <a:pos x="0" y="603"/>
                </a:cxn>
                <a:cxn ang="0">
                  <a:pos x="39" y="551"/>
                </a:cxn>
                <a:cxn ang="0">
                  <a:pos x="59" y="494"/>
                </a:cxn>
                <a:cxn ang="0">
                  <a:pos x="182" y="422"/>
                </a:cxn>
                <a:cxn ang="0">
                  <a:pos x="221" y="351"/>
                </a:cxn>
                <a:cxn ang="0">
                  <a:pos x="201" y="202"/>
                </a:cxn>
                <a:cxn ang="0">
                  <a:pos x="201" y="111"/>
                </a:cxn>
                <a:cxn ang="0">
                  <a:pos x="240" y="92"/>
                </a:cxn>
                <a:cxn ang="0">
                  <a:pos x="201" y="52"/>
                </a:cxn>
                <a:cxn ang="0">
                  <a:pos x="352" y="33"/>
                </a:cxn>
                <a:cxn ang="0">
                  <a:pos x="391" y="92"/>
                </a:cxn>
                <a:cxn ang="0">
                  <a:pos x="501" y="92"/>
                </a:cxn>
                <a:cxn ang="0">
                  <a:pos x="593" y="20"/>
                </a:cxn>
              </a:cxnLst>
              <a:rect l="0" t="0" r="r" b="b"/>
              <a:pathLst>
                <a:path w="977" h="753">
                  <a:moveTo>
                    <a:pt x="593" y="0"/>
                  </a:moveTo>
                  <a:lnTo>
                    <a:pt x="612" y="20"/>
                  </a:lnTo>
                  <a:lnTo>
                    <a:pt x="612" y="52"/>
                  </a:lnTo>
                  <a:lnTo>
                    <a:pt x="625" y="92"/>
                  </a:lnTo>
                  <a:lnTo>
                    <a:pt x="625" y="144"/>
                  </a:lnTo>
                  <a:lnTo>
                    <a:pt x="612" y="163"/>
                  </a:lnTo>
                  <a:lnTo>
                    <a:pt x="625" y="183"/>
                  </a:lnTo>
                  <a:lnTo>
                    <a:pt x="664" y="202"/>
                  </a:lnTo>
                  <a:lnTo>
                    <a:pt x="684" y="163"/>
                  </a:lnTo>
                  <a:lnTo>
                    <a:pt x="704" y="163"/>
                  </a:lnTo>
                  <a:lnTo>
                    <a:pt x="722" y="183"/>
                  </a:lnTo>
                  <a:lnTo>
                    <a:pt x="735" y="183"/>
                  </a:lnTo>
                  <a:lnTo>
                    <a:pt x="755" y="163"/>
                  </a:lnTo>
                  <a:lnTo>
                    <a:pt x="755" y="144"/>
                  </a:lnTo>
                  <a:lnTo>
                    <a:pt x="774" y="130"/>
                  </a:lnTo>
                  <a:lnTo>
                    <a:pt x="833" y="130"/>
                  </a:lnTo>
                  <a:lnTo>
                    <a:pt x="866" y="202"/>
                  </a:lnTo>
                  <a:lnTo>
                    <a:pt x="885" y="222"/>
                  </a:lnTo>
                  <a:lnTo>
                    <a:pt x="925" y="222"/>
                  </a:lnTo>
                  <a:lnTo>
                    <a:pt x="964" y="240"/>
                  </a:lnTo>
                  <a:lnTo>
                    <a:pt x="964" y="272"/>
                  </a:lnTo>
                  <a:lnTo>
                    <a:pt x="977" y="292"/>
                  </a:lnTo>
                  <a:lnTo>
                    <a:pt x="905" y="494"/>
                  </a:lnTo>
                  <a:lnTo>
                    <a:pt x="905" y="584"/>
                  </a:lnTo>
                  <a:lnTo>
                    <a:pt x="885" y="623"/>
                  </a:lnTo>
                  <a:lnTo>
                    <a:pt x="885" y="662"/>
                  </a:lnTo>
                  <a:lnTo>
                    <a:pt x="735" y="662"/>
                  </a:lnTo>
                  <a:lnTo>
                    <a:pt x="704" y="662"/>
                  </a:lnTo>
                  <a:lnTo>
                    <a:pt x="684" y="682"/>
                  </a:lnTo>
                  <a:lnTo>
                    <a:pt x="664" y="682"/>
                  </a:lnTo>
                  <a:lnTo>
                    <a:pt x="664" y="643"/>
                  </a:lnTo>
                  <a:lnTo>
                    <a:pt x="645" y="623"/>
                  </a:lnTo>
                  <a:lnTo>
                    <a:pt x="625" y="623"/>
                  </a:lnTo>
                  <a:lnTo>
                    <a:pt x="593" y="603"/>
                  </a:lnTo>
                  <a:lnTo>
                    <a:pt x="553" y="623"/>
                  </a:lnTo>
                  <a:lnTo>
                    <a:pt x="553" y="643"/>
                  </a:lnTo>
                  <a:lnTo>
                    <a:pt x="534" y="662"/>
                  </a:lnTo>
                  <a:lnTo>
                    <a:pt x="501" y="682"/>
                  </a:lnTo>
                  <a:lnTo>
                    <a:pt x="501" y="695"/>
                  </a:lnTo>
                  <a:lnTo>
                    <a:pt x="442" y="715"/>
                  </a:lnTo>
                  <a:lnTo>
                    <a:pt x="404" y="753"/>
                  </a:lnTo>
                  <a:lnTo>
                    <a:pt x="332" y="734"/>
                  </a:lnTo>
                  <a:lnTo>
                    <a:pt x="280" y="695"/>
                  </a:lnTo>
                  <a:lnTo>
                    <a:pt x="201" y="662"/>
                  </a:lnTo>
                  <a:lnTo>
                    <a:pt x="149" y="643"/>
                  </a:lnTo>
                  <a:lnTo>
                    <a:pt x="92" y="643"/>
                  </a:lnTo>
                  <a:lnTo>
                    <a:pt x="39" y="623"/>
                  </a:lnTo>
                  <a:lnTo>
                    <a:pt x="0" y="603"/>
                  </a:lnTo>
                  <a:lnTo>
                    <a:pt x="20" y="571"/>
                  </a:lnTo>
                  <a:lnTo>
                    <a:pt x="39" y="551"/>
                  </a:lnTo>
                  <a:lnTo>
                    <a:pt x="39" y="532"/>
                  </a:lnTo>
                  <a:lnTo>
                    <a:pt x="59" y="494"/>
                  </a:lnTo>
                  <a:lnTo>
                    <a:pt x="92" y="462"/>
                  </a:lnTo>
                  <a:lnTo>
                    <a:pt x="182" y="422"/>
                  </a:lnTo>
                  <a:lnTo>
                    <a:pt x="201" y="422"/>
                  </a:lnTo>
                  <a:lnTo>
                    <a:pt x="221" y="351"/>
                  </a:lnTo>
                  <a:lnTo>
                    <a:pt x="240" y="240"/>
                  </a:lnTo>
                  <a:lnTo>
                    <a:pt x="201" y="202"/>
                  </a:lnTo>
                  <a:lnTo>
                    <a:pt x="182" y="130"/>
                  </a:lnTo>
                  <a:lnTo>
                    <a:pt x="201" y="111"/>
                  </a:lnTo>
                  <a:lnTo>
                    <a:pt x="240" y="111"/>
                  </a:lnTo>
                  <a:lnTo>
                    <a:pt x="240" y="92"/>
                  </a:lnTo>
                  <a:lnTo>
                    <a:pt x="201" y="72"/>
                  </a:lnTo>
                  <a:lnTo>
                    <a:pt x="201" y="52"/>
                  </a:lnTo>
                  <a:lnTo>
                    <a:pt x="293" y="33"/>
                  </a:lnTo>
                  <a:lnTo>
                    <a:pt x="352" y="33"/>
                  </a:lnTo>
                  <a:lnTo>
                    <a:pt x="372" y="52"/>
                  </a:lnTo>
                  <a:lnTo>
                    <a:pt x="391" y="92"/>
                  </a:lnTo>
                  <a:lnTo>
                    <a:pt x="424" y="111"/>
                  </a:lnTo>
                  <a:lnTo>
                    <a:pt x="501" y="92"/>
                  </a:lnTo>
                  <a:lnTo>
                    <a:pt x="534" y="52"/>
                  </a:lnTo>
                  <a:lnTo>
                    <a:pt x="593" y="20"/>
                  </a:lnTo>
                  <a:lnTo>
                    <a:pt x="593" y="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1" name="Freeform 155"/>
            <p:cNvSpPr>
              <a:spLocks/>
            </p:cNvSpPr>
            <p:nvPr/>
          </p:nvSpPr>
          <p:spPr bwMode="auto">
            <a:xfrm>
              <a:off x="2444558" y="2826397"/>
              <a:ext cx="87740" cy="20944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3" y="0"/>
                </a:cxn>
                <a:cxn ang="0">
                  <a:pos x="32" y="0"/>
                </a:cxn>
                <a:cxn ang="0">
                  <a:pos x="52" y="12"/>
                </a:cxn>
                <a:cxn ang="0">
                  <a:pos x="0" y="12"/>
                </a:cxn>
              </a:cxnLst>
              <a:rect l="0" t="0" r="r" b="b"/>
              <a:pathLst>
                <a:path w="52" h="12">
                  <a:moveTo>
                    <a:pt x="0" y="12"/>
                  </a:moveTo>
                  <a:lnTo>
                    <a:pt x="13" y="0"/>
                  </a:lnTo>
                  <a:lnTo>
                    <a:pt x="32" y="0"/>
                  </a:lnTo>
                  <a:lnTo>
                    <a:pt x="52" y="12"/>
                  </a:lnTo>
                  <a:lnTo>
                    <a:pt x="0" y="12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" name="Freeform 153"/>
            <p:cNvSpPr>
              <a:spLocks/>
            </p:cNvSpPr>
            <p:nvPr/>
          </p:nvSpPr>
          <p:spPr bwMode="auto">
            <a:xfrm>
              <a:off x="2377067" y="2887481"/>
              <a:ext cx="280091" cy="190235"/>
            </a:xfrm>
            <a:custGeom>
              <a:avLst/>
              <a:gdLst/>
              <a:ahLst/>
              <a:cxnLst>
                <a:cxn ang="0">
                  <a:pos x="166" y="19"/>
                </a:cxn>
                <a:cxn ang="0">
                  <a:pos x="153" y="57"/>
                </a:cxn>
                <a:cxn ang="0">
                  <a:pos x="113" y="90"/>
                </a:cxn>
                <a:cxn ang="0">
                  <a:pos x="73" y="109"/>
                </a:cxn>
                <a:cxn ang="0">
                  <a:pos x="40" y="90"/>
                </a:cxn>
                <a:cxn ang="0">
                  <a:pos x="0" y="77"/>
                </a:cxn>
                <a:cxn ang="0">
                  <a:pos x="20" y="19"/>
                </a:cxn>
                <a:cxn ang="0">
                  <a:pos x="53" y="0"/>
                </a:cxn>
                <a:cxn ang="0">
                  <a:pos x="73" y="0"/>
                </a:cxn>
                <a:cxn ang="0">
                  <a:pos x="113" y="19"/>
                </a:cxn>
                <a:cxn ang="0">
                  <a:pos x="153" y="0"/>
                </a:cxn>
                <a:cxn ang="0">
                  <a:pos x="166" y="19"/>
                </a:cxn>
              </a:cxnLst>
              <a:rect l="0" t="0" r="r" b="b"/>
              <a:pathLst>
                <a:path w="166" h="109">
                  <a:moveTo>
                    <a:pt x="166" y="19"/>
                  </a:moveTo>
                  <a:lnTo>
                    <a:pt x="153" y="57"/>
                  </a:lnTo>
                  <a:lnTo>
                    <a:pt x="113" y="90"/>
                  </a:lnTo>
                  <a:lnTo>
                    <a:pt x="73" y="109"/>
                  </a:lnTo>
                  <a:lnTo>
                    <a:pt x="40" y="90"/>
                  </a:lnTo>
                  <a:lnTo>
                    <a:pt x="0" y="77"/>
                  </a:lnTo>
                  <a:lnTo>
                    <a:pt x="20" y="19"/>
                  </a:lnTo>
                  <a:lnTo>
                    <a:pt x="53" y="0"/>
                  </a:lnTo>
                  <a:lnTo>
                    <a:pt x="73" y="0"/>
                  </a:lnTo>
                  <a:lnTo>
                    <a:pt x="113" y="19"/>
                  </a:lnTo>
                  <a:lnTo>
                    <a:pt x="153" y="0"/>
                  </a:lnTo>
                  <a:lnTo>
                    <a:pt x="166" y="19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3" name="Freeform 127"/>
            <p:cNvSpPr>
              <a:spLocks/>
            </p:cNvSpPr>
            <p:nvPr/>
          </p:nvSpPr>
          <p:spPr bwMode="auto">
            <a:xfrm>
              <a:off x="3336785" y="3191816"/>
              <a:ext cx="435321" cy="492165"/>
            </a:xfrm>
            <a:custGeom>
              <a:avLst/>
              <a:gdLst/>
              <a:ahLst/>
              <a:cxnLst>
                <a:cxn ang="0">
                  <a:pos x="258" y="93"/>
                </a:cxn>
                <a:cxn ang="0">
                  <a:pos x="200" y="60"/>
                </a:cxn>
                <a:cxn ang="0">
                  <a:pos x="187" y="60"/>
                </a:cxn>
                <a:cxn ang="0">
                  <a:pos x="148" y="20"/>
                </a:cxn>
                <a:cxn ang="0">
                  <a:pos x="90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80"/>
                </a:cxn>
                <a:cxn ang="0">
                  <a:pos x="19" y="152"/>
                </a:cxn>
                <a:cxn ang="0">
                  <a:pos x="19" y="192"/>
                </a:cxn>
                <a:cxn ang="0">
                  <a:pos x="58" y="244"/>
                </a:cxn>
                <a:cxn ang="0">
                  <a:pos x="58" y="262"/>
                </a:cxn>
                <a:cxn ang="0">
                  <a:pos x="90" y="262"/>
                </a:cxn>
                <a:cxn ang="0">
                  <a:pos x="110" y="282"/>
                </a:cxn>
                <a:cxn ang="0">
                  <a:pos x="129" y="282"/>
                </a:cxn>
                <a:cxn ang="0">
                  <a:pos x="148" y="262"/>
                </a:cxn>
                <a:cxn ang="0">
                  <a:pos x="168" y="205"/>
                </a:cxn>
                <a:cxn ang="0">
                  <a:pos x="200" y="152"/>
                </a:cxn>
                <a:cxn ang="0">
                  <a:pos x="220" y="112"/>
                </a:cxn>
                <a:cxn ang="0">
                  <a:pos x="239" y="93"/>
                </a:cxn>
                <a:cxn ang="0">
                  <a:pos x="258" y="93"/>
                </a:cxn>
              </a:cxnLst>
              <a:rect l="0" t="0" r="r" b="b"/>
              <a:pathLst>
                <a:path w="258" h="282">
                  <a:moveTo>
                    <a:pt x="258" y="93"/>
                  </a:moveTo>
                  <a:lnTo>
                    <a:pt x="200" y="60"/>
                  </a:lnTo>
                  <a:lnTo>
                    <a:pt x="187" y="60"/>
                  </a:lnTo>
                  <a:lnTo>
                    <a:pt x="148" y="20"/>
                  </a:lnTo>
                  <a:lnTo>
                    <a:pt x="90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0" y="80"/>
                  </a:lnTo>
                  <a:lnTo>
                    <a:pt x="19" y="152"/>
                  </a:lnTo>
                  <a:lnTo>
                    <a:pt x="19" y="192"/>
                  </a:lnTo>
                  <a:lnTo>
                    <a:pt x="58" y="244"/>
                  </a:lnTo>
                  <a:lnTo>
                    <a:pt x="58" y="262"/>
                  </a:lnTo>
                  <a:lnTo>
                    <a:pt x="90" y="262"/>
                  </a:lnTo>
                  <a:lnTo>
                    <a:pt x="110" y="282"/>
                  </a:lnTo>
                  <a:lnTo>
                    <a:pt x="129" y="282"/>
                  </a:lnTo>
                  <a:lnTo>
                    <a:pt x="148" y="262"/>
                  </a:lnTo>
                  <a:lnTo>
                    <a:pt x="168" y="205"/>
                  </a:lnTo>
                  <a:lnTo>
                    <a:pt x="200" y="152"/>
                  </a:lnTo>
                  <a:lnTo>
                    <a:pt x="220" y="112"/>
                  </a:lnTo>
                  <a:lnTo>
                    <a:pt x="239" y="93"/>
                  </a:lnTo>
                  <a:lnTo>
                    <a:pt x="258" y="93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4" name="Freeform 121"/>
            <p:cNvSpPr>
              <a:spLocks/>
            </p:cNvSpPr>
            <p:nvPr/>
          </p:nvSpPr>
          <p:spPr bwMode="auto">
            <a:xfrm>
              <a:off x="3375943" y="3599550"/>
              <a:ext cx="659731" cy="230375"/>
            </a:xfrm>
            <a:custGeom>
              <a:avLst/>
              <a:gdLst/>
              <a:ahLst/>
              <a:cxnLst>
                <a:cxn ang="0">
                  <a:pos x="391" y="0"/>
                </a:cxn>
                <a:cxn ang="0">
                  <a:pos x="371" y="0"/>
                </a:cxn>
                <a:cxn ang="0">
                  <a:pos x="332" y="39"/>
                </a:cxn>
                <a:cxn ang="0">
                  <a:pos x="293" y="39"/>
                </a:cxn>
                <a:cxn ang="0">
                  <a:pos x="280" y="39"/>
                </a:cxn>
                <a:cxn ang="0">
                  <a:pos x="260" y="59"/>
                </a:cxn>
                <a:cxn ang="0">
                  <a:pos x="223" y="59"/>
                </a:cxn>
                <a:cxn ang="0">
                  <a:pos x="242" y="19"/>
                </a:cxn>
                <a:cxn ang="0">
                  <a:pos x="223" y="19"/>
                </a:cxn>
                <a:cxn ang="0">
                  <a:pos x="183" y="39"/>
                </a:cxn>
                <a:cxn ang="0">
                  <a:pos x="170" y="59"/>
                </a:cxn>
                <a:cxn ang="0">
                  <a:pos x="111" y="39"/>
                </a:cxn>
                <a:cxn ang="0">
                  <a:pos x="92" y="39"/>
                </a:cxn>
                <a:cxn ang="0">
                  <a:pos x="72" y="19"/>
                </a:cxn>
                <a:cxn ang="0">
                  <a:pos x="39" y="19"/>
                </a:cxn>
                <a:cxn ang="0">
                  <a:pos x="20" y="39"/>
                </a:cxn>
                <a:cxn ang="0">
                  <a:pos x="20" y="72"/>
                </a:cxn>
                <a:cxn ang="0">
                  <a:pos x="0" y="92"/>
                </a:cxn>
                <a:cxn ang="0">
                  <a:pos x="20" y="112"/>
                </a:cxn>
                <a:cxn ang="0">
                  <a:pos x="20" y="132"/>
                </a:cxn>
                <a:cxn ang="0">
                  <a:pos x="59" y="132"/>
                </a:cxn>
                <a:cxn ang="0">
                  <a:pos x="92" y="92"/>
                </a:cxn>
                <a:cxn ang="0">
                  <a:pos x="170" y="112"/>
                </a:cxn>
                <a:cxn ang="0">
                  <a:pos x="170" y="132"/>
                </a:cxn>
                <a:cxn ang="0">
                  <a:pos x="183" y="132"/>
                </a:cxn>
                <a:cxn ang="0">
                  <a:pos x="203" y="112"/>
                </a:cxn>
                <a:cxn ang="0">
                  <a:pos x="242" y="112"/>
                </a:cxn>
                <a:cxn ang="0">
                  <a:pos x="280" y="132"/>
                </a:cxn>
                <a:cxn ang="0">
                  <a:pos x="293" y="132"/>
                </a:cxn>
                <a:cxn ang="0">
                  <a:pos x="313" y="112"/>
                </a:cxn>
                <a:cxn ang="0">
                  <a:pos x="371" y="112"/>
                </a:cxn>
                <a:cxn ang="0">
                  <a:pos x="391" y="59"/>
                </a:cxn>
                <a:cxn ang="0">
                  <a:pos x="391" y="0"/>
                </a:cxn>
              </a:cxnLst>
              <a:rect l="0" t="0" r="r" b="b"/>
              <a:pathLst>
                <a:path w="391" h="132">
                  <a:moveTo>
                    <a:pt x="391" y="0"/>
                  </a:moveTo>
                  <a:lnTo>
                    <a:pt x="371" y="0"/>
                  </a:lnTo>
                  <a:lnTo>
                    <a:pt x="332" y="39"/>
                  </a:lnTo>
                  <a:lnTo>
                    <a:pt x="293" y="39"/>
                  </a:lnTo>
                  <a:lnTo>
                    <a:pt x="280" y="39"/>
                  </a:lnTo>
                  <a:lnTo>
                    <a:pt x="260" y="59"/>
                  </a:lnTo>
                  <a:lnTo>
                    <a:pt x="223" y="59"/>
                  </a:lnTo>
                  <a:lnTo>
                    <a:pt x="242" y="19"/>
                  </a:lnTo>
                  <a:lnTo>
                    <a:pt x="223" y="19"/>
                  </a:lnTo>
                  <a:lnTo>
                    <a:pt x="183" y="39"/>
                  </a:lnTo>
                  <a:lnTo>
                    <a:pt x="170" y="59"/>
                  </a:lnTo>
                  <a:lnTo>
                    <a:pt x="111" y="39"/>
                  </a:lnTo>
                  <a:lnTo>
                    <a:pt x="92" y="39"/>
                  </a:lnTo>
                  <a:lnTo>
                    <a:pt x="72" y="19"/>
                  </a:lnTo>
                  <a:lnTo>
                    <a:pt x="39" y="19"/>
                  </a:lnTo>
                  <a:lnTo>
                    <a:pt x="20" y="39"/>
                  </a:lnTo>
                  <a:lnTo>
                    <a:pt x="20" y="72"/>
                  </a:lnTo>
                  <a:lnTo>
                    <a:pt x="0" y="92"/>
                  </a:lnTo>
                  <a:lnTo>
                    <a:pt x="20" y="112"/>
                  </a:lnTo>
                  <a:lnTo>
                    <a:pt x="20" y="132"/>
                  </a:lnTo>
                  <a:lnTo>
                    <a:pt x="59" y="132"/>
                  </a:lnTo>
                  <a:lnTo>
                    <a:pt x="92" y="92"/>
                  </a:lnTo>
                  <a:lnTo>
                    <a:pt x="170" y="112"/>
                  </a:lnTo>
                  <a:lnTo>
                    <a:pt x="170" y="132"/>
                  </a:lnTo>
                  <a:lnTo>
                    <a:pt x="183" y="132"/>
                  </a:lnTo>
                  <a:lnTo>
                    <a:pt x="203" y="112"/>
                  </a:lnTo>
                  <a:lnTo>
                    <a:pt x="242" y="112"/>
                  </a:lnTo>
                  <a:lnTo>
                    <a:pt x="280" y="132"/>
                  </a:lnTo>
                  <a:lnTo>
                    <a:pt x="293" y="132"/>
                  </a:lnTo>
                  <a:lnTo>
                    <a:pt x="313" y="112"/>
                  </a:lnTo>
                  <a:lnTo>
                    <a:pt x="371" y="112"/>
                  </a:lnTo>
                  <a:lnTo>
                    <a:pt x="391" y="59"/>
                  </a:lnTo>
                  <a:lnTo>
                    <a:pt x="391" y="0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5" name="Freeform 137"/>
            <p:cNvSpPr>
              <a:spLocks/>
            </p:cNvSpPr>
            <p:nvPr/>
          </p:nvSpPr>
          <p:spPr bwMode="auto">
            <a:xfrm>
              <a:off x="1823635" y="4702559"/>
              <a:ext cx="620923" cy="703343"/>
            </a:xfrm>
            <a:custGeom>
              <a:avLst/>
              <a:gdLst/>
              <a:ahLst/>
              <a:cxnLst>
                <a:cxn ang="0">
                  <a:pos x="220" y="14"/>
                </a:cxn>
                <a:cxn ang="0">
                  <a:pos x="207" y="14"/>
                </a:cxn>
                <a:cxn ang="0">
                  <a:pos x="188" y="0"/>
                </a:cxn>
                <a:cxn ang="0">
                  <a:pos x="168" y="0"/>
                </a:cxn>
                <a:cxn ang="0">
                  <a:pos x="148" y="14"/>
                </a:cxn>
                <a:cxn ang="0">
                  <a:pos x="109" y="33"/>
                </a:cxn>
                <a:cxn ang="0">
                  <a:pos x="57" y="14"/>
                </a:cxn>
                <a:cxn ang="0">
                  <a:pos x="20" y="14"/>
                </a:cxn>
                <a:cxn ang="0">
                  <a:pos x="0" y="33"/>
                </a:cxn>
                <a:cxn ang="0">
                  <a:pos x="0" y="92"/>
                </a:cxn>
                <a:cxn ang="0">
                  <a:pos x="20" y="111"/>
                </a:cxn>
                <a:cxn ang="0">
                  <a:pos x="20" y="144"/>
                </a:cxn>
                <a:cxn ang="0">
                  <a:pos x="0" y="183"/>
                </a:cxn>
                <a:cxn ang="0">
                  <a:pos x="0" y="292"/>
                </a:cxn>
                <a:cxn ang="0">
                  <a:pos x="20" y="312"/>
                </a:cxn>
                <a:cxn ang="0">
                  <a:pos x="96" y="312"/>
                </a:cxn>
                <a:cxn ang="0">
                  <a:pos x="109" y="331"/>
                </a:cxn>
                <a:cxn ang="0">
                  <a:pos x="129" y="384"/>
                </a:cxn>
                <a:cxn ang="0">
                  <a:pos x="148" y="403"/>
                </a:cxn>
                <a:cxn ang="0">
                  <a:pos x="188" y="403"/>
                </a:cxn>
                <a:cxn ang="0">
                  <a:pos x="188" y="384"/>
                </a:cxn>
                <a:cxn ang="0">
                  <a:pos x="220" y="331"/>
                </a:cxn>
                <a:cxn ang="0">
                  <a:pos x="240" y="312"/>
                </a:cxn>
                <a:cxn ang="0">
                  <a:pos x="298" y="255"/>
                </a:cxn>
                <a:cxn ang="0">
                  <a:pos x="329" y="203"/>
                </a:cxn>
                <a:cxn ang="0">
                  <a:pos x="368" y="144"/>
                </a:cxn>
                <a:cxn ang="0">
                  <a:pos x="368" y="111"/>
                </a:cxn>
                <a:cxn ang="0">
                  <a:pos x="329" y="111"/>
                </a:cxn>
                <a:cxn ang="0">
                  <a:pos x="259" y="53"/>
                </a:cxn>
                <a:cxn ang="0">
                  <a:pos x="220" y="33"/>
                </a:cxn>
                <a:cxn ang="0">
                  <a:pos x="220" y="14"/>
                </a:cxn>
              </a:cxnLst>
              <a:rect l="0" t="0" r="r" b="b"/>
              <a:pathLst>
                <a:path w="368" h="403">
                  <a:moveTo>
                    <a:pt x="220" y="14"/>
                  </a:moveTo>
                  <a:lnTo>
                    <a:pt x="207" y="14"/>
                  </a:lnTo>
                  <a:lnTo>
                    <a:pt x="188" y="0"/>
                  </a:lnTo>
                  <a:lnTo>
                    <a:pt x="168" y="0"/>
                  </a:lnTo>
                  <a:lnTo>
                    <a:pt x="148" y="14"/>
                  </a:lnTo>
                  <a:lnTo>
                    <a:pt x="109" y="33"/>
                  </a:lnTo>
                  <a:lnTo>
                    <a:pt x="57" y="14"/>
                  </a:lnTo>
                  <a:lnTo>
                    <a:pt x="20" y="14"/>
                  </a:lnTo>
                  <a:lnTo>
                    <a:pt x="0" y="33"/>
                  </a:lnTo>
                  <a:lnTo>
                    <a:pt x="0" y="92"/>
                  </a:lnTo>
                  <a:lnTo>
                    <a:pt x="20" y="111"/>
                  </a:lnTo>
                  <a:lnTo>
                    <a:pt x="20" y="144"/>
                  </a:lnTo>
                  <a:lnTo>
                    <a:pt x="0" y="183"/>
                  </a:lnTo>
                  <a:lnTo>
                    <a:pt x="0" y="292"/>
                  </a:lnTo>
                  <a:lnTo>
                    <a:pt x="20" y="312"/>
                  </a:lnTo>
                  <a:lnTo>
                    <a:pt x="96" y="312"/>
                  </a:lnTo>
                  <a:lnTo>
                    <a:pt x="109" y="331"/>
                  </a:lnTo>
                  <a:lnTo>
                    <a:pt x="129" y="384"/>
                  </a:lnTo>
                  <a:lnTo>
                    <a:pt x="148" y="403"/>
                  </a:lnTo>
                  <a:lnTo>
                    <a:pt x="188" y="403"/>
                  </a:lnTo>
                  <a:lnTo>
                    <a:pt x="188" y="384"/>
                  </a:lnTo>
                  <a:lnTo>
                    <a:pt x="220" y="331"/>
                  </a:lnTo>
                  <a:lnTo>
                    <a:pt x="240" y="312"/>
                  </a:lnTo>
                  <a:lnTo>
                    <a:pt x="298" y="255"/>
                  </a:lnTo>
                  <a:lnTo>
                    <a:pt x="329" y="203"/>
                  </a:lnTo>
                  <a:lnTo>
                    <a:pt x="368" y="144"/>
                  </a:lnTo>
                  <a:lnTo>
                    <a:pt x="368" y="111"/>
                  </a:lnTo>
                  <a:lnTo>
                    <a:pt x="329" y="111"/>
                  </a:lnTo>
                  <a:lnTo>
                    <a:pt x="259" y="53"/>
                  </a:lnTo>
                  <a:lnTo>
                    <a:pt x="220" y="33"/>
                  </a:lnTo>
                  <a:lnTo>
                    <a:pt x="220" y="14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517112" y="4491530"/>
              <a:ext cx="151012" cy="96714"/>
            </a:xfrm>
            <a:prstGeom prst="rect">
              <a:avLst/>
            </a:pr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 dirty="0">
                <a:solidFill>
                  <a:sysClr val="windowText" lastClr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" name="Freeform 105"/>
            <p:cNvSpPr>
              <a:spLocks/>
            </p:cNvSpPr>
            <p:nvPr/>
          </p:nvSpPr>
          <p:spPr bwMode="auto">
            <a:xfrm>
              <a:off x="2105413" y="5245337"/>
              <a:ext cx="620923" cy="420609"/>
            </a:xfrm>
            <a:custGeom>
              <a:avLst/>
              <a:gdLst/>
              <a:ahLst/>
              <a:cxnLst>
                <a:cxn ang="0">
                  <a:pos x="52" y="222"/>
                </a:cxn>
                <a:cxn ang="0">
                  <a:pos x="110" y="222"/>
                </a:cxn>
                <a:cxn ang="0">
                  <a:pos x="180" y="241"/>
                </a:cxn>
                <a:cxn ang="0">
                  <a:pos x="199" y="222"/>
                </a:cxn>
                <a:cxn ang="0">
                  <a:pos x="238" y="202"/>
                </a:cxn>
                <a:cxn ang="0">
                  <a:pos x="271" y="202"/>
                </a:cxn>
                <a:cxn ang="0">
                  <a:pos x="310" y="222"/>
                </a:cxn>
                <a:cxn ang="0">
                  <a:pos x="329" y="222"/>
                </a:cxn>
                <a:cxn ang="0">
                  <a:pos x="329" y="183"/>
                </a:cxn>
                <a:cxn ang="0">
                  <a:pos x="368" y="144"/>
                </a:cxn>
                <a:cxn ang="0">
                  <a:pos x="348" y="144"/>
                </a:cxn>
                <a:cxn ang="0">
                  <a:pos x="310" y="111"/>
                </a:cxn>
                <a:cxn ang="0">
                  <a:pos x="290" y="111"/>
                </a:cxn>
                <a:cxn ang="0">
                  <a:pos x="258" y="52"/>
                </a:cxn>
                <a:cxn ang="0">
                  <a:pos x="238" y="33"/>
                </a:cxn>
                <a:cxn ang="0">
                  <a:pos x="219" y="20"/>
                </a:cxn>
                <a:cxn ang="0">
                  <a:pos x="160" y="20"/>
                </a:cxn>
                <a:cxn ang="0">
                  <a:pos x="110" y="0"/>
                </a:cxn>
                <a:cxn ang="0">
                  <a:pos x="71" y="0"/>
                </a:cxn>
                <a:cxn ang="0">
                  <a:pos x="52" y="20"/>
                </a:cxn>
                <a:cxn ang="0">
                  <a:pos x="20" y="72"/>
                </a:cxn>
                <a:cxn ang="0">
                  <a:pos x="20" y="111"/>
                </a:cxn>
                <a:cxn ang="0">
                  <a:pos x="20" y="144"/>
                </a:cxn>
                <a:cxn ang="0">
                  <a:pos x="0" y="163"/>
                </a:cxn>
                <a:cxn ang="0">
                  <a:pos x="0" y="183"/>
                </a:cxn>
                <a:cxn ang="0">
                  <a:pos x="39" y="202"/>
                </a:cxn>
                <a:cxn ang="0">
                  <a:pos x="52" y="222"/>
                </a:cxn>
              </a:cxnLst>
              <a:rect l="0" t="0" r="r" b="b"/>
              <a:pathLst>
                <a:path w="368" h="241">
                  <a:moveTo>
                    <a:pt x="52" y="222"/>
                  </a:moveTo>
                  <a:lnTo>
                    <a:pt x="110" y="222"/>
                  </a:lnTo>
                  <a:lnTo>
                    <a:pt x="180" y="241"/>
                  </a:lnTo>
                  <a:lnTo>
                    <a:pt x="199" y="222"/>
                  </a:lnTo>
                  <a:lnTo>
                    <a:pt x="238" y="202"/>
                  </a:lnTo>
                  <a:lnTo>
                    <a:pt x="271" y="202"/>
                  </a:lnTo>
                  <a:lnTo>
                    <a:pt x="310" y="222"/>
                  </a:lnTo>
                  <a:lnTo>
                    <a:pt x="329" y="222"/>
                  </a:lnTo>
                  <a:lnTo>
                    <a:pt x="329" y="183"/>
                  </a:lnTo>
                  <a:lnTo>
                    <a:pt x="368" y="144"/>
                  </a:lnTo>
                  <a:lnTo>
                    <a:pt x="348" y="144"/>
                  </a:lnTo>
                  <a:lnTo>
                    <a:pt x="310" y="111"/>
                  </a:lnTo>
                  <a:lnTo>
                    <a:pt x="290" y="111"/>
                  </a:lnTo>
                  <a:lnTo>
                    <a:pt x="258" y="52"/>
                  </a:lnTo>
                  <a:lnTo>
                    <a:pt x="238" y="33"/>
                  </a:lnTo>
                  <a:lnTo>
                    <a:pt x="219" y="20"/>
                  </a:lnTo>
                  <a:lnTo>
                    <a:pt x="160" y="20"/>
                  </a:lnTo>
                  <a:lnTo>
                    <a:pt x="110" y="0"/>
                  </a:lnTo>
                  <a:lnTo>
                    <a:pt x="71" y="0"/>
                  </a:lnTo>
                  <a:lnTo>
                    <a:pt x="52" y="20"/>
                  </a:lnTo>
                  <a:lnTo>
                    <a:pt x="20" y="72"/>
                  </a:lnTo>
                  <a:lnTo>
                    <a:pt x="20" y="111"/>
                  </a:lnTo>
                  <a:lnTo>
                    <a:pt x="20" y="144"/>
                  </a:lnTo>
                  <a:lnTo>
                    <a:pt x="0" y="163"/>
                  </a:lnTo>
                  <a:lnTo>
                    <a:pt x="0" y="183"/>
                  </a:lnTo>
                  <a:lnTo>
                    <a:pt x="39" y="202"/>
                  </a:lnTo>
                  <a:lnTo>
                    <a:pt x="52" y="222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9" name="Freeform 109"/>
            <p:cNvSpPr>
              <a:spLocks/>
            </p:cNvSpPr>
            <p:nvPr/>
          </p:nvSpPr>
          <p:spPr bwMode="auto">
            <a:xfrm rot="21426359">
              <a:off x="2967961" y="5065388"/>
              <a:ext cx="447518" cy="218080"/>
            </a:xfrm>
            <a:custGeom>
              <a:avLst/>
              <a:gdLst/>
              <a:ahLst/>
              <a:cxnLst>
                <a:cxn ang="0">
                  <a:pos x="21" y="143"/>
                </a:cxn>
                <a:cxn ang="0">
                  <a:pos x="21" y="130"/>
                </a:cxn>
                <a:cxn ang="0">
                  <a:pos x="41" y="111"/>
                </a:cxn>
                <a:cxn ang="0">
                  <a:pos x="0" y="111"/>
                </a:cxn>
                <a:cxn ang="0">
                  <a:pos x="41" y="91"/>
                </a:cxn>
                <a:cxn ang="0">
                  <a:pos x="81" y="71"/>
                </a:cxn>
                <a:cxn ang="0">
                  <a:pos x="114" y="71"/>
                </a:cxn>
                <a:cxn ang="0">
                  <a:pos x="154" y="53"/>
                </a:cxn>
                <a:cxn ang="0">
                  <a:pos x="174" y="20"/>
                </a:cxn>
                <a:cxn ang="0">
                  <a:pos x="193" y="0"/>
                </a:cxn>
                <a:cxn ang="0">
                  <a:pos x="207" y="33"/>
                </a:cxn>
                <a:cxn ang="0">
                  <a:pos x="265" y="33"/>
                </a:cxn>
                <a:cxn ang="0">
                  <a:pos x="245" y="53"/>
                </a:cxn>
                <a:cxn ang="0">
                  <a:pos x="245" y="71"/>
                </a:cxn>
                <a:cxn ang="0">
                  <a:pos x="207" y="91"/>
                </a:cxn>
                <a:cxn ang="0">
                  <a:pos x="193" y="130"/>
                </a:cxn>
                <a:cxn ang="0">
                  <a:pos x="94" y="130"/>
                </a:cxn>
                <a:cxn ang="0">
                  <a:pos x="21" y="143"/>
                </a:cxn>
              </a:cxnLst>
              <a:rect l="0" t="0" r="r" b="b"/>
              <a:pathLst>
                <a:path w="265" h="143">
                  <a:moveTo>
                    <a:pt x="21" y="143"/>
                  </a:moveTo>
                  <a:lnTo>
                    <a:pt x="21" y="130"/>
                  </a:lnTo>
                  <a:lnTo>
                    <a:pt x="41" y="111"/>
                  </a:lnTo>
                  <a:lnTo>
                    <a:pt x="0" y="111"/>
                  </a:lnTo>
                  <a:lnTo>
                    <a:pt x="41" y="91"/>
                  </a:lnTo>
                  <a:lnTo>
                    <a:pt x="81" y="71"/>
                  </a:lnTo>
                  <a:lnTo>
                    <a:pt x="114" y="71"/>
                  </a:lnTo>
                  <a:lnTo>
                    <a:pt x="154" y="53"/>
                  </a:lnTo>
                  <a:lnTo>
                    <a:pt x="174" y="20"/>
                  </a:lnTo>
                  <a:lnTo>
                    <a:pt x="193" y="0"/>
                  </a:lnTo>
                  <a:lnTo>
                    <a:pt x="207" y="33"/>
                  </a:lnTo>
                  <a:lnTo>
                    <a:pt x="265" y="33"/>
                  </a:lnTo>
                  <a:lnTo>
                    <a:pt x="245" y="53"/>
                  </a:lnTo>
                  <a:lnTo>
                    <a:pt x="245" y="71"/>
                  </a:lnTo>
                  <a:lnTo>
                    <a:pt x="207" y="91"/>
                  </a:lnTo>
                  <a:lnTo>
                    <a:pt x="193" y="130"/>
                  </a:lnTo>
                  <a:lnTo>
                    <a:pt x="94" y="130"/>
                  </a:lnTo>
                  <a:lnTo>
                    <a:pt x="21" y="143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Freeform 113"/>
            <p:cNvSpPr>
              <a:spLocks/>
            </p:cNvSpPr>
            <p:nvPr/>
          </p:nvSpPr>
          <p:spPr bwMode="auto">
            <a:xfrm>
              <a:off x="2444558" y="4402372"/>
              <a:ext cx="1086616" cy="842964"/>
            </a:xfrm>
            <a:custGeom>
              <a:avLst/>
              <a:gdLst/>
              <a:ahLst/>
              <a:cxnLst>
                <a:cxn ang="0">
                  <a:pos x="624" y="182"/>
                </a:cxn>
                <a:cxn ang="0">
                  <a:pos x="612" y="169"/>
                </a:cxn>
                <a:cxn ang="0">
                  <a:pos x="624" y="131"/>
                </a:cxn>
                <a:cxn ang="0">
                  <a:pos x="644" y="112"/>
                </a:cxn>
                <a:cxn ang="0">
                  <a:pos x="644" y="92"/>
                </a:cxn>
                <a:cxn ang="0">
                  <a:pos x="592" y="72"/>
                </a:cxn>
                <a:cxn ang="0">
                  <a:pos x="572" y="72"/>
                </a:cxn>
                <a:cxn ang="0">
                  <a:pos x="533" y="39"/>
                </a:cxn>
                <a:cxn ang="0">
                  <a:pos x="502" y="39"/>
                </a:cxn>
                <a:cxn ang="0">
                  <a:pos x="463" y="20"/>
                </a:cxn>
                <a:cxn ang="0">
                  <a:pos x="423" y="20"/>
                </a:cxn>
                <a:cxn ang="0">
                  <a:pos x="391" y="0"/>
                </a:cxn>
                <a:cxn ang="0">
                  <a:pos x="332" y="0"/>
                </a:cxn>
                <a:cxn ang="0">
                  <a:pos x="312" y="20"/>
                </a:cxn>
                <a:cxn ang="0">
                  <a:pos x="280" y="39"/>
                </a:cxn>
                <a:cxn ang="0">
                  <a:pos x="240" y="20"/>
                </a:cxn>
                <a:cxn ang="0">
                  <a:pos x="222" y="59"/>
                </a:cxn>
                <a:cxn ang="0">
                  <a:pos x="203" y="72"/>
                </a:cxn>
                <a:cxn ang="0">
                  <a:pos x="203" y="112"/>
                </a:cxn>
                <a:cxn ang="0">
                  <a:pos x="183" y="131"/>
                </a:cxn>
                <a:cxn ang="0">
                  <a:pos x="203" y="169"/>
                </a:cxn>
                <a:cxn ang="0">
                  <a:pos x="203" y="182"/>
                </a:cxn>
                <a:cxn ang="0">
                  <a:pos x="170" y="222"/>
                </a:cxn>
                <a:cxn ang="0">
                  <a:pos x="92" y="222"/>
                </a:cxn>
                <a:cxn ang="0">
                  <a:pos x="40" y="241"/>
                </a:cxn>
                <a:cxn ang="0">
                  <a:pos x="0" y="281"/>
                </a:cxn>
                <a:cxn ang="0">
                  <a:pos x="0" y="314"/>
                </a:cxn>
                <a:cxn ang="0">
                  <a:pos x="59" y="314"/>
                </a:cxn>
                <a:cxn ang="0">
                  <a:pos x="92" y="333"/>
                </a:cxn>
                <a:cxn ang="0">
                  <a:pos x="151" y="314"/>
                </a:cxn>
                <a:cxn ang="0">
                  <a:pos x="183" y="333"/>
                </a:cxn>
                <a:cxn ang="0">
                  <a:pos x="203" y="353"/>
                </a:cxn>
                <a:cxn ang="0">
                  <a:pos x="203" y="393"/>
                </a:cxn>
                <a:cxn ang="0">
                  <a:pos x="222" y="406"/>
                </a:cxn>
                <a:cxn ang="0">
                  <a:pos x="222" y="425"/>
                </a:cxn>
                <a:cxn ang="0">
                  <a:pos x="240" y="463"/>
                </a:cxn>
                <a:cxn ang="0">
                  <a:pos x="280" y="483"/>
                </a:cxn>
                <a:cxn ang="0">
                  <a:pos x="312" y="483"/>
                </a:cxn>
                <a:cxn ang="0">
                  <a:pos x="351" y="463"/>
                </a:cxn>
                <a:cxn ang="0">
                  <a:pos x="391" y="444"/>
                </a:cxn>
                <a:cxn ang="0">
                  <a:pos x="423" y="444"/>
                </a:cxn>
                <a:cxn ang="0">
                  <a:pos x="463" y="425"/>
                </a:cxn>
                <a:cxn ang="0">
                  <a:pos x="482" y="393"/>
                </a:cxn>
                <a:cxn ang="0">
                  <a:pos x="502" y="373"/>
                </a:cxn>
                <a:cxn ang="0">
                  <a:pos x="515" y="333"/>
                </a:cxn>
                <a:cxn ang="0">
                  <a:pos x="553" y="294"/>
                </a:cxn>
                <a:cxn ang="0">
                  <a:pos x="553" y="281"/>
                </a:cxn>
                <a:cxn ang="0">
                  <a:pos x="572" y="241"/>
                </a:cxn>
                <a:cxn ang="0">
                  <a:pos x="572" y="222"/>
                </a:cxn>
                <a:cxn ang="0">
                  <a:pos x="592" y="202"/>
                </a:cxn>
                <a:cxn ang="0">
                  <a:pos x="624" y="202"/>
                </a:cxn>
                <a:cxn ang="0">
                  <a:pos x="624" y="182"/>
                </a:cxn>
              </a:cxnLst>
              <a:rect l="0" t="0" r="r" b="b"/>
              <a:pathLst>
                <a:path w="644" h="483">
                  <a:moveTo>
                    <a:pt x="624" y="182"/>
                  </a:moveTo>
                  <a:lnTo>
                    <a:pt x="612" y="169"/>
                  </a:lnTo>
                  <a:lnTo>
                    <a:pt x="624" y="131"/>
                  </a:lnTo>
                  <a:lnTo>
                    <a:pt x="644" y="112"/>
                  </a:lnTo>
                  <a:lnTo>
                    <a:pt x="644" y="92"/>
                  </a:lnTo>
                  <a:lnTo>
                    <a:pt x="592" y="72"/>
                  </a:lnTo>
                  <a:lnTo>
                    <a:pt x="572" y="72"/>
                  </a:lnTo>
                  <a:lnTo>
                    <a:pt x="533" y="39"/>
                  </a:lnTo>
                  <a:lnTo>
                    <a:pt x="502" y="39"/>
                  </a:lnTo>
                  <a:lnTo>
                    <a:pt x="463" y="20"/>
                  </a:lnTo>
                  <a:lnTo>
                    <a:pt x="423" y="20"/>
                  </a:lnTo>
                  <a:lnTo>
                    <a:pt x="391" y="0"/>
                  </a:lnTo>
                  <a:lnTo>
                    <a:pt x="332" y="0"/>
                  </a:lnTo>
                  <a:lnTo>
                    <a:pt x="312" y="20"/>
                  </a:lnTo>
                  <a:lnTo>
                    <a:pt x="280" y="39"/>
                  </a:lnTo>
                  <a:lnTo>
                    <a:pt x="240" y="20"/>
                  </a:lnTo>
                  <a:lnTo>
                    <a:pt x="222" y="59"/>
                  </a:lnTo>
                  <a:lnTo>
                    <a:pt x="203" y="72"/>
                  </a:lnTo>
                  <a:lnTo>
                    <a:pt x="203" y="112"/>
                  </a:lnTo>
                  <a:lnTo>
                    <a:pt x="183" y="131"/>
                  </a:lnTo>
                  <a:lnTo>
                    <a:pt x="203" y="169"/>
                  </a:lnTo>
                  <a:lnTo>
                    <a:pt x="203" y="182"/>
                  </a:lnTo>
                  <a:lnTo>
                    <a:pt x="170" y="222"/>
                  </a:lnTo>
                  <a:lnTo>
                    <a:pt x="92" y="222"/>
                  </a:lnTo>
                  <a:lnTo>
                    <a:pt x="40" y="241"/>
                  </a:lnTo>
                  <a:lnTo>
                    <a:pt x="0" y="281"/>
                  </a:lnTo>
                  <a:lnTo>
                    <a:pt x="0" y="314"/>
                  </a:lnTo>
                  <a:lnTo>
                    <a:pt x="59" y="314"/>
                  </a:lnTo>
                  <a:lnTo>
                    <a:pt x="92" y="333"/>
                  </a:lnTo>
                  <a:lnTo>
                    <a:pt x="151" y="314"/>
                  </a:lnTo>
                  <a:lnTo>
                    <a:pt x="183" y="333"/>
                  </a:lnTo>
                  <a:lnTo>
                    <a:pt x="203" y="353"/>
                  </a:lnTo>
                  <a:lnTo>
                    <a:pt x="203" y="393"/>
                  </a:lnTo>
                  <a:lnTo>
                    <a:pt x="222" y="406"/>
                  </a:lnTo>
                  <a:lnTo>
                    <a:pt x="222" y="425"/>
                  </a:lnTo>
                  <a:lnTo>
                    <a:pt x="240" y="463"/>
                  </a:lnTo>
                  <a:lnTo>
                    <a:pt x="280" y="483"/>
                  </a:lnTo>
                  <a:lnTo>
                    <a:pt x="312" y="483"/>
                  </a:lnTo>
                  <a:lnTo>
                    <a:pt x="351" y="463"/>
                  </a:lnTo>
                  <a:lnTo>
                    <a:pt x="391" y="444"/>
                  </a:lnTo>
                  <a:lnTo>
                    <a:pt x="423" y="444"/>
                  </a:lnTo>
                  <a:lnTo>
                    <a:pt x="463" y="425"/>
                  </a:lnTo>
                  <a:lnTo>
                    <a:pt x="482" y="393"/>
                  </a:lnTo>
                  <a:lnTo>
                    <a:pt x="502" y="373"/>
                  </a:lnTo>
                  <a:lnTo>
                    <a:pt x="515" y="333"/>
                  </a:lnTo>
                  <a:lnTo>
                    <a:pt x="553" y="294"/>
                  </a:lnTo>
                  <a:lnTo>
                    <a:pt x="553" y="281"/>
                  </a:lnTo>
                  <a:lnTo>
                    <a:pt x="572" y="241"/>
                  </a:lnTo>
                  <a:lnTo>
                    <a:pt x="572" y="222"/>
                  </a:lnTo>
                  <a:lnTo>
                    <a:pt x="592" y="202"/>
                  </a:lnTo>
                  <a:lnTo>
                    <a:pt x="624" y="202"/>
                  </a:lnTo>
                  <a:lnTo>
                    <a:pt x="624" y="182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1" name="Freeform 125"/>
            <p:cNvSpPr>
              <a:spLocks/>
            </p:cNvSpPr>
            <p:nvPr/>
          </p:nvSpPr>
          <p:spPr bwMode="auto">
            <a:xfrm>
              <a:off x="3627349" y="3337760"/>
              <a:ext cx="379640" cy="232121"/>
            </a:xfrm>
            <a:custGeom>
              <a:avLst/>
              <a:gdLst/>
              <a:ahLst/>
              <a:cxnLst>
                <a:cxn ang="0">
                  <a:pos x="225" y="113"/>
                </a:cxn>
                <a:cxn ang="0">
                  <a:pos x="205" y="40"/>
                </a:cxn>
                <a:cxn ang="0">
                  <a:pos x="185" y="20"/>
                </a:cxn>
                <a:cxn ang="0">
                  <a:pos x="145" y="20"/>
                </a:cxn>
                <a:cxn ang="0">
                  <a:pos x="93" y="0"/>
                </a:cxn>
                <a:cxn ang="0">
                  <a:pos x="74" y="0"/>
                </a:cxn>
                <a:cxn ang="0">
                  <a:pos x="54" y="20"/>
                </a:cxn>
                <a:cxn ang="0">
                  <a:pos x="34" y="60"/>
                </a:cxn>
                <a:cxn ang="0">
                  <a:pos x="0" y="113"/>
                </a:cxn>
                <a:cxn ang="0">
                  <a:pos x="21" y="113"/>
                </a:cxn>
                <a:cxn ang="0">
                  <a:pos x="54" y="100"/>
                </a:cxn>
                <a:cxn ang="0">
                  <a:pos x="74" y="80"/>
                </a:cxn>
                <a:cxn ang="0">
                  <a:pos x="93" y="100"/>
                </a:cxn>
                <a:cxn ang="0">
                  <a:pos x="54" y="133"/>
                </a:cxn>
                <a:cxn ang="0">
                  <a:pos x="132" y="133"/>
                </a:cxn>
                <a:cxn ang="0">
                  <a:pos x="132" y="100"/>
                </a:cxn>
                <a:cxn ang="0">
                  <a:pos x="145" y="100"/>
                </a:cxn>
                <a:cxn ang="0">
                  <a:pos x="165" y="113"/>
                </a:cxn>
                <a:cxn ang="0">
                  <a:pos x="225" y="113"/>
                </a:cxn>
              </a:cxnLst>
              <a:rect l="0" t="0" r="r" b="b"/>
              <a:pathLst>
                <a:path w="225" h="133">
                  <a:moveTo>
                    <a:pt x="225" y="113"/>
                  </a:moveTo>
                  <a:lnTo>
                    <a:pt x="205" y="40"/>
                  </a:lnTo>
                  <a:lnTo>
                    <a:pt x="185" y="20"/>
                  </a:lnTo>
                  <a:lnTo>
                    <a:pt x="145" y="20"/>
                  </a:lnTo>
                  <a:lnTo>
                    <a:pt x="93" y="0"/>
                  </a:lnTo>
                  <a:lnTo>
                    <a:pt x="74" y="0"/>
                  </a:lnTo>
                  <a:lnTo>
                    <a:pt x="54" y="20"/>
                  </a:lnTo>
                  <a:lnTo>
                    <a:pt x="34" y="60"/>
                  </a:lnTo>
                  <a:lnTo>
                    <a:pt x="0" y="113"/>
                  </a:lnTo>
                  <a:lnTo>
                    <a:pt x="21" y="113"/>
                  </a:lnTo>
                  <a:lnTo>
                    <a:pt x="54" y="100"/>
                  </a:lnTo>
                  <a:lnTo>
                    <a:pt x="74" y="80"/>
                  </a:lnTo>
                  <a:lnTo>
                    <a:pt x="93" y="100"/>
                  </a:lnTo>
                  <a:lnTo>
                    <a:pt x="54" y="133"/>
                  </a:lnTo>
                  <a:lnTo>
                    <a:pt x="132" y="133"/>
                  </a:lnTo>
                  <a:lnTo>
                    <a:pt x="132" y="100"/>
                  </a:lnTo>
                  <a:lnTo>
                    <a:pt x="145" y="100"/>
                  </a:lnTo>
                  <a:lnTo>
                    <a:pt x="165" y="113"/>
                  </a:lnTo>
                  <a:lnTo>
                    <a:pt x="225" y="113"/>
                  </a:lnTo>
                  <a:close/>
                </a:path>
              </a:pathLst>
            </a:custGeom>
            <a:grpFill/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8" name="Freeform 107"/>
            <p:cNvSpPr>
              <a:spLocks/>
            </p:cNvSpPr>
            <p:nvPr/>
          </p:nvSpPr>
          <p:spPr bwMode="auto">
            <a:xfrm>
              <a:off x="2221835" y="4953877"/>
              <a:ext cx="814961" cy="542778"/>
            </a:xfrm>
            <a:custGeom>
              <a:avLst/>
              <a:gdLst/>
              <a:ahLst/>
              <a:cxnLst>
                <a:cxn ang="0">
                  <a:pos x="463" y="200"/>
                </a:cxn>
                <a:cxn ang="0">
                  <a:pos x="463" y="187"/>
                </a:cxn>
                <a:cxn ang="0">
                  <a:pos x="483" y="168"/>
                </a:cxn>
                <a:cxn ang="0">
                  <a:pos x="444" y="168"/>
                </a:cxn>
                <a:cxn ang="0">
                  <a:pos x="410" y="168"/>
                </a:cxn>
                <a:cxn ang="0">
                  <a:pos x="371" y="148"/>
                </a:cxn>
                <a:cxn ang="0">
                  <a:pos x="353" y="111"/>
                </a:cxn>
                <a:cxn ang="0">
                  <a:pos x="353" y="91"/>
                </a:cxn>
                <a:cxn ang="0">
                  <a:pos x="333" y="78"/>
                </a:cxn>
                <a:cxn ang="0">
                  <a:pos x="333" y="39"/>
                </a:cxn>
                <a:cxn ang="0">
                  <a:pos x="314" y="20"/>
                </a:cxn>
                <a:cxn ang="0">
                  <a:pos x="281" y="0"/>
                </a:cxn>
                <a:cxn ang="0">
                  <a:pos x="222" y="20"/>
                </a:cxn>
                <a:cxn ang="0">
                  <a:pos x="189" y="0"/>
                </a:cxn>
                <a:cxn ang="0">
                  <a:pos x="130" y="0"/>
                </a:cxn>
                <a:cxn ang="0">
                  <a:pos x="90" y="59"/>
                </a:cxn>
                <a:cxn ang="0">
                  <a:pos x="59" y="111"/>
                </a:cxn>
                <a:cxn ang="0">
                  <a:pos x="20" y="148"/>
                </a:cxn>
                <a:cxn ang="0">
                  <a:pos x="0" y="168"/>
                </a:cxn>
                <a:cxn ang="0">
                  <a:pos x="39" y="168"/>
                </a:cxn>
                <a:cxn ang="0">
                  <a:pos x="90" y="187"/>
                </a:cxn>
                <a:cxn ang="0">
                  <a:pos x="149" y="187"/>
                </a:cxn>
                <a:cxn ang="0">
                  <a:pos x="169" y="200"/>
                </a:cxn>
                <a:cxn ang="0">
                  <a:pos x="189" y="220"/>
                </a:cxn>
                <a:cxn ang="0">
                  <a:pos x="222" y="278"/>
                </a:cxn>
                <a:cxn ang="0">
                  <a:pos x="241" y="278"/>
                </a:cxn>
                <a:cxn ang="0">
                  <a:pos x="281" y="311"/>
                </a:cxn>
                <a:cxn ang="0">
                  <a:pos x="301" y="311"/>
                </a:cxn>
                <a:cxn ang="0">
                  <a:pos x="314" y="298"/>
                </a:cxn>
                <a:cxn ang="0">
                  <a:pos x="371" y="259"/>
                </a:cxn>
                <a:cxn ang="0">
                  <a:pos x="424" y="220"/>
                </a:cxn>
                <a:cxn ang="0">
                  <a:pos x="463" y="200"/>
                </a:cxn>
              </a:cxnLst>
              <a:rect l="0" t="0" r="r" b="b"/>
              <a:pathLst>
                <a:path w="483" h="311">
                  <a:moveTo>
                    <a:pt x="463" y="200"/>
                  </a:moveTo>
                  <a:lnTo>
                    <a:pt x="463" y="187"/>
                  </a:lnTo>
                  <a:lnTo>
                    <a:pt x="483" y="168"/>
                  </a:lnTo>
                  <a:lnTo>
                    <a:pt x="444" y="168"/>
                  </a:lnTo>
                  <a:lnTo>
                    <a:pt x="410" y="168"/>
                  </a:lnTo>
                  <a:lnTo>
                    <a:pt x="371" y="148"/>
                  </a:lnTo>
                  <a:lnTo>
                    <a:pt x="353" y="111"/>
                  </a:lnTo>
                  <a:lnTo>
                    <a:pt x="353" y="91"/>
                  </a:lnTo>
                  <a:lnTo>
                    <a:pt x="333" y="78"/>
                  </a:lnTo>
                  <a:lnTo>
                    <a:pt x="333" y="39"/>
                  </a:lnTo>
                  <a:lnTo>
                    <a:pt x="314" y="20"/>
                  </a:lnTo>
                  <a:lnTo>
                    <a:pt x="281" y="0"/>
                  </a:lnTo>
                  <a:lnTo>
                    <a:pt x="222" y="20"/>
                  </a:lnTo>
                  <a:lnTo>
                    <a:pt x="189" y="0"/>
                  </a:lnTo>
                  <a:lnTo>
                    <a:pt x="130" y="0"/>
                  </a:lnTo>
                  <a:lnTo>
                    <a:pt x="90" y="59"/>
                  </a:lnTo>
                  <a:lnTo>
                    <a:pt x="59" y="111"/>
                  </a:lnTo>
                  <a:lnTo>
                    <a:pt x="20" y="148"/>
                  </a:lnTo>
                  <a:lnTo>
                    <a:pt x="0" y="168"/>
                  </a:lnTo>
                  <a:lnTo>
                    <a:pt x="39" y="168"/>
                  </a:lnTo>
                  <a:lnTo>
                    <a:pt x="90" y="187"/>
                  </a:lnTo>
                  <a:lnTo>
                    <a:pt x="149" y="187"/>
                  </a:lnTo>
                  <a:lnTo>
                    <a:pt x="169" y="200"/>
                  </a:lnTo>
                  <a:lnTo>
                    <a:pt x="189" y="220"/>
                  </a:lnTo>
                  <a:lnTo>
                    <a:pt x="222" y="278"/>
                  </a:lnTo>
                  <a:lnTo>
                    <a:pt x="241" y="278"/>
                  </a:lnTo>
                  <a:lnTo>
                    <a:pt x="281" y="311"/>
                  </a:lnTo>
                  <a:lnTo>
                    <a:pt x="301" y="311"/>
                  </a:lnTo>
                  <a:lnTo>
                    <a:pt x="314" y="298"/>
                  </a:lnTo>
                  <a:lnTo>
                    <a:pt x="371" y="259"/>
                  </a:lnTo>
                  <a:lnTo>
                    <a:pt x="424" y="220"/>
                  </a:lnTo>
                  <a:lnTo>
                    <a:pt x="463" y="20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kern="0">
                <a:solidFill>
                  <a:sysClr val="windowText" lastClr="000000"/>
                </a:solidFill>
              </a:endParaRPr>
            </a:p>
          </p:txBody>
        </p:sp>
      </p:grpSp>
      <p:pic>
        <p:nvPicPr>
          <p:cNvPr id="72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28" y="4522933"/>
            <a:ext cx="711517" cy="27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6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62227" y="4869348"/>
            <a:ext cx="511353" cy="295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7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0" t="13920" r="10125" b="40607"/>
          <a:stretch/>
        </p:blipFill>
        <p:spPr bwMode="auto">
          <a:xfrm>
            <a:off x="449359" y="5274652"/>
            <a:ext cx="711516" cy="193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38" y="5565785"/>
            <a:ext cx="681437" cy="28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7" name="Table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59867"/>
              </p:ext>
            </p:extLst>
          </p:nvPr>
        </p:nvGraphicFramePr>
        <p:xfrm>
          <a:off x="3051959" y="1080951"/>
          <a:ext cx="5768192" cy="2137859"/>
        </p:xfrm>
        <a:graphic>
          <a:graphicData uri="http://schemas.openxmlformats.org/drawingml/2006/table">
            <a:tbl>
              <a:tblPr/>
              <a:tblGrid>
                <a:gridCol w="1167617"/>
                <a:gridCol w="2019300"/>
                <a:gridCol w="2581275"/>
              </a:tblGrid>
              <a:tr h="31948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SMP - Banda Ancha </a:t>
                      </a:r>
                      <a:r>
                        <a:rPr lang="pt-BR" sz="1400" b="1" i="0" u="none" strike="noStrike" noProof="0" dirty="0" err="1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Móvil</a:t>
                      </a:r>
                      <a:endParaRPr lang="pt-BR" sz="1400" b="1" i="0" u="none" strike="noStrike" noProof="0" dirty="0" smtClean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34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Prestadora</a:t>
                      </a:r>
                      <a:endParaRPr lang="pt-BR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SMP10 </a:t>
                      </a:r>
                      <a:r>
                        <a:rPr lang="pt-B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(meta: 95</a:t>
                      </a:r>
                      <a:r>
                        <a:rPr lang="pt-B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%) </a:t>
                      </a:r>
                      <a:r>
                        <a:rPr lang="pt-BR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/>
                      </a:r>
                      <a:br>
                        <a:rPr lang="pt-BR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t-BR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Velocidade </a:t>
                      </a:r>
                      <a:r>
                        <a:rPr lang="pt-BR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instantânea</a:t>
                      </a:r>
                      <a:endParaRPr lang="pt-BR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48" marR="4548" marT="4548" marB="0" anchor="ctr">
                    <a:lnL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SMP11 (meta: 60%)</a:t>
                      </a:r>
                      <a:r>
                        <a:rPr lang="pt-BR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/>
                      </a:r>
                      <a:br>
                        <a:rPr lang="pt-BR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t-BR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Velocidade Média</a:t>
                      </a:r>
                    </a:p>
                  </a:txBody>
                  <a:tcPr marL="4548" marR="4548" marT="4548" marB="0" anchor="ctr">
                    <a:lnL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4548" marR="4548" marT="4548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102,64%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48" marR="4548" marT="4548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noProof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99,76%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48" marR="4548" marT="4548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73,81%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48" marR="4548" marT="4548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noProof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89,51%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48" marR="4548" marT="4548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65,39%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48" marR="4548" marT="4548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87" marR="4387" marT="4387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93,55%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48" marR="4548" marT="4548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73,65%</a:t>
                      </a: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48" marR="4548" marT="4548" marB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8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63" y="2880404"/>
            <a:ext cx="681437" cy="28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685" y="1819145"/>
            <a:ext cx="304041" cy="304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403" y="2161336"/>
            <a:ext cx="287335" cy="285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1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63" y="2599869"/>
            <a:ext cx="669617" cy="224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 rotWithShape="1">
          <a:blip r:embed="rId9" cstate="print">
            <a:clrChange>
              <a:clrFrom>
                <a:srgbClr val="0099CC"/>
              </a:clrFrom>
              <a:clrTo>
                <a:srgbClr val="0099C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4" t="60578" r="10476" b="13097"/>
          <a:stretch/>
        </p:blipFill>
        <p:spPr bwMode="auto">
          <a:xfrm>
            <a:off x="391179" y="5959212"/>
            <a:ext cx="737742" cy="24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75" descr="Banner-Qualidade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0"/>
            <a:ext cx="3200400" cy="79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3342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857874" y="6064250"/>
            <a:ext cx="3159125" cy="658540"/>
          </a:xfrm>
        </p:spPr>
        <p:txBody>
          <a:bodyPr/>
          <a:lstStyle/>
          <a:p>
            <a:pPr algn="r"/>
            <a:r>
              <a:rPr lang="es-ES_tradnl" sz="1800" noProof="0" smtClean="0"/>
              <a:t>João Alexandre Zanon</a:t>
            </a:r>
            <a:br>
              <a:rPr lang="es-ES_tradnl" sz="1800" noProof="0" smtClean="0"/>
            </a:br>
            <a:r>
              <a:rPr lang="es-ES_tradnl" sz="1800" noProof="0" smtClean="0"/>
              <a:t>zanon@anatel.gov.br</a:t>
            </a:r>
            <a:endParaRPr lang="es-ES_tradnl" sz="1800" noProof="0"/>
          </a:p>
        </p:txBody>
      </p:sp>
      <p:sp>
        <p:nvSpPr>
          <p:cNvPr id="2" name="Rectangle 1"/>
          <p:cNvSpPr/>
          <p:nvPr/>
        </p:nvSpPr>
        <p:spPr>
          <a:xfrm>
            <a:off x="1305277" y="3079241"/>
            <a:ext cx="6492875" cy="910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buSzPct val="120000"/>
              <a:tabLst>
                <a:tab pos="381000" algn="l"/>
                <a:tab pos="476250" algn="l"/>
              </a:tabLst>
              <a:defRPr/>
            </a:pPr>
            <a:r>
              <a:rPr lang="pt-BR" sz="4400" b="1" dirty="0" smtClean="0">
                <a:solidFill>
                  <a:srgbClr val="003F5F"/>
                </a:solidFill>
                <a:latin typeface="Arial"/>
                <a:cs typeface="Arial"/>
              </a:rPr>
              <a:t>GRACIAS!</a:t>
            </a:r>
          </a:p>
        </p:txBody>
      </p:sp>
      <p:pic>
        <p:nvPicPr>
          <p:cNvPr id="19" name="Picture 18" descr="Banner-Qualida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15875"/>
            <a:ext cx="3200400" cy="79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5279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8588" y="188640"/>
            <a:ext cx="8195972" cy="533400"/>
          </a:xfrm>
        </p:spPr>
        <p:txBody>
          <a:bodyPr/>
          <a:lstStyle/>
          <a:p>
            <a:r>
              <a:rPr lang="es-ES_tradnl" noProof="0" dirty="0" smtClean="0"/>
              <a:t>Estadísticas Generales</a:t>
            </a:r>
            <a:endParaRPr lang="es-ES_tradnl" noProof="0" dirty="0"/>
          </a:p>
        </p:txBody>
      </p:sp>
      <p:pic>
        <p:nvPicPr>
          <p:cNvPr id="19" name="Picture 18" descr="Banner-Qualida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475" y="0"/>
            <a:ext cx="3200400" cy="791110"/>
          </a:xfrm>
          <a:prstGeom prst="rect">
            <a:avLst/>
          </a:prstGeom>
        </p:spPr>
      </p:pic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5390374"/>
              </p:ext>
            </p:extLst>
          </p:nvPr>
        </p:nvGraphicFramePr>
        <p:xfrm>
          <a:off x="164398" y="2231319"/>
          <a:ext cx="5691717" cy="4513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1844771"/>
              </p:ext>
            </p:extLst>
          </p:nvPr>
        </p:nvGraphicFramePr>
        <p:xfrm>
          <a:off x="6096000" y="1210733"/>
          <a:ext cx="2864556" cy="3417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271219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8588" y="188640"/>
            <a:ext cx="8195972" cy="533400"/>
          </a:xfrm>
        </p:spPr>
        <p:txBody>
          <a:bodyPr/>
          <a:lstStyle/>
          <a:p>
            <a:r>
              <a:rPr lang="es-ES_tradnl" noProof="0" dirty="0" smtClean="0"/>
              <a:t>Tecnologías M</a:t>
            </a:r>
            <a:r>
              <a:rPr lang="es-ES_tradnl" noProof="0" dirty="0" smtClean="0"/>
              <a:t>óviles</a:t>
            </a:r>
            <a:endParaRPr lang="es-ES_tradnl" noProof="0" dirty="0"/>
          </a:p>
        </p:txBody>
      </p:sp>
      <p:pic>
        <p:nvPicPr>
          <p:cNvPr id="19" name="Picture 18" descr="Banner-Qualida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475" y="0"/>
            <a:ext cx="3200400" cy="791110"/>
          </a:xfrm>
          <a:prstGeom prst="rect">
            <a:avLst/>
          </a:prstGeom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141569"/>
              </p:ext>
            </p:extLst>
          </p:nvPr>
        </p:nvGraphicFramePr>
        <p:xfrm>
          <a:off x="126999" y="930274"/>
          <a:ext cx="8905875" cy="580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43027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8588" y="188640"/>
            <a:ext cx="8195972" cy="533400"/>
          </a:xfrm>
        </p:spPr>
        <p:txBody>
          <a:bodyPr/>
          <a:lstStyle/>
          <a:p>
            <a:r>
              <a:rPr lang="es-ES_tradnl" dirty="0" smtClean="0"/>
              <a:t>Control de la Calidad</a:t>
            </a:r>
            <a:endParaRPr lang="es-ES_tradnl" dirty="0"/>
          </a:p>
        </p:txBody>
      </p:sp>
      <p:pic>
        <p:nvPicPr>
          <p:cNvPr id="19" name="Picture 18" descr="Banner-Qualida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475" y="0"/>
            <a:ext cx="3200400" cy="791110"/>
          </a:xfrm>
          <a:prstGeom prst="rect">
            <a:avLst/>
          </a:prstGeom>
        </p:spPr>
      </p:pic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352040" y="952175"/>
            <a:ext cx="8417171" cy="4514850"/>
            <a:chOff x="-2" y="705"/>
            <a:chExt cx="5744" cy="2844"/>
          </a:xfrm>
        </p:grpSpPr>
        <p:sp>
          <p:nvSpPr>
            <p:cNvPr id="8" name="Text Box 36"/>
            <p:cNvSpPr txBox="1">
              <a:spLocks noChangeArrowheads="1"/>
            </p:cNvSpPr>
            <p:nvPr/>
          </p:nvSpPr>
          <p:spPr bwMode="auto">
            <a:xfrm>
              <a:off x="2254" y="3103"/>
              <a:ext cx="1193" cy="44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s-ES_tradnl" sz="2000" dirty="0" smtClean="0">
                  <a:solidFill>
                    <a:schemeClr val="bg1"/>
                  </a:solidFill>
                  <a:latin typeface="Arial" charset="0"/>
                </a:rPr>
                <a:t>Pesquisa de Satisfacción</a:t>
              </a:r>
            </a:p>
          </p:txBody>
        </p:sp>
        <p:sp>
          <p:nvSpPr>
            <p:cNvPr id="9" name="AutoShape 38"/>
            <p:cNvSpPr>
              <a:spLocks noChangeArrowheads="1"/>
            </p:cNvSpPr>
            <p:nvPr/>
          </p:nvSpPr>
          <p:spPr bwMode="auto">
            <a:xfrm>
              <a:off x="-2" y="2594"/>
              <a:ext cx="1824" cy="797"/>
            </a:xfrm>
            <a:prstGeom prst="cloudCallout">
              <a:avLst>
                <a:gd name="adj1" fmla="val -27685"/>
                <a:gd name="adj2" fmla="val -46528"/>
              </a:avLst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s-ES_tradnl" sz="1200" dirty="0" smtClean="0">
                  <a:solidFill>
                    <a:schemeClr val="bg1"/>
                  </a:solidFill>
                  <a:latin typeface="Arial" charset="0"/>
                  <a:cs typeface="Times New Roman" charset="0"/>
                </a:rPr>
                <a:t>Factores afectos específicamente a lo proveimiento de Banda Ancha Fija e Móvil.</a:t>
              </a:r>
              <a:endParaRPr lang="es-ES_tradnl" sz="1200" dirty="0">
                <a:solidFill>
                  <a:schemeClr val="bg1"/>
                </a:solidFill>
                <a:latin typeface="Arial" charset="0"/>
                <a:cs typeface="Times New Roman" charset="0"/>
              </a:endParaRPr>
            </a:p>
          </p:txBody>
        </p:sp>
        <p:sp>
          <p:nvSpPr>
            <p:cNvPr id="10" name="Text Box 39"/>
            <p:cNvSpPr txBox="1">
              <a:spLocks noChangeArrowheads="1"/>
            </p:cNvSpPr>
            <p:nvPr/>
          </p:nvSpPr>
          <p:spPr bwMode="auto">
            <a:xfrm>
              <a:off x="176" y="2435"/>
              <a:ext cx="1441" cy="289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s-ES_tradnl" sz="1800" dirty="0" smtClean="0">
                  <a:solidFill>
                    <a:schemeClr val="bg1"/>
                  </a:solidFill>
                  <a:latin typeface="Arial" charset="0"/>
                </a:rPr>
                <a:t>Banda Ancha</a:t>
              </a:r>
            </a:p>
          </p:txBody>
        </p:sp>
        <p:sp>
          <p:nvSpPr>
            <p:cNvPr id="11" name="AutoShape 41"/>
            <p:cNvSpPr>
              <a:spLocks noChangeArrowheads="1"/>
            </p:cNvSpPr>
            <p:nvPr/>
          </p:nvSpPr>
          <p:spPr bwMode="auto">
            <a:xfrm>
              <a:off x="316" y="754"/>
              <a:ext cx="1536" cy="1328"/>
            </a:xfrm>
            <a:prstGeom prst="cloudCallout">
              <a:avLst>
                <a:gd name="adj1" fmla="val -26431"/>
                <a:gd name="adj2" fmla="val -42560"/>
              </a:avLst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s-ES_tradnl" sz="1200" dirty="0" smtClean="0">
                  <a:solidFill>
                    <a:schemeClr val="bg1"/>
                  </a:solidFill>
                  <a:latin typeface="Arial" charset="0"/>
                  <a:cs typeface="Times New Roman" charset="0"/>
                </a:rPr>
                <a:t>Evaluar los aspectos esenciales e requisitos necesarios para a entrega de un servicio adecuado.</a:t>
              </a:r>
              <a:endParaRPr lang="es-ES_tradnl" sz="1200" dirty="0">
                <a:solidFill>
                  <a:schemeClr val="bg1"/>
                </a:solidFill>
                <a:latin typeface="Arial" charset="0"/>
                <a:cs typeface="Times New Roman" charset="0"/>
              </a:endParaRPr>
            </a:p>
          </p:txBody>
        </p:sp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460" y="732"/>
              <a:ext cx="1296" cy="2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s-ES_tradnl" sz="1800" dirty="0" smtClean="0">
                  <a:solidFill>
                    <a:schemeClr val="bg1"/>
                  </a:solidFill>
                  <a:latin typeface="Arial" charset="0"/>
                </a:rPr>
                <a:t>Red</a:t>
              </a:r>
            </a:p>
          </p:txBody>
        </p:sp>
        <p:sp>
          <p:nvSpPr>
            <p:cNvPr id="13" name="AutoShape 44"/>
            <p:cNvSpPr>
              <a:spLocks noChangeArrowheads="1"/>
            </p:cNvSpPr>
            <p:nvPr/>
          </p:nvSpPr>
          <p:spPr bwMode="auto">
            <a:xfrm>
              <a:off x="3887" y="2197"/>
              <a:ext cx="1824" cy="1328"/>
            </a:xfrm>
            <a:prstGeom prst="cloudCallout">
              <a:avLst>
                <a:gd name="adj1" fmla="val -27685"/>
                <a:gd name="adj2" fmla="val -46528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s-ES_tradnl" sz="1200" dirty="0" smtClean="0">
                  <a:solidFill>
                    <a:schemeClr val="bg1"/>
                  </a:solidFill>
                  <a:latin typeface="Arial" charset="0"/>
                  <a:cs typeface="Times New Roman" charset="0"/>
                </a:rPr>
                <a:t>Calidad en lo Atendimiento de lo usuario do Atendimiento e lo o consumidor, incluyendo suya percepción.</a:t>
              </a:r>
              <a:endParaRPr lang="es-ES_tradnl" sz="1200" dirty="0">
                <a:solidFill>
                  <a:schemeClr val="bg1"/>
                </a:solidFill>
                <a:latin typeface="Arial" charset="0"/>
                <a:cs typeface="Times New Roman" charset="0"/>
              </a:endParaRPr>
            </a:p>
          </p:txBody>
        </p:sp>
        <p:sp>
          <p:nvSpPr>
            <p:cNvPr id="14" name="Text Box 45"/>
            <p:cNvSpPr txBox="1">
              <a:spLocks noChangeArrowheads="1"/>
            </p:cNvSpPr>
            <p:nvPr/>
          </p:nvSpPr>
          <p:spPr bwMode="auto">
            <a:xfrm>
              <a:off x="4256" y="2036"/>
              <a:ext cx="1242" cy="25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s-ES_tradnl" sz="1800" dirty="0" smtClean="0">
                  <a:solidFill>
                    <a:schemeClr val="bg1"/>
                  </a:solidFill>
                  <a:latin typeface="Arial" charset="0"/>
                </a:rPr>
                <a:t>Atendimiento</a:t>
              </a:r>
            </a:p>
          </p:txBody>
        </p:sp>
        <p:sp>
          <p:nvSpPr>
            <p:cNvPr id="15" name="AutoShape 47"/>
            <p:cNvSpPr>
              <a:spLocks noChangeArrowheads="1"/>
            </p:cNvSpPr>
            <p:nvPr/>
          </p:nvSpPr>
          <p:spPr bwMode="auto">
            <a:xfrm>
              <a:off x="3918" y="922"/>
              <a:ext cx="1824" cy="981"/>
            </a:xfrm>
            <a:prstGeom prst="cloudCallout">
              <a:avLst>
                <a:gd name="adj1" fmla="val -23630"/>
                <a:gd name="adj2" fmla="val -41269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s-ES_tradnl" sz="1100" dirty="0" smtClean="0">
                  <a:solidFill>
                    <a:schemeClr val="bg1"/>
                  </a:solidFill>
                  <a:latin typeface="Arial" charset="0"/>
                  <a:cs typeface="Times New Roman" charset="0"/>
                </a:rPr>
                <a:t>Reclamados de los consumidor sobre la operación del servicio.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s-ES_tradnl" sz="1100" dirty="0" smtClean="0">
                  <a:solidFill>
                    <a:schemeClr val="bg1"/>
                  </a:solidFill>
                  <a:latin typeface="Arial" charset="0"/>
                  <a:cs typeface="Times New Roman" charset="0"/>
                </a:rPr>
                <a:t>Medida Objetiva que prevé tendencia.</a:t>
              </a:r>
              <a:endParaRPr lang="es-ES_tradnl" sz="1100" dirty="0">
                <a:solidFill>
                  <a:schemeClr val="bg1"/>
                </a:solidFill>
                <a:latin typeface="Arial" charset="0"/>
                <a:cs typeface="Times New Roman" charset="0"/>
              </a:endParaRPr>
            </a:p>
          </p:txBody>
        </p:sp>
        <p:sp>
          <p:nvSpPr>
            <p:cNvPr id="16" name="Text Box 48"/>
            <p:cNvSpPr txBox="1">
              <a:spLocks noChangeArrowheads="1"/>
            </p:cNvSpPr>
            <p:nvPr/>
          </p:nvSpPr>
          <p:spPr bwMode="auto">
            <a:xfrm>
              <a:off x="4281" y="705"/>
              <a:ext cx="1102" cy="38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>
              <a:lvl1pPr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Verdan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s-ES_tradnl" sz="1800" dirty="0" smtClean="0">
                  <a:solidFill>
                    <a:schemeClr val="bg1"/>
                  </a:solidFill>
                  <a:latin typeface="Arial" charset="0"/>
                </a:rPr>
                <a:t>Reacción del Usuario</a:t>
              </a:r>
            </a:p>
          </p:txBody>
        </p:sp>
        <p:sp>
          <p:nvSpPr>
            <p:cNvPr id="17" name="Line 49"/>
            <p:cNvSpPr>
              <a:spLocks noChangeShapeType="1"/>
            </p:cNvSpPr>
            <p:nvPr/>
          </p:nvSpPr>
          <p:spPr bwMode="auto">
            <a:xfrm flipH="1" flipV="1">
              <a:off x="1655" y="1788"/>
              <a:ext cx="575" cy="491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s-ES_tradnl">
                <a:solidFill>
                  <a:schemeClr val="bg1"/>
                </a:solidFill>
              </a:endParaRPr>
            </a:p>
          </p:txBody>
        </p:sp>
        <p:sp>
          <p:nvSpPr>
            <p:cNvPr id="18" name="Line 50"/>
            <p:cNvSpPr>
              <a:spLocks noChangeShapeType="1"/>
            </p:cNvSpPr>
            <p:nvPr/>
          </p:nvSpPr>
          <p:spPr bwMode="auto">
            <a:xfrm flipV="1">
              <a:off x="3422" y="1719"/>
              <a:ext cx="572" cy="60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s-ES_tradnl">
                <a:solidFill>
                  <a:schemeClr val="bg1"/>
                </a:solidFill>
              </a:endParaRPr>
            </a:p>
          </p:txBody>
        </p:sp>
        <p:sp>
          <p:nvSpPr>
            <p:cNvPr id="20" name="Line 51"/>
            <p:cNvSpPr>
              <a:spLocks noChangeShapeType="1"/>
            </p:cNvSpPr>
            <p:nvPr/>
          </p:nvSpPr>
          <p:spPr bwMode="auto">
            <a:xfrm>
              <a:off x="3493" y="2540"/>
              <a:ext cx="373" cy="279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s-ES_tradnl">
                <a:solidFill>
                  <a:schemeClr val="bg1"/>
                </a:solidFill>
              </a:endParaRPr>
            </a:p>
          </p:txBody>
        </p:sp>
        <p:sp>
          <p:nvSpPr>
            <p:cNvPr id="21" name="Line 52"/>
            <p:cNvSpPr>
              <a:spLocks noChangeShapeType="1"/>
            </p:cNvSpPr>
            <p:nvPr/>
          </p:nvSpPr>
          <p:spPr bwMode="auto">
            <a:xfrm flipH="1">
              <a:off x="1824" y="2505"/>
              <a:ext cx="317" cy="327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s-ES_tradnl">
                <a:solidFill>
                  <a:schemeClr val="bg1"/>
                </a:solidFill>
              </a:endParaRPr>
            </a:p>
          </p:txBody>
        </p:sp>
        <p:sp>
          <p:nvSpPr>
            <p:cNvPr id="22" name="Oval 53"/>
            <p:cNvSpPr>
              <a:spLocks noChangeArrowheads="1"/>
            </p:cNvSpPr>
            <p:nvPr/>
          </p:nvSpPr>
          <p:spPr bwMode="auto">
            <a:xfrm>
              <a:off x="2016" y="1909"/>
              <a:ext cx="1632" cy="768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r>
                <a:rPr lang="es-ES_tradnl" sz="2500" dirty="0" smtClean="0">
                  <a:solidFill>
                    <a:schemeClr val="bg1"/>
                  </a:solidFill>
                  <a:latin typeface="Arial" charset="0"/>
                </a:rPr>
                <a:t>Control de la Calidad</a:t>
              </a:r>
              <a:endParaRPr lang="es-ES_tradnl" sz="2500" dirty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3" name="AutoShape 54"/>
            <p:cNvSpPr>
              <a:spLocks noChangeArrowheads="1"/>
            </p:cNvSpPr>
            <p:nvPr/>
          </p:nvSpPr>
          <p:spPr bwMode="auto">
            <a:xfrm>
              <a:off x="2611" y="2762"/>
              <a:ext cx="480" cy="264"/>
            </a:xfrm>
            <a:prstGeom prst="down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endParaRPr lang="es-ES_tradnl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-3508375" y="746125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endParaRPr lang="es-ES_tradnl" sz="1400" smtClean="0"/>
          </a:p>
        </p:txBody>
      </p:sp>
      <p:sp>
        <p:nvSpPr>
          <p:cNvPr id="4" name="TextBox 3"/>
          <p:cNvSpPr txBox="1"/>
          <p:nvPr/>
        </p:nvSpPr>
        <p:spPr>
          <a:xfrm>
            <a:off x="2142135" y="6039069"/>
            <a:ext cx="4723769" cy="6617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_tradnl" sz="1600" b="1" dirty="0" smtClean="0"/>
              <a:t>Resoluciones </a:t>
            </a:r>
            <a:r>
              <a:rPr lang="es-ES_tradnl" sz="1600" b="1" u="sng" dirty="0"/>
              <a:t>574/</a:t>
            </a:r>
            <a:r>
              <a:rPr lang="es-ES_tradnl" sz="1600" b="1" u="sng" dirty="0" smtClean="0"/>
              <a:t>2011 (fijo)</a:t>
            </a:r>
            <a:r>
              <a:rPr lang="es-ES_tradnl" sz="1600" b="1" dirty="0" smtClean="0"/>
              <a:t> </a:t>
            </a:r>
            <a:r>
              <a:rPr lang="es-ES_tradnl" sz="1600" b="1" dirty="0"/>
              <a:t>y </a:t>
            </a:r>
            <a:r>
              <a:rPr lang="es-ES_tradnl" sz="1600" b="1" u="sng" dirty="0" smtClean="0"/>
              <a:t>575</a:t>
            </a:r>
            <a:r>
              <a:rPr lang="es-ES_tradnl" sz="1600" b="1" u="sng" dirty="0"/>
              <a:t>/</a:t>
            </a:r>
            <a:r>
              <a:rPr lang="es-ES_tradnl" sz="1600" b="1" u="sng" dirty="0" smtClean="0"/>
              <a:t>2011 (móvil)</a:t>
            </a:r>
            <a:endParaRPr lang="es-ES_tradnl" sz="1600" dirty="0" smtClean="0"/>
          </a:p>
          <a:p>
            <a:pPr algn="ctr">
              <a:spcAft>
                <a:spcPts val="600"/>
              </a:spcAft>
            </a:pPr>
            <a:r>
              <a:rPr lang="es-ES_tradnl" sz="1600" b="1" u="sng" dirty="0" err="1" smtClean="0">
                <a:solidFill>
                  <a:srgbClr val="3366FF"/>
                </a:solidFill>
              </a:rPr>
              <a:t>lesgislacao.anatel.gov.br</a:t>
            </a:r>
            <a:r>
              <a:rPr lang="es-ES_tradnl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84261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Banner-Qualida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475" y="0"/>
            <a:ext cx="3200400" cy="79111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3508375" y="746125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endParaRPr lang="en-US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noProof="0" dirty="0" smtClean="0"/>
              <a:t>Medición de la Banda Ancha</a:t>
            </a:r>
            <a:endParaRPr lang="es-ES_tradnl" noProof="0" dirty="0"/>
          </a:p>
        </p:txBody>
      </p:sp>
      <p:sp>
        <p:nvSpPr>
          <p:cNvPr id="24" name="Retângulo 2"/>
          <p:cNvSpPr/>
          <p:nvPr/>
        </p:nvSpPr>
        <p:spPr bwMode="auto">
          <a:xfrm>
            <a:off x="360207" y="900212"/>
            <a:ext cx="8298417" cy="1543824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smtClean="0">
              <a:ln>
                <a:noFill/>
              </a:ln>
              <a:solidFill>
                <a:srgbClr val="66FF33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sp>
        <p:nvSpPr>
          <p:cNvPr id="25" name="Retângulo 3"/>
          <p:cNvSpPr/>
          <p:nvPr/>
        </p:nvSpPr>
        <p:spPr bwMode="auto">
          <a:xfrm>
            <a:off x="1152735" y="1512092"/>
            <a:ext cx="2392881" cy="792088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sym typeface="Wingdings" pitchFamily="2" charset="2"/>
              </a:rPr>
              <a:t>Entidad</a:t>
            </a:r>
            <a:r>
              <a:rPr kumimoji="0" lang="es-ES_tradnl" sz="14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sym typeface="Wingdings" pitchFamily="2" charset="2"/>
              </a:rPr>
              <a:t> de Medición de la Calidad (EAQ)</a:t>
            </a:r>
            <a:endParaRPr kumimoji="0" lang="es-ES_tradnl" sz="14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sp>
        <p:nvSpPr>
          <p:cNvPr id="26" name="Retângulo 4"/>
          <p:cNvSpPr/>
          <p:nvPr/>
        </p:nvSpPr>
        <p:spPr bwMode="auto">
          <a:xfrm>
            <a:off x="5452106" y="1516440"/>
            <a:ext cx="2392881" cy="792088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sym typeface="Wingdings" pitchFamily="2" charset="2"/>
              </a:rPr>
              <a:t>Grupo de Implantação de Processos de Aferição da Qualidade</a:t>
            </a:r>
            <a:r>
              <a:rPr kumimoji="0" lang="pt-BR" sz="14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  <a:sym typeface="Wingdings" pitchFamily="2" charset="2"/>
              </a:rPr>
              <a:t> (GIPAQ)</a:t>
            </a:r>
            <a:endParaRPr kumimoji="0" lang="pt-BR" sz="14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sp>
        <p:nvSpPr>
          <p:cNvPr id="27" name="Retângulo 5"/>
          <p:cNvSpPr/>
          <p:nvPr/>
        </p:nvSpPr>
        <p:spPr bwMode="auto">
          <a:xfrm>
            <a:off x="360207" y="2780928"/>
            <a:ext cx="3977937" cy="3950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lvl="0" indent="-171450" algn="l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Entidad independiente, autónoma </a:t>
            </a:r>
            <a:r>
              <a:rPr lang="es-ES_tradnl" sz="1600" dirty="0" smtClean="0">
                <a:solidFill>
                  <a:srgbClr val="003F5F"/>
                </a:solidFill>
              </a:rPr>
              <a:t>y </a:t>
            </a:r>
            <a:r>
              <a:rPr lang="es-ES_tradnl" sz="1600" dirty="0" smtClean="0">
                <a:solidFill>
                  <a:srgbClr val="003F5F"/>
                </a:solidFill>
              </a:rPr>
              <a:t>neutra.</a:t>
            </a:r>
          </a:p>
          <a:p>
            <a:pPr lvl="0" algn="l"/>
            <a:endParaRPr lang="es-ES_tradnl" sz="1600" dirty="0" smtClean="0">
              <a:solidFill>
                <a:srgbClr val="003F5F"/>
              </a:solidFill>
            </a:endParaRPr>
          </a:p>
          <a:p>
            <a:pPr marL="171450" lvl="0" indent="-171450" algn="l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Paga por los operadores.</a:t>
            </a:r>
          </a:p>
          <a:p>
            <a:pPr marL="171450" lvl="0" indent="-171450" algn="l">
              <a:buFont typeface="Wingdings" pitchFamily="2" charset="2"/>
              <a:buChar char="q"/>
            </a:pPr>
            <a:endParaRPr lang="es-ES_tradnl" sz="1600" dirty="0" smtClean="0">
              <a:solidFill>
                <a:srgbClr val="003F5F"/>
              </a:solidFill>
            </a:endParaRPr>
          </a:p>
          <a:p>
            <a:pPr marL="171450" lvl="0" indent="-171450" algn="l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Responsable por la coleta de amuestras para los Indicadores de Red y por lo desenvolvimiento del software de medición.</a:t>
            </a:r>
          </a:p>
          <a:p>
            <a:pPr marL="171450" lvl="0" indent="-171450" algn="l">
              <a:buFont typeface="Wingdings" pitchFamily="2" charset="2"/>
              <a:buChar char="q"/>
            </a:pPr>
            <a:endParaRPr lang="es-ES_tradnl" sz="1600" dirty="0" smtClean="0">
              <a:solidFill>
                <a:srgbClr val="003F5F"/>
              </a:solidFill>
            </a:endParaRPr>
          </a:p>
          <a:p>
            <a:pPr marL="171450" lvl="0" indent="-171450" algn="l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EAQ debe certificar los procesos de medición junto a una entidad certificadora.</a:t>
            </a:r>
          </a:p>
          <a:p>
            <a:pPr marL="171450" lvl="0" indent="-171450" algn="l">
              <a:buFont typeface="Wingdings" pitchFamily="2" charset="2"/>
              <a:buChar char="q"/>
            </a:pPr>
            <a:endParaRPr lang="es-ES_tradnl" sz="1600" dirty="0" smtClean="0">
              <a:solidFill>
                <a:srgbClr val="003F5F"/>
              </a:solidFill>
            </a:endParaRPr>
          </a:p>
          <a:p>
            <a:pPr marL="171450" lvl="0" indent="-171450" algn="l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Actualmente: </a:t>
            </a:r>
            <a:r>
              <a:rPr lang="es-ES_tradnl" sz="1600" b="1" i="1" dirty="0" err="1" smtClean="0">
                <a:solidFill>
                  <a:srgbClr val="003F5F"/>
                </a:solidFill>
              </a:rPr>
              <a:t>PwC</a:t>
            </a:r>
            <a:r>
              <a:rPr lang="es-ES_tradnl" sz="1600" b="1" dirty="0" smtClean="0">
                <a:solidFill>
                  <a:srgbClr val="003F5F"/>
                </a:solidFill>
              </a:rPr>
              <a:t> (</a:t>
            </a:r>
            <a:r>
              <a:rPr lang="es-ES_tradnl" sz="1600" b="1" i="1" dirty="0" err="1" smtClean="0">
                <a:solidFill>
                  <a:srgbClr val="003F5F"/>
                </a:solidFill>
              </a:rPr>
              <a:t>Samknows</a:t>
            </a:r>
            <a:r>
              <a:rPr lang="es-ES_tradnl" sz="1600" b="1" dirty="0" smtClean="0">
                <a:solidFill>
                  <a:srgbClr val="003F5F"/>
                </a:solidFill>
              </a:rPr>
              <a:t>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1200" b="1" i="0" u="none" strike="noStrike" cap="none" normalizeH="0" baseline="0" dirty="0" smtClean="0">
              <a:ln>
                <a:noFill/>
              </a:ln>
              <a:solidFill>
                <a:srgbClr val="003F5F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sp>
        <p:nvSpPr>
          <p:cNvPr id="28" name="Retângulo 6"/>
          <p:cNvSpPr/>
          <p:nvPr/>
        </p:nvSpPr>
        <p:spPr bwMode="auto">
          <a:xfrm>
            <a:off x="4483248" y="2780928"/>
            <a:ext cx="4195087" cy="39218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lvl="0" indent="-285750" algn="l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Grupo de Trabajo presidido por Anatel.</a:t>
            </a:r>
          </a:p>
          <a:p>
            <a:pPr lvl="0" algn="l"/>
            <a:endParaRPr lang="es-ES_tradnl" sz="1600" dirty="0" smtClean="0">
              <a:solidFill>
                <a:srgbClr val="003F5F"/>
              </a:solidFill>
            </a:endParaRPr>
          </a:p>
          <a:p>
            <a:pPr marL="285750" lvl="0" indent="-285750" algn="l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Participan de lo grupo: 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Anatel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Entidad de Medición de la Calidad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Operadores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Convidados (</a:t>
            </a:r>
            <a:r>
              <a:rPr lang="es-ES_tradnl" sz="1600" dirty="0" err="1" smtClean="0">
                <a:solidFill>
                  <a:srgbClr val="003F5F"/>
                </a:solidFill>
              </a:rPr>
              <a:t>Inmetro</a:t>
            </a:r>
            <a:r>
              <a:rPr lang="es-ES_tradnl" sz="1600" dirty="0" smtClean="0">
                <a:solidFill>
                  <a:srgbClr val="003F5F"/>
                </a:solidFill>
              </a:rPr>
              <a:t> e </a:t>
            </a:r>
            <a:r>
              <a:rPr lang="es-ES_tradnl" sz="1600" dirty="0" err="1" smtClean="0">
                <a:solidFill>
                  <a:srgbClr val="003F5F"/>
                </a:solidFill>
              </a:rPr>
              <a:t>CGI.br</a:t>
            </a:r>
            <a:r>
              <a:rPr lang="es-ES_tradnl" sz="1600" dirty="0" smtClean="0">
                <a:solidFill>
                  <a:srgbClr val="003F5F"/>
                </a:solidFill>
              </a:rPr>
              <a:t>)</a:t>
            </a:r>
          </a:p>
          <a:p>
            <a:pPr marL="285750" lvl="0" indent="-285750" algn="l">
              <a:buFont typeface="Wingdings" pitchFamily="2" charset="2"/>
              <a:buChar char="q"/>
            </a:pPr>
            <a:endParaRPr lang="es-ES_tradnl" sz="1600" dirty="0" smtClean="0">
              <a:solidFill>
                <a:srgbClr val="003F5F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Objetivo: conducir los </a:t>
            </a:r>
            <a:r>
              <a:rPr lang="es-ES_tradnl" sz="1600" dirty="0">
                <a:solidFill>
                  <a:srgbClr val="003F5F"/>
                </a:solidFill>
              </a:rPr>
              <a:t>procesos de </a:t>
            </a:r>
            <a:r>
              <a:rPr lang="es-ES_tradnl" sz="1600" dirty="0" smtClean="0">
                <a:solidFill>
                  <a:srgbClr val="003F5F"/>
                </a:solidFill>
              </a:rPr>
              <a:t>medición </a:t>
            </a:r>
            <a:r>
              <a:rPr lang="es-ES_tradnl" sz="1600" dirty="0">
                <a:solidFill>
                  <a:srgbClr val="003F5F"/>
                </a:solidFill>
              </a:rPr>
              <a:t>de los indicadores de calidad. </a:t>
            </a:r>
            <a:r>
              <a:rPr lang="es-ES_tradnl" sz="1600" dirty="0" smtClean="0">
                <a:solidFill>
                  <a:srgbClr val="003F5F"/>
                </a:solidFill>
              </a:rPr>
              <a:t> 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Definición</a:t>
            </a:r>
            <a:r>
              <a:rPr lang="es-ES_tradnl" sz="1600" dirty="0">
                <a:solidFill>
                  <a:srgbClr val="003F5F"/>
                </a:solidFill>
              </a:rPr>
              <a:t>.</a:t>
            </a:r>
            <a:endParaRPr lang="es-ES_tradnl" sz="1600" dirty="0" smtClean="0">
              <a:solidFill>
                <a:srgbClr val="003F5F"/>
              </a:solidFill>
            </a:endParaRPr>
          </a:p>
          <a:p>
            <a:pPr marL="742950" lvl="1" indent="-285750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Implantación.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s-ES_tradnl" sz="1600" dirty="0" smtClean="0">
                <a:solidFill>
                  <a:srgbClr val="003F5F"/>
                </a:solidFill>
              </a:rPr>
              <a:t>Acompañamiento.</a:t>
            </a:r>
            <a:endParaRPr kumimoji="0" lang="es-ES_tradnl" sz="1200" b="1" i="0" u="none" strike="noStrike" cap="none" normalizeH="0" baseline="0" dirty="0" smtClean="0">
              <a:ln>
                <a:noFill/>
              </a:ln>
              <a:solidFill>
                <a:srgbClr val="003F5F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sp>
        <p:nvSpPr>
          <p:cNvPr id="29" name="Retângulo 7"/>
          <p:cNvSpPr/>
          <p:nvPr/>
        </p:nvSpPr>
        <p:spPr bwMode="auto">
          <a:xfrm>
            <a:off x="1152735" y="1004136"/>
            <a:ext cx="6692252" cy="336632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b="1" dirty="0" smtClean="0">
                <a:solidFill>
                  <a:schemeClr val="bg2"/>
                </a:solidFill>
                <a:latin typeface="Arial" pitchFamily="34" charset="0"/>
                <a:sym typeface="Wingdings" pitchFamily="2" charset="2"/>
              </a:rPr>
              <a:t>Medición de los índices de Calidad</a:t>
            </a:r>
            <a:endParaRPr kumimoji="0" lang="es-ES_tradnl" sz="18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sp>
        <p:nvSpPr>
          <p:cNvPr id="30" name="Triângulo isósceles 8"/>
          <p:cNvSpPr/>
          <p:nvPr/>
        </p:nvSpPr>
        <p:spPr bwMode="auto">
          <a:xfrm rot="10800000">
            <a:off x="1152735" y="2502213"/>
            <a:ext cx="2392881" cy="184367"/>
          </a:xfrm>
          <a:prstGeom prst="triangle">
            <a:avLst/>
          </a:prstGeom>
          <a:solidFill>
            <a:schemeClr val="bg2">
              <a:lumMod val="25000"/>
              <a:lumOff val="7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smtClean="0">
              <a:ln>
                <a:noFill/>
              </a:ln>
              <a:solidFill>
                <a:srgbClr val="66FF33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sp>
        <p:nvSpPr>
          <p:cNvPr id="31" name="Triângulo isósceles 9"/>
          <p:cNvSpPr/>
          <p:nvPr/>
        </p:nvSpPr>
        <p:spPr bwMode="auto">
          <a:xfrm rot="10800000">
            <a:off x="5452106" y="2502213"/>
            <a:ext cx="2392881" cy="184367"/>
          </a:xfrm>
          <a:prstGeom prst="triangle">
            <a:avLst/>
          </a:prstGeom>
          <a:solidFill>
            <a:schemeClr val="bg2">
              <a:lumMod val="25000"/>
              <a:lumOff val="7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smtClean="0">
              <a:ln>
                <a:noFill/>
              </a:ln>
              <a:solidFill>
                <a:srgbClr val="66FF33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514395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3910" y="146307"/>
            <a:ext cx="8195972" cy="533400"/>
          </a:xfrm>
        </p:spPr>
        <p:txBody>
          <a:bodyPr>
            <a:normAutofit/>
          </a:bodyPr>
          <a:lstStyle/>
          <a:p>
            <a:r>
              <a:rPr lang="es-ES_tradnl" noProof="0" dirty="0" smtClean="0"/>
              <a:t>Definición de los Indicadores</a:t>
            </a:r>
            <a:endParaRPr lang="es-ES_tradnl" noProof="0" dirty="0"/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632786"/>
              </p:ext>
            </p:extLst>
          </p:nvPr>
        </p:nvGraphicFramePr>
        <p:xfrm>
          <a:off x="118637" y="3880555"/>
          <a:ext cx="8937995" cy="2774723"/>
        </p:xfrm>
        <a:graphic>
          <a:graphicData uri="http://schemas.openxmlformats.org/drawingml/2006/table">
            <a:tbl>
              <a:tblPr firstRow="1" bandRow="1"/>
              <a:tblGrid>
                <a:gridCol w="840919"/>
                <a:gridCol w="3358444"/>
                <a:gridCol w="987778"/>
                <a:gridCol w="3750854"/>
              </a:tblGrid>
              <a:tr h="407598">
                <a:tc gridSpan="4"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>
                          <a:solidFill>
                            <a:schemeClr val="bg1"/>
                          </a:solidFill>
                        </a:rPr>
                        <a:t>Indicador</a:t>
                      </a:r>
                      <a:endParaRPr lang="es-ES_tradnl" sz="18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_tradnl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_tradnl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890625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SCM4/SMP10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 algn="l">
                        <a:buFont typeface="Arial" pitchFamily="34" charset="0"/>
                        <a:buChar char="•"/>
                      </a:pPr>
                      <a:r>
                        <a:rPr lang="es-ES_tradnl" sz="1400" noProof="0" dirty="0" smtClean="0"/>
                        <a:t>Velocidad</a:t>
                      </a:r>
                      <a:r>
                        <a:rPr lang="es-ES_tradnl" sz="1400" baseline="0" noProof="0" dirty="0" smtClean="0"/>
                        <a:t> </a:t>
                      </a:r>
                      <a:r>
                        <a:rPr lang="es-ES_tradnl" sz="1400" noProof="0" dirty="0" smtClean="0"/>
                        <a:t>Instantánea</a:t>
                      </a:r>
                    </a:p>
                    <a:p>
                      <a:pPr marL="85725" indent="-85725" algn="l">
                        <a:buFont typeface="Arial" pitchFamily="34" charset="0"/>
                        <a:buChar char="•"/>
                      </a:pPr>
                      <a:r>
                        <a:rPr lang="es-ES_tradnl" sz="1400" noProof="0" dirty="0" smtClean="0"/>
                        <a:t>Objetivo: 20% da velocidad </a:t>
                      </a:r>
                      <a:r>
                        <a:rPr lang="es-ES_tradnl" sz="1400" noProof="0" dirty="0" smtClean="0"/>
                        <a:t>del contracto in</a:t>
                      </a:r>
                      <a:r>
                        <a:rPr lang="es-ES_tradnl" sz="1400" baseline="0" noProof="0" dirty="0" smtClean="0"/>
                        <a:t> </a:t>
                      </a:r>
                      <a:r>
                        <a:rPr lang="es-ES_tradnl" sz="1400" noProof="0" dirty="0" smtClean="0"/>
                        <a:t>95% de</a:t>
                      </a:r>
                      <a:r>
                        <a:rPr lang="es-ES_tradnl" sz="1400" baseline="0" noProof="0" dirty="0" smtClean="0"/>
                        <a:t> las</a:t>
                      </a:r>
                      <a:r>
                        <a:rPr lang="es-ES_tradnl" sz="1400" noProof="0" dirty="0" smtClean="0"/>
                        <a:t> mediciones.</a:t>
                      </a:r>
                      <a:endParaRPr lang="es-ES_tradnl" sz="1400" noProof="0" dirty="0"/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SCM 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 algn="l">
                        <a:buFont typeface="Arial" pitchFamily="34" charset="0"/>
                        <a:buChar char="•"/>
                      </a:pPr>
                      <a:r>
                        <a:rPr lang="es-ES_tradnl" sz="1400" noProof="0" dirty="0" smtClean="0"/>
                        <a:t>Jitter (cambio</a:t>
                      </a:r>
                      <a:r>
                        <a:rPr lang="es-ES_tradnl" sz="1400" baseline="0" noProof="0" dirty="0" smtClean="0"/>
                        <a:t> de latencia)</a:t>
                      </a:r>
                    </a:p>
                    <a:p>
                      <a:pPr marL="85725" indent="-85725" algn="l">
                        <a:buFont typeface="Arial" pitchFamily="34" charset="0"/>
                        <a:buChar char="•"/>
                      </a:pPr>
                      <a:r>
                        <a:rPr lang="es-ES_tradnl" sz="1400" baseline="0" noProof="0" dirty="0" smtClean="0"/>
                        <a:t>Objetivo: </a:t>
                      </a:r>
                      <a:r>
                        <a:rPr lang="es-ES_tradnl" sz="1400" baseline="0" noProof="0" dirty="0" smtClean="0"/>
                        <a:t>hasta 50ms </a:t>
                      </a:r>
                      <a:r>
                        <a:rPr lang="es-ES_tradnl" sz="1400" baseline="0" noProof="0" dirty="0" smtClean="0"/>
                        <a:t>en lo mínimo 80% </a:t>
                      </a:r>
                      <a:r>
                        <a:rPr lang="es-ES_tradnl" sz="1400" baseline="0" noProof="0" dirty="0" smtClean="0"/>
                        <a:t>de la </a:t>
                      </a:r>
                      <a:r>
                        <a:rPr lang="es-ES_tradnl" sz="1400" noProof="0" dirty="0" smtClean="0"/>
                        <a:t>mediciones</a:t>
                      </a:r>
                      <a:r>
                        <a:rPr lang="es-ES_tradnl" sz="1400" noProof="0" dirty="0" smtClean="0"/>
                        <a:t>.</a:t>
                      </a:r>
                      <a:endParaRPr lang="es-ES_tradnl" sz="1400" noProof="0" dirty="0"/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250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SCM5/SMP11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_tradnl" sz="1400" noProof="0" dirty="0" smtClean="0"/>
                        <a:t>Velocidad Media</a:t>
                      </a:r>
                      <a:r>
                        <a:rPr lang="es-ES_tradnl" sz="1400" baseline="0" noProof="0" dirty="0" smtClean="0"/>
                        <a:t> no mes.</a:t>
                      </a:r>
                      <a:endParaRPr lang="es-ES_tradnl" sz="1400" noProof="0" dirty="0" smtClean="0"/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_tradnl" sz="1400" noProof="0" dirty="0" smtClean="0"/>
                        <a:t>Objetivo: no mínimo 60% da velocidad </a:t>
                      </a:r>
                      <a:r>
                        <a:rPr lang="es-ES_tradnl" sz="1400" noProof="0" dirty="0" smtClean="0"/>
                        <a:t>contratada no mes</a:t>
                      </a:r>
                      <a:endParaRPr lang="es-ES_tradnl" sz="1400" noProof="0" dirty="0" smtClean="0"/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SCM 8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_tradnl" sz="1400" noProof="0" dirty="0" smtClean="0"/>
                        <a:t>Pierda de paquetes.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_tradnl" sz="1400" noProof="0" dirty="0" smtClean="0"/>
                        <a:t>Objetivo: </a:t>
                      </a:r>
                      <a:r>
                        <a:rPr lang="es-ES_tradnl" sz="1400" noProof="0" dirty="0" smtClean="0"/>
                        <a:t>hasta </a:t>
                      </a:r>
                      <a:r>
                        <a:rPr lang="es-ES_tradnl" sz="1400" baseline="0" noProof="0" dirty="0" smtClean="0"/>
                        <a:t>2</a:t>
                      </a:r>
                      <a:r>
                        <a:rPr lang="es-ES_tradnl" sz="1400" baseline="0" noProof="0" dirty="0" smtClean="0"/>
                        <a:t>% en lo mínimo 85% </a:t>
                      </a:r>
                      <a:r>
                        <a:rPr lang="es-ES_tradnl" sz="1400" baseline="0" noProof="0" dirty="0" smtClean="0"/>
                        <a:t>de las </a:t>
                      </a:r>
                      <a:r>
                        <a:rPr lang="es-ES_tradnl" sz="1400" noProof="0" dirty="0" smtClean="0"/>
                        <a:t>mediciones.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250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SCM 6 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 algn="l">
                        <a:buFont typeface="Arial" pitchFamily="34" charset="0"/>
                        <a:buChar char="•"/>
                      </a:pPr>
                      <a:r>
                        <a:rPr lang="es-ES_tradnl" sz="1400" noProof="0" dirty="0" smtClean="0"/>
                        <a:t>Latencia Bidireccional</a:t>
                      </a:r>
                    </a:p>
                    <a:p>
                      <a:pPr marL="85725" indent="-85725" algn="l">
                        <a:buFont typeface="Arial" pitchFamily="34" charset="0"/>
                        <a:buChar char="•"/>
                      </a:pPr>
                      <a:r>
                        <a:rPr lang="es-ES_tradnl" sz="1400" noProof="0" dirty="0" smtClean="0"/>
                        <a:t>Objetivo: </a:t>
                      </a:r>
                      <a:r>
                        <a:rPr lang="es-ES_tradnl" sz="1400" noProof="0" dirty="0" smtClean="0"/>
                        <a:t>hasta 80ms </a:t>
                      </a:r>
                      <a:r>
                        <a:rPr lang="es-ES_tradnl" sz="1400" noProof="0" dirty="0" smtClean="0"/>
                        <a:t>en lo mínimo</a:t>
                      </a:r>
                      <a:r>
                        <a:rPr lang="es-ES_tradnl" sz="1400" baseline="0" noProof="0" dirty="0" smtClean="0"/>
                        <a:t> </a:t>
                      </a:r>
                      <a:r>
                        <a:rPr lang="es-ES_tradnl" sz="1400" noProof="0" dirty="0" smtClean="0"/>
                        <a:t>85% das</a:t>
                      </a:r>
                      <a:r>
                        <a:rPr lang="es-ES_tradnl" sz="1400" baseline="0" noProof="0" dirty="0" smtClean="0"/>
                        <a:t> </a:t>
                      </a:r>
                      <a:r>
                        <a:rPr lang="es-ES_tradnl" sz="1400" noProof="0" dirty="0" smtClean="0"/>
                        <a:t>mediciones.</a:t>
                      </a:r>
                      <a:endParaRPr lang="es-ES_tradnl" sz="1400" noProof="0" dirty="0"/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SCM 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 algn="l">
                        <a:buFont typeface="Arial" pitchFamily="34" charset="0"/>
                        <a:buChar char="•"/>
                      </a:pPr>
                      <a:r>
                        <a:rPr lang="es-ES_tradnl" sz="1400" noProof="0" dirty="0" smtClean="0"/>
                        <a:t>Disponibilidad</a:t>
                      </a:r>
                      <a:r>
                        <a:rPr lang="es-ES_tradnl" sz="1400" baseline="0" noProof="0" dirty="0" smtClean="0"/>
                        <a:t> </a:t>
                      </a:r>
                      <a:r>
                        <a:rPr lang="es-ES_tradnl" sz="1400" noProof="0" dirty="0" smtClean="0"/>
                        <a:t>no mes.</a:t>
                      </a:r>
                    </a:p>
                    <a:p>
                      <a:pPr marL="85725" indent="-85725" algn="l">
                        <a:buFont typeface="Arial" pitchFamily="34" charset="0"/>
                        <a:buChar char="•"/>
                      </a:pPr>
                      <a:r>
                        <a:rPr lang="es-ES_tradnl" sz="1400" noProof="0" dirty="0" smtClean="0"/>
                        <a:t>Objetivo: 99% en lo mínimo 85% </a:t>
                      </a:r>
                      <a:r>
                        <a:rPr lang="es-ES_tradnl" sz="1400" noProof="0" dirty="0" smtClean="0"/>
                        <a:t>de</a:t>
                      </a:r>
                      <a:r>
                        <a:rPr lang="es-ES_tradnl" sz="1400" baseline="0" noProof="0" dirty="0" smtClean="0"/>
                        <a:t> las</a:t>
                      </a:r>
                      <a:r>
                        <a:rPr lang="es-ES_tradnl" sz="1400" noProof="0" dirty="0" smtClean="0"/>
                        <a:t> </a:t>
                      </a:r>
                      <a:r>
                        <a:rPr lang="es-ES_tradnl" sz="1400" noProof="0" dirty="0" smtClean="0"/>
                        <a:t>mediciones.</a:t>
                      </a:r>
                      <a:endParaRPr lang="es-ES_tradnl" sz="1400" noProof="0" dirty="0"/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" name="Grupo 1"/>
          <p:cNvGrpSpPr/>
          <p:nvPr/>
        </p:nvGrpSpPr>
        <p:grpSpPr>
          <a:xfrm>
            <a:off x="89814" y="903051"/>
            <a:ext cx="8911682" cy="2869881"/>
            <a:chOff x="228600" y="1090795"/>
            <a:chExt cx="8591550" cy="2869881"/>
          </a:xfrm>
        </p:grpSpPr>
        <p:sp>
          <p:nvSpPr>
            <p:cNvPr id="42" name="Rectangle 41"/>
            <p:cNvSpPr/>
            <p:nvPr/>
          </p:nvSpPr>
          <p:spPr>
            <a:xfrm>
              <a:off x="228600" y="1090795"/>
              <a:ext cx="8591550" cy="2869881"/>
            </a:xfrm>
            <a:prstGeom prst="rect">
              <a:avLst/>
            </a:prstGeom>
            <a:noFill/>
            <a:ln w="9525">
              <a:solidFill>
                <a:schemeClr val="bg1">
                  <a:lumMod val="6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pt-BR" sz="1200" dirty="0">
                <a:solidFill>
                  <a:schemeClr val="tx1"/>
                </a:solidFill>
                <a:latin typeface="Georgia" pitchFamily="18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14324" y="1211688"/>
              <a:ext cx="3954095" cy="260741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s-ES_tradnl" sz="1200" b="1" dirty="0" smtClean="0">
                  <a:solidFill>
                    <a:schemeClr val="tx1"/>
                  </a:solidFill>
                  <a:latin typeface="Georgia" pitchFamily="18" charset="0"/>
                </a:rPr>
                <a:t>Casa del Usuario / Escuelas del Gobierno</a:t>
              </a:r>
              <a:endParaRPr lang="es-ES_tradnl" sz="1200" b="1" dirty="0">
                <a:solidFill>
                  <a:schemeClr val="tx1"/>
                </a:solidFill>
                <a:latin typeface="Georgia" pitchFamily="18" charset="0"/>
              </a:endParaRPr>
            </a:p>
          </p:txBody>
        </p:sp>
        <p:sp>
          <p:nvSpPr>
            <p:cNvPr id="87" name="Cloud 86"/>
            <p:cNvSpPr/>
            <p:nvPr/>
          </p:nvSpPr>
          <p:spPr>
            <a:xfrm>
              <a:off x="6835015" y="2659443"/>
              <a:ext cx="1898112" cy="1284429"/>
            </a:xfrm>
            <a:prstGeom prst="cloud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b="1" dirty="0" smtClean="0">
                  <a:solidFill>
                    <a:schemeClr val="tx1"/>
                  </a:solidFill>
                  <a:latin typeface="+mj-lt"/>
                </a:rPr>
                <a:t>Internet</a:t>
              </a:r>
              <a:endParaRPr lang="pt-BR" sz="1200" b="1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88" name="Straight Arrow Connector 87"/>
            <p:cNvCxnSpPr>
              <a:stCxn id="87" idx="2"/>
            </p:cNvCxnSpPr>
            <p:nvPr/>
          </p:nvCxnSpPr>
          <p:spPr>
            <a:xfrm flipH="1" flipV="1">
              <a:off x="2367828" y="3291181"/>
              <a:ext cx="4473075" cy="10477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endCxn id="96" idx="3"/>
            </p:cNvCxnSpPr>
            <p:nvPr/>
          </p:nvCxnSpPr>
          <p:spPr>
            <a:xfrm flipH="1" flipV="1">
              <a:off x="1166835" y="3439870"/>
              <a:ext cx="295254" cy="11446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/>
            <p:cNvSpPr/>
            <p:nvPr/>
          </p:nvSpPr>
          <p:spPr>
            <a:xfrm>
              <a:off x="547627" y="2067302"/>
              <a:ext cx="914463" cy="95405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BR" sz="1200" b="1" dirty="0" smtClean="0">
                  <a:solidFill>
                    <a:schemeClr val="bg1"/>
                  </a:solidFill>
                  <a:latin typeface="+mj-lt"/>
                </a:rPr>
                <a:t>SCM4/</a:t>
              </a:r>
            </a:p>
            <a:p>
              <a:pPr algn="ctr"/>
              <a:r>
                <a:rPr lang="pt-BR" sz="1200" b="1" dirty="0" smtClean="0">
                  <a:solidFill>
                    <a:schemeClr val="bg1"/>
                  </a:solidFill>
                  <a:latin typeface="+mj-lt"/>
                </a:rPr>
                <a:t>SMP10 e  </a:t>
              </a:r>
            </a:p>
            <a:p>
              <a:pPr algn="ctr"/>
              <a:r>
                <a:rPr lang="pt-BR" sz="1200" b="1" dirty="0" smtClean="0">
                  <a:solidFill>
                    <a:schemeClr val="bg1"/>
                  </a:solidFill>
                  <a:latin typeface="+mj-lt"/>
                </a:rPr>
                <a:t>SCM5/</a:t>
              </a:r>
            </a:p>
            <a:p>
              <a:pPr algn="ctr"/>
              <a:r>
                <a:rPr lang="pt-BR" sz="1200" b="1" dirty="0" smtClean="0">
                  <a:solidFill>
                    <a:schemeClr val="bg1"/>
                  </a:solidFill>
                  <a:latin typeface="+mj-lt"/>
                </a:rPr>
                <a:t>SMP11</a:t>
              </a:r>
              <a:endParaRPr lang="pt-BR" sz="1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2245400" y="2176214"/>
              <a:ext cx="684000" cy="55512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BR" sz="1200" b="1" dirty="0" smtClean="0">
                  <a:solidFill>
                    <a:schemeClr val="bg1"/>
                  </a:solidFill>
                  <a:latin typeface="+mj-lt"/>
                </a:rPr>
                <a:t>SCM </a:t>
              </a:r>
              <a:r>
                <a:rPr lang="pt-BR" sz="1200" b="1" dirty="0">
                  <a:solidFill>
                    <a:schemeClr val="bg1"/>
                  </a:solidFill>
                  <a:latin typeface="+mj-lt"/>
                </a:rPr>
                <a:t>7</a:t>
              </a:r>
              <a:endParaRPr lang="pt-BR" sz="1200" b="1" dirty="0" smtClean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3118484" y="3021354"/>
              <a:ext cx="684000" cy="55512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BR" sz="1200" b="1" dirty="0" smtClean="0">
                  <a:solidFill>
                    <a:schemeClr val="bg1"/>
                  </a:solidFill>
                  <a:latin typeface="+mj-lt"/>
                </a:rPr>
                <a:t>SCM 9</a:t>
              </a:r>
              <a:endParaRPr lang="pt-BR" sz="1200" b="1" dirty="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96" name="Picture 2" descr="C:\Raiz d$\Coisas\Microsoft Clip Organizer\00433944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7627" y="3130266"/>
              <a:ext cx="619208" cy="619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7" name="Group 96"/>
            <p:cNvGrpSpPr/>
            <p:nvPr/>
          </p:nvGrpSpPr>
          <p:grpSpPr>
            <a:xfrm>
              <a:off x="1521460" y="2693862"/>
              <a:ext cx="943920" cy="1100920"/>
              <a:chOff x="1521460" y="2977599"/>
              <a:chExt cx="943920" cy="1100920"/>
            </a:xfrm>
          </p:grpSpPr>
          <p:sp>
            <p:nvSpPr>
              <p:cNvPr id="98" name="Freeform 97"/>
              <p:cNvSpPr/>
              <p:nvPr/>
            </p:nvSpPr>
            <p:spPr>
              <a:xfrm>
                <a:off x="1576388" y="3667125"/>
                <a:ext cx="733425" cy="328613"/>
              </a:xfrm>
              <a:custGeom>
                <a:avLst/>
                <a:gdLst>
                  <a:gd name="connsiteX0" fmla="*/ 0 w 733425"/>
                  <a:gd name="connsiteY0" fmla="*/ 180975 h 328613"/>
                  <a:gd name="connsiteX1" fmla="*/ 104775 w 733425"/>
                  <a:gd name="connsiteY1" fmla="*/ 52388 h 328613"/>
                  <a:gd name="connsiteX2" fmla="*/ 247650 w 733425"/>
                  <a:gd name="connsiteY2" fmla="*/ 9525 h 328613"/>
                  <a:gd name="connsiteX3" fmla="*/ 419100 w 733425"/>
                  <a:gd name="connsiteY3" fmla="*/ 0 h 328613"/>
                  <a:gd name="connsiteX4" fmla="*/ 590550 w 733425"/>
                  <a:gd name="connsiteY4" fmla="*/ 28575 h 328613"/>
                  <a:gd name="connsiteX5" fmla="*/ 733425 w 733425"/>
                  <a:gd name="connsiteY5" fmla="*/ 128588 h 328613"/>
                  <a:gd name="connsiteX6" fmla="*/ 728662 w 733425"/>
                  <a:gd name="connsiteY6" fmla="*/ 280988 h 328613"/>
                  <a:gd name="connsiteX7" fmla="*/ 681037 w 733425"/>
                  <a:gd name="connsiteY7" fmla="*/ 328613 h 328613"/>
                  <a:gd name="connsiteX8" fmla="*/ 447675 w 733425"/>
                  <a:gd name="connsiteY8" fmla="*/ 314325 h 328613"/>
                  <a:gd name="connsiteX9" fmla="*/ 71437 w 733425"/>
                  <a:gd name="connsiteY9" fmla="*/ 257175 h 328613"/>
                  <a:gd name="connsiteX10" fmla="*/ 0 w 733425"/>
                  <a:gd name="connsiteY10" fmla="*/ 180975 h 328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33425" h="328613">
                    <a:moveTo>
                      <a:pt x="0" y="180975"/>
                    </a:moveTo>
                    <a:lnTo>
                      <a:pt x="104775" y="52388"/>
                    </a:lnTo>
                    <a:lnTo>
                      <a:pt x="247650" y="9525"/>
                    </a:lnTo>
                    <a:lnTo>
                      <a:pt x="419100" y="0"/>
                    </a:lnTo>
                    <a:lnTo>
                      <a:pt x="590550" y="28575"/>
                    </a:lnTo>
                    <a:lnTo>
                      <a:pt x="733425" y="128588"/>
                    </a:lnTo>
                    <a:lnTo>
                      <a:pt x="728662" y="280988"/>
                    </a:lnTo>
                    <a:lnTo>
                      <a:pt x="681037" y="328613"/>
                    </a:lnTo>
                    <a:lnTo>
                      <a:pt x="447675" y="314325"/>
                    </a:lnTo>
                    <a:lnTo>
                      <a:pt x="71437" y="257175"/>
                    </a:lnTo>
                    <a:lnTo>
                      <a:pt x="0" y="180975"/>
                    </a:lnTo>
                    <a:close/>
                  </a:path>
                </a:pathLst>
              </a:custGeom>
              <a:solidFill>
                <a:schemeClr val="bg2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2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pic>
            <p:nvPicPr>
              <p:cNvPr id="99" name="Picture 2" descr="http://images04.olx.com.br/ui/11/17/31/1303315933_190781631_1-Roteador-Wireless-Tp-link-150-Mbps-Wi-fi-Sem-Fio-Tl-wr741nd-EM-CURITIBA-SANTA-FELICIDADE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EFEFE"/>
                  </a:clrFrom>
                  <a:clrTo>
                    <a:srgbClr val="FEFEF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1460" y="2977599"/>
                <a:ext cx="943920" cy="11009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00" name="TextBox 99"/>
            <p:cNvSpPr txBox="1"/>
            <p:nvPr/>
          </p:nvSpPr>
          <p:spPr>
            <a:xfrm>
              <a:off x="2490780" y="1664172"/>
              <a:ext cx="23083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pt-BR" sz="1600" b="1" dirty="0" smtClean="0"/>
                <a:t>....</a:t>
              </a:r>
            </a:p>
          </p:txBody>
        </p:sp>
        <p:sp>
          <p:nvSpPr>
            <p:cNvPr id="101" name="Oval 100"/>
            <p:cNvSpPr/>
            <p:nvPr/>
          </p:nvSpPr>
          <p:spPr>
            <a:xfrm>
              <a:off x="4275031" y="2256696"/>
              <a:ext cx="684000" cy="55512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BR" sz="1200" b="1" dirty="0" smtClean="0">
                  <a:solidFill>
                    <a:schemeClr val="bg1"/>
                  </a:solidFill>
                  <a:latin typeface="+mj-lt"/>
                </a:rPr>
                <a:t>SCM 6</a:t>
              </a:r>
            </a:p>
          </p:txBody>
        </p:sp>
        <p:cxnSp>
          <p:nvCxnSpPr>
            <p:cNvPr id="102" name="Straight Arrow Connector 101"/>
            <p:cNvCxnSpPr>
              <a:endCxn id="94" idx="0"/>
            </p:cNvCxnSpPr>
            <p:nvPr/>
          </p:nvCxnSpPr>
          <p:spPr>
            <a:xfrm>
              <a:off x="2587400" y="1910393"/>
              <a:ext cx="0" cy="26582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4" name="Picture 4" descr="C:\Users\174304\AppData\Local\Microsoft\Windows\Temporary Internet Files\Content.IE5\GFZ3XYUW\MC900433842[1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8834" y="1391110"/>
              <a:ext cx="786895" cy="786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" name="Picture 4" descr="C:\Users\174304\AppData\Local\Microsoft\Windows\Temporary Internet Files\Content.IE5\GFZ3XYUW\MC900433842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1933" y="1624763"/>
              <a:ext cx="393447" cy="393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" name="Picture 4" descr="C:\Users\174304\AppData\Local\Microsoft\Windows\Temporary Internet Files\Content.IE5\GFZ3XYUW\MC900433842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793" y="1624763"/>
              <a:ext cx="393447" cy="393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Picture 4" descr="C:\Users\174304\AppData\Local\Microsoft\Windows\Temporary Internet Files\Content.IE5\GFZ3XYUW\MC900433842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709" y="1624763"/>
              <a:ext cx="393447" cy="393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8" name="Group 107"/>
            <p:cNvGrpSpPr/>
            <p:nvPr/>
          </p:nvGrpSpPr>
          <p:grpSpPr>
            <a:xfrm>
              <a:off x="5413873" y="2199113"/>
              <a:ext cx="786691" cy="229517"/>
              <a:chOff x="4341737" y="1531625"/>
              <a:chExt cx="786691" cy="229517"/>
            </a:xfrm>
          </p:grpSpPr>
          <p:sp>
            <p:nvSpPr>
              <p:cNvPr id="109" name="Cube 108"/>
              <p:cNvSpPr/>
              <p:nvPr/>
            </p:nvSpPr>
            <p:spPr>
              <a:xfrm>
                <a:off x="4898911" y="1531625"/>
                <a:ext cx="229517" cy="229517"/>
              </a:xfrm>
              <a:prstGeom prst="cube">
                <a:avLst/>
              </a:prstGeom>
              <a:solidFill>
                <a:schemeClr val="bg2"/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200" dirty="0" smtClean="0">
                    <a:solidFill>
                      <a:srgbClr val="FF0000"/>
                    </a:solidFill>
                    <a:latin typeface="+mj-lt"/>
                    <a:sym typeface="Wingdings"/>
                  </a:rPr>
                  <a:t></a:t>
                </a:r>
                <a:endParaRPr lang="pt-BR" sz="1200" dirty="0">
                  <a:solidFill>
                    <a:srgbClr val="FF0000"/>
                  </a:solidFill>
                  <a:latin typeface="+mj-lt"/>
                </a:endParaRPr>
              </a:p>
            </p:txBody>
          </p:sp>
          <p:sp>
            <p:nvSpPr>
              <p:cNvPr id="110" name="Cube 109"/>
              <p:cNvSpPr/>
              <p:nvPr/>
            </p:nvSpPr>
            <p:spPr>
              <a:xfrm>
                <a:off x="4341737" y="1531625"/>
                <a:ext cx="229517" cy="229517"/>
              </a:xfrm>
              <a:prstGeom prst="cube">
                <a:avLst/>
              </a:prstGeom>
              <a:solidFill>
                <a:schemeClr val="bg2"/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200" dirty="0" smtClean="0">
                    <a:solidFill>
                      <a:srgbClr val="019240"/>
                    </a:solidFill>
                    <a:latin typeface="+mj-lt"/>
                    <a:sym typeface="Wingdings 2"/>
                  </a:rPr>
                  <a:t></a:t>
                </a:r>
                <a:endParaRPr lang="pt-BR" sz="1200" dirty="0">
                  <a:solidFill>
                    <a:srgbClr val="019240"/>
                  </a:solidFill>
                  <a:latin typeface="+mj-lt"/>
                </a:endParaRPr>
              </a:p>
            </p:txBody>
          </p:sp>
          <p:sp>
            <p:nvSpPr>
              <p:cNvPr id="111" name="Cube 110"/>
              <p:cNvSpPr/>
              <p:nvPr/>
            </p:nvSpPr>
            <p:spPr>
              <a:xfrm>
                <a:off x="4620324" y="1531625"/>
                <a:ext cx="229517" cy="229517"/>
              </a:xfrm>
              <a:prstGeom prst="cube">
                <a:avLst/>
              </a:prstGeom>
              <a:solidFill>
                <a:schemeClr val="bg2"/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200" dirty="0" smtClean="0">
                    <a:solidFill>
                      <a:srgbClr val="019240"/>
                    </a:solidFill>
                    <a:latin typeface="+mj-lt"/>
                    <a:sym typeface="Wingdings 2"/>
                  </a:rPr>
                  <a:t></a:t>
                </a:r>
                <a:endParaRPr lang="pt-BR" sz="1200" dirty="0">
                  <a:solidFill>
                    <a:srgbClr val="019240"/>
                  </a:solidFill>
                  <a:latin typeface="+mj-lt"/>
                </a:endParaRP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5423643" y="2601372"/>
              <a:ext cx="786691" cy="229517"/>
              <a:chOff x="5456085" y="1531625"/>
              <a:chExt cx="786691" cy="229517"/>
            </a:xfrm>
          </p:grpSpPr>
          <p:sp>
            <p:nvSpPr>
              <p:cNvPr id="113" name="Cube 112"/>
              <p:cNvSpPr/>
              <p:nvPr/>
            </p:nvSpPr>
            <p:spPr>
              <a:xfrm>
                <a:off x="5456085" y="1531625"/>
                <a:ext cx="229517" cy="229517"/>
              </a:xfrm>
              <a:prstGeom prst="cube">
                <a:avLst/>
              </a:prstGeom>
              <a:solidFill>
                <a:schemeClr val="bg2"/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200" dirty="0" smtClean="0">
                    <a:solidFill>
                      <a:srgbClr val="019240"/>
                    </a:solidFill>
                    <a:latin typeface="+mj-lt"/>
                    <a:sym typeface="Wingdings 2"/>
                  </a:rPr>
                  <a:t></a:t>
                </a:r>
                <a:endParaRPr lang="pt-BR" sz="1200" dirty="0">
                  <a:solidFill>
                    <a:srgbClr val="019240"/>
                  </a:solidFill>
                  <a:latin typeface="+mj-lt"/>
                </a:endParaRPr>
              </a:p>
            </p:txBody>
          </p:sp>
          <p:sp>
            <p:nvSpPr>
              <p:cNvPr id="114" name="Cube 113"/>
              <p:cNvSpPr/>
              <p:nvPr/>
            </p:nvSpPr>
            <p:spPr>
              <a:xfrm>
                <a:off x="5734672" y="1531625"/>
                <a:ext cx="229517" cy="229517"/>
              </a:xfrm>
              <a:prstGeom prst="cube">
                <a:avLst/>
              </a:prstGeom>
              <a:solidFill>
                <a:schemeClr val="bg2"/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200" dirty="0" smtClean="0">
                    <a:solidFill>
                      <a:srgbClr val="FF0000"/>
                    </a:solidFill>
                    <a:latin typeface="+mj-lt"/>
                    <a:sym typeface="Wingdings"/>
                  </a:rPr>
                  <a:t></a:t>
                </a:r>
                <a:endParaRPr lang="pt-BR" sz="1200" dirty="0">
                  <a:solidFill>
                    <a:srgbClr val="FF0000"/>
                  </a:solidFill>
                  <a:latin typeface="+mj-lt"/>
                </a:endParaRPr>
              </a:p>
            </p:txBody>
          </p:sp>
          <p:sp>
            <p:nvSpPr>
              <p:cNvPr id="115" name="Cube 114"/>
              <p:cNvSpPr/>
              <p:nvPr/>
            </p:nvSpPr>
            <p:spPr>
              <a:xfrm>
                <a:off x="6013259" y="1531625"/>
                <a:ext cx="229517" cy="229517"/>
              </a:xfrm>
              <a:prstGeom prst="cube">
                <a:avLst/>
              </a:prstGeom>
              <a:solidFill>
                <a:schemeClr val="bg2"/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200" dirty="0" smtClean="0">
                    <a:solidFill>
                      <a:srgbClr val="019240"/>
                    </a:solidFill>
                    <a:latin typeface="+mj-lt"/>
                    <a:sym typeface="Wingdings 2"/>
                  </a:rPr>
                  <a:t></a:t>
                </a:r>
                <a:endParaRPr lang="pt-BR" sz="1200" dirty="0">
                  <a:solidFill>
                    <a:srgbClr val="019240"/>
                  </a:solidFill>
                  <a:latin typeface="+mj-lt"/>
                </a:endParaRPr>
              </a:p>
            </p:txBody>
          </p:sp>
        </p:grpSp>
        <p:cxnSp>
          <p:nvCxnSpPr>
            <p:cNvPr id="18" name="Elbow Connector 17"/>
            <p:cNvCxnSpPr>
              <a:stCxn id="107" idx="3"/>
              <a:endCxn id="101" idx="0"/>
            </p:cNvCxnSpPr>
            <p:nvPr/>
          </p:nvCxnSpPr>
          <p:spPr>
            <a:xfrm>
              <a:off x="3514156" y="1821487"/>
              <a:ext cx="1102875" cy="435209"/>
            </a:xfrm>
            <a:prstGeom prst="bentConnector2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01" idx="7"/>
              <a:endCxn id="110" idx="2"/>
            </p:cNvCxnSpPr>
            <p:nvPr/>
          </p:nvCxnSpPr>
          <p:spPr>
            <a:xfrm>
              <a:off x="4858862" y="2337992"/>
              <a:ext cx="555011" cy="456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09" idx="5"/>
              <a:endCxn id="87" idx="3"/>
            </p:cNvCxnSpPr>
            <p:nvPr/>
          </p:nvCxnSpPr>
          <p:spPr>
            <a:xfrm>
              <a:off x="6200564" y="2285182"/>
              <a:ext cx="1583507" cy="447699"/>
            </a:xfrm>
            <a:prstGeom prst="bentConnector2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87" idx="3"/>
              <a:endCxn id="115" idx="5"/>
            </p:cNvCxnSpPr>
            <p:nvPr/>
          </p:nvCxnSpPr>
          <p:spPr>
            <a:xfrm rot="16200000" flipV="1">
              <a:off x="6974483" y="1923292"/>
              <a:ext cx="45440" cy="1573737"/>
            </a:xfrm>
            <a:prstGeom prst="bentConnector4">
              <a:avLst>
                <a:gd name="adj1" fmla="val 503081"/>
                <a:gd name="adj2" fmla="val 80153"/>
              </a:avLst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6" name="Straight Arrow Connector 2055"/>
            <p:cNvCxnSpPr>
              <a:stCxn id="113" idx="2"/>
              <a:endCxn id="101" idx="5"/>
            </p:cNvCxnSpPr>
            <p:nvPr/>
          </p:nvCxnSpPr>
          <p:spPr>
            <a:xfrm flipH="1" flipV="1">
              <a:off x="4858862" y="2730524"/>
              <a:ext cx="564781" cy="1429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6655203" y="1910393"/>
              <a:ext cx="684000" cy="55512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BR" sz="1200" b="1" dirty="0" smtClean="0">
                  <a:solidFill>
                    <a:schemeClr val="bg1"/>
                  </a:solidFill>
                  <a:latin typeface="+mj-lt"/>
                </a:rPr>
                <a:t>SCM 8</a:t>
              </a:r>
              <a:endParaRPr lang="pt-BR" sz="12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38" name="Picture 37" descr="Banner-Qualidad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0"/>
            <a:ext cx="3200400" cy="79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0134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396" y="5235222"/>
            <a:ext cx="2251604" cy="1622778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8463" y="188640"/>
            <a:ext cx="8195972" cy="533400"/>
          </a:xfrm>
        </p:spPr>
        <p:txBody>
          <a:bodyPr>
            <a:normAutofit/>
          </a:bodyPr>
          <a:lstStyle/>
          <a:p>
            <a:r>
              <a:rPr lang="es-ES_tradnl" noProof="0" dirty="0" smtClean="0"/>
              <a:t>Metodología de Medición</a:t>
            </a:r>
            <a:endParaRPr lang="es-ES_tradnl" noProof="0" dirty="0"/>
          </a:p>
        </p:txBody>
      </p:sp>
      <p:pic>
        <p:nvPicPr>
          <p:cNvPr id="38" name="Picture 37" descr="Banner-Qualidad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0"/>
            <a:ext cx="3200400" cy="79111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63993"/>
            <a:ext cx="9144000" cy="664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s-ES_tradnl" sz="2000" dirty="0" smtClean="0">
                <a:solidFill>
                  <a:srgbClr val="003F5F"/>
                </a:solidFill>
              </a:rPr>
              <a:t>Metodología centrada en la instalación de </a:t>
            </a:r>
            <a:r>
              <a:rPr lang="es-ES_tradnl" sz="2000" b="1" u="sng" dirty="0" smtClean="0">
                <a:solidFill>
                  <a:srgbClr val="003F5F"/>
                </a:solidFill>
              </a:rPr>
              <a:t>equipos dedicados</a:t>
            </a:r>
            <a:r>
              <a:rPr lang="es-ES_tradnl" sz="2000" dirty="0" smtClean="0">
                <a:solidFill>
                  <a:srgbClr val="003F5F"/>
                </a:solidFill>
              </a:rPr>
              <a:t>: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s-ES_tradnl" sz="2000" dirty="0" smtClean="0">
                <a:solidFill>
                  <a:srgbClr val="003F5F"/>
                </a:solidFill>
              </a:rPr>
              <a:t>Fijo: En la </a:t>
            </a:r>
            <a:r>
              <a:rPr lang="es-ES_tradnl" sz="2000" b="1" u="sng" dirty="0" smtClean="0">
                <a:solidFill>
                  <a:srgbClr val="003F5F"/>
                </a:solidFill>
              </a:rPr>
              <a:t>casa del </a:t>
            </a:r>
            <a:r>
              <a:rPr lang="es-ES_tradnl" sz="2000" b="1" u="sng" dirty="0" smtClean="0">
                <a:solidFill>
                  <a:srgbClr val="003F5F"/>
                </a:solidFill>
              </a:rPr>
              <a:t>usuarios</a:t>
            </a:r>
            <a:r>
              <a:rPr lang="es-ES_tradnl" sz="2000" dirty="0" smtClean="0">
                <a:solidFill>
                  <a:srgbClr val="003F5F"/>
                </a:solidFill>
              </a:rPr>
              <a:t>. </a:t>
            </a:r>
            <a:endParaRPr lang="es-ES_tradnl" sz="2000" dirty="0" smtClean="0">
              <a:solidFill>
                <a:srgbClr val="003F5F"/>
              </a:solidFill>
            </a:endParaRP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s-ES_tradnl" sz="2000" dirty="0" smtClean="0">
                <a:solidFill>
                  <a:srgbClr val="003F5F"/>
                </a:solidFill>
              </a:rPr>
              <a:t>Móvil: En </a:t>
            </a:r>
            <a:r>
              <a:rPr lang="es-ES_tradnl" sz="2000" b="1" u="sng" dirty="0" smtClean="0">
                <a:solidFill>
                  <a:srgbClr val="003F5F"/>
                </a:solidFill>
              </a:rPr>
              <a:t>escuelas del gobierno </a:t>
            </a:r>
            <a:r>
              <a:rPr lang="es-ES_tradnl" sz="2000" dirty="0" smtClean="0">
                <a:solidFill>
                  <a:srgbClr val="003F5F"/>
                </a:solidFill>
              </a:rPr>
              <a:t>e en las oficinas e los Correos.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s-ES_tradnl" sz="2000" dirty="0" smtClean="0">
                <a:solidFill>
                  <a:srgbClr val="003F5F"/>
                </a:solidFill>
              </a:rPr>
              <a:t>Usuario participa </a:t>
            </a:r>
            <a:r>
              <a:rPr lang="es-ES_tradnl" sz="2000" dirty="0">
                <a:solidFill>
                  <a:srgbClr val="003F5F"/>
                </a:solidFill>
              </a:rPr>
              <a:t>de forma </a:t>
            </a:r>
            <a:r>
              <a:rPr lang="es-ES_tradnl" sz="2000" b="1" u="sng" dirty="0">
                <a:solidFill>
                  <a:srgbClr val="003F5F"/>
                </a:solidFill>
              </a:rPr>
              <a:t>gratuita</a:t>
            </a:r>
            <a:r>
              <a:rPr lang="es-ES_tradnl" sz="2000" dirty="0">
                <a:solidFill>
                  <a:srgbClr val="003F5F"/>
                </a:solidFill>
              </a:rPr>
              <a:t> en </a:t>
            </a:r>
            <a:r>
              <a:rPr lang="es-ES_tradnl" sz="2000" dirty="0" smtClean="0">
                <a:solidFill>
                  <a:srgbClr val="003F5F"/>
                </a:solidFill>
                <a:hlinkClick r:id="rId4"/>
              </a:rPr>
              <a:t>www.brasilbandalarga.com.br</a:t>
            </a:r>
            <a:endParaRPr lang="es-ES_tradnl" sz="2000" dirty="0" smtClean="0">
              <a:solidFill>
                <a:srgbClr val="003F5F"/>
              </a:solidFill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s-ES_tradnl" sz="2000" dirty="0" smtClean="0">
                <a:solidFill>
                  <a:srgbClr val="003F5F"/>
                </a:solidFill>
              </a:rPr>
              <a:t>Medición </a:t>
            </a:r>
            <a:r>
              <a:rPr lang="es-ES_tradnl" sz="2000" b="1" u="sng" dirty="0">
                <a:solidFill>
                  <a:srgbClr val="003F5F"/>
                </a:solidFill>
              </a:rPr>
              <a:t>OFF</a:t>
            </a:r>
            <a:r>
              <a:rPr lang="es-ES_tradnl" sz="2000" b="1" u="sng" dirty="0" smtClean="0">
                <a:solidFill>
                  <a:srgbClr val="003F5F"/>
                </a:solidFill>
              </a:rPr>
              <a:t>-NET </a:t>
            </a:r>
            <a:r>
              <a:rPr lang="es-ES_tradnl" sz="2000" dirty="0" smtClean="0">
                <a:solidFill>
                  <a:srgbClr val="003F5F"/>
                </a:solidFill>
              </a:rPr>
              <a:t>con servidores en lo </a:t>
            </a:r>
            <a:r>
              <a:rPr lang="es-ES_tradnl" sz="2000" dirty="0" err="1" smtClean="0">
                <a:solidFill>
                  <a:srgbClr val="003F5F"/>
                </a:solidFill>
              </a:rPr>
              <a:t>PTT.Metro</a:t>
            </a:r>
            <a:r>
              <a:rPr lang="es-ES_tradnl" sz="2000" dirty="0">
                <a:solidFill>
                  <a:srgbClr val="003F5F"/>
                </a:solidFill>
              </a:rPr>
              <a:t> </a:t>
            </a:r>
            <a:r>
              <a:rPr lang="es-ES_tradnl" sz="2000" dirty="0" smtClean="0">
                <a:solidFill>
                  <a:srgbClr val="003F5F"/>
                </a:solidFill>
              </a:rPr>
              <a:t>(</a:t>
            </a:r>
            <a:r>
              <a:rPr lang="es-ES_tradnl" sz="2000" dirty="0" err="1" smtClean="0">
                <a:solidFill>
                  <a:srgbClr val="003F5F"/>
                </a:solidFill>
              </a:rPr>
              <a:t>Nic.br</a:t>
            </a:r>
            <a:r>
              <a:rPr lang="es-ES_tradnl" sz="2000" dirty="0" smtClean="0">
                <a:solidFill>
                  <a:srgbClr val="003F5F"/>
                </a:solidFill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s-ES_tradnl" sz="2000" dirty="0" smtClean="0">
                <a:solidFill>
                  <a:schemeClr val="tx2"/>
                </a:solidFill>
              </a:rPr>
              <a:t>Neutralidad</a:t>
            </a:r>
            <a:r>
              <a:rPr lang="es-ES_tradnl" sz="2000" dirty="0" smtClean="0">
                <a:solidFill>
                  <a:srgbClr val="003F5F"/>
                </a:solidFill>
              </a:rPr>
              <a:t> </a:t>
            </a:r>
            <a:r>
              <a:rPr lang="es-ES_tradnl" sz="2000" dirty="0">
                <a:solidFill>
                  <a:srgbClr val="003F5F"/>
                </a:solidFill>
              </a:rPr>
              <a:t>y</a:t>
            </a:r>
            <a:r>
              <a:rPr lang="es-ES_tradnl" sz="2000" dirty="0" smtClean="0">
                <a:solidFill>
                  <a:srgbClr val="003F5F"/>
                </a:solidFill>
              </a:rPr>
              <a:t> credibilidad del proceso de medición. 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es-ES_tradnl" sz="2000" dirty="0">
                <a:solidFill>
                  <a:schemeClr val="tx2"/>
                </a:solidFill>
              </a:rPr>
              <a:t>Móvil: </a:t>
            </a:r>
            <a:r>
              <a:rPr lang="es-ES_tradnl" sz="2000" dirty="0" smtClean="0">
                <a:solidFill>
                  <a:schemeClr val="tx2"/>
                </a:solidFill>
              </a:rPr>
              <a:t>Estudio del </a:t>
            </a:r>
            <a:r>
              <a:rPr lang="es-ES_tradnl" sz="2000" dirty="0">
                <a:solidFill>
                  <a:schemeClr val="tx2"/>
                </a:solidFill>
              </a:rPr>
              <a:t>uso de los datos de Smartphone y </a:t>
            </a:r>
            <a:r>
              <a:rPr lang="es-ES_tradnl" sz="2000" i="1" dirty="0">
                <a:solidFill>
                  <a:schemeClr val="tx2"/>
                </a:solidFill>
              </a:rPr>
              <a:t>drive-test</a:t>
            </a:r>
            <a:r>
              <a:rPr lang="es-ES_tradnl" sz="2000" dirty="0">
                <a:solidFill>
                  <a:schemeClr val="tx2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es-ES_tradnl" sz="2000" dirty="0">
                <a:solidFill>
                  <a:schemeClr val="tx2"/>
                </a:solidFill>
              </a:rPr>
              <a:t>Aplicativo para medición de la banda ancha móvil y pagina para fija y móvil</a:t>
            </a:r>
            <a:r>
              <a:rPr lang="es-ES_tradnl" sz="2000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s-ES_tradnl" sz="2000" dirty="0">
                <a:solidFill>
                  <a:srgbClr val="003F5F"/>
                </a:solidFill>
              </a:rPr>
              <a:t>Metodología sólida e estadísticamente válida 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ES_tradnl" sz="2000" dirty="0">
                <a:solidFill>
                  <a:srgbClr val="003F5F"/>
                </a:solidFill>
              </a:rPr>
              <a:t>Dimensión Geográfica (granularidad), velocidad ofertadas, cuantidad de accesos, cobertura móvil.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ES_tradnl" sz="2000" dirty="0">
                <a:solidFill>
                  <a:srgbClr val="003F5F"/>
                </a:solidFill>
              </a:rPr>
              <a:t>Móvil: velocidad </a:t>
            </a:r>
            <a:r>
              <a:rPr lang="es-ES_tradnl" sz="2000" dirty="0" smtClean="0">
                <a:solidFill>
                  <a:srgbClr val="003F5F"/>
                </a:solidFill>
              </a:rPr>
              <a:t>hasta 1Mbps – arriba </a:t>
            </a:r>
            <a:r>
              <a:rPr lang="es-ES_tradnl" sz="2000" dirty="0">
                <a:solidFill>
                  <a:srgbClr val="003F5F"/>
                </a:solidFill>
              </a:rPr>
              <a:t>de 1Mbps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ES_tradnl" sz="2000" dirty="0">
                <a:solidFill>
                  <a:srgbClr val="003F5F"/>
                </a:solidFill>
              </a:rPr>
              <a:t>Fijo: velocidad hasta 2 Mbps – arriba de 2 </a:t>
            </a:r>
            <a:r>
              <a:rPr lang="es-ES_tradnl" sz="2000" dirty="0" smtClean="0">
                <a:solidFill>
                  <a:srgbClr val="003F5F"/>
                </a:solidFill>
              </a:rPr>
              <a:t>Mbps</a:t>
            </a:r>
            <a:endParaRPr lang="es-ES_tradnl" sz="2000" dirty="0">
              <a:solidFill>
                <a:schemeClr val="tx2"/>
              </a:solidFill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es-ES_tradnl" sz="2000" dirty="0">
              <a:solidFill>
                <a:srgbClr val="003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3815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8463" y="188640"/>
            <a:ext cx="8195972" cy="533400"/>
          </a:xfrm>
        </p:spPr>
        <p:txBody>
          <a:bodyPr>
            <a:normAutofit/>
          </a:bodyPr>
          <a:lstStyle/>
          <a:p>
            <a:r>
              <a:rPr lang="es-ES_tradnl" noProof="0" dirty="0" smtClean="0"/>
              <a:t>El proceso de medición </a:t>
            </a:r>
            <a:endParaRPr lang="es-ES_tradnl" noProof="0" dirty="0"/>
          </a:p>
        </p:txBody>
      </p:sp>
      <p:pic>
        <p:nvPicPr>
          <p:cNvPr id="38" name="Picture 37" descr="Banner-Qualida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0"/>
            <a:ext cx="3200400" cy="791110"/>
          </a:xfrm>
          <a:prstGeom prst="rect">
            <a:avLst/>
          </a:prstGeom>
        </p:spPr>
      </p:pic>
      <p:sp>
        <p:nvSpPr>
          <p:cNvPr id="5" name="Freeform 5"/>
          <p:cNvSpPr>
            <a:spLocks/>
          </p:cNvSpPr>
          <p:nvPr/>
        </p:nvSpPr>
        <p:spPr bwMode="auto">
          <a:xfrm>
            <a:off x="4310511" y="4751654"/>
            <a:ext cx="2438056" cy="910884"/>
          </a:xfrm>
          <a:custGeom>
            <a:avLst/>
            <a:gdLst>
              <a:gd name="T0" fmla="+- 0 795 442"/>
              <a:gd name="T1" fmla="*/ T0 w 20735"/>
              <a:gd name="T2" fmla="+- 0 21600 2413"/>
              <a:gd name="T3" fmla="*/ 21600 h 19187"/>
              <a:gd name="T4" fmla="+- 0 795 442"/>
              <a:gd name="T5" fmla="*/ T4 w 20735"/>
              <a:gd name="T6" fmla="+- 0 16183 2413"/>
              <a:gd name="T7" fmla="*/ 16183 h 19187"/>
              <a:gd name="T8" fmla="+- 0 3855 442"/>
              <a:gd name="T9" fmla="*/ T8 w 20735"/>
              <a:gd name="T10" fmla="+- 0 12932 2413"/>
              <a:gd name="T11" fmla="*/ 12932 h 19187"/>
              <a:gd name="T12" fmla="+- 0 4648 442"/>
              <a:gd name="T13" fmla="*/ T12 w 20735"/>
              <a:gd name="T14" fmla="+- 0 7515 2413"/>
              <a:gd name="T15" fmla="*/ 7515 h 19187"/>
              <a:gd name="T16" fmla="+- 0 7594 442"/>
              <a:gd name="T17" fmla="*/ T16 w 20735"/>
              <a:gd name="T18" fmla="+- 0 7732 2413"/>
              <a:gd name="T19" fmla="*/ 7732 h 19187"/>
              <a:gd name="T20" fmla="+- 0 14053 442"/>
              <a:gd name="T21" fmla="*/ T20 w 20735"/>
              <a:gd name="T22" fmla="+- 0 3181 2413"/>
              <a:gd name="T23" fmla="*/ 3181 h 19187"/>
              <a:gd name="T24" fmla="+- 0 16999 442"/>
              <a:gd name="T25" fmla="*/ T24 w 20735"/>
              <a:gd name="T26" fmla="+- 0 12932 2413"/>
              <a:gd name="T27" fmla="*/ 12932 h 19187"/>
              <a:gd name="T28" fmla="+- 0 20172 442"/>
              <a:gd name="T29" fmla="*/ T28 w 20735"/>
              <a:gd name="T30" fmla="+- 0 14666 2413"/>
              <a:gd name="T31" fmla="*/ 14666 h 19187"/>
              <a:gd name="T32" fmla="+- 0 21088 442"/>
              <a:gd name="T33" fmla="*/ T32 w 20735"/>
              <a:gd name="T34" fmla="+- 0 21600 2413"/>
              <a:gd name="T35" fmla="*/ 21600 h 19187"/>
              <a:gd name="T36" fmla="+- 0 795 442"/>
              <a:gd name="T37" fmla="*/ T36 w 20735"/>
              <a:gd name="T38" fmla="+- 0 21600 2413"/>
              <a:gd name="T39" fmla="*/ 21600 h 19187"/>
              <a:gd name="T40" fmla="+- 0 795 442"/>
              <a:gd name="T41" fmla="*/ T40 w 20735"/>
              <a:gd name="T42" fmla="+- 0 21600 2413"/>
              <a:gd name="T43" fmla="*/ 21600 h 1918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</a:cxnLst>
            <a:rect l="0" t="0" r="r" b="b"/>
            <a:pathLst>
              <a:path w="20735" h="19187">
                <a:moveTo>
                  <a:pt x="353" y="19187"/>
                </a:moveTo>
                <a:cubicBezTo>
                  <a:pt x="353" y="19187"/>
                  <a:pt x="-442" y="16611"/>
                  <a:pt x="353" y="13770"/>
                </a:cubicBezTo>
                <a:cubicBezTo>
                  <a:pt x="1502" y="9662"/>
                  <a:pt x="3413" y="10519"/>
                  <a:pt x="3413" y="10519"/>
                </a:cubicBezTo>
                <a:cubicBezTo>
                  <a:pt x="3413" y="10519"/>
                  <a:pt x="2610" y="7241"/>
                  <a:pt x="4206" y="5102"/>
                </a:cubicBezTo>
                <a:cubicBezTo>
                  <a:pt x="5941" y="2776"/>
                  <a:pt x="7152" y="5319"/>
                  <a:pt x="7152" y="5319"/>
                </a:cubicBezTo>
                <a:cubicBezTo>
                  <a:pt x="7152" y="5319"/>
                  <a:pt x="9195" y="-2413"/>
                  <a:pt x="13611" y="768"/>
                </a:cubicBezTo>
                <a:cubicBezTo>
                  <a:pt x="16730" y="3015"/>
                  <a:pt x="16557" y="10519"/>
                  <a:pt x="16557" y="10519"/>
                </a:cubicBezTo>
                <a:cubicBezTo>
                  <a:pt x="16557" y="10519"/>
                  <a:pt x="18558" y="9934"/>
                  <a:pt x="19730" y="12253"/>
                </a:cubicBezTo>
                <a:cubicBezTo>
                  <a:pt x="21158" y="15078"/>
                  <a:pt x="20646" y="19187"/>
                  <a:pt x="20646" y="19187"/>
                </a:cubicBezTo>
                <a:lnTo>
                  <a:pt x="353" y="19187"/>
                </a:lnTo>
                <a:close/>
                <a:moveTo>
                  <a:pt x="353" y="19187"/>
                </a:moveTo>
              </a:path>
            </a:pathLst>
          </a:custGeom>
          <a:ln/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0"/>
          <a:lstStyle/>
          <a:p>
            <a:endParaRPr lang="pt-BR">
              <a:solidFill>
                <a:schemeClr val="tx2"/>
              </a:solidFill>
            </a:endParaRPr>
          </a:p>
        </p:txBody>
      </p:sp>
      <p:sp>
        <p:nvSpPr>
          <p:cNvPr id="6" name="Retângulo 7171"/>
          <p:cNvSpPr/>
          <p:nvPr/>
        </p:nvSpPr>
        <p:spPr bwMode="auto">
          <a:xfrm>
            <a:off x="1412735" y="2454081"/>
            <a:ext cx="7192574" cy="902911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s-ES_tradnl" sz="1800" dirty="0" smtClean="0">
              <a:solidFill>
                <a:schemeClr val="bg2"/>
              </a:solidFill>
              <a:latin typeface="Franklin Gothic Medium" charset="0"/>
              <a:ea typeface="ＭＳ Ｐゴシック" charset="0"/>
              <a:cs typeface="Franklin Gothic Medium" charset="0"/>
              <a:sym typeface="Franklin Gothic Medium" charset="0"/>
            </a:endParaRPr>
          </a:p>
          <a:p>
            <a:r>
              <a:rPr lang="es-ES_tradnl" sz="1800" dirty="0" smtClean="0">
                <a:solidFill>
                  <a:schemeClr val="bg2"/>
                </a:solidFill>
                <a:latin typeface="Franklin Gothic Medium" charset="0"/>
                <a:ea typeface="ＭＳ Ｐゴシック" charset="0"/>
                <a:cs typeface="Franklin Gothic Medium" charset="0"/>
                <a:sym typeface="Franklin Gothic Medium" charset="0"/>
              </a:rPr>
              <a:t>Administración, Controle, Guarda de los datos, Reportes de los  Indicadores</a:t>
            </a:r>
            <a:endParaRPr lang="es-ES_tradnl" sz="1800" dirty="0">
              <a:solidFill>
                <a:schemeClr val="bg2"/>
              </a:solidFill>
              <a:latin typeface="Franklin Gothic Medium" charset="0"/>
              <a:ea typeface="ＭＳ Ｐゴシック" charset="0"/>
              <a:cs typeface="Franklin Gothic Medium" charset="0"/>
            </a:endParaRPr>
          </a:p>
        </p:txBody>
      </p:sp>
      <p:sp>
        <p:nvSpPr>
          <p:cNvPr id="8" name="Retângulo 100"/>
          <p:cNvSpPr/>
          <p:nvPr/>
        </p:nvSpPr>
        <p:spPr bwMode="auto">
          <a:xfrm>
            <a:off x="1412733" y="895284"/>
            <a:ext cx="7192575" cy="936104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s-ES_tradnl" sz="1800" dirty="0" smtClean="0">
                <a:solidFill>
                  <a:schemeClr val="bg2"/>
                </a:solidFill>
                <a:latin typeface="Franklin Gothic Medium" charset="0"/>
                <a:ea typeface="ＭＳ Ｐゴシック" charset="0"/>
                <a:cs typeface="Franklin Gothic Medium" charset="0"/>
              </a:rPr>
              <a:t>Consolidación, Análisis, Vigilancia de la  Cualidades, Divulgación de los Resultados, Fiscalización</a:t>
            </a:r>
            <a:endParaRPr lang="es-ES_tradnl" sz="1800" dirty="0">
              <a:solidFill>
                <a:schemeClr val="bg2"/>
              </a:solidFill>
              <a:latin typeface="Franklin Gothic Medium" charset="0"/>
              <a:ea typeface="ＭＳ Ｐゴシック" charset="0"/>
              <a:cs typeface="Franklin Gothic Medium" charset="0"/>
            </a:endParaRPr>
          </a:p>
        </p:txBody>
      </p:sp>
      <p:pic>
        <p:nvPicPr>
          <p:cNvPr id="9" name="Imagem 717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99" y="980718"/>
            <a:ext cx="715053" cy="792088"/>
          </a:xfrm>
          <a:prstGeom prst="rect">
            <a:avLst/>
          </a:prstGeom>
        </p:spPr>
      </p:pic>
      <p:pic>
        <p:nvPicPr>
          <p:cNvPr id="10" name="Imagem 717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92" y="2756358"/>
            <a:ext cx="875591" cy="532268"/>
          </a:xfrm>
          <a:prstGeom prst="rect">
            <a:avLst/>
          </a:prstGeom>
        </p:spPr>
      </p:pic>
      <p:sp>
        <p:nvSpPr>
          <p:cNvPr id="11" name="Seta para a direita 7177"/>
          <p:cNvSpPr/>
          <p:nvPr/>
        </p:nvSpPr>
        <p:spPr bwMode="auto">
          <a:xfrm>
            <a:off x="3199582" y="4834403"/>
            <a:ext cx="1180818" cy="560848"/>
          </a:xfrm>
          <a:prstGeom prst="rightArrow">
            <a:avLst/>
          </a:prstGeom>
          <a:solidFill>
            <a:schemeClr val="tx2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smtClean="0">
              <a:ln>
                <a:noFill/>
              </a:ln>
              <a:solidFill>
                <a:srgbClr val="66FF33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pic>
        <p:nvPicPr>
          <p:cNvPr id="12" name="Imagem 717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723" y="4050319"/>
            <a:ext cx="877479" cy="1054048"/>
          </a:xfrm>
          <a:prstGeom prst="rect">
            <a:avLst/>
          </a:prstGeom>
        </p:spPr>
      </p:pic>
      <p:sp>
        <p:nvSpPr>
          <p:cNvPr id="13" name="Seta dobrada para cima 7180"/>
          <p:cNvSpPr/>
          <p:nvPr/>
        </p:nvSpPr>
        <p:spPr bwMode="auto">
          <a:xfrm>
            <a:off x="6833233" y="5114828"/>
            <a:ext cx="893331" cy="346911"/>
          </a:xfrm>
          <a:prstGeom prst="bentUpArrow">
            <a:avLst/>
          </a:prstGeom>
          <a:solidFill>
            <a:schemeClr val="tx2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sp>
        <p:nvSpPr>
          <p:cNvPr id="14" name="Rectangle 14"/>
          <p:cNvSpPr>
            <a:spLocks/>
          </p:cNvSpPr>
          <p:nvPr/>
        </p:nvSpPr>
        <p:spPr bwMode="auto">
          <a:xfrm>
            <a:off x="6341319" y="3724137"/>
            <a:ext cx="2718015" cy="2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3F3F3F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r>
              <a:rPr lang="pt-BR" sz="1400" dirty="0" smtClean="0">
                <a:solidFill>
                  <a:schemeClr val="tx2"/>
                </a:solidFill>
                <a:latin typeface="Franklin Gothic Medium" charset="0"/>
                <a:ea typeface="ＭＳ Ｐゴシック" charset="0"/>
                <a:cs typeface="Franklin Gothic Medium" charset="0"/>
                <a:sym typeface="Franklin Gothic Medium" charset="0"/>
              </a:rPr>
              <a:t>TEST-NODE OFF-NET – PTT.METRO</a:t>
            </a:r>
            <a:endParaRPr lang="pt-BR" sz="1400" dirty="0">
              <a:solidFill>
                <a:schemeClr val="tx2"/>
              </a:solidFill>
              <a:latin typeface="Franklin Gothic Medium" charset="0"/>
              <a:ea typeface="ＭＳ Ｐゴシック" charset="0"/>
              <a:cs typeface="Franklin Gothic Medium" charset="0"/>
              <a:sym typeface="Franklin Gothic Medium" charset="0"/>
            </a:endParaRPr>
          </a:p>
        </p:txBody>
      </p:sp>
      <p:sp>
        <p:nvSpPr>
          <p:cNvPr id="15" name="Seta para baixo 7181"/>
          <p:cNvSpPr/>
          <p:nvPr/>
        </p:nvSpPr>
        <p:spPr bwMode="auto">
          <a:xfrm rot="10800000">
            <a:off x="1765417" y="1972244"/>
            <a:ext cx="1014349" cy="321224"/>
          </a:xfrm>
          <a:prstGeom prst="downArrow">
            <a:avLst/>
          </a:prstGeom>
          <a:solidFill>
            <a:schemeClr val="tx2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smtClean="0">
              <a:ln>
                <a:noFill/>
              </a:ln>
              <a:solidFill>
                <a:srgbClr val="66FF33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sp>
        <p:nvSpPr>
          <p:cNvPr id="16" name="Seta para baixo 112"/>
          <p:cNvSpPr/>
          <p:nvPr/>
        </p:nvSpPr>
        <p:spPr bwMode="auto">
          <a:xfrm rot="10800000">
            <a:off x="6627548" y="1964032"/>
            <a:ext cx="1014349" cy="321224"/>
          </a:xfrm>
          <a:prstGeom prst="downArrow">
            <a:avLst/>
          </a:prstGeom>
          <a:solidFill>
            <a:schemeClr val="tx2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smtClean="0">
              <a:ln>
                <a:noFill/>
              </a:ln>
              <a:solidFill>
                <a:srgbClr val="66FF33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grpSp>
        <p:nvGrpSpPr>
          <p:cNvPr id="17" name="Grupo 2"/>
          <p:cNvGrpSpPr/>
          <p:nvPr/>
        </p:nvGrpSpPr>
        <p:grpSpPr>
          <a:xfrm>
            <a:off x="167392" y="3486920"/>
            <a:ext cx="3032192" cy="2924568"/>
            <a:chOff x="181341" y="3583025"/>
            <a:chExt cx="3284873" cy="2924568"/>
          </a:xfrm>
        </p:grpSpPr>
        <p:sp>
          <p:nvSpPr>
            <p:cNvPr id="18" name="Retângulo 34"/>
            <p:cNvSpPr/>
            <p:nvPr/>
          </p:nvSpPr>
          <p:spPr bwMode="auto">
            <a:xfrm>
              <a:off x="181341" y="3583025"/>
              <a:ext cx="3284873" cy="2924568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200" b="1" i="0" u="none" strike="noStrike" cap="none" normalizeH="0" baseline="0" smtClean="0">
                <a:ln>
                  <a:noFill/>
                </a:ln>
                <a:solidFill>
                  <a:srgbClr val="66FF33"/>
                </a:solidFill>
                <a:effectLst/>
                <a:latin typeface="Arial" pitchFamily="34" charset="0"/>
                <a:sym typeface="Wingdings" pitchFamily="2" charset="2"/>
              </a:endParaRPr>
            </a:p>
          </p:txBody>
        </p:sp>
        <p:sp>
          <p:nvSpPr>
            <p:cNvPr id="19" name="Retângulo 35"/>
            <p:cNvSpPr/>
            <p:nvPr/>
          </p:nvSpPr>
          <p:spPr bwMode="auto">
            <a:xfrm>
              <a:off x="429143" y="5335384"/>
              <a:ext cx="2819374" cy="985691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200" b="1" i="0" u="none" strike="noStrike" cap="none" normalizeH="0" baseline="0" smtClean="0">
                <a:ln>
                  <a:noFill/>
                </a:ln>
                <a:solidFill>
                  <a:srgbClr val="66FF33"/>
                </a:solidFill>
                <a:effectLst/>
                <a:latin typeface="Arial" pitchFamily="34" charset="0"/>
                <a:sym typeface="Wingdings" pitchFamily="2" charset="2"/>
              </a:endParaRPr>
            </a:p>
          </p:txBody>
        </p:sp>
        <p:sp>
          <p:nvSpPr>
            <p:cNvPr id="20" name="Retângulo 36"/>
            <p:cNvSpPr/>
            <p:nvPr/>
          </p:nvSpPr>
          <p:spPr bwMode="auto">
            <a:xfrm>
              <a:off x="429143" y="6094095"/>
              <a:ext cx="2825675" cy="226980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200" b="1" i="0" u="none" strike="noStrike" cap="none" normalizeH="0" baseline="0" smtClean="0">
                <a:ln>
                  <a:noFill/>
                </a:ln>
                <a:solidFill>
                  <a:srgbClr val="66FF33"/>
                </a:solidFill>
                <a:effectLst/>
                <a:latin typeface="Arial" pitchFamily="34" charset="0"/>
                <a:sym typeface="Wingdings" pitchFamily="2" charset="2"/>
              </a:endParaRPr>
            </a:p>
          </p:txBody>
        </p:sp>
        <p:sp>
          <p:nvSpPr>
            <p:cNvPr id="21" name="Retângulo 37"/>
            <p:cNvSpPr/>
            <p:nvPr/>
          </p:nvSpPr>
          <p:spPr bwMode="auto">
            <a:xfrm>
              <a:off x="422841" y="3796066"/>
              <a:ext cx="2825675" cy="1308068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66FF33"/>
                </a:solidFill>
                <a:effectLst/>
                <a:latin typeface="Arial" pitchFamily="34" charset="0"/>
                <a:sym typeface="Wingdings" pitchFamily="2" charset="2"/>
              </a:endParaRPr>
            </a:p>
          </p:txBody>
        </p:sp>
        <p:sp>
          <p:nvSpPr>
            <p:cNvPr id="22" name="Retângulo 38"/>
            <p:cNvSpPr/>
            <p:nvPr/>
          </p:nvSpPr>
          <p:spPr bwMode="auto">
            <a:xfrm>
              <a:off x="422841" y="4877154"/>
              <a:ext cx="2825675" cy="226980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200" b="1" i="0" u="none" strike="noStrike" cap="none" normalizeH="0" baseline="0" smtClean="0">
                <a:ln>
                  <a:noFill/>
                </a:ln>
                <a:solidFill>
                  <a:srgbClr val="66FF33"/>
                </a:solidFill>
                <a:effectLst/>
                <a:latin typeface="Arial" pitchFamily="34" charset="0"/>
                <a:sym typeface="Wingdings" pitchFamily="2" charset="2"/>
              </a:endParaRPr>
            </a:p>
          </p:txBody>
        </p:sp>
        <p:sp>
          <p:nvSpPr>
            <p:cNvPr id="23" name="Freeform 1"/>
            <p:cNvSpPr>
              <a:spLocks/>
            </p:cNvSpPr>
            <p:nvPr/>
          </p:nvSpPr>
          <p:spPr bwMode="auto">
            <a:xfrm>
              <a:off x="807604" y="3887975"/>
              <a:ext cx="645526" cy="426061"/>
            </a:xfrm>
            <a:custGeom>
              <a:avLst/>
              <a:gdLst>
                <a:gd name="T0" fmla="*/ 10754 w 21600"/>
                <a:gd name="T1" fmla="*/ 0 h 21600"/>
                <a:gd name="T2" fmla="*/ 0 w 21600"/>
                <a:gd name="T3" fmla="*/ 7707 h 21600"/>
                <a:gd name="T4" fmla="*/ 1959 w 21600"/>
                <a:gd name="T5" fmla="*/ 7707 h 21600"/>
                <a:gd name="T6" fmla="*/ 1959 w 21600"/>
                <a:gd name="T7" fmla="*/ 21600 h 21600"/>
                <a:gd name="T8" fmla="*/ 19413 w 21600"/>
                <a:gd name="T9" fmla="*/ 21600 h 21600"/>
                <a:gd name="T10" fmla="*/ 19413 w 21600"/>
                <a:gd name="T11" fmla="*/ 7707 h 21600"/>
                <a:gd name="T12" fmla="*/ 21600 w 21600"/>
                <a:gd name="T13" fmla="*/ 7758 h 21600"/>
                <a:gd name="T14" fmla="*/ 10754 w 21600"/>
                <a:gd name="T15" fmla="*/ 0 h 21600"/>
                <a:gd name="T16" fmla="*/ 10754 w 21600"/>
                <a:gd name="T1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10754" y="0"/>
                  </a:moveTo>
                  <a:lnTo>
                    <a:pt x="0" y="7707"/>
                  </a:lnTo>
                  <a:lnTo>
                    <a:pt x="1959" y="7707"/>
                  </a:lnTo>
                  <a:lnTo>
                    <a:pt x="1959" y="21600"/>
                  </a:lnTo>
                  <a:lnTo>
                    <a:pt x="19413" y="21600"/>
                  </a:lnTo>
                  <a:lnTo>
                    <a:pt x="19413" y="7707"/>
                  </a:lnTo>
                  <a:lnTo>
                    <a:pt x="21600" y="7758"/>
                  </a:lnTo>
                  <a:lnTo>
                    <a:pt x="10754" y="0"/>
                  </a:lnTo>
                  <a:close/>
                  <a:moveTo>
                    <a:pt x="10754" y="0"/>
                  </a:moveTo>
                </a:path>
              </a:pathLst>
            </a:custGeom>
            <a:solidFill>
              <a:schemeClr val="tx2">
                <a:alpha val="9999"/>
              </a:schemeClr>
            </a:solidFill>
            <a:ln>
              <a:solidFill>
                <a:schemeClr val="bg1"/>
              </a:solidFill>
            </a:ln>
            <a:extLst/>
          </p:spPr>
          <p:txBody>
            <a:bodyPr lIns="0" tIns="0" rIns="0" bIns="0"/>
            <a:lstStyle/>
            <a:p>
              <a:endParaRPr lang="pt-BR"/>
            </a:p>
          </p:txBody>
        </p:sp>
        <p:sp>
          <p:nvSpPr>
            <p:cNvPr id="26" name="Rectangle 14"/>
            <p:cNvSpPr>
              <a:spLocks/>
            </p:cNvSpPr>
            <p:nvPr/>
          </p:nvSpPr>
          <p:spPr bwMode="auto">
            <a:xfrm>
              <a:off x="414903" y="4446933"/>
              <a:ext cx="1495976" cy="432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rgbClr val="3F3F3F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pt-BR" sz="1100" dirty="0" smtClean="0">
                  <a:solidFill>
                    <a:schemeClr val="bg2"/>
                  </a:solidFill>
                  <a:latin typeface="Franklin Gothic Medium" charset="0"/>
                  <a:ea typeface="ＭＳ Ｐゴシック" charset="0"/>
                  <a:cs typeface="Franklin Gothic Medium" charset="0"/>
                  <a:sym typeface="Franklin Gothic Medium" charset="0"/>
                </a:rPr>
                <a:t>ESCUELAS PÚBLICAS</a:t>
              </a:r>
            </a:p>
            <a:p>
              <a:pPr algn="ctr"/>
              <a:r>
                <a:rPr lang="pt-BR" sz="1100" dirty="0" smtClean="0">
                  <a:solidFill>
                    <a:schemeClr val="bg2"/>
                  </a:solidFill>
                  <a:latin typeface="Franklin Gothic Medium" charset="0"/>
                  <a:ea typeface="ＭＳ Ｐゴシック" charset="0"/>
                  <a:cs typeface="Franklin Gothic Medium" charset="0"/>
                  <a:sym typeface="Franklin Gothic Medium" charset="0"/>
                </a:rPr>
                <a:t>CORREOS</a:t>
              </a:r>
              <a:endParaRPr lang="pt-BR" sz="1100" dirty="0">
                <a:solidFill>
                  <a:schemeClr val="bg2"/>
                </a:solidFill>
                <a:latin typeface="Franklin Gothic Medium" charset="0"/>
                <a:ea typeface="ＭＳ Ｐゴシック" charset="0"/>
                <a:cs typeface="Franklin Gothic Medium" charset="0"/>
                <a:sym typeface="Franklin Gothic Medium" charset="0"/>
              </a:endParaRPr>
            </a:p>
          </p:txBody>
        </p:sp>
        <p:sp>
          <p:nvSpPr>
            <p:cNvPr id="27" name="CaixaDeTexto 43"/>
            <p:cNvSpPr txBox="1"/>
            <p:nvPr/>
          </p:nvSpPr>
          <p:spPr>
            <a:xfrm>
              <a:off x="950422" y="5380017"/>
              <a:ext cx="150607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>
                  <a:solidFill>
                    <a:schemeClr val="bg2"/>
                  </a:solidFill>
                </a:rPr>
                <a:t>SMARTPHONES</a:t>
              </a:r>
            </a:p>
            <a:p>
              <a:r>
                <a:rPr lang="pt-BR" sz="1200" dirty="0">
                  <a:solidFill>
                    <a:schemeClr val="bg2"/>
                  </a:solidFill>
                </a:rPr>
                <a:t>+</a:t>
              </a:r>
              <a:endParaRPr lang="pt-BR" sz="1200" dirty="0" smtClean="0">
                <a:solidFill>
                  <a:schemeClr val="bg2"/>
                </a:solidFill>
              </a:endParaRPr>
            </a:p>
            <a:p>
              <a:r>
                <a:rPr lang="pt-BR" sz="1200" dirty="0" smtClean="0">
                  <a:solidFill>
                    <a:schemeClr val="bg2"/>
                  </a:solidFill>
                </a:rPr>
                <a:t>TEST-DRIVE</a:t>
              </a:r>
              <a:endParaRPr lang="pt-BR" sz="1200" dirty="0">
                <a:solidFill>
                  <a:schemeClr val="bg2"/>
                </a:solidFill>
              </a:endParaRPr>
            </a:p>
          </p:txBody>
        </p:sp>
        <p:sp>
          <p:nvSpPr>
            <p:cNvPr id="28" name="CaixaDeTexto 46"/>
            <p:cNvSpPr txBox="1"/>
            <p:nvPr/>
          </p:nvSpPr>
          <p:spPr>
            <a:xfrm>
              <a:off x="1025268" y="4861279"/>
              <a:ext cx="14226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>
                  <a:solidFill>
                    <a:schemeClr val="bg2"/>
                  </a:solidFill>
                </a:rPr>
                <a:t>MEDICIÓN FIJA</a:t>
              </a:r>
              <a:endParaRPr lang="pt-BR" sz="1200" dirty="0">
                <a:solidFill>
                  <a:schemeClr val="bg2"/>
                </a:solidFill>
              </a:endParaRPr>
            </a:p>
          </p:txBody>
        </p:sp>
        <p:sp>
          <p:nvSpPr>
            <p:cNvPr id="29" name="CaixaDeTexto 47"/>
            <p:cNvSpPr txBox="1"/>
            <p:nvPr/>
          </p:nvSpPr>
          <p:spPr>
            <a:xfrm>
              <a:off x="731657" y="6081910"/>
              <a:ext cx="2413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>
                  <a:solidFill>
                    <a:schemeClr val="bg2"/>
                  </a:solidFill>
                </a:rPr>
                <a:t>MEDICIÓN CON MOBILIDAD</a:t>
              </a:r>
              <a:endParaRPr lang="pt-BR" sz="1200" dirty="0">
                <a:solidFill>
                  <a:schemeClr val="bg2"/>
                </a:solidFill>
              </a:endParaRPr>
            </a:p>
          </p:txBody>
        </p:sp>
        <p:pic>
          <p:nvPicPr>
            <p:cNvPr id="30" name="Picture 5" descr="C:\Arquivos de programas\Microsoft Office\MEDIA\CAGCAT10\j0199549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908" y="5398639"/>
              <a:ext cx="585057" cy="600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1" name="Seta dobrada para cima 1"/>
          <p:cNvSpPr/>
          <p:nvPr/>
        </p:nvSpPr>
        <p:spPr bwMode="auto">
          <a:xfrm>
            <a:off x="3199582" y="3554351"/>
            <a:ext cx="1015632" cy="1022992"/>
          </a:xfrm>
          <a:prstGeom prst="bentUpArrow">
            <a:avLst>
              <a:gd name="adj1" fmla="val 20683"/>
              <a:gd name="adj2" fmla="val 25000"/>
              <a:gd name="adj3" fmla="val 25000"/>
            </a:avLst>
          </a:prstGeom>
          <a:solidFill>
            <a:schemeClr val="tx2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smtClean="0">
              <a:ln>
                <a:noFill/>
              </a:ln>
              <a:solidFill>
                <a:srgbClr val="66FF33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sp>
        <p:nvSpPr>
          <p:cNvPr id="32" name="Triângulo isósceles 3"/>
          <p:cNvSpPr/>
          <p:nvPr/>
        </p:nvSpPr>
        <p:spPr bwMode="auto">
          <a:xfrm rot="16200000">
            <a:off x="721134" y="1167480"/>
            <a:ext cx="913628" cy="414187"/>
          </a:xfrm>
          <a:prstGeom prst="triangle">
            <a:avLst>
              <a:gd name="adj" fmla="val 47982"/>
            </a:avLst>
          </a:prstGeom>
          <a:solidFill>
            <a:schemeClr val="bg1">
              <a:lumMod val="25000"/>
              <a:lumOff val="7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smtClean="0">
              <a:ln>
                <a:noFill/>
              </a:ln>
              <a:solidFill>
                <a:srgbClr val="66FF33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sp>
        <p:nvSpPr>
          <p:cNvPr id="33" name="Triângulo isósceles 33"/>
          <p:cNvSpPr/>
          <p:nvPr/>
        </p:nvSpPr>
        <p:spPr bwMode="auto">
          <a:xfrm rot="16200000">
            <a:off x="726492" y="2698440"/>
            <a:ext cx="902911" cy="414187"/>
          </a:xfrm>
          <a:prstGeom prst="triangle">
            <a:avLst>
              <a:gd name="adj" fmla="val 47982"/>
            </a:avLst>
          </a:prstGeom>
          <a:solidFill>
            <a:schemeClr val="bg1">
              <a:lumMod val="25000"/>
              <a:lumOff val="7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1" i="0" u="none" strike="noStrike" cap="none" normalizeH="0" baseline="0" smtClean="0">
              <a:ln>
                <a:noFill/>
              </a:ln>
              <a:solidFill>
                <a:srgbClr val="66FF33"/>
              </a:solidFill>
              <a:effectLst/>
              <a:latin typeface="Arial" pitchFamily="34" charset="0"/>
              <a:sym typeface="Wingdings" pitchFamily="2" charset="2"/>
            </a:endParaRPr>
          </a:p>
        </p:txBody>
      </p:sp>
      <p:sp>
        <p:nvSpPr>
          <p:cNvPr id="34" name="Rectangle 8"/>
          <p:cNvSpPr>
            <a:spLocks/>
          </p:cNvSpPr>
          <p:nvPr/>
        </p:nvSpPr>
        <p:spPr bwMode="auto">
          <a:xfrm>
            <a:off x="3744684" y="5825197"/>
            <a:ext cx="4877205" cy="620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3F3F3F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r>
              <a:rPr lang="pt-BR" sz="1200" dirty="0" err="1" smtClean="0">
                <a:solidFill>
                  <a:srgbClr val="003F5F"/>
                </a:solidFill>
                <a:latin typeface="Franklin Gothic Medium" charset="0"/>
                <a:ea typeface="ＭＳ Ｐゴシック" charset="0"/>
                <a:cs typeface="Franklin Gothic Medium" charset="0"/>
                <a:sym typeface="Franklin Gothic Medium" charset="0"/>
              </a:rPr>
              <a:t>Móvil</a:t>
            </a:r>
            <a:r>
              <a:rPr lang="pt-BR" sz="1200" dirty="0" smtClean="0">
                <a:solidFill>
                  <a:srgbClr val="003F5F"/>
                </a:solidFill>
                <a:latin typeface="Franklin Gothic Medium" charset="0"/>
                <a:ea typeface="ＭＳ Ｐゴシック" charset="0"/>
                <a:cs typeface="Franklin Gothic Medium" charset="0"/>
                <a:sym typeface="Franklin Gothic Medium" charset="0"/>
              </a:rPr>
              <a:t>: </a:t>
            </a:r>
            <a:r>
              <a:rPr lang="pt-BR" sz="1200" dirty="0">
                <a:solidFill>
                  <a:srgbClr val="003F5F"/>
                </a:solidFill>
                <a:latin typeface="Franklin Gothic Medium" charset="0"/>
                <a:ea typeface="ＭＳ Ｐゴシック" charset="0"/>
                <a:cs typeface="Franklin Gothic Medium" charset="0"/>
                <a:sym typeface="Franklin Gothic Medium" charset="0"/>
              </a:rPr>
              <a:t> </a:t>
            </a:r>
            <a:r>
              <a:rPr lang="pt-BR" sz="1200" dirty="0" smtClean="0">
                <a:solidFill>
                  <a:srgbClr val="003F5F"/>
                </a:solidFill>
                <a:latin typeface="Franklin Gothic Medium" charset="0"/>
                <a:ea typeface="ＭＳ Ｐゴシック" charset="0"/>
                <a:cs typeface="Franklin Gothic Medium" charset="0"/>
                <a:sym typeface="Franklin Gothic Medium" charset="0"/>
              </a:rPr>
              <a:t>(OI, VIVO, CLARO, TIM, ALGAR, NEXTEL, SERCOMTEL)</a:t>
            </a:r>
          </a:p>
          <a:p>
            <a:r>
              <a:rPr lang="pt-BR" sz="1200" dirty="0" err="1">
                <a:solidFill>
                  <a:srgbClr val="003F5F"/>
                </a:solidFill>
                <a:latin typeface="Franklin Gothic Medium" charset="0"/>
                <a:ea typeface="ＭＳ Ｐゴシック" charset="0"/>
                <a:cs typeface="Franklin Gothic Medium" charset="0"/>
                <a:sym typeface="Franklin Gothic Medium" charset="0"/>
              </a:rPr>
              <a:t>Fija</a:t>
            </a:r>
            <a:r>
              <a:rPr lang="pt-BR" sz="1200" dirty="0">
                <a:solidFill>
                  <a:srgbClr val="003F5F"/>
                </a:solidFill>
                <a:latin typeface="Franklin Gothic Medium" charset="0"/>
                <a:ea typeface="ＭＳ Ｐゴシック" charset="0"/>
                <a:cs typeface="Franklin Gothic Medium" charset="0"/>
                <a:sym typeface="Franklin Gothic Medium" charset="0"/>
              </a:rPr>
              <a:t>:  (OI, VIVO, NET, EMBRATEL, CTBC, SERCOMTEL, CABO, GVT)</a:t>
            </a:r>
          </a:p>
          <a:p>
            <a:endParaRPr lang="pt-BR" sz="1200" dirty="0" smtClean="0">
              <a:solidFill>
                <a:srgbClr val="003F5F"/>
              </a:solidFill>
              <a:latin typeface="Franklin Gothic Medium" charset="0"/>
              <a:ea typeface="ＭＳ Ｐゴシック" charset="0"/>
              <a:cs typeface="Franklin Gothic Medium" charset="0"/>
              <a:sym typeface="Franklin Gothic Medium" charset="0"/>
            </a:endParaRPr>
          </a:p>
          <a:p>
            <a:endParaRPr lang="pt-BR" sz="1200" dirty="0">
              <a:solidFill>
                <a:srgbClr val="003F5F"/>
              </a:solidFill>
              <a:latin typeface="Franklin Gothic Medium" charset="0"/>
              <a:ea typeface="ＭＳ Ｐゴシック" charset="0"/>
              <a:cs typeface="Franklin Gothic Medium" charset="0"/>
              <a:sym typeface="Franklin Gothic Medium" charset="0"/>
            </a:endParaRPr>
          </a:p>
        </p:txBody>
      </p:sp>
      <p:pic>
        <p:nvPicPr>
          <p:cNvPr id="35" name="Imagem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597" y="3782604"/>
            <a:ext cx="505070" cy="603409"/>
          </a:xfrm>
          <a:prstGeom prst="rect">
            <a:avLst/>
          </a:prstGeom>
        </p:spPr>
      </p:pic>
      <p:sp>
        <p:nvSpPr>
          <p:cNvPr id="36" name="Rectangle 14"/>
          <p:cNvSpPr>
            <a:spLocks/>
          </p:cNvSpPr>
          <p:nvPr/>
        </p:nvSpPr>
        <p:spPr bwMode="auto">
          <a:xfrm>
            <a:off x="1678387" y="4418561"/>
            <a:ext cx="1383724" cy="350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3F3F3F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pt-BR" sz="1100" dirty="0" smtClean="0">
                <a:solidFill>
                  <a:schemeClr val="bg2"/>
                </a:solidFill>
                <a:latin typeface="Franklin Gothic Medium" charset="0"/>
                <a:ea typeface="ＭＳ Ｐゴシック" charset="0"/>
                <a:cs typeface="Franklin Gothic Medium" charset="0"/>
                <a:sym typeface="Franklin Gothic Medium" charset="0"/>
              </a:rPr>
              <a:t>USUÁRIO FIJO</a:t>
            </a:r>
            <a:endParaRPr lang="pt-BR" sz="1100" dirty="0">
              <a:solidFill>
                <a:schemeClr val="bg2"/>
              </a:solidFill>
              <a:latin typeface="Franklin Gothic Medium" charset="0"/>
              <a:ea typeface="ＭＳ Ｐゴシック" charset="0"/>
              <a:cs typeface="Franklin Gothic Medium" charset="0"/>
              <a:sym typeface="Franklin Gothic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7754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8463" y="188640"/>
            <a:ext cx="8195972" cy="533400"/>
          </a:xfrm>
        </p:spPr>
        <p:txBody>
          <a:bodyPr>
            <a:normAutofit/>
          </a:bodyPr>
          <a:lstStyle/>
          <a:p>
            <a:r>
              <a:rPr lang="es-ES_tradnl" dirty="0" smtClean="0"/>
              <a:t>Aplicativo </a:t>
            </a:r>
            <a:r>
              <a:rPr lang="es-ES_tradnl" dirty="0" smtClean="0"/>
              <a:t>de la Medición de Calidad</a:t>
            </a:r>
            <a:endParaRPr lang="es-ES_tradnl" noProof="0" dirty="0"/>
          </a:p>
        </p:txBody>
      </p:sp>
      <p:pic>
        <p:nvPicPr>
          <p:cNvPr id="38" name="Picture 37" descr="Banner-Qualidad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0"/>
            <a:ext cx="3200400" cy="791110"/>
          </a:xfrm>
          <a:prstGeom prst="rect">
            <a:avLst/>
          </a:prstGeom>
        </p:spPr>
      </p:pic>
      <p:pic>
        <p:nvPicPr>
          <p:cNvPr id="35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02" y="1477309"/>
            <a:ext cx="1995187" cy="384258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36" name="CaixaDeTexto 4"/>
          <p:cNvSpPr txBox="1"/>
          <p:nvPr/>
        </p:nvSpPr>
        <p:spPr>
          <a:xfrm>
            <a:off x="289980" y="5671550"/>
            <a:ext cx="186471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accent1"/>
                </a:solidFill>
              </a:rPr>
              <a:t>ANDROID </a:t>
            </a:r>
            <a:r>
              <a:rPr lang="pt-BR" dirty="0">
                <a:solidFill>
                  <a:schemeClr val="accent1"/>
                </a:solidFill>
              </a:rPr>
              <a:t>-</a:t>
            </a:r>
            <a:r>
              <a:rPr lang="pt-BR" dirty="0" smtClean="0">
                <a:solidFill>
                  <a:schemeClr val="accent1"/>
                </a:solidFill>
              </a:rPr>
              <a:t> IOS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9" name="CaixaDeTexto 7"/>
          <p:cNvSpPr txBox="1"/>
          <p:nvPr/>
        </p:nvSpPr>
        <p:spPr>
          <a:xfrm>
            <a:off x="7461225" y="2320941"/>
            <a:ext cx="15698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accent1"/>
                </a:solidFill>
              </a:rPr>
              <a:t>WEB-BASED</a:t>
            </a:r>
            <a:endParaRPr lang="pt-BR" dirty="0">
              <a:solidFill>
                <a:schemeClr val="accent1"/>
              </a:solidFill>
            </a:endParaRPr>
          </a:p>
        </p:txBody>
      </p:sp>
      <p:pic>
        <p:nvPicPr>
          <p:cNvPr id="2" name="Picture 1" descr="Screen Shot 2013-09-23 at 12.18.23 PM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668" y="959556"/>
            <a:ext cx="4716888" cy="29988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pic>
        <p:nvPicPr>
          <p:cNvPr id="3" name="Picture 2" descr="Screen Shot 2013-09-23 at 12.17.51 PM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111" y="3050995"/>
            <a:ext cx="4670778" cy="257172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/>
        </p:nvSpPr>
        <p:spPr>
          <a:xfrm>
            <a:off x="2963332" y="6138334"/>
            <a:ext cx="4237057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u="sng" dirty="0" err="1" smtClean="0">
                <a:solidFill>
                  <a:srgbClr val="0000FF"/>
                </a:solidFill>
              </a:rPr>
              <a:t>www.brasilbandalarga.com.br</a:t>
            </a:r>
            <a:endParaRPr lang="en-US" sz="2400" u="sng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1885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eaq">
      <a:dk1>
        <a:srgbClr val="000000"/>
      </a:dk1>
      <a:lt1>
        <a:srgbClr val="FFFFFF"/>
      </a:lt1>
      <a:dk2>
        <a:srgbClr val="003F5F"/>
      </a:dk2>
      <a:lt2>
        <a:srgbClr val="FFFFFF"/>
      </a:lt2>
      <a:accent1>
        <a:srgbClr val="08415F"/>
      </a:accent1>
      <a:accent2>
        <a:srgbClr val="44798E"/>
      </a:accent2>
      <a:accent3>
        <a:srgbClr val="3E7D34"/>
      </a:accent3>
      <a:accent4>
        <a:srgbClr val="73A663"/>
      </a:accent4>
      <a:accent5>
        <a:srgbClr val="767878"/>
      </a:accent5>
      <a:accent6>
        <a:srgbClr val="9CA6A6"/>
      </a:accent6>
      <a:hlink>
        <a:srgbClr val="564242"/>
      </a:hlink>
      <a:folHlink>
        <a:srgbClr val="1B1112"/>
      </a:folHlink>
    </a:clrScheme>
    <a:fontScheme name="ea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12700">
          <a:solidFill>
            <a:schemeClr val="accent2"/>
          </a:solidFill>
        </a:ln>
      </a:spPr>
      <a:bodyPr rtlCol="0" anchor="ctr"/>
      <a:lstStyle>
        <a:defPPr algn="ctr">
          <a:defRPr sz="1200" dirty="0">
            <a:solidFill>
              <a:schemeClr val="tx1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spcAft>
            <a:spcPts val="600"/>
          </a:spcAft>
          <a:defRPr sz="1400" dirty="0" smtClean="0"/>
        </a:defPPr>
      </a:lstStyle>
    </a:tx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3D3E754094264C8352BD5AE32030A2" ma:contentTypeVersion="1" ma:contentTypeDescription="Create a new document." ma:contentTypeScope="" ma:versionID="af5fefa78618b47fab65114f25efddb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345722d146e7751d163e781f97691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B82064-B68F-4CC1-9798-D5E6276877B2}"/>
</file>

<file path=customXml/itemProps2.xml><?xml version="1.0" encoding="utf-8"?>
<ds:datastoreItem xmlns:ds="http://schemas.openxmlformats.org/officeDocument/2006/customXml" ds:itemID="{3020A7D9-24C1-4B77-A86F-1E849BB6ADB8}"/>
</file>

<file path=customXml/itemProps3.xml><?xml version="1.0" encoding="utf-8"?>
<ds:datastoreItem xmlns:ds="http://schemas.openxmlformats.org/officeDocument/2006/customXml" ds:itemID="{6A97D1CD-5DDE-40D6-BEC7-BB3935BC3C48}"/>
</file>

<file path=customXml/itemProps4.xml><?xml version="1.0" encoding="utf-8"?>
<ds:datastoreItem xmlns:ds="http://schemas.openxmlformats.org/officeDocument/2006/customXml" ds:itemID="{B0B9D36D-057D-4742-ACD6-557CC9C528A0}"/>
</file>

<file path=docProps/app.xml><?xml version="1.0" encoding="utf-8"?>
<Properties xmlns="http://schemas.openxmlformats.org/officeDocument/2006/extended-properties" xmlns:vt="http://schemas.openxmlformats.org/officeDocument/2006/docPropsVTypes">
  <Template>PwC Onscreen - Orange</Template>
  <TotalTime>36442</TotalTime>
  <Words>974</Words>
  <Application>Microsoft Macintosh PowerPoint</Application>
  <PresentationFormat>Letter Paper (8.5x11 in)</PresentationFormat>
  <Paragraphs>240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Design padrão</vt:lpstr>
      <vt:lpstr> Mediciones de Calidad en la Banda Ancha Mobile e Fija     ANATEL Agência Nacional de Telecomunicações</vt:lpstr>
      <vt:lpstr>Estadísticas Generales</vt:lpstr>
      <vt:lpstr>Tecnologías Móviles</vt:lpstr>
      <vt:lpstr>Control de la Calidad</vt:lpstr>
      <vt:lpstr>Medición de la Banda Ancha</vt:lpstr>
      <vt:lpstr>Definición de los Indicadores</vt:lpstr>
      <vt:lpstr>Metodología de Medición</vt:lpstr>
      <vt:lpstr>El proceso de medición </vt:lpstr>
      <vt:lpstr>Aplicativo de la Medición de Calidad</vt:lpstr>
      <vt:lpstr>Datos de la Medición Fija y Móvil </vt:lpstr>
      <vt:lpstr>Equipos de Medición – Fijo y Móvil</vt:lpstr>
      <vt:lpstr>Resultados en São Paulo</vt:lpstr>
      <vt:lpstr>João Alexandre Zanon zanon@anatel.gov.br</vt:lpstr>
    </vt:vector>
  </TitlesOfParts>
  <Company>abr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</dc:title>
  <dc:subject>Nono Dígito</dc:subject>
  <dc:creator>PwC</dc:creator>
  <cp:lastModifiedBy>Joao Zanon</cp:lastModifiedBy>
  <cp:revision>2301</cp:revision>
  <cp:lastPrinted>2013-08-21T21:04:45Z</cp:lastPrinted>
  <dcterms:created xsi:type="dcterms:W3CDTF">2009-04-27T12:31:23Z</dcterms:created>
  <dcterms:modified xsi:type="dcterms:W3CDTF">2013-09-24T14:25:11Z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B Template version">
    <vt:i4>6</vt:i4>
  </property>
  <property fmtid="{D5CDD505-2E9C-101B-9397-08002B2CF9AE}" pid="3" name="TB Template type">
    <vt:lpwstr>OnScreen</vt:lpwstr>
  </property>
  <property fmtid="{D5CDD505-2E9C-101B-9397-08002B2CF9AE}" pid="4" name="Template created by">
    <vt:lpwstr>PwC</vt:lpwstr>
  </property>
  <property fmtid="{D5CDD505-2E9C-101B-9397-08002B2CF9AE}" pid="5" name="Template version">
    <vt:lpwstr>5</vt:lpwstr>
  </property>
  <property fmtid="{D5CDD505-2E9C-101B-9397-08002B2CF9AE}" pid="6" name="ContentTypeId">
    <vt:lpwstr>0x010100673D3E754094264C8352BD5AE32030A2</vt:lpwstr>
  </property>
</Properties>
</file>